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0"/>
  </p:notesMasterIdLst>
  <p:sldIdLst>
    <p:sldId id="291" r:id="rId2"/>
    <p:sldId id="562" r:id="rId3"/>
    <p:sldId id="537" r:id="rId4"/>
    <p:sldId id="568" r:id="rId5"/>
    <p:sldId id="563" r:id="rId6"/>
    <p:sldId id="570" r:id="rId7"/>
    <p:sldId id="541" r:id="rId8"/>
    <p:sldId id="543" r:id="rId9"/>
    <p:sldId id="544" r:id="rId10"/>
    <p:sldId id="567" r:id="rId11"/>
    <p:sldId id="566" r:id="rId12"/>
    <p:sldId id="545" r:id="rId13"/>
    <p:sldId id="571" r:id="rId14"/>
    <p:sldId id="542" r:id="rId15"/>
    <p:sldId id="560" r:id="rId16"/>
    <p:sldId id="572" r:id="rId17"/>
    <p:sldId id="547" r:id="rId18"/>
    <p:sldId id="557" r:id="rId19"/>
  </p:sldIdLst>
  <p:sldSz cx="9144000" cy="6858000" type="screen4x3"/>
  <p:notesSz cx="6858000" cy="92964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00"/>
    <a:srgbClr val="00FF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7859" autoAdjust="0"/>
    <p:restoredTop sz="93990" autoAdjust="0"/>
  </p:normalViewPr>
  <p:slideViewPr>
    <p:cSldViewPr>
      <p:cViewPr>
        <p:scale>
          <a:sx n="120" d="100"/>
          <a:sy n="120" d="100"/>
        </p:scale>
        <p:origin x="-364"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5363" name="Rectangle 3"/>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2292"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416425"/>
            <a:ext cx="50292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5367" name="Rectangle 7"/>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1F243DB-1687-436D-A508-5A3A496C68E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n-ea"/>
        <a:cs typeface="+mn-cs"/>
      </a:defRPr>
    </a:lvl1pPr>
    <a:lvl2pPr marL="457200" algn="l" rtl="0" eaLnBrk="0" fontAlgn="base" hangingPunct="0">
      <a:spcBef>
        <a:spcPct val="30000"/>
      </a:spcBef>
      <a:spcAft>
        <a:spcPct val="0"/>
      </a:spcAft>
      <a:defRPr sz="1200" kern="1200">
        <a:solidFill>
          <a:schemeClr val="tx1"/>
        </a:solidFill>
        <a:latin typeface="Times" charset="0"/>
        <a:ea typeface="+mn-ea"/>
        <a:cs typeface="+mn-cs"/>
      </a:defRPr>
    </a:lvl2pPr>
    <a:lvl3pPr marL="914400" algn="l" rtl="0" eaLnBrk="0" fontAlgn="base" hangingPunct="0">
      <a:spcBef>
        <a:spcPct val="30000"/>
      </a:spcBef>
      <a:spcAft>
        <a:spcPct val="0"/>
      </a:spcAft>
      <a:defRPr sz="1200" kern="1200">
        <a:solidFill>
          <a:schemeClr val="tx1"/>
        </a:solidFill>
        <a:latin typeface="Times" charset="0"/>
        <a:ea typeface="+mn-ea"/>
        <a:cs typeface="+mn-cs"/>
      </a:defRPr>
    </a:lvl3pPr>
    <a:lvl4pPr marL="1371600" algn="l" rtl="0" eaLnBrk="0" fontAlgn="base" hangingPunct="0">
      <a:spcBef>
        <a:spcPct val="30000"/>
      </a:spcBef>
      <a:spcAft>
        <a:spcPct val="0"/>
      </a:spcAft>
      <a:defRPr sz="1200" kern="1200">
        <a:solidFill>
          <a:schemeClr val="tx1"/>
        </a:solidFill>
        <a:latin typeface="Times" charset="0"/>
        <a:ea typeface="+mn-ea"/>
        <a:cs typeface="+mn-cs"/>
      </a:defRPr>
    </a:lvl4pPr>
    <a:lvl5pPr marL="1828800" algn="l" rtl="0" eaLnBrk="0" fontAlgn="base" hangingPunct="0">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p:spPr>
      </p:sp>
      <p:sp>
        <p:nvSpPr>
          <p:cNvPr id="64515" name="备注占位符 2"/>
          <p:cNvSpPr>
            <a:spLocks noGrp="1"/>
          </p:cNvSpPr>
          <p:nvPr>
            <p:ph type="body" idx="1"/>
          </p:nvPr>
        </p:nvSpPr>
        <p:spPr>
          <a:noFill/>
          <a:ln/>
        </p:spPr>
        <p:txBody>
          <a:bodyPr/>
          <a:lstStyle/>
          <a:p>
            <a:pPr eaLnBrk="1" hangingPunct="1">
              <a:spcBef>
                <a:spcPct val="0"/>
              </a:spcBef>
            </a:pPr>
            <a:endParaRPr lang="zh-CN" altLang="en-US" smtClean="0"/>
          </a:p>
        </p:txBody>
      </p:sp>
      <p:sp>
        <p:nvSpPr>
          <p:cNvPr id="64516" name="灯片编号占位符 3"/>
          <p:cNvSpPr>
            <a:spLocks noGrp="1"/>
          </p:cNvSpPr>
          <p:nvPr>
            <p:ph type="sldNum" sz="quarter" idx="5"/>
          </p:nvPr>
        </p:nvSpPr>
        <p:spPr>
          <a:noFill/>
        </p:spPr>
        <p:txBody>
          <a:bodyPr/>
          <a:lstStyle/>
          <a:p>
            <a:fld id="{CD681B29-DA7E-4101-A327-F33A2529619C}" type="slidenum">
              <a:rPr lang="zh-CN" altLang="en-US"/>
              <a:pPr/>
              <a:t>1</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EB932C10-A4C9-414E-965E-66518BECD3B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E2649219-D3A6-408E-B571-28CA9CB3DAE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D1779C5F-D83E-4823-B0F1-0F81BAC76ED2}"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554665D-2E36-4CE2-8870-8CD8AC405C8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9A8E4124-6B3D-4E77-8C13-3531F10EC19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4C04E4D1-84A7-4E4D-9111-0F9F9260792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FE85D2E4-2EEF-40FD-9160-7F28B842DE2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BB62A005-F665-442D-BBC9-C4EFC82C660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AF4970CE-A6D5-421F-9276-E32D1C0A644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0E34F58-FF27-42F0-8903-4186ED27616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A8A4A51-B1BE-4114-BCBC-19491B4BAC7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9CED95B-4FBA-41D0-B373-78B0E311A46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charset="0"/>
        </a:defRPr>
      </a:lvl2pPr>
      <a:lvl3pPr algn="ctr" rtl="0" eaLnBrk="0" fontAlgn="base" hangingPunct="0">
        <a:spcBef>
          <a:spcPct val="0"/>
        </a:spcBef>
        <a:spcAft>
          <a:spcPct val="0"/>
        </a:spcAft>
        <a:defRPr sz="4400">
          <a:solidFill>
            <a:schemeClr val="tx2"/>
          </a:solidFill>
          <a:latin typeface="Times" charset="0"/>
        </a:defRPr>
      </a:lvl3pPr>
      <a:lvl4pPr algn="ctr" rtl="0" eaLnBrk="0" fontAlgn="base" hangingPunct="0">
        <a:spcBef>
          <a:spcPct val="0"/>
        </a:spcBef>
        <a:spcAft>
          <a:spcPct val="0"/>
        </a:spcAft>
        <a:defRPr sz="4400">
          <a:solidFill>
            <a:schemeClr val="tx2"/>
          </a:solidFill>
          <a:latin typeface="Times" charset="0"/>
        </a:defRPr>
      </a:lvl4pPr>
      <a:lvl5pPr algn="ctr" rtl="0" eaLnBrk="0" fontAlgn="base" hangingPunct="0">
        <a:spcBef>
          <a:spcPct val="0"/>
        </a:spcBef>
        <a:spcAft>
          <a:spcPct val="0"/>
        </a:spcAft>
        <a:defRPr sz="4400">
          <a:solidFill>
            <a:schemeClr val="tx2"/>
          </a:solidFill>
          <a:latin typeface="Times" charset="0"/>
        </a:defRPr>
      </a:lvl5pPr>
      <a:lvl6pPr marL="457200" algn="ctr" rtl="0" fontAlgn="base">
        <a:spcBef>
          <a:spcPct val="0"/>
        </a:spcBef>
        <a:spcAft>
          <a:spcPct val="0"/>
        </a:spcAft>
        <a:defRPr sz="4400">
          <a:solidFill>
            <a:schemeClr val="tx2"/>
          </a:solidFill>
          <a:latin typeface="Times" charset="0"/>
        </a:defRPr>
      </a:lvl6pPr>
      <a:lvl7pPr marL="914400" algn="ctr" rtl="0" fontAlgn="base">
        <a:spcBef>
          <a:spcPct val="0"/>
        </a:spcBef>
        <a:spcAft>
          <a:spcPct val="0"/>
        </a:spcAft>
        <a:defRPr sz="4400">
          <a:solidFill>
            <a:schemeClr val="tx2"/>
          </a:solidFill>
          <a:latin typeface="Times" charset="0"/>
        </a:defRPr>
      </a:lvl7pPr>
      <a:lvl8pPr marL="1371600" algn="ctr" rtl="0" fontAlgn="base">
        <a:spcBef>
          <a:spcPct val="0"/>
        </a:spcBef>
        <a:spcAft>
          <a:spcPct val="0"/>
        </a:spcAft>
        <a:defRPr sz="4400">
          <a:solidFill>
            <a:schemeClr val="tx2"/>
          </a:solidFill>
          <a:latin typeface="Times" charset="0"/>
        </a:defRPr>
      </a:lvl8pPr>
      <a:lvl9pPr marL="1828800" algn="ctr" rtl="0" fontAlgn="base">
        <a:spcBef>
          <a:spcPct val="0"/>
        </a:spcBef>
        <a:spcAft>
          <a:spcPct val="0"/>
        </a:spcAft>
        <a:defRPr sz="4400">
          <a:solidFill>
            <a:schemeClr val="tx2"/>
          </a:solidFill>
          <a:latin typeface="Times"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ianihu@yahoo.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5"/>
          <p:cNvSpPr txBox="1">
            <a:spLocks noChangeArrowheads="1"/>
          </p:cNvSpPr>
          <p:nvPr/>
        </p:nvSpPr>
        <p:spPr bwMode="auto">
          <a:xfrm>
            <a:off x="2819400" y="2971800"/>
            <a:ext cx="3795654" cy="2677656"/>
          </a:xfrm>
          <a:prstGeom prst="rect">
            <a:avLst/>
          </a:prstGeom>
          <a:noFill/>
          <a:ln w="9525">
            <a:noFill/>
            <a:miter lim="800000"/>
            <a:headEnd/>
            <a:tailEnd/>
          </a:ln>
        </p:spPr>
        <p:txBody>
          <a:bodyPr wrap="none">
            <a:spAutoFit/>
          </a:bodyPr>
          <a:lstStyle/>
          <a:p>
            <a:r>
              <a:rPr lang="en-US" altLang="zh-CN" sz="2800" b="1" dirty="0" err="1" smtClean="0"/>
              <a:t>Jiani</a:t>
            </a:r>
            <a:r>
              <a:rPr lang="en-US" altLang="zh-CN" sz="2800" b="1" dirty="0" smtClean="0"/>
              <a:t> </a:t>
            </a:r>
            <a:r>
              <a:rPr lang="en-US" altLang="zh-CN" sz="2800" b="1" dirty="0" err="1" smtClean="0"/>
              <a:t>Hu</a:t>
            </a:r>
            <a:r>
              <a:rPr lang="en-US" altLang="zh-CN" sz="2800" b="1" dirty="0" smtClean="0"/>
              <a:t>, </a:t>
            </a:r>
            <a:r>
              <a:rPr lang="en-US" altLang="zh-CN" sz="2800" b="1" dirty="0" err="1" smtClean="0"/>
              <a:t>Ph.D</a:t>
            </a:r>
            <a:endParaRPr lang="en-US" altLang="zh-CN" sz="2800" b="1" dirty="0" smtClean="0"/>
          </a:p>
          <a:p>
            <a:r>
              <a:rPr lang="en-US" altLang="zh-CN" sz="2800" b="1" dirty="0" smtClean="0"/>
              <a:t>Wayne </a:t>
            </a:r>
            <a:r>
              <a:rPr lang="en-US" altLang="zh-CN" sz="2800" b="1" dirty="0"/>
              <a:t>State University</a:t>
            </a:r>
          </a:p>
          <a:p>
            <a:r>
              <a:rPr lang="en-US" altLang="zh-CN" sz="2800" b="1" dirty="0"/>
              <a:t>Detroit, Michigan</a:t>
            </a:r>
          </a:p>
          <a:p>
            <a:r>
              <a:rPr lang="en-US" altLang="zh-CN" sz="2800" b="1" dirty="0"/>
              <a:t>(313) 993-7947</a:t>
            </a:r>
          </a:p>
          <a:p>
            <a:r>
              <a:rPr lang="en-US" altLang="zh-CN" sz="2800" b="1" dirty="0">
                <a:solidFill>
                  <a:srgbClr val="0000FF"/>
                </a:solidFill>
                <a:hlinkClick r:id="rId3"/>
              </a:rPr>
              <a:t>jianihu@yahoo.com</a:t>
            </a:r>
            <a:endParaRPr lang="en-US" altLang="zh-CN" sz="2800" b="1" dirty="0">
              <a:solidFill>
                <a:srgbClr val="0000FF"/>
              </a:solidFill>
            </a:endParaRPr>
          </a:p>
          <a:p>
            <a:r>
              <a:rPr lang="en-US" altLang="zh-CN" sz="2800" b="1" dirty="0">
                <a:solidFill>
                  <a:srgbClr val="0000FF"/>
                </a:solidFill>
              </a:rPr>
              <a:t>jhu@med.wayne.edu</a:t>
            </a:r>
          </a:p>
        </p:txBody>
      </p:sp>
      <p:sp>
        <p:nvSpPr>
          <p:cNvPr id="4" name="Rectangle 3"/>
          <p:cNvSpPr/>
          <p:nvPr/>
        </p:nvSpPr>
        <p:spPr>
          <a:xfrm>
            <a:off x="533400" y="228600"/>
            <a:ext cx="8229600" cy="1077218"/>
          </a:xfrm>
          <a:prstGeom prst="rect">
            <a:avLst/>
          </a:prstGeom>
        </p:spPr>
        <p:txBody>
          <a:bodyPr wrap="square">
            <a:spAutoFit/>
          </a:bodyPr>
          <a:lstStyle/>
          <a:p>
            <a:pPr algn="ctr"/>
            <a:r>
              <a:rPr lang="en-US" sz="3200" dirty="0" smtClean="0"/>
              <a:t>Can we improve MRI detection sensitivity by 2 to 3 orders? </a:t>
            </a:r>
            <a:endParaRPr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0"/>
            <a:ext cx="6553200" cy="3693319"/>
          </a:xfrm>
          <a:prstGeom prst="rect">
            <a:avLst/>
          </a:prstGeom>
        </p:spPr>
        <p:txBody>
          <a:bodyPr wrap="square">
            <a:spAutoFit/>
          </a:bodyPr>
          <a:lstStyle/>
          <a:p>
            <a:r>
              <a:rPr lang="en-US" sz="2600" b="1" dirty="0" smtClean="0">
                <a:latin typeface="Times New Roman" pitchFamily="18" charset="0"/>
                <a:cs typeface="Times New Roman" pitchFamily="18" charset="0"/>
              </a:rPr>
              <a:t>MRI is a favorable imaging modality</a:t>
            </a:r>
            <a:r>
              <a:rPr lang="en-US" sz="2600" dirty="0" smtClean="0">
                <a:latin typeface="Times New Roman" pitchFamily="18" charset="0"/>
                <a:cs typeface="Times New Roman" pitchFamily="18" charset="0"/>
              </a:rPr>
              <a:t>:</a:t>
            </a:r>
          </a:p>
          <a:p>
            <a:r>
              <a:rPr lang="en-US" sz="2600" dirty="0" smtClean="0">
                <a:latin typeface="Times New Roman" pitchFamily="18" charset="0"/>
                <a:cs typeface="Times New Roman" pitchFamily="18" charset="0"/>
              </a:rPr>
              <a:t> </a:t>
            </a:r>
            <a:endParaRPr lang="en-US" sz="1200" dirty="0" smtClean="0">
              <a:latin typeface="Times New Roman" pitchFamily="18" charset="0"/>
              <a:cs typeface="Times New Roman" pitchFamily="18" charset="0"/>
            </a:endParaRPr>
          </a:p>
          <a:p>
            <a:pPr>
              <a:buFont typeface="Arial" pitchFamily="34" charset="0"/>
              <a:buChar char="•"/>
            </a:pPr>
            <a:r>
              <a:rPr lang="en-US" sz="2600" dirty="0" smtClean="0">
                <a:latin typeface="Times New Roman" pitchFamily="18" charset="0"/>
                <a:cs typeface="Times New Roman" pitchFamily="18" charset="0"/>
              </a:rPr>
              <a:t>non-invasiveness </a:t>
            </a:r>
          </a:p>
          <a:p>
            <a:pPr>
              <a:buFont typeface="Arial" pitchFamily="34" charset="0"/>
              <a:buChar char="•"/>
            </a:pPr>
            <a:endParaRPr lang="en-US" sz="2600" dirty="0" smtClean="0">
              <a:latin typeface="Times New Roman" pitchFamily="18" charset="0"/>
              <a:cs typeface="Times New Roman" pitchFamily="18" charset="0"/>
            </a:endParaRPr>
          </a:p>
          <a:p>
            <a:pPr>
              <a:buFont typeface="Arial" pitchFamily="34" charset="0"/>
              <a:buChar char="•"/>
            </a:pPr>
            <a:r>
              <a:rPr lang="en-US" sz="2600" dirty="0" smtClean="0">
                <a:latin typeface="Times New Roman" pitchFamily="18" charset="0"/>
                <a:cs typeface="Times New Roman" pitchFamily="18" charset="0"/>
              </a:rPr>
              <a:t>excellent soft-tissue contrast</a:t>
            </a:r>
          </a:p>
          <a:p>
            <a:pPr>
              <a:buFont typeface="Arial" pitchFamily="34" charset="0"/>
              <a:buChar char="•"/>
            </a:pPr>
            <a:endParaRPr lang="en-US" sz="2600" dirty="0" smtClean="0">
              <a:latin typeface="Times New Roman" pitchFamily="18" charset="0"/>
              <a:cs typeface="Times New Roman" pitchFamily="18" charset="0"/>
            </a:endParaRPr>
          </a:p>
          <a:p>
            <a:pPr>
              <a:buFont typeface="Arial" pitchFamily="34" charset="0"/>
              <a:buChar char="•"/>
            </a:pPr>
            <a:r>
              <a:rPr lang="en-US" sz="2600" dirty="0" smtClean="0">
                <a:latin typeface="Times New Roman" pitchFamily="18" charset="0"/>
                <a:cs typeface="Times New Roman" pitchFamily="18" charset="0"/>
              </a:rPr>
              <a:t>morphological imaging</a:t>
            </a:r>
          </a:p>
          <a:p>
            <a:pPr>
              <a:buFont typeface="Arial" pitchFamily="34" charset="0"/>
              <a:buChar char="•"/>
            </a:pPr>
            <a:endParaRPr lang="en-US" sz="2600" dirty="0" smtClean="0">
              <a:latin typeface="Times New Roman" pitchFamily="18" charset="0"/>
              <a:cs typeface="Times New Roman" pitchFamily="18" charset="0"/>
            </a:endParaRPr>
          </a:p>
          <a:p>
            <a:pPr>
              <a:buFont typeface="Arial" pitchFamily="34" charset="0"/>
              <a:buChar char="•"/>
            </a:pPr>
            <a:r>
              <a:rPr lang="en-US" sz="2600" dirty="0" smtClean="0">
                <a:latin typeface="Times New Roman" pitchFamily="18" charset="0"/>
                <a:cs typeface="Times New Roman" pitchFamily="18" charset="0"/>
              </a:rPr>
              <a:t>functional imaging</a:t>
            </a:r>
            <a:endParaRPr lang="en-US" sz="26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02" name="Picture 2" descr="p13"/>
          <p:cNvPicPr>
            <a:picLocks noChangeAspect="1" noChangeArrowheads="1"/>
          </p:cNvPicPr>
          <p:nvPr/>
        </p:nvPicPr>
        <p:blipFill>
          <a:blip r:embed="rId2"/>
          <a:srcRect/>
          <a:stretch>
            <a:fillRect/>
          </a:stretch>
        </p:blipFill>
        <p:spPr bwMode="auto">
          <a:xfrm>
            <a:off x="457200" y="2971800"/>
            <a:ext cx="8229600" cy="3328988"/>
          </a:xfrm>
          <a:prstGeom prst="rect">
            <a:avLst/>
          </a:prstGeom>
          <a:noFill/>
          <a:ln w="9525">
            <a:noFill/>
            <a:miter lim="800000"/>
            <a:headEnd/>
            <a:tailEnd/>
          </a:ln>
        </p:spPr>
      </p:pic>
      <p:sp>
        <p:nvSpPr>
          <p:cNvPr id="409606" name="Text Box 6"/>
          <p:cNvSpPr txBox="1">
            <a:spLocks noChangeArrowheads="1"/>
          </p:cNvSpPr>
          <p:nvPr/>
        </p:nvSpPr>
        <p:spPr bwMode="auto">
          <a:xfrm>
            <a:off x="0" y="6338888"/>
            <a:ext cx="9067800" cy="492443"/>
          </a:xfrm>
          <a:prstGeom prst="rect">
            <a:avLst/>
          </a:prstGeom>
          <a:noFill/>
          <a:ln w="9525">
            <a:noFill/>
            <a:miter lim="800000"/>
            <a:headEnd/>
            <a:tailEnd/>
          </a:ln>
          <a:effectLst/>
        </p:spPr>
        <p:txBody>
          <a:bodyPr wrap="square">
            <a:spAutoFit/>
          </a:bodyPr>
          <a:lstStyle/>
          <a:p>
            <a:r>
              <a:rPr lang="en-US" altLang="zh-CN" sz="2600" dirty="0" smtClean="0">
                <a:latin typeface="Arial" charset="0"/>
                <a:ea typeface="宋体" pitchFamily="2" charset="-122"/>
              </a:rPr>
              <a:t>Very small %1H behave like small magnet =&gt; NMR, MRI</a:t>
            </a:r>
            <a:endParaRPr lang="en-US" altLang="zh-CN" sz="2600" dirty="0">
              <a:latin typeface="Arial" charset="0"/>
              <a:ea typeface="宋体" pitchFamily="2" charset="-122"/>
            </a:endParaRPr>
          </a:p>
        </p:txBody>
      </p:sp>
      <p:sp>
        <p:nvSpPr>
          <p:cNvPr id="409607" name="Text Box 7"/>
          <p:cNvSpPr txBox="1">
            <a:spLocks noChangeArrowheads="1"/>
          </p:cNvSpPr>
          <p:nvPr/>
        </p:nvSpPr>
        <p:spPr bwMode="auto">
          <a:xfrm>
            <a:off x="4419600" y="5257800"/>
            <a:ext cx="1238250" cy="579438"/>
          </a:xfrm>
          <a:prstGeom prst="rect">
            <a:avLst/>
          </a:prstGeom>
          <a:noFill/>
          <a:ln w="9525">
            <a:noFill/>
            <a:miter lim="800000"/>
            <a:headEnd/>
            <a:tailEnd/>
          </a:ln>
          <a:effectLst/>
        </p:spPr>
        <p:txBody>
          <a:bodyPr wrap="none">
            <a:spAutoFit/>
          </a:bodyPr>
          <a:lstStyle/>
          <a:p>
            <a:r>
              <a:rPr lang="en-US" altLang="zh-CN">
                <a:latin typeface="Symbol" pitchFamily="18" charset="2"/>
                <a:ea typeface="宋体" pitchFamily="2" charset="-122"/>
              </a:rPr>
              <a:t>w</a:t>
            </a:r>
            <a:r>
              <a:rPr lang="en-US" altLang="zh-CN">
                <a:ea typeface="宋体" pitchFamily="2" charset="-122"/>
              </a:rPr>
              <a:t>=</a:t>
            </a:r>
            <a:r>
              <a:rPr lang="en-US" altLang="zh-CN">
                <a:latin typeface="Symbol" pitchFamily="18" charset="2"/>
                <a:ea typeface="宋体" pitchFamily="2" charset="-122"/>
              </a:rPr>
              <a:t>g</a:t>
            </a:r>
            <a:r>
              <a:rPr lang="en-US" altLang="zh-CN">
                <a:ea typeface="宋体" pitchFamily="2" charset="-122"/>
              </a:rPr>
              <a:t>B</a:t>
            </a:r>
          </a:p>
        </p:txBody>
      </p:sp>
      <p:grpSp>
        <p:nvGrpSpPr>
          <p:cNvPr id="2" name="Group 2"/>
          <p:cNvGrpSpPr>
            <a:grpSpLocks/>
          </p:cNvGrpSpPr>
          <p:nvPr/>
        </p:nvGrpSpPr>
        <p:grpSpPr bwMode="auto">
          <a:xfrm>
            <a:off x="1219200" y="228600"/>
            <a:ext cx="1765300" cy="2616200"/>
            <a:chOff x="900" y="1165"/>
            <a:chExt cx="1112" cy="1648"/>
          </a:xfrm>
        </p:grpSpPr>
        <p:sp>
          <p:nvSpPr>
            <p:cNvPr id="409609" name="Oval 3"/>
            <p:cNvSpPr>
              <a:spLocks noChangeArrowheads="1"/>
            </p:cNvSpPr>
            <p:nvPr/>
          </p:nvSpPr>
          <p:spPr bwMode="auto">
            <a:xfrm>
              <a:off x="900" y="1165"/>
              <a:ext cx="1112" cy="304"/>
            </a:xfrm>
            <a:prstGeom prst="ellipse">
              <a:avLst/>
            </a:prstGeom>
            <a:noFill/>
            <a:ln w="50800">
              <a:solidFill>
                <a:schemeClr val="bg1"/>
              </a:solidFill>
              <a:round/>
              <a:headEnd/>
              <a:tailEnd/>
            </a:ln>
          </p:spPr>
          <p:txBody>
            <a:bodyPr wrap="none" anchor="ctr"/>
            <a:lstStyle/>
            <a:p>
              <a:pPr algn="ctr"/>
              <a:endParaRPr lang="zh-CN" altLang="en-US">
                <a:ea typeface="宋体" pitchFamily="2" charset="-122"/>
              </a:endParaRPr>
            </a:p>
          </p:txBody>
        </p:sp>
        <p:sp>
          <p:nvSpPr>
            <p:cNvPr id="409610" name="Oval 4"/>
            <p:cNvSpPr>
              <a:spLocks noChangeArrowheads="1"/>
            </p:cNvSpPr>
            <p:nvPr/>
          </p:nvSpPr>
          <p:spPr bwMode="auto">
            <a:xfrm>
              <a:off x="1028" y="2589"/>
              <a:ext cx="856" cy="224"/>
            </a:xfrm>
            <a:prstGeom prst="ellipse">
              <a:avLst/>
            </a:prstGeom>
            <a:noFill/>
            <a:ln w="50800">
              <a:solidFill>
                <a:schemeClr val="bg1"/>
              </a:solidFill>
              <a:round/>
              <a:headEnd/>
              <a:tailEnd/>
            </a:ln>
          </p:spPr>
          <p:txBody>
            <a:bodyPr wrap="none" anchor="ctr"/>
            <a:lstStyle/>
            <a:p>
              <a:pPr algn="ctr"/>
              <a:endParaRPr lang="zh-CN" altLang="en-US">
                <a:ea typeface="宋体" pitchFamily="2" charset="-122"/>
              </a:endParaRPr>
            </a:p>
          </p:txBody>
        </p:sp>
        <p:sp>
          <p:nvSpPr>
            <p:cNvPr id="409611" name="Line 5"/>
            <p:cNvSpPr>
              <a:spLocks noChangeShapeType="1"/>
            </p:cNvSpPr>
            <p:nvPr/>
          </p:nvSpPr>
          <p:spPr bwMode="auto">
            <a:xfrm flipH="1" flipV="1">
              <a:off x="904" y="1301"/>
              <a:ext cx="127" cy="1408"/>
            </a:xfrm>
            <a:prstGeom prst="line">
              <a:avLst/>
            </a:prstGeom>
            <a:noFill/>
            <a:ln w="50800">
              <a:solidFill>
                <a:schemeClr val="bg1"/>
              </a:solidFill>
              <a:round/>
              <a:headEnd/>
              <a:tailEnd/>
            </a:ln>
          </p:spPr>
          <p:txBody>
            <a:bodyPr wrap="none" anchor="ctr"/>
            <a:lstStyle/>
            <a:p>
              <a:endParaRPr lang="en-US"/>
            </a:p>
          </p:txBody>
        </p:sp>
        <p:sp>
          <p:nvSpPr>
            <p:cNvPr id="409612" name="Line 6"/>
            <p:cNvSpPr>
              <a:spLocks noChangeShapeType="1"/>
            </p:cNvSpPr>
            <p:nvPr/>
          </p:nvSpPr>
          <p:spPr bwMode="auto">
            <a:xfrm flipV="1">
              <a:off x="1898" y="1301"/>
              <a:ext cx="100" cy="1408"/>
            </a:xfrm>
            <a:prstGeom prst="line">
              <a:avLst/>
            </a:prstGeom>
            <a:noFill/>
            <a:ln w="50800">
              <a:solidFill>
                <a:schemeClr val="bg1"/>
              </a:solidFill>
              <a:round/>
              <a:headEnd/>
              <a:tailEnd/>
            </a:ln>
          </p:spPr>
          <p:txBody>
            <a:bodyPr wrap="none" anchor="ctr"/>
            <a:lstStyle/>
            <a:p>
              <a:endParaRPr lang="en-US"/>
            </a:p>
          </p:txBody>
        </p:sp>
        <p:grpSp>
          <p:nvGrpSpPr>
            <p:cNvPr id="3" name="Group 7"/>
            <p:cNvGrpSpPr>
              <a:grpSpLocks/>
            </p:cNvGrpSpPr>
            <p:nvPr/>
          </p:nvGrpSpPr>
          <p:grpSpPr bwMode="auto">
            <a:xfrm>
              <a:off x="1694" y="1630"/>
              <a:ext cx="148" cy="277"/>
              <a:chOff x="1906" y="1630"/>
              <a:chExt cx="167" cy="277"/>
            </a:xfrm>
          </p:grpSpPr>
          <p:sp>
            <p:nvSpPr>
              <p:cNvPr id="409614" name="Oval 8"/>
              <p:cNvSpPr>
                <a:spLocks noChangeArrowheads="1"/>
              </p:cNvSpPr>
              <p:nvPr/>
            </p:nvSpPr>
            <p:spPr bwMode="auto">
              <a:xfrm rot="-480000">
                <a:off x="1907" y="1769"/>
                <a:ext cx="96" cy="96"/>
              </a:xfrm>
              <a:prstGeom prst="ellipse">
                <a:avLst/>
              </a:prstGeom>
              <a:solidFill>
                <a:srgbClr val="3365FB"/>
              </a:solidFill>
              <a:ln w="12700">
                <a:solidFill>
                  <a:srgbClr val="3365FB"/>
                </a:solidFill>
                <a:round/>
                <a:headEnd/>
                <a:tailEnd/>
              </a:ln>
            </p:spPr>
            <p:txBody>
              <a:bodyPr wrap="none" anchor="ctr"/>
              <a:lstStyle/>
              <a:p>
                <a:pPr algn="ctr"/>
                <a:endParaRPr lang="zh-CN" altLang="en-US">
                  <a:ea typeface="宋体" pitchFamily="2" charset="-122"/>
                </a:endParaRPr>
              </a:p>
            </p:txBody>
          </p:sp>
          <p:sp>
            <p:nvSpPr>
              <p:cNvPr id="409615" name="Line 9"/>
              <p:cNvSpPr>
                <a:spLocks noChangeShapeType="1"/>
              </p:cNvSpPr>
              <p:nvPr/>
            </p:nvSpPr>
            <p:spPr bwMode="auto">
              <a:xfrm flipV="1">
                <a:off x="1906" y="1630"/>
                <a:ext cx="167" cy="277"/>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4" name="Group 10"/>
            <p:cNvGrpSpPr>
              <a:grpSpLocks/>
            </p:cNvGrpSpPr>
            <p:nvPr/>
          </p:nvGrpSpPr>
          <p:grpSpPr bwMode="auto">
            <a:xfrm>
              <a:off x="1030" y="1835"/>
              <a:ext cx="248" cy="147"/>
              <a:chOff x="1158" y="1835"/>
              <a:chExt cx="280" cy="147"/>
            </a:xfrm>
          </p:grpSpPr>
          <p:sp>
            <p:nvSpPr>
              <p:cNvPr id="409617" name="Oval 11"/>
              <p:cNvSpPr>
                <a:spLocks noChangeArrowheads="1"/>
              </p:cNvSpPr>
              <p:nvPr/>
            </p:nvSpPr>
            <p:spPr bwMode="auto">
              <a:xfrm rot="4560000">
                <a:off x="1197" y="1835"/>
                <a:ext cx="96" cy="96"/>
              </a:xfrm>
              <a:prstGeom prst="ellipse">
                <a:avLst/>
              </a:prstGeom>
              <a:solidFill>
                <a:srgbClr val="3365FB"/>
              </a:solidFill>
              <a:ln w="12700">
                <a:solidFill>
                  <a:srgbClr val="3365FB"/>
                </a:solidFill>
                <a:round/>
                <a:headEnd/>
                <a:tailEnd/>
              </a:ln>
            </p:spPr>
            <p:txBody>
              <a:bodyPr rot="10800000" vert="eaVert" wrap="none" anchor="ctr"/>
              <a:lstStyle/>
              <a:p>
                <a:pPr algn="ctr"/>
                <a:endParaRPr lang="zh-CN" altLang="en-US">
                  <a:ea typeface="宋体" pitchFamily="2" charset="-122"/>
                </a:endParaRPr>
              </a:p>
            </p:txBody>
          </p:sp>
          <p:sp>
            <p:nvSpPr>
              <p:cNvPr id="409618" name="Line 12"/>
              <p:cNvSpPr>
                <a:spLocks noChangeShapeType="1"/>
              </p:cNvSpPr>
              <p:nvPr/>
            </p:nvSpPr>
            <p:spPr bwMode="auto">
              <a:xfrm>
                <a:off x="1158" y="1844"/>
                <a:ext cx="280" cy="138"/>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5" name="Group 13"/>
            <p:cNvGrpSpPr>
              <a:grpSpLocks/>
            </p:cNvGrpSpPr>
            <p:nvPr/>
          </p:nvGrpSpPr>
          <p:grpSpPr bwMode="auto">
            <a:xfrm>
              <a:off x="1309" y="1914"/>
              <a:ext cx="287" cy="99"/>
              <a:chOff x="1472" y="1914"/>
              <a:chExt cx="324" cy="99"/>
            </a:xfrm>
          </p:grpSpPr>
          <p:sp>
            <p:nvSpPr>
              <p:cNvPr id="409620" name="Oval 14"/>
              <p:cNvSpPr>
                <a:spLocks noChangeArrowheads="1"/>
              </p:cNvSpPr>
              <p:nvPr/>
            </p:nvSpPr>
            <p:spPr bwMode="auto">
              <a:xfrm rot="-7140000">
                <a:off x="1644" y="1917"/>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21" name="Line 15"/>
              <p:cNvSpPr>
                <a:spLocks noChangeShapeType="1"/>
              </p:cNvSpPr>
              <p:nvPr/>
            </p:nvSpPr>
            <p:spPr bwMode="auto">
              <a:xfrm flipH="1" flipV="1">
                <a:off x="1472" y="1914"/>
                <a:ext cx="324" cy="70"/>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6" name="Group 16"/>
            <p:cNvGrpSpPr>
              <a:grpSpLocks/>
            </p:cNvGrpSpPr>
            <p:nvPr/>
          </p:nvGrpSpPr>
          <p:grpSpPr bwMode="auto">
            <a:xfrm>
              <a:off x="1246" y="2039"/>
              <a:ext cx="94" cy="306"/>
              <a:chOff x="1401" y="2039"/>
              <a:chExt cx="106" cy="306"/>
            </a:xfrm>
          </p:grpSpPr>
          <p:sp>
            <p:nvSpPr>
              <p:cNvPr id="409623" name="Oval 17"/>
              <p:cNvSpPr>
                <a:spLocks noChangeArrowheads="1"/>
              </p:cNvSpPr>
              <p:nvPr/>
            </p:nvSpPr>
            <p:spPr bwMode="auto">
              <a:xfrm rot="9180000">
                <a:off x="1411" y="2086"/>
                <a:ext cx="96" cy="96"/>
              </a:xfrm>
              <a:prstGeom prst="ellipse">
                <a:avLst/>
              </a:prstGeom>
              <a:solidFill>
                <a:srgbClr val="3365FB"/>
              </a:solidFill>
              <a:ln w="12700">
                <a:solidFill>
                  <a:srgbClr val="3365FB"/>
                </a:solidFill>
                <a:round/>
                <a:headEnd/>
                <a:tailEnd/>
              </a:ln>
            </p:spPr>
            <p:txBody>
              <a:bodyPr rot="10800000" wrap="none" anchor="ctr"/>
              <a:lstStyle/>
              <a:p>
                <a:pPr algn="ctr"/>
                <a:endParaRPr lang="zh-CN" altLang="en-US">
                  <a:ea typeface="宋体" pitchFamily="2" charset="-122"/>
                </a:endParaRPr>
              </a:p>
            </p:txBody>
          </p:sp>
          <p:sp>
            <p:nvSpPr>
              <p:cNvPr id="409624" name="Line 18"/>
              <p:cNvSpPr>
                <a:spLocks noChangeShapeType="1"/>
              </p:cNvSpPr>
              <p:nvPr/>
            </p:nvSpPr>
            <p:spPr bwMode="auto">
              <a:xfrm flipH="1">
                <a:off x="1401" y="2039"/>
                <a:ext cx="82" cy="306"/>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7" name="Group 19"/>
            <p:cNvGrpSpPr>
              <a:grpSpLocks/>
            </p:cNvGrpSpPr>
            <p:nvPr/>
          </p:nvGrpSpPr>
          <p:grpSpPr bwMode="auto">
            <a:xfrm>
              <a:off x="1414" y="2371"/>
              <a:ext cx="86" cy="316"/>
              <a:chOff x="1591" y="2371"/>
              <a:chExt cx="96" cy="316"/>
            </a:xfrm>
          </p:grpSpPr>
          <p:sp>
            <p:nvSpPr>
              <p:cNvPr id="409626" name="Oval 20"/>
              <p:cNvSpPr>
                <a:spLocks noChangeArrowheads="1"/>
              </p:cNvSpPr>
              <p:nvPr/>
            </p:nvSpPr>
            <p:spPr bwMode="auto">
              <a:xfrm rot="8580000">
                <a:off x="1591" y="2420"/>
                <a:ext cx="96" cy="96"/>
              </a:xfrm>
              <a:prstGeom prst="ellipse">
                <a:avLst/>
              </a:prstGeom>
              <a:solidFill>
                <a:srgbClr val="3365FB"/>
              </a:solidFill>
              <a:ln w="12700">
                <a:solidFill>
                  <a:srgbClr val="3365FB"/>
                </a:solidFill>
                <a:round/>
                <a:headEnd/>
                <a:tailEnd/>
              </a:ln>
            </p:spPr>
            <p:txBody>
              <a:bodyPr rot="10800000" wrap="none" anchor="ctr"/>
              <a:lstStyle/>
              <a:p>
                <a:pPr algn="ctr"/>
                <a:endParaRPr lang="zh-CN" altLang="en-US">
                  <a:ea typeface="宋体" pitchFamily="2" charset="-122"/>
                </a:endParaRPr>
              </a:p>
            </p:txBody>
          </p:sp>
          <p:sp>
            <p:nvSpPr>
              <p:cNvPr id="409627" name="Line 21"/>
              <p:cNvSpPr>
                <a:spLocks noChangeShapeType="1"/>
              </p:cNvSpPr>
              <p:nvPr/>
            </p:nvSpPr>
            <p:spPr bwMode="auto">
              <a:xfrm flipH="1">
                <a:off x="1619" y="2371"/>
                <a:ext cx="26" cy="316"/>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8" name="Group 22"/>
            <p:cNvGrpSpPr>
              <a:grpSpLocks/>
            </p:cNvGrpSpPr>
            <p:nvPr/>
          </p:nvGrpSpPr>
          <p:grpSpPr bwMode="auto">
            <a:xfrm>
              <a:off x="1457" y="2050"/>
              <a:ext cx="108" cy="311"/>
              <a:chOff x="1639" y="2050"/>
              <a:chExt cx="122" cy="311"/>
            </a:xfrm>
          </p:grpSpPr>
          <p:sp>
            <p:nvSpPr>
              <p:cNvPr id="409629" name="Oval 23"/>
              <p:cNvSpPr>
                <a:spLocks noChangeArrowheads="1"/>
              </p:cNvSpPr>
              <p:nvPr/>
            </p:nvSpPr>
            <p:spPr bwMode="auto">
              <a:xfrm rot="-3660000">
                <a:off x="1665" y="2215"/>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30" name="Line 24"/>
              <p:cNvSpPr>
                <a:spLocks noChangeShapeType="1"/>
              </p:cNvSpPr>
              <p:nvPr/>
            </p:nvSpPr>
            <p:spPr bwMode="auto">
              <a:xfrm flipH="1" flipV="1">
                <a:off x="1639" y="2050"/>
                <a:ext cx="113" cy="311"/>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9" name="Group 25"/>
            <p:cNvGrpSpPr>
              <a:grpSpLocks/>
            </p:cNvGrpSpPr>
            <p:nvPr/>
          </p:nvGrpSpPr>
          <p:grpSpPr bwMode="auto">
            <a:xfrm>
              <a:off x="1130" y="2266"/>
              <a:ext cx="101" cy="316"/>
              <a:chOff x="1271" y="2266"/>
              <a:chExt cx="114" cy="316"/>
            </a:xfrm>
          </p:grpSpPr>
          <p:sp>
            <p:nvSpPr>
              <p:cNvPr id="409632" name="Oval 26"/>
              <p:cNvSpPr>
                <a:spLocks noChangeArrowheads="1"/>
              </p:cNvSpPr>
              <p:nvPr/>
            </p:nvSpPr>
            <p:spPr bwMode="auto">
              <a:xfrm rot="-3540000">
                <a:off x="1289" y="2435"/>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33" name="Line 27"/>
              <p:cNvSpPr>
                <a:spLocks noChangeShapeType="1"/>
              </p:cNvSpPr>
              <p:nvPr/>
            </p:nvSpPr>
            <p:spPr bwMode="auto">
              <a:xfrm flipH="1" flipV="1">
                <a:off x="1271" y="2266"/>
                <a:ext cx="100" cy="316"/>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0" name="Group 28"/>
            <p:cNvGrpSpPr>
              <a:grpSpLocks/>
            </p:cNvGrpSpPr>
            <p:nvPr/>
          </p:nvGrpSpPr>
          <p:grpSpPr bwMode="auto">
            <a:xfrm>
              <a:off x="1522" y="2462"/>
              <a:ext cx="280" cy="96"/>
              <a:chOff x="1712" y="2462"/>
              <a:chExt cx="316" cy="96"/>
            </a:xfrm>
          </p:grpSpPr>
          <p:sp>
            <p:nvSpPr>
              <p:cNvPr id="409635" name="Oval 29"/>
              <p:cNvSpPr>
                <a:spLocks noChangeArrowheads="1"/>
              </p:cNvSpPr>
              <p:nvPr/>
            </p:nvSpPr>
            <p:spPr bwMode="auto">
              <a:xfrm rot="3120000">
                <a:off x="1761" y="2462"/>
                <a:ext cx="96" cy="96"/>
              </a:xfrm>
              <a:prstGeom prst="ellipse">
                <a:avLst/>
              </a:prstGeom>
              <a:solidFill>
                <a:srgbClr val="3365FB"/>
              </a:solidFill>
              <a:ln w="12700">
                <a:solidFill>
                  <a:srgbClr val="3365FB"/>
                </a:solidFill>
                <a:round/>
                <a:headEnd/>
                <a:tailEnd/>
              </a:ln>
            </p:spPr>
            <p:txBody>
              <a:bodyPr rot="10800000" vert="eaVert" wrap="none" anchor="ctr"/>
              <a:lstStyle/>
              <a:p>
                <a:pPr algn="ctr"/>
                <a:endParaRPr lang="zh-CN" altLang="en-US">
                  <a:ea typeface="宋体" pitchFamily="2" charset="-122"/>
                </a:endParaRPr>
              </a:p>
            </p:txBody>
          </p:sp>
          <p:sp>
            <p:nvSpPr>
              <p:cNvPr id="409636" name="Line 30"/>
              <p:cNvSpPr>
                <a:spLocks noChangeShapeType="1"/>
              </p:cNvSpPr>
              <p:nvPr/>
            </p:nvSpPr>
            <p:spPr bwMode="auto">
              <a:xfrm>
                <a:off x="1712" y="2514"/>
                <a:ext cx="316" cy="4"/>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1" name="Group 31"/>
            <p:cNvGrpSpPr>
              <a:grpSpLocks/>
            </p:cNvGrpSpPr>
            <p:nvPr/>
          </p:nvGrpSpPr>
          <p:grpSpPr bwMode="auto">
            <a:xfrm>
              <a:off x="1632" y="1925"/>
              <a:ext cx="248" cy="153"/>
              <a:chOff x="1836" y="1925"/>
              <a:chExt cx="279" cy="153"/>
            </a:xfrm>
          </p:grpSpPr>
          <p:sp>
            <p:nvSpPr>
              <p:cNvPr id="409638" name="Oval 32"/>
              <p:cNvSpPr>
                <a:spLocks noChangeArrowheads="1"/>
              </p:cNvSpPr>
              <p:nvPr/>
            </p:nvSpPr>
            <p:spPr bwMode="auto">
              <a:xfrm rot="1260000">
                <a:off x="1873" y="1979"/>
                <a:ext cx="96" cy="96"/>
              </a:xfrm>
              <a:prstGeom prst="ellipse">
                <a:avLst/>
              </a:prstGeom>
              <a:solidFill>
                <a:srgbClr val="3365FB"/>
              </a:solidFill>
              <a:ln w="12700">
                <a:solidFill>
                  <a:srgbClr val="3365FB"/>
                </a:solidFill>
                <a:round/>
                <a:headEnd/>
                <a:tailEnd/>
              </a:ln>
            </p:spPr>
            <p:txBody>
              <a:bodyPr wrap="none" anchor="ctr"/>
              <a:lstStyle/>
              <a:p>
                <a:pPr algn="ctr"/>
                <a:endParaRPr lang="zh-CN" altLang="en-US">
                  <a:ea typeface="宋体" pitchFamily="2" charset="-122"/>
                </a:endParaRPr>
              </a:p>
            </p:txBody>
          </p:sp>
          <p:sp>
            <p:nvSpPr>
              <p:cNvPr id="409639" name="Line 33"/>
              <p:cNvSpPr>
                <a:spLocks noChangeShapeType="1"/>
              </p:cNvSpPr>
              <p:nvPr/>
            </p:nvSpPr>
            <p:spPr bwMode="auto">
              <a:xfrm flipV="1">
                <a:off x="1836" y="1925"/>
                <a:ext cx="279" cy="153"/>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2" name="Group 34"/>
            <p:cNvGrpSpPr>
              <a:grpSpLocks/>
            </p:cNvGrpSpPr>
            <p:nvPr/>
          </p:nvGrpSpPr>
          <p:grpSpPr bwMode="auto">
            <a:xfrm>
              <a:off x="1363" y="1748"/>
              <a:ext cx="280" cy="110"/>
              <a:chOff x="1533" y="1748"/>
              <a:chExt cx="316" cy="110"/>
            </a:xfrm>
          </p:grpSpPr>
          <p:sp>
            <p:nvSpPr>
              <p:cNvPr id="409641" name="Oval 35"/>
              <p:cNvSpPr>
                <a:spLocks noChangeArrowheads="1"/>
              </p:cNvSpPr>
              <p:nvPr/>
            </p:nvSpPr>
            <p:spPr bwMode="auto">
              <a:xfrm rot="-9000000">
                <a:off x="1702" y="1748"/>
                <a:ext cx="96" cy="96"/>
              </a:xfrm>
              <a:prstGeom prst="ellipse">
                <a:avLst/>
              </a:prstGeom>
              <a:solidFill>
                <a:srgbClr val="3365FB"/>
              </a:solidFill>
              <a:ln w="12700">
                <a:solidFill>
                  <a:srgbClr val="3365FB"/>
                </a:solidFill>
                <a:round/>
                <a:headEnd/>
                <a:tailEnd/>
              </a:ln>
            </p:spPr>
            <p:txBody>
              <a:bodyPr rot="10800000" wrap="none" anchor="ctr"/>
              <a:lstStyle/>
              <a:p>
                <a:pPr algn="ctr"/>
                <a:endParaRPr lang="zh-CN" altLang="en-US">
                  <a:ea typeface="宋体" pitchFamily="2" charset="-122"/>
                </a:endParaRPr>
              </a:p>
            </p:txBody>
          </p:sp>
          <p:sp>
            <p:nvSpPr>
              <p:cNvPr id="409642" name="Line 36"/>
              <p:cNvSpPr>
                <a:spLocks noChangeShapeType="1"/>
              </p:cNvSpPr>
              <p:nvPr/>
            </p:nvSpPr>
            <p:spPr bwMode="auto">
              <a:xfrm flipH="1">
                <a:off x="1533" y="1768"/>
                <a:ext cx="316" cy="90"/>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3" name="Group 37"/>
            <p:cNvGrpSpPr>
              <a:grpSpLocks/>
            </p:cNvGrpSpPr>
            <p:nvPr/>
          </p:nvGrpSpPr>
          <p:grpSpPr bwMode="auto">
            <a:xfrm>
              <a:off x="1575" y="2194"/>
              <a:ext cx="288" cy="99"/>
              <a:chOff x="1772" y="2194"/>
              <a:chExt cx="324" cy="99"/>
            </a:xfrm>
          </p:grpSpPr>
          <p:sp>
            <p:nvSpPr>
              <p:cNvPr id="409644" name="Oval 38"/>
              <p:cNvSpPr>
                <a:spLocks noChangeArrowheads="1"/>
              </p:cNvSpPr>
              <p:nvPr/>
            </p:nvSpPr>
            <p:spPr bwMode="auto">
              <a:xfrm rot="-7140000">
                <a:off x="1944" y="2197"/>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45" name="Line 39"/>
              <p:cNvSpPr>
                <a:spLocks noChangeShapeType="1"/>
              </p:cNvSpPr>
              <p:nvPr/>
            </p:nvSpPr>
            <p:spPr bwMode="auto">
              <a:xfrm flipH="1" flipV="1">
                <a:off x="1772" y="2194"/>
                <a:ext cx="324" cy="70"/>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4" name="Group 40"/>
            <p:cNvGrpSpPr>
              <a:grpSpLocks/>
            </p:cNvGrpSpPr>
            <p:nvPr/>
          </p:nvGrpSpPr>
          <p:grpSpPr bwMode="auto">
            <a:xfrm>
              <a:off x="1286" y="2252"/>
              <a:ext cx="160" cy="267"/>
              <a:chOff x="1447" y="2252"/>
              <a:chExt cx="180" cy="267"/>
            </a:xfrm>
          </p:grpSpPr>
          <p:sp>
            <p:nvSpPr>
              <p:cNvPr id="409647" name="Oval 41"/>
              <p:cNvSpPr>
                <a:spLocks noChangeArrowheads="1"/>
              </p:cNvSpPr>
              <p:nvPr/>
            </p:nvSpPr>
            <p:spPr bwMode="auto">
              <a:xfrm rot="-300000">
                <a:off x="1451" y="2385"/>
                <a:ext cx="96" cy="96"/>
              </a:xfrm>
              <a:prstGeom prst="ellipse">
                <a:avLst/>
              </a:prstGeom>
              <a:solidFill>
                <a:srgbClr val="3365FB"/>
              </a:solidFill>
              <a:ln w="12700">
                <a:solidFill>
                  <a:srgbClr val="3365FB"/>
                </a:solidFill>
                <a:round/>
                <a:headEnd/>
                <a:tailEnd/>
              </a:ln>
            </p:spPr>
            <p:txBody>
              <a:bodyPr wrap="none" anchor="ctr"/>
              <a:lstStyle/>
              <a:p>
                <a:pPr algn="ctr"/>
                <a:endParaRPr lang="zh-CN" altLang="en-US">
                  <a:ea typeface="宋体" pitchFamily="2" charset="-122"/>
                </a:endParaRPr>
              </a:p>
            </p:txBody>
          </p:sp>
          <p:sp>
            <p:nvSpPr>
              <p:cNvPr id="409648" name="Line 42"/>
              <p:cNvSpPr>
                <a:spLocks noChangeShapeType="1"/>
              </p:cNvSpPr>
              <p:nvPr/>
            </p:nvSpPr>
            <p:spPr bwMode="auto">
              <a:xfrm flipV="1">
                <a:off x="1447" y="2252"/>
                <a:ext cx="180" cy="267"/>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5" name="Group 43"/>
            <p:cNvGrpSpPr>
              <a:grpSpLocks/>
            </p:cNvGrpSpPr>
            <p:nvPr/>
          </p:nvGrpSpPr>
          <p:grpSpPr bwMode="auto">
            <a:xfrm>
              <a:off x="1596" y="2386"/>
              <a:ext cx="288" cy="99"/>
              <a:chOff x="1796" y="2386"/>
              <a:chExt cx="324" cy="99"/>
            </a:xfrm>
          </p:grpSpPr>
          <p:sp>
            <p:nvSpPr>
              <p:cNvPr id="409650" name="Oval 44"/>
              <p:cNvSpPr>
                <a:spLocks noChangeArrowheads="1"/>
              </p:cNvSpPr>
              <p:nvPr/>
            </p:nvSpPr>
            <p:spPr bwMode="auto">
              <a:xfrm rot="-7140000">
                <a:off x="1968" y="2389"/>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51" name="Line 45"/>
              <p:cNvSpPr>
                <a:spLocks noChangeShapeType="1"/>
              </p:cNvSpPr>
              <p:nvPr/>
            </p:nvSpPr>
            <p:spPr bwMode="auto">
              <a:xfrm flipH="1" flipV="1">
                <a:off x="1796" y="2386"/>
                <a:ext cx="324" cy="70"/>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6" name="Group 46"/>
            <p:cNvGrpSpPr>
              <a:grpSpLocks/>
            </p:cNvGrpSpPr>
            <p:nvPr/>
          </p:nvGrpSpPr>
          <p:grpSpPr bwMode="auto">
            <a:xfrm>
              <a:off x="1102" y="2639"/>
              <a:ext cx="290" cy="96"/>
              <a:chOff x="1239" y="2639"/>
              <a:chExt cx="327" cy="96"/>
            </a:xfrm>
          </p:grpSpPr>
          <p:sp>
            <p:nvSpPr>
              <p:cNvPr id="409653" name="Oval 47"/>
              <p:cNvSpPr>
                <a:spLocks noChangeArrowheads="1"/>
              </p:cNvSpPr>
              <p:nvPr/>
            </p:nvSpPr>
            <p:spPr bwMode="auto">
              <a:xfrm rot="-7320000">
                <a:off x="1414" y="2639"/>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54" name="Line 48"/>
              <p:cNvSpPr>
                <a:spLocks noChangeShapeType="1"/>
              </p:cNvSpPr>
              <p:nvPr/>
            </p:nvSpPr>
            <p:spPr bwMode="auto">
              <a:xfrm flipH="1" flipV="1">
                <a:off x="1239" y="2648"/>
                <a:ext cx="327" cy="54"/>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7" name="Group 49"/>
            <p:cNvGrpSpPr>
              <a:grpSpLocks/>
            </p:cNvGrpSpPr>
            <p:nvPr/>
          </p:nvGrpSpPr>
          <p:grpSpPr bwMode="auto">
            <a:xfrm>
              <a:off x="1490" y="2642"/>
              <a:ext cx="280" cy="96"/>
              <a:chOff x="1676" y="2642"/>
              <a:chExt cx="316" cy="96"/>
            </a:xfrm>
          </p:grpSpPr>
          <p:sp>
            <p:nvSpPr>
              <p:cNvPr id="409656" name="Oval 50"/>
              <p:cNvSpPr>
                <a:spLocks noChangeArrowheads="1"/>
              </p:cNvSpPr>
              <p:nvPr/>
            </p:nvSpPr>
            <p:spPr bwMode="auto">
              <a:xfrm rot="3120000">
                <a:off x="1725" y="2642"/>
                <a:ext cx="96" cy="96"/>
              </a:xfrm>
              <a:prstGeom prst="ellipse">
                <a:avLst/>
              </a:prstGeom>
              <a:solidFill>
                <a:srgbClr val="3365FB"/>
              </a:solidFill>
              <a:ln w="12700">
                <a:solidFill>
                  <a:srgbClr val="3365FB"/>
                </a:solidFill>
                <a:round/>
                <a:headEnd/>
                <a:tailEnd/>
              </a:ln>
            </p:spPr>
            <p:txBody>
              <a:bodyPr rot="10800000" vert="eaVert" wrap="none" anchor="ctr"/>
              <a:lstStyle/>
              <a:p>
                <a:pPr algn="ctr"/>
                <a:endParaRPr lang="zh-CN" altLang="en-US">
                  <a:ea typeface="宋体" pitchFamily="2" charset="-122"/>
                </a:endParaRPr>
              </a:p>
            </p:txBody>
          </p:sp>
          <p:sp>
            <p:nvSpPr>
              <p:cNvPr id="409657" name="Line 51"/>
              <p:cNvSpPr>
                <a:spLocks noChangeShapeType="1"/>
              </p:cNvSpPr>
              <p:nvPr/>
            </p:nvSpPr>
            <p:spPr bwMode="auto">
              <a:xfrm>
                <a:off x="1676" y="2694"/>
                <a:ext cx="316" cy="4"/>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8" name="Group 52"/>
            <p:cNvGrpSpPr>
              <a:grpSpLocks/>
            </p:cNvGrpSpPr>
            <p:nvPr/>
          </p:nvGrpSpPr>
          <p:grpSpPr bwMode="auto">
            <a:xfrm>
              <a:off x="1262" y="1610"/>
              <a:ext cx="288" cy="99"/>
              <a:chOff x="1420" y="1610"/>
              <a:chExt cx="324" cy="99"/>
            </a:xfrm>
          </p:grpSpPr>
          <p:sp>
            <p:nvSpPr>
              <p:cNvPr id="409659" name="Oval 53"/>
              <p:cNvSpPr>
                <a:spLocks noChangeArrowheads="1"/>
              </p:cNvSpPr>
              <p:nvPr/>
            </p:nvSpPr>
            <p:spPr bwMode="auto">
              <a:xfrm rot="-7140000">
                <a:off x="1592" y="1613"/>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60" name="Line 54"/>
              <p:cNvSpPr>
                <a:spLocks noChangeShapeType="1"/>
              </p:cNvSpPr>
              <p:nvPr/>
            </p:nvSpPr>
            <p:spPr bwMode="auto">
              <a:xfrm flipH="1" flipV="1">
                <a:off x="1420" y="1610"/>
                <a:ext cx="324" cy="70"/>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19" name="Group 55"/>
            <p:cNvGrpSpPr>
              <a:grpSpLocks/>
            </p:cNvGrpSpPr>
            <p:nvPr/>
          </p:nvGrpSpPr>
          <p:grpSpPr bwMode="auto">
            <a:xfrm>
              <a:off x="1176" y="1602"/>
              <a:ext cx="109" cy="311"/>
              <a:chOff x="1323" y="1602"/>
              <a:chExt cx="122" cy="311"/>
            </a:xfrm>
          </p:grpSpPr>
          <p:sp>
            <p:nvSpPr>
              <p:cNvPr id="409662" name="Oval 56"/>
              <p:cNvSpPr>
                <a:spLocks noChangeArrowheads="1"/>
              </p:cNvSpPr>
              <p:nvPr/>
            </p:nvSpPr>
            <p:spPr bwMode="auto">
              <a:xfrm rot="-3660000">
                <a:off x="1349" y="1767"/>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63" name="Line 57"/>
              <p:cNvSpPr>
                <a:spLocks noChangeShapeType="1"/>
              </p:cNvSpPr>
              <p:nvPr/>
            </p:nvSpPr>
            <p:spPr bwMode="auto">
              <a:xfrm flipH="1" flipV="1">
                <a:off x="1323" y="1602"/>
                <a:ext cx="113" cy="311"/>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20" name="Group 58"/>
            <p:cNvGrpSpPr>
              <a:grpSpLocks/>
            </p:cNvGrpSpPr>
            <p:nvPr/>
          </p:nvGrpSpPr>
          <p:grpSpPr bwMode="auto">
            <a:xfrm>
              <a:off x="1059" y="1982"/>
              <a:ext cx="101" cy="316"/>
              <a:chOff x="1191" y="1982"/>
              <a:chExt cx="114" cy="316"/>
            </a:xfrm>
          </p:grpSpPr>
          <p:sp>
            <p:nvSpPr>
              <p:cNvPr id="409665" name="Oval 59"/>
              <p:cNvSpPr>
                <a:spLocks noChangeArrowheads="1"/>
              </p:cNvSpPr>
              <p:nvPr/>
            </p:nvSpPr>
            <p:spPr bwMode="auto">
              <a:xfrm rot="-3540000">
                <a:off x="1209" y="2151"/>
                <a:ext cx="96" cy="96"/>
              </a:xfrm>
              <a:prstGeom prst="ellipse">
                <a:avLst/>
              </a:prstGeom>
              <a:solidFill>
                <a:srgbClr val="3365FB"/>
              </a:solidFill>
              <a:ln w="12700">
                <a:solidFill>
                  <a:srgbClr val="3365FB"/>
                </a:solidFill>
                <a:round/>
                <a:headEnd/>
                <a:tailEnd/>
              </a:ln>
            </p:spPr>
            <p:txBody>
              <a:bodyPr vert="eaVert" wrap="none" anchor="ctr"/>
              <a:lstStyle/>
              <a:p>
                <a:pPr algn="ctr"/>
                <a:endParaRPr lang="zh-CN" altLang="en-US">
                  <a:ea typeface="宋体" pitchFamily="2" charset="-122"/>
                </a:endParaRPr>
              </a:p>
            </p:txBody>
          </p:sp>
          <p:sp>
            <p:nvSpPr>
              <p:cNvPr id="409666" name="Line 60"/>
              <p:cNvSpPr>
                <a:spLocks noChangeShapeType="1"/>
              </p:cNvSpPr>
              <p:nvPr/>
            </p:nvSpPr>
            <p:spPr bwMode="auto">
              <a:xfrm flipH="1" flipV="1">
                <a:off x="1191" y="1982"/>
                <a:ext cx="100" cy="316"/>
              </a:xfrm>
              <a:prstGeom prst="line">
                <a:avLst/>
              </a:prstGeom>
              <a:noFill/>
              <a:ln w="25400">
                <a:solidFill>
                  <a:srgbClr val="3365FB"/>
                </a:solidFill>
                <a:round/>
                <a:headEnd/>
                <a:tailEnd type="triangle" w="med" len="med"/>
              </a:ln>
            </p:spPr>
            <p:txBody>
              <a:bodyPr wrap="none" anchor="ctr"/>
              <a:lstStyle/>
              <a:p>
                <a:endParaRPr lang="en-US"/>
              </a:p>
            </p:txBody>
          </p:sp>
        </p:grpSp>
        <p:grpSp>
          <p:nvGrpSpPr>
            <p:cNvPr id="21" name="Group 61"/>
            <p:cNvGrpSpPr>
              <a:grpSpLocks/>
            </p:cNvGrpSpPr>
            <p:nvPr/>
          </p:nvGrpSpPr>
          <p:grpSpPr bwMode="auto">
            <a:xfrm>
              <a:off x="1419" y="2358"/>
              <a:ext cx="280" cy="96"/>
              <a:chOff x="1596" y="2358"/>
              <a:chExt cx="316" cy="96"/>
            </a:xfrm>
          </p:grpSpPr>
          <p:sp>
            <p:nvSpPr>
              <p:cNvPr id="409668" name="Oval 62"/>
              <p:cNvSpPr>
                <a:spLocks noChangeArrowheads="1"/>
              </p:cNvSpPr>
              <p:nvPr/>
            </p:nvSpPr>
            <p:spPr bwMode="auto">
              <a:xfrm rot="3120000">
                <a:off x="1645" y="2358"/>
                <a:ext cx="96" cy="96"/>
              </a:xfrm>
              <a:prstGeom prst="ellipse">
                <a:avLst/>
              </a:prstGeom>
              <a:solidFill>
                <a:srgbClr val="3365FB"/>
              </a:solidFill>
              <a:ln w="12700">
                <a:solidFill>
                  <a:srgbClr val="3365FB"/>
                </a:solidFill>
                <a:round/>
                <a:headEnd/>
                <a:tailEnd/>
              </a:ln>
            </p:spPr>
            <p:txBody>
              <a:bodyPr rot="10800000" vert="eaVert" wrap="none" anchor="ctr"/>
              <a:lstStyle/>
              <a:p>
                <a:pPr algn="ctr"/>
                <a:endParaRPr lang="zh-CN" altLang="en-US">
                  <a:ea typeface="宋体" pitchFamily="2" charset="-122"/>
                </a:endParaRPr>
              </a:p>
            </p:txBody>
          </p:sp>
          <p:sp>
            <p:nvSpPr>
              <p:cNvPr id="409669" name="Line 63"/>
              <p:cNvSpPr>
                <a:spLocks noChangeShapeType="1"/>
              </p:cNvSpPr>
              <p:nvPr/>
            </p:nvSpPr>
            <p:spPr bwMode="auto">
              <a:xfrm>
                <a:off x="1596" y="2410"/>
                <a:ext cx="316" cy="4"/>
              </a:xfrm>
              <a:prstGeom prst="line">
                <a:avLst/>
              </a:prstGeom>
              <a:noFill/>
              <a:ln w="25400">
                <a:solidFill>
                  <a:srgbClr val="3365FB"/>
                </a:solidFill>
                <a:round/>
                <a:headEnd/>
                <a:tailEnd type="triangle" w="med" len="med"/>
              </a:ln>
            </p:spPr>
            <p:txBody>
              <a:bodyPr wrap="none" anchor="ctr"/>
              <a:lstStyle/>
              <a:p>
                <a:endParaRPr lang="en-US"/>
              </a:p>
            </p:txBody>
          </p:sp>
        </p:grpSp>
        <p:sp>
          <p:nvSpPr>
            <p:cNvPr id="409670" name="Oval 64"/>
            <p:cNvSpPr>
              <a:spLocks noChangeArrowheads="1"/>
            </p:cNvSpPr>
            <p:nvPr/>
          </p:nvSpPr>
          <p:spPr bwMode="auto">
            <a:xfrm>
              <a:off x="939" y="1545"/>
              <a:ext cx="1034" cy="264"/>
            </a:xfrm>
            <a:prstGeom prst="ellipse">
              <a:avLst/>
            </a:prstGeom>
            <a:noFill/>
            <a:ln w="12700">
              <a:solidFill>
                <a:schemeClr val="bg1"/>
              </a:solidFill>
              <a:round/>
              <a:headEnd/>
              <a:tailEnd/>
            </a:ln>
          </p:spPr>
          <p:txBody>
            <a:bodyPr wrap="none" anchor="ctr"/>
            <a:lstStyle/>
            <a:p>
              <a:pPr algn="ctr"/>
              <a:endParaRPr lang="zh-CN" altLang="en-US">
                <a:ea typeface="宋体" pitchFamily="2" charset="-122"/>
              </a:endParaRPr>
            </a:p>
          </p:txBody>
        </p:sp>
      </p:grpSp>
      <p:grpSp>
        <p:nvGrpSpPr>
          <p:cNvPr id="22" name="Group 145"/>
          <p:cNvGrpSpPr>
            <a:grpSpLocks/>
          </p:cNvGrpSpPr>
          <p:nvPr/>
        </p:nvGrpSpPr>
        <p:grpSpPr bwMode="auto">
          <a:xfrm>
            <a:off x="2895600" y="-1143000"/>
            <a:ext cx="5562600" cy="4332288"/>
            <a:chOff x="1992" y="400"/>
            <a:chExt cx="3504" cy="2729"/>
          </a:xfrm>
        </p:grpSpPr>
        <p:grpSp>
          <p:nvGrpSpPr>
            <p:cNvPr id="23" name="Group 144"/>
            <p:cNvGrpSpPr>
              <a:grpSpLocks/>
            </p:cNvGrpSpPr>
            <p:nvPr/>
          </p:nvGrpSpPr>
          <p:grpSpPr bwMode="auto">
            <a:xfrm>
              <a:off x="1992" y="400"/>
              <a:ext cx="3504" cy="2729"/>
              <a:chOff x="1992" y="400"/>
              <a:chExt cx="3504" cy="2729"/>
            </a:xfrm>
          </p:grpSpPr>
          <p:grpSp>
            <p:nvGrpSpPr>
              <p:cNvPr id="24" name="Group 143"/>
              <p:cNvGrpSpPr>
                <a:grpSpLocks/>
              </p:cNvGrpSpPr>
              <p:nvPr/>
            </p:nvGrpSpPr>
            <p:grpSpPr bwMode="auto">
              <a:xfrm>
                <a:off x="3080" y="1161"/>
                <a:ext cx="1744" cy="1968"/>
                <a:chOff x="3080" y="1161"/>
                <a:chExt cx="1744" cy="1968"/>
              </a:xfrm>
            </p:grpSpPr>
            <p:grpSp>
              <p:nvGrpSpPr>
                <p:cNvPr id="25" name="Group 67"/>
                <p:cNvGrpSpPr>
                  <a:grpSpLocks/>
                </p:cNvGrpSpPr>
                <p:nvPr/>
              </p:nvGrpSpPr>
              <p:grpSpPr bwMode="auto">
                <a:xfrm>
                  <a:off x="3711" y="1273"/>
                  <a:ext cx="1113" cy="1648"/>
                  <a:chOff x="3711" y="1273"/>
                  <a:chExt cx="1113" cy="1648"/>
                </a:xfrm>
              </p:grpSpPr>
              <p:sp>
                <p:nvSpPr>
                  <p:cNvPr id="409675" name="Oval 68"/>
                  <p:cNvSpPr>
                    <a:spLocks noChangeArrowheads="1"/>
                  </p:cNvSpPr>
                  <p:nvPr/>
                </p:nvSpPr>
                <p:spPr bwMode="auto">
                  <a:xfrm>
                    <a:off x="3711" y="1273"/>
                    <a:ext cx="1113" cy="304"/>
                  </a:xfrm>
                  <a:prstGeom prst="ellipse">
                    <a:avLst/>
                  </a:prstGeom>
                  <a:noFill/>
                  <a:ln w="50800">
                    <a:solidFill>
                      <a:schemeClr val="bg1"/>
                    </a:solidFill>
                    <a:round/>
                    <a:headEnd/>
                    <a:tailEnd/>
                  </a:ln>
                </p:spPr>
                <p:txBody>
                  <a:bodyPr wrap="none" anchor="ctr"/>
                  <a:lstStyle/>
                  <a:p>
                    <a:pPr algn="ctr"/>
                    <a:endParaRPr lang="zh-CN" altLang="en-US">
                      <a:ea typeface="宋体" pitchFamily="2" charset="-122"/>
                    </a:endParaRPr>
                  </a:p>
                </p:txBody>
              </p:sp>
              <p:sp>
                <p:nvSpPr>
                  <p:cNvPr id="409676" name="Oval 69"/>
                  <p:cNvSpPr>
                    <a:spLocks noChangeArrowheads="1"/>
                  </p:cNvSpPr>
                  <p:nvPr/>
                </p:nvSpPr>
                <p:spPr bwMode="auto">
                  <a:xfrm>
                    <a:off x="3839" y="2697"/>
                    <a:ext cx="857" cy="224"/>
                  </a:xfrm>
                  <a:prstGeom prst="ellipse">
                    <a:avLst/>
                  </a:prstGeom>
                  <a:noFill/>
                  <a:ln w="50800">
                    <a:solidFill>
                      <a:schemeClr val="bg1"/>
                    </a:solidFill>
                    <a:round/>
                    <a:headEnd/>
                    <a:tailEnd/>
                  </a:ln>
                </p:spPr>
                <p:txBody>
                  <a:bodyPr wrap="none" anchor="ctr"/>
                  <a:lstStyle/>
                  <a:p>
                    <a:pPr algn="ctr"/>
                    <a:endParaRPr lang="zh-CN" altLang="en-US">
                      <a:ea typeface="宋体" pitchFamily="2" charset="-122"/>
                    </a:endParaRPr>
                  </a:p>
                </p:txBody>
              </p:sp>
              <p:sp>
                <p:nvSpPr>
                  <p:cNvPr id="409677" name="Line 70"/>
                  <p:cNvSpPr>
                    <a:spLocks noChangeShapeType="1"/>
                  </p:cNvSpPr>
                  <p:nvPr/>
                </p:nvSpPr>
                <p:spPr bwMode="auto">
                  <a:xfrm flipH="1" flipV="1">
                    <a:off x="3715" y="1409"/>
                    <a:ext cx="128" cy="1408"/>
                  </a:xfrm>
                  <a:prstGeom prst="line">
                    <a:avLst/>
                  </a:prstGeom>
                  <a:noFill/>
                  <a:ln w="50800">
                    <a:solidFill>
                      <a:schemeClr val="bg1"/>
                    </a:solidFill>
                    <a:round/>
                    <a:headEnd/>
                    <a:tailEnd/>
                  </a:ln>
                </p:spPr>
                <p:txBody>
                  <a:bodyPr wrap="none" anchor="ctr"/>
                  <a:lstStyle/>
                  <a:p>
                    <a:endParaRPr lang="en-US"/>
                  </a:p>
                </p:txBody>
              </p:sp>
              <p:sp>
                <p:nvSpPr>
                  <p:cNvPr id="409678" name="Line 71"/>
                  <p:cNvSpPr>
                    <a:spLocks noChangeShapeType="1"/>
                  </p:cNvSpPr>
                  <p:nvPr/>
                </p:nvSpPr>
                <p:spPr bwMode="auto">
                  <a:xfrm flipV="1">
                    <a:off x="4710" y="1409"/>
                    <a:ext cx="100" cy="1408"/>
                  </a:xfrm>
                  <a:prstGeom prst="line">
                    <a:avLst/>
                  </a:prstGeom>
                  <a:noFill/>
                  <a:ln w="50800">
                    <a:solidFill>
                      <a:schemeClr val="bg1"/>
                    </a:solidFill>
                    <a:round/>
                    <a:headEnd/>
                    <a:tailEnd/>
                  </a:ln>
                </p:spPr>
                <p:txBody>
                  <a:bodyPr wrap="none" anchor="ctr"/>
                  <a:lstStyle/>
                  <a:p>
                    <a:endParaRPr lang="en-US"/>
                  </a:p>
                </p:txBody>
              </p:sp>
              <p:grpSp>
                <p:nvGrpSpPr>
                  <p:cNvPr id="26" name="Group 72"/>
                  <p:cNvGrpSpPr>
                    <a:grpSpLocks/>
                  </p:cNvGrpSpPr>
                  <p:nvPr/>
                </p:nvGrpSpPr>
                <p:grpSpPr bwMode="auto">
                  <a:xfrm>
                    <a:off x="4535" y="1710"/>
                    <a:ext cx="85" cy="333"/>
                    <a:chOff x="5075" y="1602"/>
                    <a:chExt cx="96" cy="333"/>
                  </a:xfrm>
                </p:grpSpPr>
                <p:sp>
                  <p:nvSpPr>
                    <p:cNvPr id="409680" name="Oval 73"/>
                    <p:cNvSpPr>
                      <a:spLocks noChangeArrowheads="1"/>
                    </p:cNvSpPr>
                    <p:nvPr/>
                  </p:nvSpPr>
                  <p:spPr bwMode="auto">
                    <a:xfrm rot="-2460000">
                      <a:off x="5075" y="1780"/>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681" name="Line 74"/>
                    <p:cNvSpPr>
                      <a:spLocks noChangeShapeType="1"/>
                    </p:cNvSpPr>
                    <p:nvPr/>
                  </p:nvSpPr>
                  <p:spPr bwMode="auto">
                    <a:xfrm flipV="1">
                      <a:off x="5125" y="1602"/>
                      <a:ext cx="2" cy="333"/>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27" name="Group 75"/>
                  <p:cNvGrpSpPr>
                    <a:grpSpLocks/>
                  </p:cNvGrpSpPr>
                  <p:nvPr/>
                </p:nvGrpSpPr>
                <p:grpSpPr bwMode="auto">
                  <a:xfrm>
                    <a:off x="3829" y="1728"/>
                    <a:ext cx="86" cy="319"/>
                    <a:chOff x="3829" y="1728"/>
                    <a:chExt cx="86" cy="319"/>
                  </a:xfrm>
                </p:grpSpPr>
                <p:sp>
                  <p:nvSpPr>
                    <p:cNvPr id="409683" name="Oval 76"/>
                    <p:cNvSpPr>
                      <a:spLocks noChangeArrowheads="1"/>
                    </p:cNvSpPr>
                    <p:nvPr/>
                  </p:nvSpPr>
                  <p:spPr bwMode="auto">
                    <a:xfrm rot="8280000">
                      <a:off x="3829" y="1850"/>
                      <a:ext cx="86" cy="96"/>
                    </a:xfrm>
                    <a:prstGeom prst="ellipse">
                      <a:avLst/>
                    </a:prstGeom>
                    <a:solidFill>
                      <a:srgbClr val="3365FB"/>
                    </a:solidFill>
                    <a:ln w="12700">
                      <a:solidFill>
                        <a:srgbClr val="3366FF"/>
                      </a:solidFill>
                      <a:round/>
                      <a:headEnd/>
                      <a:tailEnd/>
                    </a:ln>
                  </p:spPr>
                  <p:txBody>
                    <a:bodyPr rot="10800000" wrap="none" anchor="ctr"/>
                    <a:lstStyle/>
                    <a:p>
                      <a:pPr algn="ctr"/>
                      <a:endParaRPr lang="zh-CN" altLang="en-US">
                        <a:ea typeface="宋体" pitchFamily="2" charset="-122"/>
                      </a:endParaRPr>
                    </a:p>
                  </p:txBody>
                </p:sp>
                <p:sp>
                  <p:nvSpPr>
                    <p:cNvPr id="409684" name="Line 77"/>
                    <p:cNvSpPr>
                      <a:spLocks noChangeShapeType="1"/>
                    </p:cNvSpPr>
                    <p:nvPr/>
                  </p:nvSpPr>
                  <p:spPr bwMode="auto">
                    <a:xfrm>
                      <a:off x="3869" y="1728"/>
                      <a:ext cx="2" cy="319"/>
                    </a:xfrm>
                    <a:prstGeom prst="line">
                      <a:avLst/>
                    </a:prstGeom>
                    <a:noFill/>
                    <a:ln w="25400">
                      <a:solidFill>
                        <a:srgbClr val="3366FF"/>
                      </a:solidFill>
                      <a:round/>
                      <a:headEnd type="triangle" w="med" len="med"/>
                      <a:tailEnd/>
                    </a:ln>
                  </p:spPr>
                  <p:txBody>
                    <a:bodyPr wrap="none" anchor="ctr"/>
                    <a:lstStyle/>
                    <a:p>
                      <a:endParaRPr lang="en-US"/>
                    </a:p>
                  </p:txBody>
                </p:sp>
              </p:grpSp>
              <p:grpSp>
                <p:nvGrpSpPr>
                  <p:cNvPr id="28" name="Group 78"/>
                  <p:cNvGrpSpPr>
                    <a:grpSpLocks/>
                  </p:cNvGrpSpPr>
                  <p:nvPr/>
                </p:nvGrpSpPr>
                <p:grpSpPr bwMode="auto">
                  <a:xfrm>
                    <a:off x="4185" y="1964"/>
                    <a:ext cx="85" cy="332"/>
                    <a:chOff x="4681" y="1856"/>
                    <a:chExt cx="96" cy="332"/>
                  </a:xfrm>
                </p:grpSpPr>
                <p:sp>
                  <p:nvSpPr>
                    <p:cNvPr id="409686" name="Oval 79"/>
                    <p:cNvSpPr>
                      <a:spLocks noChangeArrowheads="1"/>
                    </p:cNvSpPr>
                    <p:nvPr/>
                  </p:nvSpPr>
                  <p:spPr bwMode="auto">
                    <a:xfrm rot="-2400000">
                      <a:off x="4681" y="2034"/>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687" name="Line 80"/>
                    <p:cNvSpPr>
                      <a:spLocks noChangeShapeType="1"/>
                    </p:cNvSpPr>
                    <p:nvPr/>
                  </p:nvSpPr>
                  <p:spPr bwMode="auto">
                    <a:xfrm flipV="1">
                      <a:off x="4730" y="1856"/>
                      <a:ext cx="7" cy="332"/>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29" name="Group 81"/>
                  <p:cNvGrpSpPr>
                    <a:grpSpLocks/>
                  </p:cNvGrpSpPr>
                  <p:nvPr/>
                </p:nvGrpSpPr>
                <p:grpSpPr bwMode="auto">
                  <a:xfrm>
                    <a:off x="3865" y="2064"/>
                    <a:ext cx="85" cy="316"/>
                    <a:chOff x="3865" y="2064"/>
                    <a:chExt cx="85" cy="316"/>
                  </a:xfrm>
                </p:grpSpPr>
                <p:sp>
                  <p:nvSpPr>
                    <p:cNvPr id="409689" name="Oval 82"/>
                    <p:cNvSpPr>
                      <a:spLocks noChangeArrowheads="1"/>
                    </p:cNvSpPr>
                    <p:nvPr/>
                  </p:nvSpPr>
                  <p:spPr bwMode="auto">
                    <a:xfrm rot="8340000">
                      <a:off x="3865" y="2198"/>
                      <a:ext cx="85" cy="96"/>
                    </a:xfrm>
                    <a:prstGeom prst="ellipse">
                      <a:avLst/>
                    </a:prstGeom>
                    <a:solidFill>
                      <a:srgbClr val="3365FB"/>
                    </a:solidFill>
                    <a:ln w="12700">
                      <a:solidFill>
                        <a:srgbClr val="3366FF"/>
                      </a:solidFill>
                      <a:round/>
                      <a:headEnd/>
                      <a:tailEnd/>
                    </a:ln>
                  </p:spPr>
                  <p:txBody>
                    <a:bodyPr rot="10800000" wrap="none" anchor="ctr"/>
                    <a:lstStyle/>
                    <a:p>
                      <a:pPr algn="ctr"/>
                      <a:endParaRPr lang="zh-CN" altLang="en-US">
                        <a:ea typeface="宋体" pitchFamily="2" charset="-122"/>
                      </a:endParaRPr>
                    </a:p>
                  </p:txBody>
                </p:sp>
                <p:sp>
                  <p:nvSpPr>
                    <p:cNvPr id="409690" name="Line 83"/>
                    <p:cNvSpPr>
                      <a:spLocks noChangeShapeType="1"/>
                    </p:cNvSpPr>
                    <p:nvPr/>
                  </p:nvSpPr>
                  <p:spPr bwMode="auto">
                    <a:xfrm flipH="1">
                      <a:off x="3905" y="2064"/>
                      <a:ext cx="1" cy="316"/>
                    </a:xfrm>
                    <a:prstGeom prst="line">
                      <a:avLst/>
                    </a:prstGeom>
                    <a:noFill/>
                    <a:ln w="25400">
                      <a:solidFill>
                        <a:srgbClr val="3366FF"/>
                      </a:solidFill>
                      <a:round/>
                      <a:headEnd type="triangle" w="med" len="med"/>
                      <a:tailEnd/>
                    </a:ln>
                  </p:spPr>
                  <p:txBody>
                    <a:bodyPr wrap="none" anchor="ctr"/>
                    <a:lstStyle/>
                    <a:p>
                      <a:endParaRPr lang="en-US"/>
                    </a:p>
                  </p:txBody>
                </p:sp>
              </p:grpSp>
              <p:grpSp>
                <p:nvGrpSpPr>
                  <p:cNvPr id="30" name="Group 84"/>
                  <p:cNvGrpSpPr>
                    <a:grpSpLocks/>
                  </p:cNvGrpSpPr>
                  <p:nvPr/>
                </p:nvGrpSpPr>
                <p:grpSpPr bwMode="auto">
                  <a:xfrm>
                    <a:off x="4253" y="2500"/>
                    <a:ext cx="86" cy="317"/>
                    <a:chOff x="4758" y="2392"/>
                    <a:chExt cx="96" cy="317"/>
                  </a:xfrm>
                </p:grpSpPr>
                <p:sp>
                  <p:nvSpPr>
                    <p:cNvPr id="409692" name="Oval 85"/>
                    <p:cNvSpPr>
                      <a:spLocks noChangeArrowheads="1"/>
                    </p:cNvSpPr>
                    <p:nvPr/>
                  </p:nvSpPr>
                  <p:spPr bwMode="auto">
                    <a:xfrm rot="8280000">
                      <a:off x="4758" y="2441"/>
                      <a:ext cx="96" cy="96"/>
                    </a:xfrm>
                    <a:prstGeom prst="ellipse">
                      <a:avLst/>
                    </a:prstGeom>
                    <a:solidFill>
                      <a:srgbClr val="3365FB"/>
                    </a:solidFill>
                    <a:ln w="12700">
                      <a:solidFill>
                        <a:srgbClr val="3366FF"/>
                      </a:solidFill>
                      <a:round/>
                      <a:headEnd/>
                      <a:tailEnd/>
                    </a:ln>
                  </p:spPr>
                  <p:txBody>
                    <a:bodyPr rot="10800000" wrap="none" anchor="ctr"/>
                    <a:lstStyle/>
                    <a:p>
                      <a:pPr algn="ctr"/>
                      <a:endParaRPr lang="zh-CN" altLang="en-US">
                        <a:ea typeface="宋体" pitchFamily="2" charset="-122"/>
                      </a:endParaRPr>
                    </a:p>
                  </p:txBody>
                </p:sp>
                <p:sp>
                  <p:nvSpPr>
                    <p:cNvPr id="409693" name="Line 86"/>
                    <p:cNvSpPr>
                      <a:spLocks noChangeShapeType="1"/>
                    </p:cNvSpPr>
                    <p:nvPr/>
                  </p:nvSpPr>
                  <p:spPr bwMode="auto">
                    <a:xfrm>
                      <a:off x="4803" y="2392"/>
                      <a:ext cx="2" cy="317"/>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31" name="Group 87"/>
                  <p:cNvGrpSpPr>
                    <a:grpSpLocks/>
                  </p:cNvGrpSpPr>
                  <p:nvPr/>
                </p:nvGrpSpPr>
                <p:grpSpPr bwMode="auto">
                  <a:xfrm>
                    <a:off x="4298" y="2113"/>
                    <a:ext cx="85" cy="316"/>
                    <a:chOff x="4808" y="2005"/>
                    <a:chExt cx="96" cy="316"/>
                  </a:xfrm>
                </p:grpSpPr>
                <p:sp>
                  <p:nvSpPr>
                    <p:cNvPr id="409695" name="Oval 88"/>
                    <p:cNvSpPr>
                      <a:spLocks noChangeArrowheads="1"/>
                    </p:cNvSpPr>
                    <p:nvPr/>
                  </p:nvSpPr>
                  <p:spPr bwMode="auto">
                    <a:xfrm rot="8340000">
                      <a:off x="4808" y="2055"/>
                      <a:ext cx="96" cy="96"/>
                    </a:xfrm>
                    <a:prstGeom prst="ellipse">
                      <a:avLst/>
                    </a:prstGeom>
                    <a:solidFill>
                      <a:srgbClr val="3365FB"/>
                    </a:solidFill>
                    <a:ln w="12700">
                      <a:solidFill>
                        <a:srgbClr val="3366FF"/>
                      </a:solidFill>
                      <a:round/>
                      <a:headEnd/>
                      <a:tailEnd/>
                    </a:ln>
                  </p:spPr>
                  <p:txBody>
                    <a:bodyPr rot="10800000" wrap="none" anchor="ctr"/>
                    <a:lstStyle/>
                    <a:p>
                      <a:pPr algn="ctr"/>
                      <a:endParaRPr lang="zh-CN" altLang="en-US">
                        <a:ea typeface="宋体" pitchFamily="2" charset="-122"/>
                      </a:endParaRPr>
                    </a:p>
                  </p:txBody>
                </p:sp>
                <p:sp>
                  <p:nvSpPr>
                    <p:cNvPr id="409696" name="Line 89"/>
                    <p:cNvSpPr>
                      <a:spLocks noChangeShapeType="1"/>
                    </p:cNvSpPr>
                    <p:nvPr/>
                  </p:nvSpPr>
                  <p:spPr bwMode="auto">
                    <a:xfrm>
                      <a:off x="4852" y="2005"/>
                      <a:ext cx="0" cy="316"/>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697" name="Group 90"/>
                  <p:cNvGrpSpPr>
                    <a:grpSpLocks/>
                  </p:cNvGrpSpPr>
                  <p:nvPr/>
                </p:nvGrpSpPr>
                <p:grpSpPr bwMode="auto">
                  <a:xfrm>
                    <a:off x="3909" y="2440"/>
                    <a:ext cx="86" cy="331"/>
                    <a:chOff x="4371" y="2332"/>
                    <a:chExt cx="96" cy="331"/>
                  </a:xfrm>
                </p:grpSpPr>
                <p:sp>
                  <p:nvSpPr>
                    <p:cNvPr id="409698" name="Oval 91"/>
                    <p:cNvSpPr>
                      <a:spLocks noChangeArrowheads="1"/>
                    </p:cNvSpPr>
                    <p:nvPr/>
                  </p:nvSpPr>
                  <p:spPr bwMode="auto">
                    <a:xfrm rot="-2460000">
                      <a:off x="4371" y="2510"/>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699" name="Line 92"/>
                    <p:cNvSpPr>
                      <a:spLocks noChangeShapeType="1"/>
                    </p:cNvSpPr>
                    <p:nvPr/>
                  </p:nvSpPr>
                  <p:spPr bwMode="auto">
                    <a:xfrm flipV="1">
                      <a:off x="4420" y="2332"/>
                      <a:ext cx="3" cy="331"/>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00" name="Group 93"/>
                  <p:cNvGrpSpPr>
                    <a:grpSpLocks/>
                  </p:cNvGrpSpPr>
                  <p:nvPr/>
                </p:nvGrpSpPr>
                <p:grpSpPr bwMode="auto">
                  <a:xfrm>
                    <a:off x="4544" y="2473"/>
                    <a:ext cx="85" cy="315"/>
                    <a:chOff x="5085" y="2365"/>
                    <a:chExt cx="96" cy="315"/>
                  </a:xfrm>
                </p:grpSpPr>
                <p:sp>
                  <p:nvSpPr>
                    <p:cNvPr id="409701" name="Oval 94"/>
                    <p:cNvSpPr>
                      <a:spLocks noChangeArrowheads="1"/>
                    </p:cNvSpPr>
                    <p:nvPr/>
                  </p:nvSpPr>
                  <p:spPr bwMode="auto">
                    <a:xfrm rot="8220000">
                      <a:off x="5085" y="2413"/>
                      <a:ext cx="96" cy="96"/>
                    </a:xfrm>
                    <a:prstGeom prst="ellipse">
                      <a:avLst/>
                    </a:prstGeom>
                    <a:solidFill>
                      <a:srgbClr val="3365FB"/>
                    </a:solidFill>
                    <a:ln w="12700">
                      <a:solidFill>
                        <a:srgbClr val="3366FF"/>
                      </a:solidFill>
                      <a:round/>
                      <a:headEnd/>
                      <a:tailEnd/>
                    </a:ln>
                  </p:spPr>
                  <p:txBody>
                    <a:bodyPr rot="10800000" wrap="none" anchor="ctr"/>
                    <a:lstStyle/>
                    <a:p>
                      <a:pPr algn="ctr"/>
                      <a:endParaRPr lang="zh-CN" altLang="en-US">
                        <a:ea typeface="宋体" pitchFamily="2" charset="-122"/>
                      </a:endParaRPr>
                    </a:p>
                  </p:txBody>
                </p:sp>
                <p:sp>
                  <p:nvSpPr>
                    <p:cNvPr id="409702" name="Line 95"/>
                    <p:cNvSpPr>
                      <a:spLocks noChangeShapeType="1"/>
                    </p:cNvSpPr>
                    <p:nvPr/>
                  </p:nvSpPr>
                  <p:spPr bwMode="auto">
                    <a:xfrm>
                      <a:off x="5128" y="2365"/>
                      <a:ext cx="8" cy="315"/>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03" name="Group 96"/>
                  <p:cNvGrpSpPr>
                    <a:grpSpLocks/>
                  </p:cNvGrpSpPr>
                  <p:nvPr/>
                </p:nvGrpSpPr>
                <p:grpSpPr bwMode="auto">
                  <a:xfrm>
                    <a:off x="4422" y="1878"/>
                    <a:ext cx="86" cy="317"/>
                    <a:chOff x="4948" y="1770"/>
                    <a:chExt cx="96" cy="317"/>
                  </a:xfrm>
                </p:grpSpPr>
                <p:sp>
                  <p:nvSpPr>
                    <p:cNvPr id="409704" name="Oval 97"/>
                    <p:cNvSpPr>
                      <a:spLocks noChangeArrowheads="1"/>
                    </p:cNvSpPr>
                    <p:nvPr/>
                  </p:nvSpPr>
                  <p:spPr bwMode="auto">
                    <a:xfrm rot="8280000">
                      <a:off x="4948" y="1821"/>
                      <a:ext cx="96" cy="96"/>
                    </a:xfrm>
                    <a:prstGeom prst="ellipse">
                      <a:avLst/>
                    </a:prstGeom>
                    <a:solidFill>
                      <a:srgbClr val="3365FB"/>
                    </a:solidFill>
                    <a:ln w="12700">
                      <a:solidFill>
                        <a:srgbClr val="3366FF"/>
                      </a:solidFill>
                      <a:round/>
                      <a:headEnd/>
                      <a:tailEnd/>
                    </a:ln>
                  </p:spPr>
                  <p:txBody>
                    <a:bodyPr rot="10800000" wrap="none" anchor="ctr"/>
                    <a:lstStyle/>
                    <a:p>
                      <a:pPr algn="ctr"/>
                      <a:endParaRPr lang="zh-CN" altLang="en-US">
                        <a:ea typeface="宋体" pitchFamily="2" charset="-122"/>
                      </a:endParaRPr>
                    </a:p>
                  </p:txBody>
                </p:sp>
                <p:sp>
                  <p:nvSpPr>
                    <p:cNvPr id="409705" name="Line 98"/>
                    <p:cNvSpPr>
                      <a:spLocks noChangeShapeType="1"/>
                    </p:cNvSpPr>
                    <p:nvPr/>
                  </p:nvSpPr>
                  <p:spPr bwMode="auto">
                    <a:xfrm>
                      <a:off x="4992" y="1770"/>
                      <a:ext cx="3" cy="317"/>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06" name="Group 99"/>
                  <p:cNvGrpSpPr>
                    <a:grpSpLocks/>
                  </p:cNvGrpSpPr>
                  <p:nvPr/>
                </p:nvGrpSpPr>
                <p:grpSpPr bwMode="auto">
                  <a:xfrm>
                    <a:off x="4263" y="1744"/>
                    <a:ext cx="85" cy="333"/>
                    <a:chOff x="4769" y="1636"/>
                    <a:chExt cx="96" cy="333"/>
                  </a:xfrm>
                </p:grpSpPr>
                <p:sp>
                  <p:nvSpPr>
                    <p:cNvPr id="409707" name="Oval 100"/>
                    <p:cNvSpPr>
                      <a:spLocks noChangeArrowheads="1"/>
                    </p:cNvSpPr>
                    <p:nvPr/>
                  </p:nvSpPr>
                  <p:spPr bwMode="auto">
                    <a:xfrm rot="-2460000">
                      <a:off x="4769" y="1816"/>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708" name="Line 101"/>
                    <p:cNvSpPr>
                      <a:spLocks noChangeShapeType="1"/>
                    </p:cNvSpPr>
                    <p:nvPr/>
                  </p:nvSpPr>
                  <p:spPr bwMode="auto">
                    <a:xfrm flipV="1">
                      <a:off x="4819" y="1636"/>
                      <a:ext cx="1" cy="333"/>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09" name="Group 102"/>
                  <p:cNvGrpSpPr>
                    <a:grpSpLocks/>
                  </p:cNvGrpSpPr>
                  <p:nvPr/>
                </p:nvGrpSpPr>
                <p:grpSpPr bwMode="auto">
                  <a:xfrm>
                    <a:off x="4580" y="2037"/>
                    <a:ext cx="86" cy="315"/>
                    <a:chOff x="4580" y="2037"/>
                    <a:chExt cx="86" cy="315"/>
                  </a:xfrm>
                </p:grpSpPr>
                <p:sp>
                  <p:nvSpPr>
                    <p:cNvPr id="409710" name="Oval 103"/>
                    <p:cNvSpPr>
                      <a:spLocks noChangeArrowheads="1"/>
                    </p:cNvSpPr>
                    <p:nvPr/>
                  </p:nvSpPr>
                  <p:spPr bwMode="auto">
                    <a:xfrm rot="8340000">
                      <a:off x="4580" y="2184"/>
                      <a:ext cx="86" cy="96"/>
                    </a:xfrm>
                    <a:prstGeom prst="ellipse">
                      <a:avLst/>
                    </a:prstGeom>
                    <a:solidFill>
                      <a:srgbClr val="3365FB"/>
                    </a:solidFill>
                    <a:ln w="12700">
                      <a:solidFill>
                        <a:srgbClr val="3366FF"/>
                      </a:solidFill>
                      <a:round/>
                      <a:headEnd/>
                      <a:tailEnd/>
                    </a:ln>
                  </p:spPr>
                  <p:txBody>
                    <a:bodyPr rot="10800000" wrap="none" anchor="ctr"/>
                    <a:lstStyle/>
                    <a:p>
                      <a:pPr algn="ctr"/>
                      <a:endParaRPr lang="zh-CN" altLang="en-US">
                        <a:ea typeface="宋体" pitchFamily="2" charset="-122"/>
                      </a:endParaRPr>
                    </a:p>
                  </p:txBody>
                </p:sp>
                <p:sp>
                  <p:nvSpPr>
                    <p:cNvPr id="409711" name="Line 104"/>
                    <p:cNvSpPr>
                      <a:spLocks noChangeShapeType="1"/>
                    </p:cNvSpPr>
                    <p:nvPr/>
                  </p:nvSpPr>
                  <p:spPr bwMode="auto">
                    <a:xfrm flipH="1">
                      <a:off x="4619" y="2037"/>
                      <a:ext cx="1" cy="315"/>
                    </a:xfrm>
                    <a:prstGeom prst="line">
                      <a:avLst/>
                    </a:prstGeom>
                    <a:noFill/>
                    <a:ln w="25400">
                      <a:solidFill>
                        <a:srgbClr val="3366FF"/>
                      </a:solidFill>
                      <a:round/>
                      <a:headEnd type="triangle" w="med" len="med"/>
                      <a:tailEnd/>
                    </a:ln>
                  </p:spPr>
                  <p:txBody>
                    <a:bodyPr wrap="none" anchor="ctr"/>
                    <a:lstStyle/>
                    <a:p>
                      <a:endParaRPr lang="en-US"/>
                    </a:p>
                  </p:txBody>
                </p:sp>
              </p:grpSp>
              <p:grpSp>
                <p:nvGrpSpPr>
                  <p:cNvPr id="409712" name="Group 105"/>
                  <p:cNvGrpSpPr>
                    <a:grpSpLocks/>
                  </p:cNvGrpSpPr>
                  <p:nvPr/>
                </p:nvGrpSpPr>
                <p:grpSpPr bwMode="auto">
                  <a:xfrm>
                    <a:off x="4147" y="2323"/>
                    <a:ext cx="85" cy="332"/>
                    <a:chOff x="4638" y="2215"/>
                    <a:chExt cx="96" cy="332"/>
                  </a:xfrm>
                </p:grpSpPr>
                <p:sp>
                  <p:nvSpPr>
                    <p:cNvPr id="409713" name="Oval 106"/>
                    <p:cNvSpPr>
                      <a:spLocks noChangeArrowheads="1"/>
                    </p:cNvSpPr>
                    <p:nvPr/>
                  </p:nvSpPr>
                  <p:spPr bwMode="auto">
                    <a:xfrm rot="-2460000">
                      <a:off x="4638" y="2394"/>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714" name="Line 107"/>
                    <p:cNvSpPr>
                      <a:spLocks noChangeShapeType="1"/>
                    </p:cNvSpPr>
                    <p:nvPr/>
                  </p:nvSpPr>
                  <p:spPr bwMode="auto">
                    <a:xfrm flipV="1">
                      <a:off x="4689" y="2215"/>
                      <a:ext cx="1" cy="332"/>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15" name="Group 108"/>
                  <p:cNvGrpSpPr>
                    <a:grpSpLocks/>
                  </p:cNvGrpSpPr>
                  <p:nvPr/>
                </p:nvGrpSpPr>
                <p:grpSpPr bwMode="auto">
                  <a:xfrm>
                    <a:off x="4484" y="2140"/>
                    <a:ext cx="86" cy="331"/>
                    <a:chOff x="5018" y="2032"/>
                    <a:chExt cx="96" cy="331"/>
                  </a:xfrm>
                </p:grpSpPr>
                <p:sp>
                  <p:nvSpPr>
                    <p:cNvPr id="409716" name="Oval 109"/>
                    <p:cNvSpPr>
                      <a:spLocks noChangeArrowheads="1"/>
                    </p:cNvSpPr>
                    <p:nvPr/>
                  </p:nvSpPr>
                  <p:spPr bwMode="auto">
                    <a:xfrm rot="-2460000">
                      <a:off x="5018" y="2210"/>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717" name="Line 110"/>
                    <p:cNvSpPr>
                      <a:spLocks noChangeShapeType="1"/>
                    </p:cNvSpPr>
                    <p:nvPr/>
                  </p:nvSpPr>
                  <p:spPr bwMode="auto">
                    <a:xfrm flipV="1">
                      <a:off x="5069" y="2032"/>
                      <a:ext cx="1" cy="331"/>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18" name="Group 111"/>
                  <p:cNvGrpSpPr>
                    <a:grpSpLocks/>
                  </p:cNvGrpSpPr>
                  <p:nvPr/>
                </p:nvGrpSpPr>
                <p:grpSpPr bwMode="auto">
                  <a:xfrm>
                    <a:off x="4044" y="2524"/>
                    <a:ext cx="86" cy="331"/>
                    <a:chOff x="4523" y="2416"/>
                    <a:chExt cx="96" cy="331"/>
                  </a:xfrm>
                </p:grpSpPr>
                <p:sp>
                  <p:nvSpPr>
                    <p:cNvPr id="409719" name="Oval 112"/>
                    <p:cNvSpPr>
                      <a:spLocks noChangeArrowheads="1"/>
                    </p:cNvSpPr>
                    <p:nvPr/>
                  </p:nvSpPr>
                  <p:spPr bwMode="auto">
                    <a:xfrm rot="-2460000">
                      <a:off x="4523" y="2594"/>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720" name="Line 113"/>
                    <p:cNvSpPr>
                      <a:spLocks noChangeShapeType="1"/>
                    </p:cNvSpPr>
                    <p:nvPr/>
                  </p:nvSpPr>
                  <p:spPr bwMode="auto">
                    <a:xfrm flipV="1">
                      <a:off x="4573" y="2416"/>
                      <a:ext cx="3" cy="331"/>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21" name="Group 114"/>
                  <p:cNvGrpSpPr>
                    <a:grpSpLocks/>
                  </p:cNvGrpSpPr>
                  <p:nvPr/>
                </p:nvGrpSpPr>
                <p:grpSpPr bwMode="auto">
                  <a:xfrm>
                    <a:off x="4412" y="2539"/>
                    <a:ext cx="85" cy="333"/>
                    <a:chOff x="4936" y="2431"/>
                    <a:chExt cx="96" cy="333"/>
                  </a:xfrm>
                </p:grpSpPr>
                <p:sp>
                  <p:nvSpPr>
                    <p:cNvPr id="409722" name="Oval 115"/>
                    <p:cNvSpPr>
                      <a:spLocks noChangeArrowheads="1"/>
                    </p:cNvSpPr>
                    <p:nvPr/>
                  </p:nvSpPr>
                  <p:spPr bwMode="auto">
                    <a:xfrm rot="-2400000">
                      <a:off x="4936" y="2611"/>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723" name="Line 116"/>
                    <p:cNvSpPr>
                      <a:spLocks noChangeShapeType="1"/>
                    </p:cNvSpPr>
                    <p:nvPr/>
                  </p:nvSpPr>
                  <p:spPr bwMode="auto">
                    <a:xfrm flipV="1">
                      <a:off x="4984" y="2431"/>
                      <a:ext cx="8" cy="333"/>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24" name="Group 117"/>
                  <p:cNvGrpSpPr>
                    <a:grpSpLocks/>
                  </p:cNvGrpSpPr>
                  <p:nvPr/>
                </p:nvGrpSpPr>
                <p:grpSpPr bwMode="auto">
                  <a:xfrm>
                    <a:off x="4109" y="1712"/>
                    <a:ext cx="86" cy="316"/>
                    <a:chOff x="4596" y="1604"/>
                    <a:chExt cx="96" cy="316"/>
                  </a:xfrm>
                </p:grpSpPr>
                <p:sp>
                  <p:nvSpPr>
                    <p:cNvPr id="409725" name="Oval 118"/>
                    <p:cNvSpPr>
                      <a:spLocks noChangeArrowheads="1"/>
                    </p:cNvSpPr>
                    <p:nvPr/>
                  </p:nvSpPr>
                  <p:spPr bwMode="auto">
                    <a:xfrm rot="8340000">
                      <a:off x="4596" y="1654"/>
                      <a:ext cx="96" cy="96"/>
                    </a:xfrm>
                    <a:prstGeom prst="ellipse">
                      <a:avLst/>
                    </a:prstGeom>
                    <a:solidFill>
                      <a:srgbClr val="3365FB"/>
                    </a:solidFill>
                    <a:ln w="12700">
                      <a:solidFill>
                        <a:srgbClr val="3366FF"/>
                      </a:solidFill>
                      <a:round/>
                      <a:headEnd/>
                      <a:tailEnd/>
                    </a:ln>
                  </p:spPr>
                  <p:txBody>
                    <a:bodyPr rot="10800000" wrap="none" anchor="ctr"/>
                    <a:lstStyle/>
                    <a:p>
                      <a:pPr algn="ctr"/>
                      <a:endParaRPr lang="zh-CN" altLang="en-US">
                        <a:ea typeface="宋体" pitchFamily="2" charset="-122"/>
                      </a:endParaRPr>
                    </a:p>
                  </p:txBody>
                </p:sp>
                <p:sp>
                  <p:nvSpPr>
                    <p:cNvPr id="409726" name="Line 119"/>
                    <p:cNvSpPr>
                      <a:spLocks noChangeShapeType="1"/>
                    </p:cNvSpPr>
                    <p:nvPr/>
                  </p:nvSpPr>
                  <p:spPr bwMode="auto">
                    <a:xfrm flipH="1">
                      <a:off x="4640" y="1604"/>
                      <a:ext cx="1" cy="316"/>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27" name="Group 120"/>
                  <p:cNvGrpSpPr>
                    <a:grpSpLocks/>
                  </p:cNvGrpSpPr>
                  <p:nvPr/>
                </p:nvGrpSpPr>
                <p:grpSpPr bwMode="auto">
                  <a:xfrm>
                    <a:off x="3992" y="1697"/>
                    <a:ext cx="85" cy="332"/>
                    <a:chOff x="4464" y="1589"/>
                    <a:chExt cx="96" cy="332"/>
                  </a:xfrm>
                </p:grpSpPr>
                <p:sp>
                  <p:nvSpPr>
                    <p:cNvPr id="409728" name="Oval 121"/>
                    <p:cNvSpPr>
                      <a:spLocks noChangeArrowheads="1"/>
                    </p:cNvSpPr>
                    <p:nvPr/>
                  </p:nvSpPr>
                  <p:spPr bwMode="auto">
                    <a:xfrm rot="-2460000">
                      <a:off x="4464" y="1768"/>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729" name="Line 122"/>
                    <p:cNvSpPr>
                      <a:spLocks noChangeShapeType="1"/>
                    </p:cNvSpPr>
                    <p:nvPr/>
                  </p:nvSpPr>
                  <p:spPr bwMode="auto">
                    <a:xfrm flipV="1">
                      <a:off x="4516" y="1589"/>
                      <a:ext cx="0" cy="332"/>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30" name="Group 123"/>
                  <p:cNvGrpSpPr>
                    <a:grpSpLocks/>
                  </p:cNvGrpSpPr>
                  <p:nvPr/>
                </p:nvGrpSpPr>
                <p:grpSpPr bwMode="auto">
                  <a:xfrm>
                    <a:off x="4015" y="2112"/>
                    <a:ext cx="85" cy="330"/>
                    <a:chOff x="4490" y="2004"/>
                    <a:chExt cx="96" cy="330"/>
                  </a:xfrm>
                </p:grpSpPr>
                <p:sp>
                  <p:nvSpPr>
                    <p:cNvPr id="409731" name="Oval 124"/>
                    <p:cNvSpPr>
                      <a:spLocks noChangeArrowheads="1"/>
                    </p:cNvSpPr>
                    <p:nvPr/>
                  </p:nvSpPr>
                  <p:spPr bwMode="auto">
                    <a:xfrm rot="-2640000">
                      <a:off x="4490" y="2181"/>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732" name="Line 125"/>
                    <p:cNvSpPr>
                      <a:spLocks noChangeShapeType="1"/>
                    </p:cNvSpPr>
                    <p:nvPr/>
                  </p:nvSpPr>
                  <p:spPr bwMode="auto">
                    <a:xfrm flipH="1" flipV="1">
                      <a:off x="4530" y="2004"/>
                      <a:ext cx="16" cy="330"/>
                    </a:xfrm>
                    <a:prstGeom prst="line">
                      <a:avLst/>
                    </a:prstGeom>
                    <a:noFill/>
                    <a:ln w="25400">
                      <a:solidFill>
                        <a:srgbClr val="3366FF"/>
                      </a:solidFill>
                      <a:round/>
                      <a:headEnd/>
                      <a:tailEnd type="triangle" w="med" len="med"/>
                    </a:ln>
                  </p:spPr>
                  <p:txBody>
                    <a:bodyPr wrap="none" anchor="ctr"/>
                    <a:lstStyle/>
                    <a:p>
                      <a:endParaRPr lang="en-US"/>
                    </a:p>
                  </p:txBody>
                </p:sp>
              </p:grpSp>
              <p:grpSp>
                <p:nvGrpSpPr>
                  <p:cNvPr id="409733" name="Group 126"/>
                  <p:cNvGrpSpPr>
                    <a:grpSpLocks/>
                  </p:cNvGrpSpPr>
                  <p:nvPr/>
                </p:nvGrpSpPr>
                <p:grpSpPr bwMode="auto">
                  <a:xfrm>
                    <a:off x="4360" y="2243"/>
                    <a:ext cx="85" cy="333"/>
                    <a:chOff x="4878" y="2135"/>
                    <a:chExt cx="96" cy="333"/>
                  </a:xfrm>
                </p:grpSpPr>
                <p:sp>
                  <p:nvSpPr>
                    <p:cNvPr id="409734" name="Oval 127"/>
                    <p:cNvSpPr>
                      <a:spLocks noChangeArrowheads="1"/>
                    </p:cNvSpPr>
                    <p:nvPr/>
                  </p:nvSpPr>
                  <p:spPr bwMode="auto">
                    <a:xfrm rot="-2520000">
                      <a:off x="4878" y="2315"/>
                      <a:ext cx="96" cy="96"/>
                    </a:xfrm>
                    <a:prstGeom prst="ellipse">
                      <a:avLst/>
                    </a:prstGeom>
                    <a:solidFill>
                      <a:srgbClr val="3365FB"/>
                    </a:solidFill>
                    <a:ln w="12700">
                      <a:solidFill>
                        <a:srgbClr val="3366FF"/>
                      </a:solidFill>
                      <a:round/>
                      <a:headEnd/>
                      <a:tailEnd/>
                    </a:ln>
                  </p:spPr>
                  <p:txBody>
                    <a:bodyPr wrap="none" anchor="ctr"/>
                    <a:lstStyle/>
                    <a:p>
                      <a:pPr algn="ctr"/>
                      <a:endParaRPr lang="zh-CN" altLang="en-US">
                        <a:ea typeface="宋体" pitchFamily="2" charset="-122"/>
                      </a:endParaRPr>
                    </a:p>
                  </p:txBody>
                </p:sp>
                <p:sp>
                  <p:nvSpPr>
                    <p:cNvPr id="409735" name="Line 128"/>
                    <p:cNvSpPr>
                      <a:spLocks noChangeShapeType="1"/>
                    </p:cNvSpPr>
                    <p:nvPr/>
                  </p:nvSpPr>
                  <p:spPr bwMode="auto">
                    <a:xfrm flipH="1" flipV="1">
                      <a:off x="4926" y="2135"/>
                      <a:ext cx="4" cy="333"/>
                    </a:xfrm>
                    <a:prstGeom prst="line">
                      <a:avLst/>
                    </a:prstGeom>
                    <a:noFill/>
                    <a:ln w="25400">
                      <a:solidFill>
                        <a:srgbClr val="3366FF"/>
                      </a:solidFill>
                      <a:round/>
                      <a:headEnd/>
                      <a:tailEnd type="triangle" w="med" len="med"/>
                    </a:ln>
                  </p:spPr>
                  <p:txBody>
                    <a:bodyPr wrap="none" anchor="ctr"/>
                    <a:lstStyle/>
                    <a:p>
                      <a:endParaRPr lang="en-US"/>
                    </a:p>
                  </p:txBody>
                </p:sp>
              </p:grpSp>
              <p:sp>
                <p:nvSpPr>
                  <p:cNvPr id="409736" name="Oval 129"/>
                  <p:cNvSpPr>
                    <a:spLocks noChangeArrowheads="1"/>
                  </p:cNvSpPr>
                  <p:nvPr/>
                </p:nvSpPr>
                <p:spPr bwMode="auto">
                  <a:xfrm>
                    <a:off x="3750" y="1653"/>
                    <a:ext cx="1035" cy="264"/>
                  </a:xfrm>
                  <a:prstGeom prst="ellipse">
                    <a:avLst/>
                  </a:prstGeom>
                  <a:noFill/>
                  <a:ln w="12700">
                    <a:solidFill>
                      <a:schemeClr val="bg1"/>
                    </a:solidFill>
                    <a:round/>
                    <a:headEnd/>
                    <a:tailEnd/>
                  </a:ln>
                </p:spPr>
                <p:txBody>
                  <a:bodyPr wrap="none" anchor="ctr"/>
                  <a:lstStyle/>
                  <a:p>
                    <a:pPr algn="ctr"/>
                    <a:endParaRPr lang="zh-CN" altLang="en-US">
                      <a:ea typeface="宋体" pitchFamily="2" charset="-122"/>
                    </a:endParaRPr>
                  </a:p>
                </p:txBody>
              </p:sp>
            </p:grpSp>
            <p:grpSp>
              <p:nvGrpSpPr>
                <p:cNvPr id="409737" name="Group 130"/>
                <p:cNvGrpSpPr>
                  <a:grpSpLocks/>
                </p:cNvGrpSpPr>
                <p:nvPr/>
              </p:nvGrpSpPr>
              <p:grpSpPr bwMode="auto">
                <a:xfrm>
                  <a:off x="3080" y="1161"/>
                  <a:ext cx="478" cy="1968"/>
                  <a:chOff x="3056" y="1053"/>
                  <a:chExt cx="478" cy="1968"/>
                </a:xfrm>
              </p:grpSpPr>
              <p:sp>
                <p:nvSpPr>
                  <p:cNvPr id="409738" name="Line 131"/>
                  <p:cNvSpPr>
                    <a:spLocks noChangeShapeType="1"/>
                  </p:cNvSpPr>
                  <p:nvPr/>
                </p:nvSpPr>
                <p:spPr bwMode="auto">
                  <a:xfrm flipV="1">
                    <a:off x="3534" y="1053"/>
                    <a:ext cx="0" cy="1968"/>
                  </a:xfrm>
                  <a:prstGeom prst="line">
                    <a:avLst/>
                  </a:prstGeom>
                  <a:noFill/>
                  <a:ln w="101600">
                    <a:solidFill>
                      <a:schemeClr val="bg1"/>
                    </a:solidFill>
                    <a:round/>
                    <a:headEnd/>
                    <a:tailEnd type="triangle" w="med" len="med"/>
                  </a:ln>
                </p:spPr>
                <p:txBody>
                  <a:bodyPr wrap="none" anchor="ctr"/>
                  <a:lstStyle/>
                  <a:p>
                    <a:endParaRPr lang="en-US"/>
                  </a:p>
                </p:txBody>
              </p:sp>
              <p:grpSp>
                <p:nvGrpSpPr>
                  <p:cNvPr id="409739" name="Group 132"/>
                  <p:cNvGrpSpPr>
                    <a:grpSpLocks/>
                  </p:cNvGrpSpPr>
                  <p:nvPr/>
                </p:nvGrpSpPr>
                <p:grpSpPr bwMode="auto">
                  <a:xfrm>
                    <a:off x="3056" y="1665"/>
                    <a:ext cx="424" cy="440"/>
                    <a:chOff x="3438" y="1665"/>
                    <a:chExt cx="476" cy="440"/>
                  </a:xfrm>
                </p:grpSpPr>
                <p:sp>
                  <p:nvSpPr>
                    <p:cNvPr id="409740" name="Rectangle 133"/>
                    <p:cNvSpPr>
                      <a:spLocks noChangeArrowheads="1"/>
                    </p:cNvSpPr>
                    <p:nvPr/>
                  </p:nvSpPr>
                  <p:spPr bwMode="auto">
                    <a:xfrm>
                      <a:off x="3438" y="1665"/>
                      <a:ext cx="374" cy="440"/>
                    </a:xfrm>
                    <a:prstGeom prst="rect">
                      <a:avLst/>
                    </a:prstGeom>
                    <a:noFill/>
                    <a:ln w="12700">
                      <a:noFill/>
                      <a:miter lim="800000"/>
                      <a:headEnd/>
                      <a:tailEnd/>
                    </a:ln>
                  </p:spPr>
                  <p:txBody>
                    <a:bodyPr wrap="none" lIns="90487" tIns="44450" rIns="90487" bIns="44450">
                      <a:spAutoFit/>
                    </a:bodyPr>
                    <a:lstStyle/>
                    <a:p>
                      <a:pPr algn="ctr" eaLnBrk="0" hangingPunct="0"/>
                      <a:r>
                        <a:rPr lang="en-US" altLang="zh-CN" sz="4000">
                          <a:solidFill>
                            <a:schemeClr val="bg1"/>
                          </a:solidFill>
                          <a:latin typeface="Verdana" pitchFamily="34" charset="0"/>
                          <a:ea typeface="宋体" pitchFamily="2" charset="-122"/>
                        </a:rPr>
                        <a:t>B</a:t>
                      </a:r>
                    </a:p>
                  </p:txBody>
                </p:sp>
                <p:sp>
                  <p:nvSpPr>
                    <p:cNvPr id="409741" name="Rectangle 134"/>
                    <p:cNvSpPr>
                      <a:spLocks noChangeArrowheads="1"/>
                    </p:cNvSpPr>
                    <p:nvPr/>
                  </p:nvSpPr>
                  <p:spPr bwMode="auto">
                    <a:xfrm>
                      <a:off x="3655" y="1812"/>
                      <a:ext cx="259" cy="286"/>
                    </a:xfrm>
                    <a:prstGeom prst="rect">
                      <a:avLst/>
                    </a:prstGeom>
                    <a:noFill/>
                    <a:ln w="12700">
                      <a:noFill/>
                      <a:miter lim="800000"/>
                      <a:headEnd/>
                      <a:tailEnd/>
                    </a:ln>
                  </p:spPr>
                  <p:txBody>
                    <a:bodyPr wrap="none" lIns="90487" tIns="44450" rIns="90487" bIns="44450">
                      <a:spAutoFit/>
                    </a:bodyPr>
                    <a:lstStyle/>
                    <a:p>
                      <a:pPr algn="ctr" eaLnBrk="0" hangingPunct="0"/>
                      <a:r>
                        <a:rPr lang="en-US" altLang="zh-CN" sz="2400">
                          <a:solidFill>
                            <a:schemeClr val="bg1"/>
                          </a:solidFill>
                          <a:latin typeface="Verdana" pitchFamily="34" charset="0"/>
                          <a:ea typeface="宋体" pitchFamily="2" charset="-122"/>
                        </a:rPr>
                        <a:t>o</a:t>
                      </a:r>
                    </a:p>
                  </p:txBody>
                </p:sp>
              </p:grpSp>
            </p:grpSp>
          </p:grpSp>
          <p:sp>
            <p:nvSpPr>
              <p:cNvPr id="409742" name="Rectangle 135"/>
              <p:cNvSpPr>
                <a:spLocks noChangeArrowheads="1"/>
              </p:cNvSpPr>
              <p:nvPr/>
            </p:nvSpPr>
            <p:spPr bwMode="auto">
              <a:xfrm>
                <a:off x="1992" y="2560"/>
                <a:ext cx="1936" cy="406"/>
              </a:xfrm>
              <a:prstGeom prst="rect">
                <a:avLst/>
              </a:prstGeom>
              <a:noFill/>
              <a:ln w="12700">
                <a:noFill/>
                <a:miter lim="800000"/>
                <a:headEnd/>
                <a:tailEnd/>
              </a:ln>
            </p:spPr>
            <p:txBody>
              <a:bodyPr lIns="90487" tIns="44450" rIns="90487" bIns="44450">
                <a:spAutoFit/>
              </a:bodyPr>
              <a:lstStyle/>
              <a:p>
                <a:pPr algn="ctr" eaLnBrk="0" hangingPunct="0"/>
                <a:r>
                  <a:rPr lang="en-US" altLang="zh-CN" sz="1800" dirty="0">
                    <a:latin typeface="Verdana" pitchFamily="34" charset="0"/>
                    <a:ea typeface="宋体" pitchFamily="2" charset="-122"/>
                  </a:rPr>
                  <a:t>net magnetic moment is </a:t>
                </a:r>
                <a:r>
                  <a:rPr lang="en-US" altLang="zh-CN" sz="1800" i="1" dirty="0">
                    <a:latin typeface="Verdana" pitchFamily="34" charset="0"/>
                    <a:ea typeface="宋体" pitchFamily="2" charset="-122"/>
                  </a:rPr>
                  <a:t>positive</a:t>
                </a:r>
                <a:endParaRPr lang="en-US" altLang="zh-CN" sz="1800" dirty="0">
                  <a:latin typeface="Verdana" pitchFamily="34" charset="0"/>
                  <a:ea typeface="宋体" pitchFamily="2" charset="-122"/>
                </a:endParaRPr>
              </a:p>
            </p:txBody>
          </p:sp>
          <p:sp>
            <p:nvSpPr>
              <p:cNvPr id="409743" name="Rectangle 136"/>
              <p:cNvSpPr>
                <a:spLocks noChangeArrowheads="1"/>
              </p:cNvSpPr>
              <p:nvPr/>
            </p:nvSpPr>
            <p:spPr bwMode="auto">
              <a:xfrm>
                <a:off x="3048" y="400"/>
                <a:ext cx="2448" cy="286"/>
              </a:xfrm>
              <a:prstGeom prst="rect">
                <a:avLst/>
              </a:prstGeom>
              <a:noFill/>
              <a:ln w="12700">
                <a:noFill/>
                <a:miter lim="800000"/>
                <a:headEnd/>
                <a:tailEnd/>
              </a:ln>
            </p:spPr>
            <p:txBody>
              <a:bodyPr lIns="90487" tIns="44450" rIns="90487" bIns="44450">
                <a:spAutoFit/>
              </a:bodyPr>
              <a:lstStyle/>
              <a:p>
                <a:pPr algn="ctr" eaLnBrk="0" hangingPunct="0"/>
                <a:endParaRPr lang="en-US" altLang="zh-CN" sz="2400">
                  <a:solidFill>
                    <a:srgbClr val="FFFF00"/>
                  </a:solidFill>
                  <a:latin typeface="Verdana" pitchFamily="34" charset="0"/>
                  <a:ea typeface="宋体" pitchFamily="2" charset="-122"/>
                </a:endParaRPr>
              </a:p>
            </p:txBody>
          </p:sp>
        </p:grpSp>
        <p:grpSp>
          <p:nvGrpSpPr>
            <p:cNvPr id="409744" name="Group 139"/>
            <p:cNvGrpSpPr>
              <a:grpSpLocks/>
            </p:cNvGrpSpPr>
            <p:nvPr/>
          </p:nvGrpSpPr>
          <p:grpSpPr bwMode="auto">
            <a:xfrm>
              <a:off x="5028" y="1536"/>
              <a:ext cx="395" cy="1200"/>
              <a:chOff x="5028" y="1536"/>
              <a:chExt cx="395" cy="1200"/>
            </a:xfrm>
          </p:grpSpPr>
          <p:sp>
            <p:nvSpPr>
              <p:cNvPr id="409745" name="Line 140"/>
              <p:cNvSpPr>
                <a:spLocks noChangeShapeType="1"/>
              </p:cNvSpPr>
              <p:nvPr/>
            </p:nvSpPr>
            <p:spPr bwMode="auto">
              <a:xfrm flipV="1">
                <a:off x="5411" y="1536"/>
                <a:ext cx="0" cy="1200"/>
              </a:xfrm>
              <a:prstGeom prst="line">
                <a:avLst/>
              </a:prstGeom>
              <a:noFill/>
              <a:ln w="38100">
                <a:solidFill>
                  <a:schemeClr val="bg1"/>
                </a:solidFill>
                <a:round/>
                <a:headEnd/>
                <a:tailEnd type="triangle" w="med" len="med"/>
              </a:ln>
            </p:spPr>
            <p:txBody>
              <a:bodyPr wrap="none" anchor="ctr"/>
              <a:lstStyle/>
              <a:p>
                <a:endParaRPr lang="en-US"/>
              </a:p>
            </p:txBody>
          </p:sp>
          <p:sp>
            <p:nvSpPr>
              <p:cNvPr id="409746" name="Rectangle 141"/>
              <p:cNvSpPr>
                <a:spLocks noChangeArrowheads="1"/>
              </p:cNvSpPr>
              <p:nvPr/>
            </p:nvSpPr>
            <p:spPr bwMode="auto">
              <a:xfrm>
                <a:off x="5028" y="1931"/>
                <a:ext cx="395" cy="325"/>
              </a:xfrm>
              <a:prstGeom prst="rect">
                <a:avLst/>
              </a:prstGeom>
              <a:noFill/>
              <a:ln w="12700">
                <a:noFill/>
                <a:miter lim="800000"/>
                <a:headEnd/>
                <a:tailEnd/>
              </a:ln>
            </p:spPr>
            <p:txBody>
              <a:bodyPr wrap="none" lIns="90487" tIns="44450" rIns="90487" bIns="44450">
                <a:spAutoFit/>
              </a:bodyPr>
              <a:lstStyle/>
              <a:p>
                <a:pPr algn="ctr" eaLnBrk="0" hangingPunct="0"/>
                <a:r>
                  <a:rPr lang="en-US" altLang="zh-CN" sz="2800">
                    <a:solidFill>
                      <a:schemeClr val="bg1"/>
                    </a:solidFill>
                    <a:latin typeface="Verdana" pitchFamily="34" charset="0"/>
                    <a:ea typeface="宋体" pitchFamily="2" charset="-122"/>
                  </a:rPr>
                  <a:t>M</a:t>
                </a:r>
                <a:r>
                  <a:rPr lang="en-US" altLang="zh-CN" sz="2800" baseline="-25000">
                    <a:solidFill>
                      <a:schemeClr val="bg1"/>
                    </a:solidFill>
                    <a:latin typeface="Verdana" pitchFamily="34" charset="0"/>
                    <a:ea typeface="宋体" pitchFamily="2" charset="-122"/>
                  </a:rPr>
                  <a:t>o</a:t>
                </a:r>
              </a:p>
            </p:txBody>
          </p:sp>
        </p:grpSp>
      </p:grpSp>
      <p:pic>
        <p:nvPicPr>
          <p:cNvPr id="144" name="Picture 2"/>
          <p:cNvPicPr>
            <a:picLocks noChangeAspect="1" noChangeArrowheads="1"/>
          </p:cNvPicPr>
          <p:nvPr/>
        </p:nvPicPr>
        <p:blipFill>
          <a:blip r:embed="rId3" cstate="print"/>
          <a:srcRect/>
          <a:stretch>
            <a:fillRect/>
          </a:stretch>
        </p:blipFill>
        <p:spPr bwMode="auto">
          <a:xfrm>
            <a:off x="7162800" y="4191000"/>
            <a:ext cx="1603876" cy="1543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971800"/>
            <a:ext cx="8077200" cy="2677656"/>
          </a:xfrm>
          <a:prstGeom prst="rect">
            <a:avLst/>
          </a:prstGeom>
        </p:spPr>
        <p:txBody>
          <a:bodyPr wrap="square">
            <a:spAutoFit/>
          </a:bodyPr>
          <a:lstStyle/>
          <a:p>
            <a:r>
              <a:rPr lang="en-US" b="1" dirty="0" smtClean="0"/>
              <a:t>Disadvantage </a:t>
            </a:r>
            <a:r>
              <a:rPr lang="en-US" b="1" dirty="0" smtClean="0"/>
              <a:t>of low sensitivity:</a:t>
            </a:r>
          </a:p>
          <a:p>
            <a:r>
              <a:rPr lang="en-US" dirty="0" smtClean="0"/>
              <a:t> </a:t>
            </a:r>
          </a:p>
          <a:p>
            <a:pPr>
              <a:buFont typeface="Arial" pitchFamily="34" charset="0"/>
              <a:buChar char="•"/>
            </a:pPr>
            <a:r>
              <a:rPr lang="en-US" dirty="0" smtClean="0"/>
              <a:t>long scan times</a:t>
            </a:r>
          </a:p>
          <a:p>
            <a:pPr>
              <a:buFont typeface="Arial" pitchFamily="34" charset="0"/>
              <a:buChar char="•"/>
            </a:pPr>
            <a:endParaRPr lang="en-US" dirty="0" smtClean="0"/>
          </a:p>
          <a:p>
            <a:pPr>
              <a:buFont typeface="Arial" pitchFamily="34" charset="0"/>
              <a:buChar char="•"/>
            </a:pPr>
            <a:r>
              <a:rPr lang="en-US" dirty="0" smtClean="0"/>
              <a:t>low resolution imaging</a:t>
            </a:r>
          </a:p>
          <a:p>
            <a:pPr>
              <a:buFont typeface="Arial" pitchFamily="34" charset="0"/>
              <a:buChar char="•"/>
            </a:pPr>
            <a:endParaRPr lang="en-US" dirty="0" smtClean="0"/>
          </a:p>
          <a:p>
            <a:pPr>
              <a:buFont typeface="Arial" pitchFamily="34" charset="0"/>
              <a:buChar char="•"/>
            </a:pPr>
            <a:r>
              <a:rPr lang="en-US" dirty="0" smtClean="0"/>
              <a:t>expensive equipment</a:t>
            </a:r>
            <a:endParaRPr lang="en-US" dirty="0"/>
          </a:p>
        </p:txBody>
      </p:sp>
      <p:sp>
        <p:nvSpPr>
          <p:cNvPr id="3" name="Rectangle 2"/>
          <p:cNvSpPr/>
          <p:nvPr/>
        </p:nvSpPr>
        <p:spPr>
          <a:xfrm>
            <a:off x="152400" y="990600"/>
            <a:ext cx="8458200" cy="830997"/>
          </a:xfrm>
          <a:prstGeom prst="rect">
            <a:avLst/>
          </a:prstGeom>
        </p:spPr>
        <p:txBody>
          <a:bodyPr wrap="square">
            <a:spAutoFit/>
          </a:bodyPr>
          <a:lstStyle/>
          <a:p>
            <a:r>
              <a:rPr lang="en-US" b="1" dirty="0" smtClean="0"/>
              <a:t>MRI is fundamentally a low-sensitivity technique:</a:t>
            </a:r>
          </a:p>
          <a:p>
            <a:pPr>
              <a:buFont typeface="Arial" pitchFamily="34" charset="0"/>
              <a:buChar char="•"/>
            </a:pPr>
            <a:r>
              <a:rPr lang="en-US" dirty="0" smtClean="0"/>
              <a:t>Information from a few </a:t>
            </a:r>
            <a:r>
              <a:rPr lang="en-US" dirty="0" err="1" smtClean="0"/>
              <a:t>ppm</a:t>
            </a:r>
            <a:r>
              <a:rPr lang="en-US" dirty="0" smtClean="0"/>
              <a:t> of water.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8763000" cy="523220"/>
          </a:xfrm>
          <a:prstGeom prst="rect">
            <a:avLst/>
          </a:prstGeom>
        </p:spPr>
        <p:txBody>
          <a:bodyPr wrap="square">
            <a:spAutoFit/>
          </a:bodyPr>
          <a:lstStyle/>
          <a:p>
            <a:r>
              <a:rPr lang="en-US" sz="2800" b="1" dirty="0" smtClean="0">
                <a:latin typeface="Arial" pitchFamily="34" charset="0"/>
                <a:cs typeface="Arial" pitchFamily="34" charset="0"/>
              </a:rPr>
              <a:t>Improving detection sensitivity -- a constant topic </a:t>
            </a:r>
            <a:endParaRPr lang="en-US" sz="2800" b="1" dirty="0">
              <a:latin typeface="Arial" pitchFamily="34" charset="0"/>
              <a:cs typeface="Arial" pitchFamily="34" charset="0"/>
            </a:endParaRPr>
          </a:p>
        </p:txBody>
      </p:sp>
      <p:sp>
        <p:nvSpPr>
          <p:cNvPr id="3" name="Rectangle 2"/>
          <p:cNvSpPr/>
          <p:nvPr/>
        </p:nvSpPr>
        <p:spPr>
          <a:xfrm>
            <a:off x="0" y="1219200"/>
            <a:ext cx="9144000" cy="4862870"/>
          </a:xfrm>
          <a:prstGeom prst="rect">
            <a:avLst/>
          </a:prstGeom>
        </p:spPr>
        <p:txBody>
          <a:bodyPr wrap="square">
            <a:spAutoFit/>
          </a:bodyPr>
          <a:lstStyle/>
          <a:p>
            <a:pPr>
              <a:buFont typeface="Arial" pitchFamily="34" charset="0"/>
              <a:buChar char="•"/>
            </a:pPr>
            <a:r>
              <a:rPr lang="en-US" sz="2600" dirty="0" smtClean="0">
                <a:latin typeface="Arial" pitchFamily="34" charset="0"/>
                <a:cs typeface="Arial" pitchFamily="34" charset="0"/>
              </a:rPr>
              <a:t>Increase the static magnetic field -- linearly, expensive;</a:t>
            </a:r>
          </a:p>
          <a:p>
            <a:pPr>
              <a:buFont typeface="Arial" pitchFamily="34" charset="0"/>
              <a:buChar char="•"/>
            </a:pPr>
            <a:endParaRPr lang="en-US" sz="2600" dirty="0" smtClean="0">
              <a:latin typeface="Arial" pitchFamily="34" charset="0"/>
              <a:cs typeface="Arial" pitchFamily="34" charset="0"/>
            </a:endParaRPr>
          </a:p>
          <a:p>
            <a:pPr>
              <a:buFont typeface="Arial" pitchFamily="34" charset="0"/>
              <a:buChar char="•"/>
            </a:pPr>
            <a:r>
              <a:rPr lang="en-US" sz="2600" dirty="0" smtClean="0">
                <a:latin typeface="Arial" pitchFamily="34" charset="0"/>
                <a:cs typeface="Arial" pitchFamily="34" charset="0"/>
              </a:rPr>
              <a:t>Multi-channel/multi-coils -- small coil improving sensitivity;</a:t>
            </a:r>
          </a:p>
          <a:p>
            <a:pPr>
              <a:buFont typeface="Arial" pitchFamily="34" charset="0"/>
              <a:buChar char="•"/>
            </a:pPr>
            <a:endParaRPr lang="en-US" sz="2600" dirty="0" smtClean="0">
              <a:latin typeface="Arial" pitchFamily="34" charset="0"/>
              <a:cs typeface="Arial" pitchFamily="34" charset="0"/>
            </a:endParaRPr>
          </a:p>
          <a:p>
            <a:pPr>
              <a:buFont typeface="Arial" pitchFamily="34" charset="0"/>
              <a:buChar char="•"/>
            </a:pPr>
            <a:r>
              <a:rPr lang="en-US" sz="2600" dirty="0" smtClean="0">
                <a:latin typeface="Arial" pitchFamily="34" charset="0"/>
                <a:cs typeface="Arial" pitchFamily="34" charset="0"/>
              </a:rPr>
              <a:t>Lowering coil temperature --  reducing noise level;</a:t>
            </a:r>
          </a:p>
          <a:p>
            <a:pPr>
              <a:buFont typeface="Arial" pitchFamily="34" charset="0"/>
              <a:buChar char="•"/>
            </a:pPr>
            <a:endParaRPr lang="en-US" sz="2600" dirty="0" smtClean="0">
              <a:latin typeface="Arial" pitchFamily="34" charset="0"/>
              <a:cs typeface="Arial" pitchFamily="34" charset="0"/>
            </a:endParaRPr>
          </a:p>
          <a:p>
            <a:pPr>
              <a:buFont typeface="Arial" pitchFamily="34" charset="0"/>
              <a:buChar char="•"/>
            </a:pPr>
            <a:r>
              <a:rPr lang="en-US" sz="2600" smtClean="0">
                <a:latin typeface="Arial" pitchFamily="34" charset="0"/>
                <a:cs typeface="Arial" pitchFamily="34" charset="0"/>
              </a:rPr>
              <a:t>Lowering </a:t>
            </a:r>
            <a:r>
              <a:rPr lang="en-US" sz="2600" dirty="0" smtClean="0">
                <a:latin typeface="Arial" pitchFamily="34" charset="0"/>
                <a:cs typeface="Arial" pitchFamily="34" charset="0"/>
              </a:rPr>
              <a:t>temperature of sample -- 100,000 times;</a:t>
            </a:r>
          </a:p>
          <a:p>
            <a:pPr>
              <a:buFont typeface="Arial" pitchFamily="34" charset="0"/>
              <a:buChar char="•"/>
            </a:pPr>
            <a:endParaRPr lang="en-US" sz="2600" dirty="0" smtClean="0">
              <a:latin typeface="Arial" pitchFamily="34" charset="0"/>
              <a:cs typeface="Arial" pitchFamily="34" charset="0"/>
            </a:endParaRPr>
          </a:p>
          <a:p>
            <a:pPr>
              <a:buFont typeface="Arial" pitchFamily="34" charset="0"/>
              <a:buChar char="•"/>
            </a:pPr>
            <a:r>
              <a:rPr lang="en-US" sz="2600" dirty="0" smtClean="0">
                <a:latin typeface="Arial" pitchFamily="34" charset="0"/>
                <a:cs typeface="Arial" pitchFamily="34" charset="0"/>
              </a:rPr>
              <a:t>Hyperpolarized gas (</a:t>
            </a:r>
            <a:r>
              <a:rPr lang="en-US" sz="2600" baseline="30000" dirty="0" smtClean="0">
                <a:latin typeface="Arial" pitchFamily="34" charset="0"/>
                <a:cs typeface="Arial" pitchFamily="34" charset="0"/>
              </a:rPr>
              <a:t>3</a:t>
            </a:r>
            <a:r>
              <a:rPr lang="en-US" sz="2600" dirty="0" smtClean="0">
                <a:latin typeface="Arial" pitchFamily="34" charset="0"/>
                <a:cs typeface="Arial" pitchFamily="34" charset="0"/>
              </a:rPr>
              <a:t>He and </a:t>
            </a:r>
            <a:r>
              <a:rPr lang="en-US" sz="2600" baseline="30000" dirty="0" smtClean="0">
                <a:latin typeface="Arial" pitchFamily="34" charset="0"/>
                <a:cs typeface="Arial" pitchFamily="34" charset="0"/>
              </a:rPr>
              <a:t>129</a:t>
            </a:r>
            <a:r>
              <a:rPr lang="en-US" sz="2600" dirty="0" smtClean="0">
                <a:latin typeface="Arial" pitchFamily="34" charset="0"/>
                <a:cs typeface="Arial" pitchFamily="34" charset="0"/>
              </a:rPr>
              <a:t>Xe) MRI --  0.1million times</a:t>
            </a:r>
          </a:p>
          <a:p>
            <a:endParaRPr lang="en-US" sz="2600" dirty="0" smtClean="0">
              <a:latin typeface="Arial" pitchFamily="34" charset="0"/>
              <a:cs typeface="Arial" pitchFamily="34" charset="0"/>
            </a:endParaRPr>
          </a:p>
          <a:p>
            <a:pPr>
              <a:buFont typeface="Arial" pitchFamily="34" charset="0"/>
              <a:buChar char="•"/>
            </a:pPr>
            <a:r>
              <a:rPr lang="en-US" sz="2600" dirty="0" smtClean="0">
                <a:latin typeface="Arial" pitchFamily="34" charset="0"/>
                <a:cs typeface="Arial" pitchFamily="34" charset="0"/>
              </a:rPr>
              <a:t>magnetic resonance force microscopy -- 100 million times</a:t>
            </a:r>
          </a:p>
          <a:p>
            <a:r>
              <a:rPr lang="en-US" dirty="0" smtClean="0"/>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90600"/>
            <a:ext cx="9144000" cy="1723549"/>
          </a:xfrm>
          <a:prstGeom prst="rect">
            <a:avLst/>
          </a:prstGeom>
        </p:spPr>
        <p:txBody>
          <a:bodyPr wrap="square">
            <a:spAutoFit/>
          </a:bodyPr>
          <a:lstStyle/>
          <a:p>
            <a:r>
              <a:rPr lang="en-US" sz="2800" b="1" dirty="0" smtClean="0"/>
              <a:t>Our hypothesis:</a:t>
            </a:r>
            <a:r>
              <a:rPr lang="en-US" sz="2800" dirty="0" smtClean="0"/>
              <a:t> MRI </a:t>
            </a:r>
            <a:r>
              <a:rPr lang="en-US" sz="2600" dirty="0" smtClean="0"/>
              <a:t>detection sensitivity can be </a:t>
            </a:r>
            <a:r>
              <a:rPr lang="en-US" sz="2600" dirty="0" smtClean="0"/>
              <a:t>improved </a:t>
            </a:r>
            <a:r>
              <a:rPr lang="en-US" sz="2600" dirty="0" smtClean="0"/>
              <a:t>by combining phase information and high susceptibility without any hardware modification to an existing MRI scanner.  </a:t>
            </a:r>
          </a:p>
        </p:txBody>
      </p:sp>
      <p:sp>
        <p:nvSpPr>
          <p:cNvPr id="3" name="Rectangle 2"/>
          <p:cNvSpPr/>
          <p:nvPr/>
        </p:nvSpPr>
        <p:spPr>
          <a:xfrm>
            <a:off x="0" y="0"/>
            <a:ext cx="8458200" cy="923330"/>
          </a:xfrm>
          <a:prstGeom prst="rect">
            <a:avLst/>
          </a:prstGeom>
        </p:spPr>
        <p:txBody>
          <a:bodyPr wrap="square">
            <a:spAutoFit/>
          </a:bodyPr>
          <a:lstStyle/>
          <a:p>
            <a:r>
              <a:rPr lang="en-US" sz="2800" b="1" dirty="0" smtClean="0"/>
              <a:t>Common feature of current methods</a:t>
            </a:r>
            <a:r>
              <a:rPr lang="en-US" b="1" dirty="0" smtClean="0"/>
              <a:t>:</a:t>
            </a:r>
          </a:p>
          <a:p>
            <a:pPr>
              <a:buFont typeface="Arial" pitchFamily="34" charset="0"/>
              <a:buChar char="•"/>
            </a:pPr>
            <a:r>
              <a:rPr lang="en-US" sz="2600" dirty="0" smtClean="0"/>
              <a:t>Modification of hardware</a:t>
            </a:r>
          </a:p>
        </p:txBody>
      </p:sp>
      <p:grpSp>
        <p:nvGrpSpPr>
          <p:cNvPr id="5" name="Group 5"/>
          <p:cNvGrpSpPr>
            <a:grpSpLocks/>
          </p:cNvGrpSpPr>
          <p:nvPr/>
        </p:nvGrpSpPr>
        <p:grpSpPr bwMode="auto">
          <a:xfrm>
            <a:off x="762000" y="3276600"/>
            <a:ext cx="7253288" cy="2819400"/>
            <a:chOff x="528" y="960"/>
            <a:chExt cx="4569" cy="1776"/>
          </a:xfrm>
        </p:grpSpPr>
        <p:pic>
          <p:nvPicPr>
            <p:cNvPr id="6" name="Picture 6"/>
            <p:cNvPicPr>
              <a:picLocks noChangeAspect="1" noChangeArrowheads="1"/>
            </p:cNvPicPr>
            <p:nvPr/>
          </p:nvPicPr>
          <p:blipFill>
            <a:blip r:embed="rId2">
              <a:lum bright="18000" contrast="18000"/>
            </a:blip>
            <a:srcRect/>
            <a:stretch>
              <a:fillRect/>
            </a:stretch>
          </p:blipFill>
          <p:spPr bwMode="auto">
            <a:xfrm>
              <a:off x="2014" y="960"/>
              <a:ext cx="1527" cy="1766"/>
            </a:xfrm>
            <a:prstGeom prst="rect">
              <a:avLst/>
            </a:prstGeom>
            <a:noFill/>
            <a:ln w="9525">
              <a:noFill/>
              <a:miter lim="800000"/>
              <a:headEnd/>
              <a:tailEnd/>
            </a:ln>
          </p:spPr>
        </p:pic>
        <p:pic>
          <p:nvPicPr>
            <p:cNvPr id="7" name="Picture 7"/>
            <p:cNvPicPr>
              <a:picLocks noChangeAspect="1" noChangeArrowheads="1"/>
            </p:cNvPicPr>
            <p:nvPr/>
          </p:nvPicPr>
          <p:blipFill>
            <a:blip r:embed="rId3">
              <a:lum bright="-6000" contrast="12000"/>
            </a:blip>
            <a:srcRect/>
            <a:stretch>
              <a:fillRect/>
            </a:stretch>
          </p:blipFill>
          <p:spPr bwMode="auto">
            <a:xfrm>
              <a:off x="528" y="960"/>
              <a:ext cx="1487" cy="1776"/>
            </a:xfrm>
            <a:prstGeom prst="rect">
              <a:avLst/>
            </a:prstGeom>
            <a:noFill/>
            <a:ln w="9525">
              <a:noFill/>
              <a:miter lim="800000"/>
              <a:headEnd/>
              <a:tailEnd/>
            </a:ln>
          </p:spPr>
        </p:pic>
        <p:pic>
          <p:nvPicPr>
            <p:cNvPr id="8" name="Picture 8"/>
            <p:cNvPicPr>
              <a:picLocks noChangeAspect="1" noChangeArrowheads="1"/>
            </p:cNvPicPr>
            <p:nvPr/>
          </p:nvPicPr>
          <p:blipFill>
            <a:blip r:embed="rId4">
              <a:lum bright="18000" contrast="18000"/>
            </a:blip>
            <a:srcRect/>
            <a:stretch>
              <a:fillRect/>
            </a:stretch>
          </p:blipFill>
          <p:spPr bwMode="auto">
            <a:xfrm>
              <a:off x="3543" y="960"/>
              <a:ext cx="1554" cy="1776"/>
            </a:xfrm>
            <a:prstGeom prst="rect">
              <a:avLst/>
            </a:prstGeom>
            <a:noFill/>
            <a:ln w="9525">
              <a:noFill/>
              <a:miter lim="800000"/>
              <a:headEnd/>
              <a:tailEnd/>
            </a:ln>
          </p:spPr>
        </p:pic>
      </p:grpSp>
      <p:sp>
        <p:nvSpPr>
          <p:cNvPr id="9" name="Rectangle 3"/>
          <p:cNvSpPr>
            <a:spLocks noChangeArrowheads="1"/>
          </p:cNvSpPr>
          <p:nvPr/>
        </p:nvSpPr>
        <p:spPr bwMode="auto">
          <a:xfrm>
            <a:off x="685800" y="6096000"/>
            <a:ext cx="7315200" cy="461665"/>
          </a:xfrm>
          <a:prstGeom prst="rect">
            <a:avLst/>
          </a:prstGeom>
          <a:noFill/>
          <a:ln w="9525">
            <a:noFill/>
            <a:miter lim="800000"/>
            <a:headEnd/>
            <a:tailEnd/>
          </a:ln>
        </p:spPr>
        <p:txBody>
          <a:bodyPr wrap="square" anchor="ctr">
            <a:spAutoFit/>
          </a:bodyPr>
          <a:lstStyle/>
          <a:p>
            <a:pPr marL="457200" indent="-457200">
              <a:buAutoNum type="alphaUcPeriod"/>
            </a:pPr>
            <a:r>
              <a:rPr lang="en-US" dirty="0" smtClean="0">
                <a:solidFill>
                  <a:srgbClr val="000066"/>
                </a:solidFill>
                <a:latin typeface="Garamond" pitchFamily="18" charset="0"/>
              </a:rPr>
              <a:t>SWI                   </a:t>
            </a:r>
            <a:r>
              <a:rPr lang="en-US" dirty="0">
                <a:solidFill>
                  <a:srgbClr val="000066"/>
                </a:solidFill>
                <a:latin typeface="Garamond" pitchFamily="18" charset="0"/>
              </a:rPr>
              <a:t>B. CT                       C. Phase </a:t>
            </a:r>
            <a:r>
              <a:rPr lang="en-US" dirty="0" smtClean="0">
                <a:solidFill>
                  <a:srgbClr val="000066"/>
                </a:solidFill>
                <a:latin typeface="Garamond" pitchFamily="18" charset="0"/>
              </a:rPr>
              <a:t>image   </a:t>
            </a:r>
            <a:endParaRPr lang="en-US" dirty="0">
              <a:solidFill>
                <a:srgbClr val="000066"/>
              </a:solidFill>
              <a:latin typeface="Garamond" pitchFamily="18" charset="0"/>
            </a:endParaRPr>
          </a:p>
        </p:txBody>
      </p:sp>
      <p:sp>
        <p:nvSpPr>
          <p:cNvPr id="10" name="Rectangle 9"/>
          <p:cNvSpPr/>
          <p:nvPr/>
        </p:nvSpPr>
        <p:spPr>
          <a:xfrm>
            <a:off x="609600" y="2895600"/>
            <a:ext cx="2185214" cy="461665"/>
          </a:xfrm>
          <a:prstGeom prst="rect">
            <a:avLst/>
          </a:prstGeom>
        </p:spPr>
        <p:txBody>
          <a:bodyPr wrap="none">
            <a:spAutoFit/>
          </a:bodyPr>
          <a:lstStyle/>
          <a:p>
            <a:r>
              <a:rPr lang="en-US" altLang="zh-CN" dirty="0" err="1" smtClean="0">
                <a:solidFill>
                  <a:srgbClr val="000066"/>
                </a:solidFill>
              </a:rPr>
              <a:t>Cysticercosis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04800" y="1447800"/>
            <a:ext cx="2533650" cy="2895600"/>
          </a:xfrm>
          <a:prstGeom prst="rect">
            <a:avLst/>
          </a:prstGeom>
          <a:noFill/>
          <a:ln w="9525">
            <a:noFill/>
            <a:miter lim="800000"/>
            <a:headEnd/>
            <a:tailEnd/>
          </a:ln>
        </p:spPr>
      </p:pic>
      <p:pic>
        <p:nvPicPr>
          <p:cNvPr id="3075" name="Picture 3"/>
          <p:cNvPicPr>
            <a:picLocks noChangeAspect="1" noChangeArrowheads="1"/>
          </p:cNvPicPr>
          <p:nvPr/>
        </p:nvPicPr>
        <p:blipFill>
          <a:blip r:embed="rId3"/>
          <a:srcRect/>
          <a:stretch>
            <a:fillRect/>
          </a:stretch>
        </p:blipFill>
        <p:spPr bwMode="auto">
          <a:xfrm>
            <a:off x="4114800" y="1447800"/>
            <a:ext cx="2514600" cy="2841625"/>
          </a:xfrm>
          <a:prstGeom prst="rect">
            <a:avLst/>
          </a:prstGeom>
          <a:noFill/>
          <a:ln w="9525">
            <a:noFill/>
            <a:miter lim="800000"/>
            <a:headEnd/>
            <a:tailEnd/>
          </a:ln>
        </p:spPr>
      </p:pic>
      <p:sp>
        <p:nvSpPr>
          <p:cNvPr id="3077" name="Rectangle 5"/>
          <p:cNvSpPr>
            <a:spLocks noChangeArrowheads="1"/>
          </p:cNvSpPr>
          <p:nvPr/>
        </p:nvSpPr>
        <p:spPr bwMode="auto">
          <a:xfrm>
            <a:off x="533400" y="4419600"/>
            <a:ext cx="7467600" cy="461665"/>
          </a:xfrm>
          <a:prstGeom prst="rect">
            <a:avLst/>
          </a:prstGeom>
          <a:noFill/>
          <a:ln w="9525">
            <a:noFill/>
            <a:miter lim="800000"/>
            <a:headEnd/>
            <a:tailEnd/>
          </a:ln>
        </p:spPr>
        <p:txBody>
          <a:bodyPr wrap="square">
            <a:spAutoFit/>
          </a:bodyPr>
          <a:lstStyle/>
          <a:p>
            <a:r>
              <a:rPr lang="en-US" b="1" dirty="0"/>
              <a:t>A: T1-MRI	 </a:t>
            </a:r>
            <a:r>
              <a:rPr lang="en-US" b="1" dirty="0" smtClean="0"/>
              <a:t>     	B:T2</a:t>
            </a:r>
            <a:r>
              <a:rPr lang="en-US" b="1" dirty="0"/>
              <a:t>*-MRI		 </a:t>
            </a:r>
            <a:r>
              <a:rPr lang="en-US" b="1" dirty="0" smtClean="0"/>
              <a:t>   </a:t>
            </a:r>
            <a:endParaRPr lang="en-US" dirty="0"/>
          </a:p>
        </p:txBody>
      </p:sp>
      <p:sp>
        <p:nvSpPr>
          <p:cNvPr id="3078" name="TextBox 6"/>
          <p:cNvSpPr txBox="1">
            <a:spLocks noChangeArrowheads="1"/>
          </p:cNvSpPr>
          <p:nvPr/>
        </p:nvSpPr>
        <p:spPr bwMode="auto">
          <a:xfrm>
            <a:off x="381000" y="5181600"/>
            <a:ext cx="8991600" cy="523220"/>
          </a:xfrm>
          <a:prstGeom prst="rect">
            <a:avLst/>
          </a:prstGeom>
          <a:noFill/>
          <a:ln w="9525">
            <a:noFill/>
            <a:miter lim="800000"/>
            <a:headEnd/>
            <a:tailEnd/>
          </a:ln>
        </p:spPr>
        <p:txBody>
          <a:bodyPr wrap="square">
            <a:spAutoFit/>
          </a:bodyPr>
          <a:lstStyle/>
          <a:p>
            <a:r>
              <a:rPr lang="en-US" sz="2800" dirty="0" smtClean="0">
                <a:latin typeface="Arial" pitchFamily="34" charset="0"/>
                <a:cs typeface="Arial" pitchFamily="34" charset="0"/>
              </a:rPr>
              <a:t>cerebral </a:t>
            </a:r>
            <a:r>
              <a:rPr lang="en-US" sz="2800" dirty="0" err="1">
                <a:latin typeface="Arial" pitchFamily="34" charset="0"/>
                <a:cs typeface="Arial" pitchFamily="34" charset="0"/>
              </a:rPr>
              <a:t>amyloid</a:t>
            </a:r>
            <a:r>
              <a:rPr lang="en-US" sz="2800" dirty="0">
                <a:latin typeface="Arial" pitchFamily="34" charset="0"/>
                <a:cs typeface="Arial" pitchFamily="34" charset="0"/>
              </a:rPr>
              <a:t> </a:t>
            </a:r>
            <a:r>
              <a:rPr lang="en-US" sz="2800" dirty="0" err="1">
                <a:latin typeface="Arial" pitchFamily="34" charset="0"/>
                <a:cs typeface="Arial" pitchFamily="34" charset="0"/>
              </a:rPr>
              <a:t>angiopathy</a:t>
            </a:r>
            <a:r>
              <a:rPr lang="en-US" sz="2800" dirty="0">
                <a:latin typeface="Arial" pitchFamily="34" charset="0"/>
                <a:cs typeface="Arial" pitchFamily="34" charset="0"/>
              </a:rPr>
              <a:t> (</a:t>
            </a:r>
            <a:r>
              <a:rPr lang="en-US" sz="2800" dirty="0" smtClean="0">
                <a:latin typeface="Arial" pitchFamily="34" charset="0"/>
                <a:cs typeface="Arial" pitchFamily="34" charset="0"/>
              </a:rPr>
              <a:t>CAA) </a:t>
            </a:r>
            <a:r>
              <a:rPr lang="en-US" sz="2800" dirty="0">
                <a:latin typeface="Arial" pitchFamily="34" charset="0"/>
                <a:cs typeface="Arial" pitchFamily="34" charset="0"/>
              </a:rPr>
              <a:t>patient</a:t>
            </a:r>
            <a:r>
              <a:rPr lang="en-US" sz="2800" dirty="0">
                <a:solidFill>
                  <a:schemeClr val="bg1"/>
                </a:solidFill>
                <a:latin typeface="Arial" pitchFamily="34" charset="0"/>
                <a:cs typeface="Arial" pitchFamily="34" charset="0"/>
              </a:rPr>
              <a:t>. </a:t>
            </a:r>
          </a:p>
        </p:txBody>
      </p:sp>
      <p:sp>
        <p:nvSpPr>
          <p:cNvPr id="9" name="Rectangle 8"/>
          <p:cNvSpPr/>
          <p:nvPr/>
        </p:nvSpPr>
        <p:spPr>
          <a:xfrm>
            <a:off x="228600" y="533400"/>
            <a:ext cx="5334000" cy="584775"/>
          </a:xfrm>
          <a:prstGeom prst="rect">
            <a:avLst/>
          </a:prstGeom>
        </p:spPr>
        <p:txBody>
          <a:bodyPr wrap="square">
            <a:spAutoFit/>
          </a:bodyPr>
          <a:lstStyle/>
          <a:p>
            <a:r>
              <a:rPr lang="en-US" sz="3200" b="1" dirty="0" smtClean="0">
                <a:latin typeface="Arial" pitchFamily="34" charset="0"/>
                <a:cs typeface="Arial" pitchFamily="34" charset="0"/>
              </a:rPr>
              <a:t>MRI blooming effect?</a:t>
            </a:r>
            <a:endParaRPr lang="en-US" sz="3200" b="1"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457200" y="1371600"/>
            <a:ext cx="7696200" cy="3886200"/>
            <a:chOff x="0" y="0"/>
            <a:chExt cx="59340" cy="22860"/>
          </a:xfrm>
        </p:grpSpPr>
        <p:pic>
          <p:nvPicPr>
            <p:cNvPr id="3" name="Picture 2" descr="Fig1"/>
            <p:cNvPicPr>
              <a:picLocks noChangeAspect="1"/>
            </p:cNvPicPr>
            <p:nvPr/>
          </p:nvPicPr>
          <p:blipFill>
            <a:blip r:embed="rId2"/>
            <a:srcRect/>
            <a:stretch>
              <a:fillRect/>
            </a:stretch>
          </p:blipFill>
          <p:spPr bwMode="auto">
            <a:xfrm>
              <a:off x="0" y="0"/>
              <a:ext cx="59340" cy="22860"/>
            </a:xfrm>
            <a:prstGeom prst="rect">
              <a:avLst/>
            </a:prstGeom>
            <a:noFill/>
          </p:spPr>
        </p:pic>
        <p:sp>
          <p:nvSpPr>
            <p:cNvPr id="217" name="Text Box 2"/>
            <p:cNvSpPr txBox="1">
              <a:spLocks noChangeArrowheads="1"/>
            </p:cNvSpPr>
            <p:nvPr/>
          </p:nvSpPr>
          <p:spPr bwMode="auto">
            <a:xfrm>
              <a:off x="25622" y="17049"/>
              <a:ext cx="4381" cy="266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1100" b="0" i="0" u="none" strike="noStrike" cap="none" normalizeH="0" baseline="0" smtClean="0">
                  <a:ln>
                    <a:noFill/>
                  </a:ln>
                  <a:solidFill>
                    <a:schemeClr val="tx1"/>
                  </a:solidFill>
                  <a:effectLst/>
                  <a:latin typeface="Calibri" pitchFamily="34" charset="0"/>
                  <a:ea typeface="SimSun" pitchFamily="2" charset="-122"/>
                  <a:cs typeface="Arial" pitchFamily="34" charset="0"/>
                </a:rPr>
                <a:t>(a)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Text Box 2"/>
            <p:cNvSpPr txBox="1">
              <a:spLocks noChangeArrowheads="1"/>
            </p:cNvSpPr>
            <p:nvPr/>
          </p:nvSpPr>
          <p:spPr bwMode="auto">
            <a:xfrm>
              <a:off x="51816" y="17145"/>
              <a:ext cx="4381" cy="266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zh-CN" sz="1100" b="0" i="0" u="none" strike="noStrike" cap="none" normalizeH="0" baseline="0" smtClean="0">
                  <a:ln>
                    <a:noFill/>
                  </a:ln>
                  <a:solidFill>
                    <a:schemeClr val="tx1"/>
                  </a:solidFill>
                  <a:effectLst/>
                  <a:latin typeface="Calibri" pitchFamily="34" charset="0"/>
                  <a:ea typeface="SimSun" pitchFamily="2" charset="-122"/>
                  <a:cs typeface="Arial" pitchFamily="34" charset="0"/>
                </a:rPr>
                <a:t>(b)</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6" name="Rectangle 5"/>
          <p:cNvSpPr/>
          <p:nvPr/>
        </p:nvSpPr>
        <p:spPr>
          <a:xfrm>
            <a:off x="0" y="5288340"/>
            <a:ext cx="9144000" cy="1569660"/>
          </a:xfrm>
          <a:prstGeom prst="rect">
            <a:avLst/>
          </a:prstGeom>
        </p:spPr>
        <p:txBody>
          <a:bodyPr wrap="square">
            <a:spAutoFit/>
          </a:bodyPr>
          <a:lstStyle/>
          <a:p>
            <a:r>
              <a:rPr lang="en-US" dirty="0" smtClean="0"/>
              <a:t>Relationship between the source susceptibility level and the blooming </a:t>
            </a:r>
            <a:r>
              <a:rPr lang="en-US" dirty="0" smtClean="0"/>
              <a:t>effects. </a:t>
            </a:r>
            <a:r>
              <a:rPr lang="en-US" dirty="0" smtClean="0"/>
              <a:t>With a 1ppm and 3ppm susceptibility value, the volume of the blooming effect are about </a:t>
            </a:r>
            <a:r>
              <a:rPr lang="en-US" dirty="0" smtClean="0"/>
              <a:t>300 </a:t>
            </a:r>
            <a:r>
              <a:rPr lang="en-US" dirty="0" smtClean="0"/>
              <a:t>and </a:t>
            </a:r>
            <a:r>
              <a:rPr lang="en-US" dirty="0" smtClean="0"/>
              <a:t>1000 </a:t>
            </a:r>
            <a:r>
              <a:rPr lang="en-US" dirty="0" smtClean="0"/>
              <a:t>times that of the original object size, respectively.</a:t>
            </a:r>
            <a:endParaRPr lang="en-US" dirty="0"/>
          </a:p>
        </p:txBody>
      </p:sp>
      <p:sp>
        <p:nvSpPr>
          <p:cNvPr id="7" name="TextBox 6"/>
          <p:cNvSpPr txBox="1"/>
          <p:nvPr/>
        </p:nvSpPr>
        <p:spPr>
          <a:xfrm>
            <a:off x="0" y="0"/>
            <a:ext cx="9144000" cy="830997"/>
          </a:xfrm>
          <a:prstGeom prst="rect">
            <a:avLst/>
          </a:prstGeom>
          <a:noFill/>
        </p:spPr>
        <p:txBody>
          <a:bodyPr wrap="square" rtlCol="0">
            <a:spAutoFit/>
          </a:bodyPr>
          <a:lstStyle/>
          <a:p>
            <a:r>
              <a:rPr lang="en-US" b="1" dirty="0" smtClean="0">
                <a:latin typeface="Arial" pitchFamily="34" charset="0"/>
                <a:cs typeface="Arial" pitchFamily="34" charset="0"/>
              </a:rPr>
              <a:t>Hypothesize: </a:t>
            </a:r>
            <a:r>
              <a:rPr lang="en-US" b="1" dirty="0" smtClean="0">
                <a:latin typeface="Arial" pitchFamily="34" charset="0"/>
                <a:cs typeface="Arial" pitchFamily="34" charset="0"/>
              </a:rPr>
              <a:t>phase blooming effect can improve detection sensitivity by 100 to 1000 times without any new </a:t>
            </a:r>
            <a:r>
              <a:rPr lang="en-US" b="1" dirty="0" smtClean="0">
                <a:latin typeface="Arial" pitchFamily="34" charset="0"/>
                <a:cs typeface="Arial" pitchFamily="34" charset="0"/>
              </a:rPr>
              <a:t>hardware.</a:t>
            </a:r>
            <a:endParaRPr lang="en-US" b="1" dirty="0">
              <a:latin typeface="Arial" pitchFamily="34" charset="0"/>
              <a:cs typeface="Arial" pitchFamily="34" charset="0"/>
            </a:endParaRPr>
          </a:p>
        </p:txBody>
      </p:sp>
      <p:sp>
        <p:nvSpPr>
          <p:cNvPr id="8" name="Rectangle 7"/>
          <p:cNvSpPr/>
          <p:nvPr/>
        </p:nvSpPr>
        <p:spPr>
          <a:xfrm>
            <a:off x="0" y="914400"/>
            <a:ext cx="3449983" cy="461665"/>
          </a:xfrm>
          <a:prstGeom prst="rect">
            <a:avLst/>
          </a:prstGeom>
        </p:spPr>
        <p:txBody>
          <a:bodyPr wrap="none">
            <a:spAutoFit/>
          </a:bodyPr>
          <a:lstStyle/>
          <a:p>
            <a:r>
              <a:rPr lang="en-US" b="1" i="1" u="sng" dirty="0" smtClean="0"/>
              <a:t>Computer Simulation: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6"/>
          <p:cNvPicPr>
            <a:picLocks noChangeAspect="1" noChangeArrowheads="1"/>
          </p:cNvPicPr>
          <p:nvPr/>
        </p:nvPicPr>
        <p:blipFill>
          <a:blip r:embed="rId2"/>
          <a:srcRect/>
          <a:stretch>
            <a:fillRect/>
          </a:stretch>
        </p:blipFill>
        <p:spPr bwMode="auto">
          <a:xfrm>
            <a:off x="228600" y="1143000"/>
            <a:ext cx="5138229" cy="4492991"/>
          </a:xfrm>
          <a:prstGeom prst="rect">
            <a:avLst/>
          </a:prstGeom>
          <a:noFill/>
          <a:ln w="9525">
            <a:noFill/>
            <a:miter lim="800000"/>
            <a:headEnd/>
            <a:tailEnd/>
          </a:ln>
        </p:spPr>
      </p:pic>
      <p:sp>
        <p:nvSpPr>
          <p:cNvPr id="3" name="Rectangle 2"/>
          <p:cNvSpPr/>
          <p:nvPr/>
        </p:nvSpPr>
        <p:spPr>
          <a:xfrm>
            <a:off x="152400" y="0"/>
            <a:ext cx="8763000" cy="1077218"/>
          </a:xfrm>
          <a:prstGeom prst="rect">
            <a:avLst/>
          </a:prstGeom>
        </p:spPr>
        <p:txBody>
          <a:bodyPr wrap="square">
            <a:spAutoFit/>
          </a:bodyPr>
          <a:lstStyle/>
          <a:p>
            <a:r>
              <a:rPr lang="en-US" sz="3200" b="1" i="1" u="sng" dirty="0" smtClean="0"/>
              <a:t>Computer Simulation: </a:t>
            </a:r>
            <a:r>
              <a:rPr lang="en-US" sz="3200" i="1" u="sng" dirty="0" smtClean="0"/>
              <a:t>A 614-fold increase in 3D volume by phase blooming effect</a:t>
            </a:r>
            <a:endParaRPr lang="en-US" sz="3200" dirty="0"/>
          </a:p>
        </p:txBody>
      </p:sp>
      <p:sp>
        <p:nvSpPr>
          <p:cNvPr id="18435" name="Rectangle 3"/>
          <p:cNvSpPr>
            <a:spLocks noChangeArrowheads="1"/>
          </p:cNvSpPr>
          <p:nvPr/>
        </p:nvSpPr>
        <p:spPr bwMode="auto">
          <a:xfrm>
            <a:off x="152400" y="5657671"/>
            <a:ext cx="8610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ea typeface="Times"/>
                <a:cs typeface="Arial" pitchFamily="34" charset="0"/>
              </a:rPr>
              <a:t>The size of the phase blooming effect was about 8.5 times the sphere in term of radius along one single dimension =&gt; a 614-fold increase in 3D volume detection sensitivity.</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5410200" y="1295400"/>
            <a:ext cx="3733800" cy="3693319"/>
          </a:xfrm>
          <a:prstGeom prst="rect">
            <a:avLst/>
          </a:prstGeom>
        </p:spPr>
        <p:txBody>
          <a:bodyPr wrap="square">
            <a:spAutoFit/>
          </a:bodyPr>
          <a:lstStyle/>
          <a:p>
            <a:r>
              <a:rPr lang="en-US" sz="2600" dirty="0" smtClean="0"/>
              <a:t>Field distribution (a) and phase map (b) of simulation, and the responding signal profiles (</a:t>
            </a:r>
            <a:r>
              <a:rPr lang="en-US" sz="2600" dirty="0" err="1" smtClean="0"/>
              <a:t>c&amp;d</a:t>
            </a:r>
            <a:r>
              <a:rPr lang="en-US" sz="2600" dirty="0" smtClean="0"/>
              <a:t>).</a:t>
            </a:r>
          </a:p>
          <a:p>
            <a:endParaRPr lang="en-US" sz="2600" dirty="0" smtClean="0"/>
          </a:p>
          <a:p>
            <a:r>
              <a:rPr lang="en-US" sz="2600" dirty="0" smtClean="0"/>
              <a:t>Circle: SNR = 3</a:t>
            </a:r>
          </a:p>
          <a:p>
            <a:r>
              <a:rPr lang="en-US" sz="2600" dirty="0" smtClean="0"/>
              <a:t>TE : 20 ms</a:t>
            </a:r>
          </a:p>
          <a:p>
            <a:r>
              <a:rPr lang="en-US" sz="2600" dirty="0" smtClean="0"/>
              <a:t>Susceptibility = 5ppm </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457200" y="457200"/>
            <a:ext cx="7422375" cy="4039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b="2315"/>
          <a:stretch/>
        </p:blipFill>
        <p:spPr bwMode="auto">
          <a:xfrm>
            <a:off x="152400" y="228600"/>
            <a:ext cx="8991600" cy="3581400"/>
          </a:xfrm>
          <a:prstGeom prst="rect">
            <a:avLst/>
          </a:prstGeom>
          <a:noFill/>
          <a:ln>
            <a:no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a:ext>
          </a:extLst>
        </p:spPr>
      </p:pic>
      <p:sp>
        <p:nvSpPr>
          <p:cNvPr id="19" name="TextBox 18"/>
          <p:cNvSpPr txBox="1"/>
          <p:nvPr/>
        </p:nvSpPr>
        <p:spPr>
          <a:xfrm>
            <a:off x="0" y="3657600"/>
            <a:ext cx="8915400" cy="2677656"/>
          </a:xfrm>
          <a:prstGeom prst="rect">
            <a:avLst/>
          </a:prstGeom>
          <a:noFill/>
        </p:spPr>
        <p:txBody>
          <a:bodyPr wrap="square" rtlCol="0">
            <a:spAutoFit/>
          </a:bodyPr>
          <a:lstStyle/>
          <a:p>
            <a:r>
              <a:rPr lang="en-CA" dirty="0" smtClean="0"/>
              <a:t>Appearance of a 1 </a:t>
            </a:r>
            <a:r>
              <a:rPr lang="en-CA" dirty="0" err="1" smtClean="0"/>
              <a:t>voxelCMB</a:t>
            </a:r>
            <a:r>
              <a:rPr lang="en-CA" dirty="0" smtClean="0"/>
              <a:t> at 3T for magnitude and phase images as the product of susceptibility (=3 here)*TE.</a:t>
            </a:r>
          </a:p>
          <a:p>
            <a:r>
              <a:rPr lang="en-CA" dirty="0" smtClean="0"/>
              <a:t>a) Simulated magnitude images and b) simulated phase images at different TEs. R2* maps and susceptibility maps (SWIM) appear at the end of rows one and two, respectively</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6"/>
          <p:cNvPicPr>
            <a:picLocks noChangeAspect="1" noChangeArrowheads="1"/>
          </p:cNvPicPr>
          <p:nvPr/>
        </p:nvPicPr>
        <p:blipFill>
          <a:blip r:embed="rId2"/>
          <a:srcRect/>
          <a:stretch>
            <a:fillRect/>
          </a:stretch>
        </p:blipFill>
        <p:spPr bwMode="auto">
          <a:xfrm>
            <a:off x="2667000" y="0"/>
            <a:ext cx="6004910" cy="4191000"/>
          </a:xfrm>
          <a:prstGeom prst="rect">
            <a:avLst/>
          </a:prstGeom>
          <a:noFill/>
          <a:ln w="9525">
            <a:noFill/>
            <a:miter lim="800000"/>
            <a:headEnd/>
            <a:tailEnd/>
          </a:ln>
        </p:spPr>
      </p:pic>
      <p:sp>
        <p:nvSpPr>
          <p:cNvPr id="4" name="Rectangle 3"/>
          <p:cNvSpPr/>
          <p:nvPr/>
        </p:nvSpPr>
        <p:spPr>
          <a:xfrm>
            <a:off x="0" y="4180344"/>
            <a:ext cx="9067800" cy="2677656"/>
          </a:xfrm>
          <a:prstGeom prst="rect">
            <a:avLst/>
          </a:prstGeom>
        </p:spPr>
        <p:txBody>
          <a:bodyPr wrap="square">
            <a:spAutoFit/>
          </a:bodyPr>
          <a:lstStyle/>
          <a:p>
            <a:r>
              <a:rPr lang="en-US" b="1" dirty="0" smtClean="0"/>
              <a:t>Blooming effect was about 8.0 times larger in radius for the ferritin filled straw</a:t>
            </a:r>
            <a:r>
              <a:rPr lang="en-US" dirty="0" smtClean="0"/>
              <a:t>. (c) and (d) show the zoomed regions from (a) and (b) respectively. There are about 14 such small bubbles in this single slice that are visible in the phase image but only two can be positively identified in magnitude image while the others were either barely visible or not seen at all.</a:t>
            </a:r>
            <a:endParaRPr lang="en-US" dirty="0"/>
          </a:p>
        </p:txBody>
      </p:sp>
      <p:sp>
        <p:nvSpPr>
          <p:cNvPr id="5" name="TextBox 4"/>
          <p:cNvSpPr txBox="1"/>
          <p:nvPr/>
        </p:nvSpPr>
        <p:spPr>
          <a:xfrm>
            <a:off x="0" y="152400"/>
            <a:ext cx="2539478" cy="523220"/>
          </a:xfrm>
          <a:prstGeom prst="rect">
            <a:avLst/>
          </a:prstGeom>
          <a:noFill/>
        </p:spPr>
        <p:txBody>
          <a:bodyPr wrap="none" rtlCol="0">
            <a:spAutoFit/>
          </a:bodyPr>
          <a:lstStyle/>
          <a:p>
            <a:r>
              <a:rPr lang="en-US" sz="2800" b="1" dirty="0" smtClean="0"/>
              <a:t>Phantom study</a:t>
            </a:r>
            <a:endParaRPr lang="en-US" sz="28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04800" y="1752600"/>
            <a:ext cx="2533650" cy="2895600"/>
          </a:xfrm>
          <a:prstGeom prst="rect">
            <a:avLst/>
          </a:prstGeom>
          <a:noFill/>
          <a:ln w="9525">
            <a:noFill/>
            <a:miter lim="800000"/>
            <a:headEnd/>
            <a:tailEnd/>
          </a:ln>
        </p:spPr>
      </p:pic>
      <p:pic>
        <p:nvPicPr>
          <p:cNvPr id="3075" name="Picture 3"/>
          <p:cNvPicPr>
            <a:picLocks noChangeAspect="1" noChangeArrowheads="1"/>
          </p:cNvPicPr>
          <p:nvPr/>
        </p:nvPicPr>
        <p:blipFill>
          <a:blip r:embed="rId3"/>
          <a:srcRect/>
          <a:stretch>
            <a:fillRect/>
          </a:stretch>
        </p:blipFill>
        <p:spPr bwMode="auto">
          <a:xfrm>
            <a:off x="2971800" y="1752600"/>
            <a:ext cx="2514600" cy="2841625"/>
          </a:xfrm>
          <a:prstGeom prst="rect">
            <a:avLst/>
          </a:prstGeom>
          <a:noFill/>
          <a:ln w="9525">
            <a:noFill/>
            <a:miter lim="800000"/>
            <a:headEnd/>
            <a:tailEnd/>
          </a:ln>
        </p:spPr>
      </p:pic>
      <p:pic>
        <p:nvPicPr>
          <p:cNvPr id="3076" name="Picture 4"/>
          <p:cNvPicPr>
            <a:picLocks noChangeAspect="1" noChangeArrowheads="1"/>
          </p:cNvPicPr>
          <p:nvPr/>
        </p:nvPicPr>
        <p:blipFill>
          <a:blip r:embed="rId4"/>
          <a:srcRect/>
          <a:stretch>
            <a:fillRect/>
          </a:stretch>
        </p:blipFill>
        <p:spPr bwMode="auto">
          <a:xfrm>
            <a:off x="5791200" y="1752600"/>
            <a:ext cx="2743200" cy="2898775"/>
          </a:xfrm>
          <a:prstGeom prst="rect">
            <a:avLst/>
          </a:prstGeom>
          <a:noFill/>
          <a:ln w="9525">
            <a:noFill/>
            <a:miter lim="800000"/>
            <a:headEnd/>
            <a:tailEnd/>
          </a:ln>
        </p:spPr>
      </p:pic>
      <p:sp>
        <p:nvSpPr>
          <p:cNvPr id="3077" name="Rectangle 5"/>
          <p:cNvSpPr>
            <a:spLocks noChangeArrowheads="1"/>
          </p:cNvSpPr>
          <p:nvPr/>
        </p:nvSpPr>
        <p:spPr bwMode="auto">
          <a:xfrm>
            <a:off x="762000" y="4648200"/>
            <a:ext cx="7467600" cy="461665"/>
          </a:xfrm>
          <a:prstGeom prst="rect">
            <a:avLst/>
          </a:prstGeom>
          <a:noFill/>
          <a:ln w="9525">
            <a:noFill/>
            <a:miter lim="800000"/>
            <a:headEnd/>
            <a:tailEnd/>
          </a:ln>
        </p:spPr>
        <p:txBody>
          <a:bodyPr wrap="square">
            <a:spAutoFit/>
          </a:bodyPr>
          <a:lstStyle/>
          <a:p>
            <a:r>
              <a:rPr lang="en-US" b="1" dirty="0"/>
              <a:t>A: T1-MRI	 </a:t>
            </a:r>
            <a:r>
              <a:rPr lang="en-US" b="1" dirty="0" smtClean="0"/>
              <a:t>     B:T2</a:t>
            </a:r>
            <a:r>
              <a:rPr lang="en-US" b="1" dirty="0"/>
              <a:t>*-MRI	</a:t>
            </a:r>
            <a:r>
              <a:rPr lang="en-US" b="1" dirty="0" smtClean="0"/>
              <a:t>     Phase-SWI</a:t>
            </a:r>
            <a:endParaRPr lang="en-US" dirty="0"/>
          </a:p>
        </p:txBody>
      </p:sp>
      <p:sp>
        <p:nvSpPr>
          <p:cNvPr id="3078" name="TextBox 6"/>
          <p:cNvSpPr txBox="1">
            <a:spLocks noChangeArrowheads="1"/>
          </p:cNvSpPr>
          <p:nvPr/>
        </p:nvSpPr>
        <p:spPr bwMode="auto">
          <a:xfrm>
            <a:off x="381000" y="5181600"/>
            <a:ext cx="8991600" cy="523220"/>
          </a:xfrm>
          <a:prstGeom prst="rect">
            <a:avLst/>
          </a:prstGeom>
          <a:noFill/>
          <a:ln w="9525">
            <a:noFill/>
            <a:miter lim="800000"/>
            <a:headEnd/>
            <a:tailEnd/>
          </a:ln>
        </p:spPr>
        <p:txBody>
          <a:bodyPr wrap="square">
            <a:spAutoFit/>
          </a:bodyPr>
          <a:lstStyle/>
          <a:p>
            <a:r>
              <a:rPr lang="en-US" sz="2800" dirty="0" smtClean="0">
                <a:latin typeface="Arial" pitchFamily="34" charset="0"/>
                <a:cs typeface="Arial" pitchFamily="34" charset="0"/>
              </a:rPr>
              <a:t>cerebral </a:t>
            </a:r>
            <a:r>
              <a:rPr lang="en-US" sz="2800" dirty="0" err="1">
                <a:latin typeface="Arial" pitchFamily="34" charset="0"/>
                <a:cs typeface="Arial" pitchFamily="34" charset="0"/>
              </a:rPr>
              <a:t>amyloid</a:t>
            </a:r>
            <a:r>
              <a:rPr lang="en-US" sz="2800" dirty="0">
                <a:latin typeface="Arial" pitchFamily="34" charset="0"/>
                <a:cs typeface="Arial" pitchFamily="34" charset="0"/>
              </a:rPr>
              <a:t> </a:t>
            </a:r>
            <a:r>
              <a:rPr lang="en-US" sz="2800" dirty="0" err="1">
                <a:latin typeface="Arial" pitchFamily="34" charset="0"/>
                <a:cs typeface="Arial" pitchFamily="34" charset="0"/>
              </a:rPr>
              <a:t>angiopathy</a:t>
            </a:r>
            <a:r>
              <a:rPr lang="en-US" sz="2800" dirty="0">
                <a:latin typeface="Arial" pitchFamily="34" charset="0"/>
                <a:cs typeface="Arial" pitchFamily="34" charset="0"/>
              </a:rPr>
              <a:t> (</a:t>
            </a:r>
            <a:r>
              <a:rPr lang="en-US" sz="2800" dirty="0" smtClean="0">
                <a:latin typeface="Arial" pitchFamily="34" charset="0"/>
                <a:cs typeface="Arial" pitchFamily="34" charset="0"/>
              </a:rPr>
              <a:t>CAA) </a:t>
            </a:r>
            <a:r>
              <a:rPr lang="en-US" sz="2800" dirty="0">
                <a:latin typeface="Arial" pitchFamily="34" charset="0"/>
                <a:cs typeface="Arial" pitchFamily="34" charset="0"/>
              </a:rPr>
              <a:t>patient</a:t>
            </a:r>
            <a:r>
              <a:rPr lang="en-US" sz="2800" dirty="0">
                <a:solidFill>
                  <a:schemeClr val="bg1"/>
                </a:solidFill>
                <a:latin typeface="Arial" pitchFamily="34" charset="0"/>
                <a:cs typeface="Arial" pitchFamily="34" charset="0"/>
              </a:rPr>
              <a:t>. </a:t>
            </a:r>
          </a:p>
        </p:txBody>
      </p:sp>
      <p:sp>
        <p:nvSpPr>
          <p:cNvPr id="9" name="Rectangle 8"/>
          <p:cNvSpPr/>
          <p:nvPr/>
        </p:nvSpPr>
        <p:spPr>
          <a:xfrm>
            <a:off x="228600" y="838200"/>
            <a:ext cx="5334000" cy="584775"/>
          </a:xfrm>
          <a:prstGeom prst="rect">
            <a:avLst/>
          </a:prstGeom>
        </p:spPr>
        <p:txBody>
          <a:bodyPr wrap="square">
            <a:spAutoFit/>
          </a:bodyPr>
          <a:lstStyle/>
          <a:p>
            <a:r>
              <a:rPr lang="en-US" sz="3200" b="1" dirty="0" smtClean="0">
                <a:latin typeface="Arial" pitchFamily="34" charset="0"/>
                <a:cs typeface="Arial" pitchFamily="34" charset="0"/>
              </a:rPr>
              <a:t>MRI blooming effect?</a:t>
            </a:r>
            <a:endParaRPr lang="en-US" sz="3200" b="1"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52400" y="4419600"/>
            <a:ext cx="4572000" cy="400110"/>
          </a:xfrm>
          <a:prstGeom prst="rect">
            <a:avLst/>
          </a:prstGeom>
          <a:solidFill>
            <a:schemeClr val="bg1"/>
          </a:solidFill>
          <a:ln>
            <a:solidFill>
              <a:schemeClr val="accent3"/>
            </a:solidFill>
          </a:ln>
        </p:spPr>
        <p:txBody>
          <a:bodyPr wrap="square" rtlCol="0">
            <a:spAutoFit/>
          </a:bodyPr>
          <a:lstStyle/>
          <a:p>
            <a:r>
              <a:rPr lang="en-US" altLang="zh-CN" sz="2000" dirty="0" smtClean="0">
                <a:latin typeface="Arial" pitchFamily="34" charset="0"/>
                <a:cs typeface="Arial" pitchFamily="34" charset="0"/>
              </a:rPr>
              <a:t>Phase-SWI at week 10 after bleeding</a:t>
            </a:r>
            <a:endParaRPr lang="zh-CN" altLang="en-US" sz="2000" dirty="0" smtClean="0">
              <a:latin typeface="Arial" pitchFamily="34" charset="0"/>
              <a:cs typeface="Arial" pitchFamily="34" charset="0"/>
            </a:endParaRPr>
          </a:p>
        </p:txBody>
      </p:sp>
      <p:sp>
        <p:nvSpPr>
          <p:cNvPr id="19" name="TextBox 18"/>
          <p:cNvSpPr txBox="1"/>
          <p:nvPr/>
        </p:nvSpPr>
        <p:spPr>
          <a:xfrm>
            <a:off x="4876800" y="4419600"/>
            <a:ext cx="3733800" cy="400110"/>
          </a:xfrm>
          <a:prstGeom prst="rect">
            <a:avLst/>
          </a:prstGeom>
          <a:solidFill>
            <a:schemeClr val="bg1"/>
          </a:solidFill>
          <a:ln>
            <a:solidFill>
              <a:schemeClr val="accent3"/>
            </a:solidFill>
          </a:ln>
        </p:spPr>
        <p:txBody>
          <a:bodyPr wrap="square" rtlCol="0">
            <a:spAutoFit/>
          </a:bodyPr>
          <a:lstStyle/>
          <a:p>
            <a:r>
              <a:rPr lang="en-US" altLang="zh-CN" sz="2000" dirty="0" smtClean="0">
                <a:latin typeface="Arial" pitchFamily="34" charset="0"/>
                <a:cs typeface="Arial" pitchFamily="34" charset="0"/>
              </a:rPr>
              <a:t>T2* at week 10 after bleeding</a:t>
            </a:r>
            <a:endParaRPr lang="zh-CN" altLang="en-US" sz="2000" dirty="0" smtClean="0">
              <a:latin typeface="Arial" pitchFamily="34" charset="0"/>
              <a:cs typeface="Arial" pitchFamily="34" charset="0"/>
            </a:endParaRPr>
          </a:p>
        </p:txBody>
      </p:sp>
      <p:pic>
        <p:nvPicPr>
          <p:cNvPr id="2052" name="Picture 4"/>
          <p:cNvPicPr>
            <a:picLocks noChangeAspect="1" noChangeArrowheads="1"/>
          </p:cNvPicPr>
          <p:nvPr/>
        </p:nvPicPr>
        <p:blipFill>
          <a:blip r:embed="rId2" cstate="print"/>
          <a:srcRect/>
          <a:stretch>
            <a:fillRect/>
          </a:stretch>
        </p:blipFill>
        <p:spPr bwMode="auto">
          <a:xfrm>
            <a:off x="685800" y="914400"/>
            <a:ext cx="3657600" cy="3538956"/>
          </a:xfrm>
          <a:prstGeom prst="rect">
            <a:avLst/>
          </a:prstGeom>
          <a:noFill/>
          <a:ln w="9525">
            <a:noFill/>
            <a:miter lim="800000"/>
            <a:headEnd/>
            <a:tailEnd/>
          </a:ln>
        </p:spPr>
      </p:pic>
      <p:pic>
        <p:nvPicPr>
          <p:cNvPr id="2057" name="Picture 9"/>
          <p:cNvPicPr>
            <a:picLocks noChangeAspect="1" noChangeArrowheads="1"/>
          </p:cNvPicPr>
          <p:nvPr/>
        </p:nvPicPr>
        <p:blipFill>
          <a:blip r:embed="rId3" cstate="print"/>
          <a:srcRect/>
          <a:stretch>
            <a:fillRect/>
          </a:stretch>
        </p:blipFill>
        <p:spPr bwMode="auto">
          <a:xfrm>
            <a:off x="4876800" y="914400"/>
            <a:ext cx="3733800" cy="3505200"/>
          </a:xfrm>
          <a:prstGeom prst="rect">
            <a:avLst/>
          </a:prstGeom>
          <a:noFill/>
          <a:ln w="9525">
            <a:noFill/>
            <a:miter lim="800000"/>
            <a:headEnd/>
            <a:tailEnd/>
          </a:ln>
        </p:spPr>
      </p:pic>
      <p:sp>
        <p:nvSpPr>
          <p:cNvPr id="11" name="TextBox 10"/>
          <p:cNvSpPr txBox="1"/>
          <p:nvPr/>
        </p:nvSpPr>
        <p:spPr>
          <a:xfrm>
            <a:off x="0" y="4919008"/>
            <a:ext cx="8929718"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altLang="zh-CN" sz="2000" dirty="0" smtClean="0">
                <a:latin typeface="Arial" pitchFamily="34" charset="0"/>
                <a:cs typeface="Arial" pitchFamily="34" charset="0"/>
              </a:rPr>
              <a:t>Illustration of the capability of SWI to precisely pinpoint damaged vessels in </a:t>
            </a:r>
            <a:r>
              <a:rPr lang="en-US" sz="2000" dirty="0" smtClean="0">
                <a:latin typeface="Arial" pitchFamily="34" charset="0"/>
                <a:cs typeface="Arial" pitchFamily="34" charset="0"/>
              </a:rPr>
              <a:t>SHRSP rats</a:t>
            </a:r>
            <a:r>
              <a:rPr lang="en-US" altLang="zh-CN" sz="2000" dirty="0" smtClean="0">
                <a:latin typeface="Arial" pitchFamily="34" charset="0"/>
                <a:cs typeface="Arial" pitchFamily="34" charset="0"/>
              </a:rPr>
              <a:t>. SWI at week 10, show one big, one small and two micro-bleeds ( the 4 red arrows); and T2*-MRI with the same TE=2.72ms</a:t>
            </a:r>
            <a:r>
              <a:rPr lang="en-US" altLang="zh-CN" sz="2000" dirty="0" smtClean="0">
                <a:solidFill>
                  <a:srgbClr val="FF0000"/>
                </a:solidFill>
                <a:latin typeface="Arial" pitchFamily="34" charset="0"/>
                <a:cs typeface="Arial" pitchFamily="34" charset="0"/>
              </a:rPr>
              <a:t> </a:t>
            </a:r>
            <a:r>
              <a:rPr lang="en-US" altLang="zh-CN" sz="2000" dirty="0" smtClean="0">
                <a:latin typeface="Arial" pitchFamily="34" charset="0"/>
                <a:cs typeface="Arial" pitchFamily="34" charset="0"/>
              </a:rPr>
              <a:t>as qSWI at week 10, showing one big and one small bleeds (the 2 red arrows).   In SWI, for each bleed, there is a vessel directly connecting to it. While in T2*-MRI , there is no visible vessels connecting to small or micro-bleeds.</a:t>
            </a:r>
            <a:endParaRPr lang="zh-CN" altLang="en-US" sz="2000" dirty="0">
              <a:latin typeface="Arial" pitchFamily="34" charset="0"/>
              <a:cs typeface="Arial" pitchFamily="34" charset="0"/>
            </a:endParaRPr>
          </a:p>
        </p:txBody>
      </p:sp>
      <p:sp>
        <p:nvSpPr>
          <p:cNvPr id="7" name="Rectangle 6"/>
          <p:cNvSpPr/>
          <p:nvPr/>
        </p:nvSpPr>
        <p:spPr>
          <a:xfrm>
            <a:off x="152400" y="152400"/>
            <a:ext cx="5334000" cy="584775"/>
          </a:xfrm>
          <a:prstGeom prst="rect">
            <a:avLst/>
          </a:prstGeom>
        </p:spPr>
        <p:txBody>
          <a:bodyPr wrap="square">
            <a:spAutoFit/>
          </a:bodyPr>
          <a:lstStyle/>
          <a:p>
            <a:r>
              <a:rPr lang="en-US" sz="3200" b="1" dirty="0" smtClean="0">
                <a:latin typeface="Arial" pitchFamily="34" charset="0"/>
                <a:cs typeface="Arial" pitchFamily="34" charset="0"/>
              </a:rPr>
              <a:t>MRI blooming effect</a:t>
            </a:r>
            <a:endParaRPr lang="en-US" sz="3200" b="1" dirty="0">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5"/>
          <p:cNvPicPr>
            <a:picLocks noChangeAspect="1" noChangeArrowheads="1"/>
          </p:cNvPicPr>
          <p:nvPr/>
        </p:nvPicPr>
        <p:blipFill>
          <a:blip r:embed="rId2"/>
          <a:srcRect/>
          <a:stretch>
            <a:fillRect/>
          </a:stretch>
        </p:blipFill>
        <p:spPr bwMode="auto">
          <a:xfrm>
            <a:off x="76200" y="457200"/>
            <a:ext cx="8718897" cy="1676400"/>
          </a:xfrm>
          <a:prstGeom prst="rect">
            <a:avLst/>
          </a:prstGeom>
          <a:noFill/>
          <a:ln w="9525">
            <a:noFill/>
            <a:miter lim="800000"/>
            <a:headEnd/>
            <a:tailEnd/>
          </a:ln>
        </p:spPr>
      </p:pic>
      <p:sp>
        <p:nvSpPr>
          <p:cNvPr id="3" name="Rectangle 2"/>
          <p:cNvSpPr/>
          <p:nvPr/>
        </p:nvSpPr>
        <p:spPr>
          <a:xfrm>
            <a:off x="76200" y="2438400"/>
            <a:ext cx="8991600" cy="3970318"/>
          </a:xfrm>
          <a:prstGeom prst="rect">
            <a:avLst/>
          </a:prstGeom>
        </p:spPr>
        <p:txBody>
          <a:bodyPr wrap="square">
            <a:spAutoFit/>
          </a:bodyPr>
          <a:lstStyle/>
          <a:p>
            <a:r>
              <a:rPr lang="en-US" sz="2800" dirty="0" smtClean="0">
                <a:latin typeface="Arial" pitchFamily="34" charset="0"/>
                <a:cs typeface="Arial" pitchFamily="34" charset="0"/>
              </a:rPr>
              <a:t>Illustration of a 1000-fold increase in 3D volume by phase blooming effect in Sprague-</a:t>
            </a:r>
            <a:r>
              <a:rPr lang="en-US" sz="2800" dirty="0" err="1" smtClean="0">
                <a:latin typeface="Arial" pitchFamily="34" charset="0"/>
                <a:cs typeface="Arial" pitchFamily="34" charset="0"/>
              </a:rPr>
              <a:t>Dawley</a:t>
            </a:r>
            <a:r>
              <a:rPr lang="en-US" sz="2800" dirty="0" smtClean="0">
                <a:latin typeface="Arial" pitchFamily="34" charset="0"/>
                <a:cs typeface="Arial" pitchFamily="34" charset="0"/>
              </a:rPr>
              <a:t> rat using P904 contrast agent.  A) post contrast SWI phase image with a TE of 2.72 ms acquired at a 7T preclinical scanner; B) zoomed region of interest; C) the phase intensity profile of the red line in (b); D) corresponding histological slice of (a) at 10x magnification;  E) region of interest zoomed to 40x magnification. Vessel of interest is labeled in  (b) and (e) with blue arrow.</a:t>
            </a:r>
            <a:r>
              <a:rPr lang="en-US"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6172200" y="457200"/>
            <a:ext cx="2743200" cy="2438400"/>
          </a:xfrm>
          <a:prstGeom prst="rect">
            <a:avLst/>
          </a:prstGeom>
        </p:spPr>
      </p:pic>
      <p:sp>
        <p:nvSpPr>
          <p:cNvPr id="5" name="TextBox 4"/>
          <p:cNvSpPr txBox="1"/>
          <p:nvPr/>
        </p:nvSpPr>
        <p:spPr>
          <a:xfrm>
            <a:off x="533400" y="2895600"/>
            <a:ext cx="7924800" cy="461665"/>
          </a:xfrm>
          <a:prstGeom prst="rect">
            <a:avLst/>
          </a:prstGeom>
          <a:noFill/>
        </p:spPr>
        <p:txBody>
          <a:bodyPr wrap="square" rtlCol="0">
            <a:spAutoFit/>
          </a:bodyPr>
          <a:lstStyle/>
          <a:p>
            <a:r>
              <a:rPr lang="en-US" dirty="0" smtClean="0"/>
              <a:t>T2*-magnitude       Phase			T2-MRI</a:t>
            </a:r>
            <a:endParaRPr lang="en-US" dirty="0"/>
          </a:p>
        </p:txBody>
      </p:sp>
      <p:sp>
        <p:nvSpPr>
          <p:cNvPr id="6" name="Rectangle 5"/>
          <p:cNvSpPr/>
          <p:nvPr/>
        </p:nvSpPr>
        <p:spPr>
          <a:xfrm>
            <a:off x="0" y="3352800"/>
            <a:ext cx="9144000" cy="3477875"/>
          </a:xfrm>
          <a:prstGeom prst="rect">
            <a:avLst/>
          </a:prstGeom>
        </p:spPr>
        <p:txBody>
          <a:bodyPr wrap="square">
            <a:spAutoFit/>
          </a:bodyPr>
          <a:lstStyle/>
          <a:p>
            <a:r>
              <a:rPr lang="en-US" sz="2000" dirty="0" smtClean="0"/>
              <a:t>Neural progenitor cells (NPCs, </a:t>
            </a:r>
            <a:r>
              <a:rPr lang="en-US" sz="2000" dirty="0" err="1" smtClean="0"/>
              <a:t>Theradigm</a:t>
            </a:r>
            <a:r>
              <a:rPr lang="en-US" sz="2000" dirty="0" smtClean="0"/>
              <a:t> Inc) were labeled with a </a:t>
            </a:r>
            <a:r>
              <a:rPr lang="en-US" sz="2000" dirty="0" err="1" smtClean="0"/>
              <a:t>Ferrumoxide-protamine</a:t>
            </a:r>
            <a:r>
              <a:rPr lang="en-US" sz="2000" dirty="0" smtClean="0"/>
              <a:t> sulfate complex [</a:t>
            </a:r>
            <a:r>
              <a:rPr lang="en-US" sz="2000" dirty="0" err="1" smtClean="0"/>
              <a:t>Arbab</a:t>
            </a:r>
            <a:r>
              <a:rPr lang="en-US" sz="2000" dirty="0" smtClean="0"/>
              <a:t>, 2004, Blood 104:1217]. Male </a:t>
            </a:r>
            <a:r>
              <a:rPr lang="en-US" sz="2000" dirty="0" err="1" smtClean="0"/>
              <a:t>wistar</a:t>
            </a:r>
            <a:r>
              <a:rPr lang="en-US" sz="2000" dirty="0" smtClean="0"/>
              <a:t> rats (n=4) weighing 270~300 g were employed in our experiments. Two hours of middle cerebral artery (MCA) occlusion was induced using a method of </a:t>
            </a:r>
            <a:r>
              <a:rPr lang="en-US" sz="2000" dirty="0" err="1" smtClean="0"/>
              <a:t>intraluminal</a:t>
            </a:r>
            <a:r>
              <a:rPr lang="en-US" sz="2000" dirty="0" smtClean="0"/>
              <a:t> vascular occlusion. 1x10</a:t>
            </a:r>
            <a:r>
              <a:rPr lang="en-US" sz="2000" baseline="30000" dirty="0" smtClean="0"/>
              <a:t>6</a:t>
            </a:r>
            <a:r>
              <a:rPr lang="en-US" sz="2000" dirty="0" smtClean="0"/>
              <a:t> NPCs in 1 ml total fluid volume of PBS were injected intravenously 24 hours after stroke. MRI measurements were performed using a </a:t>
            </a:r>
            <a:r>
              <a:rPr lang="en-US" sz="2000" dirty="0" err="1" smtClean="0"/>
              <a:t>Bruker</a:t>
            </a:r>
            <a:r>
              <a:rPr lang="en-US" sz="2000" dirty="0" smtClean="0"/>
              <a:t> 7 T. Three dimensional gradient echo images were obtained with TR of 40 ms, TE of 10 ms, 30° of flip angle, and a 32x32x16 mm field of view. The 256x192x64 voxel matrix was interpolated to 256x256x64 voxel (0.125x0.125x0.25 mm) for analysis.</a:t>
            </a:r>
            <a:endParaRPr lang="en-US" sz="2000" dirty="0"/>
          </a:p>
        </p:txBody>
      </p:sp>
      <p:sp>
        <p:nvSpPr>
          <p:cNvPr id="7" name="TextBox 6"/>
          <p:cNvSpPr txBox="1"/>
          <p:nvPr/>
        </p:nvSpPr>
        <p:spPr>
          <a:xfrm>
            <a:off x="0" y="0"/>
            <a:ext cx="2031325" cy="461665"/>
          </a:xfrm>
          <a:prstGeom prst="rect">
            <a:avLst/>
          </a:prstGeom>
          <a:noFill/>
        </p:spPr>
        <p:txBody>
          <a:bodyPr wrap="none" rtlCol="0">
            <a:spAutoFit/>
          </a:bodyPr>
          <a:lstStyle/>
          <a:p>
            <a:r>
              <a:rPr lang="en-US" b="1" dirty="0" smtClean="0"/>
              <a:t>Cellular MRI</a:t>
            </a:r>
            <a:endParaRPr lang="en-US" b="1" dirty="0"/>
          </a:p>
        </p:txBody>
      </p:sp>
      <p:pic>
        <p:nvPicPr>
          <p:cNvPr id="8" name="Picture 7"/>
          <p:cNvPicPr/>
          <p:nvPr/>
        </p:nvPicPr>
        <p:blipFill>
          <a:blip r:embed="rId3"/>
          <a:stretch>
            <a:fillRect/>
          </a:stretch>
        </p:blipFill>
        <p:spPr>
          <a:xfrm>
            <a:off x="0" y="457200"/>
            <a:ext cx="3048000" cy="2438400"/>
          </a:xfrm>
          <a:prstGeom prst="rect">
            <a:avLst/>
          </a:prstGeom>
        </p:spPr>
      </p:pic>
      <p:pic>
        <p:nvPicPr>
          <p:cNvPr id="9" name="Picture 8"/>
          <p:cNvPicPr/>
          <p:nvPr/>
        </p:nvPicPr>
        <p:blipFill>
          <a:blip r:embed="rId4"/>
          <a:stretch>
            <a:fillRect/>
          </a:stretch>
        </p:blipFill>
        <p:spPr>
          <a:xfrm>
            <a:off x="3124200" y="457200"/>
            <a:ext cx="2971800" cy="2438400"/>
          </a:xfrm>
          <a:prstGeom prst="rect">
            <a:avLst/>
          </a:prstGeom>
        </p:spPr>
      </p:pic>
      <p:sp>
        <p:nvSpPr>
          <p:cNvPr id="1026" name="Oval 9"/>
          <p:cNvSpPr>
            <a:spLocks noChangeArrowheads="1"/>
          </p:cNvSpPr>
          <p:nvPr/>
        </p:nvSpPr>
        <p:spPr bwMode="auto">
          <a:xfrm>
            <a:off x="3657600" y="1295400"/>
            <a:ext cx="190500" cy="190500"/>
          </a:xfrm>
          <a:prstGeom prst="ellipse">
            <a:avLst/>
          </a:prstGeom>
          <a:noFill/>
          <a:ln w="25400">
            <a:solidFill>
              <a:srgbClr val="FF0000"/>
            </a:solidFill>
            <a:round/>
            <a:headEnd/>
            <a:tailEnd/>
          </a:ln>
        </p:spPr>
        <p:txBody>
          <a:bodyPr vert="horz" wrap="square" lIns="91440" tIns="45720" rIns="91440" bIns="45720" numCol="1" anchor="ctr" anchorCtr="0" compatLnSpc="1">
            <a:prstTxWarp prst="textNoShape">
              <a:avLst/>
            </a:prstTxWarp>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432530"/>
          </a:xfrm>
          <a:prstGeom prst="rect">
            <a:avLst/>
          </a:prstGeom>
          <a:noFill/>
        </p:spPr>
        <p:txBody>
          <a:bodyPr wrap="square" rtlCol="0">
            <a:spAutoFit/>
          </a:bodyPr>
          <a:lstStyle/>
          <a:p>
            <a:r>
              <a:rPr lang="en-US" sz="3200" b="1" dirty="0" smtClean="0"/>
              <a:t>The </a:t>
            </a:r>
            <a:r>
              <a:rPr lang="en-US" sz="3200" b="1" dirty="0" smtClean="0"/>
              <a:t>potential: cellular, molecular imaging</a:t>
            </a:r>
            <a:endParaRPr lang="en-US" sz="3200" b="1" dirty="0" smtClean="0"/>
          </a:p>
          <a:p>
            <a:endParaRPr lang="en-US" sz="800" dirty="0" smtClean="0"/>
          </a:p>
          <a:p>
            <a:r>
              <a:rPr lang="en-US" sz="2800" dirty="0" smtClean="0"/>
              <a:t>If current MRI  detection threshold  is </a:t>
            </a:r>
            <a:r>
              <a:rPr lang="en-US" sz="2800" b="1" dirty="0" smtClean="0"/>
              <a:t>100,000 cells</a:t>
            </a:r>
            <a:r>
              <a:rPr lang="en-US" sz="2800" dirty="0" smtClean="0"/>
              <a:t>, the "new" detection sensitivity could be improved to </a:t>
            </a:r>
            <a:r>
              <a:rPr lang="en-US" sz="2800" b="1" dirty="0" smtClean="0"/>
              <a:t>100 cells.</a:t>
            </a:r>
          </a:p>
          <a:p>
            <a:endParaRPr lang="en-US" sz="1200" dirty="0" smtClean="0"/>
          </a:p>
          <a:p>
            <a:r>
              <a:rPr lang="en-US" sz="2800" dirty="0" smtClean="0"/>
              <a:t>Such capability could change the paradigm of how we acquire cellular/ molecular MRI today.</a:t>
            </a:r>
          </a:p>
          <a:p>
            <a:endParaRPr lang="en-US" sz="1600" dirty="0" smtClean="0"/>
          </a:p>
          <a:p>
            <a:r>
              <a:rPr lang="en-US" sz="2800" b="1" dirty="0" smtClean="0"/>
              <a:t>Early cancer detection </a:t>
            </a:r>
            <a:r>
              <a:rPr lang="en-US" sz="2800" dirty="0" smtClean="0"/>
              <a:t>using targeted delivery of iron-based contrast agent:</a:t>
            </a:r>
          </a:p>
          <a:p>
            <a:pPr marL="342900" indent="-342900">
              <a:buAutoNum type="arabicPeriod"/>
            </a:pPr>
            <a:r>
              <a:rPr lang="en-US" sz="2800" dirty="0" smtClean="0"/>
              <a:t>Stem cells</a:t>
            </a:r>
          </a:p>
          <a:p>
            <a:pPr marL="342900" indent="-342900">
              <a:buAutoNum type="arabicPeriod"/>
            </a:pPr>
            <a:endParaRPr lang="en-US" sz="1600" dirty="0" smtClean="0"/>
          </a:p>
          <a:p>
            <a:pPr marL="342900" indent="-342900">
              <a:buAutoNum type="arabicPeriod"/>
            </a:pPr>
            <a:r>
              <a:rPr lang="en-US" sz="2800" dirty="0" smtClean="0"/>
              <a:t>Nanoparticle based delivery system.</a:t>
            </a:r>
          </a:p>
          <a:p>
            <a:pPr marL="342900" indent="-342900"/>
            <a:endParaRPr lang="en-US" sz="2000" dirty="0" smtClean="0"/>
          </a:p>
          <a:p>
            <a:pPr marL="342900" indent="-342900"/>
            <a:r>
              <a:rPr lang="en-US" sz="2800" dirty="0" smtClean="0"/>
              <a:t>The clinical significance</a:t>
            </a:r>
          </a:p>
          <a:p>
            <a:pPr marL="342900" indent="-342900"/>
            <a:r>
              <a:rPr lang="en-US" sz="2800" dirty="0" smtClean="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914400" y="0"/>
            <a:ext cx="6934200" cy="1066800"/>
          </a:xfrm>
        </p:spPr>
        <p:txBody>
          <a:bodyPr/>
          <a:lstStyle/>
          <a:p>
            <a:pPr eaLnBrk="1" fontAlgn="auto" hangingPunct="1">
              <a:spcAft>
                <a:spcPts val="0"/>
              </a:spcAft>
              <a:defRPr/>
            </a:pPr>
            <a:r>
              <a:rPr altLang="zh-CN" sz="4000" dirty="0" smtClean="0">
                <a:solidFill>
                  <a:schemeClr val="tx2">
                    <a:lumMod val="90000"/>
                  </a:schemeClr>
                </a:solidFill>
              </a:rPr>
              <a:t>Acknowledgments</a:t>
            </a:r>
          </a:p>
        </p:txBody>
      </p:sp>
      <p:sp>
        <p:nvSpPr>
          <p:cNvPr id="22531" name="Text Box 3"/>
          <p:cNvSpPr txBox="1">
            <a:spLocks noChangeArrowheads="1"/>
          </p:cNvSpPr>
          <p:nvPr/>
        </p:nvSpPr>
        <p:spPr bwMode="auto">
          <a:xfrm>
            <a:off x="1066800" y="1066800"/>
            <a:ext cx="2868613" cy="4893647"/>
          </a:xfrm>
          <a:prstGeom prst="rect">
            <a:avLst/>
          </a:prstGeom>
          <a:noFill/>
          <a:ln w="9525">
            <a:noFill/>
            <a:miter lim="800000"/>
            <a:headEnd/>
            <a:tailEnd/>
          </a:ln>
        </p:spPr>
        <p:txBody>
          <a:bodyPr>
            <a:spAutoFit/>
          </a:bodyPr>
          <a:lstStyle/>
          <a:p>
            <a:r>
              <a:rPr lang="en-US" altLang="zh-CN" sz="2400" dirty="0" err="1" smtClean="0"/>
              <a:t>Horea</a:t>
            </a:r>
            <a:r>
              <a:rPr lang="en-US" altLang="zh-CN" sz="2400" dirty="0" smtClean="0"/>
              <a:t> </a:t>
            </a:r>
            <a:r>
              <a:rPr lang="en-US" altLang="zh-CN" sz="2400" dirty="0" err="1" smtClean="0"/>
              <a:t>Calimente</a:t>
            </a:r>
            <a:endParaRPr lang="en-US" altLang="zh-CN" sz="2400" dirty="0" smtClean="0"/>
          </a:p>
          <a:p>
            <a:r>
              <a:rPr lang="en-US" altLang="zh-CN" sz="2400" dirty="0" smtClean="0"/>
              <a:t>E. Mark Haacke</a:t>
            </a:r>
          </a:p>
          <a:p>
            <a:r>
              <a:rPr lang="en-US" altLang="zh-CN" sz="2400" dirty="0" err="1" smtClean="0"/>
              <a:t>Quan</a:t>
            </a:r>
            <a:r>
              <a:rPr lang="en-US" altLang="zh-CN" sz="2400" dirty="0" smtClean="0"/>
              <a:t> Jiang</a:t>
            </a:r>
            <a:endParaRPr lang="en-US" altLang="zh-CN" sz="2400" dirty="0"/>
          </a:p>
          <a:p>
            <a:r>
              <a:rPr lang="en-US" altLang="zh-CN" sz="2400" dirty="0" err="1"/>
              <a:t>Zhengang</a:t>
            </a:r>
            <a:r>
              <a:rPr lang="en-US" altLang="zh-CN" sz="2400" dirty="0"/>
              <a:t> </a:t>
            </a:r>
            <a:r>
              <a:rPr lang="en-US" altLang="zh-CN" sz="2400" dirty="0" smtClean="0"/>
              <a:t>Zhang</a:t>
            </a:r>
          </a:p>
          <a:p>
            <a:r>
              <a:rPr lang="en-US" altLang="zh-CN" sz="2400" dirty="0" smtClean="0"/>
              <a:t>Zach Dell</a:t>
            </a:r>
          </a:p>
          <a:p>
            <a:r>
              <a:rPr lang="en-US" altLang="zh-CN" sz="2400" dirty="0" err="1" smtClean="0"/>
              <a:t>Tianwu</a:t>
            </a:r>
            <a:r>
              <a:rPr lang="en-US" altLang="zh-CN" sz="2400" dirty="0" smtClean="0"/>
              <a:t> Chen</a:t>
            </a:r>
            <a:endParaRPr lang="en-US" altLang="zh-CN" sz="2400" dirty="0"/>
          </a:p>
          <a:p>
            <a:r>
              <a:rPr lang="en-US" altLang="zh-CN" dirty="0" smtClean="0"/>
              <a:t>Qing Lu</a:t>
            </a:r>
          </a:p>
          <a:p>
            <a:r>
              <a:rPr lang="en-US" altLang="zh-CN" sz="2400" dirty="0" err="1" smtClean="0"/>
              <a:t>Haoyu</a:t>
            </a:r>
            <a:r>
              <a:rPr lang="en-US" altLang="zh-CN" sz="2400" dirty="0" smtClean="0"/>
              <a:t> </a:t>
            </a:r>
            <a:r>
              <a:rPr lang="en-US" altLang="zh-CN" sz="2400" dirty="0"/>
              <a:t>Wang</a:t>
            </a:r>
          </a:p>
          <a:p>
            <a:r>
              <a:rPr lang="en-US" altLang="zh-CN" sz="2400" dirty="0" err="1"/>
              <a:t>Mattew</a:t>
            </a:r>
            <a:r>
              <a:rPr lang="en-US" altLang="zh-CN" sz="2400" dirty="0"/>
              <a:t> </a:t>
            </a:r>
            <a:r>
              <a:rPr lang="en-US" altLang="zh-CN" sz="2400" dirty="0" err="1"/>
              <a:t>Amans</a:t>
            </a:r>
            <a:endParaRPr lang="en-US" altLang="zh-CN" sz="2400" dirty="0"/>
          </a:p>
          <a:p>
            <a:r>
              <a:rPr lang="en-US" altLang="zh-CN" sz="2400" dirty="0" err="1"/>
              <a:t>Wenzheng</a:t>
            </a:r>
            <a:r>
              <a:rPr lang="en-US" altLang="zh-CN" sz="2400" dirty="0"/>
              <a:t> </a:t>
            </a:r>
            <a:r>
              <a:rPr lang="en-US" altLang="zh-CN" sz="2400" dirty="0" err="1"/>
              <a:t>Feng</a:t>
            </a:r>
            <a:endParaRPr lang="en-US" altLang="zh-CN" sz="2400" dirty="0"/>
          </a:p>
          <a:p>
            <a:r>
              <a:rPr lang="en-US" altLang="zh-CN" sz="2400" dirty="0" err="1" smtClean="0"/>
              <a:t>Zahid</a:t>
            </a:r>
            <a:r>
              <a:rPr lang="en-US" altLang="zh-CN" sz="2400" dirty="0" smtClean="0"/>
              <a:t> </a:t>
            </a:r>
            <a:r>
              <a:rPr lang="en-US" altLang="zh-CN" sz="2400" dirty="0" err="1"/>
              <a:t>Latif</a:t>
            </a:r>
            <a:r>
              <a:rPr lang="en-US" altLang="zh-CN" sz="2400" dirty="0"/>
              <a:t>   </a:t>
            </a:r>
          </a:p>
          <a:p>
            <a:r>
              <a:rPr lang="en-US" altLang="zh-CN" sz="2400" dirty="0" err="1"/>
              <a:t>Yimin</a:t>
            </a:r>
            <a:r>
              <a:rPr lang="en-US" altLang="zh-CN" sz="2400" dirty="0"/>
              <a:t> </a:t>
            </a:r>
            <a:r>
              <a:rPr lang="en-US" altLang="zh-CN" sz="2400" dirty="0" err="1"/>
              <a:t>Shen</a:t>
            </a:r>
            <a:endParaRPr lang="en-US" altLang="zh-CN" sz="2400" dirty="0"/>
          </a:p>
          <a:p>
            <a:r>
              <a:rPr lang="en-US" altLang="zh-CN" sz="2400" dirty="0"/>
              <a:t>Yang </a:t>
            </a:r>
            <a:r>
              <a:rPr lang="en-US" altLang="zh-CN" sz="2400" dirty="0" err="1" smtClean="0"/>
              <a:t>Xuan</a:t>
            </a:r>
            <a:endParaRPr lang="en-US" altLang="zh-CN" sz="2400" dirty="0"/>
          </a:p>
        </p:txBody>
      </p:sp>
      <p:sp>
        <p:nvSpPr>
          <p:cNvPr id="22532" name="Text Box 5"/>
          <p:cNvSpPr txBox="1">
            <a:spLocks noChangeArrowheads="1"/>
          </p:cNvSpPr>
          <p:nvPr/>
        </p:nvSpPr>
        <p:spPr bwMode="auto">
          <a:xfrm>
            <a:off x="4648200" y="1143000"/>
            <a:ext cx="3200400" cy="4893647"/>
          </a:xfrm>
          <a:prstGeom prst="rect">
            <a:avLst/>
          </a:prstGeom>
          <a:noFill/>
          <a:ln w="9525">
            <a:noFill/>
            <a:miter lim="800000"/>
            <a:headEnd/>
            <a:tailEnd/>
          </a:ln>
        </p:spPr>
        <p:txBody>
          <a:bodyPr>
            <a:spAutoFit/>
          </a:bodyPr>
          <a:lstStyle/>
          <a:p>
            <a:r>
              <a:rPr lang="en-US" altLang="zh-CN" sz="2400" dirty="0" err="1" smtClean="0"/>
              <a:t>Kui</a:t>
            </a:r>
            <a:r>
              <a:rPr lang="en-US" altLang="zh-CN" sz="2400" dirty="0" smtClean="0"/>
              <a:t> </a:t>
            </a:r>
            <a:r>
              <a:rPr lang="en-US" altLang="zh-CN" sz="2400" dirty="0" err="1" smtClean="0"/>
              <a:t>Luo</a:t>
            </a:r>
            <a:endParaRPr lang="en-US" altLang="zh-CN" sz="2400" dirty="0" smtClean="0"/>
          </a:p>
          <a:p>
            <a:r>
              <a:rPr lang="en-US" altLang="zh-CN" sz="2400" dirty="0" err="1" smtClean="0"/>
              <a:t>Jiajun</a:t>
            </a:r>
            <a:r>
              <a:rPr lang="en-US" altLang="zh-CN" sz="2400" dirty="0" smtClean="0"/>
              <a:t> </a:t>
            </a:r>
            <a:r>
              <a:rPr lang="en-US" altLang="zh-CN" sz="2400" dirty="0"/>
              <a:t>Wang</a:t>
            </a:r>
          </a:p>
          <a:p>
            <a:r>
              <a:rPr lang="en-US" altLang="zh-CN" sz="2400" dirty="0" err="1"/>
              <a:t>Guojun</a:t>
            </a:r>
            <a:r>
              <a:rPr lang="en-US" altLang="zh-CN" sz="2400" dirty="0"/>
              <a:t> Wu</a:t>
            </a:r>
          </a:p>
          <a:p>
            <a:r>
              <a:rPr lang="en-US" altLang="zh-CN" sz="2400" dirty="0" err="1" smtClean="0"/>
              <a:t>Yongquan</a:t>
            </a:r>
            <a:r>
              <a:rPr lang="en-US" altLang="zh-CN" sz="2400" dirty="0" smtClean="0"/>
              <a:t> Ye</a:t>
            </a:r>
          </a:p>
          <a:p>
            <a:r>
              <a:rPr lang="en-US" altLang="zh-CN" dirty="0" err="1" smtClean="0"/>
              <a:t>Zhifeng</a:t>
            </a:r>
            <a:r>
              <a:rPr lang="en-US" altLang="zh-CN" dirty="0" smtClean="0"/>
              <a:t> Kou</a:t>
            </a:r>
            <a:endParaRPr lang="en-US" altLang="zh-CN" sz="2400" dirty="0" smtClean="0"/>
          </a:p>
          <a:p>
            <a:r>
              <a:rPr lang="en-US" dirty="0" err="1" smtClean="0"/>
              <a:t>Chuanming</a:t>
            </a:r>
            <a:r>
              <a:rPr lang="en-US" altLang="zh-CN" sz="2400" dirty="0" smtClean="0"/>
              <a:t> Li</a:t>
            </a:r>
          </a:p>
          <a:p>
            <a:r>
              <a:rPr lang="en-US" altLang="zh-CN" sz="2400" dirty="0" smtClean="0"/>
              <a:t>Hong Li</a:t>
            </a:r>
          </a:p>
          <a:p>
            <a:r>
              <a:rPr lang="en-US" altLang="zh-CN" sz="2400" dirty="0" err="1" smtClean="0"/>
              <a:t>Lianmin</a:t>
            </a:r>
            <a:r>
              <a:rPr lang="en-US" altLang="zh-CN" sz="2400" dirty="0" smtClean="0"/>
              <a:t> Wu</a:t>
            </a:r>
            <a:endParaRPr lang="en-US" altLang="zh-CN" sz="2400" dirty="0"/>
          </a:p>
          <a:p>
            <a:r>
              <a:rPr lang="en-US" altLang="zh-CN" sz="2400" dirty="0" err="1" smtClean="0"/>
              <a:t>Wanlong</a:t>
            </a:r>
            <a:r>
              <a:rPr lang="en-US" altLang="zh-CN" sz="2400" dirty="0" smtClean="0"/>
              <a:t> </a:t>
            </a:r>
            <a:r>
              <a:rPr lang="en-US" altLang="zh-CN" sz="2400" dirty="0"/>
              <a:t>Pan</a:t>
            </a:r>
          </a:p>
          <a:p>
            <a:r>
              <a:rPr lang="en-US" altLang="zh-CN" sz="2400" dirty="0" err="1" smtClean="0"/>
              <a:t>Xinghui</a:t>
            </a:r>
            <a:r>
              <a:rPr lang="en-US" altLang="zh-CN" sz="2400" dirty="0" smtClean="0"/>
              <a:t> </a:t>
            </a:r>
            <a:r>
              <a:rPr lang="en-US" altLang="zh-CN" sz="2400" dirty="0"/>
              <a:t>Li</a:t>
            </a:r>
          </a:p>
          <a:p>
            <a:r>
              <a:rPr lang="en-US" altLang="zh-CN" sz="2400" dirty="0" err="1"/>
              <a:t>Yanwei</a:t>
            </a:r>
            <a:r>
              <a:rPr lang="en-US" altLang="zh-CN" sz="2400" dirty="0"/>
              <a:t> Miao</a:t>
            </a:r>
          </a:p>
          <a:p>
            <a:r>
              <a:rPr lang="en-US" altLang="zh-CN" sz="2400" dirty="0" err="1"/>
              <a:t>Bisher</a:t>
            </a:r>
            <a:r>
              <a:rPr lang="en-US" altLang="zh-CN" sz="2400" dirty="0"/>
              <a:t> </a:t>
            </a:r>
            <a:r>
              <a:rPr lang="en-US" altLang="zh-CN" sz="2400" dirty="0" err="1"/>
              <a:t>Tarabishy</a:t>
            </a:r>
            <a:endParaRPr lang="en-US" altLang="zh-CN" sz="2400" dirty="0"/>
          </a:p>
          <a:p>
            <a:r>
              <a:rPr lang="en-US" altLang="zh-CN" sz="2400" dirty="0" err="1"/>
              <a:t>Yanming</a:t>
            </a:r>
            <a:r>
              <a:rPr lang="en-US" altLang="zh-CN" sz="2400" dirty="0"/>
              <a:t> Yu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X:Templates:Presentations:Designs:Blank Presentation</Template>
  <TotalTime>49849</TotalTime>
  <Words>881</Words>
  <Application>Microsoft Office PowerPoint</Application>
  <PresentationFormat>On-screen Show (4:3)</PresentationFormat>
  <Paragraphs>120</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Blank Presentation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Acknowledgments</vt:lpstr>
    </vt:vector>
  </TitlesOfParts>
  <Company>ƕ혀Ⅼ⚘</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QianQian Li</dc:creator>
  <cp:lastModifiedBy>Hujiani</cp:lastModifiedBy>
  <cp:revision>611</cp:revision>
  <cp:lastPrinted>1904-01-01T00:00:00Z</cp:lastPrinted>
  <dcterms:created xsi:type="dcterms:W3CDTF">2010-09-30T17:46:37Z</dcterms:created>
  <dcterms:modified xsi:type="dcterms:W3CDTF">2015-08-24T16:35:38Z</dcterms:modified>
</cp:coreProperties>
</file>