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6" r:id="rId2"/>
    <p:sldId id="275" r:id="rId3"/>
    <p:sldId id="341" r:id="rId4"/>
    <p:sldId id="337" r:id="rId5"/>
    <p:sldId id="358" r:id="rId6"/>
    <p:sldId id="338" r:id="rId7"/>
    <p:sldId id="345" r:id="rId8"/>
    <p:sldId id="347" r:id="rId9"/>
    <p:sldId id="357" r:id="rId10"/>
    <p:sldId id="346" r:id="rId11"/>
    <p:sldId id="356" r:id="rId12"/>
    <p:sldId id="344" r:id="rId13"/>
    <p:sldId id="348" r:id="rId14"/>
    <p:sldId id="350" r:id="rId15"/>
    <p:sldId id="351" r:id="rId16"/>
    <p:sldId id="352" r:id="rId17"/>
    <p:sldId id="353" r:id="rId18"/>
    <p:sldId id="359" r:id="rId19"/>
    <p:sldId id="349" r:id="rId20"/>
    <p:sldId id="354" r:id="rId21"/>
    <p:sldId id="355" r:id="rId22"/>
  </p:sldIdLst>
  <p:sldSz cx="10058400" cy="7772400"/>
  <p:notesSz cx="10058400" cy="7772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EEEBEB"/>
    <a:srgbClr val="000000"/>
    <a:srgbClr val="F3F7FD"/>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94579"/>
  </p:normalViewPr>
  <p:slideViewPr>
    <p:cSldViewPr>
      <p:cViewPr varScale="1">
        <p:scale>
          <a:sx n="60" d="100"/>
          <a:sy n="60" d="100"/>
        </p:scale>
        <p:origin x="1512" y="78"/>
      </p:cViewPr>
      <p:guideLst>
        <p:guide orient="horz" pos="2880"/>
        <p:guide pos="2160"/>
      </p:guideLst>
    </p:cSldViewPr>
  </p:slideViewPr>
  <p:notesTextViewPr>
    <p:cViewPr>
      <p:scale>
        <a:sx n="3" d="2"/>
        <a:sy n="3" d="2"/>
      </p:scale>
      <p:origin x="0" y="0"/>
    </p:cViewPr>
  </p:notesTextViewPr>
  <p:sorterViewPr>
    <p:cViewPr>
      <p:scale>
        <a:sx n="100" d="100"/>
        <a:sy n="100" d="100"/>
      </p:scale>
      <p:origin x="0" y="-1608"/>
    </p:cViewPr>
  </p:sorterViewPr>
  <p:notesViewPr>
    <p:cSldViewPr>
      <p:cViewPr varScale="1">
        <p:scale>
          <a:sx n="65" d="100"/>
          <a:sy n="65" d="100"/>
        </p:scale>
        <p:origin x="2004"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5697538" y="0"/>
            <a:ext cx="4359275" cy="388938"/>
          </a:xfrm>
          <a:prstGeom prst="rect">
            <a:avLst/>
          </a:prstGeom>
        </p:spPr>
        <p:txBody>
          <a:bodyPr vert="horz" lIns="91440" tIns="45720" rIns="91440" bIns="45720" rtlCol="0"/>
          <a:lstStyle>
            <a:lvl1pPr algn="r">
              <a:defRPr sz="1200" smtClean="0"/>
            </a:lvl1pPr>
          </a:lstStyle>
          <a:p>
            <a:pPr>
              <a:defRPr/>
            </a:pPr>
            <a:fld id="{1C240877-38D7-4D20-B764-EEDDE0748C4E}" type="datetimeFigureOut">
              <a:rPr lang="en-US"/>
              <a:pPr>
                <a:defRPr/>
              </a:pPr>
              <a:t>8/6/2017</a:t>
            </a:fld>
            <a:endParaRPr lang="en-US"/>
          </a:p>
        </p:txBody>
      </p:sp>
      <p:sp>
        <p:nvSpPr>
          <p:cNvPr id="4" name="Footer Placeholder 3"/>
          <p:cNvSpPr>
            <a:spLocks noGrp="1"/>
          </p:cNvSpPr>
          <p:nvPr>
            <p:ph type="ftr" sz="quarter" idx="2"/>
          </p:nvPr>
        </p:nvSpPr>
        <p:spPr>
          <a:xfrm>
            <a:off x="0" y="7383463"/>
            <a:ext cx="4359275" cy="38893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5697538" y="7383463"/>
            <a:ext cx="4359275" cy="388937"/>
          </a:xfrm>
          <a:prstGeom prst="rect">
            <a:avLst/>
          </a:prstGeom>
        </p:spPr>
        <p:txBody>
          <a:bodyPr vert="horz" lIns="91440" tIns="45720" rIns="91440" bIns="45720" rtlCol="0" anchor="b"/>
          <a:lstStyle>
            <a:lvl1pPr algn="r">
              <a:defRPr sz="1200" smtClean="0"/>
            </a:lvl1pPr>
          </a:lstStyle>
          <a:p>
            <a:pPr>
              <a:defRPr/>
            </a:pPr>
            <a:fld id="{7227C179-B33D-4394-AE8D-0846999258F1}" type="slidenum">
              <a:rPr lang="en-US"/>
              <a:pPr>
                <a:defRPr/>
              </a:pPr>
              <a:t>‹#›</a:t>
            </a:fld>
            <a:endParaRPr lang="en-US"/>
          </a:p>
        </p:txBody>
      </p:sp>
    </p:spTree>
    <p:extLst>
      <p:ext uri="{BB962C8B-B14F-4D97-AF65-F5344CB8AC3E}">
        <p14:creationId xmlns:p14="http://schemas.microsoft.com/office/powerpoint/2010/main" val="2531308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4359275" cy="3889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2227" name="Rectangle 3"/>
          <p:cNvSpPr>
            <a:spLocks noGrp="1" noChangeArrowheads="1"/>
          </p:cNvSpPr>
          <p:nvPr>
            <p:ph type="dt" idx="1"/>
          </p:nvPr>
        </p:nvSpPr>
        <p:spPr bwMode="auto">
          <a:xfrm>
            <a:off x="5697538" y="0"/>
            <a:ext cx="4359275" cy="3889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0F0109B2-C432-4A2D-A5A0-8C71DFE8ACDA}" type="datetimeFigureOut">
              <a:rPr lang="en-US"/>
              <a:pPr>
                <a:defRPr/>
              </a:pPr>
              <a:t>8/6/2017</a:t>
            </a:fld>
            <a:endParaRPr lang="en-US"/>
          </a:p>
        </p:txBody>
      </p:sp>
      <p:sp>
        <p:nvSpPr>
          <p:cNvPr id="8196" name="Rectangle 4"/>
          <p:cNvSpPr>
            <a:spLocks noGrp="1" noRot="1" noChangeAspect="1" noChangeArrowheads="1" noTextEdit="1"/>
          </p:cNvSpPr>
          <p:nvPr>
            <p:ph type="sldImg" idx="2"/>
          </p:nvPr>
        </p:nvSpPr>
        <p:spPr bwMode="auto">
          <a:xfrm>
            <a:off x="3143250" y="582613"/>
            <a:ext cx="3771900" cy="2914650"/>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1006475" y="3692525"/>
            <a:ext cx="8045450" cy="34972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2230" name="Rectangle 6"/>
          <p:cNvSpPr>
            <a:spLocks noGrp="1" noChangeArrowheads="1"/>
          </p:cNvSpPr>
          <p:nvPr>
            <p:ph type="ftr" sz="quarter" idx="4"/>
          </p:nvPr>
        </p:nvSpPr>
        <p:spPr bwMode="auto">
          <a:xfrm>
            <a:off x="0" y="7381875"/>
            <a:ext cx="4359275" cy="3889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2231" name="Rectangle 7"/>
          <p:cNvSpPr>
            <a:spLocks noGrp="1" noChangeArrowheads="1"/>
          </p:cNvSpPr>
          <p:nvPr>
            <p:ph type="sldNum" sz="quarter" idx="5"/>
          </p:nvPr>
        </p:nvSpPr>
        <p:spPr bwMode="auto">
          <a:xfrm>
            <a:off x="5697538" y="7381875"/>
            <a:ext cx="4359275" cy="3889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BF62BDCA-F733-4900-B898-93A761CF5082}" type="slidenum">
              <a:rPr lang="en-US"/>
              <a:pPr>
                <a:defRPr/>
              </a:pPr>
              <a:t>‹#›</a:t>
            </a:fld>
            <a:endParaRPr lang="en-US"/>
          </a:p>
        </p:txBody>
      </p:sp>
    </p:spTree>
    <p:extLst>
      <p:ext uri="{BB962C8B-B14F-4D97-AF65-F5344CB8AC3E}">
        <p14:creationId xmlns:p14="http://schemas.microsoft.com/office/powerpoint/2010/main" val="1081981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a:ln/>
        </p:spPr>
      </p:sp>
      <p:sp>
        <p:nvSpPr>
          <p:cNvPr id="11266" name="Notes Placeholder 2"/>
          <p:cNvSpPr>
            <a:spLocks noGrp="1"/>
          </p:cNvSpPr>
          <p:nvPr>
            <p:ph type="body" idx="1"/>
          </p:nvPr>
        </p:nvSpPr>
        <p:spPr>
          <a:noFill/>
          <a:ln/>
        </p:spPr>
        <p:txBody>
          <a:bodyPr/>
          <a:lstStyle/>
          <a:p>
            <a:endParaRPr lang="en-US"/>
          </a:p>
        </p:txBody>
      </p:sp>
      <p:sp>
        <p:nvSpPr>
          <p:cNvPr id="11267" name="Slide Number Placeholder 3"/>
          <p:cNvSpPr>
            <a:spLocks noGrp="1"/>
          </p:cNvSpPr>
          <p:nvPr>
            <p:ph type="sldNum" sz="quarter" idx="5"/>
          </p:nvPr>
        </p:nvSpPr>
        <p:spPr>
          <a:noFill/>
        </p:spPr>
        <p:txBody>
          <a:bodyPr/>
          <a:lstStyle/>
          <a:p>
            <a:fld id="{82F18691-4A7B-496E-A797-1CE2138537EA}" type="slidenum">
              <a:rPr lang="en-US" smtClean="0"/>
              <a:pPr/>
              <a:t>1</a:t>
            </a:fld>
            <a:endParaRPr lang="en-US"/>
          </a:p>
        </p:txBody>
      </p:sp>
    </p:spTree>
    <p:extLst>
      <p:ext uri="{BB962C8B-B14F-4D97-AF65-F5344CB8AC3E}">
        <p14:creationId xmlns:p14="http://schemas.microsoft.com/office/powerpoint/2010/main" val="613652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4"/>
          </a:xfrm>
          <a:prstGeom prst="rect">
            <a:avLst/>
          </a:prstGeom>
        </p:spPr>
        <p:txBody>
          <a:bodyPr/>
          <a:lstStyle>
            <a:lvl1pPr>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a:lstStyle>
            <a:lvl1pPr>
              <a:defRPr/>
            </a:lvl1pPr>
          </a:lstStyle>
          <a:p>
            <a:endParaRPr/>
          </a:p>
        </p:txBody>
      </p:sp>
      <p:sp>
        <p:nvSpPr>
          <p:cNvPr id="4" name="Holder 4"/>
          <p:cNvSpPr>
            <a:spLocks noGrp="1"/>
          </p:cNvSpPr>
          <p:nvPr>
            <p:ph type="ftr" sz="quarter" idx="10"/>
          </p:nvPr>
        </p:nvSpPr>
        <p:spPr/>
        <p:txBody>
          <a:bodyPr/>
          <a:lstStyle>
            <a:lvl1pPr>
              <a:defRPr/>
            </a:lvl1pPr>
          </a:lstStyle>
          <a:p>
            <a:pPr>
              <a:defRPr/>
            </a:pPr>
            <a:endParaRPr lang="en-US"/>
          </a:p>
        </p:txBody>
      </p:sp>
      <p:sp>
        <p:nvSpPr>
          <p:cNvPr id="5" name="Holder 5"/>
          <p:cNvSpPr>
            <a:spLocks noGrp="1"/>
          </p:cNvSpPr>
          <p:nvPr>
            <p:ph type="dt" sz="half" idx="11"/>
          </p:nvPr>
        </p:nvSpPr>
        <p:spPr/>
        <p:txBody>
          <a:bodyPr/>
          <a:lstStyle>
            <a:lvl1pPr>
              <a:defRPr smtClean="0"/>
            </a:lvl1pPr>
          </a:lstStyle>
          <a:p>
            <a:pPr>
              <a:defRPr/>
            </a:pPr>
            <a:fld id="{4DABF022-10BF-4C78-B2A3-6AEB6C0CB1F8}" type="datetime1">
              <a:rPr lang="en-US"/>
              <a:pPr>
                <a:defRPr/>
              </a:pPr>
              <a:t>8/6/2017</a:t>
            </a:fld>
            <a:endParaRPr lang="en-US"/>
          </a:p>
        </p:txBody>
      </p:sp>
      <p:sp>
        <p:nvSpPr>
          <p:cNvPr id="6" name="Slide Number Placeholder 5"/>
          <p:cNvSpPr>
            <a:spLocks noGrp="1"/>
          </p:cNvSpPr>
          <p:nvPr>
            <p:ph type="sldNum" sz="quarter" idx="12"/>
          </p:nvPr>
        </p:nvSpPr>
        <p:spPr/>
        <p:txBody>
          <a:bodyPr/>
          <a:lstStyle>
            <a:lvl1pPr>
              <a:defRPr/>
            </a:lvl1pPr>
          </a:lstStyle>
          <a:p>
            <a:pPr>
              <a:defRPr/>
            </a:pPr>
            <a:fld id="{02CCF85B-AF2A-4F56-B797-651FB0D0193A}"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2400" b="0" i="0">
                <a:solidFill>
                  <a:srgbClr val="898989"/>
                </a:solidFill>
                <a:latin typeface="Arial"/>
                <a:cs typeface="Arial"/>
              </a:defRPr>
            </a:lvl1pPr>
          </a:lstStyle>
          <a:p>
            <a:endParaRPr/>
          </a:p>
        </p:txBody>
      </p:sp>
      <p:sp>
        <p:nvSpPr>
          <p:cNvPr id="3" name="Holder 3"/>
          <p:cNvSpPr>
            <a:spLocks noGrp="1"/>
          </p:cNvSpPr>
          <p:nvPr>
            <p:ph type="body" idx="1"/>
          </p:nvPr>
        </p:nvSpPr>
        <p:spPr/>
        <p:txBody>
          <a:bodyPr/>
          <a:lstStyle>
            <a:lvl1pPr>
              <a:defRPr b="0" i="0">
                <a:solidFill>
                  <a:schemeClr val="tx1"/>
                </a:solidFill>
              </a:defRPr>
            </a:lvl1pPr>
          </a:lstStyle>
          <a:p>
            <a:endParaRPr/>
          </a:p>
        </p:txBody>
      </p:sp>
      <p:sp>
        <p:nvSpPr>
          <p:cNvPr id="4" name="Holder 4"/>
          <p:cNvSpPr>
            <a:spLocks noGrp="1"/>
          </p:cNvSpPr>
          <p:nvPr>
            <p:ph type="ftr" sz="quarter" idx="10"/>
          </p:nvPr>
        </p:nvSpPr>
        <p:spPr/>
        <p:txBody>
          <a:bodyPr/>
          <a:lstStyle>
            <a:lvl1pPr>
              <a:defRPr/>
            </a:lvl1pPr>
          </a:lstStyle>
          <a:p>
            <a:pPr>
              <a:defRPr/>
            </a:pPr>
            <a:endParaRPr lang="en-US"/>
          </a:p>
        </p:txBody>
      </p:sp>
      <p:sp>
        <p:nvSpPr>
          <p:cNvPr id="5" name="Holder 5"/>
          <p:cNvSpPr>
            <a:spLocks noGrp="1"/>
          </p:cNvSpPr>
          <p:nvPr>
            <p:ph type="dt" sz="half" idx="11"/>
          </p:nvPr>
        </p:nvSpPr>
        <p:spPr/>
        <p:txBody>
          <a:bodyPr/>
          <a:lstStyle>
            <a:lvl1pPr>
              <a:defRPr smtClean="0"/>
            </a:lvl1pPr>
          </a:lstStyle>
          <a:p>
            <a:pPr>
              <a:defRPr/>
            </a:pPr>
            <a:fld id="{17929160-DB10-494E-A8C4-2DB707AEAD3A}" type="datetime1">
              <a:rPr lang="en-US"/>
              <a:pPr>
                <a:defRPr/>
              </a:pPr>
              <a:t>8/6/2017</a:t>
            </a:fld>
            <a:endParaRPr lang="en-US"/>
          </a:p>
        </p:txBody>
      </p:sp>
      <p:sp>
        <p:nvSpPr>
          <p:cNvPr id="6" name="Slide Number Placeholder 5"/>
          <p:cNvSpPr>
            <a:spLocks noGrp="1"/>
          </p:cNvSpPr>
          <p:nvPr>
            <p:ph type="sldNum" sz="quarter" idx="12"/>
          </p:nvPr>
        </p:nvSpPr>
        <p:spPr/>
        <p:txBody>
          <a:bodyPr/>
          <a:lstStyle>
            <a:lvl1pPr>
              <a:defRPr/>
            </a:lvl1pPr>
          </a:lstStyle>
          <a:p>
            <a:pPr>
              <a:defRPr/>
            </a:pPr>
            <a:fld id="{085C3544-6870-474B-933B-34B7F78F433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2400" b="0" i="0">
                <a:solidFill>
                  <a:srgbClr val="898989"/>
                </a:solidFill>
                <a:latin typeface="Arial"/>
                <a:cs typeface="Arial"/>
              </a:defRPr>
            </a:lvl1pPr>
          </a:lstStyle>
          <a:p>
            <a:endParaRPr/>
          </a:p>
        </p:txBody>
      </p:sp>
      <p:sp>
        <p:nvSpPr>
          <p:cNvPr id="3" name="Holder 3"/>
          <p:cNvSpPr>
            <a:spLocks noGrp="1"/>
          </p:cNvSpPr>
          <p:nvPr>
            <p:ph sz="half" idx="2"/>
          </p:nvPr>
        </p:nvSpPr>
        <p:spPr>
          <a:xfrm>
            <a:off x="711200" y="1270000"/>
            <a:ext cx="3974465" cy="3896360"/>
          </a:xfrm>
          <a:prstGeom prst="rect">
            <a:avLst/>
          </a:prstGeom>
        </p:spPr>
        <p:txBody>
          <a:bodyPr/>
          <a:lstStyle>
            <a:lvl1pPr>
              <a:defRPr sz="1600" b="0" i="0">
                <a:solidFill>
                  <a:schemeClr val="tx1"/>
                </a:solidFill>
                <a:latin typeface="Arial"/>
                <a:cs typeface="Arial"/>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a:lstStyle>
            <a:lvl1pPr>
              <a:defRPr/>
            </a:lvl1pPr>
          </a:lstStyle>
          <a:p>
            <a:endParaRPr/>
          </a:p>
        </p:txBody>
      </p:sp>
      <p:sp>
        <p:nvSpPr>
          <p:cNvPr id="5" name="Holder 4"/>
          <p:cNvSpPr>
            <a:spLocks noGrp="1"/>
          </p:cNvSpPr>
          <p:nvPr>
            <p:ph type="ftr" sz="quarter" idx="10"/>
          </p:nvPr>
        </p:nvSpPr>
        <p:spPr/>
        <p:txBody>
          <a:bodyPr/>
          <a:lstStyle>
            <a:lvl1pPr>
              <a:defRPr/>
            </a:lvl1pPr>
          </a:lstStyle>
          <a:p>
            <a:pPr>
              <a:defRPr/>
            </a:pPr>
            <a:endParaRPr lang="en-US"/>
          </a:p>
        </p:txBody>
      </p:sp>
      <p:sp>
        <p:nvSpPr>
          <p:cNvPr id="6" name="Holder 5"/>
          <p:cNvSpPr>
            <a:spLocks noGrp="1"/>
          </p:cNvSpPr>
          <p:nvPr>
            <p:ph type="dt" sz="half" idx="11"/>
          </p:nvPr>
        </p:nvSpPr>
        <p:spPr/>
        <p:txBody>
          <a:bodyPr/>
          <a:lstStyle>
            <a:lvl1pPr>
              <a:defRPr smtClean="0"/>
            </a:lvl1pPr>
          </a:lstStyle>
          <a:p>
            <a:pPr>
              <a:defRPr/>
            </a:pPr>
            <a:fld id="{BEE90EA8-5885-4F3B-80F6-40476B86E25B}" type="datetime1">
              <a:rPr lang="en-US"/>
              <a:pPr>
                <a:defRPr/>
              </a:pPr>
              <a:t>8/6/2017</a:t>
            </a:fld>
            <a:endParaRPr lang="en-US"/>
          </a:p>
        </p:txBody>
      </p:sp>
      <p:sp>
        <p:nvSpPr>
          <p:cNvPr id="7" name="Slide Number Placeholder 6"/>
          <p:cNvSpPr>
            <a:spLocks noGrp="1"/>
          </p:cNvSpPr>
          <p:nvPr>
            <p:ph type="sldNum" sz="quarter" idx="12"/>
          </p:nvPr>
        </p:nvSpPr>
        <p:spPr/>
        <p:txBody>
          <a:bodyPr/>
          <a:lstStyle>
            <a:lvl1pPr>
              <a:defRPr/>
            </a:lvl1pPr>
          </a:lstStyle>
          <a:p>
            <a:pPr>
              <a:defRPr/>
            </a:pPr>
            <a:fld id="{AE8520C2-6FFC-423B-B977-EC705AF96D4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2400" b="0" i="0">
                <a:solidFill>
                  <a:srgbClr val="898989"/>
                </a:solidFill>
                <a:latin typeface="Arial"/>
                <a:cs typeface="Arial"/>
              </a:defRPr>
            </a:lvl1pPr>
          </a:lstStyle>
          <a:p>
            <a:endParaRPr/>
          </a:p>
        </p:txBody>
      </p:sp>
      <p:sp>
        <p:nvSpPr>
          <p:cNvPr id="3" name="Holder 4"/>
          <p:cNvSpPr>
            <a:spLocks noGrp="1"/>
          </p:cNvSpPr>
          <p:nvPr>
            <p:ph type="ftr" sz="quarter" idx="10"/>
          </p:nvPr>
        </p:nvSpPr>
        <p:spPr/>
        <p:txBody>
          <a:bodyPr/>
          <a:lstStyle>
            <a:lvl1pPr>
              <a:defRPr/>
            </a:lvl1pPr>
          </a:lstStyle>
          <a:p>
            <a:pPr>
              <a:defRPr/>
            </a:pPr>
            <a:endParaRPr lang="en-US"/>
          </a:p>
        </p:txBody>
      </p:sp>
      <p:sp>
        <p:nvSpPr>
          <p:cNvPr id="4" name="Holder 5"/>
          <p:cNvSpPr>
            <a:spLocks noGrp="1"/>
          </p:cNvSpPr>
          <p:nvPr>
            <p:ph type="dt" sz="half" idx="11"/>
          </p:nvPr>
        </p:nvSpPr>
        <p:spPr/>
        <p:txBody>
          <a:bodyPr/>
          <a:lstStyle>
            <a:lvl1pPr>
              <a:defRPr smtClean="0"/>
            </a:lvl1pPr>
          </a:lstStyle>
          <a:p>
            <a:pPr>
              <a:defRPr/>
            </a:pPr>
            <a:fld id="{EB8E9A14-BF6E-474E-ABC9-42DD2558C4AB}" type="datetime1">
              <a:rPr lang="en-US"/>
              <a:pPr>
                <a:defRPr/>
              </a:pPr>
              <a:t>8/6/2017</a:t>
            </a:fld>
            <a:endParaRPr lang="en-US"/>
          </a:p>
        </p:txBody>
      </p:sp>
      <p:sp>
        <p:nvSpPr>
          <p:cNvPr id="5" name="Slide Number Placeholder 4"/>
          <p:cNvSpPr>
            <a:spLocks noGrp="1"/>
          </p:cNvSpPr>
          <p:nvPr>
            <p:ph type="sldNum" sz="quarter" idx="12"/>
          </p:nvPr>
        </p:nvSpPr>
        <p:spPr/>
        <p:txBody>
          <a:bodyPr/>
          <a:lstStyle>
            <a:lvl1pPr>
              <a:defRPr/>
            </a:lvl1pPr>
          </a:lstStyle>
          <a:p>
            <a:pPr>
              <a:defRPr/>
            </a:pPr>
            <a:fld id="{0E93E4C3-0969-4ED1-AED2-9356DF437B1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bk object 16"/>
          <p:cNvSpPr/>
          <p:nvPr userDrawn="1"/>
        </p:nvSpPr>
        <p:spPr>
          <a:xfrm>
            <a:off x="7086600" y="0"/>
            <a:ext cx="2971800" cy="1600200"/>
          </a:xfrm>
          <a:custGeom>
            <a:avLst/>
            <a:gdLst/>
            <a:ahLst/>
            <a:cxnLst/>
            <a:rect l="l" t="t" r="r" b="b"/>
            <a:pathLst>
              <a:path w="2972434" h="1002030">
                <a:moveTo>
                  <a:pt x="0" y="1001923"/>
                </a:moveTo>
                <a:lnTo>
                  <a:pt x="2972191" y="1001923"/>
                </a:lnTo>
                <a:lnTo>
                  <a:pt x="2972191" y="0"/>
                </a:lnTo>
                <a:lnTo>
                  <a:pt x="0" y="0"/>
                </a:lnTo>
                <a:lnTo>
                  <a:pt x="0" y="1001923"/>
                </a:lnTo>
                <a:close/>
              </a:path>
            </a:pathLst>
          </a:custGeom>
          <a:solidFill>
            <a:srgbClr val="606060"/>
          </a:solidFill>
        </p:spPr>
        <p:txBody>
          <a:bodyPr lIns="0" tIns="0" rIns="0" bIns="0"/>
          <a:lstStyle/>
          <a:p>
            <a:pPr fontAlgn="auto">
              <a:spcBef>
                <a:spcPts val="0"/>
              </a:spcBef>
              <a:spcAft>
                <a:spcPts val="0"/>
              </a:spcAft>
              <a:defRPr/>
            </a:pPr>
            <a:endParaRPr>
              <a:latin typeface="+mn-lt"/>
            </a:endParaRPr>
          </a:p>
        </p:txBody>
      </p:sp>
      <p:sp>
        <p:nvSpPr>
          <p:cNvPr id="3" name="bk object 17"/>
          <p:cNvSpPr/>
          <p:nvPr/>
        </p:nvSpPr>
        <p:spPr>
          <a:xfrm>
            <a:off x="7086600" y="3276600"/>
            <a:ext cx="2971800" cy="4495800"/>
          </a:xfrm>
          <a:custGeom>
            <a:avLst/>
            <a:gdLst/>
            <a:ahLst/>
            <a:cxnLst/>
            <a:rect l="l" t="t" r="r" b="b"/>
            <a:pathLst>
              <a:path w="2972434" h="4410709">
                <a:moveTo>
                  <a:pt x="0" y="4410510"/>
                </a:moveTo>
                <a:lnTo>
                  <a:pt x="2972191" y="4410510"/>
                </a:lnTo>
                <a:lnTo>
                  <a:pt x="2972191" y="0"/>
                </a:lnTo>
                <a:lnTo>
                  <a:pt x="0" y="0"/>
                </a:lnTo>
                <a:lnTo>
                  <a:pt x="0" y="4410510"/>
                </a:lnTo>
                <a:close/>
              </a:path>
            </a:pathLst>
          </a:custGeom>
          <a:solidFill>
            <a:srgbClr val="606060"/>
          </a:solidFill>
        </p:spPr>
        <p:txBody>
          <a:bodyPr lIns="0" tIns="0" rIns="0" bIns="0"/>
          <a:lstStyle/>
          <a:p>
            <a:pPr fontAlgn="auto">
              <a:spcBef>
                <a:spcPts val="0"/>
              </a:spcBef>
              <a:spcAft>
                <a:spcPts val="0"/>
              </a:spcAft>
              <a:defRPr/>
            </a:pPr>
            <a:endParaRPr>
              <a:latin typeface="+mn-lt"/>
            </a:endParaRPr>
          </a:p>
        </p:txBody>
      </p:sp>
      <p:sp>
        <p:nvSpPr>
          <p:cNvPr id="4" name="bk object 18"/>
          <p:cNvSpPr/>
          <p:nvPr/>
        </p:nvSpPr>
        <p:spPr>
          <a:xfrm>
            <a:off x="0" y="0"/>
            <a:ext cx="5770563" cy="729615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latin typeface="+mn-lt"/>
            </a:endParaRPr>
          </a:p>
        </p:txBody>
      </p:sp>
      <p:sp>
        <p:nvSpPr>
          <p:cNvPr id="5" name="bk object 19"/>
          <p:cNvSpPr/>
          <p:nvPr/>
        </p:nvSpPr>
        <p:spPr>
          <a:xfrm>
            <a:off x="2362200" y="6856413"/>
            <a:ext cx="4678363" cy="0"/>
          </a:xfrm>
          <a:custGeom>
            <a:avLst/>
            <a:gdLst/>
            <a:ahLst/>
            <a:cxnLst/>
            <a:rect l="l" t="t" r="r" b="b"/>
            <a:pathLst>
              <a:path w="4678045">
                <a:moveTo>
                  <a:pt x="0" y="0"/>
                </a:moveTo>
                <a:lnTo>
                  <a:pt x="4677766" y="0"/>
                </a:lnTo>
              </a:path>
            </a:pathLst>
          </a:custGeom>
          <a:ln w="12700">
            <a:solidFill>
              <a:srgbClr val="606060"/>
            </a:solidFill>
          </a:ln>
        </p:spPr>
        <p:txBody>
          <a:bodyPr lIns="0" tIns="0" rIns="0" bIns="0"/>
          <a:lstStyle/>
          <a:p>
            <a:pPr fontAlgn="auto">
              <a:spcBef>
                <a:spcPts val="0"/>
              </a:spcBef>
              <a:spcAft>
                <a:spcPts val="0"/>
              </a:spcAft>
              <a:defRPr/>
            </a:pPr>
            <a:endParaRPr>
              <a:latin typeface="+mn-lt"/>
            </a:endParaRPr>
          </a:p>
        </p:txBody>
      </p:sp>
      <p:pic>
        <p:nvPicPr>
          <p:cNvPr id="6" name="Picture 8" descr="abpro-logo-red on white-2.png"/>
          <p:cNvPicPr>
            <a:picLocks noChangeAspect="1"/>
          </p:cNvPicPr>
          <p:nvPr userDrawn="1"/>
        </p:nvPicPr>
        <p:blipFill>
          <a:blip r:embed="rId3"/>
          <a:srcRect/>
          <a:stretch>
            <a:fillRect/>
          </a:stretch>
        </p:blipFill>
        <p:spPr bwMode="auto">
          <a:xfrm>
            <a:off x="7086600" y="1847850"/>
            <a:ext cx="2971800" cy="1200150"/>
          </a:xfrm>
          <a:prstGeom prst="rect">
            <a:avLst/>
          </a:prstGeom>
          <a:noFill/>
          <a:ln w="9525">
            <a:noFill/>
            <a:miter lim="800000"/>
            <a:headEnd/>
            <a:tailEnd/>
          </a:ln>
        </p:spPr>
      </p:pic>
      <p:sp>
        <p:nvSpPr>
          <p:cNvPr id="7" name="Holder 2"/>
          <p:cNvSpPr>
            <a:spLocks noGrp="1"/>
          </p:cNvSpPr>
          <p:nvPr>
            <p:ph type="ftr" sz="quarter" idx="10"/>
          </p:nvPr>
        </p:nvSpPr>
        <p:spPr/>
        <p:txBody>
          <a:bodyPr/>
          <a:lstStyle>
            <a:lvl1pPr>
              <a:defRPr/>
            </a:lvl1pPr>
          </a:lstStyle>
          <a:p>
            <a:pPr>
              <a:defRPr/>
            </a:pPr>
            <a:endParaRPr lang="en-US"/>
          </a:p>
        </p:txBody>
      </p:sp>
      <p:sp>
        <p:nvSpPr>
          <p:cNvPr id="8" name="Holder 3"/>
          <p:cNvSpPr>
            <a:spLocks noGrp="1"/>
          </p:cNvSpPr>
          <p:nvPr>
            <p:ph type="dt" sz="half" idx="11"/>
          </p:nvPr>
        </p:nvSpPr>
        <p:spPr/>
        <p:txBody>
          <a:bodyPr/>
          <a:lstStyle>
            <a:lvl1pPr algn="l">
              <a:defRPr smtClean="0">
                <a:solidFill>
                  <a:schemeClr val="tx1">
                    <a:tint val="75000"/>
                  </a:schemeClr>
                </a:solidFill>
              </a:defRPr>
            </a:lvl1pPr>
          </a:lstStyle>
          <a:p>
            <a:pPr>
              <a:defRPr/>
            </a:pPr>
            <a:fld id="{232E7E9F-EFB3-46AD-B15D-16725FC05237}" type="datetime1">
              <a:rPr lang="en-US"/>
              <a:pPr>
                <a:defRPr/>
              </a:pPr>
              <a:t>8/6/2017</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a:defRPr/>
            </a:lvl1pPr>
          </a:lstStyle>
          <a:p>
            <a:pPr>
              <a:defRPr/>
            </a:pPr>
            <a:endParaRPr lang="en-US"/>
          </a:p>
        </p:txBody>
      </p:sp>
      <p:sp>
        <p:nvSpPr>
          <p:cNvPr id="3" name="Holder 5"/>
          <p:cNvSpPr>
            <a:spLocks noGrp="1"/>
          </p:cNvSpPr>
          <p:nvPr>
            <p:ph type="dt" sz="half" idx="11"/>
          </p:nvPr>
        </p:nvSpPr>
        <p:spPr/>
        <p:txBody>
          <a:bodyPr/>
          <a:lstStyle>
            <a:lvl1pPr>
              <a:defRPr smtClean="0"/>
            </a:lvl1pPr>
          </a:lstStyle>
          <a:p>
            <a:pPr>
              <a:defRPr/>
            </a:pPr>
            <a:fld id="{23249731-9D8F-4352-B54E-CE440025E389}" type="datetime1">
              <a:rPr lang="en-US"/>
              <a:pPr>
                <a:defRPr/>
              </a:pPr>
              <a:t>8/6/2017</a:t>
            </a:fld>
            <a:endParaRPr lang="en-US"/>
          </a:p>
        </p:txBody>
      </p:sp>
      <p:sp>
        <p:nvSpPr>
          <p:cNvPr id="4" name="Slide Number Placeholder 3"/>
          <p:cNvSpPr>
            <a:spLocks noGrp="1"/>
          </p:cNvSpPr>
          <p:nvPr>
            <p:ph type="sldNum" sz="quarter" idx="12"/>
          </p:nvPr>
        </p:nvSpPr>
        <p:spPr/>
        <p:txBody>
          <a:bodyPr/>
          <a:lstStyle>
            <a:lvl1pPr>
              <a:defRPr/>
            </a:lvl1pPr>
          </a:lstStyle>
          <a:p>
            <a:pPr>
              <a:defRPr/>
            </a:pPr>
            <a:fld id="{D75AF7BC-3A87-43A9-81DB-6A54F11BA96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8864600" y="1033463"/>
            <a:ext cx="330200" cy="0"/>
          </a:xfrm>
          <a:custGeom>
            <a:avLst/>
            <a:gdLst/>
            <a:ahLst/>
            <a:cxnLst/>
            <a:rect l="l" t="t" r="r" b="b"/>
            <a:pathLst>
              <a:path w="330200">
                <a:moveTo>
                  <a:pt x="0" y="0"/>
                </a:moveTo>
                <a:lnTo>
                  <a:pt x="330134" y="0"/>
                </a:lnTo>
              </a:path>
            </a:pathLst>
          </a:custGeom>
          <a:ln w="16933">
            <a:solidFill>
              <a:srgbClr val="D2232A"/>
            </a:solidFill>
          </a:ln>
        </p:spPr>
        <p:txBody>
          <a:bodyPr lIns="0" tIns="0" rIns="0" bIns="0"/>
          <a:lstStyle/>
          <a:p>
            <a:pPr fontAlgn="auto">
              <a:spcBef>
                <a:spcPts val="0"/>
              </a:spcBef>
              <a:spcAft>
                <a:spcPts val="0"/>
              </a:spcAft>
              <a:defRPr/>
            </a:pPr>
            <a:endParaRPr>
              <a:latin typeface="+mn-lt"/>
            </a:endParaRPr>
          </a:p>
        </p:txBody>
      </p:sp>
      <p:sp>
        <p:nvSpPr>
          <p:cNvPr id="17" name="bk object 17"/>
          <p:cNvSpPr/>
          <p:nvPr/>
        </p:nvSpPr>
        <p:spPr>
          <a:xfrm flipV="1">
            <a:off x="7696200" y="990600"/>
            <a:ext cx="1104900" cy="46038"/>
          </a:xfrm>
          <a:custGeom>
            <a:avLst/>
            <a:gdLst/>
            <a:ahLst/>
            <a:cxnLst/>
            <a:rect l="l" t="t" r="r" b="b"/>
            <a:pathLst>
              <a:path w="1753234">
                <a:moveTo>
                  <a:pt x="0" y="0"/>
                </a:moveTo>
                <a:lnTo>
                  <a:pt x="1752677" y="0"/>
                </a:lnTo>
              </a:path>
            </a:pathLst>
          </a:custGeom>
          <a:ln w="16933">
            <a:solidFill>
              <a:srgbClr val="BABCBE"/>
            </a:solidFill>
          </a:ln>
        </p:spPr>
        <p:txBody>
          <a:bodyPr lIns="0" tIns="0" rIns="0" bIns="0"/>
          <a:lstStyle/>
          <a:p>
            <a:pPr fontAlgn="auto">
              <a:spcBef>
                <a:spcPts val="0"/>
              </a:spcBef>
              <a:spcAft>
                <a:spcPts val="0"/>
              </a:spcAft>
              <a:defRPr/>
            </a:pPr>
            <a:endParaRPr>
              <a:latin typeface="+mn-lt"/>
            </a:endParaRPr>
          </a:p>
        </p:txBody>
      </p:sp>
      <p:sp>
        <p:nvSpPr>
          <p:cNvPr id="18" name="bk object 18"/>
          <p:cNvSpPr/>
          <p:nvPr/>
        </p:nvSpPr>
        <p:spPr>
          <a:xfrm>
            <a:off x="7975600" y="7310438"/>
            <a:ext cx="1308100" cy="0"/>
          </a:xfrm>
          <a:custGeom>
            <a:avLst/>
            <a:gdLst/>
            <a:ahLst/>
            <a:cxnLst/>
            <a:rect l="l" t="t" r="r" b="b"/>
            <a:pathLst>
              <a:path w="1309370">
                <a:moveTo>
                  <a:pt x="0" y="0"/>
                </a:moveTo>
                <a:lnTo>
                  <a:pt x="1308818" y="0"/>
                </a:lnTo>
              </a:path>
            </a:pathLst>
          </a:custGeom>
          <a:ln w="28575" cmpd="sng">
            <a:solidFill>
              <a:srgbClr val="D2232A"/>
            </a:solidFill>
          </a:ln>
        </p:spPr>
        <p:txBody>
          <a:bodyPr lIns="0" tIns="0" rIns="0" bIns="0"/>
          <a:lstStyle/>
          <a:p>
            <a:pPr fontAlgn="auto">
              <a:spcBef>
                <a:spcPts val="0"/>
              </a:spcBef>
              <a:spcAft>
                <a:spcPts val="0"/>
              </a:spcAft>
              <a:defRPr/>
            </a:pPr>
            <a:endParaRPr>
              <a:latin typeface="+mn-lt"/>
            </a:endParaRPr>
          </a:p>
        </p:txBody>
      </p:sp>
      <p:sp>
        <p:nvSpPr>
          <p:cNvPr id="19" name="bk object 19"/>
          <p:cNvSpPr/>
          <p:nvPr/>
        </p:nvSpPr>
        <p:spPr>
          <a:xfrm flipV="1">
            <a:off x="774700" y="7239000"/>
            <a:ext cx="6948488" cy="71438"/>
          </a:xfrm>
          <a:custGeom>
            <a:avLst/>
            <a:gdLst/>
            <a:ahLst/>
            <a:cxnLst/>
            <a:rect l="l" t="t" r="r" b="b"/>
            <a:pathLst>
              <a:path w="6948805">
                <a:moveTo>
                  <a:pt x="0" y="0"/>
                </a:moveTo>
                <a:lnTo>
                  <a:pt x="6948485" y="0"/>
                </a:lnTo>
              </a:path>
            </a:pathLst>
          </a:custGeom>
          <a:ln w="28575" cmpd="sng">
            <a:solidFill>
              <a:schemeClr val="bg1">
                <a:lumMod val="50000"/>
              </a:schemeClr>
            </a:solidFill>
          </a:ln>
        </p:spPr>
        <p:txBody>
          <a:bodyPr lIns="0" tIns="0" rIns="0" bIns="0"/>
          <a:lstStyle/>
          <a:p>
            <a:pPr fontAlgn="auto">
              <a:spcBef>
                <a:spcPts val="0"/>
              </a:spcBef>
              <a:spcAft>
                <a:spcPts val="0"/>
              </a:spcAft>
              <a:defRPr/>
            </a:pPr>
            <a:endParaRPr>
              <a:latin typeface="+mn-lt"/>
            </a:endParaRPr>
          </a:p>
        </p:txBody>
      </p:sp>
      <p:sp>
        <p:nvSpPr>
          <p:cNvPr id="1030" name="Holder 2"/>
          <p:cNvSpPr>
            <a:spLocks noGrp="1"/>
          </p:cNvSpPr>
          <p:nvPr>
            <p:ph type="title"/>
          </p:nvPr>
        </p:nvSpPr>
        <p:spPr bwMode="auto">
          <a:xfrm>
            <a:off x="673100" y="723900"/>
            <a:ext cx="8712200" cy="27463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en-US"/>
          </a:p>
        </p:txBody>
      </p:sp>
      <p:sp>
        <p:nvSpPr>
          <p:cNvPr id="1031" name="Holder 3"/>
          <p:cNvSpPr>
            <a:spLocks noGrp="1"/>
          </p:cNvSpPr>
          <p:nvPr>
            <p:ph type="body" idx="1"/>
          </p:nvPr>
        </p:nvSpPr>
        <p:spPr bwMode="auto">
          <a:xfrm>
            <a:off x="760413" y="2306638"/>
            <a:ext cx="8537575" cy="22367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en-US"/>
          </a:p>
        </p:txBody>
      </p:sp>
      <p:sp>
        <p:nvSpPr>
          <p:cNvPr id="4" name="Holder 4"/>
          <p:cNvSpPr>
            <a:spLocks noGrp="1"/>
          </p:cNvSpPr>
          <p:nvPr>
            <p:ph type="ftr" sz="quarter" idx="5"/>
          </p:nvPr>
        </p:nvSpPr>
        <p:spPr>
          <a:xfrm>
            <a:off x="3419475" y="7227888"/>
            <a:ext cx="3219450" cy="274637"/>
          </a:xfrm>
          <a:prstGeom prst="rect">
            <a:avLst/>
          </a:prstGeom>
        </p:spPr>
        <p:txBody>
          <a:bodyPr vert="horz" wrap="square" lIns="0" tIns="0" rIns="0" bIns="0" numCol="1" anchor="t" anchorCtr="0" compatLnSpc="1">
            <a:prstTxWarp prst="textNoShape">
              <a:avLst/>
            </a:prstTxWarp>
            <a:spAutoFit/>
          </a:bodyPr>
          <a:lstStyle>
            <a:lvl1pPr algn="ctr">
              <a:defRPr>
                <a:solidFill>
                  <a:srgbClr val="898989"/>
                </a:solidFill>
                <a:latin typeface="Calibri" pitchFamily="34" charset="0"/>
              </a:defRPr>
            </a:lvl1pPr>
          </a:lstStyle>
          <a:p>
            <a:pPr>
              <a:defRPr/>
            </a:pPr>
            <a:endParaRPr lang="en-US"/>
          </a:p>
        </p:txBody>
      </p:sp>
      <p:sp>
        <p:nvSpPr>
          <p:cNvPr id="5" name="Holder 5"/>
          <p:cNvSpPr>
            <a:spLocks noGrp="1"/>
          </p:cNvSpPr>
          <p:nvPr>
            <p:ph type="dt" sz="half" idx="6"/>
          </p:nvPr>
        </p:nvSpPr>
        <p:spPr>
          <a:xfrm>
            <a:off x="503238" y="7227888"/>
            <a:ext cx="2312987" cy="388937"/>
          </a:xfrm>
          <a:prstGeom prst="rect">
            <a:avLst/>
          </a:prstGeom>
        </p:spPr>
        <p:txBody>
          <a:bodyPr wrap="square" lIns="0" tIns="0" rIns="0" bIns="0">
            <a:spAutoFit/>
          </a:bodyPr>
          <a:lstStyle>
            <a:lvl1pPr algn="l" fontAlgn="auto">
              <a:spcBef>
                <a:spcPts val="0"/>
              </a:spcBef>
              <a:spcAft>
                <a:spcPts val="0"/>
              </a:spcAft>
              <a:defRPr smtClean="0">
                <a:solidFill>
                  <a:schemeClr val="tx1">
                    <a:tint val="75000"/>
                  </a:schemeClr>
                </a:solidFill>
                <a:latin typeface="+mn-lt"/>
              </a:defRPr>
            </a:lvl1pPr>
          </a:lstStyle>
          <a:p>
            <a:pPr>
              <a:defRPr/>
            </a:pPr>
            <a:fld id="{492CD48C-9BE8-4F60-8CDC-1FC81C13A545}" type="datetime1">
              <a:rPr lang="en-US"/>
              <a:pPr>
                <a:defRPr/>
              </a:pPr>
              <a:t>8/6/2017</a:t>
            </a:fld>
            <a:endParaRPr lang="en-US"/>
          </a:p>
        </p:txBody>
      </p:sp>
      <p:sp>
        <p:nvSpPr>
          <p:cNvPr id="11" name="Slide Number Placeholder 5"/>
          <p:cNvSpPr>
            <a:spLocks noGrp="1"/>
          </p:cNvSpPr>
          <p:nvPr>
            <p:ph type="sldNum" sz="quarter" idx="4"/>
          </p:nvPr>
        </p:nvSpPr>
        <p:spPr>
          <a:xfrm>
            <a:off x="8991600" y="7432675"/>
            <a:ext cx="304800" cy="263525"/>
          </a:xfrm>
          <a:prstGeom prst="rect">
            <a:avLst/>
          </a:prstGeom>
        </p:spPr>
        <p:txBody>
          <a:bodyPr/>
          <a:lstStyle>
            <a:lvl1pPr>
              <a:defRPr sz="1200" dirty="0" smtClean="0"/>
            </a:lvl1pPr>
          </a:lstStyle>
          <a:p>
            <a:pPr>
              <a:defRPr/>
            </a:pPr>
            <a:r>
              <a:rPr lang="en-US"/>
              <a:t>1</a:t>
            </a:r>
          </a:p>
        </p:txBody>
      </p:sp>
      <p:pic>
        <p:nvPicPr>
          <p:cNvPr id="1035" name="Picture 2" descr="abpro-logo-red on white-2.png"/>
          <p:cNvPicPr>
            <a:picLocks noChangeAspect="1"/>
          </p:cNvPicPr>
          <p:nvPr userDrawn="1"/>
        </p:nvPicPr>
        <p:blipFill>
          <a:blip r:embed="rId8"/>
          <a:srcRect/>
          <a:stretch>
            <a:fillRect/>
          </a:stretch>
        </p:blipFill>
        <p:spPr bwMode="auto">
          <a:xfrm>
            <a:off x="7772400" y="414338"/>
            <a:ext cx="1427163" cy="5762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Lst>
  <p:hf hdr="0" ftr="0" dt="0"/>
  <p:txStyles>
    <p:titleStyle>
      <a:lvl1pPr algn="ctr" rtl="0" eaLnBrk="0" fontAlgn="base" hangingPunct="0">
        <a:spcBef>
          <a:spcPct val="0"/>
        </a:spcBef>
        <a:spcAft>
          <a:spcPct val="0"/>
        </a:spcAft>
        <a:defRPr>
          <a:solidFill>
            <a:schemeClr val="tx1"/>
          </a:solidFill>
          <a:latin typeface="+mj-lt"/>
          <a:ea typeface="+mj-ea"/>
          <a:cs typeface="+mj-cs"/>
        </a:defRPr>
      </a:lvl1pPr>
      <a:lvl2pPr algn="ctr" rtl="0" eaLnBrk="0" fontAlgn="base" hangingPunct="0">
        <a:spcBef>
          <a:spcPct val="0"/>
        </a:spcBef>
        <a:spcAft>
          <a:spcPct val="0"/>
        </a:spcAft>
        <a:defRPr>
          <a:solidFill>
            <a:schemeClr val="tx1"/>
          </a:solidFill>
          <a:latin typeface="Calibri" pitchFamily="34" charset="0"/>
        </a:defRPr>
      </a:lvl2pPr>
      <a:lvl3pPr algn="ctr" rtl="0" eaLnBrk="0" fontAlgn="base" hangingPunct="0">
        <a:spcBef>
          <a:spcPct val="0"/>
        </a:spcBef>
        <a:spcAft>
          <a:spcPct val="0"/>
        </a:spcAft>
        <a:defRPr>
          <a:solidFill>
            <a:schemeClr val="tx1"/>
          </a:solidFill>
          <a:latin typeface="Calibri" pitchFamily="34" charset="0"/>
        </a:defRPr>
      </a:lvl3pPr>
      <a:lvl4pPr algn="ctr" rtl="0" eaLnBrk="0" fontAlgn="base" hangingPunct="0">
        <a:spcBef>
          <a:spcPct val="0"/>
        </a:spcBef>
        <a:spcAft>
          <a:spcPct val="0"/>
        </a:spcAft>
        <a:defRPr>
          <a:solidFill>
            <a:schemeClr val="tx1"/>
          </a:solidFill>
          <a:latin typeface="Calibri" pitchFamily="34" charset="0"/>
        </a:defRPr>
      </a:lvl4pPr>
      <a:lvl5pPr algn="ctr" rtl="0" eaLnBrk="0" fontAlgn="base" hangingPunct="0">
        <a:spcBef>
          <a:spcPct val="0"/>
        </a:spcBef>
        <a:spcAft>
          <a:spcPct val="0"/>
        </a:spcAft>
        <a:defRPr>
          <a:solidFill>
            <a:schemeClr val="tx1"/>
          </a:solidFill>
          <a:latin typeface="Calibri" pitchFamily="34" charset="0"/>
        </a:defRPr>
      </a:lvl5pPr>
      <a:lvl6pPr marL="457200" algn="ctr" rtl="0" eaLnBrk="0" fontAlgn="base" hangingPunct="0">
        <a:spcBef>
          <a:spcPct val="0"/>
        </a:spcBef>
        <a:spcAft>
          <a:spcPct val="0"/>
        </a:spcAft>
        <a:defRPr>
          <a:solidFill>
            <a:schemeClr val="tx1"/>
          </a:solidFill>
          <a:latin typeface="Calibri" pitchFamily="34" charset="0"/>
        </a:defRPr>
      </a:lvl6pPr>
      <a:lvl7pPr marL="914400" algn="ctr" rtl="0" eaLnBrk="0" fontAlgn="base" hangingPunct="0">
        <a:spcBef>
          <a:spcPct val="0"/>
        </a:spcBef>
        <a:spcAft>
          <a:spcPct val="0"/>
        </a:spcAft>
        <a:defRPr>
          <a:solidFill>
            <a:schemeClr val="tx1"/>
          </a:solidFill>
          <a:latin typeface="Calibri" pitchFamily="34" charset="0"/>
        </a:defRPr>
      </a:lvl7pPr>
      <a:lvl8pPr marL="1371600" algn="ctr" rtl="0" eaLnBrk="0" fontAlgn="base" hangingPunct="0">
        <a:spcBef>
          <a:spcPct val="0"/>
        </a:spcBef>
        <a:spcAft>
          <a:spcPct val="0"/>
        </a:spcAft>
        <a:defRPr>
          <a:solidFill>
            <a:schemeClr val="tx1"/>
          </a:solidFill>
          <a:latin typeface="Calibri" pitchFamily="34" charset="0"/>
        </a:defRPr>
      </a:lvl8pPr>
      <a:lvl9pPr marL="1828800" algn="ctr" rtl="0" eaLnBrk="0" fontAlgn="base" hangingPunct="0">
        <a:spcBef>
          <a:spcPct val="0"/>
        </a:spcBef>
        <a:spcAft>
          <a:spcPct val="0"/>
        </a:spcAft>
        <a:defRPr>
          <a:solidFill>
            <a:schemeClr val="tx1"/>
          </a:solidFill>
          <a:latin typeface="Calibri"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object 2"/>
          <p:cNvSpPr txBox="1">
            <a:spLocks noChangeArrowheads="1"/>
          </p:cNvSpPr>
          <p:nvPr/>
        </p:nvSpPr>
        <p:spPr bwMode="auto">
          <a:xfrm>
            <a:off x="2057400" y="3810000"/>
            <a:ext cx="5468937" cy="3462486"/>
          </a:xfrm>
          <a:prstGeom prst="rect">
            <a:avLst/>
          </a:prstGeom>
          <a:noFill/>
          <a:ln w="9525">
            <a:noFill/>
            <a:miter lim="800000"/>
            <a:headEnd/>
            <a:tailEnd/>
          </a:ln>
        </p:spPr>
        <p:txBody>
          <a:bodyPr lIns="0" tIns="0" rIns="0" bIns="0">
            <a:spAutoFit/>
          </a:bodyPr>
          <a:lstStyle/>
          <a:p>
            <a:pPr marL="12700" indent="-12700" algn="ctr">
              <a:lnSpc>
                <a:spcPct val="150000"/>
              </a:lnSpc>
            </a:pPr>
            <a:r>
              <a:rPr lang="en-US" sz="2400" b="1" dirty="0">
                <a:solidFill>
                  <a:srgbClr val="515151"/>
                </a:solidFill>
                <a:latin typeface="Helvetica" pitchFamily="34" charset="0"/>
                <a:cs typeface="Helvetica" pitchFamily="34" charset="0"/>
              </a:rPr>
              <a:t>Strategic Partnerships </a:t>
            </a:r>
          </a:p>
          <a:p>
            <a:pPr marL="12700" indent="-12700" algn="ctr">
              <a:lnSpc>
                <a:spcPct val="150000"/>
              </a:lnSpc>
            </a:pPr>
            <a:r>
              <a:rPr lang="en-US" sz="2400" b="1" dirty="0">
                <a:solidFill>
                  <a:srgbClr val="515151"/>
                </a:solidFill>
                <a:latin typeface="Helvetica" pitchFamily="34" charset="0"/>
                <a:cs typeface="Helvetica" pitchFamily="34" charset="0"/>
              </a:rPr>
              <a:t>for Biologics RD</a:t>
            </a:r>
          </a:p>
          <a:p>
            <a:pPr marL="12700" indent="-12700" algn="ctr">
              <a:lnSpc>
                <a:spcPct val="150000"/>
              </a:lnSpc>
            </a:pPr>
            <a:endParaRPr lang="en-US" sz="2400" b="1" dirty="0">
              <a:solidFill>
                <a:srgbClr val="515151"/>
              </a:solidFill>
              <a:latin typeface="Helvetica" pitchFamily="34" charset="0"/>
              <a:cs typeface="Helvetica" pitchFamily="34" charset="0"/>
            </a:endParaRPr>
          </a:p>
          <a:p>
            <a:pPr marL="12700" indent="-12700" algn="ctr">
              <a:lnSpc>
                <a:spcPct val="150000"/>
              </a:lnSpc>
            </a:pPr>
            <a:r>
              <a:rPr lang="en-US" sz="2000" b="1" dirty="0">
                <a:solidFill>
                  <a:srgbClr val="515151"/>
                </a:solidFill>
                <a:latin typeface="Helvetica" pitchFamily="34" charset="0"/>
                <a:cs typeface="Helvetica" pitchFamily="34" charset="0"/>
              </a:rPr>
              <a:t>James Yang, Ph.D.</a:t>
            </a:r>
          </a:p>
          <a:p>
            <a:pPr marL="12700" indent="-12700" algn="ctr">
              <a:lnSpc>
                <a:spcPct val="150000"/>
              </a:lnSpc>
            </a:pPr>
            <a:r>
              <a:rPr lang="en-US" sz="2000" b="1" dirty="0">
                <a:solidFill>
                  <a:srgbClr val="515151"/>
                </a:solidFill>
                <a:latin typeface="Helvetica" pitchFamily="34" charset="0"/>
                <a:cs typeface="Helvetica" pitchFamily="34" charset="0"/>
              </a:rPr>
              <a:t>International Conference on </a:t>
            </a:r>
          </a:p>
          <a:p>
            <a:pPr marL="12700" indent="-12700" algn="ctr">
              <a:lnSpc>
                <a:spcPct val="150000"/>
              </a:lnSpc>
            </a:pPr>
            <a:r>
              <a:rPr lang="en-US" sz="2000" b="1" dirty="0">
                <a:solidFill>
                  <a:srgbClr val="515151"/>
                </a:solidFill>
                <a:latin typeface="Helvetica" pitchFamily="34" charset="0"/>
                <a:cs typeface="Helvetica" pitchFamily="34" charset="0"/>
              </a:rPr>
              <a:t> Biologics and Biosimilars</a:t>
            </a:r>
          </a:p>
          <a:p>
            <a:pPr marL="12700" indent="-12700" algn="ctr">
              <a:lnSpc>
                <a:spcPct val="150000"/>
              </a:lnSpc>
            </a:pPr>
            <a:r>
              <a:rPr lang="en-US" b="1" dirty="0">
                <a:solidFill>
                  <a:srgbClr val="515151"/>
                </a:solidFill>
                <a:latin typeface="Helvetica" pitchFamily="34" charset="0"/>
                <a:cs typeface="Helvetica" pitchFamily="34" charset="0"/>
              </a:rPr>
              <a:t>Beijing, August 10-12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object 2"/>
          <p:cNvSpPr txBox="1">
            <a:spLocks noChangeArrowheads="1"/>
          </p:cNvSpPr>
          <p:nvPr/>
        </p:nvSpPr>
        <p:spPr bwMode="auto">
          <a:xfrm>
            <a:off x="812800" y="1676400"/>
            <a:ext cx="8272463" cy="4505325"/>
          </a:xfrm>
          <a:prstGeom prst="rect">
            <a:avLst/>
          </a:prstGeom>
          <a:noFill/>
          <a:ln w="9525">
            <a:noFill/>
            <a:miter lim="800000"/>
            <a:headEnd/>
            <a:tailEnd/>
          </a:ln>
        </p:spPr>
        <p:txBody>
          <a:bodyPr lIns="0" tIns="0" rIns="0" bIns="0">
            <a:spAutoFit/>
          </a:bodyPr>
          <a:lstStyle/>
          <a:p>
            <a:pPr>
              <a:lnSpc>
                <a:spcPct val="103000"/>
              </a:lnSpc>
              <a:tabLst>
                <a:tab pos="0" algn="l"/>
              </a:tabLst>
            </a:pPr>
            <a:r>
              <a:rPr lang="en-US" sz="1300">
                <a:cs typeface="Arial" charset="0"/>
              </a:rPr>
              <a:t>This document contains forward-looking statements. All statements other than statements of historical facts</a:t>
            </a:r>
          </a:p>
          <a:p>
            <a:pPr>
              <a:lnSpc>
                <a:spcPct val="103000"/>
              </a:lnSpc>
              <a:tabLst>
                <a:tab pos="0" algn="l"/>
              </a:tabLst>
            </a:pPr>
            <a:r>
              <a:rPr lang="en-US" sz="1300">
                <a:cs typeface="Arial" charset="0"/>
              </a:rPr>
              <a:t>contained in this document, including statements regarding possible or assumed future results of operations,</a:t>
            </a:r>
          </a:p>
          <a:p>
            <a:pPr>
              <a:lnSpc>
                <a:spcPct val="103000"/>
              </a:lnSpc>
              <a:tabLst>
                <a:tab pos="0" algn="l"/>
              </a:tabLst>
            </a:pPr>
            <a:r>
              <a:rPr lang="en-US" sz="1300">
                <a:cs typeface="Arial" charset="0"/>
              </a:rPr>
              <a:t>business strategies, development plans, regulatory activities, competitive position, potential growth opportunities,</a:t>
            </a:r>
          </a:p>
          <a:p>
            <a:pPr>
              <a:lnSpc>
                <a:spcPct val="103000"/>
              </a:lnSpc>
              <a:tabLst>
                <a:tab pos="0" algn="l"/>
              </a:tabLst>
            </a:pPr>
            <a:r>
              <a:rPr lang="en-US" sz="1300">
                <a:cs typeface="Arial" charset="0"/>
              </a:rPr>
              <a:t>use of proceeds and the effects of competition are forward-looking statements. These statements involve known</a:t>
            </a:r>
          </a:p>
          <a:p>
            <a:pPr>
              <a:lnSpc>
                <a:spcPct val="103000"/>
              </a:lnSpc>
              <a:tabLst>
                <a:tab pos="0" algn="l"/>
              </a:tabLst>
            </a:pPr>
            <a:r>
              <a:rPr lang="en-US" sz="1300">
                <a:cs typeface="Arial" charset="0"/>
              </a:rPr>
              <a:t>and unknown risks, uncertainties and other important factors that may cause the actual results, performance or</a:t>
            </a:r>
          </a:p>
          <a:p>
            <a:pPr>
              <a:lnSpc>
                <a:spcPct val="103000"/>
              </a:lnSpc>
              <a:tabLst>
                <a:tab pos="0" algn="l"/>
              </a:tabLst>
            </a:pPr>
            <a:r>
              <a:rPr lang="en-US" sz="1300">
                <a:cs typeface="Arial" charset="0"/>
              </a:rPr>
              <a:t>achievements of Abpro Corporation (the “Company”) to be materially different from any future results,</a:t>
            </a:r>
          </a:p>
          <a:p>
            <a:pPr>
              <a:lnSpc>
                <a:spcPct val="103000"/>
              </a:lnSpc>
              <a:tabLst>
                <a:tab pos="0" algn="l"/>
              </a:tabLst>
            </a:pPr>
            <a:r>
              <a:rPr lang="en-US" sz="1300">
                <a:cs typeface="Arial" charset="0"/>
              </a:rPr>
              <a:t>performance or achievements expressed or implied by the forward-looking statements. In some cases, you can</a:t>
            </a:r>
          </a:p>
          <a:p>
            <a:pPr>
              <a:lnSpc>
                <a:spcPct val="103000"/>
              </a:lnSpc>
              <a:tabLst>
                <a:tab pos="0" algn="l"/>
              </a:tabLst>
            </a:pPr>
            <a:r>
              <a:rPr lang="en-US" sz="1300">
                <a:cs typeface="Arial" charset="0"/>
              </a:rPr>
              <a:t>identify forward-looking statements by terms such as “may,” “will,” “should,” “expect,” “plan,” “aim,” “anticipate,”</a:t>
            </a:r>
          </a:p>
          <a:p>
            <a:pPr>
              <a:lnSpc>
                <a:spcPct val="103000"/>
              </a:lnSpc>
              <a:tabLst>
                <a:tab pos="0" algn="l"/>
              </a:tabLst>
            </a:pPr>
            <a:r>
              <a:rPr lang="en-US" sz="1300">
                <a:cs typeface="Arial" charset="0"/>
              </a:rPr>
              <a:t>“could,” “intend,” “target,” “project,” “contemplate,” “believe,” “estimate,” “predict,” “potential” or “continue” or the</a:t>
            </a:r>
          </a:p>
          <a:p>
            <a:pPr>
              <a:lnSpc>
                <a:spcPct val="103000"/>
              </a:lnSpc>
              <a:tabLst>
                <a:tab pos="0" algn="l"/>
              </a:tabLst>
            </a:pPr>
            <a:r>
              <a:rPr lang="en-US" sz="1300">
                <a:cs typeface="Arial" charset="0"/>
              </a:rPr>
              <a:t>negative of these terms or other similar expressions. The forward-looking statements in this presentation are only predictions. The Company has based these forward-looking statements largely on its current expectations and projections about future events and financial trends that it believes may affect the Company’s business, financial condition and results of operations. These forward-looking statements speak only as of the date of this presentation and are subject to a number of risks, uncertainties and assumptions, some of which cannot be predicted or quantified and some of which are beyond the Company’s control. The events and circumstances reflected in the Company’s forward-looking statements may not be achieved or occur, and actual results could differ materially from those projected in the forward-looking statements. Moreover, the Company operates in a dynamic industry and economy. New risk factors and uncertainties may emerge from time to time, and it is not possible for management to predict all risk factors and uncertainties that the Company may face. Except as required by applicable law, the Company does not plan to publicly update or revise any forward-looking statements contained herein, whether as a result of any new information, future events, changed circumstances or otherwise.</a:t>
            </a:r>
          </a:p>
        </p:txBody>
      </p:sp>
      <p:sp>
        <p:nvSpPr>
          <p:cNvPr id="12290" name="object 3"/>
          <p:cNvSpPr>
            <a:spLocks noGrp="1"/>
          </p:cNvSpPr>
          <p:nvPr>
            <p:ph type="title"/>
          </p:nvPr>
        </p:nvSpPr>
        <p:spPr>
          <a:xfrm>
            <a:off x="812800" y="685800"/>
            <a:ext cx="8712200" cy="369888"/>
          </a:xfrm>
        </p:spPr>
        <p:txBody>
          <a:bodyPr/>
          <a:lstStyle/>
          <a:p>
            <a:pPr marL="12700" algn="l" eaLnBrk="1" hangingPunct="1"/>
            <a:r>
              <a:rPr lang="en-US">
                <a:latin typeface="Arial" charset="0"/>
                <a:cs typeface="Arial" charset="0"/>
              </a:rPr>
              <a:t>Forward-Looking Statements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100" y="723900"/>
            <a:ext cx="8712200" cy="492443"/>
          </a:xfrm>
        </p:spPr>
        <p:txBody>
          <a:bodyPr/>
          <a:lstStyle/>
          <a:p>
            <a:r>
              <a:rPr lang="en-US" sz="3200" b="1" dirty="0">
                <a:solidFill>
                  <a:schemeClr val="tx1"/>
                </a:solidFill>
              </a:rPr>
              <a:t>Outline</a:t>
            </a:r>
          </a:p>
        </p:txBody>
      </p:sp>
      <p:sp>
        <p:nvSpPr>
          <p:cNvPr id="3" name="Text Placeholder 2"/>
          <p:cNvSpPr>
            <a:spLocks noGrp="1"/>
          </p:cNvSpPr>
          <p:nvPr>
            <p:ph type="body" idx="1"/>
          </p:nvPr>
        </p:nvSpPr>
        <p:spPr>
          <a:xfrm>
            <a:off x="847725" y="2286000"/>
            <a:ext cx="8537575" cy="2499146"/>
          </a:xfrm>
        </p:spPr>
        <p:txBody>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Overview </a:t>
            </a:r>
          </a:p>
          <a:p>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Strategic Partnership for Success</a:t>
            </a:r>
          </a:p>
          <a:p>
            <a:pPr marL="285750" indent="-28575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Future Trends</a:t>
            </a: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3</a:t>
            </a:fld>
            <a:endParaRPr lang="en-US" dirty="0"/>
          </a:p>
        </p:txBody>
      </p:sp>
    </p:spTree>
    <p:extLst>
      <p:ext uri="{BB962C8B-B14F-4D97-AF65-F5344CB8AC3E}">
        <p14:creationId xmlns:p14="http://schemas.microsoft.com/office/powerpoint/2010/main" val="2871363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75AF7BC-3A87-43A9-81DB-6A54F11BA96A}" type="slidenum">
              <a:rPr lang="en-US" smtClean="0"/>
              <a:pPr>
                <a:defRPr/>
              </a:pPr>
              <a:t>4</a:t>
            </a:fld>
            <a:endParaRPr lang="en-US"/>
          </a:p>
        </p:txBody>
      </p:sp>
      <p:sp>
        <p:nvSpPr>
          <p:cNvPr id="3" name="TextBox 2"/>
          <p:cNvSpPr txBox="1"/>
          <p:nvPr/>
        </p:nvSpPr>
        <p:spPr>
          <a:xfrm>
            <a:off x="3640661" y="687170"/>
            <a:ext cx="2462534" cy="584775"/>
          </a:xfrm>
          <a:prstGeom prst="rect">
            <a:avLst/>
          </a:prstGeom>
          <a:noFill/>
        </p:spPr>
        <p:txBody>
          <a:bodyPr wrap="none" rtlCol="0">
            <a:spAutoFit/>
          </a:bodyPr>
          <a:lstStyle/>
          <a:p>
            <a:r>
              <a:rPr lang="en-US" sz="3200" b="1" dirty="0"/>
              <a:t>I. Overview </a:t>
            </a:r>
          </a:p>
        </p:txBody>
      </p:sp>
      <p:sp>
        <p:nvSpPr>
          <p:cNvPr id="4" name="Content Placeholder 2"/>
          <p:cNvSpPr txBox="1">
            <a:spLocks/>
          </p:cNvSpPr>
          <p:nvPr/>
        </p:nvSpPr>
        <p:spPr bwMode="auto">
          <a:xfrm>
            <a:off x="1219200" y="2590800"/>
            <a:ext cx="7620000" cy="4419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altLang="en-US" sz="2400" b="1" kern="0" dirty="0">
                <a:latin typeface="Arial" panose="020B0604020202020204" pitchFamily="34" charset="0"/>
                <a:cs typeface="Arial" panose="020B0604020202020204" pitchFamily="34" charset="0"/>
              </a:rPr>
              <a:t>In next two years</a:t>
            </a:r>
          </a:p>
          <a:p>
            <a:endParaRPr lang="en-US" altLang="en-US" sz="2800" b="1" kern="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altLang="en-US" sz="2400" kern="0" dirty="0">
                <a:latin typeface="Arial" panose="020B0604020202020204" pitchFamily="34" charset="0"/>
                <a:cs typeface="Arial" panose="020B0604020202020204" pitchFamily="34" charset="0"/>
              </a:rPr>
              <a:t>50% top drugs ( out of 100 )  to be biologics</a:t>
            </a:r>
          </a:p>
          <a:p>
            <a:pPr lvl="1"/>
            <a:endParaRPr lang="en-US" altLang="en-US" sz="2400" kern="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altLang="en-US" sz="2400" kern="0" dirty="0">
                <a:latin typeface="Arial" panose="020B0604020202020204" pitchFamily="34" charset="0"/>
                <a:cs typeface="Arial" panose="020B0604020202020204" pitchFamily="34" charset="0"/>
              </a:rPr>
              <a:t>World wide sales for biologics: $215B</a:t>
            </a:r>
          </a:p>
          <a:p>
            <a:pPr lvl="1"/>
            <a:endParaRPr lang="en-US" altLang="en-US" sz="2400" kern="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altLang="en-US" sz="2400" kern="0" dirty="0">
                <a:latin typeface="Arial" panose="020B0604020202020204" pitchFamily="34" charset="0"/>
                <a:cs typeface="Arial" panose="020B0604020202020204" pitchFamily="34" charset="0"/>
              </a:rPr>
              <a:t>Biologics to grow at 300% rate  (vs chemical drugs)</a:t>
            </a:r>
          </a:p>
          <a:p>
            <a:pPr lvl="1"/>
            <a:endParaRPr lang="en-US" altLang="en-US" kern="0" dirty="0"/>
          </a:p>
        </p:txBody>
      </p:sp>
      <p:sp>
        <p:nvSpPr>
          <p:cNvPr id="5" name="Rectangle 4"/>
          <p:cNvSpPr/>
          <p:nvPr/>
        </p:nvSpPr>
        <p:spPr>
          <a:xfrm>
            <a:off x="2857594" y="1752600"/>
            <a:ext cx="3687228" cy="461665"/>
          </a:xfrm>
          <a:prstGeom prst="rect">
            <a:avLst/>
          </a:prstGeom>
        </p:spPr>
        <p:txBody>
          <a:bodyPr wrap="none">
            <a:spAutoFit/>
          </a:bodyPr>
          <a:lstStyle/>
          <a:p>
            <a:r>
              <a:rPr lang="en-US" altLang="en-US" sz="2400" b="1" i="1" dirty="0">
                <a:latin typeface="Arial" panose="020B0604020202020204" pitchFamily="34" charset="0"/>
                <a:cs typeface="Arial" panose="020B0604020202020204" pitchFamily="34" charset="0"/>
              </a:rPr>
              <a:t>Global Biologics Market</a:t>
            </a:r>
            <a:endParaRPr lang="en-US" sz="2400" i="1" dirty="0"/>
          </a:p>
        </p:txBody>
      </p:sp>
    </p:spTree>
    <p:extLst>
      <p:ext uri="{BB962C8B-B14F-4D97-AF65-F5344CB8AC3E}">
        <p14:creationId xmlns:p14="http://schemas.microsoft.com/office/powerpoint/2010/main" val="1674372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75AF7BC-3A87-43A9-81DB-6A54F11BA96A}" type="slidenum">
              <a:rPr lang="en-US" smtClean="0"/>
              <a:pPr>
                <a:defRPr/>
              </a:pPr>
              <a:t>5</a:t>
            </a:fld>
            <a:endParaRPr lang="en-US"/>
          </a:p>
        </p:txBody>
      </p:sp>
      <p:sp>
        <p:nvSpPr>
          <p:cNvPr id="4" name="Rectangle 3"/>
          <p:cNvSpPr/>
          <p:nvPr/>
        </p:nvSpPr>
        <p:spPr>
          <a:xfrm>
            <a:off x="1758700" y="3566319"/>
            <a:ext cx="650875" cy="30353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zh-CN" sz="5973">
              <a:solidFill>
                <a:srgbClr val="FFFFFF"/>
              </a:solidFill>
              <a:ea typeface="SimSun" panose="02010600030101010101" pitchFamily="2" charset="-122"/>
            </a:endParaRPr>
          </a:p>
        </p:txBody>
      </p:sp>
      <p:sp>
        <p:nvSpPr>
          <p:cNvPr id="5" name="Rectangle 4"/>
          <p:cNvSpPr/>
          <p:nvPr/>
        </p:nvSpPr>
        <p:spPr>
          <a:xfrm>
            <a:off x="2815975" y="6165056"/>
            <a:ext cx="650875" cy="3952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zh-CN" sz="5973">
              <a:solidFill>
                <a:srgbClr val="FFFFFF"/>
              </a:solidFill>
              <a:ea typeface="SimSun" panose="02010600030101010101" pitchFamily="2" charset="-122"/>
            </a:endParaRPr>
          </a:p>
        </p:txBody>
      </p:sp>
      <p:sp>
        <p:nvSpPr>
          <p:cNvPr id="6" name="Rectangle 5"/>
          <p:cNvSpPr/>
          <p:nvPr/>
        </p:nvSpPr>
        <p:spPr>
          <a:xfrm>
            <a:off x="6473658" y="4710112"/>
            <a:ext cx="650875" cy="181927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zh-CN" sz="5973">
              <a:solidFill>
                <a:srgbClr val="FFFFFF"/>
              </a:solidFill>
              <a:ea typeface="SimSun" panose="02010600030101010101" pitchFamily="2" charset="-122"/>
            </a:endParaRPr>
          </a:p>
        </p:txBody>
      </p:sp>
      <p:sp>
        <p:nvSpPr>
          <p:cNvPr id="7" name="Rectangle 6"/>
          <p:cNvSpPr/>
          <p:nvPr/>
        </p:nvSpPr>
        <p:spPr>
          <a:xfrm>
            <a:off x="8327858" y="4724400"/>
            <a:ext cx="647700" cy="1816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zh-CN" sz="5973">
              <a:solidFill>
                <a:srgbClr val="FFFFFF"/>
              </a:solidFill>
              <a:ea typeface="SimSun" panose="02010600030101010101" pitchFamily="2" charset="-122"/>
            </a:endParaRPr>
          </a:p>
        </p:txBody>
      </p:sp>
      <p:sp>
        <p:nvSpPr>
          <p:cNvPr id="9" name="TextBox 10"/>
          <p:cNvSpPr txBox="1">
            <a:spLocks noChangeArrowheads="1"/>
          </p:cNvSpPr>
          <p:nvPr/>
        </p:nvSpPr>
        <p:spPr bwMode="auto">
          <a:xfrm>
            <a:off x="1308853" y="1671305"/>
            <a:ext cx="146208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2560" b="1" dirty="0">
                <a:ea typeface="SimSun" panose="02010600030101010101" pitchFamily="2" charset="-122"/>
              </a:rPr>
              <a:t>   </a:t>
            </a:r>
            <a:r>
              <a:rPr lang="en-US" altLang="zh-CN" sz="2000" b="1" dirty="0">
                <a:ea typeface="SimSun" panose="02010600030101010101" pitchFamily="2" charset="-122"/>
              </a:rPr>
              <a:t>Status</a:t>
            </a:r>
          </a:p>
        </p:txBody>
      </p:sp>
      <p:sp>
        <p:nvSpPr>
          <p:cNvPr id="10" name="TextBox 11"/>
          <p:cNvSpPr txBox="1">
            <a:spLocks noChangeArrowheads="1"/>
          </p:cNvSpPr>
          <p:nvPr/>
        </p:nvSpPr>
        <p:spPr bwMode="auto">
          <a:xfrm>
            <a:off x="6473658" y="1758558"/>
            <a:ext cx="2282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2000" b="1" dirty="0">
                <a:ea typeface="SimSun" panose="02010600030101010101" pitchFamily="2" charset="-122"/>
              </a:rPr>
              <a:t> Future Trend</a:t>
            </a:r>
          </a:p>
        </p:txBody>
      </p:sp>
      <p:sp>
        <p:nvSpPr>
          <p:cNvPr id="11" name="TextBox 12"/>
          <p:cNvSpPr txBox="1">
            <a:spLocks noChangeArrowheads="1"/>
          </p:cNvSpPr>
          <p:nvPr/>
        </p:nvSpPr>
        <p:spPr bwMode="auto">
          <a:xfrm>
            <a:off x="1223712" y="2489299"/>
            <a:ext cx="19177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1800" dirty="0">
                <a:ea typeface="SimSun" panose="02010600030101010101" pitchFamily="2" charset="-122"/>
              </a:rPr>
              <a:t>Small molecule</a:t>
            </a:r>
          </a:p>
          <a:p>
            <a:pPr algn="ctr" eaLnBrk="1" hangingPunct="1">
              <a:spcBef>
                <a:spcPct val="0"/>
              </a:spcBef>
              <a:buFontTx/>
              <a:buNone/>
              <a:defRPr/>
            </a:pPr>
            <a:r>
              <a:rPr lang="en-US" altLang="zh-CN" sz="1800" dirty="0">
                <a:ea typeface="SimSun" panose="02010600030101010101" pitchFamily="2" charset="-122"/>
              </a:rPr>
              <a:t> (Chemicals)</a:t>
            </a:r>
          </a:p>
          <a:p>
            <a:pPr algn="ctr" eaLnBrk="1" hangingPunct="1">
              <a:spcBef>
                <a:spcPct val="0"/>
              </a:spcBef>
              <a:buFontTx/>
              <a:buNone/>
              <a:defRPr/>
            </a:pPr>
            <a:r>
              <a:rPr lang="en-US" altLang="zh-CN" sz="1800" dirty="0">
                <a:ea typeface="SimSun" panose="02010600030101010101" pitchFamily="2" charset="-122"/>
              </a:rPr>
              <a:t>(~90%) </a:t>
            </a:r>
          </a:p>
        </p:txBody>
      </p:sp>
      <p:sp>
        <p:nvSpPr>
          <p:cNvPr id="12" name="TextBox 13"/>
          <p:cNvSpPr txBox="1">
            <a:spLocks noChangeArrowheads="1"/>
          </p:cNvSpPr>
          <p:nvPr/>
        </p:nvSpPr>
        <p:spPr bwMode="auto">
          <a:xfrm>
            <a:off x="2425450" y="5191919"/>
            <a:ext cx="1679575"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1707">
                <a:ea typeface="SimSun" panose="02010600030101010101" pitchFamily="2" charset="-122"/>
              </a:rPr>
              <a:t>Large Molecule</a:t>
            </a:r>
          </a:p>
          <a:p>
            <a:pPr algn="ctr" eaLnBrk="1" hangingPunct="1">
              <a:spcBef>
                <a:spcPct val="0"/>
              </a:spcBef>
              <a:buFontTx/>
              <a:buNone/>
              <a:defRPr/>
            </a:pPr>
            <a:r>
              <a:rPr lang="en-US" altLang="zh-CN" sz="1707">
                <a:ea typeface="SimSun" panose="02010600030101010101" pitchFamily="2" charset="-122"/>
              </a:rPr>
              <a:t>(Biologics)</a:t>
            </a:r>
          </a:p>
          <a:p>
            <a:pPr algn="ctr" eaLnBrk="1" hangingPunct="1">
              <a:spcBef>
                <a:spcPct val="0"/>
              </a:spcBef>
              <a:buFontTx/>
              <a:buNone/>
              <a:defRPr/>
            </a:pPr>
            <a:r>
              <a:rPr lang="en-US" altLang="zh-CN" sz="1707">
                <a:ea typeface="SimSun" panose="02010600030101010101" pitchFamily="2" charset="-122"/>
              </a:rPr>
              <a:t>  (~10%)</a:t>
            </a:r>
          </a:p>
        </p:txBody>
      </p:sp>
      <p:sp>
        <p:nvSpPr>
          <p:cNvPr id="13" name="TextBox 14"/>
          <p:cNvSpPr txBox="1">
            <a:spLocks noChangeArrowheads="1"/>
          </p:cNvSpPr>
          <p:nvPr/>
        </p:nvSpPr>
        <p:spPr bwMode="auto">
          <a:xfrm>
            <a:off x="5746583" y="3473450"/>
            <a:ext cx="204787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1991">
                <a:ea typeface="SimSun" panose="02010600030101010101" pitchFamily="2" charset="-122"/>
              </a:rPr>
              <a:t>Small Molecules</a:t>
            </a:r>
          </a:p>
          <a:p>
            <a:pPr algn="ctr" eaLnBrk="1" hangingPunct="1">
              <a:spcBef>
                <a:spcPct val="0"/>
              </a:spcBef>
              <a:buFontTx/>
              <a:buNone/>
              <a:defRPr/>
            </a:pPr>
            <a:r>
              <a:rPr lang="en-US" altLang="zh-CN" sz="1991">
                <a:ea typeface="SimSun" panose="02010600030101010101" pitchFamily="2" charset="-122"/>
              </a:rPr>
              <a:t>(Chemicals) </a:t>
            </a:r>
          </a:p>
          <a:p>
            <a:pPr algn="ctr" eaLnBrk="1" hangingPunct="1">
              <a:spcBef>
                <a:spcPct val="0"/>
              </a:spcBef>
              <a:buFontTx/>
              <a:buNone/>
              <a:defRPr/>
            </a:pPr>
            <a:r>
              <a:rPr lang="en-US" altLang="zh-CN" sz="1991">
                <a:ea typeface="SimSun" panose="02010600030101010101" pitchFamily="2" charset="-122"/>
              </a:rPr>
              <a:t>(50%)</a:t>
            </a:r>
          </a:p>
        </p:txBody>
      </p:sp>
      <p:sp>
        <p:nvSpPr>
          <p:cNvPr id="14" name="TextBox 15"/>
          <p:cNvSpPr txBox="1">
            <a:spLocks noChangeArrowheads="1"/>
          </p:cNvSpPr>
          <p:nvPr/>
        </p:nvSpPr>
        <p:spPr bwMode="auto">
          <a:xfrm>
            <a:off x="7756358" y="3473450"/>
            <a:ext cx="17907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1707">
                <a:ea typeface="SimSun" panose="02010600030101010101" pitchFamily="2" charset="-122"/>
              </a:rPr>
              <a:t>Large Molecules</a:t>
            </a:r>
          </a:p>
          <a:p>
            <a:pPr algn="ctr" eaLnBrk="1" hangingPunct="1">
              <a:spcBef>
                <a:spcPct val="0"/>
              </a:spcBef>
              <a:buFontTx/>
              <a:buNone/>
              <a:defRPr/>
            </a:pPr>
            <a:r>
              <a:rPr lang="en-US" altLang="zh-CN" sz="1707">
                <a:ea typeface="SimSun" panose="02010600030101010101" pitchFamily="2" charset="-122"/>
              </a:rPr>
              <a:t>(Biologics)</a:t>
            </a:r>
          </a:p>
          <a:p>
            <a:pPr algn="ctr" eaLnBrk="1" hangingPunct="1">
              <a:spcBef>
                <a:spcPct val="0"/>
              </a:spcBef>
              <a:buFontTx/>
              <a:buNone/>
              <a:defRPr/>
            </a:pPr>
            <a:r>
              <a:rPr lang="en-US" altLang="zh-CN" sz="1707">
                <a:ea typeface="SimSun" panose="02010600030101010101" pitchFamily="2" charset="-122"/>
              </a:rPr>
              <a:t>(50%)</a:t>
            </a:r>
          </a:p>
        </p:txBody>
      </p:sp>
      <p:sp>
        <p:nvSpPr>
          <p:cNvPr id="16" name="Rectangle 15"/>
          <p:cNvSpPr/>
          <p:nvPr/>
        </p:nvSpPr>
        <p:spPr>
          <a:xfrm>
            <a:off x="3141412" y="624888"/>
            <a:ext cx="5029200" cy="400110"/>
          </a:xfrm>
          <a:prstGeom prst="rect">
            <a:avLst/>
          </a:prstGeom>
        </p:spPr>
        <p:txBody>
          <a:bodyPr>
            <a:spAutoFit/>
          </a:bodyPr>
          <a:lstStyle/>
          <a:p>
            <a:r>
              <a:rPr lang="en-US" altLang="zh-CN" sz="2000" b="1" dirty="0">
                <a:latin typeface="Arial" panose="020B0604020202020204" pitchFamily="34" charset="0"/>
                <a:ea typeface="SimSun" panose="02010600030101010101" pitchFamily="2" charset="-122"/>
                <a:cs typeface="Arial" panose="020B0604020202020204" pitchFamily="34" charset="0"/>
              </a:rPr>
              <a:t>Trend for Marked Drugs</a:t>
            </a:r>
            <a:endParaRPr lang="en-US" sz="2000" dirty="0"/>
          </a:p>
        </p:txBody>
      </p:sp>
    </p:spTree>
    <p:extLst>
      <p:ext uri="{BB962C8B-B14F-4D97-AF65-F5344CB8AC3E}">
        <p14:creationId xmlns:p14="http://schemas.microsoft.com/office/powerpoint/2010/main" val="2344710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75AF7BC-3A87-43A9-81DB-6A54F11BA96A}" type="slidenum">
              <a:rPr lang="en-US" smtClean="0"/>
              <a:pPr>
                <a:defRPr/>
              </a:pPr>
              <a:t>6</a:t>
            </a:fld>
            <a:endParaRPr lang="en-US"/>
          </a:p>
        </p:txBody>
      </p:sp>
      <p:sp>
        <p:nvSpPr>
          <p:cNvPr id="3" name="Content Placeholder 2"/>
          <p:cNvSpPr txBox="1">
            <a:spLocks/>
          </p:cNvSpPr>
          <p:nvPr/>
        </p:nvSpPr>
        <p:spPr bwMode="auto">
          <a:xfrm>
            <a:off x="733342" y="1295400"/>
            <a:ext cx="8555037" cy="5410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buFont typeface="Arial" panose="020B0604020202020204" pitchFamily="34" charset="0"/>
              <a:buChar char="•"/>
            </a:pPr>
            <a:r>
              <a:rPr lang="en-US" altLang="en-US" sz="2000" kern="0" dirty="0">
                <a:latin typeface="Arial" panose="020B0604020202020204" pitchFamily="34" charset="0"/>
                <a:cs typeface="Arial" panose="020B0604020202020204" pitchFamily="34" charset="0"/>
              </a:rPr>
              <a:t>Tremendous unmet medical needs</a:t>
            </a:r>
          </a:p>
          <a:p>
            <a:pPr marL="342900" indent="-342900">
              <a:buFont typeface="Arial" panose="020B0604020202020204" pitchFamily="34" charset="0"/>
              <a:buChar char="•"/>
            </a:pPr>
            <a:endParaRPr lang="en-US" altLang="en-US" sz="2000" kern="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en-US" sz="2000" kern="0" dirty="0">
                <a:latin typeface="Arial" panose="020B0604020202020204" pitchFamily="34" charset="0"/>
                <a:cs typeface="Arial" panose="020B0604020202020204" pitchFamily="34" charset="0"/>
              </a:rPr>
              <a:t>Projected strong about 20% annual growth through 2020</a:t>
            </a:r>
          </a:p>
          <a:p>
            <a:pPr marL="342900" indent="-342900">
              <a:buFont typeface="Arial" panose="020B0604020202020204" pitchFamily="34" charset="0"/>
              <a:buChar char="•"/>
            </a:pPr>
            <a:endParaRPr lang="en-US" altLang="en-US" sz="2000" kern="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en-US" sz="2000" kern="0" dirty="0" err="1">
                <a:latin typeface="Arial" panose="020B0604020202020204" pitchFamily="34" charset="0"/>
                <a:cs typeface="Arial" panose="020B0604020202020204" pitchFamily="34" charset="0"/>
              </a:rPr>
              <a:t>mAb</a:t>
            </a:r>
            <a:r>
              <a:rPr lang="en-US" altLang="en-US" sz="2000" kern="0" dirty="0">
                <a:latin typeface="Arial" panose="020B0604020202020204" pitchFamily="34" charset="0"/>
                <a:cs typeface="Arial" panose="020B0604020202020204" pitchFamily="34" charset="0"/>
              </a:rPr>
              <a:t> and recombinants protein biologics grow faster than other type drugs</a:t>
            </a:r>
          </a:p>
          <a:p>
            <a:pPr marL="342900" indent="-342900">
              <a:buFont typeface="Arial" panose="020B0604020202020204" pitchFamily="34" charset="0"/>
              <a:buChar char="•"/>
            </a:pPr>
            <a:endParaRPr lang="en-US" altLang="en-US" sz="2000" kern="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en-US" sz="2000" kern="0" dirty="0">
                <a:latin typeface="Arial" panose="020B0604020202020204" pitchFamily="34" charset="0"/>
                <a:cs typeface="Arial" panose="020B0604020202020204" pitchFamily="34" charset="0"/>
              </a:rPr>
              <a:t>Oncology and immunology accounting for most of </a:t>
            </a:r>
            <a:r>
              <a:rPr lang="en-US" altLang="en-US" sz="2000" kern="0" dirty="0" err="1">
                <a:latin typeface="Arial" panose="020B0604020202020204" pitchFamily="34" charset="0"/>
                <a:cs typeface="Arial" panose="020B0604020202020204" pitchFamily="34" charset="0"/>
              </a:rPr>
              <a:t>mAb</a:t>
            </a:r>
            <a:r>
              <a:rPr lang="en-US" altLang="en-US" sz="2000" kern="0" dirty="0">
                <a:latin typeface="Arial" panose="020B0604020202020204" pitchFamily="34" charset="0"/>
                <a:cs typeface="Arial" panose="020B0604020202020204" pitchFamily="34" charset="0"/>
              </a:rPr>
              <a:t> market</a:t>
            </a:r>
          </a:p>
          <a:p>
            <a:pPr marL="342900" indent="-342900">
              <a:buFont typeface="Arial" panose="020B0604020202020204" pitchFamily="34" charset="0"/>
              <a:buChar char="•"/>
            </a:pPr>
            <a:endParaRPr lang="en-US" altLang="en-US" sz="2000" kern="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en-US" sz="2000" kern="0" dirty="0">
                <a:latin typeface="Arial" panose="020B0604020202020204" pitchFamily="34" charset="0"/>
                <a:cs typeface="Arial" panose="020B0604020202020204" pitchFamily="34" charset="0"/>
              </a:rPr>
              <a:t>Biologics capability improving and growing-up partnership opportunities</a:t>
            </a:r>
          </a:p>
          <a:p>
            <a:pPr marL="342900" indent="-342900">
              <a:buFont typeface="Arial" panose="020B0604020202020204" pitchFamily="34" charset="0"/>
              <a:buChar char="•"/>
            </a:pPr>
            <a:endParaRPr lang="en-US" altLang="en-US" sz="2000" kern="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en-US" sz="2000" kern="0" dirty="0">
                <a:latin typeface="Arial" panose="020B0604020202020204" pitchFamily="34" charset="0"/>
                <a:cs typeface="Arial" panose="020B0604020202020204" pitchFamily="34" charset="0"/>
              </a:rPr>
              <a:t>Hurdles remain and competition intensifying</a:t>
            </a:r>
          </a:p>
          <a:p>
            <a:pPr lvl="1"/>
            <a:r>
              <a:rPr lang="en-US" altLang="en-US" kern="0" dirty="0">
                <a:latin typeface="Arial" panose="020B0604020202020204" pitchFamily="34" charset="0"/>
                <a:cs typeface="Arial" panose="020B0604020202020204" pitchFamily="34" charset="0"/>
              </a:rPr>
              <a:t>Global high prices</a:t>
            </a:r>
          </a:p>
          <a:p>
            <a:pPr lvl="1"/>
            <a:r>
              <a:rPr lang="en-US" altLang="en-US" kern="0" dirty="0">
                <a:latin typeface="Arial" panose="020B0604020202020204" pitchFamily="34" charset="0"/>
                <a:cs typeface="Arial" panose="020B0604020202020204" pitchFamily="34" charset="0"/>
              </a:rPr>
              <a:t>Speed to market</a:t>
            </a:r>
          </a:p>
          <a:p>
            <a:pPr lvl="1"/>
            <a:r>
              <a:rPr lang="en-US" altLang="en-US" kern="0" dirty="0">
                <a:latin typeface="Arial" panose="020B0604020202020204" pitchFamily="34" charset="0"/>
                <a:cs typeface="Arial" panose="020B0604020202020204" pitchFamily="34" charset="0"/>
              </a:rPr>
              <a:t>Internal imbalanced biologic RD capability</a:t>
            </a:r>
          </a:p>
          <a:p>
            <a:pPr lvl="1"/>
            <a:r>
              <a:rPr lang="en-US" altLang="en-US" kern="0" dirty="0">
                <a:latin typeface="Arial" panose="020B0604020202020204" pitchFamily="34" charset="0"/>
                <a:cs typeface="Arial" panose="020B0604020202020204" pitchFamily="34" charset="0"/>
              </a:rPr>
              <a:t>Regulatory process– product quality standard higher </a:t>
            </a:r>
          </a:p>
        </p:txBody>
      </p:sp>
      <p:sp>
        <p:nvSpPr>
          <p:cNvPr id="4" name="Rectangle 3"/>
          <p:cNvSpPr/>
          <p:nvPr/>
        </p:nvSpPr>
        <p:spPr>
          <a:xfrm>
            <a:off x="3124200" y="564314"/>
            <a:ext cx="2758319" cy="461665"/>
          </a:xfrm>
          <a:prstGeom prst="rect">
            <a:avLst/>
          </a:prstGeom>
        </p:spPr>
        <p:txBody>
          <a:bodyPr wrap="none">
            <a:spAutoFit/>
          </a:bodyPr>
          <a:lstStyle/>
          <a:p>
            <a:r>
              <a:rPr lang="en-US" altLang="en-US" sz="2400" b="1" i="1" dirty="0">
                <a:latin typeface="Arial" panose="020B0604020202020204" pitchFamily="34" charset="0"/>
                <a:cs typeface="Arial" panose="020B0604020202020204" pitchFamily="34" charset="0"/>
              </a:rPr>
              <a:t>Biologics Trends</a:t>
            </a:r>
            <a:endParaRPr lang="en-US" sz="2400" b="1" i="1" dirty="0"/>
          </a:p>
        </p:txBody>
      </p:sp>
    </p:spTree>
    <p:extLst>
      <p:ext uri="{BB962C8B-B14F-4D97-AF65-F5344CB8AC3E}">
        <p14:creationId xmlns:p14="http://schemas.microsoft.com/office/powerpoint/2010/main" val="1351521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42783" y="2209800"/>
            <a:ext cx="8537575" cy="5022914"/>
          </a:xfrm>
        </p:spPr>
        <p:txBody>
          <a:bodyPr/>
          <a:lstStyle/>
          <a:p>
            <a:r>
              <a:rPr lang="en-US" sz="2400" b="1" i="1" dirty="0">
                <a:latin typeface="Arial" panose="020B0604020202020204" pitchFamily="34" charset="0"/>
                <a:cs typeface="Arial" panose="020B0604020202020204" pitchFamily="34" charset="0"/>
              </a:rPr>
              <a:t>Why needs Partnership for </a:t>
            </a:r>
            <a:r>
              <a:rPr lang="en-US" sz="2400" b="1" dirty="0">
                <a:latin typeface="Arial" panose="020B0604020202020204" pitchFamily="34" charset="0"/>
                <a:cs typeface="Arial" panose="020B0604020202020204" pitchFamily="34" charset="0"/>
              </a:rPr>
              <a:t>?</a:t>
            </a:r>
          </a:p>
          <a:p>
            <a:endParaRPr lang="en-US" sz="24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Biologics Development – Complex system</a:t>
            </a:r>
          </a:p>
          <a:p>
            <a:pPr marL="342900" indent="-34290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Diverse Expertise needs</a:t>
            </a:r>
          </a:p>
          <a:p>
            <a:pPr marL="342900" indent="-34290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No single biopharma company does everything</a:t>
            </a:r>
          </a:p>
          <a:p>
            <a:pPr marL="342900" indent="-34290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Timeline and high competition </a:t>
            </a:r>
          </a:p>
          <a:p>
            <a:pPr marL="342900" indent="-34290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History successful examples in biologics</a:t>
            </a:r>
            <a:endParaRPr lang="en-US" sz="16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7</a:t>
            </a:fld>
            <a:endParaRPr lang="en-US" dirty="0"/>
          </a:p>
        </p:txBody>
      </p:sp>
      <p:sp>
        <p:nvSpPr>
          <p:cNvPr id="5" name="TextBox 4"/>
          <p:cNvSpPr txBox="1"/>
          <p:nvPr/>
        </p:nvSpPr>
        <p:spPr>
          <a:xfrm>
            <a:off x="1143000" y="838200"/>
            <a:ext cx="7335663" cy="584775"/>
          </a:xfrm>
          <a:prstGeom prst="rect">
            <a:avLst/>
          </a:prstGeom>
          <a:noFill/>
        </p:spPr>
        <p:txBody>
          <a:bodyPr wrap="none" rtlCol="0">
            <a:spAutoFit/>
          </a:bodyPr>
          <a:lstStyle/>
          <a:p>
            <a:r>
              <a:rPr lang="en-US" sz="3200" b="1" dirty="0"/>
              <a:t>II. Strategic Partnership for Success </a:t>
            </a:r>
          </a:p>
        </p:txBody>
      </p:sp>
    </p:spTree>
    <p:extLst>
      <p:ext uri="{BB962C8B-B14F-4D97-AF65-F5344CB8AC3E}">
        <p14:creationId xmlns:p14="http://schemas.microsoft.com/office/powerpoint/2010/main" val="716747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8</a:t>
            </a:fld>
            <a:endParaRPr lang="en-US" dirty="0"/>
          </a:p>
        </p:txBody>
      </p:sp>
      <p:pic>
        <p:nvPicPr>
          <p:cNvPr id="20" name="Picture 19"/>
          <p:cNvPicPr>
            <a:picLocks noChangeAspect="1"/>
          </p:cNvPicPr>
          <p:nvPr/>
        </p:nvPicPr>
        <p:blipFill>
          <a:blip r:embed="rId2"/>
          <a:stretch>
            <a:fillRect/>
          </a:stretch>
        </p:blipFill>
        <p:spPr>
          <a:xfrm>
            <a:off x="375836" y="1905000"/>
            <a:ext cx="8928585" cy="4710915"/>
          </a:xfrm>
          <a:prstGeom prst="rect">
            <a:avLst/>
          </a:prstGeom>
        </p:spPr>
      </p:pic>
      <p:sp>
        <p:nvSpPr>
          <p:cNvPr id="21" name="TextBox 20"/>
          <p:cNvSpPr txBox="1"/>
          <p:nvPr/>
        </p:nvSpPr>
        <p:spPr>
          <a:xfrm>
            <a:off x="2667000" y="857407"/>
            <a:ext cx="4217821" cy="461665"/>
          </a:xfrm>
          <a:prstGeom prst="rect">
            <a:avLst/>
          </a:prstGeom>
          <a:noFill/>
        </p:spPr>
        <p:txBody>
          <a:bodyPr wrap="none" rtlCol="0">
            <a:spAutoFit/>
          </a:bodyPr>
          <a:lstStyle/>
          <a:p>
            <a:r>
              <a:rPr lang="en-US" sz="2400" b="1" i="1" dirty="0"/>
              <a:t>Biologic Drug Development</a:t>
            </a:r>
          </a:p>
        </p:txBody>
      </p:sp>
      <p:sp>
        <p:nvSpPr>
          <p:cNvPr id="2" name="TextBox 1"/>
          <p:cNvSpPr txBox="1"/>
          <p:nvPr/>
        </p:nvSpPr>
        <p:spPr>
          <a:xfrm>
            <a:off x="2118870" y="6820479"/>
            <a:ext cx="5814412" cy="369332"/>
          </a:xfrm>
          <a:prstGeom prst="rect">
            <a:avLst/>
          </a:prstGeom>
          <a:noFill/>
        </p:spPr>
        <p:txBody>
          <a:bodyPr wrap="none" rtlCol="0">
            <a:spAutoFit/>
          </a:bodyPr>
          <a:lstStyle/>
          <a:p>
            <a:r>
              <a:rPr lang="en-US" b="1" i="1" dirty="0"/>
              <a:t>Co-development or partnership can be at any stage</a:t>
            </a:r>
          </a:p>
        </p:txBody>
      </p:sp>
    </p:spTree>
    <p:extLst>
      <p:ext uri="{BB962C8B-B14F-4D97-AF65-F5344CB8AC3E}">
        <p14:creationId xmlns:p14="http://schemas.microsoft.com/office/powerpoint/2010/main" val="3873889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75AF7BC-3A87-43A9-81DB-6A54F11BA96A}" type="slidenum">
              <a:rPr lang="en-US" smtClean="0"/>
              <a:pPr>
                <a:defRPr/>
              </a:pPr>
              <a:t>9</a:t>
            </a:fld>
            <a:endParaRPr lang="en-US"/>
          </a:p>
        </p:txBody>
      </p:sp>
      <p:sp>
        <p:nvSpPr>
          <p:cNvPr id="3" name="Title 1"/>
          <p:cNvSpPr txBox="1">
            <a:spLocks/>
          </p:cNvSpPr>
          <p:nvPr/>
        </p:nvSpPr>
        <p:spPr>
          <a:xfrm>
            <a:off x="110290" y="529010"/>
            <a:ext cx="8712200" cy="369332"/>
          </a:xfrm>
          <a:prstGeom prst="rect">
            <a:avLst/>
          </a:prstGeom>
        </p:spPr>
        <p:txBody>
          <a:bodyPr/>
          <a:lstStyle>
            <a:lvl1pPr algn="ctr" rtl="0" eaLnBrk="0" fontAlgn="base" hangingPunct="0">
              <a:spcBef>
                <a:spcPct val="0"/>
              </a:spcBef>
              <a:spcAft>
                <a:spcPct val="0"/>
              </a:spcAft>
              <a:defRPr>
                <a:solidFill>
                  <a:schemeClr val="tx1"/>
                </a:solidFill>
                <a:latin typeface="+mj-lt"/>
                <a:ea typeface="+mj-ea"/>
                <a:cs typeface="+mj-cs"/>
              </a:defRPr>
            </a:lvl1pPr>
            <a:lvl2pPr algn="ctr" rtl="0" eaLnBrk="0" fontAlgn="base" hangingPunct="0">
              <a:spcBef>
                <a:spcPct val="0"/>
              </a:spcBef>
              <a:spcAft>
                <a:spcPct val="0"/>
              </a:spcAft>
              <a:defRPr>
                <a:solidFill>
                  <a:schemeClr val="tx1"/>
                </a:solidFill>
                <a:latin typeface="Calibri" pitchFamily="34" charset="0"/>
              </a:defRPr>
            </a:lvl2pPr>
            <a:lvl3pPr algn="ctr" rtl="0" eaLnBrk="0" fontAlgn="base" hangingPunct="0">
              <a:spcBef>
                <a:spcPct val="0"/>
              </a:spcBef>
              <a:spcAft>
                <a:spcPct val="0"/>
              </a:spcAft>
              <a:defRPr>
                <a:solidFill>
                  <a:schemeClr val="tx1"/>
                </a:solidFill>
                <a:latin typeface="Calibri" pitchFamily="34" charset="0"/>
              </a:defRPr>
            </a:lvl3pPr>
            <a:lvl4pPr algn="ctr" rtl="0" eaLnBrk="0" fontAlgn="base" hangingPunct="0">
              <a:spcBef>
                <a:spcPct val="0"/>
              </a:spcBef>
              <a:spcAft>
                <a:spcPct val="0"/>
              </a:spcAft>
              <a:defRPr>
                <a:solidFill>
                  <a:schemeClr val="tx1"/>
                </a:solidFill>
                <a:latin typeface="Calibri" pitchFamily="34" charset="0"/>
              </a:defRPr>
            </a:lvl4pPr>
            <a:lvl5pPr algn="ctr" rtl="0" eaLnBrk="0" fontAlgn="base" hangingPunct="0">
              <a:spcBef>
                <a:spcPct val="0"/>
              </a:spcBef>
              <a:spcAft>
                <a:spcPct val="0"/>
              </a:spcAft>
              <a:defRPr>
                <a:solidFill>
                  <a:schemeClr val="tx1"/>
                </a:solidFill>
                <a:latin typeface="Calibri" pitchFamily="34" charset="0"/>
              </a:defRPr>
            </a:lvl5pPr>
            <a:lvl6pPr marL="457200" algn="ctr" rtl="0" eaLnBrk="0" fontAlgn="base" hangingPunct="0">
              <a:spcBef>
                <a:spcPct val="0"/>
              </a:spcBef>
              <a:spcAft>
                <a:spcPct val="0"/>
              </a:spcAft>
              <a:defRPr>
                <a:solidFill>
                  <a:schemeClr val="tx1"/>
                </a:solidFill>
                <a:latin typeface="Calibri" pitchFamily="34" charset="0"/>
              </a:defRPr>
            </a:lvl6pPr>
            <a:lvl7pPr marL="914400" algn="ctr" rtl="0" eaLnBrk="0" fontAlgn="base" hangingPunct="0">
              <a:spcBef>
                <a:spcPct val="0"/>
              </a:spcBef>
              <a:spcAft>
                <a:spcPct val="0"/>
              </a:spcAft>
              <a:defRPr>
                <a:solidFill>
                  <a:schemeClr val="tx1"/>
                </a:solidFill>
                <a:latin typeface="Calibri" pitchFamily="34" charset="0"/>
              </a:defRPr>
            </a:lvl7pPr>
            <a:lvl8pPr marL="1371600" algn="ctr" rtl="0" eaLnBrk="0" fontAlgn="base" hangingPunct="0">
              <a:spcBef>
                <a:spcPct val="0"/>
              </a:spcBef>
              <a:spcAft>
                <a:spcPct val="0"/>
              </a:spcAft>
              <a:defRPr>
                <a:solidFill>
                  <a:schemeClr val="tx1"/>
                </a:solidFill>
                <a:latin typeface="Calibri" pitchFamily="34" charset="0"/>
              </a:defRPr>
            </a:lvl8pPr>
            <a:lvl9pPr marL="1828800" algn="ctr" rtl="0" eaLnBrk="0" fontAlgn="base" hangingPunct="0">
              <a:spcBef>
                <a:spcPct val="0"/>
              </a:spcBef>
              <a:spcAft>
                <a:spcPct val="0"/>
              </a:spcAft>
              <a:defRPr>
                <a:solidFill>
                  <a:schemeClr val="tx1"/>
                </a:solidFill>
                <a:latin typeface="Calibri" pitchFamily="34" charset="0"/>
              </a:defRPr>
            </a:lvl9pPr>
          </a:lstStyle>
          <a:p>
            <a:r>
              <a:rPr lang="en-US" sz="2400" b="1" i="1" kern="0" dirty="0">
                <a:latin typeface="Arial" panose="020B0604020202020204" pitchFamily="34" charset="0"/>
                <a:cs typeface="Arial" panose="020B0604020202020204" pitchFamily="34" charset="0"/>
              </a:rPr>
              <a:t>       Partnership for Biologic Drug RD </a:t>
            </a:r>
          </a:p>
        </p:txBody>
      </p:sp>
      <p:sp>
        <p:nvSpPr>
          <p:cNvPr id="4" name="Oval 3"/>
          <p:cNvSpPr/>
          <p:nvPr/>
        </p:nvSpPr>
        <p:spPr>
          <a:xfrm>
            <a:off x="4394200" y="1565291"/>
            <a:ext cx="2057400" cy="1447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Biotech for drug discovery</a:t>
            </a:r>
          </a:p>
        </p:txBody>
      </p:sp>
      <p:sp>
        <p:nvSpPr>
          <p:cNvPr id="5" name="Oval 4"/>
          <p:cNvSpPr/>
          <p:nvPr/>
        </p:nvSpPr>
        <p:spPr>
          <a:xfrm>
            <a:off x="4356100" y="4038600"/>
            <a:ext cx="2133600" cy="1676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Big pharma for drug development and Commercial</a:t>
            </a:r>
          </a:p>
        </p:txBody>
      </p:sp>
      <p:sp>
        <p:nvSpPr>
          <p:cNvPr id="6" name="Oval 5"/>
          <p:cNvSpPr/>
          <p:nvPr/>
        </p:nvSpPr>
        <p:spPr>
          <a:xfrm>
            <a:off x="1266993" y="4381500"/>
            <a:ext cx="2057400"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Hospitals for clinic trial site</a:t>
            </a:r>
          </a:p>
        </p:txBody>
      </p:sp>
      <p:sp>
        <p:nvSpPr>
          <p:cNvPr id="7" name="Oval 6"/>
          <p:cNvSpPr/>
          <p:nvPr/>
        </p:nvSpPr>
        <p:spPr>
          <a:xfrm>
            <a:off x="7477882" y="3105054"/>
            <a:ext cx="2057400" cy="990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CRO and CMO</a:t>
            </a:r>
          </a:p>
        </p:txBody>
      </p:sp>
      <p:cxnSp>
        <p:nvCxnSpPr>
          <p:cNvPr id="8" name="Straight Connector 7"/>
          <p:cNvCxnSpPr>
            <a:cxnSpLocks/>
          </p:cNvCxnSpPr>
          <p:nvPr/>
        </p:nvCxnSpPr>
        <p:spPr>
          <a:xfrm>
            <a:off x="6379411" y="2388298"/>
            <a:ext cx="2018886" cy="67339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cxnSpLocks/>
            <a:stCxn id="4" idx="4"/>
          </p:cNvCxnSpPr>
          <p:nvPr/>
        </p:nvCxnSpPr>
        <p:spPr>
          <a:xfrm>
            <a:off x="5422900" y="3013091"/>
            <a:ext cx="0" cy="99736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flipH="1">
            <a:off x="6526795" y="3958783"/>
            <a:ext cx="1212185" cy="765618"/>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466390" y="6393981"/>
            <a:ext cx="2005677" cy="369332"/>
          </a:xfrm>
          <a:prstGeom prst="rect">
            <a:avLst/>
          </a:prstGeom>
          <a:noFill/>
        </p:spPr>
        <p:txBody>
          <a:bodyPr wrap="none" rtlCol="0">
            <a:spAutoFit/>
          </a:bodyPr>
          <a:lstStyle/>
          <a:p>
            <a:r>
              <a:rPr lang="en-US" b="1" dirty="0"/>
              <a:t>Drugs on Market</a:t>
            </a:r>
          </a:p>
        </p:txBody>
      </p:sp>
      <p:sp>
        <p:nvSpPr>
          <p:cNvPr id="12" name="Oval 11"/>
          <p:cNvSpPr/>
          <p:nvPr/>
        </p:nvSpPr>
        <p:spPr>
          <a:xfrm>
            <a:off x="1173334" y="1903209"/>
            <a:ext cx="2133600" cy="8682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Academics</a:t>
            </a:r>
          </a:p>
        </p:txBody>
      </p:sp>
      <p:cxnSp>
        <p:nvCxnSpPr>
          <p:cNvPr id="13" name="Straight Connector 12"/>
          <p:cNvCxnSpPr>
            <a:endCxn id="4" idx="2"/>
          </p:cNvCxnSpPr>
          <p:nvPr/>
        </p:nvCxnSpPr>
        <p:spPr>
          <a:xfrm>
            <a:off x="3324393" y="2289191"/>
            <a:ext cx="10698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a:xfrm>
            <a:off x="2777958" y="2724995"/>
            <a:ext cx="1688432" cy="1651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6" idx="6"/>
            <a:endCxn id="5" idx="2"/>
          </p:cNvCxnSpPr>
          <p:nvPr/>
        </p:nvCxnSpPr>
        <p:spPr>
          <a:xfrm>
            <a:off x="3324393" y="4876800"/>
            <a:ext cx="10317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a:endCxn id="6" idx="0"/>
          </p:cNvCxnSpPr>
          <p:nvPr/>
        </p:nvCxnSpPr>
        <p:spPr>
          <a:xfrm flipH="1">
            <a:off x="2295693" y="2819209"/>
            <a:ext cx="2" cy="15622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a:stCxn id="5" idx="4"/>
          </p:cNvCxnSpPr>
          <p:nvPr/>
        </p:nvCxnSpPr>
        <p:spPr>
          <a:xfrm>
            <a:off x="5422900" y="5715000"/>
            <a:ext cx="0" cy="6669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cxnSpLocks/>
          </p:cNvCxnSpPr>
          <p:nvPr/>
        </p:nvCxnSpPr>
        <p:spPr>
          <a:xfrm>
            <a:off x="3142503" y="2559934"/>
            <a:ext cx="4299284" cy="100351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196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400" y="492681"/>
            <a:ext cx="8712200" cy="369332"/>
          </a:xfrm>
        </p:spPr>
        <p:txBody>
          <a:bodyPr/>
          <a:lstStyle/>
          <a:p>
            <a:r>
              <a:rPr lang="en-US" b="1" i="1" dirty="0">
                <a:solidFill>
                  <a:schemeClr val="tx1"/>
                </a:solidFill>
              </a:rPr>
              <a:t>Types of Partnerships</a:t>
            </a:r>
          </a:p>
        </p:txBody>
      </p:sp>
      <p:sp>
        <p:nvSpPr>
          <p:cNvPr id="3" name="Text Placeholder 2"/>
          <p:cNvSpPr>
            <a:spLocks noGrp="1"/>
          </p:cNvSpPr>
          <p:nvPr>
            <p:ph type="body" idx="1"/>
          </p:nvPr>
        </p:nvSpPr>
        <p:spPr>
          <a:xfrm>
            <a:off x="1066800" y="1676400"/>
            <a:ext cx="8537575" cy="4647426"/>
          </a:xfrm>
        </p:spPr>
        <p:txBody>
          <a:bodyPr/>
          <a:lstStyle/>
          <a:p>
            <a:r>
              <a:rPr lang="en-US" sz="2000" b="1" dirty="0">
                <a:latin typeface="Arial" panose="020B0604020202020204" pitchFamily="34" charset="0"/>
                <a:cs typeface="Arial" panose="020B0604020202020204" pitchFamily="34" charset="0"/>
              </a:rPr>
              <a:t>Co-Development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Biotech / biopharma</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Different drug development stage</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Outsourcing Partnerships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Biopharma  / CRO or CMO</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Multiple stages</a:t>
            </a:r>
          </a:p>
          <a:p>
            <a:endParaRPr lang="en-US"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Company and University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University for early discovery and biopharma for later stage /commercialization</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Very popular in US pharma industry RD</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Biopharma for discovery and University for later stage ( rare case: </a:t>
            </a:r>
            <a:r>
              <a:rPr lang="en-US" dirty="0" err="1">
                <a:latin typeface="Arial" panose="020B0604020202020204" pitchFamily="34" charset="0"/>
                <a:cs typeface="Arial" panose="020B0604020202020204" pitchFamily="34" charset="0"/>
              </a:rPr>
              <a:t>MassBiologics</a:t>
            </a:r>
            <a:r>
              <a:rPr lang="en-US" dirty="0">
                <a:latin typeface="Arial" panose="020B0604020202020204" pitchFamily="34" charset="0"/>
                <a:cs typeface="Arial" panose="020B0604020202020204" pitchFamily="34" charset="0"/>
              </a:rPr>
              <a:t>– only University owns for CMO for biopharma, in US)</a:t>
            </a: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10</a:t>
            </a:fld>
            <a:endParaRPr lang="en-US" dirty="0"/>
          </a:p>
        </p:txBody>
      </p:sp>
    </p:spTree>
    <p:extLst>
      <p:ext uri="{BB962C8B-B14F-4D97-AF65-F5344CB8AC3E}">
        <p14:creationId xmlns:p14="http://schemas.microsoft.com/office/powerpoint/2010/main" val="3775706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75AF7BC-3A87-43A9-81DB-6A54F11BA96A}" type="slidenum">
              <a:rPr lang="en-US" smtClean="0"/>
              <a:pPr>
                <a:defRPr/>
              </a:pPr>
              <a:t>11</a:t>
            </a:fld>
            <a:endParaRPr lang="en-US"/>
          </a:p>
        </p:txBody>
      </p:sp>
      <p:cxnSp>
        <p:nvCxnSpPr>
          <p:cNvPr id="3" name="直接箭头连接符 3"/>
          <p:cNvCxnSpPr>
            <a:cxnSpLocks noChangeShapeType="1"/>
          </p:cNvCxnSpPr>
          <p:nvPr/>
        </p:nvCxnSpPr>
        <p:spPr bwMode="auto">
          <a:xfrm>
            <a:off x="4804252" y="2186679"/>
            <a:ext cx="0" cy="4603142"/>
          </a:xfrm>
          <a:prstGeom prst="straightConnector1">
            <a:avLst/>
          </a:prstGeom>
          <a:noFill/>
          <a:ln w="76200" algn="ctr">
            <a:solidFill>
              <a:schemeClr val="accent1"/>
            </a:solidFill>
            <a:miter lim="800000"/>
            <a:headEnd/>
            <a:tailEnd type="arrow" w="med" len="med"/>
          </a:ln>
          <a:extLst>
            <a:ext uri="{909E8E84-426E-40DD-AFC4-6F175D3DCCD1}">
              <a14:hiddenFill xmlns:a14="http://schemas.microsoft.com/office/drawing/2010/main">
                <a:noFill/>
              </a14:hiddenFill>
            </a:ext>
          </a:extLst>
        </p:spPr>
      </p:cxnSp>
      <p:sp>
        <p:nvSpPr>
          <p:cNvPr id="4" name="TextBox 6"/>
          <p:cNvSpPr txBox="1">
            <a:spLocks noChangeArrowheads="1"/>
          </p:cNvSpPr>
          <p:nvPr/>
        </p:nvSpPr>
        <p:spPr bwMode="auto">
          <a:xfrm>
            <a:off x="4114800" y="6781800"/>
            <a:ext cx="13789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2000" b="1" dirty="0">
                <a:ea typeface="SimSun" panose="02010600030101010101" pitchFamily="2" charset="-122"/>
              </a:rPr>
              <a:t>IND filing </a:t>
            </a:r>
            <a:endParaRPr lang="zh-CN" altLang="en-US" sz="2000" b="1" dirty="0">
              <a:ea typeface="SimSun" panose="02010600030101010101" pitchFamily="2" charset="-122"/>
            </a:endParaRPr>
          </a:p>
        </p:txBody>
      </p:sp>
      <p:sp>
        <p:nvSpPr>
          <p:cNvPr id="5" name="TextBox 7"/>
          <p:cNvSpPr txBox="1">
            <a:spLocks noChangeArrowheads="1"/>
          </p:cNvSpPr>
          <p:nvPr/>
        </p:nvSpPr>
        <p:spPr bwMode="auto">
          <a:xfrm>
            <a:off x="2888140" y="1353822"/>
            <a:ext cx="415530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2000" b="1" i="1" dirty="0">
                <a:ea typeface="SimSun" panose="02010600030101010101" pitchFamily="2" charset="-122"/>
              </a:rPr>
              <a:t>Collaboration with Small biotech</a:t>
            </a:r>
          </a:p>
          <a:p>
            <a:pPr algn="ctr" eaLnBrk="1" hangingPunct="1">
              <a:spcBef>
                <a:spcPct val="0"/>
              </a:spcBef>
              <a:buFontTx/>
              <a:buNone/>
              <a:defRPr/>
            </a:pPr>
            <a:r>
              <a:rPr lang="en-US" altLang="zh-CN" sz="2000" b="1" i="1" dirty="0">
                <a:ea typeface="SimSun" panose="02010600030101010101" pitchFamily="2" charset="-122"/>
              </a:rPr>
              <a:t>for Pre-clinic Development</a:t>
            </a:r>
            <a:endParaRPr lang="zh-CN" altLang="en-US" sz="2000" b="1" i="1" dirty="0">
              <a:ea typeface="SimSun" panose="02010600030101010101" pitchFamily="2" charset="-122"/>
            </a:endParaRPr>
          </a:p>
        </p:txBody>
      </p:sp>
      <p:sp>
        <p:nvSpPr>
          <p:cNvPr id="6" name="TextBox 10"/>
          <p:cNvSpPr txBox="1">
            <a:spLocks noChangeArrowheads="1"/>
          </p:cNvSpPr>
          <p:nvPr/>
        </p:nvSpPr>
        <p:spPr bwMode="auto">
          <a:xfrm>
            <a:off x="5964214" y="3940618"/>
            <a:ext cx="369684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2000" b="1" dirty="0">
                <a:ea typeface="SimSun" panose="02010600030101010101" pitchFamily="2" charset="-122"/>
              </a:rPr>
              <a:t>External CMO </a:t>
            </a:r>
          </a:p>
          <a:p>
            <a:pPr algn="ctr" eaLnBrk="1" hangingPunct="1">
              <a:spcBef>
                <a:spcPct val="0"/>
              </a:spcBef>
              <a:buFontTx/>
              <a:buNone/>
              <a:defRPr/>
            </a:pPr>
            <a:r>
              <a:rPr lang="en-US" altLang="zh-CN" sz="2000" b="1" dirty="0">
                <a:ea typeface="SimSun" panose="02010600030101010101" pitchFamily="2" charset="-122"/>
              </a:rPr>
              <a:t>(if internal resources limited)</a:t>
            </a:r>
          </a:p>
          <a:p>
            <a:pPr algn="ctr" eaLnBrk="1" hangingPunct="1">
              <a:spcBef>
                <a:spcPct val="0"/>
              </a:spcBef>
              <a:buFontTx/>
              <a:buNone/>
              <a:defRPr/>
            </a:pPr>
            <a:endParaRPr lang="zh-CN" altLang="en-US" sz="2000" b="1" dirty="0">
              <a:ea typeface="SimSun" panose="02010600030101010101" pitchFamily="2" charset="-122"/>
            </a:endParaRPr>
          </a:p>
        </p:txBody>
      </p:sp>
      <p:cxnSp>
        <p:nvCxnSpPr>
          <p:cNvPr id="7" name="直接箭头连接符 16"/>
          <p:cNvCxnSpPr>
            <a:cxnSpLocks noChangeShapeType="1"/>
          </p:cNvCxnSpPr>
          <p:nvPr/>
        </p:nvCxnSpPr>
        <p:spPr bwMode="auto">
          <a:xfrm flipH="1">
            <a:off x="5174669" y="4835483"/>
            <a:ext cx="2526771" cy="1075834"/>
          </a:xfrm>
          <a:prstGeom prst="straightConnector1">
            <a:avLst/>
          </a:prstGeom>
          <a:noFill/>
          <a:ln w="57150" algn="ctr">
            <a:solidFill>
              <a:schemeClr val="accent1"/>
            </a:solidFill>
            <a:miter lim="800000"/>
            <a:headEnd/>
            <a:tailEnd type="arrow" w="med" len="med"/>
          </a:ln>
          <a:extLst>
            <a:ext uri="{909E8E84-426E-40DD-AFC4-6F175D3DCCD1}">
              <a14:hiddenFill xmlns:a14="http://schemas.microsoft.com/office/drawing/2010/main">
                <a:noFill/>
              </a14:hiddenFill>
            </a:ext>
          </a:extLst>
        </p:spPr>
      </p:cxnSp>
      <p:sp>
        <p:nvSpPr>
          <p:cNvPr id="8" name="右箭头 20"/>
          <p:cNvSpPr>
            <a:spLocks noChangeArrowheads="1"/>
          </p:cNvSpPr>
          <p:nvPr/>
        </p:nvSpPr>
        <p:spPr bwMode="auto">
          <a:xfrm rot="8032207">
            <a:off x="2292199" y="2792524"/>
            <a:ext cx="1831259" cy="394873"/>
          </a:xfrm>
          <a:prstGeom prst="rightArrow">
            <a:avLst>
              <a:gd name="adj1" fmla="val 50000"/>
              <a:gd name="adj2" fmla="val 50005"/>
            </a:avLst>
          </a:prstGeom>
          <a:solidFill>
            <a:schemeClr val="accent1"/>
          </a:solidFill>
          <a:ln w="57150" algn="ctr">
            <a:solidFill>
              <a:srgbClr val="89A4A7"/>
            </a:solidFill>
            <a:miter lim="800000"/>
            <a:headEnd/>
            <a:tailEnd/>
          </a:ln>
        </p:spPr>
        <p:txBody>
          <a:bodyPr rot="10800000" vert="eaVert" anchor="ctr"/>
          <a:lstStyle/>
          <a:p>
            <a:pPr algn="ctr" eaLnBrk="1" hangingPunct="1">
              <a:defRPr/>
            </a:pPr>
            <a:endParaRPr lang="zh-CN" altLang="en-US" sz="1400" dirty="0">
              <a:solidFill>
                <a:srgbClr val="FFFFFF"/>
              </a:solidFill>
              <a:latin typeface="Arial" panose="020B0604020202020204" pitchFamily="34" charset="0"/>
              <a:ea typeface="SimSun" pitchFamily="2" charset="-122"/>
              <a:cs typeface="Arial" panose="020B0604020202020204" pitchFamily="34" charset="0"/>
            </a:endParaRPr>
          </a:p>
        </p:txBody>
      </p:sp>
      <p:sp>
        <p:nvSpPr>
          <p:cNvPr id="9" name="右箭头 21"/>
          <p:cNvSpPr>
            <a:spLocks noChangeArrowheads="1"/>
          </p:cNvSpPr>
          <p:nvPr/>
        </p:nvSpPr>
        <p:spPr bwMode="auto">
          <a:xfrm rot="1710917">
            <a:off x="2405020" y="5274625"/>
            <a:ext cx="1896825" cy="373416"/>
          </a:xfrm>
          <a:prstGeom prst="rightArrow">
            <a:avLst>
              <a:gd name="adj1" fmla="val 50000"/>
              <a:gd name="adj2" fmla="val 49997"/>
            </a:avLst>
          </a:prstGeom>
          <a:solidFill>
            <a:schemeClr val="accent1"/>
          </a:solidFill>
          <a:ln w="57150" algn="ctr">
            <a:solidFill>
              <a:srgbClr val="89A4A7"/>
            </a:solidFill>
            <a:miter lim="800000"/>
            <a:headEnd/>
            <a:tailEnd/>
          </a:ln>
        </p:spPr>
        <p:txBody>
          <a:bodyPr anchor="ctr"/>
          <a:lstStyle/>
          <a:p>
            <a:pPr algn="ctr" eaLnBrk="1" hangingPunct="1">
              <a:defRPr/>
            </a:pPr>
            <a:endParaRPr lang="zh-CN" altLang="en-US" sz="1400" dirty="0">
              <a:solidFill>
                <a:srgbClr val="FFFFFF"/>
              </a:solidFill>
              <a:latin typeface="Arial" panose="020B0604020202020204" pitchFamily="34" charset="0"/>
              <a:ea typeface="SimSun" pitchFamily="2" charset="-122"/>
              <a:cs typeface="Arial" panose="020B0604020202020204" pitchFamily="34" charset="0"/>
            </a:endParaRPr>
          </a:p>
        </p:txBody>
      </p:sp>
      <p:cxnSp>
        <p:nvCxnSpPr>
          <p:cNvPr id="10" name="直接箭头连接符 23"/>
          <p:cNvCxnSpPr>
            <a:cxnSpLocks noChangeShapeType="1"/>
          </p:cNvCxnSpPr>
          <p:nvPr/>
        </p:nvCxnSpPr>
        <p:spPr bwMode="auto">
          <a:xfrm>
            <a:off x="5859940" y="2201063"/>
            <a:ext cx="1841500" cy="1600200"/>
          </a:xfrm>
          <a:prstGeom prst="straightConnector1">
            <a:avLst/>
          </a:prstGeom>
          <a:noFill/>
          <a:ln w="57150" algn="ctr">
            <a:solidFill>
              <a:schemeClr val="accent1"/>
            </a:solidFill>
            <a:miter lim="800000"/>
            <a:headEnd/>
            <a:tailEnd type="arrow" w="med" len="med"/>
          </a:ln>
          <a:extLst>
            <a:ext uri="{909E8E84-426E-40DD-AFC4-6F175D3DCCD1}">
              <a14:hiddenFill xmlns:a14="http://schemas.microsoft.com/office/drawing/2010/main">
                <a:noFill/>
              </a14:hiddenFill>
            </a:ext>
          </a:extLst>
        </p:spPr>
      </p:cxnSp>
      <p:sp>
        <p:nvSpPr>
          <p:cNvPr id="11" name="TextBox 25"/>
          <p:cNvSpPr txBox="1">
            <a:spLocks noChangeArrowheads="1"/>
          </p:cNvSpPr>
          <p:nvPr/>
        </p:nvSpPr>
        <p:spPr bwMode="auto">
          <a:xfrm>
            <a:off x="517361" y="4130814"/>
            <a:ext cx="30315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en-US" altLang="zh-CN" sz="2000" b="1">
                <a:ea typeface="SimSun" panose="02010600030101010101" pitchFamily="2" charset="-122"/>
              </a:rPr>
              <a:t>Development ( internal)</a:t>
            </a:r>
            <a:endParaRPr lang="zh-CN" altLang="en-US" sz="2000" b="1">
              <a:ea typeface="SimSun" panose="02010600030101010101" pitchFamily="2" charset="-122"/>
            </a:endParaRPr>
          </a:p>
        </p:txBody>
      </p:sp>
      <p:sp>
        <p:nvSpPr>
          <p:cNvPr id="14" name="TextBox 13"/>
          <p:cNvSpPr txBox="1"/>
          <p:nvPr/>
        </p:nvSpPr>
        <p:spPr>
          <a:xfrm>
            <a:off x="2441388" y="508089"/>
            <a:ext cx="5466561" cy="461665"/>
          </a:xfrm>
          <a:prstGeom prst="rect">
            <a:avLst/>
          </a:prstGeom>
          <a:noFill/>
        </p:spPr>
        <p:txBody>
          <a:bodyPr wrap="none" rtlCol="0">
            <a:spAutoFit/>
          </a:bodyPr>
          <a:lstStyle/>
          <a:p>
            <a:r>
              <a:rPr lang="en-US" sz="2400" b="1" i="1" dirty="0"/>
              <a:t>Fast Biologic Development Pathway</a:t>
            </a:r>
          </a:p>
        </p:txBody>
      </p:sp>
    </p:spTree>
    <p:extLst>
      <p:ext uri="{BB962C8B-B14F-4D97-AF65-F5344CB8AC3E}">
        <p14:creationId xmlns:p14="http://schemas.microsoft.com/office/powerpoint/2010/main" val="313755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12</a:t>
            </a:fld>
            <a:endParaRPr lang="en-US" dirty="0"/>
          </a:p>
        </p:txBody>
      </p:sp>
      <p:sp>
        <p:nvSpPr>
          <p:cNvPr id="5" name="内容占位符 2"/>
          <p:cNvSpPr txBox="1">
            <a:spLocks/>
          </p:cNvSpPr>
          <p:nvPr/>
        </p:nvSpPr>
        <p:spPr bwMode="auto">
          <a:xfrm>
            <a:off x="685800" y="1600200"/>
            <a:ext cx="9023684" cy="749128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rtl="0" eaLnBrk="0" fontAlgn="base" hangingPunct="0">
              <a:spcBef>
                <a:spcPct val="20000"/>
              </a:spcBef>
              <a:spcAft>
                <a:spcPct val="0"/>
              </a:spcAft>
              <a:defRPr b="0" i="0">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altLang="zh-CN" sz="2000" kern="0" dirty="0">
              <a:latin typeface="Arial" panose="020B0604020202020204" pitchFamily="34" charset="0"/>
              <a:ea typeface="SimSun" panose="02010600030101010101" pitchFamily="2" charset="-122"/>
              <a:cs typeface="Arial" panose="020B0604020202020204" pitchFamily="34" charset="0"/>
            </a:endParaRPr>
          </a:p>
          <a:p>
            <a:pPr lvl="1"/>
            <a:r>
              <a:rPr kumimoji="1" lang="en-US" altLang="zh-CN" sz="2000" b="1" kern="0" dirty="0" err="1">
                <a:latin typeface="Arial" panose="020B0604020202020204" pitchFamily="34" charset="0"/>
                <a:ea typeface="SimSun" panose="02010600030101010101" pitchFamily="2" charset="-122"/>
                <a:cs typeface="Arial" panose="020B0604020202020204" pitchFamily="34" charset="0"/>
              </a:rPr>
              <a:t>Tysabri</a:t>
            </a:r>
            <a:r>
              <a:rPr kumimoji="1" lang="en-US" altLang="zh-CN" sz="2000" b="1" kern="0" dirty="0">
                <a:latin typeface="Arial" panose="020B0604020202020204" pitchFamily="34" charset="0"/>
                <a:ea typeface="SimSun" panose="02010600030101010101" pitchFamily="2" charset="-122"/>
                <a:cs typeface="Arial" panose="020B0604020202020204" pitchFamily="34" charset="0"/>
              </a:rPr>
              <a:t>:  </a:t>
            </a:r>
            <a:r>
              <a:rPr kumimoji="1" lang="en-US" altLang="zh-CN" sz="2000" kern="0" dirty="0" err="1">
                <a:latin typeface="Arial" panose="020B0604020202020204" pitchFamily="34" charset="0"/>
                <a:ea typeface="SimSun" panose="02010600030101010101" pitchFamily="2" charset="-122"/>
                <a:cs typeface="Arial" panose="020B0604020202020204" pitchFamily="34" charset="0"/>
              </a:rPr>
              <a:t>D</a:t>
            </a:r>
            <a:r>
              <a:rPr kumimoji="1" lang="en-US" altLang="zh-CN" kern="0" dirty="0" err="1">
                <a:latin typeface="Arial" panose="020B0604020202020204" pitchFamily="34" charset="0"/>
                <a:ea typeface="SimSun" panose="02010600030101010101" pitchFamily="2" charset="-122"/>
                <a:cs typeface="Arial" panose="020B0604020202020204" pitchFamily="34" charset="0"/>
              </a:rPr>
              <a:t>veloped</a:t>
            </a:r>
            <a:r>
              <a:rPr kumimoji="1" lang="en-US" altLang="zh-CN" kern="0" dirty="0">
                <a:latin typeface="Arial" panose="020B0604020202020204" pitchFamily="34" charset="0"/>
                <a:ea typeface="SimSun" panose="02010600030101010101" pitchFamily="2" charset="-122"/>
                <a:cs typeface="Arial" panose="020B0604020202020204" pitchFamily="34" charset="0"/>
              </a:rPr>
              <a:t> by Biogen and Elan</a:t>
            </a:r>
          </a:p>
          <a:p>
            <a:endParaRPr kumimoji="1" lang="en-US" altLang="zh-CN" sz="2000" b="1" kern="0" dirty="0">
              <a:latin typeface="Arial" panose="020B0604020202020204" pitchFamily="34" charset="0"/>
              <a:ea typeface="SimSun" panose="02010600030101010101" pitchFamily="2" charset="-122"/>
              <a:cs typeface="Arial" panose="020B0604020202020204" pitchFamily="34" charset="0"/>
            </a:endParaRPr>
          </a:p>
          <a:p>
            <a:pPr lvl="1"/>
            <a:r>
              <a:rPr kumimoji="1" lang="en-US" altLang="zh-CN" sz="2000" b="1" kern="0" dirty="0" err="1">
                <a:latin typeface="Arial" panose="020B0604020202020204" pitchFamily="34" charset="0"/>
                <a:ea typeface="SimSun" panose="02010600030101010101" pitchFamily="2" charset="-122"/>
                <a:cs typeface="Arial" panose="020B0604020202020204" pitchFamily="34" charset="0"/>
              </a:rPr>
              <a:t>Eylea</a:t>
            </a:r>
            <a:r>
              <a:rPr kumimoji="1" lang="en-US" altLang="zh-CN" sz="2000" b="1" kern="0" dirty="0">
                <a:latin typeface="Arial" panose="020B0604020202020204" pitchFamily="34" charset="0"/>
                <a:ea typeface="SimSun" panose="02010600030101010101" pitchFamily="2" charset="-122"/>
                <a:cs typeface="Arial" panose="020B0604020202020204" pitchFamily="34" charset="0"/>
              </a:rPr>
              <a:t> </a:t>
            </a:r>
            <a:r>
              <a:rPr kumimoji="1" lang="zh-CN" altLang="en-US" b="1" kern="0" dirty="0">
                <a:latin typeface="Arial" panose="020B0604020202020204" pitchFamily="34" charset="0"/>
                <a:ea typeface="SimSun" panose="02010600030101010101" pitchFamily="2" charset="-122"/>
                <a:cs typeface="Arial" panose="020B0604020202020204" pitchFamily="34" charset="0"/>
              </a:rPr>
              <a:t>（</a:t>
            </a:r>
            <a:r>
              <a:rPr kumimoji="1" lang="en-US" altLang="zh-CN" b="1" kern="0" dirty="0">
                <a:latin typeface="Arial" panose="020B0604020202020204" pitchFamily="34" charset="0"/>
                <a:ea typeface="SimSun" panose="02010600030101010101" pitchFamily="2" charset="-122"/>
                <a:cs typeface="Arial" panose="020B0604020202020204" pitchFamily="34" charset="0"/>
              </a:rPr>
              <a:t>fusion protein</a:t>
            </a:r>
            <a:r>
              <a:rPr kumimoji="1" lang="zh-CN" altLang="en-US" b="1" kern="0" dirty="0">
                <a:latin typeface="Arial" panose="020B0604020202020204" pitchFamily="34" charset="0"/>
                <a:ea typeface="SimSun" panose="02010600030101010101" pitchFamily="2" charset="-122"/>
                <a:cs typeface="Arial" panose="020B0604020202020204" pitchFamily="34" charset="0"/>
              </a:rPr>
              <a:t>： </a:t>
            </a:r>
            <a:r>
              <a:rPr kumimoji="1" lang="en-US" altLang="zh-CN" b="1" kern="0" dirty="0" err="1">
                <a:latin typeface="Arial" panose="020B0604020202020204" pitchFamily="34" charset="0"/>
                <a:ea typeface="SimSun" panose="02010600030101010101" pitchFamily="2" charset="-122"/>
                <a:cs typeface="Arial" panose="020B0604020202020204" pitchFamily="34" charset="0"/>
              </a:rPr>
              <a:t>Vegf</a:t>
            </a:r>
            <a:r>
              <a:rPr kumimoji="1" lang="en-US" altLang="zh-CN" b="1" kern="0" dirty="0">
                <a:latin typeface="Arial" panose="020B0604020202020204" pitchFamily="34" charset="0"/>
                <a:ea typeface="SimSun" panose="02010600030101010101" pitchFamily="2" charset="-122"/>
                <a:cs typeface="Arial" panose="020B0604020202020204" pitchFamily="34" charset="0"/>
              </a:rPr>
              <a:t>-trap) :</a:t>
            </a:r>
            <a:r>
              <a:rPr kumimoji="1" lang="zh-CN" altLang="en-US" b="1" kern="0" dirty="0">
                <a:latin typeface="Arial" panose="020B0604020202020204" pitchFamily="34" charset="0"/>
                <a:ea typeface="SimSun" panose="02010600030101010101" pitchFamily="2" charset="-122"/>
                <a:cs typeface="Arial" panose="020B0604020202020204" pitchFamily="34" charset="0"/>
              </a:rPr>
              <a:t> </a:t>
            </a:r>
            <a:r>
              <a:rPr kumimoji="1" lang="en-US" altLang="zh-CN" b="1" kern="0" dirty="0">
                <a:latin typeface="Arial" panose="020B0604020202020204" pitchFamily="34" charset="0"/>
                <a:ea typeface="SimSun" panose="02010600030101010101" pitchFamily="2" charset="-122"/>
                <a:cs typeface="Arial" panose="020B0604020202020204" pitchFamily="34" charset="0"/>
              </a:rPr>
              <a:t> </a:t>
            </a:r>
            <a:r>
              <a:rPr kumimoji="1" lang="en-US" altLang="zh-CN" kern="0" dirty="0">
                <a:latin typeface="Arial" panose="020B0604020202020204" pitchFamily="34" charset="0"/>
                <a:ea typeface="SimSun" panose="02010600030101010101" pitchFamily="2" charset="-122"/>
                <a:cs typeface="Arial" panose="020B0604020202020204" pitchFamily="34" charset="0"/>
              </a:rPr>
              <a:t>development by Regeneron  and Bayer</a:t>
            </a:r>
          </a:p>
          <a:p>
            <a:pPr lvl="1"/>
            <a:endParaRPr kumimoji="1" lang="en-US" altLang="zh-CN" sz="2000" b="1" kern="0" dirty="0">
              <a:latin typeface="Arial" panose="020B0604020202020204" pitchFamily="34" charset="0"/>
              <a:ea typeface="SimSun" panose="02010600030101010101" pitchFamily="2" charset="-122"/>
              <a:cs typeface="Arial" panose="020B0604020202020204" pitchFamily="34" charset="0"/>
            </a:endParaRPr>
          </a:p>
          <a:p>
            <a:pPr lvl="1"/>
            <a:r>
              <a:rPr kumimoji="1" lang="en-US" altLang="zh-CN" sz="2000" b="1" kern="0" dirty="0" err="1">
                <a:latin typeface="Arial" panose="020B0604020202020204" pitchFamily="34" charset="0"/>
                <a:ea typeface="SimSun" panose="02010600030101010101" pitchFamily="2" charset="-122"/>
                <a:cs typeface="Arial" panose="020B0604020202020204" pitchFamily="34" charset="0"/>
              </a:rPr>
              <a:t>Campth</a:t>
            </a:r>
            <a:r>
              <a:rPr kumimoji="1" lang="en-US" altLang="zh-CN" sz="2000" b="1" kern="0" dirty="0">
                <a:latin typeface="Arial" panose="020B0604020202020204" pitchFamily="34" charset="0"/>
                <a:ea typeface="SimSun" panose="02010600030101010101" pitchFamily="2" charset="-122"/>
                <a:cs typeface="Arial" panose="020B0604020202020204" pitchFamily="34" charset="0"/>
              </a:rPr>
              <a:t> :</a:t>
            </a:r>
            <a:r>
              <a:rPr kumimoji="1" lang="en-US" altLang="zh-CN" b="1" kern="0" dirty="0">
                <a:latin typeface="Arial" panose="020B0604020202020204" pitchFamily="34" charset="0"/>
                <a:ea typeface="SimSun" panose="02010600030101010101" pitchFamily="2" charset="-122"/>
                <a:cs typeface="Arial" panose="020B0604020202020204" pitchFamily="34" charset="0"/>
              </a:rPr>
              <a:t>  </a:t>
            </a:r>
            <a:r>
              <a:rPr kumimoji="1" lang="en-US" altLang="zh-CN" kern="0" dirty="0">
                <a:latin typeface="Arial" panose="020B0604020202020204" pitchFamily="34" charset="0"/>
                <a:ea typeface="SimSun" panose="02010600030101010101" pitchFamily="2" charset="-122"/>
                <a:cs typeface="Arial" panose="020B0604020202020204" pitchFamily="34" charset="0"/>
              </a:rPr>
              <a:t>developed by ILEX / </a:t>
            </a:r>
            <a:r>
              <a:rPr kumimoji="1" lang="en-US" altLang="zh-CN" kern="0" dirty="0" err="1">
                <a:latin typeface="Arial" panose="020B0604020202020204" pitchFamily="34" charset="0"/>
                <a:ea typeface="SimSun" panose="02010600030101010101" pitchFamily="2" charset="-122"/>
                <a:cs typeface="Arial" panose="020B0604020202020204" pitchFamily="34" charset="0"/>
              </a:rPr>
              <a:t>Berlex</a:t>
            </a:r>
            <a:r>
              <a:rPr kumimoji="1" lang="en-US" altLang="zh-CN" kern="0" dirty="0">
                <a:latin typeface="Arial" panose="020B0604020202020204" pitchFamily="34" charset="0"/>
                <a:ea typeface="SimSun" panose="02010600030101010101" pitchFamily="2" charset="-122"/>
                <a:cs typeface="Arial" panose="020B0604020202020204" pitchFamily="34" charset="0"/>
              </a:rPr>
              <a:t>, but later purchased by Genzyme ( now Sanofi)</a:t>
            </a:r>
          </a:p>
          <a:p>
            <a:pPr lvl="1"/>
            <a:endParaRPr kumimoji="1" lang="en-US" altLang="zh-CN" sz="2000" kern="0" dirty="0">
              <a:latin typeface="Arial" panose="020B0604020202020204" pitchFamily="34" charset="0"/>
              <a:ea typeface="SimSun" panose="02010600030101010101" pitchFamily="2" charset="-122"/>
              <a:cs typeface="Arial" panose="020B0604020202020204" pitchFamily="34" charset="0"/>
            </a:endParaRPr>
          </a:p>
          <a:p>
            <a:pPr lvl="1"/>
            <a:r>
              <a:rPr kumimoji="1" lang="en-US" altLang="zh-CN" sz="2000" b="1" kern="0" dirty="0" err="1">
                <a:latin typeface="Arial" panose="020B0604020202020204" pitchFamily="34" charset="0"/>
                <a:ea typeface="SimSun" panose="02010600030101010101" pitchFamily="2" charset="-122"/>
                <a:cs typeface="Arial" panose="020B0604020202020204" pitchFamily="34" charset="0"/>
              </a:rPr>
              <a:t>Humira</a:t>
            </a:r>
            <a:r>
              <a:rPr kumimoji="1" lang="en-US" altLang="zh-CN" kern="0" dirty="0">
                <a:latin typeface="Arial" panose="020B0604020202020204" pitchFamily="34" charset="0"/>
                <a:ea typeface="SimSun" panose="02010600030101010101" pitchFamily="2" charset="-122"/>
                <a:cs typeface="Arial" panose="020B0604020202020204" pitchFamily="34" charset="0"/>
              </a:rPr>
              <a:t>: Antibody was discovered by partnership between BASF Bioscience ( a unit of BASF) and Cambridge Antibody Technology ( now AZ) , and then, BASF pharma ( BASF Knoll) further  developed the antibody as </a:t>
            </a:r>
            <a:r>
              <a:rPr kumimoji="1" lang="en-US" altLang="zh-CN" kern="0" dirty="0" err="1">
                <a:latin typeface="Arial" panose="020B0604020202020204" pitchFamily="34" charset="0"/>
                <a:ea typeface="SimSun" panose="02010600030101010101" pitchFamily="2" charset="-122"/>
                <a:cs typeface="Arial" panose="020B0604020202020204" pitchFamily="34" charset="0"/>
              </a:rPr>
              <a:t>Humira</a:t>
            </a:r>
            <a:r>
              <a:rPr kumimoji="1" lang="en-US" altLang="zh-CN" kern="0" dirty="0">
                <a:latin typeface="Arial" panose="020B0604020202020204" pitchFamily="34" charset="0"/>
                <a:ea typeface="SimSun" panose="02010600030101010101" pitchFamily="2" charset="-122"/>
                <a:cs typeface="Arial" panose="020B0604020202020204" pitchFamily="34" charset="0"/>
              </a:rPr>
              <a:t> drug, and then, Abbott lab acquired  BASF Pharma in 2000 ( now AbbVie owns) </a:t>
            </a:r>
          </a:p>
          <a:p>
            <a:pPr lvl="1"/>
            <a:endParaRPr kumimoji="1" lang="en-US" altLang="zh-CN" kern="0" dirty="0">
              <a:latin typeface="Arial" panose="020B0604020202020204" pitchFamily="34" charset="0"/>
              <a:ea typeface="SimSun" panose="02010600030101010101" pitchFamily="2" charset="-122"/>
              <a:cs typeface="Arial" panose="020B0604020202020204" pitchFamily="34" charset="0"/>
            </a:endParaRPr>
          </a:p>
          <a:p>
            <a:pPr lvl="1"/>
            <a:r>
              <a:rPr kumimoji="1" lang="en-US" altLang="zh-CN" sz="2000" b="1" kern="0" dirty="0" err="1">
                <a:latin typeface="Arial" panose="020B0604020202020204" pitchFamily="34" charset="0"/>
                <a:ea typeface="SimSun" panose="02010600030101010101" pitchFamily="2" charset="-122"/>
                <a:cs typeface="Arial" panose="020B0604020202020204" pitchFamily="34" charset="0"/>
              </a:rPr>
              <a:t>Sygnagis</a:t>
            </a:r>
            <a:r>
              <a:rPr kumimoji="1" lang="en-US" altLang="zh-CN" sz="2000" b="1" kern="0" dirty="0">
                <a:latin typeface="Arial" panose="020B0604020202020204" pitchFamily="34" charset="0"/>
                <a:ea typeface="SimSun" panose="02010600030101010101" pitchFamily="2" charset="-122"/>
                <a:cs typeface="Arial" panose="020B0604020202020204" pitchFamily="34" charset="0"/>
              </a:rPr>
              <a:t>: </a:t>
            </a:r>
            <a:r>
              <a:rPr kumimoji="1" lang="en-US" altLang="zh-CN" kern="0" dirty="0">
                <a:latin typeface="Arial" panose="020B0604020202020204" pitchFamily="34" charset="0"/>
                <a:ea typeface="SimSun" panose="02010600030101010101" pitchFamily="2" charset="-122"/>
                <a:cs typeface="Arial" panose="020B0604020202020204" pitchFamily="34" charset="0"/>
              </a:rPr>
              <a:t>Medimmune ( now AZ) developed, and Abbott labs did  initial launched on market as partnership for a few years</a:t>
            </a:r>
          </a:p>
          <a:p>
            <a:pPr lvl="1"/>
            <a:endParaRPr kumimoji="1" lang="en-US" altLang="zh-CN" sz="2400" b="1" kern="0" dirty="0">
              <a:latin typeface="Arial" panose="020B0604020202020204" pitchFamily="34" charset="0"/>
              <a:ea typeface="SimSun" panose="02010600030101010101" pitchFamily="2" charset="-122"/>
              <a:cs typeface="Arial" panose="020B0604020202020204" pitchFamily="34" charset="0"/>
            </a:endParaRPr>
          </a:p>
          <a:p>
            <a:endParaRPr lang="en-US" altLang="zh-CN" sz="2800" kern="0" dirty="0">
              <a:latin typeface="Arial" panose="020B0604020202020204" pitchFamily="34" charset="0"/>
              <a:ea typeface="SimSun" panose="02010600030101010101" pitchFamily="2" charset="-122"/>
              <a:cs typeface="Arial" panose="020B0604020202020204" pitchFamily="34" charset="0"/>
            </a:endParaRPr>
          </a:p>
          <a:p>
            <a:endParaRPr lang="en-US" altLang="zh-CN" sz="2800" kern="0" dirty="0">
              <a:latin typeface="Arial" panose="020B0604020202020204" pitchFamily="34" charset="0"/>
              <a:ea typeface="SimSun" panose="02010600030101010101" pitchFamily="2" charset="-122"/>
              <a:cs typeface="Arial" panose="020B0604020202020204" pitchFamily="34" charset="0"/>
            </a:endParaRPr>
          </a:p>
          <a:p>
            <a:endParaRPr lang="en-US" altLang="zh-CN" sz="2800" kern="0" dirty="0">
              <a:latin typeface="Arial" panose="020B0604020202020204" pitchFamily="34" charset="0"/>
              <a:ea typeface="SimSun" panose="02010600030101010101" pitchFamily="2" charset="-122"/>
              <a:cs typeface="Arial" panose="020B0604020202020204" pitchFamily="34" charset="0"/>
            </a:endParaRPr>
          </a:p>
          <a:p>
            <a:endParaRPr lang="zh-CN" altLang="en-US" sz="2800" kern="0" dirty="0">
              <a:latin typeface="Arial" panose="020B0604020202020204" pitchFamily="34" charset="0"/>
              <a:ea typeface="SimSun" panose="02010600030101010101" pitchFamily="2" charset="-122"/>
              <a:cs typeface="Arial" panose="020B0604020202020204" pitchFamily="34" charset="0"/>
            </a:endParaRPr>
          </a:p>
        </p:txBody>
      </p:sp>
      <p:sp>
        <p:nvSpPr>
          <p:cNvPr id="7" name="TextBox 6"/>
          <p:cNvSpPr txBox="1"/>
          <p:nvPr/>
        </p:nvSpPr>
        <p:spPr>
          <a:xfrm>
            <a:off x="1371600" y="838200"/>
            <a:ext cx="6356227" cy="461665"/>
          </a:xfrm>
          <a:prstGeom prst="rect">
            <a:avLst/>
          </a:prstGeom>
          <a:noFill/>
        </p:spPr>
        <p:txBody>
          <a:bodyPr wrap="none" rtlCol="0">
            <a:spAutoFit/>
          </a:bodyPr>
          <a:lstStyle/>
          <a:p>
            <a:r>
              <a:rPr lang="en-US" sz="2400" b="1" i="1" dirty="0"/>
              <a:t>Historical Success Examples in  Biologics</a:t>
            </a:r>
          </a:p>
        </p:txBody>
      </p:sp>
    </p:spTree>
    <p:extLst>
      <p:ext uri="{BB962C8B-B14F-4D97-AF65-F5344CB8AC3E}">
        <p14:creationId xmlns:p14="http://schemas.microsoft.com/office/powerpoint/2010/main" val="1639139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712200" cy="369332"/>
          </a:xfrm>
        </p:spPr>
        <p:txBody>
          <a:bodyPr/>
          <a:lstStyle/>
          <a:p>
            <a:r>
              <a:rPr lang="en-US" b="1" i="1" dirty="0" err="1">
                <a:solidFill>
                  <a:schemeClr val="tx1"/>
                </a:solidFill>
              </a:rPr>
              <a:t>Abpro</a:t>
            </a:r>
            <a:r>
              <a:rPr lang="en-US" b="1" i="1" dirty="0">
                <a:solidFill>
                  <a:schemeClr val="tx1"/>
                </a:solidFill>
              </a:rPr>
              <a:t> Partnership Strategies </a:t>
            </a: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13</a:t>
            </a:fld>
            <a:endParaRPr lang="en-US" dirty="0"/>
          </a:p>
        </p:txBody>
      </p:sp>
      <p:sp>
        <p:nvSpPr>
          <p:cNvPr id="5" name="Rectangle 3"/>
          <p:cNvSpPr txBox="1">
            <a:spLocks noChangeArrowheads="1"/>
          </p:cNvSpPr>
          <p:nvPr/>
        </p:nvSpPr>
        <p:spPr>
          <a:xfrm>
            <a:off x="914400" y="2057400"/>
            <a:ext cx="8229600" cy="4944979"/>
          </a:xfrm>
          <a:prstGeom prst="rect">
            <a:avLst/>
          </a:prstGeom>
        </p:spPr>
        <p:txBody>
          <a:bodyPr/>
          <a:lstStyle>
            <a:lvl1pPr marL="426402" marR="40640" indent="-385762"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1pPr>
            <a:lvl2pPr marL="865232" marR="40640" indent="-367392"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2pPr>
            <a:lvl3pPr marL="1297939" marR="40640" indent="-342900"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3pPr>
            <a:lvl4pPr marL="1823719" marR="40640" indent="-411479"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4pPr>
            <a:lvl5pPr marL="2280919" marR="40640" indent="-411479"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5pPr>
            <a:lvl6pPr marL="2280919" marR="40640" indent="-411479"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6pPr>
            <a:lvl7pPr marL="2280919" marR="40640" indent="-411479"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7pPr>
            <a:lvl8pPr marL="2280919" marR="40640" indent="-411479"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8pPr>
            <a:lvl9pPr marL="2280919" marR="40640" indent="-411479" algn="l" defTabSz="914400" latinLnBrk="0">
              <a:lnSpc>
                <a:spcPct val="100000"/>
              </a:lnSpc>
              <a:spcBef>
                <a:spcPts val="800"/>
              </a:spcBef>
              <a:spcAft>
                <a:spcPts val="0"/>
              </a:spcAft>
              <a:buClrTx/>
              <a:buSzPct val="100000"/>
              <a:buFont typeface="Arial"/>
              <a:buChar char="•"/>
              <a:tabLst/>
              <a:defRPr sz="3600" b="0" i="0" u="none" strike="noStrike" cap="none" spc="0" baseline="0">
                <a:ln>
                  <a:noFill/>
                </a:ln>
                <a:solidFill>
                  <a:srgbClr val="000000"/>
                </a:solidFill>
                <a:uFill>
                  <a:solidFill>
                    <a:srgbClr val="000000"/>
                  </a:solidFill>
                </a:uFill>
                <a:latin typeface="+mn-lt"/>
                <a:ea typeface="+mn-ea"/>
                <a:cs typeface="+mn-cs"/>
                <a:sym typeface="Calibri"/>
              </a:defRPr>
            </a:lvl9pPr>
          </a:lstStyle>
          <a:p>
            <a:pPr hangingPunct="1">
              <a:lnSpc>
                <a:spcPct val="80000"/>
              </a:lnSpc>
            </a:pPr>
            <a:r>
              <a:rPr lang="en-US" altLang="en-US" sz="2000" b="1" dirty="0">
                <a:solidFill>
                  <a:schemeClr val="tx1"/>
                </a:solidFill>
                <a:latin typeface="Helvetica" panose="020B0604020202020204" pitchFamily="34" charset="0"/>
                <a:cs typeface="Helvetica" panose="020B0604020202020204" pitchFamily="34" charset="0"/>
              </a:rPr>
              <a:t>Co-development:</a:t>
            </a:r>
          </a:p>
          <a:p>
            <a:pPr lvl="1" hangingPunct="1">
              <a:lnSpc>
                <a:spcPct val="80000"/>
              </a:lnSpc>
            </a:pPr>
            <a:r>
              <a:rPr lang="en-US" altLang="en-US" sz="1800" dirty="0">
                <a:solidFill>
                  <a:schemeClr val="tx1"/>
                </a:solidFill>
                <a:latin typeface="Helvetica" panose="020B0604020202020204" pitchFamily="34" charset="0"/>
                <a:cs typeface="Helvetica" panose="020B0604020202020204" pitchFamily="34" charset="0"/>
              </a:rPr>
              <a:t>Abpro:   discover innovative therapeutic antibody molecules</a:t>
            </a:r>
          </a:p>
          <a:p>
            <a:pPr lvl="1" hangingPunct="1">
              <a:lnSpc>
                <a:spcPct val="80000"/>
              </a:lnSpc>
            </a:pPr>
            <a:r>
              <a:rPr lang="en-US" altLang="en-US" sz="1800" dirty="0">
                <a:solidFill>
                  <a:schemeClr val="tx1"/>
                </a:solidFill>
                <a:latin typeface="Helvetica" panose="020B0604020202020204" pitchFamily="34" charset="0"/>
                <a:cs typeface="Helvetica" panose="020B0604020202020204" pitchFamily="34" charset="0"/>
              </a:rPr>
              <a:t>Partners: pre-clinic study, phase 1 to 3 , and commercialization</a:t>
            </a:r>
          </a:p>
          <a:p>
            <a:pPr marL="497840" lvl="1" indent="0" hangingPunct="1">
              <a:lnSpc>
                <a:spcPct val="80000"/>
              </a:lnSpc>
              <a:buNone/>
            </a:pPr>
            <a:endParaRPr lang="en-US" altLang="en-US" sz="1800" dirty="0">
              <a:solidFill>
                <a:schemeClr val="tx1"/>
              </a:solidFill>
              <a:latin typeface="Helvetica" panose="020B0604020202020204" pitchFamily="34" charset="0"/>
              <a:cs typeface="Helvetica" panose="020B0604020202020204" pitchFamily="34" charset="0"/>
            </a:endParaRPr>
          </a:p>
          <a:p>
            <a:pPr hangingPunct="1">
              <a:lnSpc>
                <a:spcPct val="80000"/>
              </a:lnSpc>
            </a:pPr>
            <a:r>
              <a:rPr lang="en-US" altLang="en-US" sz="2000" b="1" dirty="0">
                <a:latin typeface="Helvetica" panose="020B0604020202020204" pitchFamily="34" charset="0"/>
                <a:cs typeface="Helvetica" panose="020B0604020202020204" pitchFamily="34" charset="0"/>
              </a:rPr>
              <a:t>Licensing: </a:t>
            </a:r>
          </a:p>
          <a:p>
            <a:pPr lvl="1" hangingPunct="1">
              <a:lnSpc>
                <a:spcPct val="80000"/>
              </a:lnSpc>
            </a:pPr>
            <a:r>
              <a:rPr lang="en-US" altLang="en-US" sz="1800" dirty="0">
                <a:latin typeface="Helvetica" panose="020B0604020202020204" pitchFamily="34" charset="0"/>
                <a:cs typeface="Helvetica" panose="020B0604020202020204" pitchFamily="34" charset="0"/>
              </a:rPr>
              <a:t>Partners license-in Abpro later stage antibody projects (near IND) for clinics and commercialization</a:t>
            </a:r>
          </a:p>
          <a:p>
            <a:pPr lvl="1" hangingPunct="1">
              <a:lnSpc>
                <a:spcPct val="80000"/>
              </a:lnSpc>
            </a:pPr>
            <a:endParaRPr lang="en-US" altLang="en-US" sz="1800" dirty="0">
              <a:latin typeface="Helvetica" panose="020B0604020202020204" pitchFamily="34" charset="0"/>
              <a:cs typeface="Helvetica" panose="020B0604020202020204" pitchFamily="34" charset="0"/>
            </a:endParaRPr>
          </a:p>
          <a:p>
            <a:pPr hangingPunct="1">
              <a:lnSpc>
                <a:spcPct val="80000"/>
              </a:lnSpc>
            </a:pPr>
            <a:r>
              <a:rPr lang="en-US" altLang="en-US" sz="2000" b="1" dirty="0">
                <a:latin typeface="Helvetica" panose="020B0604020202020204" pitchFamily="34" charset="0"/>
                <a:cs typeface="Helvetica" panose="020B0604020202020204" pitchFamily="34" charset="0"/>
              </a:rPr>
              <a:t>Partnership during clinical trials</a:t>
            </a:r>
            <a:r>
              <a:rPr lang="en-US" altLang="en-US" sz="2000" dirty="0">
                <a:latin typeface="Helvetica" panose="020B0604020202020204" pitchFamily="34" charset="0"/>
                <a:cs typeface="Helvetica" panose="020B0604020202020204" pitchFamily="34" charset="0"/>
              </a:rPr>
              <a:t>:</a:t>
            </a:r>
          </a:p>
          <a:p>
            <a:pPr lvl="1" hangingPunct="1">
              <a:lnSpc>
                <a:spcPct val="80000"/>
              </a:lnSpc>
            </a:pPr>
            <a:r>
              <a:rPr lang="en-US" altLang="en-US" sz="1800" dirty="0">
                <a:latin typeface="Helvetica" panose="020B0604020202020204" pitchFamily="34" charset="0"/>
                <a:cs typeface="Helvetica" panose="020B0604020202020204" pitchFamily="34" charset="0"/>
              </a:rPr>
              <a:t>Abpro and Partners: Phase 1-3 and commercialization</a:t>
            </a:r>
          </a:p>
          <a:p>
            <a:pPr lvl="1" hangingPunct="1">
              <a:lnSpc>
                <a:spcPct val="80000"/>
              </a:lnSpc>
            </a:pPr>
            <a:endParaRPr lang="en-US" altLang="en-US" sz="1800" dirty="0">
              <a:latin typeface="Helvetica" panose="020B0604020202020204" pitchFamily="34" charset="0"/>
              <a:cs typeface="Helvetica" panose="020B0604020202020204" pitchFamily="34" charset="0"/>
            </a:endParaRPr>
          </a:p>
          <a:p>
            <a:pPr hangingPunct="1">
              <a:lnSpc>
                <a:spcPct val="80000"/>
              </a:lnSpc>
            </a:pPr>
            <a:r>
              <a:rPr lang="en-US" altLang="en-US" sz="2000" b="1" dirty="0">
                <a:latin typeface="Helvetica" panose="020B0604020202020204" pitchFamily="34" charset="0"/>
                <a:cs typeface="Helvetica" panose="020B0604020202020204" pitchFamily="34" charset="0"/>
              </a:rPr>
              <a:t>Others</a:t>
            </a:r>
            <a:r>
              <a:rPr lang="en-US" altLang="en-US" sz="2000" dirty="0">
                <a:latin typeface="Helvetica" panose="020B0604020202020204" pitchFamily="34" charset="0"/>
                <a:cs typeface="Helvetica" panose="020B0604020202020204" pitchFamily="34" charset="0"/>
              </a:rPr>
              <a:t>:</a:t>
            </a:r>
          </a:p>
          <a:p>
            <a:pPr lvl="1" hangingPunct="1">
              <a:lnSpc>
                <a:spcPct val="80000"/>
              </a:lnSpc>
            </a:pPr>
            <a:r>
              <a:rPr lang="en-US" altLang="en-US" sz="1800" dirty="0">
                <a:latin typeface="Helvetica" panose="020B0604020202020204" pitchFamily="34" charset="0"/>
                <a:cs typeface="Helvetica" panose="020B0604020202020204" pitchFamily="34" charset="0"/>
              </a:rPr>
              <a:t>Any combinations with above three ways</a:t>
            </a:r>
          </a:p>
        </p:txBody>
      </p:sp>
    </p:spTree>
    <p:extLst>
      <p:ext uri="{BB962C8B-B14F-4D97-AF65-F5344CB8AC3E}">
        <p14:creationId xmlns:p14="http://schemas.microsoft.com/office/powerpoint/2010/main" val="284303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358" y="685800"/>
            <a:ext cx="8712200" cy="307777"/>
          </a:xfrm>
        </p:spPr>
        <p:txBody>
          <a:bodyPr/>
          <a:lstStyle/>
          <a:p>
            <a:r>
              <a:rPr lang="en-US" sz="2000" b="1" dirty="0" err="1">
                <a:solidFill>
                  <a:schemeClr val="tx1"/>
                </a:solidFill>
              </a:rPr>
              <a:t>Abpro</a:t>
            </a:r>
            <a:r>
              <a:rPr lang="en-US" sz="2000" b="1" dirty="0">
                <a:solidFill>
                  <a:schemeClr val="tx1"/>
                </a:solidFill>
              </a:rPr>
              <a:t> Antibody Platform</a:t>
            </a: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14</a:t>
            </a:fld>
            <a:endParaRPr lang="en-US" dirty="0"/>
          </a:p>
        </p:txBody>
      </p:sp>
      <p:pic>
        <p:nvPicPr>
          <p:cNvPr id="5" name="Picture 4"/>
          <p:cNvPicPr>
            <a:picLocks noChangeAspect="1"/>
          </p:cNvPicPr>
          <p:nvPr/>
        </p:nvPicPr>
        <p:blipFill>
          <a:blip r:embed="rId2"/>
          <a:stretch>
            <a:fillRect/>
          </a:stretch>
        </p:blipFill>
        <p:spPr>
          <a:xfrm>
            <a:off x="762000" y="1447800"/>
            <a:ext cx="8724132" cy="5133277"/>
          </a:xfrm>
          <a:prstGeom prst="rect">
            <a:avLst/>
          </a:prstGeom>
        </p:spPr>
      </p:pic>
    </p:spTree>
    <p:extLst>
      <p:ext uri="{BB962C8B-B14F-4D97-AF65-F5344CB8AC3E}">
        <p14:creationId xmlns:p14="http://schemas.microsoft.com/office/powerpoint/2010/main" val="3913926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15</a:t>
            </a:fld>
            <a:endParaRPr lang="en-US" dirty="0"/>
          </a:p>
        </p:txBody>
      </p:sp>
      <p:pic>
        <p:nvPicPr>
          <p:cNvPr id="5" name="Picture 4"/>
          <p:cNvPicPr>
            <a:picLocks noChangeAspect="1"/>
          </p:cNvPicPr>
          <p:nvPr/>
        </p:nvPicPr>
        <p:blipFill>
          <a:blip r:embed="rId2"/>
          <a:stretch>
            <a:fillRect/>
          </a:stretch>
        </p:blipFill>
        <p:spPr>
          <a:xfrm>
            <a:off x="32084" y="1524000"/>
            <a:ext cx="9860139" cy="5274170"/>
          </a:xfrm>
          <a:prstGeom prst="rect">
            <a:avLst/>
          </a:prstGeom>
        </p:spPr>
      </p:pic>
      <p:sp>
        <p:nvSpPr>
          <p:cNvPr id="6" name="TextBox 5"/>
          <p:cNvSpPr txBox="1"/>
          <p:nvPr/>
        </p:nvSpPr>
        <p:spPr>
          <a:xfrm>
            <a:off x="2133600" y="584998"/>
            <a:ext cx="4678133" cy="400110"/>
          </a:xfrm>
          <a:prstGeom prst="rect">
            <a:avLst/>
          </a:prstGeom>
          <a:noFill/>
        </p:spPr>
        <p:txBody>
          <a:bodyPr wrap="square" rtlCol="0">
            <a:spAutoFit/>
          </a:bodyPr>
          <a:lstStyle/>
          <a:p>
            <a:pPr algn="l"/>
            <a:r>
              <a:rPr lang="en-US" sz="2000" b="1" baseline="30000" dirty="0">
                <a:solidFill>
                  <a:schemeClr val="tx1"/>
                </a:solidFill>
                <a:latin typeface="Arial" pitchFamily="34" charset="0"/>
                <a:cs typeface="Arial" pitchFamily="34" charset="0"/>
              </a:rPr>
              <a:t> </a:t>
            </a:r>
            <a:r>
              <a:rPr lang="en-US" sz="2000" b="1" dirty="0">
                <a:solidFill>
                  <a:schemeClr val="tx1"/>
                </a:solidFill>
                <a:latin typeface="Helvetica" panose="020B0604020202020204" pitchFamily="34" charset="0"/>
                <a:cs typeface="Helvetica" panose="020B0604020202020204" pitchFamily="34" charset="0"/>
              </a:rPr>
              <a:t>Accelerates mAb Generation</a:t>
            </a:r>
          </a:p>
        </p:txBody>
      </p:sp>
    </p:spTree>
    <p:extLst>
      <p:ext uri="{BB962C8B-B14F-4D97-AF65-F5344CB8AC3E}">
        <p14:creationId xmlns:p14="http://schemas.microsoft.com/office/powerpoint/2010/main" val="2449970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16</a:t>
            </a:fld>
            <a:endParaRPr lang="en-US" dirty="0"/>
          </a:p>
        </p:txBody>
      </p:sp>
      <p:sp>
        <p:nvSpPr>
          <p:cNvPr id="5" name="Line 3"/>
          <p:cNvSpPr>
            <a:spLocks noChangeShapeType="1"/>
          </p:cNvSpPr>
          <p:nvPr/>
        </p:nvSpPr>
        <p:spPr bwMode="auto">
          <a:xfrm rot="10800000" flipH="1">
            <a:off x="495772" y="1771710"/>
            <a:ext cx="8534660" cy="0"/>
          </a:xfrm>
          <a:prstGeom prst="line">
            <a:avLst/>
          </a:prstGeom>
          <a:noFill/>
          <a:ln w="38100">
            <a:solidFill>
              <a:srgbClr val="A6AAA9"/>
            </a:solidFill>
            <a:miter lim="800000"/>
            <a:headEnd/>
            <a:tailEnd/>
          </a:ln>
        </p:spPr>
        <p:txBody>
          <a:bodyPr lIns="0" tIns="0" rIns="0" bIns="0"/>
          <a:lstStyle/>
          <a:p>
            <a:endParaRPr lang="en-US" sz="928" dirty="0"/>
          </a:p>
        </p:txBody>
      </p:sp>
      <p:sp>
        <p:nvSpPr>
          <p:cNvPr id="6" name="Line 4"/>
          <p:cNvSpPr>
            <a:spLocks noChangeShapeType="1"/>
          </p:cNvSpPr>
          <p:nvPr/>
        </p:nvSpPr>
        <p:spPr bwMode="auto">
          <a:xfrm>
            <a:off x="9122520" y="1771710"/>
            <a:ext cx="390451" cy="0"/>
          </a:xfrm>
          <a:prstGeom prst="line">
            <a:avLst/>
          </a:prstGeom>
          <a:noFill/>
          <a:ln w="38100">
            <a:solidFill>
              <a:srgbClr val="C82506"/>
            </a:solidFill>
            <a:miter lim="800000"/>
            <a:headEnd/>
            <a:tailEnd/>
          </a:ln>
        </p:spPr>
        <p:txBody>
          <a:bodyPr lIns="0" tIns="0" rIns="0" bIns="0"/>
          <a:lstStyle/>
          <a:p>
            <a:endParaRPr lang="en-US" sz="928" dirty="0"/>
          </a:p>
        </p:txBody>
      </p:sp>
      <p:pic>
        <p:nvPicPr>
          <p:cNvPr id="7" name="Picture 6"/>
          <p:cNvPicPr>
            <a:picLocks noChangeAspect="1"/>
          </p:cNvPicPr>
          <p:nvPr/>
        </p:nvPicPr>
        <p:blipFill>
          <a:blip r:embed="rId2" cstate="print"/>
          <a:srcRect t="6666" r="3333" b="10430"/>
          <a:stretch>
            <a:fillRect/>
          </a:stretch>
        </p:blipFill>
        <p:spPr bwMode="auto">
          <a:xfrm>
            <a:off x="7058534" y="3182488"/>
            <a:ext cx="1709142" cy="1204826"/>
          </a:xfrm>
          <a:prstGeom prst="rect">
            <a:avLst/>
          </a:prstGeom>
          <a:noFill/>
          <a:ln w="9525">
            <a:noFill/>
            <a:miter lim="800000"/>
            <a:headEnd/>
            <a:tailEnd/>
          </a:ln>
        </p:spPr>
      </p:pic>
      <p:sp>
        <p:nvSpPr>
          <p:cNvPr id="8" name="TextBox 7"/>
          <p:cNvSpPr txBox="1"/>
          <p:nvPr/>
        </p:nvSpPr>
        <p:spPr>
          <a:xfrm>
            <a:off x="3103770" y="481555"/>
            <a:ext cx="3018775" cy="1015663"/>
          </a:xfrm>
          <a:prstGeom prst="rect">
            <a:avLst/>
          </a:prstGeom>
          <a:noFill/>
        </p:spPr>
        <p:txBody>
          <a:bodyPr wrap="none" rtlCol="0">
            <a:spAutoFit/>
          </a:bodyPr>
          <a:lstStyle/>
          <a:p>
            <a:pPr algn="ctr"/>
            <a:r>
              <a:rPr lang="en-US" sz="2000" b="1" dirty="0">
                <a:latin typeface="Arial" panose="020B0604020202020204" pitchFamily="34" charset="0"/>
                <a:cs typeface="Arial" panose="020B0604020202020204" pitchFamily="34" charset="0"/>
              </a:rPr>
              <a:t>Partnership Example 1</a:t>
            </a:r>
          </a:p>
          <a:p>
            <a:pPr algn="ctr"/>
            <a:endParaRPr lang="en-US" sz="2000" b="1" dirty="0">
              <a:latin typeface="Arial" panose="020B0604020202020204" pitchFamily="34" charset="0"/>
              <a:cs typeface="Arial" panose="020B0604020202020204" pitchFamily="34" charset="0"/>
            </a:endParaRPr>
          </a:p>
          <a:p>
            <a:pPr algn="ctr"/>
            <a:r>
              <a:rPr lang="en-US" sz="2000" b="1" dirty="0">
                <a:latin typeface="Helvetica" panose="020B0604020202020204" pitchFamily="34" charset="0"/>
                <a:cs typeface="Helvetica" panose="020B0604020202020204" pitchFamily="34" charset="0"/>
              </a:rPr>
              <a:t> </a:t>
            </a:r>
            <a:r>
              <a:rPr lang="en-US" b="1" dirty="0">
                <a:latin typeface="Helvetica" panose="020B0604020202020204" pitchFamily="34" charset="0"/>
                <a:cs typeface="Helvetica" panose="020B0604020202020204" pitchFamily="34" charset="0"/>
              </a:rPr>
              <a:t>(</a:t>
            </a:r>
            <a:r>
              <a:rPr lang="en-US" b="1" i="1" dirty="0">
                <a:latin typeface="Helvetica" panose="020B0604020202020204" pitchFamily="34" charset="0"/>
                <a:ea typeface="ＭＳ Ｐゴシック" charset="0"/>
                <a:cs typeface="Helvetica" panose="020B0604020202020204" pitchFamily="34" charset="0"/>
              </a:rPr>
              <a:t>Nature</a:t>
            </a:r>
            <a:r>
              <a:rPr lang="en-US" b="1" dirty="0">
                <a:latin typeface="Helvetica" panose="020B0604020202020204" pitchFamily="34" charset="0"/>
                <a:ea typeface="ＭＳ Ｐゴシック" charset="0"/>
                <a:cs typeface="Helvetica" panose="020B0604020202020204" pitchFamily="34" charset="0"/>
              </a:rPr>
              <a:t> 468, 93-97, 2010)</a:t>
            </a:r>
            <a:endParaRPr lang="en-US" b="1" dirty="0">
              <a:latin typeface="Helvetica" panose="020B0604020202020204" pitchFamily="34" charset="0"/>
              <a:cs typeface="Helvetica" panose="020B0604020202020204" pitchFamily="34" charset="0"/>
            </a:endParaRPr>
          </a:p>
        </p:txBody>
      </p:sp>
      <p:sp>
        <p:nvSpPr>
          <p:cNvPr id="9" name="TextBox 8"/>
          <p:cNvSpPr txBox="1"/>
          <p:nvPr/>
        </p:nvSpPr>
        <p:spPr>
          <a:xfrm>
            <a:off x="575581" y="1944834"/>
            <a:ext cx="7043275" cy="996683"/>
          </a:xfrm>
          <a:prstGeom prst="rect">
            <a:avLst/>
          </a:prstGeom>
          <a:noFill/>
        </p:spPr>
        <p:txBody>
          <a:bodyPr wrap="none" rtlCol="0">
            <a:spAutoFit/>
          </a:bodyPr>
          <a:lstStyle/>
          <a:p>
            <a:pPr indent="212159">
              <a:buSzPct val="75000"/>
              <a:buFont typeface="Wingdings" pitchFamily="2" charset="2"/>
              <a:buChar char="Ø"/>
            </a:pPr>
            <a:r>
              <a:rPr lang="en-US" sz="1856" b="1" dirty="0">
                <a:latin typeface="Helvetica" panose="020B0604020202020204" pitchFamily="34" charset="0"/>
                <a:cs typeface="Helvetica" panose="020B0604020202020204" pitchFamily="34" charset="0"/>
              </a:rPr>
              <a:t>Project objective:  </a:t>
            </a:r>
          </a:p>
          <a:p>
            <a:pPr indent="212159">
              <a:buSzPct val="75000"/>
              <a:buFont typeface="Wingdings" pitchFamily="2" charset="2"/>
              <a:buChar char="Ø"/>
            </a:pPr>
            <a:endParaRPr lang="en-US" sz="309" b="1" dirty="0">
              <a:latin typeface="Helvetica" panose="020B0604020202020204" pitchFamily="34" charset="0"/>
              <a:cs typeface="Helvetica" panose="020B0604020202020204" pitchFamily="34" charset="0"/>
            </a:endParaRPr>
          </a:p>
          <a:p>
            <a:pPr lvl="1" indent="212159">
              <a:buSzPct val="75000"/>
              <a:buFont typeface="Wingdings" pitchFamily="2" charset="2"/>
              <a:buChar char="Ø"/>
            </a:pPr>
            <a:r>
              <a:rPr lang="en-US" sz="1856" dirty="0">
                <a:latin typeface="Helvetica" panose="020B0604020202020204" pitchFamily="34" charset="0"/>
                <a:cs typeface="Helvetica" panose="020B0604020202020204" pitchFamily="34" charset="0"/>
              </a:rPr>
              <a:t>Produce an IgG2a monoclonal antibody that binds to human </a:t>
            </a:r>
          </a:p>
          <a:p>
            <a:pPr lvl="1" indent="212159">
              <a:buSzPct val="75000"/>
            </a:pPr>
            <a:r>
              <a:rPr lang="en-US" sz="1856" dirty="0">
                <a:latin typeface="Helvetica" panose="020B0604020202020204" pitchFamily="34" charset="0"/>
                <a:cs typeface="Helvetica" panose="020B0604020202020204" pitchFamily="34" charset="0"/>
              </a:rPr>
              <a:t>serum amyloid P component (SAP)  </a:t>
            </a:r>
            <a:r>
              <a:rPr lang="en-US" sz="1856" i="1" dirty="0">
                <a:latin typeface="Helvetica" panose="020B0604020202020204" pitchFamily="34" charset="0"/>
                <a:cs typeface="Helvetica" panose="020B0604020202020204" pitchFamily="34" charset="0"/>
              </a:rPr>
              <a:t>in vitro</a:t>
            </a:r>
            <a:r>
              <a:rPr lang="en-US" sz="1856" dirty="0">
                <a:latin typeface="Helvetica" panose="020B0604020202020204" pitchFamily="34" charset="0"/>
                <a:cs typeface="Helvetica" panose="020B0604020202020204" pitchFamily="34" charset="0"/>
              </a:rPr>
              <a:t> and </a:t>
            </a:r>
            <a:r>
              <a:rPr lang="en-US" sz="1856" i="1" dirty="0">
                <a:latin typeface="Helvetica" panose="020B0604020202020204" pitchFamily="34" charset="0"/>
                <a:cs typeface="Helvetica" panose="020B0604020202020204" pitchFamily="34" charset="0"/>
              </a:rPr>
              <a:t>in vivo</a:t>
            </a:r>
            <a:endParaRPr lang="en-US" sz="1856" dirty="0">
              <a:latin typeface="Helvetica" panose="020B0604020202020204" pitchFamily="34" charset="0"/>
              <a:cs typeface="Helvetica" panose="020B0604020202020204" pitchFamily="34" charset="0"/>
            </a:endParaRPr>
          </a:p>
        </p:txBody>
      </p:sp>
      <p:sp>
        <p:nvSpPr>
          <p:cNvPr id="10" name="TextBox 9"/>
          <p:cNvSpPr txBox="1"/>
          <p:nvPr/>
        </p:nvSpPr>
        <p:spPr>
          <a:xfrm>
            <a:off x="575581" y="2965761"/>
            <a:ext cx="6185668" cy="1663019"/>
          </a:xfrm>
          <a:prstGeom prst="rect">
            <a:avLst/>
          </a:prstGeom>
          <a:noFill/>
        </p:spPr>
        <p:txBody>
          <a:bodyPr wrap="none" rtlCol="0">
            <a:spAutoFit/>
          </a:bodyPr>
          <a:lstStyle/>
          <a:p>
            <a:pPr indent="212159">
              <a:buSzPct val="75000"/>
              <a:buFont typeface="Wingdings" pitchFamily="2" charset="2"/>
              <a:buChar char="Ø"/>
            </a:pPr>
            <a:r>
              <a:rPr lang="en-US" sz="1856" b="1" dirty="0">
                <a:latin typeface="Helvetica" panose="020B0604020202020204" pitchFamily="34" charset="0"/>
                <a:cs typeface="Helvetica" panose="020B0604020202020204" pitchFamily="34" charset="0"/>
              </a:rPr>
              <a:t>Target antibody meets criteria:  </a:t>
            </a:r>
          </a:p>
          <a:p>
            <a:pPr indent="212159">
              <a:buSzPct val="75000"/>
              <a:buFont typeface="Wingdings" pitchFamily="2" charset="2"/>
              <a:buChar char="Ø"/>
            </a:pPr>
            <a:endParaRPr lang="en-US" sz="309" b="1" dirty="0">
              <a:latin typeface="Helvetica" panose="020B0604020202020204" pitchFamily="34" charset="0"/>
              <a:cs typeface="Helvetica" panose="020B0604020202020204" pitchFamily="34" charset="0"/>
            </a:endParaRPr>
          </a:p>
          <a:p>
            <a:pPr lvl="1" indent="212159">
              <a:buSzPct val="75000"/>
              <a:buFont typeface="Wingdings" pitchFamily="2" charset="2"/>
              <a:buChar char="Ø"/>
            </a:pPr>
            <a:r>
              <a:rPr lang="en-US" sz="1856" dirty="0">
                <a:latin typeface="Helvetica" panose="020B0604020202020204" pitchFamily="34" charset="0"/>
                <a:cs typeface="Helvetica" panose="020B0604020202020204" pitchFamily="34" charset="0"/>
              </a:rPr>
              <a:t>Monoclonal IgG2a,  Abp1, recognizes </a:t>
            </a:r>
          </a:p>
          <a:p>
            <a:pPr lvl="1" indent="212159">
              <a:buSzPct val="75000"/>
            </a:pPr>
            <a:r>
              <a:rPr lang="en-US" sz="1856" dirty="0">
                <a:latin typeface="Helvetica" panose="020B0604020202020204" pitchFamily="34" charset="0"/>
                <a:cs typeface="Helvetica" panose="020B0604020202020204" pitchFamily="34" charset="0"/>
              </a:rPr>
              <a:t>conformational specific epitope in human SAP (black) -</a:t>
            </a:r>
          </a:p>
          <a:p>
            <a:pPr lvl="1" indent="212159">
              <a:buSzPct val="75000"/>
            </a:pPr>
            <a:r>
              <a:rPr lang="en-US" sz="309" dirty="0">
                <a:latin typeface="Helvetica" panose="020B0604020202020204" pitchFamily="34" charset="0"/>
                <a:cs typeface="Helvetica" panose="020B0604020202020204" pitchFamily="34" charset="0"/>
              </a:rPr>
              <a:t>  </a:t>
            </a:r>
          </a:p>
          <a:p>
            <a:pPr lvl="1" indent="212159">
              <a:buSzPct val="75000"/>
              <a:buFont typeface="Wingdings" pitchFamily="2" charset="2"/>
              <a:buChar char="Ø"/>
            </a:pPr>
            <a:r>
              <a:rPr lang="en-US" sz="1856" dirty="0">
                <a:latin typeface="Helvetica" panose="020B0604020202020204" pitchFamily="34" charset="0"/>
                <a:cs typeface="Helvetica" panose="020B0604020202020204" pitchFamily="34" charset="0"/>
              </a:rPr>
              <a:t>Affinity K</a:t>
            </a:r>
            <a:r>
              <a:rPr lang="en-US" sz="1856" baseline="-25000" dirty="0">
                <a:latin typeface="Helvetica" panose="020B0604020202020204" pitchFamily="34" charset="0"/>
                <a:cs typeface="Helvetica" panose="020B0604020202020204" pitchFamily="34" charset="0"/>
              </a:rPr>
              <a:t>D</a:t>
            </a:r>
            <a:r>
              <a:rPr lang="en-US" sz="1856" dirty="0">
                <a:latin typeface="Helvetica" panose="020B0604020202020204" pitchFamily="34" charset="0"/>
                <a:cs typeface="Helvetica" panose="020B0604020202020204" pitchFamily="34" charset="0"/>
              </a:rPr>
              <a:t> at 1-5 x 10</a:t>
            </a:r>
            <a:r>
              <a:rPr lang="en-US" sz="1856" baseline="30000" dirty="0">
                <a:latin typeface="Helvetica" panose="020B0604020202020204" pitchFamily="34" charset="0"/>
                <a:cs typeface="Helvetica" panose="020B0604020202020204" pitchFamily="34" charset="0"/>
              </a:rPr>
              <a:t>-9 </a:t>
            </a:r>
            <a:r>
              <a:rPr lang="en-US" sz="1856" dirty="0">
                <a:latin typeface="Helvetica" panose="020B0604020202020204" pitchFamily="34" charset="0"/>
                <a:cs typeface="Helvetica" panose="020B0604020202020204" pitchFamily="34" charset="0"/>
              </a:rPr>
              <a:t>M</a:t>
            </a:r>
          </a:p>
          <a:p>
            <a:pPr lvl="1" indent="212159">
              <a:buSzPct val="75000"/>
              <a:buFont typeface="Wingdings" pitchFamily="2" charset="2"/>
              <a:buChar char="Ø"/>
            </a:pPr>
            <a:endParaRPr lang="en-US" sz="309" dirty="0">
              <a:latin typeface="Helvetica" panose="020B0604020202020204" pitchFamily="34" charset="0"/>
              <a:cs typeface="Helvetica" panose="020B0604020202020204" pitchFamily="34" charset="0"/>
            </a:endParaRPr>
          </a:p>
          <a:p>
            <a:pPr lvl="1" indent="212159">
              <a:buSzPct val="75000"/>
              <a:buFont typeface="Wingdings" pitchFamily="2" charset="2"/>
              <a:buChar char="Ø"/>
            </a:pPr>
            <a:r>
              <a:rPr lang="en-US" sz="1856" dirty="0">
                <a:latin typeface="Helvetica" panose="020B0604020202020204" pitchFamily="34" charset="0"/>
                <a:cs typeface="Helvetica" panose="020B0604020202020204" pitchFamily="34" charset="0"/>
              </a:rPr>
              <a:t>Efficacy proven - </a:t>
            </a:r>
          </a:p>
        </p:txBody>
      </p:sp>
      <p:sp>
        <p:nvSpPr>
          <p:cNvPr id="11" name="TextBox 10"/>
          <p:cNvSpPr txBox="1"/>
          <p:nvPr/>
        </p:nvSpPr>
        <p:spPr>
          <a:xfrm>
            <a:off x="2838721" y="5229696"/>
            <a:ext cx="2333863" cy="282706"/>
          </a:xfrm>
          <a:prstGeom prst="rect">
            <a:avLst/>
          </a:prstGeom>
          <a:noFill/>
        </p:spPr>
        <p:txBody>
          <a:bodyPr wrap="square" rtlCol="0">
            <a:spAutoFit/>
          </a:bodyPr>
          <a:lstStyle/>
          <a:p>
            <a:pPr algn="l"/>
            <a:r>
              <a:rPr lang="en-US" sz="1237" b="1" u="sng" dirty="0">
                <a:latin typeface="Arial" pitchFamily="34" charset="0"/>
                <a:cs typeface="Arial" pitchFamily="34" charset="0"/>
              </a:rPr>
              <a:t>Group (treatment, Size)</a:t>
            </a:r>
          </a:p>
        </p:txBody>
      </p:sp>
      <p:sp>
        <p:nvSpPr>
          <p:cNvPr id="12" name="TextBox 11"/>
          <p:cNvSpPr txBox="1"/>
          <p:nvPr/>
        </p:nvSpPr>
        <p:spPr>
          <a:xfrm>
            <a:off x="6670688" y="5183155"/>
            <a:ext cx="562975" cy="282706"/>
          </a:xfrm>
          <a:prstGeom prst="rect">
            <a:avLst/>
          </a:prstGeom>
          <a:noFill/>
        </p:spPr>
        <p:txBody>
          <a:bodyPr wrap="none" rtlCol="0">
            <a:spAutoFit/>
          </a:bodyPr>
          <a:lstStyle/>
          <a:p>
            <a:r>
              <a:rPr lang="en-US" sz="1237" b="1" u="sng" dirty="0">
                <a:latin typeface="Arial" pitchFamily="34" charset="0"/>
                <a:cs typeface="Arial" pitchFamily="34" charset="0"/>
              </a:rPr>
              <a:t>Liver</a:t>
            </a:r>
          </a:p>
        </p:txBody>
      </p:sp>
      <p:sp>
        <p:nvSpPr>
          <p:cNvPr id="13" name="TextBox 12"/>
          <p:cNvSpPr txBox="1"/>
          <p:nvPr/>
        </p:nvSpPr>
        <p:spPr>
          <a:xfrm>
            <a:off x="5290456" y="4655887"/>
            <a:ext cx="1689886" cy="520784"/>
          </a:xfrm>
          <a:prstGeom prst="rect">
            <a:avLst/>
          </a:prstGeom>
          <a:noFill/>
        </p:spPr>
        <p:txBody>
          <a:bodyPr wrap="none" rtlCol="0">
            <a:spAutoFit/>
          </a:bodyPr>
          <a:lstStyle/>
          <a:p>
            <a:r>
              <a:rPr lang="en-US" sz="1392" b="1" dirty="0">
                <a:latin typeface="Arial" pitchFamily="34" charset="0"/>
                <a:cs typeface="Arial" pitchFamily="34" charset="0"/>
              </a:rPr>
              <a:t>AMYLOID SCORE</a:t>
            </a:r>
          </a:p>
          <a:p>
            <a:r>
              <a:rPr lang="en-US" sz="1392" b="1" dirty="0">
                <a:latin typeface="Arial" pitchFamily="34" charset="0"/>
                <a:cs typeface="Arial" pitchFamily="34" charset="0"/>
              </a:rPr>
              <a:t>(median, range)</a:t>
            </a:r>
          </a:p>
        </p:txBody>
      </p:sp>
      <p:sp>
        <p:nvSpPr>
          <p:cNvPr id="14" name="TextBox 13"/>
          <p:cNvSpPr txBox="1"/>
          <p:nvPr/>
        </p:nvSpPr>
        <p:spPr>
          <a:xfrm>
            <a:off x="5456204" y="5214665"/>
            <a:ext cx="702436" cy="282706"/>
          </a:xfrm>
          <a:prstGeom prst="rect">
            <a:avLst/>
          </a:prstGeom>
          <a:noFill/>
        </p:spPr>
        <p:txBody>
          <a:bodyPr wrap="none" rtlCol="0">
            <a:spAutoFit/>
          </a:bodyPr>
          <a:lstStyle/>
          <a:p>
            <a:r>
              <a:rPr lang="en-US" sz="1237" b="1" u="sng" dirty="0">
                <a:latin typeface="Arial" pitchFamily="34" charset="0"/>
                <a:cs typeface="Arial" pitchFamily="34" charset="0"/>
              </a:rPr>
              <a:t>Spleen</a:t>
            </a:r>
          </a:p>
        </p:txBody>
      </p:sp>
      <p:sp>
        <p:nvSpPr>
          <p:cNvPr id="15" name="TextBox 14"/>
          <p:cNvSpPr txBox="1"/>
          <p:nvPr/>
        </p:nvSpPr>
        <p:spPr>
          <a:xfrm>
            <a:off x="5227776" y="5480990"/>
            <a:ext cx="1159292" cy="282706"/>
          </a:xfrm>
          <a:prstGeom prst="rect">
            <a:avLst/>
          </a:prstGeom>
          <a:noFill/>
        </p:spPr>
        <p:txBody>
          <a:bodyPr wrap="none" rtlCol="0">
            <a:spAutoFit/>
          </a:bodyPr>
          <a:lstStyle/>
          <a:p>
            <a:r>
              <a:rPr lang="en-US" sz="1237" b="1" dirty="0">
                <a:latin typeface="Arial" pitchFamily="34" charset="0"/>
                <a:cs typeface="Arial" pitchFamily="34" charset="0"/>
              </a:rPr>
              <a:t>4.08</a:t>
            </a:r>
            <a:r>
              <a:rPr lang="en-US" sz="1237" dirty="0">
                <a:latin typeface="Arial" pitchFamily="34" charset="0"/>
                <a:cs typeface="Arial" pitchFamily="34" charset="0"/>
              </a:rPr>
              <a:t>, 1.5-4.50</a:t>
            </a:r>
          </a:p>
        </p:txBody>
      </p:sp>
      <p:sp>
        <p:nvSpPr>
          <p:cNvPr id="16" name="TextBox 15"/>
          <p:cNvSpPr txBox="1"/>
          <p:nvPr/>
        </p:nvSpPr>
        <p:spPr>
          <a:xfrm>
            <a:off x="2868280" y="6540615"/>
            <a:ext cx="806631" cy="282706"/>
          </a:xfrm>
          <a:prstGeom prst="rect">
            <a:avLst/>
          </a:prstGeom>
          <a:noFill/>
        </p:spPr>
        <p:txBody>
          <a:bodyPr wrap="none" rtlCol="0">
            <a:spAutoFit/>
          </a:bodyPr>
          <a:lstStyle/>
          <a:p>
            <a:r>
              <a:rPr lang="en-US" sz="1237" b="1" dirty="0">
                <a:latin typeface="Arial" pitchFamily="34" charset="0"/>
                <a:cs typeface="Arial" pitchFamily="34" charset="0"/>
              </a:rPr>
              <a:t>3)  Abp1</a:t>
            </a:r>
            <a:endParaRPr lang="en-US" sz="1237" dirty="0">
              <a:latin typeface="Arial" pitchFamily="34" charset="0"/>
              <a:cs typeface="Arial" pitchFamily="34" charset="0"/>
            </a:endParaRPr>
          </a:p>
        </p:txBody>
      </p:sp>
      <p:sp>
        <p:nvSpPr>
          <p:cNvPr id="17" name="TextBox 16"/>
          <p:cNvSpPr txBox="1"/>
          <p:nvPr/>
        </p:nvSpPr>
        <p:spPr>
          <a:xfrm>
            <a:off x="2874082" y="5480990"/>
            <a:ext cx="1693092" cy="473078"/>
          </a:xfrm>
          <a:prstGeom prst="rect">
            <a:avLst/>
          </a:prstGeom>
          <a:noFill/>
        </p:spPr>
        <p:txBody>
          <a:bodyPr wrap="none" rtlCol="0">
            <a:spAutoFit/>
          </a:bodyPr>
          <a:lstStyle/>
          <a:p>
            <a:pPr algn="l"/>
            <a:r>
              <a:rPr lang="en-US" sz="1237" b="1" dirty="0">
                <a:latin typeface="Arial" pitchFamily="34" charset="0"/>
                <a:cs typeface="Arial" pitchFamily="34" charset="0"/>
              </a:rPr>
              <a:t>1)  Negative control </a:t>
            </a:r>
          </a:p>
          <a:p>
            <a:pPr algn="l"/>
            <a:r>
              <a:rPr lang="en-US" sz="1237" dirty="0">
                <a:latin typeface="Arial" pitchFamily="34" charset="0"/>
                <a:cs typeface="Arial" pitchFamily="34" charset="0"/>
              </a:rPr>
              <a:t>     </a:t>
            </a:r>
          </a:p>
        </p:txBody>
      </p:sp>
      <p:sp>
        <p:nvSpPr>
          <p:cNvPr id="18" name="TextBox 17"/>
          <p:cNvSpPr txBox="1"/>
          <p:nvPr/>
        </p:nvSpPr>
        <p:spPr>
          <a:xfrm>
            <a:off x="2880395" y="6067911"/>
            <a:ext cx="1640193" cy="282706"/>
          </a:xfrm>
          <a:prstGeom prst="rect">
            <a:avLst/>
          </a:prstGeom>
          <a:noFill/>
        </p:spPr>
        <p:txBody>
          <a:bodyPr wrap="none" rtlCol="0">
            <a:spAutoFit/>
          </a:bodyPr>
          <a:lstStyle/>
          <a:p>
            <a:pPr algn="l"/>
            <a:r>
              <a:rPr lang="en-US" sz="1237" b="1" dirty="0">
                <a:latin typeface="Arial" pitchFamily="34" charset="0"/>
                <a:cs typeface="Arial" pitchFamily="34" charset="0"/>
              </a:rPr>
              <a:t>2)  Positive control </a:t>
            </a:r>
          </a:p>
        </p:txBody>
      </p:sp>
      <p:sp>
        <p:nvSpPr>
          <p:cNvPr id="19" name="TextBox 18"/>
          <p:cNvSpPr txBox="1"/>
          <p:nvPr/>
        </p:nvSpPr>
        <p:spPr>
          <a:xfrm>
            <a:off x="5237833" y="6042842"/>
            <a:ext cx="1071127" cy="282706"/>
          </a:xfrm>
          <a:prstGeom prst="rect">
            <a:avLst/>
          </a:prstGeom>
          <a:noFill/>
        </p:spPr>
        <p:txBody>
          <a:bodyPr wrap="none" rtlCol="0">
            <a:spAutoFit/>
          </a:bodyPr>
          <a:lstStyle/>
          <a:p>
            <a:r>
              <a:rPr lang="en-US" sz="1237" b="1" dirty="0">
                <a:latin typeface="Arial" pitchFamily="34" charset="0"/>
                <a:cs typeface="Arial" pitchFamily="34" charset="0"/>
              </a:rPr>
              <a:t>1.17</a:t>
            </a:r>
            <a:r>
              <a:rPr lang="en-US" sz="1237" dirty="0">
                <a:latin typeface="Arial" pitchFamily="34" charset="0"/>
                <a:cs typeface="Arial" pitchFamily="34" charset="0"/>
              </a:rPr>
              <a:t>, 1.0-1.5</a:t>
            </a:r>
          </a:p>
        </p:txBody>
      </p:sp>
      <p:sp>
        <p:nvSpPr>
          <p:cNvPr id="20" name="TextBox 19"/>
          <p:cNvSpPr txBox="1"/>
          <p:nvPr/>
        </p:nvSpPr>
        <p:spPr>
          <a:xfrm>
            <a:off x="5246934" y="6553200"/>
            <a:ext cx="1071127" cy="282706"/>
          </a:xfrm>
          <a:prstGeom prst="rect">
            <a:avLst/>
          </a:prstGeom>
          <a:noFill/>
        </p:spPr>
        <p:txBody>
          <a:bodyPr wrap="none" rtlCol="0">
            <a:spAutoFit/>
          </a:bodyPr>
          <a:lstStyle/>
          <a:p>
            <a:r>
              <a:rPr lang="en-US" sz="1237" b="1" dirty="0">
                <a:latin typeface="Arial" pitchFamily="34" charset="0"/>
                <a:cs typeface="Arial" pitchFamily="34" charset="0"/>
              </a:rPr>
              <a:t>1.25</a:t>
            </a:r>
            <a:r>
              <a:rPr lang="en-US" sz="1237" dirty="0">
                <a:latin typeface="Arial" pitchFamily="34" charset="0"/>
                <a:cs typeface="Arial" pitchFamily="34" charset="0"/>
              </a:rPr>
              <a:t>, 1.0-2.0</a:t>
            </a:r>
          </a:p>
        </p:txBody>
      </p:sp>
      <p:sp>
        <p:nvSpPr>
          <p:cNvPr id="21" name="TextBox 20"/>
          <p:cNvSpPr txBox="1"/>
          <p:nvPr/>
        </p:nvSpPr>
        <p:spPr>
          <a:xfrm>
            <a:off x="6519900" y="5491546"/>
            <a:ext cx="1159292" cy="282706"/>
          </a:xfrm>
          <a:prstGeom prst="rect">
            <a:avLst/>
          </a:prstGeom>
          <a:noFill/>
        </p:spPr>
        <p:txBody>
          <a:bodyPr wrap="none" rtlCol="0">
            <a:spAutoFit/>
          </a:bodyPr>
          <a:lstStyle/>
          <a:p>
            <a:r>
              <a:rPr lang="en-US" sz="1237" b="1" dirty="0">
                <a:latin typeface="Arial" pitchFamily="34" charset="0"/>
                <a:cs typeface="Arial" pitchFamily="34" charset="0"/>
              </a:rPr>
              <a:t>2.42</a:t>
            </a:r>
            <a:r>
              <a:rPr lang="en-US" sz="1237" dirty="0">
                <a:latin typeface="Arial" pitchFamily="34" charset="0"/>
                <a:cs typeface="Arial" pitchFamily="34" charset="0"/>
              </a:rPr>
              <a:t>, 2.0-2.67</a:t>
            </a:r>
          </a:p>
        </p:txBody>
      </p:sp>
      <p:sp>
        <p:nvSpPr>
          <p:cNvPr id="22" name="TextBox 21"/>
          <p:cNvSpPr txBox="1"/>
          <p:nvPr/>
        </p:nvSpPr>
        <p:spPr>
          <a:xfrm>
            <a:off x="6526213" y="6038443"/>
            <a:ext cx="1159292" cy="282706"/>
          </a:xfrm>
          <a:prstGeom prst="rect">
            <a:avLst/>
          </a:prstGeom>
          <a:noFill/>
        </p:spPr>
        <p:txBody>
          <a:bodyPr wrap="none" rtlCol="0">
            <a:spAutoFit/>
          </a:bodyPr>
          <a:lstStyle/>
          <a:p>
            <a:r>
              <a:rPr lang="en-US" sz="1237" b="1" dirty="0">
                <a:latin typeface="Arial" pitchFamily="34" charset="0"/>
                <a:cs typeface="Arial" pitchFamily="34" charset="0"/>
              </a:rPr>
              <a:t>1.0</a:t>
            </a:r>
            <a:r>
              <a:rPr lang="en-US" sz="1237" dirty="0">
                <a:latin typeface="Arial" pitchFamily="34" charset="0"/>
                <a:cs typeface="Arial" pitchFamily="34" charset="0"/>
              </a:rPr>
              <a:t>, 0.67-1.17</a:t>
            </a:r>
          </a:p>
        </p:txBody>
      </p:sp>
      <p:sp>
        <p:nvSpPr>
          <p:cNvPr id="23" name="TextBox 22"/>
          <p:cNvSpPr txBox="1"/>
          <p:nvPr/>
        </p:nvSpPr>
        <p:spPr>
          <a:xfrm>
            <a:off x="6553200" y="6553200"/>
            <a:ext cx="1071127" cy="282706"/>
          </a:xfrm>
          <a:prstGeom prst="rect">
            <a:avLst/>
          </a:prstGeom>
          <a:noFill/>
        </p:spPr>
        <p:txBody>
          <a:bodyPr wrap="none" rtlCol="0">
            <a:spAutoFit/>
          </a:bodyPr>
          <a:lstStyle/>
          <a:p>
            <a:r>
              <a:rPr lang="en-US" sz="1237" b="1" dirty="0">
                <a:latin typeface="Arial" pitchFamily="34" charset="0"/>
                <a:cs typeface="Arial" pitchFamily="34" charset="0"/>
              </a:rPr>
              <a:t>1.0</a:t>
            </a:r>
            <a:r>
              <a:rPr lang="en-US" sz="1237" dirty="0">
                <a:latin typeface="Arial" pitchFamily="34" charset="0"/>
                <a:cs typeface="Arial" pitchFamily="34" charset="0"/>
              </a:rPr>
              <a:t>, 1.0-1.33</a:t>
            </a:r>
          </a:p>
        </p:txBody>
      </p:sp>
      <p:cxnSp>
        <p:nvCxnSpPr>
          <p:cNvPr id="24" name="Straight Connector 23"/>
          <p:cNvCxnSpPr/>
          <p:nvPr/>
        </p:nvCxnSpPr>
        <p:spPr bwMode="auto">
          <a:xfrm>
            <a:off x="2697275" y="4655887"/>
            <a:ext cx="4950619" cy="0"/>
          </a:xfrm>
          <a:prstGeom prst="line">
            <a:avLst/>
          </a:prstGeom>
          <a:solidFill>
            <a:schemeClr val="accent1"/>
          </a:solidFill>
          <a:ln w="38100" cap="flat" cmpd="sng" algn="ctr">
            <a:solidFill>
              <a:srgbClr val="000000"/>
            </a:solidFill>
            <a:prstDash val="solid"/>
            <a:round/>
            <a:headEnd type="none" w="med" len="med"/>
            <a:tailEnd type="none" w="med" len="med"/>
          </a:ln>
          <a:effectLst/>
        </p:spPr>
      </p:cxnSp>
      <p:cxnSp>
        <p:nvCxnSpPr>
          <p:cNvPr id="25" name="Straight Connector 24"/>
          <p:cNvCxnSpPr/>
          <p:nvPr/>
        </p:nvCxnSpPr>
        <p:spPr bwMode="auto">
          <a:xfrm>
            <a:off x="2779785" y="5174116"/>
            <a:ext cx="4809173" cy="0"/>
          </a:xfrm>
          <a:prstGeom prst="line">
            <a:avLst/>
          </a:prstGeom>
          <a:solidFill>
            <a:schemeClr val="accent1"/>
          </a:solidFill>
          <a:ln w="19050" cap="flat" cmpd="sng" algn="ctr">
            <a:solidFill>
              <a:srgbClr val="000000"/>
            </a:solidFill>
            <a:prstDash val="solid"/>
            <a:round/>
            <a:headEnd type="none" w="med" len="med"/>
            <a:tailEnd type="none" w="med" len="med"/>
          </a:ln>
          <a:effectLst/>
        </p:spPr>
      </p:cxnSp>
      <p:cxnSp>
        <p:nvCxnSpPr>
          <p:cNvPr id="26" name="Straight Connector 25"/>
          <p:cNvCxnSpPr/>
          <p:nvPr/>
        </p:nvCxnSpPr>
        <p:spPr bwMode="auto">
          <a:xfrm>
            <a:off x="2697275" y="7131196"/>
            <a:ext cx="4950619" cy="0"/>
          </a:xfrm>
          <a:prstGeom prst="line">
            <a:avLst/>
          </a:prstGeom>
          <a:solidFill>
            <a:schemeClr val="accent1"/>
          </a:solidFill>
          <a:ln w="38100" cap="flat" cmpd="sng" algn="ctr">
            <a:solidFill>
              <a:srgbClr val="000000"/>
            </a:solidFill>
            <a:prstDash val="solid"/>
            <a:round/>
            <a:headEnd type="none" w="med" len="med"/>
            <a:tailEnd type="none" w="med" len="med"/>
          </a:ln>
          <a:effectLst/>
        </p:spPr>
      </p:cxnSp>
      <p:sp>
        <p:nvSpPr>
          <p:cNvPr id="2" name="TextBox 1"/>
          <p:cNvSpPr txBox="1"/>
          <p:nvPr/>
        </p:nvSpPr>
        <p:spPr>
          <a:xfrm>
            <a:off x="1676400" y="7349362"/>
            <a:ext cx="6563400" cy="338554"/>
          </a:xfrm>
          <a:prstGeom prst="rect">
            <a:avLst/>
          </a:prstGeom>
          <a:noFill/>
        </p:spPr>
        <p:txBody>
          <a:bodyPr wrap="none" rtlCol="0">
            <a:spAutoFit/>
          </a:bodyPr>
          <a:lstStyle/>
          <a:p>
            <a:r>
              <a:rPr lang="en-US" sz="1600" b="1" i="1" dirty="0"/>
              <a:t>Anti-SAP antibody was successfully used on phase 1 clinic study </a:t>
            </a:r>
          </a:p>
        </p:txBody>
      </p:sp>
    </p:spTree>
    <p:extLst>
      <p:ext uri="{BB962C8B-B14F-4D97-AF65-F5344CB8AC3E}">
        <p14:creationId xmlns:p14="http://schemas.microsoft.com/office/powerpoint/2010/main" val="107706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03619"/>
            <a:ext cx="8712200" cy="307777"/>
          </a:xfrm>
        </p:spPr>
        <p:txBody>
          <a:bodyPr/>
          <a:lstStyle/>
          <a:p>
            <a:r>
              <a:rPr lang="en-US" sz="2000" b="1" dirty="0">
                <a:solidFill>
                  <a:schemeClr val="tx1"/>
                </a:solidFill>
              </a:rPr>
              <a:t>Partnership Example 2</a:t>
            </a: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17</a:t>
            </a:fld>
            <a:endParaRPr lang="en-US" dirty="0"/>
          </a:p>
        </p:txBody>
      </p:sp>
      <p:pic>
        <p:nvPicPr>
          <p:cNvPr id="5" name="miseexperiment.jpg"/>
          <p:cNvPicPr>
            <a:picLocks noChangeAspect="1"/>
          </p:cNvPicPr>
          <p:nvPr/>
        </p:nvPicPr>
        <p:blipFill>
          <a:blip r:embed="rId2">
            <a:extLst/>
          </a:blip>
          <a:stretch>
            <a:fillRect/>
          </a:stretch>
        </p:blipFill>
        <p:spPr>
          <a:xfrm>
            <a:off x="935882" y="2209800"/>
            <a:ext cx="5351586" cy="4747816"/>
          </a:xfrm>
          <a:prstGeom prst="rect">
            <a:avLst/>
          </a:prstGeom>
          <a:ln w="25400"/>
        </p:spPr>
      </p:pic>
      <p:sp>
        <p:nvSpPr>
          <p:cNvPr id="6" name="Shape 219"/>
          <p:cNvSpPr/>
          <p:nvPr/>
        </p:nvSpPr>
        <p:spPr>
          <a:xfrm>
            <a:off x="665079" y="1209618"/>
            <a:ext cx="6099517" cy="276999"/>
          </a:xfrm>
          <a:prstGeom prst="rect">
            <a:avLst/>
          </a:prstGeom>
          <a:ln w="12700"/>
          <a:extLst>
            <a:ext uri="{C572A759-6A51-4108-AA02-DFA0A04FC94B}">
              <ma14:wrappingTextBoxFlag xmlns:ma14="http://schemas.microsoft.com/office/mac/drawingml/2011/main" xmlns="" val="1"/>
            </a:ext>
          </a:extLst>
        </p:spPr>
        <p:txBody>
          <a:bodyPr wrap="square" lIns="0" tIns="0" rIns="0" bIns="0">
            <a:spAutoFit/>
          </a:bodyPr>
          <a:lstStyle>
            <a:lvl1pPr defTabSz="928467">
              <a:defRPr sz="2400">
                <a:solidFill>
                  <a:srgbClr val="898989"/>
                </a:solidFill>
                <a:uFill>
                  <a:solidFill>
                    <a:srgbClr val="898989"/>
                  </a:solidFill>
                </a:uFill>
              </a:defRPr>
            </a:lvl1pPr>
          </a:lstStyle>
          <a:p>
            <a:r>
              <a:rPr sz="1800" b="1" dirty="0">
                <a:solidFill>
                  <a:schemeClr val="tx1"/>
                </a:solidFill>
              </a:rPr>
              <a:t>Case Study </a:t>
            </a:r>
            <a:r>
              <a:rPr lang="en-US" sz="1800" b="1" dirty="0">
                <a:solidFill>
                  <a:schemeClr val="tx1"/>
                </a:solidFill>
              </a:rPr>
              <a:t>2</a:t>
            </a:r>
            <a:r>
              <a:rPr sz="1800" b="1" dirty="0">
                <a:solidFill>
                  <a:schemeClr val="tx1"/>
                </a:solidFill>
              </a:rPr>
              <a:t>: Project X1</a:t>
            </a:r>
            <a:r>
              <a:rPr lang="en-US" sz="1800" b="1" dirty="0">
                <a:solidFill>
                  <a:schemeClr val="tx1"/>
                </a:solidFill>
              </a:rPr>
              <a:t> in Vivo</a:t>
            </a:r>
            <a:r>
              <a:rPr sz="1800" b="1" dirty="0">
                <a:solidFill>
                  <a:schemeClr val="tx1"/>
                </a:solidFill>
              </a:rPr>
              <a:t> </a:t>
            </a:r>
          </a:p>
        </p:txBody>
      </p:sp>
      <p:sp>
        <p:nvSpPr>
          <p:cNvPr id="7" name="Shape 220"/>
          <p:cNvSpPr/>
          <p:nvPr/>
        </p:nvSpPr>
        <p:spPr>
          <a:xfrm>
            <a:off x="6764596" y="2854764"/>
            <a:ext cx="2798300" cy="181588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381000" indent="-190500" defTabSz="928467">
              <a:lnSpc>
                <a:spcPct val="150000"/>
              </a:lnSpc>
              <a:spcBef>
                <a:spcPts val="400"/>
              </a:spcBef>
              <a:buSzPct val="125000"/>
              <a:buChar char="•"/>
              <a:defRPr sz="1800">
                <a:solidFill>
                  <a:srgbClr val="515151"/>
                </a:solidFill>
                <a:uFill>
                  <a:solidFill>
                    <a:srgbClr val="515151"/>
                  </a:solidFill>
                </a:uFill>
              </a:defRPr>
            </a:pPr>
            <a:r>
              <a:rPr dirty="0">
                <a:solidFill>
                  <a:schemeClr val="tx1"/>
                </a:solidFill>
              </a:rPr>
              <a:t>$10B Market Size</a:t>
            </a:r>
          </a:p>
          <a:p>
            <a:pPr marL="381000" indent="-190500" defTabSz="928467">
              <a:lnSpc>
                <a:spcPct val="150000"/>
              </a:lnSpc>
              <a:spcBef>
                <a:spcPts val="400"/>
              </a:spcBef>
              <a:buSzPct val="125000"/>
              <a:buChar char="•"/>
              <a:defRPr sz="1800">
                <a:solidFill>
                  <a:srgbClr val="515151"/>
                </a:solidFill>
                <a:uFill>
                  <a:solidFill>
                    <a:srgbClr val="515151"/>
                  </a:solidFill>
                </a:uFill>
              </a:defRPr>
            </a:pPr>
            <a:r>
              <a:rPr dirty="0">
                <a:solidFill>
                  <a:schemeClr val="tx1"/>
                </a:solidFill>
              </a:rPr>
              <a:t>Synergistic effects</a:t>
            </a:r>
          </a:p>
          <a:p>
            <a:pPr marL="381000" indent="-190500" defTabSz="928467">
              <a:lnSpc>
                <a:spcPct val="150000"/>
              </a:lnSpc>
              <a:spcBef>
                <a:spcPts val="400"/>
              </a:spcBef>
              <a:buSzPct val="125000"/>
              <a:buChar char="•"/>
              <a:defRPr sz="1800">
                <a:solidFill>
                  <a:srgbClr val="515151"/>
                </a:solidFill>
                <a:uFill>
                  <a:solidFill>
                    <a:srgbClr val="515151"/>
                  </a:solidFill>
                </a:uFill>
              </a:defRPr>
            </a:pPr>
            <a:r>
              <a:rPr dirty="0">
                <a:solidFill>
                  <a:schemeClr val="tx1"/>
                </a:solidFill>
              </a:rPr>
              <a:t>Increased survival</a:t>
            </a:r>
          </a:p>
          <a:p>
            <a:pPr marL="381000" indent="-190500" defTabSz="928467">
              <a:lnSpc>
                <a:spcPct val="150000"/>
              </a:lnSpc>
              <a:spcBef>
                <a:spcPts val="400"/>
              </a:spcBef>
              <a:buSzPct val="125000"/>
              <a:buChar char="•"/>
              <a:defRPr sz="1800">
                <a:solidFill>
                  <a:srgbClr val="515151"/>
                </a:solidFill>
                <a:uFill>
                  <a:solidFill>
                    <a:srgbClr val="515151"/>
                  </a:solidFill>
                </a:uFill>
              </a:defRPr>
            </a:pPr>
            <a:r>
              <a:rPr dirty="0">
                <a:solidFill>
                  <a:schemeClr val="tx1"/>
                </a:solidFill>
              </a:rPr>
              <a:t>Bispecific antibody</a:t>
            </a:r>
          </a:p>
        </p:txBody>
      </p:sp>
      <p:sp>
        <p:nvSpPr>
          <p:cNvPr id="8" name="Shape 221"/>
          <p:cNvSpPr/>
          <p:nvPr/>
        </p:nvSpPr>
        <p:spPr>
          <a:xfrm>
            <a:off x="1064836" y="2480407"/>
            <a:ext cx="420388" cy="304801"/>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marL="40640" marR="40640" defTabSz="928467">
              <a:defRPr sz="1000">
                <a:uFill>
                  <a:solidFill>
                    <a:srgbClr val="000000"/>
                  </a:solidFill>
                </a:uFill>
              </a:defRPr>
            </a:pPr>
            <a:r>
              <a:rPr dirty="0"/>
              <a:t>mAb1</a:t>
            </a:r>
          </a:p>
          <a:p>
            <a:pPr marL="40640" marR="40640" defTabSz="928467">
              <a:defRPr sz="1000">
                <a:uFill>
                  <a:solidFill>
                    <a:srgbClr val="000000"/>
                  </a:solidFill>
                </a:uFill>
              </a:defRPr>
            </a:pPr>
            <a:r>
              <a:rPr dirty="0"/>
              <a:t>mAb2</a:t>
            </a:r>
          </a:p>
        </p:txBody>
      </p:sp>
      <p:sp>
        <p:nvSpPr>
          <p:cNvPr id="9" name="Shape 222"/>
          <p:cNvSpPr/>
          <p:nvPr/>
        </p:nvSpPr>
        <p:spPr>
          <a:xfrm>
            <a:off x="5217150" y="2867269"/>
            <a:ext cx="813043" cy="615553"/>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marL="40640" marR="40640" defTabSz="928467">
              <a:defRPr sz="1000">
                <a:uFill>
                  <a:solidFill>
                    <a:srgbClr val="000000"/>
                  </a:solidFill>
                </a:uFill>
              </a:defRPr>
            </a:pPr>
            <a:r>
              <a:rPr dirty="0"/>
              <a:t>no treatment</a:t>
            </a:r>
          </a:p>
          <a:p>
            <a:pPr marL="40640" marR="40640" defTabSz="928467">
              <a:defRPr sz="1000">
                <a:uFill>
                  <a:solidFill>
                    <a:srgbClr val="000000"/>
                  </a:solidFill>
                </a:uFill>
              </a:defRPr>
            </a:pPr>
            <a:r>
              <a:rPr dirty="0"/>
              <a:t>mAb1</a:t>
            </a:r>
          </a:p>
          <a:p>
            <a:pPr marL="40640" marR="40640" defTabSz="928467">
              <a:defRPr sz="1000">
                <a:uFill>
                  <a:solidFill>
                    <a:srgbClr val="000000"/>
                  </a:solidFill>
                </a:uFill>
              </a:defRPr>
            </a:pPr>
            <a:r>
              <a:rPr dirty="0"/>
              <a:t>mAb2</a:t>
            </a:r>
          </a:p>
          <a:p>
            <a:pPr marL="40640" marR="40640" defTabSz="928467">
              <a:defRPr sz="1000">
                <a:uFill>
                  <a:solidFill>
                    <a:srgbClr val="000000"/>
                  </a:solidFill>
                </a:uFill>
              </a:defRPr>
            </a:pPr>
            <a:r>
              <a:rPr lang="en-US" dirty="0"/>
              <a:t>Bispecific Ab</a:t>
            </a:r>
            <a:endParaRPr dirty="0"/>
          </a:p>
        </p:txBody>
      </p:sp>
      <p:graphicFrame>
        <p:nvGraphicFramePr>
          <p:cNvPr id="10" name="Table 223"/>
          <p:cNvGraphicFramePr/>
          <p:nvPr>
            <p:extLst>
              <p:ext uri="{D42A27DB-BD31-4B8C-83A1-F6EECF244321}">
                <p14:modId xmlns:p14="http://schemas.microsoft.com/office/powerpoint/2010/main" val="1276859153"/>
              </p:ext>
            </p:extLst>
          </p:nvPr>
        </p:nvGraphicFramePr>
        <p:xfrm>
          <a:off x="6738805" y="2284949"/>
          <a:ext cx="2733821" cy="399756"/>
        </p:xfrm>
        <a:graphic>
          <a:graphicData uri="http://schemas.openxmlformats.org/drawingml/2006/table">
            <a:tbl>
              <a:tblPr/>
              <a:tblGrid>
                <a:gridCol w="2733821">
                  <a:extLst>
                    <a:ext uri="{9D8B030D-6E8A-4147-A177-3AD203B41FA5}">
                      <a16:colId xmlns:a16="http://schemas.microsoft.com/office/drawing/2014/main" val="20000"/>
                    </a:ext>
                  </a:extLst>
                </a:gridCol>
              </a:tblGrid>
              <a:tr h="399756">
                <a:tc>
                  <a:txBody>
                    <a:bodyPr/>
                    <a:lstStyle/>
                    <a:p>
                      <a:pPr algn="ctr">
                        <a:spcBef>
                          <a:spcPts val="800"/>
                        </a:spcBef>
                        <a:tabLst>
                          <a:tab pos="914400" algn="l"/>
                        </a:tabLst>
                        <a:defRPr sz="1800">
                          <a:uFillTx/>
                        </a:defRPr>
                      </a:pPr>
                      <a:r>
                        <a:rPr b="1" dirty="0">
                          <a:solidFill>
                            <a:srgbClr val="FFFFFF"/>
                          </a:solidFill>
                          <a:uFill>
                            <a:solidFill>
                              <a:srgbClr val="FFFFFF"/>
                            </a:solidFill>
                          </a:uFill>
                          <a:latin typeface="Helvetica"/>
                          <a:ea typeface="Helvetica"/>
                          <a:cs typeface="Helvetica"/>
                          <a:sym typeface="Helvetica"/>
                        </a:rPr>
                        <a:t>Abpro Project X1</a:t>
                      </a:r>
                    </a:p>
                  </a:txBody>
                  <a:tcPr marL="0" marR="0" marT="0" marB="0" anchor="ctr" horzOverflow="overflow">
                    <a:lnL w="0">
                      <a:miter lim="400000"/>
                    </a:lnL>
                    <a:lnR w="0">
                      <a:miter lim="400000"/>
                    </a:lnR>
                    <a:lnT w="0">
                      <a:miter lim="400000"/>
                    </a:lnT>
                    <a:lnB w="0">
                      <a:miter lim="400000"/>
                    </a:lnB>
                    <a:gradFill flip="none" rotWithShape="1">
                      <a:gsLst>
                        <a:gs pos="0">
                          <a:srgbClr val="BB3E00"/>
                        </a:gs>
                        <a:gs pos="100000">
                          <a:srgbClr val="E32400"/>
                        </a:gs>
                      </a:gsLst>
                      <a:lin ang="16200000" scaled="0"/>
                    </a:gradFill>
                  </a:tcPr>
                </a:tc>
                <a:extLst>
                  <a:ext uri="{0D108BD9-81ED-4DB2-BD59-A6C34878D82A}">
                    <a16:rowId xmlns:a16="http://schemas.microsoft.com/office/drawing/2014/main" val="10000"/>
                  </a:ext>
                </a:extLst>
              </a:tr>
            </a:tbl>
          </a:graphicData>
        </a:graphic>
      </p:graphicFrame>
      <p:sp>
        <p:nvSpPr>
          <p:cNvPr id="3" name="TextBox 2"/>
          <p:cNvSpPr txBox="1"/>
          <p:nvPr/>
        </p:nvSpPr>
        <p:spPr>
          <a:xfrm>
            <a:off x="1752900" y="7368773"/>
            <a:ext cx="6928500" cy="338554"/>
          </a:xfrm>
          <a:prstGeom prst="rect">
            <a:avLst/>
          </a:prstGeom>
          <a:noFill/>
        </p:spPr>
        <p:txBody>
          <a:bodyPr wrap="none" rtlCol="0">
            <a:spAutoFit/>
          </a:bodyPr>
          <a:lstStyle/>
          <a:p>
            <a:r>
              <a:rPr lang="en-US" sz="1600" b="1" i="1" dirty="0"/>
              <a:t>This bispecific antibody is on phase 1 clinic study by pharma partner</a:t>
            </a:r>
          </a:p>
        </p:txBody>
      </p:sp>
    </p:spTree>
    <p:extLst>
      <p:ext uri="{BB962C8B-B14F-4D97-AF65-F5344CB8AC3E}">
        <p14:creationId xmlns:p14="http://schemas.microsoft.com/office/powerpoint/2010/main" val="3856876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75AF7BC-3A87-43A9-81DB-6A54F11BA96A}" type="slidenum">
              <a:rPr lang="en-US" smtClean="0"/>
              <a:pPr>
                <a:defRPr/>
              </a:pPr>
              <a:t>18</a:t>
            </a:fld>
            <a:endParaRPr lang="en-US"/>
          </a:p>
        </p:txBody>
      </p:sp>
      <p:sp>
        <p:nvSpPr>
          <p:cNvPr id="3" name="Rectangle 2"/>
          <p:cNvSpPr/>
          <p:nvPr/>
        </p:nvSpPr>
        <p:spPr>
          <a:xfrm>
            <a:off x="914400" y="838200"/>
            <a:ext cx="8666747" cy="2092881"/>
          </a:xfrm>
          <a:prstGeom prst="rect">
            <a:avLst/>
          </a:prstGeom>
        </p:spPr>
        <p:txBody>
          <a:bodyPr wrap="square">
            <a:spAutoFit/>
          </a:bodyPr>
          <a:lstStyle/>
          <a:p>
            <a:endParaRPr lang="en-US" dirty="0"/>
          </a:p>
          <a:p>
            <a:r>
              <a:rPr lang="en-US" sz="1400" b="1" dirty="0"/>
              <a:t>GAITHERSBURG, Maryland and WOBURN, Massachusetts, November 29, 2016 /PRNewswire/ --</a:t>
            </a:r>
          </a:p>
          <a:p>
            <a:r>
              <a:rPr lang="en-US" sz="1400" b="1" dirty="0"/>
              <a:t>Agreement to Result in New Spin Out Company, </a:t>
            </a:r>
            <a:r>
              <a:rPr lang="en-US" sz="1400" b="1" dirty="0" err="1"/>
              <a:t>AbMed</a:t>
            </a:r>
            <a:r>
              <a:rPr lang="en-US" sz="1400" b="1" dirty="0"/>
              <a:t>, as Subsidiary of </a:t>
            </a:r>
            <a:r>
              <a:rPr lang="en-US" sz="1400" b="1" dirty="0" err="1"/>
              <a:t>Abpro</a:t>
            </a:r>
            <a:endParaRPr lang="en-US" sz="1400" b="1" dirty="0"/>
          </a:p>
          <a:p>
            <a:r>
              <a:rPr lang="en-US" sz="1400" b="1" dirty="0" err="1"/>
              <a:t>MedImmune</a:t>
            </a:r>
            <a:r>
              <a:rPr lang="en-US" sz="1400" b="1" dirty="0"/>
              <a:t>, the global biologics research and development arm of AstraZeneca, and </a:t>
            </a:r>
            <a:r>
              <a:rPr lang="en-US" sz="1400" b="1" dirty="0" err="1"/>
              <a:t>Abpro</a:t>
            </a:r>
            <a:r>
              <a:rPr lang="en-US" sz="1400" b="1" dirty="0"/>
              <a:t>, an integrated life sciences company at the forefront of synthetic biology, today announced they have entered into a collaborative agreement</a:t>
            </a:r>
            <a:r>
              <a:rPr lang="en-US" sz="1400" b="1" dirty="0">
                <a:solidFill>
                  <a:srgbClr val="FF0000"/>
                </a:solidFill>
              </a:rPr>
              <a:t> </a:t>
            </a:r>
            <a:r>
              <a:rPr lang="en-US" sz="1400" b="1" dirty="0"/>
              <a:t>to advance the development of a preclinical, novel bispecific antibody targeting angiopoietin-2 and vascular endothelial growth factor (Ang2-VEGF). The agreement is structured as a spin out, benefiting from both companies' scientific expertise and </a:t>
            </a:r>
            <a:r>
              <a:rPr lang="en-US" sz="1400" b="1" dirty="0" err="1"/>
              <a:t>Abpro's</a:t>
            </a:r>
            <a:r>
              <a:rPr lang="en-US" sz="1400" b="1" dirty="0"/>
              <a:t> day-to-day leadership as it oversees the new company, </a:t>
            </a:r>
            <a:r>
              <a:rPr lang="en-US" sz="1400" b="1" dirty="0" err="1"/>
              <a:t>AbMed</a:t>
            </a:r>
            <a:r>
              <a:rPr lang="en-US" sz="1400" b="1" dirty="0"/>
              <a:t>.</a:t>
            </a:r>
          </a:p>
        </p:txBody>
      </p:sp>
      <p:sp>
        <p:nvSpPr>
          <p:cNvPr id="4" name="Rectangle 3"/>
          <p:cNvSpPr/>
          <p:nvPr/>
        </p:nvSpPr>
        <p:spPr>
          <a:xfrm>
            <a:off x="918411" y="515034"/>
            <a:ext cx="6477000" cy="646331"/>
          </a:xfrm>
          <a:prstGeom prst="rect">
            <a:avLst/>
          </a:prstGeom>
        </p:spPr>
        <p:txBody>
          <a:bodyPr wrap="square">
            <a:spAutoFit/>
          </a:bodyPr>
          <a:lstStyle/>
          <a:p>
            <a:r>
              <a:rPr lang="en-US" dirty="0" err="1">
                <a:solidFill>
                  <a:srgbClr val="FF0000"/>
                </a:solidFill>
              </a:rPr>
              <a:t>MedImmune</a:t>
            </a:r>
            <a:r>
              <a:rPr lang="en-US" dirty="0">
                <a:solidFill>
                  <a:srgbClr val="FF0000"/>
                </a:solidFill>
              </a:rPr>
              <a:t> and </a:t>
            </a:r>
            <a:r>
              <a:rPr lang="en-US" dirty="0" err="1">
                <a:solidFill>
                  <a:srgbClr val="FF0000"/>
                </a:solidFill>
              </a:rPr>
              <a:t>Abpro</a:t>
            </a:r>
            <a:r>
              <a:rPr lang="en-US" dirty="0">
                <a:solidFill>
                  <a:srgbClr val="FF0000"/>
                </a:solidFill>
              </a:rPr>
              <a:t> Enter Into a Collaborative Agreement for a Novel Bispecific Antibody</a:t>
            </a:r>
          </a:p>
        </p:txBody>
      </p:sp>
      <p:sp>
        <p:nvSpPr>
          <p:cNvPr id="5" name="Rectangle 4"/>
          <p:cNvSpPr/>
          <p:nvPr/>
        </p:nvSpPr>
        <p:spPr>
          <a:xfrm>
            <a:off x="914400" y="3559461"/>
            <a:ext cx="9144000" cy="1815882"/>
          </a:xfrm>
          <a:prstGeom prst="rect">
            <a:avLst/>
          </a:prstGeom>
        </p:spPr>
        <p:txBody>
          <a:bodyPr wrap="square">
            <a:spAutoFit/>
          </a:bodyPr>
          <a:lstStyle/>
          <a:p>
            <a:r>
              <a:rPr lang="en-US" sz="1400" b="1" dirty="0"/>
              <a:t>BUSINESS WIRE	MAY 19, 2016 5:02 AM</a:t>
            </a:r>
          </a:p>
          <a:p>
            <a:r>
              <a:rPr lang="en-US" sz="1400" b="1" dirty="0"/>
              <a:t>WOBURN, Mass.–(BUSINESS WIRE)–May 19, 2016–</a:t>
            </a:r>
          </a:p>
          <a:p>
            <a:r>
              <a:rPr lang="en-US" sz="1400" b="1" dirty="0" err="1"/>
              <a:t>Abpro</a:t>
            </a:r>
            <a:r>
              <a:rPr lang="en-US" sz="1400" b="1" dirty="0"/>
              <a:t>, an integrated life science company at the forefront of synthetic biology, today announced co-development agreements </a:t>
            </a:r>
            <a:r>
              <a:rPr lang="en-US" sz="1400" b="1" dirty="0">
                <a:solidFill>
                  <a:srgbClr val="FF0000"/>
                </a:solidFill>
              </a:rPr>
              <a:t>with Massachusetts General Hospital (MGH) and Brigham and Women’s </a:t>
            </a:r>
            <a:r>
              <a:rPr lang="en-US" sz="1400" b="1" dirty="0"/>
              <a:t>Hospital (BWH), two of the country’s leading academic medical centers. By leveraging </a:t>
            </a:r>
            <a:r>
              <a:rPr lang="en-US" sz="1400" b="1" dirty="0" err="1"/>
              <a:t>Abpro’s</a:t>
            </a:r>
            <a:r>
              <a:rPr lang="en-US" sz="1400" b="1" dirty="0"/>
              <a:t> </a:t>
            </a:r>
            <a:r>
              <a:rPr lang="en-US" sz="1400" b="1" dirty="0" err="1"/>
              <a:t>DiversImmune</a:t>
            </a:r>
            <a:r>
              <a:rPr lang="en-US" sz="1400" b="1" dirty="0"/>
              <a:t>™ platform, </a:t>
            </a:r>
            <a:r>
              <a:rPr lang="en-US" sz="1400" b="1" dirty="0" err="1"/>
              <a:t>Abpro</a:t>
            </a:r>
            <a:r>
              <a:rPr lang="en-US" sz="1400" b="1" dirty="0"/>
              <a:t> will co-develop multiple monoclonal antibodies with MGH for use in its oncology and inflammation and autoimmunity research programs and with BWH for its fibrosis research, according to these independent and separate agreements.</a:t>
            </a:r>
          </a:p>
        </p:txBody>
      </p:sp>
      <p:sp>
        <p:nvSpPr>
          <p:cNvPr id="6" name="Rectangle 5"/>
          <p:cNvSpPr/>
          <p:nvPr/>
        </p:nvSpPr>
        <p:spPr>
          <a:xfrm>
            <a:off x="914400" y="2956186"/>
            <a:ext cx="7848600" cy="646331"/>
          </a:xfrm>
          <a:prstGeom prst="rect">
            <a:avLst/>
          </a:prstGeom>
        </p:spPr>
        <p:txBody>
          <a:bodyPr wrap="square">
            <a:spAutoFit/>
          </a:bodyPr>
          <a:lstStyle/>
          <a:p>
            <a:r>
              <a:rPr lang="en-US" dirty="0" err="1">
                <a:solidFill>
                  <a:srgbClr val="FF0000"/>
                </a:solidFill>
              </a:rPr>
              <a:t>Abpro</a:t>
            </a:r>
            <a:r>
              <a:rPr lang="en-US" dirty="0">
                <a:solidFill>
                  <a:srgbClr val="FF0000"/>
                </a:solidFill>
              </a:rPr>
              <a:t> Announces Agreements with Two Boston Hospitals to Co-develop Therapeutics for Inflammation, Autoimmunity, Fibrosis and Oncology</a:t>
            </a:r>
          </a:p>
        </p:txBody>
      </p:sp>
      <p:sp>
        <p:nvSpPr>
          <p:cNvPr id="7" name="TextBox 6"/>
          <p:cNvSpPr txBox="1"/>
          <p:nvPr/>
        </p:nvSpPr>
        <p:spPr>
          <a:xfrm>
            <a:off x="2438400" y="123999"/>
            <a:ext cx="5072222" cy="400110"/>
          </a:xfrm>
          <a:prstGeom prst="rect">
            <a:avLst/>
          </a:prstGeom>
          <a:noFill/>
        </p:spPr>
        <p:txBody>
          <a:bodyPr wrap="none" rtlCol="0">
            <a:spAutoFit/>
          </a:bodyPr>
          <a:lstStyle/>
          <a:p>
            <a:r>
              <a:rPr lang="en-US" sz="2000" b="1" dirty="0"/>
              <a:t>More Partnerships on Antibody Drug RD</a:t>
            </a:r>
          </a:p>
        </p:txBody>
      </p:sp>
      <p:sp>
        <p:nvSpPr>
          <p:cNvPr id="8" name="Rectangle 7"/>
          <p:cNvSpPr/>
          <p:nvPr/>
        </p:nvSpPr>
        <p:spPr>
          <a:xfrm>
            <a:off x="838200" y="5867400"/>
            <a:ext cx="8991600" cy="1384995"/>
          </a:xfrm>
          <a:prstGeom prst="rect">
            <a:avLst/>
          </a:prstGeom>
        </p:spPr>
        <p:txBody>
          <a:bodyPr wrap="square">
            <a:spAutoFit/>
          </a:bodyPr>
          <a:lstStyle/>
          <a:p>
            <a:r>
              <a:rPr lang="en-US" sz="1400" dirty="0"/>
              <a:t>April 06, 2016 08:00 AM Eastern Daylight Time</a:t>
            </a:r>
          </a:p>
          <a:p>
            <a:r>
              <a:rPr lang="en-US" sz="1400" dirty="0"/>
              <a:t>WOBURN, Mass.--(BUSINESS WIRE)--</a:t>
            </a:r>
            <a:r>
              <a:rPr lang="en-US" sz="1400" dirty="0" err="1"/>
              <a:t>Abpro</a:t>
            </a:r>
            <a:r>
              <a:rPr lang="en-US" sz="1400" dirty="0"/>
              <a:t>, an integrated life science company at the forefront of synthetic biology, today announced a partnership with Essex Bio, a China-based biopharmaceutical company. </a:t>
            </a:r>
            <a:r>
              <a:rPr lang="en-US" sz="1400" dirty="0" err="1"/>
              <a:t>Abpro</a:t>
            </a:r>
            <a:r>
              <a:rPr lang="en-US" sz="1400" dirty="0"/>
              <a:t> and Essex will co-develop multiple monoclonal antibodies in immuno-oncology and ophthalmology by leveraging </a:t>
            </a:r>
            <a:r>
              <a:rPr lang="en-US" sz="1400" dirty="0" err="1"/>
              <a:t>Abpro’s</a:t>
            </a:r>
            <a:r>
              <a:rPr lang="en-US" sz="1400" dirty="0"/>
              <a:t> </a:t>
            </a:r>
            <a:r>
              <a:rPr lang="en-US" sz="1400" dirty="0" err="1"/>
              <a:t>DiversImmune</a:t>
            </a:r>
            <a:r>
              <a:rPr lang="en-US" sz="1400" dirty="0"/>
              <a:t>™ platform. </a:t>
            </a:r>
            <a:r>
              <a:rPr lang="en-US" sz="1400" dirty="0" err="1"/>
              <a:t>Abpro</a:t>
            </a:r>
            <a:r>
              <a:rPr lang="en-US" sz="1400" dirty="0"/>
              <a:t> received a $3.5M equity investment from Essex Bio and an undisclosed amount from affiliates, as part of the agreement.</a:t>
            </a:r>
          </a:p>
        </p:txBody>
      </p:sp>
      <p:sp>
        <p:nvSpPr>
          <p:cNvPr id="9" name="Rectangle 8"/>
          <p:cNvSpPr/>
          <p:nvPr/>
        </p:nvSpPr>
        <p:spPr>
          <a:xfrm>
            <a:off x="882315" y="5332287"/>
            <a:ext cx="7848600" cy="646331"/>
          </a:xfrm>
          <a:prstGeom prst="rect">
            <a:avLst/>
          </a:prstGeom>
        </p:spPr>
        <p:txBody>
          <a:bodyPr wrap="square">
            <a:spAutoFit/>
          </a:bodyPr>
          <a:lstStyle/>
          <a:p>
            <a:r>
              <a:rPr lang="en-US" dirty="0" err="1">
                <a:solidFill>
                  <a:srgbClr val="FF0000"/>
                </a:solidFill>
              </a:rPr>
              <a:t>Abpro</a:t>
            </a:r>
            <a:r>
              <a:rPr lang="en-US" dirty="0">
                <a:solidFill>
                  <a:srgbClr val="FF0000"/>
                </a:solidFill>
              </a:rPr>
              <a:t> Announces Investment and Partnership with Essex Bio for</a:t>
            </a:r>
            <a:r>
              <a:rPr lang="en-US" u="sng" dirty="0">
                <a:solidFill>
                  <a:srgbClr val="FF0000"/>
                </a:solidFill>
              </a:rPr>
              <a:t> </a:t>
            </a:r>
            <a:r>
              <a:rPr lang="en-US" dirty="0">
                <a:solidFill>
                  <a:srgbClr val="FF0000"/>
                </a:solidFill>
              </a:rPr>
              <a:t>Development of Antibody Therapeutics</a:t>
            </a:r>
          </a:p>
        </p:txBody>
      </p:sp>
    </p:spTree>
    <p:extLst>
      <p:ext uri="{BB962C8B-B14F-4D97-AF65-F5344CB8AC3E}">
        <p14:creationId xmlns:p14="http://schemas.microsoft.com/office/powerpoint/2010/main" val="2355936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712200" cy="307777"/>
          </a:xfrm>
        </p:spPr>
        <p:txBody>
          <a:bodyPr/>
          <a:lstStyle/>
          <a:p>
            <a:r>
              <a:rPr lang="en-US" sz="2000" b="1" dirty="0" err="1">
                <a:solidFill>
                  <a:schemeClr val="tx1"/>
                </a:solidFill>
              </a:rPr>
              <a:t>Abpro</a:t>
            </a:r>
            <a:r>
              <a:rPr lang="en-US" sz="2000" b="1" dirty="0">
                <a:solidFill>
                  <a:schemeClr val="tx1"/>
                </a:solidFill>
              </a:rPr>
              <a:t> Partners </a:t>
            </a: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19</a:t>
            </a:fld>
            <a:endParaRPr lang="en-US" dirty="0"/>
          </a:p>
        </p:txBody>
      </p:sp>
      <p:pic>
        <p:nvPicPr>
          <p:cNvPr id="5" name="Picture 4"/>
          <p:cNvPicPr>
            <a:picLocks noChangeAspect="1"/>
          </p:cNvPicPr>
          <p:nvPr/>
        </p:nvPicPr>
        <p:blipFill>
          <a:blip r:embed="rId2"/>
          <a:stretch>
            <a:fillRect/>
          </a:stretch>
        </p:blipFill>
        <p:spPr>
          <a:xfrm>
            <a:off x="609600" y="1828800"/>
            <a:ext cx="8810467" cy="4876800"/>
          </a:xfrm>
          <a:prstGeom prst="rect">
            <a:avLst/>
          </a:prstGeom>
        </p:spPr>
      </p:pic>
    </p:spTree>
    <p:extLst>
      <p:ext uri="{BB962C8B-B14F-4D97-AF65-F5344CB8AC3E}">
        <p14:creationId xmlns:p14="http://schemas.microsoft.com/office/powerpoint/2010/main" val="2728668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0" y="533400"/>
            <a:ext cx="8712200" cy="492443"/>
          </a:xfrm>
        </p:spPr>
        <p:txBody>
          <a:bodyPr/>
          <a:lstStyle/>
          <a:p>
            <a:r>
              <a:rPr lang="en-US" sz="3200" b="1" dirty="0">
                <a:solidFill>
                  <a:schemeClr val="tx1"/>
                </a:solidFill>
              </a:rPr>
              <a:t>III. Future Trends</a:t>
            </a:r>
          </a:p>
        </p:txBody>
      </p:sp>
      <p:sp>
        <p:nvSpPr>
          <p:cNvPr id="3" name="Text Placeholder 2"/>
          <p:cNvSpPr>
            <a:spLocks noGrp="1"/>
          </p:cNvSpPr>
          <p:nvPr>
            <p:ph type="body" idx="1"/>
          </p:nvPr>
        </p:nvSpPr>
        <p:spPr>
          <a:xfrm>
            <a:off x="665079" y="1554520"/>
            <a:ext cx="8537575" cy="5539978"/>
          </a:xfrm>
        </p:spPr>
        <p:txBody>
          <a:bodyPr/>
          <a:lstStyle/>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Highly challenged in biologics industry will drive more  dynamic partnerships in biologics market</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Academics and company collaboration on early biologic drug discovery will be very popular trend</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All biopharma companies have to be partnered somehow for biologics development</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A company to develop biologics by internal source ONLY will be behind in biologics industry</a:t>
            </a: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err="1">
                <a:latin typeface="Arial" panose="020B0604020202020204" pitchFamily="34" charset="0"/>
                <a:cs typeface="Arial" panose="020B0604020202020204" pitchFamily="34" charset="0"/>
              </a:rPr>
              <a:t>Abpro</a:t>
            </a:r>
            <a:r>
              <a:rPr lang="en-US" sz="2000" b="1" dirty="0">
                <a:latin typeface="Arial" panose="020B0604020202020204" pitchFamily="34" charset="0"/>
                <a:cs typeface="Arial" panose="020B0604020202020204" pitchFamily="34" charset="0"/>
              </a:rPr>
              <a:t>, one of  top biotech companies, as an ideal partner for innovative antibody drug development</a:t>
            </a: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Strategic partnership will be a key for success in Biologics</a:t>
            </a: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20</a:t>
            </a:fld>
            <a:endParaRPr lang="en-US" dirty="0"/>
          </a:p>
        </p:txBody>
      </p:sp>
    </p:spTree>
    <p:extLst>
      <p:ext uri="{BB962C8B-B14F-4D97-AF65-F5344CB8AC3E}">
        <p14:creationId xmlns:p14="http://schemas.microsoft.com/office/powerpoint/2010/main" val="525027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0" y="3124200"/>
            <a:ext cx="8712200" cy="430887"/>
          </a:xfrm>
        </p:spPr>
        <p:txBody>
          <a:bodyPr/>
          <a:lstStyle/>
          <a:p>
            <a:r>
              <a:rPr lang="en-US" sz="2800" b="1" dirty="0">
                <a:solidFill>
                  <a:schemeClr val="tx1"/>
                </a:solidFill>
              </a:rPr>
              <a:t>Thank You</a:t>
            </a:r>
          </a:p>
        </p:txBody>
      </p:sp>
      <p:sp>
        <p:nvSpPr>
          <p:cNvPr id="4" name="Slide Number Placeholder 3"/>
          <p:cNvSpPr>
            <a:spLocks noGrp="1"/>
          </p:cNvSpPr>
          <p:nvPr>
            <p:ph type="sldNum" sz="quarter" idx="12"/>
          </p:nvPr>
        </p:nvSpPr>
        <p:spPr/>
        <p:txBody>
          <a:bodyPr/>
          <a:lstStyle/>
          <a:p>
            <a:pPr>
              <a:defRPr/>
            </a:pPr>
            <a:fld id="{085C3544-6870-474B-933B-34B7F78F4330}" type="slidenum">
              <a:rPr lang="en-US" smtClean="0"/>
              <a:pPr>
                <a:defRPr/>
              </a:pPr>
              <a:t>21</a:t>
            </a:fld>
            <a:endParaRPr lang="en-US" dirty="0"/>
          </a:p>
        </p:txBody>
      </p:sp>
    </p:spTree>
    <p:extLst>
      <p:ext uri="{BB962C8B-B14F-4D97-AF65-F5344CB8AC3E}">
        <p14:creationId xmlns:p14="http://schemas.microsoft.com/office/powerpoint/2010/main" val="42403565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A7A7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24167</TotalTime>
  <Words>1458</Words>
  <Application>Microsoft Office PowerPoint</Application>
  <PresentationFormat>Custom</PresentationFormat>
  <Paragraphs>227</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ＭＳ Ｐゴシック</vt:lpstr>
      <vt:lpstr>SimSun</vt:lpstr>
      <vt:lpstr>Arial</vt:lpstr>
      <vt:lpstr>Calibri</vt:lpstr>
      <vt:lpstr>Helvetica</vt:lpstr>
      <vt:lpstr>Wingdings</vt:lpstr>
      <vt:lpstr>Office Theme</vt:lpstr>
      <vt:lpstr>PowerPoint Presentation</vt:lpstr>
      <vt:lpstr>Forward-Looking Statements</vt:lpstr>
      <vt:lpstr>Outline</vt:lpstr>
      <vt:lpstr>PowerPoint Presentation</vt:lpstr>
      <vt:lpstr>PowerPoint Presentation</vt:lpstr>
      <vt:lpstr>PowerPoint Presentation</vt:lpstr>
      <vt:lpstr>PowerPoint Presentation</vt:lpstr>
      <vt:lpstr>PowerPoint Presentation</vt:lpstr>
      <vt:lpstr>PowerPoint Presentation</vt:lpstr>
      <vt:lpstr>Types of Partnerships</vt:lpstr>
      <vt:lpstr>PowerPoint Presentation</vt:lpstr>
      <vt:lpstr>PowerPoint Presentation</vt:lpstr>
      <vt:lpstr>Abpro Partnership Strategies </vt:lpstr>
      <vt:lpstr>Abpro Antibody Platform</vt:lpstr>
      <vt:lpstr>PowerPoint Presentation</vt:lpstr>
      <vt:lpstr>PowerPoint Presentation</vt:lpstr>
      <vt:lpstr>Partnership Example 2</vt:lpstr>
      <vt:lpstr>PowerPoint Presentation</vt:lpstr>
      <vt:lpstr>Abpro Partners </vt:lpstr>
      <vt:lpstr>III. Future Trends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Chan</dc:creator>
  <cp:lastModifiedBy>owner</cp:lastModifiedBy>
  <cp:revision>341</cp:revision>
  <dcterms:created xsi:type="dcterms:W3CDTF">2016-07-05T02:36:27Z</dcterms:created>
  <dcterms:modified xsi:type="dcterms:W3CDTF">2017-08-06T15:51:58Z</dcterms:modified>
</cp:coreProperties>
</file>