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Default Extension="docx" ContentType="application/vnd.openxmlformats-officedocument.wordprocessingml.document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ms-office.legacyDiagramTex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tiff" ContentType="image/tiff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legacyDocTextInfo.bin" ContentType="application/vnd.ms-office.legacyDocTextInfo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notesMasterIdLst>
    <p:notesMasterId r:id="rId56"/>
  </p:notesMasterIdLst>
  <p:sldIdLst>
    <p:sldId id="672" r:id="rId2"/>
    <p:sldId id="673" r:id="rId3"/>
    <p:sldId id="309" r:id="rId4"/>
    <p:sldId id="717" r:id="rId5"/>
    <p:sldId id="739" r:id="rId6"/>
    <p:sldId id="686" r:id="rId7"/>
    <p:sldId id="687" r:id="rId8"/>
    <p:sldId id="678" r:id="rId9"/>
    <p:sldId id="690" r:id="rId10"/>
    <p:sldId id="696" r:id="rId11"/>
    <p:sldId id="694" r:id="rId12"/>
    <p:sldId id="697" r:id="rId13"/>
    <p:sldId id="698" r:id="rId14"/>
    <p:sldId id="699" r:id="rId15"/>
    <p:sldId id="700" r:id="rId16"/>
    <p:sldId id="703" r:id="rId17"/>
    <p:sldId id="704" r:id="rId18"/>
    <p:sldId id="706" r:id="rId19"/>
    <p:sldId id="707" r:id="rId20"/>
    <p:sldId id="723" r:id="rId21"/>
    <p:sldId id="709" r:id="rId22"/>
    <p:sldId id="725" r:id="rId23"/>
    <p:sldId id="726" r:id="rId24"/>
    <p:sldId id="727" r:id="rId25"/>
    <p:sldId id="722" r:id="rId26"/>
    <p:sldId id="685" r:id="rId27"/>
    <p:sldId id="741" r:id="rId28"/>
    <p:sldId id="485" r:id="rId29"/>
    <p:sldId id="581" r:id="rId30"/>
    <p:sldId id="547" r:id="rId31"/>
    <p:sldId id="550" r:id="rId32"/>
    <p:sldId id="553" r:id="rId33"/>
    <p:sldId id="729" r:id="rId34"/>
    <p:sldId id="573" r:id="rId35"/>
    <p:sldId id="558" r:id="rId36"/>
    <p:sldId id="561" r:id="rId37"/>
    <p:sldId id="576" r:id="rId38"/>
    <p:sldId id="562" r:id="rId39"/>
    <p:sldId id="730" r:id="rId40"/>
    <p:sldId id="688" r:id="rId41"/>
    <p:sldId id="625" r:id="rId42"/>
    <p:sldId id="626" r:id="rId43"/>
    <p:sldId id="647" r:id="rId44"/>
    <p:sldId id="652" r:id="rId45"/>
    <p:sldId id="655" r:id="rId46"/>
    <p:sldId id="656" r:id="rId47"/>
    <p:sldId id="735" r:id="rId48"/>
    <p:sldId id="742" r:id="rId49"/>
    <p:sldId id="736" r:id="rId50"/>
    <p:sldId id="737" r:id="rId51"/>
    <p:sldId id="664" r:id="rId52"/>
    <p:sldId id="738" r:id="rId53"/>
    <p:sldId id="683" r:id="rId54"/>
    <p:sldId id="684" r:id="rId55"/>
  </p:sldIdLst>
  <p:sldSz cx="9144000" cy="6858000" type="screen4x3"/>
  <p:notesSz cx="6858000" cy="9144000"/>
  <p:defaultTextStyle>
    <a:defPPr>
      <a:defRPr lang="zh-CN"/>
    </a:defPPr>
    <a:lvl1pPr algn="l" rtl="0" fontAlgn="base">
      <a:lnSpc>
        <a:spcPct val="120000"/>
      </a:lnSpc>
      <a:spcBef>
        <a:spcPct val="5000"/>
      </a:spcBef>
      <a:spcAft>
        <a:spcPct val="0"/>
      </a:spcAft>
      <a:defRPr sz="2000" kern="1200">
        <a:solidFill>
          <a:schemeClr val="tx1"/>
        </a:solidFill>
        <a:latin typeface="隶书" pitchFamily="49" charset="-122"/>
        <a:ea typeface="隶书" pitchFamily="49" charset="-122"/>
        <a:cs typeface="+mn-cs"/>
      </a:defRPr>
    </a:lvl1pPr>
    <a:lvl2pPr marL="457200" algn="l" rtl="0" fontAlgn="base">
      <a:lnSpc>
        <a:spcPct val="120000"/>
      </a:lnSpc>
      <a:spcBef>
        <a:spcPct val="5000"/>
      </a:spcBef>
      <a:spcAft>
        <a:spcPct val="0"/>
      </a:spcAft>
      <a:defRPr sz="2000" kern="1200">
        <a:solidFill>
          <a:schemeClr val="tx1"/>
        </a:solidFill>
        <a:latin typeface="隶书" pitchFamily="49" charset="-122"/>
        <a:ea typeface="隶书" pitchFamily="49" charset="-122"/>
        <a:cs typeface="+mn-cs"/>
      </a:defRPr>
    </a:lvl2pPr>
    <a:lvl3pPr marL="914400" algn="l" rtl="0" fontAlgn="base">
      <a:lnSpc>
        <a:spcPct val="120000"/>
      </a:lnSpc>
      <a:spcBef>
        <a:spcPct val="5000"/>
      </a:spcBef>
      <a:spcAft>
        <a:spcPct val="0"/>
      </a:spcAft>
      <a:defRPr sz="2000" kern="1200">
        <a:solidFill>
          <a:schemeClr val="tx1"/>
        </a:solidFill>
        <a:latin typeface="隶书" pitchFamily="49" charset="-122"/>
        <a:ea typeface="隶书" pitchFamily="49" charset="-122"/>
        <a:cs typeface="+mn-cs"/>
      </a:defRPr>
    </a:lvl3pPr>
    <a:lvl4pPr marL="1371600" algn="l" rtl="0" fontAlgn="base">
      <a:lnSpc>
        <a:spcPct val="120000"/>
      </a:lnSpc>
      <a:spcBef>
        <a:spcPct val="5000"/>
      </a:spcBef>
      <a:spcAft>
        <a:spcPct val="0"/>
      </a:spcAft>
      <a:defRPr sz="2000" kern="1200">
        <a:solidFill>
          <a:schemeClr val="tx1"/>
        </a:solidFill>
        <a:latin typeface="隶书" pitchFamily="49" charset="-122"/>
        <a:ea typeface="隶书" pitchFamily="49" charset="-122"/>
        <a:cs typeface="+mn-cs"/>
      </a:defRPr>
    </a:lvl4pPr>
    <a:lvl5pPr marL="1828800" algn="l" rtl="0" fontAlgn="base">
      <a:lnSpc>
        <a:spcPct val="120000"/>
      </a:lnSpc>
      <a:spcBef>
        <a:spcPct val="5000"/>
      </a:spcBef>
      <a:spcAft>
        <a:spcPct val="0"/>
      </a:spcAft>
      <a:defRPr sz="2000" kern="1200">
        <a:solidFill>
          <a:schemeClr val="tx1"/>
        </a:solidFill>
        <a:latin typeface="隶书" pitchFamily="49" charset="-122"/>
        <a:ea typeface="隶书" pitchFamily="49" charset="-122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隶书" pitchFamily="49" charset="-122"/>
        <a:ea typeface="隶书" pitchFamily="49" charset="-122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隶书" pitchFamily="49" charset="-122"/>
        <a:ea typeface="隶书" pitchFamily="49" charset="-122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隶书" pitchFamily="49" charset="-122"/>
        <a:ea typeface="隶书" pitchFamily="49" charset="-122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隶书" pitchFamily="49" charset="-122"/>
        <a:ea typeface="隶书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6699"/>
    <a:srgbClr val="FFFF00"/>
    <a:srgbClr val="FF6600"/>
    <a:srgbClr val="993300"/>
    <a:srgbClr val="CC0000"/>
    <a:srgbClr val="CC3300"/>
    <a:srgbClr val="990000"/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23" autoAdjust="0"/>
    <p:restoredTop sz="84644" autoAdjust="0"/>
  </p:normalViewPr>
  <p:slideViewPr>
    <p:cSldViewPr>
      <p:cViewPr>
        <p:scale>
          <a:sx n="70" d="100"/>
          <a:sy n="70" d="100"/>
        </p:scale>
        <p:origin x="-157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05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61" Type="http://schemas.microsoft.com/office/2006/relationships/legacyDocTextInfo" Target="legacyDocTextInfo.bin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8" Type="http://schemas.microsoft.com/office/2006/relationships/legacyDiagramText" Target="legacyDiagramText8.bin"/><Relationship Id="rId3" Type="http://schemas.microsoft.com/office/2006/relationships/legacyDiagramText" Target="legacyDiagramText3.bin"/><Relationship Id="rId7" Type="http://schemas.microsoft.com/office/2006/relationships/legacyDiagramText" Target="legacyDiagramText7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5" Type="http://schemas.microsoft.com/office/2006/relationships/legacyDiagramText" Target="legacyDiagramText5.bin"/><Relationship Id="rId10" Type="http://schemas.microsoft.com/office/2006/relationships/legacyDiagramText" Target="legacyDiagramText10.bin"/><Relationship Id="rId4" Type="http://schemas.microsoft.com/office/2006/relationships/legacyDiagramText" Target="legacyDiagramText4.bin"/><Relationship Id="rId9" Type="http://schemas.microsoft.com/office/2006/relationships/legacyDiagramText" Target="legacyDiagramText9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83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297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97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1D9E644E-EB60-41BB-ABBC-883E27500B9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9E644E-EB60-41BB-ABBC-883E27500B95}" type="slidenum">
              <a:rPr lang="en-US" altLang="zh-CN" smtClean="0"/>
              <a:pPr>
                <a:defRPr/>
              </a:pPr>
              <a:t>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909D97-75E1-4509-818D-442DFB415607}" type="slidenum">
              <a:rPr lang="en-US" altLang="zh-CN" smtClean="0">
                <a:latin typeface="Arial" charset="0"/>
              </a:rPr>
              <a:pPr/>
              <a:t>3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533FEA-CAE0-44A0-958D-FE9487E4B722}" type="slidenum">
              <a:rPr lang="zh-CN" altLang="en-US"/>
              <a:pPr/>
              <a:t>4</a:t>
            </a:fld>
            <a:endParaRPr lang="zh-CN" altLang="en-US"/>
          </a:p>
        </p:txBody>
      </p:sp>
      <p:sp>
        <p:nvSpPr>
          <p:cNvPr id="73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06488" y="666750"/>
            <a:ext cx="4645025" cy="34845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2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352" y="4374292"/>
            <a:ext cx="5049297" cy="407773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9E644E-EB60-41BB-ABBC-883E27500B95}" type="slidenum">
              <a:rPr lang="en-US" altLang="zh-CN" smtClean="0"/>
              <a:pPr>
                <a:defRPr/>
              </a:pPr>
              <a:t>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sz="1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9E644E-EB60-41BB-ABBC-883E27500B95}" type="slidenum">
              <a:rPr lang="en-US" altLang="zh-CN" smtClean="0"/>
              <a:pPr>
                <a:defRPr/>
              </a:pPr>
              <a:t>13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9E644E-EB60-41BB-ABBC-883E27500B95}" type="slidenum">
              <a:rPr lang="en-US" altLang="zh-CN" smtClean="0"/>
              <a:pPr>
                <a:defRPr/>
              </a:pPr>
              <a:t>14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9E644E-EB60-41BB-ABBC-883E27500B95}" type="slidenum">
              <a:rPr lang="en-US" altLang="zh-CN" smtClean="0"/>
              <a:pPr>
                <a:defRPr/>
              </a:pPr>
              <a:t>15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9E644E-EB60-41BB-ABBC-883E27500B95}" type="slidenum">
              <a:rPr lang="en-US" altLang="zh-CN" smtClean="0"/>
              <a:pPr>
                <a:defRPr/>
              </a:pPr>
              <a:t>17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rPr>
              <a:t>.</a:t>
            </a:r>
            <a:endParaRPr lang="zh-CN" altLang="en-US" sz="1200" kern="1200" dirty="0" smtClean="0">
              <a:solidFill>
                <a:schemeClr val="tx1"/>
              </a:solidFill>
              <a:latin typeface="Arial" pitchFamily="34" charset="0"/>
              <a:ea typeface="宋体" pitchFamily="2" charset="-122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9E644E-EB60-41BB-ABBC-883E27500B95}" type="slidenum">
              <a:rPr lang="en-US" altLang="zh-CN" smtClean="0"/>
              <a:pPr>
                <a:defRPr/>
              </a:pPr>
              <a:t>20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9E644E-EB60-41BB-ABBC-883E27500B95}" type="slidenum">
              <a:rPr lang="en-US" altLang="zh-CN" smtClean="0"/>
              <a:pPr>
                <a:defRPr/>
              </a:pPr>
              <a:t>21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CN" altLang="en-US" smtClean="0">
                <a:latin typeface="Arial" charset="0"/>
              </a:rPr>
              <a:t>根据整个发育过程中胚胎的形态学特征，可将水稻胚胎发育过程划分为几个阶段。水稻在开花之后马上完成授粉，这个过程在夏季的中午大约只需要</a:t>
            </a:r>
            <a:r>
              <a:rPr lang="en-US" altLang="zh-CN" smtClean="0">
                <a:latin typeface="Arial" charset="0"/>
              </a:rPr>
              <a:t>15</a:t>
            </a:r>
            <a:r>
              <a:rPr lang="zh-CN" altLang="en-US" smtClean="0">
                <a:latin typeface="Arial" charset="0"/>
              </a:rPr>
              <a:t>分钟。授精在授粉后几个小时内完成。之后大约一直到授粉后</a:t>
            </a:r>
            <a:r>
              <a:rPr lang="en-US" altLang="zh-CN" smtClean="0">
                <a:latin typeface="Arial" charset="0"/>
              </a:rPr>
              <a:t>3</a:t>
            </a:r>
            <a:r>
              <a:rPr lang="zh-CN" altLang="en-US" smtClean="0">
                <a:latin typeface="Arial" charset="0"/>
              </a:rPr>
              <a:t>天（</a:t>
            </a:r>
            <a:r>
              <a:rPr lang="en-US" altLang="zh-CN" smtClean="0">
                <a:latin typeface="Arial" charset="0"/>
              </a:rPr>
              <a:t>3 DAP</a:t>
            </a:r>
            <a:r>
              <a:rPr lang="zh-CN" altLang="en-US" smtClean="0">
                <a:latin typeface="Arial" charset="0"/>
              </a:rPr>
              <a:t>），合子一直重复进行着细胞分裂，胚胎尚未出现器官分化，属于原胚期。然后，胚胎经历一个非常重要的分化发育过程，第一片叶原基出现在</a:t>
            </a:r>
            <a:r>
              <a:rPr lang="en-US" altLang="zh-CN" smtClean="0">
                <a:latin typeface="Arial" charset="0"/>
              </a:rPr>
              <a:t>5 DAP</a:t>
            </a:r>
            <a:r>
              <a:rPr lang="zh-CN" altLang="en-US" smtClean="0">
                <a:latin typeface="Arial" charset="0"/>
              </a:rPr>
              <a:t>，第二片叶原基出现在大约</a:t>
            </a:r>
            <a:r>
              <a:rPr lang="en-US" altLang="zh-CN" smtClean="0">
                <a:latin typeface="Arial" charset="0"/>
              </a:rPr>
              <a:t>7 DAP</a:t>
            </a:r>
            <a:r>
              <a:rPr lang="zh-CN" altLang="en-US" smtClean="0">
                <a:latin typeface="Arial" charset="0"/>
              </a:rPr>
              <a:t>时，接下来各部分胚器官逐渐形成，到大约授粉后</a:t>
            </a:r>
            <a:r>
              <a:rPr lang="en-US" altLang="zh-CN" smtClean="0">
                <a:latin typeface="Arial" charset="0"/>
              </a:rPr>
              <a:t>14</a:t>
            </a:r>
            <a:r>
              <a:rPr lang="zh-CN" altLang="en-US" smtClean="0">
                <a:latin typeface="Arial" charset="0"/>
              </a:rPr>
              <a:t>天（</a:t>
            </a:r>
            <a:r>
              <a:rPr lang="en-US" altLang="zh-CN" smtClean="0">
                <a:latin typeface="Arial" charset="0"/>
              </a:rPr>
              <a:t>14 DAP</a:t>
            </a:r>
            <a:r>
              <a:rPr lang="zh-CN" altLang="en-US" smtClean="0">
                <a:latin typeface="Arial" charset="0"/>
              </a:rPr>
              <a:t>）左右，胚胎达到形态学上的成熟。随后，胚胎各部分器官继续增大，一些储藏物质开始在胚胎内累积。约从</a:t>
            </a:r>
            <a:r>
              <a:rPr lang="en-US" altLang="zh-CN" smtClean="0">
                <a:latin typeface="Arial" charset="0"/>
              </a:rPr>
              <a:t>21 DAP</a:t>
            </a:r>
            <a:r>
              <a:rPr lang="zh-CN" altLang="en-US" smtClean="0">
                <a:latin typeface="Arial" charset="0"/>
              </a:rPr>
              <a:t>起，胚胎体积开始逐渐变小，转入脱水干燥阶段，至</a:t>
            </a:r>
            <a:r>
              <a:rPr lang="en-US" altLang="zh-CN" smtClean="0">
                <a:latin typeface="Arial" charset="0"/>
              </a:rPr>
              <a:t>30 DAP</a:t>
            </a:r>
            <a:r>
              <a:rPr lang="zh-CN" altLang="en-US" smtClean="0">
                <a:latin typeface="Arial" charset="0"/>
              </a:rPr>
              <a:t>时，成为干燥休眠的成熟胚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4F9EC5-BF5A-45E3-AF59-20DC6B7285B2}" type="slidenum">
              <a:rPr lang="en-US" altLang="zh-CN" smtClean="0">
                <a:latin typeface="Arial" charset="0"/>
              </a:rPr>
              <a:pPr/>
              <a:t>30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CN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A46588-69EA-4D41-81D4-42B28E69B3B7}" type="slidenum">
              <a:rPr lang="en-US" altLang="zh-CN" smtClean="0">
                <a:latin typeface="Arial" charset="0"/>
              </a:rPr>
              <a:pPr/>
              <a:t>31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A7F5BF-90FB-4231-921A-BEDA92929AEA}" type="slidenum">
              <a:rPr lang="en-US" altLang="zh-CN" smtClean="0">
                <a:latin typeface="Arial" charset="0"/>
              </a:rPr>
              <a:pPr/>
              <a:t>32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1619D8-704D-49E1-8E36-4D1E39449B2D}" type="slidenum">
              <a:rPr lang="en-US" altLang="zh-CN" smtClean="0">
                <a:latin typeface="Arial" charset="0"/>
              </a:rPr>
              <a:pPr/>
              <a:t>33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fld id="{A3B7A096-8FC1-4E8D-9647-2BB4C260A23B}" type="slidenum">
              <a:rPr lang="en-US" altLang="zh-CN" sz="1200">
                <a:latin typeface="Arial" charset="0"/>
                <a:ea typeface="宋体" pitchFamily="2" charset="-122"/>
              </a:rPr>
              <a:pPr algn="r">
                <a:lnSpc>
                  <a:spcPct val="100000"/>
                </a:lnSpc>
                <a:spcBef>
                  <a:spcPct val="0"/>
                </a:spcBef>
              </a:pPr>
              <a:t>34</a:t>
            </a:fld>
            <a:endParaRPr lang="en-US" altLang="zh-CN" sz="1200">
              <a:latin typeface="Arial" charset="0"/>
              <a:ea typeface="宋体" pitchFamily="2" charset="-122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E4C9DB-705C-46B2-A095-14C1A7D110CE}" type="slidenum">
              <a:rPr lang="en-US" altLang="zh-CN" smtClean="0">
                <a:latin typeface="Arial" charset="0"/>
              </a:rPr>
              <a:pPr/>
              <a:t>35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5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zh-CN" altLang="en-US" smtClean="0">
                <a:latin typeface="黑体" pitchFamily="49" charset="-122"/>
                <a:ea typeface="黑体" pitchFamily="49" charset="-122"/>
              </a:rPr>
              <a:t>胚乳是其中的主要部分。</a:t>
            </a:r>
          </a:p>
          <a:p>
            <a:endParaRPr lang="zh-CN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B5674A-E374-4945-A558-D0A686B6FF27}" type="slidenum">
              <a:rPr lang="en-US" altLang="zh-CN" smtClean="0">
                <a:latin typeface="Arial" charset="0"/>
              </a:rPr>
              <a:pPr/>
              <a:t>44</a:t>
            </a:fld>
            <a:endParaRPr lang="en-US" altLang="zh-CN" smtClean="0">
              <a:latin typeface="Arial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CN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9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9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5C75B8-2312-47BD-9522-CC32E045679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8F3210-45F5-45EC-B493-32CF0699FBE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372F4-64C5-49F6-9C8E-5470D350987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1113D-7FBF-485D-B4B1-5DA83EC2FA4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6380BB-04CC-4177-AB23-75356D43A95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C9733A-EB47-442F-846B-99B789DF03E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9C12F-F29D-4470-BB80-09C10C6B1CC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EF8A3-6FA5-4B12-8422-100DA2598B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8EF59-3976-4D33-BFEA-13DAE2C595E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455FA-3966-4C9A-8581-07E936E6CE3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F4D9E9-2424-4E85-B197-7C6DFEAAB56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673DD-F8AD-468F-94CB-3A3BA348A59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76CF5EC-796B-4EAD-BA4A-A88A07DFD60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空白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标题和内容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900" b="1">
                <a:solidFill>
                  <a:srgbClr val="330066"/>
                </a:solidFill>
              </a:rPr>
              <a:t>Title Text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000"/>
              <a:t>Body Level One</a:t>
            </a:r>
          </a:p>
          <a:p>
            <a:pPr lvl="1">
              <a:defRPr sz="1800"/>
            </a:pPr>
            <a:r>
              <a:rPr sz="3000"/>
              <a:t>Body Level Two</a:t>
            </a:r>
          </a:p>
          <a:p>
            <a:pPr lvl="2">
              <a:defRPr sz="1800"/>
            </a:pPr>
            <a:r>
              <a:rPr sz="3000"/>
              <a:t>Body Level Three</a:t>
            </a:r>
          </a:p>
          <a:p>
            <a:pPr lvl="3">
              <a:defRPr sz="1800"/>
            </a:pPr>
            <a:r>
              <a:rPr sz="3000"/>
              <a:t>Body Level Four</a:t>
            </a:r>
          </a:p>
          <a:p>
            <a:pPr lvl="4">
              <a:defRPr sz="1800"/>
            </a:pPr>
            <a:r>
              <a:rPr sz="3000"/>
              <a:t>Body Level Five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0FF4552F-5842-459F-9544-2DB3298527D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4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hyperlink" Target="http://bbs.whu.edu.cn/bbsanc.php?path=/groups/GROUP_6/Picture/Picturewhu/name/M.1119861492.r0&amp;ap=31382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package" Target="../embeddings/Microsoft_Office_Word___2.docx"/><Relationship Id="rId4" Type="http://schemas.openxmlformats.org/officeDocument/2006/relationships/package" Target="../embeddings/Microsoft_Office_Word___1.docx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image1.jpeg" descr="BirdViewWuDa"/>
          <p:cNvPicPr/>
          <p:nvPr/>
        </p:nvPicPr>
        <p:blipFill>
          <a:blip r:embed="rId3" cstate="print">
            <a:extLst/>
          </a:blip>
          <a:srcRect t="30760"/>
          <a:stretch>
            <a:fillRect/>
          </a:stretch>
        </p:blipFill>
        <p:spPr>
          <a:xfrm>
            <a:off x="0" y="4648200"/>
            <a:ext cx="9144000" cy="2209803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Shape 94"/>
          <p:cNvSpPr/>
          <p:nvPr/>
        </p:nvSpPr>
        <p:spPr>
          <a:xfrm>
            <a:off x="-63798" y="1828801"/>
            <a:ext cx="9144000" cy="1449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ctr">
              <a:defRPr sz="1800" b="0"/>
            </a:pPr>
            <a:r>
              <a:rPr lang="en-US" altLang="zh-CN" sz="3600" dirty="0" smtClean="0">
                <a:solidFill>
                  <a:srgbClr val="330066"/>
                </a:solidFill>
                <a:latin typeface="Arial"/>
                <a:ea typeface="Arial"/>
                <a:cs typeface="Arial"/>
                <a:sym typeface="Arial"/>
              </a:rPr>
              <a:t>Gene Expression Changes in Rice</a:t>
            </a:r>
          </a:p>
          <a:p>
            <a:pPr algn="ctr">
              <a:defRPr sz="1800" b="0"/>
            </a:pPr>
            <a:r>
              <a:rPr lang="en-US" altLang="zh-CN" sz="3600" dirty="0" smtClean="0">
                <a:solidFill>
                  <a:srgbClr val="330066"/>
                </a:solidFill>
                <a:latin typeface="Arial"/>
                <a:ea typeface="Arial"/>
                <a:cs typeface="Arial"/>
                <a:sym typeface="Arial"/>
              </a:rPr>
              <a:t>  Developing Ovule,</a:t>
            </a:r>
            <a:r>
              <a:rPr lang="en-US" altLang="zh-CN" sz="3600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altLang="zh-CN" sz="3600" dirty="0" smtClean="0">
                <a:solidFill>
                  <a:srgbClr val="330066"/>
                </a:solidFill>
                <a:latin typeface="Arial"/>
                <a:ea typeface="Arial"/>
                <a:cs typeface="Arial"/>
                <a:sym typeface="Arial"/>
              </a:rPr>
              <a:t>Embryo and Endosperm</a:t>
            </a:r>
            <a:endParaRPr sz="2800" dirty="0">
              <a:solidFill>
                <a:srgbClr val="33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Shape 95"/>
          <p:cNvSpPr/>
          <p:nvPr/>
        </p:nvSpPr>
        <p:spPr>
          <a:xfrm>
            <a:off x="609600" y="762000"/>
            <a:ext cx="7924800" cy="53552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scene3d>
            <a:camera prst="orthographicFront"/>
            <a:lightRig rig="threePt" dir="t"/>
          </a:scene3d>
          <a:sp3d>
            <a:bevelT/>
          </a:sp3d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 algn="ctr">
              <a:defRPr sz="2400">
                <a:solidFill>
                  <a:srgbClr val="33006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sz="2400" b="1" dirty="0" smtClean="0">
                <a:solidFill>
                  <a:srgbClr val="330066"/>
                </a:solidFill>
              </a:rPr>
              <a:t>The 2</a:t>
            </a:r>
            <a:r>
              <a:rPr lang="en-US" sz="2400" b="1" baseline="30000" dirty="0" smtClean="0">
                <a:solidFill>
                  <a:srgbClr val="330066"/>
                </a:solidFill>
              </a:rPr>
              <a:t>nd</a:t>
            </a:r>
            <a:r>
              <a:rPr lang="en-US" sz="2400" b="1" dirty="0" smtClean="0">
                <a:solidFill>
                  <a:srgbClr val="330066"/>
                </a:solidFill>
              </a:rPr>
              <a:t> </a:t>
            </a:r>
            <a:r>
              <a:rPr sz="2400" b="1" dirty="0" smtClean="0">
                <a:solidFill>
                  <a:srgbClr val="330066"/>
                </a:solidFill>
              </a:rPr>
              <a:t>International </a:t>
            </a:r>
            <a:r>
              <a:rPr sz="2400" b="1" dirty="0">
                <a:solidFill>
                  <a:srgbClr val="330066"/>
                </a:solidFill>
              </a:rPr>
              <a:t>Conference on Transcriptomics</a:t>
            </a:r>
          </a:p>
        </p:txBody>
      </p:sp>
      <p:pic>
        <p:nvPicPr>
          <p:cNvPr id="6" name="Picture 4" descr="按此在新窗口浏览图片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6999" y="3681350"/>
            <a:ext cx="745175" cy="74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/>
          <p:nvPr/>
        </p:nvSpPr>
        <p:spPr>
          <a:xfrm>
            <a:off x="3581400" y="3581400"/>
            <a:ext cx="3810000" cy="99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 sz="1800" b="0"/>
            </a:pPr>
            <a:r>
              <a:rPr lang="en-US" sz="2400" dirty="0" err="1" smtClean="0">
                <a:solidFill>
                  <a:srgbClr val="330066"/>
                </a:solidFill>
                <a:latin typeface="Arial"/>
                <a:ea typeface="Arial"/>
                <a:cs typeface="Arial"/>
                <a:sym typeface="Arial"/>
              </a:rPr>
              <a:t>Jianbo</a:t>
            </a:r>
            <a:r>
              <a:rPr lang="en-US" sz="2400" dirty="0" smtClean="0">
                <a:solidFill>
                  <a:srgbClr val="330066"/>
                </a:solidFill>
                <a:latin typeface="Arial"/>
                <a:ea typeface="Arial"/>
                <a:cs typeface="Arial"/>
                <a:sym typeface="Arial"/>
              </a:rPr>
              <a:t> Wang</a:t>
            </a:r>
            <a:endParaRPr lang="en-US" sz="2400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defRPr sz="1800" b="0"/>
            </a:pPr>
            <a:r>
              <a:rPr lang="en-US" sz="2400" dirty="0" smtClean="0">
                <a:solidFill>
                  <a:srgbClr val="330066"/>
                </a:solidFill>
                <a:latin typeface="Arial"/>
                <a:ea typeface="Arial"/>
                <a:cs typeface="Arial"/>
                <a:sym typeface="Arial"/>
              </a:rPr>
              <a:t>Wuhan University, China</a:t>
            </a:r>
            <a:endParaRPr lang="en-US" sz="2400" dirty="0">
              <a:solidFill>
                <a:srgbClr val="33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/>
          </p:cNvSpPr>
          <p:nvPr>
            <p:ph type="body" idx="1"/>
          </p:nvPr>
        </p:nvSpPr>
        <p:spPr>
          <a:xfrm>
            <a:off x="609600" y="2209800"/>
            <a:ext cx="8534400" cy="3160025"/>
          </a:xfrm>
          <a:prstGeom prst="rect">
            <a:avLst/>
          </a:prstGeom>
        </p:spPr>
        <p:txBody>
          <a:bodyPr lIns="46798" tIns="46798" rIns="46798" bIns="46798">
            <a:normAutofit fontScale="92500" lnSpcReduction="20000"/>
          </a:bodyPr>
          <a:lstStyle/>
          <a:p>
            <a:pPr marL="446088" lvl="0" indent="-446088" algn="just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SzTx/>
              <a:buFont typeface="Wingdings" pitchFamily="2" charset="2"/>
              <a:buChar char="Ø"/>
              <a:defRPr sz="1800"/>
            </a:pPr>
            <a:r>
              <a:rPr lang="en-US" sz="2800" dirty="0" smtClean="0"/>
              <a:t>Background</a:t>
            </a:r>
          </a:p>
          <a:p>
            <a:pPr marL="446088" lvl="0" indent="-446088" algn="just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SzTx/>
              <a:buFont typeface="Wingdings" pitchFamily="2" charset="2"/>
              <a:buChar char="Ø"/>
              <a:defRPr sz="1800"/>
            </a:pPr>
            <a:r>
              <a:rPr lang="en-US" altLang="zh-CN" sz="2800" dirty="0" smtClean="0"/>
              <a:t>Materials and methods</a:t>
            </a:r>
            <a:endParaRPr lang="en-US" sz="2800" dirty="0" smtClean="0"/>
          </a:p>
          <a:p>
            <a:pPr marL="446088" indent="-446088" algn="just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Wingdings" pitchFamily="2" charset="2"/>
              <a:buChar char="Ø"/>
              <a:defRPr sz="1800"/>
            </a:pPr>
            <a:r>
              <a:rPr lang="en-US" sz="2800" dirty="0" smtClean="0"/>
              <a:t>Gene expression</a:t>
            </a:r>
            <a:r>
              <a:rPr sz="2800" dirty="0" smtClean="0"/>
              <a:t> </a:t>
            </a:r>
            <a:r>
              <a:rPr lang="en-US" sz="2800" dirty="0" smtClean="0"/>
              <a:t>in developing ovules of rice</a:t>
            </a:r>
          </a:p>
          <a:p>
            <a:pPr marL="446088" indent="-446088" algn="just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Wingdings" pitchFamily="2" charset="2"/>
              <a:buChar char="Ø"/>
              <a:defRPr sz="1800"/>
            </a:pPr>
            <a:r>
              <a:rPr lang="en-US" sz="2800" dirty="0" smtClean="0"/>
              <a:t>Gene expression in developing embryos of rice</a:t>
            </a:r>
          </a:p>
          <a:p>
            <a:pPr marL="446088" indent="-446088" algn="just">
              <a:lnSpc>
                <a:spcPct val="150000"/>
              </a:lnSpc>
              <a:spcBef>
                <a:spcPts val="600"/>
              </a:spcBef>
              <a:buClr>
                <a:srgbClr val="C00000"/>
              </a:buClr>
              <a:buFont typeface="Wingdings" pitchFamily="2" charset="2"/>
              <a:buChar char="Ø"/>
              <a:tabLst>
                <a:tab pos="355600" algn="l"/>
              </a:tabLst>
              <a:defRPr sz="1800"/>
            </a:pPr>
            <a:r>
              <a:rPr lang="en-US" sz="2800" dirty="0" smtClean="0"/>
              <a:t>Gene expression in developing endosperm of rice</a:t>
            </a:r>
          </a:p>
          <a:p>
            <a:pPr marL="446087" indent="-446087">
              <a:lnSpc>
                <a:spcPct val="150000"/>
              </a:lnSpc>
              <a:spcBef>
                <a:spcPts val="600"/>
              </a:spcBef>
              <a:buNone/>
              <a:tabLst>
                <a:tab pos="355600" algn="l"/>
              </a:tabLst>
              <a:defRPr sz="1800"/>
            </a:pPr>
            <a:endParaRPr lang="en-US" sz="2800" i="1" dirty="0" smtClean="0"/>
          </a:p>
          <a:p>
            <a:pPr marL="446087" lvl="0" indent="-446087">
              <a:lnSpc>
                <a:spcPct val="150000"/>
              </a:lnSpc>
              <a:spcBef>
                <a:spcPts val="600"/>
              </a:spcBef>
              <a:buSzTx/>
              <a:buNone/>
              <a:tabLst>
                <a:tab pos="355600" algn="l"/>
              </a:tabLst>
              <a:defRPr sz="1800"/>
            </a:pPr>
            <a:endParaRPr sz="2800" i="1" dirty="0"/>
          </a:p>
        </p:txBody>
      </p:sp>
      <p:sp>
        <p:nvSpPr>
          <p:cNvPr id="99" name="Shape 99"/>
          <p:cNvSpPr/>
          <p:nvPr/>
        </p:nvSpPr>
        <p:spPr>
          <a:xfrm>
            <a:off x="2514600" y="914400"/>
            <a:ext cx="3886200" cy="624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lnSpc>
                <a:spcPct val="110000"/>
              </a:lnSpc>
              <a:spcBef>
                <a:spcPts val="2400"/>
              </a:spcBef>
              <a:defRPr sz="4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/>
            </a:pPr>
            <a:r>
              <a:rPr lang="en-US" sz="4000" b="1" dirty="0" smtClean="0"/>
              <a:t>Outline</a:t>
            </a:r>
            <a:endParaRPr sz="4000" b="1" dirty="0"/>
          </a:p>
        </p:txBody>
      </p:sp>
      <p:sp>
        <p:nvSpPr>
          <p:cNvPr id="100" name="Shape 100"/>
          <p:cNvSpPr/>
          <p:nvPr/>
        </p:nvSpPr>
        <p:spPr>
          <a:xfrm>
            <a:off x="-5" y="1752600"/>
            <a:ext cx="9144005" cy="0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7" descr="200792153715346_2"/>
          <p:cNvPicPr>
            <a:picLocks noChangeAspect="1" noChangeArrowheads="1"/>
          </p:cNvPicPr>
          <p:nvPr/>
        </p:nvPicPr>
        <p:blipFill>
          <a:blip r:embed="rId3" cstate="print"/>
          <a:srcRect t="20096" b="9043"/>
          <a:stretch>
            <a:fillRect/>
          </a:stretch>
        </p:blipFill>
        <p:spPr bwMode="auto">
          <a:xfrm>
            <a:off x="3335975" y="3982840"/>
            <a:ext cx="2547938" cy="253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8" descr="200792164442219_2"/>
          <p:cNvPicPr>
            <a:picLocks noChangeAspect="1" noChangeArrowheads="1"/>
          </p:cNvPicPr>
          <p:nvPr/>
        </p:nvPicPr>
        <p:blipFill>
          <a:blip r:embed="rId4" cstate="print"/>
          <a:srcRect t="27273" b="6122"/>
          <a:stretch>
            <a:fillRect/>
          </a:stretch>
        </p:blipFill>
        <p:spPr bwMode="auto">
          <a:xfrm>
            <a:off x="5991100" y="3979216"/>
            <a:ext cx="2725738" cy="2550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9" descr="200792135258840_2"/>
          <p:cNvPicPr>
            <a:picLocks noChangeAspect="1" noChangeArrowheads="1"/>
          </p:cNvPicPr>
          <p:nvPr/>
        </p:nvPicPr>
        <p:blipFill>
          <a:blip r:embed="rId5" cstate="print"/>
          <a:srcRect t="31578" b="4022"/>
          <a:stretch>
            <a:fillRect/>
          </a:stretch>
        </p:blipFill>
        <p:spPr bwMode="auto">
          <a:xfrm>
            <a:off x="399800" y="3965458"/>
            <a:ext cx="2836863" cy="2568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4" name="Rectangle 12"/>
          <p:cNvSpPr>
            <a:spLocks noChangeArrowheads="1"/>
          </p:cNvSpPr>
          <p:nvPr/>
        </p:nvSpPr>
        <p:spPr bwMode="auto">
          <a:xfrm>
            <a:off x="76200" y="381000"/>
            <a:ext cx="64008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20000"/>
              </a:spcBef>
            </a:pPr>
            <a:endParaRPr lang="zh-CN" altLang="en-US" sz="3600">
              <a:latin typeface="Arial" charset="0"/>
            </a:endParaRPr>
          </a:p>
        </p:txBody>
      </p:sp>
      <p:sp>
        <p:nvSpPr>
          <p:cNvPr id="14346" name="Line 3"/>
          <p:cNvSpPr>
            <a:spLocks noChangeShapeType="1"/>
          </p:cNvSpPr>
          <p:nvPr/>
        </p:nvSpPr>
        <p:spPr bwMode="auto">
          <a:xfrm>
            <a:off x="0" y="1600200"/>
            <a:ext cx="9144000" cy="0"/>
          </a:xfrm>
          <a:prstGeom prst="line">
            <a:avLst/>
          </a:prstGeom>
          <a:noFill/>
          <a:ln w="76200">
            <a:solidFill>
              <a:srgbClr val="0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102"/>
          <p:cNvSpPr txBox="1">
            <a:spLocks/>
          </p:cNvSpPr>
          <p:nvPr/>
        </p:nvSpPr>
        <p:spPr bwMode="auto">
          <a:xfrm>
            <a:off x="152400" y="1905000"/>
            <a:ext cx="8686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6798" tIns="46798" rIns="46798" bIns="46798" numCol="1" anchor="t" anchorCtr="0" compatLnSpc="1">
            <a:prstTxWarp prst="textNoShape">
              <a:avLst/>
            </a:prstTxWarp>
            <a:normAutofit/>
          </a:bodyPr>
          <a:lstStyle/>
          <a:p>
            <a:pPr marL="355600" marR="0" lvl="0" indent="-355600" algn="l" defTabSz="914400" rtl="0" eaLnBrk="0" fontAlgn="base" latinLnBrk="0" hangingPunct="0">
              <a:lnSpc>
                <a:spcPct val="108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5600" algn="l"/>
              </a:tabLst>
              <a:defRPr sz="1800"/>
            </a:pPr>
            <a:r>
              <a:rPr kumimoji="0" lang="en-US" sz="25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Wingdings 3"/>
                <a:ea typeface="Wingdings 3"/>
                <a:cs typeface="Wingdings 3"/>
                <a:sym typeface="Wingdings 3"/>
              </a:rPr>
              <a:t>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Rice (</a:t>
            </a:r>
            <a:r>
              <a:rPr kumimoji="0" lang="en-US" sz="24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Oryza</a:t>
            </a: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sativa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L.) is one of the most important crops.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2925" lvl="0" indent="-542925" algn="just" eaLnBrk="0" hangingPunct="0">
              <a:lnSpc>
                <a:spcPct val="108000"/>
              </a:lnSpc>
              <a:spcBef>
                <a:spcPts val="500"/>
              </a:spcBef>
              <a:defRPr sz="1800"/>
            </a:pPr>
            <a:r>
              <a:rPr kumimoji="0" lang="en-US" sz="25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Wingdings 3"/>
                <a:ea typeface="Wingdings 3"/>
                <a:cs typeface="Wingdings 3"/>
                <a:sym typeface="Wingdings 3"/>
              </a:rPr>
              <a:t>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Studies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the molecular mechanisms for rice r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eproductive development is necessary for biology and rice yield improvement.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Shape 103"/>
          <p:cNvSpPr/>
          <p:nvPr/>
        </p:nvSpPr>
        <p:spPr>
          <a:xfrm>
            <a:off x="533400" y="457200"/>
            <a:ext cx="3886205" cy="111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lnSpc>
                <a:spcPct val="110000"/>
              </a:lnSpc>
              <a:spcBef>
                <a:spcPts val="2400"/>
              </a:spcBef>
              <a:defRPr sz="1800" b="0"/>
            </a:pPr>
            <a:r>
              <a:rPr sz="6600" b="1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z="4000" b="1" dirty="0"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4000" b="1" dirty="0" smtClean="0">
                <a:latin typeface="Arial"/>
                <a:ea typeface="Arial"/>
                <a:cs typeface="Arial"/>
                <a:sym typeface="Arial"/>
              </a:rPr>
              <a:t>Background</a:t>
            </a:r>
            <a:endParaRPr sz="4000" b="1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258" name="Picture 2" descr="C:\Documents and Settings\zqiang\桌面\cover-small 拷贝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04167" y="3352800"/>
            <a:ext cx="2362200" cy="3127516"/>
          </a:xfrm>
          <a:prstGeom prst="rect">
            <a:avLst/>
          </a:prstGeom>
          <a:noFill/>
        </p:spPr>
      </p:pic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0" y="1524000"/>
            <a:ext cx="9144000" cy="0"/>
          </a:xfrm>
          <a:prstGeom prst="line">
            <a:avLst/>
          </a:prstGeom>
          <a:noFill/>
          <a:ln w="76200">
            <a:solidFill>
              <a:srgbClr val="0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pic>
        <p:nvPicPr>
          <p:cNvPr id="4" name="Picture 10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352800"/>
            <a:ext cx="3795283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3075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1752600"/>
            <a:ext cx="5181600" cy="1447800"/>
          </a:xfrm>
          <a:noFill/>
          <a:ln>
            <a:solidFill>
              <a:srgbClr val="0000CC"/>
            </a:solidFill>
          </a:ln>
        </p:spPr>
        <p:txBody>
          <a:bodyPr anchor="t"/>
          <a:lstStyle/>
          <a:p>
            <a:pPr marL="361950" indent="-361950" algn="l">
              <a:spcBef>
                <a:spcPct val="40000"/>
              </a:spcBef>
              <a:buClr>
                <a:srgbClr val="C00000"/>
              </a:buClr>
              <a:buSzPct val="60000"/>
              <a:buFont typeface="Wingdings" pitchFamily="2" charset="2"/>
              <a:buChar char="u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Chromosome number      </a:t>
            </a:r>
            <a:r>
              <a:rPr lang="zh-CN" altLang="zh-CN" sz="2400" dirty="0" smtClean="0">
                <a:latin typeface="Times New Roman" pitchFamily="18" charset="0"/>
                <a:cs typeface="Times New Roman" pitchFamily="18" charset="0"/>
              </a:rPr>
              <a:t>12</a:t>
            </a:r>
            <a:endParaRPr lang="en-US" altLang="zh-C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61950" indent="-361950" algn="l">
              <a:spcBef>
                <a:spcPct val="40000"/>
              </a:spcBef>
              <a:buClr>
                <a:srgbClr val="C00000"/>
              </a:buClr>
              <a:buSzPct val="60000"/>
              <a:buFont typeface="Wingdings" pitchFamily="2" charset="2"/>
              <a:buChar char="u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Genome size                    ~ 430 Mb</a:t>
            </a:r>
            <a:endParaRPr lang="zh-CN" altLang="zh-CN" sz="2400" dirty="0">
              <a:latin typeface="Times New Roman" pitchFamily="18" charset="0"/>
              <a:cs typeface="Times New Roman" pitchFamily="18" charset="0"/>
            </a:endParaRPr>
          </a:p>
          <a:p>
            <a:pPr marL="361950" indent="-361950" algn="l">
              <a:spcBef>
                <a:spcPct val="40000"/>
              </a:spcBef>
              <a:buClr>
                <a:srgbClr val="C00000"/>
              </a:buClr>
              <a:buSzPct val="60000"/>
              <a:buFont typeface="Wingdings" pitchFamily="2" charset="2"/>
              <a:buChar char="u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Gene number                   ~</a:t>
            </a:r>
            <a:r>
              <a:rPr lang="zh-CN" altLang="en-US" sz="2400" dirty="0" smtClean="0"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2400" dirty="0" smtClean="0">
                <a:latin typeface="Times New Roman" pitchFamily="18" charset="0"/>
                <a:cs typeface="Times New Roman" pitchFamily="18" charset="0"/>
              </a:rPr>
              <a:t>000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04800" y="609600"/>
            <a:ext cx="9296400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kern="0" dirty="0" smtClean="0">
                <a:solidFill>
                  <a:srgbClr val="FF0000"/>
                </a:solidFill>
                <a:latin typeface="Wingdings 3"/>
                <a:ea typeface="Wingdings 3"/>
                <a:cs typeface="Wingdings 3"/>
                <a:sym typeface="Wingdings 3"/>
              </a:rPr>
              <a:t></a:t>
            </a:r>
            <a:r>
              <a:rPr lang="en-US" sz="2800" kern="0" dirty="0" smtClean="0">
                <a:latin typeface="+mn-lt"/>
              </a:rPr>
              <a:t>Rice is also one of the most important model plants.</a:t>
            </a:r>
            <a:endParaRPr lang="zh-CN" altLang="en-US" sz="2800" dirty="0">
              <a:latin typeface="+mn-lt"/>
            </a:endParaRPr>
          </a:p>
        </p:txBody>
      </p:sp>
      <p:sp>
        <p:nvSpPr>
          <p:cNvPr id="311298" name="AutoShape 2" descr="data:image/jpeg;base64,/9j/4AAQSkZJRgABAQAAAQABAAD/2wBDAAgGBgcGBQgHBwcJCQgKDBQNDAsLDBkSEw8UHRofHh0aHBwgJC4nICIsIxwcKDcpLDAxNDQ0Hyc5PTgyPC4zNDL/2wBDAQkJCQwLDBgNDRgyIRwhMjIyMjIyMjIyMjIyMjIyMjIyMjIyMjIyMjIyMjIyMjIyMjIyMjIyMjIyMjIyMjIyMjL/wAARCADcAKMDASIAAhEBAxEB/8QAHAAAAgMBAQEBAAAAAAAAAAAABQYDBAcAAgEI/8QARRAAAgEDAgMGAwYDBAkDBQAAAQIDAAQRBSEGEjETIkFRYXEUMoEHkaGxwdEVI0IkM1LwFiVDYnKCwuHxNDVjN1ODkqL/xAAaAQACAwEBAAAAAAAAAAAAAAACAwABBAUG/8QALxEAAgICAQMDAgQGAwAAAAAAAQIAEQMhEgQiMRNBUTJhFCNxkQUzQlKhscHR4f/aAAwDAQACEQMRAD8AjjMJ5o7q05i39ccnX6AmqV58FDLzQwziblIVWU938ama2lEqxdpEoI5ijNliPHA3qzbOl+1na2M8ct9zhFifKFsnGPbxzV3W5nAL6EASK0oKylcsAV3xzHqBnp0qzHeW1uCIohHzggxux5umCDn8CM+1H+JbLTeF7uOwNmuoXbRq1xc3ZcR4PRVC4G2OrGrfDUHDPEV0ul3Wj9hLJGzRS21w3I2BnGCzYOB+FQ5NXWoSdMQa5C4lPbrJdFsyxytncrgn/PsKrywOkxYMgfxyCM/n+VdKshYxxv3EJAVei/QE/lX2OaYOEDxg7g+GfTqPypkQRRqR8soYll5nO+Nv3H5VzbkFl+jHH5gVYeV+XBi5h5+v3eVNehzcHw8IXjauMan3+Qjm5unc5MbdeufyqmeoaYuZq4pRjMmAN/DcH8qsLFKhBaKQeO6kZ/CoYp4ZEVuzHhz58ankckFIwefqqv0x9MVTEiLCi5XSTtboxOwV18wd/arxWbJJG5/OqK9rHfouP5hHMQpY8x+u4oqDyRDumMdT3jkk/wDMKXzowwBKYWTBCyIfIFlFfJLW5ccxTm8cg7fhViQpnvuuT4M+f+o13ZIR8ikeGAD/ANFXzlVKHw8iMVMTLkbjlNTRs1sWjkUrkbHBx+VFLT4KNALq27Qh8gjukrgjlycY3IOfSvd1f6NY8iixdhzqQzvkso6+O2dqvncviBuCHnLQojuhRPDHh71CsuGwFAyNsnH60bmu7G4s3+Esnikde4QxYZyM9T5ZH+dgZPKe9IAOo7RB+q0SmCR73JEupwgAwQp2wy15NzM3cYtgDpy5/IV4/lM2ACwP9SxRn8iKjfEKkNmNWOctEyYPuDRgSUZL2w8x95/euqPMw2GoxYH/AM7ftXVdScTCHZqyqlvyzxDLIq5jljPiQT1H30T0C4k07WLDUviJLqKGUSNCyAyjwOPoT064qra3S2lskQXs41cusiHIUnbZxlfoRU8Mcl7NHFboJnlYKiDGCxOw2JXf2FZWJ8S0tXFeZrGr6HZcWWcd9YX3ZylOVZ0HMjj/AAuvpk+RFZrqfDGtcK3A1It2bQnmS8gTmC7Y3ODj/mxQ+21i80PUc2k0tpcMSGWNsgkdQwOx+orTOCuNDxM9xp97Ai3USc3Og7kydD3T0O426UHco+02q6ZDrREzvhHhyTinUuxkmxaRr2k0mzNy52AzkAn8MVa471Gx4Z1aLQdE0+0i7OJXmnliWWRi24HM+cbfnTtw6un6Fx/rGi2wSJZ4o5oYxtg7kqP/ANiR6Vnf2s6LeR8ayXwiJtrqJCkmdiVXlI99vxo1IZ9+JZU40sHfzIrnX9Nu+BLz42x09NZEyR28kMQjd0J7zYXbbBH1p++zzRdI1XhKDULvSbJ7lndS7RZzynA6k71hk1rcsDiN2EYLMQMhR5kjwr9AfZUc/Z9bH/5Zfzq8ihV1LxuXFmIX2ecGpxLeXN7fGRdPtpDGEVsGZ+uM+AA8vOpNRvLm144a0tuF4josNwIDH/DuYSIDgsXKkk9SDmmT7HNVt5dHv9L5lFzBdPLyZ3ZG8foR+NZ/xrda/o/GWpWr6nfwwtM0sPLO4Uxscjl36b4+lVtmIMPtxbjbx/wVp+gGHWdNi7GBn7OSA8zKD1GN+hwRimTVNG0a2+z6S9GnRRO1rHK7wd18nlJwxzy9evlWKSatqV3ptxLLNeT2yYXmklZ0DeGQdgetbpxH/wDSebbP+r4tvolCwIoGChFEgRb4H1PTtV1c6RPounNEYmdH5Gdxy4+YuSTnPXaqnEvBxm4/ttK0qQ28N3CJmXOVhAJDEAg7bdPM0M+yuftOOY0IwRaSE7n086fNU1ODT/tb0pLiRUW505oVLbDmLkjf6Y+tRu1qEi/moOUXONY9N4MtbKx0yxikvbhS0l1PGJHCLtsCOUEn08KXtM4i0y60zV7fXbHTpZorZmtJGhVJDL0C5UDPn9KOfbTZXaXGn6nHG7W3ZNbyOBkI3NkZ8s5/Csos5WlueRIjM7A4VQWP4b0xEDJcAu6vXtNh4X4JtdK4Ql1zVLQ3929sZo7RwWRRjKjlHUnYmq/BdtNrWq3OncQaLE0EsReKVbPsTGRjuqygYGD09KdYbv8A0j+zkyaXIe2ksuROzbDLIqju5HQ5H41iZ1rVQJO0u78MpwVNy+x9RnagUF7hM64dbr7Q7xZpthw1rz6dcWLPAyrJFOJSGKnPUEEZGCKByQWzCOSySVSG27QYYHywO6fcVEJb64mjluZLkhgCrTMWyuSNubw6+YqTVI/gtPDp1B+ZSwG/gVIxt5g00dtC9zHkNseInGeAnPJKPQyGupe+OlIzkffXUzjAp/iNWoXUQtRNjBU4HZqVB+4iqGn6mlpqFrciIs0cyyKyqObAYHr1PSrjadbQfzLuQyY35AcL9a9TYzEYw/KgPKFTKgHxpIoCpYLBgR7Rk19OH9d1BtTsNRnsZZ255Ibm1d1JPXlKE4zX3RNY0LgmOeezMmo6pOnIrdi0EKDOcd7vHfHhvjwpPu7kJC0akwvnYlevlg15Nz8ZaKszK8nLu0Ywy1XHW/Es9T/UFAMsveXd9qcutXNxKbmSXmMkexQjoRjy6emKZk431yW1+He8tLxPK6t1c/Xz+tInxEtgwEV4GXfZiQfqK8MYWbmiuCT1wdx69ajY+UEZHG1bzGnU9X1S/t2tpJligY96G3iWJG9woGfrmo4eM+I9C08WtjNDbW0eSEW2TG/Xw8aWxdzwAhZOYejYOPbpVe9vZLqHszKRjcDHX61Qxm9yLlzcr5T4mr31vqa6naMLO6HeDWydmPfA2plk+0/Xr63WK9i0y8K/K1xZK5/alWFUEQDu3N448Pao3syql0cMgG/nTSEPkR46lromFr7ibV9Wij+Nmje2ikDC1SMJB9UXAP1oq/2i8T39nJpczWTW3J2bQSWyhSo6L+ApbiUCwiVixDNnYDPjVghWupJRDgleUNnuk+fvQkKPaT8Q4vck0jX9U4UvHubGOCOdwV7Vog5APUKT0Ffdf4s1XiaSKTURC9xEP5cqQhHA64yPDO9eeztpFXmbMaqRj/D06n3z99UGuJUISMchB5hiiAVjdSLneqj3w9xhx3c2fw0IS+t1xGfioQ5HkCTvj3/Svs0/G+qWLG2toLWGTmEi2EUcJK9DkjvfjQbh/W7K1gjjvY7xZGYZuIXPdXoMjx8fWjlzxRpiRLGk92pZWUBpMkHwbbpvnr50tgQdCGuZm0TUE8Nnizh+Rm0qVkeRsCDmDCTAz8p2pkvNT4tupsvp+lpe8od3a0i7QZOM5YedArriC0t4uz+FkEsaAQOGwG2GeYhumeb7+lVH1jUNRSWQ3BgmXHJiXHag+G5qjZ2RIMpGgZeutP165la41cNI7kfzZ5O8uBnGAdhg9K6/0jTZdDE8tzHbFt+eNmZSc+RNR3Ws211Gq2/awXYwJ47hzySd0DA3ODkHeh8N5LpzSWV4jwQSE4XAYr677YoDzJ1qorV2dz6vC2mMoP8AGl3GfkH711fRb2xGRqtrj/egGfrXVOTf3H9v/JOUuzvaXeBzncYBG9UboXsTKLebur0XpjaqqFYZGQypv1AHSvTtmLuTNzHY74NP4gTLyno6izuINQiaPwDHpXifSyVEkJbptykEkfQ1Z03TNU1H+ywQNdYG3Mg7o9STimuy+zy4Vo2uru3t/NYk749Mg4pWTPjx+TGJjdtrEX+xScqXyuGXq3Lymvb6XbSRCSybnQfMvVhWmtwpo1rCVu2musb5lIH5damXhvRdMh+Kg0uHnA5hzFmx95rK38QxDxc1JieqMyr+E3EwEdtZ3EjMMY5D94IFW7TgTXLgHFnNEcdZCAPzrU9F1H462Z2xGebuqu2FwMUZUL/jGaQ/8SyKaAjFwqd3MfX7OeIjJystvyjxMu35VLPwDrcNrI7G1UKMk9oentitWvLtbO2eVlDBFLEA70iapxDcajOFVuS0IBVR0z/vHzosHVZszVoSmwIPMX4uEe0tF/tscF2F2VxhG28+oPrjFCdU4f1HRlVLsYebeN435lceWRR25gnmhleIsWYfOB096WZ5b2zlaO6nklhVWKqX2DEdR5detdAsboGA6AC5Zh07trGS0thz3nOG5Ad22zjP6eYoROk1nMY7q3eKYdecFT+NH9BvJbS/S5gt5JCnKWOMhid/qd+vrWr6YkGt2TjULSOTBGI5grEDHXxxSH6k4W2LEHGofR8zD7e6kIKDOD4eBqREgjlLSLkjpznYelbDqHAGg3iEJbG3YnIaFiMH26UvXP2YGOUvDemWMf7ORcE/UftRDr8LedSm6dgdROm5Jo4lPKYySQSSCv1qdtLkVgnJESSOSRmyFHmBRXUNCksoxFPYOEBysyybE9MZxtQez1sxIba5t+0VGIVg3QCmh+QtNwQoU98+ahIbaVfiJTLKPlfkAP3+NcusTMv9qijubcjbnAZh9etfJBa3yPIY22Gcc+d6ESfCKTyowPQZajUKwoiRmBNqYV7XSDv8FKM+UhrqC86+Gcf8VdV+kPkyu6HLTSbu91JIYEYtIQN+g9z4U6/6OaXploTqEsl0w+bm7qewHjU1pr8Q1WJI4wE6cqqFznqa98Z2MzWfawuP5bczDOAR4/dXJy9VkdlX6QY7HhUAnyYT4ZuLFNPmSyiSDlbm5Ix/Seh9aoz6/wBlxBDC7HkUhn+pqlwLCrGVJJB2rIeRTttncfl99VuMNOmsrlb1QQpHKW8vKsxQHPxaN5H07EYeKUuntmltO/jvFfMelDNH4nS4tPhL9yCRgMTuPQmqmgcVRhFtL5eeL5QcZYfuKJ6lwna6qrX2k3CLKd8L8r+hquAT8vKK+DKst3p+0FzpqPDt4bm2hkltG3yDzHB6/Si2n8SW2p4w5jfpv0+/96AjUdV0CYR3kBEGcFXyUP1OcV7ubLSdYb4vTroaffNjYMChPriifGGH5n7j/mCr19P7GH9UhuJrSRDzMrgjboaQEv5tLuJre4tmaNwByk4II8Qehphh1HX+HyFvLXtrYD++i7yD3onNfaXrNun8SswsXP3Jo3BAPnt0PvRYOWD2sfaRjzNjRi/o2p2txMbebtRJM2QzqOUZGMbfnVOTSbWHj11nuOSyhjEnb4wowudj47mmyHgu2vi0kF6jxA9zl64/3qHavwTqvMpjlkniJwyB84H1rSvU4yfNSz6gGxcitpLK9l7OG3QIWKHswBzY6EqPTNHNIne2lBYvzLtjO37UH0vR5LbmhZTAxyS3ZHOfDc+3hTPpultJK8mVHe3YZOfOsmZ13RikQ3GaJ+0QN1yM5r029eIkMcaoMYAxX0qS2eashbU3gSrLbxvlJEVo32KsMgn2pfvOENDuUmhNslu2Mc8B5SMnPT3pnkjDrgnINUrm27dwVb+YnT1FHjysp7TUBlHuIg6v9nV1DF2ml3RmYDvRSgKX9iNqQXsZobgx3YMGGIYSDcEeGK/QNtL20GWI5wSCB5g4qK+0Sw1SPlvLaKViMZZd/v610MHXsun3Ev04O11MENja5P8Aaf8A+P8AvXVqzfZ9oRcnluBv0Ep2rq1fj8f3ifQyfMVNMmitbuK4mUMARhf8W9OurtHrulTNZOsikYIYbg+RFZpcytM6oBjyXNNXBUsn8QWF2VI2Xlbn/qHgB61j6jFoZL2I5CAePzAdhqcunXwl5uRlfI2zyt/nY1qFhquncRWpgmRO0Ze9G2N/bzFKvFXCEhLXtknO39SL/V/3pMtr2502TA5lAOSpyCvqPKoUXqFtfMoE4zR8Rv13gSe2ma4011MR3EbHBU+lA9M1a/0PUMzFlaP5lY5B9D5+9NGi8drJGIr8NKpGAyrlh/xfvRW/0LSOJbXt7eQBiMiSM/mKWcrL2ZhqEUDdyeZ5g4o0jVYVhu0jXtBgh91P1ofqfBNpIDc6Uwt5vmVc5RqVNX4b1DQpDKxLQ5wJFG31FWNF4uutN/lyMZYegR+g9j4VPSYDnga4LMD25BLFtq+p8OzNBfRhY/AcpKN7UQi1Lh2+QtNbJbSscmWHwOfT9qJQcQ6PrMSR3CBWc4Ecq+PvUOocF2dyRLYs1rL5Lup+lAXW+8FT9pOLD6TYkI02/smF7pE63MOc/wAk4Y+46NRnT+L1eUwahbtEwOC/LjHuOo/Kk2H+L8LXGZ1cxjbtBko467getMUGraRrsYF9Ekcu3LIDg/eOlU6nydj5EtHF14PwY7Qy21ygeJkdT0KnNTdmqjugfSkE6JqVjKbrSLztoj3uVWCsf+k/hViy4uuraZbbU7Zw42J5eVvu8fpS+N+Nx3KvMdwoxnAr5heuKp2eqW1/HzW8oYZwR41b5s0Goc+FBjoKgmhHJzr3XTcH8xVjGa8OuVIx1oakO5WUxsA4UE+eOtSiQZx0PhVKy3hKnwJ+lTv3VLDGQM0N0alA2Lljl3+QH6V1Ufi39PvrqnqSXM64p02CApdxIEdmCso2Bpc+MkglBjOMEZ9/P0raNR0Sy1G3aGVO6wxkdR61l/EfCV1oxaeDnntBkkgbqPWul0+QUEc7icib5CXNJ45uYpBFcN2qEY5ZP0b96MXmlaRxRCZrbMNyRjyIPkR41mES/EZYgIo3BwQTRq01aSxSNi7AqfmXqKbk6ajyx6MFXsU0i1XRL/R5sXETBc92RflOK+abxHd2EylJHGNyyHr7joa0bh/XrXXLX4W95DKRgMR3ZPp4H0qnrn2e2l2ZLiyZoZcfIPlJ/SgHUL9GYSen7oZ70vjW11CLsdQjQgjBcDKn3B6V61DgzS9TjNxpzrEzZI5DlD9Kzu90jUdHm5Z1eNx0Ybg+xq5o3E17pkhAlZVzucd0+4/WqPT134Wl8/ZxPOoaNf6JKVnQhM5D4yhq/pXF97p7pEX5oc7o5zj2NPema5Ya9CLa4RFlZfkYZVvbzoRrfANvMWn05jFJ17M/Kf2oPWVuzMJXp13IYTtOIdN1Ui3Z152GCkg8aoajwZZXLGWydraUnO3ymkOSx1PSZ2S8Vk8VwO6cetMWk8aSWyxQXamWPPzZ7w/ehbA6d2E2JXINpxI5JtY4dlHbBxEDs8fyn3o/a8Q6drEIg1GKMjHzNuAfzFHLa6sNYtv5TrMhHeU9R7il/VeCYWDT6bI0EnXkHQ0r1Ec0+j8wuLJ9OxPtxw3f2zfEaTe9pH4Ru2GA9GHX2NWNN4tnt7lrTVYnRkwCSuGX1PmPUUA03Wr7RrwWt0GjUHvBuje3rTZLBp3E1l2kTfzU+V8YeM1HBX+YLHyISMD9P7RlhuI5kV42DKRsQakO9Z9pWoXOgai1re8/J446Ff8AEP1FPsUqTxLLE4ZGGQR40DCo1WuQGPs5zIOjdR+temO35ip3GRsfwrwUA3H5Ulhu5Yg1rVuY4dsZ22rqv9kf8VdU1BqIHDvGkvP2V7I0iE5yfmT19RT6qx3cIdHSWJxsRuDWELzQPzoShB2z1pv4V4ueykEU7EwHYoB09R+1dHP01dyROPL7NCXEXA8M5NxZAQSDcqvyn9qzy+gltbxobiNlcdQRt9POt9SSG8tlkidXjYZBFL2u8NRajbspUdNiBuD6UrD1TYzTbENsQbYmV2l2bORHRsDrgdc+YNaJw5xhHcKtveuox0lz+DCkDU9GutJlKyIWjPSQD8D5VSilaN8o+CPx9K2vjTMtiJBbGdzdLrT7bUbcrKivGw++s/4g4GMHPNZLgE5Mfgfao+HuL5rIpFJl4c7x/qD+laLbXVtqlqJIXWSNhuPL0rnn1MDaj+3IJh0UtxYXZXDIyHddxg0+8PcZBkWC+Ysm2JP6l/4vMetXuIuD7e7V54crLjYis4uLS60+67OXuPnII8a1BsfUijoxNPjOvE2mazs9UtAWWOWKQZB6g0ha7wRJbM89iC69eQjce1WuD9fa2Zbedx2DnGP8DHxHofzrQ2RXXBwRWK3wNQMdrIJiVhqNzpV0JIy8bjAyB+YrS9C12LWIgjr2dzj5PBvUVR4n4bS7jaWFVSUbggfnSPY3Vxpl6GjYxywvgZ8D4g+lPPDqFsaYRW8Z+00bWuHrfV4CJFw43Vh1FJMD6hw1qIieYDwRvBh5NWj6fqCalp0NzGBlhhgeqnxoJxPpI1G1Z15e1UZXPgaz48vE8H8Rjpfcvme76yi4j0dZon7OYDmVh/Swqjwnqc8d2+nXA5eVipXwVh5ehqvwleXsJKTW8nYklWYnYMPEUaW2t7bUJ76JsyykZJGwA229atjwtD49pFN00ZlG1eHlijBLOB65pbuNXZmI7Q8oOMiqNxqKhQXfL+RNK2fAjOQjV8bB/jFdQxOwKKSwyRvXUNmFMqvITbExPGVkbAOeoFD5EaNsgkEeP7VpGu6AlyAy92ZBsR+RpDuYpEmaCdSrLtv4f9q7HT5xlH3iMmL3h3hDiO5t7xInfEROHH9OPPHga1vKsoYAkEVgMTtazq8Wcg+FanwzxRazWJivryKN0+VpZAuR5e9I6rAQeSjzJib+kwtqelQ3sLh4gcjBz0NZdrXDcmmTNJCrGAnBHUp+9aq2uaQR/wC52Z//ADr+9CNTvtJnBI1C0JIwcTLWbG2XCbANRxAaZE3XYEeVOXCGumyvhG7js3wHyOvr70G1jT7WG6M9pcxSRud0VwSD6elQaRgajGWZUGcEucAffXScDLiupm4lW1NvYBx5gjpSnxJokd3Cx5ADjutj5TTFa3UM1ujQSpLGBy86MGBI671BfFWgNcQsUax5E01YmPwSPYXzQyZyh5XB8RWw8P3cl3pMTSElk7hb/FjxrPNR0aa+1yAWsJPaZEhxsMeJrQrGOHStPjt+cZAyx8z51s6nIrqp94nEpViPaEJlDxkEYzWc8U6ZyzrPDESxYK/KM5z4033euwxqVVeckYyKGTXxwZJAFHUBeprLjZkcMIx6IqSaAi6TowFxLiSY9pyH+nwH1NRXOuo7MkS85PQKKDXN5LcMTnbpjNC7i9/h08Ll8czBSB5VoXD6jW3mJZyq6jfbmR4VmkPdIyq9NqG3l4TIUGQuc4rrPULeaydJ2kWRfDyG+DQfVryCO3kkglD9w4IORVJiJeql3q5R1fXvh/5Fq3aTt4A9Peo7e5nuFKylskYLDwNLvYOJlGP5jnmd/IedGrF2aYKwJAGPWukcSoupnLkmG49ZvY4kQxElVAyGXB/GuqoYYyxPYHc//bH711ZeCfE0eo00vUIwFDL9c1nvEsSnULUFlXnXBY9BuNzWl3eDGQQCOnSs44wVUu7UAAdxunuKz9JrNN+D+YsiuOHLa30uLUP45aNBM0iwkQyjnZOo3G3uaqavoV3pEg7RHlg5I3+IWJhHl1DAZPjvU19qFtPwhpmnI7G5t553kUqQAH6b9D0o1fcTWU8eqRi4llils7SKCJ1blLxkFxg7DODv45rsVNnPKpHv5/3FRrC7Qw89rMnb7xF0Khx5gnqKkiQW912J7MSEcryMOcRnbcAZzTdruuWV3Z3V3BKsltNOJkha2ZXjflxhmJIPgO6MYHhikyK4e1tiiIxmmPM0zLsBvkDzOc+1VUWczvqq/wC5LIYxKsYBUqTl3AIk9SMZHtXiS3UQhwMErzgjdSM7/pVb3qaG4aLKliYmPeX9akP0sidwa5onBZP+jUQA/wBrJ4+tFZ4+0X+Y/IvkOtA+Fpew4dVQ24kk+7mqee+znIGPE58a4XUD85v1nPc9x/WWp72O3hMNtGq7jJPU+9B555JHOXYnxwM4qOa5QHxJ8fGrFhbhsXEnMrIcLv128qtVoWYh23QkUzx2kaA7y7EkDpQ95ZJXLSAkdDRW6MTKebAbHXz/AMihZ7JObvDlJ6YpiV5gGDLx5oyEtk53bC93wz5+lFF4eg7BTeyubkbjl3UH3qF5pQkk9iI2cbsgwPrk1BLr86Ac5ZSwKtvnlP0rUORA4xTagq9s57WWSRrh9we7zYJ/8UAWQwv2SWjSIfBt/GjZ/wBYzJ2ZySCXLE8rD96abS3s9KshJ2aGVxuxXp7U9s/pCiLMFcXL9Jn0Usks7l42VR/nFGrDkhYMynJ6LmiH8NudSu5ZLa1JGVUEDr60Sg4Sv4UeeUxqcbKPzqnzoRvUhxMD2yobPtGL8zd453Zf2rqHn49SV5sY2xmupfH7yd3xNWuZQqHpj1rO+MJOe6tmAGyNj7xTd8RNeW7NHGQ+OhpR4sieJ7ISFSSjkgeG4rJ0a1m3On07XlWoe4n0fTbHTdTmfT7K3iWOJbGW3J7UzlQzK4BIAwSd8elRXGjabDdXN61jE8Njo8F18MuVWWV9stjfGdzQ+duKdQ0++u5rENaXsKNKDGq5WMd2RVJ5hgD5gKGJxRqaajHepJEsqW62xXswUeIDAVlOxFdjU1omSqB/z+kP6Nd2Wu6v8HNpunrFbWc7gcpERZQCpIzsBvuOopX1eXtLwIFslWNFGLEkwk4ySufHfB9qtxcT3sF4txb29hDyxPEIY7ZRGFfHN3fEnA3NDr2+e/lR2htoQi8gS3iEajfPQeO/WqjcWIq1+0rV1dXVJpjXo1zjR4o8nIduh9a9T3TcpGc71R0sf6tRsf1MPxr5Iyl+UE5xkqD0rnOgOQzz2Y05/Uy9plpLdXIbnIRTkbZGPM0xMoKCNG5UU7Y/Kqen3lslpHHC4BXHMC33mrL3MSguWBA8vDfp6+dZcjFmgKoAlO6sA5JV9znO/UelKeuCezwowCxAA8BTNc6zZxrzNMiM2GCk7nPjjz2qFtIvOISWwsNqeVkk89wTin4SUNt4gsvLQitcQJhDCLjtgmHz8v0q1pHDOpX98ksyiK1ILc7dW9cVoOn6PZ6fbosRaVwWPaSGvNzK67BiF8vSqfrSNIIZxAmzBx0WysgsgUSyoMbbYqreSK8uWQtj+keVQ6reywo8in1JJ2FVtKM808UkgBMjAAE9cUCqzD1GMp2qlEerSNYbSMRRBF5R3PEVJcJzRP0wQfu8alXI5AN8DFVrqdI0Y77bAVlJ3HxWltGErgEDvHblNdVx7gF2PaP1PjXU0ZGgcRJWvrhh8pLeWNqWeKHZb+we4TmUZJTxIDDIpoa7VFPZKi7daWdbtJNRlidJEHKpGG8cmm9JS5QTG4mCuCx1Cer6THq+vajrR1CM6a9s01tPFcICCEHLEVJyPEYxXy+i0uPQ7MWtnBLbyR25jn54QUl5h2gYf3hJyQQdseWKAwcL3E5/9Rbq3XvA5/KvknDFxGd7iAk+PK1dP8RiurmoPjIHf4+xjPfDRbi5uY7qGwis7fW440aBFQ/Dle9kruy5xk+Feo4LP4/TU1e20pLg6oVjWERhGtOU7ty7cucYJ3pLk0iWI7SRMR05QaIWXCF3ePyJPbptzNkHA98URzYwLJg88Xjn/gxl0+ewuRpCXNnpKi5e8hucQxqQi57Pf+n0PU+dDpYtNj4MheG1imV7PEsvPErRXPN1Of5hPgFGxBqm/At4oP8Aa7U48g37VFLwbeRHPxNsx2GQD+1B+Jw/3CFyxg3y/wAGVLKSQaaACAoYnP1oNdag1uXbAJY4B67Cj9xpc9tpckXMjSJk4B+bJpQuomkUZACoPuqYuDsTOTn7nJHzLsWsx3JMVwGHOwCyJ3eX1Ppmp3vpYbdOe7imZM7I2z9R+tCbexlCcyKrsTsudyPKicGkIuZbpI7dAP7syd5jTXVAYoA1QhDRIY9TmC3kSLCZAIyerHyz1rU41+GiSONQqoAAvkKQuHIO1u7bGERW5gpIOQKeWLOoBZcjY+1cnrHtqmnCtLc6aTlU4wDvknwoHdzOGJJB8xRO4bukFhgYzvQe8bJbBBGKyILMYYv6zdq0TW5yC5xg1d0Eie9tVWNjyNnIG1AtTWSTVYxgnIOMHp6U16DZTWwMrMFUjlG/XxNdHJxx4ZmALZY3tIV3OCwFDr+ZDGU2yNxQu/1RoVPe73gB4180YT3d000p/u9/bNc9cbEcj4mkuL4z4umTOobJORn5K6mLtcbArgV1X6kLjFMzNyZJLH0GKoX1wsEDSyPgKM8x8annPZnmfPKO913GKCPLJqKlVjxGDzHm8Rnb2rZiSzftFMQBLej3s1xLFMjFuc4ZSNgPSjV07Rk97unevmlWcVjp8ZCjmYZyP0offXi8xzkAZ9lwPGgasmTtGpFHFZRnnD3HZ7sdiwBwfKjGn6qdP7ReylROQsPEbeHuaSTJIzSO2cM5UE+GPOvUeoPCHVpBtkBeb8a3N04ZeMz8zz5R4k4xgXlHIZHbblAOaqTcUq8jobeQEDJxjbA6Gka41KV03fvDf3qEC4uiFiDuxO4Q5NUvQYxsyzncnUcpeI7MzBGBLfKc7AdP8/Shmoi0vIAbZWWXqAPEZq5p3CVwQG1OYFWA/loNx18aYbbT0ihVLO2xgYHp7mkNkw4j+Wb/ANRqq5+qJ+k2kcaGZmkMpHeUr8vpXxrZZ5+3mEjOXKxgnZVA3/OnWHSYreWSe4lLSMPkHQfvS1rhhWeO3t4xkgt3evgKbi6lcjkCCyFRZl/RZGW/t+U90gjAQ4+/pTk5CYI6Y8PCgPDujtFDHcXS8rL8i8x29cUWu5lA8MjpXO6lgz0I3GCF3K1zKCmWXJIzt40MnbKK3P8ASp5mLcpI7oyMA0Gv7g8jIoOCQAR50eFLMFjKkMQuNREzAsEPdXHUmm7t2SyEjDAwMjyPjVTSdAaCNbm4ydvlB/H8qh4gulhtWAXCgbeo/wDNHlYZXCLKQFAWMDTXgvL1if7qNsjl33pp4akdoGI52XtDu4wcYx0pD0ucdqBuS7bY656mtA4fgaGKViAQzEqeu21N6lQi8YGDuYtCogjx85++ur4QuT3D99dXMszZErXlk+EQRNgSSBWb0qKy7KIdmXQnHeZ/P28a9cSHspbZU2BYkjz2oFNK6TqyscgZ+tdbCnLGJizt3VNasLGyv9FguG7QqHCzAHHKueXPTbfFJ2o6b8TDcoZUXbu87bHfH4daE2N9dE8nbvycmSoOAelWPiZjBMS/RyOg6bUBx8GHGGuTmu4COm28VuIhqNuGUYYM2x3I/TP1qO04bnve07GeFmGeU9S3Tp7+Ht4UatLO3vdRRriJXJYk+H5U4RwxwJyRIqKBgYFOzdb6egNyLjDRLsuCZUeB7yWAhly8THLA77fgPvpr07h620veKWPJznP9PTb0FXIv7wt45xXqIB5CGGdxWHL1b5BRjkxKu5LDaJLh2lVUwDj9KkmKRho0kjRQQNvEeldcnlQqNgvT0oK5PN165z99Z1pjCJn2ZTJIUWeLoN85GT+1fNP4dgTUDdXU0bv2ewxtnP51HbKGuuYjfejUQDKpIz/5prZOApYFX5k5G+O3QAZyPu/ehskJlLKZ4l3wDnYb4qaUnmHqd6oMSO0A2AA/WlJV3UtvieJrdUJBuocHrv5nGf1q1o+jx9gL2dkMmcqh3O21DbMCS/PPvjfemZ1CRnlGPHb3p2R+AoSlWzc9XSDlCLPGAds/596W9Y083UBImRmGRgdQcf5FGZ+n/Ka86WiuJ5GGWDYBPhS8L0eQEtheoI0LhQW0UVzckJL2eTGR0NMyBVVVQADl2AHhXqMl4Rzb17U91j5ftVZMrZDZlqgUUJDyx+f4V1QtM6uwB2BxXUmoU//Z"/>
          <p:cNvSpPr>
            <a:spLocks noChangeAspect="1" noChangeArrowheads="1"/>
          </p:cNvSpPr>
          <p:nvPr/>
        </p:nvSpPr>
        <p:spPr bwMode="auto">
          <a:xfrm>
            <a:off x="666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1300" name="AutoShape 4" descr="data:image/jpeg;base64,/9j/4AAQSkZJRgABAQAAAQABAAD/2wBDAAgGBgcGBQgHBwcJCQgKDBQNDAsLDBkSEw8UHRofHh0aHBwgJC4nICIsIxwcKDcpLDAxNDQ0Hyc5PTgyPC4zNDL/2wBDAQkJCQwLDBgNDRgyIRwhMjIyMjIyMjIyMjIyMjIyMjIyMjIyMjIyMjIyMjIyMjIyMjIyMjIyMjIyMjIyMjIyMjL/wAARCADcAKMDASIAAhEBAxEB/8QAHAAAAgMBAQEBAAAAAAAAAAAABQYDBAcAAgEI/8QARRAAAgEDAgMGAwYDBAkDBQAAAQIDAAQRBSEGEjETIkFRYXEUMoEHkaGxwdEVI0IkM1LwFiVDYnKCwuHxNDVjN1ODkqL/xAAaAQACAwEBAAAAAAAAAAAAAAACAwABBAUG/8QALxEAAgICAQMDAgQGAwAAAAAAAQIAEQMhEgQiMRNBUTJhFCNxkQUzQlKhscHR4f/aAAwDAQACEQMRAD8AjjMJ5o7q05i39ccnX6AmqV58FDLzQwziblIVWU938ama2lEqxdpEoI5ijNliPHA3qzbOl+1na2M8ct9zhFifKFsnGPbxzV3W5nAL6EASK0oKylcsAV3xzHqBnp0qzHeW1uCIohHzggxux5umCDn8CM+1H+JbLTeF7uOwNmuoXbRq1xc3ZcR4PRVC4G2OrGrfDUHDPEV0ul3Wj9hLJGzRS21w3I2BnGCzYOB+FQ5NXWoSdMQa5C4lPbrJdFsyxytncrgn/PsKrywOkxYMgfxyCM/n+VdKshYxxv3EJAVei/QE/lX2OaYOEDxg7g+GfTqPypkQRRqR8soYll5nO+Nv3H5VzbkFl+jHH5gVYeV+XBi5h5+v3eVNehzcHw8IXjauMan3+Qjm5unc5MbdeufyqmeoaYuZq4pRjMmAN/DcH8qsLFKhBaKQeO6kZ/CoYp4ZEVuzHhz58ankckFIwefqqv0x9MVTEiLCi5XSTtboxOwV18wd/arxWbJJG5/OqK9rHfouP5hHMQpY8x+u4oqDyRDumMdT3jkk/wDMKXzowwBKYWTBCyIfIFlFfJLW5ccxTm8cg7fhViQpnvuuT4M+f+o13ZIR8ikeGAD/ANFXzlVKHw8iMVMTLkbjlNTRs1sWjkUrkbHBx+VFLT4KNALq27Qh8gjukrgjlycY3IOfSvd1f6NY8iixdhzqQzvkso6+O2dqvncviBuCHnLQojuhRPDHh71CsuGwFAyNsnH60bmu7G4s3+Esnikde4QxYZyM9T5ZH+dgZPKe9IAOo7RB+q0SmCR73JEupwgAwQp2wy15NzM3cYtgDpy5/IV4/lM2ACwP9SxRn8iKjfEKkNmNWOctEyYPuDRgSUZL2w8x95/euqPMw2GoxYH/AM7ftXVdScTCHZqyqlvyzxDLIq5jljPiQT1H30T0C4k07WLDUviJLqKGUSNCyAyjwOPoT064qra3S2lskQXs41cusiHIUnbZxlfoRU8Mcl7NHFboJnlYKiDGCxOw2JXf2FZWJ8S0tXFeZrGr6HZcWWcd9YX3ZylOVZ0HMjj/AAuvpk+RFZrqfDGtcK3A1It2bQnmS8gTmC7Y3ODj/mxQ+21i80PUc2k0tpcMSGWNsgkdQwOx+orTOCuNDxM9xp97Ai3USc3Og7kydD3T0O426UHco+02q6ZDrREzvhHhyTinUuxkmxaRr2k0mzNy52AzkAn8MVa471Gx4Z1aLQdE0+0i7OJXmnliWWRi24HM+cbfnTtw6un6Fx/rGi2wSJZ4o5oYxtg7kqP/ANiR6Vnf2s6LeR8ayXwiJtrqJCkmdiVXlI99vxo1IZ9+JZU40sHfzIrnX9Nu+BLz42x09NZEyR28kMQjd0J7zYXbbBH1p++zzRdI1XhKDULvSbJ7lndS7RZzynA6k71hk1rcsDiN2EYLMQMhR5kjwr9AfZUc/Z9bH/5Zfzq8ihV1LxuXFmIX2ecGpxLeXN7fGRdPtpDGEVsGZ+uM+AA8vOpNRvLm144a0tuF4josNwIDH/DuYSIDgsXKkk9SDmmT7HNVt5dHv9L5lFzBdPLyZ3ZG8foR+NZ/xrda/o/GWpWr6nfwwtM0sPLO4Uxscjl36b4+lVtmIMPtxbjbx/wVp+gGHWdNi7GBn7OSA8zKD1GN+hwRimTVNG0a2+z6S9GnRRO1rHK7wd18nlJwxzy9evlWKSatqV3ptxLLNeT2yYXmklZ0DeGQdgetbpxH/wDSebbP+r4tvolCwIoGChFEgRb4H1PTtV1c6RPounNEYmdH5Gdxy4+YuSTnPXaqnEvBxm4/ttK0qQ28N3CJmXOVhAJDEAg7bdPM0M+yuftOOY0IwRaSE7n086fNU1ODT/tb0pLiRUW505oVLbDmLkjf6Y+tRu1qEi/moOUXONY9N4MtbKx0yxikvbhS0l1PGJHCLtsCOUEn08KXtM4i0y60zV7fXbHTpZorZmtJGhVJDL0C5UDPn9KOfbTZXaXGn6nHG7W3ZNbyOBkI3NkZ8s5/Csos5WlueRIjM7A4VQWP4b0xEDJcAu6vXtNh4X4JtdK4Ql1zVLQ3929sZo7RwWRRjKjlHUnYmq/BdtNrWq3OncQaLE0EsReKVbPsTGRjuqygYGD09KdYbv8A0j+zkyaXIe2ksuROzbDLIqju5HQ5H41iZ1rVQJO0u78MpwVNy+x9RnagUF7hM64dbr7Q7xZpthw1rz6dcWLPAyrJFOJSGKnPUEEZGCKByQWzCOSySVSG27QYYHywO6fcVEJb64mjluZLkhgCrTMWyuSNubw6+YqTVI/gtPDp1B+ZSwG/gVIxt5g00dtC9zHkNseInGeAnPJKPQyGupe+OlIzkffXUzjAp/iNWoXUQtRNjBU4HZqVB+4iqGn6mlpqFrciIs0cyyKyqObAYHr1PSrjadbQfzLuQyY35AcL9a9TYzEYw/KgPKFTKgHxpIoCpYLBgR7Rk19OH9d1BtTsNRnsZZ255Ibm1d1JPXlKE4zX3RNY0LgmOeezMmo6pOnIrdi0EKDOcd7vHfHhvjwpPu7kJC0akwvnYlevlg15Nz8ZaKszK8nLu0Ywy1XHW/Es9T/UFAMsveXd9qcutXNxKbmSXmMkexQjoRjy6emKZk431yW1+He8tLxPK6t1c/Xz+tInxEtgwEV4GXfZiQfqK8MYWbmiuCT1wdx69ajY+UEZHG1bzGnU9X1S/t2tpJligY96G3iWJG9woGfrmo4eM+I9C08WtjNDbW0eSEW2TG/Xw8aWxdzwAhZOYejYOPbpVe9vZLqHszKRjcDHX61Qxm9yLlzcr5T4mr31vqa6naMLO6HeDWydmPfA2plk+0/Xr63WK9i0y8K/K1xZK5/alWFUEQDu3N448Pao3syql0cMgG/nTSEPkR46lromFr7ibV9Wij+Nmje2ikDC1SMJB9UXAP1oq/2i8T39nJpczWTW3J2bQSWyhSo6L+ApbiUCwiVixDNnYDPjVghWupJRDgleUNnuk+fvQkKPaT8Q4vck0jX9U4UvHubGOCOdwV7Vog5APUKT0Ffdf4s1XiaSKTURC9xEP5cqQhHA64yPDO9eeztpFXmbMaqRj/D06n3z99UGuJUISMchB5hiiAVjdSLneqj3w9xhx3c2fw0IS+t1xGfioQ5HkCTvj3/Svs0/G+qWLG2toLWGTmEi2EUcJK9DkjvfjQbh/W7K1gjjvY7xZGYZuIXPdXoMjx8fWjlzxRpiRLGk92pZWUBpMkHwbbpvnr50tgQdCGuZm0TUE8Nnizh+Rm0qVkeRsCDmDCTAz8p2pkvNT4tupsvp+lpe8od3a0i7QZOM5YedArriC0t4uz+FkEsaAQOGwG2GeYhumeb7+lVH1jUNRSWQ3BgmXHJiXHag+G5qjZ2RIMpGgZeutP165la41cNI7kfzZ5O8uBnGAdhg9K6/0jTZdDE8tzHbFt+eNmZSc+RNR3Ws211Gq2/awXYwJ47hzySd0DA3ODkHeh8N5LpzSWV4jwQSE4XAYr677YoDzJ1qorV2dz6vC2mMoP8AGl3GfkH711fRb2xGRqtrj/egGfrXVOTf3H9v/JOUuzvaXeBzncYBG9UboXsTKLebur0XpjaqqFYZGQypv1AHSvTtmLuTNzHY74NP4gTLyno6izuINQiaPwDHpXifSyVEkJbptykEkfQ1Z03TNU1H+ywQNdYG3Mg7o9STimuy+zy4Vo2uru3t/NYk749Mg4pWTPjx+TGJjdtrEX+xScqXyuGXq3Lymvb6XbSRCSybnQfMvVhWmtwpo1rCVu2musb5lIH5damXhvRdMh+Kg0uHnA5hzFmx95rK38QxDxc1JieqMyr+E3EwEdtZ3EjMMY5D94IFW7TgTXLgHFnNEcdZCAPzrU9F1H462Z2xGebuqu2FwMUZUL/jGaQ/8SyKaAjFwqd3MfX7OeIjJystvyjxMu35VLPwDrcNrI7G1UKMk9oentitWvLtbO2eVlDBFLEA70iapxDcajOFVuS0IBVR0z/vHzosHVZszVoSmwIPMX4uEe0tF/tscF2F2VxhG28+oPrjFCdU4f1HRlVLsYebeN435lceWRR25gnmhleIsWYfOB096WZ5b2zlaO6nklhVWKqX2DEdR5detdAsboGA6AC5Zh07trGS0thz3nOG5Ad22zjP6eYoROk1nMY7q3eKYdecFT+NH9BvJbS/S5gt5JCnKWOMhid/qd+vrWr6YkGt2TjULSOTBGI5grEDHXxxSH6k4W2LEHGofR8zD7e6kIKDOD4eBqREgjlLSLkjpznYelbDqHAGg3iEJbG3YnIaFiMH26UvXP2YGOUvDemWMf7ORcE/UftRDr8LedSm6dgdROm5Jo4lPKYySQSSCv1qdtLkVgnJESSOSRmyFHmBRXUNCksoxFPYOEBysyybE9MZxtQez1sxIba5t+0VGIVg3QCmh+QtNwQoU98+ahIbaVfiJTLKPlfkAP3+NcusTMv9qijubcjbnAZh9etfJBa3yPIY22Gcc+d6ESfCKTyowPQZajUKwoiRmBNqYV7XSDv8FKM+UhrqC86+Gcf8VdV+kPkyu6HLTSbu91JIYEYtIQN+g9z4U6/6OaXploTqEsl0w+bm7qewHjU1pr8Q1WJI4wE6cqqFznqa98Z2MzWfawuP5bczDOAR4/dXJy9VkdlX6QY7HhUAnyYT4ZuLFNPmSyiSDlbm5Ix/Seh9aoz6/wBlxBDC7HkUhn+pqlwLCrGVJJB2rIeRTttncfl99VuMNOmsrlb1QQpHKW8vKsxQHPxaN5H07EYeKUuntmltO/jvFfMelDNH4nS4tPhL9yCRgMTuPQmqmgcVRhFtL5eeL5QcZYfuKJ6lwna6qrX2k3CLKd8L8r+hquAT8vKK+DKst3p+0FzpqPDt4bm2hkltG3yDzHB6/Si2n8SW2p4w5jfpv0+/96AjUdV0CYR3kBEGcFXyUP1OcV7ubLSdYb4vTroaffNjYMChPriifGGH5n7j/mCr19P7GH9UhuJrSRDzMrgjboaQEv5tLuJre4tmaNwByk4II8Qehphh1HX+HyFvLXtrYD++i7yD3onNfaXrNun8SswsXP3Jo3BAPnt0PvRYOWD2sfaRjzNjRi/o2p2txMbebtRJM2QzqOUZGMbfnVOTSbWHj11nuOSyhjEnb4wowudj47mmyHgu2vi0kF6jxA9zl64/3qHavwTqvMpjlkniJwyB84H1rSvU4yfNSz6gGxcitpLK9l7OG3QIWKHswBzY6EqPTNHNIne2lBYvzLtjO37UH0vR5LbmhZTAxyS3ZHOfDc+3hTPpultJK8mVHe3YZOfOsmZ13RikQ3GaJ+0QN1yM5r029eIkMcaoMYAxX0qS2eashbU3gSrLbxvlJEVo32KsMgn2pfvOENDuUmhNslu2Mc8B5SMnPT3pnkjDrgnINUrm27dwVb+YnT1FHjysp7TUBlHuIg6v9nV1DF2ml3RmYDvRSgKX9iNqQXsZobgx3YMGGIYSDcEeGK/QNtL20GWI5wSCB5g4qK+0Sw1SPlvLaKViMZZd/v610MHXsun3Ev04O11MENja5P8Aaf8A+P8AvXVqzfZ9oRcnluBv0Ep2rq1fj8f3ifQyfMVNMmitbuK4mUMARhf8W9OurtHrulTNZOsikYIYbg+RFZpcytM6oBjyXNNXBUsn8QWF2VI2Xlbn/qHgB61j6jFoZL2I5CAePzAdhqcunXwl5uRlfI2zyt/nY1qFhquncRWpgmRO0Ze9G2N/bzFKvFXCEhLXtknO39SL/V/3pMtr2502TA5lAOSpyCvqPKoUXqFtfMoE4zR8Rv13gSe2ma4011MR3EbHBU+lA9M1a/0PUMzFlaP5lY5B9D5+9NGi8drJGIr8NKpGAyrlh/xfvRW/0LSOJbXt7eQBiMiSM/mKWcrL2ZhqEUDdyeZ5g4o0jVYVhu0jXtBgh91P1ofqfBNpIDc6Uwt5vmVc5RqVNX4b1DQpDKxLQ5wJFG31FWNF4uutN/lyMZYegR+g9j4VPSYDnga4LMD25BLFtq+p8OzNBfRhY/AcpKN7UQi1Lh2+QtNbJbSscmWHwOfT9qJQcQ6PrMSR3CBWc4Ecq+PvUOocF2dyRLYs1rL5Lup+lAXW+8FT9pOLD6TYkI02/smF7pE63MOc/wAk4Y+46NRnT+L1eUwahbtEwOC/LjHuOo/Kk2H+L8LXGZ1cxjbtBko467getMUGraRrsYF9Ekcu3LIDg/eOlU6nydj5EtHF14PwY7Qy21ygeJkdT0KnNTdmqjugfSkE6JqVjKbrSLztoj3uVWCsf+k/hViy4uuraZbbU7Zw42J5eVvu8fpS+N+Nx3KvMdwoxnAr5heuKp2eqW1/HzW8oYZwR41b5s0Goc+FBjoKgmhHJzr3XTcH8xVjGa8OuVIx1oakO5WUxsA4UE+eOtSiQZx0PhVKy3hKnwJ+lTv3VLDGQM0N0alA2Lljl3+QH6V1Ufi39PvrqnqSXM64p02CApdxIEdmCso2Bpc+MkglBjOMEZ9/P0raNR0Sy1G3aGVO6wxkdR61l/EfCV1oxaeDnntBkkgbqPWul0+QUEc7icib5CXNJ45uYpBFcN2qEY5ZP0b96MXmlaRxRCZrbMNyRjyIPkR41mES/EZYgIo3BwQTRq01aSxSNi7AqfmXqKbk6ajyx6MFXsU0i1XRL/R5sXETBc92RflOK+abxHd2EylJHGNyyHr7joa0bh/XrXXLX4W95DKRgMR3ZPp4H0qnrn2e2l2ZLiyZoZcfIPlJ/SgHUL9GYSen7oZ70vjW11CLsdQjQgjBcDKn3B6V61DgzS9TjNxpzrEzZI5DlD9Kzu90jUdHm5Z1eNx0Ybg+xq5o3E17pkhAlZVzucd0+4/WqPT134Wl8/ZxPOoaNf6JKVnQhM5D4yhq/pXF97p7pEX5oc7o5zj2NPema5Ya9CLa4RFlZfkYZVvbzoRrfANvMWn05jFJ17M/Kf2oPWVuzMJXp13IYTtOIdN1Ui3Z152GCkg8aoajwZZXLGWydraUnO3ymkOSx1PSZ2S8Vk8VwO6cetMWk8aSWyxQXamWPPzZ7w/ehbA6d2E2JXINpxI5JtY4dlHbBxEDs8fyn3o/a8Q6drEIg1GKMjHzNuAfzFHLa6sNYtv5TrMhHeU9R7il/VeCYWDT6bI0EnXkHQ0r1Ec0+j8wuLJ9OxPtxw3f2zfEaTe9pH4Ru2GA9GHX2NWNN4tnt7lrTVYnRkwCSuGX1PmPUUA03Wr7RrwWt0GjUHvBuje3rTZLBp3E1l2kTfzU+V8YeM1HBX+YLHyISMD9P7RlhuI5kV42DKRsQakO9Z9pWoXOgai1re8/J446Ff8AEP1FPsUqTxLLE4ZGGQR40DCo1WuQGPs5zIOjdR+temO35ip3GRsfwrwUA3H5Ulhu5Yg1rVuY4dsZ22rqv9kf8VdU1BqIHDvGkvP2V7I0iE5yfmT19RT6qx3cIdHSWJxsRuDWELzQPzoShB2z1pv4V4ueykEU7EwHYoB09R+1dHP01dyROPL7NCXEXA8M5NxZAQSDcqvyn9qzy+gltbxobiNlcdQRt9POt9SSG8tlkidXjYZBFL2u8NRajbspUdNiBuD6UrD1TYzTbENsQbYmV2l2bORHRsDrgdc+YNaJw5xhHcKtveuox0lz+DCkDU9GutJlKyIWjPSQD8D5VSilaN8o+CPx9K2vjTMtiJBbGdzdLrT7bUbcrKivGw++s/4g4GMHPNZLgE5Mfgfao+HuL5rIpFJl4c7x/qD+laLbXVtqlqJIXWSNhuPL0rnn1MDaj+3IJh0UtxYXZXDIyHddxg0+8PcZBkWC+Ysm2JP6l/4vMetXuIuD7e7V54crLjYis4uLS60+67OXuPnII8a1BsfUijoxNPjOvE2mazs9UtAWWOWKQZB6g0ha7wRJbM89iC69eQjce1WuD9fa2Zbedx2DnGP8DHxHofzrQ2RXXBwRWK3wNQMdrIJiVhqNzpV0JIy8bjAyB+YrS9C12LWIgjr2dzj5PBvUVR4n4bS7jaWFVSUbggfnSPY3Vxpl6GjYxywvgZ8D4g+lPPDqFsaYRW8Z+00bWuHrfV4CJFw43Vh1FJMD6hw1qIieYDwRvBh5NWj6fqCalp0NzGBlhhgeqnxoJxPpI1G1Z15e1UZXPgaz48vE8H8Rjpfcvme76yi4j0dZon7OYDmVh/Swqjwnqc8d2+nXA5eVipXwVh5ehqvwleXsJKTW8nYklWYnYMPEUaW2t7bUJ76JsyykZJGwA229atjwtD49pFN00ZlG1eHlijBLOB65pbuNXZmI7Q8oOMiqNxqKhQXfL+RNK2fAjOQjV8bB/jFdQxOwKKSwyRvXUNmFMqvITbExPGVkbAOeoFD5EaNsgkEeP7VpGu6AlyAy92ZBsR+RpDuYpEmaCdSrLtv4f9q7HT5xlH3iMmL3h3hDiO5t7xInfEROHH9OPPHga1vKsoYAkEVgMTtazq8Wcg+FanwzxRazWJivryKN0+VpZAuR5e9I6rAQeSjzJib+kwtqelQ3sLh4gcjBz0NZdrXDcmmTNJCrGAnBHUp+9aq2uaQR/wC52Z//ADr+9CNTvtJnBI1C0JIwcTLWbG2XCbANRxAaZE3XYEeVOXCGumyvhG7js3wHyOvr70G1jT7WG6M9pcxSRud0VwSD6elQaRgajGWZUGcEucAffXScDLiupm4lW1NvYBx5gjpSnxJokd3Cx5ADjutj5TTFa3UM1ujQSpLGBy86MGBI671BfFWgNcQsUax5E01YmPwSPYXzQyZyh5XB8RWw8P3cl3pMTSElk7hb/FjxrPNR0aa+1yAWsJPaZEhxsMeJrQrGOHStPjt+cZAyx8z51s6nIrqp94nEpViPaEJlDxkEYzWc8U6ZyzrPDESxYK/KM5z4033euwxqVVeckYyKGTXxwZJAFHUBeprLjZkcMIx6IqSaAi6TowFxLiSY9pyH+nwH1NRXOuo7MkS85PQKKDXN5LcMTnbpjNC7i9/h08Ll8czBSB5VoXD6jW3mJZyq6jfbmR4VmkPdIyq9NqG3l4TIUGQuc4rrPULeaydJ2kWRfDyG+DQfVryCO3kkglD9w4IORVJiJeql3q5R1fXvh/5Fq3aTt4A9Peo7e5nuFKylskYLDwNLvYOJlGP5jnmd/IedGrF2aYKwJAGPWukcSoupnLkmG49ZvY4kQxElVAyGXB/GuqoYYyxPYHc//bH711ZeCfE0eo00vUIwFDL9c1nvEsSnULUFlXnXBY9BuNzWl3eDGQQCOnSs44wVUu7UAAdxunuKz9JrNN+D+YsiuOHLa30uLUP45aNBM0iwkQyjnZOo3G3uaqavoV3pEg7RHlg5I3+IWJhHl1DAZPjvU19qFtPwhpmnI7G5t553kUqQAH6b9D0o1fcTWU8eqRi4llils7SKCJ1blLxkFxg7DODv45rsVNnPKpHv5/3FRrC7Qw89rMnb7xF0Khx5gnqKkiQW912J7MSEcryMOcRnbcAZzTdruuWV3Z3V3BKsltNOJkha2ZXjflxhmJIPgO6MYHhikyK4e1tiiIxmmPM0zLsBvkDzOc+1VUWczvqq/wC5LIYxKsYBUqTl3AIk9SMZHtXiS3UQhwMErzgjdSM7/pVb3qaG4aLKliYmPeX9akP0sidwa5onBZP+jUQA/wBrJ4+tFZ4+0X+Y/IvkOtA+Fpew4dVQ24kk+7mqee+znIGPE58a4XUD85v1nPc9x/WWp72O3hMNtGq7jJPU+9B555JHOXYnxwM4qOa5QHxJ8fGrFhbhsXEnMrIcLv128qtVoWYh23QkUzx2kaA7y7EkDpQ95ZJXLSAkdDRW6MTKebAbHXz/AMihZ7JObvDlJ6YpiV5gGDLx5oyEtk53bC93wz5+lFF4eg7BTeyubkbjl3UH3qF5pQkk9iI2cbsgwPrk1BLr86Ac5ZSwKtvnlP0rUORA4xTagq9s57WWSRrh9we7zYJ/8UAWQwv2SWjSIfBt/GjZ/wBYzJ2ZySCXLE8rD96abS3s9KshJ2aGVxuxXp7U9s/pCiLMFcXL9Jn0Usks7l42VR/nFGrDkhYMynJ6LmiH8NudSu5ZLa1JGVUEDr60Sg4Sv4UeeUxqcbKPzqnzoRvUhxMD2yobPtGL8zd453Zf2rqHn49SV5sY2xmupfH7yd3xNWuZQqHpj1rO+MJOe6tmAGyNj7xTd8RNeW7NHGQ+OhpR4sieJ7ISFSSjkgeG4rJ0a1m3On07XlWoe4n0fTbHTdTmfT7K3iWOJbGW3J7UzlQzK4BIAwSd8elRXGjabDdXN61jE8Njo8F18MuVWWV9stjfGdzQ+duKdQ0++u5rENaXsKNKDGq5WMd2RVJ5hgD5gKGJxRqaajHepJEsqW62xXswUeIDAVlOxFdjU1omSqB/z+kP6Nd2Wu6v8HNpunrFbWc7gcpERZQCpIzsBvuOopX1eXtLwIFslWNFGLEkwk4ySufHfB9qtxcT3sF4txb29hDyxPEIY7ZRGFfHN3fEnA3NDr2+e/lR2htoQi8gS3iEajfPQeO/WqjcWIq1+0rV1dXVJpjXo1zjR4o8nIduh9a9T3TcpGc71R0sf6tRsf1MPxr5Iyl+UE5xkqD0rnOgOQzz2Y05/Uy9plpLdXIbnIRTkbZGPM0xMoKCNG5UU7Y/Kqen3lslpHHC4BXHMC33mrL3MSguWBA8vDfp6+dZcjFmgKoAlO6sA5JV9znO/UelKeuCezwowCxAA8BTNc6zZxrzNMiM2GCk7nPjjz2qFtIvOISWwsNqeVkk89wTin4SUNt4gsvLQitcQJhDCLjtgmHz8v0q1pHDOpX98ksyiK1ILc7dW9cVoOn6PZ6fbosRaVwWPaSGvNzK67BiF8vSqfrSNIIZxAmzBx0WysgsgUSyoMbbYqreSK8uWQtj+keVQ6reywo8in1JJ2FVtKM808UkgBMjAAE9cUCqzD1GMp2qlEerSNYbSMRRBF5R3PEVJcJzRP0wQfu8alXI5AN8DFVrqdI0Y77bAVlJ3HxWltGErgEDvHblNdVx7gF2PaP1PjXU0ZGgcRJWvrhh8pLeWNqWeKHZb+we4TmUZJTxIDDIpoa7VFPZKi7daWdbtJNRlidJEHKpGG8cmm9JS5QTG4mCuCx1Cer6THq+vajrR1CM6a9s01tPFcICCEHLEVJyPEYxXy+i0uPQ7MWtnBLbyR25jn54QUl5h2gYf3hJyQQdseWKAwcL3E5/9Rbq3XvA5/KvknDFxGd7iAk+PK1dP8RiurmoPjIHf4+xjPfDRbi5uY7qGwis7fW440aBFQ/Dle9kruy5xk+Feo4LP4/TU1e20pLg6oVjWERhGtOU7ty7cucYJ3pLk0iWI7SRMR05QaIWXCF3ePyJPbptzNkHA98URzYwLJg88Xjn/gxl0+ewuRpCXNnpKi5e8hucQxqQi57Pf+n0PU+dDpYtNj4MheG1imV7PEsvPErRXPN1Of5hPgFGxBqm/At4oP8Aa7U48g37VFLwbeRHPxNsx2GQD+1B+Jw/3CFyxg3y/wAGVLKSQaaACAoYnP1oNdag1uXbAJY4B67Cj9xpc9tpckXMjSJk4B+bJpQuomkUZACoPuqYuDsTOTn7nJHzLsWsx3JMVwGHOwCyJ3eX1Ppmp3vpYbdOe7imZM7I2z9R+tCbexlCcyKrsTsudyPKicGkIuZbpI7dAP7syd5jTXVAYoA1QhDRIY9TmC3kSLCZAIyerHyz1rU41+GiSONQqoAAvkKQuHIO1u7bGERW5gpIOQKeWLOoBZcjY+1cnrHtqmnCtLc6aTlU4wDvknwoHdzOGJJB8xRO4bukFhgYzvQe8bJbBBGKyILMYYv6zdq0TW5yC5xg1d0Eie9tVWNjyNnIG1AtTWSTVYxgnIOMHp6U16DZTWwMrMFUjlG/XxNdHJxx4ZmALZY3tIV3OCwFDr+ZDGU2yNxQu/1RoVPe73gB4180YT3d000p/u9/bNc9cbEcj4mkuL4z4umTOobJORn5K6mLtcbArgV1X6kLjFMzNyZJLH0GKoX1wsEDSyPgKM8x8annPZnmfPKO913GKCPLJqKlVjxGDzHm8Rnb2rZiSzftFMQBLej3s1xLFMjFuc4ZSNgPSjV07Rk97unevmlWcVjp8ZCjmYZyP0offXi8xzkAZ9lwPGgasmTtGpFHFZRnnD3HZ7sdiwBwfKjGn6qdP7ReylROQsPEbeHuaSTJIzSO2cM5UE+GPOvUeoPCHVpBtkBeb8a3N04ZeMz8zz5R4k4xgXlHIZHbblAOaqTcUq8jobeQEDJxjbA6Gka41KV03fvDf3qEC4uiFiDuxO4Q5NUvQYxsyzncnUcpeI7MzBGBLfKc7AdP8/Shmoi0vIAbZWWXqAPEZq5p3CVwQG1OYFWA/loNx18aYbbT0ihVLO2xgYHp7mkNkw4j+Wb/ANRqq5+qJ+k2kcaGZmkMpHeUr8vpXxrZZ5+3mEjOXKxgnZVA3/OnWHSYreWSe4lLSMPkHQfvS1rhhWeO3t4xkgt3evgKbi6lcjkCCyFRZl/RZGW/t+U90gjAQ4+/pTk5CYI6Y8PCgPDujtFDHcXS8rL8i8x29cUWu5lA8MjpXO6lgz0I3GCF3K1zKCmWXJIzt40MnbKK3P8ASp5mLcpI7oyMA0Gv7g8jIoOCQAR50eFLMFjKkMQuNREzAsEPdXHUmm7t2SyEjDAwMjyPjVTSdAaCNbm4ydvlB/H8qh4gulhtWAXCgbeo/wDNHlYZXCLKQFAWMDTXgvL1if7qNsjl33pp4akdoGI52XtDu4wcYx0pD0ucdqBuS7bY656mtA4fgaGKViAQzEqeu21N6lQi8YGDuYtCogjx85++ur4QuT3D99dXMszZErXlk+EQRNgSSBWb0qKy7KIdmXQnHeZ/P28a9cSHspbZU2BYkjz2oFNK6TqyscgZ+tdbCnLGJizt3VNasLGyv9FguG7QqHCzAHHKueXPTbfFJ2o6b8TDcoZUXbu87bHfH4daE2N9dE8nbvycmSoOAelWPiZjBMS/RyOg6bUBx8GHGGuTmu4COm28VuIhqNuGUYYM2x3I/TP1qO04bnve07GeFmGeU9S3Tp7+Ht4UatLO3vdRRriJXJYk+H5U4RwxwJyRIqKBgYFOzdb6egNyLjDRLsuCZUeB7yWAhly8THLA77fgPvpr07h620veKWPJznP9PTb0FXIv7wt45xXqIB5CGGdxWHL1b5BRjkxKu5LDaJLh2lVUwDj9KkmKRho0kjRQQNvEeldcnlQqNgvT0oK5PN165z99Z1pjCJn2ZTJIUWeLoN85GT+1fNP4dgTUDdXU0bv2ewxtnP51HbKGuuYjfejUQDKpIz/5prZOApYFX5k5G+O3QAZyPu/ehskJlLKZ4l3wDnYb4qaUnmHqd6oMSO0A2AA/WlJV3UtvieJrdUJBuocHrv5nGf1q1o+jx9gL2dkMmcqh3O21DbMCS/PPvjfemZ1CRnlGPHb3p2R+AoSlWzc9XSDlCLPGAds/596W9Y083UBImRmGRgdQcf5FGZ+n/Ka86WiuJ5GGWDYBPhS8L0eQEtheoI0LhQW0UVzckJL2eTGR0NMyBVVVQADl2AHhXqMl4Rzb17U91j5ftVZMrZDZlqgUUJDyx+f4V1QtM6uwB2BxXUmoU//Z"/>
          <p:cNvSpPr>
            <a:spLocks noChangeAspect="1" noChangeArrowheads="1"/>
          </p:cNvSpPr>
          <p:nvPr/>
        </p:nvSpPr>
        <p:spPr bwMode="auto">
          <a:xfrm>
            <a:off x="666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11301" name="Picture 5" descr="C:\Users\hp\Desktop\3d32043766b8557114763c0445d2693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199" y="3352800"/>
            <a:ext cx="2317115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/>
          </p:cNvSpPr>
          <p:nvPr>
            <p:ph type="title" idx="4294967295"/>
          </p:nvPr>
        </p:nvSpPr>
        <p:spPr>
          <a:xfrm>
            <a:off x="683568" y="381000"/>
            <a:ext cx="864097" cy="1377950"/>
          </a:xfrm>
          <a:prstGeom prst="rect">
            <a:avLst/>
          </a:prstGeom>
        </p:spPr>
        <p:txBody>
          <a:bodyPr lIns="0" tIns="0" rIns="0" bIns="0">
            <a:normAutofit fontScale="90000"/>
          </a:bodyPr>
          <a:lstStyle>
            <a:lvl1pPr defTabSz="850391">
              <a:lnSpc>
                <a:spcPct val="120000"/>
              </a:lnSpc>
              <a:spcBef>
                <a:spcPts val="2700"/>
              </a:spcBef>
              <a:defRPr sz="8000">
                <a:solidFill>
                  <a:srgbClr val="7030A0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8000" b="1" dirty="0">
                <a:solidFill>
                  <a:srgbClr val="7030A0"/>
                </a:solidFill>
              </a:rPr>
              <a:t>2</a:t>
            </a:r>
          </a:p>
        </p:txBody>
      </p:sp>
      <p:sp>
        <p:nvSpPr>
          <p:cNvPr id="127" name="Shape 127"/>
          <p:cNvSpPr/>
          <p:nvPr/>
        </p:nvSpPr>
        <p:spPr>
          <a:xfrm>
            <a:off x="533400" y="2590800"/>
            <a:ext cx="7924800" cy="79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0">
              <a:lnSpc>
                <a:spcPts val="5500"/>
              </a:lnSpc>
              <a:defRPr sz="1800" b="0"/>
            </a:pPr>
            <a:r>
              <a:rPr lang="en-US" altLang="zh-CN" sz="4400" dirty="0" smtClean="0">
                <a:latin typeface="Arial"/>
                <a:ea typeface="Arial"/>
                <a:cs typeface="Arial"/>
                <a:sym typeface="Arial"/>
              </a:rPr>
              <a:t>Materials and methods</a:t>
            </a:r>
            <a:endParaRPr sz="4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Rectangle 3074"/>
          <p:cNvSpPr txBox="1">
            <a:spLocks noChangeArrowheads="1"/>
          </p:cNvSpPr>
          <p:nvPr/>
        </p:nvSpPr>
        <p:spPr>
          <a:xfrm>
            <a:off x="685800" y="4038600"/>
            <a:ext cx="5486400" cy="1676400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Materials: </a:t>
            </a:r>
            <a:r>
              <a:rPr lang="it-IT" altLang="zh-CN" sz="32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Rice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zh-CN" sz="2800" i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CN" sz="2800" i="1" dirty="0" err="1" smtClean="0">
                <a:latin typeface="Times New Roman" pitchFamily="18" charset="0"/>
                <a:cs typeface="Times New Roman" pitchFamily="18" charset="0"/>
              </a:rPr>
              <a:t>ryza</a:t>
            </a:r>
            <a:r>
              <a:rPr lang="it-IT" altLang="zh-CN" sz="2800" i="1" dirty="0" smtClean="0">
                <a:latin typeface="Times New Roman" pitchFamily="18" charset="0"/>
                <a:cs typeface="Times New Roman" pitchFamily="18" charset="0"/>
              </a:rPr>
              <a:t> sativa </a:t>
            </a:r>
            <a:r>
              <a:rPr lang="it-IT" altLang="zh-CN" sz="2800" dirty="0" smtClean="0">
                <a:latin typeface="Times New Roman" pitchFamily="18" charset="0"/>
                <a:cs typeface="Times New Roman" pitchFamily="18" charset="0"/>
              </a:rPr>
              <a:t>L.ssp.</a:t>
            </a:r>
            <a:r>
              <a:rPr lang="it-IT" altLang="zh-CN" sz="2800" i="1" dirty="0" smtClean="0">
                <a:latin typeface="Times New Roman" pitchFamily="18" charset="0"/>
                <a:cs typeface="Times New Roman" pitchFamily="18" charset="0"/>
              </a:rPr>
              <a:t> indica</a:t>
            </a:r>
            <a:r>
              <a:rPr lang="it-IT" altLang="zh-CN" sz="2800" dirty="0" smtClean="0">
                <a:latin typeface="Times New Roman" pitchFamily="18" charset="0"/>
                <a:cs typeface="Times New Roman" pitchFamily="18" charset="0"/>
              </a:rPr>
              <a:t> cv. 9311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10274" name="Picture 2" descr="C:\Users\hp\Desktop\9311 抽穗1.jpg"/>
          <p:cNvPicPr>
            <a:picLocks noChangeAspect="1" noChangeArrowheads="1"/>
          </p:cNvPicPr>
          <p:nvPr/>
        </p:nvPicPr>
        <p:blipFill>
          <a:blip r:embed="rId2" cstate="print"/>
          <a:srcRect l="998" t="749" r="2620" b="1061"/>
          <a:stretch>
            <a:fillRect/>
          </a:stretch>
        </p:blipFill>
        <p:spPr bwMode="auto">
          <a:xfrm>
            <a:off x="6324600" y="2057400"/>
            <a:ext cx="2357680" cy="4800600"/>
          </a:xfrm>
          <a:prstGeom prst="rect">
            <a:avLst/>
          </a:prstGeom>
          <a:noFill/>
        </p:spPr>
      </p:pic>
      <p:sp>
        <p:nvSpPr>
          <p:cNvPr id="125" name="Shape 125"/>
          <p:cNvSpPr/>
          <p:nvPr/>
        </p:nvSpPr>
        <p:spPr>
          <a:xfrm>
            <a:off x="0" y="1676400"/>
            <a:ext cx="9144000" cy="504825"/>
          </a:xfrm>
          <a:prstGeom prst="rect">
            <a:avLst/>
          </a:prstGeom>
          <a:solidFill>
            <a:srgbClr val="7030A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/>
        </p:nvSpPr>
        <p:spPr>
          <a:xfrm>
            <a:off x="2123725" y="552626"/>
            <a:ext cx="4429475" cy="664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lvl="0">
              <a:defRPr sz="1800" b="0"/>
            </a:pPr>
            <a:r>
              <a:rPr sz="3600" dirty="0" smtClean="0">
                <a:latin typeface="Arial" pitchFamily="34" charset="0"/>
                <a:ea typeface="Arial"/>
                <a:cs typeface="Arial" pitchFamily="34" charset="0"/>
                <a:sym typeface="Arial"/>
              </a:rPr>
              <a:t>RNA-</a:t>
            </a:r>
            <a:r>
              <a:rPr lang="en-US" sz="3600" dirty="0" smtClean="0">
                <a:latin typeface="Arial" pitchFamily="34" charset="0"/>
                <a:ea typeface="Arial"/>
                <a:cs typeface="Arial" pitchFamily="34" charset="0"/>
                <a:sym typeface="Arial"/>
              </a:rPr>
              <a:t>s</a:t>
            </a:r>
            <a:r>
              <a:rPr sz="3600" dirty="0" smtClean="0">
                <a:latin typeface="Arial" pitchFamily="34" charset="0"/>
                <a:ea typeface="Arial"/>
                <a:cs typeface="Arial" pitchFamily="34" charset="0"/>
                <a:sym typeface="Arial"/>
              </a:rPr>
              <a:t>eq</a:t>
            </a:r>
            <a:r>
              <a:rPr sz="3600" dirty="0" smtClean="0">
                <a:latin typeface="Arial" pitchFamily="34" charset="0"/>
                <a:ea typeface="微软雅黑"/>
                <a:cs typeface="Arial" pitchFamily="34" charset="0"/>
                <a:sym typeface="微软雅黑"/>
              </a:rPr>
              <a:t> </a:t>
            </a:r>
            <a:r>
              <a:rPr lang="en-US" sz="3600" dirty="0" smtClean="0">
                <a:latin typeface="Arial" pitchFamily="34" charset="0"/>
                <a:ea typeface="微软雅黑"/>
                <a:cs typeface="Arial" pitchFamily="34" charset="0"/>
                <a:sym typeface="微软雅黑"/>
              </a:rPr>
              <a:t> </a:t>
            </a:r>
            <a:r>
              <a:rPr sz="3600" dirty="0" smtClean="0">
                <a:latin typeface="Arial" pitchFamily="34" charset="0"/>
                <a:ea typeface="微软雅黑"/>
                <a:cs typeface="Arial" pitchFamily="34" charset="0"/>
                <a:sym typeface="微软雅黑"/>
              </a:rPr>
              <a:t>flowchart</a:t>
            </a:r>
            <a:endParaRPr sz="3600" dirty="0">
              <a:latin typeface="Arial" pitchFamily="34" charset="0"/>
              <a:ea typeface="微软雅黑"/>
              <a:cs typeface="Arial" pitchFamily="34" charset="0"/>
              <a:sym typeface="微软雅黑"/>
            </a:endParaRPr>
          </a:p>
        </p:txBody>
      </p:sp>
      <p:sp>
        <p:nvSpPr>
          <p:cNvPr id="147" name="Shape 147"/>
          <p:cNvSpPr/>
          <p:nvPr/>
        </p:nvSpPr>
        <p:spPr>
          <a:xfrm>
            <a:off x="2912864" y="1588691"/>
            <a:ext cx="3249811" cy="443198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/>
            </a:pPr>
            <a:r>
              <a:rPr sz="2400" b="1" dirty="0"/>
              <a:t>Total </a:t>
            </a:r>
            <a:r>
              <a:rPr sz="2400" b="1" dirty="0" smtClean="0"/>
              <a:t>RNA</a:t>
            </a:r>
            <a:r>
              <a:rPr lang="en-US" sz="2400" b="1" dirty="0" smtClean="0"/>
              <a:t> </a:t>
            </a:r>
            <a:r>
              <a:rPr lang="en-US" altLang="zh-CN" sz="2400" b="1" dirty="0" smtClean="0"/>
              <a:t>extraction</a:t>
            </a:r>
            <a:endParaRPr sz="2400" b="1" dirty="0"/>
          </a:p>
        </p:txBody>
      </p:sp>
      <p:sp>
        <p:nvSpPr>
          <p:cNvPr id="148" name="Shape 148"/>
          <p:cNvSpPr/>
          <p:nvPr/>
        </p:nvSpPr>
        <p:spPr>
          <a:xfrm>
            <a:off x="3241531" y="2444575"/>
            <a:ext cx="2664300" cy="451025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/>
            </a:pPr>
            <a:r>
              <a:rPr sz="2400" b="1" dirty="0"/>
              <a:t>Enriched mRNA</a:t>
            </a:r>
          </a:p>
        </p:txBody>
      </p:sp>
      <p:sp>
        <p:nvSpPr>
          <p:cNvPr id="149" name="Shape 149"/>
          <p:cNvSpPr/>
          <p:nvPr/>
        </p:nvSpPr>
        <p:spPr>
          <a:xfrm>
            <a:off x="2745687" y="3295617"/>
            <a:ext cx="3672412" cy="443198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/>
            </a:pPr>
            <a:r>
              <a:rPr sz="2400" b="1" dirty="0"/>
              <a:t>200nt mRNA fragments</a:t>
            </a:r>
          </a:p>
        </p:txBody>
      </p:sp>
      <p:sp>
        <p:nvSpPr>
          <p:cNvPr id="150" name="Shape 150"/>
          <p:cNvSpPr/>
          <p:nvPr/>
        </p:nvSpPr>
        <p:spPr>
          <a:xfrm>
            <a:off x="3420812" y="4223510"/>
            <a:ext cx="2304259" cy="443198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ctr">
              <a:defRPr sz="1800" b="0"/>
            </a:pPr>
            <a:r>
              <a:rPr sz="20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400" b="1" dirty="0">
                <a:latin typeface="Arial"/>
                <a:ea typeface="Arial"/>
                <a:cs typeface="Arial"/>
                <a:sym typeface="Arial"/>
              </a:rPr>
              <a:t>cDNA library</a:t>
            </a:r>
          </a:p>
        </p:txBody>
      </p:sp>
      <p:sp>
        <p:nvSpPr>
          <p:cNvPr id="151" name="Shape 151"/>
          <p:cNvSpPr/>
          <p:nvPr/>
        </p:nvSpPr>
        <p:spPr>
          <a:xfrm>
            <a:off x="3033719" y="5127716"/>
            <a:ext cx="3096348" cy="443198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ctr">
              <a:defRPr sz="1800" b="0"/>
            </a:pPr>
            <a:r>
              <a:rPr sz="20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400" b="1" dirty="0">
                <a:latin typeface="Arial"/>
                <a:ea typeface="Arial"/>
                <a:cs typeface="Arial"/>
                <a:sym typeface="Arial"/>
              </a:rPr>
              <a:t>PCR amplification</a:t>
            </a:r>
          </a:p>
        </p:txBody>
      </p:sp>
      <p:sp>
        <p:nvSpPr>
          <p:cNvPr id="152" name="Shape 152"/>
          <p:cNvSpPr/>
          <p:nvPr/>
        </p:nvSpPr>
        <p:spPr>
          <a:xfrm>
            <a:off x="2852958" y="6021287"/>
            <a:ext cx="3456385" cy="455713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/>
            </a:pPr>
            <a:r>
              <a:rPr sz="2400" b="1" dirty="0"/>
              <a:t> Illumina sequencing</a:t>
            </a:r>
          </a:p>
        </p:txBody>
      </p:sp>
      <p:sp>
        <p:nvSpPr>
          <p:cNvPr id="153" name="Shape 153"/>
          <p:cNvSpPr/>
          <p:nvPr/>
        </p:nvSpPr>
        <p:spPr>
          <a:xfrm>
            <a:off x="55685" y="1828824"/>
            <a:ext cx="2664300" cy="590931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3200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200" b="1" dirty="0">
                <a:solidFill>
                  <a:srgbClr val="0000CC"/>
                </a:solidFill>
              </a:rPr>
              <a:t>Sequencing</a:t>
            </a:r>
          </a:p>
        </p:txBody>
      </p:sp>
      <p:sp>
        <p:nvSpPr>
          <p:cNvPr id="154" name="Shape 154"/>
          <p:cNvSpPr/>
          <p:nvPr/>
        </p:nvSpPr>
        <p:spPr>
          <a:xfrm>
            <a:off x="4571999" y="2092747"/>
            <a:ext cx="1" cy="288035"/>
          </a:xfrm>
          <a:prstGeom prst="line">
            <a:avLst/>
          </a:prstGeom>
          <a:ln w="38100">
            <a:solidFill>
              <a:srgbClr val="0000CC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55" name="Shape 155"/>
          <p:cNvSpPr/>
          <p:nvPr/>
        </p:nvSpPr>
        <p:spPr>
          <a:xfrm>
            <a:off x="4571999" y="2956841"/>
            <a:ext cx="1" cy="288036"/>
          </a:xfrm>
          <a:prstGeom prst="line">
            <a:avLst/>
          </a:prstGeom>
          <a:ln w="38100">
            <a:solidFill>
              <a:srgbClr val="0000CC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56" name="Shape 156"/>
          <p:cNvSpPr/>
          <p:nvPr/>
        </p:nvSpPr>
        <p:spPr>
          <a:xfrm>
            <a:off x="4571999" y="3842205"/>
            <a:ext cx="1" cy="288035"/>
          </a:xfrm>
          <a:prstGeom prst="line">
            <a:avLst/>
          </a:prstGeom>
          <a:ln w="38100">
            <a:solidFill>
              <a:srgbClr val="0000CC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57" name="Shape 157"/>
          <p:cNvSpPr/>
          <p:nvPr/>
        </p:nvSpPr>
        <p:spPr>
          <a:xfrm>
            <a:off x="4571999" y="4797152"/>
            <a:ext cx="1" cy="288035"/>
          </a:xfrm>
          <a:prstGeom prst="line">
            <a:avLst/>
          </a:prstGeom>
          <a:ln w="38100">
            <a:solidFill>
              <a:srgbClr val="0000CC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58" name="Shape 158"/>
          <p:cNvSpPr/>
          <p:nvPr/>
        </p:nvSpPr>
        <p:spPr>
          <a:xfrm>
            <a:off x="4571999" y="5661247"/>
            <a:ext cx="1" cy="288035"/>
          </a:xfrm>
          <a:prstGeom prst="line">
            <a:avLst/>
          </a:prstGeom>
          <a:ln w="38100">
            <a:solidFill>
              <a:srgbClr val="0000CC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59" name="Shape 159"/>
          <p:cNvSpPr/>
          <p:nvPr/>
        </p:nvSpPr>
        <p:spPr>
          <a:xfrm>
            <a:off x="-1" y="1412775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/>
        </p:nvSpPr>
        <p:spPr>
          <a:xfrm>
            <a:off x="3878972" y="1356245"/>
            <a:ext cx="1368155" cy="369332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/>
            </a:pPr>
            <a:r>
              <a:rPr sz="2000" b="1" dirty="0"/>
              <a:t>Raw date</a:t>
            </a:r>
          </a:p>
        </p:txBody>
      </p:sp>
      <p:sp>
        <p:nvSpPr>
          <p:cNvPr id="162" name="Shape 162"/>
          <p:cNvSpPr/>
          <p:nvPr/>
        </p:nvSpPr>
        <p:spPr>
          <a:xfrm>
            <a:off x="3779911" y="2017372"/>
            <a:ext cx="1584179" cy="335413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 algn="ctr">
              <a:defRPr sz="1800" b="0"/>
            </a:pPr>
            <a:r>
              <a:rPr sz="2000" b="1" dirty="0"/>
              <a:t>Clean reads</a:t>
            </a:r>
          </a:p>
        </p:txBody>
      </p:sp>
      <p:sp>
        <p:nvSpPr>
          <p:cNvPr id="163" name="Shape 163"/>
          <p:cNvSpPr/>
          <p:nvPr/>
        </p:nvSpPr>
        <p:spPr>
          <a:xfrm>
            <a:off x="2486191" y="2684290"/>
            <a:ext cx="4176465" cy="369332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/>
            </a:pPr>
            <a:r>
              <a:rPr sz="2000" b="1" dirty="0"/>
              <a:t>Mapping to reference genome</a:t>
            </a:r>
          </a:p>
        </p:txBody>
      </p:sp>
      <p:sp>
        <p:nvSpPr>
          <p:cNvPr id="164" name="Shape 164"/>
          <p:cNvSpPr/>
          <p:nvPr/>
        </p:nvSpPr>
        <p:spPr>
          <a:xfrm>
            <a:off x="395533" y="3465745"/>
            <a:ext cx="3096350" cy="369332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/>
            </a:pPr>
            <a:r>
              <a:rPr sz="2000" b="1" dirty="0"/>
              <a:t> Sequencing evaluation</a:t>
            </a:r>
          </a:p>
        </p:txBody>
      </p:sp>
      <p:sp>
        <p:nvSpPr>
          <p:cNvPr id="165" name="Shape 165"/>
          <p:cNvSpPr/>
          <p:nvPr/>
        </p:nvSpPr>
        <p:spPr>
          <a:xfrm>
            <a:off x="4932040" y="3476378"/>
            <a:ext cx="3888433" cy="369332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/>
            </a:pPr>
            <a:r>
              <a:rPr sz="2000" b="1" dirty="0"/>
              <a:t> Statistics of gene expression </a:t>
            </a:r>
          </a:p>
        </p:txBody>
      </p:sp>
      <p:sp>
        <p:nvSpPr>
          <p:cNvPr id="166" name="Shape 166"/>
          <p:cNvSpPr/>
          <p:nvPr/>
        </p:nvSpPr>
        <p:spPr>
          <a:xfrm>
            <a:off x="74429" y="4295518"/>
            <a:ext cx="1691684" cy="938719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00000"/>
              </a:lnSpc>
              <a:defRPr sz="1800" b="0"/>
            </a:pPr>
            <a:r>
              <a:rPr sz="2000" b="1" dirty="0">
                <a:latin typeface="Arial"/>
                <a:ea typeface="Arial"/>
                <a:cs typeface="Arial"/>
                <a:sym typeface="Arial"/>
              </a:rPr>
              <a:t>Distribution of reads on 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lvl="0" algn="ctr">
              <a:lnSpc>
                <a:spcPct val="100000"/>
              </a:lnSpc>
              <a:defRPr sz="1800" b="0"/>
            </a:pPr>
            <a:r>
              <a:rPr sz="2000" b="1" dirty="0">
                <a:latin typeface="Arial"/>
                <a:ea typeface="Arial"/>
                <a:cs typeface="Arial"/>
                <a:sym typeface="Arial"/>
              </a:rPr>
              <a:t>genome</a:t>
            </a:r>
          </a:p>
        </p:txBody>
      </p:sp>
      <p:sp>
        <p:nvSpPr>
          <p:cNvPr id="167" name="Shape 167"/>
          <p:cNvSpPr/>
          <p:nvPr/>
        </p:nvSpPr>
        <p:spPr>
          <a:xfrm>
            <a:off x="3563887" y="4320148"/>
            <a:ext cx="1512171" cy="738664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/>
            </a:pPr>
            <a:r>
              <a:rPr sz="2000" b="1" dirty="0"/>
              <a:t>Saturation analysis</a:t>
            </a:r>
          </a:p>
        </p:txBody>
      </p:sp>
      <p:sp>
        <p:nvSpPr>
          <p:cNvPr id="168" name="Shape 168"/>
          <p:cNvSpPr/>
          <p:nvPr/>
        </p:nvSpPr>
        <p:spPr>
          <a:xfrm>
            <a:off x="5364088" y="4322571"/>
            <a:ext cx="1440163" cy="754053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ctr">
              <a:defRPr sz="1800" b="0"/>
            </a:pPr>
            <a:r>
              <a:rPr sz="2000" b="1" dirty="0">
                <a:latin typeface="Arial"/>
                <a:ea typeface="Arial"/>
                <a:cs typeface="Arial"/>
                <a:sym typeface="Arial"/>
              </a:rPr>
              <a:t>Screen of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lvl="0" algn="ctr">
              <a:defRPr sz="1800" b="0"/>
            </a:pPr>
            <a:r>
              <a:rPr sz="2000" b="1" dirty="0">
                <a:latin typeface="Arial"/>
                <a:ea typeface="Arial"/>
                <a:cs typeface="Arial"/>
                <a:sym typeface="Arial"/>
              </a:rPr>
              <a:t> DEG</a:t>
            </a:r>
          </a:p>
        </p:txBody>
      </p:sp>
      <p:sp>
        <p:nvSpPr>
          <p:cNvPr id="169" name="Shape 169"/>
          <p:cNvSpPr/>
          <p:nvPr/>
        </p:nvSpPr>
        <p:spPr>
          <a:xfrm>
            <a:off x="6948264" y="4330782"/>
            <a:ext cx="1872211" cy="738664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/>
            </a:pPr>
            <a:r>
              <a:rPr sz="2000" b="1" dirty="0"/>
              <a:t>Repeatability analysis</a:t>
            </a:r>
          </a:p>
        </p:txBody>
      </p:sp>
      <p:sp>
        <p:nvSpPr>
          <p:cNvPr id="170" name="Shape 170"/>
          <p:cNvSpPr/>
          <p:nvPr/>
        </p:nvSpPr>
        <p:spPr>
          <a:xfrm>
            <a:off x="2176893" y="5629349"/>
            <a:ext cx="2520283" cy="615553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lnSpc>
                <a:spcPct val="100000"/>
              </a:lnSpc>
              <a:defRPr sz="1800" b="0"/>
            </a:pPr>
            <a:r>
              <a:rPr sz="2000" b="1" dirty="0"/>
              <a:t>Cluster analysis of expression pattern</a:t>
            </a:r>
          </a:p>
        </p:txBody>
      </p:sp>
      <p:sp>
        <p:nvSpPr>
          <p:cNvPr id="171" name="Shape 171"/>
          <p:cNvSpPr/>
          <p:nvPr/>
        </p:nvSpPr>
        <p:spPr>
          <a:xfrm>
            <a:off x="4851822" y="5618715"/>
            <a:ext cx="2016227" cy="615553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lnSpc>
                <a:spcPct val="100000"/>
              </a:lnSpc>
              <a:defRPr sz="1800" b="0"/>
            </a:pPr>
            <a:r>
              <a:rPr sz="2000" b="1" dirty="0"/>
              <a:t>Gene ontology analysis</a:t>
            </a:r>
          </a:p>
        </p:txBody>
      </p:sp>
      <p:sp>
        <p:nvSpPr>
          <p:cNvPr id="172" name="Shape 172"/>
          <p:cNvSpPr/>
          <p:nvPr/>
        </p:nvSpPr>
        <p:spPr>
          <a:xfrm>
            <a:off x="7020272" y="5608082"/>
            <a:ext cx="1368155" cy="630942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ctr">
              <a:lnSpc>
                <a:spcPct val="100000"/>
              </a:lnSpc>
              <a:defRPr sz="1800" b="0"/>
            </a:pPr>
            <a:r>
              <a:rPr sz="2000" b="1" dirty="0">
                <a:latin typeface="Arial"/>
                <a:ea typeface="Arial"/>
                <a:cs typeface="Arial"/>
                <a:sym typeface="Arial"/>
              </a:rPr>
              <a:t>Pathway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lvl="0" algn="ctr">
              <a:lnSpc>
                <a:spcPct val="100000"/>
              </a:lnSpc>
              <a:defRPr sz="1800" b="0"/>
            </a:pPr>
            <a:r>
              <a:rPr sz="2000" b="1" dirty="0">
                <a:latin typeface="Arial"/>
                <a:ea typeface="Arial"/>
                <a:cs typeface="Arial"/>
                <a:sym typeface="Arial"/>
              </a:rPr>
              <a:t>analysis</a:t>
            </a:r>
          </a:p>
        </p:txBody>
      </p:sp>
      <p:sp>
        <p:nvSpPr>
          <p:cNvPr id="173" name="Shape 173"/>
          <p:cNvSpPr/>
          <p:nvPr/>
        </p:nvSpPr>
        <p:spPr>
          <a:xfrm>
            <a:off x="1835696" y="4293096"/>
            <a:ext cx="1656186" cy="923330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defRPr sz="1800" b="0"/>
            </a:pPr>
            <a:r>
              <a:rPr sz="2000" b="1" dirty="0"/>
              <a:t>Distribution of reads on genes</a:t>
            </a:r>
          </a:p>
        </p:txBody>
      </p:sp>
      <p:sp>
        <p:nvSpPr>
          <p:cNvPr id="174" name="Shape 174"/>
          <p:cNvSpPr/>
          <p:nvPr/>
        </p:nvSpPr>
        <p:spPr>
          <a:xfrm>
            <a:off x="4571999" y="1788292"/>
            <a:ext cx="1" cy="216027"/>
          </a:xfrm>
          <a:prstGeom prst="line">
            <a:avLst/>
          </a:prstGeom>
          <a:ln w="25400">
            <a:solidFill>
              <a:srgbClr val="0000CC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75" name="Shape 175"/>
          <p:cNvSpPr/>
          <p:nvPr/>
        </p:nvSpPr>
        <p:spPr>
          <a:xfrm>
            <a:off x="4571999" y="2444574"/>
            <a:ext cx="1" cy="216027"/>
          </a:xfrm>
          <a:prstGeom prst="line">
            <a:avLst/>
          </a:prstGeom>
          <a:ln w="25400">
            <a:solidFill>
              <a:srgbClr val="0000CC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76" name="Shape 176"/>
          <p:cNvSpPr/>
          <p:nvPr/>
        </p:nvSpPr>
        <p:spPr>
          <a:xfrm>
            <a:off x="4577786" y="3103282"/>
            <a:ext cx="3" cy="144019"/>
          </a:xfrm>
          <a:prstGeom prst="line">
            <a:avLst/>
          </a:prstGeom>
          <a:ln w="25400">
            <a:solidFill>
              <a:srgbClr val="0000CC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77" name="Shape 177"/>
          <p:cNvSpPr/>
          <p:nvPr/>
        </p:nvSpPr>
        <p:spPr>
          <a:xfrm>
            <a:off x="1907701" y="3263717"/>
            <a:ext cx="3" cy="216027"/>
          </a:xfrm>
          <a:prstGeom prst="line">
            <a:avLst/>
          </a:prstGeom>
          <a:ln w="25400">
            <a:solidFill>
              <a:srgbClr val="0000CC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78" name="Shape 178"/>
          <p:cNvSpPr/>
          <p:nvPr/>
        </p:nvSpPr>
        <p:spPr>
          <a:xfrm>
            <a:off x="6892676" y="3253085"/>
            <a:ext cx="3" cy="216027"/>
          </a:xfrm>
          <a:prstGeom prst="line">
            <a:avLst/>
          </a:prstGeom>
          <a:ln w="25400">
            <a:solidFill>
              <a:srgbClr val="0000CC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79" name="Shape 179"/>
          <p:cNvSpPr/>
          <p:nvPr/>
        </p:nvSpPr>
        <p:spPr>
          <a:xfrm>
            <a:off x="1907701" y="3263716"/>
            <a:ext cx="4968557" cy="4"/>
          </a:xfrm>
          <a:prstGeom prst="line">
            <a:avLst/>
          </a:prstGeom>
          <a:ln w="25400">
            <a:solidFill>
              <a:srgbClr val="0000CC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80" name="Shape 180"/>
          <p:cNvSpPr/>
          <p:nvPr/>
        </p:nvSpPr>
        <p:spPr>
          <a:xfrm>
            <a:off x="1835696" y="3901156"/>
            <a:ext cx="3" cy="144019"/>
          </a:xfrm>
          <a:prstGeom prst="line">
            <a:avLst/>
          </a:prstGeom>
          <a:ln w="25400">
            <a:solidFill>
              <a:srgbClr val="0000CC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81" name="Shape 181"/>
          <p:cNvSpPr/>
          <p:nvPr/>
        </p:nvSpPr>
        <p:spPr>
          <a:xfrm>
            <a:off x="899591" y="4085282"/>
            <a:ext cx="2" cy="216027"/>
          </a:xfrm>
          <a:prstGeom prst="line">
            <a:avLst/>
          </a:prstGeom>
          <a:ln w="25400">
            <a:solidFill>
              <a:srgbClr val="0000CC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82" name="Shape 182"/>
          <p:cNvSpPr/>
          <p:nvPr/>
        </p:nvSpPr>
        <p:spPr>
          <a:xfrm>
            <a:off x="2627783" y="4095915"/>
            <a:ext cx="2" cy="216027"/>
          </a:xfrm>
          <a:prstGeom prst="line">
            <a:avLst/>
          </a:prstGeom>
          <a:ln w="25400">
            <a:solidFill>
              <a:srgbClr val="0000CC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83" name="Shape 183"/>
          <p:cNvSpPr/>
          <p:nvPr/>
        </p:nvSpPr>
        <p:spPr>
          <a:xfrm>
            <a:off x="4345342" y="4077072"/>
            <a:ext cx="3" cy="216027"/>
          </a:xfrm>
          <a:prstGeom prst="line">
            <a:avLst/>
          </a:prstGeom>
          <a:ln w="25400">
            <a:solidFill>
              <a:srgbClr val="0000CC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84" name="Shape 184"/>
          <p:cNvSpPr/>
          <p:nvPr/>
        </p:nvSpPr>
        <p:spPr>
          <a:xfrm>
            <a:off x="899591" y="4077072"/>
            <a:ext cx="3456388" cy="3"/>
          </a:xfrm>
          <a:prstGeom prst="line">
            <a:avLst/>
          </a:prstGeom>
          <a:ln w="25400">
            <a:solidFill>
              <a:srgbClr val="0000CC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85" name="Shape 185"/>
          <p:cNvSpPr/>
          <p:nvPr/>
        </p:nvSpPr>
        <p:spPr>
          <a:xfrm>
            <a:off x="6084168" y="4106548"/>
            <a:ext cx="3" cy="216027"/>
          </a:xfrm>
          <a:prstGeom prst="line">
            <a:avLst/>
          </a:prstGeom>
          <a:ln w="25400">
            <a:solidFill>
              <a:srgbClr val="0000CC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86" name="Shape 186"/>
          <p:cNvSpPr/>
          <p:nvPr/>
        </p:nvSpPr>
        <p:spPr>
          <a:xfrm>
            <a:off x="7863102" y="4117180"/>
            <a:ext cx="3" cy="216027"/>
          </a:xfrm>
          <a:prstGeom prst="line">
            <a:avLst/>
          </a:prstGeom>
          <a:ln w="25400">
            <a:solidFill>
              <a:srgbClr val="0000CC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87" name="Shape 187"/>
          <p:cNvSpPr/>
          <p:nvPr/>
        </p:nvSpPr>
        <p:spPr>
          <a:xfrm>
            <a:off x="7020272" y="3901156"/>
            <a:ext cx="3" cy="144019"/>
          </a:xfrm>
          <a:prstGeom prst="line">
            <a:avLst/>
          </a:prstGeom>
          <a:ln w="25400">
            <a:solidFill>
              <a:srgbClr val="0000CC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88" name="Shape 188"/>
          <p:cNvSpPr/>
          <p:nvPr/>
        </p:nvSpPr>
        <p:spPr>
          <a:xfrm>
            <a:off x="6084168" y="4106548"/>
            <a:ext cx="1800203" cy="3"/>
          </a:xfrm>
          <a:prstGeom prst="line">
            <a:avLst/>
          </a:prstGeom>
          <a:ln w="25400">
            <a:solidFill>
              <a:srgbClr val="0000CC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89" name="Shape 189"/>
          <p:cNvSpPr/>
          <p:nvPr/>
        </p:nvSpPr>
        <p:spPr>
          <a:xfrm>
            <a:off x="6084168" y="5055708"/>
            <a:ext cx="3" cy="317511"/>
          </a:xfrm>
          <a:prstGeom prst="line">
            <a:avLst/>
          </a:prstGeom>
          <a:ln w="25400">
            <a:solidFill>
              <a:srgbClr val="0000CC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90" name="Shape 190"/>
          <p:cNvSpPr/>
          <p:nvPr/>
        </p:nvSpPr>
        <p:spPr>
          <a:xfrm>
            <a:off x="3635895" y="5373215"/>
            <a:ext cx="4104457" cy="3"/>
          </a:xfrm>
          <a:prstGeom prst="line">
            <a:avLst/>
          </a:prstGeom>
          <a:ln w="25400">
            <a:solidFill>
              <a:srgbClr val="0000CC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91" name="Shape 191"/>
          <p:cNvSpPr/>
          <p:nvPr/>
        </p:nvSpPr>
        <p:spPr>
          <a:xfrm>
            <a:off x="7740352" y="5373215"/>
            <a:ext cx="3" cy="216027"/>
          </a:xfrm>
          <a:prstGeom prst="line">
            <a:avLst/>
          </a:prstGeom>
          <a:ln w="25400">
            <a:solidFill>
              <a:srgbClr val="0000CC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92" name="Shape 192"/>
          <p:cNvSpPr/>
          <p:nvPr/>
        </p:nvSpPr>
        <p:spPr>
          <a:xfrm>
            <a:off x="5724128" y="5373215"/>
            <a:ext cx="3" cy="216027"/>
          </a:xfrm>
          <a:prstGeom prst="line">
            <a:avLst/>
          </a:prstGeom>
          <a:ln w="25400">
            <a:solidFill>
              <a:srgbClr val="0000CC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93" name="Shape 193"/>
          <p:cNvSpPr/>
          <p:nvPr/>
        </p:nvSpPr>
        <p:spPr>
          <a:xfrm>
            <a:off x="3635895" y="5373215"/>
            <a:ext cx="3" cy="216027"/>
          </a:xfrm>
          <a:prstGeom prst="line">
            <a:avLst/>
          </a:prstGeom>
          <a:ln w="25400">
            <a:solidFill>
              <a:srgbClr val="0000CC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194" name="Shape 194"/>
          <p:cNvSpPr/>
          <p:nvPr/>
        </p:nvSpPr>
        <p:spPr>
          <a:xfrm>
            <a:off x="179509" y="1359610"/>
            <a:ext cx="2952333" cy="1181862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3200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200" b="1" dirty="0">
                <a:solidFill>
                  <a:srgbClr val="0000CC"/>
                </a:solidFill>
              </a:rPr>
              <a:t>Bioinformatics analysis</a:t>
            </a:r>
          </a:p>
        </p:txBody>
      </p:sp>
      <p:sp>
        <p:nvSpPr>
          <p:cNvPr id="195" name="Shape 195"/>
          <p:cNvSpPr/>
          <p:nvPr/>
        </p:nvSpPr>
        <p:spPr>
          <a:xfrm>
            <a:off x="-1" y="119675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38" name="Shape 162"/>
          <p:cNvSpPr/>
          <p:nvPr/>
        </p:nvSpPr>
        <p:spPr>
          <a:xfrm>
            <a:off x="6781800" y="2702625"/>
            <a:ext cx="1584179" cy="332399"/>
          </a:xfrm>
          <a:prstGeom prst="rect">
            <a:avLst/>
          </a:prstGeom>
          <a:ln w="12700">
            <a:solid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 algn="ctr">
              <a:defRPr sz="1800" b="0"/>
            </a:pPr>
            <a:r>
              <a:rPr lang="en-US" b="1" dirty="0" smtClean="0">
                <a:solidFill>
                  <a:srgbClr val="0000CC"/>
                </a:solidFill>
              </a:rPr>
              <a:t>Rice genome</a:t>
            </a:r>
            <a:endParaRPr sz="20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0" y="1676400"/>
            <a:ext cx="9144000" cy="504825"/>
          </a:xfrm>
          <a:prstGeom prst="rect">
            <a:avLst/>
          </a:prstGeom>
          <a:solidFill>
            <a:srgbClr val="7030A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title" idx="4294967295"/>
          </p:nvPr>
        </p:nvSpPr>
        <p:spPr>
          <a:xfrm>
            <a:off x="683568" y="381000"/>
            <a:ext cx="864097" cy="1377950"/>
          </a:xfrm>
          <a:prstGeom prst="rect">
            <a:avLst/>
          </a:prstGeom>
        </p:spPr>
        <p:txBody>
          <a:bodyPr lIns="0" tIns="0" rIns="0" bIns="0">
            <a:normAutofit fontScale="90000"/>
          </a:bodyPr>
          <a:lstStyle>
            <a:lvl1pPr defTabSz="850391">
              <a:lnSpc>
                <a:spcPct val="120000"/>
              </a:lnSpc>
              <a:spcBef>
                <a:spcPts val="2700"/>
              </a:spcBef>
              <a:defRPr sz="8000">
                <a:solidFill>
                  <a:srgbClr val="7030A0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sz="8000" b="1" dirty="0" smtClean="0">
                <a:solidFill>
                  <a:srgbClr val="7030A0"/>
                </a:solidFill>
              </a:rPr>
              <a:t>3</a:t>
            </a:r>
            <a:endParaRPr sz="8000" b="1" dirty="0">
              <a:solidFill>
                <a:srgbClr val="7030A0"/>
              </a:solidFill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33400" y="2667000"/>
            <a:ext cx="8424938" cy="1502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0">
              <a:lnSpc>
                <a:spcPts val="5500"/>
              </a:lnSpc>
              <a:defRPr sz="1800" b="0"/>
            </a:pPr>
            <a:r>
              <a:rPr lang="en-US" sz="4400" dirty="0" smtClean="0">
                <a:latin typeface="Arial"/>
                <a:ea typeface="Arial"/>
                <a:cs typeface="Arial"/>
                <a:sym typeface="Arial"/>
              </a:rPr>
              <a:t>Gene expression</a:t>
            </a:r>
            <a:r>
              <a:rPr sz="44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4400" dirty="0">
                <a:latin typeface="Arial"/>
                <a:ea typeface="Arial"/>
                <a:cs typeface="Arial"/>
                <a:sym typeface="Arial"/>
              </a:rPr>
              <a:t>changes in </a:t>
            </a:r>
            <a:r>
              <a:rPr lang="en-US" sz="4400" dirty="0" smtClean="0">
                <a:latin typeface="Arial"/>
                <a:ea typeface="Arial"/>
                <a:cs typeface="Arial"/>
                <a:sym typeface="Arial"/>
              </a:rPr>
              <a:t>developing ovules of rice</a:t>
            </a:r>
            <a:endParaRPr sz="4400" i="1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占位符 6145"/>
          <p:cNvSpPr>
            <a:spLocks noGrp="1" noChangeArrowheads="1"/>
          </p:cNvSpPr>
          <p:nvPr>
            <p:ph type="body" idx="1"/>
          </p:nvPr>
        </p:nvSpPr>
        <p:spPr>
          <a:xfrm>
            <a:off x="4648200" y="1905000"/>
            <a:ext cx="4495800" cy="4800600"/>
          </a:xfrm>
        </p:spPr>
        <p:txBody>
          <a:bodyPr/>
          <a:lstStyle/>
          <a:p>
            <a:pPr>
              <a:buNone/>
            </a:pPr>
            <a:r>
              <a:rPr lang="en-US" altLang="zh-CN" sz="2200" dirty="0" smtClean="0"/>
              <a:t>A. Florets at four stages. </a:t>
            </a:r>
          </a:p>
          <a:p>
            <a:pPr>
              <a:buNone/>
            </a:pPr>
            <a:r>
              <a:rPr lang="en-US" altLang="zh-CN" sz="2200" dirty="0" smtClean="0"/>
              <a:t>B. Pistils at four stages. </a:t>
            </a:r>
          </a:p>
          <a:p>
            <a:pPr>
              <a:buNone/>
            </a:pPr>
            <a:r>
              <a:rPr lang="en-US" altLang="zh-CN" sz="2200" dirty="0" smtClean="0"/>
              <a:t>C1. Ovule containing MMC in</a:t>
            </a:r>
          </a:p>
          <a:p>
            <a:pPr>
              <a:buNone/>
            </a:pPr>
            <a:r>
              <a:rPr lang="en-US" altLang="zh-CN" sz="2200" dirty="0" smtClean="0"/>
              <a:t>       meiotic process, </a:t>
            </a:r>
            <a:r>
              <a:rPr lang="en-US" altLang="zh-CN" sz="2200" dirty="0" smtClean="0">
                <a:solidFill>
                  <a:srgbClr val="0000CC"/>
                </a:solidFill>
              </a:rPr>
              <a:t>OVR1</a:t>
            </a:r>
          </a:p>
          <a:p>
            <a:pPr>
              <a:buNone/>
            </a:pPr>
            <a:r>
              <a:rPr lang="en-US" altLang="zh-CN" sz="2200" dirty="0" smtClean="0"/>
              <a:t>C2. Ovule at megaspore mitosis, </a:t>
            </a:r>
          </a:p>
          <a:p>
            <a:pPr>
              <a:buNone/>
            </a:pPr>
            <a:r>
              <a:rPr lang="en-US" altLang="zh-CN" sz="2200" dirty="0" smtClean="0"/>
              <a:t>       </a:t>
            </a:r>
            <a:r>
              <a:rPr lang="en-US" altLang="zh-CN" sz="2200" dirty="0" smtClean="0">
                <a:solidFill>
                  <a:srgbClr val="0000CC"/>
                </a:solidFill>
              </a:rPr>
              <a:t>OVR2</a:t>
            </a:r>
            <a:r>
              <a:rPr lang="en-US" altLang="zh-CN" sz="2200" dirty="0" smtClean="0"/>
              <a:t> </a:t>
            </a:r>
          </a:p>
          <a:p>
            <a:pPr>
              <a:buNone/>
            </a:pPr>
            <a:r>
              <a:rPr lang="en-US" altLang="zh-CN" sz="2200" dirty="0" smtClean="0"/>
              <a:t>C3. Ovule containing mature</a:t>
            </a:r>
          </a:p>
          <a:p>
            <a:pPr>
              <a:buNone/>
            </a:pPr>
            <a:r>
              <a:rPr lang="en-US" altLang="zh-CN" sz="2200" dirty="0" smtClean="0"/>
              <a:t>       embryo sac, </a:t>
            </a:r>
            <a:r>
              <a:rPr lang="en-US" altLang="zh-CN" sz="2200" dirty="0" smtClean="0">
                <a:solidFill>
                  <a:srgbClr val="0000CC"/>
                </a:solidFill>
              </a:rPr>
              <a:t>OVR3 </a:t>
            </a:r>
          </a:p>
          <a:p>
            <a:pPr>
              <a:buNone/>
            </a:pPr>
            <a:r>
              <a:rPr lang="en-US" altLang="zh-CN" sz="2200" dirty="0" smtClean="0"/>
              <a:t>C4. Ovule of two days after</a:t>
            </a:r>
          </a:p>
          <a:p>
            <a:pPr>
              <a:buNone/>
            </a:pPr>
            <a:r>
              <a:rPr lang="en-US" altLang="zh-CN" sz="2200" dirty="0" smtClean="0"/>
              <a:t>       fertilization, </a:t>
            </a:r>
            <a:r>
              <a:rPr lang="en-US" altLang="zh-CN" sz="2200" dirty="0" smtClean="0">
                <a:solidFill>
                  <a:srgbClr val="0000CC"/>
                </a:solidFill>
              </a:rPr>
              <a:t>OVR4</a:t>
            </a:r>
          </a:p>
          <a:p>
            <a:pPr>
              <a:buNone/>
            </a:pPr>
            <a:r>
              <a:rPr lang="en-US" altLang="zh-CN" sz="2400" dirty="0" smtClean="0">
                <a:solidFill>
                  <a:srgbClr val="0000CC"/>
                </a:solidFill>
              </a:rPr>
              <a:t>LEAF. </a:t>
            </a:r>
            <a:r>
              <a:rPr lang="en-US" altLang="zh-CN" sz="2200" dirty="0" smtClean="0"/>
              <a:t>Boot leaf, vegetative tissue</a:t>
            </a:r>
            <a:endParaRPr lang="zh-CN" altLang="en-US" sz="2200" dirty="0" smtClean="0"/>
          </a:p>
        </p:txBody>
      </p:sp>
      <p:pic>
        <p:nvPicPr>
          <p:cNvPr id="7171" name="图片 6146" descr="取材时期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905000"/>
            <a:ext cx="3863879" cy="450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hape 159"/>
          <p:cNvSpPr/>
          <p:nvPr/>
        </p:nvSpPr>
        <p:spPr>
          <a:xfrm>
            <a:off x="-4" y="160020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6" name="文本占位符 6145"/>
          <p:cNvSpPr txBox="1">
            <a:spLocks noChangeArrowheads="1"/>
          </p:cNvSpPr>
          <p:nvPr/>
        </p:nvSpPr>
        <p:spPr bwMode="auto">
          <a:xfrm>
            <a:off x="1219200" y="762000"/>
            <a:ext cx="7086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altLang="zh-CN" sz="3200" kern="0" dirty="0" smtClean="0">
                <a:latin typeface="+mn-lt"/>
                <a:ea typeface="黑体" pitchFamily="49" charset="-122"/>
              </a:rPr>
              <a:t>Plant materials: </a:t>
            </a:r>
            <a:r>
              <a:rPr lang="en-US" altLang="zh-CN" sz="3200" kern="0" dirty="0" smtClean="0">
                <a:solidFill>
                  <a:srgbClr val="000000"/>
                </a:solidFill>
                <a:latin typeface="Arial"/>
                <a:ea typeface="黑体" pitchFamily="49" charset="-122"/>
              </a:rPr>
              <a:t>developing ovules</a:t>
            </a:r>
            <a:endParaRPr lang="zh-CN" altLang="en-US" sz="3200" kern="0" dirty="0" smtClean="0">
              <a:solidFill>
                <a:srgbClr val="000000"/>
              </a:solidFill>
              <a:latin typeface="黑体" pitchFamily="49" charset="-122"/>
              <a:ea typeface="黑体" pitchFamily="49" charset="-12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zh-CN" alt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1" name="表格占位符 12290"/>
          <p:cNvGraphicFramePr>
            <a:graphicFrameLocks noGrp="1"/>
          </p:cNvGraphicFramePr>
          <p:nvPr>
            <p:ph type="tbl" idx="1"/>
          </p:nvPr>
        </p:nvGraphicFramePr>
        <p:xfrm>
          <a:off x="457200" y="1905000"/>
          <a:ext cx="8232775" cy="4467542"/>
        </p:xfrm>
        <a:graphic>
          <a:graphicData uri="http://schemas.openxmlformats.org/drawingml/2006/table">
            <a:tbl>
              <a:tblPr/>
              <a:tblGrid>
                <a:gridCol w="1679576"/>
                <a:gridCol w="1752600"/>
                <a:gridCol w="1524000"/>
                <a:gridCol w="1821550"/>
                <a:gridCol w="1455049"/>
              </a:tblGrid>
              <a:tr h="455613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endParaRPr sz="2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170" marR="90170" marT="46990" marB="46990" anchor="ctr">
                    <a:lnL cap="flat">
                      <a:noFill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OVR1</a:t>
                      </a:r>
                    </a:p>
                  </a:txBody>
                  <a:tcPr marL="90170" marR="90170" marT="46990" marB="46990" anchor="ctr">
                    <a:lnL cap="flat">
                      <a:noFill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OVR2</a:t>
                      </a:r>
                    </a:p>
                  </a:txBody>
                  <a:tcPr marL="90170" marR="90170" marT="46990" marB="46990" anchor="ctr">
                    <a:lnL cap="flat">
                      <a:noFill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+mn-lt"/>
                        </a:rPr>
                        <a:t>OVR3</a:t>
                      </a:r>
                    </a:p>
                  </a:txBody>
                  <a:tcPr marL="90170" marR="90170" marT="46990" marB="46990" anchor="ctr">
                    <a:lnL cap="flat">
                      <a:noFill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+mn-lt"/>
                        </a:rPr>
                        <a:t>OVR4</a:t>
                      </a:r>
                    </a:p>
                  </a:txBody>
                  <a:tcPr marL="90170" marR="90170" marT="46990" marB="46990" anchor="ctr">
                    <a:lnL cap="flat">
                      <a:noFill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6912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 smtClean="0">
                          <a:solidFill>
                            <a:srgbClr val="000000"/>
                          </a:solidFill>
                          <a:latin typeface="+mn-lt"/>
                          <a:ea typeface="黑体" pitchFamily="1" charset="-122"/>
                        </a:rPr>
                        <a:t>Total</a:t>
                      </a:r>
                      <a:endParaRPr lang="zh-CN" altLang="en-US" sz="2000" dirty="0">
                        <a:solidFill>
                          <a:srgbClr val="000000"/>
                        </a:solidFill>
                        <a:latin typeface="+mn-lt"/>
                        <a:ea typeface="黑体" pitchFamily="1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2000" dirty="0" smtClean="0">
                          <a:solidFill>
                            <a:srgbClr val="000000"/>
                          </a:solidFill>
                          <a:latin typeface="+mn-lt"/>
                          <a:ea typeface="黑体" pitchFamily="1" charset="-122"/>
                        </a:rPr>
                        <a:t>reads</a:t>
                      </a:r>
                      <a:endParaRPr lang="zh-CN" altLang="en-US" sz="2000" dirty="0">
                        <a:solidFill>
                          <a:srgbClr val="000000"/>
                        </a:solidFill>
                        <a:latin typeface="+mn-lt"/>
                        <a:ea typeface="黑体" pitchFamily="1" charset="-122"/>
                      </a:endParaRP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7433271 </a:t>
                      </a:r>
                      <a:endParaRPr lang="en-US" altLang="zh-CN" sz="20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2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100%)</a:t>
                      </a: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7044517 (100%)</a:t>
                      </a: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7586725 (100%)</a:t>
                      </a: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+mn-lt"/>
                        </a:rPr>
                        <a:t>7185948 (100%)</a:t>
                      </a: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8500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 smtClean="0">
                          <a:solidFill>
                            <a:srgbClr val="000000"/>
                          </a:solidFill>
                          <a:latin typeface="+mn-lt"/>
                          <a:ea typeface="黑体" pitchFamily="1" charset="-122"/>
                        </a:rPr>
                        <a:t>Mapped</a:t>
                      </a:r>
                      <a:endParaRPr lang="zh-CN" altLang="en-US" sz="2000" dirty="0">
                        <a:solidFill>
                          <a:srgbClr val="000000"/>
                        </a:solidFill>
                        <a:latin typeface="+mn-lt"/>
                        <a:ea typeface="黑体" pitchFamily="1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2000" dirty="0" smtClean="0">
                          <a:solidFill>
                            <a:srgbClr val="000000"/>
                          </a:solidFill>
                          <a:latin typeface="+mn-lt"/>
                          <a:ea typeface="黑体" pitchFamily="1" charset="-122"/>
                        </a:rPr>
                        <a:t>reads</a:t>
                      </a:r>
                      <a:endParaRPr lang="zh-CN" altLang="en-US" sz="2000" dirty="0">
                        <a:solidFill>
                          <a:srgbClr val="000000"/>
                        </a:solidFill>
                        <a:latin typeface="+mn-lt"/>
                        <a:ea typeface="黑体" pitchFamily="1" charset="-122"/>
                      </a:endParaRP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6299385 </a:t>
                      </a:r>
                      <a:endParaRPr lang="en-US" altLang="zh-CN" sz="20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2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84.75%)</a:t>
                      </a: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5867534 (83.29%)</a:t>
                      </a: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6313602 (83.22%)</a:t>
                      </a: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6039335 (84.04%)</a:t>
                      </a: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3769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+mn-lt"/>
                          <a:sym typeface="Helvetica"/>
                        </a:rPr>
                        <a:t>Unique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+mn-lt"/>
                          <a:sym typeface="Helvetica"/>
                        </a:rPr>
                        <a:t>match</a:t>
                      </a:r>
                      <a:endParaRPr lang="zh-CN" altLang="en-US" sz="2000" dirty="0">
                        <a:solidFill>
                          <a:srgbClr val="000000"/>
                        </a:solidFill>
                        <a:latin typeface="+mn-lt"/>
                        <a:ea typeface="黑体" pitchFamily="1" charset="-122"/>
                      </a:endParaRP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5878909 </a:t>
                      </a:r>
                      <a:endParaRPr lang="en-US" altLang="zh-CN" sz="20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2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70.09%)</a:t>
                      </a: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5471801 (77.67%)</a:t>
                      </a: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5910889 (77.91%)</a:t>
                      </a: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5646056 (78.57%)</a:t>
                      </a: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8500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+mn-lt"/>
                          <a:sym typeface="Helvetica"/>
                        </a:rPr>
                        <a:t>Multi-position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+mn-lt"/>
                          <a:sym typeface="Helvetica"/>
                        </a:rPr>
                        <a:t> match</a:t>
                      </a:r>
                      <a:endParaRPr lang="zh-CN" altLang="en-US" sz="2000" dirty="0">
                        <a:solidFill>
                          <a:srgbClr val="000000"/>
                        </a:solidFill>
                        <a:latin typeface="+mn-lt"/>
                        <a:ea typeface="黑体" pitchFamily="1" charset="-122"/>
                      </a:endParaRP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420476 </a:t>
                      </a:r>
                      <a:endParaRPr lang="en-US" altLang="zh-CN" sz="20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2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5.66%)</a:t>
                      </a: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+mn-lt"/>
                        </a:rPr>
                        <a:t>395733 (5.62%)</a:t>
                      </a: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402713 (5.31%)</a:t>
                      </a: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393279 (5.47%)</a:t>
                      </a: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6913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 smtClean="0">
                          <a:solidFill>
                            <a:srgbClr val="000000"/>
                          </a:solidFill>
                          <a:latin typeface="+mn-lt"/>
                          <a:ea typeface="黑体" pitchFamily="1" charset="-122"/>
                        </a:rPr>
                        <a:t>Unmapped</a:t>
                      </a:r>
                      <a:endParaRPr lang="zh-CN" altLang="en-US" sz="2000" dirty="0">
                        <a:solidFill>
                          <a:srgbClr val="000000"/>
                        </a:solidFill>
                        <a:latin typeface="+mn-lt"/>
                        <a:ea typeface="黑体" pitchFamily="1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2000" dirty="0" smtClean="0">
                          <a:solidFill>
                            <a:srgbClr val="000000"/>
                          </a:solidFill>
                          <a:latin typeface="+mn-lt"/>
                          <a:ea typeface="黑体" pitchFamily="1" charset="-122"/>
                        </a:rPr>
                        <a:t>reads</a:t>
                      </a:r>
                      <a:endParaRPr lang="zh-CN" altLang="en-US" sz="2000" dirty="0">
                        <a:solidFill>
                          <a:srgbClr val="000000"/>
                        </a:solidFill>
                        <a:latin typeface="+mn-lt"/>
                        <a:ea typeface="黑体" pitchFamily="1" charset="-122"/>
                      </a:endParaRP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1133886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2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(15.25%)</a:t>
                      </a: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+mn-lt"/>
                        </a:rPr>
                        <a:t>1176983 (16.71%)</a:t>
                      </a: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1273123 (16.78%)</a:t>
                      </a: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000" dirty="0">
                          <a:solidFill>
                            <a:srgbClr val="000000"/>
                          </a:solidFill>
                          <a:latin typeface="+mn-lt"/>
                        </a:rPr>
                        <a:t>1146613 (15.96%)</a:t>
                      </a:r>
                    </a:p>
                  </a:txBody>
                  <a:tcPr marL="90170" marR="90170" marT="46990" marB="46990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55" name="矩形 12366"/>
          <p:cNvSpPr>
            <a:spLocks noChangeArrowheads="1"/>
          </p:cNvSpPr>
          <p:nvPr/>
        </p:nvSpPr>
        <p:spPr bwMode="auto">
          <a:xfrm>
            <a:off x="533400" y="3886200"/>
            <a:ext cx="8153400" cy="762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85800" y="533400"/>
            <a:ext cx="8001000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 sz="1800" b="0"/>
            </a:pPr>
            <a:r>
              <a:rPr lang="en-US" sz="2800" dirty="0" smtClean="0">
                <a:latin typeface="Arial"/>
                <a:ea typeface="Arial"/>
                <a:cs typeface="Arial"/>
                <a:sym typeface="Arial"/>
              </a:rPr>
              <a:t>Number of reads matched to rice</a:t>
            </a:r>
            <a:r>
              <a:rPr lang="en-US" sz="2800" i="1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smtClean="0">
                <a:latin typeface="Arial"/>
                <a:ea typeface="Arial"/>
                <a:cs typeface="Arial"/>
                <a:sym typeface="Arial"/>
              </a:rPr>
              <a:t>genome</a:t>
            </a:r>
            <a:endParaRPr lang="en-US" sz="28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Shape 159"/>
          <p:cNvSpPr/>
          <p:nvPr/>
        </p:nvSpPr>
        <p:spPr>
          <a:xfrm>
            <a:off x="-4" y="137160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0241"/>
          <p:cNvSpPr>
            <a:spLocks noGrp="1" noChangeArrowheads="1"/>
          </p:cNvSpPr>
          <p:nvPr>
            <p:ph type="title"/>
          </p:nvPr>
        </p:nvSpPr>
        <p:spPr>
          <a:xfrm>
            <a:off x="304800" y="990600"/>
            <a:ext cx="8662987" cy="682625"/>
          </a:xfrm>
        </p:spPr>
        <p:txBody>
          <a:bodyPr/>
          <a:lstStyle/>
          <a:p>
            <a:pPr lvl="0" eaLnBrk="1" hangingPunct="1"/>
            <a:r>
              <a:rPr lang="en-US" sz="2800" dirty="0" smtClean="0"/>
              <a:t>The different read coverage of genes in four libraries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zh-CN" altLang="en-US" sz="2400" b="1" dirty="0" smtClean="0">
              <a:ea typeface="黑体" pitchFamily="49" charset="-122"/>
            </a:endParaRPr>
          </a:p>
        </p:txBody>
      </p:sp>
      <p:sp>
        <p:nvSpPr>
          <p:cNvPr id="4" name="Shape 195"/>
          <p:cNvSpPr/>
          <p:nvPr/>
        </p:nvSpPr>
        <p:spPr>
          <a:xfrm>
            <a:off x="-4" y="175260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grpSp>
        <p:nvGrpSpPr>
          <p:cNvPr id="8" name="组合 7"/>
          <p:cNvGrpSpPr/>
          <p:nvPr/>
        </p:nvGrpSpPr>
        <p:grpSpPr>
          <a:xfrm>
            <a:off x="1219200" y="2133600"/>
            <a:ext cx="6400800" cy="4253686"/>
            <a:chOff x="1066800" y="2209800"/>
            <a:chExt cx="6400800" cy="4253686"/>
          </a:xfrm>
        </p:grpSpPr>
        <p:pic>
          <p:nvPicPr>
            <p:cNvPr id="11267" name="图片 10242" descr="基因覆盖度"/>
            <p:cNvPicPr>
              <a:picLocks noChangeAspect="1" noChangeArrowheads="1"/>
            </p:cNvPicPr>
            <p:nvPr/>
          </p:nvPicPr>
          <p:blipFill>
            <a:blip r:embed="rId2" cstate="print"/>
            <a:srcRect l="48621" b="65957"/>
            <a:stretch>
              <a:fillRect/>
            </a:stretch>
          </p:blipFill>
          <p:spPr bwMode="auto">
            <a:xfrm>
              <a:off x="1168725" y="2251990"/>
              <a:ext cx="3196468" cy="2030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图片 10242" descr="基因覆盖度"/>
            <p:cNvPicPr>
              <a:picLocks noChangeAspect="1" noChangeArrowheads="1"/>
            </p:cNvPicPr>
            <p:nvPr/>
          </p:nvPicPr>
          <p:blipFill>
            <a:blip r:embed="rId2" cstate="print"/>
            <a:srcRect t="32616" r="51399"/>
            <a:stretch>
              <a:fillRect/>
            </a:stretch>
          </p:blipFill>
          <p:spPr bwMode="auto">
            <a:xfrm>
              <a:off x="4267200" y="2209800"/>
              <a:ext cx="3200400" cy="4253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图片 10242" descr="基因覆盖度"/>
            <p:cNvPicPr>
              <a:picLocks noChangeAspect="1" noChangeArrowheads="1"/>
            </p:cNvPicPr>
            <p:nvPr/>
          </p:nvPicPr>
          <p:blipFill>
            <a:blip r:embed="rId2" cstate="print"/>
            <a:srcRect l="48621" t="31891" b="33341"/>
            <a:stretch>
              <a:fillRect/>
            </a:stretch>
          </p:blipFill>
          <p:spPr bwMode="auto">
            <a:xfrm>
              <a:off x="1066800" y="4284025"/>
              <a:ext cx="3348855" cy="2172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3313"/>
          <p:cNvSpPr>
            <a:spLocks noGrp="1" noChangeArrowheads="1"/>
          </p:cNvSpPr>
          <p:nvPr>
            <p:ph type="title"/>
          </p:nvPr>
        </p:nvSpPr>
        <p:spPr>
          <a:xfrm>
            <a:off x="0" y="762000"/>
            <a:ext cx="9237663" cy="869950"/>
          </a:xfrm>
        </p:spPr>
        <p:txBody>
          <a:bodyPr/>
          <a:lstStyle/>
          <a:p>
            <a:r>
              <a:rPr lang="en-US" altLang="zh-CN" sz="2400" dirty="0" smtClean="0"/>
              <a:t>Sequence length distribution of the all 30,858 detected genes in the leaf and four developmental stages of ovules.</a:t>
            </a:r>
            <a:endParaRPr lang="zh-CN" altLang="en-US" sz="2400" b="1" dirty="0" smtClean="0">
              <a:ea typeface="黑体" pitchFamily="49" charset="-122"/>
            </a:endParaRPr>
          </a:p>
        </p:txBody>
      </p:sp>
      <p:graphicFrame>
        <p:nvGraphicFramePr>
          <p:cNvPr id="13315" name="表格占位符 13314"/>
          <p:cNvGraphicFramePr>
            <a:graphicFrameLocks noGrp="1"/>
          </p:cNvGraphicFramePr>
          <p:nvPr>
            <p:ph type="tbl" idx="1"/>
          </p:nvPr>
        </p:nvGraphicFramePr>
        <p:xfrm>
          <a:off x="1219200" y="2667000"/>
          <a:ext cx="6842125" cy="3268663"/>
        </p:xfrm>
        <a:graphic>
          <a:graphicData uri="http://schemas.openxmlformats.org/drawingml/2006/table">
            <a:tbl>
              <a:tblPr/>
              <a:tblGrid>
                <a:gridCol w="2279650"/>
                <a:gridCol w="2279650"/>
                <a:gridCol w="2282825"/>
              </a:tblGrid>
              <a:tr h="466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黑体" pitchFamily="49" charset="-122"/>
                        </a:rPr>
                        <a:t>Gene length</a:t>
                      </a:r>
                      <a:r>
                        <a:rPr kumimoji="0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（bp）</a:t>
                      </a:r>
                    </a:p>
                  </a:txBody>
                  <a:tcPr marL="90170" marR="90170" marT="46990" marB="4699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黑体" pitchFamily="49" charset="-122"/>
                        </a:rPr>
                        <a:t>Gene number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黑体" pitchFamily="49" charset="-122"/>
                      </a:endParaRPr>
                    </a:p>
                  </a:txBody>
                  <a:tcPr marL="90170" marR="90170" marT="46990" marB="4699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黑体" pitchFamily="49" charset="-122"/>
                        </a:rPr>
                        <a:t>Percentage</a:t>
                      </a: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黑体" pitchFamily="49" charset="-122"/>
                      </a:endParaRPr>
                    </a:p>
                  </a:txBody>
                  <a:tcPr marL="90170" marR="90170" marT="46990" marB="4699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100-500</a:t>
                      </a:r>
                    </a:p>
                  </a:txBody>
                  <a:tcPr marL="90170" marR="90170" marT="46990" marB="4699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2099</a:t>
                      </a:r>
                    </a:p>
                  </a:txBody>
                  <a:tcPr marL="90170" marR="90170" marT="46990" marB="4699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6.80%</a:t>
                      </a:r>
                    </a:p>
                  </a:txBody>
                  <a:tcPr marL="90170" marR="90170" marT="46990" marB="4699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500-1000</a:t>
                      </a:r>
                    </a:p>
                  </a:txBody>
                  <a:tcPr marL="90170" marR="90170" marT="46990" marB="469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5264</a:t>
                      </a:r>
                    </a:p>
                  </a:txBody>
                  <a:tcPr marL="90170" marR="90170" marT="46990" marB="469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17.06%</a:t>
                      </a:r>
                    </a:p>
                  </a:txBody>
                  <a:tcPr marL="90170" marR="90170" marT="46990" marB="469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1000-1500</a:t>
                      </a:r>
                    </a:p>
                  </a:txBody>
                  <a:tcPr marL="90170" marR="90170" marT="46990" marB="469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6260</a:t>
                      </a:r>
                    </a:p>
                  </a:txBody>
                  <a:tcPr marL="90170" marR="90170" marT="46990" marB="469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20.29%</a:t>
                      </a:r>
                    </a:p>
                  </a:txBody>
                  <a:tcPr marL="90170" marR="90170" marT="46990" marB="469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1500-2000</a:t>
                      </a:r>
                    </a:p>
                  </a:txBody>
                  <a:tcPr marL="90170" marR="90170" marT="46990" marB="469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6181</a:t>
                      </a:r>
                    </a:p>
                  </a:txBody>
                  <a:tcPr marL="90170" marR="90170" marT="46990" marB="469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20.03%</a:t>
                      </a:r>
                    </a:p>
                  </a:txBody>
                  <a:tcPr marL="90170" marR="90170" marT="46990" marB="469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≥2000</a:t>
                      </a:r>
                    </a:p>
                  </a:txBody>
                  <a:tcPr marL="90170" marR="90170" marT="46990" marB="469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11054</a:t>
                      </a:r>
                    </a:p>
                  </a:txBody>
                  <a:tcPr marL="90170" marR="90170" marT="46990" marB="469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35.82%</a:t>
                      </a:r>
                    </a:p>
                  </a:txBody>
                  <a:tcPr marL="90170" marR="90170" marT="46990" marB="469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Total</a:t>
                      </a:r>
                    </a:p>
                  </a:txBody>
                  <a:tcPr marL="90170" marR="90170" marT="46990" marB="469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30858</a:t>
                      </a:r>
                    </a:p>
                  </a:txBody>
                  <a:tcPr marL="90170" marR="90170" marT="46990" marB="469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100%</a:t>
                      </a:r>
                    </a:p>
                  </a:txBody>
                  <a:tcPr marL="90170" marR="90170" marT="46990" marB="4699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Shape 159"/>
          <p:cNvSpPr/>
          <p:nvPr/>
        </p:nvSpPr>
        <p:spPr>
          <a:xfrm>
            <a:off x="0" y="190500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14337" descr="Fig. 2"/>
          <p:cNvPicPr>
            <a:picLocks noChangeAspect="1" noChangeArrowheads="1"/>
          </p:cNvPicPr>
          <p:nvPr/>
        </p:nvPicPr>
        <p:blipFill>
          <a:blip r:embed="rId3" cstate="print"/>
          <a:srcRect l="8772" t="10690" r="10330" b="10814"/>
          <a:stretch>
            <a:fillRect/>
          </a:stretch>
        </p:blipFill>
        <p:spPr bwMode="auto">
          <a:xfrm>
            <a:off x="1981200" y="1600201"/>
            <a:ext cx="541826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标题 14338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723900"/>
          </a:xfrm>
        </p:spPr>
        <p:txBody>
          <a:bodyPr/>
          <a:lstStyle/>
          <a:p>
            <a:pPr eaLnBrk="1" hangingPunct="1"/>
            <a:r>
              <a:rPr lang="en-US" altLang="zh-CN" sz="2400" dirty="0" err="1" smtClean="0"/>
              <a:t>Circos</a:t>
            </a:r>
            <a:r>
              <a:rPr lang="en-US" altLang="zh-CN" sz="2400" dirty="0" smtClean="0"/>
              <a:t> diagram depicting the gene expression in leaf and ovules of four developmental stages.</a:t>
            </a:r>
            <a:endParaRPr lang="zh-CN" altLang="en-US" sz="2400" b="1" dirty="0" smtClean="0">
              <a:ea typeface="黑体" pitchFamily="49" charset="-122"/>
            </a:endParaRPr>
          </a:p>
        </p:txBody>
      </p:sp>
      <p:sp>
        <p:nvSpPr>
          <p:cNvPr id="4" name="Shape 159"/>
          <p:cNvSpPr/>
          <p:nvPr/>
        </p:nvSpPr>
        <p:spPr>
          <a:xfrm>
            <a:off x="-4" y="160020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15361" descr="Fig.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0631" y="1676400"/>
            <a:ext cx="4623369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0" y="5943600"/>
            <a:ext cx="6027738" cy="4318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altLang="zh-CN" sz="2000" dirty="0" smtClean="0">
                <a:solidFill>
                  <a:srgbClr val="0000CC"/>
                </a:solidFill>
                <a:ea typeface="黑体" pitchFamily="49" charset="-122"/>
              </a:rPr>
              <a:t>Total expressed genes: 30858 </a:t>
            </a:r>
            <a:endParaRPr lang="zh-CN" altLang="en-US" sz="2000" dirty="0" smtClean="0">
              <a:solidFill>
                <a:srgbClr val="0000CC"/>
              </a:solidFill>
              <a:ea typeface="黑体" pitchFamily="49" charset="-122"/>
            </a:endParaRPr>
          </a:p>
        </p:txBody>
      </p:sp>
      <p:sp>
        <p:nvSpPr>
          <p:cNvPr id="5" name="Shape 159"/>
          <p:cNvSpPr/>
          <p:nvPr/>
        </p:nvSpPr>
        <p:spPr>
          <a:xfrm>
            <a:off x="0" y="152400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09600"/>
          </a:xfrm>
        </p:spPr>
        <p:txBody>
          <a:bodyPr/>
          <a:lstStyle/>
          <a:p>
            <a:r>
              <a:rPr lang="en-US" altLang="zh-CN" sz="2800" dirty="0" smtClean="0"/>
              <a:t>Comparison of expressed genes in leaf and developing ovule of rice</a:t>
            </a:r>
            <a:endParaRPr lang="zh-CN" altLang="en-US" sz="2800" dirty="0"/>
          </a:p>
        </p:txBody>
      </p:sp>
      <p:pic>
        <p:nvPicPr>
          <p:cNvPr id="347138" name="Picture 2" descr="E:\接受发表稿件\Wu Ya MS\Wu Y 150505\新建文件夹\figure3.tif"/>
          <p:cNvPicPr>
            <a:picLocks noChangeAspect="1" noChangeArrowheads="1"/>
          </p:cNvPicPr>
          <p:nvPr/>
        </p:nvPicPr>
        <p:blipFill>
          <a:blip r:embed="rId4" cstate="print"/>
          <a:srcRect l="53340"/>
          <a:stretch>
            <a:fillRect/>
          </a:stretch>
        </p:blipFill>
        <p:spPr bwMode="auto">
          <a:xfrm>
            <a:off x="304800" y="1600200"/>
            <a:ext cx="4133160" cy="39170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676400"/>
            <a:ext cx="7467600" cy="4461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标题 16385"/>
          <p:cNvSpPr>
            <a:spLocks noGrp="1" noChangeArrowheads="1"/>
          </p:cNvSpPr>
          <p:nvPr>
            <p:ph type="title"/>
          </p:nvPr>
        </p:nvSpPr>
        <p:spPr>
          <a:xfrm>
            <a:off x="350870" y="609600"/>
            <a:ext cx="8405813" cy="533399"/>
          </a:xfrm>
        </p:spPr>
        <p:txBody>
          <a:bodyPr/>
          <a:lstStyle/>
          <a:p>
            <a:pPr eaLnBrk="1" hangingPunct="1"/>
            <a:r>
              <a:rPr lang="en-US" altLang="zh-CN" sz="2800" dirty="0" smtClean="0"/>
              <a:t>Analysis of differential expressed genes (DEGs)</a:t>
            </a:r>
            <a:endParaRPr lang="zh-CN" altLang="en-US" sz="2800" b="1" dirty="0" smtClean="0">
              <a:ea typeface="黑体" pitchFamily="49" charset="-122"/>
            </a:endParaRPr>
          </a:p>
        </p:txBody>
      </p:sp>
      <p:sp>
        <p:nvSpPr>
          <p:cNvPr id="1028" name="流程图: 过程 16387"/>
          <p:cNvSpPr>
            <a:spLocks noChangeArrowheads="1"/>
          </p:cNvSpPr>
          <p:nvPr/>
        </p:nvSpPr>
        <p:spPr bwMode="auto">
          <a:xfrm>
            <a:off x="228600" y="6096000"/>
            <a:ext cx="8686800" cy="463204"/>
          </a:xfrm>
          <a:prstGeom prst="flowChart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Differential expressed genes identified between 10 comparisons.</a:t>
            </a:r>
            <a:endParaRPr lang="zh-CN" altLang="en-US" sz="2200" dirty="0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1029" name="流程图: 过程 16388"/>
          <p:cNvSpPr>
            <a:spLocks noChangeArrowheads="1"/>
          </p:cNvSpPr>
          <p:nvPr/>
        </p:nvSpPr>
        <p:spPr bwMode="auto">
          <a:xfrm>
            <a:off x="1590674" y="3657601"/>
            <a:ext cx="466725" cy="1124562"/>
          </a:xfrm>
          <a:prstGeom prst="flowChartProcess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30" name="流程图: 过程 16389"/>
          <p:cNvSpPr>
            <a:spLocks noChangeArrowheads="1"/>
          </p:cNvSpPr>
          <p:nvPr/>
        </p:nvSpPr>
        <p:spPr bwMode="auto">
          <a:xfrm>
            <a:off x="3486150" y="4495800"/>
            <a:ext cx="457200" cy="285113"/>
          </a:xfrm>
          <a:prstGeom prst="flowChartProcess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31" name="流程图: 过程 16390"/>
          <p:cNvSpPr>
            <a:spLocks noChangeArrowheads="1"/>
          </p:cNvSpPr>
          <p:nvPr/>
        </p:nvSpPr>
        <p:spPr bwMode="auto">
          <a:xfrm>
            <a:off x="4724400" y="4038600"/>
            <a:ext cx="457200" cy="762000"/>
          </a:xfrm>
          <a:prstGeom prst="flowChartProcess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159"/>
          <p:cNvSpPr/>
          <p:nvPr/>
        </p:nvSpPr>
        <p:spPr>
          <a:xfrm>
            <a:off x="-4" y="137160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9457" descr="fig.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196975"/>
            <a:ext cx="5688013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标题 19458"/>
          <p:cNvSpPr>
            <a:spLocks noGrp="1" noChangeArrowheads="1"/>
          </p:cNvSpPr>
          <p:nvPr>
            <p:ph type="title"/>
          </p:nvPr>
        </p:nvSpPr>
        <p:spPr>
          <a:xfrm>
            <a:off x="170128" y="381000"/>
            <a:ext cx="8697913" cy="869950"/>
          </a:xfrm>
        </p:spPr>
        <p:txBody>
          <a:bodyPr/>
          <a:lstStyle/>
          <a:p>
            <a:r>
              <a:rPr lang="en-US" altLang="zh-CN" sz="2400" dirty="0" smtClean="0"/>
              <a:t>GO analysis of all detected genes and DEGs among the ovule</a:t>
            </a:r>
            <a:br>
              <a:rPr lang="en-US" altLang="zh-CN" sz="2400" dirty="0" smtClean="0"/>
            </a:br>
            <a:r>
              <a:rPr lang="en-US" altLang="zh-CN" sz="2400" dirty="0" smtClean="0"/>
              <a:t>developmental stages</a:t>
            </a:r>
            <a:endParaRPr lang="zh-CN" altLang="en-US" sz="2400" b="1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9460" name="文本框 19459"/>
          <p:cNvSpPr txBox="1">
            <a:spLocks noChangeArrowheads="1"/>
          </p:cNvSpPr>
          <p:nvPr/>
        </p:nvSpPr>
        <p:spPr bwMode="auto">
          <a:xfrm>
            <a:off x="283036" y="5747656"/>
            <a:ext cx="8839200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GO classification of all 30,858 genes in leaf and four developmental stages of ovule.</a:t>
            </a:r>
          </a:p>
          <a:p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The results are summarized in three main GO categories. </a:t>
            </a:r>
            <a:endParaRPr lang="zh-CN" altLang="en-US" sz="2000" dirty="0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19461" name="矩形 19460"/>
          <p:cNvSpPr>
            <a:spLocks noChangeArrowheads="1"/>
          </p:cNvSpPr>
          <p:nvPr/>
        </p:nvSpPr>
        <p:spPr bwMode="auto">
          <a:xfrm rot="840000">
            <a:off x="2430463" y="3790950"/>
            <a:ext cx="76200" cy="279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2" name="矩形 19461"/>
          <p:cNvSpPr>
            <a:spLocks noChangeArrowheads="1"/>
          </p:cNvSpPr>
          <p:nvPr/>
        </p:nvSpPr>
        <p:spPr bwMode="auto">
          <a:xfrm rot="840000">
            <a:off x="2503488" y="3790950"/>
            <a:ext cx="76200" cy="4381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3" name="矩形 19462"/>
          <p:cNvSpPr>
            <a:spLocks noChangeArrowheads="1"/>
          </p:cNvSpPr>
          <p:nvPr/>
        </p:nvSpPr>
        <p:spPr bwMode="auto">
          <a:xfrm rot="840000">
            <a:off x="3132138" y="3789363"/>
            <a:ext cx="76200" cy="5207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4" name="矩形 19463"/>
          <p:cNvSpPr>
            <a:spLocks noChangeArrowheads="1"/>
          </p:cNvSpPr>
          <p:nvPr/>
        </p:nvSpPr>
        <p:spPr bwMode="auto">
          <a:xfrm rot="840000">
            <a:off x="3430588" y="3790950"/>
            <a:ext cx="76200" cy="3651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5" name="矩形 19464"/>
          <p:cNvSpPr>
            <a:spLocks noChangeArrowheads="1"/>
          </p:cNvSpPr>
          <p:nvPr/>
        </p:nvSpPr>
        <p:spPr bwMode="auto">
          <a:xfrm rot="840000">
            <a:off x="3556000" y="3787775"/>
            <a:ext cx="76200" cy="4349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6" name="矩形 19465"/>
          <p:cNvSpPr>
            <a:spLocks noChangeArrowheads="1"/>
          </p:cNvSpPr>
          <p:nvPr/>
        </p:nvSpPr>
        <p:spPr bwMode="auto">
          <a:xfrm rot="840000">
            <a:off x="4957763" y="3783013"/>
            <a:ext cx="76200" cy="7477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7" name="矩形 19466"/>
          <p:cNvSpPr>
            <a:spLocks noChangeArrowheads="1"/>
          </p:cNvSpPr>
          <p:nvPr/>
        </p:nvSpPr>
        <p:spPr bwMode="auto">
          <a:xfrm rot="840000">
            <a:off x="5741988" y="3781425"/>
            <a:ext cx="76200" cy="89058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59"/>
          <p:cNvSpPr/>
          <p:nvPr/>
        </p:nvSpPr>
        <p:spPr>
          <a:xfrm>
            <a:off x="-4" y="137160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文本框 20482"/>
          <p:cNvSpPr txBox="1">
            <a:spLocks noChangeArrowheads="1"/>
          </p:cNvSpPr>
          <p:nvPr/>
        </p:nvSpPr>
        <p:spPr bwMode="auto">
          <a:xfrm>
            <a:off x="457200" y="6352791"/>
            <a:ext cx="8458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GO classification of DEGs among the adjacent development stages of ovule. </a:t>
            </a:r>
            <a:endParaRPr lang="zh-CN" altLang="en-US" sz="2000" b="1" dirty="0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pic>
        <p:nvPicPr>
          <p:cNvPr id="345089" name="Picture 1" descr="E:\接受发表稿件\Wu Ya MS\Wu Y 150505\新建文件夹\figure6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259" y="130632"/>
            <a:ext cx="7947557" cy="6245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标题 22529"/>
          <p:cNvSpPr>
            <a:spLocks noGrp="1" noChangeArrowheads="1"/>
          </p:cNvSpPr>
          <p:nvPr>
            <p:ph type="title"/>
          </p:nvPr>
        </p:nvSpPr>
        <p:spPr>
          <a:xfrm>
            <a:off x="228600" y="685800"/>
            <a:ext cx="8534400" cy="533400"/>
          </a:xfrm>
        </p:spPr>
        <p:txBody>
          <a:bodyPr/>
          <a:lstStyle/>
          <a:p>
            <a:r>
              <a:rPr lang="en-US" altLang="zh-CN" sz="2400" dirty="0" smtClean="0"/>
              <a:t>KEGG pathway analysis of DEGs in ovule development</a:t>
            </a:r>
            <a:endParaRPr lang="zh-CN" altLang="en-US" sz="2400" b="1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052" name="文本占位符 22530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648200"/>
          </a:xfrm>
        </p:spPr>
        <p:txBody>
          <a:bodyPr/>
          <a:lstStyle/>
          <a:p>
            <a:pPr marL="0" indent="0" algn="just">
              <a:spcBef>
                <a:spcPts val="1200"/>
              </a:spcBef>
              <a:buNone/>
            </a:pP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By mapping to the KEGG pathways, all DEGs between ovule developmental stages were assigned to 125 pathways. The number of pathways significantly enriched with DEGs in the three comparisons (OVR1-vs-OVR2, OVR2-vs-OVR3 and OVR3-vs-OVR4) was 14, 3 and 4, respectively. </a:t>
            </a:r>
          </a:p>
          <a:p>
            <a:pPr marL="265113" indent="-265113" algn="just">
              <a:spcBef>
                <a:spcPts val="1200"/>
              </a:spcBef>
              <a:buClr>
                <a:srgbClr val="C00000"/>
              </a:buClr>
              <a:buSzPct val="60000"/>
              <a:buFont typeface="Wingdings" pitchFamily="2" charset="2"/>
              <a:buChar char="u"/>
            </a:pP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In OVR1-vs-OVR2, plant hormone signal transduction, plant-pathogen interaction, starch and sucrose metabolism were significantly enriched pathways. </a:t>
            </a:r>
          </a:p>
          <a:p>
            <a:pPr marL="265113" indent="-265113" algn="just">
              <a:spcBef>
                <a:spcPts val="1200"/>
              </a:spcBef>
              <a:buClr>
                <a:srgbClr val="C00000"/>
              </a:buClr>
              <a:buSzPct val="60000"/>
              <a:buFont typeface="Wingdings" pitchFamily="2" charset="2"/>
              <a:buChar char="u"/>
            </a:pP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In OVR2-vs-OVR3, the genes were significantly enriched in the pathways of pentose and </a:t>
            </a:r>
            <a:r>
              <a:rPr lang="en-US" altLang="zh-CN" sz="2000" dirty="0" err="1" smtClean="0">
                <a:latin typeface="Times New Roman" pitchFamily="18" charset="0"/>
                <a:cs typeface="Times New Roman" pitchFamily="18" charset="0"/>
              </a:rPr>
              <a:t>glucuronate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inter-conversion, plant hormone signal transduction, and starch metabolism. </a:t>
            </a:r>
          </a:p>
          <a:p>
            <a:pPr marL="265113" indent="-265113" algn="just">
              <a:spcBef>
                <a:spcPts val="1200"/>
              </a:spcBef>
              <a:buClr>
                <a:srgbClr val="C00000"/>
              </a:buClr>
              <a:buSzPct val="60000"/>
              <a:buFont typeface="Wingdings" pitchFamily="2" charset="2"/>
              <a:buChar char="u"/>
            </a:pP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In OVR3-vs-OVR4, plant hormone signal transduction, starch and sucrose metabolism, amino sugar and nucleotide sugar metabolism and plant-pathogen interaction were significantly enriched by DEGs.</a:t>
            </a:r>
            <a:endParaRPr lang="zh-CN" altLang="en-US" sz="2000" dirty="0" smtClean="0"/>
          </a:p>
        </p:txBody>
      </p:sp>
      <p:sp>
        <p:nvSpPr>
          <p:cNvPr id="5" name="Shape 159"/>
          <p:cNvSpPr/>
          <p:nvPr/>
        </p:nvSpPr>
        <p:spPr>
          <a:xfrm>
            <a:off x="-4" y="144780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zh-CN" sz="2800" dirty="0" smtClean="0">
                <a:ea typeface="黑体" pitchFamily="49" charset="-122"/>
              </a:rPr>
              <a:t>Pathway expression types</a:t>
            </a:r>
            <a:endParaRPr lang="zh-CN" altLang="en-US" sz="2800" dirty="0" smtClean="0">
              <a:ea typeface="黑体" pitchFamily="49" charset="-122"/>
            </a:endParaRPr>
          </a:p>
        </p:txBody>
      </p:sp>
      <p:pic>
        <p:nvPicPr>
          <p:cNvPr id="22531" name="内容占位符 3" descr="Figure 7.t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8229" y="2362200"/>
            <a:ext cx="8858250" cy="2428875"/>
          </a:xfrm>
        </p:spPr>
      </p:pic>
      <p:sp>
        <p:nvSpPr>
          <p:cNvPr id="4" name="Shape 159"/>
          <p:cNvSpPr/>
          <p:nvPr/>
        </p:nvSpPr>
        <p:spPr>
          <a:xfrm>
            <a:off x="0" y="175260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5" name="矩形 4"/>
          <p:cNvSpPr/>
          <p:nvPr/>
        </p:nvSpPr>
        <p:spPr>
          <a:xfrm>
            <a:off x="304800" y="5257800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 smtClean="0"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Based on the total RPKM value of the pathway genes at four different developmental stages, we identified eight expression types among all pathways</a:t>
            </a:r>
            <a:endParaRPr lang="zh-CN" altLang="en-US" dirty="0"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25601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305800" cy="796925"/>
          </a:xfrm>
        </p:spPr>
        <p:txBody>
          <a:bodyPr/>
          <a:lstStyle/>
          <a:p>
            <a:pPr eaLnBrk="1" hangingPunct="1"/>
            <a:r>
              <a:rPr lang="en-US" altLang="zh-CN" sz="2400" dirty="0" smtClean="0"/>
              <a:t>Summary of KEGG pathways with the significantly change of gene expression in ovule development.</a:t>
            </a:r>
            <a:endParaRPr lang="zh-CN" altLang="en-US" sz="2400" b="1" dirty="0" smtClean="0">
              <a:ea typeface="黑体" pitchFamily="49" charset="-122"/>
            </a:endParaRPr>
          </a:p>
        </p:txBody>
      </p:sp>
      <p:sp>
        <p:nvSpPr>
          <p:cNvPr id="4" name="Shape 159"/>
          <p:cNvSpPr/>
          <p:nvPr/>
        </p:nvSpPr>
        <p:spPr>
          <a:xfrm>
            <a:off x="-4" y="152400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pic>
        <p:nvPicPr>
          <p:cNvPr id="378882" name="Picture 2"/>
          <p:cNvPicPr>
            <a:picLocks noChangeAspect="1" noChangeArrowheads="1"/>
          </p:cNvPicPr>
          <p:nvPr/>
        </p:nvPicPr>
        <p:blipFill>
          <a:blip r:embed="rId3" cstate="print"/>
          <a:srcRect t="1374"/>
          <a:stretch>
            <a:fillRect/>
          </a:stretch>
        </p:blipFill>
        <p:spPr bwMode="auto">
          <a:xfrm>
            <a:off x="0" y="1886809"/>
            <a:ext cx="9144000" cy="4161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标题 24577"/>
          <p:cNvSpPr>
            <a:spLocks noGrp="1" noChangeArrowheads="1"/>
          </p:cNvSpPr>
          <p:nvPr>
            <p:ph type="title"/>
          </p:nvPr>
        </p:nvSpPr>
        <p:spPr>
          <a:xfrm>
            <a:off x="1676400" y="457200"/>
            <a:ext cx="5486400" cy="654050"/>
          </a:xfrm>
        </p:spPr>
        <p:txBody>
          <a:bodyPr/>
          <a:lstStyle/>
          <a:p>
            <a:pPr eaLnBrk="1" hangingPunct="1"/>
            <a:r>
              <a:rPr lang="zh-CN" altLang="en-US" sz="2800" dirty="0" smtClean="0">
                <a:ea typeface="黑体" pitchFamily="49" charset="-122"/>
              </a:rPr>
              <a:t>MapMan </a:t>
            </a:r>
            <a:r>
              <a:rPr lang="en-US" altLang="zh-CN" sz="2800" dirty="0" smtClean="0">
                <a:ea typeface="黑体" pitchFamily="49" charset="-122"/>
              </a:rPr>
              <a:t>pathway analysis</a:t>
            </a:r>
            <a:endParaRPr lang="zh-CN" altLang="en-US" sz="2800" dirty="0" smtClean="0">
              <a:latin typeface="黑体" pitchFamily="49" charset="-122"/>
              <a:ea typeface="黑体" pitchFamily="49" charset="-122"/>
            </a:endParaRPr>
          </a:p>
        </p:txBody>
      </p:sp>
      <p:graphicFrame>
        <p:nvGraphicFramePr>
          <p:cNvPr id="3074" name="对象 24578"/>
          <p:cNvGraphicFramePr>
            <a:graphicFrameLocks/>
          </p:cNvGraphicFramePr>
          <p:nvPr/>
        </p:nvGraphicFramePr>
        <p:xfrm>
          <a:off x="106330" y="1688802"/>
          <a:ext cx="4572000" cy="4041775"/>
        </p:xfrm>
        <a:graphic>
          <a:graphicData uri="http://schemas.openxmlformats.org/presentationml/2006/ole">
            <p:oleObj spid="_x0000_s299010" r:id="rId4" imgW="5867237" imgH="3960677" progId="Word.Document.12">
              <p:embed/>
            </p:oleObj>
          </a:graphicData>
        </a:graphic>
      </p:graphicFrame>
      <p:graphicFrame>
        <p:nvGraphicFramePr>
          <p:cNvPr id="3075" name="对象 24579"/>
          <p:cNvGraphicFramePr>
            <a:graphicFrameLocks/>
          </p:cNvGraphicFramePr>
          <p:nvPr/>
        </p:nvGraphicFramePr>
        <p:xfrm>
          <a:off x="4618070" y="1676400"/>
          <a:ext cx="4419600" cy="4478338"/>
        </p:xfrm>
        <a:graphic>
          <a:graphicData uri="http://schemas.openxmlformats.org/presentationml/2006/ole">
            <p:oleObj spid="_x0000_s299011" name="文档" r:id="rId5" imgW="4665498" imgH="4636717" progId="Word.Document.12">
              <p:embed/>
            </p:oleObj>
          </a:graphicData>
        </a:graphic>
      </p:graphicFrame>
      <p:sp>
        <p:nvSpPr>
          <p:cNvPr id="3077" name="文本框 24580"/>
          <p:cNvSpPr txBox="1">
            <a:spLocks noChangeArrowheads="1"/>
          </p:cNvSpPr>
          <p:nvPr/>
        </p:nvSpPr>
        <p:spPr bwMode="auto">
          <a:xfrm>
            <a:off x="457200" y="5746640"/>
            <a:ext cx="8077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MapMan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overview of cellular metabolism (a) and regulation (b) in OVR1-vs-OVR4.Each square represented a gene. Red meant down-regulation of the gene, and blue color meant up-regulation.</a:t>
            </a:r>
            <a:endParaRPr lang="zh-CN" altLang="en-US" sz="2000" dirty="0">
              <a:latin typeface="+mn-lt"/>
              <a:ea typeface="黑体" pitchFamily="49" charset="-122"/>
            </a:endParaRPr>
          </a:p>
        </p:txBody>
      </p:sp>
      <p:sp>
        <p:nvSpPr>
          <p:cNvPr id="6" name="Shape 159"/>
          <p:cNvSpPr/>
          <p:nvPr/>
        </p:nvSpPr>
        <p:spPr>
          <a:xfrm>
            <a:off x="0" y="129540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25601"/>
          <p:cNvSpPr>
            <a:spLocks noGrp="1" noChangeArrowheads="1"/>
          </p:cNvSpPr>
          <p:nvPr>
            <p:ph type="title"/>
          </p:nvPr>
        </p:nvSpPr>
        <p:spPr>
          <a:xfrm>
            <a:off x="17462" y="609600"/>
            <a:ext cx="9126538" cy="796925"/>
          </a:xfrm>
        </p:spPr>
        <p:txBody>
          <a:bodyPr/>
          <a:lstStyle/>
          <a:p>
            <a:pPr eaLnBrk="1" hangingPunct="1"/>
            <a:r>
              <a:rPr lang="en-US" altLang="zh-CN" sz="2400" dirty="0" smtClean="0"/>
              <a:t>Expression of plant hormone-related genes in rice ovule</a:t>
            </a:r>
            <a:endParaRPr lang="zh-CN" altLang="en-US" sz="2400" b="1" dirty="0" smtClean="0">
              <a:ea typeface="黑体" pitchFamily="49" charset="-122"/>
            </a:endParaRPr>
          </a:p>
        </p:txBody>
      </p:sp>
      <p:sp>
        <p:nvSpPr>
          <p:cNvPr id="24579" name="文本占位符 25602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001000" cy="3886200"/>
          </a:xfrm>
        </p:spPr>
        <p:txBody>
          <a:bodyPr/>
          <a:lstStyle/>
          <a:p>
            <a:pPr marL="361950" indent="-361950" algn="just"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Plant hormones regulate many aspects of plant life. As the messenger of cross-talk between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sporophyte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and female gametophyte in the ovule, plant hormones, especially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auxin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cytokinin,are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important during the regulation of developmental processes. </a:t>
            </a:r>
          </a:p>
          <a:p>
            <a:pPr marL="361950" indent="-361950" algn="just"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We focused on these two important plant hormone-related genes, which encode proteins participating in the biosynthesis, transport, perception and response of these hormones. </a:t>
            </a:r>
          </a:p>
          <a:p>
            <a:pPr marL="361950" indent="-361950" algn="just">
              <a:spcBef>
                <a:spcPts val="12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In total, 135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auxin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-related genes and 43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cytokinin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-related genes were identified during ovule development</a:t>
            </a:r>
            <a:endParaRPr lang="zh-CN" altLang="en-US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hape 159"/>
          <p:cNvSpPr/>
          <p:nvPr/>
        </p:nvSpPr>
        <p:spPr>
          <a:xfrm>
            <a:off x="0" y="152400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25601"/>
          <p:cNvSpPr>
            <a:spLocks noGrp="1" noChangeArrowheads="1"/>
          </p:cNvSpPr>
          <p:nvPr>
            <p:ph type="title"/>
          </p:nvPr>
        </p:nvSpPr>
        <p:spPr>
          <a:xfrm>
            <a:off x="17462" y="457200"/>
            <a:ext cx="9126538" cy="796925"/>
          </a:xfrm>
        </p:spPr>
        <p:txBody>
          <a:bodyPr/>
          <a:lstStyle/>
          <a:p>
            <a:pPr eaLnBrk="1" hangingPunct="1"/>
            <a:r>
              <a:rPr lang="en-US" altLang="zh-CN" sz="2400" dirty="0" err="1" smtClean="0"/>
              <a:t>Auxin</a:t>
            </a:r>
            <a:r>
              <a:rPr lang="en-US" altLang="zh-CN" sz="2400" dirty="0" smtClean="0"/>
              <a:t> (IAA) -related genes in rice ovule</a:t>
            </a:r>
            <a:endParaRPr lang="zh-CN" altLang="en-US" sz="2400" b="1" dirty="0" smtClean="0">
              <a:ea typeface="黑体" pitchFamily="49" charset="-122"/>
            </a:endParaRPr>
          </a:p>
        </p:txBody>
      </p:sp>
      <p:sp>
        <p:nvSpPr>
          <p:cNvPr id="24579" name="文本占位符 25602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382000" cy="4953000"/>
          </a:xfrm>
        </p:spPr>
        <p:txBody>
          <a:bodyPr/>
          <a:lstStyle/>
          <a:p>
            <a:pPr marL="361950" indent="-361950" algn="just"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Auxin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regulates cell division, elongation and differentiation in plants.  We found 27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auxin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-related genes were related to the efflux of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auxin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; and the majority of the others were related to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auxin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response. </a:t>
            </a:r>
          </a:p>
          <a:p>
            <a:pPr marL="361950" indent="-361950" algn="just"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Most genes related to the biosynthesis of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auxin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were expressed at the initial developmental stage of the ovule and then showed down-regulation. </a:t>
            </a:r>
          </a:p>
          <a:p>
            <a:pPr marL="361950" indent="-361950" algn="just"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The genes related to the transport of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auxin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showed an expression pattern similar to that of the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auxin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biosynthesis-related genes, while the genes related to the response regulator showed relatively constant expression. </a:t>
            </a:r>
          </a:p>
          <a:p>
            <a:pPr marL="361950" indent="-361950" algn="just"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The expression of these genes at various developmental stages suggests that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auxin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may act as a signal molecule between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sporophytic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ovule tissue and the female gametophyte in the developing ovule.</a:t>
            </a:r>
            <a:endParaRPr lang="zh-CN" altLang="en-US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hape 159"/>
          <p:cNvSpPr/>
          <p:nvPr/>
        </p:nvSpPr>
        <p:spPr>
          <a:xfrm>
            <a:off x="-4" y="137160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25601"/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7467600" cy="796925"/>
          </a:xfrm>
        </p:spPr>
        <p:txBody>
          <a:bodyPr/>
          <a:lstStyle/>
          <a:p>
            <a:pPr eaLnBrk="1" hangingPunct="1"/>
            <a:r>
              <a:rPr lang="en-US" altLang="zh-CN" sz="2400" dirty="0" err="1" smtClean="0"/>
              <a:t>Cytokinin</a:t>
            </a:r>
            <a:r>
              <a:rPr lang="en-US" altLang="zh-CN" sz="2400" dirty="0" smtClean="0"/>
              <a:t>-related genes in rice ovule</a:t>
            </a:r>
            <a:endParaRPr lang="zh-CN" altLang="en-US" sz="2400" b="1" dirty="0" smtClean="0">
              <a:ea typeface="黑体" pitchFamily="49" charset="-122"/>
            </a:endParaRPr>
          </a:p>
        </p:txBody>
      </p:sp>
      <p:sp>
        <p:nvSpPr>
          <p:cNvPr id="24579" name="文本占位符 25602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305800" cy="4419600"/>
          </a:xfrm>
        </p:spPr>
        <p:txBody>
          <a:bodyPr/>
          <a:lstStyle/>
          <a:p>
            <a:pPr marL="361950" indent="-361950" algn="just"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Cytokinin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is another plant hormone signal involved in cross-talk between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sporophyte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and female gametophyte during the ovule development. </a:t>
            </a:r>
          </a:p>
          <a:p>
            <a:pPr marL="361950" indent="-361950" algn="just"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Among the 43 identified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cytokinin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related genes, 33 genes were related to the modification of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cytokinin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, which may regulate its activity. </a:t>
            </a:r>
          </a:p>
          <a:p>
            <a:pPr marL="361950" indent="-361950" algn="just"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According to the statistical data, the genes related to the biosynthesis of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cytokinin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exhibited higher expression in OVR1 and OVR2, and the genes related to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cytokinin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transport showed a similar expression pattern.</a:t>
            </a:r>
          </a:p>
          <a:p>
            <a:pPr marL="361950" indent="-361950" algn="just"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Cytokinin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may have potential roles in regulating female gamete development in ovule.</a:t>
            </a:r>
          </a:p>
          <a:p>
            <a:pPr marL="0" indent="0" algn="just">
              <a:buNone/>
            </a:pPr>
            <a:endParaRPr lang="en-US" altLang="zh-CN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zh-CN" altLang="en-US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hape 159"/>
          <p:cNvSpPr/>
          <p:nvPr/>
        </p:nvSpPr>
        <p:spPr>
          <a:xfrm>
            <a:off x="-4" y="152400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0" y="533400"/>
            <a:ext cx="441960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n-lt"/>
              </a:rPr>
              <a:t>Summary for Part 3</a:t>
            </a:r>
            <a:endParaRPr lang="zh-CN" altLang="en-US" sz="28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1295400"/>
            <a:ext cx="8686800" cy="512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sz="2400" dirty="0" err="1" smtClean="0">
                <a:latin typeface="Times New Roman" pitchFamily="18" charset="0"/>
                <a:cs typeface="Times New Roman" pitchFamily="18" charset="0"/>
              </a:rPr>
              <a:t>Transcriptomic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analysis produced sufficient data for the investigation of rice ovule development, and DEGs among the four stages indicated their potential roles in ovule development.</a:t>
            </a:r>
          </a:p>
          <a:p>
            <a:pPr marL="355600" indent="-355600" algn="just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GO and KEGG analysis showed that genes related to cellular component biogenesis, membrane-bounded organelles and reproductive regulation were highly expressed during ovule development.</a:t>
            </a:r>
          </a:p>
          <a:p>
            <a:pPr marL="355600" indent="-355600" algn="just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Genes expressed in ovule </a:t>
            </a:r>
            <a:r>
              <a:rPr lang="en-US" altLang="zh-CN" sz="2400" dirty="0" err="1" smtClean="0">
                <a:latin typeface="Times New Roman" pitchFamily="18" charset="0"/>
                <a:cs typeface="Times New Roman" pitchFamily="18" charset="0"/>
              </a:rPr>
              <a:t>sporophytic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tissue may play important roles in its cross-talk with female gametophyte, by plant hormone-related genes and nutrition-related genes. </a:t>
            </a:r>
          </a:p>
          <a:p>
            <a:pPr marL="355600" indent="-355600" algn="just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CN" sz="2400" dirty="0" err="1" smtClean="0">
                <a:latin typeface="Times New Roman" pitchFamily="18" charset="0"/>
                <a:cs typeface="Times New Roman" pitchFamily="18" charset="0"/>
              </a:rPr>
              <a:t>transcriptome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data will facilitate further studies of the complex regulation of rice ovule development, especially female gametophyte development process.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hape 159"/>
          <p:cNvSpPr/>
          <p:nvPr/>
        </p:nvSpPr>
        <p:spPr>
          <a:xfrm>
            <a:off x="0" y="121920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0" y="1676400"/>
            <a:ext cx="9144000" cy="504825"/>
          </a:xfrm>
          <a:prstGeom prst="rect">
            <a:avLst/>
          </a:prstGeom>
          <a:solidFill>
            <a:srgbClr val="7030A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title" idx="4294967295"/>
          </p:nvPr>
        </p:nvSpPr>
        <p:spPr>
          <a:xfrm>
            <a:off x="683568" y="381000"/>
            <a:ext cx="864097" cy="1377950"/>
          </a:xfrm>
          <a:prstGeom prst="rect">
            <a:avLst/>
          </a:prstGeom>
        </p:spPr>
        <p:txBody>
          <a:bodyPr lIns="0" tIns="0" rIns="0" bIns="0">
            <a:normAutofit fontScale="90000"/>
          </a:bodyPr>
          <a:lstStyle>
            <a:lvl1pPr defTabSz="850391">
              <a:lnSpc>
                <a:spcPct val="120000"/>
              </a:lnSpc>
              <a:spcBef>
                <a:spcPts val="2700"/>
              </a:spcBef>
              <a:defRPr sz="8000">
                <a:solidFill>
                  <a:srgbClr val="7030A0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sz="8000" b="1" dirty="0" smtClean="0">
                <a:solidFill>
                  <a:srgbClr val="7030A0"/>
                </a:solidFill>
              </a:rPr>
              <a:t>4</a:t>
            </a:r>
            <a:endParaRPr sz="8000" b="1" dirty="0">
              <a:solidFill>
                <a:srgbClr val="7030A0"/>
              </a:solidFill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33400" y="2667000"/>
            <a:ext cx="8424938" cy="1502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0">
              <a:lnSpc>
                <a:spcPts val="5500"/>
              </a:lnSpc>
              <a:defRPr sz="1800" b="0"/>
            </a:pPr>
            <a:r>
              <a:rPr lang="en-US" sz="4000" dirty="0" smtClean="0">
                <a:latin typeface="Arial"/>
                <a:ea typeface="Arial"/>
                <a:cs typeface="Arial"/>
                <a:sym typeface="Arial"/>
              </a:rPr>
              <a:t>Gene expression</a:t>
            </a:r>
            <a:r>
              <a:rPr sz="40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4000" dirty="0">
                <a:latin typeface="Arial"/>
                <a:ea typeface="Arial"/>
                <a:cs typeface="Arial"/>
                <a:sym typeface="Arial"/>
              </a:rPr>
              <a:t>changes in </a:t>
            </a:r>
            <a:r>
              <a:rPr lang="en-US" sz="4000" dirty="0" smtClean="0">
                <a:latin typeface="Arial"/>
                <a:ea typeface="Arial"/>
                <a:cs typeface="Arial"/>
                <a:sym typeface="Arial"/>
              </a:rPr>
              <a:t>developing embryo of rice</a:t>
            </a:r>
            <a:endParaRPr sz="4000" i="1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Image_1029-5d-cu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886200"/>
            <a:ext cx="1471612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4" descr="Image_992-cu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3886200"/>
            <a:ext cx="1447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5" descr="Image_1050-7d-cu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3886200"/>
            <a:ext cx="14605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6" name="Text Box 9"/>
          <p:cNvSpPr txBox="1">
            <a:spLocks noChangeArrowheads="1"/>
          </p:cNvSpPr>
          <p:nvPr/>
        </p:nvSpPr>
        <p:spPr bwMode="auto">
          <a:xfrm>
            <a:off x="914400" y="4038600"/>
            <a:ext cx="87075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zh-CN" b="1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3DAP</a:t>
            </a:r>
          </a:p>
        </p:txBody>
      </p:sp>
      <p:sp>
        <p:nvSpPr>
          <p:cNvPr id="17417" name="Text Box 10"/>
          <p:cNvSpPr txBox="1">
            <a:spLocks noChangeArrowheads="1"/>
          </p:cNvSpPr>
          <p:nvPr/>
        </p:nvSpPr>
        <p:spPr bwMode="auto">
          <a:xfrm>
            <a:off x="6629400" y="4038600"/>
            <a:ext cx="87075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zh-CN" b="1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7DAP</a:t>
            </a:r>
          </a:p>
        </p:txBody>
      </p:sp>
      <p:sp>
        <p:nvSpPr>
          <p:cNvPr id="17418" name="Text Box 11"/>
          <p:cNvSpPr txBox="1">
            <a:spLocks noChangeArrowheads="1"/>
          </p:cNvSpPr>
          <p:nvPr/>
        </p:nvSpPr>
        <p:spPr bwMode="auto">
          <a:xfrm>
            <a:off x="3810000" y="4038600"/>
            <a:ext cx="87075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zh-CN" b="1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5DAP</a:t>
            </a:r>
          </a:p>
        </p:txBody>
      </p:sp>
      <p:sp>
        <p:nvSpPr>
          <p:cNvPr id="17423" name="AutoShape 16"/>
          <p:cNvSpPr>
            <a:spLocks noChangeArrowheads="1"/>
          </p:cNvSpPr>
          <p:nvPr/>
        </p:nvSpPr>
        <p:spPr bwMode="auto">
          <a:xfrm>
            <a:off x="2536370" y="4876802"/>
            <a:ext cx="723900" cy="485775"/>
          </a:xfrm>
          <a:prstGeom prst="rightArrow">
            <a:avLst>
              <a:gd name="adj1" fmla="val 50000"/>
              <a:gd name="adj2" fmla="val 37255"/>
            </a:avLst>
          </a:prstGeom>
          <a:solidFill>
            <a:schemeClr val="accent1">
              <a:alpha val="2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</a:pPr>
            <a:endParaRPr lang="zh-CN" altLang="en-US" sz="1800">
              <a:latin typeface="Arial" charset="0"/>
              <a:ea typeface="宋体" pitchFamily="2" charset="-122"/>
            </a:endParaRPr>
          </a:p>
        </p:txBody>
      </p:sp>
      <p:sp>
        <p:nvSpPr>
          <p:cNvPr id="17424" name="AutoShape 17"/>
          <p:cNvSpPr>
            <a:spLocks noChangeArrowheads="1"/>
          </p:cNvSpPr>
          <p:nvPr/>
        </p:nvSpPr>
        <p:spPr bwMode="auto">
          <a:xfrm>
            <a:off x="5257800" y="4876800"/>
            <a:ext cx="723900" cy="485775"/>
          </a:xfrm>
          <a:prstGeom prst="rightArrow">
            <a:avLst>
              <a:gd name="adj1" fmla="val 50000"/>
              <a:gd name="adj2" fmla="val 37255"/>
            </a:avLst>
          </a:prstGeom>
          <a:solidFill>
            <a:schemeClr val="accent1">
              <a:alpha val="2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</a:pPr>
            <a:endParaRPr lang="zh-CN" altLang="en-US" sz="1800">
              <a:latin typeface="Arial" charset="0"/>
              <a:ea typeface="宋体" pitchFamily="2" charset="-122"/>
            </a:endParaRPr>
          </a:p>
        </p:txBody>
      </p:sp>
      <p:sp>
        <p:nvSpPr>
          <p:cNvPr id="17430" name="Line 3"/>
          <p:cNvSpPr>
            <a:spLocks noChangeShapeType="1"/>
          </p:cNvSpPr>
          <p:nvPr/>
        </p:nvSpPr>
        <p:spPr bwMode="auto">
          <a:xfrm>
            <a:off x="0" y="1447800"/>
            <a:ext cx="9144000" cy="0"/>
          </a:xfrm>
          <a:prstGeom prst="line">
            <a:avLst/>
          </a:prstGeom>
          <a:noFill/>
          <a:ln w="76200">
            <a:solidFill>
              <a:srgbClr val="0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76200" y="585788"/>
            <a:ext cx="8382000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1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zh-CN" sz="3600" dirty="0" smtClean="0">
                <a:latin typeface="Arial" charset="0"/>
              </a:rPr>
              <a:t>Embryo development process in rice</a:t>
            </a:r>
            <a:endParaRPr lang="zh-CN" altLang="en-US" sz="3600" dirty="0">
              <a:latin typeface="黑体" pitchFamily="49" charset="-122"/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228600" y="1447800"/>
            <a:ext cx="8382000" cy="2133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黑体" pitchFamily="49" charset="-122"/>
                <a:cs typeface="+mn-cs"/>
              </a:rPr>
              <a:t>Embryo development stages</a:t>
            </a:r>
          </a:p>
          <a:p>
            <a:pPr marL="457200" marR="0" lvl="0" indent="-45720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Proembryo</a:t>
            </a: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（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3 days after</a:t>
            </a:r>
            <a:r>
              <a:rPr kumimoji="0" lang="en-US" altLang="zh-CN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pollination,  3 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DAP</a:t>
            </a: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）</a:t>
            </a:r>
          </a:p>
          <a:p>
            <a:pPr marL="457200" marR="0" lvl="0" indent="-45720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D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ifferentiating beginning 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e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mbryo</a:t>
            </a: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（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5</a:t>
            </a: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DAP</a:t>
            </a: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）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D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ifferentiating 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e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mbryo</a:t>
            </a: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（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7</a:t>
            </a: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DAP</a:t>
            </a: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）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6" descr="Image_1059-14d-cu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3962400"/>
            <a:ext cx="147955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7" descr="Image_1148-21d-cu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66458" y="3962400"/>
            <a:ext cx="1493837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8" descr="Image_1159-30d-cu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3962400"/>
            <a:ext cx="14605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9" name="Text Box 12"/>
          <p:cNvSpPr txBox="1">
            <a:spLocks noChangeArrowheads="1"/>
          </p:cNvSpPr>
          <p:nvPr/>
        </p:nvSpPr>
        <p:spPr bwMode="auto">
          <a:xfrm>
            <a:off x="1143000" y="3973284"/>
            <a:ext cx="10134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zh-CN" b="1" dirty="0" smtClean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14DAP</a:t>
            </a:r>
            <a:endParaRPr lang="en-US" altLang="zh-CN" b="1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7420" name="Text Box 13"/>
          <p:cNvSpPr txBox="1">
            <a:spLocks noChangeArrowheads="1"/>
          </p:cNvSpPr>
          <p:nvPr/>
        </p:nvSpPr>
        <p:spPr bwMode="auto">
          <a:xfrm>
            <a:off x="4038600" y="3962400"/>
            <a:ext cx="10134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zh-CN" b="1" dirty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21DAP</a:t>
            </a:r>
          </a:p>
        </p:txBody>
      </p:sp>
      <p:sp>
        <p:nvSpPr>
          <p:cNvPr id="17421" name="Text Box 14"/>
          <p:cNvSpPr txBox="1">
            <a:spLocks noChangeArrowheads="1"/>
          </p:cNvSpPr>
          <p:nvPr/>
        </p:nvSpPr>
        <p:spPr bwMode="auto">
          <a:xfrm>
            <a:off x="6858000" y="3962400"/>
            <a:ext cx="10134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zh-CN" b="1" dirty="0" smtClean="0">
                <a:solidFill>
                  <a:schemeClr val="bg1"/>
                </a:solidFill>
                <a:latin typeface="Arial" charset="0"/>
                <a:ea typeface="宋体" pitchFamily="2" charset="-122"/>
              </a:rPr>
              <a:t>30DAP</a:t>
            </a:r>
            <a:endParaRPr lang="en-US" altLang="zh-CN" b="1" dirty="0">
              <a:solidFill>
                <a:schemeClr val="bg1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7430" name="Line 3"/>
          <p:cNvSpPr>
            <a:spLocks noChangeShapeType="1"/>
          </p:cNvSpPr>
          <p:nvPr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76200">
            <a:solidFill>
              <a:srgbClr val="0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1" name="AutoShape 16"/>
          <p:cNvSpPr>
            <a:spLocks noChangeArrowheads="1"/>
          </p:cNvSpPr>
          <p:nvPr/>
        </p:nvSpPr>
        <p:spPr bwMode="auto">
          <a:xfrm>
            <a:off x="2721432" y="4855030"/>
            <a:ext cx="723900" cy="485775"/>
          </a:xfrm>
          <a:prstGeom prst="rightArrow">
            <a:avLst>
              <a:gd name="adj1" fmla="val 50000"/>
              <a:gd name="adj2" fmla="val 37255"/>
            </a:avLst>
          </a:prstGeom>
          <a:solidFill>
            <a:schemeClr val="accent1">
              <a:alpha val="2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</a:pPr>
            <a:endParaRPr lang="zh-CN" altLang="en-US" sz="1800">
              <a:latin typeface="Arial" charset="0"/>
              <a:ea typeface="宋体" pitchFamily="2" charset="-122"/>
            </a:endParaRPr>
          </a:p>
        </p:txBody>
      </p:sp>
      <p:sp>
        <p:nvSpPr>
          <p:cNvPr id="22" name="AutoShape 16"/>
          <p:cNvSpPr>
            <a:spLocks noChangeArrowheads="1"/>
          </p:cNvSpPr>
          <p:nvPr/>
        </p:nvSpPr>
        <p:spPr bwMode="auto">
          <a:xfrm>
            <a:off x="5562600" y="4876800"/>
            <a:ext cx="723900" cy="485775"/>
          </a:xfrm>
          <a:prstGeom prst="rightArrow">
            <a:avLst>
              <a:gd name="adj1" fmla="val 50000"/>
              <a:gd name="adj2" fmla="val 37255"/>
            </a:avLst>
          </a:prstGeom>
          <a:solidFill>
            <a:schemeClr val="accent1">
              <a:alpha val="2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</a:pPr>
            <a:endParaRPr lang="zh-CN" altLang="en-US" sz="1800">
              <a:latin typeface="Arial" charset="0"/>
              <a:ea typeface="宋体" pitchFamily="2" charset="-122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609600" y="1828800"/>
            <a:ext cx="8001000" cy="1676400"/>
          </a:xfrm>
          <a:prstGeom prst="rect">
            <a:avLst/>
          </a:prstGeom>
        </p:spPr>
        <p:txBody>
          <a:bodyPr/>
          <a:lstStyle/>
          <a:p>
            <a:pPr marL="457200" marR="0" lvl="0" indent="-45720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(4) M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orphological maturity 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e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mbryo </a:t>
            </a: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     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(14 DAP)</a:t>
            </a:r>
          </a:p>
          <a:p>
            <a:pPr marL="457200" marR="0" lvl="0" indent="-45720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(5) Nutrient accumulation stage             </a:t>
            </a: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（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21</a:t>
            </a: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DAP</a:t>
            </a: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）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(6) Dehydration and dormancy stage        (30 DAP)</a:t>
            </a: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191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altLang="zh-CN" sz="2400" dirty="0" smtClean="0">
              <a:latin typeface="黑体" pitchFamily="49" charset="-122"/>
              <a:ea typeface="黑体" pitchFamily="49" charset="-122"/>
            </a:endParaRPr>
          </a:p>
          <a:p>
            <a:pPr eaLnBrk="1" hangingPunct="1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sz="2400" dirty="0" smtClean="0">
                <a:ea typeface="黑体" pitchFamily="49" charset="-122"/>
              </a:rPr>
              <a:t>Gene expression of developing embryos at three stages were analyzed, including:</a:t>
            </a:r>
            <a:r>
              <a:rPr lang="en-US" altLang="zh-CN" sz="2400" dirty="0" smtClean="0">
                <a:solidFill>
                  <a:srgbClr val="FF0000"/>
                </a:solidFill>
                <a:ea typeface="黑体" pitchFamily="49" charset="-122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endParaRPr lang="en-US" altLang="zh-CN" sz="2400" dirty="0" smtClean="0">
              <a:latin typeface="黑体" pitchFamily="49" charset="-122"/>
              <a:ea typeface="黑体" pitchFamily="49" charset="-122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zh-CN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1) 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Globular embryo</a:t>
            </a:r>
            <a:r>
              <a:rPr lang="zh-CN" altLang="en-US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（</a:t>
            </a:r>
            <a:r>
              <a:rPr lang="en-US" altLang="zh-CN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R1</a:t>
            </a:r>
            <a:r>
              <a:rPr lang="zh-CN" altLang="en-US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）                               </a:t>
            </a:r>
            <a:r>
              <a:rPr lang="en-US" altLang="zh-CN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3 DAP</a:t>
            </a:r>
            <a:endParaRPr lang="zh-CN" altLang="en-US" sz="2400" dirty="0" smtClean="0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zh-CN" altLang="en-US" sz="2400" dirty="0" smtClean="0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2)  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ifferentiating </a:t>
            </a:r>
            <a:r>
              <a:rPr lang="en-US" altLang="zh-CN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mbryo</a:t>
            </a:r>
            <a:r>
              <a:rPr lang="zh-CN" altLang="en-US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（</a:t>
            </a:r>
            <a:r>
              <a:rPr lang="en-US" altLang="zh-CN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R2</a:t>
            </a:r>
            <a:r>
              <a:rPr lang="zh-CN" altLang="en-US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）                      </a:t>
            </a:r>
            <a:r>
              <a:rPr lang="en-US" altLang="zh-CN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7 DAP</a:t>
            </a:r>
            <a:endParaRPr lang="zh-CN" altLang="en-US" sz="2400" dirty="0" smtClean="0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zh-CN" sz="2400" dirty="0" smtClean="0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3)  M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orphological maturity </a:t>
            </a:r>
            <a:r>
              <a:rPr lang="en-US" altLang="zh-CN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mbryo </a:t>
            </a:r>
            <a:r>
              <a:rPr lang="zh-CN" altLang="en-US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（</a:t>
            </a:r>
            <a:r>
              <a:rPr lang="en-US" altLang="zh-CN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R3</a:t>
            </a:r>
            <a:r>
              <a:rPr lang="zh-CN" altLang="en-US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）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CN" altLang="en-US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  </a:t>
            </a:r>
            <a:r>
              <a:rPr lang="en-US" altLang="zh-CN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14 DAP</a:t>
            </a:r>
            <a:endParaRPr lang="zh-CN" altLang="en-US" sz="2400" dirty="0" smtClean="0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235524" name="Line 3"/>
          <p:cNvSpPr>
            <a:spLocks noChangeShapeType="1"/>
          </p:cNvSpPr>
          <p:nvPr/>
        </p:nvSpPr>
        <p:spPr bwMode="auto">
          <a:xfrm>
            <a:off x="0" y="1752600"/>
            <a:ext cx="9144000" cy="0"/>
          </a:xfrm>
          <a:prstGeom prst="line">
            <a:avLst/>
          </a:prstGeom>
          <a:noFill/>
          <a:ln w="76200">
            <a:solidFill>
              <a:srgbClr val="0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35525" name="Rectangle 4"/>
          <p:cNvSpPr>
            <a:spLocks noChangeArrowheads="1"/>
          </p:cNvSpPr>
          <p:nvPr/>
        </p:nvSpPr>
        <p:spPr bwMode="auto">
          <a:xfrm>
            <a:off x="76200" y="838200"/>
            <a:ext cx="8610600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altLang="zh-CN" sz="3600" dirty="0" smtClean="0">
                <a:latin typeface="Arial" charset="0"/>
              </a:rPr>
              <a:t>Plant  materials</a:t>
            </a:r>
            <a:endParaRPr lang="zh-CN" altLang="en-US" sz="3600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413" name="Group 381"/>
          <p:cNvGraphicFramePr>
            <a:graphicFrameLocks noGrp="1"/>
          </p:cNvGraphicFramePr>
          <p:nvPr/>
        </p:nvGraphicFramePr>
        <p:xfrm>
          <a:off x="304800" y="2438400"/>
          <a:ext cx="8675688" cy="3602929"/>
        </p:xfrm>
        <a:graphic>
          <a:graphicData uri="http://schemas.openxmlformats.org/drawingml/2006/table">
            <a:tbl>
              <a:tblPr/>
              <a:tblGrid>
                <a:gridCol w="2168525"/>
                <a:gridCol w="2170113"/>
                <a:gridCol w="2168525"/>
                <a:gridCol w="2168525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cap="flat">
                      <a:noFill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R1(3-5 DAP)</a:t>
                      </a:r>
                    </a:p>
                  </a:txBody>
                  <a:tcPr marL="90000" marR="90000" marT="46800" marB="46800" anchor="ctr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R2(7 DAP)</a:t>
                      </a:r>
                    </a:p>
                  </a:txBody>
                  <a:tcPr marL="90000" marR="90000" marT="46800" marB="46800" anchor="ctr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R3(14 DAP)</a:t>
                      </a:r>
                    </a:p>
                  </a:txBody>
                  <a:tcPr marL="90000" marR="90000" marT="46800" marB="46800" anchor="ctr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Total reads</a:t>
                      </a:r>
                    </a:p>
                  </a:txBody>
                  <a:tcPr marL="90000" marR="90000" marT="46800" marB="46800" anchor="ctr" anchorCtr="1" horzOverflow="overflow">
                    <a:lnL cap="flat">
                      <a:noFill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6,035,714</a:t>
                      </a:r>
                    </a:p>
                  </a:txBody>
                  <a:tcPr marL="90000" marR="90000" marT="46800" marB="46800" anchor="ctr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5,720,176</a:t>
                      </a:r>
                    </a:p>
                  </a:txBody>
                  <a:tcPr marL="90000" marR="90000" marT="46800" marB="46800" anchor="ctr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6,000,001</a:t>
                      </a:r>
                    </a:p>
                  </a:txBody>
                  <a:tcPr marL="90000" marR="90000" marT="46800" marB="46800" anchor="ctr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Mapped reads</a:t>
                      </a:r>
                    </a:p>
                  </a:txBody>
                  <a:tcPr marL="90000" marR="90000" marT="46800" marB="46800" anchor="ctr" anchorCtr="1" horzOverflow="overflow">
                    <a:lnL cap="flat">
                      <a:noFill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4,995,740(82.77%)</a:t>
                      </a:r>
                    </a:p>
                  </a:txBody>
                  <a:tcPr marL="90000" marR="90000" marT="46800" marB="46800" anchor="ctr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4,777,902(83.53%)</a:t>
                      </a:r>
                    </a:p>
                  </a:txBody>
                  <a:tcPr marL="90000" marR="90000" marT="46800" marB="46800" anchor="ctr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5,013,883(83.56%)</a:t>
                      </a:r>
                    </a:p>
                  </a:txBody>
                  <a:tcPr marL="90000" marR="90000" marT="46800" marB="46800" anchor="ctr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5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Unique match</a:t>
                      </a:r>
                    </a:p>
                  </a:txBody>
                  <a:tcPr marL="90000" marR="90000" marT="46800" marB="46800" anchor="ctr" anchorCtr="1" horzOverflow="overflow">
                    <a:lnL cap="flat">
                      <a:noFill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4,622,547(76.59%)</a:t>
                      </a:r>
                    </a:p>
                  </a:txBody>
                  <a:tcPr marL="90000" marR="90000" marT="46800" marB="46800" anchor="ctr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4,461,088(77.99%)</a:t>
                      </a:r>
                    </a:p>
                  </a:txBody>
                  <a:tcPr marL="90000" marR="90000" marT="46800" marB="46800" anchor="ctr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4,681,906(78.03%)</a:t>
                      </a:r>
                    </a:p>
                  </a:txBody>
                  <a:tcPr marL="90000" marR="90000" marT="46800" marB="46800" anchor="ctr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Multi-position match</a:t>
                      </a:r>
                    </a:p>
                  </a:txBody>
                  <a:tcPr marL="90000" marR="90000" marT="46800" marB="46800" anchor="ctr" anchorCtr="1" horzOverflow="overflow">
                    <a:lnL cap="flat">
                      <a:noFill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373,193(6.18%)</a:t>
                      </a:r>
                    </a:p>
                  </a:txBody>
                  <a:tcPr marL="90000" marR="90000" marT="46800" marB="46800" anchor="ctr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316,814(5.54%)</a:t>
                      </a:r>
                    </a:p>
                  </a:txBody>
                  <a:tcPr marL="90000" marR="90000" marT="46800" marB="46800" anchor="ctr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331,977(5.53%)</a:t>
                      </a:r>
                    </a:p>
                  </a:txBody>
                  <a:tcPr marL="90000" marR="90000" marT="46800" marB="46800" anchor="ctr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4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Unmapped reads</a:t>
                      </a:r>
                    </a:p>
                  </a:txBody>
                  <a:tcPr marL="90000" marR="90000" marT="46800" marB="46800" anchor="ctr" anchorCtr="1" horzOverflow="overflow">
                    <a:lnL cap="flat">
                      <a:noFill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1,039,974(17.23%)</a:t>
                      </a:r>
                    </a:p>
                  </a:txBody>
                  <a:tcPr marL="90000" marR="90000" marT="46800" marB="46800" anchor="ctr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942,274(16.47%)</a:t>
                      </a:r>
                    </a:p>
                  </a:txBody>
                  <a:tcPr marL="90000" marR="90000" marT="46800" marB="46800" anchor="ctr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 Unicode MS" pitchFamily="34" charset="-122"/>
                          <a:cs typeface="Arial" charset="0"/>
                        </a:rPr>
                        <a:t>986,117(16.44%)</a:t>
                      </a:r>
                    </a:p>
                  </a:txBody>
                  <a:tcPr marL="90000" marR="90000" marT="46800" marB="46800" anchor="ctr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076" name="Line 3"/>
          <p:cNvSpPr>
            <a:spLocks noChangeShapeType="1"/>
          </p:cNvSpPr>
          <p:nvPr/>
        </p:nvSpPr>
        <p:spPr bwMode="auto">
          <a:xfrm>
            <a:off x="0" y="1828800"/>
            <a:ext cx="9144000" cy="0"/>
          </a:xfrm>
          <a:prstGeom prst="line">
            <a:avLst/>
          </a:prstGeom>
          <a:noFill/>
          <a:ln w="76200">
            <a:solidFill>
              <a:srgbClr val="0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85800" y="1066800"/>
            <a:ext cx="8001000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 sz="1800" b="0"/>
            </a:pPr>
            <a:r>
              <a:rPr lang="en-US" sz="2800" dirty="0" smtClean="0">
                <a:latin typeface="Arial"/>
                <a:ea typeface="Arial"/>
                <a:cs typeface="Arial"/>
                <a:sym typeface="Arial"/>
              </a:rPr>
              <a:t>Number of reads matched to rice</a:t>
            </a:r>
            <a:r>
              <a:rPr lang="en-US" sz="2800" i="1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smtClean="0">
                <a:latin typeface="Arial"/>
                <a:ea typeface="Arial"/>
                <a:cs typeface="Arial"/>
                <a:sym typeface="Arial"/>
              </a:rPr>
              <a:t>genome</a:t>
            </a:r>
            <a:endParaRPr lang="en-US" sz="28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84" name="Group 80"/>
          <p:cNvGraphicFramePr>
            <a:graphicFrameLocks noGrp="1"/>
          </p:cNvGraphicFramePr>
          <p:nvPr/>
        </p:nvGraphicFramePr>
        <p:xfrm>
          <a:off x="304800" y="1600200"/>
          <a:ext cx="8458200" cy="4648201"/>
        </p:xfrm>
        <a:graphic>
          <a:graphicData uri="http://schemas.openxmlformats.org/drawingml/2006/table">
            <a:tbl>
              <a:tblPr/>
              <a:tblGrid>
                <a:gridCol w="2616200"/>
                <a:gridCol w="2921000"/>
                <a:gridCol w="29210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Gene Length (</a:t>
                      </a:r>
                      <a:r>
                        <a:rPr kumimoji="0" lang="en-US" altLang="zh-CN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bp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)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Gene Number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Percentage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100-500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1239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4.56%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500-1000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3963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14.57%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0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1000-1500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5608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20.63%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3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1500-2000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5779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21.25%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≥2000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10601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38.99%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5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Total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27190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100%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7143" name="Line 3"/>
          <p:cNvSpPr>
            <a:spLocks noChangeShapeType="1"/>
          </p:cNvSpPr>
          <p:nvPr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76200">
            <a:solidFill>
              <a:srgbClr val="0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5" name="标题 13313"/>
          <p:cNvSpPr txBox="1">
            <a:spLocks noChangeArrowheads="1"/>
          </p:cNvSpPr>
          <p:nvPr/>
        </p:nvSpPr>
        <p:spPr>
          <a:xfrm>
            <a:off x="0" y="304800"/>
            <a:ext cx="9237663" cy="8699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Sequence length distribution of the all detected genes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 the three developmental stages of </a:t>
            </a:r>
            <a:r>
              <a:rPr lang="en-US" altLang="zh-CN" sz="24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embryo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s.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黑体" pitchFamily="49" charset="-122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1" name="Text Box 2"/>
          <p:cNvSpPr txBox="1">
            <a:spLocks noChangeArrowheads="1"/>
          </p:cNvSpPr>
          <p:nvPr/>
        </p:nvSpPr>
        <p:spPr bwMode="auto">
          <a:xfrm>
            <a:off x="463898" y="5761353"/>
            <a:ext cx="7994302" cy="937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Venn diagram showing the genes expressed in each of the three stages of rice embryo development.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146" name="Diagram 2"/>
          <p:cNvGraphicFramePr>
            <a:graphicFrameLocks/>
          </p:cNvGraphicFramePr>
          <p:nvPr/>
        </p:nvGraphicFramePr>
        <p:xfrm>
          <a:off x="838200" y="381000"/>
          <a:ext cx="7200900" cy="7162800"/>
        </p:xfrm>
        <a:graphic>
          <a:graphicData uri="http://schemas.openxmlformats.org/drawingml/2006/compatibility">
            <com:legacyDrawing xmlns:com="http://schemas.openxmlformats.org/drawingml/2006/compatibility" spid="_x0000_s6146"/>
          </a:graphicData>
        </a:graphic>
      </p:graphicFrame>
      <p:sp>
        <p:nvSpPr>
          <p:cNvPr id="6164" name="Line 3"/>
          <p:cNvSpPr>
            <a:spLocks noChangeShapeType="1"/>
          </p:cNvSpPr>
          <p:nvPr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76200">
            <a:solidFill>
              <a:srgbClr val="0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9723" y="1460385"/>
            <a:ext cx="7010399" cy="4627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446322" y="6074232"/>
            <a:ext cx="8175168" cy="496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Changes in gene expression profile among the different stages.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hape 159"/>
          <p:cNvSpPr/>
          <p:nvPr/>
        </p:nvSpPr>
        <p:spPr>
          <a:xfrm>
            <a:off x="-4" y="137160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377" name="Picture 1" descr="E:\接受发表稿件\Xu Hong RNA-seq 20111114-minor revision--- plos one\Figure 3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990610"/>
            <a:ext cx="7759355" cy="5483225"/>
          </a:xfrm>
          <a:prstGeom prst="rect">
            <a:avLst/>
          </a:prstGeom>
          <a:noFill/>
        </p:spPr>
      </p:pic>
      <p:sp>
        <p:nvSpPr>
          <p:cNvPr id="214019" name="Rectangle 3"/>
          <p:cNvSpPr>
            <a:spLocks noChangeArrowheads="1"/>
          </p:cNvSpPr>
          <p:nvPr/>
        </p:nvSpPr>
        <p:spPr bwMode="auto">
          <a:xfrm>
            <a:off x="0" y="19383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endParaRPr lang="zh-CN" altLang="en-US" sz="1800">
              <a:latin typeface="Arial" charset="0"/>
              <a:ea typeface="宋体" pitchFamily="2" charset="-122"/>
            </a:endParaRPr>
          </a:p>
        </p:txBody>
      </p:sp>
      <p:sp>
        <p:nvSpPr>
          <p:cNvPr id="214024" name="Text Box 8"/>
          <p:cNvSpPr txBox="1">
            <a:spLocks noChangeArrowheads="1"/>
          </p:cNvSpPr>
          <p:nvPr/>
        </p:nvSpPr>
        <p:spPr bwMode="auto">
          <a:xfrm>
            <a:off x="631366" y="6117772"/>
            <a:ext cx="78021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Histogram presentation of gene ontology (GO) classification.</a:t>
            </a:r>
            <a:r>
              <a:rPr lang="zh-CN" altLang="en-US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</a:t>
            </a:r>
            <a:endParaRPr lang="zh-CN" altLang="en-US" sz="2400" dirty="0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9" name="Shape 159"/>
          <p:cNvSpPr/>
          <p:nvPr/>
        </p:nvSpPr>
        <p:spPr>
          <a:xfrm>
            <a:off x="-4" y="121920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4341" y="0"/>
            <a:ext cx="7949659" cy="6324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4275" name="Group 3"/>
          <p:cNvGrpSpPr>
            <a:grpSpLocks/>
          </p:cNvGrpSpPr>
          <p:nvPr/>
        </p:nvGrpSpPr>
        <p:grpSpPr bwMode="auto">
          <a:xfrm>
            <a:off x="685800" y="381000"/>
            <a:ext cx="458787" cy="5257800"/>
            <a:chOff x="1440" y="2376"/>
            <a:chExt cx="723" cy="5304"/>
          </a:xfrm>
        </p:grpSpPr>
        <p:sp>
          <p:nvSpPr>
            <p:cNvPr id="54277" name="Text Box 4"/>
            <p:cNvSpPr txBox="1">
              <a:spLocks noChangeArrowheads="1"/>
            </p:cNvSpPr>
            <p:nvPr/>
          </p:nvSpPr>
          <p:spPr bwMode="auto">
            <a:xfrm>
              <a:off x="1443" y="5808"/>
              <a:ext cx="720" cy="1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/>
            <a:lstStyle/>
            <a:p>
              <a:pPr algn="just" eaLnBrk="0" hangingPunct="0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1200" b="1">
                  <a:latin typeface="Arial" charset="0"/>
                  <a:ea typeface="宋体" pitchFamily="2" charset="-122"/>
                </a:rPr>
                <a:t>Cellular component</a:t>
              </a:r>
              <a:endParaRPr lang="en-US" altLang="zh-CN" sz="1200">
                <a:latin typeface="Arial" charset="0"/>
                <a:ea typeface="宋体" pitchFamily="2" charset="-122"/>
              </a:endParaRPr>
            </a:p>
          </p:txBody>
        </p:sp>
        <p:sp>
          <p:nvSpPr>
            <p:cNvPr id="54278" name="Text Box 5"/>
            <p:cNvSpPr txBox="1">
              <a:spLocks noChangeArrowheads="1"/>
            </p:cNvSpPr>
            <p:nvPr/>
          </p:nvSpPr>
          <p:spPr bwMode="auto">
            <a:xfrm>
              <a:off x="1440" y="4248"/>
              <a:ext cx="720" cy="1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/>
            <a:lstStyle/>
            <a:p>
              <a:pPr algn="just" eaLnBrk="0" hangingPunct="0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1200" b="1">
                  <a:latin typeface="Arial" charset="0"/>
                  <a:ea typeface="宋体" pitchFamily="2" charset="-122"/>
                </a:rPr>
                <a:t>Molecular function</a:t>
              </a:r>
              <a:endParaRPr lang="en-US" altLang="zh-CN" sz="1200">
                <a:latin typeface="Arial" charset="0"/>
                <a:ea typeface="宋体" pitchFamily="2" charset="-122"/>
              </a:endParaRPr>
            </a:p>
          </p:txBody>
        </p:sp>
        <p:sp>
          <p:nvSpPr>
            <p:cNvPr id="54279" name="Text Box 6"/>
            <p:cNvSpPr txBox="1">
              <a:spLocks noChangeArrowheads="1"/>
            </p:cNvSpPr>
            <p:nvPr/>
          </p:nvSpPr>
          <p:spPr bwMode="auto">
            <a:xfrm>
              <a:off x="1440" y="2376"/>
              <a:ext cx="720" cy="1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/>
            <a:lstStyle/>
            <a:p>
              <a:pPr algn="just" eaLnBrk="0" hangingPunct="0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1200" b="1">
                  <a:latin typeface="Arial" charset="0"/>
                  <a:ea typeface="宋体" pitchFamily="2" charset="-122"/>
                </a:rPr>
                <a:t>Biological process</a:t>
              </a:r>
              <a:endParaRPr lang="en-US" altLang="zh-CN" sz="1200">
                <a:latin typeface="Arial" charset="0"/>
                <a:ea typeface="宋体" pitchFamily="2" charset="-122"/>
              </a:endParaRPr>
            </a:p>
          </p:txBody>
        </p:sp>
      </p:grpSp>
      <p:sp>
        <p:nvSpPr>
          <p:cNvPr id="54276" name="Text Box 7"/>
          <p:cNvSpPr txBox="1">
            <a:spLocks noChangeArrowheads="1"/>
          </p:cNvSpPr>
          <p:nvPr/>
        </p:nvSpPr>
        <p:spPr bwMode="auto">
          <a:xfrm>
            <a:off x="576952" y="6248400"/>
            <a:ext cx="80450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Functional analysis of differentially expressed genes (DEGs) .</a:t>
            </a:r>
            <a:r>
              <a:rPr lang="zh-CN" altLang="en-US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</a:t>
            </a:r>
            <a:endParaRPr lang="zh-CN" altLang="en-US" sz="2400" dirty="0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4"/>
          <p:cNvSpPr>
            <a:spLocks noChangeArrowheads="1"/>
          </p:cNvSpPr>
          <p:nvPr/>
        </p:nvSpPr>
        <p:spPr bwMode="auto">
          <a:xfrm>
            <a:off x="304800" y="381000"/>
            <a:ext cx="8579593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800" dirty="0" smtClean="0">
                <a:latin typeface="+mn-lt"/>
              </a:rPr>
              <a:t>Some important DEGs in rice embryo development</a:t>
            </a:r>
            <a:r>
              <a:rPr lang="zh-CN" altLang="en-US" sz="2800" dirty="0" smtClean="0">
                <a:latin typeface="+mn-lt"/>
                <a:ea typeface="宋体" pitchFamily="2" charset="-122"/>
              </a:rPr>
              <a:t> </a:t>
            </a:r>
            <a:endParaRPr lang="zh-CN" altLang="en-US" sz="2800" dirty="0">
              <a:latin typeface="+mn-lt"/>
              <a:ea typeface="宋体" pitchFamily="2" charset="-122"/>
            </a:endParaRPr>
          </a:p>
        </p:txBody>
      </p:sp>
      <p:sp>
        <p:nvSpPr>
          <p:cNvPr id="57410" name="Line 3"/>
          <p:cNvSpPr>
            <a:spLocks noChangeShapeType="1"/>
          </p:cNvSpPr>
          <p:nvPr/>
        </p:nvSpPr>
        <p:spPr bwMode="auto">
          <a:xfrm>
            <a:off x="0" y="1219200"/>
            <a:ext cx="9144000" cy="0"/>
          </a:xfrm>
          <a:prstGeom prst="line">
            <a:avLst/>
          </a:prstGeom>
          <a:noFill/>
          <a:ln w="76200">
            <a:solidFill>
              <a:srgbClr val="0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57447" name="Text Box 103"/>
          <p:cNvSpPr txBox="1">
            <a:spLocks noChangeArrowheads="1"/>
          </p:cNvSpPr>
          <p:nvPr/>
        </p:nvSpPr>
        <p:spPr bwMode="auto">
          <a:xfrm>
            <a:off x="609600" y="1447800"/>
            <a:ext cx="3733522" cy="424732"/>
          </a:xfrm>
          <a:prstGeom prst="rect">
            <a:avLst/>
          </a:prstGeom>
          <a:noFill/>
          <a:ln w="38100" algn="ctr">
            <a:solidFill>
              <a:srgbClr val="00808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tabLst>
                <a:tab pos="3584575" algn="l"/>
              </a:tabLst>
            </a:pPr>
            <a:r>
              <a:rPr lang="en-US" altLang="zh-CN" sz="2400" dirty="0" smtClean="0">
                <a:latin typeface="+mn-lt"/>
              </a:rPr>
              <a:t>Transcription factor genes</a:t>
            </a:r>
            <a:endParaRPr lang="zh-CN" altLang="en-US" sz="2400" dirty="0">
              <a:latin typeface="+mn-lt"/>
              <a:ea typeface="黑体" pitchFamily="49" charset="-122"/>
            </a:endParaRPr>
          </a:p>
        </p:txBody>
      </p:sp>
      <p:graphicFrame>
        <p:nvGraphicFramePr>
          <p:cNvPr id="57631" name="Group 287"/>
          <p:cNvGraphicFramePr>
            <a:graphicFrameLocks noGrp="1"/>
          </p:cNvGraphicFramePr>
          <p:nvPr/>
        </p:nvGraphicFramePr>
        <p:xfrm>
          <a:off x="667608" y="2152936"/>
          <a:ext cx="7848600" cy="4572002"/>
        </p:xfrm>
        <a:graphic>
          <a:graphicData uri="http://schemas.openxmlformats.org/drawingml/2006/table">
            <a:tbl>
              <a:tblPr/>
              <a:tblGrid>
                <a:gridCol w="4505325"/>
                <a:gridCol w="3343275"/>
              </a:tblGrid>
              <a:tr h="652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Transcription factor families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Number of genes</a:t>
                      </a:r>
                      <a:endPara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 cap="flat"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AP2 transcription factor 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>
                      <a:noFill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8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 cap="flat">
                      <a:noFill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MYB transcription factor 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>
                      <a:noFill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8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 cap="flat">
                      <a:noFill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WRKY transcription factor 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>
                      <a:noFill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4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 cap="flat">
                      <a:noFill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bZIP transcription factor 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>
                      <a:noFill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3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 cap="flat">
                      <a:noFill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bHLH transcription factor 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>
                      <a:noFill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1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 cap="flat">
                      <a:noFill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NAC transcription factor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>
                      <a:noFill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1</a:t>
                      </a:r>
                      <a:endParaRPr kumimoji="0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 cap="flat">
                      <a:noFill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9" name="Rectangle 6"/>
          <p:cNvSpPr>
            <a:spLocks noChangeArrowheads="1"/>
          </p:cNvSpPr>
          <p:nvPr/>
        </p:nvSpPr>
        <p:spPr bwMode="auto">
          <a:xfrm>
            <a:off x="457200" y="609600"/>
            <a:ext cx="6059672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zh-CN" sz="2800" dirty="0" smtClean="0">
                <a:latin typeface="Arial" charset="0"/>
                <a:ea typeface="黑体" pitchFamily="49" charset="-122"/>
              </a:rPr>
              <a:t>AP2 transcription factor gene family</a:t>
            </a:r>
            <a:r>
              <a:rPr lang="en-US" altLang="zh-CN" sz="2800" dirty="0" smtClean="0">
                <a:latin typeface="Arial" charset="0"/>
                <a:ea typeface="宋体" pitchFamily="2" charset="-122"/>
              </a:rPr>
              <a:t> </a:t>
            </a:r>
            <a:endParaRPr lang="en-US" altLang="zh-CN" sz="2800" dirty="0">
              <a:latin typeface="Arial" charset="0"/>
              <a:ea typeface="宋体" pitchFamily="2" charset="-122"/>
            </a:endParaRPr>
          </a:p>
        </p:txBody>
      </p:sp>
      <p:graphicFrame>
        <p:nvGraphicFramePr>
          <p:cNvPr id="224791" name="Group 535"/>
          <p:cNvGraphicFramePr>
            <a:graphicFrameLocks noGrp="1"/>
          </p:cNvGraphicFramePr>
          <p:nvPr/>
        </p:nvGraphicFramePr>
        <p:xfrm>
          <a:off x="118750" y="1573475"/>
          <a:ext cx="8915400" cy="5005456"/>
        </p:xfrm>
        <a:graphic>
          <a:graphicData uri="http://schemas.openxmlformats.org/drawingml/2006/table">
            <a:tbl>
              <a:tblPr/>
              <a:tblGrid>
                <a:gridCol w="1752600"/>
                <a:gridCol w="1092200"/>
                <a:gridCol w="1041400"/>
                <a:gridCol w="990600"/>
                <a:gridCol w="2235200"/>
                <a:gridCol w="812800"/>
                <a:gridCol w="990600"/>
              </a:tblGrid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Gene ID</a:t>
                      </a:r>
                    </a:p>
                  </a:txBody>
                  <a:tcPr marL="90000" marR="90000" marT="46800" marB="46800" anchor="b" anchorCtr="1" horzOverflow="overflow">
                    <a:lnL cap="flat">
                      <a:noFill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R1-RPKM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R2-RPKM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R3-RPKM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Description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Cluster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FDR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LOC_Os10g41330</a:t>
                      </a:r>
                    </a:p>
                  </a:txBody>
                  <a:tcPr marL="90000" marR="90000" marT="46800" marB="46800" anchor="b" anchorCtr="1" horzOverflow="overflow">
                    <a:lnL cap="flat">
                      <a:noFill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13.3026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3.010873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2.56687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AP2 domain containing protein, expressed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C1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3.19E-07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LOC_Os08g36920</a:t>
                      </a:r>
                    </a:p>
                  </a:txBody>
                  <a:tcPr marL="90000" marR="90000" marT="46800" marB="46800" anchor="b" anchorCtr="1" horzOverflow="overflow">
                    <a:lnL cap="flat">
                      <a:noFill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37.04258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15.31261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10.28442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AP2 domain containing protein, expressed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C1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4.72E-11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LOC_Os05g41760</a:t>
                      </a:r>
                    </a:p>
                  </a:txBody>
                  <a:tcPr marL="90000" marR="90000" marT="46800" marB="46800" anchor="b" anchorCtr="1" horzOverflow="overflow">
                    <a:lnL cap="flat">
                      <a:noFill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56.32786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24.67459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15.41427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AP2 domain containing protein, expressed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C1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1.95E-12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6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LOC_Os09g28440</a:t>
                      </a:r>
                    </a:p>
                  </a:txBody>
                  <a:tcPr marL="90000" marR="90000" marT="46800" marB="46800" anchor="b" anchorCtr="1" horzOverflow="overflow">
                    <a:lnL cap="flat">
                      <a:noFill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26.77855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12.95223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4.41689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AP2 domain containing protein, expressed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C1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5.31E-06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LOC_Os03g08470</a:t>
                      </a:r>
                    </a:p>
                  </a:txBody>
                  <a:tcPr marL="90000" marR="90000" marT="46800" marB="46800" anchor="b" anchorCtr="1" horzOverflow="overflow">
                    <a:lnL cap="flat">
                      <a:noFill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12.130546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11.76552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5.85619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AP2 domain containing protein, expressed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C1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3.35E-05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LOC_Os08g45110</a:t>
                      </a:r>
                    </a:p>
                  </a:txBody>
                  <a:tcPr marL="90000" marR="90000" marT="46800" marB="46800" anchor="b" anchorCtr="1" horzOverflow="overflow">
                    <a:lnL cap="flat">
                      <a:noFill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7.871742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27.72292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52.02676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AP2 domain containing protein, expressed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C2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1.54E-14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LOC_Os07g47790</a:t>
                      </a:r>
                    </a:p>
                  </a:txBody>
                  <a:tcPr marL="90000" marR="90000" marT="46800" marB="46800" anchor="b" anchorCtr="1" horzOverflow="overflow">
                    <a:lnL cap="flat">
                      <a:noFill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17.14927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30.38059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9.31227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AP2 domain containing protein, expressed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C3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2.66E-12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LOC_Os05g41780</a:t>
                      </a:r>
                    </a:p>
                  </a:txBody>
                  <a:tcPr marL="90000" marR="90000" marT="46800" marB="46800" anchor="b" anchorCtr="1" horzOverflow="overflow">
                    <a:lnL cap="flat">
                      <a:noFill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257.4623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124.2295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132.3927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AP2 domain containing protein, expressed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C4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0</a:t>
                      </a:r>
                    </a:p>
                  </a:txBody>
                  <a:tcPr marL="90000" marR="90000" marT="46800" marB="46800" anchor="b" anchorCtr="1" horzOverflow="overflow">
                    <a:lnL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dbl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4328" name="Line 3"/>
          <p:cNvSpPr>
            <a:spLocks noChangeShapeType="1"/>
          </p:cNvSpPr>
          <p:nvPr/>
        </p:nvSpPr>
        <p:spPr bwMode="auto">
          <a:xfrm>
            <a:off x="0" y="1371600"/>
            <a:ext cx="9144000" cy="0"/>
          </a:xfrm>
          <a:prstGeom prst="line">
            <a:avLst/>
          </a:prstGeom>
          <a:noFill/>
          <a:ln w="76200">
            <a:solidFill>
              <a:srgbClr val="0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535" name="Group 167"/>
          <p:cNvGraphicFramePr>
            <a:graphicFrameLocks noGrp="1"/>
          </p:cNvGraphicFramePr>
          <p:nvPr/>
        </p:nvGraphicFramePr>
        <p:xfrm>
          <a:off x="63956" y="1921825"/>
          <a:ext cx="8991600" cy="4178812"/>
        </p:xfrm>
        <a:graphic>
          <a:graphicData uri="http://schemas.openxmlformats.org/drawingml/2006/table">
            <a:tbl>
              <a:tblPr/>
              <a:tblGrid>
                <a:gridCol w="1676400"/>
                <a:gridCol w="1066800"/>
                <a:gridCol w="1066800"/>
                <a:gridCol w="1066800"/>
                <a:gridCol w="2362200"/>
                <a:gridCol w="838200"/>
                <a:gridCol w="914400"/>
              </a:tblGrid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Gene ID</a:t>
                      </a:r>
                    </a:p>
                  </a:txBody>
                  <a:tcPr marL="90000" marR="90000" marT="46800" marB="46800" anchor="b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R1-RPKM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R2-RPKM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R3-RPKM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Description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Cluster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FDR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LOC_Os08g44750</a:t>
                      </a:r>
                    </a:p>
                  </a:txBody>
                  <a:tcPr marL="90000" marR="90000" marT="46800" marB="46800" anchor="b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16.92188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8.085173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1.065539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auxin-induced protein 5NG4, putative, expressed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C1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8.40E-06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LOC_Os04g45370</a:t>
                      </a:r>
                    </a:p>
                  </a:txBody>
                  <a:tcPr marL="90000" marR="90000" marT="46800" marB="46800" anchor="b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14.72843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6.069563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1.278939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OsSAUR19 - Auxin-responsive SAUR gene family member, expressed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C1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0.00086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LOC_Os08g35190</a:t>
                      </a:r>
                    </a:p>
                  </a:txBody>
                  <a:tcPr marL="90000" marR="90000" marT="46800" marB="46800" anchor="b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12.62655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5.300806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1.252177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auxin-repressed protein, putative, expressed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C1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3.29E-05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LOC_Os03g22270</a:t>
                      </a:r>
                    </a:p>
                  </a:txBody>
                  <a:tcPr marL="90000" marR="90000" marT="46800" marB="46800" anchor="b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125.2101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57.55092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1.121439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auxin-repressed protein, putative, expressed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C1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0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LOC_Os05g44810</a:t>
                      </a:r>
                    </a:p>
                  </a:txBody>
                  <a:tcPr marL="90000" marR="90000" marT="46800" marB="46800" anchor="b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0.86714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1.200695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4.930506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OsIAA18 - Auxin-responsive Aux/IAA gene family member, expressed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C2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0.00096</a:t>
                      </a:r>
                    </a:p>
                  </a:txBody>
                  <a:tcPr marL="90000" marR="90000" marT="46800" marB="46800"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421" name="Text Box 277"/>
          <p:cNvSpPr txBox="1">
            <a:spLocks noChangeArrowheads="1"/>
          </p:cNvSpPr>
          <p:nvPr/>
        </p:nvSpPr>
        <p:spPr bwMode="auto">
          <a:xfrm>
            <a:off x="304800" y="838200"/>
            <a:ext cx="3385863" cy="523220"/>
          </a:xfrm>
          <a:prstGeom prst="rect">
            <a:avLst/>
          </a:prstGeom>
          <a:noFill/>
          <a:ln w="28575" algn="ctr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altLang="zh-CN" sz="2800" dirty="0" err="1" smtClean="0">
                <a:latin typeface="Arial" charset="0"/>
                <a:ea typeface="黑体" pitchFamily="49" charset="-122"/>
              </a:rPr>
              <a:t>Auxin-realted</a:t>
            </a:r>
            <a:r>
              <a:rPr lang="en-US" altLang="zh-CN" sz="2800" dirty="0" smtClean="0">
                <a:latin typeface="Arial" charset="0"/>
                <a:ea typeface="黑体" pitchFamily="49" charset="-122"/>
              </a:rPr>
              <a:t> genes</a:t>
            </a:r>
            <a:endParaRPr lang="zh-CN" altLang="en-US" sz="2800" dirty="0">
              <a:latin typeface="Arial" charset="0"/>
              <a:ea typeface="黑体" pitchFamily="49" charset="-122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0" y="1524000"/>
            <a:ext cx="9144000" cy="0"/>
          </a:xfrm>
          <a:prstGeom prst="line">
            <a:avLst/>
          </a:prstGeom>
          <a:noFill/>
          <a:ln w="76200">
            <a:solidFill>
              <a:srgbClr val="0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533400"/>
            <a:ext cx="441960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+mn-lt"/>
              </a:rPr>
              <a:t>Summary for Part 4</a:t>
            </a:r>
            <a:endParaRPr lang="zh-CN" altLang="en-US" sz="32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1573475"/>
            <a:ext cx="8686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RNA-</a:t>
            </a:r>
            <a:r>
              <a:rPr lang="en-US" altLang="zh-CN" sz="2400" dirty="0" err="1" smtClean="0">
                <a:latin typeface="Times New Roman" pitchFamily="18" charset="0"/>
                <a:cs typeface="Times New Roman" pitchFamily="18" charset="0"/>
              </a:rPr>
              <a:t>Seq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data from developing rice embryos provided abundant data for the analysis of rice embryogenesis. </a:t>
            </a:r>
          </a:p>
          <a:p>
            <a:pPr marL="355600" indent="-355600" algn="just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Stage-specifically expressed genes were identified from three embryonic developmental stages, and some potential regulators of  embryogenesis have been identified. </a:t>
            </a:r>
          </a:p>
          <a:p>
            <a:pPr marL="712788" indent="-357188" algn="just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SzPct val="70000"/>
              <a:buFont typeface="Wingdings" pitchFamily="2" charset="2"/>
              <a:buChar char="u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In the early and middle stages, a large number of genes corresponding to amino acid, lipid, nucleic acid replication, signal transduction and transcriptional regulation were found. </a:t>
            </a:r>
          </a:p>
          <a:p>
            <a:pPr marL="712788" indent="-357188" algn="just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SzPct val="70000"/>
              <a:buFont typeface="Wingdings" pitchFamily="2" charset="2"/>
              <a:buChar char="u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Protein biosynthesis-related genes and other components of the translation machinery were highly expressed at middle stage.</a:t>
            </a:r>
          </a:p>
          <a:p>
            <a:pPr marL="712788" indent="-357188" algn="just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SzPct val="70000"/>
              <a:buFont typeface="Wingdings" pitchFamily="2" charset="2"/>
              <a:buChar char="u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Genes for protein modification and starch metabolism were highly expressed in later middle and late stages.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hape 159"/>
          <p:cNvSpPr/>
          <p:nvPr/>
        </p:nvSpPr>
        <p:spPr>
          <a:xfrm>
            <a:off x="-4" y="137160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0" y="1676400"/>
            <a:ext cx="9144000" cy="504825"/>
          </a:xfrm>
          <a:prstGeom prst="rect">
            <a:avLst/>
          </a:prstGeom>
          <a:solidFill>
            <a:srgbClr val="7030A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title" idx="4294967295"/>
          </p:nvPr>
        </p:nvSpPr>
        <p:spPr>
          <a:xfrm>
            <a:off x="683568" y="381000"/>
            <a:ext cx="864097" cy="1377950"/>
          </a:xfrm>
          <a:prstGeom prst="rect">
            <a:avLst/>
          </a:prstGeom>
        </p:spPr>
        <p:txBody>
          <a:bodyPr lIns="0" tIns="0" rIns="0" bIns="0">
            <a:normAutofit fontScale="90000"/>
          </a:bodyPr>
          <a:lstStyle>
            <a:lvl1pPr defTabSz="850391">
              <a:lnSpc>
                <a:spcPct val="120000"/>
              </a:lnSpc>
              <a:spcBef>
                <a:spcPts val="2700"/>
              </a:spcBef>
              <a:defRPr sz="8000">
                <a:solidFill>
                  <a:srgbClr val="7030A0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sz="8000" b="1" dirty="0" smtClean="0">
                <a:solidFill>
                  <a:srgbClr val="7030A0"/>
                </a:solidFill>
              </a:rPr>
              <a:t>5</a:t>
            </a:r>
            <a:endParaRPr sz="8000" b="1" dirty="0">
              <a:solidFill>
                <a:srgbClr val="7030A0"/>
              </a:solidFill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33400" y="2667000"/>
            <a:ext cx="8424938" cy="1502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0">
              <a:lnSpc>
                <a:spcPts val="5500"/>
              </a:lnSpc>
              <a:defRPr sz="1800" b="0"/>
            </a:pPr>
            <a:r>
              <a:rPr lang="en-US" sz="4400" dirty="0" smtClean="0">
                <a:latin typeface="Arial"/>
                <a:ea typeface="Arial"/>
                <a:cs typeface="Arial"/>
                <a:sym typeface="Arial"/>
              </a:rPr>
              <a:t>Gene expression</a:t>
            </a:r>
            <a:r>
              <a:rPr sz="44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4400" dirty="0">
                <a:latin typeface="Arial"/>
                <a:ea typeface="Arial"/>
                <a:cs typeface="Arial"/>
                <a:sym typeface="Arial"/>
              </a:rPr>
              <a:t>changes in </a:t>
            </a:r>
            <a:r>
              <a:rPr lang="en-US" sz="4400" dirty="0" smtClean="0">
                <a:latin typeface="Arial"/>
                <a:ea typeface="Arial"/>
                <a:cs typeface="Arial"/>
                <a:sym typeface="Arial"/>
              </a:rPr>
              <a:t>developing endosperm of rice</a:t>
            </a:r>
            <a:endParaRPr sz="4400" i="1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Text Box 2"/>
          <p:cNvSpPr txBox="1">
            <a:spLocks noChangeArrowheads="1"/>
          </p:cNvSpPr>
          <p:nvPr/>
        </p:nvSpPr>
        <p:spPr bwMode="auto">
          <a:xfrm>
            <a:off x="228600" y="3276600"/>
            <a:ext cx="5029200" cy="6048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kumimoji="1" lang="zh-CN" altLang="en-US" sz="2800" b="1">
                <a:latin typeface="宋体" pitchFamily="2" charset="-122"/>
                <a:ea typeface="宋体" pitchFamily="2" charset="-122"/>
              </a:rPr>
              <a:t>   </a:t>
            </a:r>
            <a:endParaRPr kumimoji="1" lang="zh-CN" altLang="en-US" sz="280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372739" name="Picture 3" descr="5488898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4191001"/>
            <a:ext cx="2523620" cy="2057400"/>
          </a:xfrm>
          <a:prstGeom prst="rect">
            <a:avLst/>
          </a:prstGeom>
          <a:noFill/>
          <a:ln w="19050">
            <a:solidFill>
              <a:srgbClr val="0000CC"/>
            </a:solidFill>
            <a:miter lim="800000"/>
            <a:headEnd/>
            <a:tailEnd/>
          </a:ln>
        </p:spPr>
      </p:pic>
      <p:sp>
        <p:nvSpPr>
          <p:cNvPr id="372740" name="Text Box 4"/>
          <p:cNvSpPr txBox="1">
            <a:spLocks noChangeArrowheads="1"/>
          </p:cNvSpPr>
          <p:nvPr/>
        </p:nvSpPr>
        <p:spPr bwMode="auto">
          <a:xfrm>
            <a:off x="228600" y="5334000"/>
            <a:ext cx="8686800" cy="6048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kumimoji="1" lang="zh-CN" altLang="en-US" sz="2800" b="1">
                <a:latin typeface="宋体" pitchFamily="2" charset="-122"/>
                <a:ea typeface="宋体" pitchFamily="2" charset="-122"/>
              </a:rPr>
              <a:t>　</a:t>
            </a:r>
            <a:endParaRPr kumimoji="1" lang="zh-CN" altLang="en-US" sz="280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72741" name="Rectangle 5"/>
          <p:cNvSpPr>
            <a:spLocks noChangeArrowheads="1"/>
          </p:cNvSpPr>
          <p:nvPr/>
        </p:nvSpPr>
        <p:spPr bwMode="auto">
          <a:xfrm>
            <a:off x="1213893" y="457200"/>
            <a:ext cx="6629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</a:pPr>
            <a:r>
              <a:rPr lang="en-US" altLang="zh-CN" sz="3600" dirty="0" smtClean="0">
                <a:latin typeface="Arial" charset="0"/>
                <a:ea typeface="黑体" pitchFamily="49" charset="-122"/>
              </a:rPr>
              <a:t>Endosperm development in rice</a:t>
            </a:r>
            <a:endParaRPr lang="zh-CN" altLang="en-US" sz="3600" dirty="0">
              <a:latin typeface="Arial" charset="0"/>
              <a:ea typeface="黑体" pitchFamily="49" charset="-122"/>
            </a:endParaRPr>
          </a:p>
        </p:txBody>
      </p:sp>
      <p:sp>
        <p:nvSpPr>
          <p:cNvPr id="372742" name="Line 3"/>
          <p:cNvSpPr>
            <a:spLocks noChangeShapeType="1"/>
          </p:cNvSpPr>
          <p:nvPr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76200">
            <a:solidFill>
              <a:srgbClr val="0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52400" y="1447800"/>
            <a:ext cx="57150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+mn-lt"/>
                <a:cs typeface="Times New Roman" pitchFamily="18" charset="0"/>
              </a:rPr>
              <a:t>Four stages for rice endosperm development:</a:t>
            </a:r>
          </a:p>
          <a:p>
            <a:pPr marL="265113" indent="-265113" algn="just">
              <a:buClr>
                <a:srgbClr val="C00000"/>
              </a:buClr>
              <a:buSzPct val="60000"/>
              <a:buFont typeface="Wingdings" pitchFamily="2" charset="2"/>
              <a:buChar char="u"/>
            </a:pP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Free nuclear stage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: the fertilized polar nuclei undergo numerous cycles of mitosis without 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cellularization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until 3 DAP. </a:t>
            </a:r>
          </a:p>
          <a:p>
            <a:pPr marL="265113" indent="-265113" algn="just">
              <a:buClr>
                <a:srgbClr val="C00000"/>
              </a:buClr>
              <a:buSzPct val="60000"/>
              <a:buFont typeface="Wingdings" pitchFamily="2" charset="2"/>
              <a:buChar char="u"/>
            </a:pPr>
            <a:r>
              <a:rPr lang="en-US" altLang="zh-CN" b="1" dirty="0" err="1" smtClean="0">
                <a:latin typeface="Times New Roman" pitchFamily="18" charset="0"/>
                <a:cs typeface="Times New Roman" pitchFamily="18" charset="0"/>
              </a:rPr>
              <a:t>Cellularization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  stage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: The mitosis in the peripheral 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syncytium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ceases and 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cellularization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proceeds until 6–7 DAP. </a:t>
            </a:r>
          </a:p>
          <a:p>
            <a:pPr marL="265113" indent="-265113" algn="just">
              <a:buClr>
                <a:srgbClr val="C00000"/>
              </a:buClr>
              <a:buSzPct val="60000"/>
              <a:buFont typeface="Wingdings" pitchFamily="2" charset="2"/>
              <a:buChar char="u"/>
            </a:pP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Storage material accumulation stage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: the cells of the endosperm are specialized in storage material accumulation. Starch and protein in the endosperm peaks at 12 DAP. </a:t>
            </a:r>
          </a:p>
          <a:p>
            <a:pPr marL="265113" indent="-265113" algn="just">
              <a:buClr>
                <a:srgbClr val="C00000"/>
              </a:buClr>
              <a:buSzPct val="60000"/>
              <a:buFont typeface="Wingdings" pitchFamily="2" charset="2"/>
              <a:buChar char="u"/>
            </a:pP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Mature endosperm stage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: beginning with 20 DAP,  the seed enters the desiccation phase.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5570" name="Picture 2"/>
          <p:cNvPicPr>
            <a:picLocks noChangeAspect="1" noChangeArrowheads="1"/>
          </p:cNvPicPr>
          <p:nvPr/>
        </p:nvPicPr>
        <p:blipFill>
          <a:blip r:embed="rId4" cstate="print"/>
          <a:srcRect l="31279" t="22132" r="31279" b="29794"/>
          <a:stretch>
            <a:fillRect/>
          </a:stretch>
        </p:blipFill>
        <p:spPr bwMode="auto">
          <a:xfrm>
            <a:off x="6096000" y="2024212"/>
            <a:ext cx="2514600" cy="1977401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4" name="Line 3"/>
          <p:cNvSpPr>
            <a:spLocks noChangeShapeType="1"/>
          </p:cNvSpPr>
          <p:nvPr/>
        </p:nvSpPr>
        <p:spPr bwMode="auto">
          <a:xfrm>
            <a:off x="0" y="1447800"/>
            <a:ext cx="9144000" cy="0"/>
          </a:xfrm>
          <a:prstGeom prst="line">
            <a:avLst/>
          </a:prstGeom>
          <a:noFill/>
          <a:ln w="76200">
            <a:solidFill>
              <a:srgbClr val="0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71372" name="Text Box 12"/>
          <p:cNvSpPr txBox="1">
            <a:spLocks noChangeArrowheads="1"/>
          </p:cNvSpPr>
          <p:nvPr/>
        </p:nvSpPr>
        <p:spPr bwMode="auto">
          <a:xfrm>
            <a:off x="533400" y="2590800"/>
            <a:ext cx="4191000" cy="2553071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85725" algn="just"/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PCD is another important feature of endosperm development in rice. This process, begins with nucleus degeneration at 7 DAP , and most of the nuclei of endosperm cells degraded at 13 DAP, resulted in cell death in mature endosperm cells.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55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667000"/>
            <a:ext cx="3581400" cy="2678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>
          <a:xfrm>
            <a:off x="4953000" y="5410200"/>
            <a:ext cx="3810000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Transverse section of the mature starchy endosperm of rice. </a:t>
            </a:r>
          </a:p>
          <a:p>
            <a:pPr algn="just">
              <a:lnSpc>
                <a:spcPct val="100000"/>
              </a:lnSpc>
            </a:pP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Koyabashi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et al. 2013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7200" y="1676400"/>
            <a:ext cx="4876800" cy="494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altLang="zh-CN" sz="2400" dirty="0" smtClean="0">
                <a:solidFill>
                  <a:srgbClr val="000000"/>
                </a:solidFill>
                <a:latin typeface="Arial"/>
                <a:cs typeface="Times New Roman" pitchFamily="18" charset="0"/>
              </a:rPr>
              <a:t>Programmed cell death (PCD)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540" name="Picture 4" descr="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43000" y="1981200"/>
            <a:ext cx="6670732" cy="3610739"/>
          </a:xfrm>
          <a:ln/>
        </p:spPr>
      </p:pic>
      <p:sp>
        <p:nvSpPr>
          <p:cNvPr id="321541" name="Line 3"/>
          <p:cNvSpPr>
            <a:spLocks noChangeShapeType="1"/>
          </p:cNvSpPr>
          <p:nvPr/>
        </p:nvSpPr>
        <p:spPr bwMode="auto">
          <a:xfrm>
            <a:off x="0" y="1676400"/>
            <a:ext cx="9144000" cy="0"/>
          </a:xfrm>
          <a:prstGeom prst="line">
            <a:avLst/>
          </a:prstGeom>
          <a:noFill/>
          <a:ln w="76200">
            <a:solidFill>
              <a:srgbClr val="0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21544" name="Rectangle 4"/>
          <p:cNvSpPr>
            <a:spLocks noChangeArrowheads="1"/>
          </p:cNvSpPr>
          <p:nvPr/>
        </p:nvSpPr>
        <p:spPr bwMode="auto">
          <a:xfrm>
            <a:off x="990600" y="914400"/>
            <a:ext cx="7467600" cy="4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zh-CN" sz="3200" dirty="0" smtClean="0">
                <a:latin typeface="Arial" charset="0"/>
                <a:ea typeface="黑体" pitchFamily="49" charset="-122"/>
              </a:rPr>
              <a:t>Materials: </a:t>
            </a:r>
            <a:r>
              <a:rPr lang="en-US" altLang="zh-CN" sz="2800" dirty="0" smtClean="0">
                <a:latin typeface="Arial" charset="0"/>
                <a:ea typeface="黑体" pitchFamily="49" charset="-122"/>
              </a:rPr>
              <a:t>Endosperm in developing seeds </a:t>
            </a:r>
            <a:endParaRPr lang="zh-CN" altLang="en-US" sz="2800" dirty="0">
              <a:latin typeface="Arial" charset="0"/>
              <a:ea typeface="黑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8600" y="5715000"/>
            <a:ext cx="8763000" cy="9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The developing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caryopsis</a:t>
            </a:r>
            <a:r>
              <a:rPr lang="en-US" altLang="zh-CN" sz="2400" dirty="0" smtClean="0"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 were harvested at 3 DAP, 6 DAP, 10 DAP. Endosperm is the major part of the developing caryopsis.</a:t>
            </a:r>
            <a:endParaRPr lang="zh-CN" altLang="en-US" sz="2400" dirty="0"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152400" y="914400"/>
            <a:ext cx="8991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altLang="zh-CN" sz="2400" dirty="0" smtClean="0">
                <a:latin typeface="+mn-lt"/>
              </a:rPr>
              <a:t>Reads number in three libraries of rice endosperm development</a:t>
            </a:r>
            <a:endParaRPr kumimoji="1" lang="zh-CN" altLang="en-US" sz="2400" dirty="0">
              <a:solidFill>
                <a:srgbClr val="CC3300"/>
              </a:solidFill>
              <a:latin typeface="+mn-lt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44076" name="Line 3"/>
          <p:cNvSpPr>
            <a:spLocks noChangeShapeType="1"/>
          </p:cNvSpPr>
          <p:nvPr/>
        </p:nvSpPr>
        <p:spPr bwMode="auto">
          <a:xfrm>
            <a:off x="0" y="1524000"/>
            <a:ext cx="9144000" cy="0"/>
          </a:xfrm>
          <a:prstGeom prst="line">
            <a:avLst/>
          </a:prstGeom>
          <a:noFill/>
          <a:ln w="76200">
            <a:solidFill>
              <a:srgbClr val="0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381000" y="1828800"/>
          <a:ext cx="8534399" cy="4495800"/>
        </p:xfrm>
        <a:graphic>
          <a:graphicData uri="http://schemas.openxmlformats.org/drawingml/2006/table">
            <a:tbl>
              <a:tblPr/>
              <a:tblGrid>
                <a:gridCol w="2312071"/>
                <a:gridCol w="2073478"/>
                <a:gridCol w="2074425"/>
                <a:gridCol w="2074425"/>
              </a:tblGrid>
              <a:tr h="48697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200" kern="100" dirty="0">
                        <a:latin typeface="Times New Roman"/>
                        <a:ea typeface="Arial Unicode MS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R1 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(3 DAP)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R2 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(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6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 DAP)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762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Times New Roman"/>
                          <a:ea typeface="宋体"/>
                          <a:cs typeface="Times New Roman"/>
                        </a:rPr>
                        <a:t>R3 </a:t>
                      </a:r>
                      <a:r>
                        <a:rPr lang="en-US" sz="2000" kern="100">
                          <a:latin typeface="Times New Roman"/>
                          <a:ea typeface="Arial Unicode MS"/>
                          <a:cs typeface="Times New Roman"/>
                        </a:rPr>
                        <a:t>(</a:t>
                      </a:r>
                      <a:r>
                        <a:rPr lang="en-US" sz="2000" kern="100">
                          <a:latin typeface="Times New Roman"/>
                          <a:ea typeface="宋体"/>
                          <a:cs typeface="Times New Roman"/>
                        </a:rPr>
                        <a:t>10</a:t>
                      </a:r>
                      <a:r>
                        <a:rPr lang="en-US" sz="2000" kern="100">
                          <a:latin typeface="Times New Roman"/>
                          <a:ea typeface="Arial Unicode MS"/>
                          <a:cs typeface="Times New Roman"/>
                        </a:rPr>
                        <a:t> DAP)</a:t>
                      </a:r>
                      <a:endParaRPr lang="zh-CN" sz="20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97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Total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 clean 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reads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11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736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566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11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942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017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12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187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011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93104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Mapped reads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10,251,902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(87.35%)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9,969,854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(83.49%)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10,625,564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(87.19%)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P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erfect match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 reads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8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856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768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75.46%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8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632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529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72.29%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9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218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588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75.64%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≤2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bp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mismatch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 reads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1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395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134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11.89%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1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337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325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11.20%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1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406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976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11.54%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Unmapped reads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1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484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664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(12.65%)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1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972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163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(16.51%)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1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561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447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Arial Unicode MS"/>
                          <a:cs typeface="Times New Roman"/>
                        </a:rPr>
                        <a:t>(12.81%)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6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8610600" cy="753100"/>
          </a:xfrm>
        </p:spPr>
        <p:txBody>
          <a:bodyPr/>
          <a:lstStyle/>
          <a:p>
            <a:r>
              <a:rPr lang="en-US" altLang="zh-CN" sz="2400" dirty="0" smtClean="0"/>
              <a:t>Length distribution of all 23,836 genes in rice endosperm</a:t>
            </a:r>
            <a:endParaRPr lang="zh-CN" altLang="en-US" sz="2400" dirty="0" smtClean="0">
              <a:solidFill>
                <a:srgbClr val="CC3300"/>
              </a:solidFill>
              <a:ea typeface="黑体" pitchFamily="49" charset="-122"/>
            </a:endParaRPr>
          </a:p>
        </p:txBody>
      </p:sp>
      <p:sp>
        <p:nvSpPr>
          <p:cNvPr id="43012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90600" y="2133600"/>
            <a:ext cx="7391400" cy="35814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zh-CN" sz="2400" smtClean="0">
              <a:ea typeface="黑体" pitchFamily="49" charset="-122"/>
            </a:endParaRPr>
          </a:p>
          <a:p>
            <a:pPr eaLnBrk="1" hangingPunct="1"/>
            <a:endParaRPr lang="en-US" altLang="zh-CN" sz="2400" smtClean="0">
              <a:ea typeface="黑体" pitchFamily="49" charset="-122"/>
            </a:endParaRPr>
          </a:p>
          <a:p>
            <a:pPr eaLnBrk="1" hangingPunct="1"/>
            <a:endParaRPr lang="en-US" altLang="zh-CN" sz="2400" smtClean="0">
              <a:ea typeface="黑体" pitchFamily="49" charset="-122"/>
            </a:endParaRPr>
          </a:p>
          <a:p>
            <a:pPr eaLnBrk="1" hangingPunct="1">
              <a:buFontTx/>
              <a:buNone/>
            </a:pPr>
            <a:endParaRPr lang="en-US" altLang="zh-CN" sz="2400" smtClean="0">
              <a:ea typeface="黑体" pitchFamily="49" charset="-122"/>
            </a:endParaRPr>
          </a:p>
        </p:txBody>
      </p:sp>
      <p:sp>
        <p:nvSpPr>
          <p:cNvPr id="43014" name="Line 3"/>
          <p:cNvSpPr>
            <a:spLocks noChangeShapeType="1"/>
          </p:cNvSpPr>
          <p:nvPr/>
        </p:nvSpPr>
        <p:spPr bwMode="auto">
          <a:xfrm>
            <a:off x="0" y="1600200"/>
            <a:ext cx="9144000" cy="0"/>
          </a:xfrm>
          <a:prstGeom prst="line">
            <a:avLst/>
          </a:prstGeom>
          <a:noFill/>
          <a:ln w="76200">
            <a:solidFill>
              <a:srgbClr val="0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153875" y="1981200"/>
          <a:ext cx="6934199" cy="4267200"/>
        </p:xfrm>
        <a:graphic>
          <a:graphicData uri="http://schemas.openxmlformats.org/drawingml/2006/table">
            <a:tbl>
              <a:tblPr/>
              <a:tblGrid>
                <a:gridCol w="2311862"/>
                <a:gridCol w="2311862"/>
                <a:gridCol w="2310475"/>
              </a:tblGrid>
              <a:tr h="576943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Gene length (</a:t>
                      </a:r>
                      <a:r>
                        <a:rPr lang="en-US" sz="2000" kern="100" dirty="0" err="1">
                          <a:latin typeface="Times New Roman"/>
                          <a:ea typeface="宋体"/>
                          <a:cs typeface="Times New Roman"/>
                        </a:rPr>
                        <a:t>bp</a:t>
                      </a: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Gene number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Times New Roman"/>
                          <a:ea typeface="宋体"/>
                          <a:cs typeface="Times New Roman"/>
                        </a:rPr>
                        <a:t>Percentage (%)</a:t>
                      </a:r>
                      <a:endParaRPr lang="zh-CN" sz="20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943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100-500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3,759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Times New Roman"/>
                          <a:ea typeface="宋体"/>
                          <a:cs typeface="Times New Roman"/>
                        </a:rPr>
                        <a:t>15.8</a:t>
                      </a:r>
                      <a:endParaRPr lang="zh-CN" sz="20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76943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Times New Roman"/>
                          <a:ea typeface="宋体"/>
                          <a:cs typeface="Times New Roman"/>
                        </a:rPr>
                        <a:t>500-1000</a:t>
                      </a:r>
                      <a:endParaRPr lang="zh-CN" sz="20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6,597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Times New Roman"/>
                          <a:ea typeface="宋体"/>
                          <a:cs typeface="Times New Roman"/>
                        </a:rPr>
                        <a:t>27.7</a:t>
                      </a:r>
                      <a:endParaRPr lang="zh-CN" sz="20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6943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Times New Roman"/>
                          <a:ea typeface="宋体"/>
                          <a:cs typeface="Times New Roman"/>
                        </a:rPr>
                        <a:t>1000-1500</a:t>
                      </a:r>
                      <a:endParaRPr lang="zh-CN" sz="20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5,982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Times New Roman"/>
                          <a:ea typeface="宋体"/>
                          <a:cs typeface="Times New Roman"/>
                        </a:rPr>
                        <a:t>25.1</a:t>
                      </a:r>
                      <a:endParaRPr lang="zh-CN" sz="20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6943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Times New Roman"/>
                          <a:ea typeface="宋体"/>
                          <a:cs typeface="Times New Roman"/>
                        </a:rPr>
                        <a:t>1500-2000</a:t>
                      </a:r>
                      <a:endParaRPr lang="zh-CN" sz="20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3,421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Times New Roman"/>
                          <a:ea typeface="宋体"/>
                          <a:cs typeface="Times New Roman"/>
                        </a:rPr>
                        <a:t>14.3</a:t>
                      </a:r>
                      <a:endParaRPr lang="zh-CN" sz="20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6943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Times New Roman"/>
                          <a:ea typeface="宋体"/>
                          <a:cs typeface="Times New Roman"/>
                        </a:rPr>
                        <a:t>≥2000</a:t>
                      </a:r>
                      <a:endParaRPr lang="zh-CN" sz="20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4,077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17.1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6943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Times New Roman"/>
                          <a:ea typeface="宋体"/>
                          <a:cs typeface="Times New Roman"/>
                        </a:rPr>
                        <a:t>Total</a:t>
                      </a:r>
                      <a:endParaRPr lang="zh-CN" sz="20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>
                          <a:latin typeface="Times New Roman"/>
                          <a:ea typeface="宋体"/>
                          <a:cs typeface="Times New Roman"/>
                        </a:rPr>
                        <a:t>23,836</a:t>
                      </a:r>
                      <a:endParaRPr lang="zh-CN" sz="20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latin typeface="Times New Roman"/>
                          <a:ea typeface="宋体"/>
                          <a:cs typeface="Times New Roman"/>
                        </a:rPr>
                        <a:t>100</a:t>
                      </a:r>
                      <a:endParaRPr lang="zh-CN" sz="20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095" name="Picture 7" descr="Figure 2（revise）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52600"/>
            <a:ext cx="5943600" cy="4705350"/>
          </a:xfrm>
          <a:prstGeom prst="rect">
            <a:avLst/>
          </a:prstGeom>
          <a:noFill/>
        </p:spPr>
      </p:pic>
      <p:sp>
        <p:nvSpPr>
          <p:cNvPr id="345092" name="Line 3"/>
          <p:cNvSpPr>
            <a:spLocks noChangeShapeType="1"/>
          </p:cNvSpPr>
          <p:nvPr/>
        </p:nvSpPr>
        <p:spPr bwMode="auto">
          <a:xfrm>
            <a:off x="0" y="1447800"/>
            <a:ext cx="9144000" cy="0"/>
          </a:xfrm>
          <a:prstGeom prst="line">
            <a:avLst/>
          </a:prstGeom>
          <a:noFill/>
          <a:ln w="76200">
            <a:solidFill>
              <a:srgbClr val="0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562600" y="2895600"/>
            <a:ext cx="3048000" cy="2269660"/>
          </a:xfrm>
          <a:prstGeom prst="rect">
            <a:avLst/>
          </a:prstGeom>
          <a:ln>
            <a:solidFill>
              <a:srgbClr val="0000CC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Venn diagram showing the genes expressed in each of the three stages of rice endosperm development. 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979" name="Picture 3" descr="2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392" y="3505200"/>
            <a:ext cx="5859046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1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054" y="0"/>
            <a:ext cx="630454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13" name="Text Box 13"/>
          <p:cNvSpPr txBox="1">
            <a:spLocks noChangeArrowheads="1"/>
          </p:cNvSpPr>
          <p:nvPr/>
        </p:nvSpPr>
        <p:spPr bwMode="auto">
          <a:xfrm>
            <a:off x="6172200" y="5029200"/>
            <a:ext cx="2743200" cy="1477328"/>
          </a:xfrm>
          <a:prstGeom prst="rect">
            <a:avLst/>
          </a:prstGeom>
          <a:noFill/>
          <a:ln w="9525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87313">
              <a:lnSpc>
                <a:spcPct val="100000"/>
              </a:lnSpc>
            </a:pP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GO classifications of genes. The results are summarized in three main categories</a:t>
            </a:r>
            <a:endParaRPr lang="zh-CN" altLang="en-US" sz="2400" dirty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980" name="Picture 4" descr="3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677" y="54430"/>
            <a:ext cx="5928461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2981" name="Picture 5" descr="4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418118"/>
            <a:ext cx="590860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6172200" y="5029200"/>
            <a:ext cx="2743200" cy="1477328"/>
          </a:xfrm>
          <a:prstGeom prst="rect">
            <a:avLst/>
          </a:prstGeom>
          <a:noFill/>
          <a:ln w="9525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87313">
              <a:lnSpc>
                <a:spcPct val="100000"/>
              </a:lnSpc>
            </a:pP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GO classifications of genes. The results are summarized in three main categories</a:t>
            </a:r>
            <a:endParaRPr lang="zh-CN" altLang="en-US" sz="2400" dirty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76200" y="685800"/>
          <a:ext cx="8915400" cy="6142063"/>
        </p:xfrm>
        <a:graphic>
          <a:graphicData uri="http://schemas.openxmlformats.org/drawingml/2006/table">
            <a:tbl>
              <a:tblPr/>
              <a:tblGrid>
                <a:gridCol w="381000"/>
                <a:gridCol w="1908497"/>
                <a:gridCol w="1538331"/>
                <a:gridCol w="1641033"/>
                <a:gridCol w="1572931"/>
                <a:gridCol w="1873608"/>
              </a:tblGrid>
              <a:tr h="99463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i="1" kern="100" spc="30" dirty="0">
                          <a:latin typeface="Times New Roman"/>
                          <a:ea typeface="宋体"/>
                          <a:cs typeface="Times New Roman"/>
                        </a:rPr>
                        <a:t/>
                      </a:r>
                      <a:br>
                        <a:rPr lang="en-US" sz="1600" i="1" kern="100" spc="30" dirty="0">
                          <a:latin typeface="Times New Roman"/>
                          <a:ea typeface="宋体"/>
                          <a:cs typeface="Times New Roman"/>
                        </a:rPr>
                      </a:b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Top10 of expression (R1+R2+R3)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Top 10 of member quantity 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Top 10 of average value (expression/quantity)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Top 10 of down-regulated pathways (R3-R1)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Top 10 of up-regulated pathways (R3-R1)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83300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Ribosome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372266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Metabolic pathways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15.93% of all DEGs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Ribosome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1315.4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Metabolic pathways </a:t>
                      </a:r>
                      <a:endParaRPr lang="en-US" sz="1600" kern="100" dirty="0" smtClean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宋体"/>
                          <a:cs typeface="Times New Roman"/>
                        </a:rPr>
                        <a:t>(-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23634.5)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Starch and sucrose metabolism (20861.1)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</a:tr>
              <a:tr h="83300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2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Metabolic pathways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288297.4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Plant-pathogen interaction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5.86% of all DEGs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Starch and sucrose metabolism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780.7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Spliceosome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endParaRPr lang="en-US" sz="1600" kern="100" dirty="0" smtClean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宋体"/>
                          <a:cs typeface="Times New Roman"/>
                        </a:rPr>
                        <a:t>(-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22723.7)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Amino sugar and nucleotide sugar metabolism (8551.1)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</a:tr>
              <a:tr h="83300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3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Starch and sucrose metabolism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106181.9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Ribosome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3.89% of all DEGs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Carbon fixation in photosynthetic organisms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705.8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Ribosome </a:t>
                      </a:r>
                      <a:endParaRPr lang="en-US" sz="1600" kern="100" dirty="0" smtClean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宋体"/>
                          <a:cs typeface="Times New Roman"/>
                        </a:rPr>
                        <a:t>(-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187735)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Carbon fixation in photosynthetic organisms (4624.8)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</a:tr>
              <a:tr h="83300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4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Spliceosome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67612.6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宋体"/>
                          <a:cs typeface="Times New Roman"/>
                        </a:rPr>
                        <a:t>Spliceosome (</a:t>
                      </a:r>
                      <a:r>
                        <a:rPr lang="en-US" sz="1600" kern="0">
                          <a:latin typeface="Times New Roman"/>
                          <a:ea typeface="宋体"/>
                          <a:cs typeface="Times New Roman"/>
                        </a:rPr>
                        <a:t>3.65% of all DEGs</a:t>
                      </a:r>
                      <a:r>
                        <a:rPr lang="en-US" sz="1600" kern="10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Amino sugar and nucleotide sugar metabolism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669.9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Biosynthesis of plant hormones </a:t>
                      </a:r>
                      <a:endParaRPr lang="en-US" sz="1600" kern="100" dirty="0" smtClean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宋体"/>
                          <a:cs typeface="Times New Roman"/>
                        </a:rPr>
                        <a:t>(-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15771.2)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Alanine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, </a:t>
                      </a: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aspartate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and glutamate metabolism (3738.6)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</a:tr>
              <a:tr h="138834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宋体"/>
                          <a:cs typeface="Times New Roman"/>
                        </a:rPr>
                        <a:t>5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Biosynthesis of plant hormones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60664.1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宋体"/>
                          <a:cs typeface="Times New Roman"/>
                        </a:rPr>
                        <a:t>Biosynthesis of plant hormones (</a:t>
                      </a:r>
                      <a:r>
                        <a:rPr lang="en-US" sz="1600" kern="0">
                          <a:latin typeface="Times New Roman"/>
                          <a:ea typeface="宋体"/>
                          <a:cs typeface="Times New Roman"/>
                        </a:rPr>
                        <a:t>3.40% of all DEGs</a:t>
                      </a:r>
                      <a:r>
                        <a:rPr lang="en-US" sz="1600" kern="10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Isoquinoline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alkaloid </a:t>
                      </a: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biosynthesi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553.4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Biosynthesis of alkaloids derived from </a:t>
                      </a: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terpenoid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and </a:t>
                      </a:r>
                      <a:r>
                        <a:rPr lang="en-US" sz="1600" kern="100" dirty="0" err="1" smtClean="0">
                          <a:latin typeface="Times New Roman"/>
                          <a:ea typeface="宋体"/>
                          <a:cs typeface="Times New Roman"/>
                        </a:rPr>
                        <a:t>polyketide</a:t>
                      </a:r>
                      <a:endParaRPr lang="en-US" sz="1600" kern="100" dirty="0" smtClean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(-13058.9)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Isoquinoline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alkaloid biosynthesis (1730.483)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385025" name="Rectangle 1"/>
          <p:cNvSpPr>
            <a:spLocks noChangeArrowheads="1"/>
          </p:cNvSpPr>
          <p:nvPr/>
        </p:nvSpPr>
        <p:spPr bwMode="auto">
          <a:xfrm>
            <a:off x="406993" y="152400"/>
            <a:ext cx="87370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宋体" pitchFamily="2" charset="-122"/>
                <a:cs typeface="Times New Roman" pitchFamily="18" charset="0"/>
              </a:rPr>
              <a:t>Summary of considerably changed KEGG pathways analysis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76202" y="119746"/>
          <a:ext cx="8991600" cy="6583680"/>
        </p:xfrm>
        <a:graphic>
          <a:graphicData uri="http://schemas.openxmlformats.org/drawingml/2006/table">
            <a:tbl>
              <a:tblPr/>
              <a:tblGrid>
                <a:gridCol w="384256"/>
                <a:gridCol w="1924809"/>
                <a:gridCol w="1551479"/>
                <a:gridCol w="1655059"/>
                <a:gridCol w="1586375"/>
                <a:gridCol w="1889622"/>
              </a:tblGrid>
              <a:tr h="50569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6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Biosynthesis of alkaloids derived from </a:t>
                      </a:r>
                      <a:r>
                        <a:rPr lang="en-US" sz="1600" kern="100" dirty="0" smtClean="0">
                          <a:latin typeface="Times New Roman"/>
                          <a:ea typeface="宋体"/>
                          <a:cs typeface="Times New Roman"/>
                        </a:rPr>
                        <a:t>lysine 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and nicotinic acid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55744.5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Biosynthesis of </a:t>
                      </a: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phenylpropanoids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2.86% of all DEGs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Pyruvate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metabolism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424.9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Biosynthesis of </a:t>
                      </a: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terpenoids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and steroids </a:t>
                      </a:r>
                      <a:endParaRPr lang="en-US" sz="1600" kern="100" dirty="0" smtClean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宋体"/>
                          <a:cs typeface="Times New Roman"/>
                        </a:rPr>
                        <a:t>(-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11289.3)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Phenylalanine metabolism (1240.8)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</a:tr>
              <a:tr h="50569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7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Biosynthesis of </a:t>
                      </a: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phenylpropanoids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52005.1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Biosynthesis of alkaloids derived from </a:t>
                      </a: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shikimate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pathway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2.28% of all DEGs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Alanine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, </a:t>
                      </a: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aspartate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and glutamate metabolism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405.3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Biosynthesis of alkaloids derived from </a:t>
                      </a: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histidine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and </a:t>
                      </a: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purine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endParaRPr lang="en-US" sz="1600" kern="100" dirty="0" smtClean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宋体"/>
                          <a:cs typeface="Times New Roman"/>
                        </a:rPr>
                        <a:t>(-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11157.4)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Phenylalanine, tyrosine and tryptophan biosynthesis (996.9)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</a:tr>
              <a:tr h="50569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8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Amino sugar and nucleotide sugar metabolism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50243.6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宋体"/>
                          <a:cs typeface="Times New Roman"/>
                        </a:rPr>
                        <a:t>Biosynthesis of terpenoids and steroids (</a:t>
                      </a:r>
                      <a:r>
                        <a:rPr lang="en-US" sz="1600" kern="0">
                          <a:latin typeface="Times New Roman"/>
                          <a:ea typeface="宋体"/>
                          <a:cs typeface="Times New Roman"/>
                        </a:rPr>
                        <a:t>2.26% of all DEGs</a:t>
                      </a:r>
                      <a:r>
                        <a:rPr lang="en-US" sz="1600" kern="10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Citrate cycle (TCA cycle)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360.3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Biosynthesis of alkaloids derived from </a:t>
                      </a: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shikimate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pathway </a:t>
                      </a:r>
                      <a:endParaRPr lang="en-US" sz="1600" kern="100" dirty="0" smtClean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宋体"/>
                          <a:cs typeface="Times New Roman"/>
                        </a:rPr>
                        <a:t>(-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10021.5)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Tyrosine metabolism (932.7)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</a:tr>
              <a:tr h="50569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9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Biosynthesis of alkaloids derived from </a:t>
                      </a: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histidine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and </a:t>
                      </a: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purine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48615.3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宋体"/>
                          <a:cs typeface="Times New Roman"/>
                        </a:rPr>
                        <a:t>Biosynthesis of alkaloids derived from ornithine, lysine and nicotinic acid (</a:t>
                      </a:r>
                      <a:r>
                        <a:rPr lang="en-US" sz="1600" kern="0">
                          <a:latin typeface="Times New Roman"/>
                          <a:ea typeface="宋体"/>
                          <a:cs typeface="Times New Roman"/>
                        </a:rPr>
                        <a:t>2.16% of all DEGs</a:t>
                      </a:r>
                      <a:r>
                        <a:rPr lang="en-US" sz="1600" kern="10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Biosynthesis of alkaloids derived from </a:t>
                      </a: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ornithine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, lysine and nicotinic acid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355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Biosynthesis of </a:t>
                      </a: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phenylpropanoids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(-9272.4)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Galactose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metabolism (330.5)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</a:tr>
              <a:tr h="50569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10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Biosynthesis of alkaloids derived from </a:t>
                      </a: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terpenoid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and </a:t>
                      </a: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polyketide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48568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Biosynthesis of alkaloids derived from </a:t>
                      </a: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terpenoid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and </a:t>
                      </a: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polyketide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2.09% of all DEGs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Oxidative </a:t>
                      </a: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phosphorylation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(</a:t>
                      </a:r>
                      <a:r>
                        <a:rPr lang="en-US" sz="1600" kern="0" dirty="0">
                          <a:latin typeface="Times New Roman"/>
                          <a:ea typeface="宋体"/>
                          <a:cs typeface="Times New Roman"/>
                        </a:rPr>
                        <a:t>350.1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Purine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metabolism </a:t>
                      </a:r>
                      <a:endParaRPr lang="en-US" sz="1600" kern="100" dirty="0" smtClean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宋体"/>
                          <a:cs typeface="Times New Roman"/>
                        </a:rPr>
                        <a:t>(-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8036.96)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latin typeface="Times New Roman"/>
                          <a:ea typeface="宋体"/>
                          <a:cs typeface="Times New Roman"/>
                        </a:rPr>
                        <a:t>Inositol</a:t>
                      </a:r>
                      <a:r>
                        <a:rPr lang="en-US" sz="1600" kern="100" dirty="0">
                          <a:latin typeface="Times New Roman"/>
                          <a:ea typeface="宋体"/>
                          <a:cs typeface="Times New Roman"/>
                        </a:rPr>
                        <a:t> phosphate metabolism (330.5342)</a:t>
                      </a:r>
                      <a:endParaRPr lang="zh-CN" sz="16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39080" marR="390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501" name="Line 3"/>
          <p:cNvSpPr>
            <a:spLocks noChangeShapeType="1"/>
          </p:cNvSpPr>
          <p:nvPr/>
        </p:nvSpPr>
        <p:spPr bwMode="auto">
          <a:xfrm>
            <a:off x="0" y="1371600"/>
            <a:ext cx="9144000" cy="0"/>
          </a:xfrm>
          <a:prstGeom prst="line">
            <a:avLst/>
          </a:prstGeom>
          <a:noFill/>
          <a:ln w="76200">
            <a:solidFill>
              <a:srgbClr val="0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pic>
        <p:nvPicPr>
          <p:cNvPr id="362500" name="Picture 4" descr="Figure 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10000" y="0"/>
            <a:ext cx="5334000" cy="6858000"/>
          </a:xfrm>
          <a:ln/>
        </p:spPr>
      </p:pic>
      <p:sp>
        <p:nvSpPr>
          <p:cNvPr id="5" name="矩形 4"/>
          <p:cNvSpPr/>
          <p:nvPr/>
        </p:nvSpPr>
        <p:spPr>
          <a:xfrm>
            <a:off x="152400" y="1828800"/>
            <a:ext cx="3581400" cy="4247317"/>
          </a:xfrm>
          <a:prstGeom prst="rect">
            <a:avLst/>
          </a:prstGeom>
          <a:ln w="9525">
            <a:solidFill>
              <a:srgbClr val="0000CC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MapMan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overview of cellular metabolism (a) and regulation (b) showing all DEGs between R1 and R3.</a:t>
            </a:r>
          </a:p>
          <a:p>
            <a:pPr algn="just"/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Individual genes are represented</a:t>
            </a:r>
          </a:p>
          <a:p>
            <a:pPr algn="just"/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by small squares. The color key</a:t>
            </a:r>
          </a:p>
          <a:p>
            <a:pPr algn="just"/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represents RPKM normalized</a:t>
            </a:r>
          </a:p>
          <a:p>
            <a:pPr algn="just"/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log</a:t>
            </a:r>
            <a:r>
              <a:rPr lang="en-US" altLang="zh-CN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transformed counts. Red</a:t>
            </a:r>
          </a:p>
          <a:p>
            <a:pPr algn="just"/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represents up-regulation and</a:t>
            </a:r>
          </a:p>
          <a:p>
            <a:pPr algn="just"/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blue represents down-regulation between R1 and R3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2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3886200" cy="1295400"/>
          </a:xfrm>
        </p:spPr>
        <p:txBody>
          <a:bodyPr/>
          <a:lstStyle/>
          <a:p>
            <a:pPr algn="l"/>
            <a:r>
              <a:rPr lang="en-US" altLang="zh-CN" sz="3200" dirty="0" err="1" smtClean="0"/>
              <a:t>MapMan</a:t>
            </a:r>
            <a:r>
              <a:rPr lang="en-US" altLang="zh-CN" sz="3200" dirty="0" smtClean="0"/>
              <a:t> pathway</a:t>
            </a:r>
            <a:br>
              <a:rPr lang="en-US" altLang="zh-CN" sz="3200" dirty="0" smtClean="0"/>
            </a:br>
            <a:r>
              <a:rPr lang="en-US" altLang="zh-CN" sz="3200" dirty="0" smtClean="0"/>
              <a:t>analyses</a:t>
            </a:r>
            <a:endParaRPr lang="zh-CN" altLang="en-US" sz="3200" dirty="0" smtClean="0">
              <a:solidFill>
                <a:srgbClr val="CC3300"/>
              </a:solidFill>
              <a:latin typeface="Times New Roman" pitchFamily="18" charset="0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457200"/>
            <a:ext cx="441960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n-lt"/>
              </a:rPr>
              <a:t>Summary for Part 5</a:t>
            </a:r>
            <a:endParaRPr lang="zh-CN" altLang="en-US" sz="28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1295400"/>
            <a:ext cx="8686800" cy="523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 algn="just">
              <a:lnSpc>
                <a:spcPct val="10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Differently expressed genes during the endosperm three developmental stages were identified, and suggested the occurrence of various metabolic/cellular processes during endosperm development.</a:t>
            </a:r>
          </a:p>
          <a:p>
            <a:pPr marL="719138" indent="-360363" algn="just">
              <a:lnSpc>
                <a:spcPct val="100000"/>
              </a:lnSpc>
              <a:buClr>
                <a:srgbClr val="C00000"/>
              </a:buClr>
              <a:buSzPct val="60000"/>
              <a:buFont typeface="Wingdings" pitchFamily="2" charset="2"/>
              <a:buChar char="u"/>
            </a:pP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A large number of genes related to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purine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metabolism,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ribosomes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, oxidative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phosphorylation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were detected in early and middle stages. </a:t>
            </a:r>
          </a:p>
          <a:p>
            <a:pPr marL="719138" indent="-360363" algn="just">
              <a:lnSpc>
                <a:spcPct val="100000"/>
              </a:lnSpc>
              <a:buClr>
                <a:srgbClr val="C00000"/>
              </a:buClr>
              <a:buSzPct val="60000"/>
              <a:buFont typeface="Wingdings" pitchFamily="2" charset="2"/>
              <a:buChar char="u"/>
            </a:pP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Expression of some genes was increased significantly during the middle stage, such as those related to plant hormones,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glycolysis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and carbon fixation in photosynthetic process. </a:t>
            </a:r>
          </a:p>
          <a:p>
            <a:pPr marL="719138" indent="-360363" algn="just">
              <a:lnSpc>
                <a:spcPct val="100000"/>
              </a:lnSpc>
              <a:buClr>
                <a:srgbClr val="C00000"/>
              </a:buClr>
              <a:buSzPct val="60000"/>
              <a:buFont typeface="Wingdings" pitchFamily="2" charset="2"/>
              <a:buChar char="u"/>
            </a:pP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During the middle and late stages, genes related to defense against disease or the response to stress, and starch and sucrose metabolism, were expressed strongly.</a:t>
            </a:r>
          </a:p>
          <a:p>
            <a:pPr marL="358775" indent="-358775" algn="just">
              <a:lnSpc>
                <a:spcPct val="100000"/>
              </a:lnSpc>
              <a:buClr>
                <a:srgbClr val="C00000"/>
              </a:buClr>
              <a:buSzPct val="100000"/>
              <a:buFont typeface="Wingdings" pitchFamily="2" charset="2"/>
              <a:buChar char="Ø"/>
            </a:pP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Althrough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some pathways were positively modulated throughout endosperm development, such as </a:t>
            </a:r>
            <a:r>
              <a:rPr lang="en-US" altLang="zh-CN" sz="2200" dirty="0" err="1" smtClean="0">
                <a:latin typeface="Times New Roman" pitchFamily="18" charset="0"/>
                <a:cs typeface="Times New Roman" pitchFamily="18" charset="0"/>
              </a:rPr>
              <a:t>auxin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metabolism and biotic stress, the majority of pathways were down-regulated, and support  molecular evidences related to PCD in rice endosperm development. </a:t>
            </a:r>
            <a:endParaRPr lang="zh-CN" alt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hape 159"/>
          <p:cNvSpPr/>
          <p:nvPr/>
        </p:nvSpPr>
        <p:spPr>
          <a:xfrm>
            <a:off x="0" y="121920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Shape 535"/>
          <p:cNvSpPr/>
          <p:nvPr/>
        </p:nvSpPr>
        <p:spPr>
          <a:xfrm>
            <a:off x="381000" y="1981200"/>
            <a:ext cx="8382000" cy="29146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363538" lvl="0" indent="-363538" algn="just">
              <a:spcBef>
                <a:spcPts val="1200"/>
              </a:spcBef>
              <a:defRPr sz="1800" b="0"/>
            </a:pPr>
            <a:r>
              <a:rPr sz="2800" dirty="0" smtClean="0">
                <a:solidFill>
                  <a:srgbClr val="FF0000"/>
                </a:solidFill>
                <a:latin typeface="+mn-lt"/>
                <a:ea typeface="Wingdings 3"/>
                <a:cs typeface="Wingdings 3"/>
                <a:sym typeface="Wingdings 3"/>
              </a:rPr>
              <a:t></a:t>
            </a:r>
            <a:r>
              <a:rPr lang="en-US" sz="2800" dirty="0" smtClean="0">
                <a:solidFill>
                  <a:srgbClr val="FF0000"/>
                </a:solidFill>
                <a:latin typeface="+mn-lt"/>
                <a:ea typeface="Wingdings 3"/>
                <a:cs typeface="Wingdings 3"/>
                <a:sym typeface="Wingdings 3"/>
              </a:rPr>
              <a:t>  </a:t>
            </a:r>
            <a:r>
              <a:rPr lang="en-US" sz="2800" dirty="0" smtClean="0">
                <a:latin typeface="+mn-lt"/>
                <a:ea typeface="Arial"/>
                <a:cs typeface="Arial"/>
                <a:sym typeface="Arial"/>
              </a:rPr>
              <a:t>Hong </a:t>
            </a:r>
            <a:r>
              <a:rPr lang="en-US" sz="2800" dirty="0" err="1" smtClean="0">
                <a:latin typeface="+mn-lt"/>
                <a:ea typeface="Arial"/>
                <a:cs typeface="Arial"/>
                <a:sym typeface="Arial"/>
              </a:rPr>
              <a:t>Xu</a:t>
            </a:r>
            <a:r>
              <a:rPr sz="2800" dirty="0" smtClean="0">
                <a:latin typeface="+mn-lt"/>
                <a:ea typeface="Arial"/>
                <a:cs typeface="Arial"/>
                <a:sym typeface="Arial"/>
              </a:rPr>
              <a:t>, </a:t>
            </a:r>
            <a:r>
              <a:rPr sz="2800" dirty="0">
                <a:latin typeface="+mn-lt"/>
                <a:ea typeface="Arial"/>
                <a:cs typeface="Arial"/>
                <a:sym typeface="Arial"/>
              </a:rPr>
              <a:t>Ph.D., WHU</a:t>
            </a:r>
          </a:p>
          <a:p>
            <a:pPr marL="363538" lvl="0" indent="-363538" algn="just">
              <a:spcBef>
                <a:spcPts val="1200"/>
              </a:spcBef>
              <a:defRPr sz="1800" b="0"/>
            </a:pPr>
            <a:r>
              <a:rPr sz="2800" dirty="0">
                <a:latin typeface="+mn-lt"/>
                <a:ea typeface="Arial"/>
                <a:cs typeface="Arial"/>
                <a:sym typeface="Arial"/>
              </a:rPr>
              <a:t>   </a:t>
            </a:r>
            <a:r>
              <a:rPr sz="2800" dirty="0" smtClean="0">
                <a:latin typeface="+mn-lt"/>
                <a:ea typeface="Arial"/>
                <a:cs typeface="Arial"/>
                <a:sym typeface="Arial"/>
              </a:rPr>
              <a:t>  </a:t>
            </a:r>
            <a:r>
              <a:rPr lang="en-US" sz="2800" dirty="0" smtClean="0">
                <a:latin typeface="+mn-lt"/>
                <a:ea typeface="Arial"/>
                <a:cs typeface="Arial"/>
                <a:sym typeface="Arial"/>
              </a:rPr>
              <a:t>Yi </a:t>
            </a:r>
            <a:r>
              <a:rPr lang="en-US" sz="2800" dirty="0" err="1" smtClean="0">
                <a:latin typeface="+mn-lt"/>
                <a:ea typeface="Arial"/>
                <a:cs typeface="Arial"/>
                <a:sym typeface="Arial"/>
              </a:rPr>
              <a:t>Gao</a:t>
            </a:r>
            <a:r>
              <a:rPr sz="2800" dirty="0" smtClean="0">
                <a:latin typeface="+mn-lt"/>
                <a:ea typeface="Arial"/>
                <a:cs typeface="Arial"/>
                <a:sym typeface="Arial"/>
              </a:rPr>
              <a:t>, </a:t>
            </a:r>
            <a:r>
              <a:rPr sz="2800" dirty="0">
                <a:latin typeface="+mn-lt"/>
                <a:ea typeface="Arial"/>
                <a:cs typeface="Arial"/>
                <a:sym typeface="Arial"/>
              </a:rPr>
              <a:t>Ph.D., </a:t>
            </a:r>
            <a:r>
              <a:rPr sz="2800" dirty="0" smtClean="0">
                <a:latin typeface="+mn-lt"/>
                <a:ea typeface="Arial"/>
                <a:cs typeface="Arial"/>
                <a:sym typeface="Arial"/>
              </a:rPr>
              <a:t>WHU</a:t>
            </a:r>
            <a:endParaRPr lang="en-US" sz="2800" dirty="0" smtClean="0">
              <a:latin typeface="+mn-lt"/>
              <a:ea typeface="Arial"/>
              <a:cs typeface="Arial"/>
              <a:sym typeface="Arial"/>
            </a:endParaRPr>
          </a:p>
          <a:p>
            <a:pPr marL="363538" lvl="0" indent="-363538" algn="just">
              <a:spcBef>
                <a:spcPts val="1200"/>
              </a:spcBef>
              <a:defRPr sz="1800" b="0"/>
            </a:pPr>
            <a:r>
              <a:rPr lang="en-US" sz="2800" dirty="0" smtClean="0">
                <a:latin typeface="+mn-lt"/>
                <a:ea typeface="Arial"/>
                <a:cs typeface="Arial"/>
                <a:sym typeface="Arial"/>
              </a:rPr>
              <a:t>     </a:t>
            </a:r>
            <a:r>
              <a:rPr lang="en-US" sz="2800" dirty="0" err="1" smtClean="0">
                <a:latin typeface="+mn-lt"/>
                <a:ea typeface="Arial"/>
                <a:cs typeface="Arial"/>
                <a:sym typeface="Arial"/>
              </a:rPr>
              <a:t>Ya</a:t>
            </a:r>
            <a:r>
              <a:rPr lang="en-US" sz="2800" dirty="0" smtClean="0">
                <a:latin typeface="+mn-lt"/>
                <a:ea typeface="Arial"/>
                <a:cs typeface="Arial"/>
                <a:sym typeface="Arial"/>
              </a:rPr>
              <a:t> Wu, Ph.D., WHU</a:t>
            </a:r>
            <a:endParaRPr sz="2800" dirty="0">
              <a:latin typeface="+mn-lt"/>
              <a:ea typeface="Arial"/>
              <a:cs typeface="Arial"/>
              <a:sym typeface="Arial"/>
            </a:endParaRPr>
          </a:p>
          <a:p>
            <a:pPr marL="450850" indent="-450850" algn="just"/>
            <a:r>
              <a:rPr sz="2800" dirty="0" smtClean="0">
                <a:solidFill>
                  <a:srgbClr val="FF0000"/>
                </a:solidFill>
                <a:latin typeface="+mn-lt"/>
                <a:ea typeface="Wingdings 3"/>
                <a:cs typeface="Wingdings 3"/>
                <a:sym typeface="Wingdings 3"/>
              </a:rPr>
              <a:t></a:t>
            </a:r>
            <a:r>
              <a:rPr lang="en-US" sz="2800" dirty="0" smtClean="0">
                <a:solidFill>
                  <a:srgbClr val="FF0000"/>
                </a:solidFill>
                <a:latin typeface="+mn-lt"/>
                <a:ea typeface="Wingdings 3"/>
                <a:cs typeface="Wingdings 3"/>
                <a:sym typeface="Wingdings 3"/>
              </a:rPr>
              <a:t> </a:t>
            </a:r>
            <a:r>
              <a:rPr lang="en-US" altLang="zh-CN" sz="2800" dirty="0" smtClean="0">
                <a:latin typeface="+mn-lt"/>
                <a:ea typeface="Arial"/>
                <a:cs typeface="Arial"/>
                <a:sym typeface="Arial"/>
              </a:rPr>
              <a:t>The State Key Basic Research and Development Plan of China (2013CB126900).</a:t>
            </a:r>
            <a:r>
              <a:rPr sz="2800" dirty="0" smtClean="0">
                <a:latin typeface="+mn-lt"/>
                <a:ea typeface="Arial"/>
                <a:cs typeface="Arial"/>
                <a:sym typeface="Arial"/>
              </a:rPr>
              <a:t> </a:t>
            </a:r>
            <a:endParaRPr sz="2800" dirty="0"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536" name="Shape 536"/>
          <p:cNvSpPr/>
          <p:nvPr/>
        </p:nvSpPr>
        <p:spPr>
          <a:xfrm>
            <a:off x="-4" y="1676400"/>
            <a:ext cx="9144004" cy="1"/>
          </a:xfrm>
          <a:prstGeom prst="line">
            <a:avLst/>
          </a:prstGeom>
          <a:ln w="76200">
            <a:solidFill>
              <a:srgbClr val="00808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 b="0"/>
            </a:pPr>
            <a:endParaRPr/>
          </a:p>
        </p:txBody>
      </p:sp>
      <p:sp>
        <p:nvSpPr>
          <p:cNvPr id="537" name="Shape 537"/>
          <p:cNvSpPr/>
          <p:nvPr/>
        </p:nvSpPr>
        <p:spPr>
          <a:xfrm>
            <a:off x="0" y="737607"/>
            <a:ext cx="9144000" cy="763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600"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/>
            </a:pPr>
            <a:r>
              <a:rPr sz="4000" dirty="0"/>
              <a:t>Acknowledgement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" name="image1.jpeg" descr="BirdViewWuDa"/>
          <p:cNvPicPr/>
          <p:nvPr/>
        </p:nvPicPr>
        <p:blipFill>
          <a:blip r:embed="rId2" cstate="print">
            <a:extLst/>
          </a:blip>
          <a:srcRect t="30760"/>
          <a:stretch>
            <a:fillRect/>
          </a:stretch>
        </p:blipFill>
        <p:spPr>
          <a:xfrm>
            <a:off x="0" y="4267200"/>
            <a:ext cx="9144000" cy="2590803"/>
          </a:xfrm>
          <a:prstGeom prst="rect">
            <a:avLst/>
          </a:prstGeom>
          <a:ln w="12700">
            <a:miter lim="400000"/>
          </a:ln>
        </p:spPr>
      </p:pic>
      <p:sp>
        <p:nvSpPr>
          <p:cNvPr id="540" name="Shape 540"/>
          <p:cNvSpPr/>
          <p:nvPr/>
        </p:nvSpPr>
        <p:spPr>
          <a:xfrm>
            <a:off x="1524000" y="2133600"/>
            <a:ext cx="6248400" cy="133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0" algn="ctr">
              <a:spcBef>
                <a:spcPts val="1200"/>
              </a:spcBef>
              <a:defRPr sz="1800" b="0"/>
            </a:pPr>
            <a:r>
              <a:rPr sz="3600" dirty="0">
                <a:solidFill>
                  <a:srgbClr val="33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Thanks for your attention !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200"/>
              </a:spcBef>
              <a:defRPr sz="1800" b="0"/>
            </a:pPr>
            <a:r>
              <a:rPr sz="3200" dirty="0">
                <a:solidFill>
                  <a:srgbClr val="330066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9705</TotalTime>
  <Words>3055</Words>
  <Application>Microsoft Office PowerPoint</Application>
  <PresentationFormat>全屏显示(4:3)</PresentationFormat>
  <Paragraphs>581</Paragraphs>
  <Slides>54</Slides>
  <Notes>33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54</vt:i4>
      </vt:variant>
    </vt:vector>
  </HeadingPairs>
  <TitlesOfParts>
    <vt:vector size="67" baseType="lpstr">
      <vt:lpstr>Arial</vt:lpstr>
      <vt:lpstr>宋体</vt:lpstr>
      <vt:lpstr>隶书</vt:lpstr>
      <vt:lpstr>Times New Roman</vt:lpstr>
      <vt:lpstr>Wingdings</vt:lpstr>
      <vt:lpstr>黑体</vt:lpstr>
      <vt:lpstr>楷体</vt:lpstr>
      <vt:lpstr>华文新魏</vt:lpstr>
      <vt:lpstr>Arial Unicode MS</vt:lpstr>
      <vt:lpstr>Symbol</vt:lpstr>
      <vt:lpstr>默认设计模板</vt:lpstr>
      <vt:lpstr>Microsoft Office Word 文档</vt:lpstr>
      <vt:lpstr>文档</vt:lpstr>
      <vt:lpstr>幻灯片 1</vt:lpstr>
      <vt:lpstr>幻灯片 2</vt:lpstr>
      <vt:lpstr>幻灯片 3</vt:lpstr>
      <vt:lpstr>幻灯片 4</vt:lpstr>
      <vt:lpstr>2</vt:lpstr>
      <vt:lpstr>幻灯片 6</vt:lpstr>
      <vt:lpstr>幻灯片 7</vt:lpstr>
      <vt:lpstr>3</vt:lpstr>
      <vt:lpstr>幻灯片 9</vt:lpstr>
      <vt:lpstr>幻灯片 10</vt:lpstr>
      <vt:lpstr>The different read coverage of genes in four libraries </vt:lpstr>
      <vt:lpstr>Sequence length distribution of the all 30,858 detected genes in the leaf and four developmental stages of ovules.</vt:lpstr>
      <vt:lpstr>Circos diagram depicting the gene expression in leaf and ovules of four developmental stages.</vt:lpstr>
      <vt:lpstr>Comparison of expressed genes in leaf and developing ovule of rice</vt:lpstr>
      <vt:lpstr>Analysis of differential expressed genes (DEGs)</vt:lpstr>
      <vt:lpstr>GO analysis of all detected genes and DEGs among the ovule developmental stages</vt:lpstr>
      <vt:lpstr>幻灯片 17</vt:lpstr>
      <vt:lpstr>KEGG pathway analysis of DEGs in ovule development</vt:lpstr>
      <vt:lpstr>Pathway expression types</vt:lpstr>
      <vt:lpstr>Summary of KEGG pathways with the significantly change of gene expression in ovule development.</vt:lpstr>
      <vt:lpstr>MapMan pathway analysis</vt:lpstr>
      <vt:lpstr>Expression of plant hormone-related genes in rice ovule</vt:lpstr>
      <vt:lpstr>Auxin (IAA) -related genes in rice ovule</vt:lpstr>
      <vt:lpstr>Cytokinin-related genes in rice ovule</vt:lpstr>
      <vt:lpstr>幻灯片 25</vt:lpstr>
      <vt:lpstr>4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5</vt:lpstr>
      <vt:lpstr>幻灯片 41</vt:lpstr>
      <vt:lpstr>幻灯片 42</vt:lpstr>
      <vt:lpstr>幻灯片 43</vt:lpstr>
      <vt:lpstr>幻灯片 44</vt:lpstr>
      <vt:lpstr>Length distribution of all 23,836 genes in rice endosperm</vt:lpstr>
      <vt:lpstr>幻灯片 46</vt:lpstr>
      <vt:lpstr>幻灯片 47</vt:lpstr>
      <vt:lpstr>幻灯片 48</vt:lpstr>
      <vt:lpstr>幻灯片 49</vt:lpstr>
      <vt:lpstr>幻灯片 50</vt:lpstr>
      <vt:lpstr>MapMan pathway analyses</vt:lpstr>
      <vt:lpstr>幻灯片 52</vt:lpstr>
      <vt:lpstr>幻灯片 53</vt:lpstr>
      <vt:lpstr>幻灯片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WJB</cp:lastModifiedBy>
  <cp:revision>555</cp:revision>
  <cp:lastPrinted>1601-01-01T00:00:00Z</cp:lastPrinted>
  <dcterms:created xsi:type="dcterms:W3CDTF">1601-01-01T00:00:00Z</dcterms:created>
  <dcterms:modified xsi:type="dcterms:W3CDTF">2016-09-07T12:47:26Z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