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71" r:id="rId3"/>
    <p:sldId id="369" r:id="rId4"/>
    <p:sldId id="382" r:id="rId5"/>
    <p:sldId id="384" r:id="rId6"/>
    <p:sldId id="377" r:id="rId7"/>
    <p:sldId id="395" r:id="rId8"/>
    <p:sldId id="410" r:id="rId9"/>
    <p:sldId id="370" r:id="rId10"/>
    <p:sldId id="401" r:id="rId11"/>
    <p:sldId id="409" r:id="rId12"/>
    <p:sldId id="404" r:id="rId13"/>
    <p:sldId id="386" r:id="rId14"/>
    <p:sldId id="402" r:id="rId15"/>
    <p:sldId id="389" r:id="rId16"/>
    <p:sldId id="405" r:id="rId17"/>
    <p:sldId id="371" r:id="rId18"/>
    <p:sldId id="398" r:id="rId19"/>
    <p:sldId id="295" r:id="rId20"/>
    <p:sldId id="411" r:id="rId21"/>
    <p:sldId id="406" r:id="rId22"/>
    <p:sldId id="412" r:id="rId23"/>
    <p:sldId id="407" r:id="rId24"/>
  </p:sldIdLst>
  <p:sldSz cx="9144000" cy="6858000" type="screen4x3"/>
  <p:notesSz cx="9866313" cy="673576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66CC"/>
    <a:srgbClr val="CCFFFF"/>
    <a:srgbClr val="969696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1" autoAdjust="0"/>
    <p:restoredTop sz="96705" autoAdjust="0"/>
  </p:normalViewPr>
  <p:slideViewPr>
    <p:cSldViewPr>
      <p:cViewPr>
        <p:scale>
          <a:sx n="75" d="100"/>
          <a:sy n="75" d="100"/>
        </p:scale>
        <p:origin x="-62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hD%20literature%2020140805\Report-JIN\Report%2011%20Nantes\picture\Total_Petroleum_Consumption_(Thousand_Barrels_Per_Day)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hD%20Experiment%20201400805\3-pH\Paper\05\PH%206.5%207.5%20and%20HC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hD%20Experiment%20201400805\3-pH\Purification\20150506%20ChaChb%20and%20experimental%20yield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hD%20Experiment%20201400805\3-pH\Purification\20150506%20ChaChb%20and%20experimental%20yield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PhD%20Experiment%20201400805\3-pH\Paper\05\PH%206.5%207.5%20and%20HC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World total petroleum consumption</a:t>
            </a:r>
          </a:p>
        </c:rich>
      </c:tx>
      <c:layout>
        <c:manualLayout>
          <c:xMode val="edge"/>
          <c:yMode val="edge"/>
          <c:x val="0.30684184038792589"/>
          <c:y val="2.7238210997255843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32303418307056792"/>
          <c:y val="0.16882089683107154"/>
          <c:w val="0.59050477977194449"/>
          <c:h val="0.57544521108261704"/>
        </c:manualLayout>
      </c:layout>
      <c:scatterChart>
        <c:scatterStyle val="smoothMarker"/>
        <c:varyColors val="0"/>
        <c:ser>
          <c:idx val="0"/>
          <c:order val="0"/>
          <c:marker>
            <c:symbol val="diamond"/>
            <c:size val="11"/>
          </c:marker>
          <c:xVal>
            <c:numRef>
              <c:f>'[Total_Petroleum_Consumption_(Thousand_Barrels_Per_Day).xls]Data3'!$C$3:$AJ$3</c:f>
              <c:numCache>
                <c:formatCode>General</c:formatCode>
                <c:ptCount val="34"/>
                <c:pt idx="0">
                  <c:v>1980</c:v>
                </c:pt>
                <c:pt idx="1">
                  <c:v>1981</c:v>
                </c:pt>
                <c:pt idx="2">
                  <c:v>1982</c:v>
                </c:pt>
                <c:pt idx="3">
                  <c:v>1983</c:v>
                </c:pt>
                <c:pt idx="4">
                  <c:v>1984</c:v>
                </c:pt>
                <c:pt idx="5">
                  <c:v>1985</c:v>
                </c:pt>
                <c:pt idx="6">
                  <c:v>1986</c:v>
                </c:pt>
                <c:pt idx="7">
                  <c:v>1987</c:v>
                </c:pt>
                <c:pt idx="8">
                  <c:v>1988</c:v>
                </c:pt>
                <c:pt idx="9">
                  <c:v>1989</c:v>
                </c:pt>
                <c:pt idx="10">
                  <c:v>1990</c:v>
                </c:pt>
                <c:pt idx="11">
                  <c:v>1991</c:v>
                </c:pt>
                <c:pt idx="12">
                  <c:v>1992</c:v>
                </c:pt>
                <c:pt idx="13">
                  <c:v>1993</c:v>
                </c:pt>
                <c:pt idx="14">
                  <c:v>1994</c:v>
                </c:pt>
                <c:pt idx="15">
                  <c:v>1995</c:v>
                </c:pt>
                <c:pt idx="16">
                  <c:v>1996</c:v>
                </c:pt>
                <c:pt idx="17">
                  <c:v>1997</c:v>
                </c:pt>
                <c:pt idx="18">
                  <c:v>1998</c:v>
                </c:pt>
                <c:pt idx="19">
                  <c:v>1999</c:v>
                </c:pt>
                <c:pt idx="20">
                  <c:v>2000</c:v>
                </c:pt>
                <c:pt idx="21">
                  <c:v>2001</c:v>
                </c:pt>
                <c:pt idx="22">
                  <c:v>2002</c:v>
                </c:pt>
                <c:pt idx="23">
                  <c:v>2003</c:v>
                </c:pt>
                <c:pt idx="24">
                  <c:v>2004</c:v>
                </c:pt>
                <c:pt idx="25">
                  <c:v>2005</c:v>
                </c:pt>
                <c:pt idx="26">
                  <c:v>2006</c:v>
                </c:pt>
                <c:pt idx="27">
                  <c:v>2007</c:v>
                </c:pt>
                <c:pt idx="28">
                  <c:v>2008</c:v>
                </c:pt>
                <c:pt idx="29">
                  <c:v>2009</c:v>
                </c:pt>
                <c:pt idx="30">
                  <c:v>2010</c:v>
                </c:pt>
                <c:pt idx="31">
                  <c:v>2011</c:v>
                </c:pt>
                <c:pt idx="32">
                  <c:v>2012</c:v>
                </c:pt>
                <c:pt idx="33">
                  <c:v>2013</c:v>
                </c:pt>
              </c:numCache>
            </c:numRef>
          </c:xVal>
          <c:yVal>
            <c:numRef>
              <c:f>'[Total_Petroleum_Consumption_(Thousand_Barrels_Per_Day).xls]Data3'!$C$237:$AJ$237</c:f>
              <c:numCache>
                <c:formatCode>General</c:formatCode>
                <c:ptCount val="34"/>
                <c:pt idx="0">
                  <c:v>63122.179389999998</c:v>
                </c:pt>
                <c:pt idx="1">
                  <c:v>60953.068879999999</c:v>
                </c:pt>
                <c:pt idx="2">
                  <c:v>59550.743150000002</c:v>
                </c:pt>
                <c:pt idx="3">
                  <c:v>58784.725930000001</c:v>
                </c:pt>
                <c:pt idx="4">
                  <c:v>59795.098530000003</c:v>
                </c:pt>
                <c:pt idx="5">
                  <c:v>60082.95592</c:v>
                </c:pt>
                <c:pt idx="6">
                  <c:v>61819.36537</c:v>
                </c:pt>
                <c:pt idx="7">
                  <c:v>63106.835249999996</c:v>
                </c:pt>
                <c:pt idx="8">
                  <c:v>64978.488890000001</c:v>
                </c:pt>
                <c:pt idx="9">
                  <c:v>66089.662630000006</c:v>
                </c:pt>
                <c:pt idx="10">
                  <c:v>66540.614679999999</c:v>
                </c:pt>
                <c:pt idx="11">
                  <c:v>67185.643830000001</c:v>
                </c:pt>
                <c:pt idx="12">
                  <c:v>67395.502640000006</c:v>
                </c:pt>
                <c:pt idx="13">
                  <c:v>67618.89645</c:v>
                </c:pt>
                <c:pt idx="14">
                  <c:v>69006.035520000005</c:v>
                </c:pt>
                <c:pt idx="15">
                  <c:v>70258.207039999994</c:v>
                </c:pt>
                <c:pt idx="16">
                  <c:v>71880.464439999996</c:v>
                </c:pt>
                <c:pt idx="17">
                  <c:v>73596.676990000007</c:v>
                </c:pt>
                <c:pt idx="18">
                  <c:v>74273.860239999995</c:v>
                </c:pt>
                <c:pt idx="19">
                  <c:v>75975.185020000004</c:v>
                </c:pt>
                <c:pt idx="20">
                  <c:v>76927.592839999998</c:v>
                </c:pt>
                <c:pt idx="21">
                  <c:v>77732.059500000003</c:v>
                </c:pt>
                <c:pt idx="22">
                  <c:v>78456.777929999997</c:v>
                </c:pt>
                <c:pt idx="23">
                  <c:v>80088.861399999994</c:v>
                </c:pt>
                <c:pt idx="24">
                  <c:v>83062.876969999998</c:v>
                </c:pt>
                <c:pt idx="25">
                  <c:v>84558.419500000004</c:v>
                </c:pt>
                <c:pt idx="26">
                  <c:v>85565.743109999996</c:v>
                </c:pt>
                <c:pt idx="27">
                  <c:v>86724.308869999993</c:v>
                </c:pt>
                <c:pt idx="28">
                  <c:v>86045.677280000004</c:v>
                </c:pt>
                <c:pt idx="29">
                  <c:v>84971.742639999997</c:v>
                </c:pt>
                <c:pt idx="30">
                  <c:v>88302.536859999993</c:v>
                </c:pt>
                <c:pt idx="31">
                  <c:v>88799.702590000001</c:v>
                </c:pt>
                <c:pt idx="32">
                  <c:v>89721.113630000007</c:v>
                </c:pt>
                <c:pt idx="33">
                  <c:v>91194.845369999995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123648"/>
        <c:axId val="152710528"/>
      </c:scatterChart>
      <c:valAx>
        <c:axId val="24123648"/>
        <c:scaling>
          <c:orientation val="minMax"/>
          <c:max val="2012"/>
          <c:min val="1980"/>
        </c:scaling>
        <c:delete val="0"/>
        <c:axPos val="b"/>
        <c:title>
          <c:tx>
            <c:rich>
              <a:bodyPr/>
              <a:lstStyle/>
              <a:p>
                <a:pPr>
                  <a:defRPr sz="1400" b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4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Year</a:t>
                </a:r>
              </a:p>
            </c:rich>
          </c:tx>
          <c:layout>
            <c:manualLayout>
              <c:xMode val="edge"/>
              <c:yMode val="edge"/>
              <c:x val="0.48351824544747551"/>
              <c:y val="0.8789435338293530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152710528"/>
        <c:crosses val="autoZero"/>
        <c:crossBetween val="midCat"/>
        <c:majorUnit val="10"/>
      </c:valAx>
      <c:valAx>
        <c:axId val="152710528"/>
        <c:scaling>
          <c:orientation val="minMax"/>
          <c:min val="500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 b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4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1000 Barrels </a:t>
                </a:r>
                <a:r>
                  <a:rPr lang="en-US" sz="1400" b="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r>
                  <a:rPr lang="en-US" sz="1400" b="0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-1</a:t>
                </a:r>
                <a:endParaRPr lang="en-US" sz="1400" b="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1.5812005736736322E-2"/>
              <c:y val="9.7185272505435433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24123648"/>
        <c:crosses val="autoZero"/>
        <c:crossBetween val="midCat"/>
      </c:valAx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txPr>
    <a:bodyPr/>
    <a:lstStyle/>
    <a:p>
      <a:pPr>
        <a:defRPr sz="11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0176180634017602"/>
          <c:y val="9.0455416045967213E-2"/>
          <c:w val="0.43603933944446432"/>
          <c:h val="0.65581762865227444"/>
        </c:manualLayout>
      </c:layout>
      <c:pieChart>
        <c:varyColors val="1"/>
        <c:ser>
          <c:idx val="0"/>
          <c:order val="0"/>
          <c:dPt>
            <c:idx val="0"/>
            <c:bubble3D val="0"/>
            <c:explosion val="33"/>
          </c:dPt>
          <c:dLbls>
            <c:dLbl>
              <c:idx val="0"/>
              <c:layout>
                <c:manualLayout>
                  <c:x val="0.19713035029650794"/>
                  <c:y val="-8.0612108171163287E-3"/>
                </c:manualLayout>
              </c:layout>
              <c:numFmt formatCode="0.0%" sourceLinked="0"/>
              <c:spPr/>
              <c:txPr>
                <a:bodyPr/>
                <a:lstStyle/>
                <a:p>
                  <a:pPr>
                    <a:defRPr sz="1200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4740290911072773"/>
                  <c:y val="-2.1691376415785866E-2"/>
                </c:manualLayout>
              </c:layout>
              <c:numFmt formatCode="0.0%" sourceLinked="0"/>
              <c:spPr/>
              <c:txPr>
                <a:bodyPr/>
                <a:lstStyle/>
                <a:p>
                  <a:pPr>
                    <a:defRPr sz="1200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'1'!$A$1:$B$1</c:f>
              <c:strCache>
                <c:ptCount val="2"/>
                <c:pt idx="0">
                  <c:v>Total studies  in PBR</c:v>
                </c:pt>
                <c:pt idx="1">
                  <c:v>Studies in PBR with pH control</c:v>
                </c:pt>
              </c:strCache>
            </c:strRef>
          </c:cat>
          <c:val>
            <c:numRef>
              <c:f>'1'!$A$2:$B$2</c:f>
              <c:numCache>
                <c:formatCode>0.00%</c:formatCode>
                <c:ptCount val="2"/>
                <c:pt idx="0">
                  <c:v>0.875</c:v>
                </c:pt>
                <c:pt idx="1">
                  <c:v>0.125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6"/>
      </c:pieChart>
    </c:plotArea>
    <c:legend>
      <c:legendPos val="r"/>
      <c:layout>
        <c:manualLayout>
          <c:xMode val="edge"/>
          <c:yMode val="edge"/>
          <c:x val="0.14605976694413408"/>
          <c:y val="0.75160948349924728"/>
          <c:w val="0.83575450645761795"/>
          <c:h val="0.21912802566345874"/>
        </c:manualLayout>
      </c:layout>
      <c:overlay val="0"/>
      <c:txPr>
        <a:bodyPr/>
        <a:lstStyle/>
        <a:p>
          <a:pPr rtl="0">
            <a:defRPr sz="1600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807613638664936"/>
          <c:y val="5.3682148101499079E-2"/>
          <c:w val="0.55325646107643933"/>
          <c:h val="0.71253448946208553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'Mean Std of all data in AF6'!$F$16</c:f>
              <c:strCache>
                <c:ptCount val="1"/>
                <c:pt idx="0">
                  <c:v>Biomass</c:v>
                </c:pt>
              </c:strCache>
            </c:strRef>
          </c:tx>
          <c:spPr>
            <a:ln w="44450"/>
          </c:spPr>
          <c:errBars>
            <c:errDir val="y"/>
            <c:errBarType val="both"/>
            <c:errValType val="cust"/>
            <c:noEndCap val="0"/>
            <c:plus>
              <c:numRef>
                <c:f>'Mean Std of all data in AF6'!$F$10:$F$15</c:f>
                <c:numCache>
                  <c:formatCode>General</c:formatCode>
                  <c:ptCount val="6"/>
                  <c:pt idx="0">
                    <c:v>0.16868571428571452</c:v>
                  </c:pt>
                  <c:pt idx="1">
                    <c:v>0.35114731602423133</c:v>
                  </c:pt>
                  <c:pt idx="2">
                    <c:v>0.18991194797503791</c:v>
                  </c:pt>
                  <c:pt idx="3">
                    <c:v>0.17557365801191704</c:v>
                  </c:pt>
                  <c:pt idx="4">
                    <c:v>0.25302857142882323</c:v>
                  </c:pt>
                  <c:pt idx="5">
                    <c:v>0.39858879224885446</c:v>
                  </c:pt>
                </c:numCache>
              </c:numRef>
            </c:plus>
            <c:minus>
              <c:numRef>
                <c:f>'Mean Std of all data in AF6'!$F$10:$F$15</c:f>
                <c:numCache>
                  <c:formatCode>General</c:formatCode>
                  <c:ptCount val="6"/>
                  <c:pt idx="0">
                    <c:v>0.16868571428571452</c:v>
                  </c:pt>
                  <c:pt idx="1">
                    <c:v>0.35114731602423133</c:v>
                  </c:pt>
                  <c:pt idx="2">
                    <c:v>0.18991194797503791</c:v>
                  </c:pt>
                  <c:pt idx="3">
                    <c:v>0.17557365801191704</c:v>
                  </c:pt>
                  <c:pt idx="4">
                    <c:v>0.25302857142882323</c:v>
                  </c:pt>
                  <c:pt idx="5">
                    <c:v>0.39858879224885446</c:v>
                  </c:pt>
                </c:numCache>
              </c:numRef>
            </c:minus>
          </c:errBars>
          <c:xVal>
            <c:numRef>
              <c:f>'Mean Std of all data in AF6'!$B$3:$B$8</c:f>
              <c:numCache>
                <c:formatCode>_(* #,##0.0_);_(* \(#,##0.0\);_(* "-"??_);_(@_)</c:formatCode>
                <c:ptCount val="6"/>
                <c:pt idx="0">
                  <c:v>5.5</c:v>
                </c:pt>
                <c:pt idx="1">
                  <c:v>6</c:v>
                </c:pt>
                <c:pt idx="2">
                  <c:v>6.5</c:v>
                </c:pt>
                <c:pt idx="3">
                  <c:v>7</c:v>
                </c:pt>
                <c:pt idx="4">
                  <c:v>7.5</c:v>
                </c:pt>
                <c:pt idx="5">
                  <c:v>8</c:v>
                </c:pt>
              </c:numCache>
            </c:numRef>
          </c:xVal>
          <c:yVal>
            <c:numRef>
              <c:f>'Mean Std of all data in AF6'!$F$3:$F$8</c:f>
              <c:numCache>
                <c:formatCode>_(* #,##0.000_);_(* \(#,##0.000\);_(* "-"??_);_(@_)</c:formatCode>
                <c:ptCount val="6"/>
                <c:pt idx="0">
                  <c:v>4.3436571428571416</c:v>
                </c:pt>
                <c:pt idx="1">
                  <c:v>5.0324571428571412</c:v>
                </c:pt>
                <c:pt idx="2">
                  <c:v>5.2658057142857144</c:v>
                </c:pt>
                <c:pt idx="3">
                  <c:v>5.1167999999999996</c:v>
                </c:pt>
                <c:pt idx="4">
                  <c:v>4.8497142857143443</c:v>
                </c:pt>
                <c:pt idx="5">
                  <c:v>4.5404571428570035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2736384"/>
        <c:axId val="202738304"/>
      </c:scatterChart>
      <c:scatterChart>
        <c:scatterStyle val="smoothMarker"/>
        <c:varyColors val="0"/>
        <c:ser>
          <c:idx val="1"/>
          <c:order val="1"/>
          <c:tx>
            <c:strRef>
              <c:f>'Mean Std of all data in AF6'!$L$16</c:f>
              <c:strCache>
                <c:ptCount val="1"/>
                <c:pt idx="0">
                  <c:v>Crude hydrocarbon</c:v>
                </c:pt>
              </c:strCache>
            </c:strRef>
          </c:tx>
          <c:spPr>
            <a:ln w="38100"/>
          </c:spPr>
          <c:errBars>
            <c:errDir val="y"/>
            <c:errBarType val="both"/>
            <c:errValType val="cust"/>
            <c:noEndCap val="0"/>
            <c:plus>
              <c:numRef>
                <c:f>'Mean Std of all data in AF6'!$Q$10:$Q$15</c:f>
                <c:numCache>
                  <c:formatCode>General</c:formatCode>
                  <c:ptCount val="6"/>
                  <c:pt idx="0">
                    <c:v>0.24032986089174396</c:v>
                  </c:pt>
                  <c:pt idx="1">
                    <c:v>0.124086993558091</c:v>
                  </c:pt>
                  <c:pt idx="2">
                    <c:v>0.21149685838396209</c:v>
                  </c:pt>
                  <c:pt idx="3">
                    <c:v>9.4005045360107953E-2</c:v>
                  </c:pt>
                  <c:pt idx="4">
                    <c:v>0.20773256869982173</c:v>
                  </c:pt>
                  <c:pt idx="5">
                    <c:v>9.3014054943392918E-2</c:v>
                  </c:pt>
                </c:numCache>
              </c:numRef>
            </c:plus>
            <c:minus>
              <c:numRef>
                <c:f>'Mean Std of all data in AF6'!$Q$10:$Q$15</c:f>
                <c:numCache>
                  <c:formatCode>General</c:formatCode>
                  <c:ptCount val="6"/>
                  <c:pt idx="0">
                    <c:v>0.24032986089174396</c:v>
                  </c:pt>
                  <c:pt idx="1">
                    <c:v>0.124086993558091</c:v>
                  </c:pt>
                  <c:pt idx="2">
                    <c:v>0.21149685838396209</c:v>
                  </c:pt>
                  <c:pt idx="3">
                    <c:v>9.4005045360107953E-2</c:v>
                  </c:pt>
                  <c:pt idx="4">
                    <c:v>0.20773256869982173</c:v>
                  </c:pt>
                  <c:pt idx="5">
                    <c:v>9.3014054943392918E-2</c:v>
                  </c:pt>
                </c:numCache>
              </c:numRef>
            </c:minus>
          </c:errBars>
          <c:xVal>
            <c:numRef>
              <c:f>'Mean Std of all data in AF6'!$B$3:$B$8</c:f>
              <c:numCache>
                <c:formatCode>_(* #,##0.0_);_(* \(#,##0.0\);_(* "-"??_);_(@_)</c:formatCode>
                <c:ptCount val="6"/>
                <c:pt idx="0">
                  <c:v>5.5</c:v>
                </c:pt>
                <c:pt idx="1">
                  <c:v>6</c:v>
                </c:pt>
                <c:pt idx="2">
                  <c:v>6.5</c:v>
                </c:pt>
                <c:pt idx="3">
                  <c:v>7</c:v>
                </c:pt>
                <c:pt idx="4">
                  <c:v>7.5</c:v>
                </c:pt>
                <c:pt idx="5">
                  <c:v>8</c:v>
                </c:pt>
              </c:numCache>
            </c:numRef>
          </c:xVal>
          <c:yVal>
            <c:numRef>
              <c:f>'Mean Std of all data in AF6'!$Q$3:$Q$8</c:f>
              <c:numCache>
                <c:formatCode>_(* #,##0.000_);_(* \(#,##0.000\);_(* "-"??_);_(@_)</c:formatCode>
                <c:ptCount val="6"/>
                <c:pt idx="0">
                  <c:v>0.89788800000000002</c:v>
                </c:pt>
                <c:pt idx="1">
                  <c:v>1.439808</c:v>
                </c:pt>
                <c:pt idx="2">
                  <c:v>1.8891017142857143</c:v>
                </c:pt>
                <c:pt idx="3">
                  <c:v>1.1791817142857151</c:v>
                </c:pt>
                <c:pt idx="4">
                  <c:v>0.94099200000001226</c:v>
                </c:pt>
                <c:pt idx="5">
                  <c:v>0.90292114285711567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2750592"/>
        <c:axId val="202748672"/>
      </c:scatterChart>
      <c:valAx>
        <c:axId val="202736384"/>
        <c:scaling>
          <c:orientation val="minMax"/>
          <c:max val="8.5"/>
          <c:min val="5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pH</a:t>
                </a:r>
              </a:p>
            </c:rich>
          </c:tx>
          <c:layout>
            <c:manualLayout>
              <c:xMode val="edge"/>
              <c:yMode val="edge"/>
              <c:x val="0.50644496734507605"/>
              <c:y val="0.88635731495776127"/>
            </c:manualLayout>
          </c:layout>
          <c:overlay val="0"/>
        </c:title>
        <c:numFmt formatCode="_(* #,##0.0_);_(* \(#,##0.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202738304"/>
        <c:crosses val="autoZero"/>
        <c:crossBetween val="midCat"/>
        <c:majorUnit val="0.5"/>
        <c:minorUnit val="0.5"/>
      </c:valAx>
      <c:valAx>
        <c:axId val="202738304"/>
        <c:scaling>
          <c:orientation val="minMax"/>
          <c:max val="8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Biomass </a:t>
                </a:r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productivity    </a:t>
                </a:r>
              </a:p>
              <a:p>
                <a:pPr>
                  <a:defRPr sz="14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  </a:t>
                </a:r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(g m</a:t>
                </a:r>
                <a:r>
                  <a:rPr lang="en-US" sz="1400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-2</a:t>
                </a:r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d</a:t>
                </a:r>
                <a:r>
                  <a:rPr lang="en-US" sz="1400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-1</a:t>
                </a:r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</c:rich>
          </c:tx>
          <c:layout>
            <c:manualLayout>
              <c:xMode val="edge"/>
              <c:yMode val="edge"/>
              <c:x val="3.188094318864422E-2"/>
              <c:y val="6.9753001429998893E-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202736384"/>
        <c:crosses val="autoZero"/>
        <c:crossBetween val="midCat"/>
      </c:valAx>
      <c:valAx>
        <c:axId val="202748672"/>
        <c:scaling>
          <c:orientation val="minMax"/>
          <c:max val="5"/>
          <c:min val="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14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Hydrocarbon </a:t>
                </a:r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productivity   </a:t>
                </a:r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(g m</a:t>
                </a:r>
                <a:r>
                  <a:rPr lang="en-US" sz="1400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-2</a:t>
                </a:r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d</a:t>
                </a:r>
                <a:r>
                  <a:rPr lang="en-US" sz="1400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-1</a:t>
                </a:r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</c:rich>
          </c:tx>
          <c:layout>
            <c:manualLayout>
              <c:xMode val="edge"/>
              <c:yMode val="edge"/>
              <c:x val="0.89163037887093688"/>
              <c:y val="4.7292885312452723E-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202750592"/>
        <c:crosses val="max"/>
        <c:crossBetween val="midCat"/>
      </c:valAx>
      <c:valAx>
        <c:axId val="202750592"/>
        <c:scaling>
          <c:orientation val="minMax"/>
        </c:scaling>
        <c:delete val="1"/>
        <c:axPos val="b"/>
        <c:numFmt formatCode="_(* #,##0.0_);_(* \(#,##0.0\);_(* &quot;-&quot;??_);_(@_)" sourceLinked="1"/>
        <c:majorTickMark val="out"/>
        <c:minorTickMark val="none"/>
        <c:tickLblPos val="nextTo"/>
        <c:crossAx val="20274867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22598468941382327"/>
          <c:y val="5.0542067658209393E-2"/>
          <c:w val="0.52957086614173232"/>
          <c:h val="0.16743438320209975"/>
        </c:manualLayout>
      </c:layout>
      <c:overlay val="0"/>
      <c:txPr>
        <a:bodyPr/>
        <a:lstStyle/>
        <a:p>
          <a:pPr>
            <a:defRPr sz="1400" b="0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406762820914339"/>
          <c:y val="7.3934517373009767E-2"/>
          <c:w val="0.68542318664440216"/>
          <c:h val="0.67793940356667293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errBars>
            <c:errBarType val="both"/>
            <c:errValType val="cust"/>
            <c:noEndCap val="0"/>
            <c:plus>
              <c:numRef>
                <c:f>'Mean Std of all data in AF6'!$N$10:$N$15</c:f>
                <c:numCache>
                  <c:formatCode>General</c:formatCode>
                  <c:ptCount val="6"/>
                  <c:pt idx="0">
                    <c:v>2.0808652046684819</c:v>
                  </c:pt>
                  <c:pt idx="1">
                    <c:v>0.58594652770823175</c:v>
                  </c:pt>
                  <c:pt idx="2">
                    <c:v>4.0501028793517504</c:v>
                  </c:pt>
                  <c:pt idx="3">
                    <c:v>1.0408329997330663</c:v>
                  </c:pt>
                  <c:pt idx="4">
                    <c:v>1.8502252115170552</c:v>
                  </c:pt>
                  <c:pt idx="5">
                    <c:v>0.85440037453175277</c:v>
                  </c:pt>
                </c:numCache>
              </c:numRef>
            </c:plus>
            <c:minus>
              <c:numRef>
                <c:f>'Mean Std of all data in AF6'!$N$10:$N$15</c:f>
                <c:numCache>
                  <c:formatCode>General</c:formatCode>
                  <c:ptCount val="6"/>
                  <c:pt idx="0">
                    <c:v>2.0808652046684819</c:v>
                  </c:pt>
                  <c:pt idx="1">
                    <c:v>0.58594652770823175</c:v>
                  </c:pt>
                  <c:pt idx="2">
                    <c:v>4.0501028793517504</c:v>
                  </c:pt>
                  <c:pt idx="3">
                    <c:v>1.0408329997330663</c:v>
                  </c:pt>
                  <c:pt idx="4">
                    <c:v>1.8502252115170552</c:v>
                  </c:pt>
                  <c:pt idx="5">
                    <c:v>0.85440037453175277</c:v>
                  </c:pt>
                </c:numCache>
              </c:numRef>
            </c:minus>
          </c:errBars>
          <c:cat>
            <c:numRef>
              <c:f>'Mean Std of all data in AF6'!$B$3:$B$8</c:f>
              <c:numCache>
                <c:formatCode>_(* #,##0.0_);_(* \(#,##0.0\);_(* "-"??_);_(@_)</c:formatCode>
                <c:ptCount val="6"/>
                <c:pt idx="0">
                  <c:v>5.5</c:v>
                </c:pt>
                <c:pt idx="1">
                  <c:v>6</c:v>
                </c:pt>
                <c:pt idx="2">
                  <c:v>6.5</c:v>
                </c:pt>
                <c:pt idx="3">
                  <c:v>7</c:v>
                </c:pt>
                <c:pt idx="4">
                  <c:v>7.5</c:v>
                </c:pt>
                <c:pt idx="5">
                  <c:v>8</c:v>
                </c:pt>
              </c:numCache>
            </c:numRef>
          </c:cat>
          <c:val>
            <c:numRef>
              <c:f>'Mean Std of all data in AF6'!$N$3:$N$8</c:f>
              <c:numCache>
                <c:formatCode>_(* #,##0.00_);_(* \(#,##0.00\);_(* "-"??_);_(@_)</c:formatCode>
                <c:ptCount val="6"/>
                <c:pt idx="0">
                  <c:v>21.2</c:v>
                </c:pt>
                <c:pt idx="1">
                  <c:v>29.333333333333332</c:v>
                </c:pt>
                <c:pt idx="2">
                  <c:v>36.766666666666673</c:v>
                </c:pt>
                <c:pt idx="3">
                  <c:v>23.633333333333336</c:v>
                </c:pt>
                <c:pt idx="4">
                  <c:v>19.866666666666667</c:v>
                </c:pt>
                <c:pt idx="5">
                  <c:v>20.400000000000002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3033216"/>
        <c:axId val="203043584"/>
      </c:barChart>
      <c:catAx>
        <c:axId val="2030332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altLang="zh-CN" sz="1400">
                    <a:latin typeface="Arial" panose="020B0604020202020204" pitchFamily="34" charset="0"/>
                    <a:cs typeface="Arial" panose="020B0604020202020204" pitchFamily="34" charset="0"/>
                  </a:rPr>
                  <a:t>pH</a:t>
                </a:r>
                <a:endParaRPr lang="en-US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0.50332253170816754"/>
              <c:y val="0.87546240688078303"/>
            </c:manualLayout>
          </c:layout>
          <c:overlay val="0"/>
        </c:title>
        <c:numFmt formatCode="_(* #,##0.0_);_(* \(#,##0.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203043584"/>
        <c:crosses val="autoZero"/>
        <c:auto val="1"/>
        <c:lblAlgn val="ctr"/>
        <c:lblOffset val="100"/>
        <c:noMultiLvlLbl val="0"/>
      </c:catAx>
      <c:valAx>
        <c:axId val="203043584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altLang="zh-CN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Crude hydrocarbon content (% </a:t>
                </a:r>
                <a:r>
                  <a:rPr lang="en-US" altLang="zh-CN" sz="14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dw</a:t>
                </a:r>
                <a:r>
                  <a:rPr lang="en-US" altLang="zh-CN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3.2266252701347559E-2"/>
              <c:y val="9.4134215912786853E-2"/>
            </c:manualLayout>
          </c:layout>
          <c:overlay val="0"/>
        </c:title>
        <c:numFmt formatCode="_(* #,##0_);_(* \(#,##0\);_(* &quot;-&quot;_);_(@_)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203033216"/>
        <c:crosses val="autoZero"/>
        <c:crossBetween val="between"/>
      </c:valAx>
      <c:spPr>
        <a:solidFill>
          <a:schemeClr val="bg1"/>
        </a:solidFill>
      </c:spPr>
    </c:plotArea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46995367554552"/>
          <c:y val="3.3811519059189672E-2"/>
          <c:w val="0.71180205599300084"/>
          <c:h val="0.800621690182572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Productivities!$C$33</c:f>
              <c:strCache>
                <c:ptCount val="1"/>
                <c:pt idx="0">
                  <c:v>pH 6.5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Productivities!$G$22:$G$31</c:f>
                <c:numCache>
                  <c:formatCode>General</c:formatCode>
                  <c:ptCount val="10"/>
                  <c:pt idx="1">
                    <c:v>0.4</c:v>
                  </c:pt>
                  <c:pt idx="3">
                    <c:v>0.28999999999999998</c:v>
                  </c:pt>
                </c:numCache>
              </c:numRef>
            </c:plus>
            <c:minus>
              <c:numRef>
                <c:f>Productivities!$G$22:$G$31</c:f>
                <c:numCache>
                  <c:formatCode>General</c:formatCode>
                  <c:ptCount val="10"/>
                  <c:pt idx="1">
                    <c:v>0.4</c:v>
                  </c:pt>
                  <c:pt idx="3">
                    <c:v>0.28999999999999998</c:v>
                  </c:pt>
                </c:numCache>
              </c:numRef>
            </c:minus>
          </c:errBars>
          <c:cat>
            <c:numRef>
              <c:f>Productivities!$B$22:$B$31</c:f>
              <c:numCache>
                <c:formatCode>General</c:formatCode>
                <c:ptCount val="10"/>
              </c:numCache>
            </c:numRef>
          </c:cat>
          <c:val>
            <c:numRef>
              <c:f>Productivities!$C$22:$C$31</c:f>
              <c:numCache>
                <c:formatCode>General</c:formatCode>
                <c:ptCount val="10"/>
                <c:pt idx="1">
                  <c:v>8.8000000000000007</c:v>
                </c:pt>
                <c:pt idx="3">
                  <c:v>5.2</c:v>
                </c:pt>
              </c:numCache>
            </c:numRef>
          </c:val>
        </c:ser>
        <c:ser>
          <c:idx val="1"/>
          <c:order val="1"/>
          <c:tx>
            <c:strRef>
              <c:f>Productivities!$C$34</c:f>
              <c:strCache>
                <c:ptCount val="1"/>
                <c:pt idx="0">
                  <c:v>pH 7.5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Productivities!$H$22:$H$31</c:f>
                <c:numCache>
                  <c:formatCode>General</c:formatCode>
                  <c:ptCount val="10"/>
                  <c:pt idx="1">
                    <c:v>0.8</c:v>
                  </c:pt>
                  <c:pt idx="3">
                    <c:v>0.35</c:v>
                  </c:pt>
                </c:numCache>
              </c:numRef>
            </c:plus>
            <c:minus>
              <c:numRef>
                <c:f>Productivities!$H$22:$H$31</c:f>
                <c:numCache>
                  <c:formatCode>General</c:formatCode>
                  <c:ptCount val="10"/>
                  <c:pt idx="1">
                    <c:v>0.8</c:v>
                  </c:pt>
                  <c:pt idx="3">
                    <c:v>0.35</c:v>
                  </c:pt>
                </c:numCache>
              </c:numRef>
            </c:minus>
          </c:errBars>
          <c:cat>
            <c:numRef>
              <c:f>Productivities!$B$22:$B$31</c:f>
              <c:numCache>
                <c:formatCode>General</c:formatCode>
                <c:ptCount val="10"/>
              </c:numCache>
            </c:numRef>
          </c:cat>
          <c:val>
            <c:numRef>
              <c:f>Productivities!$D$22:$D$31</c:f>
              <c:numCache>
                <c:formatCode>General</c:formatCode>
                <c:ptCount val="10"/>
                <c:pt idx="1">
                  <c:v>9.1999999999999993</c:v>
                </c:pt>
                <c:pt idx="3">
                  <c:v>4.9000000000000004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19"/>
        <c:axId val="203651328"/>
        <c:axId val="203653120"/>
      </c:barChart>
      <c:barChart>
        <c:barDir val="col"/>
        <c:grouping val="clustered"/>
        <c:varyColors val="0"/>
        <c:ser>
          <c:idx val="2"/>
          <c:order val="2"/>
          <c:spPr>
            <a:solidFill>
              <a:schemeClr val="accent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Productivities!$I$22:$I$31</c:f>
                <c:numCache>
                  <c:formatCode>General</c:formatCode>
                  <c:ptCount val="10"/>
                  <c:pt idx="1">
                    <c:v>0.28999999999999998</c:v>
                  </c:pt>
                  <c:pt idx="6">
                    <c:v>0.06</c:v>
                  </c:pt>
                  <c:pt idx="8">
                    <c:v>0.04</c:v>
                  </c:pt>
                </c:numCache>
              </c:numRef>
            </c:plus>
            <c:minus>
              <c:numRef>
                <c:f>Productivities!$I$22:$I$31</c:f>
                <c:numCache>
                  <c:formatCode>General</c:formatCode>
                  <c:ptCount val="10"/>
                  <c:pt idx="1">
                    <c:v>0.28999999999999998</c:v>
                  </c:pt>
                  <c:pt idx="6">
                    <c:v>0.06</c:v>
                  </c:pt>
                  <c:pt idx="8">
                    <c:v>0.04</c:v>
                  </c:pt>
                </c:numCache>
              </c:numRef>
            </c:minus>
          </c:errBars>
          <c:cat>
            <c:numRef>
              <c:f>Productivities!$B$22:$B$31</c:f>
              <c:numCache>
                <c:formatCode>General</c:formatCode>
                <c:ptCount val="10"/>
              </c:numCache>
            </c:numRef>
          </c:cat>
          <c:val>
            <c:numRef>
              <c:f>Productivities!$E$22:$E$31</c:f>
              <c:numCache>
                <c:formatCode>General</c:formatCode>
                <c:ptCount val="10"/>
                <c:pt idx="6">
                  <c:v>0.49</c:v>
                </c:pt>
                <c:pt idx="8">
                  <c:v>0.3</c:v>
                </c:pt>
              </c:numCache>
            </c:numRef>
          </c:val>
        </c:ser>
        <c:ser>
          <c:idx val="3"/>
          <c:order val="3"/>
          <c:spPr>
            <a:solidFill>
              <a:schemeClr val="accent2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Productivities!$J$22:$J$31</c:f>
                <c:numCache>
                  <c:formatCode>General</c:formatCode>
                  <c:ptCount val="10"/>
                  <c:pt idx="6">
                    <c:v>0.03</c:v>
                  </c:pt>
                  <c:pt idx="8">
                    <c:v>1.4999999999999999E-2</c:v>
                  </c:pt>
                </c:numCache>
              </c:numRef>
            </c:plus>
            <c:minus>
              <c:numRef>
                <c:f>Productivities!$J$22:$J$31</c:f>
                <c:numCache>
                  <c:formatCode>General</c:formatCode>
                  <c:ptCount val="10"/>
                  <c:pt idx="6">
                    <c:v>0.03</c:v>
                  </c:pt>
                  <c:pt idx="8">
                    <c:v>1.4999999999999999E-2</c:v>
                  </c:pt>
                </c:numCache>
              </c:numRef>
            </c:minus>
          </c:errBars>
          <c:cat>
            <c:numRef>
              <c:f>Productivities!$B$22:$B$31</c:f>
              <c:numCache>
                <c:formatCode>General</c:formatCode>
                <c:ptCount val="10"/>
              </c:numCache>
            </c:numRef>
          </c:cat>
          <c:val>
            <c:numRef>
              <c:f>Productivities!$F$22:$F$31</c:f>
              <c:numCache>
                <c:formatCode>General</c:formatCode>
                <c:ptCount val="10"/>
                <c:pt idx="6">
                  <c:v>0.17</c:v>
                </c:pt>
                <c:pt idx="8">
                  <c:v>7.0000000000000007E-2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18"/>
        <c:axId val="203657216"/>
        <c:axId val="203655040"/>
      </c:barChart>
      <c:catAx>
        <c:axId val="203651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03653120"/>
        <c:crosses val="autoZero"/>
        <c:auto val="1"/>
        <c:lblAlgn val="ctr"/>
        <c:lblOffset val="100"/>
        <c:noMultiLvlLbl val="0"/>
      </c:catAx>
      <c:valAx>
        <c:axId val="203653120"/>
        <c:scaling>
          <c:orientation val="minMax"/>
          <c:max val="15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Biomass</a:t>
                </a:r>
                <a:r>
                  <a:rPr lang="en-US" sz="1400" b="1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productivity (g m</a:t>
                </a:r>
                <a:r>
                  <a:rPr lang="en-US" sz="1400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-2 </a:t>
                </a:r>
                <a:r>
                  <a:rPr lang="en-US" sz="1400" b="1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r>
                  <a:rPr lang="en-US" sz="1400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-1</a:t>
                </a:r>
                <a:r>
                  <a:rPr lang="en-US" sz="1400" b="1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en-US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1.8860317397498813E-2"/>
              <c:y val="0.1245787973290986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203651328"/>
        <c:crosses val="autoZero"/>
        <c:crossBetween val="between"/>
      </c:valAx>
      <c:valAx>
        <c:axId val="203655040"/>
        <c:scaling>
          <c:orientation val="minMax"/>
          <c:max val="0.8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14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400">
                    <a:latin typeface="Arial" panose="020B0604020202020204" pitchFamily="34" charset="0"/>
                    <a:cs typeface="Arial" panose="020B0604020202020204" pitchFamily="34" charset="0"/>
                  </a:rPr>
                  <a:t>Hydrocarbon</a:t>
                </a:r>
                <a:r>
                  <a:rPr lang="en-US" sz="1400" baseline="0">
                    <a:latin typeface="Arial" panose="020B0604020202020204" pitchFamily="34" charset="0"/>
                    <a:cs typeface="Arial" panose="020B0604020202020204" pitchFamily="34" charset="0"/>
                  </a:rPr>
                  <a:t> productivity (g m</a:t>
                </a:r>
                <a:r>
                  <a:rPr lang="en-US" sz="1400" baseline="30000">
                    <a:latin typeface="Arial" panose="020B0604020202020204" pitchFamily="34" charset="0"/>
                    <a:cs typeface="Arial" panose="020B0604020202020204" pitchFamily="34" charset="0"/>
                  </a:rPr>
                  <a:t>-2</a:t>
                </a:r>
                <a:r>
                  <a:rPr lang="en-US" sz="1400" baseline="0">
                    <a:latin typeface="Arial" panose="020B0604020202020204" pitchFamily="34" charset="0"/>
                    <a:cs typeface="Arial" panose="020B0604020202020204" pitchFamily="34" charset="0"/>
                  </a:rPr>
                  <a:t> d</a:t>
                </a:r>
                <a:r>
                  <a:rPr lang="en-US" sz="1400" baseline="30000">
                    <a:latin typeface="Arial" panose="020B0604020202020204" pitchFamily="34" charset="0"/>
                    <a:cs typeface="Arial" panose="020B0604020202020204" pitchFamily="34" charset="0"/>
                  </a:rPr>
                  <a:t>-1</a:t>
                </a:r>
                <a:r>
                  <a:rPr lang="en-US" sz="1400" baseline="0">
                    <a:latin typeface="Arial" panose="020B0604020202020204" pitchFamily="34" charset="0"/>
                    <a:cs typeface="Arial" panose="020B0604020202020204" pitchFamily="34" charset="0"/>
                  </a:rPr>
                  <a:t>) </a:t>
                </a:r>
                <a:endParaRPr lang="en-US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0.92767284707930975"/>
              <c:y val="2.1004610598822353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203657216"/>
        <c:crosses val="max"/>
        <c:crossBetween val="between"/>
      </c:valAx>
      <c:catAx>
        <c:axId val="2036572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3655040"/>
        <c:crosses val="autoZero"/>
        <c:auto val="1"/>
        <c:lblAlgn val="ctr"/>
        <c:lblOffset val="100"/>
        <c:noMultiLvlLbl val="0"/>
      </c:catAx>
      <c:spPr>
        <a:solidFill>
          <a:schemeClr val="bg1"/>
        </a:solidFill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32833511597777093"/>
          <c:y val="0.87141217848222619"/>
          <c:w val="0.29831824146981628"/>
          <c:h val="9.5926809954964914E-2"/>
        </c:manualLayout>
      </c:layout>
      <c:overlay val="0"/>
      <c:txPr>
        <a:bodyPr/>
        <a:lstStyle/>
        <a:p>
          <a:pPr>
            <a:defRPr sz="1600" b="1">
              <a:latin typeface="Arial Black" panose="020B0A040201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</c:sp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0.13757</cdr:x>
      <cdr:y>0.18519</cdr:y>
    </cdr:from>
    <cdr:to>
      <cdr:x>0.34757</cdr:x>
      <cdr:y>0.29059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1056736" y="720080"/>
          <a:ext cx="1613109" cy="4098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No limitation</a:t>
          </a:r>
        </a:p>
      </cdr:txBody>
    </cdr:sp>
  </cdr:relSizeAnchor>
  <cdr:relSizeAnchor xmlns:cdr="http://schemas.openxmlformats.org/drawingml/2006/chartDrawing">
    <cdr:from>
      <cdr:x>0.31923</cdr:x>
      <cdr:y>0.43519</cdr:y>
    </cdr:from>
    <cdr:to>
      <cdr:x>0.47859</cdr:x>
      <cdr:y>0.50241</cdr:y>
    </cdr:to>
    <cdr:sp macro="" textlink="">
      <cdr:nvSpPr>
        <cdr:cNvPr id="3" name="ZoneTexte 1"/>
        <cdr:cNvSpPr txBox="1"/>
      </cdr:nvSpPr>
      <cdr:spPr>
        <a:xfrm xmlns:a="http://schemas.openxmlformats.org/drawingml/2006/main">
          <a:off x="2452132" y="1692188"/>
          <a:ext cx="1224136" cy="2614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Limitation</a:t>
          </a:r>
        </a:p>
      </cdr:txBody>
    </cdr:sp>
  </cdr:relSizeAnchor>
  <cdr:relSizeAnchor xmlns:cdr="http://schemas.openxmlformats.org/drawingml/2006/chartDrawing">
    <cdr:from>
      <cdr:x>0.49575</cdr:x>
      <cdr:y>0.18519</cdr:y>
    </cdr:from>
    <cdr:to>
      <cdr:x>0.70575</cdr:x>
      <cdr:y>0.29058</cdr:y>
    </cdr:to>
    <cdr:sp macro="" textlink="">
      <cdr:nvSpPr>
        <cdr:cNvPr id="6" name="ZoneTexte 1"/>
        <cdr:cNvSpPr txBox="1"/>
      </cdr:nvSpPr>
      <cdr:spPr>
        <a:xfrm xmlns:a="http://schemas.openxmlformats.org/drawingml/2006/main">
          <a:off x="3808114" y="720080"/>
          <a:ext cx="1613109" cy="4098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No limitation</a:t>
          </a:r>
        </a:p>
      </cdr:txBody>
    </cdr:sp>
  </cdr:relSizeAnchor>
  <cdr:relSizeAnchor xmlns:cdr="http://schemas.openxmlformats.org/drawingml/2006/chartDrawing">
    <cdr:from>
      <cdr:x>0.67659</cdr:x>
      <cdr:y>0.41246</cdr:y>
    </cdr:from>
    <cdr:to>
      <cdr:x>0.83596</cdr:x>
      <cdr:y>0.47969</cdr:y>
    </cdr:to>
    <cdr:sp macro="" textlink="">
      <cdr:nvSpPr>
        <cdr:cNvPr id="7" name="ZoneTexte 1"/>
        <cdr:cNvSpPr txBox="1"/>
      </cdr:nvSpPr>
      <cdr:spPr>
        <a:xfrm xmlns:a="http://schemas.openxmlformats.org/drawingml/2006/main">
          <a:off x="5197196" y="1603819"/>
          <a:ext cx="1224197" cy="2614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Limitation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588628" y="0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altLang="zh-CN" smtClean="0"/>
              <a:t>23 April 2014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397806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altLang="zh-CN" smtClean="0"/>
              <a:t>Reference: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588628" y="6397806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3E63D9-09D5-43B7-B833-56A572763F99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0035312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588628" y="0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altLang="zh-CN" smtClean="0"/>
              <a:t>23 April 2014</a:t>
            </a:r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67087" cy="2525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397806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altLang="zh-CN" smtClean="0"/>
              <a:t>Reference: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588628" y="6397806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BE9D37-B586-4CE8-8646-AFE1A05494E7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3812691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BE9D37-B586-4CE8-8646-AFE1A05494E7}" type="slidenum">
              <a:rPr lang="zh-CN" altLang="en-US" smtClean="0"/>
              <a:pPr/>
              <a:t>1</a:t>
            </a:fld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altLang="zh-CN" smtClean="0"/>
              <a:t>23 April 2014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zh-CN" smtClean="0"/>
              <a:t>Reference: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7th Asia  Pacific Biotech Congress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7th Asia  Pacific Biotech Congress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7th Asia  Pacific Biotech Congress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7th Asia  Pacific Biotech Congress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7th Asia  Pacific Biotech Congress</a:t>
            </a:r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7th Asia  Pacific Biotech Congress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7th Asia  Pacific Biotech Congress</a:t>
            </a: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7th Asia  Pacific Biotech Congress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7th Asia  Pacific Biotech Congress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7th Asia  Pacific Biotech Congress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7th Asia  Pacific Biotech Congress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smtClean="0"/>
              <a:t>7th Asia  Pacific Biotech Congress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3.jpe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3.jpe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1.bin"/><Relationship Id="rId12" Type="http://schemas.openxmlformats.org/officeDocument/2006/relationships/image" Target="../media/image1.jpeg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png"/><Relationship Id="rId11" Type="http://schemas.openxmlformats.org/officeDocument/2006/relationships/image" Target="../media/image10.wmf"/><Relationship Id="rId5" Type="http://schemas.openxmlformats.org/officeDocument/2006/relationships/image" Target="../media/image12.png"/><Relationship Id="rId10" Type="http://schemas.openxmlformats.org/officeDocument/2006/relationships/oleObject" Target="../embeddings/oleObject2.bin"/><Relationship Id="rId4" Type="http://schemas.openxmlformats.org/officeDocument/2006/relationships/image" Target="../media/image11.png"/><Relationship Id="rId9" Type="http://schemas.openxmlformats.org/officeDocument/2006/relationships/image" Target="../media/image14.jpeg"/><Relationship Id="rId1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jpeg"/><Relationship Id="rId5" Type="http://schemas.openxmlformats.org/officeDocument/2006/relationships/image" Target="../media/image1.jpeg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20.png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jpeg"/><Relationship Id="rId5" Type="http://schemas.openxmlformats.org/officeDocument/2006/relationships/image" Target="../media/image19.emf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2.png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5.tiff"/><Relationship Id="rId11" Type="http://schemas.openxmlformats.org/officeDocument/2006/relationships/image" Target="../media/image3.jpeg"/><Relationship Id="rId5" Type="http://schemas.openxmlformats.org/officeDocument/2006/relationships/image" Target="../media/image24.tiff"/><Relationship Id="rId10" Type="http://schemas.openxmlformats.org/officeDocument/2006/relationships/image" Target="../media/image7.jpeg"/><Relationship Id="rId4" Type="http://schemas.openxmlformats.org/officeDocument/2006/relationships/image" Target="../media/image23.png"/><Relationship Id="rId9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oleObject" Target="../embeddings/oleObject6.bin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7.tiff"/><Relationship Id="rId5" Type="http://schemas.openxmlformats.org/officeDocument/2006/relationships/image" Target="../media/image26.tiff"/><Relationship Id="rId4" Type="http://schemas.openxmlformats.org/officeDocument/2006/relationships/image" Target="../media/image18.emf"/><Relationship Id="rId9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3.jpe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733129"/>
            <a:ext cx="9144000" cy="5305162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179512" y="1320843"/>
            <a:ext cx="16240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altLang="en-US" sz="1200" i="1" dirty="0">
                <a:solidFill>
                  <a:srgbClr val="000000"/>
                </a:solidFill>
                <a:latin typeface="Cambria" pitchFamily="18" charset="0"/>
              </a:rPr>
              <a:t>http://www.gepea.fr/ 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0" y="0"/>
            <a:ext cx="9144000" cy="1556792"/>
          </a:xfrm>
          <a:prstGeom prst="roundRect">
            <a:avLst/>
          </a:prstGeom>
          <a:noFill/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 Box 9"/>
          <p:cNvSpPr txBox="1">
            <a:spLocks noChangeArrowheads="1"/>
          </p:cNvSpPr>
          <p:nvPr/>
        </p:nvSpPr>
        <p:spPr bwMode="auto">
          <a:xfrm>
            <a:off x="3329692" y="6453302"/>
            <a:ext cx="24482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fr-FR" sz="1200" i="1" dirty="0" smtClean="0">
                <a:latin typeface="Arial" pitchFamily="34" charset="0"/>
              </a:rPr>
              <a:t>    </a:t>
            </a:r>
            <a:r>
              <a:rPr lang="fr-FR" sz="1200" b="1" i="1" dirty="0" smtClean="0">
                <a:latin typeface="Arial" pitchFamily="34" charset="0"/>
              </a:rPr>
              <a:t>13-15  </a:t>
            </a:r>
            <a:r>
              <a:rPr lang="en-US" altLang="zh-CN" sz="1200" b="1" i="1" dirty="0" smtClean="0">
                <a:latin typeface="Arial" pitchFamily="34" charset="0"/>
              </a:rPr>
              <a:t>July</a:t>
            </a:r>
            <a:r>
              <a:rPr lang="fr-FR" sz="1200" b="1" i="1" dirty="0" smtClean="0">
                <a:latin typeface="Arial" pitchFamily="34" charset="0"/>
              </a:rPr>
              <a:t> 2015– Beijing</a:t>
            </a:r>
            <a:endParaRPr lang="fr-FR" sz="1200" b="1" i="1" dirty="0">
              <a:latin typeface="Arial" pitchFamily="34" charset="0"/>
            </a:endParaRPr>
          </a:p>
        </p:txBody>
      </p:sp>
      <p:sp>
        <p:nvSpPr>
          <p:cNvPr id="16" name="Titre 1"/>
          <p:cNvSpPr txBox="1">
            <a:spLocks/>
          </p:cNvSpPr>
          <p:nvPr/>
        </p:nvSpPr>
        <p:spPr>
          <a:xfrm>
            <a:off x="-112756" y="2911885"/>
            <a:ext cx="9369512" cy="14700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100" b="1" dirty="0">
                <a:latin typeface="Arial Black" panose="020B0A04020102020204" pitchFamily="34" charset="0"/>
              </a:rPr>
              <a:t>Kinetics of biomass and hydrocarbon oils production </a:t>
            </a:r>
            <a:endParaRPr lang="en-US" sz="2100" b="1" dirty="0" smtClean="0">
              <a:latin typeface="Arial Black" panose="020B0A04020102020204" pitchFamily="34" charset="0"/>
            </a:endParaRPr>
          </a:p>
          <a:p>
            <a:endParaRPr lang="en-US" sz="2100" b="1" dirty="0" smtClean="0">
              <a:latin typeface="Arial Black" panose="020B0A04020102020204" pitchFamily="34" charset="0"/>
            </a:endParaRPr>
          </a:p>
          <a:p>
            <a:r>
              <a:rPr lang="en-US" sz="2100" b="1" dirty="0" smtClean="0">
                <a:latin typeface="Arial Black" panose="020B0A04020102020204" pitchFamily="34" charset="0"/>
              </a:rPr>
              <a:t>of </a:t>
            </a:r>
            <a:r>
              <a:rPr lang="en-US" sz="2100" b="1" dirty="0">
                <a:latin typeface="Arial Black" panose="020B0A04020102020204" pitchFamily="34" charset="0"/>
              </a:rPr>
              <a:t>microalgae </a:t>
            </a:r>
            <a:r>
              <a:rPr lang="en-US" sz="2100" b="1" i="1" dirty="0" err="1">
                <a:latin typeface="Arial Black" panose="020B0A04020102020204" pitchFamily="34" charset="0"/>
              </a:rPr>
              <a:t>Botryococcus</a:t>
            </a:r>
            <a:r>
              <a:rPr lang="en-US" sz="2100" b="1" i="1" dirty="0">
                <a:latin typeface="Arial Black" panose="020B0A04020102020204" pitchFamily="34" charset="0"/>
              </a:rPr>
              <a:t> </a:t>
            </a:r>
            <a:r>
              <a:rPr lang="en-US" sz="2100" b="1" i="1" dirty="0" err="1">
                <a:latin typeface="Arial Black" panose="020B0A04020102020204" pitchFamily="34" charset="0"/>
              </a:rPr>
              <a:t>braunii</a:t>
            </a:r>
            <a:r>
              <a:rPr lang="en-US" sz="2100" b="1" dirty="0">
                <a:latin typeface="Arial Black" panose="020B0A04020102020204" pitchFamily="34" charset="0"/>
              </a:rPr>
              <a:t> </a:t>
            </a:r>
            <a:r>
              <a:rPr lang="en-US" sz="2100" b="1" dirty="0" smtClean="0">
                <a:latin typeface="Arial Black" panose="020B0A04020102020204" pitchFamily="34" charset="0"/>
              </a:rPr>
              <a:t> in </a:t>
            </a:r>
            <a:r>
              <a:rPr lang="en-US" sz="2100" b="1" dirty="0">
                <a:latin typeface="Arial Black" panose="020B0A04020102020204" pitchFamily="34" charset="0"/>
              </a:rPr>
              <a:t>continuous culture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814276" y="4653136"/>
            <a:ext cx="7673576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Arial Black" panose="020B0A04020102020204" pitchFamily="34" charset="0"/>
                <a:cs typeface="Times New Roman" panose="02020603050405020304" pitchFamily="18" charset="0"/>
              </a:rPr>
              <a:t>Jian JIN, Catherine DUPRE, Jack LEGRAND, Dominique </a:t>
            </a:r>
            <a:r>
              <a:rPr lang="en-US" sz="1600" i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GRIZEAU </a:t>
            </a:r>
            <a:r>
              <a:rPr lang="zh-CN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dirty="0" smtClean="0"/>
              <a:t>GEPEA</a:t>
            </a:r>
            <a:r>
              <a:rPr lang="fr-FR" dirty="0"/>
              <a:t>, Université de Nantes, CNRS, </a:t>
            </a:r>
            <a:r>
              <a:rPr lang="fr-FR" dirty="0" smtClean="0"/>
              <a:t>UMR </a:t>
            </a:r>
            <a:r>
              <a:rPr lang="fr-FR" dirty="0"/>
              <a:t>6144, </a:t>
            </a:r>
            <a:endParaRPr lang="fr-FR" dirty="0" smtClean="0"/>
          </a:p>
          <a:p>
            <a:pPr algn="ctr"/>
            <a:r>
              <a:rPr lang="fr-FR" dirty="0" smtClean="0"/>
              <a:t>CRTT</a:t>
            </a:r>
            <a:r>
              <a:rPr lang="fr-FR" dirty="0"/>
              <a:t>, 37 bd de l’Université, BP 406, 44602 Saint-Nazaire Cedex, France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/>
          </a:p>
        </p:txBody>
      </p:sp>
      <p:sp>
        <p:nvSpPr>
          <p:cNvPr id="11" name="ZoneTexte 10"/>
          <p:cNvSpPr txBox="1"/>
          <p:nvPr/>
        </p:nvSpPr>
        <p:spPr>
          <a:xfrm>
            <a:off x="1884988" y="1799283"/>
            <a:ext cx="5233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  <a:r>
              <a:rPr lang="en-US" altLang="zh-CN" b="1" baseline="30000" dirty="0">
                <a:solidFill>
                  <a:srgbClr val="FF0000"/>
                </a:solidFill>
                <a:latin typeface="Arial Black" panose="020B0A04020102020204" pitchFamily="34" charset="0"/>
              </a:rPr>
              <a:t>th</a:t>
            </a:r>
            <a:r>
              <a:rPr lang="en-US" altLang="zh-CN" b="1" dirty="0">
                <a:solidFill>
                  <a:srgbClr val="FF0000"/>
                </a:solidFill>
                <a:latin typeface="Arial Black" panose="020B0A04020102020204" pitchFamily="34" charset="0"/>
              </a:rPr>
              <a:t> Asia  Pacific Biotech Congress</a:t>
            </a:r>
            <a:endParaRPr lang="zh-CN" altLang="en-US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endParaRPr lang="en-US" dirty="0"/>
          </a:p>
        </p:txBody>
      </p:sp>
      <p:grpSp>
        <p:nvGrpSpPr>
          <p:cNvPr id="23" name="Groupe 22"/>
          <p:cNvGrpSpPr/>
          <p:nvPr/>
        </p:nvGrpSpPr>
        <p:grpSpPr>
          <a:xfrm>
            <a:off x="1" y="155960"/>
            <a:ext cx="9143999" cy="1303789"/>
            <a:chOff x="1" y="155960"/>
            <a:chExt cx="9143999" cy="1303789"/>
          </a:xfrm>
        </p:grpSpPr>
        <p:grpSp>
          <p:nvGrpSpPr>
            <p:cNvPr id="24" name="组合 13"/>
            <p:cNvGrpSpPr/>
            <p:nvPr/>
          </p:nvGrpSpPr>
          <p:grpSpPr>
            <a:xfrm>
              <a:off x="1" y="155960"/>
              <a:ext cx="9143999" cy="1303789"/>
              <a:chOff x="1" y="0"/>
              <a:chExt cx="9143999" cy="1303789"/>
            </a:xfrm>
          </p:grpSpPr>
          <p:pic>
            <p:nvPicPr>
              <p:cNvPr id="28" name="图片 6" descr="gepea.jp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" y="0"/>
                <a:ext cx="1907703" cy="1253438"/>
              </a:xfrm>
              <a:prstGeom prst="rect">
                <a:avLst/>
              </a:prstGeom>
            </p:spPr>
          </p:pic>
          <p:pic>
            <p:nvPicPr>
              <p:cNvPr id="29" name="图片 5" descr="csc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257870" y="0"/>
                <a:ext cx="1886130" cy="1303789"/>
              </a:xfrm>
              <a:prstGeom prst="rect">
                <a:avLst/>
              </a:prstGeom>
            </p:spPr>
          </p:pic>
          <p:pic>
            <p:nvPicPr>
              <p:cNvPr id="31" name="图片 4" descr="cnrs.jp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5983368" y="45240"/>
                <a:ext cx="1173336" cy="1173336"/>
              </a:xfrm>
              <a:prstGeom prst="rect">
                <a:avLst/>
              </a:prstGeom>
            </p:spPr>
          </p:pic>
          <p:pic>
            <p:nvPicPr>
              <p:cNvPr id="32" name="图片 9" descr="oniris.jpg"/>
              <p:cNvPicPr>
                <a:picLocks noChangeAspect="1"/>
              </p:cNvPicPr>
              <p:nvPr/>
            </p:nvPicPr>
            <p:blipFill>
              <a:blip r:embed="rId6" cstate="print">
                <a:lum contrast="10000"/>
              </a:blip>
              <a:stretch>
                <a:fillRect/>
              </a:stretch>
            </p:blipFill>
            <p:spPr>
              <a:xfrm>
                <a:off x="4728408" y="195715"/>
                <a:ext cx="1168080" cy="764113"/>
              </a:xfrm>
              <a:prstGeom prst="rect">
                <a:avLst/>
              </a:prstGeom>
            </p:spPr>
          </p:pic>
        </p:grpSp>
        <p:grpSp>
          <p:nvGrpSpPr>
            <p:cNvPr id="25" name="Groupe 24"/>
            <p:cNvGrpSpPr/>
            <p:nvPr/>
          </p:nvGrpSpPr>
          <p:grpSpPr>
            <a:xfrm>
              <a:off x="2066831" y="269864"/>
              <a:ext cx="2606883" cy="904876"/>
              <a:chOff x="2066831" y="269864"/>
              <a:chExt cx="2606883" cy="904876"/>
            </a:xfrm>
          </p:grpSpPr>
          <p:pic>
            <p:nvPicPr>
              <p:cNvPr id="26" name="Picture 22" descr="mines-nantes-institut-mines-telecom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56158" y="387846"/>
                <a:ext cx="1217556" cy="692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2" descr="C:\Users\Utilisateur\AppData\Roaming\feiq\RichOle\4064364082.bmp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66831" y="269864"/>
                <a:ext cx="1333500" cy="9048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6912768" cy="850106"/>
          </a:xfrm>
        </p:spPr>
        <p:txBody>
          <a:bodyPr>
            <a:normAutofit/>
          </a:bodyPr>
          <a:lstStyle/>
          <a:p>
            <a:r>
              <a:rPr lang="en-US" altLang="zh-CN" sz="2800" b="1" dirty="0" smtClean="0">
                <a:solidFill>
                  <a:srgbClr val="9A0000"/>
                </a:solidFill>
                <a:latin typeface="Arial Black" panose="020B0A04020102020204" pitchFamily="34" charset="0"/>
                <a:cs typeface="Times New Roman" pitchFamily="18" charset="0"/>
              </a:rPr>
              <a:t>S</a:t>
            </a:r>
            <a:r>
              <a:rPr lang="fr-FR" sz="2800" b="1" dirty="0" err="1" smtClean="0">
                <a:solidFill>
                  <a:srgbClr val="9A0000"/>
                </a:solidFill>
                <a:latin typeface="Arial Black" panose="020B0A04020102020204" pitchFamily="34" charset="0"/>
                <a:cs typeface="Times New Roman" pitchFamily="18" charset="0"/>
              </a:rPr>
              <a:t>ummary</a:t>
            </a:r>
            <a:endParaRPr lang="fr-FR" sz="2800" b="1" dirty="0">
              <a:solidFill>
                <a:srgbClr val="9A0000"/>
              </a:solidFill>
              <a:latin typeface="Arial Black" panose="020B0A04020102020204" pitchFamily="34" charset="0"/>
              <a:cs typeface="Times New Roman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660232" y="6381328"/>
            <a:ext cx="2026568" cy="340147"/>
          </a:xfrm>
        </p:spPr>
        <p:txBody>
          <a:bodyPr/>
          <a:lstStyle/>
          <a:p>
            <a:fld id="{0C913308-F349-4B6D-A68A-DD1791B4A57B}" type="slidenum">
              <a:rPr lang="zh-CN" altLang="en-US" b="1" smtClean="0">
                <a:solidFill>
                  <a:sysClr val="windowText" lastClr="000000"/>
                </a:solidFill>
                <a:latin typeface="GungsuhChe" pitchFamily="49" charset="-127"/>
                <a:ea typeface="GungsuhChe" pitchFamily="49" charset="-127"/>
              </a:rPr>
              <a:pPr/>
              <a:t>2</a:t>
            </a:fld>
            <a:endParaRPr lang="zh-CN" altLang="en-US" b="1" dirty="0">
              <a:solidFill>
                <a:sysClr val="windowText" lastClr="000000"/>
              </a:solidFill>
              <a:latin typeface="GungsuhChe" pitchFamily="49" charset="-127"/>
              <a:ea typeface="GungsuhChe" pitchFamily="49" charset="-127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0" y="1124744"/>
            <a:ext cx="7236296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>
          <a:xfrm>
            <a:off x="3347864" y="6381328"/>
            <a:ext cx="2458616" cy="313010"/>
          </a:xfrm>
        </p:spPr>
        <p:txBody>
          <a:bodyPr/>
          <a:lstStyle/>
          <a:p>
            <a:r>
              <a:rPr lang="en-US" altLang="zh-CN" b="1" dirty="0" smtClean="0">
                <a:solidFill>
                  <a:sysClr val="windowText" lastClr="000000"/>
                </a:solidFill>
              </a:rPr>
              <a:t>7th Asia  Pacific Biotech Congress</a:t>
            </a:r>
            <a:endParaRPr lang="zh-CN" alt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91680" y="2204864"/>
            <a:ext cx="6912768" cy="3412976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Arial Black" panose="020B0A04020102020204" pitchFamily="34" charset="0"/>
              </a:rPr>
              <a:t>1.</a:t>
            </a:r>
            <a:r>
              <a:rPr lang="en-US" altLang="zh-CN" sz="2400" b="1" dirty="0">
                <a:latin typeface="Arial Black" panose="020B0A04020102020204" pitchFamily="34" charset="0"/>
              </a:rPr>
              <a:t> Background and </a:t>
            </a:r>
            <a:r>
              <a:rPr lang="en-US" altLang="zh-CN" sz="2400" b="1" dirty="0" smtClean="0">
                <a:latin typeface="Arial Black" panose="020B0A04020102020204" pitchFamily="34" charset="0"/>
              </a:rPr>
              <a:t>review</a:t>
            </a:r>
            <a:r>
              <a:rPr lang="en-US" sz="2400" dirty="0" smtClean="0"/>
              <a:t> </a:t>
            </a:r>
          </a:p>
          <a:p>
            <a:endParaRPr lang="en-US" sz="1100" dirty="0" smtClean="0"/>
          </a:p>
          <a:p>
            <a:r>
              <a:rPr lang="en-US" sz="2400" b="1" dirty="0">
                <a:latin typeface="Arial Black" panose="020B0A04020102020204" pitchFamily="34" charset="0"/>
              </a:rPr>
              <a:t>2. </a:t>
            </a:r>
            <a:r>
              <a:rPr lang="en-US" altLang="zh-CN" sz="2400" b="1" dirty="0" smtClean="0">
                <a:latin typeface="Arial Black" panose="020B0A04020102020204" pitchFamily="34" charset="0"/>
              </a:rPr>
              <a:t>Continuous culture setup</a:t>
            </a:r>
          </a:p>
          <a:p>
            <a:endParaRPr lang="en-US" altLang="zh-CN" sz="1200" b="1" dirty="0" smtClean="0">
              <a:latin typeface="Arial Black" panose="020B0A04020102020204" pitchFamily="34" charset="0"/>
            </a:endParaRPr>
          </a:p>
          <a:p>
            <a:r>
              <a:rPr lang="en-US" sz="2400" b="1" dirty="0">
                <a:latin typeface="Arial Black" panose="020B0A04020102020204" pitchFamily="34" charset="0"/>
              </a:rPr>
              <a:t>3. </a:t>
            </a:r>
            <a:r>
              <a:rPr lang="en-US" altLang="zh-CN" sz="2400" b="1" dirty="0" smtClean="0">
                <a:latin typeface="Arial Black" panose="020B0A04020102020204" pitchFamily="34" charset="0"/>
              </a:rPr>
              <a:t>Results </a:t>
            </a:r>
            <a:r>
              <a:rPr lang="en-US" altLang="zh-CN" sz="2400" b="1" dirty="0">
                <a:latin typeface="Arial Black" panose="020B0A04020102020204" pitchFamily="34" charset="0"/>
              </a:rPr>
              <a:t>and d</a:t>
            </a:r>
            <a:r>
              <a:rPr lang="en-US" altLang="zh-CN" sz="2400" b="1" dirty="0" smtClean="0">
                <a:latin typeface="Arial Black" panose="020B0A04020102020204" pitchFamily="34" charset="0"/>
              </a:rPr>
              <a:t>iscussion</a:t>
            </a:r>
          </a:p>
          <a:p>
            <a:endParaRPr lang="en-US" altLang="zh-CN" sz="1100" b="1" dirty="0" smtClean="0">
              <a:latin typeface="Arial Black" panose="020B0A04020102020204" pitchFamily="34" charset="0"/>
            </a:endParaRPr>
          </a:p>
          <a:p>
            <a:r>
              <a:rPr lang="en-US" sz="2400" b="1" dirty="0">
                <a:latin typeface="Arial Black" panose="020B0A04020102020204" pitchFamily="34" charset="0"/>
              </a:rPr>
              <a:t>4. Conclusions and p</a:t>
            </a:r>
            <a:r>
              <a:rPr lang="en-US" sz="2400" b="1" dirty="0" smtClean="0">
                <a:latin typeface="Arial Black" panose="020B0A04020102020204" pitchFamily="34" charset="0"/>
              </a:rPr>
              <a:t>erspectives</a:t>
            </a:r>
            <a:endParaRPr lang="en-US" sz="2400" dirty="0" smtClean="0"/>
          </a:p>
          <a:p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2348880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en-US" altLang="zh-CN" sz="3200" b="1" dirty="0" smtClean="0">
                <a:latin typeface="Arial Black" panose="020B0A04020102020204" pitchFamily="34" charset="0"/>
              </a:rPr>
              <a:t>1.  Background and review</a:t>
            </a:r>
            <a:endParaRPr lang="en-US" sz="3200" b="1" dirty="0">
              <a:latin typeface="Arial Black" panose="020B0A04020102020204" pitchFamily="34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81328"/>
            <a:ext cx="2530624" cy="340147"/>
          </a:xfrm>
        </p:spPr>
        <p:txBody>
          <a:bodyPr/>
          <a:lstStyle/>
          <a:p>
            <a:r>
              <a:rPr lang="en-US" altLang="zh-CN" dirty="0" smtClean="0"/>
              <a:t>7th Asia  Pacific Biotech Congress</a:t>
            </a:r>
            <a:endParaRPr lang="zh-CN" alt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2001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Graphique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7875537"/>
              </p:ext>
            </p:extLst>
          </p:nvPr>
        </p:nvGraphicFramePr>
        <p:xfrm>
          <a:off x="449796" y="1499843"/>
          <a:ext cx="3168352" cy="2212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6912768" cy="850106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 smtClean="0">
                <a:latin typeface="Impact" pitchFamily="34" charset="0"/>
                <a:ea typeface="Arial Unicode MS" pitchFamily="34" charset="-122"/>
                <a:cs typeface="Arial Unicode MS" pitchFamily="34" charset="-122"/>
              </a:rPr>
              <a:t> </a:t>
            </a:r>
            <a:endParaRPr lang="zh-CN" altLang="en-US" sz="4000" dirty="0">
              <a:latin typeface="Impact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660232" y="6381328"/>
            <a:ext cx="2026568" cy="340147"/>
          </a:xfrm>
        </p:spPr>
        <p:txBody>
          <a:bodyPr/>
          <a:lstStyle/>
          <a:p>
            <a:fld id="{0C913308-F349-4B6D-A68A-DD1791B4A57B}" type="slidenum">
              <a:rPr lang="zh-CN" altLang="en-US" b="1" smtClean="0">
                <a:solidFill>
                  <a:sysClr val="windowText" lastClr="000000"/>
                </a:solidFill>
                <a:latin typeface="GungsuhChe" pitchFamily="49" charset="-127"/>
                <a:ea typeface="GungsuhChe" pitchFamily="49" charset="-127"/>
              </a:rPr>
              <a:pPr/>
              <a:t>4</a:t>
            </a:fld>
            <a:endParaRPr lang="zh-CN" altLang="en-US" b="1" dirty="0">
              <a:solidFill>
                <a:sysClr val="windowText" lastClr="000000"/>
              </a:solidFill>
              <a:latin typeface="GungsuhChe" pitchFamily="49" charset="-127"/>
              <a:ea typeface="GungsuhChe" pitchFamily="49" charset="-127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0" y="1124744"/>
            <a:ext cx="7236296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>
          <a:xfrm>
            <a:off x="247792" y="6379587"/>
            <a:ext cx="2458616" cy="313010"/>
          </a:xfrm>
        </p:spPr>
        <p:txBody>
          <a:bodyPr/>
          <a:lstStyle/>
          <a:p>
            <a:r>
              <a:rPr lang="en-US" altLang="zh-CN" b="1" dirty="0" smtClean="0">
                <a:solidFill>
                  <a:sysClr val="windowText" lastClr="000000"/>
                </a:solidFill>
              </a:rPr>
              <a:t>7th Asia  Pacific Biotech Congress</a:t>
            </a:r>
            <a:endParaRPr lang="zh-CN" alt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866855" y="1499843"/>
            <a:ext cx="4858218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 Black" panose="020B0A04020102020204" pitchFamily="34" charset="0"/>
                <a:sym typeface="Wingdings" panose="05000000000000000000" pitchFamily="2" charset="2"/>
              </a:rPr>
              <a:t> </a:t>
            </a:r>
            <a:r>
              <a:rPr lang="en-US" b="1" dirty="0" smtClean="0">
                <a:latin typeface="Arial Black" panose="020B0A04020102020204" pitchFamily="34" charset="0"/>
                <a:sym typeface="Wingdings" panose="05000000000000000000" pitchFamily="2" charset="2"/>
              </a:rPr>
              <a:t>Sustainable production of bio-fuel</a:t>
            </a:r>
            <a:endParaRPr lang="en-US" sz="1600" b="1" dirty="0" smtClean="0">
              <a:latin typeface="Arial Black" panose="020B0A04020102020204" pitchFamily="34" charset="0"/>
            </a:endParaRPr>
          </a:p>
        </p:txBody>
      </p:sp>
      <p:sp>
        <p:nvSpPr>
          <p:cNvPr id="17" name="标题 1"/>
          <p:cNvSpPr txBox="1">
            <a:spLocks/>
          </p:cNvSpPr>
          <p:nvPr/>
        </p:nvSpPr>
        <p:spPr>
          <a:xfrm>
            <a:off x="475928" y="427038"/>
            <a:ext cx="6912768" cy="850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000" smtClean="0">
                <a:latin typeface="Impact" pitchFamily="34" charset="0"/>
                <a:ea typeface="Arial Unicode MS" pitchFamily="34" charset="-122"/>
                <a:cs typeface="Arial Unicode MS" pitchFamily="34" charset="-122"/>
              </a:rPr>
              <a:t>  </a:t>
            </a:r>
            <a:endParaRPr lang="zh-CN" altLang="en-US" sz="4000" dirty="0">
              <a:latin typeface="Impact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289846" y="5733256"/>
            <a:ext cx="8379478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Arial Black" panose="020B0A04020102020204" pitchFamily="34" charset="0"/>
              </a:rPr>
              <a:t>A</a:t>
            </a:r>
            <a:r>
              <a:rPr lang="en-US" sz="20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lternative </a:t>
            </a:r>
            <a:r>
              <a:rPr lang="en-US" altLang="zh-CN" sz="2000" b="1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bio</a:t>
            </a:r>
            <a:r>
              <a:rPr lang="en-US" sz="2000" b="1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resource</a:t>
            </a:r>
            <a:r>
              <a:rPr lang="en-US" sz="20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to produce bio-hydrocarbon </a:t>
            </a:r>
            <a:r>
              <a:rPr lang="en-US" sz="28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?</a:t>
            </a:r>
            <a:endParaRPr lang="en-US" sz="36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22" name="Espace réservé du texte 1"/>
          <p:cNvSpPr txBox="1">
            <a:spLocks/>
          </p:cNvSpPr>
          <p:nvPr/>
        </p:nvSpPr>
        <p:spPr>
          <a:xfrm>
            <a:off x="289494" y="351125"/>
            <a:ext cx="7715250" cy="9176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Background and review</a:t>
            </a:r>
            <a:r>
              <a:rPr lang="zh-CN" altLang="en-US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：</a:t>
            </a:r>
            <a:endParaRPr lang="en-US" altLang="zh-CN" sz="2000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457200" indent="-457200">
              <a:buAutoNum type="arabicPeriod"/>
            </a:pPr>
            <a:endParaRPr lang="en-US" sz="10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r>
              <a:rPr lang="en-US" altLang="zh-CN" sz="1600" b="1" dirty="0" smtClean="0">
                <a:solidFill>
                  <a:schemeClr val="tx1"/>
                </a:solidFill>
                <a:latin typeface="Arial Black" panose="020B0A04020102020204" pitchFamily="34" charset="0"/>
                <a:cs typeface="Arial" pitchFamily="34" charset="0"/>
              </a:rPr>
              <a:t>  Petroleum crisis, biofuel and bio-hydrocarbon</a:t>
            </a:r>
            <a:endParaRPr lang="en-US" altLang="zh-CN" sz="1600" b="1" dirty="0">
              <a:solidFill>
                <a:schemeClr val="tx1"/>
              </a:solidFill>
              <a:latin typeface="Arial Black" panose="020B0A04020102020204" pitchFamily="34" charset="0"/>
              <a:cs typeface="Arial" pitchFamily="34" charset="0"/>
            </a:endParaRPr>
          </a:p>
          <a:p>
            <a:r>
              <a:rPr lang="en-US" altLang="zh-CN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altLang="en-US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3866855" y="1988840"/>
            <a:ext cx="4858218" cy="172354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3rd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generation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biofuel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microalgae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efficient &amp; no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competition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 smtClean="0">
              <a:latin typeface="Arial Black" panose="020B0A04020102020204" pitchFamily="34" charset="0"/>
            </a:endParaRPr>
          </a:p>
          <a:p>
            <a:pPr marL="285750" indent="-285750">
              <a:buFont typeface="Wingdings"/>
              <a:buChar char="è"/>
            </a:pP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Triacylglycerol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for biodiesel  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fr-FR" dirty="0" smtClean="0">
              <a:latin typeface="Arial Black" panose="020B0A04020102020204" pitchFamily="34" charset="0"/>
              <a:sym typeface="Wingdings" panose="05000000000000000000" pitchFamily="2" charset="2"/>
            </a:endParaRPr>
          </a:p>
          <a:p>
            <a:r>
              <a:rPr lang="en-US" altLang="zh-CN" dirty="0" smtClean="0">
                <a:latin typeface="Arial Black" panose="020B0A04020102020204" pitchFamily="34" charset="0"/>
                <a:sym typeface="Wingdings" panose="05000000000000000000" pitchFamily="2" charset="2"/>
              </a:rPr>
              <a:t> </a:t>
            </a:r>
            <a:r>
              <a:rPr lang="fr-FR" dirty="0" smtClean="0">
                <a:latin typeface="Arial Black" panose="020B0A04020102020204" pitchFamily="34" charset="0"/>
                <a:sym typeface="Wingdings" panose="05000000000000000000" pitchFamily="2" charset="2"/>
              </a:rPr>
              <a:t>But </a:t>
            </a:r>
            <a:r>
              <a:rPr lang="fr-FR" dirty="0" err="1" smtClean="0">
                <a:latin typeface="Arial Black" panose="020B0A04020102020204" pitchFamily="34" charset="0"/>
                <a:sym typeface="Wingdings" panose="05000000000000000000" pitchFamily="2" charset="2"/>
              </a:rPr>
              <a:t>also</a:t>
            </a:r>
            <a:r>
              <a:rPr lang="fr-FR" dirty="0" smtClean="0">
                <a:latin typeface="Arial Black" panose="020B0A04020102020204" pitchFamily="34" charset="0"/>
                <a:sym typeface="Wingdings" panose="05000000000000000000" pitchFamily="2" charset="2"/>
              </a:rPr>
              <a:t> bio-</a:t>
            </a:r>
            <a:r>
              <a:rPr lang="fr-FR" dirty="0" err="1" smtClean="0">
                <a:latin typeface="Arial Black" panose="020B0A04020102020204" pitchFamily="34" charset="0"/>
                <a:sym typeface="Wingdings" panose="05000000000000000000" pitchFamily="2" charset="2"/>
              </a:rPr>
              <a:t>hydrocarbons</a:t>
            </a:r>
            <a:endParaRPr lang="fr-FR" dirty="0">
              <a:latin typeface="Arial Black" panose="020B0A04020102020204" pitchFamily="34" charset="0"/>
              <a:sym typeface="Wingdings" panose="05000000000000000000" pitchFamily="2" charset="2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289494" y="4221088"/>
            <a:ext cx="8379830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 smtClean="0">
                <a:latin typeface="Arial Black" panose="020B0A04020102020204" pitchFamily="34" charset="0"/>
              </a:rPr>
              <a:t>Advantages</a:t>
            </a:r>
            <a:r>
              <a:rPr lang="fr-FR" dirty="0" smtClean="0">
                <a:latin typeface="Arial Black" panose="020B0A04020102020204" pitchFamily="34" charset="0"/>
              </a:rPr>
              <a:t>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fr-FR" dirty="0" smtClean="0">
                <a:latin typeface="Arial Black" panose="020B0A04020102020204" pitchFamily="34" charset="0"/>
              </a:rPr>
              <a:t>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bio-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hydrocarbon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 = 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main components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of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fossil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fuels </a:t>
            </a: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/>
              <a:buChar char="è"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High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caloric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value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742950" lvl="1" indent="-285750">
              <a:buFont typeface="Wingdings"/>
              <a:buChar char="è"/>
            </a:pP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Without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oxygen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742950" lvl="1" indent="-285750">
              <a:buFont typeface="Wingdings"/>
              <a:buChar char="è"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Jet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fuel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Compatible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with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existing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combustion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engine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6308191" y="192176"/>
            <a:ext cx="2843482" cy="768224"/>
            <a:chOff x="6308191" y="192176"/>
            <a:chExt cx="2843482" cy="768224"/>
          </a:xfrm>
        </p:grpSpPr>
        <p:grpSp>
          <p:nvGrpSpPr>
            <p:cNvPr id="20" name="组合 4"/>
            <p:cNvGrpSpPr/>
            <p:nvPr/>
          </p:nvGrpSpPr>
          <p:grpSpPr>
            <a:xfrm>
              <a:off x="6308191" y="195519"/>
              <a:ext cx="2843482" cy="761537"/>
              <a:chOff x="6342000" y="3985"/>
              <a:chExt cx="2843482" cy="761537"/>
            </a:xfrm>
          </p:grpSpPr>
          <p:pic>
            <p:nvPicPr>
              <p:cNvPr id="26" name="图片 5" descr="gepea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342000" y="3985"/>
                <a:ext cx="1114152" cy="761537"/>
              </a:xfrm>
              <a:prstGeom prst="rect">
                <a:avLst/>
              </a:prstGeom>
            </p:spPr>
          </p:pic>
          <p:pic>
            <p:nvPicPr>
              <p:cNvPr id="27" name="图片 6" descr="QQ截图20140412231104(1).jp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8200553" y="23792"/>
                <a:ext cx="984929" cy="737745"/>
              </a:xfrm>
              <a:prstGeom prst="rect">
                <a:avLst/>
              </a:prstGeom>
            </p:spPr>
          </p:pic>
        </p:grpSp>
        <p:pic>
          <p:nvPicPr>
            <p:cNvPr id="23" name="图片 4" descr="cnrs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04423" y="192176"/>
              <a:ext cx="768224" cy="76822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3582719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6912768" cy="850106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 smtClean="0">
                <a:latin typeface="Impact" pitchFamily="34" charset="0"/>
                <a:ea typeface="Arial Unicode MS" pitchFamily="34" charset="-122"/>
                <a:cs typeface="Arial Unicode MS" pitchFamily="34" charset="-122"/>
              </a:rPr>
              <a:t> </a:t>
            </a:r>
            <a:endParaRPr lang="zh-CN" altLang="en-US" sz="4000" dirty="0">
              <a:latin typeface="Impact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660232" y="6381328"/>
            <a:ext cx="2026568" cy="340147"/>
          </a:xfrm>
        </p:spPr>
        <p:txBody>
          <a:bodyPr/>
          <a:lstStyle/>
          <a:p>
            <a:fld id="{0C913308-F349-4B6D-A68A-DD1791B4A57B}" type="slidenum">
              <a:rPr lang="zh-CN" altLang="en-US" b="1" smtClean="0">
                <a:solidFill>
                  <a:sysClr val="windowText" lastClr="000000"/>
                </a:solidFill>
                <a:latin typeface="GungsuhChe" pitchFamily="49" charset="-127"/>
                <a:ea typeface="GungsuhChe" pitchFamily="49" charset="-127"/>
              </a:rPr>
              <a:pPr/>
              <a:t>5</a:t>
            </a:fld>
            <a:endParaRPr lang="zh-CN" altLang="en-US" b="1" dirty="0">
              <a:solidFill>
                <a:sysClr val="windowText" lastClr="000000"/>
              </a:solidFill>
              <a:latin typeface="GungsuhChe" pitchFamily="49" charset="-127"/>
              <a:ea typeface="GungsuhChe" pitchFamily="49" charset="-127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0" y="1122817"/>
            <a:ext cx="7236296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>
          <a:xfrm>
            <a:off x="179512" y="6404610"/>
            <a:ext cx="2746648" cy="385018"/>
          </a:xfrm>
        </p:spPr>
        <p:txBody>
          <a:bodyPr/>
          <a:lstStyle/>
          <a:p>
            <a:r>
              <a:rPr lang="en-US" altLang="zh-CN" b="1" dirty="0" smtClean="0">
                <a:solidFill>
                  <a:sysClr val="windowText" lastClr="000000"/>
                </a:solidFill>
              </a:rPr>
              <a:t>7th Asia  Pacific Biotech Congress</a:t>
            </a:r>
            <a:endParaRPr lang="zh-CN" alt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</p:nvPr>
        </p:nvSpPr>
        <p:spPr>
          <a:xfrm>
            <a:off x="3124200" y="6237312"/>
            <a:ext cx="2895600" cy="365125"/>
          </a:xfrm>
        </p:spPr>
        <p:txBody>
          <a:bodyPr/>
          <a:lstStyle/>
          <a:p>
            <a:endParaRPr lang="zh-CN" altLang="en-US" dirty="0"/>
          </a:p>
        </p:txBody>
      </p:sp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7651339"/>
              </p:ext>
            </p:extLst>
          </p:nvPr>
        </p:nvGraphicFramePr>
        <p:xfrm>
          <a:off x="467544" y="1916832"/>
          <a:ext cx="4646551" cy="1457515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1102682"/>
                <a:gridCol w="1334237"/>
                <a:gridCol w="2209632"/>
              </a:tblGrid>
              <a:tr h="27987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Organism</a:t>
                      </a:r>
                      <a:endParaRPr lang="en-US" sz="2000" b="0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Content </a:t>
                      </a:r>
                      <a:r>
                        <a:rPr lang="en-US" sz="1600" b="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</a:t>
                      </a:r>
                      <a:endParaRPr lang="en-US" sz="2000" b="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Reference</a:t>
                      </a:r>
                      <a:endParaRPr lang="en-US" sz="2000" b="0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3585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Animal</a:t>
                      </a:r>
                      <a:endParaRPr lang="en-US" sz="2000" b="0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0.0064-0.01</a:t>
                      </a:r>
                      <a:endParaRPr lang="en-US" sz="2000" b="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Gołębiowski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i="1" dirty="0">
                          <a:effectLst/>
                        </a:rPr>
                        <a:t>et al</a:t>
                      </a:r>
                      <a:r>
                        <a:rPr lang="en-US" sz="1400" dirty="0">
                          <a:effectLst/>
                        </a:rPr>
                        <a:t>., 2011</a:t>
                      </a:r>
                      <a:endParaRPr lang="en-US" sz="1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2600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Plant</a:t>
                      </a:r>
                      <a:endParaRPr lang="en-US" sz="2000" b="0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0.001-0.35</a:t>
                      </a:r>
                      <a:endParaRPr lang="en-US" sz="2000" b="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Huang </a:t>
                      </a:r>
                      <a:r>
                        <a:rPr lang="en-US" sz="1400" i="1" dirty="0">
                          <a:effectLst/>
                        </a:rPr>
                        <a:t>et al</a:t>
                      </a:r>
                      <a:r>
                        <a:rPr lang="en-US" sz="1400" dirty="0">
                          <a:effectLst/>
                        </a:rPr>
                        <a:t>., </a:t>
                      </a:r>
                      <a:r>
                        <a:rPr lang="en-US" sz="1400" dirty="0" smtClean="0">
                          <a:effectLst/>
                        </a:rPr>
                        <a:t>2011</a:t>
                      </a:r>
                      <a:endParaRPr lang="en-US" sz="1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2600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Bacteria</a:t>
                      </a:r>
                      <a:endParaRPr lang="en-US" sz="2000" b="0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0.008-2.7</a:t>
                      </a:r>
                      <a:endParaRPr lang="en-US" sz="2000" b="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Jones, </a:t>
                      </a:r>
                      <a:r>
                        <a:rPr lang="en-US" sz="1400" dirty="0">
                          <a:effectLst/>
                        </a:rPr>
                        <a:t>1969</a:t>
                      </a:r>
                      <a:endParaRPr lang="en-US" sz="1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27548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Fungi</a:t>
                      </a:r>
                      <a:endParaRPr lang="en-US" sz="2000" b="0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0.004-0.7</a:t>
                      </a:r>
                      <a:endParaRPr lang="en-US" sz="2000" b="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Ladygina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i="1" dirty="0">
                          <a:effectLst/>
                        </a:rPr>
                        <a:t>et al</a:t>
                      </a:r>
                      <a:r>
                        <a:rPr lang="en-US" sz="1400" dirty="0">
                          <a:effectLst/>
                        </a:rPr>
                        <a:t>., 2006</a:t>
                      </a:r>
                      <a:endParaRPr lang="en-US" sz="18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Espace réservé du texte 1"/>
          <p:cNvSpPr txBox="1">
            <a:spLocks/>
          </p:cNvSpPr>
          <p:nvPr/>
        </p:nvSpPr>
        <p:spPr>
          <a:xfrm>
            <a:off x="289494" y="351125"/>
            <a:ext cx="7715250" cy="9176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Background and review </a:t>
            </a:r>
            <a:r>
              <a:rPr lang="zh-CN" altLang="en-US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：</a:t>
            </a:r>
            <a:endParaRPr lang="en-US" altLang="zh-CN" sz="2000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457200" indent="-457200">
              <a:buAutoNum type="arabicPeriod"/>
            </a:pPr>
            <a:endParaRPr lang="en-US" sz="10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r>
              <a:rPr lang="en-US" altLang="zh-CN" sz="1800" b="1" dirty="0" smtClean="0">
                <a:solidFill>
                  <a:schemeClr val="tx1"/>
                </a:solidFill>
                <a:latin typeface="Arial Black" panose="020B0A04020102020204" pitchFamily="34" charset="0"/>
                <a:cs typeface="Arial" pitchFamily="34" charset="0"/>
              </a:rPr>
              <a:t>      Hydrocarbons </a:t>
            </a:r>
            <a:r>
              <a:rPr lang="en-US" altLang="zh-CN" sz="1800" b="1" dirty="0">
                <a:solidFill>
                  <a:schemeClr val="tx1"/>
                </a:solidFill>
                <a:latin typeface="Arial Black" panose="020B0A04020102020204" pitchFamily="34" charset="0"/>
                <a:cs typeface="Arial" pitchFamily="34" charset="0"/>
              </a:rPr>
              <a:t>present in </a:t>
            </a:r>
            <a:r>
              <a:rPr lang="en-US" altLang="zh-CN" sz="1800" b="1" dirty="0" smtClean="0">
                <a:solidFill>
                  <a:schemeClr val="tx1"/>
                </a:solidFill>
                <a:latin typeface="Arial Black" panose="020B0A04020102020204" pitchFamily="34" charset="0"/>
                <a:cs typeface="Arial" pitchFamily="34" charset="0"/>
              </a:rPr>
              <a:t>many organisms</a:t>
            </a:r>
            <a:endParaRPr lang="en-US" altLang="zh-CN" sz="1800" b="1" dirty="0">
              <a:solidFill>
                <a:schemeClr val="tx1"/>
              </a:solidFill>
              <a:latin typeface="Arial Black" panose="020B0A04020102020204" pitchFamily="34" charset="0"/>
              <a:cs typeface="Arial" pitchFamily="34" charset="0"/>
            </a:endParaRPr>
          </a:p>
          <a:p>
            <a:r>
              <a:rPr lang="en-US" altLang="zh-CN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altLang="en-US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456052" y="4252183"/>
            <a:ext cx="2275704" cy="18774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600" b="1" dirty="0" smtClean="0">
              <a:latin typeface="Arial Black" panose="020B0A04020102020204" pitchFamily="34" charset="0"/>
            </a:endParaRPr>
          </a:p>
          <a:p>
            <a:pPr algn="ctr"/>
            <a:r>
              <a:rPr lang="en-US" b="1" dirty="0" smtClean="0">
                <a:latin typeface="Arial Black" panose="020B0A04020102020204" pitchFamily="34" charset="0"/>
              </a:rPr>
              <a:t>An outstanding </a:t>
            </a:r>
          </a:p>
          <a:p>
            <a:pPr algn="ctr"/>
            <a:r>
              <a:rPr lang="en-US" b="1" dirty="0" smtClean="0">
                <a:latin typeface="Arial Black" panose="020B0A04020102020204" pitchFamily="34" charset="0"/>
              </a:rPr>
              <a:t>microalga</a:t>
            </a:r>
          </a:p>
          <a:p>
            <a:pPr algn="ctr"/>
            <a:endParaRPr lang="en-US" altLang="zh-CN" sz="1600" b="1" dirty="0" smtClean="0">
              <a:latin typeface="Arial Black" panose="020B0A04020102020204" pitchFamily="34" charset="0"/>
              <a:sym typeface="Wingdings" panose="05000000000000000000" pitchFamily="2" charset="2"/>
            </a:endParaRPr>
          </a:p>
          <a:p>
            <a:pPr algn="ctr"/>
            <a:r>
              <a:rPr lang="en-US" sz="1600" b="1" i="1" dirty="0" err="1" smtClean="0">
                <a:latin typeface="Arial Black" panose="020B0A04020102020204" pitchFamily="34" charset="0"/>
              </a:rPr>
              <a:t>Botryococcus</a:t>
            </a:r>
            <a:r>
              <a:rPr lang="en-US" sz="1600" b="1" i="1" dirty="0" smtClean="0">
                <a:latin typeface="Arial Black" panose="020B0A04020102020204" pitchFamily="34" charset="0"/>
              </a:rPr>
              <a:t> </a:t>
            </a:r>
            <a:r>
              <a:rPr lang="en-US" sz="1600" b="1" i="1" dirty="0" err="1" smtClean="0">
                <a:latin typeface="Arial Black" panose="020B0A04020102020204" pitchFamily="34" charset="0"/>
              </a:rPr>
              <a:t>braunii</a:t>
            </a:r>
            <a:endParaRPr lang="en-US" sz="1600" b="1" i="1" dirty="0" smtClean="0">
              <a:latin typeface="Arial Black" panose="020B0A04020102020204" pitchFamily="34" charset="0"/>
            </a:endParaRPr>
          </a:p>
          <a:p>
            <a:pPr algn="ctr"/>
            <a:r>
              <a:rPr lang="en-US" sz="1600" b="1" i="1" dirty="0" smtClean="0">
                <a:latin typeface="Arial Black" panose="020B0A04020102020204" pitchFamily="34" charset="0"/>
              </a:rPr>
              <a:t> </a:t>
            </a:r>
            <a:endParaRPr lang="en-US" sz="1600" b="1" dirty="0">
              <a:latin typeface="Arial Black" panose="020B0A04020102020204" pitchFamily="34" charset="0"/>
            </a:endParaRPr>
          </a:p>
        </p:txBody>
      </p:sp>
      <p:graphicFrame>
        <p:nvGraphicFramePr>
          <p:cNvPr id="20" name="Tableau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535430"/>
              </p:ext>
            </p:extLst>
          </p:nvPr>
        </p:nvGraphicFramePr>
        <p:xfrm>
          <a:off x="302034" y="4293096"/>
          <a:ext cx="5926150" cy="1800200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2037718"/>
                <a:gridCol w="1152128"/>
                <a:gridCol w="1220108"/>
                <a:gridCol w="1516196"/>
              </a:tblGrid>
              <a:tr h="5942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Organism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Content </a:t>
                      </a:r>
                      <a:r>
                        <a:rPr lang="en-US" sz="1600" b="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</a:t>
                      </a:r>
                      <a:endParaRPr lang="en-US" sz="1600" b="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Type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Reference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6547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Aurantiochytrium</a:t>
                      </a:r>
                      <a:r>
                        <a:rPr lang="en-US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sp. 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1600" b="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Heterotroph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Kaya </a:t>
                      </a:r>
                      <a:r>
                        <a:rPr lang="en-US" sz="1200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et al.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2011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8046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Vibrio </a:t>
                      </a:r>
                      <a:r>
                        <a:rPr lang="en-US" sz="1600" b="0" i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furnissii</a:t>
                      </a:r>
                      <a:r>
                        <a:rPr lang="en-US" sz="1600" b="0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en-US" sz="1600" b="0" i="1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en-US" sz="1600" b="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Heterotroph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Derber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et al.,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2011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Botryococcus</a:t>
                      </a:r>
                      <a:r>
                        <a:rPr lang="en-US" sz="1600" b="0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braunii</a:t>
                      </a:r>
                      <a:r>
                        <a:rPr lang="en-US" sz="1600" b="0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600" b="0" i="1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</a:t>
                      </a:r>
                      <a:endParaRPr lang="en-US" sz="1600" b="0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6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US" sz="1600" b="1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SimSun"/>
                          <a:cs typeface="Arial" panose="020B0604020202020204" pitchFamily="34" charset="0"/>
                        </a:rPr>
                        <a:t>utotroph</a:t>
                      </a:r>
                      <a:endParaRPr lang="en-US" sz="1600" b="1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Metzger </a:t>
                      </a:r>
                      <a:r>
                        <a:rPr lang="en-US" sz="1200" i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et al.,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2005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332942" y="1453426"/>
            <a:ext cx="4671106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Most organisms = hypo-producers 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289494" y="3840642"/>
            <a:ext cx="4671106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A few organisms = hyper-producers</a:t>
            </a:r>
            <a:endParaRPr lang="en-US" dirty="0">
              <a:latin typeface="Arial Black" panose="020B0A04020102020204" pitchFamily="34" charset="0"/>
            </a:endParaRPr>
          </a:p>
        </p:txBody>
      </p:sp>
      <p:pic>
        <p:nvPicPr>
          <p:cNvPr id="17" name="Picture 27" descr="C:\Documents and Settings\Administrator\Application Data\Tencent\Users\498455708\QQ\WinTemp\RichOle\99VBE)SCGDDY}UDV8T]]7%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70256" y="1271574"/>
            <a:ext cx="2175977" cy="2517466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6291429" y="3813495"/>
            <a:ext cx="2286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Bar: 10µm  </a:t>
            </a:r>
            <a:r>
              <a:rPr lang="en-US" altLang="zh-CN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Suzuki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1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, 2013)</a:t>
            </a:r>
            <a:endParaRPr lang="zh-CN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oupe 24"/>
          <p:cNvGrpSpPr/>
          <p:nvPr/>
        </p:nvGrpSpPr>
        <p:grpSpPr>
          <a:xfrm>
            <a:off x="6308191" y="192176"/>
            <a:ext cx="2843482" cy="768224"/>
            <a:chOff x="6308191" y="192176"/>
            <a:chExt cx="2843482" cy="768224"/>
          </a:xfrm>
        </p:grpSpPr>
        <p:grpSp>
          <p:nvGrpSpPr>
            <p:cNvPr id="26" name="组合 4"/>
            <p:cNvGrpSpPr/>
            <p:nvPr/>
          </p:nvGrpSpPr>
          <p:grpSpPr>
            <a:xfrm>
              <a:off x="6308191" y="195519"/>
              <a:ext cx="2843482" cy="761537"/>
              <a:chOff x="6342000" y="3985"/>
              <a:chExt cx="2843482" cy="761537"/>
            </a:xfrm>
          </p:grpSpPr>
          <p:pic>
            <p:nvPicPr>
              <p:cNvPr id="28" name="图片 5" descr="gepea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342000" y="3985"/>
                <a:ext cx="1114152" cy="761537"/>
              </a:xfrm>
              <a:prstGeom prst="rect">
                <a:avLst/>
              </a:prstGeom>
            </p:spPr>
          </p:pic>
          <p:pic>
            <p:nvPicPr>
              <p:cNvPr id="29" name="图片 6" descr="QQ截图20140412231104(1).jp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8200553" y="23792"/>
                <a:ext cx="984929" cy="737745"/>
              </a:xfrm>
              <a:prstGeom prst="rect">
                <a:avLst/>
              </a:prstGeom>
            </p:spPr>
          </p:pic>
        </p:grpSp>
        <p:pic>
          <p:nvPicPr>
            <p:cNvPr id="27" name="图片 4" descr="cnrs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04423" y="192176"/>
              <a:ext cx="768224" cy="76822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4688056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6358" y="200689"/>
            <a:ext cx="6912768" cy="850106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 smtClean="0">
                <a:latin typeface="Impact" pitchFamily="34" charset="0"/>
                <a:ea typeface="Arial Unicode MS" pitchFamily="34" charset="-122"/>
                <a:cs typeface="Arial Unicode MS" pitchFamily="34" charset="-122"/>
              </a:rPr>
              <a:t> </a:t>
            </a:r>
            <a:endParaRPr lang="zh-CN" altLang="en-US" sz="4000" dirty="0">
              <a:latin typeface="Impact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904041" y="6467569"/>
            <a:ext cx="2026568" cy="340147"/>
          </a:xfrm>
        </p:spPr>
        <p:txBody>
          <a:bodyPr/>
          <a:lstStyle/>
          <a:p>
            <a:fld id="{0C913308-F349-4B6D-A68A-DD1791B4A57B}" type="slidenum">
              <a:rPr lang="zh-CN" altLang="en-US" b="1" smtClean="0">
                <a:solidFill>
                  <a:sysClr val="windowText" lastClr="000000"/>
                </a:solidFill>
                <a:latin typeface="GungsuhChe" pitchFamily="49" charset="-127"/>
                <a:ea typeface="GungsuhChe" pitchFamily="49" charset="-127"/>
              </a:rPr>
              <a:pPr/>
              <a:t>6</a:t>
            </a:fld>
            <a:endParaRPr lang="zh-CN" altLang="en-US" b="1" dirty="0">
              <a:solidFill>
                <a:sysClr val="windowText" lastClr="000000"/>
              </a:solidFill>
              <a:latin typeface="GungsuhChe" pitchFamily="49" charset="-127"/>
              <a:ea typeface="GungsuhChe" pitchFamily="49" charset="-127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0" y="1124744"/>
            <a:ext cx="7236296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>
          <a:xfrm>
            <a:off x="220054" y="6492875"/>
            <a:ext cx="2568570" cy="365125"/>
          </a:xfrm>
        </p:spPr>
        <p:txBody>
          <a:bodyPr/>
          <a:lstStyle/>
          <a:p>
            <a:r>
              <a:rPr lang="en-US" altLang="zh-CN" b="1" dirty="0" smtClean="0">
                <a:solidFill>
                  <a:sysClr val="windowText" lastClr="000000"/>
                </a:solidFill>
              </a:rPr>
              <a:t>7th Asia  Pacific Biotech Congress</a:t>
            </a:r>
            <a:endParaRPr lang="zh-CN" alt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</p:nvPr>
        </p:nvSpPr>
        <p:spPr>
          <a:xfrm>
            <a:off x="107504" y="4004829"/>
            <a:ext cx="5653400" cy="227493"/>
          </a:xfrm>
        </p:spPr>
        <p:txBody>
          <a:bodyPr/>
          <a:lstStyle/>
          <a:p>
            <a:r>
              <a:rPr lang="en-US" altLang="zh-CN" dirty="0"/>
              <a:t>(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Weiss </a:t>
            </a:r>
            <a:r>
              <a:rPr lang="en-US" altLang="zh-CN" sz="14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, 2012;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Metzger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, 2005;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Kawachi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., 2012</a:t>
            </a: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dirty="0"/>
          </a:p>
        </p:txBody>
      </p:sp>
      <p:sp>
        <p:nvSpPr>
          <p:cNvPr id="14" name="ZoneTexte 13"/>
          <p:cNvSpPr txBox="1"/>
          <p:nvPr/>
        </p:nvSpPr>
        <p:spPr>
          <a:xfrm>
            <a:off x="289789" y="1281321"/>
            <a:ext cx="4320480" cy="40011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latin typeface="Arial Black" panose="020B0A04020102020204" pitchFamily="34" charset="0"/>
              </a:rPr>
              <a:t>Biological model </a:t>
            </a:r>
            <a:r>
              <a:rPr lang="en-US" altLang="zh-CN" sz="2000" b="1" dirty="0">
                <a:latin typeface="Arial Black" panose="020B0A04020102020204" pitchFamily="34" charset="0"/>
              </a:rPr>
              <a:t>=</a:t>
            </a:r>
            <a:r>
              <a:rPr lang="en-US" altLang="zh-CN" sz="2000" b="1" dirty="0" smtClean="0">
                <a:latin typeface="Arial Black" panose="020B0A04020102020204" pitchFamily="34" charset="0"/>
              </a:rPr>
              <a:t> </a:t>
            </a:r>
            <a:r>
              <a:rPr lang="en-US" altLang="zh-CN" sz="2000" b="1" i="1" dirty="0" smtClean="0">
                <a:latin typeface="Arial Black" panose="020B0A04020102020204" pitchFamily="34" charset="0"/>
              </a:rPr>
              <a:t>B. </a:t>
            </a:r>
            <a:r>
              <a:rPr lang="en-US" altLang="zh-CN" sz="2000" b="1" i="1" dirty="0" err="1" smtClean="0">
                <a:latin typeface="Arial Black" panose="020B0A04020102020204" pitchFamily="34" charset="0"/>
              </a:rPr>
              <a:t>braunii</a:t>
            </a:r>
            <a:endParaRPr lang="en-US" sz="2000" b="1" i="1" dirty="0">
              <a:latin typeface="Arial Black" panose="020B0A04020102020204" pitchFamily="34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8304498" y="1478649"/>
            <a:ext cx="722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Race</a:t>
            </a:r>
          </a:p>
          <a:p>
            <a:pPr algn="ctr"/>
            <a:r>
              <a:rPr lang="en-US" sz="1200" b="1" dirty="0">
                <a:solidFill>
                  <a:srgbClr val="C00000"/>
                </a:solidFill>
                <a:latin typeface="Arial Black" panose="020B0A04020102020204" pitchFamily="34" charset="0"/>
              </a:rPr>
              <a:t>A</a:t>
            </a:r>
            <a:endParaRPr lang="en-US" sz="12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0" name="Groupe 19"/>
          <p:cNvGrpSpPr/>
          <p:nvPr/>
        </p:nvGrpSpPr>
        <p:grpSpPr>
          <a:xfrm>
            <a:off x="5557783" y="1124744"/>
            <a:ext cx="2880487" cy="2968678"/>
            <a:chOff x="5600159" y="1844720"/>
            <a:chExt cx="2603023" cy="2550033"/>
          </a:xfrm>
        </p:grpSpPr>
        <p:pic>
          <p:nvPicPr>
            <p:cNvPr id="23" name="Picture 2" descr="C:\Users\Utilisateur\AppData\Roaming\feiq\RichOle\964299018.bmp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4176" y="1844720"/>
              <a:ext cx="2390162" cy="8299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4" descr="C:\Users\Utilisateur\AppData\Roaming\feiq\RichOle\3015378386.bmp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3716" y="2674677"/>
              <a:ext cx="2419466" cy="11398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6" descr="C:\Users\Utilisateur\AppData\Roaming\feiq\RichOle\822853881.bmp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0159" y="3815220"/>
              <a:ext cx="2594688" cy="453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aphicFrame>
          <p:nvGraphicFramePr>
            <p:cNvPr id="28" name="Obje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032387"/>
                </p:ext>
              </p:extLst>
            </p:nvPr>
          </p:nvGraphicFramePr>
          <p:xfrm>
            <a:off x="6814115" y="4276014"/>
            <a:ext cx="1365581" cy="1187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8" name="CS ChemDraw Drawing" r:id="rId7" imgW="2749078" imgH="200561" progId="ChemDraw.Document.6.0">
                    <p:embed/>
                  </p:oleObj>
                </mc:Choice>
                <mc:Fallback>
                  <p:oleObj name="CS ChemDraw Drawing" r:id="rId7" imgW="2749078" imgH="200561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14115" y="4276014"/>
                          <a:ext cx="1365581" cy="118739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8" name="Groupe 17"/>
          <p:cNvGrpSpPr/>
          <p:nvPr/>
        </p:nvGrpSpPr>
        <p:grpSpPr>
          <a:xfrm>
            <a:off x="2695304" y="1781609"/>
            <a:ext cx="2781454" cy="2057644"/>
            <a:chOff x="2577105" y="2052679"/>
            <a:chExt cx="3137329" cy="2455050"/>
          </a:xfrm>
        </p:grpSpPr>
        <p:pic>
          <p:nvPicPr>
            <p:cNvPr id="12" name="Picture 1" descr="C:\Documents and Settings\Administrator\Application Data\Tencent\Users\498455708\QQ\WinTemp\RichOle\W~884%[V6Y]QUD~67)%WPV0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577105" y="2101795"/>
              <a:ext cx="3137329" cy="2405934"/>
            </a:xfrm>
            <a:prstGeom prst="rect">
              <a:avLst/>
            </a:prstGeom>
            <a:noFill/>
          </p:spPr>
        </p:pic>
        <p:sp>
          <p:nvSpPr>
            <p:cNvPr id="3" name="Rectangle 2"/>
            <p:cNvSpPr/>
            <p:nvPr/>
          </p:nvSpPr>
          <p:spPr>
            <a:xfrm>
              <a:off x="5162725" y="2418073"/>
              <a:ext cx="469286" cy="19422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646003" y="2052679"/>
              <a:ext cx="528903" cy="2388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4903568"/>
              </p:ext>
            </p:extLst>
          </p:nvPr>
        </p:nvGraphicFramePr>
        <p:xfrm>
          <a:off x="702186" y="2090956"/>
          <a:ext cx="1747843" cy="1457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9" name="Photo" r:id="rId10" imgW="2293560" imgH="1912680" progId="StaticDib">
                  <p:embed/>
                </p:oleObj>
              </mc:Choice>
              <mc:Fallback>
                <p:oleObj name="Photo" r:id="rId10" imgW="2293560" imgH="1912680" progId="StaticDib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02186" y="2090956"/>
                        <a:ext cx="1747843" cy="14575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Flèche droite 16"/>
          <p:cNvSpPr/>
          <p:nvPr/>
        </p:nvSpPr>
        <p:spPr>
          <a:xfrm>
            <a:off x="2509764" y="2761481"/>
            <a:ext cx="500416" cy="3046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lèche droite 44"/>
          <p:cNvSpPr/>
          <p:nvPr/>
        </p:nvSpPr>
        <p:spPr>
          <a:xfrm>
            <a:off x="5066792" y="2754422"/>
            <a:ext cx="495474" cy="3187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Espace réservé du texte 1"/>
          <p:cNvSpPr txBox="1">
            <a:spLocks/>
          </p:cNvSpPr>
          <p:nvPr/>
        </p:nvSpPr>
        <p:spPr>
          <a:xfrm>
            <a:off x="289494" y="351125"/>
            <a:ext cx="7715250" cy="9176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Background and review</a:t>
            </a:r>
            <a:r>
              <a:rPr lang="zh-CN" altLang="en-US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：</a:t>
            </a:r>
            <a:endParaRPr lang="en-US" altLang="zh-CN" sz="2000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457200" indent="-457200">
              <a:buAutoNum type="arabicPeriod"/>
            </a:pPr>
            <a:endParaRPr lang="en-US" sz="10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r>
              <a:rPr lang="en-US" altLang="zh-CN" sz="1800" b="1" dirty="0" smtClean="0">
                <a:solidFill>
                  <a:schemeClr val="tx1"/>
                </a:solidFill>
                <a:latin typeface="Arial Black" panose="020B0A04020102020204" pitchFamily="34" charset="0"/>
                <a:cs typeface="Arial" pitchFamily="34" charset="0"/>
              </a:rPr>
              <a:t>     Colonies, extracellular matrix and diversity</a:t>
            </a:r>
            <a:endParaRPr lang="en-US" altLang="zh-CN" sz="1800" b="1" dirty="0">
              <a:solidFill>
                <a:schemeClr val="tx1"/>
              </a:solidFill>
              <a:latin typeface="Arial Black" panose="020B0A04020102020204" pitchFamily="34" charset="0"/>
              <a:cs typeface="Arial" pitchFamily="34" charset="0"/>
            </a:endParaRPr>
          </a:p>
          <a:p>
            <a:r>
              <a:rPr lang="en-US" altLang="zh-CN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altLang="en-US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289494" y="4381163"/>
            <a:ext cx="8262833" cy="1122261"/>
            <a:chOff x="289494" y="4444227"/>
            <a:chExt cx="8262833" cy="1122261"/>
          </a:xfrm>
        </p:grpSpPr>
        <p:sp>
          <p:nvSpPr>
            <p:cNvPr id="16" name="ZoneTexte 15"/>
            <p:cNvSpPr txBox="1"/>
            <p:nvPr/>
          </p:nvSpPr>
          <p:spPr>
            <a:xfrm>
              <a:off x="289494" y="4489270"/>
              <a:ext cx="2311527" cy="1077218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Colony : </a:t>
              </a:r>
            </a:p>
            <a:p>
              <a:r>
                <a:rPr lang="en-US" altLang="zh-CN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Cells aggregation</a:t>
              </a:r>
            </a:p>
            <a:p>
              <a:endPara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 easy for harvest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ZoneTexte 42"/>
            <p:cNvSpPr txBox="1"/>
            <p:nvPr/>
          </p:nvSpPr>
          <p:spPr>
            <a:xfrm>
              <a:off x="2942334" y="4467969"/>
              <a:ext cx="2461352" cy="1077218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Extracellular matrix : </a:t>
              </a:r>
            </a:p>
            <a:p>
              <a:r>
                <a:rPr lang="en-US" altLang="zh-CN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HC accumulation</a:t>
              </a:r>
            </a:p>
            <a:p>
              <a:endPara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 milking for extraction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ZoneTexte 47"/>
            <p:cNvSpPr txBox="1"/>
            <p:nvPr/>
          </p:nvSpPr>
          <p:spPr>
            <a:xfrm>
              <a:off x="5760904" y="4444227"/>
              <a:ext cx="2791423" cy="1077218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HC diversity:</a:t>
              </a:r>
            </a:p>
            <a:p>
              <a:r>
                <a:rPr lang="en-US" altLang="zh-CN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&gt;60</a:t>
              </a:r>
              <a:r>
                <a:rPr lang="en-US" altLang="zh-CN" sz="1600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strains and 4 races</a:t>
              </a:r>
            </a:p>
            <a:p>
              <a:endPara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strain selection </a:t>
              </a:r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( Bot 22 )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9" name="ZoneTexte 48"/>
          <p:cNvSpPr txBox="1"/>
          <p:nvPr/>
        </p:nvSpPr>
        <p:spPr>
          <a:xfrm>
            <a:off x="8308331" y="2484409"/>
            <a:ext cx="722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Race</a:t>
            </a:r>
          </a:p>
          <a:p>
            <a:pPr algn="ctr"/>
            <a:r>
              <a:rPr lang="en-US" sz="1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B</a:t>
            </a:r>
            <a:endParaRPr lang="en-US" sz="12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8309547" y="3230591"/>
            <a:ext cx="722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Race</a:t>
            </a:r>
          </a:p>
          <a:p>
            <a:pPr algn="ctr"/>
            <a:r>
              <a:rPr lang="en-US" sz="1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L</a:t>
            </a:r>
            <a:endParaRPr lang="en-US" sz="12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8332273" y="3735932"/>
            <a:ext cx="722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Race</a:t>
            </a:r>
          </a:p>
          <a:p>
            <a:pPr algn="ctr"/>
            <a:r>
              <a:rPr lang="en-US" sz="1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S</a:t>
            </a:r>
            <a:endParaRPr lang="en-US" sz="12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89789" y="5636572"/>
            <a:ext cx="8262538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Potential but under-studied cell factory</a:t>
            </a:r>
            <a:endParaRPr lang="en-US" altLang="zh-CN" sz="16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r>
              <a:rPr lang="en-US" altLang="zh-CN" sz="160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en-US" altLang="zh-CN" sz="16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	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e.g.  hydrocarbon productivity and N-limitation ?</a:t>
            </a:r>
          </a:p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e.g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.  hydrocarbon productivity and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environmental pH?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225295" y="3565298"/>
            <a:ext cx="102434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Hydrocarbon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614544" y="3609919"/>
            <a:ext cx="83548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Bar: 2 µm 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0" name="Groupe 39"/>
          <p:cNvGrpSpPr/>
          <p:nvPr/>
        </p:nvGrpSpPr>
        <p:grpSpPr>
          <a:xfrm>
            <a:off x="6308191" y="192176"/>
            <a:ext cx="2843482" cy="768224"/>
            <a:chOff x="6308191" y="192176"/>
            <a:chExt cx="2843482" cy="768224"/>
          </a:xfrm>
        </p:grpSpPr>
        <p:grpSp>
          <p:nvGrpSpPr>
            <p:cNvPr id="41" name="组合 4"/>
            <p:cNvGrpSpPr/>
            <p:nvPr/>
          </p:nvGrpSpPr>
          <p:grpSpPr>
            <a:xfrm>
              <a:off x="6308191" y="195519"/>
              <a:ext cx="2843482" cy="761537"/>
              <a:chOff x="6342000" y="3985"/>
              <a:chExt cx="2843482" cy="761537"/>
            </a:xfrm>
          </p:grpSpPr>
          <p:pic>
            <p:nvPicPr>
              <p:cNvPr id="44" name="图片 5" descr="gepea.jpg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6342000" y="3985"/>
                <a:ext cx="1114152" cy="761537"/>
              </a:xfrm>
              <a:prstGeom prst="rect">
                <a:avLst/>
              </a:prstGeom>
            </p:spPr>
          </p:pic>
          <p:pic>
            <p:nvPicPr>
              <p:cNvPr id="47" name="图片 6" descr="QQ截图20140412231104(1).jpg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8200553" y="23792"/>
                <a:ext cx="984929" cy="737745"/>
              </a:xfrm>
              <a:prstGeom prst="rect">
                <a:avLst/>
              </a:prstGeom>
            </p:spPr>
          </p:pic>
        </p:grpSp>
        <p:pic>
          <p:nvPicPr>
            <p:cNvPr id="42" name="图片 4" descr="cnrs.jpg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404423" y="192176"/>
              <a:ext cx="768224" cy="768224"/>
            </a:xfrm>
            <a:prstGeom prst="rect">
              <a:avLst/>
            </a:prstGeom>
          </p:spPr>
        </p:pic>
      </p:grpSp>
    </p:spTree>
    <p:custDataLst>
      <p:tags r:id="rId2"/>
    </p:custDataLst>
    <p:extLst>
      <p:ext uri="{BB962C8B-B14F-4D97-AF65-F5344CB8AC3E}">
        <p14:creationId xmlns:p14="http://schemas.microsoft.com/office/powerpoint/2010/main" val="1483255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>
          <a:xfrm>
            <a:off x="5777903" y="1237443"/>
            <a:ext cx="3297279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altLang="zh-CN" sz="11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</a:p>
          <a:p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864841" y="6412420"/>
            <a:ext cx="2026568" cy="340147"/>
          </a:xfrm>
        </p:spPr>
        <p:txBody>
          <a:bodyPr/>
          <a:lstStyle/>
          <a:p>
            <a:fld id="{0C913308-F349-4B6D-A68A-DD1791B4A57B}" type="slidenum">
              <a:rPr lang="zh-CN" altLang="en-US" b="1" smtClean="0">
                <a:solidFill>
                  <a:sysClr val="windowText" lastClr="000000"/>
                </a:solidFill>
                <a:latin typeface="GungsuhChe" pitchFamily="49" charset="-127"/>
                <a:ea typeface="GungsuhChe" pitchFamily="49" charset="-127"/>
              </a:rPr>
              <a:pPr/>
              <a:t>7</a:t>
            </a:fld>
            <a:endParaRPr lang="zh-CN" altLang="en-US" b="1" dirty="0">
              <a:solidFill>
                <a:sysClr val="windowText" lastClr="000000"/>
              </a:solidFill>
              <a:latin typeface="GungsuhChe" pitchFamily="49" charset="-127"/>
              <a:ea typeface="GungsuhChe" pitchFamily="49" charset="-127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0" y="1124744"/>
            <a:ext cx="7236296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>
          <a:xfrm>
            <a:off x="379779" y="6453336"/>
            <a:ext cx="2375293" cy="241001"/>
          </a:xfrm>
        </p:spPr>
        <p:txBody>
          <a:bodyPr/>
          <a:lstStyle/>
          <a:p>
            <a:r>
              <a:rPr lang="en-US" altLang="zh-CN" b="1" dirty="0" smtClean="0">
                <a:solidFill>
                  <a:sysClr val="windowText" lastClr="000000"/>
                </a:solidFill>
              </a:rPr>
              <a:t>7th Asia  Pacific Biotech Congress</a:t>
            </a:r>
            <a:endParaRPr lang="zh-CN" alt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2" name="ZoneTexte 11"/>
          <p:cNvSpPr txBox="1"/>
          <p:nvPr/>
        </p:nvSpPr>
        <p:spPr>
          <a:xfrm>
            <a:off x="237449" y="1474297"/>
            <a:ext cx="82296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b="1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dirty="0">
                <a:latin typeface="Arial Black" panose="020B0A04020102020204" pitchFamily="34" charset="0"/>
              </a:rPr>
              <a:t>pH</a:t>
            </a:r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dirty="0">
                <a:latin typeface="Arial Black" panose="020B0A04020102020204" pitchFamily="34" charset="0"/>
              </a:rPr>
              <a:t> enzymatic </a:t>
            </a:r>
            <a:r>
              <a:rPr lang="en-US" dirty="0" smtClean="0">
                <a:latin typeface="Arial Black" panose="020B0A04020102020204" pitchFamily="34" charset="0"/>
              </a:rPr>
              <a:t>activities</a:t>
            </a:r>
          </a:p>
          <a:p>
            <a:endParaRPr lang="en-US" b="1" dirty="0" smtClean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Arial Black" panose="020B0A04020102020204" pitchFamily="34" charset="0"/>
              </a:rPr>
              <a:t>pH</a:t>
            </a:r>
            <a:r>
              <a:rPr lang="en-US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dirty="0" smtClean="0">
                <a:latin typeface="Arial Black" panose="020B0A04020102020204" pitchFamily="34" charset="0"/>
              </a:rPr>
              <a:t> inorganic </a:t>
            </a:r>
            <a:r>
              <a:rPr lang="en-US" b="1" dirty="0" smtClean="0">
                <a:latin typeface="Arial Black" panose="020B0A04020102020204" pitchFamily="34" charset="0"/>
              </a:rPr>
              <a:t>carbon speciation</a:t>
            </a:r>
            <a:endParaRPr lang="en-US" sz="2400" b="1" dirty="0" smtClean="0"/>
          </a:p>
          <a:p>
            <a:endParaRPr lang="en-US" sz="1000" b="1" dirty="0" smtClean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Arial Black" panose="020B0A04020102020204" pitchFamily="34" charset="0"/>
              </a:rPr>
              <a:t>pH</a:t>
            </a:r>
            <a:r>
              <a:rPr lang="en-US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b="1" dirty="0" smtClean="0">
                <a:latin typeface="Arial Black" panose="020B0A04020102020204" pitchFamily="34" charset="0"/>
              </a:rPr>
              <a:t>macromolecules transportation</a:t>
            </a:r>
            <a:r>
              <a:rPr lang="en-US" sz="2000" b="1" dirty="0">
                <a:latin typeface="Arial Black" panose="020B0A040201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between cell and its extracellular environment</a:t>
            </a:r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Guo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., 2006)</a:t>
            </a:r>
          </a:p>
          <a:p>
            <a:endParaRPr lang="en-US" sz="1400" b="1" i="1" dirty="0">
              <a:latin typeface="Arial Black" panose="020B0A04020102020204" pitchFamily="34" charset="0"/>
            </a:endParaRPr>
          </a:p>
        </p:txBody>
      </p:sp>
      <p:sp>
        <p:nvSpPr>
          <p:cNvPr id="19" name="Espace réservé du texte 1"/>
          <p:cNvSpPr txBox="1">
            <a:spLocks/>
          </p:cNvSpPr>
          <p:nvPr/>
        </p:nvSpPr>
        <p:spPr>
          <a:xfrm>
            <a:off x="270507" y="380768"/>
            <a:ext cx="7715250" cy="9176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Background and review</a:t>
            </a:r>
            <a:r>
              <a:rPr lang="zh-CN" altLang="en-US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：</a:t>
            </a:r>
            <a:endParaRPr lang="en-US" altLang="zh-CN" sz="2000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457200" indent="-457200">
              <a:buAutoNum type="arabicPeriod"/>
            </a:pPr>
            <a:endParaRPr lang="en-US" sz="10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r>
              <a:rPr lang="en-US" altLang="zh-CN" sz="1800" b="1" dirty="0" smtClean="0">
                <a:solidFill>
                  <a:schemeClr val="tx1"/>
                </a:solidFill>
                <a:latin typeface="Arial Black" panose="020B0A04020102020204" pitchFamily="34" charset="0"/>
                <a:cs typeface="Arial" pitchFamily="34" charset="0"/>
              </a:rPr>
              <a:t>      Studies of pH effects on </a:t>
            </a:r>
            <a:r>
              <a:rPr lang="en-US" altLang="zh-CN" sz="1800" b="1" i="1" dirty="0" smtClean="0">
                <a:solidFill>
                  <a:schemeClr val="tx1"/>
                </a:solidFill>
                <a:latin typeface="Arial Black" panose="020B0A04020102020204" pitchFamily="34" charset="0"/>
                <a:cs typeface="Arial" pitchFamily="34" charset="0"/>
              </a:rPr>
              <a:t>B. </a:t>
            </a:r>
            <a:r>
              <a:rPr lang="en-US" altLang="zh-CN" sz="1800" b="1" i="1" dirty="0" err="1" smtClean="0">
                <a:solidFill>
                  <a:schemeClr val="tx1"/>
                </a:solidFill>
                <a:latin typeface="Arial Black" panose="020B0A04020102020204" pitchFamily="34" charset="0"/>
                <a:cs typeface="Arial" pitchFamily="34" charset="0"/>
              </a:rPr>
              <a:t>braunii</a:t>
            </a:r>
            <a:endParaRPr lang="en-US" altLang="zh-CN" sz="1800" b="1" i="1" dirty="0">
              <a:solidFill>
                <a:schemeClr val="tx1"/>
              </a:solidFill>
              <a:latin typeface="Arial Black" panose="020B0A04020102020204" pitchFamily="34" charset="0"/>
              <a:cs typeface="Arial" pitchFamily="34" charset="0"/>
            </a:endParaRPr>
          </a:p>
          <a:p>
            <a:r>
              <a:rPr lang="en-US" altLang="zh-CN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altLang="en-US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3" descr="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903" y="1283794"/>
            <a:ext cx="3173648" cy="1196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00042" y="3789040"/>
            <a:ext cx="7504413" cy="2031325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fontAlgn="ctr"/>
            <a:r>
              <a:rPr lang="en-US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Previous studies of pH effects on </a:t>
            </a:r>
            <a:r>
              <a:rPr lang="en-US" i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B. </a:t>
            </a:r>
            <a:r>
              <a:rPr lang="en-US" i="1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braunii</a:t>
            </a:r>
            <a:r>
              <a:rPr lang="en-US" i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</a:p>
          <a:p>
            <a:pPr fontAlgn="ctr"/>
            <a:endParaRPr lang="en-US" i="1" dirty="0" smtClean="0">
              <a:latin typeface="Arial Black" panose="020B0A04020102020204" pitchFamily="34" charset="0"/>
            </a:endParaRPr>
          </a:p>
          <a:p>
            <a:pPr marL="285750" indent="-285750" fontAlgn="ctr">
              <a:buFont typeface="Arial" charset="0"/>
              <a:buChar char="•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rlenmeyer but not in controlled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photobioreactor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(PBR)</a:t>
            </a:r>
          </a:p>
          <a:p>
            <a:pPr fontAlgn="ctr"/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 fontAlgn="ctr">
              <a:buFont typeface="Arial" charset="0"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Initial pH adjustment </a:t>
            </a:r>
            <a:r>
              <a:rPr lang="en-US" altLang="zh-CN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without continuous pH control</a:t>
            </a:r>
          </a:p>
          <a:p>
            <a:pPr fontAlgn="ctr"/>
            <a:endParaRPr lang="en-US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1" fontAlgn="ctr"/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 pH increased during cultivation 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(Dayananda </a:t>
            </a:r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., 2006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2007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oupe 21"/>
          <p:cNvGrpSpPr/>
          <p:nvPr/>
        </p:nvGrpSpPr>
        <p:grpSpPr>
          <a:xfrm>
            <a:off x="6308191" y="192176"/>
            <a:ext cx="2843482" cy="768224"/>
            <a:chOff x="6308191" y="192176"/>
            <a:chExt cx="2843482" cy="768224"/>
          </a:xfrm>
        </p:grpSpPr>
        <p:grpSp>
          <p:nvGrpSpPr>
            <p:cNvPr id="23" name="组合 4"/>
            <p:cNvGrpSpPr/>
            <p:nvPr/>
          </p:nvGrpSpPr>
          <p:grpSpPr>
            <a:xfrm>
              <a:off x="6308191" y="195519"/>
              <a:ext cx="2843482" cy="761537"/>
              <a:chOff x="6342000" y="3985"/>
              <a:chExt cx="2843482" cy="761537"/>
            </a:xfrm>
          </p:grpSpPr>
          <p:pic>
            <p:nvPicPr>
              <p:cNvPr id="25" name="图片 5" descr="gepea.jp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342000" y="3985"/>
                <a:ext cx="1114152" cy="761537"/>
              </a:xfrm>
              <a:prstGeom prst="rect">
                <a:avLst/>
              </a:prstGeom>
            </p:spPr>
          </p:pic>
          <p:pic>
            <p:nvPicPr>
              <p:cNvPr id="26" name="图片 6" descr="QQ截图20140412231104(1)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8200553" y="23792"/>
                <a:ext cx="984929" cy="737745"/>
              </a:xfrm>
              <a:prstGeom prst="rect">
                <a:avLst/>
              </a:prstGeom>
            </p:spPr>
          </p:pic>
        </p:grpSp>
        <p:pic>
          <p:nvPicPr>
            <p:cNvPr id="24" name="图片 4" descr="cnrs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04423" y="192176"/>
              <a:ext cx="768224" cy="768224"/>
            </a:xfrm>
            <a:prstGeom prst="rect">
              <a:avLst/>
            </a:prstGeom>
          </p:spPr>
        </p:pic>
      </p:grpSp>
      <p:sp>
        <p:nvSpPr>
          <p:cNvPr id="16" name="ZoneTexte 15"/>
          <p:cNvSpPr txBox="1"/>
          <p:nvPr/>
        </p:nvSpPr>
        <p:spPr>
          <a:xfrm>
            <a:off x="6069304" y="2257629"/>
            <a:ext cx="3045927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2         4          6          8         10       12       14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8439624" y="2436627"/>
            <a:ext cx="401878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7416382" y="1380773"/>
            <a:ext cx="457826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HCO</a:t>
            </a:r>
            <a:r>
              <a:rPr lang="en-US" altLang="zh-CN" sz="7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zh-CN" sz="7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en-US" sz="700" b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6320850" y="1344966"/>
            <a:ext cx="462024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altLang="zh-CN" sz="7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altLang="zh-CN" sz="7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700" b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8510744" y="1344966"/>
            <a:ext cx="462024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altLang="zh-CN" sz="7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zh-CN" sz="7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2-</a:t>
            </a:r>
            <a:endParaRPr lang="en-US" sz="700" b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1318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660232" y="6381328"/>
            <a:ext cx="2026568" cy="340147"/>
          </a:xfrm>
        </p:spPr>
        <p:txBody>
          <a:bodyPr/>
          <a:lstStyle/>
          <a:p>
            <a:fld id="{0C913308-F349-4B6D-A68A-DD1791B4A57B}" type="slidenum">
              <a:rPr lang="zh-CN" altLang="en-US" b="1" smtClean="0">
                <a:solidFill>
                  <a:sysClr val="windowText" lastClr="000000"/>
                </a:solidFill>
                <a:latin typeface="GungsuhChe" pitchFamily="49" charset="-127"/>
                <a:ea typeface="GungsuhChe" pitchFamily="49" charset="-127"/>
              </a:rPr>
              <a:pPr/>
              <a:t>8</a:t>
            </a:fld>
            <a:endParaRPr lang="zh-CN" altLang="en-US" b="1" dirty="0">
              <a:solidFill>
                <a:sysClr val="windowText" lastClr="000000"/>
              </a:solidFill>
              <a:latin typeface="GungsuhChe" pitchFamily="49" charset="-127"/>
              <a:ea typeface="GungsuhChe" pitchFamily="49" charset="-127"/>
            </a:endParaRPr>
          </a:p>
        </p:txBody>
      </p:sp>
      <p:cxnSp>
        <p:nvCxnSpPr>
          <p:cNvPr id="71" name="直接连接符 7"/>
          <p:cNvCxnSpPr/>
          <p:nvPr/>
        </p:nvCxnSpPr>
        <p:spPr>
          <a:xfrm>
            <a:off x="0" y="1052174"/>
            <a:ext cx="7236296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2" name="日期占位符 9"/>
          <p:cNvSpPr>
            <a:spLocks noGrp="1"/>
          </p:cNvSpPr>
          <p:nvPr>
            <p:ph type="dt" sz="half" idx="10"/>
          </p:nvPr>
        </p:nvSpPr>
        <p:spPr>
          <a:xfrm>
            <a:off x="251520" y="6453510"/>
            <a:ext cx="2530624" cy="385018"/>
          </a:xfrm>
        </p:spPr>
        <p:txBody>
          <a:bodyPr/>
          <a:lstStyle/>
          <a:p>
            <a:r>
              <a:rPr lang="en-US" altLang="zh-CN" b="1" dirty="0" smtClean="0">
                <a:solidFill>
                  <a:sysClr val="windowText" lastClr="000000"/>
                </a:solidFill>
              </a:rPr>
              <a:t>7th Asia  Pacific Biotech Congress</a:t>
            </a:r>
            <a:endParaRPr lang="zh-CN" alt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6" name="Espace réservé du texte 1"/>
          <p:cNvSpPr txBox="1">
            <a:spLocks/>
          </p:cNvSpPr>
          <p:nvPr/>
        </p:nvSpPr>
        <p:spPr>
          <a:xfrm>
            <a:off x="284914" y="156484"/>
            <a:ext cx="7715250" cy="9176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1. </a:t>
            </a:r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Background and review</a:t>
            </a:r>
            <a:r>
              <a:rPr lang="zh-CN" alt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：</a:t>
            </a:r>
            <a:endParaRPr lang="en-US" altLang="zh-CN" sz="20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457200" indent="-457200">
              <a:buAutoNum type="arabicPeriod"/>
            </a:pPr>
            <a:endParaRPr lang="en-US" sz="10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r>
              <a:rPr lang="en-US" altLang="zh-CN" sz="1400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altLang="zh-CN" sz="14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</a:t>
            </a:r>
            <a:r>
              <a:rPr lang="en-US" altLang="zh-CN" sz="16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Other studies in pH controlled </a:t>
            </a:r>
            <a:r>
              <a:rPr lang="en-US" altLang="zh-CN" sz="1600" b="1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photobioreactors</a:t>
            </a:r>
            <a:endParaRPr lang="fr-FR" altLang="en-US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073493" y="1786062"/>
            <a:ext cx="3366904" cy="9233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latin typeface="Arial" panose="020B0604020202020204" pitchFamily="34" charset="0"/>
                <a:cs typeface="Arial" panose="020B0604020202020204" pitchFamily="34" charset="0"/>
              </a:rPr>
              <a:t>Only two studies </a:t>
            </a:r>
          </a:p>
          <a:p>
            <a:pPr algn="ctr"/>
            <a:r>
              <a:rPr lang="en-US" altLang="zh-CN" b="1" dirty="0" smtClean="0">
                <a:latin typeface="Arial" panose="020B0604020202020204" pitchFamily="34" charset="0"/>
                <a:cs typeface="Arial" panose="020B0604020202020204" pitchFamily="34" charset="0"/>
              </a:rPr>
              <a:t>with pH control in </a:t>
            </a:r>
            <a:r>
              <a:rPr lang="en-US" altLang="zh-CN" b="1" dirty="0" smtClean="0">
                <a:latin typeface="Arial" panose="020B0604020202020204" pitchFamily="34" charset="0"/>
                <a:cs typeface="Arial" panose="020B0604020202020204" pitchFamily="34" charset="0"/>
              </a:rPr>
              <a:t>PBR </a:t>
            </a:r>
          </a:p>
          <a:p>
            <a:pPr algn="ctr"/>
            <a:r>
              <a:rPr lang="en-US" altLang="zh-CN" b="1" dirty="0" smtClean="0">
                <a:latin typeface="Arial" panose="020B0604020202020204" pitchFamily="34" charset="0"/>
                <a:cs typeface="Arial" panose="020B0604020202020204" pitchFamily="34" charset="0"/>
              </a:rPr>
              <a:t>in batch cultures</a:t>
            </a:r>
            <a:endParaRPr lang="en-US" altLang="zh-CN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031448"/>
              </p:ext>
            </p:extLst>
          </p:nvPr>
        </p:nvGraphicFramePr>
        <p:xfrm>
          <a:off x="-1665" y="3645024"/>
          <a:ext cx="9143999" cy="163413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630871"/>
                <a:gridCol w="751314"/>
                <a:gridCol w="918270"/>
                <a:gridCol w="1502626"/>
                <a:gridCol w="1502626"/>
                <a:gridCol w="1148278"/>
                <a:gridCol w="1690014"/>
              </a:tblGrid>
              <a:tr h="7200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Strain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7221" marR="6722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Race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7221" marR="6722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 control</a:t>
                      </a:r>
                      <a:endParaRPr lang="en-US" sz="1400" b="1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7221" marR="6722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Biomass productivity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 L</a:t>
                      </a:r>
                      <a:r>
                        <a:rPr lang="en-US" sz="140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</a:t>
                      </a:r>
                      <a:r>
                        <a:rPr lang="en-US" sz="140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7221" marR="6722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Hydrocarbon productivity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 L</a:t>
                      </a:r>
                      <a:r>
                        <a:rPr lang="en-US" sz="140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</a:t>
                      </a:r>
                      <a:r>
                        <a:rPr lang="en-US" sz="140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7221" marR="6722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lipids productivity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 L</a:t>
                      </a:r>
                      <a:r>
                        <a:rPr lang="en-US" sz="140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</a:t>
                      </a:r>
                      <a:r>
                        <a:rPr lang="en-US" sz="1400" b="1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7221" marR="6722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Reference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7221" marR="6722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0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GUBIOTJTBB1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7221" marR="6722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400" b="1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7221" marR="6722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7.5</a:t>
                      </a:r>
                      <a:endParaRPr lang="en-US" sz="1600" b="1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7221" marR="6722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7221" marR="6722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6.8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7221" marR="6722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7.4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7221" marR="6722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Talukdar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</a:t>
                      </a:r>
                      <a:r>
                        <a:rPr lang="en-US" sz="1200" b="1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.,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2013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7221" marR="6722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44902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SAG </a:t>
                      </a: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30.81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7221" marR="67221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n-US" sz="1400" b="1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7221" marR="67221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7.2</a:t>
                      </a:r>
                      <a:endParaRPr lang="en-US" sz="1600" b="1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7221" marR="67221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207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7221" marR="67221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7221" marR="67221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7221" marR="67221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Sydney </a:t>
                      </a:r>
                      <a:r>
                        <a:rPr lang="en-US" sz="1200" b="1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 al</a:t>
                      </a:r>
                      <a:r>
                        <a:rPr lang="en-US" sz="12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., 2010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SimSun"/>
                        <a:cs typeface="Arial" panose="020B0604020202020204" pitchFamily="34" charset="0"/>
                      </a:endParaRPr>
                    </a:p>
                  </a:txBody>
                  <a:tcPr marL="67221" marR="67221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Flèche droite 7"/>
          <p:cNvSpPr/>
          <p:nvPr/>
        </p:nvSpPr>
        <p:spPr>
          <a:xfrm>
            <a:off x="3884137" y="2060436"/>
            <a:ext cx="792088" cy="374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Graphique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7963829"/>
              </p:ext>
            </p:extLst>
          </p:nvPr>
        </p:nvGraphicFramePr>
        <p:xfrm>
          <a:off x="611560" y="1074119"/>
          <a:ext cx="3816424" cy="2537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ZoneTexte 16"/>
          <p:cNvSpPr txBox="1"/>
          <p:nvPr/>
        </p:nvSpPr>
        <p:spPr>
          <a:xfrm>
            <a:off x="316701" y="5626458"/>
            <a:ext cx="8516502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However </a:t>
            </a:r>
            <a:r>
              <a:rPr lang="en-US" altLang="zh-CN" sz="16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No report </a:t>
            </a:r>
            <a:r>
              <a:rPr lang="en-US" altLang="zh-CN" sz="16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of pH effects on </a:t>
            </a:r>
            <a:r>
              <a:rPr lang="en-US" altLang="zh-CN" sz="1600" b="1" i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B. </a:t>
            </a:r>
            <a:r>
              <a:rPr lang="en-US" altLang="zh-CN" sz="1600" b="1" i="1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braunii</a:t>
            </a:r>
            <a:r>
              <a:rPr lang="en-US" altLang="zh-CN" sz="1600" b="1" i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en-US" altLang="zh-CN" sz="16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in continuous culture</a:t>
            </a:r>
          </a:p>
        </p:txBody>
      </p:sp>
      <p:grpSp>
        <p:nvGrpSpPr>
          <p:cNvPr id="24" name="Groupe 23"/>
          <p:cNvGrpSpPr/>
          <p:nvPr/>
        </p:nvGrpSpPr>
        <p:grpSpPr>
          <a:xfrm>
            <a:off x="6308191" y="192176"/>
            <a:ext cx="2843482" cy="768224"/>
            <a:chOff x="6308191" y="192176"/>
            <a:chExt cx="2843482" cy="768224"/>
          </a:xfrm>
        </p:grpSpPr>
        <p:grpSp>
          <p:nvGrpSpPr>
            <p:cNvPr id="25" name="组合 4"/>
            <p:cNvGrpSpPr/>
            <p:nvPr/>
          </p:nvGrpSpPr>
          <p:grpSpPr>
            <a:xfrm>
              <a:off x="6308191" y="195519"/>
              <a:ext cx="2843482" cy="761537"/>
              <a:chOff x="6342000" y="3985"/>
              <a:chExt cx="2843482" cy="761537"/>
            </a:xfrm>
          </p:grpSpPr>
          <p:pic>
            <p:nvPicPr>
              <p:cNvPr id="27" name="图片 5" descr="gepea.jp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342000" y="3985"/>
                <a:ext cx="1114152" cy="761537"/>
              </a:xfrm>
              <a:prstGeom prst="rect">
                <a:avLst/>
              </a:prstGeom>
            </p:spPr>
          </p:pic>
          <p:pic>
            <p:nvPicPr>
              <p:cNvPr id="28" name="图片 6" descr="QQ截图20140412231104(1)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8200553" y="23792"/>
                <a:ext cx="984929" cy="737745"/>
              </a:xfrm>
              <a:prstGeom prst="rect">
                <a:avLst/>
              </a:prstGeom>
            </p:spPr>
          </p:pic>
        </p:grpSp>
        <p:pic>
          <p:nvPicPr>
            <p:cNvPr id="26" name="图片 4" descr="cnrs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04423" y="192176"/>
              <a:ext cx="768224" cy="7682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20743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en-US" sz="3200" b="1" dirty="0" smtClean="0">
                <a:latin typeface="Arial Black" panose="020B0A04020102020204" pitchFamily="34" charset="0"/>
              </a:rPr>
              <a:t>2. </a:t>
            </a:r>
            <a:r>
              <a:rPr lang="en-US" altLang="zh-CN" sz="3200" b="1" dirty="0">
                <a:latin typeface="Arial Black" panose="020B0A04020102020204" pitchFamily="34" charset="0"/>
              </a:rPr>
              <a:t>Continuous culture </a:t>
            </a:r>
            <a:r>
              <a:rPr lang="en-US" altLang="zh-CN" sz="3200" b="1" dirty="0" smtClean="0">
                <a:latin typeface="Arial Black" panose="020B0A04020102020204" pitchFamily="34" charset="0"/>
              </a:rPr>
              <a:t>setup</a:t>
            </a:r>
            <a:endParaRPr lang="en-US" sz="3200" b="1" dirty="0">
              <a:latin typeface="Arial Black" panose="020B0A04020102020204" pitchFamily="34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81328"/>
            <a:ext cx="2386608" cy="340147"/>
          </a:xfrm>
        </p:spPr>
        <p:txBody>
          <a:bodyPr/>
          <a:lstStyle/>
          <a:p>
            <a:r>
              <a:rPr lang="en-US" altLang="zh-CN" dirty="0" smtClean="0"/>
              <a:t>7th Asia  Pacific Biotech Congress</a:t>
            </a:r>
            <a:endParaRPr lang="zh-CN" alt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2945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864841" y="6412420"/>
            <a:ext cx="2026568" cy="340147"/>
          </a:xfrm>
        </p:spPr>
        <p:txBody>
          <a:bodyPr/>
          <a:lstStyle/>
          <a:p>
            <a:fld id="{0C913308-F349-4B6D-A68A-DD1791B4A57B}" type="slidenum">
              <a:rPr lang="zh-CN" altLang="en-US" b="1" smtClean="0">
                <a:solidFill>
                  <a:sysClr val="windowText" lastClr="000000"/>
                </a:solidFill>
                <a:latin typeface="GungsuhChe" pitchFamily="49" charset="-127"/>
                <a:ea typeface="GungsuhChe" pitchFamily="49" charset="-127"/>
              </a:rPr>
              <a:pPr/>
              <a:t>10</a:t>
            </a:fld>
            <a:endParaRPr lang="zh-CN" altLang="en-US" b="1" dirty="0">
              <a:solidFill>
                <a:sysClr val="windowText" lastClr="000000"/>
              </a:solidFill>
              <a:latin typeface="GungsuhChe" pitchFamily="49" charset="-127"/>
              <a:ea typeface="GungsuhChe" pitchFamily="49" charset="-127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0" y="1124744"/>
            <a:ext cx="7236296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Titre 13"/>
          <p:cNvSpPr>
            <a:spLocks noGrp="1"/>
          </p:cNvSpPr>
          <p:nvPr>
            <p:ph type="title"/>
          </p:nvPr>
        </p:nvSpPr>
        <p:spPr>
          <a:xfrm>
            <a:off x="458697" y="890891"/>
            <a:ext cx="8229600" cy="1143000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8" name="Espace réservé du texte 1"/>
          <p:cNvSpPr txBox="1">
            <a:spLocks/>
          </p:cNvSpPr>
          <p:nvPr/>
        </p:nvSpPr>
        <p:spPr>
          <a:xfrm>
            <a:off x="284914" y="351125"/>
            <a:ext cx="7715250" cy="9176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2. Continuous culture setup </a:t>
            </a:r>
            <a:r>
              <a:rPr lang="zh-CN" altLang="en-US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：</a:t>
            </a:r>
            <a:endParaRPr lang="en-US" altLang="zh-CN" sz="2000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457200" indent="-457200">
              <a:buAutoNum type="arabicPeriod"/>
            </a:pPr>
            <a:endParaRPr lang="en-US" sz="10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r>
              <a:rPr lang="en-US" altLang="zh-CN" sz="1800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altLang="zh-CN" sz="18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Methodology</a:t>
            </a:r>
            <a:endParaRPr lang="en-US" sz="1800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r>
              <a:rPr lang="en-US" altLang="zh-CN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altLang="en-US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日期占位符 9"/>
          <p:cNvSpPr>
            <a:spLocks noGrp="1"/>
          </p:cNvSpPr>
          <p:nvPr>
            <p:ph type="dt" sz="half" idx="10"/>
          </p:nvPr>
        </p:nvSpPr>
        <p:spPr>
          <a:xfrm>
            <a:off x="107950" y="6356350"/>
            <a:ext cx="2482850" cy="365125"/>
          </a:xfrm>
        </p:spPr>
        <p:txBody>
          <a:bodyPr/>
          <a:lstStyle/>
          <a:p>
            <a:r>
              <a:rPr lang="en-US" altLang="zh-CN" b="1" dirty="0" smtClean="0">
                <a:solidFill>
                  <a:sysClr val="windowText" lastClr="000000"/>
                </a:solidFill>
              </a:rPr>
              <a:t>7th Asia  Pacific Biotech Congress</a:t>
            </a:r>
            <a:endParaRPr lang="zh-CN" altLang="en-US" b="1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575434" y="3789040"/>
                <a:ext cx="7923874" cy="2468433"/>
              </a:xfrm>
              <a:prstGeom prst="rect">
                <a:avLst/>
              </a:prstGeom>
              <a:ln>
                <a:solidFill>
                  <a:srgbClr val="C0000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Mass balance on biomass concentration and nutrients</a:t>
                </a:r>
              </a:p>
              <a:p>
                <a:endParaRPr lang="en-US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dirty="0" smtClean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dx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dt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fr-F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/>
                          </a:rPr>
                          <m:t>µ</m:t>
                        </m:r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fr-FR" i="0">
                            <a:latin typeface="Cambria Math"/>
                          </a:rPr>
                          <m:t>D</m:t>
                        </m:r>
                      </m:e>
                    </m:d>
                    <m:r>
                      <a:rPr lang="fr-FR" i="1" smtClean="0">
                        <a:latin typeface="Cambria Math"/>
                      </a:rPr>
                      <m:t>·</m:t>
                    </m:r>
                    <m:r>
                      <m:rPr>
                        <m:sty m:val="p"/>
                      </m:rPr>
                      <a:rPr lang="fr-FR" i="0">
                        <a:latin typeface="Cambria Math"/>
                      </a:rPr>
                      <m:t>X</m:t>
                    </m:r>
                    <m:r>
                      <a:rPr lang="fr-FR" b="0" i="0" smtClean="0">
                        <a:latin typeface="Cambria Math"/>
                      </a:rPr>
                      <m:t> 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/>
                      </a:rPr>
                      <m:t>then</m:t>
                    </m:r>
                    <m:r>
                      <a:rPr lang="en-US" b="0" i="0" smtClean="0">
                        <a:latin typeface="Cambria Math"/>
                      </a:rPr>
                      <m:t> </m:t>
                    </m:r>
                    <m:r>
                      <a:rPr lang="fr-FR" b="0" i="1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dx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dt</m:t>
                        </m:r>
                      </m:den>
                    </m:f>
                  </m:oMath>
                </a14:m>
                <a:r>
                  <a:rPr lang="en-US" dirty="0" smtClean="0">
                    <a:latin typeface="Arial Black" panose="020B0A04020102020204" pitchFamily="34" charset="0"/>
                  </a:rPr>
                  <a:t> </a:t>
                </a:r>
                <a:r>
                  <a:rPr lang="en-US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 0  </a:t>
                </a:r>
                <a:r>
                  <a:rPr lang="en-US" dirty="0" smtClean="0">
                    <a:latin typeface="Arial Black" panose="020B0A04020102020204" pitchFamily="34" charset="0"/>
                    <a:sym typeface="Wingdings" panose="05000000000000000000" pitchFamily="2" charset="2"/>
                  </a:rPr>
                  <a:t> </a:t>
                </a:r>
                <a:r>
                  <a:rPr lang="en-US" dirty="0" smtClean="0">
                    <a:latin typeface="Arial Black" panose="020B0A04020102020204" pitchFamily="34" charset="0"/>
                  </a:rPr>
                  <a:t>steady state cultures</a:t>
                </a:r>
              </a:p>
              <a:p>
                <a:endParaRPr lang="en-US" dirty="0" smtClean="0">
                  <a:latin typeface="Arial Black" panose="020B0A04020102020204" pitchFamily="34" charset="0"/>
                </a:endParaRPr>
              </a:p>
              <a:p>
                <a:endParaRPr lang="en-US" sz="600" dirty="0" smtClean="0">
                  <a:latin typeface="Arial Black" panose="020B0A04020102020204" pitchFamily="34" charset="0"/>
                </a:endParaRPr>
              </a:p>
              <a:p>
                <a:r>
                  <a:rPr lang="en-US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Using successive steady states as a function of environmental factors</a:t>
                </a:r>
              </a:p>
              <a:p>
                <a:endParaRPr lang="en-US" sz="1000" dirty="0">
                  <a:latin typeface="Arial Black" panose="020B0A04020102020204" pitchFamily="34" charset="0"/>
                </a:endParaRPr>
              </a:p>
              <a:p>
                <a:r>
                  <a:rPr lang="en-US" altLang="zh-CN" sz="2000" dirty="0" smtClean="0"/>
                  <a:t>	</a:t>
                </a:r>
                <a:r>
                  <a:rPr lang="en-US" altLang="zh-CN" sz="2000" dirty="0" err="1" smtClean="0"/>
                  <a:t>P</a:t>
                </a:r>
                <a:r>
                  <a:rPr lang="en-US" altLang="zh-CN" sz="2000" baseline="-25000" dirty="0" err="1" smtClean="0"/>
                  <a:t>Biomass</a:t>
                </a:r>
                <a:r>
                  <a:rPr lang="en-US" altLang="zh-CN" sz="2000" dirty="0" smtClean="0"/>
                  <a:t> </a:t>
                </a:r>
                <a:r>
                  <a:rPr lang="en-US" altLang="zh-CN" sz="2000" dirty="0"/>
                  <a:t>= </a:t>
                </a:r>
                <a:r>
                  <a:rPr lang="en-US" altLang="zh-CN" sz="2000" dirty="0" smtClean="0"/>
                  <a:t>f (nutrients, pH, temperature, irradiance) </a:t>
                </a:r>
              </a:p>
              <a:p>
                <a:r>
                  <a:rPr lang="en-US" altLang="zh-CN" sz="2000" dirty="0" smtClean="0"/>
                  <a:t>	</a:t>
                </a:r>
                <a:r>
                  <a:rPr lang="en-US" altLang="zh-CN" sz="2000" dirty="0" err="1" smtClean="0"/>
                  <a:t>P</a:t>
                </a:r>
                <a:r>
                  <a:rPr lang="en-US" altLang="zh-CN" sz="2000" baseline="-25000" dirty="0" err="1" smtClean="0"/>
                  <a:t>Hydrocarbon</a:t>
                </a:r>
                <a:r>
                  <a:rPr lang="en-US" altLang="zh-CN" sz="2000" dirty="0" smtClean="0"/>
                  <a:t> </a:t>
                </a:r>
                <a:r>
                  <a:rPr lang="en-US" altLang="zh-CN" sz="2000" dirty="0"/>
                  <a:t>= f (nutrients, pH, temperature, irradiance) </a:t>
                </a: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434" y="3789040"/>
                <a:ext cx="7923874" cy="2468433"/>
              </a:xfrm>
              <a:prstGeom prst="rect">
                <a:avLst/>
              </a:prstGeom>
              <a:blipFill rotWithShape="1">
                <a:blip r:embed="rId2"/>
                <a:stretch>
                  <a:fillRect l="-538" t="-985" b="-3448"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ZoneTexte 24"/>
          <p:cNvSpPr txBox="1"/>
          <p:nvPr/>
        </p:nvSpPr>
        <p:spPr>
          <a:xfrm>
            <a:off x="598435" y="1668005"/>
            <a:ext cx="5400599" cy="147732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Arial Black" panose="020B0A04020102020204" pitchFamily="34" charset="0"/>
              </a:rPr>
              <a:t>Continuous cultures</a:t>
            </a:r>
          </a:p>
          <a:p>
            <a:r>
              <a:rPr lang="en-US" altLang="zh-CN" dirty="0" smtClean="0">
                <a:latin typeface="Arial Black" panose="020B0A04020102020204" pitchFamily="34" charset="0"/>
              </a:rPr>
              <a:t> </a:t>
            </a:r>
          </a:p>
          <a:p>
            <a:r>
              <a:rPr lang="en-US" altLang="zh-CN" dirty="0" smtClean="0">
                <a:latin typeface="Arial Black" panose="020B0A04020102020204" pitchFamily="34" charset="0"/>
                <a:sym typeface="Wingdings" panose="05000000000000000000" pitchFamily="2" charset="2"/>
              </a:rPr>
              <a:t>	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</a:t>
            </a:r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omogenous datasets</a:t>
            </a:r>
            <a:endParaRPr lang="en-US" altLang="zh-CN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Wingdings" pitchFamily="2" charset="2"/>
              <a:buChar char="è"/>
            </a:pPr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more reproducible and reliable results</a:t>
            </a:r>
          </a:p>
          <a:p>
            <a:pPr algn="r"/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</a:t>
            </a:r>
            <a:r>
              <a:rPr lang="en-US" altLang="zh-CN" sz="1400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Hoskisson</a:t>
            </a: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zh-CN" sz="14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et </a:t>
            </a:r>
            <a:r>
              <a:rPr lang="en-US" altLang="zh-CN" sz="1400" i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al.</a:t>
            </a:r>
            <a:r>
              <a:rPr lang="en-US" altLang="zh-CN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2005</a:t>
            </a:r>
            <a:r>
              <a:rPr lang="en-US" altLang="zh-CN" dirty="0" smtClean="0">
                <a:sym typeface="Wingdings" panose="05000000000000000000" pitchFamily="2" charset="2"/>
              </a:rPr>
              <a:t>)</a:t>
            </a:r>
            <a:endParaRPr lang="en-US" dirty="0"/>
          </a:p>
        </p:txBody>
      </p:sp>
      <p:sp>
        <p:nvSpPr>
          <p:cNvPr id="2" name="ZoneTexte 1"/>
          <p:cNvSpPr txBox="1"/>
          <p:nvPr/>
        </p:nvSpPr>
        <p:spPr>
          <a:xfrm>
            <a:off x="6995231" y="3352199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Photobioreactor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895" name="Picture 295" descr="C:\Users\Utilisateur\AppData\Roaming\feiq\RichOle\3675022412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47" y="1359870"/>
            <a:ext cx="2145354" cy="2071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e 15"/>
          <p:cNvGrpSpPr/>
          <p:nvPr/>
        </p:nvGrpSpPr>
        <p:grpSpPr>
          <a:xfrm>
            <a:off x="6308191" y="192176"/>
            <a:ext cx="2843482" cy="768224"/>
            <a:chOff x="6308191" y="192176"/>
            <a:chExt cx="2843482" cy="768224"/>
          </a:xfrm>
        </p:grpSpPr>
        <p:grpSp>
          <p:nvGrpSpPr>
            <p:cNvPr id="17" name="组合 4"/>
            <p:cNvGrpSpPr/>
            <p:nvPr/>
          </p:nvGrpSpPr>
          <p:grpSpPr>
            <a:xfrm>
              <a:off x="6308191" y="195519"/>
              <a:ext cx="2843482" cy="761537"/>
              <a:chOff x="6342000" y="3985"/>
              <a:chExt cx="2843482" cy="761537"/>
            </a:xfrm>
          </p:grpSpPr>
          <p:pic>
            <p:nvPicPr>
              <p:cNvPr id="23" name="图片 5" descr="gepea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342000" y="3985"/>
                <a:ext cx="1114152" cy="761537"/>
              </a:xfrm>
              <a:prstGeom prst="rect">
                <a:avLst/>
              </a:prstGeom>
            </p:spPr>
          </p:pic>
          <p:pic>
            <p:nvPicPr>
              <p:cNvPr id="29" name="图片 6" descr="QQ截图20140412231104(1).jp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8200553" y="23792"/>
                <a:ext cx="984929" cy="737745"/>
              </a:xfrm>
              <a:prstGeom prst="rect">
                <a:avLst/>
              </a:prstGeom>
            </p:spPr>
          </p:pic>
        </p:grpSp>
        <p:pic>
          <p:nvPicPr>
            <p:cNvPr id="21" name="图片 4" descr="cnrs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04423" y="192176"/>
              <a:ext cx="768224" cy="7682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71109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864841" y="6412420"/>
            <a:ext cx="2026568" cy="340147"/>
          </a:xfrm>
        </p:spPr>
        <p:txBody>
          <a:bodyPr/>
          <a:lstStyle/>
          <a:p>
            <a:fld id="{0C913308-F349-4B6D-A68A-DD1791B4A57B}" type="slidenum">
              <a:rPr lang="zh-CN" altLang="en-US" b="1" smtClean="0">
                <a:solidFill>
                  <a:sysClr val="windowText" lastClr="000000"/>
                </a:solidFill>
                <a:latin typeface="GungsuhChe" pitchFamily="49" charset="-127"/>
                <a:ea typeface="GungsuhChe" pitchFamily="49" charset="-127"/>
              </a:rPr>
              <a:pPr/>
              <a:t>11</a:t>
            </a:fld>
            <a:endParaRPr lang="zh-CN" altLang="en-US" b="1" dirty="0">
              <a:solidFill>
                <a:sysClr val="windowText" lastClr="000000"/>
              </a:solidFill>
              <a:latin typeface="GungsuhChe" pitchFamily="49" charset="-127"/>
              <a:ea typeface="GungsuhChe" pitchFamily="49" charset="-127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0" y="1124744"/>
            <a:ext cx="7236296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9" name="Groupe 8"/>
          <p:cNvGrpSpPr/>
          <p:nvPr/>
        </p:nvGrpSpPr>
        <p:grpSpPr>
          <a:xfrm>
            <a:off x="536273" y="1310268"/>
            <a:ext cx="8068175" cy="3702909"/>
            <a:chOff x="316173" y="1532595"/>
            <a:chExt cx="8068175" cy="3702909"/>
          </a:xfrm>
        </p:grpSpPr>
        <p:graphicFrame>
          <p:nvGraphicFramePr>
            <p:cNvPr id="2" name="Obje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00850970"/>
                </p:ext>
              </p:extLst>
            </p:nvPr>
          </p:nvGraphicFramePr>
          <p:xfrm>
            <a:off x="524110" y="1772581"/>
            <a:ext cx="7802944" cy="3140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10" name="CS ChemDraw Drawing" r:id="rId3" imgW="5396442" imgH="2266146" progId="ChemDraw.Document.6.0">
                    <p:embed/>
                  </p:oleObj>
                </mc:Choice>
                <mc:Fallback>
                  <p:oleObj name="CS ChemDraw Drawing" r:id="rId3" imgW="5396442" imgH="2266146" progId="ChemDraw.Document.6.0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4110" y="1772581"/>
                          <a:ext cx="7802944" cy="31403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" name="Rectangle 2"/>
            <p:cNvSpPr/>
            <p:nvPr/>
          </p:nvSpPr>
          <p:spPr>
            <a:xfrm>
              <a:off x="316173" y="1792366"/>
              <a:ext cx="2451551" cy="3443138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876849" y="2228039"/>
              <a:ext cx="262079" cy="1063248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648044" y="1532595"/>
              <a:ext cx="2736304" cy="3506355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9" name="日期占位符 9"/>
          <p:cNvSpPr>
            <a:spLocks noGrp="1"/>
          </p:cNvSpPr>
          <p:nvPr>
            <p:ph type="dt" sz="half" idx="10"/>
          </p:nvPr>
        </p:nvSpPr>
        <p:spPr>
          <a:xfrm>
            <a:off x="107950" y="6356350"/>
            <a:ext cx="2482850" cy="365125"/>
          </a:xfrm>
        </p:spPr>
        <p:txBody>
          <a:bodyPr/>
          <a:lstStyle/>
          <a:p>
            <a:r>
              <a:rPr lang="en-US" altLang="zh-CN" b="1" dirty="0" smtClean="0">
                <a:solidFill>
                  <a:sysClr val="windowText" lastClr="000000"/>
                </a:solidFill>
              </a:rPr>
              <a:t>7th Asia  Pacific Biotech Congress</a:t>
            </a:r>
            <a:endParaRPr lang="zh-CN" alt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993346" y="5373216"/>
            <a:ext cx="7068639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 Black" panose="020B0A04020102020204" pitchFamily="34" charset="0"/>
              </a:rPr>
              <a:t>     Strain </a:t>
            </a:r>
            <a:r>
              <a:rPr lang="en-US" sz="1600" dirty="0" smtClean="0">
                <a:latin typeface="Arial Black" panose="020B0A04020102020204" pitchFamily="34" charset="0"/>
                <a:sym typeface="Wingdings" panose="05000000000000000000" pitchFamily="2" charset="2"/>
              </a:rPr>
              <a:t> </a:t>
            </a:r>
            <a:r>
              <a:rPr lang="en-US" sz="1600" dirty="0" smtClean="0">
                <a:latin typeface="Arial Black" panose="020B0A04020102020204" pitchFamily="34" charset="0"/>
              </a:rPr>
              <a:t>SAG 30.81       </a:t>
            </a:r>
            <a:r>
              <a:rPr lang="en-US" sz="16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pH </a:t>
            </a:r>
            <a:r>
              <a:rPr lang="en-US" sz="1600" dirty="0" smtClean="0">
                <a:solidFill>
                  <a:srgbClr val="C0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 </a:t>
            </a:r>
            <a:r>
              <a:rPr lang="en-US" sz="16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5.5-8.0</a:t>
            </a:r>
            <a:r>
              <a:rPr lang="en-US" sz="1600" dirty="0" smtClean="0">
                <a:latin typeface="Arial Black" panose="020B0A04020102020204" pitchFamily="34" charset="0"/>
              </a:rPr>
              <a:t>       Medium </a:t>
            </a:r>
            <a:r>
              <a:rPr lang="en-US" sz="1600" dirty="0" smtClean="0">
                <a:latin typeface="Arial Black" panose="020B0A04020102020204" pitchFamily="34" charset="0"/>
                <a:sym typeface="Wingdings" panose="05000000000000000000" pitchFamily="2" charset="2"/>
              </a:rPr>
              <a:t> </a:t>
            </a:r>
            <a:r>
              <a:rPr lang="en-US" sz="1600" dirty="0" smtClean="0">
                <a:latin typeface="Arial Black" panose="020B0A04020102020204" pitchFamily="34" charset="0"/>
              </a:rPr>
              <a:t>AF-6           </a:t>
            </a:r>
          </a:p>
          <a:p>
            <a:endParaRPr lang="en-US" sz="1600" dirty="0">
              <a:latin typeface="Arial Black" panose="020B0A04020102020204" pitchFamily="34" charset="0"/>
            </a:endParaRPr>
          </a:p>
          <a:p>
            <a:pPr algn="ctr"/>
            <a:r>
              <a:rPr lang="en-US" sz="1600" dirty="0" err="1" smtClean="0">
                <a:latin typeface="Arial Black" panose="020B0A04020102020204" pitchFamily="34" charset="0"/>
              </a:rPr>
              <a:t>Chemostat</a:t>
            </a:r>
            <a:r>
              <a:rPr lang="en-US" sz="1600" dirty="0" smtClean="0">
                <a:latin typeface="Arial Black" panose="020B0A04020102020204" pitchFamily="34" charset="0"/>
              </a:rPr>
              <a:t> </a:t>
            </a:r>
            <a:r>
              <a:rPr lang="en-US" sz="1600" dirty="0" smtClean="0">
                <a:latin typeface="Arial Black" panose="020B0A04020102020204" pitchFamily="34" charset="0"/>
                <a:sym typeface="Wingdings" panose="05000000000000000000" pitchFamily="2" charset="2"/>
              </a:rPr>
              <a:t> at constant dilution rate </a:t>
            </a:r>
            <a:r>
              <a:rPr lang="en-US" sz="1600" dirty="0" smtClean="0">
                <a:latin typeface="Arial Black" panose="020B0A04020102020204" pitchFamily="34" charset="0"/>
              </a:rPr>
              <a:t>D= 0.2 d</a:t>
            </a:r>
            <a:r>
              <a:rPr lang="en-US" sz="1600" baseline="30000" dirty="0" smtClean="0">
                <a:latin typeface="Arial Black" panose="020B0A04020102020204" pitchFamily="34" charset="0"/>
              </a:rPr>
              <a:t>-1 </a:t>
            </a:r>
            <a:endParaRPr lang="en-US" sz="1600" baseline="30000" dirty="0">
              <a:latin typeface="Arial Black" panose="020B0A04020102020204" pitchFamily="34" charset="0"/>
            </a:endParaRPr>
          </a:p>
        </p:txBody>
      </p:sp>
      <p:sp>
        <p:nvSpPr>
          <p:cNvPr id="23" name="Titre 13"/>
          <p:cNvSpPr txBox="1">
            <a:spLocks/>
          </p:cNvSpPr>
          <p:nvPr/>
        </p:nvSpPr>
        <p:spPr>
          <a:xfrm>
            <a:off x="515628" y="7387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 </a:t>
            </a:r>
            <a:endParaRPr lang="en-US" dirty="0"/>
          </a:p>
        </p:txBody>
      </p:sp>
      <p:sp>
        <p:nvSpPr>
          <p:cNvPr id="24" name="Titre 13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 </a:t>
            </a:r>
            <a:endParaRPr lang="en-US" dirty="0"/>
          </a:p>
        </p:txBody>
      </p:sp>
      <p:sp>
        <p:nvSpPr>
          <p:cNvPr id="26" name="Espace réservé du texte 1"/>
          <p:cNvSpPr txBox="1">
            <a:spLocks/>
          </p:cNvSpPr>
          <p:nvPr/>
        </p:nvSpPr>
        <p:spPr>
          <a:xfrm>
            <a:off x="278490" y="188640"/>
            <a:ext cx="7715250" cy="9176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2. Continuous culture setup </a:t>
            </a:r>
            <a:r>
              <a:rPr lang="zh-CN" altLang="en-US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：</a:t>
            </a:r>
            <a:endParaRPr lang="en-US" altLang="zh-CN" sz="2000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457200" indent="-457200">
              <a:buAutoNum type="arabicPeriod"/>
            </a:pPr>
            <a:endParaRPr lang="en-US" sz="10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r>
              <a:rPr lang="en-US" altLang="zh-CN" sz="1800" b="1" dirty="0">
                <a:solidFill>
                  <a:schemeClr val="tx1"/>
                </a:solidFill>
                <a:latin typeface="Arial Black" panose="020B0A04020102020204" pitchFamily="34" charset="0"/>
                <a:cs typeface="Arial" pitchFamily="34" charset="0"/>
              </a:rPr>
              <a:t> </a:t>
            </a:r>
            <a:r>
              <a:rPr lang="en-US" altLang="zh-CN" sz="1800" b="1" dirty="0" smtClean="0">
                <a:solidFill>
                  <a:schemeClr val="tx1"/>
                </a:solidFill>
                <a:latin typeface="Arial Black" panose="020B0A04020102020204" pitchFamily="34" charset="0"/>
                <a:cs typeface="Arial" pitchFamily="34" charset="0"/>
              </a:rPr>
              <a:t>    Strain and parameters  </a:t>
            </a:r>
            <a:endParaRPr lang="fr-FR" altLang="en-US" sz="1800" b="1" dirty="0" smtClean="0">
              <a:solidFill>
                <a:schemeClr val="tx1"/>
              </a:solidFill>
              <a:latin typeface="Arial Black" panose="020B0A04020102020204" pitchFamily="34" charset="0"/>
              <a:cs typeface="Arial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36955" y="4662734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 </a:t>
            </a:r>
            <a:r>
              <a:rPr lang="en-US" altLang="zh-CN" sz="1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±0.1 U pH</a:t>
            </a:r>
            <a:endParaRPr lang="en-US" sz="1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Groupe 27"/>
          <p:cNvGrpSpPr/>
          <p:nvPr/>
        </p:nvGrpSpPr>
        <p:grpSpPr>
          <a:xfrm>
            <a:off x="6308191" y="192176"/>
            <a:ext cx="2843482" cy="768224"/>
            <a:chOff x="6308191" y="192176"/>
            <a:chExt cx="2843482" cy="768224"/>
          </a:xfrm>
        </p:grpSpPr>
        <p:grpSp>
          <p:nvGrpSpPr>
            <p:cNvPr id="29" name="组合 4"/>
            <p:cNvGrpSpPr/>
            <p:nvPr/>
          </p:nvGrpSpPr>
          <p:grpSpPr>
            <a:xfrm>
              <a:off x="6308191" y="195519"/>
              <a:ext cx="2843482" cy="761537"/>
              <a:chOff x="6342000" y="3985"/>
              <a:chExt cx="2843482" cy="761537"/>
            </a:xfrm>
          </p:grpSpPr>
          <p:pic>
            <p:nvPicPr>
              <p:cNvPr id="31" name="图片 5" descr="gepea.jp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6342000" y="3985"/>
                <a:ext cx="1114152" cy="761537"/>
              </a:xfrm>
              <a:prstGeom prst="rect">
                <a:avLst/>
              </a:prstGeom>
            </p:spPr>
          </p:pic>
          <p:pic>
            <p:nvPicPr>
              <p:cNvPr id="32" name="图片 6" descr="QQ截图20140412231104(1).jpg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8200553" y="23792"/>
                <a:ext cx="984929" cy="737745"/>
              </a:xfrm>
              <a:prstGeom prst="rect">
                <a:avLst/>
              </a:prstGeom>
            </p:spPr>
          </p:pic>
        </p:grpSp>
        <p:pic>
          <p:nvPicPr>
            <p:cNvPr id="30" name="图片 4" descr="cnrs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04423" y="192176"/>
              <a:ext cx="768224" cy="7682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83683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en-US" sz="3200" b="1" dirty="0" smtClean="0">
                <a:latin typeface="Arial Black" panose="020B0A04020102020204" pitchFamily="34" charset="0"/>
              </a:rPr>
              <a:t>3.  </a:t>
            </a:r>
            <a:r>
              <a:rPr lang="en-US" altLang="zh-CN" sz="3200" b="1" dirty="0" smtClean="0">
                <a:latin typeface="Arial Black" panose="020B0A04020102020204" pitchFamily="34" charset="0"/>
              </a:rPr>
              <a:t>Results and discussion</a:t>
            </a:r>
            <a:endParaRPr lang="en-US" sz="3200" b="1" dirty="0">
              <a:latin typeface="Arial Black" panose="020B0A04020102020204" pitchFamily="34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81328"/>
            <a:ext cx="2386608" cy="340147"/>
          </a:xfrm>
        </p:spPr>
        <p:txBody>
          <a:bodyPr/>
          <a:lstStyle/>
          <a:p>
            <a:r>
              <a:rPr lang="en-US" altLang="zh-CN" dirty="0" smtClean="0"/>
              <a:t>7th Asia  Pacific Biotech Congress</a:t>
            </a:r>
            <a:endParaRPr lang="zh-CN" alt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0443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660232" y="6381328"/>
            <a:ext cx="2026568" cy="340147"/>
          </a:xfrm>
        </p:spPr>
        <p:txBody>
          <a:bodyPr/>
          <a:lstStyle/>
          <a:p>
            <a:fld id="{0C913308-F349-4B6D-A68A-DD1791B4A57B}" type="slidenum">
              <a:rPr lang="zh-CN" altLang="en-US" b="1" smtClean="0">
                <a:solidFill>
                  <a:sysClr val="windowText" lastClr="000000"/>
                </a:solidFill>
                <a:latin typeface="GungsuhChe" pitchFamily="49" charset="-127"/>
                <a:ea typeface="GungsuhChe" pitchFamily="49" charset="-127"/>
              </a:rPr>
              <a:pPr/>
              <a:t>13</a:t>
            </a:fld>
            <a:endParaRPr lang="zh-CN" altLang="en-US" b="1" dirty="0">
              <a:solidFill>
                <a:sysClr val="windowText" lastClr="000000"/>
              </a:solidFill>
              <a:latin typeface="GungsuhChe" pitchFamily="49" charset="-127"/>
              <a:ea typeface="GungsuhChe" pitchFamily="49" charset="-127"/>
            </a:endParaRPr>
          </a:p>
        </p:txBody>
      </p:sp>
      <p:cxnSp>
        <p:nvCxnSpPr>
          <p:cNvPr id="71" name="直接连接符 7"/>
          <p:cNvCxnSpPr/>
          <p:nvPr/>
        </p:nvCxnSpPr>
        <p:spPr>
          <a:xfrm>
            <a:off x="0" y="1052174"/>
            <a:ext cx="7236296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2" name="日期占位符 9"/>
          <p:cNvSpPr>
            <a:spLocks noGrp="1"/>
          </p:cNvSpPr>
          <p:nvPr>
            <p:ph type="dt" sz="half" idx="10"/>
          </p:nvPr>
        </p:nvSpPr>
        <p:spPr>
          <a:xfrm>
            <a:off x="274158" y="6381328"/>
            <a:ext cx="2458616" cy="385018"/>
          </a:xfrm>
        </p:spPr>
        <p:txBody>
          <a:bodyPr/>
          <a:lstStyle/>
          <a:p>
            <a:r>
              <a:rPr lang="en-US" altLang="zh-CN" b="1" dirty="0" smtClean="0">
                <a:solidFill>
                  <a:sysClr val="windowText" lastClr="000000"/>
                </a:solidFill>
              </a:rPr>
              <a:t>7th Asia  Pacific Biotech Congress</a:t>
            </a:r>
            <a:endParaRPr lang="zh-CN" alt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74" name="Titre 2"/>
          <p:cNvSpPr txBox="1">
            <a:spLocks/>
          </p:cNvSpPr>
          <p:nvPr/>
        </p:nvSpPr>
        <p:spPr>
          <a:xfrm>
            <a:off x="439724" y="8294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3200" dirty="0"/>
          </a:p>
        </p:txBody>
      </p:sp>
      <p:sp>
        <p:nvSpPr>
          <p:cNvPr id="81" name="Flèche droite 80"/>
          <p:cNvSpPr/>
          <p:nvPr/>
        </p:nvSpPr>
        <p:spPr>
          <a:xfrm rot="1116793">
            <a:off x="3960178" y="2625166"/>
            <a:ext cx="599149" cy="68081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/>
          <p:cNvSpPr txBox="1"/>
          <p:nvPr/>
        </p:nvSpPr>
        <p:spPr>
          <a:xfrm>
            <a:off x="5652120" y="2996952"/>
            <a:ext cx="3307182" cy="120032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latin typeface="Arial Black" panose="020B0A04020102020204" pitchFamily="34" charset="0"/>
              </a:rPr>
              <a:t>Biomass productivity relatively unaffected by pH between 6,0 and 8,0 </a:t>
            </a:r>
          </a:p>
          <a:p>
            <a:pPr algn="ctr"/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(except at pH 5.5)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5652121" y="4829649"/>
            <a:ext cx="3307182" cy="9233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 Black" panose="020B0A04020102020204" pitchFamily="34" charset="0"/>
              </a:rPr>
              <a:t>Crude hydrocarbon significantly increased from pH 7.5 to 6.5</a:t>
            </a:r>
            <a:endParaRPr lang="en-US" b="1" dirty="0">
              <a:latin typeface="Arial Black" panose="020B0A04020102020204" pitchFamily="34" charset="0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21" name="Espace réservé du texte 1"/>
          <p:cNvSpPr txBox="1">
            <a:spLocks/>
          </p:cNvSpPr>
          <p:nvPr/>
        </p:nvSpPr>
        <p:spPr>
          <a:xfrm>
            <a:off x="284914" y="351125"/>
            <a:ext cx="7715250" cy="9176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tx1"/>
                </a:solidFill>
                <a:latin typeface="Arial Black" panose="020B0A04020102020204" pitchFamily="34" charset="0"/>
              </a:rPr>
              <a:t>3.  Results and </a:t>
            </a:r>
            <a:r>
              <a:rPr lang="en-US" altLang="zh-CN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discussion</a:t>
            </a:r>
            <a:r>
              <a:rPr lang="zh-CN" altLang="en-US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：</a:t>
            </a:r>
            <a:endParaRPr lang="en-US" altLang="zh-CN" sz="2000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457200" indent="-457200">
              <a:buAutoNum type="arabicPeriod"/>
            </a:pPr>
            <a:endParaRPr lang="en-US" sz="10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r>
              <a:rPr lang="en-US" altLang="zh-CN" sz="18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Biomass and </a:t>
            </a:r>
            <a:r>
              <a:rPr lang="en-US" altLang="zh-CN" sz="18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crude hydrocarbon </a:t>
            </a:r>
            <a:r>
              <a:rPr lang="en-US" altLang="zh-CN" sz="18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production</a:t>
            </a:r>
            <a:endParaRPr lang="en-US" sz="1800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r>
              <a:rPr lang="en-US" altLang="zh-CN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altLang="en-US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Graphique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4509499"/>
              </p:ext>
            </p:extLst>
          </p:nvPr>
        </p:nvGraphicFramePr>
        <p:xfrm>
          <a:off x="435031" y="1225945"/>
          <a:ext cx="4888543" cy="2599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Graphique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0101076"/>
              </p:ext>
            </p:extLst>
          </p:nvPr>
        </p:nvGraphicFramePr>
        <p:xfrm>
          <a:off x="458937" y="4055623"/>
          <a:ext cx="4869329" cy="2253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6045591" y="1498213"/>
            <a:ext cx="25202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AF-6 culture medium</a:t>
            </a:r>
          </a:p>
          <a:p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Dilution rate =  0.2 d</a:t>
            </a:r>
            <a:r>
              <a:rPr lang="fr-FR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</a:p>
          <a:p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T = 23 </a:t>
            </a:r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±1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°C </a:t>
            </a:r>
          </a:p>
          <a:p>
            <a:endParaRPr lang="fr-FR" b="1" dirty="0"/>
          </a:p>
        </p:txBody>
      </p:sp>
      <p:grpSp>
        <p:nvGrpSpPr>
          <p:cNvPr id="24" name="Groupe 23"/>
          <p:cNvGrpSpPr/>
          <p:nvPr/>
        </p:nvGrpSpPr>
        <p:grpSpPr>
          <a:xfrm>
            <a:off x="6308191" y="192176"/>
            <a:ext cx="2843482" cy="768224"/>
            <a:chOff x="6308191" y="192176"/>
            <a:chExt cx="2843482" cy="768224"/>
          </a:xfrm>
        </p:grpSpPr>
        <p:grpSp>
          <p:nvGrpSpPr>
            <p:cNvPr id="28" name="组合 4"/>
            <p:cNvGrpSpPr/>
            <p:nvPr/>
          </p:nvGrpSpPr>
          <p:grpSpPr>
            <a:xfrm>
              <a:off x="6308191" y="195519"/>
              <a:ext cx="2843482" cy="761537"/>
              <a:chOff x="6342000" y="3985"/>
              <a:chExt cx="2843482" cy="761537"/>
            </a:xfrm>
          </p:grpSpPr>
          <p:pic>
            <p:nvPicPr>
              <p:cNvPr id="30" name="图片 5" descr="gepea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342000" y="3985"/>
                <a:ext cx="1114152" cy="761537"/>
              </a:xfrm>
              <a:prstGeom prst="rect">
                <a:avLst/>
              </a:prstGeom>
            </p:spPr>
          </p:pic>
          <p:pic>
            <p:nvPicPr>
              <p:cNvPr id="31" name="图片 6" descr="QQ截图20140412231104(1).jp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8200553" y="23792"/>
                <a:ext cx="984929" cy="737745"/>
              </a:xfrm>
              <a:prstGeom prst="rect">
                <a:avLst/>
              </a:prstGeom>
            </p:spPr>
          </p:pic>
        </p:grpSp>
        <p:pic>
          <p:nvPicPr>
            <p:cNvPr id="29" name="图片 4" descr="cnrs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04423" y="192176"/>
              <a:ext cx="768224" cy="768224"/>
            </a:xfrm>
            <a:prstGeom prst="rect">
              <a:avLst/>
            </a:prstGeom>
          </p:spPr>
        </p:pic>
      </p:grpSp>
      <p:sp>
        <p:nvSpPr>
          <p:cNvPr id="3" name="Ellipse 2"/>
          <p:cNvSpPr/>
          <p:nvPr/>
        </p:nvSpPr>
        <p:spPr>
          <a:xfrm>
            <a:off x="2561392" y="2299166"/>
            <a:ext cx="288032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Ellipse 19"/>
          <p:cNvSpPr/>
          <p:nvPr/>
        </p:nvSpPr>
        <p:spPr>
          <a:xfrm>
            <a:off x="3330116" y="2750033"/>
            <a:ext cx="288032" cy="28027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Ellipse 22"/>
          <p:cNvSpPr/>
          <p:nvPr/>
        </p:nvSpPr>
        <p:spPr>
          <a:xfrm>
            <a:off x="3851920" y="5031356"/>
            <a:ext cx="401094" cy="28027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Ellipse 24"/>
          <p:cNvSpPr/>
          <p:nvPr/>
        </p:nvSpPr>
        <p:spPr>
          <a:xfrm>
            <a:off x="2746048" y="4426064"/>
            <a:ext cx="401094" cy="35228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2989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660232" y="6381328"/>
            <a:ext cx="2026568" cy="340147"/>
          </a:xfrm>
        </p:spPr>
        <p:txBody>
          <a:bodyPr/>
          <a:lstStyle/>
          <a:p>
            <a:fld id="{0C913308-F349-4B6D-A68A-DD1791B4A57B}" type="slidenum">
              <a:rPr lang="zh-CN" altLang="en-US" b="1" smtClean="0">
                <a:solidFill>
                  <a:sysClr val="windowText" lastClr="000000"/>
                </a:solidFill>
                <a:latin typeface="GungsuhChe" pitchFamily="49" charset="-127"/>
                <a:ea typeface="GungsuhChe" pitchFamily="49" charset="-127"/>
              </a:rPr>
              <a:pPr/>
              <a:t>14</a:t>
            </a:fld>
            <a:endParaRPr lang="zh-CN" altLang="en-US" b="1" dirty="0">
              <a:solidFill>
                <a:sysClr val="windowText" lastClr="000000"/>
              </a:solidFill>
              <a:latin typeface="GungsuhChe" pitchFamily="49" charset="-127"/>
              <a:ea typeface="GungsuhChe" pitchFamily="49" charset="-127"/>
            </a:endParaRPr>
          </a:p>
        </p:txBody>
      </p:sp>
      <p:cxnSp>
        <p:nvCxnSpPr>
          <p:cNvPr id="71" name="直接连接符 7"/>
          <p:cNvCxnSpPr/>
          <p:nvPr/>
        </p:nvCxnSpPr>
        <p:spPr>
          <a:xfrm>
            <a:off x="0" y="1052174"/>
            <a:ext cx="7236296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2" name="日期占位符 9"/>
          <p:cNvSpPr>
            <a:spLocks noGrp="1"/>
          </p:cNvSpPr>
          <p:nvPr>
            <p:ph type="dt" sz="half" idx="10"/>
          </p:nvPr>
        </p:nvSpPr>
        <p:spPr>
          <a:xfrm>
            <a:off x="274158" y="6381328"/>
            <a:ext cx="2458616" cy="385018"/>
          </a:xfrm>
        </p:spPr>
        <p:txBody>
          <a:bodyPr/>
          <a:lstStyle/>
          <a:p>
            <a:r>
              <a:rPr lang="en-US" altLang="zh-CN" b="1" dirty="0" smtClean="0">
                <a:solidFill>
                  <a:sysClr val="windowText" lastClr="000000"/>
                </a:solidFill>
              </a:rPr>
              <a:t>7th Asia  Pacific Biotech Congress</a:t>
            </a:r>
            <a:endParaRPr lang="zh-CN" alt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74" name="Titre 2"/>
          <p:cNvSpPr txBox="1">
            <a:spLocks/>
          </p:cNvSpPr>
          <p:nvPr/>
        </p:nvSpPr>
        <p:spPr>
          <a:xfrm>
            <a:off x="318359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3200" dirty="0"/>
          </a:p>
        </p:txBody>
      </p:sp>
      <p:sp>
        <p:nvSpPr>
          <p:cNvPr id="81" name="Flèche droite 80"/>
          <p:cNvSpPr/>
          <p:nvPr/>
        </p:nvSpPr>
        <p:spPr>
          <a:xfrm rot="1116793">
            <a:off x="3026592" y="2772219"/>
            <a:ext cx="599149" cy="68081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21" name="Espace réservé du texte 1"/>
          <p:cNvSpPr txBox="1">
            <a:spLocks/>
          </p:cNvSpPr>
          <p:nvPr/>
        </p:nvSpPr>
        <p:spPr>
          <a:xfrm>
            <a:off x="284914" y="156485"/>
            <a:ext cx="7715250" cy="7522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tx1"/>
                </a:solidFill>
                <a:latin typeface="Arial Black" panose="020B0A04020102020204" pitchFamily="34" charset="0"/>
              </a:rPr>
              <a:t>3.  Results and </a:t>
            </a:r>
            <a:r>
              <a:rPr lang="en-US" altLang="zh-CN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discussion </a:t>
            </a:r>
            <a:r>
              <a:rPr lang="zh-CN" altLang="en-US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：</a:t>
            </a:r>
            <a:endParaRPr lang="en-US" altLang="zh-CN" sz="2000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457200" indent="-457200">
              <a:buAutoNum type="arabicPeriod"/>
            </a:pPr>
            <a:endParaRPr lang="en-US" sz="10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r>
              <a:rPr lang="en-US" altLang="zh-CN" sz="1800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altLang="zh-CN" sz="18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NO</a:t>
            </a:r>
            <a:r>
              <a:rPr lang="en-US" altLang="zh-CN" sz="1800" b="1" baseline="-25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3</a:t>
            </a:r>
            <a:r>
              <a:rPr lang="en-US" altLang="zh-CN" sz="1800" b="1" baseline="30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</a:t>
            </a:r>
            <a:r>
              <a:rPr lang="en-US" altLang="zh-CN" sz="18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balance </a:t>
            </a:r>
            <a:r>
              <a:rPr lang="en-US" altLang="zh-CN" sz="1800" b="1" dirty="0">
                <a:solidFill>
                  <a:schemeClr val="tx1"/>
                </a:solidFill>
                <a:latin typeface="Arial Black" panose="020B0A04020102020204" pitchFamily="34" charset="0"/>
              </a:rPr>
              <a:t>analysis  in each steady </a:t>
            </a:r>
            <a:r>
              <a:rPr lang="en-US" altLang="zh-CN" sz="18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states</a:t>
            </a:r>
            <a:endParaRPr lang="fr-FR" altLang="en-US" sz="18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0" y="2822021"/>
            <a:ext cx="191663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AF-6</a:t>
            </a:r>
            <a:r>
              <a:rPr lang="en-US" sz="2000" dirty="0" smtClean="0">
                <a:latin typeface="Arial Black" panose="020B0A04020102020204" pitchFamily="34" charset="0"/>
              </a:rPr>
              <a:t> </a:t>
            </a:r>
            <a:r>
              <a:rPr lang="en-US" dirty="0" smtClean="0">
                <a:latin typeface="Arial Black" panose="020B0A04020102020204" pitchFamily="34" charset="0"/>
              </a:rPr>
              <a:t>    </a:t>
            </a:r>
          </a:p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130 mg L</a:t>
            </a:r>
            <a:r>
              <a:rPr lang="en-US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lang="en-US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4824834" y="3013114"/>
            <a:ext cx="39236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Undetectable </a:t>
            </a:r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dirty="0" smtClean="0">
                <a:latin typeface="Arial Black" panose="020B0A04020102020204" pitchFamily="34" charset="0"/>
              </a:rPr>
              <a:t>NO</a:t>
            </a:r>
            <a:r>
              <a:rPr lang="en-US" baseline="-25000" dirty="0" smtClean="0">
                <a:latin typeface="Arial Black" panose="020B0A04020102020204" pitchFamily="34" charset="0"/>
              </a:rPr>
              <a:t>3</a:t>
            </a:r>
            <a:r>
              <a:rPr lang="en-US" baseline="30000" dirty="0" smtClean="0">
                <a:latin typeface="Arial Black" panose="020B0A04020102020204" pitchFamily="34" charset="0"/>
              </a:rPr>
              <a:t>- </a:t>
            </a:r>
            <a:r>
              <a:rPr lang="en-US" dirty="0">
                <a:latin typeface="Arial Black" panose="020B0A04020102020204" pitchFamily="34" charset="0"/>
              </a:rPr>
              <a:t>limitation</a:t>
            </a:r>
          </a:p>
          <a:p>
            <a:endParaRPr lang="en-US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0" y="3697498"/>
            <a:ext cx="193642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N-rich AF-6</a:t>
            </a:r>
            <a:r>
              <a:rPr lang="en-US" sz="2000" dirty="0" smtClean="0">
                <a:latin typeface="Arial Black" panose="020B0A04020102020204" pitchFamily="34" charset="0"/>
              </a:rPr>
              <a:t> </a:t>
            </a:r>
            <a:r>
              <a:rPr lang="en-US" dirty="0" smtClean="0">
                <a:latin typeface="Arial Black" panose="020B0A04020102020204" pitchFamily="34" charset="0"/>
              </a:rPr>
              <a:t>   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300 mg L</a:t>
            </a:r>
            <a:r>
              <a:rPr lang="en-US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lang="en-US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4686298" y="4005274"/>
            <a:ext cx="4442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&gt;10 mg L</a:t>
            </a:r>
            <a:r>
              <a:rPr lang="en-US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-1  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dirty="0" smtClean="0">
                <a:latin typeface="Arial Black" panose="020B0A04020102020204" pitchFamily="34" charset="0"/>
              </a:rPr>
              <a:t>NO</a:t>
            </a:r>
            <a:r>
              <a:rPr lang="en-US" baseline="-25000" dirty="0" smtClean="0">
                <a:latin typeface="Arial Black" panose="020B0A04020102020204" pitchFamily="34" charset="0"/>
              </a:rPr>
              <a:t>3</a:t>
            </a:r>
            <a:r>
              <a:rPr lang="en-US" baseline="30000" dirty="0" smtClean="0">
                <a:latin typeface="Arial Black" panose="020B0A04020102020204" pitchFamily="34" charset="0"/>
              </a:rPr>
              <a:t>- </a:t>
            </a:r>
            <a:r>
              <a:rPr lang="en-US" dirty="0" smtClean="0">
                <a:latin typeface="Arial Black" panose="020B0A04020102020204" pitchFamily="34" charset="0"/>
              </a:rPr>
              <a:t>No-limitation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71071" y="4869160"/>
            <a:ext cx="7373017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E</a:t>
            </a:r>
            <a:r>
              <a:rPr lang="en-US" dirty="0" smtClean="0">
                <a:latin typeface="Arial Black" panose="020B0A04020102020204" pitchFamily="34" charset="0"/>
              </a:rPr>
              <a:t>xperiments:</a:t>
            </a:r>
          </a:p>
          <a:p>
            <a:endParaRPr lang="en-US" dirty="0" smtClean="0">
              <a:latin typeface="Arial Black" panose="020B0A04020102020204" pitchFamily="34" charset="0"/>
            </a:endParaRPr>
          </a:p>
          <a:p>
            <a:r>
              <a:rPr lang="en-US" altLang="zh-CN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	Condition</a:t>
            </a:r>
            <a:r>
              <a:rPr lang="zh-CN" altLang="en-US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：</a:t>
            </a:r>
            <a:r>
              <a:rPr lang="en-US" altLang="zh-CN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N limitation &amp; No-limitation</a:t>
            </a:r>
          </a:p>
          <a:p>
            <a:endParaRPr lang="en-US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r>
              <a:rPr lang="en-US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	pH: 6.5 &amp; 7.5</a:t>
            </a:r>
          </a:p>
        </p:txBody>
      </p:sp>
      <p:pic>
        <p:nvPicPr>
          <p:cNvPr id="26654" name="Picture 30" descr="C:\Users\Utilisateur\AppData\Roaming\feiq\RichOle\1892017692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831" y="1142821"/>
            <a:ext cx="2644316" cy="146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1"/>
          <p:cNvGrpSpPr/>
          <p:nvPr/>
        </p:nvGrpSpPr>
        <p:grpSpPr>
          <a:xfrm>
            <a:off x="723500" y="1358991"/>
            <a:ext cx="5239727" cy="3399681"/>
            <a:chOff x="723500" y="1358991"/>
            <a:chExt cx="5239727" cy="3399681"/>
          </a:xfrm>
        </p:grpSpPr>
        <p:graphicFrame>
          <p:nvGraphicFramePr>
            <p:cNvPr id="6" name="Obje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00446070"/>
                </p:ext>
              </p:extLst>
            </p:nvPr>
          </p:nvGraphicFramePr>
          <p:xfrm>
            <a:off x="1679332" y="1607283"/>
            <a:ext cx="2815754" cy="3151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963" name="CS ChemDraw Drawing" r:id="rId4" imgW="1744898" imgH="1952376" progId="ChemDraw.Document.6.0">
                    <p:embed/>
                  </p:oleObj>
                </mc:Choice>
                <mc:Fallback>
                  <p:oleObj name="CS ChemDraw Drawing" r:id="rId4" imgW="1744898" imgH="1952376" progId="ChemDraw.Document.6.0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679332" y="1607283"/>
                          <a:ext cx="2815754" cy="315138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ZoneTexte 6"/>
            <p:cNvSpPr txBox="1"/>
            <p:nvPr/>
          </p:nvSpPr>
          <p:spPr>
            <a:xfrm>
              <a:off x="723500" y="1358992"/>
              <a:ext cx="13321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Arial Black" panose="020B0A04020102020204" pitchFamily="34" charset="0"/>
                </a:rPr>
                <a:t>S</a:t>
              </a:r>
              <a:r>
                <a:rPr lang="en-US" baseline="-25000" dirty="0" smtClean="0">
                  <a:latin typeface="Arial Black" panose="020B0A04020102020204" pitchFamily="34" charset="0"/>
                </a:rPr>
                <a:t>in</a:t>
              </a:r>
            </a:p>
            <a:p>
              <a:pPr algn="ctr"/>
              <a:endParaRPr lang="en-US" baseline="-25000" dirty="0" smtClean="0">
                <a:latin typeface="Arial Black" panose="020B0A04020102020204" pitchFamily="34" charset="0"/>
              </a:endParaRPr>
            </a:p>
            <a:p>
              <a:pPr algn="ctr"/>
              <a:r>
                <a:rPr lang="en-US" dirty="0" smtClean="0">
                  <a:latin typeface="Arial Black" panose="020B0A04020102020204" pitchFamily="34" charset="0"/>
                </a:rPr>
                <a:t>[NO</a:t>
              </a:r>
              <a:r>
                <a:rPr lang="en-US" baseline="-25000" dirty="0" smtClean="0">
                  <a:latin typeface="Arial Black" panose="020B0A04020102020204" pitchFamily="34" charset="0"/>
                </a:rPr>
                <a:t>3</a:t>
              </a:r>
              <a:r>
                <a:rPr lang="en-US" baseline="30000" dirty="0" smtClean="0">
                  <a:latin typeface="Arial Black" panose="020B0A04020102020204" pitchFamily="34" charset="0"/>
                </a:rPr>
                <a:t>-</a:t>
              </a:r>
              <a:r>
                <a:rPr lang="en-US" dirty="0" smtClean="0">
                  <a:latin typeface="Arial Black" panose="020B0A04020102020204" pitchFamily="34" charset="0"/>
                </a:rPr>
                <a:t>] </a:t>
              </a:r>
              <a:r>
                <a:rPr lang="en-US" baseline="-25000" dirty="0" smtClean="0">
                  <a:latin typeface="Arial Black" panose="020B0A04020102020204" pitchFamily="34" charset="0"/>
                </a:rPr>
                <a:t>in</a:t>
              </a:r>
              <a:endParaRPr lang="en-US" baseline="-25000" dirty="0">
                <a:latin typeface="Arial Black" panose="020B0A04020102020204" pitchFamily="34" charset="0"/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4686298" y="1358991"/>
              <a:ext cx="12769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>
                  <a:latin typeface="Arial Black" panose="020B0A04020102020204" pitchFamily="34" charset="0"/>
                </a:rPr>
                <a:t>S</a:t>
              </a:r>
              <a:r>
                <a:rPr lang="en-US" baseline="-25000" dirty="0" err="1" smtClean="0">
                  <a:latin typeface="Arial Black" panose="020B0A04020102020204" pitchFamily="34" charset="0"/>
                </a:rPr>
                <a:t>out</a:t>
              </a:r>
              <a:endParaRPr lang="en-US" baseline="-25000" dirty="0" smtClean="0">
                <a:latin typeface="Arial Black" panose="020B0A04020102020204" pitchFamily="34" charset="0"/>
              </a:endParaRPr>
            </a:p>
            <a:p>
              <a:endParaRPr lang="en-US" baseline="-25000" dirty="0" smtClean="0">
                <a:latin typeface="Arial Black" panose="020B0A04020102020204" pitchFamily="34" charset="0"/>
              </a:endParaRPr>
            </a:p>
            <a:p>
              <a:pPr algn="ctr"/>
              <a:r>
                <a:rPr lang="en-US" dirty="0" smtClean="0">
                  <a:latin typeface="Arial Black" panose="020B0A04020102020204" pitchFamily="34" charset="0"/>
                </a:rPr>
                <a:t>[NO</a:t>
              </a:r>
              <a:r>
                <a:rPr lang="en-US" baseline="-25000" dirty="0" smtClean="0">
                  <a:latin typeface="Arial Black" panose="020B0A04020102020204" pitchFamily="34" charset="0"/>
                </a:rPr>
                <a:t>3</a:t>
              </a:r>
              <a:r>
                <a:rPr lang="en-US" baseline="30000" dirty="0" smtClean="0">
                  <a:latin typeface="Arial Black" panose="020B0A04020102020204" pitchFamily="34" charset="0"/>
                </a:rPr>
                <a:t>-</a:t>
              </a:r>
              <a:r>
                <a:rPr lang="en-US" dirty="0" smtClean="0">
                  <a:latin typeface="Arial Black" panose="020B0A04020102020204" pitchFamily="34" charset="0"/>
                </a:rPr>
                <a:t>] </a:t>
              </a:r>
              <a:r>
                <a:rPr lang="en-US" baseline="-25000" dirty="0" smtClean="0">
                  <a:latin typeface="Arial Black" panose="020B0A04020102020204" pitchFamily="34" charset="0"/>
                </a:rPr>
                <a:t>out</a:t>
              </a:r>
              <a:endParaRPr lang="en-US" baseline="-25000" dirty="0">
                <a:latin typeface="Arial Black" panose="020B0A04020102020204" pitchFamily="34" charset="0"/>
              </a:endParaRPr>
            </a:p>
          </p:txBody>
        </p:sp>
        <p:sp>
          <p:nvSpPr>
            <p:cNvPr id="3" name="Flèche droite rayée 2"/>
            <p:cNvSpPr/>
            <p:nvPr/>
          </p:nvSpPr>
          <p:spPr>
            <a:xfrm>
              <a:off x="1619672" y="3061820"/>
              <a:ext cx="3195412" cy="242316"/>
            </a:xfrm>
            <a:prstGeom prst="stripedRigh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7617939" y="1512880"/>
            <a:ext cx="1623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Ion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Chromatography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Flèche droite rayée 24"/>
          <p:cNvSpPr/>
          <p:nvPr/>
        </p:nvSpPr>
        <p:spPr>
          <a:xfrm>
            <a:off x="1619288" y="4049496"/>
            <a:ext cx="3195412" cy="242316"/>
          </a:xfrm>
          <a:prstGeom prst="strip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e 31"/>
          <p:cNvGrpSpPr/>
          <p:nvPr/>
        </p:nvGrpSpPr>
        <p:grpSpPr>
          <a:xfrm>
            <a:off x="6308191" y="192176"/>
            <a:ext cx="2843482" cy="768224"/>
            <a:chOff x="6308191" y="192176"/>
            <a:chExt cx="2843482" cy="768224"/>
          </a:xfrm>
        </p:grpSpPr>
        <p:grpSp>
          <p:nvGrpSpPr>
            <p:cNvPr id="33" name="组合 4"/>
            <p:cNvGrpSpPr/>
            <p:nvPr/>
          </p:nvGrpSpPr>
          <p:grpSpPr>
            <a:xfrm>
              <a:off x="6308191" y="195519"/>
              <a:ext cx="2843482" cy="761537"/>
              <a:chOff x="6342000" y="3985"/>
              <a:chExt cx="2843482" cy="761537"/>
            </a:xfrm>
          </p:grpSpPr>
          <p:pic>
            <p:nvPicPr>
              <p:cNvPr id="35" name="图片 5" descr="gepea.jpg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6342000" y="3985"/>
                <a:ext cx="1114152" cy="761537"/>
              </a:xfrm>
              <a:prstGeom prst="rect">
                <a:avLst/>
              </a:prstGeom>
            </p:spPr>
          </p:pic>
          <p:pic>
            <p:nvPicPr>
              <p:cNvPr id="36" name="图片 6" descr="QQ截图20140412231104(1).jpg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8200553" y="23792"/>
                <a:ext cx="984929" cy="737745"/>
              </a:xfrm>
              <a:prstGeom prst="rect">
                <a:avLst/>
              </a:prstGeom>
            </p:spPr>
          </p:pic>
        </p:grpSp>
        <p:pic>
          <p:nvPicPr>
            <p:cNvPr id="34" name="图片 4" descr="cnrs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04423" y="192176"/>
              <a:ext cx="768224" cy="7682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42411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864841" y="6412420"/>
            <a:ext cx="2026568" cy="340147"/>
          </a:xfrm>
        </p:spPr>
        <p:txBody>
          <a:bodyPr/>
          <a:lstStyle/>
          <a:p>
            <a:fld id="{0C913308-F349-4B6D-A68A-DD1791B4A57B}" type="slidenum">
              <a:rPr lang="zh-CN" altLang="en-US" b="1" smtClean="0">
                <a:solidFill>
                  <a:sysClr val="windowText" lastClr="000000"/>
                </a:solidFill>
                <a:latin typeface="GungsuhChe" pitchFamily="49" charset="-127"/>
                <a:ea typeface="GungsuhChe" pitchFamily="49" charset="-127"/>
              </a:rPr>
              <a:pPr/>
              <a:t>15</a:t>
            </a:fld>
            <a:endParaRPr lang="zh-CN" altLang="en-US" sz="2000" b="1" dirty="0">
              <a:solidFill>
                <a:sysClr val="windowText" lastClr="000000"/>
              </a:solidFill>
              <a:latin typeface="GungsuhChe" pitchFamily="49" charset="-127"/>
              <a:ea typeface="GungsuhChe" pitchFamily="49" charset="-127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0" y="1124744"/>
            <a:ext cx="7236296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>
          <a:xfrm>
            <a:off x="93629" y="6356351"/>
            <a:ext cx="2497171" cy="313010"/>
          </a:xfrm>
        </p:spPr>
        <p:txBody>
          <a:bodyPr/>
          <a:lstStyle/>
          <a:p>
            <a:r>
              <a:rPr lang="en-US" altLang="zh-CN" b="1" dirty="0" smtClean="0">
                <a:solidFill>
                  <a:sysClr val="windowText" lastClr="000000"/>
                </a:solidFill>
              </a:rPr>
              <a:t>7th Asia  Pacific Biotech Congress</a:t>
            </a:r>
            <a:endParaRPr lang="zh-CN" alt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7" name="Titre 2"/>
          <p:cNvSpPr>
            <a:spLocks noGrp="1"/>
          </p:cNvSpPr>
          <p:nvPr>
            <p:ph type="title"/>
          </p:nvPr>
        </p:nvSpPr>
        <p:spPr>
          <a:xfrm>
            <a:off x="457829" y="130751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29" name="ZoneTexte 28"/>
          <p:cNvSpPr txBox="1"/>
          <p:nvPr/>
        </p:nvSpPr>
        <p:spPr>
          <a:xfrm>
            <a:off x="284913" y="5394200"/>
            <a:ext cx="8460303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 Black" panose="020B0A04020102020204" pitchFamily="34" charset="0"/>
              </a:rPr>
              <a:t>Purified hydrocarbon productivity at </a:t>
            </a:r>
            <a:r>
              <a:rPr lang="en-US" altLang="zh-CN" sz="1600" b="1" dirty="0" smtClean="0">
                <a:latin typeface="Arial Black" panose="020B0A04020102020204" pitchFamily="34" charset="0"/>
              </a:rPr>
              <a:t>pH 6.5 higher than at pH 7.5</a:t>
            </a:r>
          </a:p>
        </p:txBody>
      </p:sp>
      <p:sp>
        <p:nvSpPr>
          <p:cNvPr id="24" name="Espace réservé du texte 1"/>
          <p:cNvSpPr txBox="1">
            <a:spLocks/>
          </p:cNvSpPr>
          <p:nvPr/>
        </p:nvSpPr>
        <p:spPr>
          <a:xfrm>
            <a:off x="284914" y="156484"/>
            <a:ext cx="8247526" cy="9176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tx1"/>
                </a:solidFill>
                <a:latin typeface="Arial Black" panose="020B0A04020102020204" pitchFamily="34" charset="0"/>
              </a:rPr>
              <a:t>3.  Results and </a:t>
            </a:r>
            <a:r>
              <a:rPr lang="en-US" altLang="zh-CN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discussion </a:t>
            </a:r>
            <a:r>
              <a:rPr lang="zh-CN" altLang="en-US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：</a:t>
            </a:r>
            <a:endParaRPr lang="en-US" altLang="zh-CN" sz="2000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457200" indent="-457200">
              <a:buAutoNum type="arabicPeriod"/>
            </a:pPr>
            <a:endParaRPr lang="en-US" sz="10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r>
              <a:rPr lang="en-US" altLang="zh-CN" sz="18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Purified hydrocarbon</a:t>
            </a:r>
            <a:r>
              <a:rPr lang="en-US" altLang="zh-CN" sz="18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at pH 6.5 &amp; 7.5 </a:t>
            </a:r>
            <a:r>
              <a:rPr lang="en-US" altLang="zh-CN" sz="1800" b="1" dirty="0">
                <a:solidFill>
                  <a:schemeClr val="tx1"/>
                </a:solidFill>
                <a:latin typeface="Arial Black" panose="020B0A04020102020204" pitchFamily="34" charset="0"/>
              </a:rPr>
              <a:t>under </a:t>
            </a:r>
            <a:r>
              <a:rPr lang="en-US" altLang="zh-CN" sz="18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two NO</a:t>
            </a:r>
            <a:r>
              <a:rPr lang="en-US" altLang="zh-CN" sz="1800" b="1" baseline="-25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3</a:t>
            </a:r>
            <a:r>
              <a:rPr lang="en-US" altLang="zh-CN" sz="1800" b="1" baseline="30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</a:t>
            </a:r>
            <a:r>
              <a:rPr lang="en-US" altLang="zh-CN" sz="18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conditions</a:t>
            </a:r>
            <a:endParaRPr lang="fr-FR" altLang="en-US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284914" y="5878926"/>
            <a:ext cx="8460305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 Black" panose="020B0A04020102020204" pitchFamily="34" charset="0"/>
              </a:rPr>
              <a:t>Purified hydrocarbon productivity increased under N-sufficient conditions</a:t>
            </a:r>
            <a:endParaRPr lang="en-US" altLang="zh-CN" sz="1600" b="1" dirty="0" smtClean="0">
              <a:latin typeface="Arial Black" panose="020B0A04020102020204" pitchFamily="34" charset="0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706952" y="1340768"/>
            <a:ext cx="7681472" cy="3888432"/>
            <a:chOff x="706952" y="1340768"/>
            <a:chExt cx="7681472" cy="3888432"/>
          </a:xfrm>
        </p:grpSpPr>
        <p:graphicFrame>
          <p:nvGraphicFramePr>
            <p:cNvPr id="15" name="Graphique 1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528283587"/>
                </p:ext>
              </p:extLst>
            </p:nvPr>
          </p:nvGraphicFramePr>
          <p:xfrm>
            <a:off x="706952" y="1340768"/>
            <a:ext cx="7681472" cy="38884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3" name="Connecteur droit 2"/>
            <p:cNvCxnSpPr/>
            <p:nvPr/>
          </p:nvCxnSpPr>
          <p:spPr>
            <a:xfrm>
              <a:off x="4392348" y="1340768"/>
              <a:ext cx="0" cy="3240360"/>
            </a:xfrm>
            <a:prstGeom prst="line">
              <a:avLst/>
            </a:prstGeom>
            <a:ln w="412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ZoneTexte 13"/>
          <p:cNvSpPr txBox="1"/>
          <p:nvPr/>
        </p:nvSpPr>
        <p:spPr>
          <a:xfrm>
            <a:off x="2332882" y="1574927"/>
            <a:ext cx="1262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Arial Black" panose="020B0A04020102020204" pitchFamily="34" charset="0"/>
              </a:rPr>
              <a:t>Biomass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5004048" y="158152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Arial Black" panose="020B0A04020102020204" pitchFamily="34" charset="0"/>
              </a:rPr>
              <a:t>Hydrocarbon</a:t>
            </a:r>
            <a:endParaRPr lang="en-US" dirty="0">
              <a:latin typeface="Arial Black" panose="020B0A04020102020204" pitchFamily="34" charset="0"/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6660231" y="192176"/>
            <a:ext cx="2491441" cy="423125"/>
            <a:chOff x="6308191" y="192176"/>
            <a:chExt cx="2843482" cy="768224"/>
          </a:xfrm>
        </p:grpSpPr>
        <p:grpSp>
          <p:nvGrpSpPr>
            <p:cNvPr id="18" name="组合 4"/>
            <p:cNvGrpSpPr/>
            <p:nvPr/>
          </p:nvGrpSpPr>
          <p:grpSpPr>
            <a:xfrm>
              <a:off x="6308191" y="195519"/>
              <a:ext cx="2843482" cy="761537"/>
              <a:chOff x="6342000" y="3985"/>
              <a:chExt cx="2843482" cy="761537"/>
            </a:xfrm>
          </p:grpSpPr>
          <p:pic>
            <p:nvPicPr>
              <p:cNvPr id="20" name="图片 5" descr="gepea.jp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342000" y="3985"/>
                <a:ext cx="1114152" cy="761537"/>
              </a:xfrm>
              <a:prstGeom prst="rect">
                <a:avLst/>
              </a:prstGeom>
            </p:spPr>
          </p:pic>
          <p:pic>
            <p:nvPicPr>
              <p:cNvPr id="21" name="图片 6" descr="QQ截图20140412231104(1)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8200553" y="23792"/>
                <a:ext cx="984929" cy="737745"/>
              </a:xfrm>
              <a:prstGeom prst="rect">
                <a:avLst/>
              </a:prstGeom>
            </p:spPr>
          </p:pic>
        </p:grpSp>
        <p:pic>
          <p:nvPicPr>
            <p:cNvPr id="19" name="图片 4" descr="cnrs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04423" y="192176"/>
              <a:ext cx="768224" cy="7682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727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660232" y="6381328"/>
            <a:ext cx="2026568" cy="340147"/>
          </a:xfrm>
        </p:spPr>
        <p:txBody>
          <a:bodyPr/>
          <a:lstStyle/>
          <a:p>
            <a:fld id="{0C913308-F349-4B6D-A68A-DD1791B4A57B}" type="slidenum">
              <a:rPr lang="zh-CN" altLang="en-US" b="1" smtClean="0">
                <a:solidFill>
                  <a:sysClr val="windowText" lastClr="000000"/>
                </a:solidFill>
                <a:latin typeface="GungsuhChe" pitchFamily="49" charset="-127"/>
                <a:ea typeface="GungsuhChe" pitchFamily="49" charset="-127"/>
              </a:rPr>
              <a:pPr/>
              <a:t>16</a:t>
            </a:fld>
            <a:endParaRPr lang="zh-CN" altLang="en-US" b="1" dirty="0">
              <a:solidFill>
                <a:sysClr val="windowText" lastClr="000000"/>
              </a:solidFill>
              <a:latin typeface="GungsuhChe" pitchFamily="49" charset="-127"/>
              <a:ea typeface="GungsuhChe" pitchFamily="49" charset="-127"/>
            </a:endParaRPr>
          </a:p>
        </p:txBody>
      </p:sp>
      <p:cxnSp>
        <p:nvCxnSpPr>
          <p:cNvPr id="71" name="直接连接符 7"/>
          <p:cNvCxnSpPr/>
          <p:nvPr/>
        </p:nvCxnSpPr>
        <p:spPr>
          <a:xfrm>
            <a:off x="0" y="1052174"/>
            <a:ext cx="7236296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2" name="日期占位符 9"/>
          <p:cNvSpPr>
            <a:spLocks noGrp="1"/>
          </p:cNvSpPr>
          <p:nvPr>
            <p:ph type="dt" sz="half" idx="10"/>
          </p:nvPr>
        </p:nvSpPr>
        <p:spPr>
          <a:xfrm>
            <a:off x="274158" y="6381328"/>
            <a:ext cx="2458616" cy="385018"/>
          </a:xfrm>
        </p:spPr>
        <p:txBody>
          <a:bodyPr/>
          <a:lstStyle/>
          <a:p>
            <a:r>
              <a:rPr lang="en-US" altLang="zh-CN" b="1" dirty="0" smtClean="0">
                <a:solidFill>
                  <a:sysClr val="windowText" lastClr="000000"/>
                </a:solidFill>
              </a:rPr>
              <a:t>7th Asia  Pacific Biotech Congress</a:t>
            </a:r>
            <a:endParaRPr lang="zh-CN" alt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74" name="Titre 2"/>
          <p:cNvSpPr txBox="1">
            <a:spLocks/>
          </p:cNvSpPr>
          <p:nvPr/>
        </p:nvSpPr>
        <p:spPr>
          <a:xfrm>
            <a:off x="343798" y="8294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32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527106" y="6237312"/>
            <a:ext cx="2281569" cy="360040"/>
          </a:xfrm>
        </p:spPr>
        <p:txBody>
          <a:bodyPr/>
          <a:lstStyle/>
          <a:p>
            <a:r>
              <a:rPr lang="en-US" altLang="zh-CN" dirty="0" smtClean="0"/>
              <a:t>Hirose </a:t>
            </a:r>
            <a:r>
              <a:rPr lang="en-US" altLang="zh-CN" i="1" dirty="0" smtClean="0"/>
              <a:t>et al</a:t>
            </a:r>
            <a:r>
              <a:rPr lang="en-US" altLang="zh-CN" dirty="0" smtClean="0"/>
              <a:t>., 2015 </a:t>
            </a:r>
            <a:endParaRPr lang="zh-CN" altLang="en-US" dirty="0"/>
          </a:p>
        </p:txBody>
      </p:sp>
      <p:sp>
        <p:nvSpPr>
          <p:cNvPr id="21" name="Espace réservé du texte 1"/>
          <p:cNvSpPr txBox="1">
            <a:spLocks/>
          </p:cNvSpPr>
          <p:nvPr/>
        </p:nvSpPr>
        <p:spPr>
          <a:xfrm>
            <a:off x="284914" y="156485"/>
            <a:ext cx="7715250" cy="7522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tx1"/>
                </a:solidFill>
                <a:latin typeface="Arial Black" panose="020B0A04020102020204" pitchFamily="34" charset="0"/>
              </a:rPr>
              <a:t>3.  Results and </a:t>
            </a:r>
            <a:r>
              <a:rPr lang="en-US" altLang="zh-CN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discussion </a:t>
            </a:r>
            <a:r>
              <a:rPr lang="zh-CN" altLang="en-US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：</a:t>
            </a:r>
            <a:endParaRPr lang="en-US" altLang="zh-CN" sz="2000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457200" indent="-457200">
              <a:buAutoNum type="arabicPeriod"/>
            </a:pPr>
            <a:endParaRPr lang="en-US" sz="1000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r>
              <a:rPr lang="en-US" altLang="en-US" sz="1800" b="1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18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Microscopy and fluorescence observations</a:t>
            </a:r>
            <a:endParaRPr lang="fr-FR" altLang="en-US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43798" y="1510163"/>
            <a:ext cx="341107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More hydrocarbon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excreted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from lipid bodies to matrix at </a:t>
            </a:r>
          </a:p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pH 6.5</a:t>
            </a:r>
            <a:endParaRPr lang="en-US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页脚占位符 10"/>
          <p:cNvSpPr txBox="1">
            <a:spLocks/>
          </p:cNvSpPr>
          <p:nvPr/>
        </p:nvSpPr>
        <p:spPr>
          <a:xfrm>
            <a:off x="7277254" y="4297618"/>
            <a:ext cx="1296144" cy="3620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 smtClean="0">
                <a:solidFill>
                  <a:schemeClr val="tx1"/>
                </a:solidFill>
              </a:rPr>
              <a:t>Bar </a:t>
            </a:r>
            <a:r>
              <a:rPr lang="fr-FR" altLang="zh-CN" sz="1600" b="1" dirty="0" smtClean="0">
                <a:solidFill>
                  <a:schemeClr val="tx1"/>
                </a:solidFill>
              </a:rPr>
              <a:t>: </a:t>
            </a:r>
            <a:r>
              <a:rPr lang="en-US" altLang="zh-CN" sz="1600" b="1" dirty="0" smtClean="0">
                <a:solidFill>
                  <a:schemeClr val="tx1"/>
                </a:solidFill>
              </a:rPr>
              <a:t>10µm</a:t>
            </a:r>
            <a:endParaRPr lang="zh-CN" altLang="en-US" sz="1600" b="1" dirty="0">
              <a:solidFill>
                <a:schemeClr val="tx1"/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343798" y="3208593"/>
            <a:ext cx="341107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More hydrocarbon accumulated in lipid bodies  at </a:t>
            </a:r>
          </a:p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pH 7.5</a:t>
            </a:r>
            <a:endParaRPr lang="en-US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4460380" y="1179716"/>
            <a:ext cx="4216063" cy="3498191"/>
            <a:chOff x="3748529" y="1106578"/>
            <a:chExt cx="4824869" cy="5482504"/>
          </a:xfrm>
        </p:grpSpPr>
        <p:pic>
          <p:nvPicPr>
            <p:cNvPr id="28" name="Picture 2" descr="C:\Users\Utilisateur\AppData\Roaming\feiq\RichOle\4025649790.bm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6190757" y="4026633"/>
              <a:ext cx="2145448" cy="19664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4" descr="C:\Users\Utilisateur\AppData\Roaming\feiq\RichOle\3388942967.bmp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3788898" y="4027301"/>
              <a:ext cx="2226309" cy="196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698" name="Picture 2" descr="D:\PhD Experiment 201400805\3-pH\microscope\for paper\pictures no2.t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3748529" y="1305016"/>
              <a:ext cx="2266678" cy="19529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699" name="Picture 3" descr="D:\PhD Experiment 201400805\3-pH\microscope\for paper\pictures red.t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9597" y="1106578"/>
              <a:ext cx="2653801" cy="23498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Flèche droite 31"/>
            <p:cNvSpPr/>
            <p:nvPr/>
          </p:nvSpPr>
          <p:spPr>
            <a:xfrm rot="6163058">
              <a:off x="7063062" y="1564459"/>
              <a:ext cx="599149" cy="68081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lèche droite 32"/>
            <p:cNvSpPr/>
            <p:nvPr/>
          </p:nvSpPr>
          <p:spPr>
            <a:xfrm rot="1116793">
              <a:off x="6212779" y="4601235"/>
              <a:ext cx="599149" cy="133932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5509135" y="3274497"/>
              <a:ext cx="1429944" cy="549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C00000"/>
                  </a:solidFill>
                  <a:latin typeface="Arial Black" panose="020B0A04020102020204" pitchFamily="34" charset="0"/>
                </a:rPr>
                <a:t>pH 6.5</a:t>
              </a:r>
              <a:endParaRPr lang="en-US" dirty="0">
                <a:solidFill>
                  <a:srgbClr val="C0000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5643449" y="6039274"/>
              <a:ext cx="1295631" cy="549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C00000"/>
                  </a:solidFill>
                  <a:latin typeface="Arial Black" panose="020B0A04020102020204" pitchFamily="34" charset="0"/>
                </a:rPr>
                <a:t>pH 7.5</a:t>
              </a:r>
              <a:endParaRPr lang="en-US" dirty="0">
                <a:solidFill>
                  <a:srgbClr val="C0000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40" name="Flèche droite 39"/>
            <p:cNvSpPr/>
            <p:nvPr/>
          </p:nvSpPr>
          <p:spPr>
            <a:xfrm rot="16807719">
              <a:off x="6274463" y="2551080"/>
              <a:ext cx="599149" cy="68081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lèche droite 40"/>
            <p:cNvSpPr/>
            <p:nvPr/>
          </p:nvSpPr>
          <p:spPr>
            <a:xfrm rot="16807719">
              <a:off x="7166713" y="5530649"/>
              <a:ext cx="599149" cy="68081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0966174"/>
              </p:ext>
            </p:extLst>
          </p:nvPr>
        </p:nvGraphicFramePr>
        <p:xfrm>
          <a:off x="232054" y="4650538"/>
          <a:ext cx="5218659" cy="1495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20" name="Photo" r:id="rId7" imgW="8009314" imgH="1798476" progId="StaticDib">
                  <p:embed/>
                </p:oleObj>
              </mc:Choice>
              <mc:Fallback>
                <p:oleObj name="Photo" r:id="rId7" imgW="8009314" imgH="1798476" progId="StaticDib">
                  <p:embed/>
                  <p:pic>
                    <p:nvPicPr>
                      <p:cNvPr id="0" name="Obje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054" y="4650538"/>
                        <a:ext cx="5218659" cy="14959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829574" y="5064363"/>
            <a:ext cx="3061485" cy="9233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Hydrocarbon </a:t>
            </a:r>
          </a:p>
          <a:p>
            <a:pPr algn="ctr"/>
            <a:r>
              <a:rPr lang="en-US" dirty="0" smtClean="0">
                <a:latin typeface="Arial Black" panose="020B0A04020102020204" pitchFamily="34" charset="0"/>
              </a:rPr>
              <a:t>excretion process</a:t>
            </a:r>
          </a:p>
          <a:p>
            <a:pPr algn="ctr"/>
            <a:r>
              <a:rPr lang="en-US" dirty="0" smtClean="0">
                <a:latin typeface="Arial Black" panose="020B0A04020102020204" pitchFamily="34" charset="0"/>
              </a:rPr>
              <a:t> </a:t>
            </a:r>
            <a:r>
              <a:rPr lang="en-US" dirty="0" smtClean="0">
                <a:latin typeface="Arial Black" panose="020B0A04020102020204" pitchFamily="34" charset="0"/>
                <a:sym typeface="Wingdings" panose="05000000000000000000" pitchFamily="2" charset="2"/>
              </a:rPr>
              <a:t> pH-dependent?</a:t>
            </a:r>
            <a:endParaRPr lang="en-US" dirty="0">
              <a:latin typeface="Arial Black" panose="020B0A04020102020204" pitchFamily="34" charset="0"/>
            </a:endParaRPr>
          </a:p>
        </p:txBody>
      </p:sp>
      <p:grpSp>
        <p:nvGrpSpPr>
          <p:cNvPr id="36" name="Groupe 35"/>
          <p:cNvGrpSpPr/>
          <p:nvPr/>
        </p:nvGrpSpPr>
        <p:grpSpPr>
          <a:xfrm>
            <a:off x="6308191" y="192176"/>
            <a:ext cx="2843482" cy="768224"/>
            <a:chOff x="6308191" y="192176"/>
            <a:chExt cx="2843482" cy="768224"/>
          </a:xfrm>
        </p:grpSpPr>
        <p:grpSp>
          <p:nvGrpSpPr>
            <p:cNvPr id="39" name="组合 4"/>
            <p:cNvGrpSpPr/>
            <p:nvPr/>
          </p:nvGrpSpPr>
          <p:grpSpPr>
            <a:xfrm>
              <a:off x="6308191" y="195519"/>
              <a:ext cx="2843482" cy="761537"/>
              <a:chOff x="6342000" y="3985"/>
              <a:chExt cx="2843482" cy="761537"/>
            </a:xfrm>
          </p:grpSpPr>
          <p:pic>
            <p:nvPicPr>
              <p:cNvPr id="43" name="图片 5" descr="gepea.jpg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6342000" y="3985"/>
                <a:ext cx="1114152" cy="761537"/>
              </a:xfrm>
              <a:prstGeom prst="rect">
                <a:avLst/>
              </a:prstGeom>
            </p:spPr>
          </p:pic>
          <p:pic>
            <p:nvPicPr>
              <p:cNvPr id="44" name="图片 6" descr="QQ截图20140412231104(1).jpg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8200553" y="23792"/>
                <a:ext cx="984929" cy="737745"/>
              </a:xfrm>
              <a:prstGeom prst="rect">
                <a:avLst/>
              </a:prstGeom>
            </p:spPr>
          </p:pic>
        </p:grpSp>
        <p:pic>
          <p:nvPicPr>
            <p:cNvPr id="42" name="图片 4" descr="cnrs.jp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404423" y="192176"/>
              <a:ext cx="768224" cy="7682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67557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143000"/>
          </a:xfrm>
        </p:spPr>
        <p:txBody>
          <a:bodyPr>
            <a:normAutofit/>
          </a:bodyPr>
          <a:lstStyle/>
          <a:p>
            <a:pPr marL="0" indent="0"/>
            <a:r>
              <a:rPr lang="en-US" sz="3200" b="1" dirty="0" smtClean="0">
                <a:latin typeface="Arial Black" panose="020B0A04020102020204" pitchFamily="34" charset="0"/>
              </a:rPr>
              <a:t>4. Conclusions and perspectives</a:t>
            </a:r>
            <a:endParaRPr lang="en-US" sz="3200" b="1" dirty="0">
              <a:latin typeface="Arial Black" panose="020B0A04020102020204" pitchFamily="34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314600" cy="268139"/>
          </a:xfrm>
        </p:spPr>
        <p:txBody>
          <a:bodyPr/>
          <a:lstStyle/>
          <a:p>
            <a:r>
              <a:rPr lang="en-US" altLang="zh-CN" dirty="0" smtClean="0"/>
              <a:t>7th Asia  Pacific Biotech Congress</a:t>
            </a:r>
            <a:endParaRPr lang="zh-CN" alt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76193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887226" y="6322941"/>
            <a:ext cx="2026568" cy="340147"/>
          </a:xfrm>
        </p:spPr>
        <p:txBody>
          <a:bodyPr/>
          <a:lstStyle/>
          <a:p>
            <a:fld id="{0C913308-F349-4B6D-A68A-DD1791B4A57B}" type="slidenum">
              <a:rPr lang="zh-CN" altLang="en-US" b="1" smtClean="0">
                <a:solidFill>
                  <a:sysClr val="windowText" lastClr="000000"/>
                </a:solidFill>
                <a:latin typeface="GungsuhChe" pitchFamily="49" charset="-127"/>
                <a:ea typeface="GungsuhChe" pitchFamily="49" charset="-127"/>
              </a:rPr>
              <a:pPr/>
              <a:t>18</a:t>
            </a:fld>
            <a:endParaRPr lang="zh-CN" altLang="en-US" b="1" dirty="0">
              <a:solidFill>
                <a:sysClr val="windowText" lastClr="000000"/>
              </a:solidFill>
              <a:latin typeface="GungsuhChe" pitchFamily="49" charset="-127"/>
              <a:ea typeface="GungsuhChe" pitchFamily="49" charset="-127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0" y="1124744"/>
            <a:ext cx="7236296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>
          <a:xfrm>
            <a:off x="250741" y="6288152"/>
            <a:ext cx="2360594" cy="385018"/>
          </a:xfrm>
        </p:spPr>
        <p:txBody>
          <a:bodyPr/>
          <a:lstStyle/>
          <a:p>
            <a:r>
              <a:rPr lang="en-US" altLang="zh-CN" b="1" dirty="0" smtClean="0">
                <a:solidFill>
                  <a:sysClr val="windowText" lastClr="000000"/>
                </a:solidFill>
              </a:rPr>
              <a:t>7th Asia  Pacific Biotech Congress</a:t>
            </a:r>
            <a:endParaRPr lang="zh-CN" alt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2" name="Espace réservé du texte 1"/>
          <p:cNvSpPr txBox="1">
            <a:spLocks/>
          </p:cNvSpPr>
          <p:nvPr/>
        </p:nvSpPr>
        <p:spPr>
          <a:xfrm>
            <a:off x="411395" y="339453"/>
            <a:ext cx="6839991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tx1"/>
                </a:solidFill>
                <a:latin typeface="Arial Black" panose="020B0A04020102020204" pitchFamily="34" charset="0"/>
              </a:rPr>
              <a:t>4. Conclusions and p</a:t>
            </a:r>
            <a:r>
              <a:rPr lang="en-US" sz="24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erspectives</a:t>
            </a:r>
            <a:endParaRPr lang="en-US" sz="24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ZoneTexte 8"/>
          <p:cNvSpPr txBox="1"/>
          <p:nvPr/>
        </p:nvSpPr>
        <p:spPr>
          <a:xfrm>
            <a:off x="230206" y="1484783"/>
            <a:ext cx="8677901" cy="47089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endParaRPr lang="en-US" dirty="0" smtClean="0">
              <a:latin typeface="Arial Black" panose="020B0A04020102020204" pitchFamily="34" charset="0"/>
            </a:endParaRPr>
          </a:p>
          <a:p>
            <a:pPr algn="just"/>
            <a:r>
              <a:rPr lang="en-US" dirty="0" smtClean="0">
                <a:latin typeface="Arial Black" panose="020B0A04020102020204" pitchFamily="34" charset="0"/>
              </a:rPr>
              <a:t>Continuous cultures </a:t>
            </a:r>
          </a:p>
          <a:p>
            <a:pPr algn="just"/>
            <a:r>
              <a:rPr lang="en-US" dirty="0" smtClean="0">
                <a:latin typeface="Arial Black" panose="020B0A040201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efficient method to investigate effects of factors on hydrocarbon productivity</a:t>
            </a:r>
          </a:p>
          <a:p>
            <a:pPr marL="285750" indent="-285750" algn="just">
              <a:buFont typeface="Wingdings" pitchFamily="2" charset="2"/>
              <a:buChar char="è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 Black" panose="020B0A04020102020204" pitchFamily="34" charset="0"/>
              </a:rPr>
              <a:t>No-limitation nitrogen condition</a:t>
            </a:r>
            <a:endParaRPr lang="en-US" dirty="0">
              <a:latin typeface="Arial Black" panose="020B0A040201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increase biomass and hydrocarbon productivities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/>
          </a:p>
          <a:p>
            <a:pPr algn="just"/>
            <a:r>
              <a:rPr lang="en-US" dirty="0" smtClean="0">
                <a:latin typeface="Arial Black" panose="020B0A04020102020204" pitchFamily="34" charset="0"/>
              </a:rPr>
              <a:t>pH 6.0-7.0 </a:t>
            </a:r>
          </a:p>
          <a:p>
            <a:pPr algn="just"/>
            <a:r>
              <a:rPr lang="en-US" dirty="0" smtClean="0">
                <a:latin typeface="Arial Black" panose="020B0A04020102020204" pitchFamily="34" charset="0"/>
                <a:sym typeface="Wingdings" panose="05000000000000000000" pitchFamily="2" charset="2"/>
              </a:rPr>
              <a:t>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optimal pH range for hydrocarbon productivit</a:t>
            </a:r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braunii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SAG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30.81 cultures</a:t>
            </a:r>
          </a:p>
          <a:p>
            <a:pPr marL="1714500" lvl="3" indent="-342900" algn="just">
              <a:buFont typeface="Wingdings" panose="05000000000000000000" pitchFamily="2" charset="2"/>
              <a:buChar char="Ø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1714500" lvl="3" indent="-342900"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pH-dependent excretion process?</a:t>
            </a:r>
          </a:p>
          <a:p>
            <a:pPr marL="1714500" lvl="3" indent="-342900" algn="just">
              <a:buFont typeface="Wingdings" panose="05000000000000000000" pitchFamily="2" charset="2"/>
              <a:buChar char="Ø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1714500" lvl="3" indent="-342900" algn="just">
              <a:buFont typeface="Wingdings" panose="05000000000000000000" pitchFamily="2" charset="2"/>
              <a:buChar char="Ø"/>
            </a:pPr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xtracellular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carbonic anhydrase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activity</a:t>
            </a:r>
            <a:r>
              <a:rPr lang="zh-CN" altLang="en-US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？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lvl="3" algn="just"/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     inorganic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carbon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assimilation</a:t>
            </a:r>
          </a:p>
          <a:p>
            <a:pPr lvl="3" algn="just"/>
            <a:endParaRPr lang="en-US" sz="1600" i="1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1714500" lvl="3" indent="-342900"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Strain or race-dependent?</a:t>
            </a:r>
          </a:p>
          <a:p>
            <a:pPr algn="just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                            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urther study on race B in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collaboration with Tsukuba </a:t>
            </a:r>
            <a:r>
              <a:rPr lang="en-US" sz="1600" i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University</a:t>
            </a:r>
          </a:p>
        </p:txBody>
      </p:sp>
      <p:graphicFrame>
        <p:nvGraphicFramePr>
          <p:cNvPr id="13" name="Obje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7606908"/>
              </p:ext>
            </p:extLst>
          </p:nvPr>
        </p:nvGraphicFramePr>
        <p:xfrm>
          <a:off x="6406092" y="2492896"/>
          <a:ext cx="2105361" cy="9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6" name="CS ChemDraw Drawing" r:id="rId3" imgW="5396442" imgH="2266146" progId="ChemDraw.Document.6.0">
                  <p:embed/>
                </p:oleObj>
              </mc:Choice>
              <mc:Fallback>
                <p:oleObj name="CS ChemDraw Drawing" r:id="rId3" imgW="5396442" imgH="2266146" progId="ChemDraw.Document.6.0">
                  <p:embed/>
                  <p:pic>
                    <p:nvPicPr>
                      <p:cNvPr id="0" name="Obje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6092" y="2492896"/>
                        <a:ext cx="2105361" cy="936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5" name="Picture 5" descr="D:\PhD Experiment 201400805\3-pH\microscope\for paper\yellow8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900" y="4725144"/>
            <a:ext cx="776229" cy="65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Picture 6" descr="D:\PhD Experiment 201400805\3-pH\microscope\for paper\red 8.t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9469" y="4717750"/>
            <a:ext cx="832377" cy="66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e 19"/>
          <p:cNvGrpSpPr/>
          <p:nvPr/>
        </p:nvGrpSpPr>
        <p:grpSpPr>
          <a:xfrm>
            <a:off x="6308191" y="192176"/>
            <a:ext cx="2843482" cy="768224"/>
            <a:chOff x="6308191" y="192176"/>
            <a:chExt cx="2843482" cy="768224"/>
          </a:xfrm>
        </p:grpSpPr>
        <p:grpSp>
          <p:nvGrpSpPr>
            <p:cNvPr id="21" name="组合 4"/>
            <p:cNvGrpSpPr/>
            <p:nvPr/>
          </p:nvGrpSpPr>
          <p:grpSpPr>
            <a:xfrm>
              <a:off x="6308191" y="195519"/>
              <a:ext cx="2843482" cy="761537"/>
              <a:chOff x="6342000" y="3985"/>
              <a:chExt cx="2843482" cy="761537"/>
            </a:xfrm>
          </p:grpSpPr>
          <p:pic>
            <p:nvPicPr>
              <p:cNvPr id="23" name="图片 5" descr="gepea.jpg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6342000" y="3985"/>
                <a:ext cx="1114152" cy="761537"/>
              </a:xfrm>
              <a:prstGeom prst="rect">
                <a:avLst/>
              </a:prstGeom>
            </p:spPr>
          </p:pic>
          <p:pic>
            <p:nvPicPr>
              <p:cNvPr id="24" name="图片 6" descr="QQ截图20140412231104(1).jpg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8200553" y="23792"/>
                <a:ext cx="984929" cy="737745"/>
              </a:xfrm>
              <a:prstGeom prst="rect">
                <a:avLst/>
              </a:prstGeom>
            </p:spPr>
          </p:pic>
        </p:grpSp>
        <p:pic>
          <p:nvPicPr>
            <p:cNvPr id="22" name="图片 4" descr="cnrs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04423" y="192176"/>
              <a:ext cx="768224" cy="7682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2127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AERIEN GAVY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8879"/>
            <a:ext cx="9144000" cy="3584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93866" y="6377103"/>
            <a:ext cx="2386608" cy="465284"/>
          </a:xfrm>
        </p:spPr>
        <p:txBody>
          <a:bodyPr/>
          <a:lstStyle/>
          <a:p>
            <a:r>
              <a:rPr lang="en-US" altLang="zh-CN" dirty="0" smtClean="0"/>
              <a:t>7th Asia  Pacific Biotech Congress</a:t>
            </a:r>
            <a:endParaRPr lang="zh-CN" alt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708936" y="6479792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19</a:t>
            </a:fld>
            <a:endParaRPr lang="zh-CN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640122" y="1687214"/>
            <a:ext cx="78637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Thank</a:t>
            </a:r>
            <a:r>
              <a:rPr lang="fr-FR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fr-FR" sz="3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you</a:t>
            </a:r>
            <a:r>
              <a:rPr lang="fr-FR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 for </a:t>
            </a:r>
            <a:r>
              <a:rPr lang="fr-FR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your</a:t>
            </a:r>
            <a:r>
              <a:rPr lang="fr-FR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fr-FR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kind</a:t>
            </a:r>
            <a:r>
              <a:rPr lang="fr-FR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fr-FR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attention</a:t>
            </a:r>
            <a:endParaRPr lang="fr-FR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51520" y="6172015"/>
            <a:ext cx="92525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supported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by CAER (alternative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fuel for aeronautics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), Nantes University,  CSC (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° 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201308430233)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070226" y="5864238"/>
            <a:ext cx="57426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JIN 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al., 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2015 submitted to Process Biochemistry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1" y="155960"/>
            <a:ext cx="9143999" cy="1253438"/>
            <a:chOff x="1" y="155960"/>
            <a:chExt cx="9143999" cy="1253438"/>
          </a:xfrm>
        </p:grpSpPr>
        <p:grpSp>
          <p:nvGrpSpPr>
            <p:cNvPr id="8" name="组合 13"/>
            <p:cNvGrpSpPr/>
            <p:nvPr/>
          </p:nvGrpSpPr>
          <p:grpSpPr>
            <a:xfrm>
              <a:off x="1" y="155960"/>
              <a:ext cx="9143999" cy="1253438"/>
              <a:chOff x="1" y="0"/>
              <a:chExt cx="9143999" cy="1253438"/>
            </a:xfrm>
          </p:grpSpPr>
          <p:pic>
            <p:nvPicPr>
              <p:cNvPr id="9" name="图片 6" descr="gepea.jp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" y="0"/>
                <a:ext cx="1907703" cy="1253438"/>
              </a:xfrm>
              <a:prstGeom prst="rect">
                <a:avLst/>
              </a:prstGeom>
            </p:spPr>
          </p:pic>
          <p:pic>
            <p:nvPicPr>
              <p:cNvPr id="11" name="图片 5" descr="csc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257870" y="0"/>
                <a:ext cx="1886130" cy="1218576"/>
              </a:xfrm>
              <a:prstGeom prst="rect">
                <a:avLst/>
              </a:prstGeom>
            </p:spPr>
          </p:pic>
          <p:pic>
            <p:nvPicPr>
              <p:cNvPr id="12" name="图片 4" descr="cnrs.jp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5983368" y="45240"/>
                <a:ext cx="1173336" cy="1173336"/>
              </a:xfrm>
              <a:prstGeom prst="rect">
                <a:avLst/>
              </a:prstGeom>
            </p:spPr>
          </p:pic>
          <p:pic>
            <p:nvPicPr>
              <p:cNvPr id="14" name="图片 9" descr="oniris.jpg"/>
              <p:cNvPicPr>
                <a:picLocks noChangeAspect="1"/>
              </p:cNvPicPr>
              <p:nvPr/>
            </p:nvPicPr>
            <p:blipFill>
              <a:blip r:embed="rId6" cstate="print">
                <a:lum contrast="10000"/>
              </a:blip>
              <a:stretch>
                <a:fillRect/>
              </a:stretch>
            </p:blipFill>
            <p:spPr>
              <a:xfrm>
                <a:off x="4728408" y="195715"/>
                <a:ext cx="1168080" cy="764113"/>
              </a:xfrm>
              <a:prstGeom prst="rect">
                <a:avLst/>
              </a:prstGeom>
            </p:spPr>
          </p:pic>
        </p:grpSp>
        <p:grpSp>
          <p:nvGrpSpPr>
            <p:cNvPr id="5" name="Groupe 4"/>
            <p:cNvGrpSpPr/>
            <p:nvPr/>
          </p:nvGrpSpPr>
          <p:grpSpPr>
            <a:xfrm>
              <a:off x="2066831" y="269864"/>
              <a:ext cx="2606883" cy="904876"/>
              <a:chOff x="2066831" y="269864"/>
              <a:chExt cx="2606883" cy="904876"/>
            </a:xfrm>
          </p:grpSpPr>
          <p:pic>
            <p:nvPicPr>
              <p:cNvPr id="16" name="Picture 22" descr="mines-nantes-institut-mines-telecom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56158" y="387846"/>
                <a:ext cx="1217556" cy="692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770" name="Picture 2" descr="C:\Users\Utilisateur\AppData\Roaming\feiq\RichOle\4064364082.bmp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66831" y="269864"/>
                <a:ext cx="1333500" cy="9048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7595163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7th Asia  Pacific Biotech Congress</a:t>
            </a:r>
            <a:endParaRPr lang="zh-CN" alt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16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458616" cy="365125"/>
          </a:xfrm>
        </p:spPr>
        <p:txBody>
          <a:bodyPr/>
          <a:lstStyle/>
          <a:p>
            <a:r>
              <a:rPr lang="en-US" altLang="zh-CN" dirty="0" smtClean="0"/>
              <a:t>7th Asia  Pacific Biotech Congress</a:t>
            </a:r>
            <a:endParaRPr lang="zh-CN" alt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21</a:t>
            </a:fld>
            <a:endParaRPr lang="zh-CN" altLang="en-US"/>
          </a:p>
        </p:txBody>
      </p:sp>
      <p:pic>
        <p:nvPicPr>
          <p:cNvPr id="33794" name="Picture 2" descr="C:\Users\Utilisateur\AppData\Roaming\feiq\RichOle\2450934836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866" y="697371"/>
            <a:ext cx="6304861" cy="243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6" name="Picture 4" descr="C:\Users\Utilisateur\AppData\Roaming\feiq\RichOle\890284250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495" y="3671145"/>
            <a:ext cx="5173500" cy="2579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366292" y="6250222"/>
            <a:ext cx="105670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 smtClean="0"/>
              <a:t>Wu </a:t>
            </a:r>
            <a:r>
              <a:rPr lang="en-US" sz="1050" i="1" dirty="0" smtClean="0"/>
              <a:t>et al</a:t>
            </a:r>
            <a:r>
              <a:rPr lang="en-US" sz="1050" dirty="0" smtClean="0"/>
              <a:t>., 2007</a:t>
            </a:r>
            <a:endParaRPr lang="en-US" sz="1050" dirty="0"/>
          </a:p>
        </p:txBody>
      </p:sp>
      <p:sp>
        <p:nvSpPr>
          <p:cNvPr id="8" name="Rectangle 7"/>
          <p:cNvSpPr/>
          <p:nvPr/>
        </p:nvSpPr>
        <p:spPr>
          <a:xfrm>
            <a:off x="6012028" y="3156205"/>
            <a:ext cx="141096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 err="1" smtClean="0"/>
              <a:t>Nakazawa</a:t>
            </a:r>
            <a:r>
              <a:rPr lang="en-US" sz="1050" dirty="0" smtClean="0"/>
              <a:t>  </a:t>
            </a:r>
            <a:r>
              <a:rPr lang="en-US" sz="1050" i="1" dirty="0" smtClean="0"/>
              <a:t>et al</a:t>
            </a:r>
            <a:r>
              <a:rPr lang="en-US" sz="1050" dirty="0" smtClean="0"/>
              <a:t>., 2012</a:t>
            </a:r>
            <a:endParaRPr lang="en-US" sz="1050" dirty="0"/>
          </a:p>
        </p:txBody>
      </p:sp>
      <p:sp>
        <p:nvSpPr>
          <p:cNvPr id="7" name="Rectangle 6"/>
          <p:cNvSpPr/>
          <p:nvPr/>
        </p:nvSpPr>
        <p:spPr>
          <a:xfrm>
            <a:off x="259751" y="1550896"/>
            <a:ext cx="2518638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en-US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Aurantiochytrium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15000"/>
              </a:lnSpc>
            </a:pP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Labyrinthulomycetes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n-US" dirty="0">
              <a:solidFill>
                <a:srgbClr val="C00000"/>
              </a:solidFill>
              <a:latin typeface="Arial" panose="020B0604020202020204" pitchFamily="34" charset="0"/>
              <a:ea typeface="SimSun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87028" y="4535017"/>
            <a:ext cx="1680909" cy="7023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en-US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Vibrio </a:t>
            </a:r>
            <a:r>
              <a:rPr lang="en-US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furnissii</a:t>
            </a:r>
            <a:r>
              <a:rPr lang="en-US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i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(Bacteria)</a:t>
            </a:r>
            <a:endParaRPr lang="en-US" dirty="0">
              <a:solidFill>
                <a:srgbClr val="C00000"/>
              </a:solidFill>
              <a:latin typeface="Arial" panose="020B0604020202020204" pitchFamily="34" charset="0"/>
              <a:ea typeface="SimSun"/>
              <a:cs typeface="Arial" panose="020B0604020202020204" pitchFamily="34" charset="0"/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7571299" y="19151"/>
            <a:ext cx="1572701" cy="459345"/>
            <a:chOff x="6308191" y="192176"/>
            <a:chExt cx="2843482" cy="768224"/>
          </a:xfrm>
        </p:grpSpPr>
        <p:grpSp>
          <p:nvGrpSpPr>
            <p:cNvPr id="12" name="组合 4"/>
            <p:cNvGrpSpPr/>
            <p:nvPr/>
          </p:nvGrpSpPr>
          <p:grpSpPr>
            <a:xfrm>
              <a:off x="6308191" y="195519"/>
              <a:ext cx="2843482" cy="761537"/>
              <a:chOff x="6342000" y="3985"/>
              <a:chExt cx="2843482" cy="761537"/>
            </a:xfrm>
          </p:grpSpPr>
          <p:pic>
            <p:nvPicPr>
              <p:cNvPr id="14" name="图片 5" descr="gepea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342000" y="3985"/>
                <a:ext cx="1114152" cy="761537"/>
              </a:xfrm>
              <a:prstGeom prst="rect">
                <a:avLst/>
              </a:prstGeom>
            </p:spPr>
          </p:pic>
          <p:pic>
            <p:nvPicPr>
              <p:cNvPr id="15" name="图片 6" descr="QQ截图20140412231104(1).jp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8200553" y="23792"/>
                <a:ext cx="984929" cy="737745"/>
              </a:xfrm>
              <a:prstGeom prst="rect">
                <a:avLst/>
              </a:prstGeom>
            </p:spPr>
          </p:pic>
        </p:grpSp>
        <p:pic>
          <p:nvPicPr>
            <p:cNvPr id="13" name="图片 4" descr="cnrs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04423" y="192176"/>
              <a:ext cx="768224" cy="7682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9943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458616" cy="365125"/>
          </a:xfrm>
        </p:spPr>
        <p:txBody>
          <a:bodyPr/>
          <a:lstStyle/>
          <a:p>
            <a:r>
              <a:rPr lang="en-US" altLang="zh-CN" dirty="0" smtClean="0"/>
              <a:t>7th Asia  Pacific Biotech Congress</a:t>
            </a:r>
            <a:endParaRPr lang="zh-CN" alt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22</a:t>
            </a:fld>
            <a:endParaRPr lang="zh-CN" altLang="en-US"/>
          </a:p>
        </p:txBody>
      </p:sp>
      <p:sp>
        <p:nvSpPr>
          <p:cNvPr id="5" name="Rectangle 4"/>
          <p:cNvSpPr/>
          <p:nvPr/>
        </p:nvSpPr>
        <p:spPr>
          <a:xfrm>
            <a:off x="5837942" y="4437112"/>
            <a:ext cx="122020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 smtClean="0"/>
              <a:t>Sydney </a:t>
            </a:r>
            <a:r>
              <a:rPr lang="en-US" sz="1050" i="1" dirty="0" smtClean="0"/>
              <a:t>et al</a:t>
            </a:r>
            <a:r>
              <a:rPr lang="en-US" sz="1050" dirty="0" smtClean="0"/>
              <a:t>., </a:t>
            </a:r>
            <a:r>
              <a:rPr lang="en-US" sz="1050" dirty="0" smtClean="0"/>
              <a:t>2010</a:t>
            </a:r>
            <a:endParaRPr lang="en-US" sz="1050" dirty="0"/>
          </a:p>
        </p:txBody>
      </p:sp>
      <p:grpSp>
        <p:nvGrpSpPr>
          <p:cNvPr id="11" name="Groupe 10"/>
          <p:cNvGrpSpPr/>
          <p:nvPr/>
        </p:nvGrpSpPr>
        <p:grpSpPr>
          <a:xfrm>
            <a:off x="7571299" y="19151"/>
            <a:ext cx="1572701" cy="459345"/>
            <a:chOff x="6308191" y="192176"/>
            <a:chExt cx="2843482" cy="768224"/>
          </a:xfrm>
        </p:grpSpPr>
        <p:grpSp>
          <p:nvGrpSpPr>
            <p:cNvPr id="12" name="组合 4"/>
            <p:cNvGrpSpPr/>
            <p:nvPr/>
          </p:nvGrpSpPr>
          <p:grpSpPr>
            <a:xfrm>
              <a:off x="6308191" y="195519"/>
              <a:ext cx="2843482" cy="761537"/>
              <a:chOff x="6342000" y="3985"/>
              <a:chExt cx="2843482" cy="761537"/>
            </a:xfrm>
          </p:grpSpPr>
          <p:pic>
            <p:nvPicPr>
              <p:cNvPr id="14" name="图片 5" descr="gepea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6342000" y="3985"/>
                <a:ext cx="1114152" cy="761537"/>
              </a:xfrm>
              <a:prstGeom prst="rect">
                <a:avLst/>
              </a:prstGeom>
            </p:spPr>
          </p:pic>
          <p:pic>
            <p:nvPicPr>
              <p:cNvPr id="15" name="图片 6" descr="QQ截图20140412231104(1).jp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8200553" y="23792"/>
                <a:ext cx="984929" cy="737745"/>
              </a:xfrm>
              <a:prstGeom prst="rect">
                <a:avLst/>
              </a:prstGeom>
            </p:spPr>
          </p:pic>
        </p:grpSp>
        <p:pic>
          <p:nvPicPr>
            <p:cNvPr id="13" name="图片 4" descr="cnrs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04423" y="192176"/>
              <a:ext cx="768224" cy="768224"/>
            </a:xfrm>
            <a:prstGeom prst="rect">
              <a:avLst/>
            </a:prstGeom>
          </p:spPr>
        </p:pic>
      </p:grpSp>
      <p:grpSp>
        <p:nvGrpSpPr>
          <p:cNvPr id="16" name="Groupe 15"/>
          <p:cNvGrpSpPr/>
          <p:nvPr/>
        </p:nvGrpSpPr>
        <p:grpSpPr>
          <a:xfrm>
            <a:off x="0" y="1674232"/>
            <a:ext cx="9135824" cy="2762880"/>
            <a:chOff x="0" y="1674232"/>
            <a:chExt cx="9135824" cy="2762880"/>
          </a:xfrm>
        </p:grpSpPr>
        <p:pic>
          <p:nvPicPr>
            <p:cNvPr id="6" name="Picture 2" descr="C:\Users\Utilisateur\AppData\Roaming\feiq\RichOle\2013198329.bmp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674232"/>
              <a:ext cx="9135824" cy="2762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91416" y="3240910"/>
              <a:ext cx="1872208" cy="17426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3690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6588145" cy="850106"/>
          </a:xfrm>
        </p:spPr>
        <p:txBody>
          <a:bodyPr>
            <a:normAutofit/>
          </a:bodyPr>
          <a:lstStyle/>
          <a:p>
            <a:pPr algn="l"/>
            <a:r>
              <a:rPr lang="en-US" altLang="zh-CN" sz="4000" dirty="0" smtClean="0">
                <a:latin typeface="Impact" pitchFamily="34" charset="0"/>
                <a:ea typeface="Arial Unicode MS" pitchFamily="34" charset="-122"/>
                <a:cs typeface="Arial Unicode MS" pitchFamily="34" charset="-122"/>
              </a:rPr>
              <a:t> </a:t>
            </a:r>
            <a:endParaRPr lang="zh-CN" altLang="en-US" sz="4000" dirty="0">
              <a:latin typeface="Impact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660232" y="6381328"/>
            <a:ext cx="2026568" cy="340147"/>
          </a:xfrm>
        </p:spPr>
        <p:txBody>
          <a:bodyPr/>
          <a:lstStyle/>
          <a:p>
            <a:fld id="{0C913308-F349-4B6D-A68A-DD1791B4A57B}" type="slidenum">
              <a:rPr lang="zh-CN" altLang="en-US" b="1" smtClean="0">
                <a:solidFill>
                  <a:sysClr val="windowText" lastClr="000000"/>
                </a:solidFill>
                <a:latin typeface="GungsuhChe" pitchFamily="49" charset="-127"/>
                <a:ea typeface="GungsuhChe" pitchFamily="49" charset="-127"/>
              </a:rPr>
              <a:pPr/>
              <a:t>23</a:t>
            </a:fld>
            <a:endParaRPr lang="zh-CN" altLang="en-US" b="1" dirty="0">
              <a:solidFill>
                <a:sysClr val="windowText" lastClr="000000"/>
              </a:solidFill>
              <a:latin typeface="GungsuhChe" pitchFamily="49" charset="-127"/>
              <a:ea typeface="GungsuhChe" pitchFamily="49" charset="-127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0" y="1124744"/>
            <a:ext cx="7236296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>
          <a:xfrm>
            <a:off x="190102" y="6407057"/>
            <a:ext cx="4114800" cy="385018"/>
          </a:xfrm>
        </p:spPr>
        <p:txBody>
          <a:bodyPr/>
          <a:lstStyle/>
          <a:p>
            <a:r>
              <a:rPr lang="en-US" altLang="zh-CN" b="1" dirty="0" smtClean="0">
                <a:solidFill>
                  <a:sysClr val="windowText" lastClr="000000"/>
                </a:solidFill>
              </a:rPr>
              <a:t>7th Asia  Pacific Biotech Congress</a:t>
            </a:r>
            <a:endParaRPr lang="zh-CN" altLang="en-US" b="1" dirty="0">
              <a:solidFill>
                <a:sysClr val="windowText" lastClr="000000"/>
              </a:solidFill>
            </a:endParaRPr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883527"/>
              </p:ext>
            </p:extLst>
          </p:nvPr>
        </p:nvGraphicFramePr>
        <p:xfrm>
          <a:off x="2" y="1819977"/>
          <a:ext cx="9138095" cy="2813324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1557694"/>
                <a:gridCol w="1372656"/>
                <a:gridCol w="1153919"/>
                <a:gridCol w="1083391"/>
                <a:gridCol w="1196313"/>
                <a:gridCol w="1038137"/>
                <a:gridCol w="1735985"/>
              </a:tblGrid>
              <a:tr h="6508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Black" panose="020B0A04020102020204" pitchFamily="34" charset="0"/>
                        </a:rPr>
                        <a:t>Oil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Kinematic viscosity </a:t>
                      </a: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(mm</a:t>
                      </a:r>
                      <a:r>
                        <a:rPr lang="en-US" sz="1100" b="1" kern="1200" baseline="300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 s</a:t>
                      </a:r>
                      <a:r>
                        <a:rPr lang="en-US" sz="1100" b="1" kern="1200" baseline="300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-1</a:t>
                      </a: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)</a:t>
                      </a:r>
                      <a:endParaRPr lang="en-US" sz="11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Black" panose="020B0A04020102020204" pitchFamily="34" charset="0"/>
                        </a:rPr>
                        <a:t>Density </a:t>
                      </a:r>
                      <a:r>
                        <a:rPr lang="en-US" sz="1100" dirty="0">
                          <a:effectLst/>
                          <a:latin typeface="Arial Black" panose="020B0A04020102020204" pitchFamily="34" charset="0"/>
                        </a:rPr>
                        <a:t>(kg m</a:t>
                      </a:r>
                      <a:r>
                        <a:rPr lang="en-US" sz="1100" baseline="30000" dirty="0">
                          <a:effectLst/>
                          <a:latin typeface="Arial Black" panose="020B0A04020102020204" pitchFamily="34" charset="0"/>
                        </a:rPr>
                        <a:t>-3</a:t>
                      </a:r>
                      <a:r>
                        <a:rPr lang="en-US" sz="1100" dirty="0">
                          <a:effectLst/>
                          <a:latin typeface="Arial Black" panose="020B0A04020102020204" pitchFamily="34" charset="0"/>
                        </a:rPr>
                        <a:t>)</a:t>
                      </a:r>
                      <a:endParaRPr lang="en-US" sz="11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Arial Black" panose="020B0A04020102020204" pitchFamily="34" charset="0"/>
                        </a:rPr>
                        <a:t>Cetane</a:t>
                      </a:r>
                      <a:r>
                        <a:rPr lang="en-US" sz="1400" dirty="0">
                          <a:effectLst/>
                          <a:latin typeface="Arial Black" panose="020B0A04020102020204" pitchFamily="34" charset="0"/>
                        </a:rPr>
                        <a:t> number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Black" panose="020B0A04020102020204" pitchFamily="34" charset="0"/>
                        </a:rPr>
                        <a:t>Acid number </a:t>
                      </a:r>
                      <a:endParaRPr lang="en-US" sz="14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Arial Black" panose="020B0A04020102020204" pitchFamily="34" charset="0"/>
                        </a:rPr>
                        <a:t>(</a:t>
                      </a:r>
                      <a:r>
                        <a:rPr lang="en-US" sz="1100" dirty="0">
                          <a:effectLst/>
                          <a:latin typeface="Arial Black" panose="020B0A04020102020204" pitchFamily="34" charset="0"/>
                        </a:rPr>
                        <a:t>mg KOH g</a:t>
                      </a:r>
                      <a:r>
                        <a:rPr lang="en-US" sz="1100" baseline="30000" dirty="0">
                          <a:effectLst/>
                          <a:latin typeface="Arial Black" panose="020B0A04020102020204" pitchFamily="34" charset="0"/>
                        </a:rPr>
                        <a:t>-1</a:t>
                      </a:r>
                      <a:r>
                        <a:rPr lang="en-US" sz="1100" dirty="0">
                          <a:effectLst/>
                          <a:latin typeface="Arial Black" panose="020B0A04020102020204" pitchFamily="34" charset="0"/>
                        </a:rPr>
                        <a:t>)</a:t>
                      </a:r>
                      <a:endParaRPr lang="en-US" sz="11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Black" panose="020B0A04020102020204" pitchFamily="34" charset="0"/>
                        </a:rPr>
                        <a:t>HHV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 Black" panose="020B0A04020102020204" pitchFamily="34" charset="0"/>
                        </a:rPr>
                        <a:t>(MJ Kg</a:t>
                      </a:r>
                      <a:r>
                        <a:rPr lang="en-US" sz="1100" baseline="30000" dirty="0">
                          <a:effectLst/>
                          <a:latin typeface="Arial Black" panose="020B0A04020102020204" pitchFamily="34" charset="0"/>
                        </a:rPr>
                        <a:t>-1</a:t>
                      </a:r>
                      <a:r>
                        <a:rPr lang="en-US" sz="1400" dirty="0">
                          <a:effectLst/>
                          <a:latin typeface="Arial Black" panose="020B0A04020102020204" pitchFamily="34" charset="0"/>
                        </a:rPr>
                        <a:t>)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Reference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51880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B. </a:t>
                      </a:r>
                      <a:r>
                        <a:rPr lang="en-US" sz="1400" i="1" dirty="0" err="1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braunii</a:t>
                      </a:r>
                      <a:r>
                        <a:rPr lang="en-US" sz="1400" i="1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en-US" sz="1400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oil 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Black" panose="020B0A04020102020204" pitchFamily="34" charset="0"/>
                          <a:ea typeface="SimSun"/>
                          <a:cs typeface="Times New Roman"/>
                        </a:rPr>
                        <a:t>4.3-</a:t>
                      </a:r>
                      <a:r>
                        <a:rPr lang="en-US" sz="1400" dirty="0"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5.52 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Black" panose="020B0A04020102020204" pitchFamily="34" charset="0"/>
                        </a:rPr>
                        <a:t>850-853 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 Black" panose="020B0A04020102020204" pitchFamily="34" charset="0"/>
                        </a:rPr>
                        <a:t>55.4</a:t>
                      </a:r>
                      <a:endParaRPr lang="en-US" sz="140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Black" panose="020B0A04020102020204" pitchFamily="34" charset="0"/>
                        </a:rPr>
                        <a:t>0.49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 Black" panose="020B0A04020102020204" pitchFamily="34" charset="0"/>
                        </a:rPr>
                        <a:t>40.4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Ashokkumar</a:t>
                      </a: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et al</a:t>
                      </a:r>
                      <a:r>
                        <a:rPr lang="fr-FR" sz="1200" b="0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., 2014</a:t>
                      </a:r>
                      <a:endParaRPr lang="en-US" sz="1200" b="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7854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 err="1">
                          <a:effectLst/>
                          <a:latin typeface="Arial Black" panose="020B0A04020102020204" pitchFamily="34" charset="0"/>
                        </a:rPr>
                        <a:t>Other</a:t>
                      </a:r>
                      <a:r>
                        <a:rPr lang="fr-FR" sz="14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fr-FR" sz="1400" dirty="0" err="1">
                          <a:effectLst/>
                          <a:latin typeface="Arial Black" panose="020B0A04020102020204" pitchFamily="34" charset="0"/>
                        </a:rPr>
                        <a:t>microalgae</a:t>
                      </a:r>
                      <a:r>
                        <a:rPr lang="fr-FR" sz="1400" dirty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fr-FR" sz="1400" dirty="0" err="1" smtClean="0">
                          <a:effectLst/>
                          <a:latin typeface="Arial Black" panose="020B0A04020102020204" pitchFamily="34" charset="0"/>
                        </a:rPr>
                        <a:t>oil</a:t>
                      </a:r>
                      <a:r>
                        <a:rPr lang="fr-FR" sz="1400" baseline="30000" dirty="0" smtClean="0">
                          <a:effectLst/>
                          <a:latin typeface="Arial Black" panose="020B0A04020102020204" pitchFamily="34" charset="0"/>
                        </a:rPr>
                        <a:t>*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Arial Black" panose="020B0A04020102020204" pitchFamily="34" charset="0"/>
                          <a:ea typeface="SimSun"/>
                          <a:cs typeface="Times New Roman"/>
                        </a:rPr>
                        <a:t>4.5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Arial Black" panose="020B0A04020102020204" pitchFamily="34" charset="0"/>
                        </a:rPr>
                        <a:t>881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Arial Black" panose="020B0A04020102020204" pitchFamily="34" charset="0"/>
                        </a:rPr>
                        <a:t>54.7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Arial Black" panose="020B0A04020102020204" pitchFamily="34" charset="0"/>
                        </a:rPr>
                        <a:t>0.6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Arial Black" panose="020B0A04020102020204" pitchFamily="34" charset="0"/>
                        </a:rPr>
                        <a:t>38.4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 err="1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Mallick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1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et al.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, 2012</a:t>
                      </a:r>
                      <a:endParaRPr lang="en-US" sz="1200" b="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47854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Arial Black" panose="020B0A04020102020204" pitchFamily="34" charset="0"/>
                        </a:rPr>
                        <a:t>Diesel fuel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1.3-4.1 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Arial Black" panose="020B0A04020102020204" pitchFamily="34" charset="0"/>
                        </a:rPr>
                        <a:t>850 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Arial Black" panose="020B0A04020102020204" pitchFamily="34" charset="0"/>
                        </a:rPr>
                        <a:t>40-55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Arial Black" panose="020B0A04020102020204" pitchFamily="34" charset="0"/>
                        </a:rPr>
                        <a:t>&lt;0.5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Arial Black" panose="020B0A04020102020204" pitchFamily="34" charset="0"/>
                        </a:rPr>
                        <a:t>40-45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Amin, 2009</a:t>
                      </a:r>
                      <a:endParaRPr lang="en-US" sz="1200" b="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39637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Arial Black" panose="020B0A04020102020204" pitchFamily="34" charset="0"/>
                        </a:rPr>
                        <a:t>Jet fuel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Arial Black" panose="020B0A04020102020204" pitchFamily="34" charset="0"/>
                          <a:ea typeface="Times New Roman"/>
                          <a:cs typeface="Times New Roman"/>
                        </a:rPr>
                        <a:t>1.3-3.0 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Arial Black" panose="020B0A04020102020204" pitchFamily="34" charset="0"/>
                        </a:rPr>
                        <a:t>780-820 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Arial Black" panose="020B0A04020102020204" pitchFamily="34" charset="0"/>
                        </a:rPr>
                        <a:t>43.4-67.1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Arial Black" panose="020B0A04020102020204" pitchFamily="34" charset="0"/>
                        </a:rPr>
                        <a:t>0-0.02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Arial Black" panose="020B0A04020102020204" pitchFamily="34" charset="0"/>
                        </a:rPr>
                        <a:t>43.6-44.5</a:t>
                      </a:r>
                      <a:endParaRPr lang="en-US" sz="140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Cramer </a:t>
                      </a:r>
                      <a:r>
                        <a:rPr lang="en-US" sz="1200" b="0" i="1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et al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., 2009</a:t>
                      </a:r>
                      <a:endParaRPr lang="en-US" sz="1200" b="0" dirty="0">
                        <a:effectLst/>
                        <a:latin typeface="Arial Black" panose="020B0A04020102020204" pitchFamily="34" charset="0"/>
                        <a:ea typeface="SimSu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205567" y="5231050"/>
            <a:ext cx="77322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*, Oils as biodiesel from </a:t>
            </a:r>
            <a:r>
              <a:rPr lang="en-US" i="1" dirty="0"/>
              <a:t>Chlorella vulgaris</a:t>
            </a:r>
            <a:r>
              <a:rPr lang="en-US" dirty="0"/>
              <a:t>; N/A, no data available.</a:t>
            </a:r>
          </a:p>
        </p:txBody>
      </p:sp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65608" y="5492439"/>
            <a:ext cx="1193732" cy="1107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Rectangle 15"/>
          <p:cNvSpPr/>
          <p:nvPr/>
        </p:nvSpPr>
        <p:spPr>
          <a:xfrm>
            <a:off x="6300192" y="1698468"/>
            <a:ext cx="1080120" cy="36072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Espace réservé du texte 1"/>
          <p:cNvSpPr txBox="1">
            <a:spLocks/>
          </p:cNvSpPr>
          <p:nvPr/>
        </p:nvSpPr>
        <p:spPr>
          <a:xfrm>
            <a:off x="289494" y="351125"/>
            <a:ext cx="7715250" cy="9176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800" b="1" i="1" dirty="0" smtClean="0">
                <a:solidFill>
                  <a:schemeClr val="tx1"/>
                </a:solidFill>
                <a:latin typeface="Arial Black" panose="020B0A04020102020204" pitchFamily="34" charset="0"/>
                <a:cs typeface="Arial" pitchFamily="34" charset="0"/>
              </a:rPr>
              <a:t>B</a:t>
            </a:r>
            <a:r>
              <a:rPr lang="en-US" altLang="zh-CN" sz="1800" b="1" i="1" dirty="0">
                <a:solidFill>
                  <a:schemeClr val="tx1"/>
                </a:solidFill>
                <a:latin typeface="Arial Black" panose="020B0A04020102020204" pitchFamily="34" charset="0"/>
                <a:cs typeface="Arial" pitchFamily="34" charset="0"/>
              </a:rPr>
              <a:t>. </a:t>
            </a:r>
            <a:r>
              <a:rPr lang="en-US" altLang="zh-CN" sz="1800" b="1" i="1" dirty="0" err="1">
                <a:solidFill>
                  <a:schemeClr val="tx1"/>
                </a:solidFill>
                <a:latin typeface="Arial Black" panose="020B0A04020102020204" pitchFamily="34" charset="0"/>
                <a:cs typeface="Arial" pitchFamily="34" charset="0"/>
              </a:rPr>
              <a:t>braunii</a:t>
            </a:r>
            <a:r>
              <a:rPr lang="en-US" altLang="zh-CN" sz="1800" b="1" i="1" dirty="0">
                <a:solidFill>
                  <a:schemeClr val="tx1"/>
                </a:solidFill>
                <a:latin typeface="Arial Black" panose="020B0A04020102020204" pitchFamily="34" charset="0"/>
                <a:cs typeface="Arial" pitchFamily="34" charset="0"/>
              </a:rPr>
              <a:t> </a:t>
            </a:r>
            <a:r>
              <a:rPr lang="en-US" altLang="zh-CN" sz="1800" b="1" dirty="0">
                <a:solidFill>
                  <a:schemeClr val="tx1"/>
                </a:solidFill>
                <a:latin typeface="Arial Black" panose="020B0A04020102020204" pitchFamily="34" charset="0"/>
                <a:cs typeface="Arial" pitchFamily="34" charset="0"/>
              </a:rPr>
              <a:t>oil is suitable for alternative fuels</a:t>
            </a:r>
          </a:p>
          <a:p>
            <a:r>
              <a:rPr lang="en-US" altLang="zh-CN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altLang="en-US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289494" y="1328432"/>
            <a:ext cx="457053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Comparison of different </a:t>
            </a:r>
            <a:r>
              <a:rPr lang="en-US" altLang="zh-CN" dirty="0" smtClean="0">
                <a:latin typeface="Arial Black" panose="020B0A04020102020204" pitchFamily="34" charset="0"/>
              </a:rPr>
              <a:t>fuel</a:t>
            </a:r>
            <a:r>
              <a:rPr lang="en-US" dirty="0" smtClean="0">
                <a:latin typeface="Arial Black" panose="020B0A04020102020204" pitchFamily="34" charset="0"/>
              </a:rPr>
              <a:t>s</a:t>
            </a:r>
            <a:endParaRPr lang="en-US" dirty="0">
              <a:latin typeface="Arial Black" panose="020B0A04020102020204" pitchFamily="34" charset="0"/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6613867" y="218247"/>
            <a:ext cx="2512281" cy="609275"/>
            <a:chOff x="6308191" y="192176"/>
            <a:chExt cx="2843482" cy="768224"/>
          </a:xfrm>
        </p:grpSpPr>
        <p:grpSp>
          <p:nvGrpSpPr>
            <p:cNvPr id="20" name="组合 4"/>
            <p:cNvGrpSpPr/>
            <p:nvPr/>
          </p:nvGrpSpPr>
          <p:grpSpPr>
            <a:xfrm>
              <a:off x="6308191" y="195519"/>
              <a:ext cx="2843482" cy="761537"/>
              <a:chOff x="6342000" y="3985"/>
              <a:chExt cx="2843482" cy="761537"/>
            </a:xfrm>
          </p:grpSpPr>
          <p:pic>
            <p:nvPicPr>
              <p:cNvPr id="22" name="图片 5" descr="gepea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342000" y="3985"/>
                <a:ext cx="1114152" cy="761537"/>
              </a:xfrm>
              <a:prstGeom prst="rect">
                <a:avLst/>
              </a:prstGeom>
            </p:spPr>
          </p:pic>
          <p:pic>
            <p:nvPicPr>
              <p:cNvPr id="23" name="图片 6" descr="QQ截图20140412231104(1).jp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8200553" y="23792"/>
                <a:ext cx="984929" cy="737745"/>
              </a:xfrm>
              <a:prstGeom prst="rect">
                <a:avLst/>
              </a:prstGeom>
            </p:spPr>
          </p:pic>
        </p:grpSp>
        <p:pic>
          <p:nvPicPr>
            <p:cNvPr id="21" name="图片 4" descr="cnrs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04423" y="192176"/>
              <a:ext cx="768224" cy="76822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696863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2|2|1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2|2|1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12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8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8459</TotalTime>
  <Words>1231</Words>
  <Application>Microsoft Office PowerPoint</Application>
  <PresentationFormat>Affichage à l'écran (4:3)</PresentationFormat>
  <Paragraphs>394</Paragraphs>
  <Slides>23</Slides>
  <Notes>1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23</vt:i4>
      </vt:variant>
    </vt:vector>
  </HeadingPairs>
  <TitlesOfParts>
    <vt:vector size="26" baseType="lpstr">
      <vt:lpstr>Office 主题</vt:lpstr>
      <vt:lpstr>CS ChemDraw Drawing</vt:lpstr>
      <vt:lpstr>Photo</vt:lpstr>
      <vt:lpstr>Présentation PowerPoint</vt:lpstr>
      <vt:lpstr>Summary</vt:lpstr>
      <vt:lpstr>1.  Background and review</vt:lpstr>
      <vt:lpstr> </vt:lpstr>
      <vt:lpstr> </vt:lpstr>
      <vt:lpstr> </vt:lpstr>
      <vt:lpstr>Présentation PowerPoint</vt:lpstr>
      <vt:lpstr> </vt:lpstr>
      <vt:lpstr>2. Continuous culture setup</vt:lpstr>
      <vt:lpstr> </vt:lpstr>
      <vt:lpstr> </vt:lpstr>
      <vt:lpstr>3.  Results and discussion</vt:lpstr>
      <vt:lpstr>Présentation PowerPoint</vt:lpstr>
      <vt:lpstr>Présentation PowerPoint</vt:lpstr>
      <vt:lpstr> </vt:lpstr>
      <vt:lpstr>Présentation PowerPoint</vt:lpstr>
      <vt:lpstr>4. Conclusions and perspectives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j&amp;k</dc:creator>
  <cp:lastModifiedBy>Utilisateur</cp:lastModifiedBy>
  <cp:revision>1406</cp:revision>
  <cp:lastPrinted>2014-04-23T12:12:30Z</cp:lastPrinted>
  <dcterms:created xsi:type="dcterms:W3CDTF">2014-04-12T13:25:55Z</dcterms:created>
  <dcterms:modified xsi:type="dcterms:W3CDTF">2015-06-16T06:42:08Z</dcterms:modified>
</cp:coreProperties>
</file>