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71" r:id="rId3"/>
    <p:sldId id="282" r:id="rId4"/>
    <p:sldId id="257" r:id="rId5"/>
    <p:sldId id="302" r:id="rId6"/>
    <p:sldId id="304" r:id="rId7"/>
    <p:sldId id="303" r:id="rId8"/>
    <p:sldId id="305" r:id="rId9"/>
    <p:sldId id="306" r:id="rId10"/>
    <p:sldId id="307" r:id="rId11"/>
    <p:sldId id="300" r:id="rId12"/>
    <p:sldId id="301" r:id="rId13"/>
    <p:sldId id="309" r:id="rId14"/>
    <p:sldId id="311" r:id="rId15"/>
    <p:sldId id="308" r:id="rId16"/>
    <p:sldId id="279" r:id="rId17"/>
    <p:sldId id="312" r:id="rId18"/>
    <p:sldId id="314" r:id="rId19"/>
    <p:sldId id="281" r:id="rId20"/>
    <p:sldId id="315" r:id="rId21"/>
    <p:sldId id="317" r:id="rId22"/>
    <p:sldId id="319" r:id="rId23"/>
    <p:sldId id="316" r:id="rId24"/>
    <p:sldId id="294" r:id="rId25"/>
    <p:sldId id="320" r:id="rId26"/>
    <p:sldId id="276"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9242"/>
    <a:srgbClr val="2FCE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9" d="100"/>
          <a:sy n="69" d="100"/>
        </p:scale>
        <p:origin x="-1176" y="-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31"/>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F64A0DA-52C5-4EA6-A0EB-318A8F07B380}" type="datetimeFigureOut">
              <a:rPr lang="en-US" smtClean="0"/>
              <a:pPr/>
              <a:t>7/29/2014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185087D-8521-4FBE-A9EC-875F8AABB70E}" type="slidenum">
              <a:rPr lang="en-US" smtClean="0"/>
              <a:pPr/>
              <a:t>‹#›</a:t>
            </a:fld>
            <a:endParaRPr lang="en-US"/>
          </a:p>
        </p:txBody>
      </p:sp>
    </p:spTree>
    <p:extLst>
      <p:ext uri="{BB962C8B-B14F-4D97-AF65-F5344CB8AC3E}">
        <p14:creationId xmlns:p14="http://schemas.microsoft.com/office/powerpoint/2010/main" val="3354929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8C1BD10-CB17-4BF5-ACE9-B0ADDD61D05E}" type="datetimeFigureOut">
              <a:rPr lang="en-US" smtClean="0"/>
              <a:pPr/>
              <a:t>7/29/2014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88F7257-77E0-4BB6-A3D2-FCE25D4210B6}" type="slidenum">
              <a:rPr lang="en-US" smtClean="0"/>
              <a:pPr/>
              <a:t>‹#›</a:t>
            </a:fld>
            <a:endParaRPr lang="en-US"/>
          </a:p>
        </p:txBody>
      </p:sp>
    </p:spTree>
    <p:extLst>
      <p:ext uri="{BB962C8B-B14F-4D97-AF65-F5344CB8AC3E}">
        <p14:creationId xmlns:p14="http://schemas.microsoft.com/office/powerpoint/2010/main" val="376399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96816AAA-33C1-48A9-AE9B-06C82B0F2889}" type="slidenum">
              <a:rPr lang="en-US"/>
              <a:pPr/>
              <a:t>2</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spcBef>
                <a:spcPct val="30000"/>
              </a:spcBef>
              <a:defRPr kumimoji="1" sz="1200">
                <a:solidFill>
                  <a:schemeClr val="tx1"/>
                </a:solidFill>
                <a:latin typeface="Times New Roman" pitchFamily="18" charset="0"/>
                <a:ea typeface="宋体" pitchFamily="2" charset="-122"/>
              </a:defRPr>
            </a:lvl1pPr>
            <a:lvl2pPr marL="757066" indent="-291179" eaLnBrk="0" hangingPunct="0">
              <a:spcBef>
                <a:spcPct val="30000"/>
              </a:spcBef>
              <a:defRPr kumimoji="1" sz="1200">
                <a:solidFill>
                  <a:schemeClr val="tx1"/>
                </a:solidFill>
                <a:latin typeface="Times New Roman" pitchFamily="18" charset="0"/>
                <a:ea typeface="宋体" pitchFamily="2" charset="-122"/>
              </a:defRPr>
            </a:lvl2pPr>
            <a:lvl3pPr marL="1164717" indent="-232943" eaLnBrk="0" hangingPunct="0">
              <a:spcBef>
                <a:spcPct val="30000"/>
              </a:spcBef>
              <a:defRPr kumimoji="1" sz="1200">
                <a:solidFill>
                  <a:schemeClr val="tx1"/>
                </a:solidFill>
                <a:latin typeface="Times New Roman" pitchFamily="18" charset="0"/>
                <a:ea typeface="宋体" pitchFamily="2" charset="-122"/>
              </a:defRPr>
            </a:lvl3pPr>
            <a:lvl4pPr marL="1630604" indent="-232943" eaLnBrk="0" hangingPunct="0">
              <a:spcBef>
                <a:spcPct val="30000"/>
              </a:spcBef>
              <a:defRPr kumimoji="1" sz="1200">
                <a:solidFill>
                  <a:schemeClr val="tx1"/>
                </a:solidFill>
                <a:latin typeface="Times New Roman" pitchFamily="18" charset="0"/>
                <a:ea typeface="宋体" pitchFamily="2" charset="-122"/>
              </a:defRPr>
            </a:lvl4pPr>
            <a:lvl5pPr marL="2096491" indent="-232943" eaLnBrk="0" hangingPunct="0">
              <a:spcBef>
                <a:spcPct val="30000"/>
              </a:spcBef>
              <a:defRPr kumimoji="1" sz="1200">
                <a:solidFill>
                  <a:schemeClr val="tx1"/>
                </a:solidFill>
                <a:latin typeface="Times New Roman" pitchFamily="18" charset="0"/>
                <a:ea typeface="宋体" pitchFamily="2" charset="-122"/>
              </a:defRPr>
            </a:lvl5pPr>
            <a:lvl6pPr marL="2562377" indent="-232943" eaLnBrk="0" fontAlgn="base" hangingPunct="0">
              <a:spcBef>
                <a:spcPct val="30000"/>
              </a:spcBef>
              <a:spcAft>
                <a:spcPct val="0"/>
              </a:spcAft>
              <a:defRPr kumimoji="1" sz="1200">
                <a:solidFill>
                  <a:schemeClr val="tx1"/>
                </a:solidFill>
                <a:latin typeface="Times New Roman" pitchFamily="18" charset="0"/>
                <a:ea typeface="宋体" pitchFamily="2" charset="-122"/>
              </a:defRPr>
            </a:lvl6pPr>
            <a:lvl7pPr marL="3028264" indent="-232943" eaLnBrk="0" fontAlgn="base" hangingPunct="0">
              <a:spcBef>
                <a:spcPct val="30000"/>
              </a:spcBef>
              <a:spcAft>
                <a:spcPct val="0"/>
              </a:spcAft>
              <a:defRPr kumimoji="1" sz="1200">
                <a:solidFill>
                  <a:schemeClr val="tx1"/>
                </a:solidFill>
                <a:latin typeface="Times New Roman" pitchFamily="18" charset="0"/>
                <a:ea typeface="宋体" pitchFamily="2" charset="-122"/>
              </a:defRPr>
            </a:lvl7pPr>
            <a:lvl8pPr marL="3494151" indent="-232943" eaLnBrk="0" fontAlgn="base" hangingPunct="0">
              <a:spcBef>
                <a:spcPct val="30000"/>
              </a:spcBef>
              <a:spcAft>
                <a:spcPct val="0"/>
              </a:spcAft>
              <a:defRPr kumimoji="1" sz="1200">
                <a:solidFill>
                  <a:schemeClr val="tx1"/>
                </a:solidFill>
                <a:latin typeface="Times New Roman" pitchFamily="18" charset="0"/>
                <a:ea typeface="宋体" pitchFamily="2" charset="-122"/>
              </a:defRPr>
            </a:lvl8pPr>
            <a:lvl9pPr marL="3960038" indent="-232943" eaLnBrk="0" fontAlgn="base" hangingPunct="0">
              <a:spcBef>
                <a:spcPct val="30000"/>
              </a:spcBef>
              <a:spcAft>
                <a:spcPct val="0"/>
              </a:spcAft>
              <a:defRPr kumimoji="1" sz="1200">
                <a:solidFill>
                  <a:schemeClr val="tx1"/>
                </a:solidFill>
                <a:latin typeface="Times New Roman" pitchFamily="18" charset="0"/>
                <a:ea typeface="宋体" pitchFamily="2" charset="-122"/>
              </a:defRPr>
            </a:lvl9pPr>
          </a:lstStyle>
          <a:p>
            <a:pPr eaLnBrk="1" hangingPunct="1">
              <a:spcBef>
                <a:spcPct val="0"/>
              </a:spcBef>
            </a:pPr>
            <a:fld id="{CA0E7F25-0B52-4B24-8CF8-1928AB12D59F}" type="slidenum">
              <a:rPr lang="en-US" altLang="zh-CN" smtClean="0"/>
              <a:pPr eaLnBrk="1" hangingPunct="1">
                <a:spcBef>
                  <a:spcPct val="0"/>
                </a:spcBef>
              </a:pPr>
              <a:t>11</a:t>
            </a:fld>
            <a:endParaRPr lang="en-US" altLang="zh-CN" smtClean="0"/>
          </a:p>
        </p:txBody>
      </p:sp>
      <p:sp>
        <p:nvSpPr>
          <p:cNvPr id="80899" name="Slide Image Placeholder 1"/>
          <p:cNvSpPr>
            <a:spLocks noGrp="1" noRot="1" noChangeAspect="1" noTextEdit="1"/>
          </p:cNvSpPr>
          <p:nvPr>
            <p:ph type="sldImg"/>
          </p:nvPr>
        </p:nvSpPr>
        <p:spPr>
          <a:xfrm>
            <a:off x="1182688" y="696913"/>
            <a:ext cx="4648200" cy="3486150"/>
          </a:xfrm>
          <a:ln/>
        </p:spPr>
      </p:sp>
      <p:sp>
        <p:nvSpPr>
          <p:cNvPr id="80900" name="Notes Placeholder 2"/>
          <p:cNvSpPr>
            <a:spLocks noGrp="1"/>
          </p:cNvSpPr>
          <p:nvPr>
            <p:ph type="body" idx="1"/>
          </p:nvPr>
        </p:nvSpPr>
        <p:spPr>
          <a:xfrm>
            <a:off x="701040" y="4415790"/>
            <a:ext cx="5608320" cy="4183380"/>
          </a:xfrm>
          <a:noFill/>
        </p:spPr>
        <p:txBody>
          <a:bodyPr lIns="93169" tIns="46585" rIns="93169" bIns="46585"/>
          <a:lstStyle/>
          <a:p>
            <a:r>
              <a:rPr lang="en-US" altLang="zh-CN" smtClean="0"/>
              <a:t>In earlier studies, it was typically assumed that the concentration distribution of Hg within a DFC is well mixed. This slide shows that the two mainstream designs do not produce uniform Hg concentration within the chambers based on computational fluidic dynamics (CFD) calculations. On the right hand side of the slide, it also shows that varying the flow rate changes the concentration distribution of Hg in the chamber, causing very different measured fluxes over the same soil surface (next slide).</a:t>
            </a:r>
          </a:p>
        </p:txBody>
      </p:sp>
      <p:sp>
        <p:nvSpPr>
          <p:cNvPr id="80901" name="Slide Number Placeholder 3"/>
          <p:cNvSpPr txBox="1">
            <a:spLocks noGrp="1"/>
          </p:cNvSpPr>
          <p:nvPr/>
        </p:nvSpPr>
        <p:spPr bwMode="auto">
          <a:xfrm>
            <a:off x="3970938" y="8829967"/>
            <a:ext cx="3037840" cy="46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9" tIns="46585" rIns="93169" bIns="46585" anchor="b"/>
          <a:lstStyle>
            <a:lvl1pPr eaLnBrk="0" hangingPunct="0">
              <a:spcBef>
                <a:spcPct val="30000"/>
              </a:spcBef>
              <a:defRPr kumimoji="1" sz="1200">
                <a:solidFill>
                  <a:schemeClr val="tx1"/>
                </a:solidFill>
                <a:latin typeface="Times New Roman" pitchFamily="18" charset="0"/>
                <a:ea typeface="宋体" pitchFamily="2" charset="-122"/>
              </a:defRPr>
            </a:lvl1pPr>
            <a:lvl2pPr marL="742950" indent="-285750" eaLnBrk="0" hangingPunct="0">
              <a:spcBef>
                <a:spcPct val="30000"/>
              </a:spcBef>
              <a:defRPr kumimoji="1" sz="1200">
                <a:solidFill>
                  <a:schemeClr val="tx1"/>
                </a:solidFill>
                <a:latin typeface="Times New Roman" pitchFamily="18" charset="0"/>
                <a:ea typeface="宋体" pitchFamily="2" charset="-122"/>
              </a:defRPr>
            </a:lvl2pPr>
            <a:lvl3pPr marL="1143000" indent="-228600" eaLnBrk="0" hangingPunct="0">
              <a:spcBef>
                <a:spcPct val="30000"/>
              </a:spcBef>
              <a:defRPr kumimoji="1" sz="1200">
                <a:solidFill>
                  <a:schemeClr val="tx1"/>
                </a:solidFill>
                <a:latin typeface="Times New Roman" pitchFamily="18" charset="0"/>
                <a:ea typeface="宋体" pitchFamily="2" charset="-122"/>
              </a:defRPr>
            </a:lvl3pPr>
            <a:lvl4pPr marL="1600200" indent="-228600" eaLnBrk="0" hangingPunct="0">
              <a:spcBef>
                <a:spcPct val="30000"/>
              </a:spcBef>
              <a:defRPr kumimoji="1" sz="1200">
                <a:solidFill>
                  <a:schemeClr val="tx1"/>
                </a:solidFill>
                <a:latin typeface="Times New Roman" pitchFamily="18" charset="0"/>
                <a:ea typeface="宋体" pitchFamily="2" charset="-122"/>
              </a:defRPr>
            </a:lvl4pPr>
            <a:lvl5pPr marL="2057400" indent="-228600" eaLnBrk="0" hangingPunct="0">
              <a:spcBef>
                <a:spcPct val="30000"/>
              </a:spcBef>
              <a:defRPr kumimoji="1" sz="1200">
                <a:solidFill>
                  <a:schemeClr val="tx1"/>
                </a:solidFill>
                <a:latin typeface="Times New Roman" pitchFamily="18" charset="0"/>
                <a:ea typeface="宋体" pitchFamily="2" charset="-122"/>
              </a:defRPr>
            </a:lvl5pPr>
            <a:lvl6pPr marL="2514600" indent="-228600" eaLnBrk="0" fontAlgn="base" hangingPunct="0">
              <a:spcBef>
                <a:spcPct val="30000"/>
              </a:spcBef>
              <a:spcAft>
                <a:spcPct val="0"/>
              </a:spcAft>
              <a:defRPr kumimoji="1" sz="1200">
                <a:solidFill>
                  <a:schemeClr val="tx1"/>
                </a:solidFill>
                <a:latin typeface="Times New Roman" pitchFamily="18" charset="0"/>
                <a:ea typeface="宋体" pitchFamily="2" charset="-122"/>
              </a:defRPr>
            </a:lvl6pPr>
            <a:lvl7pPr marL="2971800" indent="-228600" eaLnBrk="0" fontAlgn="base" hangingPunct="0">
              <a:spcBef>
                <a:spcPct val="30000"/>
              </a:spcBef>
              <a:spcAft>
                <a:spcPct val="0"/>
              </a:spcAft>
              <a:defRPr kumimoji="1" sz="1200">
                <a:solidFill>
                  <a:schemeClr val="tx1"/>
                </a:solidFill>
                <a:latin typeface="Times New Roman" pitchFamily="18" charset="0"/>
                <a:ea typeface="宋体" pitchFamily="2" charset="-122"/>
              </a:defRPr>
            </a:lvl7pPr>
            <a:lvl8pPr marL="3429000" indent="-228600" eaLnBrk="0" fontAlgn="base" hangingPunct="0">
              <a:spcBef>
                <a:spcPct val="30000"/>
              </a:spcBef>
              <a:spcAft>
                <a:spcPct val="0"/>
              </a:spcAft>
              <a:defRPr kumimoji="1" sz="1200">
                <a:solidFill>
                  <a:schemeClr val="tx1"/>
                </a:solidFill>
                <a:latin typeface="Times New Roman" pitchFamily="18" charset="0"/>
                <a:ea typeface="宋体" pitchFamily="2" charset="-122"/>
              </a:defRPr>
            </a:lvl8pPr>
            <a:lvl9pPr marL="3886200" indent="-228600" eaLnBrk="0" fontAlgn="base" hangingPunct="0">
              <a:spcBef>
                <a:spcPct val="30000"/>
              </a:spcBef>
              <a:spcAft>
                <a:spcPct val="0"/>
              </a:spcAft>
              <a:defRPr kumimoji="1" sz="1200">
                <a:solidFill>
                  <a:schemeClr val="tx1"/>
                </a:solidFill>
                <a:latin typeface="Times New Roman" pitchFamily="18" charset="0"/>
                <a:ea typeface="宋体" pitchFamily="2" charset="-122"/>
              </a:defRPr>
            </a:lvl9pPr>
          </a:lstStyle>
          <a:p>
            <a:pPr algn="r" eaLnBrk="1" hangingPunct="1">
              <a:spcBef>
                <a:spcPct val="0"/>
              </a:spcBef>
            </a:pPr>
            <a:fld id="{E2C88EF0-713C-4B3C-867C-CDE356CCCE0F}" type="slidenum">
              <a:rPr kumimoji="0" lang="en-US" altLang="zh-CN">
                <a:latin typeface="Arial" charset="0"/>
              </a:rPr>
              <a:pPr algn="r" eaLnBrk="1" hangingPunct="1">
                <a:spcBef>
                  <a:spcPct val="0"/>
                </a:spcBef>
              </a:pPr>
              <a:t>11</a:t>
            </a:fld>
            <a:endParaRPr kumimoji="0" lang="en-US" altLang="zh-CN">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So. In this studied,</a:t>
            </a:r>
            <a:r>
              <a:rPr lang="en-US" altLang="zh-CN" baseline="0" dirty="0" smtClean="0"/>
              <a:t> we evaluated all 5 above mentioned techniques.</a:t>
            </a:r>
          </a:p>
          <a:p>
            <a:r>
              <a:rPr lang="en-US" altLang="zh-CN" baseline="0" dirty="0" smtClean="0"/>
              <a:t>Our research consisted of two integrated field </a:t>
            </a:r>
            <a:r>
              <a:rPr lang="en-US" altLang="zh-CN" baseline="0" dirty="0" err="1" smtClean="0"/>
              <a:t>intercomparion</a:t>
            </a:r>
            <a:r>
              <a:rPr lang="en-US" altLang="zh-CN" baseline="0" dirty="0" smtClean="0"/>
              <a:t> campaigns over both bare and canopy surface. The site is located in North China Plain as shown in this map which </a:t>
            </a:r>
            <a:r>
              <a:rPr lang="en-US" altLang="zh-CN" baseline="0" dirty="0" err="1" smtClean="0"/>
              <a:t>ungergoing</a:t>
            </a:r>
            <a:r>
              <a:rPr lang="en-US" altLang="zh-CN" baseline="0" dirty="0" smtClean="0"/>
              <a:t> wheat-corn rotation </a:t>
            </a:r>
            <a:r>
              <a:rPr lang="en-US" altLang="zh-CN" baseline="0" dirty="0" err="1" smtClean="0"/>
              <a:t>agriculratural</a:t>
            </a:r>
            <a:r>
              <a:rPr lang="en-US" altLang="zh-CN" baseline="0" dirty="0" smtClean="0"/>
              <a:t> activities. </a:t>
            </a:r>
          </a:p>
          <a:p>
            <a:r>
              <a:rPr lang="en-US" altLang="zh-CN" baseline="0" dirty="0" smtClean="0"/>
              <a:t>The site is evolution from fluvial alluvial effect with large area of flat natural surface.</a:t>
            </a:r>
          </a:p>
          <a:p>
            <a:pPr defTabSz="931774" eaLnBrk="0" fontAlgn="base" hangingPunct="0">
              <a:spcBef>
                <a:spcPct val="30000"/>
              </a:spcBef>
              <a:spcAft>
                <a:spcPct val="0"/>
              </a:spcAft>
              <a:defRPr/>
            </a:pPr>
            <a:r>
              <a:rPr lang="en-US" altLang="zh-CN" baseline="0" dirty="0" smtClean="0"/>
              <a:t>From the lower panel table, we can see that soil Hg is relatively homogeneous distributed.</a:t>
            </a:r>
          </a:p>
        </p:txBody>
      </p:sp>
      <p:sp>
        <p:nvSpPr>
          <p:cNvPr id="4" name="灯片编号占位符 3"/>
          <p:cNvSpPr>
            <a:spLocks noGrp="1"/>
          </p:cNvSpPr>
          <p:nvPr>
            <p:ph type="sldNum" sz="quarter" idx="10"/>
          </p:nvPr>
        </p:nvSpPr>
        <p:spPr/>
        <p:txBody>
          <a:bodyPr/>
          <a:lstStyle/>
          <a:p>
            <a:pPr>
              <a:defRPr/>
            </a:pPr>
            <a:fld id="{172A4D97-B3B2-4455-9CB4-AC8473C312E4}" type="slidenum">
              <a:rPr lang="zh-CN" altLang="en-US" smtClean="0"/>
              <a:pPr>
                <a:defRPr/>
              </a:pPr>
              <a:t>17</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shows</a:t>
            </a:r>
            <a:r>
              <a:rPr lang="en-US" baseline="0" dirty="0" smtClean="0"/>
              <a:t> the process and the main algorithms for estimating air-surface exchange of mercury. It is important to point out that the we will have the measurement data to calibrate the model parameters.</a:t>
            </a:r>
            <a:endParaRPr lang="en-US" dirty="0"/>
          </a:p>
        </p:txBody>
      </p:sp>
      <p:sp>
        <p:nvSpPr>
          <p:cNvPr id="4" name="Slide Number Placeholder 3"/>
          <p:cNvSpPr>
            <a:spLocks noGrp="1"/>
          </p:cNvSpPr>
          <p:nvPr>
            <p:ph type="sldNum" sz="quarter" idx="10"/>
          </p:nvPr>
        </p:nvSpPr>
        <p:spPr/>
        <p:txBody>
          <a:bodyPr/>
          <a:lstStyle/>
          <a:p>
            <a:fld id="{89E49969-CDE5-4009-B54B-EB613897712B}" type="slidenum">
              <a:rPr lang="en-US" smtClean="0"/>
              <a:pPr/>
              <a:t>19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shows</a:t>
            </a:r>
            <a:r>
              <a:rPr lang="en-US" baseline="0" dirty="0" smtClean="0"/>
              <a:t> the process and the main algorithms for estimating air-surface exchange of mercury. It is important to point out that the we will have the measurement data to calibrate the model parameters.</a:t>
            </a:r>
            <a:endParaRPr lang="en-US" dirty="0"/>
          </a:p>
        </p:txBody>
      </p:sp>
      <p:sp>
        <p:nvSpPr>
          <p:cNvPr id="4" name="Slide Number Placeholder 3"/>
          <p:cNvSpPr>
            <a:spLocks noGrp="1"/>
          </p:cNvSpPr>
          <p:nvPr>
            <p:ph type="sldNum" sz="quarter" idx="10"/>
          </p:nvPr>
        </p:nvSpPr>
        <p:spPr/>
        <p:txBody>
          <a:bodyPr/>
          <a:lstStyle/>
          <a:p>
            <a:fld id="{89E49969-CDE5-4009-B54B-EB613897712B}" type="slidenum">
              <a:rPr lang="en-US" smtClean="0"/>
              <a:pPr/>
              <a:t>20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DEC710-A20B-4341-AD20-9B47643175D3}" type="datetimeFigureOut">
              <a:rPr lang="en-US" smtClean="0"/>
              <a:pPr/>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5E5A82-3732-4EBA-B6A3-FE2347F5468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DEC710-A20B-4341-AD20-9B47643175D3}" type="datetimeFigureOut">
              <a:rPr lang="en-US" smtClean="0"/>
              <a:pPr/>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5E5A82-3732-4EBA-B6A3-FE2347F5468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DEC710-A20B-4341-AD20-9B47643175D3}" type="datetimeFigureOut">
              <a:rPr lang="en-US" smtClean="0"/>
              <a:pPr/>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5E5A82-3732-4EBA-B6A3-FE2347F5468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DEC710-A20B-4341-AD20-9B47643175D3}" type="datetimeFigureOut">
              <a:rPr lang="en-US" smtClean="0"/>
              <a:pPr/>
              <a:t>7/29/2014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5E5A82-3732-4EBA-B6A3-FE2347F5468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DEC710-A20B-4341-AD20-9B47643175D3}" type="datetimeFigureOut">
              <a:rPr lang="en-US" smtClean="0"/>
              <a:pPr/>
              <a:t>7/29/2014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5E5A82-3732-4EBA-B6A3-FE2347F5468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DEC710-A20B-4341-AD20-9B47643175D3}" type="datetimeFigureOut">
              <a:rPr lang="en-US" smtClean="0"/>
              <a:pPr/>
              <a:t>7/29/2014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5E5A82-3732-4EBA-B6A3-FE2347F5468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DEC710-A20B-4341-AD20-9B47643175D3}" type="datetimeFigureOut">
              <a:rPr lang="en-US" smtClean="0"/>
              <a:pPr/>
              <a:t>7/29/2014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5E5A82-3732-4EBA-B6A3-FE2347F5468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DEC710-A20B-4341-AD20-9B47643175D3}" type="datetimeFigureOut">
              <a:rPr lang="en-US" smtClean="0"/>
              <a:pPr/>
              <a:t>7/29/2014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5E5A82-3732-4EBA-B6A3-FE2347F5468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DEC710-A20B-4341-AD20-9B47643175D3}" type="datetimeFigureOut">
              <a:rPr lang="en-US" smtClean="0"/>
              <a:pPr/>
              <a:t>7/29/2014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5E5A82-3732-4EBA-B6A3-FE2347F5468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DEC710-A20B-4341-AD20-9B47643175D3}" type="datetimeFigureOut">
              <a:rPr lang="en-US" smtClean="0"/>
              <a:pPr/>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5E5A82-3732-4EBA-B6A3-FE2347F5468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DEC710-A20B-4341-AD20-9B47643175D3}" type="datetimeFigureOut">
              <a:rPr lang="en-US" smtClean="0"/>
              <a:pPr/>
              <a:t>7/29/2014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5E5A82-3732-4EBA-B6A3-FE2347F5468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DEC710-A20B-4341-AD20-9B47643175D3}" type="datetimeFigureOut">
              <a:rPr lang="en-US" smtClean="0"/>
              <a:pPr/>
              <a:t>7/29/2014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5E5A82-3732-4EBA-B6A3-FE2347F5468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7.xml"/><Relationship Id="rId7" Type="http://schemas.openxmlformats.org/officeDocument/2006/relationships/image" Target="../media/image15.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4.png"/><Relationship Id="rId11" Type="http://schemas.openxmlformats.org/officeDocument/2006/relationships/image" Target="../media/image12.wmf"/><Relationship Id="rId5" Type="http://schemas.openxmlformats.org/officeDocument/2006/relationships/image" Target="../media/image13.png"/><Relationship Id="rId10" Type="http://schemas.openxmlformats.org/officeDocument/2006/relationships/oleObject" Target="../embeddings/oleObject2.bin"/><Relationship Id="rId4" Type="http://schemas.openxmlformats.org/officeDocument/2006/relationships/notesSlide" Target="../notesSlides/notesSlide2.xml"/><Relationship Id="rId9" Type="http://schemas.openxmlformats.org/officeDocument/2006/relationships/image" Target="../media/image11.wmf"/></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2667000"/>
          </a:xfrm>
        </p:spPr>
        <p:txBody>
          <a:bodyPr>
            <a:noAutofit/>
          </a:bodyPr>
          <a:lstStyle/>
          <a:p>
            <a:r>
              <a:rPr lang="en-US" b="1" dirty="0" smtClean="0"/>
              <a:t>Quantifying air-surface </a:t>
            </a:r>
            <a:r>
              <a:rPr lang="en-US" b="1" dirty="0"/>
              <a:t>exchange of elemental mercury vapor using enclosure and micrometeorological methods</a:t>
            </a:r>
            <a:r>
              <a:rPr lang="en-US" b="1" i="1" dirty="0" smtClean="0"/>
              <a:t> </a:t>
            </a:r>
            <a:endParaRPr lang="en-US" b="1" i="1" dirty="0"/>
          </a:p>
        </p:txBody>
      </p:sp>
      <p:sp>
        <p:nvSpPr>
          <p:cNvPr id="3" name="Subtitle 2"/>
          <p:cNvSpPr>
            <a:spLocks noGrp="1"/>
          </p:cNvSpPr>
          <p:nvPr>
            <p:ph type="subTitle" idx="1"/>
          </p:nvPr>
        </p:nvSpPr>
        <p:spPr>
          <a:xfrm>
            <a:off x="457200" y="3733800"/>
            <a:ext cx="8382000" cy="2819400"/>
          </a:xfrm>
        </p:spPr>
        <p:txBody>
          <a:bodyPr>
            <a:normAutofit fontScale="92500"/>
          </a:bodyPr>
          <a:lstStyle/>
          <a:p>
            <a:pPr>
              <a:spcBef>
                <a:spcPts val="0"/>
              </a:spcBef>
            </a:pPr>
            <a:r>
              <a:rPr lang="en-US" sz="3400" b="1" i="1" dirty="0" smtClean="0">
                <a:solidFill>
                  <a:srgbClr val="0000FF"/>
                </a:solidFill>
              </a:rPr>
              <a:t>C. Jerry Lin</a:t>
            </a:r>
            <a:r>
              <a:rPr lang="en-US" sz="3400" b="1" i="1" baseline="30000" dirty="0" smtClean="0">
                <a:solidFill>
                  <a:srgbClr val="0000FF"/>
                </a:solidFill>
              </a:rPr>
              <a:t>1,2</a:t>
            </a:r>
            <a:r>
              <a:rPr lang="en-US" sz="3400" b="1" i="1" dirty="0" smtClean="0">
                <a:solidFill>
                  <a:srgbClr val="0000FF"/>
                </a:solidFill>
              </a:rPr>
              <a:t>, W. Zhu</a:t>
            </a:r>
            <a:r>
              <a:rPr lang="en-US" sz="3400" b="1" i="1" baseline="30000" dirty="0">
                <a:solidFill>
                  <a:srgbClr val="0000FF"/>
                </a:solidFill>
              </a:rPr>
              <a:t>2</a:t>
            </a:r>
            <a:r>
              <a:rPr lang="en-US" sz="3400" b="1" i="1" dirty="0" smtClean="0">
                <a:solidFill>
                  <a:srgbClr val="0000FF"/>
                </a:solidFill>
              </a:rPr>
              <a:t>, J. Sommar</a:t>
            </a:r>
            <a:r>
              <a:rPr lang="en-US" sz="3400" b="1" i="1" baseline="30000" dirty="0">
                <a:solidFill>
                  <a:srgbClr val="0000FF"/>
                </a:solidFill>
              </a:rPr>
              <a:t>2</a:t>
            </a:r>
            <a:r>
              <a:rPr lang="en-US" sz="3400" b="1" i="1" dirty="0" smtClean="0">
                <a:solidFill>
                  <a:srgbClr val="0000FF"/>
                </a:solidFill>
              </a:rPr>
              <a:t> &amp; X. Feng</a:t>
            </a:r>
            <a:r>
              <a:rPr lang="en-US" sz="3400" b="1" i="1" baseline="30000" dirty="0">
                <a:solidFill>
                  <a:srgbClr val="0000FF"/>
                </a:solidFill>
              </a:rPr>
              <a:t>2</a:t>
            </a:r>
            <a:endParaRPr lang="en-US" sz="3400" b="1" i="1" dirty="0" smtClean="0">
              <a:solidFill>
                <a:srgbClr val="0000FF"/>
              </a:solidFill>
            </a:endParaRPr>
          </a:p>
          <a:p>
            <a:pPr>
              <a:spcBef>
                <a:spcPts val="0"/>
              </a:spcBef>
            </a:pPr>
            <a:r>
              <a:rPr lang="en-US" sz="2600" baseline="30000" dirty="0" smtClean="0">
                <a:solidFill>
                  <a:srgbClr val="0000FF"/>
                </a:solidFill>
              </a:rPr>
              <a:t>1</a:t>
            </a:r>
            <a:r>
              <a:rPr lang="en-US" sz="2600" dirty="0" smtClean="0">
                <a:solidFill>
                  <a:srgbClr val="0000FF"/>
                </a:solidFill>
              </a:rPr>
              <a:t>Lamar University and </a:t>
            </a:r>
            <a:r>
              <a:rPr lang="en-US" sz="2600" baseline="30000" dirty="0">
                <a:solidFill>
                  <a:srgbClr val="0000FF"/>
                </a:solidFill>
              </a:rPr>
              <a:t>2</a:t>
            </a:r>
            <a:r>
              <a:rPr lang="en-US" sz="2600" dirty="0" smtClean="0">
                <a:solidFill>
                  <a:srgbClr val="0000FF"/>
                </a:solidFill>
              </a:rPr>
              <a:t>CAS Institute of Geochemistry</a:t>
            </a:r>
          </a:p>
          <a:p>
            <a:pPr>
              <a:spcBef>
                <a:spcPts val="0"/>
              </a:spcBef>
            </a:pPr>
            <a:endParaRPr lang="en-US" sz="600" i="1" dirty="0" smtClean="0">
              <a:solidFill>
                <a:srgbClr val="0000FF"/>
              </a:solidFill>
            </a:endParaRPr>
          </a:p>
          <a:p>
            <a:pPr>
              <a:spcBef>
                <a:spcPts val="0"/>
              </a:spcBef>
            </a:pPr>
            <a:r>
              <a:rPr lang="en-US" sz="3000" b="1" dirty="0">
                <a:solidFill>
                  <a:schemeClr val="tx1">
                    <a:lumMod val="65000"/>
                    <a:lumOff val="35000"/>
                  </a:schemeClr>
                </a:solidFill>
              </a:rPr>
              <a:t>Data Collection, Analysis and Application of </a:t>
            </a:r>
            <a:endParaRPr lang="en-US" sz="3000" b="1" dirty="0" smtClean="0">
              <a:solidFill>
                <a:schemeClr val="tx1">
                  <a:lumMod val="65000"/>
                  <a:lumOff val="35000"/>
                </a:schemeClr>
              </a:solidFill>
            </a:endParaRPr>
          </a:p>
          <a:p>
            <a:pPr>
              <a:spcBef>
                <a:spcPts val="0"/>
              </a:spcBef>
            </a:pPr>
            <a:r>
              <a:rPr lang="en-US" sz="3000" b="1" dirty="0" err="1" smtClean="0">
                <a:solidFill>
                  <a:schemeClr val="tx1">
                    <a:lumMod val="65000"/>
                    <a:lumOff val="35000"/>
                  </a:schemeClr>
                </a:solidFill>
              </a:rPr>
              <a:t>Speciated</a:t>
            </a:r>
            <a:r>
              <a:rPr lang="en-US" sz="3000" b="1" dirty="0" smtClean="0">
                <a:solidFill>
                  <a:schemeClr val="tx1">
                    <a:lumMod val="65000"/>
                    <a:lumOff val="35000"/>
                  </a:schemeClr>
                </a:solidFill>
              </a:rPr>
              <a:t> </a:t>
            </a:r>
            <a:r>
              <a:rPr lang="en-US" sz="3000" b="1" dirty="0">
                <a:solidFill>
                  <a:schemeClr val="tx1">
                    <a:lumMod val="65000"/>
                    <a:lumOff val="35000"/>
                  </a:schemeClr>
                </a:solidFill>
              </a:rPr>
              <a:t>Atmospheric </a:t>
            </a:r>
            <a:r>
              <a:rPr lang="en-US" sz="3000" b="1" dirty="0" smtClean="0">
                <a:solidFill>
                  <a:schemeClr val="tx1">
                    <a:lumMod val="65000"/>
                    <a:lumOff val="35000"/>
                  </a:schemeClr>
                </a:solidFill>
              </a:rPr>
              <a:t>Mercury</a:t>
            </a:r>
          </a:p>
          <a:p>
            <a:r>
              <a:rPr lang="en-US" sz="2600" dirty="0"/>
              <a:t>3</a:t>
            </a:r>
            <a:r>
              <a:rPr lang="en-US" sz="2600" baseline="30000" dirty="0"/>
              <a:t>rd</a:t>
            </a:r>
            <a:r>
              <a:rPr lang="en-US" sz="2600" dirty="0"/>
              <a:t> International Conference </a:t>
            </a:r>
            <a:r>
              <a:rPr lang="en-US" sz="2600" dirty="0" smtClean="0"/>
              <a:t>on Earth </a:t>
            </a:r>
            <a:r>
              <a:rPr lang="en-US" sz="2600" dirty="0"/>
              <a:t>Science &amp; Climate Change</a:t>
            </a:r>
          </a:p>
          <a:p>
            <a:pPr>
              <a:spcBef>
                <a:spcPts val="0"/>
              </a:spcBef>
            </a:pPr>
            <a:endParaRPr lang="en-US" sz="500" dirty="0" smtClean="0">
              <a:solidFill>
                <a:srgbClr val="002060"/>
              </a:solidFill>
            </a:endParaRPr>
          </a:p>
          <a:p>
            <a:pPr>
              <a:spcBef>
                <a:spcPts val="0"/>
              </a:spcBef>
            </a:pPr>
            <a:r>
              <a:rPr lang="en-US" sz="2400" b="1" dirty="0" smtClean="0">
                <a:solidFill>
                  <a:srgbClr val="002060"/>
                </a:solidFill>
              </a:rPr>
              <a:t>July 29, 2014</a:t>
            </a:r>
            <a:endParaRPr lang="en-US" sz="2400" b="1" dirty="0">
              <a:solidFill>
                <a:srgbClr val="002060"/>
              </a:solidFill>
            </a:endParaRPr>
          </a:p>
        </p:txBody>
      </p:sp>
      <p:cxnSp>
        <p:nvCxnSpPr>
          <p:cNvPr id="5" name="Straight Connector 4"/>
          <p:cNvCxnSpPr/>
          <p:nvPr/>
        </p:nvCxnSpPr>
        <p:spPr>
          <a:xfrm>
            <a:off x="1219200" y="3429000"/>
            <a:ext cx="6705600" cy="0"/>
          </a:xfrm>
          <a:prstGeom prst="line">
            <a:avLst/>
          </a:prstGeom>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152400"/>
            <a:ext cx="8229600" cy="1143000"/>
          </a:xfrm>
        </p:spPr>
        <p:txBody>
          <a:bodyPr>
            <a:normAutofit fontScale="90000"/>
          </a:bodyPr>
          <a:lstStyle/>
          <a:p>
            <a:pPr eaLnBrk="1" hangingPunct="1"/>
            <a:r>
              <a:rPr lang="en-US" b="1" dirty="0" smtClean="0"/>
              <a:t>Anthropogenic vs. Natural/Secondary</a:t>
            </a:r>
          </a:p>
        </p:txBody>
      </p:sp>
      <p:graphicFrame>
        <p:nvGraphicFramePr>
          <p:cNvPr id="8" name="Table 7"/>
          <p:cNvGraphicFramePr>
            <a:graphicFrameLocks noGrp="1"/>
          </p:cNvGraphicFramePr>
          <p:nvPr>
            <p:extLst>
              <p:ext uri="{D42A27DB-BD31-4B8C-83A1-F6EECF244321}">
                <p14:modId xmlns:p14="http://schemas.microsoft.com/office/powerpoint/2010/main" val="186898319"/>
              </p:ext>
            </p:extLst>
          </p:nvPr>
        </p:nvGraphicFramePr>
        <p:xfrm>
          <a:off x="1447800" y="4876800"/>
          <a:ext cx="6477000" cy="1447800"/>
        </p:xfrm>
        <a:graphic>
          <a:graphicData uri="http://schemas.openxmlformats.org/drawingml/2006/table">
            <a:tbl>
              <a:tblPr firstRow="1" lastRow="1">
                <a:tableStyleId>{9D7B26C5-4107-4FEC-AEDC-1716B250A1EF}</a:tableStyleId>
              </a:tblPr>
              <a:tblGrid>
                <a:gridCol w="838200"/>
                <a:gridCol w="2042670"/>
                <a:gridCol w="1668792"/>
                <a:gridCol w="1927338"/>
              </a:tblGrid>
              <a:tr h="482600">
                <a:tc>
                  <a:txBody>
                    <a:bodyPr/>
                    <a:lstStyle/>
                    <a:p>
                      <a:pPr algn="r" fontAlgn="ctr"/>
                      <a:r>
                        <a:rPr lang="en-US" sz="2400" u="none" strike="noStrike" dirty="0"/>
                        <a:t> </a:t>
                      </a:r>
                      <a:endParaRPr lang="en-US" sz="2400" b="0" i="0" u="none" strike="noStrike" dirty="0">
                        <a:solidFill>
                          <a:schemeClr val="tx1"/>
                        </a:solidFill>
                        <a:latin typeface="Calibri"/>
                      </a:endParaRPr>
                    </a:p>
                  </a:txBody>
                  <a:tcPr marL="5890" marR="5890" marT="5890" marB="0" anchor="ctr"/>
                </a:tc>
                <a:tc>
                  <a:txBody>
                    <a:bodyPr/>
                    <a:lstStyle/>
                    <a:p>
                      <a:pPr algn="r" fontAlgn="ctr"/>
                      <a:r>
                        <a:rPr lang="en-US" sz="2400" u="none" strike="noStrike" dirty="0">
                          <a:solidFill>
                            <a:srgbClr val="0000FF"/>
                          </a:solidFill>
                        </a:rPr>
                        <a:t>Anthropogenic</a:t>
                      </a:r>
                      <a:endParaRPr lang="en-US" sz="2400" b="1" i="0" u="none" strike="noStrike" dirty="0">
                        <a:solidFill>
                          <a:srgbClr val="0000FF"/>
                        </a:solidFill>
                        <a:latin typeface="Calibri"/>
                      </a:endParaRPr>
                    </a:p>
                  </a:txBody>
                  <a:tcPr marL="5890" marR="5890" marT="5890" marB="0" anchor="ctr"/>
                </a:tc>
                <a:tc>
                  <a:txBody>
                    <a:bodyPr/>
                    <a:lstStyle/>
                    <a:p>
                      <a:pPr algn="r" fontAlgn="ctr"/>
                      <a:r>
                        <a:rPr lang="en-US" sz="2400" u="none" strike="noStrike" dirty="0">
                          <a:solidFill>
                            <a:srgbClr val="0000FF"/>
                          </a:solidFill>
                        </a:rPr>
                        <a:t>Natural</a:t>
                      </a:r>
                      <a:endParaRPr lang="en-US" sz="2400" b="1" i="0" u="none" strike="noStrike" dirty="0">
                        <a:solidFill>
                          <a:srgbClr val="0000FF"/>
                        </a:solidFill>
                        <a:latin typeface="Calibri"/>
                      </a:endParaRPr>
                    </a:p>
                  </a:txBody>
                  <a:tcPr marL="5890" marR="5890" marT="5890" marB="0" anchor="ctr"/>
                </a:tc>
                <a:tc>
                  <a:txBody>
                    <a:bodyPr/>
                    <a:lstStyle/>
                    <a:p>
                      <a:pPr algn="r" fontAlgn="ctr"/>
                      <a:r>
                        <a:rPr lang="en-US" sz="2400" u="none" strike="noStrike" dirty="0">
                          <a:solidFill>
                            <a:srgbClr val="0000FF"/>
                          </a:solidFill>
                        </a:rPr>
                        <a:t>Secondary</a:t>
                      </a:r>
                      <a:endParaRPr lang="en-US" sz="2400" b="1" i="0" u="none" strike="noStrike" dirty="0">
                        <a:solidFill>
                          <a:srgbClr val="0000FF"/>
                        </a:solidFill>
                        <a:latin typeface="Calibri"/>
                      </a:endParaRPr>
                    </a:p>
                  </a:txBody>
                  <a:tcPr marL="5890" marR="5890" marT="5890" marB="0" anchor="ctr"/>
                </a:tc>
              </a:tr>
              <a:tr h="482600">
                <a:tc>
                  <a:txBody>
                    <a:bodyPr/>
                    <a:lstStyle/>
                    <a:p>
                      <a:pPr algn="r" fontAlgn="ctr"/>
                      <a:r>
                        <a:rPr lang="en-US" sz="2400" b="1" u="none" strike="noStrike" dirty="0">
                          <a:solidFill>
                            <a:srgbClr val="0000FF"/>
                          </a:solidFill>
                        </a:rPr>
                        <a:t>Mean</a:t>
                      </a:r>
                      <a:endParaRPr lang="en-US" sz="2400" b="1" i="0" u="none" strike="noStrike" dirty="0">
                        <a:solidFill>
                          <a:srgbClr val="0000FF"/>
                        </a:solidFill>
                        <a:latin typeface="Calibri"/>
                      </a:endParaRPr>
                    </a:p>
                  </a:txBody>
                  <a:tcPr marL="5890" marR="5890" marT="5890" marB="0" anchor="ctr"/>
                </a:tc>
                <a:tc>
                  <a:txBody>
                    <a:bodyPr/>
                    <a:lstStyle/>
                    <a:p>
                      <a:pPr algn="r" fontAlgn="ctr"/>
                      <a:r>
                        <a:rPr lang="en-US" sz="2400" u="none" strike="noStrike" dirty="0"/>
                        <a:t>2,735(787)</a:t>
                      </a:r>
                      <a:endParaRPr lang="en-US" sz="2400" b="0" i="0" u="none" strike="noStrike" dirty="0">
                        <a:solidFill>
                          <a:schemeClr val="tx1"/>
                        </a:solidFill>
                        <a:latin typeface="Calibri"/>
                      </a:endParaRPr>
                    </a:p>
                  </a:txBody>
                  <a:tcPr marL="5890" marR="5890" marT="5890" marB="0" anchor="ctr"/>
                </a:tc>
                <a:tc>
                  <a:txBody>
                    <a:bodyPr/>
                    <a:lstStyle/>
                    <a:p>
                      <a:pPr algn="r" fontAlgn="ctr"/>
                      <a:r>
                        <a:rPr lang="en-US" sz="2400" u="none" strike="noStrike" dirty="0"/>
                        <a:t>1,752(972)</a:t>
                      </a:r>
                      <a:endParaRPr lang="en-US" sz="2400" b="0" i="0" u="none" strike="noStrike" dirty="0">
                        <a:solidFill>
                          <a:schemeClr val="tx1"/>
                        </a:solidFill>
                        <a:latin typeface="Calibri"/>
                      </a:endParaRPr>
                    </a:p>
                  </a:txBody>
                  <a:tcPr marL="5890" marR="5890" marT="5890" marB="0" anchor="ctr"/>
                </a:tc>
                <a:tc>
                  <a:txBody>
                    <a:bodyPr/>
                    <a:lstStyle/>
                    <a:p>
                      <a:pPr algn="r" fontAlgn="ctr"/>
                      <a:r>
                        <a:rPr lang="en-US" sz="2400" u="none" strike="noStrike" dirty="0"/>
                        <a:t>3,234(714)</a:t>
                      </a:r>
                      <a:endParaRPr lang="en-US" sz="2400" b="0" i="0" u="none" strike="noStrike" dirty="0">
                        <a:solidFill>
                          <a:schemeClr val="tx1"/>
                        </a:solidFill>
                        <a:latin typeface="Calibri"/>
                      </a:endParaRPr>
                    </a:p>
                  </a:txBody>
                  <a:tcPr marL="5890" marR="5890" marT="5890" marB="0" anchor="ctr"/>
                </a:tc>
              </a:tr>
              <a:tr h="482600">
                <a:tc>
                  <a:txBody>
                    <a:bodyPr/>
                    <a:lstStyle/>
                    <a:p>
                      <a:pPr algn="r" fontAlgn="ctr"/>
                      <a:r>
                        <a:rPr lang="en-US" sz="2400" b="1" u="none" strike="noStrike" dirty="0">
                          <a:solidFill>
                            <a:srgbClr val="0000FF"/>
                          </a:solidFill>
                        </a:rPr>
                        <a:t>Total</a:t>
                      </a:r>
                      <a:endParaRPr lang="en-US" sz="2400" b="1" i="0" u="none" strike="noStrike" dirty="0">
                        <a:solidFill>
                          <a:srgbClr val="0000FF"/>
                        </a:solidFill>
                        <a:latin typeface="Calibri"/>
                      </a:endParaRPr>
                    </a:p>
                  </a:txBody>
                  <a:tcPr marL="5890" marR="5890" marT="5890" marB="0" anchor="ctr"/>
                </a:tc>
                <a:tc gridSpan="3">
                  <a:txBody>
                    <a:bodyPr/>
                    <a:lstStyle/>
                    <a:p>
                      <a:pPr algn="ctr" fontAlgn="ctr"/>
                      <a:r>
                        <a:rPr lang="en-US" sz="2400" u="none" strike="noStrike" dirty="0"/>
                        <a:t>7,752(1653) t/y</a:t>
                      </a:r>
                      <a:endParaRPr lang="en-US" sz="2400" b="1" i="0" u="none" strike="noStrike" dirty="0">
                        <a:solidFill>
                          <a:schemeClr val="tx1"/>
                        </a:solidFill>
                        <a:latin typeface="Calibri"/>
                      </a:endParaRPr>
                    </a:p>
                  </a:txBody>
                  <a:tcPr marL="5890" marR="5890" marT="5890" marB="0" anchor="ctr"/>
                </a:tc>
                <a:tc hMerge="1">
                  <a:txBody>
                    <a:bodyPr/>
                    <a:lstStyle/>
                    <a:p>
                      <a:endParaRPr lang="en-US"/>
                    </a:p>
                  </a:txBody>
                  <a:tcPr/>
                </a:tc>
                <a:tc hMerge="1">
                  <a:txBody>
                    <a:bodyPr/>
                    <a:lstStyle/>
                    <a:p>
                      <a:endParaRPr lang="en-US"/>
                    </a:p>
                  </a:txBody>
                  <a:tcPr/>
                </a:tc>
              </a:tr>
            </a:tbl>
          </a:graphicData>
        </a:graphic>
      </p:graphicFrame>
      <p:pic>
        <p:nvPicPr>
          <p:cNvPr id="1173507" name="Picture 3"/>
          <p:cNvPicPr>
            <a:picLocks noChangeAspect="1" noChangeArrowheads="1"/>
          </p:cNvPicPr>
          <p:nvPr/>
        </p:nvPicPr>
        <p:blipFill>
          <a:blip r:embed="rId3" cstate="print"/>
          <a:srcRect/>
          <a:stretch>
            <a:fillRect/>
          </a:stretch>
        </p:blipFill>
        <p:spPr bwMode="auto">
          <a:xfrm>
            <a:off x="152400" y="1447800"/>
            <a:ext cx="8818468" cy="3048000"/>
          </a:xfrm>
          <a:prstGeom prst="rect">
            <a:avLst/>
          </a:prstGeom>
          <a:solidFill>
            <a:schemeClr val="bg1"/>
          </a:solidFill>
          <a:ln w="9525">
            <a:noFill/>
            <a:miter lim="800000"/>
            <a:headEnd/>
            <a:tailEnd/>
          </a:ln>
          <a:effectLst/>
        </p:spPr>
      </p:pic>
      <p:cxnSp>
        <p:nvCxnSpPr>
          <p:cNvPr id="7" name="Straight Connector 6"/>
          <p:cNvCxnSpPr/>
          <p:nvPr/>
        </p:nvCxnSpPr>
        <p:spPr>
          <a:xfrm>
            <a:off x="1219200" y="1143000"/>
            <a:ext cx="6705600" cy="0"/>
          </a:xfrm>
          <a:prstGeom prst="line">
            <a:avLst/>
          </a:prstGeom>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Background Hg Trend</a:t>
            </a:r>
            <a:endParaRPr lang="en-US" b="1" dirty="0"/>
          </a:p>
        </p:txBody>
      </p:sp>
      <p:pic>
        <p:nvPicPr>
          <p:cNvPr id="27650" name="Picture 2"/>
          <p:cNvPicPr>
            <a:picLocks noGrp="1" noChangeAspect="1" noChangeArrowheads="1"/>
          </p:cNvPicPr>
          <p:nvPr>
            <p:ph idx="1"/>
          </p:nvPr>
        </p:nvPicPr>
        <p:blipFill>
          <a:blip r:embed="rId2" cstate="print"/>
          <a:srcRect/>
          <a:stretch>
            <a:fillRect/>
          </a:stretch>
        </p:blipFill>
        <p:spPr bwMode="auto">
          <a:xfrm>
            <a:off x="609600" y="1143000"/>
            <a:ext cx="7680960" cy="5629346"/>
          </a:xfrm>
          <a:prstGeom prst="rect">
            <a:avLst/>
          </a:prstGeom>
          <a:noFill/>
          <a:ln w="9525">
            <a:noFill/>
            <a:miter lim="800000"/>
            <a:headEnd/>
            <a:tailEnd/>
          </a:ln>
        </p:spPr>
      </p:pic>
      <p:cxnSp>
        <p:nvCxnSpPr>
          <p:cNvPr id="5" name="Straight Connector 4"/>
          <p:cNvCxnSpPr/>
          <p:nvPr/>
        </p:nvCxnSpPr>
        <p:spPr>
          <a:xfrm>
            <a:off x="1219200" y="1066800"/>
            <a:ext cx="6705600" cy="0"/>
          </a:xfrm>
          <a:prstGeom prst="line">
            <a:avLst/>
          </a:prstGeom>
        </p:spPr>
        <p:style>
          <a:lnRef idx="2">
            <a:schemeClr val="accent2"/>
          </a:lnRef>
          <a:fillRef idx="0">
            <a:schemeClr val="accent2"/>
          </a:fillRef>
          <a:effectRef idx="1">
            <a:schemeClr val="accent2"/>
          </a:effectRef>
          <a:fontRef idx="minor">
            <a:schemeClr val="tx1"/>
          </a:fontRef>
        </p:style>
      </p:cxnSp>
      <p:sp>
        <p:nvSpPr>
          <p:cNvPr id="6" name="TextBox 5"/>
          <p:cNvSpPr txBox="1"/>
          <p:nvPr/>
        </p:nvSpPr>
        <p:spPr>
          <a:xfrm>
            <a:off x="4546663" y="5726668"/>
            <a:ext cx="2125775" cy="400110"/>
          </a:xfrm>
          <a:prstGeom prst="rect">
            <a:avLst/>
          </a:prstGeom>
          <a:noFill/>
        </p:spPr>
        <p:txBody>
          <a:bodyPr wrap="none" rtlCol="0">
            <a:spAutoFit/>
          </a:bodyPr>
          <a:lstStyle/>
          <a:p>
            <a:r>
              <a:rPr lang="en-US" sz="2000" b="1" dirty="0" smtClean="0">
                <a:solidFill>
                  <a:srgbClr val="0000FF"/>
                </a:solidFill>
              </a:rPr>
              <a:t>Slemr et al. (2011)</a:t>
            </a:r>
            <a:endParaRPr lang="en-US" sz="2000" b="1" dirty="0">
              <a:solidFill>
                <a:srgbClr val="0000FF"/>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Objectives</a:t>
            </a:r>
            <a:endParaRPr lang="en-US" b="1" dirty="0"/>
          </a:p>
        </p:txBody>
      </p:sp>
      <p:sp>
        <p:nvSpPr>
          <p:cNvPr id="3" name="Content Placeholder 2"/>
          <p:cNvSpPr>
            <a:spLocks noGrp="1"/>
          </p:cNvSpPr>
          <p:nvPr>
            <p:ph idx="1"/>
          </p:nvPr>
        </p:nvSpPr>
        <p:spPr>
          <a:xfrm>
            <a:off x="457200" y="1524000"/>
            <a:ext cx="8229600" cy="4876800"/>
          </a:xfrm>
        </p:spPr>
        <p:txBody>
          <a:bodyPr>
            <a:normAutofit/>
          </a:bodyPr>
          <a:lstStyle/>
          <a:p>
            <a:r>
              <a:rPr lang="en-US" sz="3600" dirty="0" smtClean="0">
                <a:solidFill>
                  <a:srgbClr val="0000FF"/>
                </a:solidFill>
              </a:rPr>
              <a:t>Review the micro-meteorological and enclosure methods for quantifying Hg</a:t>
            </a:r>
            <a:r>
              <a:rPr lang="en-US" sz="3600" baseline="30000" dirty="0" smtClean="0">
                <a:solidFill>
                  <a:srgbClr val="0000FF"/>
                </a:solidFill>
              </a:rPr>
              <a:t>0</a:t>
            </a:r>
            <a:r>
              <a:rPr lang="en-US" sz="3600" dirty="0" smtClean="0">
                <a:solidFill>
                  <a:srgbClr val="0000FF"/>
                </a:solidFill>
              </a:rPr>
              <a:t> air-surface exchange</a:t>
            </a:r>
            <a:endParaRPr lang="en-US" sz="3600" dirty="0">
              <a:solidFill>
                <a:srgbClr val="0000FF"/>
              </a:solidFill>
            </a:endParaRPr>
          </a:p>
          <a:p>
            <a:r>
              <a:rPr lang="en-US" sz="3600" dirty="0" smtClean="0"/>
              <a:t>Compare the characteristics of Hg exchange fluxes measured by different methods</a:t>
            </a:r>
          </a:p>
          <a:p>
            <a:r>
              <a:rPr lang="en-US" sz="3600" dirty="0" smtClean="0">
                <a:solidFill>
                  <a:srgbClr val="0000FF"/>
                </a:solidFill>
              </a:rPr>
              <a:t>Evaluate the </a:t>
            </a:r>
            <a:r>
              <a:rPr lang="en-US" sz="3600" dirty="0" smtClean="0">
                <a:solidFill>
                  <a:srgbClr val="0000FF"/>
                </a:solidFill>
              </a:rPr>
              <a:t>uncertainty </a:t>
            </a:r>
            <a:r>
              <a:rPr lang="en-US" sz="3600" dirty="0" smtClean="0">
                <a:solidFill>
                  <a:srgbClr val="0000FF"/>
                </a:solidFill>
              </a:rPr>
              <a:t>of each flux quantification method</a:t>
            </a:r>
          </a:p>
        </p:txBody>
      </p:sp>
      <p:cxnSp>
        <p:nvCxnSpPr>
          <p:cNvPr id="4" name="Straight Connector 3"/>
          <p:cNvCxnSpPr/>
          <p:nvPr/>
        </p:nvCxnSpPr>
        <p:spPr>
          <a:xfrm>
            <a:off x="1219200" y="1219200"/>
            <a:ext cx="67056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3902651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b="1" dirty="0" smtClean="0"/>
              <a:t>Flux Measurement Approaches</a:t>
            </a:r>
          </a:p>
        </p:txBody>
      </p:sp>
      <p:cxnSp>
        <p:nvCxnSpPr>
          <p:cNvPr id="7" name="Straight Connector 6"/>
          <p:cNvCxnSpPr/>
          <p:nvPr/>
        </p:nvCxnSpPr>
        <p:spPr>
          <a:xfrm>
            <a:off x="1219200" y="1219200"/>
            <a:ext cx="6705600" cy="0"/>
          </a:xfrm>
          <a:prstGeom prst="line">
            <a:avLst/>
          </a:prstGeom>
        </p:spPr>
        <p:style>
          <a:lnRef idx="2">
            <a:schemeClr val="accent2"/>
          </a:lnRef>
          <a:fillRef idx="0">
            <a:schemeClr val="accent2"/>
          </a:fillRef>
          <a:effectRef idx="1">
            <a:schemeClr val="accent2"/>
          </a:effectRef>
          <a:fontRef idx="minor">
            <a:schemeClr val="tx1"/>
          </a:fontRef>
        </p:style>
      </p:cxnSp>
      <p:sp>
        <p:nvSpPr>
          <p:cNvPr id="2" name="Content Placeholder 1"/>
          <p:cNvSpPr>
            <a:spLocks noGrp="1"/>
          </p:cNvSpPr>
          <p:nvPr>
            <p:ph idx="1"/>
          </p:nvPr>
        </p:nvSpPr>
        <p:spPr>
          <a:xfrm>
            <a:off x="457200" y="1447800"/>
            <a:ext cx="8229600" cy="5105400"/>
          </a:xfrm>
        </p:spPr>
        <p:txBody>
          <a:bodyPr>
            <a:normAutofit/>
          </a:bodyPr>
          <a:lstStyle/>
          <a:p>
            <a:r>
              <a:rPr lang="en-US" b="1" dirty="0" smtClean="0">
                <a:solidFill>
                  <a:srgbClr val="0000FF"/>
                </a:solidFill>
              </a:rPr>
              <a:t>Enclosure methods</a:t>
            </a:r>
          </a:p>
          <a:p>
            <a:pPr lvl="1"/>
            <a:r>
              <a:rPr lang="en-US" dirty="0" smtClean="0"/>
              <a:t>Static flux chamber</a:t>
            </a:r>
          </a:p>
          <a:p>
            <a:pPr lvl="1"/>
            <a:r>
              <a:rPr lang="en-US" dirty="0" smtClean="0">
                <a:solidFill>
                  <a:srgbClr val="0000FF"/>
                </a:solidFill>
              </a:rPr>
              <a:t>Flow-through (dynamic) flux chamber</a:t>
            </a:r>
          </a:p>
          <a:p>
            <a:r>
              <a:rPr lang="en-US" b="1" dirty="0" smtClean="0">
                <a:solidFill>
                  <a:srgbClr val="0000FF"/>
                </a:solidFill>
              </a:rPr>
              <a:t>Flux gradient methods</a:t>
            </a:r>
          </a:p>
          <a:p>
            <a:pPr lvl="1"/>
            <a:r>
              <a:rPr lang="en-US" dirty="0" smtClean="0">
                <a:solidFill>
                  <a:srgbClr val="0000FF"/>
                </a:solidFill>
              </a:rPr>
              <a:t>Modified Bowen ratio</a:t>
            </a:r>
            <a:endParaRPr lang="en-US" dirty="0">
              <a:solidFill>
                <a:srgbClr val="0000FF"/>
              </a:solidFill>
            </a:endParaRPr>
          </a:p>
          <a:p>
            <a:pPr lvl="1"/>
            <a:r>
              <a:rPr lang="en-US" dirty="0" smtClean="0">
                <a:solidFill>
                  <a:srgbClr val="0000FF"/>
                </a:solidFill>
              </a:rPr>
              <a:t>Aerodynamic </a:t>
            </a:r>
            <a:r>
              <a:rPr lang="en-US" dirty="0">
                <a:solidFill>
                  <a:srgbClr val="0000FF"/>
                </a:solidFill>
              </a:rPr>
              <a:t>g</a:t>
            </a:r>
            <a:r>
              <a:rPr lang="en-US" dirty="0" smtClean="0">
                <a:solidFill>
                  <a:srgbClr val="0000FF"/>
                </a:solidFill>
              </a:rPr>
              <a:t>radient</a:t>
            </a:r>
            <a:endParaRPr lang="en-US" dirty="0">
              <a:solidFill>
                <a:srgbClr val="0000FF"/>
              </a:solidFill>
            </a:endParaRPr>
          </a:p>
          <a:p>
            <a:r>
              <a:rPr lang="en-US" b="1" dirty="0" smtClean="0">
                <a:solidFill>
                  <a:srgbClr val="0000FF"/>
                </a:solidFill>
              </a:rPr>
              <a:t>Relaxed eddy accumulation (REA) method</a:t>
            </a:r>
          </a:p>
          <a:p>
            <a:r>
              <a:rPr lang="en-US" b="1" dirty="0" smtClean="0"/>
              <a:t>Differential absorption LIDAR </a:t>
            </a:r>
          </a:p>
          <a:p>
            <a:r>
              <a:rPr lang="en-US" b="1" dirty="0" smtClean="0"/>
              <a:t>Eddy </a:t>
            </a:r>
            <a:r>
              <a:rPr lang="en-US" b="1" dirty="0"/>
              <a:t>covariance </a:t>
            </a:r>
            <a:r>
              <a:rPr lang="en-US" b="1" dirty="0" smtClean="0"/>
              <a:t>method (EC) ???</a:t>
            </a:r>
            <a:endParaRPr lang="en-US" b="1" dirty="0"/>
          </a:p>
        </p:txBody>
      </p:sp>
    </p:spTree>
    <p:extLst>
      <p:ext uri="{BB962C8B-B14F-4D97-AF65-F5344CB8AC3E}">
        <p14:creationId xmlns:p14="http://schemas.microsoft.com/office/powerpoint/2010/main" val="12502928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76200"/>
            <a:ext cx="8229600" cy="884238"/>
          </a:xfrm>
        </p:spPr>
        <p:txBody>
          <a:bodyPr/>
          <a:lstStyle/>
          <a:p>
            <a:pPr eaLnBrk="1" hangingPunct="1"/>
            <a:r>
              <a:rPr lang="en-US" b="1" dirty="0" smtClean="0"/>
              <a:t>Quick Comparison</a:t>
            </a:r>
          </a:p>
        </p:txBody>
      </p:sp>
      <p:cxnSp>
        <p:nvCxnSpPr>
          <p:cNvPr id="7" name="Straight Connector 6"/>
          <p:cNvCxnSpPr/>
          <p:nvPr/>
        </p:nvCxnSpPr>
        <p:spPr>
          <a:xfrm>
            <a:off x="1219200" y="9144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92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066800"/>
            <a:ext cx="8961120" cy="5585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59628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Time and Spatial Scales</a:t>
            </a:r>
            <a:endParaRPr lang="en-US" b="1" dirty="0"/>
          </a:p>
        </p:txBody>
      </p:sp>
      <p:cxnSp>
        <p:nvCxnSpPr>
          <p:cNvPr id="4" name="Straight Connector 3"/>
          <p:cNvCxnSpPr/>
          <p:nvPr/>
        </p:nvCxnSpPr>
        <p:spPr>
          <a:xfrm>
            <a:off x="1219200" y="12192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3840" y="1447800"/>
            <a:ext cx="8595360" cy="5163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6248400" y="5334000"/>
            <a:ext cx="2183611" cy="369332"/>
          </a:xfrm>
          <a:prstGeom prst="rect">
            <a:avLst/>
          </a:prstGeom>
        </p:spPr>
        <p:txBody>
          <a:bodyPr wrap="none">
            <a:spAutoFit/>
          </a:bodyPr>
          <a:lstStyle/>
          <a:p>
            <a:r>
              <a:rPr lang="en-US" b="1" dirty="0" err="1">
                <a:solidFill>
                  <a:srgbClr val="0000FF"/>
                </a:solidFill>
              </a:rPr>
              <a:t>Sommar</a:t>
            </a:r>
            <a:r>
              <a:rPr lang="en-US" b="1" dirty="0">
                <a:solidFill>
                  <a:srgbClr val="0000FF"/>
                </a:solidFill>
              </a:rPr>
              <a:t> et </a:t>
            </a:r>
            <a:r>
              <a:rPr lang="en-US" b="1" dirty="0" smtClean="0">
                <a:solidFill>
                  <a:srgbClr val="0000FF"/>
                </a:solidFill>
              </a:rPr>
              <a:t>al. (2012)</a:t>
            </a:r>
            <a:endParaRPr lang="en-US" b="1" dirty="0"/>
          </a:p>
        </p:txBody>
      </p:sp>
    </p:spTree>
    <p:extLst>
      <p:ext uri="{BB962C8B-B14F-4D97-AF65-F5344CB8AC3E}">
        <p14:creationId xmlns:p14="http://schemas.microsoft.com/office/powerpoint/2010/main" val="38966781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Chamber Methods</a:t>
            </a:r>
            <a:endParaRPr lang="en-US" b="1" dirty="0"/>
          </a:p>
        </p:txBody>
      </p:sp>
      <p:cxnSp>
        <p:nvCxnSpPr>
          <p:cNvPr id="4" name="Straight Connector 3"/>
          <p:cNvCxnSpPr/>
          <p:nvPr/>
        </p:nvCxnSpPr>
        <p:spPr>
          <a:xfrm>
            <a:off x="1219200" y="12192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0" y="1447796"/>
            <a:ext cx="5486400" cy="3695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5257799"/>
            <a:ext cx="3383280" cy="10126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22260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62000"/>
          </a:xfrm>
        </p:spPr>
        <p:txBody>
          <a:bodyPr/>
          <a:lstStyle/>
          <a:p>
            <a:r>
              <a:rPr lang="en-US" b="1" dirty="0" smtClean="0"/>
              <a:t>Dynamic Flux Chambers</a:t>
            </a:r>
            <a:endParaRPr lang="en-US" dirty="0"/>
          </a:p>
        </p:txBody>
      </p:sp>
      <p:pic>
        <p:nvPicPr>
          <p:cNvPr id="4" name="Picture 3" descr="C:\Documents and Settings\Jerry\Desktop\China_Mar09\Flux Chamber\pc1, pc3 &amp; tc1\pc1 a.jpg"/>
          <p:cNvPicPr preferRelativeResize="0">
            <a:picLocks noChangeArrowheads="1"/>
          </p:cNvPicPr>
          <p:nvPr/>
        </p:nvPicPr>
        <p:blipFill rotWithShape="1">
          <a:blip r:embed="rId2">
            <a:extLst>
              <a:ext uri="{28A0092B-C50C-407E-A947-70E740481C1C}">
                <a14:useLocalDpi xmlns:a14="http://schemas.microsoft.com/office/drawing/2010/main" val="0"/>
              </a:ext>
            </a:extLst>
          </a:blip>
          <a:srcRect l="16890" t="29629" r="20903" b="32634"/>
          <a:stretch/>
        </p:blipFill>
        <p:spPr bwMode="auto">
          <a:xfrm>
            <a:off x="214313" y="1822450"/>
            <a:ext cx="4197350"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l="21519" t="34450" r="25632" b="35027"/>
          <a:stretch/>
        </p:blipFill>
        <p:spPr bwMode="auto">
          <a:xfrm>
            <a:off x="4500563" y="1822450"/>
            <a:ext cx="4197350"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2"/>
          <p:cNvSpPr txBox="1">
            <a:spLocks noChangeArrowheads="1"/>
          </p:cNvSpPr>
          <p:nvPr/>
        </p:nvSpPr>
        <p:spPr bwMode="auto">
          <a:xfrm>
            <a:off x="5753099" y="1965325"/>
            <a:ext cx="1692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宋体" pitchFamily="2" charset="-122"/>
              </a:defRPr>
            </a:lvl1pPr>
            <a:lvl2pPr marL="742950" indent="-285750" eaLnBrk="0" hangingPunct="0">
              <a:spcBef>
                <a:spcPct val="20000"/>
              </a:spcBef>
              <a:buChar char="–"/>
              <a:defRPr kumimoji="1" sz="2800">
                <a:solidFill>
                  <a:schemeClr val="tx1"/>
                </a:solidFill>
                <a:latin typeface="Times New Roman" pitchFamily="18" charset="0"/>
                <a:ea typeface="宋体" pitchFamily="2" charset="-122"/>
              </a:defRPr>
            </a:lvl2pPr>
            <a:lvl3pPr marL="1143000" indent="-228600" eaLnBrk="0" hangingPunct="0">
              <a:spcBef>
                <a:spcPct val="20000"/>
              </a:spcBef>
              <a:buChar char="•"/>
              <a:defRPr kumimoji="1" sz="2400">
                <a:solidFill>
                  <a:schemeClr val="tx1"/>
                </a:solidFill>
                <a:latin typeface="Times New Roman" pitchFamily="18" charset="0"/>
                <a:ea typeface="宋体" pitchFamily="2" charset="-122"/>
              </a:defRPr>
            </a:lvl3pPr>
            <a:lvl4pPr marL="1600200" indent="-228600" eaLnBrk="0" hangingPunct="0">
              <a:spcBef>
                <a:spcPct val="20000"/>
              </a:spcBef>
              <a:buChar char="–"/>
              <a:defRPr kumimoji="1" sz="2000">
                <a:solidFill>
                  <a:schemeClr val="tx1"/>
                </a:solidFill>
                <a:latin typeface="Times New Roman" pitchFamily="18" charset="0"/>
                <a:ea typeface="宋体" pitchFamily="2" charset="-122"/>
              </a:defRPr>
            </a:lvl4pPr>
            <a:lvl5pPr marL="2057400" indent="-228600" eaLnBrk="0" hangingPunct="0">
              <a:spcBef>
                <a:spcPct val="20000"/>
              </a:spcBef>
              <a:buChar char="»"/>
              <a:defRPr kumimoji="1" sz="2000">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9pPr>
          </a:lstStyle>
          <a:p>
            <a:pPr eaLnBrk="1" hangingPunct="1">
              <a:spcBef>
                <a:spcPct val="0"/>
              </a:spcBef>
              <a:buFontTx/>
              <a:buNone/>
            </a:pPr>
            <a:r>
              <a:rPr lang="en-US" altLang="zh-CN" sz="2000" b="1" dirty="0">
                <a:solidFill>
                  <a:srgbClr val="FF0000"/>
                </a:solidFill>
                <a:latin typeface="Calibri" pitchFamily="34" charset="0"/>
              </a:rPr>
              <a:t>X. Feng (2005)</a:t>
            </a:r>
          </a:p>
        </p:txBody>
      </p:sp>
      <p:sp>
        <p:nvSpPr>
          <p:cNvPr id="7" name="TextBox 13"/>
          <p:cNvSpPr txBox="1">
            <a:spLocks noChangeArrowheads="1"/>
          </p:cNvSpPr>
          <p:nvPr/>
        </p:nvSpPr>
        <p:spPr bwMode="auto">
          <a:xfrm>
            <a:off x="357188" y="1965325"/>
            <a:ext cx="1611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宋体" pitchFamily="2" charset="-122"/>
              </a:defRPr>
            </a:lvl1pPr>
            <a:lvl2pPr marL="742950" indent="-285750" eaLnBrk="0" hangingPunct="0">
              <a:spcBef>
                <a:spcPct val="20000"/>
              </a:spcBef>
              <a:buChar char="–"/>
              <a:defRPr kumimoji="1" sz="2800">
                <a:solidFill>
                  <a:schemeClr val="tx1"/>
                </a:solidFill>
                <a:latin typeface="Times New Roman" pitchFamily="18" charset="0"/>
                <a:ea typeface="宋体" pitchFamily="2" charset="-122"/>
              </a:defRPr>
            </a:lvl2pPr>
            <a:lvl3pPr marL="1143000" indent="-228600" eaLnBrk="0" hangingPunct="0">
              <a:spcBef>
                <a:spcPct val="20000"/>
              </a:spcBef>
              <a:buChar char="•"/>
              <a:defRPr kumimoji="1" sz="2400">
                <a:solidFill>
                  <a:schemeClr val="tx1"/>
                </a:solidFill>
                <a:latin typeface="Times New Roman" pitchFamily="18" charset="0"/>
                <a:ea typeface="宋体" pitchFamily="2" charset="-122"/>
              </a:defRPr>
            </a:lvl3pPr>
            <a:lvl4pPr marL="1600200" indent="-228600" eaLnBrk="0" hangingPunct="0">
              <a:spcBef>
                <a:spcPct val="20000"/>
              </a:spcBef>
              <a:buChar char="–"/>
              <a:defRPr kumimoji="1" sz="2000">
                <a:solidFill>
                  <a:schemeClr val="tx1"/>
                </a:solidFill>
                <a:latin typeface="Times New Roman" pitchFamily="18" charset="0"/>
                <a:ea typeface="宋体" pitchFamily="2" charset="-122"/>
              </a:defRPr>
            </a:lvl4pPr>
            <a:lvl5pPr marL="2057400" indent="-228600" eaLnBrk="0" hangingPunct="0">
              <a:spcBef>
                <a:spcPct val="20000"/>
              </a:spcBef>
              <a:buChar char="»"/>
              <a:defRPr kumimoji="1" sz="2000">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9pPr>
          </a:lstStyle>
          <a:p>
            <a:pPr eaLnBrk="1" hangingPunct="1">
              <a:spcBef>
                <a:spcPct val="0"/>
              </a:spcBef>
              <a:buFontTx/>
              <a:buNone/>
            </a:pPr>
            <a:r>
              <a:rPr lang="en-US" altLang="zh-CN" sz="2000">
                <a:solidFill>
                  <a:srgbClr val="FF0000"/>
                </a:solidFill>
                <a:latin typeface="Calibri" pitchFamily="34" charset="0"/>
              </a:rPr>
              <a:t>Gustin (1999)</a:t>
            </a:r>
          </a:p>
        </p:txBody>
      </p:sp>
      <p:cxnSp>
        <p:nvCxnSpPr>
          <p:cNvPr id="8" name="Straight Connector 7"/>
          <p:cNvCxnSpPr/>
          <p:nvPr/>
        </p:nvCxnSpPr>
        <p:spPr>
          <a:xfrm>
            <a:off x="1219200" y="11430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648200"/>
            <a:ext cx="7713785"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62077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2400" y="1447800"/>
            <a:ext cx="8778240" cy="5029200"/>
            <a:chOff x="357188" y="2286000"/>
            <a:chExt cx="7456278" cy="4267200"/>
          </a:xfrm>
        </p:grpSpPr>
        <p:pic>
          <p:nvPicPr>
            <p:cNvPr id="5" name="Picture 3"/>
            <p:cNvPicPr>
              <a:picLocks noChangeAspect="1" noChangeArrowheads="1"/>
            </p:cNvPicPr>
            <p:nvPr/>
          </p:nvPicPr>
          <p:blipFill rotWithShape="1">
            <a:blip r:embed="rId2" cstate="print"/>
            <a:srcRect r="52985"/>
            <a:stretch/>
          </p:blipFill>
          <p:spPr bwMode="auto">
            <a:xfrm>
              <a:off x="357188" y="2286000"/>
              <a:ext cx="4339423" cy="4267200"/>
            </a:xfrm>
            <a:prstGeom prst="rect">
              <a:avLst/>
            </a:prstGeom>
            <a:noFill/>
            <a:ln w="9525">
              <a:noFill/>
              <a:miter lim="800000"/>
              <a:headEnd/>
              <a:tailEnd/>
            </a:ln>
          </p:spPr>
        </p:pic>
        <p:pic>
          <p:nvPicPr>
            <p:cNvPr id="6" name="Picture 3"/>
            <p:cNvPicPr>
              <a:picLocks noChangeAspect="1" noChangeArrowheads="1"/>
            </p:cNvPicPr>
            <p:nvPr/>
          </p:nvPicPr>
          <p:blipFill rotWithShape="1">
            <a:blip r:embed="rId2" cstate="print"/>
            <a:srcRect l="66231"/>
            <a:stretch/>
          </p:blipFill>
          <p:spPr bwMode="auto">
            <a:xfrm>
              <a:off x="4696611" y="2286000"/>
              <a:ext cx="3116855" cy="4267200"/>
            </a:xfrm>
            <a:prstGeom prst="rect">
              <a:avLst/>
            </a:prstGeom>
            <a:noFill/>
            <a:ln w="9525">
              <a:noFill/>
              <a:miter lim="800000"/>
              <a:headEnd/>
              <a:tailEnd/>
            </a:ln>
          </p:spPr>
        </p:pic>
      </p:grpSp>
      <p:sp>
        <p:nvSpPr>
          <p:cNvPr id="9" name="Title 1"/>
          <p:cNvSpPr>
            <a:spLocks noGrp="1"/>
          </p:cNvSpPr>
          <p:nvPr>
            <p:ph type="title"/>
          </p:nvPr>
        </p:nvSpPr>
        <p:spPr>
          <a:xfrm>
            <a:off x="457200" y="274638"/>
            <a:ext cx="8229600" cy="1143000"/>
          </a:xfrm>
        </p:spPr>
        <p:txBody>
          <a:bodyPr>
            <a:normAutofit/>
          </a:bodyPr>
          <a:lstStyle/>
          <a:p>
            <a:r>
              <a:rPr lang="en-US" b="1" dirty="0" smtClean="0"/>
              <a:t>Chamber Methods</a:t>
            </a:r>
            <a:endParaRPr lang="en-US" b="1" dirty="0"/>
          </a:p>
        </p:txBody>
      </p:sp>
      <p:cxnSp>
        <p:nvCxnSpPr>
          <p:cNvPr id="10" name="Straight Connector 9"/>
          <p:cNvCxnSpPr/>
          <p:nvPr/>
        </p:nvCxnSpPr>
        <p:spPr>
          <a:xfrm>
            <a:off x="1219200" y="1219200"/>
            <a:ext cx="6705600" cy="0"/>
          </a:xfrm>
          <a:prstGeom prst="line">
            <a:avLst/>
          </a:prstGeom>
        </p:spPr>
        <p:style>
          <a:lnRef idx="2">
            <a:schemeClr val="accent2"/>
          </a:lnRef>
          <a:fillRef idx="0">
            <a:schemeClr val="accent2"/>
          </a:fillRef>
          <a:effectRef idx="1">
            <a:schemeClr val="accent2"/>
          </a:effectRef>
          <a:fontRef idx="minor">
            <a:schemeClr val="tx1"/>
          </a:fontRef>
        </p:style>
      </p:cxnSp>
      <p:sp>
        <p:nvSpPr>
          <p:cNvPr id="11" name="Rectangle 10"/>
          <p:cNvSpPr/>
          <p:nvPr/>
        </p:nvSpPr>
        <p:spPr>
          <a:xfrm>
            <a:off x="6857567" y="6412468"/>
            <a:ext cx="2077813" cy="369332"/>
          </a:xfrm>
          <a:prstGeom prst="rect">
            <a:avLst/>
          </a:prstGeom>
        </p:spPr>
        <p:txBody>
          <a:bodyPr wrap="none">
            <a:spAutoFit/>
          </a:bodyPr>
          <a:lstStyle/>
          <a:p>
            <a:r>
              <a:rPr lang="en-US" dirty="0" err="1">
                <a:solidFill>
                  <a:srgbClr val="0000FF"/>
                </a:solidFill>
                <a:latin typeface="Book Antiqua"/>
                <a:cs typeface="Book Antiqua"/>
              </a:rPr>
              <a:t>Eckley</a:t>
            </a:r>
            <a:r>
              <a:rPr lang="en-US" dirty="0">
                <a:solidFill>
                  <a:srgbClr val="0000FF"/>
                </a:solidFill>
                <a:latin typeface="Book Antiqua"/>
                <a:cs typeface="Book Antiqua"/>
              </a:rPr>
              <a:t> et </a:t>
            </a:r>
            <a:r>
              <a:rPr lang="en-US" dirty="0" smtClean="0">
                <a:solidFill>
                  <a:srgbClr val="0000FF"/>
                </a:solidFill>
                <a:latin typeface="Book Antiqua"/>
                <a:cs typeface="Book Antiqua"/>
              </a:rPr>
              <a:t>al. (2010)</a:t>
            </a:r>
            <a:endParaRPr lang="en-US" dirty="0">
              <a:solidFill>
                <a:srgbClr val="0000FF"/>
              </a:solidFill>
            </a:endParaRPr>
          </a:p>
        </p:txBody>
      </p:sp>
    </p:spTree>
    <p:extLst>
      <p:ext uri="{BB962C8B-B14F-4D97-AF65-F5344CB8AC3E}">
        <p14:creationId xmlns:p14="http://schemas.microsoft.com/office/powerpoint/2010/main" val="7520850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p:cNvPicPr>
            <a:picLocks noChangeAspect="1" noChangeArrowheads="1"/>
          </p:cNvPicPr>
          <p:nvPr/>
        </p:nvPicPr>
        <p:blipFill>
          <a:blip r:embed="rId5">
            <a:extLst>
              <a:ext uri="{28A0092B-C50C-407E-A947-70E740481C1C}">
                <a14:useLocalDpi xmlns:a14="http://schemas.microsoft.com/office/drawing/2010/main" val="0"/>
              </a:ext>
            </a:extLst>
          </a:blip>
          <a:srcRect l="26881" t="22375" r="10754" b="34877"/>
          <a:stretch>
            <a:fillRect/>
          </a:stretch>
        </p:blipFill>
        <p:spPr bwMode="auto">
          <a:xfrm>
            <a:off x="457200" y="76200"/>
            <a:ext cx="37338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Picture 5"/>
          <p:cNvPicPr>
            <a:picLocks noChangeAspect="1" noChangeArrowheads="1"/>
          </p:cNvPicPr>
          <p:nvPr/>
        </p:nvPicPr>
        <p:blipFill>
          <a:blip r:embed="rId6">
            <a:extLst>
              <a:ext uri="{28A0092B-C50C-407E-A947-70E740481C1C}">
                <a14:useLocalDpi xmlns:a14="http://schemas.microsoft.com/office/drawing/2010/main" val="0"/>
              </a:ext>
            </a:extLst>
          </a:blip>
          <a:srcRect l="26930" t="21024" r="12039" b="30803"/>
          <a:stretch>
            <a:fillRect/>
          </a:stretch>
        </p:blipFill>
        <p:spPr bwMode="auto">
          <a:xfrm>
            <a:off x="457200" y="2257425"/>
            <a:ext cx="3733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6"/>
          <p:cNvPicPr>
            <a:picLocks noChangeAspect="1" noChangeArrowheads="1"/>
          </p:cNvPicPr>
          <p:nvPr/>
        </p:nvPicPr>
        <p:blipFill>
          <a:blip r:embed="rId7">
            <a:extLst>
              <a:ext uri="{28A0092B-C50C-407E-A947-70E740481C1C}">
                <a14:useLocalDpi xmlns:a14="http://schemas.microsoft.com/office/drawing/2010/main" val="0"/>
              </a:ext>
            </a:extLst>
          </a:blip>
          <a:srcRect l="25200" t="18047" r="9631" b="24841"/>
          <a:stretch>
            <a:fillRect/>
          </a:stretch>
        </p:blipFill>
        <p:spPr bwMode="auto">
          <a:xfrm>
            <a:off x="457200" y="4572000"/>
            <a:ext cx="3733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1"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41275">
                <a:solidFill>
                  <a:srgbClr val="000000"/>
                </a:solidFill>
                <a:miter lim="800000"/>
                <a:headEnd/>
                <a:tailEnd type="none" w="med" len="lg"/>
              </a14:hiddenLine>
            </a:ext>
          </a:extLst>
        </p:spPr>
        <p:txBody>
          <a:bodyPr wrap="none" anchor="ctr">
            <a:spAutoFit/>
          </a:bodyPr>
          <a:lstStyle>
            <a:lvl1pPr eaLnBrk="0" hangingPunct="0">
              <a:spcBef>
                <a:spcPct val="20000"/>
              </a:spcBef>
              <a:buChar char="•"/>
              <a:defRPr kumimoji="1" sz="3200">
                <a:solidFill>
                  <a:schemeClr val="tx1"/>
                </a:solidFill>
                <a:latin typeface="Times New Roman" pitchFamily="18" charset="0"/>
                <a:ea typeface="宋体" pitchFamily="2" charset="-122"/>
              </a:defRPr>
            </a:lvl1pPr>
            <a:lvl2pPr marL="742950" indent="-285750" eaLnBrk="0" hangingPunct="0">
              <a:spcBef>
                <a:spcPct val="20000"/>
              </a:spcBef>
              <a:buChar char="–"/>
              <a:defRPr kumimoji="1" sz="2800">
                <a:solidFill>
                  <a:schemeClr val="tx1"/>
                </a:solidFill>
                <a:latin typeface="Times New Roman" pitchFamily="18" charset="0"/>
                <a:ea typeface="宋体" pitchFamily="2" charset="-122"/>
              </a:defRPr>
            </a:lvl2pPr>
            <a:lvl3pPr marL="1143000" indent="-228600" eaLnBrk="0" hangingPunct="0">
              <a:spcBef>
                <a:spcPct val="20000"/>
              </a:spcBef>
              <a:buChar char="•"/>
              <a:defRPr kumimoji="1" sz="2400">
                <a:solidFill>
                  <a:schemeClr val="tx1"/>
                </a:solidFill>
                <a:latin typeface="Times New Roman" pitchFamily="18" charset="0"/>
                <a:ea typeface="宋体" pitchFamily="2" charset="-122"/>
              </a:defRPr>
            </a:lvl3pPr>
            <a:lvl4pPr marL="1600200" indent="-228600" eaLnBrk="0" hangingPunct="0">
              <a:spcBef>
                <a:spcPct val="20000"/>
              </a:spcBef>
              <a:buChar char="–"/>
              <a:defRPr kumimoji="1" sz="2000">
                <a:solidFill>
                  <a:schemeClr val="tx1"/>
                </a:solidFill>
                <a:latin typeface="Times New Roman" pitchFamily="18" charset="0"/>
                <a:ea typeface="宋体" pitchFamily="2" charset="-122"/>
              </a:defRPr>
            </a:lvl4pPr>
            <a:lvl5pPr marL="2057400" indent="-228600" eaLnBrk="0" hangingPunct="0">
              <a:spcBef>
                <a:spcPct val="20000"/>
              </a:spcBef>
              <a:buChar char="»"/>
              <a:defRPr kumimoji="1" sz="2000">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9pPr>
          </a:lstStyle>
          <a:p>
            <a:pPr eaLnBrk="1" hangingPunct="1">
              <a:spcBef>
                <a:spcPct val="0"/>
              </a:spcBef>
              <a:buFontTx/>
              <a:buNone/>
            </a:pPr>
            <a:endParaRPr kumimoji="0" lang="zh-CN" altLang="zh-CN" sz="1800">
              <a:latin typeface="Arial" charset="0"/>
            </a:endParaRPr>
          </a:p>
        </p:txBody>
      </p:sp>
      <p:graphicFrame>
        <p:nvGraphicFramePr>
          <p:cNvPr id="60422" name="Object 6"/>
          <p:cNvGraphicFramePr>
            <a:graphicFrameLocks noChangeAspect="1"/>
          </p:cNvGraphicFramePr>
          <p:nvPr/>
        </p:nvGraphicFramePr>
        <p:xfrm>
          <a:off x="4489450" y="76200"/>
          <a:ext cx="4421188" cy="2976563"/>
        </p:xfrm>
        <a:graphic>
          <a:graphicData uri="http://schemas.openxmlformats.org/presentationml/2006/ole">
            <mc:AlternateContent xmlns:mc="http://schemas.openxmlformats.org/markup-compatibility/2006">
              <mc:Choice xmlns:v="urn:schemas-microsoft-com:vml" Requires="v">
                <p:oleObj spid="_x0000_s7212" name="Picture" r:id="rId8" imgW="3200400" imgH="2114550" progId="Word.Picture.8">
                  <p:embed/>
                </p:oleObj>
              </mc:Choice>
              <mc:Fallback>
                <p:oleObj name="Picture" r:id="rId8" imgW="3200400" imgH="2114550" progId="Word.Picture.8">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l="2856" r="2856" b="3893"/>
                      <a:stretch>
                        <a:fillRect/>
                      </a:stretch>
                    </p:blipFill>
                    <p:spPr bwMode="auto">
                      <a:xfrm>
                        <a:off x="4489450" y="76200"/>
                        <a:ext cx="4421188" cy="2976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23"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41275">
                <a:solidFill>
                  <a:srgbClr val="000000"/>
                </a:solidFill>
                <a:miter lim="800000"/>
                <a:headEnd/>
                <a:tailEnd type="none" w="med" len="lg"/>
              </a14:hiddenLine>
            </a:ext>
          </a:extLst>
        </p:spPr>
        <p:txBody>
          <a:bodyPr wrap="none" anchor="ctr">
            <a:spAutoFit/>
          </a:bodyPr>
          <a:lstStyle>
            <a:lvl1pPr eaLnBrk="0" hangingPunct="0">
              <a:spcBef>
                <a:spcPct val="20000"/>
              </a:spcBef>
              <a:buChar char="•"/>
              <a:defRPr kumimoji="1" sz="3200">
                <a:solidFill>
                  <a:schemeClr val="tx1"/>
                </a:solidFill>
                <a:latin typeface="Times New Roman" pitchFamily="18" charset="0"/>
                <a:ea typeface="宋体" pitchFamily="2" charset="-122"/>
              </a:defRPr>
            </a:lvl1pPr>
            <a:lvl2pPr marL="742950" indent="-285750" eaLnBrk="0" hangingPunct="0">
              <a:spcBef>
                <a:spcPct val="20000"/>
              </a:spcBef>
              <a:buChar char="–"/>
              <a:defRPr kumimoji="1" sz="2800">
                <a:solidFill>
                  <a:schemeClr val="tx1"/>
                </a:solidFill>
                <a:latin typeface="Times New Roman" pitchFamily="18" charset="0"/>
                <a:ea typeface="宋体" pitchFamily="2" charset="-122"/>
              </a:defRPr>
            </a:lvl2pPr>
            <a:lvl3pPr marL="1143000" indent="-228600" eaLnBrk="0" hangingPunct="0">
              <a:spcBef>
                <a:spcPct val="20000"/>
              </a:spcBef>
              <a:buChar char="•"/>
              <a:defRPr kumimoji="1" sz="2400">
                <a:solidFill>
                  <a:schemeClr val="tx1"/>
                </a:solidFill>
                <a:latin typeface="Times New Roman" pitchFamily="18" charset="0"/>
                <a:ea typeface="宋体" pitchFamily="2" charset="-122"/>
              </a:defRPr>
            </a:lvl3pPr>
            <a:lvl4pPr marL="1600200" indent="-228600" eaLnBrk="0" hangingPunct="0">
              <a:spcBef>
                <a:spcPct val="20000"/>
              </a:spcBef>
              <a:buChar char="–"/>
              <a:defRPr kumimoji="1" sz="2000">
                <a:solidFill>
                  <a:schemeClr val="tx1"/>
                </a:solidFill>
                <a:latin typeface="Times New Roman" pitchFamily="18" charset="0"/>
                <a:ea typeface="宋体" pitchFamily="2" charset="-122"/>
              </a:defRPr>
            </a:lvl4pPr>
            <a:lvl5pPr marL="2057400" indent="-228600" eaLnBrk="0" hangingPunct="0">
              <a:spcBef>
                <a:spcPct val="20000"/>
              </a:spcBef>
              <a:buChar char="»"/>
              <a:defRPr kumimoji="1" sz="2000">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9pPr>
          </a:lstStyle>
          <a:p>
            <a:pPr eaLnBrk="1" hangingPunct="1">
              <a:spcBef>
                <a:spcPct val="0"/>
              </a:spcBef>
              <a:buFontTx/>
              <a:buNone/>
            </a:pPr>
            <a:endParaRPr kumimoji="0" lang="zh-CN" altLang="zh-CN" sz="1800">
              <a:latin typeface="Arial" charset="0"/>
            </a:endParaRPr>
          </a:p>
        </p:txBody>
      </p:sp>
      <p:graphicFrame>
        <p:nvGraphicFramePr>
          <p:cNvPr id="60424" name="Object 8"/>
          <p:cNvGraphicFramePr>
            <a:graphicFrameLocks noChangeAspect="1"/>
          </p:cNvGraphicFramePr>
          <p:nvPr/>
        </p:nvGraphicFramePr>
        <p:xfrm>
          <a:off x="4495800" y="3124200"/>
          <a:ext cx="4419600" cy="3578225"/>
        </p:xfrm>
        <a:graphic>
          <a:graphicData uri="http://schemas.openxmlformats.org/presentationml/2006/ole">
            <mc:AlternateContent xmlns:mc="http://schemas.openxmlformats.org/markup-compatibility/2006">
              <mc:Choice xmlns:v="urn:schemas-microsoft-com:vml" Requires="v">
                <p:oleObj spid="_x0000_s7213" name="Picture" r:id="rId10" imgW="3200400" imgH="2971800" progId="Word.Picture.8">
                  <p:embed/>
                </p:oleObj>
              </mc:Choice>
              <mc:Fallback>
                <p:oleObj name="Picture" r:id="rId10" imgW="3200400" imgH="2971800" progId="Word.Picture.8">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l="571" r="6000" b="1538"/>
                      <a:stretch>
                        <a:fillRect/>
                      </a:stretch>
                    </p:blipFill>
                    <p:spPr bwMode="auto">
                      <a:xfrm>
                        <a:off x="4495800" y="3124200"/>
                        <a:ext cx="4419600" cy="3578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60425" name="Straight Arrow Connector 10"/>
          <p:cNvCxnSpPr>
            <a:cxnSpLocks noChangeShapeType="1"/>
          </p:cNvCxnSpPr>
          <p:nvPr/>
        </p:nvCxnSpPr>
        <p:spPr bwMode="auto">
          <a:xfrm rot="10800000">
            <a:off x="3124200" y="1143000"/>
            <a:ext cx="609600" cy="158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60426" name="Straight Arrow Connector 12"/>
          <p:cNvCxnSpPr>
            <a:cxnSpLocks noChangeShapeType="1"/>
          </p:cNvCxnSpPr>
          <p:nvPr/>
        </p:nvCxnSpPr>
        <p:spPr bwMode="auto">
          <a:xfrm rot="10800000">
            <a:off x="609600" y="1143000"/>
            <a:ext cx="762000" cy="158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60427" name="Straight Arrow Connector 16"/>
          <p:cNvCxnSpPr>
            <a:cxnSpLocks noChangeShapeType="1"/>
          </p:cNvCxnSpPr>
          <p:nvPr/>
        </p:nvCxnSpPr>
        <p:spPr bwMode="auto">
          <a:xfrm rot="5400000" flipH="1" flipV="1">
            <a:off x="6515101" y="647700"/>
            <a:ext cx="381000" cy="31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60428" name="Straight Arrow Connector 18"/>
          <p:cNvCxnSpPr>
            <a:cxnSpLocks noChangeShapeType="1"/>
          </p:cNvCxnSpPr>
          <p:nvPr/>
        </p:nvCxnSpPr>
        <p:spPr bwMode="auto">
          <a:xfrm>
            <a:off x="4572000" y="1447800"/>
            <a:ext cx="533400" cy="158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Tree>
    <p:custDataLst>
      <p:tags r:id="rId2"/>
    </p:custDataLst>
    <p:extLst>
      <p:ext uri="{BB962C8B-B14F-4D97-AF65-F5344CB8AC3E}">
        <p14:creationId xmlns:p14="http://schemas.microsoft.com/office/powerpoint/2010/main" val="3543707588"/>
      </p:ext>
    </p:extLst>
  </p:cSld>
  <p:clrMapOvr>
    <a:masterClrMapping/>
  </p:clrMapOvr>
  <p:transition spd="slow" advTm="15571"/>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2" name="组合 38"/>
          <p:cNvGrpSpPr>
            <a:grpSpLocks/>
          </p:cNvGrpSpPr>
          <p:nvPr/>
        </p:nvGrpSpPr>
        <p:grpSpPr bwMode="auto">
          <a:xfrm>
            <a:off x="0" y="3581400"/>
            <a:ext cx="5724525" cy="2663825"/>
            <a:chOff x="-2268760" y="2852936"/>
            <a:chExt cx="8958411" cy="2664296"/>
          </a:xfrm>
        </p:grpSpPr>
        <p:pic>
          <p:nvPicPr>
            <p:cNvPr id="61453" name="Picture 3" descr="E:\重点基金项目\重点基金备份-201101\博士论文-PHD Thesis-Zhuwei\Project Report\图片3.png"/>
            <p:cNvPicPr>
              <a:picLocks noChangeAspect="1" noChangeArrowheads="1"/>
            </p:cNvPicPr>
            <p:nvPr/>
          </p:nvPicPr>
          <p:blipFill>
            <a:blip r:embed="rId3">
              <a:extLst>
                <a:ext uri="{28A0092B-C50C-407E-A947-70E740481C1C}">
                  <a14:useLocalDpi xmlns:a14="http://schemas.microsoft.com/office/drawing/2010/main" val="0"/>
                </a:ext>
              </a:extLst>
            </a:blip>
            <a:srcRect t="20975" r="24516" b="30209"/>
            <a:stretch>
              <a:fillRect/>
            </a:stretch>
          </p:blipFill>
          <p:spPr bwMode="auto">
            <a:xfrm>
              <a:off x="-2268760" y="2852936"/>
              <a:ext cx="8958411"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2" name="直接连接符 31"/>
            <p:cNvCxnSpPr/>
            <p:nvPr/>
          </p:nvCxnSpPr>
          <p:spPr>
            <a:xfrm>
              <a:off x="-179457" y="2981547"/>
              <a:ext cx="0" cy="576364"/>
            </a:xfrm>
            <a:prstGeom prst="line">
              <a:avLst/>
            </a:prstGeom>
            <a:ln w="31750">
              <a:solidFill>
                <a:schemeClr val="tx1">
                  <a:lumMod val="65000"/>
                  <a:lumOff val="35000"/>
                </a:schemeClr>
              </a:solidFill>
              <a:prstDash val="dash"/>
            </a:ln>
          </p:spPr>
          <p:style>
            <a:lnRef idx="1">
              <a:schemeClr val="dk1"/>
            </a:lnRef>
            <a:fillRef idx="0">
              <a:schemeClr val="dk1"/>
            </a:fillRef>
            <a:effectRef idx="0">
              <a:schemeClr val="dk1"/>
            </a:effectRef>
            <a:fontRef idx="minor">
              <a:schemeClr val="tx1"/>
            </a:fontRef>
          </p:style>
        </p:cxnSp>
        <p:cxnSp>
          <p:nvCxnSpPr>
            <p:cNvPr id="34" name="直接连接符 33"/>
            <p:cNvCxnSpPr/>
            <p:nvPr/>
          </p:nvCxnSpPr>
          <p:spPr>
            <a:xfrm flipH="1">
              <a:off x="-1980580" y="3573788"/>
              <a:ext cx="1801123" cy="1295629"/>
            </a:xfrm>
            <a:prstGeom prst="line">
              <a:avLst/>
            </a:prstGeom>
            <a:ln w="3175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79457" y="3573788"/>
              <a:ext cx="573874" cy="0"/>
            </a:xfrm>
            <a:prstGeom prst="line">
              <a:avLst/>
            </a:prstGeom>
            <a:ln w="3175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pic>
        <p:nvPicPr>
          <p:cNvPr id="61444"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3914775"/>
            <a:ext cx="3429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445" name="组合 20"/>
          <p:cNvGrpSpPr>
            <a:grpSpLocks/>
          </p:cNvGrpSpPr>
          <p:nvPr/>
        </p:nvGrpSpPr>
        <p:grpSpPr bwMode="auto">
          <a:xfrm>
            <a:off x="0" y="1268413"/>
            <a:ext cx="5715000" cy="2057400"/>
            <a:chOff x="1" y="4724400"/>
            <a:chExt cx="4612821" cy="2133600"/>
          </a:xfrm>
        </p:grpSpPr>
        <p:pic>
          <p:nvPicPr>
            <p:cNvPr id="61451"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4724400"/>
              <a:ext cx="4571999"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1452" name="TextBox 17"/>
            <p:cNvSpPr txBox="1">
              <a:spLocks noChangeArrowheads="1"/>
            </p:cNvSpPr>
            <p:nvPr/>
          </p:nvSpPr>
          <p:spPr bwMode="auto">
            <a:xfrm>
              <a:off x="3469822" y="5128054"/>
              <a:ext cx="1143000" cy="797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宋体" pitchFamily="2" charset="-122"/>
                </a:defRPr>
              </a:lvl1pPr>
              <a:lvl2pPr marL="742950" indent="-285750" eaLnBrk="0" hangingPunct="0">
                <a:spcBef>
                  <a:spcPct val="20000"/>
                </a:spcBef>
                <a:buChar char="–"/>
                <a:defRPr kumimoji="1" sz="2800">
                  <a:solidFill>
                    <a:schemeClr val="tx1"/>
                  </a:solidFill>
                  <a:latin typeface="Times New Roman" pitchFamily="18" charset="0"/>
                  <a:ea typeface="宋体" pitchFamily="2" charset="-122"/>
                </a:defRPr>
              </a:lvl2pPr>
              <a:lvl3pPr marL="1143000" indent="-228600" eaLnBrk="0" hangingPunct="0">
                <a:spcBef>
                  <a:spcPct val="20000"/>
                </a:spcBef>
                <a:buChar char="•"/>
                <a:defRPr kumimoji="1" sz="2400">
                  <a:solidFill>
                    <a:schemeClr val="tx1"/>
                  </a:solidFill>
                  <a:latin typeface="Times New Roman" pitchFamily="18" charset="0"/>
                  <a:ea typeface="宋体" pitchFamily="2" charset="-122"/>
                </a:defRPr>
              </a:lvl3pPr>
              <a:lvl4pPr marL="1600200" indent="-228600" eaLnBrk="0" hangingPunct="0">
                <a:spcBef>
                  <a:spcPct val="20000"/>
                </a:spcBef>
                <a:buChar char="–"/>
                <a:defRPr kumimoji="1" sz="2000">
                  <a:solidFill>
                    <a:schemeClr val="tx1"/>
                  </a:solidFill>
                  <a:latin typeface="Times New Roman" pitchFamily="18" charset="0"/>
                  <a:ea typeface="宋体" pitchFamily="2" charset="-122"/>
                </a:defRPr>
              </a:lvl4pPr>
              <a:lvl5pPr marL="2057400" indent="-228600" eaLnBrk="0" hangingPunct="0">
                <a:spcBef>
                  <a:spcPct val="20000"/>
                </a:spcBef>
                <a:buChar char="»"/>
                <a:defRPr kumimoji="1" sz="2000">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9pPr>
            </a:lstStyle>
            <a:p>
              <a:pPr eaLnBrk="1" hangingPunct="1">
                <a:buFontTx/>
                <a:buNone/>
              </a:pPr>
              <a:r>
                <a:rPr lang="en-US" altLang="zh-CN" sz="2000" b="1" i="1" dirty="0" smtClean="0">
                  <a:solidFill>
                    <a:srgbClr val="00007D"/>
                  </a:solidFill>
                  <a:latin typeface="Cambria" pitchFamily="18" charset="0"/>
                </a:rPr>
                <a:t>Uniform</a:t>
              </a:r>
            </a:p>
            <a:p>
              <a:pPr eaLnBrk="1" hangingPunct="1">
                <a:buFontTx/>
                <a:buNone/>
              </a:pPr>
              <a:r>
                <a:rPr lang="en-US" altLang="zh-CN" sz="2000" b="1" i="1" dirty="0" smtClean="0">
                  <a:solidFill>
                    <a:srgbClr val="00007D"/>
                  </a:solidFill>
                  <a:latin typeface="Cambria" pitchFamily="18" charset="0"/>
                </a:rPr>
                <a:t>Flow field</a:t>
              </a:r>
              <a:endParaRPr lang="zh-CN" altLang="en-US" sz="2000" b="1" i="1" dirty="0">
                <a:solidFill>
                  <a:srgbClr val="00007D"/>
                </a:solidFill>
                <a:latin typeface="Cambria" pitchFamily="18" charset="0"/>
              </a:endParaRPr>
            </a:p>
          </p:txBody>
        </p:sp>
      </p:grpSp>
      <p:pic>
        <p:nvPicPr>
          <p:cNvPr id="6144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0" y="1196975"/>
            <a:ext cx="3429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右箭头 13"/>
          <p:cNvSpPr/>
          <p:nvPr/>
        </p:nvSpPr>
        <p:spPr>
          <a:xfrm>
            <a:off x="4932363" y="3940175"/>
            <a:ext cx="647700" cy="288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下箭头 14"/>
          <p:cNvSpPr/>
          <p:nvPr/>
        </p:nvSpPr>
        <p:spPr>
          <a:xfrm>
            <a:off x="7092950" y="3276600"/>
            <a:ext cx="287338" cy="4953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778" name="TextBox 39"/>
          <p:cNvSpPr txBox="1">
            <a:spLocks noChangeArrowheads="1"/>
          </p:cNvSpPr>
          <p:nvPr/>
        </p:nvSpPr>
        <p:spPr bwMode="auto">
          <a:xfrm>
            <a:off x="760413" y="6308725"/>
            <a:ext cx="8059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宋体" pitchFamily="2" charset="-122"/>
              </a:defRPr>
            </a:lvl1pPr>
            <a:lvl2pPr marL="742950" indent="-285750" eaLnBrk="0" hangingPunct="0">
              <a:spcBef>
                <a:spcPct val="20000"/>
              </a:spcBef>
              <a:buChar char="–"/>
              <a:defRPr kumimoji="1" sz="2800">
                <a:solidFill>
                  <a:schemeClr val="tx1"/>
                </a:solidFill>
                <a:latin typeface="Times New Roman" pitchFamily="18" charset="0"/>
                <a:ea typeface="宋体" pitchFamily="2" charset="-122"/>
              </a:defRPr>
            </a:lvl2pPr>
            <a:lvl3pPr marL="1143000" indent="-228600" eaLnBrk="0" hangingPunct="0">
              <a:spcBef>
                <a:spcPct val="20000"/>
              </a:spcBef>
              <a:buChar char="•"/>
              <a:defRPr kumimoji="1" sz="2400">
                <a:solidFill>
                  <a:schemeClr val="tx1"/>
                </a:solidFill>
                <a:latin typeface="Times New Roman" pitchFamily="18" charset="0"/>
                <a:ea typeface="宋体" pitchFamily="2" charset="-122"/>
              </a:defRPr>
            </a:lvl3pPr>
            <a:lvl4pPr marL="1600200" indent="-228600" eaLnBrk="0" hangingPunct="0">
              <a:spcBef>
                <a:spcPct val="20000"/>
              </a:spcBef>
              <a:buChar char="–"/>
              <a:defRPr kumimoji="1" sz="2000">
                <a:solidFill>
                  <a:schemeClr val="tx1"/>
                </a:solidFill>
                <a:latin typeface="Times New Roman" pitchFamily="18" charset="0"/>
                <a:ea typeface="宋体" pitchFamily="2" charset="-122"/>
              </a:defRPr>
            </a:lvl4pPr>
            <a:lvl5pPr marL="2057400" indent="-228600" eaLnBrk="0" hangingPunct="0">
              <a:spcBef>
                <a:spcPct val="20000"/>
              </a:spcBef>
              <a:buChar char="»"/>
              <a:defRPr kumimoji="1" sz="2000">
                <a:solidFill>
                  <a:schemeClr val="tx1"/>
                </a:solidFill>
                <a:latin typeface="Times New Roman" pitchFamily="18" charset="0"/>
                <a:ea typeface="宋体"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宋体" pitchFamily="2" charset="-122"/>
              </a:defRPr>
            </a:lvl9pPr>
          </a:lstStyle>
          <a:p>
            <a:pPr algn="r" eaLnBrk="1" hangingPunct="1">
              <a:spcBef>
                <a:spcPct val="0"/>
              </a:spcBef>
              <a:buFontTx/>
              <a:buNone/>
              <a:defRPr/>
            </a:pPr>
            <a:r>
              <a:rPr lang="en-US" altLang="zh-CN" sz="2000" b="1" dirty="0" smtClean="0">
                <a:solidFill>
                  <a:srgbClr val="0000FF"/>
                </a:solidFill>
                <a:latin typeface="+mn-lt"/>
              </a:rPr>
              <a:t>Lin et al. (2012)</a:t>
            </a:r>
            <a:endParaRPr lang="zh-CN" altLang="en-US" sz="2000" b="1" dirty="0" smtClean="0">
              <a:solidFill>
                <a:srgbClr val="0000FF"/>
              </a:solidFill>
              <a:latin typeface="+mn-lt"/>
            </a:endParaRPr>
          </a:p>
        </p:txBody>
      </p:sp>
      <p:sp>
        <p:nvSpPr>
          <p:cNvPr id="17" name="Title 1"/>
          <p:cNvSpPr txBox="1">
            <a:spLocks/>
          </p:cNvSpPr>
          <p:nvPr/>
        </p:nvSpPr>
        <p:spPr>
          <a:xfrm>
            <a:off x="457200" y="381000"/>
            <a:ext cx="8229600" cy="762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DFC with Turbulence Correction</a:t>
            </a:r>
            <a:endParaRPr lang="en-US" dirty="0"/>
          </a:p>
        </p:txBody>
      </p:sp>
      <p:cxnSp>
        <p:nvCxnSpPr>
          <p:cNvPr id="18" name="Straight Connector 17"/>
          <p:cNvCxnSpPr/>
          <p:nvPr/>
        </p:nvCxnSpPr>
        <p:spPr>
          <a:xfrm>
            <a:off x="1219200" y="11430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19" name="Picture 7"/>
          <p:cNvPicPr>
            <a:picLocks noChangeAspect="1" noChangeArrowheads="1"/>
          </p:cNvPicPr>
          <p:nvPr/>
        </p:nvPicPr>
        <p:blipFill rotWithShape="1">
          <a:blip r:embed="rId7" cstate="print"/>
          <a:srcRect t="25708" r="63355" b="23967"/>
          <a:stretch/>
        </p:blipFill>
        <p:spPr bwMode="auto">
          <a:xfrm>
            <a:off x="228600" y="5715000"/>
            <a:ext cx="5394960" cy="1111247"/>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122784327"/>
      </p:ext>
    </p:extLst>
  </p:cSld>
  <p:clrMapOvr>
    <a:masterClrMapping/>
  </p:clrMapOvr>
  <p:transition advTm="10102"/>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dirty="0" smtClean="0"/>
              <a:t>Flux Gradient Methods</a:t>
            </a:r>
            <a:endParaRPr lang="en-US" b="1" dirty="0"/>
          </a:p>
        </p:txBody>
      </p:sp>
      <p:cxnSp>
        <p:nvCxnSpPr>
          <p:cNvPr id="4" name="Straight Connector 3"/>
          <p:cNvCxnSpPr/>
          <p:nvPr/>
        </p:nvCxnSpPr>
        <p:spPr>
          <a:xfrm>
            <a:off x="1219200" y="9144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6" name="Picture 1"/>
          <p:cNvPicPr>
            <a:picLocks noChangeAspect="1" noChangeArrowheads="1"/>
          </p:cNvPicPr>
          <p:nvPr/>
        </p:nvPicPr>
        <p:blipFill>
          <a:blip r:embed="rId2" cstate="print"/>
          <a:srcRect/>
          <a:stretch>
            <a:fillRect/>
          </a:stretch>
        </p:blipFill>
        <p:spPr bwMode="auto">
          <a:xfrm>
            <a:off x="76200" y="2286000"/>
            <a:ext cx="5380892" cy="1295400"/>
          </a:xfrm>
          <a:prstGeom prst="rect">
            <a:avLst/>
          </a:prstGeom>
          <a:noFill/>
          <a:ln w="9525">
            <a:noFill/>
            <a:miter lim="800000"/>
            <a:headEnd/>
            <a:tailEnd/>
          </a:ln>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062" y="4548188"/>
            <a:ext cx="2781851" cy="1090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图片 1"/>
          <p:cNvPicPr>
            <a:picLocks/>
          </p:cNvPicPr>
          <p:nvPr/>
        </p:nvPicPr>
        <p:blipFill rotWithShape="1">
          <a:blip r:embed="rId4" cstate="print"/>
          <a:srcRect l="1" t="-1" r="79282" b="20833"/>
          <a:stretch/>
        </p:blipFill>
        <p:spPr bwMode="auto">
          <a:xfrm>
            <a:off x="5181600" y="1066800"/>
            <a:ext cx="3505200" cy="5638799"/>
          </a:xfrm>
          <a:prstGeom prst="rect">
            <a:avLst/>
          </a:prstGeom>
          <a:noFill/>
          <a:ln w="12700">
            <a:noFill/>
            <a:miter lim="800000"/>
            <a:headEnd/>
            <a:tailEnd/>
          </a:ln>
        </p:spPr>
      </p:pic>
      <p:sp>
        <p:nvSpPr>
          <p:cNvPr id="5" name="Rectangle 4"/>
          <p:cNvSpPr/>
          <p:nvPr/>
        </p:nvSpPr>
        <p:spPr>
          <a:xfrm>
            <a:off x="234062" y="4038600"/>
            <a:ext cx="5022209" cy="461665"/>
          </a:xfrm>
          <a:prstGeom prst="rect">
            <a:avLst/>
          </a:prstGeom>
        </p:spPr>
        <p:txBody>
          <a:bodyPr wrap="none">
            <a:spAutoFit/>
          </a:bodyPr>
          <a:lstStyle/>
          <a:p>
            <a:r>
              <a:rPr lang="en-US" altLang="zh-CN" sz="2400" b="1" dirty="0">
                <a:solidFill>
                  <a:srgbClr val="000099"/>
                </a:solidFill>
                <a:ea typeface="黑体" pitchFamily="2" charset="-122"/>
              </a:rPr>
              <a:t>Modified Bowen-ratio </a:t>
            </a:r>
            <a:r>
              <a:rPr lang="en-US" altLang="zh-CN" sz="2400" b="1" dirty="0" smtClean="0">
                <a:solidFill>
                  <a:srgbClr val="000099"/>
                </a:solidFill>
                <a:ea typeface="黑体" pitchFamily="2" charset="-122"/>
              </a:rPr>
              <a:t>(</a:t>
            </a:r>
            <a:r>
              <a:rPr lang="en-US" altLang="zh-CN" sz="2400" b="1" dirty="0">
                <a:solidFill>
                  <a:srgbClr val="000099"/>
                </a:solidFill>
                <a:ea typeface="黑体" pitchFamily="2" charset="-122"/>
              </a:rPr>
              <a:t>MBR</a:t>
            </a:r>
            <a:r>
              <a:rPr lang="en-US" altLang="zh-CN" sz="2400" b="1" dirty="0" smtClean="0">
                <a:solidFill>
                  <a:srgbClr val="000099"/>
                </a:solidFill>
                <a:ea typeface="黑体" pitchFamily="2" charset="-122"/>
              </a:rPr>
              <a:t>) </a:t>
            </a:r>
            <a:r>
              <a:rPr lang="en-US" altLang="zh-CN" sz="2400" b="1" dirty="0">
                <a:solidFill>
                  <a:srgbClr val="000099"/>
                </a:solidFill>
                <a:ea typeface="黑体" pitchFamily="2" charset="-122"/>
              </a:rPr>
              <a:t>method </a:t>
            </a:r>
            <a:endParaRPr lang="en-US" sz="2400" b="1" dirty="0"/>
          </a:p>
        </p:txBody>
      </p:sp>
      <p:sp>
        <p:nvSpPr>
          <p:cNvPr id="9" name="Rectangle 8"/>
          <p:cNvSpPr/>
          <p:nvPr/>
        </p:nvSpPr>
        <p:spPr>
          <a:xfrm>
            <a:off x="230390" y="1447800"/>
            <a:ext cx="5065746" cy="461665"/>
          </a:xfrm>
          <a:prstGeom prst="rect">
            <a:avLst/>
          </a:prstGeom>
        </p:spPr>
        <p:txBody>
          <a:bodyPr wrap="none">
            <a:spAutoFit/>
          </a:bodyPr>
          <a:lstStyle/>
          <a:p>
            <a:r>
              <a:rPr lang="en-US" altLang="zh-CN" sz="2400" b="1" dirty="0">
                <a:solidFill>
                  <a:srgbClr val="000099"/>
                </a:solidFill>
                <a:ea typeface="黑体" pitchFamily="2" charset="-122"/>
              </a:rPr>
              <a:t>Aerodynamic gradient </a:t>
            </a:r>
            <a:r>
              <a:rPr lang="en-US" altLang="zh-CN" sz="2400" b="1" dirty="0" smtClean="0">
                <a:solidFill>
                  <a:srgbClr val="000099"/>
                </a:solidFill>
                <a:ea typeface="黑体" pitchFamily="2" charset="-122"/>
              </a:rPr>
              <a:t>(AGM) </a:t>
            </a:r>
            <a:r>
              <a:rPr lang="en-US" altLang="zh-CN" sz="2400" b="1" dirty="0">
                <a:solidFill>
                  <a:srgbClr val="000099"/>
                </a:solidFill>
                <a:ea typeface="黑体" pitchFamily="2" charset="-122"/>
              </a:rPr>
              <a:t>method </a:t>
            </a:r>
            <a:endParaRPr lang="en-US" sz="2400" b="1" dirty="0"/>
          </a:p>
        </p:txBody>
      </p:sp>
    </p:spTree>
    <p:extLst>
      <p:ext uri="{BB962C8B-B14F-4D97-AF65-F5344CB8AC3E}">
        <p14:creationId xmlns:p14="http://schemas.microsoft.com/office/powerpoint/2010/main" val="40775292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Relaxed Eddy Accumulation Method</a:t>
            </a:r>
            <a:endParaRPr lang="en-US" b="1" dirty="0"/>
          </a:p>
        </p:txBody>
      </p:sp>
      <p:cxnSp>
        <p:nvCxnSpPr>
          <p:cNvPr id="4" name="Straight Connector 3"/>
          <p:cNvCxnSpPr/>
          <p:nvPr/>
        </p:nvCxnSpPr>
        <p:spPr>
          <a:xfrm>
            <a:off x="1219200" y="12192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6" name="Picture 1"/>
          <p:cNvPicPr>
            <a:picLocks noChangeAspect="1" noChangeArrowheads="1"/>
          </p:cNvPicPr>
          <p:nvPr/>
        </p:nvPicPr>
        <p:blipFill>
          <a:blip r:embed="rId2" cstate="print"/>
          <a:srcRect/>
          <a:stretch>
            <a:fillRect/>
          </a:stretch>
        </p:blipFill>
        <p:spPr bwMode="auto">
          <a:xfrm>
            <a:off x="2909454" y="6030277"/>
            <a:ext cx="3643746" cy="751523"/>
          </a:xfrm>
          <a:prstGeom prst="rect">
            <a:avLst/>
          </a:prstGeom>
          <a:noFill/>
          <a:ln w="9525">
            <a:noFill/>
            <a:miter lim="800000"/>
            <a:headEnd/>
            <a:tailEnd/>
          </a:ln>
        </p:spPr>
      </p:pic>
      <p:pic>
        <p:nvPicPr>
          <p:cNvPr id="2150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13360" y="1371600"/>
            <a:ext cx="8778240" cy="47293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838200" y="1443335"/>
            <a:ext cx="3674660" cy="461665"/>
          </a:xfrm>
          <a:prstGeom prst="rect">
            <a:avLst/>
          </a:prstGeom>
          <a:noFill/>
        </p:spPr>
        <p:txBody>
          <a:bodyPr wrap="none" rtlCol="0">
            <a:spAutoFit/>
          </a:bodyPr>
          <a:lstStyle/>
          <a:p>
            <a:r>
              <a:rPr lang="en-US" sz="2400" b="1" dirty="0" smtClean="0">
                <a:solidFill>
                  <a:srgbClr val="0000FF"/>
                </a:solidFill>
              </a:rPr>
              <a:t>Single </a:t>
            </a:r>
            <a:r>
              <a:rPr lang="en-US" sz="2400" b="1" dirty="0" err="1" smtClean="0">
                <a:solidFill>
                  <a:srgbClr val="0000FF"/>
                </a:solidFill>
              </a:rPr>
              <a:t>Tekran</a:t>
            </a:r>
            <a:r>
              <a:rPr lang="en-US" sz="2400" b="1" dirty="0" smtClean="0">
                <a:solidFill>
                  <a:srgbClr val="0000FF"/>
                </a:solidFill>
              </a:rPr>
              <a:t> Configuration</a:t>
            </a:r>
            <a:endParaRPr lang="en-US" sz="2400" b="1" dirty="0">
              <a:solidFill>
                <a:srgbClr val="0000FF"/>
              </a:solidFill>
            </a:endParaRPr>
          </a:p>
        </p:txBody>
      </p:sp>
      <p:sp>
        <p:nvSpPr>
          <p:cNvPr id="10" name="TextBox 9"/>
          <p:cNvSpPr txBox="1"/>
          <p:nvPr/>
        </p:nvSpPr>
        <p:spPr>
          <a:xfrm>
            <a:off x="5562600" y="1443335"/>
            <a:ext cx="3498330" cy="461665"/>
          </a:xfrm>
          <a:prstGeom prst="rect">
            <a:avLst/>
          </a:prstGeom>
          <a:noFill/>
        </p:spPr>
        <p:txBody>
          <a:bodyPr wrap="none" rtlCol="0">
            <a:spAutoFit/>
          </a:bodyPr>
          <a:lstStyle/>
          <a:p>
            <a:r>
              <a:rPr lang="en-US" sz="2400" b="1" dirty="0" smtClean="0">
                <a:solidFill>
                  <a:srgbClr val="0000FF"/>
                </a:solidFill>
              </a:rPr>
              <a:t>Dual </a:t>
            </a:r>
            <a:r>
              <a:rPr lang="en-US" sz="2400" b="1" dirty="0" err="1" smtClean="0">
                <a:solidFill>
                  <a:srgbClr val="0000FF"/>
                </a:solidFill>
              </a:rPr>
              <a:t>Tekran</a:t>
            </a:r>
            <a:r>
              <a:rPr lang="en-US" sz="2400" b="1" dirty="0" smtClean="0">
                <a:solidFill>
                  <a:srgbClr val="0000FF"/>
                </a:solidFill>
              </a:rPr>
              <a:t> Configuration</a:t>
            </a:r>
            <a:endParaRPr lang="en-US" sz="2400" b="1" dirty="0">
              <a:solidFill>
                <a:srgbClr val="0000FF"/>
              </a:solidFill>
            </a:endParaRPr>
          </a:p>
        </p:txBody>
      </p:sp>
    </p:spTree>
    <p:extLst>
      <p:ext uri="{BB962C8B-B14F-4D97-AF65-F5344CB8AC3E}">
        <p14:creationId xmlns:p14="http://schemas.microsoft.com/office/powerpoint/2010/main" val="40775292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b="1" dirty="0" smtClean="0"/>
              <a:t>Differential LIDAR Method</a:t>
            </a:r>
            <a:endParaRPr lang="en-US" b="1" dirty="0"/>
          </a:p>
        </p:txBody>
      </p:sp>
      <p:cxnSp>
        <p:nvCxnSpPr>
          <p:cNvPr id="4" name="Straight Connector 3"/>
          <p:cNvCxnSpPr/>
          <p:nvPr/>
        </p:nvCxnSpPr>
        <p:spPr>
          <a:xfrm>
            <a:off x="1219200" y="10668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12292"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9460" y="1219200"/>
            <a:ext cx="7040880" cy="4397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5715000"/>
            <a:ext cx="2438400" cy="1108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7"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5743575"/>
            <a:ext cx="1457325"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92638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b="1" dirty="0" smtClean="0"/>
              <a:t>5 Collocated Flux Measurements</a:t>
            </a:r>
            <a:endParaRPr lang="en-US" b="1" dirty="0"/>
          </a:p>
        </p:txBody>
      </p:sp>
      <p:cxnSp>
        <p:nvCxnSpPr>
          <p:cNvPr id="4" name="Straight Connector 3"/>
          <p:cNvCxnSpPr/>
          <p:nvPr/>
        </p:nvCxnSpPr>
        <p:spPr>
          <a:xfrm>
            <a:off x="1219200" y="10668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6" name="图片 1"/>
          <p:cNvPicPr>
            <a:picLocks noGrp="1"/>
          </p:cNvPicPr>
          <p:nvPr>
            <p:ph idx="1"/>
          </p:nvPr>
        </p:nvPicPr>
        <p:blipFill>
          <a:blip r:embed="rId2" cstate="print"/>
          <a:srcRect r="20601"/>
          <a:stretch>
            <a:fillRect/>
          </a:stretch>
        </p:blipFill>
        <p:spPr bwMode="auto">
          <a:xfrm>
            <a:off x="533400" y="1219200"/>
            <a:ext cx="8046720" cy="5486400"/>
          </a:xfrm>
          <a:prstGeom prst="rect">
            <a:avLst/>
          </a:prstGeom>
          <a:noFill/>
          <a:ln w="12700">
            <a:noFill/>
            <a:miter lim="800000"/>
            <a:headEnd/>
            <a:tailEnd/>
          </a:ln>
        </p:spPr>
      </p:pic>
      <p:sp>
        <p:nvSpPr>
          <p:cNvPr id="3" name="TextBox 2"/>
          <p:cNvSpPr txBox="1"/>
          <p:nvPr/>
        </p:nvSpPr>
        <p:spPr>
          <a:xfrm>
            <a:off x="4876800" y="1524000"/>
            <a:ext cx="2057400" cy="707886"/>
          </a:xfrm>
          <a:prstGeom prst="rect">
            <a:avLst/>
          </a:prstGeom>
          <a:solidFill>
            <a:schemeClr val="lt1"/>
          </a:solidFill>
        </p:spPr>
        <p:txBody>
          <a:bodyPr wrap="square" rtlCol="0">
            <a:spAutoFit/>
          </a:bodyPr>
          <a:lstStyle/>
          <a:p>
            <a:pPr algn="ctr"/>
            <a:r>
              <a:rPr lang="en-US" sz="2000" b="1" dirty="0" smtClean="0">
                <a:solidFill>
                  <a:srgbClr val="0000FF"/>
                </a:solidFill>
              </a:rPr>
              <a:t>Relaxed Eddy </a:t>
            </a:r>
          </a:p>
          <a:p>
            <a:pPr algn="ctr"/>
            <a:r>
              <a:rPr lang="en-US" sz="2000" b="1" dirty="0" smtClean="0">
                <a:solidFill>
                  <a:srgbClr val="0000FF"/>
                </a:solidFill>
              </a:rPr>
              <a:t>Accumulation </a:t>
            </a:r>
            <a:endParaRPr lang="en-US" sz="2000" b="1" dirty="0">
              <a:solidFill>
                <a:srgbClr val="0000FF"/>
              </a:solidFill>
            </a:endParaRPr>
          </a:p>
        </p:txBody>
      </p:sp>
      <p:sp>
        <p:nvSpPr>
          <p:cNvPr id="8" name="TextBox 7"/>
          <p:cNvSpPr txBox="1"/>
          <p:nvPr/>
        </p:nvSpPr>
        <p:spPr>
          <a:xfrm>
            <a:off x="228600" y="5486400"/>
            <a:ext cx="2895600" cy="1015663"/>
          </a:xfrm>
          <a:prstGeom prst="rect">
            <a:avLst/>
          </a:prstGeom>
          <a:solidFill>
            <a:schemeClr val="lt1"/>
          </a:solidFill>
        </p:spPr>
        <p:txBody>
          <a:bodyPr wrap="square" rtlCol="0">
            <a:spAutoFit/>
          </a:bodyPr>
          <a:lstStyle/>
          <a:p>
            <a:pPr algn="ctr"/>
            <a:r>
              <a:rPr lang="en-US" sz="2000" b="1" dirty="0" smtClean="0">
                <a:solidFill>
                  <a:srgbClr val="0000FF"/>
                </a:solidFill>
              </a:rPr>
              <a:t>Modified Bowen Ratio &amp;</a:t>
            </a:r>
          </a:p>
          <a:p>
            <a:pPr algn="ctr"/>
            <a:r>
              <a:rPr lang="en-US" sz="2000" b="1" dirty="0" smtClean="0">
                <a:solidFill>
                  <a:srgbClr val="0000FF"/>
                </a:solidFill>
              </a:rPr>
              <a:t>Aerodynamic Gradient</a:t>
            </a:r>
          </a:p>
          <a:p>
            <a:pPr algn="ctr"/>
            <a:r>
              <a:rPr lang="en-US" sz="2000" b="1" dirty="0" smtClean="0">
                <a:solidFill>
                  <a:srgbClr val="0000FF"/>
                </a:solidFill>
              </a:rPr>
              <a:t>Methods</a:t>
            </a:r>
          </a:p>
        </p:txBody>
      </p:sp>
      <p:sp>
        <p:nvSpPr>
          <p:cNvPr id="9" name="TextBox 8"/>
          <p:cNvSpPr txBox="1"/>
          <p:nvPr/>
        </p:nvSpPr>
        <p:spPr>
          <a:xfrm>
            <a:off x="5943600" y="3048000"/>
            <a:ext cx="2514600" cy="1323439"/>
          </a:xfrm>
          <a:prstGeom prst="rect">
            <a:avLst/>
          </a:prstGeom>
          <a:solidFill>
            <a:schemeClr val="lt1"/>
          </a:solidFill>
        </p:spPr>
        <p:txBody>
          <a:bodyPr wrap="square" rtlCol="0">
            <a:spAutoFit/>
          </a:bodyPr>
          <a:lstStyle/>
          <a:p>
            <a:pPr algn="ctr"/>
            <a:r>
              <a:rPr lang="en-US" sz="2000" b="1" dirty="0" smtClean="0">
                <a:solidFill>
                  <a:srgbClr val="0000FF"/>
                </a:solidFill>
              </a:rPr>
              <a:t>Two Dynamic Flux</a:t>
            </a:r>
          </a:p>
          <a:p>
            <a:pPr algn="ctr"/>
            <a:r>
              <a:rPr lang="en-US" sz="2000" b="1" dirty="0" smtClean="0">
                <a:solidFill>
                  <a:srgbClr val="0000FF"/>
                </a:solidFill>
              </a:rPr>
              <a:t>Chamber Methods:</a:t>
            </a:r>
          </a:p>
          <a:p>
            <a:pPr algn="ctr"/>
            <a:r>
              <a:rPr lang="en-US" sz="2000" b="1" dirty="0" smtClean="0">
                <a:solidFill>
                  <a:srgbClr val="0000FF"/>
                </a:solidFill>
              </a:rPr>
              <a:t>Conventional vs.</a:t>
            </a:r>
          </a:p>
          <a:p>
            <a:pPr algn="ctr"/>
            <a:r>
              <a:rPr lang="en-US" sz="2000" b="1" dirty="0" smtClean="0">
                <a:solidFill>
                  <a:srgbClr val="0000FF"/>
                </a:solidFill>
              </a:rPr>
              <a:t>Aerodynamic</a:t>
            </a:r>
          </a:p>
        </p:txBody>
      </p:sp>
    </p:spTree>
    <p:extLst>
      <p:ext uri="{BB962C8B-B14F-4D97-AF65-F5344CB8AC3E}">
        <p14:creationId xmlns:p14="http://schemas.microsoft.com/office/powerpoint/2010/main" val="7043058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extLst>
              <p:ext uri="{D42A27DB-BD31-4B8C-83A1-F6EECF244321}">
                <p14:modId xmlns:p14="http://schemas.microsoft.com/office/powerpoint/2010/main" val="1630337908"/>
              </p:ext>
            </p:extLst>
          </p:nvPr>
        </p:nvGraphicFramePr>
        <p:xfrm>
          <a:off x="651863" y="5541395"/>
          <a:ext cx="7848600" cy="1223390"/>
        </p:xfrm>
        <a:graphic>
          <a:graphicData uri="http://schemas.openxmlformats.org/drawingml/2006/table">
            <a:tbl>
              <a:tblPr>
                <a:tableStyleId>{284E427A-3D55-4303-BF80-6455036E1DE7}</a:tableStyleId>
              </a:tblPr>
              <a:tblGrid>
                <a:gridCol w="1569720"/>
                <a:gridCol w="1569720"/>
                <a:gridCol w="1569720"/>
                <a:gridCol w="1569720"/>
                <a:gridCol w="1569720"/>
              </a:tblGrid>
              <a:tr h="249175">
                <a:tc rowSpan="2">
                  <a:txBody>
                    <a:bodyPr/>
                    <a:lstStyle/>
                    <a:p>
                      <a:pPr algn="ctr" rtl="0" fontAlgn="ctr"/>
                      <a:r>
                        <a:rPr lang="en-US" sz="1800" b="1" u="none" strike="noStrike" dirty="0"/>
                        <a:t>Samples </a:t>
                      </a:r>
                      <a:endParaRPr lang="en-US" sz="1800" b="1" i="0" u="none" strike="noStrike" dirty="0">
                        <a:solidFill>
                          <a:srgbClr val="000099"/>
                        </a:solidFill>
                        <a:latin typeface="Arial"/>
                      </a:endParaRPr>
                    </a:p>
                  </a:txBody>
                  <a:tcPr marL="9525" marR="9525" marT="9525" marB="0" anchor="ctr"/>
                </a:tc>
                <a:tc gridSpan="4">
                  <a:txBody>
                    <a:bodyPr/>
                    <a:lstStyle/>
                    <a:p>
                      <a:pPr algn="ctr" rtl="0" fontAlgn="ctr"/>
                      <a:r>
                        <a:rPr lang="en-US" sz="1800" b="1" u="none" strike="noStrike" dirty="0"/>
                        <a:t>Total mercury (</a:t>
                      </a:r>
                      <a:r>
                        <a:rPr lang="en-US" sz="1800" b="1" u="none" strike="noStrike" dirty="0" err="1"/>
                        <a:t>HgT</a:t>
                      </a:r>
                      <a:r>
                        <a:rPr lang="en-US" sz="1800" b="1" u="none" strike="noStrike" dirty="0"/>
                        <a:t>, µg kg</a:t>
                      </a:r>
                      <a:r>
                        <a:rPr lang="en-US" sz="1800" b="1" u="none" strike="noStrike" baseline="30000" dirty="0"/>
                        <a:t>-1</a:t>
                      </a:r>
                      <a:r>
                        <a:rPr lang="en-US" sz="1800" b="1" u="none" strike="noStrike" dirty="0"/>
                        <a:t>) </a:t>
                      </a:r>
                      <a:endParaRPr lang="en-US" sz="1800" b="1" i="0" u="none" strike="noStrike" dirty="0">
                        <a:solidFill>
                          <a:srgbClr val="000099"/>
                        </a:solidFill>
                        <a:latin typeface="Arial"/>
                      </a:endParaRPr>
                    </a:p>
                  </a:txBody>
                  <a:tcPr marL="9525" marR="9525" marT="9525"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376978">
                <a:tc vMerge="1">
                  <a:txBody>
                    <a:bodyPr/>
                    <a:lstStyle/>
                    <a:p>
                      <a:endParaRPr lang="zh-CN" altLang="en-US"/>
                    </a:p>
                  </a:txBody>
                  <a:tcPr/>
                </a:tc>
                <a:tc>
                  <a:txBody>
                    <a:bodyPr/>
                    <a:lstStyle/>
                    <a:p>
                      <a:pPr algn="ctr" rtl="0" fontAlgn="ctr"/>
                      <a:r>
                        <a:rPr lang="en-US" sz="1800" b="1" u="none" strike="noStrike" dirty="0"/>
                        <a:t>Minimum </a:t>
                      </a:r>
                      <a:endParaRPr lang="en-US" sz="1800" b="1" i="0" u="none" strike="noStrike" dirty="0">
                        <a:solidFill>
                          <a:srgbClr val="000099"/>
                        </a:solidFill>
                        <a:latin typeface="Arial"/>
                      </a:endParaRPr>
                    </a:p>
                  </a:txBody>
                  <a:tcPr marL="9525" marR="9525" marT="9525" marB="0" anchor="ctr"/>
                </a:tc>
                <a:tc>
                  <a:txBody>
                    <a:bodyPr/>
                    <a:lstStyle/>
                    <a:p>
                      <a:pPr algn="ctr" rtl="0" fontAlgn="ctr"/>
                      <a:r>
                        <a:rPr lang="en-US" sz="1800" b="1" u="none" strike="noStrike"/>
                        <a:t>Maximum </a:t>
                      </a:r>
                      <a:endParaRPr lang="en-US" sz="1800" b="1" i="0" u="none" strike="noStrike">
                        <a:solidFill>
                          <a:srgbClr val="000099"/>
                        </a:solidFill>
                        <a:latin typeface="Arial"/>
                      </a:endParaRPr>
                    </a:p>
                  </a:txBody>
                  <a:tcPr marL="9525" marR="9525" marT="9525" marB="0" anchor="ctr"/>
                </a:tc>
                <a:tc>
                  <a:txBody>
                    <a:bodyPr/>
                    <a:lstStyle/>
                    <a:p>
                      <a:pPr algn="ctr" rtl="0" fontAlgn="ctr"/>
                      <a:r>
                        <a:rPr lang="en-US" sz="1800" b="1" u="none" strike="noStrike" dirty="0"/>
                        <a:t>Mean </a:t>
                      </a:r>
                      <a:endParaRPr lang="en-US" sz="1800" b="1" i="0" u="none" strike="noStrike" dirty="0">
                        <a:solidFill>
                          <a:srgbClr val="000099"/>
                        </a:solidFill>
                        <a:latin typeface="Arial"/>
                      </a:endParaRPr>
                    </a:p>
                  </a:txBody>
                  <a:tcPr marL="9525" marR="9525" marT="9525" marB="0" anchor="ctr"/>
                </a:tc>
                <a:tc>
                  <a:txBody>
                    <a:bodyPr/>
                    <a:lstStyle/>
                    <a:p>
                      <a:pPr algn="ctr" rtl="0" fontAlgn="ctr"/>
                      <a:r>
                        <a:rPr lang="en-US" sz="1800" b="1" u="none" strike="noStrike"/>
                        <a:t>Std. dev </a:t>
                      </a:r>
                      <a:endParaRPr lang="en-US" sz="1800" b="1" i="0" u="none" strike="noStrike">
                        <a:solidFill>
                          <a:srgbClr val="000099"/>
                        </a:solidFill>
                        <a:latin typeface="Arial"/>
                      </a:endParaRPr>
                    </a:p>
                  </a:txBody>
                  <a:tcPr marL="9525" marR="9525" marT="9525" marB="0" anchor="ctr"/>
                </a:tc>
              </a:tr>
              <a:tr h="562567">
                <a:tc>
                  <a:txBody>
                    <a:bodyPr/>
                    <a:lstStyle/>
                    <a:p>
                      <a:pPr algn="ctr" rtl="0" fontAlgn="ctr"/>
                      <a:r>
                        <a:rPr lang="en-US" sz="1800" b="1" u="none" strike="noStrike"/>
                        <a:t>Surface soils (n=27) </a:t>
                      </a:r>
                      <a:endParaRPr lang="en-US" sz="1800" b="1" i="0" u="none" strike="noStrike">
                        <a:solidFill>
                          <a:srgbClr val="000099"/>
                        </a:solidFill>
                        <a:latin typeface="Arial"/>
                      </a:endParaRPr>
                    </a:p>
                  </a:txBody>
                  <a:tcPr marL="9525" marR="9525" marT="9525" marB="0" anchor="ctr"/>
                </a:tc>
                <a:tc>
                  <a:txBody>
                    <a:bodyPr/>
                    <a:lstStyle/>
                    <a:p>
                      <a:pPr algn="ctr" rtl="0" fontAlgn="ctr"/>
                      <a:r>
                        <a:rPr lang="en-US" altLang="zh-CN" sz="1800" b="1" u="none" strike="noStrike" dirty="0"/>
                        <a:t>39</a:t>
                      </a:r>
                      <a:endParaRPr lang="en-US" altLang="zh-CN" sz="1800" b="1" i="0" u="none" strike="noStrike" dirty="0">
                        <a:solidFill>
                          <a:srgbClr val="000099"/>
                        </a:solidFill>
                        <a:latin typeface="Arial"/>
                      </a:endParaRPr>
                    </a:p>
                  </a:txBody>
                  <a:tcPr marL="9525" marR="9525" marT="9525" marB="0" anchor="ctr"/>
                </a:tc>
                <a:tc>
                  <a:txBody>
                    <a:bodyPr/>
                    <a:lstStyle/>
                    <a:p>
                      <a:pPr algn="ctr" rtl="0" fontAlgn="ctr"/>
                      <a:r>
                        <a:rPr lang="en-US" altLang="zh-CN" sz="1800" b="1" u="none" strike="noStrike"/>
                        <a:t>52</a:t>
                      </a:r>
                      <a:endParaRPr lang="en-US" altLang="zh-CN" sz="1800" b="1" i="0" u="none" strike="noStrike">
                        <a:solidFill>
                          <a:srgbClr val="000099"/>
                        </a:solidFill>
                        <a:latin typeface="Arial"/>
                      </a:endParaRPr>
                    </a:p>
                  </a:txBody>
                  <a:tcPr marL="9525" marR="9525" marT="9525" marB="0" anchor="ctr"/>
                </a:tc>
                <a:tc>
                  <a:txBody>
                    <a:bodyPr/>
                    <a:lstStyle/>
                    <a:p>
                      <a:pPr algn="ctr" rtl="0" fontAlgn="ctr"/>
                      <a:r>
                        <a:rPr lang="en-US" altLang="zh-CN" sz="1800" b="1" u="none" strike="noStrike"/>
                        <a:t>45</a:t>
                      </a:r>
                      <a:endParaRPr lang="en-US" altLang="zh-CN" sz="1800" b="1" i="0" u="none" strike="noStrike">
                        <a:solidFill>
                          <a:srgbClr val="000099"/>
                        </a:solidFill>
                        <a:latin typeface="Arial"/>
                      </a:endParaRPr>
                    </a:p>
                  </a:txBody>
                  <a:tcPr marL="9525" marR="9525" marT="9525" marB="0" anchor="ctr"/>
                </a:tc>
                <a:tc>
                  <a:txBody>
                    <a:bodyPr/>
                    <a:lstStyle/>
                    <a:p>
                      <a:pPr algn="ctr" rtl="0" fontAlgn="ctr"/>
                      <a:r>
                        <a:rPr lang="en-US" altLang="zh-CN" sz="1800" b="1" u="none" strike="noStrike" dirty="0" smtClean="0"/>
                        <a:t>3.9</a:t>
                      </a:r>
                      <a:endParaRPr lang="en-US" altLang="zh-CN" sz="1800" b="1" i="0" u="none" strike="noStrike" dirty="0">
                        <a:solidFill>
                          <a:srgbClr val="000099"/>
                        </a:solidFill>
                        <a:latin typeface="Arial"/>
                      </a:endParaRPr>
                    </a:p>
                  </a:txBody>
                  <a:tcPr marL="9525" marR="9525" marT="9525" marB="0" anchor="ctr"/>
                </a:tc>
              </a:tr>
            </a:tbl>
          </a:graphicData>
        </a:graphic>
      </p:graphicFrame>
      <p:sp>
        <p:nvSpPr>
          <p:cNvPr id="10" name="TextBox 9"/>
          <p:cNvSpPr txBox="1"/>
          <p:nvPr/>
        </p:nvSpPr>
        <p:spPr>
          <a:xfrm>
            <a:off x="5410200" y="1788956"/>
            <a:ext cx="3505200" cy="1477328"/>
          </a:xfrm>
          <a:prstGeom prst="rect">
            <a:avLst/>
          </a:prstGeom>
          <a:noFill/>
        </p:spPr>
        <p:txBody>
          <a:bodyPr wrap="square" rtlCol="0">
            <a:spAutoFit/>
          </a:bodyPr>
          <a:lstStyle/>
          <a:p>
            <a:pPr>
              <a:lnSpc>
                <a:spcPct val="150000"/>
              </a:lnSpc>
              <a:buFont typeface="Wingdings" pitchFamily="2" charset="2"/>
              <a:buChar char="p"/>
            </a:pPr>
            <a:r>
              <a:rPr lang="en-US" altLang="zh-CN" sz="2000" b="1" dirty="0" smtClean="0">
                <a:solidFill>
                  <a:srgbClr val="000099"/>
                </a:solidFill>
              </a:rPr>
              <a:t> Wheat-corn agricultural field </a:t>
            </a:r>
          </a:p>
          <a:p>
            <a:pPr>
              <a:lnSpc>
                <a:spcPct val="150000"/>
              </a:lnSpc>
              <a:buFont typeface="Wingdings" pitchFamily="2" charset="2"/>
              <a:buChar char="p"/>
            </a:pPr>
            <a:r>
              <a:rPr lang="en-US" altLang="zh-CN" sz="2000" b="1" dirty="0" smtClean="0">
                <a:solidFill>
                  <a:srgbClr val="000099"/>
                </a:solidFill>
              </a:rPr>
              <a:t> Flat surface</a:t>
            </a:r>
          </a:p>
          <a:p>
            <a:pPr>
              <a:lnSpc>
                <a:spcPct val="150000"/>
              </a:lnSpc>
              <a:buFont typeface="Wingdings" pitchFamily="2" charset="2"/>
              <a:buChar char="p"/>
            </a:pPr>
            <a:r>
              <a:rPr lang="en-US" altLang="zh-CN" sz="2000" b="1" dirty="0" smtClean="0">
                <a:solidFill>
                  <a:srgbClr val="000099"/>
                </a:solidFill>
              </a:rPr>
              <a:t> Homogeneous soil </a:t>
            </a:r>
            <a:r>
              <a:rPr lang="en-US" altLang="zh-CN" sz="2000" b="1" dirty="0" err="1" smtClean="0">
                <a:solidFill>
                  <a:srgbClr val="000099"/>
                </a:solidFill>
              </a:rPr>
              <a:t>THg</a:t>
            </a:r>
            <a:endParaRPr lang="zh-CN" altLang="en-US" sz="2000" b="1" dirty="0">
              <a:solidFill>
                <a:srgbClr val="000099"/>
              </a:solidFill>
            </a:endParaRPr>
          </a:p>
        </p:txBody>
      </p:sp>
      <p:pic>
        <p:nvPicPr>
          <p:cNvPr id="1026" name="Picture 2" descr="C:\Documents and Settings\Administrator\桌面\Flux Intercom\China_Overview_Yucheng.jpg"/>
          <p:cNvPicPr>
            <a:picLocks noChangeAspect="1" noChangeArrowheads="1"/>
          </p:cNvPicPr>
          <p:nvPr/>
        </p:nvPicPr>
        <p:blipFill>
          <a:blip r:embed="rId3" cstate="print"/>
          <a:srcRect/>
          <a:stretch>
            <a:fillRect/>
          </a:stretch>
        </p:blipFill>
        <p:spPr bwMode="auto">
          <a:xfrm>
            <a:off x="152400" y="1143000"/>
            <a:ext cx="5181600" cy="4276876"/>
          </a:xfrm>
          <a:prstGeom prst="rect">
            <a:avLst/>
          </a:prstGeom>
          <a:noFill/>
        </p:spPr>
      </p:pic>
      <p:sp>
        <p:nvSpPr>
          <p:cNvPr id="8" name="TextBox 7"/>
          <p:cNvSpPr txBox="1"/>
          <p:nvPr/>
        </p:nvSpPr>
        <p:spPr>
          <a:xfrm>
            <a:off x="5334000" y="3370978"/>
            <a:ext cx="3810000" cy="1429622"/>
          </a:xfrm>
          <a:prstGeom prst="rect">
            <a:avLst/>
          </a:prstGeom>
          <a:noFill/>
        </p:spPr>
        <p:txBody>
          <a:bodyPr wrap="square" rtlCol="0">
            <a:spAutoFit/>
          </a:bodyPr>
          <a:lstStyle/>
          <a:p>
            <a:pPr>
              <a:lnSpc>
                <a:spcPct val="150000"/>
              </a:lnSpc>
            </a:pPr>
            <a:r>
              <a:rPr lang="en-US" altLang="zh-CN" sz="2000" b="1" dirty="0" smtClean="0"/>
              <a:t>Two Campaigns:</a:t>
            </a:r>
          </a:p>
          <a:p>
            <a:pPr>
              <a:lnSpc>
                <a:spcPct val="150000"/>
              </a:lnSpc>
              <a:buFont typeface="Wingdings" pitchFamily="2" charset="2"/>
              <a:buChar char="Ø"/>
            </a:pPr>
            <a:r>
              <a:rPr lang="en-US" altLang="zh-CN" sz="2000" b="1" dirty="0" smtClean="0"/>
              <a:t>Autumn 2012 over bear soils</a:t>
            </a:r>
          </a:p>
          <a:p>
            <a:pPr>
              <a:lnSpc>
                <a:spcPct val="150000"/>
              </a:lnSpc>
              <a:buFont typeface="Wingdings" pitchFamily="2" charset="2"/>
              <a:buChar char="Ø"/>
            </a:pPr>
            <a:r>
              <a:rPr lang="en-US" altLang="zh-CN" sz="2000" b="1" dirty="0" smtClean="0"/>
              <a:t> Spring 2013 over canopy</a:t>
            </a:r>
          </a:p>
        </p:txBody>
      </p:sp>
      <p:sp>
        <p:nvSpPr>
          <p:cNvPr id="11" name="TextBox 10"/>
          <p:cNvSpPr txBox="1"/>
          <p:nvPr/>
        </p:nvSpPr>
        <p:spPr>
          <a:xfrm>
            <a:off x="8336796" y="6153090"/>
            <a:ext cx="327334" cy="400110"/>
          </a:xfrm>
          <a:prstGeom prst="rect">
            <a:avLst/>
          </a:prstGeom>
          <a:noFill/>
        </p:spPr>
        <p:txBody>
          <a:bodyPr wrap="none" rtlCol="0">
            <a:spAutoFit/>
          </a:bodyPr>
          <a:lstStyle/>
          <a:p>
            <a:r>
              <a:rPr lang="en-US" altLang="zh-CN" sz="2000" dirty="0" smtClean="0">
                <a:solidFill>
                  <a:schemeClr val="bg1"/>
                </a:solidFill>
              </a:rPr>
              <a:t>6</a:t>
            </a:r>
            <a:endParaRPr lang="zh-CN" altLang="en-US" sz="2000" dirty="0">
              <a:solidFill>
                <a:schemeClr val="bg1"/>
              </a:solidFill>
            </a:endParaRPr>
          </a:p>
        </p:txBody>
      </p:sp>
      <p:sp>
        <p:nvSpPr>
          <p:cNvPr id="13" name="Title 1"/>
          <p:cNvSpPr txBox="1">
            <a:spLocks/>
          </p:cNvSpPr>
          <p:nvPr/>
        </p:nvSpPr>
        <p:spPr>
          <a:xfrm>
            <a:off x="457200" y="2286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Field Measurement Site</a:t>
            </a:r>
            <a:endParaRPr lang="en-US" b="1" dirty="0"/>
          </a:p>
        </p:txBody>
      </p:sp>
      <p:cxnSp>
        <p:nvCxnSpPr>
          <p:cNvPr id="14" name="Straight Connector 13"/>
          <p:cNvCxnSpPr/>
          <p:nvPr/>
        </p:nvCxnSpPr>
        <p:spPr>
          <a:xfrm>
            <a:off x="1219200" y="990600"/>
            <a:ext cx="67056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165685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Pictures &amp; Photos\2013Yucheng\IMG_0118.JPG"/>
          <p:cNvPicPr>
            <a:picLocks noChangeAspect="1" noChangeArrowheads="1"/>
          </p:cNvPicPr>
          <p:nvPr/>
        </p:nvPicPr>
        <p:blipFill>
          <a:blip r:embed="rId2" cstate="print"/>
          <a:srcRect l="12330" t="13699" r="3418" b="2829"/>
          <a:stretch>
            <a:fillRect/>
          </a:stretch>
        </p:blipFill>
        <p:spPr bwMode="auto">
          <a:xfrm>
            <a:off x="4648200" y="1447800"/>
            <a:ext cx="4419600" cy="4800600"/>
          </a:xfrm>
          <a:prstGeom prst="rect">
            <a:avLst/>
          </a:prstGeom>
          <a:noFill/>
        </p:spPr>
      </p:pic>
      <p:pic>
        <p:nvPicPr>
          <p:cNvPr id="3" name="Picture 3" descr="D:\Pictures &amp; Photos\201211禹城\IMG_0048.JPG"/>
          <p:cNvPicPr>
            <a:picLocks noChangeAspect="1" noChangeArrowheads="1"/>
          </p:cNvPicPr>
          <p:nvPr/>
        </p:nvPicPr>
        <p:blipFill>
          <a:blip r:embed="rId3" cstate="print"/>
          <a:srcRect r="14516"/>
          <a:stretch>
            <a:fillRect/>
          </a:stretch>
        </p:blipFill>
        <p:spPr bwMode="auto">
          <a:xfrm>
            <a:off x="76200" y="1447800"/>
            <a:ext cx="4495800" cy="4800600"/>
          </a:xfrm>
          <a:prstGeom prst="rect">
            <a:avLst/>
          </a:prstGeom>
          <a:noFill/>
        </p:spPr>
      </p:pic>
      <p:sp>
        <p:nvSpPr>
          <p:cNvPr id="4" name="Title 1"/>
          <p:cNvSpPr txBox="1">
            <a:spLocks/>
          </p:cNvSpPr>
          <p:nvPr/>
        </p:nvSpPr>
        <p:spPr>
          <a:xfrm>
            <a:off x="457200" y="2286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Site Views</a:t>
            </a:r>
            <a:endParaRPr lang="en-US" b="1" dirty="0"/>
          </a:p>
        </p:txBody>
      </p:sp>
      <p:cxnSp>
        <p:nvCxnSpPr>
          <p:cNvPr id="5" name="Straight Connector 4"/>
          <p:cNvCxnSpPr/>
          <p:nvPr/>
        </p:nvCxnSpPr>
        <p:spPr>
          <a:xfrm>
            <a:off x="1219200" y="990600"/>
            <a:ext cx="67056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2648155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dirty="0" smtClean="0"/>
              <a:t>Flux Over Soil</a:t>
            </a:r>
            <a:endParaRPr lang="en-US" b="1" dirty="0"/>
          </a:p>
        </p:txBody>
      </p:sp>
      <p:cxnSp>
        <p:nvCxnSpPr>
          <p:cNvPr id="10" name="Straight Connector 9"/>
          <p:cNvCxnSpPr/>
          <p:nvPr/>
        </p:nvCxnSpPr>
        <p:spPr>
          <a:xfrm>
            <a:off x="1219200" y="9144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14338" name="图片 12" descr="E:\重点基金项目\重点基金备份-201101\自写文章\Inter-Comparison of Hg flux Methods-ACP\Dafting-Intercomparison-Zhu-2013\IC#1.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b="1047"/>
          <a:stretch>
            <a:fillRect/>
          </a:stretch>
        </p:blipFill>
        <p:spPr bwMode="auto">
          <a:xfrm>
            <a:off x="457200" y="990600"/>
            <a:ext cx="8229600" cy="5832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4139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dirty="0" smtClean="0"/>
              <a:t>Flux Over Wheat Canopy</a:t>
            </a:r>
            <a:endParaRPr lang="en-US" b="1" dirty="0"/>
          </a:p>
        </p:txBody>
      </p:sp>
      <p:cxnSp>
        <p:nvCxnSpPr>
          <p:cNvPr id="10" name="Straight Connector 9"/>
          <p:cNvCxnSpPr/>
          <p:nvPr/>
        </p:nvCxnSpPr>
        <p:spPr>
          <a:xfrm>
            <a:off x="1219200" y="9144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15362" name="图片 13" descr="E:\重点基金项目\重点基金备份-201101\自写文章\Inter-Comparison of Hg flux Methods-ACP\Dafting-Intercomparison-Zhu-2013\IC#2.png"/>
          <p:cNvPicPr preferRelativeResize="0">
            <a:picLocks noGrp="1" noChangeArrowheads="1"/>
          </p:cNvPicPr>
          <p:nvPr>
            <p:ph idx="1"/>
          </p:nvPr>
        </p:nvPicPr>
        <p:blipFill rotWithShape="1">
          <a:blip r:embed="rId3">
            <a:extLst>
              <a:ext uri="{28A0092B-C50C-407E-A947-70E740481C1C}">
                <a14:useLocalDpi xmlns:a14="http://schemas.microsoft.com/office/drawing/2010/main" val="0"/>
              </a:ext>
            </a:extLst>
          </a:blip>
          <a:srcRect l="-856" t="1506" r="-206"/>
          <a:stretch/>
        </p:blipFill>
        <p:spPr bwMode="auto">
          <a:xfrm>
            <a:off x="457200" y="1002534"/>
            <a:ext cx="8229600" cy="576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58921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t>Comparison of DFC Fluxes</a:t>
            </a:r>
            <a:endParaRPr lang="en-US" b="1" dirty="0"/>
          </a:p>
        </p:txBody>
      </p:sp>
      <p:cxnSp>
        <p:nvCxnSpPr>
          <p:cNvPr id="4" name="Straight Connector 3"/>
          <p:cNvCxnSpPr/>
          <p:nvPr/>
        </p:nvCxnSpPr>
        <p:spPr>
          <a:xfrm>
            <a:off x="1219200" y="8382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18434" name="Bildobjekt 5"/>
          <p:cNvPicPr>
            <a:picLocks noChangeAspect="1" noChangeArrowheads="1"/>
          </p:cNvPicPr>
          <p:nvPr/>
        </p:nvPicPr>
        <p:blipFill>
          <a:blip r:embed="rId2">
            <a:extLst>
              <a:ext uri="{28A0092B-C50C-407E-A947-70E740481C1C}">
                <a14:useLocalDpi xmlns:a14="http://schemas.microsoft.com/office/drawing/2010/main" val="0"/>
              </a:ext>
            </a:extLst>
          </a:blip>
          <a:srcRect l="-1334" t="-1344" r="-1483" b="-1344"/>
          <a:stretch>
            <a:fillRect/>
          </a:stretch>
        </p:blipFill>
        <p:spPr bwMode="auto">
          <a:xfrm>
            <a:off x="152400" y="1066800"/>
            <a:ext cx="5059137"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3" descr="TDFC VS NDFC-O"/>
          <p:cNvPicPr>
            <a:picLocks noChangeAspect="1" noChangeArrowheads="1"/>
          </p:cNvPicPr>
          <p:nvPr/>
        </p:nvPicPr>
        <p:blipFill>
          <a:blip r:embed="rId3" cstate="print">
            <a:extLst>
              <a:ext uri="{28A0092B-C50C-407E-A947-70E740481C1C}">
                <a14:useLocalDpi xmlns:a14="http://schemas.microsoft.com/office/drawing/2010/main" val="0"/>
              </a:ext>
            </a:extLst>
          </a:blip>
          <a:srcRect l="970" t="1453" r="1524" b="1453"/>
          <a:stretch>
            <a:fillRect/>
          </a:stretch>
        </p:blipFill>
        <p:spPr bwMode="auto">
          <a:xfrm>
            <a:off x="5181600" y="1219200"/>
            <a:ext cx="3863922" cy="303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5486400" y="4419600"/>
            <a:ext cx="3505200" cy="1938992"/>
          </a:xfrm>
          <a:prstGeom prst="rect">
            <a:avLst/>
          </a:prstGeom>
          <a:solidFill>
            <a:schemeClr val="lt1"/>
          </a:solidFill>
        </p:spPr>
        <p:txBody>
          <a:bodyPr wrap="square" rtlCol="0">
            <a:spAutoFit/>
          </a:bodyPr>
          <a:lstStyle/>
          <a:p>
            <a:pPr algn="ctr"/>
            <a:r>
              <a:rPr lang="en-US" sz="2400" b="1" dirty="0" smtClean="0">
                <a:solidFill>
                  <a:srgbClr val="0000FF"/>
                </a:solidFill>
              </a:rPr>
              <a:t>Correction of mass transfer coefficient changes flux magnitude by 25-100% depending on friction velocity.</a:t>
            </a:r>
          </a:p>
        </p:txBody>
      </p:sp>
    </p:spTree>
    <p:extLst>
      <p:ext uri="{BB962C8B-B14F-4D97-AF65-F5344CB8AC3E}">
        <p14:creationId xmlns:p14="http://schemas.microsoft.com/office/powerpoint/2010/main" val="37495761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t>Comparison of </a:t>
            </a:r>
            <a:r>
              <a:rPr lang="en-US" b="1" dirty="0" err="1" smtClean="0"/>
              <a:t>Micromet</a:t>
            </a:r>
            <a:r>
              <a:rPr lang="en-US" b="1" dirty="0" smtClean="0"/>
              <a:t> Fluxes</a:t>
            </a:r>
            <a:endParaRPr lang="en-US" b="1" dirty="0"/>
          </a:p>
        </p:txBody>
      </p:sp>
      <p:cxnSp>
        <p:nvCxnSpPr>
          <p:cNvPr id="4" name="Straight Connector 3"/>
          <p:cNvCxnSpPr/>
          <p:nvPr/>
        </p:nvCxnSpPr>
        <p:spPr>
          <a:xfrm>
            <a:off x="1219200" y="8382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19458" name="图片 11" descr="H:\MM_Flux_Comb_I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4777" y="914400"/>
            <a:ext cx="7191023"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133600" y="1034535"/>
            <a:ext cx="914400" cy="400110"/>
          </a:xfrm>
          <a:prstGeom prst="rect">
            <a:avLst/>
          </a:prstGeom>
          <a:solidFill>
            <a:schemeClr val="bg1"/>
          </a:solidFill>
        </p:spPr>
        <p:txBody>
          <a:bodyPr wrap="square" rtlCol="0">
            <a:spAutoFit/>
          </a:bodyPr>
          <a:lstStyle/>
          <a:p>
            <a:pPr algn="ctr"/>
            <a:r>
              <a:rPr lang="en-US" sz="2000" b="1" dirty="0" smtClean="0"/>
              <a:t>Soil</a:t>
            </a:r>
            <a:endParaRPr lang="en-US" sz="2000" b="1" dirty="0"/>
          </a:p>
        </p:txBody>
      </p:sp>
      <p:sp>
        <p:nvSpPr>
          <p:cNvPr id="6" name="TextBox 5"/>
          <p:cNvSpPr txBox="1"/>
          <p:nvPr/>
        </p:nvSpPr>
        <p:spPr>
          <a:xfrm>
            <a:off x="3048000" y="1308422"/>
            <a:ext cx="1066800" cy="400110"/>
          </a:xfrm>
          <a:prstGeom prst="rect">
            <a:avLst/>
          </a:prstGeom>
          <a:solidFill>
            <a:schemeClr val="bg1"/>
          </a:solidFill>
        </p:spPr>
        <p:txBody>
          <a:bodyPr wrap="square" rtlCol="0">
            <a:spAutoFit/>
          </a:bodyPr>
          <a:lstStyle/>
          <a:p>
            <a:pPr algn="ctr"/>
            <a:r>
              <a:rPr lang="en-US" sz="2000" b="1" dirty="0" smtClean="0"/>
              <a:t>Canopy</a:t>
            </a:r>
            <a:endParaRPr lang="en-US" sz="2000" b="1" dirty="0"/>
          </a:p>
        </p:txBody>
      </p:sp>
      <p:sp>
        <p:nvSpPr>
          <p:cNvPr id="7" name="TextBox 6"/>
          <p:cNvSpPr txBox="1"/>
          <p:nvPr/>
        </p:nvSpPr>
        <p:spPr>
          <a:xfrm>
            <a:off x="228600" y="6015986"/>
            <a:ext cx="4572000" cy="830997"/>
          </a:xfrm>
          <a:prstGeom prst="rect">
            <a:avLst/>
          </a:prstGeom>
          <a:solidFill>
            <a:schemeClr val="lt1"/>
          </a:solidFill>
        </p:spPr>
        <p:txBody>
          <a:bodyPr wrap="square" rtlCol="0">
            <a:spAutoFit/>
          </a:bodyPr>
          <a:lstStyle/>
          <a:p>
            <a:pPr algn="ctr"/>
            <a:r>
              <a:rPr lang="en-US" sz="2400" b="1" dirty="0" smtClean="0">
                <a:solidFill>
                  <a:srgbClr val="0000FF"/>
                </a:solidFill>
              </a:rPr>
              <a:t>Median fluxes are not significantly different from each other!</a:t>
            </a:r>
          </a:p>
        </p:txBody>
      </p:sp>
    </p:spTree>
    <p:extLst>
      <p:ext uri="{BB962C8B-B14F-4D97-AF65-F5344CB8AC3E}">
        <p14:creationId xmlns:p14="http://schemas.microsoft.com/office/powerpoint/2010/main" val="1434024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Flux Diurnal Variation</a:t>
            </a:r>
            <a:endParaRPr lang="en-US" dirty="0"/>
          </a:p>
        </p:txBody>
      </p:sp>
      <p:pic>
        <p:nvPicPr>
          <p:cNvPr id="17410" name="图片 7" descr="E:\重点基金项目\重点基金备份-201101\自写文章\Inter-Comparison of Hg flux Methods-ACP\作图备份\Flux Intercom\Box char\Box char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853" t="1401" r="1340" b="1576"/>
          <a:stretch>
            <a:fillRect/>
          </a:stretch>
        </p:blipFill>
        <p:spPr bwMode="auto">
          <a:xfrm>
            <a:off x="457200" y="1015530"/>
            <a:ext cx="8229600" cy="5690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a:off x="1219200" y="914400"/>
            <a:ext cx="67056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6098359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76200"/>
            <a:ext cx="8229600" cy="884238"/>
          </a:xfrm>
        </p:spPr>
        <p:txBody>
          <a:bodyPr>
            <a:normAutofit/>
          </a:bodyPr>
          <a:lstStyle/>
          <a:p>
            <a:r>
              <a:rPr lang="en-US" altLang="en-US" b="1" dirty="0" smtClean="0"/>
              <a:t>Temporal Trend &amp; Cumulative Flux</a:t>
            </a:r>
          </a:p>
        </p:txBody>
      </p:sp>
      <p:cxnSp>
        <p:nvCxnSpPr>
          <p:cNvPr id="14" name="Straight Connector 13"/>
          <p:cNvCxnSpPr/>
          <p:nvPr/>
        </p:nvCxnSpPr>
        <p:spPr>
          <a:xfrm>
            <a:off x="1219200" y="8382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16386" name="图片 5" descr="E:\重点基金项目\重点基金备份-201101\自写文章\Inter-Comparison of Hg flux Methods-ACP\作图备份\Flux Intercom\Correlation\新建文件夹\Cumulative Part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797" y="914400"/>
            <a:ext cx="3882248"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图片 12" descr="E:\重点基金项目\重点基金备份-201101\自写文章\Inter-Comparison of Hg flux Methods-ACP\作图备份\Flux Intercom\Correlation\新建文件夹\Diel sha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681" y="914400"/>
            <a:ext cx="4118119" cy="5852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8651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t>Close Enough, But …</a:t>
            </a:r>
            <a:endParaRPr lang="en-US" dirty="0"/>
          </a:p>
        </p:txBody>
      </p:sp>
      <p:pic>
        <p:nvPicPr>
          <p:cNvPr id="20482" name="图片 7" descr="E:\重点基金项目\重点基金备份-201101\自写文章\Inter-Comparison of Hg flux Methods-ACP\作图备份\Flux Intercom\MBR and NDFC.jpg"/>
          <p:cNvPicPr>
            <a:picLocks noChangeAspect="1" noChangeArrowheads="1"/>
          </p:cNvPicPr>
          <p:nvPr/>
        </p:nvPicPr>
        <p:blipFill rotWithShape="1">
          <a:blip r:embed="rId2">
            <a:extLst>
              <a:ext uri="{28A0092B-C50C-407E-A947-70E740481C1C}">
                <a14:useLocalDpi xmlns:a14="http://schemas.microsoft.com/office/drawing/2010/main" val="0"/>
              </a:ext>
            </a:extLst>
          </a:blip>
          <a:srcRect b="50000"/>
          <a:stretch/>
        </p:blipFill>
        <p:spPr bwMode="auto">
          <a:xfrm>
            <a:off x="76200" y="1752600"/>
            <a:ext cx="4572000" cy="373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图片 7" descr="E:\重点基金项目\重点基金备份-201101\自写文章\Inter-Comparison of Hg flux Methods-ACP\作图备份\Flux Intercom\MBR and NDFC.jpg"/>
          <p:cNvPicPr>
            <a:picLocks noChangeAspect="1" noChangeArrowheads="1"/>
          </p:cNvPicPr>
          <p:nvPr/>
        </p:nvPicPr>
        <p:blipFill rotWithShape="1">
          <a:blip r:embed="rId2">
            <a:extLst>
              <a:ext uri="{28A0092B-C50C-407E-A947-70E740481C1C}">
                <a14:useLocalDpi xmlns:a14="http://schemas.microsoft.com/office/drawing/2010/main" val="0"/>
              </a:ext>
            </a:extLst>
          </a:blip>
          <a:srcRect t="50000"/>
          <a:stretch/>
        </p:blipFill>
        <p:spPr bwMode="auto">
          <a:xfrm>
            <a:off x="4495800" y="1828800"/>
            <a:ext cx="4572000" cy="373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p:nvCxnSpPr>
        <p:spPr>
          <a:xfrm>
            <a:off x="1219200" y="1143000"/>
            <a:ext cx="6705600" cy="0"/>
          </a:xfrm>
          <a:prstGeom prst="line">
            <a:avLst/>
          </a:prstGeom>
        </p:spPr>
        <p:style>
          <a:lnRef idx="2">
            <a:schemeClr val="accent2"/>
          </a:lnRef>
          <a:fillRef idx="0">
            <a:schemeClr val="accent2"/>
          </a:fillRef>
          <a:effectRef idx="1">
            <a:schemeClr val="accent2"/>
          </a:effectRef>
          <a:fontRef idx="minor">
            <a:schemeClr val="tx1"/>
          </a:fontRef>
        </p:style>
      </p:cxnSp>
      <p:sp>
        <p:nvSpPr>
          <p:cNvPr id="4" name="TextBox 3"/>
          <p:cNvSpPr txBox="1"/>
          <p:nvPr/>
        </p:nvSpPr>
        <p:spPr>
          <a:xfrm>
            <a:off x="3506252" y="5715000"/>
            <a:ext cx="2589748" cy="584775"/>
          </a:xfrm>
          <a:prstGeom prst="rect">
            <a:avLst/>
          </a:prstGeom>
          <a:noFill/>
        </p:spPr>
        <p:txBody>
          <a:bodyPr wrap="none" rtlCol="0">
            <a:spAutoFit/>
          </a:bodyPr>
          <a:lstStyle/>
          <a:p>
            <a:r>
              <a:rPr lang="en-US" sz="3200" b="1" dirty="0" smtClean="0">
                <a:solidFill>
                  <a:srgbClr val="0000FF"/>
                </a:solidFill>
              </a:rPr>
              <a:t>MBR vs. NDFC</a:t>
            </a:r>
            <a:endParaRPr lang="en-US" sz="3200" b="1" dirty="0">
              <a:solidFill>
                <a:srgbClr val="0000FF"/>
              </a:solidFill>
            </a:endParaRPr>
          </a:p>
        </p:txBody>
      </p:sp>
    </p:spTree>
    <p:extLst>
      <p:ext uri="{BB962C8B-B14F-4D97-AF65-F5344CB8AC3E}">
        <p14:creationId xmlns:p14="http://schemas.microsoft.com/office/powerpoint/2010/main" val="860644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dirty="0" smtClean="0"/>
              <a:t>Conclusions</a:t>
            </a:r>
            <a:endParaRPr lang="en-US" b="1" dirty="0"/>
          </a:p>
        </p:txBody>
      </p:sp>
      <p:cxnSp>
        <p:nvCxnSpPr>
          <p:cNvPr id="4" name="Straight Connector 3"/>
          <p:cNvCxnSpPr/>
          <p:nvPr/>
        </p:nvCxnSpPr>
        <p:spPr>
          <a:xfrm>
            <a:off x="1219200" y="914400"/>
            <a:ext cx="6705600" cy="0"/>
          </a:xfrm>
          <a:prstGeom prst="line">
            <a:avLst/>
          </a:prstGeom>
        </p:spPr>
        <p:style>
          <a:lnRef idx="2">
            <a:schemeClr val="accent2"/>
          </a:lnRef>
          <a:fillRef idx="0">
            <a:schemeClr val="accent2"/>
          </a:fillRef>
          <a:effectRef idx="1">
            <a:schemeClr val="accent2"/>
          </a:effectRef>
          <a:fontRef idx="minor">
            <a:schemeClr val="tx1"/>
          </a:fontRef>
        </p:style>
      </p:cxnSp>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19200"/>
            <a:ext cx="8869680" cy="5378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026511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2"/>
</p:tagLst>
</file>

<file path=ppt/tags/tag2.xml><?xml version="1.0" encoding="utf-8"?>
<p:tagLst xmlns:a="http://schemas.openxmlformats.org/drawingml/2006/main" xmlns:r="http://schemas.openxmlformats.org/officeDocument/2006/relationships" xmlns:p="http://schemas.openxmlformats.org/presentationml/2006/main">
  <p:tag name="TIMING" val="|67.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12876</TotalTime>
  <Words>624</Words>
  <Application>Microsoft Office PowerPoint</Application>
  <PresentationFormat>On-screen Show (4:3)</PresentationFormat>
  <Paragraphs>112</Paragraphs>
  <Slides>26</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Office Theme</vt:lpstr>
      <vt:lpstr>Picture</vt:lpstr>
      <vt:lpstr>Quantifying air-surface exchange of elemental mercury vapor using enclosure and micrometeorological methods </vt:lpstr>
      <vt:lpstr>Anthropogenic vs. Natural/Secondary</vt:lpstr>
      <vt:lpstr>Background Hg Trend</vt:lpstr>
      <vt:lpstr>Objectives</vt:lpstr>
      <vt:lpstr>Flux Measurement Approaches</vt:lpstr>
      <vt:lpstr>Quick Comparison</vt:lpstr>
      <vt:lpstr>Time and Spatial Scales</vt:lpstr>
      <vt:lpstr>Chamber Methods</vt:lpstr>
      <vt:lpstr>Dynamic Flux Chambers</vt:lpstr>
      <vt:lpstr>Chamber Methods</vt:lpstr>
      <vt:lpstr>PowerPoint Presentation</vt:lpstr>
      <vt:lpstr>PowerPoint Presentation</vt:lpstr>
      <vt:lpstr>Flux Gradient Methods</vt:lpstr>
      <vt:lpstr>Relaxed Eddy Accumulation Method</vt:lpstr>
      <vt:lpstr>Differential LIDAR Method</vt:lpstr>
      <vt:lpstr>5 Collocated Flux Measurements</vt:lpstr>
      <vt:lpstr>PowerPoint Presentation</vt:lpstr>
      <vt:lpstr>PowerPoint Presentation</vt:lpstr>
      <vt:lpstr>Flux Over Soil</vt:lpstr>
      <vt:lpstr>Flux Over Wheat Canopy</vt:lpstr>
      <vt:lpstr>Comparison of DFC Fluxes</vt:lpstr>
      <vt:lpstr>Comparison of Micromet Fluxes</vt:lpstr>
      <vt:lpstr>Flux Diurnal Variation</vt:lpstr>
      <vt:lpstr>Temporal Trend &amp; Cumulative Flux</vt:lpstr>
      <vt:lpstr>Close Enough, But …</vt:lpstr>
      <vt:lpstr>Conclusions</vt:lpstr>
    </vt:vector>
  </TitlesOfParts>
  <Company>Lamar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Waste Streams to Renewable Energy: A New Paradigm in Wastewater Treatment</dc:title>
  <dc:creator>jerry</dc:creator>
  <cp:lastModifiedBy>Jerry Lin</cp:lastModifiedBy>
  <cp:revision>564</cp:revision>
  <dcterms:created xsi:type="dcterms:W3CDTF">2012-02-24T15:56:19Z</dcterms:created>
  <dcterms:modified xsi:type="dcterms:W3CDTF">2014-07-29T14:26:17Z</dcterms:modified>
</cp:coreProperties>
</file>