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61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332126045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diabetesatlas.org/across-the-globe.html" TargetMode="External"/><Relationship Id="rId7" Type="http://schemas.openxmlformats.org/officeDocument/2006/relationships/hyperlink" Target="http://www.idf.org/"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d-net.idf.org/" TargetMode="External"/><Relationship Id="rId5" Type="http://schemas.openxmlformats.org/officeDocument/2006/relationships/hyperlink" Target="http://www.idf.org/diabetesatlas-new/how-to-cite" TargetMode="External"/><Relationship Id="rId4" Type="http://schemas.openxmlformats.org/officeDocument/2006/relationships/hyperlink" Target="http://www.idf.org/sites/default/files/Copyrigh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51962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0423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75246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30018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GB" sz="950">
                <a:solidFill>
                  <a:srgbClr val="333333"/>
                </a:solidFill>
                <a:highlight>
                  <a:srgbClr val="FEF9EE"/>
                </a:highlight>
              </a:rPr>
              <a:t>The </a:t>
            </a:r>
            <a:r>
              <a:rPr lang="en-GB" sz="950" u="sng">
                <a:solidFill>
                  <a:srgbClr val="FF6600"/>
                </a:solidFill>
                <a:highlight>
                  <a:srgbClr val="FEF9EE"/>
                </a:highlight>
                <a:hlinkClick r:id="rId3"/>
              </a:rPr>
              <a:t>IDF Diabetes Atlas</a:t>
            </a:r>
            <a:r>
              <a:rPr lang="en-GB" sz="950">
                <a:solidFill>
                  <a:srgbClr val="333333"/>
                </a:solidFill>
                <a:highlight>
                  <a:srgbClr val="FEF9EE"/>
                </a:highlight>
              </a:rPr>
              <a:t> is updated every two years, and provides diabetes data such as prevalence, mortality, and health expenditure for 220 countries and territories around the world. These data are used widely by news media, governments and other international organisations. It is also used by health professionals, scientists, economists, policy-makers, and national and international agencies.</a:t>
            </a:r>
          </a:p>
          <a:p>
            <a:pPr lvl="0">
              <a:spcBef>
                <a:spcPts val="0"/>
              </a:spcBef>
              <a:buNone/>
            </a:pPr>
            <a:endParaRPr sz="950">
              <a:solidFill>
                <a:srgbClr val="333333"/>
              </a:solidFill>
              <a:highlight>
                <a:srgbClr val="FEF9EE"/>
              </a:highlight>
            </a:endParaRPr>
          </a:p>
          <a:p>
            <a:pPr lvl="0">
              <a:spcBef>
                <a:spcPts val="0"/>
              </a:spcBef>
              <a:buNone/>
            </a:pPr>
            <a:r>
              <a:rPr lang="en-GB" sz="950" u="sng">
                <a:solidFill>
                  <a:schemeClr val="hlink"/>
                </a:solidFill>
                <a:highlight>
                  <a:srgbClr val="FEF9EE"/>
                </a:highlight>
                <a:hlinkClick r:id="rId3"/>
              </a:rPr>
              <a:t>http://www.diabetesatlas.org/across-the-globe.html</a:t>
            </a:r>
          </a:p>
          <a:p>
            <a:pPr lvl="0">
              <a:spcBef>
                <a:spcPts val="0"/>
              </a:spcBef>
              <a:buNone/>
            </a:pPr>
            <a:endParaRPr sz="950">
              <a:solidFill>
                <a:srgbClr val="333333"/>
              </a:solidFill>
              <a:highlight>
                <a:srgbClr val="FEF9EE"/>
              </a:highlight>
            </a:endParaRPr>
          </a:p>
          <a:p>
            <a:pPr lvl="0">
              <a:spcBef>
                <a:spcPts val="0"/>
              </a:spcBef>
              <a:buClr>
                <a:schemeClr val="dk1"/>
              </a:buClr>
              <a:buSzPct val="110000"/>
              <a:buFont typeface="Arial"/>
              <a:buNone/>
            </a:pPr>
            <a:r>
              <a:rPr lang="en-GB" sz="950">
                <a:solidFill>
                  <a:srgbClr val="222222"/>
                </a:solidFill>
                <a:highlight>
                  <a:srgbClr val="FFFFFF"/>
                </a:highlight>
              </a:rPr>
              <a:t>Dear Jenny,</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Your copyright request is approved.</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Conditions of use can be found:  </a:t>
            </a:r>
            <a:r>
              <a:rPr lang="en-GB" sz="950" u="sng">
                <a:solidFill>
                  <a:srgbClr val="1155CC"/>
                </a:solidFill>
                <a:highlight>
                  <a:srgbClr val="FFFFFF"/>
                </a:highlight>
                <a:hlinkClick r:id="rId4"/>
              </a:rPr>
              <a:t>http://www.idf.org/sites/default/files/Copyright</a:t>
            </a:r>
            <a:r>
              <a:rPr lang="en-GB" sz="950">
                <a:solidFill>
                  <a:srgbClr val="222222"/>
                </a:solidFill>
                <a:highlight>
                  <a:srgbClr val="FFFFFF"/>
                </a:highlight>
              </a:rPr>
              <a:t> conditions_0-1.pdf</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In order to correctly cite the IDF Diabetes Atlas, please use following rules: </a:t>
            </a:r>
            <a:r>
              <a:rPr lang="en-GB" sz="950" u="sng">
                <a:solidFill>
                  <a:srgbClr val="1155CC"/>
                </a:solidFill>
                <a:highlight>
                  <a:srgbClr val="FFFFFF"/>
                </a:highlight>
                <a:hlinkClick r:id="rId5"/>
              </a:rPr>
              <a:t>http://www.idf.org/diabetesatlas-new/how-to-cite</a:t>
            </a:r>
          </a:p>
          <a:p>
            <a:pPr lvl="0">
              <a:spcBef>
                <a:spcPts val="0"/>
              </a:spcBef>
              <a:buClr>
                <a:schemeClr val="dk1"/>
              </a:buClr>
              <a:buSzPct val="110000"/>
              <a:buFont typeface="Arial"/>
              <a:buNone/>
            </a:pPr>
            <a:endParaRPr sz="950" u="sng">
              <a:solidFill>
                <a:srgbClr val="1155CC"/>
              </a:solidFill>
              <a:highlight>
                <a:srgbClr val="FFFFFF"/>
              </a:highlight>
              <a:hlinkClick r:id="rId5"/>
            </a:endParaRPr>
          </a:p>
          <a:p>
            <a:pPr lvl="0">
              <a:spcBef>
                <a:spcPts val="0"/>
              </a:spcBef>
              <a:buClr>
                <a:schemeClr val="dk1"/>
              </a:buClr>
              <a:buSzPct val="110000"/>
              <a:buFont typeface="Arial"/>
              <a:buNone/>
            </a:pPr>
            <a:r>
              <a:rPr lang="en-GB" sz="950">
                <a:solidFill>
                  <a:srgbClr val="222222"/>
                </a:solidFill>
                <a:highlight>
                  <a:srgbClr val="FFFFFF"/>
                </a:highlight>
              </a:rPr>
              <a:t>If you would like to receive support from our worldwide community, register to D-NET! This new online platform is developed by IDF to connect diabetes professionals worldwide and to make them able to share and learn from each other. (</a:t>
            </a:r>
            <a:r>
              <a:rPr lang="en-GB" sz="950" u="sng">
                <a:solidFill>
                  <a:srgbClr val="1155CC"/>
                </a:solidFill>
                <a:highlight>
                  <a:srgbClr val="FFFFFF"/>
                </a:highlight>
                <a:hlinkClick r:id="rId6"/>
              </a:rPr>
              <a:t>http://d-net.idf.org</a:t>
            </a:r>
            <a:r>
              <a:rPr lang="en-GB" sz="950">
                <a:solidFill>
                  <a:srgbClr val="222222"/>
                </a:solidFill>
                <a:highlight>
                  <a:srgbClr val="FFFFFF"/>
                </a:highlight>
              </a:rPr>
              <a:t>)</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Kind Regards,</a:t>
            </a:r>
          </a:p>
          <a:p>
            <a:pPr lvl="0">
              <a:spcBef>
                <a:spcPts val="0"/>
              </a:spcBef>
              <a:buClr>
                <a:schemeClr val="dk1"/>
              </a:buClr>
              <a:buSzPct val="110000"/>
              <a:buFont typeface="Arial"/>
              <a:buNone/>
            </a:pPr>
            <a:r>
              <a:rPr lang="en-GB" sz="950">
                <a:solidFill>
                  <a:srgbClr val="222222"/>
                </a:solidFill>
                <a:highlight>
                  <a:srgbClr val="FFFFFF"/>
                </a:highlight>
              </a:rPr>
              <a:t>Yadi.</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YadiHuang</a:t>
            </a:r>
          </a:p>
          <a:p>
            <a:pPr lvl="0">
              <a:spcBef>
                <a:spcPts val="0"/>
              </a:spcBef>
              <a:buClr>
                <a:schemeClr val="dk1"/>
              </a:buClr>
              <a:buSzPct val="110000"/>
              <a:buFont typeface="Arial"/>
              <a:buNone/>
            </a:pPr>
            <a:r>
              <a:rPr lang="en-GB" sz="950">
                <a:solidFill>
                  <a:srgbClr val="222222"/>
                </a:solidFill>
                <a:highlight>
                  <a:srgbClr val="FFFFFF"/>
                </a:highlight>
              </a:rPr>
              <a:t>PhD Data Analyst &amp; Coordinator</a:t>
            </a:r>
          </a:p>
          <a:p>
            <a:pPr lvl="0">
              <a:spcBef>
                <a:spcPts val="0"/>
              </a:spcBef>
              <a:buClr>
                <a:schemeClr val="dk1"/>
              </a:buClr>
              <a:buSzPct val="110000"/>
              <a:buFont typeface="Arial"/>
              <a:buNone/>
            </a:pPr>
            <a:r>
              <a:rPr lang="en-GB" sz="950">
                <a:solidFill>
                  <a:srgbClr val="222222"/>
                </a:solidFill>
                <a:highlight>
                  <a:srgbClr val="FFFFFF"/>
                </a:highlight>
              </a:rPr>
              <a:t>tel  | mailto:</a:t>
            </a:r>
            <a:r>
              <a:rPr lang="en-GB" sz="950">
                <a:solidFill>
                  <a:srgbClr val="1155CC"/>
                </a:solidFill>
                <a:highlight>
                  <a:srgbClr val="FFFFFF"/>
                </a:highlight>
              </a:rPr>
              <a:t>Yadi.Huang@idf.org</a:t>
            </a:r>
          </a:p>
          <a:p>
            <a:pPr lvl="0">
              <a:spcBef>
                <a:spcPts val="0"/>
              </a:spcBef>
              <a:buClr>
                <a:schemeClr val="dk1"/>
              </a:buClr>
              <a:buSzPct val="110000"/>
              <a:buFont typeface="Arial"/>
              <a:buNone/>
            </a:pPr>
            <a:endParaRPr sz="950">
              <a:solidFill>
                <a:srgbClr val="1155CC"/>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International Diabetes Federation</a:t>
            </a:r>
          </a:p>
          <a:p>
            <a:pPr lvl="0">
              <a:spcBef>
                <a:spcPts val="0"/>
              </a:spcBef>
              <a:buClr>
                <a:schemeClr val="dk1"/>
              </a:buClr>
              <a:buSzPct val="110000"/>
              <a:buFont typeface="Arial"/>
              <a:buNone/>
            </a:pPr>
            <a:r>
              <a:rPr lang="en-GB" sz="950">
                <a:solidFill>
                  <a:srgbClr val="222222"/>
                </a:solidFill>
                <a:highlight>
                  <a:srgbClr val="FFFFFF"/>
                </a:highlight>
              </a:rPr>
              <a:t>Chaussée de La Hulpe,166</a:t>
            </a:r>
          </a:p>
          <a:p>
            <a:pPr lvl="0">
              <a:spcBef>
                <a:spcPts val="0"/>
              </a:spcBef>
              <a:buClr>
                <a:schemeClr val="dk1"/>
              </a:buClr>
              <a:buSzPct val="110000"/>
              <a:buFont typeface="Arial"/>
              <a:buNone/>
            </a:pPr>
            <a:r>
              <a:rPr lang="en-GB" sz="950">
                <a:solidFill>
                  <a:srgbClr val="222222"/>
                </a:solidFill>
                <a:highlight>
                  <a:srgbClr val="FFFFFF"/>
                </a:highlight>
              </a:rPr>
              <a:t>B-1170 Brussels, Belgium</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Clr>
                <a:schemeClr val="dk1"/>
              </a:buClr>
              <a:buSzPct val="110000"/>
              <a:buFont typeface="Arial"/>
              <a:buNone/>
            </a:pPr>
            <a:r>
              <a:rPr lang="en-GB" sz="950">
                <a:solidFill>
                  <a:srgbClr val="222222"/>
                </a:solidFill>
                <a:highlight>
                  <a:srgbClr val="FFFFFF"/>
                </a:highlight>
              </a:rPr>
              <a:t>tel </a:t>
            </a:r>
            <a:r>
              <a:rPr lang="en-GB" sz="950">
                <a:solidFill>
                  <a:srgbClr val="1155CC"/>
                </a:solidFill>
                <a:highlight>
                  <a:srgbClr val="FFFFFF"/>
                </a:highlight>
              </a:rPr>
              <a:t>+32-2-5385511</a:t>
            </a:r>
            <a:r>
              <a:rPr lang="en-GB" sz="950">
                <a:solidFill>
                  <a:srgbClr val="222222"/>
                </a:solidFill>
                <a:highlight>
                  <a:srgbClr val="FFFFFF"/>
                </a:highlight>
              </a:rPr>
              <a:t> | fax </a:t>
            </a:r>
            <a:r>
              <a:rPr lang="en-GB" sz="950">
                <a:solidFill>
                  <a:srgbClr val="1155CC"/>
                </a:solidFill>
                <a:highlight>
                  <a:srgbClr val="FFFFFF"/>
                </a:highlight>
              </a:rPr>
              <a:t>+32-2-5385114</a:t>
            </a:r>
          </a:p>
          <a:p>
            <a:pPr lvl="0">
              <a:spcBef>
                <a:spcPts val="0"/>
              </a:spcBef>
              <a:buClr>
                <a:schemeClr val="dk1"/>
              </a:buClr>
              <a:buSzPct val="110000"/>
              <a:buFont typeface="Arial"/>
              <a:buNone/>
            </a:pPr>
            <a:r>
              <a:rPr lang="en-GB" sz="950">
                <a:solidFill>
                  <a:srgbClr val="1155CC"/>
                </a:solidFill>
                <a:highlight>
                  <a:srgbClr val="FFFFFF"/>
                </a:highlight>
              </a:rPr>
              <a:t>info@idf.org</a:t>
            </a:r>
            <a:r>
              <a:rPr lang="en-GB" sz="950">
                <a:solidFill>
                  <a:srgbClr val="222222"/>
                </a:solidFill>
                <a:highlight>
                  <a:srgbClr val="FFFFFF"/>
                </a:highlight>
              </a:rPr>
              <a:t> | </a:t>
            </a:r>
            <a:r>
              <a:rPr lang="en-GB" sz="950" u="sng">
                <a:solidFill>
                  <a:srgbClr val="1155CC"/>
                </a:solidFill>
                <a:highlight>
                  <a:srgbClr val="FFFFFF"/>
                </a:highlight>
                <a:hlinkClick r:id="rId7"/>
              </a:rPr>
              <a:t>www.idf.org</a:t>
            </a:r>
            <a:r>
              <a:rPr lang="en-GB" sz="950">
                <a:solidFill>
                  <a:srgbClr val="222222"/>
                </a:solidFill>
                <a:highlight>
                  <a:srgbClr val="FFFFFF"/>
                </a:highlight>
              </a:rPr>
              <a:t> | VAT BE 0433.674.528</a:t>
            </a:r>
          </a:p>
          <a:p>
            <a:pPr lvl="0">
              <a:spcBef>
                <a:spcPts val="0"/>
              </a:spcBef>
              <a:buClr>
                <a:schemeClr val="dk1"/>
              </a:buClr>
              <a:buSzPct val="110000"/>
              <a:buFont typeface="Arial"/>
              <a:buNone/>
            </a:pPr>
            <a:endParaRPr sz="950">
              <a:solidFill>
                <a:srgbClr val="222222"/>
              </a:solidFill>
              <a:highlight>
                <a:srgbClr val="FFFFFF"/>
              </a:highlight>
            </a:endParaRPr>
          </a:p>
          <a:p>
            <a:pPr lvl="0">
              <a:spcBef>
                <a:spcPts val="0"/>
              </a:spcBef>
              <a:buNone/>
            </a:pPr>
            <a:r>
              <a:rPr lang="en-GB" sz="950">
                <a:solidFill>
                  <a:srgbClr val="222222"/>
                </a:solidFill>
                <a:highlight>
                  <a:srgbClr val="FFFFFF"/>
                </a:highlight>
              </a:rPr>
              <a:t>IDF | Promoting diabetes care, prevention and a cure worldwide</a:t>
            </a:r>
          </a:p>
        </p:txBody>
      </p:sp>
    </p:spTree>
    <p:extLst>
      <p:ext uri="{BB962C8B-B14F-4D97-AF65-F5344CB8AC3E}">
        <p14:creationId xmlns:p14="http://schemas.microsoft.com/office/powerpoint/2010/main" val="87542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94972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GB"/>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Char char="●"/>
              <a:defRPr sz="1800">
                <a:solidFill>
                  <a:schemeClr val="dk2"/>
                </a:solidFill>
              </a:defRPr>
            </a:lvl1pPr>
            <a:lvl2pPr lvl="1">
              <a:lnSpc>
                <a:spcPct val="115000"/>
              </a:lnSpc>
              <a:spcBef>
                <a:spcPts val="0"/>
              </a:spcBef>
              <a:spcAft>
                <a:spcPts val="1600"/>
              </a:spcAft>
              <a:buClr>
                <a:schemeClr val="dk2"/>
              </a:buClr>
              <a:buChar char="○"/>
              <a:defRPr>
                <a:solidFill>
                  <a:schemeClr val="dk2"/>
                </a:solidFill>
              </a:defRPr>
            </a:lvl2pPr>
            <a:lvl3pPr lvl="2">
              <a:lnSpc>
                <a:spcPct val="115000"/>
              </a:lnSpc>
              <a:spcBef>
                <a:spcPts val="0"/>
              </a:spcBef>
              <a:spcAft>
                <a:spcPts val="1600"/>
              </a:spcAft>
              <a:buClr>
                <a:schemeClr val="dk2"/>
              </a:buClr>
              <a:buChar char="■"/>
              <a:defRPr>
                <a:solidFill>
                  <a:schemeClr val="dk2"/>
                </a:solidFill>
              </a:defRPr>
            </a:lvl3pPr>
            <a:lvl4pPr lvl="3">
              <a:lnSpc>
                <a:spcPct val="115000"/>
              </a:lnSpc>
              <a:spcBef>
                <a:spcPts val="0"/>
              </a:spcBef>
              <a:spcAft>
                <a:spcPts val="1600"/>
              </a:spcAft>
              <a:buClr>
                <a:schemeClr val="dk2"/>
              </a:buClr>
              <a:buChar char="●"/>
              <a:defRPr>
                <a:solidFill>
                  <a:schemeClr val="dk2"/>
                </a:solidFill>
              </a:defRPr>
            </a:lvl4pPr>
            <a:lvl5pPr lvl="4">
              <a:lnSpc>
                <a:spcPct val="115000"/>
              </a:lnSpc>
              <a:spcBef>
                <a:spcPts val="0"/>
              </a:spcBef>
              <a:spcAft>
                <a:spcPts val="1600"/>
              </a:spcAft>
              <a:buClr>
                <a:schemeClr val="dk2"/>
              </a:buClr>
              <a:buChar char="○"/>
              <a:defRPr>
                <a:solidFill>
                  <a:schemeClr val="dk2"/>
                </a:solidFill>
              </a:defRPr>
            </a:lvl5pPr>
            <a:lvl6pPr lvl="5">
              <a:lnSpc>
                <a:spcPct val="115000"/>
              </a:lnSpc>
              <a:spcBef>
                <a:spcPts val="0"/>
              </a:spcBef>
              <a:spcAft>
                <a:spcPts val="1600"/>
              </a:spcAft>
              <a:buClr>
                <a:schemeClr val="dk2"/>
              </a:buClr>
              <a:buChar char="■"/>
              <a:defRPr>
                <a:solidFill>
                  <a:schemeClr val="dk2"/>
                </a:solidFill>
              </a:defRPr>
            </a:lvl6pPr>
            <a:lvl7pPr lvl="6">
              <a:lnSpc>
                <a:spcPct val="115000"/>
              </a:lnSpc>
              <a:spcBef>
                <a:spcPts val="0"/>
              </a:spcBef>
              <a:spcAft>
                <a:spcPts val="1600"/>
              </a:spcAft>
              <a:buClr>
                <a:schemeClr val="dk2"/>
              </a:buClr>
              <a:buChar char="●"/>
              <a:defRPr>
                <a:solidFill>
                  <a:schemeClr val="dk2"/>
                </a:solidFill>
              </a:defRPr>
            </a:lvl7pPr>
            <a:lvl8pPr lvl="7">
              <a:lnSpc>
                <a:spcPct val="115000"/>
              </a:lnSpc>
              <a:spcBef>
                <a:spcPts val="0"/>
              </a:spcBef>
              <a:spcAft>
                <a:spcPts val="1600"/>
              </a:spcAft>
              <a:buClr>
                <a:schemeClr val="dk2"/>
              </a:buClr>
              <a:buChar char="○"/>
              <a:defRPr>
                <a:solidFill>
                  <a:schemeClr val="dk2"/>
                </a:solidFill>
              </a:defRPr>
            </a:lvl8pPr>
            <a:lvl9pPr lvl="8">
              <a:lnSpc>
                <a:spcPct val="115000"/>
              </a:lnSpc>
              <a:spcBef>
                <a:spcPts val="0"/>
              </a:spcBef>
              <a:spcAft>
                <a:spcPts val="1600"/>
              </a:spcAft>
              <a:buClr>
                <a:schemeClr val="dk2"/>
              </a:buClr>
              <a:buChar cha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GB" sz="1000">
                <a:solidFill>
                  <a:schemeClr val="dk2"/>
                </a:solidFill>
              </a:rPr>
              <a:t>‹#›</a:t>
            </a:fld>
            <a:endParaRPr lang="en-GB"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ctrTitle"/>
          </p:nvPr>
        </p:nvSpPr>
        <p:spPr>
          <a:xfrm>
            <a:off x="311708" y="0"/>
            <a:ext cx="8520600" cy="2052600"/>
          </a:xfrm>
          <a:prstGeom prst="rect">
            <a:avLst/>
          </a:prstGeom>
        </p:spPr>
        <p:txBody>
          <a:bodyPr lIns="91425" tIns="91425" rIns="91425" bIns="91425" anchor="b" anchorCtr="0">
            <a:noAutofit/>
          </a:bodyPr>
          <a:lstStyle/>
          <a:p>
            <a:pPr lvl="0">
              <a:spcBef>
                <a:spcPts val="0"/>
              </a:spcBef>
              <a:buNone/>
            </a:pPr>
            <a:r>
              <a:rPr lang="en-GB"/>
              <a:t>Big data - diabetes</a:t>
            </a:r>
          </a:p>
        </p:txBody>
      </p:sp>
      <p:sp>
        <p:nvSpPr>
          <p:cNvPr id="55" name="Shape 55"/>
          <p:cNvSpPr txBox="1">
            <a:spLocks noGrp="1"/>
          </p:cNvSpPr>
          <p:nvPr>
            <p:ph type="subTitle" idx="1"/>
          </p:nvPr>
        </p:nvSpPr>
        <p:spPr>
          <a:xfrm>
            <a:off x="311700" y="2458825"/>
            <a:ext cx="8520600" cy="792600"/>
          </a:xfrm>
          <a:prstGeom prst="rect">
            <a:avLst/>
          </a:prstGeom>
        </p:spPr>
        <p:txBody>
          <a:bodyPr lIns="91425" tIns="91425" rIns="91425" bIns="91425" anchor="t" anchorCtr="0">
            <a:noAutofit/>
          </a:bodyPr>
          <a:lstStyle/>
          <a:p>
            <a:pPr lvl="0">
              <a:spcBef>
                <a:spcPts val="0"/>
              </a:spcBef>
              <a:buNone/>
            </a:pPr>
            <a:r>
              <a:rPr lang="en-GB"/>
              <a:t>Jenny Lundberg</a:t>
            </a:r>
          </a:p>
          <a:p>
            <a:pPr lvl="0">
              <a:spcBef>
                <a:spcPts val="0"/>
              </a:spcBef>
              <a:buNone/>
            </a:pPr>
            <a:r>
              <a:rPr lang="en-GB"/>
              <a:t>4rth International Conference on Big Data Analysis and Data Mining, Paris, France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GB"/>
              <a:t>Content</a:t>
            </a:r>
          </a:p>
        </p:txBody>
      </p:sp>
      <p:sp>
        <p:nvSpPr>
          <p:cNvPr id="61" name="Shape 61"/>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GB" sz="2400"/>
              <a:t>Background</a:t>
            </a:r>
          </a:p>
          <a:p>
            <a:pPr lvl="0">
              <a:spcBef>
                <a:spcPts val="0"/>
              </a:spcBef>
              <a:buNone/>
            </a:pPr>
            <a:r>
              <a:rPr lang="en-GB" sz="2400"/>
              <a:t>Data sources</a:t>
            </a:r>
          </a:p>
          <a:p>
            <a:pPr lvl="0">
              <a:spcBef>
                <a:spcPts val="0"/>
              </a:spcBef>
              <a:buClr>
                <a:schemeClr val="dk1"/>
              </a:buClr>
              <a:buSzPct val="45833"/>
              <a:buFont typeface="Arial"/>
              <a:buNone/>
            </a:pPr>
            <a:r>
              <a:rPr lang="en-GB" sz="2400"/>
              <a:t>Social media</a:t>
            </a:r>
          </a:p>
          <a:p>
            <a:pPr lvl="0">
              <a:spcBef>
                <a:spcPts val="0"/>
              </a:spcBef>
              <a:buNone/>
            </a:pPr>
            <a:r>
              <a:rPr lang="en-GB" sz="2400"/>
              <a:t>Predictions</a:t>
            </a:r>
          </a:p>
          <a:p>
            <a:pPr lvl="0">
              <a:spcBef>
                <a:spcPts val="0"/>
              </a:spcBef>
              <a:buNone/>
            </a:pPr>
            <a:r>
              <a:rPr lang="en-GB" sz="2400"/>
              <a:t>Innovation areas</a:t>
            </a:r>
          </a:p>
          <a:p>
            <a:pPr lvl="0">
              <a:spcBef>
                <a:spcPts val="0"/>
              </a:spcBef>
              <a:buNone/>
            </a:pPr>
            <a:endParaRPr/>
          </a:p>
          <a:p>
            <a:pPr lvl="0">
              <a:spcBef>
                <a:spcPts val="0"/>
              </a:spcBef>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GB"/>
              <a:t>Big data applied to diabetes</a:t>
            </a:r>
          </a:p>
        </p:txBody>
      </p:sp>
      <p:sp>
        <p:nvSpPr>
          <p:cNvPr id="67" name="Shape 6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GB" sz="2400"/>
              <a:t>Why?</a:t>
            </a:r>
          </a:p>
          <a:p>
            <a:pPr lvl="0">
              <a:spcBef>
                <a:spcPts val="0"/>
              </a:spcBef>
              <a:buNone/>
            </a:pPr>
            <a:endParaRPr sz="2400"/>
          </a:p>
          <a:p>
            <a:pPr lvl="0">
              <a:spcBef>
                <a:spcPts val="0"/>
              </a:spcBef>
              <a:buNone/>
            </a:pPr>
            <a:r>
              <a:rPr lang="en-GB" sz="2400"/>
              <a:t>How?</a:t>
            </a:r>
          </a:p>
          <a:p>
            <a:pPr lvl="0">
              <a:spcBef>
                <a:spcPts val="0"/>
              </a:spcBef>
              <a:buNone/>
            </a:pPr>
            <a:endParaRPr sz="2400"/>
          </a:p>
          <a:p>
            <a:pPr lvl="0">
              <a:spcBef>
                <a:spcPts val="0"/>
              </a:spcBef>
              <a:buNone/>
            </a:pPr>
            <a:r>
              <a:rPr lang="en-GB" sz="2400"/>
              <a:t>Sources?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223400" y="47675"/>
            <a:ext cx="8520600" cy="572700"/>
          </a:xfrm>
          <a:prstGeom prst="rect">
            <a:avLst/>
          </a:prstGeom>
        </p:spPr>
        <p:txBody>
          <a:bodyPr lIns="91425" tIns="91425" rIns="91425" bIns="91425" anchor="t" anchorCtr="0">
            <a:noAutofit/>
          </a:bodyPr>
          <a:lstStyle/>
          <a:p>
            <a:pPr lvl="0">
              <a:spcBef>
                <a:spcPts val="0"/>
              </a:spcBef>
              <a:buNone/>
            </a:pPr>
            <a:r>
              <a:rPr lang="en-GB"/>
              <a:t>Background</a:t>
            </a:r>
          </a:p>
        </p:txBody>
      </p:sp>
      <p:sp>
        <p:nvSpPr>
          <p:cNvPr id="73" name="Shape 73"/>
          <p:cNvSpPr txBox="1">
            <a:spLocks noGrp="1"/>
          </p:cNvSpPr>
          <p:nvPr>
            <p:ph type="body" idx="1"/>
          </p:nvPr>
        </p:nvSpPr>
        <p:spPr>
          <a:xfrm>
            <a:off x="135075" y="620375"/>
            <a:ext cx="8805300" cy="4048500"/>
          </a:xfrm>
          <a:prstGeom prst="rect">
            <a:avLst/>
          </a:prstGeom>
        </p:spPr>
        <p:txBody>
          <a:bodyPr lIns="91425" tIns="91425" rIns="91425" bIns="91425" anchor="t" anchorCtr="0">
            <a:noAutofit/>
          </a:bodyPr>
          <a:lstStyle/>
          <a:p>
            <a:pPr lvl="0" rtl="0">
              <a:spcBef>
                <a:spcPts val="0"/>
              </a:spcBef>
              <a:buNone/>
            </a:pPr>
            <a:r>
              <a:rPr lang="en-GB" sz="2400" dirty="0">
                <a:solidFill>
                  <a:schemeClr val="dk1"/>
                </a:solidFill>
              </a:rPr>
              <a:t>There are </a:t>
            </a:r>
            <a:r>
              <a:rPr lang="en-GB" sz="2400" dirty="0" smtClean="0">
                <a:solidFill>
                  <a:schemeClr val="dk1"/>
                </a:solidFill>
              </a:rPr>
              <a:t>in principle three </a:t>
            </a:r>
            <a:r>
              <a:rPr lang="en-GB" sz="2400" dirty="0">
                <a:solidFill>
                  <a:schemeClr val="dk1"/>
                </a:solidFill>
              </a:rPr>
              <a:t>types of diabetes, type 1, type 2 and gestational (pregnancy</a:t>
            </a:r>
            <a:r>
              <a:rPr lang="en-GB" sz="2400" dirty="0" smtClean="0">
                <a:solidFill>
                  <a:schemeClr val="dk1"/>
                </a:solidFill>
              </a:rPr>
              <a:t>). </a:t>
            </a:r>
            <a:r>
              <a:rPr lang="en-GB" sz="2400" dirty="0">
                <a:solidFill>
                  <a:schemeClr val="dk1"/>
                </a:solidFill>
              </a:rPr>
              <a:t>More specifically:</a:t>
            </a:r>
          </a:p>
          <a:p>
            <a:pPr lvl="0" rtl="0">
              <a:spcBef>
                <a:spcPts val="0"/>
              </a:spcBef>
              <a:spcAft>
                <a:spcPts val="0"/>
              </a:spcAft>
              <a:buClr>
                <a:schemeClr val="dk1"/>
              </a:buClr>
              <a:buSzPct val="45833"/>
              <a:buFont typeface="Arial"/>
              <a:buNone/>
            </a:pPr>
            <a:r>
              <a:rPr lang="en-GB" sz="2400" dirty="0">
                <a:solidFill>
                  <a:schemeClr val="dk1"/>
                </a:solidFill>
              </a:rPr>
              <a:t>• Diabetes is a heterogeneous group of conditions that all result in, and defined by, plasma glucose rises above normal levels chronic, if not well treated. If untreated, death is sooner or later, if later with a lot of unpleasant complications over time.</a:t>
            </a:r>
          </a:p>
          <a:p>
            <a:pPr lvl="0">
              <a:spcBef>
                <a:spcPts val="0"/>
              </a:spcBef>
              <a:buClr>
                <a:schemeClr val="dk1"/>
              </a:buClr>
              <a:buSzPct val="45833"/>
              <a:buFont typeface="Arial"/>
              <a:buNone/>
            </a:pPr>
            <a:r>
              <a:rPr lang="en-GB" sz="2400" dirty="0">
                <a:solidFill>
                  <a:schemeClr val="dk1"/>
                </a:solidFill>
              </a:rPr>
              <a:t>• The two main types of diabetes</a:t>
            </a:r>
            <a:r>
              <a:rPr lang="en-GB" sz="2400" dirty="0" smtClean="0">
                <a:solidFill>
                  <a:schemeClr val="dk1"/>
                </a:solidFill>
              </a:rPr>
              <a:t>, </a:t>
            </a:r>
            <a:r>
              <a:rPr lang="en-GB" sz="2400" dirty="0">
                <a:solidFill>
                  <a:schemeClr val="dk1"/>
                </a:solidFill>
              </a:rPr>
              <a:t>type 1 (10% of all); and type 2 (85-90% of all). </a:t>
            </a:r>
          </a:p>
          <a:p>
            <a:pPr lvl="0">
              <a:spcBef>
                <a:spcPts val="0"/>
              </a:spcBef>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body" idx="1"/>
          </p:nvPr>
        </p:nvSpPr>
        <p:spPr>
          <a:xfrm>
            <a:off x="311700" y="200812"/>
            <a:ext cx="8520600" cy="4123800"/>
          </a:xfrm>
          <a:prstGeom prst="rect">
            <a:avLst/>
          </a:prstGeom>
        </p:spPr>
        <p:txBody>
          <a:bodyPr lIns="91425" tIns="91425" rIns="91425" bIns="91425" anchor="t" anchorCtr="0">
            <a:noAutofit/>
          </a:bodyPr>
          <a:lstStyle/>
          <a:p>
            <a:pPr lvl="0" rtl="0">
              <a:lnSpc>
                <a:spcPct val="115000"/>
              </a:lnSpc>
              <a:spcBef>
                <a:spcPts val="0"/>
              </a:spcBef>
              <a:buClr>
                <a:schemeClr val="dk1"/>
              </a:buClr>
              <a:buSzPct val="45833"/>
              <a:buFont typeface="Arial"/>
              <a:buNone/>
            </a:pPr>
            <a:r>
              <a:rPr lang="en-GB" sz="2400">
                <a:solidFill>
                  <a:schemeClr val="dk1"/>
                </a:solidFill>
              </a:rPr>
              <a:t>The incidence of the chronic disease </a:t>
            </a:r>
            <a:r>
              <a:rPr lang="en-GB" sz="2400" i="1">
                <a:solidFill>
                  <a:schemeClr val="dk1"/>
                </a:solidFill>
              </a:rPr>
              <a:t>diabetes</a:t>
            </a:r>
            <a:r>
              <a:rPr lang="en-GB" sz="2400">
                <a:solidFill>
                  <a:schemeClr val="dk1"/>
                </a:solidFill>
              </a:rPr>
              <a:t> are of epidemic character. 2015, 415 million in the world have diabetes and it is estimated that in 2040, 642 million in the world will have diabetes.</a:t>
            </a:r>
          </a:p>
          <a:p>
            <a:pPr lvl="0" rtl="0">
              <a:lnSpc>
                <a:spcPct val="115000"/>
              </a:lnSpc>
              <a:spcBef>
                <a:spcPts val="0"/>
              </a:spcBef>
              <a:buClr>
                <a:schemeClr val="dk1"/>
              </a:buClr>
              <a:buSzPct val="45833"/>
              <a:buFont typeface="Arial"/>
              <a:buNone/>
            </a:pPr>
            <a:r>
              <a:rPr lang="en-GB" sz="2400">
                <a:solidFill>
                  <a:schemeClr val="dk1"/>
                </a:solidFill>
              </a:rPr>
              <a:t>Dark green = “good”</a:t>
            </a:r>
          </a:p>
          <a:p>
            <a:pPr lvl="0" rtl="0">
              <a:lnSpc>
                <a:spcPct val="115000"/>
              </a:lnSpc>
              <a:spcBef>
                <a:spcPts val="0"/>
              </a:spcBef>
              <a:buClr>
                <a:schemeClr val="dk1"/>
              </a:buClr>
              <a:buSzPct val="45833"/>
              <a:buFont typeface="Arial"/>
              <a:buNone/>
            </a:pPr>
            <a:r>
              <a:rPr lang="en-GB" sz="2400">
                <a:solidFill>
                  <a:schemeClr val="dk1"/>
                </a:solidFill>
              </a:rPr>
              <a:t>Dark purple = bad</a:t>
            </a:r>
          </a:p>
          <a:p>
            <a:pPr lvl="0" rtl="0">
              <a:lnSpc>
                <a:spcPct val="115000"/>
              </a:lnSpc>
              <a:spcBef>
                <a:spcPts val="0"/>
              </a:spcBef>
              <a:buNone/>
            </a:pPr>
            <a:endParaRPr sz="1600">
              <a:solidFill>
                <a:schemeClr val="dk1"/>
              </a:solidFill>
            </a:endParaRPr>
          </a:p>
          <a:p>
            <a:pPr lvl="0" rtl="0">
              <a:lnSpc>
                <a:spcPct val="115000"/>
              </a:lnSpc>
              <a:spcBef>
                <a:spcPts val="0"/>
              </a:spcBef>
              <a:buNone/>
            </a:pPr>
            <a:endParaRPr sz="1600">
              <a:solidFill>
                <a:schemeClr val="dk1"/>
              </a:solidFill>
            </a:endParaRPr>
          </a:p>
          <a:p>
            <a:pPr lvl="0" rtl="0">
              <a:lnSpc>
                <a:spcPct val="115000"/>
              </a:lnSpc>
              <a:spcBef>
                <a:spcPts val="0"/>
              </a:spcBef>
              <a:buClr>
                <a:schemeClr val="dk1"/>
              </a:buClr>
              <a:buSzPct val="45833"/>
              <a:buFont typeface="Arial"/>
              <a:buNone/>
            </a:pPr>
            <a:r>
              <a:rPr lang="en-GB" sz="2400">
                <a:solidFill>
                  <a:schemeClr val="dk1"/>
                </a:solidFill>
              </a:rPr>
              <a:t>http://www.idf.org/about-diabetes/facts-figures </a:t>
            </a:r>
          </a:p>
          <a:p>
            <a:pPr lvl="0">
              <a:spcBef>
                <a:spcPts val="0"/>
              </a:spcBef>
              <a:buNone/>
            </a:pPr>
            <a:endParaRPr/>
          </a:p>
        </p:txBody>
      </p:sp>
      <p:pic>
        <p:nvPicPr>
          <p:cNvPr id="79" name="Shape 79"/>
          <p:cNvPicPr preferRelativeResize="0"/>
          <p:nvPr/>
        </p:nvPicPr>
        <p:blipFill>
          <a:blip r:embed="rId3">
            <a:alphaModFix/>
          </a:blip>
          <a:stretch>
            <a:fillRect/>
          </a:stretch>
        </p:blipFill>
        <p:spPr>
          <a:xfrm>
            <a:off x="4076649" y="1567325"/>
            <a:ext cx="4755649" cy="26027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GB"/>
              <a:t>Data Sources</a:t>
            </a:r>
          </a:p>
        </p:txBody>
      </p:sp>
      <p:sp>
        <p:nvSpPr>
          <p:cNvPr id="85" name="Shape 85"/>
          <p:cNvSpPr txBox="1">
            <a:spLocks noGrp="1"/>
          </p:cNvSpPr>
          <p:nvPr>
            <p:ph type="body" idx="1"/>
          </p:nvPr>
        </p:nvSpPr>
        <p:spPr>
          <a:xfrm>
            <a:off x="311700" y="942775"/>
            <a:ext cx="8520600" cy="3980100"/>
          </a:xfrm>
          <a:prstGeom prst="rect">
            <a:avLst/>
          </a:prstGeom>
        </p:spPr>
        <p:txBody>
          <a:bodyPr lIns="91425" tIns="91425" rIns="91425" bIns="91425" anchor="t" anchorCtr="0">
            <a:noAutofit/>
          </a:bodyPr>
          <a:lstStyle/>
          <a:p>
            <a:pPr lvl="0">
              <a:spcBef>
                <a:spcPts val="0"/>
              </a:spcBef>
              <a:buNone/>
            </a:pPr>
            <a:r>
              <a:rPr lang="en-GB" sz="2400"/>
              <a:t>Individual person´s data</a:t>
            </a:r>
          </a:p>
          <a:p>
            <a:pPr lvl="0">
              <a:spcBef>
                <a:spcPts val="0"/>
              </a:spcBef>
              <a:buNone/>
            </a:pPr>
            <a:r>
              <a:rPr lang="en-GB" sz="2400"/>
              <a:t>Socially shared data</a:t>
            </a:r>
          </a:p>
          <a:p>
            <a:pPr lvl="0">
              <a:spcBef>
                <a:spcPts val="0"/>
              </a:spcBef>
              <a:buNone/>
            </a:pPr>
            <a:r>
              <a:rPr lang="en-GB" sz="2400"/>
              <a:t>National open data</a:t>
            </a:r>
          </a:p>
          <a:p>
            <a:pPr lvl="0">
              <a:spcBef>
                <a:spcPts val="0"/>
              </a:spcBef>
              <a:buNone/>
            </a:pPr>
            <a:r>
              <a:rPr lang="en-GB" sz="2400"/>
              <a:t>National data</a:t>
            </a:r>
          </a:p>
          <a:p>
            <a:pPr lvl="0">
              <a:spcBef>
                <a:spcPts val="0"/>
              </a:spcBef>
              <a:buNone/>
            </a:pPr>
            <a:r>
              <a:rPr lang="en-GB" sz="2400"/>
              <a:t>Hospital, care units data</a:t>
            </a:r>
          </a:p>
          <a:p>
            <a:pPr lvl="0">
              <a:spcBef>
                <a:spcPts val="0"/>
              </a:spcBef>
              <a:buNone/>
            </a:pPr>
            <a:r>
              <a:rPr lang="en-GB" sz="2400"/>
              <a:t>Companies´data</a:t>
            </a:r>
          </a:p>
          <a:p>
            <a:pPr lvl="0">
              <a:spcBef>
                <a:spcPts val="0"/>
              </a:spcBef>
              <a:buNone/>
            </a:pPr>
            <a:r>
              <a:rPr lang="en-GB" sz="2400"/>
              <a:t>Other data</a:t>
            </a:r>
          </a:p>
          <a:p>
            <a:pPr lvl="0">
              <a:spcBef>
                <a:spcPts val="0"/>
              </a:spcBef>
              <a:buNone/>
            </a:pPr>
            <a:endParaRPr/>
          </a:p>
          <a:p>
            <a:pPr lvl="0">
              <a:spcBef>
                <a:spcPts val="0"/>
              </a:spcBef>
              <a:buClr>
                <a:schemeClr val="dk1"/>
              </a:buClr>
              <a:buSzPct val="61111"/>
              <a:buFont typeface="Arial"/>
              <a:buNone/>
            </a:pPr>
            <a:endParaRPr/>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415</Words>
  <Application>Microsoft Office PowerPoint</Application>
  <PresentationFormat>On-screen Show (16:9)</PresentationFormat>
  <Paragraphs>64</Paragraphs>
  <Slides>6</Slides>
  <Notes>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6</vt:i4>
      </vt:variant>
    </vt:vector>
  </HeadingPairs>
  <TitlesOfParts>
    <vt:vector size="8" baseType="lpstr">
      <vt:lpstr>Arial</vt:lpstr>
      <vt:lpstr>simple-light-2</vt:lpstr>
      <vt:lpstr>Big data - diabetes</vt:lpstr>
      <vt:lpstr>Content</vt:lpstr>
      <vt:lpstr>Big data applied to diabetes</vt:lpstr>
      <vt:lpstr>Background</vt:lpstr>
      <vt:lpstr>PowerPoint Presentation</vt:lpstr>
      <vt:lpstr>Data 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data - diabetes</dc:title>
  <dc:creator>Jenny Lundberg</dc:creator>
  <cp:lastModifiedBy>Jenny Lundberg</cp:lastModifiedBy>
  <cp:revision>3</cp:revision>
  <dcterms:modified xsi:type="dcterms:W3CDTF">2017-08-13T21:10:40Z</dcterms:modified>
</cp:coreProperties>
</file>