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6"/>
  </p:notesMasterIdLst>
  <p:sldIdLst>
    <p:sldId id="256" r:id="rId2"/>
    <p:sldId id="332" r:id="rId3"/>
    <p:sldId id="333" r:id="rId4"/>
    <p:sldId id="334" r:id="rId5"/>
    <p:sldId id="335" r:id="rId6"/>
    <p:sldId id="285" r:id="rId7"/>
    <p:sldId id="340" r:id="rId8"/>
    <p:sldId id="336" r:id="rId9"/>
    <p:sldId id="337" r:id="rId10"/>
    <p:sldId id="338" r:id="rId11"/>
    <p:sldId id="344" r:id="rId12"/>
    <p:sldId id="339" r:id="rId13"/>
    <p:sldId id="299" r:id="rId14"/>
    <p:sldId id="316" r:id="rId15"/>
    <p:sldId id="319" r:id="rId16"/>
    <p:sldId id="322" r:id="rId17"/>
    <p:sldId id="341" r:id="rId18"/>
    <p:sldId id="342" r:id="rId19"/>
    <p:sldId id="262" r:id="rId20"/>
    <p:sldId id="324" r:id="rId21"/>
    <p:sldId id="260" r:id="rId22"/>
    <p:sldId id="321" r:id="rId23"/>
    <p:sldId id="296" r:id="rId24"/>
    <p:sldId id="263" r:id="rId25"/>
    <p:sldId id="320" r:id="rId26"/>
    <p:sldId id="343" r:id="rId27"/>
    <p:sldId id="279" r:id="rId28"/>
    <p:sldId id="259" r:id="rId29"/>
    <p:sldId id="261" r:id="rId30"/>
    <p:sldId id="326" r:id="rId31"/>
    <p:sldId id="327" r:id="rId32"/>
    <p:sldId id="312" r:id="rId33"/>
    <p:sldId id="309" r:id="rId34"/>
    <p:sldId id="272" r:id="rId35"/>
    <p:sldId id="300" r:id="rId36"/>
    <p:sldId id="313" r:id="rId37"/>
    <p:sldId id="269" r:id="rId38"/>
    <p:sldId id="328" r:id="rId39"/>
    <p:sldId id="283" r:id="rId40"/>
    <p:sldId id="329" r:id="rId41"/>
    <p:sldId id="330" r:id="rId42"/>
    <p:sldId id="331" r:id="rId43"/>
    <p:sldId id="314" r:id="rId44"/>
    <p:sldId id="28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4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B4424-768D-41A3-899E-016CF5860386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2E75C-AAD1-460A-ABB1-520F06E5B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1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207B28-B88C-44BE-B8FE-1068D8EBA09E}" type="slidenum">
              <a:rPr lang="sv-SE">
                <a:latin typeface="Times" pitchFamily="24" charset="0"/>
              </a:rPr>
              <a:pPr/>
              <a:t>8</a:t>
            </a:fld>
            <a:endParaRPr lang="sv-SE">
              <a:latin typeface="Times" pitchFamily="2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v-SE">
              <a:latin typeface="Times" pitchFamily="2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63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Exposure to DE generated under transient running conditions as well as idling impairs vasomotor function and endogenous fibrinolysis</a:t>
            </a:r>
          </a:p>
          <a:p>
            <a:endParaRPr lang="en-US" altLang="en-US" dirty="0" smtClean="0">
              <a:solidFill>
                <a:schemeClr val="bg1"/>
              </a:solidFill>
            </a:endParaRPr>
          </a:p>
          <a:p>
            <a:r>
              <a:rPr lang="en-US" altLang="en-US" dirty="0" smtClean="0">
                <a:solidFill>
                  <a:schemeClr val="bg1"/>
                </a:solidFill>
              </a:rPr>
              <a:t>Exposure to diesel exhaust under ETC conditions was also associated with a novel finding of impaired of calcium channel-dependent vasomotor function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2E75C-AAD1-460A-ABB1-520F06E5B8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02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E981D-7FAD-1646-BB6A-89E6F607D5CA}" type="slidenum">
              <a:rPr lang="sv-SE"/>
              <a:pPr/>
              <a:t>35</a:t>
            </a:fld>
            <a:endParaRPr lang="sv-SE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453E92A-531B-46A2-9A8C-B72562B5E151}" type="slidenum">
              <a:rPr lang="en-GB" altLang="en-US" smtClean="0">
                <a:latin typeface="Times New Roman" pitchFamily="18" charset="0"/>
              </a:rPr>
              <a:pPr/>
              <a:t>44</a:t>
            </a:fld>
            <a:endParaRPr lang="en-GB" altLang="en-US" smtClean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C9D8182-7216-4FD6-9E36-1B3266F81E49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8169CB9-4305-4EAD-AD28-4BADBAA2745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1.jpeg"/><Relationship Id="rId4" Type="http://schemas.openxmlformats.org/officeDocument/2006/relationships/image" Target="../media/image60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714" y="2060848"/>
            <a:ext cx="4774310" cy="1470025"/>
          </a:xfrm>
          <a:ln>
            <a:noFill/>
          </a:ln>
          <a:effectLst/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Cardiovascular and Respiratory Effects of RME Biodiesel Exhaust Exposure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43608" y="5589240"/>
            <a:ext cx="7117180" cy="8614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Dr. Jenny Bosson</a:t>
            </a:r>
            <a:endParaRPr lang="en-US" dirty="0"/>
          </a:p>
          <a:p>
            <a:pPr algn="ctr"/>
            <a:r>
              <a:rPr lang="en-US" dirty="0" err="1" smtClean="0"/>
              <a:t>Umeå</a:t>
            </a:r>
            <a:r>
              <a:rPr lang="en-US" dirty="0" smtClean="0"/>
              <a:t> University, </a:t>
            </a:r>
            <a:r>
              <a:rPr lang="en-US" dirty="0" err="1" smtClean="0"/>
              <a:t>Umeå</a:t>
            </a:r>
            <a:r>
              <a:rPr lang="en-US" dirty="0" smtClean="0"/>
              <a:t>, Sweden </a:t>
            </a:r>
          </a:p>
          <a:p>
            <a:pPr algn="ctr"/>
            <a:endParaRPr lang="en-US" dirty="0"/>
          </a:p>
        </p:txBody>
      </p:sp>
      <p:pic>
        <p:nvPicPr>
          <p:cNvPr id="5" name="Picture 1029" descr="norrsken_1b_sida_ppt2"/>
          <p:cNvPicPr>
            <a:picLocks noChangeAspect="1" noChangeArrowheads="1"/>
          </p:cNvPicPr>
          <p:nvPr/>
        </p:nvPicPr>
        <p:blipFill>
          <a:blip r:embed="rId2"/>
          <a:srcRect l="3847" r="3847"/>
          <a:stretch>
            <a:fillRect/>
          </a:stretch>
        </p:blipFill>
        <p:spPr bwMode="auto">
          <a:xfrm>
            <a:off x="1547664" y="3645024"/>
            <a:ext cx="1468359" cy="107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19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4800" dirty="0" smtClean="0"/>
              <a:t>The </a:t>
            </a:r>
            <a:r>
              <a:rPr lang="en-US" sz="4800" dirty="0" smtClean="0"/>
              <a:t>Beginnings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9275" y="1628800"/>
            <a:ext cx="8042276" cy="4822801"/>
          </a:xfrm>
        </p:spPr>
        <p:txBody>
          <a:bodyPr/>
          <a:lstStyle/>
          <a:p>
            <a:r>
              <a:rPr lang="sv-SE" dirty="0" smtClean="0"/>
              <a:t>Meuse </a:t>
            </a:r>
            <a:r>
              <a:rPr lang="sv-SE" dirty="0" err="1" smtClean="0"/>
              <a:t>Valley</a:t>
            </a:r>
            <a:r>
              <a:rPr lang="sv-SE" dirty="0" smtClean="0"/>
              <a:t>, </a:t>
            </a:r>
            <a:r>
              <a:rPr lang="sv-SE" dirty="0" err="1" smtClean="0"/>
              <a:t>Belgium</a:t>
            </a:r>
            <a:r>
              <a:rPr lang="sv-SE" dirty="0" smtClean="0"/>
              <a:t> 1930</a:t>
            </a:r>
          </a:p>
          <a:p>
            <a:endParaRPr lang="sv-SE" dirty="0" smtClean="0"/>
          </a:p>
          <a:p>
            <a:r>
              <a:rPr lang="sv-SE" dirty="0" err="1" smtClean="0"/>
              <a:t>Donora</a:t>
            </a:r>
            <a:r>
              <a:rPr lang="sv-SE" dirty="0" smtClean="0"/>
              <a:t>, Pennsylvania, 1948</a:t>
            </a:r>
          </a:p>
          <a:p>
            <a:endParaRPr lang="sv-SE" dirty="0" smtClean="0"/>
          </a:p>
          <a:p>
            <a:r>
              <a:rPr lang="sv-SE" dirty="0" smtClean="0"/>
              <a:t>London, England, 1952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410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755207"/>
            <a:ext cx="5029200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171629"/>
            <a:ext cx="4526280" cy="34975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985" y="1052258"/>
            <a:ext cx="3855523" cy="73866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Meuse Valley, Belgium 1930 </a:t>
            </a:r>
          </a:p>
          <a:p>
            <a:r>
              <a:rPr lang="en-US" dirty="0" smtClean="0"/>
              <a:t>                60 dead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494" y="4210627"/>
            <a:ext cx="3492500" cy="24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0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01" y="557277"/>
            <a:ext cx="7620000" cy="4076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458" y="3749040"/>
            <a:ext cx="4023360" cy="3108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3102" y="5297609"/>
            <a:ext cx="4020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B4DCFA"/>
                </a:solidFill>
              </a:rPr>
              <a:t>Donora, Pennsylvania 1948</a:t>
            </a:r>
          </a:p>
          <a:p>
            <a:r>
              <a:rPr lang="en-US" dirty="0" smtClean="0"/>
              <a:t>               23 dead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434090" y="274638"/>
            <a:ext cx="6101196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B4DCFA"/>
                </a:solidFill>
              </a:rPr>
              <a:t>London, England 1952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1800" dirty="0" smtClean="0"/>
              <a:t>4000 dead</a:t>
            </a:r>
            <a:endParaRPr lang="en-US" sz="1800" dirty="0"/>
          </a:p>
        </p:txBody>
      </p:sp>
      <p:pic>
        <p:nvPicPr>
          <p:cNvPr id="8" name="Picture 2" descr="http://t0.gstatic.com/images?q=tbn:ANd9GcRgoTCH2uexJsZn2Ul1PtKOwOUMa3tmUcaRLgNZbXeXg75C7H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047" y="4222750"/>
            <a:ext cx="2376487" cy="1751013"/>
          </a:xfrm>
          <a:prstGeom prst="rect">
            <a:avLst/>
          </a:prstGeom>
        </p:spPr>
      </p:pic>
      <p:pic>
        <p:nvPicPr>
          <p:cNvPr id="9" name="Picture 4" descr="http://t1.gstatic.com/images?q=tbn:ANd9GcTtnhG769X9iChrwiSCl2Ce8f9aXvSa7rNZPjWvijEYqE9V0TMo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47" y="1692275"/>
            <a:ext cx="2376487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www.ems.psu.edu/~lno/Meteo437/Smoglon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1600200"/>
            <a:ext cx="41148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33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00" y="2640013"/>
            <a:ext cx="35941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upp 24"/>
          <p:cNvGrpSpPr>
            <a:grpSpLocks/>
          </p:cNvGrpSpPr>
          <p:nvPr/>
        </p:nvGrpSpPr>
        <p:grpSpPr bwMode="auto">
          <a:xfrm>
            <a:off x="5649913" y="3860800"/>
            <a:ext cx="3514725" cy="2978150"/>
            <a:chOff x="5338317" y="3610585"/>
            <a:chExt cx="3514575" cy="2977267"/>
          </a:xfrm>
        </p:grpSpPr>
        <p:pic>
          <p:nvPicPr>
            <p:cNvPr id="1230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8317" y="4122404"/>
              <a:ext cx="3514575" cy="2465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ruta 9"/>
            <p:cNvSpPr txBox="1">
              <a:spLocks noChangeArrowheads="1"/>
            </p:cNvSpPr>
            <p:nvPr/>
          </p:nvSpPr>
          <p:spPr bwMode="auto">
            <a:xfrm>
              <a:off x="5410325" y="4114641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London</a:t>
              </a:r>
            </a:p>
          </p:txBody>
        </p:sp>
        <p:sp>
          <p:nvSpPr>
            <p:cNvPr id="12311" name="textruta 27"/>
            <p:cNvSpPr txBox="1">
              <a:spLocks noChangeArrowheads="1"/>
            </p:cNvSpPr>
            <p:nvPr/>
          </p:nvSpPr>
          <p:spPr bwMode="auto">
            <a:xfrm>
              <a:off x="7894093" y="3610585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Umeå 2010</a:t>
              </a:r>
            </a:p>
          </p:txBody>
        </p:sp>
      </p:grpSp>
      <p:grpSp>
        <p:nvGrpSpPr>
          <p:cNvPr id="12292" name="Grupp 23"/>
          <p:cNvGrpSpPr>
            <a:grpSpLocks/>
          </p:cNvGrpSpPr>
          <p:nvPr/>
        </p:nvGrpSpPr>
        <p:grpSpPr bwMode="auto">
          <a:xfrm>
            <a:off x="3201988" y="4149725"/>
            <a:ext cx="2447925" cy="2708275"/>
            <a:chOff x="3707904" y="4714875"/>
            <a:chExt cx="2143125" cy="2143125"/>
          </a:xfrm>
        </p:grpSpPr>
        <p:pic>
          <p:nvPicPr>
            <p:cNvPr id="1230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714875"/>
              <a:ext cx="2143125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8" name="textruta 10"/>
            <p:cNvSpPr txBox="1">
              <a:spLocks noChangeArrowheads="1"/>
            </p:cNvSpPr>
            <p:nvPr/>
          </p:nvSpPr>
          <p:spPr bwMode="auto">
            <a:xfrm>
              <a:off x="3707904" y="4725144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Sydney</a:t>
              </a:r>
            </a:p>
          </p:txBody>
        </p:sp>
      </p:grpSp>
      <p:grpSp>
        <p:nvGrpSpPr>
          <p:cNvPr id="12293" name="Grupp 22"/>
          <p:cNvGrpSpPr>
            <a:grpSpLocks/>
          </p:cNvGrpSpPr>
          <p:nvPr/>
        </p:nvGrpSpPr>
        <p:grpSpPr bwMode="auto">
          <a:xfrm>
            <a:off x="0" y="4797425"/>
            <a:ext cx="3201988" cy="2060575"/>
            <a:chOff x="179512" y="5133975"/>
            <a:chExt cx="2647950" cy="1724025"/>
          </a:xfrm>
        </p:grpSpPr>
        <p:pic>
          <p:nvPicPr>
            <p:cNvPr id="12305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133975"/>
              <a:ext cx="2647950" cy="172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6" name="textruta 12"/>
            <p:cNvSpPr txBox="1">
              <a:spLocks noChangeArrowheads="1"/>
            </p:cNvSpPr>
            <p:nvPr/>
          </p:nvSpPr>
          <p:spPr bwMode="auto">
            <a:xfrm>
              <a:off x="179512" y="5157192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New York</a:t>
              </a:r>
            </a:p>
          </p:txBody>
        </p:sp>
      </p:grpSp>
      <p:grpSp>
        <p:nvGrpSpPr>
          <p:cNvPr id="12294" name="Grupp 20"/>
          <p:cNvGrpSpPr>
            <a:grpSpLocks/>
          </p:cNvGrpSpPr>
          <p:nvPr/>
        </p:nvGrpSpPr>
        <p:grpSpPr bwMode="auto">
          <a:xfrm>
            <a:off x="0" y="0"/>
            <a:ext cx="3203575" cy="2205038"/>
            <a:chOff x="0" y="0"/>
            <a:chExt cx="2628900" cy="1743075"/>
          </a:xfrm>
        </p:grpSpPr>
        <p:pic>
          <p:nvPicPr>
            <p:cNvPr id="1230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28900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textruta 13"/>
            <p:cNvSpPr txBox="1">
              <a:spLocks noChangeArrowheads="1"/>
            </p:cNvSpPr>
            <p:nvPr/>
          </p:nvSpPr>
          <p:spPr bwMode="auto">
            <a:xfrm>
              <a:off x="0" y="0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Beijing</a:t>
              </a:r>
            </a:p>
          </p:txBody>
        </p:sp>
      </p:grpSp>
      <p:grpSp>
        <p:nvGrpSpPr>
          <p:cNvPr id="12295" name="Grupp 25"/>
          <p:cNvGrpSpPr>
            <a:grpSpLocks/>
          </p:cNvGrpSpPr>
          <p:nvPr/>
        </p:nvGrpSpPr>
        <p:grpSpPr bwMode="auto">
          <a:xfrm>
            <a:off x="5651500" y="6350"/>
            <a:ext cx="3513138" cy="2638425"/>
            <a:chOff x="6372200" y="1628800"/>
            <a:chExt cx="2466975" cy="1847850"/>
          </a:xfrm>
        </p:grpSpPr>
        <p:pic>
          <p:nvPicPr>
            <p:cNvPr id="1230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1628800"/>
              <a:ext cx="2466975" cy="184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2" name="textruta 14"/>
            <p:cNvSpPr txBox="1">
              <a:spLocks noChangeArrowheads="1"/>
            </p:cNvSpPr>
            <p:nvPr/>
          </p:nvSpPr>
          <p:spPr bwMode="auto">
            <a:xfrm>
              <a:off x="6372200" y="1628800"/>
              <a:ext cx="93610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Brussels</a:t>
              </a:r>
            </a:p>
          </p:txBody>
        </p:sp>
      </p:grpSp>
      <p:pic>
        <p:nvPicPr>
          <p:cNvPr id="12296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0238" y="0"/>
            <a:ext cx="2479675" cy="4149725"/>
          </a:xfrm>
          <a:noFill/>
        </p:spPr>
      </p:pic>
      <p:sp>
        <p:nvSpPr>
          <p:cNvPr id="12297" name="textruta 17"/>
          <p:cNvSpPr txBox="1">
            <a:spLocks noChangeArrowheads="1"/>
          </p:cNvSpPr>
          <p:nvPr/>
        </p:nvSpPr>
        <p:spPr bwMode="auto">
          <a:xfrm>
            <a:off x="3705225" y="0"/>
            <a:ext cx="1368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sv-SE" altLang="en-US" sz="1100"/>
              <a:t>London Dec. 1952</a:t>
            </a:r>
          </a:p>
        </p:txBody>
      </p:sp>
      <p:grpSp>
        <p:nvGrpSpPr>
          <p:cNvPr id="12298" name="Grupp 21"/>
          <p:cNvGrpSpPr>
            <a:grpSpLocks/>
          </p:cNvGrpSpPr>
          <p:nvPr/>
        </p:nvGrpSpPr>
        <p:grpSpPr bwMode="auto">
          <a:xfrm>
            <a:off x="0" y="2205038"/>
            <a:ext cx="3203575" cy="2592387"/>
            <a:chOff x="179512" y="2420888"/>
            <a:chExt cx="2619375" cy="1743075"/>
          </a:xfrm>
        </p:grpSpPr>
        <p:pic>
          <p:nvPicPr>
            <p:cNvPr id="12299" name="Picture 1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420888"/>
              <a:ext cx="2619375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textruta 19"/>
            <p:cNvSpPr txBox="1">
              <a:spLocks noChangeArrowheads="1"/>
            </p:cNvSpPr>
            <p:nvPr/>
          </p:nvSpPr>
          <p:spPr bwMode="auto">
            <a:xfrm>
              <a:off x="179512" y="2420888"/>
              <a:ext cx="144016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sv-SE" altLang="en-US" sz="1100"/>
                <a:t>Santiago de Chile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0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rida\Dropbox\Photos\Beijing in the smog - Imgur\Jan 13, 2013 httpwww.cbsnews.com8301-202_162-57563685beijing-air-pollution-off-the-char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3937000" cy="22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Frida\Dropbox\Photos\Beijing in the smog - Imgur\Jan 13, 2013 httpwww.chinahush.com20130129seven-cities-in-china-listed-among-the-ten-most-polluted-cities-in-the-worl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2651096" cy="353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Frida\Dropbox\Photos\Beijing in the smog - Imgur\Jan 23, 2013 httpedition.cnn.com20130129asiagallerybeijing-smo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40968"/>
            <a:ext cx="4777740" cy="318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0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07559" y="404664"/>
            <a:ext cx="7125113" cy="9244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Burden of disease attributable to 20 leading risk factors in 2010</a:t>
            </a:r>
            <a:endParaRPr lang="sv-SE" sz="2800" dirty="0"/>
          </a:p>
        </p:txBody>
      </p:sp>
      <p:sp>
        <p:nvSpPr>
          <p:cNvPr id="1843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827584" y="5975513"/>
            <a:ext cx="7610475" cy="742151"/>
          </a:xfrm>
          <a:noFill/>
        </p:spPr>
        <p:txBody>
          <a:bodyPr/>
          <a:lstStyle/>
          <a:p>
            <a:pPr algn="r"/>
            <a:r>
              <a:rPr lang="en-US" b="0" i="1" dirty="0">
                <a:latin typeface="Arial"/>
              </a:rPr>
              <a:t> A comparative risk assessment of burden of disease and injury attributable to 67 risk factors and risk factor clusters in 21 regions, 1990–2010: a systematic analysis for the Global Burden of Disease Study 2010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3"/>
          <a:srcRect l="-2804" t="67450" r="15192" b="-1425"/>
          <a:stretch/>
        </p:blipFill>
        <p:spPr>
          <a:xfrm>
            <a:off x="352425" y="1484784"/>
            <a:ext cx="8227218" cy="4536504"/>
          </a:xfrm>
          <a:prstGeom prst="rect">
            <a:avLst/>
          </a:prstGeom>
        </p:spPr>
      </p:pic>
      <p:sp>
        <p:nvSpPr>
          <p:cNvPr id="6" name="Höger 5"/>
          <p:cNvSpPr/>
          <p:nvPr/>
        </p:nvSpPr>
        <p:spPr bwMode="auto">
          <a:xfrm>
            <a:off x="179512" y="1944000"/>
            <a:ext cx="864000" cy="144000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3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6" charset="0"/>
            </a:endParaRPr>
          </a:p>
        </p:txBody>
      </p:sp>
      <p:sp>
        <p:nvSpPr>
          <p:cNvPr id="13" name="Höger 12"/>
          <p:cNvSpPr/>
          <p:nvPr/>
        </p:nvSpPr>
        <p:spPr bwMode="auto">
          <a:xfrm>
            <a:off x="148577" y="3140968"/>
            <a:ext cx="864000" cy="144000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6" charset="0"/>
            </a:endParaRP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3"/>
          <a:srcRect l="58781" t="9334" r="-711" b="69434"/>
          <a:stretch/>
        </p:blipFill>
        <p:spPr>
          <a:xfrm>
            <a:off x="5492086" y="3140968"/>
            <a:ext cx="3112362" cy="2241074"/>
          </a:xfrm>
          <a:prstGeom prst="rect">
            <a:avLst/>
          </a:prstGeom>
        </p:spPr>
      </p:pic>
      <p:sp>
        <p:nvSpPr>
          <p:cNvPr id="10" name="Rektangel 9"/>
          <p:cNvSpPr/>
          <p:nvPr/>
        </p:nvSpPr>
        <p:spPr>
          <a:xfrm>
            <a:off x="2233521" y="5867949"/>
            <a:ext cx="54427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dirty="0"/>
              <a:t>Burden of </a:t>
            </a:r>
            <a:r>
              <a:rPr lang="en-US" sz="1000" b="0" dirty="0" smtClean="0"/>
              <a:t>disease </a:t>
            </a:r>
            <a:r>
              <a:rPr lang="en-US" sz="1000" b="0" dirty="0"/>
              <a:t>expressed as a </a:t>
            </a:r>
            <a:r>
              <a:rPr lang="en-US" sz="1000" b="0" dirty="0" smtClean="0"/>
              <a:t>percentage </a:t>
            </a:r>
            <a:r>
              <a:rPr lang="en-US" sz="1000" b="0" dirty="0"/>
              <a:t>disability-adjusted life-years </a:t>
            </a:r>
            <a:endParaRPr lang="sv-SE" sz="1000" b="0" dirty="0"/>
          </a:p>
        </p:txBody>
      </p:sp>
      <p:sp>
        <p:nvSpPr>
          <p:cNvPr id="11" name="Rektangel 10"/>
          <p:cNvSpPr/>
          <p:nvPr/>
        </p:nvSpPr>
        <p:spPr bwMode="auto">
          <a:xfrm>
            <a:off x="4968000" y="1944000"/>
            <a:ext cx="1116000" cy="180000"/>
          </a:xfrm>
          <a:prstGeom prst="rect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6" charset="0"/>
            </a:endParaRPr>
          </a:p>
        </p:txBody>
      </p:sp>
      <p:sp>
        <p:nvSpPr>
          <p:cNvPr id="18" name="Rektangel 17"/>
          <p:cNvSpPr/>
          <p:nvPr/>
        </p:nvSpPr>
        <p:spPr bwMode="auto">
          <a:xfrm>
            <a:off x="4067944" y="3110770"/>
            <a:ext cx="1224136" cy="174214"/>
          </a:xfrm>
          <a:prstGeom prst="rect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4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1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135937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45224"/>
            <a:ext cx="4961964" cy="118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9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Particulate matter</a:t>
            </a:r>
            <a:endParaRPr lang="en-US" sz="5400" dirty="0"/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3301603" y="1326940"/>
            <a:ext cx="1828800" cy="1905000"/>
            <a:chOff x="4032" y="1632"/>
            <a:chExt cx="1536" cy="1455"/>
          </a:xfrm>
        </p:grpSpPr>
        <p:pic>
          <p:nvPicPr>
            <p:cNvPr id="5" name="Picture 6" descr="MonCoars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1872"/>
              <a:ext cx="1536" cy="1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4501" y="1632"/>
              <a:ext cx="731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s-ES_tradn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514350" y="1340768"/>
            <a:ext cx="1828800" cy="1905000"/>
            <a:chOff x="2064" y="1776"/>
            <a:chExt cx="1584" cy="1474"/>
          </a:xfrm>
        </p:grpSpPr>
        <p:pic>
          <p:nvPicPr>
            <p:cNvPr id="8" name="Picture 9" descr="MonF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2016"/>
              <a:ext cx="1584" cy="1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608" y="1776"/>
              <a:ext cx="463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s-ES_tradnl" sz="14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6084168" y="1416968"/>
            <a:ext cx="1828800" cy="1828800"/>
            <a:chOff x="2151" y="2208"/>
            <a:chExt cx="1593" cy="1476"/>
          </a:xfrm>
        </p:grpSpPr>
        <p:pic>
          <p:nvPicPr>
            <p:cNvPr id="11" name="Picture 12" descr="MonUltraFi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1" y="2437"/>
              <a:ext cx="1593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2495" y="2208"/>
              <a:ext cx="817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s-ES_tradnl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514350" y="3214717"/>
            <a:ext cx="1828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Course </a:t>
            </a:r>
          </a:p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&lt;</a:t>
            </a:r>
            <a:r>
              <a:rPr lang="sv-SE" altLang="en-US" b="1" dirty="0">
                <a:ea typeface="Batang" pitchFamily="18" charset="-127"/>
                <a:cs typeface="Times New Roman" pitchFamily="18" charset="0"/>
              </a:rPr>
              <a:t>10</a:t>
            </a:r>
            <a:r>
              <a:rPr lang="en-US" altLang="en-US" b="1" dirty="0">
                <a:ea typeface="Batang" pitchFamily="18" charset="-127"/>
                <a:cs typeface="Arial" pitchFamily="34" charset="0"/>
              </a:rPr>
              <a:t>µ</a:t>
            </a:r>
            <a:r>
              <a:rPr lang="sv-SE" altLang="en-US" b="1" dirty="0">
                <a:ea typeface="Batang" pitchFamily="18" charset="-127"/>
                <a:cs typeface="Times New Roman" pitchFamily="18" charset="0"/>
              </a:rPr>
              <a:t>m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301603" y="3212976"/>
            <a:ext cx="18287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Fine </a:t>
            </a:r>
          </a:p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&lt;</a:t>
            </a:r>
            <a:r>
              <a:rPr lang="sv-SE" altLang="en-US" b="1" dirty="0">
                <a:ea typeface="Batang" pitchFamily="18" charset="-127"/>
                <a:cs typeface="Times New Roman" pitchFamily="18" charset="0"/>
              </a:rPr>
              <a:t>2,5</a:t>
            </a:r>
            <a:r>
              <a:rPr lang="en-US" altLang="en-US" b="1" dirty="0">
                <a:ea typeface="Batang" pitchFamily="18" charset="-127"/>
                <a:cs typeface="Arial" pitchFamily="34" charset="0"/>
              </a:rPr>
              <a:t>µ</a:t>
            </a:r>
            <a:r>
              <a:rPr lang="sv-SE" altLang="en-US" b="1" dirty="0">
                <a:ea typeface="Batang" pitchFamily="18" charset="-127"/>
                <a:cs typeface="Times New Roman" pitchFamily="18" charset="0"/>
              </a:rPr>
              <a:t>m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084168" y="3214717"/>
            <a:ext cx="1828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Ultrafine</a:t>
            </a:r>
          </a:p>
          <a:p>
            <a:pPr algn="ctr" eaLnBrk="1" hangingPunct="1"/>
            <a:r>
              <a:rPr lang="sv-SE" altLang="en-US" b="1" dirty="0" smtClean="0">
                <a:ea typeface="Batang" pitchFamily="18" charset="-127"/>
                <a:cs typeface="Times New Roman" pitchFamily="18" charset="0"/>
              </a:rPr>
              <a:t>&lt;0,1</a:t>
            </a:r>
            <a:r>
              <a:rPr lang="en-US" altLang="en-US" b="1" dirty="0">
                <a:ea typeface="Batang" pitchFamily="18" charset="-127"/>
                <a:cs typeface="Arial" pitchFamily="34" charset="0"/>
              </a:rPr>
              <a:t>µ</a:t>
            </a:r>
            <a:r>
              <a:rPr lang="sv-SE" altLang="en-US" b="1" dirty="0">
                <a:ea typeface="Batang" pitchFamily="18" charset="-127"/>
                <a:cs typeface="Times New Roman" pitchFamily="18" charset="0"/>
              </a:rPr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798" r="46811"/>
          <a:stretch/>
        </p:blipFill>
        <p:spPr>
          <a:xfrm>
            <a:off x="2699792" y="4149080"/>
            <a:ext cx="3168352" cy="22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3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1"/>
          <p:cNvSpPr>
            <a:spLocks noChangeAspect="1" noChangeArrowheads="1" noTextEdit="1"/>
          </p:cNvSpPr>
          <p:nvPr/>
        </p:nvSpPr>
        <p:spPr bwMode="auto">
          <a:xfrm>
            <a:off x="4754563" y="2817813"/>
            <a:ext cx="3813175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683568" y="1378304"/>
            <a:ext cx="788417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b="0" dirty="0" smtClean="0">
              <a:solidFill>
                <a:schemeClr val="bg1"/>
              </a:solidFill>
              <a:latin typeface="Garamond" pitchFamily="18" charset="0"/>
            </a:endParaRPr>
          </a:p>
          <a:p>
            <a:endParaRPr lang="en-GB" altLang="en-US" dirty="0">
              <a:solidFill>
                <a:schemeClr val="bg1"/>
              </a:solidFill>
              <a:latin typeface="Garamond" pitchFamily="18" charset="0"/>
            </a:endParaRPr>
          </a:p>
          <a:p>
            <a:endParaRPr lang="en-GB" altLang="en-US" b="0" dirty="0" smtClean="0">
              <a:solidFill>
                <a:schemeClr val="bg1"/>
              </a:solidFill>
              <a:latin typeface="Garamond" pitchFamily="18" charset="0"/>
            </a:endParaRPr>
          </a:p>
          <a:p>
            <a:r>
              <a:rPr lang="en-GB" altLang="en-US" sz="2800" b="0" dirty="0" smtClean="0">
                <a:solidFill>
                  <a:schemeClr val="tx2"/>
                </a:solidFill>
              </a:rPr>
              <a:t>The smallest particulates are suggested to be the most harmful in ambient air pollution and diesel exhaust emissions are a significant source of small particles in air pollution, 2.5 </a:t>
            </a:r>
            <a:r>
              <a:rPr lang="el-GR" altLang="en-US" sz="2800" b="0" dirty="0" smtClean="0">
                <a:solidFill>
                  <a:schemeClr val="tx2"/>
                </a:solidFill>
              </a:rPr>
              <a:t>μ</a:t>
            </a:r>
            <a:r>
              <a:rPr lang="en-GB" altLang="en-US" sz="2800" b="0" dirty="0" smtClean="0">
                <a:solidFill>
                  <a:schemeClr val="tx2"/>
                </a:solidFill>
              </a:rPr>
              <a:t>m or less, in urban environments (WHO, UN 2001).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4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sv-SE" sz="4400" dirty="0" smtClean="0"/>
              <a:t>Health </a:t>
            </a:r>
            <a:r>
              <a:rPr lang="en-US" sz="4400" dirty="0" smtClean="0"/>
              <a:t>Effects</a:t>
            </a:r>
            <a:r>
              <a:rPr lang="sv-SE" sz="4400" dirty="0" smtClean="0"/>
              <a:t> </a:t>
            </a:r>
            <a:r>
              <a:rPr lang="en-US" sz="4400" dirty="0" smtClean="0"/>
              <a:t>of</a:t>
            </a:r>
            <a:r>
              <a:rPr lang="sv-SE" sz="4400" dirty="0" smtClean="0"/>
              <a:t> Air Pollution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0808"/>
            <a:ext cx="3610744" cy="442535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Infant mortality</a:t>
            </a:r>
          </a:p>
          <a:p>
            <a:pPr eaLnBrk="1" hangingPunct="1"/>
            <a:r>
              <a:rPr lang="en-US" altLang="en-US" sz="2400" dirty="0" smtClean="0"/>
              <a:t>Lung growth in children</a:t>
            </a:r>
          </a:p>
          <a:p>
            <a:pPr eaLnBrk="1" hangingPunct="1"/>
            <a:r>
              <a:rPr lang="en-US" altLang="en-US" sz="2400" dirty="0" smtClean="0"/>
              <a:t>Asthma</a:t>
            </a:r>
          </a:p>
          <a:p>
            <a:pPr eaLnBrk="1" hangingPunct="1"/>
            <a:r>
              <a:rPr lang="en-US" altLang="en-US" sz="2400" dirty="0" smtClean="0"/>
              <a:t>COPD</a:t>
            </a:r>
          </a:p>
          <a:p>
            <a:pPr eaLnBrk="1" hangingPunct="1"/>
            <a:r>
              <a:rPr lang="en-US" altLang="en-US" sz="2400" dirty="0" smtClean="0"/>
              <a:t>Airway infections</a:t>
            </a:r>
          </a:p>
          <a:p>
            <a:pPr marL="0" indent="0" eaLnBrk="1" hangingPunct="1">
              <a:buNone/>
            </a:pPr>
            <a:endParaRPr lang="en-US" alt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932040" y="1700808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en-US" altLang="en-US" sz="2400" smtClean="0">
                <a:solidFill>
                  <a:srgbClr val="B4DCFA"/>
                </a:solidFill>
              </a:rPr>
              <a:t>Development of CVD</a:t>
            </a:r>
          </a:p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en-US" altLang="en-US" sz="2400" smtClean="0">
                <a:solidFill>
                  <a:srgbClr val="B4DCFA"/>
                </a:solidFill>
              </a:rPr>
              <a:t>Myocardial infarctions</a:t>
            </a:r>
          </a:p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en-US" altLang="en-US" sz="2400" smtClean="0">
                <a:solidFill>
                  <a:srgbClr val="B4DCFA"/>
                </a:solidFill>
              </a:rPr>
              <a:t>Stroke</a:t>
            </a:r>
          </a:p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r>
              <a:rPr lang="en-US" altLang="en-US" sz="2400" smtClean="0">
                <a:solidFill>
                  <a:srgbClr val="B4DCFA"/>
                </a:solidFill>
              </a:rPr>
              <a:t>Arrythmias</a:t>
            </a:r>
          </a:p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endParaRPr lang="en-US" altLang="en-US" sz="2400" smtClean="0">
              <a:solidFill>
                <a:srgbClr val="B4DCFA"/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rgbClr val="4E67C8">
                  <a:lumMod val="60000"/>
                  <a:lumOff val="40000"/>
                </a:srgbClr>
              </a:buClr>
              <a:buFont typeface="Arial" pitchFamily="34" charset="0"/>
              <a:buChar char="•"/>
            </a:pPr>
            <a:endParaRPr lang="en-US" altLang="en-US" sz="2400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0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Demands for Renewable Energy are Driving an Increase in the Use of Biofuels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Bioalcohols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Biogas</a:t>
            </a:r>
          </a:p>
          <a:p>
            <a:endParaRPr lang="en-US" dirty="0" smtClean="0"/>
          </a:p>
          <a:p>
            <a:r>
              <a:rPr lang="en-US" dirty="0" smtClean="0"/>
              <a:t>Biodiesel</a:t>
            </a:r>
          </a:p>
          <a:p>
            <a:pPr lvl="1"/>
            <a:r>
              <a:rPr lang="en-US" dirty="0" smtClean="0"/>
              <a:t>First </a:t>
            </a:r>
            <a:r>
              <a:rPr lang="en-US" dirty="0"/>
              <a:t>generation </a:t>
            </a:r>
            <a:r>
              <a:rPr lang="en-US" sz="1600" dirty="0"/>
              <a:t>(starch, sugar, animal fats and vegetable </a:t>
            </a:r>
            <a:r>
              <a:rPr lang="en-US" sz="1600" dirty="0" smtClean="0"/>
              <a:t>oil)</a:t>
            </a:r>
          </a:p>
          <a:p>
            <a:pPr lvl="1"/>
            <a:r>
              <a:rPr lang="en-US" dirty="0" smtClean="0"/>
              <a:t>Second generation </a:t>
            </a:r>
            <a:r>
              <a:rPr lang="en-US" sz="1600" dirty="0" smtClean="0"/>
              <a:t>(non food crop feedstock- grasses, seeds, waste)</a:t>
            </a:r>
          </a:p>
          <a:p>
            <a:pPr lvl="1"/>
            <a:r>
              <a:rPr lang="en-US" dirty="0" smtClean="0"/>
              <a:t>Third generation </a:t>
            </a:r>
            <a:r>
              <a:rPr lang="en-US" sz="1600" dirty="0" smtClean="0"/>
              <a:t>(microalgae)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782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23528" y="260648"/>
            <a:ext cx="3883050" cy="3336290"/>
            <a:chOff x="174625" y="425450"/>
            <a:chExt cx="3883050" cy="33362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1625" y="425450"/>
              <a:ext cx="2686050" cy="17399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625" y="2012950"/>
              <a:ext cx="2698750" cy="174879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683568" y="404664"/>
            <a:ext cx="8016875" cy="5962650"/>
            <a:chOff x="1127125" y="895350"/>
            <a:chExt cx="8016875" cy="596265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9400" y="895350"/>
              <a:ext cx="3632200" cy="22352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7125" y="4385183"/>
              <a:ext cx="3492500" cy="23368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83480" y="4084320"/>
              <a:ext cx="4160520" cy="277368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08400" y="2559050"/>
              <a:ext cx="2667000" cy="2128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99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184524"/>
            <a:ext cx="8042276" cy="1336956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New Developments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053" b="11053"/>
          <a:stretch>
            <a:fillRect/>
          </a:stretch>
        </p:blipFill>
        <p:spPr>
          <a:xfrm>
            <a:off x="4427984" y="1463878"/>
            <a:ext cx="4572000" cy="24691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5" y="1444532"/>
            <a:ext cx="3810000" cy="2616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4221088"/>
            <a:ext cx="3484880" cy="2320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704" y="3645024"/>
            <a:ext cx="2854960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Regulations &amp; Goals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EU: by 2020 aims </a:t>
            </a:r>
            <a:r>
              <a:rPr lang="en-US" dirty="0"/>
              <a:t>to have 10% of the transport fuel of every </a:t>
            </a:r>
            <a:r>
              <a:rPr lang="en-US" dirty="0" smtClean="0"/>
              <a:t>        	EU </a:t>
            </a:r>
            <a:r>
              <a:rPr lang="en-US" dirty="0"/>
              <a:t>country come from renewable </a:t>
            </a:r>
            <a:r>
              <a:rPr lang="en-US" dirty="0" smtClean="0"/>
              <a:t>sources</a:t>
            </a:r>
          </a:p>
          <a:p>
            <a:endParaRPr lang="en-US" dirty="0"/>
          </a:p>
          <a:p>
            <a:r>
              <a:rPr lang="en-US" dirty="0" smtClean="0"/>
              <a:t>Sweden: 5-30% blend in all </a:t>
            </a:r>
            <a:r>
              <a:rPr lang="en-US" dirty="0" err="1" smtClean="0"/>
              <a:t>petrodiesel</a:t>
            </a:r>
            <a:r>
              <a:rPr lang="en-US" dirty="0" smtClean="0"/>
              <a:t> sold</a:t>
            </a:r>
          </a:p>
          <a:p>
            <a:endParaRPr lang="en-US" dirty="0"/>
          </a:p>
          <a:p>
            <a:r>
              <a:rPr lang="en-US" dirty="0"/>
              <a:t>US: Renewable Fuel </a:t>
            </a:r>
            <a:r>
              <a:rPr lang="en-US" dirty="0" smtClean="0"/>
              <a:t>target </a:t>
            </a:r>
            <a:r>
              <a:rPr lang="en-US" dirty="0"/>
              <a:t>of 136 billion </a:t>
            </a:r>
            <a:r>
              <a:rPr lang="en-US" dirty="0" smtClean="0"/>
              <a:t>liters </a:t>
            </a:r>
            <a:r>
              <a:rPr lang="en-US" dirty="0"/>
              <a:t>by </a:t>
            </a:r>
            <a:r>
              <a:rPr lang="en-US" dirty="0" smtClean="0"/>
              <a:t>2022</a:t>
            </a:r>
          </a:p>
          <a:p>
            <a:endParaRPr lang="en-US" dirty="0"/>
          </a:p>
          <a:p>
            <a:r>
              <a:rPr lang="en-US" dirty="0" smtClean="0"/>
              <a:t>IPCC: 80% renewables target by 2050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7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ruta 34"/>
          <p:cNvSpPr txBox="1"/>
          <p:nvPr/>
        </p:nvSpPr>
        <p:spPr>
          <a:xfrm>
            <a:off x="323528" y="270227"/>
            <a:ext cx="6696744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 smtClean="0"/>
              <a:t>Common basic study design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i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Double blind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RCT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Crossover</a:t>
            </a:r>
            <a:endParaRPr lang="en-US" i="1" dirty="0"/>
          </a:p>
        </p:txBody>
      </p:sp>
      <p:sp>
        <p:nvSpPr>
          <p:cNvPr id="7" name="Alternativ process 6"/>
          <p:cNvSpPr/>
          <p:nvPr/>
        </p:nvSpPr>
        <p:spPr bwMode="auto">
          <a:xfrm>
            <a:off x="3828876" y="1905192"/>
            <a:ext cx="1710910" cy="311309"/>
          </a:xfrm>
          <a:prstGeom prst="flowChartAlternateProcess">
            <a:avLst/>
          </a:prstGeom>
          <a:solidFill>
            <a:srgbClr val="CC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Randomization</a:t>
            </a:r>
          </a:p>
        </p:txBody>
      </p:sp>
      <p:sp>
        <p:nvSpPr>
          <p:cNvPr id="8" name="Alternativ process 7"/>
          <p:cNvSpPr/>
          <p:nvPr/>
        </p:nvSpPr>
        <p:spPr bwMode="auto">
          <a:xfrm>
            <a:off x="3895855" y="1064731"/>
            <a:ext cx="1584176" cy="636075"/>
          </a:xfrm>
          <a:prstGeom prst="flowChartAlternateProcess">
            <a:avLst/>
          </a:prstGeom>
          <a:solidFill>
            <a:srgbClr val="CC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Inclusion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Health exam</a:t>
            </a:r>
          </a:p>
        </p:txBody>
      </p:sp>
      <p:sp>
        <p:nvSpPr>
          <p:cNvPr id="9" name="Alternativ process 8"/>
          <p:cNvSpPr/>
          <p:nvPr/>
        </p:nvSpPr>
        <p:spPr bwMode="auto">
          <a:xfrm>
            <a:off x="2059832" y="3329218"/>
            <a:ext cx="1489125" cy="3874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Exposure A</a:t>
            </a:r>
          </a:p>
        </p:txBody>
      </p:sp>
      <p:sp>
        <p:nvSpPr>
          <p:cNvPr id="10" name="Alternativ process 9"/>
          <p:cNvSpPr/>
          <p:nvPr/>
        </p:nvSpPr>
        <p:spPr bwMode="auto">
          <a:xfrm>
            <a:off x="1948939" y="2530492"/>
            <a:ext cx="1710910" cy="5223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Baseline measurements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Alternativ process 10"/>
          <p:cNvSpPr/>
          <p:nvPr/>
        </p:nvSpPr>
        <p:spPr bwMode="auto">
          <a:xfrm>
            <a:off x="1699792" y="3986727"/>
            <a:ext cx="2217846" cy="52019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Measurement of vascular parameters</a:t>
            </a:r>
          </a:p>
        </p:txBody>
      </p:sp>
      <p:sp>
        <p:nvSpPr>
          <p:cNvPr id="12" name="Alternativ process 11"/>
          <p:cNvSpPr/>
          <p:nvPr/>
        </p:nvSpPr>
        <p:spPr bwMode="auto">
          <a:xfrm>
            <a:off x="7535848" y="1749538"/>
            <a:ext cx="1140607" cy="311309"/>
          </a:xfrm>
          <a:prstGeom prst="flowChartAlternateProcess">
            <a:avLst/>
          </a:prstGeom>
          <a:solidFill>
            <a:srgbClr val="FF0000">
              <a:alpha val="54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Excluded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6171126" y="1151937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000000"/>
                </a:solidFill>
                <a:latin typeface="Georgia" charset="0"/>
                <a:ea typeface="ＭＳ Ｐゴシック" charset="0"/>
              </a:rPr>
              <a:t>No informed consent</a:t>
            </a:r>
          </a:p>
          <a:p>
            <a:r>
              <a:rPr lang="en-GB" sz="1200" dirty="0" smtClean="0">
                <a:solidFill>
                  <a:srgbClr val="000000"/>
                </a:solidFill>
                <a:latin typeface="Georgia" charset="0"/>
                <a:ea typeface="ＭＳ Ｐゴシック" charset="0"/>
              </a:rPr>
              <a:t>Do not meet inclusion criteria</a:t>
            </a:r>
            <a:endParaRPr lang="en-GB" sz="1200" dirty="0">
              <a:solidFill>
                <a:srgbClr val="000000"/>
              </a:solidFill>
              <a:latin typeface="Georgia" charset="0"/>
              <a:ea typeface="ＭＳ Ｐゴシック" charset="0"/>
            </a:endParaRPr>
          </a:p>
        </p:txBody>
      </p:sp>
      <p:sp>
        <p:nvSpPr>
          <p:cNvPr id="14" name="Alternativ process 13"/>
          <p:cNvSpPr/>
          <p:nvPr/>
        </p:nvSpPr>
        <p:spPr bwMode="auto">
          <a:xfrm>
            <a:off x="3860560" y="4994839"/>
            <a:ext cx="1647543" cy="37837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Data analysis</a:t>
            </a:r>
          </a:p>
        </p:txBody>
      </p:sp>
      <p:sp>
        <p:nvSpPr>
          <p:cNvPr id="15" name="Alternativ process 14"/>
          <p:cNvSpPr/>
          <p:nvPr/>
        </p:nvSpPr>
        <p:spPr bwMode="auto">
          <a:xfrm>
            <a:off x="3765509" y="5653841"/>
            <a:ext cx="1837644" cy="48734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Exposure code broken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Alternativ process 15"/>
          <p:cNvSpPr/>
          <p:nvPr/>
        </p:nvSpPr>
        <p:spPr bwMode="auto">
          <a:xfrm>
            <a:off x="5696236" y="3329218"/>
            <a:ext cx="1489125" cy="3874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Exposure B</a:t>
            </a:r>
          </a:p>
        </p:txBody>
      </p:sp>
      <p:sp>
        <p:nvSpPr>
          <p:cNvPr id="26" name="Alternativ process 25"/>
          <p:cNvSpPr/>
          <p:nvPr/>
        </p:nvSpPr>
        <p:spPr bwMode="auto">
          <a:xfrm>
            <a:off x="5331876" y="3986727"/>
            <a:ext cx="2217846" cy="52019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Measurement of vascular parameters</a:t>
            </a:r>
          </a:p>
        </p:txBody>
      </p:sp>
      <p:cxnSp>
        <p:nvCxnSpPr>
          <p:cNvPr id="37" name="Rak pil 36"/>
          <p:cNvCxnSpPr/>
          <p:nvPr/>
        </p:nvCxnSpPr>
        <p:spPr bwMode="auto">
          <a:xfrm flipH="1" flipV="1">
            <a:off x="3655527" y="2799405"/>
            <a:ext cx="1672027" cy="14651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Rak pil 38"/>
          <p:cNvCxnSpPr>
            <a:stCxn id="11" idx="3"/>
            <a:endCxn id="40" idx="1"/>
          </p:cNvCxnSpPr>
          <p:nvPr/>
        </p:nvCxnSpPr>
        <p:spPr bwMode="auto">
          <a:xfrm flipV="1">
            <a:off x="3917638" y="2807764"/>
            <a:ext cx="1667705" cy="14390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Alternativ process 39"/>
          <p:cNvSpPr/>
          <p:nvPr/>
        </p:nvSpPr>
        <p:spPr bwMode="auto">
          <a:xfrm>
            <a:off x="5585343" y="2546567"/>
            <a:ext cx="1710910" cy="5223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Baseline measurements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0" name="Rak pil 49"/>
          <p:cNvCxnSpPr>
            <a:endCxn id="40" idx="0"/>
          </p:cNvCxnSpPr>
          <p:nvPr/>
        </p:nvCxnSpPr>
        <p:spPr bwMode="auto">
          <a:xfrm>
            <a:off x="4637717" y="2223758"/>
            <a:ext cx="1803081" cy="3228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Rak pil 52"/>
          <p:cNvCxnSpPr>
            <a:stCxn id="8" idx="2"/>
            <a:endCxn id="7" idx="0"/>
          </p:cNvCxnSpPr>
          <p:nvPr/>
        </p:nvCxnSpPr>
        <p:spPr bwMode="auto">
          <a:xfrm flipH="1">
            <a:off x="4684331" y="1700806"/>
            <a:ext cx="3612" cy="2043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Rak pil 54"/>
          <p:cNvCxnSpPr>
            <a:endCxn id="10" idx="0"/>
          </p:cNvCxnSpPr>
          <p:nvPr/>
        </p:nvCxnSpPr>
        <p:spPr bwMode="auto">
          <a:xfrm flipH="1">
            <a:off x="2804394" y="2216501"/>
            <a:ext cx="1833323" cy="313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Rak pil 56"/>
          <p:cNvCxnSpPr>
            <a:stCxn id="10" idx="2"/>
            <a:endCxn id="9" idx="0"/>
          </p:cNvCxnSpPr>
          <p:nvPr/>
        </p:nvCxnSpPr>
        <p:spPr bwMode="auto">
          <a:xfrm>
            <a:off x="2804394" y="3052885"/>
            <a:ext cx="1" cy="2763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Rak pil 58"/>
          <p:cNvCxnSpPr>
            <a:stCxn id="9" idx="2"/>
          </p:cNvCxnSpPr>
          <p:nvPr/>
        </p:nvCxnSpPr>
        <p:spPr bwMode="auto">
          <a:xfrm>
            <a:off x="2804395" y="3716712"/>
            <a:ext cx="0" cy="2700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Rak pil 60"/>
          <p:cNvCxnSpPr>
            <a:stCxn id="40" idx="2"/>
            <a:endCxn id="16" idx="0"/>
          </p:cNvCxnSpPr>
          <p:nvPr/>
        </p:nvCxnSpPr>
        <p:spPr bwMode="auto">
          <a:xfrm>
            <a:off x="6440798" y="3068960"/>
            <a:ext cx="1" cy="2602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Rak pil 62"/>
          <p:cNvCxnSpPr>
            <a:stCxn id="16" idx="2"/>
            <a:endCxn id="26" idx="0"/>
          </p:cNvCxnSpPr>
          <p:nvPr/>
        </p:nvCxnSpPr>
        <p:spPr bwMode="auto">
          <a:xfrm>
            <a:off x="6440799" y="3716712"/>
            <a:ext cx="0" cy="2700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Rak pil 64"/>
          <p:cNvCxnSpPr/>
          <p:nvPr/>
        </p:nvCxnSpPr>
        <p:spPr bwMode="auto">
          <a:xfrm flipH="1">
            <a:off x="4694412" y="4506917"/>
            <a:ext cx="1875089" cy="4879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7" name="Rak pil 66"/>
          <p:cNvCxnSpPr>
            <a:stCxn id="11" idx="2"/>
            <a:endCxn id="14" idx="0"/>
          </p:cNvCxnSpPr>
          <p:nvPr/>
        </p:nvCxnSpPr>
        <p:spPr bwMode="auto">
          <a:xfrm>
            <a:off x="2808715" y="4506917"/>
            <a:ext cx="1875617" cy="4879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Rak pil 68"/>
          <p:cNvCxnSpPr>
            <a:stCxn id="14" idx="2"/>
            <a:endCxn id="15" idx="0"/>
          </p:cNvCxnSpPr>
          <p:nvPr/>
        </p:nvCxnSpPr>
        <p:spPr bwMode="auto">
          <a:xfrm flipH="1">
            <a:off x="4684331" y="5373216"/>
            <a:ext cx="1" cy="2806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Rak pil 2"/>
          <p:cNvCxnSpPr>
            <a:stCxn id="8" idx="3"/>
            <a:endCxn id="12" idx="1"/>
          </p:cNvCxnSpPr>
          <p:nvPr/>
        </p:nvCxnSpPr>
        <p:spPr bwMode="auto">
          <a:xfrm>
            <a:off x="5480031" y="1382769"/>
            <a:ext cx="2055817" cy="522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4766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26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dirty="0" smtClean="0"/>
              <a:t>Health Effect Models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72816"/>
            <a:ext cx="84582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Epidemiological studies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In-vitro cell based and cell free models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Animal models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Human experimental models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Diesel exhaust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Ozone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Diesel – ozone interaction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Wood smoke/Biomass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Road tunnel exposure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dirty="0" smtClean="0">
                <a:solidFill>
                  <a:schemeClr val="folHlink"/>
                </a:solidFill>
              </a:rPr>
              <a:t>Biofuels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v-SE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12333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Exposures</a:t>
            </a:r>
            <a:endParaRPr lang="en-US" sz="5400" dirty="0"/>
          </a:p>
        </p:txBody>
      </p:sp>
      <p:pic>
        <p:nvPicPr>
          <p:cNvPr id="4" name="Platshållare för innehåll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2596688" cy="235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iesel engin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3136270" cy="212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119675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O</a:t>
            </a:r>
            <a:r>
              <a:rPr lang="en-US" dirty="0" smtClean="0">
                <a:solidFill>
                  <a:srgbClr val="FFFFFF"/>
                </a:solidFill>
              </a:rPr>
              <a:t>ne hour exposures, with 15 minute intervals of exercise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4365104"/>
            <a:ext cx="3327400" cy="2044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5576" y="465313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European Urban Transient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75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en-US" dirty="0" smtClean="0"/>
              <a:t>Chamber </a:t>
            </a:r>
            <a:r>
              <a:rPr lang="en-US" dirty="0"/>
              <a:t>C</a:t>
            </a:r>
            <a:r>
              <a:rPr lang="en-US" dirty="0" smtClean="0"/>
              <a:t>oncentrations Idling vs ETC</a:t>
            </a:r>
            <a:endParaRPr lang="en-US" dirty="0"/>
          </a:p>
        </p:txBody>
      </p:sp>
      <p:graphicFrame>
        <p:nvGraphicFramePr>
          <p:cNvPr id="4" name="Platshållare för innehåll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442948"/>
              </p:ext>
            </p:extLst>
          </p:nvPr>
        </p:nvGraphicFramePr>
        <p:xfrm>
          <a:off x="755650" y="1628775"/>
          <a:ext cx="7812087" cy="4319590"/>
        </p:xfrm>
        <a:graphic>
          <a:graphicData uri="http://schemas.openxmlformats.org/drawingml/2006/table">
            <a:tbl>
              <a:tblPr firstRow="1" bandCol="1">
                <a:tableStyleId>{7E9639D4-E3E2-4D34-9284-5A2195B3D0D7}</a:tableStyleId>
              </a:tblPr>
              <a:tblGrid>
                <a:gridCol w="4212047"/>
                <a:gridCol w="1800020"/>
                <a:gridCol w="1800020"/>
              </a:tblGrid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Idling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ETC, Urban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NO (</a:t>
                      </a:r>
                      <a:r>
                        <a:rPr lang="en-GB" sz="2000" dirty="0" err="1" smtClean="0">
                          <a:solidFill>
                            <a:schemeClr val="bg1"/>
                          </a:solidFill>
                        </a:rPr>
                        <a:t>ppm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2.2±&lt;0.1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6.6±0.3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r>
                        <a:rPr lang="en-GB" sz="2000" baseline="-25000" dirty="0" smtClean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GB" sz="2000" dirty="0" err="1" smtClean="0">
                          <a:solidFill>
                            <a:schemeClr val="bg1"/>
                          </a:solidFill>
                        </a:rPr>
                        <a:t>ppm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2000" baseline="-25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0.6±&lt;0.1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0.9±0.2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algn="l"/>
                      <a:r>
                        <a:rPr lang="en-GB" sz="2000" dirty="0" err="1" smtClean="0">
                          <a:solidFill>
                            <a:schemeClr val="bg1"/>
                          </a:solidFill>
                        </a:rPr>
                        <a:t>No</a:t>
                      </a:r>
                      <a:r>
                        <a:rPr lang="en-GB" sz="2000" baseline="-25000" dirty="0" err="1" smtClean="0">
                          <a:solidFill>
                            <a:schemeClr val="bg1"/>
                          </a:solidFill>
                        </a:rPr>
                        <a:t>x</a:t>
                      </a:r>
                      <a:r>
                        <a:rPr lang="en-GB" sz="2000" baseline="-2500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GB" sz="2000" dirty="0" err="1" smtClean="0">
                          <a:solidFill>
                            <a:schemeClr val="bg1"/>
                          </a:solidFill>
                        </a:rPr>
                        <a:t>ppm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2.8±0.1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7.5±0.3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Total HC (</a:t>
                      </a:r>
                      <a:r>
                        <a:rPr lang="en-GB" sz="2000" dirty="0" err="1" smtClean="0">
                          <a:solidFill>
                            <a:schemeClr val="bg1"/>
                          </a:solidFill>
                        </a:rPr>
                        <a:t>ppm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1.6±0.2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1.2±0.2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Mass (µg/m</a:t>
                      </a:r>
                      <a:r>
                        <a:rPr lang="en-GB" sz="2000" baseline="30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330±12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254±38</a:t>
                      </a:r>
                      <a:r>
                        <a:rPr lang="en-GB" sz="2000" baseline="30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GB" sz="18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 err="1" smtClean="0">
                          <a:solidFill>
                            <a:schemeClr val="bg1"/>
                          </a:solidFill>
                        </a:rPr>
                        <a:t>Organic</a:t>
                      </a:r>
                      <a:r>
                        <a:rPr lang="sv-SE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sv-SE" sz="1800" dirty="0" err="1" smtClean="0">
                          <a:solidFill>
                            <a:schemeClr val="bg1"/>
                          </a:solidFill>
                        </a:rPr>
                        <a:t>carbon</a:t>
                      </a:r>
                      <a:r>
                        <a:rPr lang="sv-SE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sv-SE" sz="1800" dirty="0" err="1" smtClean="0">
                          <a:solidFill>
                            <a:schemeClr val="bg1"/>
                          </a:solidFill>
                        </a:rPr>
                        <a:t>fraction</a:t>
                      </a:r>
                      <a:r>
                        <a:rPr lang="sv-SE" sz="1800" dirty="0" smtClean="0">
                          <a:solidFill>
                            <a:schemeClr val="bg1"/>
                          </a:solidFill>
                        </a:rPr>
                        <a:t> (OC/TC), %</a:t>
                      </a:r>
                      <a:endParaRPr lang="en-GB" sz="1800" dirty="0" smtClean="0">
                        <a:solidFill>
                          <a:schemeClr val="bg1"/>
                        </a:solidFill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94.5</a:t>
                      </a:r>
                      <a:endParaRPr lang="en-GB" sz="2000" baseline="30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GB" sz="2000" baseline="300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000" dirty="0" err="1" smtClean="0">
                          <a:solidFill>
                            <a:schemeClr val="bg1"/>
                          </a:solidFill>
                        </a:rPr>
                        <a:t>Elemental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sv-SE" sz="2000" dirty="0" err="1" smtClean="0">
                          <a:solidFill>
                            <a:schemeClr val="bg1"/>
                          </a:solidFill>
                        </a:rPr>
                        <a:t>carbon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sv-SE" sz="2000" dirty="0" err="1" smtClean="0">
                          <a:solidFill>
                            <a:schemeClr val="bg1"/>
                          </a:solidFill>
                        </a:rPr>
                        <a:t>fraction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 (EC/TC), %</a:t>
                      </a:r>
                      <a:r>
                        <a:rPr lang="en-GB" sz="200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endParaRPr lang="en-GB" sz="2000" dirty="0" smtClean="0">
                        <a:solidFill>
                          <a:schemeClr val="bg1"/>
                        </a:solidFill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5.5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88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Total PAH </a:t>
                      </a:r>
                      <a:r>
                        <a:rPr lang="sv-SE" sz="2000" dirty="0" err="1" smtClean="0">
                          <a:solidFill>
                            <a:schemeClr val="bg1"/>
                          </a:solidFill>
                        </a:rPr>
                        <a:t>concentration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l-GR" sz="2000" dirty="0" smtClean="0">
                          <a:solidFill>
                            <a:schemeClr val="bg1"/>
                          </a:solidFill>
                        </a:rPr>
                        <a:t>μ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g/m</a:t>
                      </a:r>
                      <a:r>
                        <a:rPr lang="sv-SE" sz="2000" baseline="30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sv-SE" sz="20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2000" baseline="30000" dirty="0" smtClean="0">
                        <a:solidFill>
                          <a:schemeClr val="bg1"/>
                        </a:solidFill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3.5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0.96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  <a:tr h="43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Particle number concentration, #/cm</a:t>
                      </a:r>
                      <a:r>
                        <a:rPr lang="en-US" sz="2000" baseline="30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2000" baseline="3000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baseline="0" dirty="0" smtClean="0">
                          <a:solidFill>
                            <a:schemeClr val="bg1"/>
                          </a:solidFill>
                        </a:rPr>
                        <a:t>9.5×10</a:t>
                      </a:r>
                      <a:r>
                        <a:rPr lang="en-US" sz="2000" kern="1200" baseline="300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20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 anchor="ctr">
                    <a:solidFill>
                      <a:srgbClr val="FFFFFF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baseline="0" dirty="0" smtClean="0">
                          <a:solidFill>
                            <a:schemeClr val="bg1"/>
                          </a:solidFill>
                        </a:rPr>
                        <a:t>1.2×10</a:t>
                      </a:r>
                      <a:r>
                        <a:rPr lang="en-US" sz="2000" kern="1200" baseline="300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20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16" marB="45716">
                    <a:solidFill>
                      <a:srgbClr val="FFFFFF">
                        <a:alpha val="22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Höger 4"/>
          <p:cNvSpPr/>
          <p:nvPr/>
        </p:nvSpPr>
        <p:spPr>
          <a:xfrm>
            <a:off x="6443663" y="5600700"/>
            <a:ext cx="720725" cy="31591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6" name="Vänster-höger 5"/>
          <p:cNvSpPr/>
          <p:nvPr/>
        </p:nvSpPr>
        <p:spPr>
          <a:xfrm>
            <a:off x="6300788" y="4508500"/>
            <a:ext cx="1008062" cy="341313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7" name="Vänster-höger 6"/>
          <p:cNvSpPr/>
          <p:nvPr/>
        </p:nvSpPr>
        <p:spPr>
          <a:xfrm>
            <a:off x="6300788" y="5229225"/>
            <a:ext cx="935037" cy="144463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724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ruta 34"/>
          <p:cNvSpPr txBox="1"/>
          <p:nvPr/>
        </p:nvSpPr>
        <p:spPr>
          <a:xfrm>
            <a:off x="323528" y="270227"/>
            <a:ext cx="6696744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 smtClean="0"/>
              <a:t>Common basic study design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i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Double blind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RCT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/>
              <a:t>Crossover</a:t>
            </a:r>
            <a:endParaRPr lang="en-US" i="1" dirty="0"/>
          </a:p>
        </p:txBody>
      </p:sp>
      <p:sp>
        <p:nvSpPr>
          <p:cNvPr id="7" name="Alternativ process 6"/>
          <p:cNvSpPr/>
          <p:nvPr/>
        </p:nvSpPr>
        <p:spPr bwMode="auto">
          <a:xfrm>
            <a:off x="3828876" y="1905192"/>
            <a:ext cx="1710910" cy="311309"/>
          </a:xfrm>
          <a:prstGeom prst="flowChartAlternateProcess">
            <a:avLst/>
          </a:prstGeom>
          <a:solidFill>
            <a:srgbClr val="CC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Randomization</a:t>
            </a:r>
          </a:p>
        </p:txBody>
      </p:sp>
      <p:sp>
        <p:nvSpPr>
          <p:cNvPr id="8" name="Alternativ process 7"/>
          <p:cNvSpPr/>
          <p:nvPr/>
        </p:nvSpPr>
        <p:spPr bwMode="auto">
          <a:xfrm>
            <a:off x="3895855" y="1064731"/>
            <a:ext cx="1584176" cy="636075"/>
          </a:xfrm>
          <a:prstGeom prst="flowChartAlternateProcess">
            <a:avLst/>
          </a:prstGeom>
          <a:solidFill>
            <a:srgbClr val="CC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Inclusion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Health exam</a:t>
            </a:r>
          </a:p>
        </p:txBody>
      </p:sp>
      <p:sp>
        <p:nvSpPr>
          <p:cNvPr id="9" name="Alternativ process 8"/>
          <p:cNvSpPr/>
          <p:nvPr/>
        </p:nvSpPr>
        <p:spPr bwMode="auto">
          <a:xfrm>
            <a:off x="2059832" y="3329218"/>
            <a:ext cx="1489125" cy="3874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Exposure A</a:t>
            </a:r>
          </a:p>
        </p:txBody>
      </p:sp>
      <p:sp>
        <p:nvSpPr>
          <p:cNvPr id="10" name="Alternativ process 9"/>
          <p:cNvSpPr/>
          <p:nvPr/>
        </p:nvSpPr>
        <p:spPr bwMode="auto">
          <a:xfrm>
            <a:off x="1948939" y="2530492"/>
            <a:ext cx="1710910" cy="5223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Baseline measurements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Alternativ process 10"/>
          <p:cNvSpPr/>
          <p:nvPr/>
        </p:nvSpPr>
        <p:spPr bwMode="auto">
          <a:xfrm>
            <a:off x="1699792" y="3986727"/>
            <a:ext cx="2217846" cy="52019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Measurement of vascular parameters</a:t>
            </a:r>
          </a:p>
        </p:txBody>
      </p:sp>
      <p:sp>
        <p:nvSpPr>
          <p:cNvPr id="12" name="Alternativ process 11"/>
          <p:cNvSpPr/>
          <p:nvPr/>
        </p:nvSpPr>
        <p:spPr bwMode="auto">
          <a:xfrm>
            <a:off x="7535848" y="1749538"/>
            <a:ext cx="1140607" cy="311309"/>
          </a:xfrm>
          <a:prstGeom prst="flowChartAlternateProcess">
            <a:avLst/>
          </a:prstGeom>
          <a:solidFill>
            <a:srgbClr val="FF0000">
              <a:alpha val="54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Excluded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6171126" y="1151937"/>
            <a:ext cx="2210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Georgia" charset="0"/>
                <a:ea typeface="ＭＳ Ｐゴシック" charset="0"/>
              </a:rPr>
              <a:t>No informed consent</a:t>
            </a:r>
          </a:p>
          <a:p>
            <a:r>
              <a:rPr lang="en-GB" sz="1200" dirty="0" smtClean="0">
                <a:latin typeface="Georgia" charset="0"/>
                <a:ea typeface="ＭＳ Ｐゴシック" charset="0"/>
              </a:rPr>
              <a:t>Do not meet inclusion criteria</a:t>
            </a:r>
            <a:endParaRPr lang="en-GB" sz="1200" dirty="0">
              <a:latin typeface="Georgia" charset="0"/>
              <a:ea typeface="ＭＳ Ｐゴシック" charset="0"/>
            </a:endParaRPr>
          </a:p>
        </p:txBody>
      </p:sp>
      <p:sp>
        <p:nvSpPr>
          <p:cNvPr id="14" name="Alternativ process 13"/>
          <p:cNvSpPr/>
          <p:nvPr/>
        </p:nvSpPr>
        <p:spPr bwMode="auto">
          <a:xfrm>
            <a:off x="3860560" y="4994839"/>
            <a:ext cx="1647543" cy="37837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Data analysis</a:t>
            </a:r>
          </a:p>
        </p:txBody>
      </p:sp>
      <p:sp>
        <p:nvSpPr>
          <p:cNvPr id="15" name="Alternativ process 14"/>
          <p:cNvSpPr/>
          <p:nvPr/>
        </p:nvSpPr>
        <p:spPr bwMode="auto">
          <a:xfrm>
            <a:off x="3765509" y="5653841"/>
            <a:ext cx="1837644" cy="48734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Exposure code broken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Alternativ process 15"/>
          <p:cNvSpPr/>
          <p:nvPr/>
        </p:nvSpPr>
        <p:spPr bwMode="auto">
          <a:xfrm>
            <a:off x="5696236" y="3329218"/>
            <a:ext cx="1489125" cy="3874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Exposure B</a:t>
            </a:r>
          </a:p>
        </p:txBody>
      </p:sp>
      <p:sp>
        <p:nvSpPr>
          <p:cNvPr id="26" name="Alternativ process 25"/>
          <p:cNvSpPr/>
          <p:nvPr/>
        </p:nvSpPr>
        <p:spPr bwMode="auto">
          <a:xfrm>
            <a:off x="5331876" y="3986727"/>
            <a:ext cx="2217846" cy="52019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  <a:cs typeface="ＭＳ Ｐゴシック" charset="0"/>
              </a:rPr>
              <a:t>Measurement of vascular parameters</a:t>
            </a:r>
          </a:p>
        </p:txBody>
      </p:sp>
      <p:cxnSp>
        <p:nvCxnSpPr>
          <p:cNvPr id="37" name="Rak pil 36"/>
          <p:cNvCxnSpPr/>
          <p:nvPr/>
        </p:nvCxnSpPr>
        <p:spPr bwMode="auto">
          <a:xfrm flipH="1" flipV="1">
            <a:off x="3655527" y="2799405"/>
            <a:ext cx="1672027" cy="14651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Rak pil 38"/>
          <p:cNvCxnSpPr>
            <a:stCxn id="11" idx="3"/>
            <a:endCxn id="40" idx="1"/>
          </p:cNvCxnSpPr>
          <p:nvPr/>
        </p:nvCxnSpPr>
        <p:spPr bwMode="auto">
          <a:xfrm flipV="1">
            <a:off x="3917638" y="2807764"/>
            <a:ext cx="1667705" cy="14390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Alternativ process 39"/>
          <p:cNvSpPr/>
          <p:nvPr/>
        </p:nvSpPr>
        <p:spPr bwMode="auto">
          <a:xfrm>
            <a:off x="5585343" y="2546567"/>
            <a:ext cx="1710910" cy="5223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charset="0"/>
                <a:ea typeface="ＭＳ Ｐゴシック" charset="0"/>
              </a:rPr>
              <a:t>Baseline measurements</a:t>
            </a:r>
            <a:endParaRPr kumimoji="0" lang="en-GB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0" name="Rak pil 49"/>
          <p:cNvCxnSpPr>
            <a:endCxn id="40" idx="0"/>
          </p:cNvCxnSpPr>
          <p:nvPr/>
        </p:nvCxnSpPr>
        <p:spPr bwMode="auto">
          <a:xfrm>
            <a:off x="4637717" y="2223758"/>
            <a:ext cx="1803081" cy="3228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Rak pil 52"/>
          <p:cNvCxnSpPr>
            <a:stCxn id="8" idx="2"/>
            <a:endCxn id="7" idx="0"/>
          </p:cNvCxnSpPr>
          <p:nvPr/>
        </p:nvCxnSpPr>
        <p:spPr bwMode="auto">
          <a:xfrm flipH="1">
            <a:off x="4684331" y="1700806"/>
            <a:ext cx="3612" cy="2043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Rak pil 54"/>
          <p:cNvCxnSpPr>
            <a:endCxn id="10" idx="0"/>
          </p:cNvCxnSpPr>
          <p:nvPr/>
        </p:nvCxnSpPr>
        <p:spPr bwMode="auto">
          <a:xfrm flipH="1">
            <a:off x="2804394" y="2216501"/>
            <a:ext cx="1833323" cy="313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Rak pil 56"/>
          <p:cNvCxnSpPr>
            <a:stCxn id="10" idx="2"/>
            <a:endCxn id="9" idx="0"/>
          </p:cNvCxnSpPr>
          <p:nvPr/>
        </p:nvCxnSpPr>
        <p:spPr bwMode="auto">
          <a:xfrm>
            <a:off x="2804394" y="3052885"/>
            <a:ext cx="1" cy="2763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Rak pil 58"/>
          <p:cNvCxnSpPr>
            <a:stCxn id="9" idx="2"/>
          </p:cNvCxnSpPr>
          <p:nvPr/>
        </p:nvCxnSpPr>
        <p:spPr bwMode="auto">
          <a:xfrm>
            <a:off x="2804395" y="3716712"/>
            <a:ext cx="0" cy="2700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Rak pil 60"/>
          <p:cNvCxnSpPr>
            <a:stCxn id="40" idx="2"/>
            <a:endCxn id="16" idx="0"/>
          </p:cNvCxnSpPr>
          <p:nvPr/>
        </p:nvCxnSpPr>
        <p:spPr bwMode="auto">
          <a:xfrm>
            <a:off x="6440798" y="3068960"/>
            <a:ext cx="1" cy="2602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Rak pil 62"/>
          <p:cNvCxnSpPr>
            <a:stCxn id="16" idx="2"/>
            <a:endCxn id="26" idx="0"/>
          </p:cNvCxnSpPr>
          <p:nvPr/>
        </p:nvCxnSpPr>
        <p:spPr bwMode="auto">
          <a:xfrm>
            <a:off x="6440799" y="3716712"/>
            <a:ext cx="0" cy="2700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5" name="Rak pil 64"/>
          <p:cNvCxnSpPr/>
          <p:nvPr/>
        </p:nvCxnSpPr>
        <p:spPr bwMode="auto">
          <a:xfrm flipH="1">
            <a:off x="4694412" y="4506917"/>
            <a:ext cx="1875089" cy="4879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7" name="Rak pil 66"/>
          <p:cNvCxnSpPr>
            <a:stCxn id="11" idx="2"/>
            <a:endCxn id="14" idx="0"/>
          </p:cNvCxnSpPr>
          <p:nvPr/>
        </p:nvCxnSpPr>
        <p:spPr bwMode="auto">
          <a:xfrm>
            <a:off x="2808715" y="4506917"/>
            <a:ext cx="1875617" cy="4879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Rak pil 68"/>
          <p:cNvCxnSpPr>
            <a:stCxn id="14" idx="2"/>
            <a:endCxn id="15" idx="0"/>
          </p:cNvCxnSpPr>
          <p:nvPr/>
        </p:nvCxnSpPr>
        <p:spPr bwMode="auto">
          <a:xfrm flipH="1">
            <a:off x="4684331" y="5373216"/>
            <a:ext cx="1" cy="2806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Rak pil 2"/>
          <p:cNvCxnSpPr>
            <a:stCxn id="8" idx="3"/>
            <a:endCxn id="12" idx="1"/>
          </p:cNvCxnSpPr>
          <p:nvPr/>
        </p:nvCxnSpPr>
        <p:spPr bwMode="auto">
          <a:xfrm>
            <a:off x="5480031" y="1382769"/>
            <a:ext cx="2055817" cy="522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2107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26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Cardiovascular effects of RME30/RME100</a:t>
            </a:r>
            <a:endParaRPr lang="en-US" sz="3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4542" r="4542"/>
          <a:stretch>
            <a:fillRect/>
          </a:stretch>
        </p:blipFill>
        <p:spPr>
          <a:xfrm>
            <a:off x="3270846" y="1556792"/>
            <a:ext cx="2309266" cy="1270000"/>
          </a:xfrm>
        </p:spPr>
      </p:pic>
      <p:sp>
        <p:nvSpPr>
          <p:cNvPr id="6" name="TextBox 5"/>
          <p:cNvSpPr txBox="1"/>
          <p:nvPr/>
        </p:nvSpPr>
        <p:spPr>
          <a:xfrm>
            <a:off x="755576" y="3212976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RME30 </a:t>
            </a:r>
            <a:r>
              <a:rPr lang="en-US" dirty="0" err="1" smtClean="0"/>
              <a:t>vs</a:t>
            </a:r>
            <a:r>
              <a:rPr lang="en-US" dirty="0"/>
              <a:t> </a:t>
            </a:r>
            <a:r>
              <a:rPr lang="en-US" dirty="0" err="1" smtClean="0"/>
              <a:t>Petrodiesel</a:t>
            </a:r>
            <a:endParaRPr lang="en-US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/>
              <a:t>16 healthy non-smoking subjects, 14 </a:t>
            </a:r>
            <a:r>
              <a:rPr lang="en-US" dirty="0" smtClean="0"/>
              <a:t>males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PM 300 µg/m</a:t>
            </a:r>
            <a:r>
              <a:rPr lang="en-US" baseline="30000" dirty="0"/>
              <a:t>3</a:t>
            </a:r>
            <a:r>
              <a:rPr lang="en-US" dirty="0"/>
              <a:t> for 1 </a:t>
            </a:r>
            <a:r>
              <a:rPr lang="en-US" dirty="0" smtClean="0"/>
              <a:t>hour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RME100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Petrodiesel</a:t>
            </a:r>
            <a:endParaRPr lang="en-US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/>
              <a:t>19 healthy non-smoking males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Similar </a:t>
            </a:r>
            <a:r>
              <a:rPr lang="en-US" dirty="0"/>
              <a:t>running </a:t>
            </a:r>
            <a:r>
              <a:rPr lang="en-US" dirty="0" smtClean="0"/>
              <a:t>conditions, 1 hour exposure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8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sv-SE" altLang="en-US" sz="3200" dirty="0" smtClean="0"/>
              <a:t>Tools for </a:t>
            </a:r>
            <a:r>
              <a:rPr lang="sv-SE" altLang="en-US" sz="3200" dirty="0" err="1" smtClean="0"/>
              <a:t>investigating</a:t>
            </a:r>
            <a:r>
              <a:rPr lang="sv-SE" altLang="en-US" sz="3200" dirty="0" smtClean="0"/>
              <a:t> </a:t>
            </a:r>
            <a:r>
              <a:rPr lang="sv-SE" altLang="en-US" sz="3200" dirty="0" err="1" smtClean="0"/>
              <a:t>vascular</a:t>
            </a:r>
            <a:r>
              <a:rPr lang="sv-SE" altLang="en-US" sz="3200" dirty="0" smtClean="0"/>
              <a:t> events </a:t>
            </a:r>
            <a:r>
              <a:rPr lang="sv-SE" altLang="en-US" sz="3200" dirty="0" err="1" smtClean="0"/>
              <a:t>of</a:t>
            </a:r>
            <a:r>
              <a:rPr lang="sv-SE" altLang="en-US" sz="3200" dirty="0" smtClean="0"/>
              <a:t> air pollution in humans </a:t>
            </a:r>
            <a:r>
              <a:rPr lang="sv-SE" altLang="en-US" sz="3200" i="1" dirty="0" smtClean="0"/>
              <a:t>in-</a:t>
            </a:r>
            <a:r>
              <a:rPr lang="sv-SE" altLang="en-US" sz="3200" i="1" dirty="0" err="1" smtClean="0"/>
              <a:t>vivo</a:t>
            </a:r>
            <a:endParaRPr lang="sv-SE" altLang="en-US" sz="3200" i="1" dirty="0" smtClean="0"/>
          </a:p>
        </p:txBody>
      </p:sp>
      <p:sp>
        <p:nvSpPr>
          <p:cNvPr id="61443" name="Rectangle 28"/>
          <p:cNvSpPr>
            <a:spLocks noChangeArrowheads="1"/>
          </p:cNvSpPr>
          <p:nvPr/>
        </p:nvSpPr>
        <p:spPr bwMode="auto">
          <a:xfrm>
            <a:off x="611560" y="1916832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sv-SE" altLang="en-US" sz="2000" b="0" dirty="0" err="1" smtClean="0">
                <a:solidFill>
                  <a:schemeClr val="tx2"/>
                </a:solidFill>
                <a:ea typeface="MS PGothic" pitchFamily="34" charset="-128"/>
              </a:rPr>
              <a:t>Arterial</a:t>
            </a:r>
            <a:r>
              <a:rPr lang="sv-SE" altLang="en-US" sz="2000" b="0" dirty="0" smtClean="0">
                <a:solidFill>
                  <a:schemeClr val="tx2"/>
                </a:solidFill>
                <a:ea typeface="MS PGothic" pitchFamily="34" charset="-128"/>
              </a:rPr>
              <a:t> </a:t>
            </a:r>
            <a:r>
              <a:rPr lang="sv-SE" altLang="en-US" sz="2000" b="0" dirty="0" err="1" smtClean="0">
                <a:solidFill>
                  <a:schemeClr val="tx2"/>
                </a:solidFill>
                <a:ea typeface="MS PGothic" pitchFamily="34" charset="-128"/>
              </a:rPr>
              <a:t>stiffness</a:t>
            </a:r>
            <a:r>
              <a:rPr lang="sv-SE" altLang="en-US" sz="2000" b="0" dirty="0" smtClean="0">
                <a:solidFill>
                  <a:schemeClr val="tx2"/>
                </a:solidFill>
                <a:ea typeface="MS PGothic" pitchFamily="34" charset="-128"/>
              </a:rPr>
              <a:t> (PWV, PWA)</a:t>
            </a:r>
            <a:endParaRPr lang="sv-SE" altLang="en-US" sz="2000" b="0" dirty="0">
              <a:solidFill>
                <a:schemeClr val="tx2"/>
              </a:solidFill>
              <a:ea typeface="MS PGothic" pitchFamily="34" charset="-128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sv-SE" altLang="en-US" sz="2000" b="0" dirty="0" err="1">
                <a:solidFill>
                  <a:schemeClr val="tx2"/>
                </a:solidFill>
                <a:ea typeface="MS PGothic" pitchFamily="34" charset="-128"/>
              </a:rPr>
              <a:t>Forearm</a:t>
            </a:r>
            <a:r>
              <a:rPr lang="sv-SE" altLang="en-US" sz="2000" b="0" dirty="0">
                <a:solidFill>
                  <a:schemeClr val="tx2"/>
                </a:solidFill>
                <a:ea typeface="MS PGothic" pitchFamily="34" charset="-128"/>
              </a:rPr>
              <a:t> plethysmography</a:t>
            </a:r>
          </a:p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sv-SE" altLang="en-US" sz="2000" b="0" dirty="0" err="1">
                <a:solidFill>
                  <a:schemeClr val="tx2"/>
                </a:solidFill>
                <a:ea typeface="MS PGothic" pitchFamily="34" charset="-128"/>
              </a:rPr>
              <a:t>Coagulation</a:t>
            </a:r>
            <a:r>
              <a:rPr lang="sv-SE" altLang="en-US" sz="2000" b="0" dirty="0">
                <a:solidFill>
                  <a:schemeClr val="tx2"/>
                </a:solidFill>
                <a:ea typeface="MS PGothic" pitchFamily="34" charset="-128"/>
              </a:rPr>
              <a:t> markers </a:t>
            </a:r>
          </a:p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 b="0" dirty="0">
                <a:solidFill>
                  <a:schemeClr val="tx2"/>
                </a:solidFill>
                <a:ea typeface="MS PGothic" pitchFamily="34" charset="-128"/>
              </a:rPr>
              <a:t>Heart rate </a:t>
            </a:r>
            <a:r>
              <a:rPr lang="en-US" altLang="en-US" sz="2000" b="0" dirty="0" smtClean="0">
                <a:solidFill>
                  <a:schemeClr val="tx2"/>
                </a:solidFill>
                <a:ea typeface="MS PGothic" pitchFamily="34" charset="-128"/>
              </a:rPr>
              <a:t>variability and </a:t>
            </a:r>
            <a:r>
              <a:rPr lang="en-US" altLang="en-US" sz="2000" b="0" dirty="0">
                <a:solidFill>
                  <a:schemeClr val="tx2"/>
                </a:solidFill>
                <a:ea typeface="MS PGothic" pitchFamily="34" charset="-128"/>
              </a:rPr>
              <a:t>rhythm </a:t>
            </a:r>
          </a:p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 b="0" dirty="0" err="1" smtClean="0">
                <a:solidFill>
                  <a:schemeClr val="tx2"/>
                </a:solidFill>
                <a:ea typeface="MS PGothic" pitchFamily="34" charset="-128"/>
              </a:rPr>
              <a:t>Badimon</a:t>
            </a:r>
            <a:r>
              <a:rPr lang="en-US" altLang="en-US" sz="2000" b="0" dirty="0" smtClean="0">
                <a:solidFill>
                  <a:schemeClr val="tx2"/>
                </a:solidFill>
                <a:ea typeface="MS PGothic" pitchFamily="34" charset="-128"/>
              </a:rPr>
              <a:t> chamber </a:t>
            </a:r>
            <a:endParaRPr lang="en-US" altLang="en-US" sz="2000" b="0" dirty="0">
              <a:solidFill>
                <a:schemeClr val="tx2"/>
              </a:solidFill>
              <a:ea typeface="MS PGothic" pitchFamily="34" charset="-128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000" b="0" dirty="0">
                <a:solidFill>
                  <a:schemeClr val="tx2"/>
                </a:solidFill>
                <a:ea typeface="MS PGothic" pitchFamily="34" charset="-128"/>
              </a:rPr>
              <a:t>Blood pressure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b="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270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99" y="692696"/>
            <a:ext cx="73406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Biodiesel CV studies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2425" y="1676400"/>
            <a:ext cx="4867647" cy="40386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dirty="0" smtClean="0"/>
              <a:t>Does replacing </a:t>
            </a:r>
            <a:r>
              <a:rPr lang="en-US" sz="2000" dirty="0" err="1" smtClean="0"/>
              <a:t>petrodiesel</a:t>
            </a:r>
            <a:r>
              <a:rPr lang="en-US" sz="2000" dirty="0" smtClean="0"/>
              <a:t> with RME30 or RME100 mitigate the acute adverse effects following exposure?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dirty="0" smtClean="0"/>
              <a:t>Previous studies of diesel exhaust in healthy volunteers show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 smtClean="0"/>
              <a:t>5 studies (n=15-30, 98 in total) decreased vasomotor function 2-24 hours post exposure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Arial"/>
              <a:buChar char="•"/>
            </a:pPr>
            <a:r>
              <a:rPr lang="en-US" sz="1800" dirty="0" smtClean="0"/>
              <a:t>2 studies (n= 18 and 20) show increased thrombus formation 2-6 hors post exposure</a:t>
            </a:r>
            <a:endParaRPr lang="en-US" sz="180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645969"/>
            <a:ext cx="3283471" cy="3884804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6013626" y="5589240"/>
            <a:ext cx="27779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0" dirty="0" smtClean="0"/>
              <a:t>Forearm blood flow 2 to 4 hours after diesel exposure (•) and air (○) Mills N L et al. Circulation. 2005</a:t>
            </a: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31374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85" y="121023"/>
            <a:ext cx="8479691" cy="1429871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  <a:ea typeface="+mj-ea"/>
                <a:cs typeface="Avenir Book"/>
              </a:rPr>
              <a:t>Endothelial Activation is a Key Event in the Initiation and Promotion of Vascular Disease</a:t>
            </a:r>
            <a:endParaRPr lang="en-US" sz="3200" dirty="0">
              <a:solidFill>
                <a:schemeClr val="tx1"/>
              </a:solidFill>
              <a:ea typeface="+mj-ea"/>
              <a:cs typeface="Avenir Book"/>
            </a:endParaRPr>
          </a:p>
        </p:txBody>
      </p:sp>
      <p:pic>
        <p:nvPicPr>
          <p:cNvPr id="16386" name="Content Placeholder 3" descr="07f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3323" y="1826846"/>
            <a:ext cx="4029265" cy="3126154"/>
          </a:xfrm>
        </p:spPr>
      </p:pic>
      <p:sp>
        <p:nvSpPr>
          <p:cNvPr id="5" name="Rounded Rectangle 4"/>
          <p:cNvSpPr/>
          <p:nvPr/>
        </p:nvSpPr>
        <p:spPr>
          <a:xfrm>
            <a:off x="363069" y="1600200"/>
            <a:ext cx="1905000" cy="990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venir Book"/>
                <a:cs typeface="Avenir Book"/>
              </a:rPr>
              <a:t>Injury</a:t>
            </a:r>
            <a:endParaRPr lang="en-US" sz="2400" b="1" dirty="0">
              <a:latin typeface="Avenir Book"/>
              <a:cs typeface="Avenir Book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6538" y="3124199"/>
            <a:ext cx="2396449" cy="1836271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 b="1" u="sng" dirty="0" smtClean="0">
                <a:solidFill>
                  <a:srgbClr val="FFFFFF"/>
                </a:solidFill>
                <a:latin typeface="Avenir Book"/>
                <a:cs typeface="Avenir Book"/>
              </a:rPr>
              <a:t>EC Activation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venir Book"/>
                <a:cs typeface="Avenir Book"/>
              </a:rPr>
              <a:t>- ↑ permeability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venir Book"/>
                <a:cs typeface="Avenir Book"/>
              </a:rPr>
              <a:t>- </a:t>
            </a:r>
            <a:r>
              <a:rPr lang="en-US" sz="1600" b="1" u="sng" dirty="0" smtClean="0">
                <a:solidFill>
                  <a:srgbClr val="FFFFFF"/>
                </a:solidFill>
                <a:latin typeface="Avenir Book"/>
                <a:cs typeface="Avenir Book"/>
              </a:rPr>
              <a:t>↑adhesion of monocytes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FFFFFF"/>
                </a:solidFill>
                <a:latin typeface="Avenir Book"/>
                <a:cs typeface="Avenir Book"/>
              </a:rPr>
              <a:t> - </a:t>
            </a:r>
            <a:r>
              <a:rPr lang="en-US" sz="1600" b="1" u="sng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Relocalization</a:t>
            </a:r>
            <a:r>
              <a:rPr lang="en-US" sz="1600" b="1" u="sng" dirty="0" smtClean="0">
                <a:solidFill>
                  <a:srgbClr val="FFFFFF"/>
                </a:solidFill>
                <a:latin typeface="Avenir Book"/>
                <a:cs typeface="Avenir Book"/>
              </a:rPr>
              <a:t> and uncoupling of </a:t>
            </a:r>
            <a:r>
              <a:rPr lang="en-US" sz="1600" b="1" u="sng" dirty="0" err="1" smtClean="0">
                <a:solidFill>
                  <a:srgbClr val="FFFFFF"/>
                </a:solidFill>
                <a:latin typeface="Avenir Book"/>
                <a:cs typeface="Avenir Book"/>
              </a:rPr>
              <a:t>eNOS</a:t>
            </a:r>
            <a:endParaRPr lang="en-US" sz="1600" b="1" u="sng" dirty="0" smtClean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1143000" y="2590800"/>
            <a:ext cx="0" cy="533400"/>
          </a:xfrm>
          <a:prstGeom prst="straightConnector1">
            <a:avLst/>
          </a:prstGeom>
          <a:noFill/>
          <a:ln w="48500" cmpd="thickThin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694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ounded Rectangle 10"/>
          <p:cNvSpPr/>
          <p:nvPr/>
        </p:nvSpPr>
        <p:spPr>
          <a:xfrm>
            <a:off x="1543538" y="5257800"/>
            <a:ext cx="2952262" cy="144780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dirty="0">
                <a:latin typeface="Avenir Book"/>
                <a:cs typeface="Avenir Book"/>
              </a:rPr>
              <a:t>Vessel </a:t>
            </a:r>
            <a:r>
              <a:rPr lang="en-US" b="1" u="sng" dirty="0" smtClean="0">
                <a:latin typeface="Avenir Book"/>
                <a:cs typeface="Avenir Book"/>
              </a:rPr>
              <a:t>Wall Accumulates</a:t>
            </a:r>
            <a:r>
              <a:rPr lang="en-US" b="1" dirty="0">
                <a:latin typeface="Avenir Book"/>
                <a:cs typeface="Avenir Book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Avenir Book"/>
                <a:cs typeface="Avenir Book"/>
              </a:rPr>
              <a:t>- LDL Cholesterol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Avenir Book"/>
                <a:cs typeface="Avenir Book"/>
              </a:rPr>
              <a:t>- Macrophages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48199" y="5257800"/>
            <a:ext cx="2708031" cy="14478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dirty="0">
                <a:latin typeface="Avenir Book"/>
                <a:cs typeface="Avenir Book"/>
              </a:rPr>
              <a:t>Pro-Inflammatory Transformation</a:t>
            </a:r>
            <a:r>
              <a:rPr lang="en-US" b="1" dirty="0">
                <a:latin typeface="Avenir Book"/>
                <a:cs typeface="Avenir Book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Avenir Book"/>
                <a:cs typeface="Avenir Book"/>
              </a:rPr>
              <a:t>- Oxidized LDL, lipids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dirty="0">
                <a:latin typeface="Avenir Book"/>
                <a:cs typeface="Avenir Book"/>
              </a:rPr>
              <a:t> Foam Cells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dirty="0">
                <a:latin typeface="Avenir Book"/>
                <a:cs typeface="Avenir Book"/>
              </a:rPr>
              <a:t> SMC Differentiation</a:t>
            </a: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V="1">
            <a:off x="7162800" y="4876800"/>
            <a:ext cx="457200" cy="457200"/>
          </a:xfrm>
          <a:prstGeom prst="straightConnector1">
            <a:avLst/>
          </a:prstGeom>
          <a:noFill/>
          <a:ln w="48500" cmpd="thickThin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694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ounded Rectangle 14"/>
          <p:cNvSpPr/>
          <p:nvPr/>
        </p:nvSpPr>
        <p:spPr>
          <a:xfrm>
            <a:off x="6781800" y="2971800"/>
            <a:ext cx="2286000" cy="19050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latin typeface="Avenir Book"/>
                <a:cs typeface="Avenir Book"/>
              </a:rPr>
              <a:t>Lesion Growth, Destabilization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600" b="1" dirty="0">
                <a:latin typeface="Avenir Book"/>
                <a:cs typeface="Avenir Book"/>
              </a:rPr>
              <a:t>Vessel Occlusion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600" b="1" dirty="0">
                <a:latin typeface="Avenir Book"/>
                <a:cs typeface="Avenir Book"/>
              </a:rPr>
              <a:t> Aggregation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600" b="1" dirty="0">
                <a:latin typeface="Avenir Book"/>
                <a:cs typeface="Avenir Book"/>
              </a:rPr>
              <a:t> Plaque Rupture</a:t>
            </a: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>
            <a:off x="4343400" y="6019800"/>
            <a:ext cx="457200" cy="0"/>
          </a:xfrm>
          <a:prstGeom prst="straightConnector1">
            <a:avLst/>
          </a:prstGeom>
          <a:noFill/>
          <a:ln w="48500" cmpd="thickThin">
            <a:solidFill>
              <a:schemeClr val="tx1">
                <a:lumMod val="75000"/>
              </a:schemeClr>
            </a:solidFill>
            <a:round/>
            <a:headEnd/>
            <a:tailEnd type="arrow" w="med" len="med"/>
          </a:ln>
          <a:effectLst>
            <a:outerShdw blurRad="63500" dist="2694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>
            <a:off x="1600200" y="4843463"/>
            <a:ext cx="457200" cy="533400"/>
          </a:xfrm>
          <a:prstGeom prst="straightConnector1">
            <a:avLst/>
          </a:prstGeom>
          <a:noFill/>
          <a:ln w="48500" cmpd="thickThin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694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3788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ctr"/>
            <a:r>
              <a:rPr lang="en-US" dirty="0" smtClean="0"/>
              <a:t>Arterial Stiffness</a:t>
            </a:r>
            <a:endParaRPr lang="en-US" dirty="0"/>
          </a:p>
        </p:txBody>
      </p:sp>
      <p:pic>
        <p:nvPicPr>
          <p:cNvPr id="4" name="Picture 4" descr="pic3[1]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2816"/>
            <a:ext cx="28479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3"/>
          <a:srcRect l="-1" r="-1070" b="-10"/>
          <a:stretch/>
        </p:blipFill>
        <p:spPr>
          <a:xfrm>
            <a:off x="756115" y="1844824"/>
            <a:ext cx="3311829" cy="3240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6" name="Platshållare för sidfot 4"/>
          <p:cNvSpPr txBox="1">
            <a:spLocks/>
          </p:cNvSpPr>
          <p:nvPr/>
        </p:nvSpPr>
        <p:spPr bwMode="auto">
          <a:xfrm>
            <a:off x="467544" y="5405648"/>
            <a:ext cx="424847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chemeClr val="tx1"/>
                </a:solidFill>
                <a:latin typeface="Verdana" pitchFamily="3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400" b="1" kern="1200">
                <a:solidFill>
                  <a:schemeClr val="tx1"/>
                </a:solidFill>
                <a:latin typeface="Verdana" pitchFamily="2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Oliver and </a:t>
            </a:r>
            <a:r>
              <a:rPr lang="en-US" sz="10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Webb</a:t>
            </a:r>
          </a:p>
          <a:p>
            <a:pPr>
              <a:defRPr/>
            </a:pPr>
            <a:r>
              <a:rPr lang="en-US" sz="10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Noninvasive </a:t>
            </a: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Assessment of Arterial Stiffness and Risk of Atherosclerotic Events, </a:t>
            </a:r>
            <a:r>
              <a:rPr lang="en-US" sz="10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Arterioscl</a:t>
            </a: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US" sz="10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Throm</a:t>
            </a: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US" sz="10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Vasc</a:t>
            </a: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US" sz="1000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Biol</a:t>
            </a:r>
            <a:r>
              <a:rPr lang="en-US" sz="10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, </a:t>
            </a:r>
            <a:r>
              <a:rPr lang="en-US" sz="1000" b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2003</a:t>
            </a:r>
            <a:endParaRPr lang="sv-SE" sz="1000" b="0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785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 txBox="1">
            <a:spLocks noGrp="1"/>
          </p:cNvSpPr>
          <p:nvPr>
            <p:ph type="title"/>
          </p:nvPr>
        </p:nvSpPr>
        <p:spPr>
          <a:xfrm>
            <a:off x="539552" y="620688"/>
            <a:ext cx="80648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Forearm venous occlusion </a:t>
            </a:r>
            <a:r>
              <a:rPr lang="en-US" sz="3200" dirty="0" err="1" smtClean="0"/>
              <a:t>plethysmography</a:t>
            </a:r>
            <a:endParaRPr lang="en-US" sz="3200" dirty="0"/>
          </a:p>
        </p:txBody>
      </p:sp>
      <p:pic>
        <p:nvPicPr>
          <p:cNvPr id="5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21" b="1836"/>
          <a:stretch>
            <a:fillRect/>
          </a:stretch>
        </p:blipFill>
        <p:spPr bwMode="auto">
          <a:xfrm>
            <a:off x="1043608" y="1628800"/>
            <a:ext cx="2911650" cy="19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" t="568" r="12337" b="4015"/>
          <a:stretch>
            <a:fillRect/>
          </a:stretch>
        </p:blipFill>
        <p:spPr bwMode="auto">
          <a:xfrm>
            <a:off x="5004048" y="1628800"/>
            <a:ext cx="2986277" cy="191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2" r="13328" b="1586"/>
          <a:stretch/>
        </p:blipFill>
        <p:spPr>
          <a:xfrm>
            <a:off x="1547664" y="4005064"/>
            <a:ext cx="5768065" cy="23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9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 txBox="1">
            <a:spLocks noGrp="1"/>
          </p:cNvSpPr>
          <p:nvPr>
            <p:ph type="title"/>
          </p:nvPr>
        </p:nvSpPr>
        <p:spPr>
          <a:xfrm>
            <a:off x="2607358" y="845574"/>
            <a:ext cx="3929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Badimon</a:t>
            </a:r>
            <a:r>
              <a:rPr lang="en-US" dirty="0" smtClean="0"/>
              <a:t> chamber</a:t>
            </a:r>
            <a:endParaRPr lang="en-US" dirty="0"/>
          </a:p>
        </p:txBody>
      </p:sp>
      <p:pic>
        <p:nvPicPr>
          <p:cNvPr id="5" name="Picture 2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2742025"/>
            <a:ext cx="68389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Frida\Dropbox\Camera Uploads\2011-03-16 15.08.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6953" b="7327"/>
          <a:stretch/>
        </p:blipFill>
        <p:spPr bwMode="auto">
          <a:xfrm>
            <a:off x="1115616" y="2060848"/>
            <a:ext cx="3062840" cy="343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9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400" dirty="0" smtClean="0"/>
              <a:t>RME30 vs DE- </a:t>
            </a:r>
            <a:r>
              <a:rPr lang="sv-SE" sz="4400" dirty="0" err="1"/>
              <a:t>R</a:t>
            </a:r>
            <a:r>
              <a:rPr lang="sv-SE" sz="4400" dirty="0" err="1" smtClean="0"/>
              <a:t>esults</a:t>
            </a:r>
            <a:endParaRPr lang="sv-SE" sz="440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4769299" cy="2989013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933056"/>
            <a:ext cx="4608512" cy="275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400" dirty="0" smtClean="0"/>
              <a:t>RME100 vs DE - </a:t>
            </a:r>
            <a:r>
              <a:rPr lang="sv-SE" sz="4400" dirty="0" err="1"/>
              <a:t>R</a:t>
            </a:r>
            <a:r>
              <a:rPr lang="sv-SE" sz="4400" dirty="0" err="1" smtClean="0"/>
              <a:t>esults</a:t>
            </a:r>
            <a:endParaRPr lang="sv-SE" sz="440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4932340" cy="3099637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8"/>
            <a:ext cx="4395421" cy="250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6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Chamber Characteristics RME30</a:t>
            </a:r>
            <a:endParaRPr lang="en-US" sz="4400" dirty="0"/>
          </a:p>
        </p:txBody>
      </p:sp>
      <p:graphicFrame>
        <p:nvGraphicFramePr>
          <p:cNvPr id="4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90380"/>
              </p:ext>
            </p:extLst>
          </p:nvPr>
        </p:nvGraphicFramePr>
        <p:xfrm>
          <a:off x="1043608" y="2492896"/>
          <a:ext cx="6960096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5"/>
                <a:gridCol w="2088232"/>
                <a:gridCol w="1487489"/>
              </a:tblGrid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Petrodiesel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RME30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lang="en-US" sz="1800" i="1" baseline="-25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µg/m</a:t>
                      </a:r>
                      <a:r>
                        <a:rPr lang="en-US" sz="18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314±27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309±30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HC, ppm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1.0±0.1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0.9±0.1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800" i="1" baseline="-25000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ppm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3.9±1.0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4.6±1.0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EC/TC, ratio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0.66±0.01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0.64±0.02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Particle bound PAHs, ng/m</a:t>
                      </a:r>
                      <a:r>
                        <a:rPr lang="en-US" sz="18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156±16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127±15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 volatile PAHs, ng/m</a:t>
                      </a:r>
                      <a:r>
                        <a:rPr lang="en-US" sz="18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244±81</a:t>
                      </a:r>
                      <a:endParaRPr lang="sv-SE" sz="18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50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158±37</a:t>
                      </a:r>
                      <a:endParaRPr lang="sv-SE" sz="18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42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Chamber characteristics RME100</a:t>
            </a:r>
            <a:endParaRPr lang="en-US" sz="4800" dirty="0"/>
          </a:p>
        </p:txBody>
      </p:sp>
      <p:graphicFrame>
        <p:nvGraphicFramePr>
          <p:cNvPr id="3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238171"/>
              </p:ext>
            </p:extLst>
          </p:nvPr>
        </p:nvGraphicFramePr>
        <p:xfrm>
          <a:off x="1259632" y="2276872"/>
          <a:ext cx="6480721" cy="234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4518"/>
                <a:gridCol w="1438050"/>
                <a:gridCol w="1368153"/>
              </a:tblGrid>
              <a:tr h="371636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sv-SE" sz="1600" dirty="0"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Petrodiesel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RME100</a:t>
                      </a:r>
                      <a:endParaRPr lang="sv-SE" sz="16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smtClean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lang="en-US" sz="1400" i="1" baseline="-25000" dirty="0" smtClean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sz="1400" i="1" dirty="0" smtClean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µg/m</a:t>
                      </a:r>
                      <a:r>
                        <a:rPr lang="en-US" sz="14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310±34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165±16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Particle number concentration, x10</a:t>
                      </a:r>
                      <a:r>
                        <a:rPr lang="en-US" sz="14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/cm</a:t>
                      </a:r>
                      <a:r>
                        <a:rPr lang="en-US" sz="14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1.7±0.3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2.2±0.1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Total gaseous HC, ppm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0.93±19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0.87±0.15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400" i="1" baseline="-25000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, ppm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6.1±0.4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7.3±0.5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EC/TC, ratio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0.66±0.01</a:t>
                      </a:r>
                      <a:endParaRPr lang="sv-SE" sz="160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0.43±0.03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Particle-bound PAHs, ng/m</a:t>
                      </a:r>
                      <a:r>
                        <a:rPr lang="en-US" sz="14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156±16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76±24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1572"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err="1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Semivolatile</a:t>
                      </a:r>
                      <a:r>
                        <a:rPr lang="en-US" sz="1400" i="1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 PAHs, ng/m</a:t>
                      </a:r>
                      <a:r>
                        <a:rPr lang="en-US" sz="1400" i="1" baseline="300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244±81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270510" algn="l">
                        <a:lnSpc>
                          <a:spcPct val="115000"/>
                        </a:lnSpc>
                        <a:spcBef>
                          <a:spcPts val="1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B4DCFA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225±167</a:t>
                      </a:r>
                      <a:endParaRPr lang="sv-SE" sz="1600" dirty="0">
                        <a:solidFill>
                          <a:srgbClr val="B4DCFA"/>
                        </a:solidFill>
                        <a:effectLst/>
                        <a:latin typeface="Georgia" panose="0204050205040502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4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7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2390" b="4427"/>
          <a:stretch>
            <a:fillRect/>
          </a:stretch>
        </p:blipFill>
        <p:spPr bwMode="auto">
          <a:xfrm>
            <a:off x="1115616" y="1700808"/>
            <a:ext cx="6407502" cy="4102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98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187450" y="6021388"/>
            <a:ext cx="28813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v-SE" sz="1000" dirty="0" smtClean="0">
                <a:latin typeface="Verdana" charset="0"/>
              </a:rPr>
              <a:t>Folkhälsa och klinisk medicin</a:t>
            </a:r>
            <a:endParaRPr lang="sv-SE" sz="1000" dirty="0">
              <a:latin typeface="Verdana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49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3200" dirty="0" smtClean="0">
                <a:latin typeface="Verdana" charset="0"/>
              </a:rPr>
              <a:t>Biodiesel Exposures</a:t>
            </a:r>
            <a:endParaRPr lang="sv-SE" sz="3200" dirty="0">
              <a:latin typeface="Verdana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2483768" y="1124744"/>
            <a:ext cx="419538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RME 30 </a:t>
            </a:r>
            <a:r>
              <a:rPr lang="en-GB" sz="2000" dirty="0"/>
              <a:t>PM10 </a:t>
            </a:r>
            <a:r>
              <a:rPr lang="en-GB" sz="2000" dirty="0" smtClean="0"/>
              <a:t>309.1 </a:t>
            </a:r>
            <a:r>
              <a:rPr lang="en-GB" sz="2000" dirty="0"/>
              <a:t>mg/</a:t>
            </a:r>
            <a:r>
              <a:rPr lang="en-GB" sz="2000" dirty="0" smtClean="0"/>
              <a:t>m</a:t>
            </a:r>
            <a:r>
              <a:rPr lang="en-GB" sz="2000" baseline="30000" dirty="0" smtClean="0"/>
              <a:t>3</a:t>
            </a:r>
          </a:p>
          <a:p>
            <a:r>
              <a:rPr lang="en-GB" sz="2000" dirty="0" err="1" smtClean="0"/>
              <a:t>Petrodiesel</a:t>
            </a:r>
            <a:r>
              <a:rPr lang="en-GB" sz="2000" dirty="0" smtClean="0"/>
              <a:t> </a:t>
            </a:r>
            <a:r>
              <a:rPr lang="en-GB" sz="2000" dirty="0"/>
              <a:t>PM10 </a:t>
            </a:r>
            <a:r>
              <a:rPr lang="en-GB" sz="2000" dirty="0" smtClean="0"/>
              <a:t>313.7 mg</a:t>
            </a:r>
            <a:r>
              <a:rPr lang="en-GB" sz="2000" dirty="0"/>
              <a:t>/m</a:t>
            </a:r>
            <a:r>
              <a:rPr lang="en-GB" sz="2000" baseline="30000" dirty="0"/>
              <a:t>3</a:t>
            </a:r>
            <a:r>
              <a:rPr lang="en-GB" sz="2000" dirty="0"/>
              <a:t> 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RME100 </a:t>
            </a:r>
            <a:r>
              <a:rPr lang="en-GB" sz="2000" dirty="0"/>
              <a:t>165.0 mg/m</a:t>
            </a:r>
            <a:r>
              <a:rPr lang="en-GB" sz="2000" baseline="30000" dirty="0"/>
              <a:t>3</a:t>
            </a:r>
            <a:r>
              <a:rPr lang="en-GB" sz="2000" dirty="0"/>
              <a:t> </a:t>
            </a:r>
            <a:endParaRPr lang="en-GB" sz="2000" dirty="0" smtClean="0"/>
          </a:p>
          <a:p>
            <a:r>
              <a:rPr lang="en-GB" sz="2000" dirty="0" err="1" smtClean="0"/>
              <a:t>Petrodiesel</a:t>
            </a:r>
            <a:r>
              <a:rPr lang="en-GB" sz="2000" dirty="0" smtClean="0"/>
              <a:t> </a:t>
            </a:r>
            <a:r>
              <a:rPr lang="en-GB" sz="2000" dirty="0"/>
              <a:t>309.8 mg/m</a:t>
            </a:r>
            <a:r>
              <a:rPr lang="en-GB" sz="2000" baseline="30000" dirty="0"/>
              <a:t>3</a:t>
            </a:r>
            <a:r>
              <a:rPr lang="en-GB" sz="2000" dirty="0"/>
              <a:t> </a:t>
            </a:r>
            <a:endParaRPr lang="en-GB" sz="2000" dirty="0" smtClean="0"/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4" y="3068960"/>
            <a:ext cx="396587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68960"/>
            <a:ext cx="396587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ruta 6"/>
          <p:cNvSpPr txBox="1"/>
          <p:nvPr/>
        </p:nvSpPr>
        <p:spPr>
          <a:xfrm>
            <a:off x="1115616" y="3429000"/>
            <a:ext cx="2853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0" dirty="0" err="1" smtClean="0">
                <a:latin typeface="Calibri" pitchFamily="34" charset="0"/>
              </a:rPr>
              <a:t>Particle</a:t>
            </a:r>
            <a:r>
              <a:rPr lang="sv-SE" sz="1600" b="0" dirty="0" smtClean="0">
                <a:latin typeface="Calibri" pitchFamily="34" charset="0"/>
              </a:rPr>
              <a:t> </a:t>
            </a:r>
            <a:r>
              <a:rPr lang="sv-SE" sz="1600" b="0" dirty="0" err="1" smtClean="0">
                <a:latin typeface="Calibri" pitchFamily="34" charset="0"/>
              </a:rPr>
              <a:t>conc</a:t>
            </a:r>
            <a:r>
              <a:rPr lang="sv-SE" sz="1600" b="0" dirty="0" smtClean="0">
                <a:latin typeface="Calibri" pitchFamily="34" charset="0"/>
              </a:rPr>
              <a:t>: 211 000 ± 16 000</a:t>
            </a:r>
            <a:endParaRPr lang="en-US" sz="1600" b="0" dirty="0">
              <a:latin typeface="Calibri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508104" y="3430722"/>
            <a:ext cx="2853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0" dirty="0" err="1" smtClean="0">
                <a:latin typeface="Calibri" pitchFamily="34" charset="0"/>
              </a:rPr>
              <a:t>Particle</a:t>
            </a:r>
            <a:r>
              <a:rPr lang="sv-SE" sz="1600" b="0" dirty="0" smtClean="0">
                <a:latin typeface="Calibri" pitchFamily="34" charset="0"/>
              </a:rPr>
              <a:t> </a:t>
            </a:r>
            <a:r>
              <a:rPr lang="sv-SE" sz="1600" b="0" dirty="0" err="1" smtClean="0">
                <a:latin typeface="Calibri" pitchFamily="34" charset="0"/>
              </a:rPr>
              <a:t>conc</a:t>
            </a:r>
            <a:r>
              <a:rPr lang="sv-SE" sz="1600" b="0" dirty="0" smtClean="0">
                <a:latin typeface="Calibri" pitchFamily="34" charset="0"/>
              </a:rPr>
              <a:t>: 170 000 ± 7 000</a:t>
            </a:r>
            <a:endParaRPr lang="en-US" sz="1600" b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91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Metals</a:t>
            </a:r>
            <a:endParaRPr lang="en-US" sz="4800" dirty="0"/>
          </a:p>
        </p:txBody>
      </p:sp>
      <p:pic>
        <p:nvPicPr>
          <p:cNvPr id="3" name="Picture 4" descr="Biodiesel.png"/>
          <p:cNvPicPr>
            <a:picLocks noChangeAspect="1"/>
          </p:cNvPicPr>
          <p:nvPr/>
        </p:nvPicPr>
        <p:blipFill rotWithShape="1">
          <a:blip r:embed="rId2"/>
          <a:srcRect l="37053" r="-38785"/>
          <a:stretch/>
        </p:blipFill>
        <p:spPr>
          <a:xfrm>
            <a:off x="2987824" y="1700808"/>
            <a:ext cx="4875064" cy="4406595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249765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45" name="Rectangle 37"/>
          <p:cNvSpPr>
            <a:spLocks noGrp="1" noChangeArrowheads="1"/>
          </p:cNvSpPr>
          <p:nvPr>
            <p:ph type="title"/>
          </p:nvPr>
        </p:nvSpPr>
        <p:spPr>
          <a:xfrm>
            <a:off x="1042988" y="188641"/>
            <a:ext cx="7772400" cy="7920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sv-SE" dirty="0" err="1" smtClean="0"/>
              <a:t>Pulmonary</a:t>
            </a:r>
            <a:r>
              <a:rPr lang="sv-SE" dirty="0" smtClean="0"/>
              <a:t> </a:t>
            </a:r>
            <a:r>
              <a:rPr lang="sv-SE" dirty="0" err="1" smtClean="0"/>
              <a:t>effects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en-GB" dirty="0" smtClean="0"/>
              <a:t>diesel expo</a:t>
            </a:r>
            <a:r>
              <a:rPr lang="sv-SE" dirty="0" smtClean="0"/>
              <a:t>sure </a:t>
            </a:r>
            <a:endParaRPr lang="en-GB" dirty="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idx="1"/>
          </p:nvPr>
        </p:nvSpPr>
        <p:spPr>
          <a:xfrm>
            <a:off x="2236217" y="1112994"/>
            <a:ext cx="6908800" cy="5410200"/>
          </a:xfrm>
          <a:noFill/>
        </p:spPr>
        <p:txBody>
          <a:bodyPr/>
          <a:lstStyle/>
          <a:p>
            <a:pPr marL="374650" indent="-374650" eaLnBrk="1" hangingPunct="1"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Epithelium</a:t>
            </a:r>
            <a:endParaRPr lang="en-GB" altLang="en-US" dirty="0" smtClean="0"/>
          </a:p>
          <a:p>
            <a:pPr marL="374650" indent="-37465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GB" altLang="en-US" dirty="0" smtClean="0"/>
              <a:t>	</a:t>
            </a:r>
            <a:r>
              <a:rPr lang="en-GB" altLang="en-US" sz="2600" dirty="0" smtClean="0"/>
              <a:t>- IL-8, IL-10, IL-13, GRO-</a:t>
            </a:r>
            <a:r>
              <a:rPr lang="en-GB" altLang="en-US" sz="2600" dirty="0" smtClean="0">
                <a:sym typeface="Symbol" pitchFamily="18" charset="2"/>
              </a:rPr>
              <a:t></a:t>
            </a:r>
            <a:endParaRPr lang="en-GB" altLang="en-US" sz="2800" dirty="0" smtClean="0"/>
          </a:p>
          <a:p>
            <a:pPr marL="374650" indent="-374650" eaLnBrk="1" hangingPunct="1">
              <a:spcBef>
                <a:spcPts val="2400"/>
              </a:spcBef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Neutro</a:t>
            </a:r>
            <a:r>
              <a:rPr lang="sv-SE" altLang="en-US" b="1" dirty="0" err="1" smtClean="0">
                <a:solidFill>
                  <a:schemeClr val="tx2"/>
                </a:solidFill>
              </a:rPr>
              <a:t>ph</a:t>
            </a:r>
            <a:r>
              <a:rPr lang="en-GB" altLang="en-US" b="1" dirty="0" err="1" smtClean="0">
                <a:solidFill>
                  <a:schemeClr val="tx2"/>
                </a:solidFill>
              </a:rPr>
              <a:t>il</a:t>
            </a:r>
            <a:r>
              <a:rPr lang="sv-SE" altLang="en-US" b="1" dirty="0" smtClean="0">
                <a:solidFill>
                  <a:schemeClr val="tx2"/>
                </a:solidFill>
              </a:rPr>
              <a:t>s</a:t>
            </a:r>
            <a:endParaRPr lang="en-GB" altLang="en-US" dirty="0" smtClean="0"/>
          </a:p>
          <a:p>
            <a:pPr marL="374650" indent="-37465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GB" altLang="en-US" dirty="0" smtClean="0"/>
              <a:t>	</a:t>
            </a:r>
            <a:r>
              <a:rPr lang="en-GB" altLang="en-US" sz="2600" dirty="0" smtClean="0"/>
              <a:t>- Infiltration, MPO secretion</a:t>
            </a:r>
            <a:endParaRPr lang="en-GB" altLang="en-US" sz="2800" dirty="0" smtClean="0"/>
          </a:p>
          <a:p>
            <a:pPr marL="374650" indent="-374650" eaLnBrk="1" hangingPunct="1">
              <a:spcBef>
                <a:spcPts val="2400"/>
              </a:spcBef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Mast</a:t>
            </a:r>
            <a:r>
              <a:rPr lang="sv-SE" altLang="en-US" b="1" dirty="0" smtClean="0">
                <a:solidFill>
                  <a:schemeClr val="tx2"/>
                </a:solidFill>
              </a:rPr>
              <a:t> </a:t>
            </a:r>
            <a:r>
              <a:rPr lang="en-GB" altLang="en-US" b="1" dirty="0" smtClean="0">
                <a:solidFill>
                  <a:schemeClr val="tx2"/>
                </a:solidFill>
              </a:rPr>
              <a:t>cell</a:t>
            </a:r>
            <a:r>
              <a:rPr lang="sv-SE" altLang="en-US" b="1" dirty="0" smtClean="0">
                <a:solidFill>
                  <a:schemeClr val="tx2"/>
                </a:solidFill>
              </a:rPr>
              <a:t>s</a:t>
            </a:r>
            <a:endParaRPr lang="en-GB" altLang="en-US" b="1" dirty="0" smtClean="0">
              <a:solidFill>
                <a:schemeClr val="tx2"/>
              </a:solidFill>
            </a:endParaRPr>
          </a:p>
          <a:p>
            <a:pPr marL="374650" indent="-37465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GB" altLang="en-US" dirty="0" smtClean="0"/>
              <a:t>	</a:t>
            </a:r>
            <a:r>
              <a:rPr lang="en-GB" altLang="en-US" sz="2600" dirty="0" smtClean="0"/>
              <a:t>- Infiltration, </a:t>
            </a:r>
            <a:r>
              <a:rPr lang="en-GB" altLang="en-US" sz="2600" dirty="0" err="1" smtClean="0"/>
              <a:t>histamin</a:t>
            </a:r>
            <a:r>
              <a:rPr lang="sv-SE" altLang="en-US" sz="2600" dirty="0" smtClean="0"/>
              <a:t>e</a:t>
            </a:r>
            <a:r>
              <a:rPr lang="en-GB" altLang="en-US" sz="2600" dirty="0" smtClean="0"/>
              <a:t> secretion</a:t>
            </a:r>
            <a:endParaRPr lang="en-GB" altLang="en-US" sz="2800" dirty="0" smtClean="0"/>
          </a:p>
          <a:p>
            <a:pPr marL="374650" indent="-374650" eaLnBrk="1" hangingPunct="1">
              <a:spcBef>
                <a:spcPts val="2400"/>
              </a:spcBef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T-cell</a:t>
            </a:r>
            <a:r>
              <a:rPr lang="sv-SE" altLang="en-US" b="1" dirty="0" smtClean="0">
                <a:solidFill>
                  <a:schemeClr val="tx2"/>
                </a:solidFill>
              </a:rPr>
              <a:t>s</a:t>
            </a:r>
            <a:endParaRPr lang="en-GB" altLang="en-US" b="1" dirty="0" smtClean="0">
              <a:solidFill>
                <a:schemeClr val="tx2"/>
              </a:solidFill>
            </a:endParaRPr>
          </a:p>
          <a:p>
            <a:pPr marL="374650" indent="-37465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GB" altLang="en-US" b="1" dirty="0" smtClean="0"/>
              <a:t>	</a:t>
            </a:r>
            <a:r>
              <a:rPr lang="en-GB" altLang="en-US" sz="2600" b="1" dirty="0" smtClean="0"/>
              <a:t>-</a:t>
            </a:r>
            <a:r>
              <a:rPr lang="en-GB" altLang="en-US" sz="2600" b="1" dirty="0" smtClean="0">
                <a:solidFill>
                  <a:schemeClr val="tx2"/>
                </a:solidFill>
              </a:rPr>
              <a:t> </a:t>
            </a:r>
            <a:r>
              <a:rPr lang="en-GB" altLang="en-US" sz="2600" dirty="0" smtClean="0"/>
              <a:t>Infiltration, </a:t>
            </a:r>
            <a:r>
              <a:rPr lang="sv-SE" altLang="en-US" sz="2600" dirty="0" err="1" smtClean="0"/>
              <a:t>activation</a:t>
            </a:r>
            <a:r>
              <a:rPr lang="en-GB" altLang="en-US" sz="2600" dirty="0" smtClean="0"/>
              <a:t>	</a:t>
            </a:r>
          </a:p>
          <a:p>
            <a:pPr marL="374650" indent="-374650" eaLnBrk="1" hangingPunct="1">
              <a:spcBef>
                <a:spcPts val="2400"/>
              </a:spcBef>
              <a:buFont typeface="Wingdings" pitchFamily="2" charset="2"/>
              <a:buNone/>
            </a:pPr>
            <a:r>
              <a:rPr lang="en-GB" altLang="en-US" b="1" dirty="0" smtClean="0">
                <a:solidFill>
                  <a:schemeClr val="tx2"/>
                </a:solidFill>
              </a:rPr>
              <a:t>Antioxidant</a:t>
            </a:r>
            <a:r>
              <a:rPr lang="sv-SE" altLang="en-US" b="1" dirty="0" smtClean="0">
                <a:solidFill>
                  <a:schemeClr val="tx2"/>
                </a:solidFill>
              </a:rPr>
              <a:t>s </a:t>
            </a:r>
            <a:r>
              <a:rPr lang="en-GB" altLang="en-US" b="1" dirty="0" smtClean="0">
                <a:solidFill>
                  <a:schemeClr val="tx2"/>
                </a:solidFill>
              </a:rPr>
              <a:t>/ </a:t>
            </a:r>
            <a:r>
              <a:rPr lang="en-GB" altLang="en-US" b="1" dirty="0" err="1" smtClean="0">
                <a:solidFill>
                  <a:schemeClr val="tx2"/>
                </a:solidFill>
              </a:rPr>
              <a:t>fr</a:t>
            </a:r>
            <a:r>
              <a:rPr lang="sv-SE" altLang="en-US" b="1" dirty="0" err="1" smtClean="0">
                <a:solidFill>
                  <a:schemeClr val="tx2"/>
                </a:solidFill>
              </a:rPr>
              <a:t>ee</a:t>
            </a:r>
            <a:r>
              <a:rPr lang="en-GB" altLang="en-US" b="1" dirty="0" smtClean="0">
                <a:solidFill>
                  <a:schemeClr val="tx2"/>
                </a:solidFill>
              </a:rPr>
              <a:t> </a:t>
            </a:r>
            <a:r>
              <a:rPr lang="en-GB" altLang="en-US" b="1" dirty="0" err="1" smtClean="0">
                <a:solidFill>
                  <a:schemeClr val="tx2"/>
                </a:solidFill>
              </a:rPr>
              <a:t>radi</a:t>
            </a:r>
            <a:r>
              <a:rPr lang="sv-SE" altLang="en-US" b="1" dirty="0" smtClean="0">
                <a:solidFill>
                  <a:schemeClr val="tx2"/>
                </a:solidFill>
              </a:rPr>
              <a:t>c</a:t>
            </a:r>
            <a:r>
              <a:rPr lang="en-GB" altLang="en-US" b="1" dirty="0" smtClean="0">
                <a:solidFill>
                  <a:schemeClr val="tx2"/>
                </a:solidFill>
              </a:rPr>
              <a:t>al</a:t>
            </a:r>
            <a:r>
              <a:rPr lang="sv-SE" altLang="en-US" b="1" dirty="0" smtClean="0">
                <a:solidFill>
                  <a:schemeClr val="tx2"/>
                </a:solidFill>
              </a:rPr>
              <a:t>s</a:t>
            </a:r>
            <a:endParaRPr lang="en-GB" altLang="en-US" dirty="0" smtClean="0"/>
          </a:p>
          <a:p>
            <a:pPr marL="374650" indent="-37465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GB" altLang="en-US" dirty="0" smtClean="0"/>
              <a:t>	</a:t>
            </a:r>
            <a:r>
              <a:rPr lang="en-GB" altLang="en-US" sz="2600" dirty="0" smtClean="0"/>
              <a:t>- </a:t>
            </a:r>
            <a:r>
              <a:rPr lang="sv-SE" altLang="en-US" sz="2600" dirty="0" smtClean="0"/>
              <a:t>A</a:t>
            </a:r>
            <a:r>
              <a:rPr lang="en-GB" altLang="en-US" sz="2600" dirty="0" smtClean="0"/>
              <a:t>s</a:t>
            </a:r>
            <a:r>
              <a:rPr lang="sv-SE" altLang="en-US" sz="2600" dirty="0" smtClean="0"/>
              <a:t>c</a:t>
            </a:r>
            <a:r>
              <a:rPr lang="en-GB" altLang="en-US" sz="2600" dirty="0" err="1" smtClean="0"/>
              <a:t>orbi</a:t>
            </a:r>
            <a:r>
              <a:rPr lang="sv-SE" altLang="en-US" sz="2600" dirty="0" smtClean="0"/>
              <a:t>c </a:t>
            </a:r>
            <a:r>
              <a:rPr lang="sv-SE" altLang="en-US" sz="2600" dirty="0" err="1" smtClean="0"/>
              <a:t>acid</a:t>
            </a:r>
            <a:r>
              <a:rPr lang="sv-SE" altLang="en-US" sz="2600" dirty="0" smtClean="0"/>
              <a:t>, GSH</a:t>
            </a:r>
            <a:endParaRPr lang="en-GB" altLang="en-US" sz="2600" dirty="0" smtClean="0"/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552451" y="2135344"/>
            <a:ext cx="1168400" cy="4222750"/>
            <a:chOff x="264" y="1372"/>
            <a:chExt cx="736" cy="2660"/>
          </a:xfrm>
        </p:grpSpPr>
        <p:grpSp>
          <p:nvGrpSpPr>
            <p:cNvPr id="3078" name="Group 4"/>
            <p:cNvGrpSpPr>
              <a:grpSpLocks/>
            </p:cNvGrpSpPr>
            <p:nvPr/>
          </p:nvGrpSpPr>
          <p:grpSpPr bwMode="auto">
            <a:xfrm>
              <a:off x="430" y="1372"/>
              <a:ext cx="379" cy="378"/>
              <a:chOff x="1170" y="3093"/>
              <a:chExt cx="379" cy="378"/>
            </a:xfrm>
          </p:grpSpPr>
          <p:sp>
            <p:nvSpPr>
              <p:cNvPr id="3105" name="Oval 5"/>
              <p:cNvSpPr>
                <a:spLocks noChangeArrowheads="1"/>
              </p:cNvSpPr>
              <p:nvPr/>
            </p:nvSpPr>
            <p:spPr bwMode="auto">
              <a:xfrm>
                <a:off x="1170" y="3093"/>
                <a:ext cx="379" cy="378"/>
              </a:xfrm>
              <a:prstGeom prst="ellipse">
                <a:avLst/>
              </a:prstGeom>
              <a:gradFill rotWithShape="0">
                <a:gsLst>
                  <a:gs pos="0">
                    <a:srgbClr val="F35B1B"/>
                  </a:gs>
                  <a:gs pos="100000">
                    <a:srgbClr val="180903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3106" name="Group 6"/>
              <p:cNvGrpSpPr>
                <a:grpSpLocks/>
              </p:cNvGrpSpPr>
              <p:nvPr/>
            </p:nvGrpSpPr>
            <p:grpSpPr bwMode="auto">
              <a:xfrm>
                <a:off x="1216" y="3141"/>
                <a:ext cx="253" cy="288"/>
                <a:chOff x="1216" y="3141"/>
                <a:chExt cx="253" cy="288"/>
              </a:xfrm>
            </p:grpSpPr>
            <p:sp>
              <p:nvSpPr>
                <p:cNvPr id="3107" name="Oval 7"/>
                <p:cNvSpPr>
                  <a:spLocks noChangeArrowheads="1"/>
                </p:cNvSpPr>
                <p:nvPr/>
              </p:nvSpPr>
              <p:spPr bwMode="auto">
                <a:xfrm rot="18015977">
                  <a:off x="1170" y="3188"/>
                  <a:ext cx="232" cy="13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00"/>
                    </a:gs>
                    <a:gs pos="50000">
                      <a:srgbClr val="333333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08" name="Oval 8"/>
                <p:cNvSpPr>
                  <a:spLocks noChangeArrowheads="1"/>
                </p:cNvSpPr>
                <p:nvPr/>
              </p:nvSpPr>
              <p:spPr bwMode="auto">
                <a:xfrm>
                  <a:off x="1365" y="3141"/>
                  <a:ext cx="104" cy="13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00"/>
                    </a:gs>
                    <a:gs pos="50000">
                      <a:srgbClr val="333333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09" name="Oval 9"/>
                <p:cNvSpPr>
                  <a:spLocks noChangeArrowheads="1"/>
                </p:cNvSpPr>
                <p:nvPr/>
              </p:nvSpPr>
              <p:spPr bwMode="auto">
                <a:xfrm>
                  <a:off x="1297" y="3290"/>
                  <a:ext cx="104" cy="13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00"/>
                    </a:gs>
                    <a:gs pos="50000">
                      <a:srgbClr val="333333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graphicFrame>
          <p:nvGraphicFramePr>
            <p:cNvPr id="3074" name="Object 11"/>
            <p:cNvGraphicFramePr>
              <a:graphicFrameLocks/>
            </p:cNvGraphicFramePr>
            <p:nvPr/>
          </p:nvGraphicFramePr>
          <p:xfrm>
            <a:off x="264" y="3504"/>
            <a:ext cx="73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" name="CorelDRAW!" r:id="rId3" imgW="6740280" imgH="5010120" progId="CDraw5">
                    <p:embed/>
                  </p:oleObj>
                </mc:Choice>
                <mc:Fallback>
                  <p:oleObj name="CorelDRAW!" r:id="rId3" imgW="6740280" imgH="5010120" progId="CDraw5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" y="3504"/>
                          <a:ext cx="736" cy="528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rgbClr val="66FF33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80" name="Group 12"/>
            <p:cNvGrpSpPr>
              <a:grpSpLocks/>
            </p:cNvGrpSpPr>
            <p:nvPr/>
          </p:nvGrpSpPr>
          <p:grpSpPr bwMode="auto">
            <a:xfrm>
              <a:off x="408" y="2784"/>
              <a:ext cx="310" cy="336"/>
              <a:chOff x="408" y="2784"/>
              <a:chExt cx="310" cy="336"/>
            </a:xfrm>
          </p:grpSpPr>
          <p:grpSp>
            <p:nvGrpSpPr>
              <p:cNvPr id="3100" name="Group 13"/>
              <p:cNvGrpSpPr>
                <a:grpSpLocks/>
              </p:cNvGrpSpPr>
              <p:nvPr/>
            </p:nvGrpSpPr>
            <p:grpSpPr bwMode="auto">
              <a:xfrm>
                <a:off x="419" y="2784"/>
                <a:ext cx="299" cy="336"/>
                <a:chOff x="240" y="3024"/>
                <a:chExt cx="299" cy="336"/>
              </a:xfrm>
            </p:grpSpPr>
            <p:sp>
              <p:nvSpPr>
                <p:cNvPr id="3103" name="Oval 14"/>
                <p:cNvSpPr>
                  <a:spLocks noChangeArrowheads="1"/>
                </p:cNvSpPr>
                <p:nvPr/>
              </p:nvSpPr>
              <p:spPr bwMode="auto">
                <a:xfrm>
                  <a:off x="240" y="3024"/>
                  <a:ext cx="299" cy="288"/>
                </a:xfrm>
                <a:prstGeom prst="ellipse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04" name="Oval 15"/>
                <p:cNvSpPr>
                  <a:spLocks noChangeArrowheads="1"/>
                </p:cNvSpPr>
                <p:nvPr/>
              </p:nvSpPr>
              <p:spPr bwMode="auto">
                <a:xfrm>
                  <a:off x="275" y="3120"/>
                  <a:ext cx="253" cy="24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101" name="Oval 16"/>
              <p:cNvSpPr>
                <a:spLocks noChangeArrowheads="1"/>
              </p:cNvSpPr>
              <p:nvPr/>
            </p:nvSpPr>
            <p:spPr bwMode="auto">
              <a:xfrm>
                <a:off x="408" y="2832"/>
                <a:ext cx="299" cy="288"/>
              </a:xfrm>
              <a:prstGeom prst="ellipse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80625" name="Oval 17"/>
              <p:cNvSpPr>
                <a:spLocks noChangeArrowheads="1"/>
              </p:cNvSpPr>
              <p:nvPr/>
            </p:nvSpPr>
            <p:spPr bwMode="auto">
              <a:xfrm>
                <a:off x="443" y="2832"/>
                <a:ext cx="253" cy="240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bg2">
                      <a:gamma/>
                      <a:tint val="8000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</p:grpSp>
        <p:grpSp>
          <p:nvGrpSpPr>
            <p:cNvPr id="3081" name="Group 18"/>
            <p:cNvGrpSpPr>
              <a:grpSpLocks/>
            </p:cNvGrpSpPr>
            <p:nvPr/>
          </p:nvGrpSpPr>
          <p:grpSpPr bwMode="auto">
            <a:xfrm>
              <a:off x="373" y="2112"/>
              <a:ext cx="408" cy="336"/>
              <a:chOff x="264" y="2112"/>
              <a:chExt cx="408" cy="336"/>
            </a:xfrm>
          </p:grpSpPr>
          <p:sp>
            <p:nvSpPr>
              <p:cNvPr id="3082" name="Oval 19"/>
              <p:cNvSpPr>
                <a:spLocks noChangeArrowheads="1"/>
              </p:cNvSpPr>
              <p:nvPr/>
            </p:nvSpPr>
            <p:spPr bwMode="auto">
              <a:xfrm>
                <a:off x="264" y="2112"/>
                <a:ext cx="408" cy="336"/>
              </a:xfrm>
              <a:prstGeom prst="ellipse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80628" name="Oval 20"/>
              <p:cNvSpPr>
                <a:spLocks noChangeArrowheads="1"/>
              </p:cNvSpPr>
              <p:nvPr/>
            </p:nvSpPr>
            <p:spPr bwMode="auto">
              <a:xfrm>
                <a:off x="558" y="2296"/>
                <a:ext cx="64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29" name="Oval 21"/>
              <p:cNvSpPr>
                <a:spLocks noChangeArrowheads="1"/>
              </p:cNvSpPr>
              <p:nvPr/>
            </p:nvSpPr>
            <p:spPr bwMode="auto">
              <a:xfrm>
                <a:off x="332" y="2208"/>
                <a:ext cx="236" cy="184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bg2">
                      <a:gamma/>
                      <a:tint val="7019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0" name="Oval 22"/>
              <p:cNvSpPr>
                <a:spLocks noChangeArrowheads="1"/>
              </p:cNvSpPr>
              <p:nvPr/>
            </p:nvSpPr>
            <p:spPr bwMode="auto">
              <a:xfrm>
                <a:off x="576" y="2304"/>
                <a:ext cx="64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1" name="Oval 23"/>
              <p:cNvSpPr>
                <a:spLocks noChangeArrowheads="1"/>
              </p:cNvSpPr>
              <p:nvPr/>
            </p:nvSpPr>
            <p:spPr bwMode="auto">
              <a:xfrm flipV="1">
                <a:off x="500" y="2112"/>
                <a:ext cx="52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2" name="Oval 24"/>
              <p:cNvSpPr>
                <a:spLocks noChangeArrowheads="1"/>
              </p:cNvSpPr>
              <p:nvPr/>
            </p:nvSpPr>
            <p:spPr bwMode="auto">
              <a:xfrm flipV="1">
                <a:off x="321" y="2200"/>
                <a:ext cx="52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3" name="Oval 25"/>
              <p:cNvSpPr>
                <a:spLocks noChangeArrowheads="1"/>
              </p:cNvSpPr>
              <p:nvPr/>
            </p:nvSpPr>
            <p:spPr bwMode="auto">
              <a:xfrm flipV="1">
                <a:off x="321" y="2296"/>
                <a:ext cx="52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4" name="Oval 26"/>
              <p:cNvSpPr>
                <a:spLocks noChangeArrowheads="1"/>
              </p:cNvSpPr>
              <p:nvPr/>
            </p:nvSpPr>
            <p:spPr bwMode="auto">
              <a:xfrm flipV="1">
                <a:off x="391" y="2352"/>
                <a:ext cx="52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5" name="Oval 27"/>
              <p:cNvSpPr>
                <a:spLocks noChangeArrowheads="1"/>
              </p:cNvSpPr>
              <p:nvPr/>
            </p:nvSpPr>
            <p:spPr bwMode="auto">
              <a:xfrm>
                <a:off x="552" y="2296"/>
                <a:ext cx="70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6" name="Oval 28"/>
              <p:cNvSpPr>
                <a:spLocks noChangeArrowheads="1"/>
              </p:cNvSpPr>
              <p:nvPr/>
            </p:nvSpPr>
            <p:spPr bwMode="auto">
              <a:xfrm>
                <a:off x="500" y="2352"/>
                <a:ext cx="70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7" name="Oval 29"/>
              <p:cNvSpPr>
                <a:spLocks noChangeArrowheads="1"/>
              </p:cNvSpPr>
              <p:nvPr/>
            </p:nvSpPr>
            <p:spPr bwMode="auto">
              <a:xfrm>
                <a:off x="430" y="2112"/>
                <a:ext cx="70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8" name="Oval 30"/>
              <p:cNvSpPr>
                <a:spLocks noChangeArrowheads="1"/>
              </p:cNvSpPr>
              <p:nvPr/>
            </p:nvSpPr>
            <p:spPr bwMode="auto">
              <a:xfrm>
                <a:off x="338" y="2112"/>
                <a:ext cx="70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39" name="Oval 31"/>
              <p:cNvSpPr>
                <a:spLocks noChangeArrowheads="1"/>
              </p:cNvSpPr>
              <p:nvPr/>
            </p:nvSpPr>
            <p:spPr bwMode="auto">
              <a:xfrm>
                <a:off x="430" y="2352"/>
                <a:ext cx="70" cy="96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40" name="Oval 32"/>
              <p:cNvSpPr>
                <a:spLocks noChangeArrowheads="1"/>
              </p:cNvSpPr>
              <p:nvPr/>
            </p:nvSpPr>
            <p:spPr bwMode="auto">
              <a:xfrm>
                <a:off x="558" y="2156"/>
                <a:ext cx="64" cy="52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41" name="Oval 33"/>
              <p:cNvSpPr>
                <a:spLocks noChangeArrowheads="1"/>
              </p:cNvSpPr>
              <p:nvPr/>
            </p:nvSpPr>
            <p:spPr bwMode="auto">
              <a:xfrm>
                <a:off x="264" y="2252"/>
                <a:ext cx="64" cy="52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42" name="Oval 34"/>
              <p:cNvSpPr>
                <a:spLocks noChangeArrowheads="1"/>
              </p:cNvSpPr>
              <p:nvPr/>
            </p:nvSpPr>
            <p:spPr bwMode="auto">
              <a:xfrm>
                <a:off x="309" y="2296"/>
                <a:ext cx="64" cy="52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43" name="Oval 35"/>
              <p:cNvSpPr>
                <a:spLocks noChangeArrowheads="1"/>
              </p:cNvSpPr>
              <p:nvPr/>
            </p:nvSpPr>
            <p:spPr bwMode="auto">
              <a:xfrm>
                <a:off x="608" y="2252"/>
                <a:ext cx="64" cy="52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  <p:sp>
            <p:nvSpPr>
              <p:cNvPr id="580644" name="Oval 36"/>
              <p:cNvSpPr>
                <a:spLocks noChangeArrowheads="1"/>
              </p:cNvSpPr>
              <p:nvPr/>
            </p:nvSpPr>
            <p:spPr bwMode="auto">
              <a:xfrm>
                <a:off x="500" y="2200"/>
                <a:ext cx="64" cy="52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2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26275"/>
                      <a:invGamma/>
                    </a:schemeClr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sv-SE"/>
              </a:p>
            </p:txBody>
          </p:sp>
        </p:grpSp>
      </p:grpSp>
      <p:pic>
        <p:nvPicPr>
          <p:cNvPr id="38" name="Picture 6" descr="pcjun129inmärk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42650"/>
            <a:ext cx="1296143" cy="65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684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Pulmonary effects of RME100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 healthy, non-smoking subjects</a:t>
            </a:r>
          </a:p>
          <a:p>
            <a:endParaRPr lang="en-US" dirty="0"/>
          </a:p>
          <a:p>
            <a:r>
              <a:rPr lang="en-US" dirty="0" smtClean="0"/>
              <a:t>Filtered air </a:t>
            </a:r>
            <a:r>
              <a:rPr lang="en-US" dirty="0" err="1" smtClean="0"/>
              <a:t>vs</a:t>
            </a:r>
            <a:r>
              <a:rPr lang="en-US" dirty="0" smtClean="0"/>
              <a:t> RME100 at previous running condition </a:t>
            </a:r>
          </a:p>
          <a:p>
            <a:pPr lvl="3"/>
            <a:r>
              <a:rPr lang="en-US" dirty="0" smtClean="0"/>
              <a:t>160ug/m</a:t>
            </a:r>
            <a:r>
              <a:rPr lang="en-US" baseline="30000" dirty="0" smtClean="0"/>
              <a:t>3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Bronchoscopy at 6h post exposure</a:t>
            </a:r>
          </a:p>
          <a:p>
            <a:pPr lvl="3"/>
            <a:r>
              <a:rPr lang="en-US" dirty="0" smtClean="0"/>
              <a:t>BW (2x20mL)</a:t>
            </a:r>
          </a:p>
          <a:p>
            <a:pPr lvl="3"/>
            <a:r>
              <a:rPr lang="en-US" dirty="0" smtClean="0"/>
              <a:t>BAL (3x60mL)</a:t>
            </a:r>
          </a:p>
          <a:p>
            <a:pPr lvl="3"/>
            <a:r>
              <a:rPr lang="en-US" dirty="0" smtClean="0"/>
              <a:t>Bronchial Biopsies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7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Bronchoscopy</a:t>
            </a:r>
            <a:endParaRPr lang="en-US" sz="4800" dirty="0"/>
          </a:p>
        </p:txBody>
      </p:sp>
      <p:pic>
        <p:nvPicPr>
          <p:cNvPr id="4" name="Picture 7" descr="bronkosko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578350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biops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9" t="13371" r="24091" b="37494"/>
          <a:stretch>
            <a:fillRect/>
          </a:stretch>
        </p:blipFill>
        <p:spPr bwMode="auto">
          <a:xfrm>
            <a:off x="5724128" y="2204864"/>
            <a:ext cx="197485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12379" r="27333" b="9198"/>
          <a:stretch>
            <a:fillRect/>
          </a:stretch>
        </p:blipFill>
        <p:spPr bwMode="auto">
          <a:xfrm>
            <a:off x="395536" y="4149080"/>
            <a:ext cx="2016125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ismet14bdies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37112"/>
            <a:ext cx="2286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Lymfo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05064"/>
            <a:ext cx="257175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</a:t>
            </a:r>
            <a:r>
              <a:rPr lang="en-US" dirty="0" err="1" smtClean="0"/>
              <a:t>Submucosal</a:t>
            </a:r>
            <a:r>
              <a:rPr lang="en-US" dirty="0" smtClean="0"/>
              <a:t> cell counts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2640" t="-50400" r="-12213" b="8664"/>
          <a:stretch/>
        </p:blipFill>
        <p:spPr>
          <a:xfrm>
            <a:off x="-756592" y="404664"/>
            <a:ext cx="10585176" cy="4490945"/>
          </a:xfrm>
        </p:spPr>
      </p:pic>
      <p:sp>
        <p:nvSpPr>
          <p:cNvPr id="7" name="TextBox 6"/>
          <p:cNvSpPr txBox="1"/>
          <p:nvPr/>
        </p:nvSpPr>
        <p:spPr>
          <a:xfrm>
            <a:off x="683568" y="5517232"/>
            <a:ext cx="842493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Values expressed as median (IQR). *Wilcoxon signed ranks test, p-value &lt;0.05 is considered as significant.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BW cell counts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63" t="19539" r="31913" b="373"/>
          <a:stretch/>
        </p:blipFill>
        <p:spPr>
          <a:xfrm>
            <a:off x="971600" y="1700808"/>
            <a:ext cx="6990929" cy="3624722"/>
          </a:xfrm>
        </p:spPr>
      </p:pic>
      <p:sp>
        <p:nvSpPr>
          <p:cNvPr id="7" name="TextBox 6"/>
          <p:cNvSpPr txBox="1"/>
          <p:nvPr/>
        </p:nvSpPr>
        <p:spPr>
          <a:xfrm>
            <a:off x="1259632" y="5661248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Cell counts in BW 1&amp;2 as cells/ml. Values expressed as median (IQR)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*Wilcoxon signed ranks test, p-value &lt;0.05 is considered as significant.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79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summary – pulmonary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The </a:t>
            </a:r>
            <a:r>
              <a:rPr lang="en-GB" dirty="0">
                <a:latin typeface="Arial"/>
                <a:cs typeface="Arial"/>
              </a:rPr>
              <a:t>recruitment of bronchial mucosal and BW neutrophils coincides with previous </a:t>
            </a:r>
            <a:r>
              <a:rPr lang="en-GB" dirty="0" err="1">
                <a:latin typeface="Arial"/>
                <a:cs typeface="Arial"/>
              </a:rPr>
              <a:t>petrodiesel</a:t>
            </a:r>
            <a:r>
              <a:rPr lang="en-GB" dirty="0">
                <a:latin typeface="Arial"/>
                <a:cs typeface="Arial"/>
              </a:rPr>
              <a:t> exposure studies </a:t>
            </a:r>
            <a:r>
              <a:rPr lang="en-GB" dirty="0" smtClean="0">
                <a:latin typeface="Arial"/>
                <a:cs typeface="Arial"/>
              </a:rPr>
              <a:t> </a:t>
            </a:r>
          </a:p>
          <a:p>
            <a:endParaRPr lang="en-GB" dirty="0"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BW </a:t>
            </a:r>
            <a:r>
              <a:rPr lang="en-GB" dirty="0">
                <a:latin typeface="Arial"/>
                <a:cs typeface="Arial"/>
              </a:rPr>
              <a:t>macrophage response is novel for </a:t>
            </a:r>
            <a:r>
              <a:rPr lang="en-GB" dirty="0" smtClean="0">
                <a:latin typeface="Arial"/>
                <a:cs typeface="Arial"/>
              </a:rPr>
              <a:t>biodiesel </a:t>
            </a:r>
          </a:p>
          <a:p>
            <a:endParaRPr lang="en-GB" dirty="0"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Increase in </a:t>
            </a:r>
            <a:r>
              <a:rPr lang="en-GB" dirty="0" err="1">
                <a:latin typeface="Arial"/>
                <a:cs typeface="Arial"/>
              </a:rPr>
              <a:t>s</a:t>
            </a:r>
            <a:r>
              <a:rPr lang="en-GB" dirty="0" err="1" smtClean="0">
                <a:latin typeface="Arial"/>
                <a:cs typeface="Arial"/>
              </a:rPr>
              <a:t>ubmucosal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n-GB" dirty="0" err="1" smtClean="0">
                <a:latin typeface="Arial"/>
                <a:cs typeface="Arial"/>
              </a:rPr>
              <a:t>eosinophils</a:t>
            </a:r>
            <a:endParaRPr lang="en-GB" dirty="0" smtClean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Conclusions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Exposure </a:t>
            </a:r>
            <a:r>
              <a:rPr lang="en-GB" dirty="0"/>
              <a:t>to RME biodiesel exhaust results in comparable adverse respiratory and cardiovascular effects to </a:t>
            </a:r>
            <a:r>
              <a:rPr lang="en-GB" dirty="0" err="1"/>
              <a:t>petrodiesel</a:t>
            </a:r>
            <a:r>
              <a:rPr lang="en-GB" dirty="0"/>
              <a:t> exhaust despite varying composition and particle </a:t>
            </a:r>
            <a:r>
              <a:rPr lang="en-GB" dirty="0" smtClean="0"/>
              <a:t>reactivity</a:t>
            </a:r>
          </a:p>
          <a:p>
            <a:endParaRPr lang="en-GB" dirty="0"/>
          </a:p>
          <a:p>
            <a:r>
              <a:rPr lang="en-US" dirty="0"/>
              <a:t>S</a:t>
            </a:r>
            <a:r>
              <a:rPr lang="en-GB" dirty="0" err="1" smtClean="0"/>
              <a:t>hould</a:t>
            </a:r>
            <a:r>
              <a:rPr lang="en-GB" dirty="0" smtClean="0"/>
              <a:t> </a:t>
            </a:r>
            <a:r>
              <a:rPr lang="en-GB" dirty="0"/>
              <a:t>be addressed alongside environmental concerns when new fuel policies are considered due to the potential major public health impacts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789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4450"/>
            <a:ext cx="77724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4000" dirty="0" smtClean="0"/>
              <a:t>Acknowledgements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80975" y="1196975"/>
            <a:ext cx="8928100" cy="5472113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sv-SE" altLang="en-US" sz="2400" dirty="0" smtClean="0">
                <a:solidFill>
                  <a:srgbClr val="FFFF00"/>
                </a:solidFill>
              </a:rPr>
              <a:t>Umeå, Sweden</a:t>
            </a:r>
          </a:p>
          <a:p>
            <a:pPr marL="365760" lvl="1" indent="0">
              <a:lnSpc>
                <a:spcPct val="90000"/>
              </a:lnSpc>
              <a:buNone/>
            </a:pPr>
            <a:r>
              <a:rPr lang="sv-SE" altLang="en-US" sz="2000" dirty="0" smtClean="0"/>
              <a:t>Anders Blomberg</a:t>
            </a:r>
            <a:r>
              <a:rPr lang="sv-SE" altLang="en-US" sz="2000" dirty="0"/>
              <a:t> </a:t>
            </a:r>
            <a:r>
              <a:rPr lang="sv-SE" altLang="en-US" sz="2000" dirty="0" smtClean="0"/>
              <a:t>                 Jon Unosson                      </a:t>
            </a:r>
            <a:r>
              <a:rPr lang="sv-SE" altLang="en-US" sz="2000" dirty="0"/>
              <a:t> Thomas </a:t>
            </a:r>
            <a:r>
              <a:rPr lang="sv-SE" altLang="en-US" sz="2000" dirty="0" smtClean="0"/>
              <a:t>Sandström</a:t>
            </a:r>
          </a:p>
          <a:p>
            <a:pPr marL="365760" lvl="1" indent="0">
              <a:lnSpc>
                <a:spcPct val="90000"/>
              </a:lnSpc>
              <a:buNone/>
            </a:pPr>
            <a:r>
              <a:rPr lang="sv-SE" altLang="en-US" sz="2000" dirty="0" smtClean="0"/>
              <a:t>Hans Arvidsson                     Frida Holmström</a:t>
            </a:r>
            <a:r>
              <a:rPr lang="sv-SE" altLang="en-US" sz="2000" dirty="0"/>
              <a:t> </a:t>
            </a:r>
            <a:r>
              <a:rPr lang="sv-SE" altLang="en-US" sz="2000" dirty="0" smtClean="0"/>
              <a:t>                Annika Johansson	</a:t>
            </a:r>
          </a:p>
          <a:p>
            <a:pPr marL="365760" lvl="1" indent="0" eaLnBrk="1" hangingPunct="1">
              <a:lnSpc>
                <a:spcPct val="90000"/>
              </a:lnSpc>
              <a:buNone/>
            </a:pPr>
            <a:r>
              <a:rPr lang="sv-SE" altLang="en-US" sz="2000" dirty="0" smtClean="0"/>
              <a:t>Annelie </a:t>
            </a:r>
            <a:r>
              <a:rPr lang="sv-SE" altLang="en-US" sz="2000" dirty="0" err="1" smtClean="0"/>
              <a:t>Behndig</a:t>
            </a:r>
            <a:r>
              <a:rPr lang="sv-SE" altLang="en-US" sz="2000" dirty="0" smtClean="0"/>
              <a:t> 	         Christoffer Boman              Robin Nyström</a:t>
            </a:r>
          </a:p>
          <a:p>
            <a:pPr marL="365760" lvl="1" indent="0">
              <a:lnSpc>
                <a:spcPct val="90000"/>
              </a:lnSpc>
              <a:spcBef>
                <a:spcPts val="480"/>
              </a:spcBef>
              <a:buNone/>
            </a:pPr>
            <a:r>
              <a:rPr lang="sv-SE" altLang="en-US" sz="2000" dirty="0" smtClean="0"/>
              <a:t>Greg </a:t>
            </a:r>
            <a:r>
              <a:rPr lang="sv-SE" altLang="en-US" sz="2000" dirty="0" err="1" smtClean="0"/>
              <a:t>Rankin</a:t>
            </a:r>
            <a:r>
              <a:rPr lang="sv-SE" altLang="en-US" sz="2000" dirty="0" smtClean="0"/>
              <a:t>                         </a:t>
            </a:r>
            <a:r>
              <a:rPr lang="sv-SE" altLang="en-US" sz="2000" dirty="0" err="1" smtClean="0"/>
              <a:t>Jamshid</a:t>
            </a:r>
            <a:r>
              <a:rPr lang="sv-SE" altLang="en-US" sz="2000" dirty="0" smtClean="0"/>
              <a:t> </a:t>
            </a:r>
            <a:r>
              <a:rPr lang="sv-SE" altLang="en-US" sz="2000" dirty="0" err="1" smtClean="0"/>
              <a:t>Pourazar</a:t>
            </a:r>
            <a:r>
              <a:rPr lang="sv-SE" altLang="en-US" sz="2000" dirty="0" smtClean="0"/>
              <a:t>              Maria </a:t>
            </a:r>
            <a:r>
              <a:rPr lang="sv-SE" altLang="en-US" sz="2000" dirty="0" err="1" smtClean="0"/>
              <a:t>Sehlstedt</a:t>
            </a:r>
            <a:r>
              <a:rPr lang="sv-SE" altLang="en-US" sz="2000" dirty="0"/>
              <a:t> </a:t>
            </a:r>
            <a:r>
              <a:rPr lang="sv-SE" altLang="en-US" sz="2000" dirty="0" smtClean="0"/>
              <a:t>                    </a:t>
            </a:r>
          </a:p>
          <a:p>
            <a:pPr marL="365760" lvl="1" indent="0">
              <a:lnSpc>
                <a:spcPct val="90000"/>
              </a:lnSpc>
              <a:spcBef>
                <a:spcPts val="480"/>
              </a:spcBef>
              <a:buNone/>
            </a:pPr>
            <a:r>
              <a:rPr lang="sv-SE" altLang="en-US" sz="2000" dirty="0" smtClean="0"/>
              <a:t>Ann-Britt Lundström                Micke </a:t>
            </a:r>
            <a:r>
              <a:rPr lang="sv-SE" altLang="en-US" sz="2000" dirty="0" err="1" smtClean="0"/>
              <a:t>Kabéle</a:t>
            </a:r>
            <a:endParaRPr lang="sv-SE" alt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sv-SE" altLang="en-US" sz="2400" dirty="0" smtClean="0">
                <a:solidFill>
                  <a:srgbClr val="FFFF00"/>
                </a:solidFill>
              </a:rPr>
              <a:t>Edinburgh, Scotland</a:t>
            </a:r>
          </a:p>
          <a:p>
            <a:pPr marL="365760" lvl="1" indent="0">
              <a:lnSpc>
                <a:spcPct val="90000"/>
              </a:lnSpc>
              <a:buNone/>
            </a:pPr>
            <a:r>
              <a:rPr lang="sv-SE" altLang="en-US" sz="2000" dirty="0"/>
              <a:t>Jeremy </a:t>
            </a:r>
            <a:r>
              <a:rPr lang="sv-SE" altLang="en-US" sz="2000" dirty="0" err="1" smtClean="0"/>
              <a:t>Langrish</a:t>
            </a:r>
            <a:r>
              <a:rPr lang="sv-SE" altLang="en-US" sz="2000" dirty="0" smtClean="0"/>
              <a:t>                    David </a:t>
            </a:r>
            <a:r>
              <a:rPr lang="sv-SE" altLang="en-US" sz="2000" dirty="0" err="1" smtClean="0"/>
              <a:t>Newby</a:t>
            </a:r>
            <a:r>
              <a:rPr lang="sv-SE" altLang="en-US" sz="2000" dirty="0" smtClean="0"/>
              <a:t>                     Nick Mills     </a:t>
            </a:r>
          </a:p>
          <a:p>
            <a:pPr marL="365760" lvl="1" indent="0">
              <a:lnSpc>
                <a:spcPct val="90000"/>
              </a:lnSpc>
              <a:buNone/>
            </a:pPr>
            <a:r>
              <a:rPr lang="sv-SE" altLang="en-US" sz="2000" dirty="0" smtClean="0"/>
              <a:t>Jennifer </a:t>
            </a:r>
            <a:r>
              <a:rPr lang="sv-SE" altLang="en-US" sz="2000" dirty="0" err="1" smtClean="0"/>
              <a:t>Raftis</a:t>
            </a:r>
            <a:r>
              <a:rPr lang="sv-SE" altLang="en-US" sz="2000" dirty="0" smtClean="0"/>
              <a:t>                       Mark Miller                        Amanda Hunter</a:t>
            </a:r>
          </a:p>
          <a:p>
            <a:pPr eaLnBrk="1" hangingPunct="1">
              <a:lnSpc>
                <a:spcPct val="90000"/>
              </a:lnSpc>
            </a:pPr>
            <a:r>
              <a:rPr lang="sv-SE" altLang="en-US" sz="2400" dirty="0" smtClean="0">
                <a:solidFill>
                  <a:srgbClr val="FFFF00"/>
                </a:solidFill>
              </a:rPr>
              <a:t>London, UK</a:t>
            </a:r>
          </a:p>
          <a:p>
            <a:pPr marL="365760" lvl="1" indent="0" eaLnBrk="1" hangingPunct="1">
              <a:lnSpc>
                <a:spcPct val="90000"/>
              </a:lnSpc>
              <a:buNone/>
            </a:pPr>
            <a:r>
              <a:rPr lang="sv-SE" altLang="en-US" sz="2000" dirty="0" smtClean="0"/>
              <a:t>Frank J Kelly                        Ian </a:t>
            </a:r>
            <a:r>
              <a:rPr lang="sv-SE" altLang="en-US" sz="2000" dirty="0" err="1" smtClean="0"/>
              <a:t>Mudway</a:t>
            </a:r>
            <a:r>
              <a:rPr lang="sv-SE" altLang="en-US" sz="2000" dirty="0" smtClean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sv-SE" altLang="en-US" sz="2400" dirty="0" smtClean="0">
                <a:solidFill>
                  <a:srgbClr val="FFFF00"/>
                </a:solidFill>
              </a:rPr>
              <a:t>RIVM , </a:t>
            </a:r>
            <a:r>
              <a:rPr lang="sv-SE" altLang="en-US" sz="2400" dirty="0" err="1" smtClean="0">
                <a:solidFill>
                  <a:srgbClr val="FFFF00"/>
                </a:solidFill>
              </a:rPr>
              <a:t>Netherlands</a:t>
            </a:r>
            <a:endParaRPr lang="sv-SE" altLang="en-US" sz="2400" dirty="0" smtClean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altLang="en-US" sz="2400" dirty="0">
                <a:solidFill>
                  <a:srgbClr val="FFFF00"/>
                </a:solidFill>
              </a:rPr>
              <a:t> </a:t>
            </a:r>
            <a:r>
              <a:rPr lang="sv-SE" altLang="en-US" sz="2400" dirty="0" smtClean="0">
                <a:solidFill>
                  <a:srgbClr val="FFFF00"/>
                </a:solidFill>
              </a:rPr>
              <a:t>   </a:t>
            </a:r>
            <a:r>
              <a:rPr lang="sv-SE" altLang="en-US" sz="2000" dirty="0">
                <a:solidFill>
                  <a:schemeClr val="tx1"/>
                </a:solidFill>
              </a:rPr>
              <a:t>Flemming </a:t>
            </a:r>
            <a:r>
              <a:rPr lang="sv-SE" altLang="en-US" sz="2000" dirty="0" err="1">
                <a:solidFill>
                  <a:schemeClr val="tx1"/>
                </a:solidFill>
              </a:rPr>
              <a:t>Cassee</a:t>
            </a:r>
            <a:r>
              <a:rPr lang="sv-SE" altLang="en-US" sz="2000" dirty="0">
                <a:solidFill>
                  <a:schemeClr val="tx1"/>
                </a:solidFill>
              </a:rPr>
              <a:t>                  Miriam </a:t>
            </a:r>
            <a:r>
              <a:rPr lang="sv-SE" altLang="en-US" sz="2000" dirty="0" err="1">
                <a:solidFill>
                  <a:schemeClr val="tx1"/>
                </a:solidFill>
              </a:rPr>
              <a:t>Gerlofs</a:t>
            </a:r>
            <a:endParaRPr lang="sv-SE" altLang="en-US" sz="2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v-SE" altLang="en-US" sz="2400" dirty="0" smtClean="0">
                <a:solidFill>
                  <a:srgbClr val="FFFF00"/>
                </a:solidFill>
              </a:rPr>
              <a:t>Stockholm, Sweden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altLang="en-US" sz="2400" dirty="0" smtClean="0">
                <a:solidFill>
                  <a:srgbClr val="FFFF00"/>
                </a:solidFill>
              </a:rPr>
              <a:t>    </a:t>
            </a:r>
            <a:r>
              <a:rPr lang="sv-SE" altLang="en-US" sz="2000" dirty="0" smtClean="0">
                <a:solidFill>
                  <a:srgbClr val="FFFFFF"/>
                </a:solidFill>
              </a:rPr>
              <a:t>Roger Westerholm                 </a:t>
            </a:r>
            <a:r>
              <a:rPr lang="en-US" sz="2000" dirty="0" err="1">
                <a:solidFill>
                  <a:srgbClr val="FFFFFF"/>
                </a:solidFill>
              </a:rPr>
              <a:t>Ioannis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Sadiktsis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endParaRPr lang="sv-SE" altLang="en-US" sz="20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21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ätat">
  <a:themeElements>
    <a:clrScheme name="Virvel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lätat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3295</TotalTime>
  <Words>1096</Words>
  <Application>Microsoft Office PowerPoint</Application>
  <PresentationFormat>On-screen Show (4:3)</PresentationFormat>
  <Paragraphs>313</Paragraphs>
  <Slides>44</Slides>
  <Notes>4</Notes>
  <HiddenSlides>6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Flätat</vt:lpstr>
      <vt:lpstr>CorelDRAW!</vt:lpstr>
      <vt:lpstr>Cardiovascular and Respiratory Effects of RME Biodiesel Exhaust Exposure</vt:lpstr>
      <vt:lpstr>The Beginnings</vt:lpstr>
      <vt:lpstr>PowerPoint Presentation</vt:lpstr>
      <vt:lpstr>PowerPoint Presentation</vt:lpstr>
      <vt:lpstr>London, England 1952 4000 dead</vt:lpstr>
      <vt:lpstr>PowerPoint Presentation</vt:lpstr>
      <vt:lpstr>PowerPoint Presentation</vt:lpstr>
      <vt:lpstr>Burden of disease attributable to 20 leading risk factors in 2010</vt:lpstr>
      <vt:lpstr>PowerPoint Presentation</vt:lpstr>
      <vt:lpstr>Particulate matter</vt:lpstr>
      <vt:lpstr>PowerPoint Presentation</vt:lpstr>
      <vt:lpstr>Health Effects of Air Pollution</vt:lpstr>
      <vt:lpstr>Demands for Renewable Energy are Driving an Increase in the Use of Biofuels</vt:lpstr>
      <vt:lpstr>PowerPoint Presentation</vt:lpstr>
      <vt:lpstr>New Developments</vt:lpstr>
      <vt:lpstr>Regulations &amp; Goals</vt:lpstr>
      <vt:lpstr>PowerPoint Presentation</vt:lpstr>
      <vt:lpstr>Health Effect Models</vt:lpstr>
      <vt:lpstr>Exposures</vt:lpstr>
      <vt:lpstr>Chamber Concentrations Idling vs ETC</vt:lpstr>
      <vt:lpstr>PowerPoint Presentation</vt:lpstr>
      <vt:lpstr>Cardiovascular effects of RME30/RME100</vt:lpstr>
      <vt:lpstr>Tools for investigating vascular events of air pollution in humans in-vivo</vt:lpstr>
      <vt:lpstr>PowerPoint Presentation</vt:lpstr>
      <vt:lpstr>Biodiesel CV studies</vt:lpstr>
      <vt:lpstr>Endothelial Activation is a Key Event in the Initiation and Promotion of Vascular Disease</vt:lpstr>
      <vt:lpstr>Arterial Stiffness</vt:lpstr>
      <vt:lpstr>Forearm venous occlusion plethysmography</vt:lpstr>
      <vt:lpstr>Badimon chamber</vt:lpstr>
      <vt:lpstr>RME30 vs DE- Results</vt:lpstr>
      <vt:lpstr>RME100 vs DE - Results</vt:lpstr>
      <vt:lpstr>Chamber Characteristics RME30</vt:lpstr>
      <vt:lpstr>Chamber characteristics RME100</vt:lpstr>
      <vt:lpstr>PowerPoint Presentation</vt:lpstr>
      <vt:lpstr>PowerPoint Presentation</vt:lpstr>
      <vt:lpstr>Metals</vt:lpstr>
      <vt:lpstr>Pulmonary effects of diesel exposure </vt:lpstr>
      <vt:lpstr>Pulmonary effects of RME100</vt:lpstr>
      <vt:lpstr>Bronchoscopy</vt:lpstr>
      <vt:lpstr>Results – Submucosal cell counts </vt:lpstr>
      <vt:lpstr>Results – BW cell counts</vt:lpstr>
      <vt:lpstr>Results summary – pulmonary effects</vt:lpstr>
      <vt:lpstr>Conclusions</vt:lpstr>
      <vt:lpstr>Acknowledgements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Exposures to inhaled UFP- Human health effects</dc:title>
  <dc:creator>Jenny</dc:creator>
  <cp:lastModifiedBy>Toxicogenomics</cp:lastModifiedBy>
  <cp:revision>71</cp:revision>
  <dcterms:created xsi:type="dcterms:W3CDTF">2015-03-03T09:43:17Z</dcterms:created>
  <dcterms:modified xsi:type="dcterms:W3CDTF">2015-08-25T07:46:34Z</dcterms:modified>
</cp:coreProperties>
</file>