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2" r:id="rId3"/>
  </p:sldMasterIdLst>
  <p:notesMasterIdLst>
    <p:notesMasterId r:id="rId37"/>
  </p:notesMasterIdLst>
  <p:sldIdLst>
    <p:sldId id="327" r:id="rId4"/>
    <p:sldId id="281" r:id="rId5"/>
    <p:sldId id="269" r:id="rId6"/>
    <p:sldId id="288" r:id="rId7"/>
    <p:sldId id="302" r:id="rId8"/>
    <p:sldId id="307" r:id="rId9"/>
    <p:sldId id="305" r:id="rId10"/>
    <p:sldId id="303" r:id="rId11"/>
    <p:sldId id="304" r:id="rId12"/>
    <p:sldId id="260" r:id="rId13"/>
    <p:sldId id="321" r:id="rId14"/>
    <p:sldId id="270" r:id="rId15"/>
    <p:sldId id="322" r:id="rId16"/>
    <p:sldId id="308" r:id="rId17"/>
    <p:sldId id="293" r:id="rId18"/>
    <p:sldId id="294" r:id="rId19"/>
    <p:sldId id="319" r:id="rId20"/>
    <p:sldId id="318" r:id="rId21"/>
    <p:sldId id="309" r:id="rId22"/>
    <p:sldId id="291" r:id="rId23"/>
    <p:sldId id="317" r:id="rId24"/>
    <p:sldId id="273" r:id="rId25"/>
    <p:sldId id="296" r:id="rId26"/>
    <p:sldId id="325" r:id="rId27"/>
    <p:sldId id="282" r:id="rId28"/>
    <p:sldId id="324" r:id="rId29"/>
    <p:sldId id="284" r:id="rId30"/>
    <p:sldId id="263" r:id="rId31"/>
    <p:sldId id="311" r:id="rId32"/>
    <p:sldId id="274" r:id="rId33"/>
    <p:sldId id="290" r:id="rId34"/>
    <p:sldId id="326" r:id="rId35"/>
    <p:sldId id="328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930" autoAdjust="0"/>
  </p:normalViewPr>
  <p:slideViewPr>
    <p:cSldViewPr>
      <p:cViewPr>
        <p:scale>
          <a:sx n="70" d="100"/>
          <a:sy n="70" d="100"/>
        </p:scale>
        <p:origin x="-138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6DFB43-ABC8-49E7-ABFF-810F811CFA68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62DA453-8B24-4DD2-BB5A-A1B423C2F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45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F37133-6C8C-4D46-BD2B-8AB1A652CB4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490DF6-0530-447B-BD95-89C035A8FA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F24DF9-FC19-483F-9BD2-5D8D6C76F5D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D17E48-E663-4A3C-B354-A731B956E4D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FD5A9A-76F6-4240-9686-E0B5A443D5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3B7CC4-2D4A-45D4-80B0-ACA1CEC8655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511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3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1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BD1ACD-EBA5-4343-9EA6-1FADF91AE7B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42923B-83C9-4C10-BD7C-CE435BADA04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90D4EB-92C1-4FE8-811C-C16FEE33E6B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BF2235-6FB7-4F75-880D-0B47D0BC524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2F27FA-E643-4B8B-A476-C1572DD6824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C6EFA7-A082-43BE-850B-4E541FCC78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="0" dirty="0" smtClean="0">
              <a:cs typeface="Arial" charset="0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8F3D522-9037-42AC-868F-23B8B21595A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solidFill>
                <a:srgbClr val="231F20"/>
              </a:solidFill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4CC540-8B8F-490B-85C5-C456F919DF50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="1" dirty="0" smtClean="0">
              <a:cs typeface="Arial" charset="0"/>
            </a:endParaRPr>
          </a:p>
          <a:p>
            <a:endParaRPr lang="en-US" dirty="0" smtClean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EAC82-2DC6-47FD-A348-69F039B8DA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000" dirty="0" smtClean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AD6E77-0DAE-48E9-B2B2-9B8447080CC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609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lnSpc>
                <a:spcPct val="80000"/>
              </a:lnSpc>
              <a:spcBef>
                <a:spcPct val="0"/>
              </a:spcBef>
            </a:pPr>
            <a:endParaRPr lang="en-US" sz="800" dirty="0" smtClean="0"/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15D8FA-F487-4EB5-B93F-52F95B8E817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65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23C647-B4D9-4349-84BC-5F140E7CF7A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5A89B9-E379-48A6-A8D2-BCFAB448158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850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58A9E5-D275-47EE-85A6-43EBBE3F944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893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2DA453-8B24-4DD2-BB5A-A1B423C2F45A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63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982D8-5034-4C84-B516-7A9E67B2E237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649A0-FF1E-4C6E-9EC0-B8FAEB652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9985-8E65-495A-8263-866B7B3687A4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D175-6B43-4F72-B647-BE58297E3B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2162A-57EC-4CE1-90E7-ADCCC062F846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205D8-C51E-4A66-9E30-9B56B9F705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05FDD-7327-436B-A953-AD5B18200371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0B313-D83E-4210-8606-82DFCF2634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43776-A319-4830-9EB2-EE26350BD28F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9CEB9-8558-4A2F-99EC-F43A39E25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53874-61A7-4603-A3FD-E2CDE89BFC0E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4106D-FE3A-4255-92FC-B032B4B91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57650-6FC7-4F8D-8C74-D63FBF532BB1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207A0-1922-40F9-8248-DB1394F80B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1E6E4-E603-47AB-94DE-756CE171D8B4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5539-E187-42CF-917C-783CAE4A10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74302-96FD-4981-B1FD-017AB1CA718D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A2B49-F2D1-4007-9960-68642C812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70048-AE51-4BF9-BE6D-C0C071CBA7FF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49D5E-4AE2-41A5-8576-C4D4239EE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85162-A3F6-4E36-85B1-D9213B74F471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3CE0C-D1FF-4FB4-805A-796B6604D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73166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10133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68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99844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6165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63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07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43713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44764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91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2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49905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284040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96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4510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803369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0383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65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234754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855971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98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8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6C7DD0-DE81-4D3A-9021-8A7784687824}" type="datetimeFigureOut">
              <a:rPr lang="en-US"/>
              <a:pPr>
                <a:defRPr/>
              </a:pPr>
              <a:t>8/14/2015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51C8D5-0B20-4558-9F40-4160DB4FD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B39CD96-FE84-45A4-9698-34115E2D2790}" type="datetimeFigureOut">
              <a:rPr lang="en-US" smtClean="0">
                <a:solidFill>
                  <a:srgbClr val="696464"/>
                </a:solidFill>
                <a:latin typeface="Perpetu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8/14/2015</a:t>
            </a:fld>
            <a:endParaRPr lang="en-US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DD9E73-348D-4815-B485-C17C4C42F303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85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B39CD96-FE84-45A4-9698-34115E2D2790}" type="datetimeFigureOut">
              <a:rPr lang="en-US" smtClean="0">
                <a:solidFill>
                  <a:srgbClr val="696464"/>
                </a:solidFill>
                <a:latin typeface="Perpetu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8/14/2015</a:t>
            </a:fld>
            <a:endParaRPr lang="en-US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696464"/>
              </a:solidFill>
              <a:latin typeface="Perpetua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DDD9E73-348D-4815-B485-C17C4C42F303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hyperlink" Target="http://www.va.gov/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7992" y="60960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Jennifer Loftis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 2015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03-08,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7" name="Picture 3" descr="C:\Users\addictiontherapy\Documents\Documents final\Addiction Therapy 2015 Updates\Addiction Therapy-2015 Book Proceedings\Addiction Photos\Photos given for logo\Group Photo (4) 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5" y="3505200"/>
            <a:ext cx="5110632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dictiontherapy\Documents\Documents final\Addiction Therapy 2015 Updates\Addiction Therapy-2015 Book Proceedings\Addiction Photos\Photos with logo\Jennifer-Loftis,-Oregon-Health-&amp;-Science-University,-USA-(2) 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581400"/>
            <a:ext cx="3200400" cy="23264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37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8100"/>
            <a:ext cx="9193213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Content Placeholder 2"/>
          <p:cNvSpPr txBox="1">
            <a:spLocks/>
          </p:cNvSpPr>
          <p:nvPr/>
        </p:nvSpPr>
        <p:spPr bwMode="auto">
          <a:xfrm>
            <a:off x="228600" y="4437063"/>
            <a:ext cx="8915400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>
            <a:spAutoFit/>
          </a:bodyPr>
          <a:lstStyle/>
          <a:p>
            <a:pPr marL="26988" algn="ctr">
              <a:buClr>
                <a:schemeClr val="accent1"/>
              </a:buClr>
              <a:buSzPct val="80000"/>
            </a:pPr>
            <a:endParaRPr lang="en-US" sz="800" b="1" dirty="0">
              <a:solidFill>
                <a:schemeClr val="bg1"/>
              </a:solidFill>
              <a:latin typeface="Calibri" pitchFamily="34" charset="0"/>
            </a:endParaRPr>
          </a:p>
          <a:p>
            <a:pPr marL="26988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Jennifer Loftis, Ph.D.</a:t>
            </a:r>
          </a:p>
          <a:p>
            <a:pPr marL="26988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VA Portland Health Care System</a:t>
            </a:r>
          </a:p>
          <a:p>
            <a:pPr marL="26988" algn="ct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Oregon Health &amp; Science University, Portland, 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Oregon, USA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66800" y="3465493"/>
            <a:ext cx="7467600" cy="95410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An “</a:t>
            </a:r>
            <a:r>
              <a:rPr lang="en-US" sz="2800" b="1" dirty="0" err="1">
                <a:solidFill>
                  <a:schemeClr val="bg1"/>
                </a:solidFill>
              </a:rPr>
              <a:t>immunomodulatory</a:t>
            </a:r>
            <a:r>
              <a:rPr lang="en-US" sz="2800" b="1" dirty="0">
                <a:solidFill>
                  <a:schemeClr val="bg1"/>
                </a:solidFill>
              </a:rPr>
              <a:t>” approach for the treatment of methamphetamine addiction</a:t>
            </a: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4342" name="Picture 7" descr="OHSU_H_3C_POS_R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83288" y="30163"/>
            <a:ext cx="3084512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United States Department of Veterans Affairs">
            <a:hlinkClick r:id="rId5" tooltip="United States Department of Veterans Affairs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6050" y="49213"/>
            <a:ext cx="4187825" cy="7318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14344" name="TextBox 8"/>
          <p:cNvSpPr txBox="1">
            <a:spLocks noChangeArrowheads="1"/>
          </p:cNvSpPr>
          <p:nvPr/>
        </p:nvSpPr>
        <p:spPr bwMode="auto">
          <a:xfrm>
            <a:off x="222249" y="5983069"/>
            <a:ext cx="892175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sz="2000" b="1" baseline="30000" dirty="0" smtClean="0">
                <a:solidFill>
                  <a:schemeClr val="bg1"/>
                </a:solidFill>
                <a:latin typeface="Calibri" pitchFamily="34" charset="0"/>
              </a:rPr>
              <a:t>th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 International Conference and Exhibition on Addiction Research &amp; Therapy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Orlando, Florida, USA                                                                    August 3-5, 2015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87363" y="469900"/>
            <a:ext cx="8047037" cy="9779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+mn-lt"/>
                <a:ea typeface="+mj-ea"/>
                <a:cs typeface="+mj-cs"/>
              </a:rPr>
              <a:t>Presenter Disclosure Information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76400"/>
            <a:ext cx="8382000" cy="381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400" dirty="0">
              <a:latin typeface="Palatino Linotype" pitchFamily="18" charset="0"/>
            </a:endParaRPr>
          </a:p>
          <a:p>
            <a:r>
              <a:rPr lang="en-US" sz="2400" dirty="0"/>
              <a:t>Oregon Health &amp; Science </a:t>
            </a:r>
            <a:r>
              <a:rPr lang="en-US" sz="2400" dirty="0" smtClean="0"/>
              <a:t>University, Dr</a:t>
            </a:r>
            <a:r>
              <a:rPr lang="en-US" sz="2400" dirty="0"/>
              <a:t>. </a:t>
            </a:r>
            <a:r>
              <a:rPr lang="en-US" sz="2400" dirty="0" smtClean="0"/>
              <a:t>Loftis, and other investigators </a:t>
            </a:r>
            <a:r>
              <a:rPr lang="en-US" sz="2400" dirty="0"/>
              <a:t>have a significant financial interest in </a:t>
            </a:r>
            <a:r>
              <a:rPr lang="en-US" sz="2400" dirty="0" err="1"/>
              <a:t>Artielle</a:t>
            </a:r>
            <a:r>
              <a:rPr lang="en-US" sz="2400" dirty="0"/>
              <a:t> </a:t>
            </a:r>
            <a:r>
              <a:rPr lang="en-US" sz="2400" dirty="0" err="1"/>
              <a:t>Immunotherapeutics</a:t>
            </a:r>
            <a:r>
              <a:rPr lang="en-US" sz="2400" dirty="0"/>
              <a:t>, Inc., a company that may have a commercial interest in the results of this research and technology.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These </a:t>
            </a:r>
            <a:r>
              <a:rPr lang="en-US" sz="2400" dirty="0"/>
              <a:t>potential individual and institutional conflicts of interest have been reviewed and managed by Oregon Health &amp; Science University.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47800" y="381000"/>
            <a:ext cx="6553200" cy="762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600" b="1" cap="small" dirty="0">
                <a:latin typeface="+mn-lt"/>
                <a:ea typeface="+mj-ea"/>
                <a:cs typeface="Arial" pitchFamily="34" charset="0"/>
              </a:rPr>
              <a:t>Caveats</a:t>
            </a:r>
            <a:r>
              <a:rPr lang="en-US" sz="3600" b="1" dirty="0">
                <a:latin typeface="+mn-lt"/>
                <a:ea typeface="+mj-ea"/>
                <a:cs typeface="Arial" pitchFamily="34" charset="0"/>
              </a:rPr>
              <a:t>: Research limitations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76400"/>
            <a:ext cx="7924800" cy="3657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en-US" sz="3600" b="1" dirty="0">
                <a:solidFill>
                  <a:schemeClr val="tx2"/>
                </a:solidFill>
                <a:latin typeface="+mn-lt"/>
                <a:cs typeface="Arial" pitchFamily="34" charset="0"/>
              </a:rPr>
              <a:t>Studies </a:t>
            </a:r>
            <a:r>
              <a:rPr lang="en-US" sz="3600" b="1" dirty="0" smtClean="0">
                <a:solidFill>
                  <a:schemeClr val="tx2"/>
                </a:solidFill>
                <a:latin typeface="+mn-lt"/>
                <a:cs typeface="Arial" pitchFamily="34" charset="0"/>
              </a:rPr>
              <a:t>vary </a:t>
            </a:r>
            <a:r>
              <a:rPr lang="en-US" sz="3600" b="1" dirty="0">
                <a:solidFill>
                  <a:schemeClr val="tx2"/>
                </a:solidFill>
                <a:latin typeface="+mn-lt"/>
                <a:cs typeface="Arial" pitchFamily="34" charset="0"/>
              </a:rPr>
              <a:t>in terms of: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endParaRPr lang="en-US" sz="2400" b="1" dirty="0">
              <a:solidFill>
                <a:schemeClr val="tx2"/>
              </a:solidFill>
              <a:latin typeface="+mn-lt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Quality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Sampling method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Inclusion and exclusion criteria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	(</a:t>
            </a:r>
            <a:r>
              <a:rPr lang="en-US" sz="2800" i="1" dirty="0">
                <a:solidFill>
                  <a:srgbClr val="FF0000"/>
                </a:solidFill>
                <a:latin typeface="+mn-lt"/>
                <a:cs typeface="Arial" pitchFamily="34" charset="0"/>
              </a:rPr>
              <a:t>e.g.</a:t>
            </a: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, length of abstinence, severity of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	dependence, presence of co-morbidities)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Choice of outcome measures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How </a:t>
            </a:r>
            <a:r>
              <a:rPr lang="en-US" sz="2800" dirty="0" err="1">
                <a:solidFill>
                  <a:srgbClr val="FF0000"/>
                </a:solidFill>
                <a:latin typeface="+mn-lt"/>
                <a:cs typeface="Arial" pitchFamily="34" charset="0"/>
              </a:rPr>
              <a:t>polysubstance</a:t>
            </a:r>
            <a:r>
              <a:rPr lang="en-US" sz="2800" dirty="0">
                <a:solidFill>
                  <a:srgbClr val="FF0000"/>
                </a:solidFill>
                <a:latin typeface="+mn-lt"/>
                <a:cs typeface="Arial" pitchFamily="34" charset="0"/>
              </a:rPr>
              <a:t> use is addressed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endParaRPr lang="en-US" sz="3800" dirty="0">
              <a:latin typeface="+mn-lt"/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 l="9169" r="10602"/>
          <a:stretch>
            <a:fillRect/>
          </a:stretch>
        </p:blipFill>
        <p:spPr bwMode="auto">
          <a:xfrm>
            <a:off x="6534150" y="2133600"/>
            <a:ext cx="230505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457200" y="609600"/>
            <a:ext cx="7848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>
                <a:latin typeface="Calibri" pitchFamily="34" charset="0"/>
              </a:rPr>
              <a:t>Presentation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438400"/>
            <a:ext cx="7543800" cy="2913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73050">
              <a:spcBef>
                <a:spcPts val="1200"/>
              </a:spcBef>
              <a:spcAft>
                <a:spcPts val="600"/>
              </a:spcAft>
            </a:pPr>
            <a:r>
              <a:rPr lang="en-US" sz="2800">
                <a:latin typeface="Calibri" pitchFamily="34" charset="0"/>
              </a:rPr>
              <a:t>I.   Background </a:t>
            </a:r>
          </a:p>
          <a:p>
            <a:pPr marL="228600" indent="-273050">
              <a:spcBef>
                <a:spcPts val="1200"/>
              </a:spcBef>
              <a:spcAft>
                <a:spcPts val="600"/>
              </a:spcAft>
            </a:pPr>
            <a:r>
              <a:rPr lang="en-US" sz="2800">
                <a:latin typeface="Calibri" pitchFamily="34" charset="0"/>
              </a:rPr>
              <a:t>II.  Immune system targets for therapeutic development/intervention</a:t>
            </a:r>
          </a:p>
          <a:p>
            <a:pPr marL="228600" indent="-273050">
              <a:spcBef>
                <a:spcPts val="1200"/>
              </a:spcBef>
              <a:spcAft>
                <a:spcPts val="600"/>
              </a:spcAft>
            </a:pPr>
            <a:r>
              <a:rPr lang="en-US" sz="2800">
                <a:latin typeface="Calibri" pitchFamily="34" charset="0"/>
              </a:rPr>
              <a:t>III.  “Immunomodulatory” treatment strategies </a:t>
            </a:r>
          </a:p>
          <a:p>
            <a:pPr marL="228600" indent="-273050">
              <a:spcBef>
                <a:spcPts val="1200"/>
              </a:spcBef>
              <a:spcAft>
                <a:spcPts val="600"/>
              </a:spcAft>
            </a:pPr>
            <a:r>
              <a:rPr lang="en-US" sz="2800">
                <a:latin typeface="Calibri" pitchFamily="34" charset="0"/>
              </a:rPr>
              <a:t>IV.  Future directions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47800"/>
            <a:ext cx="7696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667000" y="2667000"/>
            <a:ext cx="34432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73050">
              <a:spcBef>
                <a:spcPts val="1200"/>
              </a:spcBef>
              <a:spcAft>
                <a:spcPts val="600"/>
              </a:spcAft>
            </a:pPr>
            <a:r>
              <a:rPr lang="en-US" sz="4000" b="1" dirty="0">
                <a:latin typeface="Calibri" pitchFamily="34" charset="0"/>
              </a:rPr>
              <a:t>I.   Background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8788" y="627063"/>
            <a:ext cx="5662612" cy="447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Rectangle 9"/>
          <p:cNvSpPr>
            <a:spLocks noChangeArrowheads="1"/>
          </p:cNvSpPr>
          <p:nvPr/>
        </p:nvSpPr>
        <p:spPr bwMode="auto">
          <a:xfrm>
            <a:off x="1973263" y="5268913"/>
            <a:ext cx="56467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"Melancholy" by Constance Marie </a:t>
            </a:r>
            <a:r>
              <a:rPr lang="en-US" b="1" dirty="0" err="1">
                <a:latin typeface="Calibri" pitchFamily="34" charset="0"/>
              </a:rPr>
              <a:t>Charpentier</a:t>
            </a:r>
            <a:r>
              <a:rPr lang="en-US" b="1" dirty="0">
                <a:latin typeface="Calibri" pitchFamily="34" charset="0"/>
              </a:rPr>
              <a:t>, 1801</a:t>
            </a:r>
          </a:p>
        </p:txBody>
      </p:sp>
      <p:sp>
        <p:nvSpPr>
          <p:cNvPr id="2" name="Rectangle 1"/>
          <p:cNvSpPr/>
          <p:nvPr/>
        </p:nvSpPr>
        <p:spPr>
          <a:xfrm>
            <a:off x="5228994" y="6248400"/>
            <a:ext cx="3457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+mn-lt"/>
              </a:rPr>
              <a:t>Musée de Picardie, Amiens, France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66700" y="304800"/>
            <a:ext cx="8763000" cy="5715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+mj-lt"/>
                <a:ea typeface="+mj-ea"/>
                <a:cs typeface="+mj-cs"/>
              </a:rPr>
              <a:t>Research focus: Translational </a:t>
            </a:r>
            <a:r>
              <a:rPr lang="en-US" sz="2800" b="1" dirty="0" err="1">
                <a:latin typeface="+mj-lt"/>
                <a:ea typeface="+mj-ea"/>
                <a:cs typeface="+mj-cs"/>
              </a:rPr>
              <a:t>psychoneuroimmunology</a:t>
            </a:r>
            <a:endParaRPr lang="en-US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701" y="1066800"/>
            <a:ext cx="5981700" cy="3108543"/>
          </a:xfrm>
          <a:prstGeom prst="rect">
            <a:avLst/>
          </a:prstGeom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kern="0" dirty="0">
                <a:solidFill>
                  <a:prstClr val="black"/>
                </a:solidFill>
                <a:latin typeface="+mn-lt"/>
                <a:ea typeface="Calibri"/>
                <a:cs typeface="Arial" panose="020B0604020202020204" pitchFamily="34" charset="0"/>
              </a:rPr>
              <a:t>In humans and across species, our goal is to identify specific mechanisms by which substance use disorders (</a:t>
            </a:r>
            <a:r>
              <a:rPr lang="en-US" sz="2800" i="1" kern="0" dirty="0">
                <a:solidFill>
                  <a:prstClr val="black"/>
                </a:solidFill>
                <a:latin typeface="+mn-lt"/>
                <a:ea typeface="Calibri"/>
                <a:cs typeface="Arial" panose="020B0604020202020204" pitchFamily="34" charset="0"/>
              </a:rPr>
              <a:t>e.g</a:t>
            </a:r>
            <a:r>
              <a:rPr lang="en-US" sz="2800" kern="0" dirty="0">
                <a:solidFill>
                  <a:prstClr val="black"/>
                </a:solidFill>
                <a:latin typeface="+mn-lt"/>
                <a:ea typeface="Calibri"/>
                <a:cs typeface="Arial" panose="020B0604020202020204" pitchFamily="34" charset="0"/>
              </a:rPr>
              <a:t>. </a:t>
            </a:r>
            <a:r>
              <a:rPr lang="en-US" sz="2800" kern="0" dirty="0" smtClean="0">
                <a:solidFill>
                  <a:prstClr val="black"/>
                </a:solidFill>
                <a:latin typeface="+mn-lt"/>
                <a:ea typeface="Calibri"/>
                <a:cs typeface="Arial" panose="020B0604020202020204" pitchFamily="34" charset="0"/>
              </a:rPr>
              <a:t>methamphetamine) induce </a:t>
            </a:r>
            <a:r>
              <a:rPr lang="en-US" sz="2800" kern="0" dirty="0">
                <a:solidFill>
                  <a:prstClr val="black"/>
                </a:solidFill>
                <a:latin typeface="+mn-lt"/>
                <a:ea typeface="Calibri"/>
                <a:cs typeface="Arial" panose="020B0604020202020204" pitchFamily="34" charset="0"/>
              </a:rPr>
              <a:t>abnormalities in immune cell function and contribute to neuropsychiatric impairments.</a:t>
            </a:r>
            <a:endParaRPr lang="en-US" sz="2800" dirty="0">
              <a:latin typeface="+mn-lt"/>
            </a:endParaRPr>
          </a:p>
        </p:txBody>
      </p:sp>
      <p:pic>
        <p:nvPicPr>
          <p:cNvPr id="23557" name="Picture 2"/>
          <p:cNvPicPr>
            <a:picLocks noChangeAspect="1" noChangeArrowheads="1"/>
          </p:cNvPicPr>
          <p:nvPr/>
        </p:nvPicPr>
        <p:blipFill rotWithShape="1">
          <a:blip r:embed="rId3"/>
          <a:srcRect l="45376"/>
          <a:stretch/>
        </p:blipFill>
        <p:spPr bwMode="auto">
          <a:xfrm>
            <a:off x="3029071" y="4572000"/>
            <a:ext cx="5459534" cy="2011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 bwMode="auto">
          <a:xfrm>
            <a:off x="3105271" y="4724400"/>
            <a:ext cx="933329" cy="11918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266700" y="4419600"/>
            <a:ext cx="8382000" cy="2257425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743200"/>
            <a:ext cx="1210732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>
            <a:off x="7620000" y="2057400"/>
            <a:ext cx="0" cy="579120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367" y="838200"/>
            <a:ext cx="1682945" cy="1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Oval 16"/>
          <p:cNvSpPr/>
          <p:nvPr/>
        </p:nvSpPr>
        <p:spPr bwMode="auto">
          <a:xfrm>
            <a:off x="5638800" y="4662961"/>
            <a:ext cx="933329" cy="119188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96" y="4624387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533400" y="533400"/>
            <a:ext cx="800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Why target the immune system for substance use disorders?</a:t>
            </a:r>
          </a:p>
        </p:txBody>
      </p:sp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609600" y="1123950"/>
            <a:ext cx="7620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Calibri" pitchFamily="34" charset="0"/>
              </a:rPr>
              <a:t>Preclinical and clinical studies show that substances of abuse can have significant and long-lasting effects on immune function </a:t>
            </a:r>
            <a:r>
              <a:rPr lang="en-US" sz="2000">
                <a:latin typeface="Calibri" pitchFamily="34" charset="0"/>
                <a:sym typeface="Wingdings" pitchFamily="2" charset="2"/>
              </a:rPr>
              <a:t> behavior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533400" y="2124075"/>
            <a:ext cx="6629400" cy="387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u="sng" dirty="0">
                <a:latin typeface="Calibri" pitchFamily="34" charset="0"/>
                <a:cs typeface="Arial" charset="0"/>
              </a:rPr>
              <a:t>NIDA’s Top 10 List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Nicotine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Alcohol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Opioids (</a:t>
            </a:r>
            <a:r>
              <a:rPr lang="en-US" i="1" dirty="0">
                <a:latin typeface="Calibri" pitchFamily="34" charset="0"/>
                <a:cs typeface="Arial" charset="0"/>
              </a:rPr>
              <a:t>e.g</a:t>
            </a:r>
            <a:r>
              <a:rPr lang="en-US" dirty="0">
                <a:latin typeface="Calibri" pitchFamily="34" charset="0"/>
                <a:cs typeface="Arial" charset="0"/>
              </a:rPr>
              <a:t>., heroin)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Cannabinoids (</a:t>
            </a:r>
            <a:r>
              <a:rPr lang="en-US" i="1" dirty="0">
                <a:latin typeface="Calibri" pitchFamily="34" charset="0"/>
                <a:cs typeface="Arial" charset="0"/>
              </a:rPr>
              <a:t>e.g</a:t>
            </a:r>
            <a:r>
              <a:rPr lang="en-US" dirty="0">
                <a:latin typeface="Calibri" pitchFamily="34" charset="0"/>
                <a:cs typeface="Arial" charset="0"/>
              </a:rPr>
              <a:t>., marijuana)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Stimulants (</a:t>
            </a:r>
            <a:r>
              <a:rPr lang="en-US" i="1" dirty="0">
                <a:latin typeface="Calibri" pitchFamily="34" charset="0"/>
                <a:cs typeface="Arial" charset="0"/>
              </a:rPr>
              <a:t>e.g</a:t>
            </a:r>
            <a:r>
              <a:rPr lang="en-US" dirty="0">
                <a:latin typeface="Calibri" pitchFamily="34" charset="0"/>
                <a:cs typeface="Arial" charset="0"/>
              </a:rPr>
              <a:t>., cocaine, amphetamine, methamphetamine)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Club drugs (</a:t>
            </a:r>
            <a:r>
              <a:rPr lang="en-US" i="1" dirty="0">
                <a:latin typeface="Calibri" pitchFamily="34" charset="0"/>
                <a:cs typeface="Arial" charset="0"/>
              </a:rPr>
              <a:t>e.g</a:t>
            </a:r>
            <a:r>
              <a:rPr lang="en-US" dirty="0">
                <a:latin typeface="Calibri" pitchFamily="34" charset="0"/>
                <a:cs typeface="Arial" charset="0"/>
              </a:rPr>
              <a:t>., MDMA, GBH)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Dissociative drugs (</a:t>
            </a:r>
            <a:r>
              <a:rPr lang="en-US" i="1" dirty="0">
                <a:latin typeface="Calibri" pitchFamily="34" charset="0"/>
                <a:cs typeface="Arial" charset="0"/>
              </a:rPr>
              <a:t>e.g</a:t>
            </a:r>
            <a:r>
              <a:rPr lang="en-US" dirty="0">
                <a:latin typeface="Calibri" pitchFamily="34" charset="0"/>
                <a:cs typeface="Arial" charset="0"/>
              </a:rPr>
              <a:t>., ketamine,  PCP and analogs)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Hallucinogens (</a:t>
            </a:r>
            <a:r>
              <a:rPr lang="en-US" i="1" dirty="0">
                <a:latin typeface="Calibri" pitchFamily="34" charset="0"/>
                <a:cs typeface="Arial" charset="0"/>
              </a:rPr>
              <a:t>e.g</a:t>
            </a:r>
            <a:r>
              <a:rPr lang="en-US" dirty="0">
                <a:latin typeface="Calibri" pitchFamily="34" charset="0"/>
                <a:cs typeface="Arial" charset="0"/>
              </a:rPr>
              <a:t>., LSD, mescaline, psilocybin)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Other compounds (</a:t>
            </a:r>
            <a:r>
              <a:rPr lang="en-US" i="1" dirty="0">
                <a:latin typeface="Calibri" pitchFamily="34" charset="0"/>
                <a:cs typeface="Arial" charset="0"/>
              </a:rPr>
              <a:t>e.g</a:t>
            </a:r>
            <a:r>
              <a:rPr lang="en-US" dirty="0">
                <a:latin typeface="Calibri" pitchFamily="34" charset="0"/>
                <a:cs typeface="Arial" charset="0"/>
              </a:rPr>
              <a:t>., anabolic steroids, inhalants, bath salts)</a:t>
            </a:r>
          </a:p>
          <a:p>
            <a:pPr>
              <a:spcBef>
                <a:spcPts val="300"/>
              </a:spcBef>
              <a:buFont typeface="Calibri" pitchFamily="34" charset="0"/>
              <a:buAutoNum type="arabicPeriod"/>
            </a:pPr>
            <a:r>
              <a:rPr lang="en-US" dirty="0">
                <a:latin typeface="Calibri" pitchFamily="34" charset="0"/>
                <a:cs typeface="Arial" charset="0"/>
              </a:rPr>
              <a:t> Prescription medications (</a:t>
            </a:r>
            <a:r>
              <a:rPr lang="en-US" i="1" dirty="0">
                <a:latin typeface="Calibri" pitchFamily="34" charset="0"/>
                <a:cs typeface="Arial" charset="0"/>
              </a:rPr>
              <a:t>e.g.</a:t>
            </a:r>
            <a:r>
              <a:rPr lang="en-US" dirty="0">
                <a:latin typeface="Calibri" pitchFamily="34" charset="0"/>
                <a:cs typeface="Arial" charset="0"/>
              </a:rPr>
              <a:t>, opioid pain relievers, stimulants)</a:t>
            </a: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4191000" y="6477000"/>
            <a:ext cx="5105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alibri" pitchFamily="34" charset="0"/>
                <a:cs typeface="Arial" charset="0"/>
              </a:rPr>
              <a:t>Source: NIDA at http://drugabuse.gov/DrugPages/DrugsofAbuse.html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3886200"/>
            <a:ext cx="6096000" cy="358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6515100" y="2514600"/>
            <a:ext cx="1257300" cy="3581400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6500654" y="3949322"/>
            <a:ext cx="3647024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Immune Response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762000" y="228600"/>
            <a:ext cx="7848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Investigating the relationships among brain, behavior, and immunity in the context of substance use disorders</a:t>
            </a:r>
          </a:p>
        </p:txBody>
      </p:sp>
      <p:pic>
        <p:nvPicPr>
          <p:cNvPr id="27650" name="Picture 4"/>
          <p:cNvPicPr>
            <a:picLocks noChangeAspect="1" noChangeArrowheads="1"/>
          </p:cNvPicPr>
          <p:nvPr/>
        </p:nvPicPr>
        <p:blipFill>
          <a:blip r:embed="rId3"/>
          <a:srcRect l="5403" t="7751" r="4082" b="12798"/>
          <a:stretch>
            <a:fillRect/>
          </a:stretch>
        </p:blipFill>
        <p:spPr bwMode="auto">
          <a:xfrm>
            <a:off x="990600" y="1173163"/>
            <a:ext cx="7175500" cy="438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3429000" y="6505575"/>
            <a:ext cx="5943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omic Sans MS" pitchFamily="66" charset="0"/>
              </a:rPr>
              <a:t>Adapted from http://cancercontrol.cancer.gov/bimped/Dantzer/sld001.htm </a:t>
            </a:r>
          </a:p>
        </p:txBody>
      </p:sp>
      <p:sp>
        <p:nvSpPr>
          <p:cNvPr id="27652" name="Rectangle 5"/>
          <p:cNvSpPr txBox="1">
            <a:spLocks noChangeArrowheads="1"/>
          </p:cNvSpPr>
          <p:nvPr/>
        </p:nvSpPr>
        <p:spPr bwMode="auto">
          <a:xfrm>
            <a:off x="762000" y="5562600"/>
            <a:ext cx="76962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chemeClr val="hlink"/>
              </a:buClr>
              <a:buSzPct val="80000"/>
              <a:buFont typeface="Wingdings" pitchFamily="2" charset="2"/>
              <a:buNone/>
            </a:pPr>
            <a:r>
              <a:rPr lang="en-US" b="1" dirty="0">
                <a:latin typeface="+mn-lt"/>
                <a:cs typeface="Tahoma" pitchFamily="34" charset="0"/>
              </a:rPr>
              <a:t>Examples:  </a:t>
            </a:r>
            <a:r>
              <a:rPr lang="en-US" dirty="0">
                <a:latin typeface="+mn-lt"/>
                <a:cs typeface="Tahoma" pitchFamily="34" charset="0"/>
              </a:rPr>
              <a:t>i</a:t>
            </a:r>
            <a:r>
              <a:rPr lang="en-US" dirty="0" smtClean="0">
                <a:latin typeface="+mn-lt"/>
                <a:cs typeface="Tahoma" pitchFamily="34" charset="0"/>
              </a:rPr>
              <a:t>nterferons</a:t>
            </a:r>
            <a:r>
              <a:rPr lang="en-US" dirty="0">
                <a:latin typeface="+mn-lt"/>
                <a:cs typeface="Tahoma" pitchFamily="34" charset="0"/>
              </a:rPr>
              <a:t>: IFN-(</a:t>
            </a:r>
            <a:r>
              <a:rPr lang="en-US" dirty="0">
                <a:latin typeface="Symbol" panose="05050102010706020507" pitchFamily="18" charset="2"/>
                <a:cs typeface="Tahoma" pitchFamily="34" charset="0"/>
              </a:rPr>
              <a:t>a, b, g</a:t>
            </a:r>
            <a:r>
              <a:rPr lang="en-US" dirty="0">
                <a:latin typeface="+mn-lt"/>
                <a:cs typeface="Tahoma" pitchFamily="34" charset="0"/>
              </a:rPr>
              <a:t>);  </a:t>
            </a:r>
            <a:r>
              <a:rPr lang="en-US" dirty="0" smtClean="0">
                <a:latin typeface="+mn-lt"/>
                <a:cs typeface="Tahoma" pitchFamily="34" charset="0"/>
              </a:rPr>
              <a:t>tumor </a:t>
            </a:r>
            <a:r>
              <a:rPr lang="en-US" dirty="0">
                <a:latin typeface="+mn-lt"/>
                <a:cs typeface="Tahoma" pitchFamily="34" charset="0"/>
              </a:rPr>
              <a:t>necrosis factor: TNF-(</a:t>
            </a:r>
            <a:r>
              <a:rPr lang="en-US" dirty="0">
                <a:latin typeface="Symbol" panose="05050102010706020507" pitchFamily="18" charset="2"/>
                <a:cs typeface="Tahoma" pitchFamily="34" charset="0"/>
              </a:rPr>
              <a:t>a, b</a:t>
            </a:r>
            <a:r>
              <a:rPr lang="en-US" dirty="0">
                <a:latin typeface="+mn-lt"/>
                <a:cs typeface="Tahoma" pitchFamily="34" charset="0"/>
              </a:rPr>
              <a:t>);  </a:t>
            </a:r>
            <a:r>
              <a:rPr lang="en-US" dirty="0" smtClean="0">
                <a:latin typeface="+mn-lt"/>
                <a:cs typeface="Tahoma" pitchFamily="34" charset="0"/>
              </a:rPr>
              <a:t>interleukins</a:t>
            </a:r>
            <a:r>
              <a:rPr lang="en-US" dirty="0">
                <a:latin typeface="+mn-lt"/>
                <a:cs typeface="Tahoma" pitchFamily="34" charset="0"/>
              </a:rPr>
              <a:t>: IL-1 (</a:t>
            </a:r>
            <a:r>
              <a:rPr lang="en-US" dirty="0">
                <a:latin typeface="Symbol" panose="05050102010706020507" pitchFamily="18" charset="2"/>
                <a:cs typeface="Tahoma" pitchFamily="34" charset="0"/>
              </a:rPr>
              <a:t>a, b</a:t>
            </a:r>
            <a:r>
              <a:rPr lang="en-US" dirty="0">
                <a:latin typeface="+mn-lt"/>
                <a:cs typeface="Tahoma" pitchFamily="34" charset="0"/>
              </a:rPr>
              <a:t>), IL-2, IL-6, </a:t>
            </a:r>
            <a:r>
              <a:rPr lang="en-US" dirty="0" smtClean="0">
                <a:latin typeface="+mn-lt"/>
                <a:cs typeface="Tahoma" pitchFamily="34" charset="0"/>
              </a:rPr>
              <a:t>IL-10; </a:t>
            </a:r>
            <a:r>
              <a:rPr lang="en-US" dirty="0">
                <a:latin typeface="+mn-lt"/>
              </a:rPr>
              <a:t>macrophage migration inhibitory </a:t>
            </a:r>
            <a:r>
              <a:rPr lang="en-US" dirty="0" smtClean="0">
                <a:latin typeface="+mn-lt"/>
              </a:rPr>
              <a:t>factor (</a:t>
            </a:r>
            <a:r>
              <a:rPr lang="en-US" dirty="0" smtClean="0">
                <a:latin typeface="+mn-lt"/>
                <a:cs typeface="Tahoma" pitchFamily="34" charset="0"/>
              </a:rPr>
              <a:t>MIF); monocyte chemoattractant protein-1 (MCP-1; CCL2) </a:t>
            </a:r>
            <a:endParaRPr lang="en-US" dirty="0">
              <a:latin typeface="+mn-lt"/>
              <a:cs typeface="Tahoma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43000" y="2895600"/>
            <a:ext cx="1600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Substance use disorders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590800" y="3200400"/>
            <a:ext cx="114300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066800" y="1524000"/>
            <a:ext cx="18288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477000" y="1600200"/>
            <a:ext cx="1066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590800" y="3048000"/>
            <a:ext cx="990600" cy="1031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animBg="1"/>
      <p:bldP spid="9" grpId="0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362200"/>
            <a:ext cx="11049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800600"/>
            <a:ext cx="15097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1447800"/>
            <a:ext cx="6186488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6200000" flipH="1">
            <a:off x="1600200" y="4191000"/>
            <a:ext cx="609600" cy="4572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981200" y="5486400"/>
            <a:ext cx="228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09800" y="4572000"/>
            <a:ext cx="1524000" cy="40011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Confusion</a:t>
            </a:r>
            <a:endParaRPr lang="en-US" sz="2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5334000"/>
            <a:ext cx="1524000" cy="40011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Depression</a:t>
            </a:r>
            <a:endParaRPr lang="en-US" sz="2000" b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0" y="2590800"/>
            <a:ext cx="2133600" cy="707886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Impaired immune system</a:t>
            </a:r>
            <a:endParaRPr lang="en-US" sz="2000" b="1" dirty="0"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70527"/>
            <a:ext cx="8458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latin typeface="+mn-lt"/>
              </a:rPr>
              <a:t>Methamphetamine use is associated with serious physical and mental health disorders   </a:t>
            </a:r>
          </a:p>
        </p:txBody>
      </p:sp>
    </p:spTree>
    <p:extLst>
      <p:ext uri="{BB962C8B-B14F-4D97-AF65-F5344CB8AC3E}">
        <p14:creationId xmlns:p14="http://schemas.microsoft.com/office/powerpoint/2010/main" val="60275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/>
          <p:cNvSpPr>
            <a:spLocks noChangeArrowheads="1"/>
          </p:cNvSpPr>
          <p:nvPr/>
        </p:nvSpPr>
        <p:spPr bwMode="auto">
          <a:xfrm>
            <a:off x="3200400" y="6397823"/>
            <a:ext cx="5943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alibri" pitchFamily="34" charset="0"/>
                <a:cs typeface="Arial" charset="0"/>
              </a:rPr>
              <a:t>(Thompson </a:t>
            </a:r>
            <a:r>
              <a:rPr lang="en-US" sz="1400" dirty="0">
                <a:latin typeface="Calibri" pitchFamily="34" charset="0"/>
                <a:cs typeface="Arial" charset="0"/>
              </a:rPr>
              <a:t>et al., </a:t>
            </a:r>
            <a:r>
              <a:rPr lang="en-US" sz="1400" i="1" dirty="0">
                <a:latin typeface="Calibri" pitchFamily="34" charset="0"/>
                <a:cs typeface="Arial" charset="0"/>
              </a:rPr>
              <a:t>J Neuroscience</a:t>
            </a:r>
            <a:r>
              <a:rPr lang="en-US" sz="1400" dirty="0">
                <a:latin typeface="Calibri" pitchFamily="34" charset="0"/>
                <a:cs typeface="Arial" charset="0"/>
              </a:rPr>
              <a:t>, 2004; </a:t>
            </a:r>
            <a:r>
              <a:rPr lang="en-US" sz="1400" i="1" dirty="0">
                <a:latin typeface="Calibri" pitchFamily="34" charset="0"/>
                <a:cs typeface="Arial" charset="0"/>
              </a:rPr>
              <a:t>New York Times</a:t>
            </a:r>
            <a:r>
              <a:rPr lang="en-US" sz="1400" dirty="0">
                <a:latin typeface="Calibri" pitchFamily="34" charset="0"/>
                <a:cs typeface="Arial" charset="0"/>
              </a:rPr>
              <a:t>; Date: 20 July 2004 </a:t>
            </a:r>
            <a:r>
              <a:rPr lang="en-US" sz="1400" dirty="0" smtClean="0">
                <a:latin typeface="Calibri" pitchFamily="34" charset="0"/>
                <a:cs typeface="Arial" charset="0"/>
              </a:rPr>
              <a:t>)</a:t>
            </a:r>
            <a:endParaRPr lang="en-US" sz="1400" dirty="0">
              <a:latin typeface="Calibri" pitchFamily="34" charset="0"/>
              <a:cs typeface="Arial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52400" y="228600"/>
            <a:ext cx="86883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Calibri" pitchFamily="34" charset="0"/>
              </a:rPr>
              <a:t>Brains from methamphetamine users were 10% larger than “normal”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38200" y="5638800"/>
            <a:ext cx="579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Calibri" pitchFamily="34" charset="0"/>
                <a:cs typeface="Arial" charset="0"/>
              </a:rPr>
              <a:t>Red areas </a:t>
            </a:r>
            <a:r>
              <a:rPr lang="en-US" sz="2400">
                <a:latin typeface="Calibri" pitchFamily="34" charset="0"/>
                <a:cs typeface="Arial" charset="0"/>
              </a:rPr>
              <a:t>show the greatest tissue loss. 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95600" y="838200"/>
            <a:ext cx="5945188" cy="4648200"/>
            <a:chOff x="2895600" y="838200"/>
            <a:chExt cx="5945132" cy="4648200"/>
          </a:xfrm>
        </p:grpSpPr>
        <p:pic>
          <p:nvPicPr>
            <p:cNvPr id="35849" name="Picture 1"/>
            <p:cNvPicPr>
              <a:picLocks noChangeAspect="1" noChangeArrowheads="1"/>
            </p:cNvPicPr>
            <p:nvPr/>
          </p:nvPicPr>
          <p:blipFill>
            <a:blip r:embed="rId3"/>
            <a:srcRect b="8653"/>
            <a:stretch>
              <a:fillRect/>
            </a:stretch>
          </p:blipFill>
          <p:spPr bwMode="auto">
            <a:xfrm>
              <a:off x="3124200" y="1143000"/>
              <a:ext cx="5716532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971799" y="2895600"/>
              <a:ext cx="914391" cy="175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895600" y="838200"/>
              <a:ext cx="2057381" cy="1981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648183" y="838200"/>
              <a:ext cx="609594" cy="990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5845" name="Rectangle 9"/>
          <p:cNvSpPr>
            <a:spLocks noChangeArrowheads="1"/>
          </p:cNvSpPr>
          <p:nvPr/>
        </p:nvSpPr>
        <p:spPr bwMode="auto">
          <a:xfrm>
            <a:off x="304800" y="3078163"/>
            <a:ext cx="35052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  <a:cs typeface="Arial" charset="0"/>
              </a:rPr>
              <a:t>The hippocampus, lost 8% of its tissue, comparable to the brain deficits in early Alzheimer's Disease. </a:t>
            </a:r>
          </a:p>
        </p:txBody>
      </p:sp>
      <p:sp>
        <p:nvSpPr>
          <p:cNvPr id="35846" name="Rectangle 2"/>
          <p:cNvSpPr>
            <a:spLocks noChangeArrowheads="1"/>
          </p:cNvSpPr>
          <p:nvPr/>
        </p:nvSpPr>
        <p:spPr bwMode="auto">
          <a:xfrm>
            <a:off x="304800" y="1325563"/>
            <a:ext cx="39624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  <a:cs typeface="Arial" charset="0"/>
              </a:rPr>
              <a:t>The limbic region, involved in drug craving, reward, mood and emotion, lost 11% of its tissue.  </a:t>
            </a:r>
          </a:p>
        </p:txBody>
      </p:sp>
      <p:sp>
        <p:nvSpPr>
          <p:cNvPr id="12" name="Oval 11"/>
          <p:cNvSpPr/>
          <p:nvPr/>
        </p:nvSpPr>
        <p:spPr>
          <a:xfrm>
            <a:off x="3810000" y="3048000"/>
            <a:ext cx="152400" cy="381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8600" y="152400"/>
            <a:ext cx="8686800" cy="9540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Brains of adults who use methamphetamine show structural abnormalities</a:t>
            </a:r>
            <a:endParaRPr lang="en-US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6858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800" b="1" dirty="0">
                <a:latin typeface="Calibri" pitchFamily="34" charset="0"/>
              </a:rPr>
              <a:t>Methamphetamine: Consequences of use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4419600" y="1371600"/>
            <a:ext cx="441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Calibri" pitchFamily="34" charset="0"/>
                <a:cs typeface="Arial" charset="0"/>
              </a:rPr>
              <a:t>Depleted </a:t>
            </a:r>
            <a:r>
              <a:rPr lang="en-US" sz="2400" dirty="0">
                <a:latin typeface="Calibri" pitchFamily="34" charset="0"/>
                <a:cs typeface="Arial" charset="0"/>
              </a:rPr>
              <a:t>dopamine transporter levels in </a:t>
            </a:r>
            <a:r>
              <a:rPr lang="en-US" sz="2400" dirty="0" smtClean="0">
                <a:latin typeface="Calibri" pitchFamily="34" charset="0"/>
                <a:cs typeface="Arial" charset="0"/>
              </a:rPr>
              <a:t>methamphetamine </a:t>
            </a:r>
            <a:r>
              <a:rPr lang="en-US" sz="2400" dirty="0">
                <a:latin typeface="Calibri" pitchFamily="34" charset="0"/>
                <a:cs typeface="Arial" charset="0"/>
              </a:rPr>
              <a:t>users show recovery after prolonged abstinence</a:t>
            </a:r>
            <a:r>
              <a:rPr lang="en-US" sz="2400" dirty="0" smtClean="0">
                <a:latin typeface="Calibri" pitchFamily="34" charset="0"/>
                <a:cs typeface="Arial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>
              <a:latin typeface="Calibri" pitchFamily="34" charset="0"/>
              <a:cs typeface="Arial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Calibri" pitchFamily="34" charset="0"/>
                <a:cs typeface="Arial" charset="0"/>
              </a:rPr>
              <a:t> </a:t>
            </a:r>
            <a:endParaRPr lang="en-US" sz="2400" dirty="0">
              <a:latin typeface="Calibri" pitchFamily="34" charset="0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533400" y="1143000"/>
          <a:ext cx="3573463" cy="365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Photo Editor Photo" r:id="rId4" imgW="2088061" imgH="2133785" progId="">
                  <p:embed/>
                </p:oleObj>
              </mc:Choice>
              <mc:Fallback>
                <p:oleObj name="Photo Editor Photo" r:id="rId4" imgW="2088061" imgH="21337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143000"/>
                        <a:ext cx="3573463" cy="365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267200" y="62484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200" dirty="0" smtClean="0">
                <a:latin typeface="+mn-lt"/>
              </a:rPr>
              <a:t>(</a:t>
            </a:r>
            <a:r>
              <a:rPr lang="en-US" sz="1200" dirty="0" err="1" smtClean="0">
                <a:latin typeface="+mn-lt"/>
              </a:rPr>
              <a:t>Volkow</a:t>
            </a:r>
            <a:r>
              <a:rPr lang="en-US" sz="1200" dirty="0" smtClean="0">
                <a:latin typeface="+mn-lt"/>
              </a:rPr>
              <a:t> </a:t>
            </a:r>
            <a:r>
              <a:rPr lang="en-US" sz="1200" dirty="0">
                <a:latin typeface="+mn-lt"/>
              </a:rPr>
              <a:t>ND, et al. Loss of dopamine transporters in methamphetamine abusers recovers with protracted abstinence. </a:t>
            </a:r>
            <a:r>
              <a:rPr lang="en-US" sz="1200" i="1" dirty="0">
                <a:latin typeface="+mn-lt"/>
              </a:rPr>
              <a:t>J </a:t>
            </a:r>
            <a:r>
              <a:rPr lang="en-US" sz="1200" i="1" dirty="0" err="1">
                <a:latin typeface="+mn-lt"/>
              </a:rPr>
              <a:t>Neurosci</a:t>
            </a:r>
            <a:r>
              <a:rPr lang="en-US" sz="1200" i="1" dirty="0">
                <a:latin typeface="+mn-lt"/>
              </a:rPr>
              <a:t>.</a:t>
            </a:r>
            <a:r>
              <a:rPr lang="en-US" sz="1200" dirty="0">
                <a:latin typeface="+mn-lt"/>
              </a:rPr>
              <a:t> </a:t>
            </a:r>
            <a:r>
              <a:rPr lang="en-US" sz="1200" dirty="0" smtClean="0">
                <a:latin typeface="+mn-lt"/>
              </a:rPr>
              <a:t>2001)</a:t>
            </a:r>
            <a:endParaRPr lang="en-US" sz="1200" b="1" dirty="0">
              <a:solidFill>
                <a:srgbClr val="F2B51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33400" y="4953000"/>
            <a:ext cx="3505200" cy="12033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en-US" b="1" dirty="0">
                <a:latin typeface="Calibri" pitchFamily="34" charset="0"/>
              </a:rPr>
              <a:t>In these brain scans,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high dopamine transporter levels </a:t>
            </a:r>
            <a:r>
              <a:rPr lang="en-US" b="1" dirty="0">
                <a:latin typeface="Calibri" pitchFamily="34" charset="0"/>
              </a:rPr>
              <a:t>appear as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red</a:t>
            </a:r>
            <a:r>
              <a:rPr lang="en-US" b="1" dirty="0">
                <a:latin typeface="Calibri" pitchFamily="34" charset="0"/>
              </a:rPr>
              <a:t>, while low levels appear as yellow/green.</a:t>
            </a:r>
            <a:r>
              <a:rPr lang="en-US" dirty="0">
                <a:latin typeface="Calibri" pitchFamily="34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4495800" y="3406676"/>
            <a:ext cx="426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Calibri" pitchFamily="34" charset="0"/>
              </a:rPr>
              <a:t>Neuropsychological tests do not improve to the same extent, suggesting that the increase of the dopamine transporters is not sufficient for complete function recovery. 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2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572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1"/>
          <p:cNvSpPr>
            <a:spLocks noChangeArrowheads="1"/>
          </p:cNvSpPr>
          <p:nvPr/>
        </p:nvSpPr>
        <p:spPr bwMode="auto">
          <a:xfrm>
            <a:off x="762000" y="2655888"/>
            <a:ext cx="7772400" cy="10779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9113" indent="-519113">
              <a:spcBef>
                <a:spcPts val="1200"/>
              </a:spcBef>
              <a:spcAft>
                <a:spcPts val="600"/>
              </a:spcAft>
            </a:pPr>
            <a:r>
              <a:rPr lang="en-US" sz="3200" b="1">
                <a:latin typeface="Calibri" pitchFamily="34" charset="0"/>
              </a:rPr>
              <a:t>II.  Immune system targets for therapeutic    development/intervention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8" y="914400"/>
            <a:ext cx="7586662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181600" y="1447800"/>
            <a:ext cx="1066800" cy="3810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0" y="3810000"/>
            <a:ext cx="1066800" cy="5334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81000" y="381000"/>
            <a:ext cx="83820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latin typeface="+mn-lt"/>
              </a:rPr>
              <a:t>Glia as targets for </a:t>
            </a:r>
            <a:r>
              <a:rPr lang="en-US" sz="2800" b="1" dirty="0" err="1">
                <a:latin typeface="+mn-lt"/>
              </a:rPr>
              <a:t>pharmacotherapeutic</a:t>
            </a:r>
            <a:r>
              <a:rPr lang="en-US" sz="2800" b="1" dirty="0">
                <a:latin typeface="+mn-lt"/>
              </a:rPr>
              <a:t> interventions </a:t>
            </a:r>
          </a:p>
        </p:txBody>
      </p:sp>
      <p:sp>
        <p:nvSpPr>
          <p:cNvPr id="3" name="Rectangle 2"/>
          <p:cNvSpPr/>
          <p:nvPr/>
        </p:nvSpPr>
        <p:spPr>
          <a:xfrm>
            <a:off x="3581400" y="6291263"/>
            <a:ext cx="533400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latin typeface="+mn-lt"/>
              </a:rPr>
              <a:t>http://bio1152.nicerweb.com/Locked/media/ch49/glia.html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4819650"/>
            <a:ext cx="7586663" cy="1323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Glia, which constitute the majority of cells in the brain, have many of the same receptors as neurons, secrete neurotransmitters and neurotrophic and inflammatory factors, control clearance of neurotransmitters, and play a key role in synaptic plasticity.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038600" y="1097915"/>
            <a:ext cx="3566160" cy="3566160"/>
          </a:xfrm>
          <a:prstGeom prst="ellipse">
            <a:avLst/>
          </a:prstGeom>
          <a:noFill/>
          <a:ln>
            <a:noFill/>
          </a:ln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1613" y="304800"/>
            <a:ext cx="6148387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457200" y="5257800"/>
            <a:ext cx="8229600" cy="10763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alibri" pitchFamily="34" charset="0"/>
              </a:rPr>
              <a:t>Neuronal damage </a:t>
            </a:r>
            <a:r>
              <a:rPr lang="en-US" sz="2400" b="1">
                <a:latin typeface="Calibri" pitchFamily="34" charset="0"/>
              </a:rPr>
              <a:t>+</a:t>
            </a:r>
            <a:r>
              <a:rPr lang="en-US" sz="2000" b="1">
                <a:latin typeface="Calibri" pitchFamily="34" charset="0"/>
              </a:rPr>
              <a:t> a heightened state of glial activation = &gt; positive microglial-astroglial, and neuronal-glial feedback = &gt; increases in neuroinflammation and injury</a:t>
            </a:r>
            <a:endParaRPr lang="en-US" sz="2000" b="1"/>
          </a:p>
        </p:txBody>
      </p:sp>
      <p:sp>
        <p:nvSpPr>
          <p:cNvPr id="6" name="Rectangle 5"/>
          <p:cNvSpPr/>
          <p:nvPr/>
        </p:nvSpPr>
        <p:spPr>
          <a:xfrm>
            <a:off x="304800" y="6397625"/>
            <a:ext cx="8763000" cy="3048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>
                <a:latin typeface="Calibri" pitchFamily="34" charset="0"/>
              </a:rPr>
              <a:t>(Beardsley PM, Hauser KF. Glial modulators as potential treatments of psychostimulant abuse. </a:t>
            </a:r>
            <a:r>
              <a:rPr lang="en-US" sz="1400" i="1">
                <a:latin typeface="Calibri" pitchFamily="34" charset="0"/>
              </a:rPr>
              <a:t>Adv Pharmacol. </a:t>
            </a:r>
            <a:r>
              <a:rPr lang="en-US" sz="1400">
                <a:latin typeface="Calibri" pitchFamily="34" charset="0"/>
              </a:rPr>
              <a:t>2014)</a:t>
            </a:r>
          </a:p>
        </p:txBody>
      </p:sp>
      <p:sp>
        <p:nvSpPr>
          <p:cNvPr id="7" name="Oval 6"/>
          <p:cNvSpPr/>
          <p:nvPr/>
        </p:nvSpPr>
        <p:spPr>
          <a:xfrm>
            <a:off x="2971800" y="533400"/>
            <a:ext cx="609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29200" y="762000"/>
            <a:ext cx="6096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 rot="1997103">
            <a:off x="4144963" y="3101975"/>
            <a:ext cx="784225" cy="547688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Oval 10"/>
          <p:cNvSpPr/>
          <p:nvPr/>
        </p:nvSpPr>
        <p:spPr>
          <a:xfrm rot="187150">
            <a:off x="2125663" y="609600"/>
            <a:ext cx="788987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228600"/>
            <a:ext cx="2005013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09" name="Content Placeholder 2"/>
          <p:cNvSpPr txBox="1">
            <a:spLocks/>
          </p:cNvSpPr>
          <p:nvPr/>
        </p:nvSpPr>
        <p:spPr bwMode="auto">
          <a:xfrm>
            <a:off x="533400" y="990600"/>
            <a:ext cx="815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400" dirty="0">
                <a:latin typeface="Calibri" pitchFamily="34" charset="0"/>
              </a:rPr>
              <a:t>Pre-clinically, recombinant T-cell receptor 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alibri" pitchFamily="34" charset="0"/>
              </a:rPr>
              <a:t>ligands (</a:t>
            </a:r>
            <a:r>
              <a:rPr lang="en-US" sz="2400" dirty="0" smtClean="0">
                <a:latin typeface="Calibri" pitchFamily="34" charset="0"/>
              </a:rPr>
              <a:t>RTL</a:t>
            </a:r>
            <a:r>
              <a:rPr lang="en-US" sz="2400" dirty="0">
                <a:latin typeface="Calibri" pitchFamily="34" charset="0"/>
              </a:rPr>
              <a:t>) linked to antigenic peptides: </a:t>
            </a:r>
          </a:p>
          <a:p>
            <a:pPr>
              <a:buFont typeface="Arial" charset="0"/>
              <a:buNone/>
            </a:pPr>
            <a:endParaRPr lang="en-US" sz="2400" dirty="0">
              <a:latin typeface="Calibri" pitchFamily="34" charset="0"/>
            </a:endParaRP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 inhibit recruitment of inflammatory cells to brain, 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 repair myelin and axonal damage, and 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latin typeface="Calibri" pitchFamily="34" charset="0"/>
              </a:rPr>
              <a:t>  restore impaired motor function.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85800" y="3810000"/>
            <a:ext cx="5543550" cy="137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000" dirty="0">
                <a:latin typeface="Calibri" pitchFamily="34" charset="0"/>
              </a:rPr>
              <a:t>The RTL is a single exon comprised of the </a:t>
            </a:r>
            <a:r>
              <a:rPr lang="en-US" sz="2000" dirty="0" smtClean="0">
                <a:solidFill>
                  <a:srgbClr val="000099"/>
                </a:solidFill>
                <a:latin typeface="Calibri" pitchFamily="34" charset="0"/>
              </a:rPr>
              <a:t>β1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</a:rPr>
              <a:t>(</a:t>
            </a:r>
            <a:r>
              <a:rPr lang="en-US" sz="2000" dirty="0">
                <a:solidFill>
                  <a:srgbClr val="000099"/>
                </a:solidFill>
                <a:latin typeface="Calibri" pitchFamily="34" charset="0"/>
              </a:rPr>
              <a:t>blue</a:t>
            </a:r>
            <a:r>
              <a:rPr lang="en-US" sz="2000" dirty="0">
                <a:latin typeface="Calibri" pitchFamily="34" charset="0"/>
              </a:rPr>
              <a:t>) and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α1</a:t>
            </a:r>
            <a:r>
              <a:rPr lang="en-US" sz="2000" dirty="0">
                <a:latin typeface="Calibri" pitchFamily="34" charset="0"/>
              </a:rPr>
              <a:t> (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red</a:t>
            </a:r>
            <a:r>
              <a:rPr lang="en-US" sz="2000" dirty="0">
                <a:latin typeface="Calibri" pitchFamily="34" charset="0"/>
              </a:rPr>
              <a:t>) domains of a </a:t>
            </a:r>
            <a:r>
              <a:rPr lang="en-US" sz="2000" dirty="0" smtClean="0">
                <a:latin typeface="Calibri" pitchFamily="34" charset="0"/>
              </a:rPr>
              <a:t>major </a:t>
            </a:r>
            <a:r>
              <a:rPr lang="en-US" sz="2000" dirty="0">
                <a:latin typeface="Calibri" pitchFamily="34" charset="0"/>
              </a:rPr>
              <a:t>histocompatibility complex (MHC) class II molecule with a tethered </a:t>
            </a:r>
            <a:r>
              <a:rPr lang="en-US" sz="2000" dirty="0">
                <a:solidFill>
                  <a:srgbClr val="008000"/>
                </a:solidFill>
                <a:latin typeface="Calibri" pitchFamily="34" charset="0"/>
              </a:rPr>
              <a:t>target peptide </a:t>
            </a:r>
            <a:r>
              <a:rPr lang="en-US" sz="2000" dirty="0">
                <a:latin typeface="Calibri" pitchFamily="34" charset="0"/>
              </a:rPr>
              <a:t>(</a:t>
            </a:r>
            <a:r>
              <a:rPr lang="en-US" sz="2000" dirty="0">
                <a:solidFill>
                  <a:srgbClr val="008000"/>
                </a:solidFill>
                <a:latin typeface="Calibri" pitchFamily="34" charset="0"/>
              </a:rPr>
              <a:t>green</a:t>
            </a:r>
            <a:r>
              <a:rPr lang="en-US" sz="2000" dirty="0">
                <a:latin typeface="Calibri" pitchFamily="34" charset="0"/>
              </a:rPr>
              <a:t>). </a:t>
            </a:r>
          </a:p>
        </p:txBody>
      </p:sp>
      <p:sp>
        <p:nvSpPr>
          <p:cNvPr id="43011" name="TextBox 7"/>
          <p:cNvSpPr txBox="1">
            <a:spLocks noChangeArrowheads="1"/>
          </p:cNvSpPr>
          <p:nvPr/>
        </p:nvSpPr>
        <p:spPr bwMode="auto">
          <a:xfrm>
            <a:off x="3505200" y="6400800"/>
            <a:ext cx="5638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alibri" pitchFamily="34" charset="0"/>
              </a:rPr>
              <a:t>Image courtesy of the Vandenbark laboratory,  VA Portland Health Care System</a:t>
            </a:r>
          </a:p>
        </p:txBody>
      </p:sp>
      <p:sp>
        <p:nvSpPr>
          <p:cNvPr id="43012" name="Rectangle 5"/>
          <p:cNvSpPr>
            <a:spLocks noChangeArrowheads="1"/>
          </p:cNvSpPr>
          <p:nvPr/>
        </p:nvSpPr>
        <p:spPr bwMode="auto">
          <a:xfrm>
            <a:off x="609600" y="381000"/>
            <a:ext cx="4165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Myelin peptides and T cells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7200" y="5638800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u="sng" dirty="0" smtClean="0">
                <a:latin typeface="Calibri" pitchFamily="34" charset="0"/>
              </a:rPr>
              <a:t>RTL </a:t>
            </a:r>
            <a:r>
              <a:rPr lang="en-US" sz="2000" b="1" u="sng" dirty="0">
                <a:latin typeface="Calibri" pitchFamily="34" charset="0"/>
              </a:rPr>
              <a:t>target peptide</a:t>
            </a:r>
            <a:r>
              <a:rPr lang="en-US" sz="2000" b="1" dirty="0">
                <a:latin typeface="Calibri" pitchFamily="34" charset="0"/>
              </a:rPr>
              <a:t>: myelin oligodendrocyte glycoprotein (</a:t>
            </a:r>
            <a:r>
              <a:rPr lang="en-US" sz="2000" b="1" dirty="0" smtClean="0">
                <a:latin typeface="Calibri" pitchFamily="34" charset="0"/>
              </a:rPr>
              <a:t>MOG) peptide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533400" y="3581400"/>
            <a:ext cx="81534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" name="Picture 1" descr="RTL"/>
          <p:cNvPicPr>
            <a:picLocks noChangeAspect="1" noChangeArrowheads="1"/>
          </p:cNvPicPr>
          <p:nvPr/>
        </p:nvPicPr>
        <p:blipFill>
          <a:blip r:embed="rId4"/>
          <a:srcRect l="14211" t="31528" r="11940" b="16705"/>
          <a:stretch>
            <a:fillRect/>
          </a:stretch>
        </p:blipFill>
        <p:spPr bwMode="auto">
          <a:xfrm>
            <a:off x="6305550" y="3657600"/>
            <a:ext cx="2305050" cy="1736725"/>
          </a:xfrm>
          <a:prstGeom prst="rect">
            <a:avLst/>
          </a:prstGeom>
          <a:solidFill>
            <a:srgbClr val="8AD3E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3"/>
          <p:cNvSpPr txBox="1">
            <a:spLocks noChangeArrowheads="1"/>
          </p:cNvSpPr>
          <p:nvPr/>
        </p:nvSpPr>
        <p:spPr bwMode="auto">
          <a:xfrm>
            <a:off x="228600" y="209550"/>
            <a:ext cx="7924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RTL mechanisms of action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988" y="874713"/>
            <a:ext cx="638968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5032375"/>
            <a:ext cx="84582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  <a:ea typeface="Times New Roman" pitchFamily="18" charset="0"/>
                <a:cs typeface="Arial" charset="0"/>
              </a:rPr>
              <a:t>Binding of RTL constructs with CD74 involves MHC class II-α1/CD74 interactions that inhibit CD74 expression, block activity of its </a:t>
            </a:r>
            <a:r>
              <a:rPr lang="en-US" sz="2000" dirty="0" err="1">
                <a:latin typeface="+mn-lt"/>
                <a:ea typeface="Times New Roman" pitchFamily="18" charset="0"/>
                <a:cs typeface="Arial" charset="0"/>
              </a:rPr>
              <a:t>ligand</a:t>
            </a:r>
            <a:r>
              <a:rPr lang="en-US" sz="2000" dirty="0">
                <a:latin typeface="+mn-lt"/>
                <a:ea typeface="Times New Roman" pitchFamily="18" charset="0"/>
                <a:cs typeface="Arial" charset="0"/>
              </a:rPr>
              <a:t>, MIF, inhibit recruitment of inflammatory cells to brain, and reduce inflammation.  </a:t>
            </a:r>
          </a:p>
          <a:p>
            <a:pPr>
              <a:defRPr/>
            </a:pPr>
            <a:endParaRPr lang="en-US" sz="1100" dirty="0">
              <a:latin typeface="+mn-lt"/>
              <a:ea typeface="Times New Roman" pitchFamily="18" charset="0"/>
              <a:cs typeface="Arial" charset="0"/>
            </a:endParaRPr>
          </a:p>
        </p:txBody>
      </p:sp>
      <p:sp>
        <p:nvSpPr>
          <p:cNvPr id="45060" name="TextBox 6"/>
          <p:cNvSpPr txBox="1">
            <a:spLocks noChangeArrowheads="1"/>
          </p:cNvSpPr>
          <p:nvPr/>
        </p:nvSpPr>
        <p:spPr bwMode="auto">
          <a:xfrm>
            <a:off x="1143000" y="6477000"/>
            <a:ext cx="7848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alibri" pitchFamily="34" charset="0"/>
              </a:rPr>
              <a:t>(Image courtesy of the Vandenbark laboratory,  VA Portland Health Care System; Huckans and Loftis, unpublished data)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762000"/>
            <a:ext cx="8686800" cy="556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562600" y="1368425"/>
            <a:ext cx="25908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(human analog of RTL551) </a:t>
            </a:r>
          </a:p>
        </p:txBody>
      </p:sp>
      <p:sp>
        <p:nvSpPr>
          <p:cNvPr id="8" name="Rectangle 7"/>
          <p:cNvSpPr/>
          <p:nvPr/>
        </p:nvSpPr>
        <p:spPr>
          <a:xfrm>
            <a:off x="374650" y="5257800"/>
            <a:ext cx="8382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+mn-lt"/>
                <a:ea typeface="Times New Roman" pitchFamily="18" charset="0"/>
                <a:cs typeface="Arial" charset="0"/>
              </a:rPr>
              <a:t>These mechanisms are thought to contribute to </a:t>
            </a:r>
            <a:r>
              <a:rPr lang="en-US" sz="2000" b="1" dirty="0" smtClean="0">
                <a:latin typeface="+mn-lt"/>
                <a:ea typeface="Times New Roman" pitchFamily="18" charset="0"/>
                <a:cs typeface="Arial" charset="0"/>
              </a:rPr>
              <a:t>RTL’s </a:t>
            </a:r>
            <a:r>
              <a:rPr lang="en-US" sz="2000" b="1" dirty="0">
                <a:latin typeface="+mn-lt"/>
                <a:ea typeface="Times New Roman" pitchFamily="18" charset="0"/>
                <a:cs typeface="Arial" charset="0"/>
              </a:rPr>
              <a:t>therapeutic effects. </a:t>
            </a:r>
            <a:endParaRPr lang="en-US" sz="2800" b="1" dirty="0">
              <a:latin typeface="+mn-lt"/>
              <a:ea typeface="Times New Roman" pitchFamily="18" charset="0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 r="5359"/>
          <a:stretch>
            <a:fillRect/>
          </a:stretch>
        </p:blipFill>
        <p:spPr bwMode="auto">
          <a:xfrm>
            <a:off x="5486400" y="152400"/>
            <a:ext cx="3270250" cy="4389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flipV="1">
            <a:off x="3352800" y="609600"/>
            <a:ext cx="2019300" cy="38100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044575" y="2895600"/>
            <a:ext cx="7261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73050">
              <a:spcBef>
                <a:spcPts val="1200"/>
              </a:spcBef>
              <a:spcAft>
                <a:spcPts val="600"/>
              </a:spcAft>
            </a:pPr>
            <a:r>
              <a:rPr lang="en-US" sz="2800" b="1">
                <a:latin typeface="Calibri" pitchFamily="34" charset="0"/>
              </a:rPr>
              <a:t>III.  “Immunomodulatory” treatment strategies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60350" y="2786063"/>
            <a:ext cx="35052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Relapse rates following substance abuse treatments are high (~40-60%) but similar to other chronic illnesses.</a:t>
            </a:r>
          </a:p>
        </p:txBody>
      </p:sp>
      <p:sp>
        <p:nvSpPr>
          <p:cNvPr id="51202" name="TextBox 3"/>
          <p:cNvSpPr txBox="1">
            <a:spLocks noChangeArrowheads="1"/>
          </p:cNvSpPr>
          <p:nvPr/>
        </p:nvSpPr>
        <p:spPr bwMode="auto">
          <a:xfrm>
            <a:off x="381000" y="6172200"/>
            <a:ext cx="868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 pitchFamily="34" charset="0"/>
              </a:rPr>
              <a:t>McLellan et al., JAMA, 2000; http://www.drugabuse.gov/publications/addiction-science/relapse/relapse-rates-drug-addiction-are-similar-to-those-other-well-characterized-chronic-ill</a:t>
            </a: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 l="15002" t="24451" r="13318" b="6645"/>
          <a:stretch>
            <a:fillRect/>
          </a:stretch>
        </p:blipFill>
        <p:spPr bwMode="auto">
          <a:xfrm>
            <a:off x="3841750" y="2133600"/>
            <a:ext cx="50736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28575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Box 6"/>
          <p:cNvSpPr txBox="1">
            <a:spLocks noChangeArrowheads="1"/>
          </p:cNvSpPr>
          <p:nvPr/>
        </p:nvSpPr>
        <p:spPr bwMode="auto">
          <a:xfrm>
            <a:off x="3765550" y="304800"/>
            <a:ext cx="49212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Comparison of relapse rates between drug addiction and other chronic illnesses</a:t>
            </a:r>
          </a:p>
        </p:txBody>
      </p:sp>
      <p:sp>
        <p:nvSpPr>
          <p:cNvPr id="3" name="Down Arrow 2"/>
          <p:cNvSpPr/>
          <p:nvPr/>
        </p:nvSpPr>
        <p:spPr>
          <a:xfrm rot="2622237">
            <a:off x="5528078" y="2621016"/>
            <a:ext cx="169690" cy="645124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3127" name="Picture 55"/>
          <p:cNvPicPr>
            <a:picLocks noChangeAspect="1" noChangeArrowheads="1"/>
          </p:cNvPicPr>
          <p:nvPr/>
        </p:nvPicPr>
        <p:blipFill>
          <a:blip r:embed="rId3"/>
          <a:srcRect r="7674"/>
          <a:stretch>
            <a:fillRect/>
          </a:stretch>
        </p:blipFill>
        <p:spPr bwMode="auto">
          <a:xfrm>
            <a:off x="609600" y="1584325"/>
            <a:ext cx="340201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8" name="Picture 56"/>
          <p:cNvPicPr>
            <a:picLocks noChangeAspect="1" noChangeArrowheads="1"/>
          </p:cNvPicPr>
          <p:nvPr/>
        </p:nvPicPr>
        <p:blipFill>
          <a:blip r:embed="rId4"/>
          <a:srcRect t="2888" r="5511"/>
          <a:stretch>
            <a:fillRect/>
          </a:stretch>
        </p:blipFill>
        <p:spPr bwMode="auto">
          <a:xfrm>
            <a:off x="5378450" y="1722437"/>
            <a:ext cx="3155950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28600" y="236538"/>
            <a:ext cx="861060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latin typeface="Calibri" pitchFamily="34" charset="0"/>
              </a:rPr>
              <a:t>Increased expression of </a:t>
            </a:r>
            <a:r>
              <a:rPr lang="en-US" sz="2800" b="1" dirty="0" smtClean="0">
                <a:latin typeface="Calibri" pitchFamily="34" charset="0"/>
              </a:rPr>
              <a:t>pro-inflammatory immune factors </a:t>
            </a:r>
            <a:r>
              <a:rPr lang="en-US" sz="2800" b="1" dirty="0">
                <a:latin typeface="Calibri" pitchFamily="34" charset="0"/>
              </a:rPr>
              <a:t>during remission may hinder recovery efforts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441825" y="6248400"/>
            <a:ext cx="4321175" cy="3048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>
                <a:latin typeface="Calibri" pitchFamily="34" charset="0"/>
              </a:rPr>
              <a:t>(Loftis et al., 2011; Huckans and Loftis, unpublished data)</a:t>
            </a:r>
          </a:p>
        </p:txBody>
      </p:sp>
      <p:sp>
        <p:nvSpPr>
          <p:cNvPr id="47149" name="AutoShape 45"/>
          <p:cNvSpPr>
            <a:spLocks noChangeArrowheads="1"/>
          </p:cNvSpPr>
          <p:nvPr/>
        </p:nvSpPr>
        <p:spPr bwMode="auto">
          <a:xfrm>
            <a:off x="4191000" y="2590800"/>
            <a:ext cx="838200" cy="228600"/>
          </a:xfrm>
          <a:prstGeom prst="rightArrow">
            <a:avLst>
              <a:gd name="adj1" fmla="val 50000"/>
              <a:gd name="adj2" fmla="val 91667"/>
            </a:avLst>
          </a:prstGeom>
          <a:solidFill>
            <a:srgbClr val="8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50" name="Text Box 46"/>
          <p:cNvSpPr txBox="1">
            <a:spLocks noChangeArrowheads="1"/>
          </p:cNvSpPr>
          <p:nvPr/>
        </p:nvSpPr>
        <p:spPr bwMode="auto">
          <a:xfrm>
            <a:off x="3733800" y="5554663"/>
            <a:ext cx="3581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47152" name="Text Box 48"/>
          <p:cNvSpPr txBox="1">
            <a:spLocks noChangeArrowheads="1"/>
          </p:cNvSpPr>
          <p:nvPr/>
        </p:nvSpPr>
        <p:spPr bwMode="auto">
          <a:xfrm>
            <a:off x="381000" y="4419600"/>
            <a:ext cx="84582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latin typeface="+mn-lt"/>
              </a:rPr>
              <a:t>Relative to </a:t>
            </a:r>
            <a:r>
              <a:rPr lang="en-US" sz="2400" dirty="0" smtClean="0">
                <a:latin typeface="+mn-lt"/>
              </a:rPr>
              <a:t>control participants, adults in the MA remission </a:t>
            </a:r>
            <a:r>
              <a:rPr lang="en-US" sz="2400" dirty="0">
                <a:latin typeface="+mn-lt"/>
              </a:rPr>
              <a:t>group, but not the </a:t>
            </a:r>
            <a:r>
              <a:rPr lang="en-US" sz="2400" dirty="0" smtClean="0">
                <a:latin typeface="+mn-lt"/>
              </a:rPr>
              <a:t>MA active </a:t>
            </a:r>
            <a:r>
              <a:rPr lang="en-US" sz="2400" dirty="0">
                <a:latin typeface="+mn-lt"/>
              </a:rPr>
              <a:t>group, reported more memory problems and performed worse on tests of attention and executive function.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49" grpId="0" animBg="1"/>
      <p:bldP spid="4715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533400" y="341313"/>
            <a:ext cx="83058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latin typeface="Calibri" pitchFamily="34" charset="0"/>
              </a:rPr>
              <a:t>Immunotherapies for </a:t>
            </a:r>
            <a:r>
              <a:rPr lang="en-US" sz="2800" b="1" dirty="0" smtClean="0">
                <a:latin typeface="Calibri" pitchFamily="34" charset="0"/>
              </a:rPr>
              <a:t>methamphetamine and other substance </a:t>
            </a:r>
            <a:r>
              <a:rPr lang="en-US" sz="2800" b="1" dirty="0">
                <a:latin typeface="Calibri" pitchFamily="34" charset="0"/>
              </a:rPr>
              <a:t>use disorders are under investigation… </a:t>
            </a:r>
          </a:p>
        </p:txBody>
      </p:sp>
      <p:sp>
        <p:nvSpPr>
          <p:cNvPr id="53250" name="Rectangle 6"/>
          <p:cNvSpPr>
            <a:spLocks noChangeArrowheads="1"/>
          </p:cNvSpPr>
          <p:nvPr/>
        </p:nvSpPr>
        <p:spPr bwMode="auto">
          <a:xfrm>
            <a:off x="635758" y="3946525"/>
            <a:ext cx="7924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1313" indent="-341313">
              <a:buFont typeface="Wingdings" pitchFamily="2" charset="2"/>
              <a:buChar char="ü"/>
            </a:pPr>
            <a:r>
              <a:rPr lang="en-US" sz="2000" dirty="0">
                <a:latin typeface="Calibri" pitchFamily="34" charset="0"/>
              </a:rPr>
              <a:t>To heal substance induced neuronal damage and neuropsychiatric impairments through regulation of inflammatory responses within the central nervous system (Loftis et al., </a:t>
            </a:r>
            <a:r>
              <a:rPr lang="en-US" sz="2000" i="1" dirty="0" err="1">
                <a:latin typeface="Calibri" pitchFamily="34" charset="0"/>
              </a:rPr>
              <a:t>PLoS</a:t>
            </a:r>
            <a:r>
              <a:rPr lang="en-US" sz="2000" i="1" dirty="0">
                <a:latin typeface="Calibri" pitchFamily="34" charset="0"/>
              </a:rPr>
              <a:t> One</a:t>
            </a:r>
            <a:r>
              <a:rPr lang="en-US" sz="2000" dirty="0">
                <a:latin typeface="Calibri" pitchFamily="34" charset="0"/>
              </a:rPr>
              <a:t>, 2013; Loftis &amp; Huckans, </a:t>
            </a:r>
            <a:r>
              <a:rPr lang="en-US" sz="2000" i="1" dirty="0">
                <a:latin typeface="Calibri" pitchFamily="34" charset="0"/>
              </a:rPr>
              <a:t>Addiction</a:t>
            </a:r>
            <a:r>
              <a:rPr lang="en-US" sz="2000" dirty="0">
                <a:latin typeface="Calibri" pitchFamily="34" charset="0"/>
              </a:rPr>
              <a:t>, 2011)</a:t>
            </a:r>
          </a:p>
        </p:txBody>
      </p:sp>
      <p:sp>
        <p:nvSpPr>
          <p:cNvPr id="53251" name="Rectangle 7"/>
          <p:cNvSpPr>
            <a:spLocks noChangeArrowheads="1"/>
          </p:cNvSpPr>
          <p:nvPr/>
        </p:nvSpPr>
        <p:spPr bwMode="auto">
          <a:xfrm>
            <a:off x="545910" y="1660525"/>
            <a:ext cx="640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1313" indent="-341313">
              <a:buFont typeface="Wingdings" pitchFamily="2" charset="2"/>
              <a:buChar char="ü"/>
            </a:pPr>
            <a:r>
              <a:rPr lang="en-US" sz="2000" dirty="0">
                <a:latin typeface="Calibri" pitchFamily="34" charset="0"/>
              </a:rPr>
              <a:t>To attract antibodies to a substance so that it is too large to pass through the blood brain barrier (</a:t>
            </a:r>
            <a:r>
              <a:rPr lang="en-US" sz="2000" i="1" dirty="0">
                <a:latin typeface="Calibri" pitchFamily="34" charset="0"/>
              </a:rPr>
              <a:t>i.e</a:t>
            </a:r>
            <a:r>
              <a:rPr lang="en-US" sz="2000" dirty="0">
                <a:latin typeface="Calibri" pitchFamily="34" charset="0"/>
              </a:rPr>
              <a:t>., vaccines)</a:t>
            </a:r>
          </a:p>
        </p:txBody>
      </p: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533400" y="2641937"/>
            <a:ext cx="8001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1313" indent="-341313">
              <a:buFont typeface="Wingdings" pitchFamily="2" charset="2"/>
              <a:buChar char="ü"/>
            </a:pPr>
            <a:r>
              <a:rPr lang="en-US" sz="2000" dirty="0">
                <a:latin typeface="Calibri" pitchFamily="34" charset="0"/>
              </a:rPr>
              <a:t>To suppress glial cells by using 3-isobutyryl-2-isopropylpyrazolo-[1,5-a]pyridine (AV411, </a:t>
            </a:r>
            <a:r>
              <a:rPr lang="en-US" sz="2000" dirty="0" err="1">
                <a:latin typeface="Calibri" pitchFamily="34" charset="0"/>
              </a:rPr>
              <a:t>ibudilast</a:t>
            </a:r>
            <a:r>
              <a:rPr lang="en-US" sz="2000" dirty="0">
                <a:latin typeface="Calibri" pitchFamily="34" charset="0"/>
              </a:rPr>
              <a:t>), a </a:t>
            </a:r>
            <a:r>
              <a:rPr lang="en-US" sz="2000" dirty="0" smtClean="0">
                <a:latin typeface="Calibri" pitchFamily="34" charset="0"/>
              </a:rPr>
              <a:t>phosphodiesterase </a:t>
            </a:r>
            <a:r>
              <a:rPr lang="en-US" sz="2000" dirty="0">
                <a:latin typeface="Calibri" pitchFamily="34" charset="0"/>
              </a:rPr>
              <a:t>inhibitor (Snider et al., </a:t>
            </a:r>
            <a:r>
              <a:rPr lang="en-US" sz="2000" i="1" dirty="0" err="1">
                <a:latin typeface="Calibri" pitchFamily="34" charset="0"/>
              </a:rPr>
              <a:t>Eur</a:t>
            </a:r>
            <a:r>
              <a:rPr lang="en-US" sz="2000" i="1" dirty="0">
                <a:latin typeface="Calibri" pitchFamily="34" charset="0"/>
              </a:rPr>
              <a:t> J </a:t>
            </a:r>
            <a:r>
              <a:rPr lang="en-US" sz="2000" i="1" dirty="0" err="1">
                <a:latin typeface="Calibri" pitchFamily="34" charset="0"/>
              </a:rPr>
              <a:t>Pharmacol</a:t>
            </a:r>
            <a:r>
              <a:rPr lang="en-US" sz="2000" dirty="0">
                <a:latin typeface="Calibri" pitchFamily="34" charset="0"/>
              </a:rPr>
              <a:t>, 2013; Beardsley et al., </a:t>
            </a:r>
            <a:r>
              <a:rPr lang="en-US" sz="2000" i="1" dirty="0" err="1">
                <a:latin typeface="Calibri" pitchFamily="34" charset="0"/>
              </a:rPr>
              <a:t>Eur</a:t>
            </a:r>
            <a:r>
              <a:rPr lang="en-US" sz="2000" i="1" dirty="0">
                <a:latin typeface="Calibri" pitchFamily="34" charset="0"/>
              </a:rPr>
              <a:t> J </a:t>
            </a:r>
            <a:r>
              <a:rPr lang="en-US" sz="2000" i="1" dirty="0" err="1">
                <a:latin typeface="Calibri" pitchFamily="34" charset="0"/>
              </a:rPr>
              <a:t>Pharmacol</a:t>
            </a:r>
            <a:r>
              <a:rPr lang="en-US" sz="2000" dirty="0">
                <a:latin typeface="Calibri" pitchFamily="34" charset="0"/>
              </a:rPr>
              <a:t>, 2010)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545910" y="5470525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>
                <a:latin typeface="Calibri" pitchFamily="34" charset="0"/>
              </a:rPr>
              <a:t>To regulate and reduce systemic inflammation and oxidative stress (Wadley et al., </a:t>
            </a:r>
            <a:r>
              <a:rPr lang="en-US" sz="2000" i="1" dirty="0">
                <a:latin typeface="Calibri" pitchFamily="34" charset="0"/>
              </a:rPr>
              <a:t>Sports Sci</a:t>
            </a:r>
            <a:r>
              <a:rPr lang="en-US" sz="2000" dirty="0">
                <a:latin typeface="Calibri" pitchFamily="34" charset="0"/>
              </a:rPr>
              <a:t>., 2015; </a:t>
            </a:r>
            <a:r>
              <a:rPr lang="en-US" sz="2000" dirty="0" err="1">
                <a:latin typeface="Calibri" pitchFamily="34" charset="0"/>
              </a:rPr>
              <a:t>Korhonen</a:t>
            </a:r>
            <a:r>
              <a:rPr lang="en-US" sz="2000" dirty="0">
                <a:latin typeface="Calibri" pitchFamily="34" charset="0"/>
              </a:rPr>
              <a:t> et al., </a:t>
            </a:r>
            <a:r>
              <a:rPr lang="en-US" sz="2000" i="1" dirty="0">
                <a:latin typeface="Calibri" pitchFamily="34" charset="0"/>
              </a:rPr>
              <a:t>J </a:t>
            </a:r>
            <a:r>
              <a:rPr lang="en-US" sz="2000" i="1" dirty="0" err="1">
                <a:latin typeface="Calibri" pitchFamily="34" charset="0"/>
              </a:rPr>
              <a:t>Womens</a:t>
            </a:r>
            <a:r>
              <a:rPr lang="en-US" sz="2000" i="1" dirty="0">
                <a:latin typeface="Calibri" pitchFamily="34" charset="0"/>
              </a:rPr>
              <a:t> Health</a:t>
            </a:r>
            <a:r>
              <a:rPr lang="en-US" sz="2000" dirty="0">
                <a:latin typeface="Calibri" pitchFamily="34" charset="0"/>
              </a:rPr>
              <a:t>, 2011)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310" y="1341120"/>
            <a:ext cx="1484765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3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/>
      <p:bldP spid="53252" grpId="0"/>
      <p:bldP spid="5325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 Box 6"/>
          <p:cNvSpPr txBox="1">
            <a:spLocks noChangeArrowheads="1"/>
          </p:cNvSpPr>
          <p:nvPr/>
        </p:nvSpPr>
        <p:spPr bwMode="auto">
          <a:xfrm>
            <a:off x="457200" y="333375"/>
            <a:ext cx="84655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</a:rPr>
              <a:t>E</a:t>
            </a:r>
            <a:r>
              <a:rPr lang="en-US" sz="2800" b="1" dirty="0" smtClean="0">
                <a:latin typeface="Calibri" pitchFamily="34" charset="0"/>
              </a:rPr>
              <a:t>ffects </a:t>
            </a:r>
            <a:r>
              <a:rPr lang="en-US" sz="2800" b="1" dirty="0">
                <a:latin typeface="Calibri" pitchFamily="34" charset="0"/>
              </a:rPr>
              <a:t>of glial cell inhibition on </a:t>
            </a:r>
            <a:r>
              <a:rPr lang="en-US" sz="2800" b="1" dirty="0" smtClean="0">
                <a:latin typeface="Calibri" pitchFamily="34" charset="0"/>
              </a:rPr>
              <a:t>methamphetamine use </a:t>
            </a:r>
            <a:endParaRPr lang="en-US" sz="2800" b="1" dirty="0">
              <a:latin typeface="Calibri" pitchFamily="34" charset="0"/>
            </a:endParaRPr>
          </a:p>
        </p:txBody>
      </p:sp>
      <p:sp>
        <p:nvSpPr>
          <p:cNvPr id="57349" name="Rectangle 1"/>
          <p:cNvSpPr>
            <a:spLocks noChangeArrowheads="1"/>
          </p:cNvSpPr>
          <p:nvPr/>
        </p:nvSpPr>
        <p:spPr bwMode="auto">
          <a:xfrm>
            <a:off x="533400" y="5449669"/>
            <a:ext cx="8153400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+mn-lt"/>
              </a:rPr>
              <a:t>Phosphodiesterase (PDE) inhibitors can suppress </a:t>
            </a:r>
            <a:r>
              <a:rPr lang="en-US" sz="2000" dirty="0">
                <a:latin typeface="+mn-lt"/>
              </a:rPr>
              <a:t>tumor necrosis </a:t>
            </a:r>
            <a:r>
              <a:rPr lang="en-US" sz="2000" dirty="0" smtClean="0">
                <a:latin typeface="+mn-lt"/>
              </a:rPr>
              <a:t>factor-</a:t>
            </a:r>
            <a:r>
              <a:rPr lang="en-US" sz="2000" dirty="0" smtClean="0">
                <a:latin typeface="Symbol" panose="05050102010706020507" pitchFamily="18" charset="2"/>
              </a:rPr>
              <a:t>a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(</a:t>
            </a:r>
            <a:r>
              <a:rPr lang="en-US" sz="2000" dirty="0" smtClean="0">
                <a:latin typeface="+mn-lt"/>
              </a:rPr>
              <a:t>TNF-</a:t>
            </a:r>
            <a:r>
              <a:rPr lang="en-US" sz="2000" dirty="0" smtClean="0">
                <a:latin typeface="Symbol" panose="05050102010706020507" pitchFamily="18" charset="2"/>
              </a:rPr>
              <a:t>a</a:t>
            </a:r>
            <a:r>
              <a:rPr lang="en-US" sz="2000" dirty="0" smtClean="0">
                <a:latin typeface="+mn-lt"/>
              </a:rPr>
              <a:t>) </a:t>
            </a:r>
            <a:r>
              <a:rPr lang="en-US" sz="2000" dirty="0">
                <a:latin typeface="+mn-lt"/>
              </a:rPr>
              <a:t>production by peripheral blood mononuclear </a:t>
            </a:r>
            <a:r>
              <a:rPr lang="en-US" sz="2000" dirty="0" smtClean="0">
                <a:latin typeface="+mn-lt"/>
              </a:rPr>
              <a:t>cells.</a:t>
            </a:r>
            <a:endParaRPr lang="en-US" sz="200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0" y="6400800"/>
            <a:ext cx="800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n-lt"/>
              </a:rPr>
              <a:t>(Snider et al</a:t>
            </a:r>
            <a:r>
              <a:rPr lang="en-US" sz="1200" dirty="0">
                <a:latin typeface="+mn-lt"/>
              </a:rPr>
              <a:t>., </a:t>
            </a:r>
            <a:r>
              <a:rPr lang="en-US" sz="1200" i="1" dirty="0" err="1">
                <a:latin typeface="+mn-lt"/>
              </a:rPr>
              <a:t>Eur</a:t>
            </a:r>
            <a:r>
              <a:rPr lang="en-US" sz="1200" i="1" dirty="0">
                <a:latin typeface="+mn-lt"/>
              </a:rPr>
              <a:t> J </a:t>
            </a:r>
            <a:r>
              <a:rPr lang="en-US" sz="1200" i="1" dirty="0" err="1" smtClean="0">
                <a:latin typeface="+mn-lt"/>
              </a:rPr>
              <a:t>Pharmacol</a:t>
            </a:r>
            <a:r>
              <a:rPr lang="en-US" sz="1200" dirty="0" smtClean="0">
                <a:latin typeface="+mn-lt"/>
              </a:rPr>
              <a:t>, 2012; </a:t>
            </a:r>
            <a:r>
              <a:rPr lang="en-US" sz="1200" dirty="0">
                <a:latin typeface="+mn-lt"/>
              </a:rPr>
              <a:t>Beardsley et al., </a:t>
            </a:r>
            <a:r>
              <a:rPr lang="en-US" sz="1200" i="1" dirty="0" err="1">
                <a:latin typeface="+mn-lt"/>
              </a:rPr>
              <a:t>Eur</a:t>
            </a:r>
            <a:r>
              <a:rPr lang="en-US" sz="1200" i="1" dirty="0">
                <a:latin typeface="+mn-lt"/>
              </a:rPr>
              <a:t> J </a:t>
            </a:r>
            <a:r>
              <a:rPr lang="en-US" sz="1200" i="1" dirty="0" err="1" smtClean="0">
                <a:latin typeface="+mn-lt"/>
              </a:rPr>
              <a:t>Pharmacol</a:t>
            </a:r>
            <a:r>
              <a:rPr lang="en-US" sz="1200" dirty="0" smtClean="0">
                <a:latin typeface="+mn-lt"/>
              </a:rPr>
              <a:t>, 2010; </a:t>
            </a:r>
            <a:r>
              <a:rPr lang="en-US" sz="1200" dirty="0" err="1" smtClean="0">
                <a:latin typeface="+mn-lt"/>
              </a:rPr>
              <a:t>Draheim</a:t>
            </a:r>
            <a:r>
              <a:rPr lang="en-US" sz="1200" dirty="0" smtClean="0">
                <a:latin typeface="+mn-lt"/>
              </a:rPr>
              <a:t> et al., </a:t>
            </a:r>
            <a:r>
              <a:rPr lang="en-US" sz="1200" i="1" dirty="0" smtClean="0">
                <a:latin typeface="+mn-lt"/>
              </a:rPr>
              <a:t>J </a:t>
            </a:r>
            <a:r>
              <a:rPr lang="en-US" sz="1200" i="1" dirty="0" err="1" smtClean="0">
                <a:latin typeface="+mn-lt"/>
              </a:rPr>
              <a:t>Pharmaol</a:t>
            </a:r>
            <a:r>
              <a:rPr lang="en-US" sz="1200" i="1" dirty="0" smtClean="0">
                <a:latin typeface="+mn-lt"/>
              </a:rPr>
              <a:t> </a:t>
            </a:r>
            <a:r>
              <a:rPr lang="en-US" sz="1200" i="1" dirty="0" err="1" smtClean="0">
                <a:latin typeface="+mn-lt"/>
              </a:rPr>
              <a:t>Exp</a:t>
            </a:r>
            <a:r>
              <a:rPr lang="en-US" sz="1200" i="1" dirty="0" smtClean="0">
                <a:latin typeface="+mn-lt"/>
              </a:rPr>
              <a:t> </a:t>
            </a:r>
            <a:r>
              <a:rPr lang="en-US" sz="1200" i="1" dirty="0" err="1" smtClean="0">
                <a:latin typeface="+mn-lt"/>
              </a:rPr>
              <a:t>Ther</a:t>
            </a:r>
            <a:r>
              <a:rPr lang="en-US" sz="1200" dirty="0" smtClean="0">
                <a:latin typeface="+mn-lt"/>
              </a:rPr>
              <a:t>, 2004) </a:t>
            </a:r>
            <a:endParaRPr lang="en-US" sz="12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0600" y="120009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Stress-induced reinstatement</a:t>
            </a:r>
            <a:endParaRPr lang="en-US" sz="2000" b="1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12389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n-lt"/>
              </a:rPr>
              <a:t>Self-administration</a:t>
            </a:r>
            <a:endParaRPr lang="en-US" b="1" dirty="0">
              <a:latin typeface="+mn-lt"/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381000" y="1447800"/>
            <a:ext cx="3451470" cy="2743200"/>
            <a:chOff x="609600" y="1143000"/>
            <a:chExt cx="3048000" cy="2422525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52380" t="6412" b="49924"/>
            <a:stretch/>
          </p:blipFill>
          <p:spPr bwMode="auto">
            <a:xfrm>
              <a:off x="609600" y="1295400"/>
              <a:ext cx="3048000" cy="2270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2209800" y="1143000"/>
              <a:ext cx="6096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4648200" y="1600200"/>
            <a:ext cx="3503786" cy="2560320"/>
            <a:chOff x="533400" y="4038600"/>
            <a:chExt cx="3048000" cy="2227263"/>
          </a:xfrm>
        </p:grpSpPr>
        <p:pic>
          <p:nvPicPr>
            <p:cNvPr id="57345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52380" t="59359"/>
            <a:stretch/>
          </p:blipFill>
          <p:spPr bwMode="auto">
            <a:xfrm>
              <a:off x="533400" y="4152900"/>
              <a:ext cx="3048000" cy="2112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/>
          </p:nvSpPr>
          <p:spPr>
            <a:xfrm>
              <a:off x="2082800" y="4038600"/>
              <a:ext cx="6096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533400" y="4535269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Preclinical data indicate that </a:t>
            </a:r>
            <a:r>
              <a:rPr lang="en-US" dirty="0" err="1"/>
              <a:t>ibudilast</a:t>
            </a:r>
            <a:r>
              <a:rPr lang="en-US" dirty="0"/>
              <a:t> crosses the blood-brain barrier, is well tolerated, is active on oral administration, </a:t>
            </a:r>
            <a:r>
              <a:rPr lang="en-US" dirty="0" smtClean="0"/>
              <a:t>and reduces </a:t>
            </a:r>
            <a:r>
              <a:rPr lang="en-US" dirty="0"/>
              <a:t>glial </a:t>
            </a:r>
            <a:r>
              <a:rPr lang="en-US" dirty="0" smtClean="0"/>
              <a:t>activation.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 animBg="1"/>
      <p:bldP spid="3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304800" y="304800"/>
            <a:ext cx="7086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b="1" dirty="0">
                <a:latin typeface="+mn-lt"/>
              </a:rPr>
              <a:t>Behavioral </a:t>
            </a:r>
            <a:r>
              <a:rPr lang="en-US" altLang="en-US" b="1" dirty="0" smtClean="0">
                <a:latin typeface="+mn-lt"/>
              </a:rPr>
              <a:t>measure </a:t>
            </a:r>
            <a:r>
              <a:rPr lang="en-US" altLang="en-US" b="1" dirty="0">
                <a:latin typeface="+mn-lt"/>
              </a:rPr>
              <a:t>to assess cognitive functioning: Morris water maze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2220913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114800"/>
            <a:ext cx="22764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81200"/>
            <a:ext cx="2682875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67200"/>
            <a:ext cx="22320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162800" y="2743200"/>
            <a:ext cx="1143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Visible platform training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95600" y="5334000"/>
            <a:ext cx="1143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Hidden platform training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086600" y="5562600"/>
            <a:ext cx="16764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Probe trial: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No platform</a:t>
            </a: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04800"/>
            <a:ext cx="1408113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2819400" y="2514600"/>
            <a:ext cx="12954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Tank is divided into 4 quadrants</a:t>
            </a:r>
          </a:p>
        </p:txBody>
      </p:sp>
    </p:spTree>
    <p:extLst>
      <p:ext uri="{BB962C8B-B14F-4D97-AF65-F5344CB8AC3E}">
        <p14:creationId xmlns:p14="http://schemas.microsoft.com/office/powerpoint/2010/main" val="121634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t="58762" b="3371"/>
          <a:stretch>
            <a:fillRect/>
          </a:stretch>
        </p:blipFill>
        <p:spPr bwMode="auto">
          <a:xfrm>
            <a:off x="136525" y="3870325"/>
            <a:ext cx="90074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8" name="Rectangle 3"/>
          <p:cNvSpPr>
            <a:spLocks noChangeArrowheads="1"/>
          </p:cNvSpPr>
          <p:nvPr/>
        </p:nvSpPr>
        <p:spPr bwMode="auto">
          <a:xfrm>
            <a:off x="304800" y="6502936"/>
            <a:ext cx="48006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505" tIns="0" rIns="0" bIns="0" anchor="ctr">
            <a:spAutoFit/>
          </a:bodyPr>
          <a:lstStyle/>
          <a:p>
            <a:r>
              <a:rPr lang="en-US" sz="1200" dirty="0" smtClean="0">
                <a:latin typeface="+mn-lt"/>
                <a:cs typeface="Times New Roman" pitchFamily="18" charset="0"/>
              </a:rPr>
              <a:t>(Loftis</a:t>
            </a:r>
            <a:r>
              <a:rPr lang="en-US" sz="1200" dirty="0">
                <a:latin typeface="+mn-lt"/>
                <a:cs typeface="Times New Roman" pitchFamily="18" charset="0"/>
              </a:rPr>
              <a:t>, J.M., Wilhelm, C.J., Vandenbark, A.A., Huckans, M. </a:t>
            </a:r>
            <a:r>
              <a:rPr lang="en-US" sz="1200" i="1" dirty="0" err="1">
                <a:latin typeface="+mn-lt"/>
                <a:cs typeface="Times New Roman" pitchFamily="18" charset="0"/>
              </a:rPr>
              <a:t>PLoS</a:t>
            </a:r>
            <a:r>
              <a:rPr lang="en-US" sz="1200" i="1" dirty="0">
                <a:latin typeface="+mn-lt"/>
                <a:cs typeface="Times New Roman" pitchFamily="18" charset="0"/>
              </a:rPr>
              <a:t> ONE, </a:t>
            </a:r>
            <a:r>
              <a:rPr lang="en-US" sz="1200" dirty="0" smtClean="0">
                <a:latin typeface="+mn-lt"/>
                <a:cs typeface="Times New Roman" pitchFamily="18" charset="0"/>
              </a:rPr>
              <a:t>2013)</a:t>
            </a:r>
            <a:endParaRPr lang="en-US" sz="2000" dirty="0">
              <a:latin typeface="+mn-lt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81000" y="152400"/>
            <a:ext cx="8458200" cy="1016000"/>
          </a:xfrm>
          <a:prstGeom prst="rect">
            <a:avLst/>
          </a:prstGeom>
          <a:noFill/>
          <a:ln w="19050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+mn-lt"/>
              </a:rPr>
              <a:t>Morris water maze memory test: quadrant preference during the final probe trials show efficacy of RTL551 over vehicle in the treatment of methamphetamine-induced memory impairments </a:t>
            </a:r>
          </a:p>
        </p:txBody>
      </p:sp>
      <p:grpSp>
        <p:nvGrpSpPr>
          <p:cNvPr id="70660" name="Group 9"/>
          <p:cNvGrpSpPr>
            <a:grpSpLocks/>
          </p:cNvGrpSpPr>
          <p:nvPr/>
        </p:nvGrpSpPr>
        <p:grpSpPr bwMode="auto">
          <a:xfrm>
            <a:off x="228600" y="1219200"/>
            <a:ext cx="8407400" cy="2743200"/>
            <a:chOff x="228600" y="1219200"/>
            <a:chExt cx="8407173" cy="2743200"/>
          </a:xfrm>
        </p:grpSpPr>
        <p:pic>
          <p:nvPicPr>
            <p:cNvPr id="70663" name="Picture 2"/>
            <p:cNvPicPr>
              <a:picLocks noChangeAspect="1" noChangeArrowheads="1"/>
            </p:cNvPicPr>
            <p:nvPr/>
          </p:nvPicPr>
          <p:blipFill>
            <a:blip r:embed="rId4"/>
            <a:srcRect t="56892" b="2875"/>
            <a:stretch>
              <a:fillRect/>
            </a:stretch>
          </p:blipFill>
          <p:spPr bwMode="auto">
            <a:xfrm>
              <a:off x="228600" y="1219200"/>
              <a:ext cx="8407173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2514538" y="1219200"/>
              <a:ext cx="1523959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cxnSp>
        <p:nvCxnSpPr>
          <p:cNvPr id="8" name="Straight Arrow Connector 7"/>
          <p:cNvCxnSpPr/>
          <p:nvPr/>
        </p:nvCxnSpPr>
        <p:spPr>
          <a:xfrm>
            <a:off x="4419600" y="1676400"/>
            <a:ext cx="30480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191000" y="3962400"/>
            <a:ext cx="30480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81000" y="235803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b="1" dirty="0">
                <a:latin typeface="Calibri" pitchFamily="34" charset="0"/>
                <a:ea typeface="Times New Roman" pitchFamily="18" charset="0"/>
                <a:cs typeface="Arial" charset="0"/>
              </a:rPr>
              <a:t>Cytokine expression in the hypothalamus following methamphetamine exposure and RTL treatment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5200471"/>
            <a:ext cx="8458200" cy="1200329"/>
          </a:xfrm>
          <a:prstGeom prst="rect">
            <a:avLst/>
          </a:prstGeom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+mn-lt"/>
              </a:rPr>
              <a:t>The </a:t>
            </a:r>
            <a:r>
              <a:rPr lang="en-US" sz="2400" dirty="0" smtClean="0">
                <a:latin typeface="+mn-lt"/>
              </a:rPr>
              <a:t>hypothalamus, </a:t>
            </a:r>
            <a:r>
              <a:rPr lang="en-US" sz="2400" dirty="0">
                <a:latin typeface="+mn-lt"/>
              </a:rPr>
              <a:t>in particular, is a key brain region for CNS-to-periphery interactions and one that shows </a:t>
            </a:r>
            <a:r>
              <a:rPr lang="en-US" sz="2400" dirty="0" smtClean="0">
                <a:latin typeface="+mn-lt"/>
              </a:rPr>
              <a:t>damage </a:t>
            </a:r>
            <a:r>
              <a:rPr lang="en-US" sz="2400" dirty="0">
                <a:latin typeface="+mn-lt"/>
              </a:rPr>
              <a:t>and altered functioning following methamphetamine exposure.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191000" y="6535737"/>
            <a:ext cx="4800600" cy="16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2505" tIns="0" rIns="0" bIns="0" anchor="ctr">
            <a:spAutoFit/>
          </a:bodyPr>
          <a:lstStyle/>
          <a:p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Loftis, J.M., Wilhelm, C.J., Vandenbark, A.A., Huckans, M. </a:t>
            </a:r>
            <a:r>
              <a:rPr lang="en-US" sz="1100" i="1" dirty="0" err="1">
                <a:latin typeface="Times New Roman" pitchFamily="18" charset="0"/>
                <a:cs typeface="Times New Roman" pitchFamily="18" charset="0"/>
              </a:rPr>
              <a:t>PLoS</a:t>
            </a:r>
            <a:r>
              <a:rPr lang="en-US" sz="1100" i="1" dirty="0">
                <a:latin typeface="Times New Roman" pitchFamily="18" charset="0"/>
                <a:cs typeface="Times New Roman" pitchFamily="18" charset="0"/>
              </a:rPr>
              <a:t> ONE,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2013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 b="6844"/>
          <a:stretch>
            <a:fillRect/>
          </a:stretch>
        </p:blipFill>
        <p:spPr bwMode="auto">
          <a:xfrm>
            <a:off x="7086600" y="152400"/>
            <a:ext cx="17621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990600"/>
            <a:ext cx="346573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267200" y="2240340"/>
            <a:ext cx="4572000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n-lt"/>
              </a:rPr>
              <a:t>Hypothalamic samples were analyzed by multiplex methods for the detection of IFN-γ, IL-10, IL-1β, IL-2, IL-6, MCP-1, and TNF-α.</a:t>
            </a:r>
          </a:p>
        </p:txBody>
      </p:sp>
    </p:spTree>
    <p:extLst>
      <p:ext uri="{BB962C8B-B14F-4D97-AF65-F5344CB8AC3E}">
        <p14:creationId xmlns:p14="http://schemas.microsoft.com/office/powerpoint/2010/main" val="226297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28600" y="136525"/>
            <a:ext cx="87630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The impact of exercise on depression and anxiety symptoms among abstinent methamphetamine-dependent individuals in a residential treatment setting</a:t>
            </a:r>
          </a:p>
          <a:p>
            <a:endParaRPr lang="en-US" sz="1400" dirty="0">
              <a:latin typeface="Calibri" pitchFamily="34" charset="0"/>
            </a:endParaRPr>
          </a:p>
          <a:p>
            <a:r>
              <a:rPr lang="en-US" u="sng" dirty="0">
                <a:latin typeface="Calibri" pitchFamily="34" charset="0"/>
              </a:rPr>
              <a:t>OBJECTIVE</a:t>
            </a:r>
            <a:r>
              <a:rPr lang="en-US" dirty="0">
                <a:latin typeface="Calibri" pitchFamily="34" charset="0"/>
              </a:rPr>
              <a:t>: To determine the effects of an 8-week exercise program on depression and anxiety symptoms among newly abstinent MA-dependent individuals in residential treatment.</a:t>
            </a:r>
          </a:p>
          <a:p>
            <a:endParaRPr lang="en-US" sz="900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810000"/>
            <a:ext cx="84582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Calibri" pitchFamily="34" charset="0"/>
              </a:rPr>
              <a:t>Results </a:t>
            </a:r>
            <a:r>
              <a:rPr lang="en-US" dirty="0" smtClean="0">
                <a:latin typeface="Calibri" pitchFamily="34" charset="0"/>
              </a:rPr>
              <a:t>from this study and others suggest </a:t>
            </a:r>
            <a:r>
              <a:rPr lang="en-US" dirty="0">
                <a:latin typeface="Calibri" pitchFamily="34" charset="0"/>
              </a:rPr>
              <a:t>that </a:t>
            </a:r>
            <a:r>
              <a:rPr lang="en-US" dirty="0" smtClean="0">
                <a:latin typeface="Calibri" pitchFamily="34" charset="0"/>
              </a:rPr>
              <a:t>exercise may </a:t>
            </a:r>
            <a:r>
              <a:rPr lang="en-US" dirty="0">
                <a:latin typeface="Calibri" pitchFamily="34" charset="0"/>
              </a:rPr>
              <a:t>be an effective intervention for improving symptoms of depression and anxiety </a:t>
            </a:r>
            <a:r>
              <a:rPr lang="en-US" dirty="0" smtClean="0">
                <a:latin typeface="Calibri" pitchFamily="34" charset="0"/>
              </a:rPr>
              <a:t>(and reducing inflammation) during recovery from methamphetamine </a:t>
            </a:r>
            <a:r>
              <a:rPr lang="en-US" dirty="0">
                <a:latin typeface="Calibri" pitchFamily="34" charset="0"/>
              </a:rPr>
              <a:t>dependence.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293506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Calibri" pitchFamily="34" charset="0"/>
              </a:rPr>
              <a:t>RESULTS</a:t>
            </a:r>
            <a:r>
              <a:rPr lang="en-US" dirty="0">
                <a:latin typeface="Calibri" pitchFamily="34" charset="0"/>
              </a:rPr>
              <a:t>: Exercise had a significant effect on reducing </a:t>
            </a:r>
            <a:r>
              <a:rPr lang="en-US" b="1" dirty="0">
                <a:solidFill>
                  <a:schemeClr val="tx2"/>
                </a:solidFill>
                <a:latin typeface="Calibri" pitchFamily="34" charset="0"/>
              </a:rPr>
              <a:t>depression (P=0.001) </a:t>
            </a:r>
            <a:r>
              <a:rPr lang="en-US" dirty="0">
                <a:latin typeface="Calibri" pitchFamily="34" charset="0"/>
              </a:rPr>
              <a:t>and </a:t>
            </a:r>
            <a:r>
              <a:rPr lang="en-US" b="1" dirty="0">
                <a:solidFill>
                  <a:srgbClr val="C00000"/>
                </a:solidFill>
                <a:latin typeface="Calibri" pitchFamily="34" charset="0"/>
              </a:rPr>
              <a:t>anxiety (P=0.001)</a:t>
            </a: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dirty="0">
                <a:latin typeface="Calibri" pitchFamily="34" charset="0"/>
              </a:rPr>
              <a:t>symptoms </a:t>
            </a:r>
            <a:r>
              <a:rPr lang="en-US" dirty="0" smtClean="0">
                <a:latin typeface="Calibri" pitchFamily="34" charset="0"/>
              </a:rPr>
              <a:t>compared </a:t>
            </a:r>
            <a:r>
              <a:rPr lang="en-US" dirty="0">
                <a:latin typeface="Calibri" pitchFamily="34" charset="0"/>
              </a:rPr>
              <a:t>to a health education control group. 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753" y="4831080"/>
            <a:ext cx="2208847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ight Arrow 11"/>
          <p:cNvSpPr/>
          <p:nvPr/>
        </p:nvSpPr>
        <p:spPr>
          <a:xfrm>
            <a:off x="3124200" y="5562600"/>
            <a:ext cx="2133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985" y="4831080"/>
            <a:ext cx="1664415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&quot;No&quot; Symbol 13"/>
          <p:cNvSpPr/>
          <p:nvPr/>
        </p:nvSpPr>
        <p:spPr>
          <a:xfrm>
            <a:off x="6248400" y="5105400"/>
            <a:ext cx="1447800" cy="1066800"/>
          </a:xfrm>
          <a:prstGeom prst="noSmoking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6504801"/>
            <a:ext cx="7924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(Rawson et al., </a:t>
            </a:r>
            <a:r>
              <a:rPr lang="en-US" sz="1200" i="1" dirty="0">
                <a:latin typeface="+mn-lt"/>
              </a:rPr>
              <a:t>J </a:t>
            </a:r>
            <a:r>
              <a:rPr lang="en-US" sz="1200" i="1" dirty="0" err="1">
                <a:latin typeface="+mn-lt"/>
              </a:rPr>
              <a:t>Subst</a:t>
            </a:r>
            <a:r>
              <a:rPr lang="en-US" sz="1200" i="1" dirty="0">
                <a:latin typeface="+mn-lt"/>
              </a:rPr>
              <a:t> Abuse Treat</a:t>
            </a:r>
            <a:r>
              <a:rPr lang="en-US" sz="1200" dirty="0">
                <a:latin typeface="+mn-lt"/>
              </a:rPr>
              <a:t>, </a:t>
            </a:r>
            <a:r>
              <a:rPr lang="en-US" sz="1200" dirty="0" smtClean="0">
                <a:latin typeface="+mn-lt"/>
              </a:rPr>
              <a:t>2015; </a:t>
            </a:r>
            <a:r>
              <a:rPr lang="en-US" sz="1200" dirty="0" err="1" smtClean="0">
                <a:latin typeface="+mn-lt"/>
              </a:rPr>
              <a:t>Haglund</a:t>
            </a:r>
            <a:r>
              <a:rPr lang="en-US" sz="1200" dirty="0" smtClean="0">
                <a:latin typeface="+mn-lt"/>
              </a:rPr>
              <a:t> et al., </a:t>
            </a:r>
            <a:r>
              <a:rPr lang="en-US" sz="1200" i="1" dirty="0" smtClean="0">
                <a:latin typeface="+mn-lt"/>
              </a:rPr>
              <a:t>Am J Addict</a:t>
            </a:r>
            <a:r>
              <a:rPr lang="en-US" sz="1200" dirty="0" smtClean="0">
                <a:latin typeface="+mn-lt"/>
              </a:rPr>
              <a:t>, 2015; Petersen and Pedersen, </a:t>
            </a:r>
            <a:r>
              <a:rPr lang="en-US" sz="1200" i="1" dirty="0" smtClean="0">
                <a:latin typeface="+mn-lt"/>
              </a:rPr>
              <a:t>J </a:t>
            </a:r>
            <a:r>
              <a:rPr lang="en-US" sz="1200" i="1" dirty="0" err="1" smtClean="0">
                <a:latin typeface="+mn-lt"/>
              </a:rPr>
              <a:t>Appl</a:t>
            </a:r>
            <a:r>
              <a:rPr lang="en-US" sz="1200" i="1" dirty="0" smtClean="0">
                <a:latin typeface="+mn-lt"/>
              </a:rPr>
              <a:t> </a:t>
            </a:r>
            <a:r>
              <a:rPr lang="en-US" sz="1200" i="1" dirty="0" err="1" smtClean="0">
                <a:latin typeface="+mn-lt"/>
              </a:rPr>
              <a:t>Physiol</a:t>
            </a:r>
            <a:r>
              <a:rPr lang="en-US" sz="1200" dirty="0" smtClean="0">
                <a:latin typeface="+mn-lt"/>
              </a:rPr>
              <a:t>, 2005)</a:t>
            </a:r>
            <a:endParaRPr lang="en-US" sz="12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1" y="19050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latin typeface="Calibri" pitchFamily="34" charset="0"/>
              </a:rPr>
              <a:t>METHODS</a:t>
            </a:r>
            <a:r>
              <a:rPr lang="en-US" dirty="0">
                <a:latin typeface="Calibri" pitchFamily="34" charset="0"/>
              </a:rPr>
              <a:t>: N = 135 MA-dependent individuals, newly enrolled in residential treatment, were randomly assigned to receive either a 3-times-per-week, 60-minute structured exercise program for 8 weeks or an equivalent number of health education sessions.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 animBg="1"/>
      <p:bldP spid="14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 b="23529"/>
          <a:stretch>
            <a:fillRect/>
          </a:stretch>
        </p:blipFill>
        <p:spPr bwMode="auto">
          <a:xfrm>
            <a:off x="3048000" y="3657600"/>
            <a:ext cx="222091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TextBox 2"/>
          <p:cNvSpPr txBox="1">
            <a:spLocks noChangeArrowheads="1"/>
          </p:cNvSpPr>
          <p:nvPr/>
        </p:nvSpPr>
        <p:spPr bwMode="auto">
          <a:xfrm>
            <a:off x="609600" y="381000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>
                <a:latin typeface="+mn-lt"/>
              </a:rPr>
              <a:t>Summary </a:t>
            </a:r>
            <a:endParaRPr lang="en-US" sz="2400" b="1" dirty="0">
              <a:latin typeface="+mn-lt"/>
            </a:endParaRP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457200" y="1143000"/>
            <a:ext cx="8305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Calibri" pitchFamily="34" charset="0"/>
              </a:rPr>
              <a:t>Taken together, these pre-clinical and initial clinical findings indicate that </a:t>
            </a:r>
            <a:r>
              <a:rPr lang="en-US" sz="2400" b="1" u="sng" dirty="0">
                <a:latin typeface="Calibri" pitchFamily="34" charset="0"/>
              </a:rPr>
              <a:t>immunotherapeutic strategies </a:t>
            </a:r>
            <a:r>
              <a:rPr lang="en-US" sz="2400" b="1" dirty="0">
                <a:latin typeface="Calibri" pitchFamily="34" charset="0"/>
              </a:rPr>
              <a:t>which </a:t>
            </a:r>
            <a:r>
              <a:rPr lang="en-US" sz="2400" b="1" u="sng" dirty="0">
                <a:latin typeface="Calibri" pitchFamily="34" charset="0"/>
              </a:rPr>
              <a:t>target specific inflammatory pathways</a:t>
            </a:r>
            <a:r>
              <a:rPr lang="en-US" sz="2400" b="1" dirty="0">
                <a:latin typeface="Calibri" pitchFamily="34" charset="0"/>
              </a:rPr>
              <a:t>, reduce neurotoxicity, promote neuronal repair, and improve neuropsychiatric function </a:t>
            </a:r>
            <a:r>
              <a:rPr lang="en-US" sz="2400" b="1" u="sng" dirty="0">
                <a:latin typeface="Calibri" pitchFamily="34" charset="0"/>
              </a:rPr>
              <a:t>may have potential as treatments </a:t>
            </a:r>
            <a:r>
              <a:rPr lang="en-US" sz="2400" b="1" dirty="0">
                <a:latin typeface="Calibri" pitchFamily="34" charset="0"/>
              </a:rPr>
              <a:t>for </a:t>
            </a:r>
            <a:r>
              <a:rPr lang="en-US" sz="2400" b="1" dirty="0" smtClean="0">
                <a:latin typeface="Calibri" pitchFamily="34" charset="0"/>
              </a:rPr>
              <a:t>methamphetamine and other substance use disorders.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3581400"/>
            <a:ext cx="8382000" cy="266700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533400" y="5791200"/>
            <a:ext cx="670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Calibri" pitchFamily="34" charset="0"/>
              </a:rPr>
              <a:t>From brain repair to recovery…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 t="9615" b="7051"/>
          <a:stretch>
            <a:fillRect/>
          </a:stretch>
        </p:blipFill>
        <p:spPr bwMode="auto">
          <a:xfrm>
            <a:off x="609600" y="3810000"/>
            <a:ext cx="187166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>
            <a:off x="2514600" y="4800600"/>
            <a:ext cx="381000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410200" y="4800600"/>
            <a:ext cx="3810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/>
          <a:srcRect l="4628" t="6944" r="4361" b="21297"/>
          <a:stretch>
            <a:fillRect/>
          </a:stretch>
        </p:blipFill>
        <p:spPr bwMode="auto">
          <a:xfrm>
            <a:off x="5902325" y="4022725"/>
            <a:ext cx="278447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457200" y="1143000"/>
            <a:ext cx="8382000" cy="2362199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2590800" y="2895600"/>
            <a:ext cx="36918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73050">
              <a:spcBef>
                <a:spcPts val="1200"/>
              </a:spcBef>
              <a:spcAft>
                <a:spcPts val="600"/>
              </a:spcAft>
            </a:pPr>
            <a:r>
              <a:rPr lang="en-US" sz="3200" b="1" dirty="0">
                <a:latin typeface="Calibri" pitchFamily="34" charset="0"/>
              </a:rPr>
              <a:t>IV.  Future directions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extBox 1"/>
          <p:cNvSpPr txBox="1">
            <a:spLocks noChangeArrowheads="1"/>
          </p:cNvSpPr>
          <p:nvPr/>
        </p:nvSpPr>
        <p:spPr bwMode="auto">
          <a:xfrm>
            <a:off x="533400" y="152400"/>
            <a:ext cx="693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u="sng">
                <a:latin typeface="Calibri" pitchFamily="34" charset="0"/>
              </a:rPr>
              <a:t>Future directions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1800" y="5692914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Calibri" pitchFamily="34" charset="0"/>
              </a:rPr>
              <a:t>Plans </a:t>
            </a:r>
            <a:r>
              <a:rPr lang="en-US" sz="2000" dirty="0">
                <a:latin typeface="Calibri" pitchFamily="34" charset="0"/>
              </a:rPr>
              <a:t>for a </a:t>
            </a:r>
            <a:r>
              <a:rPr lang="en-US" sz="2000" dirty="0" smtClean="0">
                <a:latin typeface="Calibri" pitchFamily="34" charset="0"/>
              </a:rPr>
              <a:t>Phase I clinical trial of RTL1000 in adults with methamphetamine use disorder are in development.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676400"/>
            <a:ext cx="8305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 err="1" smtClean="0">
                <a:latin typeface="Calibri" pitchFamily="34" charset="0"/>
              </a:rPr>
              <a:t>Ibudilast</a:t>
            </a: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sz="2000" dirty="0">
                <a:latin typeface="+mn-lt"/>
              </a:rPr>
              <a:t>- Phase I </a:t>
            </a:r>
            <a:r>
              <a:rPr lang="en-US" sz="2000" dirty="0" smtClean="0">
                <a:latin typeface="+mn-lt"/>
              </a:rPr>
              <a:t>safety interaction trial </a:t>
            </a:r>
            <a:r>
              <a:rPr lang="en-US" sz="2000" dirty="0">
                <a:latin typeface="+mn-lt"/>
              </a:rPr>
              <a:t>of </a:t>
            </a:r>
            <a:r>
              <a:rPr lang="en-US" sz="2000" dirty="0" err="1" smtClean="0">
                <a:latin typeface="+mn-lt"/>
              </a:rPr>
              <a:t>ibudilast</a:t>
            </a:r>
            <a:r>
              <a:rPr lang="en-US" sz="2000" dirty="0" smtClean="0">
                <a:latin typeface="+mn-lt"/>
              </a:rPr>
              <a:t> with methamphetamine (n = 11) </a:t>
            </a:r>
            <a:r>
              <a:rPr lang="en-US" sz="2000" dirty="0" smtClean="0">
                <a:latin typeface="Calibri" pitchFamily="34" charset="0"/>
              </a:rPr>
              <a:t>completed in 2013; phase II randomized trial of </a:t>
            </a:r>
            <a:r>
              <a:rPr lang="en-US" sz="2000" dirty="0" err="1" smtClean="0">
                <a:latin typeface="Calibri" pitchFamily="34" charset="0"/>
              </a:rPr>
              <a:t>ibudilast</a:t>
            </a:r>
            <a:r>
              <a:rPr lang="en-US" sz="2000" dirty="0" smtClean="0">
                <a:latin typeface="Calibri" pitchFamily="34" charset="0"/>
              </a:rPr>
              <a:t> for methamphetamine dependence is currently recruiting participants (estimated enrollment of140 and completion June 2017).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892314"/>
            <a:ext cx="822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000" dirty="0" smtClean="0">
                <a:latin typeface="Calibri" pitchFamily="34" charset="0"/>
              </a:rPr>
              <a:t>Researchers are establishing </a:t>
            </a:r>
            <a:r>
              <a:rPr lang="en-US" sz="2000" dirty="0">
                <a:latin typeface="Calibri" pitchFamily="34" charset="0"/>
              </a:rPr>
              <a:t>the safety of an anti-methamphetamine antibody known as mAb7F9 in </a:t>
            </a:r>
            <a:r>
              <a:rPr lang="en-US" sz="2000" dirty="0" smtClean="0">
                <a:latin typeface="Calibri" pitchFamily="34" charset="0"/>
              </a:rPr>
              <a:t>humans (Stevens et al.,  </a:t>
            </a:r>
            <a:r>
              <a:rPr lang="en-US" sz="2000" dirty="0" err="1" smtClean="0">
                <a:latin typeface="Calibri" pitchFamily="34" charset="0"/>
              </a:rPr>
              <a:t>Mabs</a:t>
            </a:r>
            <a:r>
              <a:rPr lang="en-US" sz="2000" dirty="0" smtClean="0">
                <a:latin typeface="Calibri" pitchFamily="34" charset="0"/>
              </a:rPr>
              <a:t>, 2014).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76812" name="Rectangle 1"/>
          <p:cNvSpPr>
            <a:spLocks noChangeArrowheads="1"/>
          </p:cNvSpPr>
          <p:nvPr/>
        </p:nvSpPr>
        <p:spPr bwMode="auto">
          <a:xfrm>
            <a:off x="457200" y="3547408"/>
            <a:ext cx="58023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+mn-lt"/>
              </a:rPr>
              <a:t>Testing </a:t>
            </a:r>
            <a:r>
              <a:rPr lang="en-US" sz="2000" dirty="0">
                <a:latin typeface="+mn-lt"/>
              </a:rPr>
              <a:t>the safety and efficacy of another immunotherapy [multiple antigenic (Ag) peptides (MAP) composed of myelin peptides (</a:t>
            </a:r>
            <a:r>
              <a:rPr lang="en-US" sz="2000" i="1" dirty="0">
                <a:latin typeface="+mn-lt"/>
              </a:rPr>
              <a:t>e.g</a:t>
            </a:r>
            <a:r>
              <a:rPr lang="en-US" sz="2000" dirty="0">
                <a:latin typeface="+mn-lt"/>
              </a:rPr>
              <a:t>., PLP</a:t>
            </a:r>
            <a:r>
              <a:rPr lang="en-US" sz="2000" baseline="-25000" dirty="0">
                <a:latin typeface="+mn-lt"/>
              </a:rPr>
              <a:t>139-151</a:t>
            </a:r>
            <a:r>
              <a:rPr lang="en-US" sz="2000" dirty="0">
                <a:latin typeface="+mn-lt"/>
              </a:rPr>
              <a:t>, MOG</a:t>
            </a:r>
            <a:r>
              <a:rPr lang="en-US" sz="2000" baseline="-25000" dirty="0">
                <a:latin typeface="+mn-lt"/>
              </a:rPr>
              <a:t>35-55</a:t>
            </a:r>
            <a:r>
              <a:rPr lang="en-US" sz="2000" dirty="0">
                <a:latin typeface="+mn-lt"/>
              </a:rPr>
              <a:t>)] for the treatment of methamphetamine-induced neuropsychiatric impairments and addictive behaviors. </a:t>
            </a:r>
          </a:p>
        </p:txBody>
      </p:sp>
      <p:pic>
        <p:nvPicPr>
          <p:cNvPr id="15" name="Object 1"/>
          <p:cNvPicPr>
            <a:picLocks noChangeAspect="1" noChangeArrowheads="1"/>
          </p:cNvPicPr>
          <p:nvPr/>
        </p:nvPicPr>
        <p:blipFill>
          <a:blip r:embed="rId3"/>
          <a:srcRect l="-2463" t="-2962" r="-1642" b="-2554"/>
          <a:stretch>
            <a:fillRect/>
          </a:stretch>
        </p:blipFill>
        <p:spPr bwMode="auto">
          <a:xfrm>
            <a:off x="6259513" y="3246438"/>
            <a:ext cx="2427287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838200" y="2999839"/>
            <a:ext cx="2628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</a:rPr>
              <a:t>https://</a:t>
            </a:r>
            <a:r>
              <a:rPr lang="en-US" u="sng" dirty="0" smtClean="0">
                <a:solidFill>
                  <a:srgbClr val="0000FF"/>
                </a:solidFill>
              </a:rPr>
              <a:t>clinicaltrials.gov/</a:t>
            </a:r>
            <a:endParaRPr lang="en-US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6812" grpId="0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6" name="Title 1"/>
          <p:cNvSpPr txBox="1">
            <a:spLocks/>
          </p:cNvSpPr>
          <p:nvPr/>
        </p:nvSpPr>
        <p:spPr bwMode="auto">
          <a:xfrm>
            <a:off x="457200" y="274638"/>
            <a:ext cx="82296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70000"/>
              </a:lnSpc>
            </a:pPr>
            <a:r>
              <a:rPr lang="en-US" sz="3200" b="1">
                <a:solidFill>
                  <a:schemeClr val="bg1"/>
                </a:solidFill>
                <a:latin typeface="Calibri" pitchFamily="34" charset="0"/>
              </a:rPr>
              <a:t>Collaborators and Acknowledgements</a:t>
            </a:r>
          </a:p>
        </p:txBody>
      </p:sp>
      <p:sp>
        <p:nvSpPr>
          <p:cNvPr id="77827" name="Content Placeholder 2"/>
          <p:cNvSpPr txBox="1">
            <a:spLocks/>
          </p:cNvSpPr>
          <p:nvPr/>
        </p:nvSpPr>
        <p:spPr bwMode="auto">
          <a:xfrm>
            <a:off x="838200" y="3352800"/>
            <a:ext cx="2895600" cy="3200400"/>
          </a:xfrm>
          <a:prstGeom prst="rect">
            <a:avLst/>
          </a:prstGeom>
          <a:solidFill>
            <a:srgbClr val="87BAE9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b="1" u="sng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Collaborators:</a:t>
            </a:r>
          </a:p>
          <a:p>
            <a:pPr>
              <a:buFont typeface="Wingdings 2" pitchFamily="18" charset="2"/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Marilyn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Huckans</a:t>
            </a:r>
            <a:endParaRPr lang="en-US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Aaron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Janowsky</a:t>
            </a:r>
            <a:endParaRPr lang="en-US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Tamara Phillips</a:t>
            </a:r>
            <a:endParaRPr lang="en-US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Arthur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Vandenbark</a:t>
            </a:r>
            <a:endParaRPr lang="en-US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David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Hinrichs</a:t>
            </a:r>
            <a:endParaRPr lang="en-US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Clare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Wilhelm</a:t>
            </a:r>
            <a:endParaRPr lang="en-US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buFont typeface="Wingdings 2" pitchFamily="18" charset="2"/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Bret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Fuller</a:t>
            </a:r>
          </a:p>
          <a:p>
            <a:pPr>
              <a:buFont typeface="Wingdings 2" pitchFamily="18" charset="2"/>
              <a:buNone/>
            </a:pP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Elaine Huang</a:t>
            </a:r>
          </a:p>
          <a:p>
            <a:pPr>
              <a:buFont typeface="Wingdings 2" pitchFamily="18" charset="2"/>
              <a:buNone/>
            </a:pP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Rebekah Hudson</a:t>
            </a:r>
          </a:p>
          <a:p>
            <a:pPr>
              <a:buFont typeface="Wingdings 2" pitchFamily="18" charset="2"/>
              <a:buNone/>
            </a:pPr>
            <a:r>
              <a:rPr lang="en-US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Jonathan Taylor</a:t>
            </a:r>
          </a:p>
        </p:txBody>
      </p:sp>
      <p:sp>
        <p:nvSpPr>
          <p:cNvPr id="77828" name="Content Placeholder 7"/>
          <p:cNvSpPr txBox="1">
            <a:spLocks/>
          </p:cNvSpPr>
          <p:nvPr/>
        </p:nvSpPr>
        <p:spPr bwMode="auto">
          <a:xfrm>
            <a:off x="4191000" y="4495800"/>
            <a:ext cx="480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00"/>
              </a:spcBef>
              <a:spcAft>
                <a:spcPts val="300"/>
              </a:spcAft>
              <a:buFont typeface="Wingdings 2" pitchFamily="18" charset="2"/>
              <a:buNone/>
            </a:pPr>
            <a:r>
              <a:rPr lang="en-US" b="1" u="sng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Financial &amp; Institutional Support</a:t>
            </a:r>
          </a:p>
          <a:p>
            <a:pPr>
              <a:spcBef>
                <a:spcPts val="1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Veteran’s Health Administration</a:t>
            </a:r>
          </a:p>
          <a:p>
            <a:pPr>
              <a:spcBef>
                <a:spcPts val="1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VA Portland Health Care System</a:t>
            </a:r>
          </a:p>
          <a:p>
            <a:pPr>
              <a:spcBef>
                <a:spcPts val="1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Department 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of Psychiatry,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OHSU</a:t>
            </a:r>
            <a:endParaRPr lang="en-US" sz="16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spcBef>
                <a:spcPts val="1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National Institutes of Health (NIH)</a:t>
            </a:r>
            <a:endParaRPr lang="en-US" sz="14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  <a:p>
            <a:pPr>
              <a:spcBef>
                <a:spcPts val="100"/>
              </a:spcBef>
              <a:spcAft>
                <a:spcPts val="300"/>
              </a:spcAft>
              <a:buFont typeface="Arial" charset="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MARC (NIDA) </a:t>
            </a:r>
            <a:r>
              <a:rPr lang="en-US" sz="1600" b="1" u="sng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http://www.ohsu.edu/marc</a:t>
            </a:r>
            <a:r>
              <a:rPr lang="en-US" sz="1600" b="1" u="sng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/</a:t>
            </a:r>
            <a:endParaRPr lang="en-US" sz="1600" b="1" u="sng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3962400" y="3733800"/>
            <a:ext cx="449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 2" pitchFamily="18" charset="2"/>
              <a:buNone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  <a:cs typeface="Arial" charset="0"/>
              </a:rPr>
              <a:t>Psychoneuroimmunology Research Team </a:t>
            </a:r>
            <a:r>
              <a:rPr lang="en-US" sz="16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(</a:t>
            </a:r>
            <a:r>
              <a:rPr lang="en-US" sz="1600" u="sng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http://www.ohsu.edu/pniresearch</a:t>
            </a:r>
            <a:r>
              <a:rPr lang="en-US" sz="16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2390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cap="all" dirty="0"/>
              <a:t>Contact Information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62000" y="1933575"/>
            <a:ext cx="502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latin typeface="Tahoma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itchFamily="34" charset="0"/>
              </a:rPr>
              <a:t>Jennifer Loftis, Ph.D.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itchFamily="34" charset="0"/>
              </a:rPr>
              <a:t>Email: loftisj@ohsu.edu</a:t>
            </a:r>
            <a:endParaRPr lang="en-US" altLang="en-US" sz="2400" b="1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3886200"/>
            <a:ext cx="5715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 typeface="Wingdings 2" pitchFamily="18" charset="2"/>
              <a:buNone/>
            </a:pPr>
            <a:r>
              <a:rPr lang="en-US" altLang="en-US" sz="2400" b="1">
                <a:latin typeface="Tahoma" pitchFamily="34" charset="0"/>
                <a:cs typeface="Arial" charset="0"/>
              </a:rPr>
              <a:t>Psychoneuroimmunology Research Team </a:t>
            </a:r>
            <a:r>
              <a:rPr lang="en-US" altLang="en-US" sz="2400" u="sng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http://www.ohsu.edu/pniresearch</a:t>
            </a:r>
            <a:endParaRPr lang="en-US" altLang="en-US" sz="240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0" r="13600" b="10175"/>
          <a:stretch>
            <a:fillRect/>
          </a:stretch>
        </p:blipFill>
        <p:spPr bwMode="auto">
          <a:xfrm>
            <a:off x="5562600" y="1676400"/>
            <a:ext cx="26860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5105400"/>
            <a:ext cx="81327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ahoma" pitchFamily="34" charset="0"/>
                <a:cs typeface="Tahoma" pitchFamily="34" charset="0"/>
              </a:rPr>
              <a:t>Methamphetamine Abuse Research Center (MARC)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0000FF"/>
                </a:solidFill>
                <a:latin typeface="Tahoma" pitchFamily="34" charset="0"/>
                <a:cs typeface="Tahoma" pitchFamily="34" charset="0"/>
              </a:rPr>
              <a:t>http://www.ohsu.edu/marc/</a:t>
            </a:r>
            <a:endParaRPr lang="en-US" altLang="en-US" sz="2400">
              <a:solidFill>
                <a:srgbClr val="0000FF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791200"/>
            <a:ext cx="28860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6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2016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Website: </a:t>
            </a:r>
            <a:r>
              <a:rPr lang="en-US" sz="2800" b="1" dirty="0">
                <a:solidFill>
                  <a:schemeClr val="bg1"/>
                </a:solidFill>
              </a:rPr>
              <a:t>addictiontherapy.conferenceseries.com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 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Miami,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06-08,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Perpetua"/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260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7839</TotalTime>
  <Words>1897</Words>
  <Application>Microsoft Office PowerPoint</Application>
  <PresentationFormat>On-screen Show (4:3)</PresentationFormat>
  <Paragraphs>196</Paragraphs>
  <Slides>33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Office Theme</vt:lpstr>
      <vt:lpstr>Equity</vt:lpstr>
      <vt:lpstr>1_Equity</vt:lpstr>
      <vt:lpstr>Photo Editor Photo</vt:lpstr>
      <vt:lpstr>Addiction Therapy 2015 Florida,  USA August 03-08,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the eminent gathering once again at Addiction Therapy 2016 Miami, USA October 06-08, 2016</vt:lpstr>
    </vt:vector>
  </TitlesOfParts>
  <Company>OHSU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Loftis</dc:creator>
  <cp:lastModifiedBy>Addiction Therapy</cp:lastModifiedBy>
  <cp:revision>321</cp:revision>
  <dcterms:created xsi:type="dcterms:W3CDTF">2015-03-16T18:41:04Z</dcterms:created>
  <dcterms:modified xsi:type="dcterms:W3CDTF">2015-08-14T12:52:58Z</dcterms:modified>
</cp:coreProperties>
</file>