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8" r:id="rId7"/>
    <p:sldId id="262" r:id="rId8"/>
    <p:sldId id="273" r:id="rId9"/>
    <p:sldId id="274" r:id="rId10"/>
    <p:sldId id="279" r:id="rId11"/>
    <p:sldId id="264" r:id="rId12"/>
    <p:sldId id="263" r:id="rId13"/>
    <p:sldId id="265" r:id="rId14"/>
    <p:sldId id="266" r:id="rId15"/>
    <p:sldId id="267" r:id="rId16"/>
    <p:sldId id="269" r:id="rId17"/>
    <p:sldId id="280" r:id="rId18"/>
    <p:sldId id="275" r:id="rId19"/>
    <p:sldId id="271" r:id="rId20"/>
    <p:sldId id="281" r:id="rId21"/>
    <p:sldId id="276" r:id="rId22"/>
    <p:sldId id="277" r:id="rId23"/>
    <p:sldId id="278" r:id="rId24"/>
    <p:sldId id="272" r:id="rId25"/>
    <p:sldId id="270" r:id="rId26"/>
    <p:sldId id="26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9/23/2015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47730"/>
            <a:ext cx="7766936" cy="3228377"/>
          </a:xfrm>
        </p:spPr>
        <p:txBody>
          <a:bodyPr/>
          <a:lstStyle/>
          <a:p>
            <a:pPr algn="ctr"/>
            <a:r>
              <a:rPr lang="en-US" dirty="0" smtClean="0"/>
              <a:t/>
            </a:r>
            <a:br>
              <a:rPr lang="en-US" dirty="0" smtClean="0"/>
            </a:br>
            <a:r>
              <a:rPr lang="en-US" dirty="0" smtClean="0"/>
              <a:t/>
            </a:r>
            <a:br>
              <a:rPr lang="en-US" dirty="0" smtClean="0"/>
            </a:br>
            <a:r>
              <a:rPr lang="en-US" sz="2800" dirty="0" smtClean="0"/>
              <a:t>The Nurses Role in the Use of </a:t>
            </a:r>
            <a:br>
              <a:rPr lang="en-US" sz="2800" dirty="0" smtClean="0"/>
            </a:br>
            <a:r>
              <a:rPr lang="en-US" sz="2800" dirty="0" smtClean="0"/>
              <a:t>Medical Aesthetics  to </a:t>
            </a:r>
            <a:br>
              <a:rPr lang="en-US" sz="2800" dirty="0" smtClean="0"/>
            </a:br>
            <a:r>
              <a:rPr lang="en-US" sz="2800" dirty="0" smtClean="0"/>
              <a:t>Enhance Patient Satisfaction with Post Treatment Oncology Survivorship</a:t>
            </a:r>
            <a:br>
              <a:rPr lang="en-US" sz="2800" dirty="0" smtClean="0"/>
            </a:br>
            <a:r>
              <a:rPr lang="en-US" dirty="0" smtClean="0"/>
              <a:t>				 </a:t>
            </a:r>
            <a:endParaRPr lang="en-US" dirty="0"/>
          </a:p>
        </p:txBody>
      </p:sp>
      <p:sp>
        <p:nvSpPr>
          <p:cNvPr id="3" name="Subtitle 2"/>
          <p:cNvSpPr>
            <a:spLocks noGrp="1"/>
          </p:cNvSpPr>
          <p:nvPr>
            <p:ph type="subTitle" idx="1"/>
          </p:nvPr>
        </p:nvSpPr>
        <p:spPr>
          <a:xfrm>
            <a:off x="1687372" y="4178432"/>
            <a:ext cx="7766936" cy="2053753"/>
          </a:xfrm>
        </p:spPr>
        <p:txBody>
          <a:bodyPr>
            <a:normAutofit/>
          </a:bodyPr>
          <a:lstStyle/>
          <a:p>
            <a:r>
              <a:rPr lang="en-US" dirty="0" smtClean="0">
                <a:solidFill>
                  <a:srgbClr val="7030A0"/>
                </a:solidFill>
              </a:rPr>
              <a:t>Jennifer Cash, ARNP, MS</a:t>
            </a:r>
          </a:p>
          <a:p>
            <a:r>
              <a:rPr lang="en-US" dirty="0" smtClean="0">
                <a:solidFill>
                  <a:srgbClr val="7030A0"/>
                </a:solidFill>
              </a:rPr>
              <a:t>Skin Savvy, Rx</a:t>
            </a:r>
          </a:p>
          <a:p>
            <a:r>
              <a:rPr lang="en-US" dirty="0" smtClean="0">
                <a:solidFill>
                  <a:srgbClr val="7030A0"/>
                </a:solidFill>
              </a:rPr>
              <a:t>Tampa, Florida   USA</a:t>
            </a:r>
            <a:endParaRPr lang="en-US" dirty="0">
              <a:solidFill>
                <a:srgbClr val="7030A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341" y="3576105"/>
            <a:ext cx="4114800" cy="2739365"/>
          </a:xfrm>
          <a:prstGeom prst="rect">
            <a:avLst/>
          </a:prstGeom>
        </p:spPr>
      </p:pic>
    </p:spTree>
    <p:extLst>
      <p:ext uri="{BB962C8B-B14F-4D97-AF65-F5344CB8AC3E}">
        <p14:creationId xmlns:p14="http://schemas.microsoft.com/office/powerpoint/2010/main" val="3584985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Objectives </a:t>
            </a:r>
            <a:endParaRPr lang="en-US" dirty="0"/>
          </a:p>
        </p:txBody>
      </p:sp>
      <p:sp>
        <p:nvSpPr>
          <p:cNvPr id="3" name="Content Placeholder 2"/>
          <p:cNvSpPr>
            <a:spLocks noGrp="1"/>
          </p:cNvSpPr>
          <p:nvPr>
            <p:ph idx="1"/>
          </p:nvPr>
        </p:nvSpPr>
        <p:spPr>
          <a:xfrm>
            <a:off x="677334" y="1953096"/>
            <a:ext cx="8596668" cy="3880773"/>
          </a:xfrm>
        </p:spPr>
        <p:txBody>
          <a:bodyPr/>
          <a:lstStyle/>
          <a:p>
            <a:r>
              <a:rPr lang="en-US" dirty="0" smtClean="0"/>
              <a:t>1. Discuss patient survivor aesthetic concerns in the post oncology treatment setting.</a:t>
            </a:r>
          </a:p>
          <a:p>
            <a:r>
              <a:rPr lang="en-US" dirty="0" smtClean="0"/>
              <a:t>2. Introduce the general nursing population to the use of neurotoxins (</a:t>
            </a:r>
            <a:r>
              <a:rPr lang="en-US" dirty="0" err="1"/>
              <a:t>B</a:t>
            </a:r>
            <a:r>
              <a:rPr lang="en-US" dirty="0" err="1" smtClean="0"/>
              <a:t>otulinumtoxin</a:t>
            </a:r>
            <a:r>
              <a:rPr lang="en-US" dirty="0" smtClean="0"/>
              <a:t> A injections), dermal fillers and lasers in the care of post treatment survivors.</a:t>
            </a:r>
          </a:p>
          <a:p>
            <a:r>
              <a:rPr lang="en-US" dirty="0" smtClean="0"/>
              <a:t>3. Dispel myths and misconceptions of neurotoxins, dermal fillers and lasers.</a:t>
            </a:r>
          </a:p>
          <a:p>
            <a:r>
              <a:rPr lang="en-US" dirty="0" smtClean="0"/>
              <a:t>4. Reinforce the benefits of using neurotoxins, dermal fillers and lasers for treatment of disease and treatment related side effects from cancer</a:t>
            </a:r>
            <a:r>
              <a:rPr lang="en-US" dirty="0" smtClean="0"/>
              <a:t>.</a:t>
            </a:r>
          </a:p>
          <a:p>
            <a:r>
              <a:rPr lang="en-US" dirty="0" smtClean="0"/>
              <a:t>5. Discuss incorporating skin care education with focus on self esteem, body image into the medical aesthetics consult/treatment session.</a:t>
            </a:r>
            <a:endParaRPr lang="en-US" dirty="0"/>
          </a:p>
        </p:txBody>
      </p:sp>
    </p:spTree>
    <p:extLst>
      <p:ext uri="{BB962C8B-B14F-4D97-AF65-F5344CB8AC3E}">
        <p14:creationId xmlns:p14="http://schemas.microsoft.com/office/powerpoint/2010/main" val="4052570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Aesthetic Concerns of Patients</a:t>
            </a:r>
            <a:endParaRPr lang="en-US" dirty="0"/>
          </a:p>
        </p:txBody>
      </p:sp>
      <p:sp>
        <p:nvSpPr>
          <p:cNvPr id="3" name="Content Placeholder 2"/>
          <p:cNvSpPr>
            <a:spLocks noGrp="1"/>
          </p:cNvSpPr>
          <p:nvPr>
            <p:ph idx="1"/>
          </p:nvPr>
        </p:nvSpPr>
        <p:spPr/>
        <p:txBody>
          <a:bodyPr/>
          <a:lstStyle/>
          <a:p>
            <a:r>
              <a:rPr lang="en-US" sz="2000" dirty="0" smtClean="0">
                <a:solidFill>
                  <a:srgbClr val="7030A0"/>
                </a:solidFill>
              </a:rPr>
              <a:t>DISEASE AND TREATMENT RELATED SIDE EFFECTS FROM SURGERY, CHEMOTHERAPY AND RADIATION THERAPY</a:t>
            </a:r>
          </a:p>
          <a:p>
            <a:endParaRPr lang="en-US" dirty="0" smtClean="0"/>
          </a:p>
          <a:p>
            <a:pPr lvl="1"/>
            <a:endParaRPr lang="en-US" dirty="0" smtClean="0"/>
          </a:p>
          <a:p>
            <a:pPr lvl="1"/>
            <a:r>
              <a:rPr lang="en-US" sz="1800" dirty="0" smtClean="0"/>
              <a:t>Physical changes that include scars, surgical deficits, weight loss/gain, </a:t>
            </a:r>
            <a:r>
              <a:rPr lang="en-US" sz="1800" dirty="0" err="1" smtClean="0"/>
              <a:t>telangectasias</a:t>
            </a:r>
            <a:r>
              <a:rPr lang="en-US" sz="1800" dirty="0" smtClean="0"/>
              <a:t>, hyperpigmentation, skin changes and hair loss</a:t>
            </a:r>
          </a:p>
          <a:p>
            <a:pPr lvl="1"/>
            <a:r>
              <a:rPr lang="en-US" sz="1800" dirty="0" smtClean="0"/>
              <a:t>Emotional changes of decreased coping ability, anxiety, increased stress and chronic fatigue demonstrated on the face and body</a:t>
            </a:r>
          </a:p>
          <a:p>
            <a:pPr lvl="1"/>
            <a:r>
              <a:rPr lang="en-US" sz="1800" dirty="0" smtClean="0"/>
              <a:t>Psychological effects of body image changes and low self esteem that impact relationships</a:t>
            </a:r>
          </a:p>
          <a:p>
            <a:pPr lvl="1"/>
            <a:endParaRPr lang="en-US" dirty="0"/>
          </a:p>
        </p:txBody>
      </p:sp>
    </p:spTree>
    <p:extLst>
      <p:ext uri="{BB962C8B-B14F-4D97-AF65-F5344CB8AC3E}">
        <p14:creationId xmlns:p14="http://schemas.microsoft.com/office/powerpoint/2010/main" val="189251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BOTULINUMTOXIN A</a:t>
            </a:r>
            <a:endParaRPr lang="en-US" dirty="0"/>
          </a:p>
        </p:txBody>
      </p:sp>
      <p:sp>
        <p:nvSpPr>
          <p:cNvPr id="3" name="Content Placeholder 2"/>
          <p:cNvSpPr>
            <a:spLocks noGrp="1"/>
          </p:cNvSpPr>
          <p:nvPr>
            <p:ph idx="1"/>
          </p:nvPr>
        </p:nvSpPr>
        <p:spPr>
          <a:xfrm>
            <a:off x="677334" y="2070437"/>
            <a:ext cx="8596668" cy="3880773"/>
          </a:xfrm>
        </p:spPr>
        <p:txBody>
          <a:bodyPr>
            <a:normAutofit/>
          </a:bodyPr>
          <a:lstStyle/>
          <a:p>
            <a:pPr marL="0" indent="0">
              <a:buNone/>
            </a:pPr>
            <a:endParaRPr lang="en-US" dirty="0"/>
          </a:p>
          <a:p>
            <a:r>
              <a:rPr lang="en-US" dirty="0" smtClean="0"/>
              <a:t>Botox®, </a:t>
            </a:r>
            <a:r>
              <a:rPr lang="en-US" dirty="0" err="1" smtClean="0"/>
              <a:t>Dysport</a:t>
            </a:r>
            <a:r>
              <a:rPr lang="en-US" dirty="0"/>
              <a:t>®</a:t>
            </a:r>
            <a:r>
              <a:rPr lang="en-US" dirty="0" smtClean="0"/>
              <a:t>, </a:t>
            </a:r>
            <a:r>
              <a:rPr lang="en-US" dirty="0" err="1" smtClean="0"/>
              <a:t>Xeomin</a:t>
            </a:r>
            <a:r>
              <a:rPr lang="en-US" dirty="0" smtClean="0"/>
              <a:t>® </a:t>
            </a:r>
          </a:p>
          <a:p>
            <a:pPr lvl="2"/>
            <a:endParaRPr lang="en-US" dirty="0" smtClean="0"/>
          </a:p>
          <a:p>
            <a:pPr lvl="2"/>
            <a:r>
              <a:rPr lang="en-US" sz="1800" dirty="0" smtClean="0"/>
              <a:t>Original brand of Botox®(</a:t>
            </a:r>
            <a:r>
              <a:rPr lang="en-US" sz="1800" dirty="0" err="1" smtClean="0"/>
              <a:t>onabotulinumtoxin</a:t>
            </a:r>
            <a:r>
              <a:rPr lang="en-US" sz="1800" dirty="0" smtClean="0"/>
              <a:t> A) by Allergan, approved in 1989 for </a:t>
            </a:r>
            <a:r>
              <a:rPr lang="en-US" sz="1800" dirty="0" err="1" smtClean="0"/>
              <a:t>blepharospasm</a:t>
            </a:r>
            <a:r>
              <a:rPr lang="en-US" sz="1800" dirty="0" smtClean="0"/>
              <a:t> and strabismus.  Approved for medical aesthetic use in 2002. Currently, Botox® has 25 different indications in approximately 85 countries, including, but not limited to, chronic migraines, detrusor </a:t>
            </a:r>
            <a:r>
              <a:rPr lang="en-US" sz="1800" dirty="0" err="1" smtClean="0"/>
              <a:t>overactivity</a:t>
            </a:r>
            <a:r>
              <a:rPr lang="en-US" sz="1800" dirty="0" smtClean="0"/>
              <a:t>, cervical dystonia and upper limb spasticity</a:t>
            </a:r>
          </a:p>
          <a:p>
            <a:pPr lvl="2"/>
            <a:r>
              <a:rPr lang="en-US" sz="1800" dirty="0" err="1" smtClean="0"/>
              <a:t>Dysport</a:t>
            </a:r>
            <a:r>
              <a:rPr lang="en-US" sz="1800" dirty="0" smtClean="0"/>
              <a:t>® (</a:t>
            </a:r>
            <a:r>
              <a:rPr lang="en-US" sz="1800" dirty="0" err="1" smtClean="0"/>
              <a:t>abobutulinumtoxin</a:t>
            </a:r>
            <a:r>
              <a:rPr lang="en-US" sz="1800" dirty="0" smtClean="0"/>
              <a:t> A) by </a:t>
            </a:r>
            <a:r>
              <a:rPr lang="en-US" sz="1800" dirty="0" err="1" smtClean="0"/>
              <a:t>Galderma</a:t>
            </a:r>
            <a:r>
              <a:rPr lang="en-US" sz="1800" dirty="0" smtClean="0"/>
              <a:t>, approved in 2009, and </a:t>
            </a:r>
            <a:r>
              <a:rPr lang="en-US" sz="1800" dirty="0" err="1" smtClean="0"/>
              <a:t>Xeomin</a:t>
            </a:r>
            <a:r>
              <a:rPr lang="en-US" sz="1800" dirty="0" smtClean="0"/>
              <a:t>® (</a:t>
            </a:r>
            <a:r>
              <a:rPr lang="en-US" sz="1800" dirty="0" err="1" smtClean="0"/>
              <a:t>incobotulinumtoxin</a:t>
            </a:r>
            <a:r>
              <a:rPr lang="en-US" sz="1800" dirty="0" smtClean="0"/>
              <a:t> A) by </a:t>
            </a:r>
            <a:r>
              <a:rPr lang="en-US" sz="1800" dirty="0" err="1" smtClean="0"/>
              <a:t>Merz</a:t>
            </a:r>
            <a:r>
              <a:rPr lang="en-US" sz="1800" dirty="0" smtClean="0"/>
              <a:t>, approved in 2010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9162" y="1349441"/>
            <a:ext cx="1710141" cy="1441991"/>
          </a:xfrm>
          <a:prstGeom prst="rect">
            <a:avLst/>
          </a:prstGeom>
        </p:spPr>
      </p:pic>
    </p:spTree>
    <p:extLst>
      <p:ext uri="{BB962C8B-B14F-4D97-AF65-F5344CB8AC3E}">
        <p14:creationId xmlns:p14="http://schemas.microsoft.com/office/powerpoint/2010/main" val="2667345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             BOTULINUMTOXIN A </a:t>
            </a:r>
            <a:r>
              <a:rPr lang="en-US" dirty="0" err="1" smtClean="0"/>
              <a:t>Con’t</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Botulinumtoxin</a:t>
            </a:r>
            <a:r>
              <a:rPr lang="en-US" dirty="0" smtClean="0"/>
              <a:t> A is a neurotoxin protein derived from the </a:t>
            </a:r>
            <a:r>
              <a:rPr lang="en-US" i="1" dirty="0" smtClean="0"/>
              <a:t>Clostridium botulinum</a:t>
            </a:r>
            <a:r>
              <a:rPr lang="en-US" dirty="0" smtClean="0"/>
              <a:t> bacterium.</a:t>
            </a:r>
          </a:p>
          <a:p>
            <a:pPr marL="0" indent="0">
              <a:buNone/>
            </a:pPr>
            <a:r>
              <a:rPr lang="en-US" dirty="0"/>
              <a:t> </a:t>
            </a:r>
            <a:r>
              <a:rPr lang="en-US" dirty="0" smtClean="0"/>
              <a:t>             It blocks the release of acetylcholine at the neuromuscular junction 	              		  reducing muscle contractions smoothing wrinkles</a:t>
            </a:r>
          </a:p>
          <a:p>
            <a:pPr marL="0" indent="0">
              <a:buNone/>
            </a:pPr>
            <a:r>
              <a:rPr lang="en-US" dirty="0" smtClean="0"/>
              <a:t>		 It is a natural purified protein and has controlled action on muscles 			 when administered properly</a:t>
            </a:r>
          </a:p>
          <a:p>
            <a:pPr marL="0" indent="0">
              <a:buNone/>
            </a:pPr>
            <a:r>
              <a:rPr lang="en-US" dirty="0"/>
              <a:t>	</a:t>
            </a:r>
            <a:r>
              <a:rPr lang="en-US" dirty="0" smtClean="0"/>
              <a:t>	 Safe and effective. Short duration of action</a:t>
            </a:r>
          </a:p>
          <a:p>
            <a:pPr marL="0" indent="0">
              <a:buNone/>
            </a:pPr>
            <a:r>
              <a:rPr lang="en-US" dirty="0"/>
              <a:t>	</a:t>
            </a:r>
            <a:r>
              <a:rPr lang="en-US" dirty="0" smtClean="0"/>
              <a:t>	 Neuromuscular conditions, sensitivities to human albumin and/or   			 lactose (milk allergy) is possible contraindication</a:t>
            </a:r>
            <a:endParaRPr lang="en-US" dirty="0"/>
          </a:p>
        </p:txBody>
      </p:sp>
    </p:spTree>
    <p:extLst>
      <p:ext uri="{BB962C8B-B14F-4D97-AF65-F5344CB8AC3E}">
        <p14:creationId xmlns:p14="http://schemas.microsoft.com/office/powerpoint/2010/main" val="1893649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COMMON USES IN POST TREATMENT 							PATIENTS</a:t>
            </a:r>
            <a:endParaRPr lang="en-US" dirty="0"/>
          </a:p>
        </p:txBody>
      </p:sp>
      <p:sp>
        <p:nvSpPr>
          <p:cNvPr id="4" name="Content Placeholder 3"/>
          <p:cNvSpPr>
            <a:spLocks noGrp="1"/>
          </p:cNvSpPr>
          <p:nvPr>
            <p:ph idx="1"/>
          </p:nvPr>
        </p:nvSpPr>
        <p:spPr/>
        <p:txBody>
          <a:bodyPr/>
          <a:lstStyle/>
          <a:p>
            <a:pPr lvl="2"/>
            <a:endParaRPr lang="en-US" dirty="0" smtClean="0"/>
          </a:p>
          <a:p>
            <a:pPr lvl="2"/>
            <a:endParaRPr lang="en-US" dirty="0" smtClean="0"/>
          </a:p>
          <a:p>
            <a:pPr lvl="2"/>
            <a:r>
              <a:rPr lang="en-US" sz="1800" dirty="0" smtClean="0"/>
              <a:t>Medical </a:t>
            </a:r>
            <a:r>
              <a:rPr lang="en-US" sz="1800" dirty="0"/>
              <a:t>aesthetic uses include </a:t>
            </a:r>
            <a:endParaRPr lang="en-US" sz="1800" dirty="0" smtClean="0"/>
          </a:p>
          <a:p>
            <a:pPr marL="914400" lvl="2" indent="0">
              <a:buNone/>
            </a:pPr>
            <a:r>
              <a:rPr lang="en-US" sz="1800" dirty="0"/>
              <a:t>	</a:t>
            </a:r>
            <a:r>
              <a:rPr lang="en-US" sz="1800" dirty="0" smtClean="0"/>
              <a:t>treatment </a:t>
            </a:r>
            <a:r>
              <a:rPr lang="en-US" sz="1800" dirty="0"/>
              <a:t>of facial asymmetry secondary </a:t>
            </a:r>
            <a:r>
              <a:rPr lang="en-US" sz="1800" dirty="0" smtClean="0"/>
              <a:t>to surgical defects </a:t>
            </a:r>
          </a:p>
          <a:p>
            <a:pPr marL="914400" lvl="2" indent="0">
              <a:buNone/>
            </a:pPr>
            <a:r>
              <a:rPr lang="en-US" sz="1800" dirty="0"/>
              <a:t>	</a:t>
            </a:r>
            <a:r>
              <a:rPr lang="en-US" sz="1800" dirty="0" smtClean="0"/>
              <a:t>headaches/migraines </a:t>
            </a:r>
            <a:r>
              <a:rPr lang="en-US" sz="1800" dirty="0"/>
              <a:t>related to nerve dysfunction and/or </a:t>
            </a:r>
            <a:r>
              <a:rPr lang="en-US" sz="1800" dirty="0" smtClean="0"/>
              <a:t>      	medication use</a:t>
            </a:r>
          </a:p>
          <a:p>
            <a:pPr marL="914400" lvl="2" indent="0">
              <a:buNone/>
            </a:pPr>
            <a:r>
              <a:rPr lang="en-US" sz="1800" dirty="0"/>
              <a:t>	</a:t>
            </a:r>
            <a:r>
              <a:rPr lang="en-US" sz="1800" dirty="0" smtClean="0"/>
              <a:t>enhanced </a:t>
            </a:r>
            <a:r>
              <a:rPr lang="en-US" sz="1800" dirty="0"/>
              <a:t>expression lines </a:t>
            </a:r>
            <a:r>
              <a:rPr lang="en-US" sz="1800" dirty="0" smtClean="0"/>
              <a:t>in </a:t>
            </a:r>
            <a:r>
              <a:rPr lang="en-US" sz="1800" dirty="0"/>
              <a:t>face related to chronic pain </a:t>
            </a:r>
            <a:r>
              <a:rPr lang="en-US" sz="1800" dirty="0" smtClean="0"/>
              <a:t>	and/or                 	stress </a:t>
            </a:r>
            <a:r>
              <a:rPr lang="en-US" sz="1800" dirty="0"/>
              <a:t>and </a:t>
            </a:r>
            <a:r>
              <a:rPr lang="en-US" sz="1800" dirty="0" smtClean="0"/>
              <a:t>anxiety</a:t>
            </a:r>
            <a:endParaRPr lang="en-US" sz="1800" dirty="0"/>
          </a:p>
          <a:p>
            <a:pPr lvl="2"/>
            <a:endParaRPr lang="en-US" sz="1800" dirty="0" smtClean="0"/>
          </a:p>
          <a:p>
            <a:pPr lvl="2"/>
            <a:r>
              <a:rPr lang="en-US" sz="1800" dirty="0" smtClean="0"/>
              <a:t>Botox</a:t>
            </a:r>
            <a:r>
              <a:rPr lang="en-US" sz="1800" dirty="0"/>
              <a:t>® referred to as “the penicillin for self-esteem”</a:t>
            </a:r>
          </a:p>
        </p:txBody>
      </p:sp>
    </p:spTree>
    <p:extLst>
      <p:ext uri="{BB962C8B-B14F-4D97-AF65-F5344CB8AC3E}">
        <p14:creationId xmlns:p14="http://schemas.microsoft.com/office/powerpoint/2010/main" val="236941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011" y="476516"/>
            <a:ext cx="7160654" cy="5756857"/>
          </a:xfrm>
          <a:prstGeom prst="rect">
            <a:avLst/>
          </a:prstGeom>
        </p:spPr>
      </p:pic>
    </p:spTree>
    <p:extLst>
      <p:ext uri="{BB962C8B-B14F-4D97-AF65-F5344CB8AC3E}">
        <p14:creationId xmlns:p14="http://schemas.microsoft.com/office/powerpoint/2010/main" val="1423761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Asymmetric lips at rest</a:t>
            </a:r>
            <a:endParaRPr lang="en-US" dirty="0"/>
          </a:p>
        </p:txBody>
      </p:sp>
      <p:pic>
        <p:nvPicPr>
          <p:cNvPr id="17" name="Picture Placeholder 16"/>
          <p:cNvPicPr>
            <a:picLocks noGrp="1" noChangeAspect="1"/>
          </p:cNvPicPr>
          <p:nvPr>
            <p:ph type="pic" idx="1"/>
          </p:nvPr>
        </p:nvPicPr>
        <p:blipFill>
          <a:blip r:embed="rId2">
            <a:extLst>
              <a:ext uri="{28A0092B-C50C-407E-A947-70E740481C1C}">
                <a14:useLocalDpi xmlns:a14="http://schemas.microsoft.com/office/drawing/2010/main" val="0"/>
              </a:ext>
            </a:extLst>
          </a:blip>
          <a:srcRect/>
          <a:stretch>
            <a:fillRect/>
          </a:stretch>
        </p:blipFill>
        <p:spPr>
          <a:xfrm>
            <a:off x="54724" y="894295"/>
            <a:ext cx="4920943" cy="3177828"/>
          </a:xfrm>
        </p:spPr>
      </p:pic>
      <p:sp>
        <p:nvSpPr>
          <p:cNvPr id="16" name="Text Placeholder 15"/>
          <p:cNvSpPr>
            <a:spLocks noGrp="1"/>
          </p:cNvSpPr>
          <p:nvPr>
            <p:ph type="body" sz="half" idx="2"/>
          </p:nvPr>
        </p:nvSpPr>
        <p:spPr/>
        <p:txBody>
          <a:bodyPr/>
          <a:lstStyle/>
          <a:p>
            <a:r>
              <a:rPr lang="en-US" dirty="0" smtClean="0"/>
              <a:t>Courtesy of Skin Savvy, Rx  Tampa, Florida</a:t>
            </a:r>
            <a:endParaRPr lang="en-US"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5819" y="894295"/>
            <a:ext cx="4528941" cy="3177828"/>
          </a:xfrm>
          <a:prstGeom prst="rect">
            <a:avLst/>
          </a:prstGeom>
        </p:spPr>
      </p:pic>
    </p:spTree>
    <p:extLst>
      <p:ext uri="{BB962C8B-B14F-4D97-AF65-F5344CB8AC3E}">
        <p14:creationId xmlns:p14="http://schemas.microsoft.com/office/powerpoint/2010/main" val="3338911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9202" y="933775"/>
            <a:ext cx="10753759" cy="3227231"/>
          </a:xfrm>
        </p:spPr>
        <p:txBody>
          <a:bodyPr/>
          <a:lstStyle/>
          <a:p>
            <a:r>
              <a:rPr lang="en-US" dirty="0" smtClean="0"/>
              <a:t>C</a:t>
            </a:r>
            <a:endParaRPr lang="en-US" dirty="0"/>
          </a:p>
        </p:txBody>
      </p:sp>
      <p:sp>
        <p:nvSpPr>
          <p:cNvPr id="14" name="Text Placeholder 13"/>
          <p:cNvSpPr>
            <a:spLocks noGrp="1"/>
          </p:cNvSpPr>
          <p:nvPr>
            <p:ph type="body" idx="1"/>
          </p:nvPr>
        </p:nvSpPr>
        <p:spPr/>
        <p:txBody>
          <a:bodyPr>
            <a:normAutofit/>
          </a:bodyPr>
          <a:lstStyle/>
          <a:p>
            <a:r>
              <a:rPr lang="en-US" dirty="0"/>
              <a:t> </a:t>
            </a:r>
            <a:r>
              <a:rPr lang="en-US" dirty="0" smtClean="0"/>
              <a:t>  </a:t>
            </a:r>
          </a:p>
          <a:p>
            <a:r>
              <a:rPr lang="en-US" dirty="0" smtClean="0"/>
              <a:t>  </a:t>
            </a:r>
            <a:r>
              <a:rPr lang="en-US" sz="2400" dirty="0" err="1" smtClean="0">
                <a:solidFill>
                  <a:schemeClr val="accent2">
                    <a:lumMod val="60000"/>
                    <a:lumOff val="40000"/>
                  </a:schemeClr>
                </a:solidFill>
              </a:rPr>
              <a:t>Platysmal</a:t>
            </a:r>
            <a:r>
              <a:rPr lang="en-US" sz="2400" dirty="0" smtClean="0">
                <a:solidFill>
                  <a:schemeClr val="accent2">
                    <a:lumMod val="60000"/>
                    <a:lumOff val="40000"/>
                  </a:schemeClr>
                </a:solidFill>
              </a:rPr>
              <a:t> Bands</a:t>
            </a:r>
          </a:p>
          <a:p>
            <a:endParaRPr lang="en-US" sz="1600" dirty="0" smtClean="0">
              <a:solidFill>
                <a:schemeClr val="tx1"/>
              </a:solidFill>
            </a:endParaRPr>
          </a:p>
          <a:p>
            <a:r>
              <a:rPr lang="en-US" sz="1200" dirty="0" smtClean="0">
                <a:solidFill>
                  <a:schemeClr val="tx1"/>
                </a:solidFill>
              </a:rPr>
              <a:t>Courtesy of Skin Savvy, Rx  Tampa, Florida</a:t>
            </a:r>
            <a:endParaRPr lang="en-US" sz="1200" dirty="0">
              <a:solidFill>
                <a:schemeClr val="tx1"/>
              </a:solidFill>
            </a:endParaRPr>
          </a:p>
        </p:txBody>
      </p:sp>
      <p:pic>
        <p:nvPicPr>
          <p:cNvPr id="8" name="Picture Placeholder 7"/>
          <p:cNvPicPr>
            <a:picLocks noGrp="1" noChangeAspect="1"/>
          </p:cNvPicPr>
          <p:nvPr>
            <p:ph type="pic" idx="4294967295"/>
          </p:nvPr>
        </p:nvPicPr>
        <p:blipFill>
          <a:blip r:embed="rId2">
            <a:extLst>
              <a:ext uri="{28A0092B-C50C-407E-A947-70E740481C1C}">
                <a14:useLocalDpi xmlns:a14="http://schemas.microsoft.com/office/drawing/2010/main" val="0"/>
              </a:ext>
            </a:extLst>
          </a:blip>
          <a:srcRect t="16454" b="16454"/>
          <a:stretch>
            <a:fillRect/>
          </a:stretch>
        </p:blipFill>
        <p:spPr>
          <a:xfrm>
            <a:off x="0" y="933775"/>
            <a:ext cx="5322888" cy="3227231"/>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7042" y="933775"/>
            <a:ext cx="5425919" cy="3227231"/>
          </a:xfrm>
          <a:prstGeom prst="rect">
            <a:avLst/>
          </a:prstGeom>
        </p:spPr>
      </p:pic>
    </p:spTree>
    <p:extLst>
      <p:ext uri="{BB962C8B-B14F-4D97-AF65-F5344CB8AC3E}">
        <p14:creationId xmlns:p14="http://schemas.microsoft.com/office/powerpoint/2010/main" val="419998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Asymmetric smile</a:t>
            </a:r>
            <a:endParaRPr lang="en-US" dirty="0"/>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20721" r="5264" b="20247"/>
          <a:stretch/>
        </p:blipFill>
        <p:spPr>
          <a:xfrm>
            <a:off x="128789" y="321972"/>
            <a:ext cx="5795493" cy="3206839"/>
          </a:xfrm>
        </p:spPr>
      </p:pic>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1251" y="321972"/>
            <a:ext cx="4997004" cy="3206839"/>
          </a:xfrm>
          <a:prstGeom prst="rect">
            <a:avLst/>
          </a:prstGeom>
        </p:spPr>
      </p:pic>
    </p:spTree>
    <p:extLst>
      <p:ext uri="{BB962C8B-B14F-4D97-AF65-F5344CB8AC3E}">
        <p14:creationId xmlns:p14="http://schemas.microsoft.com/office/powerpoint/2010/main" val="70344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8350" y="1313645"/>
            <a:ext cx="5396516" cy="4636394"/>
          </a:xfrm>
          <a:prstGeom prst="rect">
            <a:avLst/>
          </a:prstGeom>
        </p:spPr>
      </p:pic>
      <p:sp>
        <p:nvSpPr>
          <p:cNvPr id="6" name="Title 5"/>
          <p:cNvSpPr>
            <a:spLocks noGrp="1"/>
          </p:cNvSpPr>
          <p:nvPr>
            <p:ph type="title" idx="4294967295"/>
          </p:nvPr>
        </p:nvSpPr>
        <p:spPr>
          <a:xfrm>
            <a:off x="141668" y="0"/>
            <a:ext cx="6513322" cy="717550"/>
          </a:xfrm>
        </p:spPr>
        <p:txBody>
          <a:bodyPr/>
          <a:lstStyle/>
          <a:p>
            <a:r>
              <a:rPr lang="en-US" dirty="0" smtClean="0"/>
              <a:t>		HEADACHES/MIGRAINES</a:t>
            </a:r>
            <a:endParaRPr lang="en-US" dirty="0"/>
          </a:p>
        </p:txBody>
      </p:sp>
    </p:spTree>
    <p:extLst>
      <p:ext uri="{BB962C8B-B14F-4D97-AF65-F5344CB8AC3E}">
        <p14:creationId xmlns:p14="http://schemas.microsoft.com/office/powerpoint/2010/main" val="174614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					DERMAL FILLERS</a:t>
            </a:r>
            <a:endParaRPr lang="en-US" dirty="0"/>
          </a:p>
        </p:txBody>
      </p:sp>
      <p:sp>
        <p:nvSpPr>
          <p:cNvPr id="3" name="Content Placeholder 2"/>
          <p:cNvSpPr>
            <a:spLocks noGrp="1"/>
          </p:cNvSpPr>
          <p:nvPr>
            <p:ph idx="1"/>
          </p:nvPr>
        </p:nvSpPr>
        <p:spPr/>
        <p:txBody>
          <a:bodyPr/>
          <a:lstStyle/>
          <a:p>
            <a:r>
              <a:rPr lang="en-US" dirty="0" smtClean="0"/>
              <a:t>Intrinsic aging process of thinning of skin, loss of elasticity and diminished dermal collagen, accelerated and compounded by effects of cancer and its treatment.</a:t>
            </a:r>
          </a:p>
          <a:p>
            <a:r>
              <a:rPr lang="en-US" dirty="0" smtClean="0"/>
              <a:t>Dermal fillers address</a:t>
            </a:r>
          </a:p>
          <a:p>
            <a:pPr marL="0" indent="0">
              <a:buNone/>
            </a:pPr>
            <a:r>
              <a:rPr lang="en-US" dirty="0"/>
              <a:t>	</a:t>
            </a:r>
            <a:r>
              <a:rPr lang="en-US" dirty="0" smtClean="0"/>
              <a:t>	 loss of volume and fat in face secondary to weight loss from 					disease/treatment  (face, hands)</a:t>
            </a:r>
          </a:p>
          <a:p>
            <a:pPr marL="0" indent="0">
              <a:buNone/>
            </a:pPr>
            <a:r>
              <a:rPr lang="en-US" dirty="0"/>
              <a:t>	</a:t>
            </a:r>
            <a:r>
              <a:rPr lang="en-US" dirty="0" smtClean="0"/>
              <a:t>	physical manifestations of chronic fatigue/pain (deep folds)</a:t>
            </a:r>
          </a:p>
          <a:p>
            <a:pPr marL="0" indent="0">
              <a:buNone/>
            </a:pPr>
            <a:r>
              <a:rPr lang="en-US" dirty="0"/>
              <a:t>	</a:t>
            </a:r>
            <a:r>
              <a:rPr lang="en-US" dirty="0" smtClean="0"/>
              <a:t>	development of scar tissue and residual surgical defects</a:t>
            </a:r>
          </a:p>
          <a:p>
            <a:pPr marL="0" indent="0">
              <a:buNone/>
            </a:pPr>
            <a:r>
              <a:rPr lang="en-US" dirty="0"/>
              <a:t>	</a:t>
            </a:r>
            <a:r>
              <a:rPr lang="en-US" dirty="0" smtClean="0"/>
              <a:t>	replacement of hydration and fullness in skin</a:t>
            </a:r>
          </a:p>
          <a:p>
            <a:pPr marL="0" indent="0">
              <a:buNone/>
            </a:pPr>
            <a:r>
              <a:rPr lang="en-US" dirty="0"/>
              <a:t>	</a:t>
            </a:r>
            <a:r>
              <a:rPr lang="en-US" dirty="0" smtClean="0"/>
              <a:t>	increasing structural support and volume</a:t>
            </a:r>
            <a:endParaRPr lang="en-US" dirty="0"/>
          </a:p>
        </p:txBody>
      </p:sp>
    </p:spTree>
    <p:extLst>
      <p:ext uri="{BB962C8B-B14F-4D97-AF65-F5344CB8AC3E}">
        <p14:creationId xmlns:p14="http://schemas.microsoft.com/office/powerpoint/2010/main" val="138328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DERMAL FILLERS CON’T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52282"/>
            <a:ext cx="2899834" cy="2923504"/>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828" t="-1483" r="1468" b="-575"/>
          <a:stretch/>
        </p:blipFill>
        <p:spPr>
          <a:xfrm>
            <a:off x="3046063" y="1878885"/>
            <a:ext cx="6188089" cy="457343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835" y="4662152"/>
            <a:ext cx="2112136" cy="927279"/>
          </a:xfrm>
          <a:prstGeom prst="rect">
            <a:avLst/>
          </a:prstGeom>
        </p:spPr>
      </p:pic>
      <p:sp>
        <p:nvSpPr>
          <p:cNvPr id="8" name="12-Point Star 7"/>
          <p:cNvSpPr/>
          <p:nvPr/>
        </p:nvSpPr>
        <p:spPr>
          <a:xfrm>
            <a:off x="7431109" y="5048518"/>
            <a:ext cx="1678815" cy="1339403"/>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plosion 1 8"/>
          <p:cNvSpPr/>
          <p:nvPr/>
        </p:nvSpPr>
        <p:spPr>
          <a:xfrm>
            <a:off x="7813316" y="5261019"/>
            <a:ext cx="914400" cy="914400"/>
          </a:xfrm>
          <a:prstGeom prst="irregularSeal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6101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DERMAL FILLERS CON’T</a:t>
            </a:r>
            <a:endParaRPr lang="en-US" dirty="0"/>
          </a:p>
        </p:txBody>
      </p:sp>
      <p:sp>
        <p:nvSpPr>
          <p:cNvPr id="3" name="Content Placeholder 2"/>
          <p:cNvSpPr>
            <a:spLocks noGrp="1"/>
          </p:cNvSpPr>
          <p:nvPr>
            <p:ph idx="1"/>
          </p:nvPr>
        </p:nvSpPr>
        <p:spPr>
          <a:xfrm>
            <a:off x="677334" y="2160589"/>
            <a:ext cx="8596668" cy="4356121"/>
          </a:xfrm>
        </p:spPr>
        <p:txBody>
          <a:bodyPr>
            <a:normAutofit/>
          </a:bodyPr>
          <a:lstStyle/>
          <a:p>
            <a:r>
              <a:rPr lang="en-US" dirty="0" smtClean="0"/>
              <a:t>Hyaluronic Acid (HA’s)- Approved 2004, a natural occurring substance in human and animal tissue, lasts 6-12+ months, hydrophilic.  Produced from avian </a:t>
            </a:r>
            <a:r>
              <a:rPr lang="en-US" i="1" dirty="0" smtClean="0"/>
              <a:t>staphylococcus equine </a:t>
            </a:r>
            <a:r>
              <a:rPr lang="en-US" dirty="0" smtClean="0"/>
              <a:t>bacterium, possible allergy testing indicated</a:t>
            </a:r>
          </a:p>
          <a:p>
            <a:pPr marL="0" indent="0">
              <a:buNone/>
            </a:pPr>
            <a:r>
              <a:rPr lang="en-US" dirty="0"/>
              <a:t>	</a:t>
            </a:r>
            <a:r>
              <a:rPr lang="en-US" dirty="0" smtClean="0"/>
              <a:t>	</a:t>
            </a:r>
            <a:r>
              <a:rPr lang="en-US" dirty="0" err="1" smtClean="0"/>
              <a:t>Juvederm</a:t>
            </a:r>
            <a:r>
              <a:rPr lang="en-US" dirty="0" smtClean="0"/>
              <a:t>®, </a:t>
            </a:r>
            <a:r>
              <a:rPr lang="en-US" dirty="0" err="1" smtClean="0"/>
              <a:t>Restylane</a:t>
            </a:r>
            <a:r>
              <a:rPr lang="en-US" dirty="0" smtClean="0"/>
              <a:t>®, </a:t>
            </a:r>
            <a:r>
              <a:rPr lang="en-US" dirty="0" err="1" smtClean="0"/>
              <a:t>Perlane</a:t>
            </a:r>
            <a:r>
              <a:rPr lang="en-US" dirty="0" smtClean="0"/>
              <a:t>®, </a:t>
            </a:r>
            <a:r>
              <a:rPr lang="en-US" dirty="0" err="1" smtClean="0"/>
              <a:t>Belotero</a:t>
            </a:r>
            <a:r>
              <a:rPr lang="en-US" dirty="0" smtClean="0"/>
              <a:t>®, </a:t>
            </a:r>
            <a:r>
              <a:rPr lang="en-US" dirty="0" err="1" smtClean="0"/>
              <a:t>Voluma</a:t>
            </a:r>
            <a:r>
              <a:rPr lang="en-US" dirty="0" smtClean="0"/>
              <a:t>®</a:t>
            </a:r>
          </a:p>
          <a:p>
            <a:pPr marL="0" indent="0">
              <a:buNone/>
            </a:pPr>
            <a:endParaRPr lang="en-US" dirty="0" smtClean="0"/>
          </a:p>
          <a:p>
            <a:r>
              <a:rPr lang="en-US" dirty="0" smtClean="0"/>
              <a:t>Calcium </a:t>
            </a:r>
            <a:r>
              <a:rPr lang="en-US" dirty="0" err="1" smtClean="0"/>
              <a:t>Hydroxylapatite</a:t>
            </a:r>
            <a:r>
              <a:rPr lang="en-US" dirty="0" smtClean="0"/>
              <a:t> (</a:t>
            </a:r>
            <a:r>
              <a:rPr lang="en-US" dirty="0" err="1" smtClean="0"/>
              <a:t>CaHA</a:t>
            </a:r>
            <a:r>
              <a:rPr lang="en-US" dirty="0" smtClean="0"/>
              <a:t>)-  Approved 2007, found naturally in human bones and is a mineral-like compound, long lasting (1+ years), no allergy testing</a:t>
            </a:r>
          </a:p>
          <a:p>
            <a:pPr marL="0" indent="0">
              <a:buNone/>
            </a:pPr>
            <a:r>
              <a:rPr lang="en-US" dirty="0"/>
              <a:t>	</a:t>
            </a:r>
            <a:r>
              <a:rPr lang="en-US" dirty="0" smtClean="0"/>
              <a:t>	</a:t>
            </a:r>
            <a:r>
              <a:rPr lang="en-US" dirty="0" err="1" smtClean="0"/>
              <a:t>Radiesse</a:t>
            </a:r>
            <a:r>
              <a:rPr lang="en-US" dirty="0" smtClean="0"/>
              <a:t>®</a:t>
            </a:r>
          </a:p>
          <a:p>
            <a:pPr marL="0" indent="0">
              <a:buNone/>
            </a:pPr>
            <a:endParaRPr lang="en-US" dirty="0"/>
          </a:p>
          <a:p>
            <a:pPr marL="0" indent="0">
              <a:buNone/>
            </a:pPr>
            <a:r>
              <a:rPr lang="en-US" dirty="0"/>
              <a:t> </a:t>
            </a:r>
            <a:r>
              <a:rPr lang="en-US" dirty="0" smtClean="0"/>
              <a:t> *Most combined with Lidocaine</a:t>
            </a:r>
          </a:p>
          <a:p>
            <a:pPr marL="0" indent="0">
              <a:buNone/>
            </a:pPr>
            <a:r>
              <a:rPr lang="en-US" dirty="0" smtClean="0"/>
              <a:t>** HA’s may be dissolved with </a:t>
            </a:r>
            <a:r>
              <a:rPr lang="en-US" smtClean="0"/>
              <a:t>the enzyme </a:t>
            </a:r>
            <a:r>
              <a:rPr lang="en-US" dirty="0" smtClean="0"/>
              <a:t>Hyaluronidase</a:t>
            </a:r>
            <a:endParaRPr lang="en-US" dirty="0"/>
          </a:p>
        </p:txBody>
      </p:sp>
    </p:spTree>
    <p:extLst>
      <p:ext uri="{BB962C8B-B14F-4D97-AF65-F5344CB8AC3E}">
        <p14:creationId xmlns:p14="http://schemas.microsoft.com/office/powerpoint/2010/main" val="1643658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952" y="1648496"/>
            <a:ext cx="5911402" cy="4662151"/>
          </a:xfrm>
          <a:prstGeom prst="rect">
            <a:avLst/>
          </a:prstGeom>
        </p:spPr>
      </p:pic>
      <p:sp>
        <p:nvSpPr>
          <p:cNvPr id="8" name="Title 7"/>
          <p:cNvSpPr>
            <a:spLocks noGrp="1"/>
          </p:cNvSpPr>
          <p:nvPr>
            <p:ph type="title"/>
          </p:nvPr>
        </p:nvSpPr>
        <p:spPr/>
        <p:txBody>
          <a:bodyPr/>
          <a:lstStyle/>
          <a:p>
            <a:r>
              <a:rPr lang="en-US" dirty="0" smtClean="0"/>
              <a:t>		DERMAL FILLER INDICATIONS</a:t>
            </a:r>
            <a:endParaRPr lang="en-US" dirty="0"/>
          </a:p>
        </p:txBody>
      </p:sp>
    </p:spTree>
    <p:extLst>
      <p:ext uri="{BB962C8B-B14F-4D97-AF65-F5344CB8AC3E}">
        <p14:creationId xmlns:p14="http://schemas.microsoft.com/office/powerpoint/2010/main" val="1262642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DERMAL FILLERS CON’T</a:t>
            </a:r>
            <a:endParaRPr lang="en-US" dirty="0"/>
          </a:p>
        </p:txBody>
      </p:sp>
      <p:sp>
        <p:nvSpPr>
          <p:cNvPr id="3" name="Content Placeholder 2"/>
          <p:cNvSpPr>
            <a:spLocks noGrp="1"/>
          </p:cNvSpPr>
          <p:nvPr>
            <p:ph idx="1"/>
          </p:nvPr>
        </p:nvSpPr>
        <p:spPr>
          <a:xfrm>
            <a:off x="806122" y="1930400"/>
            <a:ext cx="8596668" cy="4792371"/>
          </a:xfrm>
        </p:spPr>
        <p:txBody>
          <a:bodyPr/>
          <a:lstStyle/>
          <a:p>
            <a:r>
              <a:rPr lang="en-US" dirty="0" smtClean="0"/>
              <a:t>Placement in mid-to-deep dermis, subcutaneous and periosteum</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750" t="8653" r="750" b="-318"/>
          <a:stretch/>
        </p:blipFill>
        <p:spPr>
          <a:xfrm>
            <a:off x="2538879" y="2614411"/>
            <a:ext cx="3432751" cy="3718795"/>
          </a:xfrm>
          <a:prstGeom prst="rect">
            <a:avLst/>
          </a:prstGeom>
        </p:spPr>
      </p:pic>
    </p:spTree>
    <p:extLst>
      <p:ext uri="{BB962C8B-B14F-4D97-AF65-F5344CB8AC3E}">
        <p14:creationId xmlns:p14="http://schemas.microsoft.com/office/powerpoint/2010/main" val="2803635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Hollowed Cheeks</a:t>
            </a:r>
            <a:endParaRPr lang="en-US" dirty="0"/>
          </a:p>
        </p:txBody>
      </p:sp>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6153" y="579550"/>
            <a:ext cx="5683876" cy="3799268"/>
          </a:xfrm>
          <a:prstGeom prst="rect">
            <a:avLst/>
          </a:prstGeom>
        </p:spPr>
      </p:pic>
      <p:pic>
        <p:nvPicPr>
          <p:cNvPr id="8" name="Picture Placeholder 7"/>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11636" r="9789" b="955"/>
          <a:stretch/>
        </p:blipFill>
        <p:spPr>
          <a:xfrm>
            <a:off x="90153" y="579550"/>
            <a:ext cx="6053070" cy="3812146"/>
          </a:xfrm>
        </p:spPr>
      </p:pic>
    </p:spTree>
    <p:extLst>
      <p:ext uri="{BB962C8B-B14F-4D97-AF65-F5344CB8AC3E}">
        <p14:creationId xmlns:p14="http://schemas.microsoft.com/office/powerpoint/2010/main" val="3647871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Volume Loss Cheeks</a:t>
            </a:r>
            <a:endParaRPr lang="en-US" dirty="0"/>
          </a:p>
        </p:txBody>
      </p:sp>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9" name="Picture Placeholder 8"/>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5641" t="13791" r="13853" b="26573"/>
          <a:stretch/>
        </p:blipFill>
        <p:spPr>
          <a:xfrm>
            <a:off x="0" y="334185"/>
            <a:ext cx="5666704" cy="3888819"/>
          </a:xfr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16467" b="-1212"/>
          <a:stretch/>
        </p:blipFill>
        <p:spPr>
          <a:xfrm>
            <a:off x="5550794" y="334185"/>
            <a:ext cx="4906186" cy="3931920"/>
          </a:xfrm>
          <a:prstGeom prst="rect">
            <a:avLst/>
          </a:prstGeom>
        </p:spPr>
      </p:pic>
    </p:spTree>
    <p:extLst>
      <p:ext uri="{BB962C8B-B14F-4D97-AF65-F5344CB8AC3E}">
        <p14:creationId xmlns:p14="http://schemas.microsoft.com/office/powerpoint/2010/main" val="1590144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LASERS</a:t>
            </a:r>
            <a:endParaRPr lang="en-US" dirty="0"/>
          </a:p>
        </p:txBody>
      </p:sp>
      <p:sp>
        <p:nvSpPr>
          <p:cNvPr id="3" name="Content Placeholder 2"/>
          <p:cNvSpPr>
            <a:spLocks noGrp="1"/>
          </p:cNvSpPr>
          <p:nvPr>
            <p:ph idx="1"/>
          </p:nvPr>
        </p:nvSpPr>
        <p:spPr/>
        <p:txBody>
          <a:bodyPr/>
          <a:lstStyle/>
          <a:p>
            <a:r>
              <a:rPr lang="en-US" dirty="0" smtClean="0"/>
              <a:t>Variety of types:</a:t>
            </a:r>
          </a:p>
          <a:p>
            <a:pPr marL="0" indent="0">
              <a:buNone/>
            </a:pPr>
            <a:r>
              <a:rPr lang="en-US" dirty="0"/>
              <a:t>	</a:t>
            </a:r>
            <a:r>
              <a:rPr lang="en-US" dirty="0" smtClean="0"/>
              <a:t>	Light based (IPL/BBL) for brown/red pigment</a:t>
            </a:r>
          </a:p>
          <a:p>
            <a:pPr marL="0" indent="0">
              <a:buNone/>
            </a:pPr>
            <a:r>
              <a:rPr lang="en-US" dirty="0"/>
              <a:t>	</a:t>
            </a:r>
            <a:r>
              <a:rPr lang="en-US" dirty="0" smtClean="0"/>
              <a:t>	Tightening/Lift (Skin </a:t>
            </a:r>
            <a:r>
              <a:rPr lang="en-US" dirty="0" err="1" smtClean="0"/>
              <a:t>Tyte</a:t>
            </a:r>
            <a:r>
              <a:rPr lang="en-US" dirty="0" smtClean="0"/>
              <a:t>, </a:t>
            </a:r>
            <a:r>
              <a:rPr lang="en-US" dirty="0" err="1" smtClean="0"/>
              <a:t>Ultherapy</a:t>
            </a:r>
            <a:r>
              <a:rPr lang="en-US" dirty="0" smtClean="0"/>
              <a:t>) for loss of volume/elasticity</a:t>
            </a:r>
          </a:p>
          <a:p>
            <a:pPr marL="0" indent="0">
              <a:buNone/>
            </a:pPr>
            <a:r>
              <a:rPr lang="en-US" dirty="0"/>
              <a:t>	</a:t>
            </a:r>
            <a:r>
              <a:rPr lang="en-US" dirty="0" smtClean="0"/>
              <a:t>	Resurfacing (</a:t>
            </a:r>
            <a:r>
              <a:rPr lang="en-US" dirty="0" err="1"/>
              <a:t>M</a:t>
            </a:r>
            <a:r>
              <a:rPr lang="en-US" dirty="0" err="1" smtClean="0"/>
              <a:t>icrolaserpeel</a:t>
            </a:r>
            <a:r>
              <a:rPr lang="en-US" dirty="0" smtClean="0"/>
              <a:t>) for scarring, thickened, damaged areas</a:t>
            </a:r>
          </a:p>
          <a:p>
            <a:pPr marL="0" indent="0">
              <a:buNone/>
            </a:pPr>
            <a:r>
              <a:rPr lang="en-US" dirty="0"/>
              <a:t>	</a:t>
            </a:r>
            <a:r>
              <a:rPr lang="en-US" dirty="0" smtClean="0"/>
              <a:t>	Ablative (Erbium </a:t>
            </a:r>
            <a:r>
              <a:rPr lang="en-US" dirty="0" err="1" smtClean="0"/>
              <a:t>Profractional</a:t>
            </a:r>
            <a:r>
              <a:rPr lang="en-US" dirty="0" smtClean="0"/>
              <a:t>) for loss of collagen/elasticity</a:t>
            </a:r>
          </a:p>
          <a:p>
            <a:pPr marL="0" indent="0">
              <a:buNone/>
            </a:pPr>
            <a:r>
              <a:rPr lang="en-US" dirty="0"/>
              <a:t>	</a:t>
            </a:r>
            <a:r>
              <a:rPr lang="en-US" dirty="0" smtClean="0"/>
              <a:t>	</a:t>
            </a:r>
            <a:r>
              <a:rPr lang="en-US" dirty="0" err="1" smtClean="0"/>
              <a:t>Varilite</a:t>
            </a:r>
            <a:r>
              <a:rPr lang="en-US" dirty="0" smtClean="0"/>
              <a:t>® for </a:t>
            </a:r>
            <a:r>
              <a:rPr lang="en-US" dirty="0" err="1" smtClean="0"/>
              <a:t>telangectasias</a:t>
            </a:r>
            <a:endParaRPr lang="en-US" dirty="0" smtClean="0"/>
          </a:p>
          <a:p>
            <a:pPr marL="0" indent="0">
              <a:buNone/>
            </a:pPr>
            <a:endParaRPr lang="en-US" dirty="0"/>
          </a:p>
          <a:p>
            <a:pPr marL="0" indent="0">
              <a:buNone/>
            </a:pPr>
            <a:r>
              <a:rPr lang="en-US" dirty="0" smtClean="0"/>
              <a:t>	**Typically used in combination for multifactorial skin issues such as scars after surgery requiring </a:t>
            </a:r>
            <a:r>
              <a:rPr lang="en-US" dirty="0" err="1" smtClean="0"/>
              <a:t>Kenalog</a:t>
            </a:r>
            <a:r>
              <a:rPr lang="en-US" dirty="0" smtClean="0"/>
              <a:t>™ to reduce raised incision sites,  </a:t>
            </a:r>
            <a:r>
              <a:rPr lang="en-US" dirty="0" err="1" smtClean="0"/>
              <a:t>Varilite</a:t>
            </a:r>
            <a:r>
              <a:rPr lang="en-US" dirty="0" smtClean="0"/>
              <a:t> and/or BBL for </a:t>
            </a:r>
            <a:r>
              <a:rPr lang="en-US" dirty="0" err="1" smtClean="0"/>
              <a:t>telangectasias</a:t>
            </a:r>
            <a:r>
              <a:rPr lang="en-US" dirty="0" smtClean="0"/>
              <a:t>/pigment and </a:t>
            </a:r>
            <a:r>
              <a:rPr lang="en-US" dirty="0" err="1" smtClean="0"/>
              <a:t>Profractional</a:t>
            </a:r>
            <a:r>
              <a:rPr lang="en-US" dirty="0" smtClean="0"/>
              <a:t> for recruitment of collagen</a:t>
            </a:r>
            <a:endParaRPr lang="en-US" dirty="0"/>
          </a:p>
          <a:p>
            <a:pPr marL="0" indent="0">
              <a:buNone/>
            </a:pPr>
            <a:endParaRPr lang="en-US" dirty="0"/>
          </a:p>
        </p:txBody>
      </p:sp>
    </p:spTree>
    <p:extLst>
      <p:ext uri="{BB962C8B-B14F-4D97-AF65-F5344CB8AC3E}">
        <p14:creationId xmlns:p14="http://schemas.microsoft.com/office/powerpoint/2010/main" val="3767492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Raised surgical scar with pigment on breast</a:t>
            </a:r>
            <a:endParaRPr lang="en-US" dirty="0"/>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6454" r="38914" b="16454"/>
          <a:stretch/>
        </p:blipFill>
        <p:spPr>
          <a:xfrm>
            <a:off x="5133424" y="500459"/>
            <a:ext cx="5478767" cy="4064000"/>
          </a:xfrm>
        </p:spPr>
      </p:pic>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732"/>
          <a:stretch/>
        </p:blipFill>
        <p:spPr>
          <a:xfrm>
            <a:off x="154545" y="500459"/>
            <a:ext cx="5563675" cy="4064000"/>
          </a:xfrm>
          <a:prstGeom prst="rect">
            <a:avLst/>
          </a:prstGeom>
        </p:spPr>
      </p:pic>
    </p:spTree>
    <p:extLst>
      <p:ext uri="{BB962C8B-B14F-4D97-AF65-F5344CB8AC3E}">
        <p14:creationId xmlns:p14="http://schemas.microsoft.com/office/powerpoint/2010/main" val="314514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Laxity in Neck</a:t>
            </a:r>
            <a:endParaRPr lang="en-US" dirty="0"/>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3333" t="16454" r="34082" b="16454"/>
          <a:stretch/>
        </p:blipFill>
        <p:spPr>
          <a:xfrm>
            <a:off x="0" y="433076"/>
            <a:ext cx="4520484" cy="3845718"/>
          </a:xfrm>
        </p:spPr>
      </p:pic>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9717" t="4030" r="22517" b="15185"/>
          <a:stretch/>
        </p:blipFill>
        <p:spPr>
          <a:xfrm>
            <a:off x="4623515" y="450760"/>
            <a:ext cx="4466952" cy="3835575"/>
          </a:xfrm>
          <a:prstGeom prst="rect">
            <a:avLst/>
          </a:prstGeom>
        </p:spPr>
      </p:pic>
    </p:spTree>
    <p:extLst>
      <p:ext uri="{BB962C8B-B14F-4D97-AF65-F5344CB8AC3E}">
        <p14:creationId xmlns:p14="http://schemas.microsoft.com/office/powerpoint/2010/main" val="3732923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Pigmented Scar</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6663" b="16663"/>
          <a:stretch>
            <a:fillRect/>
          </a:stretch>
        </p:blipFill>
        <p:spPr>
          <a:xfrm>
            <a:off x="4778061" y="609600"/>
            <a:ext cx="4920943" cy="3845718"/>
          </a:xfrm>
        </p:spPr>
      </p:pic>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30" y="609600"/>
            <a:ext cx="4675031" cy="3845718"/>
          </a:xfrm>
          <a:prstGeom prst="rect">
            <a:avLst/>
          </a:prstGeom>
        </p:spPr>
      </p:pic>
    </p:spTree>
    <p:extLst>
      <p:ext uri="{BB962C8B-B14F-4D97-AF65-F5344CB8AC3E}">
        <p14:creationId xmlns:p14="http://schemas.microsoft.com/office/powerpoint/2010/main" val="602817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Telangectasias</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6454" b="16454"/>
          <a:stretch>
            <a:fillRect/>
          </a:stretch>
        </p:blipFill>
        <p:spPr>
          <a:xfrm>
            <a:off x="103029" y="267975"/>
            <a:ext cx="5834131" cy="4249256"/>
          </a:xfrm>
        </p:spPr>
      </p:pic>
      <p:sp>
        <p:nvSpPr>
          <p:cNvPr id="4" name="Text Placeholder 3"/>
          <p:cNvSpPr>
            <a:spLocks noGrp="1"/>
          </p:cNvSpPr>
          <p:nvPr>
            <p:ph type="body" sz="half" idx="2"/>
          </p:nvPr>
        </p:nvSpPr>
        <p:spPr/>
        <p:txBody>
          <a:bodyPr/>
          <a:lstStyle/>
          <a:p>
            <a:r>
              <a:rPr lang="en-US" dirty="0" smtClean="0"/>
              <a:t>Courtesy of Skin Savvy, Rx  Tampa, Florida</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7160" y="267975"/>
            <a:ext cx="4803819" cy="4249256"/>
          </a:xfrm>
          <a:prstGeom prst="rect">
            <a:avLst/>
          </a:prstGeom>
        </p:spPr>
      </p:pic>
    </p:spTree>
    <p:extLst>
      <p:ext uri="{BB962C8B-B14F-4D97-AF65-F5344CB8AC3E}">
        <p14:creationId xmlns:p14="http://schemas.microsoft.com/office/powerpoint/2010/main" val="3010428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Aesthetics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basic need and safest, easiest to accomplish: proper skin </a:t>
            </a:r>
            <a:r>
              <a:rPr lang="en-US" dirty="0" smtClean="0"/>
              <a:t>care!</a:t>
            </a:r>
          </a:p>
          <a:p>
            <a:r>
              <a:rPr lang="en-US" dirty="0" smtClean="0"/>
              <a:t>Chemotherapy affects fastest growing cells including hair, skin, nails; Radiation therapy causes thinning, desquamation, fibrosis.</a:t>
            </a:r>
            <a:endParaRPr lang="en-US" dirty="0" smtClean="0"/>
          </a:p>
          <a:p>
            <a:r>
              <a:rPr lang="en-US" dirty="0" smtClean="0"/>
              <a:t>Never underestimate the power of a pharmacy grade facial and the socialization during the process. Focus on the patient, not the </a:t>
            </a:r>
            <a:r>
              <a:rPr lang="en-US" dirty="0" smtClean="0"/>
              <a:t>disease.</a:t>
            </a:r>
            <a:endParaRPr lang="en-US" dirty="0" smtClean="0"/>
          </a:p>
          <a:p>
            <a:r>
              <a:rPr lang="en-US" dirty="0" smtClean="0"/>
              <a:t>Incorporate adjunct services such as lymphatic drainage for facial edema.</a:t>
            </a:r>
          </a:p>
          <a:p>
            <a:r>
              <a:rPr lang="en-US" dirty="0" smtClean="0"/>
              <a:t>Loss of lashes and brows: prescriptive products such as </a:t>
            </a:r>
            <a:r>
              <a:rPr lang="en-US" dirty="0" err="1" smtClean="0"/>
              <a:t>Latisse</a:t>
            </a:r>
            <a:r>
              <a:rPr lang="en-US" dirty="0" smtClean="0"/>
              <a:t>®</a:t>
            </a:r>
          </a:p>
          <a:p>
            <a:r>
              <a:rPr lang="en-US" dirty="0" smtClean="0"/>
              <a:t>Progressive education with a certification in Oncology Aesthetics </a:t>
            </a:r>
            <a:r>
              <a:rPr lang="en-US" i="1" dirty="0" smtClean="0"/>
              <a:t>(oti-oncologytraining.com) </a:t>
            </a:r>
            <a:r>
              <a:rPr lang="en-US" dirty="0" smtClean="0"/>
              <a:t>to become a patient advocate for ingredient safety. </a:t>
            </a:r>
          </a:p>
          <a:p>
            <a:endParaRPr lang="en-US" dirty="0"/>
          </a:p>
          <a:p>
            <a:r>
              <a:rPr lang="en-US" dirty="0" smtClean="0"/>
              <a:t>THE TAKEAWAY MESSAGE IS FOCUS ON THE LITTLE THINGS! SOMETIMES THAT IS THE ONLY THING A PATIENT HAS ANY CONTROL OVER!</a:t>
            </a:r>
          </a:p>
          <a:p>
            <a:endParaRPr lang="en-US" i="1" dirty="0"/>
          </a:p>
          <a:p>
            <a:endParaRPr lang="en-US" i="1" dirty="0"/>
          </a:p>
        </p:txBody>
      </p:sp>
    </p:spTree>
    <p:extLst>
      <p:ext uri="{BB962C8B-B14F-4D97-AF65-F5344CB8AC3E}">
        <p14:creationId xmlns:p14="http://schemas.microsoft.com/office/powerpoint/2010/main" val="3830717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BODY IMAGE AND SELF ESTEEM</a:t>
            </a:r>
            <a:endParaRPr lang="en-US" dirty="0"/>
          </a:p>
        </p:txBody>
      </p:sp>
      <p:sp>
        <p:nvSpPr>
          <p:cNvPr id="3" name="Content Placeholder 2"/>
          <p:cNvSpPr>
            <a:spLocks noGrp="1"/>
          </p:cNvSpPr>
          <p:nvPr>
            <p:ph idx="1"/>
          </p:nvPr>
        </p:nvSpPr>
        <p:spPr/>
        <p:txBody>
          <a:bodyPr>
            <a:normAutofit/>
          </a:bodyPr>
          <a:lstStyle/>
          <a:p>
            <a:r>
              <a:rPr lang="en-US" dirty="0" smtClean="0"/>
              <a:t> Acknowledge the psychological and emotional impact. Nurses are on the forefront of support during active treatment. Post treatment, these patients need support with every day life and relationships. Pallor, dehydration, physical manifestations of treatment remain on the face no matter where the cancer and treatment targeted. It is a constant reminder of what they have been through and what may be in their future.</a:t>
            </a:r>
          </a:p>
          <a:p>
            <a:r>
              <a:rPr lang="en-US" dirty="0"/>
              <a:t>Never pass on an opportunity to listen. Common to have feelings of vanity or not grateful for surviving cancer, but wanting to be able to look into a mirror again.  Preserve self esteem</a:t>
            </a:r>
            <a:r>
              <a:rPr lang="en-US" dirty="0" smtClean="0"/>
              <a:t>.</a:t>
            </a:r>
          </a:p>
          <a:p>
            <a:r>
              <a:rPr lang="en-US" dirty="0" smtClean="0"/>
              <a:t>Medical aesthetic care and treatment can be empowering in that it is something voluntary and desired by the patient, </a:t>
            </a:r>
            <a:r>
              <a:rPr lang="en-US" u="sng" dirty="0" smtClean="0"/>
              <a:t>not</a:t>
            </a:r>
            <a:r>
              <a:rPr lang="en-US" dirty="0" smtClean="0"/>
              <a:t> </a:t>
            </a:r>
            <a:r>
              <a:rPr lang="en-US" u="sng" dirty="0" smtClean="0"/>
              <a:t>mandated by anyone!</a:t>
            </a:r>
          </a:p>
        </p:txBody>
      </p:sp>
    </p:spTree>
    <p:extLst>
      <p:ext uri="{BB962C8B-B14F-4D97-AF65-F5344CB8AC3E}">
        <p14:creationId xmlns:p14="http://schemas.microsoft.com/office/powerpoint/2010/main" val="796907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BOTOX® Prescribing Information, 2015 Allergan.</a:t>
            </a:r>
          </a:p>
          <a:p>
            <a:r>
              <a:rPr lang="en-US" dirty="0" smtClean="0"/>
              <a:t>DYSPORT® Prescribing Information, 2015 </a:t>
            </a:r>
            <a:r>
              <a:rPr lang="en-US" dirty="0" err="1" smtClean="0"/>
              <a:t>Galderma</a:t>
            </a:r>
            <a:r>
              <a:rPr lang="en-US" dirty="0" smtClean="0"/>
              <a:t> Laboratories.</a:t>
            </a:r>
          </a:p>
          <a:p>
            <a:r>
              <a:rPr lang="en-US" dirty="0" smtClean="0"/>
              <a:t>Gold, Michael H. Use of hyaluronic acid fillers for the treatment of </a:t>
            </a:r>
            <a:r>
              <a:rPr lang="en-US" dirty="0"/>
              <a:t>t</a:t>
            </a:r>
            <a:r>
              <a:rPr lang="en-US" dirty="0" smtClean="0"/>
              <a:t>he aging face. </a:t>
            </a:r>
            <a:r>
              <a:rPr lang="en-US" dirty="0" err="1" smtClean="0"/>
              <a:t>Clin</a:t>
            </a:r>
            <a:r>
              <a:rPr lang="en-US" dirty="0" smtClean="0"/>
              <a:t> </a:t>
            </a:r>
            <a:r>
              <a:rPr lang="en-US" dirty="0" err="1" smtClean="0"/>
              <a:t>Interv</a:t>
            </a:r>
            <a:r>
              <a:rPr lang="en-US" dirty="0" smtClean="0"/>
              <a:t> Aging. 2007 Sept 2(3), 369-376.</a:t>
            </a:r>
          </a:p>
          <a:p>
            <a:r>
              <a:rPr lang="en-US" dirty="0" err="1" smtClean="0"/>
              <a:t>Iridex</a:t>
            </a:r>
            <a:r>
              <a:rPr lang="en-US" dirty="0" smtClean="0"/>
              <a:t> </a:t>
            </a:r>
            <a:r>
              <a:rPr lang="en-US" i="1" dirty="0" err="1" smtClean="0"/>
              <a:t>Varilite</a:t>
            </a:r>
            <a:r>
              <a:rPr lang="en-US" i="1" dirty="0" smtClean="0"/>
              <a:t> </a:t>
            </a:r>
            <a:r>
              <a:rPr lang="en-US" dirty="0" smtClean="0"/>
              <a:t>Laser System Operator Manual. </a:t>
            </a:r>
            <a:r>
              <a:rPr lang="en-US" dirty="0" err="1" smtClean="0"/>
              <a:t>Mountainview</a:t>
            </a:r>
            <a:r>
              <a:rPr lang="en-US" dirty="0" smtClean="0"/>
              <a:t>, California </a:t>
            </a:r>
            <a:r>
              <a:rPr lang="en-US" dirty="0" smtClean="0"/>
              <a:t>2009</a:t>
            </a:r>
          </a:p>
          <a:p>
            <a:r>
              <a:rPr lang="en-US" dirty="0" smtClean="0"/>
              <a:t>Osmosis Skincare. Safe Ingredients in Oncology Aesthetics. August 6, 2015, Skin </a:t>
            </a:r>
            <a:r>
              <a:rPr lang="en-US" dirty="0" err="1" smtClean="0"/>
              <a:t>Inc</a:t>
            </a:r>
            <a:endParaRPr lang="en-US" dirty="0" smtClean="0"/>
          </a:p>
          <a:p>
            <a:r>
              <a:rPr lang="en-US" dirty="0" err="1" smtClean="0"/>
              <a:t>Sciton</a:t>
            </a:r>
            <a:r>
              <a:rPr lang="en-US" dirty="0" smtClean="0"/>
              <a:t> </a:t>
            </a:r>
            <a:r>
              <a:rPr lang="en-US" i="1" dirty="0" smtClean="0"/>
              <a:t>joule</a:t>
            </a:r>
            <a:r>
              <a:rPr lang="en-US" dirty="0" smtClean="0"/>
              <a:t> Operator Manual. Palo Alto, California 2013.</a:t>
            </a:r>
          </a:p>
          <a:p>
            <a:r>
              <a:rPr lang="en-US" dirty="0" smtClean="0"/>
              <a:t>Small, R. &amp; Hoang, D. A Practical Guide to Botulinum Toxin Procedures. Lippincott, Williams &amp; Wilkins, Philadelphia 2012.</a:t>
            </a:r>
          </a:p>
          <a:p>
            <a:r>
              <a:rPr lang="en-US" dirty="0" smtClean="0"/>
              <a:t>Small, R. &amp; Hoang, D. A Practical Guide to Dermal Filler Procedures. Lippincott, Williams &amp; Wilkins, Philadelphia </a:t>
            </a:r>
            <a:r>
              <a:rPr lang="en-US" dirty="0"/>
              <a:t>2012</a:t>
            </a:r>
            <a:r>
              <a:rPr lang="en-US" dirty="0" smtClean="0"/>
              <a:t>.</a:t>
            </a:r>
          </a:p>
          <a:p>
            <a:r>
              <a:rPr lang="en-US" dirty="0" smtClean="0"/>
              <a:t>XEOMIN</a:t>
            </a:r>
            <a:r>
              <a:rPr lang="en-US" dirty="0"/>
              <a:t>® Prescribing Information, 2015 </a:t>
            </a:r>
            <a:r>
              <a:rPr lang="en-US" dirty="0" err="1"/>
              <a:t>Merz</a:t>
            </a:r>
            <a:r>
              <a:rPr lang="en-US" dirty="0"/>
              <a:t> Pharmaceuticals.</a:t>
            </a:r>
          </a:p>
          <a:p>
            <a:endParaRPr lang="en-US" dirty="0" smtClean="0"/>
          </a:p>
          <a:p>
            <a:endParaRPr lang="en-US" dirty="0"/>
          </a:p>
        </p:txBody>
      </p:sp>
    </p:spTree>
    <p:extLst>
      <p:ext uri="{BB962C8B-B14F-4D97-AF65-F5344CB8AC3E}">
        <p14:creationId xmlns:p14="http://schemas.microsoft.com/office/powerpoint/2010/main" val="29711314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2336</TotalTime>
  <Words>915</Words>
  <Application>Microsoft Office PowerPoint</Application>
  <PresentationFormat>Widescreen</PresentationFormat>
  <Paragraphs>114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Trebuchet MS</vt:lpstr>
      <vt:lpstr>Wingdings 3</vt:lpstr>
      <vt:lpstr>Facet</vt:lpstr>
      <vt:lpstr>  The Nurses Role in the Use of  Medical Aesthetics  to  Enhance Patient Satisfaction with Post Treatment Oncology Survivorship      </vt:lpstr>
      <vt:lpstr>Learning Objectives </vt:lpstr>
      <vt:lpstr>Aesthetic Concerns of Patients</vt:lpstr>
      <vt:lpstr>BOTULINUMTOXIN A</vt:lpstr>
      <vt:lpstr>             BOTULINUMTOXIN A Con’t</vt:lpstr>
      <vt:lpstr> COMMON USES IN POST TREATMENT        PATIENTS</vt:lpstr>
      <vt:lpstr>PowerPoint Presentation</vt:lpstr>
      <vt:lpstr>Asymmetric lips at rest</vt:lpstr>
      <vt:lpstr>C</vt:lpstr>
      <vt:lpstr>Asymmetric smile</vt:lpstr>
      <vt:lpstr>  HEADACHES/MIGRAINES</vt:lpstr>
      <vt:lpstr>     DERMAL FILLERS</vt:lpstr>
      <vt:lpstr>     DERMAL FILLERS CON’T</vt:lpstr>
      <vt:lpstr>    DERMAL FILLERS CON’T</vt:lpstr>
      <vt:lpstr>  DERMAL FILLER INDICATIONS</vt:lpstr>
      <vt:lpstr>            DERMAL FILLERS CON’T</vt:lpstr>
      <vt:lpstr>Hollowed Cheeks</vt:lpstr>
      <vt:lpstr>Volume Loss Cheeks</vt:lpstr>
      <vt:lpstr>       LASERS</vt:lpstr>
      <vt:lpstr>Raised surgical scar with pigment on breast</vt:lpstr>
      <vt:lpstr>Laxity in Neck</vt:lpstr>
      <vt:lpstr>Pigmented Scar</vt:lpstr>
      <vt:lpstr>Telangectasias</vt:lpstr>
      <vt:lpstr>       Aesthetics</vt:lpstr>
      <vt:lpstr>  BODY IMAGE AND SELF ESTEEM</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Nurses Role in the Use of Medical Aesthetics to  Enhance Patient Satisfaction with             Post Treatment Oncology Survivorship</dc:title>
  <dc:creator>Jen</dc:creator>
  <cp:lastModifiedBy>Jen</cp:lastModifiedBy>
  <cp:revision>126</cp:revision>
  <dcterms:created xsi:type="dcterms:W3CDTF">2015-08-31T16:54:34Z</dcterms:created>
  <dcterms:modified xsi:type="dcterms:W3CDTF">2015-09-24T00:51:52Z</dcterms:modified>
</cp:coreProperties>
</file>