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tiff" ContentType="image/tiff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58" r:id="rId5"/>
    <p:sldId id="260" r:id="rId6"/>
    <p:sldId id="261" r:id="rId7"/>
    <p:sldId id="270" r:id="rId8"/>
    <p:sldId id="263" r:id="rId9"/>
    <p:sldId id="264" r:id="rId10"/>
    <p:sldId id="265" r:id="rId11"/>
    <p:sldId id="266" r:id="rId12"/>
    <p:sldId id="267" r:id="rId13"/>
    <p:sldId id="272" r:id="rId14"/>
    <p:sldId id="274" r:id="rId15"/>
    <p:sldId id="268" r:id="rId16"/>
  </p:sldIdLst>
  <p:sldSz cx="9144000" cy="6858000" type="screen4x3"/>
  <p:notesSz cx="6858000" cy="9945688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A31FCD-6F01-4A20-B40B-DD134F490192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EA6C6F9E-7043-412B-8406-B5E10D4E50D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dirty="0" smtClean="0"/>
            <a:t>Blood, spleen samples domestic pigs (backyards, farms), wild boars</a:t>
          </a:r>
          <a:endParaRPr lang="hr-HR" sz="1600" dirty="0"/>
        </a:p>
      </dgm:t>
    </dgm:pt>
    <dgm:pt modelId="{CF1D519E-03BB-4B18-B44B-9448D38AC5AF}" type="parTrans" cxnId="{B7554D40-B79A-4104-A91A-55FC4994DA3A}">
      <dgm:prSet/>
      <dgm:spPr/>
      <dgm:t>
        <a:bodyPr/>
        <a:lstStyle/>
        <a:p>
          <a:endParaRPr lang="hr-HR"/>
        </a:p>
      </dgm:t>
    </dgm:pt>
    <dgm:pt modelId="{951D320C-383C-4455-85E8-FE35EB8E6CFF}" type="sibTrans" cxnId="{B7554D40-B79A-4104-A91A-55FC4994DA3A}">
      <dgm:prSet/>
      <dgm:spPr/>
      <dgm:t>
        <a:bodyPr/>
        <a:lstStyle/>
        <a:p>
          <a:endParaRPr lang="hr-HR"/>
        </a:p>
      </dgm:t>
    </dgm:pt>
    <dgm:pt modelId="{D3660625-7CBE-4789-BCDB-DF8710FD50C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dirty="0" smtClean="0"/>
            <a:t>Human sera samples</a:t>
          </a:r>
          <a:endParaRPr lang="hr-HR" sz="1600" dirty="0"/>
        </a:p>
      </dgm:t>
    </dgm:pt>
    <dgm:pt modelId="{DF824360-930F-4B18-8F04-9785F1818E6F}" type="parTrans" cxnId="{80F467F7-500F-4BE0-8C14-EBE0F02937A2}">
      <dgm:prSet/>
      <dgm:spPr/>
      <dgm:t>
        <a:bodyPr/>
        <a:lstStyle/>
        <a:p>
          <a:endParaRPr lang="hr-HR"/>
        </a:p>
      </dgm:t>
    </dgm:pt>
    <dgm:pt modelId="{036B15B7-ED65-44BF-9EC8-F449BA2271D2}" type="sibTrans" cxnId="{80F467F7-500F-4BE0-8C14-EBE0F02937A2}">
      <dgm:prSet/>
      <dgm:spPr/>
      <dgm:t>
        <a:bodyPr/>
        <a:lstStyle/>
        <a:p>
          <a:endParaRPr lang="hr-HR"/>
        </a:p>
      </dgm:t>
    </dgm:pt>
    <dgm:pt modelId="{BAFDD755-BC27-4768-B407-735363517B1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dirty="0" smtClean="0"/>
            <a:t>Feces domestic farm pigs</a:t>
          </a:r>
          <a:endParaRPr lang="hr-HR" sz="1600" dirty="0"/>
        </a:p>
      </dgm:t>
    </dgm:pt>
    <dgm:pt modelId="{225B9999-EE8B-45B4-92FD-63E0EB2E8E70}" type="parTrans" cxnId="{B1977359-7200-4252-80E1-80B156EE6A56}">
      <dgm:prSet/>
      <dgm:spPr/>
      <dgm:t>
        <a:bodyPr/>
        <a:lstStyle/>
        <a:p>
          <a:endParaRPr lang="hr-HR"/>
        </a:p>
      </dgm:t>
    </dgm:pt>
    <dgm:pt modelId="{A8276787-9837-4869-8CB7-8031CD4A140E}" type="sibTrans" cxnId="{B1977359-7200-4252-80E1-80B156EE6A56}">
      <dgm:prSet/>
      <dgm:spPr/>
      <dgm:t>
        <a:bodyPr/>
        <a:lstStyle/>
        <a:p>
          <a:endParaRPr lang="hr-HR"/>
        </a:p>
      </dgm:t>
    </dgm:pt>
    <dgm:pt modelId="{8182F27E-61A9-4381-A357-9AC869C396FD}" type="pres">
      <dgm:prSet presAssocID="{24A31FCD-6F01-4A20-B40B-DD134F4901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82A14C68-3D14-47E2-A9FF-39D91B156F1B}" type="pres">
      <dgm:prSet presAssocID="{EA6C6F9E-7043-412B-8406-B5E10D4E50DE}" presName="boxAndChildren" presStyleCnt="0"/>
      <dgm:spPr/>
    </dgm:pt>
    <dgm:pt modelId="{2813F2A0-4916-4868-9A99-7B998CCA7C10}" type="pres">
      <dgm:prSet presAssocID="{EA6C6F9E-7043-412B-8406-B5E10D4E50DE}" presName="parentTextBox" presStyleLbl="node1" presStyleIdx="0" presStyleCnt="1"/>
      <dgm:spPr/>
      <dgm:t>
        <a:bodyPr/>
        <a:lstStyle/>
        <a:p>
          <a:endParaRPr lang="hr-HR"/>
        </a:p>
      </dgm:t>
    </dgm:pt>
    <dgm:pt modelId="{E74633CA-1266-44C5-8844-AEBC4F3A635B}" type="pres">
      <dgm:prSet presAssocID="{EA6C6F9E-7043-412B-8406-B5E10D4E50DE}" presName="entireBox" presStyleLbl="node1" presStyleIdx="0" presStyleCnt="1" custLinFactNeighborY="-25000"/>
      <dgm:spPr/>
      <dgm:t>
        <a:bodyPr/>
        <a:lstStyle/>
        <a:p>
          <a:endParaRPr lang="hr-HR"/>
        </a:p>
      </dgm:t>
    </dgm:pt>
    <dgm:pt modelId="{FB3E3108-9C23-4313-ABF5-DD2FDF321640}" type="pres">
      <dgm:prSet presAssocID="{EA6C6F9E-7043-412B-8406-B5E10D4E50DE}" presName="descendantBox" presStyleCnt="0"/>
      <dgm:spPr/>
    </dgm:pt>
    <dgm:pt modelId="{69A3E12E-94BC-4FEF-AB84-E7022F163D5C}" type="pres">
      <dgm:prSet presAssocID="{D3660625-7CBE-4789-BCDB-DF8710FD50C4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D4C38CA4-8FED-4F27-8B72-9D01E45BDA02}" type="pres">
      <dgm:prSet presAssocID="{BAFDD755-BC27-4768-B407-735363517B1D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740CFCEC-D45A-4067-9944-C8520DD9B944}" type="presOf" srcId="{D3660625-7CBE-4789-BCDB-DF8710FD50C4}" destId="{69A3E12E-94BC-4FEF-AB84-E7022F163D5C}" srcOrd="0" destOrd="0" presId="urn:microsoft.com/office/officeart/2005/8/layout/process4"/>
    <dgm:cxn modelId="{B26E7BCF-D977-45F4-BEE8-C45F3569A8BC}" type="presOf" srcId="{EA6C6F9E-7043-412B-8406-B5E10D4E50DE}" destId="{E74633CA-1266-44C5-8844-AEBC4F3A635B}" srcOrd="1" destOrd="0" presId="urn:microsoft.com/office/officeart/2005/8/layout/process4"/>
    <dgm:cxn modelId="{4BAE40C7-4FF9-4115-B56A-B1B9DC1468A3}" type="presOf" srcId="{24A31FCD-6F01-4A20-B40B-DD134F490192}" destId="{8182F27E-61A9-4381-A357-9AC869C396FD}" srcOrd="0" destOrd="0" presId="urn:microsoft.com/office/officeart/2005/8/layout/process4"/>
    <dgm:cxn modelId="{59F08CCF-9E18-4DD3-AC70-373DF0E7A770}" type="presOf" srcId="{EA6C6F9E-7043-412B-8406-B5E10D4E50DE}" destId="{2813F2A0-4916-4868-9A99-7B998CCA7C10}" srcOrd="0" destOrd="0" presId="urn:microsoft.com/office/officeart/2005/8/layout/process4"/>
    <dgm:cxn modelId="{57E9D95F-C641-4DEA-A38A-D9CBBAE4F68A}" type="presOf" srcId="{BAFDD755-BC27-4768-B407-735363517B1D}" destId="{D4C38CA4-8FED-4F27-8B72-9D01E45BDA02}" srcOrd="0" destOrd="0" presId="urn:microsoft.com/office/officeart/2005/8/layout/process4"/>
    <dgm:cxn modelId="{B1977359-7200-4252-80E1-80B156EE6A56}" srcId="{EA6C6F9E-7043-412B-8406-B5E10D4E50DE}" destId="{BAFDD755-BC27-4768-B407-735363517B1D}" srcOrd="1" destOrd="0" parTransId="{225B9999-EE8B-45B4-92FD-63E0EB2E8E70}" sibTransId="{A8276787-9837-4869-8CB7-8031CD4A140E}"/>
    <dgm:cxn modelId="{80F467F7-500F-4BE0-8C14-EBE0F02937A2}" srcId="{EA6C6F9E-7043-412B-8406-B5E10D4E50DE}" destId="{D3660625-7CBE-4789-BCDB-DF8710FD50C4}" srcOrd="0" destOrd="0" parTransId="{DF824360-930F-4B18-8F04-9785F1818E6F}" sibTransId="{036B15B7-ED65-44BF-9EC8-F449BA2271D2}"/>
    <dgm:cxn modelId="{B7554D40-B79A-4104-A91A-55FC4994DA3A}" srcId="{24A31FCD-6F01-4A20-B40B-DD134F490192}" destId="{EA6C6F9E-7043-412B-8406-B5E10D4E50DE}" srcOrd="0" destOrd="0" parTransId="{CF1D519E-03BB-4B18-B44B-9448D38AC5AF}" sibTransId="{951D320C-383C-4455-85E8-FE35EB8E6CFF}"/>
    <dgm:cxn modelId="{0BAEC731-26FA-4201-8108-D5891006BF0C}" type="presParOf" srcId="{8182F27E-61A9-4381-A357-9AC869C396FD}" destId="{82A14C68-3D14-47E2-A9FF-39D91B156F1B}" srcOrd="0" destOrd="0" presId="urn:microsoft.com/office/officeart/2005/8/layout/process4"/>
    <dgm:cxn modelId="{F2DBAF4F-2578-4C6F-9364-AB3EEA887DE5}" type="presParOf" srcId="{82A14C68-3D14-47E2-A9FF-39D91B156F1B}" destId="{2813F2A0-4916-4868-9A99-7B998CCA7C10}" srcOrd="0" destOrd="0" presId="urn:microsoft.com/office/officeart/2005/8/layout/process4"/>
    <dgm:cxn modelId="{267279CB-7DB8-4257-86F8-AB3407A73CFA}" type="presParOf" srcId="{82A14C68-3D14-47E2-A9FF-39D91B156F1B}" destId="{E74633CA-1266-44C5-8844-AEBC4F3A635B}" srcOrd="1" destOrd="0" presId="urn:microsoft.com/office/officeart/2005/8/layout/process4"/>
    <dgm:cxn modelId="{E389750C-0BD1-4686-976A-A0349474C5E7}" type="presParOf" srcId="{82A14C68-3D14-47E2-A9FF-39D91B156F1B}" destId="{FB3E3108-9C23-4313-ABF5-DD2FDF321640}" srcOrd="2" destOrd="0" presId="urn:microsoft.com/office/officeart/2005/8/layout/process4"/>
    <dgm:cxn modelId="{C9FFB93B-DD37-4921-ADD4-299E3BE9DCC6}" type="presParOf" srcId="{FB3E3108-9C23-4313-ABF5-DD2FDF321640}" destId="{69A3E12E-94BC-4FEF-AB84-E7022F163D5C}" srcOrd="0" destOrd="0" presId="urn:microsoft.com/office/officeart/2005/8/layout/process4"/>
    <dgm:cxn modelId="{D5CEFA06-1BC4-45CF-91DB-080A06D90602}" type="presParOf" srcId="{FB3E3108-9C23-4313-ABF5-DD2FDF321640}" destId="{D4C38CA4-8FED-4F27-8B72-9D01E45BDA0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90DAA3-078D-490A-8E44-C5D468D5CB79}" type="doc">
      <dgm:prSet loTypeId="urn:microsoft.com/office/officeart/2005/8/layout/hProcess9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hr-HR"/>
        </a:p>
      </dgm:t>
    </dgm:pt>
    <dgm:pt modelId="{F57AF3E3-B8DB-41E7-866F-24DC159AA538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Sequencing</a:t>
          </a:r>
        </a:p>
        <a:p>
          <a:r>
            <a:rPr lang="hr-HR" sz="1200" dirty="0" smtClean="0"/>
            <a:t>(Macrogen Inc., Amsterdam, the Netherlands)</a:t>
          </a:r>
        </a:p>
        <a:p>
          <a:endParaRPr lang="hr-HR" sz="1600" dirty="0"/>
        </a:p>
      </dgm:t>
    </dgm:pt>
    <dgm:pt modelId="{5535823A-130F-4AED-8162-02585F7ED218}" type="parTrans" cxnId="{4F72C6CE-D73B-4D46-A533-788992EDEF20}">
      <dgm:prSet/>
      <dgm:spPr/>
      <dgm:t>
        <a:bodyPr/>
        <a:lstStyle/>
        <a:p>
          <a:endParaRPr lang="hr-HR"/>
        </a:p>
      </dgm:t>
    </dgm:pt>
    <dgm:pt modelId="{376ABB0A-8E15-4277-A4B8-2717A2D8B320}" type="sibTrans" cxnId="{4F72C6CE-D73B-4D46-A533-788992EDEF20}">
      <dgm:prSet/>
      <dgm:spPr/>
      <dgm:t>
        <a:bodyPr/>
        <a:lstStyle/>
        <a:p>
          <a:endParaRPr lang="hr-HR"/>
        </a:p>
      </dgm:t>
    </dgm:pt>
    <dgm:pt modelId="{2A3B1656-437A-4355-A7F0-FDECBC63E1B0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Multiple sequence alignement </a:t>
          </a:r>
        </a:p>
        <a:p>
          <a:r>
            <a:rPr lang="hr-HR" sz="1200" dirty="0" smtClean="0"/>
            <a:t>(ClustalX, Thompson et al., 1997)</a:t>
          </a:r>
          <a:endParaRPr lang="hr-HR" sz="1200" dirty="0"/>
        </a:p>
      </dgm:t>
    </dgm:pt>
    <dgm:pt modelId="{48998FD9-A20D-4962-AF06-C837F968E4C4}" type="parTrans" cxnId="{733D906E-E899-44C9-B5E7-9B25A610390C}">
      <dgm:prSet/>
      <dgm:spPr/>
      <dgm:t>
        <a:bodyPr/>
        <a:lstStyle/>
        <a:p>
          <a:endParaRPr lang="hr-HR"/>
        </a:p>
      </dgm:t>
    </dgm:pt>
    <dgm:pt modelId="{82C4FA1E-62D2-4C2F-9909-77BD202AE80F}" type="sibTrans" cxnId="{733D906E-E899-44C9-B5E7-9B25A610390C}">
      <dgm:prSet/>
      <dgm:spPr/>
      <dgm:t>
        <a:bodyPr/>
        <a:lstStyle/>
        <a:p>
          <a:endParaRPr lang="hr-HR"/>
        </a:p>
      </dgm:t>
    </dgm:pt>
    <dgm:pt modelId="{FCFB36DA-9335-4E30-B894-9646F57AEC57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Sequence alignement editor</a:t>
          </a:r>
        </a:p>
        <a:p>
          <a:r>
            <a:rPr lang="hr-HR" sz="1200" dirty="0" smtClean="0"/>
            <a:t>(BioEdit, Hall, 1999)</a:t>
          </a:r>
          <a:endParaRPr lang="hr-HR" sz="1200" dirty="0"/>
        </a:p>
      </dgm:t>
    </dgm:pt>
    <dgm:pt modelId="{99F817FC-1FD7-493E-BB63-1B027E69512C}" type="parTrans" cxnId="{0C3286D2-6E32-4956-838B-42E536774CC1}">
      <dgm:prSet/>
      <dgm:spPr/>
      <dgm:t>
        <a:bodyPr/>
        <a:lstStyle/>
        <a:p>
          <a:endParaRPr lang="hr-HR"/>
        </a:p>
      </dgm:t>
    </dgm:pt>
    <dgm:pt modelId="{377E17A0-1A89-45A0-92AE-4AFC69D2AC21}" type="sibTrans" cxnId="{0C3286D2-6E32-4956-838B-42E536774CC1}">
      <dgm:prSet/>
      <dgm:spPr/>
      <dgm:t>
        <a:bodyPr/>
        <a:lstStyle/>
        <a:p>
          <a:endParaRPr lang="hr-HR"/>
        </a:p>
      </dgm:t>
    </dgm:pt>
    <dgm:pt modelId="{466F6FBF-69EB-4CC0-93EC-0F6C93B4B5B7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DNA sequence assembly </a:t>
          </a:r>
        </a:p>
        <a:p>
          <a:r>
            <a:rPr lang="hr-HR" sz="1200" dirty="0" smtClean="0"/>
            <a:t>(Sequencher 4.8.</a:t>
          </a:r>
        </a:p>
        <a:p>
          <a:r>
            <a:rPr lang="hr-HR" sz="1200" dirty="0" smtClean="0"/>
            <a:t>www.genecodes.com)</a:t>
          </a:r>
          <a:endParaRPr lang="hr-HR" sz="1200" dirty="0"/>
        </a:p>
      </dgm:t>
    </dgm:pt>
    <dgm:pt modelId="{ADE1CB93-2993-44C0-81BB-AB55E9DB0799}" type="parTrans" cxnId="{D311A4CA-40A1-41D3-8E4B-93A07BDABD94}">
      <dgm:prSet/>
      <dgm:spPr/>
      <dgm:t>
        <a:bodyPr/>
        <a:lstStyle/>
        <a:p>
          <a:endParaRPr lang="hr-HR"/>
        </a:p>
      </dgm:t>
    </dgm:pt>
    <dgm:pt modelId="{C5DD6D58-2029-4C61-A473-EAFD6B09A9B7}" type="sibTrans" cxnId="{D311A4CA-40A1-41D3-8E4B-93A07BDABD94}">
      <dgm:prSet/>
      <dgm:spPr/>
      <dgm:t>
        <a:bodyPr/>
        <a:lstStyle/>
        <a:p>
          <a:endParaRPr lang="hr-HR"/>
        </a:p>
      </dgm:t>
    </dgm:pt>
    <dgm:pt modelId="{47F30EBA-5112-41B7-89C5-2E9A1DD545A8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r-H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Phylogenetic analysis</a:t>
          </a:r>
        </a:p>
        <a:p>
          <a:r>
            <a:rPr lang="hr-HR" sz="1200" dirty="0" smtClean="0"/>
            <a:t>(MEGA 5, Tamura et al., 2005)</a:t>
          </a:r>
          <a:endParaRPr lang="hr-HR" sz="1200" dirty="0"/>
        </a:p>
      </dgm:t>
    </dgm:pt>
    <dgm:pt modelId="{7AD5C785-4C6C-4EE9-B0AA-0C547BD735E2}" type="parTrans" cxnId="{942A5644-C088-4957-8E37-5A74135FCEF6}">
      <dgm:prSet/>
      <dgm:spPr/>
      <dgm:t>
        <a:bodyPr/>
        <a:lstStyle/>
        <a:p>
          <a:endParaRPr lang="hr-HR"/>
        </a:p>
      </dgm:t>
    </dgm:pt>
    <dgm:pt modelId="{63A9AA29-E3CB-4C9F-8507-469B00CB6FE2}" type="sibTrans" cxnId="{942A5644-C088-4957-8E37-5A74135FCEF6}">
      <dgm:prSet/>
      <dgm:spPr/>
      <dgm:t>
        <a:bodyPr/>
        <a:lstStyle/>
        <a:p>
          <a:endParaRPr lang="hr-HR"/>
        </a:p>
      </dgm:t>
    </dgm:pt>
    <dgm:pt modelId="{5C16A937-916D-4E35-B18C-160C05087786}" type="pres">
      <dgm:prSet presAssocID="{AB90DAA3-078D-490A-8E44-C5D468D5CB7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4E60B644-4B97-458A-882F-597B9A87A68D}" type="pres">
      <dgm:prSet presAssocID="{AB90DAA3-078D-490A-8E44-C5D468D5CB79}" presName="arrow" presStyleLbl="bgShp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hr-HR"/>
        </a:p>
      </dgm:t>
    </dgm:pt>
    <dgm:pt modelId="{C791CB45-B4D0-4616-9011-C5874C55911B}" type="pres">
      <dgm:prSet presAssocID="{AB90DAA3-078D-490A-8E44-C5D468D5CB79}" presName="linearProcess" presStyleCnt="0"/>
      <dgm:spPr/>
    </dgm:pt>
    <dgm:pt modelId="{2F544099-A696-4CAF-BD41-7EAB9D048BB2}" type="pres">
      <dgm:prSet presAssocID="{F57AF3E3-B8DB-41E7-866F-24DC159AA53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49C32DF-DCF5-4170-B5FB-55B5CBC65496}" type="pres">
      <dgm:prSet presAssocID="{376ABB0A-8E15-4277-A4B8-2717A2D8B320}" presName="sibTrans" presStyleCnt="0"/>
      <dgm:spPr/>
    </dgm:pt>
    <dgm:pt modelId="{4FB3A761-AE2E-4139-96C9-051AD04E400A}" type="pres">
      <dgm:prSet presAssocID="{466F6FBF-69EB-4CC0-93EC-0F6C93B4B5B7}" presName="textNode" presStyleLbl="node1" presStyleIdx="1" presStyleCnt="5" custScaleX="138429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6BE35DB-7A9D-40D2-9FC0-067168A47635}" type="pres">
      <dgm:prSet presAssocID="{C5DD6D58-2029-4C61-A473-EAFD6B09A9B7}" presName="sibTrans" presStyleCnt="0"/>
      <dgm:spPr/>
    </dgm:pt>
    <dgm:pt modelId="{979BC16D-ADFA-4F40-AA55-05B0B3FE1991}" type="pres">
      <dgm:prSet presAssocID="{2A3B1656-437A-4355-A7F0-FDECBC63E1B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51FBADB-AFC2-411D-9BFC-BA57D90FE31B}" type="pres">
      <dgm:prSet presAssocID="{82C4FA1E-62D2-4C2F-9909-77BD202AE80F}" presName="sibTrans" presStyleCnt="0"/>
      <dgm:spPr/>
    </dgm:pt>
    <dgm:pt modelId="{FDD07207-BBE9-4D52-9925-F32C143575A9}" type="pres">
      <dgm:prSet presAssocID="{FCFB36DA-9335-4E30-B894-9646F57AEC57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77BAD37F-C180-413E-B8EC-04934031937E}" type="pres">
      <dgm:prSet presAssocID="{377E17A0-1A89-45A0-92AE-4AFC69D2AC21}" presName="sibTrans" presStyleCnt="0"/>
      <dgm:spPr/>
    </dgm:pt>
    <dgm:pt modelId="{826AD91D-281A-43FC-A3D2-5FDE526BDAD4}" type="pres">
      <dgm:prSet presAssocID="{47F30EBA-5112-41B7-89C5-2E9A1DD545A8}" presName="textNode" presStyleLbl="node1" presStyleIdx="4" presStyleCnt="5" custScaleX="110887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6BFFE978-58CD-41CE-9A83-4BD7EAEEF614}" type="presOf" srcId="{F57AF3E3-B8DB-41E7-866F-24DC159AA538}" destId="{2F544099-A696-4CAF-BD41-7EAB9D048BB2}" srcOrd="0" destOrd="0" presId="urn:microsoft.com/office/officeart/2005/8/layout/hProcess9"/>
    <dgm:cxn modelId="{4F72C6CE-D73B-4D46-A533-788992EDEF20}" srcId="{AB90DAA3-078D-490A-8E44-C5D468D5CB79}" destId="{F57AF3E3-B8DB-41E7-866F-24DC159AA538}" srcOrd="0" destOrd="0" parTransId="{5535823A-130F-4AED-8162-02585F7ED218}" sibTransId="{376ABB0A-8E15-4277-A4B8-2717A2D8B320}"/>
    <dgm:cxn modelId="{88274505-F668-45F9-99F0-047871A31264}" type="presOf" srcId="{2A3B1656-437A-4355-A7F0-FDECBC63E1B0}" destId="{979BC16D-ADFA-4F40-AA55-05B0B3FE1991}" srcOrd="0" destOrd="0" presId="urn:microsoft.com/office/officeart/2005/8/layout/hProcess9"/>
    <dgm:cxn modelId="{0C3286D2-6E32-4956-838B-42E536774CC1}" srcId="{AB90DAA3-078D-490A-8E44-C5D468D5CB79}" destId="{FCFB36DA-9335-4E30-B894-9646F57AEC57}" srcOrd="3" destOrd="0" parTransId="{99F817FC-1FD7-493E-BB63-1B027E69512C}" sibTransId="{377E17A0-1A89-45A0-92AE-4AFC69D2AC21}"/>
    <dgm:cxn modelId="{942A5644-C088-4957-8E37-5A74135FCEF6}" srcId="{AB90DAA3-078D-490A-8E44-C5D468D5CB79}" destId="{47F30EBA-5112-41B7-89C5-2E9A1DD545A8}" srcOrd="4" destOrd="0" parTransId="{7AD5C785-4C6C-4EE9-B0AA-0C547BD735E2}" sibTransId="{63A9AA29-E3CB-4C9F-8507-469B00CB6FE2}"/>
    <dgm:cxn modelId="{733D906E-E899-44C9-B5E7-9B25A610390C}" srcId="{AB90DAA3-078D-490A-8E44-C5D468D5CB79}" destId="{2A3B1656-437A-4355-A7F0-FDECBC63E1B0}" srcOrd="2" destOrd="0" parTransId="{48998FD9-A20D-4962-AF06-C837F968E4C4}" sibTransId="{82C4FA1E-62D2-4C2F-9909-77BD202AE80F}"/>
    <dgm:cxn modelId="{D311A4CA-40A1-41D3-8E4B-93A07BDABD94}" srcId="{AB90DAA3-078D-490A-8E44-C5D468D5CB79}" destId="{466F6FBF-69EB-4CC0-93EC-0F6C93B4B5B7}" srcOrd="1" destOrd="0" parTransId="{ADE1CB93-2993-44C0-81BB-AB55E9DB0799}" sibTransId="{C5DD6D58-2029-4C61-A473-EAFD6B09A9B7}"/>
    <dgm:cxn modelId="{ABC2AA40-CB1C-45D9-8C0F-1C610BF461B6}" type="presOf" srcId="{FCFB36DA-9335-4E30-B894-9646F57AEC57}" destId="{FDD07207-BBE9-4D52-9925-F32C143575A9}" srcOrd="0" destOrd="0" presId="urn:microsoft.com/office/officeart/2005/8/layout/hProcess9"/>
    <dgm:cxn modelId="{CEF1384B-CE56-418E-84EC-0F32EE162908}" type="presOf" srcId="{466F6FBF-69EB-4CC0-93EC-0F6C93B4B5B7}" destId="{4FB3A761-AE2E-4139-96C9-051AD04E400A}" srcOrd="0" destOrd="0" presId="urn:microsoft.com/office/officeart/2005/8/layout/hProcess9"/>
    <dgm:cxn modelId="{CAFB7B37-3037-4F6D-BBF2-0C0F82498A88}" type="presOf" srcId="{47F30EBA-5112-41B7-89C5-2E9A1DD545A8}" destId="{826AD91D-281A-43FC-A3D2-5FDE526BDAD4}" srcOrd="0" destOrd="0" presId="urn:microsoft.com/office/officeart/2005/8/layout/hProcess9"/>
    <dgm:cxn modelId="{EC98C4C9-E412-4691-91F1-E525E319C924}" type="presOf" srcId="{AB90DAA3-078D-490A-8E44-C5D468D5CB79}" destId="{5C16A937-916D-4E35-B18C-160C05087786}" srcOrd="0" destOrd="0" presId="urn:microsoft.com/office/officeart/2005/8/layout/hProcess9"/>
    <dgm:cxn modelId="{D431CD91-3048-4E28-ADFE-41BA343AF3F6}" type="presParOf" srcId="{5C16A937-916D-4E35-B18C-160C05087786}" destId="{4E60B644-4B97-458A-882F-597B9A87A68D}" srcOrd="0" destOrd="0" presId="urn:microsoft.com/office/officeart/2005/8/layout/hProcess9"/>
    <dgm:cxn modelId="{D9E4F1D8-7043-41A1-8285-B56A80C8DF02}" type="presParOf" srcId="{5C16A937-916D-4E35-B18C-160C05087786}" destId="{C791CB45-B4D0-4616-9011-C5874C55911B}" srcOrd="1" destOrd="0" presId="urn:microsoft.com/office/officeart/2005/8/layout/hProcess9"/>
    <dgm:cxn modelId="{9988EF11-9741-445E-9FD3-074F8BA93E06}" type="presParOf" srcId="{C791CB45-B4D0-4616-9011-C5874C55911B}" destId="{2F544099-A696-4CAF-BD41-7EAB9D048BB2}" srcOrd="0" destOrd="0" presId="urn:microsoft.com/office/officeart/2005/8/layout/hProcess9"/>
    <dgm:cxn modelId="{C9F1A234-EFF7-492C-B7AB-C7881A56EBB9}" type="presParOf" srcId="{C791CB45-B4D0-4616-9011-C5874C55911B}" destId="{149C32DF-DCF5-4170-B5FB-55B5CBC65496}" srcOrd="1" destOrd="0" presId="urn:microsoft.com/office/officeart/2005/8/layout/hProcess9"/>
    <dgm:cxn modelId="{59E7FD83-0D03-42C7-AD31-569990CB379D}" type="presParOf" srcId="{C791CB45-B4D0-4616-9011-C5874C55911B}" destId="{4FB3A761-AE2E-4139-96C9-051AD04E400A}" srcOrd="2" destOrd="0" presId="urn:microsoft.com/office/officeart/2005/8/layout/hProcess9"/>
    <dgm:cxn modelId="{1A49726E-ED98-4C34-A6EC-B0A04CED4AE4}" type="presParOf" srcId="{C791CB45-B4D0-4616-9011-C5874C55911B}" destId="{86BE35DB-7A9D-40D2-9FC0-067168A47635}" srcOrd="3" destOrd="0" presId="urn:microsoft.com/office/officeart/2005/8/layout/hProcess9"/>
    <dgm:cxn modelId="{0D427B82-DCE5-428A-B41F-56DBB6A41AA0}" type="presParOf" srcId="{C791CB45-B4D0-4616-9011-C5874C55911B}" destId="{979BC16D-ADFA-4F40-AA55-05B0B3FE1991}" srcOrd="4" destOrd="0" presId="urn:microsoft.com/office/officeart/2005/8/layout/hProcess9"/>
    <dgm:cxn modelId="{7BD90E89-723A-408E-BAD6-806DF459BBCE}" type="presParOf" srcId="{C791CB45-B4D0-4616-9011-C5874C55911B}" destId="{C51FBADB-AFC2-411D-9BFC-BA57D90FE31B}" srcOrd="5" destOrd="0" presId="urn:microsoft.com/office/officeart/2005/8/layout/hProcess9"/>
    <dgm:cxn modelId="{41EC6043-AFD5-4148-89C1-832110E37D18}" type="presParOf" srcId="{C791CB45-B4D0-4616-9011-C5874C55911B}" destId="{FDD07207-BBE9-4D52-9925-F32C143575A9}" srcOrd="6" destOrd="0" presId="urn:microsoft.com/office/officeart/2005/8/layout/hProcess9"/>
    <dgm:cxn modelId="{024703AD-2828-4576-B76F-CE1586B915DC}" type="presParOf" srcId="{C791CB45-B4D0-4616-9011-C5874C55911B}" destId="{77BAD37F-C180-413E-B8EC-04934031937E}" srcOrd="7" destOrd="0" presId="urn:microsoft.com/office/officeart/2005/8/layout/hProcess9"/>
    <dgm:cxn modelId="{1A5423AF-9BA0-48C0-AD99-726EBC800B00}" type="presParOf" srcId="{C791CB45-B4D0-4616-9011-C5874C55911B}" destId="{826AD91D-281A-43FC-A3D2-5FDE526BDAD4}" srcOrd="8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6E677A-F075-4020-BBA3-B9A330B54999}" type="doc">
      <dgm:prSet loTypeId="urn:microsoft.com/office/officeart/2005/8/layout/chevron2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hr-HR"/>
        </a:p>
      </dgm:t>
    </dgm:pt>
    <dgm:pt modelId="{FC04CD62-0CF6-44F7-AB6B-C7E278BB9D3A}">
      <dgm:prSet phldrT="[Text]"/>
      <dgm:spPr/>
      <dgm:t>
        <a:bodyPr/>
        <a:lstStyle/>
        <a:p>
          <a:r>
            <a:rPr lang="hr-HR" dirty="0" smtClean="0"/>
            <a:t>1.</a:t>
          </a:r>
          <a:endParaRPr lang="hr-HR" dirty="0"/>
        </a:p>
      </dgm:t>
    </dgm:pt>
    <dgm:pt modelId="{E2CC04E6-A19F-4D0E-9C9E-A4AB5CFADA99}" type="parTrans" cxnId="{F5A24A34-3E1C-49A1-85F0-CEB89803BBA3}">
      <dgm:prSet/>
      <dgm:spPr/>
      <dgm:t>
        <a:bodyPr/>
        <a:lstStyle/>
        <a:p>
          <a:endParaRPr lang="hr-HR"/>
        </a:p>
      </dgm:t>
    </dgm:pt>
    <dgm:pt modelId="{36BF9629-51AE-4B9D-B71B-6C0955EEA965}" type="sibTrans" cxnId="{F5A24A34-3E1C-49A1-85F0-CEB89803BBA3}">
      <dgm:prSet/>
      <dgm:spPr/>
      <dgm:t>
        <a:bodyPr/>
        <a:lstStyle/>
        <a:p>
          <a:endParaRPr lang="hr-HR"/>
        </a:p>
      </dgm:t>
    </dgm:pt>
    <dgm:pt modelId="{6464C657-846B-434D-9875-F20F8017759A}">
      <dgm:prSet phldrT="[Text]"/>
      <dgm:spPr/>
      <dgm:t>
        <a:bodyPr/>
        <a:lstStyle/>
        <a:p>
          <a:r>
            <a:rPr lang="en-US" dirty="0" smtClean="0"/>
            <a:t>HEV has been </a:t>
          </a:r>
          <a:r>
            <a:rPr lang="hr-HR" dirty="0" smtClean="0"/>
            <a:t>detected in</a:t>
          </a:r>
          <a:r>
            <a:rPr lang="en-US" dirty="0" smtClean="0"/>
            <a:t>domestic pigs and wild boars </a:t>
          </a:r>
          <a:r>
            <a:rPr lang="hr-HR" dirty="0" smtClean="0"/>
            <a:t>since</a:t>
          </a:r>
          <a:r>
            <a:rPr lang="en-US" dirty="0" smtClean="0"/>
            <a:t> 2009 in Croatia </a:t>
          </a:r>
          <a:endParaRPr lang="hr-HR" dirty="0"/>
        </a:p>
      </dgm:t>
    </dgm:pt>
    <dgm:pt modelId="{209C46E1-8253-4043-9B32-A210D4CEC0C3}" type="parTrans" cxnId="{D5693F1D-1D34-4117-8477-82DF08092FCC}">
      <dgm:prSet/>
      <dgm:spPr/>
      <dgm:t>
        <a:bodyPr/>
        <a:lstStyle/>
        <a:p>
          <a:endParaRPr lang="hr-HR"/>
        </a:p>
      </dgm:t>
    </dgm:pt>
    <dgm:pt modelId="{9B82DF64-5241-405B-85AC-4918C10C2201}" type="sibTrans" cxnId="{D5693F1D-1D34-4117-8477-82DF08092FCC}">
      <dgm:prSet/>
      <dgm:spPr/>
      <dgm:t>
        <a:bodyPr/>
        <a:lstStyle/>
        <a:p>
          <a:endParaRPr lang="hr-HR"/>
        </a:p>
      </dgm:t>
    </dgm:pt>
    <dgm:pt modelId="{D04A6B24-E717-40DC-984A-51B9EB19FF73}">
      <dgm:prSet phldrT="[Text]"/>
      <dgm:spPr/>
      <dgm:t>
        <a:bodyPr/>
        <a:lstStyle/>
        <a:p>
          <a:r>
            <a:rPr lang="hr-HR" dirty="0" smtClean="0"/>
            <a:t>2.</a:t>
          </a:r>
          <a:endParaRPr lang="hr-HR" dirty="0"/>
        </a:p>
      </dgm:t>
    </dgm:pt>
    <dgm:pt modelId="{4857A94A-9794-4E55-A0FC-0122ABC49C46}" type="parTrans" cxnId="{5D7E60E8-2872-425F-B2BE-3F9ADAA3E119}">
      <dgm:prSet/>
      <dgm:spPr/>
      <dgm:t>
        <a:bodyPr/>
        <a:lstStyle/>
        <a:p>
          <a:endParaRPr lang="hr-HR"/>
        </a:p>
      </dgm:t>
    </dgm:pt>
    <dgm:pt modelId="{03B2FD75-0761-42D8-B97D-73F8C7FEEC25}" type="sibTrans" cxnId="{5D7E60E8-2872-425F-B2BE-3F9ADAA3E119}">
      <dgm:prSet/>
      <dgm:spPr/>
      <dgm:t>
        <a:bodyPr/>
        <a:lstStyle/>
        <a:p>
          <a:endParaRPr lang="hr-HR"/>
        </a:p>
      </dgm:t>
    </dgm:pt>
    <dgm:pt modelId="{E0D2ADF9-A719-4407-87D5-7F09CB9754F5}">
      <dgm:prSet phldrT="[Text]"/>
      <dgm:spPr/>
      <dgm:t>
        <a:bodyPr/>
        <a:lstStyle/>
        <a:p>
          <a:r>
            <a:rPr lang="en-US" dirty="0" smtClean="0"/>
            <a:t>HEV strains are genetically closely related among each other regardless of origin</a:t>
          </a:r>
          <a:endParaRPr lang="hr-HR" dirty="0"/>
        </a:p>
      </dgm:t>
    </dgm:pt>
    <dgm:pt modelId="{764980D3-AF5A-4395-9176-116AB945C5D0}" type="parTrans" cxnId="{EC66AFED-C078-4C6E-938A-978963574C2A}">
      <dgm:prSet/>
      <dgm:spPr/>
      <dgm:t>
        <a:bodyPr/>
        <a:lstStyle/>
        <a:p>
          <a:endParaRPr lang="hr-HR"/>
        </a:p>
      </dgm:t>
    </dgm:pt>
    <dgm:pt modelId="{3B99A760-36F9-4ACB-95E0-B32DB8943E31}" type="sibTrans" cxnId="{EC66AFED-C078-4C6E-938A-978963574C2A}">
      <dgm:prSet/>
      <dgm:spPr/>
      <dgm:t>
        <a:bodyPr/>
        <a:lstStyle/>
        <a:p>
          <a:endParaRPr lang="hr-HR"/>
        </a:p>
      </dgm:t>
    </dgm:pt>
    <dgm:pt modelId="{E035A4F2-43CF-4DA9-8A33-69BE7E7DE41C}">
      <dgm:prSet phldrT="[Text]"/>
      <dgm:spPr/>
      <dgm:t>
        <a:bodyPr/>
        <a:lstStyle/>
        <a:p>
          <a:r>
            <a:rPr lang="hr-HR" dirty="0" smtClean="0"/>
            <a:t>3.</a:t>
          </a:r>
          <a:endParaRPr lang="hr-HR" dirty="0"/>
        </a:p>
      </dgm:t>
    </dgm:pt>
    <dgm:pt modelId="{9350BE77-43E9-4D7B-BDC9-C971B0D15A1C}" type="parTrans" cxnId="{E16F696D-3B9A-4C5C-8008-3DFBA2674204}">
      <dgm:prSet/>
      <dgm:spPr/>
      <dgm:t>
        <a:bodyPr/>
        <a:lstStyle/>
        <a:p>
          <a:endParaRPr lang="hr-HR"/>
        </a:p>
      </dgm:t>
    </dgm:pt>
    <dgm:pt modelId="{F086776B-DA22-4277-B522-9896838DD992}" type="sibTrans" cxnId="{E16F696D-3B9A-4C5C-8008-3DFBA2674204}">
      <dgm:prSet/>
      <dgm:spPr/>
      <dgm:t>
        <a:bodyPr/>
        <a:lstStyle/>
        <a:p>
          <a:endParaRPr lang="hr-HR"/>
        </a:p>
      </dgm:t>
    </dgm:pt>
    <dgm:pt modelId="{FC0682C9-0D4E-4C6A-BF80-428E04EB1C38}">
      <dgm:prSet phldrT="[Text]"/>
      <dgm:spPr/>
      <dgm:t>
        <a:bodyPr/>
        <a:lstStyle/>
        <a:p>
          <a:r>
            <a:rPr lang="en-US" dirty="0" smtClean="0"/>
            <a:t>All analyzed HEV strains were genetically highly identical regardless of origin, indicating mutual source of infection or interspecies transmission </a:t>
          </a:r>
          <a:endParaRPr lang="hr-HR" dirty="0"/>
        </a:p>
      </dgm:t>
    </dgm:pt>
    <dgm:pt modelId="{D35F7927-9722-4A04-B2A0-B27F1892A82F}" type="parTrans" cxnId="{A7FAB293-F6DB-4B77-8DD6-FDE55F43228B}">
      <dgm:prSet/>
      <dgm:spPr/>
      <dgm:t>
        <a:bodyPr/>
        <a:lstStyle/>
        <a:p>
          <a:endParaRPr lang="hr-HR"/>
        </a:p>
      </dgm:t>
    </dgm:pt>
    <dgm:pt modelId="{C049D301-D5CC-4F6C-BE6F-3819B223C03C}" type="sibTrans" cxnId="{A7FAB293-F6DB-4B77-8DD6-FDE55F43228B}">
      <dgm:prSet/>
      <dgm:spPr/>
      <dgm:t>
        <a:bodyPr/>
        <a:lstStyle/>
        <a:p>
          <a:endParaRPr lang="hr-HR"/>
        </a:p>
      </dgm:t>
    </dgm:pt>
    <dgm:pt modelId="{668F1AE7-7837-4172-BE31-386586981B05}">
      <dgm:prSet/>
      <dgm:spPr/>
      <dgm:t>
        <a:bodyPr/>
        <a:lstStyle/>
        <a:p>
          <a:r>
            <a:rPr lang="en-US" dirty="0" smtClean="0"/>
            <a:t>HEV is recognized in humans </a:t>
          </a:r>
          <a:r>
            <a:rPr lang="hr-HR" dirty="0" smtClean="0"/>
            <a:t>in</a:t>
          </a:r>
          <a:r>
            <a:rPr lang="en-US" dirty="0" smtClean="0"/>
            <a:t> 201</a:t>
          </a:r>
          <a:r>
            <a:rPr lang="hr-HR" dirty="0" smtClean="0"/>
            <a:t>2</a:t>
          </a:r>
          <a:r>
            <a:rPr lang="en-US" dirty="0" smtClean="0"/>
            <a:t> </a:t>
          </a:r>
          <a:r>
            <a:rPr lang="hr-HR" dirty="0" smtClean="0"/>
            <a:t>in Croatia</a:t>
          </a:r>
          <a:endParaRPr lang="en-US" dirty="0" smtClean="0"/>
        </a:p>
      </dgm:t>
    </dgm:pt>
    <dgm:pt modelId="{D5E93BC7-BB1C-4B45-A058-8E3CD2E82776}" type="parTrans" cxnId="{F1B3F90D-EA33-4D25-B778-548CBEE5861F}">
      <dgm:prSet/>
      <dgm:spPr/>
      <dgm:t>
        <a:bodyPr/>
        <a:lstStyle/>
        <a:p>
          <a:endParaRPr lang="hr-HR"/>
        </a:p>
      </dgm:t>
    </dgm:pt>
    <dgm:pt modelId="{1E205E92-1486-42DB-BAA0-FDA94F1E1E51}" type="sibTrans" cxnId="{F1B3F90D-EA33-4D25-B778-548CBEE5861F}">
      <dgm:prSet/>
      <dgm:spPr/>
      <dgm:t>
        <a:bodyPr/>
        <a:lstStyle/>
        <a:p>
          <a:endParaRPr lang="hr-HR"/>
        </a:p>
      </dgm:t>
    </dgm:pt>
    <dgm:pt modelId="{C382FD23-A0CD-4874-B013-23B0F74AD37E}">
      <dgm:prSet/>
      <dgm:spPr/>
      <dgm:t>
        <a:bodyPr/>
        <a:lstStyle/>
        <a:p>
          <a:r>
            <a:rPr lang="en-US" dirty="0" smtClean="0"/>
            <a:t>Strains identified as members of </a:t>
          </a:r>
          <a:r>
            <a:rPr lang="hr-HR" dirty="0" smtClean="0"/>
            <a:t>subgenotypes</a:t>
          </a:r>
          <a:r>
            <a:rPr lang="en-US" dirty="0" smtClean="0"/>
            <a:t> C1 </a:t>
          </a:r>
          <a:r>
            <a:rPr lang="hr-HR" dirty="0" smtClean="0"/>
            <a:t>and C3 </a:t>
          </a:r>
          <a:r>
            <a:rPr lang="en-US" dirty="0" smtClean="0"/>
            <a:t>are predominant in Croatia and were derived from all species</a:t>
          </a:r>
        </a:p>
      </dgm:t>
    </dgm:pt>
    <dgm:pt modelId="{EFF7BEC1-E24B-4010-AFEC-482907F2BA41}" type="parTrans" cxnId="{8F027DE8-E678-423C-83B7-85C9880E652C}">
      <dgm:prSet/>
      <dgm:spPr/>
      <dgm:t>
        <a:bodyPr/>
        <a:lstStyle/>
        <a:p>
          <a:endParaRPr lang="hr-HR"/>
        </a:p>
      </dgm:t>
    </dgm:pt>
    <dgm:pt modelId="{4885E76C-ABAD-4723-AF41-99B5B7EF21C0}" type="sibTrans" cxnId="{8F027DE8-E678-423C-83B7-85C9880E652C}">
      <dgm:prSet/>
      <dgm:spPr/>
      <dgm:t>
        <a:bodyPr/>
        <a:lstStyle/>
        <a:p>
          <a:endParaRPr lang="hr-HR"/>
        </a:p>
      </dgm:t>
    </dgm:pt>
    <dgm:pt modelId="{D7D1D9B4-C48F-49BB-94EB-B69A312C481B}">
      <dgm:prSet/>
      <dgm:spPr/>
      <dgm:t>
        <a:bodyPr/>
        <a:lstStyle/>
        <a:p>
          <a:r>
            <a:rPr lang="hr-HR" dirty="0" smtClean="0"/>
            <a:t>Domestic pigs and wild </a:t>
          </a:r>
          <a:r>
            <a:rPr lang="en-US" dirty="0" smtClean="0"/>
            <a:t>boars may be important reservoirs of HEV in the country</a:t>
          </a:r>
          <a:r>
            <a:rPr lang="hr-HR" dirty="0" smtClean="0"/>
            <a:t> </a:t>
          </a:r>
          <a:r>
            <a:rPr lang="en-US" dirty="0" smtClean="0"/>
            <a:t>presenting a significant risk for HEV infection in humans</a:t>
          </a:r>
          <a:endParaRPr lang="hr-HR" dirty="0"/>
        </a:p>
      </dgm:t>
    </dgm:pt>
    <dgm:pt modelId="{3DA64F75-DF03-4286-AA40-3B18A7159574}" type="parTrans" cxnId="{B8AD9403-328F-4A12-BABA-2EFAA55B4700}">
      <dgm:prSet/>
      <dgm:spPr/>
      <dgm:t>
        <a:bodyPr/>
        <a:lstStyle/>
        <a:p>
          <a:endParaRPr lang="hr-HR"/>
        </a:p>
      </dgm:t>
    </dgm:pt>
    <dgm:pt modelId="{FD4BA7EE-7EC1-4A14-82EF-8FBC5251F7D1}" type="sibTrans" cxnId="{B8AD9403-328F-4A12-BABA-2EFAA55B4700}">
      <dgm:prSet/>
      <dgm:spPr/>
      <dgm:t>
        <a:bodyPr/>
        <a:lstStyle/>
        <a:p>
          <a:endParaRPr lang="hr-HR"/>
        </a:p>
      </dgm:t>
    </dgm:pt>
    <dgm:pt modelId="{564B6D5B-BA5C-4FB6-BA8F-FF572EB6D34D}" type="pres">
      <dgm:prSet presAssocID="{4C6E677A-F075-4020-BBA3-B9A330B5499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F72EEEAC-8D30-473A-ADBA-E15179A2A0ED}" type="pres">
      <dgm:prSet presAssocID="{FC04CD62-0CF6-44F7-AB6B-C7E278BB9D3A}" presName="composite" presStyleCnt="0"/>
      <dgm:spPr/>
    </dgm:pt>
    <dgm:pt modelId="{CC2BD684-FA62-4FA2-8B47-F93D298D8CF3}" type="pres">
      <dgm:prSet presAssocID="{FC04CD62-0CF6-44F7-AB6B-C7E278BB9D3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B7D409F2-81FF-4D08-96DB-5244B4EC4C78}" type="pres">
      <dgm:prSet presAssocID="{FC04CD62-0CF6-44F7-AB6B-C7E278BB9D3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FD93502D-B362-4CCD-902B-1E7140F5604F}" type="pres">
      <dgm:prSet presAssocID="{36BF9629-51AE-4B9D-B71B-6C0955EEA965}" presName="sp" presStyleCnt="0"/>
      <dgm:spPr/>
    </dgm:pt>
    <dgm:pt modelId="{5D2B1190-215C-4E89-8B40-82B75984585B}" type="pres">
      <dgm:prSet presAssocID="{D04A6B24-E717-40DC-984A-51B9EB19FF73}" presName="composite" presStyleCnt="0"/>
      <dgm:spPr/>
    </dgm:pt>
    <dgm:pt modelId="{60BC122A-C5FF-4CB8-84BC-45D7EAFA3041}" type="pres">
      <dgm:prSet presAssocID="{D04A6B24-E717-40DC-984A-51B9EB19FF7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C35FC53-7F04-44F7-910E-0EC955B5066D}" type="pres">
      <dgm:prSet presAssocID="{D04A6B24-E717-40DC-984A-51B9EB19FF7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B28F7EB-812C-4D7F-AA64-CDF23650078B}" type="pres">
      <dgm:prSet presAssocID="{03B2FD75-0761-42D8-B97D-73F8C7FEEC25}" presName="sp" presStyleCnt="0"/>
      <dgm:spPr/>
    </dgm:pt>
    <dgm:pt modelId="{B3658011-25B4-4C9B-9F17-8023EFB5177E}" type="pres">
      <dgm:prSet presAssocID="{E035A4F2-43CF-4DA9-8A33-69BE7E7DE41C}" presName="composite" presStyleCnt="0"/>
      <dgm:spPr/>
    </dgm:pt>
    <dgm:pt modelId="{7CE9FB8B-37F3-43FA-9D5E-6615A0D4ECCC}" type="pres">
      <dgm:prSet presAssocID="{E035A4F2-43CF-4DA9-8A33-69BE7E7DE41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D3405B8-E16B-48C0-93E4-D2B4FEC4717D}" type="pres">
      <dgm:prSet presAssocID="{E035A4F2-43CF-4DA9-8A33-69BE7E7DE41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F5A24A34-3E1C-49A1-85F0-CEB89803BBA3}" srcId="{4C6E677A-F075-4020-BBA3-B9A330B54999}" destId="{FC04CD62-0CF6-44F7-AB6B-C7E278BB9D3A}" srcOrd="0" destOrd="0" parTransId="{E2CC04E6-A19F-4D0E-9C9E-A4AB5CFADA99}" sibTransId="{36BF9629-51AE-4B9D-B71B-6C0955EEA965}"/>
    <dgm:cxn modelId="{00AC97C3-35B4-4F13-9B6C-19D020342AA3}" type="presOf" srcId="{E035A4F2-43CF-4DA9-8A33-69BE7E7DE41C}" destId="{7CE9FB8B-37F3-43FA-9D5E-6615A0D4ECCC}" srcOrd="0" destOrd="0" presId="urn:microsoft.com/office/officeart/2005/8/layout/chevron2"/>
    <dgm:cxn modelId="{B9269D7A-8724-4EF8-9983-5D3050FE3C90}" type="presOf" srcId="{C382FD23-A0CD-4874-B013-23B0F74AD37E}" destId="{4C35FC53-7F04-44F7-910E-0EC955B5066D}" srcOrd="0" destOrd="1" presId="urn:microsoft.com/office/officeart/2005/8/layout/chevron2"/>
    <dgm:cxn modelId="{785E8BAD-729F-49CC-943C-7593D1636198}" type="presOf" srcId="{FC0682C9-0D4E-4C6A-BF80-428E04EB1C38}" destId="{CD3405B8-E16B-48C0-93E4-D2B4FEC4717D}" srcOrd="0" destOrd="0" presId="urn:microsoft.com/office/officeart/2005/8/layout/chevron2"/>
    <dgm:cxn modelId="{D5693F1D-1D34-4117-8477-82DF08092FCC}" srcId="{FC04CD62-0CF6-44F7-AB6B-C7E278BB9D3A}" destId="{6464C657-846B-434D-9875-F20F8017759A}" srcOrd="0" destOrd="0" parTransId="{209C46E1-8253-4043-9B32-A210D4CEC0C3}" sibTransId="{9B82DF64-5241-405B-85AC-4918C10C2201}"/>
    <dgm:cxn modelId="{5D3892C5-63A2-43DC-8D17-14E01006F46E}" type="presOf" srcId="{4C6E677A-F075-4020-BBA3-B9A330B54999}" destId="{564B6D5B-BA5C-4FB6-BA8F-FF572EB6D34D}" srcOrd="0" destOrd="0" presId="urn:microsoft.com/office/officeart/2005/8/layout/chevron2"/>
    <dgm:cxn modelId="{EC66AFED-C078-4C6E-938A-978963574C2A}" srcId="{D04A6B24-E717-40DC-984A-51B9EB19FF73}" destId="{E0D2ADF9-A719-4407-87D5-7F09CB9754F5}" srcOrd="0" destOrd="0" parTransId="{764980D3-AF5A-4395-9176-116AB945C5D0}" sibTransId="{3B99A760-36F9-4ACB-95E0-B32DB8943E31}"/>
    <dgm:cxn modelId="{F652C491-4C5A-41CA-A839-3BFF1A4BEB86}" type="presOf" srcId="{D7D1D9B4-C48F-49BB-94EB-B69A312C481B}" destId="{CD3405B8-E16B-48C0-93E4-D2B4FEC4717D}" srcOrd="0" destOrd="1" presId="urn:microsoft.com/office/officeart/2005/8/layout/chevron2"/>
    <dgm:cxn modelId="{24609529-07C7-492B-8B79-6CA3C095E06C}" type="presOf" srcId="{E0D2ADF9-A719-4407-87D5-7F09CB9754F5}" destId="{4C35FC53-7F04-44F7-910E-0EC955B5066D}" srcOrd="0" destOrd="0" presId="urn:microsoft.com/office/officeart/2005/8/layout/chevron2"/>
    <dgm:cxn modelId="{2F106190-F7DE-41E7-BD91-235CC9C105D9}" type="presOf" srcId="{D04A6B24-E717-40DC-984A-51B9EB19FF73}" destId="{60BC122A-C5FF-4CB8-84BC-45D7EAFA3041}" srcOrd="0" destOrd="0" presId="urn:microsoft.com/office/officeart/2005/8/layout/chevron2"/>
    <dgm:cxn modelId="{F1B3F90D-EA33-4D25-B778-548CBEE5861F}" srcId="{FC04CD62-0CF6-44F7-AB6B-C7E278BB9D3A}" destId="{668F1AE7-7837-4172-BE31-386586981B05}" srcOrd="1" destOrd="0" parTransId="{D5E93BC7-BB1C-4B45-A058-8E3CD2E82776}" sibTransId="{1E205E92-1486-42DB-BAA0-FDA94F1E1E51}"/>
    <dgm:cxn modelId="{5D7E60E8-2872-425F-B2BE-3F9ADAA3E119}" srcId="{4C6E677A-F075-4020-BBA3-B9A330B54999}" destId="{D04A6B24-E717-40DC-984A-51B9EB19FF73}" srcOrd="1" destOrd="0" parTransId="{4857A94A-9794-4E55-A0FC-0122ABC49C46}" sibTransId="{03B2FD75-0761-42D8-B97D-73F8C7FEEC25}"/>
    <dgm:cxn modelId="{E16F696D-3B9A-4C5C-8008-3DFBA2674204}" srcId="{4C6E677A-F075-4020-BBA3-B9A330B54999}" destId="{E035A4F2-43CF-4DA9-8A33-69BE7E7DE41C}" srcOrd="2" destOrd="0" parTransId="{9350BE77-43E9-4D7B-BDC9-C971B0D15A1C}" sibTransId="{F086776B-DA22-4277-B522-9896838DD992}"/>
    <dgm:cxn modelId="{8F027DE8-E678-423C-83B7-85C9880E652C}" srcId="{D04A6B24-E717-40DC-984A-51B9EB19FF73}" destId="{C382FD23-A0CD-4874-B013-23B0F74AD37E}" srcOrd="1" destOrd="0" parTransId="{EFF7BEC1-E24B-4010-AFEC-482907F2BA41}" sibTransId="{4885E76C-ABAD-4723-AF41-99B5B7EF21C0}"/>
    <dgm:cxn modelId="{B8AD9403-328F-4A12-BABA-2EFAA55B4700}" srcId="{E035A4F2-43CF-4DA9-8A33-69BE7E7DE41C}" destId="{D7D1D9B4-C48F-49BB-94EB-B69A312C481B}" srcOrd="1" destOrd="0" parTransId="{3DA64F75-DF03-4286-AA40-3B18A7159574}" sibTransId="{FD4BA7EE-7EC1-4A14-82EF-8FBC5251F7D1}"/>
    <dgm:cxn modelId="{1ED700C6-4B34-4330-95F1-0C6E2D5C5523}" type="presOf" srcId="{FC04CD62-0CF6-44F7-AB6B-C7E278BB9D3A}" destId="{CC2BD684-FA62-4FA2-8B47-F93D298D8CF3}" srcOrd="0" destOrd="0" presId="urn:microsoft.com/office/officeart/2005/8/layout/chevron2"/>
    <dgm:cxn modelId="{A7FAB293-F6DB-4B77-8DD6-FDE55F43228B}" srcId="{E035A4F2-43CF-4DA9-8A33-69BE7E7DE41C}" destId="{FC0682C9-0D4E-4C6A-BF80-428E04EB1C38}" srcOrd="0" destOrd="0" parTransId="{D35F7927-9722-4A04-B2A0-B27F1892A82F}" sibTransId="{C049D301-D5CC-4F6C-BE6F-3819B223C03C}"/>
    <dgm:cxn modelId="{B484B16A-1BA2-4496-B8C1-0E3DD4E221B3}" type="presOf" srcId="{668F1AE7-7837-4172-BE31-386586981B05}" destId="{B7D409F2-81FF-4D08-96DB-5244B4EC4C78}" srcOrd="0" destOrd="1" presId="urn:microsoft.com/office/officeart/2005/8/layout/chevron2"/>
    <dgm:cxn modelId="{2C2AD7A1-8A46-419C-A550-C95966D95BCE}" type="presOf" srcId="{6464C657-846B-434D-9875-F20F8017759A}" destId="{B7D409F2-81FF-4D08-96DB-5244B4EC4C78}" srcOrd="0" destOrd="0" presId="urn:microsoft.com/office/officeart/2005/8/layout/chevron2"/>
    <dgm:cxn modelId="{56C80DDC-C3F0-4960-A646-B67A8EF79ECE}" type="presParOf" srcId="{564B6D5B-BA5C-4FB6-BA8F-FF572EB6D34D}" destId="{F72EEEAC-8D30-473A-ADBA-E15179A2A0ED}" srcOrd="0" destOrd="0" presId="urn:microsoft.com/office/officeart/2005/8/layout/chevron2"/>
    <dgm:cxn modelId="{F4AD341C-1AF8-4B6D-8C69-8384FF407F67}" type="presParOf" srcId="{F72EEEAC-8D30-473A-ADBA-E15179A2A0ED}" destId="{CC2BD684-FA62-4FA2-8B47-F93D298D8CF3}" srcOrd="0" destOrd="0" presId="urn:microsoft.com/office/officeart/2005/8/layout/chevron2"/>
    <dgm:cxn modelId="{606ECEFC-FDBB-4D85-A51A-D6C23414BA2D}" type="presParOf" srcId="{F72EEEAC-8D30-473A-ADBA-E15179A2A0ED}" destId="{B7D409F2-81FF-4D08-96DB-5244B4EC4C78}" srcOrd="1" destOrd="0" presId="urn:microsoft.com/office/officeart/2005/8/layout/chevron2"/>
    <dgm:cxn modelId="{D72B8395-5F8A-4CCC-B8A8-90F9E50A600B}" type="presParOf" srcId="{564B6D5B-BA5C-4FB6-BA8F-FF572EB6D34D}" destId="{FD93502D-B362-4CCD-902B-1E7140F5604F}" srcOrd="1" destOrd="0" presId="urn:microsoft.com/office/officeart/2005/8/layout/chevron2"/>
    <dgm:cxn modelId="{55B89C17-441A-4A2E-8AB5-EE261F2B3DDC}" type="presParOf" srcId="{564B6D5B-BA5C-4FB6-BA8F-FF572EB6D34D}" destId="{5D2B1190-215C-4E89-8B40-82B75984585B}" srcOrd="2" destOrd="0" presId="urn:microsoft.com/office/officeart/2005/8/layout/chevron2"/>
    <dgm:cxn modelId="{49CB4811-E9CE-4C90-B12F-1657C580AF11}" type="presParOf" srcId="{5D2B1190-215C-4E89-8B40-82B75984585B}" destId="{60BC122A-C5FF-4CB8-84BC-45D7EAFA3041}" srcOrd="0" destOrd="0" presId="urn:microsoft.com/office/officeart/2005/8/layout/chevron2"/>
    <dgm:cxn modelId="{C682990F-27D6-4C5C-AE56-F2CEEAFF26B4}" type="presParOf" srcId="{5D2B1190-215C-4E89-8B40-82B75984585B}" destId="{4C35FC53-7F04-44F7-910E-0EC955B5066D}" srcOrd="1" destOrd="0" presId="urn:microsoft.com/office/officeart/2005/8/layout/chevron2"/>
    <dgm:cxn modelId="{7233030E-1007-4AE9-A149-405D98F4A332}" type="presParOf" srcId="{564B6D5B-BA5C-4FB6-BA8F-FF572EB6D34D}" destId="{5B28F7EB-812C-4D7F-AA64-CDF23650078B}" srcOrd="3" destOrd="0" presId="urn:microsoft.com/office/officeart/2005/8/layout/chevron2"/>
    <dgm:cxn modelId="{8E81A531-BEC3-4F01-99A9-1CBDD8A2D763}" type="presParOf" srcId="{564B6D5B-BA5C-4FB6-BA8F-FF572EB6D34D}" destId="{B3658011-25B4-4C9B-9F17-8023EFB5177E}" srcOrd="4" destOrd="0" presId="urn:microsoft.com/office/officeart/2005/8/layout/chevron2"/>
    <dgm:cxn modelId="{39DCA501-D4C7-4D27-A1C9-6CE3611FFB75}" type="presParOf" srcId="{B3658011-25B4-4C9B-9F17-8023EFB5177E}" destId="{7CE9FB8B-37F3-43FA-9D5E-6615A0D4ECCC}" srcOrd="0" destOrd="0" presId="urn:microsoft.com/office/officeart/2005/8/layout/chevron2"/>
    <dgm:cxn modelId="{220E6CDD-4A8A-42BB-90D0-E4A6D97471BE}" type="presParOf" srcId="{B3658011-25B4-4C9B-9F17-8023EFB5177E}" destId="{CD3405B8-E16B-48C0-93E4-D2B4FEC4717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4633CA-1266-44C5-8844-AEBC4F3A635B}">
      <dsp:nvSpPr>
        <dsp:cNvPr id="0" name=""/>
        <dsp:cNvSpPr/>
      </dsp:nvSpPr>
      <dsp:spPr>
        <a:xfrm>
          <a:off x="0" y="0"/>
          <a:ext cx="5688632" cy="1296144"/>
        </a:xfrm>
        <a:prstGeom prst="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 smtClean="0"/>
            <a:t>Blood, spleen samples domestic pigs (backyards, farms), wild boars</a:t>
          </a:r>
          <a:endParaRPr lang="hr-HR" sz="1600" kern="1200" dirty="0"/>
        </a:p>
      </dsp:txBody>
      <dsp:txXfrm>
        <a:off x="0" y="0"/>
        <a:ext cx="5688632" cy="699917"/>
      </dsp:txXfrm>
    </dsp:sp>
    <dsp:sp modelId="{69A3E12E-94BC-4FEF-AB84-E7022F163D5C}">
      <dsp:nvSpPr>
        <dsp:cNvPr id="0" name=""/>
        <dsp:cNvSpPr/>
      </dsp:nvSpPr>
      <dsp:spPr>
        <a:xfrm>
          <a:off x="0" y="673994"/>
          <a:ext cx="2844316" cy="596226"/>
        </a:xfrm>
        <a:prstGeom prst="rect">
          <a:avLst/>
        </a:prstGeom>
        <a:gradFill rotWithShape="1">
          <a:gsLst>
            <a:gs pos="0">
              <a:schemeClr val="accent5">
                <a:tint val="70000"/>
                <a:satMod val="130000"/>
              </a:schemeClr>
            </a:gs>
            <a:gs pos="43000">
              <a:schemeClr val="accent5">
                <a:tint val="44000"/>
                <a:satMod val="165000"/>
              </a:schemeClr>
            </a:gs>
            <a:gs pos="93000">
              <a:schemeClr val="accent5">
                <a:tint val="15000"/>
                <a:satMod val="165000"/>
              </a:schemeClr>
            </a:gs>
            <a:gs pos="100000">
              <a:schemeClr val="accent5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 smtClean="0"/>
            <a:t>Human sera samples</a:t>
          </a:r>
          <a:endParaRPr lang="hr-HR" sz="1600" kern="1200" dirty="0"/>
        </a:p>
      </dsp:txBody>
      <dsp:txXfrm>
        <a:off x="0" y="673994"/>
        <a:ext cx="2844316" cy="596226"/>
      </dsp:txXfrm>
    </dsp:sp>
    <dsp:sp modelId="{D4C38CA4-8FED-4F27-8B72-9D01E45BDA02}">
      <dsp:nvSpPr>
        <dsp:cNvPr id="0" name=""/>
        <dsp:cNvSpPr/>
      </dsp:nvSpPr>
      <dsp:spPr>
        <a:xfrm>
          <a:off x="2844316" y="673994"/>
          <a:ext cx="2844316" cy="596226"/>
        </a:xfrm>
        <a:prstGeom prst="rect">
          <a:avLst/>
        </a:prstGeom>
        <a:gradFill rotWithShape="1">
          <a:gsLst>
            <a:gs pos="0">
              <a:schemeClr val="accent4">
                <a:tint val="70000"/>
                <a:satMod val="130000"/>
              </a:schemeClr>
            </a:gs>
            <a:gs pos="43000">
              <a:schemeClr val="accent4">
                <a:tint val="44000"/>
                <a:satMod val="165000"/>
              </a:schemeClr>
            </a:gs>
            <a:gs pos="93000">
              <a:schemeClr val="accent4">
                <a:tint val="15000"/>
                <a:satMod val="165000"/>
              </a:schemeClr>
            </a:gs>
            <a:gs pos="100000">
              <a:schemeClr val="accent4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4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 smtClean="0"/>
            <a:t>Feces domestic farm pigs</a:t>
          </a:r>
          <a:endParaRPr lang="hr-HR" sz="1600" kern="1200" dirty="0"/>
        </a:p>
      </dsp:txBody>
      <dsp:txXfrm>
        <a:off x="2844316" y="673994"/>
        <a:ext cx="2844316" cy="5962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60B644-4B97-458A-882F-597B9A87A68D}">
      <dsp:nvSpPr>
        <dsp:cNvPr id="0" name=""/>
        <dsp:cNvSpPr/>
      </dsp:nvSpPr>
      <dsp:spPr>
        <a:xfrm>
          <a:off x="633421" y="0"/>
          <a:ext cx="7178780" cy="4324350"/>
        </a:xfrm>
        <a:prstGeom prst="rightArrow">
          <a:avLst/>
        </a:prstGeom>
        <a:gradFill rotWithShape="1">
          <a:gsLst>
            <a:gs pos="0">
              <a:schemeClr val="accent3">
                <a:tint val="70000"/>
                <a:satMod val="130000"/>
              </a:schemeClr>
            </a:gs>
            <a:gs pos="43000">
              <a:schemeClr val="accent3">
                <a:tint val="44000"/>
                <a:satMod val="165000"/>
              </a:schemeClr>
            </a:gs>
            <a:gs pos="93000">
              <a:schemeClr val="accent3">
                <a:tint val="15000"/>
                <a:satMod val="165000"/>
              </a:schemeClr>
            </a:gs>
            <a:gs pos="100000">
              <a:schemeClr val="accent3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2F544099-A696-4CAF-BD41-7EAB9D048BB2}">
      <dsp:nvSpPr>
        <dsp:cNvPr id="0" name=""/>
        <dsp:cNvSpPr/>
      </dsp:nvSpPr>
      <dsp:spPr>
        <a:xfrm>
          <a:off x="976" y="1297304"/>
          <a:ext cx="1370764" cy="1729740"/>
        </a:xfrm>
        <a:prstGeom prst="roundRect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Sequencing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(Macrogen Inc., Amsterdam, the Netherlands)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1600" kern="1200" dirty="0"/>
        </a:p>
      </dsp:txBody>
      <dsp:txXfrm>
        <a:off x="976" y="1297304"/>
        <a:ext cx="1370764" cy="1729740"/>
      </dsp:txXfrm>
    </dsp:sp>
    <dsp:sp modelId="{4FB3A761-AE2E-4139-96C9-051AD04E400A}">
      <dsp:nvSpPr>
        <dsp:cNvPr id="0" name=""/>
        <dsp:cNvSpPr/>
      </dsp:nvSpPr>
      <dsp:spPr>
        <a:xfrm>
          <a:off x="1600201" y="1297304"/>
          <a:ext cx="1897535" cy="1729740"/>
        </a:xfrm>
        <a:prstGeom prst="roundRect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DNA sequence assembly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(Sequencher 4.8.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www.genecodes.com)</a:t>
          </a:r>
          <a:endParaRPr lang="hr-HR" sz="1200" kern="1200" dirty="0"/>
        </a:p>
      </dsp:txBody>
      <dsp:txXfrm>
        <a:off x="1600201" y="1297304"/>
        <a:ext cx="1897535" cy="1729740"/>
      </dsp:txXfrm>
    </dsp:sp>
    <dsp:sp modelId="{979BC16D-ADFA-4F40-AA55-05B0B3FE1991}">
      <dsp:nvSpPr>
        <dsp:cNvPr id="0" name=""/>
        <dsp:cNvSpPr/>
      </dsp:nvSpPr>
      <dsp:spPr>
        <a:xfrm>
          <a:off x="3726197" y="1297304"/>
          <a:ext cx="1370764" cy="1729740"/>
        </a:xfrm>
        <a:prstGeom prst="roundRect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Multiple sequence alignement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(ClustalX, Thompson et al., 1997)</a:t>
          </a:r>
          <a:endParaRPr lang="hr-HR" sz="1200" kern="1200" dirty="0"/>
        </a:p>
      </dsp:txBody>
      <dsp:txXfrm>
        <a:off x="3726197" y="1297304"/>
        <a:ext cx="1370764" cy="1729740"/>
      </dsp:txXfrm>
    </dsp:sp>
    <dsp:sp modelId="{FDD07207-BBE9-4D52-9925-F32C143575A9}">
      <dsp:nvSpPr>
        <dsp:cNvPr id="0" name=""/>
        <dsp:cNvSpPr/>
      </dsp:nvSpPr>
      <dsp:spPr>
        <a:xfrm>
          <a:off x="5325422" y="1297304"/>
          <a:ext cx="1370764" cy="1729740"/>
        </a:xfrm>
        <a:prstGeom prst="roundRect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Sequence alignement editor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(BioEdit, Hall, 1999)</a:t>
          </a:r>
          <a:endParaRPr lang="hr-HR" sz="1200" kern="1200" dirty="0"/>
        </a:p>
      </dsp:txBody>
      <dsp:txXfrm>
        <a:off x="5325422" y="1297304"/>
        <a:ext cx="1370764" cy="1729740"/>
      </dsp:txXfrm>
    </dsp:sp>
    <dsp:sp modelId="{826AD91D-281A-43FC-A3D2-5FDE526BDAD4}">
      <dsp:nvSpPr>
        <dsp:cNvPr id="0" name=""/>
        <dsp:cNvSpPr/>
      </dsp:nvSpPr>
      <dsp:spPr>
        <a:xfrm>
          <a:off x="6924647" y="1297304"/>
          <a:ext cx="1519999" cy="1729740"/>
        </a:xfrm>
        <a:prstGeom prst="roundRect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Phylogenetic analysis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/>
            <a:t>(MEGA 5, Tamura et al., 2005)</a:t>
          </a:r>
          <a:endParaRPr lang="hr-HR" sz="1200" kern="1200" dirty="0"/>
        </a:p>
      </dsp:txBody>
      <dsp:txXfrm>
        <a:off x="6924647" y="1297304"/>
        <a:ext cx="1519999" cy="17297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2BD684-FA62-4FA2-8B47-F93D298D8CF3}">
      <dsp:nvSpPr>
        <dsp:cNvPr id="0" name=""/>
        <dsp:cNvSpPr/>
      </dsp:nvSpPr>
      <dsp:spPr>
        <a:xfrm rot="5400000">
          <a:off x="-304133" y="305163"/>
          <a:ext cx="2027553" cy="1419287"/>
        </a:xfrm>
        <a:prstGeom prst="chevron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900" kern="1200" dirty="0" smtClean="0"/>
            <a:t>1.</a:t>
          </a:r>
          <a:endParaRPr lang="hr-HR" sz="3900" kern="1200" dirty="0"/>
        </a:p>
      </dsp:txBody>
      <dsp:txXfrm rot="5400000">
        <a:off x="-304133" y="305163"/>
        <a:ext cx="2027553" cy="1419287"/>
      </dsp:txXfrm>
    </dsp:sp>
    <dsp:sp modelId="{B7D409F2-81FF-4D08-96DB-5244B4EC4C78}">
      <dsp:nvSpPr>
        <dsp:cNvPr id="0" name=""/>
        <dsp:cNvSpPr/>
      </dsp:nvSpPr>
      <dsp:spPr>
        <a:xfrm rot="5400000">
          <a:off x="4165488" y="-2745170"/>
          <a:ext cx="1317909" cy="6810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HEV has been </a:t>
          </a:r>
          <a:r>
            <a:rPr lang="hr-HR" sz="1600" kern="1200" dirty="0" smtClean="0"/>
            <a:t>detected in</a:t>
          </a:r>
          <a:r>
            <a:rPr lang="en-US" sz="1600" kern="1200" dirty="0" smtClean="0"/>
            <a:t>domestic pigs and wild boars </a:t>
          </a:r>
          <a:r>
            <a:rPr lang="hr-HR" sz="1600" kern="1200" dirty="0" smtClean="0"/>
            <a:t>since</a:t>
          </a:r>
          <a:r>
            <a:rPr lang="en-US" sz="1600" kern="1200" dirty="0" smtClean="0"/>
            <a:t> 2009 in Croatia </a:t>
          </a:r>
          <a:endParaRPr lang="hr-H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HEV is recognized in humans </a:t>
          </a:r>
          <a:r>
            <a:rPr lang="hr-HR" sz="1600" kern="1200" dirty="0" smtClean="0"/>
            <a:t>in</a:t>
          </a:r>
          <a:r>
            <a:rPr lang="en-US" sz="1600" kern="1200" dirty="0" smtClean="0"/>
            <a:t> 201</a:t>
          </a:r>
          <a:r>
            <a:rPr lang="hr-HR" sz="1600" kern="1200" dirty="0" smtClean="0"/>
            <a:t>2</a:t>
          </a:r>
          <a:r>
            <a:rPr lang="en-US" sz="1600" kern="1200" dirty="0" smtClean="0"/>
            <a:t> </a:t>
          </a:r>
          <a:r>
            <a:rPr lang="hr-HR" sz="1600" kern="1200" dirty="0" smtClean="0"/>
            <a:t>in Croatia</a:t>
          </a:r>
          <a:endParaRPr lang="en-US" sz="1600" kern="1200" dirty="0" smtClean="0"/>
        </a:p>
      </dsp:txBody>
      <dsp:txXfrm rot="5400000">
        <a:off x="4165488" y="-2745170"/>
        <a:ext cx="1317909" cy="6810312"/>
      </dsp:txXfrm>
    </dsp:sp>
    <dsp:sp modelId="{60BC122A-C5FF-4CB8-84BC-45D7EAFA3041}">
      <dsp:nvSpPr>
        <dsp:cNvPr id="0" name=""/>
        <dsp:cNvSpPr/>
      </dsp:nvSpPr>
      <dsp:spPr>
        <a:xfrm rot="5400000">
          <a:off x="-304133" y="2142299"/>
          <a:ext cx="2027553" cy="1419287"/>
        </a:xfrm>
        <a:prstGeom prst="chevron">
          <a:avLst/>
        </a:prstGeom>
        <a:solidFill>
          <a:schemeClr val="accent5">
            <a:shade val="80000"/>
            <a:hueOff val="23003"/>
            <a:satOff val="3693"/>
            <a:lumOff val="7785"/>
            <a:alphaOff val="0"/>
          </a:schemeClr>
        </a:solidFill>
        <a:ln w="25400" cap="flat" cmpd="sng" algn="ctr">
          <a:solidFill>
            <a:schemeClr val="accent5">
              <a:shade val="80000"/>
              <a:hueOff val="23003"/>
              <a:satOff val="3693"/>
              <a:lumOff val="77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900" kern="1200" dirty="0" smtClean="0"/>
            <a:t>2.</a:t>
          </a:r>
          <a:endParaRPr lang="hr-HR" sz="3900" kern="1200" dirty="0"/>
        </a:p>
      </dsp:txBody>
      <dsp:txXfrm rot="5400000">
        <a:off x="-304133" y="2142299"/>
        <a:ext cx="2027553" cy="1419287"/>
      </dsp:txXfrm>
    </dsp:sp>
    <dsp:sp modelId="{4C35FC53-7F04-44F7-910E-0EC955B5066D}">
      <dsp:nvSpPr>
        <dsp:cNvPr id="0" name=""/>
        <dsp:cNvSpPr/>
      </dsp:nvSpPr>
      <dsp:spPr>
        <a:xfrm rot="5400000">
          <a:off x="4165488" y="-908034"/>
          <a:ext cx="1317909" cy="6810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23003"/>
              <a:satOff val="3693"/>
              <a:lumOff val="77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HEV strains are genetically closely related among each other regardless of origin</a:t>
          </a:r>
          <a:endParaRPr lang="hr-H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Strains identified as members of </a:t>
          </a:r>
          <a:r>
            <a:rPr lang="hr-HR" sz="1600" kern="1200" dirty="0" smtClean="0"/>
            <a:t>subgenotypes</a:t>
          </a:r>
          <a:r>
            <a:rPr lang="en-US" sz="1600" kern="1200" dirty="0" smtClean="0"/>
            <a:t> C1 </a:t>
          </a:r>
          <a:r>
            <a:rPr lang="hr-HR" sz="1600" kern="1200" dirty="0" smtClean="0"/>
            <a:t>and C3 </a:t>
          </a:r>
          <a:r>
            <a:rPr lang="en-US" sz="1600" kern="1200" dirty="0" smtClean="0"/>
            <a:t>are predominant in Croatia and were derived from all species</a:t>
          </a:r>
        </a:p>
      </dsp:txBody>
      <dsp:txXfrm rot="5400000">
        <a:off x="4165488" y="-908034"/>
        <a:ext cx="1317909" cy="6810312"/>
      </dsp:txXfrm>
    </dsp:sp>
    <dsp:sp modelId="{7CE9FB8B-37F3-43FA-9D5E-6615A0D4ECCC}">
      <dsp:nvSpPr>
        <dsp:cNvPr id="0" name=""/>
        <dsp:cNvSpPr/>
      </dsp:nvSpPr>
      <dsp:spPr>
        <a:xfrm rot="5400000">
          <a:off x="-304133" y="3979435"/>
          <a:ext cx="2027553" cy="1419287"/>
        </a:xfrm>
        <a:prstGeom prst="chevron">
          <a:avLst/>
        </a:prstGeom>
        <a:solidFill>
          <a:schemeClr val="accent5">
            <a:shade val="80000"/>
            <a:hueOff val="46005"/>
            <a:satOff val="7386"/>
            <a:lumOff val="15569"/>
            <a:alphaOff val="0"/>
          </a:schemeClr>
        </a:solidFill>
        <a:ln w="25400" cap="flat" cmpd="sng" algn="ctr">
          <a:solidFill>
            <a:schemeClr val="accent5">
              <a:shade val="80000"/>
              <a:hueOff val="46005"/>
              <a:satOff val="7386"/>
              <a:lumOff val="15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3900" kern="1200" dirty="0" smtClean="0"/>
            <a:t>3.</a:t>
          </a:r>
          <a:endParaRPr lang="hr-HR" sz="3900" kern="1200" dirty="0"/>
        </a:p>
      </dsp:txBody>
      <dsp:txXfrm rot="5400000">
        <a:off x="-304133" y="3979435"/>
        <a:ext cx="2027553" cy="1419287"/>
      </dsp:txXfrm>
    </dsp:sp>
    <dsp:sp modelId="{CD3405B8-E16B-48C0-93E4-D2B4FEC4717D}">
      <dsp:nvSpPr>
        <dsp:cNvPr id="0" name=""/>
        <dsp:cNvSpPr/>
      </dsp:nvSpPr>
      <dsp:spPr>
        <a:xfrm rot="5400000">
          <a:off x="4165488" y="929101"/>
          <a:ext cx="1317909" cy="6810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46005"/>
              <a:satOff val="7386"/>
              <a:lumOff val="15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All analyzed HEV strains were genetically highly identical regardless of origin, indicating mutual source of infection or interspecies transmission </a:t>
          </a:r>
          <a:endParaRPr lang="hr-H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r-HR" sz="1600" kern="1200" dirty="0" smtClean="0"/>
            <a:t>Domestic pigs and wild </a:t>
          </a:r>
          <a:r>
            <a:rPr lang="en-US" sz="1600" kern="1200" dirty="0" smtClean="0"/>
            <a:t>boars may be important reservoirs of HEV in the country</a:t>
          </a:r>
          <a:r>
            <a:rPr lang="hr-HR" sz="1600" kern="1200" dirty="0" smtClean="0"/>
            <a:t> </a:t>
          </a:r>
          <a:r>
            <a:rPr lang="en-US" sz="1600" kern="1200" dirty="0" smtClean="0"/>
            <a:t>presenting a significant risk for HEV infection in humans</a:t>
          </a:r>
          <a:endParaRPr lang="hr-HR" sz="1600" kern="1200" dirty="0"/>
        </a:p>
      </dsp:txBody>
      <dsp:txXfrm rot="5400000">
        <a:off x="4165488" y="929101"/>
        <a:ext cx="1317909" cy="6810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E45FC-09BA-4924-AFC8-3E03A605591C}" type="datetimeFigureOut">
              <a:rPr lang="hr-HR" smtClean="0"/>
              <a:pPr/>
              <a:t>26.2.2016.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92618-D52E-4AC0-BFC0-430EDDCCB819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DE86-CD0C-4579-A37D-A3E358071ECC}" type="datetimeFigureOut">
              <a:rPr lang="hr-HR" smtClean="0"/>
              <a:pPr/>
              <a:t>26.2.2016.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D7E9C-5CB9-4F81-B3D6-BFB49F4799E4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2</a:t>
            </a:fld>
            <a:endParaRPr lang="hr-H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3</a:t>
            </a:fld>
            <a:endParaRPr lang="hr-H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4</a:t>
            </a:fld>
            <a:endParaRPr lang="hr-H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 smtClean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5</a:t>
            </a:fld>
            <a:endParaRPr lang="hr-H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6</a:t>
            </a:fld>
            <a:endParaRPr lang="hr-H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8</a:t>
            </a:fld>
            <a:endParaRPr lang="hr-H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9</a:t>
            </a:fld>
            <a:endParaRPr lang="hr-H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10</a:t>
            </a:fld>
            <a:endParaRPr lang="hr-H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11</a:t>
            </a:fld>
            <a:endParaRPr lang="hr-H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D7E9C-5CB9-4F81-B3D6-BFB49F4799E4}" type="slidenum">
              <a:rPr lang="hr-HR" smtClean="0"/>
              <a:pPr/>
              <a:t>12</a:t>
            </a:fld>
            <a:endParaRPr lang="hr-H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A424-5EDE-45A8-B911-0B936C7C6CE6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31B3-B06C-449C-964F-2BFFB92B419C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BE36A-899F-487C-83F1-3B6D61CE9239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13C3-B668-4968-90DE-07C3F1A02C2D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0314A-ECBF-4443-B38D-770099C8DF37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D7E92-42E3-43EB-B132-405144ED8216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15F27-34E8-4DA2-8DD9-0973D0855D93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35BF6-2CE1-438C-8081-EF6F0893199B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6F33-239B-402A-BAEC-0360B15683AC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4A9A5-3491-4BDE-9DFC-115BDC0E25E0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BF20-B110-45D5-9194-1FD8C0813F01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75B461-2A07-4261-998E-12C3A4E0271E}" type="datetime1">
              <a:rPr lang="hr-HR" smtClean="0"/>
              <a:pPr/>
              <a:t>26.2.2016.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0B9BDF-AF68-49C5-B7FC-5A17B7154863}" type="slidenum">
              <a:rPr lang="hr-HR" smtClean="0"/>
              <a:pPr/>
              <a:t>‹#›</a:t>
            </a:fld>
            <a:endParaRPr lang="hr-H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305800" cy="257822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Detection and Molecular </a:t>
            </a:r>
            <a:r>
              <a:rPr lang="en-US" sz="3600" dirty="0" err="1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Characterisation</a:t>
            </a:r>
            <a:r>
              <a:rPr lang="en-US" sz="3600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of </a:t>
            </a:r>
            <a:r>
              <a:rPr lang="en-US" sz="3600" i="1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Hepatitis E Virus</a:t>
            </a:r>
            <a:r>
              <a:rPr lang="en-US" sz="3600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in Humans, Swine and Wild Boars in Croatia</a:t>
            </a:r>
            <a:endParaRPr lang="en-US" sz="3600" dirty="0">
              <a:solidFill>
                <a:schemeClr val="tx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5373216"/>
            <a:ext cx="83058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Jelena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Prpić, B.Sc.</a:t>
            </a:r>
            <a:r>
              <a:rPr lang="hr-HR" dirty="0" smtClean="0">
                <a:solidFill>
                  <a:schemeClr val="tx2">
                    <a:lumMod val="75000"/>
                  </a:schemeClr>
                </a:solidFill>
              </a:rPr>
              <a:t>, PhD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Croatian Veterinary Institute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31640" cy="939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69360" y="0"/>
            <a:ext cx="2674640" cy="612304"/>
          </a:xfrm>
        </p:spPr>
        <p:txBody>
          <a:bodyPr>
            <a:noAutofit/>
          </a:bodyPr>
          <a:lstStyle/>
          <a:p>
            <a:r>
              <a:rPr lang="hr-HR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</a:t>
            </a:r>
            <a:endParaRPr lang="hr-HR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Picture 4" descr="HEV genom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860032" y="1916832"/>
            <a:ext cx="4059238" cy="2695334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 causative agent - RNA virus</a:t>
            </a:r>
          </a:p>
          <a:p>
            <a:pPr>
              <a:buNone/>
            </a:pP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 genome- positive sense, ss RNA ~ 7.2kb</a:t>
            </a:r>
            <a:endParaRPr lang="hr-HR" sz="2000" dirty="0" smtClean="0">
              <a:cs typeface="Calibri" pitchFamily="34" charset="0"/>
            </a:endParaRPr>
          </a:p>
          <a:p>
            <a:pPr>
              <a:buNone/>
            </a:pPr>
            <a:endParaRPr lang="hr-HR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23528" y="3717032"/>
          <a:ext cx="3743325" cy="2228850"/>
        </p:xfrm>
        <a:graphic>
          <a:graphicData uri="http://schemas.openxmlformats.org/presentationml/2006/ole">
            <p:oleObj spid="_x0000_s1026" name="Bitmap Image" r:id="rId5" imgW="4409524" imgH="2962689" progId="PBrush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6021288"/>
            <a:ext cx="419198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r-HR" sz="1400" u="sng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http://virology-online.com/viruses/HepatitisE.htm </a:t>
            </a:r>
          </a:p>
          <a:p>
            <a:pPr lvl="0"/>
            <a:r>
              <a:rPr lang="hr-HR" dirty="0" smtClean="0">
                <a:solidFill>
                  <a:srgbClr val="0070C0"/>
                </a:solidFill>
              </a:rPr>
              <a:t>  </a:t>
            </a:r>
          </a:p>
          <a:p>
            <a:endParaRPr lang="hr-HR" dirty="0"/>
          </a:p>
        </p:txBody>
      </p:sp>
      <p:sp>
        <p:nvSpPr>
          <p:cNvPr id="10" name="Rectangle 9"/>
          <p:cNvSpPr/>
          <p:nvPr/>
        </p:nvSpPr>
        <p:spPr>
          <a:xfrm>
            <a:off x="4572000" y="486916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1400" u="sng" dirty="0" smtClean="0">
                <a:solidFill>
                  <a:srgbClr val="0070C0"/>
                </a:solidFill>
              </a:rPr>
              <a:t>https://www.google.hr/search?q=hepatitis+e+virus&amp;biw=1280&amp;bih=891&amp;source=lnms&amp;tbm=isch&amp;sa=X&amp;ved=0ahUKEwiarJHG5I3LAhXFiCwKHXJlDAIQ_AUIBigB#tbm=isch&amp;q=hepatitis+e+virus+genome&amp;imgrc=g2kWwbG7M9MWwM%3A </a:t>
            </a:r>
            <a:endParaRPr lang="hr-HR" sz="1400" u="sng" dirty="0">
              <a:solidFill>
                <a:srgbClr val="0070C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2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  family </a:t>
            </a:r>
            <a:r>
              <a:rPr lang="hr-HR" sz="2000" i="1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Hepeviridae, </a:t>
            </a: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genera:</a:t>
            </a:r>
            <a:r>
              <a:rPr lang="hr-HR" sz="2000" i="1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</a:t>
            </a:r>
            <a:r>
              <a:rPr lang="en-US" sz="2000" i="1" dirty="0" err="1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Orthohepevirus</a:t>
            </a:r>
            <a:r>
              <a:rPr lang="hr-HR" sz="2000" i="1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 (A, B, C, D) and Piscihepevirus </a:t>
            </a:r>
            <a:r>
              <a:rPr lang="hr-HR" sz="14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(Smith et al., 2014)</a:t>
            </a:r>
            <a:endParaRPr lang="hr-HR" sz="1400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2123728" y="2924944"/>
            <a:ext cx="2935869" cy="26346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700808"/>
            <a:ext cx="1419225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eft Arrow Callout 6"/>
          <p:cNvSpPr/>
          <p:nvPr/>
        </p:nvSpPr>
        <p:spPr>
          <a:xfrm>
            <a:off x="5004048" y="3933056"/>
            <a:ext cx="1656184" cy="566944"/>
          </a:xfrm>
          <a:prstGeom prst="leftArrowCallout">
            <a:avLst>
              <a:gd name="adj1" fmla="val 22374"/>
              <a:gd name="adj2" fmla="val 34190"/>
              <a:gd name="adj3" fmla="val 53882"/>
              <a:gd name="adj4" fmla="val 67873"/>
            </a:avLst>
          </a:prstGeom>
          <a:solidFill>
            <a:schemeClr val="accent1">
              <a:alpha val="2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3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4337624" cy="48272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000" dirty="0" smtClean="0">
                <a:solidFill>
                  <a:schemeClr val="tx2"/>
                </a:solidFill>
                <a:cs typeface="Calibri" pitchFamily="34" charset="0"/>
              </a:rPr>
              <a:t>• </a:t>
            </a:r>
            <a:r>
              <a:rPr lang="hr-HR" sz="2000" dirty="0" smtClean="0">
                <a:cs typeface="Calibri" pitchFamily="34" charset="0"/>
              </a:rPr>
              <a:t>  </a:t>
            </a:r>
            <a:r>
              <a:rPr lang="en-US" sz="2000" i="1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Hepatitis E virus 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(HEV) – one of the most common causes of acute</a:t>
            </a: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hepatitis in many developing  countries</a:t>
            </a:r>
            <a:endParaRPr lang="hr-HR" sz="2000" dirty="0" smtClean="0">
              <a:solidFill>
                <a:schemeClr val="tx2">
                  <a:lumMod val="90000"/>
                </a:schemeClr>
              </a:solidFill>
              <a:cs typeface="Calibri" pitchFamily="34" charset="0"/>
            </a:endParaRPr>
          </a:p>
          <a:p>
            <a:pPr>
              <a:buNone/>
            </a:pPr>
            <a:endParaRPr lang="hr-HR" sz="2000" dirty="0" smtClean="0">
              <a:solidFill>
                <a:schemeClr val="tx2">
                  <a:lumMod val="90000"/>
                </a:schemeClr>
              </a:solidFill>
              <a:cs typeface="Calibri" pitchFamily="34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</a:t>
            </a: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   Mortality after infection 1-4%, significantly higher in pregnant women and immunocompromised patients</a:t>
            </a:r>
            <a:r>
              <a:rPr lang="hr-HR" sz="14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(Kamar et al., 2011; Navaneethan et al., 2008)</a:t>
            </a:r>
            <a:endParaRPr lang="en-US" sz="2000" dirty="0" smtClean="0">
              <a:solidFill>
                <a:schemeClr val="tx2">
                  <a:lumMod val="90000"/>
                </a:schemeClr>
              </a:solidFill>
              <a:cs typeface="Calibri" pitchFamily="34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867538"/>
            <a:ext cx="4038600" cy="25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88024" y="2132856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Geographic distribution of HEV genotypes</a:t>
            </a:r>
            <a:endParaRPr lang="hr-HR" sz="1400" b="1" dirty="0">
              <a:solidFill>
                <a:schemeClr val="tx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56176" y="5517232"/>
            <a:ext cx="20478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4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Pérez-Gracia et al., 2014</a:t>
            </a:r>
            <a:endParaRPr lang="hr-HR" sz="1400" dirty="0">
              <a:solidFill>
                <a:schemeClr val="tx2">
                  <a:lumMod val="9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4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836712"/>
            <a:ext cx="4059936" cy="54726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  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HEV infection spreads by the fecal-oral route</a:t>
            </a: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</a:t>
            </a:r>
            <a:r>
              <a:rPr lang="hr-HR" sz="14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(Li et al., 2005; Yugo and Meng, 2013)</a:t>
            </a:r>
            <a:endParaRPr lang="en-US" sz="2000" dirty="0" smtClean="0">
              <a:solidFill>
                <a:schemeClr val="tx2">
                  <a:lumMod val="90000"/>
                </a:schemeClr>
              </a:solidFill>
              <a:cs typeface="Calibri" pitchFamily="34" charset="0"/>
            </a:endParaRPr>
          </a:p>
          <a:p>
            <a:pPr lvl="2">
              <a:buFont typeface="Arial" pitchFamily="34" charset="0"/>
              <a:buNone/>
            </a:pP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- Contaminated drinking water</a:t>
            </a:r>
          </a:p>
          <a:p>
            <a:pPr lvl="2">
              <a:buFontTx/>
              <a:buNone/>
            </a:pP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- Contaminated food of animal</a:t>
            </a: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origin</a:t>
            </a:r>
          </a:p>
          <a:p>
            <a:pPr>
              <a:buNone/>
            </a:pP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   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Ability of cross-species infection by some animal strains raises public health concern about potential </a:t>
            </a:r>
            <a:r>
              <a:rPr lang="en-US" sz="2000" dirty="0" err="1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zoonotic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 transmission </a:t>
            </a:r>
            <a:r>
              <a:rPr lang="hr-HR" sz="14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(Clayson et al. , 1995; Meng et al., 1997., Tei et al., 2003.). </a:t>
            </a:r>
          </a:p>
          <a:p>
            <a:pPr>
              <a:buNone/>
            </a:pP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  <a:cs typeface="Calibri" pitchFamily="34" charset="0"/>
              </a:rPr>
              <a:t>•   </a:t>
            </a:r>
            <a:r>
              <a:rPr lang="hr-HR" sz="2000" dirty="0" smtClean="0">
                <a:solidFill>
                  <a:schemeClr val="tx2">
                    <a:lumMod val="90000"/>
                  </a:schemeClr>
                </a:solidFill>
              </a:rPr>
              <a:t>Statistically higher seroprevalence </a:t>
            </a:r>
            <a:r>
              <a:rPr lang="en-US" sz="2000" dirty="0" smtClean="0">
                <a:solidFill>
                  <a:schemeClr val="tx2">
                    <a:lumMod val="90000"/>
                  </a:schemeClr>
                </a:solidFill>
              </a:rPr>
              <a:t>found in pig farmers and veterinarians 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(</a:t>
            </a:r>
            <a:r>
              <a:rPr lang="hr-HR" sz="1400" dirty="0" smtClean="0">
                <a:solidFill>
                  <a:schemeClr val="tx2">
                    <a:lumMod val="90000"/>
                  </a:schemeClr>
                </a:solidFill>
              </a:rPr>
              <a:t>Drobeniuc et al., 2001; Meng et al., 2002; 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Krumbholz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 et al. 2012)</a:t>
            </a:r>
            <a:endParaRPr lang="hr-HR" sz="1400" dirty="0" smtClean="0">
              <a:solidFill>
                <a:schemeClr val="tx2">
                  <a:lumMod val="90000"/>
                </a:schemeClr>
              </a:solidFill>
            </a:endParaRPr>
          </a:p>
          <a:p>
            <a:pPr>
              <a:buNone/>
            </a:pPr>
            <a:endParaRPr lang="hr-HR" sz="2000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5" name="Picture 2" descr="http://farm7.staticflickr.com/6239/6323431516_40e67c7c1a_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268760"/>
            <a:ext cx="4176464" cy="4032448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5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35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1800" dirty="0" smtClean="0">
                <a:solidFill>
                  <a:schemeClr val="tx2">
                    <a:lumMod val="90000"/>
                  </a:schemeClr>
                </a:solidFill>
              </a:rPr>
              <a:t>•</a:t>
            </a: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Potential HEV reservoirs</a:t>
            </a:r>
          </a:p>
          <a:p>
            <a:pPr>
              <a:buNone/>
            </a:pPr>
            <a:r>
              <a:rPr lang="hr-HR" sz="1800" dirty="0" smtClean="0">
                <a:solidFill>
                  <a:schemeClr val="tx2">
                    <a:lumMod val="90000"/>
                  </a:schemeClr>
                </a:solidFill>
              </a:rPr>
              <a:t>-  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Genotypes HEV-3 and HEV-4 have been isolated from a broad range of anima</a:t>
            </a: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ls 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Meng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, 2010; 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Yugo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 and 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Meng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, 2013)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, only domestic pigs, wild boar</a:t>
            </a:r>
            <a:r>
              <a:rPr lang="hr-HR" sz="1600" dirty="0" smtClean="0">
                <a:solidFill>
                  <a:schemeClr val="tx2">
                    <a:lumMod val="90000"/>
                  </a:schemeClr>
                </a:solidFill>
              </a:rPr>
              <a:t>s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 and deer </a:t>
            </a:r>
            <a:r>
              <a:rPr lang="en-US" sz="1600" dirty="0" err="1" smtClean="0">
                <a:solidFill>
                  <a:schemeClr val="tx2">
                    <a:lumMod val="90000"/>
                  </a:schemeClr>
                </a:solidFill>
              </a:rPr>
              <a:t>sh</a:t>
            </a:r>
            <a:r>
              <a:rPr lang="hr-HR" sz="1600" dirty="0" smtClean="0">
                <a:solidFill>
                  <a:schemeClr val="tx2">
                    <a:lumMod val="90000"/>
                  </a:schemeClr>
                </a:solidFill>
              </a:rPr>
              <a:t>oul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d be </a:t>
            </a:r>
            <a:r>
              <a:rPr lang="hr-HR" sz="1600" dirty="0" smtClean="0">
                <a:solidFill>
                  <a:schemeClr val="tx2">
                    <a:lumMod val="90000"/>
                  </a:schemeClr>
                </a:solidFill>
              </a:rPr>
              <a:t>regarded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 as true reservoirs of the disease</a:t>
            </a: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(van 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der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Poel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, 2014)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- 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Persistent circulation of the virus within a closed animal population has experimentally been confirmed only for domestic pigs 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Andraud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 et al., 2013)</a:t>
            </a:r>
            <a:r>
              <a:rPr lang="hr-HR" sz="1600" dirty="0" smtClean="0">
                <a:solidFill>
                  <a:schemeClr val="tx2">
                    <a:lumMod val="90000"/>
                  </a:schemeClr>
                </a:solidFill>
              </a:rPr>
              <a:t>¸in which not only fecal-oral route, but also direct contact transmission has been demonstrated.</a:t>
            </a:r>
            <a:endParaRPr lang="en-US" sz="1600" dirty="0" smtClean="0">
              <a:solidFill>
                <a:schemeClr val="tx2">
                  <a:lumMod val="90000"/>
                </a:schemeClr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- 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Possibly aerosol transmission has been suggested recently 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(</a:t>
            </a:r>
            <a:r>
              <a:rPr lang="en-US" sz="1400" dirty="0" err="1" smtClean="0">
                <a:solidFill>
                  <a:schemeClr val="tx2">
                    <a:lumMod val="90000"/>
                  </a:schemeClr>
                </a:solidFill>
              </a:rPr>
              <a:t>Bouwknegt</a:t>
            </a:r>
            <a:r>
              <a:rPr lang="en-US" sz="1400" dirty="0" smtClean="0">
                <a:solidFill>
                  <a:schemeClr val="tx2">
                    <a:lumMod val="90000"/>
                  </a:schemeClr>
                </a:solidFill>
              </a:rPr>
              <a:t> et al., 2009)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-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 HEV shedding pattern, high prevalence, not developing clinical symptoms </a:t>
            </a:r>
            <a:r>
              <a:rPr lang="en-US" sz="1600" b="1" dirty="0" smtClean="0">
                <a:solidFill>
                  <a:schemeClr val="tx2">
                    <a:lumMod val="90000"/>
                  </a:schemeClr>
                </a:solidFill>
              </a:rPr>
              <a:t>→ domestic pigs are the main HEV reservoir?</a:t>
            </a:r>
          </a:p>
          <a:p>
            <a:pPr>
              <a:buNone/>
            </a:pPr>
            <a:r>
              <a:rPr lang="hr-HR" sz="1800" dirty="0" smtClean="0">
                <a:solidFill>
                  <a:schemeClr val="tx2">
                    <a:lumMod val="90000"/>
                  </a:schemeClr>
                </a:solidFill>
              </a:rPr>
              <a:t>-</a:t>
            </a:r>
            <a:r>
              <a:rPr lang="hr-HR" sz="1600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Direct, indirect transmission, organ transplantation (</a:t>
            </a:r>
            <a:r>
              <a:rPr lang="en-US" sz="1600" dirty="0" err="1" smtClean="0">
                <a:solidFill>
                  <a:schemeClr val="tx2">
                    <a:lumMod val="90000"/>
                  </a:schemeClr>
                </a:solidFill>
              </a:rPr>
              <a:t>xenotransplantation</a:t>
            </a:r>
            <a:r>
              <a:rPr lang="en-US" sz="1600" dirty="0" smtClean="0">
                <a:solidFill>
                  <a:schemeClr val="tx2">
                    <a:lumMod val="90000"/>
                  </a:schemeClr>
                </a:solidFill>
              </a:rPr>
              <a:t>)</a:t>
            </a:r>
            <a:r>
              <a:rPr lang="en-US" sz="1600" b="1" dirty="0" smtClean="0">
                <a:solidFill>
                  <a:schemeClr val="tx2">
                    <a:lumMod val="90000"/>
                  </a:schemeClr>
                </a:solidFill>
              </a:rPr>
              <a:t> →</a:t>
            </a:r>
            <a:endParaRPr lang="hr-HR" sz="1600" b="1" dirty="0" smtClean="0">
              <a:solidFill>
                <a:schemeClr val="tx2">
                  <a:lumMod val="90000"/>
                </a:schemeClr>
              </a:solidFill>
            </a:endParaRPr>
          </a:p>
          <a:p>
            <a:pPr>
              <a:buNone/>
            </a:pPr>
            <a:r>
              <a:rPr lang="hr-HR" sz="1600" b="1" dirty="0" smtClean="0">
                <a:solidFill>
                  <a:schemeClr val="tx2">
                    <a:lumMod val="90000"/>
                  </a:schemeClr>
                </a:solidFill>
              </a:rPr>
              <a:t>important public health problem?</a:t>
            </a:r>
            <a:endParaRPr lang="en-US" sz="1600" dirty="0" smtClean="0">
              <a:solidFill>
                <a:schemeClr val="tx2">
                  <a:lumMod val="90000"/>
                </a:schemeClr>
              </a:solidFill>
            </a:endParaRPr>
          </a:p>
          <a:p>
            <a:pPr>
              <a:buNone/>
            </a:pPr>
            <a:endParaRPr lang="hr-HR" sz="20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hr-HR" sz="2000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Balatinec\Desktop\animals-wild_pig-boar-wild_boar-laying_low-laying_low-cgan3234_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861048"/>
            <a:ext cx="2880320" cy="2866099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6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828328"/>
          </a:xfrm>
        </p:spPr>
        <p:txBody>
          <a:bodyPr>
            <a:normAutofit/>
          </a:bodyPr>
          <a:lstStyle/>
          <a:p>
            <a:pPr algn="ctr"/>
            <a:r>
              <a:rPr lang="hr-HR" sz="3600" dirty="0" smtClean="0">
                <a:solidFill>
                  <a:schemeClr val="tx2">
                    <a:lumMod val="90000"/>
                  </a:schemeClr>
                </a:solidFill>
                <a:latin typeface="+mn-lt"/>
              </a:rPr>
              <a:t>HEV in Croatia since 2009</a:t>
            </a:r>
            <a:endParaRPr lang="hr-HR" sz="3600" dirty="0">
              <a:solidFill>
                <a:schemeClr val="tx2">
                  <a:lumMod val="90000"/>
                </a:schemeClr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5410944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domestic pig	→ farms – 659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			→ backyards – 292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wild boar	→ 536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cattle		→ 32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•roe deer		→ 40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red deer	→ 280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</a:t>
            </a:r>
            <a:r>
              <a:rPr lang="en-US" sz="1800" dirty="0" err="1" smtClean="0">
                <a:solidFill>
                  <a:schemeClr val="tx2">
                    <a:lumMod val="90000"/>
                  </a:schemeClr>
                </a:solidFill>
              </a:rPr>
              <a:t>muf</a:t>
            </a:r>
            <a:r>
              <a:rPr lang="hr-HR" sz="1800" dirty="0" smtClean="0">
                <a:solidFill>
                  <a:schemeClr val="tx2">
                    <a:lumMod val="90000"/>
                  </a:schemeClr>
                </a:solidFill>
              </a:rPr>
              <a:t>f</a:t>
            </a:r>
            <a:r>
              <a:rPr lang="en-US" sz="1800" dirty="0" err="1" smtClean="0">
                <a:solidFill>
                  <a:schemeClr val="tx2">
                    <a:lumMod val="90000"/>
                  </a:schemeClr>
                </a:solidFill>
              </a:rPr>
              <a:t>lon</a:t>
            </a: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 	→ 12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red fox		→ 50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marten		→ 10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ferret		→ 8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shell		→ mussel – 252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			→ oyster – 286 samples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90000"/>
                  </a:schemeClr>
                </a:solidFill>
              </a:rPr>
              <a:t>• human		→ 57 samples</a:t>
            </a:r>
          </a:p>
          <a:p>
            <a:pPr>
              <a:buNone/>
            </a:pPr>
            <a:endParaRPr lang="hr-HR" sz="1800" dirty="0" smtClean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4" name="Picture 12" descr="divlj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052736"/>
            <a:ext cx="2016224" cy="13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mufl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204864"/>
            <a:ext cx="1295846" cy="132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tvor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1916832"/>
            <a:ext cx="18356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dagnje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1052737"/>
            <a:ext cx="183569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domaća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3933057"/>
            <a:ext cx="183569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2" descr="http://www.burzanautike.com/assets/galleries/2083/ostr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3" y="5229200"/>
            <a:ext cx="1763688" cy="1182960"/>
          </a:xfrm>
          <a:prstGeom prst="rect">
            <a:avLst/>
          </a:prstGeom>
          <a:noFill/>
        </p:spPr>
      </p:pic>
      <p:pic>
        <p:nvPicPr>
          <p:cNvPr id="16" name="Picture 13" descr="fox-babies-cubs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4653136"/>
            <a:ext cx="2054397" cy="115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DEER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5517232"/>
            <a:ext cx="2080189" cy="115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goveda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64088" y="3501008"/>
            <a:ext cx="194421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kuna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16016" y="2204864"/>
            <a:ext cx="12961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7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83568" y="692696"/>
          <a:ext cx="5688632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3275856" y="2132856"/>
            <a:ext cx="393863" cy="472235"/>
            <a:chOff x="2611380" y="929955"/>
            <a:chExt cx="393863" cy="328219"/>
          </a:xfrm>
        </p:grpSpPr>
        <p:sp>
          <p:nvSpPr>
            <p:cNvPr id="8" name="Right Arrow 7"/>
            <p:cNvSpPr/>
            <p:nvPr/>
          </p:nvSpPr>
          <p:spPr>
            <a:xfrm rot="5400000">
              <a:off x="2644202" y="897133"/>
              <a:ext cx="328219" cy="39386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ight Arrow 4"/>
            <p:cNvSpPr/>
            <p:nvPr/>
          </p:nvSpPr>
          <p:spPr>
            <a:xfrm>
              <a:off x="2690153" y="929955"/>
              <a:ext cx="236317" cy="2297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r-HR" sz="1600" kern="12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131840" y="6093296"/>
            <a:ext cx="648072" cy="764704"/>
            <a:chOff x="2572366" y="1999411"/>
            <a:chExt cx="399884" cy="566257"/>
          </a:xfrm>
          <a:solidFill>
            <a:srgbClr val="C00000"/>
          </a:solidFill>
        </p:grpSpPr>
        <p:sp>
          <p:nvSpPr>
            <p:cNvPr id="12" name="Right Arrow 11"/>
            <p:cNvSpPr/>
            <p:nvPr/>
          </p:nvSpPr>
          <p:spPr>
            <a:xfrm rot="5400000">
              <a:off x="2489179" y="2082598"/>
              <a:ext cx="566257" cy="39988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ight Arrow 4"/>
            <p:cNvSpPr/>
            <p:nvPr/>
          </p:nvSpPr>
          <p:spPr>
            <a:xfrm>
              <a:off x="2652343" y="1999412"/>
              <a:ext cx="239930" cy="44629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r-HR" sz="3100" kern="12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4071934" y="0"/>
            <a:ext cx="5072066" cy="684312"/>
          </a:xfrm>
        </p:spPr>
        <p:txBody>
          <a:bodyPr>
            <a:normAutofit/>
          </a:bodyPr>
          <a:lstStyle/>
          <a:p>
            <a:r>
              <a:rPr lang="hr-HR" sz="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Matherials &amp; Methods</a:t>
            </a:r>
            <a:endParaRPr lang="hr-HR" sz="3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Bent Arrow 15"/>
          <p:cNvSpPr/>
          <p:nvPr/>
        </p:nvSpPr>
        <p:spPr>
          <a:xfrm rot="5400000">
            <a:off x="6181316" y="2179724"/>
            <a:ext cx="813816" cy="216024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372201" y="3861048"/>
            <a:ext cx="2448272" cy="1080120"/>
            <a:chOff x="1128482" y="1394906"/>
            <a:chExt cx="3287651" cy="503928"/>
          </a:xfrm>
        </p:grpSpPr>
        <p:sp>
          <p:nvSpPr>
            <p:cNvPr id="18" name="Rounded Rectangle 17"/>
            <p:cNvSpPr/>
            <p:nvPr/>
          </p:nvSpPr>
          <p:spPr>
            <a:xfrm>
              <a:off x="1128482" y="1394906"/>
              <a:ext cx="3287651" cy="50392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1143242" y="1409666"/>
              <a:ext cx="3258131" cy="474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600" kern="1200" dirty="0" smtClean="0">
                  <a:solidFill>
                    <a:schemeClr val="tx1"/>
                  </a:solidFill>
                </a:rPr>
                <a:t>One-step </a:t>
              </a:r>
              <a:r>
                <a:rPr lang="hr-HR" sz="1600" dirty="0" smtClean="0">
                  <a:solidFill>
                    <a:schemeClr val="tx1"/>
                  </a:solidFill>
                </a:rPr>
                <a:t>real-time RT</a:t>
              </a:r>
              <a:r>
                <a:rPr lang="hr-HR" sz="1600" kern="1200" dirty="0" smtClean="0">
                  <a:solidFill>
                    <a:schemeClr val="tx1"/>
                  </a:solidFill>
                </a:rPr>
                <a:t>-PCR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400" dirty="0" smtClean="0">
                  <a:solidFill>
                    <a:schemeClr val="tx1"/>
                  </a:solidFill>
                </a:rPr>
                <a:t>(Jothikumar et al., 2006) </a:t>
              </a:r>
              <a:endParaRPr lang="hr-HR" sz="14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63688" y="2708920"/>
            <a:ext cx="3661043" cy="625547"/>
            <a:chOff x="941786" y="1947"/>
            <a:chExt cx="3661043" cy="625547"/>
          </a:xfrm>
        </p:grpSpPr>
        <p:sp>
          <p:nvSpPr>
            <p:cNvPr id="21" name="Rounded Rectangle 20"/>
            <p:cNvSpPr/>
            <p:nvPr/>
          </p:nvSpPr>
          <p:spPr>
            <a:xfrm>
              <a:off x="941786" y="1947"/>
              <a:ext cx="3661043" cy="625547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2" name="Rounded Rectangle 4"/>
            <p:cNvSpPr/>
            <p:nvPr/>
          </p:nvSpPr>
          <p:spPr>
            <a:xfrm>
              <a:off x="960108" y="20269"/>
              <a:ext cx="3624399" cy="5889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600" kern="1200" dirty="0" smtClean="0">
                  <a:solidFill>
                    <a:schemeClr val="tx1"/>
                  </a:solidFill>
                </a:rPr>
                <a:t>Viral RNA extraction</a:t>
              </a:r>
              <a:endParaRPr lang="hr-HR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195736" y="3933056"/>
            <a:ext cx="2598800" cy="792088"/>
            <a:chOff x="-831349" y="1585197"/>
            <a:chExt cx="2598800" cy="885204"/>
          </a:xfrm>
        </p:grpSpPr>
        <p:sp>
          <p:nvSpPr>
            <p:cNvPr id="25" name="Rounded Rectangle 24"/>
            <p:cNvSpPr/>
            <p:nvPr/>
          </p:nvSpPr>
          <p:spPr>
            <a:xfrm>
              <a:off x="-831349" y="1585197"/>
              <a:ext cx="2598800" cy="885204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6" name="Rounded Rectangle 4"/>
            <p:cNvSpPr/>
            <p:nvPr/>
          </p:nvSpPr>
          <p:spPr>
            <a:xfrm>
              <a:off x="-831349" y="1585197"/>
              <a:ext cx="2546946" cy="8333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r-HR" sz="1600" kern="1200" dirty="0" smtClean="0">
                <a:solidFill>
                  <a:schemeClr val="tx1"/>
                </a:solidFill>
              </a:endParaRP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600" kern="1200" dirty="0" smtClean="0">
                  <a:solidFill>
                    <a:schemeClr val="tx1"/>
                  </a:solidFill>
                </a:rPr>
                <a:t>One-step RT-PCR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400" kern="1200" dirty="0" smtClean="0">
                  <a:solidFill>
                    <a:schemeClr val="tx1"/>
                  </a:solidFill>
                </a:rPr>
                <a:t>(van der Poel et al., 2001)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r-HR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275856" y="3429000"/>
            <a:ext cx="393863" cy="472235"/>
            <a:chOff x="2611380" y="929955"/>
            <a:chExt cx="393863" cy="328219"/>
          </a:xfrm>
        </p:grpSpPr>
        <p:sp>
          <p:nvSpPr>
            <p:cNvPr id="28" name="Right Arrow 27"/>
            <p:cNvSpPr/>
            <p:nvPr/>
          </p:nvSpPr>
          <p:spPr>
            <a:xfrm rot="5400000">
              <a:off x="2644202" y="897133"/>
              <a:ext cx="328219" cy="39386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ight Arrow 4"/>
            <p:cNvSpPr/>
            <p:nvPr/>
          </p:nvSpPr>
          <p:spPr>
            <a:xfrm>
              <a:off x="2690153" y="929955"/>
              <a:ext cx="236317" cy="2297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r-HR" sz="16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619672" y="5301208"/>
            <a:ext cx="3816424" cy="703917"/>
            <a:chOff x="799618" y="1016193"/>
            <a:chExt cx="3945378" cy="1207973"/>
          </a:xfrm>
        </p:grpSpPr>
        <p:sp>
          <p:nvSpPr>
            <p:cNvPr id="31" name="Rounded Rectangle 30"/>
            <p:cNvSpPr/>
            <p:nvPr/>
          </p:nvSpPr>
          <p:spPr>
            <a:xfrm>
              <a:off x="799618" y="1016193"/>
              <a:ext cx="3945378" cy="1207973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32" name="Rounded Rectangle 4"/>
            <p:cNvSpPr/>
            <p:nvPr/>
          </p:nvSpPr>
          <p:spPr>
            <a:xfrm>
              <a:off x="834998" y="1051573"/>
              <a:ext cx="3874618" cy="11372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600" kern="1200" dirty="0" smtClean="0"/>
                <a:t>Nested-PCR with MeT specific primers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r-HR" sz="1400" kern="1200" dirty="0" smtClean="0"/>
                <a:t>(van der Poel et al., 2001) </a:t>
              </a:r>
              <a:endParaRPr lang="hr-HR" sz="1400" kern="12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275856" y="4797152"/>
            <a:ext cx="393863" cy="472235"/>
            <a:chOff x="2611380" y="929955"/>
            <a:chExt cx="393863" cy="328219"/>
          </a:xfrm>
        </p:grpSpPr>
        <p:sp>
          <p:nvSpPr>
            <p:cNvPr id="34" name="Right Arrow 33"/>
            <p:cNvSpPr/>
            <p:nvPr/>
          </p:nvSpPr>
          <p:spPr>
            <a:xfrm rot="5400000">
              <a:off x="2644202" y="897133"/>
              <a:ext cx="328219" cy="39386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ight Arrow 4"/>
            <p:cNvSpPr/>
            <p:nvPr/>
          </p:nvSpPr>
          <p:spPr>
            <a:xfrm>
              <a:off x="2690153" y="929955"/>
              <a:ext cx="236317" cy="2297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hr-HR" sz="1600" kern="1200"/>
            </a:p>
          </p:txBody>
        </p:sp>
      </p:grp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8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251520" y="1556792"/>
          <a:ext cx="8445624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Bent Arrow 4"/>
          <p:cNvSpPr/>
          <p:nvPr/>
        </p:nvSpPr>
        <p:spPr>
          <a:xfrm rot="5400000">
            <a:off x="697284" y="922436"/>
            <a:ext cx="980680" cy="2160240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9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96944" y="0"/>
            <a:ext cx="1847056" cy="756320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bg1"/>
                </a:solidFill>
              </a:rPr>
              <a:t>Results</a:t>
            </a:r>
            <a:endParaRPr lang="hr-HR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73225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Neighbor-joining </a:t>
            </a:r>
            <a:r>
              <a:rPr lang="en-US" sz="1400" dirty="0" err="1" smtClean="0"/>
              <a:t>phylogenetic</a:t>
            </a:r>
            <a:r>
              <a:rPr lang="en-US" sz="1400" dirty="0" smtClean="0"/>
              <a:t> tree obtained by the analysis of the partial ORF1 region (242 </a:t>
            </a:r>
            <a:r>
              <a:rPr lang="en-US" sz="1400" dirty="0" err="1" smtClean="0"/>
              <a:t>nt</a:t>
            </a:r>
            <a:r>
              <a:rPr lang="en-US" sz="1400" dirty="0" smtClean="0"/>
              <a:t>) of HEV strains derived from human samples.</a:t>
            </a:r>
            <a:endParaRPr lang="en-US" sz="1400" dirty="0"/>
          </a:p>
        </p:txBody>
      </p:sp>
      <p:pic>
        <p:nvPicPr>
          <p:cNvPr id="10" name="Picture 9" descr="HUMAN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404664"/>
            <a:ext cx="5760640" cy="5877272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 rot="3565375">
            <a:off x="3952336" y="168924"/>
            <a:ext cx="1493918" cy="1918825"/>
          </a:xfrm>
          <a:prstGeom prst="ellipse">
            <a:avLst/>
          </a:prstGeom>
          <a:solidFill>
            <a:schemeClr val="accent5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xtBox 12"/>
          <p:cNvSpPr txBox="1"/>
          <p:nvPr/>
        </p:nvSpPr>
        <p:spPr>
          <a:xfrm>
            <a:off x="4860032" y="476672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C4</a:t>
            </a:r>
            <a:endParaRPr lang="hr-HR" b="1" dirty="0"/>
          </a:p>
        </p:txBody>
      </p:sp>
      <p:sp>
        <p:nvSpPr>
          <p:cNvPr id="14" name="Oval 13"/>
          <p:cNvSpPr/>
          <p:nvPr/>
        </p:nvSpPr>
        <p:spPr>
          <a:xfrm rot="1846016">
            <a:off x="5214689" y="1331586"/>
            <a:ext cx="1570757" cy="1746558"/>
          </a:xfrm>
          <a:prstGeom prst="ellipse">
            <a:avLst/>
          </a:prstGeom>
          <a:solidFill>
            <a:schemeClr val="accent5">
              <a:lumMod val="5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TextBox 14"/>
          <p:cNvSpPr txBox="1"/>
          <p:nvPr/>
        </p:nvSpPr>
        <p:spPr>
          <a:xfrm>
            <a:off x="6228184" y="191683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C3</a:t>
            </a:r>
            <a:endParaRPr lang="hr-HR" b="1" dirty="0"/>
          </a:p>
        </p:txBody>
      </p:sp>
      <p:sp>
        <p:nvSpPr>
          <p:cNvPr id="16" name="Oval 15"/>
          <p:cNvSpPr/>
          <p:nvPr/>
        </p:nvSpPr>
        <p:spPr>
          <a:xfrm rot="5400000">
            <a:off x="1491072" y="605272"/>
            <a:ext cx="1265312" cy="1872208"/>
          </a:xfrm>
          <a:prstGeom prst="ellipse">
            <a:avLst/>
          </a:prstGeom>
          <a:solidFill>
            <a:schemeClr val="accent6">
              <a:lumMod val="5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7" name="Oval 16"/>
          <p:cNvSpPr/>
          <p:nvPr/>
        </p:nvSpPr>
        <p:spPr>
          <a:xfrm rot="21404469">
            <a:off x="930096" y="2474034"/>
            <a:ext cx="2053898" cy="1401778"/>
          </a:xfrm>
          <a:prstGeom prst="ellipse">
            <a:avLst/>
          </a:prstGeom>
          <a:solidFill>
            <a:schemeClr val="accent6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TextBox 17"/>
          <p:cNvSpPr txBox="1"/>
          <p:nvPr/>
        </p:nvSpPr>
        <p:spPr>
          <a:xfrm>
            <a:off x="1475656" y="105273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C2</a:t>
            </a:r>
            <a:endParaRPr lang="hr-HR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259632" y="3356992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C1</a:t>
            </a:r>
            <a:endParaRPr lang="hr-HR" b="1" dirty="0"/>
          </a:p>
        </p:txBody>
      </p:sp>
      <p:sp>
        <p:nvSpPr>
          <p:cNvPr id="20" name="Arc 19"/>
          <p:cNvSpPr/>
          <p:nvPr/>
        </p:nvSpPr>
        <p:spPr>
          <a:xfrm rot="20687194" flipH="1">
            <a:off x="156006" y="216706"/>
            <a:ext cx="7346461" cy="4094805"/>
          </a:xfrm>
          <a:prstGeom prst="arc">
            <a:avLst>
              <a:gd name="adj1" fmla="val 8788017"/>
              <a:gd name="adj2" fmla="val 2058072"/>
            </a:avLst>
          </a:prstGeom>
          <a:ln w="222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1" name="TextBox 20"/>
          <p:cNvSpPr txBox="1"/>
          <p:nvPr/>
        </p:nvSpPr>
        <p:spPr>
          <a:xfrm>
            <a:off x="7452320" y="1340768"/>
            <a:ext cx="1392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Genotype 3</a:t>
            </a:r>
            <a:endParaRPr lang="hr-H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10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Neighbor-joining </a:t>
            </a:r>
            <a:r>
              <a:rPr lang="en-US" sz="1400" dirty="0" err="1" smtClean="0"/>
              <a:t>phylogenetic</a:t>
            </a:r>
            <a:r>
              <a:rPr lang="en-US" sz="1400" dirty="0" smtClean="0"/>
              <a:t> tree obtained by the analysis of the partial ORF1 region (242 </a:t>
            </a:r>
            <a:r>
              <a:rPr lang="en-US" sz="1400" dirty="0" err="1" smtClean="0"/>
              <a:t>nt</a:t>
            </a:r>
            <a:r>
              <a:rPr lang="en-US" sz="1400" dirty="0" smtClean="0"/>
              <a:t>) of HEV strains derived from domestic pig and wild boar samples.</a:t>
            </a:r>
            <a:endParaRPr lang="en-US" sz="1400" dirty="0"/>
          </a:p>
        </p:txBody>
      </p:sp>
      <p:pic>
        <p:nvPicPr>
          <p:cNvPr id="5" name="Picture 4" descr="SWINE-RAD-TI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04664"/>
            <a:ext cx="7812360" cy="604867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1846016">
            <a:off x="5754016" y="1532822"/>
            <a:ext cx="1570757" cy="1956680"/>
          </a:xfrm>
          <a:prstGeom prst="ellipse">
            <a:avLst/>
          </a:prstGeom>
          <a:solidFill>
            <a:schemeClr val="accent5">
              <a:lumMod val="5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xtBox 6"/>
          <p:cNvSpPr txBox="1"/>
          <p:nvPr/>
        </p:nvSpPr>
        <p:spPr>
          <a:xfrm>
            <a:off x="6804248" y="26369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C3</a:t>
            </a:r>
            <a:endParaRPr lang="hr-HR" b="1" dirty="0"/>
          </a:p>
        </p:txBody>
      </p:sp>
      <p:sp>
        <p:nvSpPr>
          <p:cNvPr id="8" name="Oval 7"/>
          <p:cNvSpPr/>
          <p:nvPr/>
        </p:nvSpPr>
        <p:spPr>
          <a:xfrm rot="5400000">
            <a:off x="3311860" y="-135396"/>
            <a:ext cx="1152128" cy="2088232"/>
          </a:xfrm>
          <a:prstGeom prst="ellipse">
            <a:avLst/>
          </a:prstGeom>
          <a:solidFill>
            <a:schemeClr val="accent6">
              <a:lumMod val="5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9" name="TextBox 8"/>
          <p:cNvSpPr txBox="1"/>
          <p:nvPr/>
        </p:nvSpPr>
        <p:spPr>
          <a:xfrm>
            <a:off x="3203848" y="40466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C2</a:t>
            </a:r>
            <a:endParaRPr lang="hr-HR" b="1" dirty="0"/>
          </a:p>
        </p:txBody>
      </p:sp>
      <p:sp>
        <p:nvSpPr>
          <p:cNvPr id="10" name="Oval 9"/>
          <p:cNvSpPr/>
          <p:nvPr/>
        </p:nvSpPr>
        <p:spPr>
          <a:xfrm rot="3296987">
            <a:off x="412123" y="1552497"/>
            <a:ext cx="2995872" cy="2060057"/>
          </a:xfrm>
          <a:prstGeom prst="ellipse">
            <a:avLst/>
          </a:prstGeom>
          <a:solidFill>
            <a:schemeClr val="accent6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1907704" y="3429000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C1</a:t>
            </a:r>
            <a:endParaRPr lang="hr-HR" b="1" dirty="0"/>
          </a:p>
        </p:txBody>
      </p:sp>
      <p:sp>
        <p:nvSpPr>
          <p:cNvPr id="12" name="Arc 11"/>
          <p:cNvSpPr/>
          <p:nvPr/>
        </p:nvSpPr>
        <p:spPr>
          <a:xfrm rot="21142839" flipH="1">
            <a:off x="154175" y="117357"/>
            <a:ext cx="7667104" cy="4241329"/>
          </a:xfrm>
          <a:prstGeom prst="arc">
            <a:avLst>
              <a:gd name="adj1" fmla="val 8788017"/>
              <a:gd name="adj2" fmla="val 2993845"/>
            </a:avLst>
          </a:prstGeom>
          <a:ln w="222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xtBox 12"/>
          <p:cNvSpPr txBox="1"/>
          <p:nvPr/>
        </p:nvSpPr>
        <p:spPr>
          <a:xfrm>
            <a:off x="7596336" y="764704"/>
            <a:ext cx="1392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Genotype</a:t>
            </a:r>
            <a:r>
              <a:rPr lang="hr-H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hr-H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11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0"/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 smtClean="0"/>
              <a:t>Neighbor-joining phylogenetic tree obtained by </a:t>
            </a:r>
            <a:r>
              <a:rPr lang="en-US" sz="1400" dirty="0" smtClean="0"/>
              <a:t>the analysis of </a:t>
            </a:r>
            <a:r>
              <a:rPr lang="hr-HR" sz="1400" dirty="0" smtClean="0"/>
              <a:t>the partial </a:t>
            </a:r>
            <a:r>
              <a:rPr lang="en-US" sz="1400" dirty="0" smtClean="0"/>
              <a:t>ORF1</a:t>
            </a:r>
            <a:r>
              <a:rPr lang="hr-HR" sz="1400" dirty="0" smtClean="0"/>
              <a:t> region</a:t>
            </a:r>
            <a:r>
              <a:rPr lang="en-US" sz="1400" dirty="0" smtClean="0"/>
              <a:t> (242 </a:t>
            </a:r>
            <a:r>
              <a:rPr lang="en-US" sz="1400" dirty="0" err="1" smtClean="0"/>
              <a:t>nt</a:t>
            </a:r>
            <a:r>
              <a:rPr lang="en-US" sz="1400" dirty="0" smtClean="0"/>
              <a:t>) of HEV</a:t>
            </a:r>
            <a:r>
              <a:rPr lang="hr-HR" sz="1400" dirty="0" smtClean="0"/>
              <a:t> strains derived from human, domestic pig and wild </a:t>
            </a:r>
            <a:r>
              <a:rPr lang="hr-HR" sz="1400" dirty="0" smtClean="0">
                <a:solidFill>
                  <a:schemeClr val="bg1"/>
                </a:solidFill>
              </a:rPr>
              <a:t>boar samples.</a:t>
            </a:r>
            <a:endParaRPr lang="hr-HR" sz="1400" dirty="0">
              <a:solidFill>
                <a:schemeClr val="bg1"/>
              </a:solidFill>
            </a:endParaRPr>
          </a:p>
        </p:txBody>
      </p:sp>
      <p:pic>
        <p:nvPicPr>
          <p:cNvPr id="3" name="Picture 2" descr="hum, sw-rad ti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60648"/>
            <a:ext cx="7200800" cy="597666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2407895">
            <a:off x="4831251" y="2139812"/>
            <a:ext cx="2359675" cy="2443858"/>
          </a:xfrm>
          <a:prstGeom prst="ellipse">
            <a:avLst/>
          </a:prstGeom>
          <a:solidFill>
            <a:schemeClr val="accent5">
              <a:lumMod val="5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TextBox 5"/>
          <p:cNvSpPr txBox="1"/>
          <p:nvPr/>
        </p:nvSpPr>
        <p:spPr>
          <a:xfrm>
            <a:off x="6156176" y="39330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C3</a:t>
            </a:r>
            <a:endParaRPr lang="hr-HR" b="1" dirty="0"/>
          </a:p>
        </p:txBody>
      </p:sp>
      <p:sp>
        <p:nvSpPr>
          <p:cNvPr id="7" name="Oval 6"/>
          <p:cNvSpPr/>
          <p:nvPr/>
        </p:nvSpPr>
        <p:spPr>
          <a:xfrm rot="3565375">
            <a:off x="5266518" y="431278"/>
            <a:ext cx="1234232" cy="2088710"/>
          </a:xfrm>
          <a:prstGeom prst="ellipse">
            <a:avLst/>
          </a:prstGeom>
          <a:solidFill>
            <a:schemeClr val="accent5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TextBox 7"/>
          <p:cNvSpPr txBox="1"/>
          <p:nvPr/>
        </p:nvSpPr>
        <p:spPr>
          <a:xfrm>
            <a:off x="6300192" y="908720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C4</a:t>
            </a:r>
            <a:endParaRPr lang="hr-HR" b="1" dirty="0"/>
          </a:p>
        </p:txBody>
      </p:sp>
      <p:sp>
        <p:nvSpPr>
          <p:cNvPr id="9" name="Oval 8"/>
          <p:cNvSpPr/>
          <p:nvPr/>
        </p:nvSpPr>
        <p:spPr>
          <a:xfrm rot="5400000">
            <a:off x="2656892" y="-533164"/>
            <a:ext cx="1669976" cy="2736304"/>
          </a:xfrm>
          <a:prstGeom prst="ellipse">
            <a:avLst/>
          </a:prstGeom>
          <a:solidFill>
            <a:schemeClr val="accent6">
              <a:lumMod val="5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1" name="TextBox 10"/>
          <p:cNvSpPr txBox="1"/>
          <p:nvPr/>
        </p:nvSpPr>
        <p:spPr>
          <a:xfrm>
            <a:off x="3203848" y="26064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C2</a:t>
            </a:r>
            <a:endParaRPr lang="hr-HR" b="1" dirty="0"/>
          </a:p>
        </p:txBody>
      </p:sp>
      <p:sp>
        <p:nvSpPr>
          <p:cNvPr id="12" name="Oval 11"/>
          <p:cNvSpPr/>
          <p:nvPr/>
        </p:nvSpPr>
        <p:spPr>
          <a:xfrm rot="3917391">
            <a:off x="-204570" y="1684645"/>
            <a:ext cx="3510367" cy="2078969"/>
          </a:xfrm>
          <a:prstGeom prst="ellipse">
            <a:avLst/>
          </a:prstGeom>
          <a:solidFill>
            <a:schemeClr val="accent6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xtBox 12"/>
          <p:cNvSpPr txBox="1"/>
          <p:nvPr/>
        </p:nvSpPr>
        <p:spPr>
          <a:xfrm>
            <a:off x="1763688" y="3933056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C1</a:t>
            </a:r>
            <a:endParaRPr lang="hr-HR" b="1" dirty="0"/>
          </a:p>
        </p:txBody>
      </p:sp>
      <p:sp>
        <p:nvSpPr>
          <p:cNvPr id="16" name="Oval 15"/>
          <p:cNvSpPr/>
          <p:nvPr/>
        </p:nvSpPr>
        <p:spPr>
          <a:xfrm rot="477360">
            <a:off x="5586345" y="2562571"/>
            <a:ext cx="1670143" cy="175625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Oval 16"/>
          <p:cNvSpPr/>
          <p:nvPr/>
        </p:nvSpPr>
        <p:spPr>
          <a:xfrm rot="19997366">
            <a:off x="4861040" y="1411511"/>
            <a:ext cx="1193372" cy="161014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Oval 17"/>
          <p:cNvSpPr/>
          <p:nvPr/>
        </p:nvSpPr>
        <p:spPr>
          <a:xfrm rot="17075613">
            <a:off x="3076998" y="805329"/>
            <a:ext cx="798398" cy="206166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9" name="Oval 18"/>
          <p:cNvSpPr/>
          <p:nvPr/>
        </p:nvSpPr>
        <p:spPr>
          <a:xfrm rot="21122702">
            <a:off x="3594657" y="1269138"/>
            <a:ext cx="1239129" cy="142630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" name="Oval 19"/>
          <p:cNvSpPr/>
          <p:nvPr/>
        </p:nvSpPr>
        <p:spPr>
          <a:xfrm rot="3088946">
            <a:off x="996276" y="1256553"/>
            <a:ext cx="1011836" cy="270202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1" name="Oval 20"/>
          <p:cNvSpPr/>
          <p:nvPr/>
        </p:nvSpPr>
        <p:spPr>
          <a:xfrm rot="16700011">
            <a:off x="1538462" y="3224481"/>
            <a:ext cx="1091868" cy="225987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Rounded Rectangle 21"/>
          <p:cNvSpPr/>
          <p:nvPr/>
        </p:nvSpPr>
        <p:spPr>
          <a:xfrm rot="915449">
            <a:off x="5142259" y="3177370"/>
            <a:ext cx="1519810" cy="136768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Rounded Rectangle 22"/>
          <p:cNvSpPr/>
          <p:nvPr/>
        </p:nvSpPr>
        <p:spPr>
          <a:xfrm rot="17170260">
            <a:off x="3078272" y="729335"/>
            <a:ext cx="842387" cy="221368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4" name="Rounded Rectangle 23"/>
          <p:cNvSpPr/>
          <p:nvPr/>
        </p:nvSpPr>
        <p:spPr>
          <a:xfrm rot="15123154">
            <a:off x="2053218" y="545067"/>
            <a:ext cx="1156626" cy="318394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5" name="Rounded Rectangle 24"/>
          <p:cNvSpPr/>
          <p:nvPr/>
        </p:nvSpPr>
        <p:spPr>
          <a:xfrm>
            <a:off x="395536" y="2204864"/>
            <a:ext cx="1224136" cy="144016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6" name="Rounded Rectangle 25"/>
          <p:cNvSpPr/>
          <p:nvPr/>
        </p:nvSpPr>
        <p:spPr>
          <a:xfrm rot="19234036">
            <a:off x="753010" y="3025227"/>
            <a:ext cx="1000321" cy="123675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7" name="Rounded Rectangle 26"/>
          <p:cNvSpPr/>
          <p:nvPr/>
        </p:nvSpPr>
        <p:spPr>
          <a:xfrm rot="2800884">
            <a:off x="1054207" y="1348174"/>
            <a:ext cx="890085" cy="180622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8" name="Rounded Rectangle 27"/>
          <p:cNvSpPr/>
          <p:nvPr/>
        </p:nvSpPr>
        <p:spPr>
          <a:xfrm rot="16601995">
            <a:off x="1519794" y="3254025"/>
            <a:ext cx="1135859" cy="205935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12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000" b="1" dirty="0" smtClean="0"/>
              <a:t>Humans:</a:t>
            </a:r>
          </a:p>
          <a:p>
            <a:pPr lvl="0"/>
            <a:r>
              <a:rPr lang="hr-HR" sz="1800" dirty="0" smtClean="0"/>
              <a:t>Human HEV strains clustered into 4 subgenotypes  </a:t>
            </a:r>
          </a:p>
          <a:p>
            <a:pPr lvl="0"/>
            <a:r>
              <a:rPr lang="hr-HR" sz="1800" dirty="0" smtClean="0"/>
              <a:t>Human HEV strains showed the highest genetic similarity with Hungarian, Serbian and Dutch strains</a:t>
            </a:r>
          </a:p>
          <a:p>
            <a:pPr lvl="0">
              <a:buNone/>
            </a:pPr>
            <a:r>
              <a:rPr lang="hr-HR" sz="2000" b="1" dirty="0" smtClean="0"/>
              <a:t>Pigs:</a:t>
            </a:r>
          </a:p>
          <a:p>
            <a:pPr lvl="0"/>
            <a:r>
              <a:rPr lang="hr-HR" sz="1800" dirty="0" smtClean="0"/>
              <a:t>Domestic pig strains clustered into 3, wild boar strains into 2 genotypes</a:t>
            </a:r>
            <a:endParaRPr lang="en-US" sz="1800" dirty="0" smtClean="0"/>
          </a:p>
          <a:p>
            <a:pPr lvl="0"/>
            <a:r>
              <a:rPr lang="en-US" sz="1800" dirty="0" smtClean="0"/>
              <a:t>The most likely scenario</a:t>
            </a:r>
            <a:r>
              <a:rPr lang="hr-HR" sz="1800" dirty="0" smtClean="0"/>
              <a:t> </a:t>
            </a:r>
            <a:r>
              <a:rPr lang="en-US" sz="1800" b="1" dirty="0" smtClean="0">
                <a:solidFill>
                  <a:schemeClr val="tx2">
                    <a:lumMod val="90000"/>
                  </a:schemeClr>
                </a:solidFill>
              </a:rPr>
              <a:t>→</a:t>
            </a:r>
            <a:r>
              <a:rPr lang="en-US" sz="1800" dirty="0" smtClean="0"/>
              <a:t> the virus was transmitted from a farm to </a:t>
            </a:r>
            <a:r>
              <a:rPr lang="hr-HR" sz="1800" dirty="0" smtClean="0"/>
              <a:t>backyard</a:t>
            </a:r>
            <a:r>
              <a:rPr lang="en-US" sz="1800" dirty="0" smtClean="0"/>
              <a:t> pigs and further on to wild boars due to strict bio-security measures implemented on farms that would prevent a vice versa course of infection</a:t>
            </a:r>
          </a:p>
          <a:p>
            <a:pPr lvl="0"/>
            <a:r>
              <a:rPr lang="hr-HR" sz="1800" dirty="0" smtClean="0"/>
              <a:t>The accurate source of infection is difficult to define due to the intensive import from different EU countries in the past decades</a:t>
            </a:r>
          </a:p>
          <a:p>
            <a:pPr lvl="0"/>
            <a:r>
              <a:rPr lang="hr-HR" sz="1800" dirty="0" smtClean="0"/>
              <a:t>Domestic pig and wild boar HEV strains showed the highest genetic similarity with Hungarian and Serbian strains (bordering countries)</a:t>
            </a:r>
            <a:endParaRPr lang="en-US" sz="1800" dirty="0" smtClean="0"/>
          </a:p>
          <a:p>
            <a:pPr lvl="0"/>
            <a:r>
              <a:rPr lang="hr-HR" sz="1800" dirty="0" smtClean="0"/>
              <a:t>To understand this complex epidemiological scenario, more detailed molecular epidemiology studies encompassing a higher number of samples would be necessary</a:t>
            </a:r>
            <a:endParaRPr lang="en-US" sz="1800" dirty="0" smtClean="0"/>
          </a:p>
          <a:p>
            <a:pPr lvl="0"/>
            <a:endParaRPr lang="en-US" sz="1800" dirty="0" smtClean="0"/>
          </a:p>
          <a:p>
            <a:pPr lvl="0">
              <a:buNone/>
            </a:pPr>
            <a:endParaRPr lang="hr-HR" sz="2000" b="1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541368" y="0"/>
            <a:ext cx="2602632" cy="636680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1"/>
                </a:solidFill>
                <a:latin typeface="+mn-lt"/>
              </a:rPr>
              <a:t>Conclusions</a:t>
            </a:r>
            <a:endParaRPr lang="hr-HR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13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1154113"/>
          <a:ext cx="8229600" cy="570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548680"/>
            <a:ext cx="121584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b="1" dirty="0" smtClean="0"/>
              <a:t>General:</a:t>
            </a:r>
          </a:p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B9BDF-AF68-49C5-B7FC-5A17B7154863}" type="slidenum">
              <a:rPr lang="hr-HR" smtClean="0"/>
              <a:pPr/>
              <a:t>14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2BD684-FA62-4FA2-8B47-F93D298D8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CC2BD684-FA62-4FA2-8B47-F93D298D8C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D409F2-81FF-4D08-96DB-5244B4EC4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B7D409F2-81FF-4D08-96DB-5244B4EC4C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BC122A-C5FF-4CB8-84BC-45D7EAFA3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60BC122A-C5FF-4CB8-84BC-45D7EAFA30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35FC53-7F04-44F7-910E-0EC955B50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4C35FC53-7F04-44F7-910E-0EC955B506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E9FB8B-37F3-43FA-9D5E-6615A0D4E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7CE9FB8B-37F3-43FA-9D5E-6615A0D4EC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3405B8-E16B-48C0-93E4-D2B4FEC47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CD3405B8-E16B-48C0-93E4-D2B4FEC471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230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</a:t>
            </a:r>
            <a:endParaRPr lang="hr-H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742</TotalTime>
  <Words>878</Words>
  <Application>Microsoft Office PowerPoint</Application>
  <PresentationFormat>On-screen Show (4:3)</PresentationFormat>
  <Paragraphs>126</Paragraphs>
  <Slides>15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Flow</vt:lpstr>
      <vt:lpstr>Bitmap Image</vt:lpstr>
      <vt:lpstr>Detection and Molecular Characterisation of Hepatitis E Virus in Humans, Swine and Wild Boars in Croatia</vt:lpstr>
      <vt:lpstr>Introduction</vt:lpstr>
      <vt:lpstr>Slide 3</vt:lpstr>
      <vt:lpstr>Slide 4</vt:lpstr>
      <vt:lpstr>Slide 5</vt:lpstr>
      <vt:lpstr>Slide 6</vt:lpstr>
      <vt:lpstr>HEV in Croatia since 2009</vt:lpstr>
      <vt:lpstr>Matherials &amp; Methods</vt:lpstr>
      <vt:lpstr>Slide 9</vt:lpstr>
      <vt:lpstr>Results</vt:lpstr>
      <vt:lpstr>Slide 11</vt:lpstr>
      <vt:lpstr>Slide 12</vt:lpstr>
      <vt:lpstr>Conclusions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Detection and Molecular Characterisation of Hepatitis e Virus in Humans, Swine and Wild Boars in Croatia</dc:title>
  <dc:creator>Balatinec</dc:creator>
  <cp:lastModifiedBy>Balatinec</cp:lastModifiedBy>
  <cp:revision>91</cp:revision>
  <dcterms:created xsi:type="dcterms:W3CDTF">2016-01-18T12:36:14Z</dcterms:created>
  <dcterms:modified xsi:type="dcterms:W3CDTF">2016-02-26T11:51:05Z</dcterms:modified>
</cp:coreProperties>
</file>