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98" r:id="rId4"/>
    <p:sldId id="325" r:id="rId5"/>
    <p:sldId id="333" r:id="rId6"/>
    <p:sldId id="355" r:id="rId7"/>
    <p:sldId id="326" r:id="rId8"/>
    <p:sldId id="328" r:id="rId9"/>
    <p:sldId id="274" r:id="rId10"/>
    <p:sldId id="330" r:id="rId11"/>
    <p:sldId id="332" r:id="rId12"/>
    <p:sldId id="334" r:id="rId13"/>
    <p:sldId id="356" r:id="rId14"/>
    <p:sldId id="336" r:id="rId15"/>
    <p:sldId id="338" r:id="rId16"/>
    <p:sldId id="363" r:id="rId17"/>
    <p:sldId id="357" r:id="rId18"/>
    <p:sldId id="358" r:id="rId19"/>
    <p:sldId id="359" r:id="rId20"/>
    <p:sldId id="360" r:id="rId21"/>
    <p:sldId id="361" r:id="rId22"/>
    <p:sldId id="362" r:id="rId23"/>
    <p:sldId id="349" r:id="rId24"/>
    <p:sldId id="350" r:id="rId25"/>
    <p:sldId id="351" r:id="rId26"/>
    <p:sldId id="353" r:id="rId2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-130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026B5310-1B7E-482F-867E-74CA907564CB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4369B13A-811F-4782-B679-1B9BA19395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087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组合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任意多边形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8" name="任意多边形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标题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7" name="副标题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1" name="日期占位符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91F7A25-F476-4774-99F0-E65D7CE0DD07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12" name="页脚占位符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752ADE7-FF40-4C0F-87AC-C25135F591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41D32-69F4-483D-86DE-29739F900E1A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D48CA-D4F0-4E74-8500-81A980C7DC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燕尾形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燕尾形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895F03A-D1FF-4687-BEB6-C9EB50898010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71D15E-533F-46AF-9F10-D557327E2E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B8A5ED0-595D-4AC5-92C8-22C0000D9B09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EF7E8A-449E-46AD-A45B-97B53D0FC6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12D08B-BDCD-4E7D-8269-7CA2BAED8233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E211B4-16D1-4317-B575-27671DD6015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8E77676-547E-4DA2-937D-82DDFDF929F7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B6E1118-1E71-4700-8488-B6D4233657B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2AD44-FACF-4279-94AE-AA1599C15AF6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3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8785C-9EA0-4842-8188-4D5B97EB1F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B6A51A-ED01-480C-B993-D99043CC2957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A3B8F6-0E26-44AB-8C67-25318DDCCE9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任意多边形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直角三角形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燕尾形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燕尾形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1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6CD8ED0-4418-40DB-95DF-85B9B747C04E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12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3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19F1897-E00F-402A-9A72-9C05DC70524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79F47-ACB7-4086-8732-A8705E37D269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BD4EB-4638-48AF-AD6B-B84B7FDF277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E6145-CDB6-46AC-9D2B-748095C6C7A8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5" name="页脚占位符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D1BF3-3790-40A6-A82E-6E76C44728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任意多边形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直角三角形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标题占位符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033" name="文本占位符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9BE50F3F-E1FA-4D29-9C1D-A1A1728A34FA}" type="datetimeFigureOut">
              <a:rPr lang="zh-CN" altLang="en-US"/>
              <a:pPr>
                <a:defRPr/>
              </a:pPr>
              <a:t>2/08/14</a:t>
            </a:fld>
            <a:endParaRPr lang="zh-CN" altLang="en-US"/>
          </a:p>
        </p:txBody>
      </p:sp>
      <p:sp>
        <p:nvSpPr>
          <p:cNvPr id="22" name="页脚占位符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zh-CN" altLang="en-US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47703781-E03B-49FD-BD7C-683A2EA01FD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9" r:id="rId2"/>
    <p:sldLayoutId id="2147483684" r:id="rId3"/>
    <p:sldLayoutId id="2147483685" r:id="rId4"/>
    <p:sldLayoutId id="2147483686" r:id="rId5"/>
    <p:sldLayoutId id="2147483687" r:id="rId6"/>
    <p:sldLayoutId id="2147483680" r:id="rId7"/>
    <p:sldLayoutId id="2147483688" r:id="rId8"/>
    <p:sldLayoutId id="2147483689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  <a:ea typeface="黑体" pitchFamily="2" charset="-122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hyperlink" Target="http://en.wikipedia.org/wiki/File:Akha_cropped_hires.JPG" TargetMode="External"/><Relationship Id="rId7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hyperlink" Target="file://localhost//upload.wikimedia.org/wikipedia/commons/6/6f/Arabidopsis_thaliana.jp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Volumes\NO%20NAME\AsiaCrypt\Document1!OLE_LINK17" TargetMode="External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Volumes\NO%20NAME\AsiaCrypt\Document1!OLE_LINK16" TargetMode="External"/><Relationship Id="rId4" Type="http://schemas.openxmlformats.org/officeDocument/2006/relationships/image" Target="../media/image2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Volumes\NO%20NAME\AsiaCrypt\Document1!OLE_LINK15" TargetMode="External"/><Relationship Id="rId4" Type="http://schemas.openxmlformats.org/officeDocument/2006/relationships/image" Target="../media/image2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Volumes\NO%20NAME\AsiaCrypt\Document1!OLE_LINK14" TargetMode="External"/><Relationship Id="rId4" Type="http://schemas.openxmlformats.org/officeDocument/2006/relationships/image" Target="../media/image2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Volumes\NO%20NAME\AsiaCrypt\Document1!OLE_LINK12" TargetMode="External"/><Relationship Id="rId4" Type="http://schemas.openxmlformats.org/officeDocument/2006/relationships/image" Target="../media/image2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Volumes\NO%20NAME\AsiaCrypt\NO%20NAME:AsiaCrypt:Simulation.docx!OLE_LINK13" TargetMode="External"/><Relationship Id="rId4" Type="http://schemas.openxmlformats.org/officeDocument/2006/relationships/image" Target="../media/image30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dx.doi.org/10.4236/apm.2013.37A002" TargetMode="External"/><Relationship Id="rId4" Type="http://schemas.openxmlformats.org/officeDocument/2006/relationships/hyperlink" Target="http://dx.doi.org/10.4236/am.2014.51018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ntechopen.com/chapters/20706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Pseudo DNA </a:t>
            </a:r>
            <a:r>
              <a:rPr lang="en-US" sz="3600" dirty="0" smtClean="0"/>
              <a:t>Sequence Generation </a:t>
            </a:r>
            <a:r>
              <a:rPr lang="en-US" sz="3600" dirty="0"/>
              <a:t>of </a:t>
            </a:r>
            <a:r>
              <a:rPr lang="en-US" sz="3600" dirty="0" smtClean="0"/>
              <a:t>Non-coding Distributions </a:t>
            </a:r>
            <a:r>
              <a:rPr lang="en-US" sz="3600" dirty="0"/>
              <a:t>using </a:t>
            </a:r>
            <a:r>
              <a:rPr lang="en-US" sz="3600" dirty="0" smtClean="0"/>
              <a:t>Stream Cipher Mechanism</a:t>
            </a:r>
            <a:endParaRPr lang="en-US" sz="36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11560" y="4101058"/>
            <a:ext cx="7772400" cy="1200150"/>
          </a:xfrm>
        </p:spPr>
        <p:txBody>
          <a:bodyPr>
            <a:normAutofit/>
          </a:bodyPr>
          <a:lstStyle/>
          <a:p>
            <a:pPr marR="0" algn="ctr">
              <a:lnSpc>
                <a:spcPct val="80000"/>
              </a:lnSpc>
            </a:pPr>
            <a:r>
              <a:rPr lang="en-US" altLang="zh-CN" sz="2500" dirty="0" smtClean="0"/>
              <a:t>Jeffrey Zheng</a:t>
            </a:r>
          </a:p>
          <a:p>
            <a:pPr marR="0" algn="ctr">
              <a:lnSpc>
                <a:spcPct val="80000"/>
              </a:lnSpc>
            </a:pPr>
            <a:r>
              <a:rPr lang="en-US" altLang="zh-CN" sz="2500" dirty="0" smtClean="0"/>
              <a:t>School of Software,  Yunnan University </a:t>
            </a:r>
          </a:p>
          <a:p>
            <a:pPr marR="0" algn="ctr">
              <a:lnSpc>
                <a:spcPct val="80000"/>
              </a:lnSpc>
            </a:pPr>
            <a:r>
              <a:rPr lang="en-US" altLang="zh-CN" sz="2500" dirty="0" smtClean="0"/>
              <a:t>August 4, 2014</a:t>
            </a:r>
            <a:endParaRPr lang="zh-CN" altLang="en-US" sz="25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00034" y="452604"/>
            <a:ext cx="828680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International Summit </a:t>
            </a:r>
            <a:r>
              <a:rPr lang="en-US" sz="2000" dirty="0" smtClean="0"/>
              <a:t>on </a:t>
            </a:r>
          </a:p>
          <a:p>
            <a:pPr algn="ctr"/>
            <a:r>
              <a:rPr lang="en-US" sz="3200" dirty="0" smtClean="0">
                <a:solidFill>
                  <a:srgbClr val="0000FF"/>
                </a:solidFill>
              </a:rPr>
              <a:t>Integrative </a:t>
            </a:r>
            <a:r>
              <a:rPr lang="en-US" sz="3200" dirty="0">
                <a:solidFill>
                  <a:srgbClr val="0000FF"/>
                </a:solidFill>
              </a:rPr>
              <a:t>Biology</a:t>
            </a:r>
            <a:endParaRPr lang="en-US" dirty="0">
              <a:solidFill>
                <a:srgbClr val="0000FF"/>
              </a:solidFill>
            </a:endParaRPr>
          </a:p>
          <a:p>
            <a:pPr algn="ctr"/>
            <a:r>
              <a:rPr lang="en-US" dirty="0"/>
              <a:t>August </a:t>
            </a:r>
            <a:r>
              <a:rPr lang="en-US" dirty="0" smtClean="0"/>
              <a:t>4-5</a:t>
            </a:r>
            <a:r>
              <a:rPr lang="en-US" dirty="0"/>
              <a:t>, 2014 Chicago, </a:t>
            </a:r>
            <a:r>
              <a:rPr lang="en-US" dirty="0" smtClean="0"/>
              <a:t>USA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Frontier of </a:t>
            </a:r>
            <a:r>
              <a:rPr lang="en-US" altLang="zh-CN" dirty="0"/>
              <a:t>N</a:t>
            </a:r>
            <a:r>
              <a:rPr lang="en-US" altLang="zh-CN" dirty="0" smtClean="0"/>
              <a:t>on-Coding DNAs/RNAs</a:t>
            </a:r>
          </a:p>
          <a:p>
            <a:r>
              <a:rPr lang="en-US" altLang="zh-CN" dirty="0"/>
              <a:t>General Comparison </a:t>
            </a:r>
            <a:r>
              <a:rPr lang="en-US" altLang="zh-CN"/>
              <a:t>Model </a:t>
            </a:r>
            <a:r>
              <a:rPr lang="en-US" altLang="zh-CN" smtClean="0"/>
              <a:t/>
            </a:r>
            <a:br>
              <a:rPr lang="en-US" altLang="zh-CN" smtClean="0"/>
            </a:br>
            <a:r>
              <a:rPr lang="en-US" altLang="zh-CN" smtClean="0"/>
              <a:t>for </a:t>
            </a:r>
            <a:r>
              <a:rPr lang="en-US" altLang="zh-CN" dirty="0"/>
              <a:t>Pseudo DNAs </a:t>
            </a:r>
            <a:r>
              <a:rPr lang="en-US" altLang="zh-CN"/>
              <a:t>&amp; </a:t>
            </a:r>
            <a:r>
              <a:rPr lang="en-US" altLang="zh-CN" smtClean="0"/>
              <a:t>Real DNAs</a:t>
            </a:r>
            <a:endParaRPr lang="en-US" altLang="zh-CN" dirty="0" smtClean="0"/>
          </a:p>
          <a:p>
            <a:r>
              <a:rPr lang="en-US" altLang="zh-CN" dirty="0" smtClean="0"/>
              <a:t>Sample </a:t>
            </a:r>
            <a:r>
              <a:rPr lang="en-US" altLang="zh-CN" dirty="0" smtClean="0"/>
              <a:t>Cases</a:t>
            </a:r>
          </a:p>
          <a:p>
            <a:r>
              <a:rPr lang="en-US" altLang="zh-CN" dirty="0" smtClean="0"/>
              <a:t>Conclusion</a:t>
            </a:r>
          </a:p>
          <a:p>
            <a:pPr marL="109537" indent="0">
              <a:buNone/>
            </a:pPr>
            <a:endParaRPr lang="en-US" altLang="zh-CN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/>
              <a:t>Content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Frontier of Non-Coding DNAs/RNAs</a:t>
            </a:r>
          </a:p>
        </p:txBody>
      </p:sp>
      <p:sp>
        <p:nvSpPr>
          <p:cNvPr id="13315" name="文本占位符 4"/>
          <p:cNvSpPr>
            <a:spLocks noGrp="1"/>
          </p:cNvSpPr>
          <p:nvPr>
            <p:ph type="body" idx="1"/>
          </p:nvPr>
        </p:nvSpPr>
        <p:spPr>
          <a:xfrm>
            <a:off x="3922713" y="2932113"/>
            <a:ext cx="4572000" cy="1454150"/>
          </a:xfrm>
        </p:spPr>
        <p:txBody>
          <a:bodyPr/>
          <a:lstStyle/>
          <a:p>
            <a:r>
              <a:rPr lang="en-US" altLang="zh-CN" sz="2400" dirty="0" smtClean="0"/>
              <a:t>Ratios on </a:t>
            </a:r>
            <a:r>
              <a:rPr lang="en-US" altLang="zh-CN" sz="2400" dirty="0"/>
              <a:t>N</a:t>
            </a:r>
            <a:r>
              <a:rPr lang="en-US" altLang="zh-CN" sz="2400" dirty="0" smtClean="0"/>
              <a:t>on-Coding DNAs</a:t>
            </a:r>
          </a:p>
          <a:p>
            <a:r>
              <a:rPr lang="en-US" altLang="zh-CN" sz="2400" dirty="0" smtClean="0"/>
              <a:t>Tools for Analysis</a:t>
            </a:r>
          </a:p>
          <a:p>
            <a:r>
              <a:rPr lang="en-US" altLang="zh-CN" dirty="0" smtClean="0"/>
              <a:t>Current Situation</a:t>
            </a:r>
          </a:p>
          <a:p>
            <a:r>
              <a:rPr lang="en-US" altLang="zh-CN" dirty="0" smtClean="0"/>
              <a:t>Assumption &amp; Question</a:t>
            </a:r>
          </a:p>
          <a:p>
            <a:endParaRPr lang="en-US" altLang="zh-CN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617682"/>
            <a:ext cx="8229600" cy="4525962"/>
          </a:xfrm>
        </p:spPr>
        <p:txBody>
          <a:bodyPr/>
          <a:lstStyle/>
          <a:p>
            <a:pPr indent="-457200" algn="just"/>
            <a:endParaRPr lang="en-US" altLang="zh-CN" sz="2800" dirty="0" smtClean="0"/>
          </a:p>
          <a:p>
            <a:pPr indent="-457200" algn="just"/>
            <a:endParaRPr lang="en-US" altLang="zh-CN" sz="2800" dirty="0" smtClean="0"/>
          </a:p>
          <a:p>
            <a:pPr indent="-457200" algn="just"/>
            <a:endParaRPr lang="en-US" altLang="zh-CN" sz="2800" dirty="0" smtClean="0"/>
          </a:p>
          <a:p>
            <a:pPr indent="-457200" algn="just"/>
            <a:endParaRPr lang="en-US" altLang="zh-CN" sz="2800" dirty="0" smtClean="0"/>
          </a:p>
          <a:p>
            <a:pPr indent="-457200" algn="just"/>
            <a:endParaRPr lang="en-US" altLang="zh-CN" sz="2800" dirty="0" smtClean="0"/>
          </a:p>
          <a:p>
            <a:pPr indent="-457200" algn="just"/>
            <a:endParaRPr lang="en-US" altLang="zh-CN" sz="2800" dirty="0" smtClean="0"/>
          </a:p>
          <a:p>
            <a:pPr indent="-457200" algn="just"/>
            <a:endParaRPr lang="en-US" altLang="zh-CN" sz="2800" dirty="0" smtClean="0"/>
          </a:p>
          <a:p>
            <a:pPr indent="-457200" algn="just"/>
            <a:r>
              <a:rPr lang="en-US" altLang="zh-CN" sz="2400" dirty="0" smtClean="0"/>
              <a:t> ENCODE: over 80% of DNA in the human genome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"</a:t>
            </a:r>
            <a:r>
              <a:rPr lang="en-US" altLang="zh-CN" sz="2400" b="1" i="1" dirty="0" smtClean="0"/>
              <a:t>serves  some purpose, biochemically speaking</a:t>
            </a:r>
            <a:r>
              <a:rPr lang="en-US" altLang="zh-CN" sz="2400" dirty="0" smtClean="0"/>
              <a:t>".</a:t>
            </a:r>
            <a:r>
              <a:rPr lang="zh-CN" altLang="en-US" sz="2400" dirty="0" smtClean="0"/>
              <a:t> </a:t>
            </a:r>
            <a:endParaRPr lang="en-US" altLang="zh-CN" sz="2400" dirty="0" smtClean="0"/>
          </a:p>
          <a:p>
            <a:pPr indent="-457200" algn="just"/>
            <a:r>
              <a:rPr lang="en-US" altLang="zh-CN" sz="2400" dirty="0" smtClean="0"/>
              <a:t>  However, this conclusion is strongly criticized ...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85720" y="274638"/>
            <a:ext cx="8643998" cy="868346"/>
          </a:xfrm>
        </p:spPr>
        <p:txBody>
          <a:bodyPr>
            <a:normAutofit fontScale="90000"/>
          </a:bodyPr>
          <a:lstStyle/>
          <a:p>
            <a:r>
              <a:rPr lang="en-US" altLang="zh-CN" sz="3600" dirty="0" smtClean="0"/>
              <a:t>Typical Ratios of Non-Coding DNAs/RNAs</a:t>
            </a:r>
            <a:endParaRPr lang="zh-CN" altLang="en-US" sz="3600" dirty="0"/>
          </a:p>
        </p:txBody>
      </p:sp>
      <p:pic>
        <p:nvPicPr>
          <p:cNvPr id="1026" name="Picture 2" descr="File:Arabidopsis thaliana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1000108"/>
            <a:ext cx="2071702" cy="2872569"/>
          </a:xfrm>
          <a:prstGeom prst="rect">
            <a:avLst/>
          </a:prstGeom>
          <a:noFill/>
        </p:spPr>
      </p:pic>
      <p:pic>
        <p:nvPicPr>
          <p:cNvPr id="1028" name="Picture 4" descr="carnivorous bladderwort plant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357298"/>
            <a:ext cx="1571636" cy="163176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14282" y="3071810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i="1" dirty="0" smtClean="0"/>
              <a:t>3% U. </a:t>
            </a:r>
            <a:r>
              <a:rPr lang="en-US" altLang="zh-CN" i="1" dirty="0" err="1" smtClean="0"/>
              <a:t>Gibba</a:t>
            </a:r>
            <a:r>
              <a:rPr lang="en-US" altLang="zh-CN" i="1" dirty="0" smtClean="0"/>
              <a:t> </a:t>
            </a:r>
            <a:endParaRPr lang="zh-CN" altLang="en-US" dirty="0"/>
          </a:p>
        </p:txBody>
      </p:sp>
      <p:pic>
        <p:nvPicPr>
          <p:cNvPr id="1032" name="Picture 8" descr="http://upload.wikimedia.org/wikipedia/commons/2/25/Fugu_in_Tan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1500174"/>
            <a:ext cx="2220901" cy="1218411"/>
          </a:xfrm>
          <a:prstGeom prst="rect">
            <a:avLst/>
          </a:prstGeom>
          <a:noFill/>
        </p:spPr>
      </p:pic>
      <p:sp>
        <p:nvSpPr>
          <p:cNvPr id="13" name="矩形 12"/>
          <p:cNvSpPr/>
          <p:nvPr/>
        </p:nvSpPr>
        <p:spPr>
          <a:xfrm>
            <a:off x="4643438" y="2928934"/>
            <a:ext cx="1766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/>
              <a:t> </a:t>
            </a:r>
            <a:r>
              <a:rPr lang="en-US" altLang="zh-CN" dirty="0" smtClean="0"/>
              <a:t>90%  </a:t>
            </a:r>
            <a:r>
              <a:rPr lang="en-US" altLang="zh-CN" dirty="0" err="1" smtClean="0"/>
              <a:t>Takifugu</a:t>
            </a:r>
            <a:r>
              <a:rPr lang="zh-CN" altLang="en-US" dirty="0" smtClean="0"/>
              <a:t> 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7072330" y="4500570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98% Human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2143108" y="3988362"/>
            <a:ext cx="19031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30% Arabidopsis</a:t>
            </a:r>
            <a:endParaRPr lang="zh-CN" altLang="en-US" dirty="0"/>
          </a:p>
        </p:txBody>
      </p:sp>
      <p:pic>
        <p:nvPicPr>
          <p:cNvPr id="1038" name="Picture 14" descr="http://upload.wikimedia.org/wikipedia/commons/thumb/6/68/Akha_cropped_hires.JPG/220px-Akha_cropped_hires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58016" y="1000108"/>
            <a:ext cx="2026939" cy="34350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Frequency Distribution</a:t>
            </a:r>
          </a:p>
          <a:p>
            <a:r>
              <a:rPr lang="en-US" altLang="zh-CN" dirty="0" smtClean="0"/>
              <a:t>GC densities </a:t>
            </a:r>
          </a:p>
          <a:p>
            <a:r>
              <a:rPr lang="en-US" altLang="zh-CN" dirty="0" smtClean="0"/>
              <a:t>Repeat sub-sequences</a:t>
            </a:r>
          </a:p>
          <a:p>
            <a:r>
              <a:rPr lang="en-US" altLang="zh-CN" dirty="0" smtClean="0"/>
              <a:t>…</a:t>
            </a:r>
          </a:p>
          <a:p>
            <a:r>
              <a:rPr lang="en-US" altLang="zh-CN" dirty="0" smtClean="0"/>
              <a:t>Machine Learning</a:t>
            </a:r>
          </a:p>
          <a:p>
            <a:r>
              <a:rPr lang="en-US" altLang="zh-CN" dirty="0" smtClean="0"/>
              <a:t>Bayesian Inference and Induction</a:t>
            </a:r>
          </a:p>
          <a:p>
            <a:r>
              <a:rPr lang="en-US" altLang="zh-CN" dirty="0" smtClean="0"/>
              <a:t>Neural Network</a:t>
            </a:r>
          </a:p>
          <a:p>
            <a:r>
              <a:rPr lang="en-US" altLang="zh-CN" dirty="0" smtClean="0"/>
              <a:t>Hidden Markov Model</a:t>
            </a:r>
          </a:p>
          <a:p>
            <a:r>
              <a:rPr lang="en-US" altLang="zh-CN" dirty="0" smtClean="0"/>
              <a:t>…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en-US" altLang="zh-CN" sz="3600" dirty="0" smtClean="0"/>
              <a:t>Tools to Analyze Non-Coding DNAs/RNAs</a:t>
            </a:r>
            <a:endParaRPr lang="zh-CN" altLang="en-US" sz="36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142852"/>
            <a:ext cx="8435280" cy="1143000"/>
          </a:xfrm>
        </p:spPr>
        <p:txBody>
          <a:bodyPr>
            <a:noAutofit/>
          </a:bodyPr>
          <a:lstStyle/>
          <a:p>
            <a:r>
              <a:rPr lang="en-US" altLang="zh-CN" sz="3600" dirty="0" smtClean="0"/>
              <a:t>A case of Non-Coding DNA: Hairpin</a:t>
            </a:r>
            <a:endParaRPr lang="zh-CN" altLang="en-US" sz="3600" dirty="0"/>
          </a:p>
        </p:txBody>
      </p:sp>
      <p:pic>
        <p:nvPicPr>
          <p:cNvPr id="1026" name="Picture 2" descr="An external file that holds a picture, illustration, etc.&#10;Object name is biophysj00084681F03_L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5213" y="1716733"/>
            <a:ext cx="1685349" cy="1212201"/>
          </a:xfrm>
          <a:prstGeom prst="rect">
            <a:avLst/>
          </a:prstGeom>
          <a:noFill/>
        </p:spPr>
      </p:pic>
      <p:pic>
        <p:nvPicPr>
          <p:cNvPr id="1028" name="Picture 4" descr="An external file that holds a picture, illustration, etc.&#10;Object name is biophysj00084681F04_H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53052" y="1566072"/>
            <a:ext cx="4090980" cy="4279678"/>
          </a:xfrm>
          <a:prstGeom prst="rect">
            <a:avLst/>
          </a:prstGeom>
          <a:noFill/>
        </p:spPr>
      </p:pic>
      <p:pic>
        <p:nvPicPr>
          <p:cNvPr id="1030" name="Picture 6" descr="An external file that holds a picture, illustration, etc.&#10;Object name is biophysj00084681F05_H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214842"/>
            <a:ext cx="4214810" cy="2285992"/>
          </a:xfrm>
          <a:prstGeom prst="rect">
            <a:avLst/>
          </a:prstGeom>
          <a:noFill/>
        </p:spPr>
      </p:pic>
      <p:sp>
        <p:nvSpPr>
          <p:cNvPr id="7" name="右箭头 6"/>
          <p:cNvSpPr/>
          <p:nvPr/>
        </p:nvSpPr>
        <p:spPr>
          <a:xfrm>
            <a:off x="4429124" y="2428868"/>
            <a:ext cx="50006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左箭头 7"/>
          <p:cNvSpPr/>
          <p:nvPr/>
        </p:nvSpPr>
        <p:spPr>
          <a:xfrm>
            <a:off x="4429124" y="4929198"/>
            <a:ext cx="428628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989522" y="3071810"/>
            <a:ext cx="1082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 hairpin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072066" y="5845750"/>
            <a:ext cx="40318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Analysis Results in various conditions</a:t>
            </a:r>
            <a:endParaRPr lang="zh-CN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6488668"/>
            <a:ext cx="47586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Refined Distributions on different parameters</a:t>
            </a:r>
            <a:endParaRPr lang="zh-CN" altLang="en-US" dirty="0"/>
          </a:p>
        </p:txBody>
      </p:sp>
      <p:pic>
        <p:nvPicPr>
          <p:cNvPr id="12" name="Picture 2" descr="An external file that holds a picture, illustration, etc.&#10;Object name is gkn640f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142984"/>
            <a:ext cx="2381322" cy="273039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42844" y="2357430"/>
            <a:ext cx="1967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 DNA Sequence</a:t>
            </a:r>
            <a:endParaRPr lang="zh-CN" altLang="en-US" dirty="0"/>
          </a:p>
        </p:txBody>
      </p:sp>
      <p:sp>
        <p:nvSpPr>
          <p:cNvPr id="15" name="右箭头 14"/>
          <p:cNvSpPr/>
          <p:nvPr/>
        </p:nvSpPr>
        <p:spPr>
          <a:xfrm>
            <a:off x="2214546" y="2428868"/>
            <a:ext cx="50006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908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CN" sz="2600" dirty="0" smtClean="0"/>
              <a:t>Total DNA varies widely between organisms</a:t>
            </a:r>
          </a:p>
          <a:p>
            <a:r>
              <a:rPr lang="en-US" altLang="zh-CN" sz="2600" dirty="0" smtClean="0"/>
              <a:t>Ratios of coding DNAs and </a:t>
            </a:r>
            <a:r>
              <a:rPr lang="en-US" altLang="zh-CN" sz="2600" dirty="0"/>
              <a:t>N</a:t>
            </a:r>
            <a:r>
              <a:rPr lang="en-US" altLang="zh-CN" sz="2600" dirty="0" smtClean="0"/>
              <a:t>on-coding DNAs in genomes are different significantly</a:t>
            </a:r>
          </a:p>
          <a:p>
            <a:pPr algn="just"/>
            <a:r>
              <a:rPr lang="en-US" altLang="zh-CN" sz="2600" dirty="0" smtClean="0"/>
              <a:t>98%  human genomes</a:t>
            </a:r>
            <a:r>
              <a:rPr lang="zh-CN" altLang="en-US" sz="2600" dirty="0" smtClean="0"/>
              <a:t> </a:t>
            </a:r>
            <a:r>
              <a:rPr lang="en-US" altLang="zh-CN" sz="2600" dirty="0" smtClean="0"/>
              <a:t>are </a:t>
            </a:r>
            <a:r>
              <a:rPr lang="en-US" altLang="zh-CN" sz="2600" dirty="0"/>
              <a:t>N</a:t>
            </a:r>
            <a:r>
              <a:rPr lang="en-US" altLang="zh-CN" sz="2600" dirty="0" smtClean="0"/>
              <a:t>on-coding DNAs</a:t>
            </a:r>
          </a:p>
          <a:p>
            <a:r>
              <a:rPr lang="en-US" altLang="zh-CN" sz="2600" dirty="0" smtClean="0"/>
              <a:t>Non-coding RNAs/DNAs may be drivers of complexity, they are a larger heterogeneous group</a:t>
            </a:r>
          </a:p>
          <a:p>
            <a:pPr algn="just"/>
            <a:endParaRPr lang="en-US" altLang="zh-CN" sz="2600" dirty="0" smtClean="0"/>
          </a:p>
          <a:p>
            <a:pPr>
              <a:buNone/>
            </a:pPr>
            <a:r>
              <a:rPr lang="en-US" altLang="zh-CN" sz="3200" dirty="0" smtClean="0"/>
              <a:t>Due to various criteria, no a general classification  can be used to sub-classify this group</a:t>
            </a:r>
            <a:r>
              <a:rPr lang="en-US" altLang="zh-CN" sz="2400" dirty="0" smtClean="0"/>
              <a:t>   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Current Situation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4525962"/>
          </a:xfrm>
        </p:spPr>
        <p:txBody>
          <a:bodyPr/>
          <a:lstStyle/>
          <a:p>
            <a:pPr>
              <a:buNone/>
            </a:pPr>
            <a:r>
              <a:rPr lang="en-US" altLang="zh-CN" sz="2600" b="1" dirty="0" smtClean="0"/>
              <a:t>Assumption:</a:t>
            </a:r>
            <a:r>
              <a:rPr lang="en-US" altLang="zh-CN" sz="2600" dirty="0" smtClean="0"/>
              <a:t> </a:t>
            </a:r>
          </a:p>
          <a:p>
            <a:pPr algn="r">
              <a:buNone/>
            </a:pPr>
            <a:r>
              <a:rPr lang="en-US" altLang="zh-CN" sz="2600" dirty="0" smtClean="0"/>
              <a:t>A general classification of </a:t>
            </a:r>
            <a:r>
              <a:rPr lang="en-US" altLang="zh-CN" sz="2600" dirty="0"/>
              <a:t>N</a:t>
            </a:r>
            <a:r>
              <a:rPr lang="en-US" altLang="zh-CN" sz="2600" dirty="0" smtClean="0"/>
              <a:t>on-Coding DNA interactions could be relevant to higher levels of pair structures between a distance on a DNA sequence. </a:t>
            </a:r>
            <a:endParaRPr lang="en-US" altLang="zh-CN" sz="2600" dirty="0"/>
          </a:p>
          <a:p>
            <a:pPr algn="ctr">
              <a:buNone/>
            </a:pPr>
            <a:r>
              <a:rPr lang="en-US" altLang="zh-CN" sz="2600" dirty="0"/>
              <a:t>Both 0-1 outputs &amp; DNA segments are random sequences</a:t>
            </a:r>
          </a:p>
          <a:p>
            <a:pPr>
              <a:buNone/>
            </a:pPr>
            <a:r>
              <a:rPr lang="en-US" altLang="zh-CN" sz="2600" b="1" dirty="0" smtClean="0"/>
              <a:t>Question: </a:t>
            </a:r>
          </a:p>
          <a:p>
            <a:pPr algn="r">
              <a:buNone/>
            </a:pPr>
            <a:r>
              <a:rPr lang="en-US" altLang="zh-CN" sz="2600" dirty="0" smtClean="0"/>
              <a:t>Can interaction models of Stream Cipher mechanism simulate a general classification for </a:t>
            </a:r>
            <a:r>
              <a:rPr lang="en-US" altLang="zh-CN" sz="2600" dirty="0"/>
              <a:t>N</a:t>
            </a:r>
            <a:r>
              <a:rPr lang="en-US" altLang="zh-CN" sz="2600" dirty="0" smtClean="0"/>
              <a:t>on-Coding DNAs?</a:t>
            </a:r>
            <a:endParaRPr lang="zh-CN" altLang="en-US" sz="2600" dirty="0" smtClean="0"/>
          </a:p>
          <a:p>
            <a:pPr marL="109537" indent="0" algn="r">
              <a:buNone/>
            </a:pPr>
            <a:endParaRPr lang="en-US" altLang="zh-CN" sz="2600" dirty="0" smtClean="0"/>
          </a:p>
          <a:p>
            <a:pPr algn="r"/>
            <a:endParaRPr lang="zh-CN" altLang="en-US" sz="26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Assumption &amp; Question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/>
              <a:t>General Comparison Model for Pseudo DNAs &amp; DNAs</a:t>
            </a:r>
          </a:p>
        </p:txBody>
      </p:sp>
      <p:sp>
        <p:nvSpPr>
          <p:cNvPr id="19459" name="文本占位符 4"/>
          <p:cNvSpPr>
            <a:spLocks noGrp="1"/>
          </p:cNvSpPr>
          <p:nvPr>
            <p:ph type="body" idx="1"/>
          </p:nvPr>
        </p:nvSpPr>
        <p:spPr>
          <a:xfrm>
            <a:off x="3922712" y="2932113"/>
            <a:ext cx="4897760" cy="1454150"/>
          </a:xfrm>
        </p:spPr>
        <p:txBody>
          <a:bodyPr/>
          <a:lstStyle/>
          <a:p>
            <a:r>
              <a:rPr lang="en-US" altLang="zh-CN" dirty="0" smtClean="0"/>
              <a:t>Variant Logic </a:t>
            </a:r>
          </a:p>
          <a:p>
            <a:r>
              <a:rPr lang="en-US" altLang="zh-CN" dirty="0" smtClean="0"/>
              <a:t>DNAs &amp; Pseudo DNAs </a:t>
            </a:r>
          </a:p>
          <a:p>
            <a:r>
              <a:rPr lang="en-US" altLang="zh-CN" dirty="0" smtClean="0"/>
              <a:t>General Model</a:t>
            </a:r>
          </a:p>
          <a:p>
            <a:r>
              <a:rPr lang="en-US" altLang="zh-CN" dirty="0" smtClean="0"/>
              <a:t>Main Procedure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An unified 0-1 logic framework base on input/output and logic functions using four Meta symbols:  {⊥, +, -, ⊤}</a:t>
            </a:r>
          </a:p>
          <a:p>
            <a:pPr lvl="1"/>
            <a:r>
              <a:rPr lang="en-US" altLang="zh-CN" dirty="0" smtClean="0"/>
              <a:t>0-0  :  ⊥ ,      0-1 :  + ,</a:t>
            </a:r>
          </a:p>
          <a:p>
            <a:pPr lvl="1"/>
            <a:r>
              <a:rPr lang="en-US" altLang="zh-CN" dirty="0" smtClean="0"/>
              <a:t>1-0  :  -  ,      1-1 :  ⊤ .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Multiple Maps of Variant Phase Spaces can be visualized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CN" sz="4000" dirty="0" smtClean="0"/>
              <a:t>Variant Logic </a:t>
            </a:r>
            <a:endParaRPr lang="zh-CN" altLang="en-US" sz="5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内容占位符 6"/>
          <p:cNvGraphicFramePr>
            <a:graphicFrameLocks noGrp="1"/>
          </p:cNvGraphicFramePr>
          <p:nvPr>
            <p:ph idx="1"/>
          </p:nvPr>
        </p:nvGraphicFramePr>
        <p:xfrm>
          <a:off x="4500562" y="1571611"/>
          <a:ext cx="3714776" cy="43577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8"/>
                <a:gridCol w="1857388"/>
              </a:tblGrid>
              <a:tr h="110644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>
                          <a:solidFill>
                            <a:schemeClr val="bg1"/>
                          </a:solidFill>
                        </a:rPr>
                        <a:t>DNA Sequences</a:t>
                      </a:r>
                      <a:endParaRPr lang="zh-CN" altLang="en-US" sz="20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>
                          <a:solidFill>
                            <a:schemeClr val="bg1"/>
                          </a:solidFill>
                        </a:rPr>
                        <a:t> Variant Logic</a:t>
                      </a:r>
                      <a:endParaRPr lang="zh-CN" altLang="en-US" sz="200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8128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G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000" dirty="0" smtClean="0"/>
                        <a:t>0-0 : ⊥</a:t>
                      </a:r>
                      <a:endParaRPr lang="zh-CN" altLang="en-US" sz="2000" dirty="0" smtClean="0"/>
                    </a:p>
                  </a:txBody>
                  <a:tcPr/>
                </a:tc>
              </a:tr>
              <a:tr h="8128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A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0-1: +</a:t>
                      </a:r>
                      <a:endParaRPr lang="zh-CN" altLang="en-US" sz="2000" dirty="0"/>
                    </a:p>
                  </a:txBody>
                  <a:tcPr/>
                </a:tc>
              </a:tr>
              <a:tr h="8128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T 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1-0: -</a:t>
                      </a:r>
                      <a:endParaRPr lang="zh-CN" altLang="en-US" sz="2000" dirty="0"/>
                    </a:p>
                  </a:txBody>
                  <a:tcPr/>
                </a:tc>
              </a:tr>
              <a:tr h="81281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C</a:t>
                      </a:r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1-1: ⊤</a:t>
                      </a:r>
                      <a:endParaRPr lang="zh-CN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</p:spPr>
        <p:txBody>
          <a:bodyPr>
            <a:normAutofit/>
          </a:bodyPr>
          <a:lstStyle/>
          <a:p>
            <a:pPr lvl="1" fontAlgn="auto">
              <a:spcBef>
                <a:spcPts val="324"/>
              </a:spcBef>
              <a:spcAft>
                <a:spcPts val="0"/>
              </a:spcAft>
              <a:defRPr/>
            </a:pPr>
            <a:r>
              <a:rPr lang="en-US" altLang="zh-CN" sz="3600" dirty="0" smtClean="0"/>
              <a:t>Variant Logic &amp; DNA Sequencing</a:t>
            </a:r>
            <a:endParaRPr lang="en-US" altLang="zh-CN" sz="3400" dirty="0"/>
          </a:p>
        </p:txBody>
      </p:sp>
      <p:pic>
        <p:nvPicPr>
          <p:cNvPr id="6" name="Picture 2" descr="http://upload.wikimedia.org/wikipedia/commons/3/3d/Radioactive_Fluorescent_Se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357298"/>
            <a:ext cx="3317537" cy="4725701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71406" y="6072207"/>
            <a:ext cx="3500462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000" dirty="0"/>
              <a:t>R</a:t>
            </a:r>
            <a:r>
              <a:rPr lang="en-US" sz="2000" dirty="0" smtClean="0"/>
              <a:t>esults of automated chain-termination DNA sequencing.</a:t>
            </a:r>
            <a:endParaRPr 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5000628" y="6215082"/>
            <a:ext cx="2629246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altLang="zh-CN" sz="2400" dirty="0" smtClean="0"/>
              <a:t>Four Meta States 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Two input sources:</a:t>
            </a:r>
          </a:p>
          <a:p>
            <a:pPr lvl="1"/>
            <a:r>
              <a:rPr lang="en-US" altLang="zh-CN" dirty="0" smtClean="0"/>
              <a:t>Pseudo DNAs – Artificial Sequences using Stream Cipher on Interactions – HC256</a:t>
            </a:r>
          </a:p>
          <a:p>
            <a:pPr lvl="1"/>
            <a:r>
              <a:rPr lang="en-US" altLang="zh-CN" dirty="0" smtClean="0"/>
              <a:t>Real DNAs – Human DNAs</a:t>
            </a:r>
            <a:endParaRPr lang="it-IT" dirty="0" smtClean="0"/>
          </a:p>
          <a:p>
            <a:pPr lvl="1"/>
            <a:endParaRPr lang="en-US" altLang="zh-CN" dirty="0" smtClean="0"/>
          </a:p>
          <a:p>
            <a:r>
              <a:rPr lang="en-US" altLang="zh-CN" dirty="0" smtClean="0"/>
              <a:t>Variant Construction to measure &amp; quantity input sequences on 4 meta bases {ACGT}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Using Visual Maps to identify  higher levels of global symmetries between A&amp;T and C&amp;G maps for both artificial &amp; real DNAs</a:t>
            </a:r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A Comparison Model to simulate Non-Coding DNAs in Visual Maps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General Comparison Model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7504" y="2060848"/>
            <a:ext cx="1346448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Stream Cipher Mechanism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1763688" y="2060848"/>
            <a:ext cx="1944216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0-1 Sequences + Interaction Models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4139952" y="2060848"/>
            <a:ext cx="1512168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Pseudo DNA Sequences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6372200" y="2060848"/>
            <a:ext cx="1512168" cy="93610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DNA Sequences</a:t>
            </a:r>
            <a:endParaRPr lang="en-US" sz="1600" dirty="0"/>
          </a:p>
        </p:txBody>
      </p:sp>
      <p:sp>
        <p:nvSpPr>
          <p:cNvPr id="13" name="Notched Right Arrow 12"/>
          <p:cNvSpPr/>
          <p:nvPr/>
        </p:nvSpPr>
        <p:spPr>
          <a:xfrm>
            <a:off x="1475656" y="2420888"/>
            <a:ext cx="288032" cy="288032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4" name="Notched Right Arrow 13"/>
          <p:cNvSpPr/>
          <p:nvPr/>
        </p:nvSpPr>
        <p:spPr>
          <a:xfrm>
            <a:off x="3779912" y="2420888"/>
            <a:ext cx="288032" cy="288032"/>
          </a:xfrm>
          <a:prstGeom prst="notch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5" name="Rounded Rectangle 14"/>
          <p:cNvSpPr/>
          <p:nvPr/>
        </p:nvSpPr>
        <p:spPr>
          <a:xfrm>
            <a:off x="5076056" y="3645024"/>
            <a:ext cx="1944216" cy="9144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Variant Construction</a:t>
            </a:r>
            <a:endParaRPr lang="en-US" dirty="0"/>
          </a:p>
        </p:txBody>
      </p:sp>
      <p:sp>
        <p:nvSpPr>
          <p:cNvPr id="16" name="Down Arrow 15"/>
          <p:cNvSpPr/>
          <p:nvPr/>
        </p:nvSpPr>
        <p:spPr>
          <a:xfrm>
            <a:off x="5292080" y="3068960"/>
            <a:ext cx="288032" cy="50405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444208" y="3068960"/>
            <a:ext cx="288032" cy="50405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148064" y="5085184"/>
            <a:ext cx="1800200" cy="914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Visual Maps</a:t>
            </a:r>
            <a:endParaRPr lang="en-US" dirty="0"/>
          </a:p>
        </p:txBody>
      </p:sp>
      <p:sp>
        <p:nvSpPr>
          <p:cNvPr id="19" name="Down Arrow 18"/>
          <p:cNvSpPr/>
          <p:nvPr/>
        </p:nvSpPr>
        <p:spPr>
          <a:xfrm>
            <a:off x="5868144" y="4581128"/>
            <a:ext cx="288032" cy="432048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763688" y="1628800"/>
            <a:ext cx="1904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100111001011…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139952" y="1628800"/>
            <a:ext cx="1933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TAACTTAGCA…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12416" y="1628800"/>
            <a:ext cx="90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HC256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218762" y="1619508"/>
            <a:ext cx="18096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… Virus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102706" y="3068960"/>
            <a:ext cx="346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Sample Cases on Pseudo DNA: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164288" y="3573016"/>
            <a:ext cx="18010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Probability</a:t>
            </a:r>
          </a:p>
          <a:p>
            <a:r>
              <a:rPr lang="en-US" dirty="0" smtClean="0"/>
              <a:t>Statistics on </a:t>
            </a:r>
          </a:p>
          <a:p>
            <a:r>
              <a:rPr lang="en-US" dirty="0" smtClean="0"/>
              <a:t>4 Meta symbols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194786" y="6453336"/>
            <a:ext cx="1681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Different Maps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07504" y="4221088"/>
            <a:ext cx="21805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Artificial DNAs </a:t>
            </a:r>
          </a:p>
          <a:p>
            <a:pPr algn="ctr"/>
            <a:r>
              <a:rPr lang="en-US" sz="2400" dirty="0"/>
              <a:t>v</a:t>
            </a:r>
            <a:r>
              <a:rPr lang="en-US" sz="2400" dirty="0" smtClean="0"/>
              <a:t>s.</a:t>
            </a:r>
          </a:p>
          <a:p>
            <a:pPr algn="ctr"/>
            <a:r>
              <a:rPr lang="en-US" sz="2400" dirty="0" smtClean="0"/>
              <a:t>Real DNAs </a:t>
            </a:r>
          </a:p>
          <a:p>
            <a:pPr algn="ctr"/>
            <a:r>
              <a:rPr lang="en-US" sz="2400" dirty="0" smtClean="0"/>
              <a:t>in Visual Maps</a:t>
            </a:r>
            <a:endParaRPr lang="en-US" sz="2400" dirty="0"/>
          </a:p>
        </p:txBody>
      </p:sp>
      <p:sp>
        <p:nvSpPr>
          <p:cNvPr id="28" name="Rectangle 27"/>
          <p:cNvSpPr/>
          <p:nvPr/>
        </p:nvSpPr>
        <p:spPr>
          <a:xfrm>
            <a:off x="2627784" y="3501008"/>
            <a:ext cx="20162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aseline="30000" dirty="0"/>
              <a:t>Y = 100111001011 </a:t>
            </a:r>
            <a:endParaRPr lang="en-US" baseline="30000" dirty="0" smtClean="0"/>
          </a:p>
          <a:p>
            <a:r>
              <a:rPr lang="en-US" baseline="30000" dirty="0" smtClean="0"/>
              <a:t>mode </a:t>
            </a:r>
            <a:r>
              <a:rPr lang="en-US" baseline="30000" dirty="0"/>
              <a:t>= 1</a:t>
            </a:r>
          </a:p>
          <a:p>
            <a:r>
              <a:rPr lang="en-US" baseline="30000" dirty="0" err="1"/>
              <a:t>X</a:t>
            </a:r>
            <a:r>
              <a:rPr lang="en-US" baseline="-25000" dirty="0" err="1"/>
              <a:t>r</a:t>
            </a:r>
            <a:r>
              <a:rPr lang="en-US" baseline="-25000" dirty="0"/>
              <a:t>=1 </a:t>
            </a:r>
            <a:r>
              <a:rPr lang="en-US" baseline="30000" dirty="0"/>
              <a:t>=TGACCTGATACC </a:t>
            </a:r>
            <a:endParaRPr lang="en-US" baseline="30000" dirty="0" smtClean="0"/>
          </a:p>
          <a:p>
            <a:endParaRPr lang="en-US" baseline="30000" dirty="0" smtClean="0"/>
          </a:p>
          <a:p>
            <a:r>
              <a:rPr lang="en-US" baseline="30000" dirty="0" err="1" smtClean="0"/>
              <a:t>X</a:t>
            </a:r>
            <a:r>
              <a:rPr lang="en-US" baseline="-25000" dirty="0" err="1" smtClean="0"/>
              <a:t>r</a:t>
            </a:r>
            <a:r>
              <a:rPr lang="en-US" baseline="-25000" dirty="0"/>
              <a:t>=2 </a:t>
            </a:r>
            <a:r>
              <a:rPr lang="en-US" baseline="30000" dirty="0"/>
              <a:t>=TAACTTAGCACT </a:t>
            </a:r>
            <a:endParaRPr lang="en-US" baseline="30000" dirty="0" smtClean="0"/>
          </a:p>
          <a:p>
            <a:endParaRPr lang="en-US" baseline="30000" dirty="0" smtClean="0"/>
          </a:p>
          <a:p>
            <a:r>
              <a:rPr lang="en-US" baseline="30000" dirty="0" err="1" smtClean="0"/>
              <a:t>X</a:t>
            </a:r>
            <a:r>
              <a:rPr lang="en-US" baseline="-25000" dirty="0" err="1" smtClean="0"/>
              <a:t>r</a:t>
            </a:r>
            <a:r>
              <a:rPr lang="en-US" baseline="-25000" dirty="0"/>
              <a:t>=3 </a:t>
            </a:r>
            <a:r>
              <a:rPr lang="en-US" baseline="30000" dirty="0"/>
              <a:t>= CAATTCGACATT </a:t>
            </a:r>
            <a:endParaRPr lang="en-US" baseline="30000" dirty="0" smtClean="0"/>
          </a:p>
          <a:p>
            <a:endParaRPr lang="en-US" baseline="30000" dirty="0"/>
          </a:p>
          <a:p>
            <a:r>
              <a:rPr lang="en-US" baseline="30000" dirty="0" smtClean="0"/>
              <a:t>mode </a:t>
            </a:r>
            <a:r>
              <a:rPr lang="en-US" baseline="30000" dirty="0"/>
              <a:t>= 2</a:t>
            </a:r>
          </a:p>
          <a:p>
            <a:r>
              <a:rPr lang="en-US" baseline="30000" dirty="0" err="1"/>
              <a:t>X</a:t>
            </a:r>
            <a:r>
              <a:rPr lang="en-US" baseline="-25000" dirty="0" err="1"/>
              <a:t>r</a:t>
            </a:r>
            <a:r>
              <a:rPr lang="en-US" baseline="-25000" dirty="0"/>
              <a:t>=1 </a:t>
            </a:r>
            <a:r>
              <a:rPr lang="en-US" baseline="30000" dirty="0"/>
              <a:t>=</a:t>
            </a:r>
            <a:r>
              <a:rPr lang="en-US" baseline="30000" dirty="0" smtClean="0"/>
              <a:t>TACGTC</a:t>
            </a:r>
          </a:p>
          <a:p>
            <a:endParaRPr lang="en-US" baseline="30000" dirty="0"/>
          </a:p>
          <a:p>
            <a:r>
              <a:rPr lang="en-US" baseline="30000" dirty="0" err="1"/>
              <a:t>X</a:t>
            </a:r>
            <a:r>
              <a:rPr lang="en-US" baseline="-25000" dirty="0" err="1"/>
              <a:t>r</a:t>
            </a:r>
            <a:r>
              <a:rPr lang="en-US" baseline="-25000" dirty="0"/>
              <a:t>=2 </a:t>
            </a:r>
            <a:r>
              <a:rPr lang="en-US" baseline="30000" dirty="0"/>
              <a:t>=</a:t>
            </a:r>
            <a:r>
              <a:rPr lang="en-US" baseline="30000" dirty="0" smtClean="0"/>
              <a:t>TATTCA</a:t>
            </a:r>
          </a:p>
          <a:p>
            <a:endParaRPr lang="en-US" baseline="30000" dirty="0"/>
          </a:p>
          <a:p>
            <a:r>
              <a:rPr lang="en-US" baseline="30000" dirty="0" err="1"/>
              <a:t>X</a:t>
            </a:r>
            <a:r>
              <a:rPr lang="en-US" baseline="-25000" dirty="0" err="1"/>
              <a:t>r</a:t>
            </a:r>
            <a:r>
              <a:rPr lang="en-US" baseline="-25000" dirty="0"/>
              <a:t>=3 </a:t>
            </a:r>
            <a:r>
              <a:rPr lang="en-US" baseline="30000" dirty="0"/>
              <a:t>=CAAGAC</a:t>
            </a:r>
          </a:p>
          <a:p>
            <a:endParaRPr lang="en-US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134363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400" dirty="0" smtClean="0"/>
              <a:t>Main Procedure</a:t>
            </a:r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5720" y="1285860"/>
            <a:ext cx="4085148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Input:  Pseudo DNA/Real DNA Vector</a:t>
            </a:r>
          </a:p>
          <a:p>
            <a:endParaRPr lang="en-US" altLang="zh-CN" dirty="0" smtClean="0"/>
          </a:p>
          <a:p>
            <a:r>
              <a:rPr lang="en-US" altLang="zh-CN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X</a:t>
            </a:r>
            <a:r>
              <a:rPr lang="en-US" altLang="zh-CN" baseline="30000" dirty="0" err="1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:   GGTACTTGCAT…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Projected as Four 0-1 vectors</a:t>
            </a:r>
          </a:p>
          <a:p>
            <a:endParaRPr lang="en-US" altLang="zh-CN" dirty="0" smtClean="0"/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</a:t>
            </a:r>
            <a:r>
              <a:rPr lang="en-US" altLang="zh-CN" baseline="-250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G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:   11000001000 …</a:t>
            </a:r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</a:t>
            </a:r>
            <a:r>
              <a:rPr lang="en-US" altLang="zh-CN" baseline="-250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:    00010000010 …</a:t>
            </a:r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</a:t>
            </a:r>
            <a:r>
              <a:rPr lang="en-US" altLang="zh-CN" baseline="-250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:    00100110001 …</a:t>
            </a:r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M</a:t>
            </a:r>
            <a:r>
              <a:rPr lang="en-US" altLang="zh-CN" baseline="-25000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</a:t>
            </a:r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:    00001000100 …</a:t>
            </a:r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Calculated as four </a:t>
            </a:r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Probability Vectors</a:t>
            </a:r>
          </a:p>
          <a:p>
            <a:endParaRPr lang="en-US" altLang="zh-CN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zh-CN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Determine four pairs </a:t>
            </a:r>
          </a:p>
          <a:p>
            <a:r>
              <a:rPr lang="en-US" altLang="zh-CN" dirty="0" smtClean="0"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of map position</a:t>
            </a:r>
          </a:p>
          <a:p>
            <a:endParaRPr lang="en-US" altLang="zh-CN" dirty="0" smtClean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zh-CN" altLang="en-US" dirty="0"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60663" y="4714884"/>
            <a:ext cx="1164523" cy="4320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10" y="5854520"/>
            <a:ext cx="1604572" cy="432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/>
          <p:cNvSpPr txBox="1"/>
          <p:nvPr/>
        </p:nvSpPr>
        <p:spPr>
          <a:xfrm>
            <a:off x="5715008" y="1357298"/>
            <a:ext cx="2813719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Collected all DNA Vectors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Four Maps constructed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59397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57950" y="1714488"/>
            <a:ext cx="1778821" cy="432000"/>
          </a:xfrm>
          <a:prstGeom prst="rect">
            <a:avLst/>
          </a:prstGeom>
          <a:noFill/>
        </p:spPr>
      </p:pic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59399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74586" y="3000372"/>
            <a:ext cx="1755000" cy="432000"/>
          </a:xfrm>
          <a:prstGeom prst="rect">
            <a:avLst/>
          </a:prstGeom>
          <a:noFill/>
        </p:spPr>
      </p:pic>
      <p:pic>
        <p:nvPicPr>
          <p:cNvPr id="15" name="图片 14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488" y="3846388"/>
            <a:ext cx="180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5429263"/>
            <a:ext cx="2124000" cy="1440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7" name="椭圆 16"/>
          <p:cNvSpPr/>
          <p:nvPr/>
        </p:nvSpPr>
        <p:spPr>
          <a:xfrm>
            <a:off x="3357554" y="6000768"/>
            <a:ext cx="36000" cy="3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5867424" y="3998818"/>
            <a:ext cx="2919418" cy="2502016"/>
            <a:chOff x="1643042" y="1357298"/>
            <a:chExt cx="4276740" cy="3716462"/>
          </a:xfrm>
        </p:grpSpPr>
        <p:pic>
          <p:nvPicPr>
            <p:cNvPr id="19" name="图片 49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643042" y="1357298"/>
              <a:ext cx="2133600" cy="1600200"/>
            </a:xfrm>
            <a:prstGeom prst="rect">
              <a:avLst/>
            </a:prstGeom>
            <a:noFill/>
          </p:spPr>
        </p:pic>
        <p:pic>
          <p:nvPicPr>
            <p:cNvPr id="20" name="图片 5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786182" y="1357298"/>
              <a:ext cx="2124075" cy="1600200"/>
            </a:xfrm>
            <a:prstGeom prst="rect">
              <a:avLst/>
            </a:prstGeom>
            <a:noFill/>
          </p:spPr>
        </p:pic>
        <p:pic>
          <p:nvPicPr>
            <p:cNvPr id="21" name="Picture 6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28860" y="3000372"/>
              <a:ext cx="459000" cy="216000"/>
            </a:xfrm>
            <a:prstGeom prst="rect">
              <a:avLst/>
            </a:prstGeom>
            <a:noFill/>
          </p:spPr>
        </p:pic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00562" y="2998686"/>
              <a:ext cx="445500" cy="216000"/>
            </a:xfrm>
            <a:prstGeom prst="rect">
              <a:avLst/>
            </a:prstGeom>
            <a:noFill/>
          </p:spPr>
        </p:pic>
        <p:pic>
          <p:nvPicPr>
            <p:cNvPr id="23" name="图片 55"/>
            <p:cNvPicPr>
              <a:picLocks noChangeAspect="1" noChangeArrowheads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 bwMode="auto">
            <a:xfrm>
              <a:off x="1643042" y="3286124"/>
              <a:ext cx="2133600" cy="1600200"/>
            </a:xfrm>
            <a:prstGeom prst="rect">
              <a:avLst/>
            </a:prstGeom>
            <a:noFill/>
          </p:spPr>
        </p:pic>
        <p:pic>
          <p:nvPicPr>
            <p:cNvPr id="24" name="图片 58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3786182" y="3286124"/>
              <a:ext cx="2133600" cy="1600200"/>
            </a:xfrm>
            <a:prstGeom prst="rect">
              <a:avLst/>
            </a:prstGeom>
            <a:noFill/>
          </p:spPr>
        </p:pic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83426" y="4857760"/>
              <a:ext cx="445500" cy="216000"/>
            </a:xfrm>
            <a:prstGeom prst="rect">
              <a:avLst/>
            </a:prstGeom>
            <a:noFill/>
          </p:spPr>
        </p:pic>
        <p:pic>
          <p:nvPicPr>
            <p:cNvPr id="26" name="Picture 1"/>
            <p:cNvPicPr>
              <a:picLocks noChangeAspect="1" noChangeArrowheads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643438" y="4857760"/>
              <a:ext cx="445500" cy="2160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Sample Cases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800" dirty="0" smtClean="0"/>
              <a:t>2700 DNA Sequences</a:t>
            </a:r>
          </a:p>
          <a:p>
            <a:r>
              <a:rPr lang="en-US" altLang="zh-CN" sz="1800" dirty="0" smtClean="0"/>
              <a:t>Human DNAs vs. HC256 Pseudo DNAs</a:t>
            </a:r>
            <a:endParaRPr lang="en-US" altLang="zh-CN" sz="1800" dirty="0" smtClean="0"/>
          </a:p>
          <a:p>
            <a:r>
              <a:rPr lang="en-US" altLang="zh-CN" sz="1800" dirty="0" smtClean="0"/>
              <a:t>Sets of Maps</a:t>
            </a:r>
            <a:endParaRPr lang="en-US" altLang="zh-CN" sz="1800" dirty="0" smtClean="0"/>
          </a:p>
          <a:p>
            <a:endParaRPr lang="en-US" altLang="zh-CN" sz="18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Two Sets of T=2700 sequences</a:t>
            </a:r>
          </a:p>
          <a:p>
            <a:pPr lvl="1"/>
            <a:r>
              <a:rPr lang="en-US" altLang="zh-CN" dirty="0" smtClean="0"/>
              <a:t>Non-Coding DNAs f</a:t>
            </a:r>
            <a:r>
              <a:rPr lang="en-AU" altLang="zh-CN" dirty="0" smtClean="0"/>
              <a:t>or Human Genomes</a:t>
            </a:r>
          </a:p>
          <a:p>
            <a:pPr lvl="2"/>
            <a:r>
              <a:rPr lang="en-AU" altLang="zh-CN" dirty="0" smtClean="0"/>
              <a:t>SRR027956.xxxxxxx , N= 500bp</a:t>
            </a:r>
          </a:p>
          <a:p>
            <a:pPr marL="109537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For a sample point, a sequence could be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sz="3200" dirty="0" smtClean="0"/>
              <a:t>Non-Coding DNA Sequence Information</a:t>
            </a:r>
            <a:endParaRPr lang="zh-CN" altLang="en-US" sz="3200" dirty="0"/>
          </a:p>
        </p:txBody>
      </p:sp>
      <p:sp>
        <p:nvSpPr>
          <p:cNvPr id="7" name="矩形 6"/>
          <p:cNvSpPr/>
          <p:nvPr/>
        </p:nvSpPr>
        <p:spPr>
          <a:xfrm>
            <a:off x="500034" y="4071942"/>
            <a:ext cx="84296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altLang="zh-CN" sz="1400" dirty="0" smtClean="0"/>
              <a:t>&gt;SRR027962.18095784</a:t>
            </a:r>
          </a:p>
          <a:p>
            <a:r>
              <a:rPr lang="en-AU" altLang="zh-CN" sz="1400" dirty="0" smtClean="0"/>
              <a:t>TAATTCTTGAGTTCATGTCCCGCATCCAGGGCACACTTGTGCAAGGGGTGGGTTCCCAAGACCTTATGCAGCTCTGCCTCTGTGGCTTTGCAGTGTACAGTCACCATGGCTGCTGTCTTGGATCAGAGTTGAGTGCCTGTGGTATTTCTAGGCTCAGGATGAAAGCTTCCCGTGGCTCTACCATTCAGGGATCTTGACGTGGCGGCCCCATTCCCACAGCTCCTGTAGGTAGTGCCCCAGTGGGGACTCTGTGTGGAGGCTTCAATCCCATATTTCCTGTTGGCACTGCCCTAGTGGACTTTTGATTTCTTTCTGATTCAGTCTTGGAAGGTTGTGTGTTTCCAGGAATTTATCCATTTTCTCTAGGTTTTCTAGTTTATGCACACAAAGATATTCTGAGGATCTTTTTTTGTGTCAGTGGTATCCTTTGCAATGTCTCATTTGTAATTTTTGATTGTGCTTATTGGAATCTTCTTTTTTCTTGTATAATCTAACTAGCA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53740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Human DNAs vs. Pseudo DNAs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91283" y="2699628"/>
            <a:ext cx="1544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Human DNA: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51520" y="3789040"/>
            <a:ext cx="1583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Pseudo DNA:</a:t>
            </a:r>
          </a:p>
          <a:p>
            <a:r>
              <a:rPr lang="en-US" dirty="0" smtClean="0"/>
              <a:t>HC256</a:t>
            </a:r>
            <a:endParaRPr lang="en-US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2433485"/>
              </p:ext>
            </p:extLst>
          </p:nvPr>
        </p:nvGraphicFramePr>
        <p:xfrm>
          <a:off x="1816099" y="2368550"/>
          <a:ext cx="7808533" cy="3004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Document" r:id="rId3" imgW="5511800" imgH="2120900" progId="Word.Document.12">
                  <p:link updateAutomatic="1"/>
                </p:oleObj>
              </mc:Choice>
              <mc:Fallback>
                <p:oleObj name="Document" r:id="rId3" imgW="5511800" imgH="21209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16099" y="2368550"/>
                        <a:ext cx="7808533" cy="30046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71903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Pseudo DNAs on various conditions </a:t>
            </a: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93830"/>
              </p:ext>
            </p:extLst>
          </p:nvPr>
        </p:nvGraphicFramePr>
        <p:xfrm>
          <a:off x="2974032" y="1415876"/>
          <a:ext cx="5486400" cy="539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Document" r:id="rId3" imgW="5486400" imgH="5397500" progId="Word.Document.12">
                  <p:link updateAutomatic="1"/>
                </p:oleObj>
              </mc:Choice>
              <mc:Fallback>
                <p:oleObj name="Document" r:id="rId3" imgW="5486400" imgH="53975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4032" y="1415876"/>
                        <a:ext cx="5486400" cy="539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4529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Pseudo DNA sequences on different parameters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792371"/>
              </p:ext>
            </p:extLst>
          </p:nvPr>
        </p:nvGraphicFramePr>
        <p:xfrm>
          <a:off x="3275856" y="1484784"/>
          <a:ext cx="5486400" cy="521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Document" r:id="rId3" imgW="5486400" imgH="5219700" progId="Word.Document.12">
                  <p:link updateAutomatic="1"/>
                </p:oleObj>
              </mc:Choice>
              <mc:Fallback>
                <p:oleObj name="Document" r:id="rId3" imgW="5486400" imgH="52197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5856" y="1484784"/>
                        <a:ext cx="5486400" cy="5219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54177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Groups of Human DNAs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0279147"/>
              </p:ext>
            </p:extLst>
          </p:nvPr>
        </p:nvGraphicFramePr>
        <p:xfrm>
          <a:off x="342900" y="1474788"/>
          <a:ext cx="8550275" cy="513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Document" r:id="rId3" imgW="5270500" imgH="3162300" progId="Word.Document.12">
                  <p:link updateAutomatic="1"/>
                </p:oleObj>
              </mc:Choice>
              <mc:Fallback>
                <p:oleObj name="Document" r:id="rId3" imgW="5270500" imgH="31623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900" y="1474788"/>
                        <a:ext cx="8550275" cy="513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15971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Pseudo DNAs under Various Interactions</a:t>
            </a:r>
            <a:endParaRPr lang="en-US" sz="32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224048"/>
              </p:ext>
            </p:extLst>
          </p:nvPr>
        </p:nvGraphicFramePr>
        <p:xfrm>
          <a:off x="1187624" y="1443114"/>
          <a:ext cx="6773608" cy="5346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Document" r:id="rId3" imgW="5486400" imgH="4330700" progId="Word.Document.12">
                  <p:link updateAutomatic="1"/>
                </p:oleObj>
              </mc:Choice>
              <mc:Fallback>
                <p:oleObj name="Document" r:id="rId3" imgW="5486400" imgH="43307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87624" y="1443114"/>
                        <a:ext cx="6773608" cy="53467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655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DNAs vs. Pseudo DNAs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0983172"/>
              </p:ext>
            </p:extLst>
          </p:nvPr>
        </p:nvGraphicFramePr>
        <p:xfrm>
          <a:off x="971599" y="1484784"/>
          <a:ext cx="6867879" cy="4896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Document" r:id="rId3" imgW="5486400" imgH="3911600" progId="Word.Document.12">
                  <p:link updateAutomatic="1"/>
                </p:oleObj>
              </mc:Choice>
              <mc:Fallback>
                <p:oleObj name="Document" r:id="rId3" imgW="5486400" imgH="39116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71599" y="1484784"/>
                        <a:ext cx="6867879" cy="48965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6127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/>
              <a:t>Conclusion</a:t>
            </a:r>
          </a:p>
        </p:txBody>
      </p:sp>
      <p:sp>
        <p:nvSpPr>
          <p:cNvPr id="2" name="内容占位符 1"/>
          <p:cNvSpPr>
            <a:spLocks noGrp="1"/>
          </p:cNvSpPr>
          <p:nvPr>
            <p:ph type="body" idx="1"/>
          </p:nvPr>
        </p:nvSpPr>
        <p:spPr>
          <a:xfrm>
            <a:off x="3922713" y="2932113"/>
            <a:ext cx="4572000" cy="1454150"/>
          </a:xfrm>
        </p:spPr>
        <p:txBody>
          <a:bodyPr>
            <a:normAutofit/>
          </a:bodyPr>
          <a:lstStyle/>
          <a:p>
            <a:pPr marL="621792" lvl="1" fontAlgn="auto">
              <a:spcBef>
                <a:spcPts val="324"/>
              </a:spcBef>
              <a:spcAft>
                <a:spcPts val="0"/>
              </a:spcAft>
              <a:buFont typeface="Verdana"/>
              <a:buNone/>
              <a:defRPr/>
            </a:pPr>
            <a:endParaRPr lang="zh-CN" alt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内容占位符 1"/>
          <p:cNvSpPr>
            <a:spLocks noGrp="1"/>
          </p:cNvSpPr>
          <p:nvPr>
            <p:ph idx="1"/>
          </p:nvPr>
        </p:nvSpPr>
        <p:spPr>
          <a:xfrm>
            <a:off x="457200" y="1481138"/>
            <a:ext cx="8472518" cy="5091134"/>
          </a:xfrm>
          <a:solidFill>
            <a:schemeClr val="bg1"/>
          </a:solidFill>
        </p:spPr>
        <p:txBody>
          <a:bodyPr/>
          <a:lstStyle/>
          <a:p>
            <a:r>
              <a:rPr lang="en-US" altLang="zh-CN" sz="2800" dirty="0" smtClean="0"/>
              <a:t>Using Variant Logic, Four DNA Meta States correspond Four Variant Meta States</a:t>
            </a:r>
          </a:p>
          <a:p>
            <a:r>
              <a:rPr lang="en-US" altLang="zh-CN" sz="2800" dirty="0" smtClean="0"/>
              <a:t>Pseudo DNAs can be generated under Various conditions to form Visual Maps</a:t>
            </a:r>
          </a:p>
          <a:p>
            <a:r>
              <a:rPr lang="en-US" altLang="zh-CN" sz="2800" dirty="0" smtClean="0"/>
              <a:t>Both Real &amp; Artificial DNAs have stronger similarity</a:t>
            </a:r>
          </a:p>
          <a:p>
            <a:r>
              <a:rPr lang="en-US" altLang="zh-CN" sz="2800" dirty="0" smtClean="0"/>
              <a:t>Visual Maps</a:t>
            </a:r>
            <a:r>
              <a:rPr lang="en-US" altLang="zh-CN" sz="2800" b="1" dirty="0" smtClean="0"/>
              <a:t> </a:t>
            </a:r>
            <a:r>
              <a:rPr lang="en-US" altLang="zh-CN" sz="2800" dirty="0" smtClean="0"/>
              <a:t>may provide a General Classification for Genomic analysis on DNA Interactions</a:t>
            </a:r>
          </a:p>
          <a:p>
            <a:r>
              <a:rPr lang="en-US" altLang="zh-CN" sz="2800" dirty="0" smtClean="0"/>
              <a:t>Further Explorations are required…</a:t>
            </a:r>
            <a:endParaRPr lang="zh-CN" altLang="en-US" sz="2800" dirty="0" smtClean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/>
              <a:t>Conclusion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内容占位符 1"/>
          <p:cNvSpPr>
            <a:spLocks noGrp="1"/>
          </p:cNvSpPr>
          <p:nvPr>
            <p:ph idx="1"/>
          </p:nvPr>
        </p:nvSpPr>
        <p:spPr>
          <a:xfrm>
            <a:off x="357188" y="1340768"/>
            <a:ext cx="8572500" cy="5091112"/>
          </a:xfrm>
        </p:spPr>
        <p:txBody>
          <a:bodyPr/>
          <a:lstStyle/>
          <a:p>
            <a:pPr marL="623888" indent="-514350">
              <a:buFont typeface="Lucida Sans Unicode" pitchFamily="34" charset="0"/>
              <a:buAutoNum type="arabicPeriod"/>
            </a:pPr>
            <a:r>
              <a:rPr lang="en-US" sz="1500" dirty="0" smtClean="0">
                <a:latin typeface="Arial"/>
                <a:cs typeface="Arial"/>
              </a:rPr>
              <a:t>B. </a:t>
            </a:r>
            <a:r>
              <a:rPr lang="en-US" sz="1500" dirty="0" err="1" smtClean="0">
                <a:latin typeface="Arial"/>
                <a:cs typeface="Arial"/>
              </a:rPr>
              <a:t>Banfai</a:t>
            </a:r>
            <a:r>
              <a:rPr lang="en-US" sz="1500" dirty="0" smtClean="0">
                <a:latin typeface="Arial"/>
                <a:cs typeface="Arial"/>
              </a:rPr>
              <a:t>, H. </a:t>
            </a:r>
            <a:r>
              <a:rPr lang="en-US" sz="1500" dirty="0" err="1" smtClean="0">
                <a:latin typeface="Arial"/>
                <a:cs typeface="Arial"/>
              </a:rPr>
              <a:t>Jia</a:t>
            </a:r>
            <a:r>
              <a:rPr lang="en-US" sz="1500" dirty="0" smtClean="0">
                <a:latin typeface="Arial"/>
                <a:cs typeface="Arial"/>
              </a:rPr>
              <a:t>, J. </a:t>
            </a:r>
            <a:r>
              <a:rPr lang="en-US" sz="1500" dirty="0" err="1" smtClean="0">
                <a:latin typeface="Arial"/>
                <a:cs typeface="Arial"/>
              </a:rPr>
              <a:t>Khatun</a:t>
            </a:r>
            <a:r>
              <a:rPr lang="en-US" sz="1500" dirty="0" smtClean="0">
                <a:latin typeface="Arial"/>
                <a:cs typeface="Arial"/>
              </a:rPr>
              <a:t> et al. (2012) Long noncoding RNAs are rarely translated in two human cell lines, </a:t>
            </a:r>
            <a:r>
              <a:rPr lang="en-US" sz="1500" i="1" dirty="0" smtClean="0">
                <a:latin typeface="Arial"/>
                <a:cs typeface="Arial"/>
              </a:rPr>
              <a:t>Genome Research</a:t>
            </a:r>
            <a:r>
              <a:rPr lang="en-US" sz="1500" dirty="0" smtClean="0">
                <a:latin typeface="Arial"/>
                <a:cs typeface="Arial"/>
              </a:rPr>
              <a:t>, Cold Spring Harbor Laboratory Press, 22:1646-1657 Doi:10.1101/gr.134767.111 </a:t>
            </a:r>
          </a:p>
          <a:p>
            <a:pPr marL="623888" indent="-514350">
              <a:buFont typeface="Lucida Sans Unicode" pitchFamily="34" charset="0"/>
              <a:buAutoNum type="arabicPeriod"/>
            </a:pPr>
            <a:r>
              <a:rPr lang="en-US" sz="1500" dirty="0" smtClean="0">
                <a:latin typeface="Arial"/>
                <a:cs typeface="Arial"/>
              </a:rPr>
              <a:t>J.M. </a:t>
            </a:r>
            <a:r>
              <a:rPr lang="en-US" sz="1500" dirty="0" err="1" smtClean="0">
                <a:latin typeface="Arial"/>
                <a:cs typeface="Arial"/>
              </a:rPr>
              <a:t>Engreitz</a:t>
            </a:r>
            <a:r>
              <a:rPr lang="en-US" sz="1500" dirty="0" smtClean="0">
                <a:latin typeface="Arial"/>
                <a:cs typeface="Arial"/>
              </a:rPr>
              <a:t>, A. </a:t>
            </a:r>
            <a:r>
              <a:rPr lang="en-US" sz="1500" dirty="0" err="1" smtClean="0">
                <a:latin typeface="Arial"/>
                <a:cs typeface="Arial"/>
              </a:rPr>
              <a:t>Pandya</a:t>
            </a:r>
            <a:r>
              <a:rPr lang="en-US" sz="1500" dirty="0" smtClean="0">
                <a:latin typeface="Arial"/>
                <a:cs typeface="Arial"/>
              </a:rPr>
              <a:t>-Jones, P. </a:t>
            </a:r>
            <a:r>
              <a:rPr lang="en-US" sz="1500" dirty="0" err="1" smtClean="0">
                <a:latin typeface="Arial"/>
                <a:cs typeface="Arial"/>
              </a:rPr>
              <a:t>McDonel</a:t>
            </a:r>
            <a:r>
              <a:rPr lang="en-US" sz="1500" dirty="0" smtClean="0">
                <a:latin typeface="Arial"/>
                <a:cs typeface="Arial"/>
              </a:rPr>
              <a:t> et al. (2013) Large Noncoding RNAs can Localize to Regulatory DNA Targets by </a:t>
            </a:r>
            <a:r>
              <a:rPr lang="en-US" sz="1500" dirty="0" err="1" smtClean="0">
                <a:latin typeface="Arial"/>
                <a:cs typeface="Arial"/>
              </a:rPr>
              <a:t>Exploriting</a:t>
            </a:r>
            <a:r>
              <a:rPr lang="en-US" sz="1500" dirty="0" smtClean="0">
                <a:latin typeface="Arial"/>
                <a:cs typeface="Arial"/>
              </a:rPr>
              <a:t> the 3D Architecture of the Genome, </a:t>
            </a:r>
            <a:r>
              <a:rPr lang="en-US" sz="1500" i="1" dirty="0" smtClean="0">
                <a:latin typeface="Arial"/>
                <a:cs typeface="Arial"/>
              </a:rPr>
              <a:t>Proceedings of The Biology of Genomes</a:t>
            </a:r>
            <a:r>
              <a:rPr lang="en-US" sz="1500" dirty="0" smtClean="0">
                <a:latin typeface="Arial"/>
                <a:cs typeface="Arial"/>
              </a:rPr>
              <a:t>, Cold Spring Harbor Laboratory Press, 122</a:t>
            </a:r>
            <a:endParaRPr lang="en-AU" altLang="zh-CN" sz="1500" b="1" i="1" dirty="0" smtClean="0">
              <a:latin typeface="Arial"/>
              <a:cs typeface="Arial"/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1500" dirty="0" smtClean="0">
                <a:latin typeface="Arial"/>
                <a:cs typeface="Arial"/>
              </a:rPr>
              <a:t>J. Zheng, C. Zheng and T. Kunii (2011) A Framework of Variant Logic Construction for Cellular Automata, in </a:t>
            </a:r>
            <a:r>
              <a:rPr lang="en-US" sz="1500" i="1" dirty="0" smtClean="0">
                <a:latin typeface="Arial"/>
                <a:cs typeface="Arial"/>
              </a:rPr>
              <a:t>Cellular Automata – Innovative </a:t>
            </a:r>
            <a:r>
              <a:rPr lang="en-US" sz="1500" i="1" dirty="0" err="1" smtClean="0">
                <a:latin typeface="Arial"/>
                <a:cs typeface="Arial"/>
              </a:rPr>
              <a:t>Modelling</a:t>
            </a:r>
            <a:r>
              <a:rPr lang="en-US" sz="1500" i="1" dirty="0" smtClean="0">
                <a:latin typeface="Arial"/>
                <a:cs typeface="Arial"/>
              </a:rPr>
              <a:t> for Science and Engineering</a:t>
            </a:r>
            <a:r>
              <a:rPr lang="en-US" sz="1500" dirty="0" smtClean="0">
                <a:latin typeface="Arial"/>
                <a:cs typeface="Arial"/>
              </a:rPr>
              <a:t>, Edited by A. </a:t>
            </a:r>
            <a:r>
              <a:rPr lang="en-US" sz="1500" dirty="0" err="1" smtClean="0">
                <a:latin typeface="Arial"/>
                <a:cs typeface="Arial"/>
              </a:rPr>
              <a:t>Salcido</a:t>
            </a:r>
            <a:r>
              <a:rPr lang="en-US" sz="1500" dirty="0" smtClean="0">
                <a:latin typeface="Arial"/>
                <a:cs typeface="Arial"/>
              </a:rPr>
              <a:t>, </a:t>
            </a:r>
            <a:r>
              <a:rPr lang="en-US" sz="1500" dirty="0" err="1" smtClean="0">
                <a:latin typeface="Arial"/>
                <a:cs typeface="Arial"/>
              </a:rPr>
              <a:t>InTech</a:t>
            </a:r>
            <a:r>
              <a:rPr lang="en-US" sz="1500" dirty="0" smtClean="0">
                <a:latin typeface="Arial"/>
                <a:cs typeface="Arial"/>
              </a:rPr>
              <a:t> Press, 325-352, 2011.  </a:t>
            </a:r>
            <a:r>
              <a:rPr lang="en-US" sz="1500" u="sng" dirty="0" smtClean="0">
                <a:latin typeface="Arial"/>
                <a:cs typeface="Arial"/>
                <a:hlinkClick r:id="rId2"/>
              </a:rPr>
              <a:t>http://www.intechopen.com/chapters/20706</a:t>
            </a:r>
            <a:endParaRPr lang="en-US" altLang="zh-CN" sz="1500" dirty="0" smtClean="0">
              <a:latin typeface="Arial"/>
              <a:cs typeface="Arial"/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1500" dirty="0">
                <a:latin typeface="Arial"/>
                <a:cs typeface="Arial"/>
              </a:rPr>
              <a:t>J. Zheng, W. Zhang, J. </a:t>
            </a:r>
            <a:r>
              <a:rPr lang="en-US" sz="1500" dirty="0" err="1">
                <a:latin typeface="Arial"/>
                <a:cs typeface="Arial"/>
              </a:rPr>
              <a:t>Luo</a:t>
            </a:r>
            <a:r>
              <a:rPr lang="en-US" sz="1500" dirty="0">
                <a:latin typeface="Arial"/>
                <a:cs typeface="Arial"/>
              </a:rPr>
              <a:t>, W. Zhou and R. </a:t>
            </a:r>
            <a:r>
              <a:rPr lang="en-US" sz="1500" dirty="0" err="1" smtClean="0">
                <a:latin typeface="Arial"/>
                <a:cs typeface="Arial"/>
              </a:rPr>
              <a:t>Shen</a:t>
            </a:r>
            <a:r>
              <a:rPr lang="en-US" sz="1500" dirty="0" smtClean="0">
                <a:latin typeface="Arial"/>
                <a:cs typeface="Arial"/>
              </a:rPr>
              <a:t> (2013) Variant </a:t>
            </a:r>
            <a:r>
              <a:rPr lang="en-US" sz="1500" dirty="0">
                <a:latin typeface="Arial"/>
                <a:cs typeface="Arial"/>
              </a:rPr>
              <a:t>Map System to Simulate Complex Properties of DNA Interactions Using Binary Sequences</a:t>
            </a:r>
            <a:r>
              <a:rPr lang="en-US" sz="1500" dirty="0" smtClean="0">
                <a:latin typeface="Arial"/>
                <a:cs typeface="Arial"/>
              </a:rPr>
              <a:t>, </a:t>
            </a:r>
            <a:r>
              <a:rPr lang="en-US" sz="1500" i="1" dirty="0">
                <a:latin typeface="Arial"/>
                <a:cs typeface="Arial"/>
              </a:rPr>
              <a:t>Advances in Pure Mathematics</a:t>
            </a:r>
            <a:r>
              <a:rPr lang="en-US" sz="1500" dirty="0">
                <a:latin typeface="Arial"/>
                <a:cs typeface="Arial"/>
              </a:rPr>
              <a:t>, </a:t>
            </a:r>
            <a:r>
              <a:rPr lang="en-US" sz="1500" dirty="0" smtClean="0">
                <a:latin typeface="Arial"/>
                <a:cs typeface="Arial"/>
              </a:rPr>
              <a:t>3 (7A) 5</a:t>
            </a:r>
            <a:r>
              <a:rPr lang="en-US" sz="1500" dirty="0">
                <a:latin typeface="Arial"/>
                <a:cs typeface="Arial"/>
              </a:rPr>
              <a:t>-24. </a:t>
            </a:r>
            <a:r>
              <a:rPr lang="en-US" sz="1500" dirty="0" err="1">
                <a:latin typeface="Arial"/>
                <a:cs typeface="Arial"/>
              </a:rPr>
              <a:t>doi</a:t>
            </a:r>
            <a:r>
              <a:rPr lang="en-US" sz="1500" dirty="0">
                <a:latin typeface="Arial"/>
                <a:cs typeface="Arial"/>
              </a:rPr>
              <a:t>: </a:t>
            </a:r>
            <a:r>
              <a:rPr lang="en-US" sz="1500" dirty="0">
                <a:latin typeface="Arial"/>
                <a:cs typeface="Arial"/>
                <a:hlinkClick r:id="rId3"/>
              </a:rPr>
              <a:t>10.4236/apm.</a:t>
            </a:r>
            <a:r>
              <a:rPr lang="en-US" sz="1500" dirty="0" smtClean="0">
                <a:latin typeface="Arial"/>
                <a:cs typeface="Arial"/>
                <a:hlinkClick r:id="rId3"/>
              </a:rPr>
              <a:t>2013.37A002</a:t>
            </a:r>
            <a:r>
              <a:rPr lang="en-US" sz="1500" dirty="0" smtClean="0">
                <a:latin typeface="Arial"/>
                <a:cs typeface="Arial"/>
              </a:rPr>
              <a:t> 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1500" dirty="0">
                <a:latin typeface="Arial"/>
                <a:cs typeface="Arial"/>
              </a:rPr>
              <a:t>J. Zheng, J. </a:t>
            </a:r>
            <a:r>
              <a:rPr lang="en-US" sz="1500" dirty="0" err="1">
                <a:latin typeface="Arial"/>
                <a:cs typeface="Arial"/>
              </a:rPr>
              <a:t>Luo</a:t>
            </a:r>
            <a:r>
              <a:rPr lang="en-US" sz="1500" dirty="0">
                <a:latin typeface="Arial"/>
                <a:cs typeface="Arial"/>
              </a:rPr>
              <a:t> and W. </a:t>
            </a:r>
            <a:r>
              <a:rPr lang="en-US" sz="1500" dirty="0" smtClean="0">
                <a:latin typeface="Arial"/>
                <a:cs typeface="Arial"/>
              </a:rPr>
              <a:t>Zhou</a:t>
            </a:r>
            <a:r>
              <a:rPr lang="en-US" sz="1500" dirty="0">
                <a:latin typeface="Arial"/>
                <a:cs typeface="Arial"/>
              </a:rPr>
              <a:t> </a:t>
            </a:r>
            <a:r>
              <a:rPr lang="en-US" sz="1500" dirty="0" smtClean="0">
                <a:latin typeface="Arial"/>
                <a:cs typeface="Arial"/>
              </a:rPr>
              <a:t>(2014) Pseudo </a:t>
            </a:r>
            <a:r>
              <a:rPr lang="en-US" sz="1500" dirty="0">
                <a:latin typeface="Arial"/>
                <a:cs typeface="Arial"/>
              </a:rPr>
              <a:t>DNA Sequence Generation of Non-Coding Distributions Using Variant Maps on Cellular Automata," </a:t>
            </a:r>
            <a:r>
              <a:rPr lang="en-US" sz="1500" i="1" dirty="0">
                <a:latin typeface="Arial"/>
                <a:cs typeface="Arial"/>
              </a:rPr>
              <a:t>Applied Mathematics</a:t>
            </a:r>
            <a:r>
              <a:rPr lang="en-US" sz="1500" dirty="0">
                <a:latin typeface="Arial"/>
                <a:cs typeface="Arial"/>
              </a:rPr>
              <a:t>, </a:t>
            </a:r>
            <a:r>
              <a:rPr lang="en-US" sz="1500" dirty="0" smtClean="0">
                <a:latin typeface="Arial"/>
                <a:cs typeface="Arial"/>
              </a:rPr>
              <a:t>5(1) 153</a:t>
            </a:r>
            <a:r>
              <a:rPr lang="en-US" sz="1500" dirty="0">
                <a:latin typeface="Arial"/>
                <a:cs typeface="Arial"/>
              </a:rPr>
              <a:t>-174. </a:t>
            </a:r>
            <a:r>
              <a:rPr lang="en-US" sz="1500" dirty="0" err="1">
                <a:latin typeface="Arial"/>
                <a:cs typeface="Arial"/>
              </a:rPr>
              <a:t>doi</a:t>
            </a:r>
            <a:r>
              <a:rPr lang="en-US" sz="1500" dirty="0">
                <a:latin typeface="Arial"/>
                <a:cs typeface="Arial"/>
              </a:rPr>
              <a:t>: </a:t>
            </a:r>
            <a:r>
              <a:rPr lang="en-US" sz="1500" dirty="0">
                <a:latin typeface="Arial"/>
                <a:cs typeface="Arial"/>
                <a:hlinkClick r:id="rId4"/>
              </a:rPr>
              <a:t>10.4236/am.</a:t>
            </a:r>
            <a:r>
              <a:rPr lang="en-US" sz="1500" dirty="0" smtClean="0">
                <a:latin typeface="Arial"/>
                <a:cs typeface="Arial"/>
                <a:hlinkClick r:id="rId4"/>
              </a:rPr>
              <a:t>2014.51018</a:t>
            </a:r>
            <a:endParaRPr lang="en-US" sz="1500" dirty="0">
              <a:latin typeface="Arial"/>
              <a:cs typeface="Arial"/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1500" dirty="0" smtClean="0">
                <a:latin typeface="Arial"/>
                <a:cs typeface="Arial"/>
              </a:rPr>
              <a:t>J. Zheng, W. Zhang, J. </a:t>
            </a:r>
            <a:r>
              <a:rPr lang="en-US" sz="1500" dirty="0" err="1" smtClean="0">
                <a:latin typeface="Arial"/>
                <a:cs typeface="Arial"/>
              </a:rPr>
              <a:t>Luo</a:t>
            </a:r>
            <a:r>
              <a:rPr lang="en-US" sz="1500" dirty="0" smtClean="0">
                <a:latin typeface="Arial"/>
                <a:cs typeface="Arial"/>
              </a:rPr>
              <a:t>, W. Zhou, V. </a:t>
            </a:r>
            <a:r>
              <a:rPr lang="en-US" sz="1500" dirty="0" err="1" smtClean="0">
                <a:latin typeface="Arial"/>
                <a:cs typeface="Arial"/>
              </a:rPr>
              <a:t>Liesaputra</a:t>
            </a:r>
            <a:r>
              <a:rPr lang="en-US" sz="1500" dirty="0" smtClean="0">
                <a:latin typeface="Arial"/>
                <a:cs typeface="Arial"/>
              </a:rPr>
              <a:t> (</a:t>
            </a:r>
            <a:r>
              <a:rPr lang="en-US" sz="1500" dirty="0">
                <a:latin typeface="Arial"/>
                <a:cs typeface="Arial"/>
              </a:rPr>
              <a:t>2014) Variant Map Construction to Detect Symmetric Properties of Genomes on 2D Distributions. </a:t>
            </a:r>
            <a:r>
              <a:rPr lang="en-US" sz="1500" i="1" dirty="0">
                <a:latin typeface="Arial"/>
                <a:cs typeface="Arial"/>
              </a:rPr>
              <a:t>J Data Mining Genomics Proteomics</a:t>
            </a:r>
            <a:r>
              <a:rPr lang="en-US" sz="1500" dirty="0">
                <a:latin typeface="Arial"/>
                <a:cs typeface="Arial"/>
              </a:rPr>
              <a:t> 5:150. </a:t>
            </a:r>
            <a:r>
              <a:rPr lang="en-US" sz="1500" dirty="0" err="1">
                <a:latin typeface="Arial"/>
                <a:cs typeface="Arial"/>
              </a:rPr>
              <a:t>doi</a:t>
            </a:r>
            <a:r>
              <a:rPr lang="en-US" sz="1500" dirty="0">
                <a:latin typeface="Arial"/>
                <a:cs typeface="Arial"/>
              </a:rPr>
              <a:t>: 10.4172/2153-</a:t>
            </a:r>
            <a:r>
              <a:rPr lang="en-US" sz="1500" dirty="0" smtClean="0">
                <a:latin typeface="Arial"/>
                <a:cs typeface="Arial"/>
              </a:rPr>
              <a:t>0602.1000150</a:t>
            </a:r>
          </a:p>
          <a:p>
            <a:pPr marL="624078" indent="-514350">
              <a:buFont typeface="+mj-lt"/>
              <a:buAutoNum type="arabicPeriod"/>
            </a:pPr>
            <a:endParaRPr lang="en-AU" altLang="zh-CN" sz="1500" dirty="0" smtClean="0">
              <a:latin typeface="Arial"/>
              <a:cs typeface="Arial"/>
            </a:endParaRPr>
          </a:p>
          <a:p>
            <a:pPr marL="623888" indent="-514350">
              <a:buFont typeface="Lucida Sans Unicode" pitchFamily="34" charset="0"/>
              <a:buAutoNum type="arabicPeriod"/>
            </a:pPr>
            <a:endParaRPr lang="zh-CN" altLang="en-US" sz="1500" dirty="0" smtClean="0">
              <a:latin typeface="Arial"/>
              <a:cs typeface="Arial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/>
              <a:t>References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6000" dirty="0" smtClean="0"/>
              <a:t>Thanks </a:t>
            </a:r>
            <a:endParaRPr lang="zh-CN" altLang="en-US" sz="6000" dirty="0"/>
          </a:p>
        </p:txBody>
      </p:sp>
      <p:pic>
        <p:nvPicPr>
          <p:cNvPr id="32771" name="图片 4" descr="Fireworks 1.b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38" y="1285875"/>
            <a:ext cx="5572125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聚合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聚合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聚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聚合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7108</TotalTime>
  <Words>1125</Words>
  <Application>Microsoft Macintosh PowerPoint</Application>
  <PresentationFormat>On-screen Show (4:3)</PresentationFormat>
  <Paragraphs>196</Paragraphs>
  <Slides>26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6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聚合</vt:lpstr>
      <vt:lpstr>\\localhost\Volumes\NO NAME\AsiaCrypt\Document1!OLE_LINK17</vt:lpstr>
      <vt:lpstr>\\localhost\Volumes\NO NAME\AsiaCrypt\Document1!OLE_LINK16</vt:lpstr>
      <vt:lpstr>\\localhost\Volumes\NO NAME\AsiaCrypt\Document1!OLE_LINK15</vt:lpstr>
      <vt:lpstr>\\localhost\Volumes\NO NAME\AsiaCrypt\Document1!OLE_LINK14</vt:lpstr>
      <vt:lpstr>\\localhost\Volumes\NO NAME\AsiaCrypt\Document1!OLE_LINK12</vt:lpstr>
      <vt:lpstr>\\localhost\Volumes\NO NAME\AsiaCrypt\NO NAME:AsiaCrypt:Simulation.docx!OLE_LINK13</vt:lpstr>
      <vt:lpstr>Pseudo DNA Sequence Generation of Non-coding Distributions using Stream Cipher Mechanism</vt:lpstr>
      <vt:lpstr>Content</vt:lpstr>
      <vt:lpstr>Frontier of Non-Coding DNAs/RNAs</vt:lpstr>
      <vt:lpstr>Typical Ratios of Non-Coding DNAs/RNAs</vt:lpstr>
      <vt:lpstr>Tools to Analyze Non-Coding DNAs/RNAs</vt:lpstr>
      <vt:lpstr>A case of Non-Coding DNA: Hairpin</vt:lpstr>
      <vt:lpstr>Current Situation</vt:lpstr>
      <vt:lpstr>Assumption &amp; Question</vt:lpstr>
      <vt:lpstr>General Comparison Model for Pseudo DNAs &amp; DNAs</vt:lpstr>
      <vt:lpstr>Variant Logic </vt:lpstr>
      <vt:lpstr>Variant Logic &amp; DNA Sequencing</vt:lpstr>
      <vt:lpstr>A Comparison Model to simulate Non-Coding DNAs in Visual Maps</vt:lpstr>
      <vt:lpstr>General Comparison Model</vt:lpstr>
      <vt:lpstr>Main Procedure</vt:lpstr>
      <vt:lpstr>Sample Cases</vt:lpstr>
      <vt:lpstr>Non-Coding DNA Sequence Information</vt:lpstr>
      <vt:lpstr>Human DNAs vs. Pseudo DNAs </vt:lpstr>
      <vt:lpstr>Pseudo DNAs on various conditions </vt:lpstr>
      <vt:lpstr>Pseudo DNA sequences on different parameters</vt:lpstr>
      <vt:lpstr>Two Groups of Human DNAs</vt:lpstr>
      <vt:lpstr>Pseudo DNAs under Various Interactions</vt:lpstr>
      <vt:lpstr>Human DNAs vs. Pseudo DNAs</vt:lpstr>
      <vt:lpstr>Conclusion</vt:lpstr>
      <vt:lpstr>Conclusion</vt:lpstr>
      <vt:lpstr>References</vt:lpstr>
      <vt:lpstr>Thanks 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变值逻辑体系在随机序列生成和检测应用中的机会和挑战</dc:title>
  <dc:creator>微软用户</dc:creator>
  <cp:lastModifiedBy>Chris Zheng</cp:lastModifiedBy>
  <cp:revision>185</cp:revision>
  <dcterms:created xsi:type="dcterms:W3CDTF">2011-04-20T00:56:01Z</dcterms:created>
  <dcterms:modified xsi:type="dcterms:W3CDTF">2014-08-01T23:33:51Z</dcterms:modified>
</cp:coreProperties>
</file>