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1"/>
    <p:sldMasterId id="2147483759" r:id="rId2"/>
  </p:sldMasterIdLst>
  <p:notesMasterIdLst>
    <p:notesMasterId r:id="rId42"/>
  </p:notesMasterIdLst>
  <p:sldIdLst>
    <p:sldId id="268" r:id="rId3"/>
    <p:sldId id="394" r:id="rId4"/>
    <p:sldId id="377" r:id="rId5"/>
    <p:sldId id="354" r:id="rId6"/>
    <p:sldId id="371" r:id="rId7"/>
    <p:sldId id="279" r:id="rId8"/>
    <p:sldId id="280" r:id="rId9"/>
    <p:sldId id="281" r:id="rId10"/>
    <p:sldId id="282" r:id="rId11"/>
    <p:sldId id="284" r:id="rId12"/>
    <p:sldId id="307" r:id="rId13"/>
    <p:sldId id="314" r:id="rId14"/>
    <p:sldId id="287" r:id="rId15"/>
    <p:sldId id="285" r:id="rId16"/>
    <p:sldId id="380" r:id="rId17"/>
    <p:sldId id="381" r:id="rId18"/>
    <p:sldId id="289" r:id="rId19"/>
    <p:sldId id="316" r:id="rId20"/>
    <p:sldId id="291" r:id="rId21"/>
    <p:sldId id="333" r:id="rId22"/>
    <p:sldId id="304" r:id="rId23"/>
    <p:sldId id="312" r:id="rId24"/>
    <p:sldId id="308" r:id="rId25"/>
    <p:sldId id="309" r:id="rId26"/>
    <p:sldId id="310" r:id="rId27"/>
    <p:sldId id="379" r:id="rId28"/>
    <p:sldId id="356" r:id="rId29"/>
    <p:sldId id="383" r:id="rId30"/>
    <p:sldId id="384" r:id="rId31"/>
    <p:sldId id="385" r:id="rId32"/>
    <p:sldId id="386" r:id="rId33"/>
    <p:sldId id="387" r:id="rId34"/>
    <p:sldId id="388" r:id="rId35"/>
    <p:sldId id="389" r:id="rId36"/>
    <p:sldId id="390" r:id="rId37"/>
    <p:sldId id="391" r:id="rId38"/>
    <p:sldId id="392" r:id="rId39"/>
    <p:sldId id="376" r:id="rId40"/>
    <p:sldId id="393"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8686"/>
    <a:srgbClr val="A1A4B8"/>
    <a:srgbClr val="00305E"/>
    <a:srgbClr val="EFF0F5"/>
    <a:srgbClr val="FFFFFF"/>
    <a:srgbClr val="E6ECF6"/>
    <a:srgbClr val="547C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170" autoAdjust="0"/>
  </p:normalViewPr>
  <p:slideViewPr>
    <p:cSldViewPr snapToGrid="0" showGuides="1">
      <p:cViewPr>
        <p:scale>
          <a:sx n="60" d="100"/>
          <a:sy n="60" d="100"/>
        </p:scale>
        <p:origin x="-1344" y="-126"/>
      </p:cViewPr>
      <p:guideLst>
        <p:guide orient="horz" pos="3888"/>
        <p:guide orient="horz" pos="3456"/>
        <p:guide orient="horz" pos="2592"/>
        <p:guide orient="horz" pos="1728"/>
        <p:guide orient="horz" pos="864"/>
        <p:guide orient="horz" pos="432"/>
        <p:guide orient="horz" pos="2160"/>
        <p:guide pos="417"/>
        <p:guide pos="822"/>
        <p:guide pos="4935"/>
        <p:guide pos="5345"/>
        <p:guide pos="4113"/>
        <p:guide pos="1649"/>
        <p:guide pos="2465"/>
        <p:guide pos="3297"/>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4" d="100"/>
          <a:sy n="54" d="100"/>
        </p:scale>
        <p:origin x="-161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invertIfNegative val="0"/>
          <c:cat>
            <c:strRef>
              <c:f>Sheet1!$A$2:$A$8</c:f>
              <c:strCache>
                <c:ptCount val="7"/>
                <c:pt idx="1">
                  <c:v>$1,000 </c:v>
                </c:pt>
                <c:pt idx="2">
                  <c:v>$10,000 </c:v>
                </c:pt>
                <c:pt idx="3">
                  <c:v>$100,000 </c:v>
                </c:pt>
                <c:pt idx="4">
                  <c:v>$1 million</c:v>
                </c:pt>
                <c:pt idx="5">
                  <c:v>$10 million</c:v>
                </c:pt>
                <c:pt idx="6">
                  <c:v>$100 million</c:v>
                </c:pt>
              </c:strCache>
            </c:strRef>
          </c:cat>
          <c:val>
            <c:numRef>
              <c:f>Sheet1!$B$2:$B$8</c:f>
              <c:numCache>
                <c:formatCode>General</c:formatCode>
                <c:ptCount val="7"/>
              </c:numCache>
            </c:numRef>
          </c:val>
        </c:ser>
        <c:dLbls>
          <c:showLegendKey val="0"/>
          <c:showVal val="0"/>
          <c:showCatName val="0"/>
          <c:showSerName val="0"/>
          <c:showPercent val="0"/>
          <c:showBubbleSize val="0"/>
        </c:dLbls>
        <c:gapWidth val="150"/>
        <c:axId val="22087936"/>
        <c:axId val="22142976"/>
      </c:barChart>
      <c:catAx>
        <c:axId val="22087936"/>
        <c:scaling>
          <c:orientation val="minMax"/>
        </c:scaling>
        <c:delete val="0"/>
        <c:axPos val="l"/>
        <c:majorTickMark val="out"/>
        <c:minorTickMark val="none"/>
        <c:tickLblPos val="nextTo"/>
        <c:spPr>
          <a:ln w="19050">
            <a:solidFill>
              <a:srgbClr val="868686"/>
            </a:solidFill>
          </a:ln>
        </c:spPr>
        <c:crossAx val="22142976"/>
        <c:crosses val="autoZero"/>
        <c:auto val="1"/>
        <c:lblAlgn val="ctr"/>
        <c:lblOffset val="100"/>
        <c:noMultiLvlLbl val="0"/>
      </c:catAx>
      <c:valAx>
        <c:axId val="22142976"/>
        <c:scaling>
          <c:orientation val="minMax"/>
          <c:max val="2015"/>
          <c:min val="2002"/>
        </c:scaling>
        <c:delete val="0"/>
        <c:axPos val="b"/>
        <c:numFmt formatCode="General" sourceLinked="1"/>
        <c:majorTickMark val="out"/>
        <c:minorTickMark val="none"/>
        <c:tickLblPos val="nextTo"/>
        <c:spPr>
          <a:ln w="19050"/>
        </c:spPr>
        <c:crossAx val="22087936"/>
        <c:crosses val="autoZero"/>
        <c:crossBetween val="midCat"/>
        <c:majorUnit val="2"/>
        <c:minorUnit val="0.04"/>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C31C45-5EC8-4D81-9D26-A35143BC19AB}" type="datetimeFigureOut">
              <a:rPr lang="en-US" smtClean="0"/>
              <a:t>7/31/2015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910237-F78C-408F-8D67-D41026643FFA}" type="slidenum">
              <a:rPr lang="en-US" smtClean="0"/>
              <a:t>‹#›</a:t>
            </a:fld>
            <a:endParaRPr lang="en-US"/>
          </a:p>
        </p:txBody>
      </p:sp>
    </p:spTree>
    <p:extLst>
      <p:ext uri="{BB962C8B-B14F-4D97-AF65-F5344CB8AC3E}">
        <p14:creationId xmlns:p14="http://schemas.microsoft.com/office/powerpoint/2010/main" val="2990693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en.wikipedia.org/wiki/Hematopoietic_stem_cell_transplantation" TargetMode="External"/><Relationship Id="rId3" Type="http://schemas.openxmlformats.org/officeDocument/2006/relationships/hyperlink" Target="http://en.wikipedia.org/wiki/Fred_Hutchinson_Cancer_Research_Center" TargetMode="External"/><Relationship Id="rId7" Type="http://schemas.openxmlformats.org/officeDocument/2006/relationships/hyperlink" Target="http://en.wikipedia.org/wiki/Graft-versus-host_disease"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en.wikipedia.org/wiki/Blood_cell" TargetMode="External"/><Relationship Id="rId11" Type="http://schemas.openxmlformats.org/officeDocument/2006/relationships/hyperlink" Target="http://en.wikipedia.org/wiki/Bone_Marrow_Donors_Worldwide" TargetMode="External"/><Relationship Id="rId5" Type="http://schemas.openxmlformats.org/officeDocument/2006/relationships/hyperlink" Target="http://en.wikipedia.org/wiki/Nobel_Prize_in_Physiology_or_Medicine" TargetMode="External"/><Relationship Id="rId10" Type="http://schemas.openxmlformats.org/officeDocument/2006/relationships/hyperlink" Target="http://en.wikipedia.org/wiki/University_of_Minnesota" TargetMode="External"/><Relationship Id="rId4" Type="http://schemas.openxmlformats.org/officeDocument/2006/relationships/hyperlink" Target="http://en.wikipedia.org/wiki/E._Donnall_Thomas" TargetMode="External"/><Relationship Id="rId9" Type="http://schemas.openxmlformats.org/officeDocument/2006/relationships/hyperlink" Target="http://en.wikipedia.org/wiki/Robert_A._Good"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910237-F78C-408F-8D67-D41026643FFA}" type="slidenum">
              <a:rPr lang="en-US" smtClean="0"/>
              <a:t>1</a:t>
            </a:fld>
            <a:endParaRPr lang="en-US"/>
          </a:p>
        </p:txBody>
      </p:sp>
    </p:spTree>
    <p:extLst>
      <p:ext uri="{BB962C8B-B14F-4D97-AF65-F5344CB8AC3E}">
        <p14:creationId xmlns:p14="http://schemas.microsoft.com/office/powerpoint/2010/main" val="2668411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FE7EAFA3-70B2-4167-9526-A90B410B83E9}" type="slidenum">
              <a:rPr lang="en-US" sz="1200">
                <a:solidFill>
                  <a:prstClr val="black"/>
                </a:solidFill>
              </a:rPr>
              <a:pPr eaLnBrk="1" hangingPunct="1"/>
              <a:t>4</a:t>
            </a:fld>
            <a:endParaRPr lang="en-US"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President Obama’s 2016 budget includes a $215 million investment in research on personalized medicine to provide clinicians with new tools, knowledge, and therapies to select which treatments will work best for which patients. That figure includes $5 million for the Office of the National Coordinator to support the development of interoperability standards and requirements that address privacy and enable secure exchange of data across systems.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National Institutes of Health (NIH), together with the Food and Drug Administration (FDA), and the Office of the National Coordinator for Health Information Technology (ONC)</a:t>
            </a:r>
          </a:p>
          <a:p>
            <a:pPr marL="285750" indent="-285750">
              <a:buFont typeface="Arial" panose="020B0604020202020204" pitchFamily="34" charset="0"/>
              <a:buChar char="•"/>
            </a:pPr>
            <a:r>
              <a:rPr lang="en-US" dirty="0" smtClean="0"/>
              <a:t>$130 million to NIH for development of a voluntary national research cohort of a million or more volunteers to propel our understanding of health and disease and set the foundation for a new way of doing research through engaged participants and open, responsible data sharing.</a:t>
            </a:r>
          </a:p>
          <a:p>
            <a:pPr marL="285750" indent="-285750">
              <a:buFont typeface="Arial" panose="020B0604020202020204" pitchFamily="34" charset="0"/>
              <a:buChar char="•"/>
            </a:pPr>
            <a:r>
              <a:rPr lang="en-US" dirty="0" smtClean="0"/>
              <a:t>$70 million to the National Cancer Institute (NCI), part of NIH, to scale up efforts to identify genomic drivers in cancer and apply that knowledge in the development of more effective approaches to cancer treatment.</a:t>
            </a:r>
          </a:p>
          <a:p>
            <a:r>
              <a:rPr lang="en-US" dirty="0" smtClean="0"/>
              <a:t>•$10 million to FDA to acquire additional expertise and advance the development of high quality, curated databases to support the regulatory structure needed to advance innovation in precision medicine and protect public health.</a:t>
            </a:r>
          </a:p>
          <a:p>
            <a:r>
              <a:rPr lang="en-US" dirty="0" smtClean="0"/>
              <a:t>•$5 million to ONC to support the development of interoperability standards and requirements that address privacy and enable secure exchange of data across systems.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A910237-F78C-408F-8D67-D41026643FFA}" type="slidenum">
              <a:rPr lang="en-US" smtClean="0"/>
              <a:t>5</a:t>
            </a:fld>
            <a:endParaRPr lang="en-US"/>
          </a:p>
        </p:txBody>
      </p:sp>
    </p:spTree>
    <p:extLst>
      <p:ext uri="{BB962C8B-B14F-4D97-AF65-F5344CB8AC3E}">
        <p14:creationId xmlns:p14="http://schemas.microsoft.com/office/powerpoint/2010/main" val="3546509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xfrm>
            <a:off x="457200" y="471488"/>
            <a:ext cx="2743200" cy="2057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9394" name="Notes Placeholder 2"/>
          <p:cNvSpPr>
            <a:spLocks noGrp="1"/>
          </p:cNvSpPr>
          <p:nvPr>
            <p:ph type="body" idx="1"/>
          </p:nvPr>
        </p:nvSpPr>
        <p:spPr>
          <a:xfrm>
            <a:off x="458456" y="2743515"/>
            <a:ext cx="5939519" cy="5928820"/>
          </a:xfrm>
          <a:noFill/>
        </p:spPr>
        <p:txBody>
          <a:bodyPr lIns="91420" tIns="45710" rIns="91420" bIns="45710"/>
          <a:lstStyle/>
          <a:p>
            <a:pPr eaLnBrk="1" hangingPunct="1">
              <a:spcBef>
                <a:spcPct val="0"/>
              </a:spcBef>
            </a:pPr>
            <a:r>
              <a:rPr lang="en-US">
                <a:latin typeface="Arial" charset="0"/>
              </a:rPr>
              <a:t>Offering Whole Exome and Whole Genome Sequencing to individual patients</a:t>
            </a:r>
          </a:p>
          <a:p>
            <a:pPr lvl="1" eaLnBrk="1" hangingPunct="1">
              <a:spcBef>
                <a:spcPct val="0"/>
              </a:spcBef>
              <a:buFontTx/>
              <a:buChar char="•"/>
            </a:pPr>
            <a:r>
              <a:rPr lang="en-US">
                <a:latin typeface="Arial" charset="0"/>
                <a:cs typeface="Arial" charset="0"/>
              </a:rPr>
              <a:t>Cancer patients</a:t>
            </a:r>
          </a:p>
          <a:p>
            <a:pPr lvl="1" eaLnBrk="1" hangingPunct="1">
              <a:spcBef>
                <a:spcPct val="0"/>
              </a:spcBef>
              <a:buFontTx/>
              <a:buChar char="•"/>
            </a:pPr>
            <a:r>
              <a:rPr lang="en-US">
                <a:latin typeface="Arial" charset="0"/>
                <a:cs typeface="Arial" charset="0"/>
              </a:rPr>
              <a:t>Diagnostic Odyssey</a:t>
            </a:r>
          </a:p>
          <a:p>
            <a:pPr eaLnBrk="1" hangingPunct="1">
              <a:spcBef>
                <a:spcPct val="0"/>
              </a:spcBef>
            </a:pPr>
            <a:r>
              <a:rPr lang="en-US">
                <a:latin typeface="Arial" charset="0"/>
              </a:rPr>
              <a:t>Patient 1</a:t>
            </a:r>
          </a:p>
          <a:p>
            <a:pPr lvl="1" eaLnBrk="1" hangingPunct="1">
              <a:spcBef>
                <a:spcPct val="0"/>
              </a:spcBef>
              <a:buFontTx/>
              <a:buChar char="•"/>
            </a:pPr>
            <a:r>
              <a:rPr lang="en-US">
                <a:latin typeface="Arial" charset="0"/>
                <a:cs typeface="Arial" charset="0"/>
              </a:rPr>
              <a:t>Proving the potential</a:t>
            </a:r>
          </a:p>
          <a:p>
            <a:pPr lvl="1" eaLnBrk="1" hangingPunct="1">
              <a:spcBef>
                <a:spcPct val="0"/>
              </a:spcBef>
              <a:buFontTx/>
              <a:buChar char="•"/>
            </a:pPr>
            <a:r>
              <a:rPr lang="en-US">
                <a:latin typeface="Arial" charset="0"/>
                <a:cs typeface="Arial" charset="0"/>
              </a:rPr>
              <a:t>Rare variant, potentially treatable</a:t>
            </a:r>
          </a:p>
          <a:p>
            <a:pPr lvl="1" eaLnBrk="1" hangingPunct="1">
              <a:spcBef>
                <a:spcPct val="0"/>
              </a:spcBef>
              <a:buFontTx/>
              <a:buChar char="•"/>
            </a:pPr>
            <a:endParaRPr lang="en-US">
              <a:latin typeface="Arial" charset="0"/>
              <a:cs typeface="Arial" charset="0"/>
            </a:endParaRPr>
          </a:p>
        </p:txBody>
      </p:sp>
      <p:sp>
        <p:nvSpPr>
          <p:cNvPr id="59395" name="Slide Number Placeholder 3"/>
          <p:cNvSpPr txBox="1">
            <a:spLocks noGrp="1"/>
          </p:cNvSpPr>
          <p:nvPr/>
        </p:nvSpPr>
        <p:spPr bwMode="auto">
          <a:xfrm>
            <a:off x="3884317" y="8684914"/>
            <a:ext cx="2972114" cy="45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0" rIns="91420" bIns="45710" anchor="b"/>
          <a:lstStyle>
            <a:lvl1pPr defTabSz="923925" eaLnBrk="0" hangingPunct="0">
              <a:defRPr sz="2400">
                <a:solidFill>
                  <a:schemeClr val="tx1"/>
                </a:solidFill>
                <a:latin typeface="Arial" charset="0"/>
                <a:ea typeface="ＭＳ Ｐゴシック" charset="0"/>
                <a:cs typeface="ＭＳ Ｐゴシック" charset="0"/>
              </a:defRPr>
            </a:lvl1pPr>
            <a:lvl2pPr marL="742950" indent="-285750" defTabSz="923925" eaLnBrk="0" hangingPunct="0">
              <a:defRPr sz="2400">
                <a:solidFill>
                  <a:schemeClr val="tx1"/>
                </a:solidFill>
                <a:latin typeface="Arial" charset="0"/>
                <a:ea typeface="ＭＳ Ｐゴシック" charset="0"/>
              </a:defRPr>
            </a:lvl2pPr>
            <a:lvl3pPr marL="1143000" indent="-228600" defTabSz="923925" eaLnBrk="0" hangingPunct="0">
              <a:defRPr sz="2400">
                <a:solidFill>
                  <a:schemeClr val="tx1"/>
                </a:solidFill>
                <a:latin typeface="Arial" charset="0"/>
                <a:ea typeface="ＭＳ Ｐゴシック" charset="0"/>
              </a:defRPr>
            </a:lvl3pPr>
            <a:lvl4pPr marL="1600200" indent="-228600" defTabSz="923925" eaLnBrk="0" hangingPunct="0">
              <a:defRPr sz="2400">
                <a:solidFill>
                  <a:schemeClr val="tx1"/>
                </a:solidFill>
                <a:latin typeface="Arial" charset="0"/>
                <a:ea typeface="ＭＳ Ｐゴシック" charset="0"/>
              </a:defRPr>
            </a:lvl4pPr>
            <a:lvl5pPr marL="2057400" indent="-228600" defTabSz="923925" eaLnBrk="0" hangingPunct="0">
              <a:defRPr sz="2400">
                <a:solidFill>
                  <a:schemeClr val="tx1"/>
                </a:solidFill>
                <a:latin typeface="Arial" charset="0"/>
                <a:ea typeface="ＭＳ Ｐゴシック" charset="0"/>
              </a:defRPr>
            </a:lvl5pPr>
            <a:lvl6pPr marL="2514600" indent="-228600" algn="ctr" defTabSz="923925"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defTabSz="923925"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defTabSz="923925"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defTabSz="923925"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A652CBD-B3DE-EE40-A44B-6E84D850DF5F}" type="slidenum">
              <a:rPr lang="en-US" sz="1200"/>
              <a:pPr algn="r" eaLnBrk="1" hangingPunct="1"/>
              <a:t>11</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The primary</a:t>
            </a:r>
            <a:r>
              <a:rPr lang="en-US" b="0" baseline="0" dirty="0" smtClean="0"/>
              <a:t> care physician, initially a Mayo Clinic physician, will have the advantage of working with a team of specialists to provide care informed by genomics</a:t>
            </a:r>
            <a:endParaRPr lang="en-US" b="1" dirty="0" smtClean="0"/>
          </a:p>
          <a:p>
            <a:endParaRPr lang="en-US" b="1" dirty="0" smtClean="0"/>
          </a:p>
          <a:p>
            <a:endParaRPr lang="en-US" b="1" dirty="0" smtClean="0"/>
          </a:p>
          <a:p>
            <a:r>
              <a:rPr lang="en-US" b="1" dirty="0" smtClean="0"/>
              <a:t>Primary physician.</a:t>
            </a:r>
            <a:r>
              <a:rPr lang="en-US" dirty="0" smtClean="0"/>
              <a:t> To ensure you receive the best possible care, we invite and encourage your primary care provider to participate in all discussions about your case. This can be done by teleconference or video conference when appropriate.</a:t>
            </a:r>
          </a:p>
          <a:p>
            <a:r>
              <a:rPr lang="en-US" b="1" dirty="0" smtClean="0"/>
              <a:t>IM Clinic consultants and physician specialists.</a:t>
            </a:r>
            <a:r>
              <a:rPr lang="en-US" dirty="0" smtClean="0"/>
              <a:t> These doctors include specialists in medical genetics, general internal medicine, pediatrics, gastroenterology, cardiovascular diseases, pathology, hematology, oncology and other areas.</a:t>
            </a:r>
          </a:p>
          <a:p>
            <a:r>
              <a:rPr lang="en-US" b="1" dirty="0" smtClean="0"/>
              <a:t>Genetic counselors.</a:t>
            </a:r>
            <a:r>
              <a:rPr lang="en-US" dirty="0" smtClean="0"/>
              <a:t> These health professionals work with doctors and families to help patients understand the process and implications of genome sequencing. They also provide education and support for patients and assist with genome analysis.</a:t>
            </a:r>
          </a:p>
          <a:p>
            <a:r>
              <a:rPr lang="en-US" b="1" dirty="0" smtClean="0"/>
              <a:t>Laboratory professionals.</a:t>
            </a:r>
            <a:r>
              <a:rPr lang="en-US" dirty="0" smtClean="0"/>
              <a:t> These doctorate-level scientists include molecular pathologists and biologists, geneticists, biochemists, and others. They help the team understand how individual changes at the submicroscopic level affect a patient's condition. </a:t>
            </a:r>
          </a:p>
          <a:p>
            <a:r>
              <a:rPr lang="en-US" b="1" dirty="0" err="1" smtClean="0"/>
              <a:t>Bioinformaticians</a:t>
            </a:r>
            <a:r>
              <a:rPr lang="en-US" b="1" dirty="0" smtClean="0"/>
              <a:t>.</a:t>
            </a:r>
            <a:r>
              <a:rPr lang="en-US" dirty="0" smtClean="0"/>
              <a:t> This specialized team combines computer science with biology and genetics to filter and distill the trillions of pieces of information from your genome into a brief report that you and your provider can use.</a:t>
            </a:r>
          </a:p>
          <a:p>
            <a:r>
              <a:rPr lang="en-US" b="1" dirty="0" smtClean="0"/>
              <a:t>Bioethicist.</a:t>
            </a:r>
            <a:r>
              <a:rPr lang="en-US" dirty="0" smtClean="0"/>
              <a:t> A representative from bioethics works with the group from start to finish, helping to ensure that all ethical, legal and social implications are considered.</a:t>
            </a:r>
          </a:p>
          <a:p>
            <a:endParaRPr lang="en-US" dirty="0" smtClean="0"/>
          </a:p>
          <a:p>
            <a:r>
              <a:rPr lang="en-US" dirty="0" smtClean="0"/>
              <a:t>http://mayoresearch.mayo.edu/center-for-individualized-medicine/individualized-medicine-clinic.asp</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A910237-F78C-408F-8D67-D41026643FFA}" type="slidenum">
              <a:rPr lang="en-US" smtClean="0"/>
              <a:t>12</a:t>
            </a:fld>
            <a:endParaRPr lang="en-US"/>
          </a:p>
        </p:txBody>
      </p:sp>
    </p:spTree>
    <p:extLst>
      <p:ext uri="{BB962C8B-B14F-4D97-AF65-F5344CB8AC3E}">
        <p14:creationId xmlns:p14="http://schemas.microsoft.com/office/powerpoint/2010/main" val="2304808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smtClean="0">
                <a:effectLst/>
              </a:rPr>
              <a:t>Stem cell transplantation was pioneered using bone-marrow-derived stem cells by a team at the </a:t>
            </a:r>
            <a:r>
              <a:rPr lang="en-US" dirty="0" smtClean="0">
                <a:effectLst/>
                <a:hlinkClick r:id="rId3" tooltip="Fred Hutchinson Cancer Research Center"/>
              </a:rPr>
              <a:t>Fred Hutchinson Cancer Research Center</a:t>
            </a:r>
            <a:r>
              <a:rPr lang="en-US" dirty="0" smtClean="0">
                <a:effectLst/>
              </a:rPr>
              <a:t> from the 1950s through the 1970s led by </a:t>
            </a:r>
            <a:r>
              <a:rPr lang="en-US" dirty="0" smtClean="0">
                <a:effectLst/>
                <a:hlinkClick r:id="rId4" tooltip="E. Donnall Thomas"/>
              </a:rPr>
              <a:t>E. </a:t>
            </a:r>
            <a:r>
              <a:rPr lang="en-US" dirty="0" err="1" smtClean="0">
                <a:effectLst/>
                <a:hlinkClick r:id="rId4" tooltip="E. Donnall Thomas"/>
              </a:rPr>
              <a:t>Donnall</a:t>
            </a:r>
            <a:r>
              <a:rPr lang="en-US" dirty="0" smtClean="0">
                <a:effectLst/>
                <a:hlinkClick r:id="rId4" tooltip="E. Donnall Thomas"/>
              </a:rPr>
              <a:t> Thomas</a:t>
            </a:r>
            <a:r>
              <a:rPr lang="en-US" dirty="0" smtClean="0">
                <a:effectLst/>
              </a:rPr>
              <a:t>, whose work was later recognized with a </a:t>
            </a:r>
            <a:r>
              <a:rPr lang="en-US" dirty="0" smtClean="0">
                <a:effectLst/>
                <a:hlinkClick r:id="rId5" tooltip="Nobel Prize in Physiology or Medicine"/>
              </a:rPr>
              <a:t>Nobel Prize in Physiology or Medicine</a:t>
            </a:r>
            <a:r>
              <a:rPr lang="en-US" dirty="0" smtClean="0">
                <a:effectLst/>
              </a:rPr>
              <a:t>. Thomas' work showed that bone marrow cells infused intravenously could repopulate the bone marrow and produce new </a:t>
            </a:r>
            <a:r>
              <a:rPr lang="en-US" dirty="0" smtClean="0">
                <a:effectLst/>
                <a:hlinkClick r:id="rId6" tooltip="Blood cell"/>
              </a:rPr>
              <a:t>blood cells</a:t>
            </a:r>
            <a:r>
              <a:rPr lang="en-US" dirty="0" smtClean="0">
                <a:effectLst/>
              </a:rPr>
              <a:t>. His work also reduced the likelihood of developing a life-threatening complication called </a:t>
            </a:r>
            <a:r>
              <a:rPr lang="en-US" dirty="0" smtClean="0">
                <a:effectLst/>
                <a:hlinkClick r:id="rId7" tooltip="Graft-versus-host disease"/>
              </a:rPr>
              <a:t>graft-versus-host disease</a:t>
            </a:r>
            <a:r>
              <a:rPr lang="en-US" dirty="0" smtClean="0">
                <a:effectLst/>
              </a:rPr>
              <a:t>.</a:t>
            </a:r>
            <a:r>
              <a:rPr lang="en-US" baseline="30000" dirty="0" smtClean="0">
                <a:effectLst/>
                <a:hlinkClick r:id="rId8"/>
              </a:rPr>
              <a:t>[41]</a:t>
            </a:r>
            <a:endParaRPr lang="en-US" dirty="0" smtClean="0">
              <a:effectLst/>
            </a:endParaRPr>
          </a:p>
          <a:p>
            <a:pPr rtl="0"/>
            <a:r>
              <a:rPr lang="en-US" dirty="0" smtClean="0">
                <a:effectLst/>
              </a:rPr>
              <a:t>The first physician to perform a successful human bone marrow transplant on a disease other than cancer was </a:t>
            </a:r>
            <a:r>
              <a:rPr lang="en-US" dirty="0" smtClean="0">
                <a:effectLst/>
                <a:hlinkClick r:id="rId9" tooltip="Robert A. Good"/>
              </a:rPr>
              <a:t>Robert A. Good</a:t>
            </a:r>
            <a:r>
              <a:rPr lang="en-US" dirty="0" smtClean="0">
                <a:effectLst/>
              </a:rPr>
              <a:t> at the </a:t>
            </a:r>
            <a:r>
              <a:rPr lang="en-US" dirty="0" smtClean="0">
                <a:effectLst/>
                <a:hlinkClick r:id="rId10" tooltip="University of Minnesota"/>
              </a:rPr>
              <a:t>University of Minnesota</a:t>
            </a:r>
            <a:r>
              <a:rPr lang="en-US" dirty="0" smtClean="0">
                <a:effectLst/>
              </a:rPr>
              <a:t> in 1968.</a:t>
            </a:r>
            <a:r>
              <a:rPr lang="en-US" baseline="30000" dirty="0" smtClean="0">
                <a:effectLst/>
                <a:hlinkClick r:id="rId8"/>
              </a:rPr>
              <a:t>[42]</a:t>
            </a:r>
            <a:r>
              <a:rPr lang="en-US" dirty="0" smtClean="0">
                <a:effectLst/>
              </a:rPr>
              <a:t> In 1975, John Kersey, M.D., also of the University of Minnesota, performed the first successful bone marrow transplant to cure lymphoma. His patient, a 16-year-old-boy, is today the longest-living lymphoma transplant survivor.</a:t>
            </a:r>
            <a:r>
              <a:rPr lang="en-US" baseline="30000" dirty="0" smtClean="0">
                <a:effectLst/>
                <a:hlinkClick r:id="rId8"/>
              </a:rPr>
              <a:t>[43]</a:t>
            </a:r>
            <a:endParaRPr lang="en-US" dirty="0" smtClean="0">
              <a:effectLst/>
            </a:endParaRPr>
          </a:p>
          <a:p>
            <a:r>
              <a:rPr lang="en-US" dirty="0" smtClean="0">
                <a:effectLst/>
              </a:rPr>
              <a:t>At the end of 2012, 20.2 million people had registered their willingness to be a bone marrow donor with one of the 67 registries from 49 countries participating in </a:t>
            </a:r>
            <a:r>
              <a:rPr lang="en-US" dirty="0" smtClean="0">
                <a:effectLst/>
                <a:hlinkClick r:id="rId11" tooltip="Bone Marrow Donors Worldwide"/>
              </a:rPr>
              <a:t>Bone Marrow Donors Worldwide</a:t>
            </a:r>
            <a:r>
              <a:rPr lang="en-US" dirty="0" smtClean="0">
                <a:effectLst/>
              </a:rPr>
              <a:t>. 17.9 million of these registered donors had been ABDR typed, allowing easy matching. A further 561,000 cord blood units had been received by one of 46 cord blood banks from 30 countries participating. The highest total number of bone marrow donors registered were those from the USA (8.0 million), and the highest number per capita were those from Cyprus (15.4% of the population).</a:t>
            </a:r>
            <a:r>
              <a:rPr lang="en-US" baseline="30000" dirty="0" smtClean="0">
                <a:effectLst/>
                <a:hlinkClick r:id="rId8"/>
              </a:rPr>
              <a:t>[</a:t>
            </a:r>
            <a:endParaRPr lang="en-US" dirty="0" smtClean="0"/>
          </a:p>
          <a:p>
            <a:r>
              <a:rPr lang="en-US" dirty="0" smtClean="0"/>
              <a:t>Macular degeneration of the retina is one of the conditions researchers hope can be treated with induced pluripotent stem cells.</a:t>
            </a:r>
            <a:endParaRPr lang="en-US" dirty="0"/>
          </a:p>
        </p:txBody>
      </p:sp>
      <p:sp>
        <p:nvSpPr>
          <p:cNvPr id="4" name="Slide Number Placeholder 3"/>
          <p:cNvSpPr>
            <a:spLocks noGrp="1"/>
          </p:cNvSpPr>
          <p:nvPr>
            <p:ph type="sldNum" sz="quarter" idx="10"/>
          </p:nvPr>
        </p:nvSpPr>
        <p:spPr/>
        <p:txBody>
          <a:bodyPr/>
          <a:lstStyle/>
          <a:p>
            <a:fld id="{CA910237-F78C-408F-8D67-D41026643FFA}" type="slidenum">
              <a:rPr lang="en-US" smtClean="0"/>
              <a:t>27</a:t>
            </a:fld>
            <a:endParaRPr lang="en-US"/>
          </a:p>
        </p:txBody>
      </p:sp>
    </p:spTree>
    <p:extLst>
      <p:ext uri="{BB962C8B-B14F-4D97-AF65-F5344CB8AC3E}">
        <p14:creationId xmlns:p14="http://schemas.microsoft.com/office/powerpoint/2010/main" val="1433648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analysis by CMS found that the average charge per stay for a patient with a stage III or stage IV pressure ulcer was $43,180 (Jackson, 2011). </a:t>
            </a:r>
          </a:p>
          <a:p>
            <a:endParaRPr lang="en-US" dirty="0"/>
          </a:p>
        </p:txBody>
      </p:sp>
      <p:sp>
        <p:nvSpPr>
          <p:cNvPr id="4" name="Slide Number Placeholder 3"/>
          <p:cNvSpPr>
            <a:spLocks noGrp="1"/>
          </p:cNvSpPr>
          <p:nvPr>
            <p:ph type="sldNum" sz="quarter" idx="10"/>
          </p:nvPr>
        </p:nvSpPr>
        <p:spPr/>
        <p:txBody>
          <a:bodyPr/>
          <a:lstStyle/>
          <a:p>
            <a:fld id="{FE414A14-DD27-4C58-8D2F-33FAD30EE6D3}"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5665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Mesenchymal stem cells, or MSCs, are </a:t>
            </a:r>
            <a:r>
              <a:rPr lang="en-US" dirty="0" err="1" smtClean="0"/>
              <a:t>multipotent</a:t>
            </a:r>
            <a:r>
              <a:rPr lang="en-US" dirty="0" smtClean="0"/>
              <a:t> stromal cells that can differentiate into a variety of cell types,[1] including: osteoblasts (bone cells),[2] chondrocytes (cartilage cells),[3] and adipocytes (fat cells). This phenomenon has been documented in specific cells and tissues in living animals and their counterparts growing in tissue culture.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414A14-DD27-4C58-8D2F-33FAD30EE6D3}"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587212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910237-F78C-408F-8D67-D41026643FFA}" type="slidenum">
              <a:rPr lang="en-US" smtClean="0"/>
              <a:t>35</a:t>
            </a:fld>
            <a:endParaRPr lang="en-US"/>
          </a:p>
        </p:txBody>
      </p:sp>
    </p:spTree>
    <p:extLst>
      <p:ext uri="{BB962C8B-B14F-4D97-AF65-F5344CB8AC3E}">
        <p14:creationId xmlns:p14="http://schemas.microsoft.com/office/powerpoint/2010/main" val="2902115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Regenerative Medicine </a:t>
            </a:r>
            <a:r>
              <a:rPr lang="en-US" dirty="0" err="1" smtClean="0"/>
              <a:t>Biotrust</a:t>
            </a:r>
            <a:r>
              <a:rPr lang="en-US" dirty="0" smtClean="0"/>
              <a:t> enables the Center for Regenerative Medicine to collect, process and store cells and other </a:t>
            </a:r>
            <a:r>
              <a:rPr lang="en-US" dirty="0" err="1" smtClean="0"/>
              <a:t>biospecimens</a:t>
            </a:r>
            <a:r>
              <a:rPr lang="en-US" dirty="0" smtClean="0"/>
              <a:t> from individual patients. As a patient's own cells are often used as a starting point for regenerative therapies, having them readily available in the </a:t>
            </a:r>
            <a:r>
              <a:rPr lang="en-US" dirty="0" err="1" smtClean="0"/>
              <a:t>biotrust</a:t>
            </a:r>
            <a:r>
              <a:rPr lang="en-US" dirty="0" smtClean="0"/>
              <a:t> is critical.</a:t>
            </a:r>
          </a:p>
          <a:p>
            <a:r>
              <a:rPr lang="en-US" dirty="0" smtClean="0"/>
              <a:t>Any human cells or tissues with application to regenerative medicine and surgery are within the scope of the </a:t>
            </a:r>
            <a:r>
              <a:rPr lang="en-US" dirty="0" err="1" smtClean="0"/>
              <a:t>Biotrust</a:t>
            </a:r>
            <a:r>
              <a:rPr lang="en-US" dirty="0" smtClean="0"/>
              <a:t>. Examples include cells from umbilical cord blood, ­ fibroblasts or other somatic cells for induced pluripotent stem (</a:t>
            </a:r>
            <a:r>
              <a:rPr lang="en-US" dirty="0" err="1" smtClean="0"/>
              <a:t>iPS</a:t>
            </a:r>
            <a:r>
              <a:rPr lang="en-US" dirty="0" smtClean="0"/>
              <a:t>) cell reprogramming, </a:t>
            </a:r>
            <a:r>
              <a:rPr lang="en-US" dirty="0" err="1" smtClean="0"/>
              <a:t>iPS</a:t>
            </a:r>
            <a:r>
              <a:rPr lang="en-US" dirty="0" smtClean="0"/>
              <a:t> cell lines, or partially differentiated cell lineages derived from various stem cell types.</a:t>
            </a:r>
          </a:p>
          <a:p>
            <a:r>
              <a:rPr lang="en-US" b="1" dirty="0" smtClean="0"/>
              <a:t>Regenerative medicine applications</a:t>
            </a:r>
          </a:p>
          <a:p>
            <a:r>
              <a:rPr lang="en-US" dirty="0" smtClean="0"/>
              <a:t>Examples of services within the Regenerative Medicine </a:t>
            </a:r>
            <a:r>
              <a:rPr lang="en-US" dirty="0" err="1" smtClean="0"/>
              <a:t>Biotrust</a:t>
            </a:r>
            <a:r>
              <a:rPr lang="en-US" dirty="0" smtClean="0"/>
              <a:t> include:</a:t>
            </a:r>
          </a:p>
          <a:p>
            <a:r>
              <a:rPr lang="en-US" dirty="0" smtClean="0"/>
              <a:t>IRB and scienti­fic protocol development</a:t>
            </a:r>
          </a:p>
          <a:p>
            <a:r>
              <a:rPr lang="en-US" dirty="0" err="1" smtClean="0"/>
              <a:t>Biospecimen</a:t>
            </a:r>
            <a:r>
              <a:rPr lang="en-US" dirty="0" smtClean="0"/>
              <a:t> collection and primary cell isolation</a:t>
            </a:r>
          </a:p>
          <a:p>
            <a:r>
              <a:rPr lang="en-US" dirty="0" err="1" smtClean="0"/>
              <a:t>iPS</a:t>
            </a:r>
            <a:r>
              <a:rPr lang="en-US" dirty="0" smtClean="0"/>
              <a:t> cell generation</a:t>
            </a:r>
          </a:p>
          <a:p>
            <a:r>
              <a:rPr lang="en-US" dirty="0" smtClean="0"/>
              <a:t>Training in </a:t>
            </a:r>
            <a:r>
              <a:rPr lang="en-US" dirty="0" err="1" smtClean="0"/>
              <a:t>iPS</a:t>
            </a:r>
            <a:r>
              <a:rPr lang="en-US" dirty="0" smtClean="0"/>
              <a:t> cell culturing techniques</a:t>
            </a:r>
          </a:p>
          <a:p>
            <a:r>
              <a:rPr lang="en-US" dirty="0" smtClean="0"/>
              <a:t>Directed differentiation of various cell types</a:t>
            </a:r>
          </a:p>
          <a:p>
            <a:r>
              <a:rPr lang="en-US" dirty="0" smtClean="0"/>
              <a:t>Protocol development</a:t>
            </a:r>
          </a:p>
          <a:p>
            <a:r>
              <a:rPr lang="en-US" dirty="0" smtClean="0"/>
              <a:t>Cryopreservation, banking and redundant storage of regenerative medicine-related biomaterials</a:t>
            </a:r>
          </a:p>
          <a:p>
            <a:endParaRPr lang="en-US" dirty="0"/>
          </a:p>
        </p:txBody>
      </p:sp>
      <p:sp>
        <p:nvSpPr>
          <p:cNvPr id="4" name="Slide Number Placeholder 3"/>
          <p:cNvSpPr>
            <a:spLocks noGrp="1"/>
          </p:cNvSpPr>
          <p:nvPr>
            <p:ph type="sldNum" sz="quarter" idx="10"/>
          </p:nvPr>
        </p:nvSpPr>
        <p:spPr/>
        <p:txBody>
          <a:bodyPr/>
          <a:lstStyle/>
          <a:p>
            <a:fld id="{CA910237-F78C-408F-8D67-D41026643FFA}" type="slidenum">
              <a:rPr lang="en-US" smtClean="0"/>
              <a:t>36</a:t>
            </a:fld>
            <a:endParaRPr lang="en-US"/>
          </a:p>
        </p:txBody>
      </p:sp>
    </p:spTree>
    <p:extLst>
      <p:ext uri="{BB962C8B-B14F-4D97-AF65-F5344CB8AC3E}">
        <p14:creationId xmlns:p14="http://schemas.microsoft.com/office/powerpoint/2010/main" val="1957401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Researchers will be sequencing the DNA of the </a:t>
            </a:r>
            <a:r>
              <a:rPr lang="en-US" dirty="0" err="1" smtClean="0"/>
              <a:t>biobank</a:t>
            </a:r>
            <a:r>
              <a:rPr lang="en-US" dirty="0" smtClean="0"/>
              <a:t> members for 69 genes that can influence how patients’ metabolize or react to different drugs. The goal is to determine which </a:t>
            </a:r>
            <a:r>
              <a:rPr lang="en-US" dirty="0" err="1" smtClean="0"/>
              <a:t>pharmacogenomic</a:t>
            </a:r>
            <a:r>
              <a:rPr lang="en-US" dirty="0" smtClean="0"/>
              <a:t> findings are relevant to that individual patient and to insert that information into their medical records — providing an early warning system to prevent adverse drug reactions or ineffective treatments.</a:t>
            </a:r>
            <a:endParaRPr lang="en-US" dirty="0"/>
          </a:p>
        </p:txBody>
      </p:sp>
      <p:sp>
        <p:nvSpPr>
          <p:cNvPr id="4" name="Slide Number Placeholder 3"/>
          <p:cNvSpPr>
            <a:spLocks noGrp="1"/>
          </p:cNvSpPr>
          <p:nvPr>
            <p:ph type="sldNum" sz="quarter" idx="10"/>
          </p:nvPr>
        </p:nvSpPr>
        <p:spPr/>
        <p:txBody>
          <a:bodyPr/>
          <a:lstStyle/>
          <a:p>
            <a:fld id="{CA910237-F78C-408F-8D67-D41026643FFA}" type="slidenum">
              <a:rPr lang="en-US" smtClean="0"/>
              <a:t>37</a:t>
            </a:fld>
            <a:endParaRPr lang="en-US"/>
          </a:p>
        </p:txBody>
      </p:sp>
    </p:spTree>
    <p:extLst>
      <p:ext uri="{BB962C8B-B14F-4D97-AF65-F5344CB8AC3E}">
        <p14:creationId xmlns:p14="http://schemas.microsoft.com/office/powerpoint/2010/main" val="4009922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51203" name="Rectangle 3"/>
          <p:cNvSpPr>
            <a:spLocks noGrp="1" noChangeArrowheads="1"/>
          </p:cNvSpPr>
          <p:nvPr>
            <p:ph type="body" idx="1"/>
          </p:nvPr>
        </p:nvSpPr>
        <p:spPr bwMode="auto">
          <a:xfrm>
            <a:off x="685800" y="4343481"/>
            <a:ext cx="5486400" cy="4114960"/>
          </a:xfrm>
          <a:prstGeom prst="rect">
            <a:avLst/>
          </a:prstGeom>
          <a:solidFill>
            <a:srgbClr val="FFFFFF"/>
          </a:solidFill>
          <a:ln>
            <a:solidFill>
              <a:srgbClr val="000000"/>
            </a:solidFill>
            <a:miter lim="800000"/>
            <a:headEnd/>
            <a:tailEnd/>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39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1808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776060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19889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5149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199775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399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18285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87128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95127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6237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06247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C11B9B-776F-4EBA-AB3F-C5781EB5CB65}" type="datetime1">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CEEF6-673E-454E-86C7-8216BA50636A}"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10" name="TextBox 9"/>
          <p:cNvSpPr txBox="1"/>
          <p:nvPr userDrawn="1"/>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pPr lvl="0"/>
            <a:r>
              <a:rPr lang="en-US" sz="700" dirty="0" smtClean="0">
                <a:solidFill>
                  <a:schemeClr val="accent4">
                    <a:lumMod val="75000"/>
                  </a:schemeClr>
                </a:solidFill>
              </a:rPr>
              <a:t>©2013 MFMER  |  3309825-</a:t>
            </a:r>
            <a:fld id="{D445C29B-035B-48ED-941F-A66A11A8A322}" type="slidenum">
              <a:rPr lang="en-US" sz="700" smtClean="0">
                <a:solidFill>
                  <a:schemeClr val="accent4">
                    <a:lumMod val="75000"/>
                  </a:schemeClr>
                </a:solidFill>
              </a:rPr>
              <a:pPr lvl="0"/>
              <a:t>‹#›</a:t>
            </a:fld>
            <a:endParaRPr lang="en-US" sz="700" dirty="0" smtClean="0">
              <a:solidFill>
                <a:schemeClr val="accent4">
                  <a:lumMod val="75000"/>
                </a:schemeClr>
              </a:solidFill>
            </a:endParaRPr>
          </a:p>
        </p:txBody>
      </p:sp>
      <p:grpSp>
        <p:nvGrpSpPr>
          <p:cNvPr id="11" name="Group 10"/>
          <p:cNvGrpSpPr>
            <a:grpSpLocks noChangeAspect="1"/>
          </p:cNvGrpSpPr>
          <p:nvPr userDrawn="1"/>
        </p:nvGrpSpPr>
        <p:grpSpPr>
          <a:xfrm>
            <a:off x="4029077" y="679373"/>
            <a:ext cx="1085848" cy="1184048"/>
            <a:chOff x="2971800" y="685800"/>
            <a:chExt cx="1767681" cy="1927543"/>
          </a:xfrm>
          <a:solidFill>
            <a:schemeClr val="bg1"/>
          </a:solidFill>
          <a:effectLst/>
        </p:grpSpPr>
        <p:sp>
          <p:nvSpPr>
            <p:cNvPr id="12" name="Freeform 22"/>
            <p:cNvSpPr>
              <a:spLocks noEditPoints="1"/>
            </p:cNvSpPr>
            <p:nvPr/>
          </p:nvSpPr>
          <p:spPr bwMode="auto">
            <a:xfrm>
              <a:off x="3235801" y="1625600"/>
              <a:ext cx="1238250" cy="987743"/>
            </a:xfrm>
            <a:custGeom>
              <a:avLst/>
              <a:gdLst>
                <a:gd name="T0" fmla="*/ 2605 w 3302"/>
                <a:gd name="T1" fmla="*/ 0 h 2634"/>
                <a:gd name="T2" fmla="*/ 1908 w 3302"/>
                <a:gd name="T3" fmla="*/ 0 h 2634"/>
                <a:gd name="T4" fmla="*/ 1908 w 3302"/>
                <a:gd name="T5" fmla="*/ 785 h 2634"/>
                <a:gd name="T6" fmla="*/ 2252 w 3302"/>
                <a:gd name="T7" fmla="*/ 1571 h 2634"/>
                <a:gd name="T8" fmla="*/ 2251 w 3302"/>
                <a:gd name="T9" fmla="*/ 1461 h 2634"/>
                <a:gd name="T10" fmla="*/ 2068 w 3302"/>
                <a:gd name="T11" fmla="*/ 882 h 2634"/>
                <a:gd name="T12" fmla="*/ 2068 w 3302"/>
                <a:gd name="T13" fmla="*/ 676 h 2634"/>
                <a:gd name="T14" fmla="*/ 2332 w 3302"/>
                <a:gd name="T15" fmla="*/ 676 h 2634"/>
                <a:gd name="T16" fmla="*/ 2332 w 3302"/>
                <a:gd name="T17" fmla="*/ 1573 h 2634"/>
                <a:gd name="T18" fmla="*/ 1656 w 3302"/>
                <a:gd name="T19" fmla="*/ 2578 h 2634"/>
                <a:gd name="T20" fmla="*/ 981 w 3302"/>
                <a:gd name="T21" fmla="*/ 1623 h 2634"/>
                <a:gd name="T22" fmla="*/ 1395 w 3302"/>
                <a:gd name="T23" fmla="*/ 785 h 2634"/>
                <a:gd name="T24" fmla="*/ 1395 w 3302"/>
                <a:gd name="T25" fmla="*/ 676 h 2634"/>
                <a:gd name="T26" fmla="*/ 1656 w 3302"/>
                <a:gd name="T27" fmla="*/ 676 h 2634"/>
                <a:gd name="T28" fmla="*/ 1823 w 3302"/>
                <a:gd name="T29" fmla="*/ 676 h 2634"/>
                <a:gd name="T30" fmla="*/ 1823 w 3302"/>
                <a:gd name="T31" fmla="*/ 514 h 2634"/>
                <a:gd name="T32" fmla="*/ 1656 w 3302"/>
                <a:gd name="T33" fmla="*/ 514 h 2634"/>
                <a:gd name="T34" fmla="*/ 1395 w 3302"/>
                <a:gd name="T35" fmla="*/ 514 h 2634"/>
                <a:gd name="T36" fmla="*/ 1395 w 3302"/>
                <a:gd name="T37" fmla="*/ 514 h 2634"/>
                <a:gd name="T38" fmla="*/ 1235 w 3302"/>
                <a:gd name="T39" fmla="*/ 514 h 2634"/>
                <a:gd name="T40" fmla="*/ 1235 w 3302"/>
                <a:gd name="T41" fmla="*/ 514 h 2634"/>
                <a:gd name="T42" fmla="*/ 819 w 3302"/>
                <a:gd name="T43" fmla="*/ 514 h 2634"/>
                <a:gd name="T44" fmla="*/ 819 w 3302"/>
                <a:gd name="T45" fmla="*/ 1457 h 2634"/>
                <a:gd name="T46" fmla="*/ 822 w 3302"/>
                <a:gd name="T47" fmla="*/ 1553 h 2634"/>
                <a:gd name="T48" fmla="*/ 822 w 3302"/>
                <a:gd name="T49" fmla="*/ 1554 h 2634"/>
                <a:gd name="T50" fmla="*/ 980 w 3302"/>
                <a:gd name="T51" fmla="*/ 1423 h 2634"/>
                <a:gd name="T52" fmla="*/ 980 w 3302"/>
                <a:gd name="T53" fmla="*/ 1423 h 2634"/>
                <a:gd name="T54" fmla="*/ 980 w 3302"/>
                <a:gd name="T55" fmla="*/ 676 h 2634"/>
                <a:gd name="T56" fmla="*/ 1235 w 3302"/>
                <a:gd name="T57" fmla="*/ 676 h 2634"/>
                <a:gd name="T58" fmla="*/ 1235 w 3302"/>
                <a:gd name="T59" fmla="*/ 676 h 2634"/>
                <a:gd name="T60" fmla="*/ 1235 w 3302"/>
                <a:gd name="T61" fmla="*/ 882 h 2634"/>
                <a:gd name="T62" fmla="*/ 698 w 3302"/>
                <a:gd name="T63" fmla="*/ 1710 h 2634"/>
                <a:gd name="T64" fmla="*/ 161 w 3302"/>
                <a:gd name="T65" fmla="*/ 882 h 2634"/>
                <a:gd name="T66" fmla="*/ 161 w 3302"/>
                <a:gd name="T67" fmla="*/ 160 h 2634"/>
                <a:gd name="T68" fmla="*/ 698 w 3302"/>
                <a:gd name="T69" fmla="*/ 160 h 2634"/>
                <a:gd name="T70" fmla="*/ 1235 w 3302"/>
                <a:gd name="T71" fmla="*/ 160 h 2634"/>
                <a:gd name="T72" fmla="*/ 1235 w 3302"/>
                <a:gd name="T73" fmla="*/ 436 h 2634"/>
                <a:gd name="T74" fmla="*/ 1395 w 3302"/>
                <a:gd name="T75" fmla="*/ 436 h 2634"/>
                <a:gd name="T76" fmla="*/ 1395 w 3302"/>
                <a:gd name="T77" fmla="*/ 0 h 2634"/>
                <a:gd name="T78" fmla="*/ 698 w 3302"/>
                <a:gd name="T79" fmla="*/ 0 h 2634"/>
                <a:gd name="T80" fmla="*/ 0 w 3302"/>
                <a:gd name="T81" fmla="*/ 0 h 2634"/>
                <a:gd name="T82" fmla="*/ 0 w 3302"/>
                <a:gd name="T83" fmla="*/ 785 h 2634"/>
                <a:gd name="T84" fmla="*/ 698 w 3302"/>
                <a:gd name="T85" fmla="*/ 1766 h 2634"/>
                <a:gd name="T86" fmla="*/ 838 w 3302"/>
                <a:gd name="T87" fmla="*/ 1705 h 2634"/>
                <a:gd name="T88" fmla="*/ 1656 w 3302"/>
                <a:gd name="T89" fmla="*/ 2634 h 2634"/>
                <a:gd name="T90" fmla="*/ 2474 w 3302"/>
                <a:gd name="T91" fmla="*/ 1709 h 2634"/>
                <a:gd name="T92" fmla="*/ 2605 w 3302"/>
                <a:gd name="T93" fmla="*/ 1766 h 2634"/>
                <a:gd name="T94" fmla="*/ 3302 w 3302"/>
                <a:gd name="T95" fmla="*/ 785 h 2634"/>
                <a:gd name="T96" fmla="*/ 3302 w 3302"/>
                <a:gd name="T97" fmla="*/ 0 h 2634"/>
                <a:gd name="T98" fmla="*/ 2605 w 3302"/>
                <a:gd name="T99" fmla="*/ 0 h 2634"/>
                <a:gd name="T100" fmla="*/ 3142 w 3302"/>
                <a:gd name="T101" fmla="*/ 882 h 2634"/>
                <a:gd name="T102" fmla="*/ 2605 w 3302"/>
                <a:gd name="T103" fmla="*/ 1710 h 2634"/>
                <a:gd name="T104" fmla="*/ 2482 w 3302"/>
                <a:gd name="T105" fmla="*/ 1647 h 2634"/>
                <a:gd name="T106" fmla="*/ 2493 w 3302"/>
                <a:gd name="T107" fmla="*/ 1457 h 2634"/>
                <a:gd name="T108" fmla="*/ 2493 w 3302"/>
                <a:gd name="T109" fmla="*/ 514 h 2634"/>
                <a:gd name="T110" fmla="*/ 2068 w 3302"/>
                <a:gd name="T111" fmla="*/ 514 h 2634"/>
                <a:gd name="T112" fmla="*/ 2068 w 3302"/>
                <a:gd name="T113" fmla="*/ 160 h 2634"/>
                <a:gd name="T114" fmla="*/ 2605 w 3302"/>
                <a:gd name="T115" fmla="*/ 160 h 2634"/>
                <a:gd name="T116" fmla="*/ 3142 w 3302"/>
                <a:gd name="T117" fmla="*/ 160 h 2634"/>
                <a:gd name="T118" fmla="*/ 3142 w 3302"/>
                <a:gd name="T119" fmla="*/ 882 h 2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02" h="2634">
                  <a:moveTo>
                    <a:pt x="2605" y="0"/>
                  </a:moveTo>
                  <a:cubicBezTo>
                    <a:pt x="1908" y="0"/>
                    <a:pt x="1908" y="0"/>
                    <a:pt x="1908" y="0"/>
                  </a:cubicBezTo>
                  <a:cubicBezTo>
                    <a:pt x="1908" y="785"/>
                    <a:pt x="1908" y="785"/>
                    <a:pt x="1908" y="785"/>
                  </a:cubicBezTo>
                  <a:cubicBezTo>
                    <a:pt x="1908" y="1146"/>
                    <a:pt x="2033" y="1397"/>
                    <a:pt x="2252" y="1571"/>
                  </a:cubicBezTo>
                  <a:cubicBezTo>
                    <a:pt x="2251" y="1461"/>
                    <a:pt x="2251" y="1461"/>
                    <a:pt x="2251" y="1461"/>
                  </a:cubicBezTo>
                  <a:cubicBezTo>
                    <a:pt x="2091" y="1276"/>
                    <a:pt x="2068" y="1064"/>
                    <a:pt x="2068" y="882"/>
                  </a:cubicBezTo>
                  <a:cubicBezTo>
                    <a:pt x="2068" y="676"/>
                    <a:pt x="2068" y="676"/>
                    <a:pt x="2068" y="676"/>
                  </a:cubicBezTo>
                  <a:cubicBezTo>
                    <a:pt x="2332" y="676"/>
                    <a:pt x="2332" y="676"/>
                    <a:pt x="2332" y="676"/>
                  </a:cubicBezTo>
                  <a:cubicBezTo>
                    <a:pt x="2332" y="1573"/>
                    <a:pt x="2332" y="1573"/>
                    <a:pt x="2332" y="1573"/>
                  </a:cubicBezTo>
                  <a:cubicBezTo>
                    <a:pt x="2332" y="1900"/>
                    <a:pt x="2240" y="2317"/>
                    <a:pt x="1656" y="2578"/>
                  </a:cubicBezTo>
                  <a:cubicBezTo>
                    <a:pt x="1101" y="2330"/>
                    <a:pt x="991" y="1941"/>
                    <a:pt x="981" y="1623"/>
                  </a:cubicBezTo>
                  <a:cubicBezTo>
                    <a:pt x="1243" y="1447"/>
                    <a:pt x="1395" y="1182"/>
                    <a:pt x="1395" y="785"/>
                  </a:cubicBezTo>
                  <a:cubicBezTo>
                    <a:pt x="1395" y="676"/>
                    <a:pt x="1395" y="676"/>
                    <a:pt x="1395" y="676"/>
                  </a:cubicBezTo>
                  <a:cubicBezTo>
                    <a:pt x="1656" y="676"/>
                    <a:pt x="1656" y="676"/>
                    <a:pt x="1656" y="676"/>
                  </a:cubicBezTo>
                  <a:cubicBezTo>
                    <a:pt x="1823" y="676"/>
                    <a:pt x="1823" y="676"/>
                    <a:pt x="1823" y="676"/>
                  </a:cubicBezTo>
                  <a:cubicBezTo>
                    <a:pt x="1823" y="514"/>
                    <a:pt x="1823" y="514"/>
                    <a:pt x="1823" y="514"/>
                  </a:cubicBezTo>
                  <a:cubicBezTo>
                    <a:pt x="1656" y="514"/>
                    <a:pt x="1656" y="514"/>
                    <a:pt x="1656" y="514"/>
                  </a:cubicBezTo>
                  <a:cubicBezTo>
                    <a:pt x="1395" y="514"/>
                    <a:pt x="1395" y="514"/>
                    <a:pt x="1395" y="514"/>
                  </a:cubicBezTo>
                  <a:cubicBezTo>
                    <a:pt x="1395" y="514"/>
                    <a:pt x="1395" y="514"/>
                    <a:pt x="1395" y="514"/>
                  </a:cubicBezTo>
                  <a:cubicBezTo>
                    <a:pt x="1235" y="514"/>
                    <a:pt x="1235" y="514"/>
                    <a:pt x="1235" y="514"/>
                  </a:cubicBezTo>
                  <a:cubicBezTo>
                    <a:pt x="1235" y="514"/>
                    <a:pt x="1235" y="514"/>
                    <a:pt x="1235" y="514"/>
                  </a:cubicBezTo>
                  <a:cubicBezTo>
                    <a:pt x="819" y="514"/>
                    <a:pt x="819" y="514"/>
                    <a:pt x="819" y="514"/>
                  </a:cubicBezTo>
                  <a:cubicBezTo>
                    <a:pt x="819" y="1457"/>
                    <a:pt x="819" y="1457"/>
                    <a:pt x="819" y="1457"/>
                  </a:cubicBezTo>
                  <a:cubicBezTo>
                    <a:pt x="819" y="1490"/>
                    <a:pt x="820" y="1522"/>
                    <a:pt x="822" y="1553"/>
                  </a:cubicBezTo>
                  <a:cubicBezTo>
                    <a:pt x="822" y="1554"/>
                    <a:pt x="822" y="1554"/>
                    <a:pt x="822" y="1554"/>
                  </a:cubicBezTo>
                  <a:cubicBezTo>
                    <a:pt x="885" y="1512"/>
                    <a:pt x="937" y="1469"/>
                    <a:pt x="980" y="1423"/>
                  </a:cubicBezTo>
                  <a:cubicBezTo>
                    <a:pt x="980" y="1423"/>
                    <a:pt x="980" y="1423"/>
                    <a:pt x="980" y="1423"/>
                  </a:cubicBezTo>
                  <a:cubicBezTo>
                    <a:pt x="980" y="676"/>
                    <a:pt x="980" y="676"/>
                    <a:pt x="980" y="676"/>
                  </a:cubicBezTo>
                  <a:cubicBezTo>
                    <a:pt x="1235" y="676"/>
                    <a:pt x="1235" y="676"/>
                    <a:pt x="1235" y="676"/>
                  </a:cubicBezTo>
                  <a:cubicBezTo>
                    <a:pt x="1235" y="676"/>
                    <a:pt x="1235" y="676"/>
                    <a:pt x="1235" y="676"/>
                  </a:cubicBezTo>
                  <a:cubicBezTo>
                    <a:pt x="1235" y="882"/>
                    <a:pt x="1235" y="882"/>
                    <a:pt x="1235" y="882"/>
                  </a:cubicBezTo>
                  <a:cubicBezTo>
                    <a:pt x="1235" y="1154"/>
                    <a:pt x="1184" y="1492"/>
                    <a:pt x="698" y="1710"/>
                  </a:cubicBezTo>
                  <a:cubicBezTo>
                    <a:pt x="211" y="1492"/>
                    <a:pt x="161" y="1154"/>
                    <a:pt x="161" y="882"/>
                  </a:cubicBezTo>
                  <a:cubicBezTo>
                    <a:pt x="161" y="160"/>
                    <a:pt x="161" y="160"/>
                    <a:pt x="161" y="160"/>
                  </a:cubicBezTo>
                  <a:cubicBezTo>
                    <a:pt x="698" y="160"/>
                    <a:pt x="698" y="160"/>
                    <a:pt x="698" y="160"/>
                  </a:cubicBezTo>
                  <a:cubicBezTo>
                    <a:pt x="1235" y="160"/>
                    <a:pt x="1235" y="160"/>
                    <a:pt x="1235" y="160"/>
                  </a:cubicBezTo>
                  <a:cubicBezTo>
                    <a:pt x="1235" y="436"/>
                    <a:pt x="1235" y="436"/>
                    <a:pt x="1235" y="436"/>
                  </a:cubicBezTo>
                  <a:cubicBezTo>
                    <a:pt x="1395" y="436"/>
                    <a:pt x="1395" y="436"/>
                    <a:pt x="1395" y="436"/>
                  </a:cubicBezTo>
                  <a:cubicBezTo>
                    <a:pt x="1395" y="0"/>
                    <a:pt x="1395" y="0"/>
                    <a:pt x="1395" y="0"/>
                  </a:cubicBezTo>
                  <a:cubicBezTo>
                    <a:pt x="698" y="0"/>
                    <a:pt x="698" y="0"/>
                    <a:pt x="698" y="0"/>
                  </a:cubicBezTo>
                  <a:cubicBezTo>
                    <a:pt x="0" y="0"/>
                    <a:pt x="0" y="0"/>
                    <a:pt x="0" y="0"/>
                  </a:cubicBezTo>
                  <a:cubicBezTo>
                    <a:pt x="0" y="785"/>
                    <a:pt x="0" y="785"/>
                    <a:pt x="0" y="785"/>
                  </a:cubicBezTo>
                  <a:cubicBezTo>
                    <a:pt x="0" y="1309"/>
                    <a:pt x="266" y="1602"/>
                    <a:pt x="698" y="1766"/>
                  </a:cubicBezTo>
                  <a:cubicBezTo>
                    <a:pt x="747" y="1747"/>
                    <a:pt x="793" y="1727"/>
                    <a:pt x="838" y="1705"/>
                  </a:cubicBezTo>
                  <a:cubicBezTo>
                    <a:pt x="912" y="2181"/>
                    <a:pt x="1210" y="2465"/>
                    <a:pt x="1656" y="2634"/>
                  </a:cubicBezTo>
                  <a:cubicBezTo>
                    <a:pt x="2101" y="2466"/>
                    <a:pt x="2398" y="2183"/>
                    <a:pt x="2474" y="1709"/>
                  </a:cubicBezTo>
                  <a:cubicBezTo>
                    <a:pt x="2516" y="1730"/>
                    <a:pt x="2559" y="1748"/>
                    <a:pt x="2605" y="1766"/>
                  </a:cubicBezTo>
                  <a:cubicBezTo>
                    <a:pt x="3037" y="1602"/>
                    <a:pt x="3302" y="1309"/>
                    <a:pt x="3302" y="785"/>
                  </a:cubicBezTo>
                  <a:cubicBezTo>
                    <a:pt x="3302" y="0"/>
                    <a:pt x="3302" y="0"/>
                    <a:pt x="3302" y="0"/>
                  </a:cubicBezTo>
                  <a:lnTo>
                    <a:pt x="2605" y="0"/>
                  </a:lnTo>
                  <a:close/>
                  <a:moveTo>
                    <a:pt x="3142" y="882"/>
                  </a:moveTo>
                  <a:cubicBezTo>
                    <a:pt x="3142" y="1154"/>
                    <a:pt x="3092" y="1492"/>
                    <a:pt x="2605" y="1710"/>
                  </a:cubicBezTo>
                  <a:cubicBezTo>
                    <a:pt x="2561" y="1690"/>
                    <a:pt x="2520" y="1669"/>
                    <a:pt x="2482" y="1647"/>
                  </a:cubicBezTo>
                  <a:cubicBezTo>
                    <a:pt x="2489" y="1587"/>
                    <a:pt x="2493" y="1524"/>
                    <a:pt x="2493" y="1457"/>
                  </a:cubicBezTo>
                  <a:cubicBezTo>
                    <a:pt x="2493" y="514"/>
                    <a:pt x="2493" y="514"/>
                    <a:pt x="2493" y="514"/>
                  </a:cubicBezTo>
                  <a:cubicBezTo>
                    <a:pt x="2068" y="514"/>
                    <a:pt x="2068" y="514"/>
                    <a:pt x="2068" y="514"/>
                  </a:cubicBezTo>
                  <a:cubicBezTo>
                    <a:pt x="2068" y="160"/>
                    <a:pt x="2068" y="160"/>
                    <a:pt x="2068" y="160"/>
                  </a:cubicBezTo>
                  <a:cubicBezTo>
                    <a:pt x="2605" y="160"/>
                    <a:pt x="2605" y="160"/>
                    <a:pt x="2605" y="160"/>
                  </a:cubicBezTo>
                  <a:cubicBezTo>
                    <a:pt x="3142" y="160"/>
                    <a:pt x="3142" y="160"/>
                    <a:pt x="3142" y="160"/>
                  </a:cubicBezTo>
                  <a:lnTo>
                    <a:pt x="3142" y="88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23"/>
            <p:cNvSpPr>
              <a:spLocks/>
            </p:cNvSpPr>
            <p:nvPr/>
          </p:nvSpPr>
          <p:spPr bwMode="auto">
            <a:xfrm>
              <a:off x="3333274" y="1133951"/>
              <a:ext cx="264001" cy="331470"/>
            </a:xfrm>
            <a:custGeom>
              <a:avLst/>
              <a:gdLst>
                <a:gd name="T0" fmla="*/ 57 w 704"/>
                <a:gd name="T1" fmla="*/ 884 h 884"/>
                <a:gd name="T2" fmla="*/ 57 w 704"/>
                <a:gd name="T3" fmla="*/ 852 h 884"/>
                <a:gd name="T4" fmla="*/ 108 w 704"/>
                <a:gd name="T5" fmla="*/ 824 h 884"/>
                <a:gd name="T6" fmla="*/ 117 w 704"/>
                <a:gd name="T7" fmla="*/ 809 h 884"/>
                <a:gd name="T8" fmla="*/ 124 w 704"/>
                <a:gd name="T9" fmla="*/ 735 h 884"/>
                <a:gd name="T10" fmla="*/ 128 w 704"/>
                <a:gd name="T11" fmla="*/ 633 h 884"/>
                <a:gd name="T12" fmla="*/ 128 w 704"/>
                <a:gd name="T13" fmla="*/ 298 h 884"/>
                <a:gd name="T14" fmla="*/ 124 w 704"/>
                <a:gd name="T15" fmla="*/ 133 h 884"/>
                <a:gd name="T16" fmla="*/ 115 w 704"/>
                <a:gd name="T17" fmla="*/ 62 h 884"/>
                <a:gd name="T18" fmla="*/ 92 w 704"/>
                <a:gd name="T19" fmla="*/ 46 h 884"/>
                <a:gd name="T20" fmla="*/ 0 w 704"/>
                <a:gd name="T21" fmla="*/ 40 h 884"/>
                <a:gd name="T22" fmla="*/ 0 w 704"/>
                <a:gd name="T23" fmla="*/ 0 h 884"/>
                <a:gd name="T24" fmla="*/ 195 w 704"/>
                <a:gd name="T25" fmla="*/ 4 h 884"/>
                <a:gd name="T26" fmla="*/ 381 w 704"/>
                <a:gd name="T27" fmla="*/ 0 h 884"/>
                <a:gd name="T28" fmla="*/ 381 w 704"/>
                <a:gd name="T29" fmla="*/ 40 h 884"/>
                <a:gd name="T30" fmla="*/ 287 w 704"/>
                <a:gd name="T31" fmla="*/ 46 h 884"/>
                <a:gd name="T32" fmla="*/ 264 w 704"/>
                <a:gd name="T33" fmla="*/ 61 h 884"/>
                <a:gd name="T34" fmla="*/ 255 w 704"/>
                <a:gd name="T35" fmla="*/ 122 h 884"/>
                <a:gd name="T36" fmla="*/ 251 w 704"/>
                <a:gd name="T37" fmla="*/ 298 h 884"/>
                <a:gd name="T38" fmla="*/ 251 w 704"/>
                <a:gd name="T39" fmla="*/ 717 h 884"/>
                <a:gd name="T40" fmla="*/ 255 w 704"/>
                <a:gd name="T41" fmla="*/ 824 h 884"/>
                <a:gd name="T42" fmla="*/ 358 w 704"/>
                <a:gd name="T43" fmla="*/ 827 h 884"/>
                <a:gd name="T44" fmla="*/ 620 w 704"/>
                <a:gd name="T45" fmla="*/ 805 h 884"/>
                <a:gd name="T46" fmla="*/ 635 w 704"/>
                <a:gd name="T47" fmla="*/ 762 h 884"/>
                <a:gd name="T48" fmla="*/ 661 w 704"/>
                <a:gd name="T49" fmla="*/ 659 h 884"/>
                <a:gd name="T50" fmla="*/ 704 w 704"/>
                <a:gd name="T51" fmla="*/ 659 h 884"/>
                <a:gd name="T52" fmla="*/ 676 w 704"/>
                <a:gd name="T53" fmla="*/ 876 h 884"/>
                <a:gd name="T54" fmla="*/ 634 w 704"/>
                <a:gd name="T55" fmla="*/ 882 h 884"/>
                <a:gd name="T56" fmla="*/ 530 w 704"/>
                <a:gd name="T57" fmla="*/ 884 h 884"/>
                <a:gd name="T58" fmla="*/ 184 w 704"/>
                <a:gd name="T59" fmla="*/ 880 h 884"/>
                <a:gd name="T60" fmla="*/ 57 w 704"/>
                <a:gd name="T61" fmla="*/ 88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04" h="884">
                  <a:moveTo>
                    <a:pt x="57" y="884"/>
                  </a:moveTo>
                  <a:cubicBezTo>
                    <a:pt x="57" y="852"/>
                    <a:pt x="57" y="852"/>
                    <a:pt x="57" y="852"/>
                  </a:cubicBezTo>
                  <a:cubicBezTo>
                    <a:pt x="84" y="840"/>
                    <a:pt x="101" y="830"/>
                    <a:pt x="108" y="824"/>
                  </a:cubicBezTo>
                  <a:cubicBezTo>
                    <a:pt x="112" y="820"/>
                    <a:pt x="115" y="815"/>
                    <a:pt x="117" y="809"/>
                  </a:cubicBezTo>
                  <a:cubicBezTo>
                    <a:pt x="121" y="798"/>
                    <a:pt x="123" y="773"/>
                    <a:pt x="124" y="735"/>
                  </a:cubicBezTo>
                  <a:cubicBezTo>
                    <a:pt x="127" y="678"/>
                    <a:pt x="128" y="644"/>
                    <a:pt x="128" y="633"/>
                  </a:cubicBezTo>
                  <a:cubicBezTo>
                    <a:pt x="128" y="298"/>
                    <a:pt x="128" y="298"/>
                    <a:pt x="128" y="298"/>
                  </a:cubicBezTo>
                  <a:cubicBezTo>
                    <a:pt x="128" y="242"/>
                    <a:pt x="127" y="187"/>
                    <a:pt x="124" y="133"/>
                  </a:cubicBezTo>
                  <a:cubicBezTo>
                    <a:pt x="123" y="93"/>
                    <a:pt x="120" y="70"/>
                    <a:pt x="115" y="62"/>
                  </a:cubicBezTo>
                  <a:cubicBezTo>
                    <a:pt x="110" y="55"/>
                    <a:pt x="102" y="50"/>
                    <a:pt x="92" y="46"/>
                  </a:cubicBezTo>
                  <a:cubicBezTo>
                    <a:pt x="81" y="43"/>
                    <a:pt x="50" y="41"/>
                    <a:pt x="0" y="40"/>
                  </a:cubicBezTo>
                  <a:cubicBezTo>
                    <a:pt x="0" y="0"/>
                    <a:pt x="0" y="0"/>
                    <a:pt x="0" y="0"/>
                  </a:cubicBezTo>
                  <a:cubicBezTo>
                    <a:pt x="105" y="3"/>
                    <a:pt x="170" y="4"/>
                    <a:pt x="195" y="4"/>
                  </a:cubicBezTo>
                  <a:cubicBezTo>
                    <a:pt x="223" y="4"/>
                    <a:pt x="285" y="3"/>
                    <a:pt x="381" y="0"/>
                  </a:cubicBezTo>
                  <a:cubicBezTo>
                    <a:pt x="381" y="40"/>
                    <a:pt x="381" y="40"/>
                    <a:pt x="381" y="40"/>
                  </a:cubicBezTo>
                  <a:cubicBezTo>
                    <a:pt x="330" y="41"/>
                    <a:pt x="299" y="43"/>
                    <a:pt x="287" y="46"/>
                  </a:cubicBezTo>
                  <a:cubicBezTo>
                    <a:pt x="276" y="50"/>
                    <a:pt x="269" y="55"/>
                    <a:pt x="264" y="61"/>
                  </a:cubicBezTo>
                  <a:cubicBezTo>
                    <a:pt x="259" y="70"/>
                    <a:pt x="256" y="90"/>
                    <a:pt x="255" y="122"/>
                  </a:cubicBezTo>
                  <a:cubicBezTo>
                    <a:pt x="254" y="130"/>
                    <a:pt x="253" y="189"/>
                    <a:pt x="251" y="298"/>
                  </a:cubicBezTo>
                  <a:cubicBezTo>
                    <a:pt x="251" y="717"/>
                    <a:pt x="251" y="717"/>
                    <a:pt x="251" y="717"/>
                  </a:cubicBezTo>
                  <a:cubicBezTo>
                    <a:pt x="251" y="761"/>
                    <a:pt x="252" y="796"/>
                    <a:pt x="255" y="824"/>
                  </a:cubicBezTo>
                  <a:cubicBezTo>
                    <a:pt x="304" y="826"/>
                    <a:pt x="309" y="827"/>
                    <a:pt x="358" y="827"/>
                  </a:cubicBezTo>
                  <a:cubicBezTo>
                    <a:pt x="480" y="827"/>
                    <a:pt x="571" y="820"/>
                    <a:pt x="620" y="805"/>
                  </a:cubicBezTo>
                  <a:cubicBezTo>
                    <a:pt x="626" y="792"/>
                    <a:pt x="631" y="778"/>
                    <a:pt x="635" y="762"/>
                  </a:cubicBezTo>
                  <a:cubicBezTo>
                    <a:pt x="661" y="659"/>
                    <a:pt x="661" y="659"/>
                    <a:pt x="661" y="659"/>
                  </a:cubicBezTo>
                  <a:cubicBezTo>
                    <a:pt x="704" y="659"/>
                    <a:pt x="704" y="659"/>
                    <a:pt x="704" y="659"/>
                  </a:cubicBezTo>
                  <a:cubicBezTo>
                    <a:pt x="695" y="721"/>
                    <a:pt x="685" y="793"/>
                    <a:pt x="676" y="876"/>
                  </a:cubicBezTo>
                  <a:cubicBezTo>
                    <a:pt x="659" y="880"/>
                    <a:pt x="645" y="882"/>
                    <a:pt x="634" y="882"/>
                  </a:cubicBezTo>
                  <a:cubicBezTo>
                    <a:pt x="612" y="883"/>
                    <a:pt x="577" y="884"/>
                    <a:pt x="530" y="884"/>
                  </a:cubicBezTo>
                  <a:cubicBezTo>
                    <a:pt x="184" y="880"/>
                    <a:pt x="184" y="880"/>
                    <a:pt x="184" y="880"/>
                  </a:cubicBezTo>
                  <a:cubicBezTo>
                    <a:pt x="142" y="880"/>
                    <a:pt x="100" y="881"/>
                    <a:pt x="57" y="8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24"/>
            <p:cNvSpPr>
              <a:spLocks/>
            </p:cNvSpPr>
            <p:nvPr/>
          </p:nvSpPr>
          <p:spPr bwMode="auto">
            <a:xfrm>
              <a:off x="3628072" y="1133951"/>
              <a:ext cx="142557" cy="331470"/>
            </a:xfrm>
            <a:custGeom>
              <a:avLst/>
              <a:gdLst>
                <a:gd name="T0" fmla="*/ 380 w 380"/>
                <a:gd name="T1" fmla="*/ 844 h 884"/>
                <a:gd name="T2" fmla="*/ 380 w 380"/>
                <a:gd name="T3" fmla="*/ 884 h 884"/>
                <a:gd name="T4" fmla="*/ 200 w 380"/>
                <a:gd name="T5" fmla="*/ 880 h 884"/>
                <a:gd name="T6" fmla="*/ 0 w 380"/>
                <a:gd name="T7" fmla="*/ 884 h 884"/>
                <a:gd name="T8" fmla="*/ 0 w 380"/>
                <a:gd name="T9" fmla="*/ 844 h 884"/>
                <a:gd name="T10" fmla="*/ 92 w 380"/>
                <a:gd name="T11" fmla="*/ 837 h 884"/>
                <a:gd name="T12" fmla="*/ 116 w 380"/>
                <a:gd name="T13" fmla="*/ 823 h 884"/>
                <a:gd name="T14" fmla="*/ 125 w 380"/>
                <a:gd name="T15" fmla="*/ 763 h 884"/>
                <a:gd name="T16" fmla="*/ 129 w 380"/>
                <a:gd name="T17" fmla="*/ 586 h 884"/>
                <a:gd name="T18" fmla="*/ 129 w 380"/>
                <a:gd name="T19" fmla="*/ 298 h 884"/>
                <a:gd name="T20" fmla="*/ 125 w 380"/>
                <a:gd name="T21" fmla="*/ 132 h 884"/>
                <a:gd name="T22" fmla="*/ 116 w 380"/>
                <a:gd name="T23" fmla="*/ 62 h 884"/>
                <a:gd name="T24" fmla="*/ 92 w 380"/>
                <a:gd name="T25" fmla="*/ 46 h 884"/>
                <a:gd name="T26" fmla="*/ 0 w 380"/>
                <a:gd name="T27" fmla="*/ 40 h 884"/>
                <a:gd name="T28" fmla="*/ 0 w 380"/>
                <a:gd name="T29" fmla="*/ 0 h 884"/>
                <a:gd name="T30" fmla="*/ 191 w 380"/>
                <a:gd name="T31" fmla="*/ 4 h 884"/>
                <a:gd name="T32" fmla="*/ 380 w 380"/>
                <a:gd name="T33" fmla="*/ 0 h 884"/>
                <a:gd name="T34" fmla="*/ 380 w 380"/>
                <a:gd name="T35" fmla="*/ 40 h 884"/>
                <a:gd name="T36" fmla="*/ 288 w 380"/>
                <a:gd name="T37" fmla="*/ 46 h 884"/>
                <a:gd name="T38" fmla="*/ 265 w 380"/>
                <a:gd name="T39" fmla="*/ 61 h 884"/>
                <a:gd name="T40" fmla="*/ 255 w 380"/>
                <a:gd name="T41" fmla="*/ 121 h 884"/>
                <a:gd name="T42" fmla="*/ 252 w 380"/>
                <a:gd name="T43" fmla="*/ 298 h 884"/>
                <a:gd name="T44" fmla="*/ 252 w 380"/>
                <a:gd name="T45" fmla="*/ 586 h 884"/>
                <a:gd name="T46" fmla="*/ 254 w 380"/>
                <a:gd name="T47" fmla="*/ 751 h 884"/>
                <a:gd name="T48" fmla="*/ 263 w 380"/>
                <a:gd name="T49" fmla="*/ 821 h 884"/>
                <a:gd name="T50" fmla="*/ 287 w 380"/>
                <a:gd name="T51" fmla="*/ 837 h 884"/>
                <a:gd name="T52" fmla="*/ 380 w 380"/>
                <a:gd name="T53" fmla="*/ 84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0" h="884">
                  <a:moveTo>
                    <a:pt x="380" y="844"/>
                  </a:moveTo>
                  <a:cubicBezTo>
                    <a:pt x="380" y="884"/>
                    <a:pt x="380" y="884"/>
                    <a:pt x="380" y="884"/>
                  </a:cubicBezTo>
                  <a:cubicBezTo>
                    <a:pt x="289" y="881"/>
                    <a:pt x="228" y="880"/>
                    <a:pt x="200" y="880"/>
                  </a:cubicBezTo>
                  <a:cubicBezTo>
                    <a:pt x="0" y="884"/>
                    <a:pt x="0" y="884"/>
                    <a:pt x="0" y="884"/>
                  </a:cubicBezTo>
                  <a:cubicBezTo>
                    <a:pt x="0" y="844"/>
                    <a:pt x="0" y="844"/>
                    <a:pt x="0" y="844"/>
                  </a:cubicBezTo>
                  <a:cubicBezTo>
                    <a:pt x="51" y="843"/>
                    <a:pt x="81" y="841"/>
                    <a:pt x="92" y="837"/>
                  </a:cubicBezTo>
                  <a:cubicBezTo>
                    <a:pt x="103" y="834"/>
                    <a:pt x="111" y="829"/>
                    <a:pt x="116" y="823"/>
                  </a:cubicBezTo>
                  <a:cubicBezTo>
                    <a:pt x="121" y="815"/>
                    <a:pt x="124" y="795"/>
                    <a:pt x="125" y="763"/>
                  </a:cubicBezTo>
                  <a:cubicBezTo>
                    <a:pt x="126" y="754"/>
                    <a:pt x="127" y="695"/>
                    <a:pt x="129" y="586"/>
                  </a:cubicBezTo>
                  <a:cubicBezTo>
                    <a:pt x="129" y="298"/>
                    <a:pt x="129" y="298"/>
                    <a:pt x="129" y="298"/>
                  </a:cubicBezTo>
                  <a:cubicBezTo>
                    <a:pt x="129" y="242"/>
                    <a:pt x="128" y="186"/>
                    <a:pt x="125" y="132"/>
                  </a:cubicBezTo>
                  <a:cubicBezTo>
                    <a:pt x="124" y="93"/>
                    <a:pt x="121" y="70"/>
                    <a:pt x="116" y="62"/>
                  </a:cubicBezTo>
                  <a:cubicBezTo>
                    <a:pt x="111" y="55"/>
                    <a:pt x="103" y="50"/>
                    <a:pt x="92" y="46"/>
                  </a:cubicBezTo>
                  <a:cubicBezTo>
                    <a:pt x="82" y="43"/>
                    <a:pt x="51" y="41"/>
                    <a:pt x="0" y="40"/>
                  </a:cubicBezTo>
                  <a:cubicBezTo>
                    <a:pt x="0" y="0"/>
                    <a:pt x="0" y="0"/>
                    <a:pt x="0" y="0"/>
                  </a:cubicBezTo>
                  <a:cubicBezTo>
                    <a:pt x="82" y="3"/>
                    <a:pt x="146" y="4"/>
                    <a:pt x="191" y="4"/>
                  </a:cubicBezTo>
                  <a:cubicBezTo>
                    <a:pt x="234" y="4"/>
                    <a:pt x="297" y="3"/>
                    <a:pt x="380" y="0"/>
                  </a:cubicBezTo>
                  <a:cubicBezTo>
                    <a:pt x="380" y="40"/>
                    <a:pt x="380" y="40"/>
                    <a:pt x="380" y="40"/>
                  </a:cubicBezTo>
                  <a:cubicBezTo>
                    <a:pt x="329" y="41"/>
                    <a:pt x="299" y="43"/>
                    <a:pt x="288" y="46"/>
                  </a:cubicBezTo>
                  <a:cubicBezTo>
                    <a:pt x="277" y="50"/>
                    <a:pt x="269" y="55"/>
                    <a:pt x="265" y="61"/>
                  </a:cubicBezTo>
                  <a:cubicBezTo>
                    <a:pt x="260" y="70"/>
                    <a:pt x="257" y="90"/>
                    <a:pt x="255" y="121"/>
                  </a:cubicBezTo>
                  <a:cubicBezTo>
                    <a:pt x="255" y="130"/>
                    <a:pt x="254" y="188"/>
                    <a:pt x="252" y="298"/>
                  </a:cubicBezTo>
                  <a:cubicBezTo>
                    <a:pt x="252" y="586"/>
                    <a:pt x="252" y="586"/>
                    <a:pt x="252" y="586"/>
                  </a:cubicBezTo>
                  <a:cubicBezTo>
                    <a:pt x="252" y="642"/>
                    <a:pt x="253" y="697"/>
                    <a:pt x="254" y="751"/>
                  </a:cubicBezTo>
                  <a:cubicBezTo>
                    <a:pt x="255" y="790"/>
                    <a:pt x="258" y="813"/>
                    <a:pt x="263" y="821"/>
                  </a:cubicBezTo>
                  <a:cubicBezTo>
                    <a:pt x="268" y="828"/>
                    <a:pt x="276" y="834"/>
                    <a:pt x="287" y="837"/>
                  </a:cubicBezTo>
                  <a:cubicBezTo>
                    <a:pt x="298" y="841"/>
                    <a:pt x="329" y="843"/>
                    <a:pt x="380"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5"/>
            <p:cNvSpPr>
              <a:spLocks/>
            </p:cNvSpPr>
            <p:nvPr/>
          </p:nvSpPr>
          <p:spPr bwMode="auto">
            <a:xfrm>
              <a:off x="3722529" y="1179354"/>
              <a:ext cx="1111" cy="174308"/>
            </a:xfrm>
            <a:custGeom>
              <a:avLst/>
              <a:gdLst>
                <a:gd name="T0" fmla="*/ 3 w 3"/>
                <a:gd name="T1" fmla="*/ 0 h 465"/>
                <a:gd name="T2" fmla="*/ 0 w 3"/>
                <a:gd name="T3" fmla="*/ 177 h 465"/>
                <a:gd name="T4" fmla="*/ 0 w 3"/>
                <a:gd name="T5" fmla="*/ 465 h 465"/>
              </a:gdLst>
              <a:ahLst/>
              <a:cxnLst>
                <a:cxn ang="0">
                  <a:pos x="T0" y="T1"/>
                </a:cxn>
                <a:cxn ang="0">
                  <a:pos x="T2" y="T3"/>
                </a:cxn>
                <a:cxn ang="0">
                  <a:pos x="T4" y="T5"/>
                </a:cxn>
              </a:cxnLst>
              <a:rect l="0" t="0" r="r" b="b"/>
              <a:pathLst>
                <a:path w="3" h="465">
                  <a:moveTo>
                    <a:pt x="3" y="0"/>
                  </a:moveTo>
                  <a:cubicBezTo>
                    <a:pt x="3" y="9"/>
                    <a:pt x="2" y="67"/>
                    <a:pt x="0" y="177"/>
                  </a:cubicBezTo>
                  <a:cubicBezTo>
                    <a:pt x="0" y="465"/>
                    <a:pt x="0" y="465"/>
                    <a:pt x="0" y="46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6"/>
            <p:cNvSpPr>
              <a:spLocks/>
            </p:cNvSpPr>
            <p:nvPr/>
          </p:nvSpPr>
          <p:spPr bwMode="auto">
            <a:xfrm>
              <a:off x="3822224" y="1133951"/>
              <a:ext cx="385604" cy="339725"/>
            </a:xfrm>
            <a:custGeom>
              <a:avLst/>
              <a:gdLst>
                <a:gd name="T0" fmla="*/ 6 w 1028"/>
                <a:gd name="T1" fmla="*/ 884 h 906"/>
                <a:gd name="T2" fmla="*/ 6 w 1028"/>
                <a:gd name="T3" fmla="*/ 844 h 906"/>
                <a:gd name="T4" fmla="*/ 95 w 1028"/>
                <a:gd name="T5" fmla="*/ 834 h 906"/>
                <a:gd name="T6" fmla="*/ 108 w 1028"/>
                <a:gd name="T7" fmla="*/ 822 h 906"/>
                <a:gd name="T8" fmla="*/ 118 w 1028"/>
                <a:gd name="T9" fmla="*/ 757 h 906"/>
                <a:gd name="T10" fmla="*/ 121 w 1028"/>
                <a:gd name="T11" fmla="*/ 615 h 906"/>
                <a:gd name="T12" fmla="*/ 121 w 1028"/>
                <a:gd name="T13" fmla="*/ 110 h 906"/>
                <a:gd name="T14" fmla="*/ 119 w 1028"/>
                <a:gd name="T15" fmla="*/ 83 h 906"/>
                <a:gd name="T16" fmla="*/ 95 w 1028"/>
                <a:gd name="T17" fmla="*/ 56 h 906"/>
                <a:gd name="T18" fmla="*/ 68 w 1028"/>
                <a:gd name="T19" fmla="*/ 43 h 906"/>
                <a:gd name="T20" fmla="*/ 0 w 1028"/>
                <a:gd name="T21" fmla="*/ 40 h 906"/>
                <a:gd name="T22" fmla="*/ 0 w 1028"/>
                <a:gd name="T23" fmla="*/ 0 h 906"/>
                <a:gd name="T24" fmla="*/ 141 w 1028"/>
                <a:gd name="T25" fmla="*/ 4 h 906"/>
                <a:gd name="T26" fmla="*/ 239 w 1028"/>
                <a:gd name="T27" fmla="*/ 0 h 906"/>
                <a:gd name="T28" fmla="*/ 319 w 1028"/>
                <a:gd name="T29" fmla="*/ 102 h 906"/>
                <a:gd name="T30" fmla="*/ 451 w 1028"/>
                <a:gd name="T31" fmla="*/ 260 h 906"/>
                <a:gd name="T32" fmla="*/ 644 w 1028"/>
                <a:gd name="T33" fmla="*/ 486 h 906"/>
                <a:gd name="T34" fmla="*/ 793 w 1028"/>
                <a:gd name="T35" fmla="*/ 656 h 906"/>
                <a:gd name="T36" fmla="*/ 853 w 1028"/>
                <a:gd name="T37" fmla="*/ 720 h 906"/>
                <a:gd name="T38" fmla="*/ 853 w 1028"/>
                <a:gd name="T39" fmla="*/ 267 h 906"/>
                <a:gd name="T40" fmla="*/ 849 w 1028"/>
                <a:gd name="T41" fmla="*/ 125 h 906"/>
                <a:gd name="T42" fmla="*/ 841 w 1028"/>
                <a:gd name="T43" fmla="*/ 61 h 906"/>
                <a:gd name="T44" fmla="*/ 827 w 1028"/>
                <a:gd name="T45" fmla="*/ 49 h 906"/>
                <a:gd name="T46" fmla="*/ 737 w 1028"/>
                <a:gd name="T47" fmla="*/ 40 h 906"/>
                <a:gd name="T48" fmla="*/ 737 w 1028"/>
                <a:gd name="T49" fmla="*/ 0 h 906"/>
                <a:gd name="T50" fmla="*/ 893 w 1028"/>
                <a:gd name="T51" fmla="*/ 4 h 906"/>
                <a:gd name="T52" fmla="*/ 1028 w 1028"/>
                <a:gd name="T53" fmla="*/ 0 h 906"/>
                <a:gd name="T54" fmla="*/ 1028 w 1028"/>
                <a:gd name="T55" fmla="*/ 40 h 906"/>
                <a:gd name="T56" fmla="*/ 939 w 1028"/>
                <a:gd name="T57" fmla="*/ 49 h 906"/>
                <a:gd name="T58" fmla="*/ 925 w 1028"/>
                <a:gd name="T59" fmla="*/ 62 h 906"/>
                <a:gd name="T60" fmla="*/ 916 w 1028"/>
                <a:gd name="T61" fmla="*/ 127 h 906"/>
                <a:gd name="T62" fmla="*/ 912 w 1028"/>
                <a:gd name="T63" fmla="*/ 268 h 906"/>
                <a:gd name="T64" fmla="*/ 912 w 1028"/>
                <a:gd name="T65" fmla="*/ 567 h 906"/>
                <a:gd name="T66" fmla="*/ 916 w 1028"/>
                <a:gd name="T67" fmla="*/ 906 h 906"/>
                <a:gd name="T68" fmla="*/ 852 w 1028"/>
                <a:gd name="T69" fmla="*/ 906 h 906"/>
                <a:gd name="T70" fmla="*/ 836 w 1028"/>
                <a:gd name="T71" fmla="*/ 889 h 906"/>
                <a:gd name="T72" fmla="*/ 826 w 1028"/>
                <a:gd name="T73" fmla="*/ 880 h 906"/>
                <a:gd name="T74" fmla="*/ 801 w 1028"/>
                <a:gd name="T75" fmla="*/ 855 h 906"/>
                <a:gd name="T76" fmla="*/ 722 w 1028"/>
                <a:gd name="T77" fmla="*/ 765 h 906"/>
                <a:gd name="T78" fmla="*/ 638 w 1028"/>
                <a:gd name="T79" fmla="*/ 663 h 906"/>
                <a:gd name="T80" fmla="*/ 179 w 1028"/>
                <a:gd name="T81" fmla="*/ 130 h 906"/>
                <a:gd name="T82" fmla="*/ 179 w 1028"/>
                <a:gd name="T83" fmla="*/ 612 h 906"/>
                <a:gd name="T84" fmla="*/ 183 w 1028"/>
                <a:gd name="T85" fmla="*/ 758 h 906"/>
                <a:gd name="T86" fmla="*/ 191 w 1028"/>
                <a:gd name="T87" fmla="*/ 822 h 906"/>
                <a:gd name="T88" fmla="*/ 205 w 1028"/>
                <a:gd name="T89" fmla="*/ 834 h 906"/>
                <a:gd name="T90" fmla="*/ 294 w 1028"/>
                <a:gd name="T91" fmla="*/ 844 h 906"/>
                <a:gd name="T92" fmla="*/ 294 w 1028"/>
                <a:gd name="T93" fmla="*/ 884 h 906"/>
                <a:gd name="T94" fmla="*/ 169 w 1028"/>
                <a:gd name="T95" fmla="*/ 880 h 906"/>
                <a:gd name="T96" fmla="*/ 6 w 1028"/>
                <a:gd name="T97" fmla="*/ 884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8" h="906">
                  <a:moveTo>
                    <a:pt x="6" y="884"/>
                  </a:moveTo>
                  <a:cubicBezTo>
                    <a:pt x="6" y="844"/>
                    <a:pt x="6" y="844"/>
                    <a:pt x="6" y="844"/>
                  </a:cubicBezTo>
                  <a:cubicBezTo>
                    <a:pt x="51" y="844"/>
                    <a:pt x="81" y="840"/>
                    <a:pt x="95" y="834"/>
                  </a:cubicBezTo>
                  <a:cubicBezTo>
                    <a:pt x="102" y="832"/>
                    <a:pt x="106" y="828"/>
                    <a:pt x="108" y="822"/>
                  </a:cubicBezTo>
                  <a:cubicBezTo>
                    <a:pt x="113" y="814"/>
                    <a:pt x="116" y="792"/>
                    <a:pt x="118" y="757"/>
                  </a:cubicBezTo>
                  <a:cubicBezTo>
                    <a:pt x="120" y="702"/>
                    <a:pt x="121" y="655"/>
                    <a:pt x="121" y="615"/>
                  </a:cubicBezTo>
                  <a:cubicBezTo>
                    <a:pt x="121" y="110"/>
                    <a:pt x="121" y="110"/>
                    <a:pt x="121" y="110"/>
                  </a:cubicBezTo>
                  <a:cubicBezTo>
                    <a:pt x="121" y="96"/>
                    <a:pt x="120" y="87"/>
                    <a:pt x="119" y="83"/>
                  </a:cubicBezTo>
                  <a:cubicBezTo>
                    <a:pt x="115" y="75"/>
                    <a:pt x="107" y="66"/>
                    <a:pt x="95" y="56"/>
                  </a:cubicBezTo>
                  <a:cubicBezTo>
                    <a:pt x="87" y="50"/>
                    <a:pt x="78" y="45"/>
                    <a:pt x="68" y="43"/>
                  </a:cubicBezTo>
                  <a:cubicBezTo>
                    <a:pt x="58" y="41"/>
                    <a:pt x="35" y="40"/>
                    <a:pt x="0" y="40"/>
                  </a:cubicBezTo>
                  <a:cubicBezTo>
                    <a:pt x="0" y="0"/>
                    <a:pt x="0" y="0"/>
                    <a:pt x="0" y="0"/>
                  </a:cubicBezTo>
                  <a:cubicBezTo>
                    <a:pt x="75" y="3"/>
                    <a:pt x="122" y="4"/>
                    <a:pt x="141" y="4"/>
                  </a:cubicBezTo>
                  <a:cubicBezTo>
                    <a:pt x="174" y="4"/>
                    <a:pt x="206" y="3"/>
                    <a:pt x="239" y="0"/>
                  </a:cubicBezTo>
                  <a:cubicBezTo>
                    <a:pt x="275" y="46"/>
                    <a:pt x="302" y="80"/>
                    <a:pt x="319" y="102"/>
                  </a:cubicBezTo>
                  <a:cubicBezTo>
                    <a:pt x="451" y="260"/>
                    <a:pt x="451" y="260"/>
                    <a:pt x="451" y="260"/>
                  </a:cubicBezTo>
                  <a:cubicBezTo>
                    <a:pt x="644" y="486"/>
                    <a:pt x="644" y="486"/>
                    <a:pt x="644" y="486"/>
                  </a:cubicBezTo>
                  <a:cubicBezTo>
                    <a:pt x="706" y="558"/>
                    <a:pt x="755" y="615"/>
                    <a:pt x="793" y="656"/>
                  </a:cubicBezTo>
                  <a:cubicBezTo>
                    <a:pt x="817" y="683"/>
                    <a:pt x="837" y="705"/>
                    <a:pt x="853" y="720"/>
                  </a:cubicBezTo>
                  <a:cubicBezTo>
                    <a:pt x="853" y="267"/>
                    <a:pt x="853" y="267"/>
                    <a:pt x="853" y="267"/>
                  </a:cubicBezTo>
                  <a:cubicBezTo>
                    <a:pt x="853" y="227"/>
                    <a:pt x="852" y="179"/>
                    <a:pt x="849" y="125"/>
                  </a:cubicBezTo>
                  <a:cubicBezTo>
                    <a:pt x="847" y="91"/>
                    <a:pt x="844" y="69"/>
                    <a:pt x="841" y="61"/>
                  </a:cubicBezTo>
                  <a:cubicBezTo>
                    <a:pt x="838" y="55"/>
                    <a:pt x="833" y="51"/>
                    <a:pt x="827" y="49"/>
                  </a:cubicBezTo>
                  <a:cubicBezTo>
                    <a:pt x="813" y="43"/>
                    <a:pt x="783" y="40"/>
                    <a:pt x="737" y="40"/>
                  </a:cubicBezTo>
                  <a:cubicBezTo>
                    <a:pt x="737" y="0"/>
                    <a:pt x="737" y="0"/>
                    <a:pt x="737" y="0"/>
                  </a:cubicBezTo>
                  <a:cubicBezTo>
                    <a:pt x="789" y="3"/>
                    <a:pt x="840" y="4"/>
                    <a:pt x="893" y="4"/>
                  </a:cubicBezTo>
                  <a:cubicBezTo>
                    <a:pt x="943" y="4"/>
                    <a:pt x="987" y="3"/>
                    <a:pt x="1028" y="0"/>
                  </a:cubicBezTo>
                  <a:cubicBezTo>
                    <a:pt x="1028" y="40"/>
                    <a:pt x="1028" y="40"/>
                    <a:pt x="1028" y="40"/>
                  </a:cubicBezTo>
                  <a:cubicBezTo>
                    <a:pt x="983" y="40"/>
                    <a:pt x="953" y="43"/>
                    <a:pt x="939" y="49"/>
                  </a:cubicBezTo>
                  <a:cubicBezTo>
                    <a:pt x="932" y="51"/>
                    <a:pt x="928" y="56"/>
                    <a:pt x="925" y="62"/>
                  </a:cubicBezTo>
                  <a:cubicBezTo>
                    <a:pt x="921" y="70"/>
                    <a:pt x="918" y="91"/>
                    <a:pt x="916" y="127"/>
                  </a:cubicBezTo>
                  <a:cubicBezTo>
                    <a:pt x="914" y="182"/>
                    <a:pt x="912" y="229"/>
                    <a:pt x="912" y="268"/>
                  </a:cubicBezTo>
                  <a:cubicBezTo>
                    <a:pt x="912" y="567"/>
                    <a:pt x="912" y="567"/>
                    <a:pt x="912" y="567"/>
                  </a:cubicBezTo>
                  <a:cubicBezTo>
                    <a:pt x="912" y="628"/>
                    <a:pt x="914" y="741"/>
                    <a:pt x="916" y="906"/>
                  </a:cubicBezTo>
                  <a:cubicBezTo>
                    <a:pt x="852" y="906"/>
                    <a:pt x="852" y="906"/>
                    <a:pt x="852" y="906"/>
                  </a:cubicBezTo>
                  <a:cubicBezTo>
                    <a:pt x="836" y="889"/>
                    <a:pt x="836" y="889"/>
                    <a:pt x="836" y="889"/>
                  </a:cubicBezTo>
                  <a:cubicBezTo>
                    <a:pt x="833" y="888"/>
                    <a:pt x="828" y="882"/>
                    <a:pt x="826" y="880"/>
                  </a:cubicBezTo>
                  <a:cubicBezTo>
                    <a:pt x="823" y="878"/>
                    <a:pt x="814" y="869"/>
                    <a:pt x="801" y="855"/>
                  </a:cubicBezTo>
                  <a:cubicBezTo>
                    <a:pt x="765" y="815"/>
                    <a:pt x="739" y="785"/>
                    <a:pt x="722" y="765"/>
                  </a:cubicBezTo>
                  <a:cubicBezTo>
                    <a:pt x="638" y="663"/>
                    <a:pt x="638" y="663"/>
                    <a:pt x="638" y="663"/>
                  </a:cubicBezTo>
                  <a:cubicBezTo>
                    <a:pt x="179" y="130"/>
                    <a:pt x="179" y="130"/>
                    <a:pt x="179" y="130"/>
                  </a:cubicBezTo>
                  <a:cubicBezTo>
                    <a:pt x="179" y="612"/>
                    <a:pt x="179" y="612"/>
                    <a:pt x="179" y="612"/>
                  </a:cubicBezTo>
                  <a:cubicBezTo>
                    <a:pt x="179" y="654"/>
                    <a:pt x="180" y="702"/>
                    <a:pt x="183" y="758"/>
                  </a:cubicBezTo>
                  <a:cubicBezTo>
                    <a:pt x="184" y="792"/>
                    <a:pt x="187" y="814"/>
                    <a:pt x="191" y="822"/>
                  </a:cubicBezTo>
                  <a:cubicBezTo>
                    <a:pt x="194" y="828"/>
                    <a:pt x="199" y="832"/>
                    <a:pt x="205" y="834"/>
                  </a:cubicBezTo>
                  <a:cubicBezTo>
                    <a:pt x="219" y="840"/>
                    <a:pt x="249" y="844"/>
                    <a:pt x="294" y="844"/>
                  </a:cubicBezTo>
                  <a:cubicBezTo>
                    <a:pt x="294" y="884"/>
                    <a:pt x="294" y="884"/>
                    <a:pt x="294" y="884"/>
                  </a:cubicBezTo>
                  <a:cubicBezTo>
                    <a:pt x="257" y="881"/>
                    <a:pt x="215" y="880"/>
                    <a:pt x="169" y="880"/>
                  </a:cubicBezTo>
                  <a:cubicBezTo>
                    <a:pt x="119" y="880"/>
                    <a:pt x="64" y="881"/>
                    <a:pt x="6" y="88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27"/>
            <p:cNvSpPr>
              <a:spLocks/>
            </p:cNvSpPr>
            <p:nvPr/>
          </p:nvSpPr>
          <p:spPr bwMode="auto">
            <a:xfrm>
              <a:off x="4249737" y="1133951"/>
              <a:ext cx="142557" cy="331470"/>
            </a:xfrm>
            <a:custGeom>
              <a:avLst/>
              <a:gdLst>
                <a:gd name="T0" fmla="*/ 380 w 380"/>
                <a:gd name="T1" fmla="*/ 844 h 884"/>
                <a:gd name="T2" fmla="*/ 380 w 380"/>
                <a:gd name="T3" fmla="*/ 884 h 884"/>
                <a:gd name="T4" fmla="*/ 199 w 380"/>
                <a:gd name="T5" fmla="*/ 880 h 884"/>
                <a:gd name="T6" fmla="*/ 0 w 380"/>
                <a:gd name="T7" fmla="*/ 884 h 884"/>
                <a:gd name="T8" fmla="*/ 0 w 380"/>
                <a:gd name="T9" fmla="*/ 844 h 884"/>
                <a:gd name="T10" fmla="*/ 92 w 380"/>
                <a:gd name="T11" fmla="*/ 837 h 884"/>
                <a:gd name="T12" fmla="*/ 115 w 380"/>
                <a:gd name="T13" fmla="*/ 823 h 884"/>
                <a:gd name="T14" fmla="*/ 125 w 380"/>
                <a:gd name="T15" fmla="*/ 763 h 884"/>
                <a:gd name="T16" fmla="*/ 129 w 380"/>
                <a:gd name="T17" fmla="*/ 586 h 884"/>
                <a:gd name="T18" fmla="*/ 129 w 380"/>
                <a:gd name="T19" fmla="*/ 298 h 884"/>
                <a:gd name="T20" fmla="*/ 125 w 380"/>
                <a:gd name="T21" fmla="*/ 132 h 884"/>
                <a:gd name="T22" fmla="*/ 116 w 380"/>
                <a:gd name="T23" fmla="*/ 62 h 884"/>
                <a:gd name="T24" fmla="*/ 92 w 380"/>
                <a:gd name="T25" fmla="*/ 46 h 884"/>
                <a:gd name="T26" fmla="*/ 0 w 380"/>
                <a:gd name="T27" fmla="*/ 40 h 884"/>
                <a:gd name="T28" fmla="*/ 0 w 380"/>
                <a:gd name="T29" fmla="*/ 0 h 884"/>
                <a:gd name="T30" fmla="*/ 190 w 380"/>
                <a:gd name="T31" fmla="*/ 4 h 884"/>
                <a:gd name="T32" fmla="*/ 380 w 380"/>
                <a:gd name="T33" fmla="*/ 0 h 884"/>
                <a:gd name="T34" fmla="*/ 380 w 380"/>
                <a:gd name="T35" fmla="*/ 40 h 884"/>
                <a:gd name="T36" fmla="*/ 288 w 380"/>
                <a:gd name="T37" fmla="*/ 46 h 884"/>
                <a:gd name="T38" fmla="*/ 265 w 380"/>
                <a:gd name="T39" fmla="*/ 61 h 884"/>
                <a:gd name="T40" fmla="*/ 255 w 380"/>
                <a:gd name="T41" fmla="*/ 121 h 884"/>
                <a:gd name="T42" fmla="*/ 252 w 380"/>
                <a:gd name="T43" fmla="*/ 298 h 884"/>
                <a:gd name="T44" fmla="*/ 252 w 380"/>
                <a:gd name="T45" fmla="*/ 586 h 884"/>
                <a:gd name="T46" fmla="*/ 254 w 380"/>
                <a:gd name="T47" fmla="*/ 751 h 884"/>
                <a:gd name="T48" fmla="*/ 263 w 380"/>
                <a:gd name="T49" fmla="*/ 821 h 884"/>
                <a:gd name="T50" fmla="*/ 287 w 380"/>
                <a:gd name="T51" fmla="*/ 837 h 884"/>
                <a:gd name="T52" fmla="*/ 380 w 380"/>
                <a:gd name="T53" fmla="*/ 84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0" h="884">
                  <a:moveTo>
                    <a:pt x="380" y="844"/>
                  </a:moveTo>
                  <a:cubicBezTo>
                    <a:pt x="380" y="884"/>
                    <a:pt x="380" y="884"/>
                    <a:pt x="380" y="884"/>
                  </a:cubicBezTo>
                  <a:cubicBezTo>
                    <a:pt x="288" y="881"/>
                    <a:pt x="228" y="880"/>
                    <a:pt x="199" y="880"/>
                  </a:cubicBezTo>
                  <a:cubicBezTo>
                    <a:pt x="0" y="884"/>
                    <a:pt x="0" y="884"/>
                    <a:pt x="0" y="884"/>
                  </a:cubicBezTo>
                  <a:cubicBezTo>
                    <a:pt x="0" y="844"/>
                    <a:pt x="0" y="844"/>
                    <a:pt x="0" y="844"/>
                  </a:cubicBezTo>
                  <a:cubicBezTo>
                    <a:pt x="51" y="843"/>
                    <a:pt x="81" y="841"/>
                    <a:pt x="92" y="837"/>
                  </a:cubicBezTo>
                  <a:cubicBezTo>
                    <a:pt x="103" y="834"/>
                    <a:pt x="111" y="829"/>
                    <a:pt x="115" y="823"/>
                  </a:cubicBezTo>
                  <a:cubicBezTo>
                    <a:pt x="121" y="815"/>
                    <a:pt x="124" y="795"/>
                    <a:pt x="125" y="763"/>
                  </a:cubicBezTo>
                  <a:cubicBezTo>
                    <a:pt x="126" y="754"/>
                    <a:pt x="127" y="695"/>
                    <a:pt x="129" y="586"/>
                  </a:cubicBezTo>
                  <a:cubicBezTo>
                    <a:pt x="129" y="298"/>
                    <a:pt x="129" y="298"/>
                    <a:pt x="129" y="298"/>
                  </a:cubicBezTo>
                  <a:cubicBezTo>
                    <a:pt x="129" y="242"/>
                    <a:pt x="127" y="186"/>
                    <a:pt x="125" y="132"/>
                  </a:cubicBezTo>
                  <a:cubicBezTo>
                    <a:pt x="124" y="93"/>
                    <a:pt x="121" y="70"/>
                    <a:pt x="116" y="62"/>
                  </a:cubicBezTo>
                  <a:cubicBezTo>
                    <a:pt x="111" y="55"/>
                    <a:pt x="103" y="50"/>
                    <a:pt x="92" y="46"/>
                  </a:cubicBezTo>
                  <a:cubicBezTo>
                    <a:pt x="81" y="43"/>
                    <a:pt x="51" y="41"/>
                    <a:pt x="0" y="40"/>
                  </a:cubicBezTo>
                  <a:cubicBezTo>
                    <a:pt x="0" y="0"/>
                    <a:pt x="0" y="0"/>
                    <a:pt x="0" y="0"/>
                  </a:cubicBezTo>
                  <a:cubicBezTo>
                    <a:pt x="82" y="3"/>
                    <a:pt x="146" y="4"/>
                    <a:pt x="190" y="4"/>
                  </a:cubicBezTo>
                  <a:cubicBezTo>
                    <a:pt x="233" y="4"/>
                    <a:pt x="297" y="3"/>
                    <a:pt x="380" y="0"/>
                  </a:cubicBezTo>
                  <a:cubicBezTo>
                    <a:pt x="380" y="40"/>
                    <a:pt x="380" y="40"/>
                    <a:pt x="380" y="40"/>
                  </a:cubicBezTo>
                  <a:cubicBezTo>
                    <a:pt x="329" y="41"/>
                    <a:pt x="298" y="43"/>
                    <a:pt x="288" y="46"/>
                  </a:cubicBezTo>
                  <a:cubicBezTo>
                    <a:pt x="277" y="50"/>
                    <a:pt x="269" y="55"/>
                    <a:pt x="265" y="61"/>
                  </a:cubicBezTo>
                  <a:cubicBezTo>
                    <a:pt x="260" y="70"/>
                    <a:pt x="257" y="90"/>
                    <a:pt x="255" y="121"/>
                  </a:cubicBezTo>
                  <a:cubicBezTo>
                    <a:pt x="255" y="130"/>
                    <a:pt x="254" y="188"/>
                    <a:pt x="252" y="298"/>
                  </a:cubicBezTo>
                  <a:cubicBezTo>
                    <a:pt x="252" y="586"/>
                    <a:pt x="252" y="586"/>
                    <a:pt x="252" y="586"/>
                  </a:cubicBezTo>
                  <a:cubicBezTo>
                    <a:pt x="252" y="642"/>
                    <a:pt x="252" y="697"/>
                    <a:pt x="254" y="751"/>
                  </a:cubicBezTo>
                  <a:cubicBezTo>
                    <a:pt x="255" y="790"/>
                    <a:pt x="258" y="813"/>
                    <a:pt x="263" y="821"/>
                  </a:cubicBezTo>
                  <a:cubicBezTo>
                    <a:pt x="268" y="828"/>
                    <a:pt x="276" y="834"/>
                    <a:pt x="287" y="837"/>
                  </a:cubicBezTo>
                  <a:cubicBezTo>
                    <a:pt x="298" y="841"/>
                    <a:pt x="329" y="843"/>
                    <a:pt x="380"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8"/>
            <p:cNvSpPr>
              <a:spLocks/>
            </p:cNvSpPr>
            <p:nvPr/>
          </p:nvSpPr>
          <p:spPr bwMode="auto">
            <a:xfrm>
              <a:off x="4416742" y="1128395"/>
              <a:ext cx="322739" cy="343059"/>
            </a:xfrm>
            <a:custGeom>
              <a:avLst/>
              <a:gdLst>
                <a:gd name="T0" fmla="*/ 861 w 861"/>
                <a:gd name="T1" fmla="*/ 788 h 915"/>
                <a:gd name="T2" fmla="*/ 835 w 861"/>
                <a:gd name="T3" fmla="*/ 846 h 915"/>
                <a:gd name="T4" fmla="*/ 687 w 861"/>
                <a:gd name="T5" fmla="*/ 899 h 915"/>
                <a:gd name="T6" fmla="*/ 528 w 861"/>
                <a:gd name="T7" fmla="*/ 915 h 915"/>
                <a:gd name="T8" fmla="*/ 341 w 861"/>
                <a:gd name="T9" fmla="*/ 891 h 915"/>
                <a:gd name="T10" fmla="*/ 190 w 861"/>
                <a:gd name="T11" fmla="*/ 822 h 915"/>
                <a:gd name="T12" fmla="*/ 84 w 861"/>
                <a:gd name="T13" fmla="*/ 722 h 915"/>
                <a:gd name="T14" fmla="*/ 22 w 861"/>
                <a:gd name="T15" fmla="*/ 600 h 915"/>
                <a:gd name="T16" fmla="*/ 0 w 861"/>
                <a:gd name="T17" fmla="*/ 457 h 915"/>
                <a:gd name="T18" fmla="*/ 145 w 861"/>
                <a:gd name="T19" fmla="*/ 130 h 915"/>
                <a:gd name="T20" fmla="*/ 540 w 861"/>
                <a:gd name="T21" fmla="*/ 0 h 915"/>
                <a:gd name="T22" fmla="*/ 649 w 861"/>
                <a:gd name="T23" fmla="*/ 7 h 915"/>
                <a:gd name="T24" fmla="*/ 772 w 861"/>
                <a:gd name="T25" fmla="*/ 32 h 915"/>
                <a:gd name="T26" fmla="*/ 861 w 861"/>
                <a:gd name="T27" fmla="*/ 53 h 915"/>
                <a:gd name="T28" fmla="*/ 839 w 861"/>
                <a:gd name="T29" fmla="*/ 120 h 915"/>
                <a:gd name="T30" fmla="*/ 825 w 861"/>
                <a:gd name="T31" fmla="*/ 242 h 915"/>
                <a:gd name="T32" fmla="*/ 786 w 861"/>
                <a:gd name="T33" fmla="*/ 242 h 915"/>
                <a:gd name="T34" fmla="*/ 786 w 861"/>
                <a:gd name="T35" fmla="*/ 169 h 915"/>
                <a:gd name="T36" fmla="*/ 715 w 861"/>
                <a:gd name="T37" fmla="*/ 79 h 915"/>
                <a:gd name="T38" fmla="*/ 527 w 861"/>
                <a:gd name="T39" fmla="*/ 49 h 915"/>
                <a:gd name="T40" fmla="*/ 370 w 861"/>
                <a:gd name="T41" fmla="*/ 71 h 915"/>
                <a:gd name="T42" fmla="*/ 256 w 861"/>
                <a:gd name="T43" fmla="*/ 139 h 915"/>
                <a:gd name="T44" fmla="*/ 176 w 861"/>
                <a:gd name="T45" fmla="*/ 255 h 915"/>
                <a:gd name="T46" fmla="*/ 144 w 861"/>
                <a:gd name="T47" fmla="*/ 433 h 915"/>
                <a:gd name="T48" fmla="*/ 264 w 861"/>
                <a:gd name="T49" fmla="*/ 734 h 915"/>
                <a:gd name="T50" fmla="*/ 582 w 861"/>
                <a:gd name="T51" fmla="*/ 848 h 915"/>
                <a:gd name="T52" fmla="*/ 747 w 861"/>
                <a:gd name="T53" fmla="*/ 825 h 915"/>
                <a:gd name="T54" fmla="*/ 850 w 861"/>
                <a:gd name="T55" fmla="*/ 775 h 915"/>
                <a:gd name="T56" fmla="*/ 861 w 861"/>
                <a:gd name="T57" fmla="*/ 788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1" h="915">
                  <a:moveTo>
                    <a:pt x="861" y="788"/>
                  </a:moveTo>
                  <a:cubicBezTo>
                    <a:pt x="835" y="846"/>
                    <a:pt x="835" y="846"/>
                    <a:pt x="835" y="846"/>
                  </a:cubicBezTo>
                  <a:cubicBezTo>
                    <a:pt x="785" y="871"/>
                    <a:pt x="735" y="888"/>
                    <a:pt x="687" y="899"/>
                  </a:cubicBezTo>
                  <a:cubicBezTo>
                    <a:pt x="638" y="910"/>
                    <a:pt x="585" y="915"/>
                    <a:pt x="528" y="915"/>
                  </a:cubicBezTo>
                  <a:cubicBezTo>
                    <a:pt x="461" y="915"/>
                    <a:pt x="399" y="907"/>
                    <a:pt x="341" y="891"/>
                  </a:cubicBezTo>
                  <a:cubicBezTo>
                    <a:pt x="283" y="875"/>
                    <a:pt x="233" y="852"/>
                    <a:pt x="190" y="822"/>
                  </a:cubicBezTo>
                  <a:cubicBezTo>
                    <a:pt x="147" y="793"/>
                    <a:pt x="112" y="759"/>
                    <a:pt x="84" y="722"/>
                  </a:cubicBezTo>
                  <a:cubicBezTo>
                    <a:pt x="57" y="684"/>
                    <a:pt x="36" y="644"/>
                    <a:pt x="22" y="600"/>
                  </a:cubicBezTo>
                  <a:cubicBezTo>
                    <a:pt x="8" y="557"/>
                    <a:pt x="0" y="509"/>
                    <a:pt x="0" y="457"/>
                  </a:cubicBezTo>
                  <a:cubicBezTo>
                    <a:pt x="0" y="326"/>
                    <a:pt x="49" y="217"/>
                    <a:pt x="145" y="130"/>
                  </a:cubicBezTo>
                  <a:cubicBezTo>
                    <a:pt x="241" y="44"/>
                    <a:pt x="373" y="0"/>
                    <a:pt x="540" y="0"/>
                  </a:cubicBezTo>
                  <a:cubicBezTo>
                    <a:pt x="579" y="0"/>
                    <a:pt x="616" y="3"/>
                    <a:pt x="649" y="7"/>
                  </a:cubicBezTo>
                  <a:cubicBezTo>
                    <a:pt x="683" y="11"/>
                    <a:pt x="724" y="20"/>
                    <a:pt x="772" y="32"/>
                  </a:cubicBezTo>
                  <a:cubicBezTo>
                    <a:pt x="820" y="44"/>
                    <a:pt x="850" y="51"/>
                    <a:pt x="861" y="53"/>
                  </a:cubicBezTo>
                  <a:cubicBezTo>
                    <a:pt x="851" y="76"/>
                    <a:pt x="844" y="98"/>
                    <a:pt x="839" y="120"/>
                  </a:cubicBezTo>
                  <a:cubicBezTo>
                    <a:pt x="833" y="155"/>
                    <a:pt x="828" y="195"/>
                    <a:pt x="825" y="242"/>
                  </a:cubicBezTo>
                  <a:cubicBezTo>
                    <a:pt x="786" y="242"/>
                    <a:pt x="786" y="242"/>
                    <a:pt x="786" y="242"/>
                  </a:cubicBezTo>
                  <a:cubicBezTo>
                    <a:pt x="786" y="169"/>
                    <a:pt x="786" y="169"/>
                    <a:pt x="786" y="169"/>
                  </a:cubicBezTo>
                  <a:cubicBezTo>
                    <a:pt x="781" y="129"/>
                    <a:pt x="758" y="98"/>
                    <a:pt x="715" y="79"/>
                  </a:cubicBezTo>
                  <a:cubicBezTo>
                    <a:pt x="672" y="59"/>
                    <a:pt x="609" y="49"/>
                    <a:pt x="527" y="49"/>
                  </a:cubicBezTo>
                  <a:cubicBezTo>
                    <a:pt x="465" y="50"/>
                    <a:pt x="413" y="57"/>
                    <a:pt x="370" y="71"/>
                  </a:cubicBezTo>
                  <a:cubicBezTo>
                    <a:pt x="327" y="85"/>
                    <a:pt x="289" y="108"/>
                    <a:pt x="256" y="139"/>
                  </a:cubicBezTo>
                  <a:cubicBezTo>
                    <a:pt x="224" y="169"/>
                    <a:pt x="197" y="208"/>
                    <a:pt x="176" y="255"/>
                  </a:cubicBezTo>
                  <a:cubicBezTo>
                    <a:pt x="155" y="302"/>
                    <a:pt x="144" y="362"/>
                    <a:pt x="144" y="433"/>
                  </a:cubicBezTo>
                  <a:cubicBezTo>
                    <a:pt x="144" y="558"/>
                    <a:pt x="184" y="658"/>
                    <a:pt x="264" y="734"/>
                  </a:cubicBezTo>
                  <a:cubicBezTo>
                    <a:pt x="344" y="810"/>
                    <a:pt x="450" y="848"/>
                    <a:pt x="582" y="848"/>
                  </a:cubicBezTo>
                  <a:cubicBezTo>
                    <a:pt x="641" y="848"/>
                    <a:pt x="696" y="840"/>
                    <a:pt x="747" y="825"/>
                  </a:cubicBezTo>
                  <a:cubicBezTo>
                    <a:pt x="781" y="815"/>
                    <a:pt x="815" y="798"/>
                    <a:pt x="850" y="775"/>
                  </a:cubicBezTo>
                  <a:lnTo>
                    <a:pt x="861" y="7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29"/>
            <p:cNvSpPr>
              <a:spLocks/>
            </p:cNvSpPr>
            <p:nvPr/>
          </p:nvSpPr>
          <p:spPr bwMode="auto">
            <a:xfrm>
              <a:off x="2971800" y="1128395"/>
              <a:ext cx="322897" cy="343059"/>
            </a:xfrm>
            <a:custGeom>
              <a:avLst/>
              <a:gdLst>
                <a:gd name="T0" fmla="*/ 861 w 861"/>
                <a:gd name="T1" fmla="*/ 788 h 915"/>
                <a:gd name="T2" fmla="*/ 835 w 861"/>
                <a:gd name="T3" fmla="*/ 846 h 915"/>
                <a:gd name="T4" fmla="*/ 687 w 861"/>
                <a:gd name="T5" fmla="*/ 899 h 915"/>
                <a:gd name="T6" fmla="*/ 528 w 861"/>
                <a:gd name="T7" fmla="*/ 915 h 915"/>
                <a:gd name="T8" fmla="*/ 341 w 861"/>
                <a:gd name="T9" fmla="*/ 891 h 915"/>
                <a:gd name="T10" fmla="*/ 190 w 861"/>
                <a:gd name="T11" fmla="*/ 822 h 915"/>
                <a:gd name="T12" fmla="*/ 84 w 861"/>
                <a:gd name="T13" fmla="*/ 722 h 915"/>
                <a:gd name="T14" fmla="*/ 22 w 861"/>
                <a:gd name="T15" fmla="*/ 600 h 915"/>
                <a:gd name="T16" fmla="*/ 0 w 861"/>
                <a:gd name="T17" fmla="*/ 457 h 915"/>
                <a:gd name="T18" fmla="*/ 145 w 861"/>
                <a:gd name="T19" fmla="*/ 130 h 915"/>
                <a:gd name="T20" fmla="*/ 540 w 861"/>
                <a:gd name="T21" fmla="*/ 0 h 915"/>
                <a:gd name="T22" fmla="*/ 649 w 861"/>
                <a:gd name="T23" fmla="*/ 7 h 915"/>
                <a:gd name="T24" fmla="*/ 772 w 861"/>
                <a:gd name="T25" fmla="*/ 32 h 915"/>
                <a:gd name="T26" fmla="*/ 861 w 861"/>
                <a:gd name="T27" fmla="*/ 53 h 915"/>
                <a:gd name="T28" fmla="*/ 839 w 861"/>
                <a:gd name="T29" fmla="*/ 120 h 915"/>
                <a:gd name="T30" fmla="*/ 825 w 861"/>
                <a:gd name="T31" fmla="*/ 242 h 915"/>
                <a:gd name="T32" fmla="*/ 786 w 861"/>
                <a:gd name="T33" fmla="*/ 242 h 915"/>
                <a:gd name="T34" fmla="*/ 785 w 861"/>
                <a:gd name="T35" fmla="*/ 169 h 915"/>
                <a:gd name="T36" fmla="*/ 715 w 861"/>
                <a:gd name="T37" fmla="*/ 79 h 915"/>
                <a:gd name="T38" fmla="*/ 527 w 861"/>
                <a:gd name="T39" fmla="*/ 49 h 915"/>
                <a:gd name="T40" fmla="*/ 370 w 861"/>
                <a:gd name="T41" fmla="*/ 71 h 915"/>
                <a:gd name="T42" fmla="*/ 256 w 861"/>
                <a:gd name="T43" fmla="*/ 139 h 915"/>
                <a:gd name="T44" fmla="*/ 176 w 861"/>
                <a:gd name="T45" fmla="*/ 255 h 915"/>
                <a:gd name="T46" fmla="*/ 144 w 861"/>
                <a:gd name="T47" fmla="*/ 433 h 915"/>
                <a:gd name="T48" fmla="*/ 264 w 861"/>
                <a:gd name="T49" fmla="*/ 734 h 915"/>
                <a:gd name="T50" fmla="*/ 581 w 861"/>
                <a:gd name="T51" fmla="*/ 848 h 915"/>
                <a:gd name="T52" fmla="*/ 747 w 861"/>
                <a:gd name="T53" fmla="*/ 825 h 915"/>
                <a:gd name="T54" fmla="*/ 850 w 861"/>
                <a:gd name="T55" fmla="*/ 775 h 915"/>
                <a:gd name="T56" fmla="*/ 861 w 861"/>
                <a:gd name="T57" fmla="*/ 788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1" h="915">
                  <a:moveTo>
                    <a:pt x="861" y="788"/>
                  </a:moveTo>
                  <a:cubicBezTo>
                    <a:pt x="835" y="846"/>
                    <a:pt x="835" y="846"/>
                    <a:pt x="835" y="846"/>
                  </a:cubicBezTo>
                  <a:cubicBezTo>
                    <a:pt x="785" y="871"/>
                    <a:pt x="735" y="888"/>
                    <a:pt x="687" y="899"/>
                  </a:cubicBezTo>
                  <a:cubicBezTo>
                    <a:pt x="638" y="910"/>
                    <a:pt x="585" y="915"/>
                    <a:pt x="528" y="915"/>
                  </a:cubicBezTo>
                  <a:cubicBezTo>
                    <a:pt x="461" y="915"/>
                    <a:pt x="398" y="907"/>
                    <a:pt x="341" y="891"/>
                  </a:cubicBezTo>
                  <a:cubicBezTo>
                    <a:pt x="283" y="875"/>
                    <a:pt x="233" y="852"/>
                    <a:pt x="190" y="822"/>
                  </a:cubicBezTo>
                  <a:cubicBezTo>
                    <a:pt x="147" y="793"/>
                    <a:pt x="112" y="759"/>
                    <a:pt x="84" y="722"/>
                  </a:cubicBezTo>
                  <a:cubicBezTo>
                    <a:pt x="57" y="684"/>
                    <a:pt x="36" y="644"/>
                    <a:pt x="22" y="600"/>
                  </a:cubicBezTo>
                  <a:cubicBezTo>
                    <a:pt x="8" y="557"/>
                    <a:pt x="0" y="509"/>
                    <a:pt x="0" y="457"/>
                  </a:cubicBezTo>
                  <a:cubicBezTo>
                    <a:pt x="0" y="326"/>
                    <a:pt x="49" y="217"/>
                    <a:pt x="145" y="130"/>
                  </a:cubicBezTo>
                  <a:cubicBezTo>
                    <a:pt x="241" y="44"/>
                    <a:pt x="373" y="0"/>
                    <a:pt x="540" y="0"/>
                  </a:cubicBezTo>
                  <a:cubicBezTo>
                    <a:pt x="579" y="0"/>
                    <a:pt x="616" y="3"/>
                    <a:pt x="649" y="7"/>
                  </a:cubicBezTo>
                  <a:cubicBezTo>
                    <a:pt x="683" y="11"/>
                    <a:pt x="724" y="20"/>
                    <a:pt x="772" y="32"/>
                  </a:cubicBezTo>
                  <a:cubicBezTo>
                    <a:pt x="820" y="44"/>
                    <a:pt x="850" y="51"/>
                    <a:pt x="861" y="53"/>
                  </a:cubicBezTo>
                  <a:cubicBezTo>
                    <a:pt x="851" y="76"/>
                    <a:pt x="844" y="98"/>
                    <a:pt x="839" y="120"/>
                  </a:cubicBezTo>
                  <a:cubicBezTo>
                    <a:pt x="833" y="155"/>
                    <a:pt x="828" y="195"/>
                    <a:pt x="825" y="242"/>
                  </a:cubicBezTo>
                  <a:cubicBezTo>
                    <a:pt x="786" y="242"/>
                    <a:pt x="786" y="242"/>
                    <a:pt x="786" y="242"/>
                  </a:cubicBezTo>
                  <a:cubicBezTo>
                    <a:pt x="785" y="169"/>
                    <a:pt x="785" y="169"/>
                    <a:pt x="785" y="169"/>
                  </a:cubicBezTo>
                  <a:cubicBezTo>
                    <a:pt x="781" y="129"/>
                    <a:pt x="758" y="98"/>
                    <a:pt x="715" y="79"/>
                  </a:cubicBezTo>
                  <a:cubicBezTo>
                    <a:pt x="672" y="59"/>
                    <a:pt x="610" y="49"/>
                    <a:pt x="527" y="49"/>
                  </a:cubicBezTo>
                  <a:cubicBezTo>
                    <a:pt x="465" y="50"/>
                    <a:pt x="413" y="57"/>
                    <a:pt x="370" y="71"/>
                  </a:cubicBezTo>
                  <a:cubicBezTo>
                    <a:pt x="327" y="85"/>
                    <a:pt x="289" y="108"/>
                    <a:pt x="256" y="139"/>
                  </a:cubicBezTo>
                  <a:cubicBezTo>
                    <a:pt x="223" y="169"/>
                    <a:pt x="197" y="208"/>
                    <a:pt x="176" y="255"/>
                  </a:cubicBezTo>
                  <a:cubicBezTo>
                    <a:pt x="155" y="302"/>
                    <a:pt x="144" y="362"/>
                    <a:pt x="144" y="433"/>
                  </a:cubicBezTo>
                  <a:cubicBezTo>
                    <a:pt x="144" y="558"/>
                    <a:pt x="184" y="658"/>
                    <a:pt x="264" y="734"/>
                  </a:cubicBezTo>
                  <a:cubicBezTo>
                    <a:pt x="344" y="810"/>
                    <a:pt x="450" y="848"/>
                    <a:pt x="581" y="848"/>
                  </a:cubicBezTo>
                  <a:cubicBezTo>
                    <a:pt x="641" y="848"/>
                    <a:pt x="696" y="840"/>
                    <a:pt x="747" y="825"/>
                  </a:cubicBezTo>
                  <a:cubicBezTo>
                    <a:pt x="781" y="815"/>
                    <a:pt x="815" y="798"/>
                    <a:pt x="850" y="775"/>
                  </a:cubicBezTo>
                  <a:lnTo>
                    <a:pt x="861" y="7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30"/>
            <p:cNvSpPr>
              <a:spLocks/>
            </p:cNvSpPr>
            <p:nvPr/>
          </p:nvSpPr>
          <p:spPr bwMode="auto">
            <a:xfrm>
              <a:off x="3111341" y="693738"/>
              <a:ext cx="451167" cy="334169"/>
            </a:xfrm>
            <a:custGeom>
              <a:avLst/>
              <a:gdLst>
                <a:gd name="T0" fmla="*/ 0 w 1203"/>
                <a:gd name="T1" fmla="*/ 41 h 891"/>
                <a:gd name="T2" fmla="*/ 0 w 1203"/>
                <a:gd name="T3" fmla="*/ 0 h 891"/>
                <a:gd name="T4" fmla="*/ 130 w 1203"/>
                <a:gd name="T5" fmla="*/ 4 h 891"/>
                <a:gd name="T6" fmla="*/ 251 w 1203"/>
                <a:gd name="T7" fmla="*/ 0 h 891"/>
                <a:gd name="T8" fmla="*/ 356 w 1203"/>
                <a:gd name="T9" fmla="*/ 216 h 891"/>
                <a:gd name="T10" fmla="*/ 602 w 1203"/>
                <a:gd name="T11" fmla="*/ 699 h 891"/>
                <a:gd name="T12" fmla="*/ 825 w 1203"/>
                <a:gd name="T13" fmla="*/ 257 h 891"/>
                <a:gd name="T14" fmla="*/ 946 w 1203"/>
                <a:gd name="T15" fmla="*/ 0 h 891"/>
                <a:gd name="T16" fmla="*/ 1062 w 1203"/>
                <a:gd name="T17" fmla="*/ 4 h 891"/>
                <a:gd name="T18" fmla="*/ 1203 w 1203"/>
                <a:gd name="T19" fmla="*/ 0 h 891"/>
                <a:gd name="T20" fmla="*/ 1203 w 1203"/>
                <a:gd name="T21" fmla="*/ 41 h 891"/>
                <a:gd name="T22" fmla="*/ 1109 w 1203"/>
                <a:gd name="T23" fmla="*/ 47 h 891"/>
                <a:gd name="T24" fmla="*/ 1086 w 1203"/>
                <a:gd name="T25" fmla="*/ 62 h 891"/>
                <a:gd name="T26" fmla="*/ 1076 w 1203"/>
                <a:gd name="T27" fmla="*/ 122 h 891"/>
                <a:gd name="T28" fmla="*/ 1073 w 1203"/>
                <a:gd name="T29" fmla="*/ 297 h 891"/>
                <a:gd name="T30" fmla="*/ 1073 w 1203"/>
                <a:gd name="T31" fmla="*/ 582 h 891"/>
                <a:gd name="T32" fmla="*/ 1076 w 1203"/>
                <a:gd name="T33" fmla="*/ 746 h 891"/>
                <a:gd name="T34" fmla="*/ 1086 w 1203"/>
                <a:gd name="T35" fmla="*/ 815 h 891"/>
                <a:gd name="T36" fmla="*/ 1110 w 1203"/>
                <a:gd name="T37" fmla="*/ 832 h 891"/>
                <a:gd name="T38" fmla="*/ 1203 w 1203"/>
                <a:gd name="T39" fmla="*/ 838 h 891"/>
                <a:gd name="T40" fmla="*/ 1203 w 1203"/>
                <a:gd name="T41" fmla="*/ 878 h 891"/>
                <a:gd name="T42" fmla="*/ 1018 w 1203"/>
                <a:gd name="T43" fmla="*/ 873 h 891"/>
                <a:gd name="T44" fmla="*/ 826 w 1203"/>
                <a:gd name="T45" fmla="*/ 878 h 891"/>
                <a:gd name="T46" fmla="*/ 826 w 1203"/>
                <a:gd name="T47" fmla="*/ 838 h 891"/>
                <a:gd name="T48" fmla="*/ 921 w 1203"/>
                <a:gd name="T49" fmla="*/ 832 h 891"/>
                <a:gd name="T50" fmla="*/ 943 w 1203"/>
                <a:gd name="T51" fmla="*/ 817 h 891"/>
                <a:gd name="T52" fmla="*/ 953 w 1203"/>
                <a:gd name="T53" fmla="*/ 757 h 891"/>
                <a:gd name="T54" fmla="*/ 956 w 1203"/>
                <a:gd name="T55" fmla="*/ 582 h 891"/>
                <a:gd name="T56" fmla="*/ 956 w 1203"/>
                <a:gd name="T57" fmla="*/ 128 h 891"/>
                <a:gd name="T58" fmla="*/ 732 w 1203"/>
                <a:gd name="T59" fmla="*/ 575 h 891"/>
                <a:gd name="T60" fmla="*/ 649 w 1203"/>
                <a:gd name="T61" fmla="*/ 743 h 891"/>
                <a:gd name="T62" fmla="*/ 584 w 1203"/>
                <a:gd name="T63" fmla="*/ 891 h 891"/>
                <a:gd name="T64" fmla="*/ 559 w 1203"/>
                <a:gd name="T65" fmla="*/ 891 h 891"/>
                <a:gd name="T66" fmla="*/ 543 w 1203"/>
                <a:gd name="T67" fmla="*/ 853 h 891"/>
                <a:gd name="T68" fmla="*/ 499 w 1203"/>
                <a:gd name="T69" fmla="*/ 762 h 891"/>
                <a:gd name="T70" fmla="*/ 189 w 1203"/>
                <a:gd name="T71" fmla="*/ 149 h 891"/>
                <a:gd name="T72" fmla="*/ 189 w 1203"/>
                <a:gd name="T73" fmla="*/ 582 h 891"/>
                <a:gd name="T74" fmla="*/ 193 w 1203"/>
                <a:gd name="T75" fmla="*/ 746 h 891"/>
                <a:gd name="T76" fmla="*/ 203 w 1203"/>
                <a:gd name="T77" fmla="*/ 815 h 891"/>
                <a:gd name="T78" fmla="*/ 227 w 1203"/>
                <a:gd name="T79" fmla="*/ 832 h 891"/>
                <a:gd name="T80" fmla="*/ 321 w 1203"/>
                <a:gd name="T81" fmla="*/ 838 h 891"/>
                <a:gd name="T82" fmla="*/ 321 w 1203"/>
                <a:gd name="T83" fmla="*/ 878 h 891"/>
                <a:gd name="T84" fmla="*/ 164 w 1203"/>
                <a:gd name="T85" fmla="*/ 873 h 891"/>
                <a:gd name="T86" fmla="*/ 0 w 1203"/>
                <a:gd name="T87" fmla="*/ 878 h 891"/>
                <a:gd name="T88" fmla="*/ 0 w 1203"/>
                <a:gd name="T89" fmla="*/ 838 h 891"/>
                <a:gd name="T90" fmla="*/ 94 w 1203"/>
                <a:gd name="T91" fmla="*/ 832 h 891"/>
                <a:gd name="T92" fmla="*/ 117 w 1203"/>
                <a:gd name="T93" fmla="*/ 817 h 891"/>
                <a:gd name="T94" fmla="*/ 127 w 1203"/>
                <a:gd name="T95" fmla="*/ 757 h 891"/>
                <a:gd name="T96" fmla="*/ 130 w 1203"/>
                <a:gd name="T97" fmla="*/ 582 h 891"/>
                <a:gd name="T98" fmla="*/ 130 w 1203"/>
                <a:gd name="T99" fmla="*/ 297 h 891"/>
                <a:gd name="T100" fmla="*/ 127 w 1203"/>
                <a:gd name="T101" fmla="*/ 133 h 891"/>
                <a:gd name="T102" fmla="*/ 117 w 1203"/>
                <a:gd name="T103" fmla="*/ 63 h 891"/>
                <a:gd name="T104" fmla="*/ 94 w 1203"/>
                <a:gd name="T105" fmla="*/ 47 h 891"/>
                <a:gd name="T106" fmla="*/ 0 w 1203"/>
                <a:gd name="T107" fmla="*/ 4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3" h="891">
                  <a:moveTo>
                    <a:pt x="0" y="41"/>
                  </a:moveTo>
                  <a:cubicBezTo>
                    <a:pt x="0" y="0"/>
                    <a:pt x="0" y="0"/>
                    <a:pt x="0" y="0"/>
                  </a:cubicBezTo>
                  <a:cubicBezTo>
                    <a:pt x="46" y="3"/>
                    <a:pt x="89" y="4"/>
                    <a:pt x="130" y="4"/>
                  </a:cubicBezTo>
                  <a:cubicBezTo>
                    <a:pt x="172" y="4"/>
                    <a:pt x="213" y="3"/>
                    <a:pt x="251" y="0"/>
                  </a:cubicBezTo>
                  <a:cubicBezTo>
                    <a:pt x="289" y="82"/>
                    <a:pt x="324" y="155"/>
                    <a:pt x="356" y="216"/>
                  </a:cubicBezTo>
                  <a:cubicBezTo>
                    <a:pt x="602" y="699"/>
                    <a:pt x="602" y="699"/>
                    <a:pt x="602" y="699"/>
                  </a:cubicBezTo>
                  <a:cubicBezTo>
                    <a:pt x="825" y="257"/>
                    <a:pt x="825" y="257"/>
                    <a:pt x="825" y="257"/>
                  </a:cubicBezTo>
                  <a:cubicBezTo>
                    <a:pt x="886" y="137"/>
                    <a:pt x="926" y="51"/>
                    <a:pt x="946" y="0"/>
                  </a:cubicBezTo>
                  <a:cubicBezTo>
                    <a:pt x="992" y="3"/>
                    <a:pt x="1031" y="4"/>
                    <a:pt x="1062" y="4"/>
                  </a:cubicBezTo>
                  <a:cubicBezTo>
                    <a:pt x="1091" y="4"/>
                    <a:pt x="1138" y="3"/>
                    <a:pt x="1203" y="0"/>
                  </a:cubicBezTo>
                  <a:cubicBezTo>
                    <a:pt x="1203" y="41"/>
                    <a:pt x="1203" y="41"/>
                    <a:pt x="1203" y="41"/>
                  </a:cubicBezTo>
                  <a:cubicBezTo>
                    <a:pt x="1151" y="42"/>
                    <a:pt x="1120" y="44"/>
                    <a:pt x="1109" y="47"/>
                  </a:cubicBezTo>
                  <a:cubicBezTo>
                    <a:pt x="1098" y="51"/>
                    <a:pt x="1090" y="56"/>
                    <a:pt x="1086" y="62"/>
                  </a:cubicBezTo>
                  <a:cubicBezTo>
                    <a:pt x="1080" y="70"/>
                    <a:pt x="1077" y="90"/>
                    <a:pt x="1076" y="122"/>
                  </a:cubicBezTo>
                  <a:cubicBezTo>
                    <a:pt x="1076" y="130"/>
                    <a:pt x="1075" y="188"/>
                    <a:pt x="1073" y="297"/>
                  </a:cubicBezTo>
                  <a:cubicBezTo>
                    <a:pt x="1073" y="582"/>
                    <a:pt x="1073" y="582"/>
                    <a:pt x="1073" y="582"/>
                  </a:cubicBezTo>
                  <a:cubicBezTo>
                    <a:pt x="1073" y="638"/>
                    <a:pt x="1074" y="693"/>
                    <a:pt x="1076" y="746"/>
                  </a:cubicBezTo>
                  <a:cubicBezTo>
                    <a:pt x="1078" y="785"/>
                    <a:pt x="1081" y="808"/>
                    <a:pt x="1086" y="815"/>
                  </a:cubicBezTo>
                  <a:cubicBezTo>
                    <a:pt x="1091" y="822"/>
                    <a:pt x="1099" y="828"/>
                    <a:pt x="1110" y="832"/>
                  </a:cubicBezTo>
                  <a:cubicBezTo>
                    <a:pt x="1121" y="835"/>
                    <a:pt x="1152" y="838"/>
                    <a:pt x="1203" y="838"/>
                  </a:cubicBezTo>
                  <a:cubicBezTo>
                    <a:pt x="1203" y="878"/>
                    <a:pt x="1203" y="878"/>
                    <a:pt x="1203" y="878"/>
                  </a:cubicBezTo>
                  <a:cubicBezTo>
                    <a:pt x="1116" y="875"/>
                    <a:pt x="1054" y="873"/>
                    <a:pt x="1018" y="873"/>
                  </a:cubicBezTo>
                  <a:cubicBezTo>
                    <a:pt x="989" y="873"/>
                    <a:pt x="925" y="875"/>
                    <a:pt x="826" y="878"/>
                  </a:cubicBezTo>
                  <a:cubicBezTo>
                    <a:pt x="826" y="838"/>
                    <a:pt x="826" y="838"/>
                    <a:pt x="826" y="838"/>
                  </a:cubicBezTo>
                  <a:cubicBezTo>
                    <a:pt x="878" y="838"/>
                    <a:pt x="909" y="835"/>
                    <a:pt x="921" y="832"/>
                  </a:cubicBezTo>
                  <a:cubicBezTo>
                    <a:pt x="932" y="828"/>
                    <a:pt x="939" y="823"/>
                    <a:pt x="943" y="817"/>
                  </a:cubicBezTo>
                  <a:cubicBezTo>
                    <a:pt x="949" y="809"/>
                    <a:pt x="952" y="789"/>
                    <a:pt x="953" y="757"/>
                  </a:cubicBezTo>
                  <a:cubicBezTo>
                    <a:pt x="953" y="749"/>
                    <a:pt x="954" y="690"/>
                    <a:pt x="956" y="582"/>
                  </a:cubicBezTo>
                  <a:cubicBezTo>
                    <a:pt x="956" y="128"/>
                    <a:pt x="956" y="128"/>
                    <a:pt x="956" y="128"/>
                  </a:cubicBezTo>
                  <a:cubicBezTo>
                    <a:pt x="732" y="575"/>
                    <a:pt x="732" y="575"/>
                    <a:pt x="732" y="575"/>
                  </a:cubicBezTo>
                  <a:cubicBezTo>
                    <a:pt x="697" y="644"/>
                    <a:pt x="669" y="701"/>
                    <a:pt x="649" y="743"/>
                  </a:cubicBezTo>
                  <a:cubicBezTo>
                    <a:pt x="635" y="774"/>
                    <a:pt x="613" y="823"/>
                    <a:pt x="584" y="891"/>
                  </a:cubicBezTo>
                  <a:cubicBezTo>
                    <a:pt x="559" y="891"/>
                    <a:pt x="559" y="891"/>
                    <a:pt x="559" y="891"/>
                  </a:cubicBezTo>
                  <a:cubicBezTo>
                    <a:pt x="553" y="874"/>
                    <a:pt x="548" y="862"/>
                    <a:pt x="543" y="853"/>
                  </a:cubicBezTo>
                  <a:cubicBezTo>
                    <a:pt x="499" y="762"/>
                    <a:pt x="499" y="762"/>
                    <a:pt x="499" y="762"/>
                  </a:cubicBezTo>
                  <a:cubicBezTo>
                    <a:pt x="189" y="149"/>
                    <a:pt x="189" y="149"/>
                    <a:pt x="189" y="149"/>
                  </a:cubicBezTo>
                  <a:cubicBezTo>
                    <a:pt x="189" y="582"/>
                    <a:pt x="189" y="582"/>
                    <a:pt x="189" y="582"/>
                  </a:cubicBezTo>
                  <a:cubicBezTo>
                    <a:pt x="189" y="638"/>
                    <a:pt x="190" y="693"/>
                    <a:pt x="193" y="746"/>
                  </a:cubicBezTo>
                  <a:cubicBezTo>
                    <a:pt x="195" y="785"/>
                    <a:pt x="198" y="808"/>
                    <a:pt x="203" y="815"/>
                  </a:cubicBezTo>
                  <a:cubicBezTo>
                    <a:pt x="208" y="822"/>
                    <a:pt x="216" y="828"/>
                    <a:pt x="227" y="832"/>
                  </a:cubicBezTo>
                  <a:cubicBezTo>
                    <a:pt x="238" y="835"/>
                    <a:pt x="269" y="838"/>
                    <a:pt x="321" y="838"/>
                  </a:cubicBezTo>
                  <a:cubicBezTo>
                    <a:pt x="321" y="878"/>
                    <a:pt x="321" y="878"/>
                    <a:pt x="321" y="878"/>
                  </a:cubicBezTo>
                  <a:cubicBezTo>
                    <a:pt x="164" y="873"/>
                    <a:pt x="164" y="873"/>
                    <a:pt x="164" y="873"/>
                  </a:cubicBezTo>
                  <a:cubicBezTo>
                    <a:pt x="0" y="878"/>
                    <a:pt x="0" y="878"/>
                    <a:pt x="0" y="878"/>
                  </a:cubicBezTo>
                  <a:cubicBezTo>
                    <a:pt x="0" y="838"/>
                    <a:pt x="0" y="838"/>
                    <a:pt x="0" y="838"/>
                  </a:cubicBezTo>
                  <a:cubicBezTo>
                    <a:pt x="51" y="838"/>
                    <a:pt x="82" y="835"/>
                    <a:pt x="94" y="832"/>
                  </a:cubicBezTo>
                  <a:cubicBezTo>
                    <a:pt x="105" y="828"/>
                    <a:pt x="113" y="823"/>
                    <a:pt x="117" y="817"/>
                  </a:cubicBezTo>
                  <a:cubicBezTo>
                    <a:pt x="122" y="809"/>
                    <a:pt x="125" y="789"/>
                    <a:pt x="127" y="757"/>
                  </a:cubicBezTo>
                  <a:cubicBezTo>
                    <a:pt x="127" y="749"/>
                    <a:pt x="128" y="690"/>
                    <a:pt x="130" y="582"/>
                  </a:cubicBezTo>
                  <a:cubicBezTo>
                    <a:pt x="130" y="297"/>
                    <a:pt x="130" y="297"/>
                    <a:pt x="130" y="297"/>
                  </a:cubicBezTo>
                  <a:cubicBezTo>
                    <a:pt x="130" y="241"/>
                    <a:pt x="129" y="186"/>
                    <a:pt x="127" y="133"/>
                  </a:cubicBezTo>
                  <a:cubicBezTo>
                    <a:pt x="125" y="94"/>
                    <a:pt x="122" y="71"/>
                    <a:pt x="117" y="63"/>
                  </a:cubicBezTo>
                  <a:cubicBezTo>
                    <a:pt x="112" y="56"/>
                    <a:pt x="104" y="51"/>
                    <a:pt x="94" y="47"/>
                  </a:cubicBezTo>
                  <a:cubicBezTo>
                    <a:pt x="82" y="44"/>
                    <a:pt x="51" y="42"/>
                    <a:pt x="0"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31"/>
            <p:cNvSpPr>
              <a:spLocks noEditPoints="1"/>
            </p:cNvSpPr>
            <p:nvPr/>
          </p:nvSpPr>
          <p:spPr bwMode="auto">
            <a:xfrm>
              <a:off x="3577749" y="690721"/>
              <a:ext cx="368617" cy="332264"/>
            </a:xfrm>
            <a:custGeom>
              <a:avLst/>
              <a:gdLst>
                <a:gd name="T0" fmla="*/ 138 w 983"/>
                <a:gd name="T1" fmla="*/ 882 h 886"/>
                <a:gd name="T2" fmla="*/ 303 w 983"/>
                <a:gd name="T3" fmla="*/ 886 h 886"/>
                <a:gd name="T4" fmla="*/ 303 w 983"/>
                <a:gd name="T5" fmla="*/ 847 h 886"/>
                <a:gd name="T6" fmla="*/ 219 w 983"/>
                <a:gd name="T7" fmla="*/ 841 h 886"/>
                <a:gd name="T8" fmla="*/ 197 w 983"/>
                <a:gd name="T9" fmla="*/ 830 h 886"/>
                <a:gd name="T10" fmla="*/ 191 w 983"/>
                <a:gd name="T11" fmla="*/ 816 h 886"/>
                <a:gd name="T12" fmla="*/ 210 w 983"/>
                <a:gd name="T13" fmla="*/ 753 h 886"/>
                <a:gd name="T14" fmla="*/ 281 w 983"/>
                <a:gd name="T15" fmla="*/ 594 h 886"/>
                <a:gd name="T16" fmla="*/ 657 w 983"/>
                <a:gd name="T17" fmla="*/ 594 h 886"/>
                <a:gd name="T18" fmla="*/ 738 w 983"/>
                <a:gd name="T19" fmla="*/ 784 h 886"/>
                <a:gd name="T20" fmla="*/ 747 w 983"/>
                <a:gd name="T21" fmla="*/ 819 h 886"/>
                <a:gd name="T22" fmla="*/ 741 w 983"/>
                <a:gd name="T23" fmla="*/ 833 h 886"/>
                <a:gd name="T24" fmla="*/ 720 w 983"/>
                <a:gd name="T25" fmla="*/ 842 h 886"/>
                <a:gd name="T26" fmla="*/ 632 w 983"/>
                <a:gd name="T27" fmla="*/ 847 h 886"/>
                <a:gd name="T28" fmla="*/ 632 w 983"/>
                <a:gd name="T29" fmla="*/ 886 h 886"/>
                <a:gd name="T30" fmla="*/ 841 w 983"/>
                <a:gd name="T31" fmla="*/ 882 h 886"/>
                <a:gd name="T32" fmla="*/ 983 w 983"/>
                <a:gd name="T33" fmla="*/ 886 h 886"/>
                <a:gd name="T34" fmla="*/ 983 w 983"/>
                <a:gd name="T35" fmla="*/ 847 h 886"/>
                <a:gd name="T36" fmla="*/ 917 w 983"/>
                <a:gd name="T37" fmla="*/ 839 h 886"/>
                <a:gd name="T38" fmla="*/ 890 w 983"/>
                <a:gd name="T39" fmla="*/ 811 h 886"/>
                <a:gd name="T40" fmla="*/ 800 w 983"/>
                <a:gd name="T41" fmla="*/ 621 h 886"/>
                <a:gd name="T42" fmla="*/ 521 w 983"/>
                <a:gd name="T43" fmla="*/ 0 h 886"/>
                <a:gd name="T44" fmla="*/ 480 w 983"/>
                <a:gd name="T45" fmla="*/ 0 h 886"/>
                <a:gd name="T46" fmla="*/ 366 w 983"/>
                <a:gd name="T47" fmla="*/ 256 h 886"/>
                <a:gd name="T48" fmla="*/ 203 w 983"/>
                <a:gd name="T49" fmla="*/ 605 h 886"/>
                <a:gd name="T50" fmla="*/ 119 w 983"/>
                <a:gd name="T51" fmla="*/ 780 h 886"/>
                <a:gd name="T52" fmla="*/ 88 w 983"/>
                <a:gd name="T53" fmla="*/ 830 h 886"/>
                <a:gd name="T54" fmla="*/ 64 w 983"/>
                <a:gd name="T55" fmla="*/ 843 h 886"/>
                <a:gd name="T56" fmla="*/ 0 w 983"/>
                <a:gd name="T57" fmla="*/ 847 h 886"/>
                <a:gd name="T58" fmla="*/ 0 w 983"/>
                <a:gd name="T59" fmla="*/ 886 h 886"/>
                <a:gd name="T60" fmla="*/ 138 w 983"/>
                <a:gd name="T61" fmla="*/ 882 h 886"/>
                <a:gd name="T62" fmla="*/ 469 w 983"/>
                <a:gd name="T63" fmla="*/ 169 h 886"/>
                <a:gd name="T64" fmla="*/ 631 w 983"/>
                <a:gd name="T65" fmla="*/ 542 h 886"/>
                <a:gd name="T66" fmla="*/ 303 w 983"/>
                <a:gd name="T67" fmla="*/ 542 h 886"/>
                <a:gd name="T68" fmla="*/ 469 w 983"/>
                <a:gd name="T69" fmla="*/ 169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3" h="886">
                  <a:moveTo>
                    <a:pt x="138" y="882"/>
                  </a:moveTo>
                  <a:cubicBezTo>
                    <a:pt x="175" y="882"/>
                    <a:pt x="230" y="883"/>
                    <a:pt x="303" y="886"/>
                  </a:cubicBezTo>
                  <a:cubicBezTo>
                    <a:pt x="303" y="847"/>
                    <a:pt x="303" y="847"/>
                    <a:pt x="303" y="847"/>
                  </a:cubicBezTo>
                  <a:cubicBezTo>
                    <a:pt x="263" y="846"/>
                    <a:pt x="235" y="844"/>
                    <a:pt x="219" y="841"/>
                  </a:cubicBezTo>
                  <a:cubicBezTo>
                    <a:pt x="209" y="839"/>
                    <a:pt x="201" y="835"/>
                    <a:pt x="197" y="830"/>
                  </a:cubicBezTo>
                  <a:cubicBezTo>
                    <a:pt x="193" y="826"/>
                    <a:pt x="191" y="821"/>
                    <a:pt x="191" y="816"/>
                  </a:cubicBezTo>
                  <a:cubicBezTo>
                    <a:pt x="191" y="803"/>
                    <a:pt x="198" y="782"/>
                    <a:pt x="210" y="753"/>
                  </a:cubicBezTo>
                  <a:cubicBezTo>
                    <a:pt x="281" y="594"/>
                    <a:pt x="281" y="594"/>
                    <a:pt x="281" y="594"/>
                  </a:cubicBezTo>
                  <a:cubicBezTo>
                    <a:pt x="657" y="594"/>
                    <a:pt x="657" y="594"/>
                    <a:pt x="657" y="594"/>
                  </a:cubicBezTo>
                  <a:cubicBezTo>
                    <a:pt x="738" y="784"/>
                    <a:pt x="738" y="784"/>
                    <a:pt x="738" y="784"/>
                  </a:cubicBezTo>
                  <a:cubicBezTo>
                    <a:pt x="744" y="798"/>
                    <a:pt x="747" y="810"/>
                    <a:pt x="747" y="819"/>
                  </a:cubicBezTo>
                  <a:cubicBezTo>
                    <a:pt x="747" y="825"/>
                    <a:pt x="745" y="829"/>
                    <a:pt x="741" y="833"/>
                  </a:cubicBezTo>
                  <a:cubicBezTo>
                    <a:pt x="738" y="837"/>
                    <a:pt x="731" y="840"/>
                    <a:pt x="720" y="842"/>
                  </a:cubicBezTo>
                  <a:cubicBezTo>
                    <a:pt x="710" y="844"/>
                    <a:pt x="680" y="846"/>
                    <a:pt x="632" y="847"/>
                  </a:cubicBezTo>
                  <a:cubicBezTo>
                    <a:pt x="632" y="886"/>
                    <a:pt x="632" y="886"/>
                    <a:pt x="632" y="886"/>
                  </a:cubicBezTo>
                  <a:cubicBezTo>
                    <a:pt x="841" y="882"/>
                    <a:pt x="841" y="882"/>
                    <a:pt x="841" y="882"/>
                  </a:cubicBezTo>
                  <a:cubicBezTo>
                    <a:pt x="868" y="882"/>
                    <a:pt x="915" y="883"/>
                    <a:pt x="983" y="886"/>
                  </a:cubicBezTo>
                  <a:cubicBezTo>
                    <a:pt x="983" y="847"/>
                    <a:pt x="983" y="847"/>
                    <a:pt x="983" y="847"/>
                  </a:cubicBezTo>
                  <a:cubicBezTo>
                    <a:pt x="949" y="846"/>
                    <a:pt x="927" y="844"/>
                    <a:pt x="917" y="839"/>
                  </a:cubicBezTo>
                  <a:cubicBezTo>
                    <a:pt x="907" y="835"/>
                    <a:pt x="898" y="825"/>
                    <a:pt x="890" y="811"/>
                  </a:cubicBezTo>
                  <a:cubicBezTo>
                    <a:pt x="875" y="785"/>
                    <a:pt x="845" y="722"/>
                    <a:pt x="800" y="621"/>
                  </a:cubicBezTo>
                  <a:cubicBezTo>
                    <a:pt x="521" y="0"/>
                    <a:pt x="521" y="0"/>
                    <a:pt x="521" y="0"/>
                  </a:cubicBezTo>
                  <a:cubicBezTo>
                    <a:pt x="480" y="0"/>
                    <a:pt x="480" y="0"/>
                    <a:pt x="480" y="0"/>
                  </a:cubicBezTo>
                  <a:cubicBezTo>
                    <a:pt x="422" y="132"/>
                    <a:pt x="384" y="218"/>
                    <a:pt x="366" y="256"/>
                  </a:cubicBezTo>
                  <a:cubicBezTo>
                    <a:pt x="203" y="605"/>
                    <a:pt x="203" y="605"/>
                    <a:pt x="203" y="605"/>
                  </a:cubicBezTo>
                  <a:cubicBezTo>
                    <a:pt x="155" y="706"/>
                    <a:pt x="126" y="765"/>
                    <a:pt x="119" y="780"/>
                  </a:cubicBezTo>
                  <a:cubicBezTo>
                    <a:pt x="105" y="807"/>
                    <a:pt x="95" y="823"/>
                    <a:pt x="88" y="830"/>
                  </a:cubicBezTo>
                  <a:cubicBezTo>
                    <a:pt x="80" y="836"/>
                    <a:pt x="73" y="840"/>
                    <a:pt x="64" y="843"/>
                  </a:cubicBezTo>
                  <a:cubicBezTo>
                    <a:pt x="56" y="845"/>
                    <a:pt x="34" y="846"/>
                    <a:pt x="0" y="847"/>
                  </a:cubicBezTo>
                  <a:cubicBezTo>
                    <a:pt x="0" y="886"/>
                    <a:pt x="0" y="886"/>
                    <a:pt x="0" y="886"/>
                  </a:cubicBezTo>
                  <a:cubicBezTo>
                    <a:pt x="50" y="883"/>
                    <a:pt x="96" y="882"/>
                    <a:pt x="138" y="882"/>
                  </a:cubicBezTo>
                  <a:close/>
                  <a:moveTo>
                    <a:pt x="469" y="169"/>
                  </a:moveTo>
                  <a:cubicBezTo>
                    <a:pt x="631" y="542"/>
                    <a:pt x="631" y="542"/>
                    <a:pt x="631" y="542"/>
                  </a:cubicBezTo>
                  <a:cubicBezTo>
                    <a:pt x="303" y="542"/>
                    <a:pt x="303" y="542"/>
                    <a:pt x="303" y="542"/>
                  </a:cubicBezTo>
                  <a:lnTo>
                    <a:pt x="469" y="16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32"/>
            <p:cNvSpPr>
              <a:spLocks/>
            </p:cNvSpPr>
            <p:nvPr/>
          </p:nvSpPr>
          <p:spPr bwMode="auto">
            <a:xfrm>
              <a:off x="3882707" y="693738"/>
              <a:ext cx="361791" cy="329248"/>
            </a:xfrm>
            <a:custGeom>
              <a:avLst/>
              <a:gdLst>
                <a:gd name="T0" fmla="*/ 711 w 965"/>
                <a:gd name="T1" fmla="*/ 132 h 878"/>
                <a:gd name="T2" fmla="*/ 749 w 965"/>
                <a:gd name="T3" fmla="*/ 62 h 878"/>
                <a:gd name="T4" fmla="*/ 737 w 965"/>
                <a:gd name="T5" fmla="*/ 46 h 878"/>
                <a:gd name="T6" fmla="*/ 641 w 965"/>
                <a:gd name="T7" fmla="*/ 39 h 878"/>
                <a:gd name="T8" fmla="*/ 641 w 965"/>
                <a:gd name="T9" fmla="*/ 0 h 878"/>
                <a:gd name="T10" fmla="*/ 813 w 965"/>
                <a:gd name="T11" fmla="*/ 3 h 878"/>
                <a:gd name="T12" fmla="*/ 965 w 965"/>
                <a:gd name="T13" fmla="*/ 0 h 878"/>
                <a:gd name="T14" fmla="*/ 965 w 965"/>
                <a:gd name="T15" fmla="*/ 39 h 878"/>
                <a:gd name="T16" fmla="*/ 882 w 965"/>
                <a:gd name="T17" fmla="*/ 46 h 878"/>
                <a:gd name="T18" fmla="*/ 849 w 965"/>
                <a:gd name="T19" fmla="*/ 61 h 878"/>
                <a:gd name="T20" fmla="*/ 798 w 965"/>
                <a:gd name="T21" fmla="*/ 121 h 878"/>
                <a:gd name="T22" fmla="*/ 607 w 965"/>
                <a:gd name="T23" fmla="*/ 393 h 878"/>
                <a:gd name="T24" fmla="*/ 545 w 965"/>
                <a:gd name="T25" fmla="*/ 499 h 878"/>
                <a:gd name="T26" fmla="*/ 538 w 965"/>
                <a:gd name="T27" fmla="*/ 536 h 878"/>
                <a:gd name="T28" fmla="*/ 538 w 965"/>
                <a:gd name="T29" fmla="*/ 583 h 878"/>
                <a:gd name="T30" fmla="*/ 542 w 965"/>
                <a:gd name="T31" fmla="*/ 746 h 878"/>
                <a:gd name="T32" fmla="*/ 551 w 965"/>
                <a:gd name="T33" fmla="*/ 816 h 878"/>
                <a:gd name="T34" fmla="*/ 575 w 965"/>
                <a:gd name="T35" fmla="*/ 832 h 878"/>
                <a:gd name="T36" fmla="*/ 667 w 965"/>
                <a:gd name="T37" fmla="*/ 839 h 878"/>
                <a:gd name="T38" fmla="*/ 667 w 965"/>
                <a:gd name="T39" fmla="*/ 878 h 878"/>
                <a:gd name="T40" fmla="*/ 484 w 965"/>
                <a:gd name="T41" fmla="*/ 874 h 878"/>
                <a:gd name="T42" fmla="*/ 289 w 965"/>
                <a:gd name="T43" fmla="*/ 878 h 878"/>
                <a:gd name="T44" fmla="*/ 289 w 965"/>
                <a:gd name="T45" fmla="*/ 839 h 878"/>
                <a:gd name="T46" fmla="*/ 381 w 965"/>
                <a:gd name="T47" fmla="*/ 832 h 878"/>
                <a:gd name="T48" fmla="*/ 403 w 965"/>
                <a:gd name="T49" fmla="*/ 818 h 878"/>
                <a:gd name="T50" fmla="*/ 414 w 965"/>
                <a:gd name="T51" fmla="*/ 758 h 878"/>
                <a:gd name="T52" fmla="*/ 417 w 965"/>
                <a:gd name="T53" fmla="*/ 583 h 878"/>
                <a:gd name="T54" fmla="*/ 417 w 965"/>
                <a:gd name="T55" fmla="*/ 511 h 878"/>
                <a:gd name="T56" fmla="*/ 391 w 965"/>
                <a:gd name="T57" fmla="*/ 461 h 878"/>
                <a:gd name="T58" fmla="*/ 325 w 965"/>
                <a:gd name="T59" fmla="*/ 355 h 878"/>
                <a:gd name="T60" fmla="*/ 159 w 965"/>
                <a:gd name="T61" fmla="*/ 121 h 878"/>
                <a:gd name="T62" fmla="*/ 114 w 965"/>
                <a:gd name="T63" fmla="*/ 61 h 878"/>
                <a:gd name="T64" fmla="*/ 82 w 965"/>
                <a:gd name="T65" fmla="*/ 46 h 878"/>
                <a:gd name="T66" fmla="*/ 0 w 965"/>
                <a:gd name="T67" fmla="*/ 39 h 878"/>
                <a:gd name="T68" fmla="*/ 0 w 965"/>
                <a:gd name="T69" fmla="*/ 0 h 878"/>
                <a:gd name="T70" fmla="*/ 154 w 965"/>
                <a:gd name="T71" fmla="*/ 3 h 878"/>
                <a:gd name="T72" fmla="*/ 394 w 965"/>
                <a:gd name="T73" fmla="*/ 0 h 878"/>
                <a:gd name="T74" fmla="*/ 394 w 965"/>
                <a:gd name="T75" fmla="*/ 39 h 878"/>
                <a:gd name="T76" fmla="*/ 291 w 965"/>
                <a:gd name="T77" fmla="*/ 46 h 878"/>
                <a:gd name="T78" fmla="*/ 277 w 965"/>
                <a:gd name="T79" fmla="*/ 62 h 878"/>
                <a:gd name="T80" fmla="*/ 310 w 965"/>
                <a:gd name="T81" fmla="*/ 132 h 878"/>
                <a:gd name="T82" fmla="*/ 504 w 965"/>
                <a:gd name="T83" fmla="*/ 445 h 878"/>
                <a:gd name="T84" fmla="*/ 711 w 965"/>
                <a:gd name="T85" fmla="*/ 132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5" h="878">
                  <a:moveTo>
                    <a:pt x="711" y="132"/>
                  </a:moveTo>
                  <a:cubicBezTo>
                    <a:pt x="736" y="92"/>
                    <a:pt x="749" y="69"/>
                    <a:pt x="749" y="62"/>
                  </a:cubicBezTo>
                  <a:cubicBezTo>
                    <a:pt x="749" y="54"/>
                    <a:pt x="746" y="49"/>
                    <a:pt x="737" y="46"/>
                  </a:cubicBezTo>
                  <a:cubicBezTo>
                    <a:pt x="729" y="42"/>
                    <a:pt x="691" y="40"/>
                    <a:pt x="641" y="39"/>
                  </a:cubicBezTo>
                  <a:cubicBezTo>
                    <a:pt x="641" y="0"/>
                    <a:pt x="641" y="0"/>
                    <a:pt x="641" y="0"/>
                  </a:cubicBezTo>
                  <a:cubicBezTo>
                    <a:pt x="722" y="2"/>
                    <a:pt x="769" y="3"/>
                    <a:pt x="813" y="3"/>
                  </a:cubicBezTo>
                  <a:cubicBezTo>
                    <a:pt x="856" y="3"/>
                    <a:pt x="880" y="2"/>
                    <a:pt x="965" y="0"/>
                  </a:cubicBezTo>
                  <a:cubicBezTo>
                    <a:pt x="965" y="39"/>
                    <a:pt x="965" y="39"/>
                    <a:pt x="965" y="39"/>
                  </a:cubicBezTo>
                  <a:cubicBezTo>
                    <a:pt x="914" y="40"/>
                    <a:pt x="895" y="42"/>
                    <a:pt x="882" y="46"/>
                  </a:cubicBezTo>
                  <a:cubicBezTo>
                    <a:pt x="868" y="49"/>
                    <a:pt x="857" y="54"/>
                    <a:pt x="849" y="61"/>
                  </a:cubicBezTo>
                  <a:cubicBezTo>
                    <a:pt x="838" y="69"/>
                    <a:pt x="821" y="89"/>
                    <a:pt x="798" y="121"/>
                  </a:cubicBezTo>
                  <a:cubicBezTo>
                    <a:pt x="607" y="393"/>
                    <a:pt x="607" y="393"/>
                    <a:pt x="607" y="393"/>
                  </a:cubicBezTo>
                  <a:cubicBezTo>
                    <a:pt x="571" y="451"/>
                    <a:pt x="550" y="486"/>
                    <a:pt x="545" y="499"/>
                  </a:cubicBezTo>
                  <a:cubicBezTo>
                    <a:pt x="541" y="512"/>
                    <a:pt x="538" y="524"/>
                    <a:pt x="538" y="536"/>
                  </a:cubicBezTo>
                  <a:cubicBezTo>
                    <a:pt x="538" y="583"/>
                    <a:pt x="538" y="583"/>
                    <a:pt x="538" y="583"/>
                  </a:cubicBezTo>
                  <a:cubicBezTo>
                    <a:pt x="538" y="639"/>
                    <a:pt x="539" y="694"/>
                    <a:pt x="542" y="746"/>
                  </a:cubicBezTo>
                  <a:cubicBezTo>
                    <a:pt x="543" y="785"/>
                    <a:pt x="546" y="808"/>
                    <a:pt x="551" y="816"/>
                  </a:cubicBezTo>
                  <a:cubicBezTo>
                    <a:pt x="556" y="823"/>
                    <a:pt x="564" y="828"/>
                    <a:pt x="575" y="832"/>
                  </a:cubicBezTo>
                  <a:cubicBezTo>
                    <a:pt x="586" y="836"/>
                    <a:pt x="616" y="838"/>
                    <a:pt x="667" y="839"/>
                  </a:cubicBezTo>
                  <a:cubicBezTo>
                    <a:pt x="667" y="878"/>
                    <a:pt x="667" y="878"/>
                    <a:pt x="667" y="878"/>
                  </a:cubicBezTo>
                  <a:cubicBezTo>
                    <a:pt x="596" y="875"/>
                    <a:pt x="535" y="874"/>
                    <a:pt x="484" y="874"/>
                  </a:cubicBezTo>
                  <a:cubicBezTo>
                    <a:pt x="435" y="874"/>
                    <a:pt x="370" y="875"/>
                    <a:pt x="289" y="878"/>
                  </a:cubicBezTo>
                  <a:cubicBezTo>
                    <a:pt x="289" y="839"/>
                    <a:pt x="289" y="839"/>
                    <a:pt x="289" y="839"/>
                  </a:cubicBezTo>
                  <a:cubicBezTo>
                    <a:pt x="339" y="838"/>
                    <a:pt x="370" y="836"/>
                    <a:pt x="381" y="832"/>
                  </a:cubicBezTo>
                  <a:cubicBezTo>
                    <a:pt x="392" y="828"/>
                    <a:pt x="399" y="824"/>
                    <a:pt x="403" y="818"/>
                  </a:cubicBezTo>
                  <a:cubicBezTo>
                    <a:pt x="409" y="809"/>
                    <a:pt x="412" y="789"/>
                    <a:pt x="414" y="758"/>
                  </a:cubicBezTo>
                  <a:cubicBezTo>
                    <a:pt x="414" y="749"/>
                    <a:pt x="415" y="691"/>
                    <a:pt x="417" y="583"/>
                  </a:cubicBezTo>
                  <a:cubicBezTo>
                    <a:pt x="417" y="511"/>
                    <a:pt x="417" y="511"/>
                    <a:pt x="417" y="511"/>
                  </a:cubicBezTo>
                  <a:cubicBezTo>
                    <a:pt x="408" y="493"/>
                    <a:pt x="399" y="476"/>
                    <a:pt x="391" y="461"/>
                  </a:cubicBezTo>
                  <a:cubicBezTo>
                    <a:pt x="385" y="451"/>
                    <a:pt x="363" y="416"/>
                    <a:pt x="325" y="355"/>
                  </a:cubicBezTo>
                  <a:cubicBezTo>
                    <a:pt x="159" y="121"/>
                    <a:pt x="159" y="121"/>
                    <a:pt x="159" y="121"/>
                  </a:cubicBezTo>
                  <a:cubicBezTo>
                    <a:pt x="139" y="89"/>
                    <a:pt x="124" y="69"/>
                    <a:pt x="114" y="61"/>
                  </a:cubicBezTo>
                  <a:cubicBezTo>
                    <a:pt x="106" y="54"/>
                    <a:pt x="95" y="49"/>
                    <a:pt x="82" y="46"/>
                  </a:cubicBezTo>
                  <a:cubicBezTo>
                    <a:pt x="69" y="42"/>
                    <a:pt x="52" y="40"/>
                    <a:pt x="0" y="39"/>
                  </a:cubicBezTo>
                  <a:cubicBezTo>
                    <a:pt x="0" y="0"/>
                    <a:pt x="0" y="0"/>
                    <a:pt x="0" y="0"/>
                  </a:cubicBezTo>
                  <a:cubicBezTo>
                    <a:pt x="85" y="2"/>
                    <a:pt x="111" y="3"/>
                    <a:pt x="154" y="3"/>
                  </a:cubicBezTo>
                  <a:cubicBezTo>
                    <a:pt x="199" y="3"/>
                    <a:pt x="313" y="2"/>
                    <a:pt x="394" y="0"/>
                  </a:cubicBezTo>
                  <a:cubicBezTo>
                    <a:pt x="394" y="39"/>
                    <a:pt x="394" y="39"/>
                    <a:pt x="394" y="39"/>
                  </a:cubicBezTo>
                  <a:cubicBezTo>
                    <a:pt x="344" y="40"/>
                    <a:pt x="300" y="42"/>
                    <a:pt x="291" y="46"/>
                  </a:cubicBezTo>
                  <a:cubicBezTo>
                    <a:pt x="282" y="49"/>
                    <a:pt x="278" y="54"/>
                    <a:pt x="277" y="62"/>
                  </a:cubicBezTo>
                  <a:cubicBezTo>
                    <a:pt x="277" y="69"/>
                    <a:pt x="288" y="92"/>
                    <a:pt x="310" y="132"/>
                  </a:cubicBezTo>
                  <a:cubicBezTo>
                    <a:pt x="504" y="445"/>
                    <a:pt x="504" y="445"/>
                    <a:pt x="504" y="445"/>
                  </a:cubicBezTo>
                  <a:lnTo>
                    <a:pt x="711" y="13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33"/>
            <p:cNvSpPr>
              <a:spLocks noEditPoints="1"/>
            </p:cNvSpPr>
            <p:nvPr/>
          </p:nvSpPr>
          <p:spPr bwMode="auto">
            <a:xfrm>
              <a:off x="4229576" y="685800"/>
              <a:ext cx="367824" cy="343218"/>
            </a:xfrm>
            <a:custGeom>
              <a:avLst/>
              <a:gdLst>
                <a:gd name="T0" fmla="*/ 32 w 981"/>
                <a:gd name="T1" fmla="*/ 639 h 915"/>
                <a:gd name="T2" fmla="*/ 125 w 981"/>
                <a:gd name="T3" fmla="*/ 790 h 915"/>
                <a:gd name="T4" fmla="*/ 274 w 981"/>
                <a:gd name="T5" fmla="*/ 884 h 915"/>
                <a:gd name="T6" fmla="*/ 464 w 981"/>
                <a:gd name="T7" fmla="*/ 915 h 915"/>
                <a:gd name="T8" fmla="*/ 834 w 981"/>
                <a:gd name="T9" fmla="*/ 777 h 915"/>
                <a:gd name="T10" fmla="*/ 981 w 981"/>
                <a:gd name="T11" fmla="*/ 430 h 915"/>
                <a:gd name="T12" fmla="*/ 967 w 981"/>
                <a:gd name="T13" fmla="*/ 308 h 915"/>
                <a:gd name="T14" fmla="*/ 927 w 981"/>
                <a:gd name="T15" fmla="*/ 209 h 915"/>
                <a:gd name="T16" fmla="*/ 839 w 981"/>
                <a:gd name="T17" fmla="*/ 105 h 915"/>
                <a:gd name="T18" fmla="*/ 695 w 981"/>
                <a:gd name="T19" fmla="*/ 29 h 915"/>
                <a:gd name="T20" fmla="*/ 501 w 981"/>
                <a:gd name="T21" fmla="*/ 0 h 915"/>
                <a:gd name="T22" fmla="*/ 295 w 981"/>
                <a:gd name="T23" fmla="*/ 34 h 915"/>
                <a:gd name="T24" fmla="*/ 133 w 981"/>
                <a:gd name="T25" fmla="*/ 134 h 915"/>
                <a:gd name="T26" fmla="*/ 31 w 981"/>
                <a:gd name="T27" fmla="*/ 283 h 915"/>
                <a:gd name="T28" fmla="*/ 0 w 981"/>
                <a:gd name="T29" fmla="*/ 464 h 915"/>
                <a:gd name="T30" fmla="*/ 32 w 981"/>
                <a:gd name="T31" fmla="*/ 639 h 915"/>
                <a:gd name="T32" fmla="*/ 175 w 981"/>
                <a:gd name="T33" fmla="*/ 224 h 915"/>
                <a:gd name="T34" fmla="*/ 292 w 981"/>
                <a:gd name="T35" fmla="*/ 97 h 915"/>
                <a:gd name="T36" fmla="*/ 473 w 981"/>
                <a:gd name="T37" fmla="*/ 53 h 915"/>
                <a:gd name="T38" fmla="*/ 605 w 981"/>
                <a:gd name="T39" fmla="*/ 74 h 915"/>
                <a:gd name="T40" fmla="*/ 705 w 981"/>
                <a:gd name="T41" fmla="*/ 125 h 915"/>
                <a:gd name="T42" fmla="*/ 772 w 981"/>
                <a:gd name="T43" fmla="*/ 197 h 915"/>
                <a:gd name="T44" fmla="*/ 816 w 981"/>
                <a:gd name="T45" fmla="*/ 289 h 915"/>
                <a:gd name="T46" fmla="*/ 843 w 981"/>
                <a:gd name="T47" fmla="*/ 470 h 915"/>
                <a:gd name="T48" fmla="*/ 806 w 981"/>
                <a:gd name="T49" fmla="*/ 674 h 915"/>
                <a:gd name="T50" fmla="*/ 691 w 981"/>
                <a:gd name="T51" fmla="*/ 811 h 915"/>
                <a:gd name="T52" fmla="*/ 509 w 981"/>
                <a:gd name="T53" fmla="*/ 859 h 915"/>
                <a:gd name="T54" fmla="*/ 373 w 981"/>
                <a:gd name="T55" fmla="*/ 836 h 915"/>
                <a:gd name="T56" fmla="*/ 260 w 981"/>
                <a:gd name="T57" fmla="*/ 761 h 915"/>
                <a:gd name="T58" fmla="*/ 179 w 981"/>
                <a:gd name="T59" fmla="*/ 637 h 915"/>
                <a:gd name="T60" fmla="*/ 148 w 981"/>
                <a:gd name="T61" fmla="*/ 532 h 915"/>
                <a:gd name="T62" fmla="*/ 136 w 981"/>
                <a:gd name="T63" fmla="*/ 412 h 915"/>
                <a:gd name="T64" fmla="*/ 175 w 981"/>
                <a:gd name="T65" fmla="*/ 224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 h="915">
                  <a:moveTo>
                    <a:pt x="32" y="639"/>
                  </a:moveTo>
                  <a:cubicBezTo>
                    <a:pt x="53" y="699"/>
                    <a:pt x="84" y="749"/>
                    <a:pt x="125" y="790"/>
                  </a:cubicBezTo>
                  <a:cubicBezTo>
                    <a:pt x="165" y="832"/>
                    <a:pt x="215" y="863"/>
                    <a:pt x="274" y="884"/>
                  </a:cubicBezTo>
                  <a:cubicBezTo>
                    <a:pt x="333" y="904"/>
                    <a:pt x="396" y="915"/>
                    <a:pt x="464" y="915"/>
                  </a:cubicBezTo>
                  <a:cubicBezTo>
                    <a:pt x="613" y="915"/>
                    <a:pt x="736" y="869"/>
                    <a:pt x="834" y="777"/>
                  </a:cubicBezTo>
                  <a:cubicBezTo>
                    <a:pt x="932" y="684"/>
                    <a:pt x="981" y="569"/>
                    <a:pt x="981" y="430"/>
                  </a:cubicBezTo>
                  <a:cubicBezTo>
                    <a:pt x="981" y="387"/>
                    <a:pt x="976" y="346"/>
                    <a:pt x="967" y="308"/>
                  </a:cubicBezTo>
                  <a:cubicBezTo>
                    <a:pt x="957" y="270"/>
                    <a:pt x="944" y="237"/>
                    <a:pt x="927" y="209"/>
                  </a:cubicBezTo>
                  <a:cubicBezTo>
                    <a:pt x="906" y="171"/>
                    <a:pt x="876" y="137"/>
                    <a:pt x="839" y="105"/>
                  </a:cubicBezTo>
                  <a:cubicBezTo>
                    <a:pt x="801" y="73"/>
                    <a:pt x="754" y="48"/>
                    <a:pt x="695" y="29"/>
                  </a:cubicBezTo>
                  <a:cubicBezTo>
                    <a:pt x="637" y="10"/>
                    <a:pt x="572" y="0"/>
                    <a:pt x="501" y="0"/>
                  </a:cubicBezTo>
                  <a:cubicBezTo>
                    <a:pt x="423" y="0"/>
                    <a:pt x="355" y="11"/>
                    <a:pt x="295" y="34"/>
                  </a:cubicBezTo>
                  <a:cubicBezTo>
                    <a:pt x="234" y="56"/>
                    <a:pt x="181" y="89"/>
                    <a:pt x="133" y="134"/>
                  </a:cubicBezTo>
                  <a:cubicBezTo>
                    <a:pt x="85" y="178"/>
                    <a:pt x="51" y="228"/>
                    <a:pt x="31" y="283"/>
                  </a:cubicBezTo>
                  <a:cubicBezTo>
                    <a:pt x="10" y="338"/>
                    <a:pt x="0" y="398"/>
                    <a:pt x="0" y="464"/>
                  </a:cubicBezTo>
                  <a:cubicBezTo>
                    <a:pt x="0" y="521"/>
                    <a:pt x="11" y="580"/>
                    <a:pt x="32" y="639"/>
                  </a:cubicBezTo>
                  <a:close/>
                  <a:moveTo>
                    <a:pt x="175" y="224"/>
                  </a:moveTo>
                  <a:cubicBezTo>
                    <a:pt x="201" y="168"/>
                    <a:pt x="240" y="126"/>
                    <a:pt x="292" y="97"/>
                  </a:cubicBezTo>
                  <a:cubicBezTo>
                    <a:pt x="344" y="68"/>
                    <a:pt x="404" y="53"/>
                    <a:pt x="473" y="53"/>
                  </a:cubicBezTo>
                  <a:cubicBezTo>
                    <a:pt x="520" y="53"/>
                    <a:pt x="564" y="60"/>
                    <a:pt x="605" y="74"/>
                  </a:cubicBezTo>
                  <a:cubicBezTo>
                    <a:pt x="646" y="87"/>
                    <a:pt x="680" y="105"/>
                    <a:pt x="705" y="125"/>
                  </a:cubicBezTo>
                  <a:cubicBezTo>
                    <a:pt x="731" y="146"/>
                    <a:pt x="753" y="170"/>
                    <a:pt x="772" y="197"/>
                  </a:cubicBezTo>
                  <a:cubicBezTo>
                    <a:pt x="790" y="224"/>
                    <a:pt x="805" y="255"/>
                    <a:pt x="816" y="289"/>
                  </a:cubicBezTo>
                  <a:cubicBezTo>
                    <a:pt x="834" y="344"/>
                    <a:pt x="843" y="405"/>
                    <a:pt x="843" y="470"/>
                  </a:cubicBezTo>
                  <a:cubicBezTo>
                    <a:pt x="843" y="548"/>
                    <a:pt x="831" y="615"/>
                    <a:pt x="806" y="674"/>
                  </a:cubicBezTo>
                  <a:cubicBezTo>
                    <a:pt x="780" y="733"/>
                    <a:pt x="742" y="778"/>
                    <a:pt x="691" y="811"/>
                  </a:cubicBezTo>
                  <a:cubicBezTo>
                    <a:pt x="639" y="843"/>
                    <a:pt x="579" y="859"/>
                    <a:pt x="509" y="859"/>
                  </a:cubicBezTo>
                  <a:cubicBezTo>
                    <a:pt x="459" y="859"/>
                    <a:pt x="414" y="851"/>
                    <a:pt x="373" y="836"/>
                  </a:cubicBezTo>
                  <a:cubicBezTo>
                    <a:pt x="331" y="820"/>
                    <a:pt x="294" y="795"/>
                    <a:pt x="260" y="761"/>
                  </a:cubicBezTo>
                  <a:cubicBezTo>
                    <a:pt x="227" y="728"/>
                    <a:pt x="200" y="686"/>
                    <a:pt x="179" y="637"/>
                  </a:cubicBezTo>
                  <a:cubicBezTo>
                    <a:pt x="167" y="607"/>
                    <a:pt x="156" y="572"/>
                    <a:pt x="148" y="532"/>
                  </a:cubicBezTo>
                  <a:cubicBezTo>
                    <a:pt x="140" y="491"/>
                    <a:pt x="136" y="452"/>
                    <a:pt x="136" y="412"/>
                  </a:cubicBezTo>
                  <a:cubicBezTo>
                    <a:pt x="136" y="342"/>
                    <a:pt x="149" y="279"/>
                    <a:pt x="175" y="22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A2FE87-A991-4ACF-B64F-4E9F8D43B38F}" type="datetime1">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2B63E11B-81E3-4D06-A23A-B8000D4A6DD3}" type="datetime1">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7D57BA-8F33-46B3-AC13-7A4C86C58873}" type="datetime1">
              <a:rPr lang="en-US" smtClean="0"/>
              <a:t>7/31/2015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CEEF6-673E-454E-86C7-8216BA50636A}"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333F994-04CC-456C-862A-CB7C3CF052C0}" type="datetime1">
              <a:rPr lang="en-US" smtClean="0"/>
              <a:t>7/31/2015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DEABD0-80EB-46F6-9049-AFAAEFB14300}" type="datetime1">
              <a:rPr lang="en-US" smtClean="0"/>
              <a:t>7/31/2015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0D126-F161-4926-91C4-91B37ACB92E6}" type="datetime1">
              <a:rPr lang="en-US" smtClean="0"/>
              <a:t>7/31/2015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37FE5F96-5AE7-4250-A83B-306AAB0C2C4C}" type="datetime1">
              <a:rPr lang="en-US" smtClean="0"/>
              <a:t>7/31/2015</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9A0308-B32A-41C7-A2BC-25AF7F931F8F}" type="datetime1">
              <a:rPr lang="en-US" smtClean="0"/>
              <a:t>7/31/2015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3F5817-B0F9-46B6-89EE-1DEC6A61949A}" type="datetime1">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EA8BDF-74AF-4FD8-99AD-FAD20971CDC1}" type="datetime1">
              <a:rPr lang="en-US" smtClean="0"/>
              <a:t>7/31/2015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CEEF6-673E-454E-86C7-8216BA50636A}"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Center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34320" y="0"/>
            <a:ext cx="5197373" cy="6858000"/>
          </a:xfrm>
          <a:prstGeom prst="rect">
            <a:avLst/>
          </a:prstGeom>
        </p:spPr>
      </p:pic>
      <p:sp>
        <p:nvSpPr>
          <p:cNvPr id="3" name="Subtitle 2"/>
          <p:cNvSpPr>
            <a:spLocks noGrp="1"/>
          </p:cNvSpPr>
          <p:nvPr userDrawn="1">
            <p:ph type="subTitle" idx="1"/>
          </p:nvPr>
        </p:nvSpPr>
        <p:spPr>
          <a:xfrm>
            <a:off x="658368" y="4651385"/>
            <a:ext cx="3640787" cy="685800"/>
          </a:xfrm>
        </p:spPr>
        <p:txBody>
          <a:bodyPr lIns="0" tIns="0" rIns="0" bIns="0">
            <a:noAutofit/>
          </a:bodyPr>
          <a:lstStyle>
            <a:lvl1pPr marL="0" indent="0" algn="l">
              <a:spcBef>
                <a:spcPts val="0"/>
              </a:spcBef>
              <a:buNone/>
              <a:defRPr sz="20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e Placeholder 3"/>
          <p:cNvSpPr>
            <a:spLocks noGrp="1"/>
          </p:cNvSpPr>
          <p:nvPr userDrawn="1">
            <p:ph type="dt" sz="half" idx="10"/>
          </p:nvPr>
        </p:nvSpPr>
        <p:spPr/>
        <p:txBody>
          <a:bodyPr/>
          <a:lstStyle/>
          <a:p>
            <a:fld id="{2AC11B9B-776F-4EBA-AB3F-C5781EB5CB65}" type="datetime1">
              <a:rPr lang="en-US" smtClean="0"/>
              <a:t>7/31/2015</a:t>
            </a:fld>
            <a:endParaRPr lang="en-US"/>
          </a:p>
        </p:txBody>
      </p:sp>
      <p:sp>
        <p:nvSpPr>
          <p:cNvPr id="6" name="Slide Number Placeholder 5"/>
          <p:cNvSpPr>
            <a:spLocks noGrp="1"/>
          </p:cNvSpPr>
          <p:nvPr userDrawn="1">
            <p:ph type="sldNum" sz="quarter" idx="12"/>
          </p:nvPr>
        </p:nvSpPr>
        <p:spPr/>
        <p:txBody>
          <a:bodyPr/>
          <a:lstStyle/>
          <a:p>
            <a:fld id="{3C1CEEF6-673E-454E-86C7-8216BA50636A}" type="slidenum">
              <a:rPr lang="en-US" smtClean="0"/>
              <a:t>‹#›</a:t>
            </a:fld>
            <a:endParaRPr lang="en-US"/>
          </a:p>
        </p:txBody>
      </p:sp>
      <p:grpSp>
        <p:nvGrpSpPr>
          <p:cNvPr id="20" name="Group 30"/>
          <p:cNvGrpSpPr>
            <a:grpSpLocks/>
          </p:cNvGrpSpPr>
          <p:nvPr userDrawn="1"/>
        </p:nvGrpSpPr>
        <p:grpSpPr bwMode="auto">
          <a:xfrm>
            <a:off x="658813" y="684213"/>
            <a:ext cx="1263650" cy="1379537"/>
            <a:chOff x="3293" y="737"/>
            <a:chExt cx="796" cy="867"/>
          </a:xfrm>
          <a:solidFill>
            <a:schemeClr val="tx1"/>
          </a:solidFill>
        </p:grpSpPr>
        <p:sp>
          <p:nvSpPr>
            <p:cNvPr id="21" name="Freeform 19"/>
            <p:cNvSpPr>
              <a:spLocks noEditPoints="1"/>
            </p:cNvSpPr>
            <p:nvPr/>
          </p:nvSpPr>
          <p:spPr bwMode="auto">
            <a:xfrm>
              <a:off x="3413" y="1159"/>
              <a:ext cx="556" cy="445"/>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2" name="Freeform 20"/>
            <p:cNvSpPr>
              <a:spLocks/>
            </p:cNvSpPr>
            <p:nvPr/>
          </p:nvSpPr>
          <p:spPr bwMode="auto">
            <a:xfrm>
              <a:off x="3456" y="939"/>
              <a:ext cx="118" cy="149"/>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3" name="Freeform 21"/>
            <p:cNvSpPr>
              <a:spLocks noEditPoints="1"/>
            </p:cNvSpPr>
            <p:nvPr/>
          </p:nvSpPr>
          <p:spPr bwMode="auto">
            <a:xfrm>
              <a:off x="3588" y="939"/>
              <a:ext cx="65" cy="149"/>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4" name="Freeform 22"/>
            <p:cNvSpPr>
              <a:spLocks/>
            </p:cNvSpPr>
            <p:nvPr/>
          </p:nvSpPr>
          <p:spPr bwMode="auto">
            <a:xfrm>
              <a:off x="3677" y="939"/>
              <a:ext cx="172" cy="152"/>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5" name="Freeform 23"/>
            <p:cNvSpPr>
              <a:spLocks/>
            </p:cNvSpPr>
            <p:nvPr/>
          </p:nvSpPr>
          <p:spPr bwMode="auto">
            <a:xfrm>
              <a:off x="3869" y="939"/>
              <a:ext cx="64" cy="149"/>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6" name="Freeform 24"/>
            <p:cNvSpPr>
              <a:spLocks/>
            </p:cNvSpPr>
            <p:nvPr/>
          </p:nvSpPr>
          <p:spPr bwMode="auto">
            <a:xfrm>
              <a:off x="394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7" name="Freeform 25"/>
            <p:cNvSpPr>
              <a:spLocks/>
            </p:cNvSpPr>
            <p:nvPr/>
          </p:nvSpPr>
          <p:spPr bwMode="auto">
            <a:xfrm>
              <a:off x="3293" y="935"/>
              <a:ext cx="146" cy="156"/>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8" name="Freeform 26"/>
            <p:cNvSpPr>
              <a:spLocks/>
            </p:cNvSpPr>
            <p:nvPr/>
          </p:nvSpPr>
          <p:spPr bwMode="auto">
            <a:xfrm>
              <a:off x="3357" y="740"/>
              <a:ext cx="201" cy="151"/>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29" name="Freeform 27"/>
            <p:cNvSpPr>
              <a:spLocks noEditPoints="1"/>
            </p:cNvSpPr>
            <p:nvPr/>
          </p:nvSpPr>
          <p:spPr bwMode="auto">
            <a:xfrm>
              <a:off x="3566" y="738"/>
              <a:ext cx="166" cy="149"/>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0" name="Freeform 28"/>
            <p:cNvSpPr>
              <a:spLocks/>
            </p:cNvSpPr>
            <p:nvPr/>
          </p:nvSpPr>
          <p:spPr bwMode="auto">
            <a:xfrm>
              <a:off x="3703" y="740"/>
              <a:ext cx="163" cy="147"/>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sp>
          <p:nvSpPr>
            <p:cNvPr id="31" name="Freeform 29"/>
            <p:cNvSpPr>
              <a:spLocks noEditPoints="1"/>
            </p:cNvSpPr>
            <p:nvPr/>
          </p:nvSpPr>
          <p:spPr bwMode="auto">
            <a:xfrm>
              <a:off x="3860" y="737"/>
              <a:ext cx="164" cy="154"/>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chemeClr val="bg2"/>
                  </a:solidFill>
                  <a:round/>
                  <a:headEnd/>
                  <a:tailEnd/>
                </a14:hiddenLine>
              </a:ext>
            </a:extLst>
          </p:spPr>
          <p:txBody>
            <a:bodyPr/>
            <a:lstStyle/>
            <a:p>
              <a:endParaRPr lang="en-US"/>
            </a:p>
          </p:txBody>
        </p:sp>
      </p:grpSp>
      <p:sp>
        <p:nvSpPr>
          <p:cNvPr id="32" name="TextBox 31"/>
          <p:cNvSpPr txBox="1"/>
          <p:nvPr userDrawn="1"/>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pPr lvl="0" algn="r"/>
            <a:r>
              <a:rPr lang="en-US" sz="700" dirty="0" smtClean="0">
                <a:solidFill>
                  <a:schemeClr val="bg1">
                    <a:lumMod val="75000"/>
                  </a:schemeClr>
                </a:solidFill>
              </a:rPr>
              <a:t>©2012 MFMER  |  slide-</a:t>
            </a:r>
            <a:fld id="{D445C29B-035B-48ED-941F-A66A11A8A322}" type="slidenum">
              <a:rPr lang="en-US" sz="700" smtClean="0">
                <a:solidFill>
                  <a:schemeClr val="bg1">
                    <a:lumMod val="75000"/>
                  </a:schemeClr>
                </a:solidFill>
              </a:rPr>
              <a:pPr lvl="0" algn="r"/>
              <a:t>‹#›</a:t>
            </a:fld>
            <a:endParaRPr lang="en-US" sz="700" dirty="0" smtClean="0">
              <a:solidFill>
                <a:schemeClr val="bg1">
                  <a:lumMod val="75000"/>
                </a:schemeClr>
              </a:solidFill>
            </a:endParaRPr>
          </a:p>
        </p:txBody>
      </p:sp>
      <p:sp>
        <p:nvSpPr>
          <p:cNvPr id="35" name="Text Box 7"/>
          <p:cNvSpPr txBox="1">
            <a:spLocks noChangeArrowheads="1"/>
          </p:cNvSpPr>
          <p:nvPr userDrawn="1"/>
        </p:nvSpPr>
        <p:spPr bwMode="auto">
          <a:xfrm>
            <a:off x="639866" y="3046513"/>
            <a:ext cx="3563424" cy="1083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80000"/>
              </a:lnSpc>
            </a:pPr>
            <a:r>
              <a:rPr lang="en-US" sz="2400" dirty="0">
                <a:solidFill>
                  <a:srgbClr val="B2B2B2"/>
                </a:solidFill>
                <a:latin typeface="+mn-lt"/>
              </a:rPr>
              <a:t>CENTER </a:t>
            </a:r>
            <a:r>
              <a:rPr lang="en-US" sz="2400" dirty="0" smtClean="0">
                <a:solidFill>
                  <a:srgbClr val="B2B2B2"/>
                </a:solidFill>
                <a:latin typeface="+mn-lt"/>
              </a:rPr>
              <a:t>FOR</a:t>
            </a:r>
            <a:endParaRPr lang="en-US" sz="2400" dirty="0" smtClean="0">
              <a:solidFill>
                <a:schemeClr val="tx1"/>
              </a:solidFill>
              <a:latin typeface="+mn-lt"/>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chemeClr val="accent1"/>
                </a:solidFill>
                <a:effectLst/>
                <a:uLnTx/>
                <a:uFillTx/>
                <a:latin typeface="Arial"/>
                <a:ea typeface="+mn-ea"/>
                <a:cs typeface="+mn-cs"/>
              </a:rPr>
              <a:t>INDIVIDUALIZED</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chemeClr val="accent1"/>
                </a:solidFill>
                <a:effectLst/>
                <a:uLnTx/>
                <a:uFillTx/>
                <a:latin typeface="Arial"/>
                <a:ea typeface="+mn-ea"/>
                <a:cs typeface="+mn-cs"/>
              </a:rPr>
              <a:t>MEDICINE</a:t>
            </a:r>
            <a:endParaRPr lang="en-US" sz="3200" b="1" dirty="0">
              <a:solidFill>
                <a:schemeClr val="accent1"/>
              </a:solidFill>
              <a:latin typeface="+mn-lt"/>
            </a:endParaRPr>
          </a:p>
        </p:txBody>
      </p:sp>
      <p:cxnSp>
        <p:nvCxnSpPr>
          <p:cNvPr id="13" name="Straight Connector 12"/>
          <p:cNvCxnSpPr/>
          <p:nvPr userDrawn="1"/>
        </p:nvCxnSpPr>
        <p:spPr>
          <a:xfrm>
            <a:off x="-1" y="2758190"/>
            <a:ext cx="391318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1" y="5478905"/>
            <a:ext cx="497758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3328312" y="2634521"/>
            <a:ext cx="674557" cy="217357"/>
          </a:xfrm>
          <a:prstGeom prst="rect">
            <a:avLst/>
          </a:prstGeom>
          <a:gradFill flip="none" rotWithShape="1">
            <a:gsLst>
              <a:gs pos="0">
                <a:schemeClr val="bg1"/>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464046" y="5377721"/>
            <a:ext cx="674557" cy="217357"/>
          </a:xfrm>
          <a:prstGeom prst="rect">
            <a:avLst/>
          </a:prstGeom>
          <a:gradFill flip="none" rotWithShape="1">
            <a:gsLst>
              <a:gs pos="0">
                <a:schemeClr val="bg1"/>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userDrawn="1"/>
        </p:nvCxnSpPr>
        <p:spPr>
          <a:xfrm>
            <a:off x="8126361" y="2758190"/>
            <a:ext cx="101763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7971503" y="5478905"/>
            <a:ext cx="117249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Rectangle 37"/>
          <p:cNvSpPr/>
          <p:nvPr userDrawn="1"/>
        </p:nvSpPr>
        <p:spPr>
          <a:xfrm>
            <a:off x="8034377" y="2634521"/>
            <a:ext cx="674557" cy="2173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7969238" y="5377721"/>
            <a:ext cx="674557" cy="217357"/>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690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828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828800"/>
            <a:ext cx="3810000" cy="4114800"/>
          </a:xfrm>
        </p:spPr>
        <p:txBody>
          <a:bodyPr/>
          <a:lstStyle/>
          <a:p>
            <a:pPr lvl="0"/>
            <a:endParaRPr lang="en-US" noProof="0" smtClean="0"/>
          </a:p>
        </p:txBody>
      </p:sp>
    </p:spTree>
    <p:extLst>
      <p:ext uri="{BB962C8B-B14F-4D97-AF65-F5344CB8AC3E}">
        <p14:creationId xmlns:p14="http://schemas.microsoft.com/office/powerpoint/2010/main" val="119911767"/>
      </p:ext>
    </p:extLst>
  </p:cSld>
  <p:clrMapOvr>
    <a:masterClrMapping/>
  </p:clrMapOvr>
  <p:transition spd="slow">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Campaign Title Slide">
    <p:spTree>
      <p:nvGrpSpPr>
        <p:cNvPr id="1" name=""/>
        <p:cNvGrpSpPr/>
        <p:nvPr/>
      </p:nvGrpSpPr>
      <p:grpSpPr>
        <a:xfrm>
          <a:off x="0" y="0"/>
          <a:ext cx="0" cy="0"/>
          <a:chOff x="0" y="0"/>
          <a:chExt cx="0" cy="0"/>
        </a:xfrm>
      </p:grpSpPr>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 y="283"/>
            <a:ext cx="9143245" cy="6857434"/>
          </a:xfrm>
          <a:prstGeom prst="rect">
            <a:avLst/>
          </a:prstGeom>
        </p:spPr>
      </p:pic>
      <p:sp>
        <p:nvSpPr>
          <p:cNvPr id="4" name="Date Placeholder 3"/>
          <p:cNvSpPr>
            <a:spLocks noGrp="1"/>
          </p:cNvSpPr>
          <p:nvPr>
            <p:ph type="dt" sz="half" idx="10"/>
          </p:nvPr>
        </p:nvSpPr>
        <p:spPr>
          <a:xfrm>
            <a:off x="8485632" y="7074506"/>
            <a:ext cx="658368" cy="109728"/>
          </a:xfrm>
        </p:spPr>
        <p:txBody>
          <a:bodyPr/>
          <a:lstStyle/>
          <a:p>
            <a:fld id="{2AC11B9B-776F-4EBA-AB3F-C5781EB5CB65}" type="datetime1">
              <a:rPr lang="en-US" smtClean="0"/>
              <a:t>7/31/2015</a:t>
            </a:fld>
            <a:endParaRPr lang="en-US"/>
          </a:p>
        </p:txBody>
      </p:sp>
      <p:sp>
        <p:nvSpPr>
          <p:cNvPr id="6" name="Slide Number Placeholder 5"/>
          <p:cNvSpPr>
            <a:spLocks noGrp="1"/>
          </p:cNvSpPr>
          <p:nvPr>
            <p:ph type="sldNum" sz="quarter" idx="12"/>
          </p:nvPr>
        </p:nvSpPr>
        <p:spPr/>
        <p:txBody>
          <a:bodyPr/>
          <a:lstStyle/>
          <a:p>
            <a:fld id="{3C1CEEF6-673E-454E-86C7-8216BA50636A}" type="slidenum">
              <a:rPr lang="en-US" smtClean="0"/>
              <a:t>‹#›</a:t>
            </a:fld>
            <a:endParaRPr lang="en-US"/>
          </a:p>
        </p:txBody>
      </p:sp>
      <p:sp>
        <p:nvSpPr>
          <p:cNvPr id="8" name="TextBox 7"/>
          <p:cNvSpPr txBox="1"/>
          <p:nvPr userDrawn="1"/>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pPr lvl="0"/>
            <a:r>
              <a:rPr lang="en-US" sz="700" dirty="0" smtClean="0">
                <a:solidFill>
                  <a:schemeClr val="accent4">
                    <a:lumMod val="75000"/>
                  </a:schemeClr>
                </a:solidFill>
              </a:rPr>
              <a:t>©2013 MFMER  |  3309825-</a:t>
            </a:r>
            <a:fld id="{D445C29B-035B-48ED-941F-A66A11A8A322}" type="slidenum">
              <a:rPr lang="en-US" sz="700" smtClean="0">
                <a:solidFill>
                  <a:schemeClr val="accent4">
                    <a:lumMod val="75000"/>
                  </a:schemeClr>
                </a:solidFill>
              </a:rPr>
              <a:pPr lvl="0"/>
              <a:t>‹#›</a:t>
            </a:fld>
            <a:endParaRPr lang="en-US" sz="700" dirty="0" smtClean="0">
              <a:solidFill>
                <a:schemeClr val="accent4">
                  <a:lumMod val="75000"/>
                </a:schemeClr>
              </a:solidFill>
            </a:endParaRPr>
          </a:p>
        </p:txBody>
      </p:sp>
      <p:grpSp>
        <p:nvGrpSpPr>
          <p:cNvPr id="3" name="Group 2"/>
          <p:cNvGrpSpPr/>
          <p:nvPr userDrawn="1"/>
        </p:nvGrpSpPr>
        <p:grpSpPr>
          <a:xfrm>
            <a:off x="4029077" y="679373"/>
            <a:ext cx="1085848" cy="1184048"/>
            <a:chOff x="4029077" y="679373"/>
            <a:chExt cx="1085848" cy="1184048"/>
          </a:xfrm>
          <a:effectLst/>
        </p:grpSpPr>
        <p:sp>
          <p:nvSpPr>
            <p:cNvPr id="10" name="Freeform 22"/>
            <p:cNvSpPr>
              <a:spLocks noEditPoints="1"/>
            </p:cNvSpPr>
            <p:nvPr/>
          </p:nvSpPr>
          <p:spPr bwMode="auto">
            <a:xfrm>
              <a:off x="4191247" y="1256672"/>
              <a:ext cx="760630" cy="606749"/>
            </a:xfrm>
            <a:custGeom>
              <a:avLst/>
              <a:gdLst>
                <a:gd name="T0" fmla="*/ 2605 w 3302"/>
                <a:gd name="T1" fmla="*/ 0 h 2634"/>
                <a:gd name="T2" fmla="*/ 1908 w 3302"/>
                <a:gd name="T3" fmla="*/ 0 h 2634"/>
                <a:gd name="T4" fmla="*/ 1908 w 3302"/>
                <a:gd name="T5" fmla="*/ 785 h 2634"/>
                <a:gd name="T6" fmla="*/ 2252 w 3302"/>
                <a:gd name="T7" fmla="*/ 1571 h 2634"/>
                <a:gd name="T8" fmla="*/ 2251 w 3302"/>
                <a:gd name="T9" fmla="*/ 1461 h 2634"/>
                <a:gd name="T10" fmla="*/ 2068 w 3302"/>
                <a:gd name="T11" fmla="*/ 882 h 2634"/>
                <a:gd name="T12" fmla="*/ 2068 w 3302"/>
                <a:gd name="T13" fmla="*/ 676 h 2634"/>
                <a:gd name="T14" fmla="*/ 2332 w 3302"/>
                <a:gd name="T15" fmla="*/ 676 h 2634"/>
                <a:gd name="T16" fmla="*/ 2332 w 3302"/>
                <a:gd name="T17" fmla="*/ 1573 h 2634"/>
                <a:gd name="T18" fmla="*/ 1656 w 3302"/>
                <a:gd name="T19" fmla="*/ 2578 h 2634"/>
                <a:gd name="T20" fmla="*/ 981 w 3302"/>
                <a:gd name="T21" fmla="*/ 1623 h 2634"/>
                <a:gd name="T22" fmla="*/ 1395 w 3302"/>
                <a:gd name="T23" fmla="*/ 785 h 2634"/>
                <a:gd name="T24" fmla="*/ 1395 w 3302"/>
                <a:gd name="T25" fmla="*/ 676 h 2634"/>
                <a:gd name="T26" fmla="*/ 1656 w 3302"/>
                <a:gd name="T27" fmla="*/ 676 h 2634"/>
                <a:gd name="T28" fmla="*/ 1823 w 3302"/>
                <a:gd name="T29" fmla="*/ 676 h 2634"/>
                <a:gd name="T30" fmla="*/ 1823 w 3302"/>
                <a:gd name="T31" fmla="*/ 514 h 2634"/>
                <a:gd name="T32" fmla="*/ 1656 w 3302"/>
                <a:gd name="T33" fmla="*/ 514 h 2634"/>
                <a:gd name="T34" fmla="*/ 1395 w 3302"/>
                <a:gd name="T35" fmla="*/ 514 h 2634"/>
                <a:gd name="T36" fmla="*/ 1395 w 3302"/>
                <a:gd name="T37" fmla="*/ 514 h 2634"/>
                <a:gd name="T38" fmla="*/ 1235 w 3302"/>
                <a:gd name="T39" fmla="*/ 514 h 2634"/>
                <a:gd name="T40" fmla="*/ 1235 w 3302"/>
                <a:gd name="T41" fmla="*/ 514 h 2634"/>
                <a:gd name="T42" fmla="*/ 819 w 3302"/>
                <a:gd name="T43" fmla="*/ 514 h 2634"/>
                <a:gd name="T44" fmla="*/ 819 w 3302"/>
                <a:gd name="T45" fmla="*/ 1457 h 2634"/>
                <a:gd name="T46" fmla="*/ 822 w 3302"/>
                <a:gd name="T47" fmla="*/ 1553 h 2634"/>
                <a:gd name="T48" fmla="*/ 822 w 3302"/>
                <a:gd name="T49" fmla="*/ 1554 h 2634"/>
                <a:gd name="T50" fmla="*/ 980 w 3302"/>
                <a:gd name="T51" fmla="*/ 1423 h 2634"/>
                <a:gd name="T52" fmla="*/ 980 w 3302"/>
                <a:gd name="T53" fmla="*/ 1423 h 2634"/>
                <a:gd name="T54" fmla="*/ 980 w 3302"/>
                <a:gd name="T55" fmla="*/ 676 h 2634"/>
                <a:gd name="T56" fmla="*/ 1235 w 3302"/>
                <a:gd name="T57" fmla="*/ 676 h 2634"/>
                <a:gd name="T58" fmla="*/ 1235 w 3302"/>
                <a:gd name="T59" fmla="*/ 676 h 2634"/>
                <a:gd name="T60" fmla="*/ 1235 w 3302"/>
                <a:gd name="T61" fmla="*/ 882 h 2634"/>
                <a:gd name="T62" fmla="*/ 698 w 3302"/>
                <a:gd name="T63" fmla="*/ 1710 h 2634"/>
                <a:gd name="T64" fmla="*/ 161 w 3302"/>
                <a:gd name="T65" fmla="*/ 882 h 2634"/>
                <a:gd name="T66" fmla="*/ 161 w 3302"/>
                <a:gd name="T67" fmla="*/ 160 h 2634"/>
                <a:gd name="T68" fmla="*/ 698 w 3302"/>
                <a:gd name="T69" fmla="*/ 160 h 2634"/>
                <a:gd name="T70" fmla="*/ 1235 w 3302"/>
                <a:gd name="T71" fmla="*/ 160 h 2634"/>
                <a:gd name="T72" fmla="*/ 1235 w 3302"/>
                <a:gd name="T73" fmla="*/ 436 h 2634"/>
                <a:gd name="T74" fmla="*/ 1395 w 3302"/>
                <a:gd name="T75" fmla="*/ 436 h 2634"/>
                <a:gd name="T76" fmla="*/ 1395 w 3302"/>
                <a:gd name="T77" fmla="*/ 0 h 2634"/>
                <a:gd name="T78" fmla="*/ 698 w 3302"/>
                <a:gd name="T79" fmla="*/ 0 h 2634"/>
                <a:gd name="T80" fmla="*/ 0 w 3302"/>
                <a:gd name="T81" fmla="*/ 0 h 2634"/>
                <a:gd name="T82" fmla="*/ 0 w 3302"/>
                <a:gd name="T83" fmla="*/ 785 h 2634"/>
                <a:gd name="T84" fmla="*/ 698 w 3302"/>
                <a:gd name="T85" fmla="*/ 1766 h 2634"/>
                <a:gd name="T86" fmla="*/ 838 w 3302"/>
                <a:gd name="T87" fmla="*/ 1705 h 2634"/>
                <a:gd name="T88" fmla="*/ 1656 w 3302"/>
                <a:gd name="T89" fmla="*/ 2634 h 2634"/>
                <a:gd name="T90" fmla="*/ 2474 w 3302"/>
                <a:gd name="T91" fmla="*/ 1709 h 2634"/>
                <a:gd name="T92" fmla="*/ 2605 w 3302"/>
                <a:gd name="T93" fmla="*/ 1766 h 2634"/>
                <a:gd name="T94" fmla="*/ 3302 w 3302"/>
                <a:gd name="T95" fmla="*/ 785 h 2634"/>
                <a:gd name="T96" fmla="*/ 3302 w 3302"/>
                <a:gd name="T97" fmla="*/ 0 h 2634"/>
                <a:gd name="T98" fmla="*/ 2605 w 3302"/>
                <a:gd name="T99" fmla="*/ 0 h 2634"/>
                <a:gd name="T100" fmla="*/ 3142 w 3302"/>
                <a:gd name="T101" fmla="*/ 882 h 2634"/>
                <a:gd name="T102" fmla="*/ 2605 w 3302"/>
                <a:gd name="T103" fmla="*/ 1710 h 2634"/>
                <a:gd name="T104" fmla="*/ 2482 w 3302"/>
                <a:gd name="T105" fmla="*/ 1647 h 2634"/>
                <a:gd name="T106" fmla="*/ 2493 w 3302"/>
                <a:gd name="T107" fmla="*/ 1457 h 2634"/>
                <a:gd name="T108" fmla="*/ 2493 w 3302"/>
                <a:gd name="T109" fmla="*/ 514 h 2634"/>
                <a:gd name="T110" fmla="*/ 2068 w 3302"/>
                <a:gd name="T111" fmla="*/ 514 h 2634"/>
                <a:gd name="T112" fmla="*/ 2068 w 3302"/>
                <a:gd name="T113" fmla="*/ 160 h 2634"/>
                <a:gd name="T114" fmla="*/ 2605 w 3302"/>
                <a:gd name="T115" fmla="*/ 160 h 2634"/>
                <a:gd name="T116" fmla="*/ 3142 w 3302"/>
                <a:gd name="T117" fmla="*/ 160 h 2634"/>
                <a:gd name="T118" fmla="*/ 3142 w 3302"/>
                <a:gd name="T119" fmla="*/ 882 h 2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02" h="2634">
                  <a:moveTo>
                    <a:pt x="2605" y="0"/>
                  </a:moveTo>
                  <a:cubicBezTo>
                    <a:pt x="1908" y="0"/>
                    <a:pt x="1908" y="0"/>
                    <a:pt x="1908" y="0"/>
                  </a:cubicBezTo>
                  <a:cubicBezTo>
                    <a:pt x="1908" y="785"/>
                    <a:pt x="1908" y="785"/>
                    <a:pt x="1908" y="785"/>
                  </a:cubicBezTo>
                  <a:cubicBezTo>
                    <a:pt x="1908" y="1146"/>
                    <a:pt x="2033" y="1397"/>
                    <a:pt x="2252" y="1571"/>
                  </a:cubicBezTo>
                  <a:cubicBezTo>
                    <a:pt x="2251" y="1461"/>
                    <a:pt x="2251" y="1461"/>
                    <a:pt x="2251" y="1461"/>
                  </a:cubicBezTo>
                  <a:cubicBezTo>
                    <a:pt x="2091" y="1276"/>
                    <a:pt x="2068" y="1064"/>
                    <a:pt x="2068" y="882"/>
                  </a:cubicBezTo>
                  <a:cubicBezTo>
                    <a:pt x="2068" y="676"/>
                    <a:pt x="2068" y="676"/>
                    <a:pt x="2068" y="676"/>
                  </a:cubicBezTo>
                  <a:cubicBezTo>
                    <a:pt x="2332" y="676"/>
                    <a:pt x="2332" y="676"/>
                    <a:pt x="2332" y="676"/>
                  </a:cubicBezTo>
                  <a:cubicBezTo>
                    <a:pt x="2332" y="1573"/>
                    <a:pt x="2332" y="1573"/>
                    <a:pt x="2332" y="1573"/>
                  </a:cubicBezTo>
                  <a:cubicBezTo>
                    <a:pt x="2332" y="1900"/>
                    <a:pt x="2240" y="2317"/>
                    <a:pt x="1656" y="2578"/>
                  </a:cubicBezTo>
                  <a:cubicBezTo>
                    <a:pt x="1101" y="2330"/>
                    <a:pt x="991" y="1941"/>
                    <a:pt x="981" y="1623"/>
                  </a:cubicBezTo>
                  <a:cubicBezTo>
                    <a:pt x="1243" y="1447"/>
                    <a:pt x="1395" y="1182"/>
                    <a:pt x="1395" y="785"/>
                  </a:cubicBezTo>
                  <a:cubicBezTo>
                    <a:pt x="1395" y="676"/>
                    <a:pt x="1395" y="676"/>
                    <a:pt x="1395" y="676"/>
                  </a:cubicBezTo>
                  <a:cubicBezTo>
                    <a:pt x="1656" y="676"/>
                    <a:pt x="1656" y="676"/>
                    <a:pt x="1656" y="676"/>
                  </a:cubicBezTo>
                  <a:cubicBezTo>
                    <a:pt x="1823" y="676"/>
                    <a:pt x="1823" y="676"/>
                    <a:pt x="1823" y="676"/>
                  </a:cubicBezTo>
                  <a:cubicBezTo>
                    <a:pt x="1823" y="514"/>
                    <a:pt x="1823" y="514"/>
                    <a:pt x="1823" y="514"/>
                  </a:cubicBezTo>
                  <a:cubicBezTo>
                    <a:pt x="1656" y="514"/>
                    <a:pt x="1656" y="514"/>
                    <a:pt x="1656" y="514"/>
                  </a:cubicBezTo>
                  <a:cubicBezTo>
                    <a:pt x="1395" y="514"/>
                    <a:pt x="1395" y="514"/>
                    <a:pt x="1395" y="514"/>
                  </a:cubicBezTo>
                  <a:cubicBezTo>
                    <a:pt x="1395" y="514"/>
                    <a:pt x="1395" y="514"/>
                    <a:pt x="1395" y="514"/>
                  </a:cubicBezTo>
                  <a:cubicBezTo>
                    <a:pt x="1235" y="514"/>
                    <a:pt x="1235" y="514"/>
                    <a:pt x="1235" y="514"/>
                  </a:cubicBezTo>
                  <a:cubicBezTo>
                    <a:pt x="1235" y="514"/>
                    <a:pt x="1235" y="514"/>
                    <a:pt x="1235" y="514"/>
                  </a:cubicBezTo>
                  <a:cubicBezTo>
                    <a:pt x="819" y="514"/>
                    <a:pt x="819" y="514"/>
                    <a:pt x="819" y="514"/>
                  </a:cubicBezTo>
                  <a:cubicBezTo>
                    <a:pt x="819" y="1457"/>
                    <a:pt x="819" y="1457"/>
                    <a:pt x="819" y="1457"/>
                  </a:cubicBezTo>
                  <a:cubicBezTo>
                    <a:pt x="819" y="1490"/>
                    <a:pt x="820" y="1522"/>
                    <a:pt x="822" y="1553"/>
                  </a:cubicBezTo>
                  <a:cubicBezTo>
                    <a:pt x="822" y="1554"/>
                    <a:pt x="822" y="1554"/>
                    <a:pt x="822" y="1554"/>
                  </a:cubicBezTo>
                  <a:cubicBezTo>
                    <a:pt x="885" y="1512"/>
                    <a:pt x="937" y="1469"/>
                    <a:pt x="980" y="1423"/>
                  </a:cubicBezTo>
                  <a:cubicBezTo>
                    <a:pt x="980" y="1423"/>
                    <a:pt x="980" y="1423"/>
                    <a:pt x="980" y="1423"/>
                  </a:cubicBezTo>
                  <a:cubicBezTo>
                    <a:pt x="980" y="676"/>
                    <a:pt x="980" y="676"/>
                    <a:pt x="980" y="676"/>
                  </a:cubicBezTo>
                  <a:cubicBezTo>
                    <a:pt x="1235" y="676"/>
                    <a:pt x="1235" y="676"/>
                    <a:pt x="1235" y="676"/>
                  </a:cubicBezTo>
                  <a:cubicBezTo>
                    <a:pt x="1235" y="676"/>
                    <a:pt x="1235" y="676"/>
                    <a:pt x="1235" y="676"/>
                  </a:cubicBezTo>
                  <a:cubicBezTo>
                    <a:pt x="1235" y="882"/>
                    <a:pt x="1235" y="882"/>
                    <a:pt x="1235" y="882"/>
                  </a:cubicBezTo>
                  <a:cubicBezTo>
                    <a:pt x="1235" y="1154"/>
                    <a:pt x="1184" y="1492"/>
                    <a:pt x="698" y="1710"/>
                  </a:cubicBezTo>
                  <a:cubicBezTo>
                    <a:pt x="211" y="1492"/>
                    <a:pt x="161" y="1154"/>
                    <a:pt x="161" y="882"/>
                  </a:cubicBezTo>
                  <a:cubicBezTo>
                    <a:pt x="161" y="160"/>
                    <a:pt x="161" y="160"/>
                    <a:pt x="161" y="160"/>
                  </a:cubicBezTo>
                  <a:cubicBezTo>
                    <a:pt x="698" y="160"/>
                    <a:pt x="698" y="160"/>
                    <a:pt x="698" y="160"/>
                  </a:cubicBezTo>
                  <a:cubicBezTo>
                    <a:pt x="1235" y="160"/>
                    <a:pt x="1235" y="160"/>
                    <a:pt x="1235" y="160"/>
                  </a:cubicBezTo>
                  <a:cubicBezTo>
                    <a:pt x="1235" y="436"/>
                    <a:pt x="1235" y="436"/>
                    <a:pt x="1235" y="436"/>
                  </a:cubicBezTo>
                  <a:cubicBezTo>
                    <a:pt x="1395" y="436"/>
                    <a:pt x="1395" y="436"/>
                    <a:pt x="1395" y="436"/>
                  </a:cubicBezTo>
                  <a:cubicBezTo>
                    <a:pt x="1395" y="0"/>
                    <a:pt x="1395" y="0"/>
                    <a:pt x="1395" y="0"/>
                  </a:cubicBezTo>
                  <a:cubicBezTo>
                    <a:pt x="698" y="0"/>
                    <a:pt x="698" y="0"/>
                    <a:pt x="698" y="0"/>
                  </a:cubicBezTo>
                  <a:cubicBezTo>
                    <a:pt x="0" y="0"/>
                    <a:pt x="0" y="0"/>
                    <a:pt x="0" y="0"/>
                  </a:cubicBezTo>
                  <a:cubicBezTo>
                    <a:pt x="0" y="785"/>
                    <a:pt x="0" y="785"/>
                    <a:pt x="0" y="785"/>
                  </a:cubicBezTo>
                  <a:cubicBezTo>
                    <a:pt x="0" y="1309"/>
                    <a:pt x="266" y="1602"/>
                    <a:pt x="698" y="1766"/>
                  </a:cubicBezTo>
                  <a:cubicBezTo>
                    <a:pt x="747" y="1747"/>
                    <a:pt x="793" y="1727"/>
                    <a:pt x="838" y="1705"/>
                  </a:cubicBezTo>
                  <a:cubicBezTo>
                    <a:pt x="912" y="2181"/>
                    <a:pt x="1210" y="2465"/>
                    <a:pt x="1656" y="2634"/>
                  </a:cubicBezTo>
                  <a:cubicBezTo>
                    <a:pt x="2101" y="2466"/>
                    <a:pt x="2398" y="2183"/>
                    <a:pt x="2474" y="1709"/>
                  </a:cubicBezTo>
                  <a:cubicBezTo>
                    <a:pt x="2516" y="1730"/>
                    <a:pt x="2559" y="1748"/>
                    <a:pt x="2605" y="1766"/>
                  </a:cubicBezTo>
                  <a:cubicBezTo>
                    <a:pt x="3037" y="1602"/>
                    <a:pt x="3302" y="1309"/>
                    <a:pt x="3302" y="785"/>
                  </a:cubicBezTo>
                  <a:cubicBezTo>
                    <a:pt x="3302" y="0"/>
                    <a:pt x="3302" y="0"/>
                    <a:pt x="3302" y="0"/>
                  </a:cubicBezTo>
                  <a:lnTo>
                    <a:pt x="2605" y="0"/>
                  </a:lnTo>
                  <a:close/>
                  <a:moveTo>
                    <a:pt x="3142" y="882"/>
                  </a:moveTo>
                  <a:cubicBezTo>
                    <a:pt x="3142" y="1154"/>
                    <a:pt x="3092" y="1492"/>
                    <a:pt x="2605" y="1710"/>
                  </a:cubicBezTo>
                  <a:cubicBezTo>
                    <a:pt x="2561" y="1690"/>
                    <a:pt x="2520" y="1669"/>
                    <a:pt x="2482" y="1647"/>
                  </a:cubicBezTo>
                  <a:cubicBezTo>
                    <a:pt x="2489" y="1587"/>
                    <a:pt x="2493" y="1524"/>
                    <a:pt x="2493" y="1457"/>
                  </a:cubicBezTo>
                  <a:cubicBezTo>
                    <a:pt x="2493" y="514"/>
                    <a:pt x="2493" y="514"/>
                    <a:pt x="2493" y="514"/>
                  </a:cubicBezTo>
                  <a:cubicBezTo>
                    <a:pt x="2068" y="514"/>
                    <a:pt x="2068" y="514"/>
                    <a:pt x="2068" y="514"/>
                  </a:cubicBezTo>
                  <a:cubicBezTo>
                    <a:pt x="2068" y="160"/>
                    <a:pt x="2068" y="160"/>
                    <a:pt x="2068" y="160"/>
                  </a:cubicBezTo>
                  <a:cubicBezTo>
                    <a:pt x="2605" y="160"/>
                    <a:pt x="2605" y="160"/>
                    <a:pt x="2605" y="160"/>
                  </a:cubicBezTo>
                  <a:cubicBezTo>
                    <a:pt x="3142" y="160"/>
                    <a:pt x="3142" y="160"/>
                    <a:pt x="3142" y="160"/>
                  </a:cubicBezTo>
                  <a:lnTo>
                    <a:pt x="3142" y="882"/>
                  </a:ln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1" name="Freeform 23"/>
            <p:cNvSpPr>
              <a:spLocks/>
            </p:cNvSpPr>
            <p:nvPr/>
          </p:nvSpPr>
          <p:spPr bwMode="auto">
            <a:xfrm>
              <a:off x="4251123" y="954662"/>
              <a:ext cx="162170" cy="203615"/>
            </a:xfrm>
            <a:custGeom>
              <a:avLst/>
              <a:gdLst>
                <a:gd name="T0" fmla="*/ 57 w 704"/>
                <a:gd name="T1" fmla="*/ 884 h 884"/>
                <a:gd name="T2" fmla="*/ 57 w 704"/>
                <a:gd name="T3" fmla="*/ 852 h 884"/>
                <a:gd name="T4" fmla="*/ 108 w 704"/>
                <a:gd name="T5" fmla="*/ 824 h 884"/>
                <a:gd name="T6" fmla="*/ 117 w 704"/>
                <a:gd name="T7" fmla="*/ 809 h 884"/>
                <a:gd name="T8" fmla="*/ 124 w 704"/>
                <a:gd name="T9" fmla="*/ 735 h 884"/>
                <a:gd name="T10" fmla="*/ 128 w 704"/>
                <a:gd name="T11" fmla="*/ 633 h 884"/>
                <a:gd name="T12" fmla="*/ 128 w 704"/>
                <a:gd name="T13" fmla="*/ 298 h 884"/>
                <a:gd name="T14" fmla="*/ 124 w 704"/>
                <a:gd name="T15" fmla="*/ 133 h 884"/>
                <a:gd name="T16" fmla="*/ 115 w 704"/>
                <a:gd name="T17" fmla="*/ 62 h 884"/>
                <a:gd name="T18" fmla="*/ 92 w 704"/>
                <a:gd name="T19" fmla="*/ 46 h 884"/>
                <a:gd name="T20" fmla="*/ 0 w 704"/>
                <a:gd name="T21" fmla="*/ 40 h 884"/>
                <a:gd name="T22" fmla="*/ 0 w 704"/>
                <a:gd name="T23" fmla="*/ 0 h 884"/>
                <a:gd name="T24" fmla="*/ 195 w 704"/>
                <a:gd name="T25" fmla="*/ 4 h 884"/>
                <a:gd name="T26" fmla="*/ 381 w 704"/>
                <a:gd name="T27" fmla="*/ 0 h 884"/>
                <a:gd name="T28" fmla="*/ 381 w 704"/>
                <a:gd name="T29" fmla="*/ 40 h 884"/>
                <a:gd name="T30" fmla="*/ 287 w 704"/>
                <a:gd name="T31" fmla="*/ 46 h 884"/>
                <a:gd name="T32" fmla="*/ 264 w 704"/>
                <a:gd name="T33" fmla="*/ 61 h 884"/>
                <a:gd name="T34" fmla="*/ 255 w 704"/>
                <a:gd name="T35" fmla="*/ 122 h 884"/>
                <a:gd name="T36" fmla="*/ 251 w 704"/>
                <a:gd name="T37" fmla="*/ 298 h 884"/>
                <a:gd name="T38" fmla="*/ 251 w 704"/>
                <a:gd name="T39" fmla="*/ 717 h 884"/>
                <a:gd name="T40" fmla="*/ 255 w 704"/>
                <a:gd name="T41" fmla="*/ 824 h 884"/>
                <a:gd name="T42" fmla="*/ 358 w 704"/>
                <a:gd name="T43" fmla="*/ 827 h 884"/>
                <a:gd name="T44" fmla="*/ 620 w 704"/>
                <a:gd name="T45" fmla="*/ 805 h 884"/>
                <a:gd name="T46" fmla="*/ 635 w 704"/>
                <a:gd name="T47" fmla="*/ 762 h 884"/>
                <a:gd name="T48" fmla="*/ 661 w 704"/>
                <a:gd name="T49" fmla="*/ 659 h 884"/>
                <a:gd name="T50" fmla="*/ 704 w 704"/>
                <a:gd name="T51" fmla="*/ 659 h 884"/>
                <a:gd name="T52" fmla="*/ 676 w 704"/>
                <a:gd name="T53" fmla="*/ 876 h 884"/>
                <a:gd name="T54" fmla="*/ 634 w 704"/>
                <a:gd name="T55" fmla="*/ 882 h 884"/>
                <a:gd name="T56" fmla="*/ 530 w 704"/>
                <a:gd name="T57" fmla="*/ 884 h 884"/>
                <a:gd name="T58" fmla="*/ 184 w 704"/>
                <a:gd name="T59" fmla="*/ 880 h 884"/>
                <a:gd name="T60" fmla="*/ 57 w 704"/>
                <a:gd name="T61" fmla="*/ 88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04" h="884">
                  <a:moveTo>
                    <a:pt x="57" y="884"/>
                  </a:moveTo>
                  <a:cubicBezTo>
                    <a:pt x="57" y="852"/>
                    <a:pt x="57" y="852"/>
                    <a:pt x="57" y="852"/>
                  </a:cubicBezTo>
                  <a:cubicBezTo>
                    <a:pt x="84" y="840"/>
                    <a:pt x="101" y="830"/>
                    <a:pt x="108" y="824"/>
                  </a:cubicBezTo>
                  <a:cubicBezTo>
                    <a:pt x="112" y="820"/>
                    <a:pt x="115" y="815"/>
                    <a:pt x="117" y="809"/>
                  </a:cubicBezTo>
                  <a:cubicBezTo>
                    <a:pt x="121" y="798"/>
                    <a:pt x="123" y="773"/>
                    <a:pt x="124" y="735"/>
                  </a:cubicBezTo>
                  <a:cubicBezTo>
                    <a:pt x="127" y="678"/>
                    <a:pt x="128" y="644"/>
                    <a:pt x="128" y="633"/>
                  </a:cubicBezTo>
                  <a:cubicBezTo>
                    <a:pt x="128" y="298"/>
                    <a:pt x="128" y="298"/>
                    <a:pt x="128" y="298"/>
                  </a:cubicBezTo>
                  <a:cubicBezTo>
                    <a:pt x="128" y="242"/>
                    <a:pt x="127" y="187"/>
                    <a:pt x="124" y="133"/>
                  </a:cubicBezTo>
                  <a:cubicBezTo>
                    <a:pt x="123" y="93"/>
                    <a:pt x="120" y="70"/>
                    <a:pt x="115" y="62"/>
                  </a:cubicBezTo>
                  <a:cubicBezTo>
                    <a:pt x="110" y="55"/>
                    <a:pt x="102" y="50"/>
                    <a:pt x="92" y="46"/>
                  </a:cubicBezTo>
                  <a:cubicBezTo>
                    <a:pt x="81" y="43"/>
                    <a:pt x="50" y="41"/>
                    <a:pt x="0" y="40"/>
                  </a:cubicBezTo>
                  <a:cubicBezTo>
                    <a:pt x="0" y="0"/>
                    <a:pt x="0" y="0"/>
                    <a:pt x="0" y="0"/>
                  </a:cubicBezTo>
                  <a:cubicBezTo>
                    <a:pt x="105" y="3"/>
                    <a:pt x="170" y="4"/>
                    <a:pt x="195" y="4"/>
                  </a:cubicBezTo>
                  <a:cubicBezTo>
                    <a:pt x="223" y="4"/>
                    <a:pt x="285" y="3"/>
                    <a:pt x="381" y="0"/>
                  </a:cubicBezTo>
                  <a:cubicBezTo>
                    <a:pt x="381" y="40"/>
                    <a:pt x="381" y="40"/>
                    <a:pt x="381" y="40"/>
                  </a:cubicBezTo>
                  <a:cubicBezTo>
                    <a:pt x="330" y="41"/>
                    <a:pt x="299" y="43"/>
                    <a:pt x="287" y="46"/>
                  </a:cubicBezTo>
                  <a:cubicBezTo>
                    <a:pt x="276" y="50"/>
                    <a:pt x="269" y="55"/>
                    <a:pt x="264" y="61"/>
                  </a:cubicBezTo>
                  <a:cubicBezTo>
                    <a:pt x="259" y="70"/>
                    <a:pt x="256" y="90"/>
                    <a:pt x="255" y="122"/>
                  </a:cubicBezTo>
                  <a:cubicBezTo>
                    <a:pt x="254" y="130"/>
                    <a:pt x="253" y="189"/>
                    <a:pt x="251" y="298"/>
                  </a:cubicBezTo>
                  <a:cubicBezTo>
                    <a:pt x="251" y="717"/>
                    <a:pt x="251" y="717"/>
                    <a:pt x="251" y="717"/>
                  </a:cubicBezTo>
                  <a:cubicBezTo>
                    <a:pt x="251" y="761"/>
                    <a:pt x="252" y="796"/>
                    <a:pt x="255" y="824"/>
                  </a:cubicBezTo>
                  <a:cubicBezTo>
                    <a:pt x="304" y="826"/>
                    <a:pt x="309" y="827"/>
                    <a:pt x="358" y="827"/>
                  </a:cubicBezTo>
                  <a:cubicBezTo>
                    <a:pt x="480" y="827"/>
                    <a:pt x="571" y="820"/>
                    <a:pt x="620" y="805"/>
                  </a:cubicBezTo>
                  <a:cubicBezTo>
                    <a:pt x="626" y="792"/>
                    <a:pt x="631" y="778"/>
                    <a:pt x="635" y="762"/>
                  </a:cubicBezTo>
                  <a:cubicBezTo>
                    <a:pt x="661" y="659"/>
                    <a:pt x="661" y="659"/>
                    <a:pt x="661" y="659"/>
                  </a:cubicBezTo>
                  <a:cubicBezTo>
                    <a:pt x="704" y="659"/>
                    <a:pt x="704" y="659"/>
                    <a:pt x="704" y="659"/>
                  </a:cubicBezTo>
                  <a:cubicBezTo>
                    <a:pt x="695" y="721"/>
                    <a:pt x="685" y="793"/>
                    <a:pt x="676" y="876"/>
                  </a:cubicBezTo>
                  <a:cubicBezTo>
                    <a:pt x="659" y="880"/>
                    <a:pt x="645" y="882"/>
                    <a:pt x="634" y="882"/>
                  </a:cubicBezTo>
                  <a:cubicBezTo>
                    <a:pt x="612" y="883"/>
                    <a:pt x="577" y="884"/>
                    <a:pt x="530" y="884"/>
                  </a:cubicBezTo>
                  <a:cubicBezTo>
                    <a:pt x="184" y="880"/>
                    <a:pt x="184" y="880"/>
                    <a:pt x="184" y="880"/>
                  </a:cubicBezTo>
                  <a:cubicBezTo>
                    <a:pt x="142" y="880"/>
                    <a:pt x="100" y="881"/>
                    <a:pt x="57" y="884"/>
                  </a:cubicBez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2" name="Freeform 24"/>
            <p:cNvSpPr>
              <a:spLocks/>
            </p:cNvSpPr>
            <p:nvPr/>
          </p:nvSpPr>
          <p:spPr bwMode="auto">
            <a:xfrm>
              <a:off x="4432211" y="954662"/>
              <a:ext cx="87570" cy="203615"/>
            </a:xfrm>
            <a:custGeom>
              <a:avLst/>
              <a:gdLst>
                <a:gd name="T0" fmla="*/ 380 w 380"/>
                <a:gd name="T1" fmla="*/ 844 h 884"/>
                <a:gd name="T2" fmla="*/ 380 w 380"/>
                <a:gd name="T3" fmla="*/ 884 h 884"/>
                <a:gd name="T4" fmla="*/ 200 w 380"/>
                <a:gd name="T5" fmla="*/ 880 h 884"/>
                <a:gd name="T6" fmla="*/ 0 w 380"/>
                <a:gd name="T7" fmla="*/ 884 h 884"/>
                <a:gd name="T8" fmla="*/ 0 w 380"/>
                <a:gd name="T9" fmla="*/ 844 h 884"/>
                <a:gd name="T10" fmla="*/ 92 w 380"/>
                <a:gd name="T11" fmla="*/ 837 h 884"/>
                <a:gd name="T12" fmla="*/ 116 w 380"/>
                <a:gd name="T13" fmla="*/ 823 h 884"/>
                <a:gd name="T14" fmla="*/ 125 w 380"/>
                <a:gd name="T15" fmla="*/ 763 h 884"/>
                <a:gd name="T16" fmla="*/ 129 w 380"/>
                <a:gd name="T17" fmla="*/ 586 h 884"/>
                <a:gd name="T18" fmla="*/ 129 w 380"/>
                <a:gd name="T19" fmla="*/ 298 h 884"/>
                <a:gd name="T20" fmla="*/ 125 w 380"/>
                <a:gd name="T21" fmla="*/ 132 h 884"/>
                <a:gd name="T22" fmla="*/ 116 w 380"/>
                <a:gd name="T23" fmla="*/ 62 h 884"/>
                <a:gd name="T24" fmla="*/ 92 w 380"/>
                <a:gd name="T25" fmla="*/ 46 h 884"/>
                <a:gd name="T26" fmla="*/ 0 w 380"/>
                <a:gd name="T27" fmla="*/ 40 h 884"/>
                <a:gd name="T28" fmla="*/ 0 w 380"/>
                <a:gd name="T29" fmla="*/ 0 h 884"/>
                <a:gd name="T30" fmla="*/ 191 w 380"/>
                <a:gd name="T31" fmla="*/ 4 h 884"/>
                <a:gd name="T32" fmla="*/ 380 w 380"/>
                <a:gd name="T33" fmla="*/ 0 h 884"/>
                <a:gd name="T34" fmla="*/ 380 w 380"/>
                <a:gd name="T35" fmla="*/ 40 h 884"/>
                <a:gd name="T36" fmla="*/ 288 w 380"/>
                <a:gd name="T37" fmla="*/ 46 h 884"/>
                <a:gd name="T38" fmla="*/ 265 w 380"/>
                <a:gd name="T39" fmla="*/ 61 h 884"/>
                <a:gd name="T40" fmla="*/ 255 w 380"/>
                <a:gd name="T41" fmla="*/ 121 h 884"/>
                <a:gd name="T42" fmla="*/ 252 w 380"/>
                <a:gd name="T43" fmla="*/ 298 h 884"/>
                <a:gd name="T44" fmla="*/ 252 w 380"/>
                <a:gd name="T45" fmla="*/ 586 h 884"/>
                <a:gd name="T46" fmla="*/ 254 w 380"/>
                <a:gd name="T47" fmla="*/ 751 h 884"/>
                <a:gd name="T48" fmla="*/ 263 w 380"/>
                <a:gd name="T49" fmla="*/ 821 h 884"/>
                <a:gd name="T50" fmla="*/ 287 w 380"/>
                <a:gd name="T51" fmla="*/ 837 h 884"/>
                <a:gd name="T52" fmla="*/ 380 w 380"/>
                <a:gd name="T53" fmla="*/ 84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0" h="884">
                  <a:moveTo>
                    <a:pt x="380" y="844"/>
                  </a:moveTo>
                  <a:cubicBezTo>
                    <a:pt x="380" y="884"/>
                    <a:pt x="380" y="884"/>
                    <a:pt x="380" y="884"/>
                  </a:cubicBezTo>
                  <a:cubicBezTo>
                    <a:pt x="289" y="881"/>
                    <a:pt x="228" y="880"/>
                    <a:pt x="200" y="880"/>
                  </a:cubicBezTo>
                  <a:cubicBezTo>
                    <a:pt x="0" y="884"/>
                    <a:pt x="0" y="884"/>
                    <a:pt x="0" y="884"/>
                  </a:cubicBezTo>
                  <a:cubicBezTo>
                    <a:pt x="0" y="844"/>
                    <a:pt x="0" y="844"/>
                    <a:pt x="0" y="844"/>
                  </a:cubicBezTo>
                  <a:cubicBezTo>
                    <a:pt x="51" y="843"/>
                    <a:pt x="81" y="841"/>
                    <a:pt x="92" y="837"/>
                  </a:cubicBezTo>
                  <a:cubicBezTo>
                    <a:pt x="103" y="834"/>
                    <a:pt x="111" y="829"/>
                    <a:pt x="116" y="823"/>
                  </a:cubicBezTo>
                  <a:cubicBezTo>
                    <a:pt x="121" y="815"/>
                    <a:pt x="124" y="795"/>
                    <a:pt x="125" y="763"/>
                  </a:cubicBezTo>
                  <a:cubicBezTo>
                    <a:pt x="126" y="754"/>
                    <a:pt x="127" y="695"/>
                    <a:pt x="129" y="586"/>
                  </a:cubicBezTo>
                  <a:cubicBezTo>
                    <a:pt x="129" y="298"/>
                    <a:pt x="129" y="298"/>
                    <a:pt x="129" y="298"/>
                  </a:cubicBezTo>
                  <a:cubicBezTo>
                    <a:pt x="129" y="242"/>
                    <a:pt x="128" y="186"/>
                    <a:pt x="125" y="132"/>
                  </a:cubicBezTo>
                  <a:cubicBezTo>
                    <a:pt x="124" y="93"/>
                    <a:pt x="121" y="70"/>
                    <a:pt x="116" y="62"/>
                  </a:cubicBezTo>
                  <a:cubicBezTo>
                    <a:pt x="111" y="55"/>
                    <a:pt x="103" y="50"/>
                    <a:pt x="92" y="46"/>
                  </a:cubicBezTo>
                  <a:cubicBezTo>
                    <a:pt x="82" y="43"/>
                    <a:pt x="51" y="41"/>
                    <a:pt x="0" y="40"/>
                  </a:cubicBezTo>
                  <a:cubicBezTo>
                    <a:pt x="0" y="0"/>
                    <a:pt x="0" y="0"/>
                    <a:pt x="0" y="0"/>
                  </a:cubicBezTo>
                  <a:cubicBezTo>
                    <a:pt x="82" y="3"/>
                    <a:pt x="146" y="4"/>
                    <a:pt x="191" y="4"/>
                  </a:cubicBezTo>
                  <a:cubicBezTo>
                    <a:pt x="234" y="4"/>
                    <a:pt x="297" y="3"/>
                    <a:pt x="380" y="0"/>
                  </a:cubicBezTo>
                  <a:cubicBezTo>
                    <a:pt x="380" y="40"/>
                    <a:pt x="380" y="40"/>
                    <a:pt x="380" y="40"/>
                  </a:cubicBezTo>
                  <a:cubicBezTo>
                    <a:pt x="329" y="41"/>
                    <a:pt x="299" y="43"/>
                    <a:pt x="288" y="46"/>
                  </a:cubicBezTo>
                  <a:cubicBezTo>
                    <a:pt x="277" y="50"/>
                    <a:pt x="269" y="55"/>
                    <a:pt x="265" y="61"/>
                  </a:cubicBezTo>
                  <a:cubicBezTo>
                    <a:pt x="260" y="70"/>
                    <a:pt x="257" y="90"/>
                    <a:pt x="255" y="121"/>
                  </a:cubicBezTo>
                  <a:cubicBezTo>
                    <a:pt x="255" y="130"/>
                    <a:pt x="254" y="188"/>
                    <a:pt x="252" y="298"/>
                  </a:cubicBezTo>
                  <a:cubicBezTo>
                    <a:pt x="252" y="586"/>
                    <a:pt x="252" y="586"/>
                    <a:pt x="252" y="586"/>
                  </a:cubicBezTo>
                  <a:cubicBezTo>
                    <a:pt x="252" y="642"/>
                    <a:pt x="253" y="697"/>
                    <a:pt x="254" y="751"/>
                  </a:cubicBezTo>
                  <a:cubicBezTo>
                    <a:pt x="255" y="790"/>
                    <a:pt x="258" y="813"/>
                    <a:pt x="263" y="821"/>
                  </a:cubicBezTo>
                  <a:cubicBezTo>
                    <a:pt x="268" y="828"/>
                    <a:pt x="276" y="834"/>
                    <a:pt x="287" y="837"/>
                  </a:cubicBezTo>
                  <a:cubicBezTo>
                    <a:pt x="298" y="841"/>
                    <a:pt x="329" y="843"/>
                    <a:pt x="380" y="844"/>
                  </a:cubicBez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3" name="Freeform 25"/>
            <p:cNvSpPr>
              <a:spLocks/>
            </p:cNvSpPr>
            <p:nvPr/>
          </p:nvSpPr>
          <p:spPr bwMode="auto">
            <a:xfrm>
              <a:off x="4490234" y="982553"/>
              <a:ext cx="682" cy="107074"/>
            </a:xfrm>
            <a:custGeom>
              <a:avLst/>
              <a:gdLst>
                <a:gd name="T0" fmla="*/ 3 w 3"/>
                <a:gd name="T1" fmla="*/ 0 h 465"/>
                <a:gd name="T2" fmla="*/ 0 w 3"/>
                <a:gd name="T3" fmla="*/ 177 h 465"/>
                <a:gd name="T4" fmla="*/ 0 w 3"/>
                <a:gd name="T5" fmla="*/ 465 h 465"/>
              </a:gdLst>
              <a:ahLst/>
              <a:cxnLst>
                <a:cxn ang="0">
                  <a:pos x="T0" y="T1"/>
                </a:cxn>
                <a:cxn ang="0">
                  <a:pos x="T2" y="T3"/>
                </a:cxn>
                <a:cxn ang="0">
                  <a:pos x="T4" y="T5"/>
                </a:cxn>
              </a:cxnLst>
              <a:rect l="0" t="0" r="r" b="b"/>
              <a:pathLst>
                <a:path w="3" h="465">
                  <a:moveTo>
                    <a:pt x="3" y="0"/>
                  </a:moveTo>
                  <a:cubicBezTo>
                    <a:pt x="3" y="9"/>
                    <a:pt x="2" y="67"/>
                    <a:pt x="0" y="177"/>
                  </a:cubicBezTo>
                  <a:cubicBezTo>
                    <a:pt x="0" y="465"/>
                    <a:pt x="0" y="465"/>
                    <a:pt x="0" y="465"/>
                  </a:cubicBezTo>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4" name="Freeform 26"/>
            <p:cNvSpPr>
              <a:spLocks/>
            </p:cNvSpPr>
            <p:nvPr/>
          </p:nvSpPr>
          <p:spPr bwMode="auto">
            <a:xfrm>
              <a:off x="4551474" y="954662"/>
              <a:ext cx="236868" cy="208686"/>
            </a:xfrm>
            <a:custGeom>
              <a:avLst/>
              <a:gdLst>
                <a:gd name="T0" fmla="*/ 6 w 1028"/>
                <a:gd name="T1" fmla="*/ 884 h 906"/>
                <a:gd name="T2" fmla="*/ 6 w 1028"/>
                <a:gd name="T3" fmla="*/ 844 h 906"/>
                <a:gd name="T4" fmla="*/ 95 w 1028"/>
                <a:gd name="T5" fmla="*/ 834 h 906"/>
                <a:gd name="T6" fmla="*/ 108 w 1028"/>
                <a:gd name="T7" fmla="*/ 822 h 906"/>
                <a:gd name="T8" fmla="*/ 118 w 1028"/>
                <a:gd name="T9" fmla="*/ 757 h 906"/>
                <a:gd name="T10" fmla="*/ 121 w 1028"/>
                <a:gd name="T11" fmla="*/ 615 h 906"/>
                <a:gd name="T12" fmla="*/ 121 w 1028"/>
                <a:gd name="T13" fmla="*/ 110 h 906"/>
                <a:gd name="T14" fmla="*/ 119 w 1028"/>
                <a:gd name="T15" fmla="*/ 83 h 906"/>
                <a:gd name="T16" fmla="*/ 95 w 1028"/>
                <a:gd name="T17" fmla="*/ 56 h 906"/>
                <a:gd name="T18" fmla="*/ 68 w 1028"/>
                <a:gd name="T19" fmla="*/ 43 h 906"/>
                <a:gd name="T20" fmla="*/ 0 w 1028"/>
                <a:gd name="T21" fmla="*/ 40 h 906"/>
                <a:gd name="T22" fmla="*/ 0 w 1028"/>
                <a:gd name="T23" fmla="*/ 0 h 906"/>
                <a:gd name="T24" fmla="*/ 141 w 1028"/>
                <a:gd name="T25" fmla="*/ 4 h 906"/>
                <a:gd name="T26" fmla="*/ 239 w 1028"/>
                <a:gd name="T27" fmla="*/ 0 h 906"/>
                <a:gd name="T28" fmla="*/ 319 w 1028"/>
                <a:gd name="T29" fmla="*/ 102 h 906"/>
                <a:gd name="T30" fmla="*/ 451 w 1028"/>
                <a:gd name="T31" fmla="*/ 260 h 906"/>
                <a:gd name="T32" fmla="*/ 644 w 1028"/>
                <a:gd name="T33" fmla="*/ 486 h 906"/>
                <a:gd name="T34" fmla="*/ 793 w 1028"/>
                <a:gd name="T35" fmla="*/ 656 h 906"/>
                <a:gd name="T36" fmla="*/ 853 w 1028"/>
                <a:gd name="T37" fmla="*/ 720 h 906"/>
                <a:gd name="T38" fmla="*/ 853 w 1028"/>
                <a:gd name="T39" fmla="*/ 267 h 906"/>
                <a:gd name="T40" fmla="*/ 849 w 1028"/>
                <a:gd name="T41" fmla="*/ 125 h 906"/>
                <a:gd name="T42" fmla="*/ 841 w 1028"/>
                <a:gd name="T43" fmla="*/ 61 h 906"/>
                <a:gd name="T44" fmla="*/ 827 w 1028"/>
                <a:gd name="T45" fmla="*/ 49 h 906"/>
                <a:gd name="T46" fmla="*/ 737 w 1028"/>
                <a:gd name="T47" fmla="*/ 40 h 906"/>
                <a:gd name="T48" fmla="*/ 737 w 1028"/>
                <a:gd name="T49" fmla="*/ 0 h 906"/>
                <a:gd name="T50" fmla="*/ 893 w 1028"/>
                <a:gd name="T51" fmla="*/ 4 h 906"/>
                <a:gd name="T52" fmla="*/ 1028 w 1028"/>
                <a:gd name="T53" fmla="*/ 0 h 906"/>
                <a:gd name="T54" fmla="*/ 1028 w 1028"/>
                <a:gd name="T55" fmla="*/ 40 h 906"/>
                <a:gd name="T56" fmla="*/ 939 w 1028"/>
                <a:gd name="T57" fmla="*/ 49 h 906"/>
                <a:gd name="T58" fmla="*/ 925 w 1028"/>
                <a:gd name="T59" fmla="*/ 62 h 906"/>
                <a:gd name="T60" fmla="*/ 916 w 1028"/>
                <a:gd name="T61" fmla="*/ 127 h 906"/>
                <a:gd name="T62" fmla="*/ 912 w 1028"/>
                <a:gd name="T63" fmla="*/ 268 h 906"/>
                <a:gd name="T64" fmla="*/ 912 w 1028"/>
                <a:gd name="T65" fmla="*/ 567 h 906"/>
                <a:gd name="T66" fmla="*/ 916 w 1028"/>
                <a:gd name="T67" fmla="*/ 906 h 906"/>
                <a:gd name="T68" fmla="*/ 852 w 1028"/>
                <a:gd name="T69" fmla="*/ 906 h 906"/>
                <a:gd name="T70" fmla="*/ 836 w 1028"/>
                <a:gd name="T71" fmla="*/ 889 h 906"/>
                <a:gd name="T72" fmla="*/ 826 w 1028"/>
                <a:gd name="T73" fmla="*/ 880 h 906"/>
                <a:gd name="T74" fmla="*/ 801 w 1028"/>
                <a:gd name="T75" fmla="*/ 855 h 906"/>
                <a:gd name="T76" fmla="*/ 722 w 1028"/>
                <a:gd name="T77" fmla="*/ 765 h 906"/>
                <a:gd name="T78" fmla="*/ 638 w 1028"/>
                <a:gd name="T79" fmla="*/ 663 h 906"/>
                <a:gd name="T80" fmla="*/ 179 w 1028"/>
                <a:gd name="T81" fmla="*/ 130 h 906"/>
                <a:gd name="T82" fmla="*/ 179 w 1028"/>
                <a:gd name="T83" fmla="*/ 612 h 906"/>
                <a:gd name="T84" fmla="*/ 183 w 1028"/>
                <a:gd name="T85" fmla="*/ 758 h 906"/>
                <a:gd name="T86" fmla="*/ 191 w 1028"/>
                <a:gd name="T87" fmla="*/ 822 h 906"/>
                <a:gd name="T88" fmla="*/ 205 w 1028"/>
                <a:gd name="T89" fmla="*/ 834 h 906"/>
                <a:gd name="T90" fmla="*/ 294 w 1028"/>
                <a:gd name="T91" fmla="*/ 844 h 906"/>
                <a:gd name="T92" fmla="*/ 294 w 1028"/>
                <a:gd name="T93" fmla="*/ 884 h 906"/>
                <a:gd name="T94" fmla="*/ 169 w 1028"/>
                <a:gd name="T95" fmla="*/ 880 h 906"/>
                <a:gd name="T96" fmla="*/ 6 w 1028"/>
                <a:gd name="T97" fmla="*/ 884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8" h="906">
                  <a:moveTo>
                    <a:pt x="6" y="884"/>
                  </a:moveTo>
                  <a:cubicBezTo>
                    <a:pt x="6" y="844"/>
                    <a:pt x="6" y="844"/>
                    <a:pt x="6" y="844"/>
                  </a:cubicBezTo>
                  <a:cubicBezTo>
                    <a:pt x="51" y="844"/>
                    <a:pt x="81" y="840"/>
                    <a:pt x="95" y="834"/>
                  </a:cubicBezTo>
                  <a:cubicBezTo>
                    <a:pt x="102" y="832"/>
                    <a:pt x="106" y="828"/>
                    <a:pt x="108" y="822"/>
                  </a:cubicBezTo>
                  <a:cubicBezTo>
                    <a:pt x="113" y="814"/>
                    <a:pt x="116" y="792"/>
                    <a:pt x="118" y="757"/>
                  </a:cubicBezTo>
                  <a:cubicBezTo>
                    <a:pt x="120" y="702"/>
                    <a:pt x="121" y="655"/>
                    <a:pt x="121" y="615"/>
                  </a:cubicBezTo>
                  <a:cubicBezTo>
                    <a:pt x="121" y="110"/>
                    <a:pt x="121" y="110"/>
                    <a:pt x="121" y="110"/>
                  </a:cubicBezTo>
                  <a:cubicBezTo>
                    <a:pt x="121" y="96"/>
                    <a:pt x="120" y="87"/>
                    <a:pt x="119" y="83"/>
                  </a:cubicBezTo>
                  <a:cubicBezTo>
                    <a:pt x="115" y="75"/>
                    <a:pt x="107" y="66"/>
                    <a:pt x="95" y="56"/>
                  </a:cubicBezTo>
                  <a:cubicBezTo>
                    <a:pt x="87" y="50"/>
                    <a:pt x="78" y="45"/>
                    <a:pt x="68" y="43"/>
                  </a:cubicBezTo>
                  <a:cubicBezTo>
                    <a:pt x="58" y="41"/>
                    <a:pt x="35" y="40"/>
                    <a:pt x="0" y="40"/>
                  </a:cubicBezTo>
                  <a:cubicBezTo>
                    <a:pt x="0" y="0"/>
                    <a:pt x="0" y="0"/>
                    <a:pt x="0" y="0"/>
                  </a:cubicBezTo>
                  <a:cubicBezTo>
                    <a:pt x="75" y="3"/>
                    <a:pt x="122" y="4"/>
                    <a:pt x="141" y="4"/>
                  </a:cubicBezTo>
                  <a:cubicBezTo>
                    <a:pt x="174" y="4"/>
                    <a:pt x="206" y="3"/>
                    <a:pt x="239" y="0"/>
                  </a:cubicBezTo>
                  <a:cubicBezTo>
                    <a:pt x="275" y="46"/>
                    <a:pt x="302" y="80"/>
                    <a:pt x="319" y="102"/>
                  </a:cubicBezTo>
                  <a:cubicBezTo>
                    <a:pt x="451" y="260"/>
                    <a:pt x="451" y="260"/>
                    <a:pt x="451" y="260"/>
                  </a:cubicBezTo>
                  <a:cubicBezTo>
                    <a:pt x="644" y="486"/>
                    <a:pt x="644" y="486"/>
                    <a:pt x="644" y="486"/>
                  </a:cubicBezTo>
                  <a:cubicBezTo>
                    <a:pt x="706" y="558"/>
                    <a:pt x="755" y="615"/>
                    <a:pt x="793" y="656"/>
                  </a:cubicBezTo>
                  <a:cubicBezTo>
                    <a:pt x="817" y="683"/>
                    <a:pt x="837" y="705"/>
                    <a:pt x="853" y="720"/>
                  </a:cubicBezTo>
                  <a:cubicBezTo>
                    <a:pt x="853" y="267"/>
                    <a:pt x="853" y="267"/>
                    <a:pt x="853" y="267"/>
                  </a:cubicBezTo>
                  <a:cubicBezTo>
                    <a:pt x="853" y="227"/>
                    <a:pt x="852" y="179"/>
                    <a:pt x="849" y="125"/>
                  </a:cubicBezTo>
                  <a:cubicBezTo>
                    <a:pt x="847" y="91"/>
                    <a:pt x="844" y="69"/>
                    <a:pt x="841" y="61"/>
                  </a:cubicBezTo>
                  <a:cubicBezTo>
                    <a:pt x="838" y="55"/>
                    <a:pt x="833" y="51"/>
                    <a:pt x="827" y="49"/>
                  </a:cubicBezTo>
                  <a:cubicBezTo>
                    <a:pt x="813" y="43"/>
                    <a:pt x="783" y="40"/>
                    <a:pt x="737" y="40"/>
                  </a:cubicBezTo>
                  <a:cubicBezTo>
                    <a:pt x="737" y="0"/>
                    <a:pt x="737" y="0"/>
                    <a:pt x="737" y="0"/>
                  </a:cubicBezTo>
                  <a:cubicBezTo>
                    <a:pt x="789" y="3"/>
                    <a:pt x="840" y="4"/>
                    <a:pt x="893" y="4"/>
                  </a:cubicBezTo>
                  <a:cubicBezTo>
                    <a:pt x="943" y="4"/>
                    <a:pt x="987" y="3"/>
                    <a:pt x="1028" y="0"/>
                  </a:cubicBezTo>
                  <a:cubicBezTo>
                    <a:pt x="1028" y="40"/>
                    <a:pt x="1028" y="40"/>
                    <a:pt x="1028" y="40"/>
                  </a:cubicBezTo>
                  <a:cubicBezTo>
                    <a:pt x="983" y="40"/>
                    <a:pt x="953" y="43"/>
                    <a:pt x="939" y="49"/>
                  </a:cubicBezTo>
                  <a:cubicBezTo>
                    <a:pt x="932" y="51"/>
                    <a:pt x="928" y="56"/>
                    <a:pt x="925" y="62"/>
                  </a:cubicBezTo>
                  <a:cubicBezTo>
                    <a:pt x="921" y="70"/>
                    <a:pt x="918" y="91"/>
                    <a:pt x="916" y="127"/>
                  </a:cubicBezTo>
                  <a:cubicBezTo>
                    <a:pt x="914" y="182"/>
                    <a:pt x="912" y="229"/>
                    <a:pt x="912" y="268"/>
                  </a:cubicBezTo>
                  <a:cubicBezTo>
                    <a:pt x="912" y="567"/>
                    <a:pt x="912" y="567"/>
                    <a:pt x="912" y="567"/>
                  </a:cubicBezTo>
                  <a:cubicBezTo>
                    <a:pt x="912" y="628"/>
                    <a:pt x="914" y="741"/>
                    <a:pt x="916" y="906"/>
                  </a:cubicBezTo>
                  <a:cubicBezTo>
                    <a:pt x="852" y="906"/>
                    <a:pt x="852" y="906"/>
                    <a:pt x="852" y="906"/>
                  </a:cubicBezTo>
                  <a:cubicBezTo>
                    <a:pt x="836" y="889"/>
                    <a:pt x="836" y="889"/>
                    <a:pt x="836" y="889"/>
                  </a:cubicBezTo>
                  <a:cubicBezTo>
                    <a:pt x="833" y="888"/>
                    <a:pt x="828" y="882"/>
                    <a:pt x="826" y="880"/>
                  </a:cubicBezTo>
                  <a:cubicBezTo>
                    <a:pt x="823" y="878"/>
                    <a:pt x="814" y="869"/>
                    <a:pt x="801" y="855"/>
                  </a:cubicBezTo>
                  <a:cubicBezTo>
                    <a:pt x="765" y="815"/>
                    <a:pt x="739" y="785"/>
                    <a:pt x="722" y="765"/>
                  </a:cubicBezTo>
                  <a:cubicBezTo>
                    <a:pt x="638" y="663"/>
                    <a:pt x="638" y="663"/>
                    <a:pt x="638" y="663"/>
                  </a:cubicBezTo>
                  <a:cubicBezTo>
                    <a:pt x="179" y="130"/>
                    <a:pt x="179" y="130"/>
                    <a:pt x="179" y="130"/>
                  </a:cubicBezTo>
                  <a:cubicBezTo>
                    <a:pt x="179" y="612"/>
                    <a:pt x="179" y="612"/>
                    <a:pt x="179" y="612"/>
                  </a:cubicBezTo>
                  <a:cubicBezTo>
                    <a:pt x="179" y="654"/>
                    <a:pt x="180" y="702"/>
                    <a:pt x="183" y="758"/>
                  </a:cubicBezTo>
                  <a:cubicBezTo>
                    <a:pt x="184" y="792"/>
                    <a:pt x="187" y="814"/>
                    <a:pt x="191" y="822"/>
                  </a:cubicBezTo>
                  <a:cubicBezTo>
                    <a:pt x="194" y="828"/>
                    <a:pt x="199" y="832"/>
                    <a:pt x="205" y="834"/>
                  </a:cubicBezTo>
                  <a:cubicBezTo>
                    <a:pt x="219" y="840"/>
                    <a:pt x="249" y="844"/>
                    <a:pt x="294" y="844"/>
                  </a:cubicBezTo>
                  <a:cubicBezTo>
                    <a:pt x="294" y="884"/>
                    <a:pt x="294" y="884"/>
                    <a:pt x="294" y="884"/>
                  </a:cubicBezTo>
                  <a:cubicBezTo>
                    <a:pt x="257" y="881"/>
                    <a:pt x="215" y="880"/>
                    <a:pt x="169" y="880"/>
                  </a:cubicBezTo>
                  <a:cubicBezTo>
                    <a:pt x="119" y="880"/>
                    <a:pt x="64" y="881"/>
                    <a:pt x="6" y="884"/>
                  </a:cubicBez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5" name="Freeform 27"/>
            <p:cNvSpPr>
              <a:spLocks/>
            </p:cNvSpPr>
            <p:nvPr/>
          </p:nvSpPr>
          <p:spPr bwMode="auto">
            <a:xfrm>
              <a:off x="4814086" y="954662"/>
              <a:ext cx="87570" cy="203615"/>
            </a:xfrm>
            <a:custGeom>
              <a:avLst/>
              <a:gdLst>
                <a:gd name="T0" fmla="*/ 380 w 380"/>
                <a:gd name="T1" fmla="*/ 844 h 884"/>
                <a:gd name="T2" fmla="*/ 380 w 380"/>
                <a:gd name="T3" fmla="*/ 884 h 884"/>
                <a:gd name="T4" fmla="*/ 199 w 380"/>
                <a:gd name="T5" fmla="*/ 880 h 884"/>
                <a:gd name="T6" fmla="*/ 0 w 380"/>
                <a:gd name="T7" fmla="*/ 884 h 884"/>
                <a:gd name="T8" fmla="*/ 0 w 380"/>
                <a:gd name="T9" fmla="*/ 844 h 884"/>
                <a:gd name="T10" fmla="*/ 92 w 380"/>
                <a:gd name="T11" fmla="*/ 837 h 884"/>
                <a:gd name="T12" fmla="*/ 115 w 380"/>
                <a:gd name="T13" fmla="*/ 823 h 884"/>
                <a:gd name="T14" fmla="*/ 125 w 380"/>
                <a:gd name="T15" fmla="*/ 763 h 884"/>
                <a:gd name="T16" fmla="*/ 129 w 380"/>
                <a:gd name="T17" fmla="*/ 586 h 884"/>
                <a:gd name="T18" fmla="*/ 129 w 380"/>
                <a:gd name="T19" fmla="*/ 298 h 884"/>
                <a:gd name="T20" fmla="*/ 125 w 380"/>
                <a:gd name="T21" fmla="*/ 132 h 884"/>
                <a:gd name="T22" fmla="*/ 116 w 380"/>
                <a:gd name="T23" fmla="*/ 62 h 884"/>
                <a:gd name="T24" fmla="*/ 92 w 380"/>
                <a:gd name="T25" fmla="*/ 46 h 884"/>
                <a:gd name="T26" fmla="*/ 0 w 380"/>
                <a:gd name="T27" fmla="*/ 40 h 884"/>
                <a:gd name="T28" fmla="*/ 0 w 380"/>
                <a:gd name="T29" fmla="*/ 0 h 884"/>
                <a:gd name="T30" fmla="*/ 190 w 380"/>
                <a:gd name="T31" fmla="*/ 4 h 884"/>
                <a:gd name="T32" fmla="*/ 380 w 380"/>
                <a:gd name="T33" fmla="*/ 0 h 884"/>
                <a:gd name="T34" fmla="*/ 380 w 380"/>
                <a:gd name="T35" fmla="*/ 40 h 884"/>
                <a:gd name="T36" fmla="*/ 288 w 380"/>
                <a:gd name="T37" fmla="*/ 46 h 884"/>
                <a:gd name="T38" fmla="*/ 265 w 380"/>
                <a:gd name="T39" fmla="*/ 61 h 884"/>
                <a:gd name="T40" fmla="*/ 255 w 380"/>
                <a:gd name="T41" fmla="*/ 121 h 884"/>
                <a:gd name="T42" fmla="*/ 252 w 380"/>
                <a:gd name="T43" fmla="*/ 298 h 884"/>
                <a:gd name="T44" fmla="*/ 252 w 380"/>
                <a:gd name="T45" fmla="*/ 586 h 884"/>
                <a:gd name="T46" fmla="*/ 254 w 380"/>
                <a:gd name="T47" fmla="*/ 751 h 884"/>
                <a:gd name="T48" fmla="*/ 263 w 380"/>
                <a:gd name="T49" fmla="*/ 821 h 884"/>
                <a:gd name="T50" fmla="*/ 287 w 380"/>
                <a:gd name="T51" fmla="*/ 837 h 884"/>
                <a:gd name="T52" fmla="*/ 380 w 380"/>
                <a:gd name="T53" fmla="*/ 84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0" h="884">
                  <a:moveTo>
                    <a:pt x="380" y="844"/>
                  </a:moveTo>
                  <a:cubicBezTo>
                    <a:pt x="380" y="884"/>
                    <a:pt x="380" y="884"/>
                    <a:pt x="380" y="884"/>
                  </a:cubicBezTo>
                  <a:cubicBezTo>
                    <a:pt x="288" y="881"/>
                    <a:pt x="228" y="880"/>
                    <a:pt x="199" y="880"/>
                  </a:cubicBezTo>
                  <a:cubicBezTo>
                    <a:pt x="0" y="884"/>
                    <a:pt x="0" y="884"/>
                    <a:pt x="0" y="884"/>
                  </a:cubicBezTo>
                  <a:cubicBezTo>
                    <a:pt x="0" y="844"/>
                    <a:pt x="0" y="844"/>
                    <a:pt x="0" y="844"/>
                  </a:cubicBezTo>
                  <a:cubicBezTo>
                    <a:pt x="51" y="843"/>
                    <a:pt x="81" y="841"/>
                    <a:pt x="92" y="837"/>
                  </a:cubicBezTo>
                  <a:cubicBezTo>
                    <a:pt x="103" y="834"/>
                    <a:pt x="111" y="829"/>
                    <a:pt x="115" y="823"/>
                  </a:cubicBezTo>
                  <a:cubicBezTo>
                    <a:pt x="121" y="815"/>
                    <a:pt x="124" y="795"/>
                    <a:pt x="125" y="763"/>
                  </a:cubicBezTo>
                  <a:cubicBezTo>
                    <a:pt x="126" y="754"/>
                    <a:pt x="127" y="695"/>
                    <a:pt x="129" y="586"/>
                  </a:cubicBezTo>
                  <a:cubicBezTo>
                    <a:pt x="129" y="298"/>
                    <a:pt x="129" y="298"/>
                    <a:pt x="129" y="298"/>
                  </a:cubicBezTo>
                  <a:cubicBezTo>
                    <a:pt x="129" y="242"/>
                    <a:pt x="127" y="186"/>
                    <a:pt x="125" y="132"/>
                  </a:cubicBezTo>
                  <a:cubicBezTo>
                    <a:pt x="124" y="93"/>
                    <a:pt x="121" y="70"/>
                    <a:pt x="116" y="62"/>
                  </a:cubicBezTo>
                  <a:cubicBezTo>
                    <a:pt x="111" y="55"/>
                    <a:pt x="103" y="50"/>
                    <a:pt x="92" y="46"/>
                  </a:cubicBezTo>
                  <a:cubicBezTo>
                    <a:pt x="81" y="43"/>
                    <a:pt x="51" y="41"/>
                    <a:pt x="0" y="40"/>
                  </a:cubicBezTo>
                  <a:cubicBezTo>
                    <a:pt x="0" y="0"/>
                    <a:pt x="0" y="0"/>
                    <a:pt x="0" y="0"/>
                  </a:cubicBezTo>
                  <a:cubicBezTo>
                    <a:pt x="82" y="3"/>
                    <a:pt x="146" y="4"/>
                    <a:pt x="190" y="4"/>
                  </a:cubicBezTo>
                  <a:cubicBezTo>
                    <a:pt x="233" y="4"/>
                    <a:pt x="297" y="3"/>
                    <a:pt x="380" y="0"/>
                  </a:cubicBezTo>
                  <a:cubicBezTo>
                    <a:pt x="380" y="40"/>
                    <a:pt x="380" y="40"/>
                    <a:pt x="380" y="40"/>
                  </a:cubicBezTo>
                  <a:cubicBezTo>
                    <a:pt x="329" y="41"/>
                    <a:pt x="298" y="43"/>
                    <a:pt x="288" y="46"/>
                  </a:cubicBezTo>
                  <a:cubicBezTo>
                    <a:pt x="277" y="50"/>
                    <a:pt x="269" y="55"/>
                    <a:pt x="265" y="61"/>
                  </a:cubicBezTo>
                  <a:cubicBezTo>
                    <a:pt x="260" y="70"/>
                    <a:pt x="257" y="90"/>
                    <a:pt x="255" y="121"/>
                  </a:cubicBezTo>
                  <a:cubicBezTo>
                    <a:pt x="255" y="130"/>
                    <a:pt x="254" y="188"/>
                    <a:pt x="252" y="298"/>
                  </a:cubicBezTo>
                  <a:cubicBezTo>
                    <a:pt x="252" y="586"/>
                    <a:pt x="252" y="586"/>
                    <a:pt x="252" y="586"/>
                  </a:cubicBezTo>
                  <a:cubicBezTo>
                    <a:pt x="252" y="642"/>
                    <a:pt x="252" y="697"/>
                    <a:pt x="254" y="751"/>
                  </a:cubicBezTo>
                  <a:cubicBezTo>
                    <a:pt x="255" y="790"/>
                    <a:pt x="258" y="813"/>
                    <a:pt x="263" y="821"/>
                  </a:cubicBezTo>
                  <a:cubicBezTo>
                    <a:pt x="268" y="828"/>
                    <a:pt x="276" y="834"/>
                    <a:pt x="287" y="837"/>
                  </a:cubicBezTo>
                  <a:cubicBezTo>
                    <a:pt x="298" y="841"/>
                    <a:pt x="329" y="843"/>
                    <a:pt x="380" y="844"/>
                  </a:cubicBez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6" name="Freeform 28"/>
            <p:cNvSpPr>
              <a:spLocks/>
            </p:cNvSpPr>
            <p:nvPr/>
          </p:nvSpPr>
          <p:spPr bwMode="auto">
            <a:xfrm>
              <a:off x="4916673" y="951250"/>
              <a:ext cx="198252" cy="210734"/>
            </a:xfrm>
            <a:custGeom>
              <a:avLst/>
              <a:gdLst>
                <a:gd name="T0" fmla="*/ 861 w 861"/>
                <a:gd name="T1" fmla="*/ 788 h 915"/>
                <a:gd name="T2" fmla="*/ 835 w 861"/>
                <a:gd name="T3" fmla="*/ 846 h 915"/>
                <a:gd name="T4" fmla="*/ 687 w 861"/>
                <a:gd name="T5" fmla="*/ 899 h 915"/>
                <a:gd name="T6" fmla="*/ 528 w 861"/>
                <a:gd name="T7" fmla="*/ 915 h 915"/>
                <a:gd name="T8" fmla="*/ 341 w 861"/>
                <a:gd name="T9" fmla="*/ 891 h 915"/>
                <a:gd name="T10" fmla="*/ 190 w 861"/>
                <a:gd name="T11" fmla="*/ 822 h 915"/>
                <a:gd name="T12" fmla="*/ 84 w 861"/>
                <a:gd name="T13" fmla="*/ 722 h 915"/>
                <a:gd name="T14" fmla="*/ 22 w 861"/>
                <a:gd name="T15" fmla="*/ 600 h 915"/>
                <a:gd name="T16" fmla="*/ 0 w 861"/>
                <a:gd name="T17" fmla="*/ 457 h 915"/>
                <a:gd name="T18" fmla="*/ 145 w 861"/>
                <a:gd name="T19" fmla="*/ 130 h 915"/>
                <a:gd name="T20" fmla="*/ 540 w 861"/>
                <a:gd name="T21" fmla="*/ 0 h 915"/>
                <a:gd name="T22" fmla="*/ 649 w 861"/>
                <a:gd name="T23" fmla="*/ 7 h 915"/>
                <a:gd name="T24" fmla="*/ 772 w 861"/>
                <a:gd name="T25" fmla="*/ 32 h 915"/>
                <a:gd name="T26" fmla="*/ 861 w 861"/>
                <a:gd name="T27" fmla="*/ 53 h 915"/>
                <a:gd name="T28" fmla="*/ 839 w 861"/>
                <a:gd name="T29" fmla="*/ 120 h 915"/>
                <a:gd name="T30" fmla="*/ 825 w 861"/>
                <a:gd name="T31" fmla="*/ 242 h 915"/>
                <a:gd name="T32" fmla="*/ 786 w 861"/>
                <a:gd name="T33" fmla="*/ 242 h 915"/>
                <a:gd name="T34" fmla="*/ 786 w 861"/>
                <a:gd name="T35" fmla="*/ 169 h 915"/>
                <a:gd name="T36" fmla="*/ 715 w 861"/>
                <a:gd name="T37" fmla="*/ 79 h 915"/>
                <a:gd name="T38" fmla="*/ 527 w 861"/>
                <a:gd name="T39" fmla="*/ 49 h 915"/>
                <a:gd name="T40" fmla="*/ 370 w 861"/>
                <a:gd name="T41" fmla="*/ 71 h 915"/>
                <a:gd name="T42" fmla="*/ 256 w 861"/>
                <a:gd name="T43" fmla="*/ 139 h 915"/>
                <a:gd name="T44" fmla="*/ 176 w 861"/>
                <a:gd name="T45" fmla="*/ 255 h 915"/>
                <a:gd name="T46" fmla="*/ 144 w 861"/>
                <a:gd name="T47" fmla="*/ 433 h 915"/>
                <a:gd name="T48" fmla="*/ 264 w 861"/>
                <a:gd name="T49" fmla="*/ 734 h 915"/>
                <a:gd name="T50" fmla="*/ 582 w 861"/>
                <a:gd name="T51" fmla="*/ 848 h 915"/>
                <a:gd name="T52" fmla="*/ 747 w 861"/>
                <a:gd name="T53" fmla="*/ 825 h 915"/>
                <a:gd name="T54" fmla="*/ 850 w 861"/>
                <a:gd name="T55" fmla="*/ 775 h 915"/>
                <a:gd name="T56" fmla="*/ 861 w 861"/>
                <a:gd name="T57" fmla="*/ 788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1" h="915">
                  <a:moveTo>
                    <a:pt x="861" y="788"/>
                  </a:moveTo>
                  <a:cubicBezTo>
                    <a:pt x="835" y="846"/>
                    <a:pt x="835" y="846"/>
                    <a:pt x="835" y="846"/>
                  </a:cubicBezTo>
                  <a:cubicBezTo>
                    <a:pt x="785" y="871"/>
                    <a:pt x="735" y="888"/>
                    <a:pt x="687" y="899"/>
                  </a:cubicBezTo>
                  <a:cubicBezTo>
                    <a:pt x="638" y="910"/>
                    <a:pt x="585" y="915"/>
                    <a:pt x="528" y="915"/>
                  </a:cubicBezTo>
                  <a:cubicBezTo>
                    <a:pt x="461" y="915"/>
                    <a:pt x="399" y="907"/>
                    <a:pt x="341" y="891"/>
                  </a:cubicBezTo>
                  <a:cubicBezTo>
                    <a:pt x="283" y="875"/>
                    <a:pt x="233" y="852"/>
                    <a:pt x="190" y="822"/>
                  </a:cubicBezTo>
                  <a:cubicBezTo>
                    <a:pt x="147" y="793"/>
                    <a:pt x="112" y="759"/>
                    <a:pt x="84" y="722"/>
                  </a:cubicBezTo>
                  <a:cubicBezTo>
                    <a:pt x="57" y="684"/>
                    <a:pt x="36" y="644"/>
                    <a:pt x="22" y="600"/>
                  </a:cubicBezTo>
                  <a:cubicBezTo>
                    <a:pt x="8" y="557"/>
                    <a:pt x="0" y="509"/>
                    <a:pt x="0" y="457"/>
                  </a:cubicBezTo>
                  <a:cubicBezTo>
                    <a:pt x="0" y="326"/>
                    <a:pt x="49" y="217"/>
                    <a:pt x="145" y="130"/>
                  </a:cubicBezTo>
                  <a:cubicBezTo>
                    <a:pt x="241" y="44"/>
                    <a:pt x="373" y="0"/>
                    <a:pt x="540" y="0"/>
                  </a:cubicBezTo>
                  <a:cubicBezTo>
                    <a:pt x="579" y="0"/>
                    <a:pt x="616" y="3"/>
                    <a:pt x="649" y="7"/>
                  </a:cubicBezTo>
                  <a:cubicBezTo>
                    <a:pt x="683" y="11"/>
                    <a:pt x="724" y="20"/>
                    <a:pt x="772" y="32"/>
                  </a:cubicBezTo>
                  <a:cubicBezTo>
                    <a:pt x="820" y="44"/>
                    <a:pt x="850" y="51"/>
                    <a:pt x="861" y="53"/>
                  </a:cubicBezTo>
                  <a:cubicBezTo>
                    <a:pt x="851" y="76"/>
                    <a:pt x="844" y="98"/>
                    <a:pt x="839" y="120"/>
                  </a:cubicBezTo>
                  <a:cubicBezTo>
                    <a:pt x="833" y="155"/>
                    <a:pt x="828" y="195"/>
                    <a:pt x="825" y="242"/>
                  </a:cubicBezTo>
                  <a:cubicBezTo>
                    <a:pt x="786" y="242"/>
                    <a:pt x="786" y="242"/>
                    <a:pt x="786" y="242"/>
                  </a:cubicBezTo>
                  <a:cubicBezTo>
                    <a:pt x="786" y="169"/>
                    <a:pt x="786" y="169"/>
                    <a:pt x="786" y="169"/>
                  </a:cubicBezTo>
                  <a:cubicBezTo>
                    <a:pt x="781" y="129"/>
                    <a:pt x="758" y="98"/>
                    <a:pt x="715" y="79"/>
                  </a:cubicBezTo>
                  <a:cubicBezTo>
                    <a:pt x="672" y="59"/>
                    <a:pt x="609" y="49"/>
                    <a:pt x="527" y="49"/>
                  </a:cubicBezTo>
                  <a:cubicBezTo>
                    <a:pt x="465" y="50"/>
                    <a:pt x="413" y="57"/>
                    <a:pt x="370" y="71"/>
                  </a:cubicBezTo>
                  <a:cubicBezTo>
                    <a:pt x="327" y="85"/>
                    <a:pt x="289" y="108"/>
                    <a:pt x="256" y="139"/>
                  </a:cubicBezTo>
                  <a:cubicBezTo>
                    <a:pt x="224" y="169"/>
                    <a:pt x="197" y="208"/>
                    <a:pt x="176" y="255"/>
                  </a:cubicBezTo>
                  <a:cubicBezTo>
                    <a:pt x="155" y="302"/>
                    <a:pt x="144" y="362"/>
                    <a:pt x="144" y="433"/>
                  </a:cubicBezTo>
                  <a:cubicBezTo>
                    <a:pt x="144" y="558"/>
                    <a:pt x="184" y="658"/>
                    <a:pt x="264" y="734"/>
                  </a:cubicBezTo>
                  <a:cubicBezTo>
                    <a:pt x="344" y="810"/>
                    <a:pt x="450" y="848"/>
                    <a:pt x="582" y="848"/>
                  </a:cubicBezTo>
                  <a:cubicBezTo>
                    <a:pt x="641" y="848"/>
                    <a:pt x="696" y="840"/>
                    <a:pt x="747" y="825"/>
                  </a:cubicBezTo>
                  <a:cubicBezTo>
                    <a:pt x="781" y="815"/>
                    <a:pt x="815" y="798"/>
                    <a:pt x="850" y="775"/>
                  </a:cubicBezTo>
                  <a:lnTo>
                    <a:pt x="861" y="788"/>
                  </a:ln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7" name="Freeform 29"/>
            <p:cNvSpPr>
              <a:spLocks/>
            </p:cNvSpPr>
            <p:nvPr/>
          </p:nvSpPr>
          <p:spPr bwMode="auto">
            <a:xfrm>
              <a:off x="4029077" y="951250"/>
              <a:ext cx="198349" cy="210734"/>
            </a:xfrm>
            <a:custGeom>
              <a:avLst/>
              <a:gdLst>
                <a:gd name="T0" fmla="*/ 861 w 861"/>
                <a:gd name="T1" fmla="*/ 788 h 915"/>
                <a:gd name="T2" fmla="*/ 835 w 861"/>
                <a:gd name="T3" fmla="*/ 846 h 915"/>
                <a:gd name="T4" fmla="*/ 687 w 861"/>
                <a:gd name="T5" fmla="*/ 899 h 915"/>
                <a:gd name="T6" fmla="*/ 528 w 861"/>
                <a:gd name="T7" fmla="*/ 915 h 915"/>
                <a:gd name="T8" fmla="*/ 341 w 861"/>
                <a:gd name="T9" fmla="*/ 891 h 915"/>
                <a:gd name="T10" fmla="*/ 190 w 861"/>
                <a:gd name="T11" fmla="*/ 822 h 915"/>
                <a:gd name="T12" fmla="*/ 84 w 861"/>
                <a:gd name="T13" fmla="*/ 722 h 915"/>
                <a:gd name="T14" fmla="*/ 22 w 861"/>
                <a:gd name="T15" fmla="*/ 600 h 915"/>
                <a:gd name="T16" fmla="*/ 0 w 861"/>
                <a:gd name="T17" fmla="*/ 457 h 915"/>
                <a:gd name="T18" fmla="*/ 145 w 861"/>
                <a:gd name="T19" fmla="*/ 130 h 915"/>
                <a:gd name="T20" fmla="*/ 540 w 861"/>
                <a:gd name="T21" fmla="*/ 0 h 915"/>
                <a:gd name="T22" fmla="*/ 649 w 861"/>
                <a:gd name="T23" fmla="*/ 7 h 915"/>
                <a:gd name="T24" fmla="*/ 772 w 861"/>
                <a:gd name="T25" fmla="*/ 32 h 915"/>
                <a:gd name="T26" fmla="*/ 861 w 861"/>
                <a:gd name="T27" fmla="*/ 53 h 915"/>
                <a:gd name="T28" fmla="*/ 839 w 861"/>
                <a:gd name="T29" fmla="*/ 120 h 915"/>
                <a:gd name="T30" fmla="*/ 825 w 861"/>
                <a:gd name="T31" fmla="*/ 242 h 915"/>
                <a:gd name="T32" fmla="*/ 786 w 861"/>
                <a:gd name="T33" fmla="*/ 242 h 915"/>
                <a:gd name="T34" fmla="*/ 785 w 861"/>
                <a:gd name="T35" fmla="*/ 169 h 915"/>
                <a:gd name="T36" fmla="*/ 715 w 861"/>
                <a:gd name="T37" fmla="*/ 79 h 915"/>
                <a:gd name="T38" fmla="*/ 527 w 861"/>
                <a:gd name="T39" fmla="*/ 49 h 915"/>
                <a:gd name="T40" fmla="*/ 370 w 861"/>
                <a:gd name="T41" fmla="*/ 71 h 915"/>
                <a:gd name="T42" fmla="*/ 256 w 861"/>
                <a:gd name="T43" fmla="*/ 139 h 915"/>
                <a:gd name="T44" fmla="*/ 176 w 861"/>
                <a:gd name="T45" fmla="*/ 255 h 915"/>
                <a:gd name="T46" fmla="*/ 144 w 861"/>
                <a:gd name="T47" fmla="*/ 433 h 915"/>
                <a:gd name="T48" fmla="*/ 264 w 861"/>
                <a:gd name="T49" fmla="*/ 734 h 915"/>
                <a:gd name="T50" fmla="*/ 581 w 861"/>
                <a:gd name="T51" fmla="*/ 848 h 915"/>
                <a:gd name="T52" fmla="*/ 747 w 861"/>
                <a:gd name="T53" fmla="*/ 825 h 915"/>
                <a:gd name="T54" fmla="*/ 850 w 861"/>
                <a:gd name="T55" fmla="*/ 775 h 915"/>
                <a:gd name="T56" fmla="*/ 861 w 861"/>
                <a:gd name="T57" fmla="*/ 788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1" h="915">
                  <a:moveTo>
                    <a:pt x="861" y="788"/>
                  </a:moveTo>
                  <a:cubicBezTo>
                    <a:pt x="835" y="846"/>
                    <a:pt x="835" y="846"/>
                    <a:pt x="835" y="846"/>
                  </a:cubicBezTo>
                  <a:cubicBezTo>
                    <a:pt x="785" y="871"/>
                    <a:pt x="735" y="888"/>
                    <a:pt x="687" y="899"/>
                  </a:cubicBezTo>
                  <a:cubicBezTo>
                    <a:pt x="638" y="910"/>
                    <a:pt x="585" y="915"/>
                    <a:pt x="528" y="915"/>
                  </a:cubicBezTo>
                  <a:cubicBezTo>
                    <a:pt x="461" y="915"/>
                    <a:pt x="398" y="907"/>
                    <a:pt x="341" y="891"/>
                  </a:cubicBezTo>
                  <a:cubicBezTo>
                    <a:pt x="283" y="875"/>
                    <a:pt x="233" y="852"/>
                    <a:pt x="190" y="822"/>
                  </a:cubicBezTo>
                  <a:cubicBezTo>
                    <a:pt x="147" y="793"/>
                    <a:pt x="112" y="759"/>
                    <a:pt x="84" y="722"/>
                  </a:cubicBezTo>
                  <a:cubicBezTo>
                    <a:pt x="57" y="684"/>
                    <a:pt x="36" y="644"/>
                    <a:pt x="22" y="600"/>
                  </a:cubicBezTo>
                  <a:cubicBezTo>
                    <a:pt x="8" y="557"/>
                    <a:pt x="0" y="509"/>
                    <a:pt x="0" y="457"/>
                  </a:cubicBezTo>
                  <a:cubicBezTo>
                    <a:pt x="0" y="326"/>
                    <a:pt x="49" y="217"/>
                    <a:pt x="145" y="130"/>
                  </a:cubicBezTo>
                  <a:cubicBezTo>
                    <a:pt x="241" y="44"/>
                    <a:pt x="373" y="0"/>
                    <a:pt x="540" y="0"/>
                  </a:cubicBezTo>
                  <a:cubicBezTo>
                    <a:pt x="579" y="0"/>
                    <a:pt x="616" y="3"/>
                    <a:pt x="649" y="7"/>
                  </a:cubicBezTo>
                  <a:cubicBezTo>
                    <a:pt x="683" y="11"/>
                    <a:pt x="724" y="20"/>
                    <a:pt x="772" y="32"/>
                  </a:cubicBezTo>
                  <a:cubicBezTo>
                    <a:pt x="820" y="44"/>
                    <a:pt x="850" y="51"/>
                    <a:pt x="861" y="53"/>
                  </a:cubicBezTo>
                  <a:cubicBezTo>
                    <a:pt x="851" y="76"/>
                    <a:pt x="844" y="98"/>
                    <a:pt x="839" y="120"/>
                  </a:cubicBezTo>
                  <a:cubicBezTo>
                    <a:pt x="833" y="155"/>
                    <a:pt x="828" y="195"/>
                    <a:pt x="825" y="242"/>
                  </a:cubicBezTo>
                  <a:cubicBezTo>
                    <a:pt x="786" y="242"/>
                    <a:pt x="786" y="242"/>
                    <a:pt x="786" y="242"/>
                  </a:cubicBezTo>
                  <a:cubicBezTo>
                    <a:pt x="785" y="169"/>
                    <a:pt x="785" y="169"/>
                    <a:pt x="785" y="169"/>
                  </a:cubicBezTo>
                  <a:cubicBezTo>
                    <a:pt x="781" y="129"/>
                    <a:pt x="758" y="98"/>
                    <a:pt x="715" y="79"/>
                  </a:cubicBezTo>
                  <a:cubicBezTo>
                    <a:pt x="672" y="59"/>
                    <a:pt x="610" y="49"/>
                    <a:pt x="527" y="49"/>
                  </a:cubicBezTo>
                  <a:cubicBezTo>
                    <a:pt x="465" y="50"/>
                    <a:pt x="413" y="57"/>
                    <a:pt x="370" y="71"/>
                  </a:cubicBezTo>
                  <a:cubicBezTo>
                    <a:pt x="327" y="85"/>
                    <a:pt x="289" y="108"/>
                    <a:pt x="256" y="139"/>
                  </a:cubicBezTo>
                  <a:cubicBezTo>
                    <a:pt x="223" y="169"/>
                    <a:pt x="197" y="208"/>
                    <a:pt x="176" y="255"/>
                  </a:cubicBezTo>
                  <a:cubicBezTo>
                    <a:pt x="155" y="302"/>
                    <a:pt x="144" y="362"/>
                    <a:pt x="144" y="433"/>
                  </a:cubicBezTo>
                  <a:cubicBezTo>
                    <a:pt x="144" y="558"/>
                    <a:pt x="184" y="658"/>
                    <a:pt x="264" y="734"/>
                  </a:cubicBezTo>
                  <a:cubicBezTo>
                    <a:pt x="344" y="810"/>
                    <a:pt x="450" y="848"/>
                    <a:pt x="581" y="848"/>
                  </a:cubicBezTo>
                  <a:cubicBezTo>
                    <a:pt x="641" y="848"/>
                    <a:pt x="696" y="840"/>
                    <a:pt x="747" y="825"/>
                  </a:cubicBezTo>
                  <a:cubicBezTo>
                    <a:pt x="781" y="815"/>
                    <a:pt x="815" y="798"/>
                    <a:pt x="850" y="775"/>
                  </a:cubicBezTo>
                  <a:lnTo>
                    <a:pt x="861" y="788"/>
                  </a:ln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8" name="Freeform 30"/>
            <p:cNvSpPr>
              <a:spLocks/>
            </p:cNvSpPr>
            <p:nvPr/>
          </p:nvSpPr>
          <p:spPr bwMode="auto">
            <a:xfrm>
              <a:off x="4114794" y="684249"/>
              <a:ext cx="277142" cy="205273"/>
            </a:xfrm>
            <a:custGeom>
              <a:avLst/>
              <a:gdLst>
                <a:gd name="T0" fmla="*/ 0 w 1203"/>
                <a:gd name="T1" fmla="*/ 41 h 891"/>
                <a:gd name="T2" fmla="*/ 0 w 1203"/>
                <a:gd name="T3" fmla="*/ 0 h 891"/>
                <a:gd name="T4" fmla="*/ 130 w 1203"/>
                <a:gd name="T5" fmla="*/ 4 h 891"/>
                <a:gd name="T6" fmla="*/ 251 w 1203"/>
                <a:gd name="T7" fmla="*/ 0 h 891"/>
                <a:gd name="T8" fmla="*/ 356 w 1203"/>
                <a:gd name="T9" fmla="*/ 216 h 891"/>
                <a:gd name="T10" fmla="*/ 602 w 1203"/>
                <a:gd name="T11" fmla="*/ 699 h 891"/>
                <a:gd name="T12" fmla="*/ 825 w 1203"/>
                <a:gd name="T13" fmla="*/ 257 h 891"/>
                <a:gd name="T14" fmla="*/ 946 w 1203"/>
                <a:gd name="T15" fmla="*/ 0 h 891"/>
                <a:gd name="T16" fmla="*/ 1062 w 1203"/>
                <a:gd name="T17" fmla="*/ 4 h 891"/>
                <a:gd name="T18" fmla="*/ 1203 w 1203"/>
                <a:gd name="T19" fmla="*/ 0 h 891"/>
                <a:gd name="T20" fmla="*/ 1203 w 1203"/>
                <a:gd name="T21" fmla="*/ 41 h 891"/>
                <a:gd name="T22" fmla="*/ 1109 w 1203"/>
                <a:gd name="T23" fmla="*/ 47 h 891"/>
                <a:gd name="T24" fmla="*/ 1086 w 1203"/>
                <a:gd name="T25" fmla="*/ 62 h 891"/>
                <a:gd name="T26" fmla="*/ 1076 w 1203"/>
                <a:gd name="T27" fmla="*/ 122 h 891"/>
                <a:gd name="T28" fmla="*/ 1073 w 1203"/>
                <a:gd name="T29" fmla="*/ 297 h 891"/>
                <a:gd name="T30" fmla="*/ 1073 w 1203"/>
                <a:gd name="T31" fmla="*/ 582 h 891"/>
                <a:gd name="T32" fmla="*/ 1076 w 1203"/>
                <a:gd name="T33" fmla="*/ 746 h 891"/>
                <a:gd name="T34" fmla="*/ 1086 w 1203"/>
                <a:gd name="T35" fmla="*/ 815 h 891"/>
                <a:gd name="T36" fmla="*/ 1110 w 1203"/>
                <a:gd name="T37" fmla="*/ 832 h 891"/>
                <a:gd name="T38" fmla="*/ 1203 w 1203"/>
                <a:gd name="T39" fmla="*/ 838 h 891"/>
                <a:gd name="T40" fmla="*/ 1203 w 1203"/>
                <a:gd name="T41" fmla="*/ 878 h 891"/>
                <a:gd name="T42" fmla="*/ 1018 w 1203"/>
                <a:gd name="T43" fmla="*/ 873 h 891"/>
                <a:gd name="T44" fmla="*/ 826 w 1203"/>
                <a:gd name="T45" fmla="*/ 878 h 891"/>
                <a:gd name="T46" fmla="*/ 826 w 1203"/>
                <a:gd name="T47" fmla="*/ 838 h 891"/>
                <a:gd name="T48" fmla="*/ 921 w 1203"/>
                <a:gd name="T49" fmla="*/ 832 h 891"/>
                <a:gd name="T50" fmla="*/ 943 w 1203"/>
                <a:gd name="T51" fmla="*/ 817 h 891"/>
                <a:gd name="T52" fmla="*/ 953 w 1203"/>
                <a:gd name="T53" fmla="*/ 757 h 891"/>
                <a:gd name="T54" fmla="*/ 956 w 1203"/>
                <a:gd name="T55" fmla="*/ 582 h 891"/>
                <a:gd name="T56" fmla="*/ 956 w 1203"/>
                <a:gd name="T57" fmla="*/ 128 h 891"/>
                <a:gd name="T58" fmla="*/ 732 w 1203"/>
                <a:gd name="T59" fmla="*/ 575 h 891"/>
                <a:gd name="T60" fmla="*/ 649 w 1203"/>
                <a:gd name="T61" fmla="*/ 743 h 891"/>
                <a:gd name="T62" fmla="*/ 584 w 1203"/>
                <a:gd name="T63" fmla="*/ 891 h 891"/>
                <a:gd name="T64" fmla="*/ 559 w 1203"/>
                <a:gd name="T65" fmla="*/ 891 h 891"/>
                <a:gd name="T66" fmla="*/ 543 w 1203"/>
                <a:gd name="T67" fmla="*/ 853 h 891"/>
                <a:gd name="T68" fmla="*/ 499 w 1203"/>
                <a:gd name="T69" fmla="*/ 762 h 891"/>
                <a:gd name="T70" fmla="*/ 189 w 1203"/>
                <a:gd name="T71" fmla="*/ 149 h 891"/>
                <a:gd name="T72" fmla="*/ 189 w 1203"/>
                <a:gd name="T73" fmla="*/ 582 h 891"/>
                <a:gd name="T74" fmla="*/ 193 w 1203"/>
                <a:gd name="T75" fmla="*/ 746 h 891"/>
                <a:gd name="T76" fmla="*/ 203 w 1203"/>
                <a:gd name="T77" fmla="*/ 815 h 891"/>
                <a:gd name="T78" fmla="*/ 227 w 1203"/>
                <a:gd name="T79" fmla="*/ 832 h 891"/>
                <a:gd name="T80" fmla="*/ 321 w 1203"/>
                <a:gd name="T81" fmla="*/ 838 h 891"/>
                <a:gd name="T82" fmla="*/ 321 w 1203"/>
                <a:gd name="T83" fmla="*/ 878 h 891"/>
                <a:gd name="T84" fmla="*/ 164 w 1203"/>
                <a:gd name="T85" fmla="*/ 873 h 891"/>
                <a:gd name="T86" fmla="*/ 0 w 1203"/>
                <a:gd name="T87" fmla="*/ 878 h 891"/>
                <a:gd name="T88" fmla="*/ 0 w 1203"/>
                <a:gd name="T89" fmla="*/ 838 h 891"/>
                <a:gd name="T90" fmla="*/ 94 w 1203"/>
                <a:gd name="T91" fmla="*/ 832 h 891"/>
                <a:gd name="T92" fmla="*/ 117 w 1203"/>
                <a:gd name="T93" fmla="*/ 817 h 891"/>
                <a:gd name="T94" fmla="*/ 127 w 1203"/>
                <a:gd name="T95" fmla="*/ 757 h 891"/>
                <a:gd name="T96" fmla="*/ 130 w 1203"/>
                <a:gd name="T97" fmla="*/ 582 h 891"/>
                <a:gd name="T98" fmla="*/ 130 w 1203"/>
                <a:gd name="T99" fmla="*/ 297 h 891"/>
                <a:gd name="T100" fmla="*/ 127 w 1203"/>
                <a:gd name="T101" fmla="*/ 133 h 891"/>
                <a:gd name="T102" fmla="*/ 117 w 1203"/>
                <a:gd name="T103" fmla="*/ 63 h 891"/>
                <a:gd name="T104" fmla="*/ 94 w 1203"/>
                <a:gd name="T105" fmla="*/ 47 h 891"/>
                <a:gd name="T106" fmla="*/ 0 w 1203"/>
                <a:gd name="T107" fmla="*/ 4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3" h="891">
                  <a:moveTo>
                    <a:pt x="0" y="41"/>
                  </a:moveTo>
                  <a:cubicBezTo>
                    <a:pt x="0" y="0"/>
                    <a:pt x="0" y="0"/>
                    <a:pt x="0" y="0"/>
                  </a:cubicBezTo>
                  <a:cubicBezTo>
                    <a:pt x="46" y="3"/>
                    <a:pt x="89" y="4"/>
                    <a:pt x="130" y="4"/>
                  </a:cubicBezTo>
                  <a:cubicBezTo>
                    <a:pt x="172" y="4"/>
                    <a:pt x="213" y="3"/>
                    <a:pt x="251" y="0"/>
                  </a:cubicBezTo>
                  <a:cubicBezTo>
                    <a:pt x="289" y="82"/>
                    <a:pt x="324" y="155"/>
                    <a:pt x="356" y="216"/>
                  </a:cubicBezTo>
                  <a:cubicBezTo>
                    <a:pt x="602" y="699"/>
                    <a:pt x="602" y="699"/>
                    <a:pt x="602" y="699"/>
                  </a:cubicBezTo>
                  <a:cubicBezTo>
                    <a:pt x="825" y="257"/>
                    <a:pt x="825" y="257"/>
                    <a:pt x="825" y="257"/>
                  </a:cubicBezTo>
                  <a:cubicBezTo>
                    <a:pt x="886" y="137"/>
                    <a:pt x="926" y="51"/>
                    <a:pt x="946" y="0"/>
                  </a:cubicBezTo>
                  <a:cubicBezTo>
                    <a:pt x="992" y="3"/>
                    <a:pt x="1031" y="4"/>
                    <a:pt x="1062" y="4"/>
                  </a:cubicBezTo>
                  <a:cubicBezTo>
                    <a:pt x="1091" y="4"/>
                    <a:pt x="1138" y="3"/>
                    <a:pt x="1203" y="0"/>
                  </a:cubicBezTo>
                  <a:cubicBezTo>
                    <a:pt x="1203" y="41"/>
                    <a:pt x="1203" y="41"/>
                    <a:pt x="1203" y="41"/>
                  </a:cubicBezTo>
                  <a:cubicBezTo>
                    <a:pt x="1151" y="42"/>
                    <a:pt x="1120" y="44"/>
                    <a:pt x="1109" y="47"/>
                  </a:cubicBezTo>
                  <a:cubicBezTo>
                    <a:pt x="1098" y="51"/>
                    <a:pt x="1090" y="56"/>
                    <a:pt x="1086" y="62"/>
                  </a:cubicBezTo>
                  <a:cubicBezTo>
                    <a:pt x="1080" y="70"/>
                    <a:pt x="1077" y="90"/>
                    <a:pt x="1076" y="122"/>
                  </a:cubicBezTo>
                  <a:cubicBezTo>
                    <a:pt x="1076" y="130"/>
                    <a:pt x="1075" y="188"/>
                    <a:pt x="1073" y="297"/>
                  </a:cubicBezTo>
                  <a:cubicBezTo>
                    <a:pt x="1073" y="582"/>
                    <a:pt x="1073" y="582"/>
                    <a:pt x="1073" y="582"/>
                  </a:cubicBezTo>
                  <a:cubicBezTo>
                    <a:pt x="1073" y="638"/>
                    <a:pt x="1074" y="693"/>
                    <a:pt x="1076" y="746"/>
                  </a:cubicBezTo>
                  <a:cubicBezTo>
                    <a:pt x="1078" y="785"/>
                    <a:pt x="1081" y="808"/>
                    <a:pt x="1086" y="815"/>
                  </a:cubicBezTo>
                  <a:cubicBezTo>
                    <a:pt x="1091" y="822"/>
                    <a:pt x="1099" y="828"/>
                    <a:pt x="1110" y="832"/>
                  </a:cubicBezTo>
                  <a:cubicBezTo>
                    <a:pt x="1121" y="835"/>
                    <a:pt x="1152" y="838"/>
                    <a:pt x="1203" y="838"/>
                  </a:cubicBezTo>
                  <a:cubicBezTo>
                    <a:pt x="1203" y="878"/>
                    <a:pt x="1203" y="878"/>
                    <a:pt x="1203" y="878"/>
                  </a:cubicBezTo>
                  <a:cubicBezTo>
                    <a:pt x="1116" y="875"/>
                    <a:pt x="1054" y="873"/>
                    <a:pt x="1018" y="873"/>
                  </a:cubicBezTo>
                  <a:cubicBezTo>
                    <a:pt x="989" y="873"/>
                    <a:pt x="925" y="875"/>
                    <a:pt x="826" y="878"/>
                  </a:cubicBezTo>
                  <a:cubicBezTo>
                    <a:pt x="826" y="838"/>
                    <a:pt x="826" y="838"/>
                    <a:pt x="826" y="838"/>
                  </a:cubicBezTo>
                  <a:cubicBezTo>
                    <a:pt x="878" y="838"/>
                    <a:pt x="909" y="835"/>
                    <a:pt x="921" y="832"/>
                  </a:cubicBezTo>
                  <a:cubicBezTo>
                    <a:pt x="932" y="828"/>
                    <a:pt x="939" y="823"/>
                    <a:pt x="943" y="817"/>
                  </a:cubicBezTo>
                  <a:cubicBezTo>
                    <a:pt x="949" y="809"/>
                    <a:pt x="952" y="789"/>
                    <a:pt x="953" y="757"/>
                  </a:cubicBezTo>
                  <a:cubicBezTo>
                    <a:pt x="953" y="749"/>
                    <a:pt x="954" y="690"/>
                    <a:pt x="956" y="582"/>
                  </a:cubicBezTo>
                  <a:cubicBezTo>
                    <a:pt x="956" y="128"/>
                    <a:pt x="956" y="128"/>
                    <a:pt x="956" y="128"/>
                  </a:cubicBezTo>
                  <a:cubicBezTo>
                    <a:pt x="732" y="575"/>
                    <a:pt x="732" y="575"/>
                    <a:pt x="732" y="575"/>
                  </a:cubicBezTo>
                  <a:cubicBezTo>
                    <a:pt x="697" y="644"/>
                    <a:pt x="669" y="701"/>
                    <a:pt x="649" y="743"/>
                  </a:cubicBezTo>
                  <a:cubicBezTo>
                    <a:pt x="635" y="774"/>
                    <a:pt x="613" y="823"/>
                    <a:pt x="584" y="891"/>
                  </a:cubicBezTo>
                  <a:cubicBezTo>
                    <a:pt x="559" y="891"/>
                    <a:pt x="559" y="891"/>
                    <a:pt x="559" y="891"/>
                  </a:cubicBezTo>
                  <a:cubicBezTo>
                    <a:pt x="553" y="874"/>
                    <a:pt x="548" y="862"/>
                    <a:pt x="543" y="853"/>
                  </a:cubicBezTo>
                  <a:cubicBezTo>
                    <a:pt x="499" y="762"/>
                    <a:pt x="499" y="762"/>
                    <a:pt x="499" y="762"/>
                  </a:cubicBezTo>
                  <a:cubicBezTo>
                    <a:pt x="189" y="149"/>
                    <a:pt x="189" y="149"/>
                    <a:pt x="189" y="149"/>
                  </a:cubicBezTo>
                  <a:cubicBezTo>
                    <a:pt x="189" y="582"/>
                    <a:pt x="189" y="582"/>
                    <a:pt x="189" y="582"/>
                  </a:cubicBezTo>
                  <a:cubicBezTo>
                    <a:pt x="189" y="638"/>
                    <a:pt x="190" y="693"/>
                    <a:pt x="193" y="746"/>
                  </a:cubicBezTo>
                  <a:cubicBezTo>
                    <a:pt x="195" y="785"/>
                    <a:pt x="198" y="808"/>
                    <a:pt x="203" y="815"/>
                  </a:cubicBezTo>
                  <a:cubicBezTo>
                    <a:pt x="208" y="822"/>
                    <a:pt x="216" y="828"/>
                    <a:pt x="227" y="832"/>
                  </a:cubicBezTo>
                  <a:cubicBezTo>
                    <a:pt x="238" y="835"/>
                    <a:pt x="269" y="838"/>
                    <a:pt x="321" y="838"/>
                  </a:cubicBezTo>
                  <a:cubicBezTo>
                    <a:pt x="321" y="878"/>
                    <a:pt x="321" y="878"/>
                    <a:pt x="321" y="878"/>
                  </a:cubicBezTo>
                  <a:cubicBezTo>
                    <a:pt x="164" y="873"/>
                    <a:pt x="164" y="873"/>
                    <a:pt x="164" y="873"/>
                  </a:cubicBezTo>
                  <a:cubicBezTo>
                    <a:pt x="0" y="878"/>
                    <a:pt x="0" y="878"/>
                    <a:pt x="0" y="878"/>
                  </a:cubicBezTo>
                  <a:cubicBezTo>
                    <a:pt x="0" y="838"/>
                    <a:pt x="0" y="838"/>
                    <a:pt x="0" y="838"/>
                  </a:cubicBezTo>
                  <a:cubicBezTo>
                    <a:pt x="51" y="838"/>
                    <a:pt x="82" y="835"/>
                    <a:pt x="94" y="832"/>
                  </a:cubicBezTo>
                  <a:cubicBezTo>
                    <a:pt x="105" y="828"/>
                    <a:pt x="113" y="823"/>
                    <a:pt x="117" y="817"/>
                  </a:cubicBezTo>
                  <a:cubicBezTo>
                    <a:pt x="122" y="809"/>
                    <a:pt x="125" y="789"/>
                    <a:pt x="127" y="757"/>
                  </a:cubicBezTo>
                  <a:cubicBezTo>
                    <a:pt x="127" y="749"/>
                    <a:pt x="128" y="690"/>
                    <a:pt x="130" y="582"/>
                  </a:cubicBezTo>
                  <a:cubicBezTo>
                    <a:pt x="130" y="297"/>
                    <a:pt x="130" y="297"/>
                    <a:pt x="130" y="297"/>
                  </a:cubicBezTo>
                  <a:cubicBezTo>
                    <a:pt x="130" y="241"/>
                    <a:pt x="129" y="186"/>
                    <a:pt x="127" y="133"/>
                  </a:cubicBezTo>
                  <a:cubicBezTo>
                    <a:pt x="125" y="94"/>
                    <a:pt x="122" y="71"/>
                    <a:pt x="117" y="63"/>
                  </a:cubicBezTo>
                  <a:cubicBezTo>
                    <a:pt x="112" y="56"/>
                    <a:pt x="104" y="51"/>
                    <a:pt x="94" y="47"/>
                  </a:cubicBezTo>
                  <a:cubicBezTo>
                    <a:pt x="82" y="44"/>
                    <a:pt x="51" y="42"/>
                    <a:pt x="0" y="41"/>
                  </a:cubicBez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19" name="Freeform 31"/>
            <p:cNvSpPr>
              <a:spLocks noEditPoints="1"/>
            </p:cNvSpPr>
            <p:nvPr/>
          </p:nvSpPr>
          <p:spPr bwMode="auto">
            <a:xfrm>
              <a:off x="4401298" y="682396"/>
              <a:ext cx="226433" cy="204103"/>
            </a:xfrm>
            <a:custGeom>
              <a:avLst/>
              <a:gdLst>
                <a:gd name="T0" fmla="*/ 138 w 983"/>
                <a:gd name="T1" fmla="*/ 882 h 886"/>
                <a:gd name="T2" fmla="*/ 303 w 983"/>
                <a:gd name="T3" fmla="*/ 886 h 886"/>
                <a:gd name="T4" fmla="*/ 303 w 983"/>
                <a:gd name="T5" fmla="*/ 847 h 886"/>
                <a:gd name="T6" fmla="*/ 219 w 983"/>
                <a:gd name="T7" fmla="*/ 841 h 886"/>
                <a:gd name="T8" fmla="*/ 197 w 983"/>
                <a:gd name="T9" fmla="*/ 830 h 886"/>
                <a:gd name="T10" fmla="*/ 191 w 983"/>
                <a:gd name="T11" fmla="*/ 816 h 886"/>
                <a:gd name="T12" fmla="*/ 210 w 983"/>
                <a:gd name="T13" fmla="*/ 753 h 886"/>
                <a:gd name="T14" fmla="*/ 281 w 983"/>
                <a:gd name="T15" fmla="*/ 594 h 886"/>
                <a:gd name="T16" fmla="*/ 657 w 983"/>
                <a:gd name="T17" fmla="*/ 594 h 886"/>
                <a:gd name="T18" fmla="*/ 738 w 983"/>
                <a:gd name="T19" fmla="*/ 784 h 886"/>
                <a:gd name="T20" fmla="*/ 747 w 983"/>
                <a:gd name="T21" fmla="*/ 819 h 886"/>
                <a:gd name="T22" fmla="*/ 741 w 983"/>
                <a:gd name="T23" fmla="*/ 833 h 886"/>
                <a:gd name="T24" fmla="*/ 720 w 983"/>
                <a:gd name="T25" fmla="*/ 842 h 886"/>
                <a:gd name="T26" fmla="*/ 632 w 983"/>
                <a:gd name="T27" fmla="*/ 847 h 886"/>
                <a:gd name="T28" fmla="*/ 632 w 983"/>
                <a:gd name="T29" fmla="*/ 886 h 886"/>
                <a:gd name="T30" fmla="*/ 841 w 983"/>
                <a:gd name="T31" fmla="*/ 882 h 886"/>
                <a:gd name="T32" fmla="*/ 983 w 983"/>
                <a:gd name="T33" fmla="*/ 886 h 886"/>
                <a:gd name="T34" fmla="*/ 983 w 983"/>
                <a:gd name="T35" fmla="*/ 847 h 886"/>
                <a:gd name="T36" fmla="*/ 917 w 983"/>
                <a:gd name="T37" fmla="*/ 839 h 886"/>
                <a:gd name="T38" fmla="*/ 890 w 983"/>
                <a:gd name="T39" fmla="*/ 811 h 886"/>
                <a:gd name="T40" fmla="*/ 800 w 983"/>
                <a:gd name="T41" fmla="*/ 621 h 886"/>
                <a:gd name="T42" fmla="*/ 521 w 983"/>
                <a:gd name="T43" fmla="*/ 0 h 886"/>
                <a:gd name="T44" fmla="*/ 480 w 983"/>
                <a:gd name="T45" fmla="*/ 0 h 886"/>
                <a:gd name="T46" fmla="*/ 366 w 983"/>
                <a:gd name="T47" fmla="*/ 256 h 886"/>
                <a:gd name="T48" fmla="*/ 203 w 983"/>
                <a:gd name="T49" fmla="*/ 605 h 886"/>
                <a:gd name="T50" fmla="*/ 119 w 983"/>
                <a:gd name="T51" fmla="*/ 780 h 886"/>
                <a:gd name="T52" fmla="*/ 88 w 983"/>
                <a:gd name="T53" fmla="*/ 830 h 886"/>
                <a:gd name="T54" fmla="*/ 64 w 983"/>
                <a:gd name="T55" fmla="*/ 843 h 886"/>
                <a:gd name="T56" fmla="*/ 0 w 983"/>
                <a:gd name="T57" fmla="*/ 847 h 886"/>
                <a:gd name="T58" fmla="*/ 0 w 983"/>
                <a:gd name="T59" fmla="*/ 886 h 886"/>
                <a:gd name="T60" fmla="*/ 138 w 983"/>
                <a:gd name="T61" fmla="*/ 882 h 886"/>
                <a:gd name="T62" fmla="*/ 469 w 983"/>
                <a:gd name="T63" fmla="*/ 169 h 886"/>
                <a:gd name="T64" fmla="*/ 631 w 983"/>
                <a:gd name="T65" fmla="*/ 542 h 886"/>
                <a:gd name="T66" fmla="*/ 303 w 983"/>
                <a:gd name="T67" fmla="*/ 542 h 886"/>
                <a:gd name="T68" fmla="*/ 469 w 983"/>
                <a:gd name="T69" fmla="*/ 169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3" h="886">
                  <a:moveTo>
                    <a:pt x="138" y="882"/>
                  </a:moveTo>
                  <a:cubicBezTo>
                    <a:pt x="175" y="882"/>
                    <a:pt x="230" y="883"/>
                    <a:pt x="303" y="886"/>
                  </a:cubicBezTo>
                  <a:cubicBezTo>
                    <a:pt x="303" y="847"/>
                    <a:pt x="303" y="847"/>
                    <a:pt x="303" y="847"/>
                  </a:cubicBezTo>
                  <a:cubicBezTo>
                    <a:pt x="263" y="846"/>
                    <a:pt x="235" y="844"/>
                    <a:pt x="219" y="841"/>
                  </a:cubicBezTo>
                  <a:cubicBezTo>
                    <a:pt x="209" y="839"/>
                    <a:pt x="201" y="835"/>
                    <a:pt x="197" y="830"/>
                  </a:cubicBezTo>
                  <a:cubicBezTo>
                    <a:pt x="193" y="826"/>
                    <a:pt x="191" y="821"/>
                    <a:pt x="191" y="816"/>
                  </a:cubicBezTo>
                  <a:cubicBezTo>
                    <a:pt x="191" y="803"/>
                    <a:pt x="198" y="782"/>
                    <a:pt x="210" y="753"/>
                  </a:cubicBezTo>
                  <a:cubicBezTo>
                    <a:pt x="281" y="594"/>
                    <a:pt x="281" y="594"/>
                    <a:pt x="281" y="594"/>
                  </a:cubicBezTo>
                  <a:cubicBezTo>
                    <a:pt x="657" y="594"/>
                    <a:pt x="657" y="594"/>
                    <a:pt x="657" y="594"/>
                  </a:cubicBezTo>
                  <a:cubicBezTo>
                    <a:pt x="738" y="784"/>
                    <a:pt x="738" y="784"/>
                    <a:pt x="738" y="784"/>
                  </a:cubicBezTo>
                  <a:cubicBezTo>
                    <a:pt x="744" y="798"/>
                    <a:pt x="747" y="810"/>
                    <a:pt x="747" y="819"/>
                  </a:cubicBezTo>
                  <a:cubicBezTo>
                    <a:pt x="747" y="825"/>
                    <a:pt x="745" y="829"/>
                    <a:pt x="741" y="833"/>
                  </a:cubicBezTo>
                  <a:cubicBezTo>
                    <a:pt x="738" y="837"/>
                    <a:pt x="731" y="840"/>
                    <a:pt x="720" y="842"/>
                  </a:cubicBezTo>
                  <a:cubicBezTo>
                    <a:pt x="710" y="844"/>
                    <a:pt x="680" y="846"/>
                    <a:pt x="632" y="847"/>
                  </a:cubicBezTo>
                  <a:cubicBezTo>
                    <a:pt x="632" y="886"/>
                    <a:pt x="632" y="886"/>
                    <a:pt x="632" y="886"/>
                  </a:cubicBezTo>
                  <a:cubicBezTo>
                    <a:pt x="841" y="882"/>
                    <a:pt x="841" y="882"/>
                    <a:pt x="841" y="882"/>
                  </a:cubicBezTo>
                  <a:cubicBezTo>
                    <a:pt x="868" y="882"/>
                    <a:pt x="915" y="883"/>
                    <a:pt x="983" y="886"/>
                  </a:cubicBezTo>
                  <a:cubicBezTo>
                    <a:pt x="983" y="847"/>
                    <a:pt x="983" y="847"/>
                    <a:pt x="983" y="847"/>
                  </a:cubicBezTo>
                  <a:cubicBezTo>
                    <a:pt x="949" y="846"/>
                    <a:pt x="927" y="844"/>
                    <a:pt x="917" y="839"/>
                  </a:cubicBezTo>
                  <a:cubicBezTo>
                    <a:pt x="907" y="835"/>
                    <a:pt x="898" y="825"/>
                    <a:pt x="890" y="811"/>
                  </a:cubicBezTo>
                  <a:cubicBezTo>
                    <a:pt x="875" y="785"/>
                    <a:pt x="845" y="722"/>
                    <a:pt x="800" y="621"/>
                  </a:cubicBezTo>
                  <a:cubicBezTo>
                    <a:pt x="521" y="0"/>
                    <a:pt x="521" y="0"/>
                    <a:pt x="521" y="0"/>
                  </a:cubicBezTo>
                  <a:cubicBezTo>
                    <a:pt x="480" y="0"/>
                    <a:pt x="480" y="0"/>
                    <a:pt x="480" y="0"/>
                  </a:cubicBezTo>
                  <a:cubicBezTo>
                    <a:pt x="422" y="132"/>
                    <a:pt x="384" y="218"/>
                    <a:pt x="366" y="256"/>
                  </a:cubicBezTo>
                  <a:cubicBezTo>
                    <a:pt x="203" y="605"/>
                    <a:pt x="203" y="605"/>
                    <a:pt x="203" y="605"/>
                  </a:cubicBezTo>
                  <a:cubicBezTo>
                    <a:pt x="155" y="706"/>
                    <a:pt x="126" y="765"/>
                    <a:pt x="119" y="780"/>
                  </a:cubicBezTo>
                  <a:cubicBezTo>
                    <a:pt x="105" y="807"/>
                    <a:pt x="95" y="823"/>
                    <a:pt x="88" y="830"/>
                  </a:cubicBezTo>
                  <a:cubicBezTo>
                    <a:pt x="80" y="836"/>
                    <a:pt x="73" y="840"/>
                    <a:pt x="64" y="843"/>
                  </a:cubicBezTo>
                  <a:cubicBezTo>
                    <a:pt x="56" y="845"/>
                    <a:pt x="34" y="846"/>
                    <a:pt x="0" y="847"/>
                  </a:cubicBezTo>
                  <a:cubicBezTo>
                    <a:pt x="0" y="886"/>
                    <a:pt x="0" y="886"/>
                    <a:pt x="0" y="886"/>
                  </a:cubicBezTo>
                  <a:cubicBezTo>
                    <a:pt x="50" y="883"/>
                    <a:pt x="96" y="882"/>
                    <a:pt x="138" y="882"/>
                  </a:cubicBezTo>
                  <a:close/>
                  <a:moveTo>
                    <a:pt x="469" y="169"/>
                  </a:moveTo>
                  <a:cubicBezTo>
                    <a:pt x="631" y="542"/>
                    <a:pt x="631" y="542"/>
                    <a:pt x="631" y="542"/>
                  </a:cubicBezTo>
                  <a:cubicBezTo>
                    <a:pt x="303" y="542"/>
                    <a:pt x="303" y="542"/>
                    <a:pt x="303" y="542"/>
                  </a:cubicBezTo>
                  <a:lnTo>
                    <a:pt x="469" y="169"/>
                  </a:ln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20" name="Freeform 32"/>
            <p:cNvSpPr>
              <a:spLocks/>
            </p:cNvSpPr>
            <p:nvPr/>
          </p:nvSpPr>
          <p:spPr bwMode="auto">
            <a:xfrm>
              <a:off x="4588627" y="684249"/>
              <a:ext cx="222240" cy="202250"/>
            </a:xfrm>
            <a:custGeom>
              <a:avLst/>
              <a:gdLst>
                <a:gd name="T0" fmla="*/ 711 w 965"/>
                <a:gd name="T1" fmla="*/ 132 h 878"/>
                <a:gd name="T2" fmla="*/ 749 w 965"/>
                <a:gd name="T3" fmla="*/ 62 h 878"/>
                <a:gd name="T4" fmla="*/ 737 w 965"/>
                <a:gd name="T5" fmla="*/ 46 h 878"/>
                <a:gd name="T6" fmla="*/ 641 w 965"/>
                <a:gd name="T7" fmla="*/ 39 h 878"/>
                <a:gd name="T8" fmla="*/ 641 w 965"/>
                <a:gd name="T9" fmla="*/ 0 h 878"/>
                <a:gd name="T10" fmla="*/ 813 w 965"/>
                <a:gd name="T11" fmla="*/ 3 h 878"/>
                <a:gd name="T12" fmla="*/ 965 w 965"/>
                <a:gd name="T13" fmla="*/ 0 h 878"/>
                <a:gd name="T14" fmla="*/ 965 w 965"/>
                <a:gd name="T15" fmla="*/ 39 h 878"/>
                <a:gd name="T16" fmla="*/ 882 w 965"/>
                <a:gd name="T17" fmla="*/ 46 h 878"/>
                <a:gd name="T18" fmla="*/ 849 w 965"/>
                <a:gd name="T19" fmla="*/ 61 h 878"/>
                <a:gd name="T20" fmla="*/ 798 w 965"/>
                <a:gd name="T21" fmla="*/ 121 h 878"/>
                <a:gd name="T22" fmla="*/ 607 w 965"/>
                <a:gd name="T23" fmla="*/ 393 h 878"/>
                <a:gd name="T24" fmla="*/ 545 w 965"/>
                <a:gd name="T25" fmla="*/ 499 h 878"/>
                <a:gd name="T26" fmla="*/ 538 w 965"/>
                <a:gd name="T27" fmla="*/ 536 h 878"/>
                <a:gd name="T28" fmla="*/ 538 w 965"/>
                <a:gd name="T29" fmla="*/ 583 h 878"/>
                <a:gd name="T30" fmla="*/ 542 w 965"/>
                <a:gd name="T31" fmla="*/ 746 h 878"/>
                <a:gd name="T32" fmla="*/ 551 w 965"/>
                <a:gd name="T33" fmla="*/ 816 h 878"/>
                <a:gd name="T34" fmla="*/ 575 w 965"/>
                <a:gd name="T35" fmla="*/ 832 h 878"/>
                <a:gd name="T36" fmla="*/ 667 w 965"/>
                <a:gd name="T37" fmla="*/ 839 h 878"/>
                <a:gd name="T38" fmla="*/ 667 w 965"/>
                <a:gd name="T39" fmla="*/ 878 h 878"/>
                <a:gd name="T40" fmla="*/ 484 w 965"/>
                <a:gd name="T41" fmla="*/ 874 h 878"/>
                <a:gd name="T42" fmla="*/ 289 w 965"/>
                <a:gd name="T43" fmla="*/ 878 h 878"/>
                <a:gd name="T44" fmla="*/ 289 w 965"/>
                <a:gd name="T45" fmla="*/ 839 h 878"/>
                <a:gd name="T46" fmla="*/ 381 w 965"/>
                <a:gd name="T47" fmla="*/ 832 h 878"/>
                <a:gd name="T48" fmla="*/ 403 w 965"/>
                <a:gd name="T49" fmla="*/ 818 h 878"/>
                <a:gd name="T50" fmla="*/ 414 w 965"/>
                <a:gd name="T51" fmla="*/ 758 h 878"/>
                <a:gd name="T52" fmla="*/ 417 w 965"/>
                <a:gd name="T53" fmla="*/ 583 h 878"/>
                <a:gd name="T54" fmla="*/ 417 w 965"/>
                <a:gd name="T55" fmla="*/ 511 h 878"/>
                <a:gd name="T56" fmla="*/ 391 w 965"/>
                <a:gd name="T57" fmla="*/ 461 h 878"/>
                <a:gd name="T58" fmla="*/ 325 w 965"/>
                <a:gd name="T59" fmla="*/ 355 h 878"/>
                <a:gd name="T60" fmla="*/ 159 w 965"/>
                <a:gd name="T61" fmla="*/ 121 h 878"/>
                <a:gd name="T62" fmla="*/ 114 w 965"/>
                <a:gd name="T63" fmla="*/ 61 h 878"/>
                <a:gd name="T64" fmla="*/ 82 w 965"/>
                <a:gd name="T65" fmla="*/ 46 h 878"/>
                <a:gd name="T66" fmla="*/ 0 w 965"/>
                <a:gd name="T67" fmla="*/ 39 h 878"/>
                <a:gd name="T68" fmla="*/ 0 w 965"/>
                <a:gd name="T69" fmla="*/ 0 h 878"/>
                <a:gd name="T70" fmla="*/ 154 w 965"/>
                <a:gd name="T71" fmla="*/ 3 h 878"/>
                <a:gd name="T72" fmla="*/ 394 w 965"/>
                <a:gd name="T73" fmla="*/ 0 h 878"/>
                <a:gd name="T74" fmla="*/ 394 w 965"/>
                <a:gd name="T75" fmla="*/ 39 h 878"/>
                <a:gd name="T76" fmla="*/ 291 w 965"/>
                <a:gd name="T77" fmla="*/ 46 h 878"/>
                <a:gd name="T78" fmla="*/ 277 w 965"/>
                <a:gd name="T79" fmla="*/ 62 h 878"/>
                <a:gd name="T80" fmla="*/ 310 w 965"/>
                <a:gd name="T81" fmla="*/ 132 h 878"/>
                <a:gd name="T82" fmla="*/ 504 w 965"/>
                <a:gd name="T83" fmla="*/ 445 h 878"/>
                <a:gd name="T84" fmla="*/ 711 w 965"/>
                <a:gd name="T85" fmla="*/ 132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5" h="878">
                  <a:moveTo>
                    <a:pt x="711" y="132"/>
                  </a:moveTo>
                  <a:cubicBezTo>
                    <a:pt x="736" y="92"/>
                    <a:pt x="749" y="69"/>
                    <a:pt x="749" y="62"/>
                  </a:cubicBezTo>
                  <a:cubicBezTo>
                    <a:pt x="749" y="54"/>
                    <a:pt x="746" y="49"/>
                    <a:pt x="737" y="46"/>
                  </a:cubicBezTo>
                  <a:cubicBezTo>
                    <a:pt x="729" y="42"/>
                    <a:pt x="691" y="40"/>
                    <a:pt x="641" y="39"/>
                  </a:cubicBezTo>
                  <a:cubicBezTo>
                    <a:pt x="641" y="0"/>
                    <a:pt x="641" y="0"/>
                    <a:pt x="641" y="0"/>
                  </a:cubicBezTo>
                  <a:cubicBezTo>
                    <a:pt x="722" y="2"/>
                    <a:pt x="769" y="3"/>
                    <a:pt x="813" y="3"/>
                  </a:cubicBezTo>
                  <a:cubicBezTo>
                    <a:pt x="856" y="3"/>
                    <a:pt x="880" y="2"/>
                    <a:pt x="965" y="0"/>
                  </a:cubicBezTo>
                  <a:cubicBezTo>
                    <a:pt x="965" y="39"/>
                    <a:pt x="965" y="39"/>
                    <a:pt x="965" y="39"/>
                  </a:cubicBezTo>
                  <a:cubicBezTo>
                    <a:pt x="914" y="40"/>
                    <a:pt x="895" y="42"/>
                    <a:pt x="882" y="46"/>
                  </a:cubicBezTo>
                  <a:cubicBezTo>
                    <a:pt x="868" y="49"/>
                    <a:pt x="857" y="54"/>
                    <a:pt x="849" y="61"/>
                  </a:cubicBezTo>
                  <a:cubicBezTo>
                    <a:pt x="838" y="69"/>
                    <a:pt x="821" y="89"/>
                    <a:pt x="798" y="121"/>
                  </a:cubicBezTo>
                  <a:cubicBezTo>
                    <a:pt x="607" y="393"/>
                    <a:pt x="607" y="393"/>
                    <a:pt x="607" y="393"/>
                  </a:cubicBezTo>
                  <a:cubicBezTo>
                    <a:pt x="571" y="451"/>
                    <a:pt x="550" y="486"/>
                    <a:pt x="545" y="499"/>
                  </a:cubicBezTo>
                  <a:cubicBezTo>
                    <a:pt x="541" y="512"/>
                    <a:pt x="538" y="524"/>
                    <a:pt x="538" y="536"/>
                  </a:cubicBezTo>
                  <a:cubicBezTo>
                    <a:pt x="538" y="583"/>
                    <a:pt x="538" y="583"/>
                    <a:pt x="538" y="583"/>
                  </a:cubicBezTo>
                  <a:cubicBezTo>
                    <a:pt x="538" y="639"/>
                    <a:pt x="539" y="694"/>
                    <a:pt x="542" y="746"/>
                  </a:cubicBezTo>
                  <a:cubicBezTo>
                    <a:pt x="543" y="785"/>
                    <a:pt x="546" y="808"/>
                    <a:pt x="551" y="816"/>
                  </a:cubicBezTo>
                  <a:cubicBezTo>
                    <a:pt x="556" y="823"/>
                    <a:pt x="564" y="828"/>
                    <a:pt x="575" y="832"/>
                  </a:cubicBezTo>
                  <a:cubicBezTo>
                    <a:pt x="586" y="836"/>
                    <a:pt x="616" y="838"/>
                    <a:pt x="667" y="839"/>
                  </a:cubicBezTo>
                  <a:cubicBezTo>
                    <a:pt x="667" y="878"/>
                    <a:pt x="667" y="878"/>
                    <a:pt x="667" y="878"/>
                  </a:cubicBezTo>
                  <a:cubicBezTo>
                    <a:pt x="596" y="875"/>
                    <a:pt x="535" y="874"/>
                    <a:pt x="484" y="874"/>
                  </a:cubicBezTo>
                  <a:cubicBezTo>
                    <a:pt x="435" y="874"/>
                    <a:pt x="370" y="875"/>
                    <a:pt x="289" y="878"/>
                  </a:cubicBezTo>
                  <a:cubicBezTo>
                    <a:pt x="289" y="839"/>
                    <a:pt x="289" y="839"/>
                    <a:pt x="289" y="839"/>
                  </a:cubicBezTo>
                  <a:cubicBezTo>
                    <a:pt x="339" y="838"/>
                    <a:pt x="370" y="836"/>
                    <a:pt x="381" y="832"/>
                  </a:cubicBezTo>
                  <a:cubicBezTo>
                    <a:pt x="392" y="828"/>
                    <a:pt x="399" y="824"/>
                    <a:pt x="403" y="818"/>
                  </a:cubicBezTo>
                  <a:cubicBezTo>
                    <a:pt x="409" y="809"/>
                    <a:pt x="412" y="789"/>
                    <a:pt x="414" y="758"/>
                  </a:cubicBezTo>
                  <a:cubicBezTo>
                    <a:pt x="414" y="749"/>
                    <a:pt x="415" y="691"/>
                    <a:pt x="417" y="583"/>
                  </a:cubicBezTo>
                  <a:cubicBezTo>
                    <a:pt x="417" y="511"/>
                    <a:pt x="417" y="511"/>
                    <a:pt x="417" y="511"/>
                  </a:cubicBezTo>
                  <a:cubicBezTo>
                    <a:pt x="408" y="493"/>
                    <a:pt x="399" y="476"/>
                    <a:pt x="391" y="461"/>
                  </a:cubicBezTo>
                  <a:cubicBezTo>
                    <a:pt x="385" y="451"/>
                    <a:pt x="363" y="416"/>
                    <a:pt x="325" y="355"/>
                  </a:cubicBezTo>
                  <a:cubicBezTo>
                    <a:pt x="159" y="121"/>
                    <a:pt x="159" y="121"/>
                    <a:pt x="159" y="121"/>
                  </a:cubicBezTo>
                  <a:cubicBezTo>
                    <a:pt x="139" y="89"/>
                    <a:pt x="124" y="69"/>
                    <a:pt x="114" y="61"/>
                  </a:cubicBezTo>
                  <a:cubicBezTo>
                    <a:pt x="106" y="54"/>
                    <a:pt x="95" y="49"/>
                    <a:pt x="82" y="46"/>
                  </a:cubicBezTo>
                  <a:cubicBezTo>
                    <a:pt x="69" y="42"/>
                    <a:pt x="52" y="40"/>
                    <a:pt x="0" y="39"/>
                  </a:cubicBezTo>
                  <a:cubicBezTo>
                    <a:pt x="0" y="0"/>
                    <a:pt x="0" y="0"/>
                    <a:pt x="0" y="0"/>
                  </a:cubicBezTo>
                  <a:cubicBezTo>
                    <a:pt x="85" y="2"/>
                    <a:pt x="111" y="3"/>
                    <a:pt x="154" y="3"/>
                  </a:cubicBezTo>
                  <a:cubicBezTo>
                    <a:pt x="199" y="3"/>
                    <a:pt x="313" y="2"/>
                    <a:pt x="394" y="0"/>
                  </a:cubicBezTo>
                  <a:cubicBezTo>
                    <a:pt x="394" y="39"/>
                    <a:pt x="394" y="39"/>
                    <a:pt x="394" y="39"/>
                  </a:cubicBezTo>
                  <a:cubicBezTo>
                    <a:pt x="344" y="40"/>
                    <a:pt x="300" y="42"/>
                    <a:pt x="291" y="46"/>
                  </a:cubicBezTo>
                  <a:cubicBezTo>
                    <a:pt x="282" y="49"/>
                    <a:pt x="278" y="54"/>
                    <a:pt x="277" y="62"/>
                  </a:cubicBezTo>
                  <a:cubicBezTo>
                    <a:pt x="277" y="69"/>
                    <a:pt x="288" y="92"/>
                    <a:pt x="310" y="132"/>
                  </a:cubicBezTo>
                  <a:cubicBezTo>
                    <a:pt x="504" y="445"/>
                    <a:pt x="504" y="445"/>
                    <a:pt x="504" y="445"/>
                  </a:cubicBezTo>
                  <a:lnTo>
                    <a:pt x="711" y="132"/>
                  </a:ln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22" name="Freeform 33"/>
            <p:cNvSpPr>
              <a:spLocks noEditPoints="1"/>
            </p:cNvSpPr>
            <p:nvPr/>
          </p:nvSpPr>
          <p:spPr bwMode="auto">
            <a:xfrm>
              <a:off x="4801701" y="679373"/>
              <a:ext cx="225946" cy="210831"/>
            </a:xfrm>
            <a:custGeom>
              <a:avLst/>
              <a:gdLst>
                <a:gd name="T0" fmla="*/ 32 w 981"/>
                <a:gd name="T1" fmla="*/ 639 h 915"/>
                <a:gd name="T2" fmla="*/ 125 w 981"/>
                <a:gd name="T3" fmla="*/ 790 h 915"/>
                <a:gd name="T4" fmla="*/ 274 w 981"/>
                <a:gd name="T5" fmla="*/ 884 h 915"/>
                <a:gd name="T6" fmla="*/ 464 w 981"/>
                <a:gd name="T7" fmla="*/ 915 h 915"/>
                <a:gd name="T8" fmla="*/ 834 w 981"/>
                <a:gd name="T9" fmla="*/ 777 h 915"/>
                <a:gd name="T10" fmla="*/ 981 w 981"/>
                <a:gd name="T11" fmla="*/ 430 h 915"/>
                <a:gd name="T12" fmla="*/ 967 w 981"/>
                <a:gd name="T13" fmla="*/ 308 h 915"/>
                <a:gd name="T14" fmla="*/ 927 w 981"/>
                <a:gd name="T15" fmla="*/ 209 h 915"/>
                <a:gd name="T16" fmla="*/ 839 w 981"/>
                <a:gd name="T17" fmla="*/ 105 h 915"/>
                <a:gd name="T18" fmla="*/ 695 w 981"/>
                <a:gd name="T19" fmla="*/ 29 h 915"/>
                <a:gd name="T20" fmla="*/ 501 w 981"/>
                <a:gd name="T21" fmla="*/ 0 h 915"/>
                <a:gd name="T22" fmla="*/ 295 w 981"/>
                <a:gd name="T23" fmla="*/ 34 h 915"/>
                <a:gd name="T24" fmla="*/ 133 w 981"/>
                <a:gd name="T25" fmla="*/ 134 h 915"/>
                <a:gd name="T26" fmla="*/ 31 w 981"/>
                <a:gd name="T27" fmla="*/ 283 h 915"/>
                <a:gd name="T28" fmla="*/ 0 w 981"/>
                <a:gd name="T29" fmla="*/ 464 h 915"/>
                <a:gd name="T30" fmla="*/ 32 w 981"/>
                <a:gd name="T31" fmla="*/ 639 h 915"/>
                <a:gd name="T32" fmla="*/ 175 w 981"/>
                <a:gd name="T33" fmla="*/ 224 h 915"/>
                <a:gd name="T34" fmla="*/ 292 w 981"/>
                <a:gd name="T35" fmla="*/ 97 h 915"/>
                <a:gd name="T36" fmla="*/ 473 w 981"/>
                <a:gd name="T37" fmla="*/ 53 h 915"/>
                <a:gd name="T38" fmla="*/ 605 w 981"/>
                <a:gd name="T39" fmla="*/ 74 h 915"/>
                <a:gd name="T40" fmla="*/ 705 w 981"/>
                <a:gd name="T41" fmla="*/ 125 h 915"/>
                <a:gd name="T42" fmla="*/ 772 w 981"/>
                <a:gd name="T43" fmla="*/ 197 h 915"/>
                <a:gd name="T44" fmla="*/ 816 w 981"/>
                <a:gd name="T45" fmla="*/ 289 h 915"/>
                <a:gd name="T46" fmla="*/ 843 w 981"/>
                <a:gd name="T47" fmla="*/ 470 h 915"/>
                <a:gd name="T48" fmla="*/ 806 w 981"/>
                <a:gd name="T49" fmla="*/ 674 h 915"/>
                <a:gd name="T50" fmla="*/ 691 w 981"/>
                <a:gd name="T51" fmla="*/ 811 h 915"/>
                <a:gd name="T52" fmla="*/ 509 w 981"/>
                <a:gd name="T53" fmla="*/ 859 h 915"/>
                <a:gd name="T54" fmla="*/ 373 w 981"/>
                <a:gd name="T55" fmla="*/ 836 h 915"/>
                <a:gd name="T56" fmla="*/ 260 w 981"/>
                <a:gd name="T57" fmla="*/ 761 h 915"/>
                <a:gd name="T58" fmla="*/ 179 w 981"/>
                <a:gd name="T59" fmla="*/ 637 h 915"/>
                <a:gd name="T60" fmla="*/ 148 w 981"/>
                <a:gd name="T61" fmla="*/ 532 h 915"/>
                <a:gd name="T62" fmla="*/ 136 w 981"/>
                <a:gd name="T63" fmla="*/ 412 h 915"/>
                <a:gd name="T64" fmla="*/ 175 w 981"/>
                <a:gd name="T65" fmla="*/ 224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 h="915">
                  <a:moveTo>
                    <a:pt x="32" y="639"/>
                  </a:moveTo>
                  <a:cubicBezTo>
                    <a:pt x="53" y="699"/>
                    <a:pt x="84" y="749"/>
                    <a:pt x="125" y="790"/>
                  </a:cubicBezTo>
                  <a:cubicBezTo>
                    <a:pt x="165" y="832"/>
                    <a:pt x="215" y="863"/>
                    <a:pt x="274" y="884"/>
                  </a:cubicBezTo>
                  <a:cubicBezTo>
                    <a:pt x="333" y="904"/>
                    <a:pt x="396" y="915"/>
                    <a:pt x="464" y="915"/>
                  </a:cubicBezTo>
                  <a:cubicBezTo>
                    <a:pt x="613" y="915"/>
                    <a:pt x="736" y="869"/>
                    <a:pt x="834" y="777"/>
                  </a:cubicBezTo>
                  <a:cubicBezTo>
                    <a:pt x="932" y="684"/>
                    <a:pt x="981" y="569"/>
                    <a:pt x="981" y="430"/>
                  </a:cubicBezTo>
                  <a:cubicBezTo>
                    <a:pt x="981" y="387"/>
                    <a:pt x="976" y="346"/>
                    <a:pt x="967" y="308"/>
                  </a:cubicBezTo>
                  <a:cubicBezTo>
                    <a:pt x="957" y="270"/>
                    <a:pt x="944" y="237"/>
                    <a:pt x="927" y="209"/>
                  </a:cubicBezTo>
                  <a:cubicBezTo>
                    <a:pt x="906" y="171"/>
                    <a:pt x="876" y="137"/>
                    <a:pt x="839" y="105"/>
                  </a:cubicBezTo>
                  <a:cubicBezTo>
                    <a:pt x="801" y="73"/>
                    <a:pt x="754" y="48"/>
                    <a:pt x="695" y="29"/>
                  </a:cubicBezTo>
                  <a:cubicBezTo>
                    <a:pt x="637" y="10"/>
                    <a:pt x="572" y="0"/>
                    <a:pt x="501" y="0"/>
                  </a:cubicBezTo>
                  <a:cubicBezTo>
                    <a:pt x="423" y="0"/>
                    <a:pt x="355" y="11"/>
                    <a:pt x="295" y="34"/>
                  </a:cubicBezTo>
                  <a:cubicBezTo>
                    <a:pt x="234" y="56"/>
                    <a:pt x="181" y="89"/>
                    <a:pt x="133" y="134"/>
                  </a:cubicBezTo>
                  <a:cubicBezTo>
                    <a:pt x="85" y="178"/>
                    <a:pt x="51" y="228"/>
                    <a:pt x="31" y="283"/>
                  </a:cubicBezTo>
                  <a:cubicBezTo>
                    <a:pt x="10" y="338"/>
                    <a:pt x="0" y="398"/>
                    <a:pt x="0" y="464"/>
                  </a:cubicBezTo>
                  <a:cubicBezTo>
                    <a:pt x="0" y="521"/>
                    <a:pt x="11" y="580"/>
                    <a:pt x="32" y="639"/>
                  </a:cubicBezTo>
                  <a:close/>
                  <a:moveTo>
                    <a:pt x="175" y="224"/>
                  </a:moveTo>
                  <a:cubicBezTo>
                    <a:pt x="201" y="168"/>
                    <a:pt x="240" y="126"/>
                    <a:pt x="292" y="97"/>
                  </a:cubicBezTo>
                  <a:cubicBezTo>
                    <a:pt x="344" y="68"/>
                    <a:pt x="404" y="53"/>
                    <a:pt x="473" y="53"/>
                  </a:cubicBezTo>
                  <a:cubicBezTo>
                    <a:pt x="520" y="53"/>
                    <a:pt x="564" y="60"/>
                    <a:pt x="605" y="74"/>
                  </a:cubicBezTo>
                  <a:cubicBezTo>
                    <a:pt x="646" y="87"/>
                    <a:pt x="680" y="105"/>
                    <a:pt x="705" y="125"/>
                  </a:cubicBezTo>
                  <a:cubicBezTo>
                    <a:pt x="731" y="146"/>
                    <a:pt x="753" y="170"/>
                    <a:pt x="772" y="197"/>
                  </a:cubicBezTo>
                  <a:cubicBezTo>
                    <a:pt x="790" y="224"/>
                    <a:pt x="805" y="255"/>
                    <a:pt x="816" y="289"/>
                  </a:cubicBezTo>
                  <a:cubicBezTo>
                    <a:pt x="834" y="344"/>
                    <a:pt x="843" y="405"/>
                    <a:pt x="843" y="470"/>
                  </a:cubicBezTo>
                  <a:cubicBezTo>
                    <a:pt x="843" y="548"/>
                    <a:pt x="831" y="615"/>
                    <a:pt x="806" y="674"/>
                  </a:cubicBezTo>
                  <a:cubicBezTo>
                    <a:pt x="780" y="733"/>
                    <a:pt x="742" y="778"/>
                    <a:pt x="691" y="811"/>
                  </a:cubicBezTo>
                  <a:cubicBezTo>
                    <a:pt x="639" y="843"/>
                    <a:pt x="579" y="859"/>
                    <a:pt x="509" y="859"/>
                  </a:cubicBezTo>
                  <a:cubicBezTo>
                    <a:pt x="459" y="859"/>
                    <a:pt x="414" y="851"/>
                    <a:pt x="373" y="836"/>
                  </a:cubicBezTo>
                  <a:cubicBezTo>
                    <a:pt x="331" y="820"/>
                    <a:pt x="294" y="795"/>
                    <a:pt x="260" y="761"/>
                  </a:cubicBezTo>
                  <a:cubicBezTo>
                    <a:pt x="227" y="728"/>
                    <a:pt x="200" y="686"/>
                    <a:pt x="179" y="637"/>
                  </a:cubicBezTo>
                  <a:cubicBezTo>
                    <a:pt x="167" y="607"/>
                    <a:pt x="156" y="572"/>
                    <a:pt x="148" y="532"/>
                  </a:cubicBezTo>
                  <a:cubicBezTo>
                    <a:pt x="140" y="491"/>
                    <a:pt x="136" y="452"/>
                    <a:pt x="136" y="412"/>
                  </a:cubicBezTo>
                  <a:cubicBezTo>
                    <a:pt x="136" y="342"/>
                    <a:pt x="149" y="279"/>
                    <a:pt x="175" y="224"/>
                  </a:cubicBezTo>
                  <a:close/>
                </a:path>
              </a:pathLst>
            </a:custGeom>
            <a:solidFill>
              <a:schemeClr val="bg1"/>
            </a:solidFill>
            <a:ln>
              <a:noFill/>
            </a:ln>
            <a:sp3d prstMaterial="plastic">
              <a:bevelT w="57150" h="19050"/>
              <a:bevelB w="57150" h="127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gr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55606" y="2106716"/>
            <a:ext cx="5216483" cy="3615657"/>
          </a:xfrm>
          <a:prstGeom prst="rect">
            <a:avLst/>
          </a:prstGeom>
          <a:effectLst>
            <a:outerShdw blurRad="50800" sx="101000" sy="101000" algn="ctr" rotWithShape="0">
              <a:prstClr val="black">
                <a:alpha val="20000"/>
              </a:prstClr>
            </a:outerShdw>
          </a:effectLst>
        </p:spPr>
      </p:pic>
    </p:spTree>
    <p:extLst>
      <p:ext uri="{BB962C8B-B14F-4D97-AF65-F5344CB8AC3E}">
        <p14:creationId xmlns:p14="http://schemas.microsoft.com/office/powerpoint/2010/main" val="19495892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027540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July 31, 2015</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a:t>
            </a:fld>
            <a:endParaRPr lang="en-US" dirty="0"/>
          </a:p>
        </p:txBody>
      </p:sp>
      <p:grpSp>
        <p:nvGrpSpPr>
          <p:cNvPr id="9" name="Group 8"/>
          <p:cNvGrpSpPr/>
          <p:nvPr userDrawn="1"/>
        </p:nvGrpSpPr>
        <p:grpSpPr>
          <a:xfrm>
            <a:off x="120650" y="6299200"/>
            <a:ext cx="420688" cy="458788"/>
            <a:chOff x="120650" y="6299200"/>
            <a:chExt cx="420688" cy="458788"/>
          </a:xfrm>
          <a:solidFill>
            <a:srgbClr val="FFFFFF"/>
          </a:solidFill>
        </p:grpSpPr>
        <p:sp>
          <p:nvSpPr>
            <p:cNvPr id="10"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11" name="Group 10"/>
            <p:cNvGrpSpPr/>
            <p:nvPr userDrawn="1"/>
          </p:nvGrpSpPr>
          <p:grpSpPr>
            <a:xfrm>
              <a:off x="120650" y="6299200"/>
              <a:ext cx="420688" cy="187326"/>
              <a:chOff x="120650" y="6299200"/>
              <a:chExt cx="420688" cy="187326"/>
            </a:xfrm>
            <a:grpFill/>
          </p:grpSpPr>
          <p:sp>
            <p:nvSpPr>
              <p:cNvPr id="12" name="Freeform 11"/>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13" name="Freeform 12"/>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14" name="Freeform 13"/>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15" name="Freeform 14"/>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16" name="Freeform 15"/>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17" name="Freeform 16"/>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18" name="Freeform 17"/>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19" name="Freeform 18"/>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20" name="Freeform 19"/>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21" name="Freeform 20"/>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pic>
        <p:nvPicPr>
          <p:cNvPr id="22" name="Picture 21"/>
          <p:cNvPicPr>
            <a:picLocks noChangeAspect="1"/>
          </p:cNvPicPr>
          <p:nvPr userDrawn="1"/>
        </p:nvPicPr>
        <p:blipFill rotWithShape="1">
          <a:blip r:embed="rId16">
            <a:extLst>
              <a:ext uri="{28A0092B-C50C-407E-A947-70E740481C1C}">
                <a14:useLocalDpi xmlns:a14="http://schemas.microsoft.com/office/drawing/2010/main" val="0"/>
              </a:ext>
            </a:extLst>
          </a:blip>
          <a:srcRect b="50000"/>
          <a:stretch/>
        </p:blipFill>
        <p:spPr>
          <a:xfrm>
            <a:off x="377" y="3429283"/>
            <a:ext cx="9143245" cy="3428717"/>
          </a:xfrm>
          <a:prstGeom prst="rect">
            <a:avLst/>
          </a:prstGeom>
        </p:spPr>
      </p:pic>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2" r:id="rId12"/>
    <p:sldLayoutId id="2147483773" r:id="rId13"/>
    <p:sldLayoutId id="2147483688"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image" Target="../media/image33.jpeg"/><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image" Target="../media/image53.png"/><Relationship Id="rId1" Type="http://schemas.openxmlformats.org/officeDocument/2006/relationships/slideLayout" Target="../slideLayouts/slideLayout18.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hyperlink" Target="http://www.mayo.edu/research/centers-programs/mayo-clinic-biobank/overview"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hyperlink" Target="mailto:Jeffrey.Harrison@unf.edu" TargetMode="External"/><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image" Target="../media/image63.jpg"/><Relationship Id="rId5" Type="http://schemas.openxmlformats.org/officeDocument/2006/relationships/image" Target="../media/image62.jpeg"/><Relationship Id="rId4" Type="http://schemas.openxmlformats.org/officeDocument/2006/relationships/hyperlink" Target="mailto:Harrison.debra@mayo.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685800" y="425667"/>
            <a:ext cx="7772400" cy="2822029"/>
          </a:xfrm>
        </p:spPr>
        <p:txBody>
          <a:bodyPr>
            <a:normAutofit fontScale="90000"/>
          </a:bodyPr>
          <a:lstStyle/>
          <a:p>
            <a:pPr algn="ctr"/>
            <a:r>
              <a:rPr lang="en-US" sz="4800" dirty="0" smtClean="0"/>
              <a:t>Personalized Healthcare: </a:t>
            </a:r>
            <a:br>
              <a:rPr lang="en-US" sz="4800" dirty="0" smtClean="0"/>
            </a:br>
            <a:r>
              <a:rPr lang="en-US" sz="4800" dirty="0" smtClean="0"/>
              <a:t>From Research to </a:t>
            </a:r>
            <a:r>
              <a:rPr lang="en-US" sz="4800" dirty="0" smtClean="0"/>
              <a:t>Practice</a:t>
            </a:r>
            <a:br>
              <a:rPr lang="en-US" sz="4800" dirty="0" smtClean="0"/>
            </a:br>
            <a:r>
              <a:rPr lang="en-US" sz="4800" dirty="0" smtClean="0"/>
              <a:t> </a:t>
            </a:r>
            <a:r>
              <a:rPr lang="en-US" sz="2700" dirty="0" smtClean="0"/>
              <a:t>International Conference on Hospice and Palliative Care  </a:t>
            </a:r>
            <a:br>
              <a:rPr lang="en-US" sz="2700" dirty="0" smtClean="0"/>
            </a:br>
            <a:r>
              <a:rPr lang="en-US" sz="2700" dirty="0" smtClean="0"/>
              <a:t>Orlando, Florida</a:t>
            </a:r>
            <a:br>
              <a:rPr lang="en-US" sz="2700" dirty="0" smtClean="0"/>
            </a:br>
            <a:r>
              <a:rPr lang="en-US" sz="2700" dirty="0" smtClean="0"/>
              <a:t> August 31, 2015</a:t>
            </a:r>
            <a:endParaRPr lang="en-US" sz="2700" dirty="0">
              <a:solidFill>
                <a:schemeClr val="accent5"/>
              </a:solidFill>
            </a:endParaRPr>
          </a:p>
        </p:txBody>
      </p:sp>
      <p:sp>
        <p:nvSpPr>
          <p:cNvPr id="3" name="Subtitle 2"/>
          <p:cNvSpPr>
            <a:spLocks noGrp="1"/>
          </p:cNvSpPr>
          <p:nvPr>
            <p:ph type="subTitle" idx="1"/>
          </p:nvPr>
        </p:nvSpPr>
        <p:spPr>
          <a:xfrm>
            <a:off x="1159316" y="3752193"/>
            <a:ext cx="6783572" cy="3105806"/>
          </a:xfrm>
        </p:spPr>
        <p:txBody>
          <a:bodyPr>
            <a:noAutofit/>
          </a:bodyPr>
          <a:lstStyle/>
          <a:p>
            <a:r>
              <a:rPr lang="en-US" sz="1800" dirty="0" smtClean="0"/>
              <a:t>Jeff Harrison, PhD, MBA, MHA, FACHE</a:t>
            </a:r>
          </a:p>
          <a:p>
            <a:r>
              <a:rPr lang="en-US" sz="1800" dirty="0" smtClean="0"/>
              <a:t>Professor and Chair Department of Public Health, University of North Florida</a:t>
            </a:r>
          </a:p>
          <a:p>
            <a:endParaRPr lang="en-US" sz="1800" dirty="0" smtClean="0"/>
          </a:p>
          <a:p>
            <a:r>
              <a:rPr lang="en-US" sz="1800" dirty="0" smtClean="0"/>
              <a:t>Debra Harrison, DNP, RN, NEA-BC</a:t>
            </a:r>
          </a:p>
          <a:p>
            <a:r>
              <a:rPr lang="en-US" sz="1800" dirty="0" smtClean="0"/>
              <a:t>Assistant Professor in Nursing, college of Medicine, Chief Nursing Officer, Mayo Clinic Florida</a:t>
            </a:r>
          </a:p>
        </p:txBody>
      </p:sp>
      <p:pic>
        <p:nvPicPr>
          <p:cNvPr id="4" name="Picture 7" descr="D:\Genomics\UNF_OSPREY &amp; MONOGRAM\JPEG\OspreyUNF_PMS_BlueGra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4814" y="3489596"/>
            <a:ext cx="921633" cy="94051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326" y="5238915"/>
            <a:ext cx="910611" cy="972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9886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rticles I\Palliative Care\Palliative Care 2015\palliative care graphi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24" y="283778"/>
            <a:ext cx="8844455" cy="6385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354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4925" y="91279"/>
            <a:ext cx="5265682" cy="6715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3568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4000" b="-4000"/>
          </a:stretch>
        </a:blipFill>
        <a:effectLst/>
      </p:bgPr>
    </p:bg>
    <p:spTree>
      <p:nvGrpSpPr>
        <p:cNvPr id="1" name=""/>
        <p:cNvGrpSpPr/>
        <p:nvPr/>
      </p:nvGrpSpPr>
      <p:grpSpPr>
        <a:xfrm>
          <a:off x="0" y="0"/>
          <a:ext cx="0" cy="0"/>
          <a:chOff x="0" y="0"/>
          <a:chExt cx="0" cy="0"/>
        </a:xfrm>
      </p:grpSpPr>
      <p:sp>
        <p:nvSpPr>
          <p:cNvPr id="1026" name="Text Box 5"/>
          <p:cNvSpPr txBox="1">
            <a:spLocks noChangeArrowheads="1"/>
          </p:cNvSpPr>
          <p:nvPr/>
        </p:nvSpPr>
        <p:spPr bwMode="auto">
          <a:xfrm>
            <a:off x="297712" y="263003"/>
            <a:ext cx="8458200" cy="633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lvl="0" algn="ctr" eaLnBrk="1" hangingPunct="1">
              <a:spcBef>
                <a:spcPct val="20000"/>
              </a:spcBef>
            </a:pPr>
            <a:r>
              <a:rPr lang="en-US" sz="3600" b="1" dirty="0">
                <a:solidFill>
                  <a:prstClr val="black"/>
                </a:solidFill>
                <a:latin typeface="Calibri"/>
              </a:rPr>
              <a:t>THE FUTURE OF HEALTHCARE</a:t>
            </a:r>
            <a:endParaRPr lang="en-US" sz="3600" dirty="0">
              <a:solidFill>
                <a:prstClr val="black"/>
              </a:solidFill>
              <a:latin typeface="Calibri"/>
            </a:endParaRPr>
          </a:p>
          <a:p>
            <a:pPr lvl="0" eaLnBrk="1" hangingPunct="1">
              <a:spcBef>
                <a:spcPct val="20000"/>
              </a:spcBef>
            </a:pPr>
            <a:r>
              <a:rPr lang="en-US" sz="2800" b="1" dirty="0">
                <a:solidFill>
                  <a:prstClr val="black"/>
                </a:solidFill>
                <a:latin typeface="Calibri"/>
              </a:rPr>
              <a:t> </a:t>
            </a:r>
            <a:endParaRPr lang="en-US" sz="2800" dirty="0">
              <a:solidFill>
                <a:prstClr val="black"/>
              </a:solidFill>
              <a:latin typeface="Calibri"/>
            </a:endParaRPr>
          </a:p>
          <a:p>
            <a:pPr lvl="0" eaLnBrk="1" hangingPunct="1">
              <a:spcBef>
                <a:spcPct val="20000"/>
              </a:spcBef>
            </a:pPr>
            <a:r>
              <a:rPr lang="en-US" sz="2800" b="1" dirty="0">
                <a:solidFill>
                  <a:prstClr val="black"/>
                </a:solidFill>
                <a:latin typeface="Calibri"/>
              </a:rPr>
              <a:t>“I look through a half-opened door into the future, full of interest, intriguing beyond my power to describe…”</a:t>
            </a:r>
            <a:endParaRPr lang="en-US" sz="2800" dirty="0">
              <a:solidFill>
                <a:prstClr val="black"/>
              </a:solidFill>
              <a:latin typeface="Calibri"/>
            </a:endParaRPr>
          </a:p>
          <a:p>
            <a:pPr lvl="0" eaLnBrk="1" hangingPunct="1">
              <a:spcBef>
                <a:spcPct val="20000"/>
              </a:spcBef>
            </a:pPr>
            <a:r>
              <a:rPr lang="en-US" sz="2800" dirty="0">
                <a:solidFill>
                  <a:prstClr val="black"/>
                </a:solidFill>
                <a:latin typeface="Calibri"/>
              </a:rPr>
              <a:t>	- Dr. William Mayo (1910)</a:t>
            </a:r>
          </a:p>
          <a:p>
            <a:pPr lvl="0" eaLnBrk="1" hangingPunct="1">
              <a:spcBef>
                <a:spcPct val="20000"/>
              </a:spcBef>
            </a:pPr>
            <a:r>
              <a:rPr lang="en-US" sz="2800" b="1" dirty="0">
                <a:solidFill>
                  <a:prstClr val="black"/>
                </a:solidFill>
                <a:latin typeface="Calibri"/>
              </a:rPr>
              <a:t> </a:t>
            </a:r>
            <a:endParaRPr lang="en-US" sz="2800" dirty="0">
              <a:solidFill>
                <a:prstClr val="black"/>
              </a:solidFill>
              <a:latin typeface="Calibri"/>
            </a:endParaRPr>
          </a:p>
          <a:p>
            <a:pPr lvl="0" eaLnBrk="1" hangingPunct="1">
              <a:spcBef>
                <a:spcPct val="20000"/>
              </a:spcBef>
            </a:pPr>
            <a:r>
              <a:rPr lang="en-US" sz="2800" b="1" dirty="0" smtClean="0">
                <a:solidFill>
                  <a:prstClr val="black"/>
                </a:solidFill>
                <a:latin typeface="Calibri"/>
              </a:rPr>
              <a:t>“Human </a:t>
            </a:r>
            <a:r>
              <a:rPr lang="en-US" sz="2800" b="1" dirty="0">
                <a:solidFill>
                  <a:prstClr val="black"/>
                </a:solidFill>
                <a:latin typeface="Calibri"/>
              </a:rPr>
              <a:t>Genomics represents the new healthcare value paradigm. Individualized Medicine will fundamentally change the structure of the healthcare industry by focusing on preventive medicine, effective treatment modalities, and medical interventions across the life span</a:t>
            </a:r>
            <a:r>
              <a:rPr lang="en-US" sz="2800" b="1" dirty="0" smtClean="0">
                <a:solidFill>
                  <a:prstClr val="black"/>
                </a:solidFill>
                <a:latin typeface="Calibri"/>
              </a:rPr>
              <a:t>.” </a:t>
            </a:r>
            <a:r>
              <a:rPr lang="en-US" sz="2800" dirty="0" smtClean="0">
                <a:solidFill>
                  <a:prstClr val="black"/>
                </a:solidFill>
                <a:latin typeface="Calibri"/>
              </a:rPr>
              <a:t> </a:t>
            </a:r>
            <a:endParaRPr lang="en-US" sz="2800" dirty="0">
              <a:solidFill>
                <a:prstClr val="black"/>
              </a:solidFill>
              <a:latin typeface="Calibri"/>
            </a:endParaRPr>
          </a:p>
          <a:p>
            <a:pPr lvl="0" eaLnBrk="1" hangingPunct="1">
              <a:spcBef>
                <a:spcPct val="20000"/>
              </a:spcBef>
            </a:pPr>
            <a:r>
              <a:rPr lang="en-US" sz="2800" dirty="0">
                <a:solidFill>
                  <a:prstClr val="black"/>
                </a:solidFill>
                <a:latin typeface="Calibri"/>
              </a:rPr>
              <a:t>	- Dr. Jeff Harrison (2015)</a:t>
            </a:r>
          </a:p>
        </p:txBody>
      </p:sp>
    </p:spTree>
    <p:extLst>
      <p:ext uri="{BB962C8B-B14F-4D97-AF65-F5344CB8AC3E}">
        <p14:creationId xmlns:p14="http://schemas.microsoft.com/office/powerpoint/2010/main" val="3969808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149" y="485917"/>
            <a:ext cx="4685518" cy="1919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97691" y="498081"/>
            <a:ext cx="2818262" cy="1815882"/>
          </a:xfrm>
          <a:prstGeom prst="rect">
            <a:avLst/>
          </a:prstGeom>
          <a:noFill/>
        </p:spPr>
        <p:txBody>
          <a:bodyPr wrap="square" rtlCol="0">
            <a:spAutoFit/>
          </a:bodyPr>
          <a:lstStyle/>
          <a:p>
            <a:pPr algn="ctr"/>
            <a:r>
              <a:rPr lang="en-US" sz="2800" b="1" dirty="0">
                <a:solidFill>
                  <a:srgbClr val="0070C0"/>
                </a:solidFill>
              </a:rPr>
              <a:t>Obama seeks $215 million for personalized medicine</a:t>
            </a:r>
            <a:endParaRPr lang="en-US" sz="2800" dirty="0">
              <a:solidFill>
                <a:srgbClr val="0070C0"/>
              </a:solidFill>
            </a:endParaRPr>
          </a:p>
        </p:txBody>
      </p:sp>
      <p:sp>
        <p:nvSpPr>
          <p:cNvPr id="6" name="TextBox 5"/>
          <p:cNvSpPr txBox="1"/>
          <p:nvPr/>
        </p:nvSpPr>
        <p:spPr>
          <a:xfrm>
            <a:off x="5299667" y="2405285"/>
            <a:ext cx="3623479" cy="369332"/>
          </a:xfrm>
          <a:prstGeom prst="rect">
            <a:avLst/>
          </a:prstGeom>
          <a:noFill/>
        </p:spPr>
        <p:txBody>
          <a:bodyPr wrap="square" rtlCol="0">
            <a:spAutoFit/>
          </a:bodyPr>
          <a:lstStyle/>
          <a:p>
            <a:r>
              <a:rPr lang="en-US" dirty="0" smtClean="0"/>
              <a:t>State of the Union Address, 2015</a:t>
            </a:r>
            <a:endParaRPr lang="en-US" dirty="0"/>
          </a:p>
        </p:txBody>
      </p:sp>
      <p:sp>
        <p:nvSpPr>
          <p:cNvPr id="7" name="TextBox 6"/>
          <p:cNvSpPr txBox="1"/>
          <p:nvPr/>
        </p:nvSpPr>
        <p:spPr>
          <a:xfrm>
            <a:off x="1037227" y="2781676"/>
            <a:ext cx="7697337"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$130 million to NIH for development of a voluntary national research </a:t>
            </a:r>
            <a:r>
              <a:rPr lang="en-US" sz="2400" dirty="0" smtClean="0"/>
              <a:t>cohort</a:t>
            </a:r>
          </a:p>
          <a:p>
            <a:pPr marL="285750" indent="-285750">
              <a:buFont typeface="Arial" panose="020B0604020202020204" pitchFamily="34" charset="0"/>
              <a:buChar char="•"/>
            </a:pPr>
            <a:r>
              <a:rPr lang="en-US" sz="2400" dirty="0" smtClean="0"/>
              <a:t>$70 </a:t>
            </a:r>
            <a:r>
              <a:rPr lang="en-US" sz="2400" dirty="0"/>
              <a:t>million to the National Cancer Institute (NCI), part of NIH, to scale up efforts to identify genomic drivers in </a:t>
            </a:r>
            <a:r>
              <a:rPr lang="en-US" sz="2400" dirty="0" smtClean="0"/>
              <a:t>cancer</a:t>
            </a:r>
          </a:p>
          <a:p>
            <a:pPr marL="285750" indent="-285750">
              <a:buFont typeface="Arial" panose="020B0604020202020204" pitchFamily="34" charset="0"/>
              <a:buChar char="•"/>
            </a:pPr>
            <a:r>
              <a:rPr lang="en-US" sz="2400" dirty="0" smtClean="0"/>
              <a:t>$10 </a:t>
            </a:r>
            <a:r>
              <a:rPr lang="en-US" sz="2400" dirty="0"/>
              <a:t>million to FDA to </a:t>
            </a:r>
            <a:r>
              <a:rPr lang="en-US" sz="2400" dirty="0" smtClean="0"/>
              <a:t>support </a:t>
            </a:r>
            <a:r>
              <a:rPr lang="en-US" sz="2400" dirty="0"/>
              <a:t>the regulatory structure </a:t>
            </a:r>
            <a:r>
              <a:rPr lang="en-US" sz="2400" dirty="0" smtClean="0"/>
              <a:t>needed</a:t>
            </a:r>
          </a:p>
          <a:p>
            <a:pPr marL="285750" indent="-285750">
              <a:buFont typeface="Arial" panose="020B0604020202020204" pitchFamily="34" charset="0"/>
              <a:buChar char="•"/>
            </a:pPr>
            <a:r>
              <a:rPr lang="en-US" sz="2400" dirty="0" smtClean="0"/>
              <a:t>$5 </a:t>
            </a:r>
            <a:r>
              <a:rPr lang="en-US" sz="2400" dirty="0"/>
              <a:t>million to ONC to </a:t>
            </a:r>
            <a:r>
              <a:rPr lang="en-US" sz="2400" dirty="0" smtClean="0"/>
              <a:t>address </a:t>
            </a:r>
            <a:r>
              <a:rPr lang="en-US" sz="2400" dirty="0"/>
              <a:t>privacy and enable secure exchange of data across </a:t>
            </a:r>
            <a:r>
              <a:rPr lang="en-US" sz="2400" dirty="0" smtClean="0"/>
              <a:t>systems</a:t>
            </a:r>
            <a:endParaRPr lang="en-US" sz="2400" dirty="0"/>
          </a:p>
        </p:txBody>
      </p:sp>
      <p:sp>
        <p:nvSpPr>
          <p:cNvPr id="2" name="AutoShape 2" descr="Image result for unf logo"/>
          <p:cNvSpPr>
            <a:spLocks noChangeAspect="1" noChangeArrowheads="1"/>
          </p:cNvSpPr>
          <p:nvPr/>
        </p:nvSpPr>
        <p:spPr bwMode="auto">
          <a:xfrm>
            <a:off x="0" y="-136525"/>
            <a:ext cx="952500" cy="1143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unf logo"/>
          <p:cNvSpPr>
            <a:spLocks noChangeAspect="1" noChangeArrowheads="1"/>
          </p:cNvSpPr>
          <p:nvPr/>
        </p:nvSpPr>
        <p:spPr bwMode="auto">
          <a:xfrm>
            <a:off x="152400" y="15875"/>
            <a:ext cx="952500" cy="1143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unf logo"/>
          <p:cNvSpPr>
            <a:spLocks noChangeAspect="1" noChangeArrowheads="1"/>
          </p:cNvSpPr>
          <p:nvPr/>
        </p:nvSpPr>
        <p:spPr bwMode="auto">
          <a:xfrm>
            <a:off x="304800" y="168275"/>
            <a:ext cx="952500" cy="1143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9" name="Picture 7" descr="D:\Genomics\UNF_OSPREY &amp; MONOGRAM\JPEG\OspreyUNF_PMS_BlueGra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71490" y="6127280"/>
            <a:ext cx="595136" cy="60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444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981" y="3160712"/>
            <a:ext cx="3747177" cy="3011488"/>
          </a:xfrm>
        </p:spPr>
        <p:txBody>
          <a:bodyPr>
            <a:normAutofit fontScale="92500" lnSpcReduction="10000"/>
          </a:bodyPr>
          <a:lstStyle/>
          <a:p>
            <a:pPr algn="ctr"/>
            <a:r>
              <a:rPr lang="en-US" sz="2800" b="1" dirty="0" smtClean="0">
                <a:solidFill>
                  <a:schemeClr val="tx2"/>
                </a:solidFill>
              </a:rPr>
              <a:t>“This will revolutionize the diagnosis, prevention and treatment of most , </a:t>
            </a:r>
            <a:br>
              <a:rPr lang="en-US" sz="2800" b="1" dirty="0" smtClean="0">
                <a:solidFill>
                  <a:schemeClr val="tx2"/>
                </a:solidFill>
              </a:rPr>
            </a:br>
            <a:r>
              <a:rPr lang="en-US" sz="2800" b="1" dirty="0" smtClean="0">
                <a:solidFill>
                  <a:schemeClr val="tx2"/>
                </a:solidFill>
              </a:rPr>
              <a:t>if not all, human diseases.”</a:t>
            </a:r>
          </a:p>
          <a:p>
            <a:pPr algn="r"/>
            <a:r>
              <a:rPr lang="en-US" sz="2000" dirty="0" smtClean="0">
                <a:solidFill>
                  <a:schemeClr val="tx2"/>
                </a:solidFill>
              </a:rPr>
              <a:t>-Bill Clinton, June 2000</a:t>
            </a:r>
          </a:p>
        </p:txBody>
      </p:sp>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8368" y="377537"/>
            <a:ext cx="4281055" cy="5783263"/>
          </a:xfrm>
          <a:prstGeom prst="rect">
            <a:avLst/>
          </a:prstGeom>
          <a:ln w="19050">
            <a:solidFill>
              <a:schemeClr val="accent6"/>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srcRect r="3711"/>
          <a:stretch/>
        </p:blipFill>
        <p:spPr>
          <a:xfrm>
            <a:off x="5049982" y="377537"/>
            <a:ext cx="3449782" cy="2783175"/>
          </a:xfrm>
          <a:prstGeom prst="rect">
            <a:avLst/>
          </a:prstGeom>
          <a:ln w="19050">
            <a:solidFill>
              <a:schemeClr val="accent6"/>
            </a:solidFill>
          </a:ln>
          <a:effectLst>
            <a:outerShdw blurRad="190500" algn="tl" rotWithShape="0">
              <a:srgbClr val="000000">
                <a:alpha val="70000"/>
              </a:srgbClr>
            </a:outerShdw>
          </a:effectLst>
        </p:spPr>
      </p:pic>
      <p:sp>
        <p:nvSpPr>
          <p:cNvPr id="2" name="TextBox 1"/>
          <p:cNvSpPr txBox="1"/>
          <p:nvPr/>
        </p:nvSpPr>
        <p:spPr>
          <a:xfrm>
            <a:off x="658368" y="6328580"/>
            <a:ext cx="6578004"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2838806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8368" y="841664"/>
            <a:ext cx="7827264" cy="5330536"/>
          </a:xfrm>
        </p:spPr>
        <p:txBody>
          <a:bodyPr anchor="ctr" anchorCtr="1"/>
          <a:lstStyle/>
          <a:p>
            <a:pPr algn="ctr">
              <a:spcBef>
                <a:spcPts val="6000"/>
              </a:spcBef>
            </a:pPr>
            <a:r>
              <a:rPr lang="en-US" sz="9600" b="1" dirty="0" smtClean="0">
                <a:solidFill>
                  <a:schemeClr val="tx2"/>
                </a:solidFill>
              </a:rPr>
              <a:t>15 Years</a:t>
            </a:r>
          </a:p>
          <a:p>
            <a:pPr algn="ctr">
              <a:spcBef>
                <a:spcPts val="6000"/>
              </a:spcBef>
            </a:pPr>
            <a:r>
              <a:rPr lang="en-US" sz="9600" b="1" dirty="0" smtClean="0">
                <a:solidFill>
                  <a:schemeClr val="tx2"/>
                </a:solidFill>
              </a:rPr>
              <a:t>$3 Billion</a:t>
            </a:r>
            <a:endParaRPr lang="en-US" sz="9600" b="1" dirty="0">
              <a:solidFill>
                <a:schemeClr val="tx2"/>
              </a:solidFill>
            </a:endParaRPr>
          </a:p>
        </p:txBody>
      </p:sp>
      <p:sp>
        <p:nvSpPr>
          <p:cNvPr id="4" name="TextBox 3"/>
          <p:cNvSpPr txBox="1"/>
          <p:nvPr/>
        </p:nvSpPr>
        <p:spPr>
          <a:xfrm>
            <a:off x="658368" y="6328580"/>
            <a:ext cx="6688363"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40491502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455" fill="hold">
                                          <p:stCondLst>
                                            <p:cond delay="0"/>
                                          </p:stCondLst>
                                        </p:cTn>
                                        <p:tgtEl>
                                          <p:spTgt spid="3">
                                            <p:txEl>
                                              <p:pRg st="0" end="0"/>
                                            </p:txEl>
                                          </p:spTgt>
                                        </p:tgtEl>
                                        <p:attrNameLst>
                                          <p:attrName>style.rotation</p:attrName>
                                        </p:attrNameLst>
                                      </p:cBhvr>
                                      <p:to>
                                        <p:strVal val="-45.0"/>
                                      </p:to>
                                    </p:set>
                                    <p:anim calcmode="lin" valueType="num">
                                      <p:cBhvr>
                                        <p:cTn id="8"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80">
                                          <p:stCondLst>
                                            <p:cond delay="0"/>
                                          </p:stCondLst>
                                        </p:cTn>
                                        <p:tgtEl>
                                          <p:spTgt spid="3">
                                            <p:txEl>
                                              <p:pRg st="1" end="1"/>
                                            </p:txEl>
                                          </p:spTgt>
                                        </p:tgtEl>
                                      </p:cBhvr>
                                    </p:animEffect>
                                    <p:anim calcmode="lin" valueType="num">
                                      <p:cBhvr>
                                        <p:cTn id="17"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xEl>
                                              <p:pRg st="1" end="1"/>
                                            </p:txEl>
                                          </p:spTgt>
                                        </p:tgtEl>
                                      </p:cBhvr>
                                      <p:to x="100000" y="60000"/>
                                    </p:animScale>
                                    <p:animScale>
                                      <p:cBhvr>
                                        <p:cTn id="23" dur="166" decel="50000">
                                          <p:stCondLst>
                                            <p:cond delay="676"/>
                                          </p:stCondLst>
                                        </p:cTn>
                                        <p:tgtEl>
                                          <p:spTgt spid="3">
                                            <p:txEl>
                                              <p:pRg st="1" end="1"/>
                                            </p:txEl>
                                          </p:spTgt>
                                        </p:tgtEl>
                                      </p:cBhvr>
                                      <p:to x="100000" y="100000"/>
                                    </p:animScale>
                                    <p:animScale>
                                      <p:cBhvr>
                                        <p:cTn id="24" dur="26">
                                          <p:stCondLst>
                                            <p:cond delay="1312"/>
                                          </p:stCondLst>
                                        </p:cTn>
                                        <p:tgtEl>
                                          <p:spTgt spid="3">
                                            <p:txEl>
                                              <p:pRg st="1" end="1"/>
                                            </p:txEl>
                                          </p:spTgt>
                                        </p:tgtEl>
                                      </p:cBhvr>
                                      <p:to x="100000" y="80000"/>
                                    </p:animScale>
                                    <p:animScale>
                                      <p:cBhvr>
                                        <p:cTn id="25" dur="166" decel="50000">
                                          <p:stCondLst>
                                            <p:cond delay="1338"/>
                                          </p:stCondLst>
                                        </p:cTn>
                                        <p:tgtEl>
                                          <p:spTgt spid="3">
                                            <p:txEl>
                                              <p:pRg st="1" end="1"/>
                                            </p:txEl>
                                          </p:spTgt>
                                        </p:tgtEl>
                                      </p:cBhvr>
                                      <p:to x="100000" y="100000"/>
                                    </p:animScale>
                                    <p:animScale>
                                      <p:cBhvr>
                                        <p:cTn id="26" dur="26">
                                          <p:stCondLst>
                                            <p:cond delay="1642"/>
                                          </p:stCondLst>
                                        </p:cTn>
                                        <p:tgtEl>
                                          <p:spTgt spid="3">
                                            <p:txEl>
                                              <p:pRg st="1" end="1"/>
                                            </p:txEl>
                                          </p:spTgt>
                                        </p:tgtEl>
                                      </p:cBhvr>
                                      <p:to x="100000" y="90000"/>
                                    </p:animScale>
                                    <p:animScale>
                                      <p:cBhvr>
                                        <p:cTn id="27" dur="166" decel="50000">
                                          <p:stCondLst>
                                            <p:cond delay="1668"/>
                                          </p:stCondLst>
                                        </p:cTn>
                                        <p:tgtEl>
                                          <p:spTgt spid="3">
                                            <p:txEl>
                                              <p:pRg st="1" end="1"/>
                                            </p:txEl>
                                          </p:spTgt>
                                        </p:tgtEl>
                                      </p:cBhvr>
                                      <p:to x="100000" y="100000"/>
                                    </p:animScale>
                                    <p:animScale>
                                      <p:cBhvr>
                                        <p:cTn id="28" dur="26">
                                          <p:stCondLst>
                                            <p:cond delay="1808"/>
                                          </p:stCondLst>
                                        </p:cTn>
                                        <p:tgtEl>
                                          <p:spTgt spid="3">
                                            <p:txEl>
                                              <p:pRg st="1" end="1"/>
                                            </p:txEl>
                                          </p:spTgt>
                                        </p:tgtEl>
                                      </p:cBhvr>
                                      <p:to x="100000" y="95000"/>
                                    </p:animScale>
                                    <p:animScale>
                                      <p:cBhvr>
                                        <p:cTn id="29"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Straight Arrow Connector 94"/>
          <p:cNvCxnSpPr/>
          <p:nvPr/>
        </p:nvCxnSpPr>
        <p:spPr>
          <a:xfrm rot="5400000">
            <a:off x="1677699" y="1775475"/>
            <a:ext cx="531019" cy="0"/>
          </a:xfrm>
          <a:prstGeom prst="straightConnector1">
            <a:avLst/>
          </a:prstGeom>
          <a:ln w="19050">
            <a:solidFill>
              <a:srgbClr val="86868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Cost of Whole Genome Sequencing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7926008"/>
              </p:ext>
            </p:extLst>
          </p:nvPr>
        </p:nvGraphicFramePr>
        <p:xfrm>
          <a:off x="658813" y="1579236"/>
          <a:ext cx="7826375" cy="4592964"/>
        </p:xfrm>
        <a:graphic>
          <a:graphicData uri="http://schemas.openxmlformats.org/drawingml/2006/chart">
            <c:chart xmlns:c="http://schemas.openxmlformats.org/drawingml/2006/chart" xmlns:r="http://schemas.openxmlformats.org/officeDocument/2006/relationships" r:id="rId2"/>
          </a:graphicData>
        </a:graphic>
      </p:graphicFrame>
      <p:sp>
        <p:nvSpPr>
          <p:cNvPr id="5" name="Line 19"/>
          <p:cNvSpPr>
            <a:spLocks noChangeShapeType="1"/>
          </p:cNvSpPr>
          <p:nvPr/>
        </p:nvSpPr>
        <p:spPr bwMode="auto">
          <a:xfrm>
            <a:off x="1951875" y="5024492"/>
            <a:ext cx="6229070" cy="0"/>
          </a:xfrm>
          <a:prstGeom prst="line">
            <a:avLst/>
          </a:prstGeom>
          <a:ln w="28575">
            <a:solidFill>
              <a:schemeClr val="accent4"/>
            </a:solidFill>
            <a:prstDash val="sysDash"/>
            <a:headEnd/>
            <a:tailEnd/>
          </a:ln>
        </p:spPr>
        <p:style>
          <a:lnRef idx="1">
            <a:schemeClr val="dk1"/>
          </a:lnRef>
          <a:fillRef idx="0">
            <a:schemeClr val="dk1"/>
          </a:fillRef>
          <a:effectRef idx="0">
            <a:schemeClr val="dk1"/>
          </a:effectRef>
          <a:fontRef idx="minor">
            <a:schemeClr val="tx1"/>
          </a:fontRef>
        </p:style>
        <p:txBody>
          <a:bodyPr lIns="91436" tIns="45718" rIns="91436" bIns="45718"/>
          <a:lstStyle/>
          <a:p>
            <a:pPr fontAlgn="auto">
              <a:spcBef>
                <a:spcPts val="0"/>
              </a:spcBef>
              <a:spcAft>
                <a:spcPts val="0"/>
              </a:spcAft>
              <a:defRPr/>
            </a:pPr>
            <a:endParaRPr lang="en-US" sz="1900">
              <a:solidFill>
                <a:prstClr val="black"/>
              </a:solidFill>
            </a:endParaRPr>
          </a:p>
        </p:txBody>
      </p:sp>
      <p:grpSp>
        <p:nvGrpSpPr>
          <p:cNvPr id="96" name="Group 95"/>
          <p:cNvGrpSpPr/>
          <p:nvPr/>
        </p:nvGrpSpPr>
        <p:grpSpPr>
          <a:xfrm>
            <a:off x="4544265" y="2415452"/>
            <a:ext cx="4112193" cy="3347873"/>
            <a:chOff x="4544265" y="2415452"/>
            <a:chExt cx="4112193" cy="3347873"/>
          </a:xfrm>
        </p:grpSpPr>
        <p:sp>
          <p:nvSpPr>
            <p:cNvPr id="7" name="Freeform 6"/>
            <p:cNvSpPr/>
            <p:nvPr/>
          </p:nvSpPr>
          <p:spPr>
            <a:xfrm>
              <a:off x="4593521" y="2441217"/>
              <a:ext cx="3646011" cy="2910948"/>
            </a:xfrm>
            <a:custGeom>
              <a:avLst/>
              <a:gdLst>
                <a:gd name="connsiteX0" fmla="*/ 0 w 3416198"/>
                <a:gd name="connsiteY0" fmla="*/ 0 h 3666153"/>
                <a:gd name="connsiteX1" fmla="*/ 1228953 w 3416198"/>
                <a:gd name="connsiteY1" fmla="*/ 2136038 h 3666153"/>
                <a:gd name="connsiteX2" fmla="*/ 1770278 w 3416198"/>
                <a:gd name="connsiteY2" fmla="*/ 2582265 h 3666153"/>
                <a:gd name="connsiteX3" fmla="*/ 2340864 w 3416198"/>
                <a:gd name="connsiteY3" fmla="*/ 3174796 h 3666153"/>
                <a:gd name="connsiteX4" fmla="*/ 3130905 w 3416198"/>
                <a:gd name="connsiteY4" fmla="*/ 3599078 h 3666153"/>
                <a:gd name="connsiteX5" fmla="*/ 3408883 w 3416198"/>
                <a:gd name="connsiteY5" fmla="*/ 3664915 h 3666153"/>
                <a:gd name="connsiteX6" fmla="*/ 3408883 w 3416198"/>
                <a:gd name="connsiteY6" fmla="*/ 3664915 h 3666153"/>
                <a:gd name="connsiteX7" fmla="*/ 3416198 w 3416198"/>
                <a:gd name="connsiteY7" fmla="*/ 3664915 h 3666153"/>
                <a:gd name="connsiteX0" fmla="*/ 0 w 3416198"/>
                <a:gd name="connsiteY0" fmla="*/ 0 h 3666153"/>
                <a:gd name="connsiteX1" fmla="*/ 431597 w 3416198"/>
                <a:gd name="connsiteY1" fmla="*/ 1214323 h 3666153"/>
                <a:gd name="connsiteX2" fmla="*/ 1228953 w 3416198"/>
                <a:gd name="connsiteY2" fmla="*/ 2136038 h 3666153"/>
                <a:gd name="connsiteX3" fmla="*/ 1770278 w 3416198"/>
                <a:gd name="connsiteY3" fmla="*/ 2582265 h 3666153"/>
                <a:gd name="connsiteX4" fmla="*/ 2340864 w 3416198"/>
                <a:gd name="connsiteY4" fmla="*/ 3174796 h 3666153"/>
                <a:gd name="connsiteX5" fmla="*/ 3130905 w 3416198"/>
                <a:gd name="connsiteY5" fmla="*/ 3599078 h 3666153"/>
                <a:gd name="connsiteX6" fmla="*/ 3408883 w 3416198"/>
                <a:gd name="connsiteY6" fmla="*/ 3664915 h 3666153"/>
                <a:gd name="connsiteX7" fmla="*/ 3408883 w 3416198"/>
                <a:gd name="connsiteY7" fmla="*/ 3664915 h 3666153"/>
                <a:gd name="connsiteX8" fmla="*/ 3416198 w 3416198"/>
                <a:gd name="connsiteY8" fmla="*/ 3664915 h 3666153"/>
                <a:gd name="connsiteX0" fmla="*/ 0 w 3416198"/>
                <a:gd name="connsiteY0" fmla="*/ 0 h 3666153"/>
                <a:gd name="connsiteX1" fmla="*/ 431597 w 3416198"/>
                <a:gd name="connsiteY1" fmla="*/ 1214323 h 3666153"/>
                <a:gd name="connsiteX2" fmla="*/ 1031443 w 3416198"/>
                <a:gd name="connsiteY2" fmla="*/ 2070201 h 3666153"/>
                <a:gd name="connsiteX3" fmla="*/ 1770278 w 3416198"/>
                <a:gd name="connsiteY3" fmla="*/ 2582265 h 3666153"/>
                <a:gd name="connsiteX4" fmla="*/ 2340864 w 3416198"/>
                <a:gd name="connsiteY4" fmla="*/ 3174796 h 3666153"/>
                <a:gd name="connsiteX5" fmla="*/ 3130905 w 3416198"/>
                <a:gd name="connsiteY5" fmla="*/ 3599078 h 3666153"/>
                <a:gd name="connsiteX6" fmla="*/ 3408883 w 3416198"/>
                <a:gd name="connsiteY6" fmla="*/ 3664915 h 3666153"/>
                <a:gd name="connsiteX7" fmla="*/ 3408883 w 3416198"/>
                <a:gd name="connsiteY7" fmla="*/ 3664915 h 3666153"/>
                <a:gd name="connsiteX8" fmla="*/ 3416198 w 3416198"/>
                <a:gd name="connsiteY8" fmla="*/ 3664915 h 3666153"/>
                <a:gd name="connsiteX0" fmla="*/ 0 w 3416198"/>
                <a:gd name="connsiteY0" fmla="*/ 0 h 3666153"/>
                <a:gd name="connsiteX1" fmla="*/ 431597 w 3416198"/>
                <a:gd name="connsiteY1" fmla="*/ 1214323 h 3666153"/>
                <a:gd name="connsiteX2" fmla="*/ 1031443 w 3416198"/>
                <a:gd name="connsiteY2" fmla="*/ 2070201 h 3666153"/>
                <a:gd name="connsiteX3" fmla="*/ 1302105 w 3416198"/>
                <a:gd name="connsiteY3" fmla="*/ 2157984 h 3666153"/>
                <a:gd name="connsiteX4" fmla="*/ 1770278 w 3416198"/>
                <a:gd name="connsiteY4" fmla="*/ 2582265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431597 w 3416198"/>
                <a:gd name="connsiteY1" fmla="*/ 1214323 h 3666153"/>
                <a:gd name="connsiteX2" fmla="*/ 958291 w 3416198"/>
                <a:gd name="connsiteY2" fmla="*/ 1989734 h 3666153"/>
                <a:gd name="connsiteX3" fmla="*/ 1302105 w 3416198"/>
                <a:gd name="connsiteY3" fmla="*/ 2157984 h 3666153"/>
                <a:gd name="connsiteX4" fmla="*/ 1770278 w 3416198"/>
                <a:gd name="connsiteY4" fmla="*/ 2582265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431597 w 3416198"/>
                <a:gd name="connsiteY1" fmla="*/ 1214323 h 3666153"/>
                <a:gd name="connsiteX2" fmla="*/ 958291 w 3416198"/>
                <a:gd name="connsiteY2" fmla="*/ 1989734 h 3666153"/>
                <a:gd name="connsiteX3" fmla="*/ 1250899 w 3416198"/>
                <a:gd name="connsiteY3" fmla="*/ 2121408 h 3666153"/>
                <a:gd name="connsiteX4" fmla="*/ 1770278 w 3416198"/>
                <a:gd name="connsiteY4" fmla="*/ 2582265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431597 w 3416198"/>
                <a:gd name="connsiteY1" fmla="*/ 1214323 h 3666153"/>
                <a:gd name="connsiteX2" fmla="*/ 958291 w 3416198"/>
                <a:gd name="connsiteY2" fmla="*/ 1989734 h 3666153"/>
                <a:gd name="connsiteX3" fmla="*/ 1250899 w 3416198"/>
                <a:gd name="connsiteY3" fmla="*/ 2121408 h 3666153"/>
                <a:gd name="connsiteX4" fmla="*/ 1470355 w 3416198"/>
                <a:gd name="connsiteY4" fmla="*/ 2392070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431597 w 3416198"/>
                <a:gd name="connsiteY1" fmla="*/ 1214323 h 3666153"/>
                <a:gd name="connsiteX2" fmla="*/ 958291 w 3416198"/>
                <a:gd name="connsiteY2" fmla="*/ 1989734 h 3666153"/>
                <a:gd name="connsiteX3" fmla="*/ 1250899 w 3416198"/>
                <a:gd name="connsiteY3" fmla="*/ 2121408 h 3666153"/>
                <a:gd name="connsiteX4" fmla="*/ 1470355 w 3416198"/>
                <a:gd name="connsiteY4" fmla="*/ 2392070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519380 w 3416198"/>
                <a:gd name="connsiteY1" fmla="*/ 1345996 h 3666153"/>
                <a:gd name="connsiteX2" fmla="*/ 958291 w 3416198"/>
                <a:gd name="connsiteY2" fmla="*/ 1989734 h 3666153"/>
                <a:gd name="connsiteX3" fmla="*/ 1250899 w 3416198"/>
                <a:gd name="connsiteY3" fmla="*/ 2121408 h 3666153"/>
                <a:gd name="connsiteX4" fmla="*/ 1470355 w 3416198"/>
                <a:gd name="connsiteY4" fmla="*/ 2392070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519380 w 3416198"/>
                <a:gd name="connsiteY1" fmla="*/ 1345996 h 3666153"/>
                <a:gd name="connsiteX2" fmla="*/ 958291 w 3416198"/>
                <a:gd name="connsiteY2" fmla="*/ 1989734 h 3666153"/>
                <a:gd name="connsiteX3" fmla="*/ 1250899 w 3416198"/>
                <a:gd name="connsiteY3" fmla="*/ 2121408 h 3666153"/>
                <a:gd name="connsiteX4" fmla="*/ 1470355 w 3416198"/>
                <a:gd name="connsiteY4" fmla="*/ 2392070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519380 w 3416198"/>
                <a:gd name="connsiteY1" fmla="*/ 1345996 h 3666153"/>
                <a:gd name="connsiteX2" fmla="*/ 980237 w 3416198"/>
                <a:gd name="connsiteY2" fmla="*/ 2026310 h 3666153"/>
                <a:gd name="connsiteX3" fmla="*/ 1250899 w 3416198"/>
                <a:gd name="connsiteY3" fmla="*/ 2121408 h 3666153"/>
                <a:gd name="connsiteX4" fmla="*/ 1470355 w 3416198"/>
                <a:gd name="connsiteY4" fmla="*/ 2392070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519380 w 3416198"/>
                <a:gd name="connsiteY1" fmla="*/ 1345996 h 3666153"/>
                <a:gd name="connsiteX2" fmla="*/ 1053389 w 3416198"/>
                <a:gd name="connsiteY2" fmla="*/ 2084832 h 3666153"/>
                <a:gd name="connsiteX3" fmla="*/ 1250899 w 3416198"/>
                <a:gd name="connsiteY3" fmla="*/ 2121408 h 3666153"/>
                <a:gd name="connsiteX4" fmla="*/ 1470355 w 3416198"/>
                <a:gd name="connsiteY4" fmla="*/ 2392070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519380 w 3416198"/>
                <a:gd name="connsiteY1" fmla="*/ 1345996 h 3666153"/>
                <a:gd name="connsiteX2" fmla="*/ 1053389 w 3416198"/>
                <a:gd name="connsiteY2" fmla="*/ 2084832 h 3666153"/>
                <a:gd name="connsiteX3" fmla="*/ 1324051 w 3416198"/>
                <a:gd name="connsiteY3" fmla="*/ 2187245 h 3666153"/>
                <a:gd name="connsiteX4" fmla="*/ 1470355 w 3416198"/>
                <a:gd name="connsiteY4" fmla="*/ 2392070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519380 w 3416198"/>
                <a:gd name="connsiteY1" fmla="*/ 1345996 h 3666153"/>
                <a:gd name="connsiteX2" fmla="*/ 1053389 w 3416198"/>
                <a:gd name="connsiteY2" fmla="*/ 2084832 h 3666153"/>
                <a:gd name="connsiteX3" fmla="*/ 1324051 w 3416198"/>
                <a:gd name="connsiteY3" fmla="*/ 2187245 h 3666153"/>
                <a:gd name="connsiteX4" fmla="*/ 1521562 w 3416198"/>
                <a:gd name="connsiteY4" fmla="*/ 2465222 h 3666153"/>
                <a:gd name="connsiteX5" fmla="*/ 2340864 w 3416198"/>
                <a:gd name="connsiteY5" fmla="*/ 3174796 h 3666153"/>
                <a:gd name="connsiteX6" fmla="*/ 3130905 w 3416198"/>
                <a:gd name="connsiteY6" fmla="*/ 3599078 h 3666153"/>
                <a:gd name="connsiteX7" fmla="*/ 3408883 w 3416198"/>
                <a:gd name="connsiteY7" fmla="*/ 3664915 h 3666153"/>
                <a:gd name="connsiteX8" fmla="*/ 3408883 w 3416198"/>
                <a:gd name="connsiteY8" fmla="*/ 3664915 h 3666153"/>
                <a:gd name="connsiteX9" fmla="*/ 3416198 w 3416198"/>
                <a:gd name="connsiteY9" fmla="*/ 3664915 h 3666153"/>
                <a:gd name="connsiteX0" fmla="*/ 0 w 3416198"/>
                <a:gd name="connsiteY0" fmla="*/ 0 h 3666153"/>
                <a:gd name="connsiteX1" fmla="*/ 519380 w 3416198"/>
                <a:gd name="connsiteY1" fmla="*/ 1345996 h 3666153"/>
                <a:gd name="connsiteX2" fmla="*/ 1053389 w 3416198"/>
                <a:gd name="connsiteY2" fmla="*/ 2084832 h 3666153"/>
                <a:gd name="connsiteX3" fmla="*/ 1324051 w 3416198"/>
                <a:gd name="connsiteY3" fmla="*/ 2187245 h 3666153"/>
                <a:gd name="connsiteX4" fmla="*/ 1521562 w 3416198"/>
                <a:gd name="connsiteY4" fmla="*/ 2465222 h 3666153"/>
                <a:gd name="connsiteX5" fmla="*/ 1777593 w 3416198"/>
                <a:gd name="connsiteY5" fmla="*/ 2553004 h 3666153"/>
                <a:gd name="connsiteX6" fmla="*/ 2340864 w 3416198"/>
                <a:gd name="connsiteY6" fmla="*/ 3174796 h 3666153"/>
                <a:gd name="connsiteX7" fmla="*/ 3130905 w 3416198"/>
                <a:gd name="connsiteY7" fmla="*/ 3599078 h 3666153"/>
                <a:gd name="connsiteX8" fmla="*/ 3408883 w 3416198"/>
                <a:gd name="connsiteY8" fmla="*/ 3664915 h 3666153"/>
                <a:gd name="connsiteX9" fmla="*/ 3408883 w 3416198"/>
                <a:gd name="connsiteY9" fmla="*/ 3664915 h 3666153"/>
                <a:gd name="connsiteX10" fmla="*/ 3416198 w 3416198"/>
                <a:gd name="connsiteY10" fmla="*/ 3664915 h 3666153"/>
                <a:gd name="connsiteX0" fmla="*/ 0 w 3416198"/>
                <a:gd name="connsiteY0" fmla="*/ 0 h 3666153"/>
                <a:gd name="connsiteX1" fmla="*/ 519380 w 3416198"/>
                <a:gd name="connsiteY1" fmla="*/ 1345996 h 3666153"/>
                <a:gd name="connsiteX2" fmla="*/ 1053389 w 3416198"/>
                <a:gd name="connsiteY2" fmla="*/ 2084832 h 3666153"/>
                <a:gd name="connsiteX3" fmla="*/ 1324051 w 3416198"/>
                <a:gd name="connsiteY3" fmla="*/ 2187245 h 3666153"/>
                <a:gd name="connsiteX4" fmla="*/ 1470356 w 3416198"/>
                <a:gd name="connsiteY4" fmla="*/ 2399385 h 3666153"/>
                <a:gd name="connsiteX5" fmla="*/ 1777593 w 3416198"/>
                <a:gd name="connsiteY5" fmla="*/ 2553004 h 3666153"/>
                <a:gd name="connsiteX6" fmla="*/ 2340864 w 3416198"/>
                <a:gd name="connsiteY6" fmla="*/ 3174796 h 3666153"/>
                <a:gd name="connsiteX7" fmla="*/ 3130905 w 3416198"/>
                <a:gd name="connsiteY7" fmla="*/ 3599078 h 3666153"/>
                <a:gd name="connsiteX8" fmla="*/ 3408883 w 3416198"/>
                <a:gd name="connsiteY8" fmla="*/ 3664915 h 3666153"/>
                <a:gd name="connsiteX9" fmla="*/ 3408883 w 3416198"/>
                <a:gd name="connsiteY9" fmla="*/ 3664915 h 3666153"/>
                <a:gd name="connsiteX10" fmla="*/ 3416198 w 3416198"/>
                <a:gd name="connsiteY10" fmla="*/ 3664915 h 3666153"/>
                <a:gd name="connsiteX0" fmla="*/ 0 w 3416198"/>
                <a:gd name="connsiteY0" fmla="*/ 0 h 3667629"/>
                <a:gd name="connsiteX1" fmla="*/ 519380 w 3416198"/>
                <a:gd name="connsiteY1" fmla="*/ 1345996 h 3667629"/>
                <a:gd name="connsiteX2" fmla="*/ 1053389 w 3416198"/>
                <a:gd name="connsiteY2" fmla="*/ 2084832 h 3667629"/>
                <a:gd name="connsiteX3" fmla="*/ 1324051 w 3416198"/>
                <a:gd name="connsiteY3" fmla="*/ 2187245 h 3667629"/>
                <a:gd name="connsiteX4" fmla="*/ 1470356 w 3416198"/>
                <a:gd name="connsiteY4" fmla="*/ 2399385 h 3667629"/>
                <a:gd name="connsiteX5" fmla="*/ 1777593 w 3416198"/>
                <a:gd name="connsiteY5" fmla="*/ 2553004 h 3667629"/>
                <a:gd name="connsiteX6" fmla="*/ 2267712 w 3416198"/>
                <a:gd name="connsiteY6" fmla="*/ 3130905 h 3667629"/>
                <a:gd name="connsiteX7" fmla="*/ 3130905 w 3416198"/>
                <a:gd name="connsiteY7" fmla="*/ 3599078 h 3667629"/>
                <a:gd name="connsiteX8" fmla="*/ 3408883 w 3416198"/>
                <a:gd name="connsiteY8" fmla="*/ 3664915 h 3667629"/>
                <a:gd name="connsiteX9" fmla="*/ 3408883 w 3416198"/>
                <a:gd name="connsiteY9" fmla="*/ 3664915 h 3667629"/>
                <a:gd name="connsiteX10" fmla="*/ 3416198 w 3416198"/>
                <a:gd name="connsiteY10" fmla="*/ 3664915 h 3667629"/>
                <a:gd name="connsiteX0" fmla="*/ 0 w 3416198"/>
                <a:gd name="connsiteY0" fmla="*/ 0 h 3664915"/>
                <a:gd name="connsiteX1" fmla="*/ 519380 w 3416198"/>
                <a:gd name="connsiteY1" fmla="*/ 1345996 h 3664915"/>
                <a:gd name="connsiteX2" fmla="*/ 1053389 w 3416198"/>
                <a:gd name="connsiteY2" fmla="*/ 2084832 h 3664915"/>
                <a:gd name="connsiteX3" fmla="*/ 1324051 w 3416198"/>
                <a:gd name="connsiteY3" fmla="*/ 2187245 h 3664915"/>
                <a:gd name="connsiteX4" fmla="*/ 1470356 w 3416198"/>
                <a:gd name="connsiteY4" fmla="*/ 2399385 h 3664915"/>
                <a:gd name="connsiteX5" fmla="*/ 1777593 w 3416198"/>
                <a:gd name="connsiteY5" fmla="*/ 2553004 h 3664915"/>
                <a:gd name="connsiteX6" fmla="*/ 2267712 w 3416198"/>
                <a:gd name="connsiteY6" fmla="*/ 3130905 h 3664915"/>
                <a:gd name="connsiteX7" fmla="*/ 2874873 w 3416198"/>
                <a:gd name="connsiteY7" fmla="*/ 3525926 h 3664915"/>
                <a:gd name="connsiteX8" fmla="*/ 3408883 w 3416198"/>
                <a:gd name="connsiteY8" fmla="*/ 3664915 h 3664915"/>
                <a:gd name="connsiteX9" fmla="*/ 3408883 w 3416198"/>
                <a:gd name="connsiteY9" fmla="*/ 3664915 h 3664915"/>
                <a:gd name="connsiteX10" fmla="*/ 3416198 w 3416198"/>
                <a:gd name="connsiteY10" fmla="*/ 3664915 h 3664915"/>
                <a:gd name="connsiteX0" fmla="*/ 0 w 3416198"/>
                <a:gd name="connsiteY0" fmla="*/ 0 h 3664915"/>
                <a:gd name="connsiteX1" fmla="*/ 519380 w 3416198"/>
                <a:gd name="connsiteY1" fmla="*/ 1345996 h 3664915"/>
                <a:gd name="connsiteX2" fmla="*/ 1053389 w 3416198"/>
                <a:gd name="connsiteY2" fmla="*/ 2084832 h 3664915"/>
                <a:gd name="connsiteX3" fmla="*/ 1324051 w 3416198"/>
                <a:gd name="connsiteY3" fmla="*/ 2187245 h 3664915"/>
                <a:gd name="connsiteX4" fmla="*/ 1470356 w 3416198"/>
                <a:gd name="connsiteY4" fmla="*/ 2399385 h 3664915"/>
                <a:gd name="connsiteX5" fmla="*/ 1777593 w 3416198"/>
                <a:gd name="connsiteY5" fmla="*/ 2553004 h 3664915"/>
                <a:gd name="connsiteX6" fmla="*/ 2267712 w 3416198"/>
                <a:gd name="connsiteY6" fmla="*/ 3130905 h 3664915"/>
                <a:gd name="connsiteX7" fmla="*/ 2874873 w 3416198"/>
                <a:gd name="connsiteY7" fmla="*/ 3525926 h 3664915"/>
                <a:gd name="connsiteX8" fmla="*/ 3408883 w 3416198"/>
                <a:gd name="connsiteY8" fmla="*/ 3664915 h 3664915"/>
                <a:gd name="connsiteX9" fmla="*/ 3408883 w 3416198"/>
                <a:gd name="connsiteY9" fmla="*/ 3664915 h 3664915"/>
                <a:gd name="connsiteX10" fmla="*/ 3416198 w 3416198"/>
                <a:gd name="connsiteY10" fmla="*/ 3664915 h 3664915"/>
                <a:gd name="connsiteX0" fmla="*/ 0 w 3416198"/>
                <a:gd name="connsiteY0" fmla="*/ 0 h 3664915"/>
                <a:gd name="connsiteX1" fmla="*/ 585217 w 3416198"/>
                <a:gd name="connsiteY1" fmla="*/ 1345996 h 3664915"/>
                <a:gd name="connsiteX2" fmla="*/ 1053389 w 3416198"/>
                <a:gd name="connsiteY2" fmla="*/ 2084832 h 3664915"/>
                <a:gd name="connsiteX3" fmla="*/ 1324051 w 3416198"/>
                <a:gd name="connsiteY3" fmla="*/ 2187245 h 3664915"/>
                <a:gd name="connsiteX4" fmla="*/ 1470356 w 3416198"/>
                <a:gd name="connsiteY4" fmla="*/ 2399385 h 3664915"/>
                <a:gd name="connsiteX5" fmla="*/ 1777593 w 3416198"/>
                <a:gd name="connsiteY5" fmla="*/ 2553004 h 3664915"/>
                <a:gd name="connsiteX6" fmla="*/ 2267712 w 3416198"/>
                <a:gd name="connsiteY6" fmla="*/ 3130905 h 3664915"/>
                <a:gd name="connsiteX7" fmla="*/ 2874873 w 3416198"/>
                <a:gd name="connsiteY7" fmla="*/ 3525926 h 3664915"/>
                <a:gd name="connsiteX8" fmla="*/ 3408883 w 3416198"/>
                <a:gd name="connsiteY8" fmla="*/ 3664915 h 3664915"/>
                <a:gd name="connsiteX9" fmla="*/ 3408883 w 3416198"/>
                <a:gd name="connsiteY9" fmla="*/ 3664915 h 3664915"/>
                <a:gd name="connsiteX10" fmla="*/ 3416198 w 3416198"/>
                <a:gd name="connsiteY10" fmla="*/ 3664915 h 3664915"/>
                <a:gd name="connsiteX0" fmla="*/ 0 w 3416198"/>
                <a:gd name="connsiteY0" fmla="*/ 0 h 3664915"/>
                <a:gd name="connsiteX1" fmla="*/ 519380 w 3416198"/>
                <a:gd name="connsiteY1" fmla="*/ 1353311 h 3664915"/>
                <a:gd name="connsiteX2" fmla="*/ 1053389 w 3416198"/>
                <a:gd name="connsiteY2" fmla="*/ 2084832 h 3664915"/>
                <a:gd name="connsiteX3" fmla="*/ 1324051 w 3416198"/>
                <a:gd name="connsiteY3" fmla="*/ 2187245 h 3664915"/>
                <a:gd name="connsiteX4" fmla="*/ 1470356 w 3416198"/>
                <a:gd name="connsiteY4" fmla="*/ 2399385 h 3664915"/>
                <a:gd name="connsiteX5" fmla="*/ 1777593 w 3416198"/>
                <a:gd name="connsiteY5" fmla="*/ 2553004 h 3664915"/>
                <a:gd name="connsiteX6" fmla="*/ 2267712 w 3416198"/>
                <a:gd name="connsiteY6" fmla="*/ 3130905 h 3664915"/>
                <a:gd name="connsiteX7" fmla="*/ 2874873 w 3416198"/>
                <a:gd name="connsiteY7" fmla="*/ 3525926 h 3664915"/>
                <a:gd name="connsiteX8" fmla="*/ 3408883 w 3416198"/>
                <a:gd name="connsiteY8" fmla="*/ 3664915 h 3664915"/>
                <a:gd name="connsiteX9" fmla="*/ 3408883 w 3416198"/>
                <a:gd name="connsiteY9" fmla="*/ 3664915 h 3664915"/>
                <a:gd name="connsiteX10" fmla="*/ 3416198 w 3416198"/>
                <a:gd name="connsiteY10" fmla="*/ 3664915 h 36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16198" h="3664915">
                  <a:moveTo>
                    <a:pt x="0" y="0"/>
                  </a:moveTo>
                  <a:cubicBezTo>
                    <a:pt x="93878" y="171907"/>
                    <a:pt x="270663" y="924153"/>
                    <a:pt x="519380" y="1353311"/>
                  </a:cubicBezTo>
                  <a:cubicBezTo>
                    <a:pt x="724206" y="1709317"/>
                    <a:pt x="919277" y="1945843"/>
                    <a:pt x="1053389" y="2084832"/>
                  </a:cubicBezTo>
                  <a:cubicBezTo>
                    <a:pt x="1187501" y="2223821"/>
                    <a:pt x="1200912" y="2101901"/>
                    <a:pt x="1324051" y="2187245"/>
                  </a:cubicBezTo>
                  <a:cubicBezTo>
                    <a:pt x="1447190" y="2272589"/>
                    <a:pt x="1394766" y="2338425"/>
                    <a:pt x="1470356" y="2399385"/>
                  </a:cubicBezTo>
                  <a:cubicBezTo>
                    <a:pt x="1545946" y="2460345"/>
                    <a:pt x="1641043" y="2434742"/>
                    <a:pt x="1777593" y="2553004"/>
                  </a:cubicBezTo>
                  <a:cubicBezTo>
                    <a:pt x="1914143" y="2671266"/>
                    <a:pt x="2084832" y="2968751"/>
                    <a:pt x="2267712" y="3130905"/>
                  </a:cubicBezTo>
                  <a:cubicBezTo>
                    <a:pt x="2450592" y="3293059"/>
                    <a:pt x="2684678" y="3436924"/>
                    <a:pt x="2874873" y="3525926"/>
                  </a:cubicBezTo>
                  <a:cubicBezTo>
                    <a:pt x="3065068" y="3614928"/>
                    <a:pt x="3319881" y="3641750"/>
                    <a:pt x="3408883" y="3664915"/>
                  </a:cubicBezTo>
                  <a:lnTo>
                    <a:pt x="3408883" y="3664915"/>
                  </a:lnTo>
                  <a:lnTo>
                    <a:pt x="3416198" y="3664915"/>
                  </a:ln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900">
                <a:solidFill>
                  <a:prstClr val="white"/>
                </a:solidFill>
              </a:endParaRPr>
            </a:p>
          </p:txBody>
        </p:sp>
        <p:sp>
          <p:nvSpPr>
            <p:cNvPr id="8" name="Oval 52"/>
            <p:cNvSpPr>
              <a:spLocks noChangeArrowheads="1"/>
            </p:cNvSpPr>
            <p:nvPr/>
          </p:nvSpPr>
          <p:spPr bwMode="auto">
            <a:xfrm>
              <a:off x="6002230" y="4156354"/>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9" name="Oval 52"/>
            <p:cNvSpPr>
              <a:spLocks noChangeArrowheads="1"/>
            </p:cNvSpPr>
            <p:nvPr/>
          </p:nvSpPr>
          <p:spPr bwMode="auto">
            <a:xfrm>
              <a:off x="6216532" y="4330776"/>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0" name="Oval 52"/>
            <p:cNvSpPr>
              <a:spLocks noChangeArrowheads="1"/>
            </p:cNvSpPr>
            <p:nvPr/>
          </p:nvSpPr>
          <p:spPr bwMode="auto">
            <a:xfrm>
              <a:off x="6333439" y="4358516"/>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1" name="Oval 52"/>
            <p:cNvSpPr>
              <a:spLocks noChangeArrowheads="1"/>
            </p:cNvSpPr>
            <p:nvPr/>
          </p:nvSpPr>
          <p:spPr bwMode="auto">
            <a:xfrm>
              <a:off x="6452771" y="4429690"/>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2" name="Oval 183"/>
            <p:cNvSpPr>
              <a:spLocks noChangeArrowheads="1"/>
            </p:cNvSpPr>
            <p:nvPr/>
          </p:nvSpPr>
          <p:spPr bwMode="auto">
            <a:xfrm>
              <a:off x="6558549" y="4514312"/>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3" name="Oval 184"/>
            <p:cNvSpPr>
              <a:spLocks noChangeArrowheads="1"/>
            </p:cNvSpPr>
            <p:nvPr/>
          </p:nvSpPr>
          <p:spPr bwMode="auto">
            <a:xfrm>
              <a:off x="6658664" y="4613529"/>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4" name="Oval 52"/>
            <p:cNvSpPr>
              <a:spLocks noChangeArrowheads="1"/>
            </p:cNvSpPr>
            <p:nvPr/>
          </p:nvSpPr>
          <p:spPr bwMode="auto">
            <a:xfrm>
              <a:off x="6062352" y="4271513"/>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5" name="Oval 52"/>
            <p:cNvSpPr>
              <a:spLocks noChangeArrowheads="1"/>
            </p:cNvSpPr>
            <p:nvPr/>
          </p:nvSpPr>
          <p:spPr bwMode="auto">
            <a:xfrm>
              <a:off x="4544265" y="2415452"/>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6" name="Oval 52"/>
            <p:cNvSpPr>
              <a:spLocks noChangeArrowheads="1"/>
            </p:cNvSpPr>
            <p:nvPr/>
          </p:nvSpPr>
          <p:spPr bwMode="auto">
            <a:xfrm>
              <a:off x="4676745" y="2662404"/>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7" name="Oval 52"/>
            <p:cNvSpPr>
              <a:spLocks noChangeArrowheads="1"/>
            </p:cNvSpPr>
            <p:nvPr/>
          </p:nvSpPr>
          <p:spPr bwMode="auto">
            <a:xfrm>
              <a:off x="4774689" y="2909729"/>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8" name="Oval 52"/>
            <p:cNvSpPr>
              <a:spLocks noChangeArrowheads="1"/>
            </p:cNvSpPr>
            <p:nvPr/>
          </p:nvSpPr>
          <p:spPr bwMode="auto">
            <a:xfrm>
              <a:off x="4863993" y="3086256"/>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19" name="Oval 52"/>
            <p:cNvSpPr>
              <a:spLocks noChangeArrowheads="1"/>
            </p:cNvSpPr>
            <p:nvPr/>
          </p:nvSpPr>
          <p:spPr bwMode="auto">
            <a:xfrm>
              <a:off x="4983132" y="3311121"/>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0" name="Oval 52"/>
            <p:cNvSpPr>
              <a:spLocks noChangeArrowheads="1"/>
            </p:cNvSpPr>
            <p:nvPr/>
          </p:nvSpPr>
          <p:spPr bwMode="auto">
            <a:xfrm>
              <a:off x="5070075" y="3436930"/>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1" name="Oval 52"/>
            <p:cNvSpPr>
              <a:spLocks noChangeArrowheads="1"/>
            </p:cNvSpPr>
            <p:nvPr/>
          </p:nvSpPr>
          <p:spPr bwMode="auto">
            <a:xfrm>
              <a:off x="5166156" y="3563022"/>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2" name="Oval 52"/>
            <p:cNvSpPr>
              <a:spLocks noChangeArrowheads="1"/>
            </p:cNvSpPr>
            <p:nvPr/>
          </p:nvSpPr>
          <p:spPr bwMode="auto">
            <a:xfrm>
              <a:off x="5267814" y="3669220"/>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3" name="Oval 52"/>
            <p:cNvSpPr>
              <a:spLocks noChangeArrowheads="1"/>
            </p:cNvSpPr>
            <p:nvPr/>
          </p:nvSpPr>
          <p:spPr bwMode="auto">
            <a:xfrm>
              <a:off x="5381011" y="3797410"/>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4" name="Oval 52"/>
            <p:cNvSpPr>
              <a:spLocks noChangeArrowheads="1"/>
            </p:cNvSpPr>
            <p:nvPr/>
          </p:nvSpPr>
          <p:spPr bwMode="auto">
            <a:xfrm>
              <a:off x="5523150" y="3933588"/>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5" name="Oval 52"/>
            <p:cNvSpPr>
              <a:spLocks noChangeArrowheads="1"/>
            </p:cNvSpPr>
            <p:nvPr/>
          </p:nvSpPr>
          <p:spPr bwMode="auto">
            <a:xfrm>
              <a:off x="5654072" y="4037687"/>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6" name="Oval 52"/>
            <p:cNvSpPr>
              <a:spLocks noChangeArrowheads="1"/>
            </p:cNvSpPr>
            <p:nvPr/>
          </p:nvSpPr>
          <p:spPr bwMode="auto">
            <a:xfrm>
              <a:off x="5749401" y="4091411"/>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7" name="Oval 52"/>
            <p:cNvSpPr>
              <a:spLocks noChangeArrowheads="1"/>
            </p:cNvSpPr>
            <p:nvPr/>
          </p:nvSpPr>
          <p:spPr bwMode="auto">
            <a:xfrm>
              <a:off x="5877027" y="4101497"/>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8" name="Oval 185"/>
            <p:cNvSpPr>
              <a:spLocks noChangeArrowheads="1"/>
            </p:cNvSpPr>
            <p:nvPr/>
          </p:nvSpPr>
          <p:spPr bwMode="auto">
            <a:xfrm>
              <a:off x="6871539" y="4808774"/>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29" name="Oval 185"/>
            <p:cNvSpPr>
              <a:spLocks noChangeArrowheads="1"/>
            </p:cNvSpPr>
            <p:nvPr/>
          </p:nvSpPr>
          <p:spPr bwMode="auto">
            <a:xfrm>
              <a:off x="6978142" y="4879157"/>
              <a:ext cx="109728" cy="109728"/>
            </a:xfrm>
            <a:prstGeom prst="ellipse">
              <a:avLst/>
            </a:prstGeom>
            <a:solidFill>
              <a:schemeClr val="accent3"/>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30" name="Oval 185"/>
            <p:cNvSpPr>
              <a:spLocks noChangeArrowheads="1"/>
            </p:cNvSpPr>
            <p:nvPr/>
          </p:nvSpPr>
          <p:spPr bwMode="auto">
            <a:xfrm>
              <a:off x="7093374" y="4959392"/>
              <a:ext cx="109728" cy="109728"/>
            </a:xfrm>
            <a:prstGeom prst="ellipse">
              <a:avLst/>
            </a:prstGeom>
            <a:solidFill>
              <a:schemeClr val="accent3"/>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31" name="Oval 185"/>
            <p:cNvSpPr>
              <a:spLocks noChangeArrowheads="1"/>
            </p:cNvSpPr>
            <p:nvPr/>
          </p:nvSpPr>
          <p:spPr bwMode="auto">
            <a:xfrm>
              <a:off x="7229719" y="5033298"/>
              <a:ext cx="109728" cy="109728"/>
            </a:xfrm>
            <a:prstGeom prst="ellipse">
              <a:avLst/>
            </a:prstGeom>
            <a:solidFill>
              <a:schemeClr val="accent3"/>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cxnSp>
          <p:nvCxnSpPr>
            <p:cNvPr id="32" name="Straight Connector 31"/>
            <p:cNvCxnSpPr>
              <a:stCxn id="35" idx="1"/>
              <a:endCxn id="35" idx="5"/>
            </p:cNvCxnSpPr>
            <p:nvPr/>
          </p:nvCxnSpPr>
          <p:spPr>
            <a:xfrm>
              <a:off x="7668957" y="5214107"/>
              <a:ext cx="77590" cy="77590"/>
            </a:xfrm>
            <a:prstGeom prst="line">
              <a:avLst/>
            </a:prstGeom>
            <a:solidFill>
              <a:schemeClr val="accent2"/>
            </a:solidFill>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185"/>
            <p:cNvSpPr>
              <a:spLocks noChangeArrowheads="1"/>
            </p:cNvSpPr>
            <p:nvPr/>
          </p:nvSpPr>
          <p:spPr bwMode="auto">
            <a:xfrm>
              <a:off x="7383005" y="5093303"/>
              <a:ext cx="109728" cy="109728"/>
            </a:xfrm>
            <a:prstGeom prst="ellipse">
              <a:avLst/>
            </a:prstGeom>
            <a:solidFill>
              <a:schemeClr val="accent3"/>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34" name="Oval 185"/>
            <p:cNvSpPr>
              <a:spLocks noChangeArrowheads="1"/>
            </p:cNvSpPr>
            <p:nvPr/>
          </p:nvSpPr>
          <p:spPr bwMode="auto">
            <a:xfrm>
              <a:off x="7527454" y="5158387"/>
              <a:ext cx="109728" cy="109728"/>
            </a:xfrm>
            <a:prstGeom prst="ellipse">
              <a:avLst/>
            </a:prstGeom>
            <a:solidFill>
              <a:schemeClr val="accent3"/>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35" name="Oval 185"/>
            <p:cNvSpPr>
              <a:spLocks noChangeArrowheads="1"/>
            </p:cNvSpPr>
            <p:nvPr/>
          </p:nvSpPr>
          <p:spPr bwMode="auto">
            <a:xfrm>
              <a:off x="7652888" y="5198038"/>
              <a:ext cx="109728" cy="109728"/>
            </a:xfrm>
            <a:prstGeom prst="ellipse">
              <a:avLst/>
            </a:prstGeom>
            <a:solidFill>
              <a:schemeClr val="accent3"/>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36" name="Oval 185"/>
            <p:cNvSpPr>
              <a:spLocks noChangeArrowheads="1"/>
            </p:cNvSpPr>
            <p:nvPr/>
          </p:nvSpPr>
          <p:spPr bwMode="auto">
            <a:xfrm>
              <a:off x="7842107" y="5242550"/>
              <a:ext cx="109728" cy="109728"/>
            </a:xfrm>
            <a:prstGeom prst="ellipse">
              <a:avLst/>
            </a:prstGeom>
            <a:solidFill>
              <a:schemeClr val="accent3"/>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37" name="TextBox 36"/>
            <p:cNvSpPr txBox="1"/>
            <p:nvPr/>
          </p:nvSpPr>
          <p:spPr>
            <a:xfrm>
              <a:off x="8228017" y="4932328"/>
              <a:ext cx="428441" cy="830997"/>
            </a:xfrm>
            <a:prstGeom prst="rect">
              <a:avLst/>
            </a:prstGeom>
            <a:noFill/>
          </p:spPr>
          <p:txBody>
            <a:bodyPr wrap="square" rtlCol="0">
              <a:spAutoFit/>
            </a:bodyPr>
            <a:lstStyle>
              <a:defPPr>
                <a:defRPr lang="en-US"/>
              </a:defPPr>
              <a:lvl1pPr algn="ctr">
                <a:defRPr sz="2800"/>
              </a:lvl1pPr>
            </a:lstStyle>
            <a:p>
              <a:r>
                <a:rPr lang="en-US" sz="4800" b="1" dirty="0"/>
                <a:t>?</a:t>
              </a:r>
            </a:p>
          </p:txBody>
        </p:sp>
        <p:sp>
          <p:nvSpPr>
            <p:cNvPr id="38" name="Oval 185"/>
            <p:cNvSpPr>
              <a:spLocks noChangeArrowheads="1"/>
            </p:cNvSpPr>
            <p:nvPr/>
          </p:nvSpPr>
          <p:spPr bwMode="auto">
            <a:xfrm>
              <a:off x="6768230" y="4716057"/>
              <a:ext cx="109728" cy="109728"/>
            </a:xfrm>
            <a:prstGeom prst="ellipse">
              <a:avLst/>
            </a:prstGeom>
            <a:solidFill>
              <a:schemeClr val="accent2"/>
            </a:solid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grpSp>
      <p:sp>
        <p:nvSpPr>
          <p:cNvPr id="51" name="Line 24"/>
          <p:cNvSpPr>
            <a:spLocks noChangeShapeType="1"/>
          </p:cNvSpPr>
          <p:nvPr/>
        </p:nvSpPr>
        <p:spPr bwMode="auto">
          <a:xfrm>
            <a:off x="1892046" y="1637005"/>
            <a:ext cx="56481" cy="0"/>
          </a:xfrm>
          <a:prstGeom prst="line">
            <a:avLst/>
          </a:prstGeom>
          <a:solidFill>
            <a:schemeClr val="accent4"/>
          </a:solidFill>
          <a:ln w="38100">
            <a:solidFill>
              <a:srgbClr val="000000"/>
            </a:solidFill>
            <a:round/>
            <a:headEnd/>
            <a:tailEnd/>
          </a:ln>
          <a:extLst/>
        </p:spPr>
        <p:txBody>
          <a:bodyPr/>
          <a:lstStyle/>
          <a:p>
            <a:pPr fontAlgn="auto">
              <a:spcBef>
                <a:spcPts val="0"/>
              </a:spcBef>
              <a:spcAft>
                <a:spcPts val="0"/>
              </a:spcAft>
              <a:defRPr/>
            </a:pPr>
            <a:endParaRPr lang="en-US" sz="1900">
              <a:solidFill>
                <a:prstClr val="black"/>
              </a:solidFill>
              <a:latin typeface="Arial"/>
            </a:endParaRPr>
          </a:p>
        </p:txBody>
      </p:sp>
      <p:sp>
        <p:nvSpPr>
          <p:cNvPr id="83" name="Down Arrow 82"/>
          <p:cNvSpPr/>
          <p:nvPr/>
        </p:nvSpPr>
        <p:spPr>
          <a:xfrm>
            <a:off x="7286863" y="3869642"/>
            <a:ext cx="569283" cy="1090574"/>
          </a:xfrm>
          <a:prstGeom prst="downArrow">
            <a:avLst/>
          </a:prstGeom>
          <a:ln w="19050"/>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84" name="TextBox 83"/>
          <p:cNvSpPr txBox="1"/>
          <p:nvPr/>
        </p:nvSpPr>
        <p:spPr>
          <a:xfrm>
            <a:off x="5666463" y="2376434"/>
            <a:ext cx="3171717" cy="954107"/>
          </a:xfrm>
          <a:prstGeom prst="rect">
            <a:avLst/>
          </a:prstGeom>
          <a:noFill/>
        </p:spPr>
        <p:txBody>
          <a:bodyPr wrap="square" rtlCol="0">
            <a:spAutoFit/>
          </a:bodyPr>
          <a:lstStyle/>
          <a:p>
            <a:pPr algn="ctr"/>
            <a:r>
              <a:rPr lang="en-US" sz="2800" dirty="0" smtClean="0"/>
              <a:t>$1,000 to sequence one human genome</a:t>
            </a:r>
            <a:endParaRPr lang="en-US" sz="2800" dirty="0"/>
          </a:p>
        </p:txBody>
      </p:sp>
      <p:grpSp>
        <p:nvGrpSpPr>
          <p:cNvPr id="91" name="Group 90"/>
          <p:cNvGrpSpPr/>
          <p:nvPr/>
        </p:nvGrpSpPr>
        <p:grpSpPr>
          <a:xfrm>
            <a:off x="1897603" y="1590275"/>
            <a:ext cx="2657945" cy="895179"/>
            <a:chOff x="1897603" y="1590275"/>
            <a:chExt cx="2657945" cy="895179"/>
          </a:xfrm>
        </p:grpSpPr>
        <p:sp>
          <p:nvSpPr>
            <p:cNvPr id="88" name="Freeform 87"/>
            <p:cNvSpPr/>
            <p:nvPr/>
          </p:nvSpPr>
          <p:spPr>
            <a:xfrm>
              <a:off x="1952625" y="1647825"/>
              <a:ext cx="2555081" cy="790575"/>
            </a:xfrm>
            <a:custGeom>
              <a:avLst/>
              <a:gdLst>
                <a:gd name="connsiteX0" fmla="*/ 0 w 2555081"/>
                <a:gd name="connsiteY0" fmla="*/ 0 h 790575"/>
                <a:gd name="connsiteX1" fmla="*/ 209550 w 2555081"/>
                <a:gd name="connsiteY1" fmla="*/ 116681 h 790575"/>
                <a:gd name="connsiteX2" fmla="*/ 428625 w 2555081"/>
                <a:gd name="connsiteY2" fmla="*/ 159544 h 790575"/>
                <a:gd name="connsiteX3" fmla="*/ 659606 w 2555081"/>
                <a:gd name="connsiteY3" fmla="*/ 197644 h 790575"/>
                <a:gd name="connsiteX4" fmla="*/ 904875 w 2555081"/>
                <a:gd name="connsiteY4" fmla="*/ 300038 h 790575"/>
                <a:gd name="connsiteX5" fmla="*/ 1021556 w 2555081"/>
                <a:gd name="connsiteY5" fmla="*/ 407194 h 790575"/>
                <a:gd name="connsiteX6" fmla="*/ 1123950 w 2555081"/>
                <a:gd name="connsiteY6" fmla="*/ 523875 h 790575"/>
                <a:gd name="connsiteX7" fmla="*/ 1231106 w 2555081"/>
                <a:gd name="connsiteY7" fmla="*/ 533400 h 790575"/>
                <a:gd name="connsiteX8" fmla="*/ 1362075 w 2555081"/>
                <a:gd name="connsiteY8" fmla="*/ 547688 h 790575"/>
                <a:gd name="connsiteX9" fmla="*/ 1445419 w 2555081"/>
                <a:gd name="connsiteY9" fmla="*/ 557213 h 790575"/>
                <a:gd name="connsiteX10" fmla="*/ 1576388 w 2555081"/>
                <a:gd name="connsiteY10" fmla="*/ 590550 h 790575"/>
                <a:gd name="connsiteX11" fmla="*/ 1664494 w 2555081"/>
                <a:gd name="connsiteY11" fmla="*/ 595313 h 790575"/>
                <a:gd name="connsiteX12" fmla="*/ 1783556 w 2555081"/>
                <a:gd name="connsiteY12" fmla="*/ 650081 h 790575"/>
                <a:gd name="connsiteX13" fmla="*/ 1895475 w 2555081"/>
                <a:gd name="connsiteY13" fmla="*/ 688181 h 790575"/>
                <a:gd name="connsiteX14" fmla="*/ 1995488 w 2555081"/>
                <a:gd name="connsiteY14" fmla="*/ 697706 h 790575"/>
                <a:gd name="connsiteX15" fmla="*/ 2114550 w 2555081"/>
                <a:gd name="connsiteY15" fmla="*/ 704850 h 790575"/>
                <a:gd name="connsiteX16" fmla="*/ 2231231 w 2555081"/>
                <a:gd name="connsiteY16" fmla="*/ 740569 h 790575"/>
                <a:gd name="connsiteX17" fmla="*/ 2316956 w 2555081"/>
                <a:gd name="connsiteY17" fmla="*/ 776288 h 790575"/>
                <a:gd name="connsiteX18" fmla="*/ 2450306 w 2555081"/>
                <a:gd name="connsiteY18" fmla="*/ 790575 h 790575"/>
                <a:gd name="connsiteX19" fmla="*/ 2555081 w 2555081"/>
                <a:gd name="connsiteY19" fmla="*/ 788194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5081" h="790575">
                  <a:moveTo>
                    <a:pt x="0" y="0"/>
                  </a:moveTo>
                  <a:lnTo>
                    <a:pt x="209550" y="116681"/>
                  </a:lnTo>
                  <a:lnTo>
                    <a:pt x="428625" y="159544"/>
                  </a:lnTo>
                  <a:lnTo>
                    <a:pt x="659606" y="197644"/>
                  </a:lnTo>
                  <a:lnTo>
                    <a:pt x="904875" y="300038"/>
                  </a:lnTo>
                  <a:lnTo>
                    <a:pt x="1021556" y="407194"/>
                  </a:lnTo>
                  <a:lnTo>
                    <a:pt x="1123950" y="523875"/>
                  </a:lnTo>
                  <a:lnTo>
                    <a:pt x="1231106" y="533400"/>
                  </a:lnTo>
                  <a:lnTo>
                    <a:pt x="1362075" y="547688"/>
                  </a:lnTo>
                  <a:lnTo>
                    <a:pt x="1445419" y="557213"/>
                  </a:lnTo>
                  <a:lnTo>
                    <a:pt x="1576388" y="590550"/>
                  </a:lnTo>
                  <a:lnTo>
                    <a:pt x="1664494" y="595313"/>
                  </a:lnTo>
                  <a:lnTo>
                    <a:pt x="1783556" y="650081"/>
                  </a:lnTo>
                  <a:lnTo>
                    <a:pt x="1895475" y="688181"/>
                  </a:lnTo>
                  <a:lnTo>
                    <a:pt x="1995488" y="697706"/>
                  </a:lnTo>
                  <a:lnTo>
                    <a:pt x="2114550" y="704850"/>
                  </a:lnTo>
                  <a:lnTo>
                    <a:pt x="2231231" y="740569"/>
                  </a:lnTo>
                  <a:lnTo>
                    <a:pt x="2316956" y="776288"/>
                  </a:lnTo>
                  <a:lnTo>
                    <a:pt x="2450306" y="790575"/>
                  </a:lnTo>
                  <a:lnTo>
                    <a:pt x="2555081" y="788194"/>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Group 88"/>
            <p:cNvGrpSpPr/>
            <p:nvPr/>
          </p:nvGrpSpPr>
          <p:grpSpPr>
            <a:xfrm>
              <a:off x="1897603" y="1590275"/>
              <a:ext cx="2657945" cy="895179"/>
              <a:chOff x="1897603" y="1590275"/>
              <a:chExt cx="2657945" cy="895179"/>
            </a:xfrm>
            <a:solidFill>
              <a:schemeClr val="accent1"/>
            </a:solidFill>
          </p:grpSpPr>
          <p:sp>
            <p:nvSpPr>
              <p:cNvPr id="52" name="Oval 52"/>
              <p:cNvSpPr>
                <a:spLocks noChangeArrowheads="1"/>
              </p:cNvSpPr>
              <p:nvPr/>
            </p:nvSpPr>
            <p:spPr bwMode="auto">
              <a:xfrm>
                <a:off x="1897603" y="1590275"/>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53" name="Oval 52"/>
              <p:cNvSpPr>
                <a:spLocks noChangeArrowheads="1"/>
              </p:cNvSpPr>
              <p:nvPr/>
            </p:nvSpPr>
            <p:spPr bwMode="auto">
              <a:xfrm>
                <a:off x="2107695" y="1701824"/>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54" name="Oval 52"/>
              <p:cNvSpPr>
                <a:spLocks noChangeArrowheads="1"/>
              </p:cNvSpPr>
              <p:nvPr/>
            </p:nvSpPr>
            <p:spPr bwMode="auto">
              <a:xfrm>
                <a:off x="2324565" y="1752021"/>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55" name="Oval 52"/>
              <p:cNvSpPr>
                <a:spLocks noChangeArrowheads="1"/>
              </p:cNvSpPr>
              <p:nvPr/>
            </p:nvSpPr>
            <p:spPr bwMode="auto">
              <a:xfrm>
                <a:off x="2548212" y="1791063"/>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56" name="Oval 52"/>
              <p:cNvSpPr>
                <a:spLocks noChangeArrowheads="1"/>
              </p:cNvSpPr>
              <p:nvPr/>
            </p:nvSpPr>
            <p:spPr bwMode="auto">
              <a:xfrm>
                <a:off x="2798967" y="1885879"/>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57" name="Oval 52"/>
              <p:cNvSpPr>
                <a:spLocks noChangeArrowheads="1"/>
              </p:cNvSpPr>
              <p:nvPr/>
            </p:nvSpPr>
            <p:spPr bwMode="auto">
              <a:xfrm>
                <a:off x="2914179" y="1997428"/>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58" name="Oval 52"/>
              <p:cNvSpPr>
                <a:spLocks noChangeArrowheads="1"/>
              </p:cNvSpPr>
              <p:nvPr/>
            </p:nvSpPr>
            <p:spPr bwMode="auto">
              <a:xfrm>
                <a:off x="3015837" y="2114554"/>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59" name="Oval 52"/>
              <p:cNvSpPr>
                <a:spLocks noChangeArrowheads="1"/>
              </p:cNvSpPr>
              <p:nvPr/>
            </p:nvSpPr>
            <p:spPr bwMode="auto">
              <a:xfrm>
                <a:off x="3131049" y="2125709"/>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0" name="Oval 52"/>
              <p:cNvSpPr>
                <a:spLocks noChangeArrowheads="1"/>
              </p:cNvSpPr>
              <p:nvPr/>
            </p:nvSpPr>
            <p:spPr bwMode="auto">
              <a:xfrm>
                <a:off x="3253038" y="2136864"/>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1" name="Oval 52"/>
              <p:cNvSpPr>
                <a:spLocks noChangeArrowheads="1"/>
              </p:cNvSpPr>
              <p:nvPr/>
            </p:nvSpPr>
            <p:spPr bwMode="auto">
              <a:xfrm>
                <a:off x="3341141" y="2148019"/>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2" name="Oval 52"/>
              <p:cNvSpPr>
                <a:spLocks noChangeArrowheads="1"/>
              </p:cNvSpPr>
              <p:nvPr/>
            </p:nvSpPr>
            <p:spPr bwMode="auto">
              <a:xfrm>
                <a:off x="3463130" y="2181484"/>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3" name="Oval 52"/>
              <p:cNvSpPr>
                <a:spLocks noChangeArrowheads="1"/>
              </p:cNvSpPr>
              <p:nvPr/>
            </p:nvSpPr>
            <p:spPr bwMode="auto">
              <a:xfrm>
                <a:off x="3558010" y="2181484"/>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4" name="Oval 52"/>
              <p:cNvSpPr>
                <a:spLocks noChangeArrowheads="1"/>
              </p:cNvSpPr>
              <p:nvPr/>
            </p:nvSpPr>
            <p:spPr bwMode="auto">
              <a:xfrm>
                <a:off x="3680000" y="2237258"/>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5" name="Oval 52"/>
              <p:cNvSpPr>
                <a:spLocks noChangeArrowheads="1"/>
              </p:cNvSpPr>
              <p:nvPr/>
            </p:nvSpPr>
            <p:spPr bwMode="auto">
              <a:xfrm>
                <a:off x="3781657" y="2270723"/>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6" name="Oval 52"/>
              <p:cNvSpPr>
                <a:spLocks noChangeArrowheads="1"/>
              </p:cNvSpPr>
              <p:nvPr/>
            </p:nvSpPr>
            <p:spPr bwMode="auto">
              <a:xfrm>
                <a:off x="3890092" y="2287455"/>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7" name="Oval 52"/>
              <p:cNvSpPr>
                <a:spLocks noChangeArrowheads="1"/>
              </p:cNvSpPr>
              <p:nvPr/>
            </p:nvSpPr>
            <p:spPr bwMode="auto">
              <a:xfrm>
                <a:off x="4005304" y="2293032"/>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8" name="Oval 52"/>
              <p:cNvSpPr>
                <a:spLocks noChangeArrowheads="1"/>
              </p:cNvSpPr>
              <p:nvPr/>
            </p:nvSpPr>
            <p:spPr bwMode="auto">
              <a:xfrm>
                <a:off x="4120516" y="2326497"/>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69" name="Oval 52"/>
              <p:cNvSpPr>
                <a:spLocks noChangeArrowheads="1"/>
              </p:cNvSpPr>
              <p:nvPr/>
            </p:nvSpPr>
            <p:spPr bwMode="auto">
              <a:xfrm>
                <a:off x="4208619" y="2365539"/>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70" name="Oval 52"/>
              <p:cNvSpPr>
                <a:spLocks noChangeArrowheads="1"/>
              </p:cNvSpPr>
              <p:nvPr/>
            </p:nvSpPr>
            <p:spPr bwMode="auto">
              <a:xfrm>
                <a:off x="4445820" y="2376694"/>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sp>
            <p:nvSpPr>
              <p:cNvPr id="71" name="Oval 52"/>
              <p:cNvSpPr>
                <a:spLocks noChangeArrowheads="1"/>
              </p:cNvSpPr>
              <p:nvPr/>
            </p:nvSpPr>
            <p:spPr bwMode="auto">
              <a:xfrm>
                <a:off x="4344163" y="2376694"/>
                <a:ext cx="109728" cy="108760"/>
              </a:xfrm>
              <a:prstGeom prst="ellipse">
                <a:avLst/>
              </a:prstGeom>
              <a:grpFill/>
              <a:ln w="12700">
                <a:solidFill>
                  <a:srgbClr val="000000"/>
                </a:solidFill>
                <a:round/>
                <a:headEnd/>
                <a:tailEnd/>
              </a:ln>
            </p:spPr>
            <p:txBody>
              <a:bodyPr wrap="none" anchor="ctr"/>
              <a:lstStyle/>
              <a:p>
                <a:pPr fontAlgn="auto">
                  <a:spcBef>
                    <a:spcPts val="0"/>
                  </a:spcBef>
                  <a:spcAft>
                    <a:spcPts val="0"/>
                  </a:spcAft>
                  <a:defRPr/>
                </a:pPr>
                <a:endParaRPr lang="en-US" sz="1900">
                  <a:solidFill>
                    <a:srgbClr val="000000"/>
                  </a:solidFill>
                  <a:latin typeface="Arial Narrow" pitchFamily="34" charset="0"/>
                </a:endParaRPr>
              </a:p>
            </p:txBody>
          </p:sp>
        </p:grpSp>
      </p:grpSp>
      <p:cxnSp>
        <p:nvCxnSpPr>
          <p:cNvPr id="94" name="Straight Arrow Connector 93"/>
          <p:cNvCxnSpPr/>
          <p:nvPr/>
        </p:nvCxnSpPr>
        <p:spPr>
          <a:xfrm>
            <a:off x="7631461" y="5691187"/>
            <a:ext cx="531019" cy="0"/>
          </a:xfrm>
          <a:prstGeom prst="straightConnector1">
            <a:avLst/>
          </a:prstGeom>
          <a:ln w="19050">
            <a:solidFill>
              <a:srgbClr val="86868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658368" y="6328580"/>
            <a:ext cx="6489870"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1504148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2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wipe(left)">
                                      <p:cBhvr>
                                        <p:cTn id="12" dur="2000"/>
                                        <p:tgtEl>
                                          <p:spTgt spid="9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up)">
                                      <p:cBhvr>
                                        <p:cTn id="17" dur="500"/>
                                        <p:tgtEl>
                                          <p:spTgt spid="8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13906"/>
            <a:ext cx="9146604" cy="6097736"/>
          </a:xfrm>
          <a:prstGeom prst="rect">
            <a:avLst/>
          </a:prstGeom>
          <a:ln w="19050">
            <a:noFill/>
          </a:ln>
          <a:effectLst>
            <a:outerShdw blurRad="190500" algn="tl" rotWithShape="0">
              <a:srgbClr val="000000">
                <a:alpha val="70000"/>
              </a:srgbClr>
            </a:outerShdw>
          </a:effectLst>
        </p:spPr>
      </p:pic>
      <p:pic>
        <p:nvPicPr>
          <p:cNvPr id="6" name="Picture 5"/>
          <p:cNvPicPr>
            <a:picLocks noChangeAspect="1"/>
          </p:cNvPicPr>
          <p:nvPr/>
        </p:nvPicPr>
        <p:blipFill>
          <a:blip r:embed="rId3"/>
          <a:stretch>
            <a:fillRect/>
          </a:stretch>
        </p:blipFill>
        <p:spPr>
          <a:xfrm>
            <a:off x="489857" y="2420679"/>
            <a:ext cx="8164286" cy="3429000"/>
          </a:xfrm>
          <a:prstGeom prst="rect">
            <a:avLst/>
          </a:prstGeom>
          <a:ln w="19050">
            <a:solidFill>
              <a:schemeClr val="accent6"/>
            </a:solidFill>
          </a:ln>
          <a:effectLst>
            <a:outerShdw blurRad="190500" algn="tl" rotWithShape="0">
              <a:srgbClr val="000000">
                <a:alpha val="70000"/>
              </a:srgbClr>
            </a:outerShdw>
          </a:effectLst>
        </p:spPr>
      </p:pic>
      <p:sp>
        <p:nvSpPr>
          <p:cNvPr id="4" name="TextBox 3"/>
          <p:cNvSpPr txBox="1"/>
          <p:nvPr/>
        </p:nvSpPr>
        <p:spPr>
          <a:xfrm>
            <a:off x="658368" y="6328580"/>
            <a:ext cx="6593770"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3807938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5"/>
                                        </p:tgtEl>
                                        <p:attrNameLst>
                                          <p:attrName>style.opacity</p:attrName>
                                        </p:attrNameLst>
                                      </p:cBhvr>
                                      <p:to>
                                        <p:strVal val="0.5"/>
                                      </p:to>
                                    </p:set>
                                    <p:animEffect filter="image" prLst="opacity: 0.5">
                                      <p:cBhvr rctx="IE">
                                        <p:cTn id="7" dur="indefinite"/>
                                        <p:tgtEl>
                                          <p:spTgt spid="5"/>
                                        </p:tgtEl>
                                      </p:cBhvr>
                                    </p:animEffect>
                                  </p:childTnLst>
                                </p:cTn>
                              </p:par>
                            </p:childTnLst>
                          </p:cTn>
                        </p:par>
                        <p:par>
                          <p:cTn id="8" fill="hold">
                            <p:stCondLst>
                              <p:cond delay="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722" r="4722"/>
          <a:stretch/>
        </p:blipFill>
        <p:spPr>
          <a:xfrm>
            <a:off x="658368" y="866246"/>
            <a:ext cx="7827264" cy="5217583"/>
          </a:xfrm>
          <a:prstGeom prst="rect">
            <a:avLst/>
          </a:prstGeom>
          <a:ln w="19050">
            <a:solidFill>
              <a:schemeClr val="accent6"/>
            </a:solidFill>
          </a:ln>
          <a:effectLst>
            <a:outerShdw blurRad="190500" algn="tl" rotWithShape="0">
              <a:srgbClr val="000000">
                <a:alpha val="70000"/>
              </a:srgbClr>
            </a:outerShdw>
          </a:effectLst>
        </p:spPr>
      </p:pic>
      <p:sp>
        <p:nvSpPr>
          <p:cNvPr id="3" name="TextBox 2"/>
          <p:cNvSpPr txBox="1"/>
          <p:nvPr/>
        </p:nvSpPr>
        <p:spPr>
          <a:xfrm>
            <a:off x="658368" y="6328580"/>
            <a:ext cx="6625301"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23689275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3"/>
          <p:cNvSpPr>
            <a:spLocks noGrp="1"/>
          </p:cNvSpPr>
          <p:nvPr>
            <p:ph type="sldNum" sz="quarter" idx="12"/>
          </p:nvPr>
        </p:nvSpPr>
        <p:spPr bwMode="auto">
          <a:xfrm>
            <a:off x="8485188" y="6931025"/>
            <a:ext cx="658812" cy="1095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55000" lnSpcReduction="20000"/>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AE6447D-BA71-2244-8F89-4D1E97E52C4D}" type="slidenum">
              <a:rPr lang="en-US" sz="1200">
                <a:solidFill>
                  <a:srgbClr val="4E94FF"/>
                </a:solidFill>
              </a:rPr>
              <a:pPr eaLnBrk="1" hangingPunct="1"/>
              <a:t>11</a:t>
            </a:fld>
            <a:endParaRPr lang="en-US" sz="1200">
              <a:solidFill>
                <a:srgbClr val="4E94FF"/>
              </a:solidFill>
            </a:endParaRPr>
          </a:p>
        </p:txBody>
      </p:sp>
      <p:sp>
        <p:nvSpPr>
          <p:cNvPr id="2" name="Title 1"/>
          <p:cNvSpPr>
            <a:spLocks noGrp="1"/>
          </p:cNvSpPr>
          <p:nvPr>
            <p:ph type="title" idx="4294967295"/>
          </p:nvPr>
        </p:nvSpPr>
        <p:spPr>
          <a:xfrm>
            <a:off x="372703" y="141891"/>
            <a:ext cx="7941035" cy="930166"/>
          </a:xfrm>
        </p:spPr>
        <p:txBody>
          <a:bodyPr rtlCol="0">
            <a:noAutofit/>
          </a:bodyPr>
          <a:lstStyle/>
          <a:p>
            <a:pPr algn="ctr" eaLnBrk="1" fontAlgn="auto" hangingPunct="1">
              <a:spcAft>
                <a:spcPts val="0"/>
              </a:spcAft>
              <a:defRPr/>
            </a:pPr>
            <a:r>
              <a:rPr lang="en-US" sz="3200" kern="1200" dirty="0">
                <a:solidFill>
                  <a:schemeClr val="tx2"/>
                </a:solidFill>
                <a:ea typeface="+mj-ea"/>
                <a:cs typeface="+mj-cs"/>
              </a:rPr>
              <a:t>Individualized </a:t>
            </a:r>
            <a:r>
              <a:rPr lang="en-US" sz="3200" kern="1200" dirty="0" smtClean="0">
                <a:solidFill>
                  <a:schemeClr val="tx2"/>
                </a:solidFill>
                <a:ea typeface="+mj-ea"/>
                <a:cs typeface="+mj-cs"/>
              </a:rPr>
              <a:t>Medicine Mayo Clinic</a:t>
            </a:r>
            <a:endParaRPr lang="en-US" sz="4000" b="0" i="1" kern="1200" dirty="0">
              <a:solidFill>
                <a:schemeClr val="tx2"/>
              </a:solidFill>
              <a:ea typeface="+mj-ea"/>
              <a:cs typeface="+mj-cs"/>
            </a:endParaRPr>
          </a:p>
        </p:txBody>
      </p:sp>
      <p:sp>
        <p:nvSpPr>
          <p:cNvPr id="17412" name="TextBox 2"/>
          <p:cNvSpPr txBox="1">
            <a:spLocks noChangeArrowheads="1"/>
          </p:cNvSpPr>
          <p:nvPr/>
        </p:nvSpPr>
        <p:spPr bwMode="auto">
          <a:xfrm>
            <a:off x="4660354" y="3117131"/>
            <a:ext cx="1701209" cy="391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1400" b="1" dirty="0"/>
              <a:t>Next </a:t>
            </a:r>
            <a:r>
              <a:rPr lang="en-US" sz="1400" b="1" dirty="0" smtClean="0"/>
              <a:t>Generation </a:t>
            </a:r>
          </a:p>
          <a:p>
            <a:pPr algn="ctr" eaLnBrk="1" hangingPunct="1">
              <a:lnSpc>
                <a:spcPct val="90000"/>
              </a:lnSpc>
            </a:pPr>
            <a:r>
              <a:rPr lang="en-US" sz="1400" b="1" dirty="0" smtClean="0"/>
              <a:t>Sequencing</a:t>
            </a:r>
            <a:endParaRPr lang="en-US" sz="1400" b="1" dirty="0"/>
          </a:p>
        </p:txBody>
      </p:sp>
      <p:sp>
        <p:nvSpPr>
          <p:cNvPr id="17421" name="TextBox 16"/>
          <p:cNvSpPr txBox="1">
            <a:spLocks noChangeArrowheads="1"/>
          </p:cNvSpPr>
          <p:nvPr/>
        </p:nvSpPr>
        <p:spPr bwMode="auto">
          <a:xfrm>
            <a:off x="3048779" y="5603611"/>
            <a:ext cx="1803261" cy="391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1400" b="1" dirty="0" smtClean="0"/>
              <a:t>Expert Review and Consultation</a:t>
            </a:r>
            <a:endParaRPr lang="en-US" sz="1400" b="1" dirty="0"/>
          </a:p>
        </p:txBody>
      </p:sp>
      <p:sp>
        <p:nvSpPr>
          <p:cNvPr id="58392" name="TextBox 19"/>
          <p:cNvSpPr txBox="1">
            <a:spLocks noChangeArrowheads="1"/>
          </p:cNvSpPr>
          <p:nvPr/>
        </p:nvSpPr>
        <p:spPr bwMode="auto">
          <a:xfrm>
            <a:off x="6205820" y="5579647"/>
            <a:ext cx="2635676" cy="391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1400" b="1" dirty="0"/>
              <a:t>Interpretive Report</a:t>
            </a:r>
            <a:br>
              <a:rPr lang="en-US" sz="1400" b="1" dirty="0"/>
            </a:br>
            <a:r>
              <a:rPr lang="en-US" sz="1400" b="1" dirty="0"/>
              <a:t>G</a:t>
            </a:r>
            <a:r>
              <a:rPr lang="en-US" sz="1400" b="1" dirty="0" smtClean="0"/>
              <a:t>enerated</a:t>
            </a:r>
            <a:endParaRPr lang="en-US" sz="1400" b="1" dirty="0"/>
          </a:p>
        </p:txBody>
      </p:sp>
      <p:sp>
        <p:nvSpPr>
          <p:cNvPr id="17427" name="TextBox 19"/>
          <p:cNvSpPr txBox="1">
            <a:spLocks noChangeArrowheads="1"/>
          </p:cNvSpPr>
          <p:nvPr/>
        </p:nvSpPr>
        <p:spPr bwMode="auto">
          <a:xfrm>
            <a:off x="372703" y="5567667"/>
            <a:ext cx="16017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1400" b="1" dirty="0"/>
              <a:t>Individualized </a:t>
            </a:r>
          </a:p>
          <a:p>
            <a:pPr algn="ctr" eaLnBrk="1" hangingPunct="1">
              <a:lnSpc>
                <a:spcPct val="90000"/>
              </a:lnSpc>
            </a:pPr>
            <a:r>
              <a:rPr lang="en-US" sz="1400" b="1" dirty="0"/>
              <a:t>Medicine Consult</a:t>
            </a:r>
          </a:p>
        </p:txBody>
      </p:sp>
      <p:sp>
        <p:nvSpPr>
          <p:cNvPr id="28" name="TextBox 2"/>
          <p:cNvSpPr txBox="1">
            <a:spLocks noChangeArrowheads="1"/>
          </p:cNvSpPr>
          <p:nvPr/>
        </p:nvSpPr>
        <p:spPr bwMode="auto">
          <a:xfrm>
            <a:off x="2360128" y="3117134"/>
            <a:ext cx="1952797" cy="391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sz="1400" b="1" dirty="0" smtClean="0"/>
              <a:t>Sample Collection</a:t>
            </a:r>
          </a:p>
          <a:p>
            <a:pPr algn="ctr" eaLnBrk="1" hangingPunct="1">
              <a:lnSpc>
                <a:spcPct val="90000"/>
              </a:lnSpc>
            </a:pPr>
            <a:r>
              <a:rPr lang="en-US" sz="1400" b="1" dirty="0" smtClean="0"/>
              <a:t>(Blood and/or Tissue)</a:t>
            </a:r>
            <a:endParaRPr lang="en-US" sz="1400" b="1" dirty="0"/>
          </a:p>
        </p:txBody>
      </p:sp>
      <p:cxnSp>
        <p:nvCxnSpPr>
          <p:cNvPr id="39" name="Straight Arrow Connector 38"/>
          <p:cNvCxnSpPr/>
          <p:nvPr/>
        </p:nvCxnSpPr>
        <p:spPr>
          <a:xfrm flipV="1">
            <a:off x="4724150" y="2299722"/>
            <a:ext cx="2073275" cy="17463"/>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617343" y="2307658"/>
            <a:ext cx="1058862" cy="0"/>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7913688" y="3355975"/>
            <a:ext cx="0" cy="522288"/>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7" idx="3"/>
            <a:endCxn id="36" idx="2"/>
          </p:cNvCxnSpPr>
          <p:nvPr/>
        </p:nvCxnSpPr>
        <p:spPr>
          <a:xfrm flipH="1" flipV="1">
            <a:off x="2048639" y="4595215"/>
            <a:ext cx="2805572" cy="39666"/>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4909714" y="4615430"/>
            <a:ext cx="1236662" cy="0"/>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a:srcRect l="16381"/>
          <a:stretch/>
        </p:blipFill>
        <p:spPr>
          <a:xfrm>
            <a:off x="6804837" y="1498602"/>
            <a:ext cx="1962926" cy="1546225"/>
          </a:xfrm>
          <a:prstGeom prst="rect">
            <a:avLst/>
          </a:prstGeom>
          <a:ln w="38100">
            <a:solidFill>
              <a:schemeClr val="tx1"/>
            </a:solidFill>
          </a:ln>
        </p:spPr>
      </p:pic>
      <p:pic>
        <p:nvPicPr>
          <p:cNvPr id="4" name="Picture 3"/>
          <p:cNvPicPr>
            <a:picLocks noChangeAspect="1"/>
          </p:cNvPicPr>
          <p:nvPr/>
        </p:nvPicPr>
        <p:blipFill rotWithShape="1">
          <a:blip r:embed="rId4"/>
          <a:srcRect l="11665" r="9455"/>
          <a:stretch/>
        </p:blipFill>
        <p:spPr>
          <a:xfrm>
            <a:off x="4676230" y="1498602"/>
            <a:ext cx="1682750" cy="1546225"/>
          </a:xfrm>
          <a:prstGeom prst="rect">
            <a:avLst/>
          </a:prstGeom>
          <a:ln w="38100">
            <a:solidFill>
              <a:schemeClr val="tx1"/>
            </a:solidFill>
          </a:ln>
        </p:spPr>
      </p:pic>
      <p:pic>
        <p:nvPicPr>
          <p:cNvPr id="11" name="Picture 10"/>
          <p:cNvPicPr>
            <a:picLocks noChangeAspect="1"/>
          </p:cNvPicPr>
          <p:nvPr/>
        </p:nvPicPr>
        <p:blipFill rotWithShape="1">
          <a:blip r:embed="rId5"/>
          <a:srcRect l="22660" r="8040"/>
          <a:stretch/>
        </p:blipFill>
        <p:spPr>
          <a:xfrm>
            <a:off x="2512296" y="1481856"/>
            <a:ext cx="1655762" cy="1555750"/>
          </a:xfrm>
          <a:prstGeom prst="rect">
            <a:avLst/>
          </a:prstGeom>
          <a:ln w="38100">
            <a:solidFill>
              <a:schemeClr val="tx1"/>
            </a:solidFill>
          </a:ln>
        </p:spPr>
      </p:pic>
      <p:pic>
        <p:nvPicPr>
          <p:cNvPr id="32" name="Picture 3"/>
          <p:cNvPicPr>
            <a:picLocks noChangeAspect="1" noChangeArrowheads="1"/>
          </p:cNvPicPr>
          <p:nvPr/>
        </p:nvPicPr>
        <p:blipFill rotWithShape="1">
          <a:blip r:embed="rId6"/>
          <a:srcRect t="22735" b="383"/>
          <a:stretch/>
        </p:blipFill>
        <p:spPr bwMode="auto">
          <a:xfrm>
            <a:off x="5942253" y="3890246"/>
            <a:ext cx="2899244" cy="15446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18" name="TextBox 13"/>
          <p:cNvSpPr txBox="1">
            <a:spLocks noChangeArrowheads="1"/>
          </p:cNvSpPr>
          <p:nvPr/>
        </p:nvSpPr>
        <p:spPr bwMode="auto">
          <a:xfrm>
            <a:off x="6577211" y="3104378"/>
            <a:ext cx="2190527" cy="197490"/>
          </a:xfrm>
          <a:prstGeom prst="rect">
            <a:avLst/>
          </a:prstGeom>
          <a:noFill/>
          <a:ln>
            <a:noFill/>
          </a:ln>
          <a:extLst/>
        </p:spPr>
        <p:txBody>
          <a:bodyPr wrap="square"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lnSpc>
                <a:spcPct val="90000"/>
              </a:lnSpc>
              <a:spcBef>
                <a:spcPts val="0"/>
              </a:spcBef>
              <a:spcAft>
                <a:spcPts val="0"/>
              </a:spcAft>
              <a:defRPr/>
            </a:pPr>
            <a:r>
              <a:rPr lang="en-US" sz="1400" b="1" dirty="0" smtClean="0">
                <a:ea typeface="+mn-ea"/>
              </a:rPr>
              <a:t>Data Storage/Analysis</a:t>
            </a:r>
            <a:endParaRPr lang="en-US" sz="1400" b="1" dirty="0">
              <a:ea typeface="+mn-ea"/>
            </a:endParaRPr>
          </a:p>
        </p:txBody>
      </p:sp>
      <p:pic>
        <p:nvPicPr>
          <p:cNvPr id="26" name="Picture 25"/>
          <p:cNvPicPr>
            <a:picLocks noChangeAspect="1"/>
          </p:cNvPicPr>
          <p:nvPr/>
        </p:nvPicPr>
        <p:blipFill rotWithShape="1">
          <a:blip r:embed="rId7">
            <a:extLst>
              <a:ext uri="{28A0092B-C50C-407E-A947-70E740481C1C}">
                <a14:useLocalDpi xmlns:a14="http://schemas.microsoft.com/office/drawing/2010/main" val="0"/>
              </a:ext>
            </a:extLst>
          </a:blip>
          <a:srcRect l="9824" t="12924" r="5818" b="4866"/>
          <a:stretch/>
        </p:blipFill>
        <p:spPr>
          <a:xfrm>
            <a:off x="47922" y="1353229"/>
            <a:ext cx="1940817" cy="1789305"/>
          </a:xfrm>
          <a:prstGeom prst="ellipse">
            <a:avLst/>
          </a:prstGeom>
          <a:ln w="38100">
            <a:solidFill>
              <a:schemeClr val="bg1"/>
            </a:solidFill>
          </a:ln>
          <a:effectLst>
            <a:outerShdw blurRad="50800" dist="38100" dir="2700000" algn="tl" rotWithShape="0">
              <a:prstClr val="black">
                <a:alpha val="40000"/>
              </a:prstClr>
            </a:outerShdw>
          </a:effectLst>
        </p:spPr>
      </p:pic>
      <p:pic>
        <p:nvPicPr>
          <p:cNvPr id="27" name="Picture 26"/>
          <p:cNvPicPr>
            <a:picLocks noChangeAspect="1"/>
          </p:cNvPicPr>
          <p:nvPr/>
        </p:nvPicPr>
        <p:blipFill rotWithShape="1">
          <a:blip r:embed="rId8" cstate="print">
            <a:extLst>
              <a:ext uri="{28A0092B-C50C-407E-A947-70E740481C1C}">
                <a14:useLocalDpi xmlns:a14="http://schemas.microsoft.com/office/drawing/2010/main" val="0"/>
              </a:ext>
            </a:extLst>
          </a:blip>
          <a:srcRect l="9793" t="9153" r="8481" b="12670"/>
          <a:stretch/>
        </p:blipFill>
        <p:spPr>
          <a:xfrm>
            <a:off x="3037844" y="3866034"/>
            <a:ext cx="1816367" cy="1537694"/>
          </a:xfrm>
          <a:prstGeom prst="roundRect">
            <a:avLst/>
          </a:prstGeom>
          <a:ln w="38100">
            <a:solidFill>
              <a:schemeClr val="tx1"/>
            </a:solidFill>
          </a:ln>
          <a:effectLst>
            <a:outerShdw blurRad="50800" dist="38100" dir="2700000" algn="tl" rotWithShape="0">
              <a:prstClr val="black">
                <a:alpha val="40000"/>
              </a:prstClr>
            </a:outerShdw>
          </a:effectLst>
        </p:spPr>
      </p:pic>
      <p:cxnSp>
        <p:nvCxnSpPr>
          <p:cNvPr id="29" name="Straight Arrow Connector 28"/>
          <p:cNvCxnSpPr>
            <a:endCxn id="11" idx="1"/>
          </p:cNvCxnSpPr>
          <p:nvPr/>
        </p:nvCxnSpPr>
        <p:spPr>
          <a:xfrm flipV="1">
            <a:off x="2036657" y="2259731"/>
            <a:ext cx="475639" cy="132"/>
          </a:xfrm>
          <a:prstGeom prst="straightConnector1">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p:nvPicPr>
        <p:blipFill rotWithShape="1">
          <a:blip r:embed="rId9" cstate="print">
            <a:extLst>
              <a:ext uri="{28A0092B-C50C-407E-A947-70E740481C1C}">
                <a14:useLocalDpi xmlns:a14="http://schemas.microsoft.com/office/drawing/2010/main" val="0"/>
              </a:ext>
            </a:extLst>
          </a:blip>
          <a:srcRect l="16343" t="7638" r="-5319" b="2599"/>
          <a:stretch/>
        </p:blipFill>
        <p:spPr>
          <a:xfrm flipH="1">
            <a:off x="91992" y="3688487"/>
            <a:ext cx="1956647" cy="1813455"/>
          </a:xfrm>
          <a:prstGeom prst="ellipse">
            <a:avLst/>
          </a:prstGeom>
          <a:ln w="38100">
            <a:solidFill>
              <a:schemeClr val="bg1"/>
            </a:solidFill>
          </a:ln>
          <a:effectLst>
            <a:outerShdw blurRad="50800" dist="38100" dir="2700000" algn="tl" rotWithShape="0">
              <a:prstClr val="black">
                <a:alpha val="40000"/>
              </a:prstClr>
            </a:outerShdw>
          </a:effectLst>
        </p:spPr>
      </p:pic>
      <p:sp>
        <p:nvSpPr>
          <p:cNvPr id="40" name="TextBox 19"/>
          <p:cNvSpPr txBox="1">
            <a:spLocks noChangeArrowheads="1"/>
          </p:cNvSpPr>
          <p:nvPr/>
        </p:nvSpPr>
        <p:spPr bwMode="auto">
          <a:xfrm>
            <a:off x="273516" y="3263828"/>
            <a:ext cx="1727202" cy="391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pPr>
            <a:r>
              <a:rPr lang="en-US" sz="1400" b="1" dirty="0" smtClean="0"/>
              <a:t>Referral to IM Clinic and Consultation</a:t>
            </a:r>
            <a:endParaRPr lang="en-US" sz="1400" b="1" dirty="0"/>
          </a:p>
        </p:txBody>
      </p:sp>
      <p:sp>
        <p:nvSpPr>
          <p:cNvPr id="6" name="Rectangle 5"/>
          <p:cNvSpPr/>
          <p:nvPr/>
        </p:nvSpPr>
        <p:spPr>
          <a:xfrm flipV="1">
            <a:off x="627321" y="3613665"/>
            <a:ext cx="4063462" cy="369332"/>
          </a:xfrm>
          <a:prstGeom prst="rect">
            <a:avLst/>
          </a:prstGeom>
        </p:spPr>
        <p:txBody>
          <a:bodyPr wrap="square">
            <a:spAutoFit/>
          </a:bodyPr>
          <a:lstStyle/>
          <a:p>
            <a:r>
              <a:rPr lang="en-US" dirty="0">
                <a:solidFill>
                  <a:schemeClr val="tx2"/>
                </a:solidFill>
              </a:rPr>
              <a:t>i</a:t>
            </a:r>
            <a:endParaRPr lang="en-US" dirty="0"/>
          </a:p>
        </p:txBody>
      </p:sp>
      <p:sp>
        <p:nvSpPr>
          <p:cNvPr id="30" name="TextBox 29"/>
          <p:cNvSpPr txBox="1"/>
          <p:nvPr/>
        </p:nvSpPr>
        <p:spPr>
          <a:xfrm>
            <a:off x="658368" y="6328580"/>
            <a:ext cx="6451880"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2432844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dissolv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7412"/>
                                        </p:tgtEl>
                                        <p:attrNameLst>
                                          <p:attrName>style.visibility</p:attrName>
                                        </p:attrNameLst>
                                      </p:cBhvr>
                                      <p:to>
                                        <p:strVal val="visible"/>
                                      </p:to>
                                    </p:set>
                                    <p:animEffect transition="in" filter="dissolve">
                                      <p:cBhvr>
                                        <p:cTn id="34" dur="500"/>
                                        <p:tgtEl>
                                          <p:spTgt spid="17412"/>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dissolve">
                                      <p:cBhvr>
                                        <p:cTn id="39" dur="500"/>
                                        <p:tgtEl>
                                          <p:spTgt spid="39"/>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dissolve">
                                      <p:cBhvr>
                                        <p:cTn id="44" dur="500"/>
                                        <p:tgtEl>
                                          <p:spTgt spid="5"/>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7418"/>
                                        </p:tgtEl>
                                        <p:attrNameLst>
                                          <p:attrName>style.visibility</p:attrName>
                                        </p:attrNameLst>
                                      </p:cBhvr>
                                      <p:to>
                                        <p:strVal val="visible"/>
                                      </p:to>
                                    </p:set>
                                    <p:animEffect transition="in" filter="dissolve">
                                      <p:cBhvr>
                                        <p:cTn id="47" dur="500"/>
                                        <p:tgtEl>
                                          <p:spTgt spid="17418"/>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dissolv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dissolve">
                                      <p:cBhvr>
                                        <p:cTn id="57" dur="500"/>
                                        <p:tgtEl>
                                          <p:spTgt spid="32"/>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58392"/>
                                        </p:tgtEl>
                                        <p:attrNameLst>
                                          <p:attrName>style.visibility</p:attrName>
                                        </p:attrNameLst>
                                      </p:cBhvr>
                                      <p:to>
                                        <p:strVal val="visible"/>
                                      </p:to>
                                    </p:set>
                                    <p:animEffect transition="in" filter="dissolve">
                                      <p:cBhvr>
                                        <p:cTn id="60" dur="500"/>
                                        <p:tgtEl>
                                          <p:spTgt spid="58392"/>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dissolve">
                                      <p:cBhvr>
                                        <p:cTn id="65" dur="500"/>
                                        <p:tgtEl>
                                          <p:spTgt spid="35"/>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dissolve">
                                      <p:cBhvr>
                                        <p:cTn id="70" dur="500"/>
                                        <p:tgtEl>
                                          <p:spTgt spid="27"/>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7421"/>
                                        </p:tgtEl>
                                        <p:attrNameLst>
                                          <p:attrName>style.visibility</p:attrName>
                                        </p:attrNameLst>
                                      </p:cBhvr>
                                      <p:to>
                                        <p:strVal val="visible"/>
                                      </p:to>
                                    </p:set>
                                    <p:animEffect transition="in" filter="dissolve">
                                      <p:cBhvr>
                                        <p:cTn id="73" dur="500"/>
                                        <p:tgtEl>
                                          <p:spTgt spid="17421"/>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nodeType="click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dissolve">
                                      <p:cBhvr>
                                        <p:cTn id="78" dur="500"/>
                                        <p:tgtEl>
                                          <p:spTgt spid="34"/>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dissolve">
                                      <p:cBhvr>
                                        <p:cTn id="83" dur="500"/>
                                        <p:tgtEl>
                                          <p:spTgt spid="36"/>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17427"/>
                                        </p:tgtEl>
                                        <p:attrNameLst>
                                          <p:attrName>style.visibility</p:attrName>
                                        </p:attrNameLst>
                                      </p:cBhvr>
                                      <p:to>
                                        <p:strVal val="visible"/>
                                      </p:to>
                                    </p:set>
                                    <p:animEffect transition="in" filter="dissolve">
                                      <p:cBhvr>
                                        <p:cTn id="86" dur="500"/>
                                        <p:tgtEl>
                                          <p:spTgt spid="17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21" grpId="0"/>
      <p:bldP spid="58392" grpId="0"/>
      <p:bldP spid="17427" grpId="0"/>
      <p:bldP spid="28" grpId="0"/>
      <p:bldP spid="17418"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248" y="365760"/>
            <a:ext cx="8714378" cy="548640"/>
          </a:xfrm>
        </p:spPr>
        <p:txBody>
          <a:bodyPr>
            <a:noAutofit/>
          </a:bodyPr>
          <a:lstStyle/>
          <a:p>
            <a:r>
              <a:rPr lang="en-US" sz="3200" dirty="0" smtClean="0"/>
              <a:t>Center for Individualized Medicine Team</a:t>
            </a:r>
            <a:endParaRPr lang="en-US" sz="3200" dirty="0"/>
          </a:p>
        </p:txBody>
      </p:sp>
      <p:sp>
        <p:nvSpPr>
          <p:cNvPr id="3" name="Content Placeholder 2"/>
          <p:cNvSpPr>
            <a:spLocks noGrp="1"/>
          </p:cNvSpPr>
          <p:nvPr>
            <p:ph idx="1"/>
          </p:nvPr>
        </p:nvSpPr>
        <p:spPr>
          <a:xfrm>
            <a:off x="822960" y="1100628"/>
            <a:ext cx="7520940" cy="3960103"/>
          </a:xfrm>
        </p:spPr>
        <p:txBody>
          <a:bodyPr>
            <a:noAutofit/>
          </a:bodyPr>
          <a:lstStyle/>
          <a:p>
            <a:r>
              <a:rPr lang="en-US" sz="3200" b="0" dirty="0" smtClean="0"/>
              <a:t>Primary physician</a:t>
            </a:r>
          </a:p>
          <a:p>
            <a:r>
              <a:rPr lang="en-US" sz="3200" b="0" dirty="0" smtClean="0"/>
              <a:t>Individualized Medicine consultants and physician </a:t>
            </a:r>
            <a:r>
              <a:rPr lang="en-US" sz="3200" b="0" dirty="0" smtClean="0"/>
              <a:t>specialists</a:t>
            </a:r>
          </a:p>
          <a:p>
            <a:r>
              <a:rPr lang="en-US" sz="3200" b="0" dirty="0">
                <a:solidFill>
                  <a:schemeClr val="accent3">
                    <a:lumMod val="75000"/>
                  </a:schemeClr>
                </a:solidFill>
              </a:rPr>
              <a:t>Palliative Care </a:t>
            </a:r>
            <a:r>
              <a:rPr lang="en-US" sz="3200" b="0" dirty="0" smtClean="0">
                <a:solidFill>
                  <a:schemeClr val="accent3">
                    <a:lumMod val="75000"/>
                  </a:schemeClr>
                </a:solidFill>
              </a:rPr>
              <a:t>Specialist</a:t>
            </a:r>
            <a:endParaRPr lang="en-US" sz="3200" b="0" dirty="0" smtClean="0">
              <a:solidFill>
                <a:schemeClr val="accent3">
                  <a:lumMod val="75000"/>
                </a:schemeClr>
              </a:solidFill>
            </a:endParaRPr>
          </a:p>
          <a:p>
            <a:r>
              <a:rPr lang="en-US" sz="3200" b="0" dirty="0" smtClean="0"/>
              <a:t>Genetic counselors</a:t>
            </a:r>
          </a:p>
          <a:p>
            <a:r>
              <a:rPr lang="en-US" sz="3200" b="0" dirty="0" smtClean="0"/>
              <a:t>Laboratory professionals</a:t>
            </a:r>
          </a:p>
          <a:p>
            <a:r>
              <a:rPr lang="en-US" sz="3200" b="0" dirty="0" smtClean="0"/>
              <a:t>Bio-</a:t>
            </a:r>
            <a:r>
              <a:rPr lang="en-US" sz="3200" b="0" dirty="0" err="1" smtClean="0"/>
              <a:t>informaticians</a:t>
            </a:r>
            <a:endParaRPr lang="en-US" sz="3200" b="0" dirty="0" smtClean="0"/>
          </a:p>
          <a:p>
            <a:r>
              <a:rPr lang="en-US" sz="3200" b="0" dirty="0" smtClean="0"/>
              <a:t>Bioethicists</a:t>
            </a:r>
            <a:endParaRPr lang="en-US" sz="3200" b="0" dirty="0"/>
          </a:p>
        </p:txBody>
      </p:sp>
      <p:pic>
        <p:nvPicPr>
          <p:cNvPr id="4" name="Picture 7" descr="D:\Genomics\UNF_OSPREY &amp; MONOGRAM\JPEG\OspreyUNF_PMS_BlueGra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1490" y="6127280"/>
            <a:ext cx="595136" cy="60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111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2689" b="2689"/>
          <a:stretch/>
        </p:blipFill>
        <p:spPr>
          <a:xfrm>
            <a:off x="0" y="0"/>
            <a:ext cx="9147318" cy="6083829"/>
          </a:xfrm>
          <a:prstGeom prst="rect">
            <a:avLst/>
          </a:prstGeom>
          <a:ln w="19050">
            <a:solidFill>
              <a:schemeClr val="accent6"/>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800676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169333"/>
            <a:ext cx="7827264" cy="1371600"/>
          </a:xfrm>
        </p:spPr>
        <p:txBody>
          <a:bodyPr/>
          <a:lstStyle/>
          <a:p>
            <a:r>
              <a:rPr lang="en-US" sz="4400" dirty="0" smtClean="0"/>
              <a:t>Advanced Cancers</a:t>
            </a:r>
            <a:endParaRPr lang="en-US" sz="4400" dirty="0"/>
          </a:p>
        </p:txBody>
      </p:sp>
      <p:sp>
        <p:nvSpPr>
          <p:cNvPr id="3" name="Content Placeholder 2"/>
          <p:cNvSpPr>
            <a:spLocks noGrp="1"/>
          </p:cNvSpPr>
          <p:nvPr>
            <p:ph idx="1"/>
          </p:nvPr>
        </p:nvSpPr>
        <p:spPr>
          <a:xfrm>
            <a:off x="658368" y="4526205"/>
            <a:ext cx="7827264" cy="1535635"/>
          </a:xfrm>
        </p:spPr>
        <p:txBody>
          <a:bodyPr>
            <a:normAutofit fontScale="92500" lnSpcReduction="20000"/>
          </a:bodyPr>
          <a:lstStyle/>
          <a:p>
            <a:pPr algn="ctr"/>
            <a:r>
              <a:rPr lang="en-US" sz="3100" dirty="0" smtClean="0"/>
              <a:t>They are using the latest genetic sequencing technologies to move away from a </a:t>
            </a:r>
            <a:r>
              <a:rPr lang="en-US" sz="3100" b="1" dirty="0" smtClean="0"/>
              <a:t>“one size fits all” </a:t>
            </a:r>
            <a:r>
              <a:rPr lang="en-US" sz="3100" dirty="0" smtClean="0"/>
              <a:t>approach to cancer treatment</a:t>
            </a:r>
            <a:endParaRPr lang="en-US" sz="3100" dirty="0"/>
          </a:p>
        </p:txBody>
      </p:sp>
      <p:pic>
        <p:nvPicPr>
          <p:cNvPr id="5" name="Picture 4"/>
          <p:cNvPicPr>
            <a:picLocks noChangeAspect="1"/>
          </p:cNvPicPr>
          <p:nvPr/>
        </p:nvPicPr>
        <p:blipFill>
          <a:blip r:embed="rId2"/>
          <a:stretch>
            <a:fillRect/>
          </a:stretch>
        </p:blipFill>
        <p:spPr>
          <a:xfrm>
            <a:off x="658368" y="1029444"/>
            <a:ext cx="7827264" cy="3228747"/>
          </a:xfrm>
          <a:prstGeom prst="rect">
            <a:avLst/>
          </a:prstGeom>
          <a:ln w="19050">
            <a:solidFill>
              <a:schemeClr val="accent6"/>
            </a:solidFill>
          </a:ln>
          <a:effectLst>
            <a:outerShdw blurRad="190500" algn="tl" rotWithShape="0">
              <a:srgbClr val="000000">
                <a:alpha val="70000"/>
              </a:srgbClr>
            </a:outerShdw>
          </a:effectLst>
        </p:spPr>
      </p:pic>
      <p:sp>
        <p:nvSpPr>
          <p:cNvPr id="6" name="TextBox 5"/>
          <p:cNvSpPr txBox="1"/>
          <p:nvPr/>
        </p:nvSpPr>
        <p:spPr>
          <a:xfrm>
            <a:off x="650184" y="6328579"/>
            <a:ext cx="6507361"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1442176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One Size Does Not Fit All…</a:t>
            </a:r>
            <a:endParaRPr lang="en-US" sz="4400" dirty="0"/>
          </a:p>
        </p:txBody>
      </p:sp>
      <p:sp>
        <p:nvSpPr>
          <p:cNvPr id="3" name="Content Placeholder 2"/>
          <p:cNvSpPr>
            <a:spLocks noGrp="1"/>
          </p:cNvSpPr>
          <p:nvPr>
            <p:ph idx="1"/>
          </p:nvPr>
        </p:nvSpPr>
        <p:spPr/>
        <p:txBody>
          <a:bodyPr>
            <a:noAutofit/>
          </a:bodyPr>
          <a:lstStyle/>
          <a:p>
            <a:pPr marL="457200" indent="-457200">
              <a:buFont typeface="Arial" panose="020B0604020202020204" pitchFamily="34" charset="0"/>
              <a:buChar char="•"/>
            </a:pPr>
            <a:r>
              <a:rPr lang="en-US" sz="2800" b="0" dirty="0" smtClean="0"/>
              <a:t>44-year-old female with cancer in her gall bladder</a:t>
            </a:r>
          </a:p>
          <a:p>
            <a:pPr marL="457200" indent="-457200">
              <a:buFont typeface="Arial" panose="020B0604020202020204" pitchFamily="34" charset="0"/>
              <a:buChar char="•"/>
            </a:pPr>
            <a:r>
              <a:rPr lang="en-US" sz="2800" b="0" dirty="0" smtClean="0"/>
              <a:t>Cancer has spread to her lungs</a:t>
            </a:r>
          </a:p>
          <a:p>
            <a:pPr marL="457200" indent="-457200">
              <a:buFont typeface="Arial" panose="020B0604020202020204" pitchFamily="34" charset="0"/>
              <a:buChar char="•"/>
            </a:pPr>
            <a:r>
              <a:rPr lang="en-US" sz="2800" b="0" dirty="0" smtClean="0"/>
              <a:t>Her cancer did not respond to the </a:t>
            </a:r>
            <a:br>
              <a:rPr lang="en-US" sz="2800" b="0" dirty="0" smtClean="0"/>
            </a:br>
            <a:r>
              <a:rPr lang="en-US" sz="2800" b="0" dirty="0" smtClean="0"/>
              <a:t>“standard therapy”</a:t>
            </a:r>
          </a:p>
          <a:p>
            <a:pPr marL="457200" indent="-457200">
              <a:buFont typeface="Arial" panose="020B0604020202020204" pitchFamily="34" charset="0"/>
              <a:buChar char="•"/>
            </a:pPr>
            <a:r>
              <a:rPr lang="en-US" sz="2800" b="0" dirty="0" smtClean="0"/>
              <a:t>She enrolled in a clinical trial of a possible new drug for cancers of the gall bladder</a:t>
            </a:r>
          </a:p>
          <a:p>
            <a:pPr marL="457200" indent="-457200">
              <a:buFont typeface="Arial" panose="020B0604020202020204" pitchFamily="34" charset="0"/>
              <a:buChar char="•"/>
            </a:pPr>
            <a:r>
              <a:rPr lang="en-US" sz="2800" b="0" dirty="0" smtClean="0"/>
              <a:t>No response…</a:t>
            </a:r>
          </a:p>
          <a:p>
            <a:pPr marL="457200" indent="-457200">
              <a:buFont typeface="Arial" panose="020B0604020202020204" pitchFamily="34" charset="0"/>
              <a:buChar char="•"/>
            </a:pPr>
            <a:r>
              <a:rPr lang="en-US" sz="2800" b="0" dirty="0" smtClean="0"/>
              <a:t>Out of options</a:t>
            </a:r>
            <a:endParaRPr lang="en-US" sz="2800" b="0" dirty="0"/>
          </a:p>
        </p:txBody>
      </p:sp>
      <p:pic>
        <p:nvPicPr>
          <p:cNvPr id="4" name="Picture 7" descr="D:\Genomics\UNF_OSPREY &amp; MONOGRAM\JPEG\OspreyUNF_PMS_BlueGr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1490" y="6127280"/>
            <a:ext cx="595136" cy="60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564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0"/>
            <a:ext cx="7520940" cy="1182414"/>
          </a:xfrm>
        </p:spPr>
        <p:txBody>
          <a:bodyPr>
            <a:normAutofit fontScale="90000"/>
          </a:bodyPr>
          <a:lstStyle/>
          <a:p>
            <a:pPr algn="ctr"/>
            <a:r>
              <a:rPr lang="en-US" sz="4400" dirty="0" smtClean="0"/>
              <a:t>Personalized Healthcare </a:t>
            </a:r>
            <a:br>
              <a:rPr lang="en-US" sz="4400" dirty="0" smtClean="0"/>
            </a:br>
            <a:r>
              <a:rPr lang="en-US" sz="4400" dirty="0" smtClean="0"/>
              <a:t>Provides New Hope</a:t>
            </a:r>
            <a:endParaRPr lang="en-US" sz="4400" dirty="0"/>
          </a:p>
        </p:txBody>
      </p:sp>
      <p:sp>
        <p:nvSpPr>
          <p:cNvPr id="3" name="Content Placeholder 2"/>
          <p:cNvSpPr>
            <a:spLocks noGrp="1"/>
          </p:cNvSpPr>
          <p:nvPr>
            <p:ph idx="1"/>
          </p:nvPr>
        </p:nvSpPr>
        <p:spPr>
          <a:xfrm>
            <a:off x="822959" y="1321345"/>
            <a:ext cx="8147619" cy="5757372"/>
          </a:xfrm>
        </p:spPr>
        <p:txBody>
          <a:bodyPr>
            <a:noAutofit/>
          </a:bodyPr>
          <a:lstStyle/>
          <a:p>
            <a:pPr marL="457200" indent="-457200">
              <a:spcBef>
                <a:spcPts val="600"/>
              </a:spcBef>
              <a:buFont typeface="Arial" panose="020B0604020202020204" pitchFamily="34" charset="0"/>
              <a:buChar char="•"/>
            </a:pPr>
            <a:r>
              <a:rPr lang="en-US" sz="2800" b="0" dirty="0" smtClean="0"/>
              <a:t>Her oncologist consulted with Individualized Medicine Clinic</a:t>
            </a:r>
          </a:p>
          <a:p>
            <a:pPr marL="457200" indent="-457200">
              <a:spcBef>
                <a:spcPts val="600"/>
              </a:spcBef>
              <a:buFont typeface="Arial" panose="020B0604020202020204" pitchFamily="34" charset="0"/>
              <a:buChar char="•"/>
            </a:pPr>
            <a:r>
              <a:rPr lang="en-US" sz="2800" b="0" dirty="0" smtClean="0"/>
              <a:t>Team discussed her case and determined she is good candidate for genomic sequencing</a:t>
            </a:r>
          </a:p>
          <a:p>
            <a:pPr marL="457200" indent="-457200">
              <a:spcBef>
                <a:spcPts val="600"/>
              </a:spcBef>
              <a:buFont typeface="Arial" panose="020B0604020202020204" pitchFamily="34" charset="0"/>
              <a:buChar char="•"/>
            </a:pPr>
            <a:r>
              <a:rPr lang="en-US" sz="2800" b="0" dirty="0" smtClean="0"/>
              <a:t>Genetic Counselor met with patient and her oncologist to explain pros and cons</a:t>
            </a:r>
          </a:p>
          <a:p>
            <a:pPr marL="457200" indent="-457200">
              <a:spcBef>
                <a:spcPts val="600"/>
              </a:spcBef>
              <a:buFont typeface="Arial" panose="020B0604020202020204" pitchFamily="34" charset="0"/>
              <a:buChar char="•"/>
            </a:pPr>
            <a:r>
              <a:rPr lang="en-US" sz="2800" b="0" dirty="0" smtClean="0"/>
              <a:t>Resected the cancer and isolated DNA</a:t>
            </a:r>
          </a:p>
          <a:p>
            <a:pPr marL="457200" indent="-457200">
              <a:spcBef>
                <a:spcPts val="600"/>
              </a:spcBef>
              <a:buFont typeface="Arial" panose="020B0604020202020204" pitchFamily="34" charset="0"/>
              <a:buChar char="•"/>
            </a:pPr>
            <a:r>
              <a:rPr lang="en-US" sz="2800" b="0" dirty="0" smtClean="0"/>
              <a:t>Sequenced the DNA from the tumor and our team analyzed it for “clues”</a:t>
            </a:r>
          </a:p>
          <a:p>
            <a:pPr marL="457200" indent="-457200">
              <a:spcBef>
                <a:spcPts val="600"/>
              </a:spcBef>
              <a:buFont typeface="Arial" panose="020B0604020202020204" pitchFamily="34" charset="0"/>
              <a:buChar char="•"/>
            </a:pPr>
            <a:r>
              <a:rPr lang="en-US" sz="2800" b="0" dirty="0" smtClean="0"/>
              <a:t>Identified a mutation in a gene called FGFR2</a:t>
            </a:r>
          </a:p>
          <a:p>
            <a:pPr marL="457200" indent="-457200">
              <a:spcBef>
                <a:spcPts val="600"/>
              </a:spcBef>
              <a:buFont typeface="Arial" panose="020B0604020202020204" pitchFamily="34" charset="0"/>
              <a:buChar char="•"/>
            </a:pPr>
            <a:r>
              <a:rPr lang="en-US" sz="2800" b="0" dirty="0" smtClean="0"/>
              <a:t>Started targeted therapy against FGFR2</a:t>
            </a:r>
            <a:endParaRPr lang="en-US" sz="2800" b="0" dirty="0"/>
          </a:p>
        </p:txBody>
      </p:sp>
      <p:pic>
        <p:nvPicPr>
          <p:cNvPr id="4" name="Picture 7" descr="D:\Genomics\UNF_OSPREY &amp; MONOGRAM\JPEG\OspreyUNF_PMS_BlueGr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1490" y="6127280"/>
            <a:ext cx="595136" cy="60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8360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 t="7229" r="-59259" b="7952"/>
          <a:stretch/>
        </p:blipFill>
        <p:spPr>
          <a:xfrm>
            <a:off x="1" y="0"/>
            <a:ext cx="9143999" cy="6087470"/>
          </a:xfrm>
          <a:prstGeom prst="rect">
            <a:avLst/>
          </a:prstGeom>
          <a:solidFill>
            <a:schemeClr val="bg1"/>
          </a:solidFill>
          <a:ln w="19050">
            <a:noFill/>
          </a:ln>
          <a:effectLst>
            <a:outerShdw blurRad="190500" algn="tl" rotWithShape="0">
              <a:srgbClr val="000000">
                <a:alpha val="70000"/>
              </a:srgbClr>
            </a:outerShdw>
          </a:effectLst>
        </p:spPr>
      </p:pic>
      <p:sp>
        <p:nvSpPr>
          <p:cNvPr id="6" name="Content Placeholder 2"/>
          <p:cNvSpPr txBox="1">
            <a:spLocks/>
          </p:cNvSpPr>
          <p:nvPr/>
        </p:nvSpPr>
        <p:spPr>
          <a:xfrm>
            <a:off x="3689498" y="1468325"/>
            <a:ext cx="4954772" cy="1806503"/>
          </a:xfrm>
          <a:prstGeom prst="rect">
            <a:avLst/>
          </a:prstGeom>
        </p:spPr>
        <p:txBody>
          <a:bodyPr vert="horz" lIns="0" tIns="182880" rIns="0" bIns="45720" rtlCol="0">
            <a:noAutofit/>
          </a:bodyPr>
          <a:lstStyle>
            <a:lvl1pPr marL="0" indent="0" algn="l" defTabSz="914400" rtl="0" eaLnBrk="1" latinLnBrk="0" hangingPunct="1">
              <a:lnSpc>
                <a:spcPct val="90000"/>
              </a:lnSpc>
              <a:spcBef>
                <a:spcPts val="1800"/>
              </a:spcBef>
              <a:buClr>
                <a:schemeClr val="accent1"/>
              </a:buClr>
              <a:buSzPct val="95000"/>
              <a:buFont typeface="Arial" pitchFamily="34" charset="0"/>
              <a:buNone/>
              <a:defRPr sz="3200" kern="1200">
                <a:solidFill>
                  <a:schemeClr val="tx1"/>
                </a:solidFill>
                <a:latin typeface="+mn-lt"/>
                <a:ea typeface="+mn-ea"/>
                <a:cs typeface="+mn-cs"/>
              </a:defRPr>
            </a:lvl1pPr>
            <a:lvl2pPr marL="574675" indent="-228600" algn="l" defTabSz="914400" rtl="0" eaLnBrk="1" latinLnBrk="0" hangingPunct="1">
              <a:lnSpc>
                <a:spcPct val="90000"/>
              </a:lnSpc>
              <a:spcBef>
                <a:spcPts val="600"/>
              </a:spcBef>
              <a:buClr>
                <a:schemeClr val="accent4"/>
              </a:buClr>
              <a:buSzPct val="95000"/>
              <a:buFont typeface="Arial" pitchFamily="34" charset="0"/>
              <a:buChar char="•"/>
              <a:defRPr sz="2800" kern="1200">
                <a:solidFill>
                  <a:schemeClr val="tx1"/>
                </a:solidFill>
                <a:latin typeface="+mn-lt"/>
                <a:ea typeface="+mn-ea"/>
                <a:cs typeface="+mn-cs"/>
              </a:defRPr>
            </a:lvl2pPr>
            <a:lvl3pPr marL="914400" indent="-228600" algn="l" defTabSz="914400" rtl="0" eaLnBrk="1" latinLnBrk="0" hangingPunct="1">
              <a:lnSpc>
                <a:spcPct val="90000"/>
              </a:lnSpc>
              <a:spcBef>
                <a:spcPts val="600"/>
              </a:spcBef>
              <a:buClr>
                <a:schemeClr val="accent4"/>
              </a:buClr>
              <a:buSzPct val="95000"/>
              <a:buFont typeface="Arial" pitchFamily="34" charset="0"/>
              <a:buChar char="•"/>
              <a:defRPr sz="2800" kern="1200">
                <a:solidFill>
                  <a:schemeClr val="tx1"/>
                </a:solidFill>
                <a:latin typeface="+mn-lt"/>
                <a:ea typeface="+mn-ea"/>
                <a:cs typeface="+mn-cs"/>
              </a:defRPr>
            </a:lvl3pPr>
            <a:lvl4pPr marL="1260475" indent="-228600" algn="l" defTabSz="914400" rtl="0" eaLnBrk="1" latinLnBrk="0" hangingPunct="1">
              <a:lnSpc>
                <a:spcPct val="90000"/>
              </a:lnSpc>
              <a:spcBef>
                <a:spcPts val="600"/>
              </a:spcBef>
              <a:buClr>
                <a:schemeClr val="accent4"/>
              </a:buClr>
              <a:buSzPct val="95000"/>
              <a:buFont typeface="Arial" pitchFamily="34" charset="0"/>
              <a:buChar char="•"/>
              <a:defRPr sz="2800" kern="1200">
                <a:solidFill>
                  <a:schemeClr val="tx1"/>
                </a:solidFill>
                <a:latin typeface="+mn-lt"/>
                <a:ea typeface="+mn-ea"/>
                <a:cs typeface="+mn-cs"/>
              </a:defRPr>
            </a:lvl4pPr>
            <a:lvl5pPr marL="1600200" indent="-228600" algn="l" defTabSz="914400" rtl="0" eaLnBrk="1" latinLnBrk="0" hangingPunct="1">
              <a:lnSpc>
                <a:spcPct val="90000"/>
              </a:lnSpc>
              <a:spcBef>
                <a:spcPts val="600"/>
              </a:spcBef>
              <a:buClr>
                <a:schemeClr val="accent4"/>
              </a:buClr>
              <a:buSzPct val="95000"/>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3600" b="1" dirty="0" smtClean="0">
                <a:solidFill>
                  <a:schemeClr val="tx2"/>
                </a:solidFill>
              </a:rPr>
              <a:t>Responded to a drug we would have NEVER thought of using for this patient.</a:t>
            </a:r>
            <a:endParaRPr lang="en-US" sz="2800" dirty="0" smtClean="0">
              <a:solidFill>
                <a:schemeClr val="tx2"/>
              </a:solidFill>
            </a:endParaRPr>
          </a:p>
        </p:txBody>
      </p:sp>
      <p:sp>
        <p:nvSpPr>
          <p:cNvPr id="5" name="TextBox 4"/>
          <p:cNvSpPr txBox="1"/>
          <p:nvPr/>
        </p:nvSpPr>
        <p:spPr>
          <a:xfrm>
            <a:off x="658368" y="6328580"/>
            <a:ext cx="6578004"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1671827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Competitive Analysis</a:t>
            </a:r>
            <a:endParaRPr lang="en-US" dirty="0"/>
          </a:p>
        </p:txBody>
      </p:sp>
      <p:sp>
        <p:nvSpPr>
          <p:cNvPr id="3" name="Content Placeholder 2"/>
          <p:cNvSpPr>
            <a:spLocks noGrp="1"/>
          </p:cNvSpPr>
          <p:nvPr>
            <p:ph idx="1"/>
          </p:nvPr>
        </p:nvSpPr>
        <p:spPr/>
        <p:txBody>
          <a:bodyPr>
            <a:noAutofit/>
          </a:bodyPr>
          <a:lstStyle/>
          <a:p>
            <a:r>
              <a:rPr lang="en-US" sz="2400" dirty="0" smtClean="0"/>
              <a:t>Direct-to-Consumer genetic testing</a:t>
            </a:r>
          </a:p>
          <a:p>
            <a:pPr lvl="1"/>
            <a:r>
              <a:rPr lang="en-US" sz="2400" dirty="0" smtClean="0"/>
              <a:t>Used for ancestry, paternity, ethnicity and specific disease risks</a:t>
            </a:r>
          </a:p>
          <a:p>
            <a:pPr lvl="1"/>
            <a:r>
              <a:rPr lang="en-US" sz="2400" dirty="0" smtClean="0"/>
              <a:t>Misleading and irrelevant info due to lack of specificity when interpreting test results</a:t>
            </a:r>
          </a:p>
          <a:p>
            <a:pPr lvl="1"/>
            <a:r>
              <a:rPr lang="en-US" sz="2400" dirty="0" smtClean="0"/>
              <a:t>No laws exist that dictate what happens to genetic info when companies go out of business</a:t>
            </a:r>
          </a:p>
          <a:p>
            <a:pPr lvl="1"/>
            <a:r>
              <a:rPr lang="en-US" sz="2400" dirty="0" smtClean="0"/>
              <a:t>Price ranges from under $100 - $1,000</a:t>
            </a:r>
          </a:p>
          <a:p>
            <a:r>
              <a:rPr lang="en-US" sz="2400" dirty="0" smtClean="0"/>
              <a:t>$230 million industry by 2018</a:t>
            </a:r>
            <a:endParaRPr lang="en-US" sz="2400" dirty="0"/>
          </a:p>
        </p:txBody>
      </p:sp>
      <p:pic>
        <p:nvPicPr>
          <p:cNvPr id="4" name="Picture 7" descr="D:\Genomics\UNF_OSPREY &amp; MONOGRAM\JPEG\OspreyUNF_PMS_BlueGr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1490" y="6127280"/>
            <a:ext cx="595136" cy="60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295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8368" y="1371600"/>
            <a:ext cx="7827264" cy="2508956"/>
          </a:xfrm>
        </p:spPr>
        <p:txBody>
          <a:bodyPr>
            <a:normAutofit fontScale="92500" lnSpcReduction="20000"/>
          </a:bodyPr>
          <a:lstStyle/>
          <a:p>
            <a:pPr marL="0" indent="0" algn="ctr">
              <a:buNone/>
            </a:pPr>
            <a:r>
              <a:rPr lang="en-US" sz="4000" dirty="0" smtClean="0"/>
              <a:t>“The power in tailored therapeutics is for us to say more clearly to payers, providers and patients… ‘this treatment is not for everyone, but it is for </a:t>
            </a:r>
            <a:r>
              <a:rPr lang="en-US" sz="4000" b="1" dirty="0" smtClean="0"/>
              <a:t>you</a:t>
            </a:r>
            <a:r>
              <a:rPr lang="en-US" sz="4000" dirty="0" smtClean="0"/>
              <a:t>’.”</a:t>
            </a:r>
          </a:p>
        </p:txBody>
      </p:sp>
      <p:sp>
        <p:nvSpPr>
          <p:cNvPr id="2" name="TextBox 1"/>
          <p:cNvSpPr txBox="1"/>
          <p:nvPr/>
        </p:nvSpPr>
        <p:spPr>
          <a:xfrm>
            <a:off x="2300111" y="4557889"/>
            <a:ext cx="6237111" cy="954107"/>
          </a:xfrm>
          <a:prstGeom prst="rect">
            <a:avLst/>
          </a:prstGeom>
          <a:noFill/>
        </p:spPr>
        <p:txBody>
          <a:bodyPr wrap="square" rtlCol="0">
            <a:spAutoFit/>
          </a:bodyPr>
          <a:lstStyle/>
          <a:p>
            <a:pPr algn="r">
              <a:spcBef>
                <a:spcPts val="8400"/>
              </a:spcBef>
            </a:pPr>
            <a:r>
              <a:rPr lang="en-US" sz="2800" dirty="0"/>
              <a:t>John C. </a:t>
            </a:r>
            <a:r>
              <a:rPr lang="en-US" sz="2800" dirty="0" err="1"/>
              <a:t>Lechleiter</a:t>
            </a:r>
            <a:endParaRPr lang="en-US" sz="2800" dirty="0"/>
          </a:p>
          <a:p>
            <a:pPr algn="r">
              <a:spcBef>
                <a:spcPts val="0"/>
              </a:spcBef>
            </a:pPr>
            <a:r>
              <a:rPr lang="en-US" sz="2800" dirty="0"/>
              <a:t>President and CEO, Eli Lilly and </a:t>
            </a:r>
            <a:r>
              <a:rPr lang="en-US" sz="2800" dirty="0" smtClean="0"/>
              <a:t>Company</a:t>
            </a:r>
            <a:endParaRPr lang="en-US" sz="2800" dirty="0"/>
          </a:p>
        </p:txBody>
      </p:sp>
      <p:sp>
        <p:nvSpPr>
          <p:cNvPr id="4" name="TextBox 3"/>
          <p:cNvSpPr txBox="1"/>
          <p:nvPr/>
        </p:nvSpPr>
        <p:spPr>
          <a:xfrm>
            <a:off x="658368" y="6328580"/>
            <a:ext cx="6530708"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143393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58367" y="4651385"/>
            <a:ext cx="3996759" cy="685800"/>
          </a:xfrm>
        </p:spPr>
        <p:txBody>
          <a:bodyPr/>
          <a:lstStyle/>
          <a:p>
            <a:r>
              <a:rPr lang="en-US" dirty="0" smtClean="0"/>
              <a:t>Predictive Genomics Service Line Business Plan</a:t>
            </a:r>
            <a:endParaRPr lang="en-US" dirty="0"/>
          </a:p>
        </p:txBody>
      </p:sp>
      <p:sp>
        <p:nvSpPr>
          <p:cNvPr id="3" name="Subtitle 1"/>
          <p:cNvSpPr txBox="1">
            <a:spLocks/>
          </p:cNvSpPr>
          <p:nvPr/>
        </p:nvSpPr>
        <p:spPr>
          <a:xfrm>
            <a:off x="561384" y="5676622"/>
            <a:ext cx="6296615" cy="685800"/>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buClr>
                <a:schemeClr val="accent2"/>
              </a:buClr>
              <a:buFont typeface="Wingdings 3" pitchFamily="18" charset="2"/>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400"/>
              </a:spcBef>
              <a:buClr>
                <a:schemeClr val="bg1">
                  <a:lumMod val="75000"/>
                </a:schemeClr>
              </a:buClr>
              <a:buFont typeface="Wingdings 3" pitchFamily="18" charset="2"/>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400"/>
              </a:spcBef>
              <a:buClr>
                <a:schemeClr val="bg1">
                  <a:lumMod val="75000"/>
                </a:schemeClr>
              </a:buClr>
              <a:buFont typeface="Wingdings 3" pitchFamily="18" charset="2"/>
              <a:buNone/>
              <a:defRPr sz="24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400"/>
              </a:spcBef>
              <a:buClr>
                <a:schemeClr val="bg1">
                  <a:lumMod val="75000"/>
                </a:schemeClr>
              </a:buClr>
              <a:buFont typeface="Wingdings 3" pitchFamily="18" charset="2"/>
              <a:buNone/>
              <a:defRPr sz="24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400"/>
              </a:spcBef>
              <a:buClr>
                <a:schemeClr val="bg1">
                  <a:lumMod val="75000"/>
                </a:schemeClr>
              </a:buClr>
              <a:buFont typeface="Wingdings 3" pitchFamily="18" charset="2"/>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smtClean="0"/>
              <a:t>University of North Florida</a:t>
            </a:r>
          </a:p>
          <a:p>
            <a:r>
              <a:rPr lang="en-US" dirty="0" smtClean="0"/>
              <a:t>Matt </a:t>
            </a:r>
            <a:r>
              <a:rPr lang="en-US" dirty="0" err="1" smtClean="0"/>
              <a:t>DeMarino</a:t>
            </a:r>
            <a:r>
              <a:rPr lang="en-US" dirty="0" smtClean="0"/>
              <a:t>, Luanne Lentz, </a:t>
            </a:r>
            <a:r>
              <a:rPr lang="en-US" dirty="0" err="1" smtClean="0"/>
              <a:t>Pomy</a:t>
            </a:r>
            <a:r>
              <a:rPr lang="en-US" dirty="0" smtClean="0"/>
              <a:t> Singh, Kate </a:t>
            </a:r>
            <a:r>
              <a:rPr lang="en-US" dirty="0" err="1" smtClean="0"/>
              <a:t>Tison</a:t>
            </a:r>
            <a:endParaRPr lang="en-US" dirty="0"/>
          </a:p>
        </p:txBody>
      </p:sp>
      <p:pic>
        <p:nvPicPr>
          <p:cNvPr id="4" name="Picture 7" descr="D:\Genomics\UNF_OSPREY &amp; MONOGRAM\JPEG\OspreyUNF_PMS_BlueGr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35462" y="5580271"/>
            <a:ext cx="1131164" cy="115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244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2"/>
          <p:cNvSpPr>
            <a:spLocks noGrp="1"/>
          </p:cNvSpPr>
          <p:nvPr>
            <p:ph type="title"/>
          </p:nvPr>
        </p:nvSpPr>
        <p:spPr>
          <a:xfrm>
            <a:off x="644256" y="254000"/>
            <a:ext cx="7827264" cy="1371600"/>
          </a:xfrm>
        </p:spPr>
        <p:txBody>
          <a:bodyPr>
            <a:normAutofit/>
          </a:bodyPr>
          <a:lstStyle/>
          <a:p>
            <a:r>
              <a:rPr lang="en-US" dirty="0" smtClean="0">
                <a:latin typeface="HelveticaNeueLT Std" charset="0"/>
              </a:rPr>
              <a:t>Disease </a:t>
            </a:r>
            <a:r>
              <a:rPr lang="en-US" dirty="0">
                <a:latin typeface="HelveticaNeueLT Std" charset="0"/>
              </a:rPr>
              <a:t>Raises Many </a:t>
            </a:r>
            <a:r>
              <a:rPr lang="en-US" dirty="0" smtClean="0">
                <a:latin typeface="HelveticaNeueLT Std" charset="0"/>
              </a:rPr>
              <a:t>Questions…</a:t>
            </a:r>
            <a:endParaRPr lang="en-US" dirty="0">
              <a:latin typeface="HelveticaNeueLT Std" charset="0"/>
            </a:endParaRPr>
          </a:p>
        </p:txBody>
      </p:sp>
      <p:sp>
        <p:nvSpPr>
          <p:cNvPr id="4" name="Content Placeholder 3"/>
          <p:cNvSpPr>
            <a:spLocks noGrp="1"/>
          </p:cNvSpPr>
          <p:nvPr>
            <p:ph idx="1"/>
          </p:nvPr>
        </p:nvSpPr>
        <p:spPr>
          <a:xfrm>
            <a:off x="822959" y="1639614"/>
            <a:ext cx="7816544" cy="3389586"/>
          </a:xfrm>
        </p:spPr>
        <p:txBody>
          <a:bodyPr>
            <a:noAutofit/>
          </a:bodyPr>
          <a:lstStyle/>
          <a:p>
            <a:r>
              <a:rPr lang="en-US" sz="2400" i="1" dirty="0">
                <a:latin typeface="HelveticaNeueLT Std" charset="0"/>
              </a:rPr>
              <a:t>What </a:t>
            </a:r>
            <a:r>
              <a:rPr lang="en-US" sz="2400" i="1" dirty="0" smtClean="0">
                <a:latin typeface="HelveticaNeueLT Std" charset="0"/>
              </a:rPr>
              <a:t>is my </a:t>
            </a:r>
            <a:r>
              <a:rPr lang="en-US" sz="2400" i="1" u="sng" dirty="0" smtClean="0">
                <a:latin typeface="HelveticaNeueLT Std" charset="0"/>
              </a:rPr>
              <a:t>risk</a:t>
            </a:r>
            <a:r>
              <a:rPr lang="en-US" sz="2400" i="1" dirty="0" smtClean="0">
                <a:latin typeface="HelveticaNeueLT Std" charset="0"/>
              </a:rPr>
              <a:t> of developing Disease </a:t>
            </a:r>
            <a:r>
              <a:rPr lang="en-US" sz="2400" i="1" dirty="0">
                <a:latin typeface="HelveticaNeueLT Std" charset="0"/>
              </a:rPr>
              <a:t>X?</a:t>
            </a:r>
          </a:p>
          <a:p>
            <a:r>
              <a:rPr lang="en-US" sz="2400" i="1" dirty="0" smtClean="0">
                <a:latin typeface="HelveticaNeueLT Std" charset="0"/>
              </a:rPr>
              <a:t>If </a:t>
            </a:r>
            <a:r>
              <a:rPr lang="en-US" sz="2400" i="1" dirty="0">
                <a:latin typeface="HelveticaNeueLT Std" charset="0"/>
              </a:rPr>
              <a:t>I have Disease X, what </a:t>
            </a:r>
            <a:r>
              <a:rPr lang="en-US" sz="2400" i="1" dirty="0" smtClean="0">
                <a:latin typeface="HelveticaNeueLT Std" charset="0"/>
              </a:rPr>
              <a:t>is the </a:t>
            </a:r>
            <a:r>
              <a:rPr lang="en-US" sz="2400" i="1" u="sng" dirty="0" smtClean="0">
                <a:latin typeface="HelveticaNeueLT Std" charset="0"/>
              </a:rPr>
              <a:t>risk</a:t>
            </a:r>
            <a:r>
              <a:rPr lang="en-US" sz="2400" i="1" dirty="0" smtClean="0">
                <a:latin typeface="HelveticaNeueLT Std" charset="0"/>
              </a:rPr>
              <a:t> I </a:t>
            </a:r>
            <a:r>
              <a:rPr lang="en-US" sz="2400" i="1" dirty="0">
                <a:latin typeface="HelveticaNeueLT Std" charset="0"/>
              </a:rPr>
              <a:t>will die from it?</a:t>
            </a:r>
          </a:p>
          <a:p>
            <a:r>
              <a:rPr lang="en-US" sz="2400" i="1" dirty="0" smtClean="0">
                <a:latin typeface="HelveticaNeueLT Std" charset="0"/>
              </a:rPr>
              <a:t>If I chose a treatment for </a:t>
            </a:r>
            <a:r>
              <a:rPr lang="en-US" sz="2400" i="1" dirty="0">
                <a:latin typeface="HelveticaNeueLT Std" charset="0"/>
              </a:rPr>
              <a:t>Disease </a:t>
            </a:r>
            <a:r>
              <a:rPr lang="en-US" sz="2400" i="1" dirty="0" smtClean="0">
                <a:latin typeface="HelveticaNeueLT Std" charset="0"/>
              </a:rPr>
              <a:t>X, what is the </a:t>
            </a:r>
            <a:r>
              <a:rPr lang="en-US" sz="2400" i="1" u="sng" dirty="0" smtClean="0">
                <a:latin typeface="HelveticaNeueLT Std" charset="0"/>
              </a:rPr>
              <a:t>risk</a:t>
            </a:r>
            <a:r>
              <a:rPr lang="en-US" sz="2400" i="1" dirty="0" smtClean="0">
                <a:latin typeface="HelveticaNeueLT Std" charset="0"/>
              </a:rPr>
              <a:t> it won’t work for me?</a:t>
            </a:r>
            <a:endParaRPr lang="en-US" sz="2400" i="1" dirty="0">
              <a:latin typeface="HelveticaNeueLT Std" charset="0"/>
            </a:endParaRPr>
          </a:p>
          <a:p>
            <a:r>
              <a:rPr lang="en-US" sz="2400" i="1" dirty="0">
                <a:latin typeface="HelveticaNeueLT Std" charset="0"/>
              </a:rPr>
              <a:t>If I undergo treatment, what </a:t>
            </a:r>
            <a:r>
              <a:rPr lang="en-US" sz="2400" i="1" dirty="0" smtClean="0">
                <a:latin typeface="HelveticaNeueLT Std" charset="0"/>
              </a:rPr>
              <a:t>is my </a:t>
            </a:r>
            <a:r>
              <a:rPr lang="en-US" sz="2400" i="1" u="sng" dirty="0" smtClean="0">
                <a:latin typeface="HelveticaNeueLT Std" charset="0"/>
              </a:rPr>
              <a:t>risk</a:t>
            </a:r>
            <a:r>
              <a:rPr lang="en-US" sz="2400" i="1" dirty="0" smtClean="0">
                <a:latin typeface="HelveticaNeueLT Std" charset="0"/>
              </a:rPr>
              <a:t> of side </a:t>
            </a:r>
            <a:r>
              <a:rPr lang="en-US" sz="2400" i="1" dirty="0">
                <a:latin typeface="HelveticaNeueLT Std" charset="0"/>
              </a:rPr>
              <a:t>effects?</a:t>
            </a:r>
          </a:p>
          <a:p>
            <a:r>
              <a:rPr lang="en-US" sz="2400" b="1" dirty="0">
                <a:latin typeface="HelveticaNeueLT Std" charset="0"/>
              </a:rPr>
              <a:t>Now more than ever, the answers to these questions can be </a:t>
            </a:r>
            <a:r>
              <a:rPr lang="en-US" sz="2400" b="1" u="sng" dirty="0">
                <a:latin typeface="HelveticaNeueLT Std" charset="0"/>
              </a:rPr>
              <a:t>individualized</a:t>
            </a:r>
          </a:p>
        </p:txBody>
      </p:sp>
      <p:sp>
        <p:nvSpPr>
          <p:cNvPr id="48131" name="Footer Placeholder 1"/>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HelveticaNeueLT Std" charset="0"/>
                <a:ea typeface="ＭＳ Ｐゴシック" charset="0"/>
                <a:cs typeface="ＭＳ Ｐゴシック" charset="0"/>
              </a:defRPr>
            </a:lvl1pPr>
            <a:lvl2pPr marL="742950" indent="-285750" eaLnBrk="0" hangingPunct="0">
              <a:defRPr sz="2400">
                <a:solidFill>
                  <a:schemeClr val="tx1"/>
                </a:solidFill>
                <a:latin typeface="HelveticaNeueLT Std" charset="0"/>
                <a:ea typeface="ＭＳ Ｐゴシック" charset="0"/>
              </a:defRPr>
            </a:lvl2pPr>
            <a:lvl3pPr marL="1143000" indent="-228600" eaLnBrk="0" hangingPunct="0">
              <a:defRPr sz="2400">
                <a:solidFill>
                  <a:schemeClr val="tx1"/>
                </a:solidFill>
                <a:latin typeface="HelveticaNeueLT Std" charset="0"/>
                <a:ea typeface="ＭＳ Ｐゴシック" charset="0"/>
              </a:defRPr>
            </a:lvl3pPr>
            <a:lvl4pPr marL="1600200" indent="-228600" eaLnBrk="0" hangingPunct="0">
              <a:defRPr sz="2400">
                <a:solidFill>
                  <a:schemeClr val="tx1"/>
                </a:solidFill>
                <a:latin typeface="HelveticaNeueLT Std" charset="0"/>
                <a:ea typeface="ＭＳ Ｐゴシック" charset="0"/>
              </a:defRPr>
            </a:lvl4pPr>
            <a:lvl5pPr marL="2057400" indent="-228600" eaLnBrk="0" hangingPunct="0">
              <a:defRPr sz="2400">
                <a:solidFill>
                  <a:schemeClr val="tx1"/>
                </a:solidFill>
                <a:latin typeface="HelveticaNeueLT Std" charset="0"/>
                <a:ea typeface="ＭＳ Ｐゴシック" charset="0"/>
              </a:defRPr>
            </a:lvl5pPr>
            <a:lvl6pPr marL="2514600" indent="-228600" algn="ctr" eaLnBrk="0" fontAlgn="base" hangingPunct="0">
              <a:spcBef>
                <a:spcPct val="0"/>
              </a:spcBef>
              <a:spcAft>
                <a:spcPct val="0"/>
              </a:spcAft>
              <a:defRPr sz="2400">
                <a:solidFill>
                  <a:schemeClr val="tx1"/>
                </a:solidFill>
                <a:latin typeface="HelveticaNeueLT Std" charset="0"/>
                <a:ea typeface="ＭＳ Ｐゴシック" charset="0"/>
              </a:defRPr>
            </a:lvl6pPr>
            <a:lvl7pPr marL="2971800" indent="-228600" algn="ctr" eaLnBrk="0" fontAlgn="base" hangingPunct="0">
              <a:spcBef>
                <a:spcPct val="0"/>
              </a:spcBef>
              <a:spcAft>
                <a:spcPct val="0"/>
              </a:spcAft>
              <a:defRPr sz="2400">
                <a:solidFill>
                  <a:schemeClr val="tx1"/>
                </a:solidFill>
                <a:latin typeface="HelveticaNeueLT Std" charset="0"/>
                <a:ea typeface="ＭＳ Ｐゴシック" charset="0"/>
              </a:defRPr>
            </a:lvl7pPr>
            <a:lvl8pPr marL="3429000" indent="-228600" algn="ctr" eaLnBrk="0" fontAlgn="base" hangingPunct="0">
              <a:spcBef>
                <a:spcPct val="0"/>
              </a:spcBef>
              <a:spcAft>
                <a:spcPct val="0"/>
              </a:spcAft>
              <a:defRPr sz="2400">
                <a:solidFill>
                  <a:schemeClr val="tx1"/>
                </a:solidFill>
                <a:latin typeface="HelveticaNeueLT Std" charset="0"/>
                <a:ea typeface="ＭＳ Ｐゴシック" charset="0"/>
              </a:defRPr>
            </a:lvl8pPr>
            <a:lvl9pPr marL="3886200" indent="-228600" algn="ctr" eaLnBrk="0" fontAlgn="base" hangingPunct="0">
              <a:spcBef>
                <a:spcPct val="0"/>
              </a:spcBef>
              <a:spcAft>
                <a:spcPct val="0"/>
              </a:spcAft>
              <a:defRPr sz="2400">
                <a:solidFill>
                  <a:schemeClr val="tx1"/>
                </a:solidFill>
                <a:latin typeface="HelveticaNeueLT Std" charset="0"/>
                <a:ea typeface="ＭＳ Ｐゴシック" charset="0"/>
              </a:defRPr>
            </a:lvl9pPr>
          </a:lstStyle>
          <a:p>
            <a:pPr eaLnBrk="1" hangingPunct="1"/>
            <a:r>
              <a:rPr lang="en-US" sz="700">
                <a:solidFill>
                  <a:srgbClr val="C0C0C0"/>
                </a:solidFill>
                <a:cs typeface="Arial" charset="0"/>
              </a:rPr>
              <a:t>©2011 MFMER  |  slide-</a:t>
            </a:r>
            <a:fld id="{4034768E-3B54-F74C-9DCE-6D75802ECB45}" type="slidenum">
              <a:rPr lang="en-US" sz="700">
                <a:solidFill>
                  <a:srgbClr val="C0C0C0"/>
                </a:solidFill>
                <a:cs typeface="Arial" charset="0"/>
              </a:rPr>
              <a:pPr eaLnBrk="1" hangingPunct="1"/>
              <a:t>21</a:t>
            </a:fld>
            <a:endParaRPr lang="en-US" sz="700">
              <a:solidFill>
                <a:srgbClr val="C0C0C0"/>
              </a:solidFill>
              <a:cs typeface="Arial" charset="0"/>
            </a:endParaRPr>
          </a:p>
        </p:txBody>
      </p:sp>
      <p:pic>
        <p:nvPicPr>
          <p:cNvPr id="5" name="Picture 7" descr="D:\Genomics\UNF_OSPREY &amp; MONOGRAM\JPEG\OspreyUNF_PMS_BlueGr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1490" y="6127280"/>
            <a:ext cx="595136" cy="60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2595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6" presetClass="entr" presetSubtype="16"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circle(in)">
                                      <p:cBhvr>
                                        <p:cTn id="31"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2657" r="404" b="11156"/>
          <a:stretch/>
        </p:blipFill>
        <p:spPr>
          <a:xfrm>
            <a:off x="0" y="1"/>
            <a:ext cx="9144000" cy="6087470"/>
          </a:xfrm>
          <a:prstGeom prst="rect">
            <a:avLst/>
          </a:prstGeom>
          <a:solidFill>
            <a:schemeClr val="bg1"/>
          </a:solidFill>
          <a:ln w="19050">
            <a:solidFill>
              <a:schemeClr val="accent6"/>
            </a:solidFill>
          </a:ln>
          <a:effectLst>
            <a:outerShdw blurRad="190500" algn="tl" rotWithShape="0">
              <a:srgbClr val="000000">
                <a:alpha val="70000"/>
              </a:srgbClr>
            </a:outerShdw>
          </a:effec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910" y="2637488"/>
            <a:ext cx="3520181" cy="2337957"/>
          </a:xfrm>
          <a:prstGeom prst="rect">
            <a:avLst/>
          </a:prstGeom>
          <a:solidFill>
            <a:schemeClr val="bg1"/>
          </a:solidFill>
          <a:ln w="19050">
            <a:solidFill>
              <a:schemeClr val="accent6"/>
            </a:solidFill>
          </a:ln>
          <a:effectLst>
            <a:outerShdw blurRad="190500" algn="tl" rotWithShape="0">
              <a:srgbClr val="000000">
                <a:alpha val="70000"/>
              </a:srgbClr>
            </a:outerShdw>
          </a:effectLst>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3370" t="13713" r="20737" b="35882"/>
          <a:stretch/>
        </p:blipFill>
        <p:spPr>
          <a:xfrm>
            <a:off x="4692100" y="2637488"/>
            <a:ext cx="3520181" cy="2337957"/>
          </a:xfrm>
          <a:prstGeom prst="rect">
            <a:avLst/>
          </a:prstGeom>
          <a:solidFill>
            <a:schemeClr val="bg1"/>
          </a:solidFill>
          <a:ln w="19050">
            <a:solidFill>
              <a:schemeClr val="accent6"/>
            </a:solidFill>
          </a:ln>
          <a:effectLst>
            <a:outerShdw blurRad="190500" algn="tl" rotWithShape="0">
              <a:srgbClr val="000000">
                <a:alpha val="70000"/>
              </a:srgbClr>
            </a:outerShdw>
          </a:effectLst>
        </p:spPr>
      </p:pic>
      <p:pic>
        <p:nvPicPr>
          <p:cNvPr id="13" name="Picture 12"/>
          <p:cNvPicPr>
            <a:picLocks noChangeAspect="1"/>
          </p:cNvPicPr>
          <p:nvPr/>
        </p:nvPicPr>
        <p:blipFill>
          <a:blip r:embed="rId5"/>
          <a:stretch>
            <a:fillRect/>
          </a:stretch>
        </p:blipFill>
        <p:spPr>
          <a:xfrm>
            <a:off x="3005667" y="3084877"/>
            <a:ext cx="3175000" cy="2483368"/>
          </a:xfrm>
          <a:prstGeom prst="rect">
            <a:avLst/>
          </a:prstGeom>
          <a:ln w="38100">
            <a:solidFill>
              <a:schemeClr val="accent6"/>
            </a:solidFill>
          </a:ln>
        </p:spPr>
      </p:pic>
      <p:pic>
        <p:nvPicPr>
          <p:cNvPr id="14" name="Picture 13"/>
          <p:cNvPicPr>
            <a:picLocks noChangeAspect="1"/>
          </p:cNvPicPr>
          <p:nvPr/>
        </p:nvPicPr>
        <p:blipFill>
          <a:blip r:embed="rId6"/>
          <a:stretch>
            <a:fillRect/>
          </a:stretch>
        </p:blipFill>
        <p:spPr>
          <a:xfrm>
            <a:off x="2850444" y="2133600"/>
            <a:ext cx="3358445" cy="3820633"/>
          </a:xfrm>
          <a:prstGeom prst="rect">
            <a:avLst/>
          </a:prstGeom>
          <a:solidFill>
            <a:schemeClr val="bg1"/>
          </a:solidFill>
          <a:ln w="19050">
            <a:solidFill>
              <a:schemeClr val="accent6"/>
            </a:solidFill>
          </a:ln>
          <a:effectLst>
            <a:outerShdw blurRad="190500" algn="tl" rotWithShape="0">
              <a:srgbClr val="000000">
                <a:alpha val="70000"/>
              </a:srgbClr>
            </a:outerShdw>
          </a:effectLst>
        </p:spPr>
      </p:pic>
      <p:pic>
        <p:nvPicPr>
          <p:cNvPr id="15" name="Picture 14"/>
          <p:cNvPicPr>
            <a:picLocks noChangeAspect="1"/>
          </p:cNvPicPr>
          <p:nvPr/>
        </p:nvPicPr>
        <p:blipFill>
          <a:blip r:embed="rId7"/>
          <a:stretch>
            <a:fillRect/>
          </a:stretch>
        </p:blipFill>
        <p:spPr>
          <a:xfrm>
            <a:off x="649111" y="254067"/>
            <a:ext cx="7930445" cy="6386800"/>
          </a:xfrm>
          <a:prstGeom prst="rect">
            <a:avLst/>
          </a:prstGeom>
          <a:ln w="25400">
            <a:solidFill>
              <a:schemeClr val="accent6"/>
            </a:solidFill>
          </a:ln>
        </p:spPr>
      </p:pic>
      <p:pic>
        <p:nvPicPr>
          <p:cNvPr id="16" name="Picture 15"/>
          <p:cNvPicPr>
            <a:picLocks noChangeAspect="1"/>
          </p:cNvPicPr>
          <p:nvPr/>
        </p:nvPicPr>
        <p:blipFill>
          <a:blip r:embed="rId8"/>
          <a:stretch>
            <a:fillRect/>
          </a:stretch>
        </p:blipFill>
        <p:spPr>
          <a:xfrm>
            <a:off x="162277" y="177837"/>
            <a:ext cx="8734777" cy="6463030"/>
          </a:xfrm>
          <a:prstGeom prst="rect">
            <a:avLst/>
          </a:prstGeom>
          <a:ln w="38100">
            <a:solidFill>
              <a:schemeClr val="accent6"/>
            </a:solidFill>
          </a:ln>
        </p:spPr>
      </p:pic>
      <p:sp>
        <p:nvSpPr>
          <p:cNvPr id="5" name="Oval 4"/>
          <p:cNvSpPr/>
          <p:nvPr/>
        </p:nvSpPr>
        <p:spPr>
          <a:xfrm>
            <a:off x="2427111" y="2723444"/>
            <a:ext cx="2596445" cy="1382889"/>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58368" y="6328580"/>
            <a:ext cx="6625301"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1208214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heckerboard(across)">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heckerboard(across)">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658368" y="917222"/>
            <a:ext cx="3840480" cy="1259050"/>
          </a:xfrm>
        </p:spPr>
        <p:txBody>
          <a:bodyPr>
            <a:normAutofit fontScale="70000" lnSpcReduction="20000"/>
          </a:bodyPr>
          <a:lstStyle/>
          <a:p>
            <a:r>
              <a:rPr lang="en-US" sz="3600" dirty="0" smtClean="0"/>
              <a:t>Integration of technology takes time…</a:t>
            </a:r>
            <a:endParaRPr lang="en-US" sz="3600" dirty="0"/>
          </a:p>
        </p:txBody>
      </p:sp>
      <p:sp>
        <p:nvSpPr>
          <p:cNvPr id="10" name="Text Placeholder 9"/>
          <p:cNvSpPr>
            <a:spLocks noGrp="1"/>
          </p:cNvSpPr>
          <p:nvPr>
            <p:ph type="body" sz="quarter" idx="3"/>
          </p:nvPr>
        </p:nvSpPr>
        <p:spPr/>
        <p:txBody>
          <a:bodyPr>
            <a:normAutofit fontScale="32500" lnSpcReduction="20000"/>
          </a:bodyPr>
          <a:lstStyle/>
          <a:p>
            <a:r>
              <a:rPr lang="en-US" sz="3600" dirty="0" smtClean="0"/>
              <a:t>…</a:t>
            </a:r>
            <a:r>
              <a:rPr lang="en-US" sz="5100" dirty="0" smtClean="0"/>
              <a:t>but technology waits for no one</a:t>
            </a:r>
            <a:r>
              <a:rPr lang="en-US" sz="3600" dirty="0" smtClean="0"/>
              <a:t>. </a:t>
            </a:r>
            <a:endParaRPr lang="en-US" sz="3600" dirty="0"/>
          </a:p>
        </p:txBody>
      </p:sp>
      <p:pic>
        <p:nvPicPr>
          <p:cNvPr id="13" name="Picture 12"/>
          <p:cNvPicPr>
            <a:picLocks noChangeAspect="1"/>
          </p:cNvPicPr>
          <p:nvPr/>
        </p:nvPicPr>
        <p:blipFill>
          <a:blip r:embed="rId2"/>
          <a:stretch>
            <a:fillRect/>
          </a:stretch>
        </p:blipFill>
        <p:spPr>
          <a:xfrm>
            <a:off x="390256" y="2437489"/>
            <a:ext cx="3730188" cy="3773402"/>
          </a:xfrm>
          <a:prstGeom prst="rect">
            <a:avLst/>
          </a:prstGeom>
        </p:spPr>
      </p:pic>
      <p:pic>
        <p:nvPicPr>
          <p:cNvPr id="15" name="Picture 14"/>
          <p:cNvPicPr>
            <a:picLocks noChangeAspect="1"/>
          </p:cNvPicPr>
          <p:nvPr/>
        </p:nvPicPr>
        <p:blipFill>
          <a:blip r:embed="rId3"/>
          <a:stretch>
            <a:fillRect/>
          </a:stretch>
        </p:blipFill>
        <p:spPr>
          <a:xfrm>
            <a:off x="4773857" y="2455332"/>
            <a:ext cx="3946810" cy="3697111"/>
          </a:xfrm>
          <a:prstGeom prst="rect">
            <a:avLst/>
          </a:prstGeom>
        </p:spPr>
      </p:pic>
      <p:sp>
        <p:nvSpPr>
          <p:cNvPr id="6" name="TextBox 5"/>
          <p:cNvSpPr txBox="1"/>
          <p:nvPr/>
        </p:nvSpPr>
        <p:spPr>
          <a:xfrm>
            <a:off x="658367" y="6328580"/>
            <a:ext cx="7035205"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1247049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dissolve">
                                      <p:cBhvr>
                                        <p:cTn id="11" dur="500"/>
                                        <p:tgtEl>
                                          <p:spTgt spid="10">
                                            <p:txEl>
                                              <p:pRg st="0" end="0"/>
                                            </p:txEl>
                                          </p:spTgt>
                                        </p:tgtEl>
                                      </p:cBhvr>
                                    </p:animEffect>
                                  </p:childTnLst>
                                </p:cTn>
                              </p:par>
                              <p:par>
                                <p:cTn id="12" presetID="9"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dissolv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08750" y="381420"/>
            <a:ext cx="4286250" cy="5549900"/>
          </a:xfrm>
          <a:prstGeom prst="rect">
            <a:avLst/>
          </a:prstGeom>
        </p:spPr>
      </p:pic>
      <p:sp>
        <p:nvSpPr>
          <p:cNvPr id="8" name="TextBox 7"/>
          <p:cNvSpPr txBox="1"/>
          <p:nvPr/>
        </p:nvSpPr>
        <p:spPr>
          <a:xfrm>
            <a:off x="5077547" y="1249470"/>
            <a:ext cx="3602676" cy="2062103"/>
          </a:xfrm>
          <a:prstGeom prst="rect">
            <a:avLst/>
          </a:prstGeom>
          <a:noFill/>
        </p:spPr>
        <p:txBody>
          <a:bodyPr wrap="square" rtlCol="0">
            <a:spAutoFit/>
          </a:bodyPr>
          <a:lstStyle/>
          <a:p>
            <a:r>
              <a:rPr lang="en-US" sz="3200" i="1" dirty="0">
                <a:latin typeface="Arial"/>
                <a:cs typeface="Arial"/>
              </a:rPr>
              <a:t>“I think there is a world market for maybe five computers.</a:t>
            </a:r>
            <a:r>
              <a:rPr lang="en-US" sz="3200" i="1" dirty="0" smtClean="0">
                <a:latin typeface="Arial"/>
                <a:cs typeface="Arial"/>
              </a:rPr>
              <a:t>”</a:t>
            </a:r>
            <a:endParaRPr lang="en-US" sz="3200" i="1" dirty="0">
              <a:latin typeface="Arial"/>
              <a:cs typeface="Arial"/>
            </a:endParaRPr>
          </a:p>
        </p:txBody>
      </p:sp>
      <p:sp>
        <p:nvSpPr>
          <p:cNvPr id="2" name="TextBox 1"/>
          <p:cNvSpPr txBox="1"/>
          <p:nvPr/>
        </p:nvSpPr>
        <p:spPr>
          <a:xfrm>
            <a:off x="5686778" y="3640667"/>
            <a:ext cx="2878666" cy="646331"/>
          </a:xfrm>
          <a:prstGeom prst="rect">
            <a:avLst/>
          </a:prstGeom>
          <a:noFill/>
        </p:spPr>
        <p:txBody>
          <a:bodyPr wrap="square" rtlCol="0">
            <a:spAutoFit/>
          </a:bodyPr>
          <a:lstStyle/>
          <a:p>
            <a:r>
              <a:rPr lang="en-US" i="1" dirty="0">
                <a:latin typeface="Arial"/>
                <a:cs typeface="Arial"/>
              </a:rPr>
              <a:t>Thomas Watson, </a:t>
            </a:r>
            <a:r>
              <a:rPr lang="en-US" i="1" dirty="0" smtClean="0">
                <a:latin typeface="Arial"/>
                <a:cs typeface="Arial"/>
              </a:rPr>
              <a:t>Chairman </a:t>
            </a:r>
            <a:r>
              <a:rPr lang="en-US" i="1" dirty="0">
                <a:latin typeface="Arial"/>
                <a:cs typeface="Arial"/>
              </a:rPr>
              <a:t>of IBM, 1943</a:t>
            </a:r>
            <a:endParaRPr lang="en-US" dirty="0"/>
          </a:p>
        </p:txBody>
      </p:sp>
      <p:sp>
        <p:nvSpPr>
          <p:cNvPr id="5" name="TextBox 4"/>
          <p:cNvSpPr txBox="1"/>
          <p:nvPr/>
        </p:nvSpPr>
        <p:spPr>
          <a:xfrm>
            <a:off x="658368" y="6328580"/>
            <a:ext cx="6467743"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74239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77547" y="1249469"/>
            <a:ext cx="3602676" cy="1077218"/>
          </a:xfrm>
          <a:prstGeom prst="rect">
            <a:avLst/>
          </a:prstGeom>
          <a:noFill/>
        </p:spPr>
        <p:txBody>
          <a:bodyPr wrap="square" rtlCol="0">
            <a:spAutoFit/>
          </a:bodyPr>
          <a:lstStyle/>
          <a:p>
            <a:r>
              <a:rPr lang="en-US" sz="3200" i="1" dirty="0" smtClean="0">
                <a:latin typeface="Arial"/>
                <a:cs typeface="Arial"/>
              </a:rPr>
              <a:t>“X</a:t>
            </a:r>
            <a:r>
              <a:rPr lang="en-US" sz="3200" i="1" dirty="0">
                <a:latin typeface="Arial"/>
                <a:cs typeface="Arial"/>
              </a:rPr>
              <a:t>-rays will prove to be a hoax</a:t>
            </a:r>
            <a:r>
              <a:rPr lang="en-US" sz="3200" i="1" dirty="0" smtClean="0">
                <a:latin typeface="Arial"/>
                <a:cs typeface="Arial"/>
              </a:rPr>
              <a:t>.” </a:t>
            </a:r>
            <a:endParaRPr lang="en-US" dirty="0">
              <a:latin typeface="Arial"/>
              <a:cs typeface="Arial"/>
            </a:endParaRPr>
          </a:p>
        </p:txBody>
      </p:sp>
      <p:pic>
        <p:nvPicPr>
          <p:cNvPr id="2" name="Picture 1"/>
          <p:cNvPicPr>
            <a:picLocks noChangeAspect="1"/>
          </p:cNvPicPr>
          <p:nvPr/>
        </p:nvPicPr>
        <p:blipFill>
          <a:blip r:embed="rId2"/>
          <a:stretch>
            <a:fillRect/>
          </a:stretch>
        </p:blipFill>
        <p:spPr>
          <a:xfrm>
            <a:off x="252515" y="317488"/>
            <a:ext cx="4348771" cy="5678046"/>
          </a:xfrm>
          <a:prstGeom prst="rect">
            <a:avLst/>
          </a:prstGeom>
        </p:spPr>
      </p:pic>
      <p:sp>
        <p:nvSpPr>
          <p:cNvPr id="3" name="TextBox 2"/>
          <p:cNvSpPr txBox="1"/>
          <p:nvPr/>
        </p:nvSpPr>
        <p:spPr>
          <a:xfrm>
            <a:off x="5743222" y="2751667"/>
            <a:ext cx="2949222" cy="923330"/>
          </a:xfrm>
          <a:prstGeom prst="rect">
            <a:avLst/>
          </a:prstGeom>
          <a:noFill/>
        </p:spPr>
        <p:txBody>
          <a:bodyPr wrap="square" rtlCol="0">
            <a:spAutoFit/>
          </a:bodyPr>
          <a:lstStyle/>
          <a:p>
            <a:r>
              <a:rPr lang="en-US" dirty="0">
                <a:latin typeface="Arial"/>
                <a:cs typeface="Arial"/>
              </a:rPr>
              <a:t>Lord </a:t>
            </a:r>
            <a:r>
              <a:rPr lang="en-US" dirty="0" smtClean="0">
                <a:latin typeface="Arial"/>
                <a:cs typeface="Arial"/>
              </a:rPr>
              <a:t>Kelvin </a:t>
            </a:r>
            <a:endParaRPr lang="en-US" dirty="0">
              <a:latin typeface="Arial"/>
              <a:cs typeface="Arial"/>
            </a:endParaRPr>
          </a:p>
          <a:p>
            <a:r>
              <a:rPr lang="en-US" dirty="0" smtClean="0">
                <a:latin typeface="Arial"/>
                <a:cs typeface="Arial"/>
              </a:rPr>
              <a:t>President </a:t>
            </a:r>
            <a:r>
              <a:rPr lang="en-US" dirty="0">
                <a:latin typeface="Arial"/>
                <a:cs typeface="Arial"/>
              </a:rPr>
              <a:t>of the Royal </a:t>
            </a:r>
            <a:r>
              <a:rPr lang="en-US" dirty="0" smtClean="0">
                <a:latin typeface="Arial"/>
                <a:cs typeface="Arial"/>
              </a:rPr>
              <a:t>Society</a:t>
            </a:r>
            <a:r>
              <a:rPr lang="en-US" dirty="0">
                <a:latin typeface="Arial"/>
                <a:cs typeface="Arial"/>
              </a:rPr>
              <a:t>, 1883.</a:t>
            </a:r>
          </a:p>
        </p:txBody>
      </p:sp>
      <p:sp>
        <p:nvSpPr>
          <p:cNvPr id="5" name="TextBox 4"/>
          <p:cNvSpPr txBox="1"/>
          <p:nvPr/>
        </p:nvSpPr>
        <p:spPr>
          <a:xfrm>
            <a:off x="658368" y="6328580"/>
            <a:ext cx="6559465" cy="276999"/>
          </a:xfrm>
          <a:prstGeom prst="rect">
            <a:avLst/>
          </a:prstGeom>
          <a:noFill/>
        </p:spPr>
        <p:txBody>
          <a:bodyPr wrap="square" rtlCol="0">
            <a:spAutoFit/>
          </a:bodyPr>
          <a:lstStyle/>
          <a:p>
            <a:r>
              <a:rPr lang="en-US" sz="1200" dirty="0" smtClean="0">
                <a:solidFill>
                  <a:schemeClr val="tx2"/>
                </a:solidFill>
              </a:rPr>
              <a:t>Slide provided by Alex Parker</a:t>
            </a:r>
            <a:r>
              <a:rPr lang="en-US" sz="1200" dirty="0">
                <a:solidFill>
                  <a:schemeClr val="tx2"/>
                </a:solidFill>
              </a:rPr>
              <a:t>, Ph.D</a:t>
            </a:r>
            <a:r>
              <a:rPr lang="en-US" sz="1200" dirty="0" smtClean="0">
                <a:solidFill>
                  <a:schemeClr val="tx2"/>
                </a:solidFill>
              </a:rPr>
              <a:t>. </a:t>
            </a:r>
            <a:r>
              <a:rPr lang="en-US" sz="1200" dirty="0">
                <a:solidFill>
                  <a:schemeClr val="tx2"/>
                </a:solidFill>
              </a:rPr>
              <a:t>Center for Individualized Medicine, Mayo Clinic, </a:t>
            </a:r>
            <a:r>
              <a:rPr lang="en-US" sz="1200" dirty="0" smtClean="0">
                <a:solidFill>
                  <a:schemeClr val="tx2"/>
                </a:solidFill>
              </a:rPr>
              <a:t>FL</a:t>
            </a:r>
            <a:endParaRPr lang="en-US" sz="1200" dirty="0">
              <a:solidFill>
                <a:schemeClr val="tx2"/>
              </a:solidFill>
            </a:endParaRPr>
          </a:p>
        </p:txBody>
      </p:sp>
    </p:spTree>
    <p:extLst>
      <p:ext uri="{BB962C8B-B14F-4D97-AF65-F5344CB8AC3E}">
        <p14:creationId xmlns:p14="http://schemas.microsoft.com/office/powerpoint/2010/main" val="4229355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365759"/>
            <a:ext cx="7564295" cy="1179261"/>
          </a:xfrm>
        </p:spPr>
        <p:txBody>
          <a:bodyPr/>
          <a:lstStyle/>
          <a:p>
            <a:r>
              <a:rPr lang="en-US" sz="4000" dirty="0" smtClean="0"/>
              <a:t>Regenerative Medicine </a:t>
            </a:r>
            <a:endParaRPr lang="en-US" sz="4000" dirty="0"/>
          </a:p>
        </p:txBody>
      </p:sp>
      <p:sp>
        <p:nvSpPr>
          <p:cNvPr id="3" name="TextBox 2"/>
          <p:cNvSpPr txBox="1"/>
          <p:nvPr/>
        </p:nvSpPr>
        <p:spPr>
          <a:xfrm>
            <a:off x="1150883" y="1446340"/>
            <a:ext cx="6038193" cy="954107"/>
          </a:xfrm>
          <a:prstGeom prst="rect">
            <a:avLst/>
          </a:prstGeom>
          <a:noFill/>
        </p:spPr>
        <p:txBody>
          <a:bodyPr wrap="square" rtlCol="0">
            <a:spAutoFit/>
          </a:bodyPr>
          <a:lstStyle/>
          <a:p>
            <a:r>
              <a:rPr lang="en-US" sz="2800" dirty="0" smtClean="0"/>
              <a:t>Another strategy to add to precision medicine and personalized care. </a:t>
            </a:r>
            <a:endParaRPr lang="en-US" sz="28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130" y="3113690"/>
            <a:ext cx="7200900"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1056" y="5130856"/>
            <a:ext cx="2657475"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6492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547" y="152400"/>
            <a:ext cx="3447944" cy="639763"/>
          </a:xfrm>
        </p:spPr>
        <p:txBody>
          <a:bodyPr>
            <a:noAutofit/>
          </a:bodyPr>
          <a:lstStyle/>
          <a:p>
            <a:r>
              <a:rPr lang="en-US" sz="3600" dirty="0" smtClean="0"/>
              <a:t>Headlines</a:t>
            </a:r>
            <a:endParaRPr lang="en-US" sz="3600" dirty="0"/>
          </a:p>
        </p:txBody>
      </p:sp>
      <p:sp>
        <p:nvSpPr>
          <p:cNvPr id="3" name="Content Placeholder 2"/>
          <p:cNvSpPr>
            <a:spLocks noGrp="1"/>
          </p:cNvSpPr>
          <p:nvPr>
            <p:ph idx="4294967295"/>
          </p:nvPr>
        </p:nvSpPr>
        <p:spPr>
          <a:xfrm>
            <a:off x="0" y="1600200"/>
            <a:ext cx="8229600" cy="4525963"/>
          </a:xfrm>
        </p:spPr>
        <p:txBody>
          <a:bodyPr/>
          <a:lstStyle/>
          <a:p>
            <a:pPr marL="457200" lvl="1" indent="0">
              <a:buNone/>
            </a:pPr>
            <a:endParaRPr lang="en-US" dirty="0"/>
          </a:p>
          <a:p>
            <a:endParaRPr lang="en-US" dirty="0"/>
          </a:p>
        </p:txBody>
      </p:sp>
      <p:pic>
        <p:nvPicPr>
          <p:cNvPr id="410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672" y="907561"/>
            <a:ext cx="6019800"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15886">
            <a:off x="2081816" y="1423882"/>
            <a:ext cx="592455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32458">
            <a:off x="944183" y="2044254"/>
            <a:ext cx="8199817" cy="1654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052811">
            <a:off x="408722" y="3527378"/>
            <a:ext cx="7077075"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1672" y="4170315"/>
            <a:ext cx="7296150"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982616">
            <a:off x="1632684" y="5165677"/>
            <a:ext cx="4629150"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499250">
            <a:off x="3947259" y="5378211"/>
            <a:ext cx="4343400"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10491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barn(inVertical)">
                                      <p:cBhvr>
                                        <p:cTn id="7" dur="500"/>
                                        <p:tgtEl>
                                          <p:spTgt spid="410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099"/>
                                        </p:tgtEl>
                                        <p:attrNameLst>
                                          <p:attrName>style.visibility</p:attrName>
                                        </p:attrNameLst>
                                      </p:cBhvr>
                                      <p:to>
                                        <p:strVal val="visible"/>
                                      </p:to>
                                    </p:set>
                                    <p:animEffect transition="in" filter="wipe(down)">
                                      <p:cBhvr>
                                        <p:cTn id="19" dur="500"/>
                                        <p:tgtEl>
                                          <p:spTgt spid="409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100"/>
                                        </p:tgtEl>
                                        <p:attrNameLst>
                                          <p:attrName>style.visibility</p:attrName>
                                        </p:attrNameLst>
                                      </p:cBhvr>
                                      <p:to>
                                        <p:strVal val="visible"/>
                                      </p:to>
                                    </p:set>
                                    <p:anim calcmode="lin" valueType="num">
                                      <p:cBhvr additive="base">
                                        <p:cTn id="24" dur="500" fill="hold"/>
                                        <p:tgtEl>
                                          <p:spTgt spid="4100"/>
                                        </p:tgtEl>
                                        <p:attrNameLst>
                                          <p:attrName>ppt_x</p:attrName>
                                        </p:attrNameLst>
                                      </p:cBhvr>
                                      <p:tavLst>
                                        <p:tav tm="0">
                                          <p:val>
                                            <p:strVal val="#ppt_x"/>
                                          </p:val>
                                        </p:tav>
                                        <p:tav tm="100000">
                                          <p:val>
                                            <p:strVal val="#ppt_x"/>
                                          </p:val>
                                        </p:tav>
                                      </p:tavLst>
                                    </p:anim>
                                    <p:anim calcmode="lin" valueType="num">
                                      <p:cBhvr additive="base">
                                        <p:cTn id="25"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101"/>
                                        </p:tgtEl>
                                        <p:attrNameLst>
                                          <p:attrName>style.visibility</p:attrName>
                                        </p:attrNameLst>
                                      </p:cBhvr>
                                      <p:to>
                                        <p:strVal val="visible"/>
                                      </p:to>
                                    </p:set>
                                    <p:animEffect transition="in" filter="fade">
                                      <p:cBhvr>
                                        <p:cTn id="30" dur="500"/>
                                        <p:tgtEl>
                                          <p:spTgt spid="4101"/>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4102"/>
                                        </p:tgtEl>
                                        <p:attrNameLst>
                                          <p:attrName>style.visibility</p:attrName>
                                        </p:attrNameLst>
                                      </p:cBhvr>
                                      <p:to>
                                        <p:strVal val="visible"/>
                                      </p:to>
                                    </p:set>
                                    <p:animEffect transition="in" filter="randombar(horizontal)">
                                      <p:cBhvr>
                                        <p:cTn id="35" dur="500"/>
                                        <p:tgtEl>
                                          <p:spTgt spid="4102"/>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4103"/>
                                        </p:tgtEl>
                                        <p:attrNameLst>
                                          <p:attrName>style.visibility</p:attrName>
                                        </p:attrNameLst>
                                      </p:cBhvr>
                                      <p:to>
                                        <p:strVal val="visible"/>
                                      </p:to>
                                    </p:set>
                                    <p:animEffect transition="in" filter="randombar(horizontal)">
                                      <p:cBhvr>
                                        <p:cTn id="40" dur="50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2152" y="583287"/>
            <a:ext cx="7872248" cy="4552275"/>
          </a:xfrm>
        </p:spPr>
        <p:txBody>
          <a:bodyPr>
            <a:normAutofit/>
          </a:bodyPr>
          <a:lstStyle/>
          <a:p>
            <a:r>
              <a:rPr lang="en-US" dirty="0" smtClean="0"/>
              <a:t>A Pilot Study: Evaluating the </a:t>
            </a:r>
            <a:r>
              <a:rPr lang="en-US" dirty="0" smtClean="0">
                <a:solidFill>
                  <a:schemeClr val="accent6"/>
                </a:solidFill>
              </a:rPr>
              <a:t>Safety and Feasibility</a:t>
            </a:r>
            <a:r>
              <a:rPr lang="en-US" dirty="0" smtClean="0"/>
              <a:t> of Using </a:t>
            </a:r>
            <a:r>
              <a:rPr lang="en-US" dirty="0">
                <a:solidFill>
                  <a:schemeClr val="accent6"/>
                </a:solidFill>
              </a:rPr>
              <a:t>Autologous Adipose-derived stromal cells </a:t>
            </a:r>
            <a:r>
              <a:rPr lang="en-US" dirty="0"/>
              <a:t>(ASCS)on </a:t>
            </a:r>
            <a:r>
              <a:rPr lang="en-US" dirty="0" smtClean="0"/>
              <a:t>Adults with </a:t>
            </a:r>
            <a:r>
              <a:rPr lang="en-US" dirty="0" smtClean="0">
                <a:solidFill>
                  <a:schemeClr val="accent6"/>
                </a:solidFill>
              </a:rPr>
              <a:t>Stage III or IV </a:t>
            </a:r>
            <a:r>
              <a:rPr lang="en-US" dirty="0" smtClean="0"/>
              <a:t>Pressure Ulcers  </a:t>
            </a:r>
            <a:endParaRPr lang="en-US" dirty="0"/>
          </a:p>
        </p:txBody>
      </p:sp>
      <p:sp>
        <p:nvSpPr>
          <p:cNvPr id="2" name="TextBox 1"/>
          <p:cNvSpPr txBox="1"/>
          <p:nvPr/>
        </p:nvSpPr>
        <p:spPr>
          <a:xfrm>
            <a:off x="4572000" y="152400"/>
            <a:ext cx="3962400" cy="430887"/>
          </a:xfrm>
          <a:prstGeom prst="rect">
            <a:avLst/>
          </a:prstGeom>
          <a:noFill/>
        </p:spPr>
        <p:txBody>
          <a:bodyPr wrap="square" rtlCol="0">
            <a:spAutoFit/>
          </a:bodyPr>
          <a:lstStyle/>
          <a:p>
            <a:r>
              <a:rPr lang="en-US" sz="2200" b="1" dirty="0" smtClean="0">
                <a:solidFill>
                  <a:prstClr val="white"/>
                </a:solidFill>
              </a:rPr>
              <a:t>Formulating the Question</a:t>
            </a:r>
            <a:endParaRPr lang="en-US" sz="2200" b="1" dirty="0">
              <a:solidFill>
                <a:prstClr val="white"/>
              </a:solidFill>
            </a:endParaRPr>
          </a:p>
        </p:txBody>
      </p:sp>
    </p:spTree>
    <p:extLst>
      <p:ext uri="{BB962C8B-B14F-4D97-AF65-F5344CB8AC3E}">
        <p14:creationId xmlns:p14="http://schemas.microsoft.com/office/powerpoint/2010/main" val="439898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648736"/>
          </a:xfrm>
        </p:spPr>
        <p:txBody>
          <a:bodyPr>
            <a:normAutofit/>
          </a:bodyPr>
          <a:lstStyle/>
          <a:p>
            <a:r>
              <a:rPr lang="en-US" dirty="0" smtClean="0"/>
              <a:t>A National </a:t>
            </a:r>
            <a:r>
              <a:rPr lang="en-US" dirty="0" smtClean="0"/>
              <a:t>HEALTHCARE </a:t>
            </a:r>
            <a:r>
              <a:rPr lang="en-US" dirty="0" smtClean="0"/>
              <a:t>Concern…</a:t>
            </a:r>
            <a:endParaRPr lang="en-US" dirty="0"/>
          </a:p>
        </p:txBody>
      </p:sp>
      <p:sp>
        <p:nvSpPr>
          <p:cNvPr id="3" name="Content Placeholder 2"/>
          <p:cNvSpPr>
            <a:spLocks noGrp="1"/>
          </p:cNvSpPr>
          <p:nvPr>
            <p:ph idx="1"/>
          </p:nvPr>
        </p:nvSpPr>
        <p:spPr>
          <a:xfrm>
            <a:off x="1043492" y="1676400"/>
            <a:ext cx="7414708" cy="4308764"/>
          </a:xfrm>
        </p:spPr>
        <p:txBody>
          <a:bodyPr>
            <a:normAutofit fontScale="92500" lnSpcReduction="20000"/>
          </a:bodyPr>
          <a:lstStyle/>
          <a:p>
            <a:pPr marL="457200" indent="-457200">
              <a:buFont typeface="Wingdings" panose="05000000000000000000" pitchFamily="2" charset="2"/>
              <a:buChar char="Ø"/>
            </a:pPr>
            <a:r>
              <a:rPr lang="en-US" sz="2600" b="0" dirty="0" smtClean="0"/>
              <a:t>Each year, more than 1- 2.5 million U.S. patients develop pressure ulcers (Young, 2012)</a:t>
            </a:r>
          </a:p>
          <a:p>
            <a:pPr marL="457200" indent="-457200">
              <a:buFont typeface="Wingdings" panose="05000000000000000000" pitchFamily="2" charset="2"/>
              <a:buChar char="Ø"/>
            </a:pPr>
            <a:r>
              <a:rPr lang="en-US" sz="2600" b="0" dirty="0" smtClean="0"/>
              <a:t>Pressure ulcers cost $9.1 billion to $11.6 billion per year in the United States. (</a:t>
            </a:r>
            <a:r>
              <a:rPr lang="en-US" sz="2600" b="0" dirty="0" err="1" smtClean="0"/>
              <a:t>Berlowitz</a:t>
            </a:r>
            <a:r>
              <a:rPr lang="en-US" sz="2600" b="0" dirty="0" smtClean="0"/>
              <a:t>, 2011)</a:t>
            </a:r>
          </a:p>
          <a:p>
            <a:pPr marL="457200" indent="-457200">
              <a:buFont typeface="Wingdings" panose="05000000000000000000" pitchFamily="2" charset="2"/>
              <a:buChar char="Ø"/>
            </a:pPr>
            <a:r>
              <a:rPr lang="en-US" sz="2600" b="0" dirty="0" smtClean="0"/>
              <a:t>Directly associated with diminished quality of life, extended length of stay, sepsis, and increased mortality (Stafford, 2012) </a:t>
            </a:r>
          </a:p>
          <a:p>
            <a:pPr marL="457200" indent="-457200">
              <a:buFont typeface="Wingdings" panose="05000000000000000000" pitchFamily="2" charset="2"/>
              <a:buChar char="Ø"/>
            </a:pPr>
            <a:r>
              <a:rPr lang="en-US" sz="2600" b="0" dirty="0" smtClean="0"/>
              <a:t>Average charge per stay for a patient with a stage III or stage IV pressure ulcer: $43,180 (Jackson, 2011) </a:t>
            </a:r>
          </a:p>
          <a:p>
            <a:pPr marL="457200" indent="-457200">
              <a:buFont typeface="Wingdings" panose="05000000000000000000" pitchFamily="2" charset="2"/>
              <a:buChar char="Ø"/>
            </a:pPr>
            <a:r>
              <a:rPr lang="en-US" sz="2600" b="0" dirty="0"/>
              <a:t>R</a:t>
            </a:r>
            <a:r>
              <a:rPr lang="en-US" sz="2600" b="0" dirty="0" smtClean="0"/>
              <a:t>esult in more than 17,000 lawsuits and are the second most common claim for wrongful death (</a:t>
            </a:r>
            <a:r>
              <a:rPr lang="en-US" sz="2600" b="0" dirty="0" err="1" smtClean="0"/>
              <a:t>Lyder</a:t>
            </a:r>
            <a:r>
              <a:rPr lang="en-US" sz="2600" b="0" dirty="0" smtClean="0"/>
              <a:t>, 2008)  </a:t>
            </a:r>
          </a:p>
          <a:p>
            <a:pPr lvl="1"/>
            <a:endParaRPr lang="en-US" dirty="0"/>
          </a:p>
        </p:txBody>
      </p:sp>
    </p:spTree>
    <p:extLst>
      <p:ext uri="{BB962C8B-B14F-4D97-AF65-F5344CB8AC3E}">
        <p14:creationId xmlns:p14="http://schemas.microsoft.com/office/powerpoint/2010/main" val="37219081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ulcer staging</a:t>
            </a:r>
            <a:endParaRPr lang="en-US" dirty="0"/>
          </a:p>
        </p:txBody>
      </p:sp>
      <p:sp>
        <p:nvSpPr>
          <p:cNvPr id="5" name="Text Placeholder 4"/>
          <p:cNvSpPr>
            <a:spLocks noGrp="1"/>
          </p:cNvSpPr>
          <p:nvPr>
            <p:ph type="body" idx="4294967295"/>
          </p:nvPr>
        </p:nvSpPr>
        <p:spPr>
          <a:xfrm>
            <a:off x="0" y="4335463"/>
            <a:ext cx="1520825" cy="639762"/>
          </a:xfrm>
        </p:spPr>
        <p:txBody>
          <a:bodyPr/>
          <a:lstStyle/>
          <a:p>
            <a:r>
              <a:rPr lang="en-US" dirty="0" smtClean="0"/>
              <a:t>Stage III</a:t>
            </a:r>
            <a:endParaRPr lang="en-US" dirty="0"/>
          </a:p>
        </p:txBody>
      </p:sp>
      <p:sp>
        <p:nvSpPr>
          <p:cNvPr id="7" name="Text Placeholder 6"/>
          <p:cNvSpPr>
            <a:spLocks noGrp="1"/>
          </p:cNvSpPr>
          <p:nvPr>
            <p:ph type="body" sz="quarter" idx="4294967295"/>
          </p:nvPr>
        </p:nvSpPr>
        <p:spPr>
          <a:xfrm>
            <a:off x="7194550" y="3743325"/>
            <a:ext cx="1949450" cy="639763"/>
          </a:xfrm>
        </p:spPr>
        <p:txBody>
          <a:bodyPr/>
          <a:lstStyle/>
          <a:p>
            <a:r>
              <a:rPr lang="en-US" dirty="0" smtClean="0"/>
              <a:t>Stage IV</a:t>
            </a:r>
            <a:endParaRPr lang="en-US" dirty="0"/>
          </a:p>
        </p:txBody>
      </p:sp>
      <p:pic>
        <p:nvPicPr>
          <p:cNvPr id="1030" name="Picture 6"/>
          <p:cNvPicPr>
            <a:picLocks noGrp="1" noChangeAspect="1" noChangeArrowheads="1"/>
          </p:cNvPicPr>
          <p:nvPr>
            <p:ph sz="half" idx="4294967295"/>
          </p:nvPr>
        </p:nvPicPr>
        <p:blipFill rotWithShape="1">
          <a:blip r:embed="rId2">
            <a:extLst>
              <a:ext uri="{28A0092B-C50C-407E-A947-70E740481C1C}">
                <a14:useLocalDpi xmlns:a14="http://schemas.microsoft.com/office/drawing/2010/main" val="0"/>
              </a:ext>
            </a:extLst>
          </a:blip>
          <a:srcRect r="49676"/>
          <a:stretch/>
        </p:blipFill>
        <p:spPr bwMode="auto">
          <a:xfrm>
            <a:off x="299545" y="2160668"/>
            <a:ext cx="2017713" cy="215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Grp="1" noChangeAspect="1" noChangeArrowheads="1"/>
          </p:cNvPicPr>
          <p:nvPr>
            <p:ph sz="quarter" idx="4294967295"/>
          </p:nvPr>
        </p:nvPicPr>
        <p:blipFill rotWithShape="1">
          <a:blip r:embed="rId3">
            <a:extLst>
              <a:ext uri="{28A0092B-C50C-407E-A947-70E740481C1C}">
                <a14:useLocalDpi xmlns:a14="http://schemas.microsoft.com/office/drawing/2010/main" val="0"/>
              </a:ext>
            </a:extLst>
          </a:blip>
          <a:srcRect r="50113"/>
          <a:stretch/>
        </p:blipFill>
        <p:spPr bwMode="auto">
          <a:xfrm>
            <a:off x="7181850" y="4330700"/>
            <a:ext cx="1962150" cy="2111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t="17359"/>
          <a:stretch/>
        </p:blipFill>
        <p:spPr bwMode="auto">
          <a:xfrm>
            <a:off x="1533909" y="945931"/>
            <a:ext cx="6020562" cy="1070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5130" y="4650827"/>
            <a:ext cx="3038475"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8788" y="2165733"/>
            <a:ext cx="2039007" cy="1529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4723633" y="-15765"/>
            <a:ext cx="3499945" cy="461665"/>
          </a:xfrm>
          <a:prstGeom prst="rect">
            <a:avLst/>
          </a:prstGeom>
          <a:noFill/>
        </p:spPr>
        <p:txBody>
          <a:bodyPr wrap="square" rtlCol="0">
            <a:spAutoFit/>
          </a:bodyPr>
          <a:lstStyle/>
          <a:p>
            <a:r>
              <a:rPr lang="en-US" sz="2400" b="1" dirty="0" smtClean="0">
                <a:solidFill>
                  <a:schemeClr val="bg1"/>
                </a:solidFill>
              </a:rPr>
              <a:t>Pressure Ulcer Staging</a:t>
            </a:r>
            <a:endParaRPr lang="en-US" sz="2400" b="1" dirty="0">
              <a:solidFill>
                <a:schemeClr val="bg1"/>
              </a:solidFill>
            </a:endParaRPr>
          </a:p>
        </p:txBody>
      </p:sp>
      <p:pic>
        <p:nvPicPr>
          <p:cNvPr id="1033" name="Picture 9" descr="http://www.spinal-injury.net/spinal-injury-network/images/pressure-sore-stage-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6564" y="2333393"/>
            <a:ext cx="2547587" cy="1808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709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wipe(down)">
                                      <p:cBhvr>
                                        <p:cTn id="7" dur="500"/>
                                        <p:tgtEl>
                                          <p:spTgt spid="103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ipe(down)">
                                      <p:cBhvr>
                                        <p:cTn id="10" dur="500"/>
                                        <p:tgtEl>
                                          <p:spTgt spid="5">
                                            <p:txEl>
                                              <p:pRg st="0" end="0"/>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033"/>
                                        </p:tgtEl>
                                        <p:attrNameLst>
                                          <p:attrName>style.visibility</p:attrName>
                                        </p:attrNameLst>
                                      </p:cBhvr>
                                      <p:to>
                                        <p:strVal val="visible"/>
                                      </p:to>
                                    </p:set>
                                    <p:animEffect transition="in" filter="wipe(down)">
                                      <p:cBhvr>
                                        <p:cTn id="13" dur="500"/>
                                        <p:tgtEl>
                                          <p:spTgt spid="103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500"/>
                                        <p:tgtEl>
                                          <p:spTgt spid="14"/>
                                        </p:tgtEl>
                                      </p:cBhvr>
                                    </p:animEffect>
                                  </p:childTnLst>
                                </p:cTn>
                              </p:par>
                              <p:par>
                                <p:cTn id="19" presetID="14" presetClass="entr" presetSubtype="1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randombar(horizontal)">
                                      <p:cBhvr>
                                        <p:cTn id="21" dur="500"/>
                                        <p:tgtEl>
                                          <p:spTgt spid="17"/>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4" dur="500"/>
                                        <p:tgtEl>
                                          <p:spTgt spid="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43884"/>
            <a:ext cx="7024744" cy="1143000"/>
          </a:xfrm>
        </p:spPr>
        <p:txBody>
          <a:bodyPr>
            <a:noAutofit/>
          </a:bodyPr>
          <a:lstStyle/>
          <a:p>
            <a:r>
              <a:rPr lang="en-US" sz="3600" dirty="0" smtClean="0"/>
              <a:t>The process of clinical research</a:t>
            </a:r>
            <a:endParaRPr lang="en-US" sz="3600" dirty="0"/>
          </a:p>
        </p:txBody>
      </p:sp>
      <p:sp>
        <p:nvSpPr>
          <p:cNvPr id="3" name="Content Placeholder 2"/>
          <p:cNvSpPr>
            <a:spLocks noGrp="1"/>
          </p:cNvSpPr>
          <p:nvPr>
            <p:ph sz="quarter" idx="4294967295"/>
          </p:nvPr>
        </p:nvSpPr>
        <p:spPr>
          <a:xfrm>
            <a:off x="1042415" y="2049517"/>
            <a:ext cx="3498053" cy="3756923"/>
          </a:xfrm>
          <a:prstGeom prst="rect">
            <a:avLst/>
          </a:prstGeom>
        </p:spPr>
        <p:txBody>
          <a:bodyPr>
            <a:normAutofit/>
          </a:bodyPr>
          <a:lstStyle/>
          <a:p>
            <a:r>
              <a:rPr lang="en-US" sz="2400" b="0" dirty="0" smtClean="0"/>
              <a:t>Pre-clinical testing  ($75,000 grant)</a:t>
            </a:r>
            <a:endParaRPr lang="en-US" sz="2400" b="0" dirty="0"/>
          </a:p>
          <a:p>
            <a:r>
              <a:rPr lang="en-US" sz="2400" b="0" dirty="0" smtClean="0"/>
              <a:t>Investigational </a:t>
            </a:r>
            <a:r>
              <a:rPr lang="en-US" sz="2400" b="0" dirty="0"/>
              <a:t>New Drug Application (IND</a:t>
            </a:r>
            <a:r>
              <a:rPr lang="en-US" sz="2400" b="0" dirty="0" smtClean="0"/>
              <a:t>) with FDA approval (2014)</a:t>
            </a:r>
            <a:endParaRPr lang="en-US" sz="2400" b="0" dirty="0"/>
          </a:p>
          <a:p>
            <a:r>
              <a:rPr lang="en-US" sz="2400" b="0" dirty="0" smtClean="0"/>
              <a:t>Phase </a:t>
            </a:r>
            <a:r>
              <a:rPr lang="en-US" sz="2400" b="0" dirty="0"/>
              <a:t>I (assess safety</a:t>
            </a:r>
            <a:r>
              <a:rPr lang="en-US" sz="2400" b="0" dirty="0" smtClean="0"/>
              <a:t>)  ($86,000  grant)</a:t>
            </a:r>
            <a:endParaRPr lang="en-US" sz="2400" b="0" dirty="0"/>
          </a:p>
        </p:txBody>
      </p:sp>
      <p:sp>
        <p:nvSpPr>
          <p:cNvPr id="4" name="Content Placeholder 3"/>
          <p:cNvSpPr>
            <a:spLocks noGrp="1"/>
          </p:cNvSpPr>
          <p:nvPr>
            <p:ph sz="quarter" idx="4294967295"/>
          </p:nvPr>
        </p:nvSpPr>
        <p:spPr>
          <a:xfrm>
            <a:off x="4645151" y="2002221"/>
            <a:ext cx="3757869" cy="3804218"/>
          </a:xfrm>
          <a:prstGeom prst="rect">
            <a:avLst/>
          </a:prstGeom>
        </p:spPr>
        <p:txBody>
          <a:bodyPr>
            <a:normAutofit fontScale="92500" lnSpcReduction="10000"/>
          </a:bodyPr>
          <a:lstStyle/>
          <a:p>
            <a:r>
              <a:rPr lang="en-US" sz="2400" b="0" dirty="0"/>
              <a:t>Phase II (test for effectiveness) </a:t>
            </a:r>
          </a:p>
          <a:p>
            <a:r>
              <a:rPr lang="en-US" sz="2400" b="0" dirty="0"/>
              <a:t>Phase III (large-scale testing) (RO1 grant)</a:t>
            </a:r>
          </a:p>
          <a:p>
            <a:r>
              <a:rPr lang="en-US" sz="2400" b="0" dirty="0"/>
              <a:t>Licensing (approval to use)</a:t>
            </a:r>
          </a:p>
          <a:p>
            <a:r>
              <a:rPr lang="en-US" sz="2400" b="0" dirty="0"/>
              <a:t>Approval (available for prescription)</a:t>
            </a:r>
          </a:p>
          <a:p>
            <a:r>
              <a:rPr lang="en-US" sz="2400" b="0" dirty="0"/>
              <a:t>Post-marketing studies (special studies and long-term effectiveness/use)</a:t>
            </a:r>
          </a:p>
          <a:p>
            <a:endParaRPr lang="en-US" dirty="0"/>
          </a:p>
        </p:txBody>
      </p:sp>
    </p:spTree>
    <p:extLst>
      <p:ext uri="{BB962C8B-B14F-4D97-AF65-F5344CB8AC3E}">
        <p14:creationId xmlns:p14="http://schemas.microsoft.com/office/powerpoint/2010/main" val="3501338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0" end="0"/>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3">
                                            <p:txEl>
                                              <p:pRg st="1" end="1"/>
                                            </p:txEl>
                                          </p:spTgt>
                                        </p:tgtEl>
                                        <p:attrNameLst>
                                          <p:attrName>style.color</p:attrName>
                                        </p:attrNameLst>
                                      </p:cBhvr>
                                      <p:to>
                                        <a:schemeClr val="accent2"/>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2000" fill="hold"/>
                                        <p:tgtEl>
                                          <p:spTgt spid="3">
                                            <p:txEl>
                                              <p:pRg st="2" end="2"/>
                                            </p:txEl>
                                          </p:spTgt>
                                        </p:tgtEl>
                                        <p:attrNameLst>
                                          <p:attrName>style.color</p:attrName>
                                        </p:attrNameLst>
                                      </p:cBhvr>
                                      <p:to>
                                        <a:schemeClr val="accent2"/>
                                      </p:to>
                                    </p:animClr>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wipe(down)">
                                      <p:cBhvr>
                                        <p:cTn id="19" dur="500"/>
                                        <p:tgtEl>
                                          <p:spTgt spid="4">
                                            <p:txEl>
                                              <p:pRg st="0" end="0"/>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down)">
                                      <p:cBhvr>
                                        <p:cTn id="22" dur="500"/>
                                        <p:tgtEl>
                                          <p:spTgt spid="4">
                                            <p:txEl>
                                              <p:pRg st="1" end="1"/>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ipe(down)">
                                      <p:cBhvr>
                                        <p:cTn id="25" dur="500"/>
                                        <p:tgtEl>
                                          <p:spTgt spid="4">
                                            <p:txEl>
                                              <p:pRg st="2" end="2"/>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down)">
                                      <p:cBhvr>
                                        <p:cTn id="28" dur="500"/>
                                        <p:tgtEl>
                                          <p:spTgt spid="4">
                                            <p:txEl>
                                              <p:pRg st="3" end="3"/>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down)">
                                      <p:cBhvr>
                                        <p:cTn id="31"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1034" y="333703"/>
            <a:ext cx="7024744" cy="1143000"/>
          </a:xfrm>
        </p:spPr>
        <p:txBody>
          <a:bodyPr>
            <a:normAutofit/>
          </a:bodyPr>
          <a:lstStyle/>
          <a:p>
            <a:r>
              <a:rPr lang="en-US" sz="3600" dirty="0" smtClean="0"/>
              <a:t>Pre-clinical testing</a:t>
            </a:r>
            <a:endParaRPr lang="en-US" sz="3600" dirty="0"/>
          </a:p>
        </p:txBody>
      </p:sp>
      <p:sp>
        <p:nvSpPr>
          <p:cNvPr id="3" name="Content Placeholder 2"/>
          <p:cNvSpPr>
            <a:spLocks noGrp="1"/>
          </p:cNvSpPr>
          <p:nvPr>
            <p:ph idx="1"/>
          </p:nvPr>
        </p:nvSpPr>
        <p:spPr>
          <a:xfrm>
            <a:off x="1066800" y="1347951"/>
            <a:ext cx="6910552" cy="3712780"/>
          </a:xfrm>
        </p:spPr>
        <p:txBody>
          <a:bodyPr>
            <a:normAutofit fontScale="92500" lnSpcReduction="10000"/>
          </a:bodyPr>
          <a:lstStyle/>
          <a:p>
            <a:r>
              <a:rPr lang="en-US" sz="2400" dirty="0" smtClean="0"/>
              <a:t>Adipose-derived Stromal Cells (ASCs)</a:t>
            </a:r>
          </a:p>
          <a:p>
            <a:pPr lvl="1"/>
            <a:r>
              <a:rPr lang="en-US" sz="2400" dirty="0" smtClean="0"/>
              <a:t>Stromal cells can differentiate into a variety of cell types</a:t>
            </a:r>
          </a:p>
          <a:p>
            <a:pPr lvl="1"/>
            <a:r>
              <a:rPr lang="en-US" sz="2400" dirty="0" smtClean="0"/>
              <a:t>Determined </a:t>
            </a:r>
            <a:r>
              <a:rPr lang="en-US" sz="2400" dirty="0"/>
              <a:t>A</a:t>
            </a:r>
            <a:r>
              <a:rPr lang="en-US" sz="2400" dirty="0" smtClean="0"/>
              <a:t>SC count per mL of adipose tissue</a:t>
            </a:r>
          </a:p>
          <a:p>
            <a:pPr lvl="1"/>
            <a:r>
              <a:rPr lang="en-US" sz="2400" dirty="0"/>
              <a:t>About 1 to 5 percent of </a:t>
            </a:r>
            <a:r>
              <a:rPr lang="en-US" sz="2400" dirty="0" smtClean="0"/>
              <a:t>the stromal </a:t>
            </a:r>
            <a:r>
              <a:rPr lang="en-US" sz="2400" dirty="0"/>
              <a:t>cells are stem cells</a:t>
            </a:r>
            <a:endParaRPr lang="en-US" sz="2400" dirty="0" smtClean="0"/>
          </a:p>
          <a:p>
            <a:r>
              <a:rPr lang="en-US" sz="2400" dirty="0" smtClean="0"/>
              <a:t>Medium to apply to Wound</a:t>
            </a:r>
          </a:p>
          <a:p>
            <a:pPr lvl="1"/>
            <a:r>
              <a:rPr lang="en-US" sz="2400" dirty="0" smtClean="0"/>
              <a:t>How can we sustain the life of the MSCs?</a:t>
            </a:r>
          </a:p>
          <a:p>
            <a:pPr lvl="1"/>
            <a:r>
              <a:rPr lang="en-US" sz="2400" dirty="0" smtClean="0"/>
              <a:t>What is already FDA approved?</a:t>
            </a:r>
          </a:p>
          <a:p>
            <a:pPr lvl="1"/>
            <a:r>
              <a:rPr lang="en-US" sz="2400" dirty="0" smtClean="0"/>
              <a:t>Would it be considered standard treatment?</a:t>
            </a:r>
          </a:p>
          <a:p>
            <a:pPr lvl="1"/>
            <a:endParaRPr lang="en-US" dirty="0" smtClean="0"/>
          </a:p>
          <a:p>
            <a:pPr lvl="1"/>
            <a:endParaRPr lang="en-US" dirty="0"/>
          </a:p>
        </p:txBody>
      </p:sp>
    </p:spTree>
    <p:extLst>
      <p:ext uri="{BB962C8B-B14F-4D97-AF65-F5344CB8AC3E}">
        <p14:creationId xmlns:p14="http://schemas.microsoft.com/office/powerpoint/2010/main" val="3924216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34" y="693682"/>
            <a:ext cx="8229600" cy="1143000"/>
          </a:xfrm>
        </p:spPr>
        <p:txBody>
          <a:bodyPr>
            <a:noAutofit/>
          </a:bodyPr>
          <a:lstStyle/>
          <a:p>
            <a:r>
              <a:rPr lang="en-US" sz="3600" dirty="0" smtClean="0"/>
              <a:t>Challenges with Conventional Dressings</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149913164"/>
              </p:ext>
            </p:extLst>
          </p:nvPr>
        </p:nvGraphicFramePr>
        <p:xfrm>
          <a:off x="1106214" y="2033751"/>
          <a:ext cx="6839607" cy="4383866"/>
        </p:xfrm>
        <a:graphic>
          <a:graphicData uri="http://schemas.openxmlformats.org/drawingml/2006/table">
            <a:tbl>
              <a:tblPr>
                <a:tableStyleId>{5C22544A-7EE6-4342-B048-85BDC9FD1C3A}</a:tableStyleId>
              </a:tblPr>
              <a:tblGrid>
                <a:gridCol w="1174181"/>
                <a:gridCol w="5665426"/>
              </a:tblGrid>
              <a:tr h="575332">
                <a:tc>
                  <a:txBody>
                    <a:bodyPr/>
                    <a:lstStyle/>
                    <a:p>
                      <a:pPr algn="ctr" fontAlgn="ctr"/>
                      <a:r>
                        <a:rPr lang="en-US" sz="1800" b="1" u="none" strike="noStrike" dirty="0" smtClean="0">
                          <a:effectLst/>
                        </a:rPr>
                        <a:t>Dressing</a:t>
                      </a:r>
                      <a:endParaRPr lang="en-US" sz="18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c>
                  <a:txBody>
                    <a:bodyPr/>
                    <a:lstStyle/>
                    <a:p>
                      <a:pPr algn="ctr" fontAlgn="ctr"/>
                      <a:r>
                        <a:rPr lang="en-US" sz="1800" b="1" u="none" strike="noStrike" dirty="0">
                          <a:effectLst/>
                        </a:rPr>
                        <a:t>Challenges</a:t>
                      </a:r>
                      <a:endParaRPr lang="en-US" sz="1800" b="1" i="0" u="none" strike="noStrike" dirty="0">
                        <a:solidFill>
                          <a:srgbClr val="000000"/>
                        </a:solidFill>
                        <a:effectLst/>
                        <a:latin typeface="Calibri"/>
                      </a:endParaRPr>
                    </a:p>
                  </a:txBody>
                  <a:tcPr marL="9525" marR="9525" marT="9525" marB="0" anchor="ctr">
                    <a:solidFill>
                      <a:schemeClr val="accent5">
                        <a:lumMod val="20000"/>
                        <a:lumOff val="80000"/>
                      </a:schemeClr>
                    </a:solidFill>
                  </a:tcPr>
                </a:tc>
              </a:tr>
              <a:tr h="1548583">
                <a:tc>
                  <a:txBody>
                    <a:bodyPr/>
                    <a:lstStyle/>
                    <a:p>
                      <a:pPr algn="ctr" fontAlgn="ctr"/>
                      <a:r>
                        <a:rPr lang="en-US" sz="1800" u="none" strike="noStrike" dirty="0" err="1">
                          <a:effectLst/>
                        </a:rPr>
                        <a:t>Aquacel</a:t>
                      </a:r>
                      <a:endParaRPr lang="en-US" sz="1800" b="0" i="0" u="none" strike="noStrike" dirty="0">
                        <a:solidFill>
                          <a:srgbClr val="000000"/>
                        </a:solidFill>
                        <a:effectLst/>
                        <a:latin typeface="Calibri"/>
                      </a:endParaRPr>
                    </a:p>
                  </a:txBody>
                  <a:tcPr marL="9525" marR="9525" marT="9525" marB="0" anchor="ctr">
                    <a:solidFill>
                      <a:schemeClr val="accent2">
                        <a:lumMod val="40000"/>
                        <a:lumOff val="60000"/>
                      </a:schemeClr>
                    </a:solidFill>
                  </a:tcPr>
                </a:tc>
                <a:tc>
                  <a:txBody>
                    <a:bodyPr/>
                    <a:lstStyle/>
                    <a:p>
                      <a:pPr algn="ctr" fontAlgn="ctr"/>
                      <a:r>
                        <a:rPr lang="en-US" sz="1800" u="none" strike="noStrike" dirty="0">
                          <a:effectLst/>
                        </a:rPr>
                        <a:t>Dressing turns into gel when in contact with liquid, making recovery of cells and testing unreliable and difficult.</a:t>
                      </a:r>
                      <a:endParaRPr lang="en-US" sz="1800" b="0" i="0" u="none" strike="noStrike" dirty="0">
                        <a:solidFill>
                          <a:srgbClr val="000000"/>
                        </a:solidFill>
                        <a:effectLst/>
                        <a:latin typeface="Calibri"/>
                      </a:endParaRPr>
                    </a:p>
                  </a:txBody>
                  <a:tcPr marL="9525" marR="9525" marT="9525" marB="0" anchor="ctr">
                    <a:solidFill>
                      <a:schemeClr val="accent2">
                        <a:lumMod val="40000"/>
                        <a:lumOff val="60000"/>
                      </a:schemeClr>
                    </a:solidFill>
                  </a:tcPr>
                </a:tc>
              </a:tr>
              <a:tr h="547935">
                <a:tc>
                  <a:txBody>
                    <a:bodyPr/>
                    <a:lstStyle/>
                    <a:p>
                      <a:pPr algn="ctr" fontAlgn="ctr"/>
                      <a:r>
                        <a:rPr lang="en-US" sz="1800" u="none" strike="noStrike" dirty="0" err="1">
                          <a:effectLst/>
                        </a:rPr>
                        <a:t>Covidien</a:t>
                      </a:r>
                      <a:endParaRPr lang="en-US" sz="1800" b="0" i="0" u="none" strike="noStrike" dirty="0">
                        <a:solidFill>
                          <a:srgbClr val="000000"/>
                        </a:solidFill>
                        <a:effectLst/>
                        <a:latin typeface="Calibri"/>
                      </a:endParaRPr>
                    </a:p>
                  </a:txBody>
                  <a:tcPr marL="9525" marR="9525" marT="9525" marB="0" anchor="ctr">
                    <a:solidFill>
                      <a:schemeClr val="accent2">
                        <a:lumMod val="60000"/>
                        <a:lumOff val="40000"/>
                      </a:schemeClr>
                    </a:solidFill>
                  </a:tcPr>
                </a:tc>
                <a:tc>
                  <a:txBody>
                    <a:bodyPr/>
                    <a:lstStyle/>
                    <a:p>
                      <a:pPr algn="ctr" fontAlgn="ctr"/>
                      <a:r>
                        <a:rPr lang="en-US" sz="1800" u="none" strike="noStrike" dirty="0">
                          <a:effectLst/>
                        </a:rPr>
                        <a:t>Cell lysed when </a:t>
                      </a:r>
                      <a:r>
                        <a:rPr lang="en-US" sz="1800" u="none" strike="noStrike" dirty="0" smtClean="0">
                          <a:effectLst/>
                        </a:rPr>
                        <a:t>cultured on </a:t>
                      </a:r>
                      <a:r>
                        <a:rPr lang="en-US" sz="1800" u="none" strike="noStrike" dirty="0">
                          <a:effectLst/>
                        </a:rPr>
                        <a:t>dressing.</a:t>
                      </a:r>
                      <a:endParaRPr lang="en-US" sz="1800" b="0" i="0" u="none" strike="noStrike" dirty="0">
                        <a:solidFill>
                          <a:srgbClr val="000000"/>
                        </a:solidFill>
                        <a:effectLst/>
                        <a:latin typeface="Calibri"/>
                      </a:endParaRPr>
                    </a:p>
                  </a:txBody>
                  <a:tcPr marL="9525" marR="9525" marT="9525" marB="0" anchor="ctr">
                    <a:solidFill>
                      <a:schemeClr val="accent2">
                        <a:lumMod val="60000"/>
                        <a:lumOff val="40000"/>
                      </a:schemeClr>
                    </a:solidFill>
                  </a:tcPr>
                </a:tc>
              </a:tr>
              <a:tr h="547935">
                <a:tc>
                  <a:txBody>
                    <a:bodyPr/>
                    <a:lstStyle/>
                    <a:p>
                      <a:pPr algn="ctr" fontAlgn="ctr"/>
                      <a:r>
                        <a:rPr lang="en-US" sz="1800" u="none" strike="noStrike" dirty="0" err="1">
                          <a:effectLst/>
                        </a:rPr>
                        <a:t>Fibracol</a:t>
                      </a:r>
                      <a:endParaRPr lang="en-US" sz="1800" b="0" i="0" u="none" strike="noStrike" dirty="0">
                        <a:solidFill>
                          <a:srgbClr val="000000"/>
                        </a:solidFill>
                        <a:effectLst/>
                        <a:latin typeface="Calibri"/>
                      </a:endParaRPr>
                    </a:p>
                  </a:txBody>
                  <a:tcPr marL="9525" marR="9525" marT="9525" marB="0" anchor="ctr">
                    <a:solidFill>
                      <a:schemeClr val="accent2">
                        <a:lumMod val="40000"/>
                        <a:lumOff val="60000"/>
                      </a:schemeClr>
                    </a:solidFill>
                  </a:tcPr>
                </a:tc>
                <a:tc>
                  <a:txBody>
                    <a:bodyPr/>
                    <a:lstStyle/>
                    <a:p>
                      <a:pPr algn="ctr" fontAlgn="ctr"/>
                      <a:r>
                        <a:rPr lang="en-US" sz="1800" u="none" strike="noStrike" dirty="0" smtClean="0">
                          <a:effectLst/>
                        </a:rPr>
                        <a:t>Acidity of dressing decreased viability of cells</a:t>
                      </a:r>
                      <a:endParaRPr lang="en-US" sz="1800" b="0" i="0" u="none" strike="noStrike" dirty="0">
                        <a:solidFill>
                          <a:srgbClr val="000000"/>
                        </a:solidFill>
                        <a:effectLst/>
                        <a:latin typeface="Calibri"/>
                      </a:endParaRPr>
                    </a:p>
                  </a:txBody>
                  <a:tcPr marL="9525" marR="9525" marT="9525" marB="0" anchor="ctr">
                    <a:solidFill>
                      <a:schemeClr val="accent2">
                        <a:lumMod val="40000"/>
                        <a:lumOff val="60000"/>
                      </a:schemeClr>
                    </a:solidFill>
                  </a:tcPr>
                </a:tc>
              </a:tr>
              <a:tr h="547935">
                <a:tc>
                  <a:txBody>
                    <a:bodyPr/>
                    <a:lstStyle/>
                    <a:p>
                      <a:pPr algn="ctr" fontAlgn="ctr"/>
                      <a:r>
                        <a:rPr lang="en-US" sz="1800" u="none" strike="noStrike" dirty="0" err="1">
                          <a:effectLst/>
                        </a:rPr>
                        <a:t>Kaltostat</a:t>
                      </a:r>
                      <a:endParaRPr lang="en-US" sz="1800" b="0" i="0" u="none" strike="noStrike" dirty="0">
                        <a:solidFill>
                          <a:srgbClr val="000000"/>
                        </a:solidFill>
                        <a:effectLst/>
                        <a:latin typeface="Calibri"/>
                      </a:endParaRPr>
                    </a:p>
                  </a:txBody>
                  <a:tcPr marL="9525" marR="9525" marT="9525" marB="0" anchor="ctr">
                    <a:solidFill>
                      <a:schemeClr val="accent2">
                        <a:lumMod val="60000"/>
                        <a:lumOff val="40000"/>
                      </a:schemeClr>
                    </a:solidFill>
                  </a:tcPr>
                </a:tc>
                <a:tc>
                  <a:txBody>
                    <a:bodyPr/>
                    <a:lstStyle/>
                    <a:p>
                      <a:pPr algn="ctr" fontAlgn="ctr"/>
                      <a:r>
                        <a:rPr lang="en-US" sz="1800" u="none" strike="noStrike" dirty="0">
                          <a:effectLst/>
                        </a:rPr>
                        <a:t>Acidity of dressing decreased viability of cells</a:t>
                      </a:r>
                      <a:endParaRPr lang="en-US" sz="1800" b="0" i="0" u="none" strike="noStrike" dirty="0">
                        <a:solidFill>
                          <a:srgbClr val="000000"/>
                        </a:solidFill>
                        <a:effectLst/>
                        <a:latin typeface="Calibri"/>
                      </a:endParaRPr>
                    </a:p>
                  </a:txBody>
                  <a:tcPr marL="9525" marR="9525" marT="9525" marB="0" anchor="ctr">
                    <a:solidFill>
                      <a:schemeClr val="accent2">
                        <a:lumMod val="60000"/>
                        <a:lumOff val="40000"/>
                      </a:schemeClr>
                    </a:solidFill>
                  </a:tcPr>
                </a:tc>
              </a:tr>
              <a:tr h="616146">
                <a:tc>
                  <a:txBody>
                    <a:bodyPr/>
                    <a:lstStyle/>
                    <a:p>
                      <a:pPr algn="ctr" fontAlgn="ctr"/>
                      <a:r>
                        <a:rPr lang="en-US" sz="1800" b="0" i="0" u="none" strike="noStrike" dirty="0" smtClean="0">
                          <a:solidFill>
                            <a:srgbClr val="000000"/>
                          </a:solidFill>
                          <a:effectLst/>
                          <a:latin typeface="+mn-lt"/>
                        </a:rPr>
                        <a:t>Honey-colloid</a:t>
                      </a:r>
                      <a:endParaRPr lang="en-US" sz="1800" b="0" i="0" u="none" strike="noStrike" dirty="0">
                        <a:solidFill>
                          <a:srgbClr val="000000"/>
                        </a:solidFill>
                        <a:effectLst/>
                        <a:latin typeface="+mn-lt"/>
                      </a:endParaRPr>
                    </a:p>
                  </a:txBody>
                  <a:tcPr marL="9525" marR="9525" marT="9525" marB="0" anchor="ctr">
                    <a:solidFill>
                      <a:schemeClr val="accent1">
                        <a:lumMod val="60000"/>
                        <a:lumOff val="4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u="none" strike="noStrike" dirty="0" smtClean="0">
                          <a:effectLst/>
                        </a:rPr>
                        <a:t>Acidity of dressing decreased viability of cells</a:t>
                      </a:r>
                      <a:endParaRPr lang="en-US" sz="1800" b="0" i="0" u="none" strike="noStrike" dirty="0" smtClean="0">
                        <a:solidFill>
                          <a:srgbClr val="000000"/>
                        </a:solidFill>
                        <a:effectLst/>
                        <a:latin typeface="Calibri"/>
                      </a:endParaRPr>
                    </a:p>
                    <a:p>
                      <a:pPr algn="ctr" fontAlgn="ctr"/>
                      <a:endParaRPr lang="en-US" sz="1800" b="0" i="0" u="none" strike="noStrike" dirty="0">
                        <a:solidFill>
                          <a:srgbClr val="000000"/>
                        </a:solidFill>
                        <a:effectLst/>
                        <a:latin typeface="Calibri"/>
                      </a:endParaRPr>
                    </a:p>
                  </a:txBody>
                  <a:tcPr marL="9525" marR="9525" marT="9525" marB="0" anchor="ctr">
                    <a:solidFill>
                      <a:schemeClr val="accent1">
                        <a:lumMod val="60000"/>
                        <a:lumOff val="40000"/>
                      </a:schemeClr>
                    </a:solidFill>
                  </a:tcPr>
                </a:tc>
              </a:tr>
            </a:tbl>
          </a:graphicData>
        </a:graphic>
      </p:graphicFrame>
    </p:spTree>
    <p:extLst>
      <p:ext uri="{BB962C8B-B14F-4D97-AF65-F5344CB8AC3E}">
        <p14:creationId xmlns:p14="http://schemas.microsoft.com/office/powerpoint/2010/main" val="1763352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Current: Phase I - Pilot</a:t>
            </a:r>
            <a:endParaRPr lang="en-US" sz="3600" dirty="0"/>
          </a:p>
        </p:txBody>
      </p:sp>
      <p:sp>
        <p:nvSpPr>
          <p:cNvPr id="3" name="Content Placeholder 2"/>
          <p:cNvSpPr>
            <a:spLocks noGrp="1"/>
          </p:cNvSpPr>
          <p:nvPr>
            <p:ph idx="1"/>
          </p:nvPr>
        </p:nvSpPr>
        <p:spPr>
          <a:xfrm>
            <a:off x="870256" y="1384407"/>
            <a:ext cx="7520940" cy="3579849"/>
          </a:xfrm>
        </p:spPr>
        <p:txBody>
          <a:bodyPr>
            <a:normAutofit/>
          </a:bodyPr>
          <a:lstStyle/>
          <a:p>
            <a:r>
              <a:rPr lang="en-US" sz="2400" dirty="0" smtClean="0"/>
              <a:t>The goals of phase I clinical trials are:</a:t>
            </a:r>
          </a:p>
          <a:p>
            <a:pPr lvl="1"/>
            <a:r>
              <a:rPr lang="en-US" sz="2400" dirty="0" smtClean="0"/>
              <a:t>Assess </a:t>
            </a:r>
            <a:r>
              <a:rPr lang="en-US" sz="2400" dirty="0"/>
              <a:t>safety for humans</a:t>
            </a:r>
          </a:p>
          <a:p>
            <a:pPr lvl="1"/>
            <a:r>
              <a:rPr lang="en-US" sz="2400" dirty="0" smtClean="0"/>
              <a:t>Select </a:t>
            </a:r>
            <a:r>
              <a:rPr lang="en-US" sz="2400" dirty="0"/>
              <a:t>the dose to be used in future studies</a:t>
            </a:r>
          </a:p>
          <a:p>
            <a:r>
              <a:rPr lang="en-US" sz="2400" dirty="0"/>
              <a:t>During phase I, the study is designed to determine:</a:t>
            </a:r>
          </a:p>
          <a:p>
            <a:pPr lvl="1"/>
            <a:r>
              <a:rPr lang="en-US" sz="2400" dirty="0" smtClean="0"/>
              <a:t>How </a:t>
            </a:r>
            <a:r>
              <a:rPr lang="en-US" sz="2400" dirty="0"/>
              <a:t>the human body reacts</a:t>
            </a:r>
          </a:p>
          <a:p>
            <a:pPr lvl="1"/>
            <a:r>
              <a:rPr lang="en-US" sz="2400" dirty="0" smtClean="0"/>
              <a:t>What </a:t>
            </a:r>
            <a:r>
              <a:rPr lang="en-US" sz="2400" dirty="0"/>
              <a:t>side effects </a:t>
            </a:r>
            <a:r>
              <a:rPr lang="en-US" sz="2400" dirty="0" smtClean="0"/>
              <a:t>occur</a:t>
            </a:r>
            <a:endParaRPr lang="en-US" sz="2400" dirty="0"/>
          </a:p>
        </p:txBody>
      </p:sp>
    </p:spTree>
    <p:extLst>
      <p:ext uri="{BB962C8B-B14F-4D97-AF65-F5344CB8AC3E}">
        <p14:creationId xmlns:p14="http://schemas.microsoft.com/office/powerpoint/2010/main" val="3419886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953536"/>
          </a:xfrm>
        </p:spPr>
        <p:txBody>
          <a:bodyPr/>
          <a:lstStyle/>
          <a:p>
            <a:r>
              <a:rPr lang="en-US" sz="3600" dirty="0" smtClean="0"/>
              <a:t>Outcomes Desired</a:t>
            </a:r>
            <a:endParaRPr lang="en-US" sz="3600" dirty="0"/>
          </a:p>
        </p:txBody>
      </p:sp>
      <p:sp>
        <p:nvSpPr>
          <p:cNvPr id="3" name="Content Placeholder 2"/>
          <p:cNvSpPr>
            <a:spLocks noGrp="1"/>
          </p:cNvSpPr>
          <p:nvPr>
            <p:ph idx="1"/>
          </p:nvPr>
        </p:nvSpPr>
        <p:spPr>
          <a:xfrm>
            <a:off x="1043492" y="1897117"/>
            <a:ext cx="6777317" cy="3699029"/>
          </a:xfrm>
        </p:spPr>
        <p:txBody>
          <a:bodyPr/>
          <a:lstStyle/>
          <a:p>
            <a:r>
              <a:rPr lang="en-US" sz="2400" b="0" dirty="0" smtClean="0"/>
              <a:t>Ultimately, a less costly, more effective treatment for pressure ulcers.</a:t>
            </a:r>
          </a:p>
          <a:p>
            <a:r>
              <a:rPr lang="en-US" sz="2400" b="0" dirty="0" smtClean="0"/>
              <a:t>Recruitment of 12 patients for the randomized clinical pilot study.</a:t>
            </a:r>
          </a:p>
          <a:p>
            <a:r>
              <a:rPr lang="en-US" sz="2400" b="0" dirty="0" smtClean="0"/>
              <a:t>Phase II will be a randomized, controlled trial, most likely involving several institutions</a:t>
            </a:r>
            <a:r>
              <a:rPr lang="en-US" sz="2400" b="0" dirty="0"/>
              <a:t> </a:t>
            </a:r>
            <a:r>
              <a:rPr lang="en-US" sz="2400" b="0" dirty="0" smtClean="0"/>
              <a:t>across wide geographic area.</a:t>
            </a:r>
            <a:endParaRPr lang="en-US" sz="2400" b="0" dirty="0"/>
          </a:p>
        </p:txBody>
      </p:sp>
    </p:spTree>
    <p:extLst>
      <p:ext uri="{BB962C8B-B14F-4D97-AF65-F5344CB8AC3E}">
        <p14:creationId xmlns:p14="http://schemas.microsoft.com/office/powerpoint/2010/main" val="4007339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90600"/>
            <a:ext cx="7024744" cy="838200"/>
          </a:xfrm>
        </p:spPr>
        <p:txBody>
          <a:bodyPr/>
          <a:lstStyle/>
          <a:p>
            <a:r>
              <a:rPr lang="en-US" sz="3600" dirty="0" smtClean="0"/>
              <a:t>Future Potential</a:t>
            </a:r>
            <a:endParaRPr lang="en-US" sz="3600" dirty="0"/>
          </a:p>
        </p:txBody>
      </p:sp>
      <p:sp>
        <p:nvSpPr>
          <p:cNvPr id="3" name="Content Placeholder 2"/>
          <p:cNvSpPr>
            <a:spLocks noGrp="1"/>
          </p:cNvSpPr>
          <p:nvPr>
            <p:ph idx="1"/>
          </p:nvPr>
        </p:nvSpPr>
        <p:spPr>
          <a:xfrm>
            <a:off x="1066800" y="2057400"/>
            <a:ext cx="7131269" cy="3772348"/>
          </a:xfrm>
        </p:spPr>
        <p:txBody>
          <a:bodyPr>
            <a:normAutofit/>
          </a:bodyPr>
          <a:lstStyle/>
          <a:p>
            <a:pPr>
              <a:buFont typeface="Wingdings" panose="05000000000000000000" pitchFamily="2" charset="2"/>
              <a:buChar char="v"/>
            </a:pPr>
            <a:r>
              <a:rPr lang="en-US" sz="2400" b="0" dirty="0" smtClean="0"/>
              <a:t>Treatment for various wounds – diabetic, vascular, burns, etc.</a:t>
            </a:r>
          </a:p>
          <a:p>
            <a:pPr>
              <a:buFont typeface="Wingdings" panose="05000000000000000000" pitchFamily="2" charset="2"/>
              <a:buChar char="v"/>
            </a:pPr>
            <a:r>
              <a:rPr lang="en-US" sz="2400" b="0" dirty="0" smtClean="0"/>
              <a:t>Move to allogeneic, cultured ASCs/stem cells</a:t>
            </a:r>
          </a:p>
          <a:p>
            <a:pPr>
              <a:buFont typeface="Wingdings" panose="05000000000000000000" pitchFamily="2" charset="2"/>
              <a:buChar char="v"/>
            </a:pPr>
            <a:r>
              <a:rPr lang="en-US" sz="2400" b="0" dirty="0" smtClean="0"/>
              <a:t>Need to consider availability to centers without the means to produce the product</a:t>
            </a:r>
          </a:p>
          <a:p>
            <a:pPr>
              <a:buFont typeface="Wingdings" panose="05000000000000000000" pitchFamily="2" charset="2"/>
              <a:buChar char="v"/>
            </a:pPr>
            <a:r>
              <a:rPr lang="en-US" sz="2400" b="0" dirty="0" smtClean="0"/>
              <a:t>Use of the </a:t>
            </a:r>
            <a:r>
              <a:rPr lang="en-US" sz="2400" b="0" dirty="0" err="1" smtClean="0"/>
              <a:t>biobank</a:t>
            </a:r>
            <a:r>
              <a:rPr lang="en-US" sz="2400" b="0" dirty="0" smtClean="0"/>
              <a:t> to “save cells” for future regenerative use</a:t>
            </a:r>
          </a:p>
        </p:txBody>
      </p:sp>
    </p:spTree>
    <p:extLst>
      <p:ext uri="{BB962C8B-B14F-4D97-AF65-F5344CB8AC3E}">
        <p14:creationId xmlns:p14="http://schemas.microsoft.com/office/powerpoint/2010/main" val="3993388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514" y="686470"/>
            <a:ext cx="7024744" cy="910318"/>
          </a:xfrm>
        </p:spPr>
        <p:txBody>
          <a:bodyPr/>
          <a:lstStyle/>
          <a:p>
            <a:r>
              <a:rPr lang="en-US" sz="3600" dirty="0" err="1" smtClean="0"/>
              <a:t>Biobank</a:t>
            </a:r>
            <a:r>
              <a:rPr lang="en-US" sz="3600" dirty="0" smtClean="0"/>
              <a:t> Potential</a:t>
            </a:r>
            <a:endParaRPr lang="en-US" sz="3600" dirty="0"/>
          </a:p>
        </p:txBody>
      </p:sp>
      <p:sp>
        <p:nvSpPr>
          <p:cNvPr id="5" name="Content Placeholder 4"/>
          <p:cNvSpPr>
            <a:spLocks noGrp="1"/>
          </p:cNvSpPr>
          <p:nvPr>
            <p:ph idx="1"/>
          </p:nvPr>
        </p:nvSpPr>
        <p:spPr>
          <a:xfrm>
            <a:off x="988901" y="1627616"/>
            <a:ext cx="6777317" cy="3508977"/>
          </a:xfrm>
        </p:spPr>
        <p:txBody>
          <a:bodyPr/>
          <a:lstStyle/>
          <a:p>
            <a:r>
              <a:rPr lang="en-US" sz="2400" b="0" dirty="0" smtClean="0">
                <a:hlinkClick r:id="rId3"/>
              </a:rPr>
              <a:t>http</a:t>
            </a:r>
            <a:r>
              <a:rPr lang="en-US" sz="2400" b="0" dirty="0">
                <a:hlinkClick r:id="rId3"/>
              </a:rPr>
              <a:t>://</a:t>
            </a:r>
            <a:r>
              <a:rPr lang="en-US" sz="2400" b="0" dirty="0" smtClean="0">
                <a:hlinkClick r:id="rId3"/>
              </a:rPr>
              <a:t>www.mayo.edu/research/centers-programs/mayo-clinic-biobank/overview</a:t>
            </a:r>
            <a:endParaRPr lang="en-US" sz="2400" b="0" dirty="0" smtClean="0"/>
          </a:p>
          <a:p>
            <a:r>
              <a:rPr lang="en-US" sz="2400" b="0" dirty="0"/>
              <a:t>Mayo to study 10,000 patients for drug-gene safety</a:t>
            </a:r>
          </a:p>
          <a:p>
            <a:endParaRPr lang="en-US" dirty="0"/>
          </a:p>
        </p:txBody>
      </p:sp>
      <p:pic>
        <p:nvPicPr>
          <p:cNvPr id="2050" name="Picture 2" descr="Photo: Mayo to study 10,000 patients for drug-gene safe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2944" y="4694781"/>
            <a:ext cx="4062436" cy="1670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969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283" y="378372"/>
            <a:ext cx="7939434" cy="4461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064" y="5155324"/>
            <a:ext cx="8835872" cy="1088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5256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9938" name="Rectangle 2"/>
          <p:cNvSpPr>
            <a:spLocks noGrp="1" noChangeArrowheads="1"/>
          </p:cNvSpPr>
          <p:nvPr>
            <p:ph type="title"/>
          </p:nvPr>
        </p:nvSpPr>
        <p:spPr>
          <a:xfrm>
            <a:off x="685800" y="304800"/>
            <a:ext cx="7772400" cy="704193"/>
          </a:xfrm>
        </p:spPr>
        <p:txBody>
          <a:bodyPr/>
          <a:lstStyle/>
          <a:p>
            <a:pPr>
              <a:defRPr/>
            </a:pPr>
            <a:r>
              <a:rPr lang="en-US" sz="3600" dirty="0" smtClean="0"/>
              <a:t>Questions?</a:t>
            </a:r>
            <a:endParaRPr lang="en-US" sz="3600" dirty="0"/>
          </a:p>
        </p:txBody>
      </p:sp>
      <p:sp>
        <p:nvSpPr>
          <p:cNvPr id="679939" name="Rectangle 3"/>
          <p:cNvSpPr>
            <a:spLocks noGrp="1" noChangeArrowheads="1"/>
          </p:cNvSpPr>
          <p:nvPr>
            <p:ph type="body" sz="half" idx="1"/>
          </p:nvPr>
        </p:nvSpPr>
        <p:spPr>
          <a:xfrm>
            <a:off x="141890" y="1154530"/>
            <a:ext cx="4488968" cy="5327138"/>
          </a:xfrm>
        </p:spPr>
        <p:txBody>
          <a:bodyPr>
            <a:normAutofit fontScale="55000" lnSpcReduction="20000"/>
          </a:bodyPr>
          <a:lstStyle/>
          <a:p>
            <a:pPr>
              <a:defRPr/>
            </a:pPr>
            <a:r>
              <a:rPr lang="en-US" sz="3800" b="0" dirty="0" smtClean="0"/>
              <a:t>Jeff </a:t>
            </a:r>
            <a:r>
              <a:rPr lang="en-US" sz="3800" b="0" dirty="0"/>
              <a:t>Harrison, PhD, FACHE</a:t>
            </a:r>
          </a:p>
          <a:p>
            <a:pPr>
              <a:defRPr/>
            </a:pPr>
            <a:r>
              <a:rPr lang="en-US" sz="3800" b="0" dirty="0" smtClean="0"/>
              <a:t>Professor and Chair Department of Public Health</a:t>
            </a:r>
          </a:p>
          <a:p>
            <a:pPr>
              <a:defRPr/>
            </a:pPr>
            <a:r>
              <a:rPr lang="en-US" sz="3800" b="0" dirty="0" smtClean="0"/>
              <a:t>University </a:t>
            </a:r>
            <a:r>
              <a:rPr lang="en-US" sz="3800" b="0" dirty="0"/>
              <a:t>of North Florida</a:t>
            </a:r>
          </a:p>
          <a:p>
            <a:pPr>
              <a:buFont typeface="Monotype Sorts" pitchFamily="1" charset="2"/>
              <a:buNone/>
              <a:defRPr/>
            </a:pPr>
            <a:r>
              <a:rPr lang="en-US" sz="3800" b="0" dirty="0"/>
              <a:t>	</a:t>
            </a:r>
            <a:r>
              <a:rPr lang="en-US" sz="3800" b="0" dirty="0" smtClean="0"/>
              <a:t>O </a:t>
            </a:r>
            <a:r>
              <a:rPr lang="en-US" sz="3800" b="0" dirty="0"/>
              <a:t>(904) 620-1440</a:t>
            </a:r>
          </a:p>
          <a:p>
            <a:pPr>
              <a:defRPr/>
            </a:pPr>
            <a:r>
              <a:rPr lang="en-US" sz="3800" b="0" dirty="0"/>
              <a:t>F (904) 620-1035</a:t>
            </a:r>
          </a:p>
          <a:p>
            <a:pPr>
              <a:defRPr/>
            </a:pPr>
            <a:r>
              <a:rPr lang="en-US" sz="3800" b="0" dirty="0" smtClean="0">
                <a:hlinkClick r:id="rId3"/>
              </a:rPr>
              <a:t>Jeffrey.Harrison@unf.edu</a:t>
            </a:r>
            <a:endParaRPr lang="en-US" sz="3800" b="0" dirty="0" smtClean="0"/>
          </a:p>
          <a:p>
            <a:pPr>
              <a:defRPr/>
            </a:pPr>
            <a:endParaRPr lang="en-US" sz="3800" b="0" dirty="0" smtClean="0"/>
          </a:p>
          <a:p>
            <a:pPr>
              <a:defRPr/>
            </a:pPr>
            <a:endParaRPr lang="en-US" sz="3800" b="0" dirty="0"/>
          </a:p>
          <a:p>
            <a:pPr>
              <a:defRPr/>
            </a:pPr>
            <a:endParaRPr lang="en-US" sz="3800" b="0" dirty="0" smtClean="0"/>
          </a:p>
          <a:p>
            <a:pPr>
              <a:defRPr/>
            </a:pPr>
            <a:r>
              <a:rPr lang="en-US" sz="3800" b="0" dirty="0" smtClean="0"/>
              <a:t>Deb Harrison, DNP, RN, NEA-BC</a:t>
            </a:r>
          </a:p>
          <a:p>
            <a:pPr>
              <a:defRPr/>
            </a:pPr>
            <a:r>
              <a:rPr lang="en-US" sz="3800" b="0" dirty="0" smtClean="0"/>
              <a:t>Chief Nursing Officer</a:t>
            </a:r>
          </a:p>
          <a:p>
            <a:pPr>
              <a:defRPr/>
            </a:pPr>
            <a:r>
              <a:rPr lang="en-US" sz="3800" b="0" dirty="0" smtClean="0"/>
              <a:t>Mayo Clinic</a:t>
            </a:r>
          </a:p>
          <a:p>
            <a:pPr>
              <a:defRPr/>
            </a:pPr>
            <a:r>
              <a:rPr lang="en-US" sz="3800" b="0" dirty="0" smtClean="0">
                <a:hlinkClick r:id="rId4"/>
              </a:rPr>
              <a:t>Harrison.debra@mayo.edu</a:t>
            </a:r>
            <a:endParaRPr lang="en-US" sz="3800" b="0" dirty="0" smtClean="0"/>
          </a:p>
          <a:p>
            <a:pPr>
              <a:defRPr/>
            </a:pPr>
            <a:endParaRPr lang="en-US" sz="2400" dirty="0"/>
          </a:p>
        </p:txBody>
      </p:sp>
      <p:pic>
        <p:nvPicPr>
          <p:cNvPr id="28676" name="Picture 4" descr="This is a photograph of an overhead shot of the hospital."/>
          <p:cNvPicPr>
            <a:picLocks noGrp="1" noChangeAspect="1" noChangeArrowheads="1"/>
          </p:cNvPicPr>
          <p:nvPr>
            <p:ph type="clipArt" sz="half" idx="2"/>
          </p:nvPr>
        </p:nvPicPr>
        <p:blipFill>
          <a:blip r:embed="rId5">
            <a:extLst>
              <a:ext uri="{28A0092B-C50C-407E-A947-70E740481C1C}">
                <a14:useLocalDpi xmlns:a14="http://schemas.microsoft.com/office/drawing/2010/main" val="0"/>
              </a:ext>
            </a:extLst>
          </a:blip>
          <a:srcRect/>
          <a:stretch>
            <a:fillRect/>
          </a:stretch>
        </p:blipFill>
        <p:spPr>
          <a:xfrm>
            <a:off x="4451132" y="378373"/>
            <a:ext cx="4267200" cy="434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0141" y="4666593"/>
            <a:ext cx="4361699" cy="1815074"/>
          </a:xfrm>
          <a:prstGeom prst="rect">
            <a:avLst/>
          </a:prstGeom>
        </p:spPr>
      </p:pic>
    </p:spTree>
    <p:extLst>
      <p:ext uri="{BB962C8B-B14F-4D97-AF65-F5344CB8AC3E}">
        <p14:creationId xmlns:p14="http://schemas.microsoft.com/office/powerpoint/2010/main" val="2471817861"/>
      </p:ext>
    </p:extLst>
  </p:cSld>
  <p:clrMapOvr>
    <a:masterClrMapping/>
  </p:clrMapOvr>
  <p:transition/>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health_beat">
  <a:themeElements>
    <a:clrScheme name="health_bea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ealth_bea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ealth_bea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ealth_bea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ealth_bea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ealth_bea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ealth_bea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ealth_bea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ealth_bea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ealth_bea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ealth_bea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ealth_bea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ealth_bea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ealth_bea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2137</TotalTime>
  <Words>2470</Words>
  <Application>Microsoft Office PowerPoint</Application>
  <PresentationFormat>On-screen Show (4:3)</PresentationFormat>
  <Paragraphs>237</Paragraphs>
  <Slides>39</Slides>
  <Notes>12</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health_beat</vt:lpstr>
      <vt:lpstr>Angles</vt:lpstr>
      <vt:lpstr>Personalized Healthcare:  From Research to Practice  International Conference on Hospice and Palliative Care   Orlando, Florida  August 31, 2015</vt:lpstr>
      <vt:lpstr>PowerPoint Presentation</vt:lpstr>
      <vt:lpstr>PowerPoint Presentation</vt:lpstr>
      <vt:lpstr>PowerPoint Presentation</vt:lpstr>
      <vt:lpstr>PowerPoint Presentation</vt:lpstr>
      <vt:lpstr>PowerPoint Presentation</vt:lpstr>
      <vt:lpstr>PowerPoint Presentation</vt:lpstr>
      <vt:lpstr>Cost of Whole Genome Sequencing</vt:lpstr>
      <vt:lpstr>PowerPoint Presentation</vt:lpstr>
      <vt:lpstr>PowerPoint Presentation</vt:lpstr>
      <vt:lpstr>Individualized Medicine Mayo Clinic</vt:lpstr>
      <vt:lpstr>Center for Individualized Medicine Team</vt:lpstr>
      <vt:lpstr>PowerPoint Presentation</vt:lpstr>
      <vt:lpstr>Advanced Cancers</vt:lpstr>
      <vt:lpstr>One Size Does Not Fit All…</vt:lpstr>
      <vt:lpstr>Personalized Healthcare  Provides New Hope</vt:lpstr>
      <vt:lpstr>PowerPoint Presentation</vt:lpstr>
      <vt:lpstr> Competitive Analysis</vt:lpstr>
      <vt:lpstr>PowerPoint Presentation</vt:lpstr>
      <vt:lpstr>PowerPoint Presentation</vt:lpstr>
      <vt:lpstr>Disease Raises Many Questions…</vt:lpstr>
      <vt:lpstr>PowerPoint Presentation</vt:lpstr>
      <vt:lpstr>PowerPoint Presentation</vt:lpstr>
      <vt:lpstr>PowerPoint Presentation</vt:lpstr>
      <vt:lpstr>PowerPoint Presentation</vt:lpstr>
      <vt:lpstr>Regenerative Medicine </vt:lpstr>
      <vt:lpstr>Headlines</vt:lpstr>
      <vt:lpstr>A Pilot Study: Evaluating the Safety and Feasibility of Using Autologous Adipose-derived stromal cells (ASCS)on Adults with Stage III or IV Pressure Ulcers  </vt:lpstr>
      <vt:lpstr>A National HEALTHCARE Concern…</vt:lpstr>
      <vt:lpstr>Pressure ulcer staging</vt:lpstr>
      <vt:lpstr>The process of clinical research</vt:lpstr>
      <vt:lpstr>Pre-clinical testing</vt:lpstr>
      <vt:lpstr>Challenges with Conventional Dressings</vt:lpstr>
      <vt:lpstr>Current: Phase I - Pilot</vt:lpstr>
      <vt:lpstr>Outcomes Desired</vt:lpstr>
      <vt:lpstr>Future Potential</vt:lpstr>
      <vt:lpstr>Biobank Potential</vt:lpstr>
      <vt:lpstr>PowerPoint Presentation</vt:lpstr>
      <vt:lpstr>Questions?</vt:lpstr>
    </vt:vector>
  </TitlesOfParts>
  <Company>Mayo Clinic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Marcia W Blackburn</dc:creator>
  <dc:description>v2.15 | logo Captivate compatible. _x000d_
4-2-2013</dc:description>
  <cp:lastModifiedBy>Harrison, Jeffrey</cp:lastModifiedBy>
  <cp:revision>200</cp:revision>
  <dcterms:created xsi:type="dcterms:W3CDTF">2013-09-12T21:34:31Z</dcterms:created>
  <dcterms:modified xsi:type="dcterms:W3CDTF">2015-07-31T15:21:20Z</dcterms:modified>
</cp:coreProperties>
</file>