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12"/>
  </p:notesMasterIdLst>
  <p:sldIdLst>
    <p:sldId id="256" r:id="rId2"/>
    <p:sldId id="267" r:id="rId3"/>
    <p:sldId id="257" r:id="rId4"/>
    <p:sldId id="260" r:id="rId5"/>
    <p:sldId id="262" r:id="rId6"/>
    <p:sldId id="261" r:id="rId7"/>
    <p:sldId id="270" r:id="rId8"/>
    <p:sldId id="264" r:id="rId9"/>
    <p:sldId id="263" r:id="rId10"/>
    <p:sldId id="265" r:id="rId1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252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A460CE46-27DE-4CD7-8F47-2DFA5B31BE2A}" type="datetimeFigureOut">
              <a:rPr lang="en-US" smtClean="0"/>
              <a:t>7/21/2016</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DA14DAE8-D0A9-4DD2-ACB2-439DB22435E9}" type="slidenum">
              <a:rPr lang="en-US" smtClean="0"/>
              <a:t>‹#›</a:t>
            </a:fld>
            <a:endParaRPr lang="en-US" dirty="0"/>
          </a:p>
        </p:txBody>
      </p:sp>
    </p:spTree>
    <p:extLst>
      <p:ext uri="{BB962C8B-B14F-4D97-AF65-F5344CB8AC3E}">
        <p14:creationId xmlns:p14="http://schemas.microsoft.com/office/powerpoint/2010/main" val="2274065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14DAE8-D0A9-4DD2-ACB2-439DB22435E9}" type="slidenum">
              <a:rPr lang="en-US" smtClean="0"/>
              <a:t>1</a:t>
            </a:fld>
            <a:endParaRPr lang="en-US" dirty="0"/>
          </a:p>
        </p:txBody>
      </p:sp>
    </p:spTree>
    <p:extLst>
      <p:ext uri="{BB962C8B-B14F-4D97-AF65-F5344CB8AC3E}">
        <p14:creationId xmlns:p14="http://schemas.microsoft.com/office/powerpoint/2010/main" val="273043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9C6670F-C39F-4BE2-90EB-A33F36D34EA5}" type="datetime1">
              <a:rPr lang="en-US" smtClean="0"/>
              <a:t>7/21/2016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C162459-751A-41D0-8F6D-174B5F2DA529}"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9007F7-5B3E-4F47-AD19-88D61C8C5323}" type="datetime1">
              <a:rPr lang="en-US" smtClean="0"/>
              <a:t>7/21/2016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9CFC0F9-18FF-47FE-9FE6-8188B01F68DB}" type="datetime1">
              <a:rPr lang="en-US" smtClean="0"/>
              <a:t>7/21/2016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3C162459-751A-41D0-8F6D-174B5F2DA52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1A59406-0EF0-4D6E-A9E0-066F5335FA5B}" type="datetime1">
              <a:rPr lang="en-US" smtClean="0"/>
              <a:t>7/21/2016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CBF108C-4E98-48DA-89ED-6D92C9DDE531}" type="datetime1">
              <a:rPr lang="en-US" smtClean="0"/>
              <a:t>7/21/2016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EA6CC56-6078-4626-A2BD-97F3FBF2DEC9}" type="datetime1">
              <a:rPr lang="en-US" smtClean="0"/>
              <a:t>7/21/2016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A45A19-79A3-4ABB-B793-1E4C9A7AD456}" type="datetime1">
              <a:rPr lang="en-US" smtClean="0"/>
              <a:t>7/21/2016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0D26ACA-8EC4-4D49-8A8C-E43F99785960}" type="datetime1">
              <a:rPr lang="en-US" smtClean="0"/>
              <a:t>7/21/2016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F4899F4-3928-4949-8736-3DC71A51A329}" type="datetime1">
              <a:rPr lang="en-US" smtClean="0"/>
              <a:t>7/21/2016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5B76F80-A775-42A2-9E75-D0F45FAF2E42}" type="datetime1">
              <a:rPr lang="en-US" smtClean="0"/>
              <a:t>7/21/2016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FE0823-B3BC-4E2B-942F-DF003261E126}" type="datetime1">
              <a:rPr lang="en-US" smtClean="0"/>
              <a:t>7/21/2016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162459-751A-41D0-8F6D-174B5F2DA52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CC6CCDA-3F1E-4CD7-AF22-5C26EA15E856}" type="datetime1">
              <a:rPr lang="en-US" smtClean="0"/>
              <a:t>7/21/2016</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C162459-751A-41D0-8F6D-174B5F2DA529}"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elemis.com/" TargetMode="External"/><Relationship Id="rId2" Type="http://schemas.openxmlformats.org/officeDocument/2006/relationships/hyperlink" Target="http://phytomer.com/" TargetMode="External"/><Relationship Id="rId1" Type="http://schemas.openxmlformats.org/officeDocument/2006/relationships/slideLayout" Target="../slideLayouts/slideLayout1.xml"/><Relationship Id="rId4" Type="http://schemas.openxmlformats.org/officeDocument/2006/relationships/hyperlink" Target="http://gsc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76200"/>
            <a:ext cx="8229600" cy="3733800"/>
          </a:xfrm>
        </p:spPr>
        <p:txBody>
          <a:bodyPr>
            <a:normAutofit fontScale="90000"/>
          </a:bodyPr>
          <a:lstStyle/>
          <a:p>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r>
              <a:rPr lang="en-US" u="sng" dirty="0">
                <a:latin typeface="Times New Roman" panose="02020603050405020304" pitchFamily="18" charset="0"/>
                <a:cs typeface="Times New Roman" panose="02020603050405020304" pitchFamily="18" charset="0"/>
              </a:rPr>
              <a:t>MARINE BASED INGREDIENTS</a:t>
            </a:r>
            <a:br>
              <a:rPr lang="en-US" u="sng" dirty="0">
                <a:latin typeface="Times New Roman" panose="02020603050405020304" pitchFamily="18" charset="0"/>
                <a:cs typeface="Times New Roman" panose="02020603050405020304" pitchFamily="18" charset="0"/>
              </a:rPr>
            </a:br>
            <a:r>
              <a:rPr lang="en-US" sz="2700" u="sng" dirty="0">
                <a:latin typeface="Times New Roman" panose="02020603050405020304" pitchFamily="18" charset="0"/>
                <a:cs typeface="Times New Roman" panose="02020603050405020304" pitchFamily="18" charset="0"/>
              </a:rPr>
              <a:t>international conference and exhibition on marine drugs and natural products</a:t>
            </a:r>
            <a:br>
              <a:rPr lang="en-US" sz="2700" u="sng" dirty="0">
                <a:latin typeface="Times New Roman" panose="02020603050405020304" pitchFamily="18" charset="0"/>
                <a:cs typeface="Times New Roman" panose="02020603050405020304" pitchFamily="18" charset="0"/>
              </a:rPr>
            </a:br>
            <a:r>
              <a:rPr lang="en-US" sz="2700" u="sng" dirty="0">
                <a:latin typeface="Times New Roman" panose="02020603050405020304" pitchFamily="18" charset="0"/>
                <a:cs typeface="Times New Roman" panose="02020603050405020304" pitchFamily="18" charset="0"/>
              </a:rPr>
              <a:t>melbourne, australia</a:t>
            </a:r>
            <a:br>
              <a:rPr lang="en-US" sz="2700" u="sng" dirty="0">
                <a:latin typeface="Times New Roman" panose="02020603050405020304" pitchFamily="18" charset="0"/>
                <a:cs typeface="Times New Roman" panose="02020603050405020304" pitchFamily="18" charset="0"/>
              </a:rPr>
            </a:br>
            <a:r>
              <a:rPr lang="en-US" sz="2700" u="sng" dirty="0">
                <a:latin typeface="Times New Roman" panose="02020603050405020304" pitchFamily="18" charset="0"/>
                <a:cs typeface="Times New Roman" panose="02020603050405020304" pitchFamily="18" charset="0"/>
              </a:rPr>
              <a:t>July 2016</a:t>
            </a:r>
            <a:r>
              <a:rPr lang="en-US" u="sng" dirty="0">
                <a:latin typeface="Times New Roman" panose="02020603050405020304" pitchFamily="18" charset="0"/>
                <a:cs typeface="Times New Roman" panose="02020603050405020304" pitchFamily="18" charset="0"/>
              </a:rPr>
              <a:t> </a:t>
            </a:r>
            <a:br>
              <a:rPr lang="en-US" u="sng" dirty="0">
                <a:latin typeface="Times New Roman" panose="02020603050405020304" pitchFamily="18" charset="0"/>
                <a:cs typeface="Times New Roman" panose="02020603050405020304" pitchFamily="18" charset="0"/>
              </a:rPr>
            </a:br>
            <a:endParaRPr lang="en-US" u="sng"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3886200"/>
            <a:ext cx="6400800" cy="2667000"/>
          </a:xfrm>
        </p:spPr>
        <p:txBody>
          <a:bodyPr>
            <a:normAutofit fontScale="77500" lnSpcReduction="20000"/>
          </a:bodyPr>
          <a:lstStyle/>
          <a:p>
            <a:pPr>
              <a:lnSpc>
                <a:spcPct val="80000"/>
              </a:lnSpc>
              <a:defRPr/>
            </a:pPr>
            <a:endParaRPr lang="en-US" b="1" dirty="0">
              <a:latin typeface="Times New Roman" panose="02020603050405020304" pitchFamily="18" charset="0"/>
              <a:cs typeface="Times New Roman" panose="02020603050405020304" pitchFamily="18" charset="0"/>
            </a:endParaRPr>
          </a:p>
          <a:p>
            <a:pPr>
              <a:lnSpc>
                <a:spcPct val="80000"/>
              </a:lnSpc>
              <a:defRPr/>
            </a:pPr>
            <a:r>
              <a:rPr lang="en-US" b="1" dirty="0">
                <a:latin typeface="Times New Roman" panose="02020603050405020304" pitchFamily="18" charset="0"/>
                <a:cs typeface="Times New Roman" panose="02020603050405020304" pitchFamily="18" charset="0"/>
              </a:rPr>
              <a:t>Jeanine B. Downie, M.D., FAAD</a:t>
            </a:r>
          </a:p>
          <a:p>
            <a:pPr>
              <a:lnSpc>
                <a:spcPct val="80000"/>
              </a:lnSpc>
              <a:defRPr/>
            </a:pPr>
            <a:r>
              <a:rPr lang="en-US" b="1" dirty="0">
                <a:latin typeface="Times New Roman" panose="02020603050405020304" pitchFamily="18" charset="0"/>
                <a:cs typeface="Times New Roman" panose="02020603050405020304" pitchFamily="18" charset="0"/>
              </a:rPr>
              <a:t>Director, image Dermatology® P.C.</a:t>
            </a:r>
          </a:p>
          <a:p>
            <a:pPr>
              <a:lnSpc>
                <a:spcPct val="80000"/>
              </a:lnSpc>
              <a:defRPr/>
            </a:pPr>
            <a:r>
              <a:rPr lang="en-US" b="1" dirty="0">
                <a:latin typeface="Times New Roman" panose="02020603050405020304" pitchFamily="18" charset="0"/>
                <a:cs typeface="Times New Roman" panose="02020603050405020304" pitchFamily="18" charset="0"/>
              </a:rPr>
              <a:t>Assistant Attending Mountainside</a:t>
            </a:r>
          </a:p>
          <a:p>
            <a:pPr>
              <a:lnSpc>
                <a:spcPct val="80000"/>
              </a:lnSpc>
              <a:defRPr/>
            </a:pPr>
            <a:r>
              <a:rPr lang="en-US" b="1" dirty="0">
                <a:latin typeface="Times New Roman" panose="02020603050405020304" pitchFamily="18" charset="0"/>
                <a:cs typeface="Times New Roman" panose="02020603050405020304" pitchFamily="18" charset="0"/>
              </a:rPr>
              <a:t>and Overlook Hospitals</a:t>
            </a:r>
          </a:p>
          <a:p>
            <a:pPr>
              <a:lnSpc>
                <a:spcPct val="80000"/>
              </a:lnSpc>
              <a:defRPr/>
            </a:pPr>
            <a:r>
              <a:rPr lang="en-US" b="1" dirty="0">
                <a:latin typeface="Times New Roman" panose="02020603050405020304" pitchFamily="18" charset="0"/>
                <a:cs typeface="Times New Roman" panose="02020603050405020304" pitchFamily="18" charset="0"/>
              </a:rPr>
              <a:t>Montclair, New Jersey</a:t>
            </a:r>
          </a:p>
          <a:p>
            <a:pPr>
              <a:lnSpc>
                <a:spcPct val="80000"/>
              </a:lnSpc>
              <a:defRPr/>
            </a:pPr>
            <a:endParaRPr lang="en-US" b="1" dirty="0">
              <a:latin typeface="Times New Roman" panose="02020603050405020304" pitchFamily="18" charset="0"/>
              <a:cs typeface="Times New Roman" panose="02020603050405020304" pitchFamily="18" charset="0"/>
            </a:endParaRPr>
          </a:p>
          <a:p>
            <a:pPr>
              <a:lnSpc>
                <a:spcPct val="80000"/>
              </a:lnSpc>
              <a:defRPr/>
            </a:pPr>
            <a:r>
              <a:rPr lang="en-US" b="1" dirty="0">
                <a:latin typeface="Times New Roman" panose="02020603050405020304" pitchFamily="18" charset="0"/>
                <a:cs typeface="Times New Roman" panose="02020603050405020304" pitchFamily="18" charset="0"/>
              </a:rPr>
              <a:t>Copyright © 2016 image Dermatology® P.C. and Jeanine B. Downie, M.D. All rights reserved.</a:t>
            </a:r>
          </a:p>
          <a:p>
            <a:endParaRPr lang="en-US" dirty="0"/>
          </a:p>
        </p:txBody>
      </p:sp>
    </p:spTree>
    <p:extLst>
      <p:ext uri="{BB962C8B-B14F-4D97-AF65-F5344CB8AC3E}">
        <p14:creationId xmlns:p14="http://schemas.microsoft.com/office/powerpoint/2010/main" val="2714013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8CD073E-782C-4A37-A76B-61F06009D69C}" type="slidenum">
              <a:rPr lang="en-US"/>
              <a:pPr>
                <a:defRPr/>
              </a:pPr>
              <a:t>2</a:t>
            </a:fld>
            <a:endParaRPr lang="en-US" dirty="0"/>
          </a:p>
        </p:txBody>
      </p:sp>
      <p:sp>
        <p:nvSpPr>
          <p:cNvPr id="7170" name="Rectangle 2"/>
          <p:cNvSpPr>
            <a:spLocks noGrp="1" noChangeArrowheads="1"/>
          </p:cNvSpPr>
          <p:nvPr>
            <p:ph type="title"/>
          </p:nvPr>
        </p:nvSpPr>
        <p:spPr>
          <a:xfrm>
            <a:off x="457200" y="228600"/>
            <a:ext cx="8229600" cy="685800"/>
          </a:xfrm>
        </p:spPr>
        <p:txBody>
          <a:bodyPr>
            <a:normAutofit fontScale="90000"/>
          </a:bodyPr>
          <a:lstStyle/>
          <a:p>
            <a:pPr eaLnBrk="1" hangingPunct="1">
              <a:defRPr/>
            </a:pPr>
            <a:br>
              <a:rPr lang="en-US" b="1" u="sng" dirty="0">
                <a:solidFill>
                  <a:srgbClr val="FFFF99"/>
                </a:solidFill>
                <a:latin typeface="Times New Roman" pitchFamily="18" charset="0"/>
              </a:rPr>
            </a:br>
            <a:r>
              <a:rPr lang="en-US" sz="5300" b="1" u="sng" dirty="0">
                <a:latin typeface="Times New Roman" panose="02020603050405020304" pitchFamily="18" charset="0"/>
                <a:cs typeface="Times New Roman" panose="02020603050405020304" pitchFamily="18" charset="0"/>
              </a:rPr>
              <a:t>DISCLOSURES </a:t>
            </a:r>
            <a:br>
              <a:rPr lang="en-US" sz="5300" dirty="0">
                <a:latin typeface="Times New Roman" panose="02020603050405020304" pitchFamily="18" charset="0"/>
                <a:cs typeface="Times New Roman" panose="02020603050405020304" pitchFamily="18" charset="0"/>
              </a:rPr>
            </a:br>
            <a:endParaRPr lang="en-US" sz="5300" dirty="0">
              <a:latin typeface="Times New Roman" panose="02020603050405020304" pitchFamily="18" charset="0"/>
              <a:cs typeface="Times New Roman" panose="02020603050405020304" pitchFamily="18" charset="0"/>
            </a:endParaRPr>
          </a:p>
        </p:txBody>
      </p:sp>
      <p:sp>
        <p:nvSpPr>
          <p:cNvPr id="7172" name="Rectangle 3"/>
          <p:cNvSpPr>
            <a:spLocks noGrp="1" noChangeArrowheads="1"/>
          </p:cNvSpPr>
          <p:nvPr>
            <p:ph type="body" idx="1"/>
          </p:nvPr>
        </p:nvSpPr>
        <p:spPr>
          <a:xfrm>
            <a:off x="457200" y="1143000"/>
            <a:ext cx="8229600" cy="5715000"/>
          </a:xfrm>
        </p:spPr>
        <p:txBody>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Johnson &amp; Johnson	 Allergan</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Valeant 		 Pfizer</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Galderma 	 	Intendis 		</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BTL		 	Exeltis		</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Revance		Restorsea</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Theraplex LLC	 	Evidera</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Cutera			Lifes 2 Good</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Medmetriks		Bio Pharma X</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Nutrafol		Neothetics </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Ranbaxy		Futura Pro</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Alphaeon		Laviv</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Merz			Regimen MD</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Skin Medica		Proctor &amp; Gamble</a:t>
            </a: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Thermi RF</a:t>
            </a:r>
          </a:p>
          <a:p>
            <a:pPr eaLnBrk="1" hangingPunct="1">
              <a:lnSpc>
                <a:spcPct val="80000"/>
              </a:lnSpc>
              <a:buFontTx/>
              <a:buNone/>
            </a:pPr>
            <a:endParaRPr lang="en-US" sz="1800" dirty="0">
              <a:latin typeface="Times New Roman" pitchFamily="18" charset="0"/>
            </a:endParaRPr>
          </a:p>
          <a:p>
            <a:pPr eaLnBrk="1" hangingPunct="1">
              <a:lnSpc>
                <a:spcPct val="80000"/>
              </a:lnSpc>
            </a:pPr>
            <a:endParaRPr lang="en-US" sz="2400" dirty="0"/>
          </a:p>
          <a:p>
            <a:pPr eaLnBrk="1" hangingPunct="1">
              <a:lnSpc>
                <a:spcPct val="80000"/>
              </a:lnSpc>
            </a:pPr>
            <a:endParaRPr lang="en-US" sz="2400" dirty="0">
              <a:latin typeface="Times New Roman" pitchFamily="18" charset="0"/>
            </a:endParaRPr>
          </a:p>
        </p:txBody>
      </p:sp>
    </p:spTree>
    <p:extLst>
      <p:ext uri="{BB962C8B-B14F-4D97-AF65-F5344CB8AC3E}">
        <p14:creationId xmlns:p14="http://schemas.microsoft.com/office/powerpoint/2010/main" val="3375192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295400"/>
          </a:xfrm>
        </p:spPr>
        <p:txBody>
          <a:bodyPr>
            <a:normAutofit fontScale="90000"/>
          </a:bodyPr>
          <a:lstStyle/>
          <a:p>
            <a:br>
              <a:rPr lang="en-US" sz="5300" u="sng" dirty="0"/>
            </a:br>
            <a:br>
              <a:rPr lang="en-US" sz="5300" u="sng" dirty="0"/>
            </a:br>
            <a:r>
              <a:rPr lang="en-US" sz="5300" u="sng" dirty="0">
                <a:latin typeface="Times New Roman" panose="02020603050405020304" pitchFamily="18" charset="0"/>
                <a:cs typeface="Times New Roman" panose="02020603050405020304" pitchFamily="18" charset="0"/>
              </a:rPr>
              <a:t>Background</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1219200"/>
            <a:ext cx="8534400" cy="5334000"/>
          </a:xfrm>
        </p:spPr>
        <p:txBody>
          <a:bodyPr>
            <a:noAutofit/>
          </a:bodyPr>
          <a:lstStyle/>
          <a:p>
            <a:pPr marL="285750" indent="-285750" algn="l">
              <a:buFont typeface="Arial" panose="020B0604020202020204" pitchFamily="34" charset="0"/>
              <a:buChar char="•"/>
            </a:pPr>
            <a:r>
              <a:rPr lang="en-US" sz="2000" dirty="0"/>
              <a:t>marine compounds are currently used in antibiotics derived from fungi</a:t>
            </a:r>
          </a:p>
          <a:p>
            <a:pPr marL="285750" indent="-285750" algn="l">
              <a:buFont typeface="Arial" panose="020B0604020202020204" pitchFamily="34" charset="0"/>
              <a:buChar char="•"/>
            </a:pPr>
            <a:r>
              <a:rPr lang="en-US" sz="2000" dirty="0"/>
              <a:t>compounds from a sponge have been founds to be useful in treating cancer</a:t>
            </a:r>
          </a:p>
          <a:p>
            <a:pPr marL="285750" indent="-285750" algn="l">
              <a:buFont typeface="Arial" panose="020B0604020202020204" pitchFamily="34" charset="0"/>
              <a:buChar char="•"/>
            </a:pPr>
            <a:r>
              <a:rPr lang="en-US" sz="2000" dirty="0"/>
              <a:t>neurotoxin from a sea snail has been determined to be as strong and effective as morphine</a:t>
            </a:r>
          </a:p>
          <a:p>
            <a:pPr marL="285750" indent="-285750" algn="l">
              <a:buFont typeface="Arial" panose="020B0604020202020204" pitchFamily="34" charset="0"/>
              <a:buChar char="•"/>
            </a:pPr>
            <a:r>
              <a:rPr lang="en-US" sz="2000" dirty="0"/>
              <a:t>unicellular organisms make up more than 95% of the living organisms in the ocean</a:t>
            </a:r>
          </a:p>
          <a:p>
            <a:pPr marL="285750" indent="-285750" algn="l">
              <a:buFont typeface="Arial" panose="020B0604020202020204" pitchFamily="34" charset="0"/>
              <a:buChar char="•"/>
            </a:pPr>
            <a:r>
              <a:rPr lang="en-US" sz="2000" dirty="0"/>
              <a:t>these microorganisms grow where no other life forms can, very deep in the ocean.  If they can survive in the ocean depths, they may be helpful in protecting our skin from environmental stressors</a:t>
            </a:r>
          </a:p>
          <a:p>
            <a:pPr marL="285750" indent="-285750" algn="l">
              <a:buFont typeface="Arial" panose="020B0604020202020204" pitchFamily="34" charset="0"/>
              <a:buChar char="•"/>
            </a:pPr>
            <a:r>
              <a:rPr lang="en-US" sz="2000" dirty="0"/>
              <a:t>ocean organisms can be sunburned and the question is whether they have developed compounds/mechanisms that help repair damage from the environment</a:t>
            </a:r>
          </a:p>
          <a:p>
            <a:pPr marL="285750" indent="-285750" algn="l">
              <a:buFont typeface="Arial" panose="020B0604020202020204" pitchFamily="34" charset="0"/>
              <a:buChar char="•"/>
            </a:pPr>
            <a:r>
              <a:rPr lang="en-US" sz="2000" dirty="0"/>
              <a:t>perfectly preserved algae – either freezing-drying and/or cold extraction are the best way to preserve seaweed’s potency</a:t>
            </a:r>
          </a:p>
          <a:p>
            <a:endParaRPr lang="en-US" sz="2000" dirty="0"/>
          </a:p>
        </p:txBody>
      </p:sp>
      <p:sp>
        <p:nvSpPr>
          <p:cNvPr id="7" name="Slide Number Placeholder 6"/>
          <p:cNvSpPr>
            <a:spLocks noGrp="1"/>
          </p:cNvSpPr>
          <p:nvPr>
            <p:ph type="sldNum" sz="quarter" idx="12"/>
          </p:nvPr>
        </p:nvSpPr>
        <p:spPr/>
        <p:txBody>
          <a:bodyPr/>
          <a:lstStyle/>
          <a:p>
            <a:fld id="{3C162459-751A-41D0-8F6D-174B5F2DA529}" type="slidenum">
              <a:rPr lang="en-US" smtClean="0"/>
              <a:t>3</a:t>
            </a:fld>
            <a:endParaRPr lang="en-US" dirty="0"/>
          </a:p>
        </p:txBody>
      </p:sp>
    </p:spTree>
    <p:extLst>
      <p:ext uri="{BB962C8B-B14F-4D97-AF65-F5344CB8AC3E}">
        <p14:creationId xmlns:p14="http://schemas.microsoft.com/office/powerpoint/2010/main" val="216363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447800"/>
          </a:xfrm>
        </p:spPr>
        <p:txBody>
          <a:bodyPr>
            <a:normAutofit fontScale="90000"/>
          </a:bodyPr>
          <a:lstStyle/>
          <a:p>
            <a:br>
              <a:rPr lang="en-US" sz="5300" u="sng" dirty="0"/>
            </a:br>
            <a:br>
              <a:rPr lang="en-US" sz="5300" u="sng" dirty="0"/>
            </a:br>
            <a:br>
              <a:rPr lang="en-US" sz="5300" u="sng" dirty="0"/>
            </a:br>
            <a:br>
              <a:rPr lang="en-US" sz="5300" u="sng" dirty="0"/>
            </a:br>
            <a:br>
              <a:rPr lang="en-US" sz="5300" u="sng" dirty="0"/>
            </a:br>
            <a:br>
              <a:rPr lang="en-US" sz="5300" u="sng" dirty="0"/>
            </a:br>
            <a:br>
              <a:rPr lang="en-US" sz="5300" u="sng" dirty="0"/>
            </a:br>
            <a:r>
              <a:rPr lang="en-US" sz="5300" u="sng" dirty="0">
                <a:latin typeface="Times New Roman" panose="02020603050405020304" pitchFamily="18" charset="0"/>
                <a:cs typeface="Times New Roman" panose="02020603050405020304" pitchFamily="18" charset="0"/>
              </a:rPr>
              <a:t>promising marinE compounds I</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1905000"/>
            <a:ext cx="8839200" cy="4648200"/>
          </a:xfrm>
        </p:spPr>
        <p:txBody>
          <a:bodyPr>
            <a:noAutofit/>
          </a:bodyPr>
          <a:lstStyle/>
          <a:p>
            <a:pPr marL="285750" indent="-28575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Chlorella vulgaris – single-cell green algae (below left) with antioxidant properties</a:t>
            </a:r>
          </a:p>
          <a:p>
            <a:pPr marL="285750" indent="-28575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Padina pavonica – brown algae (below center)</a:t>
            </a:r>
          </a:p>
          <a:p>
            <a:pPr marL="285750" indent="-28575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Porphyridium creuntum – red microalgae (below right)</a:t>
            </a:r>
          </a:p>
          <a:p>
            <a:pPr marL="285750" indent="-28575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Chrondus crispus – brown algae extracts that have been shown to affect skin function and structure and offer water binding properties</a:t>
            </a:r>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p:txBody>
      </p:sp>
      <p:sp>
        <p:nvSpPr>
          <p:cNvPr id="6" name="Slide Number Placeholder 5"/>
          <p:cNvSpPr>
            <a:spLocks noGrp="1"/>
          </p:cNvSpPr>
          <p:nvPr>
            <p:ph type="sldNum" sz="quarter" idx="12"/>
          </p:nvPr>
        </p:nvSpPr>
        <p:spPr/>
        <p:txBody>
          <a:bodyPr/>
          <a:lstStyle/>
          <a:p>
            <a:fld id="{3C162459-751A-41D0-8F6D-174B5F2DA529}" type="slidenum">
              <a:rPr lang="en-US" smtClean="0"/>
              <a:t>4</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114800"/>
            <a:ext cx="2895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4114800"/>
            <a:ext cx="28765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4132634"/>
            <a:ext cx="3048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721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447800"/>
          </a:xfrm>
        </p:spPr>
        <p:txBody>
          <a:bodyPr>
            <a:normAutofit fontScale="90000"/>
          </a:bodyPr>
          <a:lstStyle/>
          <a:p>
            <a:br>
              <a:rPr lang="en-US" sz="5300" u="sng" dirty="0"/>
            </a:br>
            <a:br>
              <a:rPr lang="en-US" sz="5300" u="sng" dirty="0"/>
            </a:br>
            <a:br>
              <a:rPr lang="en-US" sz="5300" u="sng" dirty="0"/>
            </a:br>
            <a:br>
              <a:rPr lang="en-US" sz="5300" u="sng" dirty="0"/>
            </a:br>
            <a:br>
              <a:rPr lang="en-US" sz="5300" u="sng" dirty="0"/>
            </a:br>
            <a:br>
              <a:rPr lang="en-US" sz="5300" u="sng" dirty="0"/>
            </a:br>
            <a:br>
              <a:rPr lang="en-US" sz="5300" u="sng" dirty="0"/>
            </a:br>
            <a:r>
              <a:rPr lang="en-US" sz="5300" u="sng" dirty="0">
                <a:latin typeface="Times New Roman" panose="02020603050405020304" pitchFamily="18" charset="0"/>
                <a:cs typeface="Times New Roman" panose="02020603050405020304" pitchFamily="18" charset="0"/>
              </a:rPr>
              <a:t>promising marinE compounds II</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1905000"/>
            <a:ext cx="8534400" cy="4648200"/>
          </a:xfrm>
        </p:spPr>
        <p:txBody>
          <a:bodyPr>
            <a:noAutofit/>
          </a:bodyPr>
          <a:lstStyle/>
          <a:p>
            <a:pPr marL="285750" indent="-285750" algn="l">
              <a:buFont typeface="Arial" panose="020B0604020202020204" pitchFamily="34" charset="0"/>
              <a:buChar char="•"/>
            </a:pPr>
            <a:r>
              <a:rPr lang="en-US" sz="1800" b="1" dirty="0"/>
              <a:t> </a:t>
            </a:r>
            <a:r>
              <a:rPr lang="en-US" sz="2000" dirty="0"/>
              <a:t>Fucus vesiculosus – blue algae extract</a:t>
            </a:r>
          </a:p>
          <a:p>
            <a:pPr marL="342900" indent="-342900" algn="l">
              <a:buFont typeface="Arial" panose="020B0604020202020204" pitchFamily="34" charset="0"/>
              <a:buChar char="•"/>
            </a:pPr>
            <a:r>
              <a:rPr lang="en-US" sz="2000" dirty="0"/>
              <a:t> Spirulina – a type of blue green algae (below left)</a:t>
            </a:r>
          </a:p>
          <a:p>
            <a:pPr marL="342900" indent="-342900" algn="l">
              <a:buFont typeface="Arial" panose="020B0604020202020204" pitchFamily="34" charset="0"/>
              <a:buChar char="•"/>
            </a:pPr>
            <a:r>
              <a:rPr lang="en-US" sz="2000" dirty="0"/>
              <a:t> Ulva sea lettuce – an edible green algae (below right)</a:t>
            </a:r>
          </a:p>
          <a:p>
            <a:pPr marL="342900" indent="-342900" algn="l">
              <a:buFont typeface="Arial" panose="020B0604020202020204" pitchFamily="34" charset="0"/>
              <a:buChar char="•"/>
            </a:pPr>
            <a:r>
              <a:rPr lang="en-US" sz="2000" dirty="0"/>
              <a:t> Algae – product different polysacchardes including alginates, laminarans and fucoidans</a:t>
            </a:r>
          </a:p>
          <a:p>
            <a:pPr marL="342900" indent="-342900" algn="l">
              <a:buFont typeface="Arial" panose="020B0604020202020204" pitchFamily="34" charset="0"/>
              <a:buChar char="•"/>
            </a:pPr>
            <a:r>
              <a:rPr lang="en-US" sz="2000" dirty="0"/>
              <a:t> Alginates – used mostly in foods as thickeners and emulsifiers</a:t>
            </a:r>
          </a:p>
          <a:p>
            <a:pPr marL="342900" indent="-342900" algn="l">
              <a:buFont typeface="Arial" panose="020B0604020202020204" pitchFamily="34" charset="0"/>
              <a:buChar char="•"/>
            </a:pPr>
            <a:r>
              <a:rPr lang="en-US" sz="2000" dirty="0"/>
              <a:t> Fucoidans – being studied extensively for their potential antitumor, antiviral, anticomplement and anti-inflammatory properties</a:t>
            </a:r>
          </a:p>
          <a:p>
            <a:pPr algn="l"/>
            <a:r>
              <a:rPr lang="en-US" sz="2000" dirty="0"/>
              <a:t>   </a:t>
            </a:r>
            <a:r>
              <a:rPr lang="en-US" sz="1400" b="1" dirty="0"/>
              <a:t> (Thomas and Kim, Marine Drugs, Jan. 2013)</a:t>
            </a:r>
          </a:p>
          <a:p>
            <a:r>
              <a:rPr lang="en-US" sz="2000" dirty="0"/>
              <a:t> </a:t>
            </a:r>
          </a:p>
          <a:p>
            <a:pPr algn="l"/>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p:txBody>
      </p:sp>
      <p:sp>
        <p:nvSpPr>
          <p:cNvPr id="6" name="Slide Number Placeholder 5"/>
          <p:cNvSpPr>
            <a:spLocks noGrp="1"/>
          </p:cNvSpPr>
          <p:nvPr>
            <p:ph type="sldNum" sz="quarter" idx="12"/>
          </p:nvPr>
        </p:nvSpPr>
        <p:spPr/>
        <p:txBody>
          <a:bodyPr/>
          <a:lstStyle/>
          <a:p>
            <a:fld id="{3C162459-751A-41D0-8F6D-174B5F2DA529}" type="slidenum">
              <a:rPr lang="en-US" smtClean="0"/>
              <a:t>5</a:t>
            </a:fld>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5105400"/>
            <a:ext cx="3352800"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5105399"/>
            <a:ext cx="3276600"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887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295400"/>
          </a:xfrm>
        </p:spPr>
        <p:txBody>
          <a:bodyPr>
            <a:noAutofit/>
          </a:bodyPr>
          <a:lstStyle/>
          <a:p>
            <a:r>
              <a:rPr lang="en-US" u="sng" dirty="0">
                <a:latin typeface="Times New Roman" panose="02020603050405020304" pitchFamily="18" charset="0"/>
                <a:cs typeface="Times New Roman" panose="02020603050405020304" pitchFamily="18" charset="0"/>
              </a:rPr>
              <a:t>promising marinE compounds III</a:t>
            </a:r>
            <a:endParaRPr lang="en-US" dirty="0"/>
          </a:p>
        </p:txBody>
      </p:sp>
      <p:sp>
        <p:nvSpPr>
          <p:cNvPr id="3" name="Subtitle 2"/>
          <p:cNvSpPr>
            <a:spLocks noGrp="1"/>
          </p:cNvSpPr>
          <p:nvPr>
            <p:ph type="subTitle" idx="1"/>
          </p:nvPr>
        </p:nvSpPr>
        <p:spPr>
          <a:xfrm>
            <a:off x="609600" y="1600200"/>
            <a:ext cx="7924800" cy="5257800"/>
          </a:xfrm>
        </p:spPr>
        <p:txBody>
          <a:bodyPr>
            <a:noAutofit/>
          </a:bodyPr>
          <a:lstStyle/>
          <a:p>
            <a:pPr marL="457200" indent="-457200"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Exopolysaccharide (EPS) Seafill – a sugar produced outside the cells of brown seaweed (below).  This is similar to a biofilm, produced by microorganisms as protection in response to environmental stress.  An internal study indicated that EPS Seafill increases collagen and elastin synthesis in human fibroblasts, generating a significant tightening effect on the collagen network</a:t>
            </a:r>
          </a:p>
          <a:p>
            <a:pPr algn="l"/>
            <a:endParaRPr lang="en-US" sz="1200" b="1" dirty="0">
              <a:latin typeface="Times New Roman" panose="02020603050405020304" pitchFamily="18" charset="0"/>
              <a:cs typeface="Times New Roman" panose="02020603050405020304" pitchFamily="18" charset="0"/>
            </a:endParaRPr>
          </a:p>
          <a:p>
            <a:pPr algn="l"/>
            <a:r>
              <a:rPr lang="en-US" sz="1400" dirty="0">
                <a:latin typeface="Times New Roman" panose="02020603050405020304" pitchFamily="18" charset="0"/>
                <a:cs typeface="Times New Roman" panose="02020603050405020304" pitchFamily="18" charset="0"/>
              </a:rPr>
              <a:t> </a:t>
            </a:r>
          </a:p>
          <a:p>
            <a:pPr marL="457200" indent="-457200" algn="l">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3C162459-751A-41D0-8F6D-174B5F2DA529}" type="slidenum">
              <a:rPr lang="en-US" smtClean="0"/>
              <a:t>6</a:t>
            </a:fld>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048000"/>
            <a:ext cx="5334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729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295400"/>
          </a:xfrm>
        </p:spPr>
        <p:txBody>
          <a:bodyPr>
            <a:noAutofit/>
          </a:bodyPr>
          <a:lstStyle/>
          <a:p>
            <a:r>
              <a:rPr lang="en-US" u="sng" dirty="0">
                <a:latin typeface="Times New Roman" panose="02020603050405020304" pitchFamily="18" charset="0"/>
                <a:cs typeface="Times New Roman" panose="02020603050405020304" pitchFamily="18" charset="0"/>
              </a:rPr>
              <a:t>promising marinE compounds IV</a:t>
            </a:r>
            <a:endParaRPr lang="en-US" dirty="0"/>
          </a:p>
        </p:txBody>
      </p:sp>
      <p:sp>
        <p:nvSpPr>
          <p:cNvPr id="3" name="Subtitle 2"/>
          <p:cNvSpPr>
            <a:spLocks noGrp="1"/>
          </p:cNvSpPr>
          <p:nvPr>
            <p:ph type="subTitle" idx="1"/>
          </p:nvPr>
        </p:nvSpPr>
        <p:spPr>
          <a:xfrm>
            <a:off x="609600" y="1981200"/>
            <a:ext cx="7924800" cy="4876800"/>
          </a:xfrm>
        </p:spPr>
        <p:txBody>
          <a:bodyPr>
            <a:noAutofit/>
          </a:bodyPr>
          <a:lstStyle/>
          <a:p>
            <a:pPr marL="285750" indent="-285750" algn="l">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Seaweed Oligosaccharide and Zinc Complex (SOZC) – ameliorates symptoms of acne vulgaris, particularly in terms of reducing sebum production and populations of propionibacterium acnes.</a:t>
            </a:r>
          </a:p>
          <a:p>
            <a:pPr algn="l"/>
            <a:r>
              <a:rPr lang="en-US" sz="1400" b="1" dirty="0">
                <a:latin typeface="Times New Roman" panose="02020603050405020304" pitchFamily="18" charset="0"/>
                <a:cs typeface="Times New Roman" panose="02020603050405020304" pitchFamily="18" charset="0"/>
              </a:rPr>
              <a:t>(Journal of Cosmetic Science, May/June 2013).</a:t>
            </a:r>
          </a:p>
          <a:p>
            <a:pPr marL="285750" indent="-285750" algn="l">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 Fucus vesiculosis – catabolites derived from this brown seaweed grown in marine areas subject to extreme environmental changes.  Anti-aging properties may include skin tightening, dark circle and wrinkle reduction.</a:t>
            </a:r>
          </a:p>
          <a:p>
            <a:pPr marL="285750" indent="-285750" algn="l">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Fucoxanthin – extracted from Laminaria japonica has shown the ability to suppress tyrosinase activity and melanogenesis.  This may even out skin tone.</a:t>
            </a:r>
          </a:p>
          <a:p>
            <a:pPr algn="l"/>
            <a:r>
              <a:rPr lang="en-US" sz="1800"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(Thomas and Kim, Marine Drugs, Jan. 2013).</a:t>
            </a:r>
            <a:r>
              <a:rPr lang="en-US" sz="1800" dirty="0">
                <a:latin typeface="Times New Roman" panose="02020603050405020304" pitchFamily="18" charset="0"/>
                <a:cs typeface="Times New Roman" panose="02020603050405020304" pitchFamily="18" charset="0"/>
              </a:rPr>
              <a:t> </a:t>
            </a:r>
          </a:p>
          <a:p>
            <a:pPr marL="457200" indent="-457200" algn="l">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Mycosporine – like amino acids (MAAs) – are ultraviolet light screening compounds that exist in a wide range of organisms. This ingredient could be used for broad spectrum sunscreens.      </a:t>
            </a:r>
          </a:p>
          <a:p>
            <a:pPr algn="l"/>
            <a:r>
              <a:rPr lang="en-US" sz="1800" b="1"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(Llewellyn and Airs, Marine Drugs, 2010).</a:t>
            </a:r>
          </a:p>
          <a:p>
            <a:pPr algn="l"/>
            <a:r>
              <a:rPr lang="en-US" sz="1800" dirty="0">
                <a:latin typeface="Times New Roman" panose="02020603050405020304" pitchFamily="18" charset="0"/>
                <a:cs typeface="Times New Roman" panose="02020603050405020304" pitchFamily="18" charset="0"/>
              </a:rPr>
              <a:t> </a:t>
            </a:r>
          </a:p>
          <a:p>
            <a:pPr marL="457200" indent="-457200" algn="l">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3C162459-751A-41D0-8F6D-174B5F2DA529}" type="slidenum">
              <a:rPr lang="en-US" smtClean="0"/>
              <a:t>7</a:t>
            </a:fld>
            <a:endParaRPr lang="en-US" dirty="0"/>
          </a:p>
        </p:txBody>
      </p:sp>
    </p:spTree>
    <p:extLst>
      <p:ext uri="{BB962C8B-B14F-4D97-AF65-F5344CB8AC3E}">
        <p14:creationId xmlns:p14="http://schemas.microsoft.com/office/powerpoint/2010/main" val="3999436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04800"/>
            <a:ext cx="8229600" cy="1752600"/>
          </a:xfrm>
        </p:spPr>
        <p:txBody>
          <a:bodyPr/>
          <a:lstStyle/>
          <a:p>
            <a:r>
              <a:rPr lang="en-US" u="sng" dirty="0">
                <a:latin typeface="Times New Roman" panose="02020603050405020304" pitchFamily="18" charset="0"/>
                <a:cs typeface="Times New Roman" panose="02020603050405020304" pitchFamily="18" charset="0"/>
              </a:rPr>
              <a:t>promising marinE compounds V</a:t>
            </a:r>
            <a:endParaRPr lang="en-US" dirty="0"/>
          </a:p>
        </p:txBody>
      </p:sp>
      <p:sp>
        <p:nvSpPr>
          <p:cNvPr id="3" name="Subtitle 2"/>
          <p:cNvSpPr>
            <a:spLocks noGrp="1"/>
          </p:cNvSpPr>
          <p:nvPr>
            <p:ph type="subTitle" idx="1"/>
          </p:nvPr>
        </p:nvSpPr>
        <p:spPr>
          <a:xfrm>
            <a:off x="609600" y="2209800"/>
            <a:ext cx="8001000" cy="4648200"/>
          </a:xfrm>
        </p:spPr>
        <p:txBody>
          <a:bodyPr>
            <a:noAutofit/>
          </a:bodyPr>
          <a:lstStyle/>
          <a:p>
            <a:pPr marL="457200" indent="-457200" algn="l">
              <a:buFont typeface="Arial" panose="020B0604020202020204" pitchFamily="34" charset="0"/>
              <a:buChar char="•"/>
            </a:pPr>
            <a:r>
              <a:rPr lang="en-US" sz="1600" dirty="0"/>
              <a:t>Chlorella vulgaris – a peptide extracted from this single cell green algae stimulates the production of four types of dermal collagen and elastin.  Apparently, it also decreases the breakdown of collagen and elastin.  It also stimulates natural cell defenses by increasing the expression of endogenous thioredoxins and protecting against free radicals.</a:t>
            </a:r>
          </a:p>
          <a:p>
            <a:pPr marL="457200" indent="-457200" algn="l">
              <a:buFont typeface="Arial" panose="020B0604020202020204" pitchFamily="34" charset="0"/>
              <a:buChar char="•"/>
            </a:pPr>
            <a:r>
              <a:rPr lang="en-US" sz="1600" dirty="0"/>
              <a:t>Corallina pilulifera – has phlorotannins and sulfated polysaccharides.  These have been shown to prevent oxidative stress from UV light, which is known to lead to photoaging.</a:t>
            </a:r>
          </a:p>
          <a:p>
            <a:pPr algn="l"/>
            <a:r>
              <a:rPr lang="en-US" sz="1400" b="1" dirty="0"/>
              <a:t> (Thomas and Kim, Marine Drugs, Jan. 2013)</a:t>
            </a:r>
          </a:p>
          <a:p>
            <a:pPr marL="457200" indent="-457200" algn="l">
              <a:buFont typeface="Arial" panose="020B0604020202020204" pitchFamily="34" charset="0"/>
              <a:buChar char="•"/>
            </a:pPr>
            <a:r>
              <a:rPr lang="en-US" sz="1600" dirty="0"/>
              <a:t>Pseudopterogorgia elisabethae – a Caribbean Sea Whip (below) has pseudopterosins which have been studied for their anti-inflammatory properties.</a:t>
            </a:r>
          </a:p>
          <a:p>
            <a:pPr algn="l"/>
            <a:r>
              <a:rPr lang="en-US" sz="1400" b="1" dirty="0"/>
              <a:t>(Dayan, N. Journal of Cosmetic Science, Dec. 2009).</a:t>
            </a:r>
          </a:p>
          <a:p>
            <a:pPr marL="457200" indent="-457200" algn="l">
              <a:buFont typeface="Arial" panose="020B0604020202020204" pitchFamily="34" charset="0"/>
              <a:buChar char="•"/>
            </a:pPr>
            <a:endParaRPr lang="en-US" sz="1600" dirty="0"/>
          </a:p>
        </p:txBody>
      </p:sp>
      <p:sp>
        <p:nvSpPr>
          <p:cNvPr id="6" name="Slide Number Placeholder 5"/>
          <p:cNvSpPr>
            <a:spLocks noGrp="1"/>
          </p:cNvSpPr>
          <p:nvPr>
            <p:ph type="sldNum" sz="quarter" idx="12"/>
          </p:nvPr>
        </p:nvSpPr>
        <p:spPr/>
        <p:txBody>
          <a:bodyPr/>
          <a:lstStyle/>
          <a:p>
            <a:fld id="{3C162459-751A-41D0-8F6D-174B5F2DA529}" type="slidenum">
              <a:rPr lang="en-US" smtClean="0"/>
              <a:t>8</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5410200"/>
            <a:ext cx="5638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992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304800"/>
            <a:ext cx="8229600" cy="914400"/>
          </a:xfrm>
        </p:spPr>
        <p:txBody>
          <a:bodyPr>
            <a:normAutofit/>
          </a:bodyPr>
          <a:lstStyle/>
          <a:p>
            <a:r>
              <a:rPr lang="en-US" u="sng" dirty="0">
                <a:latin typeface="Times New Roman" panose="02020603050405020304" pitchFamily="18" charset="0"/>
                <a:cs typeface="Times New Roman" panose="02020603050405020304" pitchFamily="18" charset="0"/>
              </a:rPr>
              <a:t>Conclusion</a:t>
            </a:r>
          </a:p>
        </p:txBody>
      </p:sp>
      <p:sp>
        <p:nvSpPr>
          <p:cNvPr id="3" name="Subtitle 2"/>
          <p:cNvSpPr>
            <a:spLocks noGrp="1"/>
          </p:cNvSpPr>
          <p:nvPr>
            <p:ph type="subTitle" idx="1"/>
          </p:nvPr>
        </p:nvSpPr>
        <p:spPr>
          <a:xfrm>
            <a:off x="457200" y="1752600"/>
            <a:ext cx="8153400" cy="4953000"/>
          </a:xfrm>
        </p:spPr>
        <p:txBody>
          <a:bodyPr>
            <a:normAutofit/>
          </a:bodyPr>
          <a:lstStyle/>
          <a:p>
            <a:pPr marL="457200" indent="-457200" algn="l">
              <a:buFont typeface="Arial" panose="020B0604020202020204" pitchFamily="34" charset="0"/>
              <a:buChar char="•"/>
            </a:pPr>
            <a:r>
              <a:rPr lang="en-US" sz="1800" dirty="0"/>
              <a:t>The global cosmeceutical market is expected to grow at a compounded annual rate of 8.62% from 2014 to 2019 (Steamfeed.com, 2015).</a:t>
            </a:r>
          </a:p>
          <a:p>
            <a:pPr marL="457200" indent="-457200" algn="l">
              <a:buFont typeface="Arial" panose="020B0604020202020204" pitchFamily="34" charset="0"/>
              <a:buChar char="•"/>
            </a:pPr>
            <a:r>
              <a:rPr lang="en-US" sz="1800" dirty="0"/>
              <a:t>The U.S. cosmeceutical industry is currently estimated at 6.5 billion dollars (ASDS, 2015).</a:t>
            </a:r>
          </a:p>
          <a:p>
            <a:pPr marL="457200" indent="-457200" algn="l">
              <a:buFont typeface="Arial" panose="020B0604020202020204" pitchFamily="34" charset="0"/>
              <a:buChar char="•"/>
            </a:pPr>
            <a:r>
              <a:rPr lang="en-US" sz="1800" dirty="0"/>
              <a:t>The global cosmeceutical industry is currently estimated at 21 billion dollars (AAD, 2016, ASPS, 2015).</a:t>
            </a:r>
          </a:p>
          <a:p>
            <a:pPr marL="457200" indent="-457200" algn="l">
              <a:buFont typeface="Arial" panose="020B0604020202020204" pitchFamily="34" charset="0"/>
              <a:buChar char="•"/>
            </a:pPr>
            <a:r>
              <a:rPr lang="en-US" sz="1800" dirty="0"/>
              <a:t>Cosmeceuticals are expected to grow another 30% by 2020 (Maheshwari, 2015).</a:t>
            </a:r>
          </a:p>
          <a:p>
            <a:pPr marL="457200" indent="-457200" algn="l">
              <a:buFont typeface="Arial" panose="020B0604020202020204" pitchFamily="34" charset="0"/>
              <a:buChar char="•"/>
            </a:pPr>
            <a:r>
              <a:rPr lang="en-US" sz="1800" dirty="0"/>
              <a:t>Age-defying products and sunscreens are a key part of cosmeceutical growth  (Freedonia, 2015).</a:t>
            </a:r>
          </a:p>
          <a:p>
            <a:pPr marL="457200" indent="-457200" algn="l">
              <a:buFont typeface="Arial" panose="020B0604020202020204" pitchFamily="34" charset="0"/>
              <a:buChar char="•"/>
            </a:pPr>
            <a:r>
              <a:rPr lang="en-US" sz="1800" dirty="0"/>
              <a:t>By harnessing the potential of bioactive marine compounds and natural products, we can open up new possibilities for cutting age skin care technology.</a:t>
            </a:r>
          </a:p>
          <a:p>
            <a:pPr algn="l"/>
            <a:endParaRPr lang="en-US" sz="1800" dirty="0"/>
          </a:p>
          <a:p>
            <a:pPr marL="457200" indent="-457200" algn="l">
              <a:buFont typeface="Arial" panose="020B0604020202020204" pitchFamily="34" charset="0"/>
              <a:buChar char="•"/>
            </a:pPr>
            <a:endParaRPr lang="en-US" sz="1800" dirty="0"/>
          </a:p>
        </p:txBody>
      </p:sp>
      <p:sp>
        <p:nvSpPr>
          <p:cNvPr id="6" name="Slide Number Placeholder 5"/>
          <p:cNvSpPr>
            <a:spLocks noGrp="1"/>
          </p:cNvSpPr>
          <p:nvPr>
            <p:ph type="sldNum" sz="quarter" idx="12"/>
          </p:nvPr>
        </p:nvSpPr>
        <p:spPr/>
        <p:txBody>
          <a:bodyPr/>
          <a:lstStyle/>
          <a:p>
            <a:fld id="{3C162459-751A-41D0-8F6D-174B5F2DA529}" type="slidenum">
              <a:rPr lang="en-US" smtClean="0"/>
              <a:t>9</a:t>
            </a:fld>
            <a:endParaRPr lang="en-US" dirty="0"/>
          </a:p>
        </p:txBody>
      </p:sp>
    </p:spTree>
    <p:extLst>
      <p:ext uri="{BB962C8B-B14F-4D97-AF65-F5344CB8AC3E}">
        <p14:creationId xmlns:p14="http://schemas.microsoft.com/office/powerpoint/2010/main" val="265992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990600"/>
          </a:xfrm>
        </p:spPr>
        <p:txBody>
          <a:bodyPr>
            <a:normAutofit/>
          </a:bodyPr>
          <a:lstStyle/>
          <a:p>
            <a:r>
              <a:rPr lang="en-US" u="sng" dirty="0"/>
              <a:t>References</a:t>
            </a:r>
          </a:p>
        </p:txBody>
      </p:sp>
      <p:sp>
        <p:nvSpPr>
          <p:cNvPr id="3" name="Subtitle 2"/>
          <p:cNvSpPr>
            <a:spLocks noGrp="1"/>
          </p:cNvSpPr>
          <p:nvPr>
            <p:ph type="subTitle" idx="1"/>
          </p:nvPr>
        </p:nvSpPr>
        <p:spPr>
          <a:xfrm>
            <a:off x="914400" y="1447800"/>
            <a:ext cx="7543800" cy="4724400"/>
          </a:xfrm>
        </p:spPr>
        <p:txBody>
          <a:bodyPr>
            <a:normAutofit lnSpcReduction="10000"/>
          </a:bodyPr>
          <a:lstStyle/>
          <a:p>
            <a:pPr marL="457200" indent="-457200" algn="l">
              <a:buFont typeface="Arial" panose="020B0604020202020204" pitchFamily="34" charset="0"/>
              <a:buChar char="•"/>
            </a:pPr>
            <a:r>
              <a:rPr lang="en-US" dirty="0"/>
              <a:t>Lewis, Linda W. Med Esthetics. March 2014, Volume 10, Number 2, pp46-52 &amp; 66</a:t>
            </a:r>
          </a:p>
          <a:p>
            <a:pPr marL="457200" indent="-457200" algn="l">
              <a:buFont typeface="Arial" panose="020B0604020202020204" pitchFamily="34" charset="0"/>
              <a:buChar char="•"/>
            </a:pPr>
            <a:r>
              <a:rPr lang="en-US" dirty="0"/>
              <a:t>Pierre-Yves Morvan, Director of R and D for Phytomer (</a:t>
            </a:r>
            <a:r>
              <a:rPr lang="en-US" dirty="0">
                <a:hlinkClick r:id="rId2"/>
              </a:rPr>
              <a:t>phytomer.com</a:t>
            </a:r>
            <a:r>
              <a:rPr lang="en-US" dirty="0"/>
              <a:t>)</a:t>
            </a:r>
          </a:p>
          <a:p>
            <a:pPr marL="457200" indent="-457200" algn="l">
              <a:buFont typeface="Arial" panose="020B0604020202020204" pitchFamily="34" charset="0"/>
              <a:buChar char="•"/>
            </a:pPr>
            <a:r>
              <a:rPr lang="en-US" dirty="0">
                <a:hlinkClick r:id="rId3"/>
              </a:rPr>
              <a:t>Elemis.com</a:t>
            </a:r>
            <a:r>
              <a:rPr lang="en-US" dirty="0"/>
              <a:t> </a:t>
            </a:r>
          </a:p>
          <a:p>
            <a:pPr marL="457200" indent="-457200" algn="l">
              <a:buFont typeface="Arial" panose="020B0604020202020204" pitchFamily="34" charset="0"/>
              <a:buChar char="•"/>
            </a:pPr>
            <a:r>
              <a:rPr lang="en-US" dirty="0"/>
              <a:t>Gogi Sangha (Chief Scientific Officer) GS Cosmeceutical (</a:t>
            </a:r>
            <a:r>
              <a:rPr lang="en-US" dirty="0">
                <a:hlinkClick r:id="rId4"/>
              </a:rPr>
              <a:t>gscos.com</a:t>
            </a:r>
            <a:r>
              <a:rPr lang="en-US" dirty="0"/>
              <a:t>)</a:t>
            </a:r>
          </a:p>
          <a:p>
            <a:pPr marL="457200" indent="-457200" algn="l">
              <a:buFont typeface="Arial" panose="020B0604020202020204" pitchFamily="34" charset="0"/>
              <a:buChar char="•"/>
            </a:pPr>
            <a:r>
              <a:rPr lang="en-US" dirty="0"/>
              <a:t>ASDS, 2015</a:t>
            </a:r>
          </a:p>
          <a:p>
            <a:pPr marL="457200" indent="-457200" algn="l">
              <a:buFont typeface="Arial" panose="020B0604020202020204" pitchFamily="34" charset="0"/>
              <a:buChar char="•"/>
            </a:pPr>
            <a:r>
              <a:rPr lang="en-US" dirty="0"/>
              <a:t>ASPS statistics, 2015</a:t>
            </a:r>
          </a:p>
          <a:p>
            <a:r>
              <a:rPr lang="en-US" dirty="0"/>
              <a:t> </a:t>
            </a:r>
          </a:p>
          <a:p>
            <a:endParaRPr lang="en-US" dirty="0"/>
          </a:p>
        </p:txBody>
      </p:sp>
      <p:sp>
        <p:nvSpPr>
          <p:cNvPr id="6" name="Slide Number Placeholder 5"/>
          <p:cNvSpPr>
            <a:spLocks noGrp="1"/>
          </p:cNvSpPr>
          <p:nvPr>
            <p:ph type="sldNum" sz="quarter" idx="12"/>
          </p:nvPr>
        </p:nvSpPr>
        <p:spPr/>
        <p:txBody>
          <a:bodyPr/>
          <a:lstStyle/>
          <a:p>
            <a:fld id="{3C162459-751A-41D0-8F6D-174B5F2DA529}" type="slidenum">
              <a:rPr lang="en-US" smtClean="0"/>
              <a:t>10</a:t>
            </a:fld>
            <a:endParaRPr lang="en-US" dirty="0"/>
          </a:p>
        </p:txBody>
      </p:sp>
    </p:spTree>
    <p:extLst>
      <p:ext uri="{BB962C8B-B14F-4D97-AF65-F5344CB8AC3E}">
        <p14:creationId xmlns:p14="http://schemas.microsoft.com/office/powerpoint/2010/main" val="3314527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328</TotalTime>
  <Words>368</Words>
  <Application>Microsoft Office PowerPoint</Application>
  <PresentationFormat>On-screen Show (4:3)</PresentationFormat>
  <Paragraphs>97</Paragraphs>
  <Slides>10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Book Antiqua</vt:lpstr>
      <vt:lpstr>Calibri</vt:lpstr>
      <vt:lpstr>Lucida Sans</vt:lpstr>
      <vt:lpstr>Times New Roman</vt:lpstr>
      <vt:lpstr>Wingdings</vt:lpstr>
      <vt:lpstr>Wingdings 2</vt:lpstr>
      <vt:lpstr>Wingdings 3</vt:lpstr>
      <vt:lpstr>Apex</vt:lpstr>
      <vt:lpstr>         MARINE BASED INGREDIENTS international conference and exhibition on marine drugs and natural products melbourne, australia July 2016  </vt:lpstr>
      <vt:lpstr> DISCLOSURES  </vt:lpstr>
      <vt:lpstr>  Background </vt:lpstr>
      <vt:lpstr>       promising marinE compounds I</vt:lpstr>
      <vt:lpstr>       promising marinE compounds II</vt:lpstr>
      <vt:lpstr>promising marinE compounds III</vt:lpstr>
      <vt:lpstr>promising marinE compounds IV</vt:lpstr>
      <vt:lpstr>promising marinE compounds V</vt:lpstr>
      <vt:lpstr>Conclusion</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dc:creator>
  <cp:lastModifiedBy>Michael Heningburg</cp:lastModifiedBy>
  <cp:revision>30</cp:revision>
  <cp:lastPrinted>2016-06-08T20:32:15Z</cp:lastPrinted>
  <dcterms:created xsi:type="dcterms:W3CDTF">2016-06-01T19:58:03Z</dcterms:created>
  <dcterms:modified xsi:type="dcterms:W3CDTF">2016-07-21T17:31:50Z</dcterms:modified>
</cp:coreProperties>
</file>