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</p:sldIdLst>
  <p:sldSz cx="9363075" cy="7215188"/>
  <p:notesSz cx="6858000" cy="9144000"/>
  <p:defaultTextStyle>
    <a:defPPr>
      <a:defRPr lang="en-US"/>
    </a:defPPr>
    <a:lvl1pPr marL="0" algn="l" defTabSz="47365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3659" algn="l" defTabSz="47365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47318" algn="l" defTabSz="47365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20978" algn="l" defTabSz="47365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94637" algn="l" defTabSz="47365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68296" algn="l" defTabSz="47365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41955" algn="l" defTabSz="47365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15614" algn="l" defTabSz="47365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789274" algn="l" defTabSz="47365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3">
          <p15:clr>
            <a:srgbClr val="A4A3A4"/>
          </p15:clr>
        </p15:guide>
        <p15:guide id="2" pos="29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FF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3" d="100"/>
          <a:sy n="113" d="100"/>
        </p:scale>
        <p:origin x="1528" y="192"/>
      </p:cViewPr>
      <p:guideLst>
        <p:guide orient="horz" pos="2273"/>
        <p:guide pos="294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06A426-DF31-864F-9614-CC8242E0F9F4}" type="datetimeFigureOut">
              <a:rPr lang="en-US" smtClean="0"/>
              <a:t>10/1/15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23D03-A8D6-C248-BF19-B1D3BC597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213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83D4E-EA7E-574B-9153-3F5D3BA165BB}" type="datetimeFigureOut">
              <a:rPr lang="en-US" smtClean="0"/>
              <a:t>10/1/15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685800"/>
            <a:ext cx="44513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BE091-4B37-054C-AD32-9DF9C6B83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3394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736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73659" algn="l" defTabSz="4736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47318" algn="l" defTabSz="4736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20978" algn="l" defTabSz="4736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94637" algn="l" defTabSz="4736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68296" algn="l" defTabSz="4736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41955" algn="l" defTabSz="4736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315614" algn="l" defTabSz="4736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89274" algn="l" defTabSz="4736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72615" y="3324332"/>
            <a:ext cx="468154" cy="1087990"/>
          </a:xfrm>
          <a:prstGeom prst="rect">
            <a:avLst/>
          </a:prstGeom>
          <a:noFill/>
        </p:spPr>
        <p:txBody>
          <a:bodyPr wrap="square" lIns="0" tIns="9473" rIns="0" bIns="9473" rtlCol="0" anchor="ctr" anchorCtr="0">
            <a:spAutoFit/>
          </a:bodyPr>
          <a:lstStyle/>
          <a:p>
            <a:r>
              <a:rPr lang="en-US" sz="6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5861" y="1282700"/>
            <a:ext cx="7724537" cy="2264767"/>
          </a:xfrm>
        </p:spPr>
        <p:txBody>
          <a:bodyPr>
            <a:noAutofit/>
          </a:bodyPr>
          <a:lstStyle>
            <a:lvl1pPr>
              <a:defRPr sz="6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84717" y="3551298"/>
            <a:ext cx="6320076" cy="721519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73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20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94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8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41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15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89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C615D1-CB38-BD46-A78B-607428260CB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C615D1-CB38-BD46-A78B-607428260CB0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369435" y="4286711"/>
            <a:ext cx="468154" cy="10685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1537" y="4489627"/>
            <a:ext cx="3823256" cy="769620"/>
          </a:xfrm>
        </p:spPr>
        <p:txBody>
          <a:bodyPr anchor="ctr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7365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4731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2097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9463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6829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419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1561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7892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C615D1-CB38-BD46-A78B-607428260CB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40769" y="2004219"/>
            <a:ext cx="6179630" cy="2472404"/>
          </a:xfrm>
        </p:spPr>
        <p:txBody>
          <a:bodyPr/>
          <a:lstStyle>
            <a:lvl1pPr marL="0" algn="l" defTabSz="947318" rtl="0" eaLnBrk="1" latinLnBrk="0" hangingPunct="1">
              <a:spcBef>
                <a:spcPct val="0"/>
              </a:spcBef>
              <a:buNone/>
              <a:defRPr lang="en-US" sz="56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C615D1-CB38-BD46-A78B-607428260C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76372" y="692658"/>
            <a:ext cx="3351981" cy="360759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149691" y="692659"/>
            <a:ext cx="3351981" cy="36109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3251" y="696454"/>
            <a:ext cx="3351981" cy="673083"/>
          </a:xfrm>
        </p:spPr>
        <p:txBody>
          <a:bodyPr anchor="ctr">
            <a:noAutofit/>
          </a:bodyPr>
          <a:lstStyle>
            <a:lvl1pPr marL="0" indent="0">
              <a:buNone/>
              <a:defRPr sz="2300" b="0"/>
            </a:lvl1pPr>
            <a:lvl2pPr marL="473659" indent="0">
              <a:buNone/>
              <a:defRPr sz="2100" b="1"/>
            </a:lvl2pPr>
            <a:lvl3pPr marL="947318" indent="0">
              <a:buNone/>
              <a:defRPr sz="1900" b="1"/>
            </a:lvl3pPr>
            <a:lvl4pPr marL="1420978" indent="0">
              <a:buNone/>
              <a:defRPr sz="1700" b="1"/>
            </a:lvl4pPr>
            <a:lvl5pPr marL="1894637" indent="0">
              <a:buNone/>
              <a:defRPr sz="1700" b="1"/>
            </a:lvl5pPr>
            <a:lvl6pPr marL="2368296" indent="0">
              <a:buNone/>
              <a:defRPr sz="1700" b="1"/>
            </a:lvl6pPr>
            <a:lvl7pPr marL="2841955" indent="0">
              <a:buNone/>
              <a:defRPr sz="1700" b="1"/>
            </a:lvl7pPr>
            <a:lvl8pPr marL="3315614" indent="0">
              <a:buNone/>
              <a:defRPr sz="1700" b="1"/>
            </a:lvl8pPr>
            <a:lvl9pPr marL="3789274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6372" y="1443038"/>
            <a:ext cx="3355102" cy="2886075"/>
          </a:xfrm>
        </p:spPr>
        <p:txBody>
          <a:bodyPr anchor="t"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9691" y="696454"/>
            <a:ext cx="3351981" cy="673083"/>
          </a:xfrm>
        </p:spPr>
        <p:txBody>
          <a:bodyPr anchor="ctr">
            <a:noAutofit/>
          </a:bodyPr>
          <a:lstStyle>
            <a:lvl1pPr marL="0" indent="0">
              <a:buNone/>
              <a:defRPr sz="2300" b="0"/>
            </a:lvl1pPr>
            <a:lvl2pPr marL="473659" indent="0">
              <a:buNone/>
              <a:defRPr sz="2100" b="1"/>
            </a:lvl2pPr>
            <a:lvl3pPr marL="947318" indent="0">
              <a:buNone/>
              <a:defRPr sz="1900" b="1"/>
            </a:lvl3pPr>
            <a:lvl4pPr marL="1420978" indent="0">
              <a:buNone/>
              <a:defRPr sz="1700" b="1"/>
            </a:lvl4pPr>
            <a:lvl5pPr marL="1894637" indent="0">
              <a:buNone/>
              <a:defRPr sz="1700" b="1"/>
            </a:lvl5pPr>
            <a:lvl6pPr marL="2368296" indent="0">
              <a:buNone/>
              <a:defRPr sz="1700" b="1"/>
            </a:lvl6pPr>
            <a:lvl7pPr marL="2841955" indent="0">
              <a:buNone/>
              <a:defRPr sz="1700" b="1"/>
            </a:lvl7pPr>
            <a:lvl8pPr marL="3315614" indent="0">
              <a:buNone/>
              <a:defRPr sz="1700" b="1"/>
            </a:lvl8pPr>
            <a:lvl9pPr marL="3789274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9691" y="1443038"/>
            <a:ext cx="3351981" cy="2886075"/>
          </a:xfrm>
        </p:spPr>
        <p:txBody>
          <a:bodyPr anchor="t"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81955" y="547285"/>
            <a:ext cx="468154" cy="9714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94807" y="547285"/>
            <a:ext cx="468154" cy="9714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C615D1-CB38-BD46-A78B-607428260CB0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C615D1-CB38-BD46-A78B-607428260CB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C615D1-CB38-BD46-A78B-607428260CB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456592" y="1867015"/>
            <a:ext cx="468154" cy="12952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282" y="721520"/>
            <a:ext cx="4447461" cy="3607594"/>
          </a:xfrm>
        </p:spPr>
        <p:txBody>
          <a:bodyPr anchor="ctr"/>
          <a:lstStyle>
            <a:lvl1pPr>
              <a:defRPr sz="25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51922" y="721520"/>
            <a:ext cx="2652871" cy="3607594"/>
          </a:xfrm>
        </p:spPr>
        <p:txBody>
          <a:bodyPr anchor="ctr">
            <a:normAutofit/>
          </a:bodyPr>
          <a:lstStyle>
            <a:lvl1pPr marL="0" indent="0">
              <a:buNone/>
              <a:defRPr sz="1700"/>
            </a:lvl1pPr>
            <a:lvl2pPr marL="473659" indent="0">
              <a:buNone/>
              <a:defRPr sz="1200"/>
            </a:lvl2pPr>
            <a:lvl3pPr marL="947318" indent="0">
              <a:buNone/>
              <a:defRPr sz="1000"/>
            </a:lvl3pPr>
            <a:lvl4pPr marL="1420978" indent="0">
              <a:buNone/>
              <a:defRPr sz="900"/>
            </a:lvl4pPr>
            <a:lvl5pPr marL="1894637" indent="0">
              <a:buNone/>
              <a:defRPr sz="900"/>
            </a:lvl5pPr>
            <a:lvl6pPr marL="2368296" indent="0">
              <a:buNone/>
              <a:defRPr sz="900"/>
            </a:lvl6pPr>
            <a:lvl7pPr marL="2841955" indent="0">
              <a:buNone/>
              <a:defRPr sz="900"/>
            </a:lvl7pPr>
            <a:lvl8pPr marL="3315614" indent="0">
              <a:buNone/>
              <a:defRPr sz="900"/>
            </a:lvl8pPr>
            <a:lvl9pPr marL="378927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C615D1-CB38-BD46-A78B-607428260CB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48410" y="644691"/>
            <a:ext cx="6866255" cy="2679641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300"/>
            </a:lvl1pPr>
            <a:lvl2pPr marL="473659" indent="0">
              <a:buNone/>
              <a:defRPr sz="2900"/>
            </a:lvl2pPr>
            <a:lvl3pPr marL="947318" indent="0">
              <a:buNone/>
              <a:defRPr sz="2500"/>
            </a:lvl3pPr>
            <a:lvl4pPr marL="1420978" indent="0">
              <a:buNone/>
              <a:defRPr sz="2100"/>
            </a:lvl4pPr>
            <a:lvl5pPr marL="1894637" indent="0">
              <a:buNone/>
              <a:defRPr sz="2100"/>
            </a:lvl5pPr>
            <a:lvl6pPr marL="2368296" indent="0">
              <a:buNone/>
              <a:defRPr sz="2100"/>
            </a:lvl6pPr>
            <a:lvl7pPr marL="2841955" indent="0">
              <a:buNone/>
              <a:defRPr sz="2100"/>
            </a:lvl7pPr>
            <a:lvl8pPr marL="3315614" indent="0">
              <a:buNone/>
              <a:defRPr sz="2100"/>
            </a:lvl8pPr>
            <a:lvl9pPr marL="3789274" indent="0">
              <a:buNone/>
              <a:defRPr sz="21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08923" y="3632893"/>
            <a:ext cx="5149691" cy="758346"/>
          </a:xfrm>
        </p:spPr>
        <p:txBody>
          <a:bodyPr anchor="ctr">
            <a:normAutofit/>
          </a:bodyPr>
          <a:lstStyle>
            <a:lvl1pPr marL="0" indent="0">
              <a:buNone/>
              <a:defRPr sz="1700"/>
            </a:lvl1pPr>
            <a:lvl2pPr marL="473659" indent="0">
              <a:buNone/>
              <a:defRPr sz="1200"/>
            </a:lvl2pPr>
            <a:lvl3pPr marL="947318" indent="0">
              <a:buNone/>
              <a:defRPr sz="1000"/>
            </a:lvl3pPr>
            <a:lvl4pPr marL="1420978" indent="0">
              <a:buNone/>
              <a:defRPr sz="900"/>
            </a:lvl4pPr>
            <a:lvl5pPr marL="1894637" indent="0">
              <a:buNone/>
              <a:defRPr sz="900"/>
            </a:lvl5pPr>
            <a:lvl6pPr marL="2368296" indent="0">
              <a:buNone/>
              <a:defRPr sz="900"/>
            </a:lvl6pPr>
            <a:lvl7pPr marL="2841955" indent="0">
              <a:buNone/>
              <a:defRPr sz="900"/>
            </a:lvl7pPr>
            <a:lvl8pPr marL="3315614" indent="0">
              <a:buNone/>
              <a:defRPr sz="900"/>
            </a:lvl8pPr>
            <a:lvl9pPr marL="378927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93699" y="3504978"/>
            <a:ext cx="468154" cy="9714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C615D1-CB38-BD46-A78B-607428260CB0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84717" y="721520"/>
            <a:ext cx="5929948" cy="36877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615D1-CB38-BD46-A78B-607428260C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205" y="641351"/>
            <a:ext cx="2184718" cy="5451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64974" y="721520"/>
            <a:ext cx="5149691" cy="481012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615D1-CB38-BD46-A78B-607428260C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363075" cy="7215188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732" tIns="47366" rIns="94732" bIns="47366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406121" y="1092526"/>
            <a:ext cx="7414093" cy="6004226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732" tIns="47366" rIns="94732" bIns="47366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358665" y="1289605"/>
            <a:ext cx="5826934" cy="4587803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732" tIns="47366" rIns="94732" bIns="47366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356489" y="122941"/>
            <a:ext cx="6634597" cy="5002401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732" tIns="47366" rIns="94732" bIns="47366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5861" y="5130800"/>
            <a:ext cx="7724537" cy="962025"/>
          </a:xfrm>
          <a:prstGeom prst="rect">
            <a:avLst/>
          </a:prstGeom>
        </p:spPr>
        <p:txBody>
          <a:bodyPr vert="horz" lIns="94732" tIns="47366" rIns="94732" bIns="47366" rtlCol="0" anchor="b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4718" y="721520"/>
            <a:ext cx="6242050" cy="3848099"/>
          </a:xfrm>
          <a:prstGeom prst="rect">
            <a:avLst/>
          </a:prstGeom>
        </p:spPr>
        <p:txBody>
          <a:bodyPr vert="horz" lIns="94732" tIns="47366" rIns="94732" bIns="47366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0075" y="6475298"/>
            <a:ext cx="2184718" cy="384142"/>
          </a:xfrm>
          <a:prstGeom prst="rect">
            <a:avLst/>
          </a:prstGeom>
        </p:spPr>
        <p:txBody>
          <a:bodyPr vert="horz" lIns="94732" tIns="47366" rIns="94732" bIns="47366" rtlCol="0" anchor="t"/>
          <a:lstStyle>
            <a:lvl1pPr algn="r">
              <a:defRPr sz="1100" b="1" i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15/09/29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42677" y="6475298"/>
            <a:ext cx="4681538" cy="384142"/>
          </a:xfrm>
          <a:prstGeom prst="rect">
            <a:avLst/>
          </a:prstGeom>
        </p:spPr>
        <p:txBody>
          <a:bodyPr vert="horz" lIns="94732" tIns="47366" rIns="94732" bIns="47366" rtlCol="0" anchor="t"/>
          <a:lstStyle>
            <a:lvl1pPr algn="l">
              <a:defRPr sz="1100" b="1" i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TAS Forensics LLC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2677" y="6146271"/>
            <a:ext cx="2184718" cy="320675"/>
          </a:xfrm>
          <a:prstGeom prst="rect">
            <a:avLst/>
          </a:prstGeom>
        </p:spPr>
        <p:txBody>
          <a:bodyPr vert="horz" lIns="94732" tIns="47366" rIns="94732" bIns="9473" rtlCol="0" anchor="b"/>
          <a:lstStyle>
            <a:lvl1pPr algn="l">
              <a:defRPr sz="17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3FC615D1-CB38-BD46-A78B-607428260CB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defTabSz="947318" rtl="0" eaLnBrk="1" latinLnBrk="0" hangingPunct="1">
        <a:spcBef>
          <a:spcPct val="0"/>
        </a:spcBef>
        <a:buNone/>
        <a:defRPr sz="5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4196" indent="-265249" algn="l" defTabSz="947318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63123" indent="-265249" algn="l" defTabSz="947318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42050" indent="-265249" algn="l" defTabSz="947318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420978" indent="-265249" algn="l" defTabSz="947318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705173" indent="-265249" algn="l" defTabSz="947318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036735" indent="-265249" algn="l" defTabSz="947318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5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320930" indent="-265249" algn="l" defTabSz="947318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5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605126" indent="-265249" algn="l" defTabSz="947318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5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936687" indent="-265249" algn="l" defTabSz="947318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47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3659" algn="l" defTabSz="947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47318" algn="l" defTabSz="947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20978" algn="l" defTabSz="947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94637" algn="l" defTabSz="947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68296" algn="l" defTabSz="947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41955" algn="l" defTabSz="947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15614" algn="l" defTabSz="947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89274" algn="l" defTabSz="9473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587" y="493553"/>
            <a:ext cx="8435334" cy="2539987"/>
          </a:xfrm>
        </p:spPr>
        <p:txBody>
          <a:bodyPr>
            <a:normAutofit/>
          </a:bodyPr>
          <a:lstStyle/>
          <a:p>
            <a:r>
              <a:rPr lang="en-US" sz="5000" b="1" dirty="0"/>
              <a:t>Financial Forensics -</a:t>
            </a:r>
            <a:br>
              <a:rPr lang="en-US" sz="5000" b="1" dirty="0"/>
            </a:br>
            <a:r>
              <a:rPr lang="en-US" sz="5000" b="1" dirty="0"/>
              <a:t>the value of integrated forensic psychology support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09521" y="3612385"/>
            <a:ext cx="6829744" cy="721519"/>
          </a:xfrm>
        </p:spPr>
        <p:txBody>
          <a:bodyPr>
            <a:normAutofit/>
          </a:bodyPr>
          <a:lstStyle/>
          <a:p>
            <a:r>
              <a:rPr lang="en-US" sz="2400" b="1" dirty="0"/>
              <a:t>ACFEI Forensic Conference , Atlanta, Sept 2015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996631" y="5815601"/>
            <a:ext cx="6829744" cy="919582"/>
          </a:xfrm>
          <a:prstGeom prst="rect">
            <a:avLst/>
          </a:prstGeom>
        </p:spPr>
        <p:txBody>
          <a:bodyPr vert="horz" lIns="94732" tIns="47366" rIns="94732" bIns="47366" rtlCol="0" anchor="ctr">
            <a:normAutofit fontScale="85000" lnSpcReduction="20000"/>
          </a:bodyPr>
          <a:lstStyle>
            <a:lvl1pPr marL="0" indent="0" algn="l" defTabSz="947318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None/>
              <a:defRPr sz="2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73659" indent="0" algn="ctr" defTabSz="947318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47318" indent="0" algn="ctr" defTabSz="947318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420978" indent="0" algn="ctr" defTabSz="947318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94637" indent="0" algn="ctr" defTabSz="947318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368296" indent="0" algn="ctr" defTabSz="947318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841955" indent="0" algn="ctr" defTabSz="947318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315614" indent="0" algn="ctr" defTabSz="947318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789274" indent="0" algn="ctr" defTabSz="947318" rtl="0" eaLnBrk="1" latinLnBrk="0" hangingPunct="1">
              <a:spcBef>
                <a:spcPct val="20000"/>
              </a:spcBef>
              <a:buSzPct val="60000"/>
              <a:buFont typeface="Wingdings" pitchFamily="2" charset="2"/>
              <a:buNone/>
              <a:defRPr sz="1500" kern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 smtClean="0"/>
              <a:t>Jean-Marie van der Elst</a:t>
            </a:r>
          </a:p>
          <a:p>
            <a:pPr algn="r"/>
            <a:r>
              <a:rPr lang="en-US" b="1" dirty="0" smtClean="0"/>
              <a:t>CEO, TAS Forensics LLC</a:t>
            </a:r>
          </a:p>
          <a:p>
            <a:pPr algn="r"/>
            <a:r>
              <a:rPr lang="en-US" b="1" dirty="0" smtClean="0"/>
              <a:t>www..</a:t>
            </a:r>
            <a:r>
              <a:rPr lang="en-US" b="1" dirty="0" err="1" smtClean="0"/>
              <a:t>tasforensics.com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57547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2176" y="240507"/>
            <a:ext cx="8465872" cy="962025"/>
          </a:xfrm>
        </p:spPr>
        <p:txBody>
          <a:bodyPr/>
          <a:lstStyle/>
          <a:p>
            <a:r>
              <a:rPr lang="en-US" sz="4800" b="1" dirty="0" smtClean="0"/>
              <a:t>From Cape Town to …</a:t>
            </a:r>
            <a:endParaRPr lang="en-US" sz="48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  <p:pic>
        <p:nvPicPr>
          <p:cNvPr id="8" name="Content Placeholder 7" descr="13872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1" r="4801"/>
          <a:stretch>
            <a:fillRect/>
          </a:stretch>
        </p:blipFill>
        <p:spPr>
          <a:xfrm>
            <a:off x="630419" y="1414906"/>
            <a:ext cx="7952447" cy="5060392"/>
          </a:xfrm>
        </p:spPr>
      </p:pic>
    </p:spTree>
    <p:extLst>
      <p:ext uri="{BB962C8B-B14F-4D97-AF65-F5344CB8AC3E}">
        <p14:creationId xmlns:p14="http://schemas.microsoft.com/office/powerpoint/2010/main" val="902649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78348" y="1726854"/>
            <a:ext cx="6242050" cy="4323421"/>
          </a:xfrm>
        </p:spPr>
        <p:txBody>
          <a:bodyPr>
            <a:normAutofit/>
          </a:bodyPr>
          <a:lstStyle/>
          <a:p>
            <a:pPr marL="18946" indent="0">
              <a:buNone/>
            </a:pPr>
            <a:r>
              <a:rPr lang="en-US" sz="2300" b="1" dirty="0"/>
              <a:t>In financial conflict or anticipated litigation</a:t>
            </a:r>
            <a:r>
              <a:rPr lang="en-US" sz="2100" dirty="0" smtClean="0"/>
              <a:t>.</a:t>
            </a:r>
          </a:p>
          <a:p>
            <a:pPr marL="18946" indent="0">
              <a:buNone/>
            </a:pPr>
            <a:r>
              <a:rPr lang="en-US" sz="2100" dirty="0" smtClean="0"/>
              <a:t> </a:t>
            </a:r>
            <a:endParaRPr lang="en-US" sz="2300" b="1" dirty="0"/>
          </a:p>
          <a:p>
            <a:pPr marL="18946" indent="0">
              <a:buNone/>
            </a:pPr>
            <a:r>
              <a:rPr lang="en-US" sz="2300" b="1" dirty="0"/>
              <a:t>- Accounting</a:t>
            </a:r>
          </a:p>
          <a:p>
            <a:pPr marL="18946" indent="0">
              <a:buNone/>
            </a:pPr>
            <a:r>
              <a:rPr lang="en-US" sz="2300" b="1" dirty="0"/>
              <a:t>- Auditing </a:t>
            </a:r>
          </a:p>
          <a:p>
            <a:pPr marL="18946" indent="0">
              <a:buNone/>
            </a:pPr>
            <a:r>
              <a:rPr lang="en-US" sz="2300" b="1" dirty="0"/>
              <a:t>- Discovery </a:t>
            </a:r>
          </a:p>
          <a:p>
            <a:pPr marL="18946" indent="0">
              <a:buNone/>
            </a:pPr>
            <a:r>
              <a:rPr lang="en-US" sz="2300" b="1" dirty="0"/>
              <a:t>- Reporting</a:t>
            </a:r>
          </a:p>
          <a:p>
            <a:pPr marL="18946" indent="0">
              <a:buNone/>
            </a:pPr>
            <a:r>
              <a:rPr lang="en-US" sz="2300" b="1" dirty="0"/>
              <a:t>- Strategy &amp; Settlement options </a:t>
            </a:r>
          </a:p>
          <a:p>
            <a:pPr marL="18946" indent="0">
              <a:buNone/>
            </a:pPr>
            <a:r>
              <a:rPr lang="en-US" sz="2300" b="1" dirty="0"/>
              <a:t>- Mediation</a:t>
            </a:r>
          </a:p>
          <a:p>
            <a:pPr marL="18946" indent="0">
              <a:buNone/>
            </a:pPr>
            <a:r>
              <a:rPr lang="en-US" sz="2300" b="1" dirty="0" smtClean="0"/>
              <a:t>- Testimony</a:t>
            </a:r>
          </a:p>
          <a:p>
            <a:pPr marL="18946" indent="0">
              <a:buNone/>
            </a:pPr>
            <a:r>
              <a:rPr lang="en-US" sz="2300" b="1" dirty="0" smtClean="0"/>
              <a:t>- Building knowledge base &amp; </a:t>
            </a:r>
            <a:r>
              <a:rPr lang="en-US" sz="2300" b="1" dirty="0" err="1" smtClean="0"/>
              <a:t>learnings</a:t>
            </a:r>
            <a:endParaRPr lang="en-US" sz="23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95861" y="556182"/>
            <a:ext cx="7926670" cy="96202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Forensic Finance Services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71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62633" y="2077955"/>
            <a:ext cx="6671779" cy="4309551"/>
          </a:xfrm>
        </p:spPr>
        <p:txBody>
          <a:bodyPr>
            <a:noAutofit/>
          </a:bodyPr>
          <a:lstStyle/>
          <a:p>
            <a:pPr marL="18946" indent="0">
              <a:buNone/>
            </a:pPr>
            <a:r>
              <a:rPr lang="en-US" sz="2100" b="1" dirty="0"/>
              <a:t>- </a:t>
            </a:r>
            <a:r>
              <a:rPr lang="en-US" sz="2300" b="1" dirty="0"/>
              <a:t>‘Emergent’ stage of development in SA</a:t>
            </a:r>
          </a:p>
          <a:p>
            <a:pPr marL="18946" indent="0">
              <a:buNone/>
            </a:pPr>
            <a:r>
              <a:rPr lang="en-US" sz="2300" b="1" dirty="0"/>
              <a:t>- Assessments &amp; Testing </a:t>
            </a:r>
          </a:p>
          <a:p>
            <a:pPr marL="397874" lvl="1" indent="0">
              <a:buNone/>
            </a:pPr>
            <a:r>
              <a:rPr lang="en-US" sz="2100" dirty="0"/>
              <a:t>	</a:t>
            </a:r>
            <a:r>
              <a:rPr lang="en-US" sz="2100" dirty="0" smtClean="0"/>
              <a:t>* Intelligence </a:t>
            </a:r>
            <a:r>
              <a:rPr lang="en-US" sz="2100" dirty="0"/>
              <a:t>tests SSAIS-R</a:t>
            </a:r>
          </a:p>
          <a:p>
            <a:pPr marL="18946" indent="0">
              <a:buNone/>
            </a:pPr>
            <a:r>
              <a:rPr lang="en-US" sz="2100" dirty="0"/>
              <a:t>	</a:t>
            </a:r>
            <a:r>
              <a:rPr lang="en-US" sz="2100" dirty="0" smtClean="0"/>
              <a:t>* Neuropsychological </a:t>
            </a:r>
            <a:r>
              <a:rPr lang="en-US" sz="2100" dirty="0"/>
              <a:t>tests </a:t>
            </a:r>
          </a:p>
          <a:p>
            <a:pPr marL="18946" indent="0">
              <a:buNone/>
            </a:pPr>
            <a:r>
              <a:rPr lang="en-US" sz="2100" dirty="0"/>
              <a:t>	</a:t>
            </a:r>
            <a:r>
              <a:rPr lang="en-US" sz="2100" dirty="0" smtClean="0"/>
              <a:t>* Intellectual </a:t>
            </a:r>
            <a:r>
              <a:rPr lang="en-US" sz="2100" dirty="0"/>
              <a:t>assessment, scholastic evaluation, 	</a:t>
            </a:r>
            <a:r>
              <a:rPr lang="en-US" sz="2100" dirty="0" smtClean="0"/>
              <a:t>   &amp; </a:t>
            </a:r>
            <a:r>
              <a:rPr lang="en-US" sz="2100" dirty="0"/>
              <a:t>emotional assessment</a:t>
            </a:r>
          </a:p>
          <a:p>
            <a:pPr marL="18946" indent="0">
              <a:buNone/>
            </a:pPr>
            <a:r>
              <a:rPr lang="en-US" sz="2100" dirty="0"/>
              <a:t> 	</a:t>
            </a:r>
            <a:r>
              <a:rPr lang="en-US" sz="2100" dirty="0" smtClean="0"/>
              <a:t>* Objective </a:t>
            </a:r>
            <a:r>
              <a:rPr lang="en-US" sz="2100" dirty="0"/>
              <a:t>&amp; projective personality tests</a:t>
            </a:r>
          </a:p>
          <a:p>
            <a:pPr marL="18946" indent="0">
              <a:buNone/>
            </a:pPr>
            <a:r>
              <a:rPr lang="en-US" sz="2100" dirty="0"/>
              <a:t> 	</a:t>
            </a:r>
            <a:r>
              <a:rPr lang="en-US" sz="2100" dirty="0" smtClean="0"/>
              <a:t>* Aptitude </a:t>
            </a:r>
            <a:r>
              <a:rPr lang="en-US" sz="2100" dirty="0"/>
              <a:t>and achievement tests</a:t>
            </a:r>
          </a:p>
          <a:p>
            <a:pPr marL="18946" indent="0">
              <a:buNone/>
            </a:pPr>
            <a:r>
              <a:rPr lang="en-US" sz="2100" b="1" dirty="0"/>
              <a:t>- </a:t>
            </a:r>
            <a:r>
              <a:rPr lang="en-US" sz="2300" b="1" dirty="0"/>
              <a:t>Mediation</a:t>
            </a:r>
          </a:p>
          <a:p>
            <a:pPr marL="18946" indent="0">
              <a:buNone/>
            </a:pPr>
            <a:r>
              <a:rPr lang="en-US" sz="2300" b="1" dirty="0" smtClean="0"/>
              <a:t>- Testimony</a:t>
            </a:r>
          </a:p>
          <a:p>
            <a:pPr marL="18946" indent="0">
              <a:buNone/>
            </a:pPr>
            <a:r>
              <a:rPr lang="en-US" sz="2300" b="1" dirty="0" smtClean="0"/>
              <a:t>- Building knowledge base</a:t>
            </a:r>
            <a:endParaRPr lang="en-US" sz="23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0139" y="737822"/>
            <a:ext cx="8329988" cy="1151328"/>
          </a:xfrm>
        </p:spPr>
        <p:txBody>
          <a:bodyPr/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Forensic Industrial Psychology (IP) services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030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56372" y="571298"/>
            <a:ext cx="8569477" cy="1429177"/>
          </a:xfrm>
        </p:spPr>
        <p:txBody>
          <a:bodyPr/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Cases requiring Financial </a:t>
            </a:r>
            <a:r>
              <a:rPr lang="en-US" sz="4800" b="1" dirty="0">
                <a:solidFill>
                  <a:srgbClr val="FF0000"/>
                </a:solidFill>
              </a:rPr>
              <a:t>F</a:t>
            </a:r>
            <a:r>
              <a:rPr lang="en-US" sz="4800" b="1" dirty="0" smtClean="0">
                <a:solidFill>
                  <a:srgbClr val="FF0000"/>
                </a:solidFill>
              </a:rPr>
              <a:t>orensic </a:t>
            </a:r>
            <a:r>
              <a:rPr lang="en-US" sz="4800" b="1" dirty="0">
                <a:solidFill>
                  <a:srgbClr val="FF0000"/>
                </a:solidFill>
              </a:rPr>
              <a:t>S</a:t>
            </a:r>
            <a:r>
              <a:rPr lang="en-US" sz="4800" b="1" dirty="0" smtClean="0">
                <a:solidFill>
                  <a:srgbClr val="FF0000"/>
                </a:solidFill>
              </a:rPr>
              <a:t>ervices …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2067481" y="1763406"/>
            <a:ext cx="6242050" cy="4510309"/>
          </a:xfrm>
          <a:prstGeom prst="rect">
            <a:avLst/>
          </a:prstGeom>
        </p:spPr>
        <p:txBody>
          <a:bodyPr vert="horz" lIns="94732" tIns="47366" rIns="94732" bIns="47366" rtlCol="0" anchor="ctr">
            <a:no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en-US" sz="2300" b="1" dirty="0" smtClean="0"/>
              <a:t>- Personal </a:t>
            </a:r>
            <a:r>
              <a:rPr lang="en-US" sz="2300" b="1" dirty="0"/>
              <a:t>Injury Claims</a:t>
            </a:r>
          </a:p>
          <a:p>
            <a:pPr marL="18946" indent="0">
              <a:buNone/>
            </a:pPr>
            <a:r>
              <a:rPr lang="en-US" b="1" dirty="0"/>
              <a:t> </a:t>
            </a:r>
          </a:p>
          <a:p>
            <a:pPr marL="384048" lvl="1" indent="0">
              <a:buNone/>
            </a:pPr>
            <a:r>
              <a:rPr lang="en-US" b="1" dirty="0" smtClean="0"/>
              <a:t>* Motor </a:t>
            </a:r>
            <a:r>
              <a:rPr lang="en-US" b="1" dirty="0"/>
              <a:t>Vehicle Accidents</a:t>
            </a:r>
          </a:p>
          <a:p>
            <a:pPr marL="384048" lvl="1" indent="0">
              <a:buNone/>
            </a:pPr>
            <a:r>
              <a:rPr lang="en-US" b="1" dirty="0" smtClean="0"/>
              <a:t>* Medical </a:t>
            </a:r>
            <a:r>
              <a:rPr lang="en-US" b="1" dirty="0"/>
              <a:t>Negligence</a:t>
            </a:r>
          </a:p>
          <a:p>
            <a:pPr marL="384048" lvl="1" indent="0">
              <a:buNone/>
            </a:pPr>
            <a:r>
              <a:rPr lang="en-US" b="1" dirty="0" smtClean="0"/>
              <a:t>* Work </a:t>
            </a:r>
            <a:r>
              <a:rPr lang="en-US" b="1" dirty="0"/>
              <a:t>incidents &amp; accidents</a:t>
            </a:r>
          </a:p>
          <a:p>
            <a:pPr marL="384048" lvl="1" indent="0">
              <a:buNone/>
            </a:pPr>
            <a:r>
              <a:rPr lang="en-US" b="1" dirty="0" smtClean="0"/>
              <a:t>* Other </a:t>
            </a:r>
            <a:r>
              <a:rPr lang="en-US" b="1" dirty="0"/>
              <a:t>3</a:t>
            </a:r>
            <a:r>
              <a:rPr lang="en-US" b="1" baseline="30000" dirty="0"/>
              <a:t>rd</a:t>
            </a:r>
            <a:r>
              <a:rPr lang="en-US" b="1" dirty="0"/>
              <a:t> party claims</a:t>
            </a:r>
          </a:p>
          <a:p>
            <a:pPr marL="18946" indent="0">
              <a:buNone/>
            </a:pPr>
            <a:endParaRPr lang="en-US" b="1" dirty="0"/>
          </a:p>
          <a:p>
            <a:pPr marL="18946" indent="0">
              <a:buNone/>
            </a:pPr>
            <a:r>
              <a:rPr lang="en-US" b="1" dirty="0"/>
              <a:t>- </a:t>
            </a:r>
            <a:r>
              <a:rPr lang="en-US" sz="2300" b="1" dirty="0"/>
              <a:t>Divorce &amp; Family disputes</a:t>
            </a:r>
          </a:p>
          <a:p>
            <a:pPr marL="18946" indent="0">
              <a:buNone/>
            </a:pPr>
            <a:r>
              <a:rPr lang="en-US" sz="2300" b="1" dirty="0"/>
              <a:t>- Workplace disputes</a:t>
            </a:r>
          </a:p>
          <a:p>
            <a:pPr marL="18946" indent="0">
              <a:buNone/>
            </a:pPr>
            <a:r>
              <a:rPr lang="en-US" sz="2300" b="1" dirty="0"/>
              <a:t>- 3</a:t>
            </a:r>
            <a:r>
              <a:rPr lang="en-US" sz="2300" b="1" baseline="30000" dirty="0"/>
              <a:t>rd</a:t>
            </a:r>
            <a:r>
              <a:rPr lang="en-US" sz="2300" b="1" dirty="0"/>
              <a:t> party claims  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85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62743" y="1570881"/>
            <a:ext cx="6242050" cy="4794970"/>
          </a:xfrm>
        </p:spPr>
        <p:txBody>
          <a:bodyPr>
            <a:noAutofit/>
          </a:bodyPr>
          <a:lstStyle/>
          <a:p>
            <a:pPr marL="18946" indent="0">
              <a:buNone/>
            </a:pPr>
            <a:r>
              <a:rPr lang="en-US" sz="2800" b="1" dirty="0" smtClean="0"/>
              <a:t>Traditional (White Hat)</a:t>
            </a:r>
            <a:endParaRPr lang="en-US" sz="2800" b="1" dirty="0"/>
          </a:p>
          <a:p>
            <a:pPr marL="18946" indent="0">
              <a:buNone/>
            </a:pPr>
            <a:r>
              <a:rPr lang="en-US" sz="2300" b="1" dirty="0"/>
              <a:t>- </a:t>
            </a:r>
            <a:r>
              <a:rPr lang="en-US" sz="2300" b="1" dirty="0" smtClean="0"/>
              <a:t>Investigate </a:t>
            </a:r>
            <a:r>
              <a:rPr lang="en-US" sz="2300" b="1" dirty="0"/>
              <a:t>financial records</a:t>
            </a:r>
          </a:p>
          <a:p>
            <a:pPr marL="18946" indent="0">
              <a:buNone/>
            </a:pPr>
            <a:r>
              <a:rPr lang="en-US" sz="2300" b="1" dirty="0" smtClean="0"/>
              <a:t>- Provide </a:t>
            </a:r>
            <a:r>
              <a:rPr lang="en-US" sz="2300" b="1" dirty="0"/>
              <a:t>expert reports &amp; testimony</a:t>
            </a:r>
          </a:p>
          <a:p>
            <a:pPr>
              <a:buFontTx/>
              <a:buChar char="-"/>
            </a:pPr>
            <a:endParaRPr lang="en-US" sz="2300" b="1" dirty="0"/>
          </a:p>
          <a:p>
            <a:pPr marL="18946" indent="0">
              <a:buNone/>
            </a:pPr>
            <a:r>
              <a:rPr lang="en-US" sz="2800" b="1" dirty="0" smtClean="0">
                <a:solidFill>
                  <a:srgbClr val="0FFF60"/>
                </a:solidFill>
              </a:rPr>
              <a:t>Now (Green Hat) </a:t>
            </a:r>
            <a:endParaRPr lang="en-US" sz="2800" b="1" dirty="0">
              <a:solidFill>
                <a:srgbClr val="0FFF60"/>
              </a:solidFill>
            </a:endParaRPr>
          </a:p>
          <a:p>
            <a:pPr marL="18946" indent="0">
              <a:buNone/>
            </a:pPr>
            <a:r>
              <a:rPr lang="en-US" sz="2300" b="1" dirty="0" smtClean="0"/>
              <a:t>- </a:t>
            </a:r>
            <a:r>
              <a:rPr lang="en-US" sz="2300" b="1" dirty="0" smtClean="0">
                <a:solidFill>
                  <a:srgbClr val="0FFF60"/>
                </a:solidFill>
              </a:rPr>
              <a:t>Demand </a:t>
            </a:r>
            <a:r>
              <a:rPr lang="en-US" sz="2300" b="1" dirty="0">
                <a:solidFill>
                  <a:srgbClr val="0FFF60"/>
                </a:solidFill>
              </a:rPr>
              <a:t>for specialized </a:t>
            </a:r>
            <a:r>
              <a:rPr lang="en-US" sz="2300" b="1" dirty="0" smtClean="0">
                <a:solidFill>
                  <a:srgbClr val="0FFF60"/>
                </a:solidFill>
              </a:rPr>
              <a:t>ancillary &amp; integrated  services</a:t>
            </a:r>
          </a:p>
          <a:p>
            <a:pPr marL="18946" indent="0">
              <a:buNone/>
            </a:pPr>
            <a:r>
              <a:rPr lang="en-US" sz="2300" b="1" dirty="0" smtClean="0">
                <a:solidFill>
                  <a:srgbClr val="0FFF60"/>
                </a:solidFill>
              </a:rPr>
              <a:t>- Explore &amp; deliver solutions &amp; settlements</a:t>
            </a:r>
          </a:p>
          <a:p>
            <a:pPr marL="18946" indent="0">
              <a:buNone/>
            </a:pPr>
            <a:r>
              <a:rPr lang="en-US" sz="2300" b="1" dirty="0" smtClean="0">
                <a:solidFill>
                  <a:srgbClr val="0FFF60"/>
                </a:solidFill>
              </a:rPr>
              <a:t>- Lateral approach</a:t>
            </a:r>
          </a:p>
          <a:p>
            <a:pPr marL="18946" indent="0">
              <a:buNone/>
            </a:pPr>
            <a:r>
              <a:rPr lang="en-US" sz="2300" b="1" dirty="0" smtClean="0">
                <a:solidFill>
                  <a:srgbClr val="0FFF60"/>
                </a:solidFill>
              </a:rPr>
              <a:t>- Integrated qualitative &amp; quantitative     solutions </a:t>
            </a:r>
            <a:endParaRPr lang="en-US" sz="2300" b="1" dirty="0">
              <a:solidFill>
                <a:srgbClr val="0FFF60"/>
              </a:solidFill>
            </a:endParaRPr>
          </a:p>
          <a:p>
            <a:pPr>
              <a:buFontTx/>
              <a:buChar char="-"/>
            </a:pPr>
            <a:endParaRPr lang="en-US" sz="23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8661" y="559714"/>
            <a:ext cx="8787188" cy="828246"/>
          </a:xfrm>
        </p:spPr>
        <p:txBody>
          <a:bodyPr/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Forensic Finance </a:t>
            </a:r>
            <a:r>
              <a:rPr lang="en-US" sz="2800" b="1" dirty="0" smtClean="0">
                <a:solidFill>
                  <a:srgbClr val="FF0000"/>
                </a:solidFill>
              </a:rPr>
              <a:t>&amp;</a:t>
            </a:r>
            <a:r>
              <a:rPr lang="en-US" sz="22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</a:rPr>
              <a:t>Accounting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17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47667" y="2164237"/>
            <a:ext cx="7151781" cy="4527108"/>
          </a:xfrm>
        </p:spPr>
        <p:txBody>
          <a:bodyPr>
            <a:noAutofit/>
          </a:bodyPr>
          <a:lstStyle/>
          <a:p>
            <a:pPr marL="18947" indent="0">
              <a:buNone/>
            </a:pPr>
            <a:r>
              <a:rPr lang="en-US" b="1" dirty="0" smtClean="0"/>
              <a:t>- Quantitative </a:t>
            </a:r>
            <a:r>
              <a:rPr lang="en-US" b="1" dirty="0"/>
              <a:t>research &amp; analysis </a:t>
            </a:r>
            <a:r>
              <a:rPr lang="en-US" b="1" dirty="0" smtClean="0"/>
              <a:t>coordinated with &amp; supported </a:t>
            </a:r>
            <a:r>
              <a:rPr lang="en-US" b="1" dirty="0"/>
              <a:t>by </a:t>
            </a:r>
            <a:r>
              <a:rPr lang="en-US" b="1" dirty="0" smtClean="0"/>
              <a:t>IP qualitative psychological </a:t>
            </a:r>
            <a:r>
              <a:rPr lang="en-US" b="1" dirty="0" err="1" smtClean="0"/>
              <a:t>rigour</a:t>
            </a:r>
            <a:r>
              <a:rPr lang="en-US" b="1" dirty="0" smtClean="0"/>
              <a:t>.</a:t>
            </a:r>
            <a:endParaRPr lang="en-US" b="1" dirty="0"/>
          </a:p>
          <a:p>
            <a:pPr marL="18946" indent="0">
              <a:buNone/>
            </a:pPr>
            <a:endParaRPr lang="en-US" b="1" dirty="0"/>
          </a:p>
          <a:p>
            <a:pPr marL="18946" indent="0">
              <a:buNone/>
            </a:pPr>
            <a:r>
              <a:rPr lang="en-US" b="1" dirty="0"/>
              <a:t>Early coordination allows </a:t>
            </a:r>
          </a:p>
          <a:p>
            <a:pPr marL="18946" indent="0">
              <a:buNone/>
            </a:pPr>
            <a:r>
              <a:rPr lang="en-US" b="1" dirty="0"/>
              <a:t>- Broad insight between related experts</a:t>
            </a:r>
          </a:p>
          <a:p>
            <a:pPr marL="18946" indent="0">
              <a:buNone/>
            </a:pPr>
            <a:r>
              <a:rPr lang="en-US" b="1" dirty="0"/>
              <a:t>- Pointers for discovery</a:t>
            </a:r>
          </a:p>
          <a:p>
            <a:pPr marL="18946" indent="0">
              <a:buNone/>
            </a:pPr>
            <a:r>
              <a:rPr lang="en-US" b="1" dirty="0" smtClean="0"/>
              <a:t>- Context </a:t>
            </a:r>
            <a:r>
              <a:rPr lang="en-US" b="1" dirty="0"/>
              <a:t>for quantitative </a:t>
            </a:r>
            <a:r>
              <a:rPr lang="en-US" b="1" dirty="0" smtClean="0"/>
              <a:t>discovery</a:t>
            </a:r>
          </a:p>
          <a:p>
            <a:pPr marL="18946" indent="0">
              <a:buNone/>
            </a:pPr>
            <a:r>
              <a:rPr lang="en-US" b="1" dirty="0" smtClean="0"/>
              <a:t>- Focused financial analysis &amp; conclusions</a:t>
            </a:r>
            <a:endParaRPr lang="en-US" b="1" dirty="0"/>
          </a:p>
          <a:p>
            <a:pPr marL="18946" indent="0">
              <a:buNone/>
            </a:pPr>
            <a:r>
              <a:rPr lang="en-US" b="1" dirty="0"/>
              <a:t>- Formulation of joint strategy</a:t>
            </a:r>
          </a:p>
          <a:p>
            <a:pPr marL="18946" indent="0">
              <a:buNone/>
            </a:pPr>
            <a:r>
              <a:rPr lang="en-US" b="1" dirty="0" smtClean="0"/>
              <a:t>- Platform </a:t>
            </a:r>
            <a:r>
              <a:rPr lang="en-US" b="1" dirty="0"/>
              <a:t>for mediation options and </a:t>
            </a:r>
            <a:r>
              <a:rPr lang="en-US" b="1" dirty="0" smtClean="0"/>
              <a:t>settlements</a:t>
            </a:r>
          </a:p>
          <a:p>
            <a:pPr marL="18946" indent="0">
              <a:buNone/>
            </a:pPr>
            <a:r>
              <a:rPr lang="en-US" b="1" dirty="0" smtClean="0"/>
              <a:t>- Avoid </a:t>
            </a:r>
            <a:r>
              <a:rPr lang="en-US" b="1" dirty="0"/>
              <a:t>lengthy, costly disputes &amp; </a:t>
            </a:r>
            <a:r>
              <a:rPr lang="en-US" b="1" dirty="0" smtClean="0"/>
              <a:t>litigation </a:t>
            </a:r>
            <a:endParaRPr lang="en-US" b="1" dirty="0"/>
          </a:p>
          <a:p>
            <a:pPr>
              <a:buFontTx/>
              <a:buChar char="-"/>
            </a:pP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0685" y="447268"/>
            <a:ext cx="8599991" cy="1472310"/>
          </a:xfrm>
        </p:spPr>
        <p:txBody>
          <a:bodyPr/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Integrated Forensic Finance &amp; Ind. Psychology (IP) services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130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15/09/29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TAS Forensics LLC</a:t>
            </a:r>
            <a:endParaRPr lang="en-US"/>
          </a:p>
        </p:txBody>
      </p:sp>
      <p:pic>
        <p:nvPicPr>
          <p:cNvPr id="6" name="Content Placeholder 5" descr="robben island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9" r="11319"/>
          <a:stretch>
            <a:fillRect/>
          </a:stretch>
        </p:blipFill>
        <p:spPr>
          <a:xfrm>
            <a:off x="795861" y="1615444"/>
            <a:ext cx="7973045" cy="4612373"/>
          </a:xfrm>
        </p:spPr>
      </p:pic>
      <p:sp>
        <p:nvSpPr>
          <p:cNvPr id="7" name="Rectangle 6"/>
          <p:cNvSpPr/>
          <p:nvPr/>
        </p:nvSpPr>
        <p:spPr>
          <a:xfrm>
            <a:off x="675774" y="443240"/>
            <a:ext cx="80931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rgbClr val="0FFF60"/>
                </a:solidFill>
              </a:rPr>
              <a:t>A vision to the future…</a:t>
            </a:r>
            <a:endParaRPr lang="en-US" sz="4800" dirty="0">
              <a:solidFill>
                <a:srgbClr val="0FFF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305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Elemental.thmx</Template>
  <TotalTime>1194</TotalTime>
  <Words>274</Words>
  <Application>Microsoft Macintosh PowerPoint</Application>
  <PresentationFormat>Custom</PresentationFormat>
  <Paragraphs>75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Palatino Linotype</vt:lpstr>
      <vt:lpstr>Wingdings</vt:lpstr>
      <vt:lpstr>Elemental</vt:lpstr>
      <vt:lpstr>Financial Forensics - the value of integrated forensic psychology support </vt:lpstr>
      <vt:lpstr>From Cape Town to …</vt:lpstr>
      <vt:lpstr>Forensic Finance Services</vt:lpstr>
      <vt:lpstr>Forensic Industrial Psychology (IP) services</vt:lpstr>
      <vt:lpstr>Cases requiring Financial Forensic Services …</vt:lpstr>
      <vt:lpstr>Forensic Finance &amp; Accounting</vt:lpstr>
      <vt:lpstr>Integrated Forensic Finance &amp; Ind. Psychology (IP) services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Forensics- the value of integrated forensic psychology </dc:title>
  <dc:creator>Jean-Marie van der Elst</dc:creator>
  <cp:lastModifiedBy>Jm van der Elst</cp:lastModifiedBy>
  <cp:revision>35</cp:revision>
  <dcterms:created xsi:type="dcterms:W3CDTF">2015-09-28T18:31:02Z</dcterms:created>
  <dcterms:modified xsi:type="dcterms:W3CDTF">2015-10-01T17:15:31Z</dcterms:modified>
</cp:coreProperties>
</file>