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xlsx" ContentType="application/vnd.openxmlformats-officedocument.spreadsheetml.sheet"/>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95" r:id="rId2"/>
    <p:sldId id="296" r:id="rId3"/>
    <p:sldId id="293" r:id="rId4"/>
    <p:sldId id="256" r:id="rId5"/>
    <p:sldId id="262" r:id="rId6"/>
    <p:sldId id="257" r:id="rId7"/>
    <p:sldId id="258" r:id="rId8"/>
    <p:sldId id="259" r:id="rId9"/>
    <p:sldId id="260" r:id="rId10"/>
    <p:sldId id="263" r:id="rId11"/>
    <p:sldId id="264" r:id="rId12"/>
    <p:sldId id="265" r:id="rId13"/>
    <p:sldId id="290" r:id="rId14"/>
    <p:sldId id="291" r:id="rId15"/>
    <p:sldId id="292" r:id="rId16"/>
    <p:sldId id="266" r:id="rId17"/>
    <p:sldId id="261"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94" r:id="rId41"/>
    <p:sldId id="29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582315797481862"/>
          <c:y val="3.0831228624715115E-2"/>
          <c:w val="0.77039750465974655"/>
          <c:h val="0.81574661569261664"/>
        </c:manualLayout>
      </c:layout>
      <c:barChart>
        <c:barDir val="col"/>
        <c:grouping val="clustered"/>
        <c:ser>
          <c:idx val="0"/>
          <c:order val="0"/>
          <c:tx>
            <c:strRef>
              <c:f>Sheet1!$B$1</c:f>
              <c:strCache>
                <c:ptCount val="1"/>
                <c:pt idx="0">
                  <c:v>0%</c:v>
                </c:pt>
              </c:strCache>
            </c:strRef>
          </c:tx>
          <c:errBars>
            <c:errBarType val="both"/>
            <c:errValType val="cust"/>
            <c:plus>
              <c:numRef>
                <c:f>Sheet1!$F$2:$F$3</c:f>
                <c:numCache>
                  <c:formatCode>General</c:formatCode>
                  <c:ptCount val="2"/>
                  <c:pt idx="0">
                    <c:v>0.10500000000000002</c:v>
                  </c:pt>
                  <c:pt idx="1">
                    <c:v>0.32000000000000034</c:v>
                  </c:pt>
                </c:numCache>
              </c:numRef>
            </c:plus>
            <c:minus>
              <c:numRef>
                <c:f>Sheet1!$G$2:$G$3</c:f>
                <c:numCache>
                  <c:formatCode>General</c:formatCode>
                  <c:ptCount val="2"/>
                  <c:pt idx="0">
                    <c:v>0.16500000000000001</c:v>
                  </c:pt>
                  <c:pt idx="1">
                    <c:v>0.26800000000000002</c:v>
                  </c:pt>
                </c:numCache>
              </c:numRef>
            </c:minus>
          </c:errBars>
          <c:cat>
            <c:strRef>
              <c:f>Sheet1!$A$2:$A$3</c:f>
              <c:strCache>
                <c:ptCount val="2"/>
                <c:pt idx="0">
                  <c:v>xylene</c:v>
                </c:pt>
                <c:pt idx="1">
                  <c:v>hexane</c:v>
                </c:pt>
              </c:strCache>
            </c:strRef>
          </c:cat>
          <c:val>
            <c:numRef>
              <c:f>Sheet1!$B$2:$B$3</c:f>
              <c:numCache>
                <c:formatCode>General</c:formatCode>
                <c:ptCount val="2"/>
                <c:pt idx="0">
                  <c:v>1.7231399999999988</c:v>
                </c:pt>
                <c:pt idx="1">
                  <c:v>3.4409999999999998</c:v>
                </c:pt>
              </c:numCache>
            </c:numRef>
          </c:val>
        </c:ser>
        <c:ser>
          <c:idx val="1"/>
          <c:order val="1"/>
          <c:tx>
            <c:strRef>
              <c:f>Sheet1!$C$1</c:f>
              <c:strCache>
                <c:ptCount val="1"/>
                <c:pt idx="0">
                  <c:v>1%</c:v>
                </c:pt>
              </c:strCache>
            </c:strRef>
          </c:tx>
          <c:errBars>
            <c:errBarType val="both"/>
            <c:errValType val="cust"/>
            <c:plus>
              <c:numRef>
                <c:f>Sheet1!$H$2:$H$3</c:f>
                <c:numCache>
                  <c:formatCode>General</c:formatCode>
                  <c:ptCount val="2"/>
                  <c:pt idx="0">
                    <c:v>0.252</c:v>
                  </c:pt>
                  <c:pt idx="1">
                    <c:v>0.49000000000000027</c:v>
                  </c:pt>
                </c:numCache>
              </c:numRef>
            </c:plus>
            <c:minus>
              <c:numRef>
                <c:f>Sheet1!$I$2:$I$3</c:f>
                <c:numCache>
                  <c:formatCode>General</c:formatCode>
                  <c:ptCount val="2"/>
                  <c:pt idx="0">
                    <c:v>0.33450000000000041</c:v>
                  </c:pt>
                  <c:pt idx="1">
                    <c:v>0.55200000000000005</c:v>
                  </c:pt>
                </c:numCache>
              </c:numRef>
            </c:minus>
          </c:errBars>
          <c:cat>
            <c:strRef>
              <c:f>Sheet1!$A$2:$A$3</c:f>
              <c:strCache>
                <c:ptCount val="2"/>
                <c:pt idx="0">
                  <c:v>xylene</c:v>
                </c:pt>
                <c:pt idx="1">
                  <c:v>hexane</c:v>
                </c:pt>
              </c:strCache>
            </c:strRef>
          </c:cat>
          <c:val>
            <c:numRef>
              <c:f>Sheet1!$C$2:$C$3</c:f>
              <c:numCache>
                <c:formatCode>General</c:formatCode>
                <c:ptCount val="2"/>
                <c:pt idx="0">
                  <c:v>3.4969999999999977</c:v>
                </c:pt>
                <c:pt idx="1">
                  <c:v>9.0330000000000013</c:v>
                </c:pt>
              </c:numCache>
            </c:numRef>
          </c:val>
        </c:ser>
        <c:ser>
          <c:idx val="2"/>
          <c:order val="2"/>
          <c:tx>
            <c:strRef>
              <c:f>Sheet1!$D$1</c:f>
              <c:strCache>
                <c:ptCount val="1"/>
                <c:pt idx="0">
                  <c:v>10%</c:v>
                </c:pt>
              </c:strCache>
            </c:strRef>
          </c:tx>
          <c:errBars>
            <c:errBarType val="both"/>
            <c:errValType val="cust"/>
            <c:plus>
              <c:numRef>
                <c:f>Sheet1!$J$2:$J$3</c:f>
                <c:numCache>
                  <c:formatCode>General</c:formatCode>
                  <c:ptCount val="2"/>
                  <c:pt idx="0">
                    <c:v>0.6520000000000008</c:v>
                  </c:pt>
                  <c:pt idx="1">
                    <c:v>0.68200000000000005</c:v>
                  </c:pt>
                </c:numCache>
              </c:numRef>
            </c:plus>
            <c:minus>
              <c:numRef>
                <c:f>Sheet1!$K$2:$K$3</c:f>
                <c:numCache>
                  <c:formatCode>General</c:formatCode>
                  <c:ptCount val="2"/>
                  <c:pt idx="0">
                    <c:v>0.53200000000000003</c:v>
                  </c:pt>
                  <c:pt idx="1">
                    <c:v>0.59399999999999997</c:v>
                  </c:pt>
                </c:numCache>
              </c:numRef>
            </c:minus>
          </c:errBars>
          <c:cat>
            <c:strRef>
              <c:f>Sheet1!$A$2:$A$3</c:f>
              <c:strCache>
                <c:ptCount val="2"/>
                <c:pt idx="0">
                  <c:v>xylene</c:v>
                </c:pt>
                <c:pt idx="1">
                  <c:v>hexane</c:v>
                </c:pt>
              </c:strCache>
            </c:strRef>
          </c:cat>
          <c:val>
            <c:numRef>
              <c:f>Sheet1!$D$2:$D$3</c:f>
              <c:numCache>
                <c:formatCode>General</c:formatCode>
                <c:ptCount val="2"/>
                <c:pt idx="0">
                  <c:v>5.8730000000000002</c:v>
                </c:pt>
                <c:pt idx="1">
                  <c:v>13.843</c:v>
                </c:pt>
              </c:numCache>
            </c:numRef>
          </c:val>
        </c:ser>
        <c:ser>
          <c:idx val="3"/>
          <c:order val="3"/>
          <c:tx>
            <c:strRef>
              <c:f>Sheet1!$E$1</c:f>
              <c:strCache>
                <c:ptCount val="1"/>
                <c:pt idx="0">
                  <c:v>12%</c:v>
                </c:pt>
              </c:strCache>
            </c:strRef>
          </c:tx>
          <c:errBars>
            <c:errBarType val="both"/>
            <c:errValType val="cust"/>
            <c:plus>
              <c:numRef>
                <c:f>Sheet1!$L$2:$L$3</c:f>
                <c:numCache>
                  <c:formatCode>General</c:formatCode>
                  <c:ptCount val="2"/>
                  <c:pt idx="0">
                    <c:v>0.43200000000000027</c:v>
                  </c:pt>
                  <c:pt idx="1">
                    <c:v>0.78600000000000003</c:v>
                  </c:pt>
                </c:numCache>
              </c:numRef>
            </c:plus>
            <c:minus>
              <c:numRef>
                <c:f>Sheet1!$M$2:$M$3</c:f>
                <c:numCache>
                  <c:formatCode>General</c:formatCode>
                  <c:ptCount val="2"/>
                  <c:pt idx="0">
                    <c:v>0.67300000000000082</c:v>
                  </c:pt>
                  <c:pt idx="1">
                    <c:v>0.53800000000000003</c:v>
                  </c:pt>
                </c:numCache>
              </c:numRef>
            </c:minus>
          </c:errBars>
          <c:cat>
            <c:strRef>
              <c:f>Sheet1!$A$2:$A$3</c:f>
              <c:strCache>
                <c:ptCount val="2"/>
                <c:pt idx="0">
                  <c:v>xylene</c:v>
                </c:pt>
                <c:pt idx="1">
                  <c:v>hexane</c:v>
                </c:pt>
              </c:strCache>
            </c:strRef>
          </c:cat>
          <c:val>
            <c:numRef>
              <c:f>Sheet1!$E$2:$E$3</c:f>
              <c:numCache>
                <c:formatCode>General</c:formatCode>
                <c:ptCount val="2"/>
                <c:pt idx="0">
                  <c:v>7.0785</c:v>
                </c:pt>
                <c:pt idx="1">
                  <c:v>14.862000000000009</c:v>
                </c:pt>
              </c:numCache>
            </c:numRef>
          </c:val>
        </c:ser>
        <c:axId val="81342848"/>
        <c:axId val="81345152"/>
      </c:barChart>
      <c:catAx>
        <c:axId val="81342848"/>
        <c:scaling>
          <c:orientation val="minMax"/>
        </c:scaling>
        <c:axPos val="b"/>
        <c:title>
          <c:tx>
            <c:rich>
              <a:bodyPr/>
              <a:lstStyle/>
              <a:p>
                <a:pPr>
                  <a:defRPr lang="en-IN" sz="1200" b="1"/>
                </a:pPr>
                <a:r>
                  <a:rPr lang="en-US" sz="1200" b="1" dirty="0" smtClean="0"/>
                  <a:t>Hydrocarbon</a:t>
                </a:r>
                <a:r>
                  <a:rPr lang="en-US" sz="1200" b="1" baseline="0" dirty="0" smtClean="0"/>
                  <a:t> (0.2ml)</a:t>
                </a:r>
                <a:endParaRPr lang="en-IN" sz="1200" b="1" dirty="0"/>
              </a:p>
            </c:rich>
          </c:tx>
        </c:title>
        <c:tickLblPos val="nextTo"/>
        <c:txPr>
          <a:bodyPr/>
          <a:lstStyle/>
          <a:p>
            <a:pPr>
              <a:defRPr lang="en-IN" sz="1200"/>
            </a:pPr>
            <a:endParaRPr lang="en-US"/>
          </a:p>
        </c:txPr>
        <c:crossAx val="81345152"/>
        <c:crosses val="autoZero"/>
        <c:auto val="1"/>
        <c:lblAlgn val="ctr"/>
        <c:lblOffset val="100"/>
      </c:catAx>
      <c:valAx>
        <c:axId val="81345152"/>
        <c:scaling>
          <c:orientation val="minMax"/>
          <c:max val="16"/>
        </c:scaling>
        <c:axPos val="l"/>
        <c:majorGridlines>
          <c:spPr>
            <a:ln>
              <a:solidFill>
                <a:prstClr val="white"/>
              </a:solidFill>
            </a:ln>
          </c:spPr>
        </c:majorGridlines>
        <c:title>
          <c:tx>
            <c:rich>
              <a:bodyPr rot="-5400000" vert="horz"/>
              <a:lstStyle/>
              <a:p>
                <a:pPr>
                  <a:defRPr lang="en-IN" sz="1200" b="1"/>
                </a:pPr>
                <a:r>
                  <a:rPr lang="en-US" sz="1200" b="1" dirty="0" smtClean="0"/>
                  <a:t>Percentage</a:t>
                </a:r>
                <a:r>
                  <a:rPr lang="en-US" sz="1200" b="1" baseline="0" dirty="0" smtClean="0"/>
                  <a:t> </a:t>
                </a:r>
                <a:r>
                  <a:rPr lang="en-US" sz="1200" b="1" baseline="0" dirty="0" err="1" smtClean="0"/>
                  <a:t>hydrophobicity</a:t>
                </a:r>
                <a:endParaRPr lang="en-IN" sz="1200" b="1" dirty="0"/>
              </a:p>
            </c:rich>
          </c:tx>
        </c:title>
        <c:numFmt formatCode="General" sourceLinked="1"/>
        <c:tickLblPos val="nextTo"/>
        <c:txPr>
          <a:bodyPr/>
          <a:lstStyle/>
          <a:p>
            <a:pPr>
              <a:defRPr lang="en-IN" sz="1000"/>
            </a:pPr>
            <a:endParaRPr lang="en-US"/>
          </a:p>
        </c:txPr>
        <c:crossAx val="81342848"/>
        <c:crosses val="autoZero"/>
        <c:crossBetween val="between"/>
        <c:majorUnit val="4"/>
      </c:valAx>
    </c:plotArea>
    <c:plotVisOnly val="1"/>
    <c:dispBlanksAs val="gap"/>
  </c:chart>
  <c:spPr>
    <a:ln>
      <a:solidFill>
        <a:schemeClr val="tx1"/>
      </a:solidFill>
    </a:ln>
  </c:spPr>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Series 1</c:v>
                </c:pt>
              </c:strCache>
            </c:strRef>
          </c:tx>
          <c:cat>
            <c:numRef>
              <c:f>Sheet1!$A$2:$A$5</c:f>
              <c:numCache>
                <c:formatCode>General</c:formatCode>
                <c:ptCount val="4"/>
                <c:pt idx="0">
                  <c:v>0</c:v>
                </c:pt>
                <c:pt idx="1">
                  <c:v>1</c:v>
                </c:pt>
                <c:pt idx="2">
                  <c:v>10</c:v>
                </c:pt>
                <c:pt idx="3">
                  <c:v>12</c:v>
                </c:pt>
              </c:numCache>
            </c:numRef>
          </c:cat>
          <c:val>
            <c:numRef>
              <c:f>Sheet1!$B$2:$B$5</c:f>
              <c:numCache>
                <c:formatCode>General</c:formatCode>
                <c:ptCount val="4"/>
                <c:pt idx="0">
                  <c:v>0.12250000000000005</c:v>
                </c:pt>
                <c:pt idx="1">
                  <c:v>0.26</c:v>
                </c:pt>
                <c:pt idx="2">
                  <c:v>0.32100000000000023</c:v>
                </c:pt>
                <c:pt idx="3">
                  <c:v>0.66100000000000059</c:v>
                </c:pt>
              </c:numCache>
            </c:numRef>
          </c:val>
        </c:ser>
        <c:axId val="86995328"/>
        <c:axId val="86998016"/>
      </c:barChart>
      <c:catAx>
        <c:axId val="86995328"/>
        <c:scaling>
          <c:orientation val="minMax"/>
        </c:scaling>
        <c:axPos val="b"/>
        <c:title>
          <c:tx>
            <c:rich>
              <a:bodyPr/>
              <a:lstStyle/>
              <a:p>
                <a:pPr>
                  <a:defRPr lang="en-IN" sz="1200" b="0">
                    <a:latin typeface="Times New Roman" pitchFamily="18" charset="0"/>
                    <a:cs typeface="Times New Roman" pitchFamily="18" charset="0"/>
                  </a:defRPr>
                </a:pPr>
                <a:r>
                  <a:rPr lang="en-US" sz="1200" b="0" i="1" dirty="0" err="1" smtClean="0">
                    <a:latin typeface="Times New Roman" pitchFamily="18" charset="0"/>
                    <a:cs typeface="Times New Roman" pitchFamily="18" charset="0"/>
                  </a:rPr>
                  <a:t>B.aquimaris</a:t>
                </a:r>
                <a:r>
                  <a:rPr lang="en-US" sz="1200" b="0" i="1" baseline="0" dirty="0" smtClean="0">
                    <a:latin typeface="Times New Roman" pitchFamily="18" charset="0"/>
                    <a:cs typeface="Times New Roman" pitchFamily="18" charset="0"/>
                  </a:rPr>
                  <a:t> </a:t>
                </a:r>
                <a:r>
                  <a:rPr lang="en-US" sz="1200" b="0" i="0" baseline="0" dirty="0" smtClean="0">
                    <a:latin typeface="Times New Roman" pitchFamily="18" charset="0"/>
                    <a:cs typeface="Times New Roman" pitchFamily="18" charset="0"/>
                  </a:rPr>
                  <a:t>adapted to different concentrations of NaCl</a:t>
                </a:r>
                <a:endParaRPr lang="en-IN" sz="1200" b="0" i="1" dirty="0">
                  <a:latin typeface="Times New Roman" pitchFamily="18" charset="0"/>
                  <a:cs typeface="Times New Roman" pitchFamily="18" charset="0"/>
                </a:endParaRPr>
              </a:p>
            </c:rich>
          </c:tx>
        </c:title>
        <c:numFmt formatCode="General" sourceLinked="1"/>
        <c:tickLblPos val="nextTo"/>
        <c:txPr>
          <a:bodyPr/>
          <a:lstStyle/>
          <a:p>
            <a:pPr>
              <a:defRPr lang="en-IN" sz="1200">
                <a:latin typeface="Times New Roman" pitchFamily="18" charset="0"/>
                <a:cs typeface="Times New Roman" pitchFamily="18" charset="0"/>
              </a:defRPr>
            </a:pPr>
            <a:endParaRPr lang="en-US"/>
          </a:p>
        </c:txPr>
        <c:crossAx val="86998016"/>
        <c:crosses val="autoZero"/>
        <c:auto val="1"/>
        <c:lblAlgn val="ctr"/>
        <c:lblOffset val="100"/>
      </c:catAx>
      <c:valAx>
        <c:axId val="86998016"/>
        <c:scaling>
          <c:orientation val="minMax"/>
          <c:max val="0.8"/>
        </c:scaling>
        <c:axPos val="l"/>
        <c:majorGridlines>
          <c:spPr>
            <a:ln>
              <a:solidFill>
                <a:schemeClr val="bg1"/>
              </a:solidFill>
            </a:ln>
          </c:spPr>
        </c:majorGridlines>
        <c:title>
          <c:tx>
            <c:rich>
              <a:bodyPr rot="-5400000" vert="horz"/>
              <a:lstStyle/>
              <a:p>
                <a:pPr>
                  <a:defRPr lang="en-IN" sz="1200" b="0">
                    <a:latin typeface="Times New Roman" pitchFamily="18" charset="0"/>
                    <a:cs typeface="Times New Roman" pitchFamily="18" charset="0"/>
                  </a:defRPr>
                </a:pPr>
                <a:r>
                  <a:rPr lang="en-US" sz="1200" b="0" dirty="0" smtClean="0">
                    <a:latin typeface="Times New Roman" pitchFamily="18" charset="0"/>
                    <a:cs typeface="Times New Roman" pitchFamily="18" charset="0"/>
                  </a:rPr>
                  <a:t>EPS</a:t>
                </a:r>
                <a:r>
                  <a:rPr lang="en-US" sz="1200" b="0" baseline="0" dirty="0" smtClean="0">
                    <a:latin typeface="Times New Roman" pitchFamily="18" charset="0"/>
                    <a:cs typeface="Times New Roman" pitchFamily="18" charset="0"/>
                  </a:rPr>
                  <a:t> yield (g of EPS/ g of biomass)</a:t>
                </a:r>
                <a:endParaRPr lang="en-IN" sz="1200" b="0" dirty="0">
                  <a:latin typeface="Times New Roman" pitchFamily="18" charset="0"/>
                  <a:cs typeface="Times New Roman" pitchFamily="18" charset="0"/>
                </a:endParaRPr>
              </a:p>
            </c:rich>
          </c:tx>
        </c:title>
        <c:numFmt formatCode="General" sourceLinked="1"/>
        <c:tickLblPos val="nextTo"/>
        <c:txPr>
          <a:bodyPr/>
          <a:lstStyle/>
          <a:p>
            <a:pPr>
              <a:defRPr lang="en-IN" sz="1200">
                <a:latin typeface="Times New Roman" pitchFamily="18" charset="0"/>
                <a:cs typeface="Times New Roman" pitchFamily="18" charset="0"/>
              </a:defRPr>
            </a:pPr>
            <a:endParaRPr lang="en-US"/>
          </a:p>
        </c:txPr>
        <c:crossAx val="86995328"/>
        <c:crosses val="autoZero"/>
        <c:crossBetween val="between"/>
        <c:majorUnit val="0.2"/>
      </c:valAx>
    </c:plotArea>
    <c:plotVisOnly val="1"/>
    <c:dispBlanksAs val="gap"/>
  </c:chart>
  <c:spPr>
    <a:ln>
      <a:solidFill>
        <a:schemeClr val="tx1"/>
      </a:solidFill>
    </a:ln>
  </c:spPr>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A7CAEF-B665-441E-8F67-5FC1663465E7}" type="datetimeFigureOut">
              <a:rPr lang="en-IN" smtClean="0"/>
              <a:pPr/>
              <a:t>07-05-2015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687E96-AEDA-4287-9949-7B9E9050BCCC}" type="slidenum">
              <a:rPr lang="en-IN" smtClean="0"/>
              <a:pPr/>
              <a:t>‹#›</a:t>
            </a:fld>
            <a:endParaRPr lang="en-IN"/>
          </a:p>
        </p:txBody>
      </p:sp>
    </p:spTree>
    <p:extLst>
      <p:ext uri="{BB962C8B-B14F-4D97-AF65-F5344CB8AC3E}">
        <p14:creationId xmlns="" xmlns:p14="http://schemas.microsoft.com/office/powerpoint/2010/main" val="150541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sz="1200" b="1" dirty="0" smtClean="0">
                <a:latin typeface="Cambria" pitchFamily="18" charset="0"/>
              </a:rPr>
              <a:t> </a:t>
            </a:r>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Protein stabilizing property</a:t>
            </a:r>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Protein</a:t>
            </a:r>
            <a:r>
              <a:rPr lang="en-US" baseline="0" dirty="0" smtClean="0"/>
              <a:t> </a:t>
            </a:r>
            <a:r>
              <a:rPr lang="en-US" baseline="0" dirty="0" err="1" smtClean="0"/>
              <a:t>hydrophobicity</a:t>
            </a:r>
            <a:r>
              <a:rPr lang="en-US" baseline="0" dirty="0" smtClean="0"/>
              <a:t> increases with decreasing pH due to </a:t>
            </a:r>
            <a:r>
              <a:rPr lang="en-US" baseline="0" dirty="0" err="1" smtClean="0"/>
              <a:t>protonation</a:t>
            </a:r>
            <a:r>
              <a:rPr lang="en-US" baseline="0" dirty="0" smtClean="0"/>
              <a:t> of COO- groups. Tends to aggregate. Inhibition of aggregation stabilizes the structure</a:t>
            </a:r>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36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Activity, stability and Tm,</a:t>
            </a:r>
            <a:r>
              <a:rPr lang="en-US" baseline="0" dirty="0" smtClean="0"/>
              <a:t> </a:t>
            </a:r>
            <a:r>
              <a:rPr lang="en-US" baseline="0" dirty="0" err="1" smtClean="0"/>
              <a:t>Tonset</a:t>
            </a:r>
            <a:r>
              <a:rPr lang="en-US" baseline="0" dirty="0" smtClean="0"/>
              <a:t> and Tagg of ectoine, </a:t>
            </a:r>
            <a:r>
              <a:rPr lang="en-US" baseline="0" dirty="0" err="1" smtClean="0"/>
              <a:t>acetyllysine</a:t>
            </a:r>
            <a:r>
              <a:rPr lang="en-US" baseline="0" dirty="0" smtClean="0"/>
              <a:t> and proline compared to control at pH 3 p value</a:t>
            </a:r>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37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adequate measure</a:t>
            </a:r>
            <a:r>
              <a:rPr lang="en-US" baseline="0" dirty="0" smtClean="0"/>
              <a:t> </a:t>
            </a:r>
            <a:r>
              <a:rPr lang="en-US" dirty="0" smtClean="0"/>
              <a:t>of stability is obtained by investigating the effect on the operational stability</a:t>
            </a:r>
            <a:endParaRPr lang="en-US" dirty="0"/>
          </a:p>
        </p:txBody>
      </p:sp>
      <p:sp>
        <p:nvSpPr>
          <p:cNvPr id="4" name="Slide Number Placeholder 3"/>
          <p:cNvSpPr>
            <a:spLocks noGrp="1"/>
          </p:cNvSpPr>
          <p:nvPr>
            <p:ph type="sldNum" sz="quarter" idx="10"/>
          </p:nvPr>
        </p:nvSpPr>
        <p:spPr/>
        <p:txBody>
          <a:bodyPr/>
          <a:lstStyle/>
          <a:p>
            <a:fld id="{423460E9-1607-42E8-BF98-85EF8B0EAE18}"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20" name="Footer Placeholder 19"/>
          <p:cNvSpPr>
            <a:spLocks noGrp="1"/>
          </p:cNvSpPr>
          <p:nvPr>
            <p:ph type="ftr" sz="quarter" idx="11"/>
          </p:nvPr>
        </p:nvSpPr>
        <p:spPr/>
        <p:txBody>
          <a:bodyPr/>
          <a:lstStyle>
            <a:extLst/>
          </a:lstStyle>
          <a:p>
            <a:endParaRPr lang="en-IN"/>
          </a:p>
        </p:txBody>
      </p:sp>
      <p:sp>
        <p:nvSpPr>
          <p:cNvPr id="10" name="Slide Number Placeholder 9"/>
          <p:cNvSpPr>
            <a:spLocks noGrp="1"/>
          </p:cNvSpPr>
          <p:nvPr>
            <p:ph type="sldNum" sz="quarter" idx="12"/>
          </p:nvPr>
        </p:nvSpPr>
        <p:spPr/>
        <p:txBody>
          <a:bodyPr/>
          <a:lstStyle>
            <a:extLst/>
          </a:lstStyle>
          <a:p>
            <a:fld id="{F9679851-DA88-459B-8A21-95A18D2832EF}" type="slidenum">
              <a:rPr lang="en-IN" smtClean="0"/>
              <a:pPr/>
              <a:t>‹#›</a:t>
            </a:fld>
            <a:endParaRPr lang="en-I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F9679851-DA88-459B-8A21-95A18D2832EF}" type="slidenum">
              <a:rPr lang="en-IN" smtClean="0"/>
              <a:pPr/>
              <a:t>‹#›</a:t>
            </a:fld>
            <a:endParaRPr lang="en-I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F9679851-DA88-459B-8A21-95A18D2832EF}" type="slidenum">
              <a:rPr lang="en-IN" smtClean="0"/>
              <a:pPr/>
              <a:t>‹#›</a:t>
            </a:fld>
            <a:endParaRPr lang="en-I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F9679851-DA88-459B-8A21-95A18D2832EF}" type="slidenum">
              <a:rPr lang="en-IN" smtClean="0"/>
              <a:pPr/>
              <a:t>‹#›</a:t>
            </a:fld>
            <a:endParaRPr lang="en-I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2F4106-85FA-4F40-BD5F-8CEC71395460}" type="datetimeFigureOut">
              <a:rPr lang="en-IN" smtClean="0"/>
              <a:pPr/>
              <a:t>07-05-2015</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F9679851-DA88-459B-8A21-95A18D2832E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22F4106-85FA-4F40-BD5F-8CEC71395460}" type="datetimeFigureOut">
              <a:rPr lang="en-IN" smtClean="0"/>
              <a:pPr/>
              <a:t>07-05-2015</a:t>
            </a:fld>
            <a:endParaRPr lang="en-I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I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9679851-DA88-459B-8A21-95A18D2832EF}" type="slidenum">
              <a:rPr lang="en-IN" smtClean="0"/>
              <a:pPr/>
              <a:t>‹#›</a:t>
            </a:fld>
            <a:endParaRPr lang="en-I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tiff"/><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4.tiff"/></Relationships>
</file>

<file path=ppt/slides/_rels/slide12.xml.rels><?xml version="1.0" encoding="UTF-8" standalone="yes"?>
<Relationships xmlns="http://schemas.openxmlformats.org/package/2006/relationships"><Relationship Id="rId8" Type="http://schemas.openxmlformats.org/officeDocument/2006/relationships/image" Target="../media/image31.tiff"/><Relationship Id="rId3" Type="http://schemas.openxmlformats.org/officeDocument/2006/relationships/image" Target="../media/image26.tiff"/><Relationship Id="rId7" Type="http://schemas.openxmlformats.org/officeDocument/2006/relationships/image" Target="../media/image30.tiff"/><Relationship Id="rId2" Type="http://schemas.openxmlformats.org/officeDocument/2006/relationships/image" Target="../media/image25.tiff"/><Relationship Id="rId1" Type="http://schemas.openxmlformats.org/officeDocument/2006/relationships/slideLayout" Target="../slideLayouts/slideLayout7.xml"/><Relationship Id="rId6" Type="http://schemas.openxmlformats.org/officeDocument/2006/relationships/image" Target="../media/image29.tiff"/><Relationship Id="rId5" Type="http://schemas.openxmlformats.org/officeDocument/2006/relationships/image" Target="../media/image28.tiff"/><Relationship Id="rId4" Type="http://schemas.openxmlformats.org/officeDocument/2006/relationships/image" Target="../media/image27.tiff"/></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image" Target="../media/image71.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image" Target="../media/image72.tif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2.tiff"/></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2.tiff"/></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normAutofit fontScale="90000"/>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385542"/>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a:t>
            </a:r>
            <a:r>
              <a:rPr lang="en-US" sz="2000">
                <a:solidFill>
                  <a:schemeClr val="tx2">
                    <a:lumMod val="10000"/>
                  </a:schemeClr>
                </a:solidFill>
              </a:rPr>
              <a:t>over </a:t>
            </a:r>
            <a:r>
              <a:rPr lang="en-US" sz="2000" smtClean="0">
                <a:solidFill>
                  <a:schemeClr val="tx2">
                    <a:lumMod val="10000"/>
                  </a:schemeClr>
                </a:solidFill>
              </a:rPr>
              <a:t>400 </a:t>
            </a:r>
            <a:r>
              <a:rPr lang="en-US" sz="2000" dirty="0">
                <a:solidFill>
                  <a:schemeClr val="tx2">
                    <a:lumMod val="10000"/>
                  </a:schemeClr>
                </a:solidFill>
              </a:rPr>
              <a:t>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648" y="1124744"/>
            <a:ext cx="7406640" cy="1472184"/>
          </a:xfrm>
        </p:spPr>
        <p:txBody>
          <a:bodyPr>
            <a:noAutofit/>
          </a:bodyPr>
          <a:lstStyle/>
          <a:p>
            <a:pPr algn="ctr"/>
            <a:r>
              <a:rPr lang="en-IN" sz="3600" dirty="0" smtClean="0">
                <a:solidFill>
                  <a:schemeClr val="accent6">
                    <a:lumMod val="75000"/>
                  </a:schemeClr>
                </a:solidFill>
              </a:rPr>
              <a:t>Comparative Metabolic Profiling of </a:t>
            </a:r>
            <a:r>
              <a:rPr lang="en-IN" sz="3600" dirty="0" err="1" smtClean="0">
                <a:solidFill>
                  <a:schemeClr val="accent6">
                    <a:lumMod val="75000"/>
                  </a:schemeClr>
                </a:solidFill>
              </a:rPr>
              <a:t>Halotolerant</a:t>
            </a:r>
            <a:r>
              <a:rPr lang="en-IN" sz="3600" dirty="0" smtClean="0">
                <a:solidFill>
                  <a:schemeClr val="accent6">
                    <a:lumMod val="75000"/>
                  </a:schemeClr>
                </a:solidFill>
              </a:rPr>
              <a:t> Bacterial Strains and Identification of Novel-Species Specific Metabolites</a:t>
            </a:r>
            <a:endParaRPr lang="en-IN" sz="3600" dirty="0">
              <a:solidFill>
                <a:schemeClr val="accent6">
                  <a:lumMod val="75000"/>
                </a:schemeClr>
              </a:solidFill>
            </a:endParaRPr>
          </a:p>
        </p:txBody>
      </p:sp>
      <p:sp>
        <p:nvSpPr>
          <p:cNvPr id="3" name="Subtitle 2"/>
          <p:cNvSpPr>
            <a:spLocks noGrp="1"/>
          </p:cNvSpPr>
          <p:nvPr>
            <p:ph type="subTitle" idx="1"/>
          </p:nvPr>
        </p:nvSpPr>
        <p:spPr>
          <a:xfrm>
            <a:off x="1187624" y="2852936"/>
            <a:ext cx="7406640" cy="1752600"/>
          </a:xfrm>
        </p:spPr>
        <p:txBody>
          <a:bodyPr/>
          <a:lstStyle/>
          <a:p>
            <a:pPr algn="ctr"/>
            <a:r>
              <a:rPr lang="en-IN" b="1" dirty="0" smtClean="0"/>
              <a:t>G. </a:t>
            </a:r>
            <a:r>
              <a:rPr lang="en-IN" b="1" dirty="0" err="1" smtClean="0"/>
              <a:t>Jayaraman</a:t>
            </a:r>
            <a:endParaRPr lang="en-IN" b="1" dirty="0" smtClean="0"/>
          </a:p>
          <a:p>
            <a:pPr algn="ctr"/>
            <a:r>
              <a:rPr lang="en-IN" dirty="0" smtClean="0"/>
              <a:t>VIT University, Tamil Nadu, India</a:t>
            </a:r>
            <a:endParaRPr lang="en-IN" dirty="0"/>
          </a:p>
        </p:txBody>
      </p:sp>
      <p:pic>
        <p:nvPicPr>
          <p:cNvPr id="4" name="Picture 3" descr="VIT Logo 1 copy.jpg"/>
          <p:cNvPicPr/>
          <p:nvPr/>
        </p:nvPicPr>
        <p:blipFill>
          <a:blip r:embed="rId2"/>
          <a:srcRect/>
          <a:stretch>
            <a:fillRect/>
          </a:stretch>
        </p:blipFill>
        <p:spPr bwMode="auto">
          <a:xfrm>
            <a:off x="3059832" y="3789040"/>
            <a:ext cx="3672408" cy="1550640"/>
          </a:xfrm>
          <a:prstGeom prst="rect">
            <a:avLst/>
          </a:prstGeom>
          <a:noFill/>
        </p:spPr>
      </p:pic>
      <p:sp>
        <p:nvSpPr>
          <p:cNvPr id="5" name="TextBox 4"/>
          <p:cNvSpPr txBox="1"/>
          <p:nvPr/>
        </p:nvSpPr>
        <p:spPr>
          <a:xfrm>
            <a:off x="2627851" y="5498068"/>
            <a:ext cx="4536370" cy="1046440"/>
          </a:xfrm>
          <a:prstGeom prst="rect">
            <a:avLst/>
          </a:prstGeom>
          <a:noFill/>
        </p:spPr>
        <p:txBody>
          <a:bodyPr wrap="none" rtlCol="0">
            <a:spAutoFit/>
          </a:bodyPr>
          <a:lstStyle/>
          <a:p>
            <a:pPr algn="ctr"/>
            <a:r>
              <a:rPr lang="en-IN" dirty="0" smtClean="0"/>
              <a:t>4</a:t>
            </a:r>
            <a:r>
              <a:rPr lang="en-IN" baseline="30000" dirty="0" smtClean="0"/>
              <a:t>th</a:t>
            </a:r>
            <a:r>
              <a:rPr lang="en-IN" dirty="0" smtClean="0"/>
              <a:t> International Conference and Exhibition on</a:t>
            </a:r>
          </a:p>
          <a:p>
            <a:pPr algn="ctr"/>
            <a:r>
              <a:rPr lang="en-IN" sz="2400" dirty="0" smtClean="0"/>
              <a:t>Metabolomics &amp; Systems Biology</a:t>
            </a:r>
          </a:p>
          <a:p>
            <a:pPr algn="ctr"/>
            <a:r>
              <a:rPr lang="en-IN" sz="2000" dirty="0" smtClean="0"/>
              <a:t>Philadelphia, USA</a:t>
            </a:r>
            <a:endParaRPr lang="en-IN" sz="2000" dirty="0"/>
          </a:p>
        </p:txBody>
      </p:sp>
    </p:spTree>
    <p:extLst>
      <p:ext uri="{BB962C8B-B14F-4D97-AF65-F5344CB8AC3E}">
        <p14:creationId xmlns="" xmlns:p14="http://schemas.microsoft.com/office/powerpoint/2010/main" val="382431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116632"/>
            <a:ext cx="7406640" cy="692838"/>
          </a:xfrm>
        </p:spPr>
        <p:txBody>
          <a:bodyPr>
            <a:normAutofit fontScale="90000"/>
          </a:bodyPr>
          <a:lstStyle/>
          <a:p>
            <a:r>
              <a:rPr lang="en-IN" dirty="0" smtClean="0"/>
              <a:t>The Research Focus</a:t>
            </a:r>
            <a:endParaRPr lang="en-IN" dirty="0"/>
          </a:p>
        </p:txBody>
      </p:sp>
      <p:sp>
        <p:nvSpPr>
          <p:cNvPr id="4" name="Slide Number Placeholder 1"/>
          <p:cNvSpPr>
            <a:spLocks noGrp="1"/>
          </p:cNvSpPr>
          <p:nvPr>
            <p:ph type="sldNum" sz="quarter" idx="12"/>
          </p:nvPr>
        </p:nvSpPr>
        <p:spPr>
          <a:xfrm>
            <a:off x="6553200" y="6356352"/>
            <a:ext cx="2133600" cy="365125"/>
          </a:xfrm>
        </p:spPr>
        <p:txBody>
          <a:bodyPr/>
          <a:lstStyle/>
          <a:p>
            <a:pPr>
              <a:defRPr/>
            </a:pPr>
            <a:fld id="{73CFBD2C-7DA6-463A-9B81-537EC7F40C0A}" type="slidenum">
              <a:rPr lang="en-US" smtClean="0"/>
              <a:pPr>
                <a:defRPr/>
              </a:pPr>
              <a:t>4</a:t>
            </a:fld>
            <a:endParaRPr lang="en-US" dirty="0"/>
          </a:p>
        </p:txBody>
      </p:sp>
      <p:grpSp>
        <p:nvGrpSpPr>
          <p:cNvPr id="6" name="Group 5"/>
          <p:cNvGrpSpPr/>
          <p:nvPr/>
        </p:nvGrpSpPr>
        <p:grpSpPr>
          <a:xfrm>
            <a:off x="443880" y="787292"/>
            <a:ext cx="8297097" cy="5943600"/>
            <a:chOff x="499241" y="718784"/>
            <a:chExt cx="8297097" cy="5943600"/>
          </a:xfrm>
        </p:grpSpPr>
        <p:pic>
          <p:nvPicPr>
            <p:cNvPr id="7" name="Picture 3" descr="C:\Documents and Settings\S\Desktop\ppt\F9.large.tif"/>
            <p:cNvPicPr>
              <a:picLocks noChangeAspect="1" noChangeArrowheads="1"/>
            </p:cNvPicPr>
            <p:nvPr/>
          </p:nvPicPr>
          <p:blipFill>
            <a:blip r:embed="rId2"/>
            <a:srcRect r="22917"/>
            <a:stretch>
              <a:fillRect/>
            </a:stretch>
          </p:blipFill>
          <p:spPr bwMode="auto">
            <a:xfrm>
              <a:off x="5715000" y="718784"/>
              <a:ext cx="3081338" cy="594360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TextBox 1"/>
            <p:cNvSpPr txBox="1">
              <a:spLocks noChangeArrowheads="1"/>
            </p:cNvSpPr>
            <p:nvPr/>
          </p:nvSpPr>
          <p:spPr bwMode="auto">
            <a:xfrm>
              <a:off x="499241" y="1416276"/>
              <a:ext cx="5215759" cy="3216265"/>
            </a:xfrm>
            <a:prstGeom prst="rect">
              <a:avLst/>
            </a:prstGeom>
            <a:noFill/>
            <a:ln w="9525">
              <a:noFill/>
              <a:miter lim="800000"/>
              <a:headEnd/>
              <a:tailEnd/>
            </a:ln>
          </p:spPr>
          <p:txBody>
            <a:bodyPr wrap="square">
              <a:spAutoFit/>
            </a:bodyPr>
            <a:lstStyle/>
            <a:p>
              <a:pPr>
                <a:defRPr/>
              </a:pPr>
              <a:r>
                <a:rPr lang="en-US" sz="1700" b="1" dirty="0" smtClean="0">
                  <a:solidFill>
                    <a:srgbClr val="7030A0"/>
                  </a:solidFill>
                  <a:latin typeface="Cambria" pitchFamily="18" charset="0"/>
                </a:rPr>
                <a:t>Saline </a:t>
              </a:r>
              <a:r>
                <a:rPr lang="en-US" sz="1700" b="1" dirty="0">
                  <a:solidFill>
                    <a:srgbClr val="7030A0"/>
                  </a:solidFill>
                  <a:latin typeface="Cambria" pitchFamily="18" charset="0"/>
                </a:rPr>
                <a:t>environments </a:t>
              </a:r>
              <a:r>
                <a:rPr lang="en-US" sz="1700" b="1" dirty="0" smtClean="0">
                  <a:solidFill>
                    <a:srgbClr val="7030A0"/>
                  </a:solidFill>
                  <a:latin typeface="Cambria" pitchFamily="18" charset="0"/>
                </a:rPr>
                <a:t>- </a:t>
              </a:r>
              <a:r>
                <a:rPr lang="en-US" sz="1700" b="1" dirty="0">
                  <a:solidFill>
                    <a:srgbClr val="7030A0"/>
                  </a:solidFill>
                  <a:latin typeface="Cambria" pitchFamily="18" charset="0"/>
                </a:rPr>
                <a:t>marine water, salt lakes, brines, salterns, saline soils, salted foods, etc</a:t>
              </a:r>
              <a:r>
                <a:rPr lang="en-US" sz="1700" b="1" dirty="0" smtClean="0">
                  <a:solidFill>
                    <a:srgbClr val="7030A0"/>
                  </a:solidFill>
                  <a:latin typeface="Cambria" pitchFamily="18" charset="0"/>
                </a:rPr>
                <a:t>.</a:t>
              </a:r>
            </a:p>
            <a:p>
              <a:pPr>
                <a:defRPr/>
              </a:pPr>
              <a:endParaRPr lang="en-US" b="1" dirty="0" smtClean="0">
                <a:solidFill>
                  <a:srgbClr val="7030A0"/>
                </a:solidFill>
                <a:latin typeface="Cambria" pitchFamily="18" charset="0"/>
              </a:endParaRPr>
            </a:p>
            <a:p>
              <a:pPr>
                <a:defRPr/>
              </a:pPr>
              <a:endParaRPr lang="en-US" b="1" dirty="0">
                <a:latin typeface="Cambria" pitchFamily="18" charset="0"/>
              </a:endParaRPr>
            </a:p>
            <a:p>
              <a:pPr>
                <a:defRPr/>
              </a:pPr>
              <a:r>
                <a:rPr lang="en-US" sz="1700" b="1" dirty="0">
                  <a:solidFill>
                    <a:srgbClr val="7030A0"/>
                  </a:solidFill>
                  <a:latin typeface="Cambria" pitchFamily="18" charset="0"/>
                </a:rPr>
                <a:t>Halophilic and halotolerant bacteria have developed two types of strategies </a:t>
              </a:r>
              <a:r>
                <a:rPr lang="en-US" sz="1200" dirty="0" smtClean="0">
                  <a:latin typeface="Cambria" pitchFamily="18" charset="0"/>
                </a:rPr>
                <a:t>(</a:t>
              </a:r>
              <a:r>
                <a:rPr lang="en-US" sz="1200" dirty="0" err="1">
                  <a:latin typeface="Cambria" pitchFamily="18" charset="0"/>
                </a:rPr>
                <a:t>Galinski</a:t>
              </a:r>
              <a:r>
                <a:rPr lang="en-US" sz="1200" dirty="0">
                  <a:latin typeface="Cambria" pitchFamily="18" charset="0"/>
                </a:rPr>
                <a:t> and </a:t>
              </a:r>
              <a:r>
                <a:rPr lang="en-US" sz="1200" dirty="0" err="1">
                  <a:latin typeface="Cambria" pitchFamily="18" charset="0"/>
                </a:rPr>
                <a:t>Truper</a:t>
              </a:r>
              <a:r>
                <a:rPr lang="en-US" sz="1200" dirty="0">
                  <a:latin typeface="Cambria" pitchFamily="18" charset="0"/>
                </a:rPr>
                <a:t>, 1994</a:t>
              </a:r>
              <a:r>
                <a:rPr lang="en-US" sz="1200" dirty="0" smtClean="0">
                  <a:latin typeface="Cambria" pitchFamily="18" charset="0"/>
                </a:rPr>
                <a:t>)</a:t>
              </a:r>
              <a:endParaRPr lang="en-US" sz="1200" b="1" dirty="0">
                <a:solidFill>
                  <a:srgbClr val="7030A0"/>
                </a:solidFill>
                <a:latin typeface="Cambria" pitchFamily="18" charset="0"/>
              </a:endParaRPr>
            </a:p>
            <a:p>
              <a:pPr>
                <a:defRPr/>
              </a:pPr>
              <a:endParaRPr lang="en-US" b="1" dirty="0">
                <a:solidFill>
                  <a:srgbClr val="7030A0"/>
                </a:solidFill>
                <a:latin typeface="Cambria" pitchFamily="18" charset="0"/>
              </a:endParaRPr>
            </a:p>
            <a:p>
              <a:pPr marL="342900" indent="-342900">
                <a:buAutoNum type="arabicPeriod"/>
                <a:defRPr/>
              </a:pPr>
              <a:r>
                <a:rPr lang="en-US" sz="1700" b="1" dirty="0" smtClean="0">
                  <a:solidFill>
                    <a:srgbClr val="7030A0"/>
                  </a:solidFill>
                  <a:latin typeface="Cambria" pitchFamily="18" charset="0"/>
                </a:rPr>
                <a:t>Salt-in </a:t>
              </a:r>
              <a:r>
                <a:rPr lang="en-US" sz="1700" b="1" dirty="0">
                  <a:solidFill>
                    <a:srgbClr val="7030A0"/>
                  </a:solidFill>
                  <a:latin typeface="Cambria" pitchFamily="18" charset="0"/>
                </a:rPr>
                <a:t>strategy – </a:t>
              </a:r>
              <a:r>
                <a:rPr lang="en-US" sz="1700" b="1" dirty="0" smtClean="0">
                  <a:solidFill>
                    <a:srgbClr val="7030A0"/>
                  </a:solidFill>
                  <a:latin typeface="Cambria" pitchFamily="18" charset="0"/>
                </a:rPr>
                <a:t>K</a:t>
              </a:r>
              <a:r>
                <a:rPr lang="en-US" sz="1700" b="1" baseline="30000" dirty="0" smtClean="0">
                  <a:solidFill>
                    <a:srgbClr val="7030A0"/>
                  </a:solidFill>
                  <a:latin typeface="Cambria" pitchFamily="18" charset="0"/>
                </a:rPr>
                <a:t>+</a:t>
              </a:r>
              <a:r>
                <a:rPr lang="en-US" sz="1700" b="1" dirty="0" smtClean="0">
                  <a:solidFill>
                    <a:srgbClr val="7030A0"/>
                  </a:solidFill>
                  <a:latin typeface="Cambria" pitchFamily="18" charset="0"/>
                </a:rPr>
                <a:t>, </a:t>
              </a:r>
              <a:r>
                <a:rPr lang="en-US" sz="1700" b="1" dirty="0" err="1" smtClean="0">
                  <a:solidFill>
                    <a:srgbClr val="7030A0"/>
                  </a:solidFill>
                  <a:latin typeface="Cambria" pitchFamily="18" charset="0"/>
                </a:rPr>
                <a:t>Cl</a:t>
              </a:r>
              <a:r>
                <a:rPr lang="en-US" sz="1700" b="1" baseline="30000" dirty="0" smtClean="0">
                  <a:solidFill>
                    <a:srgbClr val="7030A0"/>
                  </a:solidFill>
                  <a:latin typeface="Cambria" pitchFamily="18" charset="0"/>
                </a:rPr>
                <a:t>-</a:t>
              </a:r>
            </a:p>
            <a:p>
              <a:pPr marL="342900" indent="-342900">
                <a:buAutoNum type="arabicPeriod"/>
                <a:defRPr/>
              </a:pPr>
              <a:endParaRPr lang="en-US" b="1" dirty="0" smtClean="0">
                <a:solidFill>
                  <a:srgbClr val="FF0000"/>
                </a:solidFill>
                <a:latin typeface="Cambria" pitchFamily="18" charset="0"/>
              </a:endParaRPr>
            </a:p>
            <a:p>
              <a:pPr marL="342900" indent="-342900">
                <a:buAutoNum type="arabicPeriod"/>
                <a:defRPr/>
              </a:pPr>
              <a:r>
                <a:rPr lang="en-US" sz="1700" b="1" dirty="0" smtClean="0">
                  <a:solidFill>
                    <a:srgbClr val="FF0000"/>
                  </a:solidFill>
                  <a:latin typeface="Cambria" pitchFamily="18" charset="0"/>
                </a:rPr>
                <a:t>Organic </a:t>
              </a:r>
              <a:r>
                <a:rPr lang="en-US" sz="1700" b="1" dirty="0">
                  <a:solidFill>
                    <a:srgbClr val="FF0000"/>
                  </a:solidFill>
                  <a:latin typeface="Cambria" pitchFamily="18" charset="0"/>
                </a:rPr>
                <a:t>solute-in strategy – polar </a:t>
              </a:r>
              <a:r>
                <a:rPr lang="en-US" sz="1700" b="1" dirty="0" smtClean="0">
                  <a:solidFill>
                    <a:srgbClr val="FF0000"/>
                  </a:solidFill>
                  <a:latin typeface="Cambria" pitchFamily="18" charset="0"/>
                </a:rPr>
                <a:t>neutral/</a:t>
              </a:r>
              <a:r>
                <a:rPr lang="en-US" sz="1700" b="1" dirty="0" err="1" smtClean="0">
                  <a:solidFill>
                    <a:srgbClr val="FF0000"/>
                  </a:solidFill>
                  <a:latin typeface="Cambria" pitchFamily="18" charset="0"/>
                </a:rPr>
                <a:t>zwitterionic</a:t>
              </a:r>
              <a:r>
                <a:rPr lang="en-US" sz="1700" b="1" dirty="0" smtClean="0">
                  <a:solidFill>
                    <a:srgbClr val="FF0000"/>
                  </a:solidFill>
                  <a:latin typeface="Cambria" pitchFamily="18" charset="0"/>
                </a:rPr>
                <a:t> organic compounds</a:t>
              </a:r>
              <a:endParaRPr lang="en-US" sz="1700" b="1" dirty="0">
                <a:solidFill>
                  <a:srgbClr val="FF0000"/>
                </a:solidFill>
                <a:latin typeface="Cambria" pitchFamily="18" charset="0"/>
              </a:endParaRPr>
            </a:p>
          </p:txBody>
        </p:sp>
      </p:grpSp>
    </p:spTree>
    <p:extLst>
      <p:ext uri="{BB962C8B-B14F-4D97-AF65-F5344CB8AC3E}">
        <p14:creationId xmlns="" xmlns:p14="http://schemas.microsoft.com/office/powerpoint/2010/main" val="1798818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The ‘Bacterial’ Challenge</a:t>
            </a:r>
            <a:endParaRPr lang="en-IN" dirty="0"/>
          </a:p>
        </p:txBody>
      </p:sp>
      <p:sp>
        <p:nvSpPr>
          <p:cNvPr id="4" name="TextBox 3"/>
          <p:cNvSpPr txBox="1"/>
          <p:nvPr/>
        </p:nvSpPr>
        <p:spPr>
          <a:xfrm>
            <a:off x="896500" y="1664327"/>
            <a:ext cx="8024885" cy="3693319"/>
          </a:xfrm>
          <a:prstGeom prst="rect">
            <a:avLst/>
          </a:prstGeom>
          <a:noFill/>
        </p:spPr>
        <p:txBody>
          <a:bodyPr wrap="square" rtlCol="0">
            <a:spAutoFit/>
          </a:bodyPr>
          <a:lstStyle/>
          <a:p>
            <a:r>
              <a:rPr lang="en-US" b="1" dirty="0" smtClean="0">
                <a:solidFill>
                  <a:srgbClr val="0000FF"/>
                </a:solidFill>
                <a:latin typeface="Cambria" pitchFamily="18" charset="0"/>
              </a:rPr>
              <a:t>Protein stability </a:t>
            </a:r>
            <a:r>
              <a:rPr lang="en-US" dirty="0" smtClean="0">
                <a:latin typeface="Cambria" pitchFamily="18" charset="0"/>
              </a:rPr>
              <a:t>– one of the most </a:t>
            </a:r>
            <a:r>
              <a:rPr lang="en-US" b="1" dirty="0" smtClean="0">
                <a:solidFill>
                  <a:srgbClr val="0000FF"/>
                </a:solidFill>
                <a:latin typeface="Cambria" pitchFamily="18" charset="0"/>
              </a:rPr>
              <a:t>challenging problems in halotolerant </a:t>
            </a:r>
            <a:r>
              <a:rPr lang="en-US" dirty="0" smtClean="0">
                <a:latin typeface="Cambria" pitchFamily="18" charset="0"/>
              </a:rPr>
              <a:t>bacteria during osmotic stress due to 	</a:t>
            </a:r>
          </a:p>
          <a:p>
            <a:r>
              <a:rPr lang="en-US" dirty="0" smtClean="0">
                <a:latin typeface="Cambria" pitchFamily="18" charset="0"/>
              </a:rPr>
              <a:t>	- reduced water activity</a:t>
            </a:r>
          </a:p>
          <a:p>
            <a:r>
              <a:rPr lang="en-US" dirty="0" smtClean="0">
                <a:latin typeface="Cambria" pitchFamily="18" charset="0"/>
              </a:rPr>
              <a:t>	- macromolecular crowding</a:t>
            </a:r>
          </a:p>
          <a:p>
            <a:endParaRPr lang="en-US" dirty="0" smtClean="0">
              <a:latin typeface="Cambria" pitchFamily="18" charset="0"/>
            </a:endParaRPr>
          </a:p>
          <a:p>
            <a:r>
              <a:rPr lang="en-US" b="1" dirty="0" smtClean="0">
                <a:solidFill>
                  <a:srgbClr val="0000FF"/>
                </a:solidFill>
                <a:latin typeface="Cambria" pitchFamily="18" charset="0"/>
              </a:rPr>
              <a:t>Compatible solutes help in protecting the protein stability and function under such stress conditions </a:t>
            </a:r>
            <a:r>
              <a:rPr lang="en-US" dirty="0" smtClean="0">
                <a:latin typeface="Cambria" pitchFamily="18" charset="0"/>
              </a:rPr>
              <a:t>– survival of these organisms</a:t>
            </a:r>
          </a:p>
          <a:p>
            <a:endParaRPr lang="en-US" dirty="0" smtClean="0">
              <a:latin typeface="Cambria" pitchFamily="18" charset="0"/>
            </a:endParaRPr>
          </a:p>
          <a:p>
            <a:endParaRPr lang="en-US" dirty="0" smtClean="0">
              <a:latin typeface="Cambria" pitchFamily="18" charset="0"/>
            </a:endParaRPr>
          </a:p>
          <a:p>
            <a:r>
              <a:rPr lang="en-US" dirty="0" smtClean="0">
                <a:latin typeface="Cambria" pitchFamily="18" charset="0"/>
              </a:rPr>
              <a:t>Maintaining protein stability during </a:t>
            </a:r>
            <a:r>
              <a:rPr lang="en-US" b="1" dirty="0" smtClean="0">
                <a:solidFill>
                  <a:srgbClr val="FF0000"/>
                </a:solidFill>
                <a:latin typeface="Cambria" pitchFamily="18" charset="0"/>
              </a:rPr>
              <a:t>various biotechnological processes </a:t>
            </a:r>
            <a:r>
              <a:rPr lang="en-US" dirty="0" smtClean="0">
                <a:latin typeface="Cambria" pitchFamily="18" charset="0"/>
              </a:rPr>
              <a:t>– protein expression, purification, formulations, storage, harsh conditions employed in various processes – food and chemical processing, detergents - a challenging and daunting task</a:t>
            </a:r>
          </a:p>
        </p:txBody>
      </p:sp>
    </p:spTree>
    <p:extLst>
      <p:ext uri="{BB962C8B-B14F-4D97-AF65-F5344CB8AC3E}">
        <p14:creationId xmlns="" xmlns:p14="http://schemas.microsoft.com/office/powerpoint/2010/main" val="4022709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The Starting Point</a:t>
            </a:r>
            <a:endParaRPr lang="en-IN" dirty="0"/>
          </a:p>
        </p:txBody>
      </p:sp>
      <p:pic>
        <p:nvPicPr>
          <p:cNvPr id="4" name="Picture 4" descr="C:\Documents and Settings\S\Desktop\colloquium\MAP.tif"/>
          <p:cNvPicPr>
            <a:picLocks noChangeAspect="1" noChangeArrowheads="1"/>
          </p:cNvPicPr>
          <p:nvPr/>
        </p:nvPicPr>
        <p:blipFill>
          <a:blip r:embed="rId2"/>
          <a:srcRect t="25577"/>
          <a:stretch>
            <a:fillRect/>
          </a:stretch>
        </p:blipFill>
        <p:spPr bwMode="auto">
          <a:xfrm>
            <a:off x="755576" y="1412776"/>
            <a:ext cx="8138160" cy="4669086"/>
          </a:xfrm>
          <a:prstGeom prst="rect">
            <a:avLst/>
          </a:prstGeom>
          <a:noFill/>
        </p:spPr>
      </p:pic>
    </p:spTree>
    <p:extLst>
      <p:ext uri="{BB962C8B-B14F-4D97-AF65-F5344CB8AC3E}">
        <p14:creationId xmlns="" xmlns:p14="http://schemas.microsoft.com/office/powerpoint/2010/main" val="113227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5629"/>
            <a:ext cx="7498080" cy="854643"/>
          </a:xfrm>
        </p:spPr>
        <p:txBody>
          <a:bodyPr/>
          <a:lstStyle/>
          <a:p>
            <a:r>
              <a:rPr lang="en-IN" dirty="0" smtClean="0"/>
              <a:t>The Isolates</a:t>
            </a:r>
            <a:endParaRPr lang="en-IN" dirty="0"/>
          </a:p>
        </p:txBody>
      </p:sp>
      <p:grpSp>
        <p:nvGrpSpPr>
          <p:cNvPr id="4" name="Group 18"/>
          <p:cNvGrpSpPr>
            <a:grpSpLocks/>
          </p:cNvGrpSpPr>
          <p:nvPr/>
        </p:nvGrpSpPr>
        <p:grpSpPr bwMode="auto">
          <a:xfrm>
            <a:off x="4618038" y="3902075"/>
            <a:ext cx="2925762" cy="2925763"/>
            <a:chOff x="4724718" y="3856042"/>
            <a:chExt cx="2925762" cy="2926073"/>
          </a:xfrm>
        </p:grpSpPr>
        <p:pic>
          <p:nvPicPr>
            <p:cNvPr id="5" name="Picture 4" descr="G:\Documents and Settings\nivetha\Desktop\cv\plano.JPG"/>
            <p:cNvPicPr>
              <a:picLocks noChangeArrowheads="1"/>
            </p:cNvPicPr>
            <p:nvPr/>
          </p:nvPicPr>
          <p:blipFill>
            <a:blip r:embed="rId2">
              <a:lum contrast="40000"/>
            </a:blip>
            <a:srcRect l="19832" t="26743" r="37512" b="31419"/>
            <a:stretch>
              <a:fillRect/>
            </a:stretch>
          </p:blipFill>
          <p:spPr bwMode="auto">
            <a:xfrm flipH="1">
              <a:off x="4724718" y="3856042"/>
              <a:ext cx="2925762" cy="2926073"/>
            </a:xfrm>
            <a:prstGeom prst="rect">
              <a:avLst/>
            </a:prstGeom>
            <a:noFill/>
            <a:ln w="12700" cap="sq">
              <a:solidFill>
                <a:schemeClr val="tx1"/>
              </a:solidFill>
              <a:prstDash val="solid"/>
              <a:miter lim="800000"/>
              <a:headEnd/>
              <a:tailEnd/>
            </a:ln>
          </p:spPr>
        </p:pic>
        <p:pic>
          <p:nvPicPr>
            <p:cNvPr id="6" name="Picture 3"/>
            <p:cNvPicPr>
              <a:picLocks noChangeArrowheads="1"/>
            </p:cNvPicPr>
            <p:nvPr/>
          </p:nvPicPr>
          <p:blipFill>
            <a:blip r:embed="rId3">
              <a:duotone>
                <a:schemeClr val="accent4">
                  <a:shade val="45000"/>
                  <a:satMod val="135000"/>
                </a:schemeClr>
                <a:prstClr val="white"/>
              </a:duotone>
              <a:lum contrast="40000"/>
            </a:blip>
            <a:srcRect/>
            <a:stretch>
              <a:fillRect/>
            </a:stretch>
          </p:blipFill>
          <p:spPr bwMode="auto">
            <a:xfrm>
              <a:off x="6319824" y="5455912"/>
              <a:ext cx="1280160" cy="1280160"/>
            </a:xfrm>
            <a:prstGeom prst="rect">
              <a:avLst/>
            </a:prstGeom>
            <a:ln w="12700" cap="sq">
              <a:solidFill>
                <a:srgbClr val="7030A0"/>
              </a:solidFill>
              <a:prstDash val="solid"/>
              <a:miter lim="800000"/>
            </a:ln>
            <a:effectLst>
              <a:outerShdw blurRad="50800" dist="38100" dir="2700000" algn="tl" rotWithShape="0">
                <a:srgbClr val="000000">
                  <a:alpha val="43000"/>
                </a:srgbClr>
              </a:outerShdw>
            </a:effectLst>
          </p:spPr>
        </p:pic>
      </p:grpSp>
      <p:grpSp>
        <p:nvGrpSpPr>
          <p:cNvPr id="7" name="Group 17"/>
          <p:cNvGrpSpPr>
            <a:grpSpLocks/>
          </p:cNvGrpSpPr>
          <p:nvPr/>
        </p:nvGrpSpPr>
        <p:grpSpPr bwMode="auto">
          <a:xfrm>
            <a:off x="1637367" y="900118"/>
            <a:ext cx="2925761" cy="2926071"/>
            <a:chOff x="152401" y="503243"/>
            <a:chExt cx="2925762" cy="2926071"/>
          </a:xfrm>
        </p:grpSpPr>
        <p:pic>
          <p:nvPicPr>
            <p:cNvPr id="8" name="Picture 3" descr="G:\Documents and Settings\nivetha\Desktop\cv\halo.JPG"/>
            <p:cNvPicPr>
              <a:picLocks noChangeAspect="1" noChangeArrowheads="1"/>
            </p:cNvPicPr>
            <p:nvPr/>
          </p:nvPicPr>
          <p:blipFill>
            <a:blip r:embed="rId4">
              <a:lum contrast="40000"/>
            </a:blip>
            <a:srcRect l="28680" t="15475" r="19930" b="33333"/>
            <a:stretch>
              <a:fillRect/>
            </a:stretch>
          </p:blipFill>
          <p:spPr bwMode="auto">
            <a:xfrm flipH="1">
              <a:off x="152401" y="503243"/>
              <a:ext cx="2925762" cy="2926071"/>
            </a:xfrm>
            <a:prstGeom prst="rect">
              <a:avLst/>
            </a:prstGeom>
            <a:noFill/>
            <a:ln w="12700" cap="sq">
              <a:solidFill>
                <a:schemeClr val="tx1"/>
              </a:solidFill>
              <a:prstDash val="solid"/>
              <a:miter lim="800000"/>
              <a:headEnd/>
              <a:tailEnd/>
            </a:ln>
          </p:spPr>
        </p:pic>
        <p:pic>
          <p:nvPicPr>
            <p:cNvPr id="9" name="Picture 7"/>
            <p:cNvPicPr>
              <a:picLocks noChangeArrowheads="1"/>
            </p:cNvPicPr>
            <p:nvPr/>
          </p:nvPicPr>
          <p:blipFill>
            <a:blip r:embed="rId5" cstate="print">
              <a:duotone>
                <a:schemeClr val="accent2">
                  <a:shade val="45000"/>
                  <a:satMod val="135000"/>
                </a:schemeClr>
                <a:prstClr val="white"/>
              </a:duotone>
            </a:blip>
            <a:srcRect/>
            <a:stretch>
              <a:fillRect/>
            </a:stretch>
          </p:blipFill>
          <p:spPr bwMode="auto">
            <a:xfrm>
              <a:off x="1765705" y="2099935"/>
              <a:ext cx="1280160" cy="1280160"/>
            </a:xfrm>
            <a:prstGeom prst="rect">
              <a:avLst/>
            </a:prstGeom>
            <a:ln w="12700" cap="sq">
              <a:solidFill>
                <a:schemeClr val="accent2"/>
              </a:solidFill>
              <a:prstDash val="solid"/>
              <a:miter lim="800000"/>
            </a:ln>
            <a:effectLst>
              <a:outerShdw blurRad="50800" dist="38100" dir="2700000" algn="tl" rotWithShape="0">
                <a:srgbClr val="000000">
                  <a:alpha val="43000"/>
                </a:srgbClr>
              </a:outerShdw>
            </a:effectLst>
          </p:spPr>
        </p:pic>
      </p:grpSp>
      <p:sp>
        <p:nvSpPr>
          <p:cNvPr id="10" name="Rectangle 14"/>
          <p:cNvSpPr>
            <a:spLocks noChangeArrowheads="1"/>
          </p:cNvSpPr>
          <p:nvPr/>
        </p:nvSpPr>
        <p:spPr bwMode="auto">
          <a:xfrm>
            <a:off x="1645920" y="896938"/>
            <a:ext cx="2926080"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p>
            <a:pPr marL="342900" indent="-342900"/>
            <a:r>
              <a:rPr lang="en-US" sz="1600" b="1" i="1" dirty="0">
                <a:solidFill>
                  <a:schemeClr val="bg1"/>
                </a:solidFill>
              </a:rPr>
              <a:t>Halomonas </a:t>
            </a:r>
            <a:r>
              <a:rPr lang="en-US" sz="1600" b="1" i="1" dirty="0" err="1">
                <a:solidFill>
                  <a:schemeClr val="bg1"/>
                </a:solidFill>
              </a:rPr>
              <a:t>hydrothermalis</a:t>
            </a:r>
            <a:r>
              <a:rPr lang="en-US" sz="1600" b="1" i="1" dirty="0">
                <a:solidFill>
                  <a:schemeClr val="bg1"/>
                </a:solidFill>
              </a:rPr>
              <a:t> </a:t>
            </a:r>
          </a:p>
          <a:p>
            <a:pPr marL="342900" indent="-342900"/>
            <a:r>
              <a:rPr lang="en-US" sz="1600" b="1" dirty="0" smtClean="0">
                <a:solidFill>
                  <a:schemeClr val="bg1"/>
                </a:solidFill>
              </a:rPr>
              <a:t>VITP09 (FJ743438)</a:t>
            </a:r>
            <a:endParaRPr lang="en-US" sz="1600" b="1" dirty="0">
              <a:solidFill>
                <a:schemeClr val="bg1"/>
              </a:solidFill>
            </a:endParaRPr>
          </a:p>
        </p:txBody>
      </p:sp>
      <p:grpSp>
        <p:nvGrpSpPr>
          <p:cNvPr id="12" name="Group 15"/>
          <p:cNvGrpSpPr>
            <a:grpSpLocks/>
          </p:cNvGrpSpPr>
          <p:nvPr/>
        </p:nvGrpSpPr>
        <p:grpSpPr bwMode="auto">
          <a:xfrm>
            <a:off x="4617883" y="900273"/>
            <a:ext cx="2926071" cy="2925762"/>
            <a:chOff x="3901921" y="503398"/>
            <a:chExt cx="2926071" cy="2925762"/>
          </a:xfrm>
        </p:grpSpPr>
        <p:pic>
          <p:nvPicPr>
            <p:cNvPr id="13" name="Picture 2" descr="G:\Documents and Settings\nivetha\Desktop\cv\bacil.JPG"/>
            <p:cNvPicPr>
              <a:picLocks noChangeAspect="1" noChangeArrowheads="1"/>
            </p:cNvPicPr>
            <p:nvPr/>
          </p:nvPicPr>
          <p:blipFill>
            <a:blip r:embed="rId6">
              <a:lum contrast="30000"/>
            </a:blip>
            <a:srcRect l="32254" t="15475" r="18219" b="33333"/>
            <a:stretch>
              <a:fillRect/>
            </a:stretch>
          </p:blipFill>
          <p:spPr bwMode="auto">
            <a:xfrm rot="16200000">
              <a:off x="3902076" y="503243"/>
              <a:ext cx="2925762" cy="2926071"/>
            </a:xfrm>
            <a:prstGeom prst="rect">
              <a:avLst/>
            </a:prstGeom>
            <a:noFill/>
            <a:ln w="12700" cap="sq">
              <a:solidFill>
                <a:schemeClr val="tx1"/>
              </a:solidFill>
              <a:prstDash val="solid"/>
              <a:miter lim="800000"/>
              <a:headEnd/>
              <a:tailEnd/>
            </a:ln>
          </p:spPr>
        </p:pic>
        <p:pic>
          <p:nvPicPr>
            <p:cNvPr id="14" name="Picture 2"/>
            <p:cNvPicPr>
              <a:picLocks noChangeArrowheads="1"/>
            </p:cNvPicPr>
            <p:nvPr/>
          </p:nvPicPr>
          <p:blipFill>
            <a:blip r:embed="rId7" cstate="print">
              <a:duotone>
                <a:schemeClr val="accent4">
                  <a:shade val="45000"/>
                  <a:satMod val="135000"/>
                </a:schemeClr>
                <a:prstClr val="white"/>
              </a:duotone>
              <a:lum bright="10000"/>
            </a:blip>
            <a:srcRect l="4279" r="8011"/>
            <a:stretch>
              <a:fillRect/>
            </a:stretch>
          </p:blipFill>
          <p:spPr bwMode="auto">
            <a:xfrm>
              <a:off x="5498774" y="2087880"/>
              <a:ext cx="1280160" cy="1280160"/>
            </a:xfrm>
            <a:prstGeom prst="rect">
              <a:avLst/>
            </a:prstGeom>
            <a:ln w="12700" cap="sq">
              <a:solidFill>
                <a:srgbClr val="7030A0"/>
              </a:solidFill>
              <a:prstDash val="solid"/>
              <a:miter lim="800000"/>
            </a:ln>
            <a:effectLst>
              <a:outerShdw blurRad="50800" dist="38100" dir="2700000" algn="tl" rotWithShape="0">
                <a:srgbClr val="000000">
                  <a:alpha val="43000"/>
                </a:srgbClr>
              </a:outerShdw>
            </a:effectLst>
          </p:spPr>
        </p:pic>
      </p:grpSp>
      <p:sp>
        <p:nvSpPr>
          <p:cNvPr id="15" name="Rectangle 19"/>
          <p:cNvSpPr>
            <a:spLocks noChangeArrowheads="1"/>
          </p:cNvSpPr>
          <p:nvPr/>
        </p:nvSpPr>
        <p:spPr bwMode="auto">
          <a:xfrm>
            <a:off x="4626592" y="896938"/>
            <a:ext cx="2926080"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marL="342900" indent="-342900"/>
            <a:r>
              <a:rPr lang="en-US" sz="1600" b="1" i="1" dirty="0">
                <a:solidFill>
                  <a:schemeClr val="bg1"/>
                </a:solidFill>
              </a:rPr>
              <a:t>Bacillus </a:t>
            </a:r>
            <a:r>
              <a:rPr lang="en-US" sz="1600" b="1" i="1" dirty="0" err="1">
                <a:solidFill>
                  <a:schemeClr val="bg1"/>
                </a:solidFill>
              </a:rPr>
              <a:t>aquimaris</a:t>
            </a:r>
            <a:r>
              <a:rPr lang="en-US" sz="1600" b="1" i="1" dirty="0">
                <a:solidFill>
                  <a:schemeClr val="bg1"/>
                </a:solidFill>
              </a:rPr>
              <a:t> </a:t>
            </a:r>
          </a:p>
          <a:p>
            <a:pPr marL="342900" indent="-342900"/>
            <a:r>
              <a:rPr lang="en-US" sz="1600" b="1" dirty="0" smtClean="0">
                <a:solidFill>
                  <a:schemeClr val="bg1"/>
                </a:solidFill>
              </a:rPr>
              <a:t>VITP04 (FJ687490)</a:t>
            </a:r>
            <a:endParaRPr lang="en-US" sz="1600" b="1" dirty="0">
              <a:solidFill>
                <a:schemeClr val="bg1"/>
              </a:solidFill>
            </a:endParaRPr>
          </a:p>
        </p:txBody>
      </p:sp>
      <p:grpSp>
        <p:nvGrpSpPr>
          <p:cNvPr id="16" name="Group 16"/>
          <p:cNvGrpSpPr>
            <a:grpSpLocks/>
          </p:cNvGrpSpPr>
          <p:nvPr/>
        </p:nvGrpSpPr>
        <p:grpSpPr bwMode="auto">
          <a:xfrm>
            <a:off x="1637366" y="3902075"/>
            <a:ext cx="2925762" cy="2925763"/>
            <a:chOff x="-715962" y="3856044"/>
            <a:chExt cx="2925762" cy="2926074"/>
          </a:xfrm>
        </p:grpSpPr>
        <p:pic>
          <p:nvPicPr>
            <p:cNvPr id="17" name="Picture 5" descr="G:\Documents and Settings\nivetha\Desktop\cv\virgi.JPG"/>
            <p:cNvPicPr>
              <a:picLocks noChangeAspect="1" noChangeArrowheads="1"/>
            </p:cNvPicPr>
            <p:nvPr/>
          </p:nvPicPr>
          <p:blipFill>
            <a:blip r:embed="rId8">
              <a:lum bright="10000" contrast="30000"/>
            </a:blip>
            <a:srcRect l="15195" t="23808" r="34546" b="25000"/>
            <a:stretch>
              <a:fillRect/>
            </a:stretch>
          </p:blipFill>
          <p:spPr bwMode="auto">
            <a:xfrm>
              <a:off x="-715962" y="3856044"/>
              <a:ext cx="2925762" cy="2926074"/>
            </a:xfrm>
            <a:prstGeom prst="rect">
              <a:avLst/>
            </a:prstGeom>
            <a:noFill/>
            <a:ln w="12700" cap="sq">
              <a:solidFill>
                <a:schemeClr val="tx1"/>
              </a:solidFill>
              <a:prstDash val="solid"/>
              <a:miter lim="800000"/>
              <a:headEnd/>
              <a:tailEnd/>
            </a:ln>
          </p:spPr>
        </p:pic>
        <p:pic>
          <p:nvPicPr>
            <p:cNvPr id="18" name="Picture 2"/>
            <p:cNvPicPr>
              <a:picLocks noChangeArrowheads="1"/>
            </p:cNvPicPr>
            <p:nvPr/>
          </p:nvPicPr>
          <p:blipFill>
            <a:blip r:embed="rId9" cstate="print">
              <a:duotone>
                <a:schemeClr val="accent4">
                  <a:shade val="45000"/>
                  <a:satMod val="135000"/>
                </a:schemeClr>
                <a:prstClr val="white"/>
              </a:duotone>
              <a:lum/>
            </a:blip>
            <a:srcRect/>
            <a:stretch>
              <a:fillRect/>
            </a:stretch>
          </p:blipFill>
          <p:spPr bwMode="auto">
            <a:xfrm>
              <a:off x="903028" y="5450228"/>
              <a:ext cx="1280160" cy="1280160"/>
            </a:xfrm>
            <a:prstGeom prst="rect">
              <a:avLst/>
            </a:prstGeom>
            <a:ln w="12700" cap="sq">
              <a:solidFill>
                <a:srgbClr val="7030A0"/>
              </a:solidFill>
              <a:prstDash val="solid"/>
              <a:miter lim="800000"/>
            </a:ln>
            <a:effectLst>
              <a:outerShdw blurRad="50800" dist="38100" dir="2700000" algn="tl" rotWithShape="0">
                <a:srgbClr val="000000">
                  <a:alpha val="43000"/>
                </a:srgbClr>
              </a:outerShdw>
            </a:effectLst>
          </p:spPr>
        </p:pic>
      </p:grpSp>
      <p:sp>
        <p:nvSpPr>
          <p:cNvPr id="19" name="Rectangle 20"/>
          <p:cNvSpPr>
            <a:spLocks noChangeArrowheads="1"/>
          </p:cNvSpPr>
          <p:nvPr/>
        </p:nvSpPr>
        <p:spPr bwMode="auto">
          <a:xfrm>
            <a:off x="1645920" y="3898900"/>
            <a:ext cx="2926080"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p>
            <a:pPr marL="342900" indent="-342900"/>
            <a:r>
              <a:rPr lang="en-US" sz="1600" b="1" i="1" dirty="0" err="1">
                <a:solidFill>
                  <a:schemeClr val="bg1"/>
                </a:solidFill>
              </a:rPr>
              <a:t>Virgibacillus</a:t>
            </a:r>
            <a:r>
              <a:rPr lang="en-US" sz="1600" b="1" i="1" dirty="0">
                <a:solidFill>
                  <a:schemeClr val="bg1"/>
                </a:solidFill>
              </a:rPr>
              <a:t> </a:t>
            </a:r>
            <a:r>
              <a:rPr lang="en-US" sz="1600" b="1" i="1" dirty="0" err="1">
                <a:solidFill>
                  <a:schemeClr val="bg1"/>
                </a:solidFill>
              </a:rPr>
              <a:t>dokdonensis</a:t>
            </a:r>
            <a:r>
              <a:rPr lang="en-US" sz="1600" b="1" i="1" dirty="0">
                <a:solidFill>
                  <a:schemeClr val="bg1"/>
                </a:solidFill>
              </a:rPr>
              <a:t> </a:t>
            </a:r>
          </a:p>
          <a:p>
            <a:pPr marL="342900" indent="-342900"/>
            <a:r>
              <a:rPr lang="en-US" sz="1600" b="1" dirty="0" smtClean="0">
                <a:solidFill>
                  <a:schemeClr val="bg1"/>
                </a:solidFill>
              </a:rPr>
              <a:t>VITP14 (HQ929427)</a:t>
            </a:r>
            <a:endParaRPr lang="en-US" sz="1600" b="1" dirty="0">
              <a:solidFill>
                <a:schemeClr val="bg1"/>
              </a:solidFill>
            </a:endParaRPr>
          </a:p>
        </p:txBody>
      </p:sp>
      <p:sp>
        <p:nvSpPr>
          <p:cNvPr id="20" name="Rectangle 21"/>
          <p:cNvSpPr>
            <a:spLocks noChangeArrowheads="1"/>
          </p:cNvSpPr>
          <p:nvPr/>
        </p:nvSpPr>
        <p:spPr bwMode="auto">
          <a:xfrm>
            <a:off x="4626592" y="3898900"/>
            <a:ext cx="2926080"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p>
            <a:pPr marL="342900" indent="-342900"/>
            <a:r>
              <a:rPr lang="en-US" sz="1600" b="1" i="1" dirty="0" err="1">
                <a:solidFill>
                  <a:schemeClr val="bg1"/>
                </a:solidFill>
              </a:rPr>
              <a:t>Planococcus</a:t>
            </a:r>
            <a:r>
              <a:rPr lang="en-US" sz="1600" b="1" i="1" dirty="0">
                <a:solidFill>
                  <a:schemeClr val="bg1"/>
                </a:solidFill>
              </a:rPr>
              <a:t> </a:t>
            </a:r>
            <a:r>
              <a:rPr lang="en-US" sz="1600" b="1" i="1" dirty="0" err="1">
                <a:solidFill>
                  <a:schemeClr val="bg1"/>
                </a:solidFill>
              </a:rPr>
              <a:t>maritimus</a:t>
            </a:r>
            <a:r>
              <a:rPr lang="en-US" sz="1600" b="1" i="1" dirty="0">
                <a:solidFill>
                  <a:schemeClr val="bg1"/>
                </a:solidFill>
              </a:rPr>
              <a:t> </a:t>
            </a:r>
          </a:p>
          <a:p>
            <a:pPr marL="342900" indent="-342900"/>
            <a:r>
              <a:rPr lang="en-US" sz="1600" b="1" dirty="0" smtClean="0">
                <a:solidFill>
                  <a:schemeClr val="bg1"/>
                </a:solidFill>
              </a:rPr>
              <a:t>VITP21 (HQ829429)</a:t>
            </a:r>
            <a:endParaRPr lang="en-US" sz="1600" b="1" dirty="0">
              <a:solidFill>
                <a:schemeClr val="bg1"/>
              </a:solidFill>
            </a:endParaRPr>
          </a:p>
        </p:txBody>
      </p:sp>
      <p:sp>
        <p:nvSpPr>
          <p:cNvPr id="23" name="Rectangle 22"/>
          <p:cNvSpPr/>
          <p:nvPr/>
        </p:nvSpPr>
        <p:spPr bwMode="auto">
          <a:xfrm>
            <a:off x="0" y="3856038"/>
            <a:ext cx="4572000" cy="300196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 xmlns:p14="http://schemas.microsoft.com/office/powerpoint/2010/main" val="2612684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88640"/>
            <a:ext cx="7498080" cy="731838"/>
          </a:xfrm>
        </p:spPr>
        <p:txBody>
          <a:bodyPr>
            <a:normAutofit fontScale="90000"/>
          </a:bodyPr>
          <a:lstStyle/>
          <a:p>
            <a:r>
              <a:rPr lang="en-IN" dirty="0" smtClean="0"/>
              <a:t>Products &amp; Adaptability</a:t>
            </a:r>
            <a:endParaRPr lang="en-IN"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87624" y="1196752"/>
            <a:ext cx="4314825" cy="1581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Content Placeholder 7" descr="cr(VI) reduction.JPG"/>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5436096" y="763191"/>
            <a:ext cx="3742115" cy="24482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1" descr="Planococcus_m04se.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t="29146"/>
          <a:stretch>
            <a:fillRect/>
          </a:stretch>
        </p:blipFill>
        <p:spPr bwMode="auto">
          <a:xfrm>
            <a:off x="986160" y="5301208"/>
            <a:ext cx="4953000"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C:\Documents and Settings\S\Desktop\thesis\FIG\Untitled-5.tif"/>
          <p:cNvPicPr/>
          <p:nvPr/>
        </p:nvPicPr>
        <p:blipFill>
          <a:blip r:embed="rId5" cstate="print"/>
          <a:srcRect l="2355" t="8762" r="1884" b="54697"/>
          <a:stretch>
            <a:fillRect/>
          </a:stretch>
        </p:blipFill>
        <p:spPr bwMode="auto">
          <a:xfrm>
            <a:off x="1154440" y="2933713"/>
            <a:ext cx="5394960" cy="2142699"/>
          </a:xfrm>
          <a:prstGeom prst="rect">
            <a:avLst/>
          </a:prstGeom>
          <a:noFill/>
          <a:ln w="3175">
            <a:solidFill>
              <a:schemeClr val="tx1"/>
            </a:solidFill>
            <a:miter lim="800000"/>
            <a:headEnd/>
            <a:tailEnd/>
          </a:ln>
        </p:spPr>
      </p:pic>
      <p:sp>
        <p:nvSpPr>
          <p:cNvPr id="4" name="TextBox 3"/>
          <p:cNvSpPr txBox="1"/>
          <p:nvPr/>
        </p:nvSpPr>
        <p:spPr>
          <a:xfrm>
            <a:off x="6737152" y="3716784"/>
            <a:ext cx="2160240" cy="2308324"/>
          </a:xfrm>
          <a:prstGeom prst="rect">
            <a:avLst/>
          </a:prstGeom>
          <a:noFill/>
          <a:ln w="38100">
            <a:solidFill>
              <a:schemeClr val="tx1"/>
            </a:solidFill>
          </a:ln>
        </p:spPr>
        <p:txBody>
          <a:bodyPr wrap="square" rtlCol="0">
            <a:spAutoFit/>
          </a:bodyPr>
          <a:lstStyle/>
          <a:p>
            <a:r>
              <a:rPr lang="en-IN" dirty="0" smtClean="0"/>
              <a:t>Protease</a:t>
            </a:r>
          </a:p>
          <a:p>
            <a:r>
              <a:rPr lang="en-IN" dirty="0" smtClean="0"/>
              <a:t>Amylase</a:t>
            </a:r>
          </a:p>
          <a:p>
            <a:r>
              <a:rPr lang="en-IN" dirty="0" err="1" smtClean="0"/>
              <a:t>Keratinase</a:t>
            </a:r>
            <a:endParaRPr lang="en-IN" dirty="0" smtClean="0"/>
          </a:p>
          <a:p>
            <a:r>
              <a:rPr lang="en-IN" dirty="0" err="1" smtClean="0"/>
              <a:t>Cellulase</a:t>
            </a:r>
            <a:endParaRPr lang="en-IN" dirty="0" smtClean="0"/>
          </a:p>
          <a:p>
            <a:r>
              <a:rPr lang="en-IN" dirty="0" err="1" smtClean="0"/>
              <a:t>Xylanase</a:t>
            </a:r>
            <a:endParaRPr lang="en-IN" dirty="0" smtClean="0"/>
          </a:p>
          <a:p>
            <a:endParaRPr lang="en-IN" dirty="0"/>
          </a:p>
          <a:p>
            <a:r>
              <a:rPr lang="en-IN" dirty="0" smtClean="0"/>
              <a:t>Reduction of heavy metal ions</a:t>
            </a:r>
            <a:endParaRPr lang="en-IN" dirty="0"/>
          </a:p>
        </p:txBody>
      </p:sp>
    </p:spTree>
    <p:extLst>
      <p:ext uri="{BB962C8B-B14F-4D97-AF65-F5344CB8AC3E}">
        <p14:creationId xmlns="" xmlns:p14="http://schemas.microsoft.com/office/powerpoint/2010/main" val="931708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18256"/>
            <a:ext cx="7498080" cy="1143000"/>
          </a:xfrm>
        </p:spPr>
        <p:txBody>
          <a:bodyPr/>
          <a:lstStyle/>
          <a:p>
            <a:r>
              <a:rPr lang="en-IN" dirty="0" smtClean="0"/>
              <a:t>Natural &amp; Induced Adaptability</a:t>
            </a:r>
            <a:endParaRPr lang="en-IN" dirty="0"/>
          </a:p>
        </p:txBody>
      </p:sp>
      <p:pic>
        <p:nvPicPr>
          <p:cNvPr id="4" name="Picture 5"/>
          <p:cNvPicPr>
            <a:picLocks noChangeAspect="1" noChangeArrowheads="1"/>
          </p:cNvPicPr>
          <p:nvPr/>
        </p:nvPicPr>
        <p:blipFill>
          <a:blip r:embed="rId2"/>
          <a:srcRect/>
          <a:stretch>
            <a:fillRect/>
          </a:stretch>
        </p:blipFill>
        <p:spPr bwMode="auto">
          <a:xfrm>
            <a:off x="1259631" y="1196752"/>
            <a:ext cx="2760663" cy="2133600"/>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49163" y="3501008"/>
            <a:ext cx="2590800" cy="2057400"/>
          </a:xfrm>
          <a:prstGeom prst="rect">
            <a:avLst/>
          </a:prstGeom>
          <a:noFill/>
          <a:ln w="9525">
            <a:noFill/>
            <a:miter lim="800000"/>
            <a:headEnd/>
            <a:tailEnd/>
          </a:ln>
          <a:effectLst/>
        </p:spPr>
      </p:pic>
      <p:graphicFrame>
        <p:nvGraphicFramePr>
          <p:cNvPr id="6" name="Content Placeholder 3"/>
          <p:cNvGraphicFramePr>
            <a:graphicFrameLocks/>
          </p:cNvGraphicFramePr>
          <p:nvPr>
            <p:extLst>
              <p:ext uri="{D42A27DB-BD31-4B8C-83A1-F6EECF244321}">
                <p14:modId xmlns="" xmlns:p14="http://schemas.microsoft.com/office/powerpoint/2010/main" val="3210253176"/>
              </p:ext>
            </p:extLst>
          </p:nvPr>
        </p:nvGraphicFramePr>
        <p:xfrm>
          <a:off x="4427984" y="980728"/>
          <a:ext cx="4176464" cy="26718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 xmlns:p14="http://schemas.microsoft.com/office/powerpoint/2010/main" val="948908016"/>
              </p:ext>
            </p:extLst>
          </p:nvPr>
        </p:nvGraphicFramePr>
        <p:xfrm>
          <a:off x="5724128" y="3717032"/>
          <a:ext cx="3192016" cy="239204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p:cNvSpPr txBox="1"/>
          <p:nvPr/>
        </p:nvSpPr>
        <p:spPr>
          <a:xfrm>
            <a:off x="323528" y="6207623"/>
            <a:ext cx="8592688" cy="646331"/>
          </a:xfrm>
          <a:prstGeom prst="rect">
            <a:avLst/>
          </a:prstGeom>
          <a:noFill/>
          <a:ln w="28575">
            <a:solidFill>
              <a:schemeClr val="accent3"/>
            </a:solidFill>
          </a:ln>
        </p:spPr>
        <p:txBody>
          <a:bodyPr wrap="square" rtlCol="0">
            <a:spAutoFit/>
          </a:bodyPr>
          <a:lstStyle/>
          <a:p>
            <a:r>
              <a:rPr lang="en-IN" dirty="0" smtClean="0"/>
              <a:t>With shift in temperature and pH optimum and also increased stability under saline conditions</a:t>
            </a:r>
            <a:endParaRPr lang="en-IN" dirty="0"/>
          </a:p>
        </p:txBody>
      </p:sp>
      <p:graphicFrame>
        <p:nvGraphicFramePr>
          <p:cNvPr id="9" name="Content Placeholder 4"/>
          <p:cNvGraphicFramePr>
            <a:graphicFrameLocks noGrp="1"/>
          </p:cNvGraphicFramePr>
          <p:nvPr>
            <p:ph idx="1"/>
            <p:extLst>
              <p:ext uri="{D42A27DB-BD31-4B8C-83A1-F6EECF244321}">
                <p14:modId xmlns="" xmlns:p14="http://schemas.microsoft.com/office/powerpoint/2010/main" val="585831043"/>
              </p:ext>
            </p:extLst>
          </p:nvPr>
        </p:nvGraphicFramePr>
        <p:xfrm>
          <a:off x="2843808" y="3796845"/>
          <a:ext cx="2899048" cy="2470084"/>
        </p:xfrm>
        <a:graphic>
          <a:graphicData uri="http://schemas.openxmlformats.org/drawingml/2006/table">
            <a:tbl>
              <a:tblPr firstRow="1" bandRow="1">
                <a:tableStyleId>{5940675A-B579-460E-94D1-54222C63F5DA}</a:tableStyleId>
              </a:tblPr>
              <a:tblGrid>
                <a:gridCol w="703741"/>
                <a:gridCol w="754009"/>
                <a:gridCol w="1441298"/>
              </a:tblGrid>
              <a:tr h="208219">
                <a:tc>
                  <a:txBody>
                    <a:bodyPr/>
                    <a:lstStyle/>
                    <a:p>
                      <a:pPr lvl="0" algn="ctr"/>
                      <a:r>
                        <a:rPr lang="en-US" sz="1800" b="1" dirty="0" smtClean="0">
                          <a:solidFill>
                            <a:srgbClr val="002060"/>
                          </a:solidFill>
                          <a:latin typeface="Andalus" pitchFamily="18" charset="-78"/>
                          <a:cs typeface="Andalus" pitchFamily="18" charset="-78"/>
                        </a:rPr>
                        <a:t>Amount of NaCl (%)</a:t>
                      </a:r>
                      <a:endParaRPr lang="en-IN" sz="1800" b="1" dirty="0">
                        <a:solidFill>
                          <a:srgbClr val="002060"/>
                        </a:solidFill>
                        <a:latin typeface="Andalus" pitchFamily="18" charset="-78"/>
                        <a:cs typeface="Andalus" pitchFamily="18" charset="-78"/>
                      </a:endParaRPr>
                    </a:p>
                  </a:txBody>
                  <a:tcPr/>
                </a:tc>
                <a:tc>
                  <a:txBody>
                    <a:bodyPr/>
                    <a:lstStyle/>
                    <a:p>
                      <a:pPr lvl="0" algn="ctr"/>
                      <a:r>
                        <a:rPr lang="en-US" sz="1800" b="1" dirty="0" smtClean="0">
                          <a:solidFill>
                            <a:srgbClr val="002060"/>
                          </a:solidFill>
                          <a:latin typeface="Andalus" pitchFamily="18" charset="-78"/>
                          <a:cs typeface="Andalus" pitchFamily="18" charset="-78"/>
                        </a:rPr>
                        <a:t>Amount of NaCl (M)</a:t>
                      </a:r>
                      <a:endParaRPr lang="en-IN" sz="1800" b="1" dirty="0">
                        <a:solidFill>
                          <a:srgbClr val="002060"/>
                        </a:solidFill>
                        <a:latin typeface="Andalus" pitchFamily="18" charset="-78"/>
                        <a:cs typeface="Andalus" pitchFamily="18" charset="-78"/>
                      </a:endParaRPr>
                    </a:p>
                  </a:txBody>
                  <a:tcPr/>
                </a:tc>
                <a:tc>
                  <a:txBody>
                    <a:bodyPr/>
                    <a:lstStyle/>
                    <a:p>
                      <a:pPr lvl="0" algn="ctr"/>
                      <a:r>
                        <a:rPr lang="en-US" sz="1800" b="1" dirty="0" smtClean="0">
                          <a:solidFill>
                            <a:srgbClr val="002060"/>
                          </a:solidFill>
                          <a:latin typeface="Andalus" pitchFamily="18" charset="-78"/>
                          <a:cs typeface="Andalus" pitchFamily="18" charset="-78"/>
                        </a:rPr>
                        <a:t>Number of passages  required to reach 1 OD </a:t>
                      </a:r>
                      <a:endParaRPr lang="en-IN" sz="1800" b="1" dirty="0">
                        <a:solidFill>
                          <a:srgbClr val="002060"/>
                        </a:solidFill>
                        <a:latin typeface="Andalus" pitchFamily="18" charset="-78"/>
                        <a:cs typeface="Andalus" pitchFamily="18" charset="-78"/>
                      </a:endParaRPr>
                    </a:p>
                  </a:txBody>
                  <a:tcPr/>
                </a:tc>
              </a:tr>
              <a:tr h="289432">
                <a:tc>
                  <a:txBody>
                    <a:bodyPr/>
                    <a:lstStyle/>
                    <a:p>
                      <a:pPr lvl="0" algn="ctr"/>
                      <a:r>
                        <a:rPr lang="en-US" sz="1600" dirty="0" smtClean="0">
                          <a:latin typeface="Baskerville Old Face" pitchFamily="18" charset="0"/>
                        </a:rPr>
                        <a:t>1</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0.25</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4</a:t>
                      </a:r>
                      <a:endParaRPr lang="en-IN" sz="1600" dirty="0">
                        <a:latin typeface="Baskerville Old Face" pitchFamily="18" charset="0"/>
                      </a:endParaRPr>
                    </a:p>
                  </a:txBody>
                  <a:tcPr/>
                </a:tc>
              </a:tr>
              <a:tr h="289432">
                <a:tc>
                  <a:txBody>
                    <a:bodyPr/>
                    <a:lstStyle/>
                    <a:p>
                      <a:pPr lvl="0" algn="ctr"/>
                      <a:r>
                        <a:rPr lang="en-US" sz="1600" dirty="0" smtClean="0">
                          <a:latin typeface="Baskerville Old Face" pitchFamily="18" charset="0"/>
                        </a:rPr>
                        <a:t>10</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2.5</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8</a:t>
                      </a:r>
                      <a:endParaRPr lang="en-IN" sz="1600" dirty="0">
                        <a:latin typeface="Baskerville Old Face" pitchFamily="18" charset="0"/>
                      </a:endParaRPr>
                    </a:p>
                  </a:txBody>
                  <a:tcPr/>
                </a:tc>
              </a:tr>
              <a:tr h="336484">
                <a:tc>
                  <a:txBody>
                    <a:bodyPr/>
                    <a:lstStyle/>
                    <a:p>
                      <a:pPr lvl="0" algn="ctr"/>
                      <a:r>
                        <a:rPr lang="en-US" sz="1600" dirty="0" smtClean="0">
                          <a:latin typeface="Baskerville Old Face" pitchFamily="18" charset="0"/>
                        </a:rPr>
                        <a:t>12</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3</a:t>
                      </a:r>
                      <a:endParaRPr lang="en-IN" sz="1600" dirty="0">
                        <a:latin typeface="Baskerville Old Face" pitchFamily="18" charset="0"/>
                      </a:endParaRPr>
                    </a:p>
                  </a:txBody>
                  <a:tcPr/>
                </a:tc>
                <a:tc>
                  <a:txBody>
                    <a:bodyPr/>
                    <a:lstStyle/>
                    <a:p>
                      <a:pPr lvl="0" algn="ctr"/>
                      <a:r>
                        <a:rPr lang="en-US" sz="1600" dirty="0" smtClean="0">
                          <a:latin typeface="Baskerville Old Face" pitchFamily="18" charset="0"/>
                        </a:rPr>
                        <a:t>15</a:t>
                      </a:r>
                      <a:endParaRPr lang="en-IN" sz="1600" dirty="0">
                        <a:latin typeface="Baskerville Old Face" pitchFamily="18" charset="0"/>
                      </a:endParaRPr>
                    </a:p>
                  </a:txBody>
                  <a:tcPr/>
                </a:tc>
              </a:tr>
            </a:tbl>
          </a:graphicData>
        </a:graphic>
      </p:graphicFrame>
    </p:spTree>
    <p:extLst>
      <p:ext uri="{BB962C8B-B14F-4D97-AF65-F5344CB8AC3E}">
        <p14:creationId xmlns="" xmlns:p14="http://schemas.microsoft.com/office/powerpoint/2010/main" val="1248742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42DDB10-753D-4FC4-9993-BA87C101F3F7}" type="slidenum">
              <a:rPr lang="en-US" smtClean="0"/>
              <a:pPr>
                <a:defRPr/>
              </a:pPr>
              <a:t>10</a:t>
            </a:fld>
            <a:endParaRPr lang="en-US"/>
          </a:p>
        </p:txBody>
      </p:sp>
      <p:sp>
        <p:nvSpPr>
          <p:cNvPr id="13" name="TextBox 12"/>
          <p:cNvSpPr txBox="1"/>
          <p:nvPr/>
        </p:nvSpPr>
        <p:spPr>
          <a:xfrm>
            <a:off x="4572000" y="1719596"/>
            <a:ext cx="3998794" cy="40934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buFont typeface="Arial" pitchFamily="34" charset="0"/>
              <a:buChar char="•"/>
            </a:pPr>
            <a:r>
              <a:rPr lang="en-US" sz="2000" dirty="0" smtClean="0">
                <a:solidFill>
                  <a:schemeClr val="tx2"/>
                </a:solidFill>
                <a:latin typeface="Cambria" pitchFamily="18" charset="0"/>
              </a:rPr>
              <a:t> Changes in the intracellular organic solute pools analyzed – UV spectra of the extracts (200 – 400 nm) - varied with respect to the salt concentration, growth media and the type of species.</a:t>
            </a:r>
          </a:p>
          <a:p>
            <a:pPr algn="just">
              <a:buFont typeface="Arial" pitchFamily="34" charset="0"/>
              <a:buChar char="•"/>
            </a:pPr>
            <a:endParaRPr lang="en-US" sz="2000" dirty="0" smtClean="0">
              <a:solidFill>
                <a:schemeClr val="tx2"/>
              </a:solidFill>
              <a:latin typeface="Cambria" pitchFamily="18" charset="0"/>
            </a:endParaRPr>
          </a:p>
          <a:p>
            <a:pPr algn="just">
              <a:buFont typeface="Arial" pitchFamily="34" charset="0"/>
              <a:buChar char="•"/>
            </a:pPr>
            <a:r>
              <a:rPr lang="en-US" sz="2000" dirty="0" smtClean="0">
                <a:solidFill>
                  <a:schemeClr val="tx2"/>
                </a:solidFill>
                <a:latin typeface="Cambria" pitchFamily="18" charset="0"/>
              </a:rPr>
              <a:t> Could be assumed that the composition of the intracellular organic solutes </a:t>
            </a:r>
            <a:r>
              <a:rPr lang="en-US" sz="2000" b="1" dirty="0" smtClean="0">
                <a:solidFill>
                  <a:srgbClr val="FF0000"/>
                </a:solidFill>
                <a:latin typeface="Cambria" pitchFamily="18" charset="0"/>
              </a:rPr>
              <a:t>changes with increasing salt concentrations, type of growth media and bacterial species.</a:t>
            </a:r>
            <a:endParaRPr lang="en-US" sz="2000" b="1" dirty="0">
              <a:solidFill>
                <a:srgbClr val="FF0000"/>
              </a:solidFill>
              <a:latin typeface="Cambria" pitchFamily="18" charset="0"/>
            </a:endParaRPr>
          </a:p>
        </p:txBody>
      </p:sp>
      <p:pic>
        <p:nvPicPr>
          <p:cNvPr id="14" name="Picture 13" descr="C:\Documents and Settings\S\Desktop\thesis\FIG\7.tif"/>
          <p:cNvPicPr/>
          <p:nvPr/>
        </p:nvPicPr>
        <p:blipFill>
          <a:blip r:embed="rId2"/>
          <a:srcRect l="4112" t="2077" r="7463" b="1916"/>
          <a:stretch>
            <a:fillRect/>
          </a:stretch>
        </p:blipFill>
        <p:spPr bwMode="auto">
          <a:xfrm>
            <a:off x="95533" y="313905"/>
            <a:ext cx="4285397" cy="6496334"/>
          </a:xfrm>
          <a:prstGeom prst="rect">
            <a:avLst/>
          </a:prstGeom>
          <a:noFill/>
          <a:ln w="9525">
            <a:noFill/>
            <a:miter lim="800000"/>
            <a:headEnd/>
            <a:tailEnd/>
          </a:ln>
        </p:spPr>
      </p:pic>
      <p:sp>
        <p:nvSpPr>
          <p:cNvPr id="15" name="TextBox 14"/>
          <p:cNvSpPr txBox="1"/>
          <p:nvPr/>
        </p:nvSpPr>
        <p:spPr>
          <a:xfrm>
            <a:off x="4585649" y="313900"/>
            <a:ext cx="4012442" cy="95410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dirty="0" smtClean="0">
                <a:solidFill>
                  <a:schemeClr val="accent6">
                    <a:lumMod val="75000"/>
                  </a:schemeClr>
                </a:solidFill>
                <a:latin typeface="Cambria" pitchFamily="18" charset="0"/>
              </a:rPr>
              <a:t>SALT STRESS INDUCED </a:t>
            </a:r>
          </a:p>
          <a:p>
            <a:r>
              <a:rPr lang="en-US" sz="2800" dirty="0" smtClean="0">
                <a:solidFill>
                  <a:schemeClr val="accent6">
                    <a:lumMod val="75000"/>
                  </a:schemeClr>
                </a:solidFill>
                <a:latin typeface="Cambria" pitchFamily="18" charset="0"/>
              </a:rPr>
              <a:t>BIOCHEMICAL CHANGES</a:t>
            </a:r>
            <a:endParaRPr lang="en-US" sz="2800" dirty="0">
              <a:solidFill>
                <a:schemeClr val="accent6">
                  <a:lumMod val="75000"/>
                </a:schemeClr>
              </a:solidFill>
              <a:latin typeface="Cambria" pitchFamily="18" charset="0"/>
            </a:endParaRPr>
          </a:p>
        </p:txBody>
      </p:sp>
      <p:sp>
        <p:nvSpPr>
          <p:cNvPr id="16" name="TextBox 15"/>
          <p:cNvSpPr txBox="1"/>
          <p:nvPr/>
        </p:nvSpPr>
        <p:spPr>
          <a:xfrm>
            <a:off x="1009936" y="81883"/>
            <a:ext cx="442750" cy="307777"/>
          </a:xfrm>
          <a:prstGeom prst="rect">
            <a:avLst/>
          </a:prstGeom>
          <a:noFill/>
        </p:spPr>
        <p:txBody>
          <a:bodyPr wrap="none" rtlCol="0">
            <a:spAutoFit/>
          </a:bodyPr>
          <a:lstStyle/>
          <a:p>
            <a:r>
              <a:rPr lang="en-US" sz="1400" b="1" dirty="0" smtClean="0">
                <a:latin typeface="Cambria" pitchFamily="18" charset="0"/>
              </a:rPr>
              <a:t>M9</a:t>
            </a:r>
            <a:endParaRPr lang="en-US" sz="1400" b="1" dirty="0">
              <a:latin typeface="Cambria" pitchFamily="18" charset="0"/>
            </a:endParaRPr>
          </a:p>
        </p:txBody>
      </p:sp>
      <p:sp>
        <p:nvSpPr>
          <p:cNvPr id="17" name="TextBox 16"/>
          <p:cNvSpPr txBox="1"/>
          <p:nvPr/>
        </p:nvSpPr>
        <p:spPr>
          <a:xfrm>
            <a:off x="3141296" y="70507"/>
            <a:ext cx="401072" cy="307777"/>
          </a:xfrm>
          <a:prstGeom prst="rect">
            <a:avLst/>
          </a:prstGeom>
          <a:noFill/>
        </p:spPr>
        <p:txBody>
          <a:bodyPr wrap="none" rtlCol="0">
            <a:spAutoFit/>
          </a:bodyPr>
          <a:lstStyle/>
          <a:p>
            <a:r>
              <a:rPr lang="en-US" sz="1400" b="1" dirty="0" smtClean="0">
                <a:latin typeface="Cambria" pitchFamily="18" charset="0"/>
              </a:rPr>
              <a:t>LB</a:t>
            </a:r>
            <a:endParaRPr lang="en-US" sz="1400" b="1" dirty="0">
              <a:latin typeface="Cambria" pitchFamily="18" charset="0"/>
            </a:endParaRPr>
          </a:p>
        </p:txBody>
      </p:sp>
    </p:spTree>
    <p:extLst>
      <p:ext uri="{BB962C8B-B14F-4D97-AF65-F5344CB8AC3E}">
        <p14:creationId xmlns="" xmlns:p14="http://schemas.microsoft.com/office/powerpoint/2010/main" val="4196612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7293" y="5249886"/>
            <a:ext cx="9103059" cy="15696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buFont typeface="Arial" pitchFamily="34" charset="0"/>
              <a:buChar char="•"/>
            </a:pPr>
            <a:r>
              <a:rPr lang="en-US" sz="1600" dirty="0" smtClean="0">
                <a:latin typeface="Cambria" pitchFamily="18" charset="0"/>
              </a:rPr>
              <a:t>   Significant increase in intracellular levels of sugars and amino acids with increasing NaCl concentration in the growth medium</a:t>
            </a:r>
          </a:p>
          <a:p>
            <a:pPr>
              <a:buFont typeface="Arial" pitchFamily="34" charset="0"/>
              <a:buChar char="•"/>
              <a:defRPr/>
            </a:pPr>
            <a:r>
              <a:rPr lang="en-US" sz="1600" dirty="0" smtClean="0">
                <a:latin typeface="Cambria" pitchFamily="18" charset="0"/>
              </a:rPr>
              <a:t>   Intracellular solute profile depended on the growth medium and species</a:t>
            </a:r>
          </a:p>
          <a:p>
            <a:pPr>
              <a:buFont typeface="Arial" pitchFamily="34" charset="0"/>
              <a:buChar char="•"/>
            </a:pPr>
            <a:r>
              <a:rPr lang="en-US" sz="1600" dirty="0" smtClean="0">
                <a:latin typeface="Cambria" pitchFamily="18" charset="0"/>
              </a:rPr>
              <a:t>   glutamic acid (E), proline (P), aspartic acid (D), betaine (B) identified to increase with increasing salt concentration</a:t>
            </a:r>
          </a:p>
          <a:p>
            <a:pPr>
              <a:buFont typeface="Arial" pitchFamily="34" charset="0"/>
              <a:buChar char="•"/>
            </a:pPr>
            <a:r>
              <a:rPr lang="en-US" sz="1600" dirty="0" smtClean="0">
                <a:latin typeface="Cambria" pitchFamily="18" charset="0"/>
              </a:rPr>
              <a:t>   Unidentified sugars and amino acids were also detected</a:t>
            </a:r>
          </a:p>
        </p:txBody>
      </p:sp>
      <p:sp>
        <p:nvSpPr>
          <p:cNvPr id="2" name="Slide Number Placeholder 1"/>
          <p:cNvSpPr>
            <a:spLocks noGrp="1"/>
          </p:cNvSpPr>
          <p:nvPr>
            <p:ph type="sldNum" sz="quarter" idx="12"/>
          </p:nvPr>
        </p:nvSpPr>
        <p:spPr/>
        <p:txBody>
          <a:bodyPr/>
          <a:lstStyle/>
          <a:p>
            <a:fld id="{E3FC0585-B94D-4F28-946D-098902B05A2C}" type="slidenum">
              <a:rPr lang="en-US" smtClean="0"/>
              <a:pPr/>
              <a:t>11</a:t>
            </a:fld>
            <a:endParaRPr lang="en-US" dirty="0"/>
          </a:p>
        </p:txBody>
      </p:sp>
      <p:grpSp>
        <p:nvGrpSpPr>
          <p:cNvPr id="16" name="Group 15"/>
          <p:cNvGrpSpPr/>
          <p:nvPr/>
        </p:nvGrpSpPr>
        <p:grpSpPr>
          <a:xfrm>
            <a:off x="3348240" y="586907"/>
            <a:ext cx="5782116" cy="4617720"/>
            <a:chOff x="3348240" y="532315"/>
            <a:chExt cx="5782116" cy="4617720"/>
          </a:xfrm>
        </p:grpSpPr>
        <p:pic>
          <p:nvPicPr>
            <p:cNvPr id="4" name="Picture 3" descr="C:\Documents and Settings\S\Desktop\thesis\FIG\10.TIF"/>
            <p:cNvPicPr/>
            <p:nvPr/>
          </p:nvPicPr>
          <p:blipFill>
            <a:blip r:embed="rId3" cstate="print"/>
            <a:stretch>
              <a:fillRect/>
            </a:stretch>
          </p:blipFill>
          <p:spPr bwMode="auto">
            <a:xfrm>
              <a:off x="3643956" y="532315"/>
              <a:ext cx="5486400" cy="4617720"/>
            </a:xfrm>
            <a:prstGeom prst="rect">
              <a:avLst/>
            </a:prstGeom>
            <a:noFill/>
            <a:ln>
              <a:noFill/>
            </a:ln>
          </p:spPr>
        </p:pic>
        <p:sp>
          <p:nvSpPr>
            <p:cNvPr id="12" name="TextBox 11"/>
            <p:cNvSpPr txBox="1"/>
            <p:nvPr/>
          </p:nvSpPr>
          <p:spPr>
            <a:xfrm>
              <a:off x="3398286" y="900748"/>
              <a:ext cx="669927"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400" b="1" dirty="0" smtClean="0">
                  <a:solidFill>
                    <a:schemeClr val="tx1"/>
                  </a:solidFill>
                </a:rPr>
                <a:t>Sugars</a:t>
              </a:r>
              <a:endParaRPr lang="en-US" sz="1400" b="1" dirty="0">
                <a:solidFill>
                  <a:schemeClr val="tx1"/>
                </a:solidFill>
              </a:endParaRPr>
            </a:p>
          </p:txBody>
        </p:sp>
        <p:sp>
          <p:nvSpPr>
            <p:cNvPr id="13" name="TextBox 12"/>
            <p:cNvSpPr txBox="1"/>
            <p:nvPr/>
          </p:nvSpPr>
          <p:spPr>
            <a:xfrm>
              <a:off x="3359614" y="2376982"/>
              <a:ext cx="1219207"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400" b="1" dirty="0" smtClean="0">
                  <a:solidFill>
                    <a:schemeClr val="tx1"/>
                  </a:solidFill>
                </a:rPr>
                <a:t>Aminoacids</a:t>
              </a:r>
              <a:endParaRPr lang="en-US" sz="1400" b="1" dirty="0">
                <a:solidFill>
                  <a:schemeClr val="tx1"/>
                </a:solidFill>
              </a:endParaRPr>
            </a:p>
          </p:txBody>
        </p:sp>
        <p:sp>
          <p:nvSpPr>
            <p:cNvPr id="14" name="TextBox 13"/>
            <p:cNvSpPr txBox="1"/>
            <p:nvPr/>
          </p:nvSpPr>
          <p:spPr>
            <a:xfrm>
              <a:off x="3348240" y="3839564"/>
              <a:ext cx="1439784" cy="3077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400" b="1" dirty="0" smtClean="0">
                  <a:solidFill>
                    <a:schemeClr val="tx1"/>
                  </a:solidFill>
                </a:rPr>
                <a:t>Methylamines</a:t>
              </a:r>
              <a:endParaRPr lang="en-US" sz="1400" b="1" dirty="0">
                <a:solidFill>
                  <a:schemeClr val="tx1"/>
                </a:solidFill>
              </a:endParaRPr>
            </a:p>
          </p:txBody>
        </p:sp>
      </p:grpSp>
      <p:sp>
        <p:nvSpPr>
          <p:cNvPr id="17" name="TextBox 16"/>
          <p:cNvSpPr txBox="1"/>
          <p:nvPr/>
        </p:nvSpPr>
        <p:spPr>
          <a:xfrm>
            <a:off x="696048" y="27293"/>
            <a:ext cx="7929350"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smtClean="0">
                <a:solidFill>
                  <a:schemeClr val="accent6">
                    <a:lumMod val="75000"/>
                  </a:schemeClr>
                </a:solidFill>
                <a:latin typeface="Cambria" pitchFamily="18" charset="0"/>
              </a:rPr>
              <a:t>SALT STRESS INDUCED BIOCHEMICAL CHANGES</a:t>
            </a:r>
            <a:endParaRPr lang="en-US" sz="2800" dirty="0">
              <a:solidFill>
                <a:schemeClr val="accent6">
                  <a:lumMod val="75000"/>
                </a:schemeClr>
              </a:solidFill>
              <a:latin typeface="Cambria" pitchFamily="18" charset="0"/>
            </a:endParaRPr>
          </a:p>
        </p:txBody>
      </p:sp>
      <p:grpSp>
        <p:nvGrpSpPr>
          <p:cNvPr id="7" name="Group 6"/>
          <p:cNvGrpSpPr/>
          <p:nvPr/>
        </p:nvGrpSpPr>
        <p:grpSpPr>
          <a:xfrm>
            <a:off x="40944" y="384395"/>
            <a:ext cx="3291840" cy="4846320"/>
            <a:chOff x="177424" y="138747"/>
            <a:chExt cx="3411940" cy="6685137"/>
          </a:xfrm>
        </p:grpSpPr>
        <p:pic>
          <p:nvPicPr>
            <p:cNvPr id="3" name="Picture 2" descr="C:\Documents and Settings\S\Desktop\thesis\FIG\13.TIF"/>
            <p:cNvPicPr/>
            <p:nvPr/>
          </p:nvPicPr>
          <p:blipFill>
            <a:blip r:embed="rId4" cstate="print"/>
            <a:srcRect l="4004" t="1025" r="4987" b="2444"/>
            <a:stretch>
              <a:fillRect/>
            </a:stretch>
          </p:blipFill>
          <p:spPr bwMode="auto">
            <a:xfrm>
              <a:off x="177424" y="395788"/>
              <a:ext cx="3411940" cy="6428096"/>
            </a:xfrm>
            <a:prstGeom prst="rect">
              <a:avLst/>
            </a:prstGeom>
            <a:noFill/>
            <a:ln w="9525">
              <a:noFill/>
              <a:miter lim="800000"/>
              <a:headEnd/>
              <a:tailEnd/>
            </a:ln>
          </p:spPr>
        </p:pic>
        <p:sp>
          <p:nvSpPr>
            <p:cNvPr id="5" name="TextBox 4"/>
            <p:cNvSpPr txBox="1"/>
            <p:nvPr/>
          </p:nvSpPr>
          <p:spPr>
            <a:xfrm>
              <a:off x="791568" y="150123"/>
              <a:ext cx="442750" cy="307777"/>
            </a:xfrm>
            <a:prstGeom prst="rect">
              <a:avLst/>
            </a:prstGeom>
            <a:noFill/>
          </p:spPr>
          <p:txBody>
            <a:bodyPr wrap="none" rtlCol="0">
              <a:spAutoFit/>
            </a:bodyPr>
            <a:lstStyle/>
            <a:p>
              <a:r>
                <a:rPr lang="en-US" sz="1400" b="1" dirty="0" smtClean="0">
                  <a:latin typeface="Cambria" pitchFamily="18" charset="0"/>
                </a:rPr>
                <a:t>M9</a:t>
              </a:r>
              <a:endParaRPr lang="en-US" sz="1400" b="1" dirty="0">
                <a:latin typeface="Cambria" pitchFamily="18" charset="0"/>
              </a:endParaRPr>
            </a:p>
          </p:txBody>
        </p:sp>
        <p:sp>
          <p:nvSpPr>
            <p:cNvPr id="6" name="TextBox 5"/>
            <p:cNvSpPr txBox="1"/>
            <p:nvPr/>
          </p:nvSpPr>
          <p:spPr>
            <a:xfrm>
              <a:off x="2704560" y="138747"/>
              <a:ext cx="401072" cy="307777"/>
            </a:xfrm>
            <a:prstGeom prst="rect">
              <a:avLst/>
            </a:prstGeom>
            <a:noFill/>
          </p:spPr>
          <p:txBody>
            <a:bodyPr wrap="none" rtlCol="0">
              <a:spAutoFit/>
            </a:bodyPr>
            <a:lstStyle/>
            <a:p>
              <a:r>
                <a:rPr lang="en-US" sz="1400" b="1" dirty="0" smtClean="0">
                  <a:latin typeface="Cambria" pitchFamily="18" charset="0"/>
                </a:rPr>
                <a:t>LB</a:t>
              </a:r>
              <a:endParaRPr lang="en-US" sz="1400" b="1" dirty="0">
                <a:latin typeface="Cambria" pitchFamily="18" charset="0"/>
              </a:endParaRPr>
            </a:p>
          </p:txBody>
        </p:sp>
      </p:grpSp>
    </p:spTree>
    <p:extLst>
      <p:ext uri="{BB962C8B-B14F-4D97-AF65-F5344CB8AC3E}">
        <p14:creationId xmlns="" xmlns:p14="http://schemas.microsoft.com/office/powerpoint/2010/main" val="20047756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174688" y="6010492"/>
            <a:ext cx="877824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defRPr/>
            </a:pPr>
            <a:r>
              <a:rPr lang="en-US" dirty="0" smtClean="0">
                <a:solidFill>
                  <a:srgbClr val="FF0000"/>
                </a:solidFill>
                <a:latin typeface="Cambria" pitchFamily="18" charset="0"/>
                <a:cs typeface="Times New Roman" pitchFamily="18" charset="0"/>
              </a:rPr>
              <a:t>METABOANALYST 2.0 was used to </a:t>
            </a:r>
            <a:r>
              <a:rPr lang="en-US" dirty="0" err="1" smtClean="0">
                <a:solidFill>
                  <a:srgbClr val="FF0000"/>
                </a:solidFill>
                <a:latin typeface="Cambria" pitchFamily="18" charset="0"/>
                <a:cs typeface="Times New Roman" pitchFamily="18" charset="0"/>
              </a:rPr>
              <a:t>analyse</a:t>
            </a:r>
            <a:r>
              <a:rPr lang="en-US" dirty="0" smtClean="0">
                <a:solidFill>
                  <a:srgbClr val="FF0000"/>
                </a:solidFill>
                <a:latin typeface="Cambria" pitchFamily="18" charset="0"/>
                <a:cs typeface="Times New Roman" pitchFamily="18" charset="0"/>
              </a:rPr>
              <a:t> the data</a:t>
            </a:r>
            <a:endParaRPr lang="en-US" dirty="0">
              <a:solidFill>
                <a:srgbClr val="FF0000"/>
              </a:solidFill>
              <a:latin typeface="Cambria" pitchFamily="18" charset="0"/>
              <a:cs typeface="Times New Roman" pitchFamily="18" charset="0"/>
            </a:endParaRPr>
          </a:p>
        </p:txBody>
      </p:sp>
      <p:sp>
        <p:nvSpPr>
          <p:cNvPr id="53" name="TextBox 52"/>
          <p:cNvSpPr txBox="1"/>
          <p:nvPr/>
        </p:nvSpPr>
        <p:spPr>
          <a:xfrm>
            <a:off x="2838732" y="21096"/>
            <a:ext cx="4026089"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2800" dirty="0" smtClean="0">
                <a:solidFill>
                  <a:schemeClr val="accent6">
                    <a:lumMod val="75000"/>
                  </a:schemeClr>
                </a:solidFill>
                <a:latin typeface="Cambria" pitchFamily="18" charset="0"/>
                <a:cs typeface="Arial" pitchFamily="34" charset="0"/>
              </a:rPr>
              <a:t>SPECTRAL COMPLEXITY</a:t>
            </a:r>
            <a:endParaRPr lang="en-US" sz="2800" dirty="0">
              <a:solidFill>
                <a:schemeClr val="accent6">
                  <a:lumMod val="75000"/>
                </a:schemeClr>
              </a:solidFill>
              <a:latin typeface="Cambria" pitchFamily="18" charset="0"/>
              <a:cs typeface="Arial" pitchFamily="34" charset="0"/>
            </a:endParaRPr>
          </a:p>
        </p:txBody>
      </p:sp>
      <p:sp>
        <p:nvSpPr>
          <p:cNvPr id="54" name="Slide Number Placeholder 53"/>
          <p:cNvSpPr>
            <a:spLocks noGrp="1"/>
          </p:cNvSpPr>
          <p:nvPr>
            <p:ph type="sldNum" sz="quarter" idx="12"/>
          </p:nvPr>
        </p:nvSpPr>
        <p:spPr/>
        <p:txBody>
          <a:bodyPr/>
          <a:lstStyle/>
          <a:p>
            <a:fld id="{E3FC0585-B94D-4F28-946D-098902B05A2C}" type="slidenum">
              <a:rPr lang="en-US" smtClean="0"/>
              <a:pPr/>
              <a:t>12</a:t>
            </a:fld>
            <a:endParaRPr lang="en-US"/>
          </a:p>
        </p:txBody>
      </p:sp>
      <p:graphicFrame>
        <p:nvGraphicFramePr>
          <p:cNvPr id="55" name="Table 54"/>
          <p:cNvGraphicFramePr>
            <a:graphicFrameLocks noGrp="1"/>
          </p:cNvGraphicFramePr>
          <p:nvPr/>
        </p:nvGraphicFramePr>
        <p:xfrm>
          <a:off x="178948" y="682387"/>
          <a:ext cx="8733038" cy="1920240"/>
        </p:xfrm>
        <a:graphic>
          <a:graphicData uri="http://schemas.openxmlformats.org/drawingml/2006/table">
            <a:tbl>
              <a:tblPr>
                <a:tableStyleId>{775DCB02-9BB8-47FD-8907-85C794F793BA}</a:tableStyleId>
              </a:tblPr>
              <a:tblGrid>
                <a:gridCol w="1983314"/>
                <a:gridCol w="940364"/>
                <a:gridCol w="940364"/>
                <a:gridCol w="940364"/>
                <a:gridCol w="940364"/>
                <a:gridCol w="940364"/>
                <a:gridCol w="940364"/>
                <a:gridCol w="1107540"/>
              </a:tblGrid>
              <a:tr h="0">
                <a:tc>
                  <a:txBody>
                    <a:bodyPr/>
                    <a:lstStyle/>
                    <a:p>
                      <a:pPr marL="0" marR="0">
                        <a:lnSpc>
                          <a:spcPct val="150000"/>
                        </a:lnSpc>
                        <a:spcBef>
                          <a:spcPts val="0"/>
                        </a:spcBef>
                        <a:spcAft>
                          <a:spcPts val="0"/>
                        </a:spcAft>
                      </a:pPr>
                      <a:endParaRPr lang="en-US" sz="1400" b="1" dirty="0">
                        <a:solidFill>
                          <a:srgbClr val="000000"/>
                        </a:solidFill>
                        <a:latin typeface="Times New Roman" pitchFamily="18" charset="0"/>
                        <a:ea typeface="Calibri"/>
                        <a:cs typeface="Times New Roman" pitchFamily="18" charset="0"/>
                      </a:endParaRPr>
                    </a:p>
                  </a:txBody>
                  <a:tcPr marL="68580" marR="68580" marT="0" marB="0"/>
                </a:tc>
                <a:tc gridSpan="2">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0% NaCl</a:t>
                      </a:r>
                      <a:endParaRPr lang="en-US" sz="1400" b="1">
                        <a:latin typeface="Times New Roman" pitchFamily="18" charset="0"/>
                        <a:ea typeface="Times New Roman"/>
                        <a:cs typeface="Times New Roman" pitchFamily="18" charset="0"/>
                      </a:endParaRPr>
                    </a:p>
                  </a:txBody>
                  <a:tcPr marL="68580" marR="68580" marT="0" marB="0"/>
                </a:tc>
                <a:tc hMerge="1">
                  <a:txBody>
                    <a:bodyPr/>
                    <a:lstStyle/>
                    <a:p>
                      <a:endParaRPr lang="en-US"/>
                    </a:p>
                  </a:txBody>
                  <a:tcPr/>
                </a:tc>
                <a:tc gridSpan="2">
                  <a:txBody>
                    <a:bodyPr/>
                    <a:lstStyle/>
                    <a:p>
                      <a:pPr marL="0" marR="0">
                        <a:lnSpc>
                          <a:spcPct val="150000"/>
                        </a:lnSpc>
                        <a:spcBef>
                          <a:spcPts val="0"/>
                        </a:spcBef>
                        <a:spcAft>
                          <a:spcPts val="0"/>
                        </a:spcAft>
                      </a:pPr>
                      <a:r>
                        <a:rPr lang="en-US" sz="1400" b="1" dirty="0">
                          <a:latin typeface="Times New Roman" pitchFamily="18" charset="0"/>
                          <a:cs typeface="Times New Roman" pitchFamily="18" charset="0"/>
                        </a:rPr>
                        <a:t>5% NaCl</a:t>
                      </a:r>
                      <a:endParaRPr lang="en-US" sz="1400" b="1" dirty="0">
                        <a:latin typeface="Times New Roman" pitchFamily="18" charset="0"/>
                        <a:ea typeface="Times New Roman"/>
                        <a:cs typeface="Times New Roman" pitchFamily="18" charset="0"/>
                      </a:endParaRPr>
                    </a:p>
                  </a:txBody>
                  <a:tcPr marL="68580" marR="68580" marT="0" marB="0"/>
                </a:tc>
                <a:tc hMerge="1">
                  <a:txBody>
                    <a:bodyPr/>
                    <a:lstStyle/>
                    <a:p>
                      <a:endParaRPr lang="en-US"/>
                    </a:p>
                  </a:txBody>
                  <a:tcPr/>
                </a:tc>
                <a:tc gridSpan="2">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10% NaCl</a:t>
                      </a:r>
                      <a:endParaRPr lang="en-US" sz="1400" b="1">
                        <a:latin typeface="Times New Roman" pitchFamily="18" charset="0"/>
                        <a:ea typeface="Times New Roman"/>
                        <a:cs typeface="Times New Roman" pitchFamily="18" charset="0"/>
                      </a:endParaRPr>
                    </a:p>
                  </a:txBody>
                  <a:tcPr marL="68580" marR="68580" marT="0" marB="0"/>
                </a:tc>
                <a:tc hMerge="1">
                  <a:txBody>
                    <a:bodyPr/>
                    <a:lstStyle/>
                    <a:p>
                      <a:endParaRPr lang="en-US"/>
                    </a:p>
                  </a:txBody>
                  <a:tcPr/>
                </a:tc>
                <a:tc rowSpan="2">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Total</a:t>
                      </a:r>
                      <a:endParaRPr lang="en-US" sz="1400" b="1">
                        <a:latin typeface="Times New Roman" pitchFamily="18" charset="0"/>
                        <a:ea typeface="Times New Roman"/>
                        <a:cs typeface="Times New Roman" pitchFamily="18" charset="0"/>
                      </a:endParaRPr>
                    </a:p>
                  </a:txBody>
                  <a:tcPr marL="68580" marR="68580" marT="0" marB="0"/>
                </a:tc>
              </a:tr>
              <a:tr h="0">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Growth Medium</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M9</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LB</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M9</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LB</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M9</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LB</a:t>
                      </a:r>
                      <a:endParaRPr lang="en-US" sz="1400" b="1">
                        <a:latin typeface="Times New Roman" pitchFamily="18" charset="0"/>
                        <a:ea typeface="Times New Roman"/>
                        <a:cs typeface="Times New Roman" pitchFamily="18" charset="0"/>
                      </a:endParaRPr>
                    </a:p>
                  </a:txBody>
                  <a:tcPr marL="68580" marR="68580" marT="0" marB="0"/>
                </a:tc>
                <a:tc vMerge="1">
                  <a:txBody>
                    <a:bodyPr/>
                    <a:lstStyle/>
                    <a:p>
                      <a:endParaRPr lang="en-US"/>
                    </a:p>
                  </a:txBody>
                  <a:tcPr/>
                </a:tc>
              </a:tr>
              <a:tr h="0">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No of cultures</a:t>
                      </a:r>
                    </a:p>
                    <a:p>
                      <a:pPr marL="0" marR="0">
                        <a:lnSpc>
                          <a:spcPct val="150000"/>
                        </a:lnSpc>
                        <a:spcBef>
                          <a:spcPts val="0"/>
                        </a:spcBef>
                        <a:spcAft>
                          <a:spcPts val="0"/>
                        </a:spcAft>
                      </a:pPr>
                      <a:r>
                        <a:rPr lang="en-US" sz="1400" b="1">
                          <a:latin typeface="Times New Roman" pitchFamily="18" charset="0"/>
                          <a:cs typeface="Times New Roman" pitchFamily="18" charset="0"/>
                        </a:rPr>
                        <a:t>(4 bacterial species)</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4</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4</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4</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4</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dirty="0">
                          <a:latin typeface="Times New Roman" pitchFamily="18" charset="0"/>
                          <a:cs typeface="Times New Roman" pitchFamily="18" charset="0"/>
                        </a:rPr>
                        <a:t>4</a:t>
                      </a:r>
                      <a:endParaRPr lang="en-US" sz="1400" b="1" dirty="0">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4</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24</a:t>
                      </a:r>
                      <a:endParaRPr lang="en-US" sz="1400" b="1">
                        <a:latin typeface="Times New Roman" pitchFamily="18" charset="0"/>
                        <a:ea typeface="Times New Roman"/>
                        <a:cs typeface="Times New Roman" pitchFamily="18" charset="0"/>
                      </a:endParaRPr>
                    </a:p>
                  </a:txBody>
                  <a:tcPr marL="68580" marR="68580" marT="0" marB="0"/>
                </a:tc>
              </a:tr>
              <a:tr h="0">
                <a:tc>
                  <a:txBody>
                    <a:bodyPr/>
                    <a:lstStyle/>
                    <a:p>
                      <a:pPr marL="0" marR="0">
                        <a:lnSpc>
                          <a:spcPct val="150000"/>
                        </a:lnSpc>
                        <a:spcBef>
                          <a:spcPts val="0"/>
                        </a:spcBef>
                        <a:spcAft>
                          <a:spcPts val="0"/>
                        </a:spcAft>
                      </a:pPr>
                      <a:r>
                        <a:rPr lang="en-US" sz="1400" b="1" dirty="0">
                          <a:latin typeface="Times New Roman" pitchFamily="18" charset="0"/>
                          <a:cs typeface="Times New Roman" pitchFamily="18" charset="0"/>
                        </a:rPr>
                        <a:t>No of NMR samples</a:t>
                      </a:r>
                    </a:p>
                    <a:p>
                      <a:pPr marL="0" marR="0">
                        <a:lnSpc>
                          <a:spcPct val="150000"/>
                        </a:lnSpc>
                        <a:spcBef>
                          <a:spcPts val="0"/>
                        </a:spcBef>
                        <a:spcAft>
                          <a:spcPts val="0"/>
                        </a:spcAft>
                      </a:pPr>
                      <a:r>
                        <a:rPr lang="en-US" sz="1400" b="1" dirty="0">
                          <a:latin typeface="Times New Roman" pitchFamily="18" charset="0"/>
                          <a:cs typeface="Times New Roman" pitchFamily="18" charset="0"/>
                        </a:rPr>
                        <a:t>(Biological replicates)</a:t>
                      </a:r>
                      <a:endParaRPr lang="en-US" sz="1400" b="1" dirty="0">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a:latin typeface="Times New Roman" pitchFamily="18" charset="0"/>
                          <a:cs typeface="Times New Roman" pitchFamily="18" charset="0"/>
                        </a:rPr>
                        <a:t>8</a:t>
                      </a:r>
                      <a:endParaRPr lang="en-US" sz="1400" b="1">
                        <a:latin typeface="Times New Roman" pitchFamily="18" charset="0"/>
                        <a:ea typeface="Times New Roman"/>
                        <a:cs typeface="Times New Roman" pitchFamily="18" charset="0"/>
                      </a:endParaRPr>
                    </a:p>
                  </a:txBody>
                  <a:tcPr marL="68580" marR="68580" marT="0" marB="0"/>
                </a:tc>
                <a:tc>
                  <a:txBody>
                    <a:bodyPr/>
                    <a:lstStyle/>
                    <a:p>
                      <a:pPr marL="0" marR="0">
                        <a:lnSpc>
                          <a:spcPct val="150000"/>
                        </a:lnSpc>
                        <a:spcBef>
                          <a:spcPts val="0"/>
                        </a:spcBef>
                        <a:spcAft>
                          <a:spcPts val="0"/>
                        </a:spcAft>
                      </a:pPr>
                      <a:r>
                        <a:rPr lang="en-US" sz="1400" b="1" dirty="0">
                          <a:latin typeface="Times New Roman" pitchFamily="18" charset="0"/>
                          <a:cs typeface="Times New Roman" pitchFamily="18" charset="0"/>
                        </a:rPr>
                        <a:t>48</a:t>
                      </a:r>
                      <a:endParaRPr lang="en-US" sz="1400" b="1" dirty="0">
                        <a:latin typeface="Times New Roman" pitchFamily="18" charset="0"/>
                        <a:ea typeface="Times New Roman"/>
                        <a:cs typeface="Times New Roman" pitchFamily="18" charset="0"/>
                      </a:endParaRPr>
                    </a:p>
                  </a:txBody>
                  <a:tcPr marL="68580" marR="68580" marT="0" marB="0"/>
                </a:tc>
              </a:tr>
            </a:tbl>
          </a:graphicData>
        </a:graphic>
      </p:graphicFrame>
      <p:grpSp>
        <p:nvGrpSpPr>
          <p:cNvPr id="64" name="Group 63"/>
          <p:cNvGrpSpPr/>
          <p:nvPr/>
        </p:nvGrpSpPr>
        <p:grpSpPr>
          <a:xfrm>
            <a:off x="150123" y="2620373"/>
            <a:ext cx="8802805" cy="3227302"/>
            <a:chOff x="1091820" y="1129352"/>
            <a:chExt cx="5936776" cy="4158762"/>
          </a:xfrm>
        </p:grpSpPr>
        <p:pic>
          <p:nvPicPr>
            <p:cNvPr id="56" name="Picture 55" descr="C:\Documents and Settings\S\Desktop\thesis\FIG\16.TIF"/>
            <p:cNvPicPr>
              <a:picLocks noChangeAspect="1"/>
            </p:cNvPicPr>
            <p:nvPr/>
          </p:nvPicPr>
          <p:blipFill>
            <a:blip r:embed="rId2"/>
            <a:srcRect l="33492" r="34791"/>
            <a:stretch>
              <a:fillRect/>
            </a:stretch>
          </p:blipFill>
          <p:spPr bwMode="auto">
            <a:xfrm>
              <a:off x="4285398" y="1143002"/>
              <a:ext cx="1160060" cy="2064464"/>
            </a:xfrm>
            <a:prstGeom prst="rect">
              <a:avLst/>
            </a:prstGeom>
            <a:ln w="38100" cap="sq">
              <a:noFill/>
              <a:prstDash val="solid"/>
              <a:miter lim="800000"/>
            </a:ln>
            <a:effectLst>
              <a:innerShdw blurRad="114300">
                <a:prstClr val="black"/>
              </a:innerShdw>
            </a:effectLst>
          </p:spPr>
        </p:pic>
        <p:pic>
          <p:nvPicPr>
            <p:cNvPr id="57" name="Picture 56" descr="C:\Documents and Settings\S\Desktop\thesis\FIG\bm-final2.TIF"/>
            <p:cNvPicPr>
              <a:picLocks noChangeAspect="1"/>
            </p:cNvPicPr>
            <p:nvPr/>
          </p:nvPicPr>
          <p:blipFill>
            <a:blip r:embed="rId3"/>
            <a:srcRect l="37455" r="22246"/>
            <a:stretch>
              <a:fillRect/>
            </a:stretch>
          </p:blipFill>
          <p:spPr bwMode="auto">
            <a:xfrm>
              <a:off x="5540991" y="1129352"/>
              <a:ext cx="1473958" cy="2032811"/>
            </a:xfrm>
            <a:prstGeom prst="rect">
              <a:avLst/>
            </a:prstGeom>
            <a:ln w="38100" cap="sq">
              <a:noFill/>
              <a:prstDash val="solid"/>
              <a:miter lim="800000"/>
            </a:ln>
            <a:effectLst>
              <a:innerShdw blurRad="114300">
                <a:prstClr val="black"/>
              </a:innerShdw>
            </a:effectLst>
          </p:spPr>
        </p:pic>
        <p:pic>
          <p:nvPicPr>
            <p:cNvPr id="58" name="Picture 57" descr="C:\Documents and Settings\S\Desktop\thesis\FIG\pm-final.TIF"/>
            <p:cNvPicPr>
              <a:picLocks noChangeAspect="1"/>
            </p:cNvPicPr>
            <p:nvPr/>
          </p:nvPicPr>
          <p:blipFill>
            <a:blip r:embed="rId4"/>
            <a:srcRect l="35448" r="21642"/>
            <a:stretch>
              <a:fillRect/>
            </a:stretch>
          </p:blipFill>
          <p:spPr bwMode="auto">
            <a:xfrm>
              <a:off x="1091820" y="1143001"/>
              <a:ext cx="1569493" cy="2028923"/>
            </a:xfrm>
            <a:prstGeom prst="rect">
              <a:avLst/>
            </a:prstGeom>
            <a:ln w="38100" cap="sq">
              <a:noFill/>
              <a:prstDash val="solid"/>
              <a:miter lim="800000"/>
            </a:ln>
            <a:effectLst>
              <a:innerShdw blurRad="114300">
                <a:prstClr val="black"/>
              </a:innerShdw>
            </a:effectLst>
          </p:spPr>
        </p:pic>
        <p:pic>
          <p:nvPicPr>
            <p:cNvPr id="59" name="Picture 58" descr="C:\Documents and Settings\S\Desktop\thesis\FIG\vm-final.TIF"/>
            <p:cNvPicPr>
              <a:picLocks noChangeAspect="1"/>
            </p:cNvPicPr>
            <p:nvPr/>
          </p:nvPicPr>
          <p:blipFill>
            <a:blip r:embed="rId5"/>
            <a:srcRect l="44387" r="16061"/>
            <a:stretch>
              <a:fillRect/>
            </a:stretch>
          </p:blipFill>
          <p:spPr bwMode="auto">
            <a:xfrm>
              <a:off x="2661315" y="3258408"/>
              <a:ext cx="1446662" cy="2028923"/>
            </a:xfrm>
            <a:prstGeom prst="rect">
              <a:avLst/>
            </a:prstGeom>
            <a:ln w="38100" cap="sq">
              <a:noFill/>
              <a:prstDash val="solid"/>
              <a:miter lim="800000"/>
            </a:ln>
            <a:effectLst>
              <a:innerShdw blurRad="114300">
                <a:prstClr val="black"/>
              </a:innerShdw>
            </a:effectLst>
          </p:spPr>
        </p:pic>
        <p:pic>
          <p:nvPicPr>
            <p:cNvPr id="60" name="Picture 59" descr="C:\Documents and Settings\S\Desktop\thesis\FIG\hc.TIF"/>
            <p:cNvPicPr>
              <a:picLocks noChangeAspect="1"/>
            </p:cNvPicPr>
            <p:nvPr/>
          </p:nvPicPr>
          <p:blipFill>
            <a:blip r:embed="rId6"/>
            <a:srcRect l="42435" r="18386"/>
            <a:stretch>
              <a:fillRect/>
            </a:stretch>
          </p:blipFill>
          <p:spPr bwMode="auto">
            <a:xfrm>
              <a:off x="2756847" y="1143002"/>
              <a:ext cx="1433015" cy="2030487"/>
            </a:xfrm>
            <a:prstGeom prst="rect">
              <a:avLst/>
            </a:prstGeom>
            <a:ln w="38100" cap="sq">
              <a:noFill/>
              <a:prstDash val="solid"/>
              <a:miter lim="800000"/>
            </a:ln>
            <a:effectLst>
              <a:innerShdw blurRad="114300">
                <a:prstClr val="black"/>
              </a:innerShdw>
            </a:effectLst>
          </p:spPr>
        </p:pic>
        <p:pic>
          <p:nvPicPr>
            <p:cNvPr id="61" name="Picture 60" descr="C:\Documents and Settings\S\Desktop\thesis\FIG\bc.TIF"/>
            <p:cNvPicPr>
              <a:picLocks noChangeAspect="1"/>
            </p:cNvPicPr>
            <p:nvPr/>
          </p:nvPicPr>
          <p:blipFill>
            <a:blip r:embed="rId7"/>
            <a:srcRect l="43554" r="16894"/>
            <a:stretch>
              <a:fillRect/>
            </a:stretch>
          </p:blipFill>
          <p:spPr bwMode="auto">
            <a:xfrm>
              <a:off x="4203512" y="3244758"/>
              <a:ext cx="1446663" cy="2030487"/>
            </a:xfrm>
            <a:prstGeom prst="rect">
              <a:avLst/>
            </a:prstGeom>
            <a:ln w="38100" cap="sq">
              <a:noFill/>
              <a:prstDash val="solid"/>
              <a:miter lim="800000"/>
            </a:ln>
            <a:effectLst>
              <a:innerShdw blurRad="114300">
                <a:prstClr val="black"/>
              </a:innerShdw>
            </a:effectLst>
          </p:spPr>
        </p:pic>
        <p:pic>
          <p:nvPicPr>
            <p:cNvPr id="62" name="Picture 61" descr="C:\Documents and Settings\S\Desktop\thesis\FIG\bc.TIF"/>
            <p:cNvPicPr>
              <a:picLocks noChangeAspect="1"/>
            </p:cNvPicPr>
            <p:nvPr/>
          </p:nvPicPr>
          <p:blipFill>
            <a:blip r:embed="rId7"/>
            <a:srcRect l="44344" r="15358"/>
            <a:stretch>
              <a:fillRect/>
            </a:stretch>
          </p:blipFill>
          <p:spPr bwMode="auto">
            <a:xfrm>
              <a:off x="1091820" y="3258409"/>
              <a:ext cx="1473958" cy="2029705"/>
            </a:xfrm>
            <a:prstGeom prst="rect">
              <a:avLst/>
            </a:prstGeom>
            <a:ln w="38100" cap="sq">
              <a:noFill/>
              <a:prstDash val="solid"/>
              <a:miter lim="800000"/>
            </a:ln>
            <a:effectLst>
              <a:innerShdw blurRad="114300">
                <a:prstClr val="black"/>
              </a:innerShdw>
            </a:effectLst>
          </p:spPr>
        </p:pic>
        <p:pic>
          <p:nvPicPr>
            <p:cNvPr id="63" name="Picture 62" descr="C:\Documents and Settings\S\Desktop\thesis\FIG\vc.TIF"/>
            <p:cNvPicPr>
              <a:picLocks noChangeAspect="1"/>
            </p:cNvPicPr>
            <p:nvPr/>
          </p:nvPicPr>
          <p:blipFill>
            <a:blip r:embed="rId8"/>
            <a:srcRect l="47372" r="17553"/>
            <a:stretch>
              <a:fillRect/>
            </a:stretch>
          </p:blipFill>
          <p:spPr bwMode="auto">
            <a:xfrm>
              <a:off x="5745707" y="3258404"/>
              <a:ext cx="1282889" cy="2028923"/>
            </a:xfrm>
            <a:prstGeom prst="rect">
              <a:avLst/>
            </a:prstGeom>
            <a:ln w="38100" cap="sq">
              <a:noFill/>
              <a:prstDash val="solid"/>
              <a:miter lim="800000"/>
            </a:ln>
            <a:effectLst>
              <a:innerShdw blurRad="114300">
                <a:prstClr val="black"/>
              </a:innerShdw>
            </a:effectLst>
          </p:spPr>
        </p:pic>
      </p:grpSp>
    </p:spTree>
    <p:extLst>
      <p:ext uri="{BB962C8B-B14F-4D97-AF65-F5344CB8AC3E}">
        <p14:creationId xmlns="" xmlns:p14="http://schemas.microsoft.com/office/powerpoint/2010/main" val="352635092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59632" y="1362074"/>
            <a:ext cx="7406590" cy="52352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1043608" y="219074"/>
            <a:ext cx="749808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IN" dirty="0" smtClean="0"/>
              <a:t>The Data Normalisation</a:t>
            </a:r>
            <a:endParaRPr lang="en-IN" dirty="0"/>
          </a:p>
        </p:txBody>
      </p:sp>
    </p:spTree>
    <p:extLst>
      <p:ext uri="{BB962C8B-B14F-4D97-AF65-F5344CB8AC3E}">
        <p14:creationId xmlns="" xmlns:p14="http://schemas.microsoft.com/office/powerpoint/2010/main" val="3947580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15616" y="1485744"/>
            <a:ext cx="3923506" cy="47428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138961" y="1519668"/>
            <a:ext cx="4005039" cy="47896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1043608" y="98932"/>
            <a:ext cx="749808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IN" dirty="0" smtClean="0"/>
              <a:t>Concentration of Selected Metabolites</a:t>
            </a:r>
            <a:endParaRPr lang="en-IN" dirty="0"/>
          </a:p>
        </p:txBody>
      </p:sp>
    </p:spTree>
    <p:extLst>
      <p:ext uri="{BB962C8B-B14F-4D97-AF65-F5344CB8AC3E}">
        <p14:creationId xmlns="" xmlns:p14="http://schemas.microsoft.com/office/powerpoint/2010/main" val="20455600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00150" y="690563"/>
            <a:ext cx="7476306" cy="60718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1027018" y="0"/>
            <a:ext cx="749808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IN" dirty="0" smtClean="0"/>
              <a:t>Pathway Analysis</a:t>
            </a:r>
            <a:endParaRPr lang="en-IN" dirty="0"/>
          </a:p>
        </p:txBody>
      </p:sp>
    </p:spTree>
    <p:extLst>
      <p:ext uri="{BB962C8B-B14F-4D97-AF65-F5344CB8AC3E}">
        <p14:creationId xmlns="" xmlns:p14="http://schemas.microsoft.com/office/powerpoint/2010/main" val="212518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2"/>
          <p:cNvPicPr>
            <a:picLocks noChangeAspect="1" noChangeArrowheads="1"/>
          </p:cNvPicPr>
          <p:nvPr/>
        </p:nvPicPr>
        <p:blipFill>
          <a:blip r:embed="rId2"/>
          <a:srcRect/>
          <a:stretch>
            <a:fillRect/>
          </a:stretch>
        </p:blipFill>
        <p:spPr bwMode="auto">
          <a:xfrm>
            <a:off x="139700" y="1524000"/>
            <a:ext cx="1828800" cy="1828800"/>
          </a:xfrm>
          <a:prstGeom prst="rect">
            <a:avLst/>
          </a:prstGeom>
          <a:noFill/>
          <a:ln w="9525">
            <a:solidFill>
              <a:schemeClr val="tx1">
                <a:lumMod val="95000"/>
                <a:lumOff val="5000"/>
              </a:schemeClr>
            </a:solidFill>
            <a:miter lim="800000"/>
            <a:headEnd/>
            <a:tailEnd/>
          </a:ln>
          <a:effectLst/>
        </p:spPr>
      </p:pic>
      <p:pic>
        <p:nvPicPr>
          <p:cNvPr id="10" name="Picture 13"/>
          <p:cNvPicPr>
            <a:picLocks noChangeAspect="1" noChangeArrowheads="1"/>
          </p:cNvPicPr>
          <p:nvPr/>
        </p:nvPicPr>
        <p:blipFill>
          <a:blip r:embed="rId3"/>
          <a:srcRect/>
          <a:stretch>
            <a:fillRect/>
          </a:stretch>
        </p:blipFill>
        <p:spPr bwMode="auto">
          <a:xfrm>
            <a:off x="2044700" y="1524000"/>
            <a:ext cx="1828800" cy="1828800"/>
          </a:xfrm>
          <a:prstGeom prst="rect">
            <a:avLst/>
          </a:prstGeom>
          <a:noFill/>
          <a:ln w="9525">
            <a:solidFill>
              <a:schemeClr val="tx1">
                <a:lumMod val="95000"/>
                <a:lumOff val="5000"/>
              </a:schemeClr>
            </a:solidFill>
            <a:miter lim="800000"/>
            <a:headEnd/>
            <a:tailEnd/>
          </a:ln>
          <a:effectLst/>
        </p:spPr>
      </p:pic>
      <p:pic>
        <p:nvPicPr>
          <p:cNvPr id="34820" name="Picture 16"/>
          <p:cNvPicPr>
            <a:picLocks noChangeAspect="1" noChangeArrowheads="1"/>
          </p:cNvPicPr>
          <p:nvPr/>
        </p:nvPicPr>
        <p:blipFill>
          <a:blip r:embed="rId4"/>
          <a:srcRect/>
          <a:stretch>
            <a:fillRect/>
          </a:stretch>
        </p:blipFill>
        <p:spPr bwMode="auto">
          <a:xfrm>
            <a:off x="139700" y="4419600"/>
            <a:ext cx="1828800" cy="1828800"/>
          </a:xfrm>
          <a:prstGeom prst="rect">
            <a:avLst/>
          </a:prstGeom>
          <a:noFill/>
          <a:ln w="9525">
            <a:solidFill>
              <a:schemeClr val="tx1"/>
            </a:solidFill>
            <a:miter lim="800000"/>
            <a:headEnd/>
            <a:tailEnd/>
          </a:ln>
        </p:spPr>
      </p:pic>
      <p:pic>
        <p:nvPicPr>
          <p:cNvPr id="34821" name="Picture 18"/>
          <p:cNvPicPr>
            <a:picLocks noChangeAspect="1" noChangeArrowheads="1"/>
          </p:cNvPicPr>
          <p:nvPr/>
        </p:nvPicPr>
        <p:blipFill>
          <a:blip r:embed="rId5"/>
          <a:srcRect/>
          <a:stretch>
            <a:fillRect/>
          </a:stretch>
        </p:blipFill>
        <p:spPr bwMode="auto">
          <a:xfrm>
            <a:off x="2044700" y="4419600"/>
            <a:ext cx="1828800" cy="1828800"/>
          </a:xfrm>
          <a:prstGeom prst="rect">
            <a:avLst/>
          </a:prstGeom>
          <a:noFill/>
          <a:ln w="9525">
            <a:solidFill>
              <a:schemeClr val="tx1"/>
            </a:solidFill>
            <a:miter lim="800000"/>
            <a:headEnd/>
            <a:tailEnd/>
          </a:ln>
        </p:spPr>
      </p:pic>
      <p:sp>
        <p:nvSpPr>
          <p:cNvPr id="2" name="Slide Number Placeholder 1"/>
          <p:cNvSpPr>
            <a:spLocks noGrp="1"/>
          </p:cNvSpPr>
          <p:nvPr>
            <p:ph type="sldNum" sz="quarter" idx="12"/>
          </p:nvPr>
        </p:nvSpPr>
        <p:spPr>
          <a:xfrm>
            <a:off x="6477000" y="6356350"/>
            <a:ext cx="2133600" cy="365125"/>
          </a:xfrm>
        </p:spPr>
        <p:txBody>
          <a:bodyPr/>
          <a:lstStyle/>
          <a:p>
            <a:pPr>
              <a:defRPr/>
            </a:pPr>
            <a:fld id="{B8073498-9153-471C-B187-0FB0AED7B8F9}" type="slidenum">
              <a:rPr lang="en-US" smtClean="0"/>
              <a:pPr>
                <a:defRPr/>
              </a:pPr>
              <a:t>16</a:t>
            </a:fld>
            <a:endParaRPr lang="en-US"/>
          </a:p>
        </p:txBody>
      </p:sp>
      <p:sp>
        <p:nvSpPr>
          <p:cNvPr id="34823" name="TextBox 23"/>
          <p:cNvSpPr txBox="1">
            <a:spLocks noChangeArrowheads="1"/>
          </p:cNvSpPr>
          <p:nvPr/>
        </p:nvSpPr>
        <p:spPr bwMode="auto">
          <a:xfrm>
            <a:off x="228600" y="762000"/>
            <a:ext cx="8382000" cy="338138"/>
          </a:xfrm>
          <a:prstGeom prst="rect">
            <a:avLst/>
          </a:prstGeom>
          <a:noFill/>
          <a:ln w="9525">
            <a:noFill/>
            <a:miter lim="800000"/>
            <a:headEnd/>
            <a:tailEnd/>
          </a:ln>
        </p:spPr>
        <p:txBody>
          <a:bodyPr>
            <a:spAutoFit/>
          </a:bodyPr>
          <a:lstStyle/>
          <a:p>
            <a:r>
              <a:rPr lang="en-US" sz="1600" b="1">
                <a:solidFill>
                  <a:srgbClr val="7030A0"/>
                </a:solidFill>
                <a:latin typeface="Times New Roman" pitchFamily="18" charset="0"/>
                <a:cs typeface="Times New Roman" pitchFamily="18" charset="0"/>
              </a:rPr>
              <a:t>Cells grown in M9 medium supplemented with 0% (red), 5% (green) and 10% (blue) NaCl</a:t>
            </a:r>
          </a:p>
        </p:txBody>
      </p:sp>
      <p:sp>
        <p:nvSpPr>
          <p:cNvPr id="34824" name="TextBox 24"/>
          <p:cNvSpPr txBox="1">
            <a:spLocks noChangeArrowheads="1"/>
          </p:cNvSpPr>
          <p:nvPr/>
        </p:nvSpPr>
        <p:spPr bwMode="auto">
          <a:xfrm>
            <a:off x="228600" y="3657600"/>
            <a:ext cx="8382000" cy="338138"/>
          </a:xfrm>
          <a:prstGeom prst="rect">
            <a:avLst/>
          </a:prstGeom>
          <a:noFill/>
          <a:ln w="9525">
            <a:noFill/>
            <a:miter lim="800000"/>
            <a:headEnd/>
            <a:tailEnd/>
          </a:ln>
        </p:spPr>
        <p:txBody>
          <a:bodyPr>
            <a:spAutoFit/>
          </a:bodyPr>
          <a:lstStyle/>
          <a:p>
            <a:r>
              <a:rPr lang="en-US" sz="1600" b="1">
                <a:solidFill>
                  <a:srgbClr val="7030A0"/>
                </a:solidFill>
                <a:latin typeface="Times New Roman" pitchFamily="18" charset="0"/>
                <a:cs typeface="Times New Roman" pitchFamily="18" charset="0"/>
              </a:rPr>
              <a:t>Cells grown in LB medium supplemented with 0% (red), 5% (green) and 10% (blue) NaCl</a:t>
            </a:r>
          </a:p>
        </p:txBody>
      </p:sp>
      <p:sp>
        <p:nvSpPr>
          <p:cNvPr id="34825" name="TextBox 26"/>
          <p:cNvSpPr txBox="1">
            <a:spLocks noChangeArrowheads="1"/>
          </p:cNvSpPr>
          <p:nvPr/>
        </p:nvSpPr>
        <p:spPr bwMode="auto">
          <a:xfrm>
            <a:off x="152400" y="11096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PCA score plot</a:t>
            </a:r>
          </a:p>
        </p:txBody>
      </p:sp>
      <p:sp>
        <p:nvSpPr>
          <p:cNvPr id="34826" name="TextBox 27"/>
          <p:cNvSpPr txBox="1">
            <a:spLocks noChangeArrowheads="1"/>
          </p:cNvSpPr>
          <p:nvPr/>
        </p:nvSpPr>
        <p:spPr bwMode="auto">
          <a:xfrm>
            <a:off x="2057400" y="11096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PLS-DA score plot</a:t>
            </a:r>
          </a:p>
        </p:txBody>
      </p:sp>
      <p:sp>
        <p:nvSpPr>
          <p:cNvPr id="34827" name="TextBox 28"/>
          <p:cNvSpPr txBox="1">
            <a:spLocks noChangeArrowheads="1"/>
          </p:cNvSpPr>
          <p:nvPr/>
        </p:nvSpPr>
        <p:spPr bwMode="auto">
          <a:xfrm>
            <a:off x="5486400" y="11096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PLS-DA loadings</a:t>
            </a:r>
          </a:p>
        </p:txBody>
      </p:sp>
      <p:sp>
        <p:nvSpPr>
          <p:cNvPr id="34828" name="TextBox 29"/>
          <p:cNvSpPr txBox="1">
            <a:spLocks noChangeArrowheads="1"/>
          </p:cNvSpPr>
          <p:nvPr/>
        </p:nvSpPr>
        <p:spPr bwMode="auto">
          <a:xfrm>
            <a:off x="152400" y="40052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PCA score plot</a:t>
            </a:r>
          </a:p>
        </p:txBody>
      </p:sp>
      <p:sp>
        <p:nvSpPr>
          <p:cNvPr id="34829" name="TextBox 30"/>
          <p:cNvSpPr txBox="1">
            <a:spLocks noChangeArrowheads="1"/>
          </p:cNvSpPr>
          <p:nvPr/>
        </p:nvSpPr>
        <p:spPr bwMode="auto">
          <a:xfrm>
            <a:off x="2057400" y="40052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PLS-DA score plot</a:t>
            </a:r>
          </a:p>
        </p:txBody>
      </p:sp>
      <p:sp>
        <p:nvSpPr>
          <p:cNvPr id="34830" name="TextBox 31"/>
          <p:cNvSpPr txBox="1">
            <a:spLocks noChangeArrowheads="1"/>
          </p:cNvSpPr>
          <p:nvPr/>
        </p:nvSpPr>
        <p:spPr bwMode="auto">
          <a:xfrm>
            <a:off x="5486400" y="4005263"/>
            <a:ext cx="1828800" cy="338137"/>
          </a:xfrm>
          <a:prstGeom prst="rect">
            <a:avLst/>
          </a:prstGeom>
          <a:noFill/>
          <a:ln w="9525">
            <a:noFill/>
            <a:miter lim="800000"/>
            <a:headEnd/>
            <a:tailEnd/>
          </a:ln>
        </p:spPr>
        <p:txBody>
          <a:bodyPr>
            <a:spAutoFit/>
          </a:bodyPr>
          <a:lstStyle/>
          <a:p>
            <a:pPr algn="ctr"/>
            <a:r>
              <a:rPr lang="en-US" sz="1600" b="1">
                <a:latin typeface="Times New Roman" pitchFamily="18" charset="0"/>
                <a:cs typeface="Times New Roman" pitchFamily="18" charset="0"/>
              </a:rPr>
              <a:t>PLS-DA loadings</a:t>
            </a:r>
          </a:p>
        </p:txBody>
      </p:sp>
      <p:sp>
        <p:nvSpPr>
          <p:cNvPr id="34833" name="Rectangle 17"/>
          <p:cNvSpPr>
            <a:spLocks noChangeArrowheads="1"/>
          </p:cNvSpPr>
          <p:nvPr/>
        </p:nvSpPr>
        <p:spPr bwMode="auto">
          <a:xfrm>
            <a:off x="1676400" y="3349625"/>
            <a:ext cx="2552700" cy="307975"/>
          </a:xfrm>
          <a:prstGeom prst="rect">
            <a:avLst/>
          </a:prstGeom>
          <a:noFill/>
          <a:ln w="9525">
            <a:noFill/>
            <a:miter lim="800000"/>
            <a:headEnd/>
            <a:tailEnd/>
          </a:ln>
        </p:spPr>
        <p:txBody>
          <a:bodyPr wrap="none">
            <a:spAutoFit/>
          </a:bodyPr>
          <a:lstStyle/>
          <a:p>
            <a:pPr algn="ctr"/>
            <a:r>
              <a:rPr lang="en-US" sz="1400">
                <a:latin typeface="Times New Roman" pitchFamily="18" charset="0"/>
                <a:cs typeface="Times New Roman" pitchFamily="18" charset="0"/>
              </a:rPr>
              <a:t>p&lt;0.05, R</a:t>
            </a:r>
            <a:r>
              <a:rPr lang="en-US" sz="1400" baseline="30000">
                <a:latin typeface="Times New Roman" pitchFamily="18" charset="0"/>
                <a:cs typeface="Times New Roman" pitchFamily="18" charset="0"/>
              </a:rPr>
              <a:t>2</a:t>
            </a:r>
            <a:r>
              <a:rPr lang="en-US" sz="1400">
                <a:latin typeface="Times New Roman" pitchFamily="18" charset="0"/>
                <a:cs typeface="Times New Roman" pitchFamily="18" charset="0"/>
              </a:rPr>
              <a:t> = 0.93 and Q</a:t>
            </a:r>
            <a:r>
              <a:rPr lang="en-US" sz="1400" baseline="30000">
                <a:latin typeface="Times New Roman" pitchFamily="18" charset="0"/>
                <a:cs typeface="Times New Roman" pitchFamily="18" charset="0"/>
              </a:rPr>
              <a:t>2</a:t>
            </a:r>
            <a:r>
              <a:rPr lang="en-US" sz="1400">
                <a:latin typeface="Times New Roman" pitchFamily="18" charset="0"/>
                <a:cs typeface="Times New Roman" pitchFamily="18" charset="0"/>
              </a:rPr>
              <a:t> = 0.79 </a:t>
            </a:r>
          </a:p>
        </p:txBody>
      </p:sp>
      <p:sp>
        <p:nvSpPr>
          <p:cNvPr id="34834" name="Rectangle 18"/>
          <p:cNvSpPr>
            <a:spLocks noChangeArrowheads="1"/>
          </p:cNvSpPr>
          <p:nvPr/>
        </p:nvSpPr>
        <p:spPr bwMode="auto">
          <a:xfrm>
            <a:off x="1676400" y="6245225"/>
            <a:ext cx="2552700" cy="307975"/>
          </a:xfrm>
          <a:prstGeom prst="rect">
            <a:avLst/>
          </a:prstGeom>
          <a:noFill/>
          <a:ln w="9525">
            <a:noFill/>
            <a:miter lim="800000"/>
            <a:headEnd/>
            <a:tailEnd/>
          </a:ln>
        </p:spPr>
        <p:txBody>
          <a:bodyPr wrap="none">
            <a:spAutoFit/>
          </a:bodyPr>
          <a:lstStyle/>
          <a:p>
            <a:pPr algn="ctr"/>
            <a:r>
              <a:rPr lang="en-US" sz="1400">
                <a:latin typeface="Times New Roman" pitchFamily="18" charset="0"/>
                <a:cs typeface="Times New Roman" pitchFamily="18" charset="0"/>
              </a:rPr>
              <a:t>p&lt;0.05, R</a:t>
            </a:r>
            <a:r>
              <a:rPr lang="en-US" sz="1400" baseline="30000">
                <a:latin typeface="Times New Roman" pitchFamily="18" charset="0"/>
                <a:cs typeface="Times New Roman" pitchFamily="18" charset="0"/>
              </a:rPr>
              <a:t>2</a:t>
            </a:r>
            <a:r>
              <a:rPr lang="en-US" sz="1400">
                <a:latin typeface="Times New Roman" pitchFamily="18" charset="0"/>
                <a:cs typeface="Times New Roman" pitchFamily="18" charset="0"/>
              </a:rPr>
              <a:t> = 0.82 and Q</a:t>
            </a:r>
            <a:r>
              <a:rPr lang="en-US" sz="1400" baseline="30000">
                <a:latin typeface="Times New Roman" pitchFamily="18" charset="0"/>
                <a:cs typeface="Times New Roman" pitchFamily="18" charset="0"/>
              </a:rPr>
              <a:t>2</a:t>
            </a:r>
            <a:r>
              <a:rPr lang="en-US" sz="1400">
                <a:latin typeface="Times New Roman" pitchFamily="18" charset="0"/>
                <a:cs typeface="Times New Roman" pitchFamily="18" charset="0"/>
              </a:rPr>
              <a:t> = 0.65 </a:t>
            </a:r>
          </a:p>
        </p:txBody>
      </p:sp>
      <p:pic>
        <p:nvPicPr>
          <p:cNvPr id="1027" name="Picture 3"/>
          <p:cNvPicPr>
            <a:picLocks noChangeArrowheads="1"/>
          </p:cNvPicPr>
          <p:nvPr/>
        </p:nvPicPr>
        <p:blipFill>
          <a:blip r:embed="rId6"/>
          <a:srcRect/>
          <a:stretch>
            <a:fillRect/>
          </a:stretch>
        </p:blipFill>
        <p:spPr bwMode="auto">
          <a:xfrm>
            <a:off x="3933269" y="1528977"/>
            <a:ext cx="5029200" cy="18288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a:srcRect/>
          <a:stretch>
            <a:fillRect/>
          </a:stretch>
        </p:blipFill>
        <p:spPr bwMode="auto">
          <a:xfrm>
            <a:off x="3929680" y="4405289"/>
            <a:ext cx="5049837" cy="1841500"/>
          </a:xfrm>
          <a:prstGeom prst="rect">
            <a:avLst/>
          </a:prstGeom>
          <a:noFill/>
          <a:ln w="9525">
            <a:noFill/>
            <a:miter lim="800000"/>
            <a:headEnd/>
            <a:tailEnd/>
          </a:ln>
          <a:effectLst/>
        </p:spPr>
      </p:pic>
      <p:sp>
        <p:nvSpPr>
          <p:cNvPr id="20" name="TextBox 19"/>
          <p:cNvSpPr txBox="1"/>
          <p:nvPr/>
        </p:nvSpPr>
        <p:spPr>
          <a:xfrm>
            <a:off x="2197290" y="49957"/>
            <a:ext cx="4585648"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2800" dirty="0" smtClean="0">
                <a:solidFill>
                  <a:schemeClr val="accent6">
                    <a:lumMod val="75000"/>
                  </a:schemeClr>
                </a:solidFill>
                <a:latin typeface="Cambria" pitchFamily="18" charset="0"/>
                <a:cs typeface="Arial" pitchFamily="34" charset="0"/>
              </a:rPr>
              <a:t>CHEMOMETRIC ANALYSIS</a:t>
            </a:r>
            <a:endParaRPr lang="en-US" sz="2800" dirty="0">
              <a:solidFill>
                <a:schemeClr val="accent6">
                  <a:lumMod val="75000"/>
                </a:schemeClr>
              </a:solidFill>
              <a:latin typeface="Cambria" pitchFamily="18" charset="0"/>
              <a:cs typeface="Arial" pitchFamily="34" charset="0"/>
            </a:endParaRPr>
          </a:p>
        </p:txBody>
      </p:sp>
    </p:spTree>
    <p:extLst>
      <p:ext uri="{BB962C8B-B14F-4D97-AF65-F5344CB8AC3E}">
        <p14:creationId xmlns="" xmlns:p14="http://schemas.microsoft.com/office/powerpoint/2010/main" val="269382119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a:xfrm>
            <a:off x="6553200" y="6356352"/>
            <a:ext cx="2133600" cy="365125"/>
          </a:xfrm>
        </p:spPr>
        <p:txBody>
          <a:bodyPr/>
          <a:lstStyle/>
          <a:p>
            <a:pPr>
              <a:defRPr/>
            </a:pPr>
            <a:fld id="{147416B4-AF1B-4023-B360-48E7864E2338}" type="slidenum">
              <a:rPr lang="en-US" smtClean="0"/>
              <a:pPr>
                <a:defRPr/>
              </a:pPr>
              <a:t>17</a:t>
            </a:fld>
            <a:endParaRPr lang="en-US"/>
          </a:p>
        </p:txBody>
      </p:sp>
      <p:sp>
        <p:nvSpPr>
          <p:cNvPr id="8" name="TextBox 7"/>
          <p:cNvSpPr txBox="1"/>
          <p:nvPr/>
        </p:nvSpPr>
        <p:spPr>
          <a:xfrm>
            <a:off x="0" y="0"/>
            <a:ext cx="9144000"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2800" dirty="0" smtClean="0">
                <a:solidFill>
                  <a:schemeClr val="accent6">
                    <a:lumMod val="75000"/>
                  </a:schemeClr>
                </a:solidFill>
                <a:latin typeface="Cambria" pitchFamily="18" charset="0"/>
                <a:cs typeface="Arial" pitchFamily="34" charset="0"/>
              </a:rPr>
              <a:t>STRESS RESPONSIVE METABOLITES</a:t>
            </a:r>
            <a:endParaRPr lang="en-US" sz="2800" dirty="0">
              <a:solidFill>
                <a:schemeClr val="accent6">
                  <a:lumMod val="75000"/>
                </a:schemeClr>
              </a:solidFill>
              <a:latin typeface="Cambria" pitchFamily="18" charset="0"/>
              <a:cs typeface="Arial" pitchFamily="34" charset="0"/>
            </a:endParaRPr>
          </a:p>
        </p:txBody>
      </p:sp>
      <p:graphicFrame>
        <p:nvGraphicFramePr>
          <p:cNvPr id="9" name="Table 8"/>
          <p:cNvGraphicFramePr>
            <a:graphicFrameLocks noGrp="1"/>
          </p:cNvGraphicFramePr>
          <p:nvPr/>
        </p:nvGraphicFramePr>
        <p:xfrm>
          <a:off x="-1" y="545901"/>
          <a:ext cx="9144002" cy="6091628"/>
        </p:xfrm>
        <a:graphic>
          <a:graphicData uri="http://schemas.openxmlformats.org/drawingml/2006/table">
            <a:tbl>
              <a:tblPr/>
              <a:tblGrid>
                <a:gridCol w="1920051"/>
                <a:gridCol w="1615884"/>
                <a:gridCol w="5608067"/>
              </a:tblGrid>
              <a:tr h="241542">
                <a:tc gridSpan="2">
                  <a:txBody>
                    <a:bodyPr/>
                    <a:lstStyle/>
                    <a:p>
                      <a:pPr marL="0" marR="0">
                        <a:lnSpc>
                          <a:spcPct val="150000"/>
                        </a:lnSpc>
                        <a:spcBef>
                          <a:spcPts val="0"/>
                        </a:spcBef>
                        <a:spcAft>
                          <a:spcPts val="0"/>
                        </a:spcAft>
                      </a:pPr>
                      <a:r>
                        <a:rPr lang="en-US" sz="1050" b="1" dirty="0">
                          <a:latin typeface="Times New Roman" pitchFamily="18" charset="0"/>
                          <a:ea typeface="Times New Roman"/>
                          <a:cs typeface="Times New Roman" pitchFamily="18" charset="0"/>
                        </a:rPr>
                        <a:t>Putative metabolites</a:t>
                      </a:r>
                    </a:p>
                  </a:txBody>
                  <a:tcPr marL="46534" marR="465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50000"/>
                        </a:lnSpc>
                        <a:spcBef>
                          <a:spcPts val="0"/>
                        </a:spcBef>
                        <a:spcAft>
                          <a:spcPts val="0"/>
                        </a:spcAft>
                      </a:pPr>
                      <a:r>
                        <a:rPr lang="en-US" sz="1050" b="1" dirty="0">
                          <a:latin typeface="Times New Roman" pitchFamily="18" charset="0"/>
                          <a:ea typeface="Times New Roman"/>
                          <a:cs typeface="Times New Roman" pitchFamily="18" charset="0"/>
                        </a:rPr>
                        <a:t>Related pathway</a:t>
                      </a:r>
                    </a:p>
                  </a:txBody>
                  <a:tcPr marL="46534" marR="465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551">
                <a:tc>
                  <a:txBody>
                    <a:bodyPr/>
                    <a:lstStyle/>
                    <a:p>
                      <a:pPr marL="0" marR="0">
                        <a:lnSpc>
                          <a:spcPct val="150000"/>
                        </a:lnSpc>
                        <a:spcBef>
                          <a:spcPts val="0"/>
                        </a:spcBef>
                        <a:spcAft>
                          <a:spcPts val="0"/>
                        </a:spcAft>
                      </a:pPr>
                      <a:r>
                        <a:rPr lang="en-US" sz="1050" b="1">
                          <a:solidFill>
                            <a:schemeClr val="bg1"/>
                          </a:solidFill>
                          <a:latin typeface="Times New Roman" pitchFamily="18" charset="0"/>
                          <a:ea typeface="Times New Roman"/>
                          <a:cs typeface="Times New Roman" pitchFamily="18" charset="0"/>
                        </a:rPr>
                        <a:t>Up-regulated</a:t>
                      </a:r>
                      <a:endParaRPr lang="en-US" sz="105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chemeClr val="accent4"/>
                    </a:solidFill>
                  </a:tcPr>
                </a:tc>
                <a:tc>
                  <a:txBody>
                    <a:bodyPr/>
                    <a:lstStyle/>
                    <a:p>
                      <a:pPr marL="0" marR="0">
                        <a:lnSpc>
                          <a:spcPct val="150000"/>
                        </a:lnSpc>
                        <a:spcBef>
                          <a:spcPts val="0"/>
                        </a:spcBef>
                        <a:spcAft>
                          <a:spcPts val="0"/>
                        </a:spcAft>
                      </a:pPr>
                      <a:endParaRPr lang="en-US" sz="105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chemeClr val="accent4"/>
                    </a:solidFill>
                  </a:tcPr>
                </a:tc>
                <a:tc>
                  <a:txBody>
                    <a:bodyPr/>
                    <a:lstStyle/>
                    <a:p>
                      <a:pPr marL="0" marR="0">
                        <a:lnSpc>
                          <a:spcPct val="150000"/>
                        </a:lnSpc>
                        <a:spcBef>
                          <a:spcPts val="0"/>
                        </a:spcBef>
                        <a:spcAft>
                          <a:spcPts val="0"/>
                        </a:spcAft>
                      </a:pPr>
                      <a:endParaRPr lang="en-US" sz="1050" dirty="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chemeClr val="accent4"/>
                    </a:solidFill>
                  </a:tcPr>
                </a:tc>
              </a:tr>
              <a:tr h="241542">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Amino acids</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Aspartate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Alanine, aspartate and glutamate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Alanine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Alanine, aspartate and glutamate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Glutamine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Alanine, aspartate and glutamate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Sugars</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Glucose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Glycolysis metabolism, Pentose phosphate pathway</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Fructose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Glycolysis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Ribose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Pentose phosphate pathway</a:t>
                      </a:r>
                    </a:p>
                  </a:txBody>
                  <a:tcPr marL="46534" marR="46534" marT="0" marB="0">
                    <a:lnL>
                      <a:noFill/>
                    </a:lnL>
                    <a:lnR>
                      <a:noFill/>
                    </a:lnR>
                    <a:lnT>
                      <a:noFill/>
                    </a:lnT>
                    <a:lnB>
                      <a:noFill/>
                    </a:lnB>
                  </a:tcPr>
                </a:tc>
              </a:tr>
              <a:tr h="262602">
                <a:tc>
                  <a:txBody>
                    <a:bodyPr/>
                    <a:lstStyle/>
                    <a:p>
                      <a:pPr marL="0" marR="0">
                        <a:lnSpc>
                          <a:spcPct val="150000"/>
                        </a:lnSpc>
                        <a:spcBef>
                          <a:spcPts val="0"/>
                        </a:spcBef>
                        <a:spcAft>
                          <a:spcPts val="0"/>
                        </a:spcAft>
                      </a:pPr>
                      <a:r>
                        <a:rPr lang="en-US" sz="1050" dirty="0">
                          <a:latin typeface="Times New Roman" pitchFamily="18" charset="0"/>
                          <a:ea typeface="Times New Roman"/>
                          <a:cs typeface="Times New Roman" pitchFamily="18" charset="0"/>
                        </a:rPr>
                        <a:t>Organic acids</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dirty="0" err="1">
                          <a:latin typeface="Times New Roman" pitchFamily="18" charset="0"/>
                          <a:ea typeface="Times New Roman"/>
                          <a:cs typeface="Times New Roman" pitchFamily="18" charset="0"/>
                        </a:rPr>
                        <a:t>Pyruvate</a:t>
                      </a:r>
                      <a:endParaRPr lang="en-US" sz="1050" dirty="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dirty="0" err="1">
                          <a:latin typeface="Times New Roman" pitchFamily="18" charset="0"/>
                          <a:ea typeface="Times New Roman"/>
                          <a:cs typeface="Times New Roman" pitchFamily="18" charset="0"/>
                        </a:rPr>
                        <a:t>Pyruvate</a:t>
                      </a:r>
                      <a:r>
                        <a:rPr lang="en-US" sz="1050" dirty="0">
                          <a:latin typeface="Times New Roman" pitchFamily="18" charset="0"/>
                          <a:ea typeface="Times New Roman"/>
                          <a:cs typeface="Times New Roman" pitchFamily="18" charset="0"/>
                        </a:rPr>
                        <a:t> metabolism, </a:t>
                      </a:r>
                      <a:r>
                        <a:rPr lang="en-US" sz="1050" dirty="0" err="1">
                          <a:latin typeface="Times New Roman" pitchFamily="18" charset="0"/>
                          <a:ea typeface="Times New Roman"/>
                          <a:cs typeface="Times New Roman" pitchFamily="18" charset="0"/>
                        </a:rPr>
                        <a:t>Tricarboxylic</a:t>
                      </a:r>
                      <a:r>
                        <a:rPr lang="en-US" sz="1050" dirty="0">
                          <a:latin typeface="Times New Roman" pitchFamily="18" charset="0"/>
                          <a:ea typeface="Times New Roman"/>
                          <a:cs typeface="Times New Roman" pitchFamily="18" charset="0"/>
                        </a:rPr>
                        <a:t> acid metabolism, </a:t>
                      </a:r>
                      <a:r>
                        <a:rPr lang="en-US" sz="1050" dirty="0" err="1" smtClean="0">
                          <a:latin typeface="Times New Roman" pitchFamily="18" charset="0"/>
                          <a:ea typeface="Times New Roman"/>
                          <a:cs typeface="Times New Roman" pitchFamily="18" charset="0"/>
                        </a:rPr>
                        <a:t>Glycolysis</a:t>
                      </a:r>
                      <a:r>
                        <a:rPr lang="en-US" sz="1050" dirty="0" smtClean="0">
                          <a:latin typeface="Times New Roman" pitchFamily="18" charset="0"/>
                          <a:ea typeface="Times New Roman"/>
                          <a:cs typeface="Times New Roman" pitchFamily="18" charset="0"/>
                        </a:rPr>
                        <a:t> </a:t>
                      </a:r>
                      <a:r>
                        <a:rPr lang="en-US" sz="1050" dirty="0">
                          <a:latin typeface="Times New Roman" pitchFamily="18" charset="0"/>
                          <a:ea typeface="Times New Roman"/>
                          <a:cs typeface="Times New Roman" pitchFamily="18" charset="0"/>
                        </a:rPr>
                        <a:t>metabolism, </a:t>
                      </a:r>
                      <a:r>
                        <a:rPr lang="en-US" sz="1050" dirty="0" err="1">
                          <a:latin typeface="Times New Roman" pitchFamily="18" charset="0"/>
                          <a:ea typeface="Times New Roman"/>
                          <a:cs typeface="Times New Roman" pitchFamily="18" charset="0"/>
                        </a:rPr>
                        <a:t>Glyoxylate</a:t>
                      </a:r>
                      <a:r>
                        <a:rPr lang="en-US" sz="1050" dirty="0">
                          <a:latin typeface="Times New Roman" pitchFamily="18" charset="0"/>
                          <a:ea typeface="Times New Roman"/>
                          <a:cs typeface="Times New Roman" pitchFamily="18" charset="0"/>
                        </a:rPr>
                        <a:t>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dirty="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Citrate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dirty="0" err="1">
                          <a:latin typeface="Times New Roman" pitchFamily="18" charset="0"/>
                          <a:ea typeface="Times New Roman"/>
                          <a:cs typeface="Times New Roman" pitchFamily="18" charset="0"/>
                        </a:rPr>
                        <a:t>Tricarboxylic</a:t>
                      </a:r>
                      <a:r>
                        <a:rPr lang="en-US" sz="1050" dirty="0">
                          <a:latin typeface="Times New Roman" pitchFamily="18" charset="0"/>
                          <a:ea typeface="Times New Roman"/>
                          <a:cs typeface="Times New Roman" pitchFamily="18" charset="0"/>
                        </a:rPr>
                        <a:t> acid metabolism, </a:t>
                      </a:r>
                      <a:r>
                        <a:rPr lang="en-US" sz="1050" dirty="0" err="1">
                          <a:latin typeface="Times New Roman" pitchFamily="18" charset="0"/>
                          <a:ea typeface="Times New Roman"/>
                          <a:cs typeface="Times New Roman" pitchFamily="18" charset="0"/>
                        </a:rPr>
                        <a:t>Glyoxylate</a:t>
                      </a:r>
                      <a:r>
                        <a:rPr lang="en-US" sz="1050" dirty="0">
                          <a:latin typeface="Times New Roman" pitchFamily="18" charset="0"/>
                          <a:ea typeface="Times New Roman"/>
                          <a:cs typeface="Times New Roman" pitchFamily="18" charset="0"/>
                        </a:rPr>
                        <a:t>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Succinate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Tricarboxylic acid metabolism, Glyoxylate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Cis-aconitate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Tricarboxylic acid metabolism, Glyoxylate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Formate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Pyruvate metabolism, Glyoxylate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Acetate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Pyruvate metabolism, Glycolysis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Lactate </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Pyruvate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Glycolate </a:t>
                      </a: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Glyoxylate metabolism</a:t>
                      </a: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r>
              <a:tr h="257551">
                <a:tc>
                  <a:txBody>
                    <a:bodyPr/>
                    <a:lstStyle/>
                    <a:p>
                      <a:pPr marL="0" marR="0">
                        <a:lnSpc>
                          <a:spcPct val="150000"/>
                        </a:lnSpc>
                        <a:spcBef>
                          <a:spcPts val="0"/>
                        </a:spcBef>
                        <a:spcAft>
                          <a:spcPts val="0"/>
                        </a:spcAft>
                      </a:pPr>
                      <a:r>
                        <a:rPr lang="en-US" sz="1050" b="1">
                          <a:solidFill>
                            <a:schemeClr val="bg1"/>
                          </a:solidFill>
                          <a:latin typeface="Times New Roman" pitchFamily="18" charset="0"/>
                          <a:ea typeface="Times New Roman"/>
                          <a:cs typeface="Times New Roman" pitchFamily="18" charset="0"/>
                        </a:rPr>
                        <a:t>Down-regulated</a:t>
                      </a:r>
                      <a:endParaRPr lang="en-US" sz="105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marL="0" marR="0">
                        <a:lnSpc>
                          <a:spcPct val="150000"/>
                        </a:lnSpc>
                        <a:spcBef>
                          <a:spcPts val="0"/>
                        </a:spcBef>
                        <a:spcAft>
                          <a:spcPts val="0"/>
                        </a:spcAft>
                      </a:pPr>
                      <a:endParaRPr lang="en-US" sz="105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c>
                  <a:txBody>
                    <a:bodyPr/>
                    <a:lstStyle/>
                    <a:p>
                      <a:pPr marL="0" marR="0">
                        <a:lnSpc>
                          <a:spcPct val="150000"/>
                        </a:lnSpc>
                        <a:spcBef>
                          <a:spcPts val="0"/>
                        </a:spcBef>
                        <a:spcAft>
                          <a:spcPts val="0"/>
                        </a:spcAft>
                      </a:pPr>
                      <a:endParaRPr lang="en-US" sz="1050" dirty="0">
                        <a:solidFill>
                          <a:schemeClr val="bg1"/>
                        </a:solidFill>
                        <a:latin typeface="Times New Roman" pitchFamily="18" charset="0"/>
                        <a:ea typeface="Times New Roman"/>
                        <a:cs typeface="Times New Roman" pitchFamily="18" charset="0"/>
                      </a:endParaRPr>
                    </a:p>
                  </a:txBody>
                  <a:tcPr marL="46534" marR="46534" marT="0" marB="0">
                    <a:lnL>
                      <a:noFill/>
                    </a:lnL>
                    <a:lnR>
                      <a:noFill/>
                    </a:lnR>
                    <a:lnT w="12700" cap="flat" cmpd="sng" algn="ctr">
                      <a:solidFill>
                        <a:srgbClr val="000000"/>
                      </a:solidFill>
                      <a:prstDash val="solid"/>
                      <a:round/>
                      <a:headEnd type="none" w="med" len="med"/>
                      <a:tailEnd type="none" w="med" len="med"/>
                    </a:lnT>
                    <a:lnB>
                      <a:noFill/>
                    </a:lnB>
                    <a:solidFill>
                      <a:srgbClr val="C00000"/>
                    </a:solidFill>
                  </a:tcPr>
                </a:tc>
              </a:tr>
              <a:tr h="241542">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Amino acids</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Phenyl alanine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Phenylalanine, tyrosine and tryptophan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Tyrosine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Phenylalanine, tyrosine and tryptophan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Tryptophan</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Phenylalanine, tyrosine and tryptophan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Valine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Valine, leucine and isoleucine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Isoleucine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Valine, leucine and isoleucine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Leucine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Valine, leucine and isoleucine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Vitamins</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Pantothenate</a:t>
                      </a:r>
                    </a:p>
                  </a:txBody>
                  <a:tcPr marL="46534" marR="46534" marT="0" marB="0">
                    <a:lnL>
                      <a:noFill/>
                    </a:lnL>
                    <a:lnR>
                      <a:noFill/>
                    </a:lnR>
                    <a:lnT>
                      <a:noFill/>
                    </a:lnT>
                    <a:lnB>
                      <a:noFill/>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Pantothenate metabolism</a:t>
                      </a:r>
                    </a:p>
                  </a:txBody>
                  <a:tcPr marL="46534" marR="46534" marT="0" marB="0">
                    <a:lnL>
                      <a:noFill/>
                    </a:lnL>
                    <a:lnR>
                      <a:noFill/>
                    </a:lnR>
                    <a:lnT>
                      <a:noFill/>
                    </a:lnT>
                    <a:lnB>
                      <a:noFill/>
                    </a:lnB>
                  </a:tcPr>
                </a:tc>
              </a:tr>
              <a:tr h="241542">
                <a:tc>
                  <a:txBody>
                    <a:bodyPr/>
                    <a:lstStyle/>
                    <a:p>
                      <a:pPr marL="0" marR="0">
                        <a:lnSpc>
                          <a:spcPct val="150000"/>
                        </a:lnSpc>
                        <a:spcBef>
                          <a:spcPts val="0"/>
                        </a:spcBef>
                        <a:spcAft>
                          <a:spcPts val="0"/>
                        </a:spcAft>
                      </a:pPr>
                      <a:endParaRPr lang="en-US" sz="1050">
                        <a:latin typeface="Times New Roman" pitchFamily="18" charset="0"/>
                        <a:ea typeface="Times New Roman"/>
                        <a:cs typeface="Times New Roman" pitchFamily="18" charset="0"/>
                      </a:endParaRP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50">
                          <a:latin typeface="Times New Roman" pitchFamily="18" charset="0"/>
                          <a:ea typeface="Times New Roman"/>
                          <a:cs typeface="Times New Roman" pitchFamily="18" charset="0"/>
                        </a:rPr>
                        <a:t>Biotin</a:t>
                      </a: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50" dirty="0">
                          <a:latin typeface="Times New Roman" pitchFamily="18" charset="0"/>
                          <a:ea typeface="Times New Roman"/>
                          <a:cs typeface="Times New Roman" pitchFamily="18" charset="0"/>
                        </a:rPr>
                        <a:t>Biotin metabolism</a:t>
                      </a:r>
                    </a:p>
                  </a:txBody>
                  <a:tcPr marL="46534" marR="46534"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778646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2" cstate="print"/>
          <a:stretch>
            <a:fillRect/>
          </a:stretch>
        </p:blipFill>
        <p:spPr bwMode="auto">
          <a:xfrm>
            <a:off x="40943" y="5352883"/>
            <a:ext cx="3840480" cy="1472355"/>
          </a:xfrm>
          <a:prstGeom prst="rect">
            <a:avLst/>
          </a:prstGeom>
          <a:noFill/>
          <a:ln>
            <a:noFill/>
          </a:ln>
        </p:spPr>
      </p:pic>
      <p:pic>
        <p:nvPicPr>
          <p:cNvPr id="2050" name="Picture 2"/>
          <p:cNvPicPr>
            <a:picLocks noChangeAspect="1" noChangeArrowheads="1"/>
          </p:cNvPicPr>
          <p:nvPr/>
        </p:nvPicPr>
        <p:blipFill>
          <a:blip r:embed="rId3"/>
          <a:srcRect t="2418"/>
          <a:stretch>
            <a:fillRect/>
          </a:stretch>
        </p:blipFill>
        <p:spPr bwMode="auto">
          <a:xfrm>
            <a:off x="0" y="818865"/>
            <a:ext cx="4620687" cy="4572000"/>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pPr>
              <a:defRPr/>
            </a:pPr>
            <a:fld id="{84888DD6-F782-434D-85CC-49D788BB6047}" type="slidenum">
              <a:rPr lang="en-US" smtClean="0"/>
              <a:pPr>
                <a:defRPr/>
              </a:pPr>
              <a:t>18</a:t>
            </a:fld>
            <a:endParaRPr lang="en-US"/>
          </a:p>
        </p:txBody>
      </p:sp>
      <p:sp>
        <p:nvSpPr>
          <p:cNvPr id="6" name="TextBox 5"/>
          <p:cNvSpPr txBox="1"/>
          <p:nvPr/>
        </p:nvSpPr>
        <p:spPr>
          <a:xfrm>
            <a:off x="1269234" y="9679"/>
            <a:ext cx="6814750" cy="523220"/>
          </a:xfrm>
          <a:prstGeom prst="rect">
            <a:avLst/>
          </a:prstGeom>
          <a:noFill/>
        </p:spPr>
        <p:txBody>
          <a:bodyPr wrap="none">
            <a:spAutoFit/>
          </a:bodyPr>
          <a:lstStyle/>
          <a:p>
            <a:pPr algn="ctr">
              <a:defRPr/>
            </a:pPr>
            <a:r>
              <a:rPr lang="en-US" sz="2800" dirty="0" smtClean="0">
                <a:solidFill>
                  <a:schemeClr val="accent6">
                    <a:lumMod val="75000"/>
                  </a:schemeClr>
                </a:solidFill>
                <a:latin typeface="Cambria" pitchFamily="18" charset="0"/>
              </a:rPr>
              <a:t>TOCSY SPECTRUM OF </a:t>
            </a:r>
            <a:r>
              <a:rPr lang="en-US" sz="2800" i="1" dirty="0" smtClean="0">
                <a:solidFill>
                  <a:schemeClr val="accent6">
                    <a:lumMod val="75000"/>
                  </a:schemeClr>
                </a:solidFill>
                <a:latin typeface="Cambria" pitchFamily="18" charset="0"/>
              </a:rPr>
              <a:t>Halomonas sp. </a:t>
            </a:r>
            <a:r>
              <a:rPr lang="en-US" sz="2800" dirty="0" smtClean="0">
                <a:solidFill>
                  <a:schemeClr val="accent6">
                    <a:lumMod val="75000"/>
                  </a:schemeClr>
                </a:solidFill>
                <a:latin typeface="Cambria" pitchFamily="18" charset="0"/>
              </a:rPr>
              <a:t>VITP9</a:t>
            </a:r>
            <a:endParaRPr lang="en-US" sz="2800" dirty="0">
              <a:solidFill>
                <a:schemeClr val="accent6">
                  <a:lumMod val="75000"/>
                </a:schemeClr>
              </a:solidFill>
              <a:latin typeface="Cambria" pitchFamily="18" charset="0"/>
            </a:endParaRPr>
          </a:p>
        </p:txBody>
      </p:sp>
      <p:sp>
        <p:nvSpPr>
          <p:cNvPr id="9" name="TextBox 8"/>
          <p:cNvSpPr txBox="1"/>
          <p:nvPr/>
        </p:nvSpPr>
        <p:spPr>
          <a:xfrm>
            <a:off x="1965281" y="491314"/>
            <a:ext cx="609462" cy="461665"/>
          </a:xfrm>
          <a:prstGeom prst="rect">
            <a:avLst/>
          </a:prstGeom>
          <a:noFill/>
        </p:spPr>
        <p:txBody>
          <a:bodyPr wrap="none" rtlCol="0">
            <a:spAutoFit/>
          </a:bodyPr>
          <a:lstStyle/>
          <a:p>
            <a:r>
              <a:rPr lang="en-US" sz="2400" b="1" dirty="0" smtClean="0"/>
              <a:t>M9</a:t>
            </a:r>
            <a:endParaRPr lang="en-US" sz="2400" b="1" dirty="0"/>
          </a:p>
        </p:txBody>
      </p:sp>
      <p:sp>
        <p:nvSpPr>
          <p:cNvPr id="10" name="TextBox 9"/>
          <p:cNvSpPr txBox="1"/>
          <p:nvPr/>
        </p:nvSpPr>
        <p:spPr>
          <a:xfrm>
            <a:off x="6430432" y="479936"/>
            <a:ext cx="487634" cy="461665"/>
          </a:xfrm>
          <a:prstGeom prst="rect">
            <a:avLst/>
          </a:prstGeom>
          <a:noFill/>
        </p:spPr>
        <p:txBody>
          <a:bodyPr wrap="none" rtlCol="0">
            <a:spAutoFit/>
          </a:bodyPr>
          <a:lstStyle/>
          <a:p>
            <a:r>
              <a:rPr lang="en-US" sz="2400" b="1" dirty="0" smtClean="0"/>
              <a:t>LB</a:t>
            </a:r>
            <a:endParaRPr lang="en-US" sz="2400" b="1" dirty="0"/>
          </a:p>
        </p:txBody>
      </p:sp>
      <p:pic>
        <p:nvPicPr>
          <p:cNvPr id="2051" name="Picture 3"/>
          <p:cNvPicPr>
            <a:picLocks noChangeAspect="1" noChangeArrowheads="1"/>
          </p:cNvPicPr>
          <p:nvPr/>
        </p:nvPicPr>
        <p:blipFill>
          <a:blip r:embed="rId4"/>
          <a:srcRect/>
          <a:stretch>
            <a:fillRect/>
          </a:stretch>
        </p:blipFill>
        <p:spPr bwMode="auto">
          <a:xfrm>
            <a:off x="4558352" y="839737"/>
            <a:ext cx="4572000" cy="4523916"/>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cstate="print"/>
          <a:stretch>
            <a:fillRect/>
          </a:stretch>
        </p:blipFill>
        <p:spPr bwMode="auto">
          <a:xfrm>
            <a:off x="2892012" y="5339553"/>
            <a:ext cx="4480560" cy="1510488"/>
          </a:xfrm>
          <a:prstGeom prst="rect">
            <a:avLst/>
          </a:prstGeom>
          <a:noFill/>
          <a:ln>
            <a:noFill/>
          </a:ln>
        </p:spPr>
      </p:pic>
      <p:pic>
        <p:nvPicPr>
          <p:cNvPr id="2052" name="Picture 4"/>
          <p:cNvPicPr>
            <a:picLocks noChangeAspect="1" noChangeArrowheads="1"/>
          </p:cNvPicPr>
          <p:nvPr/>
        </p:nvPicPr>
        <p:blipFill>
          <a:blip r:embed="rId6" cstate="print"/>
          <a:stretch>
            <a:fillRect/>
          </a:stretch>
        </p:blipFill>
        <p:spPr bwMode="auto">
          <a:xfrm>
            <a:off x="5173455" y="5328131"/>
            <a:ext cx="3931920" cy="1489360"/>
          </a:xfrm>
          <a:prstGeom prst="rect">
            <a:avLst/>
          </a:prstGeom>
          <a:noFill/>
          <a:ln>
            <a:noFill/>
          </a:ln>
        </p:spPr>
      </p:pic>
      <p:sp>
        <p:nvSpPr>
          <p:cNvPr id="11" name="Slide Number Placeholder 1"/>
          <p:cNvSpPr txBox="1">
            <a:spLocks/>
          </p:cNvSpPr>
          <p:nvPr/>
        </p:nvSpPr>
        <p:spPr>
          <a:xfrm>
            <a:off x="6705600" y="6508752"/>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F73A52E-D942-4673-A652-35C1DA6464CA}"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54" name="Group 53"/>
          <p:cNvGrpSpPr/>
          <p:nvPr/>
        </p:nvGrpSpPr>
        <p:grpSpPr>
          <a:xfrm>
            <a:off x="486276" y="2073871"/>
            <a:ext cx="2518503" cy="2542019"/>
            <a:chOff x="486276" y="2073871"/>
            <a:chExt cx="2518503" cy="2542019"/>
          </a:xfrm>
        </p:grpSpPr>
        <p:cxnSp>
          <p:nvCxnSpPr>
            <p:cNvPr id="29" name="Straight Connector 28"/>
            <p:cNvCxnSpPr/>
            <p:nvPr/>
          </p:nvCxnSpPr>
          <p:spPr>
            <a:xfrm flipV="1">
              <a:off x="491319" y="2074460"/>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0" name="Straight Connector 29"/>
            <p:cNvCxnSpPr/>
            <p:nvPr/>
          </p:nvCxnSpPr>
          <p:spPr>
            <a:xfrm flipV="1">
              <a:off x="493591" y="4615260"/>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p:cNvCxnSpPr/>
            <p:nvPr/>
          </p:nvCxnSpPr>
          <p:spPr>
            <a:xfrm flipV="1">
              <a:off x="486276" y="3624025"/>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p:cNvCxnSpPr/>
            <p:nvPr/>
          </p:nvCxnSpPr>
          <p:spPr>
            <a:xfrm flipV="1">
              <a:off x="492376" y="3820315"/>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4" name="Straight Connector 33"/>
            <p:cNvCxnSpPr/>
            <p:nvPr/>
          </p:nvCxnSpPr>
          <p:spPr>
            <a:xfrm rot="5400000">
              <a:off x="1726388" y="3350361"/>
              <a:ext cx="253105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218283" y="3349146"/>
              <a:ext cx="253105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2248" y="3347931"/>
              <a:ext cx="253105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771672" y="3339401"/>
              <a:ext cx="253105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2728570" y="2187245"/>
              <a:ext cx="153619" cy="175565"/>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4968069" y="1845860"/>
            <a:ext cx="2863215" cy="2864062"/>
            <a:chOff x="4968069" y="1855385"/>
            <a:chExt cx="2863215" cy="2864062"/>
          </a:xfrm>
        </p:grpSpPr>
        <p:cxnSp>
          <p:nvCxnSpPr>
            <p:cNvPr id="44" name="Straight Connector 43"/>
            <p:cNvCxnSpPr/>
            <p:nvPr/>
          </p:nvCxnSpPr>
          <p:spPr>
            <a:xfrm rot="5400000">
              <a:off x="6375197" y="3302127"/>
              <a:ext cx="28346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968069" y="1855385"/>
              <a:ext cx="283464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Straight Connector 39"/>
            <p:cNvCxnSpPr/>
            <p:nvPr/>
          </p:nvCxnSpPr>
          <p:spPr>
            <a:xfrm flipV="1">
              <a:off x="4996644" y="4712885"/>
              <a:ext cx="283464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1" name="Straight Connector 40"/>
            <p:cNvCxnSpPr/>
            <p:nvPr/>
          </p:nvCxnSpPr>
          <p:spPr>
            <a:xfrm rot="5400000">
              <a:off x="3565322" y="3283077"/>
              <a:ext cx="28346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4451147" y="3292602"/>
              <a:ext cx="28346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727372" y="3292602"/>
              <a:ext cx="283464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4977594" y="3569885"/>
              <a:ext cx="283464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6" name="Straight Connector 45"/>
            <p:cNvCxnSpPr/>
            <p:nvPr/>
          </p:nvCxnSpPr>
          <p:spPr>
            <a:xfrm flipV="1">
              <a:off x="4968069" y="3788960"/>
              <a:ext cx="283464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sp>
          <p:nvSpPr>
            <p:cNvPr id="47" name="Oval 46"/>
            <p:cNvSpPr/>
            <p:nvPr/>
          </p:nvSpPr>
          <p:spPr>
            <a:xfrm>
              <a:off x="7529170" y="1958645"/>
              <a:ext cx="153619" cy="175565"/>
            </a:xfrm>
            <a:prstGeom prst="ellipse">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5377644" y="1808607"/>
            <a:ext cx="2415540" cy="2497455"/>
            <a:chOff x="5377644" y="1808607"/>
            <a:chExt cx="2415540" cy="2497455"/>
          </a:xfrm>
        </p:grpSpPr>
        <p:cxnSp>
          <p:nvCxnSpPr>
            <p:cNvPr id="48" name="Straight Connector 47"/>
            <p:cNvCxnSpPr/>
            <p:nvPr/>
          </p:nvCxnSpPr>
          <p:spPr>
            <a:xfrm flipV="1">
              <a:off x="5396694" y="1817285"/>
              <a:ext cx="237744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49" name="Straight Connector 48"/>
            <p:cNvCxnSpPr/>
            <p:nvPr/>
          </p:nvCxnSpPr>
          <p:spPr>
            <a:xfrm flipV="1">
              <a:off x="5377644" y="2236385"/>
              <a:ext cx="237744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50" name="Straight Connector 49"/>
            <p:cNvCxnSpPr/>
            <p:nvPr/>
          </p:nvCxnSpPr>
          <p:spPr>
            <a:xfrm rot="5400000">
              <a:off x="6548552" y="3043047"/>
              <a:ext cx="246888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6205652" y="3071622"/>
              <a:ext cx="246888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4186352" y="3052572"/>
              <a:ext cx="246888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5415744" y="4284260"/>
              <a:ext cx="237744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grpSp>
      <p:sp>
        <p:nvSpPr>
          <p:cNvPr id="58" name="Oval 57"/>
          <p:cNvSpPr/>
          <p:nvPr/>
        </p:nvSpPr>
        <p:spPr>
          <a:xfrm>
            <a:off x="6000750" y="3371850"/>
            <a:ext cx="295275" cy="3048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5057775" y="4286250"/>
            <a:ext cx="295275" cy="3048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2718484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1DBA422-D8D6-4DE6-9286-45E8FF2AF78B}" type="slidenum">
              <a:rPr lang="en-US" smtClean="0"/>
              <a:pPr>
                <a:defRPr/>
              </a:pPr>
              <a:t>19</a:t>
            </a:fld>
            <a:endParaRPr lang="en-US"/>
          </a:p>
        </p:txBody>
      </p:sp>
      <p:sp>
        <p:nvSpPr>
          <p:cNvPr id="7" name="TextBox 6"/>
          <p:cNvSpPr txBox="1"/>
          <p:nvPr/>
        </p:nvSpPr>
        <p:spPr>
          <a:xfrm>
            <a:off x="1418441" y="13648"/>
            <a:ext cx="6296980" cy="523220"/>
          </a:xfrm>
          <a:prstGeom prst="rect">
            <a:avLst/>
          </a:prstGeom>
          <a:noFill/>
        </p:spPr>
        <p:txBody>
          <a:bodyPr wrap="none">
            <a:spAutoFit/>
          </a:bodyPr>
          <a:lstStyle/>
          <a:p>
            <a:pPr algn="ctr">
              <a:defRPr/>
            </a:pPr>
            <a:r>
              <a:rPr lang="en-US" sz="2800" dirty="0" smtClean="0">
                <a:solidFill>
                  <a:schemeClr val="accent6">
                    <a:lumMod val="75000"/>
                  </a:schemeClr>
                </a:solidFill>
                <a:latin typeface="Cambria" pitchFamily="18" charset="0"/>
              </a:rPr>
              <a:t>TOCSY SPECTRUM OF </a:t>
            </a:r>
            <a:r>
              <a:rPr lang="en-US" sz="2800" i="1" dirty="0" smtClean="0">
                <a:solidFill>
                  <a:schemeClr val="accent6">
                    <a:lumMod val="75000"/>
                  </a:schemeClr>
                </a:solidFill>
                <a:latin typeface="Cambria" pitchFamily="18" charset="0"/>
              </a:rPr>
              <a:t>Bacillus sp. </a:t>
            </a:r>
            <a:r>
              <a:rPr lang="en-US" sz="2800" dirty="0" smtClean="0">
                <a:solidFill>
                  <a:schemeClr val="accent6">
                    <a:lumMod val="75000"/>
                  </a:schemeClr>
                </a:solidFill>
                <a:latin typeface="Cambria" pitchFamily="18" charset="0"/>
              </a:rPr>
              <a:t>VITP4</a:t>
            </a:r>
            <a:endParaRPr lang="en-US" sz="2800" dirty="0">
              <a:solidFill>
                <a:schemeClr val="accent6">
                  <a:lumMod val="75000"/>
                </a:schemeClr>
              </a:solidFill>
              <a:latin typeface="Cambria" pitchFamily="18" charset="0"/>
            </a:endParaRPr>
          </a:p>
        </p:txBody>
      </p:sp>
      <p:pic>
        <p:nvPicPr>
          <p:cNvPr id="3074" name="Picture 2"/>
          <p:cNvPicPr>
            <a:picLocks noChangeAspect="1" noChangeArrowheads="1"/>
          </p:cNvPicPr>
          <p:nvPr/>
        </p:nvPicPr>
        <p:blipFill>
          <a:blip r:embed="rId2"/>
          <a:srcRect/>
          <a:stretch>
            <a:fillRect/>
          </a:stretch>
        </p:blipFill>
        <p:spPr bwMode="auto">
          <a:xfrm>
            <a:off x="0" y="682610"/>
            <a:ext cx="4572000" cy="4648402"/>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555810" y="795618"/>
            <a:ext cx="4572000" cy="4555916"/>
          </a:xfrm>
          <a:prstGeom prst="rect">
            <a:avLst/>
          </a:prstGeom>
          <a:noFill/>
          <a:ln w="9525">
            <a:noFill/>
            <a:miter lim="800000"/>
            <a:headEnd/>
            <a:tailEnd/>
          </a:ln>
          <a:effectLst/>
        </p:spPr>
      </p:pic>
      <p:sp>
        <p:nvSpPr>
          <p:cNvPr id="14" name="TextBox 13"/>
          <p:cNvSpPr txBox="1"/>
          <p:nvPr/>
        </p:nvSpPr>
        <p:spPr>
          <a:xfrm>
            <a:off x="1965281" y="491314"/>
            <a:ext cx="609462" cy="461665"/>
          </a:xfrm>
          <a:prstGeom prst="rect">
            <a:avLst/>
          </a:prstGeom>
          <a:noFill/>
        </p:spPr>
        <p:txBody>
          <a:bodyPr wrap="none" rtlCol="0">
            <a:spAutoFit/>
          </a:bodyPr>
          <a:lstStyle/>
          <a:p>
            <a:r>
              <a:rPr lang="en-US" sz="2400" b="1" dirty="0" smtClean="0"/>
              <a:t>M9</a:t>
            </a:r>
            <a:endParaRPr lang="en-US" sz="2400" b="1" dirty="0"/>
          </a:p>
        </p:txBody>
      </p:sp>
      <p:sp>
        <p:nvSpPr>
          <p:cNvPr id="15" name="TextBox 14"/>
          <p:cNvSpPr txBox="1"/>
          <p:nvPr/>
        </p:nvSpPr>
        <p:spPr>
          <a:xfrm>
            <a:off x="6430432" y="479936"/>
            <a:ext cx="487634" cy="461665"/>
          </a:xfrm>
          <a:prstGeom prst="rect">
            <a:avLst/>
          </a:prstGeom>
          <a:noFill/>
        </p:spPr>
        <p:txBody>
          <a:bodyPr wrap="none" rtlCol="0">
            <a:spAutoFit/>
          </a:bodyPr>
          <a:lstStyle/>
          <a:p>
            <a:r>
              <a:rPr lang="en-US" sz="2400" b="1" dirty="0" smtClean="0"/>
              <a:t>LB</a:t>
            </a:r>
            <a:endParaRPr lang="en-US" sz="2400" b="1" dirty="0"/>
          </a:p>
        </p:txBody>
      </p:sp>
      <p:pic>
        <p:nvPicPr>
          <p:cNvPr id="3078" name="Picture 6"/>
          <p:cNvPicPr>
            <a:picLocks noChangeAspect="1" noChangeArrowheads="1"/>
          </p:cNvPicPr>
          <p:nvPr/>
        </p:nvPicPr>
        <p:blipFill>
          <a:blip r:embed="rId4"/>
          <a:srcRect/>
          <a:stretch>
            <a:fillRect/>
          </a:stretch>
        </p:blipFill>
        <p:spPr bwMode="auto">
          <a:xfrm>
            <a:off x="13648" y="5296721"/>
            <a:ext cx="4846320" cy="1530627"/>
          </a:xfrm>
          <a:prstGeom prst="rect">
            <a:avLst/>
          </a:prstGeom>
          <a:noFill/>
          <a:ln w="9525">
            <a:noFill/>
            <a:miter lim="800000"/>
            <a:headEnd/>
            <a:tailEnd/>
          </a:ln>
          <a:effectLst/>
        </p:spPr>
      </p:pic>
      <p:pic>
        <p:nvPicPr>
          <p:cNvPr id="3079" name="Picture 7"/>
          <p:cNvPicPr>
            <a:picLocks noChangeAspect="1" noChangeArrowheads="1"/>
          </p:cNvPicPr>
          <p:nvPr/>
        </p:nvPicPr>
        <p:blipFill>
          <a:blip r:embed="rId5"/>
          <a:srcRect/>
          <a:stretch>
            <a:fillRect/>
          </a:stretch>
        </p:blipFill>
        <p:spPr bwMode="auto">
          <a:xfrm>
            <a:off x="1600238" y="5302144"/>
            <a:ext cx="4663440" cy="1544678"/>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a:srcRect/>
          <a:stretch>
            <a:fillRect/>
          </a:stretch>
        </p:blipFill>
        <p:spPr bwMode="auto">
          <a:xfrm>
            <a:off x="3511863" y="5315102"/>
            <a:ext cx="4023360" cy="1498956"/>
          </a:xfrm>
          <a:prstGeom prst="rect">
            <a:avLst/>
          </a:prstGeom>
          <a:noFill/>
          <a:ln w="9525">
            <a:noFill/>
            <a:miter lim="800000"/>
            <a:headEnd/>
            <a:tailEnd/>
          </a:ln>
          <a:effectLst/>
        </p:spPr>
      </p:pic>
      <p:pic>
        <p:nvPicPr>
          <p:cNvPr id="3076" name="Picture 4"/>
          <p:cNvPicPr>
            <a:picLocks noChangeAspect="1" noChangeArrowheads="1"/>
          </p:cNvPicPr>
          <p:nvPr/>
        </p:nvPicPr>
        <p:blipFill>
          <a:blip r:embed="rId7"/>
          <a:srcRect/>
          <a:stretch>
            <a:fillRect/>
          </a:stretch>
        </p:blipFill>
        <p:spPr bwMode="auto">
          <a:xfrm>
            <a:off x="5277859" y="5315440"/>
            <a:ext cx="3840480" cy="1505105"/>
          </a:xfrm>
          <a:prstGeom prst="rect">
            <a:avLst/>
          </a:prstGeom>
          <a:noFill/>
          <a:ln w="9525">
            <a:noFill/>
            <a:miter lim="800000"/>
            <a:headEnd/>
            <a:tailEnd/>
          </a:ln>
          <a:effectLst/>
        </p:spPr>
      </p:pic>
      <p:sp>
        <p:nvSpPr>
          <p:cNvPr id="12" name="Slide Number Placeholder 1"/>
          <p:cNvSpPr txBox="1">
            <a:spLocks/>
          </p:cNvSpPr>
          <p:nvPr/>
        </p:nvSpPr>
        <p:spPr>
          <a:xfrm>
            <a:off x="6705600" y="6508752"/>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F73A52E-D942-4673-A652-35C1DA6464CA}"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39" name="Group 38"/>
          <p:cNvGrpSpPr/>
          <p:nvPr/>
        </p:nvGrpSpPr>
        <p:grpSpPr>
          <a:xfrm>
            <a:off x="457195" y="1955179"/>
            <a:ext cx="2522561" cy="2676780"/>
            <a:chOff x="457195" y="1955179"/>
            <a:chExt cx="2522561" cy="2676780"/>
          </a:xfrm>
        </p:grpSpPr>
        <p:cxnSp>
          <p:nvCxnSpPr>
            <p:cNvPr id="13" name="Straight Connector 12"/>
            <p:cNvCxnSpPr/>
            <p:nvPr/>
          </p:nvCxnSpPr>
          <p:spPr>
            <a:xfrm flipV="1">
              <a:off x="464023" y="1965276"/>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 name="Straight Connector 15"/>
            <p:cNvCxnSpPr/>
            <p:nvPr/>
          </p:nvCxnSpPr>
          <p:spPr>
            <a:xfrm flipV="1">
              <a:off x="466295" y="2349692"/>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7" name="Straight Connector 16"/>
            <p:cNvCxnSpPr/>
            <p:nvPr/>
          </p:nvCxnSpPr>
          <p:spPr>
            <a:xfrm flipV="1">
              <a:off x="468568" y="3662165"/>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flipV="1">
              <a:off x="457195" y="4606135"/>
              <a:ext cx="2511188"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rot="5400000">
              <a:off x="1652389" y="3287883"/>
              <a:ext cx="26517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1313469" y="3303805"/>
              <a:ext cx="26517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46502" y="3306079"/>
              <a:ext cx="26517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865623" y="3281059"/>
              <a:ext cx="26517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5081515" y="2046164"/>
            <a:ext cx="2484802" cy="2484802"/>
            <a:chOff x="5081515" y="2046164"/>
            <a:chExt cx="2484802" cy="2484802"/>
          </a:xfrm>
        </p:grpSpPr>
        <p:cxnSp>
          <p:nvCxnSpPr>
            <p:cNvPr id="23" name="Straight Connector 22"/>
            <p:cNvCxnSpPr/>
            <p:nvPr/>
          </p:nvCxnSpPr>
          <p:spPr>
            <a:xfrm flipV="1">
              <a:off x="5086003" y="2076733"/>
              <a:ext cx="246888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4" name="Straight Connector 23"/>
            <p:cNvCxnSpPr/>
            <p:nvPr/>
          </p:nvCxnSpPr>
          <p:spPr>
            <a:xfrm flipV="1">
              <a:off x="5081515" y="2474793"/>
              <a:ext cx="246888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p:cNvCxnSpPr/>
            <p:nvPr/>
          </p:nvCxnSpPr>
          <p:spPr>
            <a:xfrm flipV="1">
              <a:off x="5097437" y="3664423"/>
              <a:ext cx="246888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6" name="Straight Connector 25"/>
            <p:cNvCxnSpPr/>
            <p:nvPr/>
          </p:nvCxnSpPr>
          <p:spPr>
            <a:xfrm flipV="1">
              <a:off x="5086064" y="4499211"/>
              <a:ext cx="2468880" cy="0"/>
            </a:xfrm>
            <a:prstGeom prst="line">
              <a:avLst/>
            </a:prstGeom>
            <a:ln w="254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7" name="Straight Connector 26"/>
            <p:cNvCxnSpPr/>
            <p:nvPr/>
          </p:nvCxnSpPr>
          <p:spPr>
            <a:xfrm rot="5400000">
              <a:off x="6318104" y="3280604"/>
              <a:ext cx="24688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5951889" y="3296526"/>
              <a:ext cx="24688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4725865" y="3282898"/>
              <a:ext cx="24688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854683" y="3293124"/>
              <a:ext cx="246888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1" name="Straight Connector 30"/>
          <p:cNvCxnSpPr/>
          <p:nvPr/>
        </p:nvCxnSpPr>
        <p:spPr>
          <a:xfrm flipV="1">
            <a:off x="880072" y="1779185"/>
            <a:ext cx="265176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32" name="Straight Connector 31"/>
          <p:cNvCxnSpPr/>
          <p:nvPr/>
        </p:nvCxnSpPr>
        <p:spPr>
          <a:xfrm flipV="1">
            <a:off x="883616" y="1399957"/>
            <a:ext cx="265176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33" name="Straight Connector 32"/>
          <p:cNvCxnSpPr/>
          <p:nvPr/>
        </p:nvCxnSpPr>
        <p:spPr>
          <a:xfrm flipV="1">
            <a:off x="876527" y="3455585"/>
            <a:ext cx="265176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34" name="Straight Connector 33"/>
          <p:cNvCxnSpPr/>
          <p:nvPr/>
        </p:nvCxnSpPr>
        <p:spPr>
          <a:xfrm flipV="1">
            <a:off x="880071" y="4139613"/>
            <a:ext cx="265176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35" name="Straight Connector 34"/>
          <p:cNvCxnSpPr/>
          <p:nvPr/>
        </p:nvCxnSpPr>
        <p:spPr>
          <a:xfrm rot="5400000">
            <a:off x="-480278" y="2764430"/>
            <a:ext cx="2743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93117" y="2778607"/>
            <a:ext cx="2743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2174317" y="2771519"/>
            <a:ext cx="2743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5400000">
            <a:off x="1837619" y="2753798"/>
            <a:ext cx="2743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6805983" y="2818245"/>
            <a:ext cx="25146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6458051" y="2832623"/>
            <a:ext cx="25146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4919673" y="2838374"/>
            <a:ext cx="25146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278442" y="2835499"/>
            <a:ext cx="25146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530373" y="1578236"/>
            <a:ext cx="256032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46" name="Straight Connector 45"/>
          <p:cNvCxnSpPr/>
          <p:nvPr/>
        </p:nvCxnSpPr>
        <p:spPr>
          <a:xfrm flipV="1">
            <a:off x="5518871" y="1920418"/>
            <a:ext cx="256032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47" name="Straight Connector 46"/>
          <p:cNvCxnSpPr/>
          <p:nvPr/>
        </p:nvCxnSpPr>
        <p:spPr>
          <a:xfrm flipV="1">
            <a:off x="5524622" y="3444418"/>
            <a:ext cx="256032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cxnSp>
        <p:nvCxnSpPr>
          <p:cNvPr id="48" name="Straight Connector 47"/>
          <p:cNvCxnSpPr/>
          <p:nvPr/>
        </p:nvCxnSpPr>
        <p:spPr>
          <a:xfrm flipV="1">
            <a:off x="5521746" y="4071271"/>
            <a:ext cx="2560320" cy="0"/>
          </a:xfrm>
          <a:prstGeom prst="line">
            <a:avLst/>
          </a:prstGeom>
          <a:ln w="25400">
            <a:solidFill>
              <a:srgbClr val="0000FF"/>
            </a:solidFill>
          </a:ln>
        </p:spPr>
        <p:style>
          <a:lnRef idx="1">
            <a:schemeClr val="accent2"/>
          </a:lnRef>
          <a:fillRef idx="0">
            <a:schemeClr val="accent2"/>
          </a:fillRef>
          <a:effectRef idx="0">
            <a:schemeClr val="accent2"/>
          </a:effectRef>
          <a:fontRef idx="minor">
            <a:schemeClr val="tx1"/>
          </a:fontRef>
        </p:style>
      </p:cxnSp>
      <p:sp>
        <p:nvSpPr>
          <p:cNvPr id="49" name="Oval 48"/>
          <p:cNvSpPr/>
          <p:nvPr/>
        </p:nvSpPr>
        <p:spPr>
          <a:xfrm>
            <a:off x="5973454" y="3371850"/>
            <a:ext cx="295275" cy="3048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5221548" y="4095181"/>
            <a:ext cx="295275" cy="3048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7478973" y="1910687"/>
            <a:ext cx="218364" cy="204716"/>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963839" y="1776484"/>
            <a:ext cx="218364" cy="204716"/>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228109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821CCF5-70C8-43E4-971E-2DAA55409244}" type="slidenum">
              <a:rPr lang="en-US" smtClean="0"/>
              <a:pPr>
                <a:defRPr/>
              </a:pPr>
              <a:t>20</a:t>
            </a:fld>
            <a:endParaRPr lang="en-US"/>
          </a:p>
        </p:txBody>
      </p:sp>
      <p:sp>
        <p:nvSpPr>
          <p:cNvPr id="6" name="TextBox 5"/>
          <p:cNvSpPr txBox="1"/>
          <p:nvPr/>
        </p:nvSpPr>
        <p:spPr>
          <a:xfrm>
            <a:off x="803107" y="13648"/>
            <a:ext cx="7200754" cy="523220"/>
          </a:xfrm>
          <a:prstGeom prst="rect">
            <a:avLst/>
          </a:prstGeom>
          <a:noFill/>
        </p:spPr>
        <p:txBody>
          <a:bodyPr wrap="none">
            <a:spAutoFit/>
          </a:bodyPr>
          <a:lstStyle/>
          <a:p>
            <a:pPr algn="ctr">
              <a:defRPr/>
            </a:pPr>
            <a:r>
              <a:rPr lang="en-US" sz="2800" dirty="0" smtClean="0">
                <a:solidFill>
                  <a:schemeClr val="accent6">
                    <a:lumMod val="75000"/>
                  </a:schemeClr>
                </a:solidFill>
                <a:latin typeface="Cambria" pitchFamily="18" charset="0"/>
              </a:rPr>
              <a:t>TOCSY SPECTRUM OF </a:t>
            </a:r>
            <a:r>
              <a:rPr lang="en-US" sz="2800" i="1" dirty="0" err="1" smtClean="0">
                <a:solidFill>
                  <a:schemeClr val="accent6">
                    <a:lumMod val="75000"/>
                  </a:schemeClr>
                </a:solidFill>
                <a:latin typeface="Cambria" pitchFamily="18" charset="0"/>
              </a:rPr>
              <a:t>Virgibacillus</a:t>
            </a:r>
            <a:r>
              <a:rPr lang="en-US" sz="2800" i="1" dirty="0" smtClean="0">
                <a:solidFill>
                  <a:schemeClr val="accent6">
                    <a:lumMod val="75000"/>
                  </a:schemeClr>
                </a:solidFill>
                <a:latin typeface="Cambria" pitchFamily="18" charset="0"/>
              </a:rPr>
              <a:t> sp. </a:t>
            </a:r>
            <a:r>
              <a:rPr lang="en-US" sz="2800" dirty="0" smtClean="0">
                <a:solidFill>
                  <a:schemeClr val="accent6">
                    <a:lumMod val="75000"/>
                  </a:schemeClr>
                </a:solidFill>
                <a:latin typeface="Cambria" pitchFamily="18" charset="0"/>
              </a:rPr>
              <a:t>VITP14</a:t>
            </a:r>
            <a:endParaRPr lang="en-US" sz="2800" dirty="0">
              <a:solidFill>
                <a:schemeClr val="accent6">
                  <a:lumMod val="75000"/>
                </a:schemeClr>
              </a:solidFill>
              <a:latin typeface="Cambria" pitchFamily="18" charset="0"/>
            </a:endParaRPr>
          </a:p>
        </p:txBody>
      </p:sp>
      <p:pic>
        <p:nvPicPr>
          <p:cNvPr id="5122" name="Picture 2"/>
          <p:cNvPicPr>
            <a:picLocks noChangeAspect="1" noChangeArrowheads="1"/>
          </p:cNvPicPr>
          <p:nvPr/>
        </p:nvPicPr>
        <p:blipFill>
          <a:blip r:embed="rId2"/>
          <a:srcRect/>
          <a:stretch>
            <a:fillRect/>
          </a:stretch>
        </p:blipFill>
        <p:spPr bwMode="auto">
          <a:xfrm>
            <a:off x="0" y="792444"/>
            <a:ext cx="4572000" cy="4540056"/>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4558352" y="793084"/>
            <a:ext cx="4572000" cy="4507606"/>
          </a:xfrm>
          <a:prstGeom prst="rect">
            <a:avLst/>
          </a:prstGeom>
          <a:noFill/>
          <a:ln w="9525">
            <a:noFill/>
            <a:miter lim="800000"/>
            <a:headEnd/>
            <a:tailEnd/>
          </a:ln>
          <a:effectLst/>
        </p:spPr>
      </p:pic>
      <p:sp>
        <p:nvSpPr>
          <p:cNvPr id="9" name="TextBox 8"/>
          <p:cNvSpPr txBox="1"/>
          <p:nvPr/>
        </p:nvSpPr>
        <p:spPr>
          <a:xfrm>
            <a:off x="1965281" y="491314"/>
            <a:ext cx="609462" cy="461665"/>
          </a:xfrm>
          <a:prstGeom prst="rect">
            <a:avLst/>
          </a:prstGeom>
          <a:noFill/>
        </p:spPr>
        <p:txBody>
          <a:bodyPr wrap="none" rtlCol="0">
            <a:spAutoFit/>
          </a:bodyPr>
          <a:lstStyle/>
          <a:p>
            <a:r>
              <a:rPr lang="en-US" sz="2400" b="1" dirty="0" smtClean="0"/>
              <a:t>M9</a:t>
            </a:r>
            <a:endParaRPr lang="en-US" sz="2400" b="1" dirty="0"/>
          </a:p>
        </p:txBody>
      </p:sp>
      <p:sp>
        <p:nvSpPr>
          <p:cNvPr id="10" name="TextBox 9"/>
          <p:cNvSpPr txBox="1"/>
          <p:nvPr/>
        </p:nvSpPr>
        <p:spPr>
          <a:xfrm>
            <a:off x="6430432" y="479936"/>
            <a:ext cx="487634" cy="461665"/>
          </a:xfrm>
          <a:prstGeom prst="rect">
            <a:avLst/>
          </a:prstGeom>
          <a:noFill/>
        </p:spPr>
        <p:txBody>
          <a:bodyPr wrap="none" rtlCol="0">
            <a:spAutoFit/>
          </a:bodyPr>
          <a:lstStyle/>
          <a:p>
            <a:r>
              <a:rPr lang="en-US" sz="2400" b="1" dirty="0" smtClean="0"/>
              <a:t>LB</a:t>
            </a:r>
            <a:endParaRPr lang="en-US" sz="2400" b="1" dirty="0"/>
          </a:p>
        </p:txBody>
      </p:sp>
      <p:pic>
        <p:nvPicPr>
          <p:cNvPr id="5124" name="Picture 4"/>
          <p:cNvPicPr>
            <a:picLocks noChangeAspect="1" noChangeArrowheads="1"/>
          </p:cNvPicPr>
          <p:nvPr/>
        </p:nvPicPr>
        <p:blipFill>
          <a:blip r:embed="rId4"/>
          <a:srcRect/>
          <a:stretch>
            <a:fillRect/>
          </a:stretch>
        </p:blipFill>
        <p:spPr bwMode="auto">
          <a:xfrm>
            <a:off x="18688" y="5287814"/>
            <a:ext cx="4113845" cy="1554480"/>
          </a:xfrm>
          <a:prstGeom prst="rect">
            <a:avLst/>
          </a:prstGeom>
          <a:noFill/>
          <a:ln w="9525">
            <a:noFill/>
            <a:miter lim="800000"/>
            <a:headEnd/>
            <a:tailEnd/>
          </a:ln>
          <a:effectLst/>
        </p:spPr>
      </p:pic>
      <p:pic>
        <p:nvPicPr>
          <p:cNvPr id="5127" name="Picture 7"/>
          <p:cNvPicPr>
            <a:picLocks noChangeAspect="1" noChangeArrowheads="1"/>
          </p:cNvPicPr>
          <p:nvPr/>
        </p:nvPicPr>
        <p:blipFill>
          <a:blip r:embed="rId5"/>
          <a:srcRect/>
          <a:stretch>
            <a:fillRect/>
          </a:stretch>
        </p:blipFill>
        <p:spPr bwMode="auto">
          <a:xfrm>
            <a:off x="1140342" y="5296384"/>
            <a:ext cx="4389120" cy="1539610"/>
          </a:xfrm>
          <a:prstGeom prst="rect">
            <a:avLst/>
          </a:prstGeom>
          <a:noFill/>
          <a:ln w="9525">
            <a:noFill/>
            <a:miter lim="800000"/>
            <a:headEnd/>
            <a:tailEnd/>
          </a:ln>
          <a:effectLst/>
        </p:spPr>
      </p:pic>
      <p:pic>
        <p:nvPicPr>
          <p:cNvPr id="5125" name="Picture 5"/>
          <p:cNvPicPr>
            <a:picLocks noChangeAspect="1" noChangeArrowheads="1"/>
          </p:cNvPicPr>
          <p:nvPr/>
        </p:nvPicPr>
        <p:blipFill>
          <a:blip r:embed="rId6"/>
          <a:srcRect/>
          <a:stretch>
            <a:fillRect/>
          </a:stretch>
        </p:blipFill>
        <p:spPr bwMode="auto">
          <a:xfrm>
            <a:off x="3004412" y="5293156"/>
            <a:ext cx="4114800" cy="1510252"/>
          </a:xfrm>
          <a:prstGeom prst="rect">
            <a:avLst/>
          </a:prstGeom>
          <a:noFill/>
          <a:ln w="9525">
            <a:noFill/>
            <a:miter lim="800000"/>
            <a:headEnd/>
            <a:tailEnd/>
          </a:ln>
          <a:effectLst/>
        </p:spPr>
      </p:pic>
      <p:pic>
        <p:nvPicPr>
          <p:cNvPr id="5126" name="Picture 6"/>
          <p:cNvPicPr>
            <a:picLocks noChangeAspect="1" noChangeArrowheads="1"/>
          </p:cNvPicPr>
          <p:nvPr/>
        </p:nvPicPr>
        <p:blipFill>
          <a:blip r:embed="rId7"/>
          <a:srcRect/>
          <a:stretch>
            <a:fillRect/>
          </a:stretch>
        </p:blipFill>
        <p:spPr bwMode="auto">
          <a:xfrm>
            <a:off x="4916007" y="5289822"/>
            <a:ext cx="4206240" cy="1545009"/>
          </a:xfrm>
          <a:prstGeom prst="rect">
            <a:avLst/>
          </a:prstGeom>
          <a:noFill/>
          <a:ln w="9525">
            <a:noFill/>
            <a:miter lim="800000"/>
            <a:headEnd/>
            <a:tailEnd/>
          </a:ln>
          <a:effectLst/>
        </p:spPr>
      </p:pic>
      <p:sp>
        <p:nvSpPr>
          <p:cNvPr id="12" name="Slide Number Placeholder 1"/>
          <p:cNvSpPr txBox="1">
            <a:spLocks/>
          </p:cNvSpPr>
          <p:nvPr/>
        </p:nvSpPr>
        <p:spPr>
          <a:xfrm>
            <a:off x="6705600" y="6508752"/>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F73A52E-D942-4673-A652-35C1DA6464CA}"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extLst>
      <p:ext uri="{BB962C8B-B14F-4D97-AF65-F5344CB8AC3E}">
        <p14:creationId xmlns="" xmlns:p14="http://schemas.microsoft.com/office/powerpoint/2010/main" val="3359544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ECA3911-464D-4495-B750-B01E4540DDE7}" type="slidenum">
              <a:rPr lang="en-US" smtClean="0"/>
              <a:pPr>
                <a:defRPr/>
              </a:pPr>
              <a:t>21</a:t>
            </a:fld>
            <a:endParaRPr lang="en-US"/>
          </a:p>
        </p:txBody>
      </p:sp>
      <p:sp>
        <p:nvSpPr>
          <p:cNvPr id="5" name="TextBox 4"/>
          <p:cNvSpPr txBox="1"/>
          <p:nvPr/>
        </p:nvSpPr>
        <p:spPr>
          <a:xfrm>
            <a:off x="1042415" y="13648"/>
            <a:ext cx="7146122" cy="523220"/>
          </a:xfrm>
          <a:prstGeom prst="rect">
            <a:avLst/>
          </a:prstGeom>
          <a:noFill/>
        </p:spPr>
        <p:txBody>
          <a:bodyPr wrap="none">
            <a:spAutoFit/>
          </a:bodyPr>
          <a:lstStyle/>
          <a:p>
            <a:pPr algn="ctr">
              <a:defRPr/>
            </a:pPr>
            <a:r>
              <a:rPr lang="en-US" sz="2800" dirty="0" smtClean="0">
                <a:solidFill>
                  <a:schemeClr val="accent6">
                    <a:lumMod val="75000"/>
                  </a:schemeClr>
                </a:solidFill>
                <a:latin typeface="Cambria" pitchFamily="18" charset="0"/>
              </a:rPr>
              <a:t>TOCSY SPECTRUM OF </a:t>
            </a:r>
            <a:r>
              <a:rPr lang="en-US" sz="2800" i="1" dirty="0" err="1" smtClean="0">
                <a:solidFill>
                  <a:schemeClr val="accent6">
                    <a:lumMod val="75000"/>
                  </a:schemeClr>
                </a:solidFill>
                <a:latin typeface="Cambria" pitchFamily="18" charset="0"/>
              </a:rPr>
              <a:t>Planococcus</a:t>
            </a:r>
            <a:r>
              <a:rPr lang="en-US" sz="2800" i="1" dirty="0" smtClean="0">
                <a:solidFill>
                  <a:schemeClr val="accent6">
                    <a:lumMod val="75000"/>
                  </a:schemeClr>
                </a:solidFill>
                <a:latin typeface="Cambria" pitchFamily="18" charset="0"/>
              </a:rPr>
              <a:t> sp. </a:t>
            </a:r>
            <a:r>
              <a:rPr lang="en-US" sz="2800" dirty="0" smtClean="0">
                <a:solidFill>
                  <a:schemeClr val="accent6">
                    <a:lumMod val="75000"/>
                  </a:schemeClr>
                </a:solidFill>
                <a:latin typeface="Cambria" pitchFamily="18" charset="0"/>
              </a:rPr>
              <a:t>VITP21</a:t>
            </a:r>
            <a:endParaRPr lang="en-US" sz="2800" dirty="0">
              <a:solidFill>
                <a:schemeClr val="accent6">
                  <a:lumMod val="75000"/>
                </a:schemeClr>
              </a:solidFill>
              <a:latin typeface="Cambria" pitchFamily="18" charset="0"/>
            </a:endParaRPr>
          </a:p>
        </p:txBody>
      </p:sp>
      <p:pic>
        <p:nvPicPr>
          <p:cNvPr id="4098" name="Picture 2"/>
          <p:cNvPicPr>
            <a:picLocks noChangeAspect="1" noChangeArrowheads="1"/>
          </p:cNvPicPr>
          <p:nvPr/>
        </p:nvPicPr>
        <p:blipFill>
          <a:blip r:embed="rId2"/>
          <a:srcRect/>
          <a:stretch>
            <a:fillRect/>
          </a:stretch>
        </p:blipFill>
        <p:spPr bwMode="auto">
          <a:xfrm>
            <a:off x="0" y="795623"/>
            <a:ext cx="4572000" cy="4551911"/>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4572000" y="754678"/>
            <a:ext cx="4572000" cy="4539944"/>
          </a:xfrm>
          <a:prstGeom prst="rect">
            <a:avLst/>
          </a:prstGeom>
          <a:noFill/>
          <a:ln w="9525">
            <a:noFill/>
            <a:miter lim="800000"/>
            <a:headEnd/>
            <a:tailEnd/>
          </a:ln>
          <a:effectLst/>
        </p:spPr>
      </p:pic>
      <p:sp>
        <p:nvSpPr>
          <p:cNvPr id="8" name="TextBox 7"/>
          <p:cNvSpPr txBox="1"/>
          <p:nvPr/>
        </p:nvSpPr>
        <p:spPr>
          <a:xfrm>
            <a:off x="1965281" y="491314"/>
            <a:ext cx="609462" cy="461665"/>
          </a:xfrm>
          <a:prstGeom prst="rect">
            <a:avLst/>
          </a:prstGeom>
          <a:noFill/>
        </p:spPr>
        <p:txBody>
          <a:bodyPr wrap="none" rtlCol="0">
            <a:spAutoFit/>
          </a:bodyPr>
          <a:lstStyle/>
          <a:p>
            <a:r>
              <a:rPr lang="en-US" sz="2400" b="1" dirty="0" smtClean="0"/>
              <a:t>M9</a:t>
            </a:r>
            <a:endParaRPr lang="en-US" sz="2400" b="1" dirty="0"/>
          </a:p>
        </p:txBody>
      </p:sp>
      <p:sp>
        <p:nvSpPr>
          <p:cNvPr id="9" name="TextBox 8"/>
          <p:cNvSpPr txBox="1"/>
          <p:nvPr/>
        </p:nvSpPr>
        <p:spPr>
          <a:xfrm>
            <a:off x="6430432" y="479936"/>
            <a:ext cx="487634" cy="461665"/>
          </a:xfrm>
          <a:prstGeom prst="rect">
            <a:avLst/>
          </a:prstGeom>
          <a:noFill/>
        </p:spPr>
        <p:txBody>
          <a:bodyPr wrap="none" rtlCol="0">
            <a:spAutoFit/>
          </a:bodyPr>
          <a:lstStyle/>
          <a:p>
            <a:r>
              <a:rPr lang="en-US" sz="2400" b="1" dirty="0" smtClean="0"/>
              <a:t>LB</a:t>
            </a:r>
            <a:endParaRPr lang="en-US" sz="2400" b="1" dirty="0"/>
          </a:p>
        </p:txBody>
      </p:sp>
      <p:pic>
        <p:nvPicPr>
          <p:cNvPr id="4100" name="Picture 4"/>
          <p:cNvPicPr>
            <a:picLocks noChangeAspect="1" noChangeArrowheads="1"/>
          </p:cNvPicPr>
          <p:nvPr/>
        </p:nvPicPr>
        <p:blipFill>
          <a:blip r:embed="rId4" cstate="print"/>
          <a:srcRect/>
          <a:stretch>
            <a:fillRect/>
          </a:stretch>
        </p:blipFill>
        <p:spPr bwMode="auto">
          <a:xfrm>
            <a:off x="27295" y="5334463"/>
            <a:ext cx="3383280" cy="1515782"/>
          </a:xfrm>
          <a:prstGeom prst="rect">
            <a:avLst/>
          </a:prstGeom>
          <a:noFill/>
          <a:ln w="9525">
            <a:noFill/>
            <a:miter lim="800000"/>
            <a:headEnd/>
            <a:tailEnd/>
          </a:ln>
          <a:effectLst/>
        </p:spPr>
      </p:pic>
      <p:pic>
        <p:nvPicPr>
          <p:cNvPr id="4102" name="Picture 6"/>
          <p:cNvPicPr>
            <a:picLocks noChangeAspect="1" noChangeArrowheads="1"/>
          </p:cNvPicPr>
          <p:nvPr/>
        </p:nvPicPr>
        <p:blipFill>
          <a:blip r:embed="rId5"/>
          <a:srcRect/>
          <a:stretch>
            <a:fillRect/>
          </a:stretch>
        </p:blipFill>
        <p:spPr bwMode="auto">
          <a:xfrm>
            <a:off x="2495598" y="5321144"/>
            <a:ext cx="4480560" cy="1509729"/>
          </a:xfrm>
          <a:prstGeom prst="rect">
            <a:avLst/>
          </a:prstGeom>
          <a:noFill/>
          <a:ln w="9525">
            <a:noFill/>
            <a:miter lim="800000"/>
            <a:headEnd/>
            <a:tailEnd/>
          </a:ln>
          <a:effectLst/>
        </p:spPr>
      </p:pic>
      <p:pic>
        <p:nvPicPr>
          <p:cNvPr id="4101" name="Picture 5"/>
          <p:cNvPicPr>
            <a:picLocks noChangeAspect="1" noChangeArrowheads="1"/>
          </p:cNvPicPr>
          <p:nvPr/>
        </p:nvPicPr>
        <p:blipFill>
          <a:blip r:embed="rId6"/>
          <a:srcRect/>
          <a:stretch>
            <a:fillRect/>
          </a:stretch>
        </p:blipFill>
        <p:spPr bwMode="auto">
          <a:xfrm>
            <a:off x="5130937" y="5341782"/>
            <a:ext cx="3931920" cy="1483540"/>
          </a:xfrm>
          <a:prstGeom prst="rect">
            <a:avLst/>
          </a:prstGeom>
          <a:noFill/>
          <a:ln w="9525">
            <a:noFill/>
            <a:miter lim="800000"/>
            <a:headEnd/>
            <a:tailEnd/>
          </a:ln>
          <a:effectLst/>
        </p:spPr>
      </p:pic>
      <p:sp>
        <p:nvSpPr>
          <p:cNvPr id="11" name="Slide Number Placeholder 1"/>
          <p:cNvSpPr txBox="1">
            <a:spLocks/>
          </p:cNvSpPr>
          <p:nvPr/>
        </p:nvSpPr>
        <p:spPr>
          <a:xfrm>
            <a:off x="6705600" y="6508752"/>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2F73A52E-D942-4673-A652-35C1DA6464CA}"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extLst>
      <p:ext uri="{BB962C8B-B14F-4D97-AF65-F5344CB8AC3E}">
        <p14:creationId xmlns="" xmlns:p14="http://schemas.microsoft.com/office/powerpoint/2010/main" val="2414392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96432CB-DC19-4D43-90F8-2A1F9705EC52}" type="slidenum">
              <a:rPr lang="en-US" smtClean="0"/>
              <a:pPr>
                <a:defRPr/>
              </a:pPr>
              <a:t>22</a:t>
            </a:fld>
            <a:endParaRPr lang="en-US" dirty="0"/>
          </a:p>
        </p:txBody>
      </p:sp>
      <p:pic>
        <p:nvPicPr>
          <p:cNvPr id="21507" name="Picture 3"/>
          <p:cNvPicPr>
            <a:picLocks noChangeArrowheads="1"/>
          </p:cNvPicPr>
          <p:nvPr/>
        </p:nvPicPr>
        <p:blipFill>
          <a:blip r:embed="rId2">
            <a:grayscl/>
          </a:blip>
          <a:srcRect/>
          <a:stretch>
            <a:fillRect/>
          </a:stretch>
        </p:blipFill>
        <p:spPr bwMode="auto">
          <a:xfrm>
            <a:off x="198438" y="960438"/>
            <a:ext cx="4297362" cy="4297362"/>
          </a:xfrm>
          <a:prstGeom prst="rect">
            <a:avLst/>
          </a:prstGeom>
          <a:noFill/>
          <a:ln w="9525">
            <a:noFill/>
            <a:miter lim="800000"/>
            <a:headEnd/>
            <a:tailEnd/>
          </a:ln>
        </p:spPr>
      </p:pic>
      <p:cxnSp>
        <p:nvCxnSpPr>
          <p:cNvPr id="9" name="Straight Connector 8"/>
          <p:cNvCxnSpPr/>
          <p:nvPr/>
        </p:nvCxnSpPr>
        <p:spPr>
          <a:xfrm>
            <a:off x="3703638" y="1341438"/>
            <a:ext cx="182562" cy="1587"/>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Straight Connector 9"/>
          <p:cNvCxnSpPr/>
          <p:nvPr/>
        </p:nvCxnSpPr>
        <p:spPr>
          <a:xfrm>
            <a:off x="3352800" y="1722438"/>
            <a:ext cx="533400" cy="1587"/>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Straight Connector 10"/>
          <p:cNvCxnSpPr/>
          <p:nvPr/>
        </p:nvCxnSpPr>
        <p:spPr>
          <a:xfrm>
            <a:off x="1752600" y="3322638"/>
            <a:ext cx="21336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Straight Connector 11"/>
          <p:cNvCxnSpPr/>
          <p:nvPr/>
        </p:nvCxnSpPr>
        <p:spPr>
          <a:xfrm>
            <a:off x="1143000" y="4006850"/>
            <a:ext cx="2743200" cy="1588"/>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p:nvCxnSpPr>
        <p:spPr>
          <a:xfrm>
            <a:off x="1752600" y="3276600"/>
            <a:ext cx="1588" cy="731838"/>
          </a:xfrm>
          <a:prstGeom prst="line">
            <a:avLst/>
          </a:prstGeom>
        </p:spPr>
        <p:style>
          <a:lnRef idx="1">
            <a:schemeClr val="accent2"/>
          </a:lnRef>
          <a:fillRef idx="0">
            <a:schemeClr val="accent2"/>
          </a:fillRef>
          <a:effectRef idx="0">
            <a:schemeClr val="accent2"/>
          </a:effectRef>
          <a:fontRef idx="minor">
            <a:schemeClr val="tx1"/>
          </a:fontRef>
        </p:style>
      </p:cxnSp>
      <p:cxnSp>
        <p:nvCxnSpPr>
          <p:cNvPr id="16" name="Straight Connector 15"/>
          <p:cNvCxnSpPr/>
          <p:nvPr/>
        </p:nvCxnSpPr>
        <p:spPr>
          <a:xfrm rot="5400000">
            <a:off x="2209007" y="2864644"/>
            <a:ext cx="2286000" cy="1587"/>
          </a:xfrm>
          <a:prstGeom prst="line">
            <a:avLst/>
          </a:prstGeom>
        </p:spPr>
        <p:style>
          <a:lnRef idx="1">
            <a:schemeClr val="accent2"/>
          </a:lnRef>
          <a:fillRef idx="0">
            <a:schemeClr val="accent2"/>
          </a:fillRef>
          <a:effectRef idx="0">
            <a:schemeClr val="accent2"/>
          </a:effectRef>
          <a:fontRef idx="minor">
            <a:schemeClr val="tx1"/>
          </a:fontRef>
        </p:style>
      </p:cxnSp>
      <p:cxnSp>
        <p:nvCxnSpPr>
          <p:cNvPr id="17" name="Straight Connector 16"/>
          <p:cNvCxnSpPr/>
          <p:nvPr/>
        </p:nvCxnSpPr>
        <p:spPr>
          <a:xfrm rot="5400000">
            <a:off x="2407444" y="2666207"/>
            <a:ext cx="2651125" cy="1587"/>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rot="5400000">
            <a:off x="2437607" y="2559844"/>
            <a:ext cx="2895600" cy="1587"/>
          </a:xfrm>
          <a:prstGeom prst="line">
            <a:avLst/>
          </a:prstGeom>
        </p:spPr>
        <p:style>
          <a:lnRef idx="1">
            <a:schemeClr val="accent2"/>
          </a:lnRef>
          <a:fillRef idx="0">
            <a:schemeClr val="accent2"/>
          </a:fillRef>
          <a:effectRef idx="0">
            <a:schemeClr val="accent2"/>
          </a:effectRef>
          <a:fontRef idx="minor">
            <a:schemeClr val="tx1"/>
          </a:fontRef>
        </p:style>
      </p:cxnSp>
      <p:pic>
        <p:nvPicPr>
          <p:cNvPr id="21516" name="Picture 4"/>
          <p:cNvPicPr>
            <a:picLocks noChangeArrowheads="1"/>
          </p:cNvPicPr>
          <p:nvPr/>
        </p:nvPicPr>
        <p:blipFill>
          <a:blip r:embed="rId3"/>
          <a:srcRect/>
          <a:stretch>
            <a:fillRect/>
          </a:stretch>
        </p:blipFill>
        <p:spPr bwMode="auto">
          <a:xfrm>
            <a:off x="4419600" y="960438"/>
            <a:ext cx="4297363" cy="4297362"/>
          </a:xfrm>
          <a:prstGeom prst="rect">
            <a:avLst/>
          </a:prstGeom>
          <a:noFill/>
          <a:ln w="9525">
            <a:noFill/>
            <a:miter lim="800000"/>
            <a:headEnd/>
            <a:tailEnd/>
          </a:ln>
        </p:spPr>
      </p:pic>
      <p:pic>
        <p:nvPicPr>
          <p:cNvPr id="21517" name="Picture 2"/>
          <p:cNvPicPr>
            <a:picLocks noChangeAspect="1" noChangeArrowheads="1"/>
          </p:cNvPicPr>
          <p:nvPr/>
        </p:nvPicPr>
        <p:blipFill>
          <a:blip r:embed="rId4"/>
          <a:srcRect l="3603"/>
          <a:stretch>
            <a:fillRect/>
          </a:stretch>
        </p:blipFill>
        <p:spPr bwMode="auto">
          <a:xfrm>
            <a:off x="2077880" y="5230504"/>
            <a:ext cx="2590800" cy="1600200"/>
          </a:xfrm>
          <a:prstGeom prst="rect">
            <a:avLst/>
          </a:prstGeom>
          <a:noFill/>
          <a:ln w="9525">
            <a:noFill/>
            <a:miter lim="800000"/>
            <a:headEnd/>
            <a:tailEnd/>
          </a:ln>
        </p:spPr>
      </p:pic>
      <p:sp>
        <p:nvSpPr>
          <p:cNvPr id="21518" name="Rectangle 24"/>
          <p:cNvSpPr>
            <a:spLocks noChangeArrowheads="1"/>
          </p:cNvSpPr>
          <p:nvPr/>
        </p:nvSpPr>
        <p:spPr bwMode="auto">
          <a:xfrm>
            <a:off x="5049680" y="5836929"/>
            <a:ext cx="2438400" cy="307975"/>
          </a:xfrm>
          <a:prstGeom prst="rect">
            <a:avLst/>
          </a:prstGeom>
          <a:noFill/>
          <a:ln w="9525">
            <a:noFill/>
            <a:miter lim="800000"/>
            <a:headEnd/>
            <a:tailEnd/>
          </a:ln>
        </p:spPr>
        <p:txBody>
          <a:bodyPr>
            <a:spAutoFit/>
          </a:bodyPr>
          <a:lstStyle/>
          <a:p>
            <a:r>
              <a:rPr lang="en-US" sz="1400" dirty="0">
                <a:latin typeface="Times New Roman" pitchFamily="18" charset="0"/>
                <a:cs typeface="Times New Roman" pitchFamily="18" charset="0"/>
              </a:rPr>
              <a:t>N</a:t>
            </a:r>
            <a:r>
              <a:rPr lang="el-GR" sz="1400" dirty="0">
                <a:latin typeface="Times New Roman" pitchFamily="18" charset="0"/>
                <a:cs typeface="Times New Roman" pitchFamily="18" charset="0"/>
              </a:rPr>
              <a:t>ε</a:t>
            </a:r>
            <a:r>
              <a:rPr lang="en-US" sz="1400" dirty="0">
                <a:latin typeface="Times New Roman" pitchFamily="18" charset="0"/>
                <a:cs typeface="Times New Roman" pitchFamily="18" charset="0"/>
              </a:rPr>
              <a:t>-acetyl </a:t>
            </a:r>
            <a:r>
              <a:rPr lang="en-US" sz="1400" dirty="0" smtClean="0">
                <a:latin typeface="Times New Roman" pitchFamily="18" charset="0"/>
                <a:cs typeface="Times New Roman" pitchFamily="18" charset="0"/>
              </a:rPr>
              <a:t>lysine</a:t>
            </a:r>
            <a:endParaRPr lang="en-US" sz="1400" dirty="0">
              <a:latin typeface="Times New Roman" pitchFamily="18" charset="0"/>
              <a:cs typeface="Times New Roman" pitchFamily="18" charset="0"/>
            </a:endParaRPr>
          </a:p>
        </p:txBody>
      </p:sp>
      <p:sp>
        <p:nvSpPr>
          <p:cNvPr id="21519" name="TextBox 18"/>
          <p:cNvSpPr txBox="1">
            <a:spLocks noChangeArrowheads="1"/>
          </p:cNvSpPr>
          <p:nvPr/>
        </p:nvSpPr>
        <p:spPr bwMode="auto">
          <a:xfrm>
            <a:off x="7315200" y="884238"/>
            <a:ext cx="304800" cy="522287"/>
          </a:xfrm>
          <a:prstGeom prst="rect">
            <a:avLst/>
          </a:prstGeom>
          <a:noFill/>
          <a:ln w="9525">
            <a:noFill/>
            <a:miter lim="800000"/>
            <a:headEnd/>
            <a:tailEnd/>
          </a:ln>
        </p:spPr>
        <p:txBody>
          <a:bodyPr>
            <a:spAutoFit/>
          </a:bodyPr>
          <a:lstStyle/>
          <a:p>
            <a:r>
              <a:rPr lang="en-US" sz="2800" b="1">
                <a:solidFill>
                  <a:srgbClr val="FF0000"/>
                </a:solidFill>
              </a:rPr>
              <a:t>4</a:t>
            </a:r>
          </a:p>
        </p:txBody>
      </p:sp>
      <p:sp>
        <p:nvSpPr>
          <p:cNvPr id="21520" name="TextBox 19"/>
          <p:cNvSpPr txBox="1">
            <a:spLocks noChangeArrowheads="1"/>
          </p:cNvSpPr>
          <p:nvPr/>
        </p:nvSpPr>
        <p:spPr bwMode="auto">
          <a:xfrm>
            <a:off x="7162800" y="1189038"/>
            <a:ext cx="304800" cy="522287"/>
          </a:xfrm>
          <a:prstGeom prst="rect">
            <a:avLst/>
          </a:prstGeom>
          <a:noFill/>
          <a:ln w="9525">
            <a:noFill/>
            <a:miter lim="800000"/>
            <a:headEnd/>
            <a:tailEnd/>
          </a:ln>
        </p:spPr>
        <p:txBody>
          <a:bodyPr>
            <a:spAutoFit/>
          </a:bodyPr>
          <a:lstStyle/>
          <a:p>
            <a:r>
              <a:rPr lang="en-US" sz="2800" b="1">
                <a:solidFill>
                  <a:srgbClr val="FF0000"/>
                </a:solidFill>
              </a:rPr>
              <a:t>5</a:t>
            </a:r>
          </a:p>
        </p:txBody>
      </p:sp>
      <p:sp>
        <p:nvSpPr>
          <p:cNvPr id="21521" name="TextBox 20"/>
          <p:cNvSpPr txBox="1">
            <a:spLocks noChangeArrowheads="1"/>
          </p:cNvSpPr>
          <p:nvPr/>
        </p:nvSpPr>
        <p:spPr bwMode="auto">
          <a:xfrm>
            <a:off x="6781800" y="1490663"/>
            <a:ext cx="304800" cy="523875"/>
          </a:xfrm>
          <a:prstGeom prst="rect">
            <a:avLst/>
          </a:prstGeom>
          <a:noFill/>
          <a:ln w="9525">
            <a:noFill/>
            <a:miter lim="800000"/>
            <a:headEnd/>
            <a:tailEnd/>
          </a:ln>
        </p:spPr>
        <p:txBody>
          <a:bodyPr>
            <a:spAutoFit/>
          </a:bodyPr>
          <a:lstStyle/>
          <a:p>
            <a:r>
              <a:rPr lang="en-US" sz="2800" b="1">
                <a:solidFill>
                  <a:srgbClr val="FF0000"/>
                </a:solidFill>
              </a:rPr>
              <a:t>3</a:t>
            </a:r>
          </a:p>
        </p:txBody>
      </p:sp>
      <p:sp>
        <p:nvSpPr>
          <p:cNvPr id="21522" name="TextBox 21"/>
          <p:cNvSpPr txBox="1">
            <a:spLocks noChangeArrowheads="1"/>
          </p:cNvSpPr>
          <p:nvPr/>
        </p:nvSpPr>
        <p:spPr bwMode="auto">
          <a:xfrm>
            <a:off x="5486400" y="3014663"/>
            <a:ext cx="304800" cy="523875"/>
          </a:xfrm>
          <a:prstGeom prst="rect">
            <a:avLst/>
          </a:prstGeom>
          <a:noFill/>
          <a:ln w="9525">
            <a:noFill/>
            <a:miter lim="800000"/>
            <a:headEnd/>
            <a:tailEnd/>
          </a:ln>
        </p:spPr>
        <p:txBody>
          <a:bodyPr>
            <a:spAutoFit/>
          </a:bodyPr>
          <a:lstStyle/>
          <a:p>
            <a:r>
              <a:rPr lang="en-US" sz="2800" b="1">
                <a:solidFill>
                  <a:srgbClr val="FF0000"/>
                </a:solidFill>
              </a:rPr>
              <a:t>6</a:t>
            </a:r>
          </a:p>
        </p:txBody>
      </p:sp>
      <p:sp>
        <p:nvSpPr>
          <p:cNvPr id="21523" name="TextBox 22"/>
          <p:cNvSpPr txBox="1">
            <a:spLocks noChangeArrowheads="1"/>
          </p:cNvSpPr>
          <p:nvPr/>
        </p:nvSpPr>
        <p:spPr bwMode="auto">
          <a:xfrm>
            <a:off x="4724400" y="3703638"/>
            <a:ext cx="304800" cy="522287"/>
          </a:xfrm>
          <a:prstGeom prst="rect">
            <a:avLst/>
          </a:prstGeom>
          <a:noFill/>
          <a:ln w="9525">
            <a:noFill/>
            <a:miter lim="800000"/>
            <a:headEnd/>
            <a:tailEnd/>
          </a:ln>
        </p:spPr>
        <p:txBody>
          <a:bodyPr>
            <a:spAutoFit/>
          </a:bodyPr>
          <a:lstStyle/>
          <a:p>
            <a:r>
              <a:rPr lang="en-US" sz="2800" b="1">
                <a:solidFill>
                  <a:srgbClr val="FF0000"/>
                </a:solidFill>
              </a:rPr>
              <a:t>2</a:t>
            </a:r>
          </a:p>
        </p:txBody>
      </p:sp>
      <p:sp>
        <p:nvSpPr>
          <p:cNvPr id="21524" name="TextBox 25"/>
          <p:cNvSpPr txBox="1">
            <a:spLocks noChangeArrowheads="1"/>
          </p:cNvSpPr>
          <p:nvPr/>
        </p:nvSpPr>
        <p:spPr bwMode="auto">
          <a:xfrm>
            <a:off x="3581400" y="731838"/>
            <a:ext cx="304800" cy="522287"/>
          </a:xfrm>
          <a:prstGeom prst="rect">
            <a:avLst/>
          </a:prstGeom>
          <a:noFill/>
          <a:ln w="9525">
            <a:noFill/>
            <a:miter lim="800000"/>
            <a:headEnd/>
            <a:tailEnd/>
          </a:ln>
        </p:spPr>
        <p:txBody>
          <a:bodyPr>
            <a:spAutoFit/>
          </a:bodyPr>
          <a:lstStyle/>
          <a:p>
            <a:r>
              <a:rPr lang="en-US" sz="2800" b="1">
                <a:solidFill>
                  <a:srgbClr val="FF0000"/>
                </a:solidFill>
              </a:rPr>
              <a:t>4</a:t>
            </a:r>
          </a:p>
        </p:txBody>
      </p:sp>
      <p:sp>
        <p:nvSpPr>
          <p:cNvPr id="21525" name="TextBox 26"/>
          <p:cNvSpPr txBox="1">
            <a:spLocks noChangeArrowheads="1"/>
          </p:cNvSpPr>
          <p:nvPr/>
        </p:nvSpPr>
        <p:spPr bwMode="auto">
          <a:xfrm>
            <a:off x="3352800" y="1112838"/>
            <a:ext cx="304800" cy="522287"/>
          </a:xfrm>
          <a:prstGeom prst="rect">
            <a:avLst/>
          </a:prstGeom>
          <a:noFill/>
          <a:ln w="9525">
            <a:noFill/>
            <a:miter lim="800000"/>
            <a:headEnd/>
            <a:tailEnd/>
          </a:ln>
        </p:spPr>
        <p:txBody>
          <a:bodyPr>
            <a:spAutoFit/>
          </a:bodyPr>
          <a:lstStyle/>
          <a:p>
            <a:r>
              <a:rPr lang="en-US" sz="2800" b="1">
                <a:solidFill>
                  <a:srgbClr val="FF0000"/>
                </a:solidFill>
              </a:rPr>
              <a:t>5</a:t>
            </a:r>
          </a:p>
        </p:txBody>
      </p:sp>
      <p:sp>
        <p:nvSpPr>
          <p:cNvPr id="21526" name="TextBox 27"/>
          <p:cNvSpPr txBox="1">
            <a:spLocks noChangeArrowheads="1"/>
          </p:cNvSpPr>
          <p:nvPr/>
        </p:nvSpPr>
        <p:spPr bwMode="auto">
          <a:xfrm>
            <a:off x="2971800" y="1417638"/>
            <a:ext cx="304800" cy="522287"/>
          </a:xfrm>
          <a:prstGeom prst="rect">
            <a:avLst/>
          </a:prstGeom>
          <a:noFill/>
          <a:ln w="9525">
            <a:noFill/>
            <a:miter lim="800000"/>
            <a:headEnd/>
            <a:tailEnd/>
          </a:ln>
        </p:spPr>
        <p:txBody>
          <a:bodyPr>
            <a:spAutoFit/>
          </a:bodyPr>
          <a:lstStyle/>
          <a:p>
            <a:r>
              <a:rPr lang="en-US" sz="2800" b="1">
                <a:solidFill>
                  <a:srgbClr val="FF0000"/>
                </a:solidFill>
              </a:rPr>
              <a:t>3</a:t>
            </a:r>
          </a:p>
        </p:txBody>
      </p:sp>
      <p:sp>
        <p:nvSpPr>
          <p:cNvPr id="21527" name="TextBox 28"/>
          <p:cNvSpPr txBox="1">
            <a:spLocks noChangeArrowheads="1"/>
          </p:cNvSpPr>
          <p:nvPr/>
        </p:nvSpPr>
        <p:spPr bwMode="auto">
          <a:xfrm>
            <a:off x="1371600" y="3017838"/>
            <a:ext cx="304800" cy="522287"/>
          </a:xfrm>
          <a:prstGeom prst="rect">
            <a:avLst/>
          </a:prstGeom>
          <a:noFill/>
          <a:ln w="9525">
            <a:noFill/>
            <a:miter lim="800000"/>
            <a:headEnd/>
            <a:tailEnd/>
          </a:ln>
        </p:spPr>
        <p:txBody>
          <a:bodyPr>
            <a:spAutoFit/>
          </a:bodyPr>
          <a:lstStyle/>
          <a:p>
            <a:r>
              <a:rPr lang="en-US" sz="2800" b="1">
                <a:solidFill>
                  <a:srgbClr val="FF0000"/>
                </a:solidFill>
              </a:rPr>
              <a:t>6</a:t>
            </a:r>
          </a:p>
        </p:txBody>
      </p:sp>
      <p:sp>
        <p:nvSpPr>
          <p:cNvPr id="21528" name="TextBox 29"/>
          <p:cNvSpPr txBox="1">
            <a:spLocks noChangeArrowheads="1"/>
          </p:cNvSpPr>
          <p:nvPr/>
        </p:nvSpPr>
        <p:spPr bwMode="auto">
          <a:xfrm>
            <a:off x="762000" y="3713163"/>
            <a:ext cx="304800" cy="523875"/>
          </a:xfrm>
          <a:prstGeom prst="rect">
            <a:avLst/>
          </a:prstGeom>
          <a:noFill/>
          <a:ln w="9525">
            <a:noFill/>
            <a:miter lim="800000"/>
            <a:headEnd/>
            <a:tailEnd/>
          </a:ln>
        </p:spPr>
        <p:txBody>
          <a:bodyPr>
            <a:spAutoFit/>
          </a:bodyPr>
          <a:lstStyle/>
          <a:p>
            <a:r>
              <a:rPr lang="en-US" sz="2800" b="1">
                <a:solidFill>
                  <a:srgbClr val="FF0000"/>
                </a:solidFill>
              </a:rPr>
              <a:t>2</a:t>
            </a:r>
          </a:p>
        </p:txBody>
      </p:sp>
      <p:sp>
        <p:nvSpPr>
          <p:cNvPr id="21529" name="TextBox 34"/>
          <p:cNvSpPr txBox="1">
            <a:spLocks noChangeArrowheads="1"/>
          </p:cNvSpPr>
          <p:nvPr/>
        </p:nvSpPr>
        <p:spPr bwMode="auto">
          <a:xfrm>
            <a:off x="1676400" y="609600"/>
            <a:ext cx="1143000" cy="338138"/>
          </a:xfrm>
          <a:prstGeom prst="rect">
            <a:avLst/>
          </a:prstGeom>
          <a:noFill/>
          <a:ln w="9525">
            <a:noFill/>
            <a:miter lim="800000"/>
            <a:headEnd/>
            <a:tailEnd/>
          </a:ln>
        </p:spPr>
        <p:txBody>
          <a:bodyPr>
            <a:spAutoFit/>
          </a:bodyPr>
          <a:lstStyle/>
          <a:p>
            <a:pPr algn="ctr"/>
            <a:r>
              <a:rPr lang="en-US" sz="1600" b="1">
                <a:solidFill>
                  <a:srgbClr val="7030A0"/>
                </a:solidFill>
                <a:latin typeface="Times New Roman" pitchFamily="18" charset="0"/>
                <a:cs typeface="Times New Roman" pitchFamily="18" charset="0"/>
              </a:rPr>
              <a:t>TOCSY</a:t>
            </a:r>
          </a:p>
        </p:txBody>
      </p:sp>
      <p:sp>
        <p:nvSpPr>
          <p:cNvPr id="21530" name="TextBox 35"/>
          <p:cNvSpPr txBox="1">
            <a:spLocks noChangeArrowheads="1"/>
          </p:cNvSpPr>
          <p:nvPr/>
        </p:nvSpPr>
        <p:spPr bwMode="auto">
          <a:xfrm>
            <a:off x="6324600" y="609600"/>
            <a:ext cx="1143000" cy="338138"/>
          </a:xfrm>
          <a:prstGeom prst="rect">
            <a:avLst/>
          </a:prstGeom>
          <a:noFill/>
          <a:ln w="9525">
            <a:noFill/>
            <a:miter lim="800000"/>
            <a:headEnd/>
            <a:tailEnd/>
          </a:ln>
        </p:spPr>
        <p:txBody>
          <a:bodyPr>
            <a:spAutoFit/>
          </a:bodyPr>
          <a:lstStyle/>
          <a:p>
            <a:pPr algn="ctr"/>
            <a:r>
              <a:rPr lang="en-US" sz="1600" b="1">
                <a:solidFill>
                  <a:srgbClr val="7030A0"/>
                </a:solidFill>
                <a:latin typeface="Times New Roman" pitchFamily="18" charset="0"/>
                <a:cs typeface="Times New Roman" pitchFamily="18" charset="0"/>
              </a:rPr>
              <a:t>COSY</a:t>
            </a:r>
          </a:p>
        </p:txBody>
      </p:sp>
      <p:sp>
        <p:nvSpPr>
          <p:cNvPr id="32" name="TextBox 31"/>
          <p:cNvSpPr txBox="1"/>
          <p:nvPr/>
        </p:nvSpPr>
        <p:spPr>
          <a:xfrm>
            <a:off x="3267313" y="13648"/>
            <a:ext cx="2585003" cy="523220"/>
          </a:xfrm>
          <a:prstGeom prst="rect">
            <a:avLst/>
          </a:prstGeom>
          <a:noFill/>
        </p:spPr>
        <p:txBody>
          <a:bodyPr wrap="none">
            <a:spAutoFit/>
          </a:bodyPr>
          <a:lstStyle/>
          <a:p>
            <a:r>
              <a:rPr lang="en-US" sz="2800" dirty="0" smtClean="0">
                <a:solidFill>
                  <a:schemeClr val="accent6">
                    <a:lumMod val="75000"/>
                  </a:schemeClr>
                </a:solidFill>
                <a:latin typeface="Cambria" pitchFamily="18" charset="0"/>
                <a:cs typeface="Times New Roman" pitchFamily="18" charset="0"/>
              </a:rPr>
              <a:t>N</a:t>
            </a:r>
            <a:r>
              <a:rPr lang="el-GR" sz="2800" dirty="0" smtClean="0">
                <a:solidFill>
                  <a:schemeClr val="accent6">
                    <a:lumMod val="75000"/>
                  </a:schemeClr>
                </a:solidFill>
                <a:latin typeface="Cambria" pitchFamily="18" charset="0"/>
                <a:cs typeface="Times New Roman" pitchFamily="18" charset="0"/>
              </a:rPr>
              <a:t>ε</a:t>
            </a:r>
            <a:r>
              <a:rPr lang="en-US" sz="2800" dirty="0" smtClean="0">
                <a:solidFill>
                  <a:schemeClr val="accent6">
                    <a:lumMod val="75000"/>
                  </a:schemeClr>
                </a:solidFill>
                <a:latin typeface="Cambria" pitchFamily="18" charset="0"/>
                <a:cs typeface="Times New Roman" pitchFamily="18" charset="0"/>
              </a:rPr>
              <a:t>-acetyl lysine</a:t>
            </a:r>
            <a:endParaRPr lang="en-US" sz="2800" dirty="0">
              <a:solidFill>
                <a:schemeClr val="accent6">
                  <a:lumMod val="75000"/>
                </a:schemeClr>
              </a:solidFill>
              <a:latin typeface="Cambria" pitchFamily="18" charset="0"/>
              <a:cs typeface="Times New Roman" pitchFamily="18" charset="0"/>
            </a:endParaRPr>
          </a:p>
        </p:txBody>
      </p:sp>
    </p:spTree>
    <p:extLst>
      <p:ext uri="{BB962C8B-B14F-4D97-AF65-F5344CB8AC3E}">
        <p14:creationId xmlns="" xmlns:p14="http://schemas.microsoft.com/office/powerpoint/2010/main" val="327734707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067C0B-3E77-4309-8063-8B95ED1A9DAF}" type="slidenum">
              <a:rPr lang="en-US" smtClean="0"/>
              <a:pPr>
                <a:defRPr/>
              </a:pPr>
              <a:t>23</a:t>
            </a:fld>
            <a:endParaRPr lang="en-US" dirty="0"/>
          </a:p>
        </p:txBody>
      </p:sp>
      <p:pic>
        <p:nvPicPr>
          <p:cNvPr id="22533" name="Picture 2"/>
          <p:cNvPicPr>
            <a:picLocks noChangeArrowheads="1"/>
          </p:cNvPicPr>
          <p:nvPr/>
        </p:nvPicPr>
        <p:blipFill>
          <a:blip r:embed="rId2">
            <a:grayscl/>
          </a:blip>
          <a:srcRect/>
          <a:stretch>
            <a:fillRect/>
          </a:stretch>
        </p:blipFill>
        <p:spPr bwMode="auto">
          <a:xfrm>
            <a:off x="152400" y="957263"/>
            <a:ext cx="4297363" cy="4297362"/>
          </a:xfrm>
          <a:prstGeom prst="rect">
            <a:avLst/>
          </a:prstGeom>
          <a:noFill/>
          <a:ln w="9525">
            <a:noFill/>
            <a:miter lim="800000"/>
            <a:headEnd/>
            <a:tailEnd/>
          </a:ln>
        </p:spPr>
      </p:pic>
      <p:cxnSp>
        <p:nvCxnSpPr>
          <p:cNvPr id="7" name="Straight Connector 6"/>
          <p:cNvCxnSpPr/>
          <p:nvPr/>
        </p:nvCxnSpPr>
        <p:spPr>
          <a:xfrm>
            <a:off x="838200" y="1444625"/>
            <a:ext cx="28194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38200" y="1900238"/>
            <a:ext cx="24384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8200" y="3578225"/>
            <a:ext cx="762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609599" y="2892425"/>
            <a:ext cx="2895600" cy="31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533401" y="2511425"/>
            <a:ext cx="2133600" cy="31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3048000" y="1673225"/>
            <a:ext cx="457200" cy="0"/>
          </a:xfrm>
          <a:prstGeom prst="line">
            <a:avLst/>
          </a:prstGeom>
        </p:spPr>
        <p:style>
          <a:lnRef idx="1">
            <a:schemeClr val="accent2"/>
          </a:lnRef>
          <a:fillRef idx="0">
            <a:schemeClr val="accent2"/>
          </a:fillRef>
          <a:effectRef idx="0">
            <a:schemeClr val="accent2"/>
          </a:effectRef>
          <a:fontRef idx="minor">
            <a:schemeClr val="tx1"/>
          </a:fontRef>
        </p:style>
      </p:cxnSp>
      <p:pic>
        <p:nvPicPr>
          <p:cNvPr id="22540" name="Picture 3"/>
          <p:cNvPicPr>
            <a:picLocks noChangeArrowheads="1"/>
          </p:cNvPicPr>
          <p:nvPr/>
        </p:nvPicPr>
        <p:blipFill>
          <a:blip r:embed="rId3"/>
          <a:srcRect/>
          <a:stretch>
            <a:fillRect/>
          </a:stretch>
        </p:blipFill>
        <p:spPr bwMode="auto">
          <a:xfrm>
            <a:off x="4618038" y="957263"/>
            <a:ext cx="4297362" cy="4297362"/>
          </a:xfrm>
          <a:prstGeom prst="rect">
            <a:avLst/>
          </a:prstGeom>
          <a:noFill/>
          <a:ln w="9525">
            <a:noFill/>
            <a:miter lim="800000"/>
            <a:headEnd/>
            <a:tailEnd/>
          </a:ln>
        </p:spPr>
      </p:pic>
      <p:pic>
        <p:nvPicPr>
          <p:cNvPr id="22541" name="Picture 4"/>
          <p:cNvPicPr>
            <a:picLocks noChangeAspect="1" noChangeArrowheads="1"/>
          </p:cNvPicPr>
          <p:nvPr/>
        </p:nvPicPr>
        <p:blipFill>
          <a:blip r:embed="rId4"/>
          <a:srcRect/>
          <a:stretch>
            <a:fillRect/>
          </a:stretch>
        </p:blipFill>
        <p:spPr bwMode="auto">
          <a:xfrm>
            <a:off x="2322400" y="5257800"/>
            <a:ext cx="2590800" cy="1524000"/>
          </a:xfrm>
          <a:prstGeom prst="rect">
            <a:avLst/>
          </a:prstGeom>
          <a:noFill/>
          <a:ln w="9525">
            <a:noFill/>
            <a:miter lim="800000"/>
            <a:headEnd/>
            <a:tailEnd/>
          </a:ln>
        </p:spPr>
      </p:pic>
      <p:sp>
        <p:nvSpPr>
          <p:cNvPr id="22542" name="TextBox 17"/>
          <p:cNvSpPr txBox="1">
            <a:spLocks noChangeArrowheads="1"/>
          </p:cNvSpPr>
          <p:nvPr/>
        </p:nvSpPr>
        <p:spPr bwMode="auto">
          <a:xfrm>
            <a:off x="5218000" y="5864225"/>
            <a:ext cx="2209800" cy="307975"/>
          </a:xfrm>
          <a:prstGeom prst="rect">
            <a:avLst/>
          </a:prstGeom>
          <a:noFill/>
          <a:ln w="9525">
            <a:noFill/>
            <a:miter lim="800000"/>
            <a:headEnd/>
            <a:tailEnd/>
          </a:ln>
        </p:spPr>
        <p:txBody>
          <a:bodyPr>
            <a:spAutoFit/>
          </a:bodyPr>
          <a:lstStyle/>
          <a:p>
            <a:r>
              <a:rPr lang="en-US" sz="1400" dirty="0">
                <a:latin typeface="Times New Roman" pitchFamily="18" charset="0"/>
                <a:cs typeface="Times New Roman" pitchFamily="18" charset="0"/>
              </a:rPr>
              <a:t>N</a:t>
            </a:r>
            <a:r>
              <a:rPr lang="el-GR" sz="1400" dirty="0">
                <a:latin typeface="Times New Roman" pitchFamily="18" charset="0"/>
                <a:cs typeface="Times New Roman" pitchFamily="18" charset="0"/>
              </a:rPr>
              <a:t>δ</a:t>
            </a:r>
            <a:r>
              <a:rPr lang="en-US" sz="1400" dirty="0">
                <a:latin typeface="Times New Roman" pitchFamily="18" charset="0"/>
                <a:cs typeface="Times New Roman" pitchFamily="18" charset="0"/>
              </a:rPr>
              <a:t>-acetyl ornithine</a:t>
            </a:r>
          </a:p>
        </p:txBody>
      </p:sp>
      <p:sp>
        <p:nvSpPr>
          <p:cNvPr id="22543" name="TextBox 15"/>
          <p:cNvSpPr txBox="1">
            <a:spLocks noChangeArrowheads="1"/>
          </p:cNvSpPr>
          <p:nvPr/>
        </p:nvSpPr>
        <p:spPr bwMode="auto">
          <a:xfrm>
            <a:off x="8001000" y="1292225"/>
            <a:ext cx="304800" cy="584200"/>
          </a:xfrm>
          <a:prstGeom prst="rect">
            <a:avLst/>
          </a:prstGeom>
          <a:noFill/>
          <a:ln w="9525">
            <a:noFill/>
            <a:miter lim="800000"/>
            <a:headEnd/>
            <a:tailEnd/>
          </a:ln>
        </p:spPr>
        <p:txBody>
          <a:bodyPr>
            <a:spAutoFit/>
          </a:bodyPr>
          <a:lstStyle/>
          <a:p>
            <a:r>
              <a:rPr lang="en-US" sz="3200" b="1">
                <a:solidFill>
                  <a:srgbClr val="FF0000"/>
                </a:solidFill>
              </a:rPr>
              <a:t>4</a:t>
            </a:r>
          </a:p>
        </p:txBody>
      </p:sp>
      <p:sp>
        <p:nvSpPr>
          <p:cNvPr id="22544" name="TextBox 18"/>
          <p:cNvSpPr txBox="1">
            <a:spLocks noChangeArrowheads="1"/>
          </p:cNvSpPr>
          <p:nvPr/>
        </p:nvSpPr>
        <p:spPr bwMode="auto">
          <a:xfrm>
            <a:off x="7543800" y="1746250"/>
            <a:ext cx="304800" cy="584200"/>
          </a:xfrm>
          <a:prstGeom prst="rect">
            <a:avLst/>
          </a:prstGeom>
          <a:noFill/>
          <a:ln w="9525">
            <a:noFill/>
            <a:miter lim="800000"/>
            <a:headEnd/>
            <a:tailEnd/>
          </a:ln>
        </p:spPr>
        <p:txBody>
          <a:bodyPr>
            <a:spAutoFit/>
          </a:bodyPr>
          <a:lstStyle/>
          <a:p>
            <a:r>
              <a:rPr lang="en-US" sz="3200" b="1">
                <a:solidFill>
                  <a:srgbClr val="FF0000"/>
                </a:solidFill>
              </a:rPr>
              <a:t>3</a:t>
            </a:r>
          </a:p>
        </p:txBody>
      </p:sp>
      <p:sp>
        <p:nvSpPr>
          <p:cNvPr id="22545" name="TextBox 19"/>
          <p:cNvSpPr txBox="1">
            <a:spLocks noChangeArrowheads="1"/>
          </p:cNvSpPr>
          <p:nvPr/>
        </p:nvSpPr>
        <p:spPr bwMode="auto">
          <a:xfrm>
            <a:off x="6019800" y="3197225"/>
            <a:ext cx="304800" cy="584200"/>
          </a:xfrm>
          <a:prstGeom prst="rect">
            <a:avLst/>
          </a:prstGeom>
          <a:noFill/>
          <a:ln w="9525">
            <a:noFill/>
            <a:miter lim="800000"/>
            <a:headEnd/>
            <a:tailEnd/>
          </a:ln>
        </p:spPr>
        <p:txBody>
          <a:bodyPr>
            <a:spAutoFit/>
          </a:bodyPr>
          <a:lstStyle/>
          <a:p>
            <a:r>
              <a:rPr lang="en-US" sz="3200" b="1">
                <a:solidFill>
                  <a:srgbClr val="FF0000"/>
                </a:solidFill>
              </a:rPr>
              <a:t>5</a:t>
            </a:r>
          </a:p>
        </p:txBody>
      </p:sp>
      <p:sp>
        <p:nvSpPr>
          <p:cNvPr id="22546" name="TextBox 20"/>
          <p:cNvSpPr txBox="1">
            <a:spLocks noChangeArrowheads="1"/>
          </p:cNvSpPr>
          <p:nvPr/>
        </p:nvSpPr>
        <p:spPr bwMode="auto">
          <a:xfrm>
            <a:off x="5410200" y="3883025"/>
            <a:ext cx="304800" cy="584200"/>
          </a:xfrm>
          <a:prstGeom prst="rect">
            <a:avLst/>
          </a:prstGeom>
          <a:noFill/>
          <a:ln w="9525">
            <a:noFill/>
            <a:miter lim="800000"/>
            <a:headEnd/>
            <a:tailEnd/>
          </a:ln>
        </p:spPr>
        <p:txBody>
          <a:bodyPr>
            <a:spAutoFit/>
          </a:bodyPr>
          <a:lstStyle/>
          <a:p>
            <a:r>
              <a:rPr lang="en-US" sz="3200" b="1">
                <a:solidFill>
                  <a:srgbClr val="FF0000"/>
                </a:solidFill>
              </a:rPr>
              <a:t>2</a:t>
            </a:r>
          </a:p>
        </p:txBody>
      </p:sp>
      <p:sp>
        <p:nvSpPr>
          <p:cNvPr id="22547" name="TextBox 21"/>
          <p:cNvSpPr txBox="1">
            <a:spLocks noChangeArrowheads="1"/>
          </p:cNvSpPr>
          <p:nvPr/>
        </p:nvSpPr>
        <p:spPr bwMode="auto">
          <a:xfrm>
            <a:off x="3657600" y="1368425"/>
            <a:ext cx="304800" cy="584200"/>
          </a:xfrm>
          <a:prstGeom prst="rect">
            <a:avLst/>
          </a:prstGeom>
          <a:noFill/>
          <a:ln w="9525">
            <a:noFill/>
            <a:miter lim="800000"/>
            <a:headEnd/>
            <a:tailEnd/>
          </a:ln>
        </p:spPr>
        <p:txBody>
          <a:bodyPr>
            <a:spAutoFit/>
          </a:bodyPr>
          <a:lstStyle/>
          <a:p>
            <a:r>
              <a:rPr lang="en-US" sz="3200" b="1">
                <a:solidFill>
                  <a:srgbClr val="FF0000"/>
                </a:solidFill>
              </a:rPr>
              <a:t>4</a:t>
            </a:r>
          </a:p>
        </p:txBody>
      </p:sp>
      <p:sp>
        <p:nvSpPr>
          <p:cNvPr id="22548" name="TextBox 22"/>
          <p:cNvSpPr txBox="1">
            <a:spLocks noChangeArrowheads="1"/>
          </p:cNvSpPr>
          <p:nvPr/>
        </p:nvSpPr>
        <p:spPr bwMode="auto">
          <a:xfrm>
            <a:off x="3200400" y="1822450"/>
            <a:ext cx="304800" cy="584200"/>
          </a:xfrm>
          <a:prstGeom prst="rect">
            <a:avLst/>
          </a:prstGeom>
          <a:noFill/>
          <a:ln w="9525">
            <a:noFill/>
            <a:miter lim="800000"/>
            <a:headEnd/>
            <a:tailEnd/>
          </a:ln>
        </p:spPr>
        <p:txBody>
          <a:bodyPr>
            <a:spAutoFit/>
          </a:bodyPr>
          <a:lstStyle/>
          <a:p>
            <a:r>
              <a:rPr lang="en-US" sz="3200" b="1">
                <a:solidFill>
                  <a:srgbClr val="FF0000"/>
                </a:solidFill>
              </a:rPr>
              <a:t>3</a:t>
            </a:r>
          </a:p>
        </p:txBody>
      </p:sp>
      <p:sp>
        <p:nvSpPr>
          <p:cNvPr id="22549" name="TextBox 23"/>
          <p:cNvSpPr txBox="1">
            <a:spLocks noChangeArrowheads="1"/>
          </p:cNvSpPr>
          <p:nvPr/>
        </p:nvSpPr>
        <p:spPr bwMode="auto">
          <a:xfrm>
            <a:off x="1447800" y="3451225"/>
            <a:ext cx="304800" cy="584200"/>
          </a:xfrm>
          <a:prstGeom prst="rect">
            <a:avLst/>
          </a:prstGeom>
          <a:noFill/>
          <a:ln w="9525">
            <a:noFill/>
            <a:miter lim="800000"/>
            <a:headEnd/>
            <a:tailEnd/>
          </a:ln>
        </p:spPr>
        <p:txBody>
          <a:bodyPr>
            <a:spAutoFit/>
          </a:bodyPr>
          <a:lstStyle/>
          <a:p>
            <a:r>
              <a:rPr lang="en-US" sz="3200" b="1">
                <a:solidFill>
                  <a:srgbClr val="FF0000"/>
                </a:solidFill>
              </a:rPr>
              <a:t>5</a:t>
            </a:r>
          </a:p>
        </p:txBody>
      </p:sp>
      <p:sp>
        <p:nvSpPr>
          <p:cNvPr id="22550" name="TextBox 24"/>
          <p:cNvSpPr txBox="1">
            <a:spLocks noChangeArrowheads="1"/>
          </p:cNvSpPr>
          <p:nvPr/>
        </p:nvSpPr>
        <p:spPr bwMode="auto">
          <a:xfrm>
            <a:off x="838200" y="4060825"/>
            <a:ext cx="304800" cy="584200"/>
          </a:xfrm>
          <a:prstGeom prst="rect">
            <a:avLst/>
          </a:prstGeom>
          <a:noFill/>
          <a:ln w="9525">
            <a:noFill/>
            <a:miter lim="800000"/>
            <a:headEnd/>
            <a:tailEnd/>
          </a:ln>
        </p:spPr>
        <p:txBody>
          <a:bodyPr>
            <a:spAutoFit/>
          </a:bodyPr>
          <a:lstStyle/>
          <a:p>
            <a:r>
              <a:rPr lang="en-US" sz="3200" b="1">
                <a:solidFill>
                  <a:srgbClr val="FF0000"/>
                </a:solidFill>
              </a:rPr>
              <a:t>2</a:t>
            </a:r>
          </a:p>
        </p:txBody>
      </p:sp>
      <p:sp>
        <p:nvSpPr>
          <p:cNvPr id="22551" name="TextBox 29"/>
          <p:cNvSpPr txBox="1">
            <a:spLocks noChangeArrowheads="1"/>
          </p:cNvSpPr>
          <p:nvPr/>
        </p:nvSpPr>
        <p:spPr bwMode="auto">
          <a:xfrm>
            <a:off x="1676400" y="682625"/>
            <a:ext cx="1143000" cy="338138"/>
          </a:xfrm>
          <a:prstGeom prst="rect">
            <a:avLst/>
          </a:prstGeom>
          <a:noFill/>
          <a:ln w="9525">
            <a:noFill/>
            <a:miter lim="800000"/>
            <a:headEnd/>
            <a:tailEnd/>
          </a:ln>
        </p:spPr>
        <p:txBody>
          <a:bodyPr>
            <a:spAutoFit/>
          </a:bodyPr>
          <a:lstStyle/>
          <a:p>
            <a:pPr algn="ctr"/>
            <a:r>
              <a:rPr lang="en-US" sz="1600" b="1">
                <a:solidFill>
                  <a:srgbClr val="7030A0"/>
                </a:solidFill>
                <a:latin typeface="Times New Roman" pitchFamily="18" charset="0"/>
                <a:cs typeface="Times New Roman" pitchFamily="18" charset="0"/>
              </a:rPr>
              <a:t>TOCSY</a:t>
            </a:r>
          </a:p>
        </p:txBody>
      </p:sp>
      <p:sp>
        <p:nvSpPr>
          <p:cNvPr id="22552" name="TextBox 30"/>
          <p:cNvSpPr txBox="1">
            <a:spLocks noChangeArrowheads="1"/>
          </p:cNvSpPr>
          <p:nvPr/>
        </p:nvSpPr>
        <p:spPr bwMode="auto">
          <a:xfrm>
            <a:off x="6324600" y="682625"/>
            <a:ext cx="1143000" cy="338138"/>
          </a:xfrm>
          <a:prstGeom prst="rect">
            <a:avLst/>
          </a:prstGeom>
          <a:noFill/>
          <a:ln w="9525">
            <a:noFill/>
            <a:miter lim="800000"/>
            <a:headEnd/>
            <a:tailEnd/>
          </a:ln>
        </p:spPr>
        <p:txBody>
          <a:bodyPr>
            <a:spAutoFit/>
          </a:bodyPr>
          <a:lstStyle/>
          <a:p>
            <a:pPr algn="ctr"/>
            <a:r>
              <a:rPr lang="en-US" sz="1600" b="1">
                <a:solidFill>
                  <a:srgbClr val="7030A0"/>
                </a:solidFill>
                <a:latin typeface="Times New Roman" pitchFamily="18" charset="0"/>
                <a:cs typeface="Times New Roman" pitchFamily="18" charset="0"/>
              </a:rPr>
              <a:t>COSY</a:t>
            </a:r>
          </a:p>
        </p:txBody>
      </p:sp>
      <p:sp>
        <p:nvSpPr>
          <p:cNvPr id="27" name="TextBox 26"/>
          <p:cNvSpPr txBox="1"/>
          <p:nvPr/>
        </p:nvSpPr>
        <p:spPr>
          <a:xfrm>
            <a:off x="3130835" y="54592"/>
            <a:ext cx="3153877" cy="523220"/>
          </a:xfrm>
          <a:prstGeom prst="rect">
            <a:avLst/>
          </a:prstGeom>
          <a:noFill/>
        </p:spPr>
        <p:txBody>
          <a:bodyPr wrap="none">
            <a:spAutoFit/>
          </a:bodyPr>
          <a:lstStyle/>
          <a:p>
            <a:r>
              <a:rPr lang="en-US" sz="2800" dirty="0" smtClean="0">
                <a:solidFill>
                  <a:schemeClr val="accent6">
                    <a:lumMod val="75000"/>
                  </a:schemeClr>
                </a:solidFill>
                <a:latin typeface="Cambria" pitchFamily="18" charset="0"/>
                <a:cs typeface="Times New Roman" pitchFamily="18" charset="0"/>
              </a:rPr>
              <a:t>N</a:t>
            </a:r>
            <a:r>
              <a:rPr lang="el-GR" sz="2800" dirty="0" smtClean="0">
                <a:solidFill>
                  <a:schemeClr val="accent6">
                    <a:lumMod val="75000"/>
                  </a:schemeClr>
                </a:solidFill>
                <a:latin typeface="Cambria" pitchFamily="18" charset="0"/>
                <a:cs typeface="Times New Roman" pitchFamily="18" charset="0"/>
              </a:rPr>
              <a:t>δ</a:t>
            </a:r>
            <a:r>
              <a:rPr lang="en-US" sz="2800" dirty="0" smtClean="0">
                <a:solidFill>
                  <a:schemeClr val="accent6">
                    <a:lumMod val="75000"/>
                  </a:schemeClr>
                </a:solidFill>
                <a:latin typeface="Cambria" pitchFamily="18" charset="0"/>
                <a:cs typeface="Times New Roman" pitchFamily="18" charset="0"/>
              </a:rPr>
              <a:t>-acetyl ornithine</a:t>
            </a:r>
            <a:endParaRPr lang="en-US" sz="2800" dirty="0">
              <a:solidFill>
                <a:schemeClr val="accent6">
                  <a:lumMod val="75000"/>
                </a:schemeClr>
              </a:solidFill>
              <a:latin typeface="Cambria" pitchFamily="18" charset="0"/>
              <a:cs typeface="Times New Roman" pitchFamily="18" charset="0"/>
            </a:endParaRPr>
          </a:p>
        </p:txBody>
      </p:sp>
    </p:spTree>
    <p:extLst>
      <p:ext uri="{BB962C8B-B14F-4D97-AF65-F5344CB8AC3E}">
        <p14:creationId xmlns="" xmlns:p14="http://schemas.microsoft.com/office/powerpoint/2010/main" val="152386157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3647" y="532270"/>
          <a:ext cx="9143998" cy="6076834"/>
        </p:xfrm>
        <a:graphic>
          <a:graphicData uri="http://schemas.openxmlformats.org/drawingml/2006/table">
            <a:tbl>
              <a:tblPr/>
              <a:tblGrid>
                <a:gridCol w="1023581"/>
                <a:gridCol w="1473958"/>
                <a:gridCol w="750627"/>
                <a:gridCol w="873457"/>
                <a:gridCol w="955343"/>
                <a:gridCol w="1473958"/>
                <a:gridCol w="846162"/>
                <a:gridCol w="887104"/>
                <a:gridCol w="859808"/>
              </a:tblGrid>
              <a:tr h="691714">
                <a:tc>
                  <a:txBody>
                    <a:bodyPr/>
                    <a:lstStyle/>
                    <a:p>
                      <a:pPr marL="0" marR="0">
                        <a:lnSpc>
                          <a:spcPct val="115000"/>
                        </a:lnSpc>
                        <a:spcBef>
                          <a:spcPts val="0"/>
                        </a:spcBef>
                        <a:spcAft>
                          <a:spcPts val="0"/>
                        </a:spcAft>
                      </a:pPr>
                      <a:r>
                        <a:rPr lang="en-US" sz="1200" b="1" dirty="0">
                          <a:latin typeface="Cambria" pitchFamily="18" charset="0"/>
                          <a:ea typeface="Times New Roman"/>
                          <a:cs typeface="Times New Roman" pitchFamily="18" charset="0"/>
                        </a:rPr>
                        <a:t>Bacterial strain</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Cambria" pitchFamily="18" charset="0"/>
                          <a:ea typeface="Times New Roman"/>
                          <a:cs typeface="Times New Roman" pitchFamily="18" charset="0"/>
                        </a:rPr>
                        <a:t>Minimal medium </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latin typeface="Cambria" pitchFamily="18" charset="0"/>
                          <a:ea typeface="Times New Roman"/>
                          <a:cs typeface="Times New Roman" pitchFamily="18" charset="0"/>
                        </a:rPr>
                        <a:t>At 0% w/v NaCl (</a:t>
                      </a:r>
                      <a:r>
                        <a:rPr lang="en-US" sz="1200" b="1" dirty="0" err="1">
                          <a:latin typeface="Cambria" pitchFamily="18" charset="0"/>
                          <a:ea typeface="Times New Roman"/>
                          <a:cs typeface="Times New Roman" pitchFamily="18" charset="0"/>
                        </a:rPr>
                        <a:t>mM</a:t>
                      </a:r>
                      <a:r>
                        <a:rPr lang="en-US" sz="1200" b="1" dirty="0">
                          <a:latin typeface="Cambria" pitchFamily="18" charset="0"/>
                          <a:ea typeface="Times New Roman"/>
                          <a:cs typeface="Times New Roman" pitchFamily="18" charset="0"/>
                        </a:rPr>
                        <a:t>)</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a:latin typeface="Cambria" pitchFamily="18" charset="0"/>
                          <a:ea typeface="Times New Roman"/>
                          <a:cs typeface="Times New Roman" pitchFamily="18" charset="0"/>
                        </a:rPr>
                        <a:t>At 5% w/v NaCl (mM)</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a:latin typeface="Cambria" pitchFamily="18" charset="0"/>
                          <a:ea typeface="Times New Roman"/>
                          <a:cs typeface="Times New Roman" pitchFamily="18" charset="0"/>
                        </a:rPr>
                        <a:t>At 10% w/v NaCl (mM)</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latin typeface="Cambria" pitchFamily="18" charset="0"/>
                          <a:ea typeface="Times New Roman"/>
                          <a:cs typeface="Times New Roman" pitchFamily="18" charset="0"/>
                        </a:rPr>
                        <a:t>Complex medium</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latin typeface="Cambria" pitchFamily="18" charset="0"/>
                          <a:ea typeface="Times New Roman"/>
                          <a:cs typeface="Times New Roman" pitchFamily="18" charset="0"/>
                        </a:rPr>
                        <a:t>At 0</a:t>
                      </a:r>
                      <a:r>
                        <a:rPr lang="en-US" sz="1200" b="1" dirty="0">
                          <a:latin typeface="Cambria" pitchFamily="18" charset="0"/>
                          <a:ea typeface="Times New Roman"/>
                          <a:cs typeface="Times New Roman" pitchFamily="18" charset="0"/>
                        </a:rPr>
                        <a:t>% w/v NaCl (</a:t>
                      </a:r>
                      <a:r>
                        <a:rPr lang="en-US" sz="1200" b="1" dirty="0" err="1">
                          <a:latin typeface="Cambria" pitchFamily="18" charset="0"/>
                          <a:ea typeface="Times New Roman"/>
                          <a:cs typeface="Times New Roman" pitchFamily="18" charset="0"/>
                        </a:rPr>
                        <a:t>mM</a:t>
                      </a:r>
                      <a:r>
                        <a:rPr lang="en-US" sz="1200" b="1" dirty="0">
                          <a:latin typeface="Cambria" pitchFamily="18" charset="0"/>
                          <a:ea typeface="Times New Roman"/>
                          <a:cs typeface="Times New Roman" pitchFamily="18" charset="0"/>
                        </a:rPr>
                        <a:t>)</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a:latin typeface="Cambria" pitchFamily="18" charset="0"/>
                          <a:ea typeface="Times New Roman"/>
                          <a:cs typeface="Times New Roman" pitchFamily="18" charset="0"/>
                        </a:rPr>
                        <a:t>At 5% w/v NaCl (mM)</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a:latin typeface="Cambria" pitchFamily="18" charset="0"/>
                          <a:ea typeface="Times New Roman"/>
                          <a:cs typeface="Times New Roman" pitchFamily="18" charset="0"/>
                        </a:rPr>
                        <a:t>At 10% w/v NaCl (mM)</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271781">
                <a:tc rowSpan="4">
                  <a:txBody>
                    <a:bodyPr/>
                    <a:lstStyle/>
                    <a:p>
                      <a:pPr marL="0" marR="0">
                        <a:lnSpc>
                          <a:spcPct val="115000"/>
                        </a:lnSpc>
                        <a:spcBef>
                          <a:spcPts val="0"/>
                        </a:spcBef>
                        <a:spcAft>
                          <a:spcPts val="0"/>
                        </a:spcAft>
                      </a:pPr>
                      <a:r>
                        <a:rPr lang="en-US" sz="1200" b="1" i="1" dirty="0">
                          <a:solidFill>
                            <a:schemeClr val="accent1"/>
                          </a:solidFill>
                          <a:latin typeface="Cambria" pitchFamily="18" charset="0"/>
                          <a:ea typeface="Times New Roman"/>
                          <a:cs typeface="Times New Roman" pitchFamily="18" charset="0"/>
                        </a:rPr>
                        <a:t>Halomonas </a:t>
                      </a:r>
                      <a:r>
                        <a:rPr lang="en-US" sz="1200" b="1" i="1" dirty="0" smtClean="0">
                          <a:solidFill>
                            <a:schemeClr val="accent1"/>
                          </a:solidFill>
                          <a:latin typeface="Cambria" pitchFamily="18" charset="0"/>
                          <a:ea typeface="Times New Roman"/>
                          <a:cs typeface="Times New Roman" pitchFamily="18" charset="0"/>
                        </a:rPr>
                        <a:t>sp.</a:t>
                      </a:r>
                      <a:r>
                        <a:rPr lang="en-US" sz="1200" b="1" dirty="0" smtClean="0">
                          <a:solidFill>
                            <a:schemeClr val="accent1"/>
                          </a:solidFill>
                          <a:latin typeface="Cambria" pitchFamily="18" charset="0"/>
                          <a:ea typeface="Times New Roman"/>
                          <a:cs typeface="Times New Roman" pitchFamily="18" charset="0"/>
                        </a:rPr>
                        <a:t> </a:t>
                      </a:r>
                      <a:r>
                        <a:rPr lang="en-US" sz="1200" b="1" dirty="0">
                          <a:solidFill>
                            <a:schemeClr val="accent1"/>
                          </a:solidFill>
                          <a:latin typeface="Cambria" pitchFamily="18" charset="0"/>
                          <a:ea typeface="Times New Roman"/>
                          <a:cs typeface="Times New Roman" pitchFamily="18" charset="0"/>
                        </a:rPr>
                        <a:t>VITP9</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Glycine betaine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100.36±1.</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137.52±3.</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Ectoine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41.56±2.1</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96.95±2.7</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Ectoine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31.56±1.5</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83.50±2.8</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0.88±0.2</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26.51±2.1</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54.62±6.2</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1.95±0.1</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8.60±0.9</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14.90±0.5</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0.13±0.0</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0.21±0.0</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1"/>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0.24±0.0</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0.39±0.0</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1"/>
                          </a:solidFill>
                          <a:latin typeface="Cambria" pitchFamily="18" charset="0"/>
                          <a:ea typeface="Times New Roman"/>
                          <a:cs typeface="Times New Roman" pitchFamily="18" charset="0"/>
                        </a:rPr>
                        <a:t>0.48±0.1</a:t>
                      </a:r>
                      <a:endParaRPr lang="en-US" sz="1200" b="1" dirty="0">
                        <a:solidFill>
                          <a:schemeClr val="accent1"/>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269336">
                <a:tc rowSpan="6">
                  <a:txBody>
                    <a:bodyPr/>
                    <a:lstStyle/>
                    <a:p>
                      <a:pPr marL="0" marR="0">
                        <a:lnSpc>
                          <a:spcPct val="115000"/>
                        </a:lnSpc>
                        <a:spcBef>
                          <a:spcPts val="0"/>
                        </a:spcBef>
                        <a:spcAft>
                          <a:spcPts val="0"/>
                        </a:spcAft>
                      </a:pPr>
                      <a:r>
                        <a:rPr lang="en-US" sz="1200" b="1" i="1" dirty="0">
                          <a:solidFill>
                            <a:schemeClr val="accent2"/>
                          </a:solidFill>
                          <a:latin typeface="Cambria" pitchFamily="18" charset="0"/>
                          <a:ea typeface="Times New Roman"/>
                          <a:cs typeface="Times New Roman" pitchFamily="18" charset="0"/>
                        </a:rPr>
                        <a:t>Bacillus </a:t>
                      </a:r>
                      <a:r>
                        <a:rPr lang="en-US" sz="1200" b="1" i="1" dirty="0" smtClean="0">
                          <a:solidFill>
                            <a:schemeClr val="accent2"/>
                          </a:solidFill>
                          <a:latin typeface="Cambria" pitchFamily="18" charset="0"/>
                          <a:ea typeface="Times New Roman"/>
                          <a:cs typeface="Times New Roman" pitchFamily="18" charset="0"/>
                        </a:rPr>
                        <a:t>sp. </a:t>
                      </a:r>
                      <a:r>
                        <a:rPr lang="en-US" sz="1200" b="1" dirty="0">
                          <a:solidFill>
                            <a:schemeClr val="accent2"/>
                          </a:solidFill>
                          <a:latin typeface="Cambria" pitchFamily="18" charset="0"/>
                          <a:ea typeface="Times New Roman"/>
                          <a:cs typeface="Times New Roman" pitchFamily="18" charset="0"/>
                        </a:rPr>
                        <a:t>VITP4</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endParaRPr lang="it-IT"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Glycine betaine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0.33±0.3</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65.57±2.2</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83.75±1.7</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it-IT" sz="1200" b="1" dirty="0">
                          <a:solidFill>
                            <a:schemeClr val="accent2"/>
                          </a:solidFill>
                          <a:latin typeface="Cambria" pitchFamily="18" charset="0"/>
                          <a:ea typeface="Times New Roman"/>
                          <a:cs typeface="Times New Roman" pitchFamily="18" charset="0"/>
                        </a:rPr>
                        <a:t>Proline</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1.34±0.4</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45.61±6.6</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112.07±4.1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Proline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36.18±2.5</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60.80±1.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69904">
                <a:tc vMerge="1">
                  <a:txBody>
                    <a:bodyPr/>
                    <a:lstStyle/>
                    <a:p>
                      <a:endParaRPr lang="en-US"/>
                    </a:p>
                  </a:txBody>
                  <a:tcPr/>
                </a:tc>
                <a:tc>
                  <a:txBody>
                    <a:bodyPr/>
                    <a:lstStyle/>
                    <a:p>
                      <a:pPr marL="0" marR="0">
                        <a:lnSpc>
                          <a:spcPct val="115000"/>
                        </a:lnSpc>
                        <a:spcBef>
                          <a:spcPts val="0"/>
                        </a:spcBef>
                        <a:spcAft>
                          <a:spcPts val="0"/>
                        </a:spcAft>
                      </a:pPr>
                      <a:r>
                        <a:rPr lang="it-IT" sz="1200" b="1" dirty="0">
                          <a:solidFill>
                            <a:schemeClr val="accent2"/>
                          </a:solidFill>
                          <a:latin typeface="Cambria" pitchFamily="18" charset="0"/>
                          <a:ea typeface="Times New Roman"/>
                          <a:cs typeface="Times New Roman" pitchFamily="18" charset="0"/>
                        </a:rPr>
                        <a:t>N</a:t>
                      </a:r>
                      <a:r>
                        <a:rPr lang="en-US" sz="1200" b="1" dirty="0">
                          <a:solidFill>
                            <a:schemeClr val="accent2"/>
                          </a:solidFill>
                          <a:latin typeface="Cambria" pitchFamily="18" charset="0"/>
                          <a:ea typeface="Times New Roman"/>
                          <a:cs typeface="Times New Roman" pitchFamily="18" charset="0"/>
                        </a:rPr>
                        <a:t>δ</a:t>
                      </a:r>
                      <a:r>
                        <a:rPr lang="it-IT" sz="1200" b="1" dirty="0" smtClean="0">
                          <a:solidFill>
                            <a:schemeClr val="accent2"/>
                          </a:solidFill>
                          <a:latin typeface="Cambria" pitchFamily="18" charset="0"/>
                          <a:ea typeface="Times New Roman"/>
                          <a:cs typeface="Times New Roman" pitchFamily="18" charset="0"/>
                        </a:rPr>
                        <a:t>-acetyl ornithine</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0.40±0.0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4.16±1.1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24.70±4.6</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err="1">
                          <a:solidFill>
                            <a:schemeClr val="accent2"/>
                          </a:solidFill>
                          <a:latin typeface="Cambria" pitchFamily="18" charset="0"/>
                          <a:ea typeface="Times New Roman"/>
                          <a:cs typeface="Times New Roman" pitchFamily="18" charset="0"/>
                        </a:rPr>
                        <a:t>Nδ</a:t>
                      </a:r>
                      <a:r>
                        <a:rPr lang="en-US" sz="1200" b="1" dirty="0">
                          <a:solidFill>
                            <a:schemeClr val="accent2"/>
                          </a:solidFill>
                          <a:latin typeface="Cambria" pitchFamily="18" charset="0"/>
                          <a:ea typeface="Times New Roman"/>
                          <a:cs typeface="Times New Roman" pitchFamily="18" charset="0"/>
                        </a:rPr>
                        <a:t>-acetyl ornithine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0.62±0.1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28.20±1.7</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36.45±0.7</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it-IT" sz="1200" b="1" dirty="0">
                          <a:solidFill>
                            <a:schemeClr val="accent2"/>
                          </a:solidFill>
                          <a:latin typeface="Cambria" pitchFamily="18" charset="0"/>
                          <a:ea typeface="Times New Roman"/>
                          <a:cs typeface="Times New Roman" pitchFamily="18" charset="0"/>
                        </a:rPr>
                        <a:t>Ornithine</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0.13±0.0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0.23±0.0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0.31±0.0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Ornithine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3.23±0.0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5.32±0.0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it-IT" sz="1200" b="1" dirty="0">
                          <a:solidFill>
                            <a:schemeClr val="accent2"/>
                          </a:solidFill>
                          <a:latin typeface="Cambria" pitchFamily="18" charset="0"/>
                          <a:ea typeface="Times New Roman"/>
                          <a:cs typeface="Times New Roman" pitchFamily="18" charset="0"/>
                        </a:rPr>
                        <a:t>Glutamate</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1.34±0.0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66.01±1.4</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98.59±1.9</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18.64±2.3</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36.62±2.3</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44.71±0.4</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it-IT" sz="1200" b="1" dirty="0">
                          <a:solidFill>
                            <a:schemeClr val="accent2"/>
                          </a:solidFill>
                          <a:latin typeface="Cambria" pitchFamily="18" charset="0"/>
                          <a:ea typeface="Times New Roman"/>
                          <a:cs typeface="Times New Roman" pitchFamily="18" charset="0"/>
                        </a:rPr>
                        <a:t>Aspartate</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a:solidFill>
                            <a:schemeClr val="accent2"/>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0.19±0.0</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0.42±0.1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a:solidFill>
                            <a:schemeClr val="accent2"/>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0.89±0.1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chemeClr val="accent2"/>
                          </a:solidFill>
                          <a:latin typeface="Cambria" pitchFamily="18" charset="0"/>
                          <a:ea typeface="Times New Roman"/>
                          <a:cs typeface="Times New Roman" pitchFamily="18" charset="0"/>
                        </a:rPr>
                        <a:t>3.65±0.1</a:t>
                      </a:r>
                      <a:endParaRPr lang="en-US" sz="1200" b="1" dirty="0">
                        <a:solidFill>
                          <a:schemeClr val="accent2"/>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234539">
                <a:tc rowSpan="5">
                  <a:txBody>
                    <a:bodyPr/>
                    <a:lstStyle/>
                    <a:p>
                      <a:pPr marL="0" marR="0">
                        <a:lnSpc>
                          <a:spcPct val="115000"/>
                        </a:lnSpc>
                        <a:spcBef>
                          <a:spcPts val="0"/>
                        </a:spcBef>
                        <a:spcAft>
                          <a:spcPts val="0"/>
                        </a:spcAft>
                      </a:pPr>
                      <a:r>
                        <a:rPr lang="en-US" sz="1200" b="1" i="1" dirty="0" err="1">
                          <a:solidFill>
                            <a:srgbClr val="7030A0"/>
                          </a:solidFill>
                          <a:latin typeface="Cambria" pitchFamily="18" charset="0"/>
                          <a:ea typeface="Times New Roman"/>
                          <a:cs typeface="Times New Roman" pitchFamily="18" charset="0"/>
                        </a:rPr>
                        <a:t>Virgibacillus</a:t>
                      </a:r>
                      <a:r>
                        <a:rPr lang="en-US" sz="1200" b="1" i="1" dirty="0">
                          <a:solidFill>
                            <a:srgbClr val="7030A0"/>
                          </a:solidFill>
                          <a:latin typeface="Cambria" pitchFamily="18" charset="0"/>
                          <a:ea typeface="Times New Roman"/>
                          <a:cs typeface="Times New Roman" pitchFamily="18" charset="0"/>
                        </a:rPr>
                        <a:t> </a:t>
                      </a:r>
                      <a:r>
                        <a:rPr lang="en-US" sz="1200" b="1" i="1" dirty="0" smtClean="0">
                          <a:solidFill>
                            <a:srgbClr val="7030A0"/>
                          </a:solidFill>
                          <a:latin typeface="Cambria" pitchFamily="18" charset="0"/>
                          <a:ea typeface="Times New Roman"/>
                          <a:cs typeface="Times New Roman" pitchFamily="18" charset="0"/>
                        </a:rPr>
                        <a:t>sp.</a:t>
                      </a:r>
                      <a:r>
                        <a:rPr lang="en-US" sz="1200" b="1" dirty="0" smtClean="0">
                          <a:solidFill>
                            <a:srgbClr val="7030A0"/>
                          </a:solidFill>
                          <a:latin typeface="Cambria" pitchFamily="18" charset="0"/>
                          <a:ea typeface="Times New Roman"/>
                          <a:cs typeface="Times New Roman" pitchFamily="18" charset="0"/>
                        </a:rPr>
                        <a:t> </a:t>
                      </a:r>
                      <a:r>
                        <a:rPr lang="en-US" sz="1200" b="1" dirty="0">
                          <a:solidFill>
                            <a:srgbClr val="7030A0"/>
                          </a:solidFill>
                          <a:latin typeface="Cambria" pitchFamily="18" charset="0"/>
                          <a:ea typeface="Times New Roman"/>
                          <a:cs typeface="Times New Roman" pitchFamily="18" charset="0"/>
                        </a:rPr>
                        <a:t>VITP14</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Ectoine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32.95±7.1</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69.44±7.8</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Glycine betaine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2.32±0.5</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62.91±4.3</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112.44±0.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69276">
                <a:tc vMerge="1">
                  <a:txBody>
                    <a:bodyPr/>
                    <a:lstStyle/>
                    <a:p>
                      <a:endParaRPr lang="en-US"/>
                    </a:p>
                  </a:txBody>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err="1">
                          <a:solidFill>
                            <a:srgbClr val="7030A0"/>
                          </a:solidFill>
                          <a:latin typeface="Cambria" pitchFamily="18" charset="0"/>
                          <a:ea typeface="Times New Roman"/>
                          <a:cs typeface="Times New Roman" pitchFamily="18" charset="0"/>
                        </a:rPr>
                        <a:t>Nδ</a:t>
                      </a:r>
                      <a:r>
                        <a:rPr lang="en-US" sz="1200" b="1" dirty="0">
                          <a:solidFill>
                            <a:srgbClr val="7030A0"/>
                          </a:solidFill>
                          <a:latin typeface="Cambria" pitchFamily="18" charset="0"/>
                          <a:ea typeface="Times New Roman"/>
                          <a:cs typeface="Times New Roman" pitchFamily="18" charset="0"/>
                        </a:rPr>
                        <a:t>-acetyl ornithine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2.25±0.3</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6.25±1.5</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12.79±2.5</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69336">
                <a:tc vMerge="1">
                  <a:txBody>
                    <a:bodyPr/>
                    <a:lstStyle/>
                    <a:p>
                      <a:endParaRPr lang="en-US"/>
                    </a:p>
                  </a:txBody>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Ornithine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0.02±0.0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3.45±0.0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7.18±0.2</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7.35±2.0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26.85±1.3</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64.65±4.7</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11.62±0.5</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21.37±1.9</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37.42±2.2</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0.04±0.0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0.10±0.0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0.145±0.0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7030A0"/>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4.11±0.6</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8.38±0.8</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7030A0"/>
                          </a:solidFill>
                          <a:latin typeface="Cambria" pitchFamily="18" charset="0"/>
                          <a:ea typeface="Times New Roman"/>
                          <a:cs typeface="Times New Roman" pitchFamily="18" charset="0"/>
                        </a:rPr>
                        <a:t>10.89±1.0</a:t>
                      </a:r>
                      <a:endParaRPr lang="en-US" sz="1200" b="1" dirty="0">
                        <a:solidFill>
                          <a:srgbClr val="7030A0"/>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r h="260019">
                <a:tc rowSpan="6">
                  <a:txBody>
                    <a:bodyPr/>
                    <a:lstStyle/>
                    <a:p>
                      <a:pPr marL="0" marR="0">
                        <a:lnSpc>
                          <a:spcPct val="115000"/>
                        </a:lnSpc>
                        <a:spcBef>
                          <a:spcPts val="0"/>
                        </a:spcBef>
                        <a:spcAft>
                          <a:spcPts val="0"/>
                        </a:spcAft>
                      </a:pPr>
                      <a:r>
                        <a:rPr lang="en-US" sz="1200" b="1" i="1" dirty="0" err="1">
                          <a:solidFill>
                            <a:srgbClr val="CC0066"/>
                          </a:solidFill>
                          <a:latin typeface="Cambria" pitchFamily="18" charset="0"/>
                          <a:ea typeface="Times New Roman"/>
                          <a:cs typeface="Times New Roman" pitchFamily="18" charset="0"/>
                        </a:rPr>
                        <a:t>Planococcus</a:t>
                      </a:r>
                      <a:r>
                        <a:rPr lang="en-US" sz="1200" b="1" i="1" dirty="0">
                          <a:solidFill>
                            <a:srgbClr val="CC0066"/>
                          </a:solidFill>
                          <a:latin typeface="Cambria" pitchFamily="18" charset="0"/>
                          <a:ea typeface="Times New Roman"/>
                          <a:cs typeface="Times New Roman" pitchFamily="18" charset="0"/>
                        </a:rPr>
                        <a:t> sp</a:t>
                      </a:r>
                      <a:r>
                        <a:rPr lang="en-US" sz="1200" b="1" dirty="0">
                          <a:solidFill>
                            <a:srgbClr val="CC0066"/>
                          </a:solidFill>
                          <a:latin typeface="Cambria" pitchFamily="18" charset="0"/>
                          <a:ea typeface="Times New Roman"/>
                          <a:cs typeface="Times New Roman" pitchFamily="18" charset="0"/>
                        </a:rPr>
                        <a:t> </a:t>
                      </a:r>
                      <a:r>
                        <a:rPr lang="en-US" sz="1200" b="1" dirty="0" smtClean="0">
                          <a:solidFill>
                            <a:srgbClr val="CC0066"/>
                          </a:solidFill>
                          <a:latin typeface="Cambria" pitchFamily="18" charset="0"/>
                          <a:ea typeface="Times New Roman"/>
                          <a:cs typeface="Times New Roman" pitchFamily="18" charset="0"/>
                        </a:rPr>
                        <a:t>. VITP21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Glycine betaine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2.07±0.8</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78.80±2.5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113.32±0.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69336">
                <a:tc vMerge="1">
                  <a:txBody>
                    <a:bodyPr/>
                    <a:lstStyle/>
                    <a:p>
                      <a:endParaRPr lang="en-US"/>
                    </a:p>
                  </a:txBody>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Proline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0</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4.36±0.9</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36.05±1.4</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302049">
                <a:tc vMerge="1">
                  <a:txBody>
                    <a:bodyPr/>
                    <a:lstStyle/>
                    <a:p>
                      <a:endParaRPr lang="en-US"/>
                    </a:p>
                  </a:txBody>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Nε-acetyl lysine</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3.45±0.1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45.12±1.5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107.49±2.1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err="1" smtClean="0">
                          <a:solidFill>
                            <a:srgbClr val="CC0066"/>
                          </a:solidFill>
                          <a:latin typeface="Cambria" pitchFamily="18" charset="0"/>
                          <a:ea typeface="Times New Roman"/>
                          <a:cs typeface="Times New Roman" pitchFamily="18" charset="0"/>
                        </a:rPr>
                        <a:t>Nε</a:t>
                      </a:r>
                      <a:r>
                        <a:rPr lang="en-US" sz="1200" b="1" dirty="0" smtClean="0">
                          <a:solidFill>
                            <a:srgbClr val="CC0066"/>
                          </a:solidFill>
                          <a:latin typeface="Cambria" pitchFamily="18" charset="0"/>
                          <a:ea typeface="Times New Roman"/>
                          <a:cs typeface="Times New Roman" pitchFamily="18" charset="0"/>
                        </a:rPr>
                        <a:t>-acetyl</a:t>
                      </a:r>
                      <a:r>
                        <a:rPr lang="en-US" sz="1200" b="1" baseline="0" dirty="0" smtClean="0">
                          <a:solidFill>
                            <a:srgbClr val="CC0066"/>
                          </a:solidFill>
                          <a:latin typeface="Cambria" pitchFamily="18" charset="0"/>
                          <a:ea typeface="Times New Roman"/>
                          <a:cs typeface="Times New Roman" pitchFamily="18" charset="0"/>
                        </a:rPr>
                        <a:t> </a:t>
                      </a:r>
                      <a:r>
                        <a:rPr lang="en-US" sz="1200" b="1" dirty="0" smtClean="0">
                          <a:solidFill>
                            <a:srgbClr val="CC0066"/>
                          </a:solidFill>
                          <a:latin typeface="Cambria" pitchFamily="18" charset="0"/>
                          <a:ea typeface="Times New Roman"/>
                          <a:cs typeface="Times New Roman" pitchFamily="18" charset="0"/>
                        </a:rPr>
                        <a:t>lysine</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3.05±0.2</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11.60±1.9</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31.29±1.0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Lysine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0.53±0.0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4.46±0.1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8.53±1.0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Lysine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3.04±0.1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5.34±0.5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10.32±0.5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1.30±0.1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13.40±0.5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27.10±2.5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Glutamate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9.62±2.2</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21.37±1.9</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36.92±1.5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r>
              <a:tr h="247462">
                <a:tc vMerge="1">
                  <a:txBody>
                    <a:bodyPr/>
                    <a:lstStyle/>
                    <a:p>
                      <a:endParaRPr lang="en-US"/>
                    </a:p>
                  </a:txBody>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0.76±0.5</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1.38±0.4</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2.86±0.2</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200" b="1" dirty="0">
                          <a:solidFill>
                            <a:srgbClr val="CC0066"/>
                          </a:solidFill>
                          <a:latin typeface="Cambria" pitchFamily="18" charset="0"/>
                          <a:ea typeface="Times New Roman"/>
                          <a:cs typeface="Times New Roman" pitchFamily="18" charset="0"/>
                        </a:rPr>
                        <a:t>Aspartate</a:t>
                      </a: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5.91±0.0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12.81±0.0</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200" b="1" dirty="0" smtClean="0">
                          <a:solidFill>
                            <a:srgbClr val="CC0066"/>
                          </a:solidFill>
                          <a:latin typeface="Cambria" pitchFamily="18" charset="0"/>
                          <a:ea typeface="Times New Roman"/>
                          <a:cs typeface="Times New Roman" pitchFamily="18" charset="0"/>
                        </a:rPr>
                        <a:t>15.94±0.1</a:t>
                      </a:r>
                      <a:endParaRPr lang="en-US" sz="1200" b="1" dirty="0">
                        <a:solidFill>
                          <a:srgbClr val="CC0066"/>
                        </a:solidFill>
                        <a:latin typeface="Cambria" pitchFamily="18" charset="0"/>
                        <a:ea typeface="Times New Roman"/>
                        <a:cs typeface="Times New Roman" pitchFamily="18" charset="0"/>
                      </a:endParaRPr>
                    </a:p>
                  </a:txBody>
                  <a:tcPr marL="56593" marR="5659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r>
            </a:tbl>
          </a:graphicData>
        </a:graphic>
      </p:graphicFrame>
      <p:sp>
        <p:nvSpPr>
          <p:cNvPr id="3" name="TextBox 2"/>
          <p:cNvSpPr txBox="1"/>
          <p:nvPr/>
        </p:nvSpPr>
        <p:spPr>
          <a:xfrm>
            <a:off x="68240" y="0"/>
            <a:ext cx="8991600" cy="461665"/>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400" dirty="0" smtClean="0">
                <a:solidFill>
                  <a:schemeClr val="accent6">
                    <a:lumMod val="75000"/>
                  </a:schemeClr>
                </a:solidFill>
                <a:latin typeface="Cambria" pitchFamily="18" charset="0"/>
                <a:cs typeface="Arial" pitchFamily="34" charset="0"/>
              </a:rPr>
              <a:t>DISTRIBUTION OF OSMOLYTES IDENTIFIED WITHIN THE STRAINS</a:t>
            </a:r>
            <a:endParaRPr lang="en-US" sz="2400" dirty="0">
              <a:solidFill>
                <a:schemeClr val="accent6">
                  <a:lumMod val="75000"/>
                </a:schemeClr>
              </a:solidFill>
              <a:latin typeface="Cambria" pitchFamily="18" charset="0"/>
              <a:cs typeface="Arial" pitchFamily="34" charset="0"/>
            </a:endParaRPr>
          </a:p>
        </p:txBody>
      </p:sp>
      <p:sp>
        <p:nvSpPr>
          <p:cNvPr id="4" name="Slide Number Placeholder 1"/>
          <p:cNvSpPr>
            <a:spLocks noGrp="1"/>
          </p:cNvSpPr>
          <p:nvPr>
            <p:ph type="sldNum" sz="quarter" idx="12"/>
          </p:nvPr>
        </p:nvSpPr>
        <p:spPr>
          <a:xfrm>
            <a:off x="6594144" y="6561072"/>
            <a:ext cx="2133600" cy="365125"/>
          </a:xfrm>
        </p:spPr>
        <p:txBody>
          <a:bodyPr/>
          <a:lstStyle/>
          <a:p>
            <a:pPr>
              <a:defRPr/>
            </a:pPr>
            <a:fld id="{8B067C0B-3E77-4309-8063-8B95ED1A9DAF}" type="slidenum">
              <a:rPr lang="en-US" smtClean="0"/>
              <a:pPr>
                <a:defRPr/>
              </a:pPr>
              <a:t>24</a:t>
            </a:fld>
            <a:endParaRPr lang="en-US" dirty="0"/>
          </a:p>
        </p:txBody>
      </p:sp>
    </p:spTree>
    <p:extLst>
      <p:ext uri="{BB962C8B-B14F-4D97-AF65-F5344CB8AC3E}">
        <p14:creationId xmlns="" xmlns:p14="http://schemas.microsoft.com/office/powerpoint/2010/main" val="34249434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
          <p:cNvSpPr>
            <a:spLocks noGrp="1"/>
          </p:cNvSpPr>
          <p:nvPr>
            <p:ph type="sldNum" sz="quarter" idx="12"/>
          </p:nvPr>
        </p:nvSpPr>
        <p:spPr>
          <a:xfrm>
            <a:off x="6594144" y="6561072"/>
            <a:ext cx="2133600" cy="365125"/>
          </a:xfrm>
        </p:spPr>
        <p:txBody>
          <a:bodyPr/>
          <a:lstStyle/>
          <a:p>
            <a:pPr>
              <a:defRPr/>
            </a:pPr>
            <a:fld id="{8B067C0B-3E77-4309-8063-8B95ED1A9DAF}" type="slidenum">
              <a:rPr lang="en-US" smtClean="0">
                <a:latin typeface="Cambria" pitchFamily="18" charset="0"/>
              </a:rPr>
              <a:pPr>
                <a:defRPr/>
              </a:pPr>
              <a:t>25</a:t>
            </a:fld>
            <a:endParaRPr lang="en-US" dirty="0">
              <a:latin typeface="Cambria" pitchFamily="18" charset="0"/>
            </a:endParaRPr>
          </a:p>
        </p:txBody>
      </p:sp>
      <p:grpSp>
        <p:nvGrpSpPr>
          <p:cNvPr id="36" name="Group 35"/>
          <p:cNvGrpSpPr/>
          <p:nvPr/>
        </p:nvGrpSpPr>
        <p:grpSpPr>
          <a:xfrm>
            <a:off x="354837" y="996294"/>
            <a:ext cx="8598099" cy="5804625"/>
            <a:chOff x="354837" y="764278"/>
            <a:chExt cx="8598099" cy="5804625"/>
          </a:xfrm>
        </p:grpSpPr>
        <p:sp>
          <p:nvSpPr>
            <p:cNvPr id="2" name="TextBox 1"/>
            <p:cNvSpPr txBox="1"/>
            <p:nvPr/>
          </p:nvSpPr>
          <p:spPr>
            <a:xfrm>
              <a:off x="3234525" y="777925"/>
              <a:ext cx="1005275"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en-US" sz="2000" dirty="0" smtClean="0">
                  <a:latin typeface="Cambria" pitchFamily="18" charset="0"/>
                </a:rPr>
                <a:t>glucose</a:t>
              </a:r>
              <a:endParaRPr lang="en-US" sz="2000" dirty="0">
                <a:latin typeface="Cambria" pitchFamily="18" charset="0"/>
              </a:endParaRPr>
            </a:p>
          </p:txBody>
        </p:sp>
        <p:sp>
          <p:nvSpPr>
            <p:cNvPr id="4" name="TextBox 3"/>
            <p:cNvSpPr txBox="1"/>
            <p:nvPr/>
          </p:nvSpPr>
          <p:spPr>
            <a:xfrm>
              <a:off x="3152627" y="1815155"/>
              <a:ext cx="1153842"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en-US" sz="2000" dirty="0" err="1" smtClean="0">
                  <a:latin typeface="Cambria" pitchFamily="18" charset="0"/>
                </a:rPr>
                <a:t>pyruvate</a:t>
              </a:r>
              <a:endParaRPr lang="en-US" sz="2000" dirty="0">
                <a:latin typeface="Cambria" pitchFamily="18" charset="0"/>
              </a:endParaRPr>
            </a:p>
          </p:txBody>
        </p:sp>
        <p:sp>
          <p:nvSpPr>
            <p:cNvPr id="5" name="TextBox 4"/>
            <p:cNvSpPr txBox="1"/>
            <p:nvPr/>
          </p:nvSpPr>
          <p:spPr>
            <a:xfrm>
              <a:off x="3043444" y="2511192"/>
              <a:ext cx="1356525"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en-US" sz="2000" dirty="0" smtClean="0">
                  <a:latin typeface="Cambria" pitchFamily="18" charset="0"/>
                </a:rPr>
                <a:t>acetyl-</a:t>
              </a:r>
              <a:r>
                <a:rPr lang="en-US" sz="2000" dirty="0" err="1" smtClean="0">
                  <a:latin typeface="Cambria" pitchFamily="18" charset="0"/>
                </a:rPr>
                <a:t>CoA</a:t>
              </a:r>
              <a:endParaRPr lang="en-US" sz="2000" dirty="0">
                <a:latin typeface="Cambria" pitchFamily="18" charset="0"/>
              </a:endParaRPr>
            </a:p>
          </p:txBody>
        </p:sp>
        <p:sp>
          <p:nvSpPr>
            <p:cNvPr id="9" name="TextBox 8"/>
            <p:cNvSpPr txBox="1"/>
            <p:nvPr/>
          </p:nvSpPr>
          <p:spPr>
            <a:xfrm>
              <a:off x="996281" y="4626596"/>
              <a:ext cx="1214756"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latin typeface="Cambria" pitchFamily="18" charset="0"/>
                </a:rPr>
                <a:t>aspartate</a:t>
              </a:r>
              <a:endParaRPr lang="en-US" sz="2000" dirty="0">
                <a:latin typeface="Cambria" pitchFamily="18" charset="0"/>
              </a:endParaRPr>
            </a:p>
          </p:txBody>
        </p:sp>
        <p:sp>
          <p:nvSpPr>
            <p:cNvPr id="10" name="TextBox 9"/>
            <p:cNvSpPr txBox="1"/>
            <p:nvPr/>
          </p:nvSpPr>
          <p:spPr>
            <a:xfrm>
              <a:off x="354837" y="5199801"/>
              <a:ext cx="982320"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000" dirty="0" smtClean="0">
                  <a:latin typeface="Cambria" pitchFamily="18" charset="0"/>
                </a:rPr>
                <a:t>ectoine</a:t>
              </a:r>
              <a:endParaRPr lang="en-US" sz="2000" dirty="0">
                <a:latin typeface="Cambria" pitchFamily="18" charset="0"/>
              </a:endParaRPr>
            </a:p>
          </p:txBody>
        </p:sp>
        <p:sp>
          <p:nvSpPr>
            <p:cNvPr id="11" name="TextBox 10"/>
            <p:cNvSpPr txBox="1"/>
            <p:nvPr/>
          </p:nvSpPr>
          <p:spPr>
            <a:xfrm>
              <a:off x="1610429" y="5172506"/>
              <a:ext cx="824393"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latin typeface="Cambria" pitchFamily="18" charset="0"/>
                </a:rPr>
                <a:t>lysine</a:t>
              </a:r>
              <a:endParaRPr lang="en-US" sz="2000" dirty="0">
                <a:latin typeface="Cambria" pitchFamily="18" charset="0"/>
              </a:endParaRPr>
            </a:p>
          </p:txBody>
        </p:sp>
        <p:sp>
          <p:nvSpPr>
            <p:cNvPr id="12" name="TextBox 11"/>
            <p:cNvSpPr txBox="1"/>
            <p:nvPr/>
          </p:nvSpPr>
          <p:spPr>
            <a:xfrm>
              <a:off x="1269237" y="6168793"/>
              <a:ext cx="1900072"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000" dirty="0" smtClean="0">
                  <a:latin typeface="Cambria" pitchFamily="18" charset="0"/>
                </a:rPr>
                <a:t>N</a:t>
              </a:r>
              <a:r>
                <a:rPr lang="el-GR" sz="2000" dirty="0" smtClean="0">
                  <a:latin typeface="Cambria" pitchFamily="18" charset="0"/>
                </a:rPr>
                <a:t>ε</a:t>
              </a:r>
              <a:r>
                <a:rPr lang="en-US" sz="2000" dirty="0" smtClean="0">
                  <a:latin typeface="Cambria" pitchFamily="18" charset="0"/>
                </a:rPr>
                <a:t>-acetyl lysine</a:t>
              </a:r>
              <a:endParaRPr lang="en-US" sz="2000" dirty="0">
                <a:latin typeface="Cambria" pitchFamily="18" charset="0"/>
              </a:endParaRPr>
            </a:p>
          </p:txBody>
        </p:sp>
        <p:sp>
          <p:nvSpPr>
            <p:cNvPr id="13" name="TextBox 12"/>
            <p:cNvSpPr txBox="1"/>
            <p:nvPr/>
          </p:nvSpPr>
          <p:spPr>
            <a:xfrm>
              <a:off x="5227080" y="4517414"/>
              <a:ext cx="1278748"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latin typeface="Cambria" pitchFamily="18" charset="0"/>
                </a:rPr>
                <a:t>glutamate</a:t>
              </a:r>
              <a:endParaRPr lang="en-US" sz="2000" dirty="0">
                <a:latin typeface="Cambria" pitchFamily="18" charset="0"/>
              </a:endParaRPr>
            </a:p>
          </p:txBody>
        </p:sp>
        <p:sp>
          <p:nvSpPr>
            <p:cNvPr id="14" name="TextBox 13"/>
            <p:cNvSpPr txBox="1"/>
            <p:nvPr/>
          </p:nvSpPr>
          <p:spPr>
            <a:xfrm>
              <a:off x="5049658" y="5268040"/>
              <a:ext cx="1205779"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latin typeface="Cambria" pitchFamily="18" charset="0"/>
                </a:rPr>
                <a:t>ornithine</a:t>
              </a:r>
              <a:endParaRPr lang="en-US" sz="2000" dirty="0">
                <a:latin typeface="Cambria" pitchFamily="18" charset="0"/>
              </a:endParaRPr>
            </a:p>
          </p:txBody>
        </p:sp>
        <p:sp>
          <p:nvSpPr>
            <p:cNvPr id="15" name="TextBox 14"/>
            <p:cNvSpPr txBox="1"/>
            <p:nvPr/>
          </p:nvSpPr>
          <p:spPr>
            <a:xfrm>
              <a:off x="4476453" y="6141497"/>
              <a:ext cx="2302297"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000" dirty="0" smtClean="0">
                  <a:latin typeface="Cambria" pitchFamily="18" charset="0"/>
                </a:rPr>
                <a:t>N</a:t>
              </a:r>
              <a:r>
                <a:rPr lang="el-GR" sz="2000" dirty="0" smtClean="0">
                  <a:latin typeface="Cambria" pitchFamily="18" charset="0"/>
                </a:rPr>
                <a:t>δ</a:t>
              </a:r>
              <a:r>
                <a:rPr lang="en-US" sz="2000" dirty="0" smtClean="0">
                  <a:latin typeface="Cambria" pitchFamily="18" charset="0"/>
                </a:rPr>
                <a:t>-acetyl ornithine</a:t>
              </a:r>
              <a:endParaRPr lang="en-US" sz="2000" dirty="0">
                <a:latin typeface="Cambria" pitchFamily="18" charset="0"/>
              </a:endParaRPr>
            </a:p>
          </p:txBody>
        </p:sp>
        <p:sp>
          <p:nvSpPr>
            <p:cNvPr id="16" name="TextBox 15"/>
            <p:cNvSpPr txBox="1"/>
            <p:nvPr/>
          </p:nvSpPr>
          <p:spPr>
            <a:xfrm>
              <a:off x="6455378" y="5104267"/>
              <a:ext cx="972767" cy="40011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000" dirty="0" smtClean="0">
                  <a:latin typeface="Cambria" pitchFamily="18" charset="0"/>
                </a:rPr>
                <a:t>proline</a:t>
              </a:r>
              <a:endParaRPr lang="en-US" sz="2000" dirty="0">
                <a:latin typeface="Cambria" pitchFamily="18" charset="0"/>
              </a:endParaRPr>
            </a:p>
          </p:txBody>
        </p:sp>
        <p:cxnSp>
          <p:nvCxnSpPr>
            <p:cNvPr id="35" name="Straight Arrow Connector 34"/>
            <p:cNvCxnSpPr/>
            <p:nvPr/>
          </p:nvCxnSpPr>
          <p:spPr>
            <a:xfrm rot="5400000">
              <a:off x="3446054" y="1521730"/>
              <a:ext cx="559558" cy="158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3582532" y="2395185"/>
              <a:ext cx="286603" cy="158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endCxn id="9" idx="0"/>
            </p:cNvCxnSpPr>
            <p:nvPr/>
          </p:nvCxnSpPr>
          <p:spPr>
            <a:xfrm rot="10800000" flipV="1">
              <a:off x="1603659" y="4312696"/>
              <a:ext cx="334318" cy="313899"/>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989457" y="5042852"/>
              <a:ext cx="259308" cy="21836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9" idx="2"/>
            </p:cNvCxnSpPr>
            <p:nvPr/>
          </p:nvCxnSpPr>
          <p:spPr>
            <a:xfrm rot="16200000" flipH="1">
              <a:off x="1602384" y="5027980"/>
              <a:ext cx="282277" cy="279727"/>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11" idx="2"/>
            </p:cNvCxnSpPr>
            <p:nvPr/>
          </p:nvCxnSpPr>
          <p:spPr>
            <a:xfrm rot="16200000" flipH="1">
              <a:off x="1690419" y="5904822"/>
              <a:ext cx="664415" cy="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H="1">
              <a:off x="5738871" y="4333167"/>
              <a:ext cx="286603" cy="191069"/>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14" idx="0"/>
            </p:cNvCxnSpPr>
            <p:nvPr/>
          </p:nvCxnSpPr>
          <p:spPr>
            <a:xfrm rot="5400000">
              <a:off x="5644531" y="4907568"/>
              <a:ext cx="368489" cy="35245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6237014" y="4940494"/>
              <a:ext cx="464024" cy="259307"/>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4" idx="2"/>
              <a:endCxn id="15" idx="0"/>
            </p:cNvCxnSpPr>
            <p:nvPr/>
          </p:nvCxnSpPr>
          <p:spPr>
            <a:xfrm rot="5400000">
              <a:off x="5403402" y="5892350"/>
              <a:ext cx="473347" cy="24946"/>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2674948" y="2961569"/>
              <a:ext cx="2169994" cy="226552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rot="16200000" flipH="1">
              <a:off x="4142090" y="2941096"/>
              <a:ext cx="204717" cy="13647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2715899" y="3234525"/>
              <a:ext cx="423081" cy="28660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16200000" flipH="1">
              <a:off x="4653881" y="3684900"/>
              <a:ext cx="259308" cy="9553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flipV="1">
              <a:off x="3875960" y="5117915"/>
              <a:ext cx="354841" cy="109182"/>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54" idx="3"/>
            </p:cNvCxnSpPr>
            <p:nvPr/>
          </p:nvCxnSpPr>
          <p:spPr>
            <a:xfrm rot="5400000" flipH="1">
              <a:off x="2781371" y="4683954"/>
              <a:ext cx="241428" cy="181303"/>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42441" y="3957856"/>
              <a:ext cx="1552092"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err="1" smtClean="0">
                  <a:latin typeface="Cambria" pitchFamily="18" charset="0"/>
                </a:rPr>
                <a:t>oxaloacetate</a:t>
              </a:r>
              <a:endParaRPr lang="en-US" sz="2000" dirty="0">
                <a:latin typeface="Cambria" pitchFamily="18" charset="0"/>
              </a:endParaRPr>
            </a:p>
          </p:txBody>
        </p:sp>
        <p:sp>
          <p:nvSpPr>
            <p:cNvPr id="7" name="TextBox 6"/>
            <p:cNvSpPr txBox="1"/>
            <p:nvPr/>
          </p:nvSpPr>
          <p:spPr>
            <a:xfrm>
              <a:off x="3930537" y="3889616"/>
              <a:ext cx="1875322"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l-GR" sz="2000" dirty="0" smtClean="0">
                  <a:latin typeface="Cambria" pitchFamily="18" charset="0"/>
                </a:rPr>
                <a:t>α</a:t>
              </a:r>
              <a:r>
                <a:rPr lang="en-US" sz="2000" dirty="0" smtClean="0">
                  <a:latin typeface="Cambria" pitchFamily="18" charset="0"/>
                </a:rPr>
                <a:t>-</a:t>
              </a:r>
              <a:r>
                <a:rPr lang="en-US" sz="2000" dirty="0" err="1" smtClean="0">
                  <a:latin typeface="Cambria" pitchFamily="18" charset="0"/>
                </a:rPr>
                <a:t>ketoglutarate</a:t>
              </a:r>
              <a:endParaRPr lang="en-US" sz="2000" dirty="0">
                <a:latin typeface="Cambria" pitchFamily="18" charset="0"/>
              </a:endParaRPr>
            </a:p>
          </p:txBody>
        </p:sp>
        <p:sp>
          <p:nvSpPr>
            <p:cNvPr id="6" name="TextBox 5"/>
            <p:cNvSpPr txBox="1"/>
            <p:nvPr/>
          </p:nvSpPr>
          <p:spPr>
            <a:xfrm>
              <a:off x="4217149" y="3207232"/>
              <a:ext cx="891398"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latin typeface="Cambria" pitchFamily="18" charset="0"/>
                </a:rPr>
                <a:t>citrate</a:t>
              </a:r>
              <a:endParaRPr lang="en-US" sz="2000" dirty="0">
                <a:latin typeface="Cambria" pitchFamily="18" charset="0"/>
              </a:endParaRPr>
            </a:p>
          </p:txBody>
        </p:sp>
        <p:sp>
          <p:nvSpPr>
            <p:cNvPr id="69" name="TextBox 68"/>
            <p:cNvSpPr txBox="1"/>
            <p:nvPr/>
          </p:nvSpPr>
          <p:spPr>
            <a:xfrm>
              <a:off x="4804015" y="764278"/>
              <a:ext cx="4148921" cy="193899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b="1" dirty="0" smtClean="0">
                  <a:solidFill>
                    <a:schemeClr val="tx1"/>
                  </a:solidFill>
                  <a:latin typeface="Cambria" pitchFamily="18" charset="0"/>
                </a:rPr>
                <a:t>Compatible solutes synthesized from </a:t>
              </a:r>
              <a:r>
                <a:rPr lang="en-US" b="1" dirty="0" smtClean="0">
                  <a:solidFill>
                    <a:srgbClr val="FF0000"/>
                  </a:solidFill>
                  <a:latin typeface="Cambria" pitchFamily="18" charset="0"/>
                </a:rPr>
                <a:t>aspartate and glutamate family (energetically economical)</a:t>
              </a:r>
              <a:r>
                <a:rPr lang="en-US" b="1" dirty="0" smtClean="0">
                  <a:solidFill>
                    <a:schemeClr val="tx1"/>
                  </a:solidFill>
                  <a:latin typeface="Cambria" pitchFamily="18" charset="0"/>
                </a:rPr>
                <a:t>, directed from the </a:t>
              </a:r>
              <a:r>
                <a:rPr lang="en-US" b="1" dirty="0" err="1" smtClean="0">
                  <a:solidFill>
                    <a:schemeClr val="tx1"/>
                  </a:solidFill>
                  <a:latin typeface="Cambria" pitchFamily="18" charset="0"/>
                </a:rPr>
                <a:t>glycolytic</a:t>
              </a:r>
              <a:r>
                <a:rPr lang="en-US" b="1" dirty="0" smtClean="0">
                  <a:solidFill>
                    <a:schemeClr val="tx1"/>
                  </a:solidFill>
                  <a:latin typeface="Cambria" pitchFamily="18" charset="0"/>
                </a:rPr>
                <a:t> pathway and citric acid cycle – as depicted by the metabolomic analysis </a:t>
              </a:r>
            </a:p>
            <a:p>
              <a:r>
                <a:rPr lang="en-US" sz="1200" dirty="0" smtClean="0">
                  <a:solidFill>
                    <a:schemeClr val="tx1"/>
                  </a:solidFill>
                  <a:latin typeface="Cambria" pitchFamily="18" charset="0"/>
                </a:rPr>
                <a:t>(</a:t>
              </a:r>
              <a:r>
                <a:rPr lang="en-US" sz="1200" dirty="0" err="1" smtClean="0">
                  <a:solidFill>
                    <a:schemeClr val="tx1"/>
                  </a:solidFill>
                  <a:latin typeface="Cambria" pitchFamily="18" charset="0"/>
                </a:rPr>
                <a:t>MetaboAnalyst</a:t>
              </a:r>
              <a:r>
                <a:rPr lang="en-US" sz="1200" dirty="0" smtClean="0">
                  <a:solidFill>
                    <a:schemeClr val="tx1"/>
                  </a:solidFill>
                  <a:latin typeface="Cambria" pitchFamily="18" charset="0"/>
                </a:rPr>
                <a:t> 2.0 – pathway analysis)</a:t>
              </a:r>
              <a:endParaRPr lang="en-US" dirty="0">
                <a:solidFill>
                  <a:schemeClr val="tx1"/>
                </a:solidFill>
                <a:latin typeface="Cambria" pitchFamily="18" charset="0"/>
              </a:endParaRPr>
            </a:p>
          </p:txBody>
        </p:sp>
      </p:grpSp>
      <p:sp>
        <p:nvSpPr>
          <p:cNvPr id="34" name="TextBox 33"/>
          <p:cNvSpPr txBox="1"/>
          <p:nvPr/>
        </p:nvSpPr>
        <p:spPr>
          <a:xfrm>
            <a:off x="54592" y="40944"/>
            <a:ext cx="8991600" cy="954107"/>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dirty="0" smtClean="0">
                <a:solidFill>
                  <a:schemeClr val="accent6">
                    <a:lumMod val="75000"/>
                  </a:schemeClr>
                </a:solidFill>
                <a:latin typeface="Cambria" pitchFamily="18" charset="0"/>
                <a:cs typeface="Arial" pitchFamily="34" charset="0"/>
              </a:rPr>
              <a:t>METABOLIC PATHWAY ANALYSIS – SYNTHESIS OF NITROGENOUS OSMOLYTES</a:t>
            </a:r>
            <a:endParaRPr lang="en-US" sz="2800" dirty="0">
              <a:solidFill>
                <a:schemeClr val="accent6">
                  <a:lumMod val="75000"/>
                </a:schemeClr>
              </a:solidFill>
              <a:latin typeface="Cambria" pitchFamily="18" charset="0"/>
              <a:cs typeface="Arial" pitchFamily="34" charset="0"/>
            </a:endParaRPr>
          </a:p>
        </p:txBody>
      </p:sp>
    </p:spTree>
    <p:extLst>
      <p:ext uri="{BB962C8B-B14F-4D97-AF65-F5344CB8AC3E}">
        <p14:creationId xmlns="" xmlns:p14="http://schemas.microsoft.com/office/powerpoint/2010/main" val="39856467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3FC0585-B94D-4F28-946D-098902B05A2C}" type="slidenum">
              <a:rPr lang="en-US" smtClean="0"/>
              <a:pPr/>
              <a:t>26</a:t>
            </a:fld>
            <a:endParaRPr lang="en-US"/>
          </a:p>
        </p:txBody>
      </p:sp>
      <p:sp>
        <p:nvSpPr>
          <p:cNvPr id="11" name="TextBox 10"/>
          <p:cNvSpPr txBox="1"/>
          <p:nvPr/>
        </p:nvSpPr>
        <p:spPr>
          <a:xfrm>
            <a:off x="166048" y="117144"/>
            <a:ext cx="8839200" cy="461665"/>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400" dirty="0" smtClean="0">
                <a:solidFill>
                  <a:schemeClr val="accent6">
                    <a:lumMod val="75000"/>
                  </a:schemeClr>
                </a:solidFill>
                <a:latin typeface="Cambria" pitchFamily="18" charset="0"/>
                <a:cs typeface="Arial" pitchFamily="34" charset="0"/>
              </a:rPr>
              <a:t>UNKNOWN SUGAR-OSMOLYTE FROM </a:t>
            </a:r>
            <a:r>
              <a:rPr lang="en-US" sz="2400" i="1" dirty="0" err="1" smtClean="0">
                <a:solidFill>
                  <a:schemeClr val="accent6">
                    <a:lumMod val="75000"/>
                  </a:schemeClr>
                </a:solidFill>
                <a:latin typeface="Cambria" pitchFamily="18" charset="0"/>
                <a:cs typeface="Arial" pitchFamily="34" charset="0"/>
              </a:rPr>
              <a:t>Planococcus</a:t>
            </a:r>
            <a:r>
              <a:rPr lang="en-US" sz="2400" i="1" dirty="0" smtClean="0">
                <a:solidFill>
                  <a:schemeClr val="accent6">
                    <a:lumMod val="75000"/>
                  </a:schemeClr>
                </a:solidFill>
                <a:latin typeface="Cambria" pitchFamily="18" charset="0"/>
                <a:cs typeface="Arial" pitchFamily="34" charset="0"/>
              </a:rPr>
              <a:t> sp. </a:t>
            </a:r>
            <a:r>
              <a:rPr lang="en-US" sz="2400" dirty="0" smtClean="0">
                <a:solidFill>
                  <a:schemeClr val="accent6">
                    <a:lumMod val="75000"/>
                  </a:schemeClr>
                </a:solidFill>
                <a:latin typeface="Cambria" pitchFamily="18" charset="0"/>
                <a:cs typeface="Arial" pitchFamily="34" charset="0"/>
              </a:rPr>
              <a:t>VITP21</a:t>
            </a:r>
            <a:endParaRPr lang="en-US" sz="2400" dirty="0">
              <a:solidFill>
                <a:schemeClr val="accent6">
                  <a:lumMod val="75000"/>
                </a:schemeClr>
              </a:solidFill>
              <a:latin typeface="Cambria" pitchFamily="18" charset="0"/>
              <a:cs typeface="Arial" pitchFamily="34" charset="0"/>
            </a:endParaRPr>
          </a:p>
        </p:txBody>
      </p:sp>
      <p:grpSp>
        <p:nvGrpSpPr>
          <p:cNvPr id="14" name="Group 13"/>
          <p:cNvGrpSpPr/>
          <p:nvPr/>
        </p:nvGrpSpPr>
        <p:grpSpPr>
          <a:xfrm>
            <a:off x="665668" y="794489"/>
            <a:ext cx="5530399" cy="5551724"/>
            <a:chOff x="1798452" y="794489"/>
            <a:chExt cx="5530399" cy="5551724"/>
          </a:xfrm>
        </p:grpSpPr>
        <p:grpSp>
          <p:nvGrpSpPr>
            <p:cNvPr id="12" name="Group 11"/>
            <p:cNvGrpSpPr/>
            <p:nvPr/>
          </p:nvGrpSpPr>
          <p:grpSpPr>
            <a:xfrm>
              <a:off x="1798452" y="794489"/>
              <a:ext cx="5530399" cy="5551724"/>
              <a:chOff x="1552788" y="548825"/>
              <a:chExt cx="5530399" cy="5551724"/>
            </a:xfrm>
          </p:grpSpPr>
          <p:pic>
            <p:nvPicPr>
              <p:cNvPr id="114690" name="Picture 2"/>
              <p:cNvPicPr>
                <a:picLocks noChangeAspect="1" noChangeArrowheads="1"/>
              </p:cNvPicPr>
              <p:nvPr/>
            </p:nvPicPr>
            <p:blipFill>
              <a:blip r:embed="rId2">
                <a:grayscl/>
              </a:blip>
              <a:srcRect r="34688" b="14911"/>
              <a:stretch>
                <a:fillRect/>
              </a:stretch>
            </p:blipFill>
            <p:spPr bwMode="auto">
              <a:xfrm>
                <a:off x="1552788" y="548825"/>
                <a:ext cx="5530399" cy="5551724"/>
              </a:xfrm>
              <a:prstGeom prst="rect">
                <a:avLst/>
              </a:prstGeom>
              <a:noFill/>
              <a:ln w="9525">
                <a:noFill/>
                <a:miter lim="800000"/>
                <a:headEnd/>
                <a:tailEnd/>
              </a:ln>
              <a:effectLst/>
            </p:spPr>
          </p:pic>
          <p:sp>
            <p:nvSpPr>
              <p:cNvPr id="4" name="Rectangle 3"/>
              <p:cNvSpPr/>
              <p:nvPr/>
            </p:nvSpPr>
            <p:spPr>
              <a:xfrm>
                <a:off x="3507475" y="2975212"/>
                <a:ext cx="655092" cy="6277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271749" y="3275463"/>
                <a:ext cx="2743200" cy="27704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rot="16200000" flipH="1">
                <a:off x="2674961" y="4435523"/>
                <a:ext cx="2415654" cy="75062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148919" y="2975212"/>
                <a:ext cx="2866030" cy="30025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3" name="Oval 12"/>
            <p:cNvSpPr/>
            <p:nvPr/>
          </p:nvSpPr>
          <p:spPr>
            <a:xfrm>
              <a:off x="2920621" y="4421875"/>
              <a:ext cx="313898" cy="3138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5622872" y="1201003"/>
            <a:ext cx="320723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err="1" smtClean="0">
                <a:solidFill>
                  <a:schemeClr val="tx1"/>
                </a:solidFill>
                <a:latin typeface="Cambria" pitchFamily="18" charset="0"/>
              </a:rPr>
              <a:t>Anomeric</a:t>
            </a:r>
            <a:r>
              <a:rPr lang="en-US" dirty="0" smtClean="0">
                <a:solidFill>
                  <a:schemeClr val="tx1"/>
                </a:solidFill>
                <a:latin typeface="Cambria" pitchFamily="18" charset="0"/>
              </a:rPr>
              <a:t> signal ≈ 5.3 </a:t>
            </a:r>
            <a:r>
              <a:rPr lang="en-US" dirty="0" err="1" smtClean="0">
                <a:solidFill>
                  <a:schemeClr val="tx1"/>
                </a:solidFill>
                <a:latin typeface="Cambria" pitchFamily="18" charset="0"/>
              </a:rPr>
              <a:t>ppm</a:t>
            </a:r>
            <a:endParaRPr lang="en-US" dirty="0" smtClean="0">
              <a:solidFill>
                <a:schemeClr val="tx1"/>
              </a:solidFill>
              <a:latin typeface="Cambria" pitchFamily="18" charset="0"/>
            </a:endParaRPr>
          </a:p>
          <a:p>
            <a:r>
              <a:rPr lang="en-US" dirty="0" smtClean="0">
                <a:solidFill>
                  <a:schemeClr val="tx1"/>
                </a:solidFill>
                <a:latin typeface="Cambria" pitchFamily="18" charset="0"/>
              </a:rPr>
              <a:t>Glucose and Fructose moieties</a:t>
            </a:r>
          </a:p>
          <a:p>
            <a:endParaRPr lang="en-US" dirty="0" smtClean="0">
              <a:solidFill>
                <a:schemeClr val="tx1"/>
              </a:solidFill>
              <a:latin typeface="Cambria" pitchFamily="18" charset="0"/>
            </a:endParaRPr>
          </a:p>
          <a:p>
            <a:r>
              <a:rPr lang="en-US" dirty="0" smtClean="0">
                <a:solidFill>
                  <a:schemeClr val="tx1"/>
                </a:solidFill>
                <a:latin typeface="Cambria" pitchFamily="18" charset="0"/>
              </a:rPr>
              <a:t>Similarity  with sucrose</a:t>
            </a:r>
            <a:endParaRPr lang="en-US" dirty="0">
              <a:solidFill>
                <a:schemeClr val="tx1"/>
              </a:solidFill>
              <a:latin typeface="Cambria" pitchFamily="18" charset="0"/>
            </a:endParaRPr>
          </a:p>
        </p:txBody>
      </p:sp>
    </p:spTree>
    <p:extLst>
      <p:ext uri="{BB962C8B-B14F-4D97-AF65-F5344CB8AC3E}">
        <p14:creationId xmlns="" xmlns:p14="http://schemas.microsoft.com/office/powerpoint/2010/main" val="23643672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C:\Documents and Settings\S\Desktop\sugar\carbohydrate research\revised\sugar-figures\fig3.tif"/>
          <p:cNvPicPr>
            <a:picLocks noChangeAspect="1" noChangeArrowheads="1"/>
          </p:cNvPicPr>
          <p:nvPr/>
        </p:nvPicPr>
        <p:blipFill>
          <a:blip r:embed="rId2" cstate="print"/>
          <a:srcRect l="2228" t="4835" r="2272" b="4618"/>
          <a:stretch>
            <a:fillRect/>
          </a:stretch>
        </p:blipFill>
        <p:spPr bwMode="auto">
          <a:xfrm>
            <a:off x="40940" y="627781"/>
            <a:ext cx="9045527" cy="3840480"/>
          </a:xfrm>
          <a:prstGeom prst="rect">
            <a:avLst/>
          </a:prstGeom>
          <a:noFill/>
        </p:spPr>
      </p:pic>
      <p:grpSp>
        <p:nvGrpSpPr>
          <p:cNvPr id="9" name="Group 8"/>
          <p:cNvGrpSpPr/>
          <p:nvPr/>
        </p:nvGrpSpPr>
        <p:grpSpPr>
          <a:xfrm>
            <a:off x="2289199" y="4349369"/>
            <a:ext cx="2651979" cy="2454039"/>
            <a:chOff x="678761" y="4376665"/>
            <a:chExt cx="2651979" cy="2454039"/>
          </a:xfrm>
        </p:grpSpPr>
        <p:pic>
          <p:nvPicPr>
            <p:cNvPr id="7" name="Picture 2" descr="C:\Documents and Settings\S\Desktop\sugar\carbohydrate research\revised\sugar-figures\fig6.tif"/>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78761" y="4376665"/>
              <a:ext cx="2651979" cy="2424905"/>
            </a:xfrm>
            <a:prstGeom prst="rect">
              <a:avLst/>
            </a:prstGeom>
            <a:noFill/>
          </p:spPr>
        </p:pic>
        <p:sp>
          <p:nvSpPr>
            <p:cNvPr id="8" name="Rounded Rectangle 7"/>
            <p:cNvSpPr/>
            <p:nvPr/>
          </p:nvSpPr>
          <p:spPr>
            <a:xfrm>
              <a:off x="822290" y="6026590"/>
              <a:ext cx="1135966" cy="804114"/>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Slide Number Placeholder 1"/>
          <p:cNvSpPr>
            <a:spLocks noGrp="1"/>
          </p:cNvSpPr>
          <p:nvPr>
            <p:ph type="sldNum" sz="quarter" idx="12"/>
          </p:nvPr>
        </p:nvSpPr>
        <p:spPr/>
        <p:txBody>
          <a:bodyPr/>
          <a:lstStyle/>
          <a:p>
            <a:pPr>
              <a:defRPr/>
            </a:pPr>
            <a:fld id="{FC76E2EB-9AAE-48A0-9542-B0C6AA30B912}" type="slidenum">
              <a:rPr lang="en-US" smtClean="0"/>
              <a:pPr>
                <a:defRPr/>
              </a:pPr>
              <a:t>27</a:t>
            </a:fld>
            <a:endParaRPr lang="en-US"/>
          </a:p>
        </p:txBody>
      </p:sp>
      <p:sp>
        <p:nvSpPr>
          <p:cNvPr id="5" name="TextBox 4"/>
          <p:cNvSpPr txBox="1"/>
          <p:nvPr/>
        </p:nvSpPr>
        <p:spPr>
          <a:xfrm>
            <a:off x="152400" y="21608"/>
            <a:ext cx="8839200" cy="523220"/>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dirty="0" smtClean="0">
                <a:solidFill>
                  <a:schemeClr val="accent6">
                    <a:lumMod val="75000"/>
                  </a:schemeClr>
                </a:solidFill>
                <a:latin typeface="Cambria" pitchFamily="18" charset="0"/>
                <a:cs typeface="Arial" pitchFamily="34" charset="0"/>
              </a:rPr>
              <a:t>HOMONUCLEAR 2D NMR</a:t>
            </a:r>
            <a:endParaRPr lang="en-US" sz="2800" dirty="0">
              <a:solidFill>
                <a:schemeClr val="accent6">
                  <a:lumMod val="75000"/>
                </a:schemeClr>
              </a:solidFill>
              <a:latin typeface="Cambria" pitchFamily="18" charset="0"/>
              <a:cs typeface="Arial" pitchFamily="34" charset="0"/>
            </a:endParaRPr>
          </a:p>
        </p:txBody>
      </p:sp>
      <p:sp>
        <p:nvSpPr>
          <p:cNvPr id="26630" name="TextBox 5"/>
          <p:cNvSpPr txBox="1">
            <a:spLocks noChangeArrowheads="1"/>
          </p:cNvSpPr>
          <p:nvPr/>
        </p:nvSpPr>
        <p:spPr bwMode="auto">
          <a:xfrm>
            <a:off x="329824" y="625257"/>
            <a:ext cx="2885918" cy="369332"/>
          </a:xfrm>
          <a:prstGeom prst="rect">
            <a:avLst/>
          </a:prstGeom>
          <a:noFill/>
          <a:ln w="9525">
            <a:noFill/>
            <a:miter lim="800000"/>
            <a:headEnd/>
            <a:tailEnd/>
          </a:ln>
        </p:spPr>
        <p:txBody>
          <a:bodyPr wrap="none">
            <a:spAutoFit/>
          </a:bodyPr>
          <a:lstStyle/>
          <a:p>
            <a:r>
              <a:rPr lang="en-US" b="1" dirty="0" smtClean="0">
                <a:solidFill>
                  <a:srgbClr val="7030A0"/>
                </a:solidFill>
              </a:rPr>
              <a:t>TOCSY </a:t>
            </a:r>
            <a:r>
              <a:rPr lang="en-US" sz="1200" b="1" dirty="0" smtClean="0">
                <a:solidFill>
                  <a:srgbClr val="7030A0"/>
                </a:solidFill>
              </a:rPr>
              <a:t>(</a:t>
            </a:r>
            <a:r>
              <a:rPr lang="en-US" sz="1200" b="1" dirty="0" err="1" smtClean="0">
                <a:solidFill>
                  <a:srgbClr val="7030A0"/>
                </a:solidFill>
              </a:rPr>
              <a:t>TOtal</a:t>
            </a:r>
            <a:r>
              <a:rPr lang="en-US" sz="1200" b="1" dirty="0" smtClean="0">
                <a:solidFill>
                  <a:srgbClr val="7030A0"/>
                </a:solidFill>
              </a:rPr>
              <a:t> Correlated </a:t>
            </a:r>
            <a:r>
              <a:rPr lang="en-US" sz="1200" b="1" dirty="0" err="1" smtClean="0">
                <a:solidFill>
                  <a:srgbClr val="7030A0"/>
                </a:solidFill>
              </a:rPr>
              <a:t>SpectroscopY</a:t>
            </a:r>
            <a:r>
              <a:rPr lang="en-US" sz="1200" b="1" dirty="0" smtClean="0">
                <a:solidFill>
                  <a:srgbClr val="7030A0"/>
                </a:solidFill>
              </a:rPr>
              <a:t>)</a:t>
            </a:r>
            <a:endParaRPr lang="en-US" b="1" dirty="0">
              <a:solidFill>
                <a:srgbClr val="7030A0"/>
              </a:solidFill>
            </a:endParaRPr>
          </a:p>
        </p:txBody>
      </p:sp>
      <p:sp>
        <p:nvSpPr>
          <p:cNvPr id="13" name="TextBox 5"/>
          <p:cNvSpPr txBox="1">
            <a:spLocks noChangeArrowheads="1"/>
          </p:cNvSpPr>
          <p:nvPr/>
        </p:nvSpPr>
        <p:spPr bwMode="auto">
          <a:xfrm>
            <a:off x="5613791" y="627530"/>
            <a:ext cx="2418804" cy="369332"/>
          </a:xfrm>
          <a:prstGeom prst="rect">
            <a:avLst/>
          </a:prstGeom>
          <a:noFill/>
          <a:ln w="9525">
            <a:noFill/>
            <a:miter lim="800000"/>
            <a:headEnd/>
            <a:tailEnd/>
          </a:ln>
        </p:spPr>
        <p:txBody>
          <a:bodyPr wrap="none">
            <a:spAutoFit/>
          </a:bodyPr>
          <a:lstStyle/>
          <a:p>
            <a:r>
              <a:rPr lang="en-US" b="1" dirty="0" smtClean="0">
                <a:solidFill>
                  <a:srgbClr val="7030A0"/>
                </a:solidFill>
              </a:rPr>
              <a:t>COSY </a:t>
            </a:r>
            <a:r>
              <a:rPr lang="en-US" sz="1200" b="1" dirty="0" smtClean="0">
                <a:solidFill>
                  <a:srgbClr val="7030A0"/>
                </a:solidFill>
              </a:rPr>
              <a:t>(</a:t>
            </a:r>
            <a:r>
              <a:rPr lang="en-US" sz="1200" b="1" dirty="0" err="1" smtClean="0">
                <a:solidFill>
                  <a:srgbClr val="7030A0"/>
                </a:solidFill>
              </a:rPr>
              <a:t>COrrelated</a:t>
            </a:r>
            <a:r>
              <a:rPr lang="en-US" sz="1200" b="1" dirty="0" smtClean="0">
                <a:solidFill>
                  <a:srgbClr val="7030A0"/>
                </a:solidFill>
              </a:rPr>
              <a:t> </a:t>
            </a:r>
            <a:r>
              <a:rPr lang="en-US" sz="1200" b="1" dirty="0" err="1" smtClean="0">
                <a:solidFill>
                  <a:srgbClr val="7030A0"/>
                </a:solidFill>
              </a:rPr>
              <a:t>SpectroscopY</a:t>
            </a:r>
            <a:r>
              <a:rPr lang="en-US" sz="1200" b="1" dirty="0" smtClean="0">
                <a:solidFill>
                  <a:srgbClr val="7030A0"/>
                </a:solidFill>
              </a:rPr>
              <a:t>)</a:t>
            </a:r>
            <a:endParaRPr lang="en-US" b="1" dirty="0">
              <a:solidFill>
                <a:srgbClr val="7030A0"/>
              </a:solidFill>
            </a:endParaRPr>
          </a:p>
        </p:txBody>
      </p:sp>
    </p:spTree>
    <p:extLst>
      <p:ext uri="{BB962C8B-B14F-4D97-AF65-F5344CB8AC3E}">
        <p14:creationId xmlns="" xmlns:p14="http://schemas.microsoft.com/office/powerpoint/2010/main" val="20327024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7960"/>
            <a:ext cx="8839200" cy="523220"/>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dirty="0" smtClean="0">
                <a:solidFill>
                  <a:schemeClr val="accent6">
                    <a:lumMod val="75000"/>
                  </a:schemeClr>
                </a:solidFill>
                <a:latin typeface="Cambria" pitchFamily="18" charset="0"/>
                <a:cs typeface="Arial" pitchFamily="34" charset="0"/>
              </a:rPr>
              <a:t>HETERONUCLEAR 2D NMR</a:t>
            </a:r>
            <a:endParaRPr lang="en-US" sz="2800" dirty="0">
              <a:solidFill>
                <a:schemeClr val="accent6">
                  <a:lumMod val="75000"/>
                </a:schemeClr>
              </a:solidFill>
              <a:latin typeface="Cambria" pitchFamily="18" charset="0"/>
              <a:cs typeface="Arial" pitchFamily="34" charset="0"/>
            </a:endParaRPr>
          </a:p>
        </p:txBody>
      </p:sp>
      <p:grpSp>
        <p:nvGrpSpPr>
          <p:cNvPr id="6" name="Group 5"/>
          <p:cNvGrpSpPr/>
          <p:nvPr/>
        </p:nvGrpSpPr>
        <p:grpSpPr>
          <a:xfrm>
            <a:off x="3121727" y="4717865"/>
            <a:ext cx="2651979" cy="2454039"/>
            <a:chOff x="678761" y="4376665"/>
            <a:chExt cx="2651979" cy="2454039"/>
          </a:xfrm>
        </p:grpSpPr>
        <p:pic>
          <p:nvPicPr>
            <p:cNvPr id="7" name="Picture 2" descr="C:\Documents and Settings\S\Desktop\sugar\carbohydrate research\revised\sugar-figures\fig6.tif"/>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678761" y="4376665"/>
              <a:ext cx="2651979" cy="2424905"/>
            </a:xfrm>
            <a:prstGeom prst="rect">
              <a:avLst/>
            </a:prstGeom>
            <a:noFill/>
          </p:spPr>
        </p:pic>
        <p:sp>
          <p:nvSpPr>
            <p:cNvPr id="8" name="Rounded Rectangle 7"/>
            <p:cNvSpPr/>
            <p:nvPr/>
          </p:nvSpPr>
          <p:spPr>
            <a:xfrm>
              <a:off x="822290" y="6026590"/>
              <a:ext cx="1135966" cy="804114"/>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9"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28</a:t>
            </a:fld>
            <a:endParaRPr lang="en-US"/>
          </a:p>
        </p:txBody>
      </p:sp>
      <p:grpSp>
        <p:nvGrpSpPr>
          <p:cNvPr id="12" name="Group 11"/>
          <p:cNvGrpSpPr/>
          <p:nvPr/>
        </p:nvGrpSpPr>
        <p:grpSpPr>
          <a:xfrm>
            <a:off x="0" y="404700"/>
            <a:ext cx="9144000" cy="4363590"/>
            <a:chOff x="0" y="350108"/>
            <a:chExt cx="9144000" cy="4363590"/>
          </a:xfrm>
        </p:grpSpPr>
        <p:pic>
          <p:nvPicPr>
            <p:cNvPr id="63490" name="Picture 2" descr="C:\Documents and Settings\S\Desktop\sugar\carbohydrate research\revised\sugar-figures\fig4.tif"/>
            <p:cNvPicPr>
              <a:picLocks noChangeAspect="1" noChangeArrowheads="1"/>
            </p:cNvPicPr>
            <p:nvPr/>
          </p:nvPicPr>
          <p:blipFill>
            <a:blip r:embed="rId3"/>
            <a:srcRect r="1756"/>
            <a:stretch>
              <a:fillRect/>
            </a:stretch>
          </p:blipFill>
          <p:spPr bwMode="auto">
            <a:xfrm>
              <a:off x="0" y="350108"/>
              <a:ext cx="9144000" cy="4363590"/>
            </a:xfrm>
            <a:prstGeom prst="rect">
              <a:avLst/>
            </a:prstGeom>
            <a:noFill/>
          </p:spPr>
        </p:pic>
        <p:sp>
          <p:nvSpPr>
            <p:cNvPr id="3" name="TextBox 5"/>
            <p:cNvSpPr txBox="1">
              <a:spLocks noChangeArrowheads="1"/>
            </p:cNvSpPr>
            <p:nvPr/>
          </p:nvSpPr>
          <p:spPr bwMode="auto">
            <a:xfrm>
              <a:off x="589127" y="1471416"/>
              <a:ext cx="3555910" cy="369332"/>
            </a:xfrm>
            <a:prstGeom prst="rect">
              <a:avLst/>
            </a:prstGeom>
            <a:noFill/>
            <a:ln w="9525">
              <a:noFill/>
              <a:miter lim="800000"/>
              <a:headEnd/>
              <a:tailEnd/>
            </a:ln>
          </p:spPr>
          <p:txBody>
            <a:bodyPr wrap="none">
              <a:spAutoFit/>
            </a:bodyPr>
            <a:lstStyle/>
            <a:p>
              <a:r>
                <a:rPr lang="en-US" b="1" dirty="0" smtClean="0">
                  <a:solidFill>
                    <a:srgbClr val="7030A0"/>
                  </a:solidFill>
                </a:rPr>
                <a:t>HMBC </a:t>
              </a:r>
              <a:r>
                <a:rPr lang="en-US" sz="1200" b="1" dirty="0" smtClean="0">
                  <a:solidFill>
                    <a:srgbClr val="7030A0"/>
                  </a:solidFill>
                </a:rPr>
                <a:t>(</a:t>
              </a:r>
              <a:r>
                <a:rPr lang="en-US" sz="1200" b="1" dirty="0" err="1" smtClean="0">
                  <a:solidFill>
                    <a:srgbClr val="7030A0"/>
                  </a:solidFill>
                </a:rPr>
                <a:t>Heteronuclear</a:t>
              </a:r>
              <a:r>
                <a:rPr lang="en-US" sz="1200" b="1" dirty="0" smtClean="0">
                  <a:solidFill>
                    <a:srgbClr val="7030A0"/>
                  </a:solidFill>
                </a:rPr>
                <a:t> Multiple Bond Correlation)</a:t>
              </a:r>
              <a:endParaRPr lang="en-US" b="1" dirty="0">
                <a:solidFill>
                  <a:srgbClr val="7030A0"/>
                </a:solidFill>
              </a:endParaRPr>
            </a:p>
          </p:txBody>
        </p:sp>
        <p:sp>
          <p:nvSpPr>
            <p:cNvPr id="4" name="TextBox 5"/>
            <p:cNvSpPr txBox="1">
              <a:spLocks noChangeArrowheads="1"/>
            </p:cNvSpPr>
            <p:nvPr/>
          </p:nvSpPr>
          <p:spPr bwMode="auto">
            <a:xfrm>
              <a:off x="5258935" y="1487337"/>
              <a:ext cx="3599383" cy="369332"/>
            </a:xfrm>
            <a:prstGeom prst="rect">
              <a:avLst/>
            </a:prstGeom>
            <a:noFill/>
            <a:ln w="9525">
              <a:noFill/>
              <a:miter lim="800000"/>
              <a:headEnd/>
              <a:tailEnd/>
            </a:ln>
          </p:spPr>
          <p:txBody>
            <a:bodyPr wrap="none">
              <a:spAutoFit/>
            </a:bodyPr>
            <a:lstStyle/>
            <a:p>
              <a:r>
                <a:rPr lang="en-US" b="1" dirty="0" smtClean="0">
                  <a:solidFill>
                    <a:srgbClr val="7030A0"/>
                  </a:solidFill>
                </a:rPr>
                <a:t>HSQC </a:t>
              </a:r>
              <a:r>
                <a:rPr lang="en-US" sz="1200" b="1" dirty="0" smtClean="0">
                  <a:solidFill>
                    <a:srgbClr val="7030A0"/>
                  </a:solidFill>
                </a:rPr>
                <a:t>(</a:t>
              </a:r>
              <a:r>
                <a:rPr lang="en-US" sz="1200" b="1" dirty="0" err="1" smtClean="0">
                  <a:solidFill>
                    <a:srgbClr val="7030A0"/>
                  </a:solidFill>
                </a:rPr>
                <a:t>Heteronuclear</a:t>
              </a:r>
              <a:r>
                <a:rPr lang="en-US" sz="1200" b="1" dirty="0" smtClean="0">
                  <a:solidFill>
                    <a:srgbClr val="7030A0"/>
                  </a:solidFill>
                </a:rPr>
                <a:t> Single Quantum Correlation)</a:t>
              </a:r>
              <a:endParaRPr lang="en-US" b="1" dirty="0">
                <a:solidFill>
                  <a:srgbClr val="7030A0"/>
                </a:solidFill>
              </a:endParaRPr>
            </a:p>
          </p:txBody>
        </p:sp>
        <p:sp>
          <p:nvSpPr>
            <p:cNvPr id="10" name="Oval 9"/>
            <p:cNvSpPr/>
            <p:nvPr/>
          </p:nvSpPr>
          <p:spPr>
            <a:xfrm>
              <a:off x="764275" y="4039737"/>
              <a:ext cx="218364" cy="2320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09932" y="3971498"/>
            <a:ext cx="928459" cy="369332"/>
          </a:xfrm>
          <a:prstGeom prst="rect">
            <a:avLst/>
          </a:prstGeom>
          <a:noFill/>
        </p:spPr>
        <p:txBody>
          <a:bodyPr wrap="none" rtlCol="0">
            <a:spAutoFit/>
          </a:bodyPr>
          <a:lstStyle/>
          <a:p>
            <a:r>
              <a:rPr lang="en-US" b="1" dirty="0" smtClean="0"/>
              <a:t>(G1, F2)</a:t>
            </a:r>
            <a:endParaRPr lang="en-US" b="1" dirty="0"/>
          </a:p>
        </p:txBody>
      </p:sp>
    </p:spTree>
    <p:extLst>
      <p:ext uri="{BB962C8B-B14F-4D97-AF65-F5344CB8AC3E}">
        <p14:creationId xmlns="" xmlns:p14="http://schemas.microsoft.com/office/powerpoint/2010/main" val="5495540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875968" y="595358"/>
            <a:ext cx="5120640" cy="6126162"/>
            <a:chOff x="327538" y="579438"/>
            <a:chExt cx="5311262" cy="6126162"/>
          </a:xfrm>
        </p:grpSpPr>
        <p:pic>
          <p:nvPicPr>
            <p:cNvPr id="25603" name="Picture 2" descr="C:\Documents and Settings\S\Desktop\sugar\sugar-manuscript\final\figures-SUGAR\fig 3.tif"/>
            <p:cNvPicPr>
              <a:picLocks noChangeAspect="1" noChangeArrowheads="1"/>
            </p:cNvPicPr>
            <p:nvPr/>
          </p:nvPicPr>
          <p:blipFill>
            <a:blip r:embed="rId2"/>
            <a:srcRect l="4602" t="2306" r="40269" b="37274"/>
            <a:stretch>
              <a:fillRect/>
            </a:stretch>
          </p:blipFill>
          <p:spPr bwMode="auto">
            <a:xfrm>
              <a:off x="327538" y="579438"/>
              <a:ext cx="5311262" cy="6126162"/>
            </a:xfrm>
            <a:prstGeom prst="rect">
              <a:avLst/>
            </a:prstGeom>
            <a:noFill/>
            <a:ln w="9525">
              <a:noFill/>
              <a:miter lim="800000"/>
              <a:headEnd/>
              <a:tailEnd/>
            </a:ln>
          </p:spPr>
        </p:pic>
        <p:sp>
          <p:nvSpPr>
            <p:cNvPr id="25605" name="TextBox 4"/>
            <p:cNvSpPr txBox="1">
              <a:spLocks noChangeArrowheads="1"/>
            </p:cNvSpPr>
            <p:nvPr/>
          </p:nvSpPr>
          <p:spPr bwMode="auto">
            <a:xfrm>
              <a:off x="609600" y="685800"/>
              <a:ext cx="1069975" cy="369888"/>
            </a:xfrm>
            <a:prstGeom prst="rect">
              <a:avLst/>
            </a:prstGeom>
            <a:noFill/>
            <a:ln w="9525">
              <a:noFill/>
              <a:miter lim="800000"/>
              <a:headEnd/>
              <a:tailEnd/>
            </a:ln>
          </p:spPr>
          <p:txBody>
            <a:bodyPr wrap="none">
              <a:spAutoFit/>
            </a:bodyPr>
            <a:lstStyle/>
            <a:p>
              <a:r>
                <a:rPr lang="en-US" b="1">
                  <a:solidFill>
                    <a:srgbClr val="7030A0"/>
                  </a:solidFill>
                </a:rPr>
                <a:t>1H NMR</a:t>
              </a:r>
            </a:p>
          </p:txBody>
        </p:sp>
        <p:sp>
          <p:nvSpPr>
            <p:cNvPr id="25606" name="TextBox 5"/>
            <p:cNvSpPr txBox="1">
              <a:spLocks noChangeArrowheads="1"/>
            </p:cNvSpPr>
            <p:nvPr/>
          </p:nvSpPr>
          <p:spPr bwMode="auto">
            <a:xfrm>
              <a:off x="533400" y="2438400"/>
              <a:ext cx="1196975" cy="369888"/>
            </a:xfrm>
            <a:prstGeom prst="rect">
              <a:avLst/>
            </a:prstGeom>
            <a:noFill/>
            <a:ln w="9525">
              <a:noFill/>
              <a:miter lim="800000"/>
              <a:headEnd/>
              <a:tailEnd/>
            </a:ln>
          </p:spPr>
          <p:txBody>
            <a:bodyPr wrap="none">
              <a:spAutoFit/>
            </a:bodyPr>
            <a:lstStyle/>
            <a:p>
              <a:r>
                <a:rPr lang="en-US" b="1">
                  <a:solidFill>
                    <a:srgbClr val="7030A0"/>
                  </a:solidFill>
                </a:rPr>
                <a:t>13C NMR</a:t>
              </a:r>
            </a:p>
          </p:txBody>
        </p:sp>
        <p:sp>
          <p:nvSpPr>
            <p:cNvPr id="25607" name="TextBox 6"/>
            <p:cNvSpPr txBox="1">
              <a:spLocks noChangeArrowheads="1"/>
            </p:cNvSpPr>
            <p:nvPr/>
          </p:nvSpPr>
          <p:spPr bwMode="auto">
            <a:xfrm>
              <a:off x="533400" y="4583113"/>
              <a:ext cx="1878013" cy="369887"/>
            </a:xfrm>
            <a:prstGeom prst="rect">
              <a:avLst/>
            </a:prstGeom>
            <a:noFill/>
            <a:ln w="9525">
              <a:noFill/>
              <a:miter lim="800000"/>
              <a:headEnd/>
              <a:tailEnd/>
            </a:ln>
          </p:spPr>
          <p:txBody>
            <a:bodyPr wrap="none">
              <a:spAutoFit/>
            </a:bodyPr>
            <a:lstStyle/>
            <a:p>
              <a:r>
                <a:rPr lang="en-US" b="1">
                  <a:solidFill>
                    <a:srgbClr val="7030A0"/>
                  </a:solidFill>
                </a:rPr>
                <a:t>DEPT-13C NMR</a:t>
              </a:r>
            </a:p>
          </p:txBody>
        </p:sp>
        <p:sp>
          <p:nvSpPr>
            <p:cNvPr id="9" name="Rectangle 8"/>
            <p:cNvSpPr/>
            <p:nvPr/>
          </p:nvSpPr>
          <p:spPr>
            <a:xfrm>
              <a:off x="4953000" y="914400"/>
              <a:ext cx="6096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5105400" y="2819400"/>
              <a:ext cx="457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762000" y="3276600"/>
              <a:ext cx="38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4724400" y="4953000"/>
              <a:ext cx="304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Slide Number Placeholder 1"/>
          <p:cNvSpPr>
            <a:spLocks noGrp="1"/>
          </p:cNvSpPr>
          <p:nvPr>
            <p:ph type="sldNum" sz="quarter" idx="12"/>
          </p:nvPr>
        </p:nvSpPr>
        <p:spPr/>
        <p:txBody>
          <a:bodyPr/>
          <a:lstStyle/>
          <a:p>
            <a:pPr>
              <a:defRPr/>
            </a:pPr>
            <a:fld id="{36BBFF81-5A3C-4D62-8699-FC7403253BE1}" type="slidenum">
              <a:rPr lang="en-US" smtClean="0"/>
              <a:pPr>
                <a:defRPr/>
              </a:pPr>
              <a:t>29</a:t>
            </a:fld>
            <a:endParaRPr lang="en-US"/>
          </a:p>
        </p:txBody>
      </p:sp>
      <p:sp>
        <p:nvSpPr>
          <p:cNvPr id="8" name="TextBox 7"/>
          <p:cNvSpPr txBox="1"/>
          <p:nvPr/>
        </p:nvSpPr>
        <p:spPr>
          <a:xfrm>
            <a:off x="95536" y="46786"/>
            <a:ext cx="8991600"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2400" dirty="0" smtClean="0">
                <a:solidFill>
                  <a:schemeClr val="accent6">
                    <a:lumMod val="75000"/>
                  </a:schemeClr>
                </a:solidFill>
                <a:latin typeface="Cambria" pitchFamily="18" charset="0"/>
                <a:cs typeface="Arial" pitchFamily="34" charset="0"/>
              </a:rPr>
              <a:t>STRUCTURE ELUCIDATION OF THE UNKNOWN SUGAR-OSMOLYTE</a:t>
            </a:r>
            <a:endParaRPr lang="en-US" sz="2400" dirty="0">
              <a:solidFill>
                <a:schemeClr val="accent6">
                  <a:lumMod val="75000"/>
                </a:schemeClr>
              </a:solidFill>
              <a:latin typeface="Cambria" pitchFamily="18" charset="0"/>
              <a:cs typeface="Arial" pitchFamily="34" charset="0"/>
            </a:endParaRPr>
          </a:p>
        </p:txBody>
      </p:sp>
      <p:sp>
        <p:nvSpPr>
          <p:cNvPr id="17" name="Rectangle 16"/>
          <p:cNvSpPr/>
          <p:nvPr/>
        </p:nvSpPr>
        <p:spPr>
          <a:xfrm>
            <a:off x="327553" y="519752"/>
            <a:ext cx="3411937" cy="523220"/>
          </a:xfrm>
          <a:prstGeom prst="rect">
            <a:avLst/>
          </a:prstGeom>
        </p:spPr>
        <p:txBody>
          <a:bodyPr wrap="square">
            <a:spAutoFit/>
          </a:bodyPr>
          <a:lstStyle/>
          <a:p>
            <a:pPr>
              <a:defRPr/>
            </a:pPr>
            <a:r>
              <a:rPr lang="en-US" sz="1400" b="1" dirty="0">
                <a:solidFill>
                  <a:srgbClr val="7030A0"/>
                </a:solidFill>
                <a:latin typeface="+mj-lt"/>
              </a:rPr>
              <a:t>Differences in </a:t>
            </a:r>
            <a:r>
              <a:rPr lang="en-US" sz="1400" b="1" dirty="0" err="1" smtClean="0">
                <a:solidFill>
                  <a:srgbClr val="7030A0"/>
                </a:solidFill>
                <a:latin typeface="+mj-lt"/>
              </a:rPr>
              <a:t>ppm</a:t>
            </a:r>
            <a:r>
              <a:rPr lang="en-US" sz="1400" b="1" dirty="0" smtClean="0">
                <a:solidFill>
                  <a:srgbClr val="7030A0"/>
                </a:solidFill>
                <a:latin typeface="+mj-lt"/>
              </a:rPr>
              <a:t> values </a:t>
            </a:r>
            <a:r>
              <a:rPr lang="en-US" sz="1400" b="1" dirty="0">
                <a:solidFill>
                  <a:srgbClr val="7030A0"/>
                </a:solidFill>
                <a:latin typeface="+mj-lt"/>
              </a:rPr>
              <a:t>between sucrose and </a:t>
            </a:r>
            <a:r>
              <a:rPr lang="en-US" sz="1400" b="1" dirty="0" smtClean="0">
                <a:solidFill>
                  <a:srgbClr val="7030A0"/>
                </a:solidFill>
                <a:latin typeface="+mj-lt"/>
              </a:rPr>
              <a:t>unknown </a:t>
            </a:r>
            <a:r>
              <a:rPr lang="en-US" sz="1400" b="1" dirty="0">
                <a:solidFill>
                  <a:srgbClr val="7030A0"/>
                </a:solidFill>
                <a:latin typeface="+mj-lt"/>
              </a:rPr>
              <a:t>sugar-osmolyte</a:t>
            </a:r>
            <a:endParaRPr lang="en-US" sz="1400" dirty="0">
              <a:solidFill>
                <a:srgbClr val="7030A0"/>
              </a:solidFill>
              <a:latin typeface="+mj-lt"/>
            </a:endParaRPr>
          </a:p>
        </p:txBody>
      </p:sp>
      <p:sp>
        <p:nvSpPr>
          <p:cNvPr id="21" name="TextBox 20"/>
          <p:cNvSpPr txBox="1"/>
          <p:nvPr/>
        </p:nvSpPr>
        <p:spPr>
          <a:xfrm>
            <a:off x="7874759" y="4735772"/>
            <a:ext cx="732893" cy="276999"/>
          </a:xfrm>
          <a:prstGeom prst="rect">
            <a:avLst/>
          </a:prstGeom>
          <a:noFill/>
        </p:spPr>
        <p:txBody>
          <a:bodyPr wrap="none" rtlCol="0">
            <a:spAutoFit/>
          </a:bodyPr>
          <a:lstStyle/>
          <a:p>
            <a:r>
              <a:rPr lang="en-US" sz="1200" b="1" dirty="0" smtClean="0"/>
              <a:t>&gt;CH-NH-</a:t>
            </a:r>
            <a:endParaRPr lang="en-US" sz="1200" b="1" dirty="0"/>
          </a:p>
        </p:txBody>
      </p:sp>
      <p:pic>
        <p:nvPicPr>
          <p:cNvPr id="15361" name="Picture 1" descr="C:\Documents and Settings\S\Desktop\colloquium\diff.tif"/>
          <p:cNvPicPr>
            <a:picLocks noChangeAspect="1" noChangeArrowheads="1"/>
          </p:cNvPicPr>
          <p:nvPr/>
        </p:nvPicPr>
        <p:blipFill>
          <a:blip r:embed="rId3"/>
          <a:srcRect/>
          <a:stretch>
            <a:fillRect/>
          </a:stretch>
        </p:blipFill>
        <p:spPr bwMode="auto">
          <a:xfrm>
            <a:off x="95535" y="1054092"/>
            <a:ext cx="3643951" cy="2919413"/>
          </a:xfrm>
          <a:prstGeom prst="rect">
            <a:avLst/>
          </a:prstGeom>
          <a:noFill/>
        </p:spPr>
      </p:pic>
      <p:grpSp>
        <p:nvGrpSpPr>
          <p:cNvPr id="23" name="Group 22"/>
          <p:cNvGrpSpPr/>
          <p:nvPr/>
        </p:nvGrpSpPr>
        <p:grpSpPr>
          <a:xfrm>
            <a:off x="241103" y="3972864"/>
            <a:ext cx="3361908" cy="2857840"/>
            <a:chOff x="5131076" y="3432728"/>
            <a:chExt cx="3833755" cy="3249800"/>
          </a:xfrm>
        </p:grpSpPr>
        <p:pic>
          <p:nvPicPr>
            <p:cNvPr id="24" name="Picture 2" descr="C:\Documents and Settings\S\Desktop\sugar\carbohydrate research\revised\sugar-figures\fig6.tif"/>
            <p:cNvPicPr>
              <a:picLocks noChangeAspect="1" noChangeArrowheads="1"/>
            </p:cNvPicPr>
            <p:nvPr/>
          </p:nvPicPr>
          <p:blipFill>
            <a:blip r:embed="rId4"/>
            <a:srcRect/>
            <a:stretch>
              <a:fillRect/>
            </a:stretch>
          </p:blipFill>
          <p:spPr bwMode="auto">
            <a:xfrm>
              <a:off x="5599033" y="3891911"/>
              <a:ext cx="3024187" cy="2757487"/>
            </a:xfrm>
            <a:prstGeom prst="rect">
              <a:avLst/>
            </a:prstGeom>
            <a:noFill/>
          </p:spPr>
        </p:pic>
        <p:sp>
          <p:nvSpPr>
            <p:cNvPr id="25" name="Rounded Rectangle 24"/>
            <p:cNvSpPr/>
            <p:nvPr/>
          </p:nvSpPr>
          <p:spPr>
            <a:xfrm>
              <a:off x="5793833" y="5768128"/>
              <a:ext cx="1295400" cy="914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a:off x="5131076" y="3432728"/>
              <a:ext cx="3833755" cy="594981"/>
            </a:xfrm>
            <a:prstGeom prst="rect">
              <a:avLst/>
            </a:prstGeom>
          </p:spPr>
          <p:txBody>
            <a:bodyPr wrap="square">
              <a:spAutoFit/>
            </a:bodyPr>
            <a:lstStyle/>
            <a:p>
              <a:pPr>
                <a:defRPr/>
              </a:pPr>
              <a:r>
                <a:rPr lang="en-US" sz="1400" b="1" dirty="0" smtClean="0">
                  <a:solidFill>
                    <a:srgbClr val="7030A0"/>
                  </a:solidFill>
                  <a:latin typeface="+mj-lt"/>
                </a:rPr>
                <a:t>(2-acetamido-2-deoxy-α-D-glucopyranosyl)-(</a:t>
              </a:r>
              <a:r>
                <a:rPr lang="en-US" sz="1400" b="1" dirty="0">
                  <a:solidFill>
                    <a:srgbClr val="7030A0"/>
                  </a:solidFill>
                  <a:latin typeface="+mj-lt"/>
                </a:rPr>
                <a:t>1-&gt;2)-β-D-</a:t>
              </a:r>
              <a:r>
                <a:rPr lang="en-US" sz="1400" b="1" dirty="0" err="1">
                  <a:solidFill>
                    <a:srgbClr val="7030A0"/>
                  </a:solidFill>
                  <a:latin typeface="+mj-lt"/>
                </a:rPr>
                <a:t>fructofuranose</a:t>
              </a:r>
              <a:endParaRPr lang="en-US" sz="1400" dirty="0">
                <a:solidFill>
                  <a:srgbClr val="7030A0"/>
                </a:solidFill>
                <a:latin typeface="+mj-lt"/>
              </a:endParaRPr>
            </a:p>
          </p:txBody>
        </p:sp>
      </p:grpSp>
    </p:spTree>
    <p:extLst>
      <p:ext uri="{BB962C8B-B14F-4D97-AF65-F5344CB8AC3E}">
        <p14:creationId xmlns="" xmlns:p14="http://schemas.microsoft.com/office/powerpoint/2010/main" val="5027432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B3A36C2-3076-4D24-BCB2-4F670FFECB27}" type="slidenum">
              <a:rPr lang="en-US" smtClean="0"/>
              <a:pPr>
                <a:defRPr/>
              </a:pPr>
              <a:t>30</a:t>
            </a:fld>
            <a:endParaRPr lang="en-US"/>
          </a:p>
        </p:txBody>
      </p:sp>
      <p:pic>
        <p:nvPicPr>
          <p:cNvPr id="29702" name="Picture 3" descr="C:\Documents and Settings\S\Desktop\metabolomics\data\FIGURES\MS.TIF"/>
          <p:cNvPicPr>
            <a:picLocks noChangeAspect="1" noChangeArrowheads="1"/>
          </p:cNvPicPr>
          <p:nvPr/>
        </p:nvPicPr>
        <p:blipFill>
          <a:blip r:embed="rId3"/>
          <a:srcRect/>
          <a:stretch>
            <a:fillRect/>
          </a:stretch>
        </p:blipFill>
        <p:spPr bwMode="auto">
          <a:xfrm>
            <a:off x="30650" y="611873"/>
            <a:ext cx="5214578" cy="4178491"/>
          </a:xfrm>
          <a:prstGeom prst="rect">
            <a:avLst/>
          </a:prstGeom>
          <a:noFill/>
          <a:ln w="9525">
            <a:noFill/>
            <a:miter lim="800000"/>
            <a:headEnd/>
            <a:tailEnd/>
          </a:ln>
        </p:spPr>
      </p:pic>
      <p:sp>
        <p:nvSpPr>
          <p:cNvPr id="8" name="TextBox 7"/>
          <p:cNvSpPr txBox="1"/>
          <p:nvPr/>
        </p:nvSpPr>
        <p:spPr>
          <a:xfrm>
            <a:off x="152400" y="13136"/>
            <a:ext cx="8839200" cy="523220"/>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dirty="0" smtClean="0">
                <a:solidFill>
                  <a:schemeClr val="accent6">
                    <a:lumMod val="75000"/>
                  </a:schemeClr>
                </a:solidFill>
                <a:latin typeface="Cambria" pitchFamily="18" charset="0"/>
                <a:cs typeface="Arial" pitchFamily="34" charset="0"/>
              </a:rPr>
              <a:t>SUPPORTING INFORMATION – ESI-MS</a:t>
            </a:r>
            <a:endParaRPr lang="en-US" sz="2800" dirty="0">
              <a:solidFill>
                <a:schemeClr val="accent6">
                  <a:lumMod val="75000"/>
                </a:schemeClr>
              </a:solidFill>
              <a:latin typeface="Cambria" pitchFamily="18" charset="0"/>
              <a:cs typeface="Arial" pitchFamily="34" charset="0"/>
            </a:endParaRPr>
          </a:p>
        </p:txBody>
      </p:sp>
      <p:grpSp>
        <p:nvGrpSpPr>
          <p:cNvPr id="13" name="Group 12"/>
          <p:cNvGrpSpPr/>
          <p:nvPr/>
        </p:nvGrpSpPr>
        <p:grpSpPr>
          <a:xfrm>
            <a:off x="5208896" y="3386168"/>
            <a:ext cx="3962400" cy="3263230"/>
            <a:chOff x="5208896" y="3386168"/>
            <a:chExt cx="3962400" cy="3263230"/>
          </a:xfrm>
        </p:grpSpPr>
        <p:pic>
          <p:nvPicPr>
            <p:cNvPr id="65538" name="Picture 2" descr="C:\Documents and Settings\S\Desktop\sugar\carbohydrate research\revised\sugar-figures\fig6.tif"/>
            <p:cNvPicPr>
              <a:picLocks noChangeAspect="1" noChangeArrowheads="1"/>
            </p:cNvPicPr>
            <p:nvPr/>
          </p:nvPicPr>
          <p:blipFill>
            <a:blip r:embed="rId4"/>
            <a:srcRect/>
            <a:stretch>
              <a:fillRect/>
            </a:stretch>
          </p:blipFill>
          <p:spPr bwMode="auto">
            <a:xfrm>
              <a:off x="5365586" y="3891911"/>
              <a:ext cx="3024187" cy="2757487"/>
            </a:xfrm>
            <a:prstGeom prst="rect">
              <a:avLst/>
            </a:prstGeom>
            <a:noFill/>
          </p:spPr>
        </p:pic>
        <p:sp>
          <p:nvSpPr>
            <p:cNvPr id="9" name="Rectangle 8"/>
            <p:cNvSpPr/>
            <p:nvPr/>
          </p:nvSpPr>
          <p:spPr>
            <a:xfrm>
              <a:off x="5208896" y="3386168"/>
              <a:ext cx="3962400" cy="584200"/>
            </a:xfrm>
            <a:prstGeom prst="rect">
              <a:avLst/>
            </a:prstGeom>
          </p:spPr>
          <p:txBody>
            <a:bodyPr>
              <a:spAutoFit/>
            </a:bodyPr>
            <a:lstStyle/>
            <a:p>
              <a:pPr>
                <a:defRPr/>
              </a:pPr>
              <a:r>
                <a:rPr lang="en-US" sz="1600" b="1" dirty="0" smtClean="0">
                  <a:solidFill>
                    <a:srgbClr val="7030A0"/>
                  </a:solidFill>
                  <a:latin typeface="+mj-lt"/>
                </a:rPr>
                <a:t>(2-acetamido-2-deoxy-α-D-glucopyranosyl</a:t>
              </a:r>
              <a:r>
                <a:rPr lang="en-US" sz="1600" b="1" dirty="0">
                  <a:solidFill>
                    <a:srgbClr val="7030A0"/>
                  </a:solidFill>
                  <a:latin typeface="+mj-lt"/>
                </a:rPr>
                <a:t>)-(1-&gt;2)-β-D-</a:t>
              </a:r>
              <a:r>
                <a:rPr lang="en-US" sz="1600" b="1" dirty="0" err="1">
                  <a:solidFill>
                    <a:srgbClr val="7030A0"/>
                  </a:solidFill>
                  <a:latin typeface="+mj-lt"/>
                </a:rPr>
                <a:t>fructofuranose</a:t>
              </a:r>
              <a:endParaRPr lang="en-US" sz="1600" dirty="0">
                <a:solidFill>
                  <a:srgbClr val="7030A0"/>
                </a:solidFill>
                <a:latin typeface="+mj-lt"/>
              </a:endParaRPr>
            </a:p>
          </p:txBody>
        </p:sp>
      </p:grpSp>
      <p:sp>
        <p:nvSpPr>
          <p:cNvPr id="10" name="TextBox 9"/>
          <p:cNvSpPr txBox="1"/>
          <p:nvPr/>
        </p:nvSpPr>
        <p:spPr>
          <a:xfrm>
            <a:off x="4653875" y="1146410"/>
            <a:ext cx="4469557" cy="1754326"/>
          </a:xfrm>
          <a:prstGeom prst="rect">
            <a:avLst/>
          </a:prstGeom>
          <a:noFill/>
        </p:spPr>
        <p:txBody>
          <a:bodyPr wrap="none" rtlCol="0">
            <a:spAutoFit/>
          </a:bodyPr>
          <a:lstStyle/>
          <a:p>
            <a:pPr>
              <a:lnSpc>
                <a:spcPct val="150000"/>
              </a:lnSpc>
            </a:pPr>
            <a:r>
              <a:rPr lang="en-US" dirty="0" smtClean="0"/>
              <a:t>Molecular formula 	    : </a:t>
            </a:r>
            <a:r>
              <a:rPr lang="en-US" b="1" dirty="0" smtClean="0"/>
              <a:t>C</a:t>
            </a:r>
            <a:r>
              <a:rPr lang="en-US" b="1" baseline="-25000" dirty="0" smtClean="0"/>
              <a:t>14</a:t>
            </a:r>
            <a:r>
              <a:rPr lang="en-US" b="1" dirty="0" smtClean="0"/>
              <a:t>H</a:t>
            </a:r>
            <a:r>
              <a:rPr lang="en-US" b="1" baseline="-25000" dirty="0" smtClean="0"/>
              <a:t>25</a:t>
            </a:r>
            <a:r>
              <a:rPr lang="en-US" b="1" dirty="0" smtClean="0"/>
              <a:t>O</a:t>
            </a:r>
            <a:r>
              <a:rPr lang="en-US" b="1" baseline="-25000" dirty="0" smtClean="0"/>
              <a:t>11</a:t>
            </a:r>
            <a:r>
              <a:rPr lang="en-US" b="1" dirty="0" smtClean="0"/>
              <a:t>N</a:t>
            </a:r>
            <a:r>
              <a:rPr lang="en-US" b="1" baseline="-25000" dirty="0" smtClean="0"/>
              <a:t>1</a:t>
            </a:r>
          </a:p>
          <a:p>
            <a:pPr>
              <a:lnSpc>
                <a:spcPct val="150000"/>
              </a:lnSpc>
            </a:pPr>
            <a:r>
              <a:rPr lang="en-US" dirty="0" smtClean="0"/>
              <a:t>Molecular weight	    : </a:t>
            </a:r>
            <a:r>
              <a:rPr lang="en-US" b="1" dirty="0" smtClean="0"/>
              <a:t>383.35</a:t>
            </a:r>
          </a:p>
          <a:p>
            <a:pPr>
              <a:lnSpc>
                <a:spcPct val="150000"/>
              </a:lnSpc>
            </a:pPr>
            <a:r>
              <a:rPr lang="en-US" dirty="0" smtClean="0"/>
              <a:t>Molecular ion [M-H]</a:t>
            </a:r>
            <a:r>
              <a:rPr lang="en-US" baseline="30000" dirty="0" smtClean="0"/>
              <a:t> -</a:t>
            </a:r>
            <a:r>
              <a:rPr lang="en-US" dirty="0" smtClean="0"/>
              <a:t> : </a:t>
            </a:r>
            <a:r>
              <a:rPr lang="en-US" b="1" dirty="0" smtClean="0"/>
              <a:t>382.34 (theoretical)</a:t>
            </a:r>
          </a:p>
          <a:p>
            <a:pPr>
              <a:lnSpc>
                <a:spcPct val="150000"/>
              </a:lnSpc>
            </a:pPr>
            <a:r>
              <a:rPr lang="en-US" b="1" dirty="0" smtClean="0"/>
              <a:t>		    </a:t>
            </a:r>
            <a:r>
              <a:rPr lang="en-US" dirty="0" smtClean="0"/>
              <a:t>: </a:t>
            </a:r>
            <a:r>
              <a:rPr lang="en-US" b="1" dirty="0" smtClean="0"/>
              <a:t>382.33 (experimental)</a:t>
            </a:r>
          </a:p>
        </p:txBody>
      </p:sp>
      <p:sp>
        <p:nvSpPr>
          <p:cNvPr id="11" name="Rectangle 10"/>
          <p:cNvSpPr/>
          <p:nvPr/>
        </p:nvSpPr>
        <p:spPr>
          <a:xfrm>
            <a:off x="266131" y="5357722"/>
            <a:ext cx="4824484" cy="646331"/>
          </a:xfrm>
          <a:prstGeom prst="rect">
            <a:avLst/>
          </a:prstGeom>
        </p:spPr>
        <p:txBody>
          <a:bodyPr wrap="square">
            <a:spAutoFit/>
          </a:bodyPr>
          <a:lstStyle/>
          <a:p>
            <a:r>
              <a:rPr lang="en-US" dirty="0" smtClean="0">
                <a:latin typeface="Cambria" pitchFamily="18" charset="0"/>
              </a:rPr>
              <a:t>This sugar-osmolyte has not been previously reported for its natural synthesis.</a:t>
            </a:r>
            <a:endParaRPr lang="en-US" dirty="0">
              <a:latin typeface="Cambria" pitchFamily="18" charset="0"/>
            </a:endParaRPr>
          </a:p>
        </p:txBody>
      </p:sp>
    </p:spTree>
    <p:extLst>
      <p:ext uri="{BB962C8B-B14F-4D97-AF65-F5344CB8AC3E}">
        <p14:creationId xmlns="" xmlns:p14="http://schemas.microsoft.com/office/powerpoint/2010/main" val="27873166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5842"/>
            <a:ext cx="8839200" cy="830997"/>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400" dirty="0" smtClean="0">
                <a:solidFill>
                  <a:schemeClr val="accent6">
                    <a:lumMod val="75000"/>
                  </a:schemeClr>
                </a:solidFill>
                <a:latin typeface="Cambria" pitchFamily="18" charset="0"/>
                <a:cs typeface="Arial" pitchFamily="34" charset="0"/>
              </a:rPr>
              <a:t>EFFECT OF THE SOLUTES ON PROTEIN STRUCTURAL STABILITY – FLUORESCENCE</a:t>
            </a:r>
            <a:endParaRPr lang="en-US" sz="2400" dirty="0">
              <a:solidFill>
                <a:schemeClr val="accent6">
                  <a:lumMod val="75000"/>
                </a:schemeClr>
              </a:solidFill>
              <a:latin typeface="Cambria" pitchFamily="18" charset="0"/>
              <a:cs typeface="Arial" pitchFamily="34" charset="0"/>
            </a:endParaRPr>
          </a:p>
        </p:txBody>
      </p:sp>
      <p:pic>
        <p:nvPicPr>
          <p:cNvPr id="1029" name="Picture 5"/>
          <p:cNvPicPr>
            <a:picLocks noChangeAspect="1" noChangeArrowheads="1"/>
          </p:cNvPicPr>
          <p:nvPr/>
        </p:nvPicPr>
        <p:blipFill>
          <a:blip r:embed="rId3"/>
          <a:srcRect l="2190" t="6993" r="18965" b="2881"/>
          <a:stretch>
            <a:fillRect/>
          </a:stretch>
        </p:blipFill>
        <p:spPr bwMode="auto">
          <a:xfrm>
            <a:off x="15764" y="898632"/>
            <a:ext cx="5502167" cy="5437338"/>
          </a:xfrm>
          <a:prstGeom prst="rect">
            <a:avLst/>
          </a:prstGeom>
          <a:noFill/>
          <a:ln w="9525">
            <a:noFill/>
            <a:miter lim="800000"/>
            <a:headEnd/>
            <a:tailEnd/>
          </a:ln>
          <a:effectLst/>
        </p:spPr>
      </p:pic>
      <p:graphicFrame>
        <p:nvGraphicFramePr>
          <p:cNvPr id="7" name="Table 6"/>
          <p:cNvGraphicFramePr>
            <a:graphicFrameLocks noGrp="1"/>
          </p:cNvGraphicFramePr>
          <p:nvPr/>
        </p:nvGraphicFramePr>
        <p:xfrm>
          <a:off x="5391816" y="930145"/>
          <a:ext cx="3752184" cy="4987756"/>
        </p:xfrm>
        <a:graphic>
          <a:graphicData uri="http://schemas.openxmlformats.org/drawingml/2006/table">
            <a:tbl>
              <a:tblPr firstRow="1" bandRow="1">
                <a:tableStyleId>{5C22544A-7EE6-4342-B048-85BDC9FD1C3A}</a:tableStyleId>
              </a:tblPr>
              <a:tblGrid>
                <a:gridCol w="2270225"/>
                <a:gridCol w="1481959"/>
              </a:tblGrid>
              <a:tr h="740342">
                <a:tc>
                  <a:txBody>
                    <a:bodyPr/>
                    <a:lstStyle/>
                    <a:p>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T</a:t>
                      </a:r>
                      <a:r>
                        <a:rPr lang="en-US" sz="2400" baseline="-25000" dirty="0" smtClean="0">
                          <a:solidFill>
                            <a:schemeClr val="tx1"/>
                          </a:solidFill>
                          <a:latin typeface="Cambria" pitchFamily="18" charset="0"/>
                        </a:rPr>
                        <a:t>m</a:t>
                      </a:r>
                      <a:r>
                        <a:rPr lang="en-US" sz="2400" dirty="0" smtClean="0">
                          <a:solidFill>
                            <a:schemeClr val="tx1"/>
                          </a:solidFill>
                          <a:latin typeface="Cambria" pitchFamily="18" charset="0"/>
                        </a:rPr>
                        <a:t> ˚C</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dirty="0" smtClean="0">
                          <a:solidFill>
                            <a:schemeClr val="tx1"/>
                          </a:solidFill>
                          <a:latin typeface="Cambria" pitchFamily="18" charset="0"/>
                        </a:rPr>
                        <a:t>Control</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58.6</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dirty="0" smtClean="0">
                          <a:solidFill>
                            <a:schemeClr val="tx1"/>
                          </a:solidFill>
                          <a:latin typeface="Cambria" pitchFamily="18" charset="0"/>
                        </a:rPr>
                        <a:t>Ectoine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59.6 (1)</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dirty="0" smtClean="0">
                          <a:solidFill>
                            <a:schemeClr val="tx1"/>
                          </a:solidFill>
                          <a:latin typeface="Cambria" pitchFamily="18" charset="0"/>
                        </a:rPr>
                        <a:t>Betaine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59.6 (1)</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dirty="0" smtClean="0">
                          <a:solidFill>
                            <a:schemeClr val="tx1"/>
                          </a:solidFill>
                          <a:latin typeface="Cambria" pitchFamily="18" charset="0"/>
                        </a:rPr>
                        <a:t>N-acetyl lysine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58.6 (0)</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dirty="0" smtClean="0">
                          <a:solidFill>
                            <a:schemeClr val="tx1"/>
                          </a:solidFill>
                          <a:latin typeface="Cambria" pitchFamily="18" charset="0"/>
                        </a:rPr>
                        <a:t>Proline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59.6 (1)</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8379">
                <a:tc>
                  <a:txBody>
                    <a:bodyPr/>
                    <a:lstStyle/>
                    <a:p>
                      <a:r>
                        <a:rPr lang="en-US" sz="2400" b="1" dirty="0" smtClean="0">
                          <a:solidFill>
                            <a:srgbClr val="FF0000"/>
                          </a:solidFill>
                          <a:latin typeface="Cambria" pitchFamily="18" charset="0"/>
                        </a:rPr>
                        <a:t>Sucrose</a:t>
                      </a:r>
                      <a:endParaRPr lang="en-US" sz="2400" b="1" dirty="0">
                        <a:solidFill>
                          <a:srgbClr val="FF0000"/>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dirty="0" smtClean="0">
                          <a:solidFill>
                            <a:srgbClr val="FF0000"/>
                          </a:solidFill>
                          <a:latin typeface="Cambria" pitchFamily="18" charset="0"/>
                        </a:rPr>
                        <a:t>62.6 (4)</a:t>
                      </a:r>
                      <a:endParaRPr lang="en-US" sz="24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8798">
                <a:tc>
                  <a:txBody>
                    <a:bodyPr/>
                    <a:lstStyle/>
                    <a:p>
                      <a:r>
                        <a:rPr lang="en-US" sz="2400" dirty="0" smtClean="0">
                          <a:solidFill>
                            <a:schemeClr val="tx1"/>
                          </a:solidFill>
                          <a:latin typeface="Cambria" pitchFamily="18" charset="0"/>
                        </a:rPr>
                        <a:t>Trehalose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60.6 (2)</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78342">
                <a:tc>
                  <a:txBody>
                    <a:bodyPr/>
                    <a:lstStyle/>
                    <a:p>
                      <a:r>
                        <a:rPr lang="en-US" sz="2400" dirty="0" smtClean="0">
                          <a:solidFill>
                            <a:schemeClr val="tx1"/>
                          </a:solidFill>
                          <a:latin typeface="Cambria" pitchFamily="18" charset="0"/>
                        </a:rPr>
                        <a:t>Sugar-osmolyte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cxnSp>
        <p:nvCxnSpPr>
          <p:cNvPr id="9" name="Straight Connector 8"/>
          <p:cNvCxnSpPr/>
          <p:nvPr/>
        </p:nvCxnSpPr>
        <p:spPr>
          <a:xfrm>
            <a:off x="693682" y="3389587"/>
            <a:ext cx="44805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31</a:t>
            </a:fld>
            <a:endParaRPr lang="en-US" dirty="0"/>
          </a:p>
        </p:txBody>
      </p:sp>
      <p:sp>
        <p:nvSpPr>
          <p:cNvPr id="8" name="TextBox 7"/>
          <p:cNvSpPr txBox="1"/>
          <p:nvPr/>
        </p:nvSpPr>
        <p:spPr>
          <a:xfrm>
            <a:off x="7970292" y="504967"/>
            <a:ext cx="877741" cy="369332"/>
          </a:xfrm>
          <a:prstGeom prst="rect">
            <a:avLst/>
          </a:prstGeom>
          <a:noFill/>
        </p:spPr>
        <p:txBody>
          <a:bodyPr wrap="none" rtlCol="0">
            <a:spAutoFit/>
          </a:bodyPr>
          <a:lstStyle/>
          <a:p>
            <a:r>
              <a:rPr lang="en-US" dirty="0" smtClean="0"/>
              <a:t>At pH 7</a:t>
            </a:r>
            <a:endParaRPr lang="en-US" dirty="0"/>
          </a:p>
        </p:txBody>
      </p:sp>
    </p:spTree>
    <p:extLst>
      <p:ext uri="{BB962C8B-B14F-4D97-AF65-F5344CB8AC3E}">
        <p14:creationId xmlns="" xmlns:p14="http://schemas.microsoft.com/office/powerpoint/2010/main" val="11544640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p:cNvPicPr>
            <a:picLocks noChangeAspect="1" noChangeArrowheads="1"/>
          </p:cNvPicPr>
          <p:nvPr/>
        </p:nvPicPr>
        <p:blipFill>
          <a:blip r:embed="rId2"/>
          <a:srcRect r="49993"/>
          <a:stretch>
            <a:fillRect/>
          </a:stretch>
        </p:blipFill>
        <p:spPr bwMode="auto">
          <a:xfrm>
            <a:off x="157652" y="910156"/>
            <a:ext cx="5584879" cy="5669280"/>
          </a:xfrm>
          <a:prstGeom prst="rect">
            <a:avLst/>
          </a:prstGeom>
          <a:noFill/>
          <a:ln w="9525">
            <a:noFill/>
            <a:miter lim="800000"/>
            <a:headEnd/>
            <a:tailEnd/>
          </a:ln>
          <a:effectLst/>
        </p:spPr>
      </p:pic>
      <p:sp>
        <p:nvSpPr>
          <p:cNvPr id="6" name="TextBox 5"/>
          <p:cNvSpPr txBox="1"/>
          <p:nvPr/>
        </p:nvSpPr>
        <p:spPr>
          <a:xfrm>
            <a:off x="0" y="100438"/>
            <a:ext cx="9144000"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en-US" sz="2400" dirty="0" smtClean="0">
                <a:solidFill>
                  <a:schemeClr val="accent6">
                    <a:lumMod val="75000"/>
                  </a:schemeClr>
                </a:solidFill>
                <a:latin typeface="Cambria" pitchFamily="18" charset="0"/>
                <a:cs typeface="Arial" pitchFamily="34" charset="0"/>
              </a:rPr>
              <a:t>EFFECT OF THE SUGAR-OSMOLYTE ON PROTEIN STRUCTURAL STABILITY – CIRCULAR DICHROISM</a:t>
            </a:r>
            <a:endParaRPr lang="en-US" sz="2400" dirty="0">
              <a:solidFill>
                <a:schemeClr val="accent6">
                  <a:lumMod val="75000"/>
                </a:schemeClr>
              </a:solidFill>
              <a:latin typeface="Cambria" pitchFamily="18" charset="0"/>
              <a:cs typeface="Arial" pitchFamily="34" charset="0"/>
            </a:endParaRPr>
          </a:p>
        </p:txBody>
      </p:sp>
      <p:sp>
        <p:nvSpPr>
          <p:cNvPr id="5"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32</a:t>
            </a:fld>
            <a:endParaRPr lang="en-US"/>
          </a:p>
        </p:txBody>
      </p:sp>
      <p:graphicFrame>
        <p:nvGraphicFramePr>
          <p:cNvPr id="7" name="Table 6"/>
          <p:cNvGraphicFramePr>
            <a:graphicFrameLocks noGrp="1"/>
          </p:cNvGraphicFramePr>
          <p:nvPr/>
        </p:nvGraphicFramePr>
        <p:xfrm>
          <a:off x="5596759" y="1870000"/>
          <a:ext cx="3294994" cy="3523984"/>
        </p:xfrm>
        <a:graphic>
          <a:graphicData uri="http://schemas.openxmlformats.org/drawingml/2006/table">
            <a:tbl>
              <a:tblPr firstRow="1" bandRow="1">
                <a:tableStyleId>{5C22544A-7EE6-4342-B048-85BDC9FD1C3A}</a:tableStyleId>
              </a:tblPr>
              <a:tblGrid>
                <a:gridCol w="1513489"/>
                <a:gridCol w="1781505"/>
              </a:tblGrid>
              <a:tr h="652516">
                <a:tc>
                  <a:txBody>
                    <a:bodyPr/>
                    <a:lstStyle/>
                    <a:p>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T</a:t>
                      </a:r>
                      <a:r>
                        <a:rPr lang="en-US" sz="2400" baseline="-25000" dirty="0" smtClean="0">
                          <a:solidFill>
                            <a:schemeClr val="tx1"/>
                          </a:solidFill>
                          <a:latin typeface="Cambria" pitchFamily="18" charset="0"/>
                        </a:rPr>
                        <a:t>m</a:t>
                      </a:r>
                      <a:r>
                        <a:rPr lang="en-US" sz="2400" dirty="0" smtClean="0">
                          <a:solidFill>
                            <a:schemeClr val="tx1"/>
                          </a:solidFill>
                          <a:latin typeface="Cambria" pitchFamily="18" charset="0"/>
                        </a:rPr>
                        <a:t> ˚C</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7104">
                <a:tc>
                  <a:txBody>
                    <a:bodyPr/>
                    <a:lstStyle/>
                    <a:p>
                      <a:r>
                        <a:rPr lang="en-US" sz="2400" dirty="0" smtClean="0">
                          <a:solidFill>
                            <a:schemeClr val="tx1"/>
                          </a:solidFill>
                          <a:latin typeface="Cambria" pitchFamily="18" charset="0"/>
                        </a:rPr>
                        <a:t>Control</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57.8</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67103">
                <a:tc>
                  <a:txBody>
                    <a:bodyPr/>
                    <a:lstStyle/>
                    <a:p>
                      <a:r>
                        <a:rPr lang="en-US" sz="2400" dirty="0" smtClean="0">
                          <a:solidFill>
                            <a:schemeClr val="tx1"/>
                          </a:solidFill>
                          <a:latin typeface="Cambria" pitchFamily="18" charset="0"/>
                        </a:rPr>
                        <a:t>Sucrose</a:t>
                      </a:r>
                      <a:endParaRPr lang="en-US" sz="240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smtClean="0">
                          <a:solidFill>
                            <a:schemeClr val="tx1"/>
                          </a:solidFill>
                          <a:latin typeface="Cambria" pitchFamily="18" charset="0"/>
                        </a:rPr>
                        <a:t>61.4 (3.6)</a:t>
                      </a:r>
                      <a:endParaRPr lang="en-US" sz="240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37261">
                <a:tc>
                  <a:txBody>
                    <a:bodyPr/>
                    <a:lstStyle/>
                    <a:p>
                      <a:r>
                        <a:rPr lang="en-US" sz="2400" b="1" dirty="0" smtClean="0">
                          <a:solidFill>
                            <a:srgbClr val="FF0000"/>
                          </a:solidFill>
                          <a:latin typeface="Cambria" pitchFamily="18" charset="0"/>
                        </a:rPr>
                        <a:t>Sugar-osmolyte</a:t>
                      </a:r>
                      <a:endParaRPr lang="en-US" sz="2400" b="1" dirty="0">
                        <a:solidFill>
                          <a:srgbClr val="FF0000"/>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2400" b="1" dirty="0" smtClean="0">
                          <a:solidFill>
                            <a:srgbClr val="FF0000"/>
                          </a:solidFill>
                          <a:latin typeface="Cambria" pitchFamily="18" charset="0"/>
                        </a:rPr>
                        <a:t>62.5 (4.7)</a:t>
                      </a:r>
                      <a:endParaRPr lang="en-US" sz="24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cxnSp>
        <p:nvCxnSpPr>
          <p:cNvPr id="8" name="Straight Connector 7"/>
          <p:cNvCxnSpPr/>
          <p:nvPr/>
        </p:nvCxnSpPr>
        <p:spPr>
          <a:xfrm>
            <a:off x="802866" y="3758083"/>
            <a:ext cx="44805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970292" y="504967"/>
            <a:ext cx="877741" cy="369332"/>
          </a:xfrm>
          <a:prstGeom prst="rect">
            <a:avLst/>
          </a:prstGeom>
          <a:noFill/>
        </p:spPr>
        <p:txBody>
          <a:bodyPr wrap="none" rtlCol="0">
            <a:spAutoFit/>
          </a:bodyPr>
          <a:lstStyle/>
          <a:p>
            <a:r>
              <a:rPr lang="en-US" dirty="0" smtClean="0"/>
              <a:t>At pH 7</a:t>
            </a:r>
            <a:endParaRPr lang="en-US" dirty="0"/>
          </a:p>
        </p:txBody>
      </p:sp>
    </p:spTree>
    <p:extLst>
      <p:ext uri="{BB962C8B-B14F-4D97-AF65-F5344CB8AC3E}">
        <p14:creationId xmlns="" xmlns:p14="http://schemas.microsoft.com/office/powerpoint/2010/main" val="17016770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l="5130" t="5805" r="9376" b="3075"/>
          <a:stretch>
            <a:fillRect/>
          </a:stretch>
        </p:blipFill>
        <p:spPr bwMode="auto">
          <a:xfrm>
            <a:off x="15759" y="441404"/>
            <a:ext cx="4537753" cy="484632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l="5201" t="5464" r="8621" b="2734"/>
          <a:stretch>
            <a:fillRect/>
          </a:stretch>
        </p:blipFill>
        <p:spPr bwMode="auto">
          <a:xfrm>
            <a:off x="4587758" y="425640"/>
            <a:ext cx="4540045" cy="4846320"/>
          </a:xfrm>
          <a:prstGeom prst="rect">
            <a:avLst/>
          </a:prstGeom>
          <a:noFill/>
          <a:ln w="9525">
            <a:noFill/>
            <a:miter lim="800000"/>
            <a:headEnd/>
            <a:tailEnd/>
          </a:ln>
          <a:effectLst/>
        </p:spPr>
      </p:pic>
      <p:sp>
        <p:nvSpPr>
          <p:cNvPr id="4" name="TextBox 3"/>
          <p:cNvSpPr txBox="1"/>
          <p:nvPr/>
        </p:nvSpPr>
        <p:spPr>
          <a:xfrm>
            <a:off x="61920" y="26178"/>
            <a:ext cx="9025997" cy="461665"/>
          </a:xfrm>
          <a:prstGeom prst="rect">
            <a:avLst/>
          </a:prstGeom>
          <a:noFill/>
        </p:spPr>
        <p:txBody>
          <a:bodyPr wrap="none">
            <a:spAutoFit/>
          </a:bodyPr>
          <a:lstStyle/>
          <a:p>
            <a:pPr algn="ctr">
              <a:defRPr/>
            </a:pPr>
            <a:r>
              <a:rPr lang="en-US" sz="2400" dirty="0" smtClean="0">
                <a:solidFill>
                  <a:schemeClr val="accent6">
                    <a:lumMod val="75000"/>
                  </a:schemeClr>
                </a:solidFill>
                <a:latin typeface="Cambria" pitchFamily="18" charset="0"/>
              </a:rPr>
              <a:t>EFFECT OF THE SOLUTES ON GIBBS FREE ENERGY OF UNFOLDING</a:t>
            </a:r>
            <a:endParaRPr lang="en-US" sz="2400" dirty="0">
              <a:solidFill>
                <a:schemeClr val="accent6">
                  <a:lumMod val="75000"/>
                </a:schemeClr>
              </a:solidFill>
              <a:latin typeface="Cambria" pitchFamily="18" charset="0"/>
            </a:endParaRPr>
          </a:p>
        </p:txBody>
      </p:sp>
      <p:sp>
        <p:nvSpPr>
          <p:cNvPr id="5" name="TextBox 4"/>
          <p:cNvSpPr txBox="1"/>
          <p:nvPr/>
        </p:nvSpPr>
        <p:spPr>
          <a:xfrm>
            <a:off x="504512" y="5423358"/>
            <a:ext cx="8213831" cy="70788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000" b="1" dirty="0" smtClean="0">
                <a:solidFill>
                  <a:srgbClr val="FF0000"/>
                </a:solidFill>
                <a:latin typeface="Cambria" pitchFamily="18" charset="0"/>
              </a:rPr>
              <a:t>Osmolytes modulated protein function by manipulating their stability – increased the T</a:t>
            </a:r>
            <a:r>
              <a:rPr lang="en-US" sz="2000" b="1" baseline="-25000" dirty="0" smtClean="0">
                <a:solidFill>
                  <a:srgbClr val="FF0000"/>
                </a:solidFill>
                <a:latin typeface="Cambria" pitchFamily="18" charset="0"/>
              </a:rPr>
              <a:t>m</a:t>
            </a:r>
            <a:r>
              <a:rPr lang="en-US" sz="2000" b="1" dirty="0" smtClean="0">
                <a:solidFill>
                  <a:srgbClr val="FF0000"/>
                </a:solidFill>
                <a:latin typeface="Cambria" pitchFamily="18" charset="0"/>
              </a:rPr>
              <a:t> and ∆G</a:t>
            </a:r>
            <a:r>
              <a:rPr lang="en-US" sz="2000" b="1" baseline="-25000" dirty="0" smtClean="0">
                <a:solidFill>
                  <a:srgbClr val="FF0000"/>
                </a:solidFill>
                <a:latin typeface="Cambria" pitchFamily="18" charset="0"/>
              </a:rPr>
              <a:t>U</a:t>
            </a:r>
          </a:p>
        </p:txBody>
      </p:sp>
      <p:sp>
        <p:nvSpPr>
          <p:cNvPr id="6" name="Slide Number Placeholder 5"/>
          <p:cNvSpPr>
            <a:spLocks noGrp="1"/>
          </p:cNvSpPr>
          <p:nvPr>
            <p:ph type="sldNum" sz="quarter" idx="12"/>
          </p:nvPr>
        </p:nvSpPr>
        <p:spPr/>
        <p:txBody>
          <a:bodyPr/>
          <a:lstStyle/>
          <a:p>
            <a:fld id="{E3FC0585-B94D-4F28-946D-098902B05A2C}" type="slidenum">
              <a:rPr lang="en-US" smtClean="0"/>
              <a:pPr/>
              <a:t>33</a:t>
            </a:fld>
            <a:endParaRPr lang="en-US"/>
          </a:p>
        </p:txBody>
      </p:sp>
      <p:sp>
        <p:nvSpPr>
          <p:cNvPr id="8" name="TextBox 7"/>
          <p:cNvSpPr txBox="1"/>
          <p:nvPr/>
        </p:nvSpPr>
        <p:spPr>
          <a:xfrm>
            <a:off x="7970292" y="504967"/>
            <a:ext cx="877741" cy="369332"/>
          </a:xfrm>
          <a:prstGeom prst="rect">
            <a:avLst/>
          </a:prstGeom>
          <a:noFill/>
        </p:spPr>
        <p:txBody>
          <a:bodyPr wrap="none" rtlCol="0">
            <a:spAutoFit/>
          </a:bodyPr>
          <a:lstStyle/>
          <a:p>
            <a:r>
              <a:rPr lang="en-US" dirty="0" smtClean="0"/>
              <a:t>At pH 7</a:t>
            </a:r>
            <a:endParaRPr lang="en-US" dirty="0"/>
          </a:p>
        </p:txBody>
      </p:sp>
    </p:spTree>
    <p:extLst>
      <p:ext uri="{BB962C8B-B14F-4D97-AF65-F5344CB8AC3E}">
        <p14:creationId xmlns="" xmlns:p14="http://schemas.microsoft.com/office/powerpoint/2010/main" val="18549210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360B5DF-30E9-4D69-9DAE-CEAF18B96CEA}" type="slidenum">
              <a:rPr lang="en-US" smtClean="0"/>
              <a:pPr>
                <a:defRPr/>
              </a:pPr>
              <a:t>34</a:t>
            </a:fld>
            <a:endParaRPr lang="en-US"/>
          </a:p>
        </p:txBody>
      </p:sp>
      <p:sp>
        <p:nvSpPr>
          <p:cNvPr id="43011" name="Rectangle 9"/>
          <p:cNvSpPr>
            <a:spLocks noChangeArrowheads="1"/>
          </p:cNvSpPr>
          <p:nvPr/>
        </p:nvSpPr>
        <p:spPr bwMode="auto">
          <a:xfrm>
            <a:off x="0" y="9763125"/>
            <a:ext cx="9144000" cy="457200"/>
          </a:xfrm>
          <a:prstGeom prst="rect">
            <a:avLst/>
          </a:prstGeom>
          <a:noFill/>
          <a:ln w="9525">
            <a:noFill/>
            <a:miter lim="800000"/>
            <a:headEnd/>
            <a:tailEnd/>
          </a:ln>
        </p:spPr>
        <p:txBody>
          <a:bodyPr wrap="none" anchor="ctr">
            <a:spAutoFit/>
          </a:bodyPr>
          <a:lstStyle/>
          <a:p>
            <a:pPr eaLnBrk="0" hangingPunct="0"/>
            <a:endParaRPr lang="en-US"/>
          </a:p>
        </p:txBody>
      </p:sp>
      <p:sp>
        <p:nvSpPr>
          <p:cNvPr id="18" name="TextBox 17"/>
          <p:cNvSpPr txBox="1"/>
          <p:nvPr/>
        </p:nvSpPr>
        <p:spPr>
          <a:xfrm>
            <a:off x="324135" y="14880"/>
            <a:ext cx="8519615" cy="461665"/>
          </a:xfrm>
          <a:prstGeom prst="rect">
            <a:avLst/>
          </a:prstGeom>
          <a:noFill/>
        </p:spPr>
        <p:txBody>
          <a:bodyPr wrap="square">
            <a:spAutoFit/>
          </a:bodyPr>
          <a:lstStyle/>
          <a:p>
            <a:pPr algn="ctr">
              <a:defRPr/>
            </a:pPr>
            <a:r>
              <a:rPr lang="en-US" sz="2400" dirty="0" smtClean="0">
                <a:solidFill>
                  <a:schemeClr val="accent6">
                    <a:lumMod val="75000"/>
                  </a:schemeClr>
                </a:solidFill>
                <a:latin typeface="Cambria" pitchFamily="18" charset="0"/>
              </a:rPr>
              <a:t>EFFECT OF SOLUTES ON pH PROFILE</a:t>
            </a:r>
            <a:endParaRPr lang="en-US" sz="2400" dirty="0">
              <a:solidFill>
                <a:schemeClr val="accent6">
                  <a:lumMod val="75000"/>
                </a:schemeClr>
              </a:solidFill>
              <a:latin typeface="Cambria" pitchFamily="18" charset="0"/>
            </a:endParaRPr>
          </a:p>
        </p:txBody>
      </p:sp>
      <p:sp>
        <p:nvSpPr>
          <p:cNvPr id="7" name="TextBox 6"/>
          <p:cNvSpPr txBox="1"/>
          <p:nvPr/>
        </p:nvSpPr>
        <p:spPr>
          <a:xfrm>
            <a:off x="425198" y="5791616"/>
            <a:ext cx="7790753"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000" b="1" dirty="0" smtClean="0">
                <a:solidFill>
                  <a:srgbClr val="FF0000"/>
                </a:solidFill>
                <a:latin typeface="Cambria" pitchFamily="18" charset="0"/>
              </a:rPr>
              <a:t>Optimum activity at pH 5</a:t>
            </a:r>
          </a:p>
        </p:txBody>
      </p:sp>
      <p:pic>
        <p:nvPicPr>
          <p:cNvPr id="12" name="Picture 11" descr="C:\Documents and Settings\S\Desktop\thesis\FIG\ph-activity-final.tif"/>
          <p:cNvPicPr/>
          <p:nvPr/>
        </p:nvPicPr>
        <p:blipFill>
          <a:blip r:embed="rId2" cstate="print"/>
          <a:srcRect/>
          <a:stretch>
            <a:fillRect/>
          </a:stretch>
        </p:blipFill>
        <p:spPr bwMode="auto">
          <a:xfrm>
            <a:off x="245659" y="764275"/>
            <a:ext cx="8748215" cy="4940490"/>
          </a:xfrm>
          <a:prstGeom prst="rect">
            <a:avLst/>
          </a:prstGeom>
          <a:noFill/>
          <a:ln w="9525">
            <a:noFill/>
            <a:miter lim="800000"/>
            <a:headEnd/>
            <a:tailEnd/>
          </a:ln>
        </p:spPr>
      </p:pic>
      <p:cxnSp>
        <p:nvCxnSpPr>
          <p:cNvPr id="10" name="Straight Arrow Connector 9"/>
          <p:cNvCxnSpPr/>
          <p:nvPr/>
        </p:nvCxnSpPr>
        <p:spPr>
          <a:xfrm rot="5400000">
            <a:off x="2784143" y="764275"/>
            <a:ext cx="464024"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970292" y="504967"/>
            <a:ext cx="925831" cy="369332"/>
          </a:xfrm>
          <a:prstGeom prst="rect">
            <a:avLst/>
          </a:prstGeom>
          <a:noFill/>
        </p:spPr>
        <p:txBody>
          <a:bodyPr wrap="none" rtlCol="0">
            <a:spAutoFit/>
          </a:bodyPr>
          <a:lstStyle/>
          <a:p>
            <a:r>
              <a:rPr lang="en-US" dirty="0" smtClean="0"/>
              <a:t>At 40 ˚C</a:t>
            </a:r>
            <a:endParaRPr lang="en-US" dirty="0"/>
          </a:p>
        </p:txBody>
      </p:sp>
    </p:spTree>
    <p:extLst>
      <p:ext uri="{BB962C8B-B14F-4D97-AF65-F5344CB8AC3E}">
        <p14:creationId xmlns="" xmlns:p14="http://schemas.microsoft.com/office/powerpoint/2010/main" val="7064096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7958" y="40944"/>
            <a:ext cx="5415842" cy="461665"/>
          </a:xfrm>
          <a:prstGeom prst="rect">
            <a:avLst/>
          </a:prstGeom>
          <a:noFill/>
        </p:spPr>
        <p:txBody>
          <a:bodyPr wrap="none">
            <a:spAutoFit/>
          </a:bodyPr>
          <a:lstStyle/>
          <a:p>
            <a:pPr algn="ctr">
              <a:defRPr/>
            </a:pPr>
            <a:r>
              <a:rPr lang="en-US" sz="2400" dirty="0">
                <a:solidFill>
                  <a:schemeClr val="accent6">
                    <a:lumMod val="75000"/>
                  </a:schemeClr>
                </a:solidFill>
                <a:latin typeface="Cambria" pitchFamily="18" charset="0"/>
              </a:rPr>
              <a:t>EFFECT OF SOLUTES ON </a:t>
            </a:r>
            <a:r>
              <a:rPr lang="en-US" sz="2400" dirty="0" smtClean="0">
                <a:solidFill>
                  <a:schemeClr val="accent6">
                    <a:lumMod val="75000"/>
                  </a:schemeClr>
                </a:solidFill>
                <a:latin typeface="Cambria" pitchFamily="18" charset="0"/>
              </a:rPr>
              <a:t>pH STABILITY </a:t>
            </a:r>
            <a:endParaRPr lang="en-US" sz="2400" dirty="0">
              <a:solidFill>
                <a:schemeClr val="accent6">
                  <a:lumMod val="75000"/>
                </a:schemeClr>
              </a:solidFill>
              <a:latin typeface="Cambria" pitchFamily="18" charset="0"/>
            </a:endParaRPr>
          </a:p>
        </p:txBody>
      </p:sp>
      <p:sp>
        <p:nvSpPr>
          <p:cNvPr id="3"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35</a:t>
            </a:fld>
            <a:endParaRPr lang="en-US" dirty="0"/>
          </a:p>
        </p:txBody>
      </p:sp>
      <p:sp>
        <p:nvSpPr>
          <p:cNvPr id="5" name="TextBox 4"/>
          <p:cNvSpPr txBox="1"/>
          <p:nvPr/>
        </p:nvSpPr>
        <p:spPr>
          <a:xfrm>
            <a:off x="629915" y="5950435"/>
            <a:ext cx="7763458"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000" b="1" dirty="0" smtClean="0">
                <a:solidFill>
                  <a:srgbClr val="FF0000"/>
                </a:solidFill>
                <a:latin typeface="Cambria" pitchFamily="18" charset="0"/>
              </a:rPr>
              <a:t> Solutes increased stability at all pH ranges</a:t>
            </a:r>
          </a:p>
        </p:txBody>
      </p:sp>
      <p:pic>
        <p:nvPicPr>
          <p:cNvPr id="15" name="Picture 14" descr="C:\Documents and Settings\S\Desktop\thesis\FIG\ph-stability3.tif"/>
          <p:cNvPicPr/>
          <p:nvPr/>
        </p:nvPicPr>
        <p:blipFill>
          <a:blip r:embed="rId2" cstate="print"/>
          <a:srcRect/>
          <a:stretch>
            <a:fillRect/>
          </a:stretch>
        </p:blipFill>
        <p:spPr bwMode="auto">
          <a:xfrm>
            <a:off x="450379" y="668790"/>
            <a:ext cx="8215952" cy="4995034"/>
          </a:xfrm>
          <a:prstGeom prst="rect">
            <a:avLst/>
          </a:prstGeom>
          <a:noFill/>
          <a:ln w="9525">
            <a:noFill/>
            <a:miter lim="800000"/>
            <a:headEnd/>
            <a:tailEnd/>
          </a:ln>
        </p:spPr>
      </p:pic>
      <p:sp>
        <p:nvSpPr>
          <p:cNvPr id="6" name="TextBox 5"/>
          <p:cNvSpPr txBox="1"/>
          <p:nvPr/>
        </p:nvSpPr>
        <p:spPr>
          <a:xfrm>
            <a:off x="7970292" y="504967"/>
            <a:ext cx="925831" cy="369332"/>
          </a:xfrm>
          <a:prstGeom prst="rect">
            <a:avLst/>
          </a:prstGeom>
          <a:noFill/>
        </p:spPr>
        <p:txBody>
          <a:bodyPr wrap="none" rtlCol="0">
            <a:spAutoFit/>
          </a:bodyPr>
          <a:lstStyle/>
          <a:p>
            <a:r>
              <a:rPr lang="en-US" dirty="0" smtClean="0"/>
              <a:t>At 40 ˚C</a:t>
            </a:r>
            <a:endParaRPr lang="en-US" dirty="0"/>
          </a:p>
        </p:txBody>
      </p:sp>
    </p:spTree>
    <p:extLst>
      <p:ext uri="{BB962C8B-B14F-4D97-AF65-F5344CB8AC3E}">
        <p14:creationId xmlns="" xmlns:p14="http://schemas.microsoft.com/office/powerpoint/2010/main" val="6547191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3152" y="67122"/>
            <a:ext cx="4657878" cy="461665"/>
          </a:xfrm>
          <a:prstGeom prst="rect">
            <a:avLst/>
          </a:prstGeom>
          <a:noFill/>
        </p:spPr>
        <p:txBody>
          <a:bodyPr wrap="none">
            <a:spAutoFit/>
          </a:bodyPr>
          <a:lstStyle/>
          <a:p>
            <a:pPr algn="ctr">
              <a:defRPr/>
            </a:pPr>
            <a:r>
              <a:rPr lang="en-US" sz="2400" dirty="0" smtClean="0">
                <a:solidFill>
                  <a:schemeClr val="accent6">
                    <a:lumMod val="75000"/>
                  </a:schemeClr>
                </a:solidFill>
                <a:latin typeface="Cambria" pitchFamily="18" charset="0"/>
              </a:rPr>
              <a:t>STRUCTURAL STABILITY AT pH 5 </a:t>
            </a:r>
            <a:endParaRPr lang="en-US" sz="2400" dirty="0">
              <a:solidFill>
                <a:schemeClr val="accent6">
                  <a:lumMod val="75000"/>
                </a:schemeClr>
              </a:solidFill>
              <a:latin typeface="Cambria" pitchFamily="18" charset="0"/>
            </a:endParaRPr>
          </a:p>
        </p:txBody>
      </p:sp>
      <p:graphicFrame>
        <p:nvGraphicFramePr>
          <p:cNvPr id="4" name="Table 3"/>
          <p:cNvGraphicFramePr>
            <a:graphicFrameLocks noGrp="1"/>
          </p:cNvGraphicFramePr>
          <p:nvPr/>
        </p:nvGraphicFramePr>
        <p:xfrm>
          <a:off x="1024787" y="804016"/>
          <a:ext cx="7062943" cy="3748155"/>
        </p:xfrm>
        <a:graphic>
          <a:graphicData uri="http://schemas.openxmlformats.org/drawingml/2006/table">
            <a:tbl>
              <a:tblPr firstRow="1" bandRow="1">
                <a:tableStyleId>{5C22544A-7EE6-4342-B048-85BDC9FD1C3A}</a:tableStyleId>
              </a:tblPr>
              <a:tblGrid>
                <a:gridCol w="2908265"/>
                <a:gridCol w="2077339"/>
                <a:gridCol w="2077339"/>
              </a:tblGrid>
              <a:tr h="475046">
                <a:tc>
                  <a:txBody>
                    <a:bodyPr/>
                    <a:lstStyle/>
                    <a:p>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chemeClr val="tx1"/>
                          </a:solidFill>
                          <a:latin typeface="Cambria" pitchFamily="18" charset="0"/>
                        </a:rPr>
                        <a:t>T</a:t>
                      </a:r>
                      <a:r>
                        <a:rPr lang="en-US" sz="2000" b="1" baseline="-25000" dirty="0" smtClean="0">
                          <a:solidFill>
                            <a:schemeClr val="tx1"/>
                          </a:solidFill>
                          <a:latin typeface="Cambria" pitchFamily="18" charset="0"/>
                        </a:rPr>
                        <a:t>m</a:t>
                      </a:r>
                      <a:r>
                        <a:rPr lang="en-US" sz="2000" b="1" dirty="0" smtClean="0">
                          <a:solidFill>
                            <a:schemeClr val="tx1"/>
                          </a:solidFill>
                          <a:latin typeface="Cambria" pitchFamily="18" charset="0"/>
                        </a:rPr>
                        <a:t> ˚C</a:t>
                      </a:r>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chemeClr val="tx1"/>
                          </a:solidFill>
                          <a:latin typeface="Cambria" pitchFamily="18" charset="0"/>
                        </a:rPr>
                        <a:t>T</a:t>
                      </a:r>
                      <a:r>
                        <a:rPr lang="en-US" sz="2000" b="1" baseline="-25000" dirty="0" smtClean="0">
                          <a:solidFill>
                            <a:schemeClr val="tx1"/>
                          </a:solidFill>
                          <a:latin typeface="Cambria" pitchFamily="18" charset="0"/>
                        </a:rPr>
                        <a:t>agg</a:t>
                      </a:r>
                      <a:r>
                        <a:rPr lang="en-US" sz="2000" b="1" dirty="0" smtClean="0">
                          <a:solidFill>
                            <a:schemeClr val="tx1"/>
                          </a:solidFill>
                          <a:latin typeface="Cambria" pitchFamily="18" charset="0"/>
                        </a:rPr>
                        <a:t> ˚C</a:t>
                      </a:r>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Control</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50.5</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42.1</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Ectoine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52.5 (2)</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49.7 (7.6)</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Betaine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52.5 (2)</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45.4 (3.3)</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N-acetyl lysine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51.5 (1)</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44.9 (2.8)</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Proline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51.5 (1)</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44.1 (2)</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9789">
                <a:tc>
                  <a:txBody>
                    <a:bodyPr/>
                    <a:lstStyle/>
                    <a:p>
                      <a:r>
                        <a:rPr lang="en-US" sz="2000" b="0" dirty="0" smtClean="0">
                          <a:solidFill>
                            <a:schemeClr val="tx1"/>
                          </a:solidFill>
                          <a:latin typeface="Cambria" pitchFamily="18" charset="0"/>
                        </a:rPr>
                        <a:t>Sucrose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59.6 (9)</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rgbClr val="FF0000"/>
                          </a:solidFill>
                          <a:latin typeface="Cambria" pitchFamily="18" charset="0"/>
                        </a:rPr>
                        <a:t>50.8 (8.7)</a:t>
                      </a:r>
                      <a:endParaRPr lang="en-US" sz="20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07225">
                <a:tc>
                  <a:txBody>
                    <a:bodyPr/>
                    <a:lstStyle/>
                    <a:p>
                      <a:r>
                        <a:rPr lang="en-US" sz="2000" b="0" dirty="0" smtClean="0">
                          <a:solidFill>
                            <a:schemeClr val="tx1"/>
                          </a:solidFill>
                          <a:latin typeface="Cambria" pitchFamily="18" charset="0"/>
                        </a:rPr>
                        <a:t>Trehalose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53.5 (2.9)</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45.7 (3.6)</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9429">
                <a:tc>
                  <a:txBody>
                    <a:bodyPr/>
                    <a:lstStyle/>
                    <a:p>
                      <a:r>
                        <a:rPr lang="en-US" sz="2000" b="0" dirty="0" smtClean="0">
                          <a:solidFill>
                            <a:schemeClr val="tx1"/>
                          </a:solidFill>
                          <a:latin typeface="Cambria" pitchFamily="18" charset="0"/>
                        </a:rPr>
                        <a:t>Sugar-osmolyte</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2000" b="1" dirty="0" smtClean="0">
                          <a:solidFill>
                            <a:srgbClr val="FF0000"/>
                          </a:solidFill>
                          <a:latin typeface="Cambria" pitchFamily="18" charset="0"/>
                        </a:rPr>
                        <a:t>60.9 (10.4)</a:t>
                      </a:r>
                      <a:endParaRPr lang="en-US" sz="20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46.2 (4.1)</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sp>
        <p:nvSpPr>
          <p:cNvPr id="6" name="TextBox 5"/>
          <p:cNvSpPr txBox="1"/>
          <p:nvPr/>
        </p:nvSpPr>
        <p:spPr>
          <a:xfrm>
            <a:off x="697696" y="4808497"/>
            <a:ext cx="7763919" cy="132343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000" b="1" dirty="0" smtClean="0">
                <a:solidFill>
                  <a:srgbClr val="FF0000"/>
                </a:solidFill>
                <a:latin typeface="Cambria" pitchFamily="18" charset="0"/>
              </a:rPr>
              <a:t>Improved the structural stability - shifting the N↔D equilibrium towards left</a:t>
            </a:r>
          </a:p>
          <a:p>
            <a:r>
              <a:rPr lang="en-US" sz="2000" b="1" dirty="0" smtClean="0">
                <a:solidFill>
                  <a:srgbClr val="FF0000"/>
                </a:solidFill>
                <a:latin typeface="Cambria" pitchFamily="18" charset="0"/>
              </a:rPr>
              <a:t>	by delaying unfolding - increase in T</a:t>
            </a:r>
            <a:r>
              <a:rPr lang="en-US" sz="2000" b="1" baseline="-25000" dirty="0" smtClean="0">
                <a:solidFill>
                  <a:srgbClr val="FF0000"/>
                </a:solidFill>
                <a:latin typeface="Cambria" pitchFamily="18" charset="0"/>
              </a:rPr>
              <a:t>m</a:t>
            </a:r>
          </a:p>
          <a:p>
            <a:r>
              <a:rPr lang="en-US" sz="2000" b="1" dirty="0" smtClean="0">
                <a:solidFill>
                  <a:srgbClr val="FF0000"/>
                </a:solidFill>
                <a:latin typeface="Cambria" pitchFamily="18" charset="0"/>
              </a:rPr>
              <a:t>	by inhibiting aggregation – increase in T</a:t>
            </a:r>
            <a:r>
              <a:rPr lang="en-US" sz="2000" b="1" baseline="-25000" dirty="0" smtClean="0">
                <a:solidFill>
                  <a:srgbClr val="FF0000"/>
                </a:solidFill>
                <a:latin typeface="Cambria" pitchFamily="18" charset="0"/>
              </a:rPr>
              <a:t>agg</a:t>
            </a:r>
          </a:p>
        </p:txBody>
      </p:sp>
      <p:sp>
        <p:nvSpPr>
          <p:cNvPr id="7"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36</a:t>
            </a:fld>
            <a:endParaRPr lang="en-US" dirty="0"/>
          </a:p>
        </p:txBody>
      </p:sp>
    </p:spTree>
    <p:extLst>
      <p:ext uri="{BB962C8B-B14F-4D97-AF65-F5344CB8AC3E}">
        <p14:creationId xmlns="" xmlns:p14="http://schemas.microsoft.com/office/powerpoint/2010/main" val="25482580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9762" y="39826"/>
            <a:ext cx="7276544" cy="461665"/>
          </a:xfrm>
          <a:prstGeom prst="rect">
            <a:avLst/>
          </a:prstGeom>
          <a:noFill/>
        </p:spPr>
        <p:txBody>
          <a:bodyPr wrap="none">
            <a:spAutoFit/>
          </a:bodyPr>
          <a:lstStyle/>
          <a:p>
            <a:pPr algn="ctr">
              <a:defRPr/>
            </a:pPr>
            <a:r>
              <a:rPr lang="en-US" sz="2400" dirty="0" smtClean="0">
                <a:solidFill>
                  <a:schemeClr val="accent6">
                    <a:lumMod val="75000"/>
                  </a:schemeClr>
                </a:solidFill>
                <a:latin typeface="Cambria" pitchFamily="18" charset="0"/>
              </a:rPr>
              <a:t>IMPROVED ACTIVITY AND STABILITY AT ACIDIC pH 3</a:t>
            </a:r>
            <a:endParaRPr lang="en-US" sz="2400" dirty="0">
              <a:solidFill>
                <a:schemeClr val="accent6">
                  <a:lumMod val="75000"/>
                </a:schemeClr>
              </a:solidFill>
              <a:latin typeface="Cambria" pitchFamily="18" charset="0"/>
            </a:endParaRPr>
          </a:p>
        </p:txBody>
      </p:sp>
      <p:graphicFrame>
        <p:nvGraphicFramePr>
          <p:cNvPr id="6" name="Table 5"/>
          <p:cNvGraphicFramePr>
            <a:graphicFrameLocks noGrp="1"/>
          </p:cNvGraphicFramePr>
          <p:nvPr/>
        </p:nvGraphicFramePr>
        <p:xfrm>
          <a:off x="5076504" y="4082860"/>
          <a:ext cx="3563016" cy="2398864"/>
        </p:xfrm>
        <a:graphic>
          <a:graphicData uri="http://schemas.openxmlformats.org/drawingml/2006/table">
            <a:tbl>
              <a:tblPr firstRow="1" bandRow="1">
                <a:tableStyleId>{5C22544A-7EE6-4342-B048-85BDC9FD1C3A}</a:tableStyleId>
              </a:tblPr>
              <a:tblGrid>
                <a:gridCol w="1909377"/>
                <a:gridCol w="1653639"/>
              </a:tblGrid>
              <a:tr h="236071">
                <a:tc gridSpan="2">
                  <a:txBody>
                    <a:bodyPr/>
                    <a:lstStyle/>
                    <a:p>
                      <a:pPr algn="ctr"/>
                      <a:r>
                        <a:rPr lang="en-US" sz="2000" b="1" dirty="0" smtClean="0">
                          <a:solidFill>
                            <a:schemeClr val="tx1"/>
                          </a:solidFill>
                          <a:latin typeface="Cambria" pitchFamily="18" charset="0"/>
                        </a:rPr>
                        <a:t>Structural stability at</a:t>
                      </a:r>
                      <a:r>
                        <a:rPr lang="en-US" sz="2000" b="1" baseline="0" dirty="0" smtClean="0">
                          <a:solidFill>
                            <a:schemeClr val="tx1"/>
                          </a:solidFill>
                          <a:latin typeface="Cambria" pitchFamily="18" charset="0"/>
                        </a:rPr>
                        <a:t> pH 3</a:t>
                      </a:r>
                      <a:endParaRPr lang="en-US" sz="2000" b="1"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6071">
                <a:tc>
                  <a:txBody>
                    <a:bodyPr/>
                    <a:lstStyle/>
                    <a:p>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chemeClr val="tx1"/>
                          </a:solidFill>
                          <a:latin typeface="Cambria" pitchFamily="18" charset="0"/>
                        </a:rPr>
                        <a:t>Tm ˚C</a:t>
                      </a:r>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6071">
                <a:tc>
                  <a:txBody>
                    <a:bodyPr/>
                    <a:lstStyle/>
                    <a:p>
                      <a:r>
                        <a:rPr lang="en-US" sz="2000" b="0" dirty="0" smtClean="0">
                          <a:solidFill>
                            <a:schemeClr val="tx1"/>
                          </a:solidFill>
                          <a:latin typeface="Cambria" pitchFamily="18" charset="0"/>
                        </a:rPr>
                        <a:t>Control</a:t>
                      </a:r>
                      <a:endParaRPr lang="en-US" sz="20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smtClean="0">
                          <a:solidFill>
                            <a:schemeClr val="tx1"/>
                          </a:solidFill>
                          <a:latin typeface="Cambria" pitchFamily="18" charset="0"/>
                        </a:rPr>
                        <a:t>30.5</a:t>
                      </a:r>
                      <a:endParaRPr lang="en-US" sz="20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6071">
                <a:tc>
                  <a:txBody>
                    <a:bodyPr/>
                    <a:lstStyle/>
                    <a:p>
                      <a:r>
                        <a:rPr lang="en-US" sz="2000" b="1" dirty="0" smtClean="0">
                          <a:solidFill>
                            <a:schemeClr val="tx1"/>
                          </a:solidFill>
                          <a:latin typeface="Cambria" pitchFamily="18" charset="0"/>
                        </a:rPr>
                        <a:t>Ectoine</a:t>
                      </a:r>
                      <a:endParaRPr lang="en-US" sz="2000" b="1"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chemeClr val="tx1"/>
                          </a:solidFill>
                          <a:latin typeface="Cambria" pitchFamily="18" charset="0"/>
                        </a:rPr>
                        <a:t>40.5 (10)</a:t>
                      </a:r>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7664">
                <a:tc>
                  <a:txBody>
                    <a:bodyPr/>
                    <a:lstStyle/>
                    <a:p>
                      <a:r>
                        <a:rPr lang="en-US" sz="2000" b="1" dirty="0" smtClean="0">
                          <a:solidFill>
                            <a:srgbClr val="FF0000"/>
                          </a:solidFill>
                          <a:latin typeface="Cambria" pitchFamily="18" charset="0"/>
                        </a:rPr>
                        <a:t>N-acetyl lysine</a:t>
                      </a:r>
                      <a:endParaRPr lang="en-US" sz="2000" b="1" dirty="0">
                        <a:solidFill>
                          <a:srgbClr val="FF0000"/>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dirty="0" smtClean="0">
                          <a:solidFill>
                            <a:srgbClr val="FF0000"/>
                          </a:solidFill>
                          <a:latin typeface="Cambria" pitchFamily="18" charset="0"/>
                        </a:rPr>
                        <a:t>41.5 (11)</a:t>
                      </a:r>
                      <a:endParaRPr lang="en-US" sz="20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6071">
                <a:tc>
                  <a:txBody>
                    <a:bodyPr/>
                    <a:lstStyle/>
                    <a:p>
                      <a:r>
                        <a:rPr lang="en-US" sz="2000" b="1" dirty="0" smtClean="0">
                          <a:solidFill>
                            <a:schemeClr val="tx1"/>
                          </a:solidFill>
                          <a:latin typeface="Cambria" pitchFamily="18" charset="0"/>
                        </a:rPr>
                        <a:t>Proline</a:t>
                      </a:r>
                      <a:endParaRPr lang="en-US" sz="2000" b="1"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2000" b="1" dirty="0" smtClean="0">
                          <a:solidFill>
                            <a:schemeClr val="tx1"/>
                          </a:solidFill>
                          <a:latin typeface="Cambria" pitchFamily="18" charset="0"/>
                        </a:rPr>
                        <a:t>34.5 (4)</a:t>
                      </a:r>
                      <a:endParaRPr lang="en-US" sz="20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pic>
        <p:nvPicPr>
          <p:cNvPr id="3075" name="Picture 3"/>
          <p:cNvPicPr>
            <a:picLocks noChangeAspect="1" noChangeArrowheads="1"/>
          </p:cNvPicPr>
          <p:nvPr/>
        </p:nvPicPr>
        <p:blipFill>
          <a:blip r:embed="rId3"/>
          <a:srcRect/>
          <a:stretch>
            <a:fillRect/>
          </a:stretch>
        </p:blipFill>
        <p:spPr bwMode="auto">
          <a:xfrm>
            <a:off x="4885834" y="553099"/>
            <a:ext cx="3629025" cy="34671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141894" y="561801"/>
            <a:ext cx="4663440" cy="4353171"/>
          </a:xfrm>
          <a:prstGeom prst="rect">
            <a:avLst/>
          </a:prstGeom>
          <a:noFill/>
          <a:ln w="9525">
            <a:noFill/>
            <a:miter lim="800000"/>
            <a:headEnd/>
            <a:tailEnd/>
          </a:ln>
          <a:effectLst/>
        </p:spPr>
      </p:pic>
      <p:sp>
        <p:nvSpPr>
          <p:cNvPr id="12"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37</a:t>
            </a:fld>
            <a:endParaRPr lang="en-US" dirty="0"/>
          </a:p>
        </p:txBody>
      </p:sp>
      <p:sp>
        <p:nvSpPr>
          <p:cNvPr id="13" name="TextBox 12"/>
          <p:cNvSpPr txBox="1"/>
          <p:nvPr/>
        </p:nvSpPr>
        <p:spPr>
          <a:xfrm>
            <a:off x="204952" y="4918849"/>
            <a:ext cx="4619296" cy="1015663"/>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000" b="1" dirty="0" smtClean="0">
                <a:solidFill>
                  <a:srgbClr val="FF0000"/>
                </a:solidFill>
                <a:latin typeface="Cambria" pitchFamily="18" charset="0"/>
              </a:rPr>
              <a:t>Catalytic activity, catalytic stability and structural stability are improved by solutes –N-acetyl lysine</a:t>
            </a:r>
          </a:p>
        </p:txBody>
      </p:sp>
      <p:sp>
        <p:nvSpPr>
          <p:cNvPr id="8" name="TextBox 7"/>
          <p:cNvSpPr txBox="1"/>
          <p:nvPr/>
        </p:nvSpPr>
        <p:spPr>
          <a:xfrm>
            <a:off x="1897038" y="1214651"/>
            <a:ext cx="453970" cy="307777"/>
          </a:xfrm>
          <a:prstGeom prst="rect">
            <a:avLst/>
          </a:prstGeom>
          <a:noFill/>
        </p:spPr>
        <p:txBody>
          <a:bodyPr wrap="none" rtlCol="0">
            <a:spAutoFit/>
          </a:bodyPr>
          <a:lstStyle/>
          <a:p>
            <a:r>
              <a:rPr lang="en-US" sz="1400" dirty="0" smtClean="0"/>
              <a:t>***</a:t>
            </a:r>
            <a:endParaRPr lang="en-US" sz="1400" dirty="0"/>
          </a:p>
        </p:txBody>
      </p:sp>
      <p:sp>
        <p:nvSpPr>
          <p:cNvPr id="9" name="TextBox 8"/>
          <p:cNvSpPr txBox="1"/>
          <p:nvPr/>
        </p:nvSpPr>
        <p:spPr>
          <a:xfrm>
            <a:off x="2363342" y="1435291"/>
            <a:ext cx="453970" cy="307777"/>
          </a:xfrm>
          <a:prstGeom prst="rect">
            <a:avLst/>
          </a:prstGeom>
          <a:noFill/>
        </p:spPr>
        <p:txBody>
          <a:bodyPr wrap="none" rtlCol="0">
            <a:spAutoFit/>
          </a:bodyPr>
          <a:lstStyle/>
          <a:p>
            <a:r>
              <a:rPr lang="en-US" sz="1400" dirty="0" smtClean="0"/>
              <a:t>***</a:t>
            </a:r>
            <a:endParaRPr lang="en-US" sz="1400" dirty="0"/>
          </a:p>
        </p:txBody>
      </p:sp>
      <p:sp>
        <p:nvSpPr>
          <p:cNvPr id="10" name="TextBox 9"/>
          <p:cNvSpPr txBox="1"/>
          <p:nvPr/>
        </p:nvSpPr>
        <p:spPr>
          <a:xfrm>
            <a:off x="2829646" y="1505803"/>
            <a:ext cx="453970" cy="307777"/>
          </a:xfrm>
          <a:prstGeom prst="rect">
            <a:avLst/>
          </a:prstGeom>
          <a:noFill/>
        </p:spPr>
        <p:txBody>
          <a:bodyPr wrap="none" rtlCol="0">
            <a:spAutoFit/>
          </a:bodyPr>
          <a:lstStyle/>
          <a:p>
            <a:r>
              <a:rPr lang="en-US" sz="1400" dirty="0" smtClean="0"/>
              <a:t>***</a:t>
            </a:r>
            <a:endParaRPr lang="en-US" sz="1400" dirty="0"/>
          </a:p>
        </p:txBody>
      </p:sp>
      <p:sp>
        <p:nvSpPr>
          <p:cNvPr id="11" name="TextBox 10"/>
          <p:cNvSpPr txBox="1"/>
          <p:nvPr/>
        </p:nvSpPr>
        <p:spPr>
          <a:xfrm>
            <a:off x="6391706" y="918952"/>
            <a:ext cx="453970" cy="307777"/>
          </a:xfrm>
          <a:prstGeom prst="rect">
            <a:avLst/>
          </a:prstGeom>
          <a:noFill/>
        </p:spPr>
        <p:txBody>
          <a:bodyPr wrap="none" rtlCol="0">
            <a:spAutoFit/>
          </a:bodyPr>
          <a:lstStyle/>
          <a:p>
            <a:r>
              <a:rPr lang="en-US" sz="1400" dirty="0" smtClean="0"/>
              <a:t>***</a:t>
            </a:r>
            <a:endParaRPr lang="en-US" sz="1400" dirty="0"/>
          </a:p>
        </p:txBody>
      </p:sp>
      <p:sp>
        <p:nvSpPr>
          <p:cNvPr id="14" name="TextBox 13"/>
          <p:cNvSpPr txBox="1"/>
          <p:nvPr/>
        </p:nvSpPr>
        <p:spPr>
          <a:xfrm>
            <a:off x="7103665" y="948522"/>
            <a:ext cx="453970" cy="307777"/>
          </a:xfrm>
          <a:prstGeom prst="rect">
            <a:avLst/>
          </a:prstGeom>
          <a:noFill/>
        </p:spPr>
        <p:txBody>
          <a:bodyPr wrap="none" rtlCol="0">
            <a:spAutoFit/>
          </a:bodyPr>
          <a:lstStyle/>
          <a:p>
            <a:r>
              <a:rPr lang="en-US" sz="1400" dirty="0" smtClean="0"/>
              <a:t>***</a:t>
            </a:r>
            <a:endParaRPr lang="en-US" sz="1400" dirty="0"/>
          </a:p>
        </p:txBody>
      </p:sp>
      <p:sp>
        <p:nvSpPr>
          <p:cNvPr id="15" name="TextBox 14"/>
          <p:cNvSpPr txBox="1"/>
          <p:nvPr/>
        </p:nvSpPr>
        <p:spPr>
          <a:xfrm>
            <a:off x="7829271" y="964445"/>
            <a:ext cx="453970" cy="307777"/>
          </a:xfrm>
          <a:prstGeom prst="rect">
            <a:avLst/>
          </a:prstGeom>
          <a:noFill/>
        </p:spPr>
        <p:txBody>
          <a:bodyPr wrap="none" rtlCol="0">
            <a:spAutoFit/>
          </a:bodyPr>
          <a:lstStyle/>
          <a:p>
            <a:r>
              <a:rPr lang="en-US" sz="1400" dirty="0" smtClean="0"/>
              <a:t>***</a:t>
            </a:r>
            <a:endParaRPr lang="en-US" sz="1400" dirty="0"/>
          </a:p>
        </p:txBody>
      </p:sp>
    </p:spTree>
    <p:extLst>
      <p:ext uri="{BB962C8B-B14F-4D97-AF65-F5344CB8AC3E}">
        <p14:creationId xmlns="" xmlns:p14="http://schemas.microsoft.com/office/powerpoint/2010/main" val="1387863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8600" y="5492065"/>
            <a:ext cx="8734332" cy="120032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buFont typeface="Arial" pitchFamily="34" charset="0"/>
              <a:buChar char="•"/>
            </a:pPr>
            <a:r>
              <a:rPr lang="en-US" b="1" dirty="0" smtClean="0">
                <a:solidFill>
                  <a:srgbClr val="FF0000"/>
                </a:solidFill>
                <a:latin typeface="Cambria" pitchFamily="18" charset="0"/>
              </a:rPr>
              <a:t> Proof-of-concept for osmolyte induced protein stability under denaturing stress conditions</a:t>
            </a:r>
          </a:p>
          <a:p>
            <a:pPr>
              <a:buFont typeface="Arial" pitchFamily="34" charset="0"/>
              <a:buChar char="•"/>
            </a:pPr>
            <a:r>
              <a:rPr lang="en-US" b="1" dirty="0" smtClean="0">
                <a:solidFill>
                  <a:srgbClr val="FF0000"/>
                </a:solidFill>
                <a:latin typeface="Cambria" pitchFamily="18" charset="0"/>
              </a:rPr>
              <a:t> Such comparative studies result in the identification of suitable solutes for improving the activity and stability of the protein of interest</a:t>
            </a:r>
          </a:p>
        </p:txBody>
      </p:sp>
      <p:sp>
        <p:nvSpPr>
          <p:cNvPr id="3" name="Slide Number Placeholder 1"/>
          <p:cNvSpPr>
            <a:spLocks noGrp="1"/>
          </p:cNvSpPr>
          <p:nvPr>
            <p:ph type="sldNum" sz="quarter" idx="12"/>
          </p:nvPr>
        </p:nvSpPr>
        <p:spPr>
          <a:xfrm>
            <a:off x="6553200" y="6356352"/>
            <a:ext cx="2133600" cy="365125"/>
          </a:xfrm>
        </p:spPr>
        <p:txBody>
          <a:bodyPr/>
          <a:lstStyle/>
          <a:p>
            <a:pPr>
              <a:defRPr/>
            </a:pPr>
            <a:fld id="{2F73A52E-D942-4673-A652-35C1DA6464CA}" type="slidenum">
              <a:rPr lang="en-US" smtClean="0"/>
              <a:pPr>
                <a:defRPr/>
              </a:pPr>
              <a:t>38</a:t>
            </a:fld>
            <a:endParaRPr lang="en-US"/>
          </a:p>
        </p:txBody>
      </p:sp>
      <p:sp>
        <p:nvSpPr>
          <p:cNvPr id="4" name="TextBox 3"/>
          <p:cNvSpPr txBox="1"/>
          <p:nvPr/>
        </p:nvSpPr>
        <p:spPr>
          <a:xfrm>
            <a:off x="1606672" y="40944"/>
            <a:ext cx="5964260" cy="830997"/>
          </a:xfrm>
          <a:prstGeom prst="rect">
            <a:avLst/>
          </a:prstGeom>
          <a:noFill/>
        </p:spPr>
        <p:txBody>
          <a:bodyPr wrap="none">
            <a:spAutoFit/>
          </a:bodyPr>
          <a:lstStyle/>
          <a:p>
            <a:pPr algn="ctr">
              <a:defRPr/>
            </a:pPr>
            <a:r>
              <a:rPr lang="en-US" sz="2400" dirty="0" smtClean="0">
                <a:solidFill>
                  <a:schemeClr val="accent6">
                    <a:lumMod val="75000"/>
                  </a:schemeClr>
                </a:solidFill>
                <a:latin typeface="Cambria" pitchFamily="18" charset="0"/>
              </a:rPr>
              <a:t>OPERATIONAL STABILITY – </a:t>
            </a:r>
          </a:p>
          <a:p>
            <a:pPr algn="ctr">
              <a:defRPr/>
            </a:pPr>
            <a:r>
              <a:rPr lang="en-US" sz="2400" dirty="0" smtClean="0">
                <a:solidFill>
                  <a:schemeClr val="accent6">
                    <a:lumMod val="75000"/>
                  </a:schemeClr>
                </a:solidFill>
                <a:latin typeface="Cambria" pitchFamily="18" charset="0"/>
              </a:rPr>
              <a:t>INACTIVATION KINETICS AT 50˚C AND pH 5</a:t>
            </a:r>
            <a:endParaRPr lang="en-US" sz="2400" dirty="0">
              <a:solidFill>
                <a:schemeClr val="accent6">
                  <a:lumMod val="75000"/>
                </a:schemeClr>
              </a:solidFill>
              <a:latin typeface="Cambria" pitchFamily="18" charset="0"/>
            </a:endParaRPr>
          </a:p>
        </p:txBody>
      </p:sp>
      <p:graphicFrame>
        <p:nvGraphicFramePr>
          <p:cNvPr id="5" name="Table 4"/>
          <p:cNvGraphicFramePr>
            <a:graphicFrameLocks noGrp="1"/>
          </p:cNvGraphicFramePr>
          <p:nvPr/>
        </p:nvGraphicFramePr>
        <p:xfrm>
          <a:off x="5687375" y="1079788"/>
          <a:ext cx="3153076" cy="3909880"/>
        </p:xfrm>
        <a:graphic>
          <a:graphicData uri="http://schemas.openxmlformats.org/drawingml/2006/table">
            <a:tbl>
              <a:tblPr firstRow="1" bandRow="1">
                <a:tableStyleId>{5C22544A-7EE6-4342-B048-85BDC9FD1C3A}</a:tableStyleId>
              </a:tblPr>
              <a:tblGrid>
                <a:gridCol w="1844542"/>
                <a:gridCol w="1308534"/>
              </a:tblGrid>
              <a:tr h="580351">
                <a:tc>
                  <a:txBody>
                    <a:bodyPr/>
                    <a:lstStyle/>
                    <a:p>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Cambria" pitchFamily="18" charset="0"/>
                        </a:rPr>
                        <a:t>t1/2</a:t>
                      </a:r>
                      <a:r>
                        <a:rPr lang="en-US" sz="1800" b="1" baseline="0" dirty="0" smtClean="0">
                          <a:solidFill>
                            <a:schemeClr val="tx1"/>
                          </a:solidFill>
                          <a:latin typeface="Cambria" pitchFamily="18" charset="0"/>
                        </a:rPr>
                        <a:t> (min)</a:t>
                      </a:r>
                      <a:endParaRPr lang="en-US" sz="1800" b="1"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Control</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6.67</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Ectoine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13.11</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Betaine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12.10</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N-acetyl lysine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9.47</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Proline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9.25</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0677">
                <a:tc>
                  <a:txBody>
                    <a:bodyPr/>
                    <a:lstStyle/>
                    <a:p>
                      <a:r>
                        <a:rPr lang="en-US" sz="1800" b="0" dirty="0" smtClean="0">
                          <a:solidFill>
                            <a:schemeClr val="tx1"/>
                          </a:solidFill>
                          <a:latin typeface="Cambria" pitchFamily="18" charset="0"/>
                        </a:rPr>
                        <a:t>Sucrose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14.37</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5328">
                <a:tc>
                  <a:txBody>
                    <a:bodyPr/>
                    <a:lstStyle/>
                    <a:p>
                      <a:r>
                        <a:rPr lang="en-US" sz="1800" b="0" dirty="0" smtClean="0">
                          <a:solidFill>
                            <a:schemeClr val="tx1"/>
                          </a:solidFill>
                          <a:latin typeface="Cambria" pitchFamily="18" charset="0"/>
                        </a:rPr>
                        <a:t>Trehalose</a:t>
                      </a:r>
                      <a:endParaRPr lang="en-US" sz="1800" b="0" dirty="0">
                        <a:solidFill>
                          <a:schemeClr val="tx1"/>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dirty="0" smtClean="0">
                          <a:solidFill>
                            <a:schemeClr val="tx1"/>
                          </a:solidFill>
                          <a:latin typeface="Cambria" pitchFamily="18" charset="0"/>
                        </a:rPr>
                        <a:t>13.41</a:t>
                      </a:r>
                      <a:endParaRPr lang="en-US" sz="1800" b="0" dirty="0">
                        <a:solidFill>
                          <a:schemeClr val="tx1"/>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10139">
                <a:tc>
                  <a:txBody>
                    <a:bodyPr/>
                    <a:lstStyle/>
                    <a:p>
                      <a:r>
                        <a:rPr lang="en-US" sz="1800" b="1" dirty="0" smtClean="0">
                          <a:solidFill>
                            <a:srgbClr val="FF0000"/>
                          </a:solidFill>
                          <a:latin typeface="Cambria" pitchFamily="18" charset="0"/>
                        </a:rPr>
                        <a:t>Sugar-osmolyte</a:t>
                      </a:r>
                      <a:endParaRPr lang="en-US" sz="1800" b="1" dirty="0">
                        <a:solidFill>
                          <a:srgbClr val="FF0000"/>
                        </a:solidFill>
                        <a:latin typeface="Cambria"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b="1" dirty="0" smtClean="0">
                          <a:solidFill>
                            <a:srgbClr val="FF0000"/>
                          </a:solidFill>
                          <a:latin typeface="Cambria" pitchFamily="18" charset="0"/>
                        </a:rPr>
                        <a:t>17.22</a:t>
                      </a:r>
                      <a:endParaRPr lang="en-US" sz="1800" b="1" dirty="0">
                        <a:solidFill>
                          <a:srgbClr val="FF0000"/>
                        </a:solidFill>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pic>
        <p:nvPicPr>
          <p:cNvPr id="6" name="Picture 5" descr="C:\Documents and Settings\S\Desktop\thesis\FIG\inactivation.tif"/>
          <p:cNvPicPr/>
          <p:nvPr/>
        </p:nvPicPr>
        <p:blipFill>
          <a:blip r:embed="rId3" cstate="print"/>
          <a:srcRect/>
          <a:stretch>
            <a:fillRect/>
          </a:stretch>
        </p:blipFill>
        <p:spPr bwMode="auto">
          <a:xfrm>
            <a:off x="245657" y="949276"/>
            <a:ext cx="5120640" cy="4480560"/>
          </a:xfrm>
          <a:prstGeom prst="rect">
            <a:avLst/>
          </a:prstGeom>
          <a:noFill/>
          <a:ln w="9525">
            <a:noFill/>
            <a:miter lim="800000"/>
            <a:headEnd/>
            <a:tailEnd/>
          </a:ln>
        </p:spPr>
      </p:pic>
    </p:spTree>
    <p:extLst>
      <p:ext uri="{BB962C8B-B14F-4D97-AF65-F5344CB8AC3E}">
        <p14:creationId xmlns="" xmlns:p14="http://schemas.microsoft.com/office/powerpoint/2010/main" val="38725337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45493"/>
            <a:ext cx="7620000" cy="584775"/>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dirty="0" smtClean="0">
                <a:solidFill>
                  <a:schemeClr val="accent6">
                    <a:lumMod val="75000"/>
                  </a:schemeClr>
                </a:solidFill>
                <a:latin typeface="Cambria" pitchFamily="18" charset="0"/>
                <a:cs typeface="Arial" pitchFamily="34" charset="0"/>
              </a:rPr>
              <a:t>SALIENT FEATURES OF THE STUDY</a:t>
            </a:r>
            <a:endParaRPr lang="en-US" sz="3200" dirty="0">
              <a:solidFill>
                <a:schemeClr val="accent6">
                  <a:lumMod val="75000"/>
                </a:schemeClr>
              </a:solidFill>
              <a:latin typeface="Cambria" pitchFamily="18" charset="0"/>
              <a:cs typeface="Arial" pitchFamily="34" charset="0"/>
            </a:endParaRPr>
          </a:p>
        </p:txBody>
      </p:sp>
      <p:sp>
        <p:nvSpPr>
          <p:cNvPr id="3" name="TextBox 2"/>
          <p:cNvSpPr txBox="1"/>
          <p:nvPr/>
        </p:nvSpPr>
        <p:spPr>
          <a:xfrm>
            <a:off x="98825" y="1132269"/>
            <a:ext cx="8923283" cy="5016758"/>
          </a:xfrm>
          <a:prstGeom prst="rect">
            <a:avLst/>
          </a:prstGeom>
          <a:noFill/>
        </p:spPr>
        <p:txBody>
          <a:bodyPr wrap="square" rtlCol="0">
            <a:spAutoFit/>
          </a:bodyPr>
          <a:lstStyle/>
          <a:p>
            <a:pPr lvl="0"/>
            <a:endParaRPr lang="en-US" sz="2000" dirty="0" smtClean="0">
              <a:latin typeface="Cambria" pitchFamily="18" charset="0"/>
            </a:endParaRPr>
          </a:p>
          <a:p>
            <a:pPr marL="914400" lvl="1" indent="-457200">
              <a:buFont typeface="+mj-lt"/>
              <a:buAutoNum type="arabicPeriod"/>
            </a:pPr>
            <a:r>
              <a:rPr lang="en-US" sz="2000" dirty="0" smtClean="0">
                <a:latin typeface="Cambria" pitchFamily="18" charset="0"/>
              </a:rPr>
              <a:t>Synthesis / accumulation of species specific and growth media dependent compatible solutes to achieve </a:t>
            </a:r>
            <a:r>
              <a:rPr lang="en-US" sz="2000" dirty="0" err="1" smtClean="0">
                <a:latin typeface="Cambria" pitchFamily="18" charset="0"/>
              </a:rPr>
              <a:t>halotolerance</a:t>
            </a:r>
            <a:endParaRPr lang="en-US" sz="2000" dirty="0" smtClean="0">
              <a:latin typeface="Cambria" pitchFamily="18" charset="0"/>
            </a:endParaRPr>
          </a:p>
          <a:p>
            <a:pPr marL="914400" lvl="1" indent="-457200">
              <a:buFont typeface="+mj-lt"/>
              <a:buAutoNum type="arabicPeriod"/>
            </a:pPr>
            <a:endParaRPr lang="en-US" sz="2000" dirty="0" smtClean="0">
              <a:latin typeface="Cambria" pitchFamily="18" charset="0"/>
            </a:endParaRPr>
          </a:p>
          <a:p>
            <a:pPr marL="914400" lvl="1" indent="-457200">
              <a:buFont typeface="+mj-lt"/>
              <a:buAutoNum type="arabicPeriod"/>
            </a:pPr>
            <a:r>
              <a:rPr lang="en-US" sz="2000" dirty="0" smtClean="0">
                <a:latin typeface="Cambria" pitchFamily="18" charset="0"/>
              </a:rPr>
              <a:t>Changes in the levels of metabolites of the aspartate and glutamate metabolic pathway to restore homeostasis </a:t>
            </a:r>
          </a:p>
          <a:p>
            <a:pPr marL="914400" lvl="1" indent="-457200">
              <a:buFont typeface="+mj-lt"/>
              <a:buAutoNum type="arabicPeriod"/>
            </a:pPr>
            <a:endParaRPr lang="en-US" sz="2000" dirty="0">
              <a:latin typeface="Cambria" pitchFamily="18" charset="0"/>
            </a:endParaRPr>
          </a:p>
          <a:p>
            <a:pPr marL="914400" lvl="1" indent="-457200">
              <a:buFont typeface="+mj-lt"/>
              <a:buAutoNum type="arabicPeriod"/>
            </a:pPr>
            <a:r>
              <a:rPr lang="en-US" sz="2000" dirty="0" smtClean="0">
                <a:latin typeface="Cambria" pitchFamily="18" charset="0"/>
              </a:rPr>
              <a:t>Two strains (</a:t>
            </a:r>
            <a:r>
              <a:rPr lang="en-US" sz="2000" i="1" dirty="0" err="1" smtClean="0">
                <a:latin typeface="Cambria" pitchFamily="18" charset="0"/>
              </a:rPr>
              <a:t>Planococcus</a:t>
            </a:r>
            <a:r>
              <a:rPr lang="en-US" sz="2000" i="1" dirty="0" smtClean="0">
                <a:latin typeface="Cambria" pitchFamily="18" charset="0"/>
              </a:rPr>
              <a:t> </a:t>
            </a:r>
            <a:r>
              <a:rPr lang="en-US" sz="2000" i="1" dirty="0" err="1" smtClean="0">
                <a:latin typeface="Cambria" pitchFamily="18" charset="0"/>
              </a:rPr>
              <a:t>maritimus</a:t>
            </a:r>
            <a:r>
              <a:rPr lang="en-US" sz="2000" dirty="0" smtClean="0">
                <a:latin typeface="Cambria" pitchFamily="18" charset="0"/>
              </a:rPr>
              <a:t> VITP21 and </a:t>
            </a:r>
            <a:r>
              <a:rPr lang="en-US" sz="2000" i="1" dirty="0" smtClean="0">
                <a:latin typeface="Cambria" pitchFamily="18" charset="0"/>
              </a:rPr>
              <a:t>Bacillus </a:t>
            </a:r>
            <a:r>
              <a:rPr lang="en-US" sz="2000" i="1" dirty="0" err="1" smtClean="0">
                <a:latin typeface="Cambria" pitchFamily="18" charset="0"/>
              </a:rPr>
              <a:t>aquimaris</a:t>
            </a:r>
            <a:r>
              <a:rPr lang="en-US" sz="2000" dirty="0" smtClean="0">
                <a:latin typeface="Cambria" pitchFamily="18" charset="0"/>
              </a:rPr>
              <a:t> VITP4) capable of synthesizing rarely occurring N-acetylated </a:t>
            </a:r>
            <a:r>
              <a:rPr lang="en-US" sz="2000" dirty="0" err="1" smtClean="0">
                <a:latin typeface="Cambria" pitchFamily="18" charset="0"/>
              </a:rPr>
              <a:t>diamino</a:t>
            </a:r>
            <a:r>
              <a:rPr lang="en-US" sz="2000" dirty="0" smtClean="0">
                <a:latin typeface="Cambria" pitchFamily="18" charset="0"/>
              </a:rPr>
              <a:t> acids, </a:t>
            </a:r>
            <a:r>
              <a:rPr lang="en-US" sz="2000" dirty="0" err="1" smtClean="0">
                <a:latin typeface="Cambria" pitchFamily="18" charset="0"/>
              </a:rPr>
              <a:t>Nε</a:t>
            </a:r>
            <a:r>
              <a:rPr lang="en-US" sz="2000" dirty="0" smtClean="0">
                <a:latin typeface="Cambria" pitchFamily="18" charset="0"/>
              </a:rPr>
              <a:t>-acetyl lysine and </a:t>
            </a:r>
            <a:r>
              <a:rPr lang="en-US" sz="2000" dirty="0" err="1" smtClean="0">
                <a:latin typeface="Cambria" pitchFamily="18" charset="0"/>
              </a:rPr>
              <a:t>Nδ</a:t>
            </a:r>
            <a:r>
              <a:rPr lang="en-US" sz="2000" dirty="0" smtClean="0">
                <a:latin typeface="Cambria" pitchFamily="18" charset="0"/>
              </a:rPr>
              <a:t>-acetyl ornithine were reported.</a:t>
            </a:r>
          </a:p>
          <a:p>
            <a:pPr marL="914400" lvl="1" indent="-457200">
              <a:buFont typeface="+mj-lt"/>
              <a:buAutoNum type="arabicPeriod"/>
            </a:pPr>
            <a:endParaRPr lang="en-US" sz="2000" dirty="0">
              <a:latin typeface="Cambria" pitchFamily="18" charset="0"/>
            </a:endParaRPr>
          </a:p>
          <a:p>
            <a:pPr marL="914400" lvl="1" indent="-457200">
              <a:buFont typeface="+mj-lt"/>
              <a:buAutoNum type="arabicPeriod"/>
            </a:pPr>
            <a:r>
              <a:rPr lang="en-US" sz="2000" dirty="0" smtClean="0">
                <a:latin typeface="Cambria" pitchFamily="18" charset="0"/>
              </a:rPr>
              <a:t>A novel sugar osmolyte, (2-acetamido-2-deoxy-α-D-glucopyranosyl)-(1→2)-β-D-</a:t>
            </a:r>
            <a:r>
              <a:rPr lang="en-US" sz="2000" dirty="0" err="1" smtClean="0">
                <a:latin typeface="Cambria" pitchFamily="18" charset="0"/>
              </a:rPr>
              <a:t>fructofuranose</a:t>
            </a:r>
            <a:r>
              <a:rPr lang="en-US" sz="2000" dirty="0" smtClean="0">
                <a:latin typeface="Cambria" pitchFamily="18" charset="0"/>
              </a:rPr>
              <a:t>, synthesized de-novo by </a:t>
            </a:r>
            <a:r>
              <a:rPr lang="en-US" sz="2000" i="1" dirty="0" err="1" smtClean="0">
                <a:latin typeface="Cambria" pitchFamily="18" charset="0"/>
              </a:rPr>
              <a:t>Planococcus</a:t>
            </a:r>
            <a:r>
              <a:rPr lang="en-US" sz="2000" i="1" dirty="0" smtClean="0">
                <a:latin typeface="Cambria" pitchFamily="18" charset="0"/>
              </a:rPr>
              <a:t> </a:t>
            </a:r>
            <a:r>
              <a:rPr lang="en-US" sz="2000" i="1" dirty="0" err="1" smtClean="0">
                <a:latin typeface="Cambria" pitchFamily="18" charset="0"/>
              </a:rPr>
              <a:t>maritimus</a:t>
            </a:r>
            <a:r>
              <a:rPr lang="en-US" sz="2000" dirty="0" smtClean="0">
                <a:latin typeface="Cambria" pitchFamily="18" charset="0"/>
              </a:rPr>
              <a:t> VITP21 was discovered.</a:t>
            </a:r>
          </a:p>
          <a:p>
            <a:pPr marL="914400" lvl="1" indent="-457200">
              <a:buFont typeface="+mj-lt"/>
              <a:buAutoNum type="arabicPeriod"/>
            </a:pPr>
            <a:endParaRPr lang="en-US" sz="2000" dirty="0">
              <a:latin typeface="Cambria" pitchFamily="18" charset="0"/>
            </a:endParaRPr>
          </a:p>
          <a:p>
            <a:pPr marL="914400" lvl="1" indent="-457200">
              <a:buFont typeface="+mj-lt"/>
              <a:buAutoNum type="arabicPeriod"/>
            </a:pPr>
            <a:r>
              <a:rPr lang="en-US" sz="2000" dirty="0" smtClean="0">
                <a:latin typeface="Cambria" pitchFamily="18" charset="0"/>
              </a:rPr>
              <a:t>These compatible solutes could enhance the stability of proteins</a:t>
            </a:r>
          </a:p>
        </p:txBody>
      </p:sp>
      <p:sp>
        <p:nvSpPr>
          <p:cNvPr id="4" name="Slide Number Placeholder 3"/>
          <p:cNvSpPr>
            <a:spLocks noGrp="1"/>
          </p:cNvSpPr>
          <p:nvPr>
            <p:ph type="sldNum" sz="quarter" idx="12"/>
          </p:nvPr>
        </p:nvSpPr>
        <p:spPr/>
        <p:txBody>
          <a:bodyPr/>
          <a:lstStyle/>
          <a:p>
            <a:fld id="{E3FC0585-B94D-4F28-946D-098902B05A2C}" type="slidenum">
              <a:rPr lang="en-US" smtClean="0"/>
              <a:pPr/>
              <a:t>39</a:t>
            </a:fld>
            <a:endParaRPr lang="en-US"/>
          </a:p>
        </p:txBody>
      </p:sp>
    </p:spTree>
    <p:extLst>
      <p:ext uri="{BB962C8B-B14F-4D97-AF65-F5344CB8AC3E}">
        <p14:creationId xmlns="" xmlns:p14="http://schemas.microsoft.com/office/powerpoint/2010/main" val="12704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lide(fromBottom)">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lide(fromBottom)">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slide(fromBottom)">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1340768"/>
            <a:ext cx="1279453" cy="3785652"/>
          </a:xfrm>
          <a:prstGeom prst="rect">
            <a:avLst/>
          </a:prstGeom>
          <a:noFill/>
        </p:spPr>
        <p:txBody>
          <a:bodyPr wrap="none" rtlCol="0">
            <a:spAutoFit/>
          </a:bodyPr>
          <a:lstStyle/>
          <a:p>
            <a:endParaRPr lang="en-IN" dirty="0">
              <a:latin typeface="Arial Narrow" pitchFamily="34" charset="0"/>
            </a:endParaRPr>
          </a:p>
          <a:p>
            <a:endParaRPr lang="en-IN" dirty="0" smtClean="0">
              <a:latin typeface="Arial Narrow" pitchFamily="34" charset="0"/>
            </a:endParaRPr>
          </a:p>
          <a:p>
            <a:r>
              <a:rPr lang="en-IN" sz="2400" b="1" dirty="0" smtClean="0">
                <a:latin typeface="Arial Narrow" pitchFamily="34" charset="0"/>
              </a:rPr>
              <a:t>Scholars</a:t>
            </a:r>
          </a:p>
          <a:p>
            <a:endParaRPr lang="en-IN" dirty="0">
              <a:latin typeface="Arial Narrow" pitchFamily="34" charset="0"/>
            </a:endParaRPr>
          </a:p>
          <a:p>
            <a:r>
              <a:rPr lang="en-IN" dirty="0" err="1" smtClean="0">
                <a:latin typeface="Arial Narrow" pitchFamily="34" charset="0"/>
              </a:rPr>
              <a:t>Pooja</a:t>
            </a:r>
            <a:endParaRPr lang="en-IN" dirty="0" smtClean="0">
              <a:latin typeface="Arial Narrow" pitchFamily="34" charset="0"/>
            </a:endParaRPr>
          </a:p>
          <a:p>
            <a:endParaRPr lang="en-IN" dirty="0">
              <a:latin typeface="Arial Narrow" pitchFamily="34" charset="0"/>
            </a:endParaRPr>
          </a:p>
          <a:p>
            <a:r>
              <a:rPr lang="en-IN" dirty="0" err="1" smtClean="0">
                <a:latin typeface="Arial Narrow" pitchFamily="34" charset="0"/>
              </a:rPr>
              <a:t>Nidhya</a:t>
            </a:r>
            <a:endParaRPr lang="en-IN" dirty="0" smtClean="0">
              <a:latin typeface="Arial Narrow" pitchFamily="34" charset="0"/>
            </a:endParaRPr>
          </a:p>
          <a:p>
            <a:endParaRPr lang="en-IN" dirty="0">
              <a:latin typeface="Arial Narrow" pitchFamily="34" charset="0"/>
            </a:endParaRPr>
          </a:p>
          <a:p>
            <a:r>
              <a:rPr lang="en-IN" dirty="0" err="1" smtClean="0">
                <a:latin typeface="Arial Narrow" pitchFamily="34" charset="0"/>
              </a:rPr>
              <a:t>Jabeen</a:t>
            </a:r>
            <a:r>
              <a:rPr lang="en-IN" dirty="0" smtClean="0">
                <a:latin typeface="Arial Narrow" pitchFamily="34" charset="0"/>
              </a:rPr>
              <a:t> </a:t>
            </a:r>
            <a:r>
              <a:rPr lang="en-IN" dirty="0" err="1" smtClean="0">
                <a:latin typeface="Arial Narrow" pitchFamily="34" charset="0"/>
              </a:rPr>
              <a:t>Thaz</a:t>
            </a:r>
            <a:endParaRPr lang="en-IN" dirty="0" smtClean="0">
              <a:latin typeface="Arial Narrow" pitchFamily="34" charset="0"/>
            </a:endParaRPr>
          </a:p>
          <a:p>
            <a:endParaRPr lang="en-IN" dirty="0">
              <a:latin typeface="Arial Narrow" pitchFamily="34" charset="0"/>
            </a:endParaRPr>
          </a:p>
          <a:p>
            <a:r>
              <a:rPr lang="en-IN" dirty="0" err="1" smtClean="0">
                <a:latin typeface="Arial Narrow" pitchFamily="34" charset="0"/>
              </a:rPr>
              <a:t>Lavanya</a:t>
            </a:r>
            <a:endParaRPr lang="en-IN" dirty="0" smtClean="0">
              <a:latin typeface="Arial Narrow" pitchFamily="34" charset="0"/>
            </a:endParaRPr>
          </a:p>
          <a:p>
            <a:endParaRPr lang="en-IN" dirty="0">
              <a:latin typeface="Arial Narrow" pitchFamily="34" charset="0"/>
            </a:endParaRPr>
          </a:p>
          <a:p>
            <a:endParaRPr lang="en-IN" dirty="0">
              <a:latin typeface="Arial Narrow" pitchFamily="34" charset="0"/>
            </a:endParaRPr>
          </a:p>
        </p:txBody>
      </p:sp>
      <p:sp>
        <p:nvSpPr>
          <p:cNvPr id="3" name="Rectangle 2"/>
          <p:cNvSpPr/>
          <p:nvPr/>
        </p:nvSpPr>
        <p:spPr>
          <a:xfrm>
            <a:off x="3275856" y="529324"/>
            <a:ext cx="2783134" cy="523220"/>
          </a:xfrm>
          <a:prstGeom prst="rect">
            <a:avLst/>
          </a:prstGeom>
        </p:spPr>
        <p:txBody>
          <a:bodyPr wrap="none">
            <a:spAutoFit/>
          </a:bodyPr>
          <a:lstStyle/>
          <a:p>
            <a:r>
              <a:rPr lang="en-IN" sz="2800" b="1" dirty="0">
                <a:latin typeface="Arial Narrow" pitchFamily="34" charset="0"/>
              </a:rPr>
              <a:t>Acknowledgement</a:t>
            </a:r>
          </a:p>
        </p:txBody>
      </p:sp>
      <p:sp>
        <p:nvSpPr>
          <p:cNvPr id="4" name="TextBox 3"/>
          <p:cNvSpPr txBox="1"/>
          <p:nvPr/>
        </p:nvSpPr>
        <p:spPr>
          <a:xfrm>
            <a:off x="6012160" y="1916832"/>
            <a:ext cx="1517723" cy="2123658"/>
          </a:xfrm>
          <a:prstGeom prst="rect">
            <a:avLst/>
          </a:prstGeom>
          <a:noFill/>
        </p:spPr>
        <p:txBody>
          <a:bodyPr wrap="none" rtlCol="0">
            <a:spAutoFit/>
          </a:bodyPr>
          <a:lstStyle/>
          <a:p>
            <a:r>
              <a:rPr lang="en-IN" sz="2400" b="1" dirty="0" smtClean="0">
                <a:latin typeface="Arial Narrow" pitchFamily="34" charset="0"/>
              </a:rPr>
              <a:t>Facilities</a:t>
            </a:r>
            <a:endParaRPr lang="en-IN" b="1" dirty="0" smtClean="0">
              <a:latin typeface="Arial Narrow" pitchFamily="34" charset="0"/>
            </a:endParaRPr>
          </a:p>
          <a:p>
            <a:endParaRPr lang="en-IN" dirty="0">
              <a:latin typeface="Arial Narrow" pitchFamily="34" charset="0"/>
            </a:endParaRPr>
          </a:p>
          <a:p>
            <a:r>
              <a:rPr lang="en-IN" dirty="0" smtClean="0">
                <a:latin typeface="Arial Narrow" pitchFamily="34" charset="0"/>
              </a:rPr>
              <a:t>TIFR, Mumbai</a:t>
            </a:r>
          </a:p>
          <a:p>
            <a:endParaRPr lang="en-IN" dirty="0">
              <a:latin typeface="Arial Narrow" pitchFamily="34" charset="0"/>
            </a:endParaRPr>
          </a:p>
          <a:p>
            <a:r>
              <a:rPr lang="en-IN" dirty="0" err="1" smtClean="0">
                <a:latin typeface="Arial Narrow" pitchFamily="34" charset="0"/>
              </a:rPr>
              <a:t>IISc</a:t>
            </a:r>
            <a:r>
              <a:rPr lang="en-IN" dirty="0" smtClean="0">
                <a:latin typeface="Arial Narrow" pitchFamily="34" charset="0"/>
              </a:rPr>
              <a:t>, Bangalore</a:t>
            </a:r>
          </a:p>
          <a:p>
            <a:endParaRPr lang="en-IN" dirty="0">
              <a:latin typeface="Arial Narrow" pitchFamily="34" charset="0"/>
            </a:endParaRPr>
          </a:p>
          <a:p>
            <a:r>
              <a:rPr lang="en-IN" dirty="0" smtClean="0">
                <a:latin typeface="Arial Narrow" pitchFamily="34" charset="0"/>
              </a:rPr>
              <a:t>SIF,  VIT</a:t>
            </a:r>
            <a:endParaRPr lang="en-IN" dirty="0">
              <a:latin typeface="Arial Narrow" pitchFamily="34" charset="0"/>
            </a:endParaRPr>
          </a:p>
        </p:txBody>
      </p:sp>
      <p:sp>
        <p:nvSpPr>
          <p:cNvPr id="5" name="TextBox 4"/>
          <p:cNvSpPr txBox="1"/>
          <p:nvPr/>
        </p:nvSpPr>
        <p:spPr>
          <a:xfrm>
            <a:off x="5538206" y="4576401"/>
            <a:ext cx="1903085" cy="923330"/>
          </a:xfrm>
          <a:prstGeom prst="rect">
            <a:avLst/>
          </a:prstGeom>
          <a:noFill/>
        </p:spPr>
        <p:txBody>
          <a:bodyPr wrap="none" rtlCol="0">
            <a:spAutoFit/>
          </a:bodyPr>
          <a:lstStyle/>
          <a:p>
            <a:r>
              <a:rPr lang="en-IN" dirty="0" smtClean="0">
                <a:latin typeface="Arial Narrow" pitchFamily="34" charset="0"/>
              </a:rPr>
              <a:t>VIT University</a:t>
            </a:r>
          </a:p>
          <a:p>
            <a:endParaRPr lang="en-IN" dirty="0">
              <a:latin typeface="Arial Narrow" pitchFamily="34" charset="0"/>
            </a:endParaRPr>
          </a:p>
          <a:p>
            <a:r>
              <a:rPr lang="en-IN" dirty="0" smtClean="0">
                <a:latin typeface="Arial Narrow" pitchFamily="34" charset="0"/>
              </a:rPr>
              <a:t>OMICS International</a:t>
            </a:r>
            <a:endParaRPr lang="en-IN" dirty="0">
              <a:latin typeface="Arial Narrow" pitchFamily="34" charset="0"/>
            </a:endParaRPr>
          </a:p>
        </p:txBody>
      </p:sp>
    </p:spTree>
    <p:extLst>
      <p:ext uri="{BB962C8B-B14F-4D97-AF65-F5344CB8AC3E}">
        <p14:creationId xmlns="" xmlns:p14="http://schemas.microsoft.com/office/powerpoint/2010/main" val="3089742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normAutofit fontScale="90000"/>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normAutofit fontScale="77500" lnSpcReduction="20000"/>
          </a:bodyPr>
          <a:lstStyle/>
          <a:p>
            <a:pPr algn="ctr">
              <a:lnSpc>
                <a:spcPct val="100000"/>
              </a:lnSpc>
              <a:buNone/>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buNone/>
            </a:pPr>
            <a:r>
              <a:rPr lang="en-US" sz="2800" spc="-25" smtClean="0">
                <a:latin typeface="Georgia"/>
                <a:cs typeface="Georgia"/>
              </a:rPr>
              <a:t>                     OMICS  </a:t>
            </a:r>
            <a:r>
              <a:rPr lang="en-US" sz="2800" spc="-25" dirty="0" smtClean="0">
                <a:latin typeface="Georgia"/>
                <a:cs typeface="Georgia"/>
              </a:rPr>
              <a:t>International</a:t>
            </a:r>
          </a:p>
          <a:p>
            <a:pPr marL="1699895">
              <a:lnSpc>
                <a:spcPct val="100000"/>
              </a:lnSpc>
              <a:buNone/>
            </a:pPr>
            <a:endParaRPr lang="en-US" sz="2800" dirty="0" smtClean="0">
              <a:latin typeface="Georgia"/>
              <a:cs typeface="Georgia"/>
            </a:endParaRPr>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buNone/>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buNone/>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87</TotalTime>
  <Words>1791</Words>
  <Application>Microsoft Office PowerPoint</Application>
  <PresentationFormat>On-screen Show (4:3)</PresentationFormat>
  <Paragraphs>612</Paragraphs>
  <Slides>41</Slides>
  <Notes>6</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Solstice</vt:lpstr>
      <vt:lpstr>About OMICS Group</vt:lpstr>
      <vt:lpstr>About OMICS International Conferences</vt:lpstr>
      <vt:lpstr>Comparative Metabolic Profiling of Halotolerant Bacterial Strains and Identification of Novel-Species Specific Metabolites</vt:lpstr>
      <vt:lpstr>The Research Focus</vt:lpstr>
      <vt:lpstr>The ‘Bacterial’ Challenge</vt:lpstr>
      <vt:lpstr>The Starting Point</vt:lpstr>
      <vt:lpstr>The Isolates</vt:lpstr>
      <vt:lpstr>Products &amp; Adaptability</vt:lpstr>
      <vt:lpstr>Natural &amp; Induced Adaptability</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Let Us Meet Again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Abdul Tawwab</cp:lastModifiedBy>
  <cp:revision>17</cp:revision>
  <dcterms:created xsi:type="dcterms:W3CDTF">2015-04-24T18:40:42Z</dcterms:created>
  <dcterms:modified xsi:type="dcterms:W3CDTF">2015-05-07T12:37:48Z</dcterms:modified>
</cp:coreProperties>
</file>