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8" r:id="rId1"/>
    <p:sldMasterId id="2147483709" r:id="rId2"/>
  </p:sldMasterIdLst>
  <p:notesMasterIdLst>
    <p:notesMasterId r:id="rId32"/>
  </p:notesMasterIdLst>
  <p:handoutMasterIdLst>
    <p:handoutMasterId r:id="rId33"/>
  </p:handoutMasterIdLst>
  <p:sldIdLst>
    <p:sldId id="593" r:id="rId3"/>
    <p:sldId id="594" r:id="rId4"/>
    <p:sldId id="493" r:id="rId5"/>
    <p:sldId id="541" r:id="rId6"/>
    <p:sldId id="592" r:id="rId7"/>
    <p:sldId id="560" r:id="rId8"/>
    <p:sldId id="562" r:id="rId9"/>
    <p:sldId id="563" r:id="rId10"/>
    <p:sldId id="591" r:id="rId11"/>
    <p:sldId id="540" r:id="rId12"/>
    <p:sldId id="587" r:id="rId13"/>
    <p:sldId id="588" r:id="rId14"/>
    <p:sldId id="589" r:id="rId15"/>
    <p:sldId id="590" r:id="rId16"/>
    <p:sldId id="584" r:id="rId17"/>
    <p:sldId id="539" r:id="rId18"/>
    <p:sldId id="542" r:id="rId19"/>
    <p:sldId id="547" r:id="rId20"/>
    <p:sldId id="545" r:id="rId21"/>
    <p:sldId id="566" r:id="rId22"/>
    <p:sldId id="567" r:id="rId23"/>
    <p:sldId id="568" r:id="rId24"/>
    <p:sldId id="569" r:id="rId25"/>
    <p:sldId id="556" r:id="rId26"/>
    <p:sldId id="537" r:id="rId27"/>
    <p:sldId id="544" r:id="rId28"/>
    <p:sldId id="543" r:id="rId29"/>
    <p:sldId id="546" r:id="rId30"/>
    <p:sldId id="595" r:id="rId31"/>
  </p:sldIdLst>
  <p:sldSz cx="9144000" cy="6858000" type="screen4x3"/>
  <p:notesSz cx="6934200" cy="92329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267" autoAdjust="0"/>
    <p:restoredTop sz="89951" autoAdjust="0"/>
  </p:normalViewPr>
  <p:slideViewPr>
    <p:cSldViewPr snapToGrid="0">
      <p:cViewPr varScale="1">
        <p:scale>
          <a:sx n="73" d="100"/>
          <a:sy n="73" d="100"/>
        </p:scale>
        <p:origin x="-1308" y="-102"/>
      </p:cViewPr>
      <p:guideLst>
        <p:guide orient="horz" pos="993"/>
        <p:guide orient="horz" pos="3999"/>
        <p:guide pos="28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Objects="1">
      <p:cViewPr varScale="1">
        <p:scale>
          <a:sx n="165" d="100"/>
          <a:sy n="165" d="100"/>
        </p:scale>
        <p:origin x="-5256" y="-112"/>
      </p:cViewPr>
      <p:guideLst>
        <p:guide orient="horz" pos="2908"/>
        <p:guide pos="218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645"/>
          </a:xfrm>
          <a:prstGeom prst="rect">
            <a:avLst/>
          </a:prstGeom>
        </p:spPr>
        <p:txBody>
          <a:bodyPr vert="horz" lIns="92371" tIns="46186" rIns="92371" bIns="46186" rtlCol="0"/>
          <a:lstStyle>
            <a:lvl1pPr algn="l">
              <a:defRPr sz="11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775" y="0"/>
            <a:ext cx="3004820" cy="461645"/>
          </a:xfrm>
          <a:prstGeom prst="rect">
            <a:avLst/>
          </a:prstGeom>
        </p:spPr>
        <p:txBody>
          <a:bodyPr vert="horz" lIns="92371" tIns="46186" rIns="92371" bIns="46186" rtlCol="0"/>
          <a:lstStyle>
            <a:lvl1pPr algn="r">
              <a:defRPr sz="1100"/>
            </a:lvl1pPr>
          </a:lstStyle>
          <a:p>
            <a:fld id="{7A1D2F2F-8618-2143-A89B-2D6D3F007EBC}" type="datetimeFigureOut">
              <a:rPr lang="en-US" smtClean="0">
                <a:latin typeface="Arial"/>
              </a:rPr>
              <a:pPr/>
              <a:t>9/24/2014</a:t>
            </a:fld>
            <a:endParaRPr lang="en-US" dirty="0"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69653"/>
            <a:ext cx="3004820" cy="461645"/>
          </a:xfrm>
          <a:prstGeom prst="rect">
            <a:avLst/>
          </a:prstGeom>
        </p:spPr>
        <p:txBody>
          <a:bodyPr vert="horz" lIns="92371" tIns="46186" rIns="92371" bIns="46186" rtlCol="0" anchor="b"/>
          <a:lstStyle>
            <a:lvl1pPr algn="l">
              <a:defRPr sz="1100"/>
            </a:lvl1pPr>
          </a:lstStyle>
          <a:p>
            <a:endParaRPr lang="en-US" dirty="0"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775" y="8769653"/>
            <a:ext cx="3004820" cy="461645"/>
          </a:xfrm>
          <a:prstGeom prst="rect">
            <a:avLst/>
          </a:prstGeom>
        </p:spPr>
        <p:txBody>
          <a:bodyPr vert="horz" lIns="92371" tIns="46186" rIns="92371" bIns="46186" rtlCol="0" anchor="b"/>
          <a:lstStyle>
            <a:lvl1pPr algn="r">
              <a:defRPr sz="1100"/>
            </a:lvl1pPr>
          </a:lstStyle>
          <a:p>
            <a:fld id="{CE221CE3-F987-1944-AB66-8BE5522C5EC6}" type="slidenum">
              <a:rPr lang="en-US" smtClean="0">
                <a:latin typeface="Arial"/>
              </a:rPr>
              <a:pPr/>
              <a:t>‹#›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28481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645"/>
          </a:xfrm>
          <a:prstGeom prst="rect">
            <a:avLst/>
          </a:prstGeom>
        </p:spPr>
        <p:txBody>
          <a:bodyPr vert="horz" lIns="92371" tIns="46186" rIns="92371" bIns="46186" rtlCol="0"/>
          <a:lstStyle>
            <a:lvl1pPr algn="l">
              <a:defRPr sz="11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5" y="0"/>
            <a:ext cx="3004820" cy="461645"/>
          </a:xfrm>
          <a:prstGeom prst="rect">
            <a:avLst/>
          </a:prstGeom>
        </p:spPr>
        <p:txBody>
          <a:bodyPr vert="horz" lIns="92371" tIns="46186" rIns="92371" bIns="46186" rtlCol="0"/>
          <a:lstStyle>
            <a:lvl1pPr algn="r">
              <a:defRPr sz="1100">
                <a:latin typeface="Arial"/>
              </a:defRPr>
            </a:lvl1pPr>
          </a:lstStyle>
          <a:p>
            <a:fld id="{D8B0A143-2353-BE4A-A6C4-57C9AE3FBC68}" type="datetimeFigureOut">
              <a:rPr lang="en-US" smtClean="0"/>
              <a:pPr/>
              <a:t>9/24/2014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8875" y="692150"/>
            <a:ext cx="4616450" cy="3462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71" tIns="46186" rIns="92371" bIns="461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85628"/>
            <a:ext cx="5547360" cy="4154805"/>
          </a:xfrm>
          <a:prstGeom prst="rect">
            <a:avLst/>
          </a:prstGeom>
        </p:spPr>
        <p:txBody>
          <a:bodyPr vert="horz" lIns="92371" tIns="46186" rIns="92371" bIns="46186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69653"/>
            <a:ext cx="3004820" cy="461645"/>
          </a:xfrm>
          <a:prstGeom prst="rect">
            <a:avLst/>
          </a:prstGeom>
        </p:spPr>
        <p:txBody>
          <a:bodyPr vert="horz" lIns="92371" tIns="46186" rIns="92371" bIns="46186" rtlCol="0" anchor="b"/>
          <a:lstStyle>
            <a:lvl1pPr algn="l">
              <a:defRPr sz="1100"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5" y="8769653"/>
            <a:ext cx="3004820" cy="461645"/>
          </a:xfrm>
          <a:prstGeom prst="rect">
            <a:avLst/>
          </a:prstGeom>
        </p:spPr>
        <p:txBody>
          <a:bodyPr vert="horz" lIns="92371" tIns="46186" rIns="92371" bIns="46186" rtlCol="0" anchor="b"/>
          <a:lstStyle>
            <a:lvl1pPr algn="r">
              <a:defRPr sz="1100">
                <a:latin typeface="Arial"/>
              </a:defRPr>
            </a:lvl1pPr>
          </a:lstStyle>
          <a:p>
            <a:fld id="{4CFDF800-FE0E-A944-8AC1-D57C07B352F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67650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DF800-FE0E-A944-8AC1-D57C07B352F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Useful Data for </a:t>
            </a:r>
            <a:r>
              <a:rPr lang="en-US" dirty="0" err="1" smtClean="0"/>
              <a:t>Vision.</a:t>
            </a:r>
            <a:r>
              <a:rPr lang="en-US" baseline="0" dirty="0" err="1" smtClean="0"/>
              <a:t>xls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6BB555-FBC0-CF49-905F-8961F2D434F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80698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3065028"/>
            <a:ext cx="3417506" cy="3792972"/>
          </a:xfrm>
          <a:prstGeom prst="rect">
            <a:avLst/>
          </a:prstGeom>
          <a:solidFill>
            <a:srgbClr val="0F4F9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Arial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743918"/>
            <a:ext cx="8229600" cy="986725"/>
          </a:xfrm>
        </p:spPr>
        <p:txBody>
          <a:bodyPr/>
          <a:lstStyle>
            <a:lvl1pPr>
              <a:lnSpc>
                <a:spcPts val="3800"/>
              </a:lnSpc>
              <a:defRPr b="0" i="1">
                <a:solidFill>
                  <a:srgbClr val="0F4F97"/>
                </a:solidFill>
                <a:effectLst/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52275" y="1733685"/>
            <a:ext cx="5434199" cy="369888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buNone/>
              <a:defRPr sz="2000">
                <a:latin typeface="Arial"/>
                <a:cs typeface="Arial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3497385" y="3062287"/>
            <a:ext cx="5646615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 userDrawn="1"/>
        </p:nvSpPr>
        <p:spPr>
          <a:xfrm>
            <a:off x="44879" y="5974520"/>
            <a:ext cx="3351463" cy="60170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algn="l" defTabSz="457200" rtl="0" eaLnBrk="1" latinLnBrk="0" hangingPunct="1">
              <a:lnSpc>
                <a:spcPct val="90000"/>
              </a:lnSpc>
              <a:spcAft>
                <a:spcPts val="300"/>
              </a:spcAft>
            </a:pPr>
            <a:r>
              <a:rPr lang="en-US" sz="10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LLNL-PRES-610652</a:t>
            </a:r>
          </a:p>
          <a:p>
            <a:pPr marL="0" algn="l" defTabSz="457200" rtl="0" eaLnBrk="1" latinLnBrk="0" hangingPunct="1">
              <a:lnSpc>
                <a:spcPct val="90000"/>
              </a:lnSpc>
              <a:spcAft>
                <a:spcPts val="600"/>
              </a:spcAft>
            </a:pPr>
            <a:r>
              <a:rPr lang="en-US" sz="8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This work was performed under the auspices of the</a:t>
            </a:r>
            <a:r>
              <a:rPr lang="en-US" sz="800" kern="1200" baseline="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 </a:t>
            </a:r>
            <a:r>
              <a:rPr lang="en-US" sz="8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U.S. Department </a:t>
            </a:r>
            <a:br>
              <a:rPr lang="en-US" sz="8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</a:br>
            <a:r>
              <a:rPr lang="en-US" sz="8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of Energy by Lawrence Livermore National Laboratory under Contract </a:t>
            </a:r>
            <a:br>
              <a:rPr lang="en-US" sz="8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</a:br>
            <a:r>
              <a:rPr lang="en-US" sz="8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DE-AC52-07NA27344.</a:t>
            </a:r>
            <a:r>
              <a:rPr lang="en-US" sz="800" kern="1200" baseline="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 </a:t>
            </a:r>
            <a:r>
              <a:rPr lang="en-US" sz="8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Lawrence Livermore National Security, LLC</a:t>
            </a:r>
            <a:endParaRPr lang="en-US" sz="800" kern="1200" dirty="0">
              <a:solidFill>
                <a:schemeClr val="bg1"/>
              </a:solidFill>
              <a:effectLst/>
              <a:latin typeface="Arial"/>
              <a:ea typeface="+mn-ea"/>
              <a:cs typeface="Arial"/>
            </a:endParaRPr>
          </a:p>
        </p:txBody>
      </p:sp>
      <p:pic>
        <p:nvPicPr>
          <p:cNvPr id="16" name="Picture 15" descr="LLNL_Logo_WHT-LRG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9876" y="3220532"/>
            <a:ext cx="2240285" cy="3779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57200" y="220136"/>
            <a:ext cx="8229600" cy="1251062"/>
          </a:xfrm>
          <a:prstGeom prst="rect">
            <a:avLst/>
          </a:prstGeom>
          <a:effectLst/>
        </p:spPr>
        <p:txBody>
          <a:bodyPr vert="horz" lIns="91440" rIns="45720" rtlCol="0" anchor="b" anchorCtr="0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with left-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3800"/>
              </a:lnSpc>
              <a:defRPr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566863"/>
            <a:ext cx="3968496" cy="4751357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with right-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3800"/>
              </a:lnSpc>
              <a:defRPr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727275" y="1566863"/>
            <a:ext cx="3968496" cy="4751357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with side-by-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3800"/>
              </a:lnSpc>
              <a:defRPr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5826" y="1566863"/>
            <a:ext cx="3968496" cy="4751357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718649" y="1566863"/>
            <a:ext cx="3968496" cy="4751357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with Qu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4575089" y="1653591"/>
            <a:ext cx="3959225" cy="2101328"/>
          </a:xfrm>
          <a:effectLst/>
        </p:spPr>
        <p:txBody>
          <a:bodyPr/>
          <a:lstStyle>
            <a:lvl1pPr marL="288925" indent="-169863">
              <a:defRPr sz="1400"/>
            </a:lvl1pPr>
            <a:lvl2pPr marL="460375" indent="-171450">
              <a:defRPr sz="1400"/>
            </a:lvl2pPr>
            <a:lvl3pPr marL="685800" indent="-225425">
              <a:defRPr sz="1200"/>
            </a:lvl3pPr>
            <a:lvl4pPr marL="858838" indent="-173038">
              <a:defRPr sz="1200"/>
            </a:lvl4pPr>
            <a:lvl5pPr marL="1030288" indent="-171450"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 bwMode="auto">
          <a:xfrm rot="5400000">
            <a:off x="2153528" y="3920602"/>
            <a:ext cx="4722647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3961A7">
                <a:alpha val="43000"/>
              </a:srgbClr>
            </a:outerShdw>
          </a:effectLst>
        </p:spPr>
      </p:cxnSp>
      <p:cxnSp>
        <p:nvCxnSpPr>
          <p:cNvPr id="6" name="Straight Connector 5"/>
          <p:cNvCxnSpPr/>
          <p:nvPr userDrawn="1"/>
        </p:nvCxnSpPr>
        <p:spPr bwMode="auto">
          <a:xfrm>
            <a:off x="469900" y="3873981"/>
            <a:ext cx="82296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3961A7">
                <a:alpha val="43000"/>
              </a:srgbClr>
            </a:outerShdw>
          </a:effectLst>
        </p:spPr>
      </p:cxnSp>
      <p:sp>
        <p:nvSpPr>
          <p:cNvPr id="7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69900" y="1653591"/>
            <a:ext cx="3959225" cy="2101328"/>
          </a:xfrm>
          <a:effectLst/>
        </p:spPr>
        <p:txBody>
          <a:bodyPr/>
          <a:lstStyle>
            <a:lvl1pPr marL="288925" indent="-169863">
              <a:defRPr sz="1400"/>
            </a:lvl1pPr>
            <a:lvl2pPr marL="460375" indent="-171450">
              <a:defRPr sz="1400"/>
            </a:lvl2pPr>
            <a:lvl3pPr marL="685800" indent="-225425">
              <a:defRPr sz="1200"/>
            </a:lvl3pPr>
            <a:lvl4pPr marL="858838" indent="-173038">
              <a:defRPr sz="1200"/>
            </a:lvl4pPr>
            <a:lvl5pPr marL="1030288" indent="-171450"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4575089" y="4021969"/>
            <a:ext cx="3959225" cy="2101328"/>
          </a:xfrm>
          <a:effectLst/>
        </p:spPr>
        <p:txBody>
          <a:bodyPr/>
          <a:lstStyle>
            <a:lvl1pPr marL="288925" indent="-169863">
              <a:defRPr sz="1400"/>
            </a:lvl1pPr>
            <a:lvl2pPr marL="460375" indent="-171450">
              <a:defRPr sz="1400"/>
            </a:lvl2pPr>
            <a:lvl3pPr marL="685800" indent="-225425">
              <a:defRPr sz="1200"/>
            </a:lvl3pPr>
            <a:lvl4pPr marL="858838" indent="-173038">
              <a:defRPr sz="1200"/>
            </a:lvl4pPr>
            <a:lvl5pPr marL="1030288" indent="-171450"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69900" y="4021969"/>
            <a:ext cx="3959225" cy="2101328"/>
          </a:xfrm>
          <a:effectLst/>
        </p:spPr>
        <p:txBody>
          <a:bodyPr/>
          <a:lstStyle>
            <a:lvl1pPr marL="288925" indent="-169863">
              <a:defRPr sz="1400"/>
            </a:lvl1pPr>
            <a:lvl2pPr marL="460375" indent="-171450">
              <a:defRPr sz="1400"/>
            </a:lvl2pPr>
            <a:lvl3pPr marL="685800" indent="-225425">
              <a:defRPr sz="1200"/>
            </a:lvl3pPr>
            <a:lvl4pPr marL="858838" indent="-173038">
              <a:defRPr sz="1200"/>
            </a:lvl4pPr>
            <a:lvl5pPr marL="1030288" indent="-171450"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ag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349042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220136"/>
            <a:ext cx="9143999" cy="1251062"/>
          </a:xfr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000000">
                  <a:alpha val="0"/>
                </a:srgbClr>
              </a:gs>
              <a:gs pos="78000">
                <a:srgbClr val="FFFFFF">
                  <a:alpha val="59000"/>
                </a:srgbClr>
              </a:gs>
            </a:gsLst>
            <a:lin ang="0" scaled="1"/>
            <a:tileRect/>
          </a:gradFill>
          <a:effectLst/>
        </p:spPr>
        <p:txBody>
          <a:bodyPr vert="horz" lIns="457200" rIns="45720" rtlCol="0" anchor="b" anchorCtr="0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>
            <a:lvl1pPr marL="233363" indent="0">
              <a:lnSpc>
                <a:spcPts val="3800"/>
              </a:lnSpc>
              <a:def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14A8F"/>
                </a:solidFill>
                <a:effectLst/>
                <a:uLnTx/>
                <a:uFillTx/>
                <a:latin typeface="Arial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349042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end page">
    <p:bg>
      <p:bgPr>
        <a:solidFill>
          <a:srgbClr val="0F4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LNL_Logo_WHT-LR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1852" y="5437487"/>
            <a:ext cx="3602498" cy="6077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31882189-7A4C-4A99-8191-90253D4C68CF}" type="datetimeFigureOut">
              <a:rPr lang="en-US" smtClean="0"/>
              <a:pPr/>
              <a:t>9/24/2014</a:t>
            </a:fld>
            <a:endParaRPr lang="en-IN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6495A0E0-BC8A-40C2-9E95-8614C0F506B8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31882189-7A4C-4A99-8191-90253D4C68CF}" type="datetimeFigureOut">
              <a:rPr lang="en-US" smtClean="0"/>
              <a:pPr/>
              <a:t>9/24/2014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/>
          <a:lstStyle>
            <a:extLst/>
          </a:lstStyle>
          <a:p>
            <a:fld id="{6495A0E0-BC8A-40C2-9E95-8614C0F506B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3065028"/>
            <a:ext cx="3417506" cy="3792972"/>
          </a:xfrm>
          <a:prstGeom prst="rect">
            <a:avLst/>
          </a:prstGeom>
          <a:solidFill>
            <a:srgbClr val="0F4F9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latin typeface="Arial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743918"/>
            <a:ext cx="8229600" cy="986725"/>
          </a:xfrm>
        </p:spPr>
        <p:txBody>
          <a:bodyPr/>
          <a:lstStyle>
            <a:lvl1pPr>
              <a:lnSpc>
                <a:spcPts val="3800"/>
              </a:lnSpc>
              <a:defRPr b="0" i="1">
                <a:solidFill>
                  <a:srgbClr val="0F4F97"/>
                </a:solidFill>
                <a:effectLst/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52275" y="1733685"/>
            <a:ext cx="5434199" cy="369888"/>
          </a:xfrm>
        </p:spPr>
        <p:txBody>
          <a:bodyPr>
            <a:noAutofit/>
          </a:bodyPr>
          <a:lstStyle>
            <a:lvl1pPr>
              <a:lnSpc>
                <a:spcPts val="2200"/>
              </a:lnSpc>
              <a:buNone/>
              <a:defRPr sz="2000">
                <a:latin typeface="Arial"/>
                <a:cs typeface="Arial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3497385" y="3062287"/>
            <a:ext cx="5646615" cy="37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 userDrawn="1"/>
        </p:nvSpPr>
        <p:spPr>
          <a:xfrm>
            <a:off x="68385" y="5974520"/>
            <a:ext cx="3327957" cy="6037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algn="l" defTabSz="457200" rtl="0" eaLnBrk="1" latinLnBrk="0" hangingPunct="1">
              <a:lnSpc>
                <a:spcPct val="90000"/>
              </a:lnSpc>
              <a:spcAft>
                <a:spcPts val="300"/>
              </a:spcAft>
            </a:pPr>
            <a:r>
              <a:rPr lang="en-US" sz="10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LLNL-PRES-XXXXXX</a:t>
            </a:r>
          </a:p>
          <a:p>
            <a:pPr marL="0" algn="l" defTabSz="457200" rtl="0" eaLnBrk="1" latinLnBrk="0" hangingPunct="1">
              <a:lnSpc>
                <a:spcPct val="90000"/>
              </a:lnSpc>
              <a:spcAft>
                <a:spcPts val="600"/>
              </a:spcAft>
            </a:pPr>
            <a:r>
              <a:rPr lang="en-US" sz="8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This work was performed under the auspices of the</a:t>
            </a:r>
            <a:r>
              <a:rPr lang="en-US" sz="800" kern="1200" baseline="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 </a:t>
            </a:r>
            <a:r>
              <a:rPr lang="en-US" sz="8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U.S. Department </a:t>
            </a:r>
            <a:br>
              <a:rPr lang="en-US" sz="8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</a:br>
            <a:r>
              <a:rPr lang="en-US" sz="8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of Energy by Lawrence Livermore National Laboratory under contract </a:t>
            </a:r>
            <a:br>
              <a:rPr lang="en-US" sz="8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</a:br>
            <a:r>
              <a:rPr lang="en-US" sz="8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DE-AC52-07NA27344.</a:t>
            </a:r>
            <a:r>
              <a:rPr lang="en-US" sz="800" kern="1200" baseline="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 </a:t>
            </a:r>
            <a:r>
              <a:rPr lang="en-US" sz="800" kern="1200" dirty="0" smtClean="0">
                <a:solidFill>
                  <a:schemeClr val="bg1"/>
                </a:solidFill>
                <a:effectLst/>
                <a:latin typeface="Arial"/>
                <a:ea typeface="+mn-ea"/>
                <a:cs typeface="Arial"/>
              </a:rPr>
              <a:t>Lawrence Livermore National Security, LLC</a:t>
            </a:r>
            <a:endParaRPr lang="en-US" sz="800" kern="1200" dirty="0">
              <a:solidFill>
                <a:schemeClr val="bg1"/>
              </a:solidFill>
              <a:effectLst/>
              <a:latin typeface="Arial"/>
              <a:ea typeface="+mn-ea"/>
              <a:cs typeface="Arial"/>
            </a:endParaRPr>
          </a:p>
        </p:txBody>
      </p:sp>
      <p:pic>
        <p:nvPicPr>
          <p:cNvPr id="16" name="Picture 15" descr="LLNL_Logo_WHT-LRG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9876" y="3220532"/>
            <a:ext cx="2240285" cy="3779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457200" y="220136"/>
            <a:ext cx="8229600" cy="1251062"/>
          </a:xfrm>
          <a:prstGeom prst="rect">
            <a:avLst/>
          </a:prstGeom>
          <a:effectLst/>
        </p:spPr>
        <p:txBody>
          <a:bodyPr vert="horz" lIns="91440" rIns="45720" rtlCol="0" anchor="b" anchorCtr="0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with left-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>
            <a:lvl1pPr>
              <a:lnSpc>
                <a:spcPts val="3800"/>
              </a:lnSpc>
              <a:defRPr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566863"/>
            <a:ext cx="3968496" cy="4751357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with right-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3800"/>
              </a:lnSpc>
              <a:defRPr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727275" y="1566863"/>
            <a:ext cx="3968496" cy="4751357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with side-by-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ts val="3800"/>
              </a:lnSpc>
              <a:defRPr>
                <a:effectLst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65826" y="1566863"/>
            <a:ext cx="3968496" cy="4751357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718649" y="1566863"/>
            <a:ext cx="3968496" cy="4751357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with Qua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2"/>
          <p:cNvSpPr>
            <a:spLocks noGrp="1"/>
          </p:cNvSpPr>
          <p:nvPr>
            <p:ph type="body" sz="quarter" idx="15"/>
          </p:nvPr>
        </p:nvSpPr>
        <p:spPr>
          <a:xfrm>
            <a:off x="4575089" y="1653591"/>
            <a:ext cx="3959225" cy="2101328"/>
          </a:xfrm>
          <a:effectLst/>
        </p:spPr>
        <p:txBody>
          <a:bodyPr/>
          <a:lstStyle>
            <a:lvl1pPr marL="288925" indent="-169863">
              <a:defRPr sz="1400"/>
            </a:lvl1pPr>
            <a:lvl2pPr marL="460375" indent="-171450">
              <a:defRPr sz="1400"/>
            </a:lvl2pPr>
            <a:lvl3pPr marL="685800" indent="-225425">
              <a:defRPr sz="1200"/>
            </a:lvl3pPr>
            <a:lvl4pPr marL="858838" indent="-173038">
              <a:defRPr sz="1200"/>
            </a:lvl4pPr>
            <a:lvl5pPr marL="1030288" indent="-171450"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 bwMode="auto">
          <a:xfrm rot="5400000">
            <a:off x="2153528" y="3920602"/>
            <a:ext cx="4722647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3961A7">
                <a:alpha val="43000"/>
              </a:srgbClr>
            </a:outerShdw>
          </a:effectLst>
        </p:spPr>
      </p:cxnSp>
      <p:cxnSp>
        <p:nvCxnSpPr>
          <p:cNvPr id="6" name="Straight Connector 5"/>
          <p:cNvCxnSpPr/>
          <p:nvPr userDrawn="1"/>
        </p:nvCxnSpPr>
        <p:spPr bwMode="auto">
          <a:xfrm>
            <a:off x="469900" y="3873981"/>
            <a:ext cx="82296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3961A7">
                <a:alpha val="43000"/>
              </a:srgbClr>
            </a:outerShdw>
          </a:effectLst>
        </p:spPr>
      </p:cxnSp>
      <p:sp>
        <p:nvSpPr>
          <p:cNvPr id="7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469900" y="1653591"/>
            <a:ext cx="3959225" cy="2101328"/>
          </a:xfrm>
          <a:effectLst/>
        </p:spPr>
        <p:txBody>
          <a:bodyPr/>
          <a:lstStyle>
            <a:lvl1pPr marL="288925" indent="-169863">
              <a:defRPr sz="1400"/>
            </a:lvl1pPr>
            <a:lvl2pPr marL="460375" indent="-171450">
              <a:defRPr sz="1400"/>
            </a:lvl2pPr>
            <a:lvl3pPr marL="685800" indent="-225425">
              <a:defRPr sz="1200"/>
            </a:lvl3pPr>
            <a:lvl4pPr marL="858838" indent="-173038">
              <a:defRPr sz="1200"/>
            </a:lvl4pPr>
            <a:lvl5pPr marL="1030288" indent="-171450"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6"/>
          </p:nvPr>
        </p:nvSpPr>
        <p:spPr>
          <a:xfrm>
            <a:off x="4575089" y="4021969"/>
            <a:ext cx="3959225" cy="2101328"/>
          </a:xfrm>
          <a:effectLst/>
        </p:spPr>
        <p:txBody>
          <a:bodyPr/>
          <a:lstStyle>
            <a:lvl1pPr marL="288925" indent="-169863">
              <a:defRPr sz="1400"/>
            </a:lvl1pPr>
            <a:lvl2pPr marL="460375" indent="-171450">
              <a:defRPr sz="1400"/>
            </a:lvl2pPr>
            <a:lvl3pPr marL="685800" indent="-225425">
              <a:defRPr sz="1200"/>
            </a:lvl3pPr>
            <a:lvl4pPr marL="858838" indent="-173038">
              <a:defRPr sz="1200"/>
            </a:lvl4pPr>
            <a:lvl5pPr marL="1030288" indent="-171450"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7"/>
          </p:nvPr>
        </p:nvSpPr>
        <p:spPr>
          <a:xfrm>
            <a:off x="469900" y="4021969"/>
            <a:ext cx="3959225" cy="2101328"/>
          </a:xfrm>
          <a:effectLst/>
        </p:spPr>
        <p:txBody>
          <a:bodyPr/>
          <a:lstStyle>
            <a:lvl1pPr marL="288925" indent="-169863">
              <a:defRPr sz="1400"/>
            </a:lvl1pPr>
            <a:lvl2pPr marL="460375" indent="-171450">
              <a:defRPr sz="1400"/>
            </a:lvl2pPr>
            <a:lvl3pPr marL="685800" indent="-225425">
              <a:defRPr sz="1200"/>
            </a:lvl3pPr>
            <a:lvl4pPr marL="858838" indent="-173038">
              <a:defRPr sz="1200"/>
            </a:lvl4pPr>
            <a:lvl5pPr marL="1030288" indent="-171450"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ull Image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349042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220136"/>
            <a:ext cx="9143999" cy="1251062"/>
          </a:xfrm>
          <a:gradFill flip="none" rotWithShape="1">
            <a:gsLst>
              <a:gs pos="0">
                <a:srgbClr val="FFFFFF">
                  <a:alpha val="80000"/>
                </a:srgbClr>
              </a:gs>
              <a:gs pos="100000">
                <a:srgbClr val="000000">
                  <a:alpha val="0"/>
                </a:srgbClr>
              </a:gs>
              <a:gs pos="78000">
                <a:srgbClr val="FFFFFF">
                  <a:alpha val="59000"/>
                </a:srgbClr>
              </a:gs>
            </a:gsLst>
            <a:lin ang="0" scaled="1"/>
            <a:tileRect/>
          </a:gradFill>
          <a:effectLst/>
        </p:spPr>
        <p:txBody>
          <a:bodyPr vert="horz" lIns="457200" rIns="45720" rtlCol="0" anchor="b" anchorCtr="0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>
            <a:lvl1pPr marL="233363" indent="0">
              <a:lnSpc>
                <a:spcPts val="3800"/>
              </a:lnSpc>
              <a:def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14A8F"/>
                </a:solidFill>
                <a:effectLst/>
                <a:uLnTx/>
                <a:uFillTx/>
                <a:latin typeface="Arial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349042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end page">
    <p:bg>
      <p:bgPr>
        <a:solidFill>
          <a:srgbClr val="0F4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LNL_Logo_WHT-LRG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1852" y="5437487"/>
            <a:ext cx="3602498" cy="60776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0136"/>
            <a:ext cx="8229600" cy="1251062"/>
          </a:xfrm>
          <a:prstGeom prst="rect">
            <a:avLst/>
          </a:prstGeom>
          <a:effectLst/>
        </p:spPr>
        <p:txBody>
          <a:bodyPr vert="horz" lIns="91440" rIns="45720" rtlCol="0" anchor="b" anchorCtr="0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66863"/>
            <a:ext cx="8229600" cy="475135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1" y="635508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>
              <a:latin typeface="Arial"/>
            </a:endParaRPr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379731" y="6492857"/>
            <a:ext cx="30525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124A91"/>
                </a:solidFill>
                <a:latin typeface="Arial Narrow" pitchFamily="-80" charset="0"/>
              </a:rPr>
              <a:t>Lawrence Livermore National Laboratory</a:t>
            </a:r>
          </a:p>
        </p:txBody>
      </p:sp>
      <p:pic>
        <p:nvPicPr>
          <p:cNvPr id="13" name="Picture 21" descr="lab_icon_no_box_blue_rgb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480166" y="6535024"/>
            <a:ext cx="231880" cy="211357"/>
          </a:xfrm>
          <a:prstGeom prst="rect">
            <a:avLst/>
          </a:prstGeom>
          <a:noFill/>
          <a:effectLst/>
        </p:spPr>
      </p:pic>
      <p:sp>
        <p:nvSpPr>
          <p:cNvPr id="14" name="TextBox 13"/>
          <p:cNvSpPr txBox="1"/>
          <p:nvPr userDrawn="1"/>
        </p:nvSpPr>
        <p:spPr>
          <a:xfrm>
            <a:off x="7786310" y="6591164"/>
            <a:ext cx="793810" cy="138499"/>
          </a:xfrm>
          <a:prstGeom prst="rect">
            <a:avLst/>
          </a:prstGeom>
          <a:noFill/>
        </p:spPr>
        <p:txBody>
          <a:bodyPr wrap="none" lIns="0" bIns="0" rtlCol="0" anchor="b" anchorCtr="0">
            <a:spAutoFit/>
          </a:bodyPr>
          <a:lstStyle/>
          <a:p>
            <a:pPr algn="r"/>
            <a:r>
              <a:rPr lang="en-US" sz="600" dirty="0" smtClean="0">
                <a:latin typeface="Arial"/>
                <a:cs typeface="Arial"/>
              </a:rPr>
              <a:t>LLNL-PRES-610652</a:t>
            </a:r>
          </a:p>
        </p:txBody>
      </p:sp>
      <p:sp>
        <p:nvSpPr>
          <p:cNvPr id="19" name="Slide Number Placeholder 7"/>
          <p:cNvSpPr txBox="1">
            <a:spLocks/>
          </p:cNvSpPr>
          <p:nvPr userDrawn="1"/>
        </p:nvSpPr>
        <p:spPr>
          <a:xfrm>
            <a:off x="8212821" y="6493079"/>
            <a:ext cx="360727" cy="159392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690BD-BADF-4FBD-97E7-557E707EBBB2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2" r:id="rId2"/>
    <p:sldLayoutId id="2147483691" r:id="rId3"/>
    <p:sldLayoutId id="2147483703" r:id="rId4"/>
    <p:sldLayoutId id="2147483705" r:id="rId5"/>
    <p:sldLayoutId id="2147483706" r:id="rId6"/>
    <p:sldLayoutId id="2147483702" r:id="rId7"/>
    <p:sldLayoutId id="2147483698" r:id="rId8"/>
    <p:sldLayoutId id="2147483707" r:id="rId9"/>
    <p:sldLayoutId id="2147483699" r:id="rId10"/>
    <p:sldLayoutId id="2147483708" r:id="rId11"/>
    <p:sldLayoutId id="2147483721" r:id="rId12"/>
    <p:sldLayoutId id="2147483722" r:id="rId13"/>
  </p:sldLayoutIdLst>
  <p:hf hdr="0" ftr="0" dt="0"/>
  <p:txStyles>
    <p:titleStyle>
      <a:lvl1pPr algn="l" rtl="0" eaLnBrk="1" latinLnBrk="0" hangingPunct="1">
        <a:lnSpc>
          <a:spcPct val="100000"/>
        </a:lnSpc>
        <a:spcBef>
          <a:spcPct val="0"/>
        </a:spcBef>
        <a:buNone/>
        <a:defRPr kumimoji="0" sz="3600" b="1" kern="1200">
          <a:solidFill>
            <a:srgbClr val="214A8F"/>
          </a:solidFill>
          <a:effectLst/>
          <a:latin typeface="Arial"/>
          <a:ea typeface="+mj-ea"/>
          <a:cs typeface="Arial"/>
        </a:defRPr>
      </a:lvl1pPr>
    </p:titleStyle>
    <p:bodyStyle>
      <a:lvl1pPr marL="400050" indent="-280988" algn="l" rtl="0" eaLnBrk="1" latinLnBrk="0" hangingPunct="1">
        <a:spcBef>
          <a:spcPts val="1200"/>
        </a:spcBef>
        <a:spcAft>
          <a:spcPts val="600"/>
        </a:spcAft>
        <a:buClr>
          <a:srgbClr val="0D5097"/>
        </a:buClr>
        <a:buSzPct val="90000"/>
        <a:buFont typeface="Wingdings" charset="2"/>
        <a:buChar char="§"/>
        <a:defRPr kumimoji="0"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628650" indent="-215900" algn="l" rtl="0" eaLnBrk="1" latinLnBrk="0" hangingPunct="1">
        <a:spcBef>
          <a:spcPts val="0"/>
        </a:spcBef>
        <a:spcAft>
          <a:spcPts val="600"/>
        </a:spcAft>
        <a:buClrTx/>
        <a:buSzPct val="90000"/>
        <a:buFont typeface="Arial"/>
        <a:buChar char="•"/>
        <a:defRPr kumimoji="0"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027113" indent="-342900" algn="l" rtl="0" eaLnBrk="1" latinLnBrk="0" hangingPunct="1">
        <a:spcBef>
          <a:spcPts val="0"/>
        </a:spcBef>
        <a:spcAft>
          <a:spcPts val="600"/>
        </a:spcAft>
        <a:buClrTx/>
        <a:buSzPct val="90000"/>
        <a:buFont typeface="Lucida Grande"/>
        <a:buChar char="—"/>
        <a:defRPr kumimoji="0"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314450" indent="-242888" algn="l" rtl="0" eaLnBrk="1" latinLnBrk="0" hangingPunct="1">
        <a:spcBef>
          <a:spcPts val="0"/>
        </a:spcBef>
        <a:spcAft>
          <a:spcPts val="600"/>
        </a:spcAft>
        <a:buClrTx/>
        <a:buSzPct val="100000"/>
        <a:buFont typeface="Lucida Grande"/>
        <a:buChar char="–"/>
        <a:defRPr kumimoji="0"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1543050" indent="-242888" algn="l" rtl="0" eaLnBrk="1" latinLnBrk="0" hangingPunct="1">
        <a:spcBef>
          <a:spcPts val="0"/>
        </a:spcBef>
        <a:spcAft>
          <a:spcPts val="600"/>
        </a:spcAft>
        <a:buClrTx/>
        <a:buFont typeface="Arial"/>
        <a:buChar char="•"/>
        <a:defRPr kumimoji="0" lang="en-US" sz="1800" kern="1200" smtClean="0">
          <a:solidFill>
            <a:schemeClr val="tx1"/>
          </a:solidFill>
          <a:latin typeface="Arial"/>
          <a:ea typeface="+mn-ea"/>
          <a:cs typeface="Arial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pPr algn="ctr"/>
            <a:endParaRPr lang="en-US" dirty="0">
              <a:latin typeface="Aria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0136"/>
            <a:ext cx="8229600" cy="1251062"/>
          </a:xfrm>
          <a:prstGeom prst="rect">
            <a:avLst/>
          </a:prstGeom>
          <a:effectLst/>
        </p:spPr>
        <p:txBody>
          <a:bodyPr vert="horz" lIns="91440" rIns="45720" rtlCol="0" anchor="b" anchorCtr="0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66863"/>
            <a:ext cx="8229600" cy="4751357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Rectangle 9"/>
          <p:cNvSpPr/>
          <p:nvPr/>
        </p:nvSpPr>
        <p:spPr bwMode="invGray">
          <a:xfrm>
            <a:off x="1" y="635508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>
              <a:latin typeface="Arial"/>
            </a:endParaRPr>
          </a:p>
        </p:txBody>
      </p:sp>
      <p:sp>
        <p:nvSpPr>
          <p:cNvPr id="12" name="Text Box 20"/>
          <p:cNvSpPr txBox="1">
            <a:spLocks noChangeArrowheads="1"/>
          </p:cNvSpPr>
          <p:nvPr/>
        </p:nvSpPr>
        <p:spPr bwMode="auto">
          <a:xfrm>
            <a:off x="379731" y="6492857"/>
            <a:ext cx="30525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124A91"/>
                </a:solidFill>
                <a:latin typeface="Arial Narrow" pitchFamily="-80" charset="0"/>
              </a:rPr>
              <a:t>Lawrence Livermore National Laboratory</a:t>
            </a:r>
          </a:p>
        </p:txBody>
      </p:sp>
      <p:pic>
        <p:nvPicPr>
          <p:cNvPr id="13" name="Picture 21" descr="lab_icon_no_box_blue_rgb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480166" y="6535024"/>
            <a:ext cx="231880" cy="211357"/>
          </a:xfrm>
          <a:prstGeom prst="rect">
            <a:avLst/>
          </a:prstGeom>
          <a:noFill/>
          <a:effectLst/>
        </p:spPr>
      </p:pic>
      <p:sp>
        <p:nvSpPr>
          <p:cNvPr id="14" name="TextBox 13"/>
          <p:cNvSpPr txBox="1"/>
          <p:nvPr userDrawn="1"/>
        </p:nvSpPr>
        <p:spPr>
          <a:xfrm>
            <a:off x="7808114" y="6591164"/>
            <a:ext cx="772006" cy="138499"/>
          </a:xfrm>
          <a:prstGeom prst="rect">
            <a:avLst/>
          </a:prstGeom>
          <a:noFill/>
        </p:spPr>
        <p:txBody>
          <a:bodyPr wrap="none" lIns="0" bIns="0" rtlCol="0" anchor="b" anchorCtr="0">
            <a:spAutoFit/>
          </a:bodyPr>
          <a:lstStyle/>
          <a:p>
            <a:pPr algn="r"/>
            <a:r>
              <a:rPr lang="en-US" sz="600" dirty="0" smtClean="0">
                <a:latin typeface="Arial"/>
                <a:cs typeface="Arial"/>
              </a:rPr>
              <a:t>LLNL-PRES-</a:t>
            </a:r>
            <a:r>
              <a:rPr lang="en-US" sz="600" dirty="0" err="1" smtClean="0">
                <a:latin typeface="Arial"/>
                <a:cs typeface="Arial"/>
              </a:rPr>
              <a:t>xxxxxx</a:t>
            </a:r>
            <a:endParaRPr lang="en-US" sz="600" dirty="0" smtClean="0">
              <a:latin typeface="Arial"/>
              <a:cs typeface="Arial"/>
            </a:endParaRPr>
          </a:p>
        </p:txBody>
      </p:sp>
      <p:sp>
        <p:nvSpPr>
          <p:cNvPr id="19" name="Slide Number Placeholder 7"/>
          <p:cNvSpPr txBox="1">
            <a:spLocks/>
          </p:cNvSpPr>
          <p:nvPr userDrawn="1"/>
        </p:nvSpPr>
        <p:spPr>
          <a:xfrm>
            <a:off x="8212821" y="6493079"/>
            <a:ext cx="360727" cy="159392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D690BD-BADF-4FBD-97E7-557E707EBBB2}" type="slidenum">
              <a:rPr kumimoji="0" lang="en-US" sz="7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hf hdr="0" ftr="0" dt="0"/>
  <p:txStyles>
    <p:titleStyle>
      <a:lvl1pPr algn="l" rtl="0" eaLnBrk="1" latinLnBrk="0" hangingPunct="1">
        <a:lnSpc>
          <a:spcPct val="100000"/>
        </a:lnSpc>
        <a:spcBef>
          <a:spcPct val="0"/>
        </a:spcBef>
        <a:buNone/>
        <a:defRPr kumimoji="0" sz="3600" b="1" kern="1200">
          <a:solidFill>
            <a:srgbClr val="214A8F"/>
          </a:solidFill>
          <a:effectLst/>
          <a:latin typeface="Arial"/>
          <a:ea typeface="+mj-ea"/>
          <a:cs typeface="Arial"/>
        </a:defRPr>
      </a:lvl1pPr>
    </p:titleStyle>
    <p:bodyStyle>
      <a:lvl1pPr marL="400050" indent="-280988" algn="l" rtl="0" eaLnBrk="1" latinLnBrk="0" hangingPunct="1">
        <a:spcBef>
          <a:spcPts val="1200"/>
        </a:spcBef>
        <a:spcAft>
          <a:spcPts val="600"/>
        </a:spcAft>
        <a:buClr>
          <a:srgbClr val="0D5097"/>
        </a:buClr>
        <a:buSzPct val="90000"/>
        <a:buFont typeface="Wingdings" charset="2"/>
        <a:buChar char="§"/>
        <a:defRPr kumimoji="0"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628650" indent="-215900" algn="l" rtl="0" eaLnBrk="1" latinLnBrk="0" hangingPunct="1">
        <a:spcBef>
          <a:spcPts val="0"/>
        </a:spcBef>
        <a:spcAft>
          <a:spcPts val="600"/>
        </a:spcAft>
        <a:buClrTx/>
        <a:buSzPct val="90000"/>
        <a:buFont typeface="Arial"/>
        <a:buChar char="•"/>
        <a:defRPr kumimoji="0"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027113" indent="-342900" algn="l" rtl="0" eaLnBrk="1" latinLnBrk="0" hangingPunct="1">
        <a:spcBef>
          <a:spcPts val="0"/>
        </a:spcBef>
        <a:spcAft>
          <a:spcPts val="600"/>
        </a:spcAft>
        <a:buClrTx/>
        <a:buSzPct val="90000"/>
        <a:buFont typeface="Lucida Grande"/>
        <a:buChar char="—"/>
        <a:defRPr kumimoji="0"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314450" indent="-242888" algn="l" rtl="0" eaLnBrk="1" latinLnBrk="0" hangingPunct="1">
        <a:spcBef>
          <a:spcPts val="0"/>
        </a:spcBef>
        <a:spcAft>
          <a:spcPts val="600"/>
        </a:spcAft>
        <a:buClrTx/>
        <a:buSzPct val="100000"/>
        <a:buFont typeface="Lucida Grande"/>
        <a:buChar char="–"/>
        <a:defRPr kumimoji="0"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1543050" indent="-242888" algn="l" rtl="0" eaLnBrk="1" latinLnBrk="0" hangingPunct="1">
        <a:spcBef>
          <a:spcPts val="0"/>
        </a:spcBef>
        <a:spcAft>
          <a:spcPts val="600"/>
        </a:spcAft>
        <a:buClrTx/>
        <a:buFont typeface="Arial"/>
        <a:buChar char="•"/>
        <a:defRPr kumimoji="0" lang="en-US" sz="1800" kern="1200" smtClean="0">
          <a:solidFill>
            <a:schemeClr val="tx1"/>
          </a:solidFill>
          <a:latin typeface="Arial"/>
          <a:ea typeface="+mn-ea"/>
          <a:cs typeface="Arial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tif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Overview of Optical Fiber and Fiber Laser R&amp;D at Lawrence Livermore Laboratory</a:t>
            </a:r>
            <a:endParaRPr lang="en-US" sz="32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442471" y="2606094"/>
            <a:ext cx="6489631" cy="454025"/>
          </a:xfrm>
          <a:prstGeom prst="rect">
            <a:avLst/>
          </a:prstGeom>
        </p:spPr>
        <p:txBody>
          <a:bodyPr vert="horz" lIns="91440" rIns="45720" rtlCol="0" anchor="b" anchorCtr="0">
            <a:no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pPr lvl="0" algn="r" defTabSz="914400">
              <a:spcBef>
                <a:spcPct val="0"/>
              </a:spcBef>
              <a:defRPr/>
            </a:pPr>
            <a:r>
              <a:rPr kumimoji="0" lang="en-US" sz="2000" b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Jay W. Dawson, Mike </a:t>
            </a:r>
            <a:r>
              <a:rPr kumimoji="0" lang="en-US" sz="2000" b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Messerly</a:t>
            </a:r>
            <a:r>
              <a:rPr kumimoji="0" lang="en-US" sz="2000" b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, Matt </a:t>
            </a:r>
            <a:r>
              <a:rPr kumimoji="0" lang="en-US" sz="2000" b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Prantil</a:t>
            </a:r>
            <a:r>
              <a:rPr kumimoji="0" lang="en-US" sz="2000" b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, Reggie</a:t>
            </a:r>
            <a:r>
              <a:rPr kumimoji="0" lang="en-US" sz="2000" b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Drachenberg</a:t>
            </a:r>
            <a:r>
              <a:rPr kumimoji="0" lang="en-US" sz="2000" b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, Graham Allen, Paul </a:t>
            </a:r>
            <a:r>
              <a:rPr kumimoji="0" lang="en-US" sz="2000" b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Pax</a:t>
            </a:r>
            <a:r>
              <a:rPr kumimoji="0" lang="en-US" sz="2000" b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, John </a:t>
            </a:r>
            <a:r>
              <a:rPr kumimoji="0" lang="en-US" sz="2000" b="0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Heebner</a:t>
            </a:r>
            <a:endParaRPr kumimoji="0" lang="en-US" sz="2000" b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/>
              <a:ea typeface="+mj-ea"/>
              <a:cs typeface="Arial"/>
            </a:endParaRPr>
          </a:p>
        </p:txBody>
      </p:sp>
      <p:sp>
        <p:nvSpPr>
          <p:cNvPr id="9" name="Text Placeholder 10"/>
          <p:cNvSpPr txBox="1">
            <a:spLocks/>
          </p:cNvSpPr>
          <p:nvPr/>
        </p:nvSpPr>
        <p:spPr>
          <a:xfrm>
            <a:off x="795261" y="1782474"/>
            <a:ext cx="3776739" cy="397500"/>
          </a:xfrm>
          <a:prstGeom prst="rect">
            <a:avLst/>
          </a:prstGeom>
        </p:spPr>
        <p:txBody>
          <a:bodyPr vert="horz" lIns="54864" tIns="91440" rtlCol="0">
            <a:noAutofit/>
          </a:bodyPr>
          <a:lstStyle/>
          <a:p>
            <a:pPr lvl="0">
              <a:lnSpc>
                <a:spcPct val="80000"/>
              </a:lnSpc>
            </a:pPr>
            <a:r>
              <a:rPr lang="en-US" sz="1600" dirty="0" smtClean="0">
                <a:latin typeface="Arial"/>
                <a:cs typeface="Lucida Handwriting"/>
              </a:rPr>
              <a:t>September 9, 2014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" y="6581001"/>
            <a:ext cx="91440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alibri" pitchFamily="34" charset="0"/>
              </a:rPr>
              <a:t>OFFICIAL USE ONLY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8889"/>
          </a:xfrm>
        </p:spPr>
        <p:txBody>
          <a:bodyPr/>
          <a:lstStyle/>
          <a:p>
            <a:r>
              <a:rPr lang="en-US" dirty="0" smtClean="0"/>
              <a:t>Fiber-based injection seed lasers are an ongoing LLNL need</a:t>
            </a:r>
            <a:endParaRPr lang="en-US" dirty="0"/>
          </a:p>
        </p:txBody>
      </p:sp>
      <p:pic>
        <p:nvPicPr>
          <p:cNvPr id="20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01103" y="1271110"/>
            <a:ext cx="3458231" cy="26055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"/>
          <p:cNvSpPr>
            <a:spLocks/>
          </p:cNvSpPr>
          <p:nvPr/>
        </p:nvSpPr>
        <p:spPr bwMode="auto">
          <a:xfrm>
            <a:off x="1101103" y="1267973"/>
            <a:ext cx="3465017" cy="429746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NIF &amp; ARC MOR</a:t>
            </a: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653728" y="1282910"/>
            <a:ext cx="3382497" cy="2562465"/>
          </a:xfrm>
          <a:prstGeom prst="rect">
            <a:avLst/>
          </a:prstGeom>
          <a:solidFill>
            <a:srgbClr val="FFFFCC"/>
          </a:solidFill>
          <a:ln w="12700">
            <a:noFill/>
            <a:miter lim="800000"/>
            <a:headEnd/>
            <a:tailEnd/>
          </a:ln>
          <a:extLst/>
        </p:spPr>
      </p:pic>
      <p:sp>
        <p:nvSpPr>
          <p:cNvPr id="24" name="Rectangle 5"/>
          <p:cNvSpPr>
            <a:spLocks/>
          </p:cNvSpPr>
          <p:nvPr/>
        </p:nvSpPr>
        <p:spPr bwMode="auto">
          <a:xfrm>
            <a:off x="4653728" y="1267973"/>
            <a:ext cx="3381506" cy="473137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Mercury Injection Seed Laser</a:t>
            </a:r>
          </a:p>
        </p:txBody>
      </p:sp>
      <p:pic>
        <p:nvPicPr>
          <p:cNvPr id="33" name="Picture 17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653728" y="4347577"/>
            <a:ext cx="3378059" cy="1862110"/>
          </a:xfrm>
          <a:prstGeom prst="rect">
            <a:avLst/>
          </a:prstGeom>
          <a:solidFill>
            <a:srgbClr val="FFFFCC"/>
          </a:solidFill>
          <a:ln w="12700">
            <a:noFill/>
            <a:miter lim="800000"/>
            <a:headEnd/>
            <a:tailEnd/>
          </a:ln>
        </p:spPr>
      </p:pic>
      <p:sp>
        <p:nvSpPr>
          <p:cNvPr id="34" name="Rectangle 18"/>
          <p:cNvSpPr>
            <a:spLocks/>
          </p:cNvSpPr>
          <p:nvPr/>
        </p:nvSpPr>
        <p:spPr bwMode="auto">
          <a:xfrm>
            <a:off x="4653728" y="3940189"/>
            <a:ext cx="3378265" cy="444500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LBNL Photo-Cathode Drive</a:t>
            </a:r>
          </a:p>
        </p:txBody>
      </p:sp>
      <p:pic>
        <p:nvPicPr>
          <p:cNvPr id="16" name="Picture 15" descr="NIF-1211-23879s2-01.jp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101103" y="4280644"/>
            <a:ext cx="3458312" cy="1929043"/>
          </a:xfrm>
          <a:prstGeom prst="rect">
            <a:avLst/>
          </a:prstGeom>
          <a:ln>
            <a:noFill/>
          </a:ln>
        </p:spPr>
      </p:pic>
      <p:sp>
        <p:nvSpPr>
          <p:cNvPr id="30" name="Rectangle 9"/>
          <p:cNvSpPr>
            <a:spLocks/>
          </p:cNvSpPr>
          <p:nvPr/>
        </p:nvSpPr>
        <p:spPr bwMode="auto">
          <a:xfrm>
            <a:off x="1101103" y="3940189"/>
            <a:ext cx="3458521" cy="444500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T-REX PDL and Interaction Seed</a:t>
            </a:r>
          </a:p>
        </p:txBody>
      </p:sp>
    </p:spTree>
    <p:extLst>
      <p:ext uri="{BB962C8B-B14F-4D97-AF65-F5344CB8AC3E}">
        <p14:creationId xmlns:p14="http://schemas.microsoft.com/office/powerpoint/2010/main" xmlns="" val="18759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future interest is laser technology for accelerator applications </a:t>
            </a:r>
            <a:endParaRPr lang="en-US" dirty="0"/>
          </a:p>
        </p:txBody>
      </p:sp>
      <p:pic>
        <p:nvPicPr>
          <p:cNvPr id="5" name="Picture 4" descr="workshop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8554" y="1499452"/>
            <a:ext cx="3647834" cy="4717143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72570" y="5725049"/>
            <a:ext cx="7595809" cy="646331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i="1" dirty="0"/>
              <a:t>http://</a:t>
            </a:r>
            <a:r>
              <a:rPr lang="en-US" i="1" dirty="0" err="1"/>
              <a:t>science.energy.gov</a:t>
            </a:r>
            <a:r>
              <a:rPr lang="en-US" i="1" dirty="0"/>
              <a:t>/%7E/media/</a:t>
            </a:r>
            <a:r>
              <a:rPr lang="en-US" i="1" dirty="0" err="1"/>
              <a:t>hep</a:t>
            </a:r>
            <a:r>
              <a:rPr lang="en-US" i="1" dirty="0"/>
              <a:t>/</a:t>
            </a:r>
            <a:r>
              <a:rPr lang="en-US" i="1" dirty="0" err="1"/>
              <a:t>pdf</a:t>
            </a:r>
            <a:r>
              <a:rPr lang="en-US" i="1" dirty="0"/>
              <a:t>/accelerator-</a:t>
            </a:r>
            <a:r>
              <a:rPr lang="en-US" i="1" dirty="0" err="1"/>
              <a:t>rd</a:t>
            </a:r>
            <a:r>
              <a:rPr lang="en-US" i="1" dirty="0"/>
              <a:t>-stewardship/</a:t>
            </a:r>
            <a:r>
              <a:rPr lang="en-US" i="1" dirty="0" err="1"/>
              <a:t>Lasers_for_Accelerators_Report_Final.pdf</a:t>
            </a:r>
            <a:endParaRPr lang="en-US" i="1" dirty="0"/>
          </a:p>
        </p:txBody>
      </p:sp>
      <p:pic>
        <p:nvPicPr>
          <p:cNvPr id="7" name="Picture 6" descr="ICAN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71998" y="1932599"/>
            <a:ext cx="5067721" cy="3255635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017742" y="5194207"/>
            <a:ext cx="5034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G. </a:t>
            </a:r>
            <a:r>
              <a:rPr lang="en-US" sz="1400" i="1" dirty="0" err="1" smtClean="0"/>
              <a:t>Mourou</a:t>
            </a:r>
            <a:r>
              <a:rPr lang="en-US" sz="1400" i="1" dirty="0" smtClean="0"/>
              <a:t>, B. </a:t>
            </a:r>
            <a:r>
              <a:rPr lang="en-US" sz="1400" i="1" dirty="0" err="1" smtClean="0"/>
              <a:t>Brocklesby</a:t>
            </a:r>
            <a:r>
              <a:rPr lang="en-US" sz="1400" i="1" dirty="0" smtClean="0"/>
              <a:t>, T. Tajima, J. </a:t>
            </a:r>
            <a:r>
              <a:rPr lang="en-US" sz="1400" i="1" dirty="0" err="1" smtClean="0"/>
              <a:t>Limpert</a:t>
            </a:r>
            <a:r>
              <a:rPr lang="en-US" sz="1400" i="1" dirty="0" smtClean="0"/>
              <a:t>, Nature Photonics vol. 7, pp. 258 (2013)</a:t>
            </a:r>
            <a:endParaRPr lang="en-US" sz="1400" i="1" dirty="0"/>
          </a:p>
        </p:txBody>
      </p:sp>
      <p:sp>
        <p:nvSpPr>
          <p:cNvPr id="9" name="Rectangle 8"/>
          <p:cNvSpPr/>
          <p:nvPr/>
        </p:nvSpPr>
        <p:spPr>
          <a:xfrm>
            <a:off x="3965062" y="1606376"/>
            <a:ext cx="5087109" cy="36933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/>
              <a:t>International Coherent Amplifier Network (ICAN)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4979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diagram of a single arm short pulse fiber laser system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260" y="1539703"/>
            <a:ext cx="7117429" cy="4648117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1412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Pulse quality in short pulse fiber laser is a significant challenge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63926" y="1599834"/>
            <a:ext cx="6616147" cy="4133999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2226133" y="5897560"/>
            <a:ext cx="4691734" cy="338554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</a:rPr>
              <a:t>FROG data from a system producing 1µJ pulses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645668" y="353320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5177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challenge increases with higher pulse energy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1139" y="1567739"/>
            <a:ext cx="3811785" cy="188347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1140" y="3498643"/>
            <a:ext cx="3808669" cy="2123893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92304" y="1151175"/>
            <a:ext cx="3374136" cy="210665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3922" y="3315023"/>
            <a:ext cx="3372518" cy="2307513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55505" y="5857054"/>
            <a:ext cx="8837850" cy="338554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</a:rPr>
              <a:t>FROG data from a system producing 100 µJ pulses B = 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</a:rPr>
              <a:t>6, Chirped Fiber Bragg Grating Stretcher</a:t>
            </a:r>
            <a:endParaRPr lang="en-US" sz="1600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337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Lowering B and using a bulk stretcher improves the pulse</a:t>
            </a:r>
            <a:endParaRPr lang="en-US" dirty="0"/>
          </a:p>
        </p:txBody>
      </p:sp>
      <p:pic>
        <p:nvPicPr>
          <p:cNvPr id="4" name="Picture 3" descr="four pane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609"/>
          <a:stretch/>
        </p:blipFill>
        <p:spPr>
          <a:xfrm>
            <a:off x="806433" y="1645664"/>
            <a:ext cx="3600820" cy="1956650"/>
          </a:xfrm>
          <a:prstGeom prst="rect">
            <a:avLst/>
          </a:prstGeom>
        </p:spPr>
      </p:pic>
      <p:pic>
        <p:nvPicPr>
          <p:cNvPr id="5" name="Picture 4" descr="residual G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378" y="3685066"/>
            <a:ext cx="3557753" cy="228928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52051" y="6027139"/>
            <a:ext cx="4691734" cy="338554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</a:rPr>
              <a:t>FROG data from a system producing </a:t>
            </a:r>
            <a:r>
              <a:rPr lang="en-US" sz="1600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</a:rPr>
              <a:t>500µJ </a:t>
            </a:r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</a:rPr>
              <a:t>pulses</a:t>
            </a:r>
          </a:p>
        </p:txBody>
      </p:sp>
      <p:pic>
        <p:nvPicPr>
          <p:cNvPr id="7" name="Picture 6" descr="pulse linea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2481" y="1536628"/>
            <a:ext cx="3006424" cy="2000827"/>
          </a:xfrm>
          <a:prstGeom prst="rect">
            <a:avLst/>
          </a:prstGeom>
        </p:spPr>
      </p:pic>
      <p:pic>
        <p:nvPicPr>
          <p:cNvPr id="8" name="Picture 7" descr="spectr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4463" y="3757808"/>
            <a:ext cx="3223725" cy="215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6520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35079" y="1447714"/>
            <a:ext cx="4783393" cy="192685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Computational design expertise</a:t>
            </a:r>
          </a:p>
          <a:p>
            <a:r>
              <a:rPr lang="en-US" sz="2000" dirty="0" smtClean="0"/>
              <a:t>“Stack and draw” photonic crystal fiber preforms</a:t>
            </a:r>
          </a:p>
          <a:p>
            <a:r>
              <a:rPr lang="en-US" sz="2000" dirty="0" smtClean="0"/>
              <a:t>8.2 m optical fiber draw tower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FY12, we commissioned optical fiber fabrication at LLNL</a:t>
            </a:r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4052" r="8824"/>
          <a:stretch/>
        </p:blipFill>
        <p:spPr>
          <a:xfrm>
            <a:off x="4029172" y="3392963"/>
            <a:ext cx="2854477" cy="2471697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4" name="Picture 10" descr="FODT-4final.jpe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050268" y="956964"/>
            <a:ext cx="1578614" cy="4933418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8281" y="1511904"/>
            <a:ext cx="1345545" cy="4378477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4" name="Picture 2" descr="C:\Users\messerly2\Pictures\2012_01_19 First PCF Preform\P100048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030444" y="3156857"/>
            <a:ext cx="1832110" cy="274562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9"/>
          <p:cNvSpPr>
            <a:spLocks/>
          </p:cNvSpPr>
          <p:nvPr/>
        </p:nvSpPr>
        <p:spPr bwMode="auto">
          <a:xfrm>
            <a:off x="1590521" y="5685819"/>
            <a:ext cx="6172161" cy="605379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Only facility in the DOE complex and unique for co-location of process development and advanced computing power. </a:t>
            </a:r>
          </a:p>
        </p:txBody>
      </p:sp>
    </p:spTree>
    <p:extLst>
      <p:ext uri="{BB962C8B-B14F-4D97-AF65-F5344CB8AC3E}">
        <p14:creationId xmlns:p14="http://schemas.microsoft.com/office/powerpoint/2010/main" xmlns="" val="64144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Fibers are designed and then a manufacturing plan is created</a:t>
            </a:r>
            <a:endParaRPr lang="en-US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1453" y="2170270"/>
            <a:ext cx="4588267" cy="3356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45" b="835"/>
          <a:stretch>
            <a:fillRect/>
          </a:stretch>
        </p:blipFill>
        <p:spPr bwMode="auto">
          <a:xfrm>
            <a:off x="616510" y="2146870"/>
            <a:ext cx="3398364" cy="3388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76636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Stock silica is drawn to the dimensions for manufacture</a:t>
            </a:r>
            <a:endParaRPr lang="en-US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940" y="1506910"/>
            <a:ext cx="2302823" cy="3449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00" r="27279"/>
          <a:stretch/>
        </p:blipFill>
        <p:spPr bwMode="auto">
          <a:xfrm>
            <a:off x="2392886" y="2228673"/>
            <a:ext cx="2197348" cy="2427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768"/>
          <a:stretch/>
        </p:blipFill>
        <p:spPr bwMode="auto">
          <a:xfrm>
            <a:off x="4672621" y="1609310"/>
            <a:ext cx="3736221" cy="4596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71947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 to 3 mm canes are stacked and sleeved into a preform</a:t>
            </a:r>
            <a:endParaRPr lang="en-US" dirty="0"/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09" r="7412"/>
          <a:stretch/>
        </p:blipFill>
        <p:spPr bwMode="auto">
          <a:xfrm>
            <a:off x="1048022" y="1688997"/>
            <a:ext cx="3267365" cy="2168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46" r="4007"/>
          <a:stretch/>
        </p:blipFill>
        <p:spPr bwMode="auto">
          <a:xfrm>
            <a:off x="4734597" y="1684499"/>
            <a:ext cx="3378333" cy="2186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93" t="15342" r="23017" b="26839"/>
          <a:stretch/>
        </p:blipFill>
        <p:spPr bwMode="auto">
          <a:xfrm>
            <a:off x="1060350" y="3945276"/>
            <a:ext cx="3255037" cy="2273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903" t="21158" r="18040" b="18165"/>
          <a:stretch/>
        </p:blipFill>
        <p:spPr bwMode="auto">
          <a:xfrm>
            <a:off x="4734596" y="3957604"/>
            <a:ext cx="3378334" cy="227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87313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Pressure, vacuum and heat convert the preform into an optical  fiber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9038" y="1765272"/>
            <a:ext cx="4451884" cy="333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9005" y="1521673"/>
            <a:ext cx="3598924" cy="4798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78423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9"/>
            <a:ext cx="8509000" cy="999064"/>
          </a:xfrm>
        </p:spPr>
        <p:txBody>
          <a:bodyPr/>
          <a:lstStyle/>
          <a:p>
            <a:r>
              <a:rPr lang="en-US" sz="2400" dirty="0" smtClean="0"/>
              <a:t>Standard fiber lasers are limited in average power and pulse energy, but we are exploring ideas for improvement</a:t>
            </a:r>
            <a:br>
              <a:rPr lang="en-US" sz="2400" dirty="0" smtClean="0"/>
            </a:br>
            <a:endParaRPr lang="en-US" sz="24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119873" y="1074345"/>
            <a:ext cx="8909545" cy="3328467"/>
            <a:chOff x="145274" y="1387612"/>
            <a:chExt cx="8909545" cy="3328467"/>
          </a:xfrm>
        </p:grpSpPr>
        <p:pic>
          <p:nvPicPr>
            <p:cNvPr id="6" name="Picture 5" descr="power scaling.tif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45274" y="1716560"/>
              <a:ext cx="4405836" cy="299951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Picture 6" descr="pulse energy.tif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52113" y="1726997"/>
              <a:ext cx="4402706" cy="2989081"/>
            </a:xfrm>
            <a:prstGeom prst="rect">
              <a:avLst/>
            </a:prstGeom>
            <a:ln>
              <a:noFill/>
            </a:ln>
          </p:spPr>
        </p:pic>
        <p:sp>
          <p:nvSpPr>
            <p:cNvPr id="8" name="Rectangle 9"/>
            <p:cNvSpPr>
              <a:spLocks/>
            </p:cNvSpPr>
            <p:nvPr/>
          </p:nvSpPr>
          <p:spPr bwMode="auto">
            <a:xfrm>
              <a:off x="145274" y="1387612"/>
              <a:ext cx="4405852" cy="3385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ctr" eaLnBrk="0" hangingPunct="0"/>
              <a:r>
                <a:rPr lang="en-US" sz="1600" dirty="0">
                  <a:solidFill>
                    <a:schemeClr val="bg1"/>
                  </a:solidFill>
                  <a:latin typeface="Arial"/>
                  <a:sym typeface="Arial" charset="0"/>
                </a:rPr>
                <a:t>Average Power vs. Year</a:t>
              </a:r>
            </a:p>
          </p:txBody>
        </p:sp>
        <p:sp>
          <p:nvSpPr>
            <p:cNvPr id="9" name="Rectangle 9"/>
            <p:cNvSpPr>
              <a:spLocks/>
            </p:cNvSpPr>
            <p:nvPr/>
          </p:nvSpPr>
          <p:spPr bwMode="auto">
            <a:xfrm>
              <a:off x="4644154" y="1387612"/>
              <a:ext cx="4407408" cy="33855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ctr" eaLnBrk="0" hangingPunct="0"/>
              <a:r>
                <a:rPr lang="en-US" sz="1600" dirty="0">
                  <a:solidFill>
                    <a:schemeClr val="bg1"/>
                  </a:solidFill>
                  <a:latin typeface="Arial"/>
                  <a:sym typeface="Arial" charset="0"/>
                </a:rPr>
                <a:t>Pulse Energy vs. Year</a:t>
              </a:r>
            </a:p>
          </p:txBody>
        </p:sp>
      </p:grpSp>
      <p:sp>
        <p:nvSpPr>
          <p:cNvPr id="10" name="Rectangle 9"/>
          <p:cNvSpPr>
            <a:spLocks/>
          </p:cNvSpPr>
          <p:nvPr/>
        </p:nvSpPr>
        <p:spPr bwMode="auto">
          <a:xfrm>
            <a:off x="0" y="5884333"/>
            <a:ext cx="9143999" cy="46408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anchor="ctr"/>
          <a:lstStyle/>
          <a:p>
            <a:pPr algn="ctr" eaLnBrk="0" hangingPunct="0"/>
            <a:r>
              <a:rPr lang="en-US" dirty="0" smtClean="0">
                <a:solidFill>
                  <a:schemeClr val="bg1"/>
                </a:solidFill>
                <a:latin typeface="Arial"/>
                <a:sym typeface="Arial" charset="0"/>
              </a:rPr>
              <a:t>Novel </a:t>
            </a:r>
            <a:r>
              <a:rPr lang="en-US" dirty="0">
                <a:solidFill>
                  <a:schemeClr val="bg1"/>
                </a:solidFill>
                <a:latin typeface="Arial"/>
                <a:sym typeface="Arial" charset="0"/>
              </a:rPr>
              <a:t>waveguides offer the potential for </a:t>
            </a:r>
            <a:r>
              <a:rPr lang="en-US" dirty="0" smtClean="0">
                <a:solidFill>
                  <a:schemeClr val="bg1"/>
                </a:solidFill>
                <a:latin typeface="Arial"/>
                <a:sym typeface="Arial" charset="0"/>
              </a:rPr>
              <a:t>improvements</a:t>
            </a:r>
            <a:endParaRPr lang="en-US" dirty="0">
              <a:solidFill>
                <a:schemeClr val="bg1"/>
              </a:solidFill>
              <a:latin typeface="Arial"/>
              <a:sym typeface="Arial" charset="0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457200" y="4402668"/>
            <a:ext cx="8229600" cy="973666"/>
          </a:xfrm>
          <a:prstGeom prst="rect">
            <a:avLst/>
          </a:prstGeom>
        </p:spPr>
        <p:txBody>
          <a:bodyPr/>
          <a:lstStyle>
            <a:lvl1pPr marL="400050" indent="-280988" algn="l" rtl="0" eaLnBrk="1" latinLnBrk="0" hangingPunct="1">
              <a:spcBef>
                <a:spcPts val="1200"/>
              </a:spcBef>
              <a:spcAft>
                <a:spcPts val="600"/>
              </a:spcAft>
              <a:buClr>
                <a:srgbClr val="0D5097"/>
              </a:buClr>
              <a:buSzPct val="90000"/>
              <a:buFont typeface="Wingdings" charset="2"/>
              <a:buChar char="§"/>
              <a:defRPr kumimoji="0"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628650" indent="-215900" algn="l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/>
              <a:buChar char="•"/>
              <a:defRPr kumimoji="0"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027113" indent="-342900" algn="l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90000"/>
              <a:buFont typeface="Lucida Grande"/>
              <a:buChar char="—"/>
              <a:defRPr kumimoji="0"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314450" indent="-242888" algn="l" rtl="0" eaLnBrk="1" latinLnBrk="0" hangingPunct="1">
              <a:spcBef>
                <a:spcPts val="0"/>
              </a:spcBef>
              <a:spcAft>
                <a:spcPts val="600"/>
              </a:spcAft>
              <a:buClrTx/>
              <a:buSzPct val="100000"/>
              <a:buFont typeface="Lucida Grande"/>
              <a:buChar char="–"/>
              <a:defRPr kumimoji="0"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543050" indent="-242888" algn="l" rtl="0" eaLnBrk="1" latinLnBrk="0" hangingPunct="1">
              <a:spcBef>
                <a:spcPts val="0"/>
              </a:spcBef>
              <a:spcAft>
                <a:spcPts val="600"/>
              </a:spcAft>
              <a:buClrTx/>
              <a:buFont typeface="Arial"/>
              <a:buChar char="•"/>
              <a:defRPr kumimoji="0" lang="en-US" sz="1800" kern="120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627632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968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31136" indent="-18288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Char char="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hangingPunct="0"/>
            <a:r>
              <a:rPr lang="en-US" sz="1800" dirty="0" smtClean="0">
                <a:sym typeface="Arial" charset="0"/>
              </a:rPr>
              <a:t>Little to no progress in diffraction limited single aperture power or energy scaling has been reported in 4-5 years! </a:t>
            </a:r>
          </a:p>
          <a:p>
            <a:pPr eaLnBrk="0" hangingPunct="0"/>
            <a:r>
              <a:rPr lang="en-US" sz="1800" dirty="0" smtClean="0">
                <a:sym typeface="Arial" charset="0"/>
              </a:rPr>
              <a:t>R&amp;D focus has shifted to beam combination as limits of conventional fibers have effectively been attained</a:t>
            </a: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xmlns="" val="293495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authored a key study on fiber laser power scalability</a:t>
            </a:r>
            <a:endParaRPr lang="en-US" dirty="0"/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91" r="-276"/>
          <a:stretch/>
        </p:blipFill>
        <p:spPr bwMode="auto">
          <a:xfrm>
            <a:off x="1761534" y="1506014"/>
            <a:ext cx="5708752" cy="3764349"/>
          </a:xfrm>
          <a:prstGeom prst="rect">
            <a:avLst/>
          </a:prstGeom>
          <a:solidFill>
            <a:srgbClr val="FFFFCC"/>
          </a:solidFill>
          <a:ln w="12700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3"/>
          <p:cNvSpPr>
            <a:spLocks/>
          </p:cNvSpPr>
          <p:nvPr/>
        </p:nvSpPr>
        <p:spPr bwMode="auto">
          <a:xfrm>
            <a:off x="67048" y="5476158"/>
            <a:ext cx="8981112" cy="72008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en-US" b="1" i="1" dirty="0" smtClean="0"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&gt;160</a:t>
            </a:r>
            <a:r>
              <a:rPr lang="en-US" b="1" i="1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 citations to date with high impact in the </a:t>
            </a:r>
            <a:r>
              <a:rPr lang="en-US" b="1" i="1" dirty="0" smtClean="0"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directed energy weapons community</a:t>
            </a:r>
            <a:endParaRPr lang="en-US" b="1" i="1" dirty="0" smtClean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  <a:sym typeface="Arial" charset="0"/>
            </a:endParaRPr>
          </a:p>
          <a:p>
            <a:pPr>
              <a:lnSpc>
                <a:spcPct val="90000"/>
              </a:lnSpc>
            </a:pPr>
            <a:endParaRPr lang="en-US" sz="1600" dirty="0">
              <a:latin typeface="Arial" charset="0"/>
              <a:ea typeface="ＭＳ Ｐゴシック" charset="0"/>
              <a:cs typeface="ＭＳ Ｐゴシック" charset="0"/>
              <a:sym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J.W</a:t>
            </a:r>
            <a:r>
              <a:rPr 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. Dawson et al., </a:t>
            </a:r>
            <a:r>
              <a:rPr lang="ja-JP" alt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“</a:t>
            </a:r>
            <a:r>
              <a:rPr lang="en-US" altLang="ja-JP" sz="1600" dirty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Analysis of the scalability of diffraction-limited fiber lasers and amplifiers to high average power,</a:t>
            </a:r>
            <a:r>
              <a:rPr lang="ja-JP" altLang="en-US" sz="1600" dirty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”</a:t>
            </a:r>
            <a:r>
              <a:rPr lang="en-US" altLang="ja-JP" sz="1600" dirty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 Optics Express vol. 16, pp. 13240-13266 (2008</a:t>
            </a:r>
            <a:r>
              <a:rPr lang="en-US" altLang="ja-JP" sz="1600" dirty="0" smtClean="0">
                <a:solidFill>
                  <a:schemeClr val="tx1"/>
                </a:solidFill>
                <a:latin typeface="Arial" charset="0"/>
                <a:cs typeface="Arial" charset="0"/>
                <a:sym typeface="Arial" charset="0"/>
              </a:rPr>
              <a:t>)</a:t>
            </a:r>
            <a:endParaRPr lang="en-US" sz="1600" b="1" i="1" dirty="0">
              <a:solidFill>
                <a:schemeClr val="tx1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037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 power scaling limits may be overcome with a slab waveguide</a:t>
            </a:r>
            <a:endParaRPr lang="en-US" dirty="0"/>
          </a:p>
        </p:txBody>
      </p:sp>
      <p:pic>
        <p:nvPicPr>
          <p:cNvPr id="14" name="Picture 12" descr="C:\Users\messerly2\Pictures\2012_05_08 D0010 (7 core 127 clad)\DSC_1878 (D0010 T+0680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4766107">
            <a:off x="4787822" y="2000997"/>
            <a:ext cx="3279387" cy="3318059"/>
          </a:xfrm>
          <a:prstGeom prst="ellipse">
            <a:avLst/>
          </a:prstGeom>
          <a:noFill/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521" y="1891308"/>
            <a:ext cx="3265838" cy="331057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79386" y="1527737"/>
            <a:ext cx="3282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Typical Circular Waveguide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5167006" y="1570920"/>
            <a:ext cx="2717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LLNL Slab Waveguide</a:t>
            </a:r>
            <a:endParaRPr lang="en-US" sz="2000" dirty="0"/>
          </a:p>
        </p:txBody>
      </p:sp>
      <p:sp>
        <p:nvSpPr>
          <p:cNvPr id="18" name="Rectangle 19"/>
          <p:cNvSpPr>
            <a:spLocks/>
          </p:cNvSpPr>
          <p:nvPr/>
        </p:nvSpPr>
        <p:spPr bwMode="auto">
          <a:xfrm>
            <a:off x="779682" y="5531507"/>
            <a:ext cx="7584636" cy="605379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Slab waveguides permit 1-D heat flow, preferential bending perpendicular to the short axis and aperture scaling parallel to the long axis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2302690" y="3335523"/>
            <a:ext cx="379825" cy="367975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dash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b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</a:pP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5804207" y="3477965"/>
            <a:ext cx="1258172" cy="32049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dash"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b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</a:pP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311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Yb</a:t>
            </a:r>
            <a:r>
              <a:rPr lang="en-US" baseline="30000" dirty="0" smtClean="0"/>
              <a:t>3+ </a:t>
            </a:r>
            <a:r>
              <a:rPr lang="en-US" dirty="0" smtClean="0"/>
              <a:t>doped slab waveguide shows stable laser amplification</a:t>
            </a:r>
            <a:endParaRPr lang="en-US" dirty="0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54474" y="1919512"/>
            <a:ext cx="3019585" cy="419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Rectangle 9"/>
          <p:cNvSpPr>
            <a:spLocks/>
          </p:cNvSpPr>
          <p:nvPr/>
        </p:nvSpPr>
        <p:spPr bwMode="auto">
          <a:xfrm>
            <a:off x="6224294" y="1649957"/>
            <a:ext cx="2730962" cy="379846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Optical Near Field</a:t>
            </a:r>
          </a:p>
        </p:txBody>
      </p:sp>
      <p:sp>
        <p:nvSpPr>
          <p:cNvPr id="7" name="Rectangle 9"/>
          <p:cNvSpPr>
            <a:spLocks/>
          </p:cNvSpPr>
          <p:nvPr/>
        </p:nvSpPr>
        <p:spPr bwMode="auto">
          <a:xfrm>
            <a:off x="6222389" y="3262389"/>
            <a:ext cx="2767507" cy="379846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Optical Far Field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860" y="1946713"/>
            <a:ext cx="3311603" cy="2004140"/>
          </a:xfrm>
          <a:prstGeom prst="rect">
            <a:avLst/>
          </a:prstGeom>
          <a:noFill/>
          <a:ln w="12700" cap="flat">
            <a:noFill/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>
            <a:spLocks/>
          </p:cNvSpPr>
          <p:nvPr/>
        </p:nvSpPr>
        <p:spPr bwMode="auto">
          <a:xfrm>
            <a:off x="75860" y="1566864"/>
            <a:ext cx="3335341" cy="384435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10 W at 50% optical efficiency</a:t>
            </a:r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18209294">
            <a:off x="3553787" y="2554031"/>
            <a:ext cx="2499146" cy="2407585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6787" y="4318885"/>
            <a:ext cx="3268804" cy="1972554"/>
          </a:xfrm>
          <a:prstGeom prst="rect">
            <a:avLst/>
          </a:prstGeom>
          <a:noFill/>
          <a:ln w="12700" cap="flat">
            <a:noFill/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>
            <a:spLocks/>
          </p:cNvSpPr>
          <p:nvPr/>
        </p:nvSpPr>
        <p:spPr bwMode="auto">
          <a:xfrm>
            <a:off x="109564" y="3998340"/>
            <a:ext cx="3266028" cy="384435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25 dB Gain (&gt;300X)</a:t>
            </a:r>
          </a:p>
        </p:txBody>
      </p:sp>
      <p:sp>
        <p:nvSpPr>
          <p:cNvPr id="13" name="Line 23"/>
          <p:cNvSpPr>
            <a:spLocks noChangeShapeType="1"/>
          </p:cNvSpPr>
          <p:nvPr/>
        </p:nvSpPr>
        <p:spPr bwMode="auto">
          <a:xfrm rot="10800000">
            <a:off x="3556304" y="2020777"/>
            <a:ext cx="0" cy="1821547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" name="Line 24"/>
          <p:cNvSpPr>
            <a:spLocks noChangeShapeType="1"/>
          </p:cNvSpPr>
          <p:nvPr/>
        </p:nvSpPr>
        <p:spPr bwMode="auto">
          <a:xfrm rot="10800000" flipH="1">
            <a:off x="6049068" y="2027025"/>
            <a:ext cx="0" cy="174862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 rot="10800000" flipH="1">
            <a:off x="3554717" y="2332300"/>
            <a:ext cx="2494352" cy="1698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" name="Rectangle 29"/>
          <p:cNvSpPr>
            <a:spLocks/>
          </p:cNvSpPr>
          <p:nvPr/>
        </p:nvSpPr>
        <p:spPr bwMode="auto">
          <a:xfrm>
            <a:off x="4400233" y="1999924"/>
            <a:ext cx="8276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2544" bIns="0">
            <a:spAutoFit/>
          </a:bodyPr>
          <a:lstStyle/>
          <a:p>
            <a:pPr marL="52388"/>
            <a:r>
              <a:rPr lang="en-US" sz="1800" dirty="0">
                <a:latin typeface="Arial" charset="0"/>
                <a:ea typeface="ＭＳ Ｐゴシック" charset="0"/>
                <a:cs typeface="Arial" charset="0"/>
                <a:sym typeface="Arial" charset="0"/>
              </a:rPr>
              <a:t>250 µm</a:t>
            </a:r>
          </a:p>
        </p:txBody>
      </p:sp>
      <p:sp>
        <p:nvSpPr>
          <p:cNvPr id="17" name="Rectangle 22"/>
          <p:cNvSpPr>
            <a:spLocks/>
          </p:cNvSpPr>
          <p:nvPr/>
        </p:nvSpPr>
        <p:spPr bwMode="auto">
          <a:xfrm>
            <a:off x="4431995" y="2829181"/>
            <a:ext cx="9334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2544" bIns="0">
            <a:spAutoFit/>
          </a:bodyPr>
          <a:lstStyle/>
          <a:p>
            <a:pPr marL="52388"/>
            <a:r>
              <a:rPr lang="en-US" sz="1800" dirty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200 µm</a:t>
            </a:r>
          </a:p>
        </p:txBody>
      </p:sp>
      <p:sp>
        <p:nvSpPr>
          <p:cNvPr id="18" name="Line 26"/>
          <p:cNvSpPr>
            <a:spLocks noChangeShapeType="1"/>
          </p:cNvSpPr>
          <p:nvPr/>
        </p:nvSpPr>
        <p:spPr bwMode="auto">
          <a:xfrm rot="10800000">
            <a:off x="3973944" y="2830002"/>
            <a:ext cx="0" cy="1090422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9" name="Line 27"/>
          <p:cNvSpPr>
            <a:spLocks noChangeShapeType="1"/>
          </p:cNvSpPr>
          <p:nvPr/>
        </p:nvSpPr>
        <p:spPr bwMode="auto">
          <a:xfrm rot="10800000">
            <a:off x="5675480" y="2832668"/>
            <a:ext cx="381" cy="1097280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Line 28"/>
          <p:cNvSpPr>
            <a:spLocks noChangeShapeType="1"/>
          </p:cNvSpPr>
          <p:nvPr/>
        </p:nvSpPr>
        <p:spPr bwMode="auto">
          <a:xfrm rot="10800000" flipH="1">
            <a:off x="3996293" y="3150437"/>
            <a:ext cx="1686407" cy="8944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1" name="Rectangle 22"/>
          <p:cNvSpPr>
            <a:spLocks/>
          </p:cNvSpPr>
          <p:nvPr/>
        </p:nvSpPr>
        <p:spPr bwMode="auto">
          <a:xfrm>
            <a:off x="4389682" y="3230571"/>
            <a:ext cx="101560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52544" bIns="0">
            <a:spAutoFit/>
          </a:bodyPr>
          <a:lstStyle/>
          <a:p>
            <a:pPr marL="52388"/>
            <a:r>
              <a:rPr lang="en-US" sz="1800" dirty="0" smtClean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10 µm X 120 µm</a:t>
            </a:r>
            <a:endParaRPr lang="en-US" sz="1800" dirty="0">
              <a:solidFill>
                <a:srgbClr val="FFFFFF"/>
              </a:solidFill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  <p:sp>
        <p:nvSpPr>
          <p:cNvPr id="22" name="Rectangle 29"/>
          <p:cNvSpPr>
            <a:spLocks/>
          </p:cNvSpPr>
          <p:nvPr/>
        </p:nvSpPr>
        <p:spPr bwMode="auto">
          <a:xfrm>
            <a:off x="3472503" y="4953688"/>
            <a:ext cx="124434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52544" bIns="0">
            <a:spAutoFit/>
          </a:bodyPr>
          <a:lstStyle/>
          <a:p>
            <a:pPr marL="52388"/>
            <a:r>
              <a:rPr lang="en-US" sz="1800" dirty="0" smtClean="0">
                <a:latin typeface="Arial" charset="0"/>
                <a:ea typeface="ＭＳ Ｐゴシック" charset="0"/>
                <a:cs typeface="Arial" charset="0"/>
                <a:sym typeface="Arial" charset="0"/>
              </a:rPr>
              <a:t>Yb</a:t>
            </a:r>
            <a:r>
              <a:rPr lang="en-US" sz="1800" baseline="30000" dirty="0" smtClean="0">
                <a:latin typeface="Arial" charset="0"/>
                <a:ea typeface="ＭＳ Ｐゴシック" charset="0"/>
                <a:cs typeface="Arial" charset="0"/>
                <a:sym typeface="Arial" charset="0"/>
              </a:rPr>
              <a:t>3+ </a:t>
            </a:r>
            <a:r>
              <a:rPr lang="en-US" sz="1800" dirty="0" smtClean="0">
                <a:latin typeface="Arial" charset="0"/>
                <a:ea typeface="ＭＳ Ｐゴシック" charset="0"/>
                <a:cs typeface="Arial" charset="0"/>
                <a:sym typeface="Arial" charset="0"/>
              </a:rPr>
              <a:t>Slab Waveguide</a:t>
            </a:r>
            <a:endParaRPr lang="en-US" sz="1800" dirty="0"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  <p:sp>
        <p:nvSpPr>
          <p:cNvPr id="23" name="Rectangle 29"/>
          <p:cNvSpPr>
            <a:spLocks/>
          </p:cNvSpPr>
          <p:nvPr/>
        </p:nvSpPr>
        <p:spPr bwMode="auto">
          <a:xfrm>
            <a:off x="4906814" y="5070476"/>
            <a:ext cx="136494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52544" bIns="0">
            <a:spAutoFit/>
          </a:bodyPr>
          <a:lstStyle/>
          <a:p>
            <a:pPr marL="52388"/>
            <a:r>
              <a:rPr lang="en-US" dirty="0" smtClean="0">
                <a:latin typeface="Arial" charset="0"/>
                <a:ea typeface="ＭＳ Ｐゴシック" charset="0"/>
                <a:cs typeface="Arial" charset="0"/>
                <a:sym typeface="Arial" charset="0"/>
              </a:rPr>
              <a:t>Secondary Waveguide for Diode Pump Light</a:t>
            </a:r>
            <a:endParaRPr lang="en-US" sz="1800" dirty="0">
              <a:latin typeface="Arial" charset="0"/>
              <a:ea typeface="ＭＳ Ｐゴシック" charset="0"/>
              <a:cs typeface="Arial" charset="0"/>
              <a:sym typeface="Arial" charset="0"/>
            </a:endParaRPr>
          </a:p>
        </p:txBody>
      </p:sp>
      <p:cxnSp>
        <p:nvCxnSpPr>
          <p:cNvPr id="25" name="Straight Arrow Connector 24"/>
          <p:cNvCxnSpPr>
            <a:stCxn id="22" idx="0"/>
          </p:cNvCxnSpPr>
          <p:nvPr/>
        </p:nvCxnSpPr>
        <p:spPr>
          <a:xfrm flipV="1">
            <a:off x="4094676" y="3869681"/>
            <a:ext cx="598435" cy="1084007"/>
          </a:xfrm>
          <a:prstGeom prst="straightConnector1">
            <a:avLst/>
          </a:prstGeom>
          <a:ln w="317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3" idx="0"/>
          </p:cNvCxnSpPr>
          <p:nvPr/>
        </p:nvCxnSpPr>
        <p:spPr>
          <a:xfrm flipH="1" flipV="1">
            <a:off x="5167893" y="4273267"/>
            <a:ext cx="421394" cy="797209"/>
          </a:xfrm>
          <a:prstGeom prst="straightConnector1">
            <a:avLst/>
          </a:prstGeom>
          <a:ln w="3175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7612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Modes are transformed to diffraction limited beams via diffractive optics</a:t>
            </a:r>
            <a:endParaRPr lang="en-US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90344" y="1436292"/>
            <a:ext cx="5839990" cy="3604536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/>
          </p:cNvSpPr>
          <p:nvPr/>
        </p:nvSpPr>
        <p:spPr bwMode="auto">
          <a:xfrm>
            <a:off x="590193" y="5044829"/>
            <a:ext cx="8086444" cy="128198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90000"/>
              </a:lnSpc>
            </a:pPr>
            <a:r>
              <a:rPr lang="en-US" b="1" i="1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Outside </a:t>
            </a:r>
            <a:r>
              <a:rPr lang="en-US" b="1" i="1" dirty="0" smtClean="0"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interest has already been expressed in this technique via forthcoming blurb in Laser Focus World and interest in collaborations</a:t>
            </a:r>
            <a:endParaRPr lang="en-US" b="1" i="1" dirty="0" smtClean="0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  <a:sym typeface="Arial" charset="0"/>
            </a:endParaRPr>
          </a:p>
          <a:p>
            <a:pPr>
              <a:lnSpc>
                <a:spcPct val="90000"/>
              </a:lnSpc>
            </a:pPr>
            <a:endParaRPr lang="en-US" sz="1600" dirty="0">
              <a:latin typeface="Arial" charset="0"/>
              <a:ea typeface="ＭＳ Ｐゴシック" charset="0"/>
              <a:cs typeface="ＭＳ Ｐゴシック" charset="0"/>
              <a:sym typeface="Arial" charset="0"/>
            </a:endParaRPr>
          </a:p>
          <a:p>
            <a:pPr>
              <a:lnSpc>
                <a:spcPct val="90000"/>
              </a:lnSpc>
            </a:pPr>
            <a:r>
              <a:rPr lang="en-US" sz="1600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A.K. </a:t>
            </a:r>
            <a:r>
              <a:rPr lang="en-US" sz="1600" dirty="0" err="1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Sridharan</a:t>
            </a:r>
            <a:r>
              <a:rPr lang="en-US" sz="1600" dirty="0" smtClean="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, et al., “Mode-converters for rectangula</a:t>
            </a:r>
            <a:r>
              <a:rPr lang="en-US" sz="1600" dirty="0" smtClean="0">
                <a:latin typeface="Arial" charset="0"/>
                <a:ea typeface="ＭＳ Ｐゴシック" charset="0"/>
                <a:cs typeface="ＭＳ Ｐゴシック" charset="0"/>
                <a:sym typeface="Arial" charset="0"/>
              </a:rPr>
              <a:t>r-core fiber amplifiers to achieve diffraction-limited power scaling,” Optics Express, vol. 20, pp. 28792-28800 (Dec 2012)</a:t>
            </a:r>
            <a:endParaRPr lang="en-US" sz="1600" b="1" i="1" dirty="0">
              <a:solidFill>
                <a:schemeClr val="tx1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2781" y="1857157"/>
            <a:ext cx="2432011" cy="584776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>
            <a:defPPr>
              <a:defRPr lang="en-US"/>
            </a:defPPr>
            <a:lvl1pPr algn="ctr" eaLnBrk="0" hangingPunct="0">
              <a:defRPr sz="160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</a:defRPr>
            </a:lvl1pPr>
          </a:lstStyle>
          <a:p>
            <a:r>
              <a:rPr lang="en-US" sz="2000" dirty="0"/>
              <a:t>Winner 2013 R&amp;D 100 Award!</a:t>
            </a:r>
          </a:p>
        </p:txBody>
      </p:sp>
      <p:pic>
        <p:nvPicPr>
          <p:cNvPr id="6" name="Picture 5" descr="RD_100_2013_awards250x250_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71924" y="2182755"/>
            <a:ext cx="1113365" cy="101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0539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have developed fiber lasers for 589 nm guide star laser systems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165" y="1817353"/>
            <a:ext cx="8157625" cy="38068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9420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7881" y="207807"/>
            <a:ext cx="8229600" cy="1251062"/>
          </a:xfrm>
        </p:spPr>
        <p:txBody>
          <a:bodyPr/>
          <a:lstStyle/>
          <a:p>
            <a:r>
              <a:rPr lang="en-US" dirty="0" smtClean="0"/>
              <a:t>A key challenge was development of 900 nm fiber lasers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 rot="5400000">
            <a:off x="4558614" y="1417480"/>
            <a:ext cx="4195083" cy="3456062"/>
          </a:xfrm>
          <a:prstGeom prst="rect">
            <a:avLst/>
          </a:prstGeom>
          <a:noFill/>
          <a:ln w="12700" cap="flat">
            <a:noFill/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0"/>
          <p:cNvSpPr>
            <a:spLocks/>
          </p:cNvSpPr>
          <p:nvPr/>
        </p:nvSpPr>
        <p:spPr bwMode="auto">
          <a:xfrm>
            <a:off x="4920939" y="1033439"/>
            <a:ext cx="3475579" cy="444500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Nd</a:t>
            </a:r>
            <a:r>
              <a:rPr lang="en-US" sz="1600" baseline="300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3+</a:t>
            </a:r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 PM fiber amplifier chain</a:t>
            </a:r>
          </a:p>
        </p:txBody>
      </p:sp>
      <p:sp>
        <p:nvSpPr>
          <p:cNvPr id="9" name="Rectangle 8"/>
          <p:cNvSpPr>
            <a:spLocks/>
          </p:cNvSpPr>
          <p:nvPr/>
        </p:nvSpPr>
        <p:spPr bwMode="auto">
          <a:xfrm>
            <a:off x="805282" y="5602518"/>
            <a:ext cx="7533436" cy="638853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The challenges were suppression of lasing at 1µm, lack of an industrial base at the 900nm wavelength and a difficult to fabricate glass composition.</a:t>
            </a:r>
          </a:p>
        </p:txBody>
      </p:sp>
      <p:pic>
        <p:nvPicPr>
          <p:cNvPr id="10" name="Picture 9" descr="938nm laser results.tif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9606" y="2108256"/>
            <a:ext cx="4581024" cy="3134645"/>
          </a:xfrm>
          <a:prstGeom prst="rect">
            <a:avLst/>
          </a:prstGeom>
          <a:ln>
            <a:noFill/>
          </a:ln>
        </p:spPr>
      </p:pic>
      <p:sp>
        <p:nvSpPr>
          <p:cNvPr id="6" name="Rectangle 8"/>
          <p:cNvSpPr>
            <a:spLocks/>
          </p:cNvSpPr>
          <p:nvPr/>
        </p:nvSpPr>
        <p:spPr bwMode="auto">
          <a:xfrm>
            <a:off x="197275" y="1637558"/>
            <a:ext cx="4598971" cy="606318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Host quality yields low efficiency at 938nm, but other glass compositions can attain 50%</a:t>
            </a:r>
          </a:p>
        </p:txBody>
      </p:sp>
    </p:spTree>
    <p:extLst>
      <p:ext uri="{BB962C8B-B14F-4D97-AF65-F5344CB8AC3E}">
        <p14:creationId xmlns:p14="http://schemas.microsoft.com/office/powerpoint/2010/main" xmlns="" val="310478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project also required 17 W of pulsed power at 1583nm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47" y="1491808"/>
            <a:ext cx="3990356" cy="46090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11040" y="1491808"/>
            <a:ext cx="3256928" cy="479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0618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.8W Too much background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10890" y="0"/>
            <a:ext cx="9154890" cy="6858000"/>
          </a:xfrm>
          <a:prstGeom prst="rect">
            <a:avLst/>
          </a:prstGeom>
        </p:spPr>
      </p:pic>
      <p:sp>
        <p:nvSpPr>
          <p:cNvPr id="5" name="Rectangle 6"/>
          <p:cNvSpPr>
            <a:spLocks/>
          </p:cNvSpPr>
          <p:nvPr/>
        </p:nvSpPr>
        <p:spPr bwMode="auto">
          <a:xfrm>
            <a:off x="3822200" y="101083"/>
            <a:ext cx="5272480" cy="1526343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10W 589nm Fiber Laser</a:t>
            </a:r>
          </a:p>
          <a:p>
            <a:pPr marL="285750" indent="-285750" eaLnBrk="0" hangingPunct="0">
              <a:buFont typeface="Arial"/>
              <a:buChar char="•"/>
            </a:pPr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 Feasibility of 900 nm fiber lasers to 15W </a:t>
            </a:r>
          </a:p>
          <a:p>
            <a:pPr marL="285750" indent="-285750" eaLnBrk="0" hangingPunct="0">
              <a:buFont typeface="Arial"/>
              <a:buChar char="•"/>
            </a:pPr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 Pulsed 1583nm lasers to 15W</a:t>
            </a:r>
          </a:p>
          <a:p>
            <a:pPr marL="285750" indent="-285750" eaLnBrk="0" hangingPunct="0">
              <a:buFont typeface="Arial"/>
              <a:buChar char="•"/>
            </a:pPr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 Frequency conversion of fiber lasers at high power</a:t>
            </a:r>
          </a:p>
          <a:p>
            <a:pPr marL="285750" indent="-285750" eaLnBrk="0" hangingPunct="0">
              <a:buFont typeface="Arial"/>
              <a:buChar char="•"/>
            </a:pPr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 Laser in process of transfer to UC Santa Cruz</a:t>
            </a:r>
          </a:p>
        </p:txBody>
      </p:sp>
    </p:spTree>
    <p:extLst>
      <p:ext uri="{BB962C8B-B14F-4D97-AF65-F5344CB8AC3E}">
        <p14:creationId xmlns:p14="http://schemas.microsoft.com/office/powerpoint/2010/main" xmlns="" val="161184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LLNL has a wide range of capabilities in optical fibers and lasers</a:t>
            </a:r>
          </a:p>
          <a:p>
            <a:r>
              <a:rPr lang="en-US" dirty="0" smtClean="0"/>
              <a:t>We are focused primarily on pulsed fiber laser systems for a variety of applications; injection seed lasers, lasers for accelerators, other scientific applications</a:t>
            </a:r>
          </a:p>
          <a:p>
            <a:r>
              <a:rPr lang="en-US" dirty="0" smtClean="0"/>
              <a:t>We have established the capability to make micro-structured optical fibers and foresee many interesting new possibilities in this area</a:t>
            </a:r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209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have demonstrated the capability to make a wide variety of fibers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3237" y="1783838"/>
            <a:ext cx="2315290" cy="2315290"/>
          </a:xfrm>
          <a:prstGeom prst="rect">
            <a:avLst/>
          </a:prstGeom>
          <a:noFill/>
          <a:ln w="12700" cap="flat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/>
          <p:cNvSpPr>
            <a:spLocks/>
          </p:cNvSpPr>
          <p:nvPr/>
        </p:nvSpPr>
        <p:spPr bwMode="auto">
          <a:xfrm>
            <a:off x="956064" y="2196872"/>
            <a:ext cx="933450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52544" bIns="0">
            <a:spAutoFit/>
          </a:bodyPr>
          <a:lstStyle/>
          <a:p>
            <a:pPr marL="52388"/>
            <a:r>
              <a:rPr lang="en-US" sz="1800" dirty="0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125 µm</a:t>
            </a:r>
          </a:p>
        </p:txBody>
      </p:sp>
      <p:sp>
        <p:nvSpPr>
          <p:cNvPr id="7" name="Line 11"/>
          <p:cNvSpPr>
            <a:spLocks noChangeShapeType="1"/>
          </p:cNvSpPr>
          <p:nvPr/>
        </p:nvSpPr>
        <p:spPr bwMode="auto">
          <a:xfrm rot="10800000" flipH="1">
            <a:off x="507947" y="1939916"/>
            <a:ext cx="0" cy="1022350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 rot="10800000" flipH="1">
            <a:off x="2278281" y="1951174"/>
            <a:ext cx="0" cy="1022350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" name="Line 13"/>
          <p:cNvSpPr>
            <a:spLocks noChangeShapeType="1"/>
          </p:cNvSpPr>
          <p:nvPr/>
        </p:nvSpPr>
        <p:spPr bwMode="auto">
          <a:xfrm rot="10800000" flipH="1">
            <a:off x="513467" y="2514774"/>
            <a:ext cx="1750191" cy="11467"/>
          </a:xfrm>
          <a:prstGeom prst="line">
            <a:avLst/>
          </a:prstGeom>
          <a:noFill/>
          <a:ln w="25400" cap="flat">
            <a:solidFill>
              <a:srgbClr val="FFFFFF"/>
            </a:solidFill>
            <a:prstDash val="solid"/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Rectangle 9"/>
          <p:cNvSpPr>
            <a:spLocks/>
          </p:cNvSpPr>
          <p:nvPr/>
        </p:nvSpPr>
        <p:spPr bwMode="auto">
          <a:xfrm>
            <a:off x="244900" y="1484153"/>
            <a:ext cx="2303627" cy="391716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First fiber small core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2796076" y="2022022"/>
            <a:ext cx="2235418" cy="2330545"/>
            <a:chOff x="4617253" y="2789494"/>
            <a:chExt cx="2658778" cy="2670792"/>
          </a:xfrm>
        </p:grpSpPr>
        <p:pic>
          <p:nvPicPr>
            <p:cNvPr id="11" name="Picture 8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4617253" y="2789494"/>
              <a:ext cx="2658778" cy="2670792"/>
            </a:xfrm>
            <a:prstGeom prst="rect">
              <a:avLst/>
            </a:prstGeom>
            <a:noFill/>
            <a:ln w="12700" cap="flat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4"/>
            <p:cNvSpPr>
              <a:spLocks/>
            </p:cNvSpPr>
            <p:nvPr/>
          </p:nvSpPr>
          <p:spPr bwMode="auto">
            <a:xfrm>
              <a:off x="5473700" y="2908300"/>
              <a:ext cx="933450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52544" bIns="0">
              <a:spAutoFit/>
            </a:bodyPr>
            <a:lstStyle/>
            <a:p>
              <a:pPr marL="52388"/>
              <a:r>
                <a:rPr lang="en-US" sz="18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Arial" charset="0"/>
                  <a:sym typeface="Arial" charset="0"/>
                </a:rPr>
                <a:t>215 µm</a:t>
              </a:r>
            </a:p>
          </p:txBody>
        </p: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 rot="10800000" flipH="1">
              <a:off x="4813300" y="2933700"/>
              <a:ext cx="0" cy="1022350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 rot="10800000" flipH="1">
              <a:off x="7061200" y="2997200"/>
              <a:ext cx="0" cy="1022350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 rot="10800000" flipH="1">
              <a:off x="4800600" y="3243263"/>
              <a:ext cx="2260600" cy="33337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 rot="10800000" flipH="1">
              <a:off x="5840413" y="3733800"/>
              <a:ext cx="153987" cy="798513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Rectangle 19"/>
            <p:cNvSpPr>
              <a:spLocks/>
            </p:cNvSpPr>
            <p:nvPr/>
          </p:nvSpPr>
          <p:spPr bwMode="auto">
            <a:xfrm rot="16790568">
              <a:off x="5207000" y="3924300"/>
              <a:ext cx="933450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52544" bIns="0">
              <a:spAutoFit/>
            </a:bodyPr>
            <a:lstStyle/>
            <a:p>
              <a:pPr marL="52388"/>
              <a:r>
                <a:rPr lang="en-US" sz="18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Arial" charset="0"/>
                  <a:sym typeface="Arial" charset="0"/>
                </a:rPr>
                <a:t>100 µm</a:t>
              </a:r>
            </a:p>
          </p:txBody>
        </p:sp>
      </p:grpSp>
      <p:sp>
        <p:nvSpPr>
          <p:cNvPr id="19" name="Rectangle 18"/>
          <p:cNvSpPr>
            <a:spLocks/>
          </p:cNvSpPr>
          <p:nvPr/>
        </p:nvSpPr>
        <p:spPr bwMode="auto">
          <a:xfrm>
            <a:off x="2796075" y="1495194"/>
            <a:ext cx="2235419" cy="561706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1</a:t>
            </a:r>
            <a:r>
              <a:rPr lang="en-US" sz="1600" baseline="300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st</a:t>
            </a:r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 Passive </a:t>
            </a:r>
          </a:p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Ribbon Fiber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5617682" y="1826794"/>
            <a:ext cx="3077514" cy="2985833"/>
            <a:chOff x="5678745" y="2167207"/>
            <a:chExt cx="3465256" cy="3370262"/>
          </a:xfrm>
        </p:grpSpPr>
        <p:pic>
          <p:nvPicPr>
            <p:cNvPr id="20" name="Picture 20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5678745" y="2167207"/>
              <a:ext cx="3465256" cy="3370262"/>
            </a:xfrm>
            <a:prstGeom prst="rect">
              <a:avLst/>
            </a:prstGeom>
            <a:noFill/>
            <a:ln w="12700" cap="flat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Rectangle 22"/>
            <p:cNvSpPr>
              <a:spLocks/>
            </p:cNvSpPr>
            <p:nvPr/>
          </p:nvSpPr>
          <p:spPr bwMode="auto">
            <a:xfrm>
              <a:off x="7017058" y="2511694"/>
              <a:ext cx="933450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52544" bIns="0">
              <a:spAutoFit/>
            </a:bodyPr>
            <a:lstStyle/>
            <a:p>
              <a:pPr marL="52388"/>
              <a:r>
                <a:rPr lang="en-US" sz="18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Arial" charset="0"/>
                  <a:sym typeface="Arial" charset="0"/>
                </a:rPr>
                <a:t>200 µm</a:t>
              </a:r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 rot="10800000">
              <a:off x="6115358" y="3768994"/>
              <a:ext cx="1588" cy="1428750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 rot="10800000">
              <a:off x="8769658" y="3705494"/>
              <a:ext cx="9525" cy="1425575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 rot="10800000" flipH="1">
              <a:off x="6115358" y="5072332"/>
              <a:ext cx="2635250" cy="0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 rot="10800000">
              <a:off x="6496358" y="2625994"/>
              <a:ext cx="1588" cy="1428750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 rot="10800000">
              <a:off x="8312458" y="2638694"/>
              <a:ext cx="9525" cy="1425575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Line 28"/>
            <p:cNvSpPr>
              <a:spLocks noChangeShapeType="1"/>
            </p:cNvSpPr>
            <p:nvPr/>
          </p:nvSpPr>
          <p:spPr bwMode="auto">
            <a:xfrm rot="10800000" flipH="1">
              <a:off x="6483658" y="2830782"/>
              <a:ext cx="1860550" cy="11112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8" name="Rectangle 29"/>
            <p:cNvSpPr>
              <a:spLocks/>
            </p:cNvSpPr>
            <p:nvPr/>
          </p:nvSpPr>
          <p:spPr bwMode="auto">
            <a:xfrm>
              <a:off x="7144058" y="5077094"/>
              <a:ext cx="933450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52544" bIns="0">
              <a:spAutoFit/>
            </a:bodyPr>
            <a:lstStyle/>
            <a:p>
              <a:pPr marL="52388"/>
              <a:r>
                <a:rPr lang="en-US" sz="18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Arial" charset="0"/>
                  <a:sym typeface="Arial" charset="0"/>
                </a:rPr>
                <a:t>250 µm</a:t>
              </a:r>
            </a:p>
          </p:txBody>
        </p:sp>
        <p:sp>
          <p:nvSpPr>
            <p:cNvPr id="29" name="Rectangle 30"/>
            <p:cNvSpPr>
              <a:spLocks/>
            </p:cNvSpPr>
            <p:nvPr/>
          </p:nvSpPr>
          <p:spPr bwMode="auto">
            <a:xfrm rot="3468256">
              <a:off x="6333640" y="3652313"/>
              <a:ext cx="1852612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52544" bIns="0">
              <a:spAutoFit/>
            </a:bodyPr>
            <a:lstStyle/>
            <a:p>
              <a:pPr marL="52388"/>
              <a:r>
                <a:rPr lang="en-US" sz="18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Arial" charset="0"/>
                  <a:sym typeface="Arial" charset="0"/>
                </a:rPr>
                <a:t>10 µm X 120 µm</a:t>
              </a:r>
            </a:p>
          </p:txBody>
        </p:sp>
      </p:grpSp>
      <p:sp>
        <p:nvSpPr>
          <p:cNvPr id="31" name="Rectangle 30"/>
          <p:cNvSpPr>
            <a:spLocks/>
          </p:cNvSpPr>
          <p:nvPr/>
        </p:nvSpPr>
        <p:spPr bwMode="auto">
          <a:xfrm>
            <a:off x="5610764" y="1484153"/>
            <a:ext cx="3084432" cy="374478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1</a:t>
            </a:r>
            <a:r>
              <a:rPr lang="en-US" sz="1600" baseline="300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st</a:t>
            </a:r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 Yb</a:t>
            </a:r>
            <a:r>
              <a:rPr lang="en-US" sz="1600" baseline="300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3+ </a:t>
            </a:r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Doped Ribbon Fiber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73436" y="519512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451856" y="4132768"/>
            <a:ext cx="1978401" cy="2173557"/>
            <a:chOff x="720528" y="3870906"/>
            <a:chExt cx="2527957" cy="2608263"/>
          </a:xfrm>
        </p:grpSpPr>
        <p:pic>
          <p:nvPicPr>
            <p:cNvPr id="34" name="Picture 31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 bwMode="auto">
            <a:xfrm>
              <a:off x="720528" y="3870906"/>
              <a:ext cx="2527957" cy="2608263"/>
            </a:xfrm>
            <a:prstGeom prst="rect">
              <a:avLst/>
            </a:prstGeom>
            <a:noFill/>
            <a:ln w="12700" cap="flat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Line 33"/>
            <p:cNvSpPr>
              <a:spLocks noChangeShapeType="1"/>
            </p:cNvSpPr>
            <p:nvPr/>
          </p:nvSpPr>
          <p:spPr bwMode="auto">
            <a:xfrm rot="10800000">
              <a:off x="863600" y="4909131"/>
              <a:ext cx="1588" cy="1428750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7" name="Line 34"/>
            <p:cNvSpPr>
              <a:spLocks noChangeShapeType="1"/>
            </p:cNvSpPr>
            <p:nvPr/>
          </p:nvSpPr>
          <p:spPr bwMode="auto">
            <a:xfrm rot="10800000">
              <a:off x="3035300" y="4921831"/>
              <a:ext cx="9525" cy="1425575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" name="Line 35"/>
            <p:cNvSpPr>
              <a:spLocks noChangeShapeType="1"/>
            </p:cNvSpPr>
            <p:nvPr/>
          </p:nvSpPr>
          <p:spPr bwMode="auto">
            <a:xfrm rot="10800000" flipH="1">
              <a:off x="863600" y="5872744"/>
              <a:ext cx="2160588" cy="52388"/>
            </a:xfrm>
            <a:prstGeom prst="line">
              <a:avLst/>
            </a:prstGeom>
            <a:noFill/>
            <a:ln w="25400" cap="flat">
              <a:solidFill>
                <a:srgbClr val="FFFFFF"/>
              </a:solidFill>
              <a:prstDash val="solid"/>
              <a:round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" name="Rectangle 36"/>
            <p:cNvSpPr>
              <a:spLocks/>
            </p:cNvSpPr>
            <p:nvPr/>
          </p:nvSpPr>
          <p:spPr bwMode="auto">
            <a:xfrm>
              <a:off x="1473200" y="5975931"/>
              <a:ext cx="933450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52544" bIns="0">
              <a:spAutoFit/>
            </a:bodyPr>
            <a:lstStyle/>
            <a:p>
              <a:pPr marL="52388"/>
              <a:r>
                <a:rPr lang="en-US" sz="1800">
                  <a:solidFill>
                    <a:srgbClr val="FFFFFF"/>
                  </a:solidFill>
                  <a:latin typeface="Arial" charset="0"/>
                  <a:ea typeface="ＭＳ Ｐゴシック" charset="0"/>
                  <a:cs typeface="Arial" charset="0"/>
                  <a:sym typeface="Arial" charset="0"/>
                </a:rPr>
                <a:t>250 µm</a:t>
              </a:r>
            </a:p>
          </p:txBody>
        </p:sp>
      </p:grpSp>
      <p:sp>
        <p:nvSpPr>
          <p:cNvPr id="41" name="Rectangle 40"/>
          <p:cNvSpPr>
            <a:spLocks/>
          </p:cNvSpPr>
          <p:nvPr/>
        </p:nvSpPr>
        <p:spPr bwMode="auto">
          <a:xfrm>
            <a:off x="446151" y="3851916"/>
            <a:ext cx="1984108" cy="598339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UV Rad Hard</a:t>
            </a:r>
          </a:p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Qualification Fiber</a:t>
            </a:r>
          </a:p>
        </p:txBody>
      </p:sp>
      <p:pic>
        <p:nvPicPr>
          <p:cNvPr id="42" name="Picture 38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071254" y="4221059"/>
            <a:ext cx="1839780" cy="1890069"/>
          </a:xfrm>
          <a:prstGeom prst="rect">
            <a:avLst/>
          </a:prstGeom>
          <a:noFill/>
          <a:ln w="12700" cap="flat">
            <a:noFill/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/>
          <p:cNvSpPr>
            <a:spLocks/>
          </p:cNvSpPr>
          <p:nvPr/>
        </p:nvSpPr>
        <p:spPr bwMode="auto">
          <a:xfrm>
            <a:off x="4059381" y="3658745"/>
            <a:ext cx="1871364" cy="576617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Hollow Core Cane (preform)</a:t>
            </a:r>
          </a:p>
        </p:txBody>
      </p:sp>
    </p:spTree>
    <p:extLst>
      <p:ext uri="{BB962C8B-B14F-4D97-AF65-F5344CB8AC3E}">
        <p14:creationId xmlns:p14="http://schemas.microsoft.com/office/powerpoint/2010/main" xmlns="" val="14937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 quality on the long axis is stabilized via a higher order mode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76" y="2329260"/>
            <a:ext cx="4135794" cy="26206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Rectangle 9"/>
          <p:cNvSpPr>
            <a:spLocks/>
          </p:cNvSpPr>
          <p:nvPr/>
        </p:nvSpPr>
        <p:spPr bwMode="auto">
          <a:xfrm>
            <a:off x="604411" y="1709307"/>
            <a:ext cx="4155276" cy="621839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Higher order modes can be thought of as the interference of 2 plane waves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98877" y="2742009"/>
            <a:ext cx="3335323" cy="288050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0" name="Rectangle 9"/>
          <p:cNvSpPr>
            <a:spLocks/>
          </p:cNvSpPr>
          <p:nvPr/>
        </p:nvSpPr>
        <p:spPr bwMode="auto">
          <a:xfrm>
            <a:off x="5186989" y="1743002"/>
            <a:ext cx="3359080" cy="987138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Higher modes have different phase speeds and thus do not exchange power efficiently</a:t>
            </a:r>
          </a:p>
        </p:txBody>
      </p:sp>
      <p:sp>
        <p:nvSpPr>
          <p:cNvPr id="11" name="Rectangle 9"/>
          <p:cNvSpPr>
            <a:spLocks/>
          </p:cNvSpPr>
          <p:nvPr/>
        </p:nvSpPr>
        <p:spPr bwMode="auto">
          <a:xfrm>
            <a:off x="1537911" y="5672036"/>
            <a:ext cx="6068177" cy="621839"/>
          </a:xfrm>
          <a:prstGeom prst="rect">
            <a:avLst/>
          </a:prstGeom>
          <a:solidFill>
            <a:srgbClr val="124A91"/>
          </a:solidFill>
          <a:ln w="3175">
            <a:solidFill>
              <a:srgbClr val="B3B3B3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ctr" eaLnBrk="0" hangingPunct="0"/>
            <a:r>
              <a:rPr lang="en-US" sz="1600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Arial" pitchFamily="34" charset="0"/>
                <a:sym typeface="Arial" charset="0"/>
              </a:rPr>
              <a:t>A key challenge has been efficient transformation between these higher order modes and diffraction limited beams</a:t>
            </a:r>
          </a:p>
        </p:txBody>
      </p:sp>
    </p:spTree>
    <p:extLst>
      <p:ext uri="{BB962C8B-B14F-4D97-AF65-F5344CB8AC3E}">
        <p14:creationId xmlns:p14="http://schemas.microsoft.com/office/powerpoint/2010/main" xmlns="" val="310138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optical fiber facility enabled us to fabricate slab waveguides </a:t>
            </a:r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73369" y="1673020"/>
            <a:ext cx="8863773" cy="428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0480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andard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 bwMode="auto">
        <a:solidFill>
          <a:schemeClr val="bg1"/>
        </a:solidFill>
        <a:ln w="9525">
          <a:solidFill>
            <a:schemeClr val="tx1"/>
          </a:solidFill>
          <a:miter lim="800000"/>
          <a:headEnd/>
          <a:tailEnd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a:spPr>
      <a:bodyPr rtlCol="0" anchor="b">
        <a:prstTxWarp prst="textNoShape">
          <a:avLst/>
        </a:prstTxWarp>
      </a:bodyPr>
      <a:lstStyle>
        <a:defPPr algn="ctr">
          <a:spcBef>
            <a:spcPct val="0"/>
          </a:spcBef>
          <a:defRPr sz="1600" dirty="0">
            <a:solidFill>
              <a:srgbClr val="000000"/>
            </a:solidFill>
          </a:defRPr>
        </a:defPPr>
      </a:lstStyle>
    </a:spDef>
    <a:lnDef>
      <a:spPr>
        <a:ln w="31750" cmpd="sng"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No Background Col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 bwMode="auto">
        <a:ln>
          <a:headEnd/>
          <a:tailEnd/>
        </a:ln>
      </a:spPr>
      <a:bodyPr rtlCol="0" anchor="b">
        <a:prstTxWarp prst="textNoShape">
          <a:avLst/>
        </a:prstTxWarp>
      </a:bodyPr>
      <a:lstStyle>
        <a:defPPr algn="ctr">
          <a:spcBef>
            <a:spcPct val="0"/>
          </a:spcBef>
          <a:defRPr sz="1600" dirty="0">
            <a:solidFill>
              <a:srgbClr val="000000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>
        <a:ln w="31750" cmpd="sng"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31937</TotalTime>
  <Words>903</Words>
  <Application>Microsoft Macintosh PowerPoint</Application>
  <PresentationFormat>On-screen Show (4:3)</PresentationFormat>
  <Paragraphs>107</Paragraphs>
  <Slides>29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Standard Background</vt:lpstr>
      <vt:lpstr>1_No Background Color</vt:lpstr>
      <vt:lpstr>About Omics Group</vt:lpstr>
      <vt:lpstr>About Omics Group conferences</vt:lpstr>
      <vt:lpstr>Overview of Optical Fiber and Fiber Laser R&amp;D at Lawrence Livermore Laboratory</vt:lpstr>
      <vt:lpstr>Fiber-based injection seed lasers are an ongoing LLNL need</vt:lpstr>
      <vt:lpstr>A future interest is laser technology for accelerator applications </vt:lpstr>
      <vt:lpstr>Block diagram of a single arm short pulse fiber laser system</vt:lpstr>
      <vt:lpstr>Pulse quality in short pulse fiber laser is a significant challenge</vt:lpstr>
      <vt:lpstr>The challenge increases with higher pulse energy</vt:lpstr>
      <vt:lpstr>Lowering B and using a bulk stretcher improves the pulse</vt:lpstr>
      <vt:lpstr>In FY12, we commissioned optical fiber fabrication at LLNL</vt:lpstr>
      <vt:lpstr>Fibers are designed and then a manufacturing plan is created</vt:lpstr>
      <vt:lpstr>Stock silica is drawn to the dimensions for manufacture</vt:lpstr>
      <vt:lpstr>1 to 3 mm canes are stacked and sleeved into a preform</vt:lpstr>
      <vt:lpstr>Pressure, vacuum and heat convert the preform into an optical  fiber</vt:lpstr>
      <vt:lpstr>Standard fiber lasers are limited in average power and pulse energy, but we are exploring ideas for improvement </vt:lpstr>
      <vt:lpstr>We authored a key study on fiber laser power scalability</vt:lpstr>
      <vt:lpstr>The power scaling limits may be overcome with a slab waveguide</vt:lpstr>
      <vt:lpstr>A Yb3+ doped slab waveguide shows stable laser amplification</vt:lpstr>
      <vt:lpstr>Modes are transformed to diffraction limited beams via diffractive optics</vt:lpstr>
      <vt:lpstr>We have developed fiber lasers for 589 nm guide star laser systems</vt:lpstr>
      <vt:lpstr>A key challenge was development of 900 nm fiber lasers</vt:lpstr>
      <vt:lpstr>The project also required 17 W of pulsed power at 1583nm</vt:lpstr>
      <vt:lpstr>Slide 23</vt:lpstr>
      <vt:lpstr>Summary</vt:lpstr>
      <vt:lpstr>Slide 25</vt:lpstr>
      <vt:lpstr>We have demonstrated the capability to make a wide variety of fibers</vt:lpstr>
      <vt:lpstr>Beam quality on the long axis is stabilized via a higher order mode</vt:lpstr>
      <vt:lpstr>Our optical fiber facility enabled us to fabricate slab waveguides </vt:lpstr>
      <vt:lpstr>Let Us Meet Again</vt:lpstr>
    </vt:vector>
  </TitlesOfParts>
  <Company>LLNL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2012 LLNL Template</dc:title>
  <dc:creator>TID</dc:creator>
  <cp:lastModifiedBy>Anderson Silver</cp:lastModifiedBy>
  <cp:revision>1087</cp:revision>
  <cp:lastPrinted>2013-07-07T22:24:29Z</cp:lastPrinted>
  <dcterms:created xsi:type="dcterms:W3CDTF">2010-07-01T20:56:41Z</dcterms:created>
  <dcterms:modified xsi:type="dcterms:W3CDTF">2014-09-24T12:37:34Z</dcterms:modified>
</cp:coreProperties>
</file>