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Override5.xml" ContentType="application/vnd.openxmlformats-officedocument.themeOverr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charts/colors2.xml" ContentType="application/vnd.ms-office.chartcolorstyl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style3.xml" ContentType="application/vnd.ms-office.chartstyl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theme/themeOverride6.xml" ContentType="application/vnd.openxmlformats-officedocument.themeOverr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theme/themeOverride4.xml" ContentType="application/vnd.openxmlformats-officedocument.themeOverride+xml"/>
  <Override PartName="/ppt/slideLayouts/slideLayout34.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Default Extension="wav" ContentType="audio/wav"/>
  <Override PartName="/docProps/app.xml" ContentType="application/vnd.openxmlformats-officedocument.extended-properties+xml"/>
  <Override PartName="/ppt/charts/colors3.xml" ContentType="application/vnd.ms-office.chartcolorstyle+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charts/colors1.xml" ContentType="application/vnd.ms-office.chartcolorstyle+xml"/>
  <Override PartName="/ppt/slideLayouts/slideLayout10.xml" ContentType="application/vnd.openxmlformats-officedocument.presentationml.slideLayout+xml"/>
  <Override PartName="/ppt/slides/slide8.xml" ContentType="application/vnd.openxmlformats-officedocument.presentationml.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charts/style2.xml" ContentType="application/vnd.ms-office.chart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theme/themeOverride3.xml" ContentType="application/vnd.openxmlformats-officedocument.themeOverride+xml"/>
  <Override PartName="/ppt/slideLayouts/slideLayout26.xml" ContentType="application/vnd.openxmlformats-officedocument.presentationml.slideLayout+xml"/>
  <Default Extension="wmf" ContentType="image/x-wmf"/>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918" r:id="rId2"/>
    <p:sldMasterId id="2147483933" r:id="rId3"/>
  </p:sldMasterIdLst>
  <p:notesMasterIdLst>
    <p:notesMasterId r:id="rId38"/>
  </p:notesMasterIdLst>
  <p:sldIdLst>
    <p:sldId id="256" r:id="rId4"/>
    <p:sldId id="404" r:id="rId5"/>
    <p:sldId id="405" r:id="rId6"/>
    <p:sldId id="385" r:id="rId7"/>
    <p:sldId id="422" r:id="rId8"/>
    <p:sldId id="406" r:id="rId9"/>
    <p:sldId id="417" r:id="rId10"/>
    <p:sldId id="291" r:id="rId11"/>
    <p:sldId id="415" r:id="rId12"/>
    <p:sldId id="418" r:id="rId13"/>
    <p:sldId id="409" r:id="rId14"/>
    <p:sldId id="410" r:id="rId15"/>
    <p:sldId id="416" r:id="rId16"/>
    <p:sldId id="419" r:id="rId17"/>
    <p:sldId id="425" r:id="rId18"/>
    <p:sldId id="279" r:id="rId19"/>
    <p:sldId id="407" r:id="rId20"/>
    <p:sldId id="282" r:id="rId21"/>
    <p:sldId id="274" r:id="rId22"/>
    <p:sldId id="427" r:id="rId23"/>
    <p:sldId id="423" r:id="rId24"/>
    <p:sldId id="424" r:id="rId25"/>
    <p:sldId id="408" r:id="rId26"/>
    <p:sldId id="411" r:id="rId27"/>
    <p:sldId id="413" r:id="rId28"/>
    <p:sldId id="414" r:id="rId29"/>
    <p:sldId id="428" r:id="rId30"/>
    <p:sldId id="429" r:id="rId31"/>
    <p:sldId id="430" r:id="rId32"/>
    <p:sldId id="431" r:id="rId33"/>
    <p:sldId id="412" r:id="rId34"/>
    <p:sldId id="421" r:id="rId35"/>
    <p:sldId id="280" r:id="rId36"/>
    <p:sldId id="433" r:id="rId37"/>
  </p:sldIdLst>
  <p:sldSz cx="9144000" cy="6858000" type="screen4x3"/>
  <p:notesSz cx="7315200" cy="96012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99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8815" autoAdjust="0"/>
  </p:normalViewPr>
  <p:slideViewPr>
    <p:cSldViewPr>
      <p:cViewPr>
        <p:scale>
          <a:sx n="75" d="100"/>
          <a:sy n="75" d="100"/>
        </p:scale>
        <p:origin x="-123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openxmlformats.org/officeDocument/2006/relationships/package" Target="../embeddings/Microsoft_Office_Excel_Worksheet2.xlsx"/><Relationship Id="rId1" Type="http://schemas.openxmlformats.org/officeDocument/2006/relationships/themeOverride" Target="../theme/themeOverride5.xml"/><Relationship Id="rId4" Type="http://schemas.microsoft.com/office/2011/relationships/chartStyle" Target="style2.xm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openxmlformats.org/officeDocument/2006/relationships/package" Target="../embeddings/Microsoft_Office_Excel_Worksheet3.xlsx"/><Relationship Id="rId1" Type="http://schemas.openxmlformats.org/officeDocument/2006/relationships/themeOverride" Target="../theme/themeOverride6.xml"/><Relationship Id="rId4"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dirty="0">
                <a:latin typeface="Times New Roman" panose="02020603050405020304" pitchFamily="18" charset="0"/>
                <a:cs typeface="Times New Roman" panose="02020603050405020304" pitchFamily="18" charset="0"/>
              </a:rPr>
              <a:t>Mating percentage in white leg shrimp at different temperatures</a:t>
            </a:r>
          </a:p>
        </c:rich>
      </c:tx>
      <c:layout>
        <c:manualLayout>
          <c:xMode val="edge"/>
          <c:yMode val="edge"/>
          <c:x val="0.21425537085642085"/>
          <c:y val="1.4084460833249339E-2"/>
        </c:manualLayout>
      </c:layout>
      <c:spPr>
        <a:noFill/>
        <a:ln>
          <a:noFill/>
        </a:ln>
        <a:effectLst/>
      </c:spPr>
    </c:title>
    <c:plotArea>
      <c:layout>
        <c:manualLayout>
          <c:layoutTarget val="inner"/>
          <c:xMode val="edge"/>
          <c:yMode val="edge"/>
          <c:x val="3.7907674735102578E-2"/>
          <c:y val="9.7793793920921163E-2"/>
          <c:w val="0.94511701662292213"/>
          <c:h val="0.83508636756832366"/>
        </c:manualLayout>
      </c:layout>
      <c:barChart>
        <c:barDir val="col"/>
        <c:grouping val="clustered"/>
        <c:ser>
          <c:idx val="0"/>
          <c:order val="0"/>
          <c:tx>
            <c:strRef>
              <c:f>Sheet3!$E$3</c:f>
              <c:strCache>
                <c:ptCount val="1"/>
                <c:pt idx="0">
                  <c:v>mating rate</c:v>
                </c:pt>
              </c:strCache>
            </c:strRef>
          </c:tx>
          <c:spPr>
            <a:solidFill>
              <a:schemeClr val="accent1"/>
            </a:solidFill>
            <a:ln>
              <a:noFill/>
            </a:ln>
            <a:effectLst/>
          </c:spPr>
          <c:errBars>
            <c:errBarType val="both"/>
            <c:errValType val="cust"/>
            <c:plus>
              <c:numRef>
                <c:f>Sheet3!$R$4:$R$6</c:f>
                <c:numCache>
                  <c:formatCode>General</c:formatCode>
                  <c:ptCount val="3"/>
                  <c:pt idx="0">
                    <c:v>10.27</c:v>
                  </c:pt>
                  <c:pt idx="1">
                    <c:v>8.360000000000003</c:v>
                  </c:pt>
                  <c:pt idx="2">
                    <c:v>6.63</c:v>
                  </c:pt>
                </c:numCache>
              </c:numRef>
            </c:plus>
            <c:minus>
              <c:numRef>
                <c:f>Sheet3!$R$4:$R$6</c:f>
                <c:numCache>
                  <c:formatCode>General</c:formatCode>
                  <c:ptCount val="3"/>
                  <c:pt idx="0">
                    <c:v>10.27</c:v>
                  </c:pt>
                  <c:pt idx="1">
                    <c:v>8.360000000000003</c:v>
                  </c:pt>
                  <c:pt idx="2">
                    <c:v>6.63</c:v>
                  </c:pt>
                </c:numCache>
              </c:numRef>
            </c:minus>
            <c:spPr>
              <a:noFill/>
              <a:ln w="9525" cap="flat" cmpd="sng" algn="ctr">
                <a:solidFill>
                  <a:schemeClr val="tx1">
                    <a:lumMod val="65000"/>
                    <a:lumOff val="35000"/>
                  </a:schemeClr>
                </a:solidFill>
                <a:round/>
              </a:ln>
              <a:effectLst/>
            </c:spPr>
          </c:errBars>
          <c:cat>
            <c:numRef>
              <c:f>Sheet3!$D$4:$D$6</c:f>
              <c:numCache>
                <c:formatCode>General</c:formatCode>
                <c:ptCount val="3"/>
                <c:pt idx="0">
                  <c:v>26</c:v>
                </c:pt>
                <c:pt idx="1">
                  <c:v>29</c:v>
                </c:pt>
                <c:pt idx="2">
                  <c:v>32</c:v>
                </c:pt>
              </c:numCache>
            </c:numRef>
          </c:cat>
          <c:val>
            <c:numRef>
              <c:f>Sheet3!$E$4:$E$6</c:f>
              <c:numCache>
                <c:formatCode>General</c:formatCode>
                <c:ptCount val="3"/>
                <c:pt idx="0">
                  <c:v>55.25</c:v>
                </c:pt>
                <c:pt idx="1">
                  <c:v>55.25</c:v>
                </c:pt>
                <c:pt idx="2">
                  <c:v>53.28</c:v>
                </c:pt>
              </c:numCache>
            </c:numRef>
          </c:val>
        </c:ser>
        <c:gapWidth val="219"/>
        <c:overlap val="-69"/>
        <c:axId val="103603584"/>
        <c:axId val="103670912"/>
      </c:barChart>
      <c:catAx>
        <c:axId val="103603584"/>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3670912"/>
        <c:crosses val="autoZero"/>
        <c:auto val="1"/>
        <c:lblAlgn val="ctr"/>
        <c:lblOffset val="100"/>
      </c:catAx>
      <c:valAx>
        <c:axId val="103670912"/>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3603584"/>
        <c:crosses val="autoZero"/>
        <c:crossBetween val="between"/>
      </c:valAx>
      <c:spPr>
        <a:noFill/>
        <a:ln>
          <a:noFill/>
        </a:ln>
        <a:effectLst/>
      </c:spPr>
    </c:plotArea>
    <c:plotVisOnly val="1"/>
    <c:dispBlanksAs val="gap"/>
  </c:chart>
  <c:spPr>
    <a:noFill/>
    <a:ln>
      <a:noFill/>
    </a:ln>
    <a:effectLst/>
  </c:spPr>
  <c:txPr>
    <a:bodyPr/>
    <a:lstStyle/>
    <a:p>
      <a:pPr>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a:defRPr sz="1400" b="0" i="0" u="none" strike="noStrike" kern="1200" spc="0" baseline="0">
                <a:solidFill>
                  <a:schemeClr val="tx1">
                    <a:lumMod val="65000"/>
                    <a:lumOff val="35000"/>
                  </a:schemeClr>
                </a:solidFill>
                <a:latin typeface="+mn-lt"/>
                <a:ea typeface="+mn-ea"/>
                <a:cs typeface="+mn-cs"/>
              </a:defRPr>
            </a:pPr>
            <a:r>
              <a:rPr lang="en-US" sz="1600" b="1" dirty="0">
                <a:latin typeface="Times New Roman" panose="02020603050405020304" pitchFamily="18" charset="0"/>
                <a:cs typeface="Times New Roman" panose="02020603050405020304" pitchFamily="18" charset="0"/>
              </a:rPr>
              <a:t>Fertilization</a:t>
            </a:r>
            <a:r>
              <a:rPr lang="en-US" sz="1600" b="1" baseline="0" dirty="0">
                <a:latin typeface="Times New Roman" panose="02020603050405020304" pitchFamily="18" charset="0"/>
                <a:cs typeface="Times New Roman" panose="02020603050405020304" pitchFamily="18" charset="0"/>
              </a:rPr>
              <a:t> and </a:t>
            </a:r>
            <a:r>
              <a:rPr lang="en-US" sz="1600" b="1" baseline="0" dirty="0" err="1">
                <a:latin typeface="Times New Roman" panose="02020603050405020304" pitchFamily="18" charset="0"/>
                <a:cs typeface="Times New Roman" panose="02020603050405020304" pitchFamily="18" charset="0"/>
              </a:rPr>
              <a:t>Hatchin</a:t>
            </a:r>
            <a:r>
              <a:rPr lang="en-US" sz="1600" b="1" baseline="0" dirty="0">
                <a:latin typeface="Times New Roman" panose="02020603050405020304" pitchFamily="18" charset="0"/>
                <a:cs typeface="Times New Roman" panose="02020603050405020304" pitchFamily="18" charset="0"/>
              </a:rPr>
              <a:t> Rate in </a:t>
            </a:r>
            <a:r>
              <a:rPr lang="en-AU" sz="1600" b="1" i="0" u="none" strike="noStrike" baseline="0" dirty="0">
                <a:effectLst/>
                <a:latin typeface="Times New Roman" panose="02020603050405020304" pitchFamily="18" charset="0"/>
                <a:cs typeface="Times New Roman" panose="02020603050405020304" pitchFamily="18" charset="0"/>
              </a:rPr>
              <a:t>white leg shrimp at different temperatures </a:t>
            </a:r>
            <a:r>
              <a:rPr lang="en-US" sz="1600" b="1" baseline="0" dirty="0">
                <a:latin typeface="Times New Roman" panose="02020603050405020304" pitchFamily="18" charset="0"/>
                <a:cs typeface="Times New Roman" panose="02020603050405020304" pitchFamily="18" charset="0"/>
              </a:rPr>
              <a:t> </a:t>
            </a:r>
            <a:endParaRPr lang="en-US" sz="1600" b="1" dirty="0">
              <a:latin typeface="Times New Roman" panose="02020603050405020304" pitchFamily="18" charset="0"/>
              <a:cs typeface="Times New Roman" panose="02020603050405020304" pitchFamily="18" charset="0"/>
            </a:endParaRPr>
          </a:p>
        </c:rich>
      </c:tx>
      <c:layout>
        <c:manualLayout>
          <c:xMode val="edge"/>
          <c:yMode val="edge"/>
          <c:x val="0.1665393214737047"/>
          <c:y val="2.6960784313725481E-2"/>
        </c:manualLayout>
      </c:layout>
      <c:spPr>
        <a:noFill/>
        <a:ln>
          <a:noFill/>
        </a:ln>
        <a:effectLst/>
      </c:spPr>
    </c:title>
    <c:plotArea>
      <c:layout/>
      <c:barChart>
        <c:barDir val="col"/>
        <c:grouping val="clustered"/>
        <c:ser>
          <c:idx val="0"/>
          <c:order val="0"/>
          <c:tx>
            <c:strRef>
              <c:f>Sheet1!$K$7</c:f>
              <c:strCache>
                <c:ptCount val="1"/>
                <c:pt idx="0">
                  <c:v>Hatching Rate </c:v>
                </c:pt>
              </c:strCache>
            </c:strRef>
          </c:tx>
          <c:spPr>
            <a:solidFill>
              <a:schemeClr val="accent1"/>
            </a:solidFill>
            <a:ln>
              <a:noFill/>
            </a:ln>
            <a:effectLst/>
          </c:spPr>
          <c:errBars>
            <c:errBarType val="both"/>
            <c:errValType val="cust"/>
            <c:plus>
              <c:numRef>
                <c:f>Sheet1!$O$8:$O$10</c:f>
                <c:numCache>
                  <c:formatCode>General</c:formatCode>
                  <c:ptCount val="3"/>
                  <c:pt idx="0">
                    <c:v>3.6055512754639891</c:v>
                  </c:pt>
                  <c:pt idx="1">
                    <c:v>2</c:v>
                  </c:pt>
                  <c:pt idx="2">
                    <c:v>2.0816659994661322</c:v>
                  </c:pt>
                </c:numCache>
              </c:numRef>
            </c:plus>
            <c:minus>
              <c:numRef>
                <c:f>Sheet1!$O$8:$O$10</c:f>
                <c:numCache>
                  <c:formatCode>General</c:formatCode>
                  <c:ptCount val="3"/>
                  <c:pt idx="0">
                    <c:v>3.6055512754639891</c:v>
                  </c:pt>
                  <c:pt idx="1">
                    <c:v>2</c:v>
                  </c:pt>
                  <c:pt idx="2">
                    <c:v>2.0816659994661322</c:v>
                  </c:pt>
                </c:numCache>
              </c:numRef>
            </c:minus>
            <c:spPr>
              <a:noFill/>
              <a:ln w="9525" cap="flat" cmpd="sng" algn="ctr">
                <a:solidFill>
                  <a:schemeClr val="tx1">
                    <a:lumMod val="65000"/>
                    <a:lumOff val="35000"/>
                  </a:schemeClr>
                </a:solidFill>
                <a:round/>
              </a:ln>
              <a:effectLst/>
            </c:spPr>
          </c:errBars>
          <c:cat>
            <c:numRef>
              <c:f>Sheet1!$J$8:$J$10</c:f>
              <c:numCache>
                <c:formatCode>General</c:formatCode>
                <c:ptCount val="3"/>
                <c:pt idx="0">
                  <c:v>26</c:v>
                </c:pt>
                <c:pt idx="1">
                  <c:v>29</c:v>
                </c:pt>
                <c:pt idx="2">
                  <c:v>32</c:v>
                </c:pt>
              </c:numCache>
            </c:numRef>
          </c:cat>
          <c:val>
            <c:numRef>
              <c:f>Sheet1!$K$8:$K$10</c:f>
              <c:numCache>
                <c:formatCode>General</c:formatCode>
                <c:ptCount val="3"/>
                <c:pt idx="0">
                  <c:v>69</c:v>
                </c:pt>
                <c:pt idx="1">
                  <c:v>19</c:v>
                </c:pt>
                <c:pt idx="2">
                  <c:v>17.333333333333318</c:v>
                </c:pt>
              </c:numCache>
            </c:numRef>
          </c:val>
        </c:ser>
        <c:ser>
          <c:idx val="1"/>
          <c:order val="1"/>
          <c:tx>
            <c:strRef>
              <c:f>Sheet1!$L$7</c:f>
              <c:strCache>
                <c:ptCount val="1"/>
                <c:pt idx="0">
                  <c:v>Fertilization Rate</c:v>
                </c:pt>
              </c:strCache>
            </c:strRef>
          </c:tx>
          <c:spPr>
            <a:solidFill>
              <a:schemeClr val="accent2"/>
            </a:solidFill>
            <a:ln>
              <a:noFill/>
            </a:ln>
            <a:effectLst/>
          </c:spPr>
          <c:errBars>
            <c:errBarType val="both"/>
            <c:errValType val="cust"/>
            <c:plus>
              <c:numRef>
                <c:f>Sheet1!$P$8:$P$10</c:f>
                <c:numCache>
                  <c:formatCode>General</c:formatCode>
                  <c:ptCount val="3"/>
                  <c:pt idx="0">
                    <c:v>8.0208062770106494</c:v>
                  </c:pt>
                  <c:pt idx="1">
                    <c:v>4.5825756949558398</c:v>
                  </c:pt>
                  <c:pt idx="2">
                    <c:v>3.6055512754639891</c:v>
                  </c:pt>
                </c:numCache>
              </c:numRef>
            </c:plus>
            <c:minus>
              <c:numRef>
                <c:f>Sheet1!$P$8:$P$10</c:f>
                <c:numCache>
                  <c:formatCode>General</c:formatCode>
                  <c:ptCount val="3"/>
                  <c:pt idx="0">
                    <c:v>8.0208062770106494</c:v>
                  </c:pt>
                  <c:pt idx="1">
                    <c:v>4.5825756949558398</c:v>
                  </c:pt>
                  <c:pt idx="2">
                    <c:v>3.6055512754639891</c:v>
                  </c:pt>
                </c:numCache>
              </c:numRef>
            </c:minus>
            <c:spPr>
              <a:noFill/>
              <a:ln w="9525" cap="flat" cmpd="sng" algn="ctr">
                <a:solidFill>
                  <a:schemeClr val="tx1">
                    <a:lumMod val="65000"/>
                    <a:lumOff val="35000"/>
                  </a:schemeClr>
                </a:solidFill>
                <a:round/>
              </a:ln>
              <a:effectLst/>
            </c:spPr>
          </c:errBars>
          <c:cat>
            <c:numRef>
              <c:f>Sheet1!$J$8:$J$10</c:f>
              <c:numCache>
                <c:formatCode>General</c:formatCode>
                <c:ptCount val="3"/>
                <c:pt idx="0">
                  <c:v>26</c:v>
                </c:pt>
                <c:pt idx="1">
                  <c:v>29</c:v>
                </c:pt>
                <c:pt idx="2">
                  <c:v>32</c:v>
                </c:pt>
              </c:numCache>
            </c:numRef>
          </c:cat>
          <c:val>
            <c:numRef>
              <c:f>Sheet1!$L$8:$L$10</c:f>
              <c:numCache>
                <c:formatCode>General</c:formatCode>
                <c:ptCount val="3"/>
                <c:pt idx="0">
                  <c:v>67.3333333333333</c:v>
                </c:pt>
                <c:pt idx="1">
                  <c:v>36</c:v>
                </c:pt>
                <c:pt idx="2">
                  <c:v>31</c:v>
                </c:pt>
              </c:numCache>
            </c:numRef>
          </c:val>
        </c:ser>
        <c:axId val="103701504"/>
        <c:axId val="103703296"/>
      </c:barChart>
      <c:catAx>
        <c:axId val="103701504"/>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3703296"/>
        <c:crosses val="autoZero"/>
        <c:auto val="1"/>
        <c:lblAlgn val="ctr"/>
        <c:lblOffset val="100"/>
      </c:catAx>
      <c:valAx>
        <c:axId val="103703296"/>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3701504"/>
        <c:crosses val="autoZero"/>
        <c:crossBetween val="between"/>
      </c:valAx>
      <c:spPr>
        <a:noFill/>
        <a:ln>
          <a:noFill/>
        </a:ln>
        <a:effectLst/>
      </c:spPr>
    </c:plotArea>
    <c:legend>
      <c:legendPos val="r"/>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noFill/>
    <a:ln>
      <a:noFill/>
    </a:ln>
    <a:effectLst/>
  </c:spPr>
  <c:txPr>
    <a:bodyPr/>
    <a:lstStyle/>
    <a:p>
      <a:pPr>
        <a:defRPr/>
      </a:pPr>
      <a:endParaRPr lang="en-US"/>
    </a:p>
  </c:tx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600" dirty="0"/>
              <a:t>Egg No</a:t>
            </a:r>
          </a:p>
        </c:rich>
      </c:tx>
      <c:layout>
        <c:manualLayout>
          <c:xMode val="edge"/>
          <c:yMode val="edge"/>
          <c:x val="0.47088728492271814"/>
          <c:y val="1.4705882352941176E-2"/>
        </c:manualLayout>
      </c:layout>
      <c:spPr>
        <a:noFill/>
        <a:ln>
          <a:noFill/>
        </a:ln>
        <a:effectLst/>
      </c:spPr>
    </c:title>
    <c:plotArea>
      <c:layout/>
      <c:barChart>
        <c:barDir val="col"/>
        <c:grouping val="clustered"/>
        <c:ser>
          <c:idx val="0"/>
          <c:order val="0"/>
          <c:tx>
            <c:strRef>
              <c:f>Sheet2!$C$3</c:f>
              <c:strCache>
                <c:ptCount val="1"/>
                <c:pt idx="0">
                  <c:v>Egg No</c:v>
                </c:pt>
              </c:strCache>
            </c:strRef>
          </c:tx>
          <c:spPr>
            <a:solidFill>
              <a:schemeClr val="accent1"/>
            </a:solidFill>
            <a:ln>
              <a:noFill/>
            </a:ln>
            <a:effectLst/>
          </c:spPr>
          <c:errBars>
            <c:errBarType val="both"/>
            <c:errValType val="cust"/>
            <c:plus>
              <c:numRef>
                <c:f>Sheet2!$Q$3:$Q$5</c:f>
                <c:numCache>
                  <c:formatCode>General</c:formatCode>
                  <c:ptCount val="3"/>
                  <c:pt idx="0">
                    <c:v>6110.1009266077899</c:v>
                  </c:pt>
                  <c:pt idx="1">
                    <c:v>10148.891565092219</c:v>
                  </c:pt>
                  <c:pt idx="2">
                    <c:v>18175.074506954123</c:v>
                  </c:pt>
                </c:numCache>
              </c:numRef>
            </c:plus>
            <c:minus>
              <c:numRef>
                <c:f>Sheet2!$Q$3:$Q$5</c:f>
                <c:numCache>
                  <c:formatCode>General</c:formatCode>
                  <c:ptCount val="3"/>
                  <c:pt idx="0">
                    <c:v>6110.1009266077899</c:v>
                  </c:pt>
                  <c:pt idx="1">
                    <c:v>10148.891565092219</c:v>
                  </c:pt>
                  <c:pt idx="2">
                    <c:v>18175.074506954123</c:v>
                  </c:pt>
                </c:numCache>
              </c:numRef>
            </c:minus>
            <c:spPr>
              <a:noFill/>
              <a:ln w="9525" cap="flat" cmpd="sng" algn="ctr">
                <a:solidFill>
                  <a:schemeClr val="tx1">
                    <a:lumMod val="65000"/>
                    <a:lumOff val="35000"/>
                  </a:schemeClr>
                </a:solidFill>
                <a:round/>
              </a:ln>
              <a:effectLst/>
            </c:spPr>
          </c:errBars>
          <c:cat>
            <c:numRef>
              <c:f>Sheet2!$B$4:$B$6</c:f>
              <c:numCache>
                <c:formatCode>General</c:formatCode>
                <c:ptCount val="3"/>
                <c:pt idx="0">
                  <c:v>26</c:v>
                </c:pt>
                <c:pt idx="1">
                  <c:v>29</c:v>
                </c:pt>
                <c:pt idx="2">
                  <c:v>32</c:v>
                </c:pt>
              </c:numCache>
            </c:numRef>
          </c:cat>
          <c:val>
            <c:numRef>
              <c:f>Sheet2!$C$4:$C$6</c:f>
              <c:numCache>
                <c:formatCode>General</c:formatCode>
                <c:ptCount val="3"/>
                <c:pt idx="0">
                  <c:v>98333.333333333328</c:v>
                </c:pt>
                <c:pt idx="1">
                  <c:v>96000</c:v>
                </c:pt>
                <c:pt idx="2">
                  <c:v>89666.666666666672</c:v>
                </c:pt>
              </c:numCache>
            </c:numRef>
          </c:val>
        </c:ser>
        <c:gapWidth val="219"/>
        <c:overlap val="-27"/>
        <c:axId val="119547392"/>
        <c:axId val="119548928"/>
      </c:barChart>
      <c:catAx>
        <c:axId val="11954739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9548928"/>
        <c:crosses val="autoZero"/>
        <c:auto val="1"/>
        <c:lblAlgn val="ctr"/>
        <c:lblOffset val="100"/>
      </c:catAx>
      <c:valAx>
        <c:axId val="119548928"/>
        <c:scaling>
          <c:orientation val="minMax"/>
        </c:scaling>
        <c:axPos val="l"/>
        <c:majorGridlines>
          <c:spPr>
            <a:ln w="9525" cap="flat" cmpd="sng" algn="ctr">
              <a:solidFill>
                <a:schemeClr val="accent1"/>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9547392"/>
        <c:crosses val="autoZero"/>
        <c:crossBetween val="between"/>
      </c:valAx>
      <c:spPr>
        <a:noFill/>
        <a:ln>
          <a:solidFill>
            <a:schemeClr val="accent1"/>
          </a:solidFill>
        </a:ln>
        <a:effectLst/>
      </c:spPr>
    </c:plotArea>
    <c:plotVisOnly val="1"/>
    <c:dispBlanksAs val="gap"/>
  </c:chart>
  <c:spPr>
    <a:noFill/>
    <a:ln>
      <a:noFill/>
    </a:ln>
    <a:effectLst/>
  </c:spPr>
  <c:txPr>
    <a:bodyPr/>
    <a:lstStyle/>
    <a:p>
      <a:pPr>
        <a:defRPr/>
      </a:pPr>
      <a:endParaRPr lang="en-US"/>
    </a:p>
  </c:txPr>
  <c:externalData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AU"/>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64777CE0-76C1-4E71-8773-E5364FFD66AC}" type="datetimeFigureOut">
              <a:rPr lang="en-AU" smtClean="0"/>
              <a:pPr/>
              <a:t>17/08/2015</a:t>
            </a:fld>
            <a:endParaRPr lang="en-AU"/>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61" tIns="48331" rIns="96661" bIns="48331" rtlCol="0" anchor="ctr"/>
          <a:lstStyle/>
          <a:p>
            <a:endParaRPr lang="en-AU"/>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AU"/>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56754A0C-6A52-4FFD-828F-09B46AE8F83F}" type="slidenum">
              <a:rPr lang="en-AU" smtClean="0"/>
              <a:pPr/>
              <a:t>‹#›</a:t>
            </a:fld>
            <a:endParaRPr lang="en-AU"/>
          </a:p>
        </p:txBody>
      </p:sp>
    </p:spTree>
    <p:extLst>
      <p:ext uri="{BB962C8B-B14F-4D97-AF65-F5344CB8AC3E}">
        <p14:creationId xmlns="" xmlns:p14="http://schemas.microsoft.com/office/powerpoint/2010/main" val="1425640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6754A0C-6A52-4FFD-828F-09B46AE8F83F}" type="slidenum">
              <a:rPr lang="en-AU" smtClean="0"/>
              <a:pPr/>
              <a:t>4</a:t>
            </a:fld>
            <a:endParaRPr lang="en-AU"/>
          </a:p>
        </p:txBody>
      </p:sp>
    </p:spTree>
    <p:extLst>
      <p:ext uri="{BB962C8B-B14F-4D97-AF65-F5344CB8AC3E}">
        <p14:creationId xmlns="" xmlns:p14="http://schemas.microsoft.com/office/powerpoint/2010/main" val="1834954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56754A0C-6A52-4FFD-828F-09B46AE8F83F}" type="slidenum">
              <a:rPr lang="en-AU" smtClean="0"/>
              <a:pPr/>
              <a:t>6</a:t>
            </a:fld>
            <a:endParaRPr lang="en-AU"/>
          </a:p>
        </p:txBody>
      </p:sp>
    </p:spTree>
    <p:extLst>
      <p:ext uri="{BB962C8B-B14F-4D97-AF65-F5344CB8AC3E}">
        <p14:creationId xmlns="" xmlns:p14="http://schemas.microsoft.com/office/powerpoint/2010/main" val="41087429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E14AAC65-AAF8-4BB1-A5D8-9D999DB0ABA0}" type="datetimeFigureOut">
              <a:rPr lang="en-US"/>
              <a:pPr>
                <a:defRPr/>
              </a:pPr>
              <a:t>8/17/2015</a:t>
            </a:fld>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A17A9680-1213-4E11-8D39-7F61757B77BA}"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ransition spd="med">
    <p:wheel spokes="8"/>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627F033B-33E6-420B-B314-449A8400ADDD}" type="datetimeFigureOut">
              <a:rPr lang="en-US"/>
              <a:pPr>
                <a:defRPr/>
              </a:pPr>
              <a:t>8/17/2015</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CE09F94E-E52D-44A9-BD79-214DE1D483AD}" type="slidenum">
              <a:rPr lang="en-US"/>
              <a:pPr>
                <a:defRPr/>
              </a:pPr>
              <a:t>‹#›</a:t>
            </a:fld>
            <a:endParaRPr lang="en-US"/>
          </a:p>
        </p:txBody>
      </p:sp>
    </p:spTree>
  </p:cSld>
  <p:clrMapOvr>
    <a:masterClrMapping/>
  </p:clrMapOvr>
  <p:transition spd="med">
    <p:wheel spokes="8"/>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EEAF39C-47F9-4B63-8BFE-06894DB96BA9}" type="datetimeFigureOut">
              <a:rPr lang="en-US"/>
              <a:pPr>
                <a:defRPr/>
              </a:pPr>
              <a:t>8/17/2015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A78644C-190B-43C3-B904-0DABCCF0C9F8}"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ransition spd="med">
    <p:wheel spokes="8"/>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94A09FBD-C231-45EB-927C-F3D385468DFA}" type="datetimeFigureOut">
              <a:rPr lang="en-US"/>
              <a:pPr>
                <a:defRPr/>
              </a:pPr>
              <a:t>8/17/2015</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AD99EA58-70BC-4627-B6C2-BDC41C221B66}" type="slidenum">
              <a:rPr lang="en-US"/>
              <a:pPr>
                <a:defRPr/>
              </a:pPr>
              <a:t>‹#›</a:t>
            </a:fld>
            <a:endParaRPr lang="en-US"/>
          </a:p>
        </p:txBody>
      </p:sp>
    </p:spTree>
  </p:cSld>
  <p:clrMapOvr>
    <a:masterClrMapping/>
  </p:clrMapOvr>
  <p:transition spd="med">
    <p:wheel spokes="8"/>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1FE5C5A1-1EC4-408C-838A-CF9BFB512B47}" type="datetimeFigureOut">
              <a:rPr lang="en-US"/>
              <a:pPr>
                <a:defRPr/>
              </a:pPr>
              <a:t>8/17/2015</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3FBC3C5F-6EBD-4FF5-8088-1609E853DBE7}" type="slidenum">
              <a:rPr lang="en-US"/>
              <a:pPr>
                <a:defRPr/>
              </a:pPr>
              <a:t>‹#›</a:t>
            </a:fld>
            <a:endParaRPr lang="en-US"/>
          </a:p>
        </p:txBody>
      </p:sp>
    </p:spTree>
  </p:cSld>
  <p:clrMapOvr>
    <a:masterClrMapping/>
  </p:clrMapOvr>
  <p:transition spd="med">
    <p:wheel spokes="8"/>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E73813B7-1DC6-4DDD-813F-F3131F37A9D3}" type="datetimeFigureOut">
              <a:rPr lang="en-US"/>
              <a:pPr>
                <a:defRPr/>
              </a:pPr>
              <a:t>8/17/2015</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03968A99-A444-4C6D-A841-BC54C5D725EE}" type="slidenum">
              <a:rPr lang="en-US"/>
              <a:pPr>
                <a:defRPr/>
              </a:pPr>
              <a:t>‹#›</a:t>
            </a:fld>
            <a:endParaRPr lang="en-US"/>
          </a:p>
        </p:txBody>
      </p:sp>
    </p:spTree>
  </p:cSld>
  <p:clrMapOvr>
    <a:masterClrMapping/>
  </p:clrMapOvr>
  <p:transition spd="med">
    <p:wheel spokes="8"/>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FAF15529-B603-4219-B9F5-F5F9526B3F8C}" type="datetimeFigureOut">
              <a:rPr lang="en-US"/>
              <a:pPr>
                <a:defRPr/>
              </a:pPr>
              <a:t>8/17/2015</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790B90B0-4537-4213-8228-17836CE39652}" type="slidenum">
              <a:rPr lang="en-US"/>
              <a:pPr>
                <a:defRPr/>
              </a:pPr>
              <a:t>‹#›</a:t>
            </a:fld>
            <a:endParaRPr lang="en-US"/>
          </a:p>
        </p:txBody>
      </p:sp>
    </p:spTree>
  </p:cSld>
  <p:clrMapOvr>
    <a:masterClrMapping/>
  </p:clrMapOvr>
  <p:transition spd="med">
    <p:wheel spokes="8"/>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FBD8B521-E523-4019-8669-3C8C2115CB08}" type="datetimeFigureOut">
              <a:rPr lang="en-US"/>
              <a:pPr>
                <a:defRPr/>
              </a:pPr>
              <a:t>8/17/2015</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56404114-85F7-4A67-BFDE-E357E87E3BF9}" type="slidenum">
              <a:rPr lang="en-US"/>
              <a:pPr>
                <a:defRPr/>
              </a:pPr>
              <a:t>‹#›</a:t>
            </a:fld>
            <a:endParaRPr lang="en-US"/>
          </a:p>
        </p:txBody>
      </p:sp>
    </p:spTree>
  </p:cSld>
  <p:clrMapOvr>
    <a:masterClrMapping/>
  </p:clrMapOvr>
  <p:transition spd="med">
    <p:wheel spokes="8"/>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1164B247-2762-47A8-93B5-42B3F20EE08A}" type="datetimeFigureOut">
              <a:rPr lang="en-US"/>
              <a:pPr>
                <a:defRPr/>
              </a:pPr>
              <a:t>8/17/2015</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67FB2984-F3C0-4562-B84B-DF26D009A1FA}" type="slidenum">
              <a:rPr lang="en-US"/>
              <a:pPr>
                <a:defRPr/>
              </a:pPr>
              <a:t>‹#›</a:t>
            </a:fld>
            <a:endParaRPr lang="en-US"/>
          </a:p>
        </p:txBody>
      </p:sp>
    </p:spTree>
  </p:cSld>
  <p:clrMapOvr>
    <a:masterClrMapping/>
  </p:clrMapOvr>
  <p:transition spd="med">
    <p:wheel spokes="8"/>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34CFED4-AD0D-46AA-8667-73C4371A59E7}" type="datetimeFigureOut">
              <a:rPr lang="en-US"/>
              <a:pPr>
                <a:defRPr/>
              </a:pPr>
              <a:t>8/17/2015</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0716E4D6-9CF6-4E86-8DDE-1D47678F05DA}" type="slidenum">
              <a:rPr lang="en-US"/>
              <a:pPr>
                <a:defRPr/>
              </a:pPr>
              <a:t>‹#›</a:t>
            </a:fld>
            <a:endParaRPr lang="en-US"/>
          </a:p>
        </p:txBody>
      </p:sp>
    </p:spTree>
  </p:cSld>
  <p:clrMapOvr>
    <a:masterClrMapping/>
  </p:clrMapOvr>
  <p:transition spd="med">
    <p:wheel spokes="8"/>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F0D12666-A932-4ED8-B73F-40237BA024A8}" type="datetimeFigureOut">
              <a:rPr lang="en-US"/>
              <a:pPr>
                <a:defRPr/>
              </a:pPr>
              <a:t>8/17/2015</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4F5AA5F9-434B-4C6B-B52A-DB2CBA3FA2B3}" type="slidenum">
              <a:rPr lang="en-US"/>
              <a:pPr>
                <a:defRPr/>
              </a:pPr>
              <a:t>‹#›</a:t>
            </a:fld>
            <a:endParaRPr lang="en-US"/>
          </a:p>
        </p:txBody>
      </p:sp>
    </p:spTree>
  </p:cSld>
  <p:clrMapOvr>
    <a:masterClrMapping/>
  </p:clrMapOvr>
  <p:transition spd="med">
    <p:wheel spokes="8"/>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22D54271-EDB9-4A57-B1E8-2F0847E2B1D6}" type="datetimeFigureOut">
              <a:rPr lang="en-US">
                <a:solidFill>
                  <a:srgbClr val="DBF5F9">
                    <a:shade val="90000"/>
                  </a:srgbClr>
                </a:solidFill>
              </a:rPr>
              <a:pPr>
                <a:defRPr/>
              </a:pPr>
              <a:t>8/17/2015</a:t>
            </a:fld>
            <a:endParaRPr lang="en-US">
              <a:solidFill>
                <a:srgbClr val="DBF5F9">
                  <a:shade val="90000"/>
                </a:srgbClr>
              </a:solidFill>
            </a:endParaRPr>
          </a:p>
        </p:txBody>
      </p:sp>
      <p:sp>
        <p:nvSpPr>
          <p:cNvPr id="5" name="Footer Placeholder 18"/>
          <p:cNvSpPr>
            <a:spLocks noGrp="1"/>
          </p:cNvSpPr>
          <p:nvPr>
            <p:ph type="ftr" sz="quarter" idx="11"/>
          </p:nvPr>
        </p:nvSpPr>
        <p:spPr/>
        <p:txBody>
          <a:bodyPr/>
          <a:lstStyle>
            <a:lvl1pPr>
              <a:defRPr/>
            </a:lvl1pPr>
          </a:lstStyle>
          <a:p>
            <a:pPr>
              <a:defRPr/>
            </a:pPr>
            <a:endParaRPr lang="en-US">
              <a:solidFill>
                <a:srgbClr val="DBF5F9">
                  <a:shade val="90000"/>
                </a:srgbClr>
              </a:solidFill>
            </a:endParaRPr>
          </a:p>
        </p:txBody>
      </p:sp>
      <p:sp>
        <p:nvSpPr>
          <p:cNvPr id="6" name="Slide Number Placeholder 26"/>
          <p:cNvSpPr>
            <a:spLocks noGrp="1"/>
          </p:cNvSpPr>
          <p:nvPr>
            <p:ph type="sldNum" sz="quarter" idx="12"/>
          </p:nvPr>
        </p:nvSpPr>
        <p:spPr/>
        <p:txBody>
          <a:bodyPr/>
          <a:lstStyle>
            <a:lvl1pPr>
              <a:defRPr>
                <a:solidFill>
                  <a:srgbClr val="D1EAEE"/>
                </a:solidFill>
              </a:defRPr>
            </a:lvl1pPr>
          </a:lstStyle>
          <a:p>
            <a:fld id="{1494A834-F66E-4A39-9968-CC1BA2E297AE}" type="slidenum">
              <a:rPr lang="en-US"/>
              <a:pPr/>
              <a:t>‹#›</a:t>
            </a:fld>
            <a:endParaRPr lang="en-US"/>
          </a:p>
        </p:txBody>
      </p:sp>
    </p:spTree>
    <p:extLst>
      <p:ext uri="{BB962C8B-B14F-4D97-AF65-F5344CB8AC3E}">
        <p14:creationId xmlns="" xmlns:p14="http://schemas.microsoft.com/office/powerpoint/2010/main" val="1852071928"/>
      </p:ext>
    </p:extLst>
  </p:cSld>
  <p:clrMapOvr>
    <a:overrideClrMapping bg1="dk1" tx1="lt1" bg2="dk2" tx2="lt2" accent1="accent1" accent2="accent2" accent3="accent3" accent4="accent4" accent5="accent5" accent6="accent6" hlink="hlink" folHlink="folHlink"/>
  </p:clrMapOvr>
  <p:transition spd="med">
    <p:wheel spokes="8"/>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D0E30F15-167C-4138-9B7B-DF081F57D9C0}" type="datetimeFigureOut">
              <a:rPr lang="en-US">
                <a:solidFill>
                  <a:srgbClr val="04617B">
                    <a:shade val="90000"/>
                  </a:srgbClr>
                </a:solidFill>
              </a:rPr>
              <a:pPr>
                <a:defRPr/>
              </a:pPr>
              <a:t>8/17/2015</a:t>
            </a:fld>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fld id="{9467FBBD-E3F7-4D7A-BC58-F2DE7205550E}" type="slidenum">
              <a:rPr lang="en-US"/>
              <a:pPr/>
              <a:t>‹#›</a:t>
            </a:fld>
            <a:endParaRPr lang="en-US"/>
          </a:p>
        </p:txBody>
      </p:sp>
    </p:spTree>
    <p:extLst>
      <p:ext uri="{BB962C8B-B14F-4D97-AF65-F5344CB8AC3E}">
        <p14:creationId xmlns="" xmlns:p14="http://schemas.microsoft.com/office/powerpoint/2010/main" val="2167624704"/>
      </p:ext>
    </p:extLst>
  </p:cSld>
  <p:clrMapOvr>
    <a:masterClrMapping/>
  </p:clrMapOvr>
  <p:transition spd="med">
    <p:wheel spokes="8"/>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EA93312-E498-4DA4-9A5F-7D019BFCB180}" type="datetimeFigureOut">
              <a:rPr lang="en-US">
                <a:solidFill>
                  <a:srgbClr val="DBF5F9">
                    <a:shade val="90000"/>
                  </a:srgbClr>
                </a:solidFill>
              </a:rPr>
              <a:pPr>
                <a:defRPr/>
              </a:pPr>
              <a:t>8/17/2015</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lvl1pPr>
              <a:defRPr>
                <a:solidFill>
                  <a:srgbClr val="D1EAEE"/>
                </a:solidFill>
              </a:defRPr>
            </a:lvl1pPr>
          </a:lstStyle>
          <a:p>
            <a:fld id="{250D2A8A-8217-48DA-8AB0-6EB794F74830}" type="slidenum">
              <a:rPr lang="en-US"/>
              <a:pPr/>
              <a:t>‹#›</a:t>
            </a:fld>
            <a:endParaRPr lang="en-US"/>
          </a:p>
        </p:txBody>
      </p:sp>
    </p:spTree>
    <p:extLst>
      <p:ext uri="{BB962C8B-B14F-4D97-AF65-F5344CB8AC3E}">
        <p14:creationId xmlns="" xmlns:p14="http://schemas.microsoft.com/office/powerpoint/2010/main" val="1054318161"/>
      </p:ext>
    </p:extLst>
  </p:cSld>
  <p:clrMapOvr>
    <a:overrideClrMapping bg1="dk1" tx1="lt1" bg2="dk2" tx2="lt2" accent1="accent1" accent2="accent2" accent3="accent3" accent4="accent4" accent5="accent5" accent6="accent6" hlink="hlink" folHlink="folHlink"/>
  </p:clrMapOvr>
  <p:transition spd="med">
    <p:wheel spokes="8"/>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950020C1-1B7D-4357-BF73-DE6EAA222FFA}" type="datetimeFigureOut">
              <a:rPr lang="en-US">
                <a:solidFill>
                  <a:srgbClr val="04617B">
                    <a:shade val="90000"/>
                  </a:srgbClr>
                </a:solidFill>
              </a:rPr>
              <a:pPr>
                <a:defRPr/>
              </a:pPr>
              <a:t>8/17/2015</a:t>
            </a:fld>
            <a:endParaRPr lang="en-US">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fld id="{5B67BDD8-F1ED-4AEB-BDC0-7ACC208F8EEA}" type="slidenum">
              <a:rPr lang="en-US"/>
              <a:pPr/>
              <a:t>‹#›</a:t>
            </a:fld>
            <a:endParaRPr lang="en-US"/>
          </a:p>
        </p:txBody>
      </p:sp>
    </p:spTree>
    <p:extLst>
      <p:ext uri="{BB962C8B-B14F-4D97-AF65-F5344CB8AC3E}">
        <p14:creationId xmlns="" xmlns:p14="http://schemas.microsoft.com/office/powerpoint/2010/main" val="2412617955"/>
      </p:ext>
    </p:extLst>
  </p:cSld>
  <p:clrMapOvr>
    <a:masterClrMapping/>
  </p:clrMapOvr>
  <p:transition spd="med">
    <p:wheel spokes="8"/>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9D206FC5-2274-45A4-A508-7759B9C81697}" type="datetimeFigureOut">
              <a:rPr lang="en-US">
                <a:solidFill>
                  <a:srgbClr val="04617B">
                    <a:shade val="90000"/>
                  </a:srgbClr>
                </a:solidFill>
              </a:rPr>
              <a:pPr>
                <a:defRPr/>
              </a:pPr>
              <a:t>8/17/2015</a:t>
            </a:fld>
            <a:endParaRPr lang="en-US">
              <a:solidFill>
                <a:srgbClr val="04617B">
                  <a:shade val="90000"/>
                </a:srgbClr>
              </a:solidFill>
            </a:endParaRPr>
          </a:p>
        </p:txBody>
      </p:sp>
      <p:sp>
        <p:nvSpPr>
          <p:cNvPr id="8"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9" name="Slide Number Placeholder 17"/>
          <p:cNvSpPr>
            <a:spLocks noGrp="1"/>
          </p:cNvSpPr>
          <p:nvPr>
            <p:ph type="sldNum" sz="quarter" idx="12"/>
          </p:nvPr>
        </p:nvSpPr>
        <p:spPr/>
        <p:txBody>
          <a:bodyPr/>
          <a:lstStyle>
            <a:lvl1pPr>
              <a:defRPr/>
            </a:lvl1pPr>
          </a:lstStyle>
          <a:p>
            <a:fld id="{4C844F78-0744-4833-88A1-5E247C38447E}" type="slidenum">
              <a:rPr lang="en-US"/>
              <a:pPr/>
              <a:t>‹#›</a:t>
            </a:fld>
            <a:endParaRPr lang="en-US"/>
          </a:p>
        </p:txBody>
      </p:sp>
    </p:spTree>
    <p:extLst>
      <p:ext uri="{BB962C8B-B14F-4D97-AF65-F5344CB8AC3E}">
        <p14:creationId xmlns="" xmlns:p14="http://schemas.microsoft.com/office/powerpoint/2010/main" val="3178542850"/>
      </p:ext>
    </p:extLst>
  </p:cSld>
  <p:clrMapOvr>
    <a:masterClrMapping/>
  </p:clrMapOvr>
  <p:transition spd="med">
    <p:wheel spokes="8"/>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E3410834-52AC-46C9-BA59-3D8EEE1713A4}" type="datetimeFigureOut">
              <a:rPr lang="en-US">
                <a:solidFill>
                  <a:srgbClr val="04617B">
                    <a:shade val="90000"/>
                  </a:srgbClr>
                </a:solidFill>
              </a:rPr>
              <a:pPr>
                <a:defRPr/>
              </a:pPr>
              <a:t>8/17/2015</a:t>
            </a:fld>
            <a:endParaRPr lang="en-US">
              <a:solidFill>
                <a:srgbClr val="04617B">
                  <a:shade val="90000"/>
                </a:srgbClr>
              </a:solidFill>
            </a:endParaRPr>
          </a:p>
        </p:txBody>
      </p:sp>
      <p:sp>
        <p:nvSpPr>
          <p:cNvPr id="4"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5" name="Slide Number Placeholder 17"/>
          <p:cNvSpPr>
            <a:spLocks noGrp="1"/>
          </p:cNvSpPr>
          <p:nvPr>
            <p:ph type="sldNum" sz="quarter" idx="12"/>
          </p:nvPr>
        </p:nvSpPr>
        <p:spPr/>
        <p:txBody>
          <a:bodyPr/>
          <a:lstStyle>
            <a:lvl1pPr>
              <a:defRPr/>
            </a:lvl1pPr>
          </a:lstStyle>
          <a:p>
            <a:fld id="{19F02FD8-B24E-4775-A7EE-6CADC51DBC32}" type="slidenum">
              <a:rPr lang="en-US"/>
              <a:pPr/>
              <a:t>‹#›</a:t>
            </a:fld>
            <a:endParaRPr lang="en-US"/>
          </a:p>
        </p:txBody>
      </p:sp>
    </p:spTree>
    <p:extLst>
      <p:ext uri="{BB962C8B-B14F-4D97-AF65-F5344CB8AC3E}">
        <p14:creationId xmlns="" xmlns:p14="http://schemas.microsoft.com/office/powerpoint/2010/main" val="527991432"/>
      </p:ext>
    </p:extLst>
  </p:cSld>
  <p:clrMapOvr>
    <a:masterClrMapping/>
  </p:clrMapOvr>
  <p:transition spd="med">
    <p:wheel spokes="8"/>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BDFDCB1A-0AB9-4CCB-AA12-63CF477921FE}" type="datetimeFigureOut">
              <a:rPr lang="en-US">
                <a:solidFill>
                  <a:srgbClr val="04617B">
                    <a:shade val="90000"/>
                  </a:srgbClr>
                </a:solidFill>
              </a:rPr>
              <a:pPr>
                <a:defRPr/>
              </a:pPr>
              <a:t>8/17/2015</a:t>
            </a:fld>
            <a:endParaRPr lang="en-US">
              <a:solidFill>
                <a:srgbClr val="04617B">
                  <a:shade val="90000"/>
                </a:srgbClr>
              </a:solidFill>
            </a:endParaRPr>
          </a:p>
        </p:txBody>
      </p:sp>
      <p:sp>
        <p:nvSpPr>
          <p:cNvPr id="3"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4" name="Slide Number Placeholder 17"/>
          <p:cNvSpPr>
            <a:spLocks noGrp="1"/>
          </p:cNvSpPr>
          <p:nvPr>
            <p:ph type="sldNum" sz="quarter" idx="12"/>
          </p:nvPr>
        </p:nvSpPr>
        <p:spPr/>
        <p:txBody>
          <a:bodyPr/>
          <a:lstStyle>
            <a:lvl1pPr>
              <a:defRPr/>
            </a:lvl1pPr>
          </a:lstStyle>
          <a:p>
            <a:fld id="{8C6764F0-D52E-420E-B7DC-83AF3CCDC033}" type="slidenum">
              <a:rPr lang="en-US"/>
              <a:pPr/>
              <a:t>‹#›</a:t>
            </a:fld>
            <a:endParaRPr lang="en-US"/>
          </a:p>
        </p:txBody>
      </p:sp>
    </p:spTree>
    <p:extLst>
      <p:ext uri="{BB962C8B-B14F-4D97-AF65-F5344CB8AC3E}">
        <p14:creationId xmlns="" xmlns:p14="http://schemas.microsoft.com/office/powerpoint/2010/main" val="3564832071"/>
      </p:ext>
    </p:extLst>
  </p:cSld>
  <p:clrMapOvr>
    <a:masterClrMapping/>
  </p:clrMapOvr>
  <p:transition spd="med">
    <p:wheel spokes="8"/>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436DC4CB-654D-4497-815C-46E674B78928}" type="datetimeFigureOut">
              <a:rPr lang="en-US">
                <a:solidFill>
                  <a:srgbClr val="04617B">
                    <a:shade val="90000"/>
                  </a:srgbClr>
                </a:solidFill>
              </a:rPr>
              <a:pPr>
                <a:defRPr/>
              </a:pPr>
              <a:t>8/17/2015</a:t>
            </a:fld>
            <a:endParaRPr lang="en-US">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7" name="Slide Number Placeholder 17"/>
          <p:cNvSpPr>
            <a:spLocks noGrp="1"/>
          </p:cNvSpPr>
          <p:nvPr>
            <p:ph type="sldNum" sz="quarter" idx="12"/>
          </p:nvPr>
        </p:nvSpPr>
        <p:spPr/>
        <p:txBody>
          <a:bodyPr/>
          <a:lstStyle>
            <a:lvl1pPr>
              <a:defRPr/>
            </a:lvl1pPr>
          </a:lstStyle>
          <a:p>
            <a:fld id="{2A5BAA84-9384-4B57-9784-AC7FCBF99880}" type="slidenum">
              <a:rPr lang="en-US"/>
              <a:pPr/>
              <a:t>‹#›</a:t>
            </a:fld>
            <a:endParaRPr lang="en-US"/>
          </a:p>
        </p:txBody>
      </p:sp>
    </p:spTree>
    <p:extLst>
      <p:ext uri="{BB962C8B-B14F-4D97-AF65-F5344CB8AC3E}">
        <p14:creationId xmlns="" xmlns:p14="http://schemas.microsoft.com/office/powerpoint/2010/main" val="1836324088"/>
      </p:ext>
    </p:extLst>
  </p:cSld>
  <p:clrMapOvr>
    <a:masterClrMapping/>
  </p:clrMapOvr>
  <p:transition spd="med">
    <p:wheel spokes="8"/>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rtl="0" fontAlgn="auto">
              <a:spcBef>
                <a:spcPts val="0"/>
              </a:spcBef>
              <a:spcAft>
                <a:spcPts val="0"/>
              </a:spcAft>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auto">
              <a:spcBef>
                <a:spcPts val="0"/>
              </a:spcBef>
              <a:spcAft>
                <a:spcPts val="0"/>
              </a:spcAft>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auto">
              <a:spcBef>
                <a:spcPts val="0"/>
              </a:spcBef>
              <a:spcAft>
                <a:spcPts val="0"/>
              </a:spcAft>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83DF4A64-D3B4-4943-86E1-8EFD0960B589}" type="datetimeFigureOut">
              <a:rPr lang="en-US">
                <a:solidFill>
                  <a:srgbClr val="04617B">
                    <a:shade val="90000"/>
                  </a:srgbClr>
                </a:solidFill>
              </a:rPr>
              <a:pPr>
                <a:defRPr/>
              </a:pPr>
              <a:t>8/17/2015</a:t>
            </a:fld>
            <a:endParaRPr lang="en-US">
              <a:solidFill>
                <a:srgbClr val="04617B">
                  <a:shade val="90000"/>
                </a:srgbClr>
              </a:solidFill>
            </a:endParaRPr>
          </a:p>
        </p:txBody>
      </p:sp>
      <p:sp>
        <p:nvSpPr>
          <p:cNvPr id="10" name="Footer Placeholder 5"/>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fld id="{CF6B35AE-6965-4CAD-8622-9BE6860A051F}" type="slidenum">
              <a:rPr lang="en-US"/>
              <a:pPr/>
              <a:t>‹#›</a:t>
            </a:fld>
            <a:endParaRPr lang="en-US"/>
          </a:p>
        </p:txBody>
      </p:sp>
    </p:spTree>
    <p:extLst>
      <p:ext uri="{BB962C8B-B14F-4D97-AF65-F5344CB8AC3E}">
        <p14:creationId xmlns="" xmlns:p14="http://schemas.microsoft.com/office/powerpoint/2010/main" val="2763430107"/>
      </p:ext>
    </p:extLst>
  </p:cSld>
  <p:clrMapOvr>
    <a:masterClrMapping/>
  </p:clrMapOvr>
  <p:transition spd="med">
    <p:wheel spokes="8"/>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22874050-D50B-4AB5-847E-859687182284}" type="datetimeFigureOut">
              <a:rPr lang="en-US">
                <a:solidFill>
                  <a:srgbClr val="04617B">
                    <a:shade val="90000"/>
                  </a:srgbClr>
                </a:solidFill>
              </a:rPr>
              <a:pPr>
                <a:defRPr/>
              </a:pPr>
              <a:t>8/17/2015</a:t>
            </a:fld>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fld id="{E10CD78C-A82B-4C17-AF47-678A19D157CC}" type="slidenum">
              <a:rPr lang="en-US"/>
              <a:pPr/>
              <a:t>‹#›</a:t>
            </a:fld>
            <a:endParaRPr lang="en-US"/>
          </a:p>
        </p:txBody>
      </p:sp>
    </p:spTree>
    <p:extLst>
      <p:ext uri="{BB962C8B-B14F-4D97-AF65-F5344CB8AC3E}">
        <p14:creationId xmlns="" xmlns:p14="http://schemas.microsoft.com/office/powerpoint/2010/main" val="2242320154"/>
      </p:ext>
    </p:extLst>
  </p:cSld>
  <p:clrMapOvr>
    <a:masterClrMapping/>
  </p:clrMapOvr>
  <p:transition spd="med">
    <p:wheel spokes="8"/>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96C82AA3-89CD-466B-8493-0EA47507293E}" type="datetimeFigureOut">
              <a:rPr lang="en-US">
                <a:solidFill>
                  <a:srgbClr val="04617B">
                    <a:shade val="90000"/>
                  </a:srgbClr>
                </a:solidFill>
              </a:rPr>
              <a:pPr>
                <a:defRPr/>
              </a:pPr>
              <a:t>8/17/2015</a:t>
            </a:fld>
            <a:endParaRPr lang="en-US">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endParaRPr lang="en-US">
              <a:solidFill>
                <a:srgbClr val="04617B">
                  <a:shade val="90000"/>
                </a:srgbClr>
              </a:solidFill>
            </a:endParaRPr>
          </a:p>
        </p:txBody>
      </p:sp>
      <p:sp>
        <p:nvSpPr>
          <p:cNvPr id="6" name="Slide Number Placeholder 17"/>
          <p:cNvSpPr>
            <a:spLocks noGrp="1"/>
          </p:cNvSpPr>
          <p:nvPr>
            <p:ph type="sldNum" sz="quarter" idx="12"/>
          </p:nvPr>
        </p:nvSpPr>
        <p:spPr/>
        <p:txBody>
          <a:bodyPr/>
          <a:lstStyle>
            <a:lvl1pPr>
              <a:defRPr/>
            </a:lvl1pPr>
          </a:lstStyle>
          <a:p>
            <a:fld id="{E99CC75E-F709-46E5-B5D5-AB053AD78278}" type="slidenum">
              <a:rPr lang="en-US"/>
              <a:pPr/>
              <a:t>‹#›</a:t>
            </a:fld>
            <a:endParaRPr lang="en-US"/>
          </a:p>
        </p:txBody>
      </p:sp>
    </p:spTree>
    <p:extLst>
      <p:ext uri="{BB962C8B-B14F-4D97-AF65-F5344CB8AC3E}">
        <p14:creationId xmlns="" xmlns:p14="http://schemas.microsoft.com/office/powerpoint/2010/main" val="1777301010"/>
      </p:ext>
    </p:extLst>
  </p:cSld>
  <p:clrMapOvr>
    <a:masterClrMapping/>
  </p:clrMapOvr>
  <p:transition spd="med">
    <p:wheel spokes="8"/>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66738" y="304800"/>
            <a:ext cx="8008937"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3" name="Date Placeholder 2"/>
          <p:cNvSpPr>
            <a:spLocks noGrp="1"/>
          </p:cNvSpPr>
          <p:nvPr>
            <p:ph type="dt" sz="half" idx="10"/>
          </p:nvPr>
        </p:nvSpPr>
        <p:spPr>
          <a:xfrm>
            <a:off x="609600" y="6245225"/>
            <a:ext cx="1981200" cy="476250"/>
          </a:xfrm>
        </p:spPr>
        <p:txBody>
          <a:bodyPr/>
          <a:lstStyle>
            <a:lvl1pPr>
              <a:defRPr/>
            </a:lvl1pPr>
          </a:lstStyle>
          <a:p>
            <a:pPr>
              <a:defRPr/>
            </a:pPr>
            <a:endParaRPr lang="en-US">
              <a:solidFill>
                <a:srgbClr val="04617B">
                  <a:shade val="90000"/>
                </a:srgbClr>
              </a:solidFill>
            </a:endParaRP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pPr>
              <a:defRPr/>
            </a:pPr>
            <a:endParaRPr lang="en-US">
              <a:solidFill>
                <a:srgbClr val="04617B">
                  <a:shade val="90000"/>
                </a:srgbClr>
              </a:solidFill>
            </a:endParaRPr>
          </a:p>
        </p:txBody>
      </p:sp>
      <p:sp>
        <p:nvSpPr>
          <p:cNvPr id="5" name="Slide Number Placeholder 4"/>
          <p:cNvSpPr>
            <a:spLocks noGrp="1"/>
          </p:cNvSpPr>
          <p:nvPr>
            <p:ph type="sldNum" sz="quarter" idx="12"/>
          </p:nvPr>
        </p:nvSpPr>
        <p:spPr>
          <a:xfrm>
            <a:off x="6553200" y="6245225"/>
            <a:ext cx="1981200" cy="476250"/>
          </a:xfrm>
        </p:spPr>
        <p:txBody>
          <a:bodyPr/>
          <a:lstStyle>
            <a:lvl1pPr>
              <a:defRPr>
                <a:ea typeface="Majalla UI"/>
                <a:cs typeface="Majalla UI"/>
              </a:defRPr>
            </a:lvl1pPr>
          </a:lstStyle>
          <a:p>
            <a:fld id="{516D8FBC-0606-458C-9631-A7418EECCA43}" type="slidenum">
              <a:rPr lang="ar-SA"/>
              <a:pPr/>
              <a:t>‹#›</a:t>
            </a:fld>
            <a:endParaRPr lang="en-US">
              <a:ea typeface="+mn-ea"/>
              <a:cs typeface="Arial" panose="020B0604020202020204" pitchFamily="34" charset="0"/>
            </a:endParaRPr>
          </a:p>
        </p:txBody>
      </p:sp>
    </p:spTree>
    <p:extLst>
      <p:ext uri="{BB962C8B-B14F-4D97-AF65-F5344CB8AC3E}">
        <p14:creationId xmlns="" xmlns:p14="http://schemas.microsoft.com/office/powerpoint/2010/main" val="4013182522"/>
      </p:ext>
    </p:extLst>
  </p:cSld>
  <p:clrMapOvr>
    <a:masterClrMapping/>
  </p:clrMapOvr>
  <p:transition spd="med">
    <p:wheel spokes="8"/>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quarter" idx="2"/>
          </p:nvPr>
        </p:nvSpPr>
        <p:spPr>
          <a:xfrm>
            <a:off x="4648200" y="1719263"/>
            <a:ext cx="4038600" cy="21288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Content Placeholder 4"/>
          <p:cNvSpPr>
            <a:spLocks noGrp="1"/>
          </p:cNvSpPr>
          <p:nvPr>
            <p:ph sz="quarter" idx="3"/>
          </p:nvPr>
        </p:nvSpPr>
        <p:spPr>
          <a:xfrm>
            <a:off x="4648200" y="4000500"/>
            <a:ext cx="4038600" cy="21304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Date Placeholder 5"/>
          <p:cNvSpPr>
            <a:spLocks noGrp="1"/>
          </p:cNvSpPr>
          <p:nvPr>
            <p:ph type="dt" sz="half" idx="10"/>
          </p:nvPr>
        </p:nvSpPr>
        <p:spPr>
          <a:xfrm>
            <a:off x="457200" y="6248400"/>
            <a:ext cx="2133600" cy="457200"/>
          </a:xfrm>
        </p:spPr>
        <p:txBody>
          <a:bodyPr/>
          <a:lstStyle>
            <a:lvl1pPr>
              <a:defRPr/>
            </a:lvl1pPr>
          </a:lstStyle>
          <a:p>
            <a:pPr>
              <a:defRPr/>
            </a:pPr>
            <a:fld id="{F6D25B5F-BCBF-412D-B12A-5614084CB3BB}" type="datetime1">
              <a:rPr lang="en-US" altLang="en-US">
                <a:solidFill>
                  <a:srgbClr val="04617B">
                    <a:shade val="90000"/>
                  </a:srgbClr>
                </a:solidFill>
              </a:rPr>
              <a:pPr>
                <a:defRPr/>
              </a:pPr>
              <a:t>8/17/2015</a:t>
            </a:fld>
            <a:endParaRPr lang="en-US" altLang="en-US">
              <a:solidFill>
                <a:srgbClr val="04617B">
                  <a:shade val="90000"/>
                </a:srgbClr>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pPr>
              <a:defRPr/>
            </a:pPr>
            <a:r>
              <a:rPr lang="fa-IR" altLang="en-US">
                <a:solidFill>
                  <a:srgbClr val="04617B">
                    <a:shade val="90000"/>
                  </a:srgbClr>
                </a:solidFill>
              </a:rPr>
              <a:t>حمیدرضا نصیری</a:t>
            </a:r>
            <a:endParaRPr lang="en-US" altLang="en-US">
              <a:solidFill>
                <a:srgbClr val="04617B">
                  <a:shade val="90000"/>
                </a:srgbClr>
              </a:solidFill>
            </a:endParaRPr>
          </a:p>
        </p:txBody>
      </p:sp>
      <p:sp>
        <p:nvSpPr>
          <p:cNvPr id="8" name="Slide Number Placeholder 7"/>
          <p:cNvSpPr>
            <a:spLocks noGrp="1"/>
          </p:cNvSpPr>
          <p:nvPr>
            <p:ph type="sldNum" sz="quarter" idx="12"/>
          </p:nvPr>
        </p:nvSpPr>
        <p:spPr>
          <a:xfrm>
            <a:off x="6553200" y="6248400"/>
            <a:ext cx="2133600" cy="457200"/>
          </a:xfrm>
        </p:spPr>
        <p:txBody>
          <a:bodyPr/>
          <a:lstStyle>
            <a:lvl1pPr>
              <a:defRPr>
                <a:ea typeface="Majalla UI"/>
                <a:cs typeface="Majalla UI"/>
              </a:defRPr>
            </a:lvl1pPr>
          </a:lstStyle>
          <a:p>
            <a:fld id="{666444DA-A1C1-420D-8E99-7FB0904E59AA}" type="slidenum">
              <a:rPr lang="ar-SA" altLang="en-US"/>
              <a:pPr/>
              <a:t>‹#›</a:t>
            </a:fld>
            <a:endParaRPr lang="en-US" altLang="en-US">
              <a:ea typeface="+mn-ea"/>
              <a:cs typeface="Arial" panose="020B0604020202020204" pitchFamily="34" charset="0"/>
            </a:endParaRPr>
          </a:p>
        </p:txBody>
      </p:sp>
    </p:spTree>
    <p:extLst>
      <p:ext uri="{BB962C8B-B14F-4D97-AF65-F5344CB8AC3E}">
        <p14:creationId xmlns="" xmlns:p14="http://schemas.microsoft.com/office/powerpoint/2010/main" val="3221932869"/>
      </p:ext>
    </p:extLst>
  </p:cSld>
  <p:clrMapOvr>
    <a:masterClrMapping/>
  </p:clrMapOvr>
  <p:transition>
    <p:dissolv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457200"/>
            <a:ext cx="8229600" cy="13716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40005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000500"/>
            <a:ext cx="4038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p:txBody>
          <a:bodyPr/>
          <a:lstStyle>
            <a:lvl1pPr>
              <a:defRPr/>
            </a:lvl1pPr>
          </a:lstStyle>
          <a:p>
            <a:pPr>
              <a:defRPr/>
            </a:pPr>
            <a:r>
              <a:rPr lang="fa-IR">
                <a:solidFill>
                  <a:srgbClr val="04617B">
                    <a:shade val="90000"/>
                  </a:srgbClr>
                </a:solidFill>
              </a:rPr>
              <a:t>حمیدرضا نصیری</a:t>
            </a:r>
            <a:endParaRPr lang="en-US">
              <a:solidFill>
                <a:srgbClr val="04617B">
                  <a:shade val="90000"/>
                </a:srgbClr>
              </a:solidFill>
            </a:endParaRPr>
          </a:p>
        </p:txBody>
      </p:sp>
      <p:sp>
        <p:nvSpPr>
          <p:cNvPr id="8" name="Rectangle 3"/>
          <p:cNvSpPr>
            <a:spLocks noGrp="1" noChangeArrowheads="1"/>
          </p:cNvSpPr>
          <p:nvPr>
            <p:ph type="sldNum" sz="quarter" idx="11"/>
          </p:nvPr>
        </p:nvSpPr>
        <p:spPr/>
        <p:txBody>
          <a:bodyPr/>
          <a:lstStyle>
            <a:lvl1pPr>
              <a:defRPr>
                <a:ea typeface="Majalla UI"/>
                <a:cs typeface="Majalla UI"/>
              </a:defRPr>
            </a:lvl1pPr>
          </a:lstStyle>
          <a:p>
            <a:fld id="{E739ACFD-639E-4D70-AEDD-131287E8AA09}" type="slidenum">
              <a:rPr lang="ar-SA"/>
              <a:pPr/>
              <a:t>‹#›</a:t>
            </a:fld>
            <a:endParaRPr lang="en-US">
              <a:ea typeface="+mn-ea"/>
              <a:cs typeface="Arial" panose="020B0604020202020204" pitchFamily="34" charset="0"/>
            </a:endParaRPr>
          </a:p>
        </p:txBody>
      </p:sp>
      <p:sp>
        <p:nvSpPr>
          <p:cNvPr id="9" name="Rectangle 16"/>
          <p:cNvSpPr>
            <a:spLocks noGrp="1" noChangeArrowheads="1"/>
          </p:cNvSpPr>
          <p:nvPr>
            <p:ph type="dt" sz="half" idx="12"/>
          </p:nvPr>
        </p:nvSpPr>
        <p:spPr/>
        <p:txBody>
          <a:bodyPr/>
          <a:lstStyle>
            <a:lvl1pPr>
              <a:defRPr/>
            </a:lvl1pPr>
          </a:lstStyle>
          <a:p>
            <a:pPr>
              <a:defRPr/>
            </a:pPr>
            <a:fld id="{4DFF061C-4247-42A8-B3E2-4F3560681943}" type="datetime1">
              <a:rPr lang="en-US">
                <a:solidFill>
                  <a:srgbClr val="04617B">
                    <a:shade val="90000"/>
                  </a:srgbClr>
                </a:solidFill>
              </a:rPr>
              <a:pPr>
                <a:defRPr/>
              </a:pPr>
              <a:t>8/17/2015</a:t>
            </a:fld>
            <a:endParaRPr lang="en-US">
              <a:solidFill>
                <a:srgbClr val="04617B">
                  <a:shade val="90000"/>
                </a:srgbClr>
              </a:solidFill>
            </a:endParaRPr>
          </a:p>
        </p:txBody>
      </p:sp>
    </p:spTree>
    <p:extLst>
      <p:ext uri="{BB962C8B-B14F-4D97-AF65-F5344CB8AC3E}">
        <p14:creationId xmlns="" xmlns:p14="http://schemas.microsoft.com/office/powerpoint/2010/main" val="4153047673"/>
      </p:ext>
    </p:extLst>
  </p:cSld>
  <p:clrMapOvr>
    <a:masterClrMapping/>
  </p:clrMapOvr>
  <p:transition>
    <p:dissolv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082" name="Group 10"/>
          <p:cNvGrpSpPr>
            <a:grpSpLocks/>
          </p:cNvGrpSpPr>
          <p:nvPr/>
        </p:nvGrpSpPr>
        <p:grpSpPr bwMode="auto">
          <a:xfrm>
            <a:off x="-1035050" y="1552575"/>
            <a:ext cx="10179050" cy="5305425"/>
            <a:chOff x="-652" y="978"/>
            <a:chExt cx="6412" cy="3342"/>
          </a:xfrm>
        </p:grpSpPr>
        <p:sp>
          <p:nvSpPr>
            <p:cNvPr id="3075" name="Freeform 3"/>
            <p:cNvSpPr>
              <a:spLocks/>
            </p:cNvSpPr>
            <p:nvPr/>
          </p:nvSpPr>
          <p:spPr bwMode="auto">
            <a:xfrm>
              <a:off x="2061" y="1707"/>
              <a:ext cx="3699" cy="2613"/>
            </a:xfrm>
            <a:custGeom>
              <a:avLst/>
              <a:gdLst>
                <a:gd name="T0" fmla="*/ 1523 w 3699"/>
                <a:gd name="T1" fmla="*/ 2611 h 2613"/>
                <a:gd name="T2" fmla="*/ 3698 w 3699"/>
                <a:gd name="T3" fmla="*/ 2612 h 2613"/>
                <a:gd name="T4" fmla="*/ 3698 w 3699"/>
                <a:gd name="T5" fmla="*/ 2228 h 2613"/>
                <a:gd name="T6" fmla="*/ 0 w 3699"/>
                <a:gd name="T7" fmla="*/ 0 h 2613"/>
                <a:gd name="T8" fmla="*/ 160 w 3699"/>
                <a:gd name="T9" fmla="*/ 118 h 2613"/>
                <a:gd name="T10" fmla="*/ 292 w 3699"/>
                <a:gd name="T11" fmla="*/ 219 h 2613"/>
                <a:gd name="T12" fmla="*/ 441 w 3699"/>
                <a:gd name="T13" fmla="*/ 347 h 2613"/>
                <a:gd name="T14" fmla="*/ 585 w 3699"/>
                <a:gd name="T15" fmla="*/ 482 h 2613"/>
                <a:gd name="T16" fmla="*/ 796 w 3699"/>
                <a:gd name="T17" fmla="*/ 711 h 2613"/>
                <a:gd name="T18" fmla="*/ 983 w 3699"/>
                <a:gd name="T19" fmla="*/ 955 h 2613"/>
                <a:gd name="T20" fmla="*/ 1119 w 3699"/>
                <a:gd name="T21" fmla="*/ 1168 h 2613"/>
                <a:gd name="T22" fmla="*/ 1238 w 3699"/>
                <a:gd name="T23" fmla="*/ 1388 h 2613"/>
                <a:gd name="T24" fmla="*/ 1331 w 3699"/>
                <a:gd name="T25" fmla="*/ 1608 h 2613"/>
                <a:gd name="T26" fmla="*/ 1400 w 3699"/>
                <a:gd name="T27" fmla="*/ 1809 h 2613"/>
                <a:gd name="T28" fmla="*/ 1447 w 3699"/>
                <a:gd name="T29" fmla="*/ 1979 h 2613"/>
                <a:gd name="T30" fmla="*/ 1490 w 3699"/>
                <a:gd name="T31" fmla="*/ 2190 h 2613"/>
                <a:gd name="T32" fmla="*/ 1511 w 3699"/>
                <a:gd name="T33" fmla="*/ 2374 h 2613"/>
                <a:gd name="T34" fmla="*/ 1523 w 3699"/>
                <a:gd name="T35" fmla="*/ 2611 h 2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a:noFill/>
            </a:ln>
            <a:effectLst/>
            <a:extLst>
              <a:ext uri="{91240B29-F687-4F45-9708-019B960494DF}">
                <a14:hiddenLine xmlns="" xmlns:a14="http://schemas.microsoft.com/office/drawing/2010/main" w="9525" cap="rnd">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algn="l" rtl="0"/>
              <a:endParaRPr lang="en-AU" sz="2400" smtClean="0">
                <a:solidFill>
                  <a:srgbClr val="FFFFFF"/>
                </a:solidFill>
                <a:latin typeface="Times New Roman" panose="02020603050405020304" pitchFamily="18" charset="0"/>
                <a:cs typeface="Times New Roman" panose="02020603050405020304" pitchFamily="18" charset="0"/>
              </a:endParaRPr>
            </a:p>
          </p:txBody>
        </p:sp>
        <p:sp>
          <p:nvSpPr>
            <p:cNvPr id="3076" name="Arc 4"/>
            <p:cNvSpPr>
              <a:spLocks/>
            </p:cNvSpPr>
            <p:nvPr/>
          </p:nvSpPr>
          <p:spPr bwMode="auto">
            <a:xfrm>
              <a:off x="-652" y="978"/>
              <a:ext cx="4237" cy="3342"/>
            </a:xfrm>
            <a:custGeom>
              <a:avLst/>
              <a:gdLst>
                <a:gd name="G0" fmla="+- 0 0 0"/>
                <a:gd name="G1" fmla="+- 21231 0 0"/>
                <a:gd name="G2" fmla="+- 21600 0 0"/>
                <a:gd name="T0" fmla="*/ 3977 w 21600"/>
                <a:gd name="T1" fmla="*/ 0 h 21231"/>
                <a:gd name="T2" fmla="*/ 21600 w 21600"/>
                <a:gd name="T3" fmla="*/ 21231 h 21231"/>
                <a:gd name="T4" fmla="*/ 0 w 21600"/>
                <a:gd name="T5" fmla="*/ 21231 h 21231"/>
              </a:gdLst>
              <a:ahLst/>
              <a:cxnLst>
                <a:cxn ang="0">
                  <a:pos x="T0" y="T1"/>
                </a:cxn>
                <a:cxn ang="0">
                  <a:pos x="T2" y="T3"/>
                </a:cxn>
                <a:cxn ang="0">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close/>
                </a:path>
              </a:pathLst>
            </a:custGeom>
            <a:noFill/>
            <a:ln w="12700" cap="rnd">
              <a:solidFill>
                <a:schemeClr val="accent2"/>
              </a:solidFill>
              <a:round/>
              <a:headEnd type="none" w="sm" len="sm"/>
              <a:tailEnd type="none" w="sm" len="sm"/>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l" rtl="0"/>
              <a:endParaRPr lang="en-AU" sz="2400" smtClean="0">
                <a:solidFill>
                  <a:srgbClr val="FFFFFF"/>
                </a:solidFill>
                <a:latin typeface="Times New Roman" panose="02020603050405020304" pitchFamily="18" charset="0"/>
                <a:cs typeface="Times New Roman" panose="02020603050405020304" pitchFamily="18" charset="0"/>
              </a:endParaRPr>
            </a:p>
          </p:txBody>
        </p:sp>
      </p:grpSp>
      <p:sp>
        <p:nvSpPr>
          <p:cNvPr id="3077" name="Rectangle 5"/>
          <p:cNvSpPr>
            <a:spLocks noGrp="1" noChangeArrowheads="1"/>
          </p:cNvSpPr>
          <p:nvPr>
            <p:ph type="ctrTitle" sz="quarter"/>
          </p:nvPr>
        </p:nvSpPr>
        <p:spPr>
          <a:xfrm>
            <a:off x="1293813" y="762000"/>
            <a:ext cx="7772400" cy="1143000"/>
          </a:xfrm>
        </p:spPr>
        <p:txBody>
          <a:bodyPr anchor="b"/>
          <a:lstStyle>
            <a:lvl1pPr>
              <a:defRPr/>
            </a:lvl1pPr>
          </a:lstStyle>
          <a:p>
            <a:pPr lvl="0"/>
            <a:r>
              <a:rPr lang="en-US" noProof="0" smtClean="0"/>
              <a:t>Click to edit Master title style</a:t>
            </a:r>
          </a:p>
        </p:txBody>
      </p:sp>
      <p:sp>
        <p:nvSpPr>
          <p:cNvPr id="3078"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anose="05000000000000000000" pitchFamily="2" charset="2"/>
              <a:buNone/>
              <a:defRPr/>
            </a:lvl1pPr>
          </a:lstStyle>
          <a:p>
            <a:pPr lvl="0"/>
            <a:r>
              <a:rPr lang="en-US" noProof="0" smtClean="0"/>
              <a:t>Click to edit Master subtitle style</a:t>
            </a:r>
          </a:p>
        </p:txBody>
      </p:sp>
      <p:sp>
        <p:nvSpPr>
          <p:cNvPr id="3079" name="Rectangle 7"/>
          <p:cNvSpPr>
            <a:spLocks noGrp="1" noChangeArrowheads="1"/>
          </p:cNvSpPr>
          <p:nvPr>
            <p:ph type="dt" sz="quarter" idx="2"/>
          </p:nvPr>
        </p:nvSpPr>
        <p:spPr/>
        <p:txBody>
          <a:bodyPr/>
          <a:lstStyle>
            <a:lvl1pPr>
              <a:defRPr/>
            </a:lvl1pPr>
          </a:lstStyle>
          <a:p>
            <a:endParaRPr lang="en-US">
              <a:solidFill>
                <a:srgbClr val="FFFFFF"/>
              </a:solidFill>
            </a:endParaRPr>
          </a:p>
        </p:txBody>
      </p:sp>
      <p:sp>
        <p:nvSpPr>
          <p:cNvPr id="3080" name="Rectangle 8"/>
          <p:cNvSpPr>
            <a:spLocks noGrp="1" noChangeArrowheads="1"/>
          </p:cNvSpPr>
          <p:nvPr>
            <p:ph type="ftr" sz="quarter" idx="3"/>
          </p:nvPr>
        </p:nvSpPr>
        <p:spPr/>
        <p:txBody>
          <a:bodyPr/>
          <a:lstStyle>
            <a:lvl1pPr>
              <a:defRPr/>
            </a:lvl1pPr>
          </a:lstStyle>
          <a:p>
            <a:endParaRPr lang="en-US">
              <a:solidFill>
                <a:srgbClr val="FFFFFF"/>
              </a:solidFill>
            </a:endParaRPr>
          </a:p>
        </p:txBody>
      </p:sp>
      <p:sp>
        <p:nvSpPr>
          <p:cNvPr id="3081" name="Rectangle 9"/>
          <p:cNvSpPr>
            <a:spLocks noGrp="1" noChangeArrowheads="1"/>
          </p:cNvSpPr>
          <p:nvPr>
            <p:ph type="sldNum" sz="quarter" idx="4"/>
          </p:nvPr>
        </p:nvSpPr>
        <p:spPr/>
        <p:txBody>
          <a:bodyPr/>
          <a:lstStyle>
            <a:lvl1pPr>
              <a:defRPr/>
            </a:lvl1pPr>
          </a:lstStyle>
          <a:p>
            <a:fld id="{90319FD2-5393-40DA-AD53-DB84790A6A58}" type="slidenum">
              <a:rPr lang="ar-SA">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2029488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CD460464-71CE-48AD-A21C-7A3249D7DCFB}" type="slidenum">
              <a:rPr lang="ar-SA">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7873026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3AB4BA3F-0CD0-4C1F-97DC-8C90BE106C5B}" type="slidenum">
              <a:rPr lang="ar-SA">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4005117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49C721D0-CE27-4687-B82F-39A3B57D6090}" type="slidenum">
              <a:rPr lang="ar-SA">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17501882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DA02480A-5ADB-4C46-BF91-7F5CFE103460}" type="slidenum">
              <a:rPr lang="ar-SA">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17468794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286BF662-1C4D-4DFA-9997-704BDF7A6187}" type="slidenum">
              <a:rPr lang="ar-SA">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18246897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544AD02E-BD1A-4A5D-B3C8-B51720D7C0F6}" type="slidenum">
              <a:rPr lang="ar-SA">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15164781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AU"/>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1CA625B2-E21A-418D-9156-385D50A3E5D8}" type="slidenum">
              <a:rPr lang="ar-SA">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26806206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AU"/>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04627B55-34AB-4136-8BE5-9FD80AD62245}" type="slidenum">
              <a:rPr lang="ar-SA">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34664802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78BCA8BD-FAA1-4D0F-9689-639D596FDD25}" type="slidenum">
              <a:rPr lang="ar-SA">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30035584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199DC92C-C5FA-4D1C-84E3-144B653BB47C}" type="slidenum">
              <a:rPr lang="ar-SA">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4001822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rtl="0"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80C0AD95-3C6D-48DA-A114-E759CBD9BB44}" type="datetimeFigureOut">
              <a:rPr lang="en-US"/>
              <a:pPr>
                <a:defRPr/>
              </a:pPr>
              <a:t>8/17/2015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rtl="0"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rtl="0"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6A0CA3E3-6E43-4FF6-9554-6B88A389A588}"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lgn="l" rtl="0"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912" r:id="rId1"/>
    <p:sldLayoutId id="2147483904" r:id="rId2"/>
    <p:sldLayoutId id="2147483913" r:id="rId3"/>
    <p:sldLayoutId id="2147483905" r:id="rId4"/>
    <p:sldLayoutId id="2147483906" r:id="rId5"/>
    <p:sldLayoutId id="2147483907" r:id="rId6"/>
    <p:sldLayoutId id="2147483908" r:id="rId7"/>
    <p:sldLayoutId id="2147483909" r:id="rId8"/>
    <p:sldLayoutId id="2147483914" r:id="rId9"/>
    <p:sldLayoutId id="2147483910" r:id="rId10"/>
    <p:sldLayoutId id="2147483911" r:id="rId11"/>
  </p:sldLayoutIdLst>
  <p:transition spd="med">
    <p:wheel spokes="8"/>
  </p:transition>
  <p:timing>
    <p:tnLst>
      <p:par>
        <p:cTn id="1" dur="indefinite" restart="never" nodeType="tmRoot"/>
      </p:par>
    </p:tnLst>
  </p:timing>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Calibri" pitchFamily="34" charset="0"/>
        </a:defRPr>
      </a:lvl2pPr>
      <a:lvl3pPr algn="l" rtl="1" eaLnBrk="0" fontAlgn="base" hangingPunct="0">
        <a:spcBef>
          <a:spcPct val="0"/>
        </a:spcBef>
        <a:spcAft>
          <a:spcPct val="0"/>
        </a:spcAft>
        <a:defRPr sz="5000">
          <a:solidFill>
            <a:schemeClr val="tx2"/>
          </a:solidFill>
          <a:latin typeface="Calibri" pitchFamily="34" charset="0"/>
        </a:defRPr>
      </a:lvl3pPr>
      <a:lvl4pPr algn="l" rtl="1" eaLnBrk="0" fontAlgn="base" hangingPunct="0">
        <a:spcBef>
          <a:spcPct val="0"/>
        </a:spcBef>
        <a:spcAft>
          <a:spcPct val="0"/>
        </a:spcAft>
        <a:defRPr sz="5000">
          <a:solidFill>
            <a:schemeClr val="tx2"/>
          </a:solidFill>
          <a:latin typeface="Calibri" pitchFamily="34" charset="0"/>
        </a:defRPr>
      </a:lvl4pPr>
      <a:lvl5pPr algn="l" rtl="1" eaLnBrk="0" fontAlgn="base" hangingPunct="0">
        <a:spcBef>
          <a:spcPct val="0"/>
        </a:spcBef>
        <a:spcAft>
          <a:spcPct val="0"/>
        </a:spcAft>
        <a:defRPr sz="5000">
          <a:solidFill>
            <a:schemeClr val="tx2"/>
          </a:solidFill>
          <a:latin typeface="Calibri" pitchFamily="34" charset="0"/>
        </a:defRPr>
      </a:lvl5pPr>
      <a:lvl6pPr marL="457200" algn="l" rtl="1" fontAlgn="base">
        <a:spcBef>
          <a:spcPct val="0"/>
        </a:spcBef>
        <a:spcAft>
          <a:spcPct val="0"/>
        </a:spcAft>
        <a:defRPr sz="5000">
          <a:solidFill>
            <a:schemeClr val="tx2"/>
          </a:solidFill>
          <a:latin typeface="Calibri" pitchFamily="34" charset="0"/>
        </a:defRPr>
      </a:lvl6pPr>
      <a:lvl7pPr marL="914400" algn="l" rtl="1" fontAlgn="base">
        <a:spcBef>
          <a:spcPct val="0"/>
        </a:spcBef>
        <a:spcAft>
          <a:spcPct val="0"/>
        </a:spcAft>
        <a:defRPr sz="5000">
          <a:solidFill>
            <a:schemeClr val="tx2"/>
          </a:solidFill>
          <a:latin typeface="Calibri" pitchFamily="34" charset="0"/>
        </a:defRPr>
      </a:lvl7pPr>
      <a:lvl8pPr marL="1371600" algn="l" rtl="1" fontAlgn="base">
        <a:spcBef>
          <a:spcPct val="0"/>
        </a:spcBef>
        <a:spcAft>
          <a:spcPct val="0"/>
        </a:spcAft>
        <a:defRPr sz="5000">
          <a:solidFill>
            <a:schemeClr val="tx2"/>
          </a:solidFill>
          <a:latin typeface="Calibri" pitchFamily="34" charset="0"/>
        </a:defRPr>
      </a:lvl8pPr>
      <a:lvl9pPr marL="1828800" algn="l" rtl="1" fontAlgn="base">
        <a:spcBef>
          <a:spcPct val="0"/>
        </a:spcBef>
        <a:spcAft>
          <a:spcPct val="0"/>
        </a:spcAft>
        <a:defRPr sz="5000">
          <a:solidFill>
            <a:schemeClr val="tx2"/>
          </a:solidFill>
          <a:latin typeface="Calibri" pitchFamily="34" charset="0"/>
        </a:defRPr>
      </a:lvl9pPr>
    </p:titleStyle>
    <p:body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lgn="l" rtl="0" fontAlgn="auto">
              <a:spcBef>
                <a:spcPts val="0"/>
              </a:spcBef>
              <a:spcAft>
                <a:spcPts val="0"/>
              </a:spcAft>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lgn="l" rtl="0" fontAlgn="auto">
              <a:spcBef>
                <a:spcPts val="0"/>
              </a:spcBef>
              <a:spcAft>
                <a:spcPts val="0"/>
              </a:spcAft>
              <a:defRPr/>
            </a:pPr>
            <a:endParaRPr lang="en-US">
              <a:solidFill>
                <a:prstClr val="black"/>
              </a:solidFill>
              <a:latin typeface="Constantia"/>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rtl="0"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551FAEB7-0CF1-4730-9596-9D142387D91B}" type="datetimeFigureOut">
              <a:rPr lang="en-US">
                <a:solidFill>
                  <a:srgbClr val="04617B">
                    <a:shade val="90000"/>
                  </a:srgbClr>
                </a:solidFill>
              </a:rPr>
              <a:pPr>
                <a:defRPr/>
              </a:pPr>
              <a:t>8/17/2015</a:t>
            </a:fld>
            <a:endParaRPr lang="en-US">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rtl="0"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n-US">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rtl="0">
              <a:defRPr sz="1200">
                <a:solidFill>
                  <a:srgbClr val="045C75"/>
                </a:solidFill>
                <a:latin typeface="Constantia" panose="02030602050306030303" pitchFamily="18" charset="0"/>
              </a:defRPr>
            </a:lvl1pPr>
          </a:lstStyle>
          <a:p>
            <a:fld id="{D9401B92-C1E8-47D6-9860-4CA74D54BA6B}" type="slidenum">
              <a:rPr lang="en-US" smtClean="0"/>
              <a:pPr/>
              <a:t>‹#›</a:t>
            </a:fld>
            <a:endParaRPr lang="en-US" smtClean="0"/>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lgn="l" rtl="0" fontAlgn="auto">
                <a:spcBef>
                  <a:spcPts val="0"/>
                </a:spcBef>
                <a:spcAft>
                  <a:spcPts val="0"/>
                </a:spcAft>
                <a:defRPr/>
              </a:pPr>
              <a:endParaRPr lang="en-US">
                <a:solidFill>
                  <a:prstClr val="black"/>
                </a:solidFill>
                <a:latin typeface="Constantia"/>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lgn="l" rtl="0" fontAlgn="auto">
                <a:spcBef>
                  <a:spcPts val="0"/>
                </a:spcBef>
                <a:spcAft>
                  <a:spcPts val="0"/>
                </a:spcAft>
                <a:defRPr/>
              </a:pPr>
              <a:endParaRPr lang="en-US">
                <a:solidFill>
                  <a:prstClr val="black"/>
                </a:solidFill>
                <a:latin typeface="Constantia"/>
                <a:cs typeface="+mn-cs"/>
              </a:endParaRPr>
            </a:p>
          </p:txBody>
        </p:sp>
      </p:grpSp>
    </p:spTree>
    <p:extLst>
      <p:ext uri="{BB962C8B-B14F-4D97-AF65-F5344CB8AC3E}">
        <p14:creationId xmlns="" xmlns:p14="http://schemas.microsoft.com/office/powerpoint/2010/main" val="2961900134"/>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 id="2147483930" r:id="rId12"/>
    <p:sldLayoutId id="2147483931" r:id="rId13"/>
    <p:sldLayoutId id="2147483932" r:id="rId14"/>
  </p:sldLayoutIdLst>
  <p:transition spd="med">
    <p:wheel spokes="8"/>
  </p:transition>
  <p:timing>
    <p:tnLst>
      <p:par>
        <p:cTn id="1" dur="indefinite" restart="never" nodeType="tmRoot"/>
      </p:par>
    </p:tnLst>
  </p:timing>
  <p:txStyles>
    <p:titleStyle>
      <a:lvl1pPr algn="l" rtl="1" eaLnBrk="0" fontAlgn="base" hangingPunct="0">
        <a:spcBef>
          <a:spcPct val="0"/>
        </a:spcBef>
        <a:spcAft>
          <a:spcPct val="0"/>
        </a:spcAft>
        <a:defRPr sz="5000" kern="1200">
          <a:solidFill>
            <a:schemeClr val="tx2"/>
          </a:solidFill>
          <a:latin typeface="+mj-lt"/>
          <a:ea typeface="+mj-ea"/>
          <a:cs typeface="+mj-cs"/>
        </a:defRPr>
      </a:lvl1pPr>
      <a:lvl2pPr algn="l" rtl="1" eaLnBrk="0" fontAlgn="base" hangingPunct="0">
        <a:spcBef>
          <a:spcPct val="0"/>
        </a:spcBef>
        <a:spcAft>
          <a:spcPct val="0"/>
        </a:spcAft>
        <a:defRPr sz="5000">
          <a:solidFill>
            <a:schemeClr val="tx2"/>
          </a:solidFill>
          <a:latin typeface="Calibri" pitchFamily="34" charset="0"/>
        </a:defRPr>
      </a:lvl2pPr>
      <a:lvl3pPr algn="l" rtl="1" eaLnBrk="0" fontAlgn="base" hangingPunct="0">
        <a:spcBef>
          <a:spcPct val="0"/>
        </a:spcBef>
        <a:spcAft>
          <a:spcPct val="0"/>
        </a:spcAft>
        <a:defRPr sz="5000">
          <a:solidFill>
            <a:schemeClr val="tx2"/>
          </a:solidFill>
          <a:latin typeface="Calibri" pitchFamily="34" charset="0"/>
        </a:defRPr>
      </a:lvl3pPr>
      <a:lvl4pPr algn="l" rtl="1" eaLnBrk="0" fontAlgn="base" hangingPunct="0">
        <a:spcBef>
          <a:spcPct val="0"/>
        </a:spcBef>
        <a:spcAft>
          <a:spcPct val="0"/>
        </a:spcAft>
        <a:defRPr sz="5000">
          <a:solidFill>
            <a:schemeClr val="tx2"/>
          </a:solidFill>
          <a:latin typeface="Calibri" pitchFamily="34" charset="0"/>
        </a:defRPr>
      </a:lvl4pPr>
      <a:lvl5pPr algn="l" rtl="1" eaLnBrk="0" fontAlgn="base" hangingPunct="0">
        <a:spcBef>
          <a:spcPct val="0"/>
        </a:spcBef>
        <a:spcAft>
          <a:spcPct val="0"/>
        </a:spcAft>
        <a:defRPr sz="5000">
          <a:solidFill>
            <a:schemeClr val="tx2"/>
          </a:solidFill>
          <a:latin typeface="Calibri" pitchFamily="34" charset="0"/>
        </a:defRPr>
      </a:lvl5pPr>
      <a:lvl6pPr marL="457200" algn="l" rtl="1" fontAlgn="base">
        <a:spcBef>
          <a:spcPct val="0"/>
        </a:spcBef>
        <a:spcAft>
          <a:spcPct val="0"/>
        </a:spcAft>
        <a:defRPr sz="5000">
          <a:solidFill>
            <a:schemeClr val="tx2"/>
          </a:solidFill>
          <a:latin typeface="Calibri" pitchFamily="34" charset="0"/>
        </a:defRPr>
      </a:lvl6pPr>
      <a:lvl7pPr marL="914400" algn="l" rtl="1" fontAlgn="base">
        <a:spcBef>
          <a:spcPct val="0"/>
        </a:spcBef>
        <a:spcAft>
          <a:spcPct val="0"/>
        </a:spcAft>
        <a:defRPr sz="5000">
          <a:solidFill>
            <a:schemeClr val="tx2"/>
          </a:solidFill>
          <a:latin typeface="Calibri" pitchFamily="34" charset="0"/>
        </a:defRPr>
      </a:lvl7pPr>
      <a:lvl8pPr marL="1371600" algn="l" rtl="1" fontAlgn="base">
        <a:spcBef>
          <a:spcPct val="0"/>
        </a:spcBef>
        <a:spcAft>
          <a:spcPct val="0"/>
        </a:spcAft>
        <a:defRPr sz="5000">
          <a:solidFill>
            <a:schemeClr val="tx2"/>
          </a:solidFill>
          <a:latin typeface="Calibri" pitchFamily="34" charset="0"/>
        </a:defRPr>
      </a:lvl8pPr>
      <a:lvl9pPr marL="1828800" algn="l" rtl="1" fontAlgn="base">
        <a:spcBef>
          <a:spcPct val="0"/>
        </a:spcBef>
        <a:spcAft>
          <a:spcPct val="0"/>
        </a:spcAft>
        <a:defRPr sz="5000">
          <a:solidFill>
            <a:schemeClr val="tx2"/>
          </a:solidFill>
          <a:latin typeface="Calibri" pitchFamily="34" charset="0"/>
        </a:defRPr>
      </a:lvl9pPr>
    </p:titleStyle>
    <p:bodyStyle>
      <a:lvl1pPr marL="273050" indent="-273050" algn="r" rtl="1"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r" rtl="1"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r" rtl="1"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r" rtl="1"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r" rtl="1"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2058" name="Group 10"/>
          <p:cNvGrpSpPr>
            <a:grpSpLocks/>
          </p:cNvGrpSpPr>
          <p:nvPr/>
        </p:nvGrpSpPr>
        <p:grpSpPr bwMode="auto">
          <a:xfrm>
            <a:off x="0" y="1588"/>
            <a:ext cx="9132888" cy="6845300"/>
            <a:chOff x="0" y="1"/>
            <a:chExt cx="5753" cy="4312"/>
          </a:xfrm>
        </p:grpSpPr>
        <p:sp>
          <p:nvSpPr>
            <p:cNvPr id="2051" name="Freeform 3"/>
            <p:cNvSpPr>
              <a:spLocks/>
            </p:cNvSpPr>
            <p:nvPr/>
          </p:nvSpPr>
          <p:spPr bwMode="auto">
            <a:xfrm>
              <a:off x="3394" y="999"/>
              <a:ext cx="2359" cy="3314"/>
            </a:xfrm>
            <a:custGeom>
              <a:avLst/>
              <a:gdLst>
                <a:gd name="T0" fmla="*/ 1905 w 2359"/>
                <a:gd name="T1" fmla="*/ 3312 h 3314"/>
                <a:gd name="T2" fmla="*/ 2358 w 2359"/>
                <a:gd name="T3" fmla="*/ 3313 h 3314"/>
                <a:gd name="T4" fmla="*/ 2358 w 2359"/>
                <a:gd name="T5" fmla="*/ 1437 h 3314"/>
                <a:gd name="T6" fmla="*/ 0 w 2359"/>
                <a:gd name="T7" fmla="*/ 0 h 3314"/>
                <a:gd name="T8" fmla="*/ 201 w 2359"/>
                <a:gd name="T9" fmla="*/ 150 h 3314"/>
                <a:gd name="T10" fmla="*/ 366 w 2359"/>
                <a:gd name="T11" fmla="*/ 279 h 3314"/>
                <a:gd name="T12" fmla="*/ 552 w 2359"/>
                <a:gd name="T13" fmla="*/ 441 h 3314"/>
                <a:gd name="T14" fmla="*/ 732 w 2359"/>
                <a:gd name="T15" fmla="*/ 612 h 3314"/>
                <a:gd name="T16" fmla="*/ 996 w 2359"/>
                <a:gd name="T17" fmla="*/ 903 h 3314"/>
                <a:gd name="T18" fmla="*/ 1230 w 2359"/>
                <a:gd name="T19" fmla="*/ 1212 h 3314"/>
                <a:gd name="T20" fmla="*/ 1400 w 2359"/>
                <a:gd name="T21" fmla="*/ 1482 h 3314"/>
                <a:gd name="T22" fmla="*/ 1548 w 2359"/>
                <a:gd name="T23" fmla="*/ 1761 h 3314"/>
                <a:gd name="T24" fmla="*/ 1665 w 2359"/>
                <a:gd name="T25" fmla="*/ 2040 h 3314"/>
                <a:gd name="T26" fmla="*/ 1751 w 2359"/>
                <a:gd name="T27" fmla="*/ 2295 h 3314"/>
                <a:gd name="T28" fmla="*/ 1809 w 2359"/>
                <a:gd name="T29" fmla="*/ 2511 h 3314"/>
                <a:gd name="T30" fmla="*/ 1863 w 2359"/>
                <a:gd name="T31" fmla="*/ 2778 h 3314"/>
                <a:gd name="T32" fmla="*/ 1890 w 2359"/>
                <a:gd name="T33" fmla="*/ 3012 h 3314"/>
                <a:gd name="T34" fmla="*/ 1905 w 2359"/>
                <a:gd name="T35" fmla="*/ 3312 h 3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a:noFill/>
            </a:ln>
            <a:effectLst/>
            <a:extLst>
              <a:ext uri="{91240B29-F687-4F45-9708-019B960494DF}">
                <a14:hiddenLine xmlns="" xmlns:a14="http://schemas.microsoft.com/office/drawing/2010/main" w="9525" cap="rnd">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algn="l" rtl="0"/>
              <a:endParaRPr lang="en-AU" sz="2400" smtClean="0">
                <a:solidFill>
                  <a:srgbClr val="FFFFFF"/>
                </a:solidFill>
                <a:latin typeface="Times New Roman" panose="02020603050405020304" pitchFamily="18" charset="0"/>
                <a:cs typeface="Times New Roman" panose="02020603050405020304" pitchFamily="18" charset="0"/>
              </a:endParaRPr>
            </a:p>
          </p:txBody>
        </p:sp>
        <p:sp>
          <p:nvSpPr>
            <p:cNvPr id="2052" name="Arc 4"/>
            <p:cNvSpPr>
              <a:spLocks/>
            </p:cNvSpPr>
            <p:nvPr/>
          </p:nvSpPr>
          <p:spPr bwMode="auto">
            <a:xfrm>
              <a:off x="0" y="1"/>
              <a:ext cx="5298" cy="4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chemeClr val="accent2"/>
              </a:solidFill>
              <a:round/>
              <a:headEnd type="none" w="sm" len="sm"/>
              <a:tailEnd type="none" w="sm" len="sm"/>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l" rtl="0"/>
              <a:endParaRPr lang="en-AU" sz="2400" smtClean="0">
                <a:solidFill>
                  <a:srgbClr val="FFFFFF"/>
                </a:solidFill>
                <a:latin typeface="Times New Roman" panose="02020603050405020304" pitchFamily="18" charset="0"/>
                <a:cs typeface="Times New Roman" panose="02020603050405020304" pitchFamily="18" charset="0"/>
              </a:endParaRPr>
            </a:p>
          </p:txBody>
        </p:sp>
      </p:grpSp>
      <p:sp>
        <p:nvSpPr>
          <p:cNvPr id="2053" name="Rectangle 5"/>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2055" name="Rectangle 7"/>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lvl1pPr>
              <a:defRPr sz="1400"/>
            </a:lvl1pPr>
          </a:lstStyle>
          <a:p>
            <a:pPr algn="l" rtl="0"/>
            <a:endParaRPr lang="en-US" smtClean="0">
              <a:solidFill>
                <a:srgbClr val="FFFFFF"/>
              </a:solidFill>
              <a:latin typeface="Times New Roman" panose="02020603050405020304" pitchFamily="18" charset="0"/>
              <a:cs typeface="Times New Roman" panose="02020603050405020304" pitchFamily="18" charset="0"/>
            </a:endParaRPr>
          </a:p>
        </p:txBody>
      </p:sp>
      <p:sp>
        <p:nvSpPr>
          <p:cNvPr id="2056" name="Rectangle 8"/>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lvl1pPr algn="ctr">
              <a:defRPr sz="1400"/>
            </a:lvl1pPr>
          </a:lstStyle>
          <a:p>
            <a:pPr rtl="0"/>
            <a:endParaRPr lang="en-US" smtClean="0">
              <a:solidFill>
                <a:srgbClr val="FFFFFF"/>
              </a:solidFill>
              <a:latin typeface="Times New Roman" panose="02020603050405020304" pitchFamily="18" charset="0"/>
              <a:cs typeface="Times New Roman" panose="02020603050405020304" pitchFamily="18" charset="0"/>
            </a:endParaRPr>
          </a:p>
        </p:txBody>
      </p:sp>
      <p:sp>
        <p:nvSpPr>
          <p:cNvPr id="2057" name="Rectangle 9"/>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lvl1pPr algn="r">
              <a:defRPr sz="1400"/>
            </a:lvl1pPr>
          </a:lstStyle>
          <a:p>
            <a:pPr rtl="0"/>
            <a:fld id="{3FB20158-69AD-436C-90C9-759CD2427F7B}" type="slidenum">
              <a:rPr lang="ar-SA" smtClean="0">
                <a:solidFill>
                  <a:srgbClr val="FFFFFF"/>
                </a:solidFill>
                <a:latin typeface="Times New Roman" panose="02020603050405020304" pitchFamily="18" charset="0"/>
                <a:cs typeface="Times New Roman" panose="02020603050405020304" pitchFamily="18" charset="0"/>
              </a:rPr>
              <a:pPr rtl="0"/>
              <a:t>‹#›</a:t>
            </a:fld>
            <a:endParaRPr lang="en-US" smtClean="0">
              <a:solidFill>
                <a:srgbClr val="FFFFFF"/>
              </a:solidFill>
              <a:latin typeface="Times New Roman" panose="02020603050405020304" pitchFamily="18" charset="0"/>
              <a:cs typeface="Times New Roman" panose="02020603050405020304" pitchFamily="18" charset="0"/>
            </a:endParaRPr>
          </a:p>
        </p:txBody>
      </p:sp>
      <p:sp>
        <p:nvSpPr>
          <p:cNvPr id="2059" name="Rectangle 11"/>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 xmlns:p14="http://schemas.microsoft.com/office/powerpoint/2010/main" val="1742991127"/>
      </p:ext>
    </p:extLst>
  </p:cSld>
  <p:clrMap bg1="dk2" tx1="lt1" bg2="dk1" tx2="lt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Lst>
  <p:txStyles>
    <p:titleStyle>
      <a:lvl1pPr algn="ctr" rtl="0" fontAlgn="base">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Times New Roman" panose="02020603050405020304" pitchFamily="18"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Times New Roman" panose="02020603050405020304" pitchFamily="18"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Times New Roman" panose="02020603050405020304" pitchFamily="18"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Times New Roman" panose="02020603050405020304" pitchFamily="18"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Times New Roman" panose="02020603050405020304" pitchFamily="18"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Times New Roman" panose="02020603050405020304" pitchFamily="18"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Times New Roman" panose="02020603050405020304" pitchFamily="18"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cs typeface="Times New Roman" panose="02020603050405020304" pitchFamily="18" charset="0"/>
        </a:defRPr>
      </a:lvl9pPr>
    </p:titleStyle>
    <p:bodyStyle>
      <a:lvl1pPr marL="342900" indent="-342900" algn="l" rtl="0" fontAlgn="base">
        <a:spcBef>
          <a:spcPct val="20000"/>
        </a:spcBef>
        <a:spcAft>
          <a:spcPct val="0"/>
        </a:spcAft>
        <a:buClr>
          <a:schemeClr val="accent2"/>
        </a:buClr>
        <a:buSzPct val="80000"/>
        <a:buFont typeface="Wingdings" panose="05000000000000000000" pitchFamily="2" charset="2"/>
        <a:buChar char="l"/>
        <a:defRPr sz="3200" kern="1200">
          <a:solidFill>
            <a:schemeClr val="tx1"/>
          </a:solidFill>
          <a:latin typeface="+mn-lt"/>
          <a:ea typeface="+mn-ea"/>
          <a:cs typeface="+mn-cs"/>
        </a:defRPr>
      </a:lvl1pPr>
      <a:lvl2pPr marL="742950" indent="-285750" algn="l" rtl="0" fontAlgn="base">
        <a:spcBef>
          <a:spcPct val="20000"/>
        </a:spcBef>
        <a:spcAft>
          <a:spcPct val="0"/>
        </a:spcAft>
        <a:buClr>
          <a:schemeClr val="tx1"/>
        </a:buClr>
        <a:buSzPct val="90000"/>
        <a:buChar char="–"/>
        <a:defRPr sz="2800" kern="1200">
          <a:solidFill>
            <a:schemeClr val="tx1"/>
          </a:solidFill>
          <a:latin typeface="+mn-lt"/>
          <a:ea typeface="+mn-ea"/>
          <a:cs typeface="+mn-cs"/>
        </a:defRPr>
      </a:lvl2pPr>
      <a:lvl3pPr marL="1143000" indent="-228600" algn="l" rtl="0" fontAlgn="base">
        <a:spcBef>
          <a:spcPct val="20000"/>
        </a:spcBef>
        <a:spcAft>
          <a:spcPct val="0"/>
        </a:spcAft>
        <a:buClr>
          <a:schemeClr val="accent1"/>
        </a:buClr>
        <a:buSzPct val="60000"/>
        <a:buFont typeface="Wingdings" panose="05000000000000000000" pitchFamily="2" charset="2"/>
        <a:buChar char="l"/>
        <a:defRPr sz="2400" kern="1200">
          <a:solidFill>
            <a:schemeClr val="tx1"/>
          </a:solidFill>
          <a:latin typeface="+mn-lt"/>
          <a:ea typeface="+mn-ea"/>
          <a:cs typeface="+mn-cs"/>
        </a:defRPr>
      </a:lvl3pPr>
      <a:lvl4pPr marL="1600200" indent="-228600" algn="l" rtl="0" fontAlgn="base">
        <a:spcBef>
          <a:spcPct val="20000"/>
        </a:spcBef>
        <a:spcAft>
          <a:spcPct val="0"/>
        </a:spcAft>
        <a:buClr>
          <a:schemeClr val="tx1"/>
        </a:buClr>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accent1"/>
        </a:buClr>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5.xml"/><Relationship Id="rId5" Type="http://schemas.openxmlformats.org/officeDocument/2006/relationships/image" Target="../media/image24.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audio" Target="../media/audio1.wav"/><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86200"/>
            <a:ext cx="7772400" cy="2057400"/>
          </a:xfrm>
        </p:spPr>
        <p:txBody>
          <a:bodyPr>
            <a:noAutofit/>
          </a:bodyPr>
          <a:lstStyle/>
          <a:p>
            <a:pPr algn="ctr" eaLnBrk="1" fontAlgn="auto" hangingPunct="1">
              <a:spcAft>
                <a:spcPts val="0"/>
              </a:spcAft>
              <a:defRPr/>
            </a:pPr>
            <a:r>
              <a:rPr lang="fa-IR" sz="4000" dirty="0" smtClean="0">
                <a:solidFill>
                  <a:schemeClr val="tx1"/>
                </a:solidFill>
                <a:effectLst>
                  <a:outerShdw blurRad="38100" dist="38100" dir="2700000" algn="tl">
                    <a:srgbClr val="000000">
                      <a:alpha val="43137"/>
                    </a:srgbClr>
                  </a:outerShdw>
                </a:effectLst>
                <a:cs typeface="2  Titr" pitchFamily="2" charset="-78"/>
              </a:rPr>
              <a:t/>
            </a:r>
            <a:br>
              <a:rPr lang="fa-IR" sz="4000" dirty="0" smtClean="0">
                <a:solidFill>
                  <a:schemeClr val="tx1"/>
                </a:solidFill>
                <a:effectLst>
                  <a:outerShdw blurRad="38100" dist="38100" dir="2700000" algn="tl">
                    <a:srgbClr val="000000">
                      <a:alpha val="43137"/>
                    </a:srgbClr>
                  </a:outerShdw>
                </a:effectLst>
                <a:cs typeface="2  Titr" pitchFamily="2" charset="-78"/>
              </a:rPr>
            </a:br>
            <a:r>
              <a:rPr lang="en-US" sz="4000" dirty="0" smtClean="0">
                <a:solidFill>
                  <a:schemeClr val="tx1"/>
                </a:solidFill>
                <a:effectLst>
                  <a:outerShdw blurRad="38100" dist="38100" dir="2700000" algn="tl">
                    <a:srgbClr val="000000">
                      <a:alpha val="43137"/>
                    </a:srgbClr>
                  </a:outerShdw>
                </a:effectLst>
                <a:cs typeface="2  Titr" pitchFamily="2" charset="-78"/>
              </a:rPr>
              <a:t/>
            </a:r>
            <a:br>
              <a:rPr lang="en-US" sz="4000" dirty="0" smtClean="0">
                <a:solidFill>
                  <a:schemeClr val="tx1"/>
                </a:solidFill>
                <a:effectLst>
                  <a:outerShdw blurRad="38100" dist="38100" dir="2700000" algn="tl">
                    <a:srgbClr val="000000">
                      <a:alpha val="43137"/>
                    </a:srgbClr>
                  </a:outerShdw>
                </a:effectLst>
                <a:cs typeface="2  Titr" pitchFamily="2" charset="-78"/>
              </a:rPr>
            </a:br>
            <a:endParaRPr lang="fa-IR" sz="4000" dirty="0">
              <a:solidFill>
                <a:schemeClr val="tx1"/>
              </a:solidFill>
              <a:effectLst>
                <a:outerShdw blurRad="38100" dist="38100" dir="2700000" algn="tl">
                  <a:srgbClr val="000000">
                    <a:alpha val="43137"/>
                  </a:srgbClr>
                </a:outerShdw>
              </a:effectLst>
              <a:cs typeface="2  Titr" pitchFamily="2" charset="-78"/>
            </a:endParaRPr>
          </a:p>
        </p:txBody>
      </p:sp>
      <p:sp>
        <p:nvSpPr>
          <p:cNvPr id="8195" name="Subtitle 2"/>
          <p:cNvSpPr>
            <a:spLocks noGrp="1"/>
          </p:cNvSpPr>
          <p:nvPr>
            <p:ph type="subTitle" idx="1"/>
          </p:nvPr>
        </p:nvSpPr>
        <p:spPr>
          <a:xfrm>
            <a:off x="1371600" y="3962400"/>
            <a:ext cx="6705600" cy="1905000"/>
          </a:xfrm>
        </p:spPr>
        <p:txBody>
          <a:bodyPr/>
          <a:lstStyle/>
          <a:p>
            <a:pPr algn="l"/>
            <a:r>
              <a:rPr lang="en-AU" sz="2000" dirty="0"/>
              <a:t>Javad Ghasemzadeh</a:t>
            </a:r>
            <a:r>
              <a:rPr lang="en-AU" sz="2000" baseline="30000" dirty="0"/>
              <a:t>1*</a:t>
            </a:r>
            <a:r>
              <a:rPr lang="en-AU" sz="2000" dirty="0"/>
              <a:t>, Hamid Reza Nasiri</a:t>
            </a:r>
            <a:r>
              <a:rPr lang="en-AU" sz="2000" baseline="30000" dirty="0"/>
              <a:t>2</a:t>
            </a:r>
            <a:endParaRPr lang="en-AU" sz="2000" dirty="0"/>
          </a:p>
          <a:p>
            <a:pPr algn="l"/>
            <a:r>
              <a:rPr lang="en-AU" sz="1600" dirty="0"/>
              <a:t>1* </a:t>
            </a:r>
            <a:r>
              <a:rPr lang="en-AU" sz="1600" dirty="0" err="1"/>
              <a:t>Chabahar</a:t>
            </a:r>
            <a:r>
              <a:rPr lang="en-AU" sz="1600" dirty="0"/>
              <a:t> Maritime University, School of Marine Sciences, Department of Fisheries</a:t>
            </a:r>
          </a:p>
          <a:p>
            <a:pPr algn="l"/>
            <a:r>
              <a:rPr lang="en-AU" sz="1600" dirty="0"/>
              <a:t>2 Iranian Fisheries Organisation, Division of Aquaculture Management, </a:t>
            </a:r>
            <a:r>
              <a:rPr lang="en-AU" sz="1600" dirty="0" err="1"/>
              <a:t>Chabahar</a:t>
            </a:r>
            <a:r>
              <a:rPr lang="en-AU" sz="1600" dirty="0"/>
              <a:t>, </a:t>
            </a:r>
            <a:r>
              <a:rPr lang="en-AU" sz="1600" dirty="0" smtClean="0"/>
              <a:t>Iran</a:t>
            </a:r>
            <a:endParaRPr lang="en-AU" sz="1600" dirty="0"/>
          </a:p>
        </p:txBody>
      </p:sp>
      <p:sp>
        <p:nvSpPr>
          <p:cNvPr id="4" name="Rectangle 3"/>
          <p:cNvSpPr/>
          <p:nvPr/>
        </p:nvSpPr>
        <p:spPr>
          <a:xfrm>
            <a:off x="0" y="1066800"/>
            <a:ext cx="8915400" cy="2219325"/>
          </a:xfrm>
          <a:prstGeom prst="rect">
            <a:avLst/>
          </a:prstGeom>
        </p:spPr>
        <p:txBody>
          <a:bodyPr wrap="square">
            <a:spAutoFit/>
          </a:bodyPr>
          <a:lstStyle/>
          <a:p>
            <a:pPr marR="400050" algn="ctr">
              <a:lnSpc>
                <a:spcPct val="115000"/>
              </a:lnSpc>
              <a:spcAft>
                <a:spcPts val="1000"/>
              </a:spcAft>
            </a:pPr>
            <a:r>
              <a:rPr lang="en-AU" sz="2400" b="1" dirty="0"/>
              <a:t>Effect of water temperature management on the hatching rate and larvae production of white leg shrimp (</a:t>
            </a:r>
            <a:r>
              <a:rPr lang="en-AU" sz="2400" b="1" i="1" dirty="0" err="1"/>
              <a:t>Litopenaeus</a:t>
            </a:r>
            <a:r>
              <a:rPr lang="en-AU" sz="2400" b="1" i="1" dirty="0"/>
              <a:t> </a:t>
            </a:r>
            <a:r>
              <a:rPr lang="en-AU" sz="2400" b="1" i="1" dirty="0" err="1"/>
              <a:t>vannami</a:t>
            </a:r>
            <a:r>
              <a:rPr lang="en-AU" sz="2400" b="1" dirty="0"/>
              <a:t>) in shrimp hatcheries of </a:t>
            </a:r>
            <a:r>
              <a:rPr lang="en-AU" sz="2400" b="1" dirty="0" err="1"/>
              <a:t>Sistan</a:t>
            </a:r>
            <a:r>
              <a:rPr lang="en-AU" sz="2400" b="1" dirty="0"/>
              <a:t> &amp; Baluchistan province, South-east of Iran</a:t>
            </a:r>
            <a:endParaRPr lang="en-AU" sz="2400" dirty="0"/>
          </a:p>
          <a:p>
            <a:pPr marR="400050" algn="ctr">
              <a:lnSpc>
                <a:spcPct val="115000"/>
              </a:lnSpc>
              <a:spcAft>
                <a:spcPts val="1000"/>
              </a:spcAft>
            </a:pPr>
            <a:endParaRPr lang="en-US" dirty="0">
              <a:effectLst/>
              <a:latin typeface="Calibri"/>
              <a:ea typeface="Calibri"/>
              <a:cs typeface="Arial"/>
            </a:endParaRPr>
          </a:p>
        </p:txBody>
      </p:sp>
    </p:spTree>
  </p:cSld>
  <p:clrMapOvr>
    <a:masterClrMapping/>
  </p:clrMapOvr>
  <mc:AlternateContent xmlns:mc="http://schemas.openxmlformats.org/markup-compatibility/2006">
    <mc:Choice xmlns=""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8229600" cy="781050"/>
          </a:xfrm>
        </p:spPr>
        <p:txBody>
          <a:bodyPr/>
          <a:lstStyle/>
          <a:p>
            <a:r>
              <a:rPr lang="en-AU" dirty="0" smtClean="0"/>
              <a:t>Introduction:</a:t>
            </a:r>
            <a:endParaRPr lang="en-AU" dirty="0"/>
          </a:p>
        </p:txBody>
      </p:sp>
      <p:sp>
        <p:nvSpPr>
          <p:cNvPr id="3" name="Content Placeholder 2"/>
          <p:cNvSpPr>
            <a:spLocks noGrp="1"/>
          </p:cNvSpPr>
          <p:nvPr>
            <p:ph idx="1"/>
          </p:nvPr>
        </p:nvSpPr>
        <p:spPr>
          <a:xfrm>
            <a:off x="152400" y="1676400"/>
            <a:ext cx="8839200" cy="4648200"/>
          </a:xfrm>
        </p:spPr>
        <p:txBody>
          <a:bodyPr/>
          <a:lstStyle/>
          <a:p>
            <a:pPr marL="0" indent="0" algn="l">
              <a:buNone/>
            </a:pPr>
            <a:r>
              <a:rPr lang="en-AU" dirty="0"/>
              <a:t>Although </a:t>
            </a:r>
            <a:r>
              <a:rPr lang="en-AU" dirty="0" smtClean="0"/>
              <a:t>Sturgeon (</a:t>
            </a:r>
            <a:r>
              <a:rPr lang="en-AU" dirty="0" err="1" smtClean="0"/>
              <a:t>Acipenseridae</a:t>
            </a:r>
            <a:r>
              <a:rPr lang="en-AU" dirty="0" smtClean="0"/>
              <a:t>) caviar </a:t>
            </a:r>
            <a:r>
              <a:rPr lang="en-AU" dirty="0"/>
              <a:t>is the most significant and famous fishery product of </a:t>
            </a:r>
            <a:r>
              <a:rPr lang="en-AU" dirty="0" smtClean="0"/>
              <a:t>Iran from the Caspian Sea, in the last three decades the </a:t>
            </a:r>
            <a:r>
              <a:rPr lang="en-AU" dirty="0"/>
              <a:t>country has gained </a:t>
            </a:r>
            <a:r>
              <a:rPr lang="en-AU" dirty="0" smtClean="0"/>
              <a:t>some significant success </a:t>
            </a:r>
            <a:r>
              <a:rPr lang="en-AU" dirty="0"/>
              <a:t>with other fishery and aquaculture products</a:t>
            </a:r>
            <a:r>
              <a:rPr lang="en-AU" dirty="0" smtClean="0"/>
              <a:t>.</a:t>
            </a:r>
          </a:p>
          <a:p>
            <a:pPr algn="l" rtl="0">
              <a:buFont typeface="Wingdings" panose="05000000000000000000" pitchFamily="2" charset="2"/>
              <a:buChar char="§"/>
            </a:pPr>
            <a:r>
              <a:rPr lang="en-AU" dirty="0"/>
              <a:t>Iranian fisheries </a:t>
            </a:r>
            <a:r>
              <a:rPr lang="en-AU" dirty="0" smtClean="0"/>
              <a:t>and aquaculture </a:t>
            </a:r>
            <a:r>
              <a:rPr lang="en-AU" dirty="0"/>
              <a:t>production reached </a:t>
            </a:r>
            <a:r>
              <a:rPr lang="en-AU" dirty="0" smtClean="0"/>
              <a:t>620,000 </a:t>
            </a:r>
            <a:r>
              <a:rPr lang="en-AU" dirty="0"/>
              <a:t>metric tons in 2014,</a:t>
            </a:r>
            <a:r>
              <a:rPr lang="en-AU" dirty="0" smtClean="0"/>
              <a:t> </a:t>
            </a:r>
            <a:r>
              <a:rPr lang="en-AU" dirty="0"/>
              <a:t>of which </a:t>
            </a:r>
            <a:r>
              <a:rPr lang="en-AU" dirty="0" smtClean="0"/>
              <a:t>70% originated </a:t>
            </a:r>
            <a:r>
              <a:rPr lang="en-AU" dirty="0"/>
              <a:t>from capture fishery and </a:t>
            </a:r>
            <a:r>
              <a:rPr lang="en-AU" dirty="0" smtClean="0"/>
              <a:t>30% </a:t>
            </a:r>
            <a:r>
              <a:rPr lang="en-AU" dirty="0"/>
              <a:t>from aquaculture activities</a:t>
            </a:r>
            <a:r>
              <a:rPr lang="en-AU" dirty="0" smtClean="0"/>
              <a:t>.</a:t>
            </a:r>
          </a:p>
          <a:p>
            <a:pPr algn="l" rtl="0"/>
            <a:r>
              <a:rPr lang="en-AU" dirty="0" smtClean="0"/>
              <a:t>In </a:t>
            </a:r>
            <a:r>
              <a:rPr lang="en-AU" dirty="0"/>
              <a:t>Iran, aquaculture started with sturgeon breeding </a:t>
            </a:r>
            <a:r>
              <a:rPr lang="en-AU" dirty="0" smtClean="0"/>
              <a:t>and rainbow </a:t>
            </a:r>
            <a:r>
              <a:rPr lang="en-AU" dirty="0"/>
              <a:t>trout farming in 1929 and </a:t>
            </a:r>
            <a:r>
              <a:rPr lang="en-AU" dirty="0" smtClean="0"/>
              <a:t>1959, respectively.</a:t>
            </a:r>
          </a:p>
        </p:txBody>
      </p:sp>
    </p:spTree>
    <p:extLst>
      <p:ext uri="{BB962C8B-B14F-4D97-AF65-F5344CB8AC3E}">
        <p14:creationId xmlns="" xmlns:p14="http://schemas.microsoft.com/office/powerpoint/2010/main" val="1780337541"/>
      </p:ext>
    </p:extLst>
  </p:cSld>
  <p:clrMapOvr>
    <a:masterClrMapping/>
  </p:clrMapOvr>
  <p:transition spd="med">
    <p:wheel spokes="8"/>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991600" cy="6476999"/>
          </a:xfrm>
        </p:spPr>
        <p:txBody>
          <a:bodyPr/>
          <a:lstStyle/>
          <a:p>
            <a:pPr algn="l" rtl="0"/>
            <a:r>
              <a:rPr lang="en-AU" dirty="0"/>
              <a:t>There are five main aquaculture activities: warm-water fish farming (mostly carp), cold-water fish farming </a:t>
            </a:r>
            <a:r>
              <a:rPr lang="en-AU" dirty="0" smtClean="0"/>
              <a:t>(mainly rainbow trout</a:t>
            </a:r>
            <a:r>
              <a:rPr lang="en-AU" dirty="0"/>
              <a:t>), </a:t>
            </a:r>
            <a:r>
              <a:rPr lang="en-AU" dirty="0" smtClean="0"/>
              <a:t>fish farming in </a:t>
            </a:r>
            <a:r>
              <a:rPr lang="en-AU" dirty="0"/>
              <a:t>natural and semi-natural water resources, fish stock enhancement, and shrimp farming.</a:t>
            </a:r>
          </a:p>
          <a:p>
            <a:pPr algn="l" rtl="0"/>
            <a:r>
              <a:rPr lang="en-AU" dirty="0" smtClean="0"/>
              <a:t>The </a:t>
            </a:r>
            <a:r>
              <a:rPr lang="en-AU" dirty="0"/>
              <a:t>ways </a:t>
            </a:r>
            <a:r>
              <a:rPr lang="en-AU" dirty="0" smtClean="0"/>
              <a:t>in which </a:t>
            </a:r>
            <a:r>
              <a:rPr lang="en-AU" dirty="0"/>
              <a:t>Iran has been able to make progress </a:t>
            </a:r>
            <a:r>
              <a:rPr lang="en-AU" dirty="0" smtClean="0"/>
              <a:t>in developing aquaculture are </a:t>
            </a:r>
            <a:r>
              <a:rPr lang="en-AU" dirty="0"/>
              <a:t>as follows: </a:t>
            </a:r>
            <a:endParaRPr lang="en-AU" dirty="0" smtClean="0"/>
          </a:p>
          <a:p>
            <a:pPr algn="l" rtl="0"/>
            <a:r>
              <a:rPr lang="en-AU" dirty="0" smtClean="0"/>
              <a:t>a) optimising </a:t>
            </a:r>
            <a:r>
              <a:rPr lang="en-AU" dirty="0"/>
              <a:t>the use of climatic diversity in </a:t>
            </a:r>
            <a:r>
              <a:rPr lang="en-AU" dirty="0" smtClean="0"/>
              <a:t>developing both freshwater and saltwater aquaculture activities.</a:t>
            </a:r>
          </a:p>
          <a:p>
            <a:pPr algn="l" rtl="0"/>
            <a:r>
              <a:rPr lang="en-AU" dirty="0" smtClean="0"/>
              <a:t> b) establishing </a:t>
            </a:r>
            <a:r>
              <a:rPr lang="en-AU" dirty="0"/>
              <a:t>the required </a:t>
            </a:r>
            <a:r>
              <a:rPr lang="en-AU" dirty="0" smtClean="0"/>
              <a:t>infrastructures for development and extension of aquaculture activities. </a:t>
            </a:r>
          </a:p>
          <a:p>
            <a:pPr algn="l" rtl="0"/>
            <a:r>
              <a:rPr lang="en-AU" dirty="0" smtClean="0"/>
              <a:t>c</a:t>
            </a:r>
            <a:r>
              <a:rPr lang="en-AU" dirty="0"/>
              <a:t>) training skilful manpower and educating specialists in the </a:t>
            </a:r>
            <a:r>
              <a:rPr lang="en-AU" dirty="0" smtClean="0"/>
              <a:t>different fields </a:t>
            </a:r>
            <a:r>
              <a:rPr lang="en-AU" dirty="0"/>
              <a:t>of </a:t>
            </a:r>
            <a:r>
              <a:rPr lang="en-AU" dirty="0" smtClean="0"/>
              <a:t>aquaculture.</a:t>
            </a:r>
          </a:p>
          <a:p>
            <a:pPr algn="l" rtl="0"/>
            <a:r>
              <a:rPr lang="en-AU" dirty="0" smtClean="0"/>
              <a:t> </a:t>
            </a:r>
            <a:r>
              <a:rPr lang="en-AU" dirty="0"/>
              <a:t>d) increasing per capita consumption of </a:t>
            </a:r>
            <a:r>
              <a:rPr lang="en-AU" dirty="0" smtClean="0"/>
              <a:t>aquatic products </a:t>
            </a:r>
            <a:r>
              <a:rPr lang="en-AU" dirty="0"/>
              <a:t>through sensitising public </a:t>
            </a:r>
            <a:r>
              <a:rPr lang="en-AU" dirty="0" smtClean="0"/>
              <a:t>opinion (11 kg).</a:t>
            </a:r>
            <a:endParaRPr lang="en-AU" dirty="0"/>
          </a:p>
        </p:txBody>
      </p:sp>
    </p:spTree>
    <p:extLst>
      <p:ext uri="{BB962C8B-B14F-4D97-AF65-F5344CB8AC3E}">
        <p14:creationId xmlns="" xmlns:p14="http://schemas.microsoft.com/office/powerpoint/2010/main" val="2429363288"/>
      </p:ext>
    </p:extLst>
  </p:cSld>
  <p:clrMapOvr>
    <a:masterClrMapping/>
  </p:clrMapOvr>
  <p:transition spd="med">
    <p:wheel spokes="8"/>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457200"/>
            <a:ext cx="8229600" cy="1238250"/>
          </a:xfrm>
        </p:spPr>
        <p:txBody>
          <a:bodyPr/>
          <a:lstStyle/>
          <a:p>
            <a:r>
              <a:rPr lang="en-AU" sz="2600" dirty="0" smtClean="0">
                <a:solidFill>
                  <a:schemeClr val="tx1"/>
                </a:solidFill>
                <a:latin typeface="+mn-lt"/>
              </a:rPr>
              <a:t>Shrimp farming operations in Iran, started in 1992 with a rapid extension of farms along 1800 kilometres of flat coastal regions bordering Persian Gulf and Oman Sea. </a:t>
            </a:r>
            <a:endParaRPr lang="fa-IR" sz="2600" dirty="0" smtClean="0">
              <a:solidFill>
                <a:schemeClr val="tx1"/>
              </a:solidFill>
              <a:latin typeface="+mn-lt"/>
              <a:cs typeface="2  Titr" pitchFamily="2" charset="-78"/>
            </a:endParaRPr>
          </a:p>
        </p:txBody>
      </p:sp>
      <p:pic>
        <p:nvPicPr>
          <p:cNvPr id="2" name="Content Placeholder 1"/>
          <p:cNvPicPr>
            <a:picLocks noGrp="1" noChangeAspect="1"/>
          </p:cNvPicPr>
          <p:nvPr>
            <p:ph idx="1"/>
          </p:nvPr>
        </p:nvPicPr>
        <p:blipFill>
          <a:blip r:embed="rId3" cstate="email"/>
          <a:stretch>
            <a:fillRect/>
          </a:stretch>
        </p:blipFill>
        <p:spPr>
          <a:xfrm>
            <a:off x="1676400" y="1752600"/>
            <a:ext cx="5451314" cy="4928433"/>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3000"/>
            <a:ext cx="8229600" cy="5410200"/>
          </a:xfrm>
        </p:spPr>
        <p:txBody>
          <a:bodyPr/>
          <a:lstStyle/>
          <a:p>
            <a:pPr lvl="0" algn="l" rtl="0">
              <a:buFont typeface="Courier New" panose="02070309020205020404" pitchFamily="49" charset="0"/>
              <a:buChar char="o"/>
            </a:pPr>
            <a:r>
              <a:rPr lang="en-AU" dirty="0" smtClean="0">
                <a:solidFill>
                  <a:prstClr val="black"/>
                </a:solidFill>
              </a:rPr>
              <a:t>So far almost 200,000 hectares of land suitable for shrimp farming is surveyed along the Persian Gulf and Oman Sea and more than 50,000 hectares are distributed among interested farmers. </a:t>
            </a:r>
          </a:p>
          <a:p>
            <a:pPr lvl="0" algn="l" rtl="0">
              <a:buFont typeface="Courier New" panose="02070309020205020404" pitchFamily="49" charset="0"/>
              <a:buChar char="o"/>
            </a:pPr>
            <a:r>
              <a:rPr lang="en-AU" dirty="0" smtClean="0">
                <a:solidFill>
                  <a:prstClr val="black"/>
                </a:solidFill>
              </a:rPr>
              <a:t>At present there are 10,000 hectares of active farms, producing in average 2500 kg/hectare.</a:t>
            </a:r>
          </a:p>
          <a:p>
            <a:pPr lvl="0" algn="l" rtl="0">
              <a:buFont typeface="Courier New" panose="02070309020205020404" pitchFamily="49" charset="0"/>
              <a:buChar char="o"/>
            </a:pPr>
            <a:r>
              <a:rPr lang="en-AU" dirty="0" smtClean="0">
                <a:solidFill>
                  <a:prstClr val="black"/>
                </a:solidFill>
              </a:rPr>
              <a:t>In the </a:t>
            </a:r>
            <a:r>
              <a:rPr lang="en-AU" dirty="0" err="1" smtClean="0">
                <a:solidFill>
                  <a:prstClr val="black"/>
                </a:solidFill>
              </a:rPr>
              <a:t>Sistan</a:t>
            </a:r>
            <a:r>
              <a:rPr lang="en-AU" dirty="0" smtClean="0">
                <a:solidFill>
                  <a:prstClr val="black"/>
                </a:solidFill>
              </a:rPr>
              <a:t> &amp; Baluchistan province (South-east of Iran) along 300 kilometres of Oman Sea coast 20 sites with a total area of 55000 hectares were identified for shrimp culture, of which 30,000 hectares are located in </a:t>
            </a:r>
            <a:r>
              <a:rPr lang="en-AU" dirty="0" err="1" smtClean="0">
                <a:solidFill>
                  <a:prstClr val="black"/>
                </a:solidFill>
              </a:rPr>
              <a:t>Gowater</a:t>
            </a:r>
            <a:r>
              <a:rPr lang="en-AU" dirty="0" smtClean="0">
                <a:solidFill>
                  <a:prstClr val="black"/>
                </a:solidFill>
              </a:rPr>
              <a:t> site.</a:t>
            </a:r>
          </a:p>
          <a:p>
            <a:pPr lvl="0" algn="l" rtl="0">
              <a:buFont typeface="Courier New" panose="02070309020205020404" pitchFamily="49" charset="0"/>
              <a:buChar char="o"/>
            </a:pPr>
            <a:r>
              <a:rPr lang="en-AU" dirty="0" smtClean="0">
                <a:solidFill>
                  <a:prstClr val="black"/>
                </a:solidFill>
              </a:rPr>
              <a:t>In </a:t>
            </a:r>
            <a:r>
              <a:rPr lang="en-AU" dirty="0" err="1" smtClean="0">
                <a:solidFill>
                  <a:prstClr val="black"/>
                </a:solidFill>
              </a:rPr>
              <a:t>Gowater</a:t>
            </a:r>
            <a:r>
              <a:rPr lang="en-AU" dirty="0" smtClean="0">
                <a:solidFill>
                  <a:prstClr val="black"/>
                </a:solidFill>
              </a:rPr>
              <a:t> site we have 4000 hectares of active farms.</a:t>
            </a:r>
          </a:p>
          <a:p>
            <a:pPr lvl="0" algn="l" rtl="0">
              <a:buFont typeface="Courier New" panose="02070309020205020404" pitchFamily="49" charset="0"/>
              <a:buChar char="o"/>
            </a:pPr>
            <a:endParaRPr lang="en-AU" dirty="0" smtClean="0">
              <a:solidFill>
                <a:prstClr val="black"/>
              </a:solidFill>
            </a:endParaRPr>
          </a:p>
          <a:p>
            <a:pPr lvl="0" algn="l" rtl="0">
              <a:buFont typeface="Courier New" panose="02070309020205020404" pitchFamily="49" charset="0"/>
              <a:buChar char="o"/>
            </a:pPr>
            <a:endParaRPr lang="en-AU" dirty="0" smtClean="0">
              <a:solidFill>
                <a:prstClr val="black"/>
              </a:solidFill>
            </a:endParaRPr>
          </a:p>
          <a:p>
            <a:pPr lvl="0" algn="l" rtl="0">
              <a:buFont typeface="Courier New" panose="02070309020205020404" pitchFamily="49" charset="0"/>
              <a:buChar char="o"/>
            </a:pPr>
            <a:endParaRPr lang="en-AU" dirty="0" smtClean="0">
              <a:solidFill>
                <a:prstClr val="black"/>
              </a:solidFill>
            </a:endParaRPr>
          </a:p>
          <a:p>
            <a:pPr lvl="0" algn="l" rtl="0">
              <a:buFont typeface="Courier New" panose="02070309020205020404" pitchFamily="49" charset="0"/>
              <a:buChar char="o"/>
            </a:pPr>
            <a:endParaRPr lang="en-AU" dirty="0" smtClean="0">
              <a:solidFill>
                <a:prstClr val="black"/>
              </a:solidFill>
            </a:endParaRPr>
          </a:p>
          <a:p>
            <a:pPr lvl="0" algn="l" rtl="0">
              <a:buFont typeface="Courier New" panose="02070309020205020404" pitchFamily="49" charset="0"/>
              <a:buChar char="o"/>
            </a:pPr>
            <a:endParaRPr lang="en-AU" dirty="0" smtClean="0">
              <a:solidFill>
                <a:prstClr val="black"/>
              </a:solidFill>
            </a:endParaRPr>
          </a:p>
          <a:p>
            <a:endParaRPr lang="en-AU" dirty="0"/>
          </a:p>
        </p:txBody>
      </p:sp>
    </p:spTree>
    <p:extLst>
      <p:ext uri="{BB962C8B-B14F-4D97-AF65-F5344CB8AC3E}">
        <p14:creationId xmlns="" xmlns:p14="http://schemas.microsoft.com/office/powerpoint/2010/main" val="852816987"/>
      </p:ext>
    </p:extLst>
  </p:cSld>
  <p:clrMapOvr>
    <a:masterClrMapping/>
  </p:clrMapOvr>
  <p:transition spd="med">
    <p:wheel spokes="8"/>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9525"/>
            <a:ext cx="8229600" cy="781050"/>
          </a:xfrm>
        </p:spPr>
        <p:txBody>
          <a:bodyPr/>
          <a:lstStyle/>
          <a:p>
            <a:r>
              <a:rPr lang="en-AU" sz="2600" dirty="0" smtClean="0"/>
              <a:t>Map of suitable areas </a:t>
            </a:r>
            <a:r>
              <a:rPr lang="en-AU" sz="2600" dirty="0"/>
              <a:t>designated </a:t>
            </a:r>
            <a:r>
              <a:rPr lang="en-AU" sz="2600" dirty="0" smtClean="0"/>
              <a:t>for Shrimp farming along the Iranian coast of the Oman Sea. </a:t>
            </a:r>
            <a:endParaRPr lang="en-AU" sz="2600" dirty="0"/>
          </a:p>
        </p:txBody>
      </p:sp>
      <p:pic>
        <p:nvPicPr>
          <p:cNvPr id="4" name="Picture 1" descr="photo (1) Copy"/>
          <p:cNvPicPr>
            <a:picLocks noGrp="1" noChangeAspect="1" noChangeArrowheads="1"/>
          </p:cNvPicPr>
          <p:nvPr>
            <p:ph idx="1"/>
          </p:nvPr>
        </p:nvPicPr>
        <p:blipFill>
          <a:blip r:embed="rId3" cstate="email">
            <a:extLst>
              <a:ext uri="{28A0092B-C50C-407E-A947-70E740481C1C}">
                <a14:useLocalDpi xmlns="" xmlns:a14="http://schemas.microsoft.com/office/drawing/2010/main" val="0"/>
              </a:ext>
            </a:extLst>
          </a:blip>
          <a:srcRect/>
          <a:stretch>
            <a:fillRect/>
          </a:stretch>
        </p:blipFill>
        <p:spPr bwMode="auto">
          <a:xfrm>
            <a:off x="457199" y="1447800"/>
            <a:ext cx="8305800" cy="5410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2" descr="F:\خلاصه پتانسیل پرورش میگو\1.PNG"/>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38099" y="914400"/>
            <a:ext cx="9105901" cy="5823983"/>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45987963"/>
      </p:ext>
    </p:extLst>
  </p:cSld>
  <p:clrMapOvr>
    <a:masterClrMapping/>
  </p:clrMapOvr>
  <p:transition spd="med">
    <p:wheel spokes="8"/>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4724400"/>
          </a:xfrm>
        </p:spPr>
        <p:txBody>
          <a:bodyPr/>
          <a:lstStyle/>
          <a:p>
            <a:endParaRPr lang="en-AU" dirty="0"/>
          </a:p>
        </p:txBody>
      </p:sp>
      <p:pic>
        <p:nvPicPr>
          <p:cNvPr id="4" name="Picture 3" descr="ports"/>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28600" y="1143000"/>
            <a:ext cx="8686800" cy="460496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Tree>
    <p:extLst>
      <p:ext uri="{BB962C8B-B14F-4D97-AF65-F5344CB8AC3E}">
        <p14:creationId xmlns="" xmlns:p14="http://schemas.microsoft.com/office/powerpoint/2010/main" val="2726132532"/>
      </p:ext>
    </p:extLst>
  </p:cSld>
  <p:clrMapOvr>
    <a:masterClrMapping/>
  </p:clrMapOvr>
  <p:transition spd="med">
    <p:wheel spokes="8"/>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50850" cy="12690"/>
          </a:xfrm>
          <a:prstGeom prst="rect">
            <a:avLst/>
          </a:prstGeom>
        </p:spPr>
      </p:pic>
      <p:sp>
        <p:nvSpPr>
          <p:cNvPr id="16386" name="Title 1"/>
          <p:cNvSpPr>
            <a:spLocks noGrp="1"/>
          </p:cNvSpPr>
          <p:nvPr>
            <p:ph type="title"/>
          </p:nvPr>
        </p:nvSpPr>
        <p:spPr>
          <a:xfrm>
            <a:off x="457200" y="1066800"/>
            <a:ext cx="8229600" cy="2133600"/>
          </a:xfrm>
        </p:spPr>
        <p:txBody>
          <a:bodyPr/>
          <a:lstStyle/>
          <a:p>
            <a:pPr algn="ctr" eaLnBrk="1" hangingPunct="1"/>
            <a:endParaRPr lang="fa-IR" dirty="0" smtClean="0">
              <a:cs typeface="2  Titr" pitchFamily="2" charset="-78"/>
            </a:endParaRPr>
          </a:p>
        </p:txBody>
      </p:sp>
      <p:pic>
        <p:nvPicPr>
          <p:cNvPr id="3" name="Picture 2"/>
          <p:cNvPicPr>
            <a:picLocks noChangeAspect="1"/>
          </p:cNvPicPr>
          <p:nvPr/>
        </p:nvPicPr>
        <p:blipFill>
          <a:blip r:embed="rId2"/>
          <a:stretch>
            <a:fillRect/>
          </a:stretch>
        </p:blipFill>
        <p:spPr>
          <a:xfrm>
            <a:off x="4546575" y="3422655"/>
            <a:ext cx="50850" cy="12690"/>
          </a:xfrm>
          <a:prstGeom prst="rect">
            <a:avLst/>
          </a:prstGeom>
        </p:spPr>
      </p:pic>
      <p:grpSp>
        <p:nvGrpSpPr>
          <p:cNvPr id="5" name="Group 2"/>
          <p:cNvGrpSpPr>
            <a:grpSpLocks noChangeAspect="1"/>
          </p:cNvGrpSpPr>
          <p:nvPr/>
        </p:nvGrpSpPr>
        <p:grpSpPr bwMode="auto">
          <a:xfrm>
            <a:off x="0" y="-228600"/>
            <a:ext cx="9144000" cy="7086600"/>
            <a:chOff x="2362" y="5856"/>
            <a:chExt cx="12522" cy="7961"/>
          </a:xfrm>
        </p:grpSpPr>
        <p:sp>
          <p:nvSpPr>
            <p:cNvPr id="6" name="AutoShape 3"/>
            <p:cNvSpPr>
              <a:spLocks noChangeAspect="1" noChangeArrowheads="1"/>
            </p:cNvSpPr>
            <p:nvPr/>
          </p:nvSpPr>
          <p:spPr bwMode="auto">
            <a:xfrm>
              <a:off x="2362" y="5856"/>
              <a:ext cx="12522" cy="7961"/>
            </a:xfrm>
            <a:prstGeom prst="rect">
              <a:avLst/>
            </a:prstGeom>
            <a:noFill/>
            <a:ln w="9525">
              <a:noFill/>
              <a:miter lim="800000"/>
              <a:headEnd/>
              <a:tailEnd/>
            </a:ln>
          </p:spPr>
          <p:txBody>
            <a:bodyPr/>
            <a:lstStyle/>
            <a:p>
              <a:pPr algn="l" rtl="0"/>
              <a:endParaRPr lang="fa-IR">
                <a:latin typeface="Constantia" pitchFamily="18" charset="0"/>
                <a:ea typeface="Majalla UI"/>
                <a:cs typeface="Majalla UI"/>
              </a:endParaRPr>
            </a:p>
          </p:txBody>
        </p:sp>
        <p:pic>
          <p:nvPicPr>
            <p:cNvPr id="7" name="Picture 4"/>
            <p:cNvPicPr>
              <a:picLocks noChangeAspect="1" noChangeArrowheads="1"/>
            </p:cNvPicPr>
            <p:nvPr/>
          </p:nvPicPr>
          <p:blipFill>
            <a:blip r:embed="rId3" cstate="print"/>
            <a:srcRect/>
            <a:stretch>
              <a:fillRect/>
            </a:stretch>
          </p:blipFill>
          <p:spPr bwMode="auto">
            <a:xfrm>
              <a:off x="2362" y="6027"/>
              <a:ext cx="12522" cy="7704"/>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8" name="Text Box 5"/>
            <p:cNvSpPr txBox="1">
              <a:spLocks noChangeArrowheads="1"/>
            </p:cNvSpPr>
            <p:nvPr/>
          </p:nvSpPr>
          <p:spPr bwMode="auto">
            <a:xfrm>
              <a:off x="12021" y="6940"/>
              <a:ext cx="2436" cy="302"/>
            </a:xfrm>
            <a:prstGeom prst="rect">
              <a:avLst/>
            </a:prstGeom>
            <a:noFill/>
            <a:ln w="9525">
              <a:noFill/>
              <a:miter lim="800000"/>
              <a:headEnd/>
              <a:tailEnd/>
            </a:ln>
          </p:spPr>
          <p:txBody>
            <a:bodyPr lIns="53035" tIns="26518" rIns="53035" bIns="26518">
              <a:spAutoFit/>
            </a:bodyPr>
            <a:lstStyle/>
            <a:p>
              <a:pPr algn="l" rtl="0"/>
              <a:r>
                <a:rPr lang="en-AU" sz="1400" b="1" dirty="0" err="1" smtClean="0">
                  <a:ea typeface="Majalla UI"/>
                  <a:cs typeface="Majalla UI"/>
                </a:rPr>
                <a:t>Bahukalat</a:t>
              </a:r>
              <a:r>
                <a:rPr lang="en-AU" sz="1400" b="1" dirty="0" smtClean="0">
                  <a:ea typeface="Majalla UI"/>
                  <a:cs typeface="Majalla UI"/>
                </a:rPr>
                <a:t> River</a:t>
              </a:r>
              <a:endParaRPr lang="en-US" sz="3200" dirty="0"/>
            </a:p>
          </p:txBody>
        </p:sp>
        <p:sp>
          <p:nvSpPr>
            <p:cNvPr id="9" name="Text Box 6"/>
            <p:cNvSpPr txBox="1">
              <a:spLocks noChangeArrowheads="1"/>
            </p:cNvSpPr>
            <p:nvPr/>
          </p:nvSpPr>
          <p:spPr bwMode="auto">
            <a:xfrm>
              <a:off x="10356" y="10385"/>
              <a:ext cx="2837" cy="371"/>
            </a:xfrm>
            <a:prstGeom prst="rect">
              <a:avLst/>
            </a:prstGeom>
            <a:noFill/>
            <a:ln w="9525">
              <a:noFill/>
              <a:miter lim="800000"/>
              <a:headEnd/>
              <a:tailEnd/>
            </a:ln>
          </p:spPr>
          <p:txBody>
            <a:bodyPr wrap="square" lIns="53035" tIns="26518" rIns="53035" bIns="26518">
              <a:spAutoFit/>
            </a:bodyPr>
            <a:lstStyle/>
            <a:p>
              <a:pPr algn="ctr" rtl="0"/>
              <a:r>
                <a:rPr lang="en-AU" sz="1600" b="1" dirty="0" smtClean="0">
                  <a:solidFill>
                    <a:srgbClr val="FFFFFF"/>
                  </a:solidFill>
                </a:rPr>
                <a:t>Mangrove</a:t>
              </a:r>
              <a:r>
                <a:rPr lang="en-AU" b="1" dirty="0" smtClean="0">
                  <a:solidFill>
                    <a:srgbClr val="FFFFFF"/>
                  </a:solidFill>
                </a:rPr>
                <a:t> area</a:t>
              </a:r>
              <a:endParaRPr lang="en-US" dirty="0"/>
            </a:p>
          </p:txBody>
        </p:sp>
        <p:sp>
          <p:nvSpPr>
            <p:cNvPr id="10" name="Text Box 7"/>
            <p:cNvSpPr txBox="1">
              <a:spLocks noChangeArrowheads="1"/>
            </p:cNvSpPr>
            <p:nvPr/>
          </p:nvSpPr>
          <p:spPr bwMode="auto">
            <a:xfrm>
              <a:off x="9679" y="11571"/>
              <a:ext cx="2269" cy="613"/>
            </a:xfrm>
            <a:prstGeom prst="rect">
              <a:avLst/>
            </a:prstGeom>
            <a:noFill/>
            <a:ln w="9525">
              <a:noFill/>
              <a:miter lim="800000"/>
              <a:headEnd/>
              <a:tailEnd/>
            </a:ln>
          </p:spPr>
          <p:txBody>
            <a:bodyPr lIns="53035" tIns="26518" rIns="53035" bIns="26518">
              <a:spAutoFit/>
            </a:bodyPr>
            <a:lstStyle/>
            <a:p>
              <a:pPr algn="ctr" rtl="0"/>
              <a:r>
                <a:rPr lang="en-AU" sz="1600" b="1" dirty="0" smtClean="0">
                  <a:solidFill>
                    <a:schemeClr val="tx2">
                      <a:lumMod val="50000"/>
                    </a:schemeClr>
                  </a:solidFill>
                  <a:cs typeface="B Titr" pitchFamily="2" charset="-78"/>
                </a:rPr>
                <a:t>Southern site farms</a:t>
              </a:r>
              <a:endParaRPr lang="en-US" sz="3600" dirty="0">
                <a:solidFill>
                  <a:schemeClr val="tx2">
                    <a:lumMod val="50000"/>
                  </a:schemeClr>
                </a:solidFill>
                <a:cs typeface="B Titr" pitchFamily="2" charset="-78"/>
              </a:endParaRPr>
            </a:p>
          </p:txBody>
        </p:sp>
        <p:sp>
          <p:nvSpPr>
            <p:cNvPr id="11" name="Text Box 8"/>
            <p:cNvSpPr txBox="1">
              <a:spLocks noChangeArrowheads="1"/>
            </p:cNvSpPr>
            <p:nvPr/>
          </p:nvSpPr>
          <p:spPr bwMode="auto">
            <a:xfrm>
              <a:off x="2642" y="9750"/>
              <a:ext cx="2854" cy="337"/>
            </a:xfrm>
            <a:prstGeom prst="rect">
              <a:avLst/>
            </a:prstGeom>
            <a:noFill/>
            <a:ln w="9525">
              <a:noFill/>
              <a:miter lim="800000"/>
              <a:headEnd/>
              <a:tailEnd/>
            </a:ln>
          </p:spPr>
          <p:txBody>
            <a:bodyPr wrap="square" lIns="53035" tIns="26518" rIns="53035" bIns="26518">
              <a:spAutoFit/>
            </a:bodyPr>
            <a:lstStyle/>
            <a:p>
              <a:pPr algn="l" rtl="0"/>
              <a:r>
                <a:rPr lang="en-AU" sz="1600" b="1" dirty="0" smtClean="0">
                  <a:solidFill>
                    <a:srgbClr val="003399"/>
                  </a:solidFill>
                  <a:cs typeface="B Titr" pitchFamily="2" charset="-78"/>
                </a:rPr>
                <a:t>Northern Site farms</a:t>
              </a:r>
              <a:endParaRPr lang="en-US" sz="1600" dirty="0">
                <a:cs typeface="B Titr" pitchFamily="2" charset="-78"/>
              </a:endParaRPr>
            </a:p>
          </p:txBody>
        </p:sp>
        <p:sp>
          <p:nvSpPr>
            <p:cNvPr id="12" name="AutoShape 9"/>
            <p:cNvSpPr>
              <a:spLocks/>
            </p:cNvSpPr>
            <p:nvPr/>
          </p:nvSpPr>
          <p:spPr bwMode="auto">
            <a:xfrm rot="-637537">
              <a:off x="5347" y="8075"/>
              <a:ext cx="871" cy="2925"/>
            </a:xfrm>
            <a:prstGeom prst="leftBrace">
              <a:avLst>
                <a:gd name="adj1" fmla="val 27985"/>
                <a:gd name="adj2" fmla="val 50606"/>
              </a:avLst>
            </a:prstGeom>
            <a:noFill/>
            <a:ln w="57150">
              <a:solidFill>
                <a:srgbClr val="003399"/>
              </a:solidFill>
              <a:round/>
              <a:headEnd/>
              <a:tailEnd/>
            </a:ln>
          </p:spPr>
          <p:txBody>
            <a:bodyPr wrap="none" lIns="53035" tIns="26518" rIns="53035" bIns="26518" anchor="ctr"/>
            <a:lstStyle/>
            <a:p>
              <a:pPr algn="ctr" rtl="0"/>
              <a:endParaRPr lang="fa-IR"/>
            </a:p>
          </p:txBody>
        </p:sp>
        <p:sp>
          <p:nvSpPr>
            <p:cNvPr id="13" name="AutoShape 10"/>
            <p:cNvSpPr>
              <a:spLocks/>
            </p:cNvSpPr>
            <p:nvPr/>
          </p:nvSpPr>
          <p:spPr bwMode="auto">
            <a:xfrm>
              <a:off x="9510" y="10793"/>
              <a:ext cx="100" cy="1916"/>
            </a:xfrm>
            <a:prstGeom prst="rightBrace">
              <a:avLst>
                <a:gd name="adj1" fmla="val 159667"/>
                <a:gd name="adj2" fmla="val 50000"/>
              </a:avLst>
            </a:prstGeom>
            <a:noFill/>
            <a:ln w="38100">
              <a:solidFill>
                <a:srgbClr val="003399"/>
              </a:solidFill>
              <a:round/>
              <a:headEnd/>
              <a:tailEnd/>
            </a:ln>
          </p:spPr>
          <p:txBody>
            <a:bodyPr wrap="none" anchor="ctr"/>
            <a:lstStyle/>
            <a:p>
              <a:pPr algn="l" rtl="0"/>
              <a:endParaRPr lang="fa-IR">
                <a:latin typeface="Constantia" pitchFamily="18" charset="0"/>
                <a:ea typeface="Majalla UI"/>
                <a:cs typeface="Majalla UI"/>
              </a:endParaRPr>
            </a:p>
          </p:txBody>
        </p:sp>
        <p:sp>
          <p:nvSpPr>
            <p:cNvPr id="14" name="Text Box 11"/>
            <p:cNvSpPr txBox="1">
              <a:spLocks noChangeArrowheads="1"/>
            </p:cNvSpPr>
            <p:nvPr/>
          </p:nvSpPr>
          <p:spPr bwMode="auto">
            <a:xfrm>
              <a:off x="13338" y="11806"/>
              <a:ext cx="1233" cy="613"/>
            </a:xfrm>
            <a:prstGeom prst="rect">
              <a:avLst/>
            </a:prstGeom>
            <a:noFill/>
            <a:ln w="9525">
              <a:noFill/>
              <a:miter lim="800000"/>
              <a:headEnd/>
              <a:tailEnd/>
            </a:ln>
          </p:spPr>
          <p:txBody>
            <a:bodyPr lIns="53035" tIns="26518" rIns="53035" bIns="26518">
              <a:spAutoFit/>
            </a:bodyPr>
            <a:lstStyle/>
            <a:p>
              <a:pPr algn="l" rtl="0"/>
              <a:r>
                <a:rPr lang="en-AU" sz="1600" dirty="0" err="1" smtClean="0">
                  <a:solidFill>
                    <a:srgbClr val="FFFFFF"/>
                  </a:solidFill>
                </a:rPr>
                <a:t>Gowater</a:t>
              </a:r>
              <a:r>
                <a:rPr lang="en-AU" sz="1600" dirty="0" smtClean="0">
                  <a:solidFill>
                    <a:srgbClr val="FFFFFF"/>
                  </a:solidFill>
                </a:rPr>
                <a:t> Bay</a:t>
              </a:r>
              <a:endParaRPr lang="en-US" sz="1600" b="1" dirty="0"/>
            </a:p>
          </p:txBody>
        </p:sp>
        <p:sp>
          <p:nvSpPr>
            <p:cNvPr id="15" name="Text Box 12"/>
            <p:cNvSpPr txBox="1">
              <a:spLocks noChangeArrowheads="1"/>
            </p:cNvSpPr>
            <p:nvPr/>
          </p:nvSpPr>
          <p:spPr bwMode="auto">
            <a:xfrm>
              <a:off x="2710" y="12495"/>
              <a:ext cx="2718" cy="613"/>
            </a:xfrm>
            <a:prstGeom prst="rect">
              <a:avLst/>
            </a:prstGeom>
            <a:noFill/>
            <a:ln w="9525">
              <a:noFill/>
              <a:miter lim="800000"/>
              <a:headEnd/>
              <a:tailEnd/>
            </a:ln>
          </p:spPr>
          <p:txBody>
            <a:bodyPr wrap="square" lIns="53035" tIns="26518" rIns="53035" bIns="26518">
              <a:spAutoFit/>
            </a:bodyPr>
            <a:lstStyle/>
            <a:p>
              <a:pPr algn="ctr" rtl="0"/>
              <a:r>
                <a:rPr lang="en-AU" sz="1600" b="1" dirty="0" smtClean="0">
                  <a:solidFill>
                    <a:srgbClr val="003399"/>
                  </a:solidFill>
                  <a:cs typeface="B Titr" pitchFamily="2" charset="-78"/>
                </a:rPr>
                <a:t>Main drainage channel</a:t>
              </a:r>
              <a:endParaRPr lang="en-US" sz="1600" dirty="0">
                <a:cs typeface="B Titr" pitchFamily="2" charset="-78"/>
              </a:endParaRPr>
            </a:p>
          </p:txBody>
        </p:sp>
        <p:sp>
          <p:nvSpPr>
            <p:cNvPr id="16" name="Line 13"/>
            <p:cNvSpPr>
              <a:spLocks noChangeShapeType="1"/>
            </p:cNvSpPr>
            <p:nvPr/>
          </p:nvSpPr>
          <p:spPr bwMode="auto">
            <a:xfrm flipV="1">
              <a:off x="5418" y="12236"/>
              <a:ext cx="1014" cy="473"/>
            </a:xfrm>
            <a:prstGeom prst="line">
              <a:avLst/>
            </a:prstGeom>
            <a:noFill/>
            <a:ln w="28575">
              <a:solidFill>
                <a:srgbClr val="FF3300"/>
              </a:solidFill>
              <a:round/>
              <a:headEnd/>
              <a:tailEnd type="triangle" w="med" len="med"/>
            </a:ln>
          </p:spPr>
          <p:txBody>
            <a:bodyPr wrap="none"/>
            <a:lstStyle/>
            <a:p>
              <a:endParaRPr lang="fa-IR"/>
            </a:p>
          </p:txBody>
        </p:sp>
        <p:sp>
          <p:nvSpPr>
            <p:cNvPr id="17" name="Line 14"/>
            <p:cNvSpPr>
              <a:spLocks noChangeShapeType="1"/>
            </p:cNvSpPr>
            <p:nvPr/>
          </p:nvSpPr>
          <p:spPr bwMode="auto">
            <a:xfrm flipH="1">
              <a:off x="11218" y="7114"/>
              <a:ext cx="730" cy="171"/>
            </a:xfrm>
            <a:prstGeom prst="line">
              <a:avLst/>
            </a:prstGeom>
            <a:noFill/>
            <a:ln w="28575">
              <a:solidFill>
                <a:srgbClr val="FF3300"/>
              </a:solidFill>
              <a:round/>
              <a:headEnd/>
              <a:tailEnd type="triangle" w="med" len="med"/>
            </a:ln>
          </p:spPr>
          <p:txBody>
            <a:bodyPr wrap="none"/>
            <a:lstStyle/>
            <a:p>
              <a:endParaRPr lang="fa-IR"/>
            </a:p>
          </p:txBody>
        </p:sp>
      </p:grpSp>
    </p:spTree>
  </p:cSld>
  <p:clrMapOvr>
    <a:masterClrMapping/>
  </p:clrMapOvr>
  <mc:AlternateContent xmlns:mc="http://schemas.openxmlformats.org/markup-compatibility/2006">
    <mc:Choice xmlns=""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72307"/>
            <a:ext cx="6096000" cy="781050"/>
          </a:xfrm>
        </p:spPr>
        <p:txBody>
          <a:bodyPr/>
          <a:lstStyle/>
          <a:p>
            <a:r>
              <a:rPr lang="en-US" dirty="0"/>
              <a:t>GOWATER, CHABAHAR</a:t>
            </a:r>
            <a:endParaRPr lang="en-AU" dirty="0"/>
          </a:p>
        </p:txBody>
      </p:sp>
      <p:sp>
        <p:nvSpPr>
          <p:cNvPr id="3" name="Content Placeholder 2"/>
          <p:cNvSpPr>
            <a:spLocks noGrp="1"/>
          </p:cNvSpPr>
          <p:nvPr>
            <p:ph idx="1"/>
          </p:nvPr>
        </p:nvSpPr>
        <p:spPr/>
        <p:txBody>
          <a:bodyPr/>
          <a:lstStyle/>
          <a:p>
            <a:endParaRPr lang="en-AU" dirty="0"/>
          </a:p>
        </p:txBody>
      </p:sp>
      <p:pic>
        <p:nvPicPr>
          <p:cNvPr id="5" name="Picture 4" descr="photo (2) copy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524000"/>
            <a:ext cx="9144000" cy="5334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Tree>
    <p:extLst>
      <p:ext uri="{BB962C8B-B14F-4D97-AF65-F5344CB8AC3E}">
        <p14:creationId xmlns="" xmlns:p14="http://schemas.microsoft.com/office/powerpoint/2010/main" val="3637065799"/>
      </p:ext>
    </p:extLst>
  </p:cSld>
  <p:clrMapOvr>
    <a:masterClrMapping/>
  </p:clrMapOvr>
  <p:transition spd="med">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pic>
        <p:nvPicPr>
          <p:cNvPr id="4" name="Picture 2" descr="photo (1) copy (9)"/>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287768688"/>
      </p:ext>
    </p:extLst>
  </p:cSld>
  <p:clrMapOvr>
    <a:masterClrMapping/>
  </p:clrMapOvr>
  <p:transition spd="med">
    <p:wheel spokes="8"/>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email"/>
          <a:srcRect/>
          <a:stretch>
            <a:fillRect/>
          </a:stretch>
        </p:blipFill>
        <p:spPr bwMode="auto">
          <a:xfrm>
            <a:off x="762000" y="1012668"/>
            <a:ext cx="7620000" cy="5717070"/>
          </a:xfrm>
          <a:prstGeom prst="rect">
            <a:avLst/>
          </a:prstGeom>
          <a:noFill/>
          <a:ln w="9525">
            <a:noFill/>
            <a:miter lim="800000"/>
            <a:headEnd/>
            <a:tailEnd/>
          </a:ln>
        </p:spPr>
      </p:pic>
    </p:spTree>
    <p:extLst>
      <p:ext uri="{BB962C8B-B14F-4D97-AF65-F5344CB8AC3E}">
        <p14:creationId xmlns="" xmlns:p14="http://schemas.microsoft.com/office/powerpoint/2010/main" val="86640539"/>
      </p:ext>
    </p:extLst>
  </p:cSld>
  <p:clrMapOvr>
    <a:masterClrMapping/>
  </p:clrMapOvr>
  <p:transition spd="med">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email"/>
          <a:srcRect/>
          <a:stretch>
            <a:fillRect/>
          </a:stretch>
        </p:blipFill>
        <p:spPr bwMode="auto">
          <a:xfrm>
            <a:off x="914400" y="1295400"/>
            <a:ext cx="7436979" cy="5333999"/>
          </a:xfrm>
          <a:prstGeom prst="rect">
            <a:avLst/>
          </a:prstGeom>
          <a:noFill/>
          <a:ln w="9525">
            <a:noFill/>
            <a:miter lim="800000"/>
            <a:headEnd/>
            <a:tailEnd/>
          </a:ln>
        </p:spPr>
      </p:pic>
    </p:spTree>
    <p:extLst>
      <p:ext uri="{BB962C8B-B14F-4D97-AF65-F5344CB8AC3E}">
        <p14:creationId xmlns="" xmlns:p14="http://schemas.microsoft.com/office/powerpoint/2010/main" val="3583481785"/>
      </p:ext>
    </p:extLst>
  </p:cSld>
  <p:clrMapOvr>
    <a:masterClrMapping/>
  </p:clrMapOvr>
  <p:transition spd="med">
    <p:wheel spokes="8"/>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pic>
        <p:nvPicPr>
          <p:cNvPr id="4"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50825" y="1125538"/>
            <a:ext cx="8642350" cy="53990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396394658"/>
      </p:ext>
    </p:extLst>
  </p:cSld>
  <p:clrMapOvr>
    <a:masterClrMapping/>
  </p:clrMapOvr>
  <p:transition spd="med">
    <p:wheel spokes="8"/>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pic>
        <p:nvPicPr>
          <p:cNvPr id="4" name="Picture 3" descr="productioniran"/>
          <p:cNvPicPr>
            <a:picLocks noChangeAspect="1" noChangeArrowheads="1"/>
          </p:cNvPicPr>
          <p:nvPr/>
        </p:nvPicPr>
        <p:blipFill>
          <a:blip r:embed="rId2"/>
          <a:srcRect/>
          <a:stretch>
            <a:fillRect/>
          </a:stretch>
        </p:blipFill>
        <p:spPr bwMode="auto">
          <a:xfrm>
            <a:off x="571500" y="1700808"/>
            <a:ext cx="8001000" cy="4979987"/>
          </a:xfrm>
          <a:prstGeom prst="rect">
            <a:avLst/>
          </a:prstGeom>
          <a:noFill/>
        </p:spPr>
      </p:pic>
    </p:spTree>
    <p:extLst>
      <p:ext uri="{BB962C8B-B14F-4D97-AF65-F5344CB8AC3E}">
        <p14:creationId xmlns="" xmlns:p14="http://schemas.microsoft.com/office/powerpoint/2010/main" val="3058731788"/>
      </p:ext>
    </p:extLst>
  </p:cSld>
  <p:clrMapOvr>
    <a:masterClrMapping/>
  </p:clrMapOvr>
  <p:transition spd="med">
    <p:wheel spokes="8"/>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838200"/>
            <a:ext cx="8839200" cy="5486400"/>
          </a:xfrm>
        </p:spPr>
        <p:txBody>
          <a:bodyPr/>
          <a:lstStyle/>
          <a:p>
            <a:pPr algn="l" rtl="0"/>
            <a:r>
              <a:rPr lang="en-AU" dirty="0"/>
              <a:t>This industry was flourishing by producing high quality protein, creating employment, job opportunities and income for the coastal communities until the first outbreak of white spot syndrome (WSSP) disease in 2001. This disease started in </a:t>
            </a:r>
            <a:r>
              <a:rPr lang="en-AU" dirty="0" err="1"/>
              <a:t>Choeibdeh</a:t>
            </a:r>
            <a:r>
              <a:rPr lang="en-AU" dirty="0"/>
              <a:t> area of Abadan with subsequent occurrences in </a:t>
            </a:r>
            <a:r>
              <a:rPr lang="en-AU" dirty="0" err="1"/>
              <a:t>Bushehr</a:t>
            </a:r>
            <a:r>
              <a:rPr lang="en-AU" dirty="0"/>
              <a:t> and </a:t>
            </a:r>
            <a:r>
              <a:rPr lang="en-AU" dirty="0" err="1"/>
              <a:t>Hormozgan</a:t>
            </a:r>
            <a:r>
              <a:rPr lang="en-AU" dirty="0"/>
              <a:t> provinces, causing a massive loss and decline in shrimp production. </a:t>
            </a:r>
            <a:endParaRPr lang="en-AU" dirty="0" smtClean="0"/>
          </a:p>
          <a:p>
            <a:pPr algn="l" rtl="0"/>
            <a:r>
              <a:rPr lang="en-AU" dirty="0"/>
              <a:t>These incidents ceased the farming activities in these areas for a few years until 2006 when the Iranian Fisheries Organisation introduced a new species, white leg shrimp (</a:t>
            </a:r>
            <a:r>
              <a:rPr lang="en-AU" dirty="0" err="1"/>
              <a:t>Litopenaeus</a:t>
            </a:r>
            <a:r>
              <a:rPr lang="en-AU" dirty="0"/>
              <a:t> </a:t>
            </a:r>
            <a:r>
              <a:rPr lang="en-AU" dirty="0" err="1"/>
              <a:t>vannami</a:t>
            </a:r>
            <a:r>
              <a:rPr lang="en-AU" dirty="0"/>
              <a:t>) to replace Indian white shrimp. </a:t>
            </a:r>
          </a:p>
        </p:txBody>
      </p:sp>
    </p:spTree>
    <p:extLst>
      <p:ext uri="{BB962C8B-B14F-4D97-AF65-F5344CB8AC3E}">
        <p14:creationId xmlns="" xmlns:p14="http://schemas.microsoft.com/office/powerpoint/2010/main" val="4075167130"/>
      </p:ext>
    </p:extLst>
  </p:cSld>
  <p:clrMapOvr>
    <a:masterClrMapping/>
  </p:clrMapOvr>
  <p:transition spd="med">
    <p:wheel spokes="8"/>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gono"/>
          <p:cNvPicPr>
            <a:picLocks noGrp="1" noChangeAspect="1" noChangeArrowheads="1"/>
          </p:cNvPicPr>
          <p:nvPr>
            <p:ph idx="1"/>
          </p:nvPr>
        </p:nvPicPr>
        <p:blipFill>
          <a:blip r:embed="rId2"/>
          <a:srcRect/>
          <a:stretch>
            <a:fillRect/>
          </a:stretch>
        </p:blipFill>
        <p:spPr bwMode="auto">
          <a:xfrm>
            <a:off x="852233" y="914400"/>
            <a:ext cx="7050200" cy="6799919"/>
          </a:xfrm>
          <a:prstGeom prst="rect">
            <a:avLst/>
          </a:prstGeom>
          <a:noFill/>
          <a:ln w="9525">
            <a:solidFill>
              <a:srgbClr val="EA5F20"/>
            </a:solidFill>
            <a:miter lim="800000"/>
            <a:headEnd/>
            <a:tailEnd/>
          </a:ln>
        </p:spPr>
      </p:pic>
      <p:sp>
        <p:nvSpPr>
          <p:cNvPr id="5" name="Rectangle 4"/>
          <p:cNvSpPr/>
          <p:nvPr/>
        </p:nvSpPr>
        <p:spPr>
          <a:xfrm>
            <a:off x="723993" y="152400"/>
            <a:ext cx="7306680" cy="646331"/>
          </a:xfrm>
          <a:prstGeom prst="rect">
            <a:avLst/>
          </a:prstGeom>
          <a:noFill/>
        </p:spPr>
        <p:txBody>
          <a:bodyPr wrap="none" lIns="91440" tIns="45720" rIns="91440" bIns="45720">
            <a:spAutoFit/>
          </a:bodyPr>
          <a:lstStyle/>
          <a:p>
            <a:pPr algn="ctr"/>
            <a:r>
              <a:rPr lang="en-US" sz="3600" b="0" cap="none" spc="0" dirty="0" err="1" smtClean="0">
                <a:ln w="0"/>
                <a:solidFill>
                  <a:schemeClr val="tx1"/>
                </a:solidFill>
                <a:effectLst>
                  <a:outerShdw blurRad="38100" dist="19050" dir="2700000" algn="tl" rotWithShape="0">
                    <a:schemeClr val="dk1">
                      <a:alpha val="40000"/>
                    </a:schemeClr>
                  </a:outerShdw>
                </a:effectLst>
              </a:rPr>
              <a:t>Gono</a:t>
            </a:r>
            <a:r>
              <a:rPr lang="en-US" sz="3600" b="0" cap="none" spc="0" dirty="0" smtClean="0">
                <a:ln w="0"/>
                <a:solidFill>
                  <a:schemeClr val="tx1"/>
                </a:solidFill>
                <a:effectLst>
                  <a:outerShdw blurRad="38100" dist="19050" dir="2700000" algn="tl" rotWithShape="0">
                    <a:schemeClr val="dk1">
                      <a:alpha val="40000"/>
                    </a:schemeClr>
                  </a:outerShdw>
                </a:effectLst>
              </a:rPr>
              <a:t> Typhoon in Oman Sea, 2006</a:t>
            </a:r>
            <a:endParaRPr lang="en-US" sz="3600" b="0" cap="none" spc="0" dirty="0">
              <a:ln w="0"/>
              <a:solidFill>
                <a:schemeClr val="tx1"/>
              </a:solidFill>
              <a:effectLst>
                <a:outerShdw blurRad="38100" dist="19050" dir="2700000" algn="tl" rotWithShape="0">
                  <a:schemeClr val="dk1">
                    <a:alpha val="40000"/>
                  </a:schemeClr>
                </a:outerShdw>
              </a:effectLst>
            </a:endParaRPr>
          </a:p>
        </p:txBody>
      </p:sp>
      <p:sp>
        <p:nvSpPr>
          <p:cNvPr id="7" name="Rectangle 6"/>
          <p:cNvSpPr/>
          <p:nvPr/>
        </p:nvSpPr>
        <p:spPr>
          <a:xfrm>
            <a:off x="1221090" y="1306562"/>
            <a:ext cx="1903110" cy="646331"/>
          </a:xfrm>
          <a:prstGeom prst="rect">
            <a:avLst/>
          </a:prstGeom>
          <a:noFill/>
        </p:spPr>
        <p:txBody>
          <a:bodyPr wrap="square" lIns="91440" tIns="45720" rIns="91440" bIns="45720">
            <a:spAutoFit/>
          </a:bodyPr>
          <a:lstStyle/>
          <a:p>
            <a:pPr algn="ctr"/>
            <a:r>
              <a:rPr lang="en-US" b="0" cap="none" spc="0" dirty="0" smtClean="0">
                <a:ln w="0"/>
                <a:solidFill>
                  <a:schemeClr val="tx1"/>
                </a:solidFill>
                <a:effectLst>
                  <a:outerShdw blurRad="38100" dist="19050" dir="2700000" algn="tl" rotWithShape="0">
                    <a:schemeClr val="dk1">
                      <a:alpha val="40000"/>
                    </a:schemeClr>
                  </a:outerShdw>
                </a:effectLst>
              </a:rPr>
              <a:t>Gowater shrimp farms</a:t>
            </a:r>
            <a:endParaRPr lang="en-US" b="0" cap="none" spc="0" dirty="0">
              <a:ln w="0"/>
              <a:solidFill>
                <a:schemeClr val="tx1"/>
              </a:solidFill>
              <a:effectLst>
                <a:outerShdw blurRad="38100" dist="19050" dir="2700000" algn="tl" rotWithShape="0">
                  <a:schemeClr val="dk1">
                    <a:alpha val="40000"/>
                  </a:schemeClr>
                </a:outerShdw>
              </a:effectLst>
            </a:endParaRPr>
          </a:p>
        </p:txBody>
      </p:sp>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0"/>
            <a:ext cx="8229600" cy="704850"/>
          </a:xfrm>
        </p:spPr>
        <p:txBody>
          <a:bodyPr/>
          <a:lstStyle/>
          <a:p>
            <a:r>
              <a:rPr lang="en-AU" sz="4400" dirty="0" smtClean="0"/>
              <a:t>Flooding and inundation of the site</a:t>
            </a:r>
            <a:endParaRPr lang="en-AU" sz="4400" dirty="0"/>
          </a:p>
        </p:txBody>
      </p:sp>
      <p:sp>
        <p:nvSpPr>
          <p:cNvPr id="3" name="Content Placeholder 2"/>
          <p:cNvSpPr>
            <a:spLocks noGrp="1"/>
          </p:cNvSpPr>
          <p:nvPr>
            <p:ph idx="1"/>
          </p:nvPr>
        </p:nvSpPr>
        <p:spPr/>
        <p:txBody>
          <a:bodyPr/>
          <a:lstStyle/>
          <a:p>
            <a:endParaRPr lang="en-AU" dirty="0"/>
          </a:p>
        </p:txBody>
      </p:sp>
      <p:sp>
        <p:nvSpPr>
          <p:cNvPr id="4" name="Text Box 3" descr="P6060388"/>
          <p:cNvSpPr txBox="1">
            <a:spLocks noChangeArrowheads="1"/>
          </p:cNvSpPr>
          <p:nvPr/>
        </p:nvSpPr>
        <p:spPr bwMode="auto">
          <a:xfrm>
            <a:off x="457200" y="1920875"/>
            <a:ext cx="4038600" cy="4433888"/>
          </a:xfrm>
          <a:prstGeom prst="rect">
            <a:avLst/>
          </a:prstGeom>
          <a:blipFill dpi="0" rotWithShape="1">
            <a:blip r:embed="rId2" cstate="email"/>
            <a:srcRect/>
            <a:stretch>
              <a:fillRect/>
            </a:stretch>
          </a:blipFill>
          <a:ln w="9525">
            <a:noFill/>
            <a:miter lim="800000"/>
            <a:headEnd/>
            <a:tailEnd/>
          </a:ln>
        </p:spPr>
        <p:txBody>
          <a:bodyPr vert="horz" wrap="square" lIns="91440" tIns="45720" rIns="91440" bIns="45720" numCol="1" anchor="t" anchorCtr="0" compatLnSpc="1">
            <a:prstTxWarp prst="textNoShape">
              <a:avLst/>
            </a:prstTxWarp>
            <a:spAutoFit/>
          </a:bodyPr>
          <a:lst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en-US" smtClean="0">
              <a:latin typeface="Arial" panose="020B0604020202020204" pitchFamily="34" charset="0"/>
            </a:endParaRPr>
          </a:p>
        </p:txBody>
      </p:sp>
      <p:sp>
        <p:nvSpPr>
          <p:cNvPr id="5" name="Text Box 3" descr="P6060383"/>
          <p:cNvSpPr txBox="1">
            <a:spLocks noChangeArrowheads="1"/>
          </p:cNvSpPr>
          <p:nvPr/>
        </p:nvSpPr>
        <p:spPr>
          <a:xfrm>
            <a:off x="4648200" y="1920875"/>
            <a:ext cx="4038600" cy="4433888"/>
          </a:xfrm>
          <a:prstGeom prst="rect">
            <a:avLst/>
          </a:prstGeom>
          <a:blipFill dpi="0" rotWithShape="1">
            <a:blip r:embed="rId3" cstate="email"/>
            <a:srcRect/>
            <a:stretch>
              <a:fillRect/>
            </a:stretch>
          </a:blipFill>
        </p:spPr>
        <p:txBody>
          <a:bodyPr>
            <a:spAutoFit/>
          </a:bodyPr>
          <a:lstStyle>
            <a:lvl1pPr marL="273050" indent="-273050" algn="r" rtl="1"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r" rtl="1"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r" rtl="1"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r" rtl="1"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r" rtl="1"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fa-IR" smtClean="0">
              <a:latin typeface="Arial" panose="020B0604020202020204" pitchFamily="34" charset="0"/>
              <a:ea typeface="Majalla UI"/>
            </a:endParaRPr>
          </a:p>
          <a:p>
            <a:pPr eaLnBrk="1" hangingPunct="1">
              <a:spcBef>
                <a:spcPct val="50000"/>
              </a:spcBef>
            </a:pPr>
            <a:endParaRPr lang="en-US" smtClean="0">
              <a:latin typeface="Arial" panose="020B0604020202020204" pitchFamily="34" charset="0"/>
            </a:endParaRPr>
          </a:p>
        </p:txBody>
      </p:sp>
    </p:spTree>
    <p:extLst>
      <p:ext uri="{BB962C8B-B14F-4D97-AF65-F5344CB8AC3E}">
        <p14:creationId xmlns="" xmlns:p14="http://schemas.microsoft.com/office/powerpoint/2010/main" val="803450152"/>
      </p:ext>
    </p:extLst>
  </p:cSld>
  <p:clrMapOvr>
    <a:masterClrMapping/>
  </p:clrMapOvr>
  <p:transition spd="med">
    <p:wheel spokes="8"/>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descr="P6060399"/>
          <p:cNvSpPr txBox="1">
            <a:spLocks noGrp="1" noChangeArrowheads="1"/>
          </p:cNvSpPr>
          <p:nvPr>
            <p:ph idx="1"/>
          </p:nvPr>
        </p:nvSpPr>
        <p:spPr bwMode="auto">
          <a:xfrm>
            <a:off x="228600" y="1143000"/>
            <a:ext cx="4191000" cy="7094250"/>
          </a:xfrm>
          <a:prstGeom prst="rect">
            <a:avLst/>
          </a:prstGeom>
          <a:blipFill dpi="0" rotWithShape="1">
            <a:blip r:embed="rId2" cstate="email"/>
            <a:srcRect/>
            <a:stretch>
              <a:fillRect/>
            </a:stretch>
          </a:blipFill>
          <a:ln w="9525">
            <a:noFill/>
            <a:miter lim="800000"/>
            <a:headEnd/>
            <a:tailEnd/>
          </a:ln>
        </p:spPr>
        <p:txBody>
          <a:bodyPr wrap="square">
            <a:spAutoFit/>
          </a:bodyPr>
          <a:lstStyle/>
          <a:p>
            <a:pPr algn="l" rtl="0">
              <a:spcBef>
                <a:spcPct val="50000"/>
              </a:spcBef>
            </a:pPr>
            <a:endParaRPr lang="fa-IR" smtClean="0">
              <a:ea typeface="Majalla UI"/>
              <a:cs typeface="Majalla UI"/>
            </a:endParaRPr>
          </a:p>
          <a:p>
            <a:pPr algn="l" rtl="0">
              <a:spcBef>
                <a:spcPct val="50000"/>
              </a:spcBef>
            </a:pPr>
            <a:endParaRPr lang="fa-IR" smtClean="0">
              <a:ea typeface="Majalla UI"/>
              <a:cs typeface="Majalla UI"/>
            </a:endParaRPr>
          </a:p>
          <a:p>
            <a:pPr algn="l" rtl="0">
              <a:spcBef>
                <a:spcPct val="50000"/>
              </a:spcBef>
            </a:pPr>
            <a:endParaRPr lang="fa-IR" smtClean="0">
              <a:ea typeface="Majalla UI"/>
              <a:cs typeface="Majalla UI"/>
            </a:endParaRPr>
          </a:p>
          <a:p>
            <a:pPr algn="l" rtl="0">
              <a:spcBef>
                <a:spcPct val="50000"/>
              </a:spcBef>
            </a:pPr>
            <a:endParaRPr lang="fa-IR" smtClean="0">
              <a:ea typeface="Majalla UI"/>
              <a:cs typeface="Majalla UI"/>
            </a:endParaRPr>
          </a:p>
          <a:p>
            <a:pPr algn="l" rtl="0">
              <a:spcBef>
                <a:spcPct val="50000"/>
              </a:spcBef>
            </a:pPr>
            <a:endParaRPr lang="fa-IR" smtClean="0">
              <a:ea typeface="Majalla UI"/>
              <a:cs typeface="Majalla UI"/>
            </a:endParaRPr>
          </a:p>
          <a:p>
            <a:pPr algn="l" rtl="0">
              <a:spcBef>
                <a:spcPct val="50000"/>
              </a:spcBef>
            </a:pPr>
            <a:endParaRPr lang="fa-IR" smtClean="0">
              <a:ea typeface="Majalla UI"/>
              <a:cs typeface="Majalla UI"/>
            </a:endParaRPr>
          </a:p>
          <a:p>
            <a:pPr algn="l" rtl="0">
              <a:spcBef>
                <a:spcPct val="50000"/>
              </a:spcBef>
            </a:pPr>
            <a:endParaRPr lang="fa-IR" smtClean="0">
              <a:ea typeface="Majalla UI"/>
              <a:cs typeface="Majalla UI"/>
            </a:endParaRPr>
          </a:p>
          <a:p>
            <a:pPr algn="l" rtl="0">
              <a:spcBef>
                <a:spcPct val="50000"/>
              </a:spcBef>
            </a:pPr>
            <a:endParaRPr lang="fa-IR" smtClean="0">
              <a:ea typeface="Majalla UI"/>
              <a:cs typeface="Majalla UI"/>
            </a:endParaRPr>
          </a:p>
          <a:p>
            <a:pPr algn="l" rtl="0">
              <a:spcBef>
                <a:spcPct val="50000"/>
              </a:spcBef>
            </a:pPr>
            <a:endParaRPr lang="fa-IR" smtClean="0">
              <a:ea typeface="Majalla UI"/>
              <a:cs typeface="Majalla UI"/>
            </a:endParaRPr>
          </a:p>
          <a:p>
            <a:pPr algn="l" rtl="0">
              <a:spcBef>
                <a:spcPct val="50000"/>
              </a:spcBef>
            </a:pPr>
            <a:endParaRPr lang="fa-IR" smtClean="0">
              <a:ea typeface="Majalla UI"/>
              <a:cs typeface="Majalla UI"/>
            </a:endParaRPr>
          </a:p>
          <a:p>
            <a:pPr algn="l" rtl="0">
              <a:spcBef>
                <a:spcPct val="50000"/>
              </a:spcBef>
            </a:pPr>
            <a:endParaRPr lang="fa-IR" smtClean="0">
              <a:ea typeface="Majalla UI"/>
              <a:cs typeface="Majalla UI"/>
            </a:endParaRPr>
          </a:p>
          <a:p>
            <a:pPr algn="l" rtl="0">
              <a:spcBef>
                <a:spcPct val="50000"/>
              </a:spcBef>
            </a:pPr>
            <a:endParaRPr lang="en-US"/>
          </a:p>
        </p:txBody>
      </p:sp>
      <p:pic>
        <p:nvPicPr>
          <p:cNvPr id="3" name="Picture 2"/>
          <p:cNvPicPr>
            <a:picLocks noChangeAspect="1"/>
          </p:cNvPicPr>
          <p:nvPr/>
        </p:nvPicPr>
        <p:blipFill>
          <a:blip r:embed="rId3" cstate="email"/>
          <a:stretch>
            <a:fillRect/>
          </a:stretch>
        </p:blipFill>
        <p:spPr>
          <a:xfrm>
            <a:off x="4572000" y="1143000"/>
            <a:ext cx="4461916" cy="5816009"/>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G:\تصاویر متنوع از پرورش میگو\سیل و توفان\seile govatr\DSC01775.JPG"/>
          <p:cNvPicPr>
            <a:picLocks noChangeAspect="1" noChangeArrowheads="1"/>
          </p:cNvPicPr>
          <p:nvPr/>
        </p:nvPicPr>
        <p:blipFill>
          <a:blip r:embed="rId2" cstate="email"/>
          <a:srcRect/>
          <a:stretch>
            <a:fillRect/>
          </a:stretch>
        </p:blipFill>
        <p:spPr>
          <a:xfrm>
            <a:off x="4572000" y="965026"/>
            <a:ext cx="4343400" cy="5372100"/>
          </a:xfrm>
          <a:prstGeom prst="rect">
            <a:avLst/>
          </a:prstGeom>
        </p:spPr>
      </p:pic>
      <p:pic>
        <p:nvPicPr>
          <p:cNvPr id="8" name="Content Placeholder 7"/>
          <p:cNvPicPr>
            <a:picLocks noGrp="1" noChangeAspect="1"/>
          </p:cNvPicPr>
          <p:nvPr>
            <p:ph idx="1"/>
          </p:nvPr>
        </p:nvPicPr>
        <p:blipFill>
          <a:blip r:embed="rId3" cstate="email"/>
          <a:stretch>
            <a:fillRect/>
          </a:stretch>
        </p:blipFill>
        <p:spPr>
          <a:xfrm>
            <a:off x="152400" y="970244"/>
            <a:ext cx="4343400" cy="5366881"/>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G:\تصاویر متنوع از پرورش میگو\تاسیسات  زیر بنایی و کانالها\۲۰۱۰۰۳۲۰۵۸۲.jpg"/>
          <p:cNvPicPr>
            <a:picLocks noGrp="1" noChangeAspect="1" noChangeArrowheads="1"/>
          </p:cNvPicPr>
          <p:nvPr>
            <p:ph sz="quarter" idx="1"/>
          </p:nvPr>
        </p:nvPicPr>
        <p:blipFill>
          <a:blip r:embed="rId2" cstate="email">
            <a:extLst>
              <a:ext uri="{28A0092B-C50C-407E-A947-70E740481C1C}">
                <a14:useLocalDpi xmlns="" xmlns:a14="http://schemas.microsoft.com/office/drawing/2010/main" val="0"/>
              </a:ext>
            </a:extLst>
          </a:blip>
          <a:srcRect/>
          <a:stretch>
            <a:fillRect/>
          </a:stretch>
        </p:blipFill>
        <p:spPr>
          <a:xfrm>
            <a:off x="1219199" y="812800"/>
            <a:ext cx="3252541" cy="3009900"/>
          </a:xfrm>
          <a:noFill/>
        </p:spPr>
      </p:pic>
      <p:pic>
        <p:nvPicPr>
          <p:cNvPr id="65539" name="Picture 3" descr="G:\تصاویر متنوع از پرورش میگو\تاسیسات  زیر بنایی و کانالها\16062009542.jpg"/>
          <p:cNvPicPr>
            <a:picLocks noGrp="1" noChangeAspect="1" noChangeArrowheads="1"/>
          </p:cNvPicPr>
          <p:nvPr>
            <p:ph sz="quarter" idx="2"/>
          </p:nvPr>
        </p:nvPicPr>
        <p:blipFill>
          <a:blip r:embed="rId3" cstate="email">
            <a:extLst>
              <a:ext uri="{28A0092B-C50C-407E-A947-70E740481C1C}">
                <a14:useLocalDpi xmlns="" xmlns:a14="http://schemas.microsoft.com/office/drawing/2010/main" val="0"/>
              </a:ext>
            </a:extLst>
          </a:blip>
          <a:srcRect/>
          <a:stretch>
            <a:fillRect/>
          </a:stretch>
        </p:blipFill>
        <p:spPr>
          <a:xfrm>
            <a:off x="4724400" y="812800"/>
            <a:ext cx="3191372" cy="3009900"/>
          </a:xfrm>
          <a:noFill/>
        </p:spPr>
      </p:pic>
      <p:pic>
        <p:nvPicPr>
          <p:cNvPr id="65540" name="Picture 4" descr="G:\تصاویر متنوع از پرورش میگو\تاسیسات  زیر بنایی و کانالها\PA193521.JPG"/>
          <p:cNvPicPr>
            <a:picLocks noGrp="1" noChangeAspect="1" noChangeArrowheads="1"/>
          </p:cNvPicPr>
          <p:nvPr>
            <p:ph sz="quarter" idx="3"/>
          </p:nvPr>
        </p:nvPicPr>
        <p:blipFill>
          <a:blip r:embed="rId4" cstate="email">
            <a:extLst>
              <a:ext uri="{28A0092B-C50C-407E-A947-70E740481C1C}">
                <a14:useLocalDpi xmlns="" xmlns:a14="http://schemas.microsoft.com/office/drawing/2010/main" val="0"/>
              </a:ext>
            </a:extLst>
          </a:blip>
          <a:srcRect/>
          <a:stretch>
            <a:fillRect/>
          </a:stretch>
        </p:blipFill>
        <p:spPr>
          <a:xfrm>
            <a:off x="1219201" y="3956625"/>
            <a:ext cx="3252540" cy="2736894"/>
          </a:xfrm>
          <a:noFill/>
        </p:spPr>
      </p:pic>
      <p:pic>
        <p:nvPicPr>
          <p:cNvPr id="65541" name="Picture 5" descr="G:\تصاویر متنوع از پرورش میگو\تاسیسات  زیر بنایی و کانالها\PA193499.JPG"/>
          <p:cNvPicPr>
            <a:picLocks noGrp="1" noChangeAspect="1" noChangeArrowheads="1"/>
          </p:cNvPicPr>
          <p:nvPr>
            <p:ph sz="quarter" idx="4"/>
          </p:nvPr>
        </p:nvPicPr>
        <p:blipFill>
          <a:blip r:embed="rId5" cstate="email">
            <a:extLst>
              <a:ext uri="{28A0092B-C50C-407E-A947-70E740481C1C}">
                <a14:useLocalDpi xmlns="" xmlns:a14="http://schemas.microsoft.com/office/drawing/2010/main" val="0"/>
              </a:ext>
            </a:extLst>
          </a:blip>
          <a:srcRect/>
          <a:stretch>
            <a:fillRect/>
          </a:stretch>
        </p:blipFill>
        <p:spPr>
          <a:xfrm>
            <a:off x="4724399" y="3956625"/>
            <a:ext cx="3191373" cy="2672775"/>
          </a:xfrm>
          <a:noFill/>
        </p:spPr>
      </p:pic>
    </p:spTree>
    <p:extLst>
      <p:ext uri="{BB962C8B-B14F-4D97-AF65-F5344CB8AC3E}">
        <p14:creationId xmlns="" xmlns:p14="http://schemas.microsoft.com/office/powerpoint/2010/main" val="3536390125"/>
      </p:ext>
    </p:extLst>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781050"/>
          </a:xfrm>
        </p:spPr>
        <p:txBody>
          <a:bodyPr/>
          <a:lstStyle/>
          <a:p>
            <a:r>
              <a:rPr lang="en-AU" dirty="0" smtClean="0"/>
              <a:t>White spot outbreak in 2007</a:t>
            </a:r>
            <a:endParaRPr lang="en-AU" dirty="0"/>
          </a:p>
        </p:txBody>
      </p:sp>
      <p:pic>
        <p:nvPicPr>
          <p:cNvPr id="4" name="Picture 2" descr="G:\تصاویر متنوع از پرورش میگو\بیماری\P8260371.JPG"/>
          <p:cNvPicPr>
            <a:picLocks noGrp="1" noChangeAspect="1" noChangeArrowheads="1"/>
          </p:cNvPicPr>
          <p:nvPr>
            <p:ph idx="1"/>
          </p:nvPr>
        </p:nvPicPr>
        <p:blipFill>
          <a:blip r:embed="rId2" cstate="email"/>
          <a:srcRect/>
          <a:stretch>
            <a:fillRect/>
          </a:stretch>
        </p:blipFill>
        <p:spPr>
          <a:xfrm>
            <a:off x="0" y="1858028"/>
            <a:ext cx="4343400" cy="4989534"/>
          </a:xfrm>
        </p:spPr>
      </p:pic>
      <p:pic>
        <p:nvPicPr>
          <p:cNvPr id="5" name="Picture 5" descr="G:\تصاویر متنوع از پرورش میگو\بیماری\P8260369.JPG"/>
          <p:cNvPicPr>
            <a:picLocks noChangeAspect="1" noChangeArrowheads="1"/>
          </p:cNvPicPr>
          <p:nvPr/>
        </p:nvPicPr>
        <p:blipFill>
          <a:blip r:embed="rId3" cstate="email"/>
          <a:srcRect/>
          <a:stretch>
            <a:fillRect/>
          </a:stretch>
        </p:blipFill>
        <p:spPr>
          <a:xfrm>
            <a:off x="4366364" y="1901869"/>
            <a:ext cx="4800600" cy="4989534"/>
          </a:xfrm>
          <a:prstGeom prst="rect">
            <a:avLst/>
          </a:prstGeom>
        </p:spPr>
      </p:pic>
    </p:spTree>
    <p:extLst>
      <p:ext uri="{BB962C8B-B14F-4D97-AF65-F5344CB8AC3E}">
        <p14:creationId xmlns="" xmlns:p14="http://schemas.microsoft.com/office/powerpoint/2010/main" val="3904513900"/>
      </p:ext>
    </p:extLst>
  </p:cSld>
  <p:clrMapOvr>
    <a:masterClrMapping/>
  </p:clrMapOvr>
  <p:transition spd="med">
    <p:wheel spokes="8"/>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6705600" cy="628650"/>
          </a:xfrm>
        </p:spPr>
        <p:txBody>
          <a:bodyPr/>
          <a:lstStyle/>
          <a:p>
            <a:r>
              <a:rPr lang="en-AU" sz="3600" dirty="0" smtClean="0"/>
              <a:t>White spot symptoms on carapace</a:t>
            </a:r>
            <a:endParaRPr lang="en-AU" sz="3600" dirty="0"/>
          </a:p>
        </p:txBody>
      </p:sp>
      <p:pic>
        <p:nvPicPr>
          <p:cNvPr id="4" name="Picture 2" descr="F:\سایر\اطلاعات سایر\میگو on a (192.168.0.134)\بیماری لکه  سفید در گواتر on 192.168.0.61\تصاویر بیماری میگو-نصیری-گواتر\Copy of P1010109.JPG"/>
          <p:cNvPicPr>
            <a:picLocks noGrp="1" noChangeAspect="1" noChangeArrowheads="1"/>
          </p:cNvPicPr>
          <p:nvPr>
            <p:ph idx="1"/>
          </p:nvPr>
        </p:nvPicPr>
        <p:blipFill>
          <a:blip r:embed="rId2" cstate="email"/>
          <a:srcRect/>
          <a:stretch>
            <a:fillRect/>
          </a:stretch>
        </p:blipFill>
        <p:spPr>
          <a:xfrm>
            <a:off x="381000" y="975410"/>
            <a:ext cx="3276600" cy="5806390"/>
          </a:xfrm>
        </p:spPr>
      </p:pic>
      <p:pic>
        <p:nvPicPr>
          <p:cNvPr id="5" name="Picture 3" descr="F:\سایر\اطلاعات سایر\میگو on a (192.168.0.134)\بیماری لکه  سفید در گواتر on 192.168.0.61\تصاویر بیماری میگو-نصیری-گواتر\Copy of P1010048.JPG"/>
          <p:cNvPicPr>
            <a:picLocks noChangeAspect="1" noChangeArrowheads="1"/>
          </p:cNvPicPr>
          <p:nvPr/>
        </p:nvPicPr>
        <p:blipFill>
          <a:blip r:embed="rId3" cstate="email"/>
          <a:srcRect/>
          <a:stretch>
            <a:fillRect/>
          </a:stretch>
        </p:blipFill>
        <p:spPr>
          <a:xfrm>
            <a:off x="4114800" y="1009650"/>
            <a:ext cx="3810000" cy="5848350"/>
          </a:xfrm>
          <a:prstGeom prst="rect">
            <a:avLst/>
          </a:prstGeom>
        </p:spPr>
      </p:pic>
    </p:spTree>
    <p:extLst>
      <p:ext uri="{BB962C8B-B14F-4D97-AF65-F5344CB8AC3E}">
        <p14:creationId xmlns="" xmlns:p14="http://schemas.microsoft.com/office/powerpoint/2010/main" val="2855931784"/>
      </p:ext>
    </p:extLst>
  </p:cSld>
  <p:clrMapOvr>
    <a:masterClrMapping/>
  </p:clrMapOvr>
  <p:transition spd="med">
    <p:wheel spokes="8"/>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email"/>
          <a:stretch>
            <a:fillRect/>
          </a:stretch>
        </p:blipFill>
        <p:spPr>
          <a:xfrm>
            <a:off x="1066800" y="1066800"/>
            <a:ext cx="7416799" cy="5562600"/>
          </a:xfrm>
          <a:prstGeom prst="rect">
            <a:avLst/>
          </a:prstGeom>
        </p:spPr>
      </p:pic>
    </p:spTree>
    <p:extLst>
      <p:ext uri="{BB962C8B-B14F-4D97-AF65-F5344CB8AC3E}">
        <p14:creationId xmlns="" xmlns:p14="http://schemas.microsoft.com/office/powerpoint/2010/main" val="4010204194"/>
      </p:ext>
    </p:extLst>
  </p:cSld>
  <p:clrMapOvr>
    <a:masterClrMapping/>
  </p:clrMapOvr>
  <p:transition spd="med">
    <p:wheel spokes="8"/>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email"/>
          <a:stretch>
            <a:fillRect/>
          </a:stretch>
        </p:blipFill>
        <p:spPr>
          <a:xfrm>
            <a:off x="838200" y="990600"/>
            <a:ext cx="7315200" cy="5486401"/>
          </a:xfrm>
          <a:prstGeom prst="rect">
            <a:avLst/>
          </a:prstGeom>
        </p:spPr>
      </p:pic>
    </p:spTree>
    <p:extLst>
      <p:ext uri="{BB962C8B-B14F-4D97-AF65-F5344CB8AC3E}">
        <p14:creationId xmlns="" xmlns:p14="http://schemas.microsoft.com/office/powerpoint/2010/main" val="1761873689"/>
      </p:ext>
    </p:extLst>
  </p:cSld>
  <p:clrMapOvr>
    <a:masterClrMapping/>
  </p:clrMapOvr>
  <p:transition spd="med">
    <p:wheel spokes="8"/>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email"/>
          <a:stretch>
            <a:fillRect/>
          </a:stretch>
        </p:blipFill>
        <p:spPr>
          <a:xfrm>
            <a:off x="1066800" y="1066800"/>
            <a:ext cx="7010399" cy="5257800"/>
          </a:xfrm>
          <a:prstGeom prst="rect">
            <a:avLst/>
          </a:prstGeom>
        </p:spPr>
      </p:pic>
    </p:spTree>
    <p:extLst>
      <p:ext uri="{BB962C8B-B14F-4D97-AF65-F5344CB8AC3E}">
        <p14:creationId xmlns="" xmlns:p14="http://schemas.microsoft.com/office/powerpoint/2010/main" val="1396891156"/>
      </p:ext>
    </p:extLst>
  </p:cSld>
  <p:clrMapOvr>
    <a:masterClrMapping/>
  </p:clrMapOvr>
  <p:transition spd="med">
    <p:wheel spokes="8"/>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email"/>
          <a:stretch>
            <a:fillRect/>
          </a:stretch>
        </p:blipFill>
        <p:spPr>
          <a:xfrm>
            <a:off x="1143000" y="1143000"/>
            <a:ext cx="7111999" cy="5334000"/>
          </a:xfrm>
          <a:prstGeom prst="rect">
            <a:avLst/>
          </a:prstGeom>
        </p:spPr>
      </p:pic>
    </p:spTree>
    <p:extLst>
      <p:ext uri="{BB962C8B-B14F-4D97-AF65-F5344CB8AC3E}">
        <p14:creationId xmlns="" xmlns:p14="http://schemas.microsoft.com/office/powerpoint/2010/main" val="4011532261"/>
      </p:ext>
    </p:extLst>
  </p:cSld>
  <p:clrMapOvr>
    <a:masterClrMapping/>
  </p:clrMapOvr>
  <p:transition spd="med">
    <p:wheel spokes="8"/>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14400"/>
            <a:ext cx="8229600" cy="552450"/>
          </a:xfrm>
        </p:spPr>
        <p:txBody>
          <a:bodyPr/>
          <a:lstStyle/>
          <a:p>
            <a:r>
              <a:rPr lang="en-AU" sz="3600" dirty="0" smtClean="0"/>
              <a:t>Three experimental hatcheries</a:t>
            </a:r>
            <a:endParaRPr lang="en-AU" sz="3600"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593470173"/>
              </p:ext>
            </p:extLst>
          </p:nvPr>
        </p:nvGraphicFramePr>
        <p:xfrm>
          <a:off x="533400" y="1676400"/>
          <a:ext cx="8001000" cy="4937381"/>
        </p:xfrm>
        <a:graphic>
          <a:graphicData uri="http://schemas.openxmlformats.org/drawingml/2006/table">
            <a:tbl>
              <a:tblPr firstRow="1" firstCol="1" bandRow="1">
                <a:tableStyleId>{5C22544A-7EE6-4342-B048-85BDC9FD1C3A}</a:tableStyleId>
              </a:tblPr>
              <a:tblGrid>
                <a:gridCol w="1378167"/>
                <a:gridCol w="1617771"/>
                <a:gridCol w="1609784"/>
                <a:gridCol w="1669242"/>
                <a:gridCol w="1726036"/>
              </a:tblGrid>
              <a:tr h="971550">
                <a:tc>
                  <a:txBody>
                    <a:bodyPr/>
                    <a:lstStyle/>
                    <a:p>
                      <a:pPr algn="l">
                        <a:lnSpc>
                          <a:spcPct val="107000"/>
                        </a:lnSpc>
                        <a:spcAft>
                          <a:spcPts val="0"/>
                        </a:spcAft>
                      </a:pPr>
                      <a:r>
                        <a:rPr lang="en-AU" sz="1800" dirty="0">
                          <a:effectLst/>
                        </a:rPr>
                        <a:t>Groups</a:t>
                      </a:r>
                      <a:endParaRPr lang="en-AU"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AU" sz="1800" dirty="0">
                          <a:effectLst/>
                        </a:rPr>
                        <a:t>Name of hatchery</a:t>
                      </a:r>
                      <a:endParaRPr lang="en-AU"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AU" sz="1800" dirty="0">
                          <a:effectLst/>
                        </a:rPr>
                        <a:t>Location</a:t>
                      </a:r>
                      <a:endParaRPr lang="en-AU"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AU" sz="1800">
                          <a:effectLst/>
                        </a:rPr>
                        <a:t>Number and nationality of technical officers </a:t>
                      </a:r>
                      <a:endParaRPr lang="en-AU"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AU" sz="1800" dirty="0">
                          <a:effectLst/>
                        </a:rPr>
                        <a:t>Methods of monitoring water temperature</a:t>
                      </a:r>
                      <a:endParaRPr lang="en-AU"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1462758">
                <a:tc>
                  <a:txBody>
                    <a:bodyPr/>
                    <a:lstStyle/>
                    <a:p>
                      <a:pPr algn="l">
                        <a:lnSpc>
                          <a:spcPct val="107000"/>
                        </a:lnSpc>
                        <a:spcAft>
                          <a:spcPts val="0"/>
                        </a:spcAft>
                      </a:pPr>
                      <a:r>
                        <a:rPr lang="en-AU" sz="1800" dirty="0">
                          <a:effectLst/>
                        </a:rPr>
                        <a:t>Group A</a:t>
                      </a:r>
                      <a:endParaRPr lang="en-AU"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AU" sz="1800" dirty="0" err="1">
                          <a:effectLst/>
                        </a:rPr>
                        <a:t>Meigoo</a:t>
                      </a:r>
                      <a:r>
                        <a:rPr lang="en-AU" sz="1800" dirty="0">
                          <a:effectLst/>
                        </a:rPr>
                        <a:t> </a:t>
                      </a:r>
                      <a:r>
                        <a:rPr lang="en-AU" sz="1800" dirty="0" err="1">
                          <a:effectLst/>
                        </a:rPr>
                        <a:t>kesht</a:t>
                      </a:r>
                      <a:endParaRPr lang="en-AU"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AU" sz="1800" dirty="0" err="1">
                          <a:effectLst/>
                        </a:rPr>
                        <a:t>Konarak</a:t>
                      </a:r>
                      <a:endParaRPr lang="en-AU"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AU" sz="1800" dirty="0">
                          <a:effectLst/>
                        </a:rPr>
                        <a:t>3- </a:t>
                      </a:r>
                      <a:r>
                        <a:rPr lang="en-AU" sz="1800" dirty="0" err="1">
                          <a:effectLst/>
                        </a:rPr>
                        <a:t>Philippno</a:t>
                      </a:r>
                      <a:endParaRPr lang="en-AU"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AU" sz="1800">
                          <a:effectLst/>
                        </a:rPr>
                        <a:t>Isolation of broodstock, using air conditioner and adding ice to the holding tanks </a:t>
                      </a:r>
                      <a:endParaRPr lang="en-AU"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480342">
                <a:tc>
                  <a:txBody>
                    <a:bodyPr/>
                    <a:lstStyle/>
                    <a:p>
                      <a:pPr algn="l">
                        <a:lnSpc>
                          <a:spcPct val="107000"/>
                        </a:lnSpc>
                        <a:spcAft>
                          <a:spcPts val="0"/>
                        </a:spcAft>
                      </a:pPr>
                      <a:r>
                        <a:rPr lang="en-AU" sz="1800">
                          <a:effectLst/>
                        </a:rPr>
                        <a:t>Group B</a:t>
                      </a:r>
                      <a:endParaRPr lang="en-AU"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AU" sz="1800" dirty="0" err="1">
                          <a:effectLst/>
                        </a:rPr>
                        <a:t>Chabahar</a:t>
                      </a:r>
                      <a:r>
                        <a:rPr lang="en-AU" sz="1800" dirty="0">
                          <a:effectLst/>
                        </a:rPr>
                        <a:t> </a:t>
                      </a:r>
                      <a:r>
                        <a:rPr lang="en-AU" sz="1800" dirty="0" err="1">
                          <a:effectLst/>
                        </a:rPr>
                        <a:t>Abzi</a:t>
                      </a:r>
                      <a:r>
                        <a:rPr lang="en-AU" sz="1800" dirty="0">
                          <a:effectLst/>
                        </a:rPr>
                        <a:t> </a:t>
                      </a:r>
                      <a:r>
                        <a:rPr lang="en-AU" sz="1800" dirty="0" err="1">
                          <a:effectLst/>
                        </a:rPr>
                        <a:t>parvar</a:t>
                      </a:r>
                      <a:endParaRPr lang="en-AU"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AU" sz="1800" dirty="0" err="1">
                          <a:effectLst/>
                        </a:rPr>
                        <a:t>Konarak</a:t>
                      </a:r>
                      <a:endParaRPr lang="en-AU"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AU" sz="1800">
                          <a:effectLst/>
                        </a:rPr>
                        <a:t>1 Indonesian and 2 Indian</a:t>
                      </a:r>
                      <a:endParaRPr lang="en-AU"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AU" sz="1800">
                          <a:effectLst/>
                        </a:rPr>
                        <a:t>Only air conditioner</a:t>
                      </a:r>
                      <a:endParaRPr lang="en-AU"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r h="971550">
                <a:tc>
                  <a:txBody>
                    <a:bodyPr/>
                    <a:lstStyle/>
                    <a:p>
                      <a:pPr algn="l">
                        <a:lnSpc>
                          <a:spcPct val="107000"/>
                        </a:lnSpc>
                        <a:spcAft>
                          <a:spcPts val="0"/>
                        </a:spcAft>
                      </a:pPr>
                      <a:r>
                        <a:rPr lang="en-AU" sz="1800">
                          <a:effectLst/>
                        </a:rPr>
                        <a:t>Group C</a:t>
                      </a:r>
                      <a:endParaRPr lang="en-AU" sz="18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AU" sz="1800" dirty="0" err="1">
                          <a:effectLst/>
                        </a:rPr>
                        <a:t>Bahar</a:t>
                      </a:r>
                      <a:r>
                        <a:rPr lang="en-AU" sz="1800" dirty="0">
                          <a:effectLst/>
                        </a:rPr>
                        <a:t> </a:t>
                      </a:r>
                      <a:r>
                        <a:rPr lang="en-AU" sz="1800" dirty="0" err="1">
                          <a:effectLst/>
                        </a:rPr>
                        <a:t>Abziparvar</a:t>
                      </a:r>
                      <a:endParaRPr lang="en-AU"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AU" sz="1800" dirty="0">
                          <a:effectLst/>
                        </a:rPr>
                        <a:t>Between </a:t>
                      </a:r>
                      <a:r>
                        <a:rPr lang="en-AU" sz="1800" dirty="0" err="1">
                          <a:effectLst/>
                        </a:rPr>
                        <a:t>Beris</a:t>
                      </a:r>
                      <a:r>
                        <a:rPr lang="en-AU" sz="1800" dirty="0">
                          <a:effectLst/>
                        </a:rPr>
                        <a:t> and </a:t>
                      </a:r>
                      <a:r>
                        <a:rPr lang="en-AU" sz="1800" dirty="0" err="1">
                          <a:effectLst/>
                        </a:rPr>
                        <a:t>Pasabandar</a:t>
                      </a:r>
                      <a:endParaRPr lang="en-AU"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AU" sz="1800" dirty="0">
                          <a:effectLst/>
                        </a:rPr>
                        <a:t>3 Thai (Thailand)</a:t>
                      </a:r>
                      <a:endParaRPr lang="en-AU"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ct val="107000"/>
                        </a:lnSpc>
                        <a:spcAft>
                          <a:spcPts val="0"/>
                        </a:spcAft>
                      </a:pPr>
                      <a:r>
                        <a:rPr lang="en-AU" sz="1800" dirty="0">
                          <a:effectLst/>
                        </a:rPr>
                        <a:t>Water without cooling and temperature adjustment</a:t>
                      </a:r>
                      <a:endParaRPr lang="en-AU"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r>
            </a:tbl>
          </a:graphicData>
        </a:graphic>
      </p:graphicFrame>
    </p:spTree>
    <p:extLst>
      <p:ext uri="{BB962C8B-B14F-4D97-AF65-F5344CB8AC3E}">
        <p14:creationId xmlns="" xmlns:p14="http://schemas.microsoft.com/office/powerpoint/2010/main" val="436142488"/>
      </p:ext>
    </p:extLst>
  </p:cSld>
  <p:clrMapOvr>
    <a:masterClrMapping/>
  </p:clrMapOvr>
  <p:transition spd="med">
    <p:wheel spokes="8"/>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3777254920"/>
              </p:ext>
            </p:extLst>
          </p:nvPr>
        </p:nvGraphicFramePr>
        <p:xfrm>
          <a:off x="457200" y="838200"/>
          <a:ext cx="8229600" cy="54864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628468910"/>
      </p:ext>
    </p:extLst>
  </p:cSld>
  <p:clrMapOvr>
    <a:masterClrMapping/>
  </p:clrMapOvr>
  <p:transition spd="med">
    <p:wheel spokes="8"/>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71389563"/>
              </p:ext>
            </p:extLst>
          </p:nvPr>
        </p:nvGraphicFramePr>
        <p:xfrm>
          <a:off x="457200" y="1143001"/>
          <a:ext cx="8229600" cy="5181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1515075375"/>
      </p:ext>
    </p:extLst>
  </p:cSld>
  <p:clrMapOvr>
    <a:masterClrMapping/>
  </p:clrMapOvr>
  <p:transition spd="med">
    <p:wheel spokes="8"/>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136360159"/>
              </p:ext>
            </p:extLst>
          </p:nvPr>
        </p:nvGraphicFramePr>
        <p:xfrm>
          <a:off x="609600" y="1066800"/>
          <a:ext cx="8229600" cy="5181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4072403141"/>
      </p:ext>
    </p:extLst>
  </p:cSld>
  <p:clrMapOvr>
    <a:masterClrMapping/>
  </p:clrMapOvr>
  <p:transition spd="med">
    <p:wheel spokes="8"/>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email"/>
          <a:stretch>
            <a:fillRect/>
          </a:stretch>
        </p:blipFill>
        <p:spPr>
          <a:xfrm>
            <a:off x="914400" y="990600"/>
            <a:ext cx="7213599" cy="5410200"/>
          </a:xfrm>
          <a:prstGeom prst="rect">
            <a:avLst/>
          </a:prstGeom>
        </p:spPr>
      </p:pic>
    </p:spTree>
    <p:extLst>
      <p:ext uri="{BB962C8B-B14F-4D97-AF65-F5344CB8AC3E}">
        <p14:creationId xmlns="" xmlns:p14="http://schemas.microsoft.com/office/powerpoint/2010/main" val="1560174341"/>
      </p:ext>
    </p:extLst>
  </p:cSld>
  <p:clrMapOvr>
    <a:masterClrMapping/>
  </p:clrMapOvr>
  <p:transition spd="med">
    <p:wheel spokes="8"/>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pic>
        <p:nvPicPr>
          <p:cNvPr id="4" name="Picture 5" descr="7"/>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79425" y="838200"/>
            <a:ext cx="8207375" cy="584864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508169642"/>
      </p:ext>
    </p:extLst>
  </p:cSld>
  <p:clrMapOvr>
    <a:masterClrMapping/>
  </p:clrMapOvr>
  <p:transition spd="med">
    <p:wheel spokes="8"/>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cstate="email"/>
          <a:stretch>
            <a:fillRect/>
          </a:stretch>
        </p:blipFill>
        <p:spPr>
          <a:xfrm>
            <a:off x="1645709" y="1935163"/>
            <a:ext cx="5852582" cy="4389437"/>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7772400" y="6400800"/>
            <a:ext cx="9144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l" rtl="0">
              <a:spcBef>
                <a:spcPct val="50000"/>
              </a:spcBef>
            </a:pPr>
            <a:endParaRPr lang="en-US" sz="2400" smtClean="0">
              <a:solidFill>
                <a:srgbClr val="FFFFFF"/>
              </a:solidFill>
              <a:latin typeface="Times New Roman" panose="02020603050405020304" pitchFamily="18" charset="0"/>
              <a:cs typeface="Times New Roman" panose="02020603050405020304" pitchFamily="18" charset="0"/>
            </a:endParaRPr>
          </a:p>
        </p:txBody>
      </p:sp>
      <p:sp>
        <p:nvSpPr>
          <p:cNvPr id="58371" name="Text Box 3"/>
          <p:cNvSpPr txBox="1">
            <a:spLocks noChangeArrowheads="1"/>
          </p:cNvSpPr>
          <p:nvPr/>
        </p:nvSpPr>
        <p:spPr bwMode="auto">
          <a:xfrm>
            <a:off x="0" y="6019800"/>
            <a:ext cx="1066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l" rtl="0">
              <a:spcBef>
                <a:spcPct val="50000"/>
              </a:spcBef>
            </a:pPr>
            <a:endParaRPr lang="en-US" sz="2400" smtClean="0">
              <a:solidFill>
                <a:srgbClr val="FFFFFF"/>
              </a:solidFill>
              <a:latin typeface="Times New Roman" panose="02020603050405020304" pitchFamily="18" charset="0"/>
              <a:cs typeface="Times New Roman" panose="02020603050405020304" pitchFamily="18" charset="0"/>
            </a:endParaRPr>
          </a:p>
        </p:txBody>
      </p:sp>
      <p:sp>
        <p:nvSpPr>
          <p:cNvPr id="58372" name="Text Box 4"/>
          <p:cNvSpPr txBox="1">
            <a:spLocks noChangeArrowheads="1"/>
          </p:cNvSpPr>
          <p:nvPr/>
        </p:nvSpPr>
        <p:spPr bwMode="auto">
          <a:xfrm>
            <a:off x="0" y="6491288"/>
            <a:ext cx="129540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l" rtl="0">
              <a:spcBef>
                <a:spcPct val="50000"/>
              </a:spcBef>
            </a:pPr>
            <a:r>
              <a:rPr lang="en-US" b="1" smtClean="0">
                <a:solidFill>
                  <a:srgbClr val="FF0033"/>
                </a:solidFill>
                <a:latin typeface="Times New Roman" panose="02020603050405020304" pitchFamily="18" charset="0"/>
                <a:cs typeface="Times New Roman" panose="02020603050405020304" pitchFamily="18" charset="0"/>
              </a:rPr>
              <a:t>A.F.T.M.</a:t>
            </a:r>
          </a:p>
        </p:txBody>
      </p:sp>
      <p:sp>
        <p:nvSpPr>
          <p:cNvPr id="58373" name="Text Box 5"/>
          <p:cNvSpPr txBox="1">
            <a:spLocks noChangeArrowheads="1"/>
          </p:cNvSpPr>
          <p:nvPr/>
        </p:nvSpPr>
        <p:spPr bwMode="auto">
          <a:xfrm>
            <a:off x="1524000" y="304800"/>
            <a:ext cx="6096000" cy="1098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l" rtl="0">
              <a:spcBef>
                <a:spcPct val="50000"/>
              </a:spcBef>
            </a:pPr>
            <a:r>
              <a:rPr lang="en-US" sz="6600" b="1" smtClean="0">
                <a:solidFill>
                  <a:srgbClr val="FFCC66"/>
                </a:solidFill>
                <a:latin typeface="Comic Sans MS" panose="030F0702030302020204" pitchFamily="66" charset="0"/>
                <a:cs typeface="Times New Roman" panose="02020603050405020304" pitchFamily="18" charset="0"/>
              </a:rPr>
              <a:t>THANK YOU!</a:t>
            </a:r>
          </a:p>
        </p:txBody>
      </p:sp>
      <p:pic>
        <p:nvPicPr>
          <p:cNvPr id="58374" name="Picture 6" descr="bd04972_"/>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447800" y="1600200"/>
            <a:ext cx="6477000" cy="485616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1123006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8374"/>
                                        </p:tgtEl>
                                        <p:attrNameLst>
                                          <p:attrName>style.visibility</p:attrName>
                                        </p:attrNameLst>
                                      </p:cBhvr>
                                      <p:to>
                                        <p:strVal val="visible"/>
                                      </p:to>
                                    </p:set>
                                    <p:animEffect transition="in" filter="dissolve">
                                      <p:cBhvr>
                                        <p:cTn id="7" dur="500"/>
                                        <p:tgtEl>
                                          <p:spTgt spid="583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8373"/>
                                        </p:tgtEl>
                                        <p:attrNameLst>
                                          <p:attrName>style.visibility</p:attrName>
                                        </p:attrNameLst>
                                      </p:cBhvr>
                                      <p:to>
                                        <p:strVal val="visible"/>
                                      </p:to>
                                    </p:set>
                                    <p:animEffect transition="in" filter="slide(fromBottom)">
                                      <p:cBhvr>
                                        <p:cTn id="12" dur="500"/>
                                        <p:tgtEl>
                                          <p:spTgt spid="58373"/>
                                        </p:tgtEl>
                                      </p:cBhvr>
                                    </p:animEffect>
                                  </p:childTnLst>
                                  <p:subTnLst>
                                    <p:audio>
                                      <p:cMediaNode>
                                        <p:cTn display="0" masterRel="sameClick">
                                          <p:stCondLst>
                                            <p:cond evt="begin" delay="0">
                                              <p:tn val="10"/>
                                            </p:cond>
                                          </p:stCondLst>
                                          <p:endCondLst>
                                            <p:cond evt="onStopAudio" delay="0">
                                              <p:tgtEl>
                                                <p:sldTgt/>
                                              </p:tgtEl>
                                            </p:cond>
                                          </p:endCondLst>
                                        </p:cTn>
                                        <p:tgtEl>
                                          <p:sndTgt r:embed="rId2" name="clap.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3" grpId="0" autoUpdateAnimBg="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Soaring">
  <a:themeElements>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Soaring">
      <a:majorFont>
        <a:latin typeface="Arial"/>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defRPr>
        </a:defPPr>
      </a:lstStyle>
    </a:lnDef>
  </a:objectDefaults>
  <a:extraClrSchemeLst>
    <a:extraClrScheme>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Soaring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Soaring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oaring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Soaring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Flow</Template>
  <TotalTime>1756</TotalTime>
  <Words>669</Words>
  <Application>Microsoft Office PowerPoint</Application>
  <PresentationFormat>On-screen Show (4:3)</PresentationFormat>
  <Paragraphs>97</Paragraphs>
  <Slides>34</Slides>
  <Notes>2</Notes>
  <HiddenSlides>1</HiddenSlides>
  <MMClips>0</MMClips>
  <ScaleCrop>false</ScaleCrop>
  <HeadingPairs>
    <vt:vector size="4" baseType="variant">
      <vt:variant>
        <vt:lpstr>Theme</vt:lpstr>
      </vt:variant>
      <vt:variant>
        <vt:i4>3</vt:i4>
      </vt:variant>
      <vt:variant>
        <vt:lpstr>Slide Titles</vt:lpstr>
      </vt:variant>
      <vt:variant>
        <vt:i4>34</vt:i4>
      </vt:variant>
    </vt:vector>
  </HeadingPairs>
  <TitlesOfParts>
    <vt:vector size="37" baseType="lpstr">
      <vt:lpstr>Flow</vt:lpstr>
      <vt:lpstr>1_Flow</vt:lpstr>
      <vt:lpstr>Soaring</vt:lpstr>
      <vt:lpstr>  </vt:lpstr>
      <vt:lpstr>Introduction:</vt:lpstr>
      <vt:lpstr>Slide 3</vt:lpstr>
      <vt:lpstr>Shrimp farming operations in Iran, started in 1992 with a rapid extension of farms along 1800 kilometres of flat coastal regions bordering Persian Gulf and Oman Sea. </vt:lpstr>
      <vt:lpstr>Slide 5</vt:lpstr>
      <vt:lpstr>Map of suitable areas designated for Shrimp farming along the Iranian coast of the Oman Sea. </vt:lpstr>
      <vt:lpstr>Slide 7</vt:lpstr>
      <vt:lpstr>Slide 8</vt:lpstr>
      <vt:lpstr>GOWATER, CHABAHAR</vt:lpstr>
      <vt:lpstr>Slide 10</vt:lpstr>
      <vt:lpstr>Slide 11</vt:lpstr>
      <vt:lpstr>Slide 12</vt:lpstr>
      <vt:lpstr>Slide 13</vt:lpstr>
      <vt:lpstr>Slide 14</vt:lpstr>
      <vt:lpstr>Slide 15</vt:lpstr>
      <vt:lpstr>Slide 16</vt:lpstr>
      <vt:lpstr>Flooding and inundation of the site</vt:lpstr>
      <vt:lpstr>Slide 18</vt:lpstr>
      <vt:lpstr>Slide 19</vt:lpstr>
      <vt:lpstr>Slide 20</vt:lpstr>
      <vt:lpstr>White spot outbreak in 2007</vt:lpstr>
      <vt:lpstr>White spot symptoms on carapace</vt:lpstr>
      <vt:lpstr>Slide 23</vt:lpstr>
      <vt:lpstr>Slide 24</vt:lpstr>
      <vt:lpstr>Slide 25</vt:lpstr>
      <vt:lpstr>Slide 26</vt:lpstr>
      <vt:lpstr>Three experimental hatcheries</vt:lpstr>
      <vt:lpstr>Slide 28</vt:lpstr>
      <vt:lpstr>Slide 29</vt:lpstr>
      <vt:lpstr>Slide 30</vt:lpstr>
      <vt:lpstr>Slide 31</vt:lpstr>
      <vt:lpstr>Slide 32</vt:lpstr>
      <vt:lpstr>Slide 33</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آسیب شناسی صنعت تکثیر و پرورش میگو با تاکید بر بیماری ویروسی لکه سفید در سایت پرورش میگوی گواتر(چابهار)</dc:title>
  <dc:creator>shrimp</dc:creator>
  <cp:lastModifiedBy>Tripura</cp:lastModifiedBy>
  <cp:revision>273</cp:revision>
  <dcterms:created xsi:type="dcterms:W3CDTF">2006-08-16T00:00:00Z</dcterms:created>
  <dcterms:modified xsi:type="dcterms:W3CDTF">2015-08-17T12:42:37Z</dcterms:modified>
</cp:coreProperties>
</file>