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8" r:id="rId2"/>
    <p:sldId id="290" r:id="rId3"/>
    <p:sldId id="291" r:id="rId4"/>
    <p:sldId id="294" r:id="rId5"/>
    <p:sldId id="283" r:id="rId6"/>
    <p:sldId id="261" r:id="rId7"/>
    <p:sldId id="277" r:id="rId8"/>
    <p:sldId id="262" r:id="rId9"/>
    <p:sldId id="265" r:id="rId10"/>
    <p:sldId id="266" r:id="rId11"/>
    <p:sldId id="273" r:id="rId12"/>
    <p:sldId id="274" r:id="rId13"/>
    <p:sldId id="267" r:id="rId14"/>
    <p:sldId id="268" r:id="rId15"/>
    <p:sldId id="269" r:id="rId16"/>
    <p:sldId id="270" r:id="rId17"/>
    <p:sldId id="271" r:id="rId18"/>
    <p:sldId id="272" r:id="rId19"/>
    <p:sldId id="256" r:id="rId20"/>
    <p:sldId id="284" r:id="rId21"/>
    <p:sldId id="285" r:id="rId22"/>
    <p:sldId id="296" r:id="rId23"/>
    <p:sldId id="275" r:id="rId24"/>
    <p:sldId id="276" r:id="rId25"/>
    <p:sldId id="298" r:id="rId26"/>
    <p:sldId id="278" r:id="rId27"/>
    <p:sldId id="299" r:id="rId28"/>
    <p:sldId id="301" r:id="rId29"/>
    <p:sldId id="302" r:id="rId30"/>
    <p:sldId id="303" r:id="rId31"/>
    <p:sldId id="304" r:id="rId32"/>
    <p:sldId id="297" r:id="rId33"/>
    <p:sldId id="30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86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BD491F-5B8F-4244-A50B-754BE5B21EAB}" type="doc">
      <dgm:prSet loTypeId="urn:microsoft.com/office/officeart/2005/8/layout/default" loCatId="list" qsTypeId="urn:microsoft.com/office/officeart/2005/8/quickstyle/3d5" qsCatId="3D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C743814E-C9EA-4A3A-BF32-9E2D94A91AAC}">
      <dgm:prSet phldrT="[Text]"/>
      <dgm:spPr/>
      <dgm:t>
        <a:bodyPr/>
        <a:lstStyle/>
        <a:p>
          <a:r>
            <a:rPr lang="en-US" dirty="0" smtClean="0"/>
            <a:t>Important Findings</a:t>
          </a:r>
          <a:endParaRPr lang="en-US" dirty="0"/>
        </a:p>
      </dgm:t>
    </dgm:pt>
    <dgm:pt modelId="{3EF3AB5B-C8B0-4083-AB6B-FAC29E93026D}" type="parTrans" cxnId="{8AEDF15D-F9C9-4CBC-BAFF-85F352805965}">
      <dgm:prSet/>
      <dgm:spPr/>
      <dgm:t>
        <a:bodyPr/>
        <a:lstStyle/>
        <a:p>
          <a:endParaRPr lang="en-US"/>
        </a:p>
      </dgm:t>
    </dgm:pt>
    <dgm:pt modelId="{ED33A949-5805-4485-BCD0-67C3B261E454}" type="sibTrans" cxnId="{8AEDF15D-F9C9-4CBC-BAFF-85F352805965}">
      <dgm:prSet/>
      <dgm:spPr/>
      <dgm:t>
        <a:bodyPr/>
        <a:lstStyle/>
        <a:p>
          <a:endParaRPr lang="en-US"/>
        </a:p>
      </dgm:t>
    </dgm:pt>
    <dgm:pt modelId="{58B03AAF-82AB-438B-A075-23634A839BB7}" type="pres">
      <dgm:prSet presAssocID="{AFBD491F-5B8F-4244-A50B-754BE5B21EA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93ADA29-AE49-498A-89B6-3299ECBAA1FD}" type="pres">
      <dgm:prSet presAssocID="{C743814E-C9EA-4A3A-BF32-9E2D94A91AAC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37BFC8-3BBD-4C95-8077-7E9EC3D28EF2}" type="presOf" srcId="{AFBD491F-5B8F-4244-A50B-754BE5B21EAB}" destId="{58B03AAF-82AB-438B-A075-23634A839BB7}" srcOrd="0" destOrd="0" presId="urn:microsoft.com/office/officeart/2005/8/layout/default"/>
    <dgm:cxn modelId="{8AEDF15D-F9C9-4CBC-BAFF-85F352805965}" srcId="{AFBD491F-5B8F-4244-A50B-754BE5B21EAB}" destId="{C743814E-C9EA-4A3A-BF32-9E2D94A91AAC}" srcOrd="0" destOrd="0" parTransId="{3EF3AB5B-C8B0-4083-AB6B-FAC29E93026D}" sibTransId="{ED33A949-5805-4485-BCD0-67C3B261E454}"/>
    <dgm:cxn modelId="{0A04993C-A8CA-4C76-ADAA-3992825FF495}" type="presOf" srcId="{C743814E-C9EA-4A3A-BF32-9E2D94A91AAC}" destId="{093ADA29-AE49-498A-89B6-3299ECBAA1FD}" srcOrd="0" destOrd="0" presId="urn:microsoft.com/office/officeart/2005/8/layout/default"/>
    <dgm:cxn modelId="{962FB330-55AD-44E7-8B7C-852D680F057A}" type="presParOf" srcId="{58B03AAF-82AB-438B-A075-23634A839BB7}" destId="{093ADA29-AE49-498A-89B6-3299ECBAA1FD}" srcOrd="0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D87E26-65FE-42F9-AFF3-E04B6FC7921B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33150-F146-4FE4-B961-A4C7E30697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IN" smtClean="0">
              <a:latin typeface="Times New Roman" pitchFamily="18" charset="0"/>
            </a:endParaRP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686BE4-8C04-49BF-A147-9479CDB9DD40}" type="slidenum">
              <a:rPr lang="en-IN" smtClean="0"/>
              <a:pPr/>
              <a:t>3</a:t>
            </a:fld>
            <a:endParaRPr lang="en-I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Times New Roman" pitchFamily="18" charset="0"/>
            </a:endParaRP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FBB711-3D4E-4CAC-8D99-1D3B318AAB56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IN" b="1" smtClean="0">
              <a:latin typeface="Times New Roman" pitchFamily="18" charset="0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EF800C-6DA5-4F3E-9C69-632AE0FBF230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IN" smtClean="0">
              <a:latin typeface="Times New Roman" pitchFamily="18" charset="0"/>
            </a:endParaRPr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77E9EA-04B0-489F-BAEC-1EB6ADBFEA24}" type="slidenum">
              <a:rPr lang="en-IN" smtClean="0"/>
              <a:pPr/>
              <a:t>12</a:t>
            </a:fld>
            <a:endParaRPr lang="en-IN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IN" smtClean="0">
              <a:latin typeface="Times New Roman" pitchFamily="18" charset="0"/>
            </a:endParaRPr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3046E6-1D50-4A83-A865-C828EDA21E54}" type="slidenum">
              <a:rPr lang="en-IN" smtClean="0"/>
              <a:pPr/>
              <a:t>14</a:t>
            </a:fld>
            <a:endParaRPr lang="en-IN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IN" smtClean="0">
              <a:latin typeface="Times New Roman" pitchFamily="18" charset="0"/>
            </a:endParaRPr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8838B7-9B56-4FF4-A212-51FAB730EEA4}" type="slidenum">
              <a:rPr lang="en-IN" smtClean="0"/>
              <a:pPr/>
              <a:t>16</a:t>
            </a:fld>
            <a:endParaRPr lang="en-IN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IN" smtClean="0">
              <a:latin typeface="Times New Roman" pitchFamily="18" charset="0"/>
            </a:endParaRPr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031497-8AC9-403B-AE8E-197082D46962}" type="slidenum">
              <a:rPr lang="en-IN" smtClean="0"/>
              <a:pPr/>
              <a:t>17</a:t>
            </a:fld>
            <a:endParaRPr lang="en-IN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IN" smtClean="0">
              <a:latin typeface="Times New Roman" pitchFamily="18" charset="0"/>
            </a:endParaRPr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013094-A676-41C5-9CF6-2DCDB9B1AD52}" type="slidenum">
              <a:rPr lang="en-IN" smtClean="0"/>
              <a:pPr/>
              <a:t>21</a:t>
            </a:fld>
            <a:endParaRPr lang="en-IN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AD54-1774-4524-A6D5-223122F7783F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EB8B-70AB-42B8-8354-8E8CFF2D55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AD54-1774-4524-A6D5-223122F7783F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EB8B-70AB-42B8-8354-8E8CFF2D55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AD54-1774-4524-A6D5-223122F7783F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EB8B-70AB-42B8-8354-8E8CFF2D55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AD54-1774-4524-A6D5-223122F7783F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EB8B-70AB-42B8-8354-8E8CFF2D55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AD54-1774-4524-A6D5-223122F7783F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EB8B-70AB-42B8-8354-8E8CFF2D55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AD54-1774-4524-A6D5-223122F7783F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EB8B-70AB-42B8-8354-8E8CFF2D55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AD54-1774-4524-A6D5-223122F7783F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EB8B-70AB-42B8-8354-8E8CFF2D55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AD54-1774-4524-A6D5-223122F7783F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EB8B-70AB-42B8-8354-8E8CFF2D55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AD54-1774-4524-A6D5-223122F7783F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EB8B-70AB-42B8-8354-8E8CFF2D55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AD54-1774-4524-A6D5-223122F7783F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EB8B-70AB-42B8-8354-8E8CFF2D55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4AD54-1774-4524-A6D5-223122F7783F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5EB8B-70AB-42B8-8354-8E8CFF2D55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4AD54-1774-4524-A6D5-223122F7783F}" type="datetimeFigureOut">
              <a:rPr lang="en-US" smtClean="0"/>
              <a:pPr/>
              <a:t>10/7/2015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F5EB8B-70AB-42B8-8354-8E8CFF2D55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en.wikipedia.org/wiki/California" TargetMode="External"/><Relationship Id="rId13" Type="http://schemas.openxmlformats.org/officeDocument/2006/relationships/image" Target="../media/image6.jpeg"/><Relationship Id="rId3" Type="http://schemas.openxmlformats.org/officeDocument/2006/relationships/hyperlink" Target="http://en.wikipedia.org/wiki/Shrub" TargetMode="External"/><Relationship Id="rId7" Type="http://schemas.openxmlformats.org/officeDocument/2006/relationships/hyperlink" Target="http://en.wikipedia.org/wiki/Arizona" TargetMode="External"/><Relationship Id="rId12" Type="http://schemas.openxmlformats.org/officeDocument/2006/relationships/image" Target="../media/image5.jpeg"/><Relationship Id="rId2" Type="http://schemas.openxmlformats.org/officeDocument/2006/relationships/image" Target="../media/image2.gif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wikipedia.org/wiki/Desert" TargetMode="External"/><Relationship Id="rId11" Type="http://schemas.openxmlformats.org/officeDocument/2006/relationships/image" Target="../media/image4.png"/><Relationship Id="rId5" Type="http://schemas.openxmlformats.org/officeDocument/2006/relationships/hyperlink" Target="http://en.wikipedia.org/wiki/Mojave_Desert" TargetMode="External"/><Relationship Id="rId15" Type="http://schemas.openxmlformats.org/officeDocument/2006/relationships/image" Target="../media/image8.png"/><Relationship Id="rId10" Type="http://schemas.openxmlformats.org/officeDocument/2006/relationships/image" Target="../media/image3.png"/><Relationship Id="rId4" Type="http://schemas.openxmlformats.org/officeDocument/2006/relationships/hyperlink" Target="http://en.wikipedia.org/wiki/Sonoran" TargetMode="External"/><Relationship Id="rId9" Type="http://schemas.openxmlformats.org/officeDocument/2006/relationships/hyperlink" Target="http://en.wikipedia.org/wiki/Mexico" TargetMode="External"/><Relationship Id="rId1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4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3.jpeg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ChangeArrowheads="1"/>
          </p:cNvSpPr>
          <p:nvPr/>
        </p:nvSpPr>
        <p:spPr bwMode="auto">
          <a:xfrm>
            <a:off x="152400" y="672405"/>
            <a:ext cx="8839200" cy="138499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4"/>
                </a:solidFill>
                <a:latin typeface="+mj-lt"/>
              </a:rPr>
              <a:t>Screening of male and female plants and genetic diversity studies in Jojoba [</a:t>
            </a:r>
            <a:r>
              <a:rPr lang="en-US" sz="2800" b="1" i="1" dirty="0" err="1" smtClean="0">
                <a:solidFill>
                  <a:schemeClr val="accent4"/>
                </a:solidFill>
                <a:latin typeface="+mj-lt"/>
              </a:rPr>
              <a:t>Simmondsia</a:t>
            </a:r>
            <a:r>
              <a:rPr lang="en-US" sz="2800" b="1" i="1" dirty="0" smtClean="0">
                <a:solidFill>
                  <a:schemeClr val="accent4"/>
                </a:solidFill>
                <a:latin typeface="+mj-lt"/>
              </a:rPr>
              <a:t> </a:t>
            </a:r>
            <a:r>
              <a:rPr lang="en-US" sz="2800" b="1" i="1" dirty="0" err="1" smtClean="0">
                <a:solidFill>
                  <a:schemeClr val="accent4"/>
                </a:solidFill>
                <a:latin typeface="+mj-lt"/>
              </a:rPr>
              <a:t>chinensis</a:t>
            </a:r>
            <a:r>
              <a:rPr lang="en-US" sz="2800" b="1" dirty="0" smtClean="0">
                <a:solidFill>
                  <a:schemeClr val="accent4"/>
                </a:solidFill>
                <a:latin typeface="+mj-lt"/>
              </a:rPr>
              <a:t> (Link) Schneider] employing PCR based molecular markers</a:t>
            </a:r>
            <a:endParaRPr lang="en-US" sz="2600" b="1" dirty="0">
              <a:solidFill>
                <a:schemeClr val="accent4"/>
              </a:solidFill>
              <a:latin typeface="+mj-lt"/>
            </a:endParaRPr>
          </a:p>
        </p:txBody>
      </p:sp>
      <p:pic>
        <p:nvPicPr>
          <p:cNvPr id="6148" name="Picture 9" descr="1339605782Delhi-Universit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2840" y="2488365"/>
            <a:ext cx="1606607" cy="15502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653" name="Rectangle 10"/>
          <p:cNvSpPr>
            <a:spLocks noChangeArrowheads="1"/>
          </p:cNvSpPr>
          <p:nvPr/>
        </p:nvSpPr>
        <p:spPr bwMode="auto">
          <a:xfrm>
            <a:off x="838200" y="4560094"/>
            <a:ext cx="73152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2400" b="1" dirty="0" err="1" smtClean="0">
                <a:solidFill>
                  <a:srgbClr val="0070C0"/>
                </a:solidFill>
              </a:rPr>
              <a:t>Jatin</a:t>
            </a:r>
            <a:r>
              <a:rPr lang="en-US" sz="2400" b="1" dirty="0" smtClean="0">
                <a:solidFill>
                  <a:srgbClr val="0070C0"/>
                </a:solidFill>
              </a:rPr>
              <a:t> Kumar</a:t>
            </a:r>
            <a:r>
              <a:rPr lang="en-US" sz="2400" dirty="0" smtClean="0">
                <a:solidFill>
                  <a:srgbClr val="0070C0"/>
                </a:solidFill>
              </a:rPr>
              <a:t>, Monika </a:t>
            </a:r>
            <a:r>
              <a:rPr lang="en-US" sz="2400" dirty="0" err="1" smtClean="0">
                <a:solidFill>
                  <a:srgbClr val="0070C0"/>
                </a:solidFill>
              </a:rPr>
              <a:t>Heikrujam</a:t>
            </a:r>
            <a:r>
              <a:rPr lang="en-US" sz="2400" dirty="0" smtClean="0">
                <a:solidFill>
                  <a:srgbClr val="0070C0"/>
                </a:solidFill>
              </a:rPr>
              <a:t> and </a:t>
            </a:r>
            <a:r>
              <a:rPr lang="en-US" sz="2400" dirty="0" err="1" smtClean="0">
                <a:solidFill>
                  <a:srgbClr val="0070C0"/>
                </a:solidFill>
              </a:rPr>
              <a:t>Veena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en-US" sz="2400" dirty="0" err="1" smtClean="0">
                <a:solidFill>
                  <a:srgbClr val="0070C0"/>
                </a:solidFill>
              </a:rPr>
              <a:t>Agrawal</a:t>
            </a:r>
            <a:r>
              <a:rPr lang="en-US" sz="2400" dirty="0" smtClean="0">
                <a:solidFill>
                  <a:srgbClr val="0070C0"/>
                </a:solidFill>
              </a:rPr>
              <a:t>*</a:t>
            </a:r>
          </a:p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Department of Botany, University of Delhi,</a:t>
            </a:r>
          </a:p>
          <a:p>
            <a:pPr algn="ctr"/>
            <a:r>
              <a:rPr lang="en-US" sz="2000" b="1" dirty="0" smtClean="0">
                <a:solidFill>
                  <a:srgbClr val="0070C0"/>
                </a:solidFill>
              </a:rPr>
              <a:t> Delhi-110007</a:t>
            </a:r>
            <a:endParaRPr lang="en-US" sz="2000" dirty="0" smtClean="0">
              <a:solidFill>
                <a:srgbClr val="0070C0"/>
              </a:solidFill>
            </a:endParaRPr>
          </a:p>
          <a:p>
            <a:pPr algn="ctr"/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62200" y="52406"/>
            <a:ext cx="6705600" cy="63339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Simmondsia </a:t>
            </a:r>
            <a:r>
              <a:rPr lang="en-US" sz="2400" b="1" i="1" dirty="0" err="1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chinenis</a:t>
            </a:r>
            <a:r>
              <a:rPr lang="en-US" sz="24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(JOJOBA)-</a:t>
            </a:r>
            <a:r>
              <a:rPr lang="en-IN" sz="2400" b="1" dirty="0" smtClean="0">
                <a:solidFill>
                  <a:srgbClr val="FF0000"/>
                </a:solidFill>
              </a:rPr>
              <a:t>" the Desert Gold”</a:t>
            </a:r>
            <a:endParaRPr lang="en-IN" sz="2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38400" y="533400"/>
            <a:ext cx="6705600" cy="211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IN" sz="1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1463" indent="-271463">
              <a:lnSpc>
                <a:spcPct val="150000"/>
              </a:lnSpc>
              <a:buFontTx/>
              <a:buBlip>
                <a:blip r:embed="rId2"/>
              </a:buBlip>
              <a:defRPr/>
            </a:pPr>
            <a:r>
              <a:rPr lang="en-IN" sz="1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Jojoba (</a:t>
            </a:r>
            <a:r>
              <a:rPr lang="en-IN" sz="1600" b="1" i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Simmondsia chinensis</a:t>
            </a:r>
            <a:r>
              <a:rPr lang="en-IN" sz="1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) is a dioecious, woody, evergreen </a:t>
            </a:r>
            <a:r>
              <a:rPr lang="en-IN" sz="1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  <a:hlinkClick r:id="rId3" tooltip="Shrub"/>
              </a:rPr>
              <a:t>shrub</a:t>
            </a:r>
            <a:r>
              <a:rPr lang="en-IN" sz="1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    native to the </a:t>
            </a:r>
            <a:r>
              <a:rPr lang="en-IN" sz="1600" b="1" dirty="0" err="1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  <a:hlinkClick r:id="rId4" tooltip="Sonoran"/>
              </a:rPr>
              <a:t>Sonoran</a:t>
            </a:r>
            <a:r>
              <a:rPr lang="en-IN" sz="1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 and </a:t>
            </a:r>
            <a:r>
              <a:rPr lang="en-IN" sz="1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  <a:hlinkClick r:id="rId5" tooltip="Mojave Desert"/>
              </a:rPr>
              <a:t>Mojave</a:t>
            </a:r>
            <a:r>
              <a:rPr lang="en-IN" sz="1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 </a:t>
            </a:r>
            <a:r>
              <a:rPr lang="en-IN" sz="1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  <a:hlinkClick r:id="rId6" tooltip="Desert"/>
              </a:rPr>
              <a:t>deserts</a:t>
            </a:r>
            <a:r>
              <a:rPr lang="en-IN" sz="1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 of </a:t>
            </a:r>
            <a:r>
              <a:rPr lang="en-IN" sz="1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  <a:hlinkClick r:id="rId7" tooltip="Arizona"/>
              </a:rPr>
              <a:t>Arizona</a:t>
            </a:r>
            <a:r>
              <a:rPr lang="en-IN" sz="1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, </a:t>
            </a:r>
            <a:r>
              <a:rPr lang="en-IN" sz="1600" b="1" u="sng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  <a:hlinkClick r:id="rId8" tooltip="California"/>
              </a:rPr>
              <a:t>California</a:t>
            </a:r>
            <a:r>
              <a:rPr lang="en-IN" sz="1600" b="1" u="sng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 </a:t>
            </a:r>
            <a:r>
              <a:rPr lang="en-IN" sz="1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and </a:t>
            </a:r>
            <a:r>
              <a:rPr lang="en-IN" sz="1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  <a:hlinkClick r:id="rId9" tooltip="Mexico"/>
              </a:rPr>
              <a:t>Mexico</a:t>
            </a:r>
            <a:r>
              <a:rPr lang="en-IN" sz="1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.</a:t>
            </a:r>
            <a:endParaRPr lang="en-IN" dirty="0">
              <a:solidFill>
                <a:srgbClr val="7030A0"/>
              </a:solidFill>
            </a:endParaRPr>
          </a:p>
          <a:p>
            <a:pPr marL="271463" lvl="1" indent="-271463">
              <a:lnSpc>
                <a:spcPct val="150000"/>
              </a:lnSpc>
              <a:buFontTx/>
              <a:buBlip>
                <a:blip r:embed="rId2"/>
              </a:buBlip>
              <a:defRPr/>
            </a:pPr>
            <a:r>
              <a:rPr lang="en-US" sz="1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Mainly cultivated for its oil yielding </a:t>
            </a:r>
            <a:r>
              <a:rPr lang="en-US" sz="1600" b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seeds </a:t>
            </a:r>
            <a:r>
              <a:rPr lang="en-US" sz="16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(40-60%).</a:t>
            </a:r>
          </a:p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1600" b="1" dirty="0">
              <a:solidFill>
                <a:srgbClr val="7030A0"/>
              </a:solidFill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828800" y="6396038"/>
            <a:ext cx="381000" cy="461962"/>
            <a:chOff x="152400" y="2057400"/>
            <a:chExt cx="381000" cy="460971"/>
          </a:xfrm>
        </p:grpSpPr>
        <p:sp>
          <p:nvSpPr>
            <p:cNvPr id="29709" name="TextBox 9"/>
            <p:cNvSpPr txBox="1">
              <a:spLocks noChangeArrowheads="1"/>
            </p:cNvSpPr>
            <p:nvPr/>
          </p:nvSpPr>
          <p:spPr bwMode="auto">
            <a:xfrm>
              <a:off x="152400" y="2057400"/>
              <a:ext cx="381000" cy="4609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endParaRPr lang="en-IN"/>
            </a:p>
          </p:txBody>
        </p:sp>
        <p:pic>
          <p:nvPicPr>
            <p:cNvPr id="29710" name="Picture 2" descr="C:\Users\dell\Pictures\Fig. 1\400px-Male_black_symbol_svg.png"/>
            <p:cNvPicPr>
              <a:picLocks noChangeAspect="1" noChangeArrowheads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228600" y="2133600"/>
              <a:ext cx="285751" cy="2857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9705" name="Picture 3" descr="C:\Users\dell\Pictures\Fig. 1\250px-Female_symbol_svg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847850" y="4267200"/>
            <a:ext cx="285750" cy="428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29706" name="TextBox 12"/>
          <p:cNvSpPr txBox="1">
            <a:spLocks noChangeArrowheads="1"/>
          </p:cNvSpPr>
          <p:nvPr/>
        </p:nvSpPr>
        <p:spPr bwMode="auto">
          <a:xfrm>
            <a:off x="381000" y="4191000"/>
            <a:ext cx="1905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Brush Script MT" pitchFamily="66" charset="0"/>
              </a:rPr>
              <a:t>Staminate  plant </a:t>
            </a:r>
            <a:endParaRPr lang="en-IN" b="1" dirty="0">
              <a:solidFill>
                <a:srgbClr val="FF0000"/>
              </a:solidFill>
              <a:latin typeface="Brush Script MT" pitchFamily="66" charset="0"/>
            </a:endParaRPr>
          </a:p>
        </p:txBody>
      </p:sp>
      <p:sp>
        <p:nvSpPr>
          <p:cNvPr id="29707" name="TextBox 13"/>
          <p:cNvSpPr txBox="1">
            <a:spLocks noChangeArrowheads="1"/>
          </p:cNvSpPr>
          <p:nvPr/>
        </p:nvSpPr>
        <p:spPr bwMode="auto">
          <a:xfrm>
            <a:off x="381000" y="6396037"/>
            <a:ext cx="1905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Brush Script MT" pitchFamily="66" charset="0"/>
              </a:rPr>
              <a:t>Pistillate</a:t>
            </a:r>
            <a:r>
              <a:rPr lang="en-US" b="1" dirty="0">
                <a:solidFill>
                  <a:srgbClr val="FF0000"/>
                </a:solidFill>
                <a:latin typeface="Brush Script MT" pitchFamily="66" charset="0"/>
              </a:rPr>
              <a:t> Plant</a:t>
            </a:r>
            <a:endParaRPr lang="en-IN" b="1" dirty="0">
              <a:solidFill>
                <a:srgbClr val="FF0000"/>
              </a:solidFill>
              <a:latin typeface="Brush Script MT" pitchFamily="66" charset="0"/>
            </a:endParaRPr>
          </a:p>
        </p:txBody>
      </p:sp>
      <p:sp>
        <p:nvSpPr>
          <p:cNvPr id="29708" name="TextBox 14"/>
          <p:cNvSpPr txBox="1">
            <a:spLocks noChangeArrowheads="1"/>
          </p:cNvSpPr>
          <p:nvPr/>
        </p:nvSpPr>
        <p:spPr bwMode="auto">
          <a:xfrm>
            <a:off x="7391400" y="5257800"/>
            <a:ext cx="1066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latin typeface="Brush Script MT" pitchFamily="66" charset="0"/>
              </a:rPr>
              <a:t>Seeds</a:t>
            </a:r>
            <a:endParaRPr lang="en-IN" sz="2000" b="1" dirty="0">
              <a:solidFill>
                <a:srgbClr val="C00000"/>
              </a:solidFill>
              <a:latin typeface="Brush Script MT" pitchFamily="66" charset="0"/>
            </a:endParaRPr>
          </a:p>
        </p:txBody>
      </p:sp>
      <p:pic>
        <p:nvPicPr>
          <p:cNvPr id="1026" name="Picture 2" descr="C:\Users\jmd\Desktop\jojoba female flower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6200" y="2544964"/>
            <a:ext cx="2233613" cy="172223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pic>
        <p:nvPicPr>
          <p:cNvPr id="1027" name="Picture 3" descr="C:\Users\jmd\Desktop\jojoba fruit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819400" y="3429000"/>
            <a:ext cx="3115732" cy="17526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200" y="4648200"/>
            <a:ext cx="2260600" cy="1752600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5" cstate="print"/>
          <a:srcRect l="6490" r="13462"/>
          <a:stretch>
            <a:fillRect/>
          </a:stretch>
        </p:blipFill>
        <p:spPr bwMode="auto">
          <a:xfrm>
            <a:off x="6477000" y="3352800"/>
            <a:ext cx="2602524" cy="1828800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4038600" y="5238750"/>
            <a:ext cx="1066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latin typeface="Brush Script MT" pitchFamily="66" charset="0"/>
              </a:rPr>
              <a:t>Fruits</a:t>
            </a:r>
            <a:endParaRPr lang="en-IN" sz="2000" b="1" dirty="0">
              <a:solidFill>
                <a:srgbClr val="C00000"/>
              </a:solidFill>
              <a:latin typeface="Brush Script MT" pitchFamily="66" charset="0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2286000" y="43434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6019800" y="43434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6200" y="76200"/>
            <a:ext cx="2209800" cy="2362200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971800" y="1"/>
            <a:ext cx="3810000" cy="3809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Rockwell Extra Bold" pitchFamily="18" charset="0"/>
              </a:rPr>
              <a:t>Jojoba Oil -  Properties</a:t>
            </a:r>
            <a:endParaRPr lang="en-IN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Rockwell Extra Bold" pitchFamily="18" charset="0"/>
            </a:endParaRPr>
          </a:p>
        </p:txBody>
      </p:sp>
      <p:pic>
        <p:nvPicPr>
          <p:cNvPr id="30725" name="Picture 4" descr="http://www.jojobanaturals.com/images/im_chemistry3_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377587"/>
            <a:ext cx="5029200" cy="150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"/>
          <p:cNvGrpSpPr/>
          <p:nvPr/>
        </p:nvGrpSpPr>
        <p:grpSpPr>
          <a:xfrm>
            <a:off x="76200" y="76200"/>
            <a:ext cx="2438400" cy="1752600"/>
            <a:chOff x="1978" y="1066800"/>
            <a:chExt cx="2034964" cy="1371598"/>
          </a:xfrm>
        </p:grpSpPr>
        <p:sp>
          <p:nvSpPr>
            <p:cNvPr id="8" name="Rounded Rectangle 7"/>
            <p:cNvSpPr/>
            <p:nvPr/>
          </p:nvSpPr>
          <p:spPr>
            <a:xfrm>
              <a:off x="1978" y="1066800"/>
              <a:ext cx="2034964" cy="1371598"/>
            </a:xfrm>
            <a:prstGeom prst="roundRect">
              <a:avLst/>
            </a:prstGeom>
            <a:solidFill>
              <a:srgbClr val="00FF00"/>
            </a:solidFill>
            <a:ln>
              <a:solidFill>
                <a:schemeClr val="accent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ed Rectangle 4"/>
            <p:cNvSpPr/>
            <p:nvPr/>
          </p:nvSpPr>
          <p:spPr>
            <a:xfrm>
              <a:off x="68934" y="1133756"/>
              <a:ext cx="1901052" cy="123768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4290" tIns="34290" rIns="34290" bIns="34290" numCol="1" spcCol="1270" anchor="ctr" anchorCtr="0">
              <a:noAutofit/>
            </a:bodyPr>
            <a:lstStyle/>
            <a:p>
              <a:pPr lvl="0" algn="ctr">
                <a:spcBef>
                  <a:spcPct val="0"/>
                </a:spcBef>
                <a:defRPr/>
              </a:pPr>
              <a:r>
                <a:rPr lang="en-IN" sz="1400" b="1" i="0" kern="1200" dirty="0" smtClean="0">
                  <a:solidFill>
                    <a:schemeClr val="tx1"/>
                  </a:solidFill>
                </a:rPr>
                <a:t>Jojoba seeds contain </a:t>
              </a:r>
              <a:r>
                <a:rPr lang="en-US" sz="1400" b="1" dirty="0" smtClean="0">
                  <a:solidFill>
                    <a:schemeClr val="tx1"/>
                  </a:solidFill>
                </a:rPr>
                <a:t>liquid waxes (jojoba oil) which are esters of long chain monounsaturated fatty acids and alcohols</a:t>
              </a:r>
              <a:endParaRPr lang="en-IN" sz="1400" b="1" i="0" kern="1200" dirty="0" smtClean="0">
                <a:solidFill>
                  <a:schemeClr val="tx1"/>
                </a:solidFill>
              </a:endParaRPr>
            </a:p>
            <a:p>
              <a:pPr lvl="0" algn="ctr">
                <a:spcBef>
                  <a:spcPct val="0"/>
                </a:spcBef>
              </a:pPr>
              <a:endParaRPr lang="en-IN" sz="900" kern="12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6200" y="3200400"/>
            <a:ext cx="2438400" cy="1828800"/>
            <a:chOff x="4817945" y="1051559"/>
            <a:chExt cx="2034964" cy="1402080"/>
          </a:xfrm>
        </p:grpSpPr>
        <p:sp>
          <p:nvSpPr>
            <p:cNvPr id="16" name="Rounded Rectangle 15"/>
            <p:cNvSpPr/>
            <p:nvPr/>
          </p:nvSpPr>
          <p:spPr>
            <a:xfrm>
              <a:off x="4817945" y="1051559"/>
              <a:ext cx="2034964" cy="140208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accent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ounded Rectangle 4"/>
            <p:cNvSpPr/>
            <p:nvPr/>
          </p:nvSpPr>
          <p:spPr>
            <a:xfrm>
              <a:off x="4886389" y="1120003"/>
              <a:ext cx="1898076" cy="1265192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dirty="0" smtClean="0"/>
                <a:t>Jojoba oil is biodegradable, nontoxic, stable, and resistant to oxidation, high pressure and high temperature </a:t>
              </a:r>
              <a:endParaRPr lang="en-IN" sz="1400" b="1" kern="1200" dirty="0">
                <a:solidFill>
                  <a:schemeClr val="bg1"/>
                </a:solidFill>
                <a:latin typeface="Arial Black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6200" y="4953000"/>
            <a:ext cx="2514600" cy="1905000"/>
            <a:chOff x="6954657" y="1051559"/>
            <a:chExt cx="2034964" cy="1402080"/>
          </a:xfrm>
        </p:grpSpPr>
        <p:sp>
          <p:nvSpPr>
            <p:cNvPr id="19" name="Rounded Rectangle 18"/>
            <p:cNvSpPr/>
            <p:nvPr/>
          </p:nvSpPr>
          <p:spPr>
            <a:xfrm>
              <a:off x="6954657" y="1051559"/>
              <a:ext cx="2034964" cy="140208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accent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ounded Rectangle 4"/>
            <p:cNvSpPr/>
            <p:nvPr/>
          </p:nvSpPr>
          <p:spPr>
            <a:xfrm>
              <a:off x="7023101" y="1120003"/>
              <a:ext cx="1898076" cy="12651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dirty="0" smtClean="0">
                  <a:solidFill>
                    <a:schemeClr val="tx1"/>
                  </a:solidFill>
                </a:rPr>
                <a:t>Jojoba oil is substitute of sperm whale oil and utilized in different industries, i.e. cosmetic, pharmaceuticals, toiletries, plastic, leather, etc. </a:t>
              </a:r>
              <a:endParaRPr lang="en-IN" sz="1400" b="1" i="0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</p:grpSp>
      <p:pic>
        <p:nvPicPr>
          <p:cNvPr id="2050" name="Picture 2" descr="C:\Users\jmd\Desktop\ProductShot_web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483870"/>
            <a:ext cx="2590800" cy="1878330"/>
          </a:xfrm>
          <a:prstGeom prst="rect">
            <a:avLst/>
          </a:prstGeom>
          <a:noFill/>
        </p:spPr>
      </p:pic>
      <p:grpSp>
        <p:nvGrpSpPr>
          <p:cNvPr id="21" name="Group 20"/>
          <p:cNvGrpSpPr/>
          <p:nvPr/>
        </p:nvGrpSpPr>
        <p:grpSpPr>
          <a:xfrm>
            <a:off x="76201" y="1828800"/>
            <a:ext cx="2438399" cy="1524000"/>
            <a:chOff x="2138690" y="1051559"/>
            <a:chExt cx="2577505" cy="1402080"/>
          </a:xfrm>
        </p:grpSpPr>
        <p:sp>
          <p:nvSpPr>
            <p:cNvPr id="22" name="Rounded Rectangle 21"/>
            <p:cNvSpPr/>
            <p:nvPr/>
          </p:nvSpPr>
          <p:spPr>
            <a:xfrm>
              <a:off x="2138690" y="1051559"/>
              <a:ext cx="2577505" cy="1402080"/>
            </a:xfrm>
            <a:prstGeom prst="roundRect">
              <a:avLst/>
            </a:prstGeom>
            <a:ln>
              <a:solidFill>
                <a:schemeClr val="accent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ounded Rectangle 4"/>
            <p:cNvSpPr/>
            <p:nvPr/>
          </p:nvSpPr>
          <p:spPr>
            <a:xfrm>
              <a:off x="2207134" y="1120003"/>
              <a:ext cx="2440617" cy="12651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b="1" kern="1200" dirty="0" smtClean="0">
                  <a:latin typeface="Arial Black" pitchFamily="34" charset="0"/>
                </a:rPr>
                <a:t>Jojoba oil is structurally and chemically similar  to the human sebum</a:t>
              </a:r>
              <a:r>
                <a:rPr lang="en-IN" sz="1200" kern="1200" dirty="0" smtClean="0">
                  <a:latin typeface="Arial Black" pitchFamily="34" charset="0"/>
                </a:rPr>
                <a:t>  </a:t>
              </a:r>
              <a:r>
                <a:rPr lang="en-US" sz="1200" b="1" kern="1200" dirty="0" smtClean="0">
                  <a:latin typeface="Arial Black" pitchFamily="34" charset="0"/>
                </a:rPr>
                <a:t>It is non toxic, non-</a:t>
              </a:r>
              <a:r>
                <a:rPr lang="en-US" sz="1200" b="1" kern="1200" dirty="0" err="1" smtClean="0">
                  <a:latin typeface="Arial Black" pitchFamily="34" charset="0"/>
                </a:rPr>
                <a:t>comedogenic</a:t>
              </a:r>
              <a:r>
                <a:rPr lang="en-US" sz="1200" b="1" kern="1200" dirty="0" smtClean="0">
                  <a:latin typeface="Arial Black" pitchFamily="34" charset="0"/>
                </a:rPr>
                <a:t> and non – allergenic</a:t>
              </a:r>
              <a:endParaRPr lang="en-IN" sz="1200" b="1" kern="1200" dirty="0" smtClean="0">
                <a:latin typeface="Arial Black" pitchFamily="34" charset="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IN" sz="1200" b="1" kern="1200" dirty="0" smtClean="0">
                <a:latin typeface="Arial Black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438400" y="4953000"/>
            <a:ext cx="2514600" cy="1905000"/>
            <a:chOff x="6954657" y="1051559"/>
            <a:chExt cx="2034964" cy="1402080"/>
          </a:xfrm>
        </p:grpSpPr>
        <p:sp>
          <p:nvSpPr>
            <p:cNvPr id="25" name="Rounded Rectangle 24"/>
            <p:cNvSpPr/>
            <p:nvPr/>
          </p:nvSpPr>
          <p:spPr>
            <a:xfrm>
              <a:off x="6954657" y="1051559"/>
              <a:ext cx="2034964" cy="1402080"/>
            </a:xfrm>
            <a:prstGeom prst="roundRect">
              <a:avLst/>
            </a:prstGeom>
            <a:solidFill>
              <a:srgbClr val="FFFF00"/>
            </a:solidFill>
            <a:ln>
              <a:solidFill>
                <a:schemeClr val="accent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ounded Rectangle 4"/>
            <p:cNvSpPr/>
            <p:nvPr/>
          </p:nvSpPr>
          <p:spPr>
            <a:xfrm>
              <a:off x="7023101" y="1120003"/>
              <a:ext cx="1898076" cy="12651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5720" tIns="45720" rIns="45720" bIns="4572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dirty="0" smtClean="0">
                  <a:solidFill>
                    <a:schemeClr val="tx1"/>
                  </a:solidFill>
                </a:rPr>
                <a:t>Jojoba oil may be a good source of biodiesel in future </a:t>
              </a:r>
              <a:endParaRPr lang="en-IN" sz="1400" b="1" i="0" kern="1200" dirty="0">
                <a:solidFill>
                  <a:schemeClr val="tx1"/>
                </a:solidFill>
                <a:latin typeface="Arial Black" pitchFamily="34" charset="0"/>
              </a:endParaRPr>
            </a:p>
          </p:txBody>
        </p:sp>
      </p:grpSp>
      <p:pic>
        <p:nvPicPr>
          <p:cNvPr id="27" name="Picture 10" descr="C:\Users\dell\Documents\Downloads\images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15200" y="4621212"/>
            <a:ext cx="1676400" cy="2084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6" descr="C:\Users\dell\Documents\Downloads\tui_jojoba.jpg"/>
          <p:cNvPicPr>
            <a:picLocks noChangeAspect="1" noChangeArrowheads="1"/>
          </p:cNvPicPr>
          <p:nvPr/>
        </p:nvPicPr>
        <p:blipFill>
          <a:blip r:embed="rId6"/>
          <a:srcRect l="30435" r="26086"/>
          <a:stretch>
            <a:fillRect/>
          </a:stretch>
        </p:blipFill>
        <p:spPr bwMode="auto">
          <a:xfrm>
            <a:off x="8229600" y="457200"/>
            <a:ext cx="82867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4" descr="C:\Users\dell\Documents\Downloads\jojoba-oil-50ml.jpg"/>
          <p:cNvPicPr>
            <a:picLocks noChangeAspect="1" noChangeArrowheads="1"/>
          </p:cNvPicPr>
          <p:nvPr/>
        </p:nvPicPr>
        <p:blipFill>
          <a:blip r:embed="rId7"/>
          <a:srcRect l="16000" r="12000"/>
          <a:stretch>
            <a:fillRect/>
          </a:stretch>
        </p:blipFill>
        <p:spPr bwMode="auto">
          <a:xfrm>
            <a:off x="6979920" y="685800"/>
            <a:ext cx="109728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3" descr="C:\Users\jmd\Desktop\jojoba_bead_facial_cleanser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34000" y="685800"/>
            <a:ext cx="1524000" cy="1524000"/>
          </a:xfrm>
          <a:prstGeom prst="rect">
            <a:avLst/>
          </a:prstGeom>
          <a:noFill/>
        </p:spPr>
      </p:pic>
      <p:pic>
        <p:nvPicPr>
          <p:cNvPr id="31" name="Picture 4" descr="C:\Users\dell\Pictures\56396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105400" y="4953000"/>
            <a:ext cx="533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5" descr="C:\Users\dell\Pictures\jojoba%20oil-saidaonline.jpg"/>
          <p:cNvPicPr>
            <a:picLocks noChangeAspect="1" noChangeArrowheads="1"/>
          </p:cNvPicPr>
          <p:nvPr/>
        </p:nvPicPr>
        <p:blipFill>
          <a:blip r:embed="rId10"/>
          <a:srcRect l="23808" r="28571"/>
          <a:stretch>
            <a:fillRect/>
          </a:stretch>
        </p:blipFill>
        <p:spPr bwMode="auto">
          <a:xfrm>
            <a:off x="6701725" y="4921527"/>
            <a:ext cx="613475" cy="1631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7" descr="C:\Users\dell\Pictures\3%25_Pure_Essential_Oil_Dilution_in_Jojoba_Oil.jpg"/>
          <p:cNvPicPr>
            <a:picLocks noChangeAspect="1" noChangeArrowheads="1"/>
          </p:cNvPicPr>
          <p:nvPr/>
        </p:nvPicPr>
        <p:blipFill>
          <a:blip r:embed="rId11"/>
          <a:srcRect l="32506" r="29079"/>
          <a:stretch>
            <a:fillRect/>
          </a:stretch>
        </p:blipFill>
        <p:spPr bwMode="auto">
          <a:xfrm>
            <a:off x="5823488" y="5010819"/>
            <a:ext cx="729712" cy="1466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2" descr="C:\Users\jmd\Desktop\jojoba-tea-tree-ointment-1.jpg"/>
          <p:cNvPicPr>
            <a:picLocks noChangeAspect="1" noChangeArrowheads="1"/>
          </p:cNvPicPr>
          <p:nvPr/>
        </p:nvPicPr>
        <p:blipFill>
          <a:blip r:embed="rId12"/>
          <a:srcRect l="22275" t="32917" r="21801" b="27083"/>
          <a:stretch>
            <a:fillRect/>
          </a:stretch>
        </p:blipFill>
        <p:spPr bwMode="auto">
          <a:xfrm>
            <a:off x="4800600" y="3946902"/>
            <a:ext cx="2286000" cy="9298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2117725" y="76201"/>
            <a:ext cx="4359275" cy="64632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29" tIns="45715" rIns="91429" bIns="45715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</a:rPr>
              <a:t>Problem Statements: </a:t>
            </a:r>
            <a:endParaRPr lang="en-US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838200" y="1066800"/>
            <a:ext cx="7772400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4780" tIns="17390" rIns="34780" bIns="17390" anchor="ctr">
            <a:spAutoFit/>
          </a:bodyPr>
          <a:lstStyle/>
          <a:p>
            <a:pPr algn="just" defTabSz="346075">
              <a:defRPr/>
            </a:pPr>
            <a:r>
              <a:rPr lang="en-US" sz="2200" b="1" dirty="0">
                <a:solidFill>
                  <a:schemeClr val="bg2">
                    <a:lumMod val="25000"/>
                  </a:schemeClr>
                </a:solidFill>
                <a:latin typeface="Rockwell Extra Bold" pitchFamily="18" charset="0"/>
                <a:cs typeface="Arial" charset="0"/>
              </a:rPr>
              <a:t>Constraints  faced  during  Jojoba  cultivation</a:t>
            </a:r>
          </a:p>
        </p:txBody>
      </p:sp>
      <p:sp>
        <p:nvSpPr>
          <p:cNvPr id="33796" name="Rectangle 2"/>
          <p:cNvSpPr>
            <a:spLocks noChangeArrowheads="1"/>
          </p:cNvSpPr>
          <p:nvPr/>
        </p:nvSpPr>
        <p:spPr bwMode="auto">
          <a:xfrm>
            <a:off x="304800" y="1676400"/>
            <a:ext cx="8534400" cy="4528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4780" tIns="17390" rIns="34780" bIns="17390">
            <a:spAutoFit/>
          </a:bodyPr>
          <a:lstStyle/>
          <a:p>
            <a:pPr marL="628650" indent="-573088" algn="just" defTabSz="982663">
              <a:buFontTx/>
              <a:buBlip>
                <a:blip r:embed="rId2"/>
              </a:buBlip>
            </a:pPr>
            <a:endParaRPr lang="en-US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8650" indent="-573088" algn="just" defTabSz="982663"/>
            <a:endParaRPr lang="en-US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28650" indent="-573088" algn="just" defTabSz="982663">
              <a:buFontTx/>
              <a:buBlip>
                <a:blip r:embed="rId2"/>
              </a:buBlip>
            </a:pPr>
            <a:r>
              <a:rPr lang="en-US" b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rgbClr val="002060"/>
                </a:solidFill>
                <a:cs typeface="Times New Roman" pitchFamily="18" charset="0"/>
              </a:rPr>
              <a:t>Its cultivation through seeds is uneconomical as it is </a:t>
            </a:r>
            <a:r>
              <a:rPr lang="en-US" sz="2000" b="1" dirty="0">
                <a:solidFill>
                  <a:srgbClr val="FF0000"/>
                </a:solidFill>
                <a:cs typeface="Times New Roman" pitchFamily="18" charset="0"/>
              </a:rPr>
              <a:t>male biased crop where ratio of male to female remains (5:1), </a:t>
            </a:r>
            <a:r>
              <a:rPr lang="en-US" sz="2000" b="1" dirty="0">
                <a:solidFill>
                  <a:srgbClr val="002060"/>
                </a:solidFill>
                <a:cs typeface="Times New Roman" pitchFamily="18" charset="0"/>
              </a:rPr>
              <a:t>whereas a reverse of it is required for pollination and seed setting.</a:t>
            </a:r>
          </a:p>
          <a:p>
            <a:pPr marL="628650" indent="-573088" algn="just" defTabSz="982663">
              <a:buFontTx/>
              <a:buBlip>
                <a:blip r:embed="rId2"/>
              </a:buBlip>
            </a:pPr>
            <a:endParaRPr lang="en-US" sz="2000" b="1" dirty="0">
              <a:solidFill>
                <a:srgbClr val="002060"/>
              </a:solidFill>
              <a:cs typeface="Times New Roman" pitchFamily="18" charset="0"/>
            </a:endParaRPr>
          </a:p>
          <a:p>
            <a:pPr marL="628650" indent="-573088" algn="just" defTabSz="982663">
              <a:buFontTx/>
              <a:buBlip>
                <a:blip r:embed="rId2"/>
              </a:buBlip>
            </a:pPr>
            <a:r>
              <a:rPr lang="en-US" sz="2000" b="1" dirty="0">
                <a:solidFill>
                  <a:srgbClr val="002060"/>
                </a:solidFill>
                <a:cs typeface="Times New Roman" pitchFamily="18" charset="0"/>
              </a:rPr>
              <a:t>Sex of the plant can be known only after </a:t>
            </a:r>
            <a:r>
              <a:rPr lang="en-US" sz="2000" b="1" dirty="0">
                <a:solidFill>
                  <a:srgbClr val="FF0000"/>
                </a:solidFill>
                <a:cs typeface="Times New Roman" pitchFamily="18" charset="0"/>
              </a:rPr>
              <a:t>flowering which takes 3-5 years</a:t>
            </a:r>
            <a:r>
              <a:rPr lang="en-US" sz="2000" b="1" dirty="0">
                <a:solidFill>
                  <a:srgbClr val="002060"/>
                </a:solidFill>
                <a:cs typeface="Times New Roman" pitchFamily="18" charset="0"/>
              </a:rPr>
              <a:t>. There is no other concrete morphological or cytological parameters  which could help in differentiating male from female plants at early seedling stages.</a:t>
            </a:r>
          </a:p>
          <a:p>
            <a:pPr marL="628650" indent="-573088" algn="just" defTabSz="982663">
              <a:buFontTx/>
              <a:buBlip>
                <a:blip r:embed="rId2"/>
              </a:buBlip>
            </a:pPr>
            <a:endParaRPr lang="en-US" sz="2000" b="1" dirty="0">
              <a:solidFill>
                <a:srgbClr val="002060"/>
              </a:solidFill>
              <a:cs typeface="Times New Roman" pitchFamily="18" charset="0"/>
            </a:endParaRPr>
          </a:p>
          <a:p>
            <a:pPr marL="628650" indent="-573088" algn="just" defTabSz="982663">
              <a:buFontTx/>
              <a:buBlip>
                <a:blip r:embed="rId2"/>
              </a:buBlip>
            </a:pPr>
            <a:r>
              <a:rPr lang="en-US" sz="2000" b="1" dirty="0">
                <a:solidFill>
                  <a:srgbClr val="002060"/>
                </a:solidFill>
                <a:cs typeface="Times New Roman" pitchFamily="18" charset="0"/>
              </a:rPr>
              <a:t>Thus, there is a dire need to develop molecular marker strategies which could help in identifying sex at the seedling stage, thereby, saving cost, </a:t>
            </a:r>
            <a:r>
              <a:rPr lang="en-US" sz="2000" b="1" dirty="0" err="1">
                <a:solidFill>
                  <a:srgbClr val="002060"/>
                </a:solidFill>
                <a:cs typeface="Times New Roman" pitchFamily="18" charset="0"/>
              </a:rPr>
              <a:t>labour</a:t>
            </a:r>
            <a:r>
              <a:rPr lang="en-US" sz="2000" b="1" dirty="0">
                <a:solidFill>
                  <a:srgbClr val="002060"/>
                </a:solidFill>
                <a:cs typeface="Times New Roman" pitchFamily="18" charset="0"/>
              </a:rPr>
              <a:t> and other resources spent in  rearing the undesired male plants till sexual maturity.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 idx="4294967295"/>
          </p:nvPr>
        </p:nvSpPr>
        <p:spPr>
          <a:xfrm>
            <a:off x="3200400" y="0"/>
            <a:ext cx="2819400" cy="5334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OBJECTIVES</a:t>
            </a:r>
            <a:endParaRPr lang="en-IN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3" name="Content Placeholder 2"/>
          <p:cNvSpPr>
            <a:spLocks noGrp="1"/>
          </p:cNvSpPr>
          <p:nvPr>
            <p:ph idx="4294967295"/>
          </p:nvPr>
        </p:nvSpPr>
        <p:spPr>
          <a:xfrm>
            <a:off x="228600" y="685800"/>
            <a:ext cx="8610600" cy="5638800"/>
          </a:xfr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None/>
            </a:pP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2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1. a</a:t>
            </a:r>
            <a:r>
              <a:rPr lang="en-US" sz="26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. Generation of PCR-based sex linked markers </a:t>
            </a:r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e.g. RAPD, SRAP , ISSR markers in physiologically matured male and female Jojoba plants for identification of sex.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None/>
            </a:pPr>
            <a:endParaRPr lang="en-US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en-IN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b. Development of  Sequenced tagged sites (STS) markers from identified sex specific markers.</a:t>
            </a:r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endParaRPr lang="en-US" sz="2200" b="1" dirty="0" smtClean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200" b="1" dirty="0" smtClean="0">
                <a:solidFill>
                  <a:schemeClr val="tx1"/>
                </a:solidFill>
              </a:rPr>
              <a:t>     c. Validation of developed STS markers on larger Jojoba populations of different geographical regions.</a:t>
            </a:r>
          </a:p>
          <a:p>
            <a:pPr>
              <a:spcBef>
                <a:spcPts val="600"/>
              </a:spcBef>
              <a:spcAft>
                <a:spcPts val="600"/>
              </a:spcAft>
              <a:buBlip>
                <a:blip r:embed="rId3"/>
              </a:buBlip>
            </a:pPr>
            <a:endParaRPr lang="en-US" sz="2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2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200" b="1" smtClean="0">
                <a:solidFill>
                  <a:schemeClr val="accent2"/>
                </a:solidFill>
              </a:rPr>
              <a:t>2</a:t>
            </a:r>
            <a:r>
              <a:rPr lang="en-US" sz="2200" b="1" dirty="0" smtClean="0">
                <a:solidFill>
                  <a:schemeClr val="accent2"/>
                </a:solidFill>
              </a:rPr>
              <a:t>. To analyze genetic diversity</a:t>
            </a:r>
            <a:r>
              <a:rPr lang="en-US" sz="2200" b="1" dirty="0" smtClean="0">
                <a:solidFill>
                  <a:schemeClr val="accent4"/>
                </a:solidFill>
              </a:rPr>
              <a:t> </a:t>
            </a:r>
            <a:r>
              <a:rPr lang="en-US" sz="2200" b="1" dirty="0" smtClean="0">
                <a:solidFill>
                  <a:schemeClr val="tx1"/>
                </a:solidFill>
              </a:rPr>
              <a:t>in male and female plant accessions of Jojoba employing </a:t>
            </a:r>
            <a:r>
              <a:rPr lang="en-US" sz="2200" b="1" dirty="0" err="1" smtClean="0">
                <a:solidFill>
                  <a:schemeClr val="tx1"/>
                </a:solidFill>
              </a:rPr>
              <a:t>SCoT</a:t>
            </a:r>
            <a:r>
              <a:rPr lang="en-US" sz="2200" b="1" dirty="0" smtClean="0">
                <a:solidFill>
                  <a:schemeClr val="tx1"/>
                </a:solidFill>
              </a:rPr>
              <a:t> and CAAT markers.</a:t>
            </a:r>
            <a:endParaRPr lang="en-US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Blip>
                <a:blip r:embed="rId3"/>
              </a:buBlip>
            </a:pPr>
            <a:endParaRPr lang="en-US" sz="2000" b="1" dirty="0" smtClean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Wingdings" pitchFamily="2" charset="2"/>
              <a:buBlip>
                <a:blip r:embed="rId3"/>
              </a:buBlip>
            </a:pPr>
            <a:endParaRPr lang="en-US" sz="2000" b="1" dirty="0" smtClean="0">
              <a:solidFill>
                <a:schemeClr val="accent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4" name="Rectangle 3"/>
          <p:cNvSpPr>
            <a:spLocks noChangeArrowheads="1"/>
          </p:cNvSpPr>
          <p:nvPr/>
        </p:nvSpPr>
        <p:spPr bwMode="auto">
          <a:xfrm>
            <a:off x="0" y="6396335"/>
            <a:ext cx="9144000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sz="1000" b="1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1400" b="1" dirty="0">
                <a:solidFill>
                  <a:srgbClr val="0070C0"/>
                </a:solidFill>
                <a:cs typeface="Times New Roman" pitchFamily="18" charset="0"/>
              </a:rPr>
              <a:t>RAPD: Random Amplified Polymorphic DNA;  SRAP: Sequence Related Amplified Polymorphism </a:t>
            </a:r>
            <a:r>
              <a:rPr lang="en-US" sz="1400" b="1" dirty="0" smtClean="0">
                <a:solidFill>
                  <a:srgbClr val="0070C0"/>
                </a:solidFill>
                <a:cs typeface="Times New Roman" pitchFamily="18" charset="0"/>
              </a:rPr>
              <a:t>; ISSR</a:t>
            </a:r>
            <a:r>
              <a:rPr lang="en-US" sz="1400" b="1" dirty="0">
                <a:solidFill>
                  <a:srgbClr val="0070C0"/>
                </a:solidFill>
                <a:cs typeface="Times New Roman" pitchFamily="18" charset="0"/>
              </a:rPr>
              <a:t>: Inter Simple Sequence Repeats; </a:t>
            </a:r>
            <a:r>
              <a:rPr lang="en-US" sz="1400" b="1" dirty="0" smtClean="0">
                <a:solidFill>
                  <a:srgbClr val="0070C0"/>
                </a:solidFill>
                <a:cs typeface="Times New Roman" pitchFamily="18" charset="0"/>
              </a:rPr>
              <a:t>STS: Sequenced tagged sites; </a:t>
            </a:r>
            <a:r>
              <a:rPr lang="en-US" sz="1400" b="1" dirty="0" err="1" smtClean="0">
                <a:solidFill>
                  <a:srgbClr val="0070C0"/>
                </a:solidFill>
                <a:cs typeface="Times New Roman" pitchFamily="18" charset="0"/>
              </a:rPr>
              <a:t>SCoT</a:t>
            </a:r>
            <a:r>
              <a:rPr lang="en-US" sz="1400" b="1" dirty="0" smtClean="0">
                <a:solidFill>
                  <a:srgbClr val="0070C0"/>
                </a:solidFill>
                <a:cs typeface="Times New Roman" pitchFamily="18" charset="0"/>
              </a:rPr>
              <a:t>: </a:t>
            </a:r>
            <a:r>
              <a:rPr lang="en-IN" sz="1050" b="1" dirty="0" smtClean="0">
                <a:solidFill>
                  <a:srgbClr val="0070C0"/>
                </a:solidFill>
              </a:rPr>
              <a:t>Start </a:t>
            </a:r>
            <a:r>
              <a:rPr lang="en-IN" sz="1050" b="1" dirty="0" err="1" smtClean="0">
                <a:solidFill>
                  <a:srgbClr val="0070C0"/>
                </a:solidFill>
              </a:rPr>
              <a:t>codon</a:t>
            </a:r>
            <a:r>
              <a:rPr lang="en-IN" sz="1050" b="1" dirty="0" smtClean="0">
                <a:solidFill>
                  <a:srgbClr val="0070C0"/>
                </a:solidFill>
              </a:rPr>
              <a:t> targeted polymorphism; CBDP: CAAT box-derived polymorphism (CBDP).</a:t>
            </a:r>
          </a:p>
          <a:p>
            <a:pPr>
              <a:buNone/>
            </a:pPr>
            <a:r>
              <a:rPr lang="en-IN" sz="1050" b="1" dirty="0" smtClean="0">
                <a:solidFill>
                  <a:srgbClr val="0070C0"/>
                </a:solidFill>
              </a:rPr>
              <a:t>markers</a:t>
            </a:r>
            <a:endParaRPr lang="en-US" sz="1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>
            <a:spLocks noChangeArrowheads="1"/>
          </p:cNvSpPr>
          <p:nvPr/>
        </p:nvSpPr>
        <p:spPr bwMode="auto">
          <a:xfrm>
            <a:off x="2743200" y="36493"/>
            <a:ext cx="3352800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tabLst>
                <a:tab pos="457200" algn="l"/>
              </a:tabLst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</a:rPr>
              <a:t>METHODOLOGY</a:t>
            </a:r>
          </a:p>
          <a:p>
            <a:pPr algn="ctr">
              <a:tabLst>
                <a:tab pos="457200" algn="l"/>
              </a:tabLst>
            </a:pPr>
            <a:endParaRPr lang="en-US" sz="2800" b="1" dirty="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1268" name="Rectangle 9"/>
          <p:cNvSpPr>
            <a:spLocks noChangeArrowheads="1"/>
          </p:cNvSpPr>
          <p:nvPr/>
        </p:nvSpPr>
        <p:spPr bwMode="auto">
          <a:xfrm>
            <a:off x="0" y="973515"/>
            <a:ext cx="9144000" cy="683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Blip>
                <a:blip r:embed="rId2"/>
              </a:buBlip>
              <a:defRPr/>
            </a:pPr>
            <a:r>
              <a:rPr lang="en-US" sz="2000" dirty="0" smtClean="0"/>
              <a:t>   </a:t>
            </a:r>
            <a:r>
              <a:rPr lang="en-US" sz="2000" b="1" dirty="0" smtClean="0"/>
              <a:t>Periodically </a:t>
            </a:r>
            <a:r>
              <a:rPr lang="en-US" b="1" dirty="0">
                <a:solidFill>
                  <a:schemeClr val="accent2"/>
                </a:solidFill>
              </a:rPr>
              <a:t>collection of plant materials  </a:t>
            </a:r>
            <a:r>
              <a:rPr lang="en-US" b="1" dirty="0"/>
              <a:t>of male and female twigs (leaves) of Jojoba</a:t>
            </a:r>
          </a:p>
          <a:p>
            <a:pPr>
              <a:defRPr/>
            </a:pPr>
            <a:r>
              <a:rPr lang="en-US" b="1" dirty="0"/>
              <a:t>     from fields</a:t>
            </a:r>
            <a:r>
              <a:rPr lang="en-US" b="1" dirty="0" smtClean="0"/>
              <a:t>.</a:t>
            </a:r>
            <a:endParaRPr lang="en-US" b="1" dirty="0"/>
          </a:p>
          <a:p>
            <a:pPr>
              <a:buFontTx/>
              <a:buBlip>
                <a:blip r:embed="rId2"/>
              </a:buBlip>
              <a:defRPr/>
            </a:pPr>
            <a:endParaRPr lang="en-US" b="1" dirty="0"/>
          </a:p>
          <a:p>
            <a:pPr marL="363538" indent="-363538">
              <a:buFontTx/>
              <a:buBlip>
                <a:blip r:embed="rId2"/>
              </a:buBlip>
              <a:defRPr/>
            </a:pPr>
            <a:r>
              <a:rPr lang="en-US" b="1" dirty="0">
                <a:solidFill>
                  <a:schemeClr val="accent2"/>
                </a:solidFill>
              </a:rPr>
              <a:t>Isolation of genomic DNA </a:t>
            </a:r>
            <a:r>
              <a:rPr lang="en-US" b="1" dirty="0"/>
              <a:t>from leaves of male and female plants of Jojoba and    standardization of PCR reaction for </a:t>
            </a:r>
            <a:r>
              <a:rPr lang="en-US" b="1" dirty="0" smtClean="0"/>
              <a:t>amplification </a:t>
            </a:r>
            <a:r>
              <a:rPr lang="en-US" b="1" dirty="0"/>
              <a:t>of genomic DNA using different primers of different markers (RAPD, ISSR, </a:t>
            </a:r>
            <a:r>
              <a:rPr lang="en-US" b="1" dirty="0" smtClean="0"/>
              <a:t>SRAP, </a:t>
            </a:r>
            <a:r>
              <a:rPr lang="en-US" b="1" dirty="0" err="1" smtClean="0"/>
              <a:t>SCoT</a:t>
            </a:r>
            <a:r>
              <a:rPr lang="en-US" b="1" dirty="0" smtClean="0"/>
              <a:t>, CAAT, etc.).</a:t>
            </a:r>
          </a:p>
          <a:p>
            <a:pPr>
              <a:defRPr/>
            </a:pPr>
            <a:endParaRPr lang="en-US" b="1" dirty="0"/>
          </a:p>
          <a:p>
            <a:pPr marL="363538" indent="-363538" algn="just">
              <a:buFontTx/>
              <a:buBlip>
                <a:blip r:embed="rId2"/>
              </a:buBlip>
              <a:tabLst>
                <a:tab pos="120650" algn="l"/>
                <a:tab pos="457200" algn="l"/>
              </a:tabLst>
              <a:defRPr/>
            </a:pPr>
            <a:r>
              <a:rPr lang="en-US" b="1" dirty="0">
                <a:cs typeface="Times New Roman" pitchFamily="18" charset="0"/>
              </a:rPr>
              <a:t>Analysis of </a:t>
            </a:r>
            <a:r>
              <a:rPr lang="en-US" b="1" dirty="0">
                <a:solidFill>
                  <a:schemeClr val="accent2"/>
                </a:solidFill>
                <a:cs typeface="Times New Roman" pitchFamily="18" charset="0"/>
              </a:rPr>
              <a:t>PCR products through electrophoresis and cloning and </a:t>
            </a:r>
            <a:r>
              <a:rPr lang="en-US" b="1" dirty="0" smtClean="0">
                <a:solidFill>
                  <a:schemeClr val="accent2"/>
                </a:solidFill>
                <a:cs typeface="Times New Roman" pitchFamily="18" charset="0"/>
              </a:rPr>
              <a:t>sequencing of </a:t>
            </a:r>
            <a:r>
              <a:rPr lang="en-US" b="1" dirty="0">
                <a:solidFill>
                  <a:schemeClr val="accent2"/>
                </a:solidFill>
                <a:cs typeface="Times New Roman" pitchFamily="18" charset="0"/>
              </a:rPr>
              <a:t>the </a:t>
            </a:r>
            <a:r>
              <a:rPr lang="en-US" b="1" dirty="0" smtClean="0">
                <a:solidFill>
                  <a:schemeClr val="accent2"/>
                </a:solidFill>
                <a:cs typeface="Times New Roman" pitchFamily="18" charset="0"/>
              </a:rPr>
              <a:t>sex specific </a:t>
            </a:r>
            <a:r>
              <a:rPr lang="en-US" b="1" dirty="0">
                <a:solidFill>
                  <a:schemeClr val="accent2"/>
                </a:solidFill>
                <a:cs typeface="Times New Roman" pitchFamily="18" charset="0"/>
              </a:rPr>
              <a:t>DNA fragments</a:t>
            </a:r>
            <a:r>
              <a:rPr lang="en-US" b="1" dirty="0" smtClean="0">
                <a:cs typeface="Times New Roman" pitchFamily="18" charset="0"/>
              </a:rPr>
              <a:t>.</a:t>
            </a:r>
          </a:p>
          <a:p>
            <a:pPr algn="just">
              <a:tabLst>
                <a:tab pos="120650" algn="l"/>
                <a:tab pos="457200" algn="l"/>
              </a:tabLst>
              <a:defRPr/>
            </a:pPr>
            <a:endParaRPr lang="en-US" b="1" dirty="0">
              <a:cs typeface="Times New Roman" pitchFamily="18" charset="0"/>
            </a:endParaRPr>
          </a:p>
          <a:p>
            <a:pPr marL="363538" indent="-363538" algn="just">
              <a:buFontTx/>
              <a:buBlip>
                <a:blip r:embed="rId2"/>
              </a:buBlip>
              <a:tabLst>
                <a:tab pos="457200" algn="l"/>
              </a:tabLst>
              <a:defRPr/>
            </a:pPr>
            <a:r>
              <a:rPr lang="en-US" b="1" dirty="0"/>
              <a:t> </a:t>
            </a:r>
            <a:r>
              <a:rPr lang="en-US" b="1" dirty="0">
                <a:solidFill>
                  <a:schemeClr val="accent2"/>
                </a:solidFill>
              </a:rPr>
              <a:t>Development of SCAR /STS markers </a:t>
            </a:r>
            <a:r>
              <a:rPr lang="en-US" b="1" dirty="0"/>
              <a:t>from sex specific markers and analysis of the </a:t>
            </a:r>
          </a:p>
          <a:p>
            <a:pPr marL="363538" indent="-363538" algn="just">
              <a:tabLst>
                <a:tab pos="457200" algn="l"/>
              </a:tabLst>
              <a:defRPr/>
            </a:pPr>
            <a:r>
              <a:rPr lang="en-US" b="1" dirty="0"/>
              <a:t>       sequences through bioinformatics tools. </a:t>
            </a:r>
            <a:r>
              <a:rPr lang="en-US" b="1" dirty="0" smtClean="0"/>
              <a:t> </a:t>
            </a:r>
            <a:endParaRPr lang="en-US" b="1" dirty="0"/>
          </a:p>
          <a:p>
            <a:pPr marL="363538" indent="-363538" algn="just">
              <a:tabLst>
                <a:tab pos="457200" algn="l"/>
              </a:tabLst>
              <a:defRPr/>
            </a:pPr>
            <a:endParaRPr lang="en-US" b="1" dirty="0" smtClean="0"/>
          </a:p>
          <a:p>
            <a:pPr>
              <a:buFontTx/>
              <a:buBlip>
                <a:blip r:embed="rId2"/>
              </a:buBlip>
              <a:defRPr/>
            </a:pPr>
            <a:r>
              <a:rPr lang="en-US" b="1" dirty="0" smtClean="0"/>
              <a:t>     </a:t>
            </a:r>
            <a:r>
              <a:rPr lang="en-US" b="1" dirty="0" smtClean="0">
                <a:solidFill>
                  <a:schemeClr val="accent2"/>
                </a:solidFill>
              </a:rPr>
              <a:t>Validation </a:t>
            </a:r>
            <a:r>
              <a:rPr lang="en-US" b="1" dirty="0" smtClean="0"/>
              <a:t>of developed STS markers on larger populations of different regions.</a:t>
            </a:r>
          </a:p>
          <a:p>
            <a:pPr>
              <a:defRPr/>
            </a:pPr>
            <a:endParaRPr lang="en-US" b="1" dirty="0"/>
          </a:p>
          <a:p>
            <a:pPr marL="363538" indent="-363538" algn="just">
              <a:buFontTx/>
              <a:buBlip>
                <a:blip r:embed="rId2"/>
              </a:buBlip>
              <a:tabLst>
                <a:tab pos="457200" algn="l"/>
              </a:tabLst>
              <a:defRPr/>
            </a:pPr>
            <a:r>
              <a:rPr lang="en-US" b="1" dirty="0"/>
              <a:t>Screening of seedlings of various Jojoba clones at an </a:t>
            </a:r>
            <a:r>
              <a:rPr lang="en-US" b="1" dirty="0">
                <a:solidFill>
                  <a:schemeClr val="accent2"/>
                </a:solidFill>
              </a:rPr>
              <a:t>early stage of development  </a:t>
            </a:r>
            <a:r>
              <a:rPr lang="en-US" b="1" dirty="0"/>
              <a:t>with sex specific markers for sex identification</a:t>
            </a:r>
            <a:r>
              <a:rPr lang="en-US" b="1" dirty="0" smtClean="0"/>
              <a:t>.</a:t>
            </a:r>
          </a:p>
          <a:p>
            <a:pPr marL="363538" indent="-363538" algn="just">
              <a:tabLst>
                <a:tab pos="457200" algn="l"/>
              </a:tabLst>
              <a:defRPr/>
            </a:pPr>
            <a:endParaRPr lang="en-US" b="1" dirty="0" smtClean="0"/>
          </a:p>
          <a:p>
            <a:pPr marL="363538" indent="-363538" algn="just">
              <a:buFontTx/>
              <a:buBlip>
                <a:blip r:embed="rId2"/>
              </a:buBlip>
              <a:tabLst>
                <a:tab pos="457200" algn="l"/>
              </a:tabLst>
              <a:defRPr/>
            </a:pPr>
            <a:r>
              <a:rPr lang="en-US" b="1" dirty="0" smtClean="0">
                <a:solidFill>
                  <a:schemeClr val="accent2"/>
                </a:solidFill>
              </a:rPr>
              <a:t>Genetic diversity </a:t>
            </a:r>
            <a:r>
              <a:rPr lang="en-US" b="1" dirty="0" smtClean="0"/>
              <a:t>analysis employing POPGENE (version 1.31) program and construction of </a:t>
            </a:r>
            <a:r>
              <a:rPr lang="en-US" b="1" dirty="0" err="1" smtClean="0"/>
              <a:t>dendrograms</a:t>
            </a:r>
            <a:r>
              <a:rPr lang="en-US" b="1" dirty="0" smtClean="0"/>
              <a:t>.</a:t>
            </a:r>
          </a:p>
          <a:p>
            <a:pPr marL="363538" indent="-363538" algn="just">
              <a:tabLst>
                <a:tab pos="457200" algn="l"/>
              </a:tabLst>
              <a:defRPr/>
            </a:pPr>
            <a:endParaRPr lang="en-US" b="1" dirty="0">
              <a:solidFill>
                <a:srgbClr val="FFFF00"/>
              </a:solidFill>
              <a:cs typeface="Times New Roman" pitchFamily="18" charset="0"/>
            </a:endParaRPr>
          </a:p>
          <a:p>
            <a:pPr algn="just">
              <a:tabLst>
                <a:tab pos="0" algn="l"/>
              </a:tabLst>
              <a:defRPr/>
            </a:pPr>
            <a:endParaRPr lang="en-IN" b="1" dirty="0">
              <a:solidFill>
                <a:srgbClr val="FFFF00"/>
              </a:solidFill>
              <a:cs typeface="Times New Roman" pitchFamily="18" charset="0"/>
            </a:endParaRPr>
          </a:p>
          <a:p>
            <a:pPr algn="just">
              <a:tabLst>
                <a:tab pos="457200" algn="l"/>
              </a:tabLst>
              <a:defRPr/>
            </a:pPr>
            <a:endParaRPr lang="en-US" sz="2000" b="1" dirty="0"/>
          </a:p>
          <a:p>
            <a:pPr>
              <a:defRPr/>
            </a:pP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-82550" y="-644525"/>
            <a:ext cx="6588125" cy="428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-82550" y="-644525"/>
            <a:ext cx="6588125" cy="428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-82550" y="-644525"/>
            <a:ext cx="6588125" cy="428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04800" y="371475"/>
          <a:ext cx="3886198" cy="6289548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16225"/>
                <a:gridCol w="1415169"/>
                <a:gridCol w="963941"/>
                <a:gridCol w="1090863"/>
              </a:tblGrid>
              <a:tr h="630936">
                <a:tc>
                  <a:txBody>
                    <a:bodyPr/>
                    <a:lstStyle/>
                    <a:p>
                      <a:r>
                        <a:rPr lang="en-IN" sz="1400" dirty="0" smtClean="0"/>
                        <a:t>No .</a:t>
                      </a:r>
                      <a:endParaRPr lang="en-IN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Genotypes collected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Male plants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Female plants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1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Q106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♂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♀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2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MS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♂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♀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3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C-64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♂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♀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4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879-154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♂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♀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5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17-21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♂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♀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6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Local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♂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♀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7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Q104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♂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♀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8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32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♂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♀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590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9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92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♂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♀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10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 err="1"/>
                        <a:t>Forti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♂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♀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11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96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♂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♀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12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82-18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♂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♀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13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58-5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♂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♀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14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85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♂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♀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15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K-11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♂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♀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16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48-25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♂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♀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32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17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Male cutting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♂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--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18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16-10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--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♀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468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189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C</a:t>
                      </a:r>
                      <a:r>
                        <a:rPr lang="en-IN" sz="1400" baseline="-25000" dirty="0"/>
                        <a:t>8</a:t>
                      </a:r>
                      <a:r>
                        <a:rPr lang="en-IN" sz="1400" dirty="0"/>
                        <a:t>R</a:t>
                      </a:r>
                      <a:r>
                        <a:rPr lang="en-IN" sz="1400" baseline="-25000" dirty="0"/>
                        <a:t>23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--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♀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20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12-18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--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♀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21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24-8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--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♀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22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CSMCRI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--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♀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10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23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CAZRI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/>
                        <a:t>--</a:t>
                      </a:r>
                      <a:endParaRPr lang="en-IN" sz="14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/>
                        <a:t>♀</a:t>
                      </a:r>
                      <a:endParaRPr lang="en-IN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25787" marR="25787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3926" name="TextBox 12"/>
          <p:cNvSpPr txBox="1">
            <a:spLocks noChangeArrowheads="1"/>
          </p:cNvSpPr>
          <p:nvPr/>
        </p:nvSpPr>
        <p:spPr bwMode="auto">
          <a:xfrm>
            <a:off x="4495800" y="1371600"/>
            <a:ext cx="43434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36575" indent="-536575">
              <a:buFontTx/>
              <a:buBlip>
                <a:blip r:embed="rId3"/>
              </a:buBlip>
              <a:defRPr/>
            </a:pPr>
            <a:r>
              <a:rPr lang="en-US" sz="2400" dirty="0" smtClean="0"/>
              <a:t>Total 39 Jojoba </a:t>
            </a:r>
            <a:r>
              <a:rPr lang="en-US" sz="2400" dirty="0"/>
              <a:t>genotypes were collected from </a:t>
            </a:r>
            <a:r>
              <a:rPr lang="en-US" sz="2400" dirty="0" smtClean="0"/>
              <a:t>AJORP (17 male, 22 female), </a:t>
            </a:r>
            <a:r>
              <a:rPr lang="en-US" sz="2400" dirty="0" err="1" smtClean="0"/>
              <a:t>Jaipur</a:t>
            </a:r>
            <a:r>
              <a:rPr lang="en-US" sz="2400" dirty="0" smtClean="0"/>
              <a:t> </a:t>
            </a:r>
            <a:r>
              <a:rPr lang="en-US" sz="2400" dirty="0"/>
              <a:t>for the current investigation.</a:t>
            </a:r>
          </a:p>
          <a:p>
            <a:pPr>
              <a:defRPr/>
            </a:pP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6553201" y="-11906"/>
            <a:ext cx="1904999" cy="1231106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7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♂♀</a:t>
            </a:r>
            <a:endParaRPr lang="en-US" sz="7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4" name="Picture 2" descr="G:\jatin photos\jojoba pics\AJORP, JAIPUR JOJOBA 2015\20150317_1626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048000"/>
            <a:ext cx="4741333" cy="2667000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4343400" y="58674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Figure: AJORP, </a:t>
            </a:r>
            <a:r>
              <a:rPr lang="en-US" b="1" dirty="0" err="1" smtClean="0">
                <a:solidFill>
                  <a:srgbClr val="7030A0"/>
                </a:solidFill>
              </a:rPr>
              <a:t>Jaipur</a:t>
            </a:r>
            <a:endParaRPr 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785" y="3048002"/>
            <a:ext cx="7772515" cy="136194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>
                <a:solidFill>
                  <a:srgbClr val="00B050"/>
                </a:solidFill>
              </a:rPr>
              <a:t>           Conclusions</a:t>
            </a:r>
            <a:endParaRPr>
              <a:solidFill>
                <a:srgbClr val="00B050"/>
              </a:solidFill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1524000" y="139700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6553201" y="-11906"/>
            <a:ext cx="1904999" cy="1231106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7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♂♀</a:t>
            </a:r>
            <a:endParaRPr lang="en-US" sz="7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595265"/>
            <a:ext cx="91440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RAPD Analysis</a:t>
            </a:r>
            <a:endParaRPr lang="en-IN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662113"/>
            <a:ext cx="6905625" cy="268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Rectangle 4"/>
          <p:cNvSpPr>
            <a:spLocks noChangeArrowheads="1"/>
          </p:cNvSpPr>
          <p:nvPr/>
        </p:nvSpPr>
        <p:spPr bwMode="auto">
          <a:xfrm>
            <a:off x="533400" y="4672013"/>
            <a:ext cx="8458200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N" sz="1400" dirty="0" smtClean="0">
                <a:solidFill>
                  <a:srgbClr val="7030A0"/>
                </a:solidFill>
                <a:latin typeface="AdvPTimesB"/>
              </a:rPr>
              <a:t>Figure: </a:t>
            </a:r>
            <a:r>
              <a:rPr lang="en-IN" sz="1400" dirty="0" smtClean="0">
                <a:solidFill>
                  <a:srgbClr val="7030A0"/>
                </a:solidFill>
                <a:latin typeface="AdvPTimes"/>
              </a:rPr>
              <a:t>RAPD </a:t>
            </a:r>
            <a:r>
              <a:rPr lang="en-IN" sz="1400" dirty="0">
                <a:solidFill>
                  <a:srgbClr val="7030A0"/>
                </a:solidFill>
                <a:latin typeface="AdvPTimes"/>
              </a:rPr>
              <a:t>banding pattern of male and female jojoba plants obtained by the primer </a:t>
            </a:r>
            <a:r>
              <a:rPr lang="en-IN" sz="1400" b="1" dirty="0">
                <a:solidFill>
                  <a:srgbClr val="FF0000"/>
                </a:solidFill>
                <a:latin typeface="AdvPTimes"/>
              </a:rPr>
              <a:t>OPG-5</a:t>
            </a:r>
            <a:r>
              <a:rPr lang="en-IN" sz="1400" dirty="0">
                <a:solidFill>
                  <a:srgbClr val="FF0000"/>
                </a:solidFill>
                <a:latin typeface="AdvPTimes"/>
              </a:rPr>
              <a:t>.</a:t>
            </a:r>
            <a:r>
              <a:rPr lang="en-IN" sz="1400" dirty="0">
                <a:solidFill>
                  <a:srgbClr val="7030A0"/>
                </a:solidFill>
                <a:latin typeface="AdvPTimes"/>
              </a:rPr>
              <a:t> </a:t>
            </a:r>
            <a:r>
              <a:rPr lang="en-IN" sz="1400" dirty="0">
                <a:solidFill>
                  <a:srgbClr val="7030A0"/>
                </a:solidFill>
                <a:latin typeface="AdvPTimesI"/>
              </a:rPr>
              <a:t>Arrow </a:t>
            </a:r>
            <a:r>
              <a:rPr lang="en-IN" sz="1400" dirty="0">
                <a:solidFill>
                  <a:srgbClr val="7030A0"/>
                </a:solidFill>
                <a:latin typeface="AdvPTimes"/>
              </a:rPr>
              <a:t>indicates the unique band </a:t>
            </a:r>
            <a:r>
              <a:rPr lang="en-IN" sz="1400" b="1" dirty="0">
                <a:solidFill>
                  <a:srgbClr val="7030A0"/>
                </a:solidFill>
                <a:latin typeface="AdvPTimes"/>
              </a:rPr>
              <a:t>of </a:t>
            </a:r>
            <a:r>
              <a:rPr lang="en-IN" sz="1400" b="1" dirty="0">
                <a:solidFill>
                  <a:srgbClr val="7030A0"/>
                </a:solidFill>
                <a:latin typeface="AdvPi1"/>
              </a:rPr>
              <a:t>*</a:t>
            </a:r>
            <a:r>
              <a:rPr lang="en-IN" sz="1400" b="1" dirty="0">
                <a:solidFill>
                  <a:srgbClr val="FF0000"/>
                </a:solidFill>
                <a:latin typeface="AdvPTimes"/>
              </a:rPr>
              <a:t>1,400 </a:t>
            </a:r>
            <a:r>
              <a:rPr lang="en-IN" sz="1400" b="1" dirty="0" err="1">
                <a:solidFill>
                  <a:srgbClr val="FF0000"/>
                </a:solidFill>
                <a:latin typeface="AdvPTimes"/>
              </a:rPr>
              <a:t>bp</a:t>
            </a:r>
            <a:r>
              <a:rPr lang="en-IN" sz="1400" b="1" dirty="0">
                <a:solidFill>
                  <a:srgbClr val="FF0000"/>
                </a:solidFill>
                <a:latin typeface="AdvPTimes"/>
              </a:rPr>
              <a:t> </a:t>
            </a:r>
            <a:r>
              <a:rPr lang="en-IN" sz="1400" dirty="0">
                <a:solidFill>
                  <a:srgbClr val="7030A0"/>
                </a:solidFill>
                <a:latin typeface="AdvPTimes"/>
              </a:rPr>
              <a:t>present in male </a:t>
            </a:r>
            <a:r>
              <a:rPr lang="da-DK" sz="1400" dirty="0">
                <a:solidFill>
                  <a:srgbClr val="7030A0"/>
                </a:solidFill>
                <a:latin typeface="AdvPTimes"/>
              </a:rPr>
              <a:t>bulk. </a:t>
            </a:r>
            <a:r>
              <a:rPr lang="da-DK" sz="1400" dirty="0">
                <a:solidFill>
                  <a:srgbClr val="7030A0"/>
                </a:solidFill>
                <a:latin typeface="AdvPTimesI"/>
              </a:rPr>
              <a:t>M </a:t>
            </a:r>
            <a:r>
              <a:rPr lang="da-DK" sz="1400" dirty="0">
                <a:solidFill>
                  <a:srgbClr val="7030A0"/>
                </a:solidFill>
                <a:latin typeface="AdvPTimes"/>
              </a:rPr>
              <a:t>1 Kb ladder; lane </a:t>
            </a:r>
            <a:r>
              <a:rPr lang="da-DK" sz="1400" dirty="0">
                <a:solidFill>
                  <a:srgbClr val="7030A0"/>
                </a:solidFill>
                <a:latin typeface="AdvPTimesI"/>
              </a:rPr>
              <a:t>1 </a:t>
            </a:r>
            <a:r>
              <a:rPr lang="en-IN" sz="1400" dirty="0">
                <a:solidFill>
                  <a:srgbClr val="7030A0"/>
                </a:solidFill>
                <a:latin typeface="AdvPTimes"/>
              </a:rPr>
              <a:t>bulk female; lane </a:t>
            </a:r>
            <a:r>
              <a:rPr lang="en-IN" sz="1400" dirty="0">
                <a:solidFill>
                  <a:srgbClr val="7030A0"/>
                </a:solidFill>
                <a:latin typeface="AdvPTimesI"/>
              </a:rPr>
              <a:t>2 </a:t>
            </a:r>
            <a:r>
              <a:rPr lang="en-IN" sz="1400" dirty="0">
                <a:solidFill>
                  <a:srgbClr val="7030A0"/>
                </a:solidFill>
                <a:latin typeface="AdvPTimes"/>
              </a:rPr>
              <a:t>bulk male; lanes </a:t>
            </a:r>
            <a:r>
              <a:rPr lang="en-IN" sz="1400" dirty="0">
                <a:solidFill>
                  <a:srgbClr val="7030A0"/>
                </a:solidFill>
                <a:latin typeface="AdvPTimesI"/>
              </a:rPr>
              <a:t>3</a:t>
            </a:r>
            <a:r>
              <a:rPr lang="en-IN" sz="1400" dirty="0">
                <a:solidFill>
                  <a:srgbClr val="7030A0"/>
                </a:solidFill>
                <a:latin typeface="AdvPTimes"/>
              </a:rPr>
              <a:t>–</a:t>
            </a:r>
            <a:r>
              <a:rPr lang="en-IN" sz="1400" dirty="0">
                <a:solidFill>
                  <a:srgbClr val="7030A0"/>
                </a:solidFill>
                <a:latin typeface="AdvPTimesI"/>
              </a:rPr>
              <a:t>6 </a:t>
            </a:r>
            <a:r>
              <a:rPr lang="en-IN" sz="1400" dirty="0">
                <a:solidFill>
                  <a:srgbClr val="7030A0"/>
                </a:solidFill>
                <a:latin typeface="AdvPTimes"/>
              </a:rPr>
              <a:t>male individuals; lanes </a:t>
            </a:r>
            <a:r>
              <a:rPr lang="en-IN" sz="1400" dirty="0">
                <a:solidFill>
                  <a:srgbClr val="7030A0"/>
                </a:solidFill>
                <a:latin typeface="AdvPTimesI"/>
              </a:rPr>
              <a:t>7</a:t>
            </a:r>
            <a:r>
              <a:rPr lang="en-IN" sz="1400" dirty="0">
                <a:solidFill>
                  <a:srgbClr val="7030A0"/>
                </a:solidFill>
                <a:latin typeface="AdvPTimes"/>
              </a:rPr>
              <a:t>–</a:t>
            </a:r>
            <a:r>
              <a:rPr lang="en-IN" sz="1400" dirty="0">
                <a:solidFill>
                  <a:srgbClr val="7030A0"/>
                </a:solidFill>
                <a:latin typeface="AdvPTimesI"/>
              </a:rPr>
              <a:t>10 </a:t>
            </a:r>
            <a:r>
              <a:rPr lang="en-IN" sz="1400" dirty="0">
                <a:solidFill>
                  <a:srgbClr val="7030A0"/>
                </a:solidFill>
                <a:latin typeface="AdvPTimes"/>
              </a:rPr>
              <a:t>female individuals.</a:t>
            </a:r>
            <a:endParaRPr lang="en-IN" sz="1400" dirty="0">
              <a:solidFill>
                <a:srgbClr val="7030A0"/>
              </a:solidFill>
            </a:endParaRPr>
          </a:p>
        </p:txBody>
      </p:sp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381000" y="1092200"/>
            <a:ext cx="8686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N" sz="1600" b="1">
                <a:solidFill>
                  <a:srgbClr val="FF0000"/>
                </a:solidFill>
                <a:latin typeface="AdvPTimes"/>
              </a:rPr>
              <a:t>The primer OPG-5 generated a male specific marker of 1400bp size in all the male populations</a:t>
            </a:r>
            <a:endParaRPr lang="en-IN" sz="1600" b="1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553201" y="-11906"/>
            <a:ext cx="1752599" cy="123110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7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cs typeface="Times New Roman"/>
              </a:rPr>
              <a:t>♂♀</a:t>
            </a:r>
            <a:endParaRPr lang="en-US" sz="7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1600" y="2595265"/>
            <a:ext cx="6248400" cy="92333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SRAP  Analysis</a:t>
            </a:r>
            <a:endParaRPr lang="en-IN" sz="5400" b="1" dirty="0">
              <a:ln w="11430"/>
              <a:solidFill>
                <a:schemeClr val="accent4">
                  <a:lumMod val="60000"/>
                  <a:lumOff val="40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4" descr="G:\srap\23rd dec 2013 srap e14m10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30833" t="14999" r="24722" b="55556"/>
          <a:stretch>
            <a:fillRect/>
          </a:stretch>
        </p:blipFill>
        <p:spPr>
          <a:xfrm>
            <a:off x="611188" y="838200"/>
            <a:ext cx="4073525" cy="2335213"/>
          </a:xfrm>
        </p:spPr>
      </p:pic>
      <p:cxnSp>
        <p:nvCxnSpPr>
          <p:cNvPr id="16" name="Straight Arrow Connector 15"/>
          <p:cNvCxnSpPr/>
          <p:nvPr/>
        </p:nvCxnSpPr>
        <p:spPr>
          <a:xfrm rot="16200000" flipH="1">
            <a:off x="1035050" y="1898650"/>
            <a:ext cx="114300" cy="2032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75"/>
          <p:cNvGrpSpPr>
            <a:grpSpLocks/>
          </p:cNvGrpSpPr>
          <p:nvPr/>
        </p:nvGrpSpPr>
        <p:grpSpPr bwMode="auto">
          <a:xfrm>
            <a:off x="-15875" y="195263"/>
            <a:ext cx="4121150" cy="2878137"/>
            <a:chOff x="-44278" y="1843046"/>
            <a:chExt cx="2203278" cy="2052919"/>
          </a:xfrm>
        </p:grpSpPr>
        <p:sp>
          <p:nvSpPr>
            <p:cNvPr id="73792" name="TextBox 18"/>
            <p:cNvSpPr txBox="1">
              <a:spLocks noChangeArrowheads="1"/>
            </p:cNvSpPr>
            <p:nvPr/>
          </p:nvSpPr>
          <p:spPr bwMode="auto">
            <a:xfrm>
              <a:off x="-44277" y="3654535"/>
              <a:ext cx="609600" cy="241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>
                  <a:latin typeface="Times New Roman" pitchFamily="18" charset="0"/>
                  <a:cs typeface="Times New Roman" pitchFamily="18" charset="0"/>
                </a:rPr>
                <a:t>100</a:t>
              </a:r>
              <a:endParaRPr lang="en-IN" sz="16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793" name="TextBox 22"/>
            <p:cNvSpPr txBox="1">
              <a:spLocks noChangeArrowheads="1"/>
            </p:cNvSpPr>
            <p:nvPr/>
          </p:nvSpPr>
          <p:spPr bwMode="auto">
            <a:xfrm>
              <a:off x="-44277" y="2627875"/>
              <a:ext cx="609600" cy="241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>
                  <a:latin typeface="Times New Roman" pitchFamily="18" charset="0"/>
                  <a:cs typeface="Times New Roman" pitchFamily="18" charset="0"/>
                </a:rPr>
                <a:t>3000</a:t>
              </a:r>
              <a:endParaRPr lang="en-IN" sz="16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794" name="TextBox 23"/>
            <p:cNvSpPr txBox="1">
              <a:spLocks noChangeArrowheads="1"/>
            </p:cNvSpPr>
            <p:nvPr/>
          </p:nvSpPr>
          <p:spPr bwMode="auto">
            <a:xfrm>
              <a:off x="-44277" y="3110765"/>
              <a:ext cx="609600" cy="241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>
                  <a:latin typeface="Times New Roman" pitchFamily="18" charset="0"/>
                  <a:cs typeface="Times New Roman" pitchFamily="18" charset="0"/>
                </a:rPr>
                <a:t>400</a:t>
              </a:r>
              <a:endParaRPr lang="en-IN" sz="16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795" name="TextBox 24"/>
            <p:cNvSpPr txBox="1">
              <a:spLocks noChangeArrowheads="1"/>
            </p:cNvSpPr>
            <p:nvPr/>
          </p:nvSpPr>
          <p:spPr bwMode="auto">
            <a:xfrm>
              <a:off x="6523" y="2983667"/>
              <a:ext cx="609600" cy="241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>
                  <a:latin typeface="Times New Roman" pitchFamily="18" charset="0"/>
                  <a:cs typeface="Times New Roman" pitchFamily="18" charset="0"/>
                </a:rPr>
                <a:t>600</a:t>
              </a:r>
              <a:endParaRPr lang="en-IN" sz="16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796" name="TextBox 25"/>
            <p:cNvSpPr txBox="1">
              <a:spLocks noChangeArrowheads="1"/>
            </p:cNvSpPr>
            <p:nvPr/>
          </p:nvSpPr>
          <p:spPr bwMode="auto">
            <a:xfrm>
              <a:off x="-44278" y="2809132"/>
              <a:ext cx="609600" cy="241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>
                  <a:latin typeface="Times New Roman" pitchFamily="18" charset="0"/>
                  <a:cs typeface="Times New Roman" pitchFamily="18" charset="0"/>
                </a:rPr>
                <a:t>1500</a:t>
              </a:r>
              <a:endParaRPr lang="en-IN" sz="16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797" name="TextBox 27"/>
            <p:cNvSpPr txBox="1">
              <a:spLocks noChangeArrowheads="1"/>
            </p:cNvSpPr>
            <p:nvPr/>
          </p:nvSpPr>
          <p:spPr bwMode="auto">
            <a:xfrm>
              <a:off x="-44277" y="3412398"/>
              <a:ext cx="609600" cy="241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>
                  <a:latin typeface="Times New Roman" pitchFamily="18" charset="0"/>
                  <a:cs typeface="Times New Roman" pitchFamily="18" charset="0"/>
                </a:rPr>
                <a:t>200</a:t>
              </a:r>
              <a:endParaRPr lang="en-IN" sz="16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798" name="Rectangle 51"/>
            <p:cNvSpPr>
              <a:spLocks noChangeArrowheads="1"/>
            </p:cNvSpPr>
            <p:nvPr/>
          </p:nvSpPr>
          <p:spPr bwMode="auto">
            <a:xfrm>
              <a:off x="943812" y="1900192"/>
              <a:ext cx="334963" cy="241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600" b="1">
                  <a:latin typeface="Times New Roman" pitchFamily="18" charset="0"/>
                  <a:cs typeface="Times New Roman" pitchFamily="18" charset="0"/>
                </a:rPr>
                <a:t>♀</a:t>
              </a:r>
            </a:p>
          </p:txBody>
        </p:sp>
        <p:sp>
          <p:nvSpPr>
            <p:cNvPr id="73799" name="Rectangle 52"/>
            <p:cNvSpPr>
              <a:spLocks noChangeArrowheads="1"/>
            </p:cNvSpPr>
            <p:nvPr/>
          </p:nvSpPr>
          <p:spPr bwMode="auto">
            <a:xfrm>
              <a:off x="1782717" y="1843046"/>
              <a:ext cx="180939" cy="241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sz="1600" b="1">
                  <a:latin typeface="Times New Roman" pitchFamily="18" charset="0"/>
                  <a:cs typeface="Times New Roman" pitchFamily="18" charset="0"/>
                </a:rPr>
                <a:t>♂</a:t>
              </a:r>
              <a:endParaRPr lang="en-IN" sz="160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6" name="Straight Arrow Connector 55"/>
            <p:cNvCxnSpPr/>
            <p:nvPr/>
          </p:nvCxnSpPr>
          <p:spPr bwMode="auto">
            <a:xfrm>
              <a:off x="789165" y="2155570"/>
              <a:ext cx="660304" cy="2265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 bwMode="auto">
            <a:xfrm>
              <a:off x="1452865" y="2154437"/>
              <a:ext cx="70613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 bwMode="auto">
            <a:xfrm rot="5400000">
              <a:off x="702542" y="2126130"/>
              <a:ext cx="173247" cy="339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 bwMode="auto">
            <a:xfrm rot="5400000">
              <a:off x="1362564" y="2126412"/>
              <a:ext cx="172115" cy="169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 bwMode="auto">
            <a:xfrm rot="5400000">
              <a:off x="2071812" y="2182747"/>
              <a:ext cx="170982" cy="339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733" name="Rectangle 1"/>
          <p:cNvSpPr>
            <a:spLocks noChangeArrowheads="1"/>
          </p:cNvSpPr>
          <p:nvPr/>
        </p:nvSpPr>
        <p:spPr bwMode="auto">
          <a:xfrm>
            <a:off x="187325" y="5951538"/>
            <a:ext cx="8636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Figure</a:t>
            </a:r>
            <a:r>
              <a:rPr lang="en-US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SRAP banding patterns of DNA extracted from 22 female genotypes and 17 male genotypes amplified by primer combination </a:t>
            </a:r>
            <a:r>
              <a:rPr 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E14/M10</a:t>
            </a:r>
            <a:r>
              <a:rPr lang="en-US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.The arrow indicates a male specific band of </a:t>
            </a:r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~400bp </a:t>
            </a:r>
            <a:r>
              <a:rPr lang="en-US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size present in only male bulk and male individuals.</a:t>
            </a:r>
            <a:r>
              <a:rPr lang="en-US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73"/>
          <p:cNvGrpSpPr>
            <a:grpSpLocks/>
          </p:cNvGrpSpPr>
          <p:nvPr/>
        </p:nvGrpSpPr>
        <p:grpSpPr bwMode="auto">
          <a:xfrm>
            <a:off x="4638675" y="271463"/>
            <a:ext cx="4376738" cy="2727325"/>
            <a:chOff x="2254696" y="1899633"/>
            <a:chExt cx="2412350" cy="2015142"/>
          </a:xfrm>
        </p:grpSpPr>
        <p:pic>
          <p:nvPicPr>
            <p:cNvPr id="73775" name="Picture 8" descr="G:\srap\24th dec 2013 e14m10 4th gel.jpg"/>
            <p:cNvPicPr>
              <a:picLocks noChangeAspect="1" noChangeArrowheads="1"/>
            </p:cNvPicPr>
            <p:nvPr/>
          </p:nvPicPr>
          <p:blipFill>
            <a:blip r:embed="rId4"/>
            <a:srcRect l="14166" t="40350" r="39166" b="28888"/>
            <a:stretch>
              <a:fillRect/>
            </a:stretch>
          </p:blipFill>
          <p:spPr bwMode="auto">
            <a:xfrm>
              <a:off x="2540480" y="2270125"/>
              <a:ext cx="2126566" cy="1644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Group 93"/>
            <p:cNvGrpSpPr>
              <a:grpSpLocks/>
            </p:cNvGrpSpPr>
            <p:nvPr/>
          </p:nvGrpSpPr>
          <p:grpSpPr bwMode="auto">
            <a:xfrm>
              <a:off x="2254696" y="2544839"/>
              <a:ext cx="635000" cy="1339179"/>
              <a:chOff x="4667696" y="1448149"/>
              <a:chExt cx="635000" cy="1466011"/>
            </a:xfrm>
          </p:grpSpPr>
          <p:sp>
            <p:nvSpPr>
              <p:cNvPr id="73786" name="TextBox 30"/>
              <p:cNvSpPr txBox="1">
                <a:spLocks noChangeArrowheads="1"/>
              </p:cNvSpPr>
              <p:nvPr/>
            </p:nvSpPr>
            <p:spPr bwMode="auto">
              <a:xfrm>
                <a:off x="4693096" y="2640363"/>
                <a:ext cx="609600" cy="2737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100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787" name="TextBox 31"/>
              <p:cNvSpPr txBox="1">
                <a:spLocks noChangeArrowheads="1"/>
              </p:cNvSpPr>
              <p:nvPr/>
            </p:nvSpPr>
            <p:spPr bwMode="auto">
              <a:xfrm>
                <a:off x="4693096" y="1448149"/>
                <a:ext cx="609600" cy="2737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3000 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788" name="TextBox 32"/>
              <p:cNvSpPr txBox="1">
                <a:spLocks noChangeArrowheads="1"/>
              </p:cNvSpPr>
              <p:nvPr/>
            </p:nvSpPr>
            <p:spPr bwMode="auto">
              <a:xfrm>
                <a:off x="4693096" y="2176812"/>
                <a:ext cx="609600" cy="2737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400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789" name="TextBox 33"/>
              <p:cNvSpPr txBox="1">
                <a:spLocks noChangeArrowheads="1"/>
              </p:cNvSpPr>
              <p:nvPr/>
            </p:nvSpPr>
            <p:spPr bwMode="auto">
              <a:xfrm>
                <a:off x="4693096" y="1978375"/>
                <a:ext cx="609600" cy="2737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600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790" name="TextBox 34"/>
              <p:cNvSpPr txBox="1">
                <a:spLocks noChangeArrowheads="1"/>
              </p:cNvSpPr>
              <p:nvPr/>
            </p:nvSpPr>
            <p:spPr bwMode="auto">
              <a:xfrm>
                <a:off x="4667696" y="1713262"/>
                <a:ext cx="609600" cy="2737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1500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791" name="TextBox 35"/>
              <p:cNvSpPr txBox="1">
                <a:spLocks noChangeArrowheads="1"/>
              </p:cNvSpPr>
              <p:nvPr/>
            </p:nvSpPr>
            <p:spPr bwMode="auto">
              <a:xfrm>
                <a:off x="4693096" y="2441925"/>
                <a:ext cx="609600" cy="2737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200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17" name="Straight Arrow Connector 16"/>
            <p:cNvCxnSpPr/>
            <p:nvPr/>
          </p:nvCxnSpPr>
          <p:spPr>
            <a:xfrm rot="16200000" flipH="1">
              <a:off x="3549669" y="3159352"/>
              <a:ext cx="113777" cy="202998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Group 94"/>
            <p:cNvGrpSpPr>
              <a:grpSpLocks/>
            </p:cNvGrpSpPr>
            <p:nvPr/>
          </p:nvGrpSpPr>
          <p:grpSpPr bwMode="auto">
            <a:xfrm>
              <a:off x="3048000" y="1899633"/>
              <a:ext cx="1371600" cy="368906"/>
              <a:chOff x="1422400" y="774247"/>
              <a:chExt cx="1371600" cy="368754"/>
            </a:xfrm>
          </p:grpSpPr>
          <p:sp>
            <p:nvSpPr>
              <p:cNvPr id="73779" name="Rectangle 51"/>
              <p:cNvSpPr>
                <a:spLocks noChangeArrowheads="1"/>
              </p:cNvSpPr>
              <p:nvPr/>
            </p:nvSpPr>
            <p:spPr bwMode="auto">
              <a:xfrm>
                <a:off x="1553226" y="799173"/>
                <a:ext cx="432737" cy="2500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IN" sz="1600" b="1">
                    <a:latin typeface="Times New Roman" pitchFamily="18" charset="0"/>
                    <a:cs typeface="Times New Roman" pitchFamily="18" charset="0"/>
                  </a:rPr>
                  <a:t>♀</a:t>
                </a:r>
              </a:p>
            </p:txBody>
          </p:sp>
          <p:sp>
            <p:nvSpPr>
              <p:cNvPr id="73780" name="Rectangle 52"/>
              <p:cNvSpPr>
                <a:spLocks noChangeArrowheads="1"/>
              </p:cNvSpPr>
              <p:nvPr/>
            </p:nvSpPr>
            <p:spPr bwMode="auto">
              <a:xfrm>
                <a:off x="2417717" y="774247"/>
                <a:ext cx="186628" cy="2500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N" sz="1600" b="1">
                    <a:latin typeface="Times New Roman" pitchFamily="18" charset="0"/>
                    <a:cs typeface="Times New Roman" pitchFamily="18" charset="0"/>
                  </a:rPr>
                  <a:t>♂</a:t>
                </a:r>
                <a:endParaRPr lang="en-IN" sz="16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92" name="Straight Arrow Connector 91"/>
              <p:cNvCxnSpPr/>
              <p:nvPr/>
            </p:nvCxnSpPr>
            <p:spPr bwMode="auto">
              <a:xfrm>
                <a:off x="1424463" y="1028674"/>
                <a:ext cx="659743" cy="234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Arrow Connector 92"/>
              <p:cNvCxnSpPr/>
              <p:nvPr/>
            </p:nvCxnSpPr>
            <p:spPr bwMode="auto">
              <a:xfrm>
                <a:off x="2087706" y="1027502"/>
                <a:ext cx="706117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 bwMode="auto">
              <a:xfrm rot="5400000">
                <a:off x="1337700" y="999957"/>
                <a:ext cx="173526" cy="35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 bwMode="auto">
              <a:xfrm rot="5400000">
                <a:off x="1997741" y="999660"/>
                <a:ext cx="171181" cy="175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 bwMode="auto">
              <a:xfrm rot="5400000">
                <a:off x="2706483" y="1056236"/>
                <a:ext cx="171181" cy="35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Group 72"/>
          <p:cNvGrpSpPr>
            <a:grpSpLocks/>
          </p:cNvGrpSpPr>
          <p:nvPr/>
        </p:nvGrpSpPr>
        <p:grpSpPr bwMode="auto">
          <a:xfrm>
            <a:off x="168275" y="3200400"/>
            <a:ext cx="4516438" cy="2751138"/>
            <a:chOff x="4563240" y="1789113"/>
            <a:chExt cx="2151885" cy="2173287"/>
          </a:xfrm>
        </p:grpSpPr>
        <p:pic>
          <p:nvPicPr>
            <p:cNvPr id="73758" name="Picture 3" descr="G:\srap\20th dec2013 e14m103rd.tif"/>
            <p:cNvPicPr>
              <a:picLocks noChangeAspect="1" noChangeArrowheads="1"/>
            </p:cNvPicPr>
            <p:nvPr/>
          </p:nvPicPr>
          <p:blipFill>
            <a:blip r:embed="rId5">
              <a:lum bright="-10000" contrast="-10000"/>
            </a:blip>
            <a:srcRect l="14098" t="40547" r="40875" b="35703"/>
            <a:stretch>
              <a:fillRect/>
            </a:stretch>
          </p:blipFill>
          <p:spPr bwMode="auto">
            <a:xfrm>
              <a:off x="4826000" y="2246313"/>
              <a:ext cx="1889125" cy="1716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Straight Arrow Connector 14"/>
            <p:cNvCxnSpPr/>
            <p:nvPr/>
          </p:nvCxnSpPr>
          <p:spPr>
            <a:xfrm rot="16200000" flipH="1">
              <a:off x="5861225" y="3049917"/>
              <a:ext cx="114119" cy="20346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96"/>
            <p:cNvGrpSpPr>
              <a:grpSpLocks/>
            </p:cNvGrpSpPr>
            <p:nvPr/>
          </p:nvGrpSpPr>
          <p:grpSpPr bwMode="auto">
            <a:xfrm>
              <a:off x="4563240" y="2447925"/>
              <a:ext cx="609601" cy="1477031"/>
              <a:chOff x="42040" y="3428998"/>
              <a:chExt cx="609601" cy="1824787"/>
            </a:xfrm>
          </p:grpSpPr>
          <p:sp>
            <p:nvSpPr>
              <p:cNvPr id="73769" name="TextBox 37"/>
              <p:cNvSpPr txBox="1">
                <a:spLocks noChangeArrowheads="1"/>
              </p:cNvSpPr>
              <p:nvPr/>
            </p:nvSpPr>
            <p:spPr bwMode="auto">
              <a:xfrm>
                <a:off x="42040" y="4835521"/>
                <a:ext cx="609600" cy="418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100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770" name="TextBox 38"/>
              <p:cNvSpPr txBox="1">
                <a:spLocks noChangeArrowheads="1"/>
              </p:cNvSpPr>
              <p:nvPr/>
            </p:nvSpPr>
            <p:spPr bwMode="auto">
              <a:xfrm>
                <a:off x="42040" y="3428998"/>
                <a:ext cx="609600" cy="418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3000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771" name="TextBox 39"/>
              <p:cNvSpPr txBox="1">
                <a:spLocks noChangeArrowheads="1"/>
              </p:cNvSpPr>
              <p:nvPr/>
            </p:nvSpPr>
            <p:spPr bwMode="auto">
              <a:xfrm>
                <a:off x="42040" y="4125910"/>
                <a:ext cx="609600" cy="418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400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772" name="TextBox 40"/>
              <p:cNvSpPr txBox="1">
                <a:spLocks noChangeArrowheads="1"/>
              </p:cNvSpPr>
              <p:nvPr/>
            </p:nvSpPr>
            <p:spPr bwMode="auto">
              <a:xfrm>
                <a:off x="42041" y="3924298"/>
                <a:ext cx="609600" cy="418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600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773" name="TextBox 41"/>
              <p:cNvSpPr txBox="1">
                <a:spLocks noChangeArrowheads="1"/>
              </p:cNvSpPr>
              <p:nvPr/>
            </p:nvSpPr>
            <p:spPr bwMode="auto">
              <a:xfrm>
                <a:off x="42040" y="3678235"/>
                <a:ext cx="609600" cy="418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1500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774" name="TextBox 42"/>
              <p:cNvSpPr txBox="1">
                <a:spLocks noChangeArrowheads="1"/>
              </p:cNvSpPr>
              <p:nvPr/>
            </p:nvSpPr>
            <p:spPr bwMode="auto">
              <a:xfrm>
                <a:off x="42040" y="4505323"/>
                <a:ext cx="609600" cy="418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200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Group 94"/>
            <p:cNvGrpSpPr>
              <a:grpSpLocks/>
            </p:cNvGrpSpPr>
            <p:nvPr/>
          </p:nvGrpSpPr>
          <p:grpSpPr bwMode="auto">
            <a:xfrm>
              <a:off x="5257800" y="1789113"/>
              <a:ext cx="1371600" cy="479425"/>
              <a:chOff x="1422400" y="663773"/>
              <a:chExt cx="1371600" cy="479228"/>
            </a:xfrm>
          </p:grpSpPr>
          <p:sp>
            <p:nvSpPr>
              <p:cNvPr id="73762" name="Rectangle 51"/>
              <p:cNvSpPr>
                <a:spLocks noChangeArrowheads="1"/>
              </p:cNvSpPr>
              <p:nvPr/>
            </p:nvSpPr>
            <p:spPr bwMode="auto">
              <a:xfrm>
                <a:off x="1651000" y="663773"/>
                <a:ext cx="334963" cy="3384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IN" sz="1600" b="1">
                    <a:latin typeface="Times New Roman" pitchFamily="18" charset="0"/>
                    <a:cs typeface="Times New Roman" pitchFamily="18" charset="0"/>
                  </a:rPr>
                  <a:t>♀</a:t>
                </a:r>
              </a:p>
            </p:txBody>
          </p:sp>
          <p:sp>
            <p:nvSpPr>
              <p:cNvPr id="73763" name="Rectangle 52"/>
              <p:cNvSpPr>
                <a:spLocks noChangeArrowheads="1"/>
              </p:cNvSpPr>
              <p:nvPr/>
            </p:nvSpPr>
            <p:spPr bwMode="auto">
              <a:xfrm>
                <a:off x="2417717" y="663773"/>
                <a:ext cx="161278" cy="3384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N" sz="1600" b="1">
                    <a:latin typeface="Times New Roman" pitchFamily="18" charset="0"/>
                    <a:cs typeface="Times New Roman" pitchFamily="18" charset="0"/>
                  </a:rPr>
                  <a:t>♂</a:t>
                </a:r>
                <a:endParaRPr lang="en-IN" sz="16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00" name="Straight Arrow Connector 99"/>
              <p:cNvCxnSpPr/>
              <p:nvPr/>
            </p:nvCxnSpPr>
            <p:spPr bwMode="auto">
              <a:xfrm>
                <a:off x="1423705" y="1028555"/>
                <a:ext cx="661071" cy="1253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Arrow Connector 100"/>
              <p:cNvCxnSpPr/>
              <p:nvPr/>
            </p:nvCxnSpPr>
            <p:spPr bwMode="auto">
              <a:xfrm>
                <a:off x="2087801" y="1027301"/>
                <a:ext cx="706454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 bwMode="auto">
              <a:xfrm rot="5400000">
                <a:off x="1337210" y="999464"/>
                <a:ext cx="172989" cy="302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 bwMode="auto">
              <a:xfrm rot="5400000">
                <a:off x="1998400" y="998589"/>
                <a:ext cx="170482" cy="226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/>
              <p:cNvCxnSpPr/>
              <p:nvPr/>
            </p:nvCxnSpPr>
            <p:spPr bwMode="auto">
              <a:xfrm rot="5400000">
                <a:off x="2706874" y="1055247"/>
                <a:ext cx="171735" cy="3025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" name="Group 71"/>
          <p:cNvGrpSpPr>
            <a:grpSpLocks/>
          </p:cNvGrpSpPr>
          <p:nvPr/>
        </p:nvGrpSpPr>
        <p:grpSpPr bwMode="auto">
          <a:xfrm>
            <a:off x="4749800" y="3011488"/>
            <a:ext cx="3951288" cy="2892425"/>
            <a:chOff x="6915059" y="1789113"/>
            <a:chExt cx="2076541" cy="2170112"/>
          </a:xfrm>
        </p:grpSpPr>
        <p:pic>
          <p:nvPicPr>
            <p:cNvPr id="73741" name="Picture 3"/>
            <p:cNvPicPr>
              <a:picLocks noChangeAspect="1" noChangeArrowheads="1"/>
            </p:cNvPicPr>
            <p:nvPr/>
          </p:nvPicPr>
          <p:blipFill>
            <a:blip r:embed="rId6"/>
            <a:srcRect l="5263" t="4425"/>
            <a:stretch>
              <a:fillRect/>
            </a:stretch>
          </p:blipFill>
          <p:spPr bwMode="auto">
            <a:xfrm>
              <a:off x="7162800" y="2243138"/>
              <a:ext cx="1828800" cy="1716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" name="Straight Arrow Connector 11"/>
            <p:cNvCxnSpPr/>
            <p:nvPr/>
          </p:nvCxnSpPr>
          <p:spPr>
            <a:xfrm rot="16200000" flipH="1">
              <a:off x="8528131" y="3049903"/>
              <a:ext cx="114342" cy="203566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97"/>
            <p:cNvGrpSpPr>
              <a:grpSpLocks/>
            </p:cNvGrpSpPr>
            <p:nvPr/>
          </p:nvGrpSpPr>
          <p:grpSpPr bwMode="auto">
            <a:xfrm>
              <a:off x="6915059" y="2506663"/>
              <a:ext cx="627063" cy="1393603"/>
              <a:chOff x="4792601" y="3486150"/>
              <a:chExt cx="609601" cy="1749434"/>
            </a:xfrm>
          </p:grpSpPr>
          <p:sp>
            <p:nvSpPr>
              <p:cNvPr id="73752" name="TextBox 44"/>
              <p:cNvSpPr txBox="1">
                <a:spLocks noChangeArrowheads="1"/>
              </p:cNvSpPr>
              <p:nvPr/>
            </p:nvSpPr>
            <p:spPr bwMode="auto">
              <a:xfrm>
                <a:off x="4792602" y="4845050"/>
                <a:ext cx="609600" cy="3905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100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753" name="TextBox 45"/>
              <p:cNvSpPr txBox="1">
                <a:spLocks noChangeArrowheads="1"/>
              </p:cNvSpPr>
              <p:nvPr/>
            </p:nvSpPr>
            <p:spPr bwMode="auto">
              <a:xfrm>
                <a:off x="4792602" y="3486150"/>
                <a:ext cx="609600" cy="3905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3000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754" name="TextBox 46"/>
              <p:cNvSpPr txBox="1">
                <a:spLocks noChangeArrowheads="1"/>
              </p:cNvSpPr>
              <p:nvPr/>
            </p:nvSpPr>
            <p:spPr bwMode="auto">
              <a:xfrm>
                <a:off x="4792602" y="4222751"/>
                <a:ext cx="609600" cy="3905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400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755" name="TextBox 47"/>
              <p:cNvSpPr txBox="1">
                <a:spLocks noChangeArrowheads="1"/>
              </p:cNvSpPr>
              <p:nvPr/>
            </p:nvSpPr>
            <p:spPr bwMode="auto">
              <a:xfrm>
                <a:off x="4792602" y="3911599"/>
                <a:ext cx="609600" cy="3905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600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756" name="TextBox 48"/>
              <p:cNvSpPr txBox="1">
                <a:spLocks noChangeArrowheads="1"/>
              </p:cNvSpPr>
              <p:nvPr/>
            </p:nvSpPr>
            <p:spPr bwMode="auto">
              <a:xfrm>
                <a:off x="4792601" y="3741738"/>
                <a:ext cx="609600" cy="3905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1500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3757" name="TextBox 49"/>
              <p:cNvSpPr txBox="1">
                <a:spLocks noChangeArrowheads="1"/>
              </p:cNvSpPr>
              <p:nvPr/>
            </p:nvSpPr>
            <p:spPr bwMode="auto">
              <a:xfrm>
                <a:off x="4792602" y="4505325"/>
                <a:ext cx="609600" cy="3905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600" b="1">
                    <a:latin typeface="Times New Roman" pitchFamily="18" charset="0"/>
                    <a:cs typeface="Times New Roman" pitchFamily="18" charset="0"/>
                  </a:rPr>
                  <a:t>200</a:t>
                </a:r>
                <a:endParaRPr lang="en-IN" sz="1600" b="1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94"/>
            <p:cNvGrpSpPr>
              <a:grpSpLocks/>
            </p:cNvGrpSpPr>
            <p:nvPr/>
          </p:nvGrpSpPr>
          <p:grpSpPr bwMode="auto">
            <a:xfrm>
              <a:off x="7467600" y="1789113"/>
              <a:ext cx="1447800" cy="479425"/>
              <a:chOff x="1422400" y="663773"/>
              <a:chExt cx="1447800" cy="479228"/>
            </a:xfrm>
          </p:grpSpPr>
          <p:sp>
            <p:nvSpPr>
              <p:cNvPr id="73745" name="Rectangle 51"/>
              <p:cNvSpPr>
                <a:spLocks noChangeArrowheads="1"/>
              </p:cNvSpPr>
              <p:nvPr/>
            </p:nvSpPr>
            <p:spPr bwMode="auto">
              <a:xfrm>
                <a:off x="1849437" y="739973"/>
                <a:ext cx="334963" cy="310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IN" sz="1600" b="1">
                    <a:latin typeface="Times New Roman" pitchFamily="18" charset="0"/>
                    <a:cs typeface="Times New Roman" pitchFamily="18" charset="0"/>
                  </a:rPr>
                  <a:t>♀</a:t>
                </a:r>
              </a:p>
            </p:txBody>
          </p:sp>
          <p:sp>
            <p:nvSpPr>
              <p:cNvPr id="73746" name="Rectangle 52"/>
              <p:cNvSpPr>
                <a:spLocks noChangeArrowheads="1"/>
              </p:cNvSpPr>
              <p:nvPr/>
            </p:nvSpPr>
            <p:spPr bwMode="auto">
              <a:xfrm>
                <a:off x="2565308" y="663773"/>
                <a:ext cx="177910" cy="310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N" sz="1600" b="1">
                    <a:latin typeface="Times New Roman" pitchFamily="18" charset="0"/>
                    <a:cs typeface="Times New Roman" pitchFamily="18" charset="0"/>
                  </a:rPr>
                  <a:t>♂</a:t>
                </a:r>
                <a:endParaRPr lang="en-IN" sz="16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08" name="Straight Arrow Connector 107"/>
              <p:cNvCxnSpPr/>
              <p:nvPr/>
            </p:nvCxnSpPr>
            <p:spPr bwMode="auto">
              <a:xfrm>
                <a:off x="1423826" y="1029278"/>
                <a:ext cx="1218059" cy="357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Arrow Connector 108"/>
              <p:cNvCxnSpPr/>
              <p:nvPr/>
            </p:nvCxnSpPr>
            <p:spPr bwMode="auto">
              <a:xfrm>
                <a:off x="2641885" y="1028088"/>
                <a:ext cx="228595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 bwMode="auto">
              <a:xfrm rot="5400000">
                <a:off x="1337509" y="999631"/>
                <a:ext cx="172633" cy="333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 bwMode="auto">
              <a:xfrm rot="5400000">
                <a:off x="2556998" y="1034396"/>
                <a:ext cx="171442" cy="166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 bwMode="auto">
              <a:xfrm rot="5400000">
                <a:off x="2783090" y="1056183"/>
                <a:ext cx="171442" cy="333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3737" name="Rectangle 76"/>
          <p:cNvSpPr>
            <a:spLocks noChangeArrowheads="1"/>
          </p:cNvSpPr>
          <p:nvPr/>
        </p:nvSpPr>
        <p:spPr bwMode="auto">
          <a:xfrm>
            <a:off x="523875" y="773113"/>
            <a:ext cx="4572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  PF  PM  1   2      3   4    5   6     7    8     9  10 </a:t>
            </a:r>
            <a:endParaRPr lang="en-IN" sz="1600"/>
          </a:p>
        </p:txBody>
      </p:sp>
      <p:sp>
        <p:nvSpPr>
          <p:cNvPr id="73738" name="Rectangle 77"/>
          <p:cNvSpPr>
            <a:spLocks noChangeArrowheads="1"/>
          </p:cNvSpPr>
          <p:nvPr/>
        </p:nvSpPr>
        <p:spPr bwMode="auto">
          <a:xfrm>
            <a:off x="5181600" y="793750"/>
            <a:ext cx="4572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  </a:t>
            </a:r>
            <a:r>
              <a:rPr lang="en-US" sz="1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PF PM  </a:t>
            </a:r>
            <a:r>
              <a:rPr lang="en-US" sz="1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11 12  13 14 15  16  17 18  19  20 </a:t>
            </a:r>
            <a:endParaRPr lang="en-IN" sz="1600" b="1"/>
          </a:p>
        </p:txBody>
      </p:sp>
      <p:sp>
        <p:nvSpPr>
          <p:cNvPr id="73739" name="Rectangle 78"/>
          <p:cNvSpPr>
            <a:spLocks noChangeArrowheads="1"/>
          </p:cNvSpPr>
          <p:nvPr/>
        </p:nvSpPr>
        <p:spPr bwMode="auto">
          <a:xfrm>
            <a:off x="762000" y="3778250"/>
            <a:ext cx="45720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  PF PM 21  22  23 24  25 26  27  28  29  30 </a:t>
            </a:r>
            <a:endParaRPr lang="en-IN" sz="1600"/>
          </a:p>
        </p:txBody>
      </p:sp>
      <p:sp>
        <p:nvSpPr>
          <p:cNvPr id="73740" name="TextBox 9"/>
          <p:cNvSpPr txBox="1">
            <a:spLocks noChangeArrowheads="1"/>
          </p:cNvSpPr>
          <p:nvPr/>
        </p:nvSpPr>
        <p:spPr bwMode="auto">
          <a:xfrm>
            <a:off x="5257800" y="3711575"/>
            <a:ext cx="38782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  PF PM 31  32  33 34 35  36 37 38  39 </a:t>
            </a:r>
            <a:endParaRPr lang="en-IN" sz="1600">
              <a:solidFill>
                <a:srgbClr val="FFFF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sz="16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1600" y="2595265"/>
            <a:ext cx="6248400" cy="92333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5400" b="1" dirty="0">
                <a:ln w="11430"/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ISSR  Analysis</a:t>
            </a:r>
            <a:endParaRPr lang="en-IN" sz="5400" b="1" dirty="0">
              <a:ln w="11430"/>
              <a:solidFill>
                <a:schemeClr val="accent4">
                  <a:lumMod val="60000"/>
                  <a:lumOff val="40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7" descr="C:\Users\dell\Desktop\desktop\807 population\807 11 nov 2013  48-25.jpg"/>
          <p:cNvPicPr>
            <a:picLocks noChangeArrowheads="1"/>
          </p:cNvPicPr>
          <p:nvPr/>
        </p:nvPicPr>
        <p:blipFill>
          <a:blip r:embed="rId3"/>
          <a:srcRect l="31212" t="12228" r="23007" b="60370"/>
          <a:stretch>
            <a:fillRect/>
          </a:stretch>
        </p:blipFill>
        <p:spPr bwMode="auto">
          <a:xfrm>
            <a:off x="738188" y="1093788"/>
            <a:ext cx="3879850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TextBox 9"/>
          <p:cNvSpPr txBox="1">
            <a:spLocks noChangeArrowheads="1"/>
          </p:cNvSpPr>
          <p:nvPr/>
        </p:nvSpPr>
        <p:spPr bwMode="auto">
          <a:xfrm>
            <a:off x="4357688" y="2816225"/>
            <a:ext cx="219075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en-IN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60" name="Picture 3" descr="C:\Users\dell\Desktop\desktop\807 population\807 11 nov 2013  40.jpg"/>
          <p:cNvPicPr>
            <a:picLocks noChangeAspect="1" noChangeArrowheads="1"/>
          </p:cNvPicPr>
          <p:nvPr/>
        </p:nvPicPr>
        <p:blipFill>
          <a:blip r:embed="rId4"/>
          <a:srcRect l="33261" t="12721" r="20000" b="60316"/>
          <a:stretch>
            <a:fillRect/>
          </a:stretch>
        </p:blipFill>
        <p:spPr bwMode="auto">
          <a:xfrm>
            <a:off x="4648200" y="1093788"/>
            <a:ext cx="3916363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Straight Connector 17"/>
          <p:cNvCxnSpPr/>
          <p:nvPr/>
        </p:nvCxnSpPr>
        <p:spPr bwMode="auto">
          <a:xfrm>
            <a:off x="1603375" y="990600"/>
            <a:ext cx="1471613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 bwMode="auto">
          <a:xfrm>
            <a:off x="3198813" y="990600"/>
            <a:ext cx="1296987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 bwMode="auto">
          <a:xfrm>
            <a:off x="7048500" y="1008063"/>
            <a:ext cx="12573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4" name="TextBox 29"/>
          <p:cNvSpPr txBox="1">
            <a:spLocks noChangeArrowheads="1"/>
          </p:cNvSpPr>
          <p:nvPr/>
        </p:nvSpPr>
        <p:spPr bwMode="auto">
          <a:xfrm>
            <a:off x="838200" y="1211263"/>
            <a:ext cx="77263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  PF  PM     1       2    3     4      5     6      7      8    9      10         M    PF PM  11    12   13   14    15   16    17   18   19    20</a:t>
            </a:r>
            <a:endParaRPr lang="en-IN" sz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65" name="Rectangle 45"/>
          <p:cNvSpPr>
            <a:spLocks noChangeArrowheads="1"/>
          </p:cNvSpPr>
          <p:nvPr/>
        </p:nvSpPr>
        <p:spPr bwMode="auto">
          <a:xfrm>
            <a:off x="3657600" y="590550"/>
            <a:ext cx="223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/>
              <a:t>♂</a:t>
            </a:r>
          </a:p>
        </p:txBody>
      </p:sp>
      <p:sp>
        <p:nvSpPr>
          <p:cNvPr id="45066" name="Rectangle 46"/>
          <p:cNvSpPr>
            <a:spLocks noChangeArrowheads="1"/>
          </p:cNvSpPr>
          <p:nvPr/>
        </p:nvSpPr>
        <p:spPr bwMode="auto">
          <a:xfrm>
            <a:off x="7543800" y="608013"/>
            <a:ext cx="223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/>
              <a:t>♂</a:t>
            </a:r>
          </a:p>
        </p:txBody>
      </p:sp>
      <p:sp>
        <p:nvSpPr>
          <p:cNvPr id="45067" name="Rectangle 47"/>
          <p:cNvSpPr>
            <a:spLocks noChangeArrowheads="1"/>
          </p:cNvSpPr>
          <p:nvPr/>
        </p:nvSpPr>
        <p:spPr bwMode="auto">
          <a:xfrm>
            <a:off x="2295525" y="592138"/>
            <a:ext cx="2238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/>
              <a:t>♀</a:t>
            </a:r>
          </a:p>
        </p:txBody>
      </p:sp>
      <p:sp>
        <p:nvSpPr>
          <p:cNvPr id="45068" name="Rectangle 48"/>
          <p:cNvSpPr>
            <a:spLocks noChangeArrowheads="1"/>
          </p:cNvSpPr>
          <p:nvPr/>
        </p:nvSpPr>
        <p:spPr bwMode="auto">
          <a:xfrm>
            <a:off x="6065838" y="608013"/>
            <a:ext cx="2238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/>
              <a:t>♀</a:t>
            </a:r>
          </a:p>
        </p:txBody>
      </p:sp>
      <p:cxnSp>
        <p:nvCxnSpPr>
          <p:cNvPr id="59" name="Straight Arrow Connector 58"/>
          <p:cNvCxnSpPr/>
          <p:nvPr/>
        </p:nvCxnSpPr>
        <p:spPr bwMode="auto">
          <a:xfrm>
            <a:off x="273050" y="2208213"/>
            <a:ext cx="449263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70" name="TextBox 67"/>
          <p:cNvSpPr txBox="1">
            <a:spLocks noChangeArrowheads="1"/>
          </p:cNvSpPr>
          <p:nvPr/>
        </p:nvSpPr>
        <p:spPr bwMode="auto">
          <a:xfrm>
            <a:off x="2189163" y="3127375"/>
            <a:ext cx="219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en-IN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71" name="TextBox 69"/>
          <p:cNvSpPr txBox="1">
            <a:spLocks noChangeArrowheads="1"/>
          </p:cNvSpPr>
          <p:nvPr/>
        </p:nvSpPr>
        <p:spPr bwMode="auto">
          <a:xfrm>
            <a:off x="174625" y="1427163"/>
            <a:ext cx="5111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1200</a:t>
            </a:r>
          </a:p>
        </p:txBody>
      </p:sp>
      <p:sp>
        <p:nvSpPr>
          <p:cNvPr id="45072" name="TextBox 72"/>
          <p:cNvSpPr txBox="1">
            <a:spLocks noChangeArrowheads="1"/>
          </p:cNvSpPr>
          <p:nvPr/>
        </p:nvSpPr>
        <p:spPr bwMode="auto">
          <a:xfrm>
            <a:off x="228600" y="1828801"/>
            <a:ext cx="609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1200</a:t>
            </a:r>
          </a:p>
        </p:txBody>
      </p:sp>
      <p:grpSp>
        <p:nvGrpSpPr>
          <p:cNvPr id="2" name="Group 125"/>
          <p:cNvGrpSpPr>
            <a:grpSpLocks/>
          </p:cNvGrpSpPr>
          <p:nvPr/>
        </p:nvGrpSpPr>
        <p:grpSpPr bwMode="auto">
          <a:xfrm>
            <a:off x="257479" y="3095625"/>
            <a:ext cx="4360560" cy="2390775"/>
            <a:chOff x="4287254" y="621598"/>
            <a:chExt cx="2418605" cy="1395625"/>
          </a:xfrm>
        </p:grpSpPr>
        <p:pic>
          <p:nvPicPr>
            <p:cNvPr id="45090" name="Picture 10" descr="C:\Users\dell\Desktop\desktop\807 population\807 11 th nov 2013  local.jpg"/>
            <p:cNvPicPr>
              <a:picLocks noChangeAspect="1" noChangeArrowheads="1"/>
            </p:cNvPicPr>
            <p:nvPr/>
          </p:nvPicPr>
          <p:blipFill>
            <a:blip r:embed="rId5"/>
            <a:srcRect l="19823" t="41559" r="34331" b="34753"/>
            <a:stretch>
              <a:fillRect/>
            </a:stretch>
          </p:blipFill>
          <p:spPr bwMode="auto">
            <a:xfrm>
              <a:off x="4572196" y="916986"/>
              <a:ext cx="2133663" cy="1100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0" name="Straight Connector 39"/>
            <p:cNvCxnSpPr/>
            <p:nvPr/>
          </p:nvCxnSpPr>
          <p:spPr bwMode="auto">
            <a:xfrm>
              <a:off x="5929245" y="858836"/>
              <a:ext cx="776614" cy="18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 bwMode="auto">
            <a:xfrm>
              <a:off x="5181688" y="859763"/>
              <a:ext cx="656864" cy="92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093" name="Rectangle 42"/>
            <p:cNvSpPr>
              <a:spLocks noChangeArrowheads="1"/>
            </p:cNvSpPr>
            <p:nvPr/>
          </p:nvSpPr>
          <p:spPr bwMode="auto">
            <a:xfrm>
              <a:off x="5415623" y="637866"/>
              <a:ext cx="223737" cy="4007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/>
                <a:t>♀</a:t>
              </a:r>
            </a:p>
          </p:txBody>
        </p:sp>
        <p:sp>
          <p:nvSpPr>
            <p:cNvPr id="45094" name="Rectangle 43"/>
            <p:cNvSpPr>
              <a:spLocks noChangeArrowheads="1"/>
            </p:cNvSpPr>
            <p:nvPr/>
          </p:nvSpPr>
          <p:spPr bwMode="auto">
            <a:xfrm flipH="1">
              <a:off x="6074035" y="621598"/>
              <a:ext cx="311585" cy="4615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/>
                <a:t>♂</a:t>
              </a:r>
            </a:p>
          </p:txBody>
        </p:sp>
        <p:sp>
          <p:nvSpPr>
            <p:cNvPr id="45095" name="TextBox 73"/>
            <p:cNvSpPr txBox="1">
              <a:spLocks noChangeArrowheads="1"/>
            </p:cNvSpPr>
            <p:nvPr/>
          </p:nvSpPr>
          <p:spPr bwMode="auto">
            <a:xfrm>
              <a:off x="4287254" y="1259341"/>
              <a:ext cx="533423" cy="179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1200</a:t>
              </a:r>
            </a:p>
          </p:txBody>
        </p:sp>
      </p:grpSp>
      <p:cxnSp>
        <p:nvCxnSpPr>
          <p:cNvPr id="60" name="Straight Connector 59"/>
          <p:cNvCxnSpPr/>
          <p:nvPr/>
        </p:nvCxnSpPr>
        <p:spPr bwMode="auto">
          <a:xfrm>
            <a:off x="5527675" y="1008063"/>
            <a:ext cx="12731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75" name="Rectangle 1"/>
          <p:cNvSpPr>
            <a:spLocks noChangeArrowheads="1"/>
          </p:cNvSpPr>
          <p:nvPr/>
        </p:nvSpPr>
        <p:spPr bwMode="auto">
          <a:xfrm>
            <a:off x="503238" y="5257800"/>
            <a:ext cx="82708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sz="1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Figure: </a:t>
            </a:r>
            <a:r>
              <a:rPr lang="en-US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Male </a:t>
            </a:r>
            <a:r>
              <a:rPr lang="en-US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specific ISSR marker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UBC807</a:t>
            </a:r>
            <a:r>
              <a:rPr lang="en-US" sz="2800" b="1" baseline="-30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1200</a:t>
            </a:r>
            <a:r>
              <a:rPr lang="en-US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across </a:t>
            </a:r>
            <a:r>
              <a:rPr lang="en-US" sz="1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22 female and 17 male genotypes of Jojoba</a:t>
            </a:r>
            <a:endParaRPr lang="en-US" sz="18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121"/>
          <p:cNvGrpSpPr>
            <a:grpSpLocks/>
          </p:cNvGrpSpPr>
          <p:nvPr/>
        </p:nvGrpSpPr>
        <p:grpSpPr bwMode="auto">
          <a:xfrm>
            <a:off x="4403725" y="1905000"/>
            <a:ext cx="4664075" cy="3581400"/>
            <a:chOff x="6661989" y="-495505"/>
            <a:chExt cx="2682729" cy="2512728"/>
          </a:xfrm>
        </p:grpSpPr>
        <p:pic>
          <p:nvPicPr>
            <p:cNvPr id="45082" name="Picture 2"/>
            <p:cNvPicPr>
              <a:picLocks noChangeAspect="1" noChangeArrowheads="1"/>
            </p:cNvPicPr>
            <p:nvPr/>
          </p:nvPicPr>
          <p:blipFill>
            <a:blip r:embed="rId6"/>
            <a:srcRect t="5254" b="9219"/>
            <a:stretch>
              <a:fillRect/>
            </a:stretch>
          </p:blipFill>
          <p:spPr bwMode="auto">
            <a:xfrm>
              <a:off x="6782092" y="707270"/>
              <a:ext cx="2106310" cy="1309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38" name="Straight Connector 37"/>
            <p:cNvCxnSpPr/>
            <p:nvPr/>
          </p:nvCxnSpPr>
          <p:spPr bwMode="auto">
            <a:xfrm>
              <a:off x="8614227" y="680666"/>
              <a:ext cx="273934" cy="22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 bwMode="auto">
            <a:xfrm>
              <a:off x="7391567" y="680666"/>
              <a:ext cx="985250" cy="22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085" name="Rectangle 44"/>
            <p:cNvSpPr>
              <a:spLocks noChangeArrowheads="1"/>
            </p:cNvSpPr>
            <p:nvPr/>
          </p:nvSpPr>
          <p:spPr bwMode="auto">
            <a:xfrm>
              <a:off x="8664665" y="306429"/>
              <a:ext cx="223737" cy="400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/>
                <a:t>♂</a:t>
              </a:r>
            </a:p>
          </p:txBody>
        </p:sp>
        <p:sp>
          <p:nvSpPr>
            <p:cNvPr id="45086" name="Rectangle 49"/>
            <p:cNvSpPr>
              <a:spLocks noChangeArrowheads="1"/>
            </p:cNvSpPr>
            <p:nvPr/>
          </p:nvSpPr>
          <p:spPr bwMode="auto">
            <a:xfrm>
              <a:off x="7391719" y="407869"/>
              <a:ext cx="223737" cy="4007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/>
                <a:t>♀</a:t>
              </a:r>
            </a:p>
          </p:txBody>
        </p:sp>
        <p:sp>
          <p:nvSpPr>
            <p:cNvPr id="45087" name="TextBox 74"/>
            <p:cNvSpPr txBox="1">
              <a:spLocks noChangeArrowheads="1"/>
            </p:cNvSpPr>
            <p:nvPr/>
          </p:nvSpPr>
          <p:spPr bwMode="auto">
            <a:xfrm>
              <a:off x="8906549" y="1215289"/>
              <a:ext cx="438169" cy="215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1200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 bwMode="auto">
            <a:xfrm flipH="1">
              <a:off x="6661989" y="-495505"/>
              <a:ext cx="245628" cy="212736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 bwMode="auto">
            <a:xfrm flipH="1">
              <a:off x="8888161" y="1429138"/>
              <a:ext cx="287631" cy="0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5" name="Straight Arrow Connector 54"/>
          <p:cNvCxnSpPr/>
          <p:nvPr/>
        </p:nvCxnSpPr>
        <p:spPr bwMode="auto">
          <a:xfrm flipH="1">
            <a:off x="4325938" y="4392613"/>
            <a:ext cx="287337" cy="18415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 bwMode="auto">
          <a:xfrm flipH="1">
            <a:off x="8359775" y="2208213"/>
            <a:ext cx="403225" cy="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79" name="TextBox 121"/>
          <p:cNvSpPr txBox="1">
            <a:spLocks noChangeArrowheads="1"/>
          </p:cNvSpPr>
          <p:nvPr/>
        </p:nvSpPr>
        <p:spPr bwMode="auto">
          <a:xfrm>
            <a:off x="574675" y="6429375"/>
            <a:ext cx="750252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Sharma K., </a:t>
            </a:r>
            <a:r>
              <a:rPr lang="en-US" sz="1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Agrawal</a:t>
            </a:r>
            <a:r>
              <a:rPr lang="en-US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V., Gupta S., Kumar R., Prasad M. Plant </a:t>
            </a:r>
            <a:r>
              <a:rPr lang="en-US" sz="12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Biotechnol</a:t>
            </a:r>
            <a:r>
              <a:rPr lang="en-US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Rep (2008) 2:239-243</a:t>
            </a:r>
            <a:endParaRPr lang="en-IN" sz="1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80" name="TextBox 73"/>
          <p:cNvSpPr txBox="1">
            <a:spLocks noChangeArrowheads="1"/>
          </p:cNvSpPr>
          <p:nvPr/>
        </p:nvSpPr>
        <p:spPr bwMode="auto">
          <a:xfrm>
            <a:off x="8274050" y="1824038"/>
            <a:ext cx="9620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1200</a:t>
            </a:r>
          </a:p>
        </p:txBody>
      </p:sp>
      <p:sp>
        <p:nvSpPr>
          <p:cNvPr id="45081" name="Rectangle 41"/>
          <p:cNvSpPr>
            <a:spLocks noChangeArrowheads="1"/>
          </p:cNvSpPr>
          <p:nvPr/>
        </p:nvSpPr>
        <p:spPr bwMode="auto">
          <a:xfrm>
            <a:off x="912813" y="3656013"/>
            <a:ext cx="74469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M   PF  PM  21   22    23   24    25   26    27   28   29    30              M  PF  PM  31  32   33    34  35   36     37     38   39</a:t>
            </a:r>
            <a:endParaRPr lang="en-IN"/>
          </a:p>
        </p:txBody>
      </p:sp>
      <p:cxnSp>
        <p:nvCxnSpPr>
          <p:cNvPr id="42" name="Straight Arrow Connector 41"/>
          <p:cNvCxnSpPr/>
          <p:nvPr/>
        </p:nvCxnSpPr>
        <p:spPr bwMode="auto">
          <a:xfrm>
            <a:off x="304800" y="4495800"/>
            <a:ext cx="449263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0"/>
          <p:cNvGrpSpPr>
            <a:grpSpLocks/>
          </p:cNvGrpSpPr>
          <p:nvPr/>
        </p:nvGrpSpPr>
        <p:grpSpPr bwMode="auto">
          <a:xfrm>
            <a:off x="228600" y="-76200"/>
            <a:ext cx="8780461" cy="2630488"/>
            <a:chOff x="76334" y="870506"/>
            <a:chExt cx="4394065" cy="3222666"/>
          </a:xfrm>
        </p:grpSpPr>
        <p:pic>
          <p:nvPicPr>
            <p:cNvPr id="46127" name="Picture 2" descr="C:\Users\dell\Desktop\jojoa pics\848.jpg"/>
            <p:cNvPicPr>
              <a:picLocks noChangeAspect="1" noChangeArrowheads="1"/>
            </p:cNvPicPr>
            <p:nvPr/>
          </p:nvPicPr>
          <p:blipFill>
            <a:blip r:embed="rId2"/>
            <a:srcRect t="5096" r="11620" b="47346"/>
            <a:stretch>
              <a:fillRect/>
            </a:stretch>
          </p:blipFill>
          <p:spPr bwMode="auto">
            <a:xfrm>
              <a:off x="2590800" y="1503363"/>
              <a:ext cx="1733550" cy="2305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128" name="Picture 2" descr="C:\Users\dell\Desktop\jojoa pics\848.jpg"/>
            <p:cNvPicPr>
              <a:picLocks noChangeAspect="1" noChangeArrowheads="1"/>
            </p:cNvPicPr>
            <p:nvPr/>
          </p:nvPicPr>
          <p:blipFill>
            <a:blip r:embed="rId2"/>
            <a:srcRect t="50955" r="11620" b="12979"/>
            <a:stretch>
              <a:fillRect/>
            </a:stretch>
          </p:blipFill>
          <p:spPr bwMode="auto">
            <a:xfrm>
              <a:off x="352425" y="1479550"/>
              <a:ext cx="1933575" cy="2517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7"/>
            <p:cNvGrpSpPr>
              <a:grpSpLocks/>
            </p:cNvGrpSpPr>
            <p:nvPr/>
          </p:nvGrpSpPr>
          <p:grpSpPr bwMode="auto">
            <a:xfrm>
              <a:off x="2339330" y="2269333"/>
              <a:ext cx="507600" cy="1539082"/>
              <a:chOff x="122713" y="2617967"/>
              <a:chExt cx="480885" cy="2109734"/>
            </a:xfrm>
          </p:grpSpPr>
          <p:sp>
            <p:nvSpPr>
              <p:cNvPr id="46158" name="TextBox 18"/>
              <p:cNvSpPr txBox="1">
                <a:spLocks noChangeArrowheads="1"/>
              </p:cNvSpPr>
              <p:nvPr/>
            </p:nvSpPr>
            <p:spPr bwMode="auto">
              <a:xfrm>
                <a:off x="146398" y="4305808"/>
                <a:ext cx="457200" cy="4218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 dirty="0">
                    <a:latin typeface="Constantia" pitchFamily="18" charset="0"/>
                  </a:rPr>
                  <a:t>100</a:t>
                </a:r>
                <a:endParaRPr lang="en-IN" sz="1400" b="1" dirty="0">
                  <a:latin typeface="Constantia" pitchFamily="18" charset="0"/>
                </a:endParaRPr>
              </a:p>
            </p:txBody>
          </p:sp>
          <p:sp>
            <p:nvSpPr>
              <p:cNvPr id="46159" name="TextBox 22"/>
              <p:cNvSpPr txBox="1">
                <a:spLocks noChangeArrowheads="1"/>
              </p:cNvSpPr>
              <p:nvPr/>
            </p:nvSpPr>
            <p:spPr bwMode="auto">
              <a:xfrm>
                <a:off x="132348" y="2617967"/>
                <a:ext cx="457201" cy="4373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latin typeface="Constantia" pitchFamily="18" charset="0"/>
                  </a:rPr>
                  <a:t>3000</a:t>
                </a:r>
                <a:endParaRPr lang="en-IN" sz="1400" b="1">
                  <a:latin typeface="Constantia" pitchFamily="18" charset="0"/>
                </a:endParaRPr>
              </a:p>
            </p:txBody>
          </p:sp>
          <p:sp>
            <p:nvSpPr>
              <p:cNvPr id="46160" name="TextBox 23"/>
              <p:cNvSpPr txBox="1">
                <a:spLocks noChangeArrowheads="1"/>
              </p:cNvSpPr>
              <p:nvPr/>
            </p:nvSpPr>
            <p:spPr bwMode="auto">
              <a:xfrm>
                <a:off x="122713" y="3252302"/>
                <a:ext cx="457201" cy="4218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 dirty="0">
                    <a:latin typeface="Constantia" pitchFamily="18" charset="0"/>
                  </a:rPr>
                  <a:t>1031</a:t>
                </a:r>
                <a:endParaRPr lang="en-IN" sz="1400" b="1" dirty="0">
                  <a:latin typeface="Constantia" pitchFamily="18" charset="0"/>
                </a:endParaRPr>
              </a:p>
            </p:txBody>
          </p:sp>
          <p:sp>
            <p:nvSpPr>
              <p:cNvPr id="46161" name="TextBox 24"/>
              <p:cNvSpPr txBox="1">
                <a:spLocks noChangeArrowheads="1"/>
              </p:cNvSpPr>
              <p:nvPr/>
            </p:nvSpPr>
            <p:spPr bwMode="auto">
              <a:xfrm>
                <a:off x="122713" y="3659232"/>
                <a:ext cx="457201" cy="4373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latin typeface="Constantia" pitchFamily="18" charset="0"/>
                  </a:rPr>
                  <a:t>500</a:t>
                </a:r>
                <a:endParaRPr lang="en-IN" sz="1400" b="1">
                  <a:latin typeface="Constantia" pitchFamily="18" charset="0"/>
                </a:endParaRPr>
              </a:p>
            </p:txBody>
          </p:sp>
          <p:sp>
            <p:nvSpPr>
              <p:cNvPr id="46162" name="TextBox 25"/>
              <p:cNvSpPr txBox="1">
                <a:spLocks noChangeArrowheads="1"/>
              </p:cNvSpPr>
              <p:nvPr/>
            </p:nvSpPr>
            <p:spPr bwMode="auto">
              <a:xfrm>
                <a:off x="122713" y="2973760"/>
                <a:ext cx="457201" cy="4373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latin typeface="Constantia" pitchFamily="18" charset="0"/>
                  </a:rPr>
                  <a:t>1500</a:t>
                </a:r>
                <a:endParaRPr lang="en-IN" sz="1400" b="1">
                  <a:latin typeface="Constantia" pitchFamily="18" charset="0"/>
                </a:endParaRPr>
              </a:p>
            </p:txBody>
          </p:sp>
          <p:sp>
            <p:nvSpPr>
              <p:cNvPr id="46163" name="TextBox 27"/>
              <p:cNvSpPr txBox="1">
                <a:spLocks noChangeArrowheads="1"/>
              </p:cNvSpPr>
              <p:nvPr/>
            </p:nvSpPr>
            <p:spPr bwMode="auto">
              <a:xfrm>
                <a:off x="132348" y="4032297"/>
                <a:ext cx="457200" cy="4218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latin typeface="Constantia" pitchFamily="18" charset="0"/>
                  </a:rPr>
                  <a:t>200</a:t>
                </a:r>
                <a:endParaRPr lang="en-IN" sz="1400" b="1">
                  <a:latin typeface="Constantia" pitchFamily="18" charset="0"/>
                </a:endParaRPr>
              </a:p>
            </p:txBody>
          </p:sp>
        </p:grpSp>
        <p:grpSp>
          <p:nvGrpSpPr>
            <p:cNvPr id="4" name="Group 33"/>
            <p:cNvGrpSpPr>
              <a:grpSpLocks/>
            </p:cNvGrpSpPr>
            <p:nvPr/>
          </p:nvGrpSpPr>
          <p:grpSpPr bwMode="auto">
            <a:xfrm>
              <a:off x="76334" y="2287588"/>
              <a:ext cx="495733" cy="1805584"/>
              <a:chOff x="334870" y="2833371"/>
              <a:chExt cx="469200" cy="2477466"/>
            </a:xfrm>
          </p:grpSpPr>
          <p:sp>
            <p:nvSpPr>
              <p:cNvPr id="46152" name="TextBox 18"/>
              <p:cNvSpPr txBox="1">
                <a:spLocks noChangeArrowheads="1"/>
              </p:cNvSpPr>
              <p:nvPr/>
            </p:nvSpPr>
            <p:spPr bwMode="auto">
              <a:xfrm>
                <a:off x="347300" y="4873013"/>
                <a:ext cx="456770" cy="4378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 dirty="0">
                    <a:latin typeface="Constantia" pitchFamily="18" charset="0"/>
                  </a:rPr>
                  <a:t>100</a:t>
                </a:r>
                <a:endParaRPr lang="en-IN" sz="1400" b="1" dirty="0">
                  <a:latin typeface="Constantia" pitchFamily="18" charset="0"/>
                </a:endParaRPr>
              </a:p>
            </p:txBody>
          </p:sp>
          <p:sp>
            <p:nvSpPr>
              <p:cNvPr id="46153" name="TextBox 22"/>
              <p:cNvSpPr txBox="1">
                <a:spLocks noChangeArrowheads="1"/>
              </p:cNvSpPr>
              <p:nvPr/>
            </p:nvSpPr>
            <p:spPr bwMode="auto">
              <a:xfrm>
                <a:off x="334870" y="2833371"/>
                <a:ext cx="456770" cy="4378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latin typeface="Constantia" pitchFamily="18" charset="0"/>
                  </a:rPr>
                  <a:t>3000</a:t>
                </a:r>
                <a:endParaRPr lang="en-IN" sz="1400" b="1">
                  <a:latin typeface="Constantia" pitchFamily="18" charset="0"/>
                </a:endParaRPr>
              </a:p>
            </p:txBody>
          </p:sp>
          <p:sp>
            <p:nvSpPr>
              <p:cNvPr id="46154" name="TextBox 23"/>
              <p:cNvSpPr txBox="1">
                <a:spLocks noChangeArrowheads="1"/>
              </p:cNvSpPr>
              <p:nvPr/>
            </p:nvSpPr>
            <p:spPr bwMode="auto">
              <a:xfrm>
                <a:off x="334870" y="3425848"/>
                <a:ext cx="456770" cy="422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latin typeface="Constantia" pitchFamily="18" charset="0"/>
                  </a:rPr>
                  <a:t>1031</a:t>
                </a:r>
                <a:endParaRPr lang="en-IN" sz="1400" b="1">
                  <a:latin typeface="Constantia" pitchFamily="18" charset="0"/>
                </a:endParaRPr>
              </a:p>
            </p:txBody>
          </p:sp>
          <p:sp>
            <p:nvSpPr>
              <p:cNvPr id="46155" name="TextBox 24"/>
              <p:cNvSpPr txBox="1">
                <a:spLocks noChangeArrowheads="1"/>
              </p:cNvSpPr>
              <p:nvPr/>
            </p:nvSpPr>
            <p:spPr bwMode="auto">
              <a:xfrm>
                <a:off x="334870" y="3918128"/>
                <a:ext cx="456770" cy="422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latin typeface="Constantia" pitchFamily="18" charset="0"/>
                  </a:rPr>
                  <a:t>500</a:t>
                </a:r>
                <a:endParaRPr lang="en-IN" sz="1400" b="1">
                  <a:latin typeface="Constantia" pitchFamily="18" charset="0"/>
                </a:endParaRPr>
              </a:p>
            </p:txBody>
          </p:sp>
          <p:sp>
            <p:nvSpPr>
              <p:cNvPr id="46156" name="TextBox 25"/>
              <p:cNvSpPr txBox="1">
                <a:spLocks noChangeArrowheads="1"/>
              </p:cNvSpPr>
              <p:nvPr/>
            </p:nvSpPr>
            <p:spPr bwMode="auto">
              <a:xfrm>
                <a:off x="334870" y="3129609"/>
                <a:ext cx="456770" cy="422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latin typeface="Constantia" pitchFamily="18" charset="0"/>
                  </a:rPr>
                  <a:t>1500</a:t>
                </a:r>
                <a:endParaRPr lang="en-IN" sz="1400" b="1">
                  <a:latin typeface="Constantia" pitchFamily="18" charset="0"/>
                </a:endParaRPr>
              </a:p>
            </p:txBody>
          </p:sp>
          <p:sp>
            <p:nvSpPr>
              <p:cNvPr id="46157" name="TextBox 27"/>
              <p:cNvSpPr txBox="1">
                <a:spLocks noChangeArrowheads="1"/>
              </p:cNvSpPr>
              <p:nvPr/>
            </p:nvSpPr>
            <p:spPr bwMode="auto">
              <a:xfrm>
                <a:off x="334870" y="4435187"/>
                <a:ext cx="456770" cy="43782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 dirty="0">
                    <a:latin typeface="Constantia" pitchFamily="18" charset="0"/>
                  </a:rPr>
                  <a:t>200</a:t>
                </a:r>
                <a:endParaRPr lang="en-IN" sz="1400" b="1" dirty="0">
                  <a:latin typeface="Constantia" pitchFamily="18" charset="0"/>
                </a:endParaRPr>
              </a:p>
            </p:txBody>
          </p:sp>
        </p:grpSp>
        <p:cxnSp>
          <p:nvCxnSpPr>
            <p:cNvPr id="41" name="Straight Arrow Connector 40"/>
            <p:cNvCxnSpPr/>
            <p:nvPr/>
          </p:nvCxnSpPr>
          <p:spPr bwMode="auto">
            <a:xfrm rot="5400000">
              <a:off x="2131265" y="2501187"/>
              <a:ext cx="215882" cy="15968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 bwMode="auto">
            <a:xfrm rot="5400000">
              <a:off x="4187837" y="2507541"/>
              <a:ext cx="361748" cy="20337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133" name="Rectangle 68"/>
            <p:cNvSpPr>
              <a:spLocks noChangeArrowheads="1"/>
            </p:cNvSpPr>
            <p:nvPr/>
          </p:nvSpPr>
          <p:spPr bwMode="auto">
            <a:xfrm>
              <a:off x="3142885" y="870506"/>
              <a:ext cx="35877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800" b="1">
                  <a:latin typeface="Times New Roman" pitchFamily="18" charset="0"/>
                  <a:cs typeface="Times New Roman" pitchFamily="18" charset="0"/>
                </a:rPr>
                <a:t>♀</a:t>
              </a:r>
            </a:p>
          </p:txBody>
        </p:sp>
        <p:cxnSp>
          <p:nvCxnSpPr>
            <p:cNvPr id="54" name="Straight Arrow Connector 53"/>
            <p:cNvCxnSpPr/>
            <p:nvPr/>
          </p:nvCxnSpPr>
          <p:spPr bwMode="auto">
            <a:xfrm flipV="1">
              <a:off x="3040402" y="1271151"/>
              <a:ext cx="617282" cy="15559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 bwMode="auto">
            <a:xfrm>
              <a:off x="3040402" y="1271151"/>
              <a:ext cx="0" cy="14586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 bwMode="auto">
            <a:xfrm>
              <a:off x="3657684" y="1271151"/>
              <a:ext cx="0" cy="14586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 bwMode="auto">
            <a:xfrm flipV="1">
              <a:off x="838205" y="1286710"/>
              <a:ext cx="617282" cy="17505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 bwMode="auto">
            <a:xfrm>
              <a:off x="838205" y="1286710"/>
              <a:ext cx="0" cy="14586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 bwMode="auto">
            <a:xfrm>
              <a:off x="1455488" y="1286710"/>
              <a:ext cx="0" cy="14586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140" name="Rectangle 68"/>
            <p:cNvSpPr>
              <a:spLocks noChangeArrowheads="1"/>
            </p:cNvSpPr>
            <p:nvPr/>
          </p:nvSpPr>
          <p:spPr bwMode="auto">
            <a:xfrm>
              <a:off x="937667" y="902256"/>
              <a:ext cx="35877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800" b="1">
                  <a:latin typeface="Times New Roman" pitchFamily="18" charset="0"/>
                  <a:cs typeface="Times New Roman" pitchFamily="18" charset="0"/>
                </a:rPr>
                <a:t>♀</a:t>
              </a:r>
            </a:p>
          </p:txBody>
        </p:sp>
        <p:grpSp>
          <p:nvGrpSpPr>
            <p:cNvPr id="5" name="Group 126"/>
            <p:cNvGrpSpPr>
              <a:grpSpLocks/>
            </p:cNvGrpSpPr>
            <p:nvPr/>
          </p:nvGrpSpPr>
          <p:grpSpPr bwMode="auto">
            <a:xfrm>
              <a:off x="3657600" y="870506"/>
              <a:ext cx="661988" cy="547131"/>
              <a:chOff x="3733800" y="230995"/>
              <a:chExt cx="762000" cy="321861"/>
            </a:xfrm>
          </p:grpSpPr>
          <p:cxnSp>
            <p:nvCxnSpPr>
              <p:cNvPr id="66" name="Straight Connector 65"/>
              <p:cNvCxnSpPr/>
              <p:nvPr/>
            </p:nvCxnSpPr>
            <p:spPr bwMode="auto">
              <a:xfrm>
                <a:off x="3733897" y="466683"/>
                <a:ext cx="0" cy="8580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/>
              <p:cNvCxnSpPr/>
              <p:nvPr/>
            </p:nvCxnSpPr>
            <p:spPr bwMode="auto">
              <a:xfrm>
                <a:off x="3733897" y="471259"/>
                <a:ext cx="761751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 bwMode="auto">
              <a:xfrm>
                <a:off x="3733897" y="462106"/>
                <a:ext cx="0" cy="8580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 bwMode="auto">
              <a:xfrm>
                <a:off x="4495647" y="462106"/>
                <a:ext cx="0" cy="8580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151" name="Rectangle 67"/>
              <p:cNvSpPr>
                <a:spLocks noChangeArrowheads="1"/>
              </p:cNvSpPr>
              <p:nvPr/>
            </p:nvSpPr>
            <p:spPr bwMode="auto">
              <a:xfrm>
                <a:off x="3733800" y="230995"/>
                <a:ext cx="446817" cy="199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IN" sz="1600" b="1">
                    <a:latin typeface="Times New Roman" pitchFamily="18" charset="0"/>
                    <a:cs typeface="Times New Roman" pitchFamily="18" charset="0"/>
                  </a:rPr>
                  <a:t>♂</a:t>
                </a:r>
                <a:endParaRPr lang="en-IN" sz="16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71" name="Straight Connector 70"/>
            <p:cNvCxnSpPr/>
            <p:nvPr/>
          </p:nvCxnSpPr>
          <p:spPr bwMode="auto">
            <a:xfrm>
              <a:off x="1523810" y="1304215"/>
              <a:ext cx="0" cy="14586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 bwMode="auto">
            <a:xfrm>
              <a:off x="1523810" y="1311994"/>
              <a:ext cx="76187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 bwMode="auto">
            <a:xfrm>
              <a:off x="1523810" y="1294490"/>
              <a:ext cx="0" cy="14781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 bwMode="auto">
            <a:xfrm>
              <a:off x="2285681" y="1294490"/>
              <a:ext cx="0" cy="14781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146" name="Rectangle 67"/>
            <p:cNvSpPr>
              <a:spLocks noChangeArrowheads="1"/>
            </p:cNvSpPr>
            <p:nvPr/>
          </p:nvSpPr>
          <p:spPr bwMode="auto">
            <a:xfrm>
              <a:off x="1677332" y="870506"/>
              <a:ext cx="4460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800" b="1">
                  <a:latin typeface="Times New Roman" pitchFamily="18" charset="0"/>
                  <a:cs typeface="Times New Roman" pitchFamily="18" charset="0"/>
                </a:rPr>
                <a:t>♂</a:t>
              </a:r>
              <a:endParaRPr lang="en-IN" sz="18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317498" y="3578225"/>
            <a:ext cx="1068390" cy="1379538"/>
            <a:chOff x="77751" y="2506553"/>
            <a:chExt cx="463071" cy="1893432"/>
          </a:xfrm>
        </p:grpSpPr>
        <p:sp>
          <p:nvSpPr>
            <p:cNvPr id="37951" name="TextBox 18"/>
            <p:cNvSpPr txBox="1">
              <a:spLocks noChangeArrowheads="1"/>
            </p:cNvSpPr>
            <p:nvPr/>
          </p:nvSpPr>
          <p:spPr bwMode="auto">
            <a:xfrm>
              <a:off x="77752" y="3975106"/>
              <a:ext cx="456878" cy="4248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b="1" dirty="0">
                  <a:latin typeface="+mn-lt"/>
                  <a:cs typeface="Times New Roman" pitchFamily="18" charset="0"/>
                </a:rPr>
                <a:t>100</a:t>
              </a:r>
              <a:endParaRPr lang="en-IN" sz="1400" b="1" dirty="0">
                <a:latin typeface="+mn-lt"/>
                <a:cs typeface="Times New Roman" pitchFamily="18" charset="0"/>
              </a:endParaRPr>
            </a:p>
          </p:txBody>
        </p:sp>
        <p:sp>
          <p:nvSpPr>
            <p:cNvPr id="37952" name="TextBox 22"/>
            <p:cNvSpPr txBox="1">
              <a:spLocks noChangeArrowheads="1"/>
            </p:cNvSpPr>
            <p:nvPr/>
          </p:nvSpPr>
          <p:spPr bwMode="auto">
            <a:xfrm>
              <a:off x="77752" y="2506553"/>
              <a:ext cx="456878" cy="422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b="1" dirty="0">
                  <a:latin typeface="+mn-lt"/>
                  <a:cs typeface="Times New Roman" pitchFamily="18" charset="0"/>
                </a:rPr>
                <a:t>3000</a:t>
              </a:r>
              <a:endParaRPr lang="en-IN" sz="1400" b="1" dirty="0">
                <a:latin typeface="+mn-lt"/>
                <a:cs typeface="Times New Roman" pitchFamily="18" charset="0"/>
              </a:endParaRPr>
            </a:p>
          </p:txBody>
        </p:sp>
        <p:sp>
          <p:nvSpPr>
            <p:cNvPr id="37953" name="TextBox 23"/>
            <p:cNvSpPr txBox="1">
              <a:spLocks noChangeArrowheads="1"/>
            </p:cNvSpPr>
            <p:nvPr/>
          </p:nvSpPr>
          <p:spPr bwMode="auto">
            <a:xfrm>
              <a:off x="83944" y="2975009"/>
              <a:ext cx="456878" cy="422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b="1" dirty="0">
                  <a:latin typeface="+mn-lt"/>
                  <a:cs typeface="Times New Roman" pitchFamily="18" charset="0"/>
                </a:rPr>
                <a:t>1031</a:t>
              </a:r>
              <a:endParaRPr lang="en-IN" sz="1400" b="1" dirty="0">
                <a:latin typeface="+mn-lt"/>
                <a:cs typeface="Times New Roman" pitchFamily="18" charset="0"/>
              </a:endParaRPr>
            </a:p>
          </p:txBody>
        </p:sp>
        <p:sp>
          <p:nvSpPr>
            <p:cNvPr id="37954" name="TextBox 24"/>
            <p:cNvSpPr txBox="1">
              <a:spLocks noChangeArrowheads="1"/>
            </p:cNvSpPr>
            <p:nvPr/>
          </p:nvSpPr>
          <p:spPr bwMode="auto">
            <a:xfrm>
              <a:off x="77751" y="3469610"/>
              <a:ext cx="456878" cy="4248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b="1" dirty="0">
                  <a:latin typeface="+mn-lt"/>
                  <a:cs typeface="Times New Roman" pitchFamily="18" charset="0"/>
                </a:rPr>
                <a:t>500</a:t>
              </a:r>
              <a:endParaRPr lang="en-IN" sz="1400" b="1" dirty="0">
                <a:latin typeface="+mn-lt"/>
                <a:cs typeface="Times New Roman" pitchFamily="18" charset="0"/>
              </a:endParaRPr>
            </a:p>
          </p:txBody>
        </p:sp>
        <p:sp>
          <p:nvSpPr>
            <p:cNvPr id="37955" name="TextBox 25"/>
            <p:cNvSpPr txBox="1">
              <a:spLocks noChangeArrowheads="1"/>
            </p:cNvSpPr>
            <p:nvPr/>
          </p:nvSpPr>
          <p:spPr bwMode="auto">
            <a:xfrm>
              <a:off x="77752" y="2715724"/>
              <a:ext cx="456878" cy="422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b="1" dirty="0">
                  <a:latin typeface="+mn-lt"/>
                  <a:cs typeface="Times New Roman" pitchFamily="18" charset="0"/>
                </a:rPr>
                <a:t>1500</a:t>
              </a:r>
              <a:endParaRPr lang="en-IN" sz="1400" b="1" dirty="0">
                <a:latin typeface="+mn-lt"/>
                <a:cs typeface="Times New Roman" pitchFamily="18" charset="0"/>
              </a:endParaRPr>
            </a:p>
          </p:txBody>
        </p:sp>
        <p:sp>
          <p:nvSpPr>
            <p:cNvPr id="37956" name="TextBox 27"/>
            <p:cNvSpPr txBox="1">
              <a:spLocks noChangeArrowheads="1"/>
            </p:cNvSpPr>
            <p:nvPr/>
          </p:nvSpPr>
          <p:spPr bwMode="auto">
            <a:xfrm>
              <a:off x="77752" y="3652635"/>
              <a:ext cx="456878" cy="4270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400" b="1" dirty="0">
                  <a:latin typeface="+mn-lt"/>
                  <a:cs typeface="Times New Roman" pitchFamily="18" charset="0"/>
                </a:rPr>
                <a:t>200</a:t>
              </a:r>
              <a:endParaRPr lang="en-IN" sz="1400" b="1" dirty="0">
                <a:latin typeface="+mn-lt"/>
                <a:cs typeface="Times New Roman" pitchFamily="18" charset="0"/>
              </a:endParaRPr>
            </a:p>
          </p:txBody>
        </p:sp>
      </p:grpSp>
      <p:sp>
        <p:nvSpPr>
          <p:cNvPr id="46084" name="TextBox 106"/>
          <p:cNvSpPr txBox="1">
            <a:spLocks noChangeArrowheads="1"/>
          </p:cNvSpPr>
          <p:nvPr/>
        </p:nvSpPr>
        <p:spPr bwMode="auto">
          <a:xfrm>
            <a:off x="781050" y="576263"/>
            <a:ext cx="87042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  PF  PM   1    2    3      4     5    6    7     8     9   10                 M   </a:t>
            </a:r>
            <a:r>
              <a:rPr lang="en-US" sz="1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PF  PM 11  12  13  14  15  16 17  18  19  20</a:t>
            </a:r>
            <a:endParaRPr lang="en-IN" sz="14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85" name="Rectangle 1"/>
          <p:cNvSpPr>
            <a:spLocks noChangeArrowheads="1"/>
          </p:cNvSpPr>
          <p:nvPr/>
        </p:nvSpPr>
        <p:spPr bwMode="auto">
          <a:xfrm>
            <a:off x="268288" y="4800600"/>
            <a:ext cx="85344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sz="1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Figure:</a:t>
            </a:r>
            <a:r>
              <a:rPr lang="en-US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ISSR banding patterns of male and female Jojoba plants obtained with the primer </a:t>
            </a: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ISSR848</a:t>
            </a:r>
            <a:r>
              <a:rPr lang="en-US" sz="2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The arrow indicates the unique band of ~1500 </a:t>
            </a:r>
            <a:r>
              <a:rPr lang="en-US" sz="12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bp</a:t>
            </a:r>
            <a:r>
              <a:rPr lang="en-US" sz="1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present in the male bulk and all the male genotypes but absent in the female bulk and all the female counterparts.  </a:t>
            </a:r>
            <a:endParaRPr lang="en-US" sz="12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spcBef>
                <a:spcPct val="0"/>
              </a:spcBef>
            </a:pP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84"/>
          <p:cNvGrpSpPr>
            <a:grpSpLocks/>
          </p:cNvGrpSpPr>
          <p:nvPr/>
        </p:nvGrpSpPr>
        <p:grpSpPr bwMode="auto">
          <a:xfrm>
            <a:off x="781050" y="2492375"/>
            <a:ext cx="3878263" cy="2460625"/>
            <a:chOff x="4614048" y="1091012"/>
            <a:chExt cx="2133438" cy="2843152"/>
          </a:xfrm>
        </p:grpSpPr>
        <p:cxnSp>
          <p:nvCxnSpPr>
            <p:cNvPr id="13" name="Straight Arrow Connector 12"/>
            <p:cNvCxnSpPr/>
            <p:nvPr/>
          </p:nvCxnSpPr>
          <p:spPr bwMode="auto">
            <a:xfrm rot="5400000">
              <a:off x="4983957" y="2669123"/>
              <a:ext cx="143075" cy="7946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42"/>
            <p:cNvGrpSpPr>
              <a:grpSpLocks/>
            </p:cNvGrpSpPr>
            <p:nvPr/>
          </p:nvGrpSpPr>
          <p:grpSpPr bwMode="auto">
            <a:xfrm>
              <a:off x="4614048" y="1529404"/>
              <a:ext cx="2133438" cy="2404760"/>
              <a:chOff x="214974" y="4495800"/>
              <a:chExt cx="2057297" cy="2545091"/>
            </a:xfrm>
          </p:grpSpPr>
          <p:pic>
            <p:nvPicPr>
              <p:cNvPr id="46119" name="Picture 5" descr="C:\Users\dell\Desktop\report\monika\issr individual\848\9 SEP 848 REPLICAAAA.jpg"/>
              <p:cNvPicPr>
                <a:picLocks noChangeAspect="1" noChangeArrowheads="1"/>
              </p:cNvPicPr>
              <p:nvPr/>
            </p:nvPicPr>
            <p:blipFill>
              <a:blip r:embed="rId3">
                <a:lum bright="10000" contrast="36000"/>
              </a:blip>
              <a:srcRect l="29305" t="15669" r="24950" b="44379"/>
              <a:stretch>
                <a:fillRect/>
              </a:stretch>
            </p:blipFill>
            <p:spPr bwMode="auto">
              <a:xfrm>
                <a:off x="233695" y="4495800"/>
                <a:ext cx="2038576" cy="25450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120" name="Picture 5" descr="G:\monika\issr individual\10 feb 2014 848.jpg"/>
              <p:cNvPicPr>
                <a:picLocks noChangeAspect="1" noChangeArrowheads="1"/>
              </p:cNvPicPr>
              <p:nvPr/>
            </p:nvPicPr>
            <p:blipFill>
              <a:blip r:embed="rId4">
                <a:lum bright="-20000" contrast="-20000"/>
              </a:blip>
              <a:srcRect l="32222" t="10345" r="63115" b="39915"/>
              <a:stretch>
                <a:fillRect/>
              </a:stretch>
            </p:blipFill>
            <p:spPr bwMode="auto">
              <a:xfrm>
                <a:off x="214974" y="4495800"/>
                <a:ext cx="230607" cy="25450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6112" name="Rectangle 68"/>
            <p:cNvSpPr>
              <a:spLocks noChangeArrowheads="1"/>
            </p:cNvSpPr>
            <p:nvPr/>
          </p:nvSpPr>
          <p:spPr bwMode="auto">
            <a:xfrm>
              <a:off x="5468982" y="1091013"/>
              <a:ext cx="357187" cy="369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800" b="1">
                  <a:latin typeface="Times New Roman" pitchFamily="18" charset="0"/>
                  <a:cs typeface="Times New Roman" pitchFamily="18" charset="0"/>
                </a:rPr>
                <a:t>♀</a:t>
              </a:r>
            </a:p>
          </p:txBody>
        </p:sp>
        <p:cxnSp>
          <p:nvCxnSpPr>
            <p:cNvPr id="50" name="Straight Arrow Connector 49"/>
            <p:cNvCxnSpPr/>
            <p:nvPr/>
          </p:nvCxnSpPr>
          <p:spPr bwMode="auto">
            <a:xfrm>
              <a:off x="5182557" y="1380830"/>
              <a:ext cx="76150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 bwMode="auto">
            <a:xfrm>
              <a:off x="5182557" y="1270773"/>
              <a:ext cx="0" cy="14674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 bwMode="auto">
            <a:xfrm>
              <a:off x="5944063" y="1270773"/>
              <a:ext cx="0" cy="14674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 bwMode="auto">
            <a:xfrm>
              <a:off x="5944063" y="1459705"/>
              <a:ext cx="76237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 bwMode="auto">
            <a:xfrm>
              <a:off x="5944063" y="1401008"/>
              <a:ext cx="0" cy="14674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118" name="Rectangle 67"/>
            <p:cNvSpPr>
              <a:spLocks noChangeArrowheads="1"/>
            </p:cNvSpPr>
            <p:nvPr/>
          </p:nvSpPr>
          <p:spPr bwMode="auto">
            <a:xfrm>
              <a:off x="6114344" y="1091012"/>
              <a:ext cx="4460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1800" b="1">
                  <a:latin typeface="Times New Roman" pitchFamily="18" charset="0"/>
                  <a:cs typeface="Times New Roman" pitchFamily="18" charset="0"/>
                </a:rPr>
                <a:t>♂</a:t>
              </a:r>
              <a:endParaRPr lang="en-IN" sz="18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9" name="Group 83"/>
          <p:cNvGrpSpPr>
            <a:grpSpLocks/>
          </p:cNvGrpSpPr>
          <p:nvPr/>
        </p:nvGrpSpPr>
        <p:grpSpPr bwMode="auto">
          <a:xfrm>
            <a:off x="4386263" y="2362200"/>
            <a:ext cx="4529137" cy="2493963"/>
            <a:chOff x="6660110" y="799587"/>
            <a:chExt cx="2314830" cy="3134578"/>
          </a:xfrm>
        </p:grpSpPr>
        <p:pic>
          <p:nvPicPr>
            <p:cNvPr id="46091" name="Picture 2"/>
            <p:cNvPicPr>
              <a:picLocks noChangeAspect="1" noChangeArrowheads="1"/>
            </p:cNvPicPr>
            <p:nvPr/>
          </p:nvPicPr>
          <p:blipFill>
            <a:blip r:embed="rId5"/>
            <a:srcRect l="8070" r="5128"/>
            <a:stretch>
              <a:fillRect/>
            </a:stretch>
          </p:blipFill>
          <p:spPr bwMode="auto">
            <a:xfrm flipH="1">
              <a:off x="7052260" y="1529403"/>
              <a:ext cx="1828659" cy="24047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0" name="Group 17"/>
            <p:cNvGrpSpPr>
              <a:grpSpLocks/>
            </p:cNvGrpSpPr>
            <p:nvPr/>
          </p:nvGrpSpPr>
          <p:grpSpPr bwMode="auto">
            <a:xfrm>
              <a:off x="6787100" y="2249665"/>
              <a:ext cx="552384" cy="1518538"/>
              <a:chOff x="-1042327" y="2514997"/>
              <a:chExt cx="532669" cy="2205792"/>
            </a:xfrm>
          </p:grpSpPr>
          <p:sp>
            <p:nvSpPr>
              <p:cNvPr id="46104" name="TextBox 34"/>
              <p:cNvSpPr txBox="1">
                <a:spLocks noChangeArrowheads="1"/>
              </p:cNvSpPr>
              <p:nvPr/>
            </p:nvSpPr>
            <p:spPr bwMode="auto">
              <a:xfrm>
                <a:off x="-1004777" y="4257247"/>
                <a:ext cx="457570" cy="4635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latin typeface="Constantia" pitchFamily="18" charset="0"/>
                  </a:rPr>
                  <a:t>100</a:t>
                </a:r>
                <a:endParaRPr lang="en-IN" sz="1400" b="1">
                  <a:latin typeface="Constantia" pitchFamily="18" charset="0"/>
                </a:endParaRPr>
              </a:p>
            </p:txBody>
          </p:sp>
          <p:sp>
            <p:nvSpPr>
              <p:cNvPr id="46105" name="TextBox 22"/>
              <p:cNvSpPr txBox="1">
                <a:spLocks noChangeArrowheads="1"/>
              </p:cNvSpPr>
              <p:nvPr/>
            </p:nvSpPr>
            <p:spPr bwMode="auto">
              <a:xfrm>
                <a:off x="-1042327" y="2514997"/>
                <a:ext cx="457570" cy="7600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latin typeface="Constantia" pitchFamily="18" charset="0"/>
                  </a:rPr>
                  <a:t>3000</a:t>
                </a:r>
                <a:endParaRPr lang="en-IN" sz="1400" b="1">
                  <a:latin typeface="Constantia" pitchFamily="18" charset="0"/>
                </a:endParaRPr>
              </a:p>
            </p:txBody>
          </p:sp>
          <p:sp>
            <p:nvSpPr>
              <p:cNvPr id="46106" name="TextBox 23"/>
              <p:cNvSpPr txBox="1">
                <a:spLocks noChangeArrowheads="1"/>
              </p:cNvSpPr>
              <p:nvPr/>
            </p:nvSpPr>
            <p:spPr bwMode="auto">
              <a:xfrm>
                <a:off x="-1004776" y="2930111"/>
                <a:ext cx="457569" cy="7600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latin typeface="Constantia" pitchFamily="18" charset="0"/>
                  </a:rPr>
                  <a:t>1031</a:t>
                </a:r>
                <a:endParaRPr lang="en-IN" sz="1400" b="1">
                  <a:latin typeface="Constantia" pitchFamily="18" charset="0"/>
                </a:endParaRPr>
              </a:p>
            </p:txBody>
          </p:sp>
          <p:sp>
            <p:nvSpPr>
              <p:cNvPr id="46107" name="TextBox 24"/>
              <p:cNvSpPr txBox="1">
                <a:spLocks noChangeArrowheads="1"/>
              </p:cNvSpPr>
              <p:nvPr/>
            </p:nvSpPr>
            <p:spPr bwMode="auto">
              <a:xfrm>
                <a:off x="-1004777" y="3455921"/>
                <a:ext cx="457570" cy="4635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latin typeface="Constantia" pitchFamily="18" charset="0"/>
                  </a:rPr>
                  <a:t>500</a:t>
                </a:r>
                <a:endParaRPr lang="en-IN" sz="1400" b="1">
                  <a:latin typeface="Constantia" pitchFamily="18" charset="0"/>
                </a:endParaRPr>
              </a:p>
            </p:txBody>
          </p:sp>
          <p:sp>
            <p:nvSpPr>
              <p:cNvPr id="46108" name="TextBox 25"/>
              <p:cNvSpPr txBox="1">
                <a:spLocks noChangeArrowheads="1"/>
              </p:cNvSpPr>
              <p:nvPr/>
            </p:nvSpPr>
            <p:spPr bwMode="auto">
              <a:xfrm>
                <a:off x="-1004776" y="2727167"/>
                <a:ext cx="457569" cy="7600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latin typeface="Constantia" pitchFamily="18" charset="0"/>
                  </a:rPr>
                  <a:t>1500</a:t>
                </a:r>
                <a:endParaRPr lang="en-IN" sz="1400" b="1">
                  <a:latin typeface="Constantia" pitchFamily="18" charset="0"/>
                </a:endParaRPr>
              </a:p>
            </p:txBody>
          </p:sp>
          <p:sp>
            <p:nvSpPr>
              <p:cNvPr id="46109" name="TextBox 27"/>
              <p:cNvSpPr txBox="1">
                <a:spLocks noChangeArrowheads="1"/>
              </p:cNvSpPr>
              <p:nvPr/>
            </p:nvSpPr>
            <p:spPr bwMode="auto">
              <a:xfrm>
                <a:off x="-967227" y="3887177"/>
                <a:ext cx="457569" cy="7600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b="1">
                    <a:latin typeface="Constantia" pitchFamily="18" charset="0"/>
                  </a:rPr>
                  <a:t>200</a:t>
                </a:r>
                <a:endParaRPr lang="en-IN" sz="1400" b="1">
                  <a:latin typeface="Constantia" pitchFamily="18" charset="0"/>
                </a:endParaRPr>
              </a:p>
            </p:txBody>
          </p:sp>
        </p:grpSp>
        <p:cxnSp>
          <p:nvCxnSpPr>
            <p:cNvPr id="26" name="Straight Arrow Connector 25"/>
            <p:cNvCxnSpPr/>
            <p:nvPr/>
          </p:nvCxnSpPr>
          <p:spPr bwMode="auto">
            <a:xfrm rot="5400000">
              <a:off x="8787681" y="2539764"/>
              <a:ext cx="215490" cy="15902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 bwMode="auto">
            <a:xfrm rot="5400000">
              <a:off x="6581956" y="2543796"/>
              <a:ext cx="359150" cy="20284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 bwMode="auto">
            <a:xfrm>
              <a:off x="6705547" y="1264487"/>
              <a:ext cx="0" cy="14565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65"/>
            <p:cNvGrpSpPr>
              <a:grpSpLocks/>
            </p:cNvGrpSpPr>
            <p:nvPr/>
          </p:nvGrpSpPr>
          <p:grpSpPr bwMode="auto">
            <a:xfrm>
              <a:off x="7620000" y="1107016"/>
              <a:ext cx="1008063" cy="569479"/>
              <a:chOff x="1599888" y="1905436"/>
              <a:chExt cx="1032853" cy="228564"/>
            </a:xfrm>
          </p:grpSpPr>
          <p:cxnSp>
            <p:nvCxnSpPr>
              <p:cNvPr id="43" name="Straight Arrow Connector 42"/>
              <p:cNvCxnSpPr/>
              <p:nvPr/>
            </p:nvCxnSpPr>
            <p:spPr>
              <a:xfrm>
                <a:off x="1601507" y="1982251"/>
                <a:ext cx="1030006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rot="5400000">
                <a:off x="1486559" y="2018658"/>
                <a:ext cx="228233" cy="1663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097" name="Rectangle 66"/>
            <p:cNvSpPr>
              <a:spLocks noChangeArrowheads="1"/>
            </p:cNvSpPr>
            <p:nvPr/>
          </p:nvSpPr>
          <p:spPr bwMode="auto">
            <a:xfrm>
              <a:off x="7850747" y="799587"/>
              <a:ext cx="182836" cy="4641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sz="1800" b="1">
                  <a:latin typeface="Times New Roman" pitchFamily="18" charset="0"/>
                  <a:cs typeface="Times New Roman" pitchFamily="18" charset="0"/>
                </a:rPr>
                <a:t>♀</a:t>
              </a:r>
            </a:p>
          </p:txBody>
        </p:sp>
        <p:cxnSp>
          <p:nvCxnSpPr>
            <p:cNvPr id="77" name="Straight Connector 76"/>
            <p:cNvCxnSpPr/>
            <p:nvPr/>
          </p:nvCxnSpPr>
          <p:spPr bwMode="auto">
            <a:xfrm rot="5400000">
              <a:off x="8502892" y="1309565"/>
              <a:ext cx="215490" cy="1623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/>
            <p:cNvCxnSpPr/>
            <p:nvPr/>
          </p:nvCxnSpPr>
          <p:spPr bwMode="auto">
            <a:xfrm>
              <a:off x="8609825" y="1288430"/>
              <a:ext cx="305074" cy="21947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 bwMode="auto">
            <a:xfrm flipH="1">
              <a:off x="8914899" y="1276458"/>
              <a:ext cx="0" cy="14166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101" name="Rectangle 69"/>
            <p:cNvSpPr>
              <a:spLocks noChangeArrowheads="1"/>
            </p:cNvSpPr>
            <p:nvPr/>
          </p:nvSpPr>
          <p:spPr bwMode="auto">
            <a:xfrm>
              <a:off x="8627394" y="799588"/>
              <a:ext cx="173007" cy="425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sz="1600" b="1">
                  <a:latin typeface="Times New Roman" pitchFamily="18" charset="0"/>
                  <a:cs typeface="Times New Roman" pitchFamily="18" charset="0"/>
                </a:rPr>
                <a:t>♂</a:t>
              </a:r>
              <a:endParaRPr lang="en-IN" sz="16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6088" name="Rectangle 121"/>
          <p:cNvSpPr>
            <a:spLocks noChangeArrowheads="1"/>
          </p:cNvSpPr>
          <p:nvPr/>
        </p:nvSpPr>
        <p:spPr bwMode="auto">
          <a:xfrm>
            <a:off x="138113" y="5734050"/>
            <a:ext cx="86645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M, 3 Kb ladder; PF,  pooled female; PM, pooled male; . A: lane 1, 17-21♀; lane 2, MS♀; lane 3, 32♀; lane 4, 48-25♀; lane 5,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Forti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♀; lane 6, 17-21♂; lane 7, MS♂; lane 8, 32♂; lane 9, 48-25♂; lane 10, </a:t>
            </a:r>
            <a:r>
              <a:rPr lang="en-US" sz="1200" dirty="0" err="1">
                <a:latin typeface="Times New Roman" pitchFamily="18" charset="0"/>
                <a:cs typeface="Times New Roman" pitchFamily="18" charset="0"/>
              </a:rPr>
              <a:t>Forti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♂ B: lane 11, 92♀; lane 12, 879-154♀; lane 13, C-64♀; lane 14, Q106♀; lane 15, local♀; lane 16, 92♂; lane 17, 879-154♂; lane 18, C- 64♂; lane 19, Q106♂; lane 20, local♂ C: lane 21, Q104 ♀; lane 22, 96 ♀; lane 23, 82-18 ♀; lane 24, 58-5 ♀; lane 25, 85 ♀; lane 26, Q104 ♂; lane 27, 96 ♂; lane 28, 82-18 ♂; lane 29, 58-5 ♂; lane 30, 85 ♂ D: lane 31, K-11 ♀; lane 32, 16-10 ♀; lane 33,C8R23 ♀ lane 34,12-14 ♀; lane 35, 24-8 ♀; lane  36 CSMCRI ♀; lane 37, CAZRI ♀; lane 38, K-11 ♂; lane 39, male cutting.</a:t>
            </a:r>
          </a:p>
        </p:txBody>
      </p:sp>
      <p:sp>
        <p:nvSpPr>
          <p:cNvPr id="46089" name="Rectangle 81"/>
          <p:cNvSpPr>
            <a:spLocks noChangeArrowheads="1"/>
          </p:cNvSpPr>
          <p:nvPr/>
        </p:nvSpPr>
        <p:spPr bwMode="auto">
          <a:xfrm>
            <a:off x="838200" y="2895600"/>
            <a:ext cx="38052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    PF PM  21  22  23   24  25  26  27  28  29  30</a:t>
            </a:r>
            <a:endParaRPr lang="en-IN" sz="14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090" name="Rectangle 82"/>
          <p:cNvSpPr>
            <a:spLocks noChangeArrowheads="1"/>
          </p:cNvSpPr>
          <p:nvPr/>
        </p:nvSpPr>
        <p:spPr bwMode="auto">
          <a:xfrm>
            <a:off x="5153025" y="2895600"/>
            <a:ext cx="45720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   PF  PM 31  32   33   34   35   36   37 </a:t>
            </a:r>
            <a:r>
              <a:rPr lang="en-US" sz="1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38  39</a:t>
            </a:r>
            <a:endParaRPr lang="en-IN" sz="16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016000" y="919163"/>
            <a:ext cx="7529513" cy="4033837"/>
          </a:xfrm>
        </p:spPr>
      </p:pic>
      <p:sp>
        <p:nvSpPr>
          <p:cNvPr id="47107" name="Rectangle 1"/>
          <p:cNvSpPr>
            <a:spLocks noChangeArrowheads="1"/>
          </p:cNvSpPr>
          <p:nvPr/>
        </p:nvSpPr>
        <p:spPr bwMode="auto">
          <a:xfrm>
            <a:off x="385762" y="5029200"/>
            <a:ext cx="807243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Figure:</a:t>
            </a:r>
            <a:r>
              <a:rPr lang="en-US" sz="1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ISSR </a:t>
            </a:r>
            <a:r>
              <a:rPr lang="en-US" sz="1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banding patterns of male and female Jojoba plants obtained with the primer</a:t>
            </a:r>
            <a:r>
              <a:rPr lang="en-US" sz="14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VIS11</a:t>
            </a:r>
            <a:r>
              <a:rPr lang="en-US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The arrow indicates the unique bands of </a:t>
            </a:r>
            <a:r>
              <a:rPr lang="en-US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~1300 </a:t>
            </a:r>
            <a:r>
              <a:rPr lang="en-US" sz="1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bp</a:t>
            </a:r>
            <a:r>
              <a:rPr lang="en-US" sz="1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present in the male bulk as well as in ten male genotypes but absent in all the female counterparts. </a:t>
            </a:r>
            <a:endParaRPr lang="en-US" sz="14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H="1">
            <a:off x="8239125" y="4114800"/>
            <a:ext cx="431800" cy="762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4659313" y="4191000"/>
            <a:ext cx="431800" cy="762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10" name="Rectangle 7"/>
          <p:cNvSpPr>
            <a:spLocks noChangeArrowheads="1"/>
          </p:cNvSpPr>
          <p:nvPr/>
        </p:nvSpPr>
        <p:spPr bwMode="auto">
          <a:xfrm>
            <a:off x="2673350" y="381000"/>
            <a:ext cx="4318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b="1">
                <a:latin typeface="Arial Black" pitchFamily="34" charset="0"/>
              </a:rPr>
              <a:t>♀</a:t>
            </a:r>
          </a:p>
        </p:txBody>
      </p:sp>
      <p:sp>
        <p:nvSpPr>
          <p:cNvPr id="47111" name="Rectangle 8"/>
          <p:cNvSpPr>
            <a:spLocks noChangeArrowheads="1"/>
          </p:cNvSpPr>
          <p:nvPr/>
        </p:nvSpPr>
        <p:spPr bwMode="auto">
          <a:xfrm>
            <a:off x="3975100" y="420688"/>
            <a:ext cx="4762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b="1">
                <a:latin typeface="Arial Black" pitchFamily="34" charset="0"/>
              </a:rPr>
              <a:t>♂</a:t>
            </a:r>
            <a:endParaRPr lang="en-IN"/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2301875" y="766763"/>
            <a:ext cx="1116013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>
            <a:off x="3417888" y="765175"/>
            <a:ext cx="1328737" cy="1588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 bwMode="auto">
          <a:xfrm rot="5400000">
            <a:off x="2216150" y="755650"/>
            <a:ext cx="173038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 bwMode="auto">
          <a:xfrm rot="5400000">
            <a:off x="3332957" y="756444"/>
            <a:ext cx="17145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 bwMode="auto">
          <a:xfrm rot="5400000">
            <a:off x="4634707" y="756444"/>
            <a:ext cx="17145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17" name="TextBox 4"/>
          <p:cNvSpPr txBox="1">
            <a:spLocks noChangeArrowheads="1"/>
          </p:cNvSpPr>
          <p:nvPr/>
        </p:nvSpPr>
        <p:spPr bwMode="auto">
          <a:xfrm>
            <a:off x="1371600" y="842963"/>
            <a:ext cx="7097713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        PF  PM     1    2      3     4      5      6     7      8     9      10                      M     PF   PM  11   12   13   14    15    16   17   18    19   20</a:t>
            </a:r>
            <a:endParaRPr lang="en-IN" sz="8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18" name="TextBox 5"/>
          <p:cNvSpPr txBox="1">
            <a:spLocks noChangeArrowheads="1"/>
          </p:cNvSpPr>
          <p:nvPr/>
        </p:nvSpPr>
        <p:spPr bwMode="auto">
          <a:xfrm>
            <a:off x="1546225" y="3157538"/>
            <a:ext cx="6911975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    PF     PM   21   22  23    24    25    26    27    28    29    30                       M     PF   PM    31   32    33   34   35    36    37   38    39</a:t>
            </a:r>
            <a:endParaRPr lang="en-IN" sz="10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8159750" y="2057400"/>
            <a:ext cx="527050" cy="762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>
            <a:off x="4564063" y="1905000"/>
            <a:ext cx="527050" cy="76200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21" name="Rectangle 7"/>
          <p:cNvSpPr>
            <a:spLocks noChangeArrowheads="1"/>
          </p:cNvSpPr>
          <p:nvPr/>
        </p:nvSpPr>
        <p:spPr bwMode="auto">
          <a:xfrm>
            <a:off x="6365875" y="385763"/>
            <a:ext cx="431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b="1">
                <a:latin typeface="Arial Black" pitchFamily="34" charset="0"/>
              </a:rPr>
              <a:t>♀</a:t>
            </a:r>
          </a:p>
        </p:txBody>
      </p:sp>
      <p:sp>
        <p:nvSpPr>
          <p:cNvPr id="47122" name="Rectangle 8"/>
          <p:cNvSpPr>
            <a:spLocks noChangeArrowheads="1"/>
          </p:cNvSpPr>
          <p:nvPr/>
        </p:nvSpPr>
        <p:spPr bwMode="auto">
          <a:xfrm>
            <a:off x="7323138" y="385763"/>
            <a:ext cx="4762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b="1">
                <a:latin typeface="Arial Black" pitchFamily="34" charset="0"/>
              </a:rPr>
              <a:t>♂</a:t>
            </a:r>
            <a:endParaRPr lang="en-IN"/>
          </a:p>
        </p:txBody>
      </p:sp>
      <p:cxnSp>
        <p:nvCxnSpPr>
          <p:cNvPr id="62" name="Straight Arrow Connector 61"/>
          <p:cNvCxnSpPr/>
          <p:nvPr/>
        </p:nvCxnSpPr>
        <p:spPr bwMode="auto">
          <a:xfrm>
            <a:off x="5994400" y="771525"/>
            <a:ext cx="1116013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 bwMode="auto">
          <a:xfrm flipV="1">
            <a:off x="7110413" y="763588"/>
            <a:ext cx="1143000" cy="635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 bwMode="auto">
          <a:xfrm rot="5400000">
            <a:off x="5908675" y="760413"/>
            <a:ext cx="173037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 bwMode="auto">
          <a:xfrm rot="5400000">
            <a:off x="7025482" y="761206"/>
            <a:ext cx="17145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 bwMode="auto">
          <a:xfrm rot="5400000">
            <a:off x="8168482" y="761206"/>
            <a:ext cx="17145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28" name="Rectangle 7"/>
          <p:cNvSpPr>
            <a:spLocks noChangeArrowheads="1"/>
          </p:cNvSpPr>
          <p:nvPr/>
        </p:nvSpPr>
        <p:spPr bwMode="auto">
          <a:xfrm>
            <a:off x="6567488" y="2819400"/>
            <a:ext cx="3619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600" b="1">
                <a:latin typeface="Arial Black" pitchFamily="34" charset="0"/>
              </a:rPr>
              <a:t>♀</a:t>
            </a:r>
          </a:p>
        </p:txBody>
      </p:sp>
      <p:sp>
        <p:nvSpPr>
          <p:cNvPr id="47129" name="Rectangle 8"/>
          <p:cNvSpPr>
            <a:spLocks noChangeArrowheads="1"/>
          </p:cNvSpPr>
          <p:nvPr/>
        </p:nvSpPr>
        <p:spPr bwMode="auto">
          <a:xfrm>
            <a:off x="7962900" y="2819400"/>
            <a:ext cx="3937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600" b="1">
                <a:latin typeface="Arial Black" pitchFamily="34" charset="0"/>
              </a:rPr>
              <a:t>♂</a:t>
            </a:r>
            <a:endParaRPr lang="en-IN" sz="1600"/>
          </a:p>
        </p:txBody>
      </p:sp>
      <p:cxnSp>
        <p:nvCxnSpPr>
          <p:cNvPr id="73" name="Straight Arrow Connector 72"/>
          <p:cNvCxnSpPr/>
          <p:nvPr/>
        </p:nvCxnSpPr>
        <p:spPr bwMode="auto">
          <a:xfrm>
            <a:off x="6196013" y="3124200"/>
            <a:ext cx="1684337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 bwMode="auto">
          <a:xfrm>
            <a:off x="7875588" y="3200400"/>
            <a:ext cx="579437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 bwMode="auto">
          <a:xfrm rot="5400000">
            <a:off x="6125369" y="3085307"/>
            <a:ext cx="142875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 bwMode="auto">
          <a:xfrm rot="5400000">
            <a:off x="7799388" y="3074988"/>
            <a:ext cx="141287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 bwMode="auto">
          <a:xfrm rot="5400000">
            <a:off x="8385175" y="3086100"/>
            <a:ext cx="141288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135" name="Rectangle 7"/>
          <p:cNvSpPr>
            <a:spLocks noChangeArrowheads="1"/>
          </p:cNvSpPr>
          <p:nvPr/>
        </p:nvSpPr>
        <p:spPr bwMode="auto">
          <a:xfrm>
            <a:off x="2911475" y="2819400"/>
            <a:ext cx="3619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600" b="1">
                <a:latin typeface="Arial Black" pitchFamily="34" charset="0"/>
              </a:rPr>
              <a:t>♀</a:t>
            </a:r>
          </a:p>
        </p:txBody>
      </p:sp>
      <p:sp>
        <p:nvSpPr>
          <p:cNvPr id="47136" name="Rectangle 8"/>
          <p:cNvSpPr>
            <a:spLocks noChangeArrowheads="1"/>
          </p:cNvSpPr>
          <p:nvPr/>
        </p:nvSpPr>
        <p:spPr bwMode="auto">
          <a:xfrm>
            <a:off x="3868738" y="2819400"/>
            <a:ext cx="3937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sz="1600" b="1">
                <a:latin typeface="Arial Black" pitchFamily="34" charset="0"/>
              </a:rPr>
              <a:t>♂</a:t>
            </a:r>
            <a:endParaRPr lang="en-IN" sz="1600"/>
          </a:p>
        </p:txBody>
      </p:sp>
      <p:cxnSp>
        <p:nvCxnSpPr>
          <p:cNvPr id="83" name="Straight Arrow Connector 82"/>
          <p:cNvCxnSpPr/>
          <p:nvPr/>
        </p:nvCxnSpPr>
        <p:spPr bwMode="auto">
          <a:xfrm>
            <a:off x="2540000" y="3081338"/>
            <a:ext cx="1116013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 bwMode="auto">
          <a:xfrm flipV="1">
            <a:off x="3656013" y="3081338"/>
            <a:ext cx="1143000" cy="635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 bwMode="auto">
          <a:xfrm rot="5400000">
            <a:off x="2454275" y="3070225"/>
            <a:ext cx="173038" cy="158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 bwMode="auto">
          <a:xfrm rot="5400000">
            <a:off x="3571082" y="3071019"/>
            <a:ext cx="17145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 bwMode="auto">
          <a:xfrm rot="5400000">
            <a:off x="4714082" y="3071019"/>
            <a:ext cx="171450" cy="158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0"/>
          <p:cNvGrpSpPr>
            <a:grpSpLocks/>
          </p:cNvGrpSpPr>
          <p:nvPr/>
        </p:nvGrpSpPr>
        <p:grpSpPr bwMode="auto">
          <a:xfrm>
            <a:off x="71438" y="152400"/>
            <a:ext cx="11693525" cy="5822950"/>
            <a:chOff x="101600" y="383863"/>
            <a:chExt cx="10336573" cy="5822363"/>
          </a:xfrm>
        </p:grpSpPr>
        <p:grpSp>
          <p:nvGrpSpPr>
            <p:cNvPr id="3" name="Group 41"/>
            <p:cNvGrpSpPr>
              <a:grpSpLocks/>
            </p:cNvGrpSpPr>
            <p:nvPr/>
          </p:nvGrpSpPr>
          <p:grpSpPr bwMode="auto">
            <a:xfrm>
              <a:off x="101600" y="1102450"/>
              <a:ext cx="7721772" cy="5103776"/>
              <a:chOff x="76200" y="2662413"/>
              <a:chExt cx="5791328" cy="2800902"/>
            </a:xfrm>
          </p:grpSpPr>
          <p:grpSp>
            <p:nvGrpSpPr>
              <p:cNvPr id="4" name="Group 31"/>
              <p:cNvGrpSpPr>
                <a:grpSpLocks/>
              </p:cNvGrpSpPr>
              <p:nvPr/>
            </p:nvGrpSpPr>
            <p:grpSpPr bwMode="auto">
              <a:xfrm>
                <a:off x="151972" y="2662413"/>
                <a:ext cx="3081458" cy="1299986"/>
                <a:chOff x="304372" y="2662413"/>
                <a:chExt cx="3081458" cy="1299986"/>
              </a:xfrm>
            </p:grpSpPr>
            <p:pic>
              <p:nvPicPr>
                <p:cNvPr id="54324" name="Picture 4" descr="C:\Users\dell\Desktop\807\807 F3R3 23 nov 2013 807.jpg"/>
                <p:cNvPicPr>
                  <a:picLocks noChangeAspect="1" noChangeArrowheads="1"/>
                </p:cNvPicPr>
                <p:nvPr/>
              </p:nvPicPr>
              <p:blipFill>
                <a:blip r:embed="rId3">
                  <a:lum bright="-20000" contrast="20000"/>
                </a:blip>
                <a:srcRect l="38889" t="11761" r="13550" b="62962"/>
                <a:stretch>
                  <a:fillRect/>
                </a:stretch>
              </p:blipFill>
              <p:spPr bwMode="auto">
                <a:xfrm>
                  <a:off x="532742" y="2662413"/>
                  <a:ext cx="2853088" cy="12999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22" name="Straight Arrow Connector 21"/>
                <p:cNvCxnSpPr/>
                <p:nvPr/>
              </p:nvCxnSpPr>
              <p:spPr>
                <a:xfrm>
                  <a:off x="304377" y="3580832"/>
                  <a:ext cx="380991" cy="3484"/>
                </a:xfrm>
                <a:prstGeom prst="straightConnector1">
                  <a:avLst/>
                </a:prstGeom>
                <a:ln w="28575">
                  <a:noFill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" name="Group 30"/>
              <p:cNvGrpSpPr>
                <a:grpSpLocks/>
              </p:cNvGrpSpPr>
              <p:nvPr/>
            </p:nvGrpSpPr>
            <p:grpSpPr bwMode="auto">
              <a:xfrm>
                <a:off x="3233430" y="2686027"/>
                <a:ext cx="2634097" cy="1299986"/>
                <a:chOff x="3081030" y="2686027"/>
                <a:chExt cx="2634097" cy="1299986"/>
              </a:xfrm>
            </p:grpSpPr>
            <p:pic>
              <p:nvPicPr>
                <p:cNvPr id="54321" name="Picture 3" descr="C:\Users\dell\Desktop\807\31st dec 2013 807 f3r3.jpg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 l="21875" t="1794" r="31152" b="65625"/>
                <a:stretch>
                  <a:fillRect/>
                </a:stretch>
              </p:blipFill>
              <p:spPr bwMode="auto">
                <a:xfrm>
                  <a:off x="3081030" y="2686027"/>
                  <a:ext cx="2621099" cy="12999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4322" name="TextBox 13"/>
                <p:cNvSpPr txBox="1">
                  <a:spLocks noChangeArrowheads="1"/>
                </p:cNvSpPr>
                <p:nvPr/>
              </p:nvSpPr>
              <p:spPr bwMode="auto">
                <a:xfrm>
                  <a:off x="3193143" y="2686028"/>
                  <a:ext cx="2521984" cy="168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4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M   PF   PM  11  12  13  14  15  16  17  18  19  20</a:t>
                  </a:r>
                  <a:endParaRPr lang="en-IN" sz="1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23" name="Straight Arrow Connector 22"/>
                <p:cNvCxnSpPr/>
                <p:nvPr/>
              </p:nvCxnSpPr>
              <p:spPr>
                <a:xfrm>
                  <a:off x="3429547" y="3580832"/>
                  <a:ext cx="380991" cy="3484"/>
                </a:xfrm>
                <a:prstGeom prst="straightConnector1">
                  <a:avLst/>
                </a:prstGeom>
                <a:ln w="28575">
                  <a:noFill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Group 39"/>
              <p:cNvGrpSpPr>
                <a:grpSpLocks/>
              </p:cNvGrpSpPr>
              <p:nvPr/>
            </p:nvGrpSpPr>
            <p:grpSpPr bwMode="auto">
              <a:xfrm>
                <a:off x="76200" y="4191477"/>
                <a:ext cx="3157230" cy="1271838"/>
                <a:chOff x="228600" y="4191477"/>
                <a:chExt cx="3157230" cy="1271838"/>
              </a:xfrm>
            </p:grpSpPr>
            <p:pic>
              <p:nvPicPr>
                <p:cNvPr id="54318" name="Picture 3" descr="C:\Users\dell\Desktop\807\31st dec 2013 807 f3r3.jpg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 l="23080" t="35432" r="29883" b="41595"/>
                <a:stretch>
                  <a:fillRect/>
                </a:stretch>
              </p:blipFill>
              <p:spPr bwMode="auto">
                <a:xfrm>
                  <a:off x="476016" y="4191477"/>
                  <a:ext cx="2909814" cy="12718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4319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635903" y="4238634"/>
                  <a:ext cx="2726526" cy="168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en-US" sz="14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M  </a:t>
                  </a:r>
                  <a:r>
                    <a:rPr lang="en-US" sz="14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 PF </a:t>
                  </a:r>
                  <a:r>
                    <a:rPr lang="en-US" sz="14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PM </a:t>
                  </a:r>
                  <a:r>
                    <a:rPr lang="en-US" sz="14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  </a:t>
                  </a:r>
                  <a:r>
                    <a:rPr lang="en-US" sz="14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21 </a:t>
                  </a:r>
                  <a:r>
                    <a:rPr lang="en-US" sz="14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   </a:t>
                  </a:r>
                  <a:r>
                    <a:rPr lang="en-US" sz="14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22 </a:t>
                  </a:r>
                  <a:r>
                    <a:rPr lang="en-US" sz="14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   23   </a:t>
                  </a:r>
                  <a:r>
                    <a:rPr lang="en-US" sz="14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24  25  26  </a:t>
                  </a:r>
                  <a:r>
                    <a:rPr lang="en-US" sz="14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  27    </a:t>
                  </a:r>
                  <a:r>
                    <a:rPr lang="en-US" sz="14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28  29  30 </a:t>
                  </a:r>
                  <a:endParaRPr lang="en-IN" sz="1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24" name="Straight Arrow Connector 23"/>
                <p:cNvCxnSpPr/>
                <p:nvPr/>
              </p:nvCxnSpPr>
              <p:spPr>
                <a:xfrm>
                  <a:off x="228600" y="5181073"/>
                  <a:ext cx="304161" cy="2614"/>
                </a:xfrm>
                <a:prstGeom prst="straightConnector1">
                  <a:avLst/>
                </a:prstGeom>
                <a:ln w="28575">
                  <a:noFill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pic>
            <p:nvPicPr>
              <p:cNvPr id="54314" name="Picture 2" descr="C:\Users\dell\Desktop\807\2 dec 2013 807 f3r3 2nd gel.jpg"/>
              <p:cNvPicPr>
                <a:picLocks noChangeAspect="1" noChangeArrowheads="1"/>
              </p:cNvPicPr>
              <p:nvPr/>
            </p:nvPicPr>
            <p:blipFill>
              <a:blip r:embed="rId5">
                <a:lum bright="-40000" contrast="10000"/>
              </a:blip>
              <a:srcRect l="34074" t="10733" r="29559" b="60649"/>
              <a:stretch>
                <a:fillRect/>
              </a:stretch>
            </p:blipFill>
            <p:spPr bwMode="auto">
              <a:xfrm>
                <a:off x="3199707" y="4167452"/>
                <a:ext cx="2667821" cy="12958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4315" name="TextBox 34"/>
              <p:cNvSpPr txBox="1">
                <a:spLocks noChangeArrowheads="1"/>
              </p:cNvSpPr>
              <p:nvPr/>
            </p:nvSpPr>
            <p:spPr bwMode="auto">
              <a:xfrm>
                <a:off x="532968" y="2671482"/>
                <a:ext cx="2812575" cy="168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M  PF   PM     1    2     3    4   5     6     7     8     9  10            </a:t>
                </a:r>
                <a:endParaRPr lang="en-IN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4316" name="TextBox 35"/>
              <p:cNvSpPr txBox="1">
                <a:spLocks noChangeArrowheads="1"/>
              </p:cNvSpPr>
              <p:nvPr/>
            </p:nvSpPr>
            <p:spPr bwMode="auto">
              <a:xfrm flipH="1">
                <a:off x="3413553" y="4238483"/>
                <a:ext cx="2424871" cy="168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M  </a:t>
                </a:r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   PF  PM  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31  </a:t>
                </a:r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32    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33 </a:t>
                </a:r>
                <a:r>
                  <a:rPr lang="en-US" sz="1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   34   </a:t>
                </a:r>
                <a:r>
                  <a:rPr lang="en-US" sz="1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35 36 37 38 39  </a:t>
                </a:r>
                <a:endParaRPr lang="en-IN" sz="14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5" name="Straight Arrow Connector 24"/>
              <p:cNvCxnSpPr/>
              <p:nvPr/>
            </p:nvCxnSpPr>
            <p:spPr>
              <a:xfrm>
                <a:off x="3506171" y="5181073"/>
                <a:ext cx="456768" cy="2614"/>
              </a:xfrm>
              <a:prstGeom prst="straightConnector1">
                <a:avLst/>
              </a:prstGeom>
              <a:ln w="28575">
                <a:noFill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4285" name="TextBox 45"/>
            <p:cNvSpPr txBox="1">
              <a:spLocks noChangeArrowheads="1"/>
            </p:cNvSpPr>
            <p:nvPr/>
          </p:nvSpPr>
          <p:spPr bwMode="auto">
            <a:xfrm>
              <a:off x="4311241" y="3163496"/>
              <a:ext cx="30480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IN" sz="14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286" name="TextBox 46"/>
            <p:cNvSpPr txBox="1">
              <a:spLocks noChangeArrowheads="1"/>
            </p:cNvSpPr>
            <p:nvPr/>
          </p:nvSpPr>
          <p:spPr bwMode="auto">
            <a:xfrm>
              <a:off x="7466961" y="5837174"/>
              <a:ext cx="30480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D</a:t>
              </a:r>
              <a:endParaRPr lang="en-IN" sz="14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287" name="TextBox 47"/>
            <p:cNvSpPr txBox="1">
              <a:spLocks noChangeArrowheads="1"/>
            </p:cNvSpPr>
            <p:nvPr/>
          </p:nvSpPr>
          <p:spPr bwMode="auto">
            <a:xfrm>
              <a:off x="4311241" y="5898448"/>
              <a:ext cx="30480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C</a:t>
              </a:r>
              <a:endParaRPr lang="en-IN" sz="14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288" name="TextBox 48"/>
            <p:cNvSpPr txBox="1">
              <a:spLocks noChangeArrowheads="1"/>
            </p:cNvSpPr>
            <p:nvPr/>
          </p:nvSpPr>
          <p:spPr bwMode="auto">
            <a:xfrm>
              <a:off x="7619908" y="3163496"/>
              <a:ext cx="30480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IN" sz="1400" b="1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 bwMode="auto">
            <a:xfrm>
              <a:off x="1168094" y="837842"/>
              <a:ext cx="822323" cy="793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 bwMode="auto">
            <a:xfrm>
              <a:off x="2116713" y="837842"/>
              <a:ext cx="804080" cy="793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 bwMode="auto">
            <a:xfrm>
              <a:off x="1626967" y="3888710"/>
              <a:ext cx="1117012" cy="0"/>
            </a:xfrm>
            <a:prstGeom prst="line">
              <a:avLst/>
            </a:prstGeom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 bwMode="auto">
            <a:xfrm>
              <a:off x="3149528" y="3888710"/>
              <a:ext cx="1117012" cy="0"/>
            </a:xfrm>
            <a:prstGeom prst="line">
              <a:avLst/>
            </a:prstGeom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 bwMode="auto">
            <a:xfrm>
              <a:off x="6095016" y="3888710"/>
              <a:ext cx="1525368" cy="0"/>
            </a:xfrm>
            <a:prstGeom prst="line">
              <a:avLst/>
            </a:prstGeom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 bwMode="auto">
            <a:xfrm>
              <a:off x="7823859" y="3888710"/>
              <a:ext cx="507988" cy="0"/>
            </a:xfrm>
            <a:prstGeom prst="line">
              <a:avLst/>
            </a:prstGeom>
            <a:ln w="2857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296" name="Rectangle 52"/>
            <p:cNvSpPr>
              <a:spLocks noChangeArrowheads="1"/>
            </p:cNvSpPr>
            <p:nvPr/>
          </p:nvSpPr>
          <p:spPr bwMode="auto">
            <a:xfrm>
              <a:off x="2429302" y="448131"/>
              <a:ext cx="28224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sz="14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♂</a:t>
              </a:r>
            </a:p>
          </p:txBody>
        </p:sp>
        <p:sp>
          <p:nvSpPr>
            <p:cNvPr id="54298" name="Rectangle 54"/>
            <p:cNvSpPr>
              <a:spLocks noChangeArrowheads="1"/>
            </p:cNvSpPr>
            <p:nvPr/>
          </p:nvSpPr>
          <p:spPr bwMode="auto">
            <a:xfrm>
              <a:off x="7572961" y="454563"/>
              <a:ext cx="28224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sz="14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♂</a:t>
              </a:r>
            </a:p>
          </p:txBody>
        </p:sp>
        <p:sp>
          <p:nvSpPr>
            <p:cNvPr id="54299" name="Rectangle 55"/>
            <p:cNvSpPr>
              <a:spLocks noChangeArrowheads="1"/>
            </p:cNvSpPr>
            <p:nvPr/>
          </p:nvSpPr>
          <p:spPr bwMode="auto">
            <a:xfrm>
              <a:off x="4181396" y="383863"/>
              <a:ext cx="28224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sz="14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♀</a:t>
              </a:r>
            </a:p>
          </p:txBody>
        </p:sp>
        <p:sp>
          <p:nvSpPr>
            <p:cNvPr id="54300" name="Rectangle 56"/>
            <p:cNvSpPr>
              <a:spLocks noChangeArrowheads="1"/>
            </p:cNvSpPr>
            <p:nvPr/>
          </p:nvSpPr>
          <p:spPr bwMode="auto">
            <a:xfrm>
              <a:off x="5075448" y="383863"/>
              <a:ext cx="28224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sz="14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♂</a:t>
              </a:r>
            </a:p>
          </p:txBody>
        </p:sp>
        <p:sp>
          <p:nvSpPr>
            <p:cNvPr id="54302" name="Rectangle 58"/>
            <p:cNvSpPr>
              <a:spLocks noChangeArrowheads="1"/>
            </p:cNvSpPr>
            <p:nvPr/>
          </p:nvSpPr>
          <p:spPr bwMode="auto">
            <a:xfrm>
              <a:off x="10155927" y="454563"/>
              <a:ext cx="28224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sz="14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♂</a:t>
              </a:r>
            </a:p>
          </p:txBody>
        </p:sp>
        <p:sp>
          <p:nvSpPr>
            <p:cNvPr id="54303" name="TextBox 40"/>
            <p:cNvSpPr txBox="1">
              <a:spLocks noChangeArrowheads="1"/>
            </p:cNvSpPr>
            <p:nvPr/>
          </p:nvSpPr>
          <p:spPr bwMode="auto">
            <a:xfrm>
              <a:off x="5974320" y="2504961"/>
              <a:ext cx="81280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800 </a:t>
              </a:r>
              <a:r>
                <a:rPr lang="en-US" sz="1400" b="1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bp</a:t>
              </a:r>
              <a:endParaRPr lang="en-IN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307" name="TextBox 40"/>
            <p:cNvSpPr txBox="1">
              <a:spLocks noChangeArrowheads="1"/>
            </p:cNvSpPr>
            <p:nvPr/>
          </p:nvSpPr>
          <p:spPr bwMode="auto">
            <a:xfrm>
              <a:off x="2337412" y="2474510"/>
              <a:ext cx="81280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800 </a:t>
              </a:r>
              <a:r>
                <a:rPr lang="en-US" sz="1400" b="1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bp</a:t>
              </a:r>
              <a:endParaRPr lang="en-IN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309" name="TextBox 40"/>
            <p:cNvSpPr txBox="1">
              <a:spLocks noChangeArrowheads="1"/>
            </p:cNvSpPr>
            <p:nvPr/>
          </p:nvSpPr>
          <p:spPr bwMode="auto">
            <a:xfrm>
              <a:off x="6437317" y="5120703"/>
              <a:ext cx="81280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800 </a:t>
              </a:r>
              <a:r>
                <a:rPr lang="en-US" sz="1400" b="1" dirty="0" err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bp</a:t>
              </a:r>
              <a:endParaRPr lang="en-IN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8" name="Straight Arrow Connector 57"/>
            <p:cNvCxnSpPr/>
            <p:nvPr/>
          </p:nvCxnSpPr>
          <p:spPr>
            <a:xfrm>
              <a:off x="2157407" y="5691928"/>
              <a:ext cx="763385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275" name="Rectangle 1"/>
          <p:cNvSpPr>
            <a:spLocks noChangeArrowheads="1"/>
          </p:cNvSpPr>
          <p:nvPr/>
        </p:nvSpPr>
        <p:spPr bwMode="auto">
          <a:xfrm>
            <a:off x="0" y="6057900"/>
            <a:ext cx="881538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Figure:</a:t>
            </a:r>
            <a:r>
              <a:rPr lang="en-US" sz="1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STS profiles of 17 male and 22 female genotypes produced by </a:t>
            </a:r>
            <a:r>
              <a:rPr lang="en-US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STS 807- F and STS 807- R </a:t>
            </a:r>
            <a:r>
              <a:rPr lang="en-US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primers. The arrow indicates the male specific STS marker (JMSM) of 800 </a:t>
            </a:r>
            <a:r>
              <a:rPr lang="en-US" sz="16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bp</a:t>
            </a:r>
            <a:r>
              <a:rPr lang="en-US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in all the male genotypes.  </a:t>
            </a:r>
            <a:endParaRPr lang="en-US" sz="160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4276" name="TextBox 92"/>
          <p:cNvSpPr txBox="1">
            <a:spLocks noChangeArrowheads="1"/>
          </p:cNvSpPr>
          <p:nvPr/>
        </p:nvSpPr>
        <p:spPr bwMode="auto">
          <a:xfrm>
            <a:off x="479425" y="381000"/>
            <a:ext cx="88169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 smtClean="0">
                <a:solidFill>
                  <a:srgbClr val="00B050"/>
                </a:solidFill>
              </a:rPr>
              <a:t>The </a:t>
            </a:r>
            <a:r>
              <a:rPr lang="en-US" sz="1400" b="1" dirty="0">
                <a:solidFill>
                  <a:srgbClr val="00B050"/>
                </a:solidFill>
              </a:rPr>
              <a:t>primer </a:t>
            </a:r>
            <a:r>
              <a:rPr lang="en-US" sz="1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STS 807- F and  STS 807-R  generated a single male specific band of 800bp.</a:t>
            </a:r>
            <a:r>
              <a:rPr lang="en-US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400" dirty="0">
                <a:solidFill>
                  <a:schemeClr val="bg1"/>
                </a:solidFill>
              </a:rPr>
              <a:t>    </a:t>
            </a:r>
            <a:endParaRPr lang="en-IN" sz="1400" dirty="0">
              <a:solidFill>
                <a:schemeClr val="bg1"/>
              </a:solidFill>
            </a:endParaRPr>
          </a:p>
        </p:txBody>
      </p:sp>
      <p:cxnSp>
        <p:nvCxnSpPr>
          <p:cNvPr id="106" name="Straight Connector 105"/>
          <p:cNvCxnSpPr/>
          <p:nvPr/>
        </p:nvCxnSpPr>
        <p:spPr bwMode="auto">
          <a:xfrm>
            <a:off x="6715125" y="3581400"/>
            <a:ext cx="666750" cy="476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 bwMode="auto">
          <a:xfrm>
            <a:off x="8212138" y="3576638"/>
            <a:ext cx="365125" cy="476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83" name="TextBox 108"/>
          <p:cNvSpPr txBox="1">
            <a:spLocks noChangeArrowheads="1"/>
          </p:cNvSpPr>
          <p:nvPr/>
        </p:nvSpPr>
        <p:spPr bwMode="auto">
          <a:xfrm>
            <a:off x="3143250" y="-36513"/>
            <a:ext cx="52387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Male specific  STS markers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50" name="TextBox 40"/>
          <p:cNvSpPr txBox="1">
            <a:spLocks noChangeArrowheads="1"/>
          </p:cNvSpPr>
          <p:nvPr/>
        </p:nvSpPr>
        <p:spPr bwMode="auto">
          <a:xfrm>
            <a:off x="2514600" y="5029200"/>
            <a:ext cx="919503" cy="307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800 </a:t>
            </a:r>
            <a:r>
              <a:rPr lang="en-US" sz="1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bp</a:t>
            </a:r>
            <a:endParaRPr lang="en-IN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2819400" y="2667000"/>
            <a:ext cx="304800" cy="2286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flipV="1">
            <a:off x="7696200" y="5334000"/>
            <a:ext cx="304800" cy="2286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2819400" y="5486400"/>
            <a:ext cx="304800" cy="2286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7010400" y="2743200"/>
            <a:ext cx="304800" cy="2286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09563" y="5576888"/>
            <a:ext cx="8593137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fontAlgn="auto">
              <a:spcBef>
                <a:spcPct val="0"/>
              </a:spcBef>
              <a:spcAft>
                <a:spcPts val="0"/>
              </a:spcAft>
              <a:defRPr/>
            </a:pPr>
            <a:r>
              <a:rPr lang="en-US" sz="1600" b="1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Figure :</a:t>
            </a:r>
            <a:r>
              <a:rPr lang="en-US" sz="1600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Representative PCR amplification profile of the male specific STS marker in </a:t>
            </a:r>
            <a:r>
              <a:rPr lang="en-US" sz="1600" i="1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Simmondsia chinensis.</a:t>
            </a:r>
            <a:r>
              <a:rPr lang="en-US" sz="1600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The arrow indicates the unique band of </a:t>
            </a:r>
            <a:r>
              <a:rPr lang="en-US" sz="1600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584 bp </a:t>
            </a:r>
            <a:r>
              <a:rPr lang="en-US" sz="1600" kern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present in the pooled male and male individuals from 10 genotypes. This fragment is totally absent in the female bulk as well as all the individuals tested</a:t>
            </a:r>
            <a:r>
              <a:rPr lang="en-US" sz="1600" kern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kern="0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100"/>
          <p:cNvGrpSpPr>
            <a:grpSpLocks/>
          </p:cNvGrpSpPr>
          <p:nvPr/>
        </p:nvGrpSpPr>
        <p:grpSpPr bwMode="auto">
          <a:xfrm>
            <a:off x="730250" y="873125"/>
            <a:ext cx="8172450" cy="4384675"/>
            <a:chOff x="856770" y="2987224"/>
            <a:chExt cx="8596418" cy="3628022"/>
          </a:xfrm>
        </p:grpSpPr>
        <p:grpSp>
          <p:nvGrpSpPr>
            <p:cNvPr id="3" name="Group 62"/>
            <p:cNvGrpSpPr/>
            <p:nvPr/>
          </p:nvGrpSpPr>
          <p:grpSpPr>
            <a:xfrm>
              <a:off x="856771" y="2987224"/>
              <a:ext cx="8596417" cy="3628022"/>
              <a:chOff x="1024917" y="1237604"/>
              <a:chExt cx="12943906" cy="5582801"/>
            </a:xfrm>
            <a:noFill/>
          </p:grpSpPr>
          <p:pic>
            <p:nvPicPr>
              <p:cNvPr id="23" name="Picture 10" descr="I:\monika\scar\23 jan 2014 vs11 f1r1 3rd gel.jpg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-30000" contrast="-20000"/>
              </a:blip>
              <a:srcRect l="21165" t="10000" r="34444" b="61602"/>
              <a:stretch>
                <a:fillRect/>
              </a:stretch>
            </p:blipFill>
            <p:spPr bwMode="auto">
              <a:xfrm>
                <a:off x="7111967" y="4775498"/>
                <a:ext cx="5456214" cy="2044907"/>
              </a:xfrm>
              <a:prstGeom prst="rect">
                <a:avLst/>
              </a:prstGeom>
              <a:grpFill/>
              <a:ln>
                <a:noFill/>
              </a:ln>
            </p:spPr>
          </p:pic>
          <p:grpSp>
            <p:nvGrpSpPr>
              <p:cNvPr id="5" name="Group 25"/>
              <p:cNvGrpSpPr/>
              <p:nvPr/>
            </p:nvGrpSpPr>
            <p:grpSpPr>
              <a:xfrm>
                <a:off x="1024917" y="1321235"/>
                <a:ext cx="12943906" cy="4827377"/>
                <a:chOff x="1177317" y="1321235"/>
                <a:chExt cx="12943906" cy="4827377"/>
              </a:xfrm>
              <a:grpFill/>
            </p:grpSpPr>
            <p:grpSp>
              <p:nvGrpSpPr>
                <p:cNvPr id="6" name="Group 5"/>
                <p:cNvGrpSpPr/>
                <p:nvPr/>
              </p:nvGrpSpPr>
              <p:grpSpPr>
                <a:xfrm>
                  <a:off x="1177317" y="1897822"/>
                  <a:ext cx="11789933" cy="2057402"/>
                  <a:chOff x="1253517" y="3498022"/>
                  <a:chExt cx="11789933" cy="2057402"/>
                </a:xfrm>
                <a:grpFill/>
              </p:grpSpPr>
              <p:pic>
                <p:nvPicPr>
                  <p:cNvPr id="49" name="Picture 3" descr="C:\Users\dell\Desktop\aaa copy.jpg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lum bright="-20000" contrast="-40000"/>
                  </a:blip>
                  <a:srcRect t="13704" r="2381" b="50476"/>
                  <a:stretch>
                    <a:fillRect/>
                  </a:stretch>
                </p:blipFill>
                <p:spPr bwMode="auto">
                  <a:xfrm>
                    <a:off x="1253517" y="3498022"/>
                    <a:ext cx="6029279" cy="205740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</p:pic>
              <p:pic>
                <p:nvPicPr>
                  <p:cNvPr id="50" name="Picture 3" descr="C:\Users\dell\Desktop\aaa copy.jpg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lum bright="-20000" contrast="-40000"/>
                  </a:blip>
                  <a:srcRect l="2326" t="59229" b="6580"/>
                  <a:stretch>
                    <a:fillRect/>
                  </a:stretch>
                </p:blipFill>
                <p:spPr bwMode="auto">
                  <a:xfrm>
                    <a:off x="7282797" y="3498022"/>
                    <a:ext cx="5760653" cy="205740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</p:pic>
            </p:grpSp>
            <p:cxnSp>
              <p:nvCxnSpPr>
                <p:cNvPr id="35" name="Straight Arrow Connector 34"/>
                <p:cNvCxnSpPr/>
                <p:nvPr/>
              </p:nvCxnSpPr>
              <p:spPr>
                <a:xfrm>
                  <a:off x="1828800" y="3657600"/>
                  <a:ext cx="457200" cy="1588"/>
                </a:xfrm>
                <a:prstGeom prst="straightConnector1">
                  <a:avLst/>
                </a:prstGeom>
                <a:grpFill/>
                <a:ln w="28575" cap="flat" cmpd="sng" algn="ctr">
                  <a:noFill/>
                  <a:prstDash val="solid"/>
                  <a:tailEnd type="arrow"/>
                </a:ln>
                <a:effectLst/>
              </p:spPr>
            </p:cxnSp>
            <p:sp>
              <p:nvSpPr>
                <p:cNvPr id="36" name="TextBox 35"/>
                <p:cNvSpPr txBox="1"/>
                <p:nvPr/>
              </p:nvSpPr>
              <p:spPr>
                <a:xfrm>
                  <a:off x="10010225" y="5717572"/>
                  <a:ext cx="1303080" cy="431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just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600" b="1" kern="0" dirty="0">
                      <a:solidFill>
                        <a:schemeClr val="accent2"/>
                      </a:solidFill>
                      <a:latin typeface="Times New Roman" pitchFamily="18" charset="0"/>
                      <a:cs typeface="Times New Roman" pitchFamily="18" charset="0"/>
                    </a:rPr>
                    <a:t>584 bp </a:t>
                  </a:r>
                  <a:endParaRPr lang="en-IN" sz="1600" b="1" kern="0" dirty="0">
                    <a:solidFill>
                      <a:schemeClr val="accent2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7" name="Group 11"/>
                <p:cNvGrpSpPr/>
                <p:nvPr/>
              </p:nvGrpSpPr>
              <p:grpSpPr>
                <a:xfrm>
                  <a:off x="4433511" y="3581400"/>
                  <a:ext cx="976689" cy="1977796"/>
                  <a:chOff x="4322651" y="3533001"/>
                  <a:chExt cx="976689" cy="1977796"/>
                </a:xfrm>
                <a:grpFill/>
              </p:grpSpPr>
              <p:cxnSp>
                <p:nvCxnSpPr>
                  <p:cNvPr id="47" name="Straight Arrow Connector 46"/>
                  <p:cNvCxnSpPr/>
                  <p:nvPr/>
                </p:nvCxnSpPr>
                <p:spPr>
                  <a:xfrm>
                    <a:off x="4842140" y="3533001"/>
                    <a:ext cx="457200" cy="1588"/>
                  </a:xfrm>
                  <a:prstGeom prst="straightConnector1">
                    <a:avLst/>
                  </a:prstGeom>
                  <a:grpFill/>
                  <a:ln w="28575" cap="flat" cmpd="sng" algn="ctr">
                    <a:noFill/>
                    <a:prstDash val="solid"/>
                    <a:tailEnd type="arrow"/>
                  </a:ln>
                  <a:effectLst/>
                </p:spPr>
              </p:cxnSp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4322651" y="4611346"/>
                    <a:ext cx="927462" cy="899451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>
                    <a:spAutoFit/>
                  </a:bodyPr>
                  <a:lstStyle/>
                  <a:p>
                    <a:pPr algn="just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r>
                      <a:rPr lang="en-US" sz="1600" b="1" kern="0" dirty="0">
                        <a:latin typeface="Times New Roman" pitchFamily="18" charset="0"/>
                        <a:cs typeface="Times New Roman" pitchFamily="18" charset="0"/>
                      </a:rPr>
                      <a:t>584 bp </a:t>
                    </a:r>
                    <a:endParaRPr lang="en-IN" sz="1600" b="1" kern="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38" name="TextBox 37"/>
                <p:cNvSpPr txBox="1"/>
                <p:nvPr/>
              </p:nvSpPr>
              <p:spPr>
                <a:xfrm>
                  <a:off x="1479520" y="1833989"/>
                  <a:ext cx="12641703" cy="1058007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 algn="just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400" kern="0" dirty="0">
                      <a:latin typeface="Times New Roman" pitchFamily="18" charset="0"/>
                      <a:cs typeface="Times New Roman" pitchFamily="18" charset="0"/>
                    </a:rPr>
                    <a:t> M  PF PM   1   2   3   4    5     6    7    8   9  10         </a:t>
                  </a:r>
                  <a:r>
                    <a:rPr lang="en-US" sz="1300" kern="0" dirty="0">
                      <a:latin typeface="Times New Roman" pitchFamily="18" charset="0"/>
                      <a:cs typeface="Times New Roman" pitchFamily="18" charset="0"/>
                    </a:rPr>
                    <a:t>   M  PF PM  11 12  13 14 15 16  17  18  19 20</a:t>
                  </a:r>
                  <a:endParaRPr lang="en-IN" sz="1300" kern="0" dirty="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just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IN" sz="1600" kern="0" dirty="0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just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IN" sz="1600" kern="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5943959" y="4117380"/>
                  <a:ext cx="456480" cy="52073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just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IN" sz="1600" b="1" kern="0" dirty="0">
                      <a:latin typeface="Arial Black" pitchFamily="34" charset="0"/>
                    </a:rPr>
                    <a:t>♀</a:t>
                  </a: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3104842" y="4083032"/>
                  <a:ext cx="495916" cy="52073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just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IN" sz="1600" b="1" kern="0" dirty="0">
                      <a:latin typeface="Arial Black" pitchFamily="34" charset="0"/>
                    </a:rPr>
                    <a:t>♂</a:t>
                  </a:r>
                  <a:endParaRPr lang="en-IN" sz="1600" kern="0" dirty="0"/>
                </a:p>
              </p:txBody>
            </p: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1371600" y="2360612"/>
                  <a:ext cx="914400" cy="1588"/>
                </a:xfrm>
                <a:prstGeom prst="line">
                  <a:avLst/>
                </a:prstGeom>
                <a:grpFill/>
                <a:ln w="9525" cap="flat" cmpd="sng" algn="ctr">
                  <a:noFill/>
                  <a:prstDash val="solid"/>
                </a:ln>
                <a:effectLst/>
              </p:spPr>
            </p:cxnSp>
            <p:cxnSp>
              <p:nvCxnSpPr>
                <p:cNvPr id="42" name="Straight Connector 41"/>
                <p:cNvCxnSpPr/>
                <p:nvPr/>
              </p:nvCxnSpPr>
              <p:spPr>
                <a:xfrm>
                  <a:off x="2438400" y="2362200"/>
                  <a:ext cx="914400" cy="1588"/>
                </a:xfrm>
                <a:prstGeom prst="line">
                  <a:avLst/>
                </a:prstGeom>
                <a:grpFill/>
                <a:ln w="9525" cap="flat" cmpd="sng" algn="ctr">
                  <a:noFill/>
                  <a:prstDash val="solid"/>
                </a:ln>
                <a:effectLst/>
              </p:spPr>
            </p:cxnSp>
            <p:sp>
              <p:nvSpPr>
                <p:cNvPr id="43" name="Rectangle 42"/>
                <p:cNvSpPr/>
                <p:nvPr/>
              </p:nvSpPr>
              <p:spPr>
                <a:xfrm>
                  <a:off x="4711120" y="1321235"/>
                  <a:ext cx="456480" cy="52073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just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IN" sz="1600" b="1" kern="0" dirty="0">
                      <a:latin typeface="Arial Black" pitchFamily="34" charset="0"/>
                    </a:rPr>
                    <a:t>♀</a:t>
                  </a:r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11552312" y="4117380"/>
                  <a:ext cx="495916" cy="52073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 algn="just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IN" sz="1600" b="1" kern="0" dirty="0">
                      <a:latin typeface="Arial Black" pitchFamily="34" charset="0"/>
                    </a:rPr>
                    <a:t>♂</a:t>
                  </a:r>
                  <a:endParaRPr lang="en-IN" sz="1600" kern="0" dirty="0"/>
                </a:p>
              </p:txBody>
            </p:sp>
            <p:cxnSp>
              <p:nvCxnSpPr>
                <p:cNvPr id="45" name="Straight Connector 44"/>
                <p:cNvCxnSpPr/>
                <p:nvPr/>
              </p:nvCxnSpPr>
              <p:spPr>
                <a:xfrm>
                  <a:off x="4343400" y="2284412"/>
                  <a:ext cx="914400" cy="1588"/>
                </a:xfrm>
                <a:prstGeom prst="line">
                  <a:avLst/>
                </a:prstGeom>
                <a:grpFill/>
                <a:ln w="9525" cap="flat" cmpd="sng" algn="ctr">
                  <a:noFill/>
                  <a:prstDash val="solid"/>
                </a:ln>
                <a:effectLst/>
              </p:spPr>
            </p:cxnSp>
          </p:grpSp>
          <p:cxnSp>
            <p:nvCxnSpPr>
              <p:cNvPr id="25" name="Straight Connector 24"/>
              <p:cNvCxnSpPr/>
              <p:nvPr/>
            </p:nvCxnSpPr>
            <p:spPr>
              <a:xfrm>
                <a:off x="2209800" y="4343400"/>
                <a:ext cx="914400" cy="1588"/>
              </a:xfrm>
              <a:prstGeom prst="line">
                <a:avLst/>
              </a:prstGeom>
              <a:grpFill/>
              <a:ln w="9525" cap="flat" cmpd="sng" algn="ctr">
                <a:noFill/>
                <a:prstDash val="solid"/>
              </a:ln>
              <a:effectLst/>
            </p:spPr>
          </p:cxnSp>
          <p:cxnSp>
            <p:nvCxnSpPr>
              <p:cNvPr id="26" name="Straight Connector 25"/>
              <p:cNvCxnSpPr/>
              <p:nvPr/>
            </p:nvCxnSpPr>
            <p:spPr>
              <a:xfrm>
                <a:off x="4419600" y="4343400"/>
                <a:ext cx="1447800" cy="1588"/>
              </a:xfrm>
              <a:prstGeom prst="line">
                <a:avLst/>
              </a:prstGeom>
              <a:grpFill/>
              <a:ln w="9525" cap="flat" cmpd="sng" algn="ctr">
                <a:noFill/>
                <a:prstDash val="solid"/>
              </a:ln>
              <a:effectLst/>
            </p:spPr>
          </p:cxnSp>
          <p:cxnSp>
            <p:nvCxnSpPr>
              <p:cNvPr id="27" name="Straight Connector 26"/>
              <p:cNvCxnSpPr/>
              <p:nvPr/>
            </p:nvCxnSpPr>
            <p:spPr>
              <a:xfrm>
                <a:off x="6019800" y="4343400"/>
                <a:ext cx="457200" cy="1588"/>
              </a:xfrm>
              <a:prstGeom prst="line">
                <a:avLst/>
              </a:prstGeom>
              <a:grpFill/>
              <a:ln w="9525" cap="flat" cmpd="sng" algn="ctr">
                <a:noFill/>
                <a:prstDash val="solid"/>
              </a:ln>
              <a:effectLst/>
            </p:spPr>
          </p:cxnSp>
          <p:sp>
            <p:nvSpPr>
              <p:cNvPr id="28" name="Rectangle 27"/>
              <p:cNvSpPr/>
              <p:nvPr/>
            </p:nvSpPr>
            <p:spPr>
              <a:xfrm>
                <a:off x="9656519" y="4018192"/>
                <a:ext cx="456480" cy="52073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N" sz="1600" b="1" kern="0" dirty="0">
                    <a:latin typeface="Arial Black" pitchFamily="34" charset="0"/>
                  </a:rPr>
                  <a:t>♀</a:t>
                </a: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9428280" y="1272092"/>
                <a:ext cx="456480" cy="52073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N" sz="1600" b="1" kern="0" dirty="0">
                    <a:latin typeface="Arial Black" pitchFamily="34" charset="0"/>
                  </a:rPr>
                  <a:t>♀</a:t>
                </a: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5619442" y="1402950"/>
                <a:ext cx="495916" cy="43104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N" sz="1600" b="1" kern="0" dirty="0">
                    <a:latin typeface="Arial Black" pitchFamily="34" charset="0"/>
                  </a:rPr>
                  <a:t>♂</a:t>
                </a:r>
                <a:endParaRPr lang="en-IN" sz="1600" kern="0" dirty="0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11344173" y="1237604"/>
                <a:ext cx="495916" cy="520735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IN" sz="1600" b="1" kern="0" dirty="0">
                    <a:latin typeface="Arial Black" pitchFamily="34" charset="0"/>
                  </a:rPr>
                  <a:t>♂</a:t>
                </a:r>
                <a:endParaRPr lang="en-IN" sz="1600" kern="0" dirty="0"/>
              </a:p>
            </p:txBody>
          </p:sp>
          <p:cxnSp>
            <p:nvCxnSpPr>
              <p:cNvPr id="32" name="Straight Arrow Connector 31"/>
              <p:cNvCxnSpPr/>
              <p:nvPr/>
            </p:nvCxnSpPr>
            <p:spPr>
              <a:xfrm>
                <a:off x="1600200" y="5486400"/>
                <a:ext cx="457200" cy="1588"/>
              </a:xfrm>
              <a:prstGeom prst="straightConnector1">
                <a:avLst/>
              </a:prstGeom>
              <a:grpFill/>
              <a:ln w="28575" cap="flat" cmpd="sng" algn="ctr">
                <a:noFill/>
                <a:prstDash val="solid"/>
                <a:tailEnd type="arrow"/>
              </a:ln>
              <a:effectLst/>
            </p:spPr>
          </p:cxnSp>
          <p:cxnSp>
            <p:nvCxnSpPr>
              <p:cNvPr id="33" name="Straight Arrow Connector 32"/>
              <p:cNvCxnSpPr/>
              <p:nvPr/>
            </p:nvCxnSpPr>
            <p:spPr>
              <a:xfrm>
                <a:off x="5334000" y="5410200"/>
                <a:ext cx="457200" cy="1588"/>
              </a:xfrm>
              <a:prstGeom prst="straightConnector1">
                <a:avLst/>
              </a:prstGeom>
              <a:grpFill/>
              <a:ln w="28575" cap="flat" cmpd="sng" algn="ctr">
                <a:noFill/>
                <a:prstDash val="solid"/>
                <a:tailEnd type="arrow"/>
              </a:ln>
              <a:effectLst/>
            </p:spPr>
          </p:cxnSp>
        </p:grpSp>
        <p:grpSp>
          <p:nvGrpSpPr>
            <p:cNvPr id="8" name="Group 99"/>
            <p:cNvGrpSpPr>
              <a:grpSpLocks/>
            </p:cNvGrpSpPr>
            <p:nvPr/>
          </p:nvGrpSpPr>
          <p:grpSpPr bwMode="auto">
            <a:xfrm>
              <a:off x="856770" y="3320865"/>
              <a:ext cx="7664639" cy="3294381"/>
              <a:chOff x="856770" y="3320865"/>
              <a:chExt cx="7664639" cy="3294381"/>
            </a:xfrm>
          </p:grpSpPr>
          <p:pic>
            <p:nvPicPr>
              <p:cNvPr id="64521" name="Picture 14" descr="C:\Users\dell\Desktop\vis11\11 dec 2013 vs11f1r1 4th gel 2013.jpg"/>
              <p:cNvPicPr>
                <a:picLocks noChangeAspect="1" noChangeArrowheads="1"/>
              </p:cNvPicPr>
              <p:nvPr/>
            </p:nvPicPr>
            <p:blipFill>
              <a:blip r:embed="rId4">
                <a:lum bright="-30000" contrast="20000"/>
              </a:blip>
              <a:srcRect l="22887" t="19292" r="28333" b="55199"/>
              <a:stretch>
                <a:fillRect/>
              </a:stretch>
            </p:blipFill>
            <p:spPr bwMode="auto">
              <a:xfrm>
                <a:off x="856770" y="5275396"/>
                <a:ext cx="4042583" cy="13398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2292846" y="4036750"/>
                <a:ext cx="866656" cy="27978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kern="0" dirty="0">
                    <a:solidFill>
                      <a:schemeClr val="accent2"/>
                    </a:solidFill>
                    <a:latin typeface="Times New Roman" pitchFamily="18" charset="0"/>
                    <a:cs typeface="Times New Roman" pitchFamily="18" charset="0"/>
                  </a:rPr>
                  <a:t>584 bp </a:t>
                </a:r>
                <a:endParaRPr lang="en-IN" sz="1600" b="1" kern="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308850" y="4053826"/>
                <a:ext cx="864985" cy="2797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just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kern="0" dirty="0">
                    <a:solidFill>
                      <a:schemeClr val="accent2"/>
                    </a:solidFill>
                    <a:latin typeface="Times New Roman" pitchFamily="18" charset="0"/>
                    <a:cs typeface="Times New Roman" pitchFamily="18" charset="0"/>
                  </a:rPr>
                  <a:t>584 bp </a:t>
                </a:r>
                <a:endParaRPr lang="en-IN" sz="1600" b="1" kern="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>
                <a:off x="6741342" y="6236944"/>
                <a:ext cx="671282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>
                <a:off x="2655205" y="6236944"/>
                <a:ext cx="490938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flipV="1">
                <a:off x="2655205" y="4471535"/>
                <a:ext cx="584450" cy="262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>
                <a:off x="6320538" y="4374332"/>
                <a:ext cx="609498" cy="17077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 bwMode="auto">
              <a:xfrm>
                <a:off x="3506832" y="3374722"/>
                <a:ext cx="971856" cy="525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>
                <a:endCxn id="43" idx="2"/>
              </p:cNvCxnSpPr>
              <p:nvPr/>
            </p:nvCxnSpPr>
            <p:spPr bwMode="auto">
              <a:xfrm>
                <a:off x="1978913" y="3376035"/>
                <a:ext cx="1377632" cy="394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 bwMode="auto">
              <a:xfrm>
                <a:off x="7155466" y="3320866"/>
                <a:ext cx="136594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 bwMode="auto">
              <a:xfrm>
                <a:off x="5781175" y="3326120"/>
                <a:ext cx="1280779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 bwMode="auto">
              <a:xfrm>
                <a:off x="1917129" y="5211063"/>
                <a:ext cx="1193946" cy="2889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 bwMode="auto">
              <a:xfrm>
                <a:off x="3334836" y="5225511"/>
                <a:ext cx="1526248" cy="14449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 bwMode="auto">
              <a:xfrm flipV="1">
                <a:off x="5769486" y="5216317"/>
                <a:ext cx="1930353" cy="2627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 bwMode="auto">
              <a:xfrm>
                <a:off x="7709858" y="5239961"/>
                <a:ext cx="505967" cy="525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4516" name="Rectangle 107"/>
          <p:cNvSpPr>
            <a:spLocks noChangeArrowheads="1"/>
          </p:cNvSpPr>
          <p:nvPr/>
        </p:nvSpPr>
        <p:spPr bwMode="auto">
          <a:xfrm>
            <a:off x="309563" y="566738"/>
            <a:ext cx="866616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1600" b="1"/>
              <a:t>The primer </a:t>
            </a:r>
            <a:r>
              <a:rPr lang="en-US" sz="1600" b="1">
                <a:latin typeface="Times New Roman" pitchFamily="18" charset="0"/>
                <a:cs typeface="Times New Roman" pitchFamily="18" charset="0"/>
              </a:rPr>
              <a:t>STS VIS11- F and STS VIS11- R  generated a single male specific band of 584bp.</a:t>
            </a:r>
            <a:endParaRPr lang="en-IN" sz="1600"/>
          </a:p>
        </p:txBody>
      </p:sp>
      <p:sp>
        <p:nvSpPr>
          <p:cNvPr id="51" name="Rectangle 50"/>
          <p:cNvSpPr/>
          <p:nvPr/>
        </p:nvSpPr>
        <p:spPr>
          <a:xfrm>
            <a:off x="730250" y="3683000"/>
            <a:ext cx="7727950" cy="3079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kern="0" dirty="0">
                <a:latin typeface="Times New Roman" pitchFamily="18" charset="0"/>
                <a:cs typeface="Times New Roman" pitchFamily="18" charset="0"/>
              </a:rPr>
              <a:t>    M PF PM  21  22  23  24  25  26  27  28 29 30         M  PF PM  31 32 33 34  35 36 37  38  39</a:t>
            </a:r>
            <a:endParaRPr lang="en-IN" sz="1400" b="1" dirty="0"/>
          </a:p>
        </p:txBody>
      </p:sp>
      <p:sp>
        <p:nvSpPr>
          <p:cNvPr id="64" name="TextBox 63"/>
          <p:cNvSpPr txBox="1"/>
          <p:nvPr/>
        </p:nvSpPr>
        <p:spPr bwMode="auto">
          <a:xfrm>
            <a:off x="2317750" y="4391025"/>
            <a:ext cx="823913" cy="3397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kern="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584 bp </a:t>
            </a:r>
            <a:endParaRPr lang="en-IN" sz="1600" b="1" kern="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066800"/>
            <a:ext cx="8001000" cy="3429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Validation of developed STS Markers (</a:t>
            </a:r>
            <a:r>
              <a:rPr lang="en-US" sz="4000" b="1" dirty="0" smtClean="0">
                <a:solidFill>
                  <a:srgbClr val="0070C0"/>
                </a:solidFill>
              </a:rPr>
              <a:t>807, VIS11</a:t>
            </a:r>
            <a:r>
              <a:rPr lang="en-US" sz="4000" b="1" dirty="0" smtClean="0">
                <a:solidFill>
                  <a:srgbClr val="FF0000"/>
                </a:solidFill>
              </a:rPr>
              <a:t>) on larger population of different genotypes of different regions (</a:t>
            </a:r>
            <a:r>
              <a:rPr lang="en-US" sz="4000" b="1" dirty="0" err="1" smtClean="0">
                <a:solidFill>
                  <a:srgbClr val="FF0000"/>
                </a:solidFill>
              </a:rPr>
              <a:t>Jaipur</a:t>
            </a:r>
            <a:r>
              <a:rPr lang="en-US" sz="4000" b="1" dirty="0" smtClean="0">
                <a:solidFill>
                  <a:srgbClr val="FF0000"/>
                </a:solidFill>
              </a:rPr>
              <a:t>, Jodhpur &amp; Gujarat)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jatin photos\jojoba pics\AJORP, JAIPUR JOJOBA 2015\20150317_1624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33450"/>
            <a:ext cx="4436532" cy="2495550"/>
          </a:xfrm>
          <a:prstGeom prst="rect">
            <a:avLst/>
          </a:prstGeom>
          <a:noFill/>
        </p:spPr>
      </p:pic>
      <p:pic>
        <p:nvPicPr>
          <p:cNvPr id="1027" name="Picture 3" descr="G:\jatin photos\jojoba pics\AJORP, JAIPUR JOJOBA 2015\20150317_1625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985837"/>
            <a:ext cx="4343400" cy="2443163"/>
          </a:xfrm>
          <a:prstGeom prst="rect">
            <a:avLst/>
          </a:prstGeom>
          <a:noFill/>
        </p:spPr>
      </p:pic>
      <p:pic>
        <p:nvPicPr>
          <p:cNvPr id="1028" name="Picture 4" descr="G:\jatin photos\jojoba pics\AJORP, JAIPUR JOJOBA 2015\20150317_1629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467" y="3524250"/>
            <a:ext cx="4436533" cy="2495550"/>
          </a:xfrm>
          <a:prstGeom prst="rect">
            <a:avLst/>
          </a:prstGeom>
          <a:noFill/>
        </p:spPr>
      </p:pic>
      <p:pic>
        <p:nvPicPr>
          <p:cNvPr id="1029" name="Picture 5" descr="G:\jatin photos\jojoba pics\AJORP, JAIPUR JOJOBA 2015\20150317_1629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1267" y="3505200"/>
            <a:ext cx="4334933" cy="24384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429000" y="101025"/>
            <a:ext cx="2590800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AJORP, </a:t>
            </a:r>
            <a:r>
              <a:rPr lang="en-US" sz="3200" b="1" dirty="0" err="1" smtClean="0">
                <a:solidFill>
                  <a:srgbClr val="FFFF00"/>
                </a:solidFill>
              </a:rPr>
              <a:t>Jaipur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29573" y="6172200"/>
            <a:ext cx="4152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Figure: Jojoba cultivation in AJORP, </a:t>
            </a:r>
            <a:r>
              <a:rPr lang="en-US" b="1" dirty="0" err="1" smtClean="0">
                <a:solidFill>
                  <a:srgbClr val="7030A0"/>
                </a:solidFill>
              </a:rPr>
              <a:t>Jaipur</a:t>
            </a:r>
            <a:endParaRPr 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76200" y="381000"/>
            <a:ext cx="7315200" cy="3219450"/>
            <a:chOff x="-205596" y="2057400"/>
            <a:chExt cx="6987396" cy="3869708"/>
          </a:xfrm>
        </p:grpSpPr>
        <p:grpSp>
          <p:nvGrpSpPr>
            <p:cNvPr id="3" name="Group 41"/>
            <p:cNvGrpSpPr>
              <a:grpSpLocks/>
            </p:cNvGrpSpPr>
            <p:nvPr/>
          </p:nvGrpSpPr>
          <p:grpSpPr bwMode="auto">
            <a:xfrm>
              <a:off x="-205596" y="2590800"/>
              <a:ext cx="6987396" cy="3336308"/>
              <a:chOff x="-205596" y="2590800"/>
              <a:chExt cx="6987396" cy="3336308"/>
            </a:xfrm>
          </p:grpSpPr>
          <p:grpSp>
            <p:nvGrpSpPr>
              <p:cNvPr id="4" name="Group 31"/>
              <p:cNvGrpSpPr>
                <a:grpSpLocks/>
              </p:cNvGrpSpPr>
              <p:nvPr/>
            </p:nvGrpSpPr>
            <p:grpSpPr bwMode="auto">
              <a:xfrm>
                <a:off x="151861" y="2590800"/>
                <a:ext cx="3315033" cy="1422943"/>
                <a:chOff x="304261" y="2590800"/>
                <a:chExt cx="3315033" cy="1422943"/>
              </a:xfrm>
            </p:grpSpPr>
            <p:pic>
              <p:nvPicPr>
                <p:cNvPr id="56399" name="Picture 4" descr="C:\Users\dell\Desktop\807\807 F3R3 23 nov 2013 807.jpg"/>
                <p:cNvPicPr>
                  <a:picLocks noChangeAspect="1" noChangeArrowheads="1"/>
                </p:cNvPicPr>
                <p:nvPr/>
              </p:nvPicPr>
              <p:blipFill>
                <a:blip r:embed="rId3">
                  <a:lum bright="-10000" contrast="20000"/>
                </a:blip>
                <a:srcRect l="38889" t="10370" r="13550" b="62962"/>
                <a:stretch>
                  <a:fillRect/>
                </a:stretch>
              </p:blipFill>
              <p:spPr bwMode="auto">
                <a:xfrm>
                  <a:off x="457200" y="2590800"/>
                  <a:ext cx="3162094" cy="142294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22" name="Straight Arrow Connector 21"/>
                <p:cNvCxnSpPr/>
                <p:nvPr/>
              </p:nvCxnSpPr>
              <p:spPr>
                <a:xfrm>
                  <a:off x="304261" y="3581823"/>
                  <a:ext cx="381719" cy="2118"/>
                </a:xfrm>
                <a:prstGeom prst="straightConnector1">
                  <a:avLst/>
                </a:prstGeom>
                <a:ln w="28575">
                  <a:solidFill>
                    <a:schemeClr val="accent2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" name="Group 30"/>
              <p:cNvGrpSpPr>
                <a:grpSpLocks/>
              </p:cNvGrpSpPr>
              <p:nvPr/>
            </p:nvGrpSpPr>
            <p:grpSpPr bwMode="auto">
              <a:xfrm>
                <a:off x="3581400" y="2590800"/>
                <a:ext cx="3200400" cy="1371600"/>
                <a:chOff x="3429000" y="2590800"/>
                <a:chExt cx="3200400" cy="1371600"/>
              </a:xfrm>
            </p:grpSpPr>
            <p:pic>
              <p:nvPicPr>
                <p:cNvPr id="56396" name="Picture 3" descr="C:\Users\dell\Desktop\807\31st dec 2013 807 f3r3.jpg"/>
                <p:cNvPicPr>
                  <a:picLocks noChangeAspect="1" noChangeArrowheads="1"/>
                </p:cNvPicPr>
                <p:nvPr/>
              </p:nvPicPr>
              <p:blipFill>
                <a:blip r:embed="rId4">
                  <a:lum bright="10000"/>
                </a:blip>
                <a:srcRect l="21875" r="31152" b="65625"/>
                <a:stretch>
                  <a:fillRect/>
                </a:stretch>
              </p:blipFill>
              <p:spPr bwMode="auto">
                <a:xfrm>
                  <a:off x="3581400" y="2590800"/>
                  <a:ext cx="2971800" cy="1371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6397" name="TextBox 13"/>
                <p:cNvSpPr txBox="1">
                  <a:spLocks noChangeArrowheads="1"/>
                </p:cNvSpPr>
                <p:nvPr/>
              </p:nvSpPr>
              <p:spPr bwMode="auto">
                <a:xfrm>
                  <a:off x="3733800" y="2671483"/>
                  <a:ext cx="2895600" cy="3282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00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M   PF   PM 11 12   13   14  15   16   17   18  19  20</a:t>
                  </a:r>
                  <a:endParaRPr lang="en-IN" sz="100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23" name="Straight Arrow Connector 22"/>
                <p:cNvCxnSpPr/>
                <p:nvPr/>
              </p:nvCxnSpPr>
              <p:spPr>
                <a:xfrm>
                  <a:off x="3428461" y="3581823"/>
                  <a:ext cx="381719" cy="2118"/>
                </a:xfrm>
                <a:prstGeom prst="straightConnector1">
                  <a:avLst/>
                </a:prstGeom>
                <a:ln w="28575">
                  <a:solidFill>
                    <a:schemeClr val="accent2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6384" name="TextBox 36"/>
              <p:cNvSpPr txBox="1">
                <a:spLocks noChangeArrowheads="1"/>
              </p:cNvSpPr>
              <p:nvPr/>
            </p:nvSpPr>
            <p:spPr bwMode="auto">
              <a:xfrm>
                <a:off x="-205596" y="3296561"/>
                <a:ext cx="609600" cy="615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 b="1" dirty="0">
                    <a:latin typeface="Times New Roman" pitchFamily="18" charset="0"/>
                    <a:cs typeface="Times New Roman" pitchFamily="18" charset="0"/>
                  </a:rPr>
                  <a:t>800 </a:t>
                </a:r>
                <a:r>
                  <a:rPr lang="en-US" sz="1200" b="1" dirty="0" err="1">
                    <a:latin typeface="Times New Roman" pitchFamily="18" charset="0"/>
                    <a:cs typeface="Times New Roman" pitchFamily="18" charset="0"/>
                  </a:rPr>
                  <a:t>bp</a:t>
                </a:r>
                <a:endParaRPr lang="en-IN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6" name="Group 39"/>
              <p:cNvGrpSpPr>
                <a:grpSpLocks/>
              </p:cNvGrpSpPr>
              <p:nvPr/>
            </p:nvGrpSpPr>
            <p:grpSpPr bwMode="auto">
              <a:xfrm>
                <a:off x="-194094" y="4249021"/>
                <a:ext cx="3730275" cy="1594029"/>
                <a:chOff x="-41694" y="4249021"/>
                <a:chExt cx="3730275" cy="1594029"/>
              </a:xfrm>
            </p:grpSpPr>
            <p:pic>
              <p:nvPicPr>
                <p:cNvPr id="56392" name="Picture 3" descr="C:\Users\dell\Desktop\807\31st dec 2013 807 f3r3.jpg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 l="23080" t="35432" r="29883" b="37846"/>
                <a:stretch>
                  <a:fillRect/>
                </a:stretch>
              </p:blipFill>
              <p:spPr bwMode="auto">
                <a:xfrm>
                  <a:off x="457200" y="4249021"/>
                  <a:ext cx="3231381" cy="15940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6393" name="TextBox 14"/>
                <p:cNvSpPr txBox="1">
                  <a:spLocks noChangeArrowheads="1"/>
                </p:cNvSpPr>
                <p:nvPr/>
              </p:nvSpPr>
              <p:spPr bwMode="auto">
                <a:xfrm>
                  <a:off x="533400" y="4249578"/>
                  <a:ext cx="3048000" cy="2959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   M   </a:t>
                  </a:r>
                  <a:r>
                    <a:rPr lang="en-US" sz="10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PF   PM  21  22   23  24   25    26   27   28   29   30 </a:t>
                  </a:r>
                  <a:endParaRPr lang="en-IN" sz="1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cxnSp>
              <p:nvCxnSpPr>
                <p:cNvPr id="24" name="Straight Arrow Connector 23"/>
                <p:cNvCxnSpPr/>
                <p:nvPr/>
              </p:nvCxnSpPr>
              <p:spPr>
                <a:xfrm>
                  <a:off x="228241" y="5182467"/>
                  <a:ext cx="305699" cy="2118"/>
                </a:xfrm>
                <a:prstGeom prst="straightConnector1">
                  <a:avLst/>
                </a:prstGeom>
                <a:ln w="28575">
                  <a:solidFill>
                    <a:schemeClr val="accent2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395" name="TextBox 37"/>
                <p:cNvSpPr txBox="1">
                  <a:spLocks noChangeArrowheads="1"/>
                </p:cNvSpPr>
                <p:nvPr/>
              </p:nvSpPr>
              <p:spPr bwMode="auto">
                <a:xfrm>
                  <a:off x="-41694" y="4820984"/>
                  <a:ext cx="609600" cy="61555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sz="1200" b="1" dirty="0">
                      <a:latin typeface="Times New Roman" pitchFamily="18" charset="0"/>
                      <a:cs typeface="Times New Roman" pitchFamily="18" charset="0"/>
                    </a:rPr>
                    <a:t>800 </a:t>
                  </a:r>
                  <a:r>
                    <a:rPr lang="en-US" sz="1200" b="1" dirty="0" err="1">
                      <a:latin typeface="Times New Roman" pitchFamily="18" charset="0"/>
                      <a:cs typeface="Times New Roman" pitchFamily="18" charset="0"/>
                    </a:rPr>
                    <a:t>bp</a:t>
                  </a:r>
                  <a:endParaRPr lang="en-IN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56386" name="TextBox 38"/>
              <p:cNvSpPr txBox="1">
                <a:spLocks noChangeArrowheads="1"/>
              </p:cNvSpPr>
              <p:nvPr/>
            </p:nvSpPr>
            <p:spPr bwMode="auto">
              <a:xfrm>
                <a:off x="3352800" y="3195935"/>
                <a:ext cx="609600" cy="615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 b="1" dirty="0">
                    <a:latin typeface="Times New Roman" pitchFamily="18" charset="0"/>
                    <a:cs typeface="Times New Roman" pitchFamily="18" charset="0"/>
                  </a:rPr>
                  <a:t>800 </a:t>
                </a:r>
                <a:r>
                  <a:rPr lang="en-US" sz="1200" b="1" dirty="0" err="1">
                    <a:latin typeface="Times New Roman" pitchFamily="18" charset="0"/>
                    <a:cs typeface="Times New Roman" pitchFamily="18" charset="0"/>
                  </a:rPr>
                  <a:t>bp</a:t>
                </a:r>
                <a:endParaRPr lang="en-IN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6387" name="TextBox 40"/>
              <p:cNvSpPr txBox="1">
                <a:spLocks noChangeArrowheads="1"/>
              </p:cNvSpPr>
              <p:nvPr/>
            </p:nvSpPr>
            <p:spPr bwMode="auto">
              <a:xfrm>
                <a:off x="3352800" y="4719935"/>
                <a:ext cx="609600" cy="6155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800 bp</a:t>
                </a:r>
                <a:endParaRPr lang="en-IN" sz="12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pic>
            <p:nvPicPr>
              <p:cNvPr id="56388" name="Picture 2" descr="C:\Users\dell\Desktop\807\2 dec 2013 807 f3r3 2nd gel.jpg"/>
              <p:cNvPicPr>
                <a:picLocks noChangeAspect="1" noChangeArrowheads="1"/>
              </p:cNvPicPr>
              <p:nvPr/>
            </p:nvPicPr>
            <p:blipFill>
              <a:blip r:embed="rId5">
                <a:lum bright="-40000" contrast="-10000"/>
              </a:blip>
              <a:srcRect l="34074" t="10733" r="29559" b="60649"/>
              <a:stretch>
                <a:fillRect/>
              </a:stretch>
            </p:blipFill>
            <p:spPr bwMode="auto">
              <a:xfrm>
                <a:off x="3733800" y="4267200"/>
                <a:ext cx="2970363" cy="16599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5" name="TextBox 34"/>
              <p:cNvSpPr txBox="1"/>
              <p:nvPr/>
            </p:nvSpPr>
            <p:spPr>
              <a:xfrm>
                <a:off x="457559" y="2590948"/>
                <a:ext cx="3123302" cy="36840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12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M   </a:t>
                </a:r>
                <a:r>
                  <a:rPr lang="en-US" sz="105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PF  PM   </a:t>
                </a:r>
                <a:r>
                  <a:rPr lang="en-US" sz="12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1    2    3  4    5   6    7   8    9  10</a:t>
                </a:r>
                <a:endParaRPr lang="en-IN" sz="1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6390" name="TextBox 35"/>
              <p:cNvSpPr txBox="1">
                <a:spLocks noChangeArrowheads="1"/>
              </p:cNvSpPr>
              <p:nvPr/>
            </p:nvSpPr>
            <p:spPr bwMode="auto">
              <a:xfrm flipH="1">
                <a:off x="3809999" y="4267200"/>
                <a:ext cx="2826229" cy="2959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0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     M   </a:t>
                </a:r>
                <a:r>
                  <a:rPr lang="en-US" sz="1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PF    PM  31  32  33  34  </a:t>
                </a:r>
                <a:r>
                  <a:rPr lang="en-US" sz="10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 35  36  </a:t>
                </a:r>
                <a:r>
                  <a:rPr lang="en-US" sz="1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37  38  39  </a:t>
                </a:r>
                <a:endParaRPr lang="en-IN" sz="1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5" name="Straight Arrow Connector 24"/>
              <p:cNvCxnSpPr/>
              <p:nvPr/>
            </p:nvCxnSpPr>
            <p:spPr>
              <a:xfrm>
                <a:off x="3504841" y="5182467"/>
                <a:ext cx="457740" cy="2118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6362" name="TextBox 45"/>
            <p:cNvSpPr txBox="1">
              <a:spLocks noChangeArrowheads="1"/>
            </p:cNvSpPr>
            <p:nvPr/>
          </p:nvSpPr>
          <p:spPr bwMode="auto">
            <a:xfrm>
              <a:off x="3124200" y="3733800"/>
              <a:ext cx="228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A</a:t>
              </a:r>
              <a:endParaRPr lang="en-IN" sz="12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363" name="TextBox 46"/>
            <p:cNvSpPr txBox="1">
              <a:spLocks noChangeArrowheads="1"/>
            </p:cNvSpPr>
            <p:nvPr/>
          </p:nvSpPr>
          <p:spPr bwMode="auto">
            <a:xfrm>
              <a:off x="6096000" y="5410200"/>
              <a:ext cx="228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D</a:t>
              </a:r>
              <a:endParaRPr lang="en-IN" sz="12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364" name="TextBox 47"/>
            <p:cNvSpPr txBox="1">
              <a:spLocks noChangeArrowheads="1"/>
            </p:cNvSpPr>
            <p:nvPr/>
          </p:nvSpPr>
          <p:spPr bwMode="auto">
            <a:xfrm>
              <a:off x="3048000" y="5410200"/>
              <a:ext cx="228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C</a:t>
              </a:r>
              <a:endParaRPr lang="en-IN" sz="12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365" name="TextBox 48"/>
            <p:cNvSpPr txBox="1">
              <a:spLocks noChangeArrowheads="1"/>
            </p:cNvSpPr>
            <p:nvPr/>
          </p:nvSpPr>
          <p:spPr bwMode="auto">
            <a:xfrm>
              <a:off x="6400800" y="3657600"/>
              <a:ext cx="228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B</a:t>
              </a:r>
              <a:endParaRPr lang="en-IN" sz="12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295400" y="2514727"/>
              <a:ext cx="837841" cy="211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438940" y="2514727"/>
              <a:ext cx="837841" cy="211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4724400" y="2514727"/>
              <a:ext cx="837841" cy="211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5714281" y="2514727"/>
              <a:ext cx="839459" cy="2118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219380" y="4191592"/>
              <a:ext cx="83784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2362919" y="4191592"/>
              <a:ext cx="83784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4572359" y="4191592"/>
              <a:ext cx="114192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5867940" y="4191592"/>
              <a:ext cx="53214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374" name="Rectangle 51"/>
            <p:cNvSpPr>
              <a:spLocks noChangeArrowheads="1"/>
            </p:cNvSpPr>
            <p:nvPr/>
          </p:nvSpPr>
          <p:spPr bwMode="auto">
            <a:xfrm>
              <a:off x="1600200" y="2098369"/>
              <a:ext cx="364541" cy="492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♀</a:t>
              </a:r>
            </a:p>
          </p:txBody>
        </p:sp>
        <p:sp>
          <p:nvSpPr>
            <p:cNvPr id="56375" name="Rectangle 52"/>
            <p:cNvSpPr>
              <a:spLocks noChangeArrowheads="1"/>
            </p:cNvSpPr>
            <p:nvPr/>
          </p:nvSpPr>
          <p:spPr bwMode="auto">
            <a:xfrm>
              <a:off x="2667000" y="2082807"/>
              <a:ext cx="364541" cy="492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♂</a:t>
              </a:r>
            </a:p>
          </p:txBody>
        </p:sp>
        <p:sp>
          <p:nvSpPr>
            <p:cNvPr id="56376" name="Rectangle 53"/>
            <p:cNvSpPr>
              <a:spLocks noChangeArrowheads="1"/>
            </p:cNvSpPr>
            <p:nvPr/>
          </p:nvSpPr>
          <p:spPr bwMode="auto">
            <a:xfrm>
              <a:off x="4953000" y="2082807"/>
              <a:ext cx="364541" cy="492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♀</a:t>
              </a:r>
            </a:p>
          </p:txBody>
        </p:sp>
        <p:sp>
          <p:nvSpPr>
            <p:cNvPr id="56377" name="Rectangle 54"/>
            <p:cNvSpPr>
              <a:spLocks noChangeArrowheads="1"/>
            </p:cNvSpPr>
            <p:nvPr/>
          </p:nvSpPr>
          <p:spPr bwMode="auto">
            <a:xfrm>
              <a:off x="6019800" y="2057400"/>
              <a:ext cx="364541" cy="492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♂</a:t>
              </a:r>
            </a:p>
          </p:txBody>
        </p:sp>
        <p:sp>
          <p:nvSpPr>
            <p:cNvPr id="56378" name="Rectangle 55"/>
            <p:cNvSpPr>
              <a:spLocks noChangeArrowheads="1"/>
            </p:cNvSpPr>
            <p:nvPr/>
          </p:nvSpPr>
          <p:spPr bwMode="auto">
            <a:xfrm>
              <a:off x="1371600" y="3886201"/>
              <a:ext cx="364541" cy="492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♀</a:t>
              </a:r>
            </a:p>
          </p:txBody>
        </p:sp>
        <p:sp>
          <p:nvSpPr>
            <p:cNvPr id="56379" name="Rectangle 56"/>
            <p:cNvSpPr>
              <a:spLocks noChangeArrowheads="1"/>
            </p:cNvSpPr>
            <p:nvPr/>
          </p:nvSpPr>
          <p:spPr bwMode="auto">
            <a:xfrm>
              <a:off x="2438400" y="3897868"/>
              <a:ext cx="364541" cy="492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♂</a:t>
              </a:r>
            </a:p>
          </p:txBody>
        </p:sp>
        <p:sp>
          <p:nvSpPr>
            <p:cNvPr id="56380" name="Rectangle 57"/>
            <p:cNvSpPr>
              <a:spLocks noChangeArrowheads="1"/>
            </p:cNvSpPr>
            <p:nvPr/>
          </p:nvSpPr>
          <p:spPr bwMode="auto">
            <a:xfrm>
              <a:off x="4953000" y="3886201"/>
              <a:ext cx="364541" cy="492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♀</a:t>
              </a:r>
            </a:p>
          </p:txBody>
        </p:sp>
        <p:sp>
          <p:nvSpPr>
            <p:cNvPr id="56381" name="Rectangle 58"/>
            <p:cNvSpPr>
              <a:spLocks noChangeArrowheads="1"/>
            </p:cNvSpPr>
            <p:nvPr/>
          </p:nvSpPr>
          <p:spPr bwMode="auto">
            <a:xfrm>
              <a:off x="5943600" y="3886201"/>
              <a:ext cx="364541" cy="4925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♂</a:t>
              </a:r>
            </a:p>
          </p:txBody>
        </p:sp>
      </p:grpSp>
      <p:grpSp>
        <p:nvGrpSpPr>
          <p:cNvPr id="7" name="Group 94"/>
          <p:cNvGrpSpPr>
            <a:grpSpLocks/>
          </p:cNvGrpSpPr>
          <p:nvPr/>
        </p:nvGrpSpPr>
        <p:grpSpPr bwMode="auto">
          <a:xfrm>
            <a:off x="609600" y="3505200"/>
            <a:ext cx="6705600" cy="3276600"/>
            <a:chOff x="381000" y="1600200"/>
            <a:chExt cx="6096000" cy="3962400"/>
          </a:xfrm>
        </p:grpSpPr>
        <p:grpSp>
          <p:nvGrpSpPr>
            <p:cNvPr id="8" name="Group 8"/>
            <p:cNvGrpSpPr>
              <a:grpSpLocks/>
            </p:cNvGrpSpPr>
            <p:nvPr/>
          </p:nvGrpSpPr>
          <p:grpSpPr bwMode="auto">
            <a:xfrm>
              <a:off x="381000" y="2133600"/>
              <a:ext cx="6096000" cy="3429000"/>
              <a:chOff x="533400" y="914400"/>
              <a:chExt cx="6096000" cy="3429000"/>
            </a:xfrm>
          </p:grpSpPr>
          <p:pic>
            <p:nvPicPr>
              <p:cNvPr id="56357" name="Picture 5" descr="C:\Users\dell\Desktop\807\2 jan 2014 807f3r3.jpg"/>
              <p:cNvPicPr>
                <a:picLocks noChangeAspect="1" noChangeArrowheads="1"/>
              </p:cNvPicPr>
              <p:nvPr/>
            </p:nvPicPr>
            <p:blipFill>
              <a:blip r:embed="rId6"/>
              <a:srcRect l="10001" t="9470" r="39999" b="61177"/>
              <a:stretch>
                <a:fillRect/>
              </a:stretch>
            </p:blipFill>
            <p:spPr bwMode="auto">
              <a:xfrm>
                <a:off x="533400" y="914400"/>
                <a:ext cx="3028950" cy="1524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358" name="Picture 22" descr="C:\Users\dell\Desktop\807\31st dec 2013 807 f3r3.jpg"/>
              <p:cNvPicPr>
                <a:picLocks noChangeAspect="1" noChangeArrowheads="1"/>
              </p:cNvPicPr>
              <p:nvPr/>
            </p:nvPicPr>
            <p:blipFill>
              <a:blip r:embed="rId4">
                <a:lum bright="10000"/>
              </a:blip>
              <a:srcRect l="21782" t="33911" r="28333" b="38771"/>
              <a:stretch>
                <a:fillRect/>
              </a:stretch>
            </p:blipFill>
            <p:spPr bwMode="auto">
              <a:xfrm>
                <a:off x="3581400" y="914400"/>
                <a:ext cx="3028950" cy="1524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359" name="Picture 6" descr="C:\Users\dell\Desktop\807\3rd jan 2014 807 scar 1st gel.tif"/>
              <p:cNvPicPr>
                <a:picLocks noChangeAspect="1" noChangeArrowheads="1"/>
              </p:cNvPicPr>
              <p:nvPr/>
            </p:nvPicPr>
            <p:blipFill>
              <a:blip r:embed="rId7">
                <a:lum bright="-20000"/>
              </a:blip>
              <a:srcRect l="34721" t="16393" r="19794" b="48730"/>
              <a:stretch>
                <a:fillRect/>
              </a:stretch>
            </p:blipFill>
            <p:spPr bwMode="auto">
              <a:xfrm>
                <a:off x="3657600" y="2971800"/>
                <a:ext cx="2971800" cy="1371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360" name="Picture 5" descr="C:\Users\dell\Desktop\807\2 jan 2014 807f3r3.jpg"/>
              <p:cNvPicPr>
                <a:picLocks noChangeAspect="1" noChangeArrowheads="1"/>
              </p:cNvPicPr>
              <p:nvPr/>
            </p:nvPicPr>
            <p:blipFill>
              <a:blip r:embed="rId6"/>
              <a:srcRect l="10001" t="38821" r="42096" b="33292"/>
              <a:stretch>
                <a:fillRect/>
              </a:stretch>
            </p:blipFill>
            <p:spPr bwMode="auto">
              <a:xfrm>
                <a:off x="533400" y="2971800"/>
                <a:ext cx="3048000" cy="1371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56327" name="TextBox 96"/>
            <p:cNvSpPr txBox="1">
              <a:spLocks noChangeArrowheads="1"/>
            </p:cNvSpPr>
            <p:nvPr/>
          </p:nvSpPr>
          <p:spPr bwMode="auto">
            <a:xfrm>
              <a:off x="400051" y="2133600"/>
              <a:ext cx="6019800" cy="334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M </a:t>
              </a:r>
              <a:r>
                <a: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PF PM  1   2   3   4  </a:t>
              </a:r>
              <a:r>
                <a:rPr lang="en-US" sz="1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5      </a:t>
              </a:r>
              <a:r>
                <a: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6   7   8   9   10             </a:t>
              </a:r>
              <a:r>
                <a:rPr lang="en-US" sz="1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 M </a:t>
              </a:r>
              <a:r>
                <a: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PF PM 11 12 13 14 15 16  17  18 19 20</a:t>
              </a:r>
              <a:endParaRPr lang="en-IN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328" name="TextBox 97"/>
            <p:cNvSpPr txBox="1">
              <a:spLocks noChangeArrowheads="1"/>
            </p:cNvSpPr>
            <p:nvPr/>
          </p:nvSpPr>
          <p:spPr bwMode="auto">
            <a:xfrm>
              <a:off x="457200" y="4191000"/>
              <a:ext cx="6019800" cy="3349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M </a:t>
              </a:r>
              <a:r>
                <a: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PF PM 21 22 23 24 25 </a:t>
              </a:r>
              <a:r>
                <a:rPr lang="en-US" sz="1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     </a:t>
              </a:r>
              <a:r>
                <a: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26  27   28  29 30           M PF PM </a:t>
              </a:r>
              <a:r>
                <a:rPr lang="en-US" sz="1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31 </a:t>
              </a:r>
              <a:r>
                <a: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32 33  34  35 36 37  </a:t>
              </a:r>
              <a:r>
                <a:rPr lang="en-US" sz="1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 38  </a:t>
              </a:r>
              <a:r>
                <a: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39 </a:t>
              </a:r>
              <a:endParaRPr lang="en-IN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99" name="Straight Connector 98"/>
            <p:cNvCxnSpPr/>
            <p:nvPr/>
          </p:nvCxnSpPr>
          <p:spPr>
            <a:xfrm>
              <a:off x="1371453" y="2057400"/>
              <a:ext cx="76136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2286106" y="2057400"/>
              <a:ext cx="8388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4342810" y="2057400"/>
              <a:ext cx="8388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5333263" y="2057400"/>
              <a:ext cx="9146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333" name="Rectangle 102"/>
            <p:cNvSpPr>
              <a:spLocks noChangeArrowheads="1"/>
            </p:cNvSpPr>
            <p:nvPr/>
          </p:nvSpPr>
          <p:spPr bwMode="auto">
            <a:xfrm>
              <a:off x="1600200" y="1600200"/>
              <a:ext cx="379639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♀</a:t>
              </a:r>
            </a:p>
          </p:txBody>
        </p:sp>
        <p:sp>
          <p:nvSpPr>
            <p:cNvPr id="56334" name="Rectangle 103"/>
            <p:cNvSpPr>
              <a:spLocks noChangeArrowheads="1"/>
            </p:cNvSpPr>
            <p:nvPr/>
          </p:nvSpPr>
          <p:spPr bwMode="auto">
            <a:xfrm>
              <a:off x="2667000" y="1600200"/>
              <a:ext cx="379639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♂</a:t>
              </a:r>
            </a:p>
          </p:txBody>
        </p:sp>
        <p:sp>
          <p:nvSpPr>
            <p:cNvPr id="56335" name="Rectangle 104"/>
            <p:cNvSpPr>
              <a:spLocks noChangeArrowheads="1"/>
            </p:cNvSpPr>
            <p:nvPr/>
          </p:nvSpPr>
          <p:spPr bwMode="auto">
            <a:xfrm>
              <a:off x="4442810" y="1600200"/>
              <a:ext cx="379639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♀</a:t>
              </a:r>
            </a:p>
          </p:txBody>
        </p:sp>
        <p:sp>
          <p:nvSpPr>
            <p:cNvPr id="56336" name="Rectangle 105"/>
            <p:cNvSpPr>
              <a:spLocks noChangeArrowheads="1"/>
            </p:cNvSpPr>
            <p:nvPr/>
          </p:nvSpPr>
          <p:spPr bwMode="auto">
            <a:xfrm>
              <a:off x="5509611" y="1600200"/>
              <a:ext cx="379639" cy="492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♂</a:t>
              </a:r>
            </a:p>
          </p:txBody>
        </p:sp>
        <p:cxnSp>
          <p:nvCxnSpPr>
            <p:cNvPr id="107" name="Straight Connector 106"/>
            <p:cNvCxnSpPr/>
            <p:nvPr/>
          </p:nvCxnSpPr>
          <p:spPr>
            <a:xfrm>
              <a:off x="1295653" y="4114800"/>
              <a:ext cx="76136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2210305" y="4114800"/>
              <a:ext cx="99045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>
            <a:xfrm>
              <a:off x="4420294" y="4114800"/>
              <a:ext cx="129533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5791431" y="4114800"/>
              <a:ext cx="38068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341" name="Rectangle 110"/>
            <p:cNvSpPr>
              <a:spLocks noChangeArrowheads="1"/>
            </p:cNvSpPr>
            <p:nvPr/>
          </p:nvSpPr>
          <p:spPr bwMode="auto">
            <a:xfrm>
              <a:off x="4823810" y="3719623"/>
              <a:ext cx="331303" cy="446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♀</a:t>
              </a:r>
            </a:p>
          </p:txBody>
        </p:sp>
        <p:sp>
          <p:nvSpPr>
            <p:cNvPr id="56342" name="Rectangle 111"/>
            <p:cNvSpPr>
              <a:spLocks noChangeArrowheads="1"/>
            </p:cNvSpPr>
            <p:nvPr/>
          </p:nvSpPr>
          <p:spPr bwMode="auto">
            <a:xfrm>
              <a:off x="5890610" y="3719623"/>
              <a:ext cx="331303" cy="446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♂</a:t>
              </a:r>
            </a:p>
          </p:txBody>
        </p:sp>
        <p:sp>
          <p:nvSpPr>
            <p:cNvPr id="56343" name="Rectangle 112"/>
            <p:cNvSpPr>
              <a:spLocks noChangeArrowheads="1"/>
            </p:cNvSpPr>
            <p:nvPr/>
          </p:nvSpPr>
          <p:spPr bwMode="auto">
            <a:xfrm>
              <a:off x="1295401" y="3627474"/>
              <a:ext cx="331303" cy="446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♀</a:t>
              </a:r>
            </a:p>
          </p:txBody>
        </p:sp>
        <p:sp>
          <p:nvSpPr>
            <p:cNvPr id="56344" name="Rectangle 113"/>
            <p:cNvSpPr>
              <a:spLocks noChangeArrowheads="1"/>
            </p:cNvSpPr>
            <p:nvPr/>
          </p:nvSpPr>
          <p:spPr bwMode="auto">
            <a:xfrm>
              <a:off x="2362200" y="3627474"/>
              <a:ext cx="331303" cy="4466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♂</a:t>
              </a:r>
            </a:p>
          </p:txBody>
        </p:sp>
        <p:grpSp>
          <p:nvGrpSpPr>
            <p:cNvPr id="9" name="Group 36"/>
            <p:cNvGrpSpPr>
              <a:grpSpLocks/>
            </p:cNvGrpSpPr>
            <p:nvPr/>
          </p:nvGrpSpPr>
          <p:grpSpPr bwMode="auto">
            <a:xfrm>
              <a:off x="1600200" y="2743200"/>
              <a:ext cx="990600" cy="381000"/>
              <a:chOff x="1600200" y="2743200"/>
              <a:chExt cx="990600" cy="381000"/>
            </a:xfrm>
          </p:grpSpPr>
          <p:cxnSp>
            <p:nvCxnSpPr>
              <p:cNvPr id="125" name="Straight Arrow Connector 124"/>
              <p:cNvCxnSpPr/>
              <p:nvPr/>
            </p:nvCxnSpPr>
            <p:spPr>
              <a:xfrm>
                <a:off x="1752136" y="3124200"/>
                <a:ext cx="304885" cy="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56356" name="TextBox 125"/>
              <p:cNvSpPr txBox="1">
                <a:spLocks noChangeArrowheads="1"/>
              </p:cNvSpPr>
              <p:nvPr/>
            </p:nvSpPr>
            <p:spPr bwMode="auto">
              <a:xfrm>
                <a:off x="1600200" y="2743200"/>
                <a:ext cx="9906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800bp</a:t>
                </a:r>
                <a:endParaRPr lang="en-IN" sz="12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 37"/>
            <p:cNvGrpSpPr>
              <a:grpSpLocks/>
            </p:cNvGrpSpPr>
            <p:nvPr/>
          </p:nvGrpSpPr>
          <p:grpSpPr bwMode="auto">
            <a:xfrm>
              <a:off x="4724400" y="2743200"/>
              <a:ext cx="990600" cy="381000"/>
              <a:chOff x="1600200" y="2743200"/>
              <a:chExt cx="990600" cy="381000"/>
            </a:xfrm>
          </p:grpSpPr>
          <p:cxnSp>
            <p:nvCxnSpPr>
              <p:cNvPr id="123" name="Straight Arrow Connector 122"/>
              <p:cNvCxnSpPr/>
              <p:nvPr/>
            </p:nvCxnSpPr>
            <p:spPr>
              <a:xfrm>
                <a:off x="1752579" y="3124200"/>
                <a:ext cx="304884" cy="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56354" name="TextBox 123"/>
              <p:cNvSpPr txBox="1">
                <a:spLocks noChangeArrowheads="1"/>
              </p:cNvSpPr>
              <p:nvPr/>
            </p:nvSpPr>
            <p:spPr bwMode="auto">
              <a:xfrm>
                <a:off x="1600200" y="2743200"/>
                <a:ext cx="9906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800bp</a:t>
                </a:r>
                <a:endParaRPr lang="en-IN" sz="12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40"/>
            <p:cNvGrpSpPr>
              <a:grpSpLocks/>
            </p:cNvGrpSpPr>
            <p:nvPr/>
          </p:nvGrpSpPr>
          <p:grpSpPr bwMode="auto">
            <a:xfrm>
              <a:off x="5334000" y="4724400"/>
              <a:ext cx="990600" cy="381000"/>
              <a:chOff x="1600200" y="2743200"/>
              <a:chExt cx="990600" cy="381000"/>
            </a:xfrm>
          </p:grpSpPr>
          <p:cxnSp>
            <p:nvCxnSpPr>
              <p:cNvPr id="121" name="Straight Arrow Connector 120"/>
              <p:cNvCxnSpPr/>
              <p:nvPr/>
            </p:nvCxnSpPr>
            <p:spPr>
              <a:xfrm>
                <a:off x="1752747" y="3124200"/>
                <a:ext cx="304884" cy="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56352" name="TextBox 121"/>
              <p:cNvSpPr txBox="1">
                <a:spLocks noChangeArrowheads="1"/>
              </p:cNvSpPr>
              <p:nvPr/>
            </p:nvSpPr>
            <p:spPr bwMode="auto">
              <a:xfrm>
                <a:off x="1600200" y="2743200"/>
                <a:ext cx="9906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800bp</a:t>
                </a:r>
                <a:endParaRPr lang="en-IN" sz="12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" name="Group 43"/>
            <p:cNvGrpSpPr>
              <a:grpSpLocks/>
            </p:cNvGrpSpPr>
            <p:nvPr/>
          </p:nvGrpSpPr>
          <p:grpSpPr bwMode="auto">
            <a:xfrm>
              <a:off x="1676400" y="4724400"/>
              <a:ext cx="990600" cy="381000"/>
              <a:chOff x="1600200" y="2743200"/>
              <a:chExt cx="990600" cy="381000"/>
            </a:xfrm>
          </p:grpSpPr>
          <p:cxnSp>
            <p:nvCxnSpPr>
              <p:cNvPr id="119" name="Straight Arrow Connector 118"/>
              <p:cNvCxnSpPr/>
              <p:nvPr/>
            </p:nvCxnSpPr>
            <p:spPr>
              <a:xfrm>
                <a:off x="1751737" y="3124200"/>
                <a:ext cx="304884" cy="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56350" name="TextBox 119"/>
              <p:cNvSpPr txBox="1">
                <a:spLocks noChangeArrowheads="1"/>
              </p:cNvSpPr>
              <p:nvPr/>
            </p:nvSpPr>
            <p:spPr bwMode="auto">
              <a:xfrm>
                <a:off x="1600200" y="2743200"/>
                <a:ext cx="99060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800bp</a:t>
                </a:r>
                <a:endParaRPr lang="en-IN" sz="12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131" name="Oval 130"/>
          <p:cNvSpPr/>
          <p:nvPr/>
        </p:nvSpPr>
        <p:spPr>
          <a:xfrm>
            <a:off x="7696200" y="12192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17-21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8" name="Oval 167"/>
          <p:cNvSpPr/>
          <p:nvPr/>
        </p:nvSpPr>
        <p:spPr>
          <a:xfrm>
            <a:off x="7543800" y="6019800"/>
            <a:ext cx="1371600" cy="466725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Q104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600200" y="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Validation of primer </a:t>
            </a:r>
            <a:r>
              <a:rPr lang="en-US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STS 807- F and  STS 807-R</a:t>
            </a:r>
            <a:endParaRPr lang="en-US" dirty="0"/>
          </a:p>
        </p:txBody>
      </p:sp>
      <p:sp>
        <p:nvSpPr>
          <p:cNvPr id="82" name="Oval 81"/>
          <p:cNvSpPr/>
          <p:nvPr/>
        </p:nvSpPr>
        <p:spPr>
          <a:xfrm>
            <a:off x="7696200" y="17526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C-64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7696200" y="22860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MS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7696200" y="28194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Local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7696200" y="33528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32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7696200" y="38862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48-25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7696200" y="44196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Forti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Oval 87"/>
          <p:cNvSpPr/>
          <p:nvPr/>
        </p:nvSpPr>
        <p:spPr>
          <a:xfrm>
            <a:off x="7696200" y="49530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92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7696200" y="54864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Q-106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I:\monika\scar\5 dec 2013 vs11 f1r1 2nd gel.jpg"/>
          <p:cNvPicPr>
            <a:picLocks noChangeAspect="1" noChangeArrowheads="1"/>
          </p:cNvPicPr>
          <p:nvPr/>
        </p:nvPicPr>
        <p:blipFill>
          <a:blip r:embed="rId2">
            <a:lum bright="-40000" contrast="4000"/>
          </a:blip>
          <a:srcRect l="17729" t="13737" r="36333" b="65791"/>
          <a:stretch>
            <a:fillRect/>
          </a:stretch>
        </p:blipFill>
        <p:spPr bwMode="auto">
          <a:xfrm>
            <a:off x="287338" y="3724275"/>
            <a:ext cx="34480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2" descr="I:\monika\scar\5 dec 2013 vs11 f1r1 2nd gel.jpg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 l="16580" t="43911" r="36333" b="32697"/>
          <a:stretch>
            <a:fillRect/>
          </a:stretch>
        </p:blipFill>
        <p:spPr bwMode="auto">
          <a:xfrm>
            <a:off x="3844925" y="3776663"/>
            <a:ext cx="3233738" cy="1314450"/>
          </a:xfrm>
          <a:prstGeom prst="rect">
            <a:avLst/>
          </a:prstGeom>
          <a:noFill/>
          <a:effectLst>
            <a:outerShdw blurRad="1270000" dist="2540000" dir="21540000" sx="200000" sy="200000" algn="ctr" rotWithShape="0">
              <a:srgbClr val="000000">
                <a:alpha val="0"/>
              </a:srgbClr>
            </a:outerShdw>
          </a:effectLst>
        </p:spPr>
      </p:pic>
      <p:sp>
        <p:nvSpPr>
          <p:cNvPr id="66564" name="TextBox 40"/>
          <p:cNvSpPr txBox="1">
            <a:spLocks noChangeArrowheads="1"/>
          </p:cNvSpPr>
          <p:nvPr/>
        </p:nvSpPr>
        <p:spPr bwMode="auto">
          <a:xfrm>
            <a:off x="228600" y="3724275"/>
            <a:ext cx="67595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11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  PF PM  1     2     3      4     5       6     7      8     9    10           M   PF PM  11  12   13  14  15  16  17   18   19   20  </a:t>
            </a:r>
            <a:endParaRPr lang="en-IN" sz="11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287338" y="3305175"/>
            <a:ext cx="7637462" cy="3400425"/>
            <a:chOff x="381001" y="2171381"/>
            <a:chExt cx="5464988" cy="4534219"/>
          </a:xfrm>
        </p:grpSpPr>
        <p:grpSp>
          <p:nvGrpSpPr>
            <p:cNvPr id="3" name="Group 47"/>
            <p:cNvGrpSpPr>
              <a:grpSpLocks/>
            </p:cNvGrpSpPr>
            <p:nvPr/>
          </p:nvGrpSpPr>
          <p:grpSpPr bwMode="auto">
            <a:xfrm>
              <a:off x="993131" y="2176145"/>
              <a:ext cx="1854704" cy="492443"/>
              <a:chOff x="993131" y="2176145"/>
              <a:chExt cx="1854704" cy="492443"/>
            </a:xfrm>
          </p:grpSpPr>
          <p:sp>
            <p:nvSpPr>
              <p:cNvPr id="66603" name="Rectangle 10"/>
              <p:cNvSpPr>
                <a:spLocks noChangeArrowheads="1"/>
              </p:cNvSpPr>
              <p:nvPr/>
            </p:nvSpPr>
            <p:spPr bwMode="auto">
              <a:xfrm>
                <a:off x="1370191" y="2176145"/>
                <a:ext cx="222743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N" b="1">
                    <a:latin typeface="Arial Black" pitchFamily="34" charset="0"/>
                  </a:rPr>
                  <a:t>♀</a:t>
                </a:r>
              </a:p>
            </p:txBody>
          </p:sp>
          <p:sp>
            <p:nvSpPr>
              <p:cNvPr id="66604" name="Rectangle 11"/>
              <p:cNvSpPr>
                <a:spLocks noChangeArrowheads="1"/>
              </p:cNvSpPr>
              <p:nvPr/>
            </p:nvSpPr>
            <p:spPr bwMode="auto">
              <a:xfrm>
                <a:off x="2235071" y="2176145"/>
                <a:ext cx="242241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N" b="1">
                    <a:latin typeface="Arial Black" pitchFamily="34" charset="0"/>
                  </a:rPr>
                  <a:t>♂</a:t>
                </a:r>
                <a:endParaRPr lang="en-IN"/>
              </a:p>
            </p:txBody>
          </p:sp>
          <p:cxnSp>
            <p:nvCxnSpPr>
              <p:cNvPr id="66" name="Straight Connector 12"/>
              <p:cNvCxnSpPr/>
              <p:nvPr/>
            </p:nvCxnSpPr>
            <p:spPr>
              <a:xfrm flipV="1">
                <a:off x="993271" y="2664600"/>
                <a:ext cx="746310" cy="423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13"/>
              <p:cNvCxnSpPr/>
              <p:nvPr/>
            </p:nvCxnSpPr>
            <p:spPr>
              <a:xfrm>
                <a:off x="1933826" y="2664600"/>
                <a:ext cx="9144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Group 48"/>
            <p:cNvGrpSpPr>
              <a:grpSpLocks/>
            </p:cNvGrpSpPr>
            <p:nvPr/>
          </p:nvGrpSpPr>
          <p:grpSpPr bwMode="auto">
            <a:xfrm>
              <a:off x="3555684" y="2171381"/>
              <a:ext cx="1665330" cy="497207"/>
              <a:chOff x="3555684" y="2171381"/>
              <a:chExt cx="1665330" cy="497207"/>
            </a:xfrm>
          </p:grpSpPr>
          <p:sp>
            <p:nvSpPr>
              <p:cNvPr id="66599" name="Rectangle 59"/>
              <p:cNvSpPr>
                <a:spLocks noChangeArrowheads="1"/>
              </p:cNvSpPr>
              <p:nvPr/>
            </p:nvSpPr>
            <p:spPr bwMode="auto">
              <a:xfrm>
                <a:off x="3720234" y="2171381"/>
                <a:ext cx="222743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N" b="1">
                    <a:latin typeface="Arial Black" pitchFamily="34" charset="0"/>
                  </a:rPr>
                  <a:t>♀</a:t>
                </a:r>
              </a:p>
            </p:txBody>
          </p:sp>
          <p:sp>
            <p:nvSpPr>
              <p:cNvPr id="66600" name="Rectangle 60"/>
              <p:cNvSpPr>
                <a:spLocks noChangeArrowheads="1"/>
              </p:cNvSpPr>
              <p:nvPr/>
            </p:nvSpPr>
            <p:spPr bwMode="auto">
              <a:xfrm>
                <a:off x="4596095" y="2176145"/>
                <a:ext cx="242241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N" b="1">
                    <a:latin typeface="Arial Black" pitchFamily="34" charset="0"/>
                  </a:rPr>
                  <a:t>♂</a:t>
                </a:r>
                <a:endParaRPr lang="en-IN"/>
              </a:p>
            </p:txBody>
          </p:sp>
          <p:cxnSp>
            <p:nvCxnSpPr>
              <p:cNvPr id="62" name="Straight Connector 61"/>
              <p:cNvCxnSpPr/>
              <p:nvPr/>
            </p:nvCxnSpPr>
            <p:spPr>
              <a:xfrm flipV="1">
                <a:off x="3555942" y="2664600"/>
                <a:ext cx="66225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4306796" y="2662482"/>
                <a:ext cx="914428" cy="211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49"/>
            <p:cNvGrpSpPr>
              <a:grpSpLocks/>
            </p:cNvGrpSpPr>
            <p:nvPr/>
          </p:nvGrpSpPr>
          <p:grpSpPr bwMode="auto">
            <a:xfrm>
              <a:off x="381001" y="4875212"/>
              <a:ext cx="5464988" cy="1830388"/>
              <a:chOff x="381001" y="4875212"/>
              <a:chExt cx="5464988" cy="1830388"/>
            </a:xfrm>
          </p:grpSpPr>
          <p:pic>
            <p:nvPicPr>
              <p:cNvPr id="66595" name="Picture 3" descr="I:\monika\scar\6 dec 2013 vs11 f1r1 2nd gel.jpg"/>
              <p:cNvPicPr>
                <a:picLocks noChangeAspect="1" noChangeArrowheads="1"/>
              </p:cNvPicPr>
              <p:nvPr/>
            </p:nvPicPr>
            <p:blipFill>
              <a:blip r:embed="rId3">
                <a:lum bright="-40000" contrast="-52000"/>
              </a:blip>
              <a:srcRect l="31270" t="48518" r="21111" b="27779"/>
              <a:stretch>
                <a:fillRect/>
              </a:stretch>
            </p:blipFill>
            <p:spPr bwMode="auto">
              <a:xfrm>
                <a:off x="381001" y="4953001"/>
                <a:ext cx="2493188" cy="17525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6596" name="Picture 13" descr="I:\monika\scar\24 jan 2014 vs11 f1r1 3rd gel.jpg"/>
              <p:cNvPicPr>
                <a:picLocks noChangeAspect="1" noChangeArrowheads="1"/>
              </p:cNvPicPr>
              <p:nvPr/>
            </p:nvPicPr>
            <p:blipFill>
              <a:blip r:embed="rId4">
                <a:lum bright="-40000" contrast="-40000"/>
              </a:blip>
              <a:srcRect l="10217" t="16135" r="42223" b="58395"/>
              <a:stretch>
                <a:fillRect/>
              </a:stretch>
            </p:blipFill>
            <p:spPr bwMode="auto">
              <a:xfrm>
                <a:off x="2875862" y="4953000"/>
                <a:ext cx="2312267" cy="1752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6597" name="TextBox 8"/>
              <p:cNvSpPr txBox="1">
                <a:spLocks noChangeArrowheads="1"/>
              </p:cNvSpPr>
              <p:nvPr/>
            </p:nvSpPr>
            <p:spPr bwMode="auto">
              <a:xfrm>
                <a:off x="457200" y="4919991"/>
                <a:ext cx="2333556" cy="3488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M   PF PM   21  22  23  24  25    26    27   28   29   30</a:t>
                </a:r>
                <a:endParaRPr lang="en-IN" sz="11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6598" name="TextBox 9"/>
              <p:cNvSpPr txBox="1">
                <a:spLocks noChangeArrowheads="1"/>
              </p:cNvSpPr>
              <p:nvPr/>
            </p:nvSpPr>
            <p:spPr bwMode="auto">
              <a:xfrm>
                <a:off x="2874189" y="4875212"/>
                <a:ext cx="2971800" cy="3488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1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 M   PF PM   31  32  33 34   35  36   37   38   39</a:t>
                </a:r>
                <a:endParaRPr lang="en-IN" sz="1100" b="1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50"/>
            <p:cNvGrpSpPr>
              <a:grpSpLocks/>
            </p:cNvGrpSpPr>
            <p:nvPr/>
          </p:nvGrpSpPr>
          <p:grpSpPr bwMode="auto">
            <a:xfrm>
              <a:off x="3555685" y="4381181"/>
              <a:ext cx="1481847" cy="538810"/>
              <a:chOff x="3555685" y="4381181"/>
              <a:chExt cx="1481847" cy="538810"/>
            </a:xfrm>
          </p:grpSpPr>
          <p:sp>
            <p:nvSpPr>
              <p:cNvPr id="66591" name="Rectangle 51"/>
              <p:cNvSpPr>
                <a:spLocks noChangeArrowheads="1"/>
              </p:cNvSpPr>
              <p:nvPr/>
            </p:nvSpPr>
            <p:spPr bwMode="auto">
              <a:xfrm>
                <a:off x="4657898" y="4427548"/>
                <a:ext cx="222743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N" b="1">
                    <a:latin typeface="Arial Black" pitchFamily="34" charset="0"/>
                  </a:rPr>
                  <a:t>♀</a:t>
                </a:r>
              </a:p>
            </p:txBody>
          </p:sp>
          <p:sp>
            <p:nvSpPr>
              <p:cNvPr id="66592" name="Rectangle 52"/>
              <p:cNvSpPr>
                <a:spLocks noChangeArrowheads="1"/>
              </p:cNvSpPr>
              <p:nvPr/>
            </p:nvSpPr>
            <p:spPr bwMode="auto">
              <a:xfrm>
                <a:off x="3841110" y="4381181"/>
                <a:ext cx="242241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N" b="1">
                    <a:latin typeface="Arial Black" pitchFamily="34" charset="0"/>
                  </a:rPr>
                  <a:t>♂</a:t>
                </a:r>
                <a:endParaRPr lang="en-IN"/>
              </a:p>
            </p:txBody>
          </p:sp>
          <p:cxnSp>
            <p:nvCxnSpPr>
              <p:cNvPr id="54" name="Straight Connector 53"/>
              <p:cNvCxnSpPr/>
              <p:nvPr/>
            </p:nvCxnSpPr>
            <p:spPr>
              <a:xfrm>
                <a:off x="3555942" y="4874556"/>
                <a:ext cx="971226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4580556" y="4872438"/>
                <a:ext cx="456646" cy="211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Group 51"/>
            <p:cNvGrpSpPr>
              <a:grpSpLocks/>
            </p:cNvGrpSpPr>
            <p:nvPr/>
          </p:nvGrpSpPr>
          <p:grpSpPr bwMode="auto">
            <a:xfrm>
              <a:off x="1295400" y="4382769"/>
              <a:ext cx="1920767" cy="537222"/>
              <a:chOff x="1295400" y="4382769"/>
              <a:chExt cx="1920767" cy="537222"/>
            </a:xfrm>
          </p:grpSpPr>
          <p:sp>
            <p:nvSpPr>
              <p:cNvPr id="66587" name="Rectangle 47"/>
              <p:cNvSpPr>
                <a:spLocks noChangeArrowheads="1"/>
              </p:cNvSpPr>
              <p:nvPr/>
            </p:nvSpPr>
            <p:spPr bwMode="auto">
              <a:xfrm>
                <a:off x="1739241" y="4382769"/>
                <a:ext cx="222743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N" b="1">
                    <a:latin typeface="Arial Black" pitchFamily="34" charset="0"/>
                  </a:rPr>
                  <a:t>♀</a:t>
                </a:r>
              </a:p>
            </p:txBody>
          </p:sp>
          <p:sp>
            <p:nvSpPr>
              <p:cNvPr id="66588" name="Rectangle 48"/>
              <p:cNvSpPr>
                <a:spLocks noChangeArrowheads="1"/>
              </p:cNvSpPr>
              <p:nvPr/>
            </p:nvSpPr>
            <p:spPr bwMode="auto">
              <a:xfrm>
                <a:off x="2488595" y="4427548"/>
                <a:ext cx="242241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IN" b="1">
                    <a:latin typeface="Arial Black" pitchFamily="34" charset="0"/>
                  </a:rPr>
                  <a:t>♂</a:t>
                </a:r>
                <a:endParaRPr lang="en-IN"/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>
                <a:off x="1295429" y="4874556"/>
                <a:ext cx="914429" cy="21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2301869" y="4876672"/>
                <a:ext cx="91442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6566" name="TextBox 69"/>
          <p:cNvSpPr txBox="1">
            <a:spLocks noChangeArrowheads="1"/>
          </p:cNvSpPr>
          <p:nvPr/>
        </p:nvSpPr>
        <p:spPr bwMode="auto">
          <a:xfrm>
            <a:off x="1670050" y="4433888"/>
            <a:ext cx="6461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584 bp </a:t>
            </a:r>
            <a:endParaRPr lang="en-IN" sz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67" name="TextBox 70"/>
          <p:cNvSpPr txBox="1">
            <a:spLocks noChangeArrowheads="1"/>
          </p:cNvSpPr>
          <p:nvPr/>
        </p:nvSpPr>
        <p:spPr bwMode="auto">
          <a:xfrm>
            <a:off x="5510213" y="5976938"/>
            <a:ext cx="64611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584 bp </a:t>
            </a:r>
            <a:endParaRPr lang="en-IN" sz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68" name="TextBox 78"/>
          <p:cNvSpPr txBox="1">
            <a:spLocks noChangeArrowheads="1"/>
          </p:cNvSpPr>
          <p:nvPr/>
        </p:nvSpPr>
        <p:spPr bwMode="auto">
          <a:xfrm>
            <a:off x="5003800" y="4295775"/>
            <a:ext cx="6461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584 bp </a:t>
            </a:r>
            <a:endParaRPr lang="en-IN" sz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569" name="TextBox 79"/>
          <p:cNvSpPr txBox="1">
            <a:spLocks noChangeArrowheads="1"/>
          </p:cNvSpPr>
          <p:nvPr/>
        </p:nvSpPr>
        <p:spPr bwMode="auto">
          <a:xfrm>
            <a:off x="1793875" y="5976938"/>
            <a:ext cx="64611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584 bp </a:t>
            </a:r>
            <a:endParaRPr lang="en-IN" sz="12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5" name="Group 89"/>
          <p:cNvGrpSpPr>
            <a:grpSpLocks/>
          </p:cNvGrpSpPr>
          <p:nvPr/>
        </p:nvGrpSpPr>
        <p:grpSpPr bwMode="auto">
          <a:xfrm>
            <a:off x="304800" y="304800"/>
            <a:ext cx="6746875" cy="3085656"/>
            <a:chOff x="304800" y="0"/>
            <a:chExt cx="8592939" cy="3086100"/>
          </a:xfrm>
        </p:grpSpPr>
        <p:grpSp>
          <p:nvGrpSpPr>
            <p:cNvPr id="66560" name="Group 3"/>
            <p:cNvGrpSpPr/>
            <p:nvPr/>
          </p:nvGrpSpPr>
          <p:grpSpPr>
            <a:xfrm>
              <a:off x="304800" y="0"/>
              <a:ext cx="8592939" cy="3086100"/>
              <a:chOff x="228600" y="1828800"/>
              <a:chExt cx="6444704" cy="4114800"/>
            </a:xfrm>
            <a:noFill/>
          </p:grpSpPr>
          <p:grpSp>
            <p:nvGrpSpPr>
              <p:cNvPr id="66561" name="Group 25"/>
              <p:cNvGrpSpPr/>
              <p:nvPr/>
            </p:nvGrpSpPr>
            <p:grpSpPr>
              <a:xfrm>
                <a:off x="228600" y="1828800"/>
                <a:ext cx="6400800" cy="2209800"/>
                <a:chOff x="381000" y="1828800"/>
                <a:chExt cx="6400800" cy="2209800"/>
              </a:xfrm>
              <a:grpFill/>
            </p:grpSpPr>
            <p:grpSp>
              <p:nvGrpSpPr>
                <p:cNvPr id="66563" name="Group 5"/>
                <p:cNvGrpSpPr/>
                <p:nvPr/>
              </p:nvGrpSpPr>
              <p:grpSpPr>
                <a:xfrm>
                  <a:off x="381000" y="2438400"/>
                  <a:ext cx="6400800" cy="1600200"/>
                  <a:chOff x="457200" y="4038600"/>
                  <a:chExt cx="6400800" cy="1600200"/>
                </a:xfrm>
                <a:grpFill/>
              </p:grpSpPr>
              <p:pic>
                <p:nvPicPr>
                  <p:cNvPr id="37" name="Picture 3" descr="C:\Users\dell\Desktop\aaa copy.jp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lum bright="-10000" contrast="-40000"/>
                  </a:blip>
                  <a:srcRect t="12274" r="2381" b="49149"/>
                  <a:stretch>
                    <a:fillRect/>
                  </a:stretch>
                </p:blipFill>
                <p:spPr bwMode="auto">
                  <a:xfrm>
                    <a:off x="457200" y="4038600"/>
                    <a:ext cx="3124200" cy="16002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</p:pic>
              <p:pic>
                <p:nvPicPr>
                  <p:cNvPr id="38" name="Picture 3" descr="C:\Users\dell\Desktop\aaa copy.jpg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lum bright="-10000" contrast="-40000"/>
                  </a:blip>
                  <a:srcRect l="2326" t="57864" b="5314"/>
                  <a:stretch>
                    <a:fillRect/>
                  </a:stretch>
                </p:blipFill>
                <p:spPr bwMode="auto">
                  <a:xfrm>
                    <a:off x="3657600" y="4038600"/>
                    <a:ext cx="3200400" cy="16002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</p:pic>
            </p:grpSp>
            <p:cxnSp>
              <p:nvCxnSpPr>
                <p:cNvPr id="23" name="Straight Arrow Connector 22"/>
                <p:cNvCxnSpPr/>
                <p:nvPr/>
              </p:nvCxnSpPr>
              <p:spPr>
                <a:xfrm>
                  <a:off x="1828800" y="3657600"/>
                  <a:ext cx="457200" cy="1588"/>
                </a:xfrm>
                <a:prstGeom prst="straightConnector1">
                  <a:avLst/>
                </a:prstGeom>
                <a:grpFill/>
                <a:ln w="28575">
                  <a:noFill/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TextBox 23"/>
                <p:cNvSpPr txBox="1"/>
                <p:nvPr/>
              </p:nvSpPr>
              <p:spPr>
                <a:xfrm>
                  <a:off x="1801252" y="3289856"/>
                  <a:ext cx="484748" cy="369332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US" sz="12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584 bp </a:t>
                  </a:r>
                  <a:endParaRPr lang="en-IN" sz="12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grpSp>
              <p:nvGrpSpPr>
                <p:cNvPr id="66565" name="Group 11"/>
                <p:cNvGrpSpPr/>
                <p:nvPr/>
              </p:nvGrpSpPr>
              <p:grpSpPr>
                <a:xfrm>
                  <a:off x="4822218" y="3371333"/>
                  <a:ext cx="587982" cy="369332"/>
                  <a:chOff x="4711358" y="3322934"/>
                  <a:chExt cx="587982" cy="369332"/>
                </a:xfrm>
                <a:grpFill/>
              </p:grpSpPr>
              <p:cxnSp>
                <p:nvCxnSpPr>
                  <p:cNvPr id="35" name="Straight Arrow Connector 34"/>
                  <p:cNvCxnSpPr/>
                  <p:nvPr/>
                </p:nvCxnSpPr>
                <p:spPr>
                  <a:xfrm>
                    <a:off x="4842140" y="3533001"/>
                    <a:ext cx="457200" cy="1588"/>
                  </a:xfrm>
                  <a:prstGeom prst="straightConnector1">
                    <a:avLst/>
                  </a:prstGeom>
                  <a:grpFill/>
                  <a:ln w="28575">
                    <a:noFill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4711358" y="3322934"/>
                    <a:ext cx="484748" cy="369332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wrap="none">
                    <a:spAutoFit/>
                  </a:bodyPr>
                  <a:lstStyle/>
                  <a:p>
                    <a:pPr>
                      <a:defRPr/>
                    </a:pPr>
                    <a:r>
                      <a:rPr lang="en-US" sz="12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584 bp </a:t>
                    </a:r>
                    <a:endParaRPr lang="en-IN" sz="12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26" name="TextBox 25"/>
                <p:cNvSpPr txBox="1"/>
                <p:nvPr/>
              </p:nvSpPr>
              <p:spPr>
                <a:xfrm>
                  <a:off x="394259" y="2438400"/>
                  <a:ext cx="6387541" cy="369332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en-US" sz="105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     M   PF  PM   </a:t>
                  </a:r>
                  <a:r>
                    <a:rPr lang="en-US" sz="12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1    2   3   4    5     6    7    8   9    10            </a:t>
                  </a:r>
                  <a:r>
                    <a:rPr lang="en-US" sz="1000" dirty="0">
                      <a:solidFill>
                        <a:schemeClr val="bg1"/>
                      </a:solidFill>
                      <a:latin typeface="Times New Roman" pitchFamily="18" charset="0"/>
                      <a:cs typeface="Times New Roman" pitchFamily="18" charset="0"/>
                    </a:rPr>
                    <a:t>M  PF   PM   11  12  13   14    15    16   17    18    19   20</a:t>
                  </a:r>
                  <a:endParaRPr lang="en-IN" sz="10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1638300" y="1930400"/>
                  <a:ext cx="233478" cy="49244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IN" b="1" dirty="0">
                      <a:latin typeface="Arial Black" pitchFamily="34" charset="0"/>
                    </a:rPr>
                    <a:t>♀</a:t>
                  </a: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2747358" y="1844357"/>
                  <a:ext cx="253916" cy="49244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IN" b="1" dirty="0">
                      <a:latin typeface="Arial Black" pitchFamily="34" charset="0"/>
                    </a:rPr>
                    <a:t>♂</a:t>
                  </a:r>
                  <a:endParaRPr lang="en-IN" dirty="0"/>
                </a:p>
              </p:txBody>
            </p:sp>
            <p:cxnSp>
              <p:nvCxnSpPr>
                <p:cNvPr id="29" name="Straight Connector 19"/>
                <p:cNvCxnSpPr/>
                <p:nvPr/>
              </p:nvCxnSpPr>
              <p:spPr>
                <a:xfrm>
                  <a:off x="1371600" y="2360612"/>
                  <a:ext cx="914400" cy="1588"/>
                </a:xfrm>
                <a:prstGeom prst="lin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2438400" y="2362200"/>
                  <a:ext cx="914400" cy="1588"/>
                </a:xfrm>
                <a:prstGeom prst="lin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Rectangle 30"/>
                <p:cNvSpPr/>
                <p:nvPr/>
              </p:nvSpPr>
              <p:spPr>
                <a:xfrm>
                  <a:off x="4781550" y="1828800"/>
                  <a:ext cx="233478" cy="49244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IN" b="1" dirty="0">
                      <a:latin typeface="Arial Black" pitchFamily="34" charset="0"/>
                    </a:rPr>
                    <a:t>♀</a:t>
                  </a:r>
                </a:p>
              </p:txBody>
            </p:sp>
            <p:sp>
              <p:nvSpPr>
                <p:cNvPr id="32" name="Rectangle 22"/>
                <p:cNvSpPr/>
                <p:nvPr/>
              </p:nvSpPr>
              <p:spPr>
                <a:xfrm>
                  <a:off x="5899235" y="1828800"/>
                  <a:ext cx="253916" cy="49244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r>
                    <a:rPr lang="en-IN" b="1" dirty="0">
                      <a:latin typeface="Arial Black" pitchFamily="34" charset="0"/>
                    </a:rPr>
                    <a:t>♂</a:t>
                  </a:r>
                  <a:endParaRPr lang="en-IN" dirty="0"/>
                </a:p>
              </p:txBody>
            </p:sp>
            <p:cxnSp>
              <p:nvCxnSpPr>
                <p:cNvPr id="33" name="Straight Connector 32"/>
                <p:cNvCxnSpPr/>
                <p:nvPr/>
              </p:nvCxnSpPr>
              <p:spPr>
                <a:xfrm>
                  <a:off x="4343400" y="2284412"/>
                  <a:ext cx="914400" cy="1588"/>
                </a:xfrm>
                <a:prstGeom prst="lin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Straight Connector 33"/>
                <p:cNvCxnSpPr/>
                <p:nvPr/>
              </p:nvCxnSpPr>
              <p:spPr>
                <a:xfrm>
                  <a:off x="5486400" y="2286000"/>
                  <a:ext cx="914400" cy="1588"/>
                </a:xfrm>
                <a:prstGeom prst="lin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6570" name="Group 29"/>
              <p:cNvGrpSpPr/>
              <p:nvPr/>
            </p:nvGrpSpPr>
            <p:grpSpPr>
              <a:xfrm>
                <a:off x="228601" y="4419600"/>
                <a:ext cx="6400798" cy="1524000"/>
                <a:chOff x="379165" y="4191000"/>
                <a:chExt cx="5887564" cy="1524000"/>
              </a:xfrm>
              <a:grpFill/>
            </p:grpSpPr>
            <p:pic>
              <p:nvPicPr>
                <p:cNvPr id="20" name="Picture 10" descr="I:\monika\scar\23 jan 2014 vs11 f1r1 3rd gel.jpg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lum bright="-30000" contrast="20000"/>
                </a:blip>
                <a:srcRect l="21165" t="10000" r="34444" b="60370"/>
                <a:stretch>
                  <a:fillRect/>
                </a:stretch>
              </p:blipFill>
              <p:spPr bwMode="auto">
                <a:xfrm>
                  <a:off x="3427451" y="4191000"/>
                  <a:ext cx="2839278" cy="152400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  <p:pic>
              <p:nvPicPr>
                <p:cNvPr id="21" name="Picture 14" descr="C:\Users\dell\Desktop\vis11\11 dec 2013 vs11f1r1 4th gel 2013.jpg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lum bright="-30000" contrast="20000"/>
                </a:blip>
                <a:srcRect l="22887" t="19292" r="28333" b="55198"/>
                <a:stretch>
                  <a:fillRect/>
                </a:stretch>
              </p:blipFill>
              <p:spPr bwMode="auto">
                <a:xfrm>
                  <a:off x="379165" y="4191000"/>
                  <a:ext cx="3048287" cy="1524000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sp>
            <p:nvSpPr>
              <p:cNvPr id="7" name="TextBox 6"/>
              <p:cNvSpPr txBox="1"/>
              <p:nvPr/>
            </p:nvSpPr>
            <p:spPr>
              <a:xfrm>
                <a:off x="228601" y="4419600"/>
                <a:ext cx="3276599" cy="34881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11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    M   PF  PM   21   22  23  24   25   26    27   28   29   30</a:t>
                </a:r>
                <a:endParaRPr lang="en-IN" sz="11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505200" y="4419600"/>
                <a:ext cx="3168104" cy="34881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11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  M   PF   PM  31  32   33  34    35  36   37   38   39</a:t>
                </a:r>
                <a:endParaRPr lang="en-IN" sz="11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2209800" y="4343400"/>
                <a:ext cx="914400" cy="1588"/>
              </a:xfrm>
              <a:prstGeom prst="lin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1143000" y="4343400"/>
                <a:ext cx="914400" cy="1588"/>
              </a:xfrm>
              <a:prstGeom prst="lin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4419600" y="4343400"/>
                <a:ext cx="1447800" cy="1588"/>
              </a:xfrm>
              <a:prstGeom prst="lin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6019800" y="4343400"/>
                <a:ext cx="457200" cy="1588"/>
              </a:xfrm>
              <a:prstGeom prst="lin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Rectangle 12"/>
              <p:cNvSpPr/>
              <p:nvPr/>
            </p:nvSpPr>
            <p:spPr>
              <a:xfrm>
                <a:off x="4967172" y="3860800"/>
                <a:ext cx="233478" cy="49244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IN" b="1" dirty="0">
                    <a:latin typeface="Arial Black" pitchFamily="34" charset="0"/>
                  </a:rPr>
                  <a:t>♀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447800" y="3977957"/>
                <a:ext cx="233478" cy="49244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IN" b="1" dirty="0">
                    <a:latin typeface="Arial Black" pitchFamily="34" charset="0"/>
                  </a:rPr>
                  <a:t>♀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514600" y="3977957"/>
                <a:ext cx="253916" cy="49244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IN" b="1" dirty="0">
                    <a:latin typeface="Arial Black" pitchFamily="34" charset="0"/>
                  </a:rPr>
                  <a:t>♂</a:t>
                </a:r>
                <a:endParaRPr lang="en-IN" dirty="0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6032585" y="3876357"/>
                <a:ext cx="253916" cy="49244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IN" b="1" dirty="0">
                    <a:latin typeface="Arial Black" pitchFamily="34" charset="0"/>
                  </a:rPr>
                  <a:t>♂</a:t>
                </a:r>
                <a:endParaRPr lang="en-IN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306453" y="5257801"/>
                <a:ext cx="484748" cy="369332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US" sz="12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584 bp </a:t>
                </a:r>
                <a:endParaRPr lang="en-IN" sz="1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8" name="Straight Arrow Connector 17"/>
              <p:cNvCxnSpPr/>
              <p:nvPr/>
            </p:nvCxnSpPr>
            <p:spPr>
              <a:xfrm>
                <a:off x="1600200" y="5486400"/>
                <a:ext cx="457200" cy="1588"/>
              </a:xfrm>
              <a:prstGeom prst="straightConnector1">
                <a:avLst/>
              </a:prstGeom>
              <a:grpFill/>
              <a:ln w="28575">
                <a:noFill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5334000" y="5410200"/>
                <a:ext cx="457200" cy="1588"/>
              </a:xfrm>
              <a:prstGeom prst="straightConnector1">
                <a:avLst/>
              </a:prstGeom>
              <a:grpFill/>
              <a:ln w="28575">
                <a:noFill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6573" name="TextBox 68"/>
            <p:cNvSpPr txBox="1">
              <a:spLocks noChangeArrowheads="1"/>
            </p:cNvSpPr>
            <p:nvPr/>
          </p:nvSpPr>
          <p:spPr bwMode="auto">
            <a:xfrm>
              <a:off x="2133601" y="2571751"/>
              <a:ext cx="64633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584 bp </a:t>
              </a:r>
              <a:endParaRPr lang="en-IN" sz="1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>
            <a:xfrm>
              <a:off x="1625080" y="400108"/>
              <a:ext cx="111809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2971645" y="398520"/>
              <a:ext cx="1277821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5689035" y="369941"/>
              <a:ext cx="1277821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069970" y="369941"/>
              <a:ext cx="12778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1422894" y="1886221"/>
              <a:ext cx="1277821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2844266" y="1886221"/>
              <a:ext cx="1277821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5792150" y="1884634"/>
              <a:ext cx="1916731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7894892" y="1884634"/>
              <a:ext cx="638910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Rectangle 107"/>
          <p:cNvSpPr>
            <a:spLocks noChangeArrowheads="1"/>
          </p:cNvSpPr>
          <p:nvPr/>
        </p:nvSpPr>
        <p:spPr bwMode="auto">
          <a:xfrm>
            <a:off x="1239838" y="0"/>
            <a:ext cx="86661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b="1" dirty="0" smtClean="0">
                <a:solidFill>
                  <a:srgbClr val="FF0000"/>
                </a:solidFill>
                <a:latin typeface="+mj-lt"/>
              </a:rPr>
              <a:t>Validation of </a:t>
            </a:r>
            <a:r>
              <a:rPr lang="en-US" b="1" dirty="0">
                <a:solidFill>
                  <a:srgbClr val="FF0000"/>
                </a:solidFill>
                <a:latin typeface="+mj-lt"/>
              </a:rPr>
              <a:t>primer </a:t>
            </a:r>
            <a:r>
              <a:rPr lang="en-US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STS VIS11- F and STS VIS11- R </a:t>
            </a:r>
            <a:endParaRPr lang="en-IN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3" name="Oval 82"/>
          <p:cNvSpPr/>
          <p:nvPr/>
        </p:nvSpPr>
        <p:spPr>
          <a:xfrm>
            <a:off x="7620000" y="10668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17-21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Oval 83"/>
          <p:cNvSpPr/>
          <p:nvPr/>
        </p:nvSpPr>
        <p:spPr>
          <a:xfrm>
            <a:off x="7467600" y="5867400"/>
            <a:ext cx="1371600" cy="466725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Q104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Oval 84"/>
          <p:cNvSpPr/>
          <p:nvPr/>
        </p:nvSpPr>
        <p:spPr>
          <a:xfrm>
            <a:off x="7620000" y="16002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C-64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Oval 85"/>
          <p:cNvSpPr/>
          <p:nvPr/>
        </p:nvSpPr>
        <p:spPr>
          <a:xfrm>
            <a:off x="7620000" y="21336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MS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Oval 86"/>
          <p:cNvSpPr/>
          <p:nvPr/>
        </p:nvSpPr>
        <p:spPr>
          <a:xfrm>
            <a:off x="7620000" y="26670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Local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Oval 87"/>
          <p:cNvSpPr/>
          <p:nvPr/>
        </p:nvSpPr>
        <p:spPr>
          <a:xfrm>
            <a:off x="7620000" y="32004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32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Oval 88"/>
          <p:cNvSpPr/>
          <p:nvPr/>
        </p:nvSpPr>
        <p:spPr>
          <a:xfrm>
            <a:off x="7620000" y="37338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48-25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Oval 89"/>
          <p:cNvSpPr/>
          <p:nvPr/>
        </p:nvSpPr>
        <p:spPr>
          <a:xfrm>
            <a:off x="7620000" y="42672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Forti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Oval 90"/>
          <p:cNvSpPr/>
          <p:nvPr/>
        </p:nvSpPr>
        <p:spPr>
          <a:xfrm>
            <a:off x="7620000" y="48006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92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" name="Oval 91"/>
          <p:cNvSpPr/>
          <p:nvPr/>
        </p:nvSpPr>
        <p:spPr>
          <a:xfrm>
            <a:off x="7620000" y="5334000"/>
            <a:ext cx="1219200" cy="457200"/>
          </a:xfrm>
          <a:prstGeom prst="ellipse">
            <a:avLst/>
          </a:prstGeom>
          <a:solidFill>
            <a:schemeClr val="accent2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Q-106</a:t>
            </a:r>
            <a:endParaRPr lang="en-IN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CAZRI, Jodhpur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G:\jatin photos\jojoba pics\jojoba jodhpur\DSCN06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533400"/>
            <a:ext cx="3733800" cy="2800350"/>
          </a:xfrm>
          <a:prstGeom prst="rect">
            <a:avLst/>
          </a:prstGeom>
          <a:noFill/>
        </p:spPr>
      </p:pic>
      <p:pic>
        <p:nvPicPr>
          <p:cNvPr id="1027" name="Picture 3" descr="G:\jatin photos\jojoba pics\jojoba jodhpur\DSCN06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533400"/>
            <a:ext cx="3708400" cy="2781300"/>
          </a:xfrm>
          <a:prstGeom prst="rect">
            <a:avLst/>
          </a:prstGeom>
          <a:noFill/>
        </p:spPr>
      </p:pic>
      <p:pic>
        <p:nvPicPr>
          <p:cNvPr id="1028" name="Picture 4" descr="G:\jatin photos\jojoba pics\jojoba jodhpur\DSCN06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276600"/>
            <a:ext cx="3759200" cy="2819400"/>
          </a:xfrm>
          <a:prstGeom prst="rect">
            <a:avLst/>
          </a:prstGeom>
          <a:noFill/>
        </p:spPr>
      </p:pic>
      <p:pic>
        <p:nvPicPr>
          <p:cNvPr id="1029" name="Picture 5" descr="G:\jatin photos\jojoba pics\jojoba jodhpur\DSCN066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2400" y="3276600"/>
            <a:ext cx="3759200" cy="28194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2019973" y="6096000"/>
            <a:ext cx="4312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Figure: Jojoba cultivation in CAZRI, Jodhpur</a:t>
            </a:r>
            <a:endParaRPr 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jatin photos\jojoba pics\jojoba jodhpur\DSCN06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600" y="76200"/>
            <a:ext cx="8331200" cy="6248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4800" y="6400800"/>
            <a:ext cx="8229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Figure: Different Jojoba cultivars growing in CAZRI, Jodhpur</a:t>
            </a:r>
            <a:endParaRPr 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9201" t="6545" r="14658" b="33242"/>
          <a:stretch>
            <a:fillRect/>
          </a:stretch>
        </p:blipFill>
        <p:spPr bwMode="auto">
          <a:xfrm>
            <a:off x="548309" y="76200"/>
            <a:ext cx="2880691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 l="39844" t="7292" r="14062" b="34375"/>
          <a:stretch>
            <a:fillRect/>
          </a:stretch>
        </p:blipFill>
        <p:spPr bwMode="auto">
          <a:xfrm>
            <a:off x="3582761" y="76200"/>
            <a:ext cx="2970439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/>
          <a:srcRect l="33594" t="3125" r="18750" b="36458"/>
          <a:stretch>
            <a:fillRect/>
          </a:stretch>
        </p:blipFill>
        <p:spPr bwMode="auto">
          <a:xfrm>
            <a:off x="528145" y="3048000"/>
            <a:ext cx="2977055" cy="2830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/>
          <a:srcRect l="39063" t="14583" r="14844" b="57292"/>
          <a:stretch>
            <a:fillRect/>
          </a:stretch>
        </p:blipFill>
        <p:spPr bwMode="auto">
          <a:xfrm>
            <a:off x="3581399" y="3048000"/>
            <a:ext cx="3124201" cy="1429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/>
          <a:srcRect l="36719" t="39584" r="18750" b="33333"/>
          <a:stretch>
            <a:fillRect/>
          </a:stretch>
        </p:blipFill>
        <p:spPr bwMode="auto">
          <a:xfrm>
            <a:off x="3581400" y="4419600"/>
            <a:ext cx="3124200" cy="1425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Left Arrow 11"/>
          <p:cNvSpPr/>
          <p:nvPr/>
        </p:nvSpPr>
        <p:spPr>
          <a:xfrm flipV="1">
            <a:off x="6477000" y="838200"/>
            <a:ext cx="457200" cy="228600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 flipV="1">
            <a:off x="6629400" y="5181600"/>
            <a:ext cx="457200" cy="228600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4" name="Left Arrow 13"/>
          <p:cNvSpPr/>
          <p:nvPr/>
        </p:nvSpPr>
        <p:spPr>
          <a:xfrm flipV="1">
            <a:off x="6629400" y="3886200"/>
            <a:ext cx="457200" cy="228600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5" name="Left Arrow 14"/>
          <p:cNvSpPr/>
          <p:nvPr/>
        </p:nvSpPr>
        <p:spPr>
          <a:xfrm flipV="1">
            <a:off x="6477000" y="2133600"/>
            <a:ext cx="457200" cy="228600"/>
          </a:xfrm>
          <a:prstGeom prst="lef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7000" y="609600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accent5"/>
                </a:solidFill>
              </a:rPr>
              <a:t>800 </a:t>
            </a:r>
            <a:r>
              <a:rPr lang="en-US" sz="1100" b="1" dirty="0" err="1" smtClean="0">
                <a:solidFill>
                  <a:schemeClr val="accent5"/>
                </a:solidFill>
              </a:rPr>
              <a:t>bp</a:t>
            </a:r>
            <a:endParaRPr lang="en-US" sz="1100" b="1" dirty="0">
              <a:solidFill>
                <a:schemeClr val="accent5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77000" y="1905000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accent5"/>
                </a:solidFill>
              </a:rPr>
              <a:t>800 </a:t>
            </a:r>
            <a:r>
              <a:rPr lang="en-US" sz="1100" b="1" dirty="0" err="1" smtClean="0">
                <a:solidFill>
                  <a:schemeClr val="accent5"/>
                </a:solidFill>
              </a:rPr>
              <a:t>bp</a:t>
            </a:r>
            <a:endParaRPr lang="en-US" sz="1100" b="1" dirty="0">
              <a:solidFill>
                <a:schemeClr val="accent5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9400" y="3657600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accent5"/>
                </a:solidFill>
              </a:rPr>
              <a:t>584 </a:t>
            </a:r>
            <a:r>
              <a:rPr lang="en-US" sz="1100" b="1" dirty="0" err="1" smtClean="0">
                <a:solidFill>
                  <a:schemeClr val="accent5"/>
                </a:solidFill>
              </a:rPr>
              <a:t>bp</a:t>
            </a:r>
            <a:endParaRPr lang="en-US" sz="1100" b="1" dirty="0">
              <a:solidFill>
                <a:schemeClr val="accent5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29400" y="4953000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accent5"/>
                </a:solidFill>
              </a:rPr>
              <a:t>584 </a:t>
            </a:r>
            <a:r>
              <a:rPr lang="en-US" sz="1100" b="1" dirty="0" err="1" smtClean="0">
                <a:solidFill>
                  <a:schemeClr val="accent5"/>
                </a:solidFill>
              </a:rPr>
              <a:t>bp</a:t>
            </a:r>
            <a:endParaRPr lang="en-US" sz="1100" b="1" dirty="0">
              <a:solidFill>
                <a:schemeClr val="accent5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6934200" y="838200"/>
            <a:ext cx="21336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162800" y="990600"/>
            <a:ext cx="1676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Validation of primer 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STS 807- F and  STS 807-R</a:t>
            </a:r>
            <a:endParaRPr lang="en-US" b="1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7010400" y="3886200"/>
            <a:ext cx="21336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7239000" y="3962400"/>
            <a:ext cx="1676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Validation of primer 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STS VIS 11-F and  STS VIS 11-R</a:t>
            </a:r>
            <a:endParaRPr lang="en-US" b="1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33400" y="76200"/>
            <a:ext cx="2895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 </a:t>
            </a:r>
            <a:r>
              <a:rPr lang="en-US" sz="1000" b="1" dirty="0" smtClean="0">
                <a:solidFill>
                  <a:srgbClr val="FFFF00"/>
                </a:solidFill>
              </a:rPr>
              <a:t>M    PF  PM    1     2    3     4     5     6     7      8     9    10</a:t>
            </a:r>
            <a:endParaRPr lang="en-US" sz="1000" b="1" dirty="0">
              <a:solidFill>
                <a:srgbClr val="FFFF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3400" y="1524000"/>
            <a:ext cx="2971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FFFF00"/>
                </a:solidFill>
              </a:rPr>
              <a:t> M    PF  PM    11  12   13  14   15   16  17   18   19   20 </a:t>
            </a:r>
            <a:endParaRPr lang="en-US" sz="1000" b="1" dirty="0">
              <a:solidFill>
                <a:srgbClr val="FFFF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05200" y="76200"/>
            <a:ext cx="2895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 </a:t>
            </a:r>
            <a:r>
              <a:rPr lang="en-US" sz="1000" b="1" dirty="0" smtClean="0">
                <a:solidFill>
                  <a:srgbClr val="FFFF00"/>
                </a:solidFill>
              </a:rPr>
              <a:t>M    PF  PM    1     2    3     4     5     6     7      8     9    10</a:t>
            </a:r>
            <a:endParaRPr lang="en-US" sz="1000" b="1" dirty="0">
              <a:solidFill>
                <a:srgbClr val="FFFF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81400" y="1600200"/>
            <a:ext cx="2971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FFFF00"/>
                </a:solidFill>
              </a:rPr>
              <a:t> M    PF  PM    11  12   13  14   15   16  17   18   19   20 </a:t>
            </a:r>
            <a:endParaRPr lang="en-US" sz="1000" b="1" dirty="0">
              <a:solidFill>
                <a:srgbClr val="FFFF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3400" y="4554379"/>
            <a:ext cx="2971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FFFF00"/>
                </a:solidFill>
              </a:rPr>
              <a:t> M    PF  PM    11  12   13  14   15   16  17   18   19   20 </a:t>
            </a:r>
            <a:endParaRPr lang="en-US" sz="1000" b="1" dirty="0">
              <a:solidFill>
                <a:srgbClr val="FFFF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81400" y="4554379"/>
            <a:ext cx="3124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FFFF00"/>
                </a:solidFill>
              </a:rPr>
              <a:t> M    PF  PM    11   12   13   14   15    16    17   18   19   20 </a:t>
            </a:r>
            <a:endParaRPr lang="en-US" sz="1000" b="1" dirty="0">
              <a:solidFill>
                <a:srgbClr val="FFFF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657600" y="3048000"/>
            <a:ext cx="304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 </a:t>
            </a:r>
            <a:r>
              <a:rPr lang="en-US" sz="1000" b="1" dirty="0" smtClean="0">
                <a:solidFill>
                  <a:srgbClr val="FFFF00"/>
                </a:solidFill>
              </a:rPr>
              <a:t>M    PF  PM    1     2      3     4     5     6     7      8     9    10</a:t>
            </a:r>
            <a:endParaRPr lang="en-US" sz="1000" b="1" dirty="0">
              <a:solidFill>
                <a:srgbClr val="FFFF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3400" y="3048000"/>
            <a:ext cx="2895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 </a:t>
            </a:r>
            <a:r>
              <a:rPr lang="en-US" sz="1000" b="1" dirty="0" smtClean="0">
                <a:solidFill>
                  <a:srgbClr val="FFFF00"/>
                </a:solidFill>
              </a:rPr>
              <a:t>M    PF  PM    1     2    3     4     5     6     7      8     9    10</a:t>
            </a:r>
            <a:endParaRPr lang="en-US" sz="1000" b="1" dirty="0">
              <a:solidFill>
                <a:srgbClr val="FFFF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8600" y="6172200"/>
            <a:ext cx="8610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rgbClr val="FF0000"/>
                </a:solidFill>
              </a:rPr>
              <a:t>1,2,3,4,6,7,8,9: Mexican genotypes;     5,10,11,12,13,16,17,18: </a:t>
            </a:r>
            <a:r>
              <a:rPr lang="en-US" sz="1050" b="1" dirty="0" err="1" smtClean="0">
                <a:solidFill>
                  <a:srgbClr val="FF0000"/>
                </a:solidFill>
              </a:rPr>
              <a:t>Cazri</a:t>
            </a:r>
            <a:r>
              <a:rPr lang="en-US" sz="1050" b="1" dirty="0" smtClean="0">
                <a:solidFill>
                  <a:srgbClr val="FF0000"/>
                </a:solidFill>
              </a:rPr>
              <a:t>, Jodhpur genotypes;      14,15,19,20: New Delhi genotypes</a:t>
            </a:r>
            <a:endParaRPr lang="en-US" sz="1050" b="1" dirty="0">
              <a:solidFill>
                <a:srgbClr val="FF0000"/>
              </a:solidFill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1295400" y="304800"/>
            <a:ext cx="990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362200" y="304800"/>
            <a:ext cx="990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267200" y="304800"/>
            <a:ext cx="990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410200" y="304800"/>
            <a:ext cx="990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362200" y="3276600"/>
            <a:ext cx="990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419600" y="3276600"/>
            <a:ext cx="990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219200" y="3276600"/>
            <a:ext cx="990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562600" y="3276600"/>
            <a:ext cx="9906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102"/>
          <p:cNvSpPr>
            <a:spLocks noChangeArrowheads="1"/>
          </p:cNvSpPr>
          <p:nvPr/>
        </p:nvSpPr>
        <p:spPr bwMode="auto">
          <a:xfrm>
            <a:off x="1600200" y="240268"/>
            <a:ext cx="3577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♀</a:t>
            </a:r>
          </a:p>
        </p:txBody>
      </p:sp>
      <p:sp>
        <p:nvSpPr>
          <p:cNvPr id="46" name="Rectangle 102"/>
          <p:cNvSpPr>
            <a:spLocks noChangeArrowheads="1"/>
          </p:cNvSpPr>
          <p:nvPr/>
        </p:nvSpPr>
        <p:spPr bwMode="auto">
          <a:xfrm>
            <a:off x="1547210" y="3200400"/>
            <a:ext cx="3577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♀</a:t>
            </a:r>
          </a:p>
        </p:txBody>
      </p:sp>
      <p:sp>
        <p:nvSpPr>
          <p:cNvPr id="47" name="Rectangle 102"/>
          <p:cNvSpPr>
            <a:spLocks noChangeArrowheads="1"/>
          </p:cNvSpPr>
          <p:nvPr/>
        </p:nvSpPr>
        <p:spPr bwMode="auto">
          <a:xfrm>
            <a:off x="4747610" y="3200400"/>
            <a:ext cx="3577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♀</a:t>
            </a:r>
          </a:p>
        </p:txBody>
      </p:sp>
      <p:sp>
        <p:nvSpPr>
          <p:cNvPr id="48" name="Rectangle 102"/>
          <p:cNvSpPr>
            <a:spLocks noChangeArrowheads="1"/>
          </p:cNvSpPr>
          <p:nvPr/>
        </p:nvSpPr>
        <p:spPr bwMode="auto">
          <a:xfrm>
            <a:off x="4595210" y="240268"/>
            <a:ext cx="3577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b="1" dirty="0">
                <a:solidFill>
                  <a:schemeClr val="bg1"/>
                </a:solidFill>
              </a:rPr>
              <a:t>♀</a:t>
            </a:r>
          </a:p>
        </p:txBody>
      </p:sp>
      <p:sp>
        <p:nvSpPr>
          <p:cNvPr id="49" name="Rectangle 103"/>
          <p:cNvSpPr>
            <a:spLocks noChangeArrowheads="1"/>
          </p:cNvSpPr>
          <p:nvPr/>
        </p:nvSpPr>
        <p:spPr bwMode="auto">
          <a:xfrm>
            <a:off x="2614010" y="3200400"/>
            <a:ext cx="3577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♂</a:t>
            </a:r>
          </a:p>
        </p:txBody>
      </p:sp>
      <p:sp>
        <p:nvSpPr>
          <p:cNvPr id="50" name="Rectangle 103"/>
          <p:cNvSpPr>
            <a:spLocks noChangeArrowheads="1"/>
          </p:cNvSpPr>
          <p:nvPr/>
        </p:nvSpPr>
        <p:spPr bwMode="auto">
          <a:xfrm>
            <a:off x="5814410" y="3200400"/>
            <a:ext cx="3577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♂</a:t>
            </a:r>
          </a:p>
        </p:txBody>
      </p:sp>
      <p:sp>
        <p:nvSpPr>
          <p:cNvPr id="51" name="Rectangle 103"/>
          <p:cNvSpPr>
            <a:spLocks noChangeArrowheads="1"/>
          </p:cNvSpPr>
          <p:nvPr/>
        </p:nvSpPr>
        <p:spPr bwMode="auto">
          <a:xfrm>
            <a:off x="5638800" y="228600"/>
            <a:ext cx="3577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♂</a:t>
            </a:r>
          </a:p>
        </p:txBody>
      </p:sp>
      <p:sp>
        <p:nvSpPr>
          <p:cNvPr id="52" name="Rectangle 103"/>
          <p:cNvSpPr>
            <a:spLocks noChangeArrowheads="1"/>
          </p:cNvSpPr>
          <p:nvPr/>
        </p:nvSpPr>
        <p:spPr bwMode="auto">
          <a:xfrm>
            <a:off x="2614010" y="228600"/>
            <a:ext cx="3577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IN" dirty="0">
                <a:solidFill>
                  <a:schemeClr val="bg1"/>
                </a:solidFill>
              </a:rPr>
              <a:t>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CSMCRI, Bhavnagar, Gujarat</a:t>
            </a:r>
            <a:endParaRPr lang="en-US" sz="32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G:\jatin photos\jojoba pics\jojoba gujarat\20130102_2135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199" y="857250"/>
            <a:ext cx="4572000" cy="2571750"/>
          </a:xfrm>
          <a:prstGeom prst="rect">
            <a:avLst/>
          </a:prstGeom>
          <a:noFill/>
        </p:spPr>
      </p:pic>
      <p:pic>
        <p:nvPicPr>
          <p:cNvPr id="4099" name="Picture 3" descr="G:\jatin photos\jojoba pics\jojoba gujarat\20130102_2225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6533" y="857250"/>
            <a:ext cx="4572000" cy="2571750"/>
          </a:xfrm>
          <a:prstGeom prst="rect">
            <a:avLst/>
          </a:prstGeom>
          <a:noFill/>
        </p:spPr>
      </p:pic>
      <p:pic>
        <p:nvPicPr>
          <p:cNvPr id="4100" name="Picture 4" descr="G:\jatin photos\jojoba pics\jojoba gujarat\20130102_2228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3505200"/>
            <a:ext cx="4470400" cy="2514600"/>
          </a:xfrm>
          <a:prstGeom prst="rect">
            <a:avLst/>
          </a:prstGeom>
          <a:noFill/>
        </p:spPr>
      </p:pic>
      <p:pic>
        <p:nvPicPr>
          <p:cNvPr id="4101" name="Picture 5" descr="G:\jatin photos\jojoba pics\jojoba gujarat\20130102_22274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3505200"/>
            <a:ext cx="4495800" cy="252888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447800" y="609600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Figure: Jojoba cultivation in CSMCRI, Bhavnagar, Gujarat</a:t>
            </a:r>
            <a:endParaRPr 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6256" t="5236" r="18585" b="35860"/>
          <a:stretch>
            <a:fillRect/>
          </a:stretch>
        </p:blipFill>
        <p:spPr bwMode="auto">
          <a:xfrm>
            <a:off x="152400" y="3886200"/>
            <a:ext cx="2882054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l="42188" t="5208" r="13281" b="41667"/>
          <a:stretch>
            <a:fillRect/>
          </a:stretch>
        </p:blipFill>
        <p:spPr bwMode="auto">
          <a:xfrm>
            <a:off x="3048000" y="3886200"/>
            <a:ext cx="3151094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>
          <a:xfrm>
            <a:off x="6858000" y="5334000"/>
            <a:ext cx="21336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162800" y="5410200"/>
            <a:ext cx="1676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Validation of primer 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STS VIS 11-F and  STS VIS 11-R</a:t>
            </a:r>
            <a:endParaRPr lang="en-US" b="1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8" name="Left Arrow 7"/>
          <p:cNvSpPr/>
          <p:nvPr/>
        </p:nvSpPr>
        <p:spPr>
          <a:xfrm flipV="1">
            <a:off x="6248400" y="6096000"/>
            <a:ext cx="457200" cy="228600"/>
          </a:xfrm>
          <a:prstGeom prst="lef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9" name="Left Arrow 8"/>
          <p:cNvSpPr/>
          <p:nvPr/>
        </p:nvSpPr>
        <p:spPr>
          <a:xfrm flipV="1">
            <a:off x="6172200" y="4724400"/>
            <a:ext cx="457200" cy="228600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48400" y="4538990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accent5"/>
                </a:solidFill>
              </a:rPr>
              <a:t>584 </a:t>
            </a:r>
            <a:r>
              <a:rPr lang="en-US" sz="1100" b="1" dirty="0" err="1" smtClean="0">
                <a:solidFill>
                  <a:schemeClr val="accent5"/>
                </a:solidFill>
              </a:rPr>
              <a:t>bp</a:t>
            </a:r>
            <a:endParaRPr lang="en-US" sz="1100" b="1" dirty="0">
              <a:solidFill>
                <a:schemeClr val="accent5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8400" y="5910590"/>
            <a:ext cx="609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accent5"/>
                </a:solidFill>
              </a:rPr>
              <a:t>584 </a:t>
            </a:r>
            <a:r>
              <a:rPr lang="en-US" sz="1100" b="1" dirty="0" err="1" smtClean="0">
                <a:solidFill>
                  <a:schemeClr val="accent5"/>
                </a:solidFill>
              </a:rPr>
              <a:t>bp</a:t>
            </a:r>
            <a:endParaRPr lang="en-US" sz="1100" b="1" dirty="0">
              <a:solidFill>
                <a:schemeClr val="accent5"/>
              </a:solidFill>
            </a:endParaRPr>
          </a:p>
        </p:txBody>
      </p:sp>
      <p:graphicFrame>
        <p:nvGraphicFramePr>
          <p:cNvPr id="12" name="Content Placeholder 3"/>
          <p:cNvGraphicFramePr>
            <a:graphicFrameLocks/>
          </p:cNvGraphicFramePr>
          <p:nvPr/>
        </p:nvGraphicFramePr>
        <p:xfrm>
          <a:off x="6865620" y="1568577"/>
          <a:ext cx="2354580" cy="3689223"/>
        </p:xfrm>
        <a:graphic>
          <a:graphicData uri="http://schemas.openxmlformats.org/drawingml/2006/table">
            <a:tbl>
              <a:tblPr/>
              <a:tblGrid>
                <a:gridCol w="567043"/>
                <a:gridCol w="1001777"/>
                <a:gridCol w="785760"/>
              </a:tblGrid>
              <a:tr h="11012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 err="1">
                          <a:latin typeface="+mn-lt"/>
                          <a:ea typeface="Calibri"/>
                          <a:cs typeface="Times New Roman"/>
                        </a:rPr>
                        <a:t>S.No</a:t>
                      </a:r>
                      <a:r>
                        <a:rPr lang="en-US" sz="1050" b="1" dirty="0"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latin typeface="+mn-lt"/>
                          <a:ea typeface="Calibri"/>
                          <a:cs typeface="Times New Roman"/>
                        </a:rPr>
                        <a:t>Accessions 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>
                          <a:latin typeface="+mn-lt"/>
                          <a:ea typeface="Calibri"/>
                          <a:cs typeface="Times New Roman"/>
                        </a:rPr>
                        <a:t>Sex</a:t>
                      </a:r>
                      <a:endParaRPr lang="en-US" sz="9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Calibri"/>
                          <a:cs typeface="Times New Roman"/>
                        </a:rPr>
                        <a:t>V.E.5-2 </a:t>
                      </a:r>
                      <a:endParaRPr lang="en-US" sz="9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FEMALE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2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Calibri"/>
                          <a:cs typeface="Times New Roman"/>
                        </a:rPr>
                        <a:t>V.W.1-4</a:t>
                      </a:r>
                      <a:endParaRPr lang="en-US" sz="9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Calibri"/>
                          <a:cs typeface="Times New Roman"/>
                        </a:rPr>
                        <a:t>FEMALE</a:t>
                      </a:r>
                      <a:endParaRPr lang="en-US" sz="9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3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P.1.W.17-4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FEMALE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4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P.1.W.5-3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Calibri"/>
                          <a:cs typeface="Times New Roman"/>
                        </a:rPr>
                        <a:t>FEMALE</a:t>
                      </a:r>
                      <a:endParaRPr lang="en-US" sz="9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P.1.W.13-1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FEMALE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11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Calibri"/>
                          <a:cs typeface="Times New Roman"/>
                        </a:rPr>
                        <a:t>P.3.E.1-11</a:t>
                      </a:r>
                      <a:endParaRPr lang="en-US" sz="9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FEMALE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12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J.E.40-4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FEMALE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13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J.E.24-14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FEMALE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14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J.E.44-1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FEMALE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15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J.E.18-5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FEMALE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6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J.E.13-2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7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V.E.10-3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8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V.E.8-4 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9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V.W.33-3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Calibri"/>
                          <a:cs typeface="Times New Roman"/>
                        </a:rPr>
                        <a:t>MALE</a:t>
                      </a:r>
                      <a:endParaRPr lang="en-US" sz="9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10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V.W.5-3 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16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P.1.W.17-3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17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P.1.W.6-3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18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J.E.17-4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19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latin typeface="+mn-lt"/>
                          <a:ea typeface="Calibri"/>
                          <a:cs typeface="Times New Roman"/>
                        </a:rPr>
                        <a:t>J.E.14-4</a:t>
                      </a:r>
                      <a:endParaRPr lang="en-US" sz="90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63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latin typeface="+mn-lt"/>
                          <a:ea typeface="Calibri"/>
                          <a:cs typeface="Times New Roman"/>
                        </a:rPr>
                        <a:t>20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J.E.27-4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+mn-lt"/>
                          <a:ea typeface="Calibri"/>
                          <a:cs typeface="Times New Roman"/>
                        </a:rPr>
                        <a:t>MALE</a:t>
                      </a:r>
                      <a:endParaRPr lang="en-US" sz="9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pSp>
        <p:nvGrpSpPr>
          <p:cNvPr id="13" name="Group 71"/>
          <p:cNvGrpSpPr>
            <a:grpSpLocks/>
          </p:cNvGrpSpPr>
          <p:nvPr/>
        </p:nvGrpSpPr>
        <p:grpSpPr bwMode="auto">
          <a:xfrm>
            <a:off x="25400" y="293544"/>
            <a:ext cx="6299200" cy="3143801"/>
            <a:chOff x="406400" y="1456928"/>
            <a:chExt cx="8631751" cy="3701814"/>
          </a:xfrm>
        </p:grpSpPr>
        <p:grpSp>
          <p:nvGrpSpPr>
            <p:cNvPr id="14" name="Group 7"/>
            <p:cNvGrpSpPr>
              <a:grpSpLocks/>
            </p:cNvGrpSpPr>
            <p:nvPr/>
          </p:nvGrpSpPr>
          <p:grpSpPr bwMode="auto">
            <a:xfrm>
              <a:off x="406400" y="1943100"/>
              <a:ext cx="8534400" cy="3215642"/>
              <a:chOff x="304800" y="2590799"/>
              <a:chExt cx="6400800" cy="4287520"/>
            </a:xfrm>
          </p:grpSpPr>
          <p:pic>
            <p:nvPicPr>
              <p:cNvPr id="45" name="Picture 20" descr="C:\Users\dell\Desktop\807\28 nov 2013 807 f3r3.jpg"/>
              <p:cNvPicPr>
                <a:picLocks noChangeAspect="1" noChangeArrowheads="1"/>
              </p:cNvPicPr>
              <p:nvPr/>
            </p:nvPicPr>
            <p:blipFill>
              <a:blip r:embed="rId4">
                <a:lum bright="-10000"/>
              </a:blip>
              <a:srcRect l="32500" t="7777" r="19167" b="57396"/>
              <a:stretch>
                <a:fillRect/>
              </a:stretch>
            </p:blipFill>
            <p:spPr bwMode="auto">
              <a:xfrm>
                <a:off x="304800" y="5201919"/>
                <a:ext cx="3276600" cy="16763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6" name="Picture 27" descr="C:\Users\dell\Desktop\807\monica_11_1_14 scar 807.jpg"/>
              <p:cNvPicPr>
                <a:picLocks noChangeAspect="1" noChangeArrowheads="1"/>
              </p:cNvPicPr>
              <p:nvPr/>
            </p:nvPicPr>
            <p:blipFill>
              <a:blip r:embed="rId5"/>
              <a:srcRect l="14166" t="62817" r="36667" b="14444"/>
              <a:stretch>
                <a:fillRect/>
              </a:stretch>
            </p:blipFill>
            <p:spPr bwMode="auto">
              <a:xfrm>
                <a:off x="304800" y="2590799"/>
                <a:ext cx="3276600" cy="19812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7" name="Picture 11" descr="C:\Users\dell\Desktop\807\9th dec 2014 807 f3r3.jpg"/>
              <p:cNvPicPr>
                <a:picLocks noChangeAspect="1" noChangeArrowheads="1"/>
              </p:cNvPicPr>
              <p:nvPr/>
            </p:nvPicPr>
            <p:blipFill>
              <a:blip r:embed="rId6">
                <a:lum bright="-10000"/>
              </a:blip>
              <a:srcRect l="22414" t="36208" r="28214" b="34483"/>
              <a:stretch>
                <a:fillRect/>
              </a:stretch>
            </p:blipFill>
            <p:spPr bwMode="auto">
              <a:xfrm>
                <a:off x="3657600" y="5278119"/>
                <a:ext cx="3048000" cy="1600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8" name="Picture 10" descr="C:\Users\dell\Desktop\807\9 jan 2014 807 f3r3.jpg"/>
              <p:cNvPicPr>
                <a:picLocks noChangeAspect="1" noChangeArrowheads="1"/>
              </p:cNvPicPr>
              <p:nvPr/>
            </p:nvPicPr>
            <p:blipFill>
              <a:blip r:embed="rId7"/>
              <a:srcRect l="6081" t="38107" r="43243" b="37952"/>
              <a:stretch>
                <a:fillRect/>
              </a:stretch>
            </p:blipFill>
            <p:spPr bwMode="auto">
              <a:xfrm>
                <a:off x="3657600" y="2621280"/>
                <a:ext cx="3048000" cy="19812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5" name="TextBox 8"/>
            <p:cNvSpPr txBox="1">
              <a:spLocks noChangeArrowheads="1"/>
            </p:cNvSpPr>
            <p:nvPr/>
          </p:nvSpPr>
          <p:spPr bwMode="auto">
            <a:xfrm>
              <a:off x="568651" y="1907541"/>
              <a:ext cx="8372149" cy="326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 PF PM   1   2     3    4   5    6    7    8    9   10        </a:t>
              </a:r>
              <a:r>
                <a:rPr lang="en-US" sz="1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 M </a:t>
              </a:r>
              <a:r>
                <a: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PF PM </a:t>
              </a:r>
              <a:r>
                <a:rPr lang="en-US" sz="1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1  2   3   4    5  6  7   8   9  10</a:t>
              </a:r>
              <a:endParaRPr lang="en-IN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9"/>
            <p:cNvSpPr txBox="1">
              <a:spLocks noChangeArrowheads="1"/>
            </p:cNvSpPr>
            <p:nvPr/>
          </p:nvSpPr>
          <p:spPr bwMode="auto">
            <a:xfrm>
              <a:off x="568651" y="3939541"/>
              <a:ext cx="8469500" cy="3261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 PF PM </a:t>
              </a:r>
              <a:r>
                <a:rPr lang="en-US" sz="1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11 12  13  14  15  16  17   18  19 20              </a:t>
              </a:r>
              <a:r>
                <a:rPr lang="en-US" sz="1200" b="1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M PF PM </a:t>
              </a:r>
              <a:r>
                <a:rPr lang="en-US" sz="12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11 12 13  14  15 16 17  18  19 </a:t>
              </a:r>
              <a:endParaRPr lang="en-IN" sz="1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1828125" y="1907377"/>
              <a:ext cx="101609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3345171" y="1907377"/>
              <a:ext cx="11175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070987" y="1907377"/>
              <a:ext cx="11175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7332488" y="1907377"/>
              <a:ext cx="121891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14"/>
            <p:cNvSpPr>
              <a:spLocks noChangeArrowheads="1"/>
            </p:cNvSpPr>
            <p:nvPr/>
          </p:nvSpPr>
          <p:spPr bwMode="auto">
            <a:xfrm>
              <a:off x="2133600" y="1456928"/>
              <a:ext cx="3577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 dirty="0"/>
                <a:t>♀</a:t>
              </a:r>
            </a:p>
          </p:txBody>
        </p:sp>
        <p:sp>
          <p:nvSpPr>
            <p:cNvPr id="22" name="Rectangle 15"/>
            <p:cNvSpPr>
              <a:spLocks noChangeArrowheads="1"/>
            </p:cNvSpPr>
            <p:nvPr/>
          </p:nvSpPr>
          <p:spPr bwMode="auto">
            <a:xfrm>
              <a:off x="3556000" y="1538208"/>
              <a:ext cx="3577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/>
                <a:t>♂</a:t>
              </a:r>
            </a:p>
          </p:txBody>
        </p:sp>
        <p:sp>
          <p:nvSpPr>
            <p:cNvPr id="23" name="Rectangle 16"/>
            <p:cNvSpPr>
              <a:spLocks noChangeArrowheads="1"/>
            </p:cNvSpPr>
            <p:nvPr/>
          </p:nvSpPr>
          <p:spPr bwMode="auto">
            <a:xfrm>
              <a:off x="6246596" y="1456928"/>
              <a:ext cx="3577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/>
                <a:t>♀</a:t>
              </a:r>
            </a:p>
          </p:txBody>
        </p:sp>
        <p:sp>
          <p:nvSpPr>
            <p:cNvPr id="24" name="Rectangle 17"/>
            <p:cNvSpPr>
              <a:spLocks noChangeArrowheads="1"/>
            </p:cNvSpPr>
            <p:nvPr/>
          </p:nvSpPr>
          <p:spPr bwMode="auto">
            <a:xfrm>
              <a:off x="7706855" y="1538208"/>
              <a:ext cx="3577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/>
                <a:t>♂</a:t>
              </a:r>
            </a:p>
          </p:txBody>
        </p:sp>
        <p:cxnSp>
          <p:nvCxnSpPr>
            <p:cNvPr id="25" name="Straight Connector 24"/>
            <p:cNvCxnSpPr/>
            <p:nvPr/>
          </p:nvCxnSpPr>
          <p:spPr>
            <a:xfrm>
              <a:off x="1639507" y="3858195"/>
              <a:ext cx="101609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3002415" y="3858195"/>
              <a:ext cx="132031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6044621" y="3858195"/>
              <a:ext cx="172797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41714" y="3858195"/>
              <a:ext cx="5070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2"/>
            <p:cNvSpPr>
              <a:spLocks noChangeArrowheads="1"/>
            </p:cNvSpPr>
            <p:nvPr/>
          </p:nvSpPr>
          <p:spPr bwMode="auto">
            <a:xfrm>
              <a:off x="6701737" y="3451860"/>
              <a:ext cx="3577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/>
                <a:t>♀</a:t>
              </a:r>
            </a:p>
          </p:txBody>
        </p:sp>
        <p:sp>
          <p:nvSpPr>
            <p:cNvPr id="30" name="Rectangle 23"/>
            <p:cNvSpPr>
              <a:spLocks noChangeArrowheads="1"/>
            </p:cNvSpPr>
            <p:nvPr/>
          </p:nvSpPr>
          <p:spPr bwMode="auto">
            <a:xfrm>
              <a:off x="8161995" y="3451860"/>
              <a:ext cx="3577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/>
                <a:t>♂</a:t>
              </a:r>
            </a:p>
          </p:txBody>
        </p:sp>
        <p:sp>
          <p:nvSpPr>
            <p:cNvPr id="31" name="Rectangle 24"/>
            <p:cNvSpPr>
              <a:spLocks noChangeArrowheads="1"/>
            </p:cNvSpPr>
            <p:nvPr/>
          </p:nvSpPr>
          <p:spPr bwMode="auto">
            <a:xfrm>
              <a:off x="1834208" y="3533140"/>
              <a:ext cx="3577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/>
                <a:t>♀</a:t>
              </a:r>
            </a:p>
          </p:txBody>
        </p:sp>
        <p:sp>
          <p:nvSpPr>
            <p:cNvPr id="32" name="Rectangle 25"/>
            <p:cNvSpPr>
              <a:spLocks noChangeArrowheads="1"/>
            </p:cNvSpPr>
            <p:nvPr/>
          </p:nvSpPr>
          <p:spPr bwMode="auto">
            <a:xfrm>
              <a:off x="3294467" y="3451860"/>
              <a:ext cx="3577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IN"/>
                <a:t>♂</a:t>
              </a:r>
            </a:p>
          </p:txBody>
        </p:sp>
        <p:grpSp>
          <p:nvGrpSpPr>
            <p:cNvPr id="33" name="Group 26"/>
            <p:cNvGrpSpPr>
              <a:grpSpLocks/>
            </p:cNvGrpSpPr>
            <p:nvPr/>
          </p:nvGrpSpPr>
          <p:grpSpPr bwMode="auto">
            <a:xfrm>
              <a:off x="2133600" y="2367434"/>
              <a:ext cx="1320800" cy="538351"/>
              <a:chOff x="1600200" y="2367435"/>
              <a:chExt cx="990600" cy="538351"/>
            </a:xfrm>
          </p:grpSpPr>
          <p:cxnSp>
            <p:nvCxnSpPr>
              <p:cNvPr id="43" name="Straight Arrow Connector 42"/>
              <p:cNvCxnSpPr/>
              <p:nvPr/>
            </p:nvCxnSpPr>
            <p:spPr>
              <a:xfrm>
                <a:off x="1752890" y="2905786"/>
                <a:ext cx="304221" cy="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4" name="TextBox 28"/>
              <p:cNvSpPr txBox="1">
                <a:spLocks noChangeArrowheads="1"/>
              </p:cNvSpPr>
              <p:nvPr/>
            </p:nvSpPr>
            <p:spPr bwMode="auto">
              <a:xfrm>
                <a:off x="1600200" y="2367435"/>
                <a:ext cx="990600" cy="326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 b="1" dirty="0">
                    <a:solidFill>
                      <a:srgbClr val="FFFF00"/>
                    </a:solidFill>
                    <a:latin typeface="Times New Roman" pitchFamily="18" charset="0"/>
                    <a:cs typeface="Times New Roman" pitchFamily="18" charset="0"/>
                  </a:rPr>
                  <a:t>800bp</a:t>
                </a:r>
                <a:endParaRPr lang="en-IN" sz="12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4" name="Group 29"/>
            <p:cNvGrpSpPr>
              <a:grpSpLocks/>
            </p:cNvGrpSpPr>
            <p:nvPr/>
          </p:nvGrpSpPr>
          <p:grpSpPr bwMode="auto">
            <a:xfrm>
              <a:off x="6451794" y="2446728"/>
              <a:ext cx="1320800" cy="459057"/>
              <a:chOff x="1714645" y="2446729"/>
              <a:chExt cx="990600" cy="459057"/>
            </a:xfrm>
          </p:grpSpPr>
          <p:cxnSp>
            <p:nvCxnSpPr>
              <p:cNvPr id="41" name="Straight Arrow Connector 40"/>
              <p:cNvCxnSpPr/>
              <p:nvPr/>
            </p:nvCxnSpPr>
            <p:spPr>
              <a:xfrm>
                <a:off x="1867118" y="2905786"/>
                <a:ext cx="304221" cy="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2" name="TextBox 31"/>
              <p:cNvSpPr txBox="1">
                <a:spLocks noChangeArrowheads="1"/>
              </p:cNvSpPr>
              <p:nvPr/>
            </p:nvSpPr>
            <p:spPr bwMode="auto">
              <a:xfrm>
                <a:off x="1714645" y="2446729"/>
                <a:ext cx="990600" cy="326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 b="1" dirty="0">
                    <a:solidFill>
                      <a:srgbClr val="FFFF00"/>
                    </a:solidFill>
                    <a:latin typeface="Times New Roman" pitchFamily="18" charset="0"/>
                    <a:cs typeface="Times New Roman" pitchFamily="18" charset="0"/>
                  </a:rPr>
                  <a:t>800bp</a:t>
                </a:r>
                <a:endParaRPr lang="en-IN" sz="12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5" name="Group 32"/>
            <p:cNvGrpSpPr>
              <a:grpSpLocks/>
            </p:cNvGrpSpPr>
            <p:nvPr/>
          </p:nvGrpSpPr>
          <p:grpSpPr bwMode="auto">
            <a:xfrm>
              <a:off x="7035898" y="4161938"/>
              <a:ext cx="1320800" cy="448626"/>
              <a:chOff x="1543123" y="2676039"/>
              <a:chExt cx="990600" cy="448626"/>
            </a:xfrm>
          </p:grpSpPr>
          <p:cxnSp>
            <p:nvCxnSpPr>
              <p:cNvPr id="39" name="Straight Arrow Connector 38"/>
              <p:cNvCxnSpPr/>
              <p:nvPr/>
            </p:nvCxnSpPr>
            <p:spPr>
              <a:xfrm>
                <a:off x="1722533" y="3124665"/>
                <a:ext cx="304221" cy="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0" name="TextBox 34"/>
              <p:cNvSpPr txBox="1">
                <a:spLocks noChangeArrowheads="1"/>
              </p:cNvSpPr>
              <p:nvPr/>
            </p:nvSpPr>
            <p:spPr bwMode="auto">
              <a:xfrm>
                <a:off x="1543123" y="2676039"/>
                <a:ext cx="990600" cy="326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 b="1" dirty="0">
                    <a:solidFill>
                      <a:srgbClr val="FFFF00"/>
                    </a:solidFill>
                    <a:latin typeface="Times New Roman" pitchFamily="18" charset="0"/>
                    <a:cs typeface="Times New Roman" pitchFamily="18" charset="0"/>
                  </a:rPr>
                  <a:t>800bp</a:t>
                </a:r>
                <a:endParaRPr lang="en-IN" sz="12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6" name="Group 35"/>
            <p:cNvGrpSpPr>
              <a:grpSpLocks/>
            </p:cNvGrpSpPr>
            <p:nvPr/>
          </p:nvGrpSpPr>
          <p:grpSpPr bwMode="auto">
            <a:xfrm>
              <a:off x="2078869" y="4341389"/>
              <a:ext cx="1320800" cy="358900"/>
              <a:chOff x="1482951" y="2855485"/>
              <a:chExt cx="990599" cy="358900"/>
            </a:xfrm>
          </p:grpSpPr>
          <p:cxnSp>
            <p:nvCxnSpPr>
              <p:cNvPr id="37" name="Straight Arrow Connector 36"/>
              <p:cNvCxnSpPr/>
              <p:nvPr/>
            </p:nvCxnSpPr>
            <p:spPr>
              <a:xfrm>
                <a:off x="1591508" y="3214385"/>
                <a:ext cx="304220" cy="0"/>
              </a:xfrm>
              <a:prstGeom prst="straightConnector1">
                <a:avLst/>
              </a:prstGeom>
              <a:ln w="28575"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38" name="TextBox 37"/>
              <p:cNvSpPr txBox="1">
                <a:spLocks noChangeArrowheads="1"/>
              </p:cNvSpPr>
              <p:nvPr/>
            </p:nvSpPr>
            <p:spPr bwMode="auto">
              <a:xfrm>
                <a:off x="1482951" y="2855485"/>
                <a:ext cx="990599" cy="3261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 sz="1200" b="1" dirty="0">
                    <a:solidFill>
                      <a:srgbClr val="FFFF00"/>
                    </a:solidFill>
                    <a:latin typeface="Times New Roman" pitchFamily="18" charset="0"/>
                    <a:cs typeface="Times New Roman" pitchFamily="18" charset="0"/>
                  </a:rPr>
                  <a:t>800bp</a:t>
                </a:r>
                <a:endParaRPr lang="en-IN" sz="1200" b="1" dirty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49" name="Oval 48"/>
          <p:cNvSpPr/>
          <p:nvPr/>
        </p:nvSpPr>
        <p:spPr>
          <a:xfrm>
            <a:off x="6858000" y="0"/>
            <a:ext cx="21336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7086600" y="76200"/>
            <a:ext cx="1676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Validation of primer 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STS 807-F and  STS 807-R</a:t>
            </a:r>
            <a:endParaRPr lang="en-US" b="1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0" y="3886200"/>
            <a:ext cx="617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   </a:t>
            </a:r>
            <a:r>
              <a:rPr lang="en-US" sz="1400" b="1" dirty="0" smtClean="0">
                <a:solidFill>
                  <a:schemeClr val="bg1"/>
                </a:solidFill>
              </a:rPr>
              <a:t>M   1    2   3   4   5         6   7   8   9  10        M    1    2   3    4   5          6   7    8    9    10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0" y="5410200"/>
            <a:ext cx="6172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   </a:t>
            </a:r>
            <a:r>
              <a:rPr lang="en-US" sz="1400" b="1" dirty="0" smtClean="0">
                <a:solidFill>
                  <a:schemeClr val="bg1"/>
                </a:solidFill>
              </a:rPr>
              <a:t>M   11  12  13  14  15  16 17 18 19  20     M    11  12  13   14   15  16  17  18  19   20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200400"/>
          </a:xfr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IN" b="1" dirty="0" smtClean="0"/>
              <a:t>    Genetic diversity analysis among male and female Jojoba genotypes employing gene targeted molecular markers; Start </a:t>
            </a:r>
            <a:r>
              <a:rPr lang="en-IN" b="1" dirty="0" err="1" smtClean="0"/>
              <a:t>codon</a:t>
            </a:r>
            <a:r>
              <a:rPr lang="en-IN" b="1" dirty="0" smtClean="0"/>
              <a:t> targeted (</a:t>
            </a:r>
            <a:r>
              <a:rPr lang="en-IN" b="1" dirty="0" err="1" smtClean="0"/>
              <a:t>SCoT</a:t>
            </a:r>
            <a:r>
              <a:rPr lang="en-IN" b="1" dirty="0" smtClean="0"/>
              <a:t>) polymorphism and CAAT </a:t>
            </a:r>
          </a:p>
          <a:p>
            <a:pPr algn="ctr">
              <a:buNone/>
            </a:pPr>
            <a:r>
              <a:rPr lang="en-IN" b="1" dirty="0" smtClean="0"/>
              <a:t>box-derived polymorphism (CBDP) </a:t>
            </a:r>
          </a:p>
          <a:p>
            <a:pPr algn="ctr">
              <a:buNone/>
            </a:pPr>
            <a:r>
              <a:rPr lang="en-IN" b="1" dirty="0" smtClean="0"/>
              <a:t>markers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4876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en-IN" sz="2800" dirty="0" smtClean="0">
                <a:solidFill>
                  <a:srgbClr val="FF0000"/>
                </a:solidFill>
              </a:rPr>
              <a:t>CBDP markers were more effective than </a:t>
            </a:r>
            <a:r>
              <a:rPr lang="en-IN" sz="2800" dirty="0" err="1" smtClean="0">
                <a:solidFill>
                  <a:srgbClr val="FF0000"/>
                </a:solidFill>
              </a:rPr>
              <a:t>SCoT</a:t>
            </a:r>
            <a:r>
              <a:rPr lang="en-IN" sz="2800" dirty="0" smtClean="0">
                <a:solidFill>
                  <a:srgbClr val="FF0000"/>
                </a:solidFill>
              </a:rPr>
              <a:t> markers in terms of percentage polymorphism as the former detecting an average of 53.4% and the latter as 49.4%.</a:t>
            </a:r>
            <a:endParaRPr lang="en-US" sz="2800" dirty="0" smtClean="0">
              <a:solidFill>
                <a:srgbClr val="FF0000"/>
              </a:solidFill>
            </a:endParaRPr>
          </a:p>
          <a:p>
            <a:endParaRPr lang="en-US" sz="2800" dirty="0" smtClean="0">
              <a:solidFill>
                <a:srgbClr val="FF0000"/>
              </a:solidFill>
            </a:endParaRPr>
          </a:p>
          <a:p>
            <a:pPr lvl="0"/>
            <a:r>
              <a:rPr lang="en-IN" sz="2800" dirty="0" smtClean="0">
                <a:solidFill>
                  <a:srgbClr val="FF0000"/>
                </a:solidFill>
              </a:rPr>
              <a:t>Male populations showed more variations over female populations in respect of polymorphic percentage, PIC, MI and </a:t>
            </a:r>
            <a:r>
              <a:rPr lang="en-IN" sz="2800" dirty="0" err="1" smtClean="0">
                <a:solidFill>
                  <a:srgbClr val="FF0000"/>
                </a:solidFill>
              </a:rPr>
              <a:t>Rp</a:t>
            </a:r>
            <a:r>
              <a:rPr lang="en-IN" sz="2800" dirty="0" smtClean="0">
                <a:solidFill>
                  <a:srgbClr val="FF0000"/>
                </a:solidFill>
              </a:rPr>
              <a:t> values over female populations.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304800"/>
            <a:ext cx="8545959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" y="6248400"/>
            <a:ext cx="868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/>
              <a:t>Figure:   </a:t>
            </a:r>
            <a:r>
              <a:rPr lang="en-IN" dirty="0" err="1" smtClean="0"/>
              <a:t>Dendrogram</a:t>
            </a:r>
            <a:r>
              <a:rPr lang="en-IN" dirty="0" smtClean="0"/>
              <a:t> generated using UPGMA analysis of the </a:t>
            </a:r>
            <a:r>
              <a:rPr lang="en-IN" dirty="0" err="1" smtClean="0"/>
              <a:t>SCoT</a:t>
            </a:r>
            <a:r>
              <a:rPr lang="en-IN" dirty="0" smtClean="0"/>
              <a:t> dataset of 39 genotypes (22 female and 17 male) showing genetic relationships among Jojoba genotypes.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82296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61722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Figure: </a:t>
            </a:r>
            <a:r>
              <a:rPr lang="en-IN" dirty="0" err="1" smtClean="0"/>
              <a:t>Dendrogram</a:t>
            </a:r>
            <a:r>
              <a:rPr lang="en-IN" dirty="0" smtClean="0"/>
              <a:t> generated using UPGMA analysis of the CBDP dataset of the 39 genotypes (17 male and 22 female) showing genetic relationships across the Jojoba genotypes.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3" y="76200"/>
            <a:ext cx="4648198" cy="914400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9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odoni MT Black" pitchFamily="18" charset="0"/>
              </a:rPr>
              <a:t>  Summary </a:t>
            </a:r>
            <a:endParaRPr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Bodoni MT Black" pitchFamily="18" charset="0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457200" y="1066800"/>
            <a:ext cx="8229600" cy="572464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Tx/>
              <a:buBlip>
                <a:blip r:embed="rId2"/>
              </a:buBlip>
              <a:defRPr/>
            </a:pPr>
            <a:r>
              <a:rPr 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b="1" dirty="0">
                <a:solidFill>
                  <a:srgbClr val="0070C0"/>
                </a:solidFill>
                <a:cs typeface="Times New Roman" pitchFamily="18" charset="0"/>
              </a:rPr>
              <a:t>RAPD analysis: </a:t>
            </a:r>
            <a:r>
              <a:rPr lang="en-US" b="1" dirty="0">
                <a:solidFill>
                  <a:srgbClr val="FF0000"/>
                </a:solidFill>
                <a:cs typeface="Times New Roman" pitchFamily="18" charset="0"/>
              </a:rPr>
              <a:t>Identified one male specific band of  1400bp size. </a:t>
            </a:r>
          </a:p>
          <a:p>
            <a:pPr>
              <a:defRPr/>
            </a:pPr>
            <a:endParaRPr lang="en-US" b="1" dirty="0">
              <a:solidFill>
                <a:srgbClr val="FF0000"/>
              </a:solidFill>
              <a:cs typeface="Times New Roman" pitchFamily="18" charset="0"/>
            </a:endParaRPr>
          </a:p>
          <a:p>
            <a:pPr marL="541338" indent="-541338">
              <a:buFontTx/>
              <a:buBlip>
                <a:blip r:embed="rId2"/>
              </a:buBlip>
              <a:defRPr/>
            </a:pPr>
            <a:r>
              <a:rPr lang="en-US" b="1" dirty="0">
                <a:solidFill>
                  <a:srgbClr val="0070C0"/>
                </a:solidFill>
                <a:cs typeface="Times New Roman" pitchFamily="18" charset="0"/>
              </a:rPr>
              <a:t>ISSR analysis: </a:t>
            </a:r>
            <a:r>
              <a:rPr lang="en-US" b="1" dirty="0">
                <a:solidFill>
                  <a:srgbClr val="FF0000"/>
                </a:solidFill>
                <a:cs typeface="Times New Roman" pitchFamily="18" charset="0"/>
              </a:rPr>
              <a:t>Developed three male specific marker viz. UBC-807</a:t>
            </a:r>
            <a:r>
              <a:rPr lang="en-US" sz="1400" b="1" dirty="0">
                <a:solidFill>
                  <a:srgbClr val="FF0000"/>
                </a:solidFill>
                <a:cs typeface="Times New Roman" pitchFamily="18" charset="0"/>
              </a:rPr>
              <a:t>1200</a:t>
            </a:r>
            <a:r>
              <a:rPr lang="en-US" b="1" dirty="0">
                <a:solidFill>
                  <a:srgbClr val="FF0000"/>
                </a:solidFill>
                <a:cs typeface="Times New Roman" pitchFamily="18" charset="0"/>
              </a:rPr>
              <a:t>, VIS11</a:t>
            </a:r>
            <a:r>
              <a:rPr lang="en-US" sz="1200" b="1" dirty="0">
                <a:solidFill>
                  <a:srgbClr val="FF0000"/>
                </a:solidFill>
                <a:cs typeface="Times New Roman" pitchFamily="18" charset="0"/>
              </a:rPr>
              <a:t>1317</a:t>
            </a:r>
            <a:r>
              <a:rPr lang="en-US" b="1" dirty="0">
                <a:solidFill>
                  <a:srgbClr val="FF0000"/>
                </a:solidFill>
                <a:cs typeface="Times New Roman" pitchFamily="18" charset="0"/>
              </a:rPr>
              <a:t> and ISSR848</a:t>
            </a:r>
            <a:r>
              <a:rPr lang="en-US" sz="1400" b="1" dirty="0">
                <a:solidFill>
                  <a:srgbClr val="FF0000"/>
                </a:solidFill>
                <a:cs typeface="Times New Roman" pitchFamily="18" charset="0"/>
              </a:rPr>
              <a:t>1500.</a:t>
            </a:r>
            <a:r>
              <a:rPr lang="en-US" b="1" dirty="0">
                <a:solidFill>
                  <a:srgbClr val="FF0000"/>
                </a:solidFill>
                <a:cs typeface="Times New Roman" pitchFamily="18" charset="0"/>
              </a:rPr>
              <a:t>  </a:t>
            </a:r>
          </a:p>
          <a:p>
            <a:pPr marL="541338" indent="-541338">
              <a:defRPr/>
            </a:pPr>
            <a:r>
              <a:rPr lang="en-US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</a:p>
          <a:p>
            <a:pPr marL="541338" indent="-541338">
              <a:buFontTx/>
              <a:buBlip>
                <a:blip r:embed="rId2"/>
              </a:buBlip>
              <a:defRPr/>
            </a:pPr>
            <a:r>
              <a:rPr lang="en-US" b="1" dirty="0">
                <a:solidFill>
                  <a:srgbClr val="0070C0"/>
                </a:solidFill>
                <a:cs typeface="Times New Roman" pitchFamily="18" charset="0"/>
              </a:rPr>
              <a:t>STS analysis: </a:t>
            </a:r>
            <a:r>
              <a:rPr lang="en-US" b="1" dirty="0">
                <a:solidFill>
                  <a:srgbClr val="FF0000"/>
                </a:solidFill>
                <a:cs typeface="Times New Roman" pitchFamily="18" charset="0"/>
              </a:rPr>
              <a:t>Primers UBC-807</a:t>
            </a:r>
            <a:r>
              <a:rPr lang="en-US" sz="1200" b="1" dirty="0">
                <a:solidFill>
                  <a:srgbClr val="FF0000"/>
                </a:solidFill>
                <a:cs typeface="Times New Roman" pitchFamily="18" charset="0"/>
              </a:rPr>
              <a:t>1200</a:t>
            </a:r>
            <a:r>
              <a:rPr lang="en-US" b="1" dirty="0">
                <a:solidFill>
                  <a:srgbClr val="FF0000"/>
                </a:solidFill>
                <a:cs typeface="Times New Roman" pitchFamily="18" charset="0"/>
              </a:rPr>
              <a:t>, VIS11</a:t>
            </a:r>
            <a:r>
              <a:rPr lang="en-US" sz="1100" b="1" dirty="0">
                <a:solidFill>
                  <a:srgbClr val="FF0000"/>
                </a:solidFill>
                <a:cs typeface="Times New Roman" pitchFamily="18" charset="0"/>
              </a:rPr>
              <a:t>1317</a:t>
            </a:r>
            <a:r>
              <a:rPr lang="en-US" b="1" dirty="0">
                <a:solidFill>
                  <a:srgbClr val="FF0000"/>
                </a:solidFill>
                <a:cs typeface="Times New Roman" pitchFamily="18" charset="0"/>
              </a:rPr>
              <a:t>  has been successfully converted into   two male specific STS marker of  800bp and 584bp respectively</a:t>
            </a:r>
            <a:r>
              <a:rPr lang="en-US" b="1" dirty="0" smtClean="0">
                <a:solidFill>
                  <a:srgbClr val="FF0000"/>
                </a:solidFill>
                <a:cs typeface="Times New Roman" pitchFamily="18" charset="0"/>
              </a:rPr>
              <a:t>.</a:t>
            </a:r>
          </a:p>
          <a:p>
            <a:pPr marL="541338" indent="-541338">
              <a:defRPr/>
            </a:pPr>
            <a:endParaRPr lang="en-US" b="1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marL="541338" indent="-541338"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0070C0"/>
                </a:solidFill>
                <a:cs typeface="Times New Roman" pitchFamily="18" charset="0"/>
              </a:rPr>
              <a:t>SRAP analysis: </a:t>
            </a:r>
            <a:r>
              <a:rPr lang="en-US" b="1" dirty="0" smtClean="0">
                <a:solidFill>
                  <a:srgbClr val="FF0000"/>
                </a:solidFill>
                <a:cs typeface="Times New Roman" pitchFamily="18" charset="0"/>
              </a:rPr>
              <a:t>One SRAP primer combination “E14/M10” generated a male specific band of 400bp.</a:t>
            </a:r>
          </a:p>
          <a:p>
            <a:pPr>
              <a:buFontTx/>
              <a:buBlip>
                <a:blip r:embed="rId2"/>
              </a:buBlip>
              <a:defRPr/>
            </a:pPr>
            <a:endParaRPr lang="en-US" b="1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>
              <a:buFontTx/>
              <a:buBlip>
                <a:blip r:embed="rId2"/>
              </a:buBlip>
              <a:defRPr/>
            </a:pPr>
            <a:r>
              <a:rPr lang="en-US" b="1" dirty="0" smtClean="0">
                <a:solidFill>
                  <a:srgbClr val="FF0000"/>
                </a:solidFill>
                <a:cs typeface="Times New Roman" pitchFamily="18" charset="0"/>
              </a:rPr>
              <a:t>       All the generated markers were confirmed and  validated on larger  </a:t>
            </a:r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  <a:cs typeface="Times New Roman" pitchFamily="18" charset="0"/>
              </a:rPr>
              <a:t>           populations of Jojoba. </a:t>
            </a:r>
          </a:p>
          <a:p>
            <a:pPr>
              <a:defRPr/>
            </a:pPr>
            <a:endParaRPr lang="en-US" b="1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  <a:defRPr/>
            </a:pPr>
            <a:r>
              <a:rPr lang="en-US" b="1" dirty="0" smtClean="0">
                <a:solidFill>
                  <a:srgbClr val="FF0000"/>
                </a:solidFill>
                <a:cs typeface="Times New Roman" pitchFamily="18" charset="0"/>
              </a:rPr>
              <a:t>       CBDP markers were found to be more effective than </a:t>
            </a:r>
            <a:r>
              <a:rPr lang="en-US" b="1" dirty="0" err="1" smtClean="0">
                <a:solidFill>
                  <a:srgbClr val="FF0000"/>
                </a:solidFill>
                <a:cs typeface="Times New Roman" pitchFamily="18" charset="0"/>
              </a:rPr>
              <a:t>SCoT</a:t>
            </a:r>
            <a:r>
              <a:rPr lang="en-US" b="1" dirty="0" smtClean="0">
                <a:solidFill>
                  <a:srgbClr val="FF0000"/>
                </a:solidFill>
                <a:cs typeface="Times New Roman" pitchFamily="18" charset="0"/>
              </a:rPr>
              <a:t> markers with regard</a:t>
            </a:r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  <a:cs typeface="Times New Roman" pitchFamily="18" charset="0"/>
              </a:rPr>
              <a:t>          to average percentage polymorphism which was higher (53.4%) compared to </a:t>
            </a:r>
          </a:p>
          <a:p>
            <a:pPr>
              <a:defRPr/>
            </a:pPr>
            <a:r>
              <a:rPr lang="en-US" b="1" dirty="0" smtClean="0">
                <a:solidFill>
                  <a:srgbClr val="FF0000"/>
                </a:solidFill>
                <a:cs typeface="Times New Roman" pitchFamily="18" charset="0"/>
              </a:rPr>
              <a:t>          49.4% in </a:t>
            </a:r>
            <a:r>
              <a:rPr lang="en-US" b="1" dirty="0" err="1" smtClean="0">
                <a:solidFill>
                  <a:srgbClr val="FF0000"/>
                </a:solidFill>
                <a:cs typeface="Times New Roman" pitchFamily="18" charset="0"/>
              </a:rPr>
              <a:t>SCoT</a:t>
            </a:r>
            <a:r>
              <a:rPr lang="en-US" b="1" dirty="0" smtClean="0">
                <a:solidFill>
                  <a:srgbClr val="FF0000"/>
                </a:solidFill>
                <a:cs typeface="Times New Roman" pitchFamily="18" charset="0"/>
              </a:rPr>
              <a:t> markers.</a:t>
            </a:r>
          </a:p>
          <a:p>
            <a:pPr>
              <a:defRPr/>
            </a:pPr>
            <a:endParaRPr lang="en-US" b="1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>
              <a:buFont typeface="Courier New" pitchFamily="49" charset="0"/>
              <a:buChar char="o"/>
              <a:defRPr/>
            </a:pPr>
            <a:r>
              <a:rPr lang="en-US" b="1" dirty="0" smtClean="0">
                <a:solidFill>
                  <a:srgbClr val="FF0000"/>
                </a:solidFill>
                <a:cs typeface="Times New Roman" pitchFamily="18" charset="0"/>
              </a:rPr>
              <a:t>        Male genotypes were found to be more genetically diverse than females.</a:t>
            </a:r>
            <a:endParaRPr lang="en-US" b="1" dirty="0">
              <a:solidFill>
                <a:srgbClr val="FF0000"/>
              </a:solidFill>
              <a:cs typeface="Times New Roman" pitchFamily="18" charset="0"/>
            </a:endParaRPr>
          </a:p>
          <a:p>
            <a:pPr>
              <a:defRPr/>
            </a:pPr>
            <a:endParaRPr lang="en-IN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85800" y="2057400"/>
            <a:ext cx="7772400" cy="136207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7200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+mj-lt"/>
              </a:rPr>
              <a:t>    Thank you….</a:t>
            </a:r>
            <a:endParaRPr sz="600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1356</TotalTime>
  <Words>2838</Words>
  <Application>Microsoft Office PowerPoint</Application>
  <PresentationFormat>On-screen Show (4:3)</PresentationFormat>
  <Paragraphs>540</Paragraphs>
  <Slides>33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Simmondsia chinenis (JOJOBA)-" the Desert Gold”</vt:lpstr>
      <vt:lpstr>Slide 3</vt:lpstr>
      <vt:lpstr>Slide 4</vt:lpstr>
      <vt:lpstr>OBJECTIVES</vt:lpstr>
      <vt:lpstr>Slide 6</vt:lpstr>
      <vt:lpstr>Slide 7</vt:lpstr>
      <vt:lpstr>           Conclusions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Validation of developed STS Markers (807, VIS11) on larger population of different genotypes of different regions (Jaipur, Jodhpur &amp; Gujarat)</vt:lpstr>
      <vt:lpstr>Slide 20</vt:lpstr>
      <vt:lpstr>Slide 21</vt:lpstr>
      <vt:lpstr>Slide 22</vt:lpstr>
      <vt:lpstr>CAZRI, Jodhpur</vt:lpstr>
      <vt:lpstr>Slide 24</vt:lpstr>
      <vt:lpstr>Slide 25</vt:lpstr>
      <vt:lpstr>CSMCRI, Bhavnagar, Gujarat</vt:lpstr>
      <vt:lpstr>Slide 27</vt:lpstr>
      <vt:lpstr>Slide 28</vt:lpstr>
      <vt:lpstr>Slide 29</vt:lpstr>
      <vt:lpstr>Slide 30</vt:lpstr>
      <vt:lpstr>Slide 31</vt:lpstr>
      <vt:lpstr>  Summary </vt:lpstr>
      <vt:lpstr>    Thank you….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 of developed STS Markers on larger population of different genotypes of different regions</dc:title>
  <dc:creator>jmd</dc:creator>
  <cp:lastModifiedBy>jmd</cp:lastModifiedBy>
  <cp:revision>519</cp:revision>
  <dcterms:created xsi:type="dcterms:W3CDTF">2015-03-31T07:09:25Z</dcterms:created>
  <dcterms:modified xsi:type="dcterms:W3CDTF">2015-10-07T04:44:06Z</dcterms:modified>
</cp:coreProperties>
</file>