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vml" ContentType="application/vnd.openxmlformats-officedocument.vmlDrawi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embeddings/oleObject1.bin" ContentType="application/vnd.openxmlformats-officedocument.oleObject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20"/>
  </p:notesMasterIdLst>
  <p:handoutMasterIdLst>
    <p:handoutMasterId r:id="rId21"/>
  </p:handoutMasterIdLst>
  <p:sldIdLst>
    <p:sldId id="293" r:id="rId2"/>
    <p:sldId id="380" r:id="rId3"/>
    <p:sldId id="393" r:id="rId4"/>
    <p:sldId id="388" r:id="rId5"/>
    <p:sldId id="389" r:id="rId6"/>
    <p:sldId id="385" r:id="rId7"/>
    <p:sldId id="387" r:id="rId8"/>
    <p:sldId id="390" r:id="rId9"/>
    <p:sldId id="381" r:id="rId10"/>
    <p:sldId id="394" r:id="rId11"/>
    <p:sldId id="383" r:id="rId12"/>
    <p:sldId id="395" r:id="rId13"/>
    <p:sldId id="327" r:id="rId14"/>
    <p:sldId id="391" r:id="rId15"/>
    <p:sldId id="298" r:id="rId16"/>
    <p:sldId id="392" r:id="rId17"/>
    <p:sldId id="302" r:id="rId18"/>
    <p:sldId id="355" r:id="rId19"/>
  </p:sldIdLst>
  <p:sldSz cx="9144000" cy="6858000" type="screen4x3"/>
  <p:notesSz cx="6858000" cy="9144000"/>
  <p:custDataLst>
    <p:tags r:id="rId2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0000"/>
    <a:srgbClr val="F4D607"/>
    <a:srgbClr val="E59465"/>
    <a:srgbClr val="3C0000"/>
    <a:srgbClr val="0D0000"/>
    <a:srgbClr val="FFD8B9"/>
    <a:srgbClr val="CA9517"/>
    <a:srgbClr val="9B6444"/>
    <a:srgbClr val="BF7B54"/>
    <a:srgbClr val="EBE5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12" autoAdjust="0"/>
    <p:restoredTop sz="87704" autoAdjust="0"/>
  </p:normalViewPr>
  <p:slideViewPr>
    <p:cSldViewPr>
      <p:cViewPr>
        <p:scale>
          <a:sx n="100" d="100"/>
          <a:sy n="100" d="100"/>
        </p:scale>
        <p:origin x="-86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7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22064"/>
    </p:cViewPr>
  </p:sorter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tags" Target="tags/tag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Workbook2" TargetMode="External"/><Relationship Id="rId2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Workbook2" TargetMode="External"/><Relationship Id="rId2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[Workbook1]Sheet1!$A$2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errBars>
            <c:errBarType val="plus"/>
            <c:errValType val="percentage"/>
            <c:noEndCap val="1"/>
            <c:val val="5.0"/>
          </c:errBars>
          <c:cat>
            <c:strRef>
              <c:f>[Workbook1]Sheet1!$B$1:$M$1</c:f>
              <c:strCache>
                <c:ptCount val="10"/>
                <c:pt idx="2">
                  <c:v>Weight (kg)</c:v>
                </c:pt>
                <c:pt idx="9">
                  <c:v>BMI (kg/cm2)</c:v>
                </c:pt>
              </c:strCache>
            </c:strRef>
          </c:cat>
          <c:val>
            <c:numRef>
              <c:f>[Workbook1]Sheet1!$B$2:$M$2</c:f>
              <c:numCache>
                <c:formatCode>General</c:formatCode>
                <c:ptCount val="12"/>
                <c:pt idx="0">
                  <c:v>88.3</c:v>
                </c:pt>
                <c:pt idx="2">
                  <c:v>79.6</c:v>
                </c:pt>
                <c:pt idx="4">
                  <c:v>82.4</c:v>
                </c:pt>
                <c:pt idx="7">
                  <c:v>32.5</c:v>
                </c:pt>
                <c:pt idx="9">
                  <c:v>30.1</c:v>
                </c:pt>
                <c:pt idx="11">
                  <c:v>30.7</c:v>
                </c:pt>
              </c:numCache>
            </c:numRef>
          </c:val>
        </c:ser>
        <c:ser>
          <c:idx val="1"/>
          <c:order val="1"/>
          <c:tx>
            <c:strRef>
              <c:f>[Workbook1]Sheet1!$A$3</c:f>
              <c:strCache>
                <c:ptCount val="1"/>
                <c:pt idx="0">
                  <c:v>6 months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errBars>
            <c:errBarType val="plus"/>
            <c:errValType val="percentage"/>
            <c:noEndCap val="1"/>
            <c:val val="5.0"/>
          </c:errBars>
          <c:cat>
            <c:strRef>
              <c:f>[Workbook1]Sheet1!$B$1:$M$1</c:f>
              <c:strCache>
                <c:ptCount val="10"/>
                <c:pt idx="2">
                  <c:v>Weight (kg)</c:v>
                </c:pt>
                <c:pt idx="9">
                  <c:v>BMI (kg/cm2)</c:v>
                </c:pt>
              </c:strCache>
            </c:strRef>
          </c:cat>
          <c:val>
            <c:numRef>
              <c:f>[Workbook1]Sheet1!$B$3:$M$3</c:f>
              <c:numCache>
                <c:formatCode>General</c:formatCode>
                <c:ptCount val="12"/>
                <c:pt idx="0">
                  <c:v>84.2</c:v>
                </c:pt>
                <c:pt idx="2">
                  <c:v>75.8</c:v>
                </c:pt>
                <c:pt idx="4">
                  <c:v>77.0</c:v>
                </c:pt>
                <c:pt idx="7">
                  <c:v>31.0</c:v>
                </c:pt>
                <c:pt idx="9">
                  <c:v>28.6</c:v>
                </c:pt>
                <c:pt idx="11">
                  <c:v>28.6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shape val="box"/>
        <c:axId val="-2132009736"/>
        <c:axId val="-2132049576"/>
        <c:axId val="0"/>
      </c:bar3DChart>
      <c:catAx>
        <c:axId val="-2132009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 i="0"/>
            </a:pPr>
            <a:endParaRPr lang="en-US"/>
          </a:p>
        </c:txPr>
        <c:crossAx val="-2132049576"/>
        <c:crosses val="autoZero"/>
        <c:auto val="1"/>
        <c:lblAlgn val="ctr"/>
        <c:lblOffset val="100"/>
        <c:noMultiLvlLbl val="0"/>
      </c:catAx>
      <c:valAx>
        <c:axId val="-2132049576"/>
        <c:scaling>
          <c:orientation val="minMax"/>
          <c:max val="90.0"/>
          <c:min val="10.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 i="0"/>
            </a:pPr>
            <a:endParaRPr lang="en-US"/>
          </a:p>
        </c:txPr>
        <c:crossAx val="-21320097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0439890879782"/>
          <c:y val="0.0235454943132108"/>
          <c:w val="0.154284518569037"/>
          <c:h val="0.230686789151356"/>
        </c:manualLayout>
      </c:layout>
      <c:overlay val="0"/>
      <c:txPr>
        <a:bodyPr/>
        <a:lstStyle/>
        <a:p>
          <a:pPr>
            <a:defRPr sz="1400" b="1" i="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[Workbook1]Sheet1!$A$2:$B$2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[Workbook1]Sheet1!$C$1:$U$1</c:f>
              <c:strCache>
                <c:ptCount val="17"/>
                <c:pt idx="0">
                  <c:v>   Waist circ (cm)</c:v>
                </c:pt>
                <c:pt idx="9">
                  <c:v>Hip circ (cm)</c:v>
                </c:pt>
                <c:pt idx="16">
                  <c:v>Abdomen circ (cm)</c:v>
                </c:pt>
              </c:strCache>
            </c:strRef>
          </c:cat>
          <c:val>
            <c:numRef>
              <c:f>[Workbook1]Sheet1!$C$2:$U$2</c:f>
              <c:numCache>
                <c:formatCode>General</c:formatCode>
                <c:ptCount val="19"/>
                <c:pt idx="0">
                  <c:v>97.8</c:v>
                </c:pt>
                <c:pt idx="2">
                  <c:v>95.0</c:v>
                </c:pt>
                <c:pt idx="4">
                  <c:v>96.5</c:v>
                </c:pt>
                <c:pt idx="7">
                  <c:v>119.8</c:v>
                </c:pt>
                <c:pt idx="9">
                  <c:v>113.3</c:v>
                </c:pt>
                <c:pt idx="11">
                  <c:v>116.4</c:v>
                </c:pt>
                <c:pt idx="14">
                  <c:v>111.7</c:v>
                </c:pt>
                <c:pt idx="16">
                  <c:v>107.4</c:v>
                </c:pt>
                <c:pt idx="18">
                  <c:v>110.9</c:v>
                </c:pt>
              </c:numCache>
            </c:numRef>
          </c:val>
        </c:ser>
        <c:ser>
          <c:idx val="1"/>
          <c:order val="1"/>
          <c:tx>
            <c:strRef>
              <c:f>[Workbook1]Sheet1!$A$3:$B$3</c:f>
              <c:strCache>
                <c:ptCount val="1"/>
                <c:pt idx="0">
                  <c:v>6 months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[Workbook1]Sheet1!$C$1:$U$1</c:f>
              <c:strCache>
                <c:ptCount val="17"/>
                <c:pt idx="0">
                  <c:v>   Waist circ (cm)</c:v>
                </c:pt>
                <c:pt idx="9">
                  <c:v>Hip circ (cm)</c:v>
                </c:pt>
                <c:pt idx="16">
                  <c:v>Abdomen circ (cm)</c:v>
                </c:pt>
              </c:strCache>
            </c:strRef>
          </c:cat>
          <c:val>
            <c:numRef>
              <c:f>[Workbook1]Sheet1!$C$3:$U$3</c:f>
              <c:numCache>
                <c:formatCode>General</c:formatCode>
                <c:ptCount val="19"/>
                <c:pt idx="0">
                  <c:v>94.9</c:v>
                </c:pt>
                <c:pt idx="2">
                  <c:v>91.7</c:v>
                </c:pt>
                <c:pt idx="4">
                  <c:v>91.4</c:v>
                </c:pt>
                <c:pt idx="7">
                  <c:v>118.1</c:v>
                </c:pt>
                <c:pt idx="9">
                  <c:v>110.5</c:v>
                </c:pt>
                <c:pt idx="11">
                  <c:v>112.2</c:v>
                </c:pt>
                <c:pt idx="14">
                  <c:v>111.9</c:v>
                </c:pt>
                <c:pt idx="16">
                  <c:v>104.2</c:v>
                </c:pt>
                <c:pt idx="18">
                  <c:v>106.4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2132194104"/>
        <c:axId val="-2132188776"/>
        <c:axId val="0"/>
      </c:bar3DChart>
      <c:catAx>
        <c:axId val="-21321941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 i="0"/>
            </a:pPr>
            <a:endParaRPr lang="en-US"/>
          </a:p>
        </c:txPr>
        <c:crossAx val="-2132188776"/>
        <c:crosses val="autoZero"/>
        <c:auto val="1"/>
        <c:lblAlgn val="ctr"/>
        <c:lblOffset val="100"/>
        <c:noMultiLvlLbl val="0"/>
      </c:catAx>
      <c:valAx>
        <c:axId val="-2132188776"/>
        <c:scaling>
          <c:orientation val="minMax"/>
          <c:min val="50.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 i="0"/>
            </a:pPr>
            <a:endParaRPr lang="en-US"/>
          </a:p>
        </c:txPr>
        <c:crossAx val="-2132194104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[Workbook2]Sheet1!$A$2</c:f>
              <c:strCache>
                <c:ptCount val="1"/>
              </c:strCache>
            </c:strRef>
          </c:tx>
          <c:spPr>
            <a:solidFill>
              <a:srgbClr val="FFD8B9"/>
            </a:solidFill>
          </c:spPr>
          <c:invertIfNegative val="0"/>
          <c:errBars>
            <c:errBarType val="plus"/>
            <c:errValType val="percentage"/>
            <c:noEndCap val="1"/>
            <c:val val="5.0"/>
          </c:errBars>
          <c:cat>
            <c:strRef>
              <c:f>[Workbook2]Sheet1!$B$1:$L$1</c:f>
              <c:strCache>
                <c:ptCount val="10"/>
                <c:pt idx="0">
                  <c:v>                   </c:v>
                </c:pt>
                <c:pt idx="1">
                  <c:v>Total Fat (%)</c:v>
                </c:pt>
                <c:pt idx="5">
                  <c:v>          Android Fat (%)</c:v>
                </c:pt>
                <c:pt idx="9">
                  <c:v>                Gynoid  Fat (%)</c:v>
                </c:pt>
              </c:strCache>
            </c:strRef>
          </c:cat>
          <c:val>
            <c:numRef>
              <c:f>[Workbook2]Sheet1!$B$2:$L$2</c:f>
              <c:numCache>
                <c:formatCode>General</c:formatCode>
                <c:ptCount val="11"/>
                <c:pt idx="0">
                  <c:v>-2.5</c:v>
                </c:pt>
                <c:pt idx="1">
                  <c:v>-3.4</c:v>
                </c:pt>
                <c:pt idx="2">
                  <c:v>-4.6</c:v>
                </c:pt>
                <c:pt idx="4">
                  <c:v>-2.8</c:v>
                </c:pt>
                <c:pt idx="5">
                  <c:v>-4.7</c:v>
                </c:pt>
                <c:pt idx="6">
                  <c:v>-6.4</c:v>
                </c:pt>
                <c:pt idx="8">
                  <c:v>-2.5</c:v>
                </c:pt>
                <c:pt idx="9">
                  <c:v>-2.8</c:v>
                </c:pt>
                <c:pt idx="10">
                  <c:v>-2.5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1505624"/>
        <c:axId val="2127533768"/>
      </c:barChart>
      <c:catAx>
        <c:axId val="2111505624"/>
        <c:scaling>
          <c:orientation val="minMax"/>
        </c:scaling>
        <c:delete val="0"/>
        <c:axPos val="b"/>
        <c:majorTickMark val="out"/>
        <c:minorTickMark val="none"/>
        <c:tickLblPos val="high"/>
        <c:txPr>
          <a:bodyPr/>
          <a:lstStyle/>
          <a:p>
            <a:pPr>
              <a:defRPr sz="1200" b="1" i="0"/>
            </a:pPr>
            <a:endParaRPr lang="en-US"/>
          </a:p>
        </c:txPr>
        <c:crossAx val="2127533768"/>
        <c:crosses val="autoZero"/>
        <c:auto val="1"/>
        <c:lblAlgn val="ctr"/>
        <c:lblOffset val="100"/>
        <c:noMultiLvlLbl val="0"/>
      </c:catAx>
      <c:valAx>
        <c:axId val="21275337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 i="0"/>
            </a:pPr>
            <a:endParaRPr lang="en-US"/>
          </a:p>
        </c:txPr>
        <c:crossAx val="21115056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[Workbook2]Sheet1!$A$2</c:f>
              <c:strCache>
                <c:ptCount val="1"/>
              </c:strCache>
            </c:strRef>
          </c:tx>
          <c:spPr>
            <a:solidFill>
              <a:srgbClr val="FF6600"/>
            </a:solidFill>
          </c:spPr>
          <c:invertIfNegative val="0"/>
          <c:errBars>
            <c:errBarType val="plus"/>
            <c:errValType val="percentage"/>
            <c:noEndCap val="1"/>
            <c:val val="5.0"/>
          </c:errBars>
          <c:cat>
            <c:strRef>
              <c:f>[Workbook2]Sheet1!$B$1:$L$1</c:f>
              <c:strCache>
                <c:ptCount val="10"/>
                <c:pt idx="0">
                  <c:v>                   </c:v>
                </c:pt>
                <c:pt idx="1">
                  <c:v>Total Lean (kg)</c:v>
                </c:pt>
                <c:pt idx="5">
                  <c:v>          Android Lean (kg)</c:v>
                </c:pt>
                <c:pt idx="9">
                  <c:v>Gynoid  Lean (kg)</c:v>
                </c:pt>
              </c:strCache>
            </c:strRef>
          </c:cat>
          <c:val>
            <c:numRef>
              <c:f>[Workbook2]Sheet1!$B$2:$L$2</c:f>
              <c:numCache>
                <c:formatCode>General</c:formatCode>
                <c:ptCount val="11"/>
                <c:pt idx="0">
                  <c:v>-2.1</c:v>
                </c:pt>
                <c:pt idx="1">
                  <c:v>-1.7</c:v>
                </c:pt>
                <c:pt idx="2">
                  <c:v>-1.0</c:v>
                </c:pt>
                <c:pt idx="4">
                  <c:v>-2.5</c:v>
                </c:pt>
                <c:pt idx="5">
                  <c:v>-0.9</c:v>
                </c:pt>
                <c:pt idx="6">
                  <c:v>-0.3</c:v>
                </c:pt>
                <c:pt idx="8">
                  <c:v>-1.8</c:v>
                </c:pt>
                <c:pt idx="9">
                  <c:v>-1.4</c:v>
                </c:pt>
                <c:pt idx="10">
                  <c:v>-2.2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7136360"/>
        <c:axId val="2127125112"/>
      </c:barChart>
      <c:catAx>
        <c:axId val="2127136360"/>
        <c:scaling>
          <c:orientation val="minMax"/>
        </c:scaling>
        <c:delete val="0"/>
        <c:axPos val="b"/>
        <c:majorTickMark val="out"/>
        <c:minorTickMark val="none"/>
        <c:tickLblPos val="high"/>
        <c:txPr>
          <a:bodyPr/>
          <a:lstStyle/>
          <a:p>
            <a:pPr>
              <a:defRPr sz="1200" b="1" i="0"/>
            </a:pPr>
            <a:endParaRPr lang="en-US"/>
          </a:p>
        </c:txPr>
        <c:crossAx val="2127125112"/>
        <c:crosses val="autoZero"/>
        <c:auto val="1"/>
        <c:lblAlgn val="ctr"/>
        <c:lblOffset val="100"/>
        <c:noMultiLvlLbl val="0"/>
      </c:catAx>
      <c:valAx>
        <c:axId val="2127125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 i="0"/>
            </a:pPr>
            <a:endParaRPr lang="en-US"/>
          </a:p>
        </c:txPr>
        <c:crossAx val="21271363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0.21709</cdr:x>
      <cdr:y>0.68404</cdr:y>
    </cdr:from>
    <cdr:to>
      <cdr:x>0.27739</cdr:x>
      <cdr:y>0.80245</cdr:y>
    </cdr:to>
    <cdr:sp macro="" textlink="">
      <cdr:nvSpPr>
        <cdr:cNvPr id="2" name="TextBox 1"/>
        <cdr:cNvSpPr txBox="1"/>
      </cdr:nvSpPr>
      <cdr:spPr>
        <a:xfrm xmlns:a="http://schemas.openxmlformats.org/drawingml/2006/main" flipH="1">
          <a:off x="1371600" y="2667000"/>
          <a:ext cx="381000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5pPr>
          <a:lvl6pPr marL="22860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6pPr>
          <a:lvl7pPr marL="27432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7pPr>
          <a:lvl8pPr marL="32004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8pPr>
          <a:lvl9pPr marL="36576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 smtClean="0"/>
            <a:t>*</a:t>
          </a:r>
          <a:endParaRPr lang="en-US" dirty="0"/>
        </a:p>
      </cdr:txBody>
    </cdr:sp>
  </cdr:relSizeAnchor>
  <cdr:relSizeAnchor xmlns:cdr="http://schemas.openxmlformats.org/drawingml/2006/chartDrawing">
    <cdr:from>
      <cdr:x>0.43417</cdr:x>
      <cdr:y>0.68404</cdr:y>
    </cdr:from>
    <cdr:to>
      <cdr:x>0.49849</cdr:x>
      <cdr:y>0.75114</cdr:y>
    </cdr:to>
    <cdr:sp macro="" textlink="">
      <cdr:nvSpPr>
        <cdr:cNvPr id="4" name="TextBox 3"/>
        <cdr:cNvSpPr txBox="1"/>
      </cdr:nvSpPr>
      <cdr:spPr>
        <a:xfrm xmlns:a="http://schemas.openxmlformats.org/drawingml/2006/main" flipH="1">
          <a:off x="2743200" y="2667000"/>
          <a:ext cx="40640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mtClean="0"/>
            <a:t>*</a:t>
          </a:r>
          <a:endParaRPr lang="en-US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0.16884</cdr:x>
      <cdr:y>0.6645</cdr:y>
    </cdr:from>
    <cdr:to>
      <cdr:x>0.22915</cdr:x>
      <cdr:y>0.7829</cdr:y>
    </cdr:to>
    <cdr:sp macro="" textlink="">
      <cdr:nvSpPr>
        <cdr:cNvPr id="2" name="TextBox 1"/>
        <cdr:cNvSpPr txBox="1"/>
      </cdr:nvSpPr>
      <cdr:spPr>
        <a:xfrm xmlns:a="http://schemas.openxmlformats.org/drawingml/2006/main" flipH="1">
          <a:off x="1066800" y="2590800"/>
          <a:ext cx="381000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5pPr>
          <a:lvl6pPr marL="22860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6pPr>
          <a:lvl7pPr marL="27432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7pPr>
          <a:lvl8pPr marL="32004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8pPr>
          <a:lvl9pPr marL="36576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 smtClean="0"/>
            <a:t>*</a:t>
          </a:r>
          <a:endParaRPr lang="en-US" sz="2400" dirty="0"/>
        </a:p>
      </cdr:txBody>
    </cdr:sp>
  </cdr:relSizeAnchor>
  <cdr:relSizeAnchor xmlns:cdr="http://schemas.openxmlformats.org/drawingml/2006/chartDrawing">
    <cdr:from>
      <cdr:x>0.24121</cdr:x>
      <cdr:y>0.4886</cdr:y>
    </cdr:from>
    <cdr:to>
      <cdr:x>0.30151</cdr:x>
      <cdr:y>0.60701</cdr:y>
    </cdr:to>
    <cdr:sp macro="" textlink="">
      <cdr:nvSpPr>
        <cdr:cNvPr id="3" name="TextBox 2"/>
        <cdr:cNvSpPr txBox="1"/>
      </cdr:nvSpPr>
      <cdr:spPr>
        <a:xfrm xmlns:a="http://schemas.openxmlformats.org/drawingml/2006/main" flipH="1">
          <a:off x="1524000" y="1905000"/>
          <a:ext cx="381000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5pPr>
          <a:lvl6pPr marL="22860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6pPr>
          <a:lvl7pPr marL="27432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7pPr>
          <a:lvl8pPr marL="32004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8pPr>
          <a:lvl9pPr marL="36576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 smtClean="0"/>
            <a:t>*</a:t>
          </a:r>
          <a:endParaRPr lang="en-US" sz="2400" dirty="0"/>
        </a:p>
      </cdr:txBody>
    </cdr:sp>
  </cdr:relSizeAnchor>
  <cdr:relSizeAnchor xmlns:cdr="http://schemas.openxmlformats.org/drawingml/2006/chartDrawing">
    <cdr:from>
      <cdr:x>0.47035</cdr:x>
      <cdr:y>0.46906</cdr:y>
    </cdr:from>
    <cdr:to>
      <cdr:x>0.53065</cdr:x>
      <cdr:y>0.58746</cdr:y>
    </cdr:to>
    <cdr:sp macro="" textlink="">
      <cdr:nvSpPr>
        <cdr:cNvPr id="4" name="TextBox 3"/>
        <cdr:cNvSpPr txBox="1"/>
      </cdr:nvSpPr>
      <cdr:spPr>
        <a:xfrm xmlns:a="http://schemas.openxmlformats.org/drawingml/2006/main" flipH="1">
          <a:off x="2971800" y="1828800"/>
          <a:ext cx="381000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5pPr>
          <a:lvl6pPr marL="22860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6pPr>
          <a:lvl7pPr marL="27432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7pPr>
          <a:lvl8pPr marL="32004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8pPr>
          <a:lvl9pPr marL="36576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 smtClean="0"/>
            <a:t>*</a:t>
          </a:r>
          <a:endParaRPr lang="en-US" sz="2400" dirty="0"/>
        </a:p>
      </cdr:txBody>
    </cdr:sp>
  </cdr:relSizeAnchor>
  <cdr:relSizeAnchor xmlns:cdr="http://schemas.openxmlformats.org/drawingml/2006/chartDrawing">
    <cdr:from>
      <cdr:x>0.54271</cdr:x>
      <cdr:y>0.29316</cdr:y>
    </cdr:from>
    <cdr:to>
      <cdr:x>0.60302</cdr:x>
      <cdr:y>0.41157</cdr:y>
    </cdr:to>
    <cdr:sp macro="" textlink="">
      <cdr:nvSpPr>
        <cdr:cNvPr id="5" name="TextBox 4"/>
        <cdr:cNvSpPr txBox="1"/>
      </cdr:nvSpPr>
      <cdr:spPr>
        <a:xfrm xmlns:a="http://schemas.openxmlformats.org/drawingml/2006/main" flipH="1">
          <a:off x="3429000" y="1143000"/>
          <a:ext cx="381000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5pPr>
          <a:lvl6pPr marL="22860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6pPr>
          <a:lvl7pPr marL="27432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7pPr>
          <a:lvl8pPr marL="32004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8pPr>
          <a:lvl9pPr marL="36576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 smtClean="0"/>
            <a:t>*</a:t>
          </a:r>
          <a:endParaRPr lang="en-US" sz="2400" dirty="0"/>
        </a:p>
      </cdr:txBody>
    </cdr:sp>
  </cdr:relSizeAnchor>
  <cdr:relSizeAnchor xmlns:cdr="http://schemas.openxmlformats.org/drawingml/2006/chartDrawing">
    <cdr:from>
      <cdr:x>0.77186</cdr:x>
      <cdr:y>0.58632</cdr:y>
    </cdr:from>
    <cdr:to>
      <cdr:x>0.83216</cdr:x>
      <cdr:y>0.70473</cdr:y>
    </cdr:to>
    <cdr:sp macro="" textlink="">
      <cdr:nvSpPr>
        <cdr:cNvPr id="6" name="TextBox 5"/>
        <cdr:cNvSpPr txBox="1"/>
      </cdr:nvSpPr>
      <cdr:spPr>
        <a:xfrm xmlns:a="http://schemas.openxmlformats.org/drawingml/2006/main" flipH="1">
          <a:off x="4876800" y="2286000"/>
          <a:ext cx="381000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5pPr>
          <a:lvl6pPr marL="22860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6pPr>
          <a:lvl7pPr marL="27432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7pPr>
          <a:lvl8pPr marL="32004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8pPr>
          <a:lvl9pPr marL="36576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 smtClean="0"/>
            <a:t>*</a:t>
          </a:r>
          <a:endParaRPr lang="en-US" sz="2400" dirty="0"/>
        </a:p>
      </cdr:txBody>
    </cdr:sp>
  </cdr:relSizeAnchor>
  <cdr:relSizeAnchor xmlns:cdr="http://schemas.openxmlformats.org/drawingml/2006/chartDrawing">
    <cdr:from>
      <cdr:x>0.85628</cdr:x>
      <cdr:y>0.8013</cdr:y>
    </cdr:from>
    <cdr:to>
      <cdr:x>0.91658</cdr:x>
      <cdr:y>0.91971</cdr:y>
    </cdr:to>
    <cdr:sp macro="" textlink="">
      <cdr:nvSpPr>
        <cdr:cNvPr id="7" name="TextBox 6"/>
        <cdr:cNvSpPr txBox="1"/>
      </cdr:nvSpPr>
      <cdr:spPr>
        <a:xfrm xmlns:a="http://schemas.openxmlformats.org/drawingml/2006/main" flipH="1">
          <a:off x="5410200" y="3124200"/>
          <a:ext cx="381000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5pPr>
          <a:lvl6pPr marL="22860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6pPr>
          <a:lvl7pPr marL="27432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7pPr>
          <a:lvl8pPr marL="32004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8pPr>
          <a:lvl9pPr marL="3657600" algn="l" defTabSz="457200" rtl="0" eaLnBrk="1" latinLnBrk="0" hangingPunct="1">
            <a:defRPr sz="2400" kern="1200">
              <a:solidFill>
                <a:schemeClr val="tx1"/>
              </a:solidFill>
              <a:latin typeface="Times New Roman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 smtClean="0"/>
            <a:t>*</a:t>
          </a:r>
          <a:endParaRPr lang="en-US" sz="24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4C74F0C-4D86-9346-89D6-F8DBD13BE290}" type="datetime1">
              <a:rPr lang="en-US"/>
              <a:pPr>
                <a:defRPr/>
              </a:pPr>
              <a:t>6/16/16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2A969B5-C583-DA4C-AFB2-B38E830ADA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3224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D0AC86-2DFA-C44F-9905-3500E57A0901}" type="datetimeFigureOut">
              <a:rPr lang="en-US" smtClean="0"/>
              <a:t>6/16/16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B709B-9163-E443-B13C-8A8B25D3B6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612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E37DDA0-1D2C-5B4C-9B7F-DFB33931F416}" type="slidenum">
              <a:rPr lang="en-US" sz="1200" b="1">
                <a:latin typeface="Times New Roman" charset="0"/>
              </a:rPr>
              <a:pPr eaLnBrk="1" hangingPunct="1"/>
              <a:t>1</a:t>
            </a:fld>
            <a:endParaRPr lang="en-US" sz="1200" b="1">
              <a:latin typeface="Times New Roman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2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summarises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this concept, as we age, inflammation is increased, which contributes to chronic disease and influences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MSC lineage commitment, producing more adipocytes in the bone and muscle, and fat tissues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B709B-9163-E443-B13C-8A8B25D3B65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5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>
                <a:latin typeface="Times" charset="0"/>
                <a:ea typeface="ＭＳ Ｐゴシック" charset="0"/>
                <a:cs typeface="ＭＳ Ｐゴシック" charset="0"/>
              </a:rPr>
              <a:t>If you</a:t>
            </a:r>
            <a:r>
              <a:rPr lang="ja-JP" altLang="en-US" sz="1200" b="1" dirty="0" smtClean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sz="1200" b="1" dirty="0" smtClean="0">
                <a:latin typeface="Times" charset="0"/>
                <a:ea typeface="ＭＳ Ｐゴシック" charset="0"/>
                <a:cs typeface="ＭＳ Ｐゴシック" charset="0"/>
              </a:rPr>
              <a:t>re not looking for it, you not </a:t>
            </a:r>
            <a:r>
              <a:rPr lang="en-US" altLang="ja-JP" sz="1200" b="1" dirty="0" err="1" smtClean="0">
                <a:latin typeface="Times" charset="0"/>
                <a:ea typeface="ＭＳ Ｐゴシック" charset="0"/>
                <a:cs typeface="ＭＳ Ｐゴシック" charset="0"/>
              </a:rPr>
              <a:t>gona</a:t>
            </a:r>
            <a:r>
              <a:rPr lang="en-US" altLang="ja-JP" sz="1200" b="1" dirty="0" smtClean="0">
                <a:latin typeface="Times" charset="0"/>
                <a:ea typeface="ＭＳ Ｐゴシック" charset="0"/>
                <a:cs typeface="ＭＳ Ｐゴシック" charset="0"/>
              </a:rPr>
              <a:t> find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B709B-9163-E443-B13C-8A8B25D3B65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434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95BB8012-866C-104E-BA65-E73590B5438B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1A588490-3C92-9340-9DD1-821C03017D68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000" dirty="0" smtClean="0">
                <a:latin typeface="Times" charset="0"/>
                <a:ea typeface="ＭＳ Ｐゴシック" charset="0"/>
                <a:cs typeface="ＭＳ Ｐゴシック" charset="0"/>
              </a:rPr>
              <a:t>Anti-obesity effect of </a:t>
            </a:r>
            <a:r>
              <a:rPr lang="en-US" sz="1000" dirty="0" err="1" smtClean="0">
                <a:latin typeface="Times" charset="0"/>
                <a:ea typeface="ＭＳ Ｐゴシック" charset="0"/>
                <a:cs typeface="ＭＳ Ｐゴシック" charset="0"/>
              </a:rPr>
              <a:t>Ca</a:t>
            </a:r>
            <a:r>
              <a:rPr lang="en-US" sz="1000" dirty="0" smtClean="0">
                <a:latin typeface="Times" charset="0"/>
                <a:ea typeface="ＭＳ Ｐゴシック" charset="0"/>
                <a:cs typeface="ＭＳ Ｐゴシック" charset="0"/>
              </a:rPr>
              <a:t> could be attributed to its intracellular level and its impact on </a:t>
            </a:r>
            <a:r>
              <a:rPr lang="en-US" sz="1000" dirty="0" err="1" smtClean="0">
                <a:latin typeface="Times" charset="0"/>
                <a:ea typeface="ＭＳ Ｐゴシック" charset="0"/>
                <a:cs typeface="ＭＳ Ｐゴシック" charset="0"/>
              </a:rPr>
              <a:t>lypogenesis</a:t>
            </a:r>
            <a:r>
              <a:rPr lang="en-US" sz="1000" dirty="0" smtClean="0">
                <a:latin typeface="Times" charset="0"/>
                <a:ea typeface="ＭＳ Ｐゴシック" charset="0"/>
                <a:cs typeface="ＭＳ Ｐゴシック" charset="0"/>
              </a:rPr>
              <a:t> and lipolysis.</a:t>
            </a:r>
          </a:p>
          <a:p>
            <a:pPr lvl="1"/>
            <a:r>
              <a:rPr lang="en-US" sz="1000" dirty="0" smtClean="0">
                <a:latin typeface="Times" charset="0"/>
                <a:ea typeface="ＭＳ Ｐゴシック" charset="0"/>
              </a:rPr>
              <a:t>Accordingly, low </a:t>
            </a:r>
            <a:r>
              <a:rPr lang="en-US" sz="1000" dirty="0" err="1" smtClean="0">
                <a:latin typeface="Times" charset="0"/>
                <a:ea typeface="ＭＳ Ｐゴシック" charset="0"/>
              </a:rPr>
              <a:t>Ca</a:t>
            </a:r>
            <a:r>
              <a:rPr lang="en-US" sz="1000" dirty="0" smtClean="0">
                <a:latin typeface="Times" charset="0"/>
                <a:ea typeface="ＭＳ Ｐゴシック" charset="0"/>
              </a:rPr>
              <a:t> diets stimulate PTH and </a:t>
            </a:r>
            <a:r>
              <a:rPr lang="en-US" sz="1000" dirty="0" err="1" smtClean="0">
                <a:latin typeface="Times" charset="0"/>
                <a:ea typeface="ＭＳ Ｐゴシック" charset="0"/>
              </a:rPr>
              <a:t>calcitriol</a:t>
            </a:r>
            <a:r>
              <a:rPr lang="en-US" sz="1000" dirty="0" smtClean="0">
                <a:latin typeface="Times" charset="0"/>
                <a:ea typeface="ＭＳ Ｐゴシック" charset="0"/>
              </a:rPr>
              <a:t> secretion, which both promote </a:t>
            </a:r>
            <a:r>
              <a:rPr lang="en-US" sz="1000" dirty="0" err="1" smtClean="0">
                <a:latin typeface="Times" charset="0"/>
                <a:ea typeface="ＭＳ Ｐゴシック" charset="0"/>
              </a:rPr>
              <a:t>Ca</a:t>
            </a:r>
            <a:r>
              <a:rPr lang="en-US" sz="1000" dirty="0" smtClean="0">
                <a:latin typeface="Times" charset="0"/>
                <a:ea typeface="ＭＳ Ｐゴシック" charset="0"/>
              </a:rPr>
              <a:t> influx in adipocytes </a:t>
            </a:r>
          </a:p>
          <a:p>
            <a:pPr lvl="1"/>
            <a:r>
              <a:rPr lang="en-US" sz="1000" dirty="0" smtClean="0">
                <a:latin typeface="Times" charset="0"/>
                <a:ea typeface="ＭＳ Ｐゴシック" charset="0"/>
              </a:rPr>
              <a:t>Increased intracellular </a:t>
            </a:r>
            <a:r>
              <a:rPr lang="en-US" sz="1000" dirty="0" err="1" smtClean="0">
                <a:latin typeface="Times" charset="0"/>
                <a:ea typeface="ＭＳ Ｐゴシック" charset="0"/>
              </a:rPr>
              <a:t>Ca</a:t>
            </a:r>
            <a:r>
              <a:rPr lang="en-US" sz="1000" dirty="0" smtClean="0">
                <a:latin typeface="Times" charset="0"/>
                <a:ea typeface="ＭＳ Ｐゴシック" charset="0"/>
              </a:rPr>
              <a:t> stimulates </a:t>
            </a:r>
            <a:r>
              <a:rPr lang="en-US" sz="1000" dirty="0" err="1" smtClean="0">
                <a:latin typeface="Times" charset="0"/>
                <a:ea typeface="ＭＳ Ｐゴシック" charset="0"/>
              </a:rPr>
              <a:t>lipogenic</a:t>
            </a:r>
            <a:r>
              <a:rPr lang="en-US" sz="1000" dirty="0" smtClean="0">
                <a:latin typeface="Times" charset="0"/>
                <a:ea typeface="ＭＳ Ｐゴシック" charset="0"/>
              </a:rPr>
              <a:t> gene expression and </a:t>
            </a:r>
            <a:r>
              <a:rPr lang="en-US" sz="1000" dirty="0" err="1" smtClean="0">
                <a:latin typeface="Times" charset="0"/>
                <a:ea typeface="ＭＳ Ｐゴシック" charset="0"/>
              </a:rPr>
              <a:t>lipogenesis</a:t>
            </a:r>
            <a:r>
              <a:rPr lang="en-US" sz="1000" dirty="0" smtClean="0">
                <a:latin typeface="Times" charset="0"/>
                <a:ea typeface="ＭＳ Ｐゴシック" charset="0"/>
              </a:rPr>
              <a:t> and suppresses lipolysis resulting in increased adiposity</a:t>
            </a:r>
          </a:p>
          <a:p>
            <a:pPr lvl="1"/>
            <a:r>
              <a:rPr lang="en-US" sz="1000" dirty="0" smtClean="0">
                <a:latin typeface="Times" charset="0"/>
                <a:ea typeface="ＭＳ Ｐゴシック" charset="0"/>
              </a:rPr>
              <a:t>High </a:t>
            </a:r>
            <a:r>
              <a:rPr lang="en-US" sz="1000" dirty="0" err="1" smtClean="0">
                <a:latin typeface="Times" charset="0"/>
                <a:ea typeface="ＭＳ Ｐゴシック" charset="0"/>
              </a:rPr>
              <a:t>Ca</a:t>
            </a:r>
            <a:r>
              <a:rPr lang="en-US" sz="1000" dirty="0" smtClean="0">
                <a:latin typeface="Times" charset="0"/>
                <a:ea typeface="ＭＳ Ｐゴシック" charset="0"/>
              </a:rPr>
              <a:t> diets are shown to suppress this hormonal response, resulting in an up-regulation of lipolysis.</a:t>
            </a:r>
            <a:endParaRPr lang="en-US" sz="1400" dirty="0" smtClean="0">
              <a:solidFill>
                <a:srgbClr val="B40000"/>
              </a:solidFill>
            </a:endParaRPr>
          </a:p>
          <a:p>
            <a:r>
              <a:rPr lang="en-US" sz="1400" dirty="0" err="1" smtClean="0">
                <a:solidFill>
                  <a:srgbClr val="B40000"/>
                </a:solidFill>
              </a:rPr>
              <a:t>Ca</a:t>
            </a:r>
            <a:r>
              <a:rPr lang="en-US" sz="1400" dirty="0" smtClean="0">
                <a:solidFill>
                  <a:srgbClr val="B40000"/>
                </a:solidFill>
              </a:rPr>
              <a:t> might also  contribute to weight reduction via its capacity to bind fatty acids from the intestinal tract, r</a:t>
            </a:r>
            <a:r>
              <a:rPr lang="en-US" sz="1200" dirty="0" smtClean="0">
                <a:solidFill>
                  <a:srgbClr val="B40000"/>
                </a:solidFill>
              </a:rPr>
              <a:t>endering them unavailable for absorption </a:t>
            </a:r>
            <a:endParaRPr lang="en-US" sz="1400" b="1" dirty="0" smtClean="0">
              <a:latin typeface="Times" charset="0"/>
              <a:ea typeface="ＭＳ Ｐゴシック" charset="0"/>
              <a:cs typeface="ＭＳ Ｐゴシック" charset="0"/>
            </a:endParaRPr>
          </a:p>
          <a:p>
            <a:r>
              <a:rPr lang="en-US" sz="1400" b="1" dirty="0" smtClean="0">
                <a:latin typeface="Times" charset="0"/>
                <a:ea typeface="ＭＳ Ｐゴシック" charset="0"/>
                <a:cs typeface="ＭＳ Ｐゴシック" charset="0"/>
              </a:rPr>
              <a:t>UCP2 </a:t>
            </a:r>
            <a:r>
              <a:rPr lang="en-US" sz="1400" b="1" dirty="0">
                <a:latin typeface="Times" charset="0"/>
                <a:ea typeface="ＭＳ Ｐゴシック" charset="0"/>
                <a:cs typeface="ＭＳ Ｐゴシック" charset="0"/>
              </a:rPr>
              <a:t>-- uncoupling protein 2</a:t>
            </a:r>
            <a:endParaRPr lang="en-US" sz="1000" dirty="0">
              <a:latin typeface="Times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DD066D-EE5B-BF41-A4D2-90F998CEA650}" type="slidenum">
              <a:rPr lang="en-US"/>
              <a:pPr/>
              <a:t>9</a:t>
            </a:fld>
            <a:endParaRPr lang="en-US"/>
          </a:p>
        </p:txBody>
      </p:sp>
      <p:sp>
        <p:nvSpPr>
          <p:cNvPr id="3706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DD066D-EE5B-BF41-A4D2-90F998CEA650}" type="slidenum">
              <a:rPr lang="en-US"/>
              <a:pPr/>
              <a:t>10</a:t>
            </a:fld>
            <a:endParaRPr lang="en-US"/>
          </a:p>
        </p:txBody>
      </p:sp>
      <p:sp>
        <p:nvSpPr>
          <p:cNvPr id="3706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B709B-9163-E443-B13C-8A8B25D3B65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921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2" eaLnBrk="1" hangingPunct="1"/>
            <a:endParaRPr lang="en-US" dirty="0">
              <a:latin typeface="Tahoma" charset="0"/>
            </a:endParaRPr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14B4A27-252A-CF48-8535-0F0EA34EF6DC}" type="slidenum">
              <a:rPr lang="en-US" sz="1200"/>
              <a:pPr/>
              <a:t>15</a:t>
            </a:fld>
            <a:endParaRPr 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2" eaLnBrk="1" hangingPunct="1"/>
            <a:endParaRPr lang="en-US" dirty="0">
              <a:latin typeface="Tahoma" charset="0"/>
            </a:endParaRPr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14B4A27-252A-CF48-8535-0F0EA34EF6DC}" type="slidenum">
              <a:rPr lang="en-US" sz="1200"/>
              <a:pPr/>
              <a:t>16</a:t>
            </a:fld>
            <a:endParaRPr 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F676152-5DA1-374A-8E4C-8E668979EFE6}" type="slidenum">
              <a:rPr lang="en-US" sz="1200" b="1">
                <a:latin typeface="Times New Roman" charset="0"/>
              </a:rPr>
              <a:pPr eaLnBrk="1" hangingPunct="1"/>
              <a:t>17</a:t>
            </a:fld>
            <a:endParaRPr lang="en-US" sz="1200" b="1">
              <a:latin typeface="Times New Roman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B709B-9163-E443-B13C-8A8B25D3B65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025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>
            <a:noAutofit/>
          </a:bodyPr>
          <a:lstStyle>
            <a:lvl1pPr algn="l">
              <a:lnSpc>
                <a:spcPts val="5300"/>
              </a:lnSpc>
              <a:defRPr sz="5200" b="0" i="0" baseline="0">
                <a:latin typeface="Adobe Garamond Pro"/>
                <a:cs typeface="Adobe Garamond Pro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55270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rgbClr val="DED6A8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1336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934200" y="6035675"/>
            <a:ext cx="2133600" cy="3651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0BFF0CCB-1B52-BB48-88FD-DFFBB40FCE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06BE1-4174-BD4E-8505-BFED3FD447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C52FD-5BEB-2F4D-9BE8-F652AB7CC0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577005"/>
      </p:ext>
    </p:extLst>
  </p:cSld>
  <p:clrMapOvr>
    <a:masterClrMapping/>
  </p:clrMapOvr>
  <p:transition xmlns:p14="http://schemas.microsoft.com/office/powerpoint/2010/main"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F87C9E-BBEB-3147-BEED-6F816C350C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472780"/>
      </p:ext>
    </p:extLst>
  </p:cSld>
  <p:clrMapOvr>
    <a:masterClrMapping/>
  </p:clrMapOvr>
  <p:transition xmlns:p14="http://schemas.microsoft.com/office/powerpoint/2010/main"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58651-313E-384A-9EE2-0F93BECCA4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047316"/>
      </p:ext>
    </p:extLst>
  </p:cSld>
  <p:clrMapOvr>
    <a:masterClrMapping/>
  </p:clrMapOvr>
  <p:transition xmlns:p14="http://schemas.microsoft.com/office/powerpoint/2010/main"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28F8F0-11ED-E74E-BAD8-AAFF891E00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37828"/>
      </p:ext>
    </p:extLst>
  </p:cSld>
  <p:clrMapOvr>
    <a:masterClrMapping/>
  </p:clrMapOvr>
  <p:transition xmlns:p14="http://schemas.microsoft.com/office/powerpoint/2010/main"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893F1C8-E01F-F240-81ED-7E54045331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8" descr="pptBackground4x3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5" r:id="rId2"/>
    <p:sldLayoutId id="2147483699" r:id="rId3"/>
    <p:sldLayoutId id="2147483700" r:id="rId4"/>
    <p:sldLayoutId id="2147483701" r:id="rId5"/>
    <p:sldLayoutId id="2147483703" r:id="rId6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10.jpeg"/><Relationship Id="rId5" Type="http://schemas.openxmlformats.org/officeDocument/2006/relationships/oleObject" Target="../embeddings/oleObject1.bin"/><Relationship Id="rId6" Type="http://schemas.openxmlformats.org/officeDocument/2006/relationships/image" Target="../media/image9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jpeg"/><Relationship Id="rId5" Type="http://schemas.openxmlformats.org/officeDocument/2006/relationships/image" Target="../media/image13.png"/><Relationship Id="rId6" Type="http://schemas.openxmlformats.org/officeDocument/2006/relationships/image" Target="../media/image14.jpeg"/><Relationship Id="rId7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914400"/>
            <a:ext cx="8458200" cy="198120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</a:pPr>
            <a:r>
              <a:rPr lang="it-IT" sz="3600" dirty="0" err="1">
                <a:solidFill>
                  <a:srgbClr val="EBE59D"/>
                </a:solidFill>
              </a:rPr>
              <a:t>L</a:t>
            </a:r>
            <a:r>
              <a:rPr lang="it-IT" sz="3600" dirty="0" err="1" smtClean="0">
                <a:solidFill>
                  <a:srgbClr val="EBE59D"/>
                </a:solidFill>
              </a:rPr>
              <a:t>ow</a:t>
            </a:r>
            <a:r>
              <a:rPr lang="it-IT" sz="3600" dirty="0" err="1">
                <a:solidFill>
                  <a:srgbClr val="EBE59D"/>
                </a:solidFill>
              </a:rPr>
              <a:t>-fat</a:t>
            </a:r>
            <a:r>
              <a:rPr lang="it-IT" sz="3600" dirty="0">
                <a:solidFill>
                  <a:srgbClr val="EBE59D"/>
                </a:solidFill>
              </a:rPr>
              <a:t> </a:t>
            </a:r>
            <a:r>
              <a:rPr lang="it-IT" sz="3600" dirty="0" err="1">
                <a:solidFill>
                  <a:srgbClr val="EBE59D"/>
                </a:solidFill>
              </a:rPr>
              <a:t>dairy</a:t>
            </a:r>
            <a:r>
              <a:rPr lang="it-IT" sz="3600" dirty="0">
                <a:solidFill>
                  <a:srgbClr val="EBE59D"/>
                </a:solidFill>
              </a:rPr>
              <a:t> </a:t>
            </a:r>
            <a:r>
              <a:rPr lang="it-IT" sz="3600" dirty="0" err="1">
                <a:solidFill>
                  <a:srgbClr val="EBE59D"/>
                </a:solidFill>
              </a:rPr>
              <a:t>foods</a:t>
            </a:r>
            <a:r>
              <a:rPr lang="it-IT" sz="3600" dirty="0">
                <a:solidFill>
                  <a:srgbClr val="EBE59D"/>
                </a:solidFill>
              </a:rPr>
              <a:t> </a:t>
            </a:r>
            <a:r>
              <a:rPr lang="it-IT" sz="3600" dirty="0" err="1" smtClean="0">
                <a:solidFill>
                  <a:srgbClr val="EBE59D"/>
                </a:solidFill>
              </a:rPr>
              <a:t>improve</a:t>
            </a:r>
            <a:r>
              <a:rPr lang="it-IT" sz="3600" dirty="0" smtClean="0">
                <a:solidFill>
                  <a:srgbClr val="EBE59D"/>
                </a:solidFill>
              </a:rPr>
              <a:t> body </a:t>
            </a:r>
            <a:r>
              <a:rPr lang="it-IT" sz="3600" dirty="0" err="1" smtClean="0">
                <a:solidFill>
                  <a:srgbClr val="EBE59D"/>
                </a:solidFill>
              </a:rPr>
              <a:t>composition</a:t>
            </a:r>
            <a:r>
              <a:rPr lang="it-IT" sz="3600" dirty="0" smtClean="0">
                <a:solidFill>
                  <a:srgbClr val="EBE59D"/>
                </a:solidFill>
              </a:rPr>
              <a:t> in </a:t>
            </a:r>
            <a:r>
              <a:rPr lang="it-IT" sz="3600" dirty="0" err="1">
                <a:solidFill>
                  <a:srgbClr val="EBE59D"/>
                </a:solidFill>
              </a:rPr>
              <a:t>overweight</a:t>
            </a:r>
            <a:r>
              <a:rPr lang="it-IT" sz="3600" dirty="0">
                <a:solidFill>
                  <a:srgbClr val="EBE59D"/>
                </a:solidFill>
              </a:rPr>
              <a:t>/obese </a:t>
            </a:r>
            <a:r>
              <a:rPr lang="it-IT" sz="3600" dirty="0" err="1" smtClean="0">
                <a:solidFill>
                  <a:srgbClr val="EBE59D"/>
                </a:solidFill>
              </a:rPr>
              <a:t>postmenopausal</a:t>
            </a:r>
            <a:r>
              <a:rPr lang="it-IT" sz="3600" dirty="0" smtClean="0">
                <a:solidFill>
                  <a:srgbClr val="EBE59D"/>
                </a:solidFill>
              </a:rPr>
              <a:t> </a:t>
            </a:r>
            <a:r>
              <a:rPr lang="it-IT" sz="3600" dirty="0" err="1" smtClean="0">
                <a:solidFill>
                  <a:srgbClr val="EBE59D"/>
                </a:solidFill>
              </a:rPr>
              <a:t>women</a:t>
            </a:r>
            <a:r>
              <a:rPr lang="it-IT" sz="3600" dirty="0" smtClean="0">
                <a:solidFill>
                  <a:srgbClr val="EBE59D"/>
                </a:solidFill>
              </a:rPr>
              <a:t> </a:t>
            </a:r>
            <a:r>
              <a:rPr lang="it-IT" sz="3600" dirty="0">
                <a:solidFill>
                  <a:srgbClr val="EBE59D"/>
                </a:solidFill>
              </a:rPr>
              <a:t>over a 6-month </a:t>
            </a:r>
            <a:r>
              <a:rPr lang="it-IT" sz="3600" dirty="0" err="1">
                <a:solidFill>
                  <a:srgbClr val="EBE59D"/>
                </a:solidFill>
              </a:rPr>
              <a:t>weight</a:t>
            </a:r>
            <a:r>
              <a:rPr lang="it-IT" sz="3600" dirty="0">
                <a:solidFill>
                  <a:srgbClr val="EBE59D"/>
                </a:solidFill>
              </a:rPr>
              <a:t> </a:t>
            </a:r>
            <a:r>
              <a:rPr lang="it-IT" sz="3600" dirty="0" err="1">
                <a:solidFill>
                  <a:srgbClr val="EBE59D"/>
                </a:solidFill>
              </a:rPr>
              <a:t>loss</a:t>
            </a:r>
            <a:r>
              <a:rPr lang="it-IT" sz="3600" dirty="0">
                <a:solidFill>
                  <a:srgbClr val="EBE59D"/>
                </a:solidFill>
              </a:rPr>
              <a:t> </a:t>
            </a:r>
            <a:r>
              <a:rPr lang="it-IT" sz="3600" dirty="0" err="1">
                <a:solidFill>
                  <a:srgbClr val="EBE59D"/>
                </a:solidFill>
              </a:rPr>
              <a:t>intervention</a:t>
            </a:r>
            <a:r>
              <a:rPr lang="en-US" sz="4000" dirty="0"/>
              <a:t/>
            </a:r>
            <a:br>
              <a:rPr lang="en-US" sz="4000" dirty="0"/>
            </a:br>
            <a:endParaRPr lang="en-US" sz="2400" b="1" dirty="0">
              <a:solidFill>
                <a:srgbClr val="DFDAAB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3505200"/>
            <a:ext cx="8610600" cy="3124200"/>
          </a:xfrm>
        </p:spPr>
        <p:txBody>
          <a:bodyPr>
            <a:normAutofit/>
          </a:bodyPr>
          <a:lstStyle/>
          <a:p>
            <a:pPr eaLnBrk="1" hangingPunct="1"/>
            <a:endParaRPr lang="en-US" sz="3600" b="1" baseline="300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ctr" eaLnBrk="1" hangingPunct="1"/>
            <a:r>
              <a:rPr lang="en-US" sz="2800" b="1" dirty="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Jasminka </a:t>
            </a:r>
            <a:r>
              <a:rPr lang="en-US" sz="2800" b="1" dirty="0" smtClean="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Ilich, </a:t>
            </a:r>
            <a:r>
              <a:rPr lang="en-US" sz="2800" b="1" dirty="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PhD, RD, FACN</a:t>
            </a:r>
            <a:endParaRPr lang="en-US" sz="2800" dirty="0">
              <a:solidFill>
                <a:schemeClr val="bg1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ctr" eaLnBrk="1" hangingPunct="1"/>
            <a:r>
              <a:rPr lang="en-US" sz="2400" dirty="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Hazel K. </a:t>
            </a:r>
            <a:r>
              <a:rPr lang="en-US" sz="2400" dirty="0" err="1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Stiebeling</a:t>
            </a:r>
            <a:r>
              <a:rPr lang="en-US" sz="2400" dirty="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Professor</a:t>
            </a:r>
          </a:p>
          <a:p>
            <a:pPr algn="ctr" eaLnBrk="1" hangingPunct="1"/>
            <a:r>
              <a:rPr lang="en-US" sz="2800" dirty="0" smtClean="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Department of Nutrition</a:t>
            </a:r>
            <a:r>
              <a:rPr lang="en-US" sz="2800" dirty="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, Food and Exercise </a:t>
            </a:r>
            <a:r>
              <a:rPr lang="en-US" dirty="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Sciences</a:t>
            </a:r>
          </a:p>
          <a:p>
            <a:endParaRPr lang="en-US" dirty="0"/>
          </a:p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4164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22" name="Picture 2" descr="DSC01213.JPG                                                   00024DFAMacintosh HD                   B74677AA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124200"/>
            <a:ext cx="64008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23" name="Text Box 3"/>
          <p:cNvSpPr txBox="1">
            <a:spLocks noChangeArrowheads="1"/>
          </p:cNvSpPr>
          <p:nvPr/>
        </p:nvSpPr>
        <p:spPr bwMode="auto">
          <a:xfrm rot="-595358">
            <a:off x="381000" y="4114800"/>
            <a:ext cx="3148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B40000"/>
                </a:solidFill>
              </a:rPr>
              <a:t>SARAJEVO, BOSNIA</a:t>
            </a:r>
          </a:p>
        </p:txBody>
      </p:sp>
      <p:sp>
        <p:nvSpPr>
          <p:cNvPr id="337924" name="Text Box 4"/>
          <p:cNvSpPr txBox="1">
            <a:spLocks noChangeArrowheads="1"/>
          </p:cNvSpPr>
          <p:nvPr/>
        </p:nvSpPr>
        <p:spPr bwMode="auto">
          <a:xfrm rot="-532843">
            <a:off x="-76200" y="2590800"/>
            <a:ext cx="228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/>
              <a:t>AMSTERDAM</a:t>
            </a:r>
          </a:p>
        </p:txBody>
      </p:sp>
      <p:sp>
        <p:nvSpPr>
          <p:cNvPr id="337925" name="Text Box 5"/>
          <p:cNvSpPr txBox="1">
            <a:spLocks noChangeArrowheads="1"/>
          </p:cNvSpPr>
          <p:nvPr/>
        </p:nvSpPr>
        <p:spPr bwMode="auto">
          <a:xfrm rot="-2011847">
            <a:off x="2800350" y="1050925"/>
            <a:ext cx="2178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600"/>
              <a:t>New York</a:t>
            </a:r>
            <a:endParaRPr lang="en-US"/>
          </a:p>
        </p:txBody>
      </p:sp>
      <p:pic>
        <p:nvPicPr>
          <p:cNvPr id="337927" name="Picture 7" descr="DSC00268.JPG                                                   00024DFAMacintosh HD                   B74677AA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2971800"/>
            <a:ext cx="67056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28" name="Picture 8" descr="DSC01061.JPG                                                   00024DFAMacintosh HD                   B74677AA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8400" y="0"/>
            <a:ext cx="70104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29" name="Text Box 9"/>
          <p:cNvSpPr txBox="1">
            <a:spLocks noChangeArrowheads="1"/>
          </p:cNvSpPr>
          <p:nvPr/>
        </p:nvSpPr>
        <p:spPr bwMode="auto">
          <a:xfrm rot="-2121425">
            <a:off x="5681663" y="3906838"/>
            <a:ext cx="1481137" cy="588962"/>
          </a:xfrm>
          <a:prstGeom prst="rect">
            <a:avLst/>
          </a:prstGeom>
          <a:noFill/>
          <a:ln w="9525">
            <a:solidFill>
              <a:srgbClr val="B4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B40000"/>
                </a:solidFill>
              </a:rPr>
              <a:t>ITALY</a:t>
            </a:r>
            <a:endParaRPr lang="en-US" sz="3200"/>
          </a:p>
        </p:txBody>
      </p:sp>
      <p:sp>
        <p:nvSpPr>
          <p:cNvPr id="337930" name="Text Box 10"/>
          <p:cNvSpPr txBox="1">
            <a:spLocks noChangeArrowheads="1"/>
          </p:cNvSpPr>
          <p:nvPr/>
        </p:nvSpPr>
        <p:spPr bwMode="auto">
          <a:xfrm rot="-843123">
            <a:off x="1566960" y="4340731"/>
            <a:ext cx="2282396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</a:rPr>
              <a:t>SARAJEVO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37931" name="Text Box 11"/>
          <p:cNvSpPr txBox="1">
            <a:spLocks noChangeArrowheads="1"/>
          </p:cNvSpPr>
          <p:nvPr/>
        </p:nvSpPr>
        <p:spPr bwMode="auto">
          <a:xfrm rot="-554868">
            <a:off x="0" y="2667000"/>
            <a:ext cx="2216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AMSTERDAM</a:t>
            </a:r>
          </a:p>
        </p:txBody>
      </p:sp>
      <p:sp>
        <p:nvSpPr>
          <p:cNvPr id="337933" name="Text Box 13"/>
          <p:cNvSpPr txBox="1">
            <a:spLocks noChangeArrowheads="1"/>
          </p:cNvSpPr>
          <p:nvPr/>
        </p:nvSpPr>
        <p:spPr bwMode="auto">
          <a:xfrm rot="-1030520">
            <a:off x="7977188" y="2514600"/>
            <a:ext cx="162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CROATIA</a:t>
            </a:r>
            <a:endParaRPr lang="en-US"/>
          </a:p>
        </p:txBody>
      </p:sp>
      <p:sp>
        <p:nvSpPr>
          <p:cNvPr id="337935" name="Text Box 15"/>
          <p:cNvSpPr txBox="1">
            <a:spLocks noChangeArrowheads="1"/>
          </p:cNvSpPr>
          <p:nvPr/>
        </p:nvSpPr>
        <p:spPr bwMode="auto">
          <a:xfrm rot="-844101">
            <a:off x="2819400" y="990600"/>
            <a:ext cx="21891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/>
              <a:t>NEW YORK</a:t>
            </a:r>
          </a:p>
        </p:txBody>
      </p:sp>
      <p:pic>
        <p:nvPicPr>
          <p:cNvPr id="337926" name="Picture 6" descr="DSC01195.JPG                                                   00024DFAMacintosh HD                   B74677AA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779">
            <a:off x="5249863" y="2679700"/>
            <a:ext cx="4275137" cy="297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32" name="Picture 12" descr="DSC01176.JPG                                                   00024DFAMacintosh HD                   B74677AA: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-381000"/>
            <a:ext cx="56388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34" name="Picture 14" descr="DSC01761.JPG                                                   00024DFAMacintosh HD                   B74677AA: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40054">
            <a:off x="2286000" y="-136525"/>
            <a:ext cx="3605213" cy="409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36" name="WordArt 16"/>
          <p:cNvSpPr>
            <a:spLocks noChangeArrowheads="1" noChangeShapeType="1" noTextEdit="1"/>
          </p:cNvSpPr>
          <p:nvPr/>
        </p:nvSpPr>
        <p:spPr bwMode="auto">
          <a:xfrm>
            <a:off x="76200" y="-19050"/>
            <a:ext cx="9271000" cy="10096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44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blurRad="63500" dist="53882" dir="2700000" algn="ctr" rotWithShape="0">
                    <a:srgbClr val="9999FF">
                      <a:alpha val="74998"/>
                    </a:srgbClr>
                  </a:outerShdw>
                </a:effectLst>
                <a:latin typeface="Optima ExtraBlack"/>
                <a:ea typeface="Optima ExtraBlack"/>
                <a:cs typeface="Optima ExtraBlack"/>
              </a:rPr>
              <a:t>GLOBALIZATION OF OBESITY???</a:t>
            </a:r>
          </a:p>
        </p:txBody>
      </p:sp>
      <p:sp>
        <p:nvSpPr>
          <p:cNvPr id="337937" name="Rectangle 17"/>
          <p:cNvSpPr>
            <a:spLocks noChangeArrowheads="1"/>
          </p:cNvSpPr>
          <p:nvPr/>
        </p:nvSpPr>
        <p:spPr bwMode="auto">
          <a:xfrm>
            <a:off x="3124200" y="1219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37938" name="Text Box 18"/>
          <p:cNvSpPr txBox="1">
            <a:spLocks noChangeArrowheads="1"/>
          </p:cNvSpPr>
          <p:nvPr/>
        </p:nvSpPr>
        <p:spPr bwMode="auto">
          <a:xfrm rot="-1080285">
            <a:off x="2879725" y="1143000"/>
            <a:ext cx="1903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NEW YORK</a:t>
            </a:r>
          </a:p>
        </p:txBody>
      </p:sp>
      <p:sp>
        <p:nvSpPr>
          <p:cNvPr id="337939" name="Rectangle 19"/>
          <p:cNvSpPr>
            <a:spLocks noChangeArrowheads="1"/>
          </p:cNvSpPr>
          <p:nvPr/>
        </p:nvSpPr>
        <p:spPr bwMode="auto">
          <a:xfrm rot="-574343">
            <a:off x="7472566" y="912347"/>
            <a:ext cx="185379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95000"/>
                    <a:lumOff val="5000"/>
                  </a:schemeClr>
                </a:solidFill>
              </a:rPr>
              <a:t>CROATIA</a:t>
            </a:r>
            <a:endParaRPr lang="en-US" b="1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37940" name="Rectangle 20"/>
          <p:cNvSpPr>
            <a:spLocks noChangeArrowheads="1"/>
          </p:cNvSpPr>
          <p:nvPr/>
        </p:nvSpPr>
        <p:spPr bwMode="auto">
          <a:xfrm rot="-1354798">
            <a:off x="6487920" y="3584651"/>
            <a:ext cx="1311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ED0E19"/>
                </a:solidFill>
              </a:rPr>
              <a:t>ITALY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20824029"/>
      </p:ext>
    </p:extLst>
  </p:cSld>
  <p:clrMapOvr>
    <a:masterClrMapping/>
  </p:clrMapOvr>
  <p:transition xmlns:p14="http://schemas.microsoft.com/office/powerpoint/2010/main" spd="slow">
    <p:circl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19600" y="6248400"/>
            <a:ext cx="47661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FFFFFF"/>
                </a:solidFill>
              </a:rPr>
              <a:t>Kelly, Gilman, Ilich; Current Aging Science 2016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52400"/>
            <a:ext cx="861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DFDAAB"/>
                </a:solidFill>
              </a:rPr>
              <a:t>Age related changes in bone, muscle and fat </a:t>
            </a:r>
            <a:r>
              <a:rPr lang="en-US" sz="2800" b="1" dirty="0" smtClean="0">
                <a:solidFill>
                  <a:srgbClr val="DFDAAB"/>
                </a:solidFill>
              </a:rPr>
              <a:t>tissues with related factors</a:t>
            </a:r>
            <a:endParaRPr lang="en-US" sz="2800" dirty="0">
              <a:solidFill>
                <a:srgbClr val="DFDAAB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333500"/>
            <a:ext cx="7835900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092425"/>
      </p:ext>
    </p:extLst>
  </p:cSld>
  <p:clrMapOvr>
    <a:masterClrMapping/>
  </p:clrMapOvr>
  <p:transition xmlns:p14="http://schemas.microsoft.com/office/powerpoint/2010/main" spd="slow">
    <p:circl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76400"/>
          </a:xfrm>
        </p:spPr>
        <p:txBody>
          <a:bodyPr/>
          <a:lstStyle/>
          <a:p>
            <a:r>
              <a:rPr lang="en-US" sz="3600">
                <a:latin typeface="Times" charset="0"/>
                <a:ea typeface="ＭＳ Ｐゴシック" charset="0"/>
                <a:cs typeface="ＭＳ Ｐゴシック" charset="0"/>
              </a:rPr>
              <a:t>CALCIUM ROLE IN WEIGHT REDUCTION  </a:t>
            </a:r>
            <a:br>
              <a:rPr lang="en-US" sz="3600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latin typeface="Times" charset="0"/>
                <a:ea typeface="ＭＳ Ｐゴシック" charset="0"/>
                <a:cs typeface="ＭＳ Ｐゴシック" charset="0"/>
              </a:rPr>
              <a:t>The evidence: post-hoc studies</a:t>
            </a: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52600"/>
            <a:ext cx="9144000" cy="5181600"/>
          </a:xfrm>
        </p:spPr>
        <p:txBody>
          <a:bodyPr/>
          <a:lstStyle/>
          <a:p>
            <a:r>
              <a:rPr lang="en-US" dirty="0">
                <a:solidFill>
                  <a:srgbClr val="EBE59D"/>
                </a:solidFill>
                <a:latin typeface="Times" charset="0"/>
                <a:ea typeface="ＭＳ Ｐゴシック" charset="0"/>
                <a:cs typeface="ＭＳ Ｐゴシック" charset="0"/>
              </a:rPr>
              <a:t>Re-examination of previous studies investigating effects of </a:t>
            </a:r>
            <a:r>
              <a:rPr lang="en-US" dirty="0" err="1">
                <a:solidFill>
                  <a:srgbClr val="EBE59D"/>
                </a:solidFill>
                <a:latin typeface="Times" charset="0"/>
                <a:ea typeface="ＭＳ Ｐゴシック" charset="0"/>
                <a:cs typeface="ＭＳ Ｐゴシック" charset="0"/>
              </a:rPr>
              <a:t>Ca</a:t>
            </a:r>
            <a:r>
              <a:rPr lang="en-US" dirty="0">
                <a:solidFill>
                  <a:srgbClr val="EBE59D"/>
                </a:solidFill>
                <a:latin typeface="Times" charset="0"/>
                <a:ea typeface="ＭＳ Ｐゴシック" charset="0"/>
                <a:cs typeface="ＭＳ Ｐゴシック" charset="0"/>
              </a:rPr>
              <a:t> on either bone or blood pressure: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  <a:latin typeface="Times" charset="0"/>
                <a:ea typeface="ＭＳ Ｐゴシック" charset="0"/>
              </a:rPr>
              <a:t>Effect of dietary or supplemental </a:t>
            </a:r>
            <a:r>
              <a:rPr lang="en-US" sz="2400" dirty="0" err="1">
                <a:solidFill>
                  <a:srgbClr val="FFFFFF"/>
                </a:solidFill>
                <a:latin typeface="Times" charset="0"/>
                <a:ea typeface="ＭＳ Ｐゴシック" charset="0"/>
              </a:rPr>
              <a:t>Ca</a:t>
            </a:r>
            <a:r>
              <a:rPr lang="en-US" sz="2400" dirty="0">
                <a:solidFill>
                  <a:srgbClr val="FFFFFF"/>
                </a:solidFill>
                <a:latin typeface="Times" charset="0"/>
                <a:ea typeface="ＭＳ Ｐゴシック" charset="0"/>
              </a:rPr>
              <a:t> on weight is subtle and unlikely to produce weight reduction without simultaneous energy modification</a:t>
            </a:r>
          </a:p>
          <a:p>
            <a:pPr lvl="1"/>
            <a:r>
              <a:rPr lang="en-US" sz="2400" dirty="0" err="1">
                <a:solidFill>
                  <a:srgbClr val="FFFFFF"/>
                </a:solidFill>
                <a:latin typeface="Times" charset="0"/>
                <a:ea typeface="ＭＳ Ｐゴシック" charset="0"/>
              </a:rPr>
              <a:t>Ca</a:t>
            </a:r>
            <a:r>
              <a:rPr lang="en-US" sz="2400" dirty="0">
                <a:solidFill>
                  <a:srgbClr val="FFFFFF"/>
                </a:solidFill>
                <a:latin typeface="Times" charset="0"/>
                <a:ea typeface="ＭＳ Ｐゴシック" charset="0"/>
              </a:rPr>
              <a:t> intake explains up to about 10% of variance in body </a:t>
            </a:r>
            <a:r>
              <a:rPr lang="en-US" sz="2400" dirty="0" smtClean="0">
                <a:solidFill>
                  <a:srgbClr val="FFFFFF"/>
                </a:solidFill>
                <a:latin typeface="Times" charset="0"/>
                <a:ea typeface="ＭＳ Ｐゴシック" charset="0"/>
              </a:rPr>
              <a:t>weight</a:t>
            </a:r>
          </a:p>
          <a:p>
            <a:pPr lvl="1"/>
            <a:endParaRPr lang="en-US" sz="2400" dirty="0">
              <a:solidFill>
                <a:srgbClr val="EBE59D"/>
              </a:solidFill>
              <a:latin typeface="Times" charset="0"/>
              <a:ea typeface="ＭＳ Ｐゴシック" charset="0"/>
            </a:endParaRPr>
          </a:p>
          <a:p>
            <a:pPr lvl="1">
              <a:buFontTx/>
              <a:buNone/>
            </a:pPr>
            <a:r>
              <a:rPr lang="en-US" sz="4400" b="1" dirty="0">
                <a:latin typeface="Times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4400" b="1" dirty="0" smtClean="0">
                <a:latin typeface="Times" charset="0"/>
                <a:ea typeface="ＭＳ Ｐゴシック" charset="0"/>
                <a:cs typeface="ＭＳ Ｐゴシック" charset="0"/>
              </a:rPr>
              <a:t>				</a:t>
            </a:r>
            <a:r>
              <a:rPr lang="en-US" sz="1600" dirty="0" smtClean="0">
                <a:latin typeface="Times" charset="0"/>
                <a:ea typeface="ＭＳ Ｐゴシック" charset="0"/>
              </a:rPr>
              <a:t>Davies </a:t>
            </a:r>
            <a:r>
              <a:rPr lang="en-US" sz="1600" dirty="0">
                <a:latin typeface="Times" charset="0"/>
                <a:ea typeface="ＭＳ Ｐゴシック" charset="0"/>
              </a:rPr>
              <a:t>et al. 2000; Heaney et al. 2002; Parikh &amp; </a:t>
            </a:r>
            <a:r>
              <a:rPr lang="en-US" sz="1600" dirty="0" smtClean="0">
                <a:latin typeface="Times" charset="0"/>
                <a:ea typeface="ＭＳ Ｐゴシック" charset="0"/>
              </a:rPr>
              <a:t>					</a:t>
            </a:r>
            <a:r>
              <a:rPr lang="en-US" sz="1600" dirty="0" err="1" smtClean="0">
                <a:latin typeface="Times" charset="0"/>
                <a:ea typeface="ＭＳ Ｐゴシック" charset="0"/>
              </a:rPr>
              <a:t>Yanovski</a:t>
            </a:r>
            <a:r>
              <a:rPr lang="en-US" sz="1600" dirty="0" smtClean="0">
                <a:latin typeface="Times" charset="0"/>
                <a:ea typeface="ＭＳ Ｐゴシック" charset="0"/>
              </a:rPr>
              <a:t> </a:t>
            </a:r>
            <a:r>
              <a:rPr lang="en-US" sz="1600" dirty="0">
                <a:latin typeface="Times" charset="0"/>
                <a:ea typeface="ＭＳ Ｐゴシック" charset="0"/>
              </a:rPr>
              <a:t>2003; </a:t>
            </a:r>
            <a:r>
              <a:rPr lang="en-US" sz="1600" dirty="0" err="1">
                <a:latin typeface="Times" charset="0"/>
                <a:ea typeface="ＭＳ Ｐゴシック" charset="0"/>
              </a:rPr>
              <a:t>Teegarden</a:t>
            </a:r>
            <a:r>
              <a:rPr lang="en-US" sz="1600" dirty="0">
                <a:latin typeface="Times" charset="0"/>
                <a:ea typeface="ＭＳ Ｐゴシック" charset="0"/>
              </a:rPr>
              <a:t> 2003; Ilich et al. 2004</a:t>
            </a:r>
          </a:p>
        </p:txBody>
      </p:sp>
    </p:spTree>
    <p:extLst>
      <p:ext uri="{BB962C8B-B14F-4D97-AF65-F5344CB8AC3E}">
        <p14:creationId xmlns:p14="http://schemas.microsoft.com/office/powerpoint/2010/main" val="28027676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8839200" cy="1447800"/>
          </a:xfrm>
        </p:spPr>
        <p:txBody>
          <a:bodyPr/>
          <a:lstStyle/>
          <a:p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CALCIUM IN WEIGHT REDUCTION  </a:t>
            </a:r>
            <a:b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The evidence: Clinical trials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8991600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EBE59D"/>
                </a:solidFill>
                <a:latin typeface="Times" charset="0"/>
                <a:ea typeface="ＭＳ Ｐゴシック" charset="0"/>
                <a:cs typeface="ＭＳ Ｐゴシック" charset="0"/>
              </a:rPr>
              <a:t>Some reported </a:t>
            </a:r>
            <a:r>
              <a:rPr lang="en-US" sz="2400" dirty="0" smtClean="0">
                <a:solidFill>
                  <a:srgbClr val="EBE59D"/>
                </a:solidFill>
                <a:latin typeface="Times" charset="0"/>
                <a:ea typeface="ＭＳ Ｐゴシック" charset="0"/>
                <a:cs typeface="ＭＳ Ｐゴシック" charset="0"/>
              </a:rPr>
              <a:t>greater </a:t>
            </a:r>
            <a:r>
              <a:rPr lang="en-US" sz="2400" dirty="0">
                <a:solidFill>
                  <a:srgbClr val="EBE59D"/>
                </a:solidFill>
                <a:latin typeface="Times" charset="0"/>
                <a:ea typeface="ＭＳ Ｐゴシック" charset="0"/>
                <a:cs typeface="ＭＳ Ｐゴシック" charset="0"/>
              </a:rPr>
              <a:t>role of dairy </a:t>
            </a:r>
            <a:r>
              <a:rPr lang="en-US" sz="2400" dirty="0" smtClean="0">
                <a:solidFill>
                  <a:srgbClr val="EBE59D"/>
                </a:solidFill>
                <a:latin typeface="Times" charset="0"/>
                <a:ea typeface="ＭＳ Ｐゴシック" charset="0"/>
                <a:cs typeface="ＭＳ Ｐゴシック" charset="0"/>
              </a:rPr>
              <a:t>foods in </a:t>
            </a:r>
            <a:r>
              <a:rPr lang="en-US" sz="2400" dirty="0">
                <a:solidFill>
                  <a:srgbClr val="EBE59D"/>
                </a:solidFill>
                <a:latin typeface="Times" charset="0"/>
                <a:ea typeface="ＭＳ Ｐゴシック" charset="0"/>
                <a:cs typeface="ＭＳ Ｐゴシック" charset="0"/>
              </a:rPr>
              <a:t>weight reduction than could </a:t>
            </a:r>
            <a:r>
              <a:rPr lang="en-US" sz="2400" dirty="0" smtClean="0">
                <a:solidFill>
                  <a:srgbClr val="EBE59D"/>
                </a:solidFill>
                <a:latin typeface="Times" charset="0"/>
                <a:ea typeface="ＭＳ Ｐゴシック" charset="0"/>
                <a:cs typeface="ＭＳ Ｐゴシック" charset="0"/>
              </a:rPr>
              <a:t>have been </a:t>
            </a:r>
            <a:r>
              <a:rPr lang="en-US" sz="2400" dirty="0">
                <a:solidFill>
                  <a:srgbClr val="EBE59D"/>
                </a:solidFill>
                <a:latin typeface="Times" charset="0"/>
                <a:ea typeface="ＭＳ Ｐゴシック" charset="0"/>
                <a:cs typeface="ＭＳ Ｐゴシック" charset="0"/>
              </a:rPr>
              <a:t>predicted from their </a:t>
            </a:r>
            <a:r>
              <a:rPr lang="en-US" sz="2400" dirty="0" err="1">
                <a:solidFill>
                  <a:srgbClr val="EBE59D"/>
                </a:solidFill>
                <a:latin typeface="Times" charset="0"/>
                <a:ea typeface="ＭＳ Ｐゴシック" charset="0"/>
                <a:cs typeface="ＭＳ Ｐゴシック" charset="0"/>
              </a:rPr>
              <a:t>Ca</a:t>
            </a:r>
            <a:r>
              <a:rPr lang="en-US" sz="2400" dirty="0">
                <a:solidFill>
                  <a:srgbClr val="EBE59D"/>
                </a:solidFill>
                <a:latin typeface="Times" charset="0"/>
                <a:ea typeface="ＭＳ Ｐゴシック" charset="0"/>
                <a:cs typeface="ＭＳ Ｐゴシック" charset="0"/>
              </a:rPr>
              <a:t> content alone and greater than </a:t>
            </a:r>
            <a:r>
              <a:rPr lang="en-US" sz="2400" dirty="0" smtClean="0">
                <a:solidFill>
                  <a:srgbClr val="EBE59D"/>
                </a:solidFill>
                <a:latin typeface="Times" charset="0"/>
                <a:ea typeface="ＭＳ Ｐゴシック" charset="0"/>
                <a:cs typeface="ＭＳ Ｐゴシック" charset="0"/>
              </a:rPr>
              <a:t>from </a:t>
            </a:r>
            <a:r>
              <a:rPr lang="en-US" sz="2400" dirty="0" err="1" smtClean="0">
                <a:solidFill>
                  <a:srgbClr val="EBE59D"/>
                </a:solidFill>
                <a:latin typeface="Times" charset="0"/>
                <a:ea typeface="ＭＳ Ｐゴシック" charset="0"/>
                <a:cs typeface="ＭＳ Ｐゴシック" charset="0"/>
              </a:rPr>
              <a:t>Ca</a:t>
            </a:r>
            <a:r>
              <a:rPr lang="en-US" sz="2400" dirty="0" smtClean="0">
                <a:solidFill>
                  <a:srgbClr val="EBE59D"/>
                </a:solidFill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solidFill>
                  <a:srgbClr val="EBE59D"/>
                </a:solidFill>
                <a:latin typeface="Times" charset="0"/>
                <a:ea typeface="ＭＳ Ｐゴシック" charset="0"/>
                <a:cs typeface="ＭＳ Ｐゴシック" charset="0"/>
              </a:rPr>
              <a:t>supplements</a:t>
            </a:r>
            <a:r>
              <a:rPr lang="en-US" sz="2800" dirty="0">
                <a:solidFill>
                  <a:srgbClr val="EBE59D"/>
                </a:solidFill>
                <a:latin typeface="Times" charset="0"/>
                <a:ea typeface="ＭＳ Ｐゴシック" charset="0"/>
                <a:cs typeface="ＭＳ Ｐゴシック" charset="0"/>
              </a:rPr>
              <a:t> </a:t>
            </a:r>
            <a:endParaRPr lang="en-US" sz="2400" dirty="0">
              <a:solidFill>
                <a:srgbClr val="EBE59D"/>
              </a:solidFill>
              <a:latin typeface="Times" charset="0"/>
              <a:ea typeface="ＭＳ Ｐゴシック" charset="0"/>
              <a:cs typeface="ＭＳ Ｐゴシック" charset="0"/>
            </a:endParaRP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Times" charset="0"/>
                <a:ea typeface="ＭＳ Ｐゴシック" charset="0"/>
              </a:rPr>
              <a:t>E</a:t>
            </a:r>
            <a:r>
              <a:rPr lang="en-US" sz="2000" dirty="0" smtClean="0">
                <a:latin typeface="Times" charset="0"/>
                <a:ea typeface="ＭＳ Ｐゴシック" charset="0"/>
              </a:rPr>
              <a:t>ither from synergistic </a:t>
            </a:r>
            <a:r>
              <a:rPr lang="en-US" sz="2000" dirty="0">
                <a:latin typeface="Times" charset="0"/>
                <a:ea typeface="ＭＳ Ｐゴシック" charset="0"/>
              </a:rPr>
              <a:t>or separate influence of some of the bioactive components </a:t>
            </a:r>
            <a:r>
              <a:rPr lang="en-US" sz="2000" dirty="0" smtClean="0">
                <a:latin typeface="Times" charset="0"/>
                <a:ea typeface="ＭＳ Ｐゴシック" charset="0"/>
              </a:rPr>
              <a:t>of dairy foods</a:t>
            </a:r>
            <a:endParaRPr lang="en-US" sz="2000" dirty="0">
              <a:latin typeface="Times" charset="0"/>
              <a:ea typeface="ＭＳ Ｐゴシック" charset="0"/>
            </a:endParaRPr>
          </a:p>
          <a:p>
            <a:pPr lvl="3">
              <a:lnSpc>
                <a:spcPct val="90000"/>
              </a:lnSpc>
            </a:pPr>
            <a:r>
              <a:rPr lang="en-US" sz="1800" dirty="0">
                <a:latin typeface="Times" charset="0"/>
                <a:ea typeface="ＭＳ Ｐゴシック" charset="0"/>
              </a:rPr>
              <a:t>Whey peptides, conjugated linoleic acid, and/or branched chain amino </a:t>
            </a:r>
            <a:r>
              <a:rPr lang="en-US" sz="1800" dirty="0" smtClean="0">
                <a:latin typeface="Times" charset="0"/>
                <a:ea typeface="ＭＳ Ｐゴシック" charset="0"/>
              </a:rPr>
              <a:t>acids</a:t>
            </a:r>
          </a:p>
          <a:p>
            <a:pPr lvl="3">
              <a:lnSpc>
                <a:spcPct val="90000"/>
              </a:lnSpc>
            </a:pPr>
            <a:endParaRPr lang="en-US" sz="1800" dirty="0">
              <a:latin typeface="Times" charset="0"/>
              <a:ea typeface="ＭＳ Ｐゴシック" charset="0"/>
            </a:endParaRPr>
          </a:p>
          <a:p>
            <a:pPr lvl="3">
              <a:lnSpc>
                <a:spcPct val="90000"/>
              </a:lnSpc>
            </a:pPr>
            <a:endParaRPr lang="en-US" sz="1600" dirty="0">
              <a:latin typeface="Times" charset="0"/>
              <a:ea typeface="ＭＳ Ｐゴシック" charset="0"/>
            </a:endParaRPr>
          </a:p>
          <a:p>
            <a:pPr lvl="2">
              <a:lnSpc>
                <a:spcPct val="90000"/>
              </a:lnSpc>
            </a:pPr>
            <a:r>
              <a:rPr lang="en-US" sz="2000" dirty="0">
                <a:solidFill>
                  <a:srgbClr val="EBE59D"/>
                </a:solidFill>
                <a:latin typeface="Times" charset="0"/>
                <a:ea typeface="ＭＳ Ｐゴシック" charset="0"/>
              </a:rPr>
              <a:t>Individuals on reduced energy intake lost </a:t>
            </a:r>
            <a:r>
              <a:rPr lang="en-US" sz="2000" dirty="0" smtClean="0">
                <a:solidFill>
                  <a:srgbClr val="EBE59D"/>
                </a:solidFill>
                <a:latin typeface="Times" charset="0"/>
                <a:ea typeface="ＭＳ Ｐゴシック" charset="0"/>
              </a:rPr>
              <a:t>more </a:t>
            </a:r>
            <a:r>
              <a:rPr lang="en-US" sz="2000" dirty="0">
                <a:solidFill>
                  <a:srgbClr val="EBE59D"/>
                </a:solidFill>
                <a:latin typeface="Times" charset="0"/>
                <a:ea typeface="ＭＳ Ｐゴシック" charset="0"/>
              </a:rPr>
              <a:t>weight on </a:t>
            </a:r>
            <a:r>
              <a:rPr lang="en-US" sz="2000" dirty="0" err="1">
                <a:solidFill>
                  <a:srgbClr val="EBE59D"/>
                </a:solidFill>
                <a:latin typeface="Times" charset="0"/>
                <a:ea typeface="ＭＳ Ｐゴシック" charset="0"/>
              </a:rPr>
              <a:t>Ca</a:t>
            </a:r>
            <a:r>
              <a:rPr lang="en-US" sz="2000" dirty="0">
                <a:solidFill>
                  <a:srgbClr val="EBE59D"/>
                </a:solidFill>
                <a:latin typeface="Times" charset="0"/>
                <a:ea typeface="ＭＳ Ｐゴシック" charset="0"/>
              </a:rPr>
              <a:t> supplements and dairy </a:t>
            </a:r>
            <a:r>
              <a:rPr lang="en-US" sz="2000" dirty="0" smtClean="0">
                <a:solidFill>
                  <a:srgbClr val="EBE59D"/>
                </a:solidFill>
                <a:latin typeface="Times" charset="0"/>
                <a:ea typeface="ＭＳ Ｐゴシック" charset="0"/>
              </a:rPr>
              <a:t>products </a:t>
            </a:r>
            <a:r>
              <a:rPr lang="en-US" sz="2000" dirty="0">
                <a:solidFill>
                  <a:srgbClr val="EBE59D"/>
                </a:solidFill>
                <a:latin typeface="Times" charset="0"/>
                <a:ea typeface="ＭＳ Ｐゴシック" charset="0"/>
              </a:rPr>
              <a:t>than controls </a:t>
            </a:r>
            <a:endParaRPr lang="en-US" sz="2000" dirty="0" smtClean="0">
              <a:solidFill>
                <a:srgbClr val="EBE59D"/>
              </a:solidFill>
              <a:latin typeface="Times" charset="0"/>
              <a:ea typeface="ＭＳ Ｐゴシック" charset="0"/>
            </a:endParaRPr>
          </a:p>
          <a:p>
            <a:pPr lvl="3">
              <a:lnSpc>
                <a:spcPct val="90000"/>
              </a:lnSpc>
            </a:pPr>
            <a:r>
              <a:rPr lang="en-US" sz="1600" dirty="0" smtClean="0">
                <a:solidFill>
                  <a:srgbClr val="FFFFFF"/>
                </a:solidFill>
                <a:latin typeface="Times" charset="0"/>
                <a:ea typeface="ＭＳ Ｐゴシック" charset="0"/>
              </a:rPr>
              <a:t>24</a:t>
            </a:r>
            <a:r>
              <a:rPr lang="en-US" sz="1600" dirty="0">
                <a:solidFill>
                  <a:srgbClr val="FFFFFF"/>
                </a:solidFill>
                <a:latin typeface="Times" charset="0"/>
                <a:ea typeface="ＭＳ Ｐゴシック" charset="0"/>
              </a:rPr>
              <a:t>-week </a:t>
            </a:r>
            <a:r>
              <a:rPr lang="en-US" sz="1600" dirty="0" smtClean="0">
                <a:solidFill>
                  <a:srgbClr val="FFFFFF"/>
                </a:solidFill>
                <a:latin typeface="Times" charset="0"/>
                <a:ea typeface="ＭＳ Ｐゴシック" charset="0"/>
              </a:rPr>
              <a:t>intervention</a:t>
            </a:r>
            <a:r>
              <a:rPr lang="en-US" sz="1600" dirty="0" smtClean="0">
                <a:latin typeface="Times" charset="0"/>
                <a:ea typeface="ＭＳ Ｐゴシック" charset="0"/>
              </a:rPr>
              <a:t>			</a:t>
            </a:r>
            <a:r>
              <a:rPr lang="en-US" sz="1600" dirty="0">
                <a:latin typeface="Times" charset="0"/>
                <a:ea typeface="ＭＳ Ｐゴシック" charset="0"/>
              </a:rPr>
              <a:t>	</a:t>
            </a:r>
            <a:r>
              <a:rPr lang="en-US" sz="1200" dirty="0" smtClean="0">
                <a:latin typeface="Times" charset="0"/>
                <a:ea typeface="ＭＳ Ｐゴシック" charset="0"/>
              </a:rPr>
              <a:t>(</a:t>
            </a:r>
            <a:r>
              <a:rPr lang="en-US" sz="1200" dirty="0" err="1">
                <a:latin typeface="Times" charset="0"/>
                <a:ea typeface="ＭＳ Ｐゴシック" charset="0"/>
              </a:rPr>
              <a:t>Zemel</a:t>
            </a:r>
            <a:r>
              <a:rPr lang="en-US" sz="1200" dirty="0">
                <a:latin typeface="Times" charset="0"/>
                <a:ea typeface="ＭＳ Ｐゴシック" charset="0"/>
              </a:rPr>
              <a:t> et al. </a:t>
            </a:r>
            <a:r>
              <a:rPr lang="en-US" sz="1200" dirty="0" err="1">
                <a:latin typeface="Times" charset="0"/>
                <a:ea typeface="ＭＳ Ｐゴシック" charset="0"/>
              </a:rPr>
              <a:t>Obes</a:t>
            </a:r>
            <a:r>
              <a:rPr lang="en-US" sz="1200" dirty="0">
                <a:latin typeface="Times" charset="0"/>
                <a:ea typeface="ＭＳ Ｐゴシック" charset="0"/>
              </a:rPr>
              <a:t> Res 2004)</a:t>
            </a:r>
          </a:p>
          <a:p>
            <a:pPr lvl="2">
              <a:lnSpc>
                <a:spcPct val="90000"/>
              </a:lnSpc>
            </a:pPr>
            <a:r>
              <a:rPr lang="en-US" sz="2000" dirty="0" err="1">
                <a:solidFill>
                  <a:srgbClr val="EBE59D"/>
                </a:solidFill>
                <a:latin typeface="Times" charset="0"/>
                <a:ea typeface="ＭＳ Ｐゴシック" charset="0"/>
              </a:rPr>
              <a:t>Isocaloric</a:t>
            </a:r>
            <a:r>
              <a:rPr lang="en-US" sz="2000" dirty="0">
                <a:solidFill>
                  <a:srgbClr val="EBE59D"/>
                </a:solidFill>
                <a:latin typeface="Times" charset="0"/>
                <a:ea typeface="ＭＳ Ｐゴシック" charset="0"/>
              </a:rPr>
              <a:t> substitution of yogurt for other foods led to significant loss of weight, body fat and reduced central obesity in obese individuals </a:t>
            </a:r>
            <a:endParaRPr lang="en-US" sz="2000" dirty="0" smtClean="0">
              <a:solidFill>
                <a:srgbClr val="EBE59D"/>
              </a:solidFill>
              <a:latin typeface="Times" charset="0"/>
              <a:ea typeface="ＭＳ Ｐゴシック" charset="0"/>
            </a:endParaRPr>
          </a:p>
          <a:p>
            <a:pPr lvl="3">
              <a:lnSpc>
                <a:spcPct val="90000"/>
              </a:lnSpc>
            </a:pPr>
            <a:r>
              <a:rPr lang="en-US" sz="1600" dirty="0" smtClean="0">
                <a:solidFill>
                  <a:srgbClr val="FFFFFF"/>
                </a:solidFill>
                <a:latin typeface="Times" charset="0"/>
                <a:ea typeface="ＭＳ Ｐゴシック" charset="0"/>
              </a:rPr>
              <a:t>12</a:t>
            </a:r>
            <a:r>
              <a:rPr lang="en-US" sz="1600" dirty="0">
                <a:solidFill>
                  <a:srgbClr val="FFFFFF"/>
                </a:solidFill>
                <a:latin typeface="Times" charset="0"/>
                <a:ea typeface="ＭＳ Ｐゴシック" charset="0"/>
              </a:rPr>
              <a:t>-week intervention </a:t>
            </a:r>
            <a:r>
              <a:rPr lang="en-US" sz="1600" dirty="0" smtClean="0">
                <a:solidFill>
                  <a:srgbClr val="EBE59D"/>
                </a:solidFill>
                <a:latin typeface="Times" charset="0"/>
                <a:ea typeface="ＭＳ Ｐゴシック" charset="0"/>
              </a:rPr>
              <a:t>				</a:t>
            </a:r>
            <a:r>
              <a:rPr lang="en-US" sz="1050" dirty="0" smtClean="0">
                <a:solidFill>
                  <a:schemeClr val="bg1"/>
                </a:solidFill>
                <a:latin typeface="Times" charset="0"/>
                <a:ea typeface="ＭＳ Ｐゴシック" charset="0"/>
              </a:rPr>
              <a:t>(</a:t>
            </a:r>
            <a:r>
              <a:rPr lang="en-US" sz="1050" dirty="0" err="1">
                <a:solidFill>
                  <a:schemeClr val="bg1"/>
                </a:solidFill>
                <a:latin typeface="Times" charset="0"/>
                <a:ea typeface="ＭＳ Ｐゴシック" charset="0"/>
              </a:rPr>
              <a:t>Zemel</a:t>
            </a:r>
            <a:r>
              <a:rPr lang="en-US" sz="1050" dirty="0">
                <a:solidFill>
                  <a:schemeClr val="bg1"/>
                </a:solidFill>
                <a:latin typeface="Times" charset="0"/>
                <a:ea typeface="ＭＳ Ｐゴシック" charset="0"/>
              </a:rPr>
              <a:t> et al. Inter J </a:t>
            </a:r>
            <a:r>
              <a:rPr lang="en-US" sz="1050" dirty="0" err="1">
                <a:solidFill>
                  <a:schemeClr val="bg1"/>
                </a:solidFill>
                <a:latin typeface="Times" charset="0"/>
                <a:ea typeface="ＭＳ Ｐゴシック" charset="0"/>
              </a:rPr>
              <a:t>Obes</a:t>
            </a:r>
            <a:r>
              <a:rPr lang="en-US" sz="1050" dirty="0">
                <a:solidFill>
                  <a:schemeClr val="bg1"/>
                </a:solidFill>
                <a:latin typeface="Times" charset="0"/>
                <a:ea typeface="ＭＳ Ｐゴシック" charset="0"/>
              </a:rPr>
              <a:t> 2005)</a:t>
            </a:r>
          </a:p>
          <a:p>
            <a:pPr lvl="1">
              <a:lnSpc>
                <a:spcPct val="90000"/>
              </a:lnSpc>
            </a:pPr>
            <a:endParaRPr lang="en-US" sz="1800" dirty="0">
              <a:solidFill>
                <a:srgbClr val="EBE59D"/>
              </a:solidFill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7452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848600" cy="990600"/>
          </a:xfrm>
        </p:spPr>
        <p:txBody>
          <a:bodyPr/>
          <a:lstStyle/>
          <a:p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CALCIUM IN WEIGHT REDUCTION  </a:t>
            </a:r>
            <a:b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3600" dirty="0">
                <a:latin typeface="Times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sz="3600" dirty="0" smtClean="0">
                <a:latin typeface="Times" charset="0"/>
                <a:ea typeface="ＭＳ Ｐゴシック" charset="0"/>
                <a:cs typeface="ＭＳ Ｐゴシック" charset="0"/>
              </a:rPr>
              <a:t>mechanism:</a:t>
            </a:r>
            <a:endParaRPr lang="en-US" sz="3600" dirty="0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9144000" cy="5334000"/>
          </a:xfrm>
        </p:spPr>
        <p:txBody>
          <a:bodyPr/>
          <a:lstStyle/>
          <a:p>
            <a:r>
              <a:rPr lang="en-US" sz="2800" dirty="0">
                <a:latin typeface="Times" charset="0"/>
              </a:rPr>
              <a:t>Anti-obesity effect of </a:t>
            </a:r>
            <a:r>
              <a:rPr lang="en-US" sz="2800" dirty="0" err="1">
                <a:latin typeface="Times" charset="0"/>
              </a:rPr>
              <a:t>Ca</a:t>
            </a:r>
            <a:r>
              <a:rPr lang="en-US" sz="2800" dirty="0">
                <a:latin typeface="Times" charset="0"/>
              </a:rPr>
              <a:t> could be attributed to its intracellular level and its impact on </a:t>
            </a:r>
            <a:r>
              <a:rPr lang="en-US" sz="2800" dirty="0" err="1">
                <a:latin typeface="Times" charset="0"/>
              </a:rPr>
              <a:t>lypogenesis</a:t>
            </a:r>
            <a:r>
              <a:rPr lang="en-US" sz="2800" dirty="0">
                <a:latin typeface="Times" charset="0"/>
              </a:rPr>
              <a:t> and </a:t>
            </a:r>
            <a:r>
              <a:rPr lang="en-US" sz="2800" dirty="0" smtClean="0">
                <a:latin typeface="Times" charset="0"/>
              </a:rPr>
              <a:t>lipolysis in adipocytes</a:t>
            </a:r>
            <a:endParaRPr lang="en-US" sz="2800" dirty="0">
              <a:latin typeface="Times" charset="0"/>
            </a:endParaRPr>
          </a:p>
          <a:p>
            <a:pPr lvl="1"/>
            <a:r>
              <a:rPr lang="en-US" sz="2400" dirty="0">
                <a:latin typeface="Times" charset="0"/>
              </a:rPr>
              <a:t>Accordingly, low </a:t>
            </a:r>
            <a:r>
              <a:rPr lang="en-US" sz="2400" dirty="0" err="1">
                <a:latin typeface="Times" charset="0"/>
              </a:rPr>
              <a:t>Ca</a:t>
            </a:r>
            <a:r>
              <a:rPr lang="en-US" sz="2400" dirty="0">
                <a:latin typeface="Times" charset="0"/>
              </a:rPr>
              <a:t> diets stimulate PTH and </a:t>
            </a:r>
            <a:r>
              <a:rPr lang="en-US" sz="2400" dirty="0" err="1">
                <a:latin typeface="Times" charset="0"/>
              </a:rPr>
              <a:t>calcitriol</a:t>
            </a:r>
            <a:r>
              <a:rPr lang="en-US" sz="2400" dirty="0">
                <a:latin typeface="Times" charset="0"/>
              </a:rPr>
              <a:t> secretion, which both promote </a:t>
            </a:r>
            <a:r>
              <a:rPr lang="en-US" sz="2400" dirty="0" err="1">
                <a:latin typeface="Times" charset="0"/>
              </a:rPr>
              <a:t>Ca</a:t>
            </a:r>
            <a:r>
              <a:rPr lang="en-US" sz="2400" dirty="0">
                <a:latin typeface="Times" charset="0"/>
              </a:rPr>
              <a:t> influx in adipocytes </a:t>
            </a:r>
          </a:p>
          <a:p>
            <a:pPr lvl="1"/>
            <a:r>
              <a:rPr lang="en-US" sz="2400" dirty="0">
                <a:latin typeface="Times" charset="0"/>
              </a:rPr>
              <a:t>Increased intracellular </a:t>
            </a:r>
            <a:r>
              <a:rPr lang="en-US" sz="2400" dirty="0" err="1">
                <a:latin typeface="Times" charset="0"/>
              </a:rPr>
              <a:t>Ca</a:t>
            </a:r>
            <a:r>
              <a:rPr lang="en-US" sz="2400" dirty="0">
                <a:latin typeface="Times" charset="0"/>
              </a:rPr>
              <a:t> stimulates </a:t>
            </a:r>
            <a:r>
              <a:rPr lang="en-US" sz="2400" dirty="0" err="1">
                <a:latin typeface="Times" charset="0"/>
              </a:rPr>
              <a:t>lipogenesis</a:t>
            </a:r>
            <a:r>
              <a:rPr lang="en-US" sz="2400" dirty="0">
                <a:latin typeface="Times" charset="0"/>
              </a:rPr>
              <a:t> and suppresses lipolysis resulting in increased adiposity</a:t>
            </a:r>
          </a:p>
          <a:p>
            <a:pPr lvl="1"/>
            <a:r>
              <a:rPr lang="en-US" sz="2400" dirty="0">
                <a:latin typeface="Times" charset="0"/>
              </a:rPr>
              <a:t>High </a:t>
            </a:r>
            <a:r>
              <a:rPr lang="en-US" sz="2400" dirty="0" err="1">
                <a:latin typeface="Times" charset="0"/>
              </a:rPr>
              <a:t>Ca</a:t>
            </a:r>
            <a:r>
              <a:rPr lang="en-US" sz="2400" dirty="0">
                <a:latin typeface="Times" charset="0"/>
              </a:rPr>
              <a:t> diets are shown to suppress this hormonal response, resulting in an up-regulation of lipolysis.</a:t>
            </a:r>
          </a:p>
          <a:p>
            <a:endParaRPr lang="en-US" sz="2800" dirty="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5232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8839200" cy="1066800"/>
          </a:xfrm>
        </p:spPr>
        <p:txBody>
          <a:bodyPr/>
          <a:lstStyle/>
          <a:p>
            <a:r>
              <a:rPr lang="en-US" sz="3200">
                <a:latin typeface="Times" charset="0"/>
                <a:ea typeface="ＭＳ Ｐゴシック" charset="0"/>
                <a:cs typeface="ＭＳ Ｐゴシック" charset="0"/>
              </a:rPr>
              <a:t>Possible mechanism of the anti-obesity effect of dietary calcium</a:t>
            </a:r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142" name="Oval 6"/>
          <p:cNvSpPr>
            <a:spLocks noChangeArrowheads="1"/>
          </p:cNvSpPr>
          <p:nvPr/>
        </p:nvSpPr>
        <p:spPr bwMode="auto">
          <a:xfrm>
            <a:off x="1752600" y="3124200"/>
            <a:ext cx="4495800" cy="2438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endParaRPr lang="en-US" baseline="30000">
              <a:solidFill>
                <a:srgbClr val="000000"/>
              </a:solidFill>
            </a:endParaRPr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3032125" y="1793875"/>
            <a:ext cx="774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/>
              <a:t>Ca</a:t>
            </a:r>
            <a:r>
              <a:rPr lang="en-US" baseline="30000"/>
              <a:t>2+</a:t>
            </a:r>
            <a:endParaRPr lang="en-US"/>
          </a:p>
        </p:txBody>
      </p:sp>
      <p:sp>
        <p:nvSpPr>
          <p:cNvPr id="91144" name="Line 8"/>
          <p:cNvSpPr>
            <a:spLocks noChangeShapeType="1"/>
          </p:cNvSpPr>
          <p:nvPr/>
        </p:nvSpPr>
        <p:spPr bwMode="auto">
          <a:xfrm>
            <a:off x="3352800" y="21336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1145" name="Line 9"/>
          <p:cNvSpPr>
            <a:spLocks noChangeShapeType="1"/>
          </p:cNvSpPr>
          <p:nvPr/>
        </p:nvSpPr>
        <p:spPr bwMode="auto">
          <a:xfrm>
            <a:off x="3352800" y="4114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1146" name="Line 10"/>
          <p:cNvSpPr>
            <a:spLocks noChangeShapeType="1"/>
          </p:cNvSpPr>
          <p:nvPr/>
        </p:nvSpPr>
        <p:spPr bwMode="auto">
          <a:xfrm>
            <a:off x="3886200" y="3886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1147" name="Oval 11"/>
          <p:cNvSpPr>
            <a:spLocks noChangeArrowheads="1"/>
          </p:cNvSpPr>
          <p:nvPr/>
        </p:nvSpPr>
        <p:spPr bwMode="auto">
          <a:xfrm>
            <a:off x="2438400" y="4495800"/>
            <a:ext cx="1524000" cy="457200"/>
          </a:xfrm>
          <a:prstGeom prst="ellipse">
            <a:avLst/>
          </a:prstGeom>
          <a:solidFill>
            <a:srgbClr val="FF7A7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FFCCE4"/>
              </a:solidFill>
            </a:endParaRPr>
          </a:p>
        </p:txBody>
      </p:sp>
      <p:sp>
        <p:nvSpPr>
          <p:cNvPr id="91149" name="Line 13"/>
          <p:cNvSpPr>
            <a:spLocks noChangeShapeType="1"/>
          </p:cNvSpPr>
          <p:nvPr/>
        </p:nvSpPr>
        <p:spPr bwMode="auto">
          <a:xfrm>
            <a:off x="3962400" y="4724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1151" name="Text Box 15"/>
          <p:cNvSpPr txBox="1">
            <a:spLocks noChangeArrowheads="1"/>
          </p:cNvSpPr>
          <p:nvPr/>
        </p:nvSpPr>
        <p:spPr bwMode="auto">
          <a:xfrm>
            <a:off x="6477000" y="2133600"/>
            <a:ext cx="1716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/>
              <a:t>1,25(OH)</a:t>
            </a:r>
            <a:r>
              <a:rPr lang="en-US" baseline="-25000"/>
              <a:t>2</a:t>
            </a:r>
            <a:r>
              <a:rPr lang="en-US"/>
              <a:t>D</a:t>
            </a:r>
          </a:p>
        </p:txBody>
      </p:sp>
      <p:sp>
        <p:nvSpPr>
          <p:cNvPr id="91152" name="Line 16"/>
          <p:cNvSpPr>
            <a:spLocks noChangeShapeType="1"/>
          </p:cNvSpPr>
          <p:nvPr/>
        </p:nvSpPr>
        <p:spPr bwMode="auto">
          <a:xfrm flipV="1">
            <a:off x="7391400" y="2819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1153" name="Line 17"/>
          <p:cNvSpPr>
            <a:spLocks noChangeShapeType="1"/>
          </p:cNvSpPr>
          <p:nvPr/>
        </p:nvSpPr>
        <p:spPr bwMode="auto">
          <a:xfrm>
            <a:off x="7391400" y="4419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1154" name="Line 18"/>
          <p:cNvSpPr>
            <a:spLocks noChangeShapeType="1"/>
          </p:cNvSpPr>
          <p:nvPr/>
        </p:nvSpPr>
        <p:spPr bwMode="auto">
          <a:xfrm flipH="1">
            <a:off x="3886200" y="2209800"/>
            <a:ext cx="2438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1155" name="Line 19"/>
          <p:cNvSpPr>
            <a:spLocks noChangeShapeType="1"/>
          </p:cNvSpPr>
          <p:nvPr/>
        </p:nvSpPr>
        <p:spPr bwMode="auto">
          <a:xfrm flipH="1">
            <a:off x="5867400" y="2743200"/>
            <a:ext cx="11430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1156" name="Text Box 20"/>
          <p:cNvSpPr txBox="1">
            <a:spLocks noChangeArrowheads="1"/>
          </p:cNvSpPr>
          <p:nvPr/>
        </p:nvSpPr>
        <p:spPr bwMode="auto">
          <a:xfrm>
            <a:off x="3276600" y="5486400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Adipocyte</a:t>
            </a:r>
          </a:p>
        </p:txBody>
      </p:sp>
      <p:sp>
        <p:nvSpPr>
          <p:cNvPr id="91157" name="Text Box 21"/>
          <p:cNvSpPr txBox="1">
            <a:spLocks noChangeArrowheads="1"/>
          </p:cNvSpPr>
          <p:nvPr/>
        </p:nvSpPr>
        <p:spPr bwMode="auto">
          <a:xfrm>
            <a:off x="2689225" y="4495800"/>
            <a:ext cx="1120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/>
              <a:t>FAS transcription</a:t>
            </a:r>
          </a:p>
        </p:txBody>
      </p:sp>
      <p:sp>
        <p:nvSpPr>
          <p:cNvPr id="91158" name="Line 22"/>
          <p:cNvSpPr>
            <a:spLocks noChangeShapeType="1"/>
          </p:cNvSpPr>
          <p:nvPr/>
        </p:nvSpPr>
        <p:spPr bwMode="auto">
          <a:xfrm flipV="1">
            <a:off x="2667000" y="4572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1159" name="Text Box 23"/>
          <p:cNvSpPr txBox="1">
            <a:spLocks noChangeArrowheads="1"/>
          </p:cNvSpPr>
          <p:nvPr/>
        </p:nvSpPr>
        <p:spPr bwMode="auto">
          <a:xfrm>
            <a:off x="3352800" y="2209800"/>
            <a:ext cx="357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/>
              <a:t>+</a:t>
            </a:r>
          </a:p>
        </p:txBody>
      </p:sp>
      <p:sp>
        <p:nvSpPr>
          <p:cNvPr id="91160" name="Text Box 24"/>
          <p:cNvSpPr txBox="1">
            <a:spLocks noChangeArrowheads="1"/>
          </p:cNvSpPr>
          <p:nvPr/>
        </p:nvSpPr>
        <p:spPr bwMode="auto">
          <a:xfrm>
            <a:off x="7239000" y="23622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/>
              <a:t>+</a:t>
            </a:r>
          </a:p>
        </p:txBody>
      </p:sp>
      <p:sp>
        <p:nvSpPr>
          <p:cNvPr id="91162" name="Text Box 26"/>
          <p:cNvSpPr txBox="1">
            <a:spLocks noChangeArrowheads="1"/>
          </p:cNvSpPr>
          <p:nvPr/>
        </p:nvSpPr>
        <p:spPr bwMode="auto">
          <a:xfrm>
            <a:off x="4419600" y="3702050"/>
            <a:ext cx="182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600"/>
              <a:t>Inhibits lipolysis </a:t>
            </a:r>
          </a:p>
        </p:txBody>
      </p:sp>
      <p:sp>
        <p:nvSpPr>
          <p:cNvPr id="91164" name="Line 28"/>
          <p:cNvSpPr>
            <a:spLocks noChangeShapeType="1"/>
          </p:cNvSpPr>
          <p:nvPr/>
        </p:nvSpPr>
        <p:spPr bwMode="auto">
          <a:xfrm>
            <a:off x="5181600" y="3962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1165" name="Line 29"/>
          <p:cNvSpPr>
            <a:spLocks noChangeShapeType="1"/>
          </p:cNvSpPr>
          <p:nvPr/>
        </p:nvSpPr>
        <p:spPr bwMode="auto">
          <a:xfrm>
            <a:off x="4572000" y="4267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1166" name="Line 30"/>
          <p:cNvSpPr>
            <a:spLocks noChangeShapeType="1"/>
          </p:cNvSpPr>
          <p:nvPr/>
        </p:nvSpPr>
        <p:spPr bwMode="auto">
          <a:xfrm>
            <a:off x="4800600" y="4800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1167" name="Line 31"/>
          <p:cNvSpPr>
            <a:spLocks noChangeShapeType="1"/>
          </p:cNvSpPr>
          <p:nvPr/>
        </p:nvSpPr>
        <p:spPr bwMode="auto">
          <a:xfrm flipV="1">
            <a:off x="4648200" y="5029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1168" name="Text Box 32"/>
          <p:cNvSpPr txBox="1">
            <a:spLocks noChangeArrowheads="1"/>
          </p:cNvSpPr>
          <p:nvPr/>
        </p:nvSpPr>
        <p:spPr bwMode="auto">
          <a:xfrm>
            <a:off x="4648200" y="4953000"/>
            <a:ext cx="887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/>
              <a:t>de novo</a:t>
            </a:r>
            <a:endParaRPr lang="en-US" sz="1200"/>
          </a:p>
          <a:p>
            <a:pPr>
              <a:defRPr/>
            </a:pPr>
            <a:r>
              <a:rPr lang="en-US" sz="1200"/>
              <a:t>lipogenesis</a:t>
            </a:r>
          </a:p>
        </p:txBody>
      </p:sp>
      <p:sp>
        <p:nvSpPr>
          <p:cNvPr id="91169" name="Text Box 33"/>
          <p:cNvSpPr txBox="1">
            <a:spLocks noChangeArrowheads="1"/>
          </p:cNvSpPr>
          <p:nvPr/>
        </p:nvSpPr>
        <p:spPr bwMode="auto">
          <a:xfrm>
            <a:off x="4556125" y="4583113"/>
            <a:ext cx="520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/>
              <a:t>FAS</a:t>
            </a:r>
          </a:p>
        </p:txBody>
      </p:sp>
      <p:sp>
        <p:nvSpPr>
          <p:cNvPr id="91170" name="Line 34"/>
          <p:cNvSpPr>
            <a:spLocks noChangeShapeType="1"/>
          </p:cNvSpPr>
          <p:nvPr/>
        </p:nvSpPr>
        <p:spPr bwMode="auto">
          <a:xfrm flipV="1">
            <a:off x="4572000" y="4572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1171" name="Text Box 35"/>
          <p:cNvSpPr txBox="1">
            <a:spLocks noChangeArrowheads="1"/>
          </p:cNvSpPr>
          <p:nvPr/>
        </p:nvSpPr>
        <p:spPr bwMode="auto">
          <a:xfrm>
            <a:off x="4556125" y="4202113"/>
            <a:ext cx="14827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/>
              <a:t>UCP2 expression</a:t>
            </a:r>
          </a:p>
        </p:txBody>
      </p:sp>
      <p:sp>
        <p:nvSpPr>
          <p:cNvPr id="91172" name="Text Box 36"/>
          <p:cNvSpPr txBox="1">
            <a:spLocks noChangeArrowheads="1"/>
          </p:cNvSpPr>
          <p:nvPr/>
        </p:nvSpPr>
        <p:spPr bwMode="auto">
          <a:xfrm>
            <a:off x="3124200" y="3733800"/>
            <a:ext cx="990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600"/>
              <a:t>[Ca</a:t>
            </a:r>
            <a:r>
              <a:rPr lang="en-US" sz="1600" baseline="30000"/>
              <a:t>2+</a:t>
            </a:r>
            <a:r>
              <a:rPr lang="en-US" sz="1600"/>
              <a:t>]i</a:t>
            </a:r>
            <a:endParaRPr lang="en-US"/>
          </a:p>
        </p:txBody>
      </p:sp>
      <p:sp>
        <p:nvSpPr>
          <p:cNvPr id="91173" name="Text Box 37"/>
          <p:cNvSpPr txBox="1">
            <a:spLocks noChangeArrowheads="1"/>
          </p:cNvSpPr>
          <p:nvPr/>
        </p:nvSpPr>
        <p:spPr bwMode="auto">
          <a:xfrm>
            <a:off x="6705600" y="4938713"/>
            <a:ext cx="1493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/>
              <a:t>Thermogenesis</a:t>
            </a:r>
            <a:endParaRPr lang="en-US"/>
          </a:p>
        </p:txBody>
      </p:sp>
      <p:sp>
        <p:nvSpPr>
          <p:cNvPr id="91174" name="Line 38"/>
          <p:cNvSpPr>
            <a:spLocks noChangeShapeType="1"/>
          </p:cNvSpPr>
          <p:nvPr/>
        </p:nvSpPr>
        <p:spPr bwMode="auto">
          <a:xfrm>
            <a:off x="5791200" y="4648200"/>
            <a:ext cx="914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1175" name="Text Box 39"/>
          <p:cNvSpPr txBox="1">
            <a:spLocks noChangeArrowheads="1"/>
          </p:cNvSpPr>
          <p:nvPr/>
        </p:nvSpPr>
        <p:spPr bwMode="auto">
          <a:xfrm>
            <a:off x="6172200" y="44196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/>
              <a:t>?</a:t>
            </a:r>
          </a:p>
        </p:txBody>
      </p:sp>
      <p:sp>
        <p:nvSpPr>
          <p:cNvPr id="91176" name="Text Box 40"/>
          <p:cNvSpPr txBox="1">
            <a:spLocks noChangeArrowheads="1"/>
          </p:cNvSpPr>
          <p:nvPr/>
        </p:nvSpPr>
        <p:spPr bwMode="auto">
          <a:xfrm>
            <a:off x="76200" y="5267236"/>
            <a:ext cx="21336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100" dirty="0"/>
              <a:t>Adapted from: </a:t>
            </a:r>
            <a:r>
              <a:rPr lang="en-US" sz="1100" dirty="0" err="1"/>
              <a:t>Zemel</a:t>
            </a:r>
            <a:r>
              <a:rPr lang="en-US" sz="1100" dirty="0"/>
              <a:t>, </a:t>
            </a:r>
          </a:p>
          <a:p>
            <a:pPr>
              <a:defRPr/>
            </a:pPr>
            <a:r>
              <a:rPr lang="en-US" sz="1100" dirty="0"/>
              <a:t>J Am College </a:t>
            </a:r>
            <a:r>
              <a:rPr lang="en-US" sz="1100" dirty="0" err="1"/>
              <a:t>Nutr</a:t>
            </a:r>
            <a:r>
              <a:rPr lang="en-US" sz="1100" dirty="0"/>
              <a:t>, 21:1465-1515, 2002</a:t>
            </a:r>
            <a:endParaRPr lang="en-US" sz="1800" dirty="0"/>
          </a:p>
        </p:txBody>
      </p:sp>
      <p:sp>
        <p:nvSpPr>
          <p:cNvPr id="91178" name="Line 42"/>
          <p:cNvSpPr>
            <a:spLocks noChangeShapeType="1"/>
          </p:cNvSpPr>
          <p:nvPr/>
        </p:nvSpPr>
        <p:spPr bwMode="auto">
          <a:xfrm flipV="1">
            <a:off x="3124200" y="3810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1179" name="Text Box 43"/>
          <p:cNvSpPr txBox="1">
            <a:spLocks noChangeArrowheads="1"/>
          </p:cNvSpPr>
          <p:nvPr/>
        </p:nvSpPr>
        <p:spPr bwMode="auto">
          <a:xfrm>
            <a:off x="6842125" y="1641475"/>
            <a:ext cx="811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/>
              <a:t>PTH</a:t>
            </a:r>
          </a:p>
        </p:txBody>
      </p:sp>
      <p:sp>
        <p:nvSpPr>
          <p:cNvPr id="91181" name="AutoShape 45"/>
          <p:cNvSpPr>
            <a:spLocks noChangeArrowheads="1"/>
          </p:cNvSpPr>
          <p:nvPr/>
        </p:nvSpPr>
        <p:spPr bwMode="auto">
          <a:xfrm>
            <a:off x="914400" y="1295400"/>
            <a:ext cx="2514600" cy="381000"/>
          </a:xfrm>
          <a:prstGeom prst="roundRect">
            <a:avLst>
              <a:gd name="adj" fmla="val 16667"/>
            </a:avLst>
          </a:prstGeom>
          <a:solidFill>
            <a:srgbClr val="A3FF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en-US">
                <a:solidFill>
                  <a:schemeClr val="tx2"/>
                </a:solidFill>
              </a:rPr>
              <a:t>Low Dietary Ca</a:t>
            </a:r>
          </a:p>
          <a:p>
            <a:pPr algn="ctr">
              <a:defRPr/>
            </a:pPr>
            <a:endParaRPr lang="en-US">
              <a:solidFill>
                <a:schemeClr val="tx2"/>
              </a:solidFill>
            </a:endParaRPr>
          </a:p>
        </p:txBody>
      </p:sp>
      <p:sp>
        <p:nvSpPr>
          <p:cNvPr id="91182" name="AutoShape 46"/>
          <p:cNvSpPr>
            <a:spLocks noChangeArrowheads="1"/>
          </p:cNvSpPr>
          <p:nvPr/>
        </p:nvSpPr>
        <p:spPr bwMode="auto">
          <a:xfrm>
            <a:off x="1524000" y="1676400"/>
            <a:ext cx="1219200" cy="685800"/>
          </a:xfrm>
          <a:prstGeom prst="curvedRightArrow">
            <a:avLst>
              <a:gd name="adj1" fmla="val 20000"/>
              <a:gd name="adj2" fmla="val 40000"/>
              <a:gd name="adj3" fmla="val 59259"/>
            </a:avLst>
          </a:prstGeom>
          <a:solidFill>
            <a:srgbClr val="FFFF2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1183" name="AutoShape 47"/>
          <p:cNvSpPr>
            <a:spLocks noChangeArrowheads="1"/>
          </p:cNvSpPr>
          <p:nvPr/>
        </p:nvSpPr>
        <p:spPr bwMode="auto">
          <a:xfrm>
            <a:off x="990600" y="2133600"/>
            <a:ext cx="1066800" cy="914400"/>
          </a:xfrm>
          <a:prstGeom prst="roundRect">
            <a:avLst>
              <a:gd name="adj" fmla="val 16667"/>
            </a:avLst>
          </a:prstGeom>
          <a:solidFill>
            <a:srgbClr val="A3FF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chemeClr val="tx2"/>
                </a:solidFill>
              </a:rPr>
              <a:t>Low </a:t>
            </a:r>
          </a:p>
          <a:p>
            <a:pPr algn="ctr">
              <a:defRPr/>
            </a:pPr>
            <a:r>
              <a:rPr lang="en-US" sz="1800">
                <a:solidFill>
                  <a:schemeClr val="tx2"/>
                </a:solidFill>
              </a:rPr>
              <a:t>serum Ca</a:t>
            </a:r>
            <a:endParaRPr lang="en-US">
              <a:solidFill>
                <a:schemeClr val="tx2"/>
              </a:solidFill>
            </a:endParaRPr>
          </a:p>
        </p:txBody>
      </p:sp>
      <p:cxnSp>
        <p:nvCxnSpPr>
          <p:cNvPr id="91185" name="AutoShape 49"/>
          <p:cNvCxnSpPr>
            <a:cxnSpLocks noChangeShapeType="1"/>
          </p:cNvCxnSpPr>
          <p:nvPr/>
        </p:nvCxnSpPr>
        <p:spPr bwMode="auto">
          <a:xfrm>
            <a:off x="3352800" y="1485900"/>
            <a:ext cx="3819525" cy="15557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1186" name="Rectangle 50"/>
          <p:cNvSpPr>
            <a:spLocks noChangeArrowheads="1"/>
          </p:cNvSpPr>
          <p:nvPr/>
        </p:nvSpPr>
        <p:spPr bwMode="auto">
          <a:xfrm>
            <a:off x="5029200" y="1371600"/>
            <a:ext cx="357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/>
              <a:t>+</a:t>
            </a:r>
          </a:p>
        </p:txBody>
      </p:sp>
      <p:sp>
        <p:nvSpPr>
          <p:cNvPr id="91189" name="AutoShape 53"/>
          <p:cNvSpPr>
            <a:spLocks noChangeArrowheads="1"/>
          </p:cNvSpPr>
          <p:nvPr/>
        </p:nvSpPr>
        <p:spPr bwMode="auto">
          <a:xfrm>
            <a:off x="6858000" y="3276600"/>
            <a:ext cx="1066800" cy="914400"/>
          </a:xfrm>
          <a:prstGeom prst="roundRect">
            <a:avLst>
              <a:gd name="adj" fmla="val 16667"/>
            </a:avLst>
          </a:prstGeom>
          <a:solidFill>
            <a:srgbClr val="A3FF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solidFill>
                  <a:srgbClr val="000000"/>
                </a:solidFill>
              </a:rPr>
              <a:t>Low</a:t>
            </a:r>
            <a:r>
              <a:rPr lang="en-US" sz="1800" dirty="0"/>
              <a:t> </a:t>
            </a:r>
          </a:p>
          <a:p>
            <a:pPr algn="ctr">
              <a:defRPr/>
            </a:pPr>
            <a:r>
              <a:rPr lang="en-US" sz="1800" dirty="0">
                <a:solidFill>
                  <a:srgbClr val="000000"/>
                </a:solidFill>
              </a:rPr>
              <a:t>serum</a:t>
            </a:r>
            <a:r>
              <a:rPr lang="en-US" sz="1800" dirty="0"/>
              <a:t> </a:t>
            </a:r>
            <a:r>
              <a:rPr lang="en-US" sz="1800" dirty="0" err="1">
                <a:solidFill>
                  <a:srgbClr val="000000"/>
                </a:solidFill>
              </a:rPr>
              <a:t>Ca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7626" name="TextBox 1"/>
          <p:cNvSpPr txBox="1">
            <a:spLocks noChangeArrowheads="1"/>
          </p:cNvSpPr>
          <p:nvPr/>
        </p:nvSpPr>
        <p:spPr bwMode="auto">
          <a:xfrm rot="19753895">
            <a:off x="709613" y="3278188"/>
            <a:ext cx="44529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3200" b="1" dirty="0">
                <a:solidFill>
                  <a:srgbClr val="CCFFCC"/>
                </a:solidFill>
              </a:rPr>
              <a:t>CALCIUM PARADOX</a:t>
            </a:r>
          </a:p>
        </p:txBody>
      </p:sp>
    </p:spTree>
    <p:extLst>
      <p:ext uri="{BB962C8B-B14F-4D97-AF65-F5344CB8AC3E}">
        <p14:creationId xmlns:p14="http://schemas.microsoft.com/office/powerpoint/2010/main" val="4230695190"/>
      </p:ext>
    </p:extLst>
  </p:cSld>
  <p:clrMapOvr>
    <a:masterClrMapping/>
  </p:clrMapOvr>
  <p:transition xmlns:p14="http://schemas.microsoft.com/office/powerpoint/2010/main" spd="slow">
    <p:circl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7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b="1" dirty="0" smtClean="0"/>
              <a:t>Objectives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533400" y="1295400"/>
            <a:ext cx="8077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it-IT" sz="3200" dirty="0" smtClean="0">
                <a:solidFill>
                  <a:srgbClr val="EBE59D"/>
                </a:solidFill>
              </a:rPr>
              <a:t>To </a:t>
            </a:r>
            <a:r>
              <a:rPr lang="it-IT" sz="3200" dirty="0">
                <a:solidFill>
                  <a:srgbClr val="EBE59D"/>
                </a:solidFill>
              </a:rPr>
              <a:t>investigate </a:t>
            </a:r>
            <a:r>
              <a:rPr lang="it-IT" sz="3200" dirty="0" err="1">
                <a:solidFill>
                  <a:srgbClr val="EBE59D"/>
                </a:solidFill>
              </a:rPr>
              <a:t>whether</a:t>
            </a:r>
            <a:r>
              <a:rPr lang="it-IT" sz="3200" dirty="0">
                <a:solidFill>
                  <a:srgbClr val="EBE59D"/>
                </a:solidFill>
              </a:rPr>
              <a:t> </a:t>
            </a:r>
            <a:r>
              <a:rPr lang="it-IT" sz="3200" dirty="0" err="1">
                <a:solidFill>
                  <a:srgbClr val="EBE59D"/>
                </a:solidFill>
              </a:rPr>
              <a:t>weight</a:t>
            </a:r>
            <a:r>
              <a:rPr lang="it-IT" sz="3200" dirty="0">
                <a:solidFill>
                  <a:srgbClr val="EBE59D"/>
                </a:solidFill>
              </a:rPr>
              <a:t> </a:t>
            </a:r>
            <a:r>
              <a:rPr lang="it-IT" sz="3200" dirty="0" err="1">
                <a:solidFill>
                  <a:srgbClr val="EBE59D"/>
                </a:solidFill>
              </a:rPr>
              <a:t>loss</a:t>
            </a:r>
            <a:r>
              <a:rPr lang="it-IT" sz="3200" dirty="0">
                <a:solidFill>
                  <a:srgbClr val="EBE59D"/>
                </a:solidFill>
              </a:rPr>
              <a:t> </a:t>
            </a:r>
            <a:r>
              <a:rPr lang="it-IT" sz="3200" dirty="0" err="1">
                <a:solidFill>
                  <a:srgbClr val="EBE59D"/>
                </a:solidFill>
              </a:rPr>
              <a:t>could</a:t>
            </a:r>
            <a:r>
              <a:rPr lang="it-IT" sz="3200" dirty="0">
                <a:solidFill>
                  <a:srgbClr val="EBE59D"/>
                </a:solidFill>
              </a:rPr>
              <a:t> be </a:t>
            </a:r>
            <a:r>
              <a:rPr lang="it-IT" sz="3200" dirty="0" err="1">
                <a:solidFill>
                  <a:srgbClr val="EBE59D"/>
                </a:solidFill>
              </a:rPr>
              <a:t>achieved</a:t>
            </a:r>
            <a:r>
              <a:rPr lang="it-IT" sz="3200" dirty="0">
                <a:solidFill>
                  <a:srgbClr val="EBE59D"/>
                </a:solidFill>
              </a:rPr>
              <a:t> </a:t>
            </a:r>
            <a:r>
              <a:rPr lang="it-IT" sz="3200" dirty="0" err="1">
                <a:solidFill>
                  <a:srgbClr val="EBE59D"/>
                </a:solidFill>
              </a:rPr>
              <a:t>easier</a:t>
            </a:r>
            <a:r>
              <a:rPr lang="it-IT" sz="3200" dirty="0">
                <a:solidFill>
                  <a:srgbClr val="EBE59D"/>
                </a:solidFill>
              </a:rPr>
              <a:t> with </a:t>
            </a:r>
            <a:r>
              <a:rPr lang="it-IT" sz="3200" dirty="0" err="1" smtClean="0">
                <a:solidFill>
                  <a:srgbClr val="EBE59D"/>
                </a:solidFill>
              </a:rPr>
              <a:t>calcium</a:t>
            </a:r>
            <a:r>
              <a:rPr lang="it-IT" sz="3200" dirty="0" smtClean="0">
                <a:solidFill>
                  <a:srgbClr val="EBE59D"/>
                </a:solidFill>
              </a:rPr>
              <a:t> </a:t>
            </a:r>
            <a:r>
              <a:rPr lang="it-IT" sz="3200" dirty="0" err="1">
                <a:solidFill>
                  <a:srgbClr val="EBE59D"/>
                </a:solidFill>
              </a:rPr>
              <a:t>supplements</a:t>
            </a:r>
            <a:r>
              <a:rPr lang="it-IT" sz="3200" dirty="0">
                <a:solidFill>
                  <a:srgbClr val="EBE59D"/>
                </a:solidFill>
              </a:rPr>
              <a:t> or </a:t>
            </a:r>
            <a:r>
              <a:rPr lang="it-IT" sz="3200" dirty="0" err="1">
                <a:solidFill>
                  <a:srgbClr val="EBE59D"/>
                </a:solidFill>
              </a:rPr>
              <a:t>low-fat</a:t>
            </a:r>
            <a:r>
              <a:rPr lang="it-IT" sz="3200" dirty="0">
                <a:solidFill>
                  <a:srgbClr val="EBE59D"/>
                </a:solidFill>
              </a:rPr>
              <a:t> </a:t>
            </a:r>
            <a:r>
              <a:rPr lang="it-IT" sz="3200" dirty="0" err="1">
                <a:solidFill>
                  <a:srgbClr val="EBE59D"/>
                </a:solidFill>
              </a:rPr>
              <a:t>dairy</a:t>
            </a:r>
            <a:r>
              <a:rPr lang="it-IT" sz="3200" dirty="0">
                <a:solidFill>
                  <a:srgbClr val="EBE59D"/>
                </a:solidFill>
              </a:rPr>
              <a:t> </a:t>
            </a:r>
            <a:r>
              <a:rPr lang="it-IT" sz="3200" dirty="0" err="1" smtClean="0">
                <a:solidFill>
                  <a:srgbClr val="EBE59D"/>
                </a:solidFill>
              </a:rPr>
              <a:t>products</a:t>
            </a:r>
            <a:endParaRPr lang="it-IT" sz="3200" dirty="0">
              <a:solidFill>
                <a:srgbClr val="EBE59D"/>
              </a:solidFill>
            </a:endParaRPr>
          </a:p>
          <a:p>
            <a:pPr marL="914400" lvl="1" indent="-457200">
              <a:buFont typeface="Wingdings" charset="2"/>
              <a:buChar char="ü"/>
            </a:pPr>
            <a:r>
              <a:rPr lang="it-IT" sz="3200" dirty="0" err="1" smtClean="0">
                <a:solidFill>
                  <a:srgbClr val="FFFFFF"/>
                </a:solidFill>
              </a:rPr>
              <a:t>both</a:t>
            </a:r>
            <a:r>
              <a:rPr lang="it-IT" sz="3200" dirty="0" smtClean="0">
                <a:solidFill>
                  <a:srgbClr val="FFFFFF"/>
                </a:solidFill>
              </a:rPr>
              <a:t> </a:t>
            </a:r>
            <a:r>
              <a:rPr lang="it-IT" sz="3200" dirty="0" err="1">
                <a:solidFill>
                  <a:srgbClr val="FFFFFF"/>
                </a:solidFill>
              </a:rPr>
              <a:t>as</a:t>
            </a:r>
            <a:r>
              <a:rPr lang="it-IT" sz="3200" dirty="0">
                <a:solidFill>
                  <a:srgbClr val="FFFFFF"/>
                </a:solidFill>
              </a:rPr>
              <a:t> </a:t>
            </a:r>
            <a:r>
              <a:rPr lang="it-IT" sz="3200" dirty="0" err="1">
                <a:solidFill>
                  <a:srgbClr val="FFFFFF"/>
                </a:solidFill>
              </a:rPr>
              <a:t>complements</a:t>
            </a:r>
            <a:r>
              <a:rPr lang="it-IT" sz="3200" dirty="0">
                <a:solidFill>
                  <a:srgbClr val="FFFFFF"/>
                </a:solidFill>
              </a:rPr>
              <a:t> to the </a:t>
            </a:r>
            <a:r>
              <a:rPr lang="it-IT" sz="3200" dirty="0" err="1">
                <a:solidFill>
                  <a:srgbClr val="FFFFFF"/>
                </a:solidFill>
              </a:rPr>
              <a:t>underlying</a:t>
            </a:r>
            <a:r>
              <a:rPr lang="it-IT" sz="3200" dirty="0">
                <a:solidFill>
                  <a:srgbClr val="FFFFFF"/>
                </a:solidFill>
              </a:rPr>
              <a:t> </a:t>
            </a:r>
            <a:r>
              <a:rPr lang="it-IT" sz="3200" dirty="0" err="1">
                <a:solidFill>
                  <a:srgbClr val="FFFFFF"/>
                </a:solidFill>
              </a:rPr>
              <a:t>hypocaloric</a:t>
            </a:r>
            <a:r>
              <a:rPr lang="it-IT" sz="3200" dirty="0">
                <a:solidFill>
                  <a:srgbClr val="FFFFFF"/>
                </a:solidFill>
              </a:rPr>
              <a:t> </a:t>
            </a:r>
            <a:r>
              <a:rPr lang="it-IT" sz="3200" dirty="0" err="1" smtClean="0">
                <a:solidFill>
                  <a:srgbClr val="FFFFFF"/>
                </a:solidFill>
              </a:rPr>
              <a:t>diets</a:t>
            </a:r>
            <a:r>
              <a:rPr lang="it-IT" sz="3200" dirty="0" smtClean="0">
                <a:solidFill>
                  <a:srgbClr val="FFFFFF"/>
                </a:solidFill>
              </a:rPr>
              <a:t> </a:t>
            </a:r>
          </a:p>
          <a:p>
            <a:pPr marL="914400" lvl="1" indent="-457200">
              <a:buFont typeface="Wingdings" charset="2"/>
              <a:buChar char="ü"/>
            </a:pPr>
            <a:r>
              <a:rPr lang="it-IT" sz="3200" dirty="0" err="1">
                <a:solidFill>
                  <a:srgbClr val="FFFFFF"/>
                </a:solidFill>
              </a:rPr>
              <a:t>compared</a:t>
            </a:r>
            <a:r>
              <a:rPr lang="it-IT" sz="3200" dirty="0">
                <a:solidFill>
                  <a:srgbClr val="FFFFFF"/>
                </a:solidFill>
              </a:rPr>
              <a:t> to </a:t>
            </a:r>
            <a:r>
              <a:rPr lang="it-IT" sz="3200" dirty="0" smtClean="0">
                <a:solidFill>
                  <a:srgbClr val="FFFFFF"/>
                </a:solidFill>
              </a:rPr>
              <a:t>control (</a:t>
            </a:r>
            <a:r>
              <a:rPr lang="it-IT" sz="3200" dirty="0" err="1" smtClean="0">
                <a:solidFill>
                  <a:srgbClr val="FFFFFF"/>
                </a:solidFill>
              </a:rPr>
              <a:t>only</a:t>
            </a:r>
            <a:r>
              <a:rPr lang="it-IT" sz="3200" dirty="0" smtClean="0">
                <a:solidFill>
                  <a:srgbClr val="FFFFFF"/>
                </a:solidFill>
              </a:rPr>
              <a:t> </a:t>
            </a:r>
            <a:r>
              <a:rPr lang="it-IT" sz="3200" dirty="0" err="1" smtClean="0">
                <a:solidFill>
                  <a:srgbClr val="FFFFFF"/>
                </a:solidFill>
              </a:rPr>
              <a:t>hypocaloric</a:t>
            </a:r>
            <a:r>
              <a:rPr lang="it-IT" sz="3200" dirty="0" smtClean="0">
                <a:solidFill>
                  <a:srgbClr val="FFFFFF"/>
                </a:solidFill>
              </a:rPr>
              <a:t> </a:t>
            </a:r>
            <a:r>
              <a:rPr lang="it-IT" sz="3200" dirty="0" err="1" smtClean="0">
                <a:solidFill>
                  <a:srgbClr val="FFFFFF"/>
                </a:solidFill>
              </a:rPr>
              <a:t>diet</a:t>
            </a:r>
            <a:r>
              <a:rPr lang="it-IT" sz="3200" dirty="0" smtClean="0">
                <a:solidFill>
                  <a:srgbClr val="FFFFFF"/>
                </a:solidFill>
              </a:rPr>
              <a:t>)</a:t>
            </a:r>
          </a:p>
          <a:p>
            <a:pPr marL="342900" indent="-342900">
              <a:buFont typeface="Arial"/>
              <a:buChar char="•"/>
            </a:pPr>
            <a:r>
              <a:rPr lang="it-IT" sz="3200" dirty="0" err="1">
                <a:solidFill>
                  <a:srgbClr val="EBE59D"/>
                </a:solidFill>
              </a:rPr>
              <a:t>E</a:t>
            </a:r>
            <a:r>
              <a:rPr lang="it-IT" sz="3200" dirty="0" err="1" smtClean="0">
                <a:solidFill>
                  <a:srgbClr val="EBE59D"/>
                </a:solidFill>
              </a:rPr>
              <a:t>mphasis</a:t>
            </a:r>
            <a:r>
              <a:rPr lang="it-IT" sz="3200" dirty="0" smtClean="0">
                <a:solidFill>
                  <a:srgbClr val="EBE59D"/>
                </a:solidFill>
              </a:rPr>
              <a:t> on </a:t>
            </a:r>
            <a:r>
              <a:rPr lang="it-IT" sz="3200" dirty="0" err="1">
                <a:solidFill>
                  <a:srgbClr val="EBE59D"/>
                </a:solidFill>
              </a:rPr>
              <a:t>assessing</a:t>
            </a:r>
            <a:r>
              <a:rPr lang="it-IT" sz="3200" dirty="0">
                <a:solidFill>
                  <a:srgbClr val="EBE59D"/>
                </a:solidFill>
              </a:rPr>
              <a:t> body </a:t>
            </a:r>
            <a:r>
              <a:rPr lang="it-IT" sz="3200" dirty="0" err="1">
                <a:solidFill>
                  <a:srgbClr val="EBE59D"/>
                </a:solidFill>
              </a:rPr>
              <a:t>composition</a:t>
            </a:r>
            <a:r>
              <a:rPr lang="it-IT" sz="3200" dirty="0">
                <a:solidFill>
                  <a:srgbClr val="EBE59D"/>
                </a:solidFill>
              </a:rPr>
              <a:t>, </a:t>
            </a:r>
            <a:r>
              <a:rPr lang="it-IT" sz="3200" dirty="0" err="1">
                <a:solidFill>
                  <a:srgbClr val="EBE59D"/>
                </a:solidFill>
              </a:rPr>
              <a:t>fat</a:t>
            </a:r>
            <a:r>
              <a:rPr lang="it-IT" sz="3200" dirty="0">
                <a:solidFill>
                  <a:srgbClr val="EBE59D"/>
                </a:solidFill>
              </a:rPr>
              <a:t> </a:t>
            </a:r>
            <a:r>
              <a:rPr lang="it-IT" sz="3200" dirty="0" err="1">
                <a:solidFill>
                  <a:srgbClr val="EBE59D"/>
                </a:solidFill>
              </a:rPr>
              <a:t>distribution</a:t>
            </a:r>
            <a:r>
              <a:rPr lang="it-IT" sz="3200" dirty="0">
                <a:solidFill>
                  <a:srgbClr val="EBE59D"/>
                </a:solidFill>
              </a:rPr>
              <a:t> and </a:t>
            </a:r>
            <a:r>
              <a:rPr lang="it-IT" sz="3200" dirty="0" err="1">
                <a:solidFill>
                  <a:srgbClr val="EBE59D"/>
                </a:solidFill>
              </a:rPr>
              <a:t>changes</a:t>
            </a:r>
            <a:r>
              <a:rPr lang="it-IT" sz="3200" dirty="0">
                <a:solidFill>
                  <a:srgbClr val="EBE59D"/>
                </a:solidFill>
              </a:rPr>
              <a:t> in </a:t>
            </a:r>
            <a:r>
              <a:rPr lang="it-IT" sz="3200" dirty="0" err="1">
                <a:solidFill>
                  <a:srgbClr val="EBE59D"/>
                </a:solidFill>
              </a:rPr>
              <a:t>visceral</a:t>
            </a:r>
            <a:r>
              <a:rPr lang="it-IT" sz="3200" dirty="0">
                <a:solidFill>
                  <a:srgbClr val="EBE59D"/>
                </a:solidFill>
              </a:rPr>
              <a:t> </a:t>
            </a:r>
            <a:r>
              <a:rPr lang="it-IT" sz="3200" dirty="0" err="1" smtClean="0">
                <a:solidFill>
                  <a:srgbClr val="EBE59D"/>
                </a:solidFill>
              </a:rPr>
              <a:t>fat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74229768"/>
      </p:ext>
    </p:extLst>
  </p:cSld>
  <p:clrMapOvr>
    <a:masterClrMapping/>
  </p:clrMapOvr>
  <p:transition xmlns:p14="http://schemas.microsoft.com/office/powerpoint/2010/main" spd="slow">
    <p:circl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991600" cy="9906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	Study </a:t>
            </a:r>
            <a:r>
              <a:rPr lang="en-US" b="1" dirty="0" smtClean="0">
                <a:solidFill>
                  <a:schemeClr val="bg1"/>
                </a:solidFill>
              </a:rPr>
              <a:t>Design </a:t>
            </a:r>
            <a:r>
              <a:rPr lang="en-US" sz="5400" dirty="0">
                <a:solidFill>
                  <a:schemeClr val="bg1"/>
                </a:solidFill>
              </a:rPr>
              <a:t/>
            </a:r>
            <a:br>
              <a:rPr lang="en-US" sz="5400" dirty="0">
                <a:solidFill>
                  <a:schemeClr val="bg1"/>
                </a:solidFill>
              </a:rPr>
            </a:br>
            <a:endParaRPr lang="en-US" sz="2800" dirty="0">
              <a:latin typeface="Times" charset="0"/>
            </a:endParaRPr>
          </a:p>
        </p:txBody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600200"/>
            <a:ext cx="9144000" cy="5410200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b="1" dirty="0">
                <a:solidFill>
                  <a:srgbClr val="EBE59D"/>
                </a:solidFill>
                <a:latin typeface="Times" charset="0"/>
              </a:rPr>
              <a:t>Controlled </a:t>
            </a:r>
            <a:r>
              <a:rPr lang="en-US" b="1" dirty="0" smtClean="0">
                <a:solidFill>
                  <a:srgbClr val="EBE59D"/>
                </a:solidFill>
                <a:latin typeface="Times" charset="0"/>
              </a:rPr>
              <a:t>weight </a:t>
            </a:r>
            <a:r>
              <a:rPr lang="en-US" b="1" dirty="0">
                <a:solidFill>
                  <a:srgbClr val="EBE59D"/>
                </a:solidFill>
                <a:latin typeface="Times" charset="0"/>
              </a:rPr>
              <a:t>reduction </a:t>
            </a:r>
            <a:r>
              <a:rPr lang="en-US" b="1" dirty="0" smtClean="0">
                <a:solidFill>
                  <a:srgbClr val="EBE59D"/>
                </a:solidFill>
                <a:latin typeface="Times" charset="0"/>
              </a:rPr>
              <a:t>in overweight/obese </a:t>
            </a:r>
            <a:r>
              <a:rPr lang="en-US" b="1" dirty="0">
                <a:solidFill>
                  <a:srgbClr val="EBE59D"/>
                </a:solidFill>
                <a:latin typeface="Times" charset="0"/>
              </a:rPr>
              <a:t>Caucasian </a:t>
            </a:r>
            <a:r>
              <a:rPr lang="en-US" b="1" dirty="0" smtClean="0">
                <a:solidFill>
                  <a:srgbClr val="EBE59D"/>
                </a:solidFill>
                <a:latin typeface="Times" charset="0"/>
              </a:rPr>
              <a:t>women </a:t>
            </a:r>
            <a:r>
              <a:rPr lang="en-US" b="1" dirty="0" smtClean="0">
                <a:solidFill>
                  <a:srgbClr val="EBE59D"/>
                </a:solidFill>
                <a:latin typeface="Times" charset="0"/>
              </a:rPr>
              <a:t>over </a:t>
            </a:r>
            <a:r>
              <a:rPr lang="en-US" b="1" dirty="0" smtClean="0">
                <a:solidFill>
                  <a:srgbClr val="EBE59D"/>
                </a:solidFill>
                <a:latin typeface="Times" charset="0"/>
              </a:rPr>
              <a:t>6 months</a:t>
            </a:r>
          </a:p>
          <a:p>
            <a:pPr marL="0" indent="0" algn="ctr">
              <a:lnSpc>
                <a:spcPct val="90000"/>
              </a:lnSpc>
              <a:buNone/>
            </a:pPr>
            <a:endParaRPr lang="it-IT" sz="2800" dirty="0">
              <a:solidFill>
                <a:srgbClr val="EBE59D"/>
              </a:solidFill>
              <a:latin typeface="Times" panose="02020603050405020304" pitchFamily="18" charset="0"/>
              <a:ea typeface="Times New Roman"/>
              <a:cs typeface="Times" panose="02020603050405020304" pitchFamily="18" charset="0"/>
            </a:endParaRPr>
          </a:p>
          <a:p>
            <a:pPr lvl="1" algn="just">
              <a:buFont typeface="Arial"/>
              <a:buChar char="•"/>
            </a:pPr>
            <a:r>
              <a:rPr lang="it-IT" altLang="en-US" sz="3000" dirty="0" err="1" smtClean="0">
                <a:solidFill>
                  <a:srgbClr val="EBE59D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N</a:t>
            </a:r>
            <a:r>
              <a:rPr lang="en-US" altLang="en-US" sz="3000" dirty="0" smtClean="0">
                <a:solidFill>
                  <a:srgbClr val="EBE59D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=97 finished with complete data sets</a:t>
            </a:r>
          </a:p>
          <a:p>
            <a:pPr lvl="1" algn="just">
              <a:buFont typeface="Arial"/>
              <a:buChar char="•"/>
            </a:pPr>
            <a:r>
              <a:rPr lang="en-US" altLang="en-US" sz="3000" dirty="0" smtClean="0">
                <a:solidFill>
                  <a:srgbClr val="EBE59D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BMI </a:t>
            </a:r>
            <a:r>
              <a:rPr lang="en-US" altLang="en-US" sz="3000" dirty="0">
                <a:solidFill>
                  <a:srgbClr val="EBE59D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range: 26-40 kg/m</a:t>
            </a:r>
            <a:r>
              <a:rPr lang="en-US" altLang="en-US" sz="3000" baseline="30000" dirty="0">
                <a:solidFill>
                  <a:srgbClr val="EBE59D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2</a:t>
            </a:r>
            <a:endParaRPr lang="it-IT" sz="3000" dirty="0">
              <a:solidFill>
                <a:srgbClr val="EBE59D"/>
              </a:solidFill>
              <a:latin typeface="Times" panose="02020603050405020304" pitchFamily="18" charset="0"/>
              <a:ea typeface="Times New Roman"/>
              <a:cs typeface="Times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it-IT" sz="3000" dirty="0" err="1">
                <a:solidFill>
                  <a:srgbClr val="EBE59D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Early-postmenopausal</a:t>
            </a:r>
            <a:r>
              <a:rPr lang="it-IT" sz="3000" dirty="0">
                <a:solidFill>
                  <a:srgbClr val="EBE59D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</a:t>
            </a:r>
            <a:endParaRPr lang="it-IT" sz="3000" dirty="0" smtClean="0">
              <a:solidFill>
                <a:srgbClr val="EBE59D"/>
              </a:solidFill>
              <a:latin typeface="Times" panose="02020603050405020304" pitchFamily="18" charset="0"/>
              <a:ea typeface="Times New Roman"/>
              <a:cs typeface="Times" panose="02020603050405020304" pitchFamily="18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it-IT" sz="2600" dirty="0" smtClean="0">
                <a:solidFill>
                  <a:srgbClr val="FFFFFF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2</a:t>
            </a:r>
            <a:r>
              <a:rPr lang="it-IT" sz="2600" dirty="0">
                <a:solidFill>
                  <a:srgbClr val="FFFFFF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-10 </a:t>
            </a:r>
            <a:r>
              <a:rPr lang="it-IT" sz="2600" dirty="0" err="1">
                <a:solidFill>
                  <a:srgbClr val="FFFFFF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years</a:t>
            </a:r>
            <a:r>
              <a:rPr lang="it-IT" sz="2600" dirty="0">
                <a:solidFill>
                  <a:srgbClr val="FFFFFF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</a:t>
            </a:r>
            <a:r>
              <a:rPr lang="it-IT" sz="2600" dirty="0" err="1">
                <a:solidFill>
                  <a:srgbClr val="FFFFFF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after</a:t>
            </a:r>
            <a:r>
              <a:rPr lang="it-IT" sz="2600" dirty="0">
                <a:solidFill>
                  <a:srgbClr val="FFFFFF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</a:t>
            </a:r>
            <a:r>
              <a:rPr lang="it-IT" sz="2600" dirty="0" smtClean="0">
                <a:solidFill>
                  <a:srgbClr val="FFFFFF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menopause; </a:t>
            </a:r>
            <a:r>
              <a:rPr lang="en-US" altLang="en-US" sz="2600" dirty="0" smtClean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47-67 years</a:t>
            </a:r>
            <a:endParaRPr lang="it-IT" sz="2600" dirty="0">
              <a:solidFill>
                <a:srgbClr val="FFFFFF"/>
              </a:solidFill>
              <a:latin typeface="Times" panose="02020603050405020304" pitchFamily="18" charset="0"/>
              <a:ea typeface="Times New Roman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3507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991600" cy="9906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Study Design: Participants </a:t>
            </a:r>
            <a:r>
              <a:rPr lang="en-US" sz="3200" b="1" dirty="0" smtClean="0">
                <a:solidFill>
                  <a:schemeClr val="bg1"/>
                </a:solidFill>
              </a:rPr>
              <a:t>(</a:t>
            </a:r>
            <a:r>
              <a:rPr lang="en-US" sz="3200" b="1" dirty="0" err="1" smtClean="0">
                <a:solidFill>
                  <a:schemeClr val="bg1"/>
                </a:solidFill>
              </a:rPr>
              <a:t>cont</a:t>
            </a:r>
            <a:r>
              <a:rPr lang="en-US" sz="3200" b="1" dirty="0" smtClean="0">
                <a:solidFill>
                  <a:schemeClr val="bg1"/>
                </a:solidFill>
              </a:rPr>
              <a:t>)</a:t>
            </a:r>
            <a:r>
              <a:rPr lang="en-US" sz="8000" dirty="0">
                <a:solidFill>
                  <a:schemeClr val="bg1"/>
                </a:solidFill>
              </a:rPr>
              <a:t/>
            </a:r>
            <a:br>
              <a:rPr lang="en-US" sz="8000" dirty="0">
                <a:solidFill>
                  <a:schemeClr val="bg1"/>
                </a:solidFill>
              </a:rPr>
            </a:br>
            <a:endParaRPr lang="en-US" dirty="0">
              <a:latin typeface="Times" charset="0"/>
            </a:endParaRPr>
          </a:p>
        </p:txBody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5410200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altLang="en-US" sz="3000" dirty="0" smtClean="0">
                <a:solidFill>
                  <a:srgbClr val="EBE59D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Generally healthy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600" dirty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N</a:t>
            </a:r>
            <a:r>
              <a:rPr lang="en-US" altLang="en-US" sz="2600" dirty="0" smtClean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o medications </a:t>
            </a:r>
            <a:r>
              <a:rPr lang="en-US" altLang="en-US" sz="2600" dirty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affecting </a:t>
            </a:r>
            <a:r>
              <a:rPr lang="en-US" altLang="en-US" sz="2600" dirty="0" smtClean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metabolic rate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No chronic disease, lactose intolerance, food </a:t>
            </a:r>
            <a:r>
              <a:rPr lang="en-US" sz="2600" dirty="0" smtClean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allergies</a:t>
            </a:r>
            <a:endParaRPr lang="en-US" altLang="en-US" sz="2600" dirty="0" smtClean="0">
              <a:solidFill>
                <a:srgbClr val="FFFFFF"/>
              </a:solidFill>
              <a:latin typeface="Times" panose="02020603050405020304" pitchFamily="18" charset="0"/>
              <a:ea typeface="ＭＳ Ｐゴシック" panose="020B0600070205080204" pitchFamily="34" charset="-128"/>
              <a:cs typeface="Times" panose="02020603050405020304" pitchFamily="18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600" dirty="0" smtClean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No excessive weight change </a:t>
            </a:r>
            <a:endParaRPr lang="en-US" altLang="en-US" sz="2600" dirty="0">
              <a:solidFill>
                <a:srgbClr val="FFFFFF"/>
              </a:solidFill>
              <a:latin typeface="Times" panose="02020603050405020304" pitchFamily="18" charset="0"/>
              <a:ea typeface="ＭＳ Ｐゴシック" panose="020B0600070205080204" pitchFamily="34" charset="-128"/>
              <a:cs typeface="Times" panose="02020603050405020304" pitchFamily="18" charset="0"/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sz="2200" dirty="0" smtClean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No participation in weight-loss programs in last 3 months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Total </a:t>
            </a:r>
            <a:r>
              <a:rPr lang="en-US" sz="2600" dirty="0" err="1" smtClean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Ca</a:t>
            </a:r>
            <a:r>
              <a:rPr lang="en-US" sz="2600" dirty="0" smtClean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 intake &lt; 800 mg/day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Vitamin and mineral supplements recorded/accounted for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Current smoking: &lt; 1 pack of cigarettes/day </a:t>
            </a:r>
            <a:r>
              <a:rPr lang="en-US" dirty="0" smtClean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(recorded)</a:t>
            </a:r>
          </a:p>
          <a:p>
            <a:pPr lvl="2"/>
            <a:r>
              <a:rPr lang="en-US" sz="2600" dirty="0" smtClean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Alcohol consumption: &lt; 2 drinks/day </a:t>
            </a:r>
            <a:r>
              <a:rPr lang="en-US" dirty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(recorded</a:t>
            </a:r>
            <a:r>
              <a:rPr lang="en-US" dirty="0" smtClean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)</a:t>
            </a:r>
            <a:endParaRPr lang="en-US" sz="2600" dirty="0" smtClean="0">
              <a:solidFill>
                <a:srgbClr val="FFFFFF"/>
              </a:solidFill>
              <a:latin typeface="Times" panose="02020603050405020304" pitchFamily="18" charset="0"/>
              <a:ea typeface="ＭＳ Ｐゴシック" panose="020B0600070205080204" pitchFamily="34" charset="-128"/>
              <a:cs typeface="Times" panose="02020603050405020304" pitchFamily="18" charset="0"/>
            </a:endParaRPr>
          </a:p>
          <a:p>
            <a:pPr lvl="2"/>
            <a:r>
              <a:rPr lang="en-US" sz="2600" dirty="0" smtClean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No excessive exercise</a:t>
            </a:r>
          </a:p>
          <a:p>
            <a:pPr lvl="3"/>
            <a:r>
              <a:rPr lang="en-US" sz="2200" dirty="0" smtClean="0">
                <a:solidFill>
                  <a:srgbClr val="FFFFFF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Moderate/habitual exercise was encouraged and recorded</a:t>
            </a:r>
            <a:endParaRPr lang="en-US" sz="2200" dirty="0" smtClean="0">
              <a:solidFill>
                <a:srgbClr val="FFFFFF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1546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610600" cy="58674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 err="1" smtClean="0">
                <a:solidFill>
                  <a:srgbClr val="EBE59D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Hypocaloric</a:t>
            </a:r>
            <a:r>
              <a:rPr lang="en-US" altLang="en-US" dirty="0" smtClean="0">
                <a:solidFill>
                  <a:srgbClr val="EBE59D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 Diet:</a:t>
            </a:r>
          </a:p>
          <a:p>
            <a:r>
              <a:rPr lang="en-US" altLang="en-US" dirty="0" smtClean="0">
                <a:solidFill>
                  <a:srgbClr val="EBE59D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Individualized </a:t>
            </a:r>
            <a:r>
              <a:rPr lang="en-US" altLang="en-US" dirty="0">
                <a:solidFill>
                  <a:srgbClr val="EBE59D"/>
                </a:solidFill>
                <a:latin typeface="Times" panose="02020603050405020304" pitchFamily="18" charset="0"/>
                <a:ea typeface="ＭＳ Ｐゴシック" panose="020B0600070205080204" pitchFamily="34" charset="-128"/>
                <a:cs typeface="Times" panose="02020603050405020304" pitchFamily="18" charset="0"/>
              </a:rPr>
              <a:t>diet with </a:t>
            </a:r>
            <a:r>
              <a:rPr lang="it-IT" dirty="0">
                <a:solidFill>
                  <a:srgbClr val="EBE59D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moderate </a:t>
            </a:r>
            <a:r>
              <a:rPr lang="it-IT" dirty="0" err="1">
                <a:solidFill>
                  <a:srgbClr val="EBE59D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energy</a:t>
            </a:r>
            <a:r>
              <a:rPr lang="it-IT" dirty="0">
                <a:solidFill>
                  <a:srgbClr val="EBE59D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</a:t>
            </a:r>
            <a:r>
              <a:rPr lang="it-IT" dirty="0" err="1">
                <a:solidFill>
                  <a:srgbClr val="EBE59D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restriction</a:t>
            </a:r>
            <a:r>
              <a:rPr lang="it-IT" dirty="0">
                <a:solidFill>
                  <a:srgbClr val="EBE59D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</a:t>
            </a:r>
            <a:endParaRPr lang="it-IT" dirty="0" smtClean="0">
              <a:solidFill>
                <a:srgbClr val="EBE59D"/>
              </a:solidFill>
              <a:latin typeface="Times" panose="02020603050405020304" pitchFamily="18" charset="0"/>
              <a:ea typeface="Times New Roman"/>
              <a:cs typeface="Times" panose="02020603050405020304" pitchFamily="18" charset="0"/>
            </a:endParaRPr>
          </a:p>
          <a:p>
            <a:pPr lvl="1"/>
            <a:r>
              <a:rPr lang="it-IT" sz="24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~</a:t>
            </a:r>
            <a:r>
              <a:rPr lang="it-IT" sz="2400" dirty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85% of </a:t>
            </a:r>
            <a:r>
              <a:rPr lang="it-IT" sz="2400" dirty="0" err="1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energy</a:t>
            </a:r>
            <a:r>
              <a:rPr lang="it-IT" sz="2400" dirty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needs</a:t>
            </a:r>
            <a:r>
              <a:rPr lang="it-IT" sz="24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, </a:t>
            </a:r>
            <a:r>
              <a:rPr lang="it-IT" sz="24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amounting</a:t>
            </a:r>
            <a:r>
              <a:rPr lang="it-IT" sz="24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to 500-1000 kcal/</a:t>
            </a:r>
            <a:r>
              <a:rPr lang="it-IT" sz="24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day</a:t>
            </a:r>
            <a:r>
              <a:rPr lang="it-IT" sz="24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of  </a:t>
            </a:r>
            <a:r>
              <a:rPr lang="it-IT" sz="24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energy</a:t>
            </a:r>
            <a:r>
              <a:rPr lang="it-IT" sz="24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deficit</a:t>
            </a:r>
          </a:p>
          <a:p>
            <a:pPr lvl="2"/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The </a:t>
            </a:r>
            <a:r>
              <a:rPr lang="it-IT" sz="18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Miffin</a:t>
            </a:r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-St. </a:t>
            </a:r>
            <a:r>
              <a:rPr lang="it-IT" sz="18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Jeor</a:t>
            </a:r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equation</a:t>
            </a:r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was</a:t>
            </a:r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used</a:t>
            </a:r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to </a:t>
            </a:r>
            <a:r>
              <a:rPr lang="it-IT" sz="18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calculate</a:t>
            </a:r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energy</a:t>
            </a:r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needs</a:t>
            </a:r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of </a:t>
            </a:r>
            <a:r>
              <a:rPr lang="it-IT" sz="18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each</a:t>
            </a:r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participant</a:t>
            </a:r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, </a:t>
            </a:r>
            <a:r>
              <a:rPr lang="it-IT" sz="18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incorporating</a:t>
            </a:r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weight</a:t>
            </a:r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, </a:t>
            </a:r>
            <a:r>
              <a:rPr lang="it-IT" sz="18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height</a:t>
            </a:r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, </a:t>
            </a:r>
            <a:r>
              <a:rPr lang="it-IT" sz="18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age</a:t>
            </a:r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(for </a:t>
            </a:r>
            <a:r>
              <a:rPr lang="it-IT" sz="18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basal</a:t>
            </a:r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</a:t>
            </a:r>
            <a:r>
              <a:rPr lang="it-IT" sz="18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metabolic</a:t>
            </a:r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 rate) and </a:t>
            </a:r>
            <a:r>
              <a:rPr lang="it-IT" sz="1800" dirty="0" err="1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phys</a:t>
            </a:r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. </a:t>
            </a:r>
            <a:r>
              <a:rPr lang="it-IT" sz="1800" dirty="0" smtClean="0">
                <a:solidFill>
                  <a:schemeClr val="bg1"/>
                </a:solidFill>
                <a:latin typeface="Times" panose="02020603050405020304" pitchFamily="18" charset="0"/>
                <a:ea typeface="Times New Roman"/>
                <a:cs typeface="Times" panose="02020603050405020304" pitchFamily="18" charset="0"/>
              </a:rPr>
              <a:t>Activity</a:t>
            </a:r>
            <a:endParaRPr lang="it-IT" sz="1800" dirty="0">
              <a:solidFill>
                <a:schemeClr val="bg1"/>
              </a:solidFill>
              <a:latin typeface="Times" panose="02020603050405020304" pitchFamily="18" charset="0"/>
              <a:ea typeface="Times New Roman"/>
              <a:cs typeface="Times" panose="02020603050405020304" pitchFamily="18" charset="0"/>
            </a:endParaRPr>
          </a:p>
          <a:p>
            <a:pPr lvl="1"/>
            <a:endParaRPr lang="en-US" sz="3200" dirty="0">
              <a:latin typeface="Times" charset="0"/>
            </a:endParaRP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1524000" y="381000"/>
            <a:ext cx="6019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4400" b="1" dirty="0" smtClean="0">
                <a:latin typeface="Times" charset="0"/>
              </a:rPr>
              <a:t>Intervention</a:t>
            </a:r>
            <a:endParaRPr lang="en-US" sz="44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8600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-214645724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-214645724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-214645724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-214645724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-214645724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 autoUpdateAnimBg="0"/>
      <p:bldP spid="66564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610600" cy="5867400"/>
          </a:xfrm>
        </p:spPr>
        <p:txBody>
          <a:bodyPr/>
          <a:lstStyle/>
          <a:p>
            <a:r>
              <a:rPr lang="en-US" sz="2800" dirty="0" smtClean="0">
                <a:solidFill>
                  <a:srgbClr val="EBE59D"/>
                </a:solidFill>
                <a:latin typeface="Times" charset="0"/>
              </a:rPr>
              <a:t>After </a:t>
            </a:r>
            <a:r>
              <a:rPr lang="en-US" sz="2800" dirty="0">
                <a:solidFill>
                  <a:srgbClr val="EBE59D"/>
                </a:solidFill>
                <a:latin typeface="Times" charset="0"/>
              </a:rPr>
              <a:t>baseline evaluation, </a:t>
            </a:r>
            <a:r>
              <a:rPr lang="en-US" sz="2800" dirty="0" smtClean="0">
                <a:solidFill>
                  <a:srgbClr val="EBE59D"/>
                </a:solidFill>
                <a:latin typeface="Times" charset="0"/>
              </a:rPr>
              <a:t>participants were randomized into three groups</a:t>
            </a:r>
            <a:r>
              <a:rPr lang="en-US" sz="2800" dirty="0" smtClean="0">
                <a:solidFill>
                  <a:srgbClr val="EBE59D"/>
                </a:solidFill>
                <a:latin typeface="Times" charset="0"/>
              </a:rPr>
              <a:t>:</a:t>
            </a:r>
          </a:p>
          <a:p>
            <a:endParaRPr lang="en-US" sz="2800" dirty="0" smtClean="0">
              <a:solidFill>
                <a:srgbClr val="EBE59D"/>
              </a:solidFill>
              <a:latin typeface="Times" charset="0"/>
            </a:endParaRPr>
          </a:p>
          <a:p>
            <a:pPr lvl="1"/>
            <a:r>
              <a:rPr lang="en-US" sz="2400" u="sng" dirty="0" smtClean="0">
                <a:solidFill>
                  <a:srgbClr val="FFFFFF"/>
                </a:solidFill>
                <a:latin typeface="Times" charset="0"/>
              </a:rPr>
              <a:t>Supplement (S)</a:t>
            </a:r>
            <a:r>
              <a:rPr lang="en-US" sz="2400" dirty="0" smtClean="0">
                <a:solidFill>
                  <a:srgbClr val="EBE59D"/>
                </a:solidFill>
                <a:latin typeface="Times" charset="0"/>
              </a:rPr>
              <a:t>: with </a:t>
            </a:r>
            <a:r>
              <a:rPr lang="en-US" sz="2400" dirty="0">
                <a:solidFill>
                  <a:srgbClr val="EBE59D"/>
                </a:solidFill>
                <a:latin typeface="Times" charset="0"/>
              </a:rPr>
              <a:t>calcium and vitamin D at 630 mg/day and </a:t>
            </a:r>
            <a:r>
              <a:rPr lang="en-US" sz="2400" dirty="0" smtClean="0">
                <a:solidFill>
                  <a:srgbClr val="EBE59D"/>
                </a:solidFill>
                <a:latin typeface="Times" charset="0"/>
              </a:rPr>
              <a:t>400 </a:t>
            </a:r>
            <a:r>
              <a:rPr lang="en-US" sz="2400" dirty="0">
                <a:solidFill>
                  <a:srgbClr val="EBE59D"/>
                </a:solidFill>
                <a:latin typeface="Times" charset="0"/>
              </a:rPr>
              <a:t>IU/day, </a:t>
            </a:r>
            <a:r>
              <a:rPr lang="en-US" sz="2400" dirty="0" smtClean="0">
                <a:solidFill>
                  <a:srgbClr val="EBE59D"/>
                </a:solidFill>
                <a:latin typeface="Times" charset="0"/>
              </a:rPr>
              <a:t>respectively + </a:t>
            </a:r>
            <a:r>
              <a:rPr lang="en-US" sz="2400" u="sng" dirty="0" err="1">
                <a:solidFill>
                  <a:srgbClr val="EBE59D"/>
                </a:solidFill>
                <a:latin typeface="Times" charset="0"/>
              </a:rPr>
              <a:t>h</a:t>
            </a:r>
            <a:r>
              <a:rPr lang="en-US" sz="2400" u="sng" dirty="0" err="1" smtClean="0">
                <a:solidFill>
                  <a:srgbClr val="EBE59D"/>
                </a:solidFill>
                <a:latin typeface="Times" charset="0"/>
              </a:rPr>
              <a:t>ypocaloric</a:t>
            </a:r>
            <a:r>
              <a:rPr lang="en-US" sz="2400" u="sng" dirty="0" smtClean="0">
                <a:solidFill>
                  <a:srgbClr val="EBE59D"/>
                </a:solidFill>
                <a:latin typeface="Times" charset="0"/>
              </a:rPr>
              <a:t> diet</a:t>
            </a:r>
            <a:endParaRPr lang="en-US" sz="2400" u="sng" dirty="0">
              <a:solidFill>
                <a:srgbClr val="EBE59D"/>
              </a:solidFill>
              <a:latin typeface="Times" charset="0"/>
            </a:endParaRPr>
          </a:p>
          <a:p>
            <a:pPr lvl="2"/>
            <a:r>
              <a:rPr lang="en-US" sz="2000" dirty="0" smtClean="0">
                <a:solidFill>
                  <a:srgbClr val="FFFFFF"/>
                </a:solidFill>
                <a:latin typeface="Times" charset="0"/>
              </a:rPr>
              <a:t>To amount to </a:t>
            </a:r>
            <a:r>
              <a:rPr lang="en-US" sz="2000" dirty="0">
                <a:solidFill>
                  <a:srgbClr val="FFFFFF"/>
                </a:solidFill>
                <a:latin typeface="Times" charset="0"/>
              </a:rPr>
              <a:t>1,500 </a:t>
            </a:r>
            <a:r>
              <a:rPr lang="en-US" sz="2000" dirty="0" err="1" smtClean="0">
                <a:solidFill>
                  <a:srgbClr val="FFFFFF"/>
                </a:solidFill>
                <a:latin typeface="Times" charset="0"/>
              </a:rPr>
              <a:t>Ca</a:t>
            </a:r>
            <a:r>
              <a:rPr lang="en-US" sz="2000" dirty="0" smtClean="0">
                <a:solidFill>
                  <a:srgbClr val="FFFFFF"/>
                </a:solidFill>
                <a:latin typeface="Times" charset="0"/>
              </a:rPr>
              <a:t> mg/</a:t>
            </a:r>
            <a:r>
              <a:rPr lang="en-US" sz="2000" dirty="0">
                <a:solidFill>
                  <a:srgbClr val="FFFFFF"/>
                </a:solidFill>
                <a:latin typeface="Times" charset="0"/>
              </a:rPr>
              <a:t>day and ~400 IU of vitamin </a:t>
            </a:r>
            <a:r>
              <a:rPr lang="en-US" sz="2000" dirty="0" smtClean="0">
                <a:solidFill>
                  <a:srgbClr val="FFFFFF"/>
                </a:solidFill>
                <a:latin typeface="Times" charset="0"/>
              </a:rPr>
              <a:t>D with diet </a:t>
            </a:r>
            <a:endParaRPr lang="en-US" sz="2000" dirty="0" smtClean="0">
              <a:solidFill>
                <a:srgbClr val="EBE59D"/>
              </a:solidFill>
              <a:latin typeface="Times" charset="0"/>
            </a:endParaRPr>
          </a:p>
          <a:p>
            <a:pPr lvl="1"/>
            <a:r>
              <a:rPr lang="en-US" sz="2400" u="sng" dirty="0" smtClean="0">
                <a:solidFill>
                  <a:srgbClr val="FFFFFF"/>
                </a:solidFill>
                <a:latin typeface="Times" charset="0"/>
              </a:rPr>
              <a:t>Dairy (D)</a:t>
            </a:r>
            <a:r>
              <a:rPr lang="en-US" sz="2400" dirty="0" smtClean="0">
                <a:solidFill>
                  <a:srgbClr val="EBE59D"/>
                </a:solidFill>
                <a:latin typeface="Times" charset="0"/>
              </a:rPr>
              <a:t>: 4-5 servings/day of low-fat </a:t>
            </a:r>
            <a:r>
              <a:rPr lang="en-US" sz="2400" smtClean="0">
                <a:solidFill>
                  <a:srgbClr val="EBE59D"/>
                </a:solidFill>
                <a:latin typeface="Times" charset="0"/>
              </a:rPr>
              <a:t>dairy </a:t>
            </a:r>
            <a:r>
              <a:rPr lang="en-US" sz="2400" smtClean="0">
                <a:solidFill>
                  <a:srgbClr val="EBE59D"/>
                </a:solidFill>
                <a:latin typeface="Times" charset="0"/>
              </a:rPr>
              <a:t>foods + </a:t>
            </a:r>
            <a:r>
              <a:rPr lang="en-US" sz="2400" u="sng" dirty="0" err="1" smtClean="0">
                <a:solidFill>
                  <a:srgbClr val="EBE59D"/>
                </a:solidFill>
                <a:latin typeface="Times" charset="0"/>
              </a:rPr>
              <a:t>hypocaloric</a:t>
            </a:r>
            <a:r>
              <a:rPr lang="en-US" sz="2400" u="sng" dirty="0" smtClean="0">
                <a:solidFill>
                  <a:srgbClr val="EBE59D"/>
                </a:solidFill>
                <a:latin typeface="Times" charset="0"/>
              </a:rPr>
              <a:t> </a:t>
            </a:r>
            <a:r>
              <a:rPr lang="en-US" sz="2400" u="sng" dirty="0">
                <a:solidFill>
                  <a:srgbClr val="EBE59D"/>
                </a:solidFill>
                <a:latin typeface="Times" charset="0"/>
              </a:rPr>
              <a:t>diet</a:t>
            </a:r>
            <a:endParaRPr lang="en-US" sz="2400" dirty="0" smtClean="0">
              <a:solidFill>
                <a:srgbClr val="EBE59D"/>
              </a:solidFill>
              <a:latin typeface="Times" charset="0"/>
            </a:endParaRPr>
          </a:p>
          <a:p>
            <a:pPr lvl="2"/>
            <a:r>
              <a:rPr lang="en-US" sz="2000" dirty="0" smtClean="0">
                <a:solidFill>
                  <a:srgbClr val="FFFFFF"/>
                </a:solidFill>
                <a:latin typeface="Times" charset="0"/>
              </a:rPr>
              <a:t>To amount to 1,500 </a:t>
            </a:r>
            <a:r>
              <a:rPr lang="en-US" sz="2000" dirty="0" err="1" smtClean="0">
                <a:solidFill>
                  <a:srgbClr val="FFFFFF"/>
                </a:solidFill>
                <a:latin typeface="Times" charset="0"/>
              </a:rPr>
              <a:t>Ca</a:t>
            </a:r>
            <a:r>
              <a:rPr lang="en-US" sz="2000" dirty="0" smtClean="0">
                <a:solidFill>
                  <a:srgbClr val="FFFFFF"/>
                </a:solidFill>
                <a:latin typeface="Times" charset="0"/>
              </a:rPr>
              <a:t>/day and ~400 IU of vitamin D</a:t>
            </a:r>
          </a:p>
          <a:p>
            <a:pPr lvl="1"/>
            <a:r>
              <a:rPr lang="en-US" sz="2400" u="sng" dirty="0">
                <a:solidFill>
                  <a:srgbClr val="FFFFFF"/>
                </a:solidFill>
                <a:latin typeface="Times" charset="0"/>
              </a:rPr>
              <a:t>Control (C)</a:t>
            </a:r>
            <a:r>
              <a:rPr lang="en-US" sz="2400" dirty="0">
                <a:solidFill>
                  <a:srgbClr val="EBE59D"/>
                </a:solidFill>
                <a:latin typeface="Times" charset="0"/>
              </a:rPr>
              <a:t>: placebo </a:t>
            </a:r>
            <a:r>
              <a:rPr lang="en-US" sz="2400" dirty="0" smtClean="0">
                <a:solidFill>
                  <a:srgbClr val="EBE59D"/>
                </a:solidFill>
                <a:latin typeface="Times" charset="0"/>
              </a:rPr>
              <a:t>pills </a:t>
            </a:r>
            <a:r>
              <a:rPr lang="en-US" sz="2400" dirty="0" smtClean="0">
                <a:solidFill>
                  <a:srgbClr val="EBE59D"/>
                </a:solidFill>
                <a:latin typeface="Times" charset="0"/>
              </a:rPr>
              <a:t>+ </a:t>
            </a:r>
            <a:r>
              <a:rPr lang="en-US" sz="2400" u="sng" dirty="0" err="1">
                <a:solidFill>
                  <a:srgbClr val="EBE59D"/>
                </a:solidFill>
                <a:latin typeface="Times" charset="0"/>
              </a:rPr>
              <a:t>hypocaloric</a:t>
            </a:r>
            <a:r>
              <a:rPr lang="en-US" sz="2400" u="sng" dirty="0">
                <a:solidFill>
                  <a:srgbClr val="EBE59D"/>
                </a:solidFill>
                <a:latin typeface="Times" charset="0"/>
              </a:rPr>
              <a:t> </a:t>
            </a:r>
            <a:r>
              <a:rPr lang="en-US" sz="2400" u="sng" dirty="0" smtClean="0">
                <a:solidFill>
                  <a:srgbClr val="EBE59D"/>
                </a:solidFill>
                <a:latin typeface="Times" charset="0"/>
              </a:rPr>
              <a:t>diet</a:t>
            </a:r>
          </a:p>
          <a:p>
            <a:pPr lvl="1"/>
            <a:endParaRPr lang="en-US" sz="2400" dirty="0" smtClean="0">
              <a:solidFill>
                <a:srgbClr val="EBE59D"/>
              </a:solidFill>
              <a:latin typeface="Times" charset="0"/>
            </a:endParaRPr>
          </a:p>
          <a:p>
            <a:r>
              <a:rPr lang="en-US" sz="2800" dirty="0" smtClean="0">
                <a:solidFill>
                  <a:srgbClr val="EBE59D"/>
                </a:solidFill>
                <a:latin typeface="Times" charset="0"/>
              </a:rPr>
              <a:t>Compliance was assessed with dietary records and pill 								count</a:t>
            </a:r>
            <a:endParaRPr lang="en-US" sz="2800" dirty="0">
              <a:solidFill>
                <a:srgbClr val="FFFFFF"/>
              </a:solidFill>
              <a:latin typeface="Times" charset="0"/>
            </a:endParaRPr>
          </a:p>
          <a:p>
            <a:pPr lvl="1"/>
            <a:endParaRPr lang="en-US" dirty="0">
              <a:latin typeface="Times" charset="0"/>
            </a:endParaRP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1524000" y="0"/>
            <a:ext cx="6019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4400" b="1" dirty="0" smtClean="0">
                <a:latin typeface="Times" charset="0"/>
              </a:rPr>
              <a:t>Intervention </a:t>
            </a:r>
            <a:r>
              <a:rPr lang="en-US" sz="3200" b="1" dirty="0" smtClean="0">
                <a:latin typeface="Times" charset="0"/>
              </a:rPr>
              <a:t>(</a:t>
            </a:r>
            <a:r>
              <a:rPr lang="en-US" sz="3200" b="1" dirty="0" err="1" smtClean="0">
                <a:latin typeface="Times" charset="0"/>
              </a:rPr>
              <a:t>cont</a:t>
            </a:r>
            <a:r>
              <a:rPr lang="en-US" sz="3200" b="1" dirty="0" smtClean="0">
                <a:latin typeface="Times" charset="0"/>
              </a:rPr>
              <a:t>)</a:t>
            </a:r>
            <a:endParaRPr lang="en-US" sz="32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8807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-214645724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-214645724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-214645724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-214645724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-214645724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-214645724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-214645724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-214645724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 autoUpdateAnimBg="0"/>
      <p:bldP spid="66564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400"/>
            <a:ext cx="8610600" cy="1143000"/>
          </a:xfrm>
        </p:spPr>
        <p:txBody>
          <a:bodyPr/>
          <a:lstStyle/>
          <a:p>
            <a:r>
              <a:rPr lang="en-US" b="1" dirty="0" smtClean="0"/>
              <a:t>Measurements/Surveys</a:t>
            </a:r>
            <a:endParaRPr lang="en-US" b="1" dirty="0">
              <a:solidFill>
                <a:srgbClr val="DFDAAB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 marL="457200" lvl="1" indent="-457200"/>
            <a:r>
              <a:rPr lang="en-US" dirty="0" smtClean="0">
                <a:solidFill>
                  <a:srgbClr val="EBE59D"/>
                </a:solidFill>
                <a:latin typeface="Tahoma" charset="0"/>
                <a:ea typeface="ＭＳ Ｐゴシック" charset="0"/>
                <a:cs typeface="ＭＳ Ｐゴシック" charset="0"/>
              </a:rPr>
              <a:t>Anthropometries</a:t>
            </a:r>
            <a:endParaRPr lang="en-US" dirty="0">
              <a:solidFill>
                <a:srgbClr val="EBE59D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457200" lvl="1" indent="-457200"/>
            <a:r>
              <a:rPr lang="en-US" dirty="0" smtClean="0">
                <a:solidFill>
                  <a:srgbClr val="EBE59D"/>
                </a:solidFill>
              </a:rPr>
              <a:t>Bone and body composition by</a:t>
            </a:r>
            <a:r>
              <a:rPr lang="en-US" dirty="0">
                <a:solidFill>
                  <a:srgbClr val="EBE59D"/>
                </a:solidFill>
              </a:rPr>
              <a:t> </a:t>
            </a:r>
            <a:r>
              <a:rPr lang="en-US" dirty="0" err="1" smtClean="0">
                <a:solidFill>
                  <a:srgbClr val="EBE59D"/>
                </a:solidFill>
              </a:rPr>
              <a:t>iDXA</a:t>
            </a:r>
            <a:endParaRPr lang="en-US" dirty="0" smtClean="0">
              <a:solidFill>
                <a:srgbClr val="EBE59D"/>
              </a:solidFill>
            </a:endParaRPr>
          </a:p>
          <a:p>
            <a:pPr marL="857250" lvl="2" indent="-457200"/>
            <a:r>
              <a:rPr lang="en-US" sz="2000" dirty="0"/>
              <a:t>Redistribution of fat around waist and internal </a:t>
            </a:r>
            <a:r>
              <a:rPr lang="en-US" sz="2000" dirty="0" smtClean="0"/>
              <a:t>organs</a:t>
            </a:r>
          </a:p>
          <a:p>
            <a:pPr marL="1314450" lvl="3" indent="-457200"/>
            <a:r>
              <a:rPr lang="en-US" dirty="0" smtClean="0"/>
              <a:t>Android and </a:t>
            </a:r>
            <a:r>
              <a:rPr lang="en-US" dirty="0" err="1" smtClean="0"/>
              <a:t>gynoid</a:t>
            </a:r>
            <a:r>
              <a:rPr lang="en-US" dirty="0" smtClean="0"/>
              <a:t> regions</a:t>
            </a:r>
            <a:endParaRPr lang="en-US" dirty="0">
              <a:solidFill>
                <a:srgbClr val="EBE59D"/>
              </a:solidFill>
            </a:endParaRPr>
          </a:p>
          <a:p>
            <a:pPr marL="457200" lvl="1" indent="-457200"/>
            <a:r>
              <a:rPr lang="en-US" dirty="0" smtClean="0">
                <a:solidFill>
                  <a:srgbClr val="EBE59D"/>
                </a:solidFill>
              </a:rPr>
              <a:t>Dietary assessment</a:t>
            </a:r>
          </a:p>
          <a:p>
            <a:pPr marL="857250" lvl="2" indent="-457200"/>
            <a:r>
              <a:rPr lang="en-US" sz="2000" dirty="0" smtClean="0">
                <a:solidFill>
                  <a:srgbClr val="FFFFFF"/>
                </a:solidFill>
              </a:rPr>
              <a:t>3-day dietary records every 3 moths</a:t>
            </a:r>
          </a:p>
          <a:p>
            <a:pPr marL="457200" lvl="1" indent="-457200"/>
            <a:r>
              <a:rPr lang="en-US" dirty="0" smtClean="0">
                <a:solidFill>
                  <a:srgbClr val="EBE59D"/>
                </a:solidFill>
              </a:rPr>
              <a:t>Physical Activity</a:t>
            </a:r>
          </a:p>
          <a:p>
            <a:pPr marL="857250" lvl="2" indent="-457200"/>
            <a:r>
              <a:rPr lang="en-US" sz="2000" dirty="0">
                <a:solidFill>
                  <a:srgbClr val="FFFFFF"/>
                </a:solidFill>
              </a:rPr>
              <a:t>3-day </a:t>
            </a:r>
            <a:r>
              <a:rPr lang="en-US" sz="2000" dirty="0" smtClean="0">
                <a:solidFill>
                  <a:srgbClr val="FFFFFF"/>
                </a:solidFill>
              </a:rPr>
              <a:t>records </a:t>
            </a:r>
            <a:r>
              <a:rPr lang="en-US" sz="2000" dirty="0">
                <a:solidFill>
                  <a:srgbClr val="FFFFFF"/>
                </a:solidFill>
              </a:rPr>
              <a:t>every 3 </a:t>
            </a:r>
            <a:r>
              <a:rPr lang="en-US" sz="2000" dirty="0" smtClean="0">
                <a:solidFill>
                  <a:srgbClr val="FFFFFF"/>
                </a:solidFill>
              </a:rPr>
              <a:t>moths</a:t>
            </a:r>
            <a:endParaRPr lang="en-US" dirty="0" smtClean="0">
              <a:solidFill>
                <a:srgbClr val="EBE59D"/>
              </a:solidFill>
            </a:endParaRPr>
          </a:p>
          <a:p>
            <a:pPr marL="457200" lvl="1" indent="-457200"/>
            <a:r>
              <a:rPr lang="en-US" dirty="0" smtClean="0">
                <a:solidFill>
                  <a:srgbClr val="EBE59D"/>
                </a:solidFill>
              </a:rPr>
              <a:t>Smoking and alcohol consumption</a:t>
            </a:r>
          </a:p>
          <a:p>
            <a:pPr marL="457200" lvl="1" indent="-457200"/>
            <a:r>
              <a:rPr lang="en-US" dirty="0" smtClean="0">
                <a:solidFill>
                  <a:srgbClr val="EBE59D"/>
                </a:solidFill>
              </a:rPr>
              <a:t>Socio-demographic surveys</a:t>
            </a:r>
          </a:p>
          <a:p>
            <a:pPr marL="457200" lvl="1" indent="-457200"/>
            <a:endParaRPr lang="en-US" dirty="0" smtClean="0">
              <a:solidFill>
                <a:srgbClr val="EBE59D"/>
              </a:solidFill>
            </a:endParaRPr>
          </a:p>
          <a:p>
            <a:pPr marL="0" lvl="1" indent="0">
              <a:buNone/>
            </a:pPr>
            <a:r>
              <a:rPr lang="en-US" dirty="0" smtClean="0">
                <a:solidFill>
                  <a:srgbClr val="EBE59D"/>
                </a:solidFill>
              </a:rPr>
              <a:t>	</a:t>
            </a:r>
          </a:p>
        </p:txBody>
      </p:sp>
      <p:pic>
        <p:nvPicPr>
          <p:cNvPr id="11" name="Picture 6" descr="D:\Documents and Settings\100027825\Desktop\eco2008_male_111kg173cm_ag-1.jpg"/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6" t="5658" r="15002" b="33727"/>
          <a:stretch>
            <a:fillRect/>
          </a:stretch>
        </p:blipFill>
        <p:spPr bwMode="auto">
          <a:xfrm>
            <a:off x="6629400" y="2704752"/>
            <a:ext cx="2362200" cy="2400648"/>
          </a:xfrm>
          <a:prstGeom prst="rect">
            <a:avLst/>
          </a:prstGeom>
          <a:noFill/>
          <a:ln w="9525">
            <a:solidFill>
              <a:srgbClr val="3A71B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685158"/>
              </p:ext>
            </p:extLst>
          </p:nvPr>
        </p:nvGraphicFramePr>
        <p:xfrm>
          <a:off x="6629400" y="4551163"/>
          <a:ext cx="2362200" cy="2306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00" name="Bitmap Image" r:id="rId5" imgW="3514286" imgH="2991268" progId="Paint.Picture">
                  <p:embed/>
                </p:oleObj>
              </mc:Choice>
              <mc:Fallback>
                <p:oleObj name="Bitmap Image" r:id="rId5" imgW="3514286" imgH="299126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4551163"/>
                        <a:ext cx="2362200" cy="2306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37837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r>
              <a:rPr lang="en-US" dirty="0" smtClean="0"/>
              <a:t>Anthropometric measures at baseline and 6 months </a:t>
            </a:r>
            <a:r>
              <a:rPr lang="en-US" sz="2800" dirty="0" smtClean="0"/>
              <a:t>(</a:t>
            </a:r>
            <a:r>
              <a:rPr lang="en-US" sz="2800" dirty="0" err="1" smtClean="0"/>
              <a:t>mean±SEM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" y="11430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 </a:t>
            </a:r>
            <a:r>
              <a:rPr lang="en-US" dirty="0" smtClean="0"/>
              <a:t>    </a:t>
            </a:r>
            <a:r>
              <a:rPr lang="en-US" dirty="0" smtClean="0"/>
              <a:t>S     D</a:t>
            </a:r>
            <a:endParaRPr lang="en-US" dirty="0"/>
          </a:p>
        </p:txBody>
      </p:sp>
      <p:graphicFrame>
        <p:nvGraphicFramePr>
          <p:cNvPr id="16" name="Chart 15" title="C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6026424"/>
              </p:ext>
            </p:extLst>
          </p:nvPr>
        </p:nvGraphicFramePr>
        <p:xfrm>
          <a:off x="-228600" y="1447800"/>
          <a:ext cx="6451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7591393"/>
              </p:ext>
            </p:extLst>
          </p:nvPr>
        </p:nvGraphicFramePr>
        <p:xfrm>
          <a:off x="4546600" y="3962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Rectangle 19"/>
          <p:cNvSpPr/>
          <p:nvPr/>
        </p:nvSpPr>
        <p:spPr>
          <a:xfrm rot="720782">
            <a:off x="2590800" y="2582191"/>
            <a:ext cx="15528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     S     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53000" y="3657600"/>
            <a:ext cx="1210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C     S     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324600" y="3669268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C     S  </a:t>
            </a:r>
            <a:r>
              <a:rPr lang="en-US" sz="1800" dirty="0" smtClean="0"/>
              <a:t>  </a:t>
            </a:r>
            <a:r>
              <a:rPr lang="en-US" sz="1800" dirty="0"/>
              <a:t>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20000" y="3657600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C     S   </a:t>
            </a:r>
            <a:r>
              <a:rPr lang="en-US" sz="1800" dirty="0" smtClean="0"/>
              <a:t> </a:t>
            </a:r>
            <a:r>
              <a:rPr lang="en-US" sz="1800" dirty="0"/>
              <a:t>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0" y="4572000"/>
            <a:ext cx="45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 smtClean="0"/>
              <a:t>Significant difference btw baseline and 6 months in all parameters in each group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Significant difference btw control and S/D groups at 6 months in all parameters</a:t>
            </a:r>
          </a:p>
          <a:p>
            <a:endParaRPr lang="en-US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685800" y="1676400"/>
            <a:ext cx="558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4.6%</a:t>
            </a:r>
            <a:endParaRPr 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1193958" y="1676400"/>
            <a:ext cx="558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5.4%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1727358" y="1676400"/>
            <a:ext cx="558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6</a:t>
            </a:r>
            <a:r>
              <a:rPr lang="en-US" sz="1400" dirty="0" smtClean="0"/>
              <a:t>.6%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6324600" y="1447800"/>
            <a:ext cx="2717811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C-Control, n=30</a:t>
            </a:r>
          </a:p>
          <a:p>
            <a:r>
              <a:rPr lang="en-US" dirty="0" smtClean="0"/>
              <a:t>S-Supplement, n=37</a:t>
            </a:r>
          </a:p>
          <a:p>
            <a:r>
              <a:rPr lang="en-US" dirty="0" smtClean="0"/>
              <a:t>D-Dairy, n=30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863693"/>
      </p:ext>
    </p:extLst>
  </p:cSld>
  <p:clrMapOvr>
    <a:masterClrMapping/>
  </p:clrMapOvr>
  <p:transition xmlns:p14="http://schemas.microsoft.com/office/powerpoint/2010/main" spd="slow">
    <p:circl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Graphic spid="16" grpId="0">
        <p:bldAsOne/>
      </p:bldGraphic>
      <p:bldGraphic spid="19" grpId="0">
        <p:bldAsOne/>
      </p:bldGraphic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772400" cy="838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1"/>
                </a:solidFill>
              </a:rPr>
              <a:t>Percent difference </a:t>
            </a:r>
            <a:r>
              <a:rPr lang="en-US" sz="3100" dirty="0" smtClean="0">
                <a:solidFill>
                  <a:schemeClr val="bg1"/>
                </a:solidFill>
              </a:rPr>
              <a:t>(</a:t>
            </a:r>
            <a:r>
              <a:rPr lang="en-US" sz="3100" dirty="0" err="1" smtClean="0">
                <a:solidFill>
                  <a:schemeClr val="bg1"/>
                </a:solidFill>
              </a:rPr>
              <a:t>mean±SEM</a:t>
            </a:r>
            <a:r>
              <a:rPr lang="en-US" sz="3100" dirty="0" smtClean="0">
                <a:solidFill>
                  <a:schemeClr val="bg1"/>
                </a:solidFill>
              </a:rPr>
              <a:t>) </a:t>
            </a:r>
            <a:r>
              <a:rPr lang="en-US" dirty="0" smtClean="0">
                <a:solidFill>
                  <a:schemeClr val="bg1"/>
                </a:solidFill>
              </a:rPr>
              <a:t>in body fat after 6 months</a:t>
            </a:r>
            <a:endParaRPr lang="en-US" b="1" dirty="0">
              <a:solidFill>
                <a:schemeClr val="bg1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8471842"/>
              </p:ext>
            </p:extLst>
          </p:nvPr>
        </p:nvGraphicFramePr>
        <p:xfrm>
          <a:off x="1219200" y="1143000"/>
          <a:ext cx="6318250" cy="389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99846" y="33528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flipH="1">
            <a:off x="4038600" y="38100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*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 flipH="1">
            <a:off x="4495800" y="44196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*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429000" y="4876800"/>
            <a:ext cx="15528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     S     D</a:t>
            </a:r>
          </a:p>
        </p:txBody>
      </p:sp>
      <p:sp>
        <p:nvSpPr>
          <p:cNvPr id="9" name="Rectangle 8"/>
          <p:cNvSpPr/>
          <p:nvPr/>
        </p:nvSpPr>
        <p:spPr>
          <a:xfrm>
            <a:off x="1447800" y="4876800"/>
            <a:ext cx="15528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     S     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10200" y="4876800"/>
            <a:ext cx="15528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     S     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24000" y="5486400"/>
            <a:ext cx="5299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p&lt;0.05 compared to C and btw S and D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781800" y="5410200"/>
            <a:ext cx="2222033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C-Control, n=30</a:t>
            </a:r>
          </a:p>
          <a:p>
            <a:r>
              <a:rPr lang="en-US" dirty="0" smtClean="0"/>
              <a:t>S-</a:t>
            </a:r>
            <a:r>
              <a:rPr lang="en-US" dirty="0" err="1" smtClean="0"/>
              <a:t>Suppl</a:t>
            </a:r>
            <a:r>
              <a:rPr lang="en-US" dirty="0" smtClean="0"/>
              <a:t>, n=37</a:t>
            </a:r>
          </a:p>
          <a:p>
            <a:r>
              <a:rPr lang="en-US" dirty="0" smtClean="0"/>
              <a:t>D-Dairy, n=30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936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1" grpId="0"/>
      <p:bldGraphic spid="8" grpId="0">
        <p:bldAsOne/>
      </p:bldGraphic>
      <p:bldP spid="4" grpId="0"/>
      <p:bldP spid="11" grpId="0"/>
      <p:bldP spid="12" grpId="0"/>
      <p:bldP spid="5" grpId="0"/>
      <p:bldP spid="9" grpId="0"/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772400" cy="838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1"/>
                </a:solidFill>
              </a:rPr>
              <a:t>Percent difference </a:t>
            </a:r>
            <a:r>
              <a:rPr lang="en-US" sz="3100" dirty="0" smtClean="0">
                <a:solidFill>
                  <a:schemeClr val="bg1"/>
                </a:solidFill>
              </a:rPr>
              <a:t>(</a:t>
            </a:r>
            <a:r>
              <a:rPr lang="en-US" sz="3100" dirty="0" err="1" smtClean="0">
                <a:solidFill>
                  <a:schemeClr val="bg1"/>
                </a:solidFill>
              </a:rPr>
              <a:t>mean±SEM</a:t>
            </a:r>
            <a:r>
              <a:rPr lang="en-US" sz="3100" dirty="0" smtClean="0">
                <a:solidFill>
                  <a:schemeClr val="bg1"/>
                </a:solidFill>
              </a:rPr>
              <a:t>) </a:t>
            </a:r>
            <a:r>
              <a:rPr lang="en-US" dirty="0" smtClean="0">
                <a:solidFill>
                  <a:schemeClr val="bg1"/>
                </a:solidFill>
              </a:rPr>
              <a:t>in lean tissue after 6 months</a:t>
            </a:r>
            <a:endParaRPr lang="en-US" b="1" dirty="0">
              <a:solidFill>
                <a:schemeClr val="bg1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29000" y="4876800"/>
            <a:ext cx="15528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     S     D</a:t>
            </a:r>
          </a:p>
        </p:txBody>
      </p:sp>
      <p:sp>
        <p:nvSpPr>
          <p:cNvPr id="9" name="Rectangle 8"/>
          <p:cNvSpPr/>
          <p:nvPr/>
        </p:nvSpPr>
        <p:spPr>
          <a:xfrm>
            <a:off x="1447800" y="4876800"/>
            <a:ext cx="15528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     S     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10200" y="4876800"/>
            <a:ext cx="15528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     S     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24000" y="5486400"/>
            <a:ext cx="5299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p&lt;0.05 compared to C and btw S and D</a:t>
            </a:r>
            <a:endParaRPr lang="en-US" dirty="0"/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8094549"/>
              </p:ext>
            </p:extLst>
          </p:nvPr>
        </p:nvGraphicFramePr>
        <p:xfrm>
          <a:off x="914400" y="1219200"/>
          <a:ext cx="6318250" cy="389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781800" y="5410200"/>
            <a:ext cx="2222033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C-Control, n=30</a:t>
            </a:r>
          </a:p>
          <a:p>
            <a:r>
              <a:rPr lang="en-US" dirty="0" smtClean="0"/>
              <a:t>S-</a:t>
            </a:r>
            <a:r>
              <a:rPr lang="en-US" dirty="0" err="1" smtClean="0"/>
              <a:t>Suppl</a:t>
            </a:r>
            <a:r>
              <a:rPr lang="en-US" dirty="0" smtClean="0"/>
              <a:t>, n=37</a:t>
            </a:r>
          </a:p>
          <a:p>
            <a:r>
              <a:rPr lang="en-US" dirty="0" smtClean="0"/>
              <a:t>D-Dairy, n=30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7866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6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6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1" grpId="0"/>
      <p:bldP spid="5" grpId="0"/>
      <p:bldP spid="9" grpId="0"/>
      <p:bldP spid="13" grpId="0"/>
      <p:bldP spid="14" grpId="0"/>
      <p:bldGraphic spid="15" grpId="0">
        <p:bldAsOne/>
      </p:bldGraphic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0" y="-76200"/>
            <a:ext cx="91440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Conclusions/Implications</a:t>
            </a:r>
            <a:endParaRPr lang="en-US" sz="3200" b="1" dirty="0">
              <a:solidFill>
                <a:srgbClr val="FFFF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322" name="Rectangle 3"/>
          <p:cNvSpPr>
            <a:spLocks noChangeArrowheads="1"/>
          </p:cNvSpPr>
          <p:nvPr/>
        </p:nvSpPr>
        <p:spPr bwMode="auto">
          <a:xfrm>
            <a:off x="-304800" y="1279196"/>
            <a:ext cx="9220200" cy="5115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>
              <a:spcBef>
                <a:spcPct val="20000"/>
              </a:spcBef>
              <a:buFont typeface="Arial"/>
              <a:buChar char="•"/>
            </a:pPr>
            <a:r>
              <a:rPr lang="en-US" dirty="0">
                <a:solidFill>
                  <a:srgbClr val="EBE59D"/>
                </a:solidFill>
              </a:rPr>
              <a:t>H</a:t>
            </a:r>
            <a:r>
              <a:rPr lang="it-IT" sz="2800" dirty="0" err="1" smtClean="0">
                <a:solidFill>
                  <a:srgbClr val="EBE59D"/>
                </a:solidFill>
              </a:rPr>
              <a:t>ypocaloric</a:t>
            </a:r>
            <a:r>
              <a:rPr lang="it-IT" sz="2800" dirty="0" smtClean="0">
                <a:solidFill>
                  <a:srgbClr val="EBE59D"/>
                </a:solidFill>
              </a:rPr>
              <a:t> </a:t>
            </a:r>
            <a:r>
              <a:rPr lang="it-IT" sz="2800" dirty="0" err="1">
                <a:solidFill>
                  <a:srgbClr val="EBE59D"/>
                </a:solidFill>
              </a:rPr>
              <a:t>diets</a:t>
            </a:r>
            <a:r>
              <a:rPr lang="it-IT" sz="2800" dirty="0">
                <a:solidFill>
                  <a:srgbClr val="EBE59D"/>
                </a:solidFill>
              </a:rPr>
              <a:t> with </a:t>
            </a:r>
            <a:r>
              <a:rPr lang="it-IT" sz="2800" dirty="0" err="1">
                <a:solidFill>
                  <a:srgbClr val="EBE59D"/>
                </a:solidFill>
              </a:rPr>
              <a:t>increased</a:t>
            </a:r>
            <a:r>
              <a:rPr lang="it-IT" sz="2800" dirty="0">
                <a:solidFill>
                  <a:srgbClr val="EBE59D"/>
                </a:solidFill>
              </a:rPr>
              <a:t> Ca </a:t>
            </a:r>
            <a:r>
              <a:rPr lang="it-IT" sz="2800" dirty="0" err="1" smtClean="0">
                <a:solidFill>
                  <a:srgbClr val="EBE59D"/>
                </a:solidFill>
              </a:rPr>
              <a:t>intake</a:t>
            </a:r>
            <a:r>
              <a:rPr lang="it-IT" sz="2800" dirty="0" smtClean="0">
                <a:solidFill>
                  <a:srgbClr val="EBE59D"/>
                </a:solidFill>
              </a:rPr>
              <a:t>, </a:t>
            </a:r>
            <a:r>
              <a:rPr lang="it-IT" sz="2800" dirty="0" err="1">
                <a:solidFill>
                  <a:srgbClr val="EBE59D"/>
                </a:solidFill>
              </a:rPr>
              <a:t>compared</a:t>
            </a:r>
            <a:r>
              <a:rPr lang="it-IT" sz="2800" dirty="0">
                <a:solidFill>
                  <a:srgbClr val="EBE59D"/>
                </a:solidFill>
              </a:rPr>
              <a:t> to the control </a:t>
            </a:r>
            <a:r>
              <a:rPr lang="it-IT" sz="2800" dirty="0" err="1" smtClean="0">
                <a:solidFill>
                  <a:srgbClr val="EBE59D"/>
                </a:solidFill>
              </a:rPr>
              <a:t>hypocaloric</a:t>
            </a:r>
            <a:r>
              <a:rPr lang="it-IT" sz="2800" dirty="0" smtClean="0">
                <a:solidFill>
                  <a:srgbClr val="EBE59D"/>
                </a:solidFill>
              </a:rPr>
              <a:t> </a:t>
            </a:r>
            <a:r>
              <a:rPr lang="it-IT" sz="2800" dirty="0" err="1" smtClean="0">
                <a:solidFill>
                  <a:srgbClr val="EBE59D"/>
                </a:solidFill>
              </a:rPr>
              <a:t>diets</a:t>
            </a:r>
            <a:r>
              <a:rPr lang="it-IT" sz="2800" dirty="0" smtClean="0">
                <a:solidFill>
                  <a:srgbClr val="EBE59D"/>
                </a:solidFill>
              </a:rPr>
              <a:t>, </a:t>
            </a:r>
            <a:r>
              <a:rPr lang="it-IT" sz="2800" dirty="0" err="1" smtClean="0">
                <a:solidFill>
                  <a:srgbClr val="EBE59D"/>
                </a:solidFill>
              </a:rPr>
              <a:t>were</a:t>
            </a:r>
            <a:r>
              <a:rPr lang="it-IT" sz="2800" dirty="0" smtClean="0">
                <a:solidFill>
                  <a:srgbClr val="EBE59D"/>
                </a:solidFill>
              </a:rPr>
              <a:t> </a:t>
            </a:r>
            <a:r>
              <a:rPr lang="it-IT" sz="2800" dirty="0" err="1">
                <a:solidFill>
                  <a:srgbClr val="EBE59D"/>
                </a:solidFill>
              </a:rPr>
              <a:t>associated</a:t>
            </a:r>
            <a:r>
              <a:rPr lang="it-IT" sz="2800" dirty="0">
                <a:solidFill>
                  <a:srgbClr val="EBE59D"/>
                </a:solidFill>
              </a:rPr>
              <a:t> </a:t>
            </a:r>
            <a:r>
              <a:rPr lang="it-IT" sz="2800" dirty="0" smtClean="0">
                <a:solidFill>
                  <a:srgbClr val="EBE59D"/>
                </a:solidFill>
              </a:rPr>
              <a:t>with:</a:t>
            </a:r>
          </a:p>
          <a:p>
            <a:pPr marL="1371600" lvl="2" indent="-457200">
              <a:spcBef>
                <a:spcPct val="20000"/>
              </a:spcBef>
              <a:buFont typeface="Arial"/>
              <a:buChar char="•"/>
            </a:pPr>
            <a:r>
              <a:rPr lang="it-IT" sz="2800" dirty="0">
                <a:solidFill>
                  <a:srgbClr val="FFFFFF"/>
                </a:solidFill>
              </a:rPr>
              <a:t>G</a:t>
            </a:r>
            <a:r>
              <a:rPr lang="it-IT" sz="2800" dirty="0" smtClean="0">
                <a:solidFill>
                  <a:srgbClr val="FFFFFF"/>
                </a:solidFill>
              </a:rPr>
              <a:t>reater </a:t>
            </a:r>
            <a:r>
              <a:rPr lang="it-IT" sz="2800" dirty="0" err="1" smtClean="0">
                <a:solidFill>
                  <a:srgbClr val="FFFFFF"/>
                </a:solidFill>
              </a:rPr>
              <a:t>weight</a:t>
            </a:r>
            <a:r>
              <a:rPr lang="it-IT" sz="2800" dirty="0" smtClean="0">
                <a:solidFill>
                  <a:srgbClr val="FFFFFF"/>
                </a:solidFill>
              </a:rPr>
              <a:t> </a:t>
            </a:r>
            <a:r>
              <a:rPr lang="it-IT" sz="2800" dirty="0">
                <a:solidFill>
                  <a:srgbClr val="FFFFFF"/>
                </a:solidFill>
              </a:rPr>
              <a:t>and </a:t>
            </a:r>
            <a:r>
              <a:rPr lang="it-IT" sz="2800" dirty="0" err="1">
                <a:solidFill>
                  <a:srgbClr val="FFFFFF"/>
                </a:solidFill>
              </a:rPr>
              <a:t>fat</a:t>
            </a:r>
            <a:r>
              <a:rPr lang="it-IT" sz="2800" dirty="0">
                <a:solidFill>
                  <a:srgbClr val="FFFFFF"/>
                </a:solidFill>
              </a:rPr>
              <a:t> </a:t>
            </a:r>
            <a:r>
              <a:rPr lang="it-IT" sz="2800" dirty="0" err="1" smtClean="0">
                <a:solidFill>
                  <a:srgbClr val="FFFFFF"/>
                </a:solidFill>
              </a:rPr>
              <a:t>tissue</a:t>
            </a:r>
            <a:r>
              <a:rPr lang="it-IT" sz="2800" dirty="0" smtClean="0">
                <a:solidFill>
                  <a:srgbClr val="FFFFFF"/>
                </a:solidFill>
              </a:rPr>
              <a:t> </a:t>
            </a:r>
            <a:r>
              <a:rPr lang="it-IT" sz="2800" dirty="0" err="1" smtClean="0">
                <a:solidFill>
                  <a:srgbClr val="FFFFFF"/>
                </a:solidFill>
              </a:rPr>
              <a:t>loss</a:t>
            </a:r>
            <a:r>
              <a:rPr lang="it-IT" sz="2800" dirty="0" smtClean="0">
                <a:solidFill>
                  <a:srgbClr val="FFFFFF"/>
                </a:solidFill>
              </a:rPr>
              <a:t> </a:t>
            </a:r>
            <a:endParaRPr lang="it-IT" sz="2800" dirty="0">
              <a:solidFill>
                <a:srgbClr val="FFFFFF"/>
              </a:solidFill>
            </a:endParaRPr>
          </a:p>
          <a:p>
            <a:pPr marL="1371600" lvl="2" indent="-457200">
              <a:spcBef>
                <a:spcPct val="20000"/>
              </a:spcBef>
              <a:buFont typeface="Arial"/>
              <a:buChar char="•"/>
            </a:pPr>
            <a:r>
              <a:rPr lang="it-IT" sz="2800" dirty="0" smtClean="0">
                <a:solidFill>
                  <a:srgbClr val="FFFFFF"/>
                </a:solidFill>
              </a:rPr>
              <a:t>Lower </a:t>
            </a:r>
            <a:r>
              <a:rPr lang="it-IT" sz="2800" dirty="0" err="1" smtClean="0">
                <a:solidFill>
                  <a:srgbClr val="FFFFFF"/>
                </a:solidFill>
              </a:rPr>
              <a:t>lean</a:t>
            </a:r>
            <a:r>
              <a:rPr lang="it-IT" sz="2800" dirty="0" smtClean="0">
                <a:solidFill>
                  <a:srgbClr val="FFFFFF"/>
                </a:solidFill>
              </a:rPr>
              <a:t> </a:t>
            </a:r>
            <a:r>
              <a:rPr lang="it-IT" sz="2800" dirty="0" err="1" smtClean="0">
                <a:solidFill>
                  <a:srgbClr val="FFFFFF"/>
                </a:solidFill>
              </a:rPr>
              <a:t>tissue</a:t>
            </a:r>
            <a:r>
              <a:rPr lang="it-IT" sz="2800" dirty="0" smtClean="0">
                <a:solidFill>
                  <a:srgbClr val="FFFFFF"/>
                </a:solidFill>
              </a:rPr>
              <a:t> </a:t>
            </a:r>
            <a:r>
              <a:rPr lang="it-IT" sz="2800" dirty="0" err="1" smtClean="0">
                <a:solidFill>
                  <a:srgbClr val="FFFFFF"/>
                </a:solidFill>
              </a:rPr>
              <a:t>loss</a:t>
            </a:r>
            <a:r>
              <a:rPr lang="it-IT" sz="2800" dirty="0" smtClean="0">
                <a:solidFill>
                  <a:srgbClr val="FFFFFF"/>
                </a:solidFill>
              </a:rPr>
              <a:t> </a:t>
            </a:r>
            <a:endParaRPr lang="it-IT" sz="2800" dirty="0">
              <a:solidFill>
                <a:srgbClr val="FFFFFF"/>
              </a:solidFill>
            </a:endParaRPr>
          </a:p>
          <a:p>
            <a:pPr marL="914400" lvl="1" indent="-457200">
              <a:spcBef>
                <a:spcPct val="20000"/>
              </a:spcBef>
              <a:buFont typeface="Arial"/>
              <a:buChar char="•"/>
            </a:pPr>
            <a:r>
              <a:rPr lang="it-IT" sz="2800" dirty="0" smtClean="0">
                <a:solidFill>
                  <a:srgbClr val="EBE59D"/>
                </a:solidFill>
              </a:rPr>
              <a:t>The </a:t>
            </a:r>
            <a:r>
              <a:rPr lang="it-IT" sz="2800" dirty="0">
                <a:solidFill>
                  <a:srgbClr val="EBE59D"/>
                </a:solidFill>
              </a:rPr>
              <a:t>best </a:t>
            </a:r>
            <a:r>
              <a:rPr lang="it-IT" sz="2800" dirty="0" err="1" smtClean="0">
                <a:solidFill>
                  <a:srgbClr val="EBE59D"/>
                </a:solidFill>
              </a:rPr>
              <a:t>outcomes</a:t>
            </a:r>
            <a:r>
              <a:rPr lang="it-IT" sz="2800" dirty="0" smtClean="0">
                <a:solidFill>
                  <a:srgbClr val="EBE59D"/>
                </a:solidFill>
              </a:rPr>
              <a:t>, </a:t>
            </a:r>
            <a:r>
              <a:rPr lang="it-IT" sz="2800" dirty="0" err="1">
                <a:solidFill>
                  <a:srgbClr val="EBE59D"/>
                </a:solidFill>
              </a:rPr>
              <a:t>supporting</a:t>
            </a:r>
            <a:r>
              <a:rPr lang="it-IT" sz="2800" dirty="0">
                <a:solidFill>
                  <a:srgbClr val="EBE59D"/>
                </a:solidFill>
              </a:rPr>
              <a:t> a </a:t>
            </a:r>
            <a:r>
              <a:rPr lang="it-IT" sz="2800" dirty="0" err="1">
                <a:solidFill>
                  <a:srgbClr val="EBE59D"/>
                </a:solidFill>
              </a:rPr>
              <a:t>healthier</a:t>
            </a:r>
            <a:r>
              <a:rPr lang="it-IT" sz="2800" dirty="0">
                <a:solidFill>
                  <a:srgbClr val="EBE59D"/>
                </a:solidFill>
              </a:rPr>
              <a:t> body </a:t>
            </a:r>
            <a:r>
              <a:rPr lang="it-IT" sz="2800" dirty="0" err="1" smtClean="0">
                <a:solidFill>
                  <a:srgbClr val="EBE59D"/>
                </a:solidFill>
              </a:rPr>
              <a:t>composition</a:t>
            </a:r>
            <a:r>
              <a:rPr lang="it-IT" sz="2800" dirty="0" smtClean="0">
                <a:solidFill>
                  <a:srgbClr val="EBE59D"/>
                </a:solidFill>
              </a:rPr>
              <a:t>, </a:t>
            </a:r>
            <a:r>
              <a:rPr lang="it-IT" sz="2800" dirty="0" err="1" smtClean="0">
                <a:solidFill>
                  <a:srgbClr val="EBE59D"/>
                </a:solidFill>
              </a:rPr>
              <a:t>were</a:t>
            </a:r>
            <a:r>
              <a:rPr lang="it-IT" sz="2800" dirty="0" smtClean="0">
                <a:solidFill>
                  <a:srgbClr val="EBE59D"/>
                </a:solidFill>
              </a:rPr>
              <a:t> in a </a:t>
            </a:r>
            <a:r>
              <a:rPr lang="it-IT" sz="2800" b="1" dirty="0" err="1">
                <a:solidFill>
                  <a:srgbClr val="EBE59D"/>
                </a:solidFill>
              </a:rPr>
              <a:t>low-fat</a:t>
            </a:r>
            <a:r>
              <a:rPr lang="it-IT" sz="2800" b="1" dirty="0">
                <a:solidFill>
                  <a:srgbClr val="EBE59D"/>
                </a:solidFill>
              </a:rPr>
              <a:t> </a:t>
            </a:r>
            <a:r>
              <a:rPr lang="it-IT" sz="2800" b="1" dirty="0" err="1">
                <a:solidFill>
                  <a:srgbClr val="EBE59D"/>
                </a:solidFill>
              </a:rPr>
              <a:t>dairy</a:t>
            </a:r>
            <a:r>
              <a:rPr lang="it-IT" sz="2800" b="1" dirty="0">
                <a:solidFill>
                  <a:srgbClr val="EBE59D"/>
                </a:solidFill>
              </a:rPr>
              <a:t> </a:t>
            </a:r>
            <a:r>
              <a:rPr lang="it-IT" sz="2800" b="1" dirty="0" err="1" smtClean="0">
                <a:solidFill>
                  <a:srgbClr val="EBE59D"/>
                </a:solidFill>
              </a:rPr>
              <a:t>group</a:t>
            </a:r>
            <a:endParaRPr lang="it-IT" sz="2800" b="1" dirty="0">
              <a:solidFill>
                <a:srgbClr val="EBE59D"/>
              </a:solidFill>
            </a:endParaRPr>
          </a:p>
          <a:p>
            <a:pPr marL="914400" lvl="1" indent="-457200">
              <a:spcBef>
                <a:spcPct val="20000"/>
              </a:spcBef>
              <a:buFont typeface="Arial"/>
              <a:buChar char="•"/>
            </a:pPr>
            <a:r>
              <a:rPr lang="it-IT" sz="2800" dirty="0" err="1" smtClean="0">
                <a:solidFill>
                  <a:srgbClr val="EBE59D"/>
                </a:solidFill>
              </a:rPr>
              <a:t>Increasing</a:t>
            </a:r>
            <a:r>
              <a:rPr lang="it-IT" sz="2800" dirty="0" smtClean="0">
                <a:solidFill>
                  <a:srgbClr val="EBE59D"/>
                </a:solidFill>
              </a:rPr>
              <a:t> </a:t>
            </a:r>
            <a:r>
              <a:rPr lang="en-US" sz="2800" dirty="0">
                <a:solidFill>
                  <a:srgbClr val="EBE59D"/>
                </a:solidFill>
              </a:rPr>
              <a:t>low-fat dairy foods to 4-5 servings per day may be beneficial for weight loss/maintenance and lead to more favorable body composition outcomes in postmenopausal </a:t>
            </a:r>
            <a:r>
              <a:rPr lang="en-US" sz="2800" dirty="0" smtClean="0">
                <a:solidFill>
                  <a:srgbClr val="EBE59D"/>
                </a:solidFill>
              </a:rPr>
              <a:t>women</a:t>
            </a:r>
            <a:endParaRPr lang="en-US" sz="2800" dirty="0">
              <a:solidFill>
                <a:srgbClr val="EBE59D"/>
              </a:solidFill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58522894"/>
      </p:ext>
    </p:extLst>
  </p:cSld>
  <p:clrMapOvr>
    <a:masterClrMapping/>
  </p:clrMapOvr>
  <p:transition xmlns:p14="http://schemas.microsoft.com/office/powerpoint/2010/main" spd="slow">
    <p:circl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6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6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0" y="1981200"/>
            <a:ext cx="6705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3" name="Rectangle 1"/>
          <p:cNvSpPr>
            <a:spLocks noChangeArrowheads="1"/>
          </p:cNvSpPr>
          <p:nvPr/>
        </p:nvSpPr>
        <p:spPr bwMode="auto">
          <a:xfrm>
            <a:off x="4495800" y="0"/>
            <a:ext cx="4724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Funded </a:t>
            </a:r>
            <a:r>
              <a:rPr lang="en-US" sz="2800" dirty="0" smtClean="0">
                <a:solidFill>
                  <a:srgbClr val="FF0000"/>
                </a:solidFill>
              </a:rPr>
              <a:t>in part by:</a:t>
            </a:r>
            <a:endParaRPr lang="en-US" sz="2800" dirty="0">
              <a:solidFill>
                <a:srgbClr val="FF0000"/>
              </a:solidFill>
            </a:endParaRPr>
          </a:p>
          <a:p>
            <a:pPr algn="r"/>
            <a:r>
              <a:rPr lang="it-IT" sz="1800" dirty="0"/>
              <a:t>USDA/CSREES/</a:t>
            </a:r>
            <a:r>
              <a:rPr lang="it-IT" sz="1800" dirty="0" smtClean="0"/>
              <a:t>NRI </a:t>
            </a:r>
          </a:p>
          <a:p>
            <a:pPr algn="r"/>
            <a:r>
              <a:rPr lang="it-IT" sz="2000" dirty="0" smtClean="0"/>
              <a:t>#2004-05287</a:t>
            </a:r>
            <a:endParaRPr lang="en-US" sz="2000" dirty="0" smtClean="0"/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17768" name="Picture 4" descr="Lab phot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800" y="-838200"/>
            <a:ext cx="6629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399" y="2819400"/>
            <a:ext cx="4800601" cy="4114800"/>
          </a:xfrm>
          <a:prstGeom prst="rect">
            <a:avLst/>
          </a:prstGeom>
        </p:spPr>
      </p:pic>
      <p:pic>
        <p:nvPicPr>
          <p:cNvPr id="8" name="Picture 4" descr="images                                                         00024DFAMacintosh HD                   B74677AA: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200" y="505691"/>
            <a:ext cx="2641600" cy="231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0" y="1066800"/>
            <a:ext cx="17526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8489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template">
  <a:themeElements>
    <a:clrScheme name="FSU">
      <a:dk1>
        <a:srgbClr val="FFFFFF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31687</TotalTime>
  <Words>1229</Words>
  <Application>Microsoft Macintosh PowerPoint</Application>
  <PresentationFormat>On-screen Show (4:3)</PresentationFormat>
  <Paragraphs>195</Paragraphs>
  <Slides>18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template</vt:lpstr>
      <vt:lpstr>Bitmap Image</vt:lpstr>
      <vt:lpstr>Low-fat dairy foods improve body composition in overweight/obese postmenopausal women over a 6-month weight loss intervention </vt:lpstr>
      <vt:lpstr>PowerPoint Presentation</vt:lpstr>
      <vt:lpstr>PowerPoint Presentation</vt:lpstr>
      <vt:lpstr>CALCIUM ROLE IN WEIGHT REDUCTION   The evidence: post-hoc studies</vt:lpstr>
      <vt:lpstr>CALCIUM IN WEIGHT REDUCTION   The evidence: Clinical trials</vt:lpstr>
      <vt:lpstr>CALCIUM IN WEIGHT REDUCTION   The mechanism:</vt:lpstr>
      <vt:lpstr>Possible mechanism of the anti-obesity effect of dietary calcium</vt:lpstr>
      <vt:lpstr>Objectives</vt:lpstr>
      <vt:lpstr> Study Design  </vt:lpstr>
      <vt:lpstr>Study Design: Participants (cont) </vt:lpstr>
      <vt:lpstr>PowerPoint Presentation</vt:lpstr>
      <vt:lpstr>PowerPoint Presentation</vt:lpstr>
      <vt:lpstr>Measurements/Surveys</vt:lpstr>
      <vt:lpstr>Anthropometric measures at baseline and 6 months (mean±SEM)</vt:lpstr>
      <vt:lpstr>Percent difference (mean±SEM) in body fat after 6 months</vt:lpstr>
      <vt:lpstr>Percent difference (mean±SEM) in lean tissue after 6 months</vt:lpstr>
      <vt:lpstr>Conclusions/Implications</vt:lpstr>
      <vt:lpstr>PowerPoint Presentation</vt:lpstr>
    </vt:vector>
  </TitlesOfParts>
  <Company>Florida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Efficacy of Alginate as a Treatment for Obesity </dc:title>
  <dc:creator/>
  <cp:lastModifiedBy>Jasminka Ilich-Ernst</cp:lastModifiedBy>
  <cp:revision>756</cp:revision>
  <cp:lastPrinted>2015-02-15T18:43:18Z</cp:lastPrinted>
  <dcterms:created xsi:type="dcterms:W3CDTF">2011-08-15T14:55:21Z</dcterms:created>
  <dcterms:modified xsi:type="dcterms:W3CDTF">2016-06-16T10:16:26Z</dcterms:modified>
  <cp:contentStatus/>
</cp:coreProperties>
</file>