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wdp" ContentType="image/vnd.ms-photo"/>
  <Default Extension="xls" ContentType="application/vnd.ms-excel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embeddings/oleObject6.bin" ContentType="application/vnd.openxmlformats-officedocument.oleObject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notesSlides/notesSlide20.xml" ContentType="application/vnd.openxmlformats-officedocument.presentationml.notesSlide+xml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notesSlides/notesSlide21.xml" ContentType="application/vnd.openxmlformats-officedocument.presentationml.notesSlide+xml"/>
  <Override PartName="/ppt/embeddings/oleObject19.bin" ContentType="application/vnd.openxmlformats-officedocument.oleObject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4" Type="http://schemas.openxmlformats.org/officeDocument/2006/relationships/custom-properties" Target="docProps/custom.xml"/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93455" r:id="rId4"/>
  </p:sldMasterIdLst>
  <p:notesMasterIdLst>
    <p:notesMasterId r:id="rId31"/>
  </p:notesMasterIdLst>
  <p:sldIdLst>
    <p:sldId id="311" r:id="rId5"/>
    <p:sldId id="256" r:id="rId6"/>
    <p:sldId id="260" r:id="rId7"/>
    <p:sldId id="312" r:id="rId8"/>
    <p:sldId id="26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315" r:id="rId18"/>
    <p:sldId id="313" r:id="rId19"/>
    <p:sldId id="318" r:id="rId20"/>
    <p:sldId id="273" r:id="rId21"/>
    <p:sldId id="274" r:id="rId22"/>
    <p:sldId id="275" r:id="rId23"/>
    <p:sldId id="278" r:id="rId24"/>
    <p:sldId id="279" r:id="rId25"/>
    <p:sldId id="281" r:id="rId26"/>
    <p:sldId id="283" r:id="rId27"/>
    <p:sldId id="299" r:id="rId28"/>
    <p:sldId id="300" r:id="rId29"/>
    <p:sldId id="334" r:id="rId3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2589" autoAdjust="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slide" Target="slides/slide23.xml"/><Relationship Id="rId28" Type="http://schemas.openxmlformats.org/officeDocument/2006/relationships/slide" Target="slides/slide24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30" Type="http://schemas.openxmlformats.org/officeDocument/2006/relationships/slide" Target="slides/slide26.xml"/><Relationship Id="rId31" Type="http://schemas.openxmlformats.org/officeDocument/2006/relationships/notesMaster" Target="notesMasters/notesMaster1.xml"/><Relationship Id="rId32" Type="http://schemas.openxmlformats.org/officeDocument/2006/relationships/printerSettings" Target="printerSettings/printerSettings1.bin"/><Relationship Id="rId9" Type="http://schemas.openxmlformats.org/officeDocument/2006/relationships/slide" Target="slides/slide5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1" Type="http://schemas.openxmlformats.org/officeDocument/2006/relationships/image" Target="../media/image5.png"/><Relationship Id="rId2" Type="http://schemas.openxmlformats.org/officeDocument/2006/relationships/image" Target="../media/image6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1" Type="http://schemas.openxmlformats.org/officeDocument/2006/relationships/image" Target="../media/image27.png"/><Relationship Id="rId2" Type="http://schemas.openxmlformats.org/officeDocument/2006/relationships/image" Target="../media/image28.png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1" Type="http://schemas.openxmlformats.org/officeDocument/2006/relationships/image" Target="../media/image27.png"/><Relationship Id="rId2" Type="http://schemas.openxmlformats.org/officeDocument/2006/relationships/image" Target="../media/image28.png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D5E6AF-3EBB-40B2-95EE-C9558FAA1AB9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5F0373-2C7D-4C30-813C-043C2DC6CD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7981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5987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4368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325AFF6-88D6-484D-8BC9-3D465A671722}" type="slidenum">
              <a:rPr lang="en-GB" sz="1200" b="0">
                <a:solidFill>
                  <a:schemeClr val="tx1"/>
                </a:solidFill>
              </a:rPr>
              <a:pPr eaLnBrk="1" hangingPunct="1"/>
              <a:t>4</a:t>
            </a:fld>
            <a:endParaRPr lang="en-GB" sz="1200" b="0">
              <a:solidFill>
                <a:schemeClr val="tx1"/>
              </a:solidFill>
            </a:endParaRPr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>
                <a:latin typeface="Arial" charset="0"/>
                <a:ea typeface="ＭＳ Ｐゴシック" charset="0"/>
                <a:cs typeface="ＭＳ Ｐゴシック" charset="0"/>
              </a:rPr>
              <a:t>The basic aim: convert waste biomass to fuels in SCW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9276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6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193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93252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1218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9132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9892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8186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2178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68533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829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2A70E4C-A159-4729-812D-69A5B56B9DDD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01446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2784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727191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76594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7007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52005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68958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393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3425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565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D5F0373-2C7D-4C30-813C-043C2DC6CDAC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856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DB3CC-F982-40F9-8DD6-BCC9AFBF44BD}" type="datetime1">
              <a:rPr lang="en-US" smtClean="0"/>
              <a:pPr/>
              <a:t>16-06-09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88E988-FB04-AB4E-BE5A-59F242AF7F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E7B99-7C3F-4BC3-B7B8-7E1F8C620B24}" type="datetime1">
              <a:rPr lang="en-US" smtClean="0"/>
              <a:pPr/>
              <a:t>16-06-09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AF2B4D-6B12-4EDF-87BB-2B55CECB661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394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5946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824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712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224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6B1FF6-39B9-40F5-8B67-33C6354A3D4F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8220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5983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3172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96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C2560D-EC28-3B41-86E8-18F1CE0113B4}" type="datetimeFigureOut">
              <a:rPr lang="en-US" smtClean="0"/>
              <a:t>16-06-09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66355A-084C-D24E-9AD2-7E4FC41EA6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93456" r:id="rId1"/>
    <p:sldLayoutId id="2147493457" r:id="rId2"/>
    <p:sldLayoutId id="2147493458" r:id="rId3"/>
    <p:sldLayoutId id="2147493459" r:id="rId4"/>
    <p:sldLayoutId id="2147493460" r:id="rId5"/>
    <p:sldLayoutId id="2147493461" r:id="rId6"/>
    <p:sldLayoutId id="2147493462" r:id="rId7"/>
    <p:sldLayoutId id="2147493463" r:id="rId8"/>
    <p:sldLayoutId id="2147493464" r:id="rId9"/>
    <p:sldLayoutId id="2147493465" r:id="rId10"/>
    <p:sldLayoutId id="2147493466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a/url?sa=i&amp;rct=j&amp;q=&amp;esrc=s&amp;source=images&amp;cd=&amp;cad=rja&amp;uact=8&amp;ved=0CAcQjRxqFQoTCNrklJ_18ccCFcRuPgod7mEKIw&amp;url=http://www.napeg.nt.ca/job-detail/1318916-assistant-associate-professor-electrical-engineering&amp;bvm=bv.102537793,d.cWw&amp;psig=AFQjCNGUSWICaPEWtlFEYTQhg64nJYyvlQ&amp;ust=1442161653799196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4.bin"/><Relationship Id="rId12" Type="http://schemas.openxmlformats.org/officeDocument/2006/relationships/image" Target="../media/image8.png"/><Relationship Id="rId13" Type="http://schemas.openxmlformats.org/officeDocument/2006/relationships/oleObject" Target="../embeddings/oleObject5.bin"/><Relationship Id="rId14" Type="http://schemas.openxmlformats.org/officeDocument/2006/relationships/image" Target="../media/image9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1.png"/><Relationship Id="rId5" Type="http://schemas.openxmlformats.org/officeDocument/2006/relationships/oleObject" Target="../embeddings/oleObject1.bin"/><Relationship Id="rId6" Type="http://schemas.openxmlformats.org/officeDocument/2006/relationships/image" Target="../media/image5.png"/><Relationship Id="rId7" Type="http://schemas.openxmlformats.org/officeDocument/2006/relationships/oleObject" Target="../embeddings/oleObject2.bin"/><Relationship Id="rId8" Type="http://schemas.openxmlformats.org/officeDocument/2006/relationships/image" Target="../media/image6.png"/><Relationship Id="rId9" Type="http://schemas.openxmlformats.org/officeDocument/2006/relationships/oleObject" Target="../embeddings/oleObject3.bin"/><Relationship Id="rId10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4" Type="http://schemas.openxmlformats.org/officeDocument/2006/relationships/image" Target="../media/image11.wmf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2.jpeg"/><Relationship Id="rId5" Type="http://schemas.openxmlformats.org/officeDocument/2006/relationships/image" Target="../media/image13.jpeg"/><Relationship Id="rId6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1.png"/><Relationship Id="rId5" Type="http://schemas.openxmlformats.org/officeDocument/2006/relationships/oleObject" Target="../embeddings/oleObject6.bin"/><Relationship Id="rId6" Type="http://schemas.openxmlformats.org/officeDocument/2006/relationships/image" Target="../media/image16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1.png"/><Relationship Id="rId5" Type="http://schemas.openxmlformats.org/officeDocument/2006/relationships/oleObject" Target="../embeddings/Microsoft_Excel_97_-_2004_Worksheet1.xls"/><Relationship Id="rId6" Type="http://schemas.openxmlformats.org/officeDocument/2006/relationships/image" Target="../media/image17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4.jpeg"/><Relationship Id="rId5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8.xml"/></Relationships>
</file>

<file path=ppt/slides/_rels/slide20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9.png"/><Relationship Id="rId12" Type="http://schemas.openxmlformats.org/officeDocument/2006/relationships/oleObject" Target="../embeddings/oleObject10.bin"/><Relationship Id="rId13" Type="http://schemas.openxmlformats.org/officeDocument/2006/relationships/image" Target="../media/image30.png"/><Relationship Id="rId14" Type="http://schemas.openxmlformats.org/officeDocument/2006/relationships/oleObject" Target="../embeddings/oleObject11.bin"/><Relationship Id="rId15" Type="http://schemas.openxmlformats.org/officeDocument/2006/relationships/image" Target="../media/image31.png"/><Relationship Id="rId16" Type="http://schemas.openxmlformats.org/officeDocument/2006/relationships/oleObject" Target="../embeddings/oleObject12.bin"/><Relationship Id="rId17" Type="http://schemas.openxmlformats.org/officeDocument/2006/relationships/image" Target="../media/image32.png"/><Relationship Id="rId18" Type="http://schemas.openxmlformats.org/officeDocument/2006/relationships/image" Target="../media/image34.w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19.xml"/><Relationship Id="rId4" Type="http://schemas.openxmlformats.org/officeDocument/2006/relationships/image" Target="../media/image1.png"/><Relationship Id="rId5" Type="http://schemas.openxmlformats.org/officeDocument/2006/relationships/image" Target="../media/image33.wmf"/><Relationship Id="rId6" Type="http://schemas.openxmlformats.org/officeDocument/2006/relationships/oleObject" Target="../embeddings/oleObject7.bin"/><Relationship Id="rId7" Type="http://schemas.openxmlformats.org/officeDocument/2006/relationships/image" Target="../media/image27.png"/><Relationship Id="rId8" Type="http://schemas.openxmlformats.org/officeDocument/2006/relationships/oleObject" Target="../embeddings/oleObject8.bin"/><Relationship Id="rId9" Type="http://schemas.openxmlformats.org/officeDocument/2006/relationships/image" Target="../media/image28.png"/><Relationship Id="rId10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11" Type="http://schemas.openxmlformats.org/officeDocument/2006/relationships/oleObject" Target="../embeddings/oleObject15.bin"/><Relationship Id="rId12" Type="http://schemas.openxmlformats.org/officeDocument/2006/relationships/image" Target="../media/image29.png"/><Relationship Id="rId13" Type="http://schemas.openxmlformats.org/officeDocument/2006/relationships/oleObject" Target="../embeddings/oleObject16.bin"/><Relationship Id="rId14" Type="http://schemas.openxmlformats.org/officeDocument/2006/relationships/image" Target="../media/image30.png"/><Relationship Id="rId15" Type="http://schemas.openxmlformats.org/officeDocument/2006/relationships/oleObject" Target="../embeddings/oleObject17.bin"/><Relationship Id="rId16" Type="http://schemas.openxmlformats.org/officeDocument/2006/relationships/image" Target="../media/image31.png"/><Relationship Id="rId17" Type="http://schemas.openxmlformats.org/officeDocument/2006/relationships/oleObject" Target="../embeddings/oleObject18.bin"/><Relationship Id="rId18" Type="http://schemas.openxmlformats.org/officeDocument/2006/relationships/image" Target="../media/image32.png"/><Relationship Id="rId19" Type="http://schemas.openxmlformats.org/officeDocument/2006/relationships/image" Target="../media/image35.w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7.xml"/><Relationship Id="rId3" Type="http://schemas.openxmlformats.org/officeDocument/2006/relationships/notesSlide" Target="../notesSlides/notesSlide20.xml"/><Relationship Id="rId4" Type="http://schemas.openxmlformats.org/officeDocument/2006/relationships/image" Target="../media/image1.png"/><Relationship Id="rId5" Type="http://schemas.openxmlformats.org/officeDocument/2006/relationships/image" Target="../media/image34.wmf"/><Relationship Id="rId6" Type="http://schemas.openxmlformats.org/officeDocument/2006/relationships/image" Target="../media/image33.wmf"/><Relationship Id="rId7" Type="http://schemas.openxmlformats.org/officeDocument/2006/relationships/oleObject" Target="../embeddings/oleObject13.bin"/><Relationship Id="rId8" Type="http://schemas.openxmlformats.org/officeDocument/2006/relationships/image" Target="../media/image27.png"/><Relationship Id="rId9" Type="http://schemas.openxmlformats.org/officeDocument/2006/relationships/oleObject" Target="../embeddings/oleObject14.bin"/><Relationship Id="rId10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4" Type="http://schemas.openxmlformats.org/officeDocument/2006/relationships/image" Target="../media/image1.png"/><Relationship Id="rId5" Type="http://schemas.openxmlformats.org/officeDocument/2006/relationships/oleObject" Target="../embeddings/oleObject19.bin"/><Relationship Id="rId6" Type="http://schemas.openxmlformats.org/officeDocument/2006/relationships/image" Target="../media/image36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4" Type="http://schemas.microsoft.com/office/2007/relationships/hdphoto" Target="../media/hdphoto1.wdp"/><Relationship Id="rId5" Type="http://schemas.openxmlformats.org/officeDocument/2006/relationships/image" Target="../media/image38.jpeg"/><Relationship Id="rId6" Type="http://schemas.openxmlformats.org/officeDocument/2006/relationships/image" Target="../media/image39.png"/><Relationship Id="rId7" Type="http://schemas.openxmlformats.org/officeDocument/2006/relationships/image" Target="../media/image40.jpeg"/><Relationship Id="rId8" Type="http://schemas.openxmlformats.org/officeDocument/2006/relationships/image" Target="../media/image41.jpeg"/><Relationship Id="rId9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:\Consultancy\Keynote presentation\Lassonde Test templat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1" y="0"/>
            <a:ext cx="4119239" cy="63830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CA" sz="5400" b="1" dirty="0" smtClean="0"/>
              <a:t>SCW</a:t>
            </a:r>
            <a:r>
              <a:rPr lang="en-CA" b="1" dirty="0" smtClean="0"/>
              <a:t> </a:t>
            </a:r>
            <a:r>
              <a:rPr lang="en-CA" sz="3200" b="1" dirty="0" smtClean="0"/>
              <a:t/>
            </a:r>
            <a:br>
              <a:rPr lang="en-CA" sz="3200" b="1" dirty="0" smtClean="0"/>
            </a:br>
            <a:r>
              <a:rPr lang="en-CA" sz="2800" b="1" dirty="0" smtClean="0"/>
              <a:t>A New Medium for Gasification and Oxidation of Organic Materials</a:t>
            </a:r>
            <a:endParaRPr lang="en-US" sz="3600" b="1" dirty="0"/>
          </a:p>
        </p:txBody>
      </p:sp>
      <p:sp>
        <p:nvSpPr>
          <p:cNvPr id="6" name="Rectangle 5"/>
          <p:cNvSpPr/>
          <p:nvPr/>
        </p:nvSpPr>
        <p:spPr>
          <a:xfrm>
            <a:off x="4820574" y="1595031"/>
            <a:ext cx="4323425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b="1" dirty="0"/>
              <a:t>Sonil </a:t>
            </a:r>
            <a:r>
              <a:rPr lang="en-CA" b="1" dirty="0" smtClean="0"/>
              <a:t>Nanda</a:t>
            </a:r>
            <a:r>
              <a:rPr lang="en-CA" b="1" baseline="30000" dirty="0" smtClean="0"/>
              <a:t>1</a:t>
            </a:r>
            <a:endParaRPr lang="en-CA" b="1" baseline="30000" dirty="0"/>
          </a:p>
          <a:p>
            <a:pPr algn="ctr"/>
            <a:r>
              <a:rPr lang="en-CA" b="1" dirty="0" err="1" smtClean="0"/>
              <a:t>Sivamohan</a:t>
            </a:r>
            <a:r>
              <a:rPr lang="en-CA" b="1" dirty="0" smtClean="0"/>
              <a:t> N. Reddy</a:t>
            </a:r>
            <a:r>
              <a:rPr lang="en-CA" b="1" baseline="30000" dirty="0" smtClean="0"/>
              <a:t>2</a:t>
            </a:r>
            <a:endParaRPr lang="en-CA" b="1" baseline="30000" dirty="0"/>
          </a:p>
          <a:p>
            <a:pPr algn="ctr"/>
            <a:r>
              <a:rPr lang="en-CA" b="1" dirty="0"/>
              <a:t>Ajay K. </a:t>
            </a:r>
            <a:r>
              <a:rPr lang="en-CA" b="1" dirty="0" smtClean="0"/>
              <a:t>Dalai</a:t>
            </a:r>
            <a:r>
              <a:rPr lang="en-CA" b="1" baseline="30000" dirty="0" smtClean="0"/>
              <a:t>3</a:t>
            </a:r>
            <a:r>
              <a:rPr lang="en-CA" b="1" dirty="0" smtClean="0"/>
              <a:t> </a:t>
            </a:r>
            <a:endParaRPr lang="en-CA" b="1" dirty="0"/>
          </a:p>
          <a:p>
            <a:pPr algn="ctr"/>
            <a:r>
              <a:rPr lang="en-CA" b="1" dirty="0" err="1"/>
              <a:t>Janusz</a:t>
            </a:r>
            <a:r>
              <a:rPr lang="en-CA" b="1" dirty="0"/>
              <a:t>  A.  </a:t>
            </a:r>
            <a:r>
              <a:rPr lang="en-CA" b="1" dirty="0" smtClean="0"/>
              <a:t>Koziński</a:t>
            </a:r>
            <a:r>
              <a:rPr lang="en-CA" b="1" baseline="30000" dirty="0" smtClean="0"/>
              <a:t>1</a:t>
            </a:r>
          </a:p>
          <a:p>
            <a:pPr algn="ctr"/>
            <a:endParaRPr lang="en-CA" dirty="0"/>
          </a:p>
          <a:p>
            <a:pPr algn="ctr"/>
            <a:r>
              <a:rPr lang="en-CA" baseline="30000" dirty="0" smtClean="0"/>
              <a:t>1</a:t>
            </a:r>
            <a:r>
              <a:rPr lang="en-CA" dirty="0" smtClean="0"/>
              <a:t>Lassonde School of Engineering</a:t>
            </a:r>
            <a:endParaRPr lang="en-CA" dirty="0"/>
          </a:p>
          <a:p>
            <a:pPr algn="ctr"/>
            <a:r>
              <a:rPr lang="en-CA" dirty="0"/>
              <a:t>York </a:t>
            </a:r>
            <a:r>
              <a:rPr lang="en-CA" dirty="0" smtClean="0"/>
              <a:t>University, Canada</a:t>
            </a:r>
          </a:p>
          <a:p>
            <a:pPr algn="ctr"/>
            <a:r>
              <a:rPr lang="en-CA" baseline="30000" dirty="0"/>
              <a:t>2</a:t>
            </a:r>
            <a:r>
              <a:rPr lang="en-CA" dirty="0" smtClean="0"/>
              <a:t>Indian </a:t>
            </a:r>
            <a:r>
              <a:rPr lang="en-CA" dirty="0"/>
              <a:t>Institute of Technology </a:t>
            </a:r>
            <a:r>
              <a:rPr lang="en-CA" dirty="0" err="1"/>
              <a:t>Roorkee</a:t>
            </a:r>
            <a:r>
              <a:rPr lang="en-CA" dirty="0"/>
              <a:t>, India</a:t>
            </a:r>
          </a:p>
          <a:p>
            <a:pPr algn="ctr"/>
            <a:r>
              <a:rPr lang="en-CA" baseline="30000" dirty="0" smtClean="0"/>
              <a:t>3</a:t>
            </a:r>
            <a:r>
              <a:rPr lang="en-CA" dirty="0" smtClean="0"/>
              <a:t>University of Saskatchewan, Canada</a:t>
            </a:r>
          </a:p>
        </p:txBody>
      </p:sp>
      <p:pic>
        <p:nvPicPr>
          <p:cNvPr id="7" name="Picture 2" descr="http://www.napeg.nt.ca/uploads/jobs/1353702291-ba0b99eb14899f427/LassondeLogoWeb.png">
            <a:hlinkClick r:id="rId3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907" b="14014"/>
          <a:stretch/>
        </p:blipFill>
        <p:spPr bwMode="auto">
          <a:xfrm>
            <a:off x="6356415" y="6214984"/>
            <a:ext cx="2663301" cy="469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70913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ctrTitle"/>
          </p:nvPr>
        </p:nvSpPr>
        <p:spPr>
          <a:xfrm>
            <a:off x="0" y="1"/>
            <a:ext cx="9144000" cy="941032"/>
          </a:xfrm>
        </p:spPr>
        <p:txBody>
          <a:bodyPr>
            <a:normAutofit/>
          </a:bodyPr>
          <a:lstStyle/>
          <a:p>
            <a:r>
              <a:rPr lang="en-CA" sz="3600" b="1" dirty="0" err="1" smtClean="0"/>
              <a:t>S</a:t>
            </a:r>
            <a:r>
              <a:rPr lang="en-CA" sz="3600" dirty="0" err="1" smtClean="0"/>
              <a:t>uper</a:t>
            </a:r>
            <a:r>
              <a:rPr lang="en-CA" sz="3600" b="1" dirty="0" err="1" smtClean="0"/>
              <a:t>C</a:t>
            </a:r>
            <a:r>
              <a:rPr lang="en-CA" sz="3600" dirty="0" err="1" smtClean="0"/>
              <a:t>ritical</a:t>
            </a:r>
            <a:r>
              <a:rPr lang="en-CA" sz="3600" dirty="0" smtClean="0"/>
              <a:t> </a:t>
            </a:r>
            <a:r>
              <a:rPr lang="en-CA" sz="3600" b="1" dirty="0" smtClean="0"/>
              <a:t>W</a:t>
            </a:r>
            <a:r>
              <a:rPr lang="en-CA" sz="3600" dirty="0" smtClean="0"/>
              <a:t>ater </a:t>
            </a:r>
            <a:r>
              <a:rPr lang="en-CA" sz="3600" dirty="0"/>
              <a:t>(SCW)</a:t>
            </a:r>
          </a:p>
        </p:txBody>
      </p:sp>
      <p:sp>
        <p:nvSpPr>
          <p:cNvPr id="5" name="Rectangle 4"/>
          <p:cNvSpPr/>
          <p:nvPr/>
        </p:nvSpPr>
        <p:spPr>
          <a:xfrm>
            <a:off x="148922" y="1280455"/>
            <a:ext cx="830678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1600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Tc</a:t>
            </a:r>
            <a:r>
              <a:rPr lang="en-US" sz="1600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 374°C and </a:t>
            </a:r>
            <a:r>
              <a:rPr lang="en-US" sz="1600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Pc</a:t>
            </a:r>
            <a:r>
              <a:rPr lang="en-US" sz="16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&gt; 22.1 MPa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536" y="1844824"/>
            <a:ext cx="3888432" cy="2862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cs typeface="Times New Roman" panose="02020603050405020304" pitchFamily="18" charset="0"/>
              </a:rPr>
              <a:t>Homogenous medium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 smtClean="0"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cs typeface="Times New Roman" panose="02020603050405020304" pitchFamily="18" charset="0"/>
              </a:rPr>
              <a:t>Medium and catalyst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800" dirty="0" smtClean="0">
                <a:cs typeface="Times New Roman" panose="02020603050405020304" pitchFamily="18" charset="0"/>
              </a:rPr>
              <a:t>High diffusivity and low viscosity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CA" sz="1800" dirty="0"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CA" sz="1800" dirty="0" smtClean="0">
                <a:cs typeface="Times New Roman" panose="02020603050405020304" pitchFamily="18" charset="0"/>
              </a:rPr>
              <a:t>Ionic and free radical mechanism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 smtClean="0"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5536" y="4627002"/>
            <a:ext cx="4968552" cy="17543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Oxidation of organics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cs typeface="Times New Roman" panose="02020603050405020304" pitchFamily="18" charset="0"/>
              </a:rPr>
              <a:t>Ideal green solvent for </a:t>
            </a:r>
            <a:r>
              <a:rPr lang="en-US" sz="1800" dirty="0" smtClean="0">
                <a:cs typeface="Times New Roman" panose="02020603050405020304" pitchFamily="18" charset="0"/>
              </a:rPr>
              <a:t>chemical processes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800" dirty="0">
              <a:cs typeface="Times New Roman" panose="02020603050405020304" pitchFamily="18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 smtClean="0">
                <a:cs typeface="Times New Roman" panose="02020603050405020304" pitchFamily="18" charset="0"/>
              </a:rPr>
              <a:t>Flame mode and Flame-less mode</a:t>
            </a:r>
            <a:endParaRPr lang="en-US" sz="1800" dirty="0">
              <a:cs typeface="Times New Roman" panose="02020603050405020304" pitchFamily="18" charset="0"/>
            </a:endParaRPr>
          </a:p>
        </p:txBody>
      </p:sp>
      <p:pic>
        <p:nvPicPr>
          <p:cNvPr id="8" name="Picture 2" descr="https://upload.wikimedia.org/wikipedia/commons/thumb/1/13/Carbon_dioxide_pressure-temperature_phase_diagram.svg/2000px-Carbon_dioxide_pressure-temperature_phase_diagram.sv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2115" y="1184165"/>
            <a:ext cx="4578696" cy="432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222156"/>
      </p:ext>
    </p:extLst>
  </p:cSld>
  <p:clrMapOvr>
    <a:masterClrMapping/>
  </p:clrMapOvr>
  <p:transition xmlns:p14="http://schemas.microsoft.com/office/powerpoint/2010/main" spd="slow">
    <p:wip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5" grpId="0"/>
      <p:bldP spid="6" grpId="0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0" y="1219200"/>
            <a:ext cx="6629400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buSzPct val="80000"/>
              <a:buFont typeface="Wingdings" pitchFamily="2" charset="2"/>
              <a:buChar char="v"/>
            </a:pP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Water recycling in space stations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33338" y="3590925"/>
            <a:ext cx="6596062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buSzPct val="80000"/>
              <a:buFont typeface="Wingdings" pitchFamily="2" charset="2"/>
              <a:buChar char="v"/>
            </a:pP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Fuel production from biomass </a:t>
            </a:r>
          </a:p>
          <a:p>
            <a:pPr algn="l">
              <a:buSzPct val="80000"/>
              <a:buFont typeface="Wingdings" pitchFamily="2" charset="2"/>
              <a:buNone/>
            </a:pP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    </a:t>
            </a:r>
            <a:endParaRPr lang="en-CA" altLang="en-US" sz="2000" b="0" dirty="0" smtClean="0">
              <a:solidFill>
                <a:schemeClr val="tx1"/>
              </a:solidFill>
              <a:latin typeface="+mn-lt"/>
            </a:endParaRPr>
          </a:p>
          <a:p>
            <a:pPr algn="l">
              <a:buSzPct val="80000"/>
              <a:buFont typeface="Wingdings" panose="05000000000000000000" pitchFamily="2" charset="2"/>
              <a:buChar char="v"/>
            </a:pPr>
            <a:r>
              <a:rPr lang="en-CA" altLang="en-US" sz="2000" b="0" dirty="0" smtClean="0">
                <a:solidFill>
                  <a:schemeClr val="tx1"/>
                </a:solidFill>
                <a:latin typeface="+mn-lt"/>
              </a:rPr>
              <a:t>Production </a:t>
            </a: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of </a:t>
            </a:r>
            <a:r>
              <a:rPr lang="en-CA" altLang="en-US" sz="2000" b="0" dirty="0" err="1">
                <a:solidFill>
                  <a:schemeClr val="tx1"/>
                </a:solidFill>
                <a:latin typeface="+mn-lt"/>
              </a:rPr>
              <a:t>nano</a:t>
            </a: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-materials</a:t>
            </a: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-1" y="2352674"/>
            <a:ext cx="6296025" cy="101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buSzPct val="80000"/>
              <a:buFont typeface="Wingdings" panose="05000000000000000000" pitchFamily="2" charset="2"/>
              <a:buChar char="v"/>
            </a:pP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Extraction in herbal industry </a:t>
            </a:r>
            <a:endParaRPr lang="en-CA" altLang="en-US" sz="2000" b="0" dirty="0" smtClean="0">
              <a:solidFill>
                <a:schemeClr val="tx1"/>
              </a:solidFill>
              <a:latin typeface="+mn-lt"/>
            </a:endParaRPr>
          </a:p>
          <a:p>
            <a:pPr marL="0" indent="0" algn="l">
              <a:buSzPct val="80000"/>
            </a:pP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 </a:t>
            </a:r>
            <a:r>
              <a:rPr lang="en-CA" altLang="en-US" sz="2000" b="0" dirty="0" smtClean="0">
                <a:solidFill>
                  <a:schemeClr val="tx1"/>
                </a:solidFill>
                <a:latin typeface="+mn-lt"/>
              </a:rPr>
              <a:t>   (SC CO</a:t>
            </a:r>
            <a:r>
              <a:rPr lang="en-CA" altLang="en-US" sz="2000" b="0" baseline="-25000" dirty="0" smtClean="0">
                <a:solidFill>
                  <a:schemeClr val="tx1"/>
                </a:solidFill>
                <a:latin typeface="+mn-lt"/>
              </a:rPr>
              <a:t>2 </a:t>
            </a:r>
            <a:r>
              <a:rPr lang="en-CA" altLang="en-US" sz="2000" b="0" dirty="0" smtClean="0">
                <a:solidFill>
                  <a:schemeClr val="tx1"/>
                </a:solidFill>
                <a:latin typeface="+mn-lt"/>
              </a:rPr>
              <a:t> 31.1</a:t>
            </a:r>
            <a:r>
              <a:rPr lang="en-CA" altLang="en-US" sz="2000" b="0" baseline="30000" dirty="0" smtClean="0">
                <a:solidFill>
                  <a:schemeClr val="tx1"/>
                </a:solidFill>
                <a:latin typeface="+mn-lt"/>
              </a:rPr>
              <a:t>o</a:t>
            </a:r>
            <a:r>
              <a:rPr lang="en-CA" altLang="en-US" sz="2000" b="0" dirty="0" smtClean="0">
                <a:solidFill>
                  <a:schemeClr val="tx1"/>
                </a:solidFill>
                <a:latin typeface="+mn-lt"/>
              </a:rPr>
              <a:t>C, ~73 </a:t>
            </a:r>
            <a:r>
              <a:rPr lang="en-CA" altLang="en-US" sz="2000" b="0" dirty="0" err="1" smtClean="0">
                <a:solidFill>
                  <a:schemeClr val="tx1"/>
                </a:solidFill>
                <a:latin typeface="+mn-lt"/>
              </a:rPr>
              <a:t>atm</a:t>
            </a: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, possibly </a:t>
            </a:r>
            <a:r>
              <a:rPr lang="en-CA" altLang="en-US" sz="2000" b="0" dirty="0" smtClean="0">
                <a:solidFill>
                  <a:schemeClr val="tx1"/>
                </a:solidFill>
                <a:latin typeface="+mn-lt"/>
              </a:rPr>
              <a:t>SCW)</a:t>
            </a:r>
            <a:endParaRPr lang="en-CA" altLang="en-US" sz="20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5133974"/>
            <a:ext cx="6629400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buSzPct val="80000"/>
              <a:buFont typeface="Wingdings" pitchFamily="2" charset="2"/>
              <a:buChar char="v"/>
            </a:pP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Destruction of chemical </a:t>
            </a:r>
            <a:r>
              <a:rPr lang="en-CA" altLang="en-US" sz="2000" b="0" dirty="0" smtClean="0">
                <a:solidFill>
                  <a:schemeClr val="tx1"/>
                </a:solidFill>
                <a:latin typeface="+mn-lt"/>
              </a:rPr>
              <a:t>weapons</a:t>
            </a:r>
          </a:p>
          <a:p>
            <a:pPr algn="l">
              <a:buSzPct val="80000"/>
              <a:buFont typeface="Wingdings" pitchFamily="2" charset="2"/>
              <a:buChar char="v"/>
            </a:pPr>
            <a:endParaRPr lang="en-CA" altLang="en-US" sz="2000" b="0" dirty="0" smtClean="0">
              <a:solidFill>
                <a:schemeClr val="tx1"/>
              </a:solidFill>
              <a:latin typeface="+mn-lt"/>
            </a:endParaRPr>
          </a:p>
          <a:p>
            <a:pPr>
              <a:buSzPct val="80000"/>
              <a:buFont typeface="Wingdings" pitchFamily="2" charset="2"/>
              <a:buChar char="v"/>
            </a:pPr>
            <a:r>
              <a:rPr lang="en-CA" altLang="en-US" sz="2000" b="0" dirty="0" smtClean="0">
                <a:solidFill>
                  <a:schemeClr val="tx1"/>
                </a:solidFill>
                <a:latin typeface="+mn-lt"/>
              </a:rPr>
              <a:t>Next </a:t>
            </a:r>
            <a:r>
              <a:rPr lang="en-CA" altLang="en-US" sz="2000" b="0" dirty="0">
                <a:solidFill>
                  <a:schemeClr val="tx1"/>
                </a:solidFill>
                <a:latin typeface="+mn-lt"/>
              </a:rPr>
              <a:t>generation of nuclear reactors (GEN IV)</a:t>
            </a:r>
          </a:p>
          <a:p>
            <a:pPr algn="l">
              <a:buSzPct val="80000"/>
              <a:buFont typeface="Wingdings" pitchFamily="2" charset="2"/>
              <a:buChar char="v"/>
            </a:pPr>
            <a:endParaRPr lang="en-CA" altLang="en-US" sz="2000" b="0" dirty="0">
              <a:solidFill>
                <a:schemeClr val="tx1"/>
              </a:solidFill>
              <a:latin typeface="+mn-lt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3267453"/>
              </p:ext>
            </p:extLst>
          </p:nvPr>
        </p:nvGraphicFramePr>
        <p:xfrm>
          <a:off x="6705600" y="5324475"/>
          <a:ext cx="2438400" cy="762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3" name="Photo Editor Photo" r:id="rId5" imgW="3761905" imgH="1057423" progId="MSPhotoEd.3">
                  <p:embed/>
                </p:oleObj>
              </mc:Choice>
              <mc:Fallback>
                <p:oleObj name="Photo Editor Photo" r:id="rId5" imgW="3761905" imgH="105742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5324475"/>
                        <a:ext cx="2438400" cy="762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3901420"/>
              </p:ext>
            </p:extLst>
          </p:nvPr>
        </p:nvGraphicFramePr>
        <p:xfrm>
          <a:off x="6705600" y="1066800"/>
          <a:ext cx="2438400" cy="1143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4" name="Photo Editor Photo" r:id="rId7" imgW="3809524" imgH="2857899" progId="MSPhotoEd.3">
                  <p:embed/>
                </p:oleObj>
              </mc:Choice>
              <mc:Fallback>
                <p:oleObj name="Photo Editor Photo" r:id="rId7" imgW="3809524" imgH="2857899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1066800"/>
                        <a:ext cx="2438400" cy="1143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52960185"/>
              </p:ext>
            </p:extLst>
          </p:nvPr>
        </p:nvGraphicFramePr>
        <p:xfrm>
          <a:off x="6705600" y="2362200"/>
          <a:ext cx="24384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5" name="Photo Editor Photo" r:id="rId9" imgW="1142857" imgH="857143" progId="MSPhotoEd.3">
                  <p:embed/>
                </p:oleObj>
              </mc:Choice>
              <mc:Fallback>
                <p:oleObj name="Photo Editor Photo" r:id="rId9" imgW="1142857" imgH="857143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2362200"/>
                        <a:ext cx="2438400" cy="1219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99945142"/>
              </p:ext>
            </p:extLst>
          </p:nvPr>
        </p:nvGraphicFramePr>
        <p:xfrm>
          <a:off x="6705600" y="3810000"/>
          <a:ext cx="105727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6" name="Photo Editor Photo" r:id="rId11" imgW="1514686" imgH="1590897" progId="MSPhotoEd.3">
                  <p:embed/>
                </p:oleObj>
              </mc:Choice>
              <mc:Fallback>
                <p:oleObj name="Photo Editor Photo" r:id="rId11" imgW="1514686" imgH="159089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05600" y="3810000"/>
                        <a:ext cx="105727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2338895"/>
              </p:ext>
            </p:extLst>
          </p:nvPr>
        </p:nvGraphicFramePr>
        <p:xfrm>
          <a:off x="7839075" y="3810000"/>
          <a:ext cx="1304925" cy="1133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67" name="Photo Editor Photo" r:id="rId13" imgW="1305107" imgH="657317" progId="MSPhotoEd.3">
                  <p:embed/>
                </p:oleObj>
              </mc:Choice>
              <mc:Fallback>
                <p:oleObj name="Photo Editor Photo" r:id="rId13" imgW="1305107" imgH="657317" progId="MSPhotoEd.3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839075" y="3810000"/>
                        <a:ext cx="1304925" cy="1133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/>
              <a:t>Supercritical </a:t>
            </a:r>
            <a:r>
              <a:rPr lang="en-CA" sz="3600" dirty="0" smtClean="0"/>
              <a:t>Water – Applications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utoUpdateAnimBg="0"/>
      <p:bldP spid="5" grpId="0" autoUpdateAnimBg="0"/>
      <p:bldP spid="7" grpId="0" autoUpdateAnimBg="0"/>
      <p:bldP spid="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1" name="Picture 3" descr="Beetlela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2863"/>
            <a:ext cx="9144000" cy="690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2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3938" y="333375"/>
            <a:ext cx="2185987" cy="2808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63" name="Group 21"/>
          <p:cNvGrpSpPr>
            <a:grpSpLocks/>
          </p:cNvGrpSpPr>
          <p:nvPr/>
        </p:nvGrpSpPr>
        <p:grpSpPr bwMode="auto">
          <a:xfrm>
            <a:off x="1062038" y="3871913"/>
            <a:ext cx="6997700" cy="2727325"/>
            <a:chOff x="930633" y="3872142"/>
            <a:chExt cx="6998953" cy="2727412"/>
          </a:xfrm>
        </p:grpSpPr>
        <p:sp>
          <p:nvSpPr>
            <p:cNvPr id="12" name="Right Arrow 11"/>
            <p:cNvSpPr>
              <a:spLocks noChangeArrowheads="1"/>
            </p:cNvSpPr>
            <p:nvPr/>
          </p:nvSpPr>
          <p:spPr bwMode="auto">
            <a:xfrm>
              <a:off x="1214846" y="3872142"/>
              <a:ext cx="6714740" cy="2727412"/>
            </a:xfrm>
            <a:prstGeom prst="rightArrow">
              <a:avLst>
                <a:gd name="adj1" fmla="val 50000"/>
                <a:gd name="adj2" fmla="val 50003"/>
              </a:avLst>
            </a:prstGeom>
            <a:solidFill>
              <a:srgbClr val="CDCDDE"/>
            </a:solidFill>
            <a:ln w="9525">
              <a:noFill/>
              <a:miter lim="800000"/>
              <a:headEnd/>
              <a:tailEnd/>
            </a:ln>
            <a:effectLst>
              <a:outerShdw blurRad="63500" dist="20000" dir="5400000" rotWithShape="0">
                <a:srgbClr val="000000">
                  <a:alpha val="37999"/>
                </a:srgbClr>
              </a:outerShdw>
            </a:effectLst>
          </p:spPr>
          <p:txBody>
            <a:bodyPr/>
            <a:lstStyle/>
            <a:p>
              <a:pPr>
                <a:defRPr/>
              </a:pPr>
              <a:endParaRPr lang="en-US">
                <a:latin typeface="Arial" pitchFamily="-110" charset="0"/>
                <a:ea typeface="Arial" pitchFamily="-110" charset="0"/>
                <a:cs typeface="Arial" pitchFamily="-110" charset="0"/>
              </a:endParaRPr>
            </a:p>
          </p:txBody>
        </p:sp>
        <p:grpSp>
          <p:nvGrpSpPr>
            <p:cNvPr id="3" name="Group 12"/>
            <p:cNvGrpSpPr/>
            <p:nvPr/>
          </p:nvGrpSpPr>
          <p:grpSpPr>
            <a:xfrm>
              <a:off x="930633" y="4028400"/>
              <a:ext cx="2483845" cy="2428892"/>
              <a:chOff x="4962" y="1081090"/>
              <a:chExt cx="1486945" cy="1441454"/>
            </a:xfrm>
            <a:solidFill>
              <a:srgbClr val="FFFF00"/>
            </a:solidFill>
            <a:scene3d>
              <a:camera prst="orthographicFront"/>
              <a:lightRig rig="flat" dir="t"/>
            </a:scene3d>
          </p:grpSpPr>
          <p:sp>
            <p:nvSpPr>
              <p:cNvPr id="14" name="Sun 13"/>
              <p:cNvSpPr/>
              <p:nvPr/>
            </p:nvSpPr>
            <p:spPr>
              <a:xfrm>
                <a:off x="4962" y="1081090"/>
                <a:ext cx="1486945" cy="1441454"/>
              </a:xfrm>
              <a:prstGeom prst="sun">
                <a:avLst/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2">
                  <a:hueOff val="0"/>
                  <a:satOff val="0"/>
                  <a:lumOff val="0"/>
                  <a:alphaOff val="0"/>
                </a:schemeClr>
              </a:fillRef>
              <a:effectRef idx="1">
                <a:schemeClr val="accent2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15" name="Sun 4"/>
              <p:cNvSpPr/>
              <p:nvPr/>
            </p:nvSpPr>
            <p:spPr>
              <a:xfrm>
                <a:off x="485583" y="1547007"/>
                <a:ext cx="525703" cy="509620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lIns="34290" tIns="34290" rIns="34290" bIns="34290" spcCol="1270" anchor="ctr"/>
              <a:lstStyle/>
              <a:p>
                <a:pPr algn="ctr" defTabSz="4000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GB" sz="1500" b="1" dirty="0"/>
                  <a:t>Waste biomass</a:t>
                </a:r>
              </a:p>
            </p:txBody>
          </p:sp>
        </p:grpSp>
        <p:grpSp>
          <p:nvGrpSpPr>
            <p:cNvPr id="4" name="Group 15"/>
            <p:cNvGrpSpPr/>
            <p:nvPr/>
          </p:nvGrpSpPr>
          <p:grpSpPr>
            <a:xfrm>
              <a:off x="3638501" y="4484118"/>
              <a:ext cx="1576441" cy="1528212"/>
              <a:chOff x="1566345" y="1081090"/>
              <a:chExt cx="1486945" cy="1441454"/>
            </a:xfrm>
            <a:solidFill>
              <a:srgbClr val="00B0F0"/>
            </a:solidFill>
            <a:scene3d>
              <a:camera prst="orthographicFront"/>
              <a:lightRig rig="flat" dir="t"/>
            </a:scene3d>
          </p:grpSpPr>
          <p:sp>
            <p:nvSpPr>
              <p:cNvPr id="17" name="Plaque 16"/>
              <p:cNvSpPr/>
              <p:nvPr/>
            </p:nvSpPr>
            <p:spPr>
              <a:xfrm>
                <a:off x="1566345" y="1081090"/>
                <a:ext cx="1486945" cy="1441454"/>
              </a:xfrm>
              <a:prstGeom prst="plaque">
                <a:avLst/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2">
                  <a:hueOff val="-7200000"/>
                  <a:satOff val="-25001"/>
                  <a:lumOff val="30001"/>
                  <a:alphaOff val="0"/>
                </a:schemeClr>
              </a:fillRef>
              <a:effectRef idx="1">
                <a:schemeClr val="accent2">
                  <a:hueOff val="-7200000"/>
                  <a:satOff val="-25001"/>
                  <a:lumOff val="30001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18" name="Plaque 4"/>
              <p:cNvSpPr/>
              <p:nvPr/>
            </p:nvSpPr>
            <p:spPr>
              <a:xfrm>
                <a:off x="1736226" y="1250971"/>
                <a:ext cx="1147183" cy="1101692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lIns="34290" tIns="34290" rIns="34290" bIns="34290" spcCol="1270" anchor="ctr"/>
              <a:lstStyle/>
              <a:p>
                <a:pPr algn="ctr" defTabSz="4000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GB" sz="1500" b="1" dirty="0"/>
                  <a:t>SCW processing</a:t>
                </a:r>
              </a:p>
            </p:txBody>
          </p:sp>
        </p:grpSp>
        <p:grpSp>
          <p:nvGrpSpPr>
            <p:cNvPr id="5" name="Group 18"/>
            <p:cNvGrpSpPr/>
            <p:nvPr/>
          </p:nvGrpSpPr>
          <p:grpSpPr>
            <a:xfrm>
              <a:off x="5670782" y="4385151"/>
              <a:ext cx="1599767" cy="1714259"/>
              <a:chOff x="3177485" y="1029396"/>
              <a:chExt cx="1387430" cy="1544843"/>
            </a:xfrm>
            <a:solidFill>
              <a:srgbClr val="92D050"/>
            </a:solidFill>
            <a:scene3d>
              <a:camera prst="orthographicFront"/>
              <a:lightRig rig="flat" dir="t"/>
            </a:scene3d>
          </p:grpSpPr>
          <p:sp>
            <p:nvSpPr>
              <p:cNvPr id="20" name="Teardrop 19"/>
              <p:cNvSpPr/>
              <p:nvPr/>
            </p:nvSpPr>
            <p:spPr>
              <a:xfrm rot="18701381">
                <a:off x="3098778" y="1108103"/>
                <a:ext cx="1544843" cy="1387430"/>
              </a:xfrm>
              <a:prstGeom prst="teardrop">
                <a:avLst/>
              </a:prstGeom>
              <a:grpFill/>
              <a:sp3d prstMaterial="dkEdge">
                <a:bevelT w="8200" h="38100"/>
              </a:sp3d>
            </p:spPr>
            <p:style>
              <a:lnRef idx="0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2">
                <a:schemeClr val="accent2">
                  <a:hueOff val="-14400000"/>
                  <a:satOff val="-50003"/>
                  <a:lumOff val="60001"/>
                  <a:alphaOff val="0"/>
                </a:schemeClr>
              </a:fillRef>
              <a:effectRef idx="1">
                <a:schemeClr val="accent2">
                  <a:hueOff val="-14400000"/>
                  <a:satOff val="-50003"/>
                  <a:lumOff val="60001"/>
                  <a:alphaOff val="0"/>
                </a:schemeClr>
              </a:effectRef>
              <a:fontRef idx="minor">
                <a:schemeClr val="dk1"/>
              </a:fontRef>
            </p:style>
          </p:sp>
          <p:sp>
            <p:nvSpPr>
              <p:cNvPr id="21" name="Teardrop 4"/>
              <p:cNvSpPr/>
              <p:nvPr/>
            </p:nvSpPr>
            <p:spPr>
              <a:xfrm>
                <a:off x="3435651" y="1280888"/>
                <a:ext cx="916386" cy="1030561"/>
              </a:xfrm>
              <a:prstGeom prst="rect">
                <a:avLst/>
              </a:prstGeom>
              <a:grpFill/>
              <a:sp3d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/>
              </a:fontRef>
            </p:style>
            <p:txBody>
              <a:bodyPr lIns="34290" tIns="34290" rIns="34290" bIns="34290" spcCol="1270" anchor="ctr"/>
              <a:lstStyle/>
              <a:p>
                <a:pPr algn="ctr" defTabSz="400050">
                  <a:lnSpc>
                    <a:spcPct val="90000"/>
                  </a:lnSpc>
                  <a:spcAft>
                    <a:spcPct val="35000"/>
                  </a:spcAft>
                  <a:defRPr/>
                </a:pPr>
                <a:r>
                  <a:rPr lang="en-GB" sz="1500" b="1" dirty="0"/>
                  <a:t>Fuel and value added chemicals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8058511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3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323850" y="958850"/>
            <a:ext cx="8582025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algn="ctr"/>
            <a:r>
              <a:rPr lang="en-US" altLang="en-US" sz="2400" b="0" dirty="0">
                <a:solidFill>
                  <a:schemeClr val="tx1"/>
                </a:solidFill>
                <a:latin typeface="+mn-lt"/>
              </a:rPr>
              <a:t>Bassett-type </a:t>
            </a:r>
            <a:r>
              <a:rPr lang="en-CA" altLang="en-US" sz="2400" b="0" dirty="0" smtClean="0">
                <a:solidFill>
                  <a:schemeClr val="tx1"/>
                </a:solidFill>
                <a:latin typeface="+mn-lt"/>
              </a:rPr>
              <a:t>HDAC</a:t>
            </a:r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algn="ctr">
              <a:buFontTx/>
              <a:buChar char="•"/>
            </a:pPr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algn="ctr">
              <a:buFontTx/>
              <a:buChar char="•"/>
            </a:pPr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algn="ctr">
              <a:buFontTx/>
              <a:buChar char="•"/>
            </a:pPr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algn="ctr">
              <a:buFontTx/>
              <a:buChar char="•"/>
            </a:pPr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algn="ctr">
              <a:buFontTx/>
              <a:buChar char="•"/>
            </a:pPr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algn="ctr">
              <a:buFontTx/>
              <a:buChar char="•"/>
            </a:pPr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algn="ctr">
              <a:buFontTx/>
              <a:buChar char="•"/>
            </a:pPr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marL="0" indent="0" algn="ctr"/>
            <a:endParaRPr lang="en-GB" altLang="en-US" sz="2400" b="0" dirty="0" smtClean="0">
              <a:solidFill>
                <a:schemeClr val="tx1"/>
              </a:solidFill>
              <a:latin typeface="+mn-lt"/>
            </a:endParaRPr>
          </a:p>
          <a:p>
            <a:pPr marL="0" indent="0" algn="ctr"/>
            <a:endParaRPr lang="en-GB" altLang="en-US" sz="2400" b="0" dirty="0">
              <a:solidFill>
                <a:schemeClr val="tx1"/>
              </a:solidFill>
              <a:latin typeface="+mn-lt"/>
            </a:endParaRPr>
          </a:p>
          <a:p>
            <a:pPr marL="0" indent="0" algn="ctr"/>
            <a:r>
              <a:rPr lang="en-GB" altLang="en-US" sz="2400" b="0" dirty="0" smtClean="0">
                <a:solidFill>
                  <a:schemeClr val="tx1"/>
                </a:solidFill>
                <a:latin typeface="+mn-lt"/>
              </a:rPr>
              <a:t>The </a:t>
            </a:r>
            <a:r>
              <a:rPr lang="en-GB" altLang="en-US" sz="2400" b="0" dirty="0">
                <a:solidFill>
                  <a:schemeClr val="tx1"/>
                </a:solidFill>
                <a:latin typeface="+mn-lt"/>
              </a:rPr>
              <a:t>cell allows </a:t>
            </a:r>
            <a:r>
              <a:rPr lang="en-GB" altLang="en-US" sz="2400" b="0" i="1" dirty="0">
                <a:solidFill>
                  <a:schemeClr val="tx1"/>
                </a:solidFill>
                <a:latin typeface="+mn-lt"/>
              </a:rPr>
              <a:t>in-situ</a:t>
            </a:r>
            <a:r>
              <a:rPr lang="en-GB" altLang="en-US" sz="2400" b="0" dirty="0">
                <a:solidFill>
                  <a:schemeClr val="tx1"/>
                </a:solidFill>
                <a:latin typeface="+mn-lt"/>
              </a:rPr>
              <a:t> measurements of reactions at hydrothermal </a:t>
            </a:r>
            <a:r>
              <a:rPr lang="en-GB" altLang="en-US" sz="2400" b="0" dirty="0" smtClean="0">
                <a:solidFill>
                  <a:schemeClr val="tx1"/>
                </a:solidFill>
                <a:latin typeface="+mn-lt"/>
              </a:rPr>
              <a:t>conditions</a:t>
            </a:r>
            <a:endParaRPr lang="en-GB" altLang="en-US" sz="2400" b="0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4" name="Picture 239" descr="C:\Documents and Settings\Pablo\My Documents\WIPP HDAC poster\photos HDAC\Picture 00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55787"/>
            <a:ext cx="2967037" cy="2481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36" descr="C:\Documents and Settings\Pablo\My Documents\WIPP HDAC poster\photos HDAC\IMG_9675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8538" y="1855787"/>
            <a:ext cx="3065462" cy="249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37" descr="C:\Documents and Settings\Pablo\My Documents\WIPP HDAC poster\photos HDAC\IMG_9659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1855789"/>
            <a:ext cx="3636962" cy="24923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/>
              <a:t>Hydrothermal Diamond-Anvil Cell (HDAC)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5753011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CA" sz="1200" dirty="0"/>
              <a:t>W.A. Bassett, European Journal of Mineralogy, 2003, 15, 773-780. </a:t>
            </a:r>
          </a:p>
          <a:p>
            <a:pPr algn="ctr"/>
            <a:r>
              <a:rPr lang="en-CA" sz="1200" dirty="0"/>
              <a:t>R. L. Smith and Z. Fang, Journal of Supercritical Fluids, 2009, 47, 431-446. </a:t>
            </a:r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519363" y="4159250"/>
            <a:ext cx="1614487" cy="339725"/>
            <a:chOff x="1587" y="2620"/>
            <a:chExt cx="1017" cy="214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1587" y="2622"/>
              <a:ext cx="1017" cy="21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+mn-ea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971" y="2620"/>
              <a:ext cx="248" cy="2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479675" y="4473575"/>
            <a:ext cx="1695450" cy="950913"/>
            <a:chOff x="1562" y="2818"/>
            <a:chExt cx="1068" cy="599"/>
          </a:xfrm>
        </p:grpSpPr>
        <p:grpSp>
          <p:nvGrpSpPr>
            <p:cNvPr id="7" name="Group 6"/>
            <p:cNvGrpSpPr>
              <a:grpSpLocks/>
            </p:cNvGrpSpPr>
            <p:nvPr/>
          </p:nvGrpSpPr>
          <p:grpSpPr bwMode="auto">
            <a:xfrm flipV="1">
              <a:off x="1562" y="2818"/>
              <a:ext cx="1067" cy="403"/>
              <a:chOff x="1030" y="2303"/>
              <a:chExt cx="1067" cy="403"/>
            </a:xfrm>
          </p:grpSpPr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" name="Line 19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3" name="Line 20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 flipV="1">
              <a:off x="1564" y="323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 flipH="1" flipV="1">
              <a:off x="2264" y="323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25" name="Rectangle 25"/>
          <p:cNvSpPr>
            <a:spLocks noChangeArrowheads="1"/>
          </p:cNvSpPr>
          <p:nvPr/>
        </p:nvSpPr>
        <p:spPr bwMode="auto">
          <a:xfrm>
            <a:off x="3240088" y="4243388"/>
            <a:ext cx="169862" cy="169862"/>
          </a:xfrm>
          <a:prstGeom prst="rect">
            <a:avLst/>
          </a:prstGeom>
          <a:solidFill>
            <a:srgbClr val="00FF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26" name="Group 26"/>
          <p:cNvGrpSpPr>
            <a:grpSpLocks/>
          </p:cNvGrpSpPr>
          <p:nvPr/>
        </p:nvGrpSpPr>
        <p:grpSpPr bwMode="auto">
          <a:xfrm>
            <a:off x="4610100" y="4565650"/>
            <a:ext cx="196850" cy="1211263"/>
            <a:chOff x="2349" y="2307"/>
            <a:chExt cx="143" cy="878"/>
          </a:xfrm>
        </p:grpSpPr>
        <p:sp>
          <p:nvSpPr>
            <p:cNvPr id="27" name="Text Box 27"/>
            <p:cNvSpPr txBox="1">
              <a:spLocks noChangeArrowheads="1"/>
            </p:cNvSpPr>
            <p:nvPr/>
          </p:nvSpPr>
          <p:spPr bwMode="auto">
            <a:xfrm>
              <a:off x="2349" y="230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8" name="Text Box 28"/>
            <p:cNvSpPr txBox="1">
              <a:spLocks noChangeArrowheads="1"/>
            </p:cNvSpPr>
            <p:nvPr/>
          </p:nvSpPr>
          <p:spPr bwMode="auto">
            <a:xfrm>
              <a:off x="2349" y="241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29" name="Text Box 29"/>
            <p:cNvSpPr txBox="1">
              <a:spLocks noChangeArrowheads="1"/>
            </p:cNvSpPr>
            <p:nvPr/>
          </p:nvSpPr>
          <p:spPr bwMode="auto">
            <a:xfrm>
              <a:off x="2349" y="251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0" name="Text Box 30"/>
            <p:cNvSpPr txBox="1">
              <a:spLocks noChangeArrowheads="1"/>
            </p:cNvSpPr>
            <p:nvPr/>
          </p:nvSpPr>
          <p:spPr bwMode="auto">
            <a:xfrm>
              <a:off x="2349" y="272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1" name="Text Box 31"/>
            <p:cNvSpPr txBox="1">
              <a:spLocks noChangeArrowheads="1"/>
            </p:cNvSpPr>
            <p:nvPr/>
          </p:nvSpPr>
          <p:spPr bwMode="auto">
            <a:xfrm>
              <a:off x="2349" y="262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2" name="Text Box 32"/>
            <p:cNvSpPr txBox="1">
              <a:spLocks noChangeArrowheads="1"/>
            </p:cNvSpPr>
            <p:nvPr/>
          </p:nvSpPr>
          <p:spPr bwMode="auto">
            <a:xfrm>
              <a:off x="2349" y="283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3" name="Text Box 33"/>
            <p:cNvSpPr txBox="1">
              <a:spLocks noChangeArrowheads="1"/>
            </p:cNvSpPr>
            <p:nvPr/>
          </p:nvSpPr>
          <p:spPr bwMode="auto">
            <a:xfrm>
              <a:off x="2349" y="293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34" name="Text Box 34"/>
            <p:cNvSpPr txBox="1">
              <a:spLocks noChangeArrowheads="1"/>
            </p:cNvSpPr>
            <p:nvPr/>
          </p:nvSpPr>
          <p:spPr bwMode="auto">
            <a:xfrm>
              <a:off x="2349" y="304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35" name="Group 35"/>
          <p:cNvGrpSpPr>
            <a:grpSpLocks/>
          </p:cNvGrpSpPr>
          <p:nvPr/>
        </p:nvGrpSpPr>
        <p:grpSpPr bwMode="auto">
          <a:xfrm>
            <a:off x="4300536" y="4005263"/>
            <a:ext cx="1168399" cy="666750"/>
            <a:chOff x="3691" y="2513"/>
            <a:chExt cx="736" cy="420"/>
          </a:xfrm>
        </p:grpSpPr>
        <p:sp>
          <p:nvSpPr>
            <p:cNvPr id="36" name="Rectangle 36"/>
            <p:cNvSpPr>
              <a:spLocks noChangeArrowheads="1"/>
            </p:cNvSpPr>
            <p:nvPr/>
          </p:nvSpPr>
          <p:spPr bwMode="auto">
            <a:xfrm>
              <a:off x="3691" y="2513"/>
              <a:ext cx="7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 Narrow" pitchFamily="34" charset="0"/>
                </a:rPr>
                <a:t>Diamond</a:t>
              </a:r>
            </a:p>
          </p:txBody>
        </p:sp>
        <p:sp>
          <p:nvSpPr>
            <p:cNvPr id="37" name="Rectangle 37"/>
            <p:cNvSpPr>
              <a:spLocks noChangeArrowheads="1"/>
            </p:cNvSpPr>
            <p:nvPr/>
          </p:nvSpPr>
          <p:spPr bwMode="auto">
            <a:xfrm>
              <a:off x="3847" y="2681"/>
              <a:ext cx="42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 Narrow" pitchFamily="34" charset="0"/>
                </a:rPr>
                <a:t>Anvil</a:t>
              </a:r>
            </a:p>
          </p:txBody>
        </p:sp>
      </p:grpSp>
      <p:sp>
        <p:nvSpPr>
          <p:cNvPr id="38" name="Rectangle 38"/>
          <p:cNvSpPr>
            <a:spLocks noChangeArrowheads="1"/>
          </p:cNvSpPr>
          <p:nvPr/>
        </p:nvSpPr>
        <p:spPr bwMode="auto">
          <a:xfrm>
            <a:off x="877888" y="3332163"/>
            <a:ext cx="904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6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Gasket</a:t>
            </a:r>
          </a:p>
        </p:txBody>
      </p:sp>
      <p:sp>
        <p:nvSpPr>
          <p:cNvPr id="39" name="Rectangle 39"/>
          <p:cNvSpPr>
            <a:spLocks noChangeArrowheads="1"/>
          </p:cNvSpPr>
          <p:nvPr/>
        </p:nvSpPr>
        <p:spPr bwMode="auto">
          <a:xfrm>
            <a:off x="2428875" y="2551113"/>
            <a:ext cx="9636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600" dirty="0">
                <a:latin typeface="Arial Narrow" pitchFamily="34" charset="0"/>
              </a:rPr>
              <a:t>Sample</a:t>
            </a:r>
          </a:p>
        </p:txBody>
      </p:sp>
      <p:sp>
        <p:nvSpPr>
          <p:cNvPr id="40" name="Freeform 40"/>
          <p:cNvSpPr>
            <a:spLocks/>
          </p:cNvSpPr>
          <p:nvPr/>
        </p:nvSpPr>
        <p:spPr bwMode="auto">
          <a:xfrm>
            <a:off x="2640013" y="2921000"/>
            <a:ext cx="657225" cy="1333500"/>
          </a:xfrm>
          <a:custGeom>
            <a:avLst/>
            <a:gdLst>
              <a:gd name="T0" fmla="*/ 0 w 414"/>
              <a:gd name="T1" fmla="*/ 0 h 673"/>
              <a:gd name="T2" fmla="*/ 2147483647 w 414"/>
              <a:gd name="T3" fmla="*/ 2147483647 h 673"/>
              <a:gd name="T4" fmla="*/ 2147483647 w 414"/>
              <a:gd name="T5" fmla="*/ 2147483647 h 673"/>
              <a:gd name="T6" fmla="*/ 2147483647 w 414"/>
              <a:gd name="T7" fmla="*/ 2147483647 h 673"/>
              <a:gd name="T8" fmla="*/ 0 60000 65536"/>
              <a:gd name="T9" fmla="*/ 0 60000 65536"/>
              <a:gd name="T10" fmla="*/ 0 60000 65536"/>
              <a:gd name="T11" fmla="*/ 0 60000 65536"/>
              <a:gd name="T12" fmla="*/ 0 w 414"/>
              <a:gd name="T13" fmla="*/ 0 h 673"/>
              <a:gd name="T14" fmla="*/ 414 w 414"/>
              <a:gd name="T15" fmla="*/ 673 h 67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414" h="673">
                <a:moveTo>
                  <a:pt x="0" y="0"/>
                </a:moveTo>
                <a:cubicBezTo>
                  <a:pt x="15" y="70"/>
                  <a:pt x="45" y="368"/>
                  <a:pt x="92" y="420"/>
                </a:cubicBezTo>
                <a:cubicBezTo>
                  <a:pt x="139" y="472"/>
                  <a:pt x="225" y="272"/>
                  <a:pt x="279" y="314"/>
                </a:cubicBezTo>
                <a:cubicBezTo>
                  <a:pt x="333" y="356"/>
                  <a:pt x="377" y="515"/>
                  <a:pt x="414" y="673"/>
                </a:cubicBezTo>
              </a:path>
            </a:pathLst>
          </a:custGeom>
          <a:noFill/>
          <a:ln w="28575">
            <a:solidFill>
              <a:srgbClr val="00CC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1" name="Line 41"/>
          <p:cNvSpPr>
            <a:spLocks noChangeShapeType="1"/>
          </p:cNvSpPr>
          <p:nvPr/>
        </p:nvSpPr>
        <p:spPr bwMode="auto">
          <a:xfrm>
            <a:off x="1833563" y="3663950"/>
            <a:ext cx="887412" cy="58896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2" name="Line 42"/>
          <p:cNvSpPr>
            <a:spLocks noChangeShapeType="1"/>
          </p:cNvSpPr>
          <p:nvPr/>
        </p:nvSpPr>
        <p:spPr bwMode="auto">
          <a:xfrm>
            <a:off x="1836738" y="4373563"/>
            <a:ext cx="1343025" cy="0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3" name="Rectangle 43"/>
          <p:cNvSpPr>
            <a:spLocks noChangeArrowheads="1"/>
          </p:cNvSpPr>
          <p:nvPr/>
        </p:nvSpPr>
        <p:spPr bwMode="auto">
          <a:xfrm>
            <a:off x="635000" y="4176713"/>
            <a:ext cx="11990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9144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600" dirty="0">
                <a:solidFill>
                  <a:srgbClr val="66CCFF"/>
                </a:solidFill>
                <a:latin typeface="Arial Narrow" pitchFamily="34" charset="0"/>
              </a:rPr>
              <a:t>H</a:t>
            </a:r>
            <a:r>
              <a:rPr lang="en-US" altLang="en-US" sz="2600" baseline="-25000" dirty="0">
                <a:solidFill>
                  <a:srgbClr val="66CCFF"/>
                </a:solidFill>
                <a:latin typeface="Arial Narrow" pitchFamily="34" charset="0"/>
              </a:rPr>
              <a:t>2</a:t>
            </a:r>
            <a:r>
              <a:rPr lang="en-US" altLang="en-US" sz="2600" dirty="0">
                <a:solidFill>
                  <a:srgbClr val="66CCFF"/>
                </a:solidFill>
                <a:latin typeface="Arial Narrow" pitchFamily="34" charset="0"/>
              </a:rPr>
              <a:t>O/H</a:t>
            </a:r>
            <a:r>
              <a:rPr lang="en-US" altLang="en-US" sz="2600" baseline="-25000" dirty="0">
                <a:solidFill>
                  <a:srgbClr val="66CCFF"/>
                </a:solidFill>
                <a:latin typeface="Arial Narrow" pitchFamily="34" charset="0"/>
              </a:rPr>
              <a:t>2</a:t>
            </a:r>
            <a:r>
              <a:rPr lang="en-US" altLang="en-US" sz="2600" dirty="0">
                <a:solidFill>
                  <a:srgbClr val="66CCFF"/>
                </a:solidFill>
                <a:latin typeface="Arial Narrow" pitchFamily="34" charset="0"/>
              </a:rPr>
              <a:t>O</a:t>
            </a:r>
            <a:r>
              <a:rPr lang="en-US" altLang="en-US" sz="2600" baseline="-25000" dirty="0">
                <a:solidFill>
                  <a:srgbClr val="66CCFF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44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Diamond Anvil Cell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38" grpId="0" autoUpdateAnimBg="0"/>
      <p:bldP spid="39" grpId="0" autoUpdateAnimBg="0"/>
      <p:bldP spid="40" grpId="0" animBg="1"/>
      <p:bldP spid="41" grpId="0" animBg="1"/>
      <p:bldP spid="42" grpId="0" animBg="1"/>
      <p:bldP spid="43" grpId="0" autoUpdateAnimBg="0"/>
      <p:bldP spid="4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519363" y="4159250"/>
            <a:ext cx="1614487" cy="339725"/>
            <a:chOff x="1587" y="2620"/>
            <a:chExt cx="1017" cy="214"/>
          </a:xfrm>
        </p:grpSpPr>
        <p:sp>
          <p:nvSpPr>
            <p:cNvPr id="4" name="Rectangle 3"/>
            <p:cNvSpPr>
              <a:spLocks noChangeArrowheads="1"/>
            </p:cNvSpPr>
            <p:nvPr/>
          </p:nvSpPr>
          <p:spPr bwMode="auto">
            <a:xfrm>
              <a:off x="1587" y="2622"/>
              <a:ext cx="1017" cy="21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+mn-ea"/>
              </a:endParaRPr>
            </a:p>
          </p:txBody>
        </p:sp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971" y="2620"/>
              <a:ext cx="248" cy="2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2479675" y="3241675"/>
            <a:ext cx="1695450" cy="950913"/>
            <a:chOff x="1562" y="2042"/>
            <a:chExt cx="1068" cy="599"/>
          </a:xfrm>
        </p:grpSpPr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1562" y="2238"/>
              <a:ext cx="1067" cy="403"/>
              <a:chOff x="1030" y="2303"/>
              <a:chExt cx="1067" cy="403"/>
            </a:xfrm>
          </p:grpSpPr>
          <p:sp>
            <p:nvSpPr>
              <p:cNvPr id="10" name="Freeform 7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" name="Line 8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2" name="Line 9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3" name="Line 10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4" name="Line 11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5" name="Line 12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" name="Freeform 16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" name="Freeform 17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" name="Line 18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" name="Line 19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3" name="Line 20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1564" y="204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 flipH="1">
              <a:off x="2264" y="204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2479675" y="4473575"/>
            <a:ext cx="1695450" cy="950913"/>
            <a:chOff x="1562" y="2818"/>
            <a:chExt cx="1068" cy="599"/>
          </a:xfrm>
        </p:grpSpPr>
        <p:grpSp>
          <p:nvGrpSpPr>
            <p:cNvPr id="25" name="Group 24"/>
            <p:cNvGrpSpPr>
              <a:grpSpLocks/>
            </p:cNvGrpSpPr>
            <p:nvPr/>
          </p:nvGrpSpPr>
          <p:grpSpPr bwMode="auto">
            <a:xfrm flipV="1">
              <a:off x="1562" y="2818"/>
              <a:ext cx="1067" cy="403"/>
              <a:chOff x="1030" y="2303"/>
              <a:chExt cx="1067" cy="403"/>
            </a:xfrm>
          </p:grpSpPr>
          <p:sp>
            <p:nvSpPr>
              <p:cNvPr id="28" name="Freeform 25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9" name="Line 26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" name="Line 27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" name="Line 28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" name="Line 29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3" name="Line 30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4" name="Line 31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5" name="Line 32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" name="Line 33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7" name="Freeform 34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8" name="Freeform 35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" name="Line 36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" name="Line 37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1" name="Line 38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26" name="Rectangle 39"/>
            <p:cNvSpPr>
              <a:spLocks noChangeArrowheads="1"/>
            </p:cNvSpPr>
            <p:nvPr/>
          </p:nvSpPr>
          <p:spPr bwMode="auto">
            <a:xfrm flipV="1">
              <a:off x="1564" y="323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27" name="Rectangle 40"/>
            <p:cNvSpPr>
              <a:spLocks noChangeArrowheads="1"/>
            </p:cNvSpPr>
            <p:nvPr/>
          </p:nvSpPr>
          <p:spPr bwMode="auto">
            <a:xfrm flipH="1" flipV="1">
              <a:off x="2264" y="323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1897063" y="2825750"/>
            <a:ext cx="2863850" cy="3014663"/>
            <a:chOff x="1195" y="1700"/>
            <a:chExt cx="1804" cy="1899"/>
          </a:xfrm>
        </p:grpSpPr>
        <p:grpSp>
          <p:nvGrpSpPr>
            <p:cNvPr id="43" name="Group 42"/>
            <p:cNvGrpSpPr>
              <a:grpSpLocks/>
            </p:cNvGrpSpPr>
            <p:nvPr/>
          </p:nvGrpSpPr>
          <p:grpSpPr bwMode="auto">
            <a:xfrm>
              <a:off x="1195" y="1700"/>
              <a:ext cx="351" cy="763"/>
              <a:chOff x="1195" y="1700"/>
              <a:chExt cx="351" cy="763"/>
            </a:xfrm>
          </p:grpSpPr>
          <p:sp>
            <p:nvSpPr>
              <p:cNvPr id="74" name="Rectangle 43"/>
              <p:cNvSpPr>
                <a:spLocks noChangeArrowheads="1"/>
              </p:cNvSpPr>
              <p:nvPr/>
            </p:nvSpPr>
            <p:spPr bwMode="auto">
              <a:xfrm>
                <a:off x="1283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5" name="Rectangle 44"/>
              <p:cNvSpPr>
                <a:spLocks noChangeArrowheads="1"/>
              </p:cNvSpPr>
              <p:nvPr/>
            </p:nvSpPr>
            <p:spPr bwMode="auto">
              <a:xfrm>
                <a:off x="1195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6" name="Rectangle 45"/>
              <p:cNvSpPr>
                <a:spLocks noChangeArrowheads="1"/>
              </p:cNvSpPr>
              <p:nvPr/>
            </p:nvSpPr>
            <p:spPr bwMode="auto">
              <a:xfrm>
                <a:off x="1203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7" name="Rectangle 46"/>
              <p:cNvSpPr>
                <a:spLocks noChangeArrowheads="1"/>
              </p:cNvSpPr>
              <p:nvPr/>
            </p:nvSpPr>
            <p:spPr bwMode="auto">
              <a:xfrm>
                <a:off x="1203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8" name="Rectangle 47"/>
              <p:cNvSpPr>
                <a:spLocks noChangeArrowheads="1"/>
              </p:cNvSpPr>
              <p:nvPr/>
            </p:nvSpPr>
            <p:spPr bwMode="auto">
              <a:xfrm>
                <a:off x="1203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9" name="Rectangle 48"/>
              <p:cNvSpPr>
                <a:spLocks noChangeArrowheads="1"/>
              </p:cNvSpPr>
              <p:nvPr/>
            </p:nvSpPr>
            <p:spPr bwMode="auto">
              <a:xfrm>
                <a:off x="1203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0" name="Rectangle 49"/>
              <p:cNvSpPr>
                <a:spLocks noChangeArrowheads="1"/>
              </p:cNvSpPr>
              <p:nvPr/>
            </p:nvSpPr>
            <p:spPr bwMode="auto">
              <a:xfrm>
                <a:off x="1203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1" name="Rectangle 50"/>
              <p:cNvSpPr>
                <a:spLocks noChangeArrowheads="1"/>
              </p:cNvSpPr>
              <p:nvPr/>
            </p:nvSpPr>
            <p:spPr bwMode="auto">
              <a:xfrm>
                <a:off x="1203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2" name="Rectangle 51"/>
              <p:cNvSpPr>
                <a:spLocks noChangeArrowheads="1"/>
              </p:cNvSpPr>
              <p:nvPr/>
            </p:nvSpPr>
            <p:spPr bwMode="auto">
              <a:xfrm>
                <a:off x="1203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44" name="Group 52"/>
            <p:cNvGrpSpPr>
              <a:grpSpLocks/>
            </p:cNvGrpSpPr>
            <p:nvPr/>
          </p:nvGrpSpPr>
          <p:grpSpPr bwMode="auto">
            <a:xfrm>
              <a:off x="2648" y="1700"/>
              <a:ext cx="351" cy="763"/>
              <a:chOff x="2648" y="1700"/>
              <a:chExt cx="351" cy="763"/>
            </a:xfrm>
          </p:grpSpPr>
          <p:sp>
            <p:nvSpPr>
              <p:cNvPr id="65" name="Rectangle 53"/>
              <p:cNvSpPr>
                <a:spLocks noChangeArrowheads="1"/>
              </p:cNvSpPr>
              <p:nvPr/>
            </p:nvSpPr>
            <p:spPr bwMode="auto">
              <a:xfrm flipH="1">
                <a:off x="2648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6" name="Rectangle 54"/>
              <p:cNvSpPr>
                <a:spLocks noChangeArrowheads="1"/>
              </p:cNvSpPr>
              <p:nvPr/>
            </p:nvSpPr>
            <p:spPr bwMode="auto">
              <a:xfrm flipH="1">
                <a:off x="2912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7" name="Rectangle 55"/>
              <p:cNvSpPr>
                <a:spLocks noChangeArrowheads="1"/>
              </p:cNvSpPr>
              <p:nvPr/>
            </p:nvSpPr>
            <p:spPr bwMode="auto">
              <a:xfrm flipH="1">
                <a:off x="2921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8" name="Rectangle 56"/>
              <p:cNvSpPr>
                <a:spLocks noChangeArrowheads="1"/>
              </p:cNvSpPr>
              <p:nvPr/>
            </p:nvSpPr>
            <p:spPr bwMode="auto">
              <a:xfrm flipH="1">
                <a:off x="2921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9" name="Rectangle 57"/>
              <p:cNvSpPr>
                <a:spLocks noChangeArrowheads="1"/>
              </p:cNvSpPr>
              <p:nvPr/>
            </p:nvSpPr>
            <p:spPr bwMode="auto">
              <a:xfrm flipH="1">
                <a:off x="2921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0" name="Rectangle 58"/>
              <p:cNvSpPr>
                <a:spLocks noChangeArrowheads="1"/>
              </p:cNvSpPr>
              <p:nvPr/>
            </p:nvSpPr>
            <p:spPr bwMode="auto">
              <a:xfrm flipH="1">
                <a:off x="2921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1" name="Rectangle 59"/>
              <p:cNvSpPr>
                <a:spLocks noChangeArrowheads="1"/>
              </p:cNvSpPr>
              <p:nvPr/>
            </p:nvSpPr>
            <p:spPr bwMode="auto">
              <a:xfrm flipH="1">
                <a:off x="2921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2" name="Rectangle 60"/>
              <p:cNvSpPr>
                <a:spLocks noChangeArrowheads="1"/>
              </p:cNvSpPr>
              <p:nvPr/>
            </p:nvSpPr>
            <p:spPr bwMode="auto">
              <a:xfrm flipH="1">
                <a:off x="2921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73" name="Rectangle 61"/>
              <p:cNvSpPr>
                <a:spLocks noChangeArrowheads="1"/>
              </p:cNvSpPr>
              <p:nvPr/>
            </p:nvSpPr>
            <p:spPr bwMode="auto">
              <a:xfrm flipH="1">
                <a:off x="2921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45" name="Group 62"/>
            <p:cNvGrpSpPr>
              <a:grpSpLocks/>
            </p:cNvGrpSpPr>
            <p:nvPr/>
          </p:nvGrpSpPr>
          <p:grpSpPr bwMode="auto">
            <a:xfrm>
              <a:off x="1195" y="2836"/>
              <a:ext cx="351" cy="763"/>
              <a:chOff x="1195" y="2836"/>
              <a:chExt cx="351" cy="763"/>
            </a:xfrm>
          </p:grpSpPr>
          <p:sp>
            <p:nvSpPr>
              <p:cNvPr id="56" name="Rectangle 63"/>
              <p:cNvSpPr>
                <a:spLocks noChangeArrowheads="1"/>
              </p:cNvSpPr>
              <p:nvPr/>
            </p:nvSpPr>
            <p:spPr bwMode="auto">
              <a:xfrm flipV="1">
                <a:off x="1283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7" name="Rectangle 64"/>
              <p:cNvSpPr>
                <a:spLocks noChangeArrowheads="1"/>
              </p:cNvSpPr>
              <p:nvPr/>
            </p:nvSpPr>
            <p:spPr bwMode="auto">
              <a:xfrm flipV="1">
                <a:off x="1195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8" name="Rectangle 65"/>
              <p:cNvSpPr>
                <a:spLocks noChangeArrowheads="1"/>
              </p:cNvSpPr>
              <p:nvPr/>
            </p:nvSpPr>
            <p:spPr bwMode="auto">
              <a:xfrm flipV="1">
                <a:off x="1203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9" name="Rectangle 66"/>
              <p:cNvSpPr>
                <a:spLocks noChangeArrowheads="1"/>
              </p:cNvSpPr>
              <p:nvPr/>
            </p:nvSpPr>
            <p:spPr bwMode="auto">
              <a:xfrm flipV="1">
                <a:off x="1203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0" name="Rectangle 67"/>
              <p:cNvSpPr>
                <a:spLocks noChangeArrowheads="1"/>
              </p:cNvSpPr>
              <p:nvPr/>
            </p:nvSpPr>
            <p:spPr bwMode="auto">
              <a:xfrm flipV="1">
                <a:off x="1203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1" name="Rectangle 68"/>
              <p:cNvSpPr>
                <a:spLocks noChangeArrowheads="1"/>
              </p:cNvSpPr>
              <p:nvPr/>
            </p:nvSpPr>
            <p:spPr bwMode="auto">
              <a:xfrm flipV="1">
                <a:off x="1203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2" name="Rectangle 69"/>
              <p:cNvSpPr>
                <a:spLocks noChangeArrowheads="1"/>
              </p:cNvSpPr>
              <p:nvPr/>
            </p:nvSpPr>
            <p:spPr bwMode="auto">
              <a:xfrm flipV="1">
                <a:off x="1203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3" name="Rectangle 70"/>
              <p:cNvSpPr>
                <a:spLocks noChangeArrowheads="1"/>
              </p:cNvSpPr>
              <p:nvPr/>
            </p:nvSpPr>
            <p:spPr bwMode="auto">
              <a:xfrm flipV="1">
                <a:off x="1203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64" name="Rectangle 71"/>
              <p:cNvSpPr>
                <a:spLocks noChangeArrowheads="1"/>
              </p:cNvSpPr>
              <p:nvPr/>
            </p:nvSpPr>
            <p:spPr bwMode="auto">
              <a:xfrm flipV="1">
                <a:off x="1203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46" name="Group 72"/>
            <p:cNvGrpSpPr>
              <a:grpSpLocks/>
            </p:cNvGrpSpPr>
            <p:nvPr/>
          </p:nvGrpSpPr>
          <p:grpSpPr bwMode="auto">
            <a:xfrm>
              <a:off x="2648" y="2836"/>
              <a:ext cx="351" cy="763"/>
              <a:chOff x="2648" y="2836"/>
              <a:chExt cx="351" cy="763"/>
            </a:xfrm>
          </p:grpSpPr>
          <p:sp>
            <p:nvSpPr>
              <p:cNvPr id="47" name="Rectangle 73"/>
              <p:cNvSpPr>
                <a:spLocks noChangeArrowheads="1"/>
              </p:cNvSpPr>
              <p:nvPr/>
            </p:nvSpPr>
            <p:spPr bwMode="auto">
              <a:xfrm flipH="1" flipV="1">
                <a:off x="2648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" name="Rectangle 74"/>
              <p:cNvSpPr>
                <a:spLocks noChangeArrowheads="1"/>
              </p:cNvSpPr>
              <p:nvPr/>
            </p:nvSpPr>
            <p:spPr bwMode="auto">
              <a:xfrm flipH="1" flipV="1">
                <a:off x="2912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9" name="Rectangle 75"/>
              <p:cNvSpPr>
                <a:spLocks noChangeArrowheads="1"/>
              </p:cNvSpPr>
              <p:nvPr/>
            </p:nvSpPr>
            <p:spPr bwMode="auto">
              <a:xfrm flipH="1" flipV="1">
                <a:off x="2921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" name="Rectangle 76"/>
              <p:cNvSpPr>
                <a:spLocks noChangeArrowheads="1"/>
              </p:cNvSpPr>
              <p:nvPr/>
            </p:nvSpPr>
            <p:spPr bwMode="auto">
              <a:xfrm flipH="1" flipV="1">
                <a:off x="2921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1" name="Rectangle 77"/>
              <p:cNvSpPr>
                <a:spLocks noChangeArrowheads="1"/>
              </p:cNvSpPr>
              <p:nvPr/>
            </p:nvSpPr>
            <p:spPr bwMode="auto">
              <a:xfrm flipH="1" flipV="1">
                <a:off x="2921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" name="Rectangle 78"/>
              <p:cNvSpPr>
                <a:spLocks noChangeArrowheads="1"/>
              </p:cNvSpPr>
              <p:nvPr/>
            </p:nvSpPr>
            <p:spPr bwMode="auto">
              <a:xfrm flipH="1" flipV="1">
                <a:off x="2921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3" name="Rectangle 79"/>
              <p:cNvSpPr>
                <a:spLocks noChangeArrowheads="1"/>
              </p:cNvSpPr>
              <p:nvPr/>
            </p:nvSpPr>
            <p:spPr bwMode="auto">
              <a:xfrm flipH="1" flipV="1">
                <a:off x="2921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" name="Rectangle 80"/>
              <p:cNvSpPr>
                <a:spLocks noChangeArrowheads="1"/>
              </p:cNvSpPr>
              <p:nvPr/>
            </p:nvSpPr>
            <p:spPr bwMode="auto">
              <a:xfrm flipH="1" flipV="1">
                <a:off x="2921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5" name="Rectangle 81"/>
              <p:cNvSpPr>
                <a:spLocks noChangeArrowheads="1"/>
              </p:cNvSpPr>
              <p:nvPr/>
            </p:nvSpPr>
            <p:spPr bwMode="auto">
              <a:xfrm flipH="1" flipV="1">
                <a:off x="2921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84" name="Rectangle 84"/>
          <p:cNvSpPr>
            <a:spLocks noChangeArrowheads="1"/>
          </p:cNvSpPr>
          <p:nvPr/>
        </p:nvSpPr>
        <p:spPr bwMode="auto">
          <a:xfrm>
            <a:off x="3240088" y="4243388"/>
            <a:ext cx="169862" cy="169862"/>
          </a:xfrm>
          <a:prstGeom prst="rect">
            <a:avLst/>
          </a:prstGeom>
          <a:solidFill>
            <a:srgbClr val="00FF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85" name="Group 85"/>
          <p:cNvGrpSpPr>
            <a:grpSpLocks/>
          </p:cNvGrpSpPr>
          <p:nvPr/>
        </p:nvGrpSpPr>
        <p:grpSpPr bwMode="auto">
          <a:xfrm>
            <a:off x="4610100" y="4565650"/>
            <a:ext cx="196850" cy="1211263"/>
            <a:chOff x="2349" y="2307"/>
            <a:chExt cx="143" cy="878"/>
          </a:xfrm>
        </p:grpSpPr>
        <p:sp>
          <p:nvSpPr>
            <p:cNvPr id="86" name="Text Box 86"/>
            <p:cNvSpPr txBox="1">
              <a:spLocks noChangeArrowheads="1"/>
            </p:cNvSpPr>
            <p:nvPr/>
          </p:nvSpPr>
          <p:spPr bwMode="auto">
            <a:xfrm>
              <a:off x="2349" y="230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7" name="Text Box 87"/>
            <p:cNvSpPr txBox="1">
              <a:spLocks noChangeArrowheads="1"/>
            </p:cNvSpPr>
            <p:nvPr/>
          </p:nvSpPr>
          <p:spPr bwMode="auto">
            <a:xfrm>
              <a:off x="2349" y="241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8" name="Text Box 88"/>
            <p:cNvSpPr txBox="1">
              <a:spLocks noChangeArrowheads="1"/>
            </p:cNvSpPr>
            <p:nvPr/>
          </p:nvSpPr>
          <p:spPr bwMode="auto">
            <a:xfrm>
              <a:off x="2349" y="251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9" name="Text Box 89"/>
            <p:cNvSpPr txBox="1">
              <a:spLocks noChangeArrowheads="1"/>
            </p:cNvSpPr>
            <p:nvPr/>
          </p:nvSpPr>
          <p:spPr bwMode="auto">
            <a:xfrm>
              <a:off x="2349" y="272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90" name="Text Box 90"/>
            <p:cNvSpPr txBox="1">
              <a:spLocks noChangeArrowheads="1"/>
            </p:cNvSpPr>
            <p:nvPr/>
          </p:nvSpPr>
          <p:spPr bwMode="auto">
            <a:xfrm>
              <a:off x="2349" y="262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91" name="Text Box 91"/>
            <p:cNvSpPr txBox="1">
              <a:spLocks noChangeArrowheads="1"/>
            </p:cNvSpPr>
            <p:nvPr/>
          </p:nvSpPr>
          <p:spPr bwMode="auto">
            <a:xfrm>
              <a:off x="2349" y="283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92" name="Text Box 92"/>
            <p:cNvSpPr txBox="1">
              <a:spLocks noChangeArrowheads="1"/>
            </p:cNvSpPr>
            <p:nvPr/>
          </p:nvSpPr>
          <p:spPr bwMode="auto">
            <a:xfrm>
              <a:off x="2349" y="293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93" name="Text Box 93"/>
            <p:cNvSpPr txBox="1">
              <a:spLocks noChangeArrowheads="1"/>
            </p:cNvSpPr>
            <p:nvPr/>
          </p:nvSpPr>
          <p:spPr bwMode="auto">
            <a:xfrm>
              <a:off x="2349" y="304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94" name="Group 94"/>
          <p:cNvGrpSpPr>
            <a:grpSpLocks/>
          </p:cNvGrpSpPr>
          <p:nvPr/>
        </p:nvGrpSpPr>
        <p:grpSpPr bwMode="auto">
          <a:xfrm>
            <a:off x="4300536" y="4005263"/>
            <a:ext cx="1168399" cy="666750"/>
            <a:chOff x="3691" y="2513"/>
            <a:chExt cx="736" cy="420"/>
          </a:xfrm>
        </p:grpSpPr>
        <p:sp>
          <p:nvSpPr>
            <p:cNvPr id="95" name="Rectangle 95"/>
            <p:cNvSpPr>
              <a:spLocks noChangeArrowheads="1"/>
            </p:cNvSpPr>
            <p:nvPr/>
          </p:nvSpPr>
          <p:spPr bwMode="auto">
            <a:xfrm>
              <a:off x="3691" y="2513"/>
              <a:ext cx="736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 Narrow" pitchFamily="34" charset="0"/>
                </a:rPr>
                <a:t>Diamond</a:t>
              </a:r>
            </a:p>
          </p:txBody>
        </p:sp>
        <p:sp>
          <p:nvSpPr>
            <p:cNvPr id="96" name="Rectangle 96"/>
            <p:cNvSpPr>
              <a:spLocks noChangeArrowheads="1"/>
            </p:cNvSpPr>
            <p:nvPr/>
          </p:nvSpPr>
          <p:spPr bwMode="auto">
            <a:xfrm>
              <a:off x="3847" y="2681"/>
              <a:ext cx="420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600" dirty="0">
                  <a:solidFill>
                    <a:schemeClr val="accent6">
                      <a:lumMod val="60000"/>
                      <a:lumOff val="40000"/>
                    </a:schemeClr>
                  </a:solidFill>
                  <a:latin typeface="Arial Narrow" pitchFamily="34" charset="0"/>
                </a:rPr>
                <a:t>Anvil</a:t>
              </a:r>
            </a:p>
          </p:txBody>
        </p:sp>
      </p:grpSp>
      <p:sp>
        <p:nvSpPr>
          <p:cNvPr id="97" name="Rectangle 97"/>
          <p:cNvSpPr>
            <a:spLocks noChangeArrowheads="1"/>
          </p:cNvSpPr>
          <p:nvPr/>
        </p:nvSpPr>
        <p:spPr bwMode="auto">
          <a:xfrm>
            <a:off x="877888" y="3332163"/>
            <a:ext cx="9048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600" dirty="0">
                <a:solidFill>
                  <a:srgbClr val="C0C0C0"/>
                </a:solidFill>
                <a:latin typeface="Arial Narrow" pitchFamily="34" charset="0"/>
              </a:rPr>
              <a:t>Gasket</a:t>
            </a:r>
          </a:p>
        </p:txBody>
      </p:sp>
      <p:grpSp>
        <p:nvGrpSpPr>
          <p:cNvPr id="98" name="Group 98"/>
          <p:cNvGrpSpPr>
            <a:grpSpLocks/>
          </p:cNvGrpSpPr>
          <p:nvPr/>
        </p:nvGrpSpPr>
        <p:grpSpPr bwMode="auto">
          <a:xfrm>
            <a:off x="4424363" y="3198813"/>
            <a:ext cx="2584450" cy="793750"/>
            <a:chOff x="2787" y="2254"/>
            <a:chExt cx="1628" cy="500"/>
          </a:xfrm>
        </p:grpSpPr>
        <p:sp>
          <p:nvSpPr>
            <p:cNvPr id="99" name="Rectangle 99"/>
            <p:cNvSpPr>
              <a:spLocks noChangeArrowheads="1"/>
            </p:cNvSpPr>
            <p:nvPr/>
          </p:nvSpPr>
          <p:spPr bwMode="auto">
            <a:xfrm>
              <a:off x="3364" y="2254"/>
              <a:ext cx="1051" cy="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2600" dirty="0">
                  <a:solidFill>
                    <a:srgbClr val="FF6600"/>
                  </a:solidFill>
                  <a:latin typeface="Arial Narrow" pitchFamily="34" charset="0"/>
                </a:rPr>
                <a:t>Molybdenum</a:t>
              </a:r>
            </a:p>
            <a:p>
              <a:pPr algn="l"/>
              <a:r>
                <a:rPr lang="en-US" altLang="en-US" sz="2600" dirty="0">
                  <a:solidFill>
                    <a:srgbClr val="FF6600"/>
                  </a:solidFill>
                  <a:latin typeface="Arial Narrow" pitchFamily="34" charset="0"/>
                </a:rPr>
                <a:t>Heaters</a:t>
              </a:r>
            </a:p>
          </p:txBody>
        </p:sp>
        <p:sp>
          <p:nvSpPr>
            <p:cNvPr id="100" name="Line 100"/>
            <p:cNvSpPr>
              <a:spLocks noChangeShapeType="1"/>
            </p:cNvSpPr>
            <p:nvPr/>
          </p:nvSpPr>
          <p:spPr bwMode="auto">
            <a:xfrm flipH="1" flipV="1">
              <a:off x="2787" y="2290"/>
              <a:ext cx="539" cy="87"/>
            </a:xfrm>
            <a:prstGeom prst="line">
              <a:avLst/>
            </a:prstGeom>
            <a:noFill/>
            <a:ln w="28575">
              <a:solidFill>
                <a:srgbClr val="CC33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01" name="Line 101"/>
          <p:cNvSpPr>
            <a:spLocks noChangeShapeType="1"/>
          </p:cNvSpPr>
          <p:nvPr/>
        </p:nvSpPr>
        <p:spPr bwMode="auto">
          <a:xfrm>
            <a:off x="1833563" y="3663950"/>
            <a:ext cx="887412" cy="588963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2" name="Line 102"/>
          <p:cNvSpPr>
            <a:spLocks noChangeShapeType="1"/>
          </p:cNvSpPr>
          <p:nvPr/>
        </p:nvSpPr>
        <p:spPr bwMode="auto">
          <a:xfrm>
            <a:off x="1836738" y="4373563"/>
            <a:ext cx="1343025" cy="0"/>
          </a:xfrm>
          <a:prstGeom prst="line">
            <a:avLst/>
          </a:prstGeom>
          <a:noFill/>
          <a:ln w="28575">
            <a:solidFill>
              <a:srgbClr val="00CCFF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03" name="Rectangle 103"/>
          <p:cNvSpPr>
            <a:spLocks noChangeArrowheads="1"/>
          </p:cNvSpPr>
          <p:nvPr/>
        </p:nvSpPr>
        <p:spPr bwMode="auto">
          <a:xfrm>
            <a:off x="635000" y="4176713"/>
            <a:ext cx="119904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9144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600" dirty="0">
                <a:solidFill>
                  <a:srgbClr val="66CCFF"/>
                </a:solidFill>
                <a:latin typeface="Arial Narrow" pitchFamily="34" charset="0"/>
              </a:rPr>
              <a:t>H</a:t>
            </a:r>
            <a:r>
              <a:rPr lang="en-US" altLang="en-US" sz="2600" baseline="-25000" dirty="0">
                <a:solidFill>
                  <a:srgbClr val="66CCFF"/>
                </a:solidFill>
                <a:latin typeface="Arial Narrow" pitchFamily="34" charset="0"/>
              </a:rPr>
              <a:t>2</a:t>
            </a:r>
            <a:r>
              <a:rPr lang="en-US" altLang="en-US" sz="2600" dirty="0">
                <a:solidFill>
                  <a:srgbClr val="66CCFF"/>
                </a:solidFill>
                <a:latin typeface="Arial Narrow" pitchFamily="34" charset="0"/>
              </a:rPr>
              <a:t>O/H</a:t>
            </a:r>
            <a:r>
              <a:rPr lang="en-US" altLang="en-US" sz="2600" baseline="-25000" dirty="0">
                <a:solidFill>
                  <a:srgbClr val="66CCFF"/>
                </a:solidFill>
                <a:latin typeface="Arial Narrow" pitchFamily="34" charset="0"/>
              </a:rPr>
              <a:t>2</a:t>
            </a:r>
            <a:r>
              <a:rPr lang="en-US" altLang="en-US" sz="2600" dirty="0">
                <a:solidFill>
                  <a:srgbClr val="66CCFF"/>
                </a:solidFill>
                <a:latin typeface="Arial Narrow" pitchFamily="34" charset="0"/>
              </a:rPr>
              <a:t>O</a:t>
            </a:r>
            <a:r>
              <a:rPr lang="en-US" altLang="en-US" sz="2600" baseline="-25000" dirty="0">
                <a:solidFill>
                  <a:srgbClr val="66CCFF"/>
                </a:solidFill>
                <a:latin typeface="Arial Narrow" pitchFamily="34" charset="0"/>
              </a:rPr>
              <a:t>2</a:t>
            </a:r>
          </a:p>
        </p:txBody>
      </p:sp>
      <p:sp>
        <p:nvSpPr>
          <p:cNvPr id="104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Diamond Anvil Cell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895475" y="2824163"/>
            <a:ext cx="2863850" cy="3014662"/>
            <a:chOff x="1195" y="1700"/>
            <a:chExt cx="1804" cy="1899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1195" y="1700"/>
              <a:ext cx="351" cy="763"/>
              <a:chOff x="1195" y="1700"/>
              <a:chExt cx="351" cy="763"/>
            </a:xfrm>
          </p:grpSpPr>
          <p:sp>
            <p:nvSpPr>
              <p:cNvPr id="35" name="Rectangle 4"/>
              <p:cNvSpPr>
                <a:spLocks noChangeArrowheads="1"/>
              </p:cNvSpPr>
              <p:nvPr/>
            </p:nvSpPr>
            <p:spPr bwMode="auto">
              <a:xfrm>
                <a:off x="1283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" name="Rectangle 5"/>
              <p:cNvSpPr>
                <a:spLocks noChangeArrowheads="1"/>
              </p:cNvSpPr>
              <p:nvPr/>
            </p:nvSpPr>
            <p:spPr bwMode="auto">
              <a:xfrm>
                <a:off x="1195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" name="Rectangle 6"/>
              <p:cNvSpPr>
                <a:spLocks noChangeArrowheads="1"/>
              </p:cNvSpPr>
              <p:nvPr/>
            </p:nvSpPr>
            <p:spPr bwMode="auto">
              <a:xfrm>
                <a:off x="1203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8" name="Rectangle 7"/>
              <p:cNvSpPr>
                <a:spLocks noChangeArrowheads="1"/>
              </p:cNvSpPr>
              <p:nvPr/>
            </p:nvSpPr>
            <p:spPr bwMode="auto">
              <a:xfrm>
                <a:off x="1203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" name="Rectangle 8"/>
              <p:cNvSpPr>
                <a:spLocks noChangeArrowheads="1"/>
              </p:cNvSpPr>
              <p:nvPr/>
            </p:nvSpPr>
            <p:spPr bwMode="auto">
              <a:xfrm>
                <a:off x="1203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" name="Rectangle 9"/>
              <p:cNvSpPr>
                <a:spLocks noChangeArrowheads="1"/>
              </p:cNvSpPr>
              <p:nvPr/>
            </p:nvSpPr>
            <p:spPr bwMode="auto">
              <a:xfrm>
                <a:off x="1203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1" name="Rectangle 10"/>
              <p:cNvSpPr>
                <a:spLocks noChangeArrowheads="1"/>
              </p:cNvSpPr>
              <p:nvPr/>
            </p:nvSpPr>
            <p:spPr bwMode="auto">
              <a:xfrm>
                <a:off x="1203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" name="Rectangle 11"/>
              <p:cNvSpPr>
                <a:spLocks noChangeArrowheads="1"/>
              </p:cNvSpPr>
              <p:nvPr/>
            </p:nvSpPr>
            <p:spPr bwMode="auto">
              <a:xfrm>
                <a:off x="1203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3" name="Rectangle 12"/>
              <p:cNvSpPr>
                <a:spLocks noChangeArrowheads="1"/>
              </p:cNvSpPr>
              <p:nvPr/>
            </p:nvSpPr>
            <p:spPr bwMode="auto">
              <a:xfrm>
                <a:off x="1203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5" name="Group 13"/>
            <p:cNvGrpSpPr>
              <a:grpSpLocks/>
            </p:cNvGrpSpPr>
            <p:nvPr/>
          </p:nvGrpSpPr>
          <p:grpSpPr bwMode="auto">
            <a:xfrm>
              <a:off x="2648" y="1700"/>
              <a:ext cx="351" cy="763"/>
              <a:chOff x="2648" y="1700"/>
              <a:chExt cx="351" cy="763"/>
            </a:xfrm>
          </p:grpSpPr>
          <p:sp>
            <p:nvSpPr>
              <p:cNvPr id="26" name="Rectangle 14"/>
              <p:cNvSpPr>
                <a:spLocks noChangeArrowheads="1"/>
              </p:cNvSpPr>
              <p:nvPr/>
            </p:nvSpPr>
            <p:spPr bwMode="auto">
              <a:xfrm flipH="1">
                <a:off x="2648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" name="Rectangle 15"/>
              <p:cNvSpPr>
                <a:spLocks noChangeArrowheads="1"/>
              </p:cNvSpPr>
              <p:nvPr/>
            </p:nvSpPr>
            <p:spPr bwMode="auto">
              <a:xfrm flipH="1">
                <a:off x="2912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8" name="Rectangle 16"/>
              <p:cNvSpPr>
                <a:spLocks noChangeArrowheads="1"/>
              </p:cNvSpPr>
              <p:nvPr/>
            </p:nvSpPr>
            <p:spPr bwMode="auto">
              <a:xfrm flipH="1">
                <a:off x="2921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" name="Rectangle 17"/>
              <p:cNvSpPr>
                <a:spLocks noChangeArrowheads="1"/>
              </p:cNvSpPr>
              <p:nvPr/>
            </p:nvSpPr>
            <p:spPr bwMode="auto">
              <a:xfrm flipH="1">
                <a:off x="2921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0" name="Rectangle 18"/>
              <p:cNvSpPr>
                <a:spLocks noChangeArrowheads="1"/>
              </p:cNvSpPr>
              <p:nvPr/>
            </p:nvSpPr>
            <p:spPr bwMode="auto">
              <a:xfrm flipH="1">
                <a:off x="2921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1" name="Rectangle 19"/>
              <p:cNvSpPr>
                <a:spLocks noChangeArrowheads="1"/>
              </p:cNvSpPr>
              <p:nvPr/>
            </p:nvSpPr>
            <p:spPr bwMode="auto">
              <a:xfrm flipH="1">
                <a:off x="2921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2" name="Rectangle 20"/>
              <p:cNvSpPr>
                <a:spLocks noChangeArrowheads="1"/>
              </p:cNvSpPr>
              <p:nvPr/>
            </p:nvSpPr>
            <p:spPr bwMode="auto">
              <a:xfrm flipH="1">
                <a:off x="2921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3" name="Rectangle 21"/>
              <p:cNvSpPr>
                <a:spLocks noChangeArrowheads="1"/>
              </p:cNvSpPr>
              <p:nvPr/>
            </p:nvSpPr>
            <p:spPr bwMode="auto">
              <a:xfrm flipH="1">
                <a:off x="2921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4" name="Rectangle 22"/>
              <p:cNvSpPr>
                <a:spLocks noChangeArrowheads="1"/>
              </p:cNvSpPr>
              <p:nvPr/>
            </p:nvSpPr>
            <p:spPr bwMode="auto">
              <a:xfrm flipH="1">
                <a:off x="2921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6" name="Group 23"/>
            <p:cNvGrpSpPr>
              <a:grpSpLocks/>
            </p:cNvGrpSpPr>
            <p:nvPr/>
          </p:nvGrpSpPr>
          <p:grpSpPr bwMode="auto">
            <a:xfrm>
              <a:off x="1195" y="2836"/>
              <a:ext cx="351" cy="763"/>
              <a:chOff x="1195" y="2836"/>
              <a:chExt cx="351" cy="763"/>
            </a:xfrm>
          </p:grpSpPr>
          <p:sp>
            <p:nvSpPr>
              <p:cNvPr id="17" name="Rectangle 24"/>
              <p:cNvSpPr>
                <a:spLocks noChangeArrowheads="1"/>
              </p:cNvSpPr>
              <p:nvPr/>
            </p:nvSpPr>
            <p:spPr bwMode="auto">
              <a:xfrm flipV="1">
                <a:off x="1283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8" name="Rectangle 25"/>
              <p:cNvSpPr>
                <a:spLocks noChangeArrowheads="1"/>
              </p:cNvSpPr>
              <p:nvPr/>
            </p:nvSpPr>
            <p:spPr bwMode="auto">
              <a:xfrm flipV="1">
                <a:off x="1195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9" name="Rectangle 26"/>
              <p:cNvSpPr>
                <a:spLocks noChangeArrowheads="1"/>
              </p:cNvSpPr>
              <p:nvPr/>
            </p:nvSpPr>
            <p:spPr bwMode="auto">
              <a:xfrm flipV="1">
                <a:off x="1203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0" name="Rectangle 27"/>
              <p:cNvSpPr>
                <a:spLocks noChangeArrowheads="1"/>
              </p:cNvSpPr>
              <p:nvPr/>
            </p:nvSpPr>
            <p:spPr bwMode="auto">
              <a:xfrm flipV="1">
                <a:off x="1203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1" name="Rectangle 28"/>
              <p:cNvSpPr>
                <a:spLocks noChangeArrowheads="1"/>
              </p:cNvSpPr>
              <p:nvPr/>
            </p:nvSpPr>
            <p:spPr bwMode="auto">
              <a:xfrm flipV="1">
                <a:off x="1203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" name="Rectangle 29"/>
              <p:cNvSpPr>
                <a:spLocks noChangeArrowheads="1"/>
              </p:cNvSpPr>
              <p:nvPr/>
            </p:nvSpPr>
            <p:spPr bwMode="auto">
              <a:xfrm flipV="1">
                <a:off x="1203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" name="Rectangle 30"/>
              <p:cNvSpPr>
                <a:spLocks noChangeArrowheads="1"/>
              </p:cNvSpPr>
              <p:nvPr/>
            </p:nvSpPr>
            <p:spPr bwMode="auto">
              <a:xfrm flipV="1">
                <a:off x="1203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" name="Rectangle 31"/>
              <p:cNvSpPr>
                <a:spLocks noChangeArrowheads="1"/>
              </p:cNvSpPr>
              <p:nvPr/>
            </p:nvSpPr>
            <p:spPr bwMode="auto">
              <a:xfrm flipV="1">
                <a:off x="1203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" name="Rectangle 32"/>
              <p:cNvSpPr>
                <a:spLocks noChangeArrowheads="1"/>
              </p:cNvSpPr>
              <p:nvPr/>
            </p:nvSpPr>
            <p:spPr bwMode="auto">
              <a:xfrm flipV="1">
                <a:off x="1203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7" name="Group 33"/>
            <p:cNvGrpSpPr>
              <a:grpSpLocks/>
            </p:cNvGrpSpPr>
            <p:nvPr/>
          </p:nvGrpSpPr>
          <p:grpSpPr bwMode="auto">
            <a:xfrm>
              <a:off x="2648" y="2836"/>
              <a:ext cx="351" cy="763"/>
              <a:chOff x="2648" y="2836"/>
              <a:chExt cx="351" cy="763"/>
            </a:xfrm>
          </p:grpSpPr>
          <p:sp>
            <p:nvSpPr>
              <p:cNvPr id="8" name="Rectangle 34"/>
              <p:cNvSpPr>
                <a:spLocks noChangeArrowheads="1"/>
              </p:cNvSpPr>
              <p:nvPr/>
            </p:nvSpPr>
            <p:spPr bwMode="auto">
              <a:xfrm flipH="1" flipV="1">
                <a:off x="2648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" name="Rectangle 35"/>
              <p:cNvSpPr>
                <a:spLocks noChangeArrowheads="1"/>
              </p:cNvSpPr>
              <p:nvPr/>
            </p:nvSpPr>
            <p:spPr bwMode="auto">
              <a:xfrm flipH="1" flipV="1">
                <a:off x="2912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" name="Rectangle 36"/>
              <p:cNvSpPr>
                <a:spLocks noChangeArrowheads="1"/>
              </p:cNvSpPr>
              <p:nvPr/>
            </p:nvSpPr>
            <p:spPr bwMode="auto">
              <a:xfrm flipH="1" flipV="1">
                <a:off x="2921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" name="Rectangle 37"/>
              <p:cNvSpPr>
                <a:spLocks noChangeArrowheads="1"/>
              </p:cNvSpPr>
              <p:nvPr/>
            </p:nvSpPr>
            <p:spPr bwMode="auto">
              <a:xfrm flipH="1" flipV="1">
                <a:off x="2921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" name="Rectangle 38"/>
              <p:cNvSpPr>
                <a:spLocks noChangeArrowheads="1"/>
              </p:cNvSpPr>
              <p:nvPr/>
            </p:nvSpPr>
            <p:spPr bwMode="auto">
              <a:xfrm flipH="1" flipV="1">
                <a:off x="2921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" name="Rectangle 39"/>
              <p:cNvSpPr>
                <a:spLocks noChangeArrowheads="1"/>
              </p:cNvSpPr>
              <p:nvPr/>
            </p:nvSpPr>
            <p:spPr bwMode="auto">
              <a:xfrm flipH="1" flipV="1">
                <a:off x="2921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4" name="Rectangle 40"/>
              <p:cNvSpPr>
                <a:spLocks noChangeArrowheads="1"/>
              </p:cNvSpPr>
              <p:nvPr/>
            </p:nvSpPr>
            <p:spPr bwMode="auto">
              <a:xfrm flipH="1" flipV="1">
                <a:off x="2921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5" name="Rectangle 41"/>
              <p:cNvSpPr>
                <a:spLocks noChangeArrowheads="1"/>
              </p:cNvSpPr>
              <p:nvPr/>
            </p:nvSpPr>
            <p:spPr bwMode="auto">
              <a:xfrm flipH="1" flipV="1">
                <a:off x="2921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" name="Rectangle 42"/>
              <p:cNvSpPr>
                <a:spLocks noChangeArrowheads="1"/>
              </p:cNvSpPr>
              <p:nvPr/>
            </p:nvSpPr>
            <p:spPr bwMode="auto">
              <a:xfrm flipH="1" flipV="1">
                <a:off x="2921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44" name="Group 43"/>
          <p:cNvGrpSpPr>
            <a:grpSpLocks/>
          </p:cNvGrpSpPr>
          <p:nvPr/>
        </p:nvGrpSpPr>
        <p:grpSpPr bwMode="auto">
          <a:xfrm>
            <a:off x="2479675" y="3241675"/>
            <a:ext cx="1695450" cy="2182813"/>
            <a:chOff x="1562" y="1962"/>
            <a:chExt cx="1068" cy="1375"/>
          </a:xfrm>
        </p:grpSpPr>
        <p:sp>
          <p:nvSpPr>
            <p:cNvPr id="45" name="Rectangle 44"/>
            <p:cNvSpPr>
              <a:spLocks noChangeArrowheads="1"/>
            </p:cNvSpPr>
            <p:nvPr/>
          </p:nvSpPr>
          <p:spPr bwMode="auto">
            <a:xfrm>
              <a:off x="1587" y="2542"/>
              <a:ext cx="1017" cy="21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+mn-ea"/>
              </a:endParaRPr>
            </a:p>
          </p:txBody>
        </p:sp>
        <p:sp>
          <p:nvSpPr>
            <p:cNvPr id="46" name="Rectangle 45"/>
            <p:cNvSpPr>
              <a:spLocks noChangeArrowheads="1"/>
            </p:cNvSpPr>
            <p:nvPr/>
          </p:nvSpPr>
          <p:spPr bwMode="auto">
            <a:xfrm>
              <a:off x="1971" y="2540"/>
              <a:ext cx="248" cy="2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47" name="Group 46"/>
            <p:cNvGrpSpPr>
              <a:grpSpLocks/>
            </p:cNvGrpSpPr>
            <p:nvPr/>
          </p:nvGrpSpPr>
          <p:grpSpPr bwMode="auto">
            <a:xfrm>
              <a:off x="1562" y="2158"/>
              <a:ext cx="1067" cy="403"/>
              <a:chOff x="1030" y="2303"/>
              <a:chExt cx="1067" cy="403"/>
            </a:xfrm>
          </p:grpSpPr>
          <p:sp>
            <p:nvSpPr>
              <p:cNvPr id="67" name="Freeform 47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8" name="Line 48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9" name="Line 49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0" name="Line 50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1" name="Line 51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2" name="Line 52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3" name="Line 53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4" name="Line 54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5" name="Line 55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6" name="Freeform 56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7" name="Freeform 57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8" name="Line 58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79" name="Line 59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80" name="Line 60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48" name="Rectangle 61"/>
            <p:cNvSpPr>
              <a:spLocks noChangeArrowheads="1"/>
            </p:cNvSpPr>
            <p:nvPr/>
          </p:nvSpPr>
          <p:spPr bwMode="auto">
            <a:xfrm>
              <a:off x="1564" y="196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49" name="Rectangle 62"/>
            <p:cNvSpPr>
              <a:spLocks noChangeArrowheads="1"/>
            </p:cNvSpPr>
            <p:nvPr/>
          </p:nvSpPr>
          <p:spPr bwMode="auto">
            <a:xfrm flipH="1">
              <a:off x="2264" y="196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50" name="Group 63"/>
            <p:cNvGrpSpPr>
              <a:grpSpLocks/>
            </p:cNvGrpSpPr>
            <p:nvPr/>
          </p:nvGrpSpPr>
          <p:grpSpPr bwMode="auto">
            <a:xfrm flipV="1">
              <a:off x="1562" y="2738"/>
              <a:ext cx="1067" cy="403"/>
              <a:chOff x="1030" y="2303"/>
              <a:chExt cx="1067" cy="403"/>
            </a:xfrm>
          </p:grpSpPr>
          <p:sp>
            <p:nvSpPr>
              <p:cNvPr id="53" name="Freeform 64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4" name="Line 65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5" name="Line 66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6" name="Line 67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7" name="Line 68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8" name="Line 69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59" name="Line 70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0" name="Line 71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1" name="Line 72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2" name="Freeform 73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3" name="Freeform 74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4" name="Line 75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5" name="Line 76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66" name="Line 77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51" name="Rectangle 78"/>
            <p:cNvSpPr>
              <a:spLocks noChangeArrowheads="1"/>
            </p:cNvSpPr>
            <p:nvPr/>
          </p:nvSpPr>
          <p:spPr bwMode="auto">
            <a:xfrm flipV="1">
              <a:off x="1564" y="315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2" name="Rectangle 79"/>
            <p:cNvSpPr>
              <a:spLocks noChangeArrowheads="1"/>
            </p:cNvSpPr>
            <p:nvPr/>
          </p:nvSpPr>
          <p:spPr bwMode="auto">
            <a:xfrm flipH="1" flipV="1">
              <a:off x="2264" y="315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82" name="Rectangle 82"/>
          <p:cNvSpPr>
            <a:spLocks noChangeArrowheads="1"/>
          </p:cNvSpPr>
          <p:nvPr/>
        </p:nvSpPr>
        <p:spPr bwMode="auto">
          <a:xfrm>
            <a:off x="3240088" y="4243388"/>
            <a:ext cx="169862" cy="169862"/>
          </a:xfrm>
          <a:prstGeom prst="rect">
            <a:avLst/>
          </a:prstGeom>
          <a:solidFill>
            <a:srgbClr val="00FF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83" name="Group 83"/>
          <p:cNvGrpSpPr>
            <a:grpSpLocks/>
          </p:cNvGrpSpPr>
          <p:nvPr/>
        </p:nvGrpSpPr>
        <p:grpSpPr bwMode="auto">
          <a:xfrm>
            <a:off x="4610100" y="4565650"/>
            <a:ext cx="196850" cy="1211263"/>
            <a:chOff x="2349" y="2307"/>
            <a:chExt cx="143" cy="878"/>
          </a:xfrm>
        </p:grpSpPr>
        <p:sp>
          <p:nvSpPr>
            <p:cNvPr id="84" name="Text Box 84"/>
            <p:cNvSpPr txBox="1">
              <a:spLocks noChangeArrowheads="1"/>
            </p:cNvSpPr>
            <p:nvPr/>
          </p:nvSpPr>
          <p:spPr bwMode="auto">
            <a:xfrm>
              <a:off x="2349" y="230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5" name="Text Box 85"/>
            <p:cNvSpPr txBox="1">
              <a:spLocks noChangeArrowheads="1"/>
            </p:cNvSpPr>
            <p:nvPr/>
          </p:nvSpPr>
          <p:spPr bwMode="auto">
            <a:xfrm>
              <a:off x="2349" y="241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6" name="Text Box 86"/>
            <p:cNvSpPr txBox="1">
              <a:spLocks noChangeArrowheads="1"/>
            </p:cNvSpPr>
            <p:nvPr/>
          </p:nvSpPr>
          <p:spPr bwMode="auto">
            <a:xfrm>
              <a:off x="2349" y="251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7" name="Text Box 87"/>
            <p:cNvSpPr txBox="1">
              <a:spLocks noChangeArrowheads="1"/>
            </p:cNvSpPr>
            <p:nvPr/>
          </p:nvSpPr>
          <p:spPr bwMode="auto">
            <a:xfrm>
              <a:off x="2349" y="272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8" name="Text Box 88"/>
            <p:cNvSpPr txBox="1">
              <a:spLocks noChangeArrowheads="1"/>
            </p:cNvSpPr>
            <p:nvPr/>
          </p:nvSpPr>
          <p:spPr bwMode="auto">
            <a:xfrm>
              <a:off x="2349" y="262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89" name="Text Box 89"/>
            <p:cNvSpPr txBox="1">
              <a:spLocks noChangeArrowheads="1"/>
            </p:cNvSpPr>
            <p:nvPr/>
          </p:nvSpPr>
          <p:spPr bwMode="auto">
            <a:xfrm>
              <a:off x="2349" y="283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90" name="Text Box 90"/>
            <p:cNvSpPr txBox="1">
              <a:spLocks noChangeArrowheads="1"/>
            </p:cNvSpPr>
            <p:nvPr/>
          </p:nvSpPr>
          <p:spPr bwMode="auto">
            <a:xfrm>
              <a:off x="2349" y="293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91" name="Text Box 91"/>
            <p:cNvSpPr txBox="1">
              <a:spLocks noChangeArrowheads="1"/>
            </p:cNvSpPr>
            <p:nvPr/>
          </p:nvSpPr>
          <p:spPr bwMode="auto">
            <a:xfrm>
              <a:off x="2349" y="304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92" name="Group 92"/>
          <p:cNvGrpSpPr>
            <a:grpSpLocks/>
          </p:cNvGrpSpPr>
          <p:nvPr/>
        </p:nvGrpSpPr>
        <p:grpSpPr bwMode="auto">
          <a:xfrm>
            <a:off x="1382713" y="2709863"/>
            <a:ext cx="3887787" cy="3190875"/>
            <a:chOff x="871" y="1627"/>
            <a:chExt cx="2449" cy="2010"/>
          </a:xfrm>
        </p:grpSpPr>
        <p:sp>
          <p:nvSpPr>
            <p:cNvPr id="93" name="Freeform 93"/>
            <p:cNvSpPr>
              <a:spLocks/>
            </p:cNvSpPr>
            <p:nvPr/>
          </p:nvSpPr>
          <p:spPr bwMode="auto">
            <a:xfrm>
              <a:off x="871" y="1627"/>
              <a:ext cx="775" cy="2007"/>
            </a:xfrm>
            <a:custGeom>
              <a:avLst/>
              <a:gdLst>
                <a:gd name="T0" fmla="*/ 775 w 775"/>
                <a:gd name="T1" fmla="*/ 0 h 2104"/>
                <a:gd name="T2" fmla="*/ 0 w 775"/>
                <a:gd name="T3" fmla="*/ 0 h 2104"/>
                <a:gd name="T4" fmla="*/ 0 w 775"/>
                <a:gd name="T5" fmla="*/ 1585 h 2104"/>
                <a:gd name="T6" fmla="*/ 528 w 775"/>
                <a:gd name="T7" fmla="*/ 1585 h 21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5"/>
                <a:gd name="T13" fmla="*/ 0 h 2104"/>
                <a:gd name="T14" fmla="*/ 775 w 775"/>
                <a:gd name="T15" fmla="*/ 2104 h 21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5" h="2104">
                  <a:moveTo>
                    <a:pt x="775" y="0"/>
                  </a:moveTo>
                  <a:lnTo>
                    <a:pt x="0" y="0"/>
                  </a:lnTo>
                  <a:lnTo>
                    <a:pt x="0" y="2104"/>
                  </a:lnTo>
                  <a:lnTo>
                    <a:pt x="528" y="2104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4" name="Freeform 94"/>
            <p:cNvSpPr>
              <a:spLocks/>
            </p:cNvSpPr>
            <p:nvPr/>
          </p:nvSpPr>
          <p:spPr bwMode="auto">
            <a:xfrm flipH="1">
              <a:off x="2545" y="1627"/>
              <a:ext cx="775" cy="2010"/>
            </a:xfrm>
            <a:custGeom>
              <a:avLst/>
              <a:gdLst>
                <a:gd name="T0" fmla="*/ 775 w 775"/>
                <a:gd name="T1" fmla="*/ 0 h 2104"/>
                <a:gd name="T2" fmla="*/ 0 w 775"/>
                <a:gd name="T3" fmla="*/ 0 h 2104"/>
                <a:gd name="T4" fmla="*/ 0 w 775"/>
                <a:gd name="T5" fmla="*/ 1599 h 2104"/>
                <a:gd name="T6" fmla="*/ 528 w 775"/>
                <a:gd name="T7" fmla="*/ 1599 h 210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75"/>
                <a:gd name="T13" fmla="*/ 0 h 2104"/>
                <a:gd name="T14" fmla="*/ 775 w 775"/>
                <a:gd name="T15" fmla="*/ 2104 h 210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75" h="2104">
                  <a:moveTo>
                    <a:pt x="775" y="0"/>
                  </a:moveTo>
                  <a:lnTo>
                    <a:pt x="0" y="0"/>
                  </a:lnTo>
                  <a:lnTo>
                    <a:pt x="0" y="2104"/>
                  </a:lnTo>
                  <a:lnTo>
                    <a:pt x="528" y="2104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5" name="Group 95"/>
          <p:cNvGrpSpPr>
            <a:grpSpLocks/>
          </p:cNvGrpSpPr>
          <p:nvPr/>
        </p:nvGrpSpPr>
        <p:grpSpPr bwMode="auto">
          <a:xfrm>
            <a:off x="5840413" y="3295650"/>
            <a:ext cx="654050" cy="574675"/>
            <a:chOff x="5225" y="1581"/>
            <a:chExt cx="412" cy="362"/>
          </a:xfrm>
        </p:grpSpPr>
        <p:sp>
          <p:nvSpPr>
            <p:cNvPr id="96" name="Rectangle 96"/>
            <p:cNvSpPr>
              <a:spLocks noChangeArrowheads="1"/>
            </p:cNvSpPr>
            <p:nvPr/>
          </p:nvSpPr>
          <p:spPr bwMode="auto">
            <a:xfrm>
              <a:off x="5237" y="1581"/>
              <a:ext cx="38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accent5">
                      <a:lumMod val="75000"/>
                    </a:schemeClr>
                  </a:solidFill>
                  <a:latin typeface="Arial Narrow" pitchFamily="34" charset="0"/>
                </a:rPr>
                <a:t>Outer</a:t>
              </a:r>
            </a:p>
          </p:txBody>
        </p:sp>
        <p:sp>
          <p:nvSpPr>
            <p:cNvPr id="97" name="Rectangle 97"/>
            <p:cNvSpPr>
              <a:spLocks noChangeArrowheads="1"/>
            </p:cNvSpPr>
            <p:nvPr/>
          </p:nvSpPr>
          <p:spPr bwMode="auto">
            <a:xfrm>
              <a:off x="5225" y="1730"/>
              <a:ext cx="41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accent5">
                      <a:lumMod val="75000"/>
                    </a:schemeClr>
                  </a:solidFill>
                  <a:latin typeface="Arial Narrow" pitchFamily="34" charset="0"/>
                </a:rPr>
                <a:t>Cover</a:t>
              </a:r>
            </a:p>
          </p:txBody>
        </p:sp>
      </p:grpSp>
      <p:sp>
        <p:nvSpPr>
          <p:cNvPr id="98" name="Line 98"/>
          <p:cNvSpPr>
            <a:spLocks noChangeShapeType="1"/>
          </p:cNvSpPr>
          <p:nvPr/>
        </p:nvSpPr>
        <p:spPr bwMode="auto">
          <a:xfrm flipH="1">
            <a:off x="5332413" y="3587750"/>
            <a:ext cx="452437" cy="0"/>
          </a:xfrm>
          <a:prstGeom prst="line">
            <a:avLst/>
          </a:prstGeom>
          <a:noFill/>
          <a:ln w="28575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99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Diamond Anvil Cell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16413" y="4175125"/>
            <a:ext cx="17184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rgbClr val="FFA31B"/>
                </a:solidFill>
                <a:latin typeface="Arial Narrow" pitchFamily="34" charset="0"/>
              </a:rPr>
              <a:t>Thermocouples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479675" y="3241675"/>
            <a:ext cx="1695450" cy="2182813"/>
            <a:chOff x="1562" y="1962"/>
            <a:chExt cx="1068" cy="1375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587" y="2542"/>
              <a:ext cx="1017" cy="21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+mn-ea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971" y="2540"/>
              <a:ext cx="248" cy="2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1562" y="2158"/>
              <a:ext cx="1067" cy="403"/>
              <a:chOff x="1030" y="2303"/>
              <a:chExt cx="1067" cy="403"/>
            </a:xfrm>
          </p:grpSpPr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8" name="Line 8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9" name="Line 9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" name="Line 10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" name="Line 11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" name="Line 12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3" name="Line 13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4" name="Line 14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5" name="Line 15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7" name="Freeform 17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8" name="Line 18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" name="Line 19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" name="Line 20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1564" y="196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 flipH="1">
              <a:off x="2264" y="196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0" name="Group 23"/>
            <p:cNvGrpSpPr>
              <a:grpSpLocks/>
            </p:cNvGrpSpPr>
            <p:nvPr/>
          </p:nvGrpSpPr>
          <p:grpSpPr bwMode="auto">
            <a:xfrm flipV="1">
              <a:off x="1562" y="2738"/>
              <a:ext cx="1067" cy="403"/>
              <a:chOff x="1030" y="2303"/>
              <a:chExt cx="1067" cy="403"/>
            </a:xfrm>
          </p:grpSpPr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4" name="Line 25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5" name="Line 26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6" name="Line 27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7" name="Line 28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" name="Line 29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" name="Line 30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" name="Line 31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" name="Line 32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3" name="Freeform 34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" name="Line 35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5" name="Line 36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6" name="Line 37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11" name="Rectangle 38"/>
            <p:cNvSpPr>
              <a:spLocks noChangeArrowheads="1"/>
            </p:cNvSpPr>
            <p:nvPr/>
          </p:nvSpPr>
          <p:spPr bwMode="auto">
            <a:xfrm flipV="1">
              <a:off x="1564" y="315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 flipH="1" flipV="1">
              <a:off x="2264" y="315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6343650" y="5464175"/>
            <a:ext cx="255588" cy="115888"/>
            <a:chOff x="3996" y="3362"/>
            <a:chExt cx="161" cy="73"/>
          </a:xfrm>
        </p:grpSpPr>
        <p:sp>
          <p:nvSpPr>
            <p:cNvPr id="42" name="Line 41"/>
            <p:cNvSpPr>
              <a:spLocks noChangeShapeType="1"/>
            </p:cNvSpPr>
            <p:nvPr/>
          </p:nvSpPr>
          <p:spPr bwMode="auto">
            <a:xfrm rot="5400000">
              <a:off x="4123" y="3396"/>
              <a:ext cx="68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 rot="5400000">
              <a:off x="3960" y="3400"/>
              <a:ext cx="71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3240088" y="4243388"/>
            <a:ext cx="169862" cy="169862"/>
          </a:xfrm>
          <a:prstGeom prst="rect">
            <a:avLst/>
          </a:prstGeom>
          <a:solidFill>
            <a:srgbClr val="00FF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6" name="Group 46"/>
          <p:cNvGrpSpPr>
            <a:grpSpLocks/>
          </p:cNvGrpSpPr>
          <p:nvPr/>
        </p:nvGrpSpPr>
        <p:grpSpPr bwMode="auto">
          <a:xfrm>
            <a:off x="4610100" y="4565650"/>
            <a:ext cx="196850" cy="1211263"/>
            <a:chOff x="2349" y="2307"/>
            <a:chExt cx="143" cy="878"/>
          </a:xfrm>
        </p:grpSpPr>
        <p:sp>
          <p:nvSpPr>
            <p:cNvPr id="47" name="Text Box 47"/>
            <p:cNvSpPr txBox="1">
              <a:spLocks noChangeArrowheads="1"/>
            </p:cNvSpPr>
            <p:nvPr/>
          </p:nvSpPr>
          <p:spPr bwMode="auto">
            <a:xfrm>
              <a:off x="2349" y="230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8" name="Text Box 48"/>
            <p:cNvSpPr txBox="1">
              <a:spLocks noChangeArrowheads="1"/>
            </p:cNvSpPr>
            <p:nvPr/>
          </p:nvSpPr>
          <p:spPr bwMode="auto">
            <a:xfrm>
              <a:off x="2349" y="241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9" name="Text Box 49"/>
            <p:cNvSpPr txBox="1">
              <a:spLocks noChangeArrowheads="1"/>
            </p:cNvSpPr>
            <p:nvPr/>
          </p:nvSpPr>
          <p:spPr bwMode="auto">
            <a:xfrm>
              <a:off x="2349" y="251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0" name="Text Box 50"/>
            <p:cNvSpPr txBox="1">
              <a:spLocks noChangeArrowheads="1"/>
            </p:cNvSpPr>
            <p:nvPr/>
          </p:nvSpPr>
          <p:spPr bwMode="auto">
            <a:xfrm>
              <a:off x="2349" y="272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2349" y="262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2349" y="283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3" name="Text Box 53"/>
            <p:cNvSpPr txBox="1">
              <a:spLocks noChangeArrowheads="1"/>
            </p:cNvSpPr>
            <p:nvPr/>
          </p:nvSpPr>
          <p:spPr bwMode="auto">
            <a:xfrm>
              <a:off x="2349" y="293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2349" y="304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sp>
        <p:nvSpPr>
          <p:cNvPr id="55" name="Freeform 55"/>
          <p:cNvSpPr>
            <a:spLocks/>
          </p:cNvSpPr>
          <p:nvPr/>
        </p:nvSpPr>
        <p:spPr bwMode="auto">
          <a:xfrm>
            <a:off x="1382713" y="2709863"/>
            <a:ext cx="1230312" cy="3186112"/>
          </a:xfrm>
          <a:custGeom>
            <a:avLst/>
            <a:gdLst>
              <a:gd name="T0" fmla="*/ 2147483647 w 775"/>
              <a:gd name="T1" fmla="*/ 0 h 2104"/>
              <a:gd name="T2" fmla="*/ 0 w 775"/>
              <a:gd name="T3" fmla="*/ 0 h 2104"/>
              <a:gd name="T4" fmla="*/ 0 w 775"/>
              <a:gd name="T5" fmla="*/ 2147483647 h 2104"/>
              <a:gd name="T6" fmla="*/ 2147483647 w 775"/>
              <a:gd name="T7" fmla="*/ 2147483647 h 2104"/>
              <a:gd name="T8" fmla="*/ 0 60000 65536"/>
              <a:gd name="T9" fmla="*/ 0 60000 65536"/>
              <a:gd name="T10" fmla="*/ 0 60000 65536"/>
              <a:gd name="T11" fmla="*/ 0 60000 65536"/>
              <a:gd name="T12" fmla="*/ 0 w 775"/>
              <a:gd name="T13" fmla="*/ 0 h 2104"/>
              <a:gd name="T14" fmla="*/ 775 w 775"/>
              <a:gd name="T15" fmla="*/ 2104 h 2104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775" h="2104">
                <a:moveTo>
                  <a:pt x="775" y="0"/>
                </a:moveTo>
                <a:lnTo>
                  <a:pt x="0" y="0"/>
                </a:lnTo>
                <a:lnTo>
                  <a:pt x="0" y="2104"/>
                </a:lnTo>
                <a:lnTo>
                  <a:pt x="528" y="2104"/>
                </a:lnTo>
              </a:path>
            </a:pathLst>
          </a:custGeom>
          <a:noFill/>
          <a:ln w="76200">
            <a:solidFill>
              <a:srgbClr val="00FFCC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5840413" y="3295650"/>
            <a:ext cx="654050" cy="574675"/>
            <a:chOff x="5225" y="1581"/>
            <a:chExt cx="412" cy="362"/>
          </a:xfrm>
        </p:grpSpPr>
        <p:sp>
          <p:nvSpPr>
            <p:cNvPr id="57" name="Rectangle 57"/>
            <p:cNvSpPr>
              <a:spLocks noChangeArrowheads="1"/>
            </p:cNvSpPr>
            <p:nvPr/>
          </p:nvSpPr>
          <p:spPr bwMode="auto">
            <a:xfrm>
              <a:off x="5237" y="1581"/>
              <a:ext cx="38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accent5">
                      <a:lumMod val="75000"/>
                    </a:schemeClr>
                  </a:solidFill>
                  <a:latin typeface="Arial Narrow" pitchFamily="34" charset="0"/>
                </a:rPr>
                <a:t>Outer</a:t>
              </a:r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5225" y="1730"/>
              <a:ext cx="41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accent5">
                      <a:lumMod val="75000"/>
                    </a:schemeClr>
                  </a:solidFill>
                  <a:latin typeface="Arial Narrow" pitchFamily="34" charset="0"/>
                </a:rPr>
                <a:t>Cover</a:t>
              </a:r>
            </a:p>
          </p:txBody>
        </p:sp>
      </p:grpSp>
      <p:sp>
        <p:nvSpPr>
          <p:cNvPr id="59" name="Rectangle 59"/>
          <p:cNvSpPr>
            <a:spLocks noChangeArrowheads="1"/>
          </p:cNvSpPr>
          <p:nvPr/>
        </p:nvSpPr>
        <p:spPr bwMode="auto">
          <a:xfrm>
            <a:off x="5932488" y="6419850"/>
            <a:ext cx="10900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Computer</a:t>
            </a:r>
          </a:p>
        </p:txBody>
      </p:sp>
      <p:sp>
        <p:nvSpPr>
          <p:cNvPr id="60" name="Rectangle 60"/>
          <p:cNvSpPr>
            <a:spLocks noChangeArrowheads="1"/>
          </p:cNvSpPr>
          <p:nvPr/>
        </p:nvSpPr>
        <p:spPr bwMode="auto">
          <a:xfrm>
            <a:off x="5937250" y="5084763"/>
            <a:ext cx="1039772" cy="338554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lIns="64008" tIns="0" rIns="64008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Scanner</a:t>
            </a:r>
          </a:p>
        </p:txBody>
      </p:sp>
      <p:grpSp>
        <p:nvGrpSpPr>
          <p:cNvPr id="61" name="Group 61"/>
          <p:cNvGrpSpPr>
            <a:grpSpLocks/>
          </p:cNvGrpSpPr>
          <p:nvPr/>
        </p:nvGrpSpPr>
        <p:grpSpPr bwMode="auto">
          <a:xfrm>
            <a:off x="6011863" y="5573713"/>
            <a:ext cx="919162" cy="881062"/>
            <a:chOff x="3211" y="3668"/>
            <a:chExt cx="579" cy="555"/>
          </a:xfrm>
        </p:grpSpPr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>
              <a:off x="3380" y="4057"/>
              <a:ext cx="242" cy="114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3" name="Rectangle 63"/>
            <p:cNvSpPr>
              <a:spLocks noChangeArrowheads="1"/>
            </p:cNvSpPr>
            <p:nvPr/>
          </p:nvSpPr>
          <p:spPr bwMode="auto">
            <a:xfrm>
              <a:off x="3211" y="4117"/>
              <a:ext cx="579" cy="106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4" name="AutoShape 64"/>
            <p:cNvSpPr>
              <a:spLocks noChangeArrowheads="1"/>
            </p:cNvSpPr>
            <p:nvPr/>
          </p:nvSpPr>
          <p:spPr bwMode="auto">
            <a:xfrm>
              <a:off x="3258" y="3668"/>
              <a:ext cx="486" cy="393"/>
            </a:xfrm>
            <a:prstGeom prst="bevel">
              <a:avLst>
                <a:gd name="adj" fmla="val 125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65" name="Oval 65"/>
          <p:cNvSpPr>
            <a:spLocks noChangeArrowheads="1"/>
          </p:cNvSpPr>
          <p:nvPr/>
        </p:nvSpPr>
        <p:spPr bwMode="auto">
          <a:xfrm>
            <a:off x="3365500" y="4524375"/>
            <a:ext cx="88900" cy="88900"/>
          </a:xfrm>
          <a:prstGeom prst="ellipse">
            <a:avLst/>
          </a:prstGeom>
          <a:solidFill>
            <a:srgbClr val="FFA31B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6" name="Oval 66"/>
          <p:cNvSpPr>
            <a:spLocks noChangeArrowheads="1"/>
          </p:cNvSpPr>
          <p:nvPr/>
        </p:nvSpPr>
        <p:spPr bwMode="auto">
          <a:xfrm>
            <a:off x="3365500" y="4052888"/>
            <a:ext cx="88900" cy="88900"/>
          </a:xfrm>
          <a:prstGeom prst="ellipse">
            <a:avLst/>
          </a:prstGeom>
          <a:solidFill>
            <a:srgbClr val="FFA31B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67" name="Group 67"/>
          <p:cNvGrpSpPr>
            <a:grpSpLocks/>
          </p:cNvGrpSpPr>
          <p:nvPr/>
        </p:nvGrpSpPr>
        <p:grpSpPr bwMode="auto">
          <a:xfrm>
            <a:off x="6343650" y="4089400"/>
            <a:ext cx="255588" cy="982663"/>
            <a:chOff x="3996" y="2496"/>
            <a:chExt cx="161" cy="619"/>
          </a:xfrm>
        </p:grpSpPr>
        <p:sp>
          <p:nvSpPr>
            <p:cNvPr id="68" name="Line 68"/>
            <p:cNvSpPr>
              <a:spLocks noChangeShapeType="1"/>
            </p:cNvSpPr>
            <p:nvPr/>
          </p:nvSpPr>
          <p:spPr bwMode="auto">
            <a:xfrm rot="5400000">
              <a:off x="3847" y="2806"/>
              <a:ext cx="619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69" name="Line 69"/>
            <p:cNvSpPr>
              <a:spLocks noChangeShapeType="1"/>
            </p:cNvSpPr>
            <p:nvPr/>
          </p:nvSpPr>
          <p:spPr bwMode="auto">
            <a:xfrm rot="5400000">
              <a:off x="3834" y="2950"/>
              <a:ext cx="323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70" name="Group 70"/>
          <p:cNvGrpSpPr>
            <a:grpSpLocks/>
          </p:cNvGrpSpPr>
          <p:nvPr/>
        </p:nvGrpSpPr>
        <p:grpSpPr bwMode="auto">
          <a:xfrm>
            <a:off x="3459163" y="4105275"/>
            <a:ext cx="3157537" cy="463550"/>
            <a:chOff x="2179" y="2506"/>
            <a:chExt cx="1989" cy="292"/>
          </a:xfrm>
        </p:grpSpPr>
        <p:sp>
          <p:nvSpPr>
            <p:cNvPr id="71" name="Line 71"/>
            <p:cNvSpPr>
              <a:spLocks noChangeShapeType="1"/>
            </p:cNvSpPr>
            <p:nvPr/>
          </p:nvSpPr>
          <p:spPr bwMode="auto">
            <a:xfrm>
              <a:off x="2179" y="2506"/>
              <a:ext cx="1989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2" name="Line 72"/>
            <p:cNvSpPr>
              <a:spLocks noChangeShapeType="1"/>
            </p:cNvSpPr>
            <p:nvPr/>
          </p:nvSpPr>
          <p:spPr bwMode="auto">
            <a:xfrm>
              <a:off x="2179" y="2798"/>
              <a:ext cx="1781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73" name="Line 73"/>
          <p:cNvSpPr>
            <a:spLocks noChangeShapeType="1"/>
          </p:cNvSpPr>
          <p:nvPr/>
        </p:nvSpPr>
        <p:spPr bwMode="auto">
          <a:xfrm flipH="1">
            <a:off x="5332413" y="3587750"/>
            <a:ext cx="452437" cy="0"/>
          </a:xfrm>
          <a:prstGeom prst="line">
            <a:avLst/>
          </a:prstGeom>
          <a:noFill/>
          <a:ln w="28575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74" name="Group 74"/>
          <p:cNvGrpSpPr>
            <a:grpSpLocks/>
          </p:cNvGrpSpPr>
          <p:nvPr/>
        </p:nvGrpSpPr>
        <p:grpSpPr bwMode="auto">
          <a:xfrm>
            <a:off x="4043363" y="2709863"/>
            <a:ext cx="1230312" cy="3192462"/>
            <a:chOff x="2547" y="1627"/>
            <a:chExt cx="775" cy="2011"/>
          </a:xfrm>
        </p:grpSpPr>
        <p:sp>
          <p:nvSpPr>
            <p:cNvPr id="75" name="Freeform 75"/>
            <p:cNvSpPr>
              <a:spLocks/>
            </p:cNvSpPr>
            <p:nvPr/>
          </p:nvSpPr>
          <p:spPr bwMode="auto">
            <a:xfrm flipH="1">
              <a:off x="2794" y="2815"/>
              <a:ext cx="528" cy="823"/>
            </a:xfrm>
            <a:custGeom>
              <a:avLst/>
              <a:gdLst>
                <a:gd name="T0" fmla="*/ 1 w 528"/>
                <a:gd name="T1" fmla="*/ 0 h 829"/>
                <a:gd name="T2" fmla="*/ 0 w 528"/>
                <a:gd name="T3" fmla="*/ 793 h 829"/>
                <a:gd name="T4" fmla="*/ 528 w 528"/>
                <a:gd name="T5" fmla="*/ 793 h 829"/>
                <a:gd name="T6" fmla="*/ 0 60000 65536"/>
                <a:gd name="T7" fmla="*/ 0 60000 65536"/>
                <a:gd name="T8" fmla="*/ 0 60000 65536"/>
                <a:gd name="T9" fmla="*/ 0 w 528"/>
                <a:gd name="T10" fmla="*/ 0 h 829"/>
                <a:gd name="T11" fmla="*/ 528 w 528"/>
                <a:gd name="T12" fmla="*/ 829 h 8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829">
                  <a:moveTo>
                    <a:pt x="1" y="0"/>
                  </a:moveTo>
                  <a:lnTo>
                    <a:pt x="0" y="829"/>
                  </a:lnTo>
                  <a:lnTo>
                    <a:pt x="528" y="829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6" name="Freeform 76"/>
            <p:cNvSpPr>
              <a:spLocks/>
            </p:cNvSpPr>
            <p:nvPr/>
          </p:nvSpPr>
          <p:spPr bwMode="auto">
            <a:xfrm flipH="1">
              <a:off x="2547" y="1627"/>
              <a:ext cx="775" cy="869"/>
            </a:xfrm>
            <a:custGeom>
              <a:avLst/>
              <a:gdLst>
                <a:gd name="T0" fmla="*/ 775 w 775"/>
                <a:gd name="T1" fmla="*/ 0 h 908"/>
                <a:gd name="T2" fmla="*/ 0 w 775"/>
                <a:gd name="T3" fmla="*/ 0 h 908"/>
                <a:gd name="T4" fmla="*/ 2 w 775"/>
                <a:gd name="T5" fmla="*/ 698 h 908"/>
                <a:gd name="T6" fmla="*/ 0 60000 65536"/>
                <a:gd name="T7" fmla="*/ 0 60000 65536"/>
                <a:gd name="T8" fmla="*/ 0 60000 65536"/>
                <a:gd name="T9" fmla="*/ 0 w 775"/>
                <a:gd name="T10" fmla="*/ 0 h 908"/>
                <a:gd name="T11" fmla="*/ 775 w 775"/>
                <a:gd name="T12" fmla="*/ 908 h 9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5" h="908">
                  <a:moveTo>
                    <a:pt x="775" y="0"/>
                  </a:moveTo>
                  <a:lnTo>
                    <a:pt x="0" y="0"/>
                  </a:lnTo>
                  <a:lnTo>
                    <a:pt x="2" y="908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77" name="Group 77"/>
          <p:cNvGrpSpPr>
            <a:grpSpLocks/>
          </p:cNvGrpSpPr>
          <p:nvPr/>
        </p:nvGrpSpPr>
        <p:grpSpPr bwMode="auto">
          <a:xfrm>
            <a:off x="1895475" y="2824163"/>
            <a:ext cx="2863850" cy="3014662"/>
            <a:chOff x="1195" y="1700"/>
            <a:chExt cx="1804" cy="1899"/>
          </a:xfrm>
        </p:grpSpPr>
        <p:grpSp>
          <p:nvGrpSpPr>
            <p:cNvPr id="78" name="Group 78"/>
            <p:cNvGrpSpPr>
              <a:grpSpLocks/>
            </p:cNvGrpSpPr>
            <p:nvPr/>
          </p:nvGrpSpPr>
          <p:grpSpPr bwMode="auto">
            <a:xfrm>
              <a:off x="1195" y="1700"/>
              <a:ext cx="351" cy="763"/>
              <a:chOff x="1195" y="1700"/>
              <a:chExt cx="351" cy="763"/>
            </a:xfrm>
          </p:grpSpPr>
          <p:sp>
            <p:nvSpPr>
              <p:cNvPr id="109" name="Rectangle 79"/>
              <p:cNvSpPr>
                <a:spLocks noChangeArrowheads="1"/>
              </p:cNvSpPr>
              <p:nvPr/>
            </p:nvSpPr>
            <p:spPr bwMode="auto">
              <a:xfrm>
                <a:off x="1283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0" name="Rectangle 80"/>
              <p:cNvSpPr>
                <a:spLocks noChangeArrowheads="1"/>
              </p:cNvSpPr>
              <p:nvPr/>
            </p:nvSpPr>
            <p:spPr bwMode="auto">
              <a:xfrm>
                <a:off x="1195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" name="Rectangle 81"/>
              <p:cNvSpPr>
                <a:spLocks noChangeArrowheads="1"/>
              </p:cNvSpPr>
              <p:nvPr/>
            </p:nvSpPr>
            <p:spPr bwMode="auto">
              <a:xfrm>
                <a:off x="1203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2" name="Rectangle 82"/>
              <p:cNvSpPr>
                <a:spLocks noChangeArrowheads="1"/>
              </p:cNvSpPr>
              <p:nvPr/>
            </p:nvSpPr>
            <p:spPr bwMode="auto">
              <a:xfrm>
                <a:off x="1203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3" name="Rectangle 83"/>
              <p:cNvSpPr>
                <a:spLocks noChangeArrowheads="1"/>
              </p:cNvSpPr>
              <p:nvPr/>
            </p:nvSpPr>
            <p:spPr bwMode="auto">
              <a:xfrm>
                <a:off x="1203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4" name="Rectangle 84"/>
              <p:cNvSpPr>
                <a:spLocks noChangeArrowheads="1"/>
              </p:cNvSpPr>
              <p:nvPr/>
            </p:nvSpPr>
            <p:spPr bwMode="auto">
              <a:xfrm>
                <a:off x="1203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5" name="Rectangle 85"/>
              <p:cNvSpPr>
                <a:spLocks noChangeArrowheads="1"/>
              </p:cNvSpPr>
              <p:nvPr/>
            </p:nvSpPr>
            <p:spPr bwMode="auto">
              <a:xfrm>
                <a:off x="1203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6" name="Rectangle 86"/>
              <p:cNvSpPr>
                <a:spLocks noChangeArrowheads="1"/>
              </p:cNvSpPr>
              <p:nvPr/>
            </p:nvSpPr>
            <p:spPr bwMode="auto">
              <a:xfrm>
                <a:off x="1203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" name="Rectangle 87"/>
              <p:cNvSpPr>
                <a:spLocks noChangeArrowheads="1"/>
              </p:cNvSpPr>
              <p:nvPr/>
            </p:nvSpPr>
            <p:spPr bwMode="auto">
              <a:xfrm>
                <a:off x="1203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79" name="Group 88"/>
            <p:cNvGrpSpPr>
              <a:grpSpLocks/>
            </p:cNvGrpSpPr>
            <p:nvPr/>
          </p:nvGrpSpPr>
          <p:grpSpPr bwMode="auto">
            <a:xfrm>
              <a:off x="2648" y="1700"/>
              <a:ext cx="351" cy="763"/>
              <a:chOff x="2648" y="1700"/>
              <a:chExt cx="351" cy="763"/>
            </a:xfrm>
          </p:grpSpPr>
          <p:sp>
            <p:nvSpPr>
              <p:cNvPr id="100" name="Rectangle 89"/>
              <p:cNvSpPr>
                <a:spLocks noChangeArrowheads="1"/>
              </p:cNvSpPr>
              <p:nvPr/>
            </p:nvSpPr>
            <p:spPr bwMode="auto">
              <a:xfrm flipH="1">
                <a:off x="2648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1" name="Rectangle 90"/>
              <p:cNvSpPr>
                <a:spLocks noChangeArrowheads="1"/>
              </p:cNvSpPr>
              <p:nvPr/>
            </p:nvSpPr>
            <p:spPr bwMode="auto">
              <a:xfrm flipH="1">
                <a:off x="2912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2" name="Rectangle 91"/>
              <p:cNvSpPr>
                <a:spLocks noChangeArrowheads="1"/>
              </p:cNvSpPr>
              <p:nvPr/>
            </p:nvSpPr>
            <p:spPr bwMode="auto">
              <a:xfrm flipH="1">
                <a:off x="2921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3" name="Rectangle 92"/>
              <p:cNvSpPr>
                <a:spLocks noChangeArrowheads="1"/>
              </p:cNvSpPr>
              <p:nvPr/>
            </p:nvSpPr>
            <p:spPr bwMode="auto">
              <a:xfrm flipH="1">
                <a:off x="2921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4" name="Rectangle 93"/>
              <p:cNvSpPr>
                <a:spLocks noChangeArrowheads="1"/>
              </p:cNvSpPr>
              <p:nvPr/>
            </p:nvSpPr>
            <p:spPr bwMode="auto">
              <a:xfrm flipH="1">
                <a:off x="2921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5" name="Rectangle 94"/>
              <p:cNvSpPr>
                <a:spLocks noChangeArrowheads="1"/>
              </p:cNvSpPr>
              <p:nvPr/>
            </p:nvSpPr>
            <p:spPr bwMode="auto">
              <a:xfrm flipH="1">
                <a:off x="2921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6" name="Rectangle 95"/>
              <p:cNvSpPr>
                <a:spLocks noChangeArrowheads="1"/>
              </p:cNvSpPr>
              <p:nvPr/>
            </p:nvSpPr>
            <p:spPr bwMode="auto">
              <a:xfrm flipH="1">
                <a:off x="2921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7" name="Rectangle 96"/>
              <p:cNvSpPr>
                <a:spLocks noChangeArrowheads="1"/>
              </p:cNvSpPr>
              <p:nvPr/>
            </p:nvSpPr>
            <p:spPr bwMode="auto">
              <a:xfrm flipH="1">
                <a:off x="2921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8" name="Rectangle 97"/>
              <p:cNvSpPr>
                <a:spLocks noChangeArrowheads="1"/>
              </p:cNvSpPr>
              <p:nvPr/>
            </p:nvSpPr>
            <p:spPr bwMode="auto">
              <a:xfrm flipH="1">
                <a:off x="2921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80" name="Group 98"/>
            <p:cNvGrpSpPr>
              <a:grpSpLocks/>
            </p:cNvGrpSpPr>
            <p:nvPr/>
          </p:nvGrpSpPr>
          <p:grpSpPr bwMode="auto">
            <a:xfrm>
              <a:off x="1195" y="2836"/>
              <a:ext cx="351" cy="763"/>
              <a:chOff x="1195" y="2836"/>
              <a:chExt cx="351" cy="763"/>
            </a:xfrm>
          </p:grpSpPr>
          <p:sp>
            <p:nvSpPr>
              <p:cNvPr id="91" name="Rectangle 99"/>
              <p:cNvSpPr>
                <a:spLocks noChangeArrowheads="1"/>
              </p:cNvSpPr>
              <p:nvPr/>
            </p:nvSpPr>
            <p:spPr bwMode="auto">
              <a:xfrm flipV="1">
                <a:off x="1283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2" name="Rectangle 100"/>
              <p:cNvSpPr>
                <a:spLocks noChangeArrowheads="1"/>
              </p:cNvSpPr>
              <p:nvPr/>
            </p:nvSpPr>
            <p:spPr bwMode="auto">
              <a:xfrm flipV="1">
                <a:off x="1195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3" name="Rectangle 101"/>
              <p:cNvSpPr>
                <a:spLocks noChangeArrowheads="1"/>
              </p:cNvSpPr>
              <p:nvPr/>
            </p:nvSpPr>
            <p:spPr bwMode="auto">
              <a:xfrm flipV="1">
                <a:off x="1203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4" name="Rectangle 102"/>
              <p:cNvSpPr>
                <a:spLocks noChangeArrowheads="1"/>
              </p:cNvSpPr>
              <p:nvPr/>
            </p:nvSpPr>
            <p:spPr bwMode="auto">
              <a:xfrm flipV="1">
                <a:off x="1203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5" name="Rectangle 103"/>
              <p:cNvSpPr>
                <a:spLocks noChangeArrowheads="1"/>
              </p:cNvSpPr>
              <p:nvPr/>
            </p:nvSpPr>
            <p:spPr bwMode="auto">
              <a:xfrm flipV="1">
                <a:off x="1203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6" name="Rectangle 104"/>
              <p:cNvSpPr>
                <a:spLocks noChangeArrowheads="1"/>
              </p:cNvSpPr>
              <p:nvPr/>
            </p:nvSpPr>
            <p:spPr bwMode="auto">
              <a:xfrm flipV="1">
                <a:off x="1203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7" name="Rectangle 105"/>
              <p:cNvSpPr>
                <a:spLocks noChangeArrowheads="1"/>
              </p:cNvSpPr>
              <p:nvPr/>
            </p:nvSpPr>
            <p:spPr bwMode="auto">
              <a:xfrm flipV="1">
                <a:off x="1203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8" name="Rectangle 106"/>
              <p:cNvSpPr>
                <a:spLocks noChangeArrowheads="1"/>
              </p:cNvSpPr>
              <p:nvPr/>
            </p:nvSpPr>
            <p:spPr bwMode="auto">
              <a:xfrm flipV="1">
                <a:off x="1203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9" name="Rectangle 107"/>
              <p:cNvSpPr>
                <a:spLocks noChangeArrowheads="1"/>
              </p:cNvSpPr>
              <p:nvPr/>
            </p:nvSpPr>
            <p:spPr bwMode="auto">
              <a:xfrm flipV="1">
                <a:off x="1203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81" name="Group 108"/>
            <p:cNvGrpSpPr>
              <a:grpSpLocks/>
            </p:cNvGrpSpPr>
            <p:nvPr/>
          </p:nvGrpSpPr>
          <p:grpSpPr bwMode="auto">
            <a:xfrm>
              <a:off x="2648" y="2836"/>
              <a:ext cx="351" cy="763"/>
              <a:chOff x="2648" y="2836"/>
              <a:chExt cx="351" cy="763"/>
            </a:xfrm>
          </p:grpSpPr>
          <p:sp>
            <p:nvSpPr>
              <p:cNvPr id="82" name="Rectangle 109"/>
              <p:cNvSpPr>
                <a:spLocks noChangeArrowheads="1"/>
              </p:cNvSpPr>
              <p:nvPr/>
            </p:nvSpPr>
            <p:spPr bwMode="auto">
              <a:xfrm flipH="1" flipV="1">
                <a:off x="2648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3" name="Rectangle 110"/>
              <p:cNvSpPr>
                <a:spLocks noChangeArrowheads="1"/>
              </p:cNvSpPr>
              <p:nvPr/>
            </p:nvSpPr>
            <p:spPr bwMode="auto">
              <a:xfrm flipH="1" flipV="1">
                <a:off x="2912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4" name="Rectangle 111"/>
              <p:cNvSpPr>
                <a:spLocks noChangeArrowheads="1"/>
              </p:cNvSpPr>
              <p:nvPr/>
            </p:nvSpPr>
            <p:spPr bwMode="auto">
              <a:xfrm flipH="1" flipV="1">
                <a:off x="2921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5" name="Rectangle 112"/>
              <p:cNvSpPr>
                <a:spLocks noChangeArrowheads="1"/>
              </p:cNvSpPr>
              <p:nvPr/>
            </p:nvSpPr>
            <p:spPr bwMode="auto">
              <a:xfrm flipH="1" flipV="1">
                <a:off x="2921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6" name="Rectangle 113"/>
              <p:cNvSpPr>
                <a:spLocks noChangeArrowheads="1"/>
              </p:cNvSpPr>
              <p:nvPr/>
            </p:nvSpPr>
            <p:spPr bwMode="auto">
              <a:xfrm flipH="1" flipV="1">
                <a:off x="2921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7" name="Rectangle 114"/>
              <p:cNvSpPr>
                <a:spLocks noChangeArrowheads="1"/>
              </p:cNvSpPr>
              <p:nvPr/>
            </p:nvSpPr>
            <p:spPr bwMode="auto">
              <a:xfrm flipH="1" flipV="1">
                <a:off x="2921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8" name="Rectangle 115"/>
              <p:cNvSpPr>
                <a:spLocks noChangeArrowheads="1"/>
              </p:cNvSpPr>
              <p:nvPr/>
            </p:nvSpPr>
            <p:spPr bwMode="auto">
              <a:xfrm flipH="1" flipV="1">
                <a:off x="2921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89" name="Rectangle 116"/>
              <p:cNvSpPr>
                <a:spLocks noChangeArrowheads="1"/>
              </p:cNvSpPr>
              <p:nvPr/>
            </p:nvSpPr>
            <p:spPr bwMode="auto">
              <a:xfrm flipH="1" flipV="1">
                <a:off x="2921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0" name="Rectangle 117"/>
              <p:cNvSpPr>
                <a:spLocks noChangeArrowheads="1"/>
              </p:cNvSpPr>
              <p:nvPr/>
            </p:nvSpPr>
            <p:spPr bwMode="auto">
              <a:xfrm flipH="1" flipV="1">
                <a:off x="2921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sp>
        <p:nvSpPr>
          <p:cNvPr id="118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Diamond Anvil Cell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59" grpId="0" autoUpdateAnimBg="0"/>
      <p:bldP spid="60" grpId="0" animBg="1" autoUpdateAnimBg="0"/>
      <p:bldP spid="65" grpId="0" animBg="1"/>
      <p:bldP spid="6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16413" y="4175125"/>
            <a:ext cx="17184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rgbClr val="FFA31B"/>
                </a:solidFill>
                <a:latin typeface="Arial Narrow" pitchFamily="34" charset="0"/>
              </a:rPr>
              <a:t>Thermocouples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479675" y="3241675"/>
            <a:ext cx="1695450" cy="2182813"/>
            <a:chOff x="1562" y="1962"/>
            <a:chExt cx="1068" cy="1375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587" y="2542"/>
              <a:ext cx="1017" cy="21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+mn-ea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971" y="2540"/>
              <a:ext cx="248" cy="2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1562" y="2158"/>
              <a:ext cx="1067" cy="403"/>
              <a:chOff x="1030" y="2303"/>
              <a:chExt cx="1067" cy="403"/>
            </a:xfrm>
          </p:grpSpPr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8" name="Line 8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9" name="Line 9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" name="Line 10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" name="Line 11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" name="Line 12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3" name="Line 13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4" name="Line 14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5" name="Line 15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7" name="Freeform 17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8" name="Line 18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" name="Line 19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40" name="Line 20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1564" y="196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 flipH="1">
              <a:off x="2264" y="196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grpSp>
          <p:nvGrpSpPr>
            <p:cNvPr id="10" name="Group 23"/>
            <p:cNvGrpSpPr>
              <a:grpSpLocks/>
            </p:cNvGrpSpPr>
            <p:nvPr/>
          </p:nvGrpSpPr>
          <p:grpSpPr bwMode="auto">
            <a:xfrm flipV="1">
              <a:off x="1562" y="2738"/>
              <a:ext cx="1067" cy="403"/>
              <a:chOff x="1030" y="2303"/>
              <a:chExt cx="1067" cy="403"/>
            </a:xfrm>
          </p:grpSpPr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4" name="Line 25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5" name="Line 26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6" name="Line 27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7" name="Line 28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" name="Line 29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" name="Line 30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" name="Line 31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" name="Line 32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3" name="Freeform 34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" name="Line 35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5" name="Line 36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6" name="Line 37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11" name="Rectangle 38"/>
            <p:cNvSpPr>
              <a:spLocks noChangeArrowheads="1"/>
            </p:cNvSpPr>
            <p:nvPr/>
          </p:nvSpPr>
          <p:spPr bwMode="auto">
            <a:xfrm flipV="1">
              <a:off x="1564" y="315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 flipH="1" flipV="1">
              <a:off x="2264" y="315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3502025" y="1435100"/>
            <a:ext cx="2093913" cy="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6343650" y="5464175"/>
            <a:ext cx="255588" cy="115888"/>
            <a:chOff x="3996" y="3362"/>
            <a:chExt cx="161" cy="73"/>
          </a:xfrm>
        </p:grpSpPr>
        <p:sp>
          <p:nvSpPr>
            <p:cNvPr id="43" name="Line 42"/>
            <p:cNvSpPr>
              <a:spLocks noChangeShapeType="1"/>
            </p:cNvSpPr>
            <p:nvPr/>
          </p:nvSpPr>
          <p:spPr bwMode="auto">
            <a:xfrm rot="5400000">
              <a:off x="4123" y="3396"/>
              <a:ext cx="68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 rot="5400000">
              <a:off x="3960" y="3400"/>
              <a:ext cx="71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3240088" y="4243388"/>
            <a:ext cx="169862" cy="169862"/>
          </a:xfrm>
          <a:prstGeom prst="rect">
            <a:avLst/>
          </a:prstGeom>
          <a:solidFill>
            <a:srgbClr val="00FF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47" name="Group 47"/>
          <p:cNvGrpSpPr>
            <a:grpSpLocks/>
          </p:cNvGrpSpPr>
          <p:nvPr/>
        </p:nvGrpSpPr>
        <p:grpSpPr bwMode="auto">
          <a:xfrm>
            <a:off x="4610100" y="4565650"/>
            <a:ext cx="196850" cy="1211263"/>
            <a:chOff x="2349" y="2307"/>
            <a:chExt cx="143" cy="878"/>
          </a:xfrm>
        </p:grpSpPr>
        <p:sp>
          <p:nvSpPr>
            <p:cNvPr id="48" name="Text Box 48"/>
            <p:cNvSpPr txBox="1">
              <a:spLocks noChangeArrowheads="1"/>
            </p:cNvSpPr>
            <p:nvPr/>
          </p:nvSpPr>
          <p:spPr bwMode="auto">
            <a:xfrm>
              <a:off x="2349" y="230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9" name="Text Box 49"/>
            <p:cNvSpPr txBox="1">
              <a:spLocks noChangeArrowheads="1"/>
            </p:cNvSpPr>
            <p:nvPr/>
          </p:nvSpPr>
          <p:spPr bwMode="auto">
            <a:xfrm>
              <a:off x="2349" y="241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0" name="Text Box 50"/>
            <p:cNvSpPr txBox="1">
              <a:spLocks noChangeArrowheads="1"/>
            </p:cNvSpPr>
            <p:nvPr/>
          </p:nvSpPr>
          <p:spPr bwMode="auto">
            <a:xfrm>
              <a:off x="2349" y="251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2349" y="272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2349" y="262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3" name="Text Box 53"/>
            <p:cNvSpPr txBox="1">
              <a:spLocks noChangeArrowheads="1"/>
            </p:cNvSpPr>
            <p:nvPr/>
          </p:nvSpPr>
          <p:spPr bwMode="auto">
            <a:xfrm>
              <a:off x="2349" y="283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2349" y="293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5" name="Text Box 55"/>
            <p:cNvSpPr txBox="1">
              <a:spLocks noChangeArrowheads="1"/>
            </p:cNvSpPr>
            <p:nvPr/>
          </p:nvSpPr>
          <p:spPr bwMode="auto">
            <a:xfrm>
              <a:off x="2349" y="304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5556250" y="1230313"/>
            <a:ext cx="1566863" cy="1636712"/>
            <a:chOff x="3500" y="695"/>
            <a:chExt cx="987" cy="1031"/>
          </a:xfrm>
        </p:grpSpPr>
        <p:sp>
          <p:nvSpPr>
            <p:cNvPr id="57" name="Rectangle 57"/>
            <p:cNvSpPr>
              <a:spLocks noChangeArrowheads="1"/>
            </p:cNvSpPr>
            <p:nvPr/>
          </p:nvSpPr>
          <p:spPr bwMode="auto">
            <a:xfrm>
              <a:off x="3727" y="1553"/>
              <a:ext cx="535" cy="99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3500" y="1646"/>
              <a:ext cx="987" cy="80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59" name="AutoShape 59"/>
            <p:cNvSpPr>
              <a:spLocks noChangeArrowheads="1"/>
            </p:cNvSpPr>
            <p:nvPr/>
          </p:nvSpPr>
          <p:spPr bwMode="auto">
            <a:xfrm>
              <a:off x="3527" y="695"/>
              <a:ext cx="934" cy="859"/>
            </a:xfrm>
            <a:prstGeom prst="bevel">
              <a:avLst>
                <a:gd name="adj" fmla="val 5944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pic>
        <p:nvPicPr>
          <p:cNvPr id="60" name="Picture 6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1663" y="1320800"/>
            <a:ext cx="1319212" cy="1198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" name="AutoShape 61"/>
          <p:cNvSpPr>
            <a:spLocks noChangeArrowheads="1"/>
          </p:cNvSpPr>
          <p:nvPr/>
        </p:nvSpPr>
        <p:spPr bwMode="auto">
          <a:xfrm flipH="1">
            <a:off x="3032125" y="1573213"/>
            <a:ext cx="660400" cy="793750"/>
          </a:xfrm>
          <a:prstGeom prst="cube">
            <a:avLst>
              <a:gd name="adj" fmla="val 14056"/>
            </a:avLst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 type="none" w="sm" len="lg"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2" name="AutoShape 62"/>
          <p:cNvSpPr>
            <a:spLocks noChangeArrowheads="1"/>
          </p:cNvSpPr>
          <p:nvPr/>
        </p:nvSpPr>
        <p:spPr bwMode="auto">
          <a:xfrm flipH="1">
            <a:off x="3254375" y="1303338"/>
            <a:ext cx="215900" cy="339725"/>
          </a:xfrm>
          <a:prstGeom prst="cube">
            <a:avLst>
              <a:gd name="adj" fmla="val 25208"/>
            </a:avLst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 type="none" w="sm" len="lg"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63" name="Rectangle 63"/>
          <p:cNvSpPr>
            <a:spLocks noChangeArrowheads="1"/>
          </p:cNvSpPr>
          <p:nvPr/>
        </p:nvSpPr>
        <p:spPr bwMode="auto">
          <a:xfrm>
            <a:off x="7224713" y="2636838"/>
            <a:ext cx="170162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Video Recorder</a:t>
            </a:r>
          </a:p>
        </p:txBody>
      </p:sp>
      <p:grpSp>
        <p:nvGrpSpPr>
          <p:cNvPr id="64" name="Group 64"/>
          <p:cNvGrpSpPr>
            <a:grpSpLocks/>
          </p:cNvGrpSpPr>
          <p:nvPr/>
        </p:nvGrpSpPr>
        <p:grpSpPr bwMode="auto">
          <a:xfrm>
            <a:off x="376238" y="4165600"/>
            <a:ext cx="2051050" cy="400050"/>
            <a:chOff x="237" y="2544"/>
            <a:chExt cx="1292" cy="252"/>
          </a:xfrm>
        </p:grpSpPr>
        <p:sp>
          <p:nvSpPr>
            <p:cNvPr id="65" name="AutoShape 65"/>
            <p:cNvSpPr>
              <a:spLocks noChangeArrowheads="1"/>
            </p:cNvSpPr>
            <p:nvPr/>
          </p:nvSpPr>
          <p:spPr bwMode="auto">
            <a:xfrm>
              <a:off x="1049" y="2557"/>
              <a:ext cx="480" cy="194"/>
            </a:xfrm>
            <a:prstGeom prst="notchedRightArrow">
              <a:avLst>
                <a:gd name="adj1" fmla="val 38148"/>
                <a:gd name="adj2" fmla="val 66495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>
              <a:off x="237" y="2544"/>
              <a:ext cx="78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288" tIns="18288" rIns="18288">
              <a:spAutoFit/>
            </a:bodyPr>
            <a:lstStyle/>
            <a:p>
              <a:pPr>
                <a:defRPr/>
              </a:pPr>
              <a:r>
                <a:rPr lang="en-US" sz="2200" dirty="0" err="1">
                  <a:latin typeface="Arial Narrow" charset="0"/>
                  <a:ea typeface="ＭＳ Ｐゴシック" charset="0"/>
                  <a:cs typeface="ＭＳ Ｐゴシック" charset="0"/>
                </a:rPr>
                <a:t>Ar</a:t>
              </a:r>
              <a:r>
                <a:rPr lang="en-US" sz="2200" dirty="0">
                  <a:latin typeface="Arial Narrow" charset="0"/>
                  <a:ea typeface="ＭＳ Ｐゴシック" charset="0"/>
                  <a:cs typeface="ＭＳ Ｐゴシック" charset="0"/>
                </a:rPr>
                <a:t> +1%H</a:t>
              </a:r>
              <a:r>
                <a:rPr lang="en-US" sz="2200" baseline="-25000" dirty="0">
                  <a:latin typeface="Arial Narrow" charset="0"/>
                  <a:ea typeface="ＭＳ Ｐゴシック" charset="0"/>
                  <a:cs typeface="ＭＳ Ｐゴシック" charset="0"/>
                </a:rPr>
                <a:t>2</a:t>
              </a:r>
              <a:endParaRPr lang="en-US" sz="2200" dirty="0">
                <a:latin typeface="Arial Narrow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7" name="Group 67"/>
          <p:cNvGrpSpPr>
            <a:grpSpLocks/>
          </p:cNvGrpSpPr>
          <p:nvPr/>
        </p:nvGrpSpPr>
        <p:grpSpPr bwMode="auto">
          <a:xfrm>
            <a:off x="2573338" y="5416550"/>
            <a:ext cx="1771650" cy="881063"/>
            <a:chOff x="1643" y="3332"/>
            <a:chExt cx="1116" cy="555"/>
          </a:xfrm>
        </p:grpSpPr>
        <p:sp>
          <p:nvSpPr>
            <p:cNvPr id="68" name="AutoShape 68"/>
            <p:cNvSpPr>
              <a:spLocks noChangeArrowheads="1"/>
            </p:cNvSpPr>
            <p:nvPr/>
          </p:nvSpPr>
          <p:spPr bwMode="auto">
            <a:xfrm rot="-5400000">
              <a:off x="1980" y="3370"/>
              <a:ext cx="270" cy="194"/>
            </a:xfrm>
            <a:prstGeom prst="notchedRightArrow">
              <a:avLst>
                <a:gd name="adj1" fmla="val 43296"/>
                <a:gd name="adj2" fmla="val 62371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9" name="Rectangle 69"/>
            <p:cNvSpPr>
              <a:spLocks noChangeArrowheads="1"/>
            </p:cNvSpPr>
            <p:nvPr/>
          </p:nvSpPr>
          <p:spPr bwMode="auto">
            <a:xfrm>
              <a:off x="1643" y="3637"/>
              <a:ext cx="1116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2600" dirty="0">
                  <a:latin typeface="Arial Narrow" pitchFamily="34" charset="0"/>
                </a:rPr>
                <a:t>Incident Light</a:t>
              </a:r>
            </a:p>
          </p:txBody>
        </p:sp>
      </p:grpSp>
      <p:grpSp>
        <p:nvGrpSpPr>
          <p:cNvPr id="70" name="Group 70"/>
          <p:cNvGrpSpPr>
            <a:grpSpLocks/>
          </p:cNvGrpSpPr>
          <p:nvPr/>
        </p:nvGrpSpPr>
        <p:grpSpPr bwMode="auto">
          <a:xfrm>
            <a:off x="5840413" y="3295650"/>
            <a:ext cx="654050" cy="574675"/>
            <a:chOff x="5225" y="1581"/>
            <a:chExt cx="412" cy="362"/>
          </a:xfrm>
        </p:grpSpPr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5237" y="1581"/>
              <a:ext cx="38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accent5">
                      <a:lumMod val="75000"/>
                    </a:schemeClr>
                  </a:solidFill>
                  <a:latin typeface="Arial Narrow" pitchFamily="34" charset="0"/>
                </a:rPr>
                <a:t>Outer</a:t>
              </a:r>
            </a:p>
          </p:txBody>
        </p:sp>
        <p:sp>
          <p:nvSpPr>
            <p:cNvPr id="72" name="Rectangle 72"/>
            <p:cNvSpPr>
              <a:spLocks noChangeArrowheads="1"/>
            </p:cNvSpPr>
            <p:nvPr/>
          </p:nvSpPr>
          <p:spPr bwMode="auto">
            <a:xfrm>
              <a:off x="5225" y="1730"/>
              <a:ext cx="41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accent5">
                      <a:lumMod val="75000"/>
                    </a:schemeClr>
                  </a:solidFill>
                  <a:latin typeface="Arial Narrow" pitchFamily="34" charset="0"/>
                </a:rPr>
                <a:t>Cover</a:t>
              </a:r>
            </a:p>
          </p:txBody>
        </p:sp>
      </p:grpSp>
      <p:grpSp>
        <p:nvGrpSpPr>
          <p:cNvPr id="73" name="Group 73"/>
          <p:cNvGrpSpPr>
            <a:grpSpLocks/>
          </p:cNvGrpSpPr>
          <p:nvPr/>
        </p:nvGrpSpPr>
        <p:grpSpPr bwMode="auto">
          <a:xfrm>
            <a:off x="2066928" y="1216025"/>
            <a:ext cx="846138" cy="587375"/>
            <a:chOff x="3287" y="1240"/>
            <a:chExt cx="533" cy="370"/>
          </a:xfrm>
        </p:grpSpPr>
        <p:sp>
          <p:nvSpPr>
            <p:cNvPr id="74" name="Rectangle 74"/>
            <p:cNvSpPr>
              <a:spLocks noChangeArrowheads="1"/>
            </p:cNvSpPr>
            <p:nvPr/>
          </p:nvSpPr>
          <p:spPr bwMode="auto">
            <a:xfrm>
              <a:off x="3396" y="1240"/>
              <a:ext cx="31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bg1">
                      <a:lumMod val="50000"/>
                    </a:schemeClr>
                  </a:solidFill>
                  <a:latin typeface="Arial Narrow" pitchFamily="34" charset="0"/>
                </a:rPr>
                <a:t>CCD</a:t>
              </a:r>
            </a:p>
          </p:txBody>
        </p:sp>
        <p:sp>
          <p:nvSpPr>
            <p:cNvPr id="75" name="Rectangle 75"/>
            <p:cNvSpPr>
              <a:spLocks noChangeArrowheads="1"/>
            </p:cNvSpPr>
            <p:nvPr/>
          </p:nvSpPr>
          <p:spPr bwMode="auto">
            <a:xfrm>
              <a:off x="3287" y="1397"/>
              <a:ext cx="53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bg1">
                      <a:lumMod val="50000"/>
                    </a:schemeClr>
                  </a:solidFill>
                  <a:latin typeface="Arial Narrow" pitchFamily="34" charset="0"/>
                </a:rPr>
                <a:t>Camera</a:t>
              </a:r>
            </a:p>
          </p:txBody>
        </p:sp>
      </p:grpSp>
      <p:sp>
        <p:nvSpPr>
          <p:cNvPr id="76" name="Rectangle 76"/>
          <p:cNvSpPr>
            <a:spLocks noChangeArrowheads="1"/>
          </p:cNvSpPr>
          <p:nvPr/>
        </p:nvSpPr>
        <p:spPr bwMode="auto">
          <a:xfrm>
            <a:off x="5932488" y="6419850"/>
            <a:ext cx="10900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Computer</a:t>
            </a:r>
          </a:p>
        </p:txBody>
      </p:sp>
      <p:sp>
        <p:nvSpPr>
          <p:cNvPr id="77" name="Rectangle 77"/>
          <p:cNvSpPr>
            <a:spLocks noChangeArrowheads="1"/>
          </p:cNvSpPr>
          <p:nvPr/>
        </p:nvSpPr>
        <p:spPr bwMode="auto">
          <a:xfrm>
            <a:off x="1047750" y="1952625"/>
            <a:ext cx="18724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110X Microscope</a:t>
            </a:r>
          </a:p>
        </p:txBody>
      </p:sp>
      <p:sp>
        <p:nvSpPr>
          <p:cNvPr id="78" name="Rectangle 78"/>
          <p:cNvSpPr>
            <a:spLocks noChangeArrowheads="1"/>
          </p:cNvSpPr>
          <p:nvPr/>
        </p:nvSpPr>
        <p:spPr bwMode="auto">
          <a:xfrm>
            <a:off x="5937250" y="5084763"/>
            <a:ext cx="1039772" cy="338554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lIns="64008" tIns="0" rIns="64008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Scanner</a:t>
            </a:r>
          </a:p>
        </p:txBody>
      </p:sp>
      <p:grpSp>
        <p:nvGrpSpPr>
          <p:cNvPr id="79" name="Group 79"/>
          <p:cNvGrpSpPr>
            <a:grpSpLocks/>
          </p:cNvGrpSpPr>
          <p:nvPr/>
        </p:nvGrpSpPr>
        <p:grpSpPr bwMode="auto">
          <a:xfrm>
            <a:off x="6011863" y="5573713"/>
            <a:ext cx="919162" cy="881062"/>
            <a:chOff x="3211" y="3668"/>
            <a:chExt cx="579" cy="555"/>
          </a:xfrm>
        </p:grpSpPr>
        <p:sp>
          <p:nvSpPr>
            <p:cNvPr id="80" name="Rectangle 80"/>
            <p:cNvSpPr>
              <a:spLocks noChangeArrowheads="1"/>
            </p:cNvSpPr>
            <p:nvPr/>
          </p:nvSpPr>
          <p:spPr bwMode="auto">
            <a:xfrm>
              <a:off x="3380" y="4057"/>
              <a:ext cx="242" cy="114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1" name="Rectangle 81"/>
            <p:cNvSpPr>
              <a:spLocks noChangeArrowheads="1"/>
            </p:cNvSpPr>
            <p:nvPr/>
          </p:nvSpPr>
          <p:spPr bwMode="auto">
            <a:xfrm>
              <a:off x="3211" y="4117"/>
              <a:ext cx="579" cy="106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2" name="AutoShape 82"/>
            <p:cNvSpPr>
              <a:spLocks noChangeArrowheads="1"/>
            </p:cNvSpPr>
            <p:nvPr/>
          </p:nvSpPr>
          <p:spPr bwMode="auto">
            <a:xfrm>
              <a:off x="3258" y="3668"/>
              <a:ext cx="486" cy="393"/>
            </a:xfrm>
            <a:prstGeom prst="bevel">
              <a:avLst>
                <a:gd name="adj" fmla="val 125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</p:grpSp>
      <p:sp>
        <p:nvSpPr>
          <p:cNvPr id="83" name="Oval 83"/>
          <p:cNvSpPr>
            <a:spLocks noChangeArrowheads="1"/>
          </p:cNvSpPr>
          <p:nvPr/>
        </p:nvSpPr>
        <p:spPr bwMode="auto">
          <a:xfrm>
            <a:off x="3365500" y="4524375"/>
            <a:ext cx="88900" cy="88900"/>
          </a:xfrm>
          <a:prstGeom prst="ellipse">
            <a:avLst/>
          </a:prstGeom>
          <a:solidFill>
            <a:srgbClr val="FFA31B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84" name="Oval 84"/>
          <p:cNvSpPr>
            <a:spLocks noChangeArrowheads="1"/>
          </p:cNvSpPr>
          <p:nvPr/>
        </p:nvSpPr>
        <p:spPr bwMode="auto">
          <a:xfrm>
            <a:off x="3365500" y="4052888"/>
            <a:ext cx="88900" cy="88900"/>
          </a:xfrm>
          <a:prstGeom prst="ellipse">
            <a:avLst/>
          </a:prstGeom>
          <a:solidFill>
            <a:srgbClr val="FFA31B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85" name="Group 85"/>
          <p:cNvGrpSpPr>
            <a:grpSpLocks/>
          </p:cNvGrpSpPr>
          <p:nvPr/>
        </p:nvGrpSpPr>
        <p:grpSpPr bwMode="auto">
          <a:xfrm>
            <a:off x="3459163" y="4105275"/>
            <a:ext cx="3157537" cy="463550"/>
            <a:chOff x="2179" y="2506"/>
            <a:chExt cx="1989" cy="292"/>
          </a:xfrm>
        </p:grpSpPr>
        <p:sp>
          <p:nvSpPr>
            <p:cNvPr id="86" name="Line 86"/>
            <p:cNvSpPr>
              <a:spLocks noChangeShapeType="1"/>
            </p:cNvSpPr>
            <p:nvPr/>
          </p:nvSpPr>
          <p:spPr bwMode="auto">
            <a:xfrm>
              <a:off x="2179" y="2506"/>
              <a:ext cx="1989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7" name="Line 87"/>
            <p:cNvSpPr>
              <a:spLocks noChangeShapeType="1"/>
            </p:cNvSpPr>
            <p:nvPr/>
          </p:nvSpPr>
          <p:spPr bwMode="auto">
            <a:xfrm>
              <a:off x="2179" y="2798"/>
              <a:ext cx="1781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88" name="Line 88"/>
          <p:cNvSpPr>
            <a:spLocks noChangeShapeType="1"/>
          </p:cNvSpPr>
          <p:nvPr/>
        </p:nvSpPr>
        <p:spPr bwMode="auto">
          <a:xfrm flipH="1">
            <a:off x="5332413" y="3587750"/>
            <a:ext cx="452437" cy="0"/>
          </a:xfrm>
          <a:prstGeom prst="line">
            <a:avLst/>
          </a:prstGeom>
          <a:noFill/>
          <a:ln w="28575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89" name="Group 94"/>
          <p:cNvGrpSpPr>
            <a:grpSpLocks/>
          </p:cNvGrpSpPr>
          <p:nvPr/>
        </p:nvGrpSpPr>
        <p:grpSpPr bwMode="auto">
          <a:xfrm>
            <a:off x="6219826" y="1400175"/>
            <a:ext cx="2217738" cy="338138"/>
            <a:chOff x="3918" y="802"/>
            <a:chExt cx="1397" cy="213"/>
          </a:xfrm>
        </p:grpSpPr>
        <p:sp>
          <p:nvSpPr>
            <p:cNvPr id="90" name="Rectangle 95"/>
            <p:cNvSpPr>
              <a:spLocks noChangeArrowheads="1"/>
            </p:cNvSpPr>
            <p:nvPr/>
          </p:nvSpPr>
          <p:spPr bwMode="auto">
            <a:xfrm>
              <a:off x="4798" y="802"/>
              <a:ext cx="517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rgbClr val="FFA31B"/>
                  </a:solidFill>
                  <a:latin typeface="Arial Narrow" pitchFamily="34" charset="0"/>
                </a:rPr>
                <a:t>Sample</a:t>
              </a:r>
            </a:p>
          </p:txBody>
        </p:sp>
        <p:sp>
          <p:nvSpPr>
            <p:cNvPr id="91" name="Line 96"/>
            <p:cNvSpPr>
              <a:spLocks noChangeShapeType="1"/>
            </p:cNvSpPr>
            <p:nvPr/>
          </p:nvSpPr>
          <p:spPr bwMode="auto">
            <a:xfrm flipV="1">
              <a:off x="3918" y="931"/>
              <a:ext cx="840" cy="1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2" name="Group 97"/>
          <p:cNvGrpSpPr>
            <a:grpSpLocks/>
          </p:cNvGrpSpPr>
          <p:nvPr/>
        </p:nvGrpSpPr>
        <p:grpSpPr bwMode="auto">
          <a:xfrm>
            <a:off x="1384300" y="2709863"/>
            <a:ext cx="1230313" cy="3187700"/>
            <a:chOff x="872" y="1627"/>
            <a:chExt cx="775" cy="2008"/>
          </a:xfrm>
        </p:grpSpPr>
        <p:sp>
          <p:nvSpPr>
            <p:cNvPr id="93" name="Freeform 98"/>
            <p:cNvSpPr>
              <a:spLocks/>
            </p:cNvSpPr>
            <p:nvPr/>
          </p:nvSpPr>
          <p:spPr bwMode="auto">
            <a:xfrm>
              <a:off x="872" y="2801"/>
              <a:ext cx="528" cy="834"/>
            </a:xfrm>
            <a:custGeom>
              <a:avLst/>
              <a:gdLst>
                <a:gd name="T0" fmla="*/ 1 w 528"/>
                <a:gd name="T1" fmla="*/ 0 h 829"/>
                <a:gd name="T2" fmla="*/ 0 w 528"/>
                <a:gd name="T3" fmla="*/ 859 h 829"/>
                <a:gd name="T4" fmla="*/ 528 w 528"/>
                <a:gd name="T5" fmla="*/ 859 h 829"/>
                <a:gd name="T6" fmla="*/ 0 60000 65536"/>
                <a:gd name="T7" fmla="*/ 0 60000 65536"/>
                <a:gd name="T8" fmla="*/ 0 60000 65536"/>
                <a:gd name="T9" fmla="*/ 0 w 528"/>
                <a:gd name="T10" fmla="*/ 0 h 829"/>
                <a:gd name="T11" fmla="*/ 528 w 528"/>
                <a:gd name="T12" fmla="*/ 829 h 8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829">
                  <a:moveTo>
                    <a:pt x="1" y="0"/>
                  </a:moveTo>
                  <a:lnTo>
                    <a:pt x="0" y="829"/>
                  </a:lnTo>
                  <a:lnTo>
                    <a:pt x="528" y="829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4" name="Freeform 99"/>
            <p:cNvSpPr>
              <a:spLocks/>
            </p:cNvSpPr>
            <p:nvPr/>
          </p:nvSpPr>
          <p:spPr bwMode="auto">
            <a:xfrm>
              <a:off x="872" y="1627"/>
              <a:ext cx="775" cy="904"/>
            </a:xfrm>
            <a:custGeom>
              <a:avLst/>
              <a:gdLst>
                <a:gd name="T0" fmla="*/ 775 w 775"/>
                <a:gd name="T1" fmla="*/ 0 h 908"/>
                <a:gd name="T2" fmla="*/ 0 w 775"/>
                <a:gd name="T3" fmla="*/ 0 h 908"/>
                <a:gd name="T4" fmla="*/ 2 w 775"/>
                <a:gd name="T5" fmla="*/ 884 h 908"/>
                <a:gd name="T6" fmla="*/ 0 60000 65536"/>
                <a:gd name="T7" fmla="*/ 0 60000 65536"/>
                <a:gd name="T8" fmla="*/ 0 60000 65536"/>
                <a:gd name="T9" fmla="*/ 0 w 775"/>
                <a:gd name="T10" fmla="*/ 0 h 908"/>
                <a:gd name="T11" fmla="*/ 775 w 775"/>
                <a:gd name="T12" fmla="*/ 908 h 9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5" h="908">
                  <a:moveTo>
                    <a:pt x="775" y="0"/>
                  </a:moveTo>
                  <a:lnTo>
                    <a:pt x="0" y="0"/>
                  </a:lnTo>
                  <a:lnTo>
                    <a:pt x="2" y="908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95" name="AutoShape 100"/>
          <p:cNvSpPr>
            <a:spLocks noChangeArrowheads="1"/>
          </p:cNvSpPr>
          <p:nvPr/>
        </p:nvSpPr>
        <p:spPr bwMode="auto">
          <a:xfrm rot="16200000">
            <a:off x="2976563" y="2743200"/>
            <a:ext cx="762000" cy="307975"/>
          </a:xfrm>
          <a:prstGeom prst="notchedRightArrow">
            <a:avLst>
              <a:gd name="adj1" fmla="val 38148"/>
              <a:gd name="adj2" fmla="val 66495"/>
            </a:avLst>
          </a:prstGeom>
          <a:solidFill>
            <a:srgbClr val="00FF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grpSp>
        <p:nvGrpSpPr>
          <p:cNvPr id="96" name="Group 101"/>
          <p:cNvGrpSpPr>
            <a:grpSpLocks/>
          </p:cNvGrpSpPr>
          <p:nvPr/>
        </p:nvGrpSpPr>
        <p:grpSpPr bwMode="auto">
          <a:xfrm>
            <a:off x="6343650" y="4089400"/>
            <a:ext cx="255588" cy="982663"/>
            <a:chOff x="3996" y="2496"/>
            <a:chExt cx="161" cy="619"/>
          </a:xfrm>
        </p:grpSpPr>
        <p:sp>
          <p:nvSpPr>
            <p:cNvPr id="97" name="Line 102"/>
            <p:cNvSpPr>
              <a:spLocks noChangeShapeType="1"/>
            </p:cNvSpPr>
            <p:nvPr/>
          </p:nvSpPr>
          <p:spPr bwMode="auto">
            <a:xfrm rot="5400000">
              <a:off x="3847" y="2806"/>
              <a:ext cx="619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8" name="Line 103"/>
            <p:cNvSpPr>
              <a:spLocks noChangeShapeType="1"/>
            </p:cNvSpPr>
            <p:nvPr/>
          </p:nvSpPr>
          <p:spPr bwMode="auto">
            <a:xfrm rot="5400000">
              <a:off x="3834" y="2950"/>
              <a:ext cx="323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9" name="Group 104"/>
          <p:cNvGrpSpPr>
            <a:grpSpLocks/>
          </p:cNvGrpSpPr>
          <p:nvPr/>
        </p:nvGrpSpPr>
        <p:grpSpPr bwMode="auto">
          <a:xfrm>
            <a:off x="1895475" y="2824163"/>
            <a:ext cx="2863850" cy="3014662"/>
            <a:chOff x="1195" y="1700"/>
            <a:chExt cx="1804" cy="1899"/>
          </a:xfrm>
        </p:grpSpPr>
        <p:grpSp>
          <p:nvGrpSpPr>
            <p:cNvPr id="100" name="Group 105"/>
            <p:cNvGrpSpPr>
              <a:grpSpLocks/>
            </p:cNvGrpSpPr>
            <p:nvPr/>
          </p:nvGrpSpPr>
          <p:grpSpPr bwMode="auto">
            <a:xfrm>
              <a:off x="1195" y="1700"/>
              <a:ext cx="351" cy="763"/>
              <a:chOff x="1195" y="1700"/>
              <a:chExt cx="351" cy="763"/>
            </a:xfrm>
          </p:grpSpPr>
          <p:sp>
            <p:nvSpPr>
              <p:cNvPr id="131" name="Rectangle 106"/>
              <p:cNvSpPr>
                <a:spLocks noChangeArrowheads="1"/>
              </p:cNvSpPr>
              <p:nvPr/>
            </p:nvSpPr>
            <p:spPr bwMode="auto">
              <a:xfrm>
                <a:off x="1283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2" name="Rectangle 107"/>
              <p:cNvSpPr>
                <a:spLocks noChangeArrowheads="1"/>
              </p:cNvSpPr>
              <p:nvPr/>
            </p:nvSpPr>
            <p:spPr bwMode="auto">
              <a:xfrm>
                <a:off x="1195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3" name="Rectangle 108"/>
              <p:cNvSpPr>
                <a:spLocks noChangeArrowheads="1"/>
              </p:cNvSpPr>
              <p:nvPr/>
            </p:nvSpPr>
            <p:spPr bwMode="auto">
              <a:xfrm>
                <a:off x="1203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4" name="Rectangle 109"/>
              <p:cNvSpPr>
                <a:spLocks noChangeArrowheads="1"/>
              </p:cNvSpPr>
              <p:nvPr/>
            </p:nvSpPr>
            <p:spPr bwMode="auto">
              <a:xfrm>
                <a:off x="1203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5" name="Rectangle 110"/>
              <p:cNvSpPr>
                <a:spLocks noChangeArrowheads="1"/>
              </p:cNvSpPr>
              <p:nvPr/>
            </p:nvSpPr>
            <p:spPr bwMode="auto">
              <a:xfrm>
                <a:off x="1203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6" name="Rectangle 111"/>
              <p:cNvSpPr>
                <a:spLocks noChangeArrowheads="1"/>
              </p:cNvSpPr>
              <p:nvPr/>
            </p:nvSpPr>
            <p:spPr bwMode="auto">
              <a:xfrm>
                <a:off x="1203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7" name="Rectangle 112"/>
              <p:cNvSpPr>
                <a:spLocks noChangeArrowheads="1"/>
              </p:cNvSpPr>
              <p:nvPr/>
            </p:nvSpPr>
            <p:spPr bwMode="auto">
              <a:xfrm>
                <a:off x="1203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8" name="Rectangle 113"/>
              <p:cNvSpPr>
                <a:spLocks noChangeArrowheads="1"/>
              </p:cNvSpPr>
              <p:nvPr/>
            </p:nvSpPr>
            <p:spPr bwMode="auto">
              <a:xfrm>
                <a:off x="1203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9" name="Rectangle 114"/>
              <p:cNvSpPr>
                <a:spLocks noChangeArrowheads="1"/>
              </p:cNvSpPr>
              <p:nvPr/>
            </p:nvSpPr>
            <p:spPr bwMode="auto">
              <a:xfrm>
                <a:off x="1203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1" name="Group 115"/>
            <p:cNvGrpSpPr>
              <a:grpSpLocks/>
            </p:cNvGrpSpPr>
            <p:nvPr/>
          </p:nvGrpSpPr>
          <p:grpSpPr bwMode="auto">
            <a:xfrm>
              <a:off x="2648" y="1700"/>
              <a:ext cx="351" cy="763"/>
              <a:chOff x="2648" y="1700"/>
              <a:chExt cx="351" cy="763"/>
            </a:xfrm>
          </p:grpSpPr>
          <p:sp>
            <p:nvSpPr>
              <p:cNvPr id="122" name="Rectangle 116"/>
              <p:cNvSpPr>
                <a:spLocks noChangeArrowheads="1"/>
              </p:cNvSpPr>
              <p:nvPr/>
            </p:nvSpPr>
            <p:spPr bwMode="auto">
              <a:xfrm flipH="1">
                <a:off x="2648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3" name="Rectangle 117"/>
              <p:cNvSpPr>
                <a:spLocks noChangeArrowheads="1"/>
              </p:cNvSpPr>
              <p:nvPr/>
            </p:nvSpPr>
            <p:spPr bwMode="auto">
              <a:xfrm flipH="1">
                <a:off x="2912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4" name="Rectangle 118"/>
              <p:cNvSpPr>
                <a:spLocks noChangeArrowheads="1"/>
              </p:cNvSpPr>
              <p:nvPr/>
            </p:nvSpPr>
            <p:spPr bwMode="auto">
              <a:xfrm flipH="1">
                <a:off x="2921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5" name="Rectangle 119"/>
              <p:cNvSpPr>
                <a:spLocks noChangeArrowheads="1"/>
              </p:cNvSpPr>
              <p:nvPr/>
            </p:nvSpPr>
            <p:spPr bwMode="auto">
              <a:xfrm flipH="1">
                <a:off x="2921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6" name="Rectangle 120"/>
              <p:cNvSpPr>
                <a:spLocks noChangeArrowheads="1"/>
              </p:cNvSpPr>
              <p:nvPr/>
            </p:nvSpPr>
            <p:spPr bwMode="auto">
              <a:xfrm flipH="1">
                <a:off x="2921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7" name="Rectangle 121"/>
              <p:cNvSpPr>
                <a:spLocks noChangeArrowheads="1"/>
              </p:cNvSpPr>
              <p:nvPr/>
            </p:nvSpPr>
            <p:spPr bwMode="auto">
              <a:xfrm flipH="1">
                <a:off x="2921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8" name="Rectangle 122"/>
              <p:cNvSpPr>
                <a:spLocks noChangeArrowheads="1"/>
              </p:cNvSpPr>
              <p:nvPr/>
            </p:nvSpPr>
            <p:spPr bwMode="auto">
              <a:xfrm flipH="1">
                <a:off x="2921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9" name="Rectangle 123"/>
              <p:cNvSpPr>
                <a:spLocks noChangeArrowheads="1"/>
              </p:cNvSpPr>
              <p:nvPr/>
            </p:nvSpPr>
            <p:spPr bwMode="auto">
              <a:xfrm flipH="1">
                <a:off x="2921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0" name="Rectangle 124"/>
              <p:cNvSpPr>
                <a:spLocks noChangeArrowheads="1"/>
              </p:cNvSpPr>
              <p:nvPr/>
            </p:nvSpPr>
            <p:spPr bwMode="auto">
              <a:xfrm flipH="1">
                <a:off x="2921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2" name="Group 125"/>
            <p:cNvGrpSpPr>
              <a:grpSpLocks/>
            </p:cNvGrpSpPr>
            <p:nvPr/>
          </p:nvGrpSpPr>
          <p:grpSpPr bwMode="auto">
            <a:xfrm>
              <a:off x="1195" y="2836"/>
              <a:ext cx="351" cy="763"/>
              <a:chOff x="1195" y="2836"/>
              <a:chExt cx="351" cy="763"/>
            </a:xfrm>
          </p:grpSpPr>
          <p:sp>
            <p:nvSpPr>
              <p:cNvPr id="113" name="Rectangle 126"/>
              <p:cNvSpPr>
                <a:spLocks noChangeArrowheads="1"/>
              </p:cNvSpPr>
              <p:nvPr/>
            </p:nvSpPr>
            <p:spPr bwMode="auto">
              <a:xfrm flipV="1">
                <a:off x="1283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4" name="Rectangle 127"/>
              <p:cNvSpPr>
                <a:spLocks noChangeArrowheads="1"/>
              </p:cNvSpPr>
              <p:nvPr/>
            </p:nvSpPr>
            <p:spPr bwMode="auto">
              <a:xfrm flipV="1">
                <a:off x="1195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5" name="Rectangle 128"/>
              <p:cNvSpPr>
                <a:spLocks noChangeArrowheads="1"/>
              </p:cNvSpPr>
              <p:nvPr/>
            </p:nvSpPr>
            <p:spPr bwMode="auto">
              <a:xfrm flipV="1">
                <a:off x="1203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6" name="Rectangle 129"/>
              <p:cNvSpPr>
                <a:spLocks noChangeArrowheads="1"/>
              </p:cNvSpPr>
              <p:nvPr/>
            </p:nvSpPr>
            <p:spPr bwMode="auto">
              <a:xfrm flipV="1">
                <a:off x="1203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7" name="Rectangle 130"/>
              <p:cNvSpPr>
                <a:spLocks noChangeArrowheads="1"/>
              </p:cNvSpPr>
              <p:nvPr/>
            </p:nvSpPr>
            <p:spPr bwMode="auto">
              <a:xfrm flipV="1">
                <a:off x="1203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8" name="Rectangle 131"/>
              <p:cNvSpPr>
                <a:spLocks noChangeArrowheads="1"/>
              </p:cNvSpPr>
              <p:nvPr/>
            </p:nvSpPr>
            <p:spPr bwMode="auto">
              <a:xfrm flipV="1">
                <a:off x="1203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9" name="Rectangle 132"/>
              <p:cNvSpPr>
                <a:spLocks noChangeArrowheads="1"/>
              </p:cNvSpPr>
              <p:nvPr/>
            </p:nvSpPr>
            <p:spPr bwMode="auto">
              <a:xfrm flipV="1">
                <a:off x="1203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0" name="Rectangle 133"/>
              <p:cNvSpPr>
                <a:spLocks noChangeArrowheads="1"/>
              </p:cNvSpPr>
              <p:nvPr/>
            </p:nvSpPr>
            <p:spPr bwMode="auto">
              <a:xfrm flipV="1">
                <a:off x="1203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1" name="Rectangle 134"/>
              <p:cNvSpPr>
                <a:spLocks noChangeArrowheads="1"/>
              </p:cNvSpPr>
              <p:nvPr/>
            </p:nvSpPr>
            <p:spPr bwMode="auto">
              <a:xfrm flipV="1">
                <a:off x="1203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103" name="Group 135"/>
            <p:cNvGrpSpPr>
              <a:grpSpLocks/>
            </p:cNvGrpSpPr>
            <p:nvPr/>
          </p:nvGrpSpPr>
          <p:grpSpPr bwMode="auto">
            <a:xfrm>
              <a:off x="2648" y="2836"/>
              <a:ext cx="351" cy="763"/>
              <a:chOff x="2648" y="2836"/>
              <a:chExt cx="351" cy="763"/>
            </a:xfrm>
          </p:grpSpPr>
          <p:sp>
            <p:nvSpPr>
              <p:cNvPr id="104" name="Rectangle 136"/>
              <p:cNvSpPr>
                <a:spLocks noChangeArrowheads="1"/>
              </p:cNvSpPr>
              <p:nvPr/>
            </p:nvSpPr>
            <p:spPr bwMode="auto">
              <a:xfrm flipH="1" flipV="1">
                <a:off x="2648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5" name="Rectangle 137"/>
              <p:cNvSpPr>
                <a:spLocks noChangeArrowheads="1"/>
              </p:cNvSpPr>
              <p:nvPr/>
            </p:nvSpPr>
            <p:spPr bwMode="auto">
              <a:xfrm flipH="1" flipV="1">
                <a:off x="2912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6" name="Rectangle 138"/>
              <p:cNvSpPr>
                <a:spLocks noChangeArrowheads="1"/>
              </p:cNvSpPr>
              <p:nvPr/>
            </p:nvSpPr>
            <p:spPr bwMode="auto">
              <a:xfrm flipH="1" flipV="1">
                <a:off x="2921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7" name="Rectangle 139"/>
              <p:cNvSpPr>
                <a:spLocks noChangeArrowheads="1"/>
              </p:cNvSpPr>
              <p:nvPr/>
            </p:nvSpPr>
            <p:spPr bwMode="auto">
              <a:xfrm flipH="1" flipV="1">
                <a:off x="2921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8" name="Rectangle 140"/>
              <p:cNvSpPr>
                <a:spLocks noChangeArrowheads="1"/>
              </p:cNvSpPr>
              <p:nvPr/>
            </p:nvSpPr>
            <p:spPr bwMode="auto">
              <a:xfrm flipH="1" flipV="1">
                <a:off x="2921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9" name="Rectangle 141"/>
              <p:cNvSpPr>
                <a:spLocks noChangeArrowheads="1"/>
              </p:cNvSpPr>
              <p:nvPr/>
            </p:nvSpPr>
            <p:spPr bwMode="auto">
              <a:xfrm flipH="1" flipV="1">
                <a:off x="2921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0" name="Rectangle 142"/>
              <p:cNvSpPr>
                <a:spLocks noChangeArrowheads="1"/>
              </p:cNvSpPr>
              <p:nvPr/>
            </p:nvSpPr>
            <p:spPr bwMode="auto">
              <a:xfrm flipH="1" flipV="1">
                <a:off x="2921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1" name="Rectangle 143"/>
              <p:cNvSpPr>
                <a:spLocks noChangeArrowheads="1"/>
              </p:cNvSpPr>
              <p:nvPr/>
            </p:nvSpPr>
            <p:spPr bwMode="auto">
              <a:xfrm flipH="1" flipV="1">
                <a:off x="2921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2" name="Rectangle 144"/>
              <p:cNvSpPr>
                <a:spLocks noChangeArrowheads="1"/>
              </p:cNvSpPr>
              <p:nvPr/>
            </p:nvSpPr>
            <p:spPr bwMode="auto">
              <a:xfrm flipH="1" flipV="1">
                <a:off x="2921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</p:grpSp>
      <p:grpSp>
        <p:nvGrpSpPr>
          <p:cNvPr id="140" name="Group 145"/>
          <p:cNvGrpSpPr>
            <a:grpSpLocks/>
          </p:cNvGrpSpPr>
          <p:nvPr/>
        </p:nvGrpSpPr>
        <p:grpSpPr bwMode="auto">
          <a:xfrm>
            <a:off x="4043363" y="2709863"/>
            <a:ext cx="1230312" cy="3190875"/>
            <a:chOff x="2547" y="1627"/>
            <a:chExt cx="775" cy="2010"/>
          </a:xfrm>
        </p:grpSpPr>
        <p:sp>
          <p:nvSpPr>
            <p:cNvPr id="141" name="Freeform 146"/>
            <p:cNvSpPr>
              <a:spLocks/>
            </p:cNvSpPr>
            <p:nvPr/>
          </p:nvSpPr>
          <p:spPr bwMode="auto">
            <a:xfrm flipH="1">
              <a:off x="2794" y="2807"/>
              <a:ext cx="528" cy="830"/>
            </a:xfrm>
            <a:custGeom>
              <a:avLst/>
              <a:gdLst>
                <a:gd name="T0" fmla="*/ 1 w 528"/>
                <a:gd name="T1" fmla="*/ 0 h 829"/>
                <a:gd name="T2" fmla="*/ 0 w 528"/>
                <a:gd name="T3" fmla="*/ 835 h 829"/>
                <a:gd name="T4" fmla="*/ 528 w 528"/>
                <a:gd name="T5" fmla="*/ 835 h 829"/>
                <a:gd name="T6" fmla="*/ 0 60000 65536"/>
                <a:gd name="T7" fmla="*/ 0 60000 65536"/>
                <a:gd name="T8" fmla="*/ 0 60000 65536"/>
                <a:gd name="T9" fmla="*/ 0 w 528"/>
                <a:gd name="T10" fmla="*/ 0 h 829"/>
                <a:gd name="T11" fmla="*/ 528 w 528"/>
                <a:gd name="T12" fmla="*/ 829 h 8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829">
                  <a:moveTo>
                    <a:pt x="1" y="0"/>
                  </a:moveTo>
                  <a:lnTo>
                    <a:pt x="0" y="829"/>
                  </a:lnTo>
                  <a:lnTo>
                    <a:pt x="528" y="829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42" name="Freeform 147"/>
            <p:cNvSpPr>
              <a:spLocks/>
            </p:cNvSpPr>
            <p:nvPr/>
          </p:nvSpPr>
          <p:spPr bwMode="auto">
            <a:xfrm flipH="1">
              <a:off x="2547" y="1627"/>
              <a:ext cx="775" cy="861"/>
            </a:xfrm>
            <a:custGeom>
              <a:avLst/>
              <a:gdLst>
                <a:gd name="T0" fmla="*/ 775 w 775"/>
                <a:gd name="T1" fmla="*/ 0 h 908"/>
                <a:gd name="T2" fmla="*/ 0 w 775"/>
                <a:gd name="T3" fmla="*/ 0 h 908"/>
                <a:gd name="T4" fmla="*/ 2 w 775"/>
                <a:gd name="T5" fmla="*/ 660 h 908"/>
                <a:gd name="T6" fmla="*/ 0 60000 65536"/>
                <a:gd name="T7" fmla="*/ 0 60000 65536"/>
                <a:gd name="T8" fmla="*/ 0 60000 65536"/>
                <a:gd name="T9" fmla="*/ 0 w 775"/>
                <a:gd name="T10" fmla="*/ 0 h 908"/>
                <a:gd name="T11" fmla="*/ 775 w 775"/>
                <a:gd name="T12" fmla="*/ 908 h 9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5" h="908">
                  <a:moveTo>
                    <a:pt x="775" y="0"/>
                  </a:moveTo>
                  <a:lnTo>
                    <a:pt x="0" y="0"/>
                  </a:lnTo>
                  <a:lnTo>
                    <a:pt x="2" y="908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43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Diamond Anvil Cell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1" grpId="0" animBg="1"/>
      <p:bldP spid="62" grpId="0" animBg="1"/>
      <p:bldP spid="63" grpId="0" autoUpdateAnimBg="0"/>
      <p:bldP spid="77" grpId="0" autoUpdateAnimBg="0"/>
      <p:bldP spid="9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4316413" y="4175125"/>
            <a:ext cx="1718419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rgbClr val="FFA31B"/>
                </a:solidFill>
                <a:latin typeface="Arial Narrow" pitchFamily="34" charset="0"/>
              </a:rPr>
              <a:t>Thermocouples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479675" y="3241675"/>
            <a:ext cx="1695450" cy="2182813"/>
            <a:chOff x="1562" y="1962"/>
            <a:chExt cx="1068" cy="1375"/>
          </a:xfrm>
        </p:grpSpPr>
        <p:sp>
          <p:nvSpPr>
            <p:cNvPr id="5" name="Rectangle 4"/>
            <p:cNvSpPr>
              <a:spLocks noChangeArrowheads="1"/>
            </p:cNvSpPr>
            <p:nvPr/>
          </p:nvSpPr>
          <p:spPr bwMode="auto">
            <a:xfrm>
              <a:off x="1587" y="2542"/>
              <a:ext cx="1017" cy="21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ea typeface="+mn-ea"/>
              </a:endParaRPr>
            </a:p>
          </p:txBody>
        </p:sp>
        <p:sp>
          <p:nvSpPr>
            <p:cNvPr id="6" name="Rectangle 5"/>
            <p:cNvSpPr>
              <a:spLocks noChangeArrowheads="1"/>
            </p:cNvSpPr>
            <p:nvPr/>
          </p:nvSpPr>
          <p:spPr bwMode="auto">
            <a:xfrm>
              <a:off x="1971" y="2540"/>
              <a:ext cx="248" cy="21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1562" y="2158"/>
              <a:ext cx="1067" cy="403"/>
              <a:chOff x="1030" y="2303"/>
              <a:chExt cx="1067" cy="403"/>
            </a:xfrm>
          </p:grpSpPr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8" name="Line 8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9" name="Line 9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0" name="Line 10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1" name="Line 11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2" name="Line 12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3" name="Line 13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4" name="Line 14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5" name="Line 15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6" name="Freeform 16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7" name="Freeform 17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8" name="Line 18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39" name="Line 19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40" name="Line 20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1564" y="196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" name="Rectangle 22"/>
            <p:cNvSpPr>
              <a:spLocks noChangeArrowheads="1"/>
            </p:cNvSpPr>
            <p:nvPr/>
          </p:nvSpPr>
          <p:spPr bwMode="auto">
            <a:xfrm flipH="1">
              <a:off x="2264" y="1962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10" name="Group 23"/>
            <p:cNvGrpSpPr>
              <a:grpSpLocks/>
            </p:cNvGrpSpPr>
            <p:nvPr/>
          </p:nvGrpSpPr>
          <p:grpSpPr bwMode="auto">
            <a:xfrm flipV="1">
              <a:off x="1562" y="2738"/>
              <a:ext cx="1067" cy="403"/>
              <a:chOff x="1030" y="2303"/>
              <a:chExt cx="1067" cy="403"/>
            </a:xfrm>
          </p:grpSpPr>
          <p:sp>
            <p:nvSpPr>
              <p:cNvPr id="13" name="Freeform 24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114 h 440"/>
                  <a:gd name="T2" fmla="*/ 116 w 1227"/>
                  <a:gd name="T3" fmla="*/ 0 h 440"/>
                  <a:gd name="T4" fmla="*/ 413 w 1227"/>
                  <a:gd name="T5" fmla="*/ 0 h 440"/>
                  <a:gd name="T6" fmla="*/ 530 w 1227"/>
                  <a:gd name="T7" fmla="*/ 114 h 440"/>
                  <a:gd name="T8" fmla="*/ 345 w 1227"/>
                  <a:gd name="T9" fmla="*/ 260 h 440"/>
                  <a:gd name="T10" fmla="*/ 177 w 1227"/>
                  <a:gd name="T11" fmla="*/ 260 h 440"/>
                  <a:gd name="T12" fmla="*/ 0 w 1227"/>
                  <a:gd name="T13" fmla="*/ 114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4" name="Line 25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5" name="Line 26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6" name="Line 27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7" name="Line 28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8" name="Line 29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9" name="Line 30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0" name="Line 31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1" name="Line 32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2" name="Freeform 33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103 h 200"/>
                  <a:gd name="T2" fmla="*/ 66 w 476"/>
                  <a:gd name="T3" fmla="*/ 46 h 200"/>
                  <a:gd name="T4" fmla="*/ 96 w 476"/>
                  <a:gd name="T5" fmla="*/ 0 h 200"/>
                  <a:gd name="T6" fmla="*/ 183 w 476"/>
                  <a:gd name="T7" fmla="*/ 35 h 200"/>
                  <a:gd name="T8" fmla="*/ 157 w 476"/>
                  <a:gd name="T9" fmla="*/ 101 h 200"/>
                  <a:gd name="T10" fmla="*/ 67 w 476"/>
                  <a:gd name="T11" fmla="*/ 46 h 200"/>
                  <a:gd name="T12" fmla="*/ 87 w 476"/>
                  <a:gd name="T13" fmla="*/ 101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3" name="Freeform 34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72 w 620"/>
                  <a:gd name="T1" fmla="*/ 88 h 204"/>
                  <a:gd name="T2" fmla="*/ 101 w 620"/>
                  <a:gd name="T3" fmla="*/ 35 h 204"/>
                  <a:gd name="T4" fmla="*/ 81 w 620"/>
                  <a:gd name="T5" fmla="*/ 0 h 204"/>
                  <a:gd name="T6" fmla="*/ 0 w 620"/>
                  <a:gd name="T7" fmla="*/ 35 h 204"/>
                  <a:gd name="T8" fmla="*/ 17 w 620"/>
                  <a:gd name="T9" fmla="*/ 86 h 204"/>
                  <a:gd name="T10" fmla="*/ 99 w 620"/>
                  <a:gd name="T11" fmla="*/ 35 h 204"/>
                  <a:gd name="T12" fmla="*/ 170 w 620"/>
                  <a:gd name="T13" fmla="*/ 0 h 204"/>
                  <a:gd name="T14" fmla="*/ 237 w 620"/>
                  <a:gd name="T15" fmla="*/ 37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4" name="Line 35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5" name="Line 36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26" name="Line 37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sp>
          <p:nvSpPr>
            <p:cNvPr id="11" name="Rectangle 38"/>
            <p:cNvSpPr>
              <a:spLocks noChangeArrowheads="1"/>
            </p:cNvSpPr>
            <p:nvPr/>
          </p:nvSpPr>
          <p:spPr bwMode="auto">
            <a:xfrm flipV="1">
              <a:off x="1564" y="315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Rectangle 39"/>
            <p:cNvSpPr>
              <a:spLocks noChangeArrowheads="1"/>
            </p:cNvSpPr>
            <p:nvPr/>
          </p:nvSpPr>
          <p:spPr bwMode="auto">
            <a:xfrm flipH="1" flipV="1">
              <a:off x="2264" y="3156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3502025" y="1435100"/>
            <a:ext cx="2093913" cy="0"/>
          </a:xfrm>
          <a:prstGeom prst="line">
            <a:avLst/>
          </a:prstGeom>
          <a:noFill/>
          <a:ln w="2857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2" name="Group 41"/>
          <p:cNvGrpSpPr>
            <a:grpSpLocks/>
          </p:cNvGrpSpPr>
          <p:nvPr/>
        </p:nvGrpSpPr>
        <p:grpSpPr bwMode="auto">
          <a:xfrm>
            <a:off x="6343650" y="5464175"/>
            <a:ext cx="255588" cy="115888"/>
            <a:chOff x="3996" y="3362"/>
            <a:chExt cx="161" cy="73"/>
          </a:xfrm>
        </p:grpSpPr>
        <p:sp>
          <p:nvSpPr>
            <p:cNvPr id="43" name="Line 42"/>
            <p:cNvSpPr>
              <a:spLocks noChangeShapeType="1"/>
            </p:cNvSpPr>
            <p:nvPr/>
          </p:nvSpPr>
          <p:spPr bwMode="auto">
            <a:xfrm rot="5400000">
              <a:off x="4123" y="3396"/>
              <a:ext cx="68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Line 43"/>
            <p:cNvSpPr>
              <a:spLocks noChangeShapeType="1"/>
            </p:cNvSpPr>
            <p:nvPr/>
          </p:nvSpPr>
          <p:spPr bwMode="auto">
            <a:xfrm rot="5400000">
              <a:off x="3960" y="3400"/>
              <a:ext cx="71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46" name="Rectangle 46"/>
          <p:cNvSpPr>
            <a:spLocks noChangeArrowheads="1"/>
          </p:cNvSpPr>
          <p:nvPr/>
        </p:nvSpPr>
        <p:spPr bwMode="auto">
          <a:xfrm>
            <a:off x="3240088" y="4243388"/>
            <a:ext cx="169862" cy="169862"/>
          </a:xfrm>
          <a:prstGeom prst="rect">
            <a:avLst/>
          </a:prstGeom>
          <a:solidFill>
            <a:srgbClr val="00FF00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7" name="Group 47"/>
          <p:cNvGrpSpPr>
            <a:grpSpLocks/>
          </p:cNvGrpSpPr>
          <p:nvPr/>
        </p:nvGrpSpPr>
        <p:grpSpPr bwMode="auto">
          <a:xfrm>
            <a:off x="4610100" y="4565650"/>
            <a:ext cx="196850" cy="1211263"/>
            <a:chOff x="2349" y="2307"/>
            <a:chExt cx="143" cy="878"/>
          </a:xfrm>
        </p:grpSpPr>
        <p:sp>
          <p:nvSpPr>
            <p:cNvPr id="48" name="Text Box 48"/>
            <p:cNvSpPr txBox="1">
              <a:spLocks noChangeArrowheads="1"/>
            </p:cNvSpPr>
            <p:nvPr/>
          </p:nvSpPr>
          <p:spPr bwMode="auto">
            <a:xfrm>
              <a:off x="2349" y="230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49" name="Text Box 49"/>
            <p:cNvSpPr txBox="1">
              <a:spLocks noChangeArrowheads="1"/>
            </p:cNvSpPr>
            <p:nvPr/>
          </p:nvSpPr>
          <p:spPr bwMode="auto">
            <a:xfrm>
              <a:off x="2349" y="241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0" name="Text Box 50"/>
            <p:cNvSpPr txBox="1">
              <a:spLocks noChangeArrowheads="1"/>
            </p:cNvSpPr>
            <p:nvPr/>
          </p:nvSpPr>
          <p:spPr bwMode="auto">
            <a:xfrm>
              <a:off x="2349" y="251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1" name="Text Box 51"/>
            <p:cNvSpPr txBox="1">
              <a:spLocks noChangeArrowheads="1"/>
            </p:cNvSpPr>
            <p:nvPr/>
          </p:nvSpPr>
          <p:spPr bwMode="auto">
            <a:xfrm>
              <a:off x="2349" y="272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2" name="Text Box 52"/>
            <p:cNvSpPr txBox="1">
              <a:spLocks noChangeArrowheads="1"/>
            </p:cNvSpPr>
            <p:nvPr/>
          </p:nvSpPr>
          <p:spPr bwMode="auto">
            <a:xfrm>
              <a:off x="2349" y="262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3" name="Text Box 53"/>
            <p:cNvSpPr txBox="1">
              <a:spLocks noChangeArrowheads="1"/>
            </p:cNvSpPr>
            <p:nvPr/>
          </p:nvSpPr>
          <p:spPr bwMode="auto">
            <a:xfrm>
              <a:off x="2349" y="283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4" name="Text Box 54"/>
            <p:cNvSpPr txBox="1">
              <a:spLocks noChangeArrowheads="1"/>
            </p:cNvSpPr>
            <p:nvPr/>
          </p:nvSpPr>
          <p:spPr bwMode="auto">
            <a:xfrm>
              <a:off x="2349" y="293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  <p:sp>
          <p:nvSpPr>
            <p:cNvPr id="55" name="Text Box 55"/>
            <p:cNvSpPr txBox="1">
              <a:spLocks noChangeArrowheads="1"/>
            </p:cNvSpPr>
            <p:nvPr/>
          </p:nvSpPr>
          <p:spPr bwMode="auto">
            <a:xfrm>
              <a:off x="2349" y="304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</a:endParaRPr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5556250" y="1230313"/>
            <a:ext cx="1566863" cy="1636712"/>
            <a:chOff x="3500" y="695"/>
            <a:chExt cx="987" cy="1031"/>
          </a:xfrm>
        </p:grpSpPr>
        <p:sp>
          <p:nvSpPr>
            <p:cNvPr id="57" name="Rectangle 57"/>
            <p:cNvSpPr>
              <a:spLocks noChangeArrowheads="1"/>
            </p:cNvSpPr>
            <p:nvPr/>
          </p:nvSpPr>
          <p:spPr bwMode="auto">
            <a:xfrm>
              <a:off x="3727" y="1553"/>
              <a:ext cx="535" cy="99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3500" y="1646"/>
              <a:ext cx="987" cy="80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59" name="AutoShape 59"/>
            <p:cNvSpPr>
              <a:spLocks noChangeArrowheads="1"/>
            </p:cNvSpPr>
            <p:nvPr/>
          </p:nvSpPr>
          <p:spPr bwMode="auto">
            <a:xfrm>
              <a:off x="3527" y="695"/>
              <a:ext cx="934" cy="859"/>
            </a:xfrm>
            <a:prstGeom prst="bevel">
              <a:avLst>
                <a:gd name="adj" fmla="val 5944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60" name="AutoShape 60"/>
          <p:cNvSpPr>
            <a:spLocks noChangeArrowheads="1"/>
          </p:cNvSpPr>
          <p:nvPr/>
        </p:nvSpPr>
        <p:spPr bwMode="auto">
          <a:xfrm flipH="1">
            <a:off x="3032125" y="1573213"/>
            <a:ext cx="660400" cy="793750"/>
          </a:xfrm>
          <a:prstGeom prst="cube">
            <a:avLst>
              <a:gd name="adj" fmla="val 14056"/>
            </a:avLst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 type="none" w="sm" len="lg"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AutoShape 61"/>
          <p:cNvSpPr>
            <a:spLocks noChangeArrowheads="1"/>
          </p:cNvSpPr>
          <p:nvPr/>
        </p:nvSpPr>
        <p:spPr bwMode="auto">
          <a:xfrm flipH="1">
            <a:off x="3254375" y="1303338"/>
            <a:ext cx="215900" cy="339725"/>
          </a:xfrm>
          <a:prstGeom prst="cube">
            <a:avLst>
              <a:gd name="adj" fmla="val 25208"/>
            </a:avLst>
          </a:prstGeom>
          <a:solidFill>
            <a:srgbClr val="EAEAEA"/>
          </a:solidFill>
          <a:ln w="9525">
            <a:solidFill>
              <a:srgbClr val="000000"/>
            </a:solidFill>
            <a:miter lim="800000"/>
            <a:headEnd/>
            <a:tailEnd type="none" w="sm" len="lg"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2" name="Rectangle 62"/>
          <p:cNvSpPr>
            <a:spLocks noChangeArrowheads="1"/>
          </p:cNvSpPr>
          <p:nvPr/>
        </p:nvSpPr>
        <p:spPr bwMode="auto">
          <a:xfrm>
            <a:off x="7221538" y="2209800"/>
            <a:ext cx="175689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Raman/Infrared </a:t>
            </a:r>
          </a:p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Microscope</a:t>
            </a:r>
          </a:p>
        </p:txBody>
      </p:sp>
      <p:grpSp>
        <p:nvGrpSpPr>
          <p:cNvPr id="63" name="Group 63"/>
          <p:cNvGrpSpPr>
            <a:grpSpLocks/>
          </p:cNvGrpSpPr>
          <p:nvPr/>
        </p:nvGrpSpPr>
        <p:grpSpPr bwMode="auto">
          <a:xfrm>
            <a:off x="376238" y="4165600"/>
            <a:ext cx="2051050" cy="400050"/>
            <a:chOff x="237" y="2544"/>
            <a:chExt cx="1292" cy="252"/>
          </a:xfrm>
        </p:grpSpPr>
        <p:sp>
          <p:nvSpPr>
            <p:cNvPr id="64" name="AutoShape 64"/>
            <p:cNvSpPr>
              <a:spLocks noChangeArrowheads="1"/>
            </p:cNvSpPr>
            <p:nvPr/>
          </p:nvSpPr>
          <p:spPr bwMode="auto">
            <a:xfrm>
              <a:off x="1049" y="2557"/>
              <a:ext cx="480" cy="194"/>
            </a:xfrm>
            <a:prstGeom prst="notchedRightArrow">
              <a:avLst>
                <a:gd name="adj1" fmla="val 38148"/>
                <a:gd name="adj2" fmla="val 66495"/>
              </a:avLst>
            </a:prstGeom>
            <a:solidFill>
              <a:srgbClr val="00FF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65" name="Rectangle 65"/>
            <p:cNvSpPr>
              <a:spLocks noChangeArrowheads="1"/>
            </p:cNvSpPr>
            <p:nvPr/>
          </p:nvSpPr>
          <p:spPr bwMode="auto">
            <a:xfrm>
              <a:off x="237" y="2544"/>
              <a:ext cx="785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18288" tIns="18288" rIns="18288">
              <a:spAutoFit/>
            </a:bodyPr>
            <a:lstStyle/>
            <a:p>
              <a:pPr>
                <a:defRPr/>
              </a:pPr>
              <a:r>
                <a:rPr lang="en-US" sz="2200" dirty="0" err="1">
                  <a:latin typeface="Arial Narrow" charset="0"/>
                  <a:ea typeface="ＭＳ Ｐゴシック" charset="0"/>
                  <a:cs typeface="ＭＳ Ｐゴシック" charset="0"/>
                </a:rPr>
                <a:t>Ar</a:t>
              </a:r>
              <a:r>
                <a:rPr lang="en-US" sz="2200" dirty="0">
                  <a:latin typeface="Arial Narrow" charset="0"/>
                  <a:ea typeface="ＭＳ Ｐゴシック" charset="0"/>
                  <a:cs typeface="ＭＳ Ｐゴシック" charset="0"/>
                </a:rPr>
                <a:t> +1%H</a:t>
              </a:r>
              <a:r>
                <a:rPr lang="en-US" sz="2200" baseline="-25000" dirty="0">
                  <a:latin typeface="Arial Narrow" charset="0"/>
                  <a:ea typeface="ＭＳ Ｐゴシック" charset="0"/>
                  <a:cs typeface="ＭＳ Ｐゴシック" charset="0"/>
                </a:rPr>
                <a:t>2</a:t>
              </a:r>
              <a:endParaRPr lang="en-US" sz="2200" dirty="0">
                <a:latin typeface="Arial Narrow" charset="0"/>
                <a:ea typeface="ＭＳ Ｐゴシック" charset="0"/>
                <a:cs typeface="ＭＳ Ｐゴシック" charset="0"/>
              </a:endParaRPr>
            </a:p>
          </p:txBody>
        </p:sp>
      </p:grpSp>
      <p:grpSp>
        <p:nvGrpSpPr>
          <p:cNvPr id="66" name="Group 66"/>
          <p:cNvGrpSpPr>
            <a:grpSpLocks/>
          </p:cNvGrpSpPr>
          <p:nvPr/>
        </p:nvGrpSpPr>
        <p:grpSpPr bwMode="auto">
          <a:xfrm>
            <a:off x="5840413" y="3295650"/>
            <a:ext cx="654050" cy="574675"/>
            <a:chOff x="5225" y="1581"/>
            <a:chExt cx="412" cy="362"/>
          </a:xfrm>
        </p:grpSpPr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>
              <a:off x="5237" y="1581"/>
              <a:ext cx="388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accent5">
                      <a:lumMod val="75000"/>
                    </a:schemeClr>
                  </a:solidFill>
                  <a:latin typeface="Arial Narrow" pitchFamily="34" charset="0"/>
                </a:rPr>
                <a:t>Outer</a:t>
              </a:r>
            </a:p>
          </p:txBody>
        </p:sp>
        <p:sp>
          <p:nvSpPr>
            <p:cNvPr id="68" name="Rectangle 68"/>
            <p:cNvSpPr>
              <a:spLocks noChangeArrowheads="1"/>
            </p:cNvSpPr>
            <p:nvPr/>
          </p:nvSpPr>
          <p:spPr bwMode="auto">
            <a:xfrm>
              <a:off x="5225" y="1730"/>
              <a:ext cx="412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accent5">
                      <a:lumMod val="75000"/>
                    </a:schemeClr>
                  </a:solidFill>
                  <a:latin typeface="Arial Narrow" pitchFamily="34" charset="0"/>
                </a:rPr>
                <a:t>Cover</a:t>
              </a:r>
            </a:p>
          </p:txBody>
        </p:sp>
      </p:grpSp>
      <p:grpSp>
        <p:nvGrpSpPr>
          <p:cNvPr id="69" name="Group 69"/>
          <p:cNvGrpSpPr>
            <a:grpSpLocks/>
          </p:cNvGrpSpPr>
          <p:nvPr/>
        </p:nvGrpSpPr>
        <p:grpSpPr bwMode="auto">
          <a:xfrm>
            <a:off x="2066928" y="1216025"/>
            <a:ext cx="846138" cy="587375"/>
            <a:chOff x="3287" y="1240"/>
            <a:chExt cx="533" cy="370"/>
          </a:xfrm>
        </p:grpSpPr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3396" y="1240"/>
              <a:ext cx="31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bg1">
                      <a:lumMod val="50000"/>
                    </a:schemeClr>
                  </a:solidFill>
                  <a:latin typeface="Arial Narrow" pitchFamily="34" charset="0"/>
                </a:rPr>
                <a:t>CCD</a:t>
              </a:r>
            </a:p>
          </p:txBody>
        </p:sp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3287" y="1397"/>
              <a:ext cx="53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dirty="0">
                  <a:solidFill>
                    <a:schemeClr val="bg1">
                      <a:lumMod val="50000"/>
                    </a:schemeClr>
                  </a:solidFill>
                  <a:latin typeface="Arial Narrow" pitchFamily="34" charset="0"/>
                </a:rPr>
                <a:t>Camera</a:t>
              </a:r>
            </a:p>
          </p:txBody>
        </p:sp>
      </p:grpSp>
      <p:sp>
        <p:nvSpPr>
          <p:cNvPr id="72" name="Rectangle 72"/>
          <p:cNvSpPr>
            <a:spLocks noChangeArrowheads="1"/>
          </p:cNvSpPr>
          <p:nvPr/>
        </p:nvSpPr>
        <p:spPr bwMode="auto">
          <a:xfrm>
            <a:off x="5932488" y="6419850"/>
            <a:ext cx="109004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Computer</a:t>
            </a:r>
          </a:p>
        </p:txBody>
      </p:sp>
      <p:sp>
        <p:nvSpPr>
          <p:cNvPr id="73" name="Rectangle 73"/>
          <p:cNvSpPr>
            <a:spLocks noChangeArrowheads="1"/>
          </p:cNvSpPr>
          <p:nvPr/>
        </p:nvSpPr>
        <p:spPr bwMode="auto">
          <a:xfrm>
            <a:off x="1047750" y="1952625"/>
            <a:ext cx="187243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110X Microscope</a:t>
            </a:r>
          </a:p>
        </p:txBody>
      </p:sp>
      <p:sp>
        <p:nvSpPr>
          <p:cNvPr id="74" name="Rectangle 74"/>
          <p:cNvSpPr>
            <a:spLocks noChangeArrowheads="1"/>
          </p:cNvSpPr>
          <p:nvPr/>
        </p:nvSpPr>
        <p:spPr bwMode="auto">
          <a:xfrm>
            <a:off x="5937250" y="5084763"/>
            <a:ext cx="1039772" cy="338554"/>
          </a:xfrm>
          <a:prstGeom prst="rect">
            <a:avLst/>
          </a:prstGeom>
          <a:noFill/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wrap="none" lIns="64008" tIns="0" rIns="64008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Scanner</a:t>
            </a:r>
          </a:p>
        </p:txBody>
      </p:sp>
      <p:grpSp>
        <p:nvGrpSpPr>
          <p:cNvPr id="75" name="Group 75"/>
          <p:cNvGrpSpPr>
            <a:grpSpLocks/>
          </p:cNvGrpSpPr>
          <p:nvPr/>
        </p:nvGrpSpPr>
        <p:grpSpPr bwMode="auto">
          <a:xfrm>
            <a:off x="6011863" y="5573713"/>
            <a:ext cx="919162" cy="881062"/>
            <a:chOff x="3211" y="3668"/>
            <a:chExt cx="579" cy="555"/>
          </a:xfrm>
        </p:grpSpPr>
        <p:sp>
          <p:nvSpPr>
            <p:cNvPr id="76" name="Rectangle 76"/>
            <p:cNvSpPr>
              <a:spLocks noChangeArrowheads="1"/>
            </p:cNvSpPr>
            <p:nvPr/>
          </p:nvSpPr>
          <p:spPr bwMode="auto">
            <a:xfrm>
              <a:off x="3380" y="4057"/>
              <a:ext cx="242" cy="114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7" name="Rectangle 77"/>
            <p:cNvSpPr>
              <a:spLocks noChangeArrowheads="1"/>
            </p:cNvSpPr>
            <p:nvPr/>
          </p:nvSpPr>
          <p:spPr bwMode="auto">
            <a:xfrm>
              <a:off x="3211" y="4117"/>
              <a:ext cx="579" cy="106"/>
            </a:xfrm>
            <a:prstGeom prst="rect">
              <a:avLst/>
            </a:prstGeom>
            <a:solidFill>
              <a:srgbClr val="C0C0C0"/>
            </a:solidFill>
            <a:ln w="825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78" name="AutoShape 78"/>
            <p:cNvSpPr>
              <a:spLocks noChangeArrowheads="1"/>
            </p:cNvSpPr>
            <p:nvPr/>
          </p:nvSpPr>
          <p:spPr bwMode="auto">
            <a:xfrm>
              <a:off x="3258" y="3668"/>
              <a:ext cx="486" cy="393"/>
            </a:xfrm>
            <a:prstGeom prst="bevel">
              <a:avLst>
                <a:gd name="adj" fmla="val 12500"/>
              </a:avLst>
            </a:prstGeom>
            <a:solidFill>
              <a:srgbClr val="C0C0C0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79" name="Oval 79"/>
          <p:cNvSpPr>
            <a:spLocks noChangeArrowheads="1"/>
          </p:cNvSpPr>
          <p:nvPr/>
        </p:nvSpPr>
        <p:spPr bwMode="auto">
          <a:xfrm>
            <a:off x="3365500" y="4524375"/>
            <a:ext cx="88900" cy="88900"/>
          </a:xfrm>
          <a:prstGeom prst="ellipse">
            <a:avLst/>
          </a:prstGeom>
          <a:solidFill>
            <a:srgbClr val="FFA31B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0" name="Oval 80"/>
          <p:cNvSpPr>
            <a:spLocks noChangeArrowheads="1"/>
          </p:cNvSpPr>
          <p:nvPr/>
        </p:nvSpPr>
        <p:spPr bwMode="auto">
          <a:xfrm>
            <a:off x="3365500" y="4052888"/>
            <a:ext cx="88900" cy="88900"/>
          </a:xfrm>
          <a:prstGeom prst="ellipse">
            <a:avLst/>
          </a:prstGeom>
          <a:solidFill>
            <a:srgbClr val="FFA31B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1" name="Group 81"/>
          <p:cNvGrpSpPr>
            <a:grpSpLocks/>
          </p:cNvGrpSpPr>
          <p:nvPr/>
        </p:nvGrpSpPr>
        <p:grpSpPr bwMode="auto">
          <a:xfrm>
            <a:off x="3459163" y="4105275"/>
            <a:ext cx="3157537" cy="463550"/>
            <a:chOff x="2179" y="2506"/>
            <a:chExt cx="1989" cy="292"/>
          </a:xfrm>
        </p:grpSpPr>
        <p:sp>
          <p:nvSpPr>
            <p:cNvPr id="82" name="Line 82"/>
            <p:cNvSpPr>
              <a:spLocks noChangeShapeType="1"/>
            </p:cNvSpPr>
            <p:nvPr/>
          </p:nvSpPr>
          <p:spPr bwMode="auto">
            <a:xfrm>
              <a:off x="2179" y="2506"/>
              <a:ext cx="1989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3" name="Line 83"/>
            <p:cNvSpPr>
              <a:spLocks noChangeShapeType="1"/>
            </p:cNvSpPr>
            <p:nvPr/>
          </p:nvSpPr>
          <p:spPr bwMode="auto">
            <a:xfrm>
              <a:off x="2179" y="2798"/>
              <a:ext cx="1781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84" name="Line 84"/>
          <p:cNvSpPr>
            <a:spLocks noChangeShapeType="1"/>
          </p:cNvSpPr>
          <p:nvPr/>
        </p:nvSpPr>
        <p:spPr bwMode="auto">
          <a:xfrm flipH="1">
            <a:off x="5332413" y="3587750"/>
            <a:ext cx="452437" cy="0"/>
          </a:xfrm>
          <a:prstGeom prst="line">
            <a:avLst/>
          </a:prstGeom>
          <a:noFill/>
          <a:ln w="28575">
            <a:solidFill>
              <a:schemeClr val="accent5">
                <a:lumMod val="75000"/>
              </a:schemeClr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85" name="Group 85"/>
          <p:cNvGrpSpPr>
            <a:grpSpLocks/>
          </p:cNvGrpSpPr>
          <p:nvPr/>
        </p:nvGrpSpPr>
        <p:grpSpPr bwMode="auto">
          <a:xfrm>
            <a:off x="1384300" y="2709863"/>
            <a:ext cx="1230313" cy="3187700"/>
            <a:chOff x="872" y="1627"/>
            <a:chExt cx="775" cy="2008"/>
          </a:xfrm>
        </p:grpSpPr>
        <p:sp>
          <p:nvSpPr>
            <p:cNvPr id="86" name="Freeform 86"/>
            <p:cNvSpPr>
              <a:spLocks/>
            </p:cNvSpPr>
            <p:nvPr/>
          </p:nvSpPr>
          <p:spPr bwMode="auto">
            <a:xfrm>
              <a:off x="872" y="2801"/>
              <a:ext cx="528" cy="834"/>
            </a:xfrm>
            <a:custGeom>
              <a:avLst/>
              <a:gdLst>
                <a:gd name="T0" fmla="*/ 1 w 528"/>
                <a:gd name="T1" fmla="*/ 0 h 829"/>
                <a:gd name="T2" fmla="*/ 0 w 528"/>
                <a:gd name="T3" fmla="*/ 859 h 829"/>
                <a:gd name="T4" fmla="*/ 528 w 528"/>
                <a:gd name="T5" fmla="*/ 859 h 829"/>
                <a:gd name="T6" fmla="*/ 0 60000 65536"/>
                <a:gd name="T7" fmla="*/ 0 60000 65536"/>
                <a:gd name="T8" fmla="*/ 0 60000 65536"/>
                <a:gd name="T9" fmla="*/ 0 w 528"/>
                <a:gd name="T10" fmla="*/ 0 h 829"/>
                <a:gd name="T11" fmla="*/ 528 w 528"/>
                <a:gd name="T12" fmla="*/ 829 h 8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829">
                  <a:moveTo>
                    <a:pt x="1" y="0"/>
                  </a:moveTo>
                  <a:lnTo>
                    <a:pt x="0" y="829"/>
                  </a:lnTo>
                  <a:lnTo>
                    <a:pt x="528" y="829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Freeform 87"/>
            <p:cNvSpPr>
              <a:spLocks/>
            </p:cNvSpPr>
            <p:nvPr/>
          </p:nvSpPr>
          <p:spPr bwMode="auto">
            <a:xfrm>
              <a:off x="872" y="1627"/>
              <a:ext cx="775" cy="904"/>
            </a:xfrm>
            <a:custGeom>
              <a:avLst/>
              <a:gdLst>
                <a:gd name="T0" fmla="*/ 775 w 775"/>
                <a:gd name="T1" fmla="*/ 0 h 908"/>
                <a:gd name="T2" fmla="*/ 0 w 775"/>
                <a:gd name="T3" fmla="*/ 0 h 908"/>
                <a:gd name="T4" fmla="*/ 2 w 775"/>
                <a:gd name="T5" fmla="*/ 884 h 908"/>
                <a:gd name="T6" fmla="*/ 0 60000 65536"/>
                <a:gd name="T7" fmla="*/ 0 60000 65536"/>
                <a:gd name="T8" fmla="*/ 0 60000 65536"/>
                <a:gd name="T9" fmla="*/ 0 w 775"/>
                <a:gd name="T10" fmla="*/ 0 h 908"/>
                <a:gd name="T11" fmla="*/ 775 w 775"/>
                <a:gd name="T12" fmla="*/ 908 h 9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5" h="908">
                  <a:moveTo>
                    <a:pt x="775" y="0"/>
                  </a:moveTo>
                  <a:lnTo>
                    <a:pt x="0" y="0"/>
                  </a:lnTo>
                  <a:lnTo>
                    <a:pt x="2" y="908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88" name="Group 88"/>
          <p:cNvGrpSpPr>
            <a:grpSpLocks/>
          </p:cNvGrpSpPr>
          <p:nvPr/>
        </p:nvGrpSpPr>
        <p:grpSpPr bwMode="auto">
          <a:xfrm>
            <a:off x="6343650" y="4089400"/>
            <a:ext cx="255588" cy="982663"/>
            <a:chOff x="3996" y="2496"/>
            <a:chExt cx="161" cy="619"/>
          </a:xfrm>
        </p:grpSpPr>
        <p:sp>
          <p:nvSpPr>
            <p:cNvPr id="89" name="Line 89"/>
            <p:cNvSpPr>
              <a:spLocks noChangeShapeType="1"/>
            </p:cNvSpPr>
            <p:nvPr/>
          </p:nvSpPr>
          <p:spPr bwMode="auto">
            <a:xfrm rot="5400000">
              <a:off x="3847" y="2806"/>
              <a:ext cx="619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0" name="Line 90"/>
            <p:cNvSpPr>
              <a:spLocks noChangeShapeType="1"/>
            </p:cNvSpPr>
            <p:nvPr/>
          </p:nvSpPr>
          <p:spPr bwMode="auto">
            <a:xfrm rot="5400000">
              <a:off x="3834" y="2950"/>
              <a:ext cx="323" cy="0"/>
            </a:xfrm>
            <a:prstGeom prst="line">
              <a:avLst/>
            </a:prstGeom>
            <a:noFill/>
            <a:ln w="28575">
              <a:solidFill>
                <a:srgbClr val="FFA31B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91" name="Group 91"/>
          <p:cNvGrpSpPr>
            <a:grpSpLocks/>
          </p:cNvGrpSpPr>
          <p:nvPr/>
        </p:nvGrpSpPr>
        <p:grpSpPr bwMode="auto">
          <a:xfrm>
            <a:off x="1895475" y="2824163"/>
            <a:ext cx="2863850" cy="3014662"/>
            <a:chOff x="1195" y="1700"/>
            <a:chExt cx="1804" cy="1899"/>
          </a:xfrm>
        </p:grpSpPr>
        <p:grpSp>
          <p:nvGrpSpPr>
            <p:cNvPr id="92" name="Group 92"/>
            <p:cNvGrpSpPr>
              <a:grpSpLocks/>
            </p:cNvGrpSpPr>
            <p:nvPr/>
          </p:nvGrpSpPr>
          <p:grpSpPr bwMode="auto">
            <a:xfrm>
              <a:off x="1195" y="1700"/>
              <a:ext cx="351" cy="763"/>
              <a:chOff x="1195" y="1700"/>
              <a:chExt cx="351" cy="763"/>
            </a:xfrm>
          </p:grpSpPr>
          <p:sp>
            <p:nvSpPr>
              <p:cNvPr id="123" name="Rectangle 93"/>
              <p:cNvSpPr>
                <a:spLocks noChangeArrowheads="1"/>
              </p:cNvSpPr>
              <p:nvPr/>
            </p:nvSpPr>
            <p:spPr bwMode="auto">
              <a:xfrm>
                <a:off x="1283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4" name="Rectangle 94"/>
              <p:cNvSpPr>
                <a:spLocks noChangeArrowheads="1"/>
              </p:cNvSpPr>
              <p:nvPr/>
            </p:nvSpPr>
            <p:spPr bwMode="auto">
              <a:xfrm>
                <a:off x="1195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5" name="Rectangle 95"/>
              <p:cNvSpPr>
                <a:spLocks noChangeArrowheads="1"/>
              </p:cNvSpPr>
              <p:nvPr/>
            </p:nvSpPr>
            <p:spPr bwMode="auto">
              <a:xfrm>
                <a:off x="1203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6" name="Rectangle 96"/>
              <p:cNvSpPr>
                <a:spLocks noChangeArrowheads="1"/>
              </p:cNvSpPr>
              <p:nvPr/>
            </p:nvSpPr>
            <p:spPr bwMode="auto">
              <a:xfrm>
                <a:off x="1203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7" name="Rectangle 97"/>
              <p:cNvSpPr>
                <a:spLocks noChangeArrowheads="1"/>
              </p:cNvSpPr>
              <p:nvPr/>
            </p:nvSpPr>
            <p:spPr bwMode="auto">
              <a:xfrm>
                <a:off x="1203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8" name="Rectangle 98"/>
              <p:cNvSpPr>
                <a:spLocks noChangeArrowheads="1"/>
              </p:cNvSpPr>
              <p:nvPr/>
            </p:nvSpPr>
            <p:spPr bwMode="auto">
              <a:xfrm>
                <a:off x="1203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9" name="Rectangle 99"/>
              <p:cNvSpPr>
                <a:spLocks noChangeArrowheads="1"/>
              </p:cNvSpPr>
              <p:nvPr/>
            </p:nvSpPr>
            <p:spPr bwMode="auto">
              <a:xfrm>
                <a:off x="1203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0" name="Rectangle 100"/>
              <p:cNvSpPr>
                <a:spLocks noChangeArrowheads="1"/>
              </p:cNvSpPr>
              <p:nvPr/>
            </p:nvSpPr>
            <p:spPr bwMode="auto">
              <a:xfrm>
                <a:off x="1203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31" name="Rectangle 101"/>
              <p:cNvSpPr>
                <a:spLocks noChangeArrowheads="1"/>
              </p:cNvSpPr>
              <p:nvPr/>
            </p:nvSpPr>
            <p:spPr bwMode="auto">
              <a:xfrm>
                <a:off x="1203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3" name="Group 102"/>
            <p:cNvGrpSpPr>
              <a:grpSpLocks/>
            </p:cNvGrpSpPr>
            <p:nvPr/>
          </p:nvGrpSpPr>
          <p:grpSpPr bwMode="auto">
            <a:xfrm>
              <a:off x="2648" y="1700"/>
              <a:ext cx="351" cy="763"/>
              <a:chOff x="2648" y="1700"/>
              <a:chExt cx="351" cy="763"/>
            </a:xfrm>
          </p:grpSpPr>
          <p:sp>
            <p:nvSpPr>
              <p:cNvPr id="114" name="Rectangle 103"/>
              <p:cNvSpPr>
                <a:spLocks noChangeArrowheads="1"/>
              </p:cNvSpPr>
              <p:nvPr/>
            </p:nvSpPr>
            <p:spPr bwMode="auto">
              <a:xfrm flipH="1">
                <a:off x="2648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5" name="Rectangle 104"/>
              <p:cNvSpPr>
                <a:spLocks noChangeArrowheads="1"/>
              </p:cNvSpPr>
              <p:nvPr/>
            </p:nvSpPr>
            <p:spPr bwMode="auto">
              <a:xfrm flipH="1">
                <a:off x="2912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6" name="Rectangle 105"/>
              <p:cNvSpPr>
                <a:spLocks noChangeArrowheads="1"/>
              </p:cNvSpPr>
              <p:nvPr/>
            </p:nvSpPr>
            <p:spPr bwMode="auto">
              <a:xfrm flipH="1">
                <a:off x="2921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7" name="Rectangle 106"/>
              <p:cNvSpPr>
                <a:spLocks noChangeArrowheads="1"/>
              </p:cNvSpPr>
              <p:nvPr/>
            </p:nvSpPr>
            <p:spPr bwMode="auto">
              <a:xfrm flipH="1">
                <a:off x="2921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8" name="Rectangle 107"/>
              <p:cNvSpPr>
                <a:spLocks noChangeArrowheads="1"/>
              </p:cNvSpPr>
              <p:nvPr/>
            </p:nvSpPr>
            <p:spPr bwMode="auto">
              <a:xfrm flipH="1">
                <a:off x="2921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9" name="Rectangle 108"/>
              <p:cNvSpPr>
                <a:spLocks noChangeArrowheads="1"/>
              </p:cNvSpPr>
              <p:nvPr/>
            </p:nvSpPr>
            <p:spPr bwMode="auto">
              <a:xfrm flipH="1">
                <a:off x="2921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0" name="Rectangle 109"/>
              <p:cNvSpPr>
                <a:spLocks noChangeArrowheads="1"/>
              </p:cNvSpPr>
              <p:nvPr/>
            </p:nvSpPr>
            <p:spPr bwMode="auto">
              <a:xfrm flipH="1">
                <a:off x="2921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1" name="Rectangle 110"/>
              <p:cNvSpPr>
                <a:spLocks noChangeArrowheads="1"/>
              </p:cNvSpPr>
              <p:nvPr/>
            </p:nvSpPr>
            <p:spPr bwMode="auto">
              <a:xfrm flipH="1">
                <a:off x="2921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22" name="Rectangle 111"/>
              <p:cNvSpPr>
                <a:spLocks noChangeArrowheads="1"/>
              </p:cNvSpPr>
              <p:nvPr/>
            </p:nvSpPr>
            <p:spPr bwMode="auto">
              <a:xfrm flipH="1">
                <a:off x="2921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4" name="Group 112"/>
            <p:cNvGrpSpPr>
              <a:grpSpLocks/>
            </p:cNvGrpSpPr>
            <p:nvPr/>
          </p:nvGrpSpPr>
          <p:grpSpPr bwMode="auto">
            <a:xfrm>
              <a:off x="1195" y="2836"/>
              <a:ext cx="351" cy="763"/>
              <a:chOff x="1195" y="2836"/>
              <a:chExt cx="351" cy="763"/>
            </a:xfrm>
          </p:grpSpPr>
          <p:sp>
            <p:nvSpPr>
              <p:cNvPr id="105" name="Rectangle 113"/>
              <p:cNvSpPr>
                <a:spLocks noChangeArrowheads="1"/>
              </p:cNvSpPr>
              <p:nvPr/>
            </p:nvSpPr>
            <p:spPr bwMode="auto">
              <a:xfrm flipV="1">
                <a:off x="1283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6" name="Rectangle 114"/>
              <p:cNvSpPr>
                <a:spLocks noChangeArrowheads="1"/>
              </p:cNvSpPr>
              <p:nvPr/>
            </p:nvSpPr>
            <p:spPr bwMode="auto">
              <a:xfrm flipV="1">
                <a:off x="1195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7" name="Rectangle 115"/>
              <p:cNvSpPr>
                <a:spLocks noChangeArrowheads="1"/>
              </p:cNvSpPr>
              <p:nvPr/>
            </p:nvSpPr>
            <p:spPr bwMode="auto">
              <a:xfrm flipV="1">
                <a:off x="1203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8" name="Rectangle 116"/>
              <p:cNvSpPr>
                <a:spLocks noChangeArrowheads="1"/>
              </p:cNvSpPr>
              <p:nvPr/>
            </p:nvSpPr>
            <p:spPr bwMode="auto">
              <a:xfrm flipV="1">
                <a:off x="1203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9" name="Rectangle 117"/>
              <p:cNvSpPr>
                <a:spLocks noChangeArrowheads="1"/>
              </p:cNvSpPr>
              <p:nvPr/>
            </p:nvSpPr>
            <p:spPr bwMode="auto">
              <a:xfrm flipV="1">
                <a:off x="1203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0" name="Rectangle 118"/>
              <p:cNvSpPr>
                <a:spLocks noChangeArrowheads="1"/>
              </p:cNvSpPr>
              <p:nvPr/>
            </p:nvSpPr>
            <p:spPr bwMode="auto">
              <a:xfrm flipV="1">
                <a:off x="1203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1" name="Rectangle 119"/>
              <p:cNvSpPr>
                <a:spLocks noChangeArrowheads="1"/>
              </p:cNvSpPr>
              <p:nvPr/>
            </p:nvSpPr>
            <p:spPr bwMode="auto">
              <a:xfrm flipV="1">
                <a:off x="1203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2" name="Rectangle 120"/>
              <p:cNvSpPr>
                <a:spLocks noChangeArrowheads="1"/>
              </p:cNvSpPr>
              <p:nvPr/>
            </p:nvSpPr>
            <p:spPr bwMode="auto">
              <a:xfrm flipV="1">
                <a:off x="1203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13" name="Rectangle 121"/>
              <p:cNvSpPr>
                <a:spLocks noChangeArrowheads="1"/>
              </p:cNvSpPr>
              <p:nvPr/>
            </p:nvSpPr>
            <p:spPr bwMode="auto">
              <a:xfrm flipV="1">
                <a:off x="1203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  <p:grpSp>
          <p:nvGrpSpPr>
            <p:cNvPr id="95" name="Group 122"/>
            <p:cNvGrpSpPr>
              <a:grpSpLocks/>
            </p:cNvGrpSpPr>
            <p:nvPr/>
          </p:nvGrpSpPr>
          <p:grpSpPr bwMode="auto">
            <a:xfrm>
              <a:off x="2648" y="2836"/>
              <a:ext cx="351" cy="763"/>
              <a:chOff x="2648" y="2836"/>
              <a:chExt cx="351" cy="763"/>
            </a:xfrm>
          </p:grpSpPr>
          <p:sp>
            <p:nvSpPr>
              <p:cNvPr id="96" name="Rectangle 123"/>
              <p:cNvSpPr>
                <a:spLocks noChangeArrowheads="1"/>
              </p:cNvSpPr>
              <p:nvPr/>
            </p:nvSpPr>
            <p:spPr bwMode="auto">
              <a:xfrm flipH="1" flipV="1">
                <a:off x="2648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7" name="Rectangle 124"/>
              <p:cNvSpPr>
                <a:spLocks noChangeArrowheads="1"/>
              </p:cNvSpPr>
              <p:nvPr/>
            </p:nvSpPr>
            <p:spPr bwMode="auto">
              <a:xfrm flipH="1" flipV="1">
                <a:off x="2912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8" name="Rectangle 125"/>
              <p:cNvSpPr>
                <a:spLocks noChangeArrowheads="1"/>
              </p:cNvSpPr>
              <p:nvPr/>
            </p:nvSpPr>
            <p:spPr bwMode="auto">
              <a:xfrm flipH="1" flipV="1">
                <a:off x="2921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99" name="Rectangle 126"/>
              <p:cNvSpPr>
                <a:spLocks noChangeArrowheads="1"/>
              </p:cNvSpPr>
              <p:nvPr/>
            </p:nvSpPr>
            <p:spPr bwMode="auto">
              <a:xfrm flipH="1" flipV="1">
                <a:off x="2921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0" name="Rectangle 127"/>
              <p:cNvSpPr>
                <a:spLocks noChangeArrowheads="1"/>
              </p:cNvSpPr>
              <p:nvPr/>
            </p:nvSpPr>
            <p:spPr bwMode="auto">
              <a:xfrm flipH="1" flipV="1">
                <a:off x="2921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1" name="Rectangle 128"/>
              <p:cNvSpPr>
                <a:spLocks noChangeArrowheads="1"/>
              </p:cNvSpPr>
              <p:nvPr/>
            </p:nvSpPr>
            <p:spPr bwMode="auto">
              <a:xfrm flipH="1" flipV="1">
                <a:off x="2921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2" name="Rectangle 129"/>
              <p:cNvSpPr>
                <a:spLocks noChangeArrowheads="1"/>
              </p:cNvSpPr>
              <p:nvPr/>
            </p:nvSpPr>
            <p:spPr bwMode="auto">
              <a:xfrm flipH="1" flipV="1">
                <a:off x="2921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3" name="Rectangle 130"/>
              <p:cNvSpPr>
                <a:spLocks noChangeArrowheads="1"/>
              </p:cNvSpPr>
              <p:nvPr/>
            </p:nvSpPr>
            <p:spPr bwMode="auto">
              <a:xfrm flipH="1" flipV="1">
                <a:off x="2921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  <p:sp>
            <p:nvSpPr>
              <p:cNvPr id="104" name="Rectangle 131"/>
              <p:cNvSpPr>
                <a:spLocks noChangeArrowheads="1"/>
              </p:cNvSpPr>
              <p:nvPr/>
            </p:nvSpPr>
            <p:spPr bwMode="auto">
              <a:xfrm flipH="1" flipV="1">
                <a:off x="2921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endParaRPr>
              </a:p>
            </p:txBody>
          </p:sp>
        </p:grpSp>
      </p:grpSp>
      <p:grpSp>
        <p:nvGrpSpPr>
          <p:cNvPr id="132" name="Group 132"/>
          <p:cNvGrpSpPr>
            <a:grpSpLocks/>
          </p:cNvGrpSpPr>
          <p:nvPr/>
        </p:nvGrpSpPr>
        <p:grpSpPr bwMode="auto">
          <a:xfrm>
            <a:off x="4043363" y="2709863"/>
            <a:ext cx="1230312" cy="3190875"/>
            <a:chOff x="2547" y="1627"/>
            <a:chExt cx="775" cy="2010"/>
          </a:xfrm>
        </p:grpSpPr>
        <p:sp>
          <p:nvSpPr>
            <p:cNvPr id="133" name="Freeform 133"/>
            <p:cNvSpPr>
              <a:spLocks/>
            </p:cNvSpPr>
            <p:nvPr/>
          </p:nvSpPr>
          <p:spPr bwMode="auto">
            <a:xfrm flipH="1">
              <a:off x="2794" y="2807"/>
              <a:ext cx="528" cy="830"/>
            </a:xfrm>
            <a:custGeom>
              <a:avLst/>
              <a:gdLst>
                <a:gd name="T0" fmla="*/ 1 w 528"/>
                <a:gd name="T1" fmla="*/ 0 h 829"/>
                <a:gd name="T2" fmla="*/ 0 w 528"/>
                <a:gd name="T3" fmla="*/ 835 h 829"/>
                <a:gd name="T4" fmla="*/ 528 w 528"/>
                <a:gd name="T5" fmla="*/ 835 h 829"/>
                <a:gd name="T6" fmla="*/ 0 60000 65536"/>
                <a:gd name="T7" fmla="*/ 0 60000 65536"/>
                <a:gd name="T8" fmla="*/ 0 60000 65536"/>
                <a:gd name="T9" fmla="*/ 0 w 528"/>
                <a:gd name="T10" fmla="*/ 0 h 829"/>
                <a:gd name="T11" fmla="*/ 528 w 528"/>
                <a:gd name="T12" fmla="*/ 829 h 8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829">
                  <a:moveTo>
                    <a:pt x="1" y="0"/>
                  </a:moveTo>
                  <a:lnTo>
                    <a:pt x="0" y="829"/>
                  </a:lnTo>
                  <a:lnTo>
                    <a:pt x="528" y="829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4" name="Freeform 134"/>
            <p:cNvSpPr>
              <a:spLocks/>
            </p:cNvSpPr>
            <p:nvPr/>
          </p:nvSpPr>
          <p:spPr bwMode="auto">
            <a:xfrm flipH="1">
              <a:off x="2547" y="1627"/>
              <a:ext cx="775" cy="861"/>
            </a:xfrm>
            <a:custGeom>
              <a:avLst/>
              <a:gdLst>
                <a:gd name="T0" fmla="*/ 775 w 775"/>
                <a:gd name="T1" fmla="*/ 0 h 908"/>
                <a:gd name="T2" fmla="*/ 0 w 775"/>
                <a:gd name="T3" fmla="*/ 0 h 908"/>
                <a:gd name="T4" fmla="*/ 2 w 775"/>
                <a:gd name="T5" fmla="*/ 660 h 908"/>
                <a:gd name="T6" fmla="*/ 0 60000 65536"/>
                <a:gd name="T7" fmla="*/ 0 60000 65536"/>
                <a:gd name="T8" fmla="*/ 0 60000 65536"/>
                <a:gd name="T9" fmla="*/ 0 w 775"/>
                <a:gd name="T10" fmla="*/ 0 h 908"/>
                <a:gd name="T11" fmla="*/ 775 w 775"/>
                <a:gd name="T12" fmla="*/ 908 h 9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5" h="908">
                  <a:moveTo>
                    <a:pt x="775" y="0"/>
                  </a:moveTo>
                  <a:lnTo>
                    <a:pt x="0" y="0"/>
                  </a:lnTo>
                  <a:lnTo>
                    <a:pt x="2" y="908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aphicFrame>
        <p:nvGraphicFramePr>
          <p:cNvPr id="135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603980"/>
              </p:ext>
            </p:extLst>
          </p:nvPr>
        </p:nvGraphicFramePr>
        <p:xfrm>
          <a:off x="5638800" y="1295400"/>
          <a:ext cx="1371600" cy="1219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83" name="Worksheet" r:id="rId5" imgW="5867400" imgH="3873500" progId="Excel.Sheet.8">
                  <p:embed/>
                </p:oleObj>
              </mc:Choice>
              <mc:Fallback>
                <p:oleObj name="Worksheet" r:id="rId5" imgW="5867400" imgH="3873500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38800" y="1295400"/>
                        <a:ext cx="1371600" cy="1219200"/>
                      </a:xfrm>
                      <a:prstGeom prst="rect">
                        <a:avLst/>
                      </a:prstGeom>
                      <a:solidFill>
                        <a:schemeClr val="tx1"/>
                      </a:solidFill>
                      <a:ln>
                        <a:noFill/>
                      </a:ln>
                      <a:effectLst/>
                      <a:extLs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36" name="Group 136"/>
          <p:cNvGrpSpPr>
            <a:grpSpLocks/>
          </p:cNvGrpSpPr>
          <p:nvPr/>
        </p:nvGrpSpPr>
        <p:grpSpPr bwMode="auto">
          <a:xfrm>
            <a:off x="2492375" y="2516188"/>
            <a:ext cx="1905000" cy="3863975"/>
            <a:chOff x="1570" y="1585"/>
            <a:chExt cx="1200" cy="2434"/>
          </a:xfrm>
        </p:grpSpPr>
        <p:sp>
          <p:nvSpPr>
            <p:cNvPr id="137" name="AutoShape 137"/>
            <p:cNvSpPr>
              <a:spLocks noChangeArrowheads="1"/>
            </p:cNvSpPr>
            <p:nvPr/>
          </p:nvSpPr>
          <p:spPr bwMode="auto">
            <a:xfrm rot="-5400000">
              <a:off x="1958" y="3450"/>
              <a:ext cx="270" cy="194"/>
            </a:xfrm>
            <a:prstGeom prst="notchedRightArrow">
              <a:avLst>
                <a:gd name="adj1" fmla="val 43296"/>
                <a:gd name="adj2" fmla="val 62371"/>
              </a:avLst>
            </a:prstGeom>
            <a:solidFill>
              <a:srgbClr val="FF3300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38" name="AutoShape 138"/>
            <p:cNvSpPr>
              <a:spLocks noChangeArrowheads="1"/>
            </p:cNvSpPr>
            <p:nvPr/>
          </p:nvSpPr>
          <p:spPr bwMode="auto">
            <a:xfrm rot="-5400000">
              <a:off x="1875" y="1728"/>
              <a:ext cx="480" cy="194"/>
            </a:xfrm>
            <a:prstGeom prst="notchedRightArrow">
              <a:avLst>
                <a:gd name="adj1" fmla="val 38148"/>
                <a:gd name="adj2" fmla="val 66495"/>
              </a:avLst>
            </a:prstGeom>
            <a:solidFill>
              <a:srgbClr val="FF3300"/>
            </a:solidFill>
            <a:ln w="28575">
              <a:solidFill>
                <a:srgbClr val="FF33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 useBgFill="1">
          <p:nvSpPr>
            <p:cNvPr id="139" name="Rectangle 139"/>
            <p:cNvSpPr>
              <a:spLocks noChangeArrowheads="1"/>
            </p:cNvSpPr>
            <p:nvPr/>
          </p:nvSpPr>
          <p:spPr bwMode="auto">
            <a:xfrm>
              <a:off x="1570" y="3731"/>
              <a:ext cx="1200" cy="288"/>
            </a:xfrm>
            <a:prstGeom prst="rect">
              <a:avLst/>
            </a:prstGeom>
            <a:ln>
              <a:noFill/>
            </a:ln>
            <a:extLs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0" name="Rectangle 140"/>
            <p:cNvSpPr>
              <a:spLocks noChangeArrowheads="1"/>
            </p:cNvSpPr>
            <p:nvPr/>
          </p:nvSpPr>
          <p:spPr bwMode="auto">
            <a:xfrm>
              <a:off x="1668" y="3717"/>
              <a:ext cx="856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FF0000"/>
                  </a:solidFill>
                  <a:latin typeface="Arial Narrow" charset="0"/>
                  <a:ea typeface="ＭＳ Ｐゴシック" charset="0"/>
                  <a:cs typeface="ＭＳ Ｐゴシック" charset="0"/>
                </a:rPr>
                <a:t>Raman/IR</a:t>
              </a:r>
              <a:endParaRPr lang="en-US" sz="2200" dirty="0">
                <a:solidFill>
                  <a:srgbClr val="FF0000"/>
                </a:solidFill>
                <a:latin typeface="Arial Narrow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141" name="Rectangle 141"/>
          <p:cNvSpPr>
            <a:spLocks noChangeArrowheads="1"/>
          </p:cNvSpPr>
          <p:nvPr/>
        </p:nvSpPr>
        <p:spPr bwMode="auto">
          <a:xfrm>
            <a:off x="7300913" y="1371600"/>
            <a:ext cx="1474763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Raman/FTIR  </a:t>
            </a:r>
          </a:p>
          <a:p>
            <a:r>
              <a:rPr lang="en-US" altLang="en-US" sz="2200" dirty="0">
                <a:solidFill>
                  <a:schemeClr val="bg1">
                    <a:lumMod val="50000"/>
                  </a:schemeClr>
                </a:solidFill>
                <a:latin typeface="Arial Narrow" pitchFamily="34" charset="0"/>
              </a:rPr>
              <a:t>Spectra</a:t>
            </a:r>
          </a:p>
        </p:txBody>
      </p:sp>
      <p:sp>
        <p:nvSpPr>
          <p:cNvPr id="142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Diamond Anvil Cell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62" grpId="0" autoUpdateAnimBg="0"/>
      <p:bldP spid="14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3940175" y="3725863"/>
            <a:ext cx="1695450" cy="2182812"/>
            <a:chOff x="2482" y="2347"/>
            <a:chExt cx="1068" cy="1375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2507" y="2927"/>
              <a:ext cx="1017" cy="210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folHlink">
                    <a:gamma/>
                    <a:shade val="46275"/>
                    <a:invGamma/>
                  </a:schemeClr>
                </a:gs>
              </a:gsLst>
              <a:path path="shape">
                <a:fillToRect l="50000" t="50000" r="50000" b="50000"/>
              </a:path>
            </a:gradFill>
            <a:ln w="28575">
              <a:solidFill>
                <a:schemeClr val="fol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ea typeface="ＭＳ Ｐゴシック" pitchFamily="-111" charset="-128"/>
              </a:endParaRPr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2891" y="2925"/>
              <a:ext cx="248" cy="214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solidFill>
                  <a:schemeClr val="tx1"/>
                </a:solidFill>
              </a:endParaRPr>
            </a:p>
          </p:txBody>
        </p:sp>
        <p:grpSp>
          <p:nvGrpSpPr>
            <p:cNvPr id="6" name="Group 6"/>
            <p:cNvGrpSpPr>
              <a:grpSpLocks/>
            </p:cNvGrpSpPr>
            <p:nvPr/>
          </p:nvGrpSpPr>
          <p:grpSpPr bwMode="auto">
            <a:xfrm>
              <a:off x="2482" y="2543"/>
              <a:ext cx="1067" cy="403"/>
              <a:chOff x="1030" y="2303"/>
              <a:chExt cx="1067" cy="403"/>
            </a:xfrm>
          </p:grpSpPr>
          <p:sp>
            <p:nvSpPr>
              <p:cNvPr id="26" name="Freeform 7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87 h 440"/>
                  <a:gd name="T2" fmla="*/ 77 w 1227"/>
                  <a:gd name="T3" fmla="*/ 0 h 440"/>
                  <a:gd name="T4" fmla="*/ 271 w 1227"/>
                  <a:gd name="T5" fmla="*/ 0 h 440"/>
                  <a:gd name="T6" fmla="*/ 349 w 1227"/>
                  <a:gd name="T7" fmla="*/ 87 h 440"/>
                  <a:gd name="T8" fmla="*/ 227 w 1227"/>
                  <a:gd name="T9" fmla="*/ 200 h 440"/>
                  <a:gd name="T10" fmla="*/ 117 w 1227"/>
                  <a:gd name="T11" fmla="*/ 200 h 440"/>
                  <a:gd name="T12" fmla="*/ 0 w 1227"/>
                  <a:gd name="T13" fmla="*/ 87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7" name="Line 8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8" name="Line 9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9" name="Line 10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0" name="Line 11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1" name="Line 12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2" name="Line 13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3" name="Line 14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4" name="Line 15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5" name="Freeform 16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73 h 200"/>
                  <a:gd name="T2" fmla="*/ 41 w 476"/>
                  <a:gd name="T3" fmla="*/ 33 h 200"/>
                  <a:gd name="T4" fmla="*/ 60 w 476"/>
                  <a:gd name="T5" fmla="*/ 0 h 200"/>
                  <a:gd name="T6" fmla="*/ 113 w 476"/>
                  <a:gd name="T7" fmla="*/ 25 h 200"/>
                  <a:gd name="T8" fmla="*/ 97 w 476"/>
                  <a:gd name="T9" fmla="*/ 72 h 200"/>
                  <a:gd name="T10" fmla="*/ 42 w 476"/>
                  <a:gd name="T11" fmla="*/ 33 h 200"/>
                  <a:gd name="T12" fmla="*/ 54 w 476"/>
                  <a:gd name="T13" fmla="*/ 72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6" name="Freeform 17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06 w 620"/>
                  <a:gd name="T1" fmla="*/ 57 h 204"/>
                  <a:gd name="T2" fmla="*/ 62 w 620"/>
                  <a:gd name="T3" fmla="*/ 23 h 204"/>
                  <a:gd name="T4" fmla="*/ 50 w 620"/>
                  <a:gd name="T5" fmla="*/ 0 h 204"/>
                  <a:gd name="T6" fmla="*/ 0 w 620"/>
                  <a:gd name="T7" fmla="*/ 23 h 204"/>
                  <a:gd name="T8" fmla="*/ 10 w 620"/>
                  <a:gd name="T9" fmla="*/ 56 h 204"/>
                  <a:gd name="T10" fmla="*/ 61 w 620"/>
                  <a:gd name="T11" fmla="*/ 23 h 204"/>
                  <a:gd name="T12" fmla="*/ 105 w 620"/>
                  <a:gd name="T13" fmla="*/ 0 h 204"/>
                  <a:gd name="T14" fmla="*/ 146 w 620"/>
                  <a:gd name="T15" fmla="*/ 24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7" name="Line 18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8" name="Line 19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39" name="Line 20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2484" y="2347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8" name="Rectangle 22"/>
            <p:cNvSpPr>
              <a:spLocks noChangeArrowheads="1"/>
            </p:cNvSpPr>
            <p:nvPr/>
          </p:nvSpPr>
          <p:spPr bwMode="auto">
            <a:xfrm flipH="1">
              <a:off x="3184" y="2347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solidFill>
                  <a:schemeClr val="tx1"/>
                </a:solidFill>
              </a:endParaRPr>
            </a:p>
          </p:txBody>
        </p:sp>
        <p:grpSp>
          <p:nvGrpSpPr>
            <p:cNvPr id="9" name="Group 23"/>
            <p:cNvGrpSpPr>
              <a:grpSpLocks/>
            </p:cNvGrpSpPr>
            <p:nvPr/>
          </p:nvGrpSpPr>
          <p:grpSpPr bwMode="auto">
            <a:xfrm flipV="1">
              <a:off x="2482" y="3123"/>
              <a:ext cx="1067" cy="403"/>
              <a:chOff x="1030" y="2303"/>
              <a:chExt cx="1067" cy="403"/>
            </a:xfrm>
          </p:grpSpPr>
          <p:sp>
            <p:nvSpPr>
              <p:cNvPr id="12" name="Freeform 24"/>
              <p:cNvSpPr>
                <a:spLocks/>
              </p:cNvSpPr>
              <p:nvPr/>
            </p:nvSpPr>
            <p:spPr bwMode="auto">
              <a:xfrm>
                <a:off x="1030" y="2303"/>
                <a:ext cx="1067" cy="403"/>
              </a:xfrm>
              <a:custGeom>
                <a:avLst/>
                <a:gdLst>
                  <a:gd name="T0" fmla="*/ 0 w 1227"/>
                  <a:gd name="T1" fmla="*/ 87 h 440"/>
                  <a:gd name="T2" fmla="*/ 77 w 1227"/>
                  <a:gd name="T3" fmla="*/ 0 h 440"/>
                  <a:gd name="T4" fmla="*/ 271 w 1227"/>
                  <a:gd name="T5" fmla="*/ 0 h 440"/>
                  <a:gd name="T6" fmla="*/ 349 w 1227"/>
                  <a:gd name="T7" fmla="*/ 87 h 440"/>
                  <a:gd name="T8" fmla="*/ 227 w 1227"/>
                  <a:gd name="T9" fmla="*/ 200 h 440"/>
                  <a:gd name="T10" fmla="*/ 117 w 1227"/>
                  <a:gd name="T11" fmla="*/ 200 h 440"/>
                  <a:gd name="T12" fmla="*/ 0 w 1227"/>
                  <a:gd name="T13" fmla="*/ 87 h 44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227"/>
                  <a:gd name="T22" fmla="*/ 0 h 440"/>
                  <a:gd name="T23" fmla="*/ 1227 w 1227"/>
                  <a:gd name="T24" fmla="*/ 440 h 44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227" h="440">
                    <a:moveTo>
                      <a:pt x="0" y="192"/>
                    </a:moveTo>
                    <a:lnTo>
                      <a:pt x="267" y="0"/>
                    </a:lnTo>
                    <a:lnTo>
                      <a:pt x="954" y="0"/>
                    </a:lnTo>
                    <a:lnTo>
                      <a:pt x="1227" y="192"/>
                    </a:lnTo>
                    <a:lnTo>
                      <a:pt x="798" y="440"/>
                    </a:lnTo>
                    <a:lnTo>
                      <a:pt x="411" y="440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 type="none" w="sm" len="lg"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3" name="Line 25"/>
              <p:cNvSpPr>
                <a:spLocks noChangeShapeType="1"/>
              </p:cNvSpPr>
              <p:nvPr/>
            </p:nvSpPr>
            <p:spPr bwMode="auto">
              <a:xfrm flipV="1">
                <a:off x="1543" y="2481"/>
                <a:ext cx="1" cy="222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4" name="Line 26"/>
              <p:cNvSpPr>
                <a:spLocks noChangeShapeType="1"/>
              </p:cNvSpPr>
              <p:nvPr/>
            </p:nvSpPr>
            <p:spPr bwMode="auto">
              <a:xfrm>
                <a:off x="1037" y="2485"/>
                <a:ext cx="1048" cy="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5" name="Line 27"/>
              <p:cNvSpPr>
                <a:spLocks noChangeShapeType="1"/>
              </p:cNvSpPr>
              <p:nvPr/>
            </p:nvSpPr>
            <p:spPr bwMode="auto">
              <a:xfrm flipH="1" flipV="1">
                <a:off x="1367" y="2484"/>
                <a:ext cx="130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6" name="Line 28"/>
              <p:cNvSpPr>
                <a:spLocks noChangeShapeType="1"/>
              </p:cNvSpPr>
              <p:nvPr/>
            </p:nvSpPr>
            <p:spPr bwMode="auto">
              <a:xfrm flipH="1" flipV="1">
                <a:off x="1200" y="2486"/>
                <a:ext cx="244" cy="218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7" name="Line 29"/>
              <p:cNvSpPr>
                <a:spLocks noChangeShapeType="1"/>
              </p:cNvSpPr>
              <p:nvPr/>
            </p:nvSpPr>
            <p:spPr bwMode="auto">
              <a:xfrm flipH="1" flipV="1">
                <a:off x="1087" y="2483"/>
                <a:ext cx="326" cy="221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" name="Line 30"/>
              <p:cNvSpPr>
                <a:spLocks noChangeShapeType="1"/>
              </p:cNvSpPr>
              <p:nvPr/>
            </p:nvSpPr>
            <p:spPr bwMode="auto">
              <a:xfrm flipV="1">
                <a:off x="1611" y="2486"/>
                <a:ext cx="117" cy="219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9" name="Line 31"/>
              <p:cNvSpPr>
                <a:spLocks noChangeShapeType="1"/>
              </p:cNvSpPr>
              <p:nvPr/>
            </p:nvSpPr>
            <p:spPr bwMode="auto">
              <a:xfrm flipV="1">
                <a:off x="1673" y="2478"/>
                <a:ext cx="221" cy="22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0" name="Line 32"/>
              <p:cNvSpPr>
                <a:spLocks noChangeShapeType="1"/>
              </p:cNvSpPr>
              <p:nvPr/>
            </p:nvSpPr>
            <p:spPr bwMode="auto">
              <a:xfrm flipV="1">
                <a:off x="1693" y="2491"/>
                <a:ext cx="327" cy="215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1" name="Freeform 33"/>
              <p:cNvSpPr>
                <a:spLocks/>
              </p:cNvSpPr>
              <p:nvPr/>
            </p:nvSpPr>
            <p:spPr bwMode="auto">
              <a:xfrm>
                <a:off x="1540" y="2305"/>
                <a:ext cx="406" cy="179"/>
              </a:xfrm>
              <a:custGeom>
                <a:avLst/>
                <a:gdLst>
                  <a:gd name="T0" fmla="*/ 0 w 476"/>
                  <a:gd name="T1" fmla="*/ 73 h 200"/>
                  <a:gd name="T2" fmla="*/ 41 w 476"/>
                  <a:gd name="T3" fmla="*/ 33 h 200"/>
                  <a:gd name="T4" fmla="*/ 60 w 476"/>
                  <a:gd name="T5" fmla="*/ 0 h 200"/>
                  <a:gd name="T6" fmla="*/ 113 w 476"/>
                  <a:gd name="T7" fmla="*/ 25 h 200"/>
                  <a:gd name="T8" fmla="*/ 97 w 476"/>
                  <a:gd name="T9" fmla="*/ 72 h 200"/>
                  <a:gd name="T10" fmla="*/ 42 w 476"/>
                  <a:gd name="T11" fmla="*/ 33 h 200"/>
                  <a:gd name="T12" fmla="*/ 54 w 476"/>
                  <a:gd name="T13" fmla="*/ 72 h 20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476"/>
                  <a:gd name="T22" fmla="*/ 0 h 200"/>
                  <a:gd name="T23" fmla="*/ 476 w 476"/>
                  <a:gd name="T24" fmla="*/ 200 h 20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476" h="200">
                    <a:moveTo>
                      <a:pt x="0" y="200"/>
                    </a:moveTo>
                    <a:lnTo>
                      <a:pt x="170" y="89"/>
                    </a:lnTo>
                    <a:lnTo>
                      <a:pt x="247" y="0"/>
                    </a:lnTo>
                    <a:lnTo>
                      <a:pt x="476" y="68"/>
                    </a:lnTo>
                    <a:lnTo>
                      <a:pt x="408" y="196"/>
                    </a:lnTo>
                    <a:lnTo>
                      <a:pt x="175" y="89"/>
                    </a:lnTo>
                    <a:lnTo>
                      <a:pt x="226" y="196"/>
                    </a:lnTo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2" name="Freeform 34"/>
              <p:cNvSpPr>
                <a:spLocks/>
              </p:cNvSpPr>
              <p:nvPr/>
            </p:nvSpPr>
            <p:spPr bwMode="auto">
              <a:xfrm>
                <a:off x="1160" y="2305"/>
                <a:ext cx="528" cy="177"/>
              </a:xfrm>
              <a:custGeom>
                <a:avLst/>
                <a:gdLst>
                  <a:gd name="T0" fmla="*/ 106 w 620"/>
                  <a:gd name="T1" fmla="*/ 57 h 204"/>
                  <a:gd name="T2" fmla="*/ 62 w 620"/>
                  <a:gd name="T3" fmla="*/ 23 h 204"/>
                  <a:gd name="T4" fmla="*/ 50 w 620"/>
                  <a:gd name="T5" fmla="*/ 0 h 204"/>
                  <a:gd name="T6" fmla="*/ 0 w 620"/>
                  <a:gd name="T7" fmla="*/ 23 h 204"/>
                  <a:gd name="T8" fmla="*/ 10 w 620"/>
                  <a:gd name="T9" fmla="*/ 56 h 204"/>
                  <a:gd name="T10" fmla="*/ 61 w 620"/>
                  <a:gd name="T11" fmla="*/ 23 h 204"/>
                  <a:gd name="T12" fmla="*/ 105 w 620"/>
                  <a:gd name="T13" fmla="*/ 0 h 204"/>
                  <a:gd name="T14" fmla="*/ 146 w 620"/>
                  <a:gd name="T15" fmla="*/ 24 h 204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w 620"/>
                  <a:gd name="T25" fmla="*/ 0 h 204"/>
                  <a:gd name="T26" fmla="*/ 620 w 620"/>
                  <a:gd name="T27" fmla="*/ 204 h 204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T24" t="T25" r="T26" b="T27"/>
                <a:pathLst>
                  <a:path w="620" h="204">
                    <a:moveTo>
                      <a:pt x="450" y="204"/>
                    </a:moveTo>
                    <a:lnTo>
                      <a:pt x="267" y="81"/>
                    </a:lnTo>
                    <a:lnTo>
                      <a:pt x="212" y="0"/>
                    </a:lnTo>
                    <a:lnTo>
                      <a:pt x="0" y="81"/>
                    </a:lnTo>
                    <a:lnTo>
                      <a:pt x="46" y="200"/>
                    </a:lnTo>
                    <a:lnTo>
                      <a:pt x="259" y="81"/>
                    </a:lnTo>
                    <a:lnTo>
                      <a:pt x="446" y="0"/>
                    </a:lnTo>
                    <a:lnTo>
                      <a:pt x="620" y="85"/>
                    </a:lnTo>
                  </a:path>
                </a:pathLst>
              </a:custGeom>
              <a:solidFill>
                <a:srgbClr val="FFFF00"/>
              </a:solidFill>
              <a:ln w="19050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3" name="Line 35"/>
              <p:cNvSpPr>
                <a:spLocks noChangeShapeType="1"/>
              </p:cNvSpPr>
              <p:nvPr/>
            </p:nvSpPr>
            <p:spPr bwMode="auto">
              <a:xfrm flipH="1">
                <a:off x="1086" y="2372"/>
                <a:ext cx="81" cy="110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4" name="Line 36"/>
              <p:cNvSpPr>
                <a:spLocks noChangeShapeType="1"/>
              </p:cNvSpPr>
              <p:nvPr/>
            </p:nvSpPr>
            <p:spPr bwMode="auto">
              <a:xfrm>
                <a:off x="1943" y="2368"/>
                <a:ext cx="81" cy="114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25" name="Line 37"/>
              <p:cNvSpPr>
                <a:spLocks noChangeShapeType="1"/>
              </p:cNvSpPr>
              <p:nvPr/>
            </p:nvSpPr>
            <p:spPr bwMode="auto">
              <a:xfrm flipH="1">
                <a:off x="1363" y="2372"/>
                <a:ext cx="26" cy="113"/>
              </a:xfrm>
              <a:prstGeom prst="line">
                <a:avLst/>
              </a:prstGeom>
              <a:noFill/>
              <a:ln w="19050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sp>
          <p:nvSpPr>
            <p:cNvPr id="10" name="Rectangle 38"/>
            <p:cNvSpPr>
              <a:spLocks noChangeArrowheads="1"/>
            </p:cNvSpPr>
            <p:nvPr/>
          </p:nvSpPr>
          <p:spPr bwMode="auto">
            <a:xfrm flipV="1">
              <a:off x="2484" y="3541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Rectangle 39"/>
            <p:cNvSpPr>
              <a:spLocks noChangeArrowheads="1"/>
            </p:cNvSpPr>
            <p:nvPr/>
          </p:nvSpPr>
          <p:spPr bwMode="auto">
            <a:xfrm flipH="1" flipV="1">
              <a:off x="3184" y="3541"/>
              <a:ext cx="366" cy="181"/>
            </a:xfrm>
            <a:prstGeom prst="rect">
              <a:avLst/>
            </a:prstGeom>
            <a:noFill/>
            <a:ln w="28575">
              <a:solidFill>
                <a:srgbClr val="00FFCC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41" name="Rectangle 42"/>
          <p:cNvSpPr>
            <a:spLocks noChangeArrowheads="1"/>
          </p:cNvSpPr>
          <p:nvPr/>
        </p:nvSpPr>
        <p:spPr bwMode="auto">
          <a:xfrm>
            <a:off x="4700588" y="4727575"/>
            <a:ext cx="169862" cy="169863"/>
          </a:xfrm>
          <a:prstGeom prst="rect">
            <a:avLst/>
          </a:prstGeom>
          <a:solidFill>
            <a:schemeClr val="tx1"/>
          </a:solidFill>
          <a:ln w="9525">
            <a:solidFill>
              <a:srgbClr val="800000"/>
            </a:solidFill>
            <a:miter lim="800000"/>
            <a:headEnd/>
            <a:tailEnd/>
          </a:ln>
        </p:spPr>
        <p:txBody>
          <a:bodyPr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>
              <a:solidFill>
                <a:schemeClr val="tx1"/>
              </a:solidFill>
            </a:endParaRPr>
          </a:p>
        </p:txBody>
      </p:sp>
      <p:grpSp>
        <p:nvGrpSpPr>
          <p:cNvPr id="42" name="Group 43"/>
          <p:cNvGrpSpPr>
            <a:grpSpLocks/>
          </p:cNvGrpSpPr>
          <p:nvPr/>
        </p:nvGrpSpPr>
        <p:grpSpPr bwMode="auto">
          <a:xfrm>
            <a:off x="6070600" y="5049838"/>
            <a:ext cx="196850" cy="1211262"/>
            <a:chOff x="2349" y="2307"/>
            <a:chExt cx="143" cy="878"/>
          </a:xfrm>
        </p:grpSpPr>
        <p:sp>
          <p:nvSpPr>
            <p:cNvPr id="43" name="Text Box 44"/>
            <p:cNvSpPr txBox="1">
              <a:spLocks noChangeArrowheads="1"/>
            </p:cNvSpPr>
            <p:nvPr/>
          </p:nvSpPr>
          <p:spPr bwMode="auto">
            <a:xfrm>
              <a:off x="2349" y="230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4" name="Text Box 45"/>
            <p:cNvSpPr txBox="1">
              <a:spLocks noChangeArrowheads="1"/>
            </p:cNvSpPr>
            <p:nvPr/>
          </p:nvSpPr>
          <p:spPr bwMode="auto">
            <a:xfrm>
              <a:off x="2349" y="241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5" name="Text Box 46"/>
            <p:cNvSpPr txBox="1">
              <a:spLocks noChangeArrowheads="1"/>
            </p:cNvSpPr>
            <p:nvPr/>
          </p:nvSpPr>
          <p:spPr bwMode="auto">
            <a:xfrm>
              <a:off x="2349" y="251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6" name="Text Box 47"/>
            <p:cNvSpPr txBox="1">
              <a:spLocks noChangeArrowheads="1"/>
            </p:cNvSpPr>
            <p:nvPr/>
          </p:nvSpPr>
          <p:spPr bwMode="auto">
            <a:xfrm>
              <a:off x="2349" y="272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7" name="Text Box 48"/>
            <p:cNvSpPr txBox="1">
              <a:spLocks noChangeArrowheads="1"/>
            </p:cNvSpPr>
            <p:nvPr/>
          </p:nvSpPr>
          <p:spPr bwMode="auto">
            <a:xfrm>
              <a:off x="2349" y="262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8" name="Text Box 49"/>
            <p:cNvSpPr txBox="1">
              <a:spLocks noChangeArrowheads="1"/>
            </p:cNvSpPr>
            <p:nvPr/>
          </p:nvSpPr>
          <p:spPr bwMode="auto">
            <a:xfrm>
              <a:off x="2349" y="283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49" name="Text Box 50"/>
            <p:cNvSpPr txBox="1">
              <a:spLocks noChangeArrowheads="1"/>
            </p:cNvSpPr>
            <p:nvPr/>
          </p:nvSpPr>
          <p:spPr bwMode="auto">
            <a:xfrm>
              <a:off x="2349" y="2937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  <p:sp>
          <p:nvSpPr>
            <p:cNvPr id="50" name="Text Box 51"/>
            <p:cNvSpPr txBox="1">
              <a:spLocks noChangeArrowheads="1"/>
            </p:cNvSpPr>
            <p:nvPr/>
          </p:nvSpPr>
          <p:spPr bwMode="auto">
            <a:xfrm>
              <a:off x="2349" y="3042"/>
              <a:ext cx="143" cy="1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0000"/>
                  </a:solidFill>
                  <a:miter lim="800000"/>
                  <a:headEnd/>
                  <a:tailEnd type="none" w="sm" len="lg"/>
                </a14:hiddenLine>
              </a:ext>
            </a:extLst>
          </p:spPr>
          <p:txBody>
            <a:bodyPr lIns="0" tIns="0" rIns="0" bIns="0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endParaRPr lang="en-CA" altLang="en-US" sz="800" b="0">
                <a:solidFill>
                  <a:schemeClr val="tx1"/>
                </a:solidFill>
                <a:latin typeface="Times New Roman" pitchFamily="18" charset="0"/>
              </a:endParaRPr>
            </a:p>
          </p:txBody>
        </p:sp>
      </p:grpSp>
      <p:grpSp>
        <p:nvGrpSpPr>
          <p:cNvPr id="51" name="Group 52"/>
          <p:cNvGrpSpPr>
            <a:grpSpLocks/>
          </p:cNvGrpSpPr>
          <p:nvPr/>
        </p:nvGrpSpPr>
        <p:grpSpPr bwMode="auto">
          <a:xfrm>
            <a:off x="2844800" y="3194050"/>
            <a:ext cx="1230313" cy="3187700"/>
            <a:chOff x="872" y="1627"/>
            <a:chExt cx="775" cy="2008"/>
          </a:xfrm>
        </p:grpSpPr>
        <p:sp>
          <p:nvSpPr>
            <p:cNvPr id="52" name="Freeform 53"/>
            <p:cNvSpPr>
              <a:spLocks/>
            </p:cNvSpPr>
            <p:nvPr/>
          </p:nvSpPr>
          <p:spPr bwMode="auto">
            <a:xfrm>
              <a:off x="872" y="2801"/>
              <a:ext cx="528" cy="834"/>
            </a:xfrm>
            <a:custGeom>
              <a:avLst/>
              <a:gdLst>
                <a:gd name="T0" fmla="*/ 1 w 528"/>
                <a:gd name="T1" fmla="*/ 0 h 829"/>
                <a:gd name="T2" fmla="*/ 0 w 528"/>
                <a:gd name="T3" fmla="*/ 874 h 829"/>
                <a:gd name="T4" fmla="*/ 528 w 528"/>
                <a:gd name="T5" fmla="*/ 874 h 829"/>
                <a:gd name="T6" fmla="*/ 0 60000 65536"/>
                <a:gd name="T7" fmla="*/ 0 60000 65536"/>
                <a:gd name="T8" fmla="*/ 0 60000 65536"/>
                <a:gd name="T9" fmla="*/ 0 w 528"/>
                <a:gd name="T10" fmla="*/ 0 h 829"/>
                <a:gd name="T11" fmla="*/ 528 w 528"/>
                <a:gd name="T12" fmla="*/ 829 h 8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829">
                  <a:moveTo>
                    <a:pt x="1" y="0"/>
                  </a:moveTo>
                  <a:lnTo>
                    <a:pt x="0" y="829"/>
                  </a:lnTo>
                  <a:lnTo>
                    <a:pt x="528" y="829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53" name="Freeform 54"/>
            <p:cNvSpPr>
              <a:spLocks/>
            </p:cNvSpPr>
            <p:nvPr/>
          </p:nvSpPr>
          <p:spPr bwMode="auto">
            <a:xfrm>
              <a:off x="872" y="1627"/>
              <a:ext cx="775" cy="904"/>
            </a:xfrm>
            <a:custGeom>
              <a:avLst/>
              <a:gdLst>
                <a:gd name="T0" fmla="*/ 775 w 775"/>
                <a:gd name="T1" fmla="*/ 0 h 908"/>
                <a:gd name="T2" fmla="*/ 0 w 775"/>
                <a:gd name="T3" fmla="*/ 0 h 908"/>
                <a:gd name="T4" fmla="*/ 2 w 775"/>
                <a:gd name="T5" fmla="*/ 872 h 908"/>
                <a:gd name="T6" fmla="*/ 0 60000 65536"/>
                <a:gd name="T7" fmla="*/ 0 60000 65536"/>
                <a:gd name="T8" fmla="*/ 0 60000 65536"/>
                <a:gd name="T9" fmla="*/ 0 w 775"/>
                <a:gd name="T10" fmla="*/ 0 h 908"/>
                <a:gd name="T11" fmla="*/ 775 w 775"/>
                <a:gd name="T12" fmla="*/ 908 h 9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5" h="908">
                  <a:moveTo>
                    <a:pt x="775" y="0"/>
                  </a:moveTo>
                  <a:lnTo>
                    <a:pt x="0" y="0"/>
                  </a:lnTo>
                  <a:lnTo>
                    <a:pt x="2" y="908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54" name="Group 55"/>
          <p:cNvGrpSpPr>
            <a:grpSpLocks/>
          </p:cNvGrpSpPr>
          <p:nvPr/>
        </p:nvGrpSpPr>
        <p:grpSpPr bwMode="auto">
          <a:xfrm>
            <a:off x="3355975" y="3308350"/>
            <a:ext cx="2863850" cy="3014663"/>
            <a:chOff x="1195" y="1700"/>
            <a:chExt cx="1804" cy="1899"/>
          </a:xfrm>
        </p:grpSpPr>
        <p:grpSp>
          <p:nvGrpSpPr>
            <p:cNvPr id="55" name="Group 56"/>
            <p:cNvGrpSpPr>
              <a:grpSpLocks/>
            </p:cNvGrpSpPr>
            <p:nvPr/>
          </p:nvGrpSpPr>
          <p:grpSpPr bwMode="auto">
            <a:xfrm>
              <a:off x="1195" y="1700"/>
              <a:ext cx="351" cy="763"/>
              <a:chOff x="1195" y="1700"/>
              <a:chExt cx="351" cy="763"/>
            </a:xfrm>
          </p:grpSpPr>
          <p:sp>
            <p:nvSpPr>
              <p:cNvPr id="86" name="Rectangle 57"/>
              <p:cNvSpPr>
                <a:spLocks noChangeArrowheads="1"/>
              </p:cNvSpPr>
              <p:nvPr/>
            </p:nvSpPr>
            <p:spPr bwMode="auto">
              <a:xfrm>
                <a:off x="1283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7" name="Rectangle 58"/>
              <p:cNvSpPr>
                <a:spLocks noChangeArrowheads="1"/>
              </p:cNvSpPr>
              <p:nvPr/>
            </p:nvSpPr>
            <p:spPr bwMode="auto">
              <a:xfrm>
                <a:off x="1195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8" name="Rectangle 59"/>
              <p:cNvSpPr>
                <a:spLocks noChangeArrowheads="1"/>
              </p:cNvSpPr>
              <p:nvPr/>
            </p:nvSpPr>
            <p:spPr bwMode="auto">
              <a:xfrm>
                <a:off x="1203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9" name="Rectangle 60"/>
              <p:cNvSpPr>
                <a:spLocks noChangeArrowheads="1"/>
              </p:cNvSpPr>
              <p:nvPr/>
            </p:nvSpPr>
            <p:spPr bwMode="auto">
              <a:xfrm>
                <a:off x="1203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0" name="Rectangle 61"/>
              <p:cNvSpPr>
                <a:spLocks noChangeArrowheads="1"/>
              </p:cNvSpPr>
              <p:nvPr/>
            </p:nvSpPr>
            <p:spPr bwMode="auto">
              <a:xfrm>
                <a:off x="1203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1" name="Rectangle 62"/>
              <p:cNvSpPr>
                <a:spLocks noChangeArrowheads="1"/>
              </p:cNvSpPr>
              <p:nvPr/>
            </p:nvSpPr>
            <p:spPr bwMode="auto">
              <a:xfrm>
                <a:off x="1203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2" name="Rectangle 63"/>
              <p:cNvSpPr>
                <a:spLocks noChangeArrowheads="1"/>
              </p:cNvSpPr>
              <p:nvPr/>
            </p:nvSpPr>
            <p:spPr bwMode="auto">
              <a:xfrm>
                <a:off x="1203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3" name="Rectangle 64"/>
              <p:cNvSpPr>
                <a:spLocks noChangeArrowheads="1"/>
              </p:cNvSpPr>
              <p:nvPr/>
            </p:nvSpPr>
            <p:spPr bwMode="auto">
              <a:xfrm>
                <a:off x="1203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4" name="Rectangle 65"/>
              <p:cNvSpPr>
                <a:spLocks noChangeArrowheads="1"/>
              </p:cNvSpPr>
              <p:nvPr/>
            </p:nvSpPr>
            <p:spPr bwMode="auto">
              <a:xfrm>
                <a:off x="1203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6" name="Group 66"/>
            <p:cNvGrpSpPr>
              <a:grpSpLocks/>
            </p:cNvGrpSpPr>
            <p:nvPr/>
          </p:nvGrpSpPr>
          <p:grpSpPr bwMode="auto">
            <a:xfrm>
              <a:off x="2648" y="1700"/>
              <a:ext cx="351" cy="763"/>
              <a:chOff x="2648" y="1700"/>
              <a:chExt cx="351" cy="763"/>
            </a:xfrm>
          </p:grpSpPr>
          <p:sp>
            <p:nvSpPr>
              <p:cNvPr id="77" name="Rectangle 67"/>
              <p:cNvSpPr>
                <a:spLocks noChangeArrowheads="1"/>
              </p:cNvSpPr>
              <p:nvPr/>
            </p:nvSpPr>
            <p:spPr bwMode="auto">
              <a:xfrm flipH="1">
                <a:off x="2648" y="1700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8" name="Rectangle 68"/>
              <p:cNvSpPr>
                <a:spLocks noChangeArrowheads="1"/>
              </p:cNvSpPr>
              <p:nvPr/>
            </p:nvSpPr>
            <p:spPr bwMode="auto">
              <a:xfrm flipH="1">
                <a:off x="2912" y="1700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Rectangle 69"/>
              <p:cNvSpPr>
                <a:spLocks noChangeArrowheads="1"/>
              </p:cNvSpPr>
              <p:nvPr/>
            </p:nvSpPr>
            <p:spPr bwMode="auto">
              <a:xfrm flipH="1">
                <a:off x="2921" y="1762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0" name="Rectangle 70"/>
              <p:cNvSpPr>
                <a:spLocks noChangeArrowheads="1"/>
              </p:cNvSpPr>
              <p:nvPr/>
            </p:nvSpPr>
            <p:spPr bwMode="auto">
              <a:xfrm flipH="1">
                <a:off x="2921" y="18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1" name="Rectangle 71"/>
              <p:cNvSpPr>
                <a:spLocks noChangeArrowheads="1"/>
              </p:cNvSpPr>
              <p:nvPr/>
            </p:nvSpPr>
            <p:spPr bwMode="auto">
              <a:xfrm flipH="1">
                <a:off x="2921" y="19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2" name="Rectangle 72"/>
              <p:cNvSpPr>
                <a:spLocks noChangeArrowheads="1"/>
              </p:cNvSpPr>
              <p:nvPr/>
            </p:nvSpPr>
            <p:spPr bwMode="auto">
              <a:xfrm flipH="1">
                <a:off x="2921" y="20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Rectangle 73"/>
              <p:cNvSpPr>
                <a:spLocks noChangeArrowheads="1"/>
              </p:cNvSpPr>
              <p:nvPr/>
            </p:nvSpPr>
            <p:spPr bwMode="auto">
              <a:xfrm flipH="1">
                <a:off x="2921" y="21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4" name="Rectangle 74"/>
              <p:cNvSpPr>
                <a:spLocks noChangeArrowheads="1"/>
              </p:cNvSpPr>
              <p:nvPr/>
            </p:nvSpPr>
            <p:spPr bwMode="auto">
              <a:xfrm flipH="1">
                <a:off x="2921" y="22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5" name="Rectangle 75"/>
              <p:cNvSpPr>
                <a:spLocks noChangeArrowheads="1"/>
              </p:cNvSpPr>
              <p:nvPr/>
            </p:nvSpPr>
            <p:spPr bwMode="auto">
              <a:xfrm flipH="1">
                <a:off x="2921" y="2361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7" name="Group 76"/>
            <p:cNvGrpSpPr>
              <a:grpSpLocks/>
            </p:cNvGrpSpPr>
            <p:nvPr/>
          </p:nvGrpSpPr>
          <p:grpSpPr bwMode="auto">
            <a:xfrm>
              <a:off x="1195" y="2836"/>
              <a:ext cx="351" cy="763"/>
              <a:chOff x="1195" y="2836"/>
              <a:chExt cx="351" cy="763"/>
            </a:xfrm>
          </p:grpSpPr>
          <p:sp>
            <p:nvSpPr>
              <p:cNvPr id="68" name="Rectangle 77"/>
              <p:cNvSpPr>
                <a:spLocks noChangeArrowheads="1"/>
              </p:cNvSpPr>
              <p:nvPr/>
            </p:nvSpPr>
            <p:spPr bwMode="auto">
              <a:xfrm flipV="1">
                <a:off x="1283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760000"/>
                  </a:gs>
                  <a:gs pos="100000">
                    <a:srgbClr val="FF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9" name="Rectangle 78"/>
              <p:cNvSpPr>
                <a:spLocks noChangeArrowheads="1"/>
              </p:cNvSpPr>
              <p:nvPr/>
            </p:nvSpPr>
            <p:spPr bwMode="auto">
              <a:xfrm flipV="1">
                <a:off x="1195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Rectangle 79"/>
              <p:cNvSpPr>
                <a:spLocks noChangeArrowheads="1"/>
              </p:cNvSpPr>
              <p:nvPr/>
            </p:nvSpPr>
            <p:spPr bwMode="auto">
              <a:xfrm flipV="1">
                <a:off x="1203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1" name="Rectangle 80"/>
              <p:cNvSpPr>
                <a:spLocks noChangeArrowheads="1"/>
              </p:cNvSpPr>
              <p:nvPr/>
            </p:nvSpPr>
            <p:spPr bwMode="auto">
              <a:xfrm flipV="1">
                <a:off x="1203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2" name="Rectangle 81"/>
              <p:cNvSpPr>
                <a:spLocks noChangeArrowheads="1"/>
              </p:cNvSpPr>
              <p:nvPr/>
            </p:nvSpPr>
            <p:spPr bwMode="auto">
              <a:xfrm flipV="1">
                <a:off x="1203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3" name="Rectangle 82"/>
              <p:cNvSpPr>
                <a:spLocks noChangeArrowheads="1"/>
              </p:cNvSpPr>
              <p:nvPr/>
            </p:nvSpPr>
            <p:spPr bwMode="auto">
              <a:xfrm flipV="1">
                <a:off x="1203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4" name="Rectangle 83"/>
              <p:cNvSpPr>
                <a:spLocks noChangeArrowheads="1"/>
              </p:cNvSpPr>
              <p:nvPr/>
            </p:nvSpPr>
            <p:spPr bwMode="auto">
              <a:xfrm flipV="1">
                <a:off x="1203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Rectangle 84"/>
              <p:cNvSpPr>
                <a:spLocks noChangeArrowheads="1"/>
              </p:cNvSpPr>
              <p:nvPr/>
            </p:nvSpPr>
            <p:spPr bwMode="auto">
              <a:xfrm flipV="1">
                <a:off x="1203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6" name="Rectangle 85"/>
              <p:cNvSpPr>
                <a:spLocks noChangeArrowheads="1"/>
              </p:cNvSpPr>
              <p:nvPr/>
            </p:nvSpPr>
            <p:spPr bwMode="auto">
              <a:xfrm flipV="1">
                <a:off x="1203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58" name="Group 86"/>
            <p:cNvGrpSpPr>
              <a:grpSpLocks/>
            </p:cNvGrpSpPr>
            <p:nvPr/>
          </p:nvGrpSpPr>
          <p:grpSpPr bwMode="auto">
            <a:xfrm>
              <a:off x="2648" y="2836"/>
              <a:ext cx="351" cy="763"/>
              <a:chOff x="2648" y="2836"/>
              <a:chExt cx="351" cy="763"/>
            </a:xfrm>
          </p:grpSpPr>
          <p:sp>
            <p:nvSpPr>
              <p:cNvPr id="59" name="Rectangle 87"/>
              <p:cNvSpPr>
                <a:spLocks noChangeArrowheads="1"/>
              </p:cNvSpPr>
              <p:nvPr/>
            </p:nvSpPr>
            <p:spPr bwMode="auto">
              <a:xfrm flipH="1" flipV="1">
                <a:off x="2648" y="2836"/>
                <a:ext cx="263" cy="763"/>
              </a:xfrm>
              <a:prstGeom prst="rect">
                <a:avLst/>
              </a:prstGeom>
              <a:gradFill rotWithShape="0">
                <a:gsLst>
                  <a:gs pos="0">
                    <a:srgbClr val="FF0000"/>
                  </a:gs>
                  <a:gs pos="100000">
                    <a:srgbClr val="760000"/>
                  </a:gs>
                </a:gsLst>
                <a:lin ang="0" scaled="1"/>
              </a:gradFill>
              <a:ln w="28575">
                <a:solidFill>
                  <a:srgbClr val="CC3300"/>
                </a:solidFill>
                <a:miter lim="800000"/>
                <a:headEnd/>
                <a:tailEnd/>
              </a:ln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0" name="Rectangle 88"/>
              <p:cNvSpPr>
                <a:spLocks noChangeArrowheads="1"/>
              </p:cNvSpPr>
              <p:nvPr/>
            </p:nvSpPr>
            <p:spPr bwMode="auto">
              <a:xfrm flipH="1" flipV="1">
                <a:off x="2912" y="2836"/>
                <a:ext cx="87" cy="763"/>
              </a:xfrm>
              <a:prstGeom prst="rect">
                <a:avLst/>
              </a:prstGeom>
              <a:noFill/>
              <a:ln w="28575">
                <a:solidFill>
                  <a:srgbClr val="CC33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Rectangle 89"/>
              <p:cNvSpPr>
                <a:spLocks noChangeArrowheads="1"/>
              </p:cNvSpPr>
              <p:nvPr/>
            </p:nvSpPr>
            <p:spPr bwMode="auto">
              <a:xfrm flipH="1" flipV="1">
                <a:off x="2921" y="3499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Rectangle 90"/>
              <p:cNvSpPr>
                <a:spLocks noChangeArrowheads="1"/>
              </p:cNvSpPr>
              <p:nvPr/>
            </p:nvSpPr>
            <p:spPr bwMode="auto">
              <a:xfrm flipH="1" flipV="1">
                <a:off x="2921" y="34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Rectangle 91"/>
              <p:cNvSpPr>
                <a:spLocks noChangeArrowheads="1"/>
              </p:cNvSpPr>
              <p:nvPr/>
            </p:nvSpPr>
            <p:spPr bwMode="auto">
              <a:xfrm flipH="1" flipV="1">
                <a:off x="2921" y="33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Rectangle 92"/>
              <p:cNvSpPr>
                <a:spLocks noChangeArrowheads="1"/>
              </p:cNvSpPr>
              <p:nvPr/>
            </p:nvSpPr>
            <p:spPr bwMode="auto">
              <a:xfrm flipH="1" flipV="1">
                <a:off x="2921" y="32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Rectangle 93"/>
              <p:cNvSpPr>
                <a:spLocks noChangeArrowheads="1"/>
              </p:cNvSpPr>
              <p:nvPr/>
            </p:nvSpPr>
            <p:spPr bwMode="auto">
              <a:xfrm flipH="1" flipV="1">
                <a:off x="2921" y="31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6" name="Rectangle 94"/>
              <p:cNvSpPr>
                <a:spLocks noChangeArrowheads="1"/>
              </p:cNvSpPr>
              <p:nvPr/>
            </p:nvSpPr>
            <p:spPr bwMode="auto">
              <a:xfrm flipH="1" flipV="1">
                <a:off x="2921" y="30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Rectangle 95"/>
              <p:cNvSpPr>
                <a:spLocks noChangeArrowheads="1"/>
              </p:cNvSpPr>
              <p:nvPr/>
            </p:nvSpPr>
            <p:spPr bwMode="auto">
              <a:xfrm flipH="1" flipV="1">
                <a:off x="2921" y="2900"/>
                <a:ext cx="70" cy="38"/>
              </a:xfrm>
              <a:prstGeom prst="rect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95" name="Group 96"/>
          <p:cNvGrpSpPr>
            <a:grpSpLocks/>
          </p:cNvGrpSpPr>
          <p:nvPr/>
        </p:nvGrpSpPr>
        <p:grpSpPr bwMode="auto">
          <a:xfrm>
            <a:off x="5503863" y="3194050"/>
            <a:ext cx="1230312" cy="3190875"/>
            <a:chOff x="2547" y="1627"/>
            <a:chExt cx="775" cy="2010"/>
          </a:xfrm>
        </p:grpSpPr>
        <p:sp>
          <p:nvSpPr>
            <p:cNvPr id="96" name="Freeform 97"/>
            <p:cNvSpPr>
              <a:spLocks/>
            </p:cNvSpPr>
            <p:nvPr/>
          </p:nvSpPr>
          <p:spPr bwMode="auto">
            <a:xfrm flipH="1">
              <a:off x="2794" y="2807"/>
              <a:ext cx="528" cy="830"/>
            </a:xfrm>
            <a:custGeom>
              <a:avLst/>
              <a:gdLst>
                <a:gd name="T0" fmla="*/ 1 w 528"/>
                <a:gd name="T1" fmla="*/ 0 h 829"/>
                <a:gd name="T2" fmla="*/ 0 w 528"/>
                <a:gd name="T3" fmla="*/ 838 h 829"/>
                <a:gd name="T4" fmla="*/ 528 w 528"/>
                <a:gd name="T5" fmla="*/ 838 h 829"/>
                <a:gd name="T6" fmla="*/ 0 60000 65536"/>
                <a:gd name="T7" fmla="*/ 0 60000 65536"/>
                <a:gd name="T8" fmla="*/ 0 60000 65536"/>
                <a:gd name="T9" fmla="*/ 0 w 528"/>
                <a:gd name="T10" fmla="*/ 0 h 829"/>
                <a:gd name="T11" fmla="*/ 528 w 528"/>
                <a:gd name="T12" fmla="*/ 829 h 829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528" h="829">
                  <a:moveTo>
                    <a:pt x="1" y="0"/>
                  </a:moveTo>
                  <a:lnTo>
                    <a:pt x="0" y="829"/>
                  </a:lnTo>
                  <a:lnTo>
                    <a:pt x="528" y="829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7" name="Freeform 98"/>
            <p:cNvSpPr>
              <a:spLocks/>
            </p:cNvSpPr>
            <p:nvPr/>
          </p:nvSpPr>
          <p:spPr bwMode="auto">
            <a:xfrm flipH="1">
              <a:off x="2547" y="1627"/>
              <a:ext cx="775" cy="861"/>
            </a:xfrm>
            <a:custGeom>
              <a:avLst/>
              <a:gdLst>
                <a:gd name="T0" fmla="*/ 775 w 775"/>
                <a:gd name="T1" fmla="*/ 0 h 908"/>
                <a:gd name="T2" fmla="*/ 0 w 775"/>
                <a:gd name="T3" fmla="*/ 0 h 908"/>
                <a:gd name="T4" fmla="*/ 2 w 775"/>
                <a:gd name="T5" fmla="*/ 563 h 908"/>
                <a:gd name="T6" fmla="*/ 0 60000 65536"/>
                <a:gd name="T7" fmla="*/ 0 60000 65536"/>
                <a:gd name="T8" fmla="*/ 0 60000 65536"/>
                <a:gd name="T9" fmla="*/ 0 w 775"/>
                <a:gd name="T10" fmla="*/ 0 h 908"/>
                <a:gd name="T11" fmla="*/ 775 w 775"/>
                <a:gd name="T12" fmla="*/ 908 h 90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775" h="908">
                  <a:moveTo>
                    <a:pt x="775" y="0"/>
                  </a:moveTo>
                  <a:lnTo>
                    <a:pt x="0" y="0"/>
                  </a:lnTo>
                  <a:lnTo>
                    <a:pt x="2" y="908"/>
                  </a:lnTo>
                </a:path>
              </a:pathLst>
            </a:custGeom>
            <a:noFill/>
            <a:ln w="76200">
              <a:solidFill>
                <a:srgbClr val="00FFCC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98" name="Rectangle 99"/>
          <p:cNvSpPr>
            <a:spLocks noChangeArrowheads="1"/>
          </p:cNvSpPr>
          <p:nvPr/>
        </p:nvSpPr>
        <p:spPr bwMode="auto">
          <a:xfrm rot="19004142">
            <a:off x="4597400" y="4832350"/>
            <a:ext cx="76200" cy="76200"/>
          </a:xfrm>
          <a:prstGeom prst="rect">
            <a:avLst/>
          </a:prstGeom>
          <a:gradFill rotWithShape="0">
            <a:gsLst>
              <a:gs pos="0">
                <a:srgbClr val="0099FF"/>
              </a:gs>
              <a:gs pos="100000">
                <a:srgbClr val="00C200"/>
              </a:gs>
            </a:gsLst>
            <a:lin ang="27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>
              <a:solidFill>
                <a:schemeClr val="tx1"/>
              </a:solidFill>
            </a:endParaRPr>
          </a:p>
        </p:txBody>
      </p:sp>
      <p:sp>
        <p:nvSpPr>
          <p:cNvPr id="99" name="Text Box 100"/>
          <p:cNvSpPr txBox="1">
            <a:spLocks noChangeArrowheads="1"/>
          </p:cNvSpPr>
          <p:nvPr/>
        </p:nvSpPr>
        <p:spPr bwMode="auto">
          <a:xfrm>
            <a:off x="7162800" y="990600"/>
            <a:ext cx="1676400" cy="835025"/>
          </a:xfrm>
          <a:prstGeom prst="rect">
            <a:avLst/>
          </a:prstGeom>
          <a:gradFill rotWithShape="0">
            <a:gsLst>
              <a:gs pos="0">
                <a:srgbClr val="004776"/>
              </a:gs>
              <a:gs pos="50000">
                <a:srgbClr val="0099FF"/>
              </a:gs>
              <a:gs pos="100000">
                <a:srgbClr val="004776"/>
              </a:gs>
            </a:gsLst>
            <a:lin ang="27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chemeClr val="bg1"/>
                </a:solidFill>
              </a:rPr>
              <a:t>Nd:YVO</a:t>
            </a:r>
            <a:r>
              <a:rPr lang="en-US" altLang="en-US" sz="2400" baseline="-25000" dirty="0">
                <a:solidFill>
                  <a:schemeClr val="bg1"/>
                </a:solidFill>
              </a:rPr>
              <a:t>4</a:t>
            </a:r>
            <a:r>
              <a:rPr lang="en-US" altLang="en-US" sz="2400" dirty="0">
                <a:solidFill>
                  <a:schemeClr val="bg1"/>
                </a:solidFill>
              </a:rPr>
              <a:t> Laser</a:t>
            </a:r>
          </a:p>
        </p:txBody>
      </p:sp>
      <p:sp>
        <p:nvSpPr>
          <p:cNvPr id="100" name="Text Box 101"/>
          <p:cNvSpPr txBox="1">
            <a:spLocks noChangeArrowheads="1"/>
          </p:cNvSpPr>
          <p:nvPr/>
        </p:nvSpPr>
        <p:spPr bwMode="auto">
          <a:xfrm>
            <a:off x="152400" y="1371600"/>
            <a:ext cx="1524000" cy="1200150"/>
          </a:xfrm>
          <a:prstGeom prst="rect">
            <a:avLst/>
          </a:prstGeom>
          <a:gradFill rotWithShape="0">
            <a:gsLst>
              <a:gs pos="0">
                <a:srgbClr val="007600"/>
              </a:gs>
              <a:gs pos="50000">
                <a:srgbClr val="00FF00"/>
              </a:gs>
              <a:gs pos="100000">
                <a:srgbClr val="007600"/>
              </a:gs>
            </a:gsLst>
            <a:lin ang="18900000" scaled="1"/>
          </a:gra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2400" dirty="0">
                <a:solidFill>
                  <a:schemeClr val="tx1"/>
                </a:solidFill>
              </a:rPr>
              <a:t>Argon Ion Laser</a:t>
            </a:r>
          </a:p>
        </p:txBody>
      </p:sp>
      <p:sp>
        <p:nvSpPr>
          <p:cNvPr id="101" name="AutoShape 102"/>
          <p:cNvSpPr>
            <a:spLocks noChangeArrowheads="1"/>
          </p:cNvSpPr>
          <p:nvPr/>
        </p:nvSpPr>
        <p:spPr bwMode="auto">
          <a:xfrm rot="732366">
            <a:off x="4618038" y="4660900"/>
            <a:ext cx="382587" cy="287338"/>
          </a:xfrm>
          <a:prstGeom prst="irregularSeal2">
            <a:avLst/>
          </a:prstGeom>
          <a:gradFill rotWithShape="0">
            <a:gsLst>
              <a:gs pos="0">
                <a:srgbClr val="FF6600"/>
              </a:gs>
              <a:gs pos="100000">
                <a:srgbClr val="FF0000"/>
              </a:gs>
            </a:gsLst>
            <a:path path="shape">
              <a:fillToRect l="50000" t="50000" r="50000" b="50000"/>
            </a:path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>
              <a:solidFill>
                <a:schemeClr val="tx1"/>
              </a:solidFill>
            </a:endParaRPr>
          </a:p>
        </p:txBody>
      </p:sp>
      <p:cxnSp>
        <p:nvCxnSpPr>
          <p:cNvPr id="102" name="AutoShape 103"/>
          <p:cNvCxnSpPr>
            <a:cxnSpLocks noChangeShapeType="1"/>
            <a:stCxn id="126" idx="0"/>
            <a:endCxn id="41" idx="0"/>
          </p:cNvCxnSpPr>
          <p:nvPr/>
        </p:nvCxnSpPr>
        <p:spPr bwMode="auto">
          <a:xfrm>
            <a:off x="4784725" y="1401763"/>
            <a:ext cx="1588" cy="3325812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3" name="AutoShape 104"/>
          <p:cNvCxnSpPr>
            <a:cxnSpLocks noChangeShapeType="1"/>
            <a:stCxn id="131" idx="0"/>
            <a:endCxn id="98" idx="3"/>
          </p:cNvCxnSpPr>
          <p:nvPr/>
        </p:nvCxnSpPr>
        <p:spPr bwMode="auto">
          <a:xfrm>
            <a:off x="4662488" y="1973263"/>
            <a:ext cx="0" cy="2870200"/>
          </a:xfrm>
          <a:prstGeom prst="straightConnector1">
            <a:avLst/>
          </a:prstGeom>
          <a:noFill/>
          <a:ln w="28575">
            <a:solidFill>
              <a:srgbClr val="66FF33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04" name="Group 105"/>
          <p:cNvGrpSpPr>
            <a:grpSpLocks/>
          </p:cNvGrpSpPr>
          <p:nvPr/>
        </p:nvGrpSpPr>
        <p:grpSpPr bwMode="auto">
          <a:xfrm>
            <a:off x="4297363" y="2749550"/>
            <a:ext cx="673100" cy="2092325"/>
            <a:chOff x="2707" y="1732"/>
            <a:chExt cx="424" cy="1318"/>
          </a:xfrm>
        </p:grpSpPr>
        <p:sp>
          <p:nvSpPr>
            <p:cNvPr id="105" name="Rectangle 106"/>
            <p:cNvSpPr>
              <a:spLocks noChangeArrowheads="1"/>
            </p:cNvSpPr>
            <p:nvPr/>
          </p:nvSpPr>
          <p:spPr bwMode="auto">
            <a:xfrm rot="2162438" flipH="1" flipV="1">
              <a:off x="2707" y="1732"/>
              <a:ext cx="424" cy="47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solidFill>
                  <a:schemeClr val="tx1"/>
                </a:solidFill>
              </a:endParaRPr>
            </a:p>
          </p:txBody>
        </p:sp>
        <p:cxnSp>
          <p:nvCxnSpPr>
            <p:cNvPr id="106" name="AutoShape 107"/>
            <p:cNvCxnSpPr>
              <a:cxnSpLocks noChangeShapeType="1"/>
              <a:stCxn id="105" idx="0"/>
              <a:endCxn id="98" idx="0"/>
            </p:cNvCxnSpPr>
            <p:nvPr/>
          </p:nvCxnSpPr>
          <p:spPr bwMode="auto">
            <a:xfrm flipH="1">
              <a:off x="2903" y="1775"/>
              <a:ext cx="1" cy="1275"/>
            </a:xfrm>
            <a:prstGeom prst="straightConnector1">
              <a:avLst/>
            </a:prstGeom>
            <a:noFill/>
            <a:ln w="28575">
              <a:solidFill>
                <a:srgbClr val="66FF33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07" name="Group 108"/>
          <p:cNvGrpSpPr>
            <a:grpSpLocks/>
          </p:cNvGrpSpPr>
          <p:nvPr/>
        </p:nvGrpSpPr>
        <p:grpSpPr bwMode="auto">
          <a:xfrm>
            <a:off x="2438400" y="2463800"/>
            <a:ext cx="2171700" cy="701675"/>
            <a:chOff x="1536" y="1552"/>
            <a:chExt cx="1368" cy="442"/>
          </a:xfrm>
        </p:grpSpPr>
        <p:sp>
          <p:nvSpPr>
            <p:cNvPr id="108" name="Text Box 109"/>
            <p:cNvSpPr txBox="1">
              <a:spLocks noChangeArrowheads="1"/>
            </p:cNvSpPr>
            <p:nvPr/>
          </p:nvSpPr>
          <p:spPr bwMode="auto">
            <a:xfrm>
              <a:off x="1536" y="1552"/>
              <a:ext cx="1296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Ruby Fluorescence</a:t>
              </a:r>
            </a:p>
          </p:txBody>
        </p:sp>
        <p:cxnSp>
          <p:nvCxnSpPr>
            <p:cNvPr id="109" name="AutoShape 110"/>
            <p:cNvCxnSpPr>
              <a:cxnSpLocks noChangeShapeType="1"/>
              <a:stCxn id="105" idx="0"/>
              <a:endCxn id="108" idx="1"/>
            </p:cNvCxnSpPr>
            <p:nvPr/>
          </p:nvCxnSpPr>
          <p:spPr bwMode="auto">
            <a:xfrm flipH="1" flipV="1">
              <a:off x="1536" y="1773"/>
              <a:ext cx="1368" cy="2"/>
            </a:xfrm>
            <a:prstGeom prst="straightConnector1">
              <a:avLst/>
            </a:prstGeom>
            <a:noFill/>
            <a:ln w="28575">
              <a:solidFill>
                <a:srgbClr val="66FF33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0" name="Group 111"/>
          <p:cNvGrpSpPr>
            <a:grpSpLocks/>
          </p:cNvGrpSpPr>
          <p:nvPr/>
        </p:nvGrpSpPr>
        <p:grpSpPr bwMode="auto">
          <a:xfrm>
            <a:off x="4870450" y="4605338"/>
            <a:ext cx="3575050" cy="396875"/>
            <a:chOff x="3068" y="2901"/>
            <a:chExt cx="2252" cy="250"/>
          </a:xfrm>
        </p:grpSpPr>
        <p:sp>
          <p:nvSpPr>
            <p:cNvPr id="111" name="Text Box 112"/>
            <p:cNvSpPr txBox="1">
              <a:spLocks noChangeArrowheads="1"/>
            </p:cNvSpPr>
            <p:nvPr/>
          </p:nvSpPr>
          <p:spPr bwMode="auto">
            <a:xfrm>
              <a:off x="4635" y="2901"/>
              <a:ext cx="685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chemeClr val="tx1"/>
                  </a:solidFill>
                </a:rPr>
                <a:t>Sample</a:t>
              </a:r>
            </a:p>
          </p:txBody>
        </p:sp>
        <p:cxnSp>
          <p:nvCxnSpPr>
            <p:cNvPr id="112" name="AutoShape 113"/>
            <p:cNvCxnSpPr>
              <a:cxnSpLocks noChangeShapeType="1"/>
              <a:stCxn id="41" idx="3"/>
              <a:endCxn id="111" idx="1"/>
            </p:cNvCxnSpPr>
            <p:nvPr/>
          </p:nvCxnSpPr>
          <p:spPr bwMode="auto">
            <a:xfrm flipV="1">
              <a:off x="3068" y="3026"/>
              <a:ext cx="1567" cy="6"/>
            </a:xfrm>
            <a:prstGeom prst="straightConnector1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13" name="AutoShape 114"/>
          <p:cNvCxnSpPr>
            <a:cxnSpLocks noChangeShapeType="1"/>
            <a:stCxn id="108" idx="1"/>
            <a:endCxn id="120" idx="3"/>
          </p:cNvCxnSpPr>
          <p:nvPr/>
        </p:nvCxnSpPr>
        <p:spPr bwMode="auto">
          <a:xfrm rot="10800000" flipV="1">
            <a:off x="2066260" y="2814638"/>
            <a:ext cx="372140" cy="2082006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rgbClr val="66FF33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114" name="Group 115"/>
          <p:cNvGrpSpPr>
            <a:grpSpLocks/>
          </p:cNvGrpSpPr>
          <p:nvPr/>
        </p:nvGrpSpPr>
        <p:grpSpPr bwMode="auto">
          <a:xfrm>
            <a:off x="1193800" y="4711700"/>
            <a:ext cx="3349625" cy="396875"/>
            <a:chOff x="752" y="2968"/>
            <a:chExt cx="2150" cy="250"/>
          </a:xfrm>
        </p:grpSpPr>
        <p:sp>
          <p:nvSpPr>
            <p:cNvPr id="115" name="Text Box 116"/>
            <p:cNvSpPr txBox="1">
              <a:spLocks noChangeArrowheads="1"/>
            </p:cNvSpPr>
            <p:nvPr/>
          </p:nvSpPr>
          <p:spPr bwMode="auto">
            <a:xfrm>
              <a:off x="752" y="2968"/>
              <a:ext cx="560" cy="250"/>
            </a:xfrm>
            <a:prstGeom prst="rect">
              <a:avLst/>
            </a:prstGeom>
            <a:noFill/>
            <a:ln w="28575">
              <a:noFill/>
              <a:miter lim="800000"/>
              <a:headEnd/>
              <a:tailEnd type="none" w="lg" len="lg"/>
            </a:ln>
            <a:effectLst/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2000" dirty="0">
                  <a:solidFill>
                    <a:schemeClr val="tx1"/>
                  </a:solidFill>
                </a:rPr>
                <a:t>Ruby</a:t>
              </a:r>
            </a:p>
          </p:txBody>
        </p:sp>
        <p:cxnSp>
          <p:nvCxnSpPr>
            <p:cNvPr id="116" name="AutoShape 117"/>
            <p:cNvCxnSpPr>
              <a:cxnSpLocks noChangeShapeType="1"/>
              <a:stCxn id="98" idx="1"/>
              <a:endCxn id="115" idx="3"/>
            </p:cNvCxnSpPr>
            <p:nvPr/>
          </p:nvCxnSpPr>
          <p:spPr bwMode="auto">
            <a:xfrm flipH="1">
              <a:off x="1312" y="3084"/>
              <a:ext cx="1590" cy="9"/>
            </a:xfrm>
            <a:prstGeom prst="straightConnector1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17" name="Group 118"/>
          <p:cNvGrpSpPr>
            <a:grpSpLocks/>
          </p:cNvGrpSpPr>
          <p:nvPr/>
        </p:nvGrpSpPr>
        <p:grpSpPr bwMode="auto">
          <a:xfrm>
            <a:off x="199360" y="2924969"/>
            <a:ext cx="1866900" cy="2176462"/>
            <a:chOff x="136" y="1855"/>
            <a:chExt cx="1176" cy="1371"/>
          </a:xfrm>
        </p:grpSpPr>
        <p:grpSp>
          <p:nvGrpSpPr>
            <p:cNvPr id="118" name="Group 119"/>
            <p:cNvGrpSpPr>
              <a:grpSpLocks/>
            </p:cNvGrpSpPr>
            <p:nvPr/>
          </p:nvGrpSpPr>
          <p:grpSpPr bwMode="auto">
            <a:xfrm>
              <a:off x="136" y="1855"/>
              <a:ext cx="1176" cy="1371"/>
              <a:chOff x="408" y="1751"/>
              <a:chExt cx="1176" cy="1371"/>
            </a:xfrm>
          </p:grpSpPr>
          <p:sp>
            <p:nvSpPr>
              <p:cNvPr id="120" name="Text Box 120"/>
              <p:cNvSpPr txBox="1">
                <a:spLocks noChangeArrowheads="1"/>
              </p:cNvSpPr>
              <p:nvPr/>
            </p:nvSpPr>
            <p:spPr bwMode="auto">
              <a:xfrm>
                <a:off x="408" y="2864"/>
                <a:ext cx="1176" cy="258"/>
              </a:xfrm>
              <a:prstGeom prst="rect">
                <a:avLst/>
              </a:prstGeom>
              <a:gradFill rotWithShape="0">
                <a:gsLst>
                  <a:gs pos="0">
                    <a:srgbClr val="767600"/>
                  </a:gs>
                  <a:gs pos="50000">
                    <a:srgbClr val="FFFF00"/>
                  </a:gs>
                  <a:gs pos="100000">
                    <a:srgbClr val="767600"/>
                  </a:gs>
                </a:gsLst>
                <a:lin ang="18900000" scaled="1"/>
              </a:gradFill>
              <a:ln w="12700">
                <a:solidFill>
                  <a:schemeClr val="folHlink"/>
                </a:solidFill>
                <a:miter lim="800000"/>
                <a:headEnd/>
                <a:tailEnd/>
              </a:ln>
            </p:spPr>
            <p:txBody>
              <a:bodyPr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l" eaLnBrk="1" hangingPunct="1">
                  <a:spcBef>
                    <a:spcPct val="50000"/>
                  </a:spcBef>
                </a:pPr>
                <a:r>
                  <a:rPr lang="en-US" altLang="en-US" sz="2000">
                    <a:solidFill>
                      <a:schemeClr val="tx1"/>
                    </a:solidFill>
                  </a:rPr>
                  <a:t>Spectrometer</a:t>
                </a:r>
              </a:p>
            </p:txBody>
          </p:sp>
          <p:grpSp>
            <p:nvGrpSpPr>
              <p:cNvPr id="121" name="Group 121"/>
              <p:cNvGrpSpPr>
                <a:grpSpLocks/>
              </p:cNvGrpSpPr>
              <p:nvPr/>
            </p:nvGrpSpPr>
            <p:grpSpPr bwMode="auto">
              <a:xfrm>
                <a:off x="496" y="1751"/>
                <a:ext cx="1014" cy="1105"/>
                <a:chOff x="3211" y="3668"/>
                <a:chExt cx="579" cy="554"/>
              </a:xfrm>
            </p:grpSpPr>
            <p:sp>
              <p:nvSpPr>
                <p:cNvPr id="122" name="Rectangle 122"/>
                <p:cNvSpPr>
                  <a:spLocks noChangeArrowheads="1"/>
                </p:cNvSpPr>
                <p:nvPr/>
              </p:nvSpPr>
              <p:spPr bwMode="auto">
                <a:xfrm>
                  <a:off x="3380" y="4057"/>
                  <a:ext cx="242" cy="114"/>
                </a:xfrm>
                <a:prstGeom prst="rect">
                  <a:avLst/>
                </a:prstGeom>
                <a:solidFill>
                  <a:srgbClr val="C0C0C0"/>
                </a:solidFill>
                <a:ln w="825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3" name="Rectangle 123"/>
                <p:cNvSpPr>
                  <a:spLocks noChangeArrowheads="1"/>
                </p:cNvSpPr>
                <p:nvPr/>
              </p:nvSpPr>
              <p:spPr bwMode="auto">
                <a:xfrm>
                  <a:off x="3211" y="4116"/>
                  <a:ext cx="579" cy="106"/>
                </a:xfrm>
                <a:prstGeom prst="rect">
                  <a:avLst/>
                </a:prstGeom>
                <a:solidFill>
                  <a:srgbClr val="C0C0C0"/>
                </a:solidFill>
                <a:ln w="825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24" name="AutoShape 124"/>
                <p:cNvSpPr>
                  <a:spLocks noChangeArrowheads="1"/>
                </p:cNvSpPr>
                <p:nvPr/>
              </p:nvSpPr>
              <p:spPr bwMode="auto">
                <a:xfrm>
                  <a:off x="3258" y="3668"/>
                  <a:ext cx="486" cy="393"/>
                </a:xfrm>
                <a:prstGeom prst="bevel">
                  <a:avLst>
                    <a:gd name="adj" fmla="val 12500"/>
                  </a:avLst>
                </a:prstGeom>
                <a:solidFill>
                  <a:srgbClr val="C0C0C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/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>
                    <a:solidFill>
                      <a:schemeClr val="tx1"/>
                    </a:solidFill>
                  </a:endParaRPr>
                </a:p>
              </p:txBody>
            </p:sp>
          </p:grpSp>
        </p:grpSp>
        <p:graphicFrame>
          <p:nvGraphicFramePr>
            <p:cNvPr id="119" name="Object 125"/>
            <p:cNvGraphicFramePr>
              <a:graphicFrameLocks noChangeAspect="1"/>
            </p:cNvGraphicFramePr>
            <p:nvPr/>
          </p:nvGraphicFramePr>
          <p:xfrm>
            <a:off x="398" y="1959"/>
            <a:ext cx="659" cy="58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407" name="Worksheet" r:id="rId5" imgW="7315200" imgH="3886200" progId="Excel.Sheet.8">
                    <p:embed/>
                  </p:oleObj>
                </mc:Choice>
                <mc:Fallback>
                  <p:oleObj name="Worksheet" r:id="rId5" imgW="7315200" imgH="3886200" progId="Excel.Sheet.8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8" y="1959"/>
                          <a:ext cx="659" cy="584"/>
                        </a:xfrm>
                        <a:prstGeom prst="rect">
                          <a:avLst/>
                        </a:prstGeom>
                        <a:solidFill>
                          <a:schemeClr val="tx1"/>
                        </a:solidFill>
                        <a:ln>
                          <a:noFill/>
                        </a:ln>
                        <a:effectLst/>
                        <a:extLs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>
                                    <a:alpha val="74997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25" name="Group 126"/>
          <p:cNvGrpSpPr>
            <a:grpSpLocks/>
          </p:cNvGrpSpPr>
          <p:nvPr/>
        </p:nvGrpSpPr>
        <p:grpSpPr bwMode="auto">
          <a:xfrm>
            <a:off x="4419600" y="1079500"/>
            <a:ext cx="2743200" cy="688975"/>
            <a:chOff x="2784" y="680"/>
            <a:chExt cx="1728" cy="434"/>
          </a:xfrm>
        </p:grpSpPr>
        <p:sp>
          <p:nvSpPr>
            <p:cNvPr id="126" name="Rectangle 127"/>
            <p:cNvSpPr>
              <a:spLocks noChangeArrowheads="1"/>
            </p:cNvSpPr>
            <p:nvPr/>
          </p:nvSpPr>
          <p:spPr bwMode="auto">
            <a:xfrm rot="19437562" flipV="1">
              <a:off x="2784" y="840"/>
              <a:ext cx="432" cy="4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127" name="Text Box 128"/>
            <p:cNvSpPr txBox="1">
              <a:spLocks noChangeArrowheads="1"/>
            </p:cNvSpPr>
            <p:nvPr/>
          </p:nvSpPr>
          <p:spPr bwMode="auto">
            <a:xfrm>
              <a:off x="3160" y="864"/>
              <a:ext cx="1352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>
                  <a:solidFill>
                    <a:schemeClr val="tx1"/>
                  </a:solidFill>
                </a:rPr>
                <a:t>Pulse</a:t>
              </a:r>
            </a:p>
          </p:txBody>
        </p:sp>
        <p:cxnSp>
          <p:nvCxnSpPr>
            <p:cNvPr id="128" name="AutoShape 129"/>
            <p:cNvCxnSpPr>
              <a:cxnSpLocks noChangeShapeType="1"/>
              <a:stCxn id="99" idx="1"/>
              <a:endCxn id="126" idx="0"/>
            </p:cNvCxnSpPr>
            <p:nvPr/>
          </p:nvCxnSpPr>
          <p:spPr bwMode="auto">
            <a:xfrm flipH="1" flipV="1">
              <a:off x="3014" y="883"/>
              <a:ext cx="1498" cy="4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29" name="Text Box 130"/>
            <p:cNvSpPr txBox="1">
              <a:spLocks noChangeArrowheads="1"/>
            </p:cNvSpPr>
            <p:nvPr/>
          </p:nvSpPr>
          <p:spPr bwMode="auto">
            <a:xfrm>
              <a:off x="3152" y="680"/>
              <a:ext cx="1320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 dirty="0">
                  <a:solidFill>
                    <a:schemeClr val="tx1"/>
                  </a:solidFill>
                </a:rPr>
                <a:t>10 </a:t>
              </a:r>
              <a:r>
                <a:rPr lang="en-US" altLang="en-US" sz="1600" dirty="0">
                  <a:solidFill>
                    <a:schemeClr val="tx1"/>
                  </a:solidFill>
                  <a:sym typeface="Symbol" pitchFamily="18" charset="2"/>
                </a:rPr>
                <a:t></a:t>
              </a:r>
              <a:r>
                <a:rPr lang="en-US" altLang="en-US" sz="1600" dirty="0">
                  <a:solidFill>
                    <a:schemeClr val="tx1"/>
                  </a:solidFill>
                </a:rPr>
                <a:t>J/10 ns pulse</a:t>
              </a:r>
            </a:p>
          </p:txBody>
        </p:sp>
      </p:grpSp>
      <p:grpSp>
        <p:nvGrpSpPr>
          <p:cNvPr id="130" name="Group 131"/>
          <p:cNvGrpSpPr>
            <a:grpSpLocks/>
          </p:cNvGrpSpPr>
          <p:nvPr/>
        </p:nvGrpSpPr>
        <p:grpSpPr bwMode="auto">
          <a:xfrm>
            <a:off x="1616075" y="1600200"/>
            <a:ext cx="3413125" cy="701675"/>
            <a:chOff x="1018" y="1008"/>
            <a:chExt cx="2150" cy="442"/>
          </a:xfrm>
        </p:grpSpPr>
        <p:sp>
          <p:nvSpPr>
            <p:cNvPr id="131" name="Rectangle 132"/>
            <p:cNvSpPr>
              <a:spLocks noChangeArrowheads="1"/>
            </p:cNvSpPr>
            <p:nvPr/>
          </p:nvSpPr>
          <p:spPr bwMode="auto">
            <a:xfrm rot="2162438" flipH="1" flipV="1">
              <a:off x="2736" y="1200"/>
              <a:ext cx="432" cy="48"/>
            </a:xfrm>
            <a:prstGeom prst="rect">
              <a:avLst/>
            </a:prstGeom>
            <a:solidFill>
              <a:srgbClr val="DDDDDD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>
                <a:solidFill>
                  <a:schemeClr val="tx1"/>
                </a:solidFill>
              </a:endParaRPr>
            </a:p>
          </p:txBody>
        </p:sp>
        <p:sp>
          <p:nvSpPr>
            <p:cNvPr id="132" name="Text Box 133"/>
            <p:cNvSpPr txBox="1">
              <a:spLocks noChangeArrowheads="1"/>
            </p:cNvSpPr>
            <p:nvPr/>
          </p:nvSpPr>
          <p:spPr bwMode="auto">
            <a:xfrm>
              <a:off x="1018" y="1008"/>
              <a:ext cx="1152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2000" dirty="0">
                  <a:solidFill>
                    <a:schemeClr val="tx1"/>
                  </a:solidFill>
                </a:rPr>
                <a:t>Ruby Excitation</a:t>
              </a:r>
            </a:p>
          </p:txBody>
        </p:sp>
        <p:cxnSp>
          <p:nvCxnSpPr>
            <p:cNvPr id="133" name="AutoShape 134"/>
            <p:cNvCxnSpPr>
              <a:cxnSpLocks noChangeShapeType="1"/>
              <a:stCxn id="100" idx="3"/>
              <a:endCxn id="131" idx="0"/>
            </p:cNvCxnSpPr>
            <p:nvPr/>
          </p:nvCxnSpPr>
          <p:spPr bwMode="auto">
            <a:xfrm>
              <a:off x="1056" y="1242"/>
              <a:ext cx="1881" cy="1"/>
            </a:xfrm>
            <a:prstGeom prst="straightConnector1">
              <a:avLst/>
            </a:prstGeom>
            <a:noFill/>
            <a:ln w="28575">
              <a:solidFill>
                <a:srgbClr val="66FF33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4" name="Text Box 135"/>
            <p:cNvSpPr txBox="1">
              <a:spLocks noChangeArrowheads="1"/>
            </p:cNvSpPr>
            <p:nvPr/>
          </p:nvSpPr>
          <p:spPr bwMode="auto">
            <a:xfrm>
              <a:off x="1872" y="1056"/>
              <a:ext cx="1024" cy="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28575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600">
                  <a:solidFill>
                    <a:schemeClr val="tx1"/>
                  </a:solidFill>
                </a:rPr>
                <a:t>R1=694.1 nm  R2=692.8 nm</a:t>
              </a:r>
            </a:p>
          </p:txBody>
        </p:sp>
      </p:grpSp>
      <p:sp>
        <p:nvSpPr>
          <p:cNvPr id="135" name="Text Box 136"/>
          <p:cNvSpPr txBox="1">
            <a:spLocks noChangeArrowheads="1"/>
          </p:cNvSpPr>
          <p:nvPr/>
        </p:nvSpPr>
        <p:spPr bwMode="auto">
          <a:xfrm>
            <a:off x="84138" y="5578475"/>
            <a:ext cx="22352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2400" b="0" dirty="0">
                <a:solidFill>
                  <a:schemeClr val="tx1"/>
                </a:solidFill>
              </a:rPr>
              <a:t>1</a:t>
            </a:r>
            <a:r>
              <a:rPr lang="en-US" altLang="en-US" sz="2400" b="0" dirty="0">
                <a:solidFill>
                  <a:schemeClr val="tx1"/>
                </a:solidFill>
                <a:cs typeface="Arial" pitchFamily="34" charset="0"/>
              </a:rPr>
              <a:t>Å→2.75 mbar</a:t>
            </a:r>
          </a:p>
        </p:txBody>
      </p:sp>
      <p:sp>
        <p:nvSpPr>
          <p:cNvPr id="136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Diamond Anvil Cell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000"/>
                            </p:stCondLst>
                            <p:childTnLst>
                              <p:par>
                                <p:cTn id="6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500"/>
                            </p:stCondLst>
                            <p:childTnLst>
                              <p:par>
                                <p:cTn id="7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7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2000"/>
                            </p:stCondLst>
                            <p:childTnLst>
                              <p:par>
                                <p:cTn id="7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81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361561" y="1262056"/>
            <a:ext cx="3498791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2857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buFont typeface="Arial" pitchFamily="34" charset="0"/>
              <a:buChar char="•"/>
            </a:pPr>
            <a:r>
              <a:rPr lang="en-US" altLang="en-US" sz="14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Haste Alloy C-276</a:t>
            </a:r>
          </a:p>
          <a:p>
            <a:pPr algn="l">
              <a:buFont typeface="Arial" pitchFamily="34" charset="0"/>
              <a:buChar char="•"/>
            </a:pPr>
            <a:r>
              <a:rPr lang="en-US" altLang="en-US" sz="14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Max Temperature – 550°C</a:t>
            </a:r>
          </a:p>
          <a:p>
            <a:pPr algn="l">
              <a:buFont typeface="Arial" pitchFamily="34" charset="0"/>
              <a:buChar char="•"/>
            </a:pPr>
            <a:r>
              <a:rPr lang="en-US" altLang="en-US" sz="14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Max Pressure – 5000 psi</a:t>
            </a:r>
          </a:p>
          <a:p>
            <a:pPr algn="l">
              <a:buFont typeface="Arial" pitchFamily="34" charset="0"/>
              <a:buChar char="•"/>
            </a:pPr>
            <a:r>
              <a:rPr lang="en-US" altLang="en-US" sz="14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Nozzle – one way flow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CA" sz="3600" dirty="0"/>
              <a:t>NASA – SCW Flame Machine </a:t>
            </a:r>
            <a:endParaRPr lang="en-CA" sz="36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154" y="2444096"/>
            <a:ext cx="4485604" cy="41992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51" r="50000"/>
          <a:stretch/>
        </p:blipFill>
        <p:spPr bwMode="auto">
          <a:xfrm>
            <a:off x="617171" y="1122363"/>
            <a:ext cx="3954829" cy="4842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Line Callout 1 9"/>
          <p:cNvSpPr/>
          <p:nvPr/>
        </p:nvSpPr>
        <p:spPr>
          <a:xfrm rot="16200000">
            <a:off x="2744207" y="3886106"/>
            <a:ext cx="1140167" cy="772084"/>
          </a:xfrm>
          <a:prstGeom prst="borderCallout1">
            <a:avLst>
              <a:gd name="adj1" fmla="val 99673"/>
              <a:gd name="adj2" fmla="val 1343"/>
              <a:gd name="adj3" fmla="val 298633"/>
              <a:gd name="adj4" fmla="val -49983"/>
            </a:avLst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53546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1431" y="5991225"/>
            <a:ext cx="9144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177800" indent="-1778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algn="ctr"/>
            <a:r>
              <a:rPr lang="en-GB" altLang="en-US" sz="2000" b="0" dirty="0">
                <a:solidFill>
                  <a:schemeClr val="tx1"/>
                </a:solidFill>
                <a:latin typeface="+mn-lt"/>
              </a:rPr>
              <a:t>Experiments in semi-batch &amp; continuous  modes</a:t>
            </a:r>
          </a:p>
        </p:txBody>
      </p:sp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6275" y="1733550"/>
            <a:ext cx="7931150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2297112" y="3235325"/>
            <a:ext cx="744538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pump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903287" y="2586038"/>
            <a:ext cx="2533650" cy="338137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back-pressure regulator</a:t>
            </a:r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2617787" y="3954463"/>
            <a:ext cx="1112838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preheater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878387" y="3330575"/>
            <a:ext cx="925513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GB" altLang="en-US" sz="1600" dirty="0">
                <a:solidFill>
                  <a:srgbClr val="000000"/>
                </a:solidFill>
                <a:cs typeface="Arial" pitchFamily="34" charset="0"/>
              </a:rPr>
              <a:t>furnace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3719512" y="2682875"/>
            <a:ext cx="1689100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heat exchanger</a:t>
            </a: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664325" y="3041650"/>
            <a:ext cx="1620837" cy="338138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defTabSz="4389438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defTabSz="4389438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GB" altLang="en-US" sz="1600">
                <a:solidFill>
                  <a:srgbClr val="000000"/>
                </a:solidFill>
                <a:cs typeface="Arial" pitchFamily="34" charset="0"/>
              </a:rPr>
              <a:t>data collection</a:t>
            </a: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 flipH="1">
            <a:off x="1728787" y="2873375"/>
            <a:ext cx="287338" cy="12239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4" name="Line 15"/>
          <p:cNvSpPr>
            <a:spLocks noChangeShapeType="1"/>
          </p:cNvSpPr>
          <p:nvPr/>
        </p:nvSpPr>
        <p:spPr bwMode="auto">
          <a:xfrm flipH="1">
            <a:off x="2160587" y="3521075"/>
            <a:ext cx="431800" cy="165576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5" name="Line 16"/>
          <p:cNvSpPr>
            <a:spLocks noChangeShapeType="1"/>
          </p:cNvSpPr>
          <p:nvPr/>
        </p:nvSpPr>
        <p:spPr bwMode="auto">
          <a:xfrm>
            <a:off x="3168650" y="4241800"/>
            <a:ext cx="71437" cy="611188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6" name="Line 17"/>
          <p:cNvSpPr>
            <a:spLocks noChangeShapeType="1"/>
          </p:cNvSpPr>
          <p:nvPr/>
        </p:nvSpPr>
        <p:spPr bwMode="auto">
          <a:xfrm flipH="1">
            <a:off x="3787775" y="2940050"/>
            <a:ext cx="719137" cy="1712913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7" name="Line 18"/>
          <p:cNvSpPr>
            <a:spLocks noChangeShapeType="1"/>
          </p:cNvSpPr>
          <p:nvPr/>
        </p:nvSpPr>
        <p:spPr bwMode="auto">
          <a:xfrm>
            <a:off x="5327650" y="3608388"/>
            <a:ext cx="1587" cy="920750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8" name="Line 19"/>
          <p:cNvSpPr>
            <a:spLocks noChangeShapeType="1"/>
          </p:cNvSpPr>
          <p:nvPr/>
        </p:nvSpPr>
        <p:spPr bwMode="auto">
          <a:xfrm flipH="1">
            <a:off x="7416800" y="3357563"/>
            <a:ext cx="44450" cy="523875"/>
          </a:xfrm>
          <a:prstGeom prst="line">
            <a:avLst/>
          </a:prstGeom>
          <a:noFill/>
          <a:ln w="25400">
            <a:solidFill>
              <a:srgbClr val="FF0000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68287" y="796926"/>
            <a:ext cx="8607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algn="ctr"/>
            <a:r>
              <a:rPr lang="en-GB" altLang="en-US" sz="2400" b="0" dirty="0">
                <a:solidFill>
                  <a:schemeClr val="tx1"/>
                </a:solidFill>
                <a:latin typeface="+mn-lt"/>
              </a:rPr>
              <a:t>3/8” OD stainless steel tubing, max. 350 bar at 425 ºC</a:t>
            </a:r>
            <a:r>
              <a:rPr lang="en-GB" altLang="en-US" sz="2400" b="0" dirty="0" smtClean="0">
                <a:solidFill>
                  <a:schemeClr val="tx1"/>
                </a:solidFill>
                <a:latin typeface="+mn-lt"/>
              </a:rPr>
              <a:t>, </a:t>
            </a:r>
            <a:r>
              <a:rPr lang="en-GB" altLang="en-US" sz="2400" b="0" dirty="0">
                <a:solidFill>
                  <a:schemeClr val="tx1"/>
                </a:solidFill>
                <a:latin typeface="+mn-lt"/>
              </a:rPr>
              <a:t>flow up to 1.5 L/hr</a:t>
            </a:r>
          </a:p>
        </p:txBody>
      </p:sp>
      <p:sp>
        <p:nvSpPr>
          <p:cNvPr id="21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 smtClean="0"/>
              <a:t>SCW Flow reactor</a:t>
            </a:r>
            <a:endParaRPr lang="en-CA" sz="3600" dirty="0"/>
          </a:p>
        </p:txBody>
      </p:sp>
    </p:spTree>
    <p:extLst>
      <p:ext uri="{BB962C8B-B14F-4D97-AF65-F5344CB8AC3E}">
        <p14:creationId xmlns:p14="http://schemas.microsoft.com/office/powerpoint/2010/main" val="128439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FA1DF79-E8DE-495D-9D3E-7B81C4C05291}" type="slidenum">
              <a:rPr lang="en-US" altLang="zh-CN" smtClean="0">
                <a:latin typeface="Arial" panose="020B0604020202020204" pitchFamily="34" charset="0"/>
                <a:cs typeface="Arial" panose="020B0604020202020204" pitchFamily="34" charset="0"/>
              </a:rPr>
              <a:pPr>
                <a:defRPr/>
              </a:pPr>
              <a:t>16</a:t>
            </a:fld>
            <a:endParaRPr lang="en-US" altLang="zh-CN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8" name="Rectangle 6"/>
          <p:cNvSpPr>
            <a:spLocks noChangeArrowheads="1"/>
          </p:cNvSpPr>
          <p:nvPr/>
        </p:nvSpPr>
        <p:spPr bwMode="auto">
          <a:xfrm>
            <a:off x="0" y="13317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CA" sz="3600" dirty="0"/>
              <a:t>Supercritical water gasification </a:t>
            </a:r>
            <a:endParaRPr lang="en-CA" sz="3600" dirty="0" smtClean="0"/>
          </a:p>
          <a:p>
            <a:pPr algn="ctr">
              <a:defRPr/>
            </a:pPr>
            <a:r>
              <a:rPr lang="en-CA" sz="3600" dirty="0" smtClean="0"/>
              <a:t>(batch </a:t>
            </a:r>
            <a:r>
              <a:rPr lang="en-CA" sz="3600" dirty="0"/>
              <a:t>reactor)</a:t>
            </a:r>
            <a:endParaRPr lang="en-CA" sz="3600" dirty="0" smtClean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288" y="1401528"/>
            <a:ext cx="7515424" cy="4954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79619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CLSimage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4450"/>
            <a:ext cx="9144000" cy="675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" y="6212170"/>
            <a:ext cx="9143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CA" altLang="en-US" dirty="0">
                <a:solidFill>
                  <a:srgbClr val="2D2D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Canadian Light </a:t>
            </a:r>
            <a:r>
              <a:rPr lang="en-CA" altLang="en-US" dirty="0" smtClean="0">
                <a:solidFill>
                  <a:srgbClr val="2D2DB9"/>
                </a:solidFill>
                <a:effectLst>
                  <a:outerShdw blurRad="38100" dist="38100" dir="2700000" algn="tl">
                    <a:srgbClr val="000000"/>
                  </a:outerShdw>
                </a:effectLst>
                <a:cs typeface="Arial" pitchFamily="34" charset="0"/>
              </a:rPr>
              <a:t>Source Synchrotron</a:t>
            </a:r>
            <a:endParaRPr lang="en-CA" altLang="en-US" dirty="0">
              <a:solidFill>
                <a:srgbClr val="2D2DB9"/>
              </a:solidFill>
              <a:effectLst>
                <a:outerShdw blurRad="38100" dist="38100" dir="2700000" algn="tl">
                  <a:srgbClr val="000000"/>
                </a:outerShdw>
              </a:effectLst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9251324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66184" y="1173163"/>
            <a:ext cx="907781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177800" indent="-1778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marL="0" indent="0" algn="ctr" eaLnBrk="1" hangingPunct="1"/>
            <a:r>
              <a:rPr lang="en-US" altLang="en-US" sz="2400" b="0" dirty="0">
                <a:solidFill>
                  <a:schemeClr val="tx1"/>
                </a:solidFill>
                <a:latin typeface="+mn-lt"/>
              </a:rPr>
              <a:t>Simultaneous  XRD/Raman/IR using </a:t>
            </a:r>
            <a:r>
              <a:rPr lang="en-US" altLang="en-US" sz="2400" b="0" dirty="0" smtClean="0">
                <a:solidFill>
                  <a:schemeClr val="tx1"/>
                </a:solidFill>
                <a:latin typeface="+mn-lt"/>
              </a:rPr>
              <a:t>synchrotron</a:t>
            </a:r>
            <a:endParaRPr lang="en-GB" altLang="en-US" sz="2400" b="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5" name="Title 15"/>
          <p:cNvSpPr txBox="1">
            <a:spLocks/>
          </p:cNvSpPr>
          <p:nvPr/>
        </p:nvSpPr>
        <p:spPr>
          <a:xfrm>
            <a:off x="0" y="1"/>
            <a:ext cx="9144000" cy="94103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CA" sz="3600" dirty="0"/>
              <a:t>Synchrotron &amp; HDAC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0" y="1634829"/>
            <a:ext cx="9143999" cy="4737396"/>
            <a:chOff x="0" y="1634829"/>
            <a:chExt cx="9143999" cy="4737396"/>
          </a:xfrm>
        </p:grpSpPr>
        <p:pic>
          <p:nvPicPr>
            <p:cNvPr id="4" name="Picture 6" descr="P45NOTEX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634829"/>
              <a:ext cx="9143999" cy="47373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" name="Picture 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7956" y="5355431"/>
              <a:ext cx="1098550" cy="9731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748082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7" descr="C:\Users\Morgan\Desktop\Fotos\to burn\DSCN51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079500" y="1341438"/>
            <a:ext cx="2967038" cy="1446212"/>
            <a:chOff x="1079500" y="1341438"/>
            <a:chExt cx="2967038" cy="1446212"/>
          </a:xfrm>
        </p:grpSpPr>
        <p:sp>
          <p:nvSpPr>
            <p:cNvPr id="4" name="Text Box 12"/>
            <p:cNvSpPr txBox="1">
              <a:spLocks noChangeArrowheads="1"/>
            </p:cNvSpPr>
            <p:nvPr/>
          </p:nvSpPr>
          <p:spPr bwMode="auto">
            <a:xfrm>
              <a:off x="1079500" y="1863725"/>
              <a:ext cx="2967038" cy="92392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GB" altLang="en-US" sz="1800" dirty="0" err="1" smtClean="0">
                  <a:solidFill>
                    <a:srgbClr val="FF3300"/>
                  </a:solidFill>
                </a:rPr>
                <a:t>Fiber</a:t>
              </a:r>
              <a:r>
                <a:rPr lang="en-GB" altLang="en-US" sz="1800" dirty="0" smtClean="0">
                  <a:solidFill>
                    <a:srgbClr val="FF3300"/>
                  </a:solidFill>
                </a:rPr>
                <a:t> </a:t>
              </a:r>
              <a:r>
                <a:rPr lang="en-GB" altLang="en-US" sz="1800" dirty="0">
                  <a:solidFill>
                    <a:srgbClr val="FF3300"/>
                  </a:solidFill>
                </a:rPr>
                <a:t>optic from Raman room for </a:t>
              </a:r>
              <a:r>
                <a:rPr lang="en-GB" altLang="en-US" sz="1800" i="1" dirty="0">
                  <a:solidFill>
                    <a:srgbClr val="FF3300"/>
                  </a:solidFill>
                </a:rPr>
                <a:t>in situ </a:t>
              </a:r>
              <a:r>
                <a:rPr lang="en-GB" altLang="en-US" sz="1800" dirty="0">
                  <a:solidFill>
                    <a:srgbClr val="FF3300"/>
                  </a:solidFill>
                </a:rPr>
                <a:t>measurement</a:t>
              </a:r>
            </a:p>
          </p:txBody>
        </p:sp>
        <p:sp>
          <p:nvSpPr>
            <p:cNvPr id="5" name="Line 10"/>
            <p:cNvSpPr>
              <a:spLocks noChangeShapeType="1"/>
            </p:cNvSpPr>
            <p:nvPr/>
          </p:nvSpPr>
          <p:spPr bwMode="auto">
            <a:xfrm flipH="1">
              <a:off x="2627313" y="1341438"/>
              <a:ext cx="215900" cy="574675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triangle" w="lg" len="med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867400" y="4005262"/>
            <a:ext cx="3276600" cy="458788"/>
            <a:chOff x="5867400" y="4005262"/>
            <a:chExt cx="3276600" cy="458788"/>
          </a:xfrm>
        </p:grpSpPr>
        <p:sp>
          <p:nvSpPr>
            <p:cNvPr id="7" name="Line 10"/>
            <p:cNvSpPr>
              <a:spLocks noChangeShapeType="1"/>
            </p:cNvSpPr>
            <p:nvPr/>
          </p:nvSpPr>
          <p:spPr bwMode="auto">
            <a:xfrm>
              <a:off x="5867400" y="4005262"/>
              <a:ext cx="3276600" cy="0"/>
            </a:xfrm>
            <a:prstGeom prst="line">
              <a:avLst/>
            </a:prstGeom>
            <a:noFill/>
            <a:ln w="76200">
              <a:solidFill>
                <a:srgbClr val="FFFF00"/>
              </a:solidFill>
              <a:round/>
              <a:headEnd type="arrow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Text Box 12"/>
            <p:cNvSpPr txBox="1">
              <a:spLocks noChangeArrowheads="1"/>
            </p:cNvSpPr>
            <p:nvPr/>
          </p:nvSpPr>
          <p:spPr bwMode="auto">
            <a:xfrm>
              <a:off x="7077076" y="4095750"/>
              <a:ext cx="1581150" cy="3683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GB" altLang="en-US" sz="1800" dirty="0">
                  <a:solidFill>
                    <a:srgbClr val="FFC000"/>
                  </a:solidFill>
                </a:rPr>
                <a:t>X-ray beam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1403350" y="4418013"/>
            <a:ext cx="2967038" cy="1446212"/>
            <a:chOff x="1403350" y="4418013"/>
            <a:chExt cx="2967038" cy="1446212"/>
          </a:xfrm>
        </p:grpSpPr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1403350" y="4941888"/>
              <a:ext cx="2967038" cy="92233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GB" altLang="en-US" sz="1800" dirty="0" smtClean="0">
                  <a:solidFill>
                    <a:srgbClr val="FF3300"/>
                  </a:solidFill>
                </a:rPr>
                <a:t>High-res </a:t>
              </a:r>
              <a:r>
                <a:rPr lang="en-GB" altLang="en-US" sz="1800" dirty="0">
                  <a:solidFill>
                    <a:srgbClr val="FF3300"/>
                  </a:solidFill>
                </a:rPr>
                <a:t>camera for monitoring experiment during acquisition</a:t>
              </a:r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 flipH="1">
              <a:off x="2952750" y="4418013"/>
              <a:ext cx="215900" cy="576262"/>
            </a:xfrm>
            <a:prstGeom prst="line">
              <a:avLst/>
            </a:prstGeom>
            <a:noFill/>
            <a:ln w="38100">
              <a:solidFill>
                <a:srgbClr val="FF3300"/>
              </a:solidFill>
              <a:round/>
              <a:headEnd type="triangle" w="lg" len="med"/>
              <a:tailEnd type="none" w="lg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-9556" y="6274813"/>
            <a:ext cx="91439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GB" altLang="en-US" dirty="0">
                <a:solidFill>
                  <a:srgbClr val="FF0000"/>
                </a:solidFill>
              </a:rPr>
              <a:t>HXMA beamline, Canadian Light Source</a:t>
            </a:r>
          </a:p>
        </p:txBody>
      </p:sp>
    </p:spTree>
    <p:extLst>
      <p:ext uri="{BB962C8B-B14F-4D97-AF65-F5344CB8AC3E}">
        <p14:creationId xmlns:p14="http://schemas.microsoft.com/office/powerpoint/2010/main" val="3748082298"/>
      </p:ext>
    </p:extLst>
  </p:cSld>
  <p:clrMapOvr>
    <a:masterClrMapping/>
  </p:clrMapOvr>
  <p:transition xmlns:p14="http://schemas.microsoft.com/office/powerpoint/2010/main" spd="slow">
    <p:wheel spokes="1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 preferRelativeResize="0">
            <a:picLocks noChangeArrowheads="1"/>
          </p:cNvPicPr>
          <p:nvPr/>
        </p:nvPicPr>
        <p:blipFill>
          <a:blip r:embed="rId5">
            <a:lum bright="-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5058" y="1619250"/>
            <a:ext cx="6061075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1335" y="4468813"/>
            <a:ext cx="1639888" cy="1571625"/>
            <a:chOff x="2" y="3030"/>
            <a:chExt cx="1033" cy="990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" y="3826"/>
              <a:ext cx="103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143s, </a:t>
              </a:r>
              <a:r>
                <a:rPr lang="en-US" altLang="en-US" sz="1400" dirty="0" err="1" smtClean="0">
                  <a:solidFill>
                    <a:schemeClr val="bg2"/>
                  </a:solidFill>
                </a:rPr>
                <a:t>T</a:t>
              </a:r>
              <a:r>
                <a:rPr lang="en-US" altLang="en-US" sz="1400" baseline="-25000" dirty="0" err="1" smtClean="0">
                  <a:solidFill>
                    <a:schemeClr val="bg2"/>
                  </a:solidFill>
                </a:rPr>
                <a:t>max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=442</a:t>
              </a:r>
              <a:r>
                <a:rPr lang="en-US" altLang="en-US" sz="1400" baseline="30000" dirty="0">
                  <a:solidFill>
                    <a:schemeClr val="bg1">
                      <a:lumMod val="50000"/>
                    </a:schemeClr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61" y="3030"/>
              <a:ext cx="898" cy="829"/>
              <a:chOff x="61" y="3030"/>
              <a:chExt cx="898" cy="829"/>
            </a:xfrm>
          </p:grpSpPr>
          <p:graphicFrame>
            <p:nvGraphicFramePr>
              <p:cNvPr id="10" name="Object 7"/>
              <p:cNvGraphicFramePr>
                <a:graphicFrameLocks/>
              </p:cNvGraphicFramePr>
              <p:nvPr/>
            </p:nvGraphicFramePr>
            <p:xfrm>
              <a:off x="61" y="3030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804" name="Photo Editor Photo" r:id="rId6" imgW="1495634" imgH="1352381" progId="MSPhotoEd.3">
                      <p:embed/>
                    </p:oleObj>
                  </mc:Choice>
                  <mc:Fallback>
                    <p:oleObj name="Photo Editor Photo" r:id="rId6" imgW="1495634" imgH="1352381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" y="3030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121" y="3052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33997" y="1187450"/>
            <a:ext cx="1425575" cy="1590675"/>
            <a:chOff x="60" y="952"/>
            <a:chExt cx="898" cy="1002"/>
          </a:xfrm>
        </p:grpSpPr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14" y="1760"/>
              <a:ext cx="80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23s, </a:t>
              </a:r>
              <a:r>
                <a:rPr lang="en-US" altLang="en-US" sz="1400" dirty="0" err="1" smtClean="0">
                  <a:solidFill>
                    <a:schemeClr val="bg2"/>
                  </a:solidFill>
                </a:rPr>
                <a:t>T</a:t>
              </a:r>
              <a:r>
                <a:rPr lang="en-US" altLang="en-US" sz="1400" baseline="-25000" dirty="0" err="1" smtClean="0">
                  <a:solidFill>
                    <a:schemeClr val="bg2"/>
                  </a:solidFill>
                </a:rPr>
                <a:t>h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=48</a:t>
              </a:r>
              <a:r>
                <a:rPr lang="en-US" altLang="en-US" sz="1400" baseline="30000" dirty="0">
                  <a:solidFill>
                    <a:schemeClr val="bg1">
                      <a:lumMod val="50000"/>
                    </a:schemeClr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60" y="952"/>
              <a:ext cx="898" cy="829"/>
              <a:chOff x="60" y="952"/>
              <a:chExt cx="898" cy="829"/>
            </a:xfrm>
          </p:grpSpPr>
          <p:graphicFrame>
            <p:nvGraphicFramePr>
              <p:cNvPr id="15" name="Object 6"/>
              <p:cNvGraphicFramePr>
                <a:graphicFrameLocks/>
              </p:cNvGraphicFramePr>
              <p:nvPr/>
            </p:nvGraphicFramePr>
            <p:xfrm>
              <a:off x="60" y="952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805" name="Photo Editor Photo" r:id="rId8" imgW="1495634" imgH="1333333" progId="MSPhotoEd.3">
                      <p:embed/>
                    </p:oleObj>
                  </mc:Choice>
                  <mc:Fallback>
                    <p:oleObj name="Photo Editor Photo" r:id="rId8" imgW="1495634" imgH="1333333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9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" y="952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>
                <a:off x="118" y="973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686339" y="1185863"/>
            <a:ext cx="1425575" cy="1592262"/>
            <a:chOff x="993" y="951"/>
            <a:chExt cx="898" cy="1003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1073" y="1760"/>
              <a:ext cx="74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130s, 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305</a:t>
              </a:r>
              <a:r>
                <a:rPr lang="en-US" altLang="en-US" sz="1400" baseline="30000" dirty="0">
                  <a:solidFill>
                    <a:schemeClr val="bg1">
                      <a:lumMod val="50000"/>
                    </a:schemeClr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993" y="951"/>
              <a:ext cx="898" cy="829"/>
              <a:chOff x="993" y="951"/>
              <a:chExt cx="898" cy="829"/>
            </a:xfrm>
          </p:grpSpPr>
          <p:graphicFrame>
            <p:nvGraphicFramePr>
              <p:cNvPr id="20" name="Object 5"/>
              <p:cNvGraphicFramePr>
                <a:graphicFrameLocks/>
              </p:cNvGraphicFramePr>
              <p:nvPr/>
            </p:nvGraphicFramePr>
            <p:xfrm>
              <a:off x="993" y="951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806" name="Photo Editor Photo" r:id="rId10" imgW="1495634" imgH="1333333" progId="MSPhotoEd.3">
                      <p:embed/>
                    </p:oleObj>
                  </mc:Choice>
                  <mc:Fallback>
                    <p:oleObj name="Photo Editor Photo" r:id="rId10" imgW="1495634" imgH="1333333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93" y="951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" name="Text Box 20"/>
              <p:cNvSpPr txBox="1">
                <a:spLocks noChangeArrowheads="1"/>
              </p:cNvSpPr>
              <p:nvPr/>
            </p:nvSpPr>
            <p:spPr bwMode="auto">
              <a:xfrm>
                <a:off x="1068" y="973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33997" y="2832100"/>
            <a:ext cx="1425575" cy="1576388"/>
            <a:chOff x="60" y="1988"/>
            <a:chExt cx="898" cy="993"/>
          </a:xfrm>
        </p:grpSpPr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140" y="2787"/>
              <a:ext cx="74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131s, 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318</a:t>
              </a:r>
              <a:r>
                <a:rPr lang="en-US" altLang="en-US" sz="1400" baseline="30000" dirty="0">
                  <a:solidFill>
                    <a:schemeClr val="bg1">
                      <a:lumMod val="50000"/>
                    </a:schemeClr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60" y="1988"/>
              <a:ext cx="898" cy="829"/>
              <a:chOff x="60" y="1988"/>
              <a:chExt cx="898" cy="829"/>
            </a:xfrm>
          </p:grpSpPr>
          <p:graphicFrame>
            <p:nvGraphicFramePr>
              <p:cNvPr id="25" name="Object 4"/>
              <p:cNvGraphicFramePr>
                <a:graphicFrameLocks/>
              </p:cNvGraphicFramePr>
              <p:nvPr/>
            </p:nvGraphicFramePr>
            <p:xfrm>
              <a:off x="60" y="1988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807" name="Photo Editor Photo" r:id="rId12" imgW="1495634" imgH="1333333" progId="MSPhotoEd.3">
                      <p:embed/>
                    </p:oleObj>
                  </mc:Choice>
                  <mc:Fallback>
                    <p:oleObj name="Photo Editor Photo" r:id="rId12" imgW="1495634" imgH="1333333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3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" y="1988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" name="Text Box 25"/>
              <p:cNvSpPr txBox="1">
                <a:spLocks noChangeArrowheads="1"/>
              </p:cNvSpPr>
              <p:nvPr/>
            </p:nvSpPr>
            <p:spPr bwMode="auto">
              <a:xfrm>
                <a:off x="120" y="2004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1697451" y="2840978"/>
            <a:ext cx="1425575" cy="1589088"/>
            <a:chOff x="994" y="1988"/>
            <a:chExt cx="898" cy="1001"/>
          </a:xfrm>
        </p:grpSpPr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1073" y="2795"/>
              <a:ext cx="74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132s, 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326</a:t>
              </a:r>
              <a:r>
                <a:rPr lang="en-US" altLang="en-US" sz="1400" baseline="30000" dirty="0">
                  <a:solidFill>
                    <a:schemeClr val="bg1">
                      <a:lumMod val="50000"/>
                    </a:schemeClr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29" name="Group 28"/>
            <p:cNvGrpSpPr>
              <a:grpSpLocks/>
            </p:cNvGrpSpPr>
            <p:nvPr/>
          </p:nvGrpSpPr>
          <p:grpSpPr bwMode="auto">
            <a:xfrm>
              <a:off x="994" y="1988"/>
              <a:ext cx="898" cy="829"/>
              <a:chOff x="994" y="1988"/>
              <a:chExt cx="898" cy="829"/>
            </a:xfrm>
          </p:grpSpPr>
          <p:graphicFrame>
            <p:nvGraphicFramePr>
              <p:cNvPr id="30" name="Object 3"/>
              <p:cNvGraphicFramePr>
                <a:graphicFrameLocks/>
              </p:cNvGraphicFramePr>
              <p:nvPr/>
            </p:nvGraphicFramePr>
            <p:xfrm>
              <a:off x="994" y="1988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808" name="Photo Editor Photo" r:id="rId14" imgW="1495634" imgH="1362265" progId="MSPhotoEd.3">
                      <p:embed/>
                    </p:oleObj>
                  </mc:Choice>
                  <mc:Fallback>
                    <p:oleObj name="Photo Editor Photo" r:id="rId14" imgW="1495634" imgH="1362265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94" y="1988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" name="Text Box 30"/>
              <p:cNvSpPr txBox="1">
                <a:spLocks noChangeArrowheads="1"/>
              </p:cNvSpPr>
              <p:nvPr/>
            </p:nvSpPr>
            <p:spPr bwMode="auto">
              <a:xfrm>
                <a:off x="1060" y="2004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1501248" y="4477397"/>
            <a:ext cx="1811338" cy="1568450"/>
            <a:chOff x="872" y="3030"/>
            <a:chExt cx="1141" cy="988"/>
          </a:xfrm>
        </p:grpSpPr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872" y="3826"/>
              <a:ext cx="1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Room Temperature</a:t>
              </a:r>
            </a:p>
          </p:txBody>
        </p:sp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994" y="3030"/>
              <a:ext cx="898" cy="829"/>
              <a:chOff x="994" y="3030"/>
              <a:chExt cx="898" cy="829"/>
            </a:xfrm>
          </p:grpSpPr>
          <p:graphicFrame>
            <p:nvGraphicFramePr>
              <p:cNvPr id="35" name="Object 2"/>
              <p:cNvGraphicFramePr>
                <a:graphicFrameLocks/>
              </p:cNvGraphicFramePr>
              <p:nvPr/>
            </p:nvGraphicFramePr>
            <p:xfrm>
              <a:off x="994" y="3030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1809" name="Photo Editor Photo" r:id="rId16" imgW="1495634" imgH="1409897" progId="MSPhotoEd.3">
                      <p:embed/>
                    </p:oleObj>
                  </mc:Choice>
                  <mc:Fallback>
                    <p:oleObj name="Photo Editor Photo" r:id="rId16" imgW="1495634" imgH="1409897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7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94" y="3030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6" name="Text Box 35"/>
              <p:cNvSpPr txBox="1">
                <a:spLocks noChangeArrowheads="1"/>
              </p:cNvSpPr>
              <p:nvPr/>
            </p:nvSpPr>
            <p:spPr bwMode="auto">
              <a:xfrm>
                <a:off x="1047" y="3052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sp>
        <p:nvSpPr>
          <p:cNvPr id="38" name="Text Box 37"/>
          <p:cNvSpPr txBox="1">
            <a:spLocks noChangeArrowheads="1"/>
          </p:cNvSpPr>
          <p:nvPr/>
        </p:nvSpPr>
        <p:spPr bwMode="auto">
          <a:xfrm>
            <a:off x="5976938" y="4733925"/>
            <a:ext cx="146685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lnSpc>
                <a:spcPct val="80000"/>
              </a:lnSpc>
            </a:pPr>
            <a:r>
              <a:rPr lang="en-US" altLang="en-US" sz="2000">
                <a:solidFill>
                  <a:schemeClr val="bg2"/>
                </a:solidFill>
              </a:rPr>
              <a:t> Fractional</a:t>
            </a:r>
          </a:p>
          <a:p>
            <a:pPr algn="l">
              <a:lnSpc>
                <a:spcPct val="80000"/>
              </a:lnSpc>
            </a:pPr>
            <a:r>
              <a:rPr lang="en-US" altLang="en-US" sz="2000">
                <a:solidFill>
                  <a:schemeClr val="bg2"/>
                </a:solidFill>
              </a:rPr>
              <a:t>    Change</a:t>
            </a:r>
          </a:p>
        </p:txBody>
      </p:sp>
      <p:sp>
        <p:nvSpPr>
          <p:cNvPr id="39" name="Text Box 38"/>
          <p:cNvSpPr txBox="1">
            <a:spLocks noChangeArrowheads="1"/>
          </p:cNvSpPr>
          <p:nvPr/>
        </p:nvSpPr>
        <p:spPr bwMode="auto">
          <a:xfrm>
            <a:off x="4686210" y="990600"/>
            <a:ext cx="43011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2pPr>
            <a:lvl3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3pPr>
            <a:lvl4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4pPr>
            <a:lvl5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400" dirty="0" smtClean="0">
                <a:solidFill>
                  <a:schemeClr val="bg2"/>
                </a:solidFill>
                <a:cs typeface="?? ??" charset="0"/>
              </a:rPr>
              <a:t>442</a:t>
            </a:r>
            <a:r>
              <a:rPr lang="en-US" sz="2400" baseline="30000" dirty="0" smtClean="0">
                <a:solidFill>
                  <a:schemeClr val="bg2"/>
                </a:solidFill>
                <a:cs typeface="?? ??" charset="0"/>
              </a:rPr>
              <a:t>o</a:t>
            </a:r>
            <a:r>
              <a:rPr lang="en-US" sz="2400" dirty="0" smtClean="0">
                <a:solidFill>
                  <a:schemeClr val="bg2"/>
                </a:solidFill>
                <a:cs typeface="?? ??" charset="0"/>
              </a:rPr>
              <a:t>C, 420 MPa (25% H</a:t>
            </a:r>
            <a:r>
              <a:rPr lang="en-US" sz="2400" baseline="-25000" dirty="0" smtClean="0">
                <a:solidFill>
                  <a:schemeClr val="bg2"/>
                </a:solidFill>
                <a:cs typeface="?? ??" charset="0"/>
              </a:rPr>
              <a:t>2</a:t>
            </a:r>
            <a:r>
              <a:rPr lang="en-US" sz="2400" dirty="0" smtClean="0">
                <a:solidFill>
                  <a:schemeClr val="bg2"/>
                </a:solidFill>
                <a:cs typeface="?? ??" charset="0"/>
              </a:rPr>
              <a:t>O</a:t>
            </a:r>
            <a:r>
              <a:rPr lang="en-US" sz="2400" baseline="-25000" dirty="0" smtClean="0">
                <a:solidFill>
                  <a:schemeClr val="bg2"/>
                </a:solidFill>
                <a:cs typeface="?? ??" charset="0"/>
              </a:rPr>
              <a:t>2</a:t>
            </a:r>
            <a:r>
              <a:rPr lang="en-US" sz="2400" dirty="0" smtClean="0">
                <a:solidFill>
                  <a:schemeClr val="bg2"/>
                </a:solidFill>
                <a:cs typeface="?? ??" charset="0"/>
              </a:rPr>
              <a:t>)  </a:t>
            </a:r>
          </a:p>
        </p:txBody>
      </p:sp>
      <p:grpSp>
        <p:nvGrpSpPr>
          <p:cNvPr id="41" name="Group 43"/>
          <p:cNvGrpSpPr>
            <a:grpSpLocks/>
          </p:cNvGrpSpPr>
          <p:nvPr/>
        </p:nvGrpSpPr>
        <p:grpSpPr bwMode="auto">
          <a:xfrm>
            <a:off x="4286250" y="1878013"/>
            <a:ext cx="4532313" cy="3732212"/>
            <a:chOff x="2700" y="1183"/>
            <a:chExt cx="2855" cy="2351"/>
          </a:xfrm>
        </p:grpSpPr>
        <p:sp>
          <p:nvSpPr>
            <p:cNvPr id="42" name="Line 44"/>
            <p:cNvSpPr>
              <a:spLocks noChangeShapeType="1"/>
            </p:cNvSpPr>
            <p:nvPr/>
          </p:nvSpPr>
          <p:spPr bwMode="auto">
            <a:xfrm flipV="1">
              <a:off x="4733" y="1183"/>
              <a:ext cx="0" cy="2351"/>
            </a:xfrm>
            <a:prstGeom prst="line">
              <a:avLst/>
            </a:prstGeom>
            <a:noFill/>
            <a:ln w="28575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3" name="Line 45"/>
            <p:cNvSpPr>
              <a:spLocks noChangeShapeType="1"/>
            </p:cNvSpPr>
            <p:nvPr/>
          </p:nvSpPr>
          <p:spPr bwMode="auto">
            <a:xfrm flipH="1">
              <a:off x="2988" y="2360"/>
              <a:ext cx="120" cy="11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 flipH="1" flipV="1">
              <a:off x="3689" y="1981"/>
              <a:ext cx="157" cy="9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5" name="Line 47"/>
            <p:cNvSpPr>
              <a:spLocks noChangeShapeType="1"/>
            </p:cNvSpPr>
            <p:nvPr/>
          </p:nvSpPr>
          <p:spPr bwMode="auto">
            <a:xfrm flipV="1">
              <a:off x="2701" y="1223"/>
              <a:ext cx="0" cy="2311"/>
            </a:xfrm>
            <a:prstGeom prst="line">
              <a:avLst/>
            </a:prstGeom>
            <a:noFill/>
            <a:ln w="28575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 flipV="1">
              <a:off x="2994" y="1648"/>
              <a:ext cx="0" cy="1886"/>
            </a:xfrm>
            <a:prstGeom prst="line">
              <a:avLst/>
            </a:prstGeom>
            <a:noFill/>
            <a:ln w="28575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 flipV="1">
              <a:off x="3684" y="1777"/>
              <a:ext cx="0" cy="1757"/>
            </a:xfrm>
            <a:prstGeom prst="line">
              <a:avLst/>
            </a:prstGeom>
            <a:noFill/>
            <a:ln w="28575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8" name="Line 50"/>
            <p:cNvSpPr>
              <a:spLocks noChangeShapeType="1"/>
            </p:cNvSpPr>
            <p:nvPr/>
          </p:nvSpPr>
          <p:spPr bwMode="auto">
            <a:xfrm flipH="1">
              <a:off x="2700" y="1450"/>
              <a:ext cx="184" cy="11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9" name="Line 51"/>
            <p:cNvSpPr>
              <a:spLocks noChangeShapeType="1"/>
            </p:cNvSpPr>
            <p:nvPr/>
          </p:nvSpPr>
          <p:spPr bwMode="auto">
            <a:xfrm rot="5400000">
              <a:off x="4720" y="2256"/>
              <a:ext cx="104" cy="76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50" name="Text Box 52"/>
            <p:cNvSpPr txBox="1">
              <a:spLocks noChangeArrowheads="1"/>
            </p:cNvSpPr>
            <p:nvPr/>
          </p:nvSpPr>
          <p:spPr bwMode="auto">
            <a:xfrm>
              <a:off x="2983" y="2191"/>
              <a:ext cx="62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2pPr>
              <a:lvl3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3pPr>
              <a:lvl4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4pPr>
              <a:lvl5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>
                <a:spcBef>
                  <a:spcPct val="50000"/>
                </a:spcBef>
                <a:defRPr/>
              </a:pPr>
              <a:r>
                <a:rPr lang="en-US" sz="1400" smtClean="0">
                  <a:solidFill>
                    <a:schemeClr val="bg2"/>
                  </a:solidFill>
                </a:rPr>
                <a:t>1180 cm</a:t>
              </a:r>
              <a:r>
                <a:rPr lang="en-US" sz="1400" baseline="30000" smtClean="0">
                  <a:solidFill>
                    <a:schemeClr val="bg2"/>
                  </a:solidFill>
                </a:rPr>
                <a:t>-1</a:t>
              </a:r>
              <a:endParaRPr lang="en-US" sz="1400" smtClean="0">
                <a:solidFill>
                  <a:schemeClr val="bg2"/>
                </a:solidFill>
              </a:endParaRPr>
            </a:p>
          </p:txBody>
        </p:sp>
        <p:sp>
          <p:nvSpPr>
            <p:cNvPr id="51" name="Text Box 53"/>
            <p:cNvSpPr txBox="1">
              <a:spLocks noChangeArrowheads="1"/>
            </p:cNvSpPr>
            <p:nvPr/>
          </p:nvSpPr>
          <p:spPr bwMode="auto">
            <a:xfrm>
              <a:off x="2844" y="1340"/>
              <a:ext cx="56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2pPr>
              <a:lvl3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3pPr>
              <a:lvl4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4pPr>
              <a:lvl5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>
                <a:spcBef>
                  <a:spcPct val="50000"/>
                </a:spcBef>
                <a:defRPr/>
              </a:pPr>
              <a:r>
                <a:rPr lang="en-US" sz="1400" smtClean="0">
                  <a:solidFill>
                    <a:schemeClr val="bg2"/>
                  </a:solidFill>
                </a:rPr>
                <a:t>887 cm</a:t>
              </a:r>
              <a:r>
                <a:rPr lang="en-US" sz="1400" baseline="30000" smtClean="0">
                  <a:solidFill>
                    <a:schemeClr val="bg2"/>
                  </a:solidFill>
                </a:rPr>
                <a:t>-1</a:t>
              </a:r>
              <a:endParaRPr lang="en-US" sz="1400" smtClean="0">
                <a:solidFill>
                  <a:schemeClr val="bg2"/>
                </a:solidFill>
              </a:endParaRPr>
            </a:p>
          </p:txBody>
        </p:sp>
        <p:sp>
          <p:nvSpPr>
            <p:cNvPr id="52" name="Text Box 54"/>
            <p:cNvSpPr txBox="1">
              <a:spLocks noChangeArrowheads="1"/>
            </p:cNvSpPr>
            <p:nvPr/>
          </p:nvSpPr>
          <p:spPr bwMode="auto">
            <a:xfrm>
              <a:off x="3827" y="2004"/>
              <a:ext cx="6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2pPr>
              <a:lvl3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3pPr>
              <a:lvl4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4pPr>
              <a:lvl5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>
                <a:spcBef>
                  <a:spcPct val="50000"/>
                </a:spcBef>
                <a:defRPr/>
              </a:pPr>
              <a:r>
                <a:rPr lang="en-US" sz="1400" dirty="0" smtClean="0">
                  <a:solidFill>
                    <a:schemeClr val="bg2"/>
                  </a:solidFill>
                </a:rPr>
                <a:t>1917 cm</a:t>
              </a:r>
              <a:r>
                <a:rPr lang="en-US" sz="1400" baseline="30000" dirty="0" smtClean="0">
                  <a:solidFill>
                    <a:schemeClr val="bg2"/>
                  </a:solidFill>
                </a:rPr>
                <a:t>-1</a:t>
              </a:r>
              <a:endParaRPr lang="en-US" sz="1400" dirty="0" smtClean="0">
                <a:solidFill>
                  <a:schemeClr val="bg2"/>
                </a:solidFill>
              </a:endParaRPr>
            </a:p>
          </p:txBody>
        </p:sp>
        <p:sp>
          <p:nvSpPr>
            <p:cNvPr id="53" name="Text Box 55"/>
            <p:cNvSpPr txBox="1">
              <a:spLocks noChangeArrowheads="1"/>
            </p:cNvSpPr>
            <p:nvPr/>
          </p:nvSpPr>
          <p:spPr bwMode="auto">
            <a:xfrm>
              <a:off x="4682" y="2074"/>
              <a:ext cx="87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chemeClr val="bg2"/>
                  </a:solidFill>
                </a:rPr>
                <a:t>Aromatic C-H (3039 cm</a:t>
              </a:r>
              <a:r>
                <a:rPr lang="en-US" altLang="en-US" sz="1400" baseline="30000">
                  <a:solidFill>
                    <a:schemeClr val="bg2"/>
                  </a:solidFill>
                </a:rPr>
                <a:t>-1</a:t>
              </a:r>
              <a:r>
                <a:rPr lang="en-US" altLang="en-US" sz="1400">
                  <a:solidFill>
                    <a:schemeClr val="bg2"/>
                  </a:solidFill>
                </a:rPr>
                <a:t>)</a:t>
              </a:r>
            </a:p>
          </p:txBody>
        </p:sp>
      </p:grpSp>
      <p:sp>
        <p:nvSpPr>
          <p:cNvPr id="54" name="Text Box 8"/>
          <p:cNvSpPr txBox="1">
            <a:spLocks noChangeArrowheads="1"/>
          </p:cNvSpPr>
          <p:nvPr/>
        </p:nvSpPr>
        <p:spPr bwMode="auto">
          <a:xfrm>
            <a:off x="247752" y="6035675"/>
            <a:ext cx="24336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2pPr>
            <a:lvl3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3pPr>
            <a:lvl4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4pPr>
            <a:lvl5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Visual observation</a:t>
            </a: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4852273" y="6334126"/>
            <a:ext cx="27574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Residue: IR spectrum</a:t>
            </a:r>
          </a:p>
        </p:txBody>
      </p:sp>
      <p:pic>
        <p:nvPicPr>
          <p:cNvPr id="58" name="Picture 2"/>
          <p:cNvPicPr preferRelativeResize="0">
            <a:picLocks noChangeArrowheads="1"/>
          </p:cNvPicPr>
          <p:nvPr/>
        </p:nvPicPr>
        <p:blipFill>
          <a:blip r:embed="rId18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52"/>
          <a:stretch>
            <a:fillRect/>
          </a:stretch>
        </p:blipFill>
        <p:spPr bwMode="auto">
          <a:xfrm>
            <a:off x="3076336" y="1978025"/>
            <a:ext cx="60610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</p:pic>
      <p:sp>
        <p:nvSpPr>
          <p:cNvPr id="37" name="Line 36"/>
          <p:cNvSpPr>
            <a:spLocks noChangeShapeType="1"/>
          </p:cNvSpPr>
          <p:nvPr/>
        </p:nvSpPr>
        <p:spPr bwMode="auto">
          <a:xfrm flipV="1">
            <a:off x="2131658" y="3489324"/>
            <a:ext cx="1538081" cy="293687"/>
          </a:xfrm>
          <a:prstGeom prst="line">
            <a:avLst/>
          </a:prstGeom>
          <a:noFill/>
          <a:ln w="38100" cap="rnd">
            <a:solidFill>
              <a:schemeClr val="tx1">
                <a:lumMod val="50000"/>
                <a:lumOff val="50000"/>
              </a:schemeClr>
            </a:solidFill>
            <a:prstDash val="sysDot"/>
            <a:round/>
            <a:headEnd type="oval" w="sm" len="sm"/>
            <a:tailEnd type="triangl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CA" b="1" dirty="0">
              <a:solidFill>
                <a:schemeClr val="bg2"/>
              </a:solidFill>
            </a:endParaRPr>
          </a:p>
        </p:txBody>
      </p:sp>
      <p:sp>
        <p:nvSpPr>
          <p:cNvPr id="56" name="Rectangle 6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600" dirty="0">
                <a:ea typeface="+mn-ea"/>
              </a:rPr>
              <a:t> Phase </a:t>
            </a:r>
            <a:r>
              <a:rPr lang="en-US" sz="3600" dirty="0" smtClean="0">
                <a:ea typeface="+mn-ea"/>
              </a:rPr>
              <a:t>Behavior</a:t>
            </a:r>
          </a:p>
          <a:p>
            <a:pPr algn="ctr">
              <a:defRPr/>
            </a:pPr>
            <a:r>
              <a:rPr lang="en-US" sz="2800" dirty="0" smtClean="0">
                <a:ea typeface="+mn-ea"/>
              </a:rPr>
              <a:t>Supercritical conversion of </a:t>
            </a:r>
            <a:r>
              <a:rPr lang="en-US" sz="2800" dirty="0" err="1" smtClean="0">
                <a:ea typeface="+mn-ea"/>
              </a:rPr>
              <a:t>BaP</a:t>
            </a:r>
            <a:endParaRPr lang="en-US" sz="28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48082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utoUpdateAnimBg="0"/>
      <p:bldP spid="39" grpId="0" autoUpdateAnimBg="0"/>
      <p:bldP spid="54" grpId="0" autoUpdateAnimBg="0"/>
      <p:bldP spid="55" grpId="0" autoUpdateAnimBg="0"/>
      <p:bldP spid="37" grpId="0" animBg="1"/>
      <p:bldP spid="5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 preferRelativeResize="0"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52"/>
          <a:stretch>
            <a:fillRect/>
          </a:stretch>
        </p:blipFill>
        <p:spPr bwMode="auto">
          <a:xfrm>
            <a:off x="3079750" y="1965325"/>
            <a:ext cx="6061075" cy="316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</p:pic>
      <p:pic>
        <p:nvPicPr>
          <p:cNvPr id="4" name="Picture 3"/>
          <p:cNvPicPr preferRelativeResize="0">
            <a:picLocks noChangeArrowheads="1"/>
          </p:cNvPicPr>
          <p:nvPr/>
        </p:nvPicPr>
        <p:blipFill>
          <a:blip r:embed="rId6">
            <a:lum bright="-40000" contras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9750" y="1619250"/>
            <a:ext cx="6061075" cy="4879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40688" y="4468813"/>
            <a:ext cx="1671638" cy="1571625"/>
            <a:chOff x="2" y="3030"/>
            <a:chExt cx="1053" cy="990"/>
          </a:xfrm>
        </p:grpSpPr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2" y="3826"/>
              <a:ext cx="1053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143s, </a:t>
              </a:r>
              <a:r>
                <a:rPr lang="en-US" altLang="en-US" sz="1400" dirty="0" err="1" smtClean="0">
                  <a:solidFill>
                    <a:schemeClr val="bg2"/>
                  </a:solidFill>
                </a:rPr>
                <a:t>T</a:t>
              </a:r>
              <a:r>
                <a:rPr lang="en-US" altLang="en-US" sz="1400" baseline="-25000" dirty="0" err="1" smtClean="0">
                  <a:solidFill>
                    <a:schemeClr val="bg2"/>
                  </a:solidFill>
                </a:rPr>
                <a:t>max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=442</a:t>
              </a:r>
              <a:r>
                <a:rPr lang="en-US" altLang="en-US" sz="1400" baseline="30000" dirty="0" smtClean="0">
                  <a:solidFill>
                    <a:schemeClr val="bg2"/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61" y="3030"/>
              <a:ext cx="898" cy="829"/>
              <a:chOff x="61" y="3030"/>
              <a:chExt cx="898" cy="829"/>
            </a:xfrm>
          </p:grpSpPr>
          <p:graphicFrame>
            <p:nvGraphicFramePr>
              <p:cNvPr id="10" name="Object 7"/>
              <p:cNvGraphicFramePr>
                <a:graphicFrameLocks/>
              </p:cNvGraphicFramePr>
              <p:nvPr/>
            </p:nvGraphicFramePr>
            <p:xfrm>
              <a:off x="61" y="3030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16" name="Photo Editor Photo" r:id="rId7" imgW="1495634" imgH="1352381" progId="MSPhotoEd.3">
                      <p:embed/>
                    </p:oleObj>
                  </mc:Choice>
                  <mc:Fallback>
                    <p:oleObj name="Photo Editor Photo" r:id="rId7" imgW="1495634" imgH="1352381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1" y="3030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121" y="3052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33350" y="1187450"/>
            <a:ext cx="1425575" cy="1590675"/>
            <a:chOff x="60" y="952"/>
            <a:chExt cx="898" cy="1002"/>
          </a:xfrm>
        </p:grpSpPr>
        <p:sp>
          <p:nvSpPr>
            <p:cNvPr id="13" name="Text Box 12"/>
            <p:cNvSpPr txBox="1">
              <a:spLocks noChangeArrowheads="1"/>
            </p:cNvSpPr>
            <p:nvPr/>
          </p:nvSpPr>
          <p:spPr bwMode="auto">
            <a:xfrm>
              <a:off x="114" y="1760"/>
              <a:ext cx="801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23s, </a:t>
              </a:r>
              <a:r>
                <a:rPr lang="en-US" altLang="en-US" sz="1400" dirty="0" err="1" smtClean="0">
                  <a:solidFill>
                    <a:schemeClr val="bg2"/>
                  </a:solidFill>
                </a:rPr>
                <a:t>T</a:t>
              </a:r>
              <a:r>
                <a:rPr lang="en-US" altLang="en-US" sz="1400" baseline="-25000" dirty="0" err="1" smtClean="0">
                  <a:solidFill>
                    <a:schemeClr val="bg2"/>
                  </a:solidFill>
                </a:rPr>
                <a:t>h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=48</a:t>
              </a:r>
              <a:r>
                <a:rPr lang="en-US" altLang="en-US" sz="1400" baseline="30000" dirty="0" smtClean="0">
                  <a:solidFill>
                    <a:schemeClr val="bg2"/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14" name="Group 13"/>
            <p:cNvGrpSpPr>
              <a:grpSpLocks/>
            </p:cNvGrpSpPr>
            <p:nvPr/>
          </p:nvGrpSpPr>
          <p:grpSpPr bwMode="auto">
            <a:xfrm>
              <a:off x="60" y="952"/>
              <a:ext cx="898" cy="829"/>
              <a:chOff x="60" y="952"/>
              <a:chExt cx="898" cy="829"/>
            </a:xfrm>
          </p:grpSpPr>
          <p:graphicFrame>
            <p:nvGraphicFramePr>
              <p:cNvPr id="15" name="Object 6"/>
              <p:cNvGraphicFramePr>
                <a:graphicFrameLocks/>
              </p:cNvGraphicFramePr>
              <p:nvPr/>
            </p:nvGraphicFramePr>
            <p:xfrm>
              <a:off x="60" y="952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17" name="Photo Editor Photo" r:id="rId9" imgW="1495634" imgH="1333333" progId="MSPhotoEd.3">
                      <p:embed/>
                    </p:oleObj>
                  </mc:Choice>
                  <mc:Fallback>
                    <p:oleObj name="Photo Editor Photo" r:id="rId9" imgW="1495634" imgH="1333333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0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" y="952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16" name="Text Box 15"/>
              <p:cNvSpPr txBox="1">
                <a:spLocks noChangeArrowheads="1"/>
              </p:cNvSpPr>
              <p:nvPr/>
            </p:nvSpPr>
            <p:spPr bwMode="auto">
              <a:xfrm>
                <a:off x="118" y="973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685512" y="1185863"/>
            <a:ext cx="1425575" cy="1592262"/>
            <a:chOff x="993" y="951"/>
            <a:chExt cx="898" cy="1003"/>
          </a:xfrm>
        </p:grpSpPr>
        <p:sp>
          <p:nvSpPr>
            <p:cNvPr id="18" name="Text Box 17"/>
            <p:cNvSpPr txBox="1">
              <a:spLocks noChangeArrowheads="1"/>
            </p:cNvSpPr>
            <p:nvPr/>
          </p:nvSpPr>
          <p:spPr bwMode="auto">
            <a:xfrm>
              <a:off x="1073" y="1760"/>
              <a:ext cx="76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130s, 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305</a:t>
              </a:r>
              <a:r>
                <a:rPr lang="en-US" altLang="en-US" sz="1400" baseline="30000" dirty="0" smtClean="0">
                  <a:solidFill>
                    <a:schemeClr val="bg2"/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19" name="Group 18"/>
            <p:cNvGrpSpPr>
              <a:grpSpLocks/>
            </p:cNvGrpSpPr>
            <p:nvPr/>
          </p:nvGrpSpPr>
          <p:grpSpPr bwMode="auto">
            <a:xfrm>
              <a:off x="993" y="951"/>
              <a:ext cx="898" cy="829"/>
              <a:chOff x="993" y="951"/>
              <a:chExt cx="898" cy="829"/>
            </a:xfrm>
          </p:grpSpPr>
          <p:graphicFrame>
            <p:nvGraphicFramePr>
              <p:cNvPr id="20" name="Object 5"/>
              <p:cNvGraphicFramePr>
                <a:graphicFrameLocks/>
              </p:cNvGraphicFramePr>
              <p:nvPr/>
            </p:nvGraphicFramePr>
            <p:xfrm>
              <a:off x="993" y="951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18" name="Photo Editor Photo" r:id="rId11" imgW="1495634" imgH="1333333" progId="MSPhotoEd.3">
                      <p:embed/>
                    </p:oleObj>
                  </mc:Choice>
                  <mc:Fallback>
                    <p:oleObj name="Photo Editor Photo" r:id="rId11" imgW="1495634" imgH="1333333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2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93" y="951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1" name="Text Box 20"/>
              <p:cNvSpPr txBox="1">
                <a:spLocks noChangeArrowheads="1"/>
              </p:cNvSpPr>
              <p:nvPr/>
            </p:nvSpPr>
            <p:spPr bwMode="auto">
              <a:xfrm>
                <a:off x="1068" y="973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133350" y="2832100"/>
            <a:ext cx="1425575" cy="1576388"/>
            <a:chOff x="60" y="1988"/>
            <a:chExt cx="898" cy="993"/>
          </a:xfrm>
        </p:grpSpPr>
        <p:sp>
          <p:nvSpPr>
            <p:cNvPr id="23" name="Text Box 22"/>
            <p:cNvSpPr txBox="1">
              <a:spLocks noChangeArrowheads="1"/>
            </p:cNvSpPr>
            <p:nvPr/>
          </p:nvSpPr>
          <p:spPr bwMode="auto">
            <a:xfrm>
              <a:off x="140" y="2787"/>
              <a:ext cx="76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131s, 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318</a:t>
              </a:r>
              <a:r>
                <a:rPr lang="en-US" altLang="en-US" sz="1400" baseline="30000" dirty="0" smtClean="0">
                  <a:solidFill>
                    <a:schemeClr val="bg2"/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24" name="Group 23"/>
            <p:cNvGrpSpPr>
              <a:grpSpLocks/>
            </p:cNvGrpSpPr>
            <p:nvPr/>
          </p:nvGrpSpPr>
          <p:grpSpPr bwMode="auto">
            <a:xfrm>
              <a:off x="60" y="1988"/>
              <a:ext cx="898" cy="829"/>
              <a:chOff x="60" y="1988"/>
              <a:chExt cx="898" cy="829"/>
            </a:xfrm>
          </p:grpSpPr>
          <p:graphicFrame>
            <p:nvGraphicFramePr>
              <p:cNvPr id="25" name="Object 4"/>
              <p:cNvGraphicFramePr>
                <a:graphicFrameLocks/>
              </p:cNvGraphicFramePr>
              <p:nvPr/>
            </p:nvGraphicFramePr>
            <p:xfrm>
              <a:off x="60" y="1988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19" name="Photo Editor Photo" r:id="rId13" imgW="1495634" imgH="1333333" progId="MSPhotoEd.3">
                      <p:embed/>
                    </p:oleObj>
                  </mc:Choice>
                  <mc:Fallback>
                    <p:oleObj name="Photo Editor Photo" r:id="rId13" imgW="1495634" imgH="1333333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4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60" y="1988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6" name="Text Box 25"/>
              <p:cNvSpPr txBox="1">
                <a:spLocks noChangeArrowheads="1"/>
              </p:cNvSpPr>
              <p:nvPr/>
            </p:nvSpPr>
            <p:spPr bwMode="auto">
              <a:xfrm>
                <a:off x="120" y="2004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1695977" y="2840978"/>
            <a:ext cx="1425575" cy="1589088"/>
            <a:chOff x="994" y="1988"/>
            <a:chExt cx="898" cy="1001"/>
          </a:xfrm>
        </p:grpSpPr>
        <p:sp>
          <p:nvSpPr>
            <p:cNvPr id="28" name="Text Box 27"/>
            <p:cNvSpPr txBox="1">
              <a:spLocks noChangeArrowheads="1"/>
            </p:cNvSpPr>
            <p:nvPr/>
          </p:nvSpPr>
          <p:spPr bwMode="auto">
            <a:xfrm>
              <a:off x="1073" y="2795"/>
              <a:ext cx="768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132s, 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326</a:t>
              </a:r>
              <a:r>
                <a:rPr lang="en-US" altLang="en-US" sz="1400" baseline="30000" dirty="0" smtClean="0">
                  <a:solidFill>
                    <a:schemeClr val="bg2"/>
                  </a:solidFill>
                </a:rPr>
                <a:t>o</a:t>
              </a:r>
              <a:r>
                <a:rPr lang="en-US" altLang="en-US" sz="1400" dirty="0" smtClean="0">
                  <a:solidFill>
                    <a:schemeClr val="bg2"/>
                  </a:solidFill>
                </a:rPr>
                <a:t>C</a:t>
              </a:r>
              <a:endParaRPr lang="en-US" altLang="en-US" sz="1400" dirty="0">
                <a:solidFill>
                  <a:schemeClr val="bg2"/>
                </a:solidFill>
              </a:endParaRPr>
            </a:p>
          </p:txBody>
        </p:sp>
        <p:grpSp>
          <p:nvGrpSpPr>
            <p:cNvPr id="29" name="Group 28"/>
            <p:cNvGrpSpPr>
              <a:grpSpLocks/>
            </p:cNvGrpSpPr>
            <p:nvPr/>
          </p:nvGrpSpPr>
          <p:grpSpPr bwMode="auto">
            <a:xfrm>
              <a:off x="994" y="1988"/>
              <a:ext cx="898" cy="829"/>
              <a:chOff x="994" y="1988"/>
              <a:chExt cx="898" cy="829"/>
            </a:xfrm>
          </p:grpSpPr>
          <p:graphicFrame>
            <p:nvGraphicFramePr>
              <p:cNvPr id="30" name="Object 3"/>
              <p:cNvGraphicFramePr>
                <a:graphicFrameLocks/>
              </p:cNvGraphicFramePr>
              <p:nvPr/>
            </p:nvGraphicFramePr>
            <p:xfrm>
              <a:off x="994" y="1988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20" name="Photo Editor Photo" r:id="rId15" imgW="1495634" imgH="1362265" progId="MSPhotoEd.3">
                      <p:embed/>
                    </p:oleObj>
                  </mc:Choice>
                  <mc:Fallback>
                    <p:oleObj name="Photo Editor Photo" r:id="rId15" imgW="1495634" imgH="1362265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6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94" y="1988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1" name="Text Box 30"/>
              <p:cNvSpPr txBox="1">
                <a:spLocks noChangeArrowheads="1"/>
              </p:cNvSpPr>
              <p:nvPr/>
            </p:nvSpPr>
            <p:spPr bwMode="auto">
              <a:xfrm>
                <a:off x="1060" y="2004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1499954" y="4477397"/>
            <a:ext cx="1811338" cy="1568450"/>
            <a:chOff x="872" y="3030"/>
            <a:chExt cx="1141" cy="988"/>
          </a:xfrm>
        </p:grpSpPr>
        <p:sp>
          <p:nvSpPr>
            <p:cNvPr id="33" name="Text Box 32"/>
            <p:cNvSpPr txBox="1">
              <a:spLocks noChangeArrowheads="1"/>
            </p:cNvSpPr>
            <p:nvPr/>
          </p:nvSpPr>
          <p:spPr bwMode="auto">
            <a:xfrm>
              <a:off x="872" y="3826"/>
              <a:ext cx="114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chemeClr val="bg2"/>
                  </a:solidFill>
                </a:rPr>
                <a:t>Room Temperature</a:t>
              </a:r>
            </a:p>
          </p:txBody>
        </p:sp>
        <p:grpSp>
          <p:nvGrpSpPr>
            <p:cNvPr id="34" name="Group 33"/>
            <p:cNvGrpSpPr>
              <a:grpSpLocks/>
            </p:cNvGrpSpPr>
            <p:nvPr/>
          </p:nvGrpSpPr>
          <p:grpSpPr bwMode="auto">
            <a:xfrm>
              <a:off x="994" y="3030"/>
              <a:ext cx="898" cy="829"/>
              <a:chOff x="994" y="3030"/>
              <a:chExt cx="898" cy="829"/>
            </a:xfrm>
          </p:grpSpPr>
          <p:graphicFrame>
            <p:nvGraphicFramePr>
              <p:cNvPr id="35" name="Object 2"/>
              <p:cNvGraphicFramePr>
                <a:graphicFrameLocks/>
              </p:cNvGraphicFramePr>
              <p:nvPr/>
            </p:nvGraphicFramePr>
            <p:xfrm>
              <a:off x="994" y="3030"/>
              <a:ext cx="898" cy="829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2821" name="Photo Editor Photo" r:id="rId17" imgW="1495634" imgH="1409897" progId="MSPhotoEd.3">
                      <p:embed/>
                    </p:oleObj>
                  </mc:Choice>
                  <mc:Fallback>
                    <p:oleObj name="Photo Editor Photo" r:id="rId17" imgW="1495634" imgH="1409897" progId="MSPhotoEd.3">
                      <p:embed/>
                      <p:pic>
                        <p:nvPicPr>
                          <p:cNvPr id="0" name=""/>
                          <p:cNvPicPr>
                            <a:picLocks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994" y="3030"/>
                            <a:ext cx="898" cy="829"/>
                          </a:xfrm>
                          <a:prstGeom prst="rect">
                            <a:avLst/>
                          </a:prstGeom>
                          <a:noFill/>
                          <a:ln>
                            <a:noFill/>
                          </a:ln>
                          <a:effectLst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chemeClr val="accent1"/>
                                </a:solidFill>
                              </a14:hiddenFill>
                            </a:ext>
                            <a:ext uri="{91240B29-F687-4f45-9708-019B960494DF}">
                              <a14:hiddenLine xmlns:a14="http://schemas.microsoft.com/office/drawing/2010/main" w="9525">
                                <a:solidFill>
                                  <a:schemeClr val="tx1"/>
                                </a:solidFill>
                                <a:miter lim="800000"/>
                                <a:headEnd/>
                                <a:tailEnd/>
                              </a14:hiddenLine>
                            </a:ext>
                            <a:ext uri="{AF507438-7753-43e0-B8FC-AC1667EBCBE1}">
                              <a14:hiddenEffects xmlns:a14="http://schemas.microsoft.com/office/drawing/2010/main">
                                <a:effectLst>
                                  <a:outerShdw dist="35921" dir="2700000" algn="ctr" rotWithShape="0">
                                    <a:schemeClr val="bg2">
                                      <a:alpha val="74997"/>
                                    </a:schemeClr>
                                  </a:outerShdw>
                                </a:effectLst>
                              </a14:hiddenEffects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6" name="Text Box 35"/>
              <p:cNvSpPr txBox="1">
                <a:spLocks noChangeArrowheads="1"/>
              </p:cNvSpPr>
              <p:nvPr/>
            </p:nvSpPr>
            <p:spPr bwMode="auto">
              <a:xfrm>
                <a:off x="1047" y="3052"/>
                <a:ext cx="0" cy="1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endParaRPr lang="en-US" altLang="en-US" sz="1400">
                  <a:solidFill>
                    <a:schemeClr val="bg2"/>
                  </a:solidFill>
                  <a:latin typeface="Arial Narrow" pitchFamily="34" charset="0"/>
                </a:endParaRPr>
              </a:p>
            </p:txBody>
          </p:sp>
        </p:grpSp>
      </p:grpSp>
      <p:sp>
        <p:nvSpPr>
          <p:cNvPr id="39" name="Text Box 41"/>
          <p:cNvSpPr txBox="1">
            <a:spLocks noChangeArrowheads="1"/>
          </p:cNvSpPr>
          <p:nvPr/>
        </p:nvSpPr>
        <p:spPr bwMode="auto">
          <a:xfrm>
            <a:off x="5630863" y="2195513"/>
            <a:ext cx="1757362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80000"/>
              </a:lnSpc>
            </a:pPr>
            <a:r>
              <a:rPr lang="en-US" altLang="en-US" sz="2000" dirty="0">
                <a:solidFill>
                  <a:schemeClr val="bg2"/>
                </a:solidFill>
              </a:rPr>
              <a:t> 100% Conversion</a:t>
            </a:r>
          </a:p>
        </p:txBody>
      </p:sp>
      <p:grpSp>
        <p:nvGrpSpPr>
          <p:cNvPr id="41" name="Group 43"/>
          <p:cNvGrpSpPr>
            <a:grpSpLocks/>
          </p:cNvGrpSpPr>
          <p:nvPr/>
        </p:nvGrpSpPr>
        <p:grpSpPr bwMode="auto">
          <a:xfrm>
            <a:off x="4286250" y="1878013"/>
            <a:ext cx="4532313" cy="3732212"/>
            <a:chOff x="2700" y="1183"/>
            <a:chExt cx="2855" cy="2351"/>
          </a:xfrm>
        </p:grpSpPr>
        <p:sp>
          <p:nvSpPr>
            <p:cNvPr id="42" name="Line 44"/>
            <p:cNvSpPr>
              <a:spLocks noChangeShapeType="1"/>
            </p:cNvSpPr>
            <p:nvPr/>
          </p:nvSpPr>
          <p:spPr bwMode="auto">
            <a:xfrm flipV="1">
              <a:off x="4733" y="1183"/>
              <a:ext cx="0" cy="2351"/>
            </a:xfrm>
            <a:prstGeom prst="line">
              <a:avLst/>
            </a:prstGeom>
            <a:noFill/>
            <a:ln w="28575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3" name="Line 45"/>
            <p:cNvSpPr>
              <a:spLocks noChangeShapeType="1"/>
            </p:cNvSpPr>
            <p:nvPr/>
          </p:nvSpPr>
          <p:spPr bwMode="auto">
            <a:xfrm flipH="1">
              <a:off x="2988" y="2360"/>
              <a:ext cx="120" cy="112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4" name="Line 46"/>
            <p:cNvSpPr>
              <a:spLocks noChangeShapeType="1"/>
            </p:cNvSpPr>
            <p:nvPr/>
          </p:nvSpPr>
          <p:spPr bwMode="auto">
            <a:xfrm flipH="1" flipV="1">
              <a:off x="3689" y="1981"/>
              <a:ext cx="157" cy="90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5" name="Line 47"/>
            <p:cNvSpPr>
              <a:spLocks noChangeShapeType="1"/>
            </p:cNvSpPr>
            <p:nvPr/>
          </p:nvSpPr>
          <p:spPr bwMode="auto">
            <a:xfrm flipV="1">
              <a:off x="2701" y="1223"/>
              <a:ext cx="0" cy="2311"/>
            </a:xfrm>
            <a:prstGeom prst="line">
              <a:avLst/>
            </a:prstGeom>
            <a:noFill/>
            <a:ln w="28575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6" name="Line 48"/>
            <p:cNvSpPr>
              <a:spLocks noChangeShapeType="1"/>
            </p:cNvSpPr>
            <p:nvPr/>
          </p:nvSpPr>
          <p:spPr bwMode="auto">
            <a:xfrm flipV="1">
              <a:off x="2994" y="1648"/>
              <a:ext cx="0" cy="1886"/>
            </a:xfrm>
            <a:prstGeom prst="line">
              <a:avLst/>
            </a:prstGeom>
            <a:noFill/>
            <a:ln w="28575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7" name="Line 49"/>
            <p:cNvSpPr>
              <a:spLocks noChangeShapeType="1"/>
            </p:cNvSpPr>
            <p:nvPr/>
          </p:nvSpPr>
          <p:spPr bwMode="auto">
            <a:xfrm flipV="1">
              <a:off x="3684" y="1777"/>
              <a:ext cx="0" cy="1757"/>
            </a:xfrm>
            <a:prstGeom prst="line">
              <a:avLst/>
            </a:prstGeom>
            <a:noFill/>
            <a:ln w="28575" cap="rnd">
              <a:solidFill>
                <a:srgbClr val="00FF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8" name="Line 50"/>
            <p:cNvSpPr>
              <a:spLocks noChangeShapeType="1"/>
            </p:cNvSpPr>
            <p:nvPr/>
          </p:nvSpPr>
          <p:spPr bwMode="auto">
            <a:xfrm flipH="1">
              <a:off x="2700" y="1450"/>
              <a:ext cx="184" cy="11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49" name="Line 51"/>
            <p:cNvSpPr>
              <a:spLocks noChangeShapeType="1"/>
            </p:cNvSpPr>
            <p:nvPr/>
          </p:nvSpPr>
          <p:spPr bwMode="auto">
            <a:xfrm rot="5400000">
              <a:off x="4720" y="2256"/>
              <a:ext cx="104" cy="76"/>
            </a:xfrm>
            <a:prstGeom prst="line">
              <a:avLst/>
            </a:prstGeom>
            <a:noFill/>
            <a:ln w="28575">
              <a:solidFill>
                <a:srgbClr val="00FF00"/>
              </a:solidFill>
              <a:round/>
              <a:headEnd/>
              <a:tailEnd type="triangle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>
                <a:solidFill>
                  <a:schemeClr val="bg2"/>
                </a:solidFill>
              </a:endParaRPr>
            </a:p>
          </p:txBody>
        </p:sp>
        <p:sp>
          <p:nvSpPr>
            <p:cNvPr id="50" name="Text Box 52"/>
            <p:cNvSpPr txBox="1">
              <a:spLocks noChangeArrowheads="1"/>
            </p:cNvSpPr>
            <p:nvPr/>
          </p:nvSpPr>
          <p:spPr bwMode="auto">
            <a:xfrm>
              <a:off x="2983" y="2191"/>
              <a:ext cx="62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2pPr>
              <a:lvl3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3pPr>
              <a:lvl4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4pPr>
              <a:lvl5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>
                <a:spcBef>
                  <a:spcPct val="50000"/>
                </a:spcBef>
                <a:defRPr/>
              </a:pPr>
              <a:r>
                <a:rPr lang="en-US" sz="1400" smtClean="0">
                  <a:solidFill>
                    <a:schemeClr val="bg2"/>
                  </a:solidFill>
                </a:rPr>
                <a:t>1180 cm</a:t>
              </a:r>
              <a:r>
                <a:rPr lang="en-US" sz="1400" baseline="30000" smtClean="0">
                  <a:solidFill>
                    <a:schemeClr val="bg2"/>
                  </a:solidFill>
                </a:rPr>
                <a:t>-1</a:t>
              </a:r>
              <a:endParaRPr lang="en-US" sz="1400" smtClean="0">
                <a:solidFill>
                  <a:schemeClr val="bg2"/>
                </a:solidFill>
              </a:endParaRPr>
            </a:p>
          </p:txBody>
        </p:sp>
        <p:sp>
          <p:nvSpPr>
            <p:cNvPr id="51" name="Text Box 53"/>
            <p:cNvSpPr txBox="1">
              <a:spLocks noChangeArrowheads="1"/>
            </p:cNvSpPr>
            <p:nvPr/>
          </p:nvSpPr>
          <p:spPr bwMode="auto">
            <a:xfrm>
              <a:off x="2844" y="1340"/>
              <a:ext cx="567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2pPr>
              <a:lvl3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3pPr>
              <a:lvl4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4pPr>
              <a:lvl5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>
                <a:spcBef>
                  <a:spcPct val="50000"/>
                </a:spcBef>
                <a:defRPr/>
              </a:pPr>
              <a:r>
                <a:rPr lang="en-US" sz="1400" smtClean="0">
                  <a:solidFill>
                    <a:schemeClr val="bg2"/>
                  </a:solidFill>
                </a:rPr>
                <a:t>887 cm</a:t>
              </a:r>
              <a:r>
                <a:rPr lang="en-US" sz="1400" baseline="30000" smtClean="0">
                  <a:solidFill>
                    <a:schemeClr val="bg2"/>
                  </a:solidFill>
                </a:rPr>
                <a:t>-1</a:t>
              </a:r>
              <a:endParaRPr lang="en-US" sz="1400" smtClean="0">
                <a:solidFill>
                  <a:schemeClr val="bg2"/>
                </a:solidFill>
              </a:endParaRPr>
            </a:p>
          </p:txBody>
        </p:sp>
        <p:sp>
          <p:nvSpPr>
            <p:cNvPr id="52" name="Text Box 54"/>
            <p:cNvSpPr txBox="1">
              <a:spLocks noChangeArrowheads="1"/>
            </p:cNvSpPr>
            <p:nvPr/>
          </p:nvSpPr>
          <p:spPr bwMode="auto">
            <a:xfrm>
              <a:off x="3827" y="2004"/>
              <a:ext cx="629" cy="1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  <a:cs typeface="ＭＳ Ｐゴシック" charset="0"/>
                </a:defRPr>
              </a:lvl1pPr>
              <a:lvl2pPr marL="37931725" indent="-37474525"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2pPr>
              <a:lvl3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3pPr>
              <a:lvl4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4pPr>
              <a:lvl5pPr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charset="0"/>
                  <a:ea typeface="ＭＳ Ｐゴシック" charset="0"/>
                </a:defRPr>
              </a:lvl9pPr>
            </a:lstStyle>
            <a:p>
              <a:pPr algn="l">
                <a:spcBef>
                  <a:spcPct val="50000"/>
                </a:spcBef>
                <a:defRPr/>
              </a:pPr>
              <a:r>
                <a:rPr lang="en-US" sz="1400" smtClean="0">
                  <a:solidFill>
                    <a:schemeClr val="bg2"/>
                  </a:solidFill>
                </a:rPr>
                <a:t>1917 cm</a:t>
              </a:r>
              <a:r>
                <a:rPr lang="en-US" sz="1400" baseline="30000" smtClean="0">
                  <a:solidFill>
                    <a:schemeClr val="bg2"/>
                  </a:solidFill>
                </a:rPr>
                <a:t>-1</a:t>
              </a:r>
              <a:endParaRPr lang="en-US" sz="1400" smtClean="0">
                <a:solidFill>
                  <a:schemeClr val="bg2"/>
                </a:solidFill>
              </a:endParaRPr>
            </a:p>
          </p:txBody>
        </p:sp>
        <p:sp>
          <p:nvSpPr>
            <p:cNvPr id="53" name="Text Box 55"/>
            <p:cNvSpPr txBox="1">
              <a:spLocks noChangeArrowheads="1"/>
            </p:cNvSpPr>
            <p:nvPr/>
          </p:nvSpPr>
          <p:spPr bwMode="auto">
            <a:xfrm>
              <a:off x="4682" y="2074"/>
              <a:ext cx="873" cy="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spcBef>
                  <a:spcPct val="50000"/>
                </a:spcBef>
              </a:pPr>
              <a:r>
                <a:rPr lang="en-US" altLang="en-US" sz="1400">
                  <a:solidFill>
                    <a:schemeClr val="bg2"/>
                  </a:solidFill>
                </a:rPr>
                <a:t>Aromatic C-H (3039 cm</a:t>
              </a:r>
              <a:r>
                <a:rPr lang="en-US" altLang="en-US" sz="1400" baseline="30000">
                  <a:solidFill>
                    <a:schemeClr val="bg2"/>
                  </a:solidFill>
                </a:rPr>
                <a:t>-1</a:t>
              </a:r>
              <a:r>
                <a:rPr lang="en-US" altLang="en-US" sz="1400">
                  <a:solidFill>
                    <a:schemeClr val="bg2"/>
                  </a:solidFill>
                </a:rPr>
                <a:t>)</a:t>
              </a:r>
            </a:p>
          </p:txBody>
        </p:sp>
      </p:grpSp>
      <p:sp>
        <p:nvSpPr>
          <p:cNvPr id="55" name="Text Box 38"/>
          <p:cNvSpPr txBox="1">
            <a:spLocks noChangeArrowheads="1"/>
          </p:cNvSpPr>
          <p:nvPr/>
        </p:nvSpPr>
        <p:spPr bwMode="auto">
          <a:xfrm>
            <a:off x="4686210" y="990600"/>
            <a:ext cx="430117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2pPr>
            <a:lvl3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3pPr>
            <a:lvl4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4pPr>
            <a:lvl5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400" dirty="0" smtClean="0">
                <a:solidFill>
                  <a:schemeClr val="bg2"/>
                </a:solidFill>
                <a:cs typeface="?? ??" charset="0"/>
              </a:rPr>
              <a:t>442</a:t>
            </a:r>
            <a:r>
              <a:rPr lang="en-US" sz="2400" baseline="30000" dirty="0" smtClean="0">
                <a:solidFill>
                  <a:schemeClr val="bg2"/>
                </a:solidFill>
                <a:cs typeface="?? ??" charset="0"/>
              </a:rPr>
              <a:t>o</a:t>
            </a:r>
            <a:r>
              <a:rPr lang="en-US" sz="2400" dirty="0" smtClean="0">
                <a:solidFill>
                  <a:schemeClr val="bg2"/>
                </a:solidFill>
                <a:cs typeface="?? ??" charset="0"/>
              </a:rPr>
              <a:t>C, 420 MPa (25% H</a:t>
            </a:r>
            <a:r>
              <a:rPr lang="en-US" sz="2400" baseline="-25000" dirty="0" smtClean="0">
                <a:solidFill>
                  <a:schemeClr val="bg2"/>
                </a:solidFill>
                <a:cs typeface="?? ??" charset="0"/>
              </a:rPr>
              <a:t>2</a:t>
            </a:r>
            <a:r>
              <a:rPr lang="en-US" sz="2400" dirty="0" smtClean="0">
                <a:solidFill>
                  <a:schemeClr val="bg2"/>
                </a:solidFill>
                <a:cs typeface="?? ??" charset="0"/>
              </a:rPr>
              <a:t>O</a:t>
            </a:r>
            <a:r>
              <a:rPr lang="en-US" sz="2400" baseline="-25000" dirty="0" smtClean="0">
                <a:solidFill>
                  <a:schemeClr val="bg2"/>
                </a:solidFill>
                <a:cs typeface="?? ??" charset="0"/>
              </a:rPr>
              <a:t>2</a:t>
            </a:r>
            <a:r>
              <a:rPr lang="en-US" sz="2400" dirty="0" smtClean="0">
                <a:solidFill>
                  <a:schemeClr val="bg2"/>
                </a:solidFill>
                <a:cs typeface="?? ??" charset="0"/>
              </a:rPr>
              <a:t>)  </a:t>
            </a:r>
          </a:p>
        </p:txBody>
      </p:sp>
      <p:sp>
        <p:nvSpPr>
          <p:cNvPr id="56" name="Text Box 8"/>
          <p:cNvSpPr txBox="1">
            <a:spLocks noChangeArrowheads="1"/>
          </p:cNvSpPr>
          <p:nvPr/>
        </p:nvSpPr>
        <p:spPr bwMode="auto">
          <a:xfrm>
            <a:off x="247752" y="6035675"/>
            <a:ext cx="243368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37931725" indent="-37474525"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2pPr>
            <a:lvl3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3pPr>
            <a:lvl4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4pPr>
            <a:lvl5pPr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  <a:latin typeface="+mn-lt"/>
              </a:rPr>
              <a:t>Visual observation</a:t>
            </a:r>
          </a:p>
        </p:txBody>
      </p:sp>
      <p:sp>
        <p:nvSpPr>
          <p:cNvPr id="57" name="Text Box 9"/>
          <p:cNvSpPr txBox="1">
            <a:spLocks noChangeArrowheads="1"/>
          </p:cNvSpPr>
          <p:nvPr/>
        </p:nvSpPr>
        <p:spPr bwMode="auto">
          <a:xfrm>
            <a:off x="4852273" y="6334126"/>
            <a:ext cx="275748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Residue: IR spectrum</a:t>
            </a:r>
          </a:p>
        </p:txBody>
      </p:sp>
      <p:pic>
        <p:nvPicPr>
          <p:cNvPr id="58" name="Picture 42"/>
          <p:cNvPicPr preferRelativeResize="0">
            <a:picLocks noChangeArrowheads="1"/>
          </p:cNvPicPr>
          <p:nvPr/>
        </p:nvPicPr>
        <p:blipFill>
          <a:blip r:embed="rId19">
            <a:duotone>
              <a:prstClr val="black"/>
              <a:schemeClr val="accent3">
                <a:tint val="45000"/>
                <a:satMod val="400000"/>
              </a:schemeClr>
            </a:duotone>
            <a:lum contras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3004"/>
          <a:stretch>
            <a:fillRect/>
          </a:stretch>
        </p:blipFill>
        <p:spPr bwMode="auto">
          <a:xfrm>
            <a:off x="3079750" y="1416050"/>
            <a:ext cx="6061075" cy="1223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</p:pic>
      <p:sp>
        <p:nvSpPr>
          <p:cNvPr id="59" name="Rectangle 6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600" dirty="0">
                <a:ea typeface="+mn-ea"/>
              </a:rPr>
              <a:t> Phase </a:t>
            </a:r>
            <a:r>
              <a:rPr lang="en-US" sz="3600" dirty="0" smtClean="0">
                <a:ea typeface="+mn-ea"/>
              </a:rPr>
              <a:t>Behavior</a:t>
            </a:r>
          </a:p>
          <a:p>
            <a:pPr algn="ctr">
              <a:defRPr/>
            </a:pPr>
            <a:r>
              <a:rPr lang="en-US" sz="2800" dirty="0" smtClean="0">
                <a:ea typeface="+mn-ea"/>
              </a:rPr>
              <a:t>Supercritical conversion of </a:t>
            </a:r>
            <a:r>
              <a:rPr lang="en-US" sz="2800" dirty="0" err="1" smtClean="0">
                <a:ea typeface="+mn-ea"/>
              </a:rPr>
              <a:t>BaP</a:t>
            </a:r>
            <a:endParaRPr lang="en-US" sz="2800" dirty="0"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48082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500"/>
                            </p:stCondLst>
                            <p:childTnLst>
                              <p:par>
                                <p:cTn id="8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utoUpdateAnimBg="0"/>
      <p:bldP spid="55" grpId="0" autoUpdateAnimBg="0"/>
      <p:bldP spid="5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28901571"/>
              </p:ext>
            </p:extLst>
          </p:nvPr>
        </p:nvGraphicFramePr>
        <p:xfrm>
          <a:off x="133350" y="1169988"/>
          <a:ext cx="8932863" cy="548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423" name="Chart" r:id="rId5" imgW="5892800" imgH="3378200" progId="Excel.Chart.8">
                  <p:embed/>
                </p:oleObj>
              </mc:Choice>
              <mc:Fallback>
                <p:oleObj name="Chart" r:id="rId5" imgW="5892800" imgH="337820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350" y="1169988"/>
                        <a:ext cx="8932863" cy="5483225"/>
                      </a:xfrm>
                      <a:prstGeom prst="rect">
                        <a:avLst/>
                      </a:prstGeom>
                      <a:solidFill>
                        <a:srgbClr val="0070C0"/>
                      </a:solidFill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130"/>
          <p:cNvGrpSpPr>
            <a:grpSpLocks/>
          </p:cNvGrpSpPr>
          <p:nvPr/>
        </p:nvGrpSpPr>
        <p:grpSpPr bwMode="auto">
          <a:xfrm>
            <a:off x="1112838" y="2116138"/>
            <a:ext cx="7615237" cy="3756025"/>
            <a:chOff x="701" y="1333"/>
            <a:chExt cx="4797" cy="2366"/>
          </a:xfrm>
        </p:grpSpPr>
        <p:grpSp>
          <p:nvGrpSpPr>
            <p:cNvPr id="5" name="Group 68"/>
            <p:cNvGrpSpPr>
              <a:grpSpLocks/>
            </p:cNvGrpSpPr>
            <p:nvPr/>
          </p:nvGrpSpPr>
          <p:grpSpPr bwMode="auto">
            <a:xfrm>
              <a:off x="701" y="1751"/>
              <a:ext cx="4797" cy="1948"/>
              <a:chOff x="701" y="1751"/>
              <a:chExt cx="4797" cy="1948"/>
            </a:xfrm>
          </p:grpSpPr>
          <p:sp>
            <p:nvSpPr>
              <p:cNvPr id="7" name="Freeform 58"/>
              <p:cNvSpPr>
                <a:spLocks/>
              </p:cNvSpPr>
              <p:nvPr/>
            </p:nvSpPr>
            <p:spPr bwMode="auto">
              <a:xfrm>
                <a:off x="744" y="1774"/>
                <a:ext cx="4715" cy="1904"/>
              </a:xfrm>
              <a:custGeom>
                <a:avLst/>
                <a:gdLst>
                  <a:gd name="T0" fmla="*/ 0 w 4715"/>
                  <a:gd name="T1" fmla="*/ 1904 h 1904"/>
                  <a:gd name="T2" fmla="*/ 231 w 4715"/>
                  <a:gd name="T3" fmla="*/ 1744 h 1904"/>
                  <a:gd name="T4" fmla="*/ 399 w 4715"/>
                  <a:gd name="T5" fmla="*/ 1638 h 1904"/>
                  <a:gd name="T6" fmla="*/ 585 w 4715"/>
                  <a:gd name="T7" fmla="*/ 1407 h 1904"/>
                  <a:gd name="T8" fmla="*/ 771 w 4715"/>
                  <a:gd name="T9" fmla="*/ 938 h 1904"/>
                  <a:gd name="T10" fmla="*/ 887 w 4715"/>
                  <a:gd name="T11" fmla="*/ 592 h 1904"/>
                  <a:gd name="T12" fmla="*/ 1011 w 4715"/>
                  <a:gd name="T13" fmla="*/ 238 h 1904"/>
                  <a:gd name="T14" fmla="*/ 1135 w 4715"/>
                  <a:gd name="T15" fmla="*/ 51 h 1904"/>
                  <a:gd name="T16" fmla="*/ 1179 w 4715"/>
                  <a:gd name="T17" fmla="*/ 16 h 1904"/>
                  <a:gd name="T18" fmla="*/ 1276 w 4715"/>
                  <a:gd name="T19" fmla="*/ 43 h 1904"/>
                  <a:gd name="T20" fmla="*/ 1427 w 4715"/>
                  <a:gd name="T21" fmla="*/ 273 h 1904"/>
                  <a:gd name="T22" fmla="*/ 1587 w 4715"/>
                  <a:gd name="T23" fmla="*/ 663 h 1904"/>
                  <a:gd name="T24" fmla="*/ 1711 w 4715"/>
                  <a:gd name="T25" fmla="*/ 911 h 1904"/>
                  <a:gd name="T26" fmla="*/ 1773 w 4715"/>
                  <a:gd name="T27" fmla="*/ 1009 h 1904"/>
                  <a:gd name="T28" fmla="*/ 1994 w 4715"/>
                  <a:gd name="T29" fmla="*/ 1283 h 1904"/>
                  <a:gd name="T30" fmla="*/ 2189 w 4715"/>
                  <a:gd name="T31" fmla="*/ 1452 h 1904"/>
                  <a:gd name="T32" fmla="*/ 2358 w 4715"/>
                  <a:gd name="T33" fmla="*/ 1540 h 1904"/>
                  <a:gd name="T34" fmla="*/ 2446 w 4715"/>
                  <a:gd name="T35" fmla="*/ 1549 h 1904"/>
                  <a:gd name="T36" fmla="*/ 2739 w 4715"/>
                  <a:gd name="T37" fmla="*/ 1443 h 1904"/>
                  <a:gd name="T38" fmla="*/ 2951 w 4715"/>
                  <a:gd name="T39" fmla="*/ 1310 h 1904"/>
                  <a:gd name="T40" fmla="*/ 3270 w 4715"/>
                  <a:gd name="T41" fmla="*/ 1124 h 1904"/>
                  <a:gd name="T42" fmla="*/ 3448 w 4715"/>
                  <a:gd name="T43" fmla="*/ 1079 h 1904"/>
                  <a:gd name="T44" fmla="*/ 3536 w 4715"/>
                  <a:gd name="T45" fmla="*/ 1106 h 1904"/>
                  <a:gd name="T46" fmla="*/ 3660 w 4715"/>
                  <a:gd name="T47" fmla="*/ 1186 h 1904"/>
                  <a:gd name="T48" fmla="*/ 3846 w 4715"/>
                  <a:gd name="T49" fmla="*/ 1443 h 1904"/>
                  <a:gd name="T50" fmla="*/ 4015 w 4715"/>
                  <a:gd name="T51" fmla="*/ 1717 h 1904"/>
                  <a:gd name="T52" fmla="*/ 4139 w 4715"/>
                  <a:gd name="T53" fmla="*/ 1788 h 1904"/>
                  <a:gd name="T54" fmla="*/ 4210 w 4715"/>
                  <a:gd name="T55" fmla="*/ 1850 h 1904"/>
                  <a:gd name="T56" fmla="*/ 4405 w 4715"/>
                  <a:gd name="T57" fmla="*/ 1877 h 1904"/>
                  <a:gd name="T58" fmla="*/ 4715 w 4715"/>
                  <a:gd name="T59" fmla="*/ 1904 h 1904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w 4715"/>
                  <a:gd name="T91" fmla="*/ 0 h 1904"/>
                  <a:gd name="T92" fmla="*/ 4715 w 4715"/>
                  <a:gd name="T93" fmla="*/ 1904 h 1904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T90" t="T91" r="T92" b="T93"/>
                <a:pathLst>
                  <a:path w="4715" h="1904">
                    <a:moveTo>
                      <a:pt x="0" y="1904"/>
                    </a:moveTo>
                    <a:cubicBezTo>
                      <a:pt x="82" y="1846"/>
                      <a:pt x="164" y="1788"/>
                      <a:pt x="231" y="1744"/>
                    </a:cubicBezTo>
                    <a:cubicBezTo>
                      <a:pt x="298" y="1700"/>
                      <a:pt x="340" y="1694"/>
                      <a:pt x="399" y="1638"/>
                    </a:cubicBezTo>
                    <a:cubicBezTo>
                      <a:pt x="458" y="1582"/>
                      <a:pt x="523" y="1524"/>
                      <a:pt x="585" y="1407"/>
                    </a:cubicBezTo>
                    <a:cubicBezTo>
                      <a:pt x="647" y="1290"/>
                      <a:pt x="721" y="1074"/>
                      <a:pt x="771" y="938"/>
                    </a:cubicBezTo>
                    <a:cubicBezTo>
                      <a:pt x="821" y="802"/>
                      <a:pt x="847" y="709"/>
                      <a:pt x="887" y="592"/>
                    </a:cubicBezTo>
                    <a:cubicBezTo>
                      <a:pt x="927" y="475"/>
                      <a:pt x="970" y="328"/>
                      <a:pt x="1011" y="238"/>
                    </a:cubicBezTo>
                    <a:cubicBezTo>
                      <a:pt x="1052" y="148"/>
                      <a:pt x="1107" y="88"/>
                      <a:pt x="1135" y="51"/>
                    </a:cubicBezTo>
                    <a:cubicBezTo>
                      <a:pt x="1163" y="14"/>
                      <a:pt x="1156" y="17"/>
                      <a:pt x="1179" y="16"/>
                    </a:cubicBezTo>
                    <a:cubicBezTo>
                      <a:pt x="1202" y="15"/>
                      <a:pt x="1235" y="0"/>
                      <a:pt x="1276" y="43"/>
                    </a:cubicBezTo>
                    <a:cubicBezTo>
                      <a:pt x="1317" y="86"/>
                      <a:pt x="1375" y="170"/>
                      <a:pt x="1427" y="273"/>
                    </a:cubicBezTo>
                    <a:cubicBezTo>
                      <a:pt x="1479" y="376"/>
                      <a:pt x="1540" y="557"/>
                      <a:pt x="1587" y="663"/>
                    </a:cubicBezTo>
                    <a:cubicBezTo>
                      <a:pt x="1634" y="769"/>
                      <a:pt x="1680" y="853"/>
                      <a:pt x="1711" y="911"/>
                    </a:cubicBezTo>
                    <a:cubicBezTo>
                      <a:pt x="1742" y="969"/>
                      <a:pt x="1726" y="947"/>
                      <a:pt x="1773" y="1009"/>
                    </a:cubicBezTo>
                    <a:cubicBezTo>
                      <a:pt x="1820" y="1071"/>
                      <a:pt x="1925" y="1209"/>
                      <a:pt x="1994" y="1283"/>
                    </a:cubicBezTo>
                    <a:cubicBezTo>
                      <a:pt x="2063" y="1357"/>
                      <a:pt x="2128" y="1409"/>
                      <a:pt x="2189" y="1452"/>
                    </a:cubicBezTo>
                    <a:cubicBezTo>
                      <a:pt x="2250" y="1495"/>
                      <a:pt x="2315" y="1524"/>
                      <a:pt x="2358" y="1540"/>
                    </a:cubicBezTo>
                    <a:cubicBezTo>
                      <a:pt x="2401" y="1556"/>
                      <a:pt x="2383" y="1565"/>
                      <a:pt x="2446" y="1549"/>
                    </a:cubicBezTo>
                    <a:cubicBezTo>
                      <a:pt x="2509" y="1533"/>
                      <a:pt x="2655" y="1483"/>
                      <a:pt x="2739" y="1443"/>
                    </a:cubicBezTo>
                    <a:cubicBezTo>
                      <a:pt x="2823" y="1403"/>
                      <a:pt x="2862" y="1363"/>
                      <a:pt x="2951" y="1310"/>
                    </a:cubicBezTo>
                    <a:cubicBezTo>
                      <a:pt x="3040" y="1257"/>
                      <a:pt x="3187" y="1162"/>
                      <a:pt x="3270" y="1124"/>
                    </a:cubicBezTo>
                    <a:cubicBezTo>
                      <a:pt x="3353" y="1086"/>
                      <a:pt x="3404" y="1082"/>
                      <a:pt x="3448" y="1079"/>
                    </a:cubicBezTo>
                    <a:cubicBezTo>
                      <a:pt x="3492" y="1076"/>
                      <a:pt x="3501" y="1088"/>
                      <a:pt x="3536" y="1106"/>
                    </a:cubicBezTo>
                    <a:cubicBezTo>
                      <a:pt x="3571" y="1124"/>
                      <a:pt x="3608" y="1130"/>
                      <a:pt x="3660" y="1186"/>
                    </a:cubicBezTo>
                    <a:cubicBezTo>
                      <a:pt x="3712" y="1242"/>
                      <a:pt x="3787" y="1355"/>
                      <a:pt x="3846" y="1443"/>
                    </a:cubicBezTo>
                    <a:cubicBezTo>
                      <a:pt x="3905" y="1531"/>
                      <a:pt x="3966" y="1660"/>
                      <a:pt x="4015" y="1717"/>
                    </a:cubicBezTo>
                    <a:cubicBezTo>
                      <a:pt x="4064" y="1774"/>
                      <a:pt x="4107" y="1766"/>
                      <a:pt x="4139" y="1788"/>
                    </a:cubicBezTo>
                    <a:cubicBezTo>
                      <a:pt x="4171" y="1810"/>
                      <a:pt x="4166" y="1835"/>
                      <a:pt x="4210" y="1850"/>
                    </a:cubicBezTo>
                    <a:cubicBezTo>
                      <a:pt x="4254" y="1865"/>
                      <a:pt x="4321" y="1868"/>
                      <a:pt x="4405" y="1877"/>
                    </a:cubicBezTo>
                    <a:cubicBezTo>
                      <a:pt x="4489" y="1886"/>
                      <a:pt x="4663" y="1900"/>
                      <a:pt x="4715" y="1904"/>
                    </a:cubicBezTo>
                  </a:path>
                </a:pathLst>
              </a:custGeom>
              <a:noFill/>
              <a:ln w="9525">
                <a:solidFill>
                  <a:srgbClr val="00FF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8" name="AutoShape 59"/>
              <p:cNvSpPr>
                <a:spLocks noChangeAspect="1" noChangeArrowheads="1"/>
              </p:cNvSpPr>
              <p:nvPr/>
            </p:nvSpPr>
            <p:spPr bwMode="auto">
              <a:xfrm>
                <a:off x="701" y="3624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9" name="AutoShape 60"/>
              <p:cNvSpPr>
                <a:spLocks noChangeAspect="1" noChangeArrowheads="1"/>
              </p:cNvSpPr>
              <p:nvPr/>
            </p:nvSpPr>
            <p:spPr bwMode="auto">
              <a:xfrm>
                <a:off x="1283" y="3144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0" name="AutoShape 61"/>
              <p:cNvSpPr>
                <a:spLocks noChangeAspect="1" noChangeArrowheads="1"/>
              </p:cNvSpPr>
              <p:nvPr/>
            </p:nvSpPr>
            <p:spPr bwMode="auto">
              <a:xfrm>
                <a:off x="1893" y="1751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1" name="AutoShape 62"/>
              <p:cNvSpPr>
                <a:spLocks noChangeAspect="1" noChangeArrowheads="1"/>
              </p:cNvSpPr>
              <p:nvPr/>
            </p:nvSpPr>
            <p:spPr bwMode="auto">
              <a:xfrm>
                <a:off x="2477" y="2734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2" name="AutoShape 63"/>
              <p:cNvSpPr>
                <a:spLocks noChangeAspect="1" noChangeArrowheads="1"/>
              </p:cNvSpPr>
              <p:nvPr/>
            </p:nvSpPr>
            <p:spPr bwMode="auto">
              <a:xfrm>
                <a:off x="3061" y="3254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3" name="AutoShape 64"/>
              <p:cNvSpPr>
                <a:spLocks noChangeAspect="1" noChangeArrowheads="1"/>
              </p:cNvSpPr>
              <p:nvPr/>
            </p:nvSpPr>
            <p:spPr bwMode="auto">
              <a:xfrm>
                <a:off x="3643" y="3050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4" name="AutoShape 65"/>
              <p:cNvSpPr>
                <a:spLocks noChangeAspect="1" noChangeArrowheads="1"/>
              </p:cNvSpPr>
              <p:nvPr/>
            </p:nvSpPr>
            <p:spPr bwMode="auto">
              <a:xfrm>
                <a:off x="4235" y="2826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5" name="AutoShape 66"/>
              <p:cNvSpPr>
                <a:spLocks noChangeAspect="1" noChangeArrowheads="1"/>
              </p:cNvSpPr>
              <p:nvPr/>
            </p:nvSpPr>
            <p:spPr bwMode="auto">
              <a:xfrm>
                <a:off x="4828" y="3534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6" name="AutoShape 67"/>
              <p:cNvSpPr>
                <a:spLocks noChangeAspect="1" noChangeArrowheads="1"/>
              </p:cNvSpPr>
              <p:nvPr/>
            </p:nvSpPr>
            <p:spPr bwMode="auto">
              <a:xfrm>
                <a:off x="5423" y="3624"/>
                <a:ext cx="75" cy="75"/>
              </a:xfrm>
              <a:prstGeom prst="diamond">
                <a:avLst/>
              </a:prstGeom>
              <a:solidFill>
                <a:srgbClr val="00FFFF"/>
              </a:solidFill>
              <a:ln w="9525">
                <a:solidFill>
                  <a:srgbClr val="00FF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6" name="Text Box 116"/>
            <p:cNvSpPr txBox="1">
              <a:spLocks noChangeArrowheads="1"/>
            </p:cNvSpPr>
            <p:nvPr/>
          </p:nvSpPr>
          <p:spPr bwMode="auto">
            <a:xfrm>
              <a:off x="1426" y="1333"/>
              <a:ext cx="1223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2200" b="0">
                  <a:solidFill>
                    <a:srgbClr val="00FFFF"/>
                  </a:solidFill>
                </a:rPr>
                <a:t>C</a:t>
              </a:r>
              <a:r>
                <a:rPr lang="en-US" altLang="en-US" sz="2200" b="0" baseline="-25000">
                  <a:solidFill>
                    <a:srgbClr val="00FFFF"/>
                  </a:solidFill>
                </a:rPr>
                <a:t>14</a:t>
              </a:r>
              <a:r>
                <a:rPr lang="en-US" altLang="en-US" sz="2200" b="0">
                  <a:solidFill>
                    <a:srgbClr val="00FFFF"/>
                  </a:solidFill>
                </a:rPr>
                <a:t>H</a:t>
              </a:r>
              <a:r>
                <a:rPr lang="en-US" altLang="en-US" sz="2200" b="0" baseline="-25000">
                  <a:solidFill>
                    <a:srgbClr val="00FFFF"/>
                  </a:solidFill>
                </a:rPr>
                <a:t>10</a:t>
              </a:r>
              <a:r>
                <a:rPr lang="en-US" altLang="en-US" sz="2200" b="0">
                  <a:solidFill>
                    <a:srgbClr val="00FFFF"/>
                  </a:solidFill>
                </a:rPr>
                <a:t> Phenanthrene</a:t>
              </a:r>
              <a:endParaRPr lang="en-US" altLang="en-US" sz="2200" b="0" baseline="-25000">
                <a:solidFill>
                  <a:srgbClr val="00FFFF"/>
                </a:solidFill>
              </a:endParaRPr>
            </a:p>
          </p:txBody>
        </p:sp>
      </p:grpSp>
      <p:grpSp>
        <p:nvGrpSpPr>
          <p:cNvPr id="17" name="Group 131"/>
          <p:cNvGrpSpPr>
            <a:grpSpLocks/>
          </p:cNvGrpSpPr>
          <p:nvPr/>
        </p:nvGrpSpPr>
        <p:grpSpPr bwMode="auto">
          <a:xfrm>
            <a:off x="1125538" y="1506538"/>
            <a:ext cx="7593012" cy="4341812"/>
            <a:chOff x="709" y="949"/>
            <a:chExt cx="4783" cy="2735"/>
          </a:xfrm>
        </p:grpSpPr>
        <p:grpSp>
          <p:nvGrpSpPr>
            <p:cNvPr id="18" name="Group 122"/>
            <p:cNvGrpSpPr>
              <a:grpSpLocks/>
            </p:cNvGrpSpPr>
            <p:nvPr/>
          </p:nvGrpSpPr>
          <p:grpSpPr bwMode="auto">
            <a:xfrm>
              <a:off x="709" y="1381"/>
              <a:ext cx="4783" cy="2303"/>
              <a:chOff x="709" y="1381"/>
              <a:chExt cx="4783" cy="2303"/>
            </a:xfrm>
          </p:grpSpPr>
          <p:sp>
            <p:nvSpPr>
              <p:cNvPr id="20" name="Freeform 89"/>
              <p:cNvSpPr>
                <a:spLocks/>
              </p:cNvSpPr>
              <p:nvPr/>
            </p:nvSpPr>
            <p:spPr bwMode="auto">
              <a:xfrm>
                <a:off x="736" y="1381"/>
                <a:ext cx="4732" cy="2297"/>
              </a:xfrm>
              <a:custGeom>
                <a:avLst/>
                <a:gdLst>
                  <a:gd name="T0" fmla="*/ 0 w 4732"/>
                  <a:gd name="T1" fmla="*/ 2297 h 2297"/>
                  <a:gd name="T2" fmla="*/ 584 w 4732"/>
                  <a:gd name="T3" fmla="*/ 2235 h 2297"/>
                  <a:gd name="T4" fmla="*/ 877 w 4732"/>
                  <a:gd name="T5" fmla="*/ 2226 h 2297"/>
                  <a:gd name="T6" fmla="*/ 1116 w 4732"/>
                  <a:gd name="T7" fmla="*/ 2226 h 2297"/>
                  <a:gd name="T8" fmla="*/ 1178 w 4732"/>
                  <a:gd name="T9" fmla="*/ 2226 h 2297"/>
                  <a:gd name="T10" fmla="*/ 1435 w 4732"/>
                  <a:gd name="T11" fmla="*/ 2199 h 2297"/>
                  <a:gd name="T12" fmla="*/ 1603 w 4732"/>
                  <a:gd name="T13" fmla="*/ 2172 h 2297"/>
                  <a:gd name="T14" fmla="*/ 1772 w 4732"/>
                  <a:gd name="T15" fmla="*/ 2057 h 2297"/>
                  <a:gd name="T16" fmla="*/ 1984 w 4732"/>
                  <a:gd name="T17" fmla="*/ 1747 h 2297"/>
                  <a:gd name="T18" fmla="*/ 2126 w 4732"/>
                  <a:gd name="T19" fmla="*/ 1446 h 2297"/>
                  <a:gd name="T20" fmla="*/ 2357 w 4732"/>
                  <a:gd name="T21" fmla="*/ 1047 h 2297"/>
                  <a:gd name="T22" fmla="*/ 2498 w 4732"/>
                  <a:gd name="T23" fmla="*/ 843 h 2297"/>
                  <a:gd name="T24" fmla="*/ 2800 w 4732"/>
                  <a:gd name="T25" fmla="*/ 480 h 2297"/>
                  <a:gd name="T26" fmla="*/ 2942 w 4732"/>
                  <a:gd name="T27" fmla="*/ 347 h 2297"/>
                  <a:gd name="T28" fmla="*/ 3119 w 4732"/>
                  <a:gd name="T29" fmla="*/ 170 h 2297"/>
                  <a:gd name="T30" fmla="*/ 3269 w 4732"/>
                  <a:gd name="T31" fmla="*/ 37 h 2297"/>
                  <a:gd name="T32" fmla="*/ 3385 w 4732"/>
                  <a:gd name="T33" fmla="*/ 1 h 2297"/>
                  <a:gd name="T34" fmla="*/ 3500 w 4732"/>
                  <a:gd name="T35" fmla="*/ 28 h 2297"/>
                  <a:gd name="T36" fmla="*/ 3535 w 4732"/>
                  <a:gd name="T37" fmla="*/ 81 h 2297"/>
                  <a:gd name="T38" fmla="*/ 3686 w 4732"/>
                  <a:gd name="T39" fmla="*/ 320 h 2297"/>
                  <a:gd name="T40" fmla="*/ 3775 w 4732"/>
                  <a:gd name="T41" fmla="*/ 657 h 2297"/>
                  <a:gd name="T42" fmla="*/ 3961 w 4732"/>
                  <a:gd name="T43" fmla="*/ 1260 h 2297"/>
                  <a:gd name="T44" fmla="*/ 4129 w 4732"/>
                  <a:gd name="T45" fmla="*/ 1703 h 2297"/>
                  <a:gd name="T46" fmla="*/ 4315 w 4732"/>
                  <a:gd name="T47" fmla="*/ 1942 h 2297"/>
                  <a:gd name="T48" fmla="*/ 4643 w 4732"/>
                  <a:gd name="T49" fmla="*/ 2146 h 2297"/>
                  <a:gd name="T50" fmla="*/ 4732 w 4732"/>
                  <a:gd name="T51" fmla="*/ 2208 h 229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4732"/>
                  <a:gd name="T79" fmla="*/ 0 h 2297"/>
                  <a:gd name="T80" fmla="*/ 4732 w 4732"/>
                  <a:gd name="T81" fmla="*/ 2297 h 2297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4732" h="2297">
                    <a:moveTo>
                      <a:pt x="0" y="2297"/>
                    </a:moveTo>
                    <a:cubicBezTo>
                      <a:pt x="219" y="2272"/>
                      <a:pt x="438" y="2247"/>
                      <a:pt x="584" y="2235"/>
                    </a:cubicBezTo>
                    <a:cubicBezTo>
                      <a:pt x="730" y="2223"/>
                      <a:pt x="788" y="2227"/>
                      <a:pt x="877" y="2226"/>
                    </a:cubicBezTo>
                    <a:cubicBezTo>
                      <a:pt x="966" y="2225"/>
                      <a:pt x="1066" y="2226"/>
                      <a:pt x="1116" y="2226"/>
                    </a:cubicBezTo>
                    <a:cubicBezTo>
                      <a:pt x="1166" y="2226"/>
                      <a:pt x="1125" y="2230"/>
                      <a:pt x="1178" y="2226"/>
                    </a:cubicBezTo>
                    <a:cubicBezTo>
                      <a:pt x="1231" y="2222"/>
                      <a:pt x="1364" y="2208"/>
                      <a:pt x="1435" y="2199"/>
                    </a:cubicBezTo>
                    <a:cubicBezTo>
                      <a:pt x="1506" y="2190"/>
                      <a:pt x="1547" y="2196"/>
                      <a:pt x="1603" y="2172"/>
                    </a:cubicBezTo>
                    <a:cubicBezTo>
                      <a:pt x="1659" y="2148"/>
                      <a:pt x="1708" y="2128"/>
                      <a:pt x="1772" y="2057"/>
                    </a:cubicBezTo>
                    <a:cubicBezTo>
                      <a:pt x="1836" y="1986"/>
                      <a:pt x="1925" y="1849"/>
                      <a:pt x="1984" y="1747"/>
                    </a:cubicBezTo>
                    <a:cubicBezTo>
                      <a:pt x="2043" y="1645"/>
                      <a:pt x="2064" y="1563"/>
                      <a:pt x="2126" y="1446"/>
                    </a:cubicBezTo>
                    <a:cubicBezTo>
                      <a:pt x="2188" y="1329"/>
                      <a:pt x="2295" y="1147"/>
                      <a:pt x="2357" y="1047"/>
                    </a:cubicBezTo>
                    <a:cubicBezTo>
                      <a:pt x="2419" y="947"/>
                      <a:pt x="2424" y="937"/>
                      <a:pt x="2498" y="843"/>
                    </a:cubicBezTo>
                    <a:cubicBezTo>
                      <a:pt x="2572" y="749"/>
                      <a:pt x="2726" y="563"/>
                      <a:pt x="2800" y="480"/>
                    </a:cubicBezTo>
                    <a:cubicBezTo>
                      <a:pt x="2874" y="397"/>
                      <a:pt x="2889" y="399"/>
                      <a:pt x="2942" y="347"/>
                    </a:cubicBezTo>
                    <a:cubicBezTo>
                      <a:pt x="2995" y="295"/>
                      <a:pt x="3065" y="222"/>
                      <a:pt x="3119" y="170"/>
                    </a:cubicBezTo>
                    <a:cubicBezTo>
                      <a:pt x="3173" y="118"/>
                      <a:pt x="3225" y="65"/>
                      <a:pt x="3269" y="37"/>
                    </a:cubicBezTo>
                    <a:cubicBezTo>
                      <a:pt x="3313" y="9"/>
                      <a:pt x="3347" y="2"/>
                      <a:pt x="3385" y="1"/>
                    </a:cubicBezTo>
                    <a:cubicBezTo>
                      <a:pt x="3423" y="0"/>
                      <a:pt x="3475" y="15"/>
                      <a:pt x="3500" y="28"/>
                    </a:cubicBezTo>
                    <a:cubicBezTo>
                      <a:pt x="3525" y="41"/>
                      <a:pt x="3504" y="32"/>
                      <a:pt x="3535" y="81"/>
                    </a:cubicBezTo>
                    <a:cubicBezTo>
                      <a:pt x="3566" y="130"/>
                      <a:pt x="3646" y="224"/>
                      <a:pt x="3686" y="320"/>
                    </a:cubicBezTo>
                    <a:cubicBezTo>
                      <a:pt x="3726" y="416"/>
                      <a:pt x="3729" y="500"/>
                      <a:pt x="3775" y="657"/>
                    </a:cubicBezTo>
                    <a:cubicBezTo>
                      <a:pt x="3821" y="814"/>
                      <a:pt x="3902" y="1086"/>
                      <a:pt x="3961" y="1260"/>
                    </a:cubicBezTo>
                    <a:cubicBezTo>
                      <a:pt x="4020" y="1434"/>
                      <a:pt x="4070" y="1589"/>
                      <a:pt x="4129" y="1703"/>
                    </a:cubicBezTo>
                    <a:cubicBezTo>
                      <a:pt x="4188" y="1817"/>
                      <a:pt x="4229" y="1868"/>
                      <a:pt x="4315" y="1942"/>
                    </a:cubicBezTo>
                    <a:cubicBezTo>
                      <a:pt x="4401" y="2016"/>
                      <a:pt x="4574" y="2102"/>
                      <a:pt x="4643" y="2146"/>
                    </a:cubicBezTo>
                    <a:cubicBezTo>
                      <a:pt x="4712" y="2190"/>
                      <a:pt x="4717" y="2198"/>
                      <a:pt x="4732" y="2208"/>
                    </a:cubicBezTo>
                  </a:path>
                </a:pathLst>
              </a:custGeom>
              <a:noFill/>
              <a:ln w="9525">
                <a:solidFill>
                  <a:srgbClr val="FFCCFF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21" name="AutoShape 90"/>
              <p:cNvSpPr>
                <a:spLocks noChangeAspect="1" noChangeArrowheads="1"/>
              </p:cNvSpPr>
              <p:nvPr/>
            </p:nvSpPr>
            <p:spPr bwMode="auto">
              <a:xfrm>
                <a:off x="709" y="3624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00FF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2" name="AutoShape 93"/>
              <p:cNvSpPr>
                <a:spLocks noChangeAspect="1" noChangeArrowheads="1"/>
              </p:cNvSpPr>
              <p:nvPr/>
            </p:nvSpPr>
            <p:spPr bwMode="auto">
              <a:xfrm>
                <a:off x="1301" y="3595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FFCC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3" name="AutoShape 94"/>
              <p:cNvSpPr>
                <a:spLocks noChangeAspect="1" noChangeArrowheads="1"/>
              </p:cNvSpPr>
              <p:nvPr/>
            </p:nvSpPr>
            <p:spPr bwMode="auto">
              <a:xfrm>
                <a:off x="2469" y="3399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FFCC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4" name="AutoShape 95"/>
              <p:cNvSpPr>
                <a:spLocks noChangeAspect="1" noChangeArrowheads="1"/>
              </p:cNvSpPr>
              <p:nvPr/>
            </p:nvSpPr>
            <p:spPr bwMode="auto">
              <a:xfrm>
                <a:off x="4834" y="3053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FFCC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5" name="AutoShape 96"/>
              <p:cNvSpPr>
                <a:spLocks noChangeAspect="1" noChangeArrowheads="1"/>
              </p:cNvSpPr>
              <p:nvPr/>
            </p:nvSpPr>
            <p:spPr bwMode="auto">
              <a:xfrm>
                <a:off x="4239" y="1429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FFCC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6" name="AutoShape 97"/>
              <p:cNvSpPr>
                <a:spLocks noChangeAspect="1" noChangeArrowheads="1"/>
              </p:cNvSpPr>
              <p:nvPr/>
            </p:nvSpPr>
            <p:spPr bwMode="auto">
              <a:xfrm>
                <a:off x="3661" y="1676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FFCC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7" name="AutoShape 98"/>
              <p:cNvSpPr>
                <a:spLocks noChangeAspect="1" noChangeArrowheads="1"/>
              </p:cNvSpPr>
              <p:nvPr/>
            </p:nvSpPr>
            <p:spPr bwMode="auto">
              <a:xfrm>
                <a:off x="1887" y="3571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FFCC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8" name="AutoShape 99"/>
              <p:cNvSpPr>
                <a:spLocks noChangeAspect="1" noChangeArrowheads="1"/>
              </p:cNvSpPr>
              <p:nvPr/>
            </p:nvSpPr>
            <p:spPr bwMode="auto">
              <a:xfrm>
                <a:off x="3074" y="2390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FFCC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29" name="AutoShape 100"/>
              <p:cNvSpPr>
                <a:spLocks noChangeAspect="1" noChangeArrowheads="1"/>
              </p:cNvSpPr>
              <p:nvPr/>
            </p:nvSpPr>
            <p:spPr bwMode="auto">
              <a:xfrm>
                <a:off x="5423" y="3535"/>
                <a:ext cx="69" cy="60"/>
              </a:xfrm>
              <a:prstGeom prst="triangle">
                <a:avLst>
                  <a:gd name="adj" fmla="val 50000"/>
                </a:avLst>
              </a:prstGeom>
              <a:solidFill>
                <a:srgbClr val="FFCCFF"/>
              </a:solidFill>
              <a:ln w="9525">
                <a:solidFill>
                  <a:srgbClr val="FFCCFF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19" name="Text Box 117"/>
            <p:cNvSpPr txBox="1">
              <a:spLocks noChangeArrowheads="1"/>
            </p:cNvSpPr>
            <p:nvPr/>
          </p:nvSpPr>
          <p:spPr bwMode="auto">
            <a:xfrm>
              <a:off x="3488" y="949"/>
              <a:ext cx="1039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2200" b="0" dirty="0">
                  <a:solidFill>
                    <a:srgbClr val="FFCCFF"/>
                  </a:solidFill>
                </a:rPr>
                <a:t>C</a:t>
              </a:r>
              <a:r>
                <a:rPr lang="en-US" altLang="en-US" sz="2200" b="0" baseline="-25000" dirty="0">
                  <a:solidFill>
                    <a:srgbClr val="FFCCFF"/>
                  </a:solidFill>
                </a:rPr>
                <a:t>2</a:t>
              </a:r>
              <a:r>
                <a:rPr lang="en-US" altLang="en-US" sz="2200" b="0" dirty="0">
                  <a:solidFill>
                    <a:srgbClr val="FFCCFF"/>
                  </a:solidFill>
                </a:rPr>
                <a:t>H</a:t>
              </a:r>
              <a:r>
                <a:rPr lang="en-US" altLang="en-US" sz="2200" b="0" baseline="-25000" dirty="0">
                  <a:solidFill>
                    <a:srgbClr val="FFCCFF"/>
                  </a:solidFill>
                </a:rPr>
                <a:t>4</a:t>
              </a:r>
              <a:r>
                <a:rPr lang="en-US" altLang="en-US" sz="2200" b="0" dirty="0">
                  <a:solidFill>
                    <a:srgbClr val="FFCCFF"/>
                  </a:solidFill>
                </a:rPr>
                <a:t>O</a:t>
              </a:r>
              <a:r>
                <a:rPr lang="en-US" altLang="en-US" sz="2200" b="0" baseline="-25000" dirty="0">
                  <a:solidFill>
                    <a:srgbClr val="FFCCFF"/>
                  </a:solidFill>
                </a:rPr>
                <a:t>2</a:t>
              </a:r>
            </a:p>
            <a:p>
              <a:pPr algn="l"/>
              <a:r>
                <a:rPr lang="en-US" altLang="en-US" sz="2200" b="0" dirty="0">
                  <a:solidFill>
                    <a:srgbClr val="FFCCFF"/>
                  </a:solidFill>
                </a:rPr>
                <a:t>Acetic Acid</a:t>
              </a:r>
              <a:endParaRPr lang="en-US" altLang="en-US" sz="2200" b="0" baseline="-25000" dirty="0">
                <a:solidFill>
                  <a:srgbClr val="FFCCFF"/>
                </a:solidFill>
              </a:endParaRPr>
            </a:p>
          </p:txBody>
        </p:sp>
      </p:grpSp>
      <p:grpSp>
        <p:nvGrpSpPr>
          <p:cNvPr id="30" name="Group 124"/>
          <p:cNvGrpSpPr>
            <a:grpSpLocks/>
          </p:cNvGrpSpPr>
          <p:nvPr/>
        </p:nvGrpSpPr>
        <p:grpSpPr bwMode="auto">
          <a:xfrm>
            <a:off x="1125538" y="1609725"/>
            <a:ext cx="7570787" cy="4278313"/>
            <a:chOff x="709" y="1014"/>
            <a:chExt cx="4769" cy="2695"/>
          </a:xfrm>
        </p:grpSpPr>
        <p:grpSp>
          <p:nvGrpSpPr>
            <p:cNvPr id="31" name="Group 88"/>
            <p:cNvGrpSpPr>
              <a:grpSpLocks/>
            </p:cNvGrpSpPr>
            <p:nvPr/>
          </p:nvGrpSpPr>
          <p:grpSpPr bwMode="auto">
            <a:xfrm>
              <a:off x="709" y="1202"/>
              <a:ext cx="4769" cy="2507"/>
              <a:chOff x="709" y="1202"/>
              <a:chExt cx="4769" cy="2507"/>
            </a:xfrm>
          </p:grpSpPr>
          <p:sp>
            <p:nvSpPr>
              <p:cNvPr id="33" name="Freeform 69"/>
              <p:cNvSpPr>
                <a:spLocks/>
              </p:cNvSpPr>
              <p:nvPr/>
            </p:nvSpPr>
            <p:spPr bwMode="auto">
              <a:xfrm>
                <a:off x="753" y="1232"/>
                <a:ext cx="4688" cy="2437"/>
              </a:xfrm>
              <a:custGeom>
                <a:avLst/>
                <a:gdLst>
                  <a:gd name="T0" fmla="*/ 0 w 4688"/>
                  <a:gd name="T1" fmla="*/ 2437 h 2437"/>
                  <a:gd name="T2" fmla="*/ 567 w 4688"/>
                  <a:gd name="T3" fmla="*/ 2339 h 2437"/>
                  <a:gd name="T4" fmla="*/ 807 w 4688"/>
                  <a:gd name="T5" fmla="*/ 2313 h 2437"/>
                  <a:gd name="T6" fmla="*/ 975 w 4688"/>
                  <a:gd name="T7" fmla="*/ 2286 h 2437"/>
                  <a:gd name="T8" fmla="*/ 1188 w 4688"/>
                  <a:gd name="T9" fmla="*/ 2224 h 2437"/>
                  <a:gd name="T10" fmla="*/ 1338 w 4688"/>
                  <a:gd name="T11" fmla="*/ 2091 h 2437"/>
                  <a:gd name="T12" fmla="*/ 1516 w 4688"/>
                  <a:gd name="T13" fmla="*/ 1932 h 2437"/>
                  <a:gd name="T14" fmla="*/ 1657 w 4688"/>
                  <a:gd name="T15" fmla="*/ 1790 h 2437"/>
                  <a:gd name="T16" fmla="*/ 1755 w 4688"/>
                  <a:gd name="T17" fmla="*/ 1737 h 2437"/>
                  <a:gd name="T18" fmla="*/ 1914 w 4688"/>
                  <a:gd name="T19" fmla="*/ 1701 h 2437"/>
                  <a:gd name="T20" fmla="*/ 2171 w 4688"/>
                  <a:gd name="T21" fmla="*/ 1701 h 2437"/>
                  <a:gd name="T22" fmla="*/ 2340 w 4688"/>
                  <a:gd name="T23" fmla="*/ 1701 h 2437"/>
                  <a:gd name="T24" fmla="*/ 2543 w 4688"/>
                  <a:gd name="T25" fmla="*/ 1666 h 2437"/>
                  <a:gd name="T26" fmla="*/ 2703 w 4688"/>
                  <a:gd name="T27" fmla="*/ 1630 h 2437"/>
                  <a:gd name="T28" fmla="*/ 2854 w 4688"/>
                  <a:gd name="T29" fmla="*/ 1586 h 2437"/>
                  <a:gd name="T30" fmla="*/ 2925 w 4688"/>
                  <a:gd name="T31" fmla="*/ 1551 h 2437"/>
                  <a:gd name="T32" fmla="*/ 3182 w 4688"/>
                  <a:gd name="T33" fmla="*/ 1382 h 2437"/>
                  <a:gd name="T34" fmla="*/ 3509 w 4688"/>
                  <a:gd name="T35" fmla="*/ 1063 h 2437"/>
                  <a:gd name="T36" fmla="*/ 3669 w 4688"/>
                  <a:gd name="T37" fmla="*/ 833 h 2437"/>
                  <a:gd name="T38" fmla="*/ 3811 w 4688"/>
                  <a:gd name="T39" fmla="*/ 593 h 2437"/>
                  <a:gd name="T40" fmla="*/ 3961 w 4688"/>
                  <a:gd name="T41" fmla="*/ 336 h 2437"/>
                  <a:gd name="T42" fmla="*/ 4085 w 4688"/>
                  <a:gd name="T43" fmla="*/ 159 h 2437"/>
                  <a:gd name="T44" fmla="*/ 4298 w 4688"/>
                  <a:gd name="T45" fmla="*/ 35 h 2437"/>
                  <a:gd name="T46" fmla="*/ 4573 w 4688"/>
                  <a:gd name="T47" fmla="*/ 17 h 2437"/>
                  <a:gd name="T48" fmla="*/ 4688 w 4688"/>
                  <a:gd name="T49" fmla="*/ 0 h 2437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4688"/>
                  <a:gd name="T76" fmla="*/ 0 h 2437"/>
                  <a:gd name="T77" fmla="*/ 4688 w 4688"/>
                  <a:gd name="T78" fmla="*/ 2437 h 2437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4688" h="2437">
                    <a:moveTo>
                      <a:pt x="0" y="2437"/>
                    </a:moveTo>
                    <a:cubicBezTo>
                      <a:pt x="216" y="2398"/>
                      <a:pt x="433" y="2360"/>
                      <a:pt x="567" y="2339"/>
                    </a:cubicBezTo>
                    <a:cubicBezTo>
                      <a:pt x="701" y="2318"/>
                      <a:pt x="739" y="2322"/>
                      <a:pt x="807" y="2313"/>
                    </a:cubicBezTo>
                    <a:cubicBezTo>
                      <a:pt x="875" y="2304"/>
                      <a:pt x="912" y="2301"/>
                      <a:pt x="975" y="2286"/>
                    </a:cubicBezTo>
                    <a:cubicBezTo>
                      <a:pt x="1038" y="2271"/>
                      <a:pt x="1127" y="2257"/>
                      <a:pt x="1188" y="2224"/>
                    </a:cubicBezTo>
                    <a:cubicBezTo>
                      <a:pt x="1249" y="2191"/>
                      <a:pt x="1283" y="2140"/>
                      <a:pt x="1338" y="2091"/>
                    </a:cubicBezTo>
                    <a:cubicBezTo>
                      <a:pt x="1393" y="2042"/>
                      <a:pt x="1463" y="1982"/>
                      <a:pt x="1516" y="1932"/>
                    </a:cubicBezTo>
                    <a:cubicBezTo>
                      <a:pt x="1569" y="1882"/>
                      <a:pt x="1617" y="1822"/>
                      <a:pt x="1657" y="1790"/>
                    </a:cubicBezTo>
                    <a:cubicBezTo>
                      <a:pt x="1697" y="1758"/>
                      <a:pt x="1712" y="1752"/>
                      <a:pt x="1755" y="1737"/>
                    </a:cubicBezTo>
                    <a:cubicBezTo>
                      <a:pt x="1798" y="1722"/>
                      <a:pt x="1845" y="1707"/>
                      <a:pt x="1914" y="1701"/>
                    </a:cubicBezTo>
                    <a:cubicBezTo>
                      <a:pt x="1983" y="1695"/>
                      <a:pt x="2100" y="1701"/>
                      <a:pt x="2171" y="1701"/>
                    </a:cubicBezTo>
                    <a:cubicBezTo>
                      <a:pt x="2242" y="1701"/>
                      <a:pt x="2278" y="1707"/>
                      <a:pt x="2340" y="1701"/>
                    </a:cubicBezTo>
                    <a:cubicBezTo>
                      <a:pt x="2402" y="1695"/>
                      <a:pt x="2483" y="1678"/>
                      <a:pt x="2543" y="1666"/>
                    </a:cubicBezTo>
                    <a:cubicBezTo>
                      <a:pt x="2603" y="1654"/>
                      <a:pt x="2651" y="1643"/>
                      <a:pt x="2703" y="1630"/>
                    </a:cubicBezTo>
                    <a:cubicBezTo>
                      <a:pt x="2755" y="1617"/>
                      <a:pt x="2817" y="1599"/>
                      <a:pt x="2854" y="1586"/>
                    </a:cubicBezTo>
                    <a:cubicBezTo>
                      <a:pt x="2891" y="1573"/>
                      <a:pt x="2870" y="1585"/>
                      <a:pt x="2925" y="1551"/>
                    </a:cubicBezTo>
                    <a:cubicBezTo>
                      <a:pt x="2980" y="1517"/>
                      <a:pt x="3085" y="1463"/>
                      <a:pt x="3182" y="1382"/>
                    </a:cubicBezTo>
                    <a:cubicBezTo>
                      <a:pt x="3279" y="1301"/>
                      <a:pt x="3428" y="1154"/>
                      <a:pt x="3509" y="1063"/>
                    </a:cubicBezTo>
                    <a:cubicBezTo>
                      <a:pt x="3590" y="972"/>
                      <a:pt x="3619" y="911"/>
                      <a:pt x="3669" y="833"/>
                    </a:cubicBezTo>
                    <a:cubicBezTo>
                      <a:pt x="3719" y="755"/>
                      <a:pt x="3762" y="676"/>
                      <a:pt x="3811" y="593"/>
                    </a:cubicBezTo>
                    <a:cubicBezTo>
                      <a:pt x="3860" y="510"/>
                      <a:pt x="3915" y="408"/>
                      <a:pt x="3961" y="336"/>
                    </a:cubicBezTo>
                    <a:cubicBezTo>
                      <a:pt x="4007" y="264"/>
                      <a:pt x="4029" y="209"/>
                      <a:pt x="4085" y="159"/>
                    </a:cubicBezTo>
                    <a:cubicBezTo>
                      <a:pt x="4141" y="109"/>
                      <a:pt x="4217" y="59"/>
                      <a:pt x="4298" y="35"/>
                    </a:cubicBezTo>
                    <a:cubicBezTo>
                      <a:pt x="4379" y="11"/>
                      <a:pt x="4508" y="23"/>
                      <a:pt x="4573" y="17"/>
                    </a:cubicBezTo>
                    <a:cubicBezTo>
                      <a:pt x="4638" y="11"/>
                      <a:pt x="4666" y="3"/>
                      <a:pt x="4688" y="0"/>
                    </a:cubicBezTo>
                  </a:path>
                </a:pathLst>
              </a:custGeom>
              <a:noFill/>
              <a:ln w="9525">
                <a:solidFill>
                  <a:srgbClr val="00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34" name="Oval 79"/>
              <p:cNvSpPr>
                <a:spLocks noChangeAspect="1" noChangeArrowheads="1"/>
              </p:cNvSpPr>
              <p:nvPr/>
            </p:nvSpPr>
            <p:spPr bwMode="auto">
              <a:xfrm>
                <a:off x="709" y="3651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5" name="Oval 80"/>
              <p:cNvSpPr>
                <a:spLocks noChangeAspect="1" noChangeArrowheads="1"/>
              </p:cNvSpPr>
              <p:nvPr/>
            </p:nvSpPr>
            <p:spPr bwMode="auto">
              <a:xfrm>
                <a:off x="1292" y="3525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6" name="Oval 81"/>
              <p:cNvSpPr>
                <a:spLocks noChangeAspect="1" noChangeArrowheads="1"/>
              </p:cNvSpPr>
              <p:nvPr/>
            </p:nvSpPr>
            <p:spPr bwMode="auto">
              <a:xfrm>
                <a:off x="1885" y="3426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7" name="Oval 82"/>
              <p:cNvSpPr>
                <a:spLocks noChangeAspect="1" noChangeArrowheads="1"/>
              </p:cNvSpPr>
              <p:nvPr/>
            </p:nvSpPr>
            <p:spPr bwMode="auto">
              <a:xfrm>
                <a:off x="2477" y="2946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8" name="Oval 83"/>
              <p:cNvSpPr>
                <a:spLocks noChangeAspect="1" noChangeArrowheads="1"/>
              </p:cNvSpPr>
              <p:nvPr/>
            </p:nvSpPr>
            <p:spPr bwMode="auto">
              <a:xfrm>
                <a:off x="3061" y="2892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39" name="Oval 84"/>
              <p:cNvSpPr>
                <a:spLocks noChangeAspect="1" noChangeArrowheads="1"/>
              </p:cNvSpPr>
              <p:nvPr/>
            </p:nvSpPr>
            <p:spPr bwMode="auto">
              <a:xfrm>
                <a:off x="3653" y="2749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0" name="Oval 85"/>
              <p:cNvSpPr>
                <a:spLocks noChangeAspect="1" noChangeArrowheads="1"/>
              </p:cNvSpPr>
              <p:nvPr/>
            </p:nvSpPr>
            <p:spPr bwMode="auto">
              <a:xfrm>
                <a:off x="4227" y="2242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1" name="Oval 86"/>
              <p:cNvSpPr>
                <a:spLocks noChangeAspect="1" noChangeArrowheads="1"/>
              </p:cNvSpPr>
              <p:nvPr/>
            </p:nvSpPr>
            <p:spPr bwMode="auto">
              <a:xfrm>
                <a:off x="4837" y="1337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2" name="Oval 87"/>
              <p:cNvSpPr>
                <a:spLocks noChangeAspect="1" noChangeArrowheads="1"/>
              </p:cNvSpPr>
              <p:nvPr/>
            </p:nvSpPr>
            <p:spPr bwMode="auto">
              <a:xfrm>
                <a:off x="5420" y="1202"/>
                <a:ext cx="58" cy="58"/>
              </a:xfrm>
              <a:prstGeom prst="ellipse">
                <a:avLst/>
              </a:prstGeom>
              <a:solidFill>
                <a:srgbClr val="00FF00"/>
              </a:solidFill>
              <a:ln w="9525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32" name="Text Box 118"/>
            <p:cNvSpPr txBox="1">
              <a:spLocks noChangeArrowheads="1"/>
            </p:cNvSpPr>
            <p:nvPr/>
          </p:nvSpPr>
          <p:spPr bwMode="auto">
            <a:xfrm>
              <a:off x="4583" y="1014"/>
              <a:ext cx="496" cy="2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2200" b="0" dirty="0" smtClean="0"/>
                <a:t>H</a:t>
              </a:r>
              <a:r>
                <a:rPr lang="en-US" altLang="en-US" sz="2200" b="0" baseline="-25000" dirty="0" smtClean="0"/>
                <a:t>2</a:t>
              </a:r>
              <a:endParaRPr lang="en-US" altLang="en-US" sz="2200" b="0" baseline="-25000" dirty="0"/>
            </a:p>
          </p:txBody>
        </p:sp>
      </p:grpSp>
      <p:grpSp>
        <p:nvGrpSpPr>
          <p:cNvPr id="43" name="Group 132"/>
          <p:cNvGrpSpPr>
            <a:grpSpLocks/>
          </p:cNvGrpSpPr>
          <p:nvPr/>
        </p:nvGrpSpPr>
        <p:grpSpPr bwMode="auto">
          <a:xfrm>
            <a:off x="1139825" y="3403600"/>
            <a:ext cx="7562850" cy="2468563"/>
            <a:chOff x="718" y="2144"/>
            <a:chExt cx="4764" cy="1555"/>
          </a:xfrm>
        </p:grpSpPr>
        <p:grpSp>
          <p:nvGrpSpPr>
            <p:cNvPr id="44" name="Group 125"/>
            <p:cNvGrpSpPr>
              <a:grpSpLocks/>
            </p:cNvGrpSpPr>
            <p:nvPr/>
          </p:nvGrpSpPr>
          <p:grpSpPr bwMode="auto">
            <a:xfrm>
              <a:off x="718" y="2520"/>
              <a:ext cx="4764" cy="1179"/>
              <a:chOff x="718" y="2520"/>
              <a:chExt cx="4764" cy="1179"/>
            </a:xfrm>
          </p:grpSpPr>
          <p:sp>
            <p:nvSpPr>
              <p:cNvPr id="46" name="Freeform 102"/>
              <p:cNvSpPr>
                <a:spLocks/>
              </p:cNvSpPr>
              <p:nvPr/>
            </p:nvSpPr>
            <p:spPr bwMode="auto">
              <a:xfrm>
                <a:off x="762" y="2525"/>
                <a:ext cx="4679" cy="1160"/>
              </a:xfrm>
              <a:custGeom>
                <a:avLst/>
                <a:gdLst>
                  <a:gd name="T0" fmla="*/ 0 w 4679"/>
                  <a:gd name="T1" fmla="*/ 1153 h 1160"/>
                  <a:gd name="T2" fmla="*/ 567 w 4679"/>
                  <a:gd name="T3" fmla="*/ 1073 h 1160"/>
                  <a:gd name="T4" fmla="*/ 727 w 4679"/>
                  <a:gd name="T5" fmla="*/ 1064 h 1160"/>
                  <a:gd name="T6" fmla="*/ 877 w 4679"/>
                  <a:gd name="T7" fmla="*/ 1055 h 1160"/>
                  <a:gd name="T8" fmla="*/ 1090 w 4679"/>
                  <a:gd name="T9" fmla="*/ 1020 h 1160"/>
                  <a:gd name="T10" fmla="*/ 1152 w 4679"/>
                  <a:gd name="T11" fmla="*/ 984 h 1160"/>
                  <a:gd name="T12" fmla="*/ 1312 w 4679"/>
                  <a:gd name="T13" fmla="*/ 878 h 1160"/>
                  <a:gd name="T14" fmla="*/ 1533 w 4679"/>
                  <a:gd name="T15" fmla="*/ 612 h 1160"/>
                  <a:gd name="T16" fmla="*/ 1746 w 4679"/>
                  <a:gd name="T17" fmla="*/ 408 h 1160"/>
                  <a:gd name="T18" fmla="*/ 1923 w 4679"/>
                  <a:gd name="T19" fmla="*/ 240 h 1160"/>
                  <a:gd name="T20" fmla="*/ 2118 w 4679"/>
                  <a:gd name="T21" fmla="*/ 80 h 1160"/>
                  <a:gd name="T22" fmla="*/ 2251 w 4679"/>
                  <a:gd name="T23" fmla="*/ 18 h 1160"/>
                  <a:gd name="T24" fmla="*/ 2340 w 4679"/>
                  <a:gd name="T25" fmla="*/ 18 h 1160"/>
                  <a:gd name="T26" fmla="*/ 2472 w 4679"/>
                  <a:gd name="T27" fmla="*/ 125 h 1160"/>
                  <a:gd name="T28" fmla="*/ 2694 w 4679"/>
                  <a:gd name="T29" fmla="*/ 470 h 1160"/>
                  <a:gd name="T30" fmla="*/ 2889 w 4679"/>
                  <a:gd name="T31" fmla="*/ 798 h 1160"/>
                  <a:gd name="T32" fmla="*/ 3164 w 4679"/>
                  <a:gd name="T33" fmla="*/ 984 h 1160"/>
                  <a:gd name="T34" fmla="*/ 3412 w 4679"/>
                  <a:gd name="T35" fmla="*/ 1082 h 1160"/>
                  <a:gd name="T36" fmla="*/ 3509 w 4679"/>
                  <a:gd name="T37" fmla="*/ 1099 h 1160"/>
                  <a:gd name="T38" fmla="*/ 3864 w 4679"/>
                  <a:gd name="T39" fmla="*/ 1153 h 1160"/>
                  <a:gd name="T40" fmla="*/ 4112 w 4679"/>
                  <a:gd name="T41" fmla="*/ 1144 h 1160"/>
                  <a:gd name="T42" fmla="*/ 4679 w 4679"/>
                  <a:gd name="T43" fmla="*/ 1153 h 1160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4679"/>
                  <a:gd name="T67" fmla="*/ 0 h 1160"/>
                  <a:gd name="T68" fmla="*/ 4679 w 4679"/>
                  <a:gd name="T69" fmla="*/ 1160 h 1160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4679" h="1160">
                    <a:moveTo>
                      <a:pt x="0" y="1153"/>
                    </a:moveTo>
                    <a:cubicBezTo>
                      <a:pt x="223" y="1120"/>
                      <a:pt x="446" y="1088"/>
                      <a:pt x="567" y="1073"/>
                    </a:cubicBezTo>
                    <a:cubicBezTo>
                      <a:pt x="688" y="1058"/>
                      <a:pt x="675" y="1067"/>
                      <a:pt x="727" y="1064"/>
                    </a:cubicBezTo>
                    <a:cubicBezTo>
                      <a:pt x="779" y="1061"/>
                      <a:pt x="817" y="1062"/>
                      <a:pt x="877" y="1055"/>
                    </a:cubicBezTo>
                    <a:cubicBezTo>
                      <a:pt x="937" y="1048"/>
                      <a:pt x="1044" y="1032"/>
                      <a:pt x="1090" y="1020"/>
                    </a:cubicBezTo>
                    <a:cubicBezTo>
                      <a:pt x="1136" y="1008"/>
                      <a:pt x="1115" y="1008"/>
                      <a:pt x="1152" y="984"/>
                    </a:cubicBezTo>
                    <a:cubicBezTo>
                      <a:pt x="1189" y="960"/>
                      <a:pt x="1249" y="940"/>
                      <a:pt x="1312" y="878"/>
                    </a:cubicBezTo>
                    <a:cubicBezTo>
                      <a:pt x="1375" y="816"/>
                      <a:pt x="1461" y="690"/>
                      <a:pt x="1533" y="612"/>
                    </a:cubicBezTo>
                    <a:cubicBezTo>
                      <a:pt x="1605" y="534"/>
                      <a:pt x="1681" y="470"/>
                      <a:pt x="1746" y="408"/>
                    </a:cubicBezTo>
                    <a:cubicBezTo>
                      <a:pt x="1811" y="346"/>
                      <a:pt x="1861" y="295"/>
                      <a:pt x="1923" y="240"/>
                    </a:cubicBezTo>
                    <a:cubicBezTo>
                      <a:pt x="1985" y="185"/>
                      <a:pt x="2063" y="117"/>
                      <a:pt x="2118" y="80"/>
                    </a:cubicBezTo>
                    <a:cubicBezTo>
                      <a:pt x="2173" y="43"/>
                      <a:pt x="2214" y="28"/>
                      <a:pt x="2251" y="18"/>
                    </a:cubicBezTo>
                    <a:cubicBezTo>
                      <a:pt x="2288" y="8"/>
                      <a:pt x="2303" y="0"/>
                      <a:pt x="2340" y="18"/>
                    </a:cubicBezTo>
                    <a:cubicBezTo>
                      <a:pt x="2377" y="36"/>
                      <a:pt x="2413" y="50"/>
                      <a:pt x="2472" y="125"/>
                    </a:cubicBezTo>
                    <a:cubicBezTo>
                      <a:pt x="2531" y="200"/>
                      <a:pt x="2625" y="358"/>
                      <a:pt x="2694" y="470"/>
                    </a:cubicBezTo>
                    <a:cubicBezTo>
                      <a:pt x="2763" y="582"/>
                      <a:pt x="2811" y="712"/>
                      <a:pt x="2889" y="798"/>
                    </a:cubicBezTo>
                    <a:cubicBezTo>
                      <a:pt x="2967" y="884"/>
                      <a:pt x="3077" y="937"/>
                      <a:pt x="3164" y="984"/>
                    </a:cubicBezTo>
                    <a:cubicBezTo>
                      <a:pt x="3251" y="1031"/>
                      <a:pt x="3355" y="1063"/>
                      <a:pt x="3412" y="1082"/>
                    </a:cubicBezTo>
                    <a:cubicBezTo>
                      <a:pt x="3469" y="1101"/>
                      <a:pt x="3434" y="1087"/>
                      <a:pt x="3509" y="1099"/>
                    </a:cubicBezTo>
                    <a:cubicBezTo>
                      <a:pt x="3584" y="1111"/>
                      <a:pt x="3764" y="1146"/>
                      <a:pt x="3864" y="1153"/>
                    </a:cubicBezTo>
                    <a:cubicBezTo>
                      <a:pt x="3964" y="1160"/>
                      <a:pt x="3976" y="1144"/>
                      <a:pt x="4112" y="1144"/>
                    </a:cubicBezTo>
                    <a:cubicBezTo>
                      <a:pt x="4248" y="1144"/>
                      <a:pt x="4463" y="1148"/>
                      <a:pt x="4679" y="1153"/>
                    </a:cubicBezTo>
                  </a:path>
                </a:pathLst>
              </a:custGeom>
              <a:noFill/>
              <a:ln w="9525">
                <a:solidFill>
                  <a:srgbClr val="FFFF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>
                <a:spAutoFit/>
              </a:bodyPr>
              <a:lstStyle/>
              <a:p>
                <a:endParaRPr lang="en-CA"/>
              </a:p>
            </p:txBody>
          </p:sp>
          <p:sp>
            <p:nvSpPr>
              <p:cNvPr id="47" name="Rectangle 103"/>
              <p:cNvSpPr>
                <a:spLocks noChangeAspect="1" noChangeArrowheads="1"/>
              </p:cNvSpPr>
              <p:nvPr/>
            </p:nvSpPr>
            <p:spPr bwMode="auto">
              <a:xfrm>
                <a:off x="718" y="3634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8" name="Rectangle 107"/>
              <p:cNvSpPr>
                <a:spLocks noChangeAspect="1" noChangeArrowheads="1"/>
              </p:cNvSpPr>
              <p:nvPr/>
            </p:nvSpPr>
            <p:spPr bwMode="auto">
              <a:xfrm>
                <a:off x="1302" y="3579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49" name="Rectangle 108"/>
              <p:cNvSpPr>
                <a:spLocks noChangeAspect="1" noChangeArrowheads="1"/>
              </p:cNvSpPr>
              <p:nvPr/>
            </p:nvSpPr>
            <p:spPr bwMode="auto">
              <a:xfrm>
                <a:off x="1885" y="3471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0" name="Rectangle 109"/>
              <p:cNvSpPr>
                <a:spLocks noChangeAspect="1" noChangeArrowheads="1"/>
              </p:cNvSpPr>
              <p:nvPr/>
            </p:nvSpPr>
            <p:spPr bwMode="auto">
              <a:xfrm>
                <a:off x="2468" y="2902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1" name="Rectangle 110"/>
              <p:cNvSpPr>
                <a:spLocks noChangeAspect="1" noChangeArrowheads="1"/>
              </p:cNvSpPr>
              <p:nvPr/>
            </p:nvSpPr>
            <p:spPr bwMode="auto">
              <a:xfrm>
                <a:off x="3068" y="2520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2" name="Rectangle 111"/>
              <p:cNvSpPr>
                <a:spLocks noChangeAspect="1" noChangeArrowheads="1"/>
              </p:cNvSpPr>
              <p:nvPr/>
            </p:nvSpPr>
            <p:spPr bwMode="auto">
              <a:xfrm>
                <a:off x="3652" y="3316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3" name="Rectangle 112"/>
              <p:cNvSpPr>
                <a:spLocks noChangeAspect="1" noChangeArrowheads="1"/>
              </p:cNvSpPr>
              <p:nvPr/>
            </p:nvSpPr>
            <p:spPr bwMode="auto">
              <a:xfrm>
                <a:off x="4227" y="3598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4" name="Rectangle 113"/>
              <p:cNvSpPr>
                <a:spLocks noChangeAspect="1" noChangeArrowheads="1"/>
              </p:cNvSpPr>
              <p:nvPr/>
            </p:nvSpPr>
            <p:spPr bwMode="auto">
              <a:xfrm>
                <a:off x="4838" y="3641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55" name="Rectangle 114"/>
              <p:cNvSpPr>
                <a:spLocks noChangeAspect="1" noChangeArrowheads="1"/>
              </p:cNvSpPr>
              <p:nvPr/>
            </p:nvSpPr>
            <p:spPr bwMode="auto">
              <a:xfrm>
                <a:off x="5424" y="3634"/>
                <a:ext cx="58" cy="58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FFFF00"/>
                </a:solidFill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sp>
          <p:nvSpPr>
            <p:cNvPr id="45" name="Text Box 119"/>
            <p:cNvSpPr txBox="1">
              <a:spLocks noChangeArrowheads="1"/>
            </p:cNvSpPr>
            <p:nvPr/>
          </p:nvSpPr>
          <p:spPr bwMode="auto">
            <a:xfrm>
              <a:off x="2235" y="2144"/>
              <a:ext cx="955" cy="4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200" b="0" dirty="0">
                  <a:solidFill>
                    <a:srgbClr val="FFFF00"/>
                  </a:solidFill>
                </a:rPr>
                <a:t>Acetylene</a:t>
              </a:r>
            </a:p>
            <a:p>
              <a:r>
                <a:rPr lang="en-US" altLang="en-US" sz="2200" b="0" dirty="0">
                  <a:solidFill>
                    <a:srgbClr val="FFFF00"/>
                  </a:solidFill>
                </a:rPr>
                <a:t>C</a:t>
              </a:r>
              <a:r>
                <a:rPr lang="en-US" altLang="en-US" sz="2200" b="0" baseline="-25000" dirty="0">
                  <a:solidFill>
                    <a:srgbClr val="FFFF00"/>
                  </a:solidFill>
                </a:rPr>
                <a:t>2</a:t>
              </a:r>
              <a:r>
                <a:rPr lang="en-US" altLang="en-US" sz="2200" b="0" dirty="0">
                  <a:solidFill>
                    <a:srgbClr val="FFFF00"/>
                  </a:solidFill>
                </a:rPr>
                <a:t>H</a:t>
              </a:r>
              <a:r>
                <a:rPr lang="en-US" altLang="en-US" sz="2200" b="0" baseline="-25000" dirty="0">
                  <a:solidFill>
                    <a:srgbClr val="FFFF00"/>
                  </a:solidFill>
                </a:rPr>
                <a:t>2</a:t>
              </a:r>
            </a:p>
          </p:txBody>
        </p:sp>
      </p:grpSp>
      <p:grpSp>
        <p:nvGrpSpPr>
          <p:cNvPr id="56" name="Group 157"/>
          <p:cNvGrpSpPr>
            <a:grpSpLocks/>
          </p:cNvGrpSpPr>
          <p:nvPr/>
        </p:nvGrpSpPr>
        <p:grpSpPr bwMode="auto">
          <a:xfrm>
            <a:off x="3417888" y="1406525"/>
            <a:ext cx="2479675" cy="4419600"/>
            <a:chOff x="2153" y="886"/>
            <a:chExt cx="1562" cy="2784"/>
          </a:xfrm>
        </p:grpSpPr>
        <p:sp>
          <p:nvSpPr>
            <p:cNvPr id="57" name="Line 128"/>
            <p:cNvSpPr>
              <a:spLocks noChangeShapeType="1"/>
            </p:cNvSpPr>
            <p:nvPr/>
          </p:nvSpPr>
          <p:spPr bwMode="auto">
            <a:xfrm>
              <a:off x="2153" y="886"/>
              <a:ext cx="0" cy="2784"/>
            </a:xfrm>
            <a:prstGeom prst="line">
              <a:avLst/>
            </a:prstGeom>
            <a:noFill/>
            <a:ln w="9525">
              <a:solidFill>
                <a:srgbClr val="FFFF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>
              <a:spAutoFit/>
            </a:bodyPr>
            <a:lstStyle/>
            <a:p>
              <a:endParaRPr lang="en-CA"/>
            </a:p>
          </p:txBody>
        </p:sp>
        <p:sp>
          <p:nvSpPr>
            <p:cNvPr id="58" name="Rectangle 129"/>
            <p:cNvSpPr>
              <a:spLocks noChangeArrowheads="1"/>
            </p:cNvSpPr>
            <p:nvPr/>
          </p:nvSpPr>
          <p:spPr bwMode="auto">
            <a:xfrm>
              <a:off x="2173" y="1326"/>
              <a:ext cx="1542" cy="2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2600" b="0" dirty="0">
                  <a:solidFill>
                    <a:srgbClr val="FFFF00"/>
                  </a:solidFill>
                  <a:latin typeface="Arial Narrow" pitchFamily="34" charset="0"/>
                </a:rPr>
                <a:t>Supercritical Region</a:t>
              </a:r>
            </a:p>
          </p:txBody>
        </p:sp>
      </p:grpSp>
      <p:grpSp>
        <p:nvGrpSpPr>
          <p:cNvPr id="59" name="Group 156"/>
          <p:cNvGrpSpPr>
            <a:grpSpLocks/>
          </p:cNvGrpSpPr>
          <p:nvPr/>
        </p:nvGrpSpPr>
        <p:grpSpPr bwMode="auto">
          <a:xfrm>
            <a:off x="1125538" y="1365250"/>
            <a:ext cx="7543800" cy="4495800"/>
            <a:chOff x="709" y="860"/>
            <a:chExt cx="4752" cy="2832"/>
          </a:xfrm>
        </p:grpSpPr>
        <p:grpSp>
          <p:nvGrpSpPr>
            <p:cNvPr id="60" name="Group 134"/>
            <p:cNvGrpSpPr>
              <a:grpSpLocks/>
            </p:cNvGrpSpPr>
            <p:nvPr/>
          </p:nvGrpSpPr>
          <p:grpSpPr bwMode="auto">
            <a:xfrm>
              <a:off x="709" y="860"/>
              <a:ext cx="4752" cy="2832"/>
              <a:chOff x="709" y="851"/>
              <a:chExt cx="4254" cy="2859"/>
            </a:xfrm>
          </p:grpSpPr>
          <p:grpSp>
            <p:nvGrpSpPr>
              <p:cNvPr id="62" name="Group 135"/>
              <p:cNvGrpSpPr>
                <a:grpSpLocks/>
              </p:cNvGrpSpPr>
              <p:nvPr/>
            </p:nvGrpSpPr>
            <p:grpSpPr bwMode="auto">
              <a:xfrm>
                <a:off x="753" y="868"/>
                <a:ext cx="4183" cy="2818"/>
                <a:chOff x="753" y="877"/>
                <a:chExt cx="4183" cy="2818"/>
              </a:xfrm>
            </p:grpSpPr>
            <p:sp>
              <p:nvSpPr>
                <p:cNvPr id="73" name="Freeform 136"/>
                <p:cNvSpPr>
                  <a:spLocks/>
                </p:cNvSpPr>
                <p:nvPr/>
              </p:nvSpPr>
              <p:spPr bwMode="auto">
                <a:xfrm>
                  <a:off x="753" y="877"/>
                  <a:ext cx="3660" cy="2818"/>
                </a:xfrm>
                <a:custGeom>
                  <a:avLst/>
                  <a:gdLst>
                    <a:gd name="T0" fmla="*/ 0 w 3660"/>
                    <a:gd name="T1" fmla="*/ 0 h 2818"/>
                    <a:gd name="T2" fmla="*/ 523 w 3660"/>
                    <a:gd name="T3" fmla="*/ 700 h 2818"/>
                    <a:gd name="T4" fmla="*/ 815 w 3660"/>
                    <a:gd name="T5" fmla="*/ 1064 h 2818"/>
                    <a:gd name="T6" fmla="*/ 940 w 3660"/>
                    <a:gd name="T7" fmla="*/ 1214 h 2818"/>
                    <a:gd name="T8" fmla="*/ 1037 w 3660"/>
                    <a:gd name="T9" fmla="*/ 1330 h 2818"/>
                    <a:gd name="T10" fmla="*/ 1197 w 3660"/>
                    <a:gd name="T11" fmla="*/ 1427 h 2818"/>
                    <a:gd name="T12" fmla="*/ 1454 w 3660"/>
                    <a:gd name="T13" fmla="*/ 1507 h 2818"/>
                    <a:gd name="T14" fmla="*/ 1533 w 3660"/>
                    <a:gd name="T15" fmla="*/ 1551 h 2818"/>
                    <a:gd name="T16" fmla="*/ 1888 w 3660"/>
                    <a:gd name="T17" fmla="*/ 1631 h 2818"/>
                    <a:gd name="T18" fmla="*/ 2100 w 3660"/>
                    <a:gd name="T19" fmla="*/ 1711 h 2818"/>
                    <a:gd name="T20" fmla="*/ 2287 w 3660"/>
                    <a:gd name="T21" fmla="*/ 1897 h 2818"/>
                    <a:gd name="T22" fmla="*/ 2606 w 3660"/>
                    <a:gd name="T23" fmla="*/ 2251 h 2818"/>
                    <a:gd name="T24" fmla="*/ 2845 w 3660"/>
                    <a:gd name="T25" fmla="*/ 2411 h 2818"/>
                    <a:gd name="T26" fmla="*/ 3093 w 3660"/>
                    <a:gd name="T27" fmla="*/ 2552 h 2818"/>
                    <a:gd name="T28" fmla="*/ 3146 w 3660"/>
                    <a:gd name="T29" fmla="*/ 2570 h 2818"/>
                    <a:gd name="T30" fmla="*/ 3447 w 3660"/>
                    <a:gd name="T31" fmla="*/ 2747 h 2818"/>
                    <a:gd name="T32" fmla="*/ 3660 w 3660"/>
                    <a:gd name="T33" fmla="*/ 2818 h 2818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w 3660"/>
                    <a:gd name="T52" fmla="*/ 0 h 2818"/>
                    <a:gd name="T53" fmla="*/ 3660 w 3660"/>
                    <a:gd name="T54" fmla="*/ 2818 h 2818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T51" t="T52" r="T53" b="T54"/>
                  <a:pathLst>
                    <a:path w="3660" h="2818">
                      <a:moveTo>
                        <a:pt x="0" y="0"/>
                      </a:moveTo>
                      <a:cubicBezTo>
                        <a:pt x="193" y="261"/>
                        <a:pt x="387" y="523"/>
                        <a:pt x="523" y="700"/>
                      </a:cubicBezTo>
                      <a:cubicBezTo>
                        <a:pt x="659" y="877"/>
                        <a:pt x="746" y="978"/>
                        <a:pt x="815" y="1064"/>
                      </a:cubicBezTo>
                      <a:cubicBezTo>
                        <a:pt x="884" y="1150"/>
                        <a:pt x="903" y="1170"/>
                        <a:pt x="940" y="1214"/>
                      </a:cubicBezTo>
                      <a:cubicBezTo>
                        <a:pt x="977" y="1258"/>
                        <a:pt x="994" y="1294"/>
                        <a:pt x="1037" y="1330"/>
                      </a:cubicBezTo>
                      <a:cubicBezTo>
                        <a:pt x="1080" y="1366"/>
                        <a:pt x="1128" y="1398"/>
                        <a:pt x="1197" y="1427"/>
                      </a:cubicBezTo>
                      <a:cubicBezTo>
                        <a:pt x="1266" y="1456"/>
                        <a:pt x="1398" y="1486"/>
                        <a:pt x="1454" y="1507"/>
                      </a:cubicBezTo>
                      <a:cubicBezTo>
                        <a:pt x="1510" y="1528"/>
                        <a:pt x="1461" y="1530"/>
                        <a:pt x="1533" y="1551"/>
                      </a:cubicBezTo>
                      <a:cubicBezTo>
                        <a:pt x="1605" y="1572"/>
                        <a:pt x="1794" y="1604"/>
                        <a:pt x="1888" y="1631"/>
                      </a:cubicBezTo>
                      <a:cubicBezTo>
                        <a:pt x="1982" y="1658"/>
                        <a:pt x="2033" y="1667"/>
                        <a:pt x="2100" y="1711"/>
                      </a:cubicBezTo>
                      <a:cubicBezTo>
                        <a:pt x="2167" y="1755"/>
                        <a:pt x="2203" y="1807"/>
                        <a:pt x="2287" y="1897"/>
                      </a:cubicBezTo>
                      <a:cubicBezTo>
                        <a:pt x="2371" y="1987"/>
                        <a:pt x="2513" y="2165"/>
                        <a:pt x="2606" y="2251"/>
                      </a:cubicBezTo>
                      <a:cubicBezTo>
                        <a:pt x="2699" y="2337"/>
                        <a:pt x="2764" y="2361"/>
                        <a:pt x="2845" y="2411"/>
                      </a:cubicBezTo>
                      <a:cubicBezTo>
                        <a:pt x="2926" y="2461"/>
                        <a:pt x="3043" y="2525"/>
                        <a:pt x="3093" y="2552"/>
                      </a:cubicBezTo>
                      <a:cubicBezTo>
                        <a:pt x="3143" y="2579"/>
                        <a:pt x="3087" y="2538"/>
                        <a:pt x="3146" y="2570"/>
                      </a:cubicBezTo>
                      <a:cubicBezTo>
                        <a:pt x="3205" y="2602"/>
                        <a:pt x="3361" y="2706"/>
                        <a:pt x="3447" y="2747"/>
                      </a:cubicBezTo>
                      <a:cubicBezTo>
                        <a:pt x="3533" y="2788"/>
                        <a:pt x="3620" y="2805"/>
                        <a:pt x="3660" y="2818"/>
                      </a:cubicBezTo>
                    </a:path>
                  </a:pathLst>
                </a:custGeom>
                <a:noFill/>
                <a:ln w="952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74" name="Line 137"/>
                <p:cNvSpPr>
                  <a:spLocks noChangeShapeType="1"/>
                </p:cNvSpPr>
                <p:nvPr/>
              </p:nvSpPr>
              <p:spPr bwMode="auto">
                <a:xfrm flipH="1">
                  <a:off x="1265" y="1280"/>
                  <a:ext cx="9" cy="550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 type="oval" w="sm" len="sm"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75" name="Line 138"/>
                <p:cNvSpPr>
                  <a:spLocks noChangeShapeType="1"/>
                </p:cNvSpPr>
                <p:nvPr/>
              </p:nvSpPr>
              <p:spPr bwMode="auto">
                <a:xfrm flipH="1">
                  <a:off x="1786" y="2023"/>
                  <a:ext cx="0" cy="355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 type="oval" w="sm" len="sm"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76" name="Line 139"/>
                <p:cNvSpPr>
                  <a:spLocks noChangeShapeType="1"/>
                </p:cNvSpPr>
                <p:nvPr/>
              </p:nvSpPr>
              <p:spPr bwMode="auto">
                <a:xfrm flipH="1">
                  <a:off x="2309" y="2351"/>
                  <a:ext cx="0" cy="204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 type="oval" w="sm" len="sm"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77" name="Line 140"/>
                <p:cNvSpPr>
                  <a:spLocks noChangeShapeType="1"/>
                </p:cNvSpPr>
                <p:nvPr/>
              </p:nvSpPr>
              <p:spPr bwMode="auto">
                <a:xfrm>
                  <a:off x="2833" y="2493"/>
                  <a:ext cx="8" cy="222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 type="oval" w="sm" len="sm"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78" name="Line 141"/>
                <p:cNvSpPr>
                  <a:spLocks noChangeShapeType="1"/>
                </p:cNvSpPr>
                <p:nvPr/>
              </p:nvSpPr>
              <p:spPr bwMode="auto">
                <a:xfrm>
                  <a:off x="3355" y="2909"/>
                  <a:ext cx="9" cy="461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 type="oval" w="sm" len="sm"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79" name="Line 142"/>
                <p:cNvSpPr>
                  <a:spLocks noChangeShapeType="1"/>
                </p:cNvSpPr>
                <p:nvPr/>
              </p:nvSpPr>
              <p:spPr bwMode="auto">
                <a:xfrm flipH="1">
                  <a:off x="3887" y="3352"/>
                  <a:ext cx="0" cy="177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 type="oval" w="sm" len="sm"/>
                  <a:tailEnd type="oval" w="sm" len="sm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CA"/>
                </a:p>
              </p:txBody>
            </p:sp>
            <p:sp>
              <p:nvSpPr>
                <p:cNvPr id="80" name="Line 143"/>
                <p:cNvSpPr>
                  <a:spLocks noChangeShapeType="1"/>
                </p:cNvSpPr>
                <p:nvPr/>
              </p:nvSpPr>
              <p:spPr bwMode="auto">
                <a:xfrm>
                  <a:off x="4422" y="3686"/>
                  <a:ext cx="514" cy="9"/>
                </a:xfrm>
                <a:prstGeom prst="line">
                  <a:avLst/>
                </a:prstGeom>
                <a:noFill/>
                <a:ln w="9525">
                  <a:solidFill>
                    <a:srgbClr val="00FF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>
                  <a:spAutoFit/>
                </a:bodyPr>
                <a:lstStyle/>
                <a:p>
                  <a:endParaRPr lang="en-CA"/>
                </a:p>
              </p:txBody>
            </p:sp>
          </p:grpSp>
          <p:grpSp>
            <p:nvGrpSpPr>
              <p:cNvPr id="63" name="Group 144"/>
              <p:cNvGrpSpPr>
                <a:grpSpLocks/>
              </p:cNvGrpSpPr>
              <p:nvPr/>
            </p:nvGrpSpPr>
            <p:grpSpPr bwMode="auto">
              <a:xfrm>
                <a:off x="709" y="851"/>
                <a:ext cx="4254" cy="2859"/>
                <a:chOff x="709" y="851"/>
                <a:chExt cx="4254" cy="2859"/>
              </a:xfrm>
            </p:grpSpPr>
            <p:sp>
              <p:nvSpPr>
                <p:cNvPr id="64" name="Rectangle 145"/>
                <p:cNvSpPr>
                  <a:spLocks noChangeAspect="1" noChangeArrowheads="1"/>
                </p:cNvSpPr>
                <p:nvPr/>
              </p:nvSpPr>
              <p:spPr bwMode="auto">
                <a:xfrm>
                  <a:off x="709" y="851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5" name="Rectangle 146"/>
                <p:cNvSpPr>
                  <a:spLocks noChangeAspect="1" noChangeArrowheads="1"/>
                </p:cNvSpPr>
                <p:nvPr/>
              </p:nvSpPr>
              <p:spPr bwMode="auto">
                <a:xfrm>
                  <a:off x="1239" y="1524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6" name="Rectangle 147"/>
                <p:cNvSpPr>
                  <a:spLocks noChangeAspect="1" noChangeArrowheads="1"/>
                </p:cNvSpPr>
                <p:nvPr/>
              </p:nvSpPr>
              <p:spPr bwMode="auto">
                <a:xfrm>
                  <a:off x="1761" y="2169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7" name="Rectangle 148"/>
                <p:cNvSpPr>
                  <a:spLocks noChangeAspect="1" noChangeArrowheads="1"/>
                </p:cNvSpPr>
                <p:nvPr/>
              </p:nvSpPr>
              <p:spPr bwMode="auto">
                <a:xfrm>
                  <a:off x="2292" y="2406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8" name="Rectangle 149"/>
                <p:cNvSpPr>
                  <a:spLocks noChangeAspect="1" noChangeArrowheads="1"/>
                </p:cNvSpPr>
                <p:nvPr/>
              </p:nvSpPr>
              <p:spPr bwMode="auto">
                <a:xfrm>
                  <a:off x="2813" y="2564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69" name="Rectangle 150"/>
                <p:cNvSpPr>
                  <a:spLocks noChangeAspect="1" noChangeArrowheads="1"/>
                </p:cNvSpPr>
                <p:nvPr/>
              </p:nvSpPr>
              <p:spPr bwMode="auto">
                <a:xfrm>
                  <a:off x="3334" y="3094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0" name="Rectangle 151"/>
                <p:cNvSpPr>
                  <a:spLocks noChangeAspect="1" noChangeArrowheads="1"/>
                </p:cNvSpPr>
                <p:nvPr/>
              </p:nvSpPr>
              <p:spPr bwMode="auto">
                <a:xfrm>
                  <a:off x="3855" y="3403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1" name="Rectangle 152"/>
                <p:cNvSpPr>
                  <a:spLocks noChangeAspect="1" noChangeArrowheads="1"/>
                </p:cNvSpPr>
                <p:nvPr/>
              </p:nvSpPr>
              <p:spPr bwMode="auto">
                <a:xfrm>
                  <a:off x="4385" y="3651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  <p:sp>
              <p:nvSpPr>
                <p:cNvPr id="72" name="Rectangle 153"/>
                <p:cNvSpPr>
                  <a:spLocks noChangeAspect="1" noChangeArrowheads="1"/>
                </p:cNvSpPr>
                <p:nvPr/>
              </p:nvSpPr>
              <p:spPr bwMode="auto">
                <a:xfrm>
                  <a:off x="4905" y="3652"/>
                  <a:ext cx="58" cy="58"/>
                </a:xfrm>
                <a:prstGeom prst="rect">
                  <a:avLst/>
                </a:prstGeom>
                <a:solidFill>
                  <a:srgbClr val="00FF00"/>
                </a:solidFill>
                <a:ln w="9525">
                  <a:solidFill>
                    <a:srgbClr val="00FF00"/>
                  </a:solidFill>
                  <a:miter lim="800000"/>
                  <a:headEnd/>
                  <a:tailEnd/>
                </a:ln>
              </p:spPr>
              <p:txBody>
                <a:bodyPr wrap="none" anchor="ctr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endParaRPr lang="en-US" altLang="en-US"/>
                </a:p>
              </p:txBody>
            </p:sp>
          </p:grpSp>
        </p:grpSp>
        <p:sp>
          <p:nvSpPr>
            <p:cNvPr id="61" name="Text Box 154"/>
            <p:cNvSpPr txBox="1">
              <a:spLocks noChangeArrowheads="1"/>
            </p:cNvSpPr>
            <p:nvPr/>
          </p:nvSpPr>
          <p:spPr bwMode="auto">
            <a:xfrm>
              <a:off x="993" y="975"/>
              <a:ext cx="553" cy="32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2800" b="0" dirty="0" err="1">
                  <a:solidFill>
                    <a:srgbClr val="FFFF00"/>
                  </a:solidFill>
                  <a:ea typeface="SimSun" pitchFamily="2" charset="-122"/>
                </a:rPr>
                <a:t>BaP</a:t>
              </a:r>
              <a:endParaRPr lang="en-US" altLang="en-US" sz="2800" b="0" dirty="0">
                <a:solidFill>
                  <a:srgbClr val="FFFF00"/>
                </a:solidFill>
                <a:ea typeface="SimSun" pitchFamily="2" charset="-122"/>
              </a:endParaRPr>
            </a:p>
          </p:txBody>
        </p:sp>
      </p:grpSp>
      <p:sp>
        <p:nvSpPr>
          <p:cNvPr id="81" name="Rectangle 6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600" dirty="0" smtClean="0"/>
              <a:t>Time-Resolved </a:t>
            </a:r>
            <a:r>
              <a:rPr lang="en-US" sz="3600" dirty="0"/>
              <a:t>Profiles</a:t>
            </a:r>
          </a:p>
        </p:txBody>
      </p:sp>
    </p:spTree>
    <p:extLst>
      <p:ext uri="{BB962C8B-B14F-4D97-AF65-F5344CB8AC3E}">
        <p14:creationId xmlns:p14="http://schemas.microsoft.com/office/powerpoint/2010/main" val="3748082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E:\My Documents\M-Laure\Kozinski\rotated sludge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12863"/>
            <a:ext cx="2368550" cy="4678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547688" y="3163888"/>
            <a:ext cx="1238250" cy="704850"/>
            <a:chOff x="335" y="1881"/>
            <a:chExt cx="780" cy="444"/>
          </a:xfrm>
        </p:grpSpPr>
        <p:sp>
          <p:nvSpPr>
            <p:cNvPr id="5" name="AutoShape 4"/>
            <p:cNvSpPr>
              <a:spLocks noChangeArrowheads="1"/>
            </p:cNvSpPr>
            <p:nvPr/>
          </p:nvSpPr>
          <p:spPr bwMode="auto">
            <a:xfrm rot="-5400000">
              <a:off x="308" y="1908"/>
              <a:ext cx="444" cy="389"/>
            </a:xfrm>
            <a:prstGeom prst="hexagon">
              <a:avLst>
                <a:gd name="adj" fmla="val 28535"/>
                <a:gd name="vf" fmla="val 11547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 flipH="1">
              <a:off x="387" y="1949"/>
              <a:ext cx="152" cy="8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Line 6"/>
            <p:cNvSpPr>
              <a:spLocks noChangeShapeType="1"/>
            </p:cNvSpPr>
            <p:nvPr/>
          </p:nvSpPr>
          <p:spPr bwMode="auto">
            <a:xfrm>
              <a:off x="663" y="2015"/>
              <a:ext cx="0" cy="17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" name="Line 7"/>
            <p:cNvSpPr>
              <a:spLocks noChangeShapeType="1"/>
            </p:cNvSpPr>
            <p:nvPr/>
          </p:nvSpPr>
          <p:spPr bwMode="auto">
            <a:xfrm flipH="1" flipV="1">
              <a:off x="389" y="2170"/>
              <a:ext cx="152" cy="8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" name="AutoShape 8"/>
            <p:cNvSpPr>
              <a:spLocks noChangeArrowheads="1"/>
            </p:cNvSpPr>
            <p:nvPr/>
          </p:nvSpPr>
          <p:spPr bwMode="auto">
            <a:xfrm rot="-5400000">
              <a:off x="699" y="1908"/>
              <a:ext cx="444" cy="389"/>
            </a:xfrm>
            <a:prstGeom prst="hexagon">
              <a:avLst>
                <a:gd name="adj" fmla="val 28535"/>
                <a:gd name="vf" fmla="val 11547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10" name="Line 9"/>
            <p:cNvSpPr>
              <a:spLocks noChangeShapeType="1"/>
            </p:cNvSpPr>
            <p:nvPr/>
          </p:nvSpPr>
          <p:spPr bwMode="auto">
            <a:xfrm>
              <a:off x="907" y="1949"/>
              <a:ext cx="152" cy="8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11" name="Line 10"/>
            <p:cNvSpPr>
              <a:spLocks noChangeShapeType="1"/>
            </p:cNvSpPr>
            <p:nvPr/>
          </p:nvSpPr>
          <p:spPr bwMode="auto">
            <a:xfrm flipV="1">
              <a:off x="909" y="2170"/>
              <a:ext cx="152" cy="88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2949575" y="1198563"/>
            <a:ext cx="1322388" cy="1087437"/>
            <a:chOff x="1858" y="563"/>
            <a:chExt cx="833" cy="685"/>
          </a:xfrm>
        </p:grpSpPr>
        <p:pic>
          <p:nvPicPr>
            <p:cNvPr id="13" name="Picture 12" descr="E:\My Documents\M-Laure\Kozinski\cel-b.bmp"/>
            <p:cNvPicPr preferRelativeResize="0"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8" y="563"/>
              <a:ext cx="833" cy="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1924" y="672"/>
              <a:ext cx="701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cellulose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oligomers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glucose</a:t>
              </a:r>
            </a:p>
          </p:txBody>
        </p:sp>
      </p:grp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5219700" y="1379538"/>
            <a:ext cx="1701800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ketones</a:t>
            </a:r>
          </a:p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saccharic acids</a:t>
            </a:r>
          </a:p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furans</a:t>
            </a:r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4237038" y="1016000"/>
            <a:ext cx="0" cy="5595938"/>
          </a:xfrm>
          <a:prstGeom prst="line">
            <a:avLst/>
          </a:prstGeom>
          <a:noFill/>
          <a:ln w="28575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4043363" y="1754188"/>
            <a:ext cx="1114425" cy="609600"/>
            <a:chOff x="2511" y="913"/>
            <a:chExt cx="702" cy="384"/>
          </a:xfrm>
        </p:grpSpPr>
        <p:sp>
          <p:nvSpPr>
            <p:cNvPr id="18" name="Freeform 17" descr="Green marble"/>
            <p:cNvSpPr>
              <a:spLocks/>
            </p:cNvSpPr>
            <p:nvPr/>
          </p:nvSpPr>
          <p:spPr bwMode="auto">
            <a:xfrm>
              <a:off x="2511" y="1036"/>
              <a:ext cx="698" cy="184"/>
            </a:xfrm>
            <a:custGeom>
              <a:avLst/>
              <a:gdLst>
                <a:gd name="T0" fmla="*/ 7 w 698"/>
                <a:gd name="T1" fmla="*/ 10 h 184"/>
                <a:gd name="T2" fmla="*/ 131 w 698"/>
                <a:gd name="T3" fmla="*/ 34 h 184"/>
                <a:gd name="T4" fmla="*/ 272 w 698"/>
                <a:gd name="T5" fmla="*/ 42 h 184"/>
                <a:gd name="T6" fmla="*/ 390 w 698"/>
                <a:gd name="T7" fmla="*/ 51 h 184"/>
                <a:gd name="T8" fmla="*/ 468 w 698"/>
                <a:gd name="T9" fmla="*/ 52 h 184"/>
                <a:gd name="T10" fmla="*/ 638 w 698"/>
                <a:gd name="T11" fmla="*/ 52 h 184"/>
                <a:gd name="T12" fmla="*/ 638 w 698"/>
                <a:gd name="T13" fmla="*/ 0 h 184"/>
                <a:gd name="T14" fmla="*/ 698 w 698"/>
                <a:gd name="T15" fmla="*/ 93 h 184"/>
                <a:gd name="T16" fmla="*/ 639 w 698"/>
                <a:gd name="T17" fmla="*/ 184 h 184"/>
                <a:gd name="T18" fmla="*/ 639 w 698"/>
                <a:gd name="T19" fmla="*/ 126 h 184"/>
                <a:gd name="T20" fmla="*/ 490 w 698"/>
                <a:gd name="T21" fmla="*/ 126 h 184"/>
                <a:gd name="T22" fmla="*/ 389 w 698"/>
                <a:gd name="T23" fmla="*/ 126 h 184"/>
                <a:gd name="T24" fmla="*/ 241 w 698"/>
                <a:gd name="T25" fmla="*/ 130 h 184"/>
                <a:gd name="T26" fmla="*/ 95 w 698"/>
                <a:gd name="T27" fmla="*/ 148 h 184"/>
                <a:gd name="T28" fmla="*/ 0 w 698"/>
                <a:gd name="T29" fmla="*/ 183 h 1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98"/>
                <a:gd name="T46" fmla="*/ 0 h 184"/>
                <a:gd name="T47" fmla="*/ 698 w 698"/>
                <a:gd name="T48" fmla="*/ 184 h 1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98" h="184">
                  <a:moveTo>
                    <a:pt x="7" y="10"/>
                  </a:moveTo>
                  <a:cubicBezTo>
                    <a:pt x="28" y="14"/>
                    <a:pt x="87" y="29"/>
                    <a:pt x="131" y="34"/>
                  </a:cubicBezTo>
                  <a:cubicBezTo>
                    <a:pt x="175" y="39"/>
                    <a:pt x="229" y="39"/>
                    <a:pt x="272" y="42"/>
                  </a:cubicBezTo>
                  <a:lnTo>
                    <a:pt x="390" y="51"/>
                  </a:lnTo>
                  <a:lnTo>
                    <a:pt x="468" y="52"/>
                  </a:lnTo>
                  <a:lnTo>
                    <a:pt x="638" y="52"/>
                  </a:lnTo>
                  <a:lnTo>
                    <a:pt x="638" y="0"/>
                  </a:lnTo>
                  <a:lnTo>
                    <a:pt x="698" y="93"/>
                  </a:lnTo>
                  <a:lnTo>
                    <a:pt x="639" y="184"/>
                  </a:lnTo>
                  <a:lnTo>
                    <a:pt x="639" y="126"/>
                  </a:lnTo>
                  <a:lnTo>
                    <a:pt x="490" y="126"/>
                  </a:lnTo>
                  <a:lnTo>
                    <a:pt x="389" y="126"/>
                  </a:lnTo>
                  <a:lnTo>
                    <a:pt x="241" y="130"/>
                  </a:lnTo>
                  <a:lnTo>
                    <a:pt x="95" y="148"/>
                  </a:lnTo>
                  <a:lnTo>
                    <a:pt x="0" y="183"/>
                  </a:ln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Rectangle 18"/>
            <p:cNvSpPr>
              <a:spLocks noChangeArrowheads="1"/>
            </p:cNvSpPr>
            <p:nvPr/>
          </p:nvSpPr>
          <p:spPr bwMode="auto">
            <a:xfrm>
              <a:off x="2549" y="913"/>
              <a:ext cx="6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Oxidation</a:t>
              </a:r>
            </a:p>
          </p:txBody>
        </p:sp>
        <p:sp>
          <p:nvSpPr>
            <p:cNvPr id="20" name="Rectangle 19"/>
            <p:cNvSpPr>
              <a:spLocks noChangeArrowheads="1"/>
            </p:cNvSpPr>
            <p:nvPr/>
          </p:nvSpPr>
          <p:spPr bwMode="auto">
            <a:xfrm>
              <a:off x="2596" y="1124"/>
              <a:ext cx="6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Decomp.</a:t>
              </a:r>
            </a:p>
          </p:txBody>
        </p:sp>
      </p:grpSp>
      <p:sp>
        <p:nvSpPr>
          <p:cNvPr id="21" name="Freeform 20" descr="Green marble"/>
          <p:cNvSpPr>
            <a:spLocks/>
          </p:cNvSpPr>
          <p:nvPr/>
        </p:nvSpPr>
        <p:spPr bwMode="auto">
          <a:xfrm>
            <a:off x="8010525" y="3143250"/>
            <a:ext cx="622300" cy="1898650"/>
          </a:xfrm>
          <a:custGeom>
            <a:avLst/>
            <a:gdLst>
              <a:gd name="T0" fmla="*/ 0 w 392"/>
              <a:gd name="T1" fmla="*/ 2147483647 h 1196"/>
              <a:gd name="T2" fmla="*/ 2147483647 w 392"/>
              <a:gd name="T3" fmla="*/ 2147483647 h 1196"/>
              <a:gd name="T4" fmla="*/ 2147483647 w 392"/>
              <a:gd name="T5" fmla="*/ 2147483647 h 1196"/>
              <a:gd name="T6" fmla="*/ 2147483647 w 392"/>
              <a:gd name="T7" fmla="*/ 2147483647 h 1196"/>
              <a:gd name="T8" fmla="*/ 2147483647 w 392"/>
              <a:gd name="T9" fmla="*/ 2147483647 h 1196"/>
              <a:gd name="T10" fmla="*/ 2147483647 w 392"/>
              <a:gd name="T11" fmla="*/ 2147483647 h 1196"/>
              <a:gd name="T12" fmla="*/ 2147483647 w 392"/>
              <a:gd name="T13" fmla="*/ 2147483647 h 1196"/>
              <a:gd name="T14" fmla="*/ 2147483647 w 392"/>
              <a:gd name="T15" fmla="*/ 2147483647 h 1196"/>
              <a:gd name="T16" fmla="*/ 2147483647 w 392"/>
              <a:gd name="T17" fmla="*/ 2147483647 h 1196"/>
              <a:gd name="T18" fmla="*/ 2147483647 w 392"/>
              <a:gd name="T19" fmla="*/ 2147483647 h 1196"/>
              <a:gd name="T20" fmla="*/ 2147483647 w 392"/>
              <a:gd name="T21" fmla="*/ 2147483647 h 1196"/>
              <a:gd name="T22" fmla="*/ 2147483647 w 392"/>
              <a:gd name="T23" fmla="*/ 2147483647 h 1196"/>
              <a:gd name="T24" fmla="*/ 2147483647 w 392"/>
              <a:gd name="T25" fmla="*/ 2147483647 h 1196"/>
              <a:gd name="T26" fmla="*/ 2147483647 w 392"/>
              <a:gd name="T27" fmla="*/ 2147483647 h 1196"/>
              <a:gd name="T28" fmla="*/ 2147483647 w 392"/>
              <a:gd name="T29" fmla="*/ 2147483647 h 1196"/>
              <a:gd name="T30" fmla="*/ 2147483647 w 392"/>
              <a:gd name="T31" fmla="*/ 2147483647 h 1196"/>
              <a:gd name="T32" fmla="*/ 2147483647 w 392"/>
              <a:gd name="T33" fmla="*/ 2147483647 h 1196"/>
              <a:gd name="T34" fmla="*/ 2147483647 w 392"/>
              <a:gd name="T35" fmla="*/ 2147483647 h 1196"/>
              <a:gd name="T36" fmla="*/ 2147483647 w 392"/>
              <a:gd name="T37" fmla="*/ 2147483647 h 1196"/>
              <a:gd name="T38" fmla="*/ 2147483647 w 392"/>
              <a:gd name="T39" fmla="*/ 2147483647 h 1196"/>
              <a:gd name="T40" fmla="*/ 2147483647 w 392"/>
              <a:gd name="T41" fmla="*/ 2147483647 h 1196"/>
              <a:gd name="T42" fmla="*/ 2147483647 w 392"/>
              <a:gd name="T43" fmla="*/ 2147483647 h 1196"/>
              <a:gd name="T44" fmla="*/ 2147483647 w 392"/>
              <a:gd name="T45" fmla="*/ 2147483647 h 1196"/>
              <a:gd name="T46" fmla="*/ 2147483647 w 392"/>
              <a:gd name="T47" fmla="*/ 2147483647 h 1196"/>
              <a:gd name="T48" fmla="*/ 2147483647 w 392"/>
              <a:gd name="T49" fmla="*/ 2147483647 h 1196"/>
              <a:gd name="T50" fmla="*/ 2147483647 w 392"/>
              <a:gd name="T51" fmla="*/ 2147483647 h 1196"/>
              <a:gd name="T52" fmla="*/ 2147483647 w 392"/>
              <a:gd name="T53" fmla="*/ 2147483647 h 1196"/>
              <a:gd name="T54" fmla="*/ 2147483647 w 392"/>
              <a:gd name="T55" fmla="*/ 2147483647 h 1196"/>
              <a:gd name="T56" fmla="*/ 2147483647 w 392"/>
              <a:gd name="T57" fmla="*/ 2147483647 h 1196"/>
              <a:gd name="T58" fmla="*/ 2147483647 w 392"/>
              <a:gd name="T59" fmla="*/ 2147483647 h 1196"/>
              <a:gd name="T60" fmla="*/ 2147483647 w 392"/>
              <a:gd name="T61" fmla="*/ 2147483647 h 1196"/>
              <a:gd name="T62" fmla="*/ 2147483647 w 392"/>
              <a:gd name="T63" fmla="*/ 0 h 119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392"/>
              <a:gd name="T97" fmla="*/ 0 h 1196"/>
              <a:gd name="T98" fmla="*/ 392 w 392"/>
              <a:gd name="T99" fmla="*/ 1196 h 119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392" h="1196">
                <a:moveTo>
                  <a:pt x="0" y="150"/>
                </a:moveTo>
                <a:lnTo>
                  <a:pt x="24" y="354"/>
                </a:lnTo>
                <a:lnTo>
                  <a:pt x="54" y="561"/>
                </a:lnTo>
                <a:lnTo>
                  <a:pt x="78" y="696"/>
                </a:lnTo>
                <a:lnTo>
                  <a:pt x="108" y="804"/>
                </a:lnTo>
                <a:lnTo>
                  <a:pt x="168" y="933"/>
                </a:lnTo>
                <a:lnTo>
                  <a:pt x="243" y="1050"/>
                </a:lnTo>
                <a:lnTo>
                  <a:pt x="315" y="1146"/>
                </a:lnTo>
                <a:lnTo>
                  <a:pt x="279" y="1196"/>
                </a:lnTo>
                <a:lnTo>
                  <a:pt x="390" y="1196"/>
                </a:lnTo>
                <a:lnTo>
                  <a:pt x="392" y="1083"/>
                </a:lnTo>
                <a:lnTo>
                  <a:pt x="357" y="1113"/>
                </a:lnTo>
                <a:lnTo>
                  <a:pt x="296" y="1032"/>
                </a:lnTo>
                <a:lnTo>
                  <a:pt x="233" y="935"/>
                </a:lnTo>
                <a:lnTo>
                  <a:pt x="192" y="834"/>
                </a:lnTo>
                <a:lnTo>
                  <a:pt x="171" y="693"/>
                </a:lnTo>
                <a:lnTo>
                  <a:pt x="165" y="588"/>
                </a:lnTo>
                <a:lnTo>
                  <a:pt x="168" y="411"/>
                </a:lnTo>
                <a:lnTo>
                  <a:pt x="171" y="288"/>
                </a:lnTo>
                <a:lnTo>
                  <a:pt x="183" y="219"/>
                </a:lnTo>
                <a:lnTo>
                  <a:pt x="210" y="279"/>
                </a:lnTo>
                <a:lnTo>
                  <a:pt x="231" y="306"/>
                </a:lnTo>
                <a:lnTo>
                  <a:pt x="255" y="324"/>
                </a:lnTo>
                <a:lnTo>
                  <a:pt x="285" y="333"/>
                </a:lnTo>
                <a:lnTo>
                  <a:pt x="263" y="387"/>
                </a:lnTo>
                <a:lnTo>
                  <a:pt x="371" y="344"/>
                </a:lnTo>
                <a:lnTo>
                  <a:pt x="318" y="237"/>
                </a:lnTo>
                <a:lnTo>
                  <a:pt x="306" y="282"/>
                </a:lnTo>
                <a:lnTo>
                  <a:pt x="279" y="252"/>
                </a:lnTo>
                <a:lnTo>
                  <a:pt x="264" y="228"/>
                </a:lnTo>
                <a:lnTo>
                  <a:pt x="255" y="201"/>
                </a:lnTo>
                <a:lnTo>
                  <a:pt x="210" y="0"/>
                </a:lnTo>
              </a:path>
            </a:pathLst>
          </a:custGeom>
          <a:gradFill rotWithShape="0">
            <a:gsLst>
              <a:gs pos="0">
                <a:schemeClr val="tx2"/>
              </a:gs>
              <a:gs pos="100000">
                <a:srgbClr val="00FF00"/>
              </a:gs>
            </a:gsLst>
            <a:lin ang="0" scaled="1"/>
          </a:gradFill>
          <a:ln w="12700">
            <a:solidFill>
              <a:srgbClr val="00FF00"/>
            </a:solidFill>
            <a:round/>
            <a:headEnd/>
            <a:tailEnd/>
          </a:ln>
        </p:spPr>
        <p:txBody>
          <a:bodyPr/>
          <a:lstStyle/>
          <a:p>
            <a:endParaRPr lang="en-CA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7450138" y="2493963"/>
            <a:ext cx="1168400" cy="769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light acids</a:t>
            </a:r>
          </a:p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acetic acid</a:t>
            </a:r>
          </a:p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light HC</a:t>
            </a:r>
          </a:p>
        </p:txBody>
      </p:sp>
      <p:grpSp>
        <p:nvGrpSpPr>
          <p:cNvPr id="23" name="Group 22"/>
          <p:cNvGrpSpPr>
            <a:grpSpLocks/>
          </p:cNvGrpSpPr>
          <p:nvPr/>
        </p:nvGrpSpPr>
        <p:grpSpPr bwMode="auto">
          <a:xfrm>
            <a:off x="8661400" y="3424238"/>
            <a:ext cx="444500" cy="1806575"/>
            <a:chOff x="5456" y="1965"/>
            <a:chExt cx="280" cy="1138"/>
          </a:xfrm>
        </p:grpSpPr>
        <p:sp>
          <p:nvSpPr>
            <p:cNvPr id="24" name="Rectangle 23"/>
            <p:cNvSpPr>
              <a:spLocks noChangeArrowheads="1"/>
            </p:cNvSpPr>
            <p:nvPr/>
          </p:nvSpPr>
          <p:spPr bwMode="auto">
            <a:xfrm>
              <a:off x="5456" y="1965"/>
              <a:ext cx="269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CO</a:t>
              </a:r>
              <a:r>
                <a:rPr lang="en-US" sz="1800" baseline="-25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</a:p>
            <a:p>
              <a:pPr algn="l">
                <a:defRPr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H</a:t>
              </a:r>
              <a:r>
                <a:rPr lang="en-US" sz="1800" baseline="-25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O</a:t>
              </a:r>
            </a:p>
            <a:p>
              <a:pPr algn="l">
                <a:defRPr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O</a:t>
              </a:r>
              <a:r>
                <a:rPr lang="en-US" sz="1800" baseline="-25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 </a:t>
              </a:r>
            </a:p>
            <a:p>
              <a:pPr algn="l">
                <a:defRPr/>
              </a:pPr>
              <a:r>
                <a: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N</a:t>
              </a:r>
              <a:r>
                <a:rPr lang="en-US" sz="1800" baseline="-250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  <a:endParaRPr 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25" name="Rectangle 24"/>
            <p:cNvSpPr>
              <a:spLocks noChangeArrowheads="1"/>
            </p:cNvSpPr>
            <p:nvPr/>
          </p:nvSpPr>
          <p:spPr bwMode="auto">
            <a:xfrm>
              <a:off x="5464" y="2930"/>
              <a:ext cx="2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Ash</a:t>
              </a:r>
            </a:p>
          </p:txBody>
        </p:sp>
      </p:grp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6162675" y="2159000"/>
            <a:ext cx="1274763" cy="600075"/>
            <a:chOff x="3882" y="1168"/>
            <a:chExt cx="803" cy="378"/>
          </a:xfrm>
        </p:grpSpPr>
        <p:sp>
          <p:nvSpPr>
            <p:cNvPr id="27" name="Freeform 26" descr="Green marble"/>
            <p:cNvSpPr>
              <a:spLocks/>
            </p:cNvSpPr>
            <p:nvPr/>
          </p:nvSpPr>
          <p:spPr bwMode="auto">
            <a:xfrm rot="1060927">
              <a:off x="3882" y="1253"/>
              <a:ext cx="770" cy="192"/>
            </a:xfrm>
            <a:custGeom>
              <a:avLst/>
              <a:gdLst>
                <a:gd name="T0" fmla="*/ 0 w 1035"/>
                <a:gd name="T1" fmla="*/ 0 h 192"/>
                <a:gd name="T2" fmla="*/ 22 w 1035"/>
                <a:gd name="T3" fmla="*/ 23 h 192"/>
                <a:gd name="T4" fmla="*/ 68 w 1035"/>
                <a:gd name="T5" fmla="*/ 50 h 192"/>
                <a:gd name="T6" fmla="*/ 98 w 1035"/>
                <a:gd name="T7" fmla="*/ 59 h 192"/>
                <a:gd name="T8" fmla="*/ 118 w 1035"/>
                <a:gd name="T9" fmla="*/ 60 h 192"/>
                <a:gd name="T10" fmla="*/ 161 w 1035"/>
                <a:gd name="T11" fmla="*/ 60 h 192"/>
                <a:gd name="T12" fmla="*/ 161 w 1035"/>
                <a:gd name="T13" fmla="*/ 8 h 192"/>
                <a:gd name="T14" fmla="*/ 176 w 1035"/>
                <a:gd name="T15" fmla="*/ 101 h 192"/>
                <a:gd name="T16" fmla="*/ 161 w 1035"/>
                <a:gd name="T17" fmla="*/ 192 h 192"/>
                <a:gd name="T18" fmla="*/ 161 w 1035"/>
                <a:gd name="T19" fmla="*/ 134 h 192"/>
                <a:gd name="T20" fmla="*/ 123 w 1035"/>
                <a:gd name="T21" fmla="*/ 134 h 192"/>
                <a:gd name="T22" fmla="*/ 97 w 1035"/>
                <a:gd name="T23" fmla="*/ 134 h 192"/>
                <a:gd name="T24" fmla="*/ 68 w 1035"/>
                <a:gd name="T25" fmla="*/ 146 h 192"/>
                <a:gd name="T26" fmla="*/ 21 w 1035"/>
                <a:gd name="T27" fmla="*/ 171 h 192"/>
                <a:gd name="T28" fmla="*/ 0 w 1035"/>
                <a:gd name="T29" fmla="*/ 191 h 1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35"/>
                <a:gd name="T46" fmla="*/ 0 h 192"/>
                <a:gd name="T47" fmla="*/ 1035 w 1035"/>
                <a:gd name="T48" fmla="*/ 192 h 19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35" h="192">
                  <a:moveTo>
                    <a:pt x="0" y="0"/>
                  </a:moveTo>
                  <a:lnTo>
                    <a:pt x="132" y="23"/>
                  </a:lnTo>
                  <a:lnTo>
                    <a:pt x="403" y="50"/>
                  </a:lnTo>
                  <a:lnTo>
                    <a:pt x="579" y="59"/>
                  </a:lnTo>
                  <a:lnTo>
                    <a:pt x="694" y="60"/>
                  </a:lnTo>
                  <a:lnTo>
                    <a:pt x="946" y="60"/>
                  </a:lnTo>
                  <a:lnTo>
                    <a:pt x="946" y="8"/>
                  </a:lnTo>
                  <a:lnTo>
                    <a:pt x="1035" y="101"/>
                  </a:lnTo>
                  <a:lnTo>
                    <a:pt x="948" y="192"/>
                  </a:lnTo>
                  <a:lnTo>
                    <a:pt x="948" y="134"/>
                  </a:lnTo>
                  <a:lnTo>
                    <a:pt x="727" y="134"/>
                  </a:lnTo>
                  <a:lnTo>
                    <a:pt x="577" y="134"/>
                  </a:lnTo>
                  <a:lnTo>
                    <a:pt x="402" y="146"/>
                  </a:lnTo>
                  <a:lnTo>
                    <a:pt x="124" y="171"/>
                  </a:lnTo>
                  <a:lnTo>
                    <a:pt x="0" y="191"/>
                  </a:ln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" name="Rectangle 27"/>
            <p:cNvSpPr>
              <a:spLocks noChangeArrowheads="1"/>
            </p:cNvSpPr>
            <p:nvPr/>
          </p:nvSpPr>
          <p:spPr bwMode="auto">
            <a:xfrm rot="1292703">
              <a:off x="4021" y="1168"/>
              <a:ext cx="6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Oxidation</a:t>
              </a:r>
            </a:p>
          </p:txBody>
        </p:sp>
        <p:sp>
          <p:nvSpPr>
            <p:cNvPr id="29" name="Rectangle 28"/>
            <p:cNvSpPr>
              <a:spLocks noChangeArrowheads="1"/>
            </p:cNvSpPr>
            <p:nvPr/>
          </p:nvSpPr>
          <p:spPr bwMode="auto">
            <a:xfrm rot="1147002">
              <a:off x="3965" y="1373"/>
              <a:ext cx="6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Decomp.</a:t>
              </a:r>
            </a:p>
          </p:txBody>
        </p:sp>
      </p:grpSp>
      <p:pic>
        <p:nvPicPr>
          <p:cNvPr id="30" name="Picture 29" descr="E:\My Documents\M-Laure\Kozinski\NTa.jpg"/>
          <p:cNvPicPr preferRelativeResize="0"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200" y="2982913"/>
            <a:ext cx="1179513" cy="108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32"/>
          <p:cNvSpPr>
            <a:spLocks noChangeArrowheads="1"/>
          </p:cNvSpPr>
          <p:nvPr/>
        </p:nvSpPr>
        <p:spPr bwMode="auto">
          <a:xfrm>
            <a:off x="350838" y="4073525"/>
            <a:ext cx="1647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Naphthalene</a:t>
            </a:r>
          </a:p>
        </p:txBody>
      </p:sp>
      <p:sp>
        <p:nvSpPr>
          <p:cNvPr id="33" name="Rectangle 33"/>
          <p:cNvSpPr>
            <a:spLocks noChangeArrowheads="1"/>
          </p:cNvSpPr>
          <p:nvPr/>
        </p:nvSpPr>
        <p:spPr bwMode="auto">
          <a:xfrm>
            <a:off x="609600" y="2489200"/>
            <a:ext cx="1128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Cellulose</a:t>
            </a:r>
          </a:p>
        </p:txBody>
      </p:sp>
      <p:sp>
        <p:nvSpPr>
          <p:cNvPr id="34" name="Rectangle 34"/>
          <p:cNvSpPr>
            <a:spLocks noChangeArrowheads="1"/>
          </p:cNvSpPr>
          <p:nvPr/>
        </p:nvSpPr>
        <p:spPr bwMode="auto">
          <a:xfrm>
            <a:off x="595313" y="5184775"/>
            <a:ext cx="11572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Benzo(a)-</a:t>
            </a:r>
          </a:p>
          <a:p>
            <a:pPr algn="l"/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pyrene</a:t>
            </a:r>
          </a:p>
        </p:txBody>
      </p:sp>
      <p:sp>
        <p:nvSpPr>
          <p:cNvPr id="35" name="Rectangle 35"/>
          <p:cNvSpPr>
            <a:spLocks noChangeArrowheads="1"/>
          </p:cNvSpPr>
          <p:nvPr/>
        </p:nvSpPr>
        <p:spPr bwMode="auto">
          <a:xfrm>
            <a:off x="4621213" y="5561013"/>
            <a:ext cx="2536825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acetylene</a:t>
            </a:r>
          </a:p>
          <a:p>
            <a:pPr algn="l"/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cycloalkenes</a:t>
            </a:r>
          </a:p>
          <a:p>
            <a:pPr algn="l"/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with benzylic rings</a:t>
            </a:r>
          </a:p>
        </p:txBody>
      </p:sp>
      <p:sp>
        <p:nvSpPr>
          <p:cNvPr id="36" name="Rectangle 36"/>
          <p:cNvSpPr>
            <a:spLocks noChangeArrowheads="1"/>
          </p:cNvSpPr>
          <p:nvPr/>
        </p:nvSpPr>
        <p:spPr bwMode="auto">
          <a:xfrm>
            <a:off x="3387725" y="4235450"/>
            <a:ext cx="186055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phenanthrene</a:t>
            </a:r>
          </a:p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1,300 ppm</a:t>
            </a:r>
          </a:p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</a:t>
            </a:r>
            <a:r>
              <a:rPr lang="en-US" altLang="en-US" sz="18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-C</a:t>
            </a:r>
            <a:r>
              <a:rPr lang="en-US" altLang="en-US" sz="1800" baseline="-25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50</a:t>
            </a: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aliphatics</a:t>
            </a:r>
          </a:p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  7,000 ppm</a:t>
            </a:r>
          </a:p>
        </p:txBody>
      </p:sp>
      <p:sp>
        <p:nvSpPr>
          <p:cNvPr id="37" name="Rectangle 37"/>
          <p:cNvSpPr>
            <a:spLocks noChangeArrowheads="1"/>
          </p:cNvSpPr>
          <p:nvPr/>
        </p:nvSpPr>
        <p:spPr bwMode="auto">
          <a:xfrm rot="16200000">
            <a:off x="-2039938" y="3460235"/>
            <a:ext cx="454660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ctr"/>
            <a:r>
              <a:rPr lang="en-US" altLang="en-US" sz="2400" dirty="0">
                <a:solidFill>
                  <a:schemeClr val="bg1"/>
                </a:solidFill>
              </a:rPr>
              <a:t>SLUDGE</a:t>
            </a:r>
          </a:p>
        </p:txBody>
      </p:sp>
      <p:grpSp>
        <p:nvGrpSpPr>
          <p:cNvPr id="38" name="Group 38"/>
          <p:cNvGrpSpPr>
            <a:grpSpLocks/>
          </p:cNvGrpSpPr>
          <p:nvPr/>
        </p:nvGrpSpPr>
        <p:grpSpPr bwMode="auto">
          <a:xfrm>
            <a:off x="3241675" y="2838450"/>
            <a:ext cx="1346200" cy="1177925"/>
            <a:chOff x="2042" y="1596"/>
            <a:chExt cx="848" cy="742"/>
          </a:xfrm>
        </p:grpSpPr>
        <p:pic>
          <p:nvPicPr>
            <p:cNvPr id="39" name="Picture 39" descr="E:\My Documents\M-Laure\Kozinski\Nt-c.jpg"/>
            <p:cNvPicPr preferRelativeResize="0"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2" y="1596"/>
              <a:ext cx="828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0" name="Rectangle 40"/>
            <p:cNvSpPr>
              <a:spLocks noChangeArrowheads="1"/>
            </p:cNvSpPr>
            <p:nvPr/>
          </p:nvSpPr>
          <p:spPr bwMode="auto">
            <a:xfrm>
              <a:off x="2042" y="1889"/>
              <a:ext cx="848" cy="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>
                <a:lnSpc>
                  <a:spcPct val="90000"/>
                </a:lnSpc>
              </a:pPr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naphthalene</a:t>
              </a:r>
            </a:p>
          </p:txBody>
        </p:sp>
      </p:grpSp>
      <p:grpSp>
        <p:nvGrpSpPr>
          <p:cNvPr id="41" name="Group 41"/>
          <p:cNvGrpSpPr>
            <a:grpSpLocks/>
          </p:cNvGrpSpPr>
          <p:nvPr/>
        </p:nvGrpSpPr>
        <p:grpSpPr bwMode="auto">
          <a:xfrm>
            <a:off x="4495800" y="2659063"/>
            <a:ext cx="1098550" cy="814387"/>
            <a:chOff x="2728" y="1473"/>
            <a:chExt cx="692" cy="513"/>
          </a:xfrm>
        </p:grpSpPr>
        <p:sp>
          <p:nvSpPr>
            <p:cNvPr id="42" name="Freeform 42" descr="Green marble"/>
            <p:cNvSpPr>
              <a:spLocks/>
            </p:cNvSpPr>
            <p:nvPr/>
          </p:nvSpPr>
          <p:spPr bwMode="auto">
            <a:xfrm>
              <a:off x="2728" y="1473"/>
              <a:ext cx="620" cy="513"/>
            </a:xfrm>
            <a:custGeom>
              <a:avLst/>
              <a:gdLst>
                <a:gd name="T0" fmla="*/ 0 w 620"/>
                <a:gd name="T1" fmla="*/ 389 h 513"/>
                <a:gd name="T2" fmla="*/ 92 w 620"/>
                <a:gd name="T3" fmla="*/ 345 h 513"/>
                <a:gd name="T4" fmla="*/ 237 w 620"/>
                <a:gd name="T5" fmla="*/ 253 h 513"/>
                <a:gd name="T6" fmla="*/ 339 w 620"/>
                <a:gd name="T7" fmla="*/ 189 h 513"/>
                <a:gd name="T8" fmla="*/ 403 w 620"/>
                <a:gd name="T9" fmla="*/ 143 h 513"/>
                <a:gd name="T10" fmla="*/ 540 w 620"/>
                <a:gd name="T11" fmla="*/ 42 h 513"/>
                <a:gd name="T12" fmla="*/ 509 w 620"/>
                <a:gd name="T13" fmla="*/ 0 h 513"/>
                <a:gd name="T14" fmla="*/ 614 w 620"/>
                <a:gd name="T15" fmla="*/ 39 h 513"/>
                <a:gd name="T16" fmla="*/ 620 w 620"/>
                <a:gd name="T17" fmla="*/ 147 h 513"/>
                <a:gd name="T18" fmla="*/ 586 w 620"/>
                <a:gd name="T19" fmla="*/ 100 h 513"/>
                <a:gd name="T20" fmla="*/ 465 w 620"/>
                <a:gd name="T21" fmla="*/ 189 h 513"/>
                <a:gd name="T22" fmla="*/ 382 w 620"/>
                <a:gd name="T23" fmla="*/ 250 h 513"/>
                <a:gd name="T24" fmla="*/ 294 w 620"/>
                <a:gd name="T25" fmla="*/ 331 h 513"/>
                <a:gd name="T26" fmla="*/ 158 w 620"/>
                <a:gd name="T27" fmla="*/ 445 h 513"/>
                <a:gd name="T28" fmla="*/ 100 w 620"/>
                <a:gd name="T29" fmla="*/ 513 h 5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20"/>
                <a:gd name="T46" fmla="*/ 0 h 513"/>
                <a:gd name="T47" fmla="*/ 620 w 620"/>
                <a:gd name="T48" fmla="*/ 513 h 5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20" h="513">
                  <a:moveTo>
                    <a:pt x="0" y="389"/>
                  </a:moveTo>
                  <a:cubicBezTo>
                    <a:pt x="15" y="382"/>
                    <a:pt x="53" y="368"/>
                    <a:pt x="92" y="345"/>
                  </a:cubicBezTo>
                  <a:cubicBezTo>
                    <a:pt x="131" y="322"/>
                    <a:pt x="196" y="279"/>
                    <a:pt x="237" y="253"/>
                  </a:cubicBezTo>
                  <a:lnTo>
                    <a:pt x="339" y="189"/>
                  </a:lnTo>
                  <a:lnTo>
                    <a:pt x="403" y="143"/>
                  </a:lnTo>
                  <a:lnTo>
                    <a:pt x="540" y="42"/>
                  </a:lnTo>
                  <a:lnTo>
                    <a:pt x="509" y="0"/>
                  </a:lnTo>
                  <a:lnTo>
                    <a:pt x="614" y="39"/>
                  </a:lnTo>
                  <a:lnTo>
                    <a:pt x="620" y="147"/>
                  </a:lnTo>
                  <a:lnTo>
                    <a:pt x="586" y="100"/>
                  </a:lnTo>
                  <a:lnTo>
                    <a:pt x="465" y="189"/>
                  </a:lnTo>
                  <a:lnTo>
                    <a:pt x="382" y="250"/>
                  </a:lnTo>
                  <a:lnTo>
                    <a:pt x="294" y="331"/>
                  </a:lnTo>
                  <a:lnTo>
                    <a:pt x="158" y="445"/>
                  </a:lnTo>
                  <a:lnTo>
                    <a:pt x="100" y="513"/>
                  </a:ln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3" name="Rectangle 43"/>
            <p:cNvSpPr>
              <a:spLocks noChangeArrowheads="1"/>
            </p:cNvSpPr>
            <p:nvPr/>
          </p:nvSpPr>
          <p:spPr bwMode="auto">
            <a:xfrm rot="-2366563">
              <a:off x="2806" y="1528"/>
              <a:ext cx="4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Oxdn.</a:t>
              </a:r>
            </a:p>
          </p:txBody>
        </p:sp>
        <p:sp>
          <p:nvSpPr>
            <p:cNvPr id="44" name="Rectangle 44"/>
            <p:cNvSpPr>
              <a:spLocks noChangeArrowheads="1"/>
            </p:cNvSpPr>
            <p:nvPr/>
          </p:nvSpPr>
          <p:spPr bwMode="auto">
            <a:xfrm rot="-2272207">
              <a:off x="2844" y="1693"/>
              <a:ext cx="57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Breakup</a:t>
              </a:r>
            </a:p>
          </p:txBody>
        </p:sp>
      </p:grpSp>
      <p:sp>
        <p:nvSpPr>
          <p:cNvPr id="45" name="Rectangle 45"/>
          <p:cNvSpPr>
            <a:spLocks noChangeArrowheads="1"/>
          </p:cNvSpPr>
          <p:nvPr/>
        </p:nvSpPr>
        <p:spPr bwMode="auto">
          <a:xfrm>
            <a:off x="4327525" y="6356351"/>
            <a:ext cx="795089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1800" dirty="0" smtClean="0">
                <a:solidFill>
                  <a:srgbClr val="669900"/>
                </a:solidFill>
              </a:rPr>
              <a:t>22 MPa</a:t>
            </a:r>
            <a:endParaRPr lang="en-US" altLang="en-US" sz="1800" dirty="0">
              <a:solidFill>
                <a:srgbClr val="669900"/>
              </a:solidFill>
            </a:endParaRPr>
          </a:p>
        </p:txBody>
      </p:sp>
      <p:sp>
        <p:nvSpPr>
          <p:cNvPr id="46" name="Line 46"/>
          <p:cNvSpPr>
            <a:spLocks noChangeShapeType="1"/>
          </p:cNvSpPr>
          <p:nvPr/>
        </p:nvSpPr>
        <p:spPr bwMode="auto">
          <a:xfrm>
            <a:off x="1214438" y="6623050"/>
            <a:ext cx="7734300" cy="0"/>
          </a:xfrm>
          <a:prstGeom prst="line">
            <a:avLst/>
          </a:prstGeom>
          <a:noFill/>
          <a:ln w="28575">
            <a:solidFill>
              <a:schemeClr val="bg1"/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CA"/>
          </a:p>
        </p:txBody>
      </p:sp>
      <p:sp>
        <p:nvSpPr>
          <p:cNvPr id="47" name="Rectangle 47"/>
          <p:cNvSpPr>
            <a:spLocks noChangeArrowheads="1"/>
          </p:cNvSpPr>
          <p:nvPr/>
        </p:nvSpPr>
        <p:spPr bwMode="auto">
          <a:xfrm>
            <a:off x="3489010" y="6356350"/>
            <a:ext cx="689291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r>
              <a:rPr lang="en-US" altLang="en-US" sz="1800" dirty="0" smtClean="0">
                <a:solidFill>
                  <a:schemeClr val="folHlink"/>
                </a:solidFill>
              </a:rPr>
              <a:t>374</a:t>
            </a:r>
            <a:r>
              <a:rPr lang="en-US" altLang="en-US" sz="1800" baseline="30000" dirty="0">
                <a:solidFill>
                  <a:schemeClr val="folHlink"/>
                </a:solidFill>
              </a:rPr>
              <a:t> </a:t>
            </a:r>
            <a:r>
              <a:rPr lang="en-US" altLang="en-US" sz="1800" baseline="30000" dirty="0" err="1">
                <a:solidFill>
                  <a:schemeClr val="folHlink"/>
                </a:solidFill>
              </a:rPr>
              <a:t>o</a:t>
            </a:r>
            <a:r>
              <a:rPr lang="en-US" altLang="en-US" sz="1800" dirty="0" err="1">
                <a:solidFill>
                  <a:schemeClr val="folHlink"/>
                </a:solidFill>
              </a:rPr>
              <a:t>C</a:t>
            </a:r>
            <a:endParaRPr lang="en-US" altLang="en-US" sz="1800" dirty="0">
              <a:solidFill>
                <a:schemeClr val="folHlink"/>
              </a:solidFill>
            </a:endParaRPr>
          </a:p>
        </p:txBody>
      </p:sp>
      <p:sp>
        <p:nvSpPr>
          <p:cNvPr id="50" name="Oval 50"/>
          <p:cNvSpPr>
            <a:spLocks noChangeArrowheads="1"/>
          </p:cNvSpPr>
          <p:nvPr/>
        </p:nvSpPr>
        <p:spPr bwMode="auto">
          <a:xfrm>
            <a:off x="4170363" y="6556375"/>
            <a:ext cx="133350" cy="133350"/>
          </a:xfrm>
          <a:prstGeom prst="ellipse">
            <a:avLst/>
          </a:prstGeom>
          <a:solidFill>
            <a:srgbClr val="FF6600"/>
          </a:solidFill>
          <a:ln>
            <a:noFill/>
          </a:ln>
          <a:extLst>
            <a:ext uri="{91240B29-F687-4f45-9708-019B960494DF}">
              <a14:hiddenLine xmlns:a14="http://schemas.microsoft.com/office/drawing/2010/main" w="2857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endParaRPr lang="en-US" altLang="en-US"/>
          </a:p>
        </p:txBody>
      </p:sp>
      <p:sp>
        <p:nvSpPr>
          <p:cNvPr id="51" name="Rectangle 51"/>
          <p:cNvSpPr>
            <a:spLocks noChangeArrowheads="1"/>
          </p:cNvSpPr>
          <p:nvPr/>
        </p:nvSpPr>
        <p:spPr bwMode="auto">
          <a:xfrm>
            <a:off x="1371600" y="822325"/>
            <a:ext cx="2851871" cy="44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9144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 dirty="0">
                <a:solidFill>
                  <a:schemeClr val="bg1"/>
                </a:solidFill>
              </a:rPr>
              <a:t>Subcritical Water </a:t>
            </a:r>
            <a:r>
              <a:rPr lang="en-US" altLang="en-US" sz="2000" dirty="0" smtClean="0">
                <a:solidFill>
                  <a:schemeClr val="bg1"/>
                </a:solidFill>
              </a:rPr>
              <a:t>+ O</a:t>
            </a:r>
            <a:r>
              <a:rPr lang="en-US" altLang="en-US" sz="2000" baseline="-25000" dirty="0" smtClean="0">
                <a:solidFill>
                  <a:schemeClr val="bg1"/>
                </a:solidFill>
              </a:rPr>
              <a:t>2</a:t>
            </a:r>
            <a:endParaRPr lang="en-US" altLang="en-US" sz="2000" baseline="-25000" dirty="0">
              <a:solidFill>
                <a:schemeClr val="bg1"/>
              </a:solidFill>
            </a:endParaRPr>
          </a:p>
        </p:txBody>
      </p:sp>
      <p:sp>
        <p:nvSpPr>
          <p:cNvPr id="52" name="Rectangle 52"/>
          <p:cNvSpPr>
            <a:spLocks noChangeArrowheads="1"/>
          </p:cNvSpPr>
          <p:nvPr/>
        </p:nvSpPr>
        <p:spPr bwMode="auto">
          <a:xfrm>
            <a:off x="4225925" y="822325"/>
            <a:ext cx="3142014" cy="446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2075" tIns="46038" rIns="92075" bIns="9144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 dirty="0">
                <a:solidFill>
                  <a:schemeClr val="bg1"/>
                </a:solidFill>
              </a:rPr>
              <a:t>Supercritical Water </a:t>
            </a:r>
            <a:r>
              <a:rPr lang="en-US" altLang="en-US" sz="2000" dirty="0" smtClean="0">
                <a:solidFill>
                  <a:schemeClr val="bg1"/>
                </a:solidFill>
              </a:rPr>
              <a:t>+ O</a:t>
            </a:r>
            <a:r>
              <a:rPr lang="en-US" altLang="en-US" sz="2000" baseline="-25000" dirty="0" smtClean="0">
                <a:solidFill>
                  <a:schemeClr val="bg1"/>
                </a:solidFill>
              </a:rPr>
              <a:t>2 </a:t>
            </a:r>
            <a:endParaRPr lang="en-US" altLang="en-US" sz="2000" baseline="-25000" dirty="0">
              <a:solidFill>
                <a:schemeClr val="bg1"/>
              </a:solidFill>
            </a:endParaRPr>
          </a:p>
        </p:txBody>
      </p:sp>
      <p:grpSp>
        <p:nvGrpSpPr>
          <p:cNvPr id="53" name="Group 53"/>
          <p:cNvGrpSpPr>
            <a:grpSpLocks/>
          </p:cNvGrpSpPr>
          <p:nvPr/>
        </p:nvGrpSpPr>
        <p:grpSpPr bwMode="auto">
          <a:xfrm>
            <a:off x="1820863" y="3368675"/>
            <a:ext cx="1446212" cy="471488"/>
            <a:chOff x="1147" y="1930"/>
            <a:chExt cx="911" cy="297"/>
          </a:xfrm>
        </p:grpSpPr>
        <p:sp>
          <p:nvSpPr>
            <p:cNvPr id="54" name="Freeform 54" descr="Green marble"/>
            <p:cNvSpPr>
              <a:spLocks/>
            </p:cNvSpPr>
            <p:nvPr/>
          </p:nvSpPr>
          <p:spPr bwMode="auto">
            <a:xfrm rot="-1064015">
              <a:off x="1147" y="2050"/>
              <a:ext cx="911" cy="177"/>
            </a:xfrm>
            <a:custGeom>
              <a:avLst/>
              <a:gdLst>
                <a:gd name="T0" fmla="*/ 0 w 1035"/>
                <a:gd name="T1" fmla="*/ 0 h 192"/>
                <a:gd name="T2" fmla="*/ 62 w 1035"/>
                <a:gd name="T3" fmla="*/ 15 h 192"/>
                <a:gd name="T4" fmla="*/ 187 w 1035"/>
                <a:gd name="T5" fmla="*/ 30 h 192"/>
                <a:gd name="T6" fmla="*/ 269 w 1035"/>
                <a:gd name="T7" fmla="*/ 36 h 192"/>
                <a:gd name="T8" fmla="*/ 323 w 1035"/>
                <a:gd name="T9" fmla="*/ 37 h 192"/>
                <a:gd name="T10" fmla="*/ 440 w 1035"/>
                <a:gd name="T11" fmla="*/ 37 h 192"/>
                <a:gd name="T12" fmla="*/ 440 w 1035"/>
                <a:gd name="T13" fmla="*/ 6 h 192"/>
                <a:gd name="T14" fmla="*/ 481 w 1035"/>
                <a:gd name="T15" fmla="*/ 62 h 192"/>
                <a:gd name="T16" fmla="*/ 441 w 1035"/>
                <a:gd name="T17" fmla="*/ 117 h 192"/>
                <a:gd name="T18" fmla="*/ 441 w 1035"/>
                <a:gd name="T19" fmla="*/ 82 h 192"/>
                <a:gd name="T20" fmla="*/ 339 w 1035"/>
                <a:gd name="T21" fmla="*/ 82 h 192"/>
                <a:gd name="T22" fmla="*/ 268 w 1035"/>
                <a:gd name="T23" fmla="*/ 82 h 192"/>
                <a:gd name="T24" fmla="*/ 187 w 1035"/>
                <a:gd name="T25" fmla="*/ 89 h 192"/>
                <a:gd name="T26" fmla="*/ 57 w 1035"/>
                <a:gd name="T27" fmla="*/ 105 h 192"/>
                <a:gd name="T28" fmla="*/ 0 w 1035"/>
                <a:gd name="T29" fmla="*/ 116 h 1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35"/>
                <a:gd name="T46" fmla="*/ 0 h 192"/>
                <a:gd name="T47" fmla="*/ 1035 w 1035"/>
                <a:gd name="T48" fmla="*/ 192 h 19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35" h="192">
                  <a:moveTo>
                    <a:pt x="0" y="0"/>
                  </a:moveTo>
                  <a:lnTo>
                    <a:pt x="132" y="23"/>
                  </a:lnTo>
                  <a:lnTo>
                    <a:pt x="403" y="50"/>
                  </a:lnTo>
                  <a:lnTo>
                    <a:pt x="579" y="59"/>
                  </a:lnTo>
                  <a:lnTo>
                    <a:pt x="694" y="60"/>
                  </a:lnTo>
                  <a:lnTo>
                    <a:pt x="946" y="60"/>
                  </a:lnTo>
                  <a:lnTo>
                    <a:pt x="946" y="8"/>
                  </a:lnTo>
                  <a:lnTo>
                    <a:pt x="1035" y="101"/>
                  </a:lnTo>
                  <a:lnTo>
                    <a:pt x="948" y="192"/>
                  </a:lnTo>
                  <a:lnTo>
                    <a:pt x="948" y="134"/>
                  </a:lnTo>
                  <a:lnTo>
                    <a:pt x="727" y="134"/>
                  </a:lnTo>
                  <a:lnTo>
                    <a:pt x="577" y="134"/>
                  </a:lnTo>
                  <a:lnTo>
                    <a:pt x="402" y="146"/>
                  </a:lnTo>
                  <a:lnTo>
                    <a:pt x="124" y="171"/>
                  </a:lnTo>
                  <a:lnTo>
                    <a:pt x="0" y="191"/>
                  </a:ln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5" name="Rectangle 55"/>
            <p:cNvSpPr>
              <a:spLocks noChangeArrowheads="1"/>
            </p:cNvSpPr>
            <p:nvPr/>
          </p:nvSpPr>
          <p:spPr bwMode="auto">
            <a:xfrm rot="-1033378">
              <a:off x="1153" y="1930"/>
              <a:ext cx="7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Dissolution</a:t>
              </a:r>
            </a:p>
          </p:txBody>
        </p:sp>
      </p:grpSp>
      <p:grpSp>
        <p:nvGrpSpPr>
          <p:cNvPr id="56" name="Group 56"/>
          <p:cNvGrpSpPr>
            <a:grpSpLocks/>
          </p:cNvGrpSpPr>
          <p:nvPr/>
        </p:nvGrpSpPr>
        <p:grpSpPr bwMode="auto">
          <a:xfrm>
            <a:off x="1333500" y="5600700"/>
            <a:ext cx="3227388" cy="668338"/>
            <a:chOff x="840" y="3336"/>
            <a:chExt cx="2033" cy="421"/>
          </a:xfrm>
        </p:grpSpPr>
        <p:sp>
          <p:nvSpPr>
            <p:cNvPr id="57" name="Freeform 57" descr="Green marble"/>
            <p:cNvSpPr>
              <a:spLocks/>
            </p:cNvSpPr>
            <p:nvPr/>
          </p:nvSpPr>
          <p:spPr bwMode="auto">
            <a:xfrm>
              <a:off x="840" y="3336"/>
              <a:ext cx="2033" cy="324"/>
            </a:xfrm>
            <a:custGeom>
              <a:avLst/>
              <a:gdLst>
                <a:gd name="T0" fmla="*/ 246 w 2033"/>
                <a:gd name="T1" fmla="*/ 0 h 324"/>
                <a:gd name="T2" fmla="*/ 384 w 2033"/>
                <a:gd name="T3" fmla="*/ 81 h 324"/>
                <a:gd name="T4" fmla="*/ 750 w 2033"/>
                <a:gd name="T5" fmla="*/ 165 h 324"/>
                <a:gd name="T6" fmla="*/ 1094 w 2033"/>
                <a:gd name="T7" fmla="*/ 192 h 324"/>
                <a:gd name="T8" fmla="*/ 1955 w 2033"/>
                <a:gd name="T9" fmla="*/ 193 h 324"/>
                <a:gd name="T10" fmla="*/ 1955 w 2033"/>
                <a:gd name="T11" fmla="*/ 142 h 324"/>
                <a:gd name="T12" fmla="*/ 2033 w 2033"/>
                <a:gd name="T13" fmla="*/ 234 h 324"/>
                <a:gd name="T14" fmla="*/ 1957 w 2033"/>
                <a:gd name="T15" fmla="*/ 324 h 324"/>
                <a:gd name="T16" fmla="*/ 1957 w 2033"/>
                <a:gd name="T17" fmla="*/ 268 h 324"/>
                <a:gd name="T18" fmla="*/ 1198 w 2033"/>
                <a:gd name="T19" fmla="*/ 268 h 324"/>
                <a:gd name="T20" fmla="*/ 824 w 2033"/>
                <a:gd name="T21" fmla="*/ 270 h 324"/>
                <a:gd name="T22" fmla="*/ 404 w 2033"/>
                <a:gd name="T23" fmla="*/ 240 h 324"/>
                <a:gd name="T24" fmla="*/ 0 w 2033"/>
                <a:gd name="T25" fmla="*/ 120 h 324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033"/>
                <a:gd name="T40" fmla="*/ 0 h 324"/>
                <a:gd name="T41" fmla="*/ 2033 w 2033"/>
                <a:gd name="T42" fmla="*/ 324 h 324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033" h="324">
                  <a:moveTo>
                    <a:pt x="246" y="0"/>
                  </a:moveTo>
                  <a:cubicBezTo>
                    <a:pt x="269" y="14"/>
                    <a:pt x="300" y="54"/>
                    <a:pt x="384" y="81"/>
                  </a:cubicBezTo>
                  <a:cubicBezTo>
                    <a:pt x="499" y="108"/>
                    <a:pt x="615" y="147"/>
                    <a:pt x="750" y="165"/>
                  </a:cubicBezTo>
                  <a:cubicBezTo>
                    <a:pt x="885" y="183"/>
                    <a:pt x="893" y="187"/>
                    <a:pt x="1094" y="192"/>
                  </a:cubicBezTo>
                  <a:lnTo>
                    <a:pt x="1955" y="193"/>
                  </a:lnTo>
                  <a:lnTo>
                    <a:pt x="1955" y="142"/>
                  </a:lnTo>
                  <a:lnTo>
                    <a:pt x="2033" y="234"/>
                  </a:lnTo>
                  <a:lnTo>
                    <a:pt x="1957" y="324"/>
                  </a:lnTo>
                  <a:lnTo>
                    <a:pt x="1957" y="268"/>
                  </a:lnTo>
                  <a:lnTo>
                    <a:pt x="1198" y="268"/>
                  </a:lnTo>
                  <a:lnTo>
                    <a:pt x="824" y="270"/>
                  </a:lnTo>
                  <a:cubicBezTo>
                    <a:pt x="692" y="265"/>
                    <a:pt x="541" y="265"/>
                    <a:pt x="404" y="240"/>
                  </a:cubicBezTo>
                  <a:cubicBezTo>
                    <a:pt x="247" y="219"/>
                    <a:pt x="84" y="145"/>
                    <a:pt x="0" y="120"/>
                  </a:cubicBez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8" name="Rectangle 58"/>
            <p:cNvSpPr>
              <a:spLocks noChangeArrowheads="1"/>
            </p:cNvSpPr>
            <p:nvPr/>
          </p:nvSpPr>
          <p:spPr bwMode="auto">
            <a:xfrm>
              <a:off x="1701" y="3344"/>
              <a:ext cx="6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Pyrolysis</a:t>
              </a:r>
            </a:p>
          </p:txBody>
        </p:sp>
        <p:sp>
          <p:nvSpPr>
            <p:cNvPr id="59" name="Rectangle 59"/>
            <p:cNvSpPr>
              <a:spLocks noChangeArrowheads="1"/>
            </p:cNvSpPr>
            <p:nvPr/>
          </p:nvSpPr>
          <p:spPr bwMode="auto">
            <a:xfrm>
              <a:off x="1721" y="3584"/>
              <a:ext cx="60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Cleaving</a:t>
              </a:r>
            </a:p>
          </p:txBody>
        </p:sp>
      </p:grpSp>
      <p:grpSp>
        <p:nvGrpSpPr>
          <p:cNvPr id="60" name="Group 60"/>
          <p:cNvGrpSpPr>
            <a:grpSpLocks/>
          </p:cNvGrpSpPr>
          <p:nvPr/>
        </p:nvGrpSpPr>
        <p:grpSpPr bwMode="auto">
          <a:xfrm>
            <a:off x="4924425" y="3200400"/>
            <a:ext cx="2478088" cy="1524000"/>
            <a:chOff x="3102" y="1824"/>
            <a:chExt cx="1561" cy="960"/>
          </a:xfrm>
        </p:grpSpPr>
        <p:sp>
          <p:nvSpPr>
            <p:cNvPr id="61" name="Freeform 61" descr="Green marble"/>
            <p:cNvSpPr>
              <a:spLocks/>
            </p:cNvSpPr>
            <p:nvPr/>
          </p:nvSpPr>
          <p:spPr bwMode="auto">
            <a:xfrm>
              <a:off x="3102" y="1824"/>
              <a:ext cx="1561" cy="960"/>
            </a:xfrm>
            <a:custGeom>
              <a:avLst/>
              <a:gdLst>
                <a:gd name="T0" fmla="*/ 0 w 1561"/>
                <a:gd name="T1" fmla="*/ 788 h 960"/>
                <a:gd name="T2" fmla="*/ 228 w 1561"/>
                <a:gd name="T3" fmla="*/ 690 h 960"/>
                <a:gd name="T4" fmla="*/ 560 w 1561"/>
                <a:gd name="T5" fmla="*/ 530 h 960"/>
                <a:gd name="T6" fmla="*/ 836 w 1561"/>
                <a:gd name="T7" fmla="*/ 390 h 960"/>
                <a:gd name="T8" fmla="*/ 1475 w 1561"/>
                <a:gd name="T9" fmla="*/ 45 h 960"/>
                <a:gd name="T10" fmla="*/ 1451 w 1561"/>
                <a:gd name="T11" fmla="*/ 0 h 960"/>
                <a:gd name="T12" fmla="*/ 1561 w 1561"/>
                <a:gd name="T13" fmla="*/ 45 h 960"/>
                <a:gd name="T14" fmla="*/ 1540 w 1561"/>
                <a:gd name="T15" fmla="*/ 159 h 960"/>
                <a:gd name="T16" fmla="*/ 1514 w 1561"/>
                <a:gd name="T17" fmla="*/ 109 h 960"/>
                <a:gd name="T18" fmla="*/ 868 w 1561"/>
                <a:gd name="T19" fmla="*/ 458 h 960"/>
                <a:gd name="T20" fmla="*/ 604 w 1561"/>
                <a:gd name="T21" fmla="*/ 615 h 960"/>
                <a:gd name="T22" fmla="*/ 282 w 1561"/>
                <a:gd name="T23" fmla="*/ 810 h 960"/>
                <a:gd name="T24" fmla="*/ 104 w 1561"/>
                <a:gd name="T25" fmla="*/ 960 h 9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61"/>
                <a:gd name="T40" fmla="*/ 0 h 960"/>
                <a:gd name="T41" fmla="*/ 1561 w 1561"/>
                <a:gd name="T42" fmla="*/ 960 h 9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61" h="960">
                  <a:moveTo>
                    <a:pt x="0" y="788"/>
                  </a:moveTo>
                  <a:cubicBezTo>
                    <a:pt x="37" y="771"/>
                    <a:pt x="135" y="733"/>
                    <a:pt x="228" y="690"/>
                  </a:cubicBezTo>
                  <a:cubicBezTo>
                    <a:pt x="325" y="652"/>
                    <a:pt x="459" y="580"/>
                    <a:pt x="560" y="530"/>
                  </a:cubicBezTo>
                  <a:lnTo>
                    <a:pt x="836" y="390"/>
                  </a:lnTo>
                  <a:lnTo>
                    <a:pt x="1475" y="45"/>
                  </a:lnTo>
                  <a:lnTo>
                    <a:pt x="1451" y="0"/>
                  </a:lnTo>
                  <a:lnTo>
                    <a:pt x="1561" y="45"/>
                  </a:lnTo>
                  <a:lnTo>
                    <a:pt x="1540" y="159"/>
                  </a:lnTo>
                  <a:lnTo>
                    <a:pt x="1514" y="109"/>
                  </a:lnTo>
                  <a:lnTo>
                    <a:pt x="868" y="458"/>
                  </a:lnTo>
                  <a:lnTo>
                    <a:pt x="604" y="615"/>
                  </a:lnTo>
                  <a:cubicBezTo>
                    <a:pt x="506" y="674"/>
                    <a:pt x="365" y="753"/>
                    <a:pt x="282" y="810"/>
                  </a:cubicBezTo>
                  <a:cubicBezTo>
                    <a:pt x="202" y="874"/>
                    <a:pt x="141" y="929"/>
                    <a:pt x="104" y="960"/>
                  </a:cubicBez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2" name="Rectangle 62"/>
            <p:cNvSpPr>
              <a:spLocks noChangeArrowheads="1"/>
            </p:cNvSpPr>
            <p:nvPr/>
          </p:nvSpPr>
          <p:spPr bwMode="auto">
            <a:xfrm rot="-1670770">
              <a:off x="3554" y="2072"/>
              <a:ext cx="6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Oxidation</a:t>
              </a:r>
              <a:endPara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3" name="Rectangle 63"/>
            <p:cNvSpPr>
              <a:spLocks noChangeArrowheads="1"/>
            </p:cNvSpPr>
            <p:nvPr/>
          </p:nvSpPr>
          <p:spPr bwMode="auto">
            <a:xfrm rot="-1799109">
              <a:off x="3411" y="2234"/>
              <a:ext cx="11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Rearrangements</a:t>
              </a:r>
            </a:p>
          </p:txBody>
        </p:sp>
      </p:grpSp>
      <p:grpSp>
        <p:nvGrpSpPr>
          <p:cNvPr id="64" name="Group 64"/>
          <p:cNvGrpSpPr>
            <a:grpSpLocks/>
          </p:cNvGrpSpPr>
          <p:nvPr/>
        </p:nvGrpSpPr>
        <p:grpSpPr bwMode="auto">
          <a:xfrm>
            <a:off x="5902325" y="3427413"/>
            <a:ext cx="1884363" cy="2490787"/>
            <a:chOff x="3718" y="1967"/>
            <a:chExt cx="1187" cy="1569"/>
          </a:xfrm>
        </p:grpSpPr>
        <p:sp>
          <p:nvSpPr>
            <p:cNvPr id="65" name="Freeform 65" descr="Green marble"/>
            <p:cNvSpPr>
              <a:spLocks/>
            </p:cNvSpPr>
            <p:nvPr/>
          </p:nvSpPr>
          <p:spPr bwMode="auto">
            <a:xfrm>
              <a:off x="3718" y="1967"/>
              <a:ext cx="1187" cy="1569"/>
            </a:xfrm>
            <a:custGeom>
              <a:avLst/>
              <a:gdLst>
                <a:gd name="T0" fmla="*/ 0 w 1187"/>
                <a:gd name="T1" fmla="*/ 1433 h 1569"/>
                <a:gd name="T2" fmla="*/ 204 w 1187"/>
                <a:gd name="T3" fmla="*/ 1225 h 1569"/>
                <a:gd name="T4" fmla="*/ 417 w 1187"/>
                <a:gd name="T5" fmla="*/ 950 h 1569"/>
                <a:gd name="T6" fmla="*/ 619 w 1187"/>
                <a:gd name="T7" fmla="*/ 683 h 1569"/>
                <a:gd name="T8" fmla="*/ 1078 w 1187"/>
                <a:gd name="T9" fmla="*/ 42 h 1569"/>
                <a:gd name="T10" fmla="*/ 1037 w 1187"/>
                <a:gd name="T11" fmla="*/ 13 h 1569"/>
                <a:gd name="T12" fmla="*/ 1159 w 1187"/>
                <a:gd name="T13" fmla="*/ 0 h 1569"/>
                <a:gd name="T14" fmla="*/ 1187 w 1187"/>
                <a:gd name="T15" fmla="*/ 116 h 1569"/>
                <a:gd name="T16" fmla="*/ 1141 w 1187"/>
                <a:gd name="T17" fmla="*/ 83 h 1569"/>
                <a:gd name="T18" fmla="*/ 678 w 1187"/>
                <a:gd name="T19" fmla="*/ 730 h 1569"/>
                <a:gd name="T20" fmla="*/ 494 w 1187"/>
                <a:gd name="T21" fmla="*/ 1008 h 1569"/>
                <a:gd name="T22" fmla="*/ 312 w 1187"/>
                <a:gd name="T23" fmla="*/ 1305 h 1569"/>
                <a:gd name="T24" fmla="*/ 180 w 1187"/>
                <a:gd name="T25" fmla="*/ 1569 h 156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187"/>
                <a:gd name="T40" fmla="*/ 0 h 1569"/>
                <a:gd name="T41" fmla="*/ 1187 w 1187"/>
                <a:gd name="T42" fmla="*/ 1569 h 156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187" h="1569">
                  <a:moveTo>
                    <a:pt x="0" y="1433"/>
                  </a:moveTo>
                  <a:cubicBezTo>
                    <a:pt x="34" y="1398"/>
                    <a:pt x="135" y="1305"/>
                    <a:pt x="204" y="1225"/>
                  </a:cubicBezTo>
                  <a:cubicBezTo>
                    <a:pt x="277" y="1146"/>
                    <a:pt x="349" y="1042"/>
                    <a:pt x="417" y="950"/>
                  </a:cubicBezTo>
                  <a:lnTo>
                    <a:pt x="619" y="683"/>
                  </a:lnTo>
                  <a:lnTo>
                    <a:pt x="1078" y="42"/>
                  </a:lnTo>
                  <a:lnTo>
                    <a:pt x="1037" y="13"/>
                  </a:lnTo>
                  <a:lnTo>
                    <a:pt x="1159" y="0"/>
                  </a:lnTo>
                  <a:lnTo>
                    <a:pt x="1187" y="116"/>
                  </a:lnTo>
                  <a:lnTo>
                    <a:pt x="1141" y="83"/>
                  </a:lnTo>
                  <a:lnTo>
                    <a:pt x="678" y="730"/>
                  </a:lnTo>
                  <a:lnTo>
                    <a:pt x="494" y="1008"/>
                  </a:lnTo>
                  <a:cubicBezTo>
                    <a:pt x="433" y="1104"/>
                    <a:pt x="364" y="1211"/>
                    <a:pt x="312" y="1305"/>
                  </a:cubicBezTo>
                  <a:cubicBezTo>
                    <a:pt x="260" y="1399"/>
                    <a:pt x="207" y="1514"/>
                    <a:pt x="180" y="1569"/>
                  </a:cubicBez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6" name="Rectangle 66"/>
            <p:cNvSpPr>
              <a:spLocks noChangeArrowheads="1"/>
            </p:cNvSpPr>
            <p:nvPr/>
          </p:nvSpPr>
          <p:spPr bwMode="auto">
            <a:xfrm rot="-3281762">
              <a:off x="3924" y="2557"/>
              <a:ext cx="6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>
                <a:defRPr/>
              </a:pPr>
              <a:r>
                <a:rPr lang="en-US" sz="1800" b="1" dirty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Oxidation</a:t>
              </a:r>
              <a:endParaRPr lang="en-US" sz="1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67" name="Rectangle 67"/>
            <p:cNvSpPr>
              <a:spLocks noChangeArrowheads="1"/>
            </p:cNvSpPr>
            <p:nvPr/>
          </p:nvSpPr>
          <p:spPr bwMode="auto">
            <a:xfrm rot="-3353500">
              <a:off x="3912" y="2697"/>
              <a:ext cx="104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Decomposition</a:t>
              </a:r>
            </a:p>
          </p:txBody>
        </p:sp>
      </p:grpSp>
      <p:grpSp>
        <p:nvGrpSpPr>
          <p:cNvPr id="68" name="Group 68"/>
          <p:cNvGrpSpPr>
            <a:grpSpLocks/>
          </p:cNvGrpSpPr>
          <p:nvPr/>
        </p:nvGrpSpPr>
        <p:grpSpPr bwMode="auto">
          <a:xfrm>
            <a:off x="1768475" y="4060825"/>
            <a:ext cx="1616075" cy="1235075"/>
            <a:chOff x="1114" y="2366"/>
            <a:chExt cx="1018" cy="778"/>
          </a:xfrm>
        </p:grpSpPr>
        <p:sp>
          <p:nvSpPr>
            <p:cNvPr id="69" name="Freeform 69" descr="Green marble"/>
            <p:cNvSpPr>
              <a:spLocks/>
            </p:cNvSpPr>
            <p:nvPr/>
          </p:nvSpPr>
          <p:spPr bwMode="auto">
            <a:xfrm>
              <a:off x="1114" y="2366"/>
              <a:ext cx="1018" cy="778"/>
            </a:xfrm>
            <a:custGeom>
              <a:avLst/>
              <a:gdLst>
                <a:gd name="T0" fmla="*/ 90 w 1018"/>
                <a:gd name="T1" fmla="*/ 0 h 778"/>
                <a:gd name="T2" fmla="*/ 548 w 1018"/>
                <a:gd name="T3" fmla="*/ 262 h 778"/>
                <a:gd name="T4" fmla="*/ 928 w 1018"/>
                <a:gd name="T5" fmla="*/ 325 h 778"/>
                <a:gd name="T6" fmla="*/ 928 w 1018"/>
                <a:gd name="T7" fmla="*/ 273 h 778"/>
                <a:gd name="T8" fmla="*/ 1018 w 1018"/>
                <a:gd name="T9" fmla="*/ 366 h 778"/>
                <a:gd name="T10" fmla="*/ 930 w 1018"/>
                <a:gd name="T11" fmla="*/ 457 h 778"/>
                <a:gd name="T12" fmla="*/ 930 w 1018"/>
                <a:gd name="T13" fmla="*/ 399 h 778"/>
                <a:gd name="T14" fmla="*/ 432 w 1018"/>
                <a:gd name="T15" fmla="*/ 512 h 778"/>
                <a:gd name="T16" fmla="*/ 0 w 1018"/>
                <a:gd name="T17" fmla="*/ 778 h 7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18"/>
                <a:gd name="T28" fmla="*/ 0 h 778"/>
                <a:gd name="T29" fmla="*/ 1018 w 1018"/>
                <a:gd name="T30" fmla="*/ 778 h 77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18" h="778">
                  <a:moveTo>
                    <a:pt x="90" y="0"/>
                  </a:moveTo>
                  <a:cubicBezTo>
                    <a:pt x="166" y="44"/>
                    <a:pt x="409" y="208"/>
                    <a:pt x="548" y="262"/>
                  </a:cubicBezTo>
                  <a:cubicBezTo>
                    <a:pt x="687" y="316"/>
                    <a:pt x="857" y="333"/>
                    <a:pt x="928" y="325"/>
                  </a:cubicBezTo>
                  <a:lnTo>
                    <a:pt x="928" y="273"/>
                  </a:lnTo>
                  <a:lnTo>
                    <a:pt x="1018" y="366"/>
                  </a:lnTo>
                  <a:lnTo>
                    <a:pt x="930" y="457"/>
                  </a:lnTo>
                  <a:lnTo>
                    <a:pt x="930" y="399"/>
                  </a:lnTo>
                  <a:cubicBezTo>
                    <a:pt x="847" y="408"/>
                    <a:pt x="587" y="449"/>
                    <a:pt x="432" y="512"/>
                  </a:cubicBezTo>
                  <a:cubicBezTo>
                    <a:pt x="277" y="575"/>
                    <a:pt x="90" y="723"/>
                    <a:pt x="0" y="778"/>
                  </a:cubicBez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0" name="Rectangle 70"/>
            <p:cNvSpPr>
              <a:spLocks noChangeArrowheads="1"/>
            </p:cNvSpPr>
            <p:nvPr/>
          </p:nvSpPr>
          <p:spPr bwMode="auto">
            <a:xfrm>
              <a:off x="1336" y="2509"/>
              <a:ext cx="7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Formation</a:t>
              </a:r>
            </a:p>
          </p:txBody>
        </p:sp>
        <p:sp>
          <p:nvSpPr>
            <p:cNvPr id="71" name="Rectangle 71"/>
            <p:cNvSpPr>
              <a:spLocks noChangeArrowheads="1"/>
            </p:cNvSpPr>
            <p:nvPr/>
          </p:nvSpPr>
          <p:spPr bwMode="auto">
            <a:xfrm>
              <a:off x="1416" y="2669"/>
              <a:ext cx="5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Release</a:t>
              </a:r>
            </a:p>
          </p:txBody>
        </p:sp>
      </p:grpSp>
      <p:sp>
        <p:nvSpPr>
          <p:cNvPr id="72" name="Rectangle 72"/>
          <p:cNvSpPr>
            <a:spLocks noChangeArrowheads="1"/>
          </p:cNvSpPr>
          <p:nvPr/>
        </p:nvSpPr>
        <p:spPr bwMode="auto">
          <a:xfrm>
            <a:off x="609600" y="2489200"/>
            <a:ext cx="1128713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Cellulose</a:t>
            </a:r>
          </a:p>
        </p:txBody>
      </p:sp>
      <p:sp>
        <p:nvSpPr>
          <p:cNvPr id="73" name="Rectangle 73"/>
          <p:cNvSpPr>
            <a:spLocks noChangeArrowheads="1"/>
          </p:cNvSpPr>
          <p:nvPr/>
        </p:nvSpPr>
        <p:spPr bwMode="auto">
          <a:xfrm>
            <a:off x="350838" y="4073525"/>
            <a:ext cx="164782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Naphthalene</a:t>
            </a:r>
          </a:p>
        </p:txBody>
      </p:sp>
      <p:sp>
        <p:nvSpPr>
          <p:cNvPr id="74" name="Rectangle 74"/>
          <p:cNvSpPr>
            <a:spLocks noChangeArrowheads="1"/>
          </p:cNvSpPr>
          <p:nvPr/>
        </p:nvSpPr>
        <p:spPr bwMode="auto">
          <a:xfrm>
            <a:off x="595313" y="5184775"/>
            <a:ext cx="1157287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/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Benzo(a)-</a:t>
            </a:r>
          </a:p>
          <a:p>
            <a:pPr algn="l"/>
            <a:r>
              <a:rPr lang="en-US" altLang="en-US" sz="200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pyrene</a:t>
            </a:r>
          </a:p>
        </p:txBody>
      </p:sp>
      <p:grpSp>
        <p:nvGrpSpPr>
          <p:cNvPr id="75" name="Group 75"/>
          <p:cNvGrpSpPr>
            <a:grpSpLocks/>
          </p:cNvGrpSpPr>
          <p:nvPr/>
        </p:nvGrpSpPr>
        <p:grpSpPr bwMode="auto">
          <a:xfrm>
            <a:off x="500063" y="4432300"/>
            <a:ext cx="1349375" cy="790575"/>
            <a:chOff x="327" y="2600"/>
            <a:chExt cx="850" cy="498"/>
          </a:xfrm>
        </p:grpSpPr>
        <p:sp>
          <p:nvSpPr>
            <p:cNvPr id="76" name="AutoShape 76"/>
            <p:cNvSpPr>
              <a:spLocks noChangeArrowheads="1"/>
            </p:cNvSpPr>
            <p:nvPr/>
          </p:nvSpPr>
          <p:spPr bwMode="auto">
            <a:xfrm rot="-5400000">
              <a:off x="550" y="2835"/>
              <a:ext cx="284" cy="241"/>
            </a:xfrm>
            <a:prstGeom prst="hexagon">
              <a:avLst>
                <a:gd name="adj" fmla="val 29461"/>
                <a:gd name="vf" fmla="val 11547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7" name="AutoShape 77"/>
            <p:cNvSpPr>
              <a:spLocks noChangeArrowheads="1"/>
            </p:cNvSpPr>
            <p:nvPr/>
          </p:nvSpPr>
          <p:spPr bwMode="auto">
            <a:xfrm rot="-5400000">
              <a:off x="306" y="2835"/>
              <a:ext cx="284" cy="242"/>
            </a:xfrm>
            <a:prstGeom prst="hexagon">
              <a:avLst>
                <a:gd name="adj" fmla="val 29339"/>
                <a:gd name="vf" fmla="val 11547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8" name="AutoShape 78"/>
            <p:cNvSpPr>
              <a:spLocks noChangeArrowheads="1"/>
            </p:cNvSpPr>
            <p:nvPr/>
          </p:nvSpPr>
          <p:spPr bwMode="auto">
            <a:xfrm rot="-5400000">
              <a:off x="791" y="2835"/>
              <a:ext cx="284" cy="241"/>
            </a:xfrm>
            <a:prstGeom prst="hexagon">
              <a:avLst>
                <a:gd name="adj" fmla="val 29461"/>
                <a:gd name="vf" fmla="val 11547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79" name="Line 79"/>
            <p:cNvSpPr>
              <a:spLocks noChangeShapeType="1"/>
            </p:cNvSpPr>
            <p:nvPr/>
          </p:nvSpPr>
          <p:spPr bwMode="auto">
            <a:xfrm>
              <a:off x="369" y="2995"/>
              <a:ext cx="94" cy="5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0" name="Line 80"/>
            <p:cNvSpPr>
              <a:spLocks noChangeShapeType="1"/>
            </p:cNvSpPr>
            <p:nvPr/>
          </p:nvSpPr>
          <p:spPr bwMode="auto">
            <a:xfrm flipH="1">
              <a:off x="363" y="2867"/>
              <a:ext cx="94" cy="5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1" name="Line 81"/>
            <p:cNvSpPr>
              <a:spLocks noChangeShapeType="1"/>
            </p:cNvSpPr>
            <p:nvPr/>
          </p:nvSpPr>
          <p:spPr bwMode="auto">
            <a:xfrm>
              <a:off x="516" y="2902"/>
              <a:ext cx="0" cy="11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2" name="AutoShape 82"/>
            <p:cNvSpPr>
              <a:spLocks noChangeArrowheads="1"/>
            </p:cNvSpPr>
            <p:nvPr/>
          </p:nvSpPr>
          <p:spPr bwMode="auto">
            <a:xfrm rot="-5400000">
              <a:off x="672" y="2621"/>
              <a:ext cx="284" cy="241"/>
            </a:xfrm>
            <a:prstGeom prst="hexagon">
              <a:avLst>
                <a:gd name="adj" fmla="val 29461"/>
                <a:gd name="vf" fmla="val 11547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3" name="AutoShape 83"/>
            <p:cNvSpPr>
              <a:spLocks noChangeArrowheads="1"/>
            </p:cNvSpPr>
            <p:nvPr/>
          </p:nvSpPr>
          <p:spPr bwMode="auto">
            <a:xfrm rot="-5400000">
              <a:off x="914" y="2621"/>
              <a:ext cx="284" cy="242"/>
            </a:xfrm>
            <a:prstGeom prst="hexagon">
              <a:avLst>
                <a:gd name="adj" fmla="val 29339"/>
                <a:gd name="vf" fmla="val 115470"/>
              </a:avLst>
            </a:prstGeom>
            <a:noFill/>
            <a:ln w="19050">
              <a:solidFill>
                <a:schemeClr val="bg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endParaRPr lang="en-US" altLang="en-US"/>
            </a:p>
          </p:txBody>
        </p:sp>
        <p:sp>
          <p:nvSpPr>
            <p:cNvPr id="84" name="Line 84"/>
            <p:cNvSpPr>
              <a:spLocks noChangeShapeType="1"/>
            </p:cNvSpPr>
            <p:nvPr/>
          </p:nvSpPr>
          <p:spPr bwMode="auto">
            <a:xfrm flipH="1">
              <a:off x="685" y="2995"/>
              <a:ext cx="94" cy="5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5" name="Line 85"/>
            <p:cNvSpPr>
              <a:spLocks noChangeShapeType="1"/>
            </p:cNvSpPr>
            <p:nvPr/>
          </p:nvSpPr>
          <p:spPr bwMode="auto">
            <a:xfrm>
              <a:off x="679" y="2867"/>
              <a:ext cx="94" cy="5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6" name="Line 86"/>
            <p:cNvSpPr>
              <a:spLocks noChangeShapeType="1"/>
            </p:cNvSpPr>
            <p:nvPr/>
          </p:nvSpPr>
          <p:spPr bwMode="auto">
            <a:xfrm flipH="1">
              <a:off x="921" y="2995"/>
              <a:ext cx="94" cy="54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7" name="Line 87"/>
            <p:cNvSpPr>
              <a:spLocks noChangeShapeType="1"/>
            </p:cNvSpPr>
            <p:nvPr/>
          </p:nvSpPr>
          <p:spPr bwMode="auto">
            <a:xfrm>
              <a:off x="921" y="2867"/>
              <a:ext cx="94" cy="5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8" name="Line 88"/>
            <p:cNvSpPr>
              <a:spLocks noChangeShapeType="1"/>
            </p:cNvSpPr>
            <p:nvPr/>
          </p:nvSpPr>
          <p:spPr bwMode="auto">
            <a:xfrm flipH="1">
              <a:off x="975" y="2653"/>
              <a:ext cx="94" cy="5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89" name="Line 89"/>
            <p:cNvSpPr>
              <a:spLocks noChangeShapeType="1"/>
            </p:cNvSpPr>
            <p:nvPr/>
          </p:nvSpPr>
          <p:spPr bwMode="auto">
            <a:xfrm>
              <a:off x="1128" y="2688"/>
              <a:ext cx="0" cy="111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  <p:sp>
          <p:nvSpPr>
            <p:cNvPr id="90" name="Line 90"/>
            <p:cNvSpPr>
              <a:spLocks noChangeShapeType="1"/>
            </p:cNvSpPr>
            <p:nvPr/>
          </p:nvSpPr>
          <p:spPr bwMode="auto">
            <a:xfrm flipH="1">
              <a:off x="727" y="2653"/>
              <a:ext cx="94" cy="55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CA"/>
            </a:p>
          </p:txBody>
        </p:sp>
      </p:grpSp>
      <p:grpSp>
        <p:nvGrpSpPr>
          <p:cNvPr id="91" name="Group 91"/>
          <p:cNvGrpSpPr>
            <a:grpSpLocks/>
          </p:cNvGrpSpPr>
          <p:nvPr/>
        </p:nvGrpSpPr>
        <p:grpSpPr bwMode="auto">
          <a:xfrm>
            <a:off x="114300" y="1549400"/>
            <a:ext cx="2187575" cy="957263"/>
            <a:chOff x="2073" y="946"/>
            <a:chExt cx="1575" cy="674"/>
          </a:xfrm>
        </p:grpSpPr>
        <p:grpSp>
          <p:nvGrpSpPr>
            <p:cNvPr id="92" name="Group 92"/>
            <p:cNvGrpSpPr>
              <a:grpSpLocks/>
            </p:cNvGrpSpPr>
            <p:nvPr/>
          </p:nvGrpSpPr>
          <p:grpSpPr bwMode="auto">
            <a:xfrm>
              <a:off x="2387" y="1047"/>
              <a:ext cx="868" cy="465"/>
              <a:chOff x="2387" y="1047"/>
              <a:chExt cx="868" cy="465"/>
            </a:xfrm>
          </p:grpSpPr>
          <p:sp>
            <p:nvSpPr>
              <p:cNvPr id="140" name="AutoShape 93"/>
              <p:cNvSpPr>
                <a:spLocks noChangeArrowheads="1"/>
              </p:cNvSpPr>
              <p:nvPr/>
            </p:nvSpPr>
            <p:spPr bwMode="auto">
              <a:xfrm rot="-5400000">
                <a:off x="2702" y="1234"/>
                <a:ext cx="32" cy="96"/>
              </a:xfrm>
              <a:prstGeom prst="triangle">
                <a:avLst>
                  <a:gd name="adj" fmla="val 48213"/>
                </a:avLst>
              </a:prstGeom>
              <a:solidFill>
                <a:schemeClr val="bg1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41" name="AutoShape 94"/>
              <p:cNvSpPr>
                <a:spLocks noChangeArrowheads="1"/>
              </p:cNvSpPr>
              <p:nvPr/>
            </p:nvSpPr>
            <p:spPr bwMode="auto">
              <a:xfrm rot="1750057">
                <a:off x="2387" y="1416"/>
                <a:ext cx="32" cy="96"/>
              </a:xfrm>
              <a:prstGeom prst="triangle">
                <a:avLst>
                  <a:gd name="adj" fmla="val 48213"/>
                </a:avLst>
              </a:prstGeom>
              <a:solidFill>
                <a:schemeClr val="bg1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42" name="AutoShape 95"/>
              <p:cNvSpPr>
                <a:spLocks noChangeArrowheads="1"/>
              </p:cNvSpPr>
              <p:nvPr/>
            </p:nvSpPr>
            <p:spPr bwMode="auto">
              <a:xfrm rot="19849943" flipV="1">
                <a:off x="2387" y="1047"/>
                <a:ext cx="32" cy="96"/>
              </a:xfrm>
              <a:prstGeom prst="triangle">
                <a:avLst>
                  <a:gd name="adj" fmla="val 48213"/>
                </a:avLst>
              </a:prstGeom>
              <a:solidFill>
                <a:schemeClr val="bg1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43" name="AutoShape 96"/>
              <p:cNvSpPr>
                <a:spLocks noChangeArrowheads="1"/>
              </p:cNvSpPr>
              <p:nvPr/>
            </p:nvSpPr>
            <p:spPr bwMode="auto">
              <a:xfrm rot="5400000" flipH="1">
                <a:off x="2898" y="1234"/>
                <a:ext cx="32" cy="96"/>
              </a:xfrm>
              <a:prstGeom prst="triangle">
                <a:avLst>
                  <a:gd name="adj" fmla="val 48213"/>
                </a:avLst>
              </a:prstGeom>
              <a:solidFill>
                <a:schemeClr val="bg1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  <p:sp>
            <p:nvSpPr>
              <p:cNvPr id="144" name="AutoShape 97"/>
              <p:cNvSpPr>
                <a:spLocks noChangeArrowheads="1"/>
              </p:cNvSpPr>
              <p:nvPr/>
            </p:nvSpPr>
            <p:spPr bwMode="auto">
              <a:xfrm rot="1750057" flipH="1" flipV="1">
                <a:off x="3223" y="1047"/>
                <a:ext cx="32" cy="96"/>
              </a:xfrm>
              <a:prstGeom prst="triangle">
                <a:avLst>
                  <a:gd name="adj" fmla="val 48213"/>
                </a:avLst>
              </a:prstGeom>
              <a:solidFill>
                <a:schemeClr val="bg1"/>
              </a:solidFill>
              <a:ln w="12700">
                <a:solidFill>
                  <a:schemeClr val="bg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endParaRPr lang="en-US" altLang="en-US"/>
              </a:p>
            </p:txBody>
          </p:sp>
        </p:grpSp>
        <p:grpSp>
          <p:nvGrpSpPr>
            <p:cNvPr id="93" name="Group 98"/>
            <p:cNvGrpSpPr>
              <a:grpSpLocks/>
            </p:cNvGrpSpPr>
            <p:nvPr/>
          </p:nvGrpSpPr>
          <p:grpSpPr bwMode="auto">
            <a:xfrm>
              <a:off x="2253" y="1051"/>
              <a:ext cx="1299" cy="461"/>
              <a:chOff x="2253" y="1051"/>
              <a:chExt cx="1299" cy="461"/>
            </a:xfrm>
          </p:grpSpPr>
          <p:grpSp>
            <p:nvGrpSpPr>
              <p:cNvPr id="112" name="Group 99"/>
              <p:cNvGrpSpPr>
                <a:grpSpLocks/>
              </p:cNvGrpSpPr>
              <p:nvPr/>
            </p:nvGrpSpPr>
            <p:grpSpPr bwMode="auto">
              <a:xfrm>
                <a:off x="2253" y="1268"/>
                <a:ext cx="71" cy="29"/>
                <a:chOff x="2253" y="1268"/>
                <a:chExt cx="71" cy="29"/>
              </a:xfrm>
            </p:grpSpPr>
            <p:sp>
              <p:nvSpPr>
                <p:cNvPr id="136" name="Line 100"/>
                <p:cNvSpPr>
                  <a:spLocks noChangeShapeType="1"/>
                </p:cNvSpPr>
                <p:nvPr/>
              </p:nvSpPr>
              <p:spPr bwMode="auto">
                <a:xfrm>
                  <a:off x="2324" y="1268"/>
                  <a:ext cx="0" cy="29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7" name="Line 101"/>
                <p:cNvSpPr>
                  <a:spLocks noChangeShapeType="1"/>
                </p:cNvSpPr>
                <p:nvPr/>
              </p:nvSpPr>
              <p:spPr bwMode="auto">
                <a:xfrm>
                  <a:off x="2302" y="1268"/>
                  <a:ext cx="0" cy="29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8" name="Line 102"/>
                <p:cNvSpPr>
                  <a:spLocks noChangeShapeType="1"/>
                </p:cNvSpPr>
                <p:nvPr/>
              </p:nvSpPr>
              <p:spPr bwMode="auto">
                <a:xfrm>
                  <a:off x="2276" y="1268"/>
                  <a:ext cx="0" cy="29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9" name="Line 103"/>
                <p:cNvSpPr>
                  <a:spLocks noChangeShapeType="1"/>
                </p:cNvSpPr>
                <p:nvPr/>
              </p:nvSpPr>
              <p:spPr bwMode="auto">
                <a:xfrm>
                  <a:off x="2253" y="1268"/>
                  <a:ext cx="0" cy="29"/>
                </a:xfrm>
                <a:prstGeom prst="line">
                  <a:avLst/>
                </a:prstGeom>
                <a:noFill/>
                <a:ln w="28575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grpSp>
            <p:nvGrpSpPr>
              <p:cNvPr id="113" name="Group 104"/>
              <p:cNvGrpSpPr>
                <a:grpSpLocks/>
              </p:cNvGrpSpPr>
              <p:nvPr/>
            </p:nvGrpSpPr>
            <p:grpSpPr bwMode="auto">
              <a:xfrm>
                <a:off x="2992" y="1051"/>
                <a:ext cx="54" cy="75"/>
                <a:chOff x="2992" y="1051"/>
                <a:chExt cx="54" cy="75"/>
              </a:xfrm>
            </p:grpSpPr>
            <p:sp>
              <p:nvSpPr>
                <p:cNvPr id="132" name="Line 105"/>
                <p:cNvSpPr>
                  <a:spLocks noChangeShapeType="1"/>
                </p:cNvSpPr>
                <p:nvPr/>
              </p:nvSpPr>
              <p:spPr bwMode="auto">
                <a:xfrm flipH="1">
                  <a:off x="3027" y="1115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3" name="Line 106"/>
                <p:cNvSpPr>
                  <a:spLocks noChangeShapeType="1"/>
                </p:cNvSpPr>
                <p:nvPr/>
              </p:nvSpPr>
              <p:spPr bwMode="auto">
                <a:xfrm flipH="1">
                  <a:off x="3015" y="1093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4" name="Line 107"/>
                <p:cNvSpPr>
                  <a:spLocks noChangeShapeType="1"/>
                </p:cNvSpPr>
                <p:nvPr/>
              </p:nvSpPr>
              <p:spPr bwMode="auto">
                <a:xfrm flipH="1">
                  <a:off x="3002" y="1073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5" name="Line 108"/>
                <p:cNvSpPr>
                  <a:spLocks noChangeShapeType="1"/>
                </p:cNvSpPr>
                <p:nvPr/>
              </p:nvSpPr>
              <p:spPr bwMode="auto">
                <a:xfrm flipH="1">
                  <a:off x="2992" y="1051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grpSp>
            <p:nvGrpSpPr>
              <p:cNvPr id="114" name="Group 109"/>
              <p:cNvGrpSpPr>
                <a:grpSpLocks/>
              </p:cNvGrpSpPr>
              <p:nvPr/>
            </p:nvGrpSpPr>
            <p:grpSpPr bwMode="auto">
              <a:xfrm>
                <a:off x="2992" y="1437"/>
                <a:ext cx="54" cy="75"/>
                <a:chOff x="2992" y="1437"/>
                <a:chExt cx="54" cy="75"/>
              </a:xfrm>
            </p:grpSpPr>
            <p:sp>
              <p:nvSpPr>
                <p:cNvPr id="128" name="Line 110"/>
                <p:cNvSpPr>
                  <a:spLocks noChangeShapeType="1"/>
                </p:cNvSpPr>
                <p:nvPr/>
              </p:nvSpPr>
              <p:spPr bwMode="auto">
                <a:xfrm flipH="1" flipV="1">
                  <a:off x="3027" y="1437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9" name="Line 111"/>
                <p:cNvSpPr>
                  <a:spLocks noChangeShapeType="1"/>
                </p:cNvSpPr>
                <p:nvPr/>
              </p:nvSpPr>
              <p:spPr bwMode="auto">
                <a:xfrm flipH="1" flipV="1">
                  <a:off x="3015" y="1459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0" name="Line 112"/>
                <p:cNvSpPr>
                  <a:spLocks noChangeShapeType="1"/>
                </p:cNvSpPr>
                <p:nvPr/>
              </p:nvSpPr>
              <p:spPr bwMode="auto">
                <a:xfrm flipH="1" flipV="1">
                  <a:off x="3002" y="1479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31" name="Line 113"/>
                <p:cNvSpPr>
                  <a:spLocks noChangeShapeType="1"/>
                </p:cNvSpPr>
                <p:nvPr/>
              </p:nvSpPr>
              <p:spPr bwMode="auto">
                <a:xfrm flipH="1" flipV="1">
                  <a:off x="2992" y="1501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grpSp>
            <p:nvGrpSpPr>
              <p:cNvPr id="115" name="Group 114"/>
              <p:cNvGrpSpPr>
                <a:grpSpLocks/>
              </p:cNvGrpSpPr>
              <p:nvPr/>
            </p:nvGrpSpPr>
            <p:grpSpPr bwMode="auto">
              <a:xfrm>
                <a:off x="3315" y="1269"/>
                <a:ext cx="72" cy="24"/>
                <a:chOff x="3315" y="1269"/>
                <a:chExt cx="72" cy="24"/>
              </a:xfrm>
            </p:grpSpPr>
            <p:sp>
              <p:nvSpPr>
                <p:cNvPr id="124" name="Line 115"/>
                <p:cNvSpPr>
                  <a:spLocks noChangeShapeType="1"/>
                </p:cNvSpPr>
                <p:nvPr/>
              </p:nvSpPr>
              <p:spPr bwMode="auto">
                <a:xfrm>
                  <a:off x="3315" y="1269"/>
                  <a:ext cx="0" cy="24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5" name="Line 116"/>
                <p:cNvSpPr>
                  <a:spLocks noChangeShapeType="1"/>
                </p:cNvSpPr>
                <p:nvPr/>
              </p:nvSpPr>
              <p:spPr bwMode="auto">
                <a:xfrm>
                  <a:off x="3343" y="1269"/>
                  <a:ext cx="0" cy="24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6" name="Line 117"/>
                <p:cNvSpPr>
                  <a:spLocks noChangeShapeType="1"/>
                </p:cNvSpPr>
                <p:nvPr/>
              </p:nvSpPr>
              <p:spPr bwMode="auto">
                <a:xfrm>
                  <a:off x="3365" y="1269"/>
                  <a:ext cx="0" cy="24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7" name="Line 118"/>
                <p:cNvSpPr>
                  <a:spLocks noChangeShapeType="1"/>
                </p:cNvSpPr>
                <p:nvPr/>
              </p:nvSpPr>
              <p:spPr bwMode="auto">
                <a:xfrm>
                  <a:off x="3387" y="1269"/>
                  <a:ext cx="0" cy="24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116" name="Line 119"/>
              <p:cNvSpPr>
                <a:spLocks noChangeShapeType="1"/>
              </p:cNvSpPr>
              <p:nvPr/>
            </p:nvSpPr>
            <p:spPr bwMode="auto">
              <a:xfrm>
                <a:off x="3488" y="1283"/>
                <a:ext cx="64" cy="0"/>
              </a:xfrm>
              <a:prstGeom prst="line">
                <a:avLst/>
              </a:pr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7" name="Freeform 120"/>
              <p:cNvSpPr>
                <a:spLocks/>
              </p:cNvSpPr>
              <p:nvPr/>
            </p:nvSpPr>
            <p:spPr bwMode="auto">
              <a:xfrm>
                <a:off x="3470" y="1180"/>
                <a:ext cx="41" cy="203"/>
              </a:xfrm>
              <a:custGeom>
                <a:avLst/>
                <a:gdLst>
                  <a:gd name="T0" fmla="*/ 1 w 73"/>
                  <a:gd name="T1" fmla="*/ 0 h 360"/>
                  <a:gd name="T2" fmla="*/ 2 w 73"/>
                  <a:gd name="T3" fmla="*/ 2 h 360"/>
                  <a:gd name="T4" fmla="*/ 2 w 73"/>
                  <a:gd name="T5" fmla="*/ 6 h 360"/>
                  <a:gd name="T6" fmla="*/ 2 w 73"/>
                  <a:gd name="T7" fmla="*/ 8 h 360"/>
                  <a:gd name="T8" fmla="*/ 0 w 73"/>
                  <a:gd name="T9" fmla="*/ 11 h 3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"/>
                  <a:gd name="T16" fmla="*/ 0 h 360"/>
                  <a:gd name="T17" fmla="*/ 73 w 73"/>
                  <a:gd name="T18" fmla="*/ 360 h 3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" h="360">
                    <a:moveTo>
                      <a:pt x="12" y="0"/>
                    </a:moveTo>
                    <a:cubicBezTo>
                      <a:pt x="31" y="21"/>
                      <a:pt x="50" y="42"/>
                      <a:pt x="60" y="72"/>
                    </a:cubicBezTo>
                    <a:cubicBezTo>
                      <a:pt x="70" y="102"/>
                      <a:pt x="73" y="147"/>
                      <a:pt x="72" y="180"/>
                    </a:cubicBezTo>
                    <a:cubicBezTo>
                      <a:pt x="71" y="213"/>
                      <a:pt x="66" y="242"/>
                      <a:pt x="54" y="272"/>
                    </a:cubicBezTo>
                    <a:cubicBezTo>
                      <a:pt x="42" y="302"/>
                      <a:pt x="21" y="331"/>
                      <a:pt x="0" y="36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grpSp>
            <p:nvGrpSpPr>
              <p:cNvPr id="118" name="Group 121"/>
              <p:cNvGrpSpPr>
                <a:grpSpLocks/>
              </p:cNvGrpSpPr>
              <p:nvPr/>
            </p:nvGrpSpPr>
            <p:grpSpPr bwMode="auto">
              <a:xfrm>
                <a:off x="2593" y="1437"/>
                <a:ext cx="54" cy="75"/>
                <a:chOff x="2593" y="1437"/>
                <a:chExt cx="54" cy="75"/>
              </a:xfrm>
            </p:grpSpPr>
            <p:sp>
              <p:nvSpPr>
                <p:cNvPr id="120" name="Line 122"/>
                <p:cNvSpPr>
                  <a:spLocks noChangeShapeType="1"/>
                </p:cNvSpPr>
                <p:nvPr/>
              </p:nvSpPr>
              <p:spPr bwMode="auto">
                <a:xfrm flipV="1">
                  <a:off x="2593" y="1437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1" name="Line 123"/>
                <p:cNvSpPr>
                  <a:spLocks noChangeShapeType="1"/>
                </p:cNvSpPr>
                <p:nvPr/>
              </p:nvSpPr>
              <p:spPr bwMode="auto">
                <a:xfrm flipV="1">
                  <a:off x="2605" y="1459"/>
                  <a:ext cx="20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2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2618" y="1479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  <p:sp>
              <p:nvSpPr>
                <p:cNvPr id="123" name="Line 125"/>
                <p:cNvSpPr>
                  <a:spLocks noChangeShapeType="1"/>
                </p:cNvSpPr>
                <p:nvPr/>
              </p:nvSpPr>
              <p:spPr bwMode="auto">
                <a:xfrm flipV="1">
                  <a:off x="2628" y="1501"/>
                  <a:ext cx="19" cy="11"/>
                </a:xfrm>
                <a:prstGeom prst="line">
                  <a:avLst/>
                </a:prstGeom>
                <a:noFill/>
                <a:ln w="19050">
                  <a:solidFill>
                    <a:schemeClr val="bg1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CA"/>
                </a:p>
              </p:txBody>
            </p:sp>
          </p:grpSp>
          <p:sp>
            <p:nvSpPr>
              <p:cNvPr id="119" name="Freeform 126"/>
              <p:cNvSpPr>
                <a:spLocks/>
              </p:cNvSpPr>
              <p:nvPr/>
            </p:nvSpPr>
            <p:spPr bwMode="auto">
              <a:xfrm flipH="1">
                <a:off x="2268" y="1180"/>
                <a:ext cx="41" cy="203"/>
              </a:xfrm>
              <a:custGeom>
                <a:avLst/>
                <a:gdLst>
                  <a:gd name="T0" fmla="*/ 1 w 73"/>
                  <a:gd name="T1" fmla="*/ 0 h 360"/>
                  <a:gd name="T2" fmla="*/ 2 w 73"/>
                  <a:gd name="T3" fmla="*/ 2 h 360"/>
                  <a:gd name="T4" fmla="*/ 2 w 73"/>
                  <a:gd name="T5" fmla="*/ 6 h 360"/>
                  <a:gd name="T6" fmla="*/ 2 w 73"/>
                  <a:gd name="T7" fmla="*/ 8 h 360"/>
                  <a:gd name="T8" fmla="*/ 0 w 73"/>
                  <a:gd name="T9" fmla="*/ 11 h 3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73"/>
                  <a:gd name="T16" fmla="*/ 0 h 360"/>
                  <a:gd name="T17" fmla="*/ 73 w 73"/>
                  <a:gd name="T18" fmla="*/ 360 h 360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73" h="360">
                    <a:moveTo>
                      <a:pt x="12" y="0"/>
                    </a:moveTo>
                    <a:cubicBezTo>
                      <a:pt x="31" y="21"/>
                      <a:pt x="50" y="42"/>
                      <a:pt x="60" y="72"/>
                    </a:cubicBezTo>
                    <a:cubicBezTo>
                      <a:pt x="70" y="102"/>
                      <a:pt x="73" y="147"/>
                      <a:pt x="72" y="180"/>
                    </a:cubicBezTo>
                    <a:cubicBezTo>
                      <a:pt x="71" y="213"/>
                      <a:pt x="66" y="242"/>
                      <a:pt x="54" y="272"/>
                    </a:cubicBezTo>
                    <a:cubicBezTo>
                      <a:pt x="42" y="302"/>
                      <a:pt x="21" y="331"/>
                      <a:pt x="0" y="360"/>
                    </a:cubicBezTo>
                  </a:path>
                </a:pathLst>
              </a:cu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94" name="Group 127"/>
            <p:cNvGrpSpPr>
              <a:grpSpLocks/>
            </p:cNvGrpSpPr>
            <p:nvPr/>
          </p:nvGrpSpPr>
          <p:grpSpPr bwMode="auto">
            <a:xfrm>
              <a:off x="2352" y="1144"/>
              <a:ext cx="932" cy="273"/>
              <a:chOff x="2352" y="1144"/>
              <a:chExt cx="932" cy="273"/>
            </a:xfrm>
          </p:grpSpPr>
          <p:sp>
            <p:nvSpPr>
              <p:cNvPr id="110" name="Freeform 128"/>
              <p:cNvSpPr>
                <a:spLocks/>
              </p:cNvSpPr>
              <p:nvPr/>
            </p:nvSpPr>
            <p:spPr bwMode="auto">
              <a:xfrm>
                <a:off x="2976" y="1144"/>
                <a:ext cx="308" cy="273"/>
              </a:xfrm>
              <a:custGeom>
                <a:avLst/>
                <a:gdLst>
                  <a:gd name="T0" fmla="*/ 11 w 546"/>
                  <a:gd name="T1" fmla="*/ 18 h 472"/>
                  <a:gd name="T2" fmla="*/ 5 w 546"/>
                  <a:gd name="T3" fmla="*/ 18 h 472"/>
                  <a:gd name="T4" fmla="*/ 0 w 546"/>
                  <a:gd name="T5" fmla="*/ 9 h 472"/>
                  <a:gd name="T6" fmla="*/ 5 w 546"/>
                  <a:gd name="T7" fmla="*/ 0 h 472"/>
                  <a:gd name="T8" fmla="*/ 14 w 546"/>
                  <a:gd name="T9" fmla="*/ 0 h 472"/>
                  <a:gd name="T10" fmla="*/ 17 w 546"/>
                  <a:gd name="T11" fmla="*/ 9 h 472"/>
                  <a:gd name="T12" fmla="*/ 15 w 546"/>
                  <a:gd name="T13" fmla="*/ 14 h 4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46"/>
                  <a:gd name="T22" fmla="*/ 0 h 472"/>
                  <a:gd name="T23" fmla="*/ 546 w 546"/>
                  <a:gd name="T24" fmla="*/ 472 h 47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46" h="472">
                    <a:moveTo>
                      <a:pt x="332" y="472"/>
                    </a:moveTo>
                    <a:lnTo>
                      <a:pt x="134" y="472"/>
                    </a:lnTo>
                    <a:lnTo>
                      <a:pt x="0" y="239"/>
                    </a:lnTo>
                    <a:lnTo>
                      <a:pt x="138" y="0"/>
                    </a:lnTo>
                    <a:lnTo>
                      <a:pt x="412" y="0"/>
                    </a:lnTo>
                    <a:lnTo>
                      <a:pt x="546" y="232"/>
                    </a:lnTo>
                    <a:lnTo>
                      <a:pt x="461" y="38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11" name="Freeform 129"/>
              <p:cNvSpPr>
                <a:spLocks/>
              </p:cNvSpPr>
              <p:nvPr/>
            </p:nvSpPr>
            <p:spPr bwMode="auto">
              <a:xfrm>
                <a:off x="2352" y="1147"/>
                <a:ext cx="316" cy="268"/>
              </a:xfrm>
              <a:custGeom>
                <a:avLst/>
                <a:gdLst>
                  <a:gd name="T0" fmla="*/ 15 w 559"/>
                  <a:gd name="T1" fmla="*/ 3 h 475"/>
                  <a:gd name="T2" fmla="*/ 18 w 559"/>
                  <a:gd name="T3" fmla="*/ 8 h 475"/>
                  <a:gd name="T4" fmla="*/ 14 w 559"/>
                  <a:gd name="T5" fmla="*/ 15 h 475"/>
                  <a:gd name="T6" fmla="*/ 5 w 559"/>
                  <a:gd name="T7" fmla="*/ 15 h 475"/>
                  <a:gd name="T8" fmla="*/ 0 w 559"/>
                  <a:gd name="T9" fmla="*/ 8 h 475"/>
                  <a:gd name="T10" fmla="*/ 5 w 559"/>
                  <a:gd name="T11" fmla="*/ 1 h 475"/>
                  <a:gd name="T12" fmla="*/ 11 w 559"/>
                  <a:gd name="T13" fmla="*/ 0 h 475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559"/>
                  <a:gd name="T22" fmla="*/ 0 h 475"/>
                  <a:gd name="T23" fmla="*/ 559 w 559"/>
                  <a:gd name="T24" fmla="*/ 475 h 475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559" h="475">
                    <a:moveTo>
                      <a:pt x="468" y="80"/>
                    </a:moveTo>
                    <a:lnTo>
                      <a:pt x="559" y="237"/>
                    </a:lnTo>
                    <a:lnTo>
                      <a:pt x="419" y="472"/>
                    </a:lnTo>
                    <a:lnTo>
                      <a:pt x="137" y="475"/>
                    </a:lnTo>
                    <a:lnTo>
                      <a:pt x="0" y="238"/>
                    </a:lnTo>
                    <a:lnTo>
                      <a:pt x="140" y="3"/>
                    </a:lnTo>
                    <a:lnTo>
                      <a:pt x="327" y="0"/>
                    </a:lnTo>
                  </a:path>
                </a:pathLst>
              </a:custGeom>
              <a:noFill/>
              <a:ln w="19050">
                <a:solidFill>
                  <a:schemeClr val="bg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/>
              <a:lstStyle/>
              <a:p>
                <a:endParaRPr lang="en-CA"/>
              </a:p>
            </p:txBody>
          </p:sp>
        </p:grpSp>
        <p:grpSp>
          <p:nvGrpSpPr>
            <p:cNvPr id="95" name="Group 130"/>
            <p:cNvGrpSpPr>
              <a:grpSpLocks/>
            </p:cNvGrpSpPr>
            <p:nvPr/>
          </p:nvGrpSpPr>
          <p:grpSpPr bwMode="auto">
            <a:xfrm>
              <a:off x="2073" y="946"/>
              <a:ext cx="1575" cy="674"/>
              <a:chOff x="2073" y="946"/>
              <a:chExt cx="1575" cy="674"/>
            </a:xfrm>
          </p:grpSpPr>
          <p:sp>
            <p:nvSpPr>
              <p:cNvPr id="96" name="Text Box 131"/>
              <p:cNvSpPr txBox="1">
                <a:spLocks noChangeArrowheads="1"/>
              </p:cNvSpPr>
              <p:nvPr/>
            </p:nvSpPr>
            <p:spPr bwMode="auto">
              <a:xfrm>
                <a:off x="3482" y="1318"/>
                <a:ext cx="123" cy="12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857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CA" altLang="en-US" sz="1200">
                    <a:solidFill>
                      <a:schemeClr val="bg1"/>
                    </a:solidFill>
                    <a:latin typeface="Arial Narrow" pitchFamily="34" charset="0"/>
                  </a:rPr>
                  <a:t>n</a:t>
                </a:r>
              </a:p>
            </p:txBody>
          </p:sp>
          <p:grpSp>
            <p:nvGrpSpPr>
              <p:cNvPr id="97" name="Group 132"/>
              <p:cNvGrpSpPr>
                <a:grpSpLocks/>
              </p:cNvGrpSpPr>
              <p:nvPr/>
            </p:nvGrpSpPr>
            <p:grpSpPr bwMode="auto">
              <a:xfrm>
                <a:off x="2073" y="946"/>
                <a:ext cx="1575" cy="674"/>
                <a:chOff x="2073" y="946"/>
                <a:chExt cx="1575" cy="674"/>
              </a:xfrm>
            </p:grpSpPr>
            <p:sp>
              <p:nvSpPr>
                <p:cNvPr id="98" name="Text Box 133"/>
                <p:cNvSpPr txBox="1">
                  <a:spLocks noChangeArrowheads="1"/>
                </p:cNvSpPr>
                <p:nvPr/>
              </p:nvSpPr>
              <p:spPr bwMode="auto">
                <a:xfrm>
                  <a:off x="2615" y="1491"/>
                  <a:ext cx="163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OH</a:t>
                  </a:r>
                </a:p>
              </p:txBody>
            </p:sp>
            <p:sp>
              <p:nvSpPr>
                <p:cNvPr id="99" name="Text Box 134"/>
                <p:cNvSpPr txBox="1">
                  <a:spLocks noChangeArrowheads="1"/>
                </p:cNvSpPr>
                <p:nvPr/>
              </p:nvSpPr>
              <p:spPr bwMode="auto">
                <a:xfrm>
                  <a:off x="2252" y="1491"/>
                  <a:ext cx="163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HO</a:t>
                  </a:r>
                </a:p>
              </p:txBody>
            </p:sp>
            <p:sp>
              <p:nvSpPr>
                <p:cNvPr id="100" name="Text Box 135"/>
                <p:cNvSpPr txBox="1">
                  <a:spLocks noChangeArrowheads="1"/>
                </p:cNvSpPr>
                <p:nvPr/>
              </p:nvSpPr>
              <p:spPr bwMode="auto">
                <a:xfrm>
                  <a:off x="2083" y="1224"/>
                  <a:ext cx="163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HO</a:t>
                  </a:r>
                </a:p>
              </p:txBody>
            </p:sp>
            <p:sp>
              <p:nvSpPr>
                <p:cNvPr id="101" name="Text Box 136"/>
                <p:cNvSpPr txBox="1">
                  <a:spLocks noChangeArrowheads="1"/>
                </p:cNvSpPr>
                <p:nvPr/>
              </p:nvSpPr>
              <p:spPr bwMode="auto">
                <a:xfrm>
                  <a:off x="2767" y="1224"/>
                  <a:ext cx="122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O</a:t>
                  </a:r>
                </a:p>
              </p:txBody>
            </p:sp>
            <p:sp>
              <p:nvSpPr>
                <p:cNvPr id="102" name="Text Box 137"/>
                <p:cNvSpPr txBox="1">
                  <a:spLocks noChangeArrowheads="1"/>
                </p:cNvSpPr>
                <p:nvPr/>
              </p:nvSpPr>
              <p:spPr bwMode="auto">
                <a:xfrm>
                  <a:off x="3381" y="1224"/>
                  <a:ext cx="121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O</a:t>
                  </a:r>
                </a:p>
              </p:txBody>
            </p:sp>
            <p:sp>
              <p:nvSpPr>
                <p:cNvPr id="103" name="Text Box 138"/>
                <p:cNvSpPr txBox="1">
                  <a:spLocks noChangeArrowheads="1"/>
                </p:cNvSpPr>
                <p:nvPr/>
              </p:nvSpPr>
              <p:spPr bwMode="auto">
                <a:xfrm>
                  <a:off x="3147" y="1356"/>
                  <a:ext cx="122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O</a:t>
                  </a:r>
                </a:p>
              </p:txBody>
            </p:sp>
            <p:sp>
              <p:nvSpPr>
                <p:cNvPr id="104" name="Text Box 139"/>
                <p:cNvSpPr txBox="1">
                  <a:spLocks noChangeArrowheads="1"/>
                </p:cNvSpPr>
                <p:nvPr/>
              </p:nvSpPr>
              <p:spPr bwMode="auto">
                <a:xfrm>
                  <a:off x="3242" y="949"/>
                  <a:ext cx="163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OH</a:t>
                  </a:r>
                </a:p>
              </p:txBody>
            </p:sp>
            <p:sp>
              <p:nvSpPr>
                <p:cNvPr id="105" name="Text Box 140"/>
                <p:cNvSpPr txBox="1">
                  <a:spLocks noChangeArrowheads="1"/>
                </p:cNvSpPr>
                <p:nvPr/>
              </p:nvSpPr>
              <p:spPr bwMode="auto">
                <a:xfrm>
                  <a:off x="3533" y="1224"/>
                  <a:ext cx="115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H</a:t>
                  </a:r>
                </a:p>
              </p:txBody>
            </p:sp>
            <p:sp>
              <p:nvSpPr>
                <p:cNvPr id="106" name="Text Box 141"/>
                <p:cNvSpPr txBox="1">
                  <a:spLocks noChangeArrowheads="1"/>
                </p:cNvSpPr>
                <p:nvPr/>
              </p:nvSpPr>
              <p:spPr bwMode="auto">
                <a:xfrm>
                  <a:off x="2930" y="1492"/>
                  <a:ext cx="301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CH</a:t>
                  </a:r>
                  <a:r>
                    <a:rPr lang="en-CA" altLang="en-US" sz="1200" baseline="-25000">
                      <a:solidFill>
                        <a:schemeClr val="bg1"/>
                      </a:solidFill>
                      <a:latin typeface="Arial Narrow" pitchFamily="34" charset="0"/>
                    </a:rPr>
                    <a:t>2</a:t>
                  </a: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OH</a:t>
                  </a:r>
                </a:p>
              </p:txBody>
            </p:sp>
            <p:sp>
              <p:nvSpPr>
                <p:cNvPr id="107" name="Text Box 142"/>
                <p:cNvSpPr txBox="1">
                  <a:spLocks noChangeArrowheads="1"/>
                </p:cNvSpPr>
                <p:nvPr/>
              </p:nvSpPr>
              <p:spPr bwMode="auto">
                <a:xfrm>
                  <a:off x="2073" y="946"/>
                  <a:ext cx="301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HOCH</a:t>
                  </a:r>
                  <a:r>
                    <a:rPr lang="en-CA" altLang="en-US" sz="1200" baseline="-25000">
                      <a:solidFill>
                        <a:schemeClr val="bg1"/>
                      </a:solidFill>
                      <a:latin typeface="Arial Narrow" pitchFamily="34" charset="0"/>
                    </a:rPr>
                    <a:t>2</a:t>
                  </a:r>
                  <a:endParaRPr lang="en-CA" altLang="en-US" sz="1200">
                    <a:solidFill>
                      <a:schemeClr val="bg1"/>
                    </a:solidFill>
                    <a:latin typeface="Arial Narrow" pitchFamily="34" charset="0"/>
                  </a:endParaRPr>
                </a:p>
              </p:txBody>
            </p:sp>
            <p:sp>
              <p:nvSpPr>
                <p:cNvPr id="108" name="Text Box 143"/>
                <p:cNvSpPr txBox="1">
                  <a:spLocks noChangeArrowheads="1"/>
                </p:cNvSpPr>
                <p:nvPr/>
              </p:nvSpPr>
              <p:spPr bwMode="auto">
                <a:xfrm>
                  <a:off x="2862" y="949"/>
                  <a:ext cx="163" cy="12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HO</a:t>
                  </a:r>
                </a:p>
              </p:txBody>
            </p:sp>
            <p:sp>
              <p:nvSpPr>
                <p:cNvPr id="109" name="Text Box 144"/>
                <p:cNvSpPr txBox="1">
                  <a:spLocks noChangeArrowheads="1"/>
                </p:cNvSpPr>
                <p:nvPr/>
              </p:nvSpPr>
              <p:spPr bwMode="auto">
                <a:xfrm>
                  <a:off x="2526" y="1086"/>
                  <a:ext cx="122" cy="1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2857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>
                    <a:spcBef>
                      <a:spcPct val="50000"/>
                    </a:spcBef>
                  </a:pPr>
                  <a:r>
                    <a:rPr lang="en-CA" altLang="en-US" sz="1200">
                      <a:solidFill>
                        <a:schemeClr val="bg1"/>
                      </a:solidFill>
                      <a:latin typeface="Arial Narrow" pitchFamily="34" charset="0"/>
                    </a:rPr>
                    <a:t>O</a:t>
                  </a:r>
                </a:p>
              </p:txBody>
            </p:sp>
          </p:grpSp>
        </p:grpSp>
      </p:grpSp>
      <p:grpSp>
        <p:nvGrpSpPr>
          <p:cNvPr id="145" name="Group 145"/>
          <p:cNvGrpSpPr>
            <a:grpSpLocks/>
          </p:cNvGrpSpPr>
          <p:nvPr/>
        </p:nvGrpSpPr>
        <p:grpSpPr bwMode="auto">
          <a:xfrm>
            <a:off x="1728788" y="1638300"/>
            <a:ext cx="1303337" cy="1062038"/>
            <a:chOff x="1089" y="840"/>
            <a:chExt cx="821" cy="669"/>
          </a:xfrm>
        </p:grpSpPr>
        <p:sp>
          <p:nvSpPr>
            <p:cNvPr id="146" name="Freeform 146" descr="Green marble"/>
            <p:cNvSpPr>
              <a:spLocks/>
            </p:cNvSpPr>
            <p:nvPr/>
          </p:nvSpPr>
          <p:spPr bwMode="auto">
            <a:xfrm>
              <a:off x="1089" y="954"/>
              <a:ext cx="785" cy="555"/>
            </a:xfrm>
            <a:custGeom>
              <a:avLst/>
              <a:gdLst>
                <a:gd name="T0" fmla="*/ 15 w 785"/>
                <a:gd name="T1" fmla="*/ 339 h 555"/>
                <a:gd name="T2" fmla="*/ 78 w 785"/>
                <a:gd name="T3" fmla="*/ 285 h 555"/>
                <a:gd name="T4" fmla="*/ 135 w 785"/>
                <a:gd name="T5" fmla="*/ 216 h 555"/>
                <a:gd name="T6" fmla="*/ 297 w 785"/>
                <a:gd name="T7" fmla="*/ 100 h 555"/>
                <a:gd name="T8" fmla="*/ 456 w 785"/>
                <a:gd name="T9" fmla="*/ 51 h 555"/>
                <a:gd name="T10" fmla="*/ 539 w 785"/>
                <a:gd name="T11" fmla="*/ 52 h 555"/>
                <a:gd name="T12" fmla="*/ 721 w 785"/>
                <a:gd name="T13" fmla="*/ 52 h 555"/>
                <a:gd name="T14" fmla="*/ 721 w 785"/>
                <a:gd name="T15" fmla="*/ 0 h 555"/>
                <a:gd name="T16" fmla="*/ 785 w 785"/>
                <a:gd name="T17" fmla="*/ 93 h 555"/>
                <a:gd name="T18" fmla="*/ 722 w 785"/>
                <a:gd name="T19" fmla="*/ 184 h 555"/>
                <a:gd name="T20" fmla="*/ 722 w 785"/>
                <a:gd name="T21" fmla="*/ 126 h 555"/>
                <a:gd name="T22" fmla="*/ 563 w 785"/>
                <a:gd name="T23" fmla="*/ 126 h 555"/>
                <a:gd name="T24" fmla="*/ 455 w 785"/>
                <a:gd name="T25" fmla="*/ 134 h 555"/>
                <a:gd name="T26" fmla="*/ 329 w 785"/>
                <a:gd name="T27" fmla="*/ 190 h 555"/>
                <a:gd name="T28" fmla="*/ 207 w 785"/>
                <a:gd name="T29" fmla="*/ 288 h 555"/>
                <a:gd name="T30" fmla="*/ 111 w 785"/>
                <a:gd name="T31" fmla="*/ 408 h 555"/>
                <a:gd name="T32" fmla="*/ 0 w 785"/>
                <a:gd name="T33" fmla="*/ 555 h 5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5"/>
                <a:gd name="T52" fmla="*/ 0 h 555"/>
                <a:gd name="T53" fmla="*/ 785 w 785"/>
                <a:gd name="T54" fmla="*/ 555 h 5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5" h="555">
                  <a:moveTo>
                    <a:pt x="15" y="339"/>
                  </a:moveTo>
                  <a:lnTo>
                    <a:pt x="78" y="285"/>
                  </a:lnTo>
                  <a:lnTo>
                    <a:pt x="135" y="216"/>
                  </a:lnTo>
                  <a:cubicBezTo>
                    <a:pt x="172" y="185"/>
                    <a:pt x="244" y="127"/>
                    <a:pt x="297" y="100"/>
                  </a:cubicBezTo>
                  <a:cubicBezTo>
                    <a:pt x="350" y="73"/>
                    <a:pt x="405" y="62"/>
                    <a:pt x="456" y="51"/>
                  </a:cubicBezTo>
                  <a:lnTo>
                    <a:pt x="539" y="52"/>
                  </a:lnTo>
                  <a:lnTo>
                    <a:pt x="721" y="52"/>
                  </a:lnTo>
                  <a:lnTo>
                    <a:pt x="721" y="0"/>
                  </a:lnTo>
                  <a:lnTo>
                    <a:pt x="785" y="93"/>
                  </a:lnTo>
                  <a:lnTo>
                    <a:pt x="722" y="184"/>
                  </a:lnTo>
                  <a:lnTo>
                    <a:pt x="722" y="126"/>
                  </a:lnTo>
                  <a:lnTo>
                    <a:pt x="563" y="126"/>
                  </a:lnTo>
                  <a:lnTo>
                    <a:pt x="455" y="134"/>
                  </a:lnTo>
                  <a:cubicBezTo>
                    <a:pt x="416" y="145"/>
                    <a:pt x="370" y="164"/>
                    <a:pt x="329" y="190"/>
                  </a:cubicBezTo>
                  <a:cubicBezTo>
                    <a:pt x="288" y="217"/>
                    <a:pt x="243" y="249"/>
                    <a:pt x="207" y="288"/>
                  </a:cubicBezTo>
                  <a:lnTo>
                    <a:pt x="111" y="408"/>
                  </a:lnTo>
                  <a:lnTo>
                    <a:pt x="0" y="555"/>
                  </a:ln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47" name="Rectangle 147"/>
            <p:cNvSpPr>
              <a:spLocks noChangeArrowheads="1"/>
            </p:cNvSpPr>
            <p:nvPr/>
          </p:nvSpPr>
          <p:spPr bwMode="auto">
            <a:xfrm rot="-1245961">
              <a:off x="1119" y="840"/>
              <a:ext cx="7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Dissolution</a:t>
              </a:r>
            </a:p>
          </p:txBody>
        </p:sp>
        <p:sp>
          <p:nvSpPr>
            <p:cNvPr id="148" name="Rectangle 148"/>
            <p:cNvSpPr>
              <a:spLocks noChangeArrowheads="1"/>
            </p:cNvSpPr>
            <p:nvPr/>
          </p:nvSpPr>
          <p:spPr bwMode="auto">
            <a:xfrm rot="-1246215">
              <a:off x="1174" y="1144"/>
              <a:ext cx="7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rgbClr val="FFFF00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Hydrolysis</a:t>
              </a:r>
            </a:p>
          </p:txBody>
        </p:sp>
      </p:grpSp>
      <p:pic>
        <p:nvPicPr>
          <p:cNvPr id="149" name="Picture 149" descr="E:\My Documents\M-Laure\Kozinski\cel-a.jpg"/>
          <p:cNvPicPr preferRelativeResize="0"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075" y="1447800"/>
            <a:ext cx="1179513" cy="1087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0" name="Group 150"/>
          <p:cNvGrpSpPr>
            <a:grpSpLocks/>
          </p:cNvGrpSpPr>
          <p:nvPr/>
        </p:nvGrpSpPr>
        <p:grpSpPr bwMode="auto">
          <a:xfrm>
            <a:off x="1768475" y="3200400"/>
            <a:ext cx="5634038" cy="2095500"/>
            <a:chOff x="1114" y="2428"/>
            <a:chExt cx="3549" cy="1320"/>
          </a:xfrm>
        </p:grpSpPr>
        <p:sp>
          <p:nvSpPr>
            <p:cNvPr id="151" name="Rectangle 151"/>
            <p:cNvSpPr>
              <a:spLocks noChangeArrowheads="1"/>
            </p:cNvSpPr>
            <p:nvPr/>
          </p:nvSpPr>
          <p:spPr bwMode="auto">
            <a:xfrm>
              <a:off x="2134" y="3080"/>
              <a:ext cx="1172" cy="6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>
                <a:lnSpc>
                  <a:spcPct val="90000"/>
                </a:lnSpc>
              </a:pPr>
              <a:r>
                <a:rPr lang="en-US" altLang="en-US" sz="1800" dirty="0" err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phenanthrene</a:t>
              </a:r>
              <a:endParaRPr lang="en-US" altLang="en-US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l">
                <a:lnSpc>
                  <a:spcPct val="90000"/>
                </a:lnSpc>
              </a:pPr>
              <a:r>
                <a:rPr lang="en-US" altLang="en-US" sz="18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 1,300 ppm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</a:t>
              </a:r>
              <a:r>
                <a:rPr lang="en-US" altLang="en-US" sz="1800" baseline="-25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10</a:t>
              </a:r>
              <a:r>
                <a:rPr lang="en-US" altLang="en-US" sz="18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-C</a:t>
              </a:r>
              <a:r>
                <a:rPr lang="en-US" altLang="en-US" sz="1800" baseline="-250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50</a:t>
              </a:r>
              <a:r>
                <a:rPr lang="en-US" altLang="en-US" sz="18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</a:t>
              </a:r>
              <a:r>
                <a:rPr lang="en-US" altLang="en-US" sz="1800" dirty="0" err="1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aliphatics</a:t>
              </a:r>
              <a:endParaRPr lang="en-US" altLang="en-US" sz="1800" dirty="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</a:endParaRPr>
            </a:p>
            <a:p>
              <a:pPr algn="l">
                <a:lnSpc>
                  <a:spcPct val="90000"/>
                </a:lnSpc>
              </a:pPr>
              <a:r>
                <a:rPr lang="en-US" altLang="en-US" sz="18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   7,000 ppm</a:t>
              </a:r>
            </a:p>
          </p:txBody>
        </p:sp>
        <p:sp>
          <p:nvSpPr>
            <p:cNvPr id="152" name="Freeform 152"/>
            <p:cNvSpPr>
              <a:spLocks/>
            </p:cNvSpPr>
            <p:nvPr/>
          </p:nvSpPr>
          <p:spPr bwMode="auto">
            <a:xfrm>
              <a:off x="3102" y="2428"/>
              <a:ext cx="1561" cy="960"/>
            </a:xfrm>
            <a:custGeom>
              <a:avLst/>
              <a:gdLst>
                <a:gd name="T0" fmla="*/ 0 w 1561"/>
                <a:gd name="T1" fmla="*/ 788 h 960"/>
                <a:gd name="T2" fmla="*/ 228 w 1561"/>
                <a:gd name="T3" fmla="*/ 690 h 960"/>
                <a:gd name="T4" fmla="*/ 560 w 1561"/>
                <a:gd name="T5" fmla="*/ 530 h 960"/>
                <a:gd name="T6" fmla="*/ 836 w 1561"/>
                <a:gd name="T7" fmla="*/ 390 h 960"/>
                <a:gd name="T8" fmla="*/ 1475 w 1561"/>
                <a:gd name="T9" fmla="*/ 45 h 960"/>
                <a:gd name="T10" fmla="*/ 1451 w 1561"/>
                <a:gd name="T11" fmla="*/ 0 h 960"/>
                <a:gd name="T12" fmla="*/ 1561 w 1561"/>
                <a:gd name="T13" fmla="*/ 45 h 960"/>
                <a:gd name="T14" fmla="*/ 1540 w 1561"/>
                <a:gd name="T15" fmla="*/ 159 h 960"/>
                <a:gd name="T16" fmla="*/ 1514 w 1561"/>
                <a:gd name="T17" fmla="*/ 109 h 960"/>
                <a:gd name="T18" fmla="*/ 868 w 1561"/>
                <a:gd name="T19" fmla="*/ 458 h 960"/>
                <a:gd name="T20" fmla="*/ 604 w 1561"/>
                <a:gd name="T21" fmla="*/ 615 h 960"/>
                <a:gd name="T22" fmla="*/ 282 w 1561"/>
                <a:gd name="T23" fmla="*/ 810 h 960"/>
                <a:gd name="T24" fmla="*/ 104 w 1561"/>
                <a:gd name="T25" fmla="*/ 960 h 96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1561"/>
                <a:gd name="T40" fmla="*/ 0 h 960"/>
                <a:gd name="T41" fmla="*/ 1561 w 1561"/>
                <a:gd name="T42" fmla="*/ 960 h 96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1561" h="960">
                  <a:moveTo>
                    <a:pt x="0" y="788"/>
                  </a:moveTo>
                  <a:cubicBezTo>
                    <a:pt x="37" y="771"/>
                    <a:pt x="135" y="733"/>
                    <a:pt x="228" y="690"/>
                  </a:cubicBezTo>
                  <a:cubicBezTo>
                    <a:pt x="325" y="652"/>
                    <a:pt x="459" y="580"/>
                    <a:pt x="560" y="530"/>
                  </a:cubicBezTo>
                  <a:lnTo>
                    <a:pt x="836" y="390"/>
                  </a:lnTo>
                  <a:lnTo>
                    <a:pt x="1475" y="45"/>
                  </a:lnTo>
                  <a:lnTo>
                    <a:pt x="1451" y="0"/>
                  </a:lnTo>
                  <a:lnTo>
                    <a:pt x="1561" y="45"/>
                  </a:lnTo>
                  <a:lnTo>
                    <a:pt x="1540" y="159"/>
                  </a:lnTo>
                  <a:lnTo>
                    <a:pt x="1514" y="109"/>
                  </a:lnTo>
                  <a:lnTo>
                    <a:pt x="868" y="458"/>
                  </a:lnTo>
                  <a:lnTo>
                    <a:pt x="604" y="615"/>
                  </a:lnTo>
                  <a:cubicBezTo>
                    <a:pt x="506" y="674"/>
                    <a:pt x="365" y="753"/>
                    <a:pt x="282" y="810"/>
                  </a:cubicBezTo>
                  <a:cubicBezTo>
                    <a:pt x="202" y="874"/>
                    <a:pt x="141" y="929"/>
                    <a:pt x="104" y="960"/>
                  </a:cubicBezTo>
                </a:path>
              </a:pathLst>
            </a:custGeom>
            <a:gradFill rotWithShape="0">
              <a:gsLst>
                <a:gs pos="0">
                  <a:srgbClr val="071422"/>
                </a:gs>
                <a:gs pos="100000">
                  <a:srgbClr val="3399FF"/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3" name="Rectangle 153"/>
            <p:cNvSpPr>
              <a:spLocks noChangeArrowheads="1"/>
            </p:cNvSpPr>
            <p:nvPr/>
          </p:nvSpPr>
          <p:spPr bwMode="auto">
            <a:xfrm rot="19929230">
              <a:off x="3554" y="2676"/>
              <a:ext cx="6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 dirty="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Oxidation</a:t>
              </a:r>
            </a:p>
          </p:txBody>
        </p:sp>
        <p:sp>
          <p:nvSpPr>
            <p:cNvPr id="154" name="Rectangle 154"/>
            <p:cNvSpPr>
              <a:spLocks noChangeArrowheads="1"/>
            </p:cNvSpPr>
            <p:nvPr/>
          </p:nvSpPr>
          <p:spPr bwMode="auto">
            <a:xfrm rot="-1799109">
              <a:off x="3411" y="2838"/>
              <a:ext cx="11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Rearrangements</a:t>
              </a:r>
            </a:p>
          </p:txBody>
        </p:sp>
        <p:sp>
          <p:nvSpPr>
            <p:cNvPr id="155" name="Freeform 155"/>
            <p:cNvSpPr>
              <a:spLocks/>
            </p:cNvSpPr>
            <p:nvPr/>
          </p:nvSpPr>
          <p:spPr bwMode="auto">
            <a:xfrm>
              <a:off x="1114" y="2970"/>
              <a:ext cx="1018" cy="778"/>
            </a:xfrm>
            <a:custGeom>
              <a:avLst/>
              <a:gdLst>
                <a:gd name="T0" fmla="*/ 90 w 1018"/>
                <a:gd name="T1" fmla="*/ 0 h 778"/>
                <a:gd name="T2" fmla="*/ 548 w 1018"/>
                <a:gd name="T3" fmla="*/ 262 h 778"/>
                <a:gd name="T4" fmla="*/ 928 w 1018"/>
                <a:gd name="T5" fmla="*/ 325 h 778"/>
                <a:gd name="T6" fmla="*/ 928 w 1018"/>
                <a:gd name="T7" fmla="*/ 273 h 778"/>
                <a:gd name="T8" fmla="*/ 1018 w 1018"/>
                <a:gd name="T9" fmla="*/ 366 h 778"/>
                <a:gd name="T10" fmla="*/ 930 w 1018"/>
                <a:gd name="T11" fmla="*/ 457 h 778"/>
                <a:gd name="T12" fmla="*/ 930 w 1018"/>
                <a:gd name="T13" fmla="*/ 399 h 778"/>
                <a:gd name="T14" fmla="*/ 432 w 1018"/>
                <a:gd name="T15" fmla="*/ 512 h 778"/>
                <a:gd name="T16" fmla="*/ 0 w 1018"/>
                <a:gd name="T17" fmla="*/ 778 h 778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1018"/>
                <a:gd name="T28" fmla="*/ 0 h 778"/>
                <a:gd name="T29" fmla="*/ 1018 w 1018"/>
                <a:gd name="T30" fmla="*/ 778 h 778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1018" h="778">
                  <a:moveTo>
                    <a:pt x="90" y="0"/>
                  </a:moveTo>
                  <a:cubicBezTo>
                    <a:pt x="166" y="44"/>
                    <a:pt x="409" y="208"/>
                    <a:pt x="548" y="262"/>
                  </a:cubicBezTo>
                  <a:cubicBezTo>
                    <a:pt x="687" y="316"/>
                    <a:pt x="857" y="333"/>
                    <a:pt x="928" y="325"/>
                  </a:cubicBezTo>
                  <a:lnTo>
                    <a:pt x="928" y="273"/>
                  </a:lnTo>
                  <a:lnTo>
                    <a:pt x="1018" y="366"/>
                  </a:lnTo>
                  <a:lnTo>
                    <a:pt x="930" y="457"/>
                  </a:lnTo>
                  <a:lnTo>
                    <a:pt x="930" y="399"/>
                  </a:lnTo>
                  <a:cubicBezTo>
                    <a:pt x="847" y="408"/>
                    <a:pt x="587" y="449"/>
                    <a:pt x="432" y="512"/>
                  </a:cubicBezTo>
                  <a:cubicBezTo>
                    <a:pt x="277" y="575"/>
                    <a:pt x="90" y="723"/>
                    <a:pt x="0" y="778"/>
                  </a:cubicBezTo>
                </a:path>
              </a:pathLst>
            </a:custGeom>
            <a:gradFill rotWithShape="0">
              <a:gsLst>
                <a:gs pos="0">
                  <a:srgbClr val="071422"/>
                </a:gs>
                <a:gs pos="100000">
                  <a:srgbClr val="3399FF"/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56" name="Rectangle 156"/>
            <p:cNvSpPr>
              <a:spLocks noChangeArrowheads="1"/>
            </p:cNvSpPr>
            <p:nvPr/>
          </p:nvSpPr>
          <p:spPr bwMode="auto">
            <a:xfrm>
              <a:off x="1336" y="3113"/>
              <a:ext cx="70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Formation</a:t>
              </a:r>
            </a:p>
          </p:txBody>
        </p:sp>
        <p:sp>
          <p:nvSpPr>
            <p:cNvPr id="157" name="Rectangle 157"/>
            <p:cNvSpPr>
              <a:spLocks noChangeArrowheads="1"/>
            </p:cNvSpPr>
            <p:nvPr/>
          </p:nvSpPr>
          <p:spPr bwMode="auto">
            <a:xfrm>
              <a:off x="1416" y="3273"/>
              <a:ext cx="54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Release</a:t>
              </a:r>
            </a:p>
          </p:txBody>
        </p:sp>
      </p:grpSp>
      <p:grpSp>
        <p:nvGrpSpPr>
          <p:cNvPr id="158" name="Group 158"/>
          <p:cNvGrpSpPr>
            <a:grpSpLocks/>
          </p:cNvGrpSpPr>
          <p:nvPr/>
        </p:nvGrpSpPr>
        <p:grpSpPr bwMode="auto">
          <a:xfrm>
            <a:off x="600075" y="1198563"/>
            <a:ext cx="8505825" cy="4032250"/>
            <a:chOff x="378" y="563"/>
            <a:chExt cx="5358" cy="2540"/>
          </a:xfrm>
        </p:grpSpPr>
        <p:pic>
          <p:nvPicPr>
            <p:cNvPr id="159" name="Picture 159" descr="E:\My Documents\M-Laure\Kozinski\cel-b.bmp"/>
            <p:cNvPicPr preferRelativeResize="0">
              <a:picLocks noChangeArrowheads="1"/>
            </p:cNvPicPr>
            <p:nvPr/>
          </p:nvPicPr>
          <p:blipFill>
            <a:blip r:embed="rId6">
              <a:lum bright="-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58" y="563"/>
              <a:ext cx="833" cy="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0" name="Rectangle 160"/>
            <p:cNvSpPr>
              <a:spLocks noChangeArrowheads="1"/>
            </p:cNvSpPr>
            <p:nvPr/>
          </p:nvSpPr>
          <p:spPr bwMode="auto">
            <a:xfrm>
              <a:off x="1924" y="672"/>
              <a:ext cx="701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cellulose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oligomers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glucose</a:t>
              </a:r>
            </a:p>
          </p:txBody>
        </p:sp>
        <p:sp>
          <p:nvSpPr>
            <p:cNvPr id="161" name="Rectangle 161"/>
            <p:cNvSpPr>
              <a:spLocks noChangeArrowheads="1"/>
            </p:cNvSpPr>
            <p:nvPr/>
          </p:nvSpPr>
          <p:spPr bwMode="auto">
            <a:xfrm>
              <a:off x="3288" y="677"/>
              <a:ext cx="1072" cy="4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ketones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saccharic acids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furans</a:t>
              </a:r>
            </a:p>
          </p:txBody>
        </p:sp>
        <p:sp>
          <p:nvSpPr>
            <p:cNvPr id="162" name="Freeform 162"/>
            <p:cNvSpPr>
              <a:spLocks/>
            </p:cNvSpPr>
            <p:nvPr/>
          </p:nvSpPr>
          <p:spPr bwMode="auto">
            <a:xfrm>
              <a:off x="2547" y="1036"/>
              <a:ext cx="698" cy="184"/>
            </a:xfrm>
            <a:custGeom>
              <a:avLst/>
              <a:gdLst>
                <a:gd name="T0" fmla="*/ 7 w 698"/>
                <a:gd name="T1" fmla="*/ 10 h 184"/>
                <a:gd name="T2" fmla="*/ 131 w 698"/>
                <a:gd name="T3" fmla="*/ 34 h 184"/>
                <a:gd name="T4" fmla="*/ 272 w 698"/>
                <a:gd name="T5" fmla="*/ 42 h 184"/>
                <a:gd name="T6" fmla="*/ 390 w 698"/>
                <a:gd name="T7" fmla="*/ 51 h 184"/>
                <a:gd name="T8" fmla="*/ 468 w 698"/>
                <a:gd name="T9" fmla="*/ 52 h 184"/>
                <a:gd name="T10" fmla="*/ 638 w 698"/>
                <a:gd name="T11" fmla="*/ 52 h 184"/>
                <a:gd name="T12" fmla="*/ 638 w 698"/>
                <a:gd name="T13" fmla="*/ 0 h 184"/>
                <a:gd name="T14" fmla="*/ 698 w 698"/>
                <a:gd name="T15" fmla="*/ 93 h 184"/>
                <a:gd name="T16" fmla="*/ 639 w 698"/>
                <a:gd name="T17" fmla="*/ 184 h 184"/>
                <a:gd name="T18" fmla="*/ 639 w 698"/>
                <a:gd name="T19" fmla="*/ 126 h 184"/>
                <a:gd name="T20" fmla="*/ 490 w 698"/>
                <a:gd name="T21" fmla="*/ 126 h 184"/>
                <a:gd name="T22" fmla="*/ 389 w 698"/>
                <a:gd name="T23" fmla="*/ 126 h 184"/>
                <a:gd name="T24" fmla="*/ 241 w 698"/>
                <a:gd name="T25" fmla="*/ 130 h 184"/>
                <a:gd name="T26" fmla="*/ 95 w 698"/>
                <a:gd name="T27" fmla="*/ 148 h 184"/>
                <a:gd name="T28" fmla="*/ 0 w 698"/>
                <a:gd name="T29" fmla="*/ 183 h 18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98"/>
                <a:gd name="T46" fmla="*/ 0 h 184"/>
                <a:gd name="T47" fmla="*/ 698 w 698"/>
                <a:gd name="T48" fmla="*/ 184 h 184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98" h="184">
                  <a:moveTo>
                    <a:pt x="7" y="10"/>
                  </a:moveTo>
                  <a:cubicBezTo>
                    <a:pt x="28" y="14"/>
                    <a:pt x="87" y="29"/>
                    <a:pt x="131" y="34"/>
                  </a:cubicBezTo>
                  <a:cubicBezTo>
                    <a:pt x="175" y="39"/>
                    <a:pt x="229" y="39"/>
                    <a:pt x="272" y="42"/>
                  </a:cubicBezTo>
                  <a:lnTo>
                    <a:pt x="390" y="51"/>
                  </a:lnTo>
                  <a:lnTo>
                    <a:pt x="468" y="52"/>
                  </a:lnTo>
                  <a:lnTo>
                    <a:pt x="638" y="52"/>
                  </a:lnTo>
                  <a:lnTo>
                    <a:pt x="638" y="0"/>
                  </a:lnTo>
                  <a:lnTo>
                    <a:pt x="698" y="93"/>
                  </a:lnTo>
                  <a:lnTo>
                    <a:pt x="639" y="184"/>
                  </a:lnTo>
                  <a:lnTo>
                    <a:pt x="639" y="126"/>
                  </a:lnTo>
                  <a:lnTo>
                    <a:pt x="490" y="126"/>
                  </a:lnTo>
                  <a:lnTo>
                    <a:pt x="389" y="126"/>
                  </a:lnTo>
                  <a:lnTo>
                    <a:pt x="241" y="130"/>
                  </a:lnTo>
                  <a:lnTo>
                    <a:pt x="95" y="148"/>
                  </a:lnTo>
                  <a:lnTo>
                    <a:pt x="0" y="183"/>
                  </a:lnTo>
                </a:path>
              </a:pathLst>
            </a:custGeom>
            <a:gradFill rotWithShape="0">
              <a:gsLst>
                <a:gs pos="0">
                  <a:srgbClr val="071422"/>
                </a:gs>
                <a:gs pos="100000">
                  <a:srgbClr val="3399FF"/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3" name="Rectangle 163"/>
            <p:cNvSpPr>
              <a:spLocks noChangeArrowheads="1"/>
            </p:cNvSpPr>
            <p:nvPr/>
          </p:nvSpPr>
          <p:spPr bwMode="auto">
            <a:xfrm>
              <a:off x="2585" y="913"/>
              <a:ext cx="6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Oxidation</a:t>
              </a:r>
            </a:p>
          </p:txBody>
        </p:sp>
        <p:sp>
          <p:nvSpPr>
            <p:cNvPr id="164" name="Rectangle 164"/>
            <p:cNvSpPr>
              <a:spLocks noChangeArrowheads="1"/>
            </p:cNvSpPr>
            <p:nvPr/>
          </p:nvSpPr>
          <p:spPr bwMode="auto">
            <a:xfrm>
              <a:off x="2632" y="1124"/>
              <a:ext cx="6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Decomp.</a:t>
              </a:r>
            </a:p>
          </p:txBody>
        </p:sp>
        <p:sp>
          <p:nvSpPr>
            <p:cNvPr id="165" name="Freeform 165"/>
            <p:cNvSpPr>
              <a:spLocks/>
            </p:cNvSpPr>
            <p:nvPr/>
          </p:nvSpPr>
          <p:spPr bwMode="auto">
            <a:xfrm>
              <a:off x="5046" y="1788"/>
              <a:ext cx="392" cy="1196"/>
            </a:xfrm>
            <a:custGeom>
              <a:avLst/>
              <a:gdLst>
                <a:gd name="T0" fmla="*/ 0 w 392"/>
                <a:gd name="T1" fmla="*/ 150 h 1196"/>
                <a:gd name="T2" fmla="*/ 24 w 392"/>
                <a:gd name="T3" fmla="*/ 354 h 1196"/>
                <a:gd name="T4" fmla="*/ 54 w 392"/>
                <a:gd name="T5" fmla="*/ 561 h 1196"/>
                <a:gd name="T6" fmla="*/ 78 w 392"/>
                <a:gd name="T7" fmla="*/ 696 h 1196"/>
                <a:gd name="T8" fmla="*/ 108 w 392"/>
                <a:gd name="T9" fmla="*/ 804 h 1196"/>
                <a:gd name="T10" fmla="*/ 168 w 392"/>
                <a:gd name="T11" fmla="*/ 933 h 1196"/>
                <a:gd name="T12" fmla="*/ 243 w 392"/>
                <a:gd name="T13" fmla="*/ 1050 h 1196"/>
                <a:gd name="T14" fmla="*/ 315 w 392"/>
                <a:gd name="T15" fmla="*/ 1146 h 1196"/>
                <a:gd name="T16" fmla="*/ 279 w 392"/>
                <a:gd name="T17" fmla="*/ 1196 h 1196"/>
                <a:gd name="T18" fmla="*/ 390 w 392"/>
                <a:gd name="T19" fmla="*/ 1196 h 1196"/>
                <a:gd name="T20" fmla="*/ 392 w 392"/>
                <a:gd name="T21" fmla="*/ 1083 h 1196"/>
                <a:gd name="T22" fmla="*/ 357 w 392"/>
                <a:gd name="T23" fmla="*/ 1113 h 1196"/>
                <a:gd name="T24" fmla="*/ 296 w 392"/>
                <a:gd name="T25" fmla="*/ 1032 h 1196"/>
                <a:gd name="T26" fmla="*/ 233 w 392"/>
                <a:gd name="T27" fmla="*/ 935 h 1196"/>
                <a:gd name="T28" fmla="*/ 192 w 392"/>
                <a:gd name="T29" fmla="*/ 834 h 1196"/>
                <a:gd name="T30" fmla="*/ 171 w 392"/>
                <a:gd name="T31" fmla="*/ 693 h 1196"/>
                <a:gd name="T32" fmla="*/ 165 w 392"/>
                <a:gd name="T33" fmla="*/ 588 h 1196"/>
                <a:gd name="T34" fmla="*/ 168 w 392"/>
                <a:gd name="T35" fmla="*/ 411 h 1196"/>
                <a:gd name="T36" fmla="*/ 171 w 392"/>
                <a:gd name="T37" fmla="*/ 288 h 1196"/>
                <a:gd name="T38" fmla="*/ 183 w 392"/>
                <a:gd name="T39" fmla="*/ 219 h 1196"/>
                <a:gd name="T40" fmla="*/ 210 w 392"/>
                <a:gd name="T41" fmla="*/ 279 h 1196"/>
                <a:gd name="T42" fmla="*/ 231 w 392"/>
                <a:gd name="T43" fmla="*/ 306 h 1196"/>
                <a:gd name="T44" fmla="*/ 255 w 392"/>
                <a:gd name="T45" fmla="*/ 324 h 1196"/>
                <a:gd name="T46" fmla="*/ 285 w 392"/>
                <a:gd name="T47" fmla="*/ 333 h 1196"/>
                <a:gd name="T48" fmla="*/ 263 w 392"/>
                <a:gd name="T49" fmla="*/ 387 h 1196"/>
                <a:gd name="T50" fmla="*/ 371 w 392"/>
                <a:gd name="T51" fmla="*/ 344 h 1196"/>
                <a:gd name="T52" fmla="*/ 318 w 392"/>
                <a:gd name="T53" fmla="*/ 237 h 1196"/>
                <a:gd name="T54" fmla="*/ 306 w 392"/>
                <a:gd name="T55" fmla="*/ 282 h 1196"/>
                <a:gd name="T56" fmla="*/ 279 w 392"/>
                <a:gd name="T57" fmla="*/ 252 h 1196"/>
                <a:gd name="T58" fmla="*/ 264 w 392"/>
                <a:gd name="T59" fmla="*/ 228 h 1196"/>
                <a:gd name="T60" fmla="*/ 255 w 392"/>
                <a:gd name="T61" fmla="*/ 201 h 1196"/>
                <a:gd name="T62" fmla="*/ 210 w 392"/>
                <a:gd name="T63" fmla="*/ 0 h 11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2"/>
                <a:gd name="T97" fmla="*/ 0 h 1196"/>
                <a:gd name="T98" fmla="*/ 392 w 392"/>
                <a:gd name="T99" fmla="*/ 1196 h 11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2" h="1196">
                  <a:moveTo>
                    <a:pt x="0" y="150"/>
                  </a:moveTo>
                  <a:lnTo>
                    <a:pt x="24" y="354"/>
                  </a:lnTo>
                  <a:lnTo>
                    <a:pt x="54" y="561"/>
                  </a:lnTo>
                  <a:lnTo>
                    <a:pt x="78" y="696"/>
                  </a:lnTo>
                  <a:lnTo>
                    <a:pt x="108" y="804"/>
                  </a:lnTo>
                  <a:lnTo>
                    <a:pt x="168" y="933"/>
                  </a:lnTo>
                  <a:lnTo>
                    <a:pt x="243" y="1050"/>
                  </a:lnTo>
                  <a:lnTo>
                    <a:pt x="315" y="1146"/>
                  </a:lnTo>
                  <a:lnTo>
                    <a:pt x="279" y="1196"/>
                  </a:lnTo>
                  <a:lnTo>
                    <a:pt x="390" y="1196"/>
                  </a:lnTo>
                  <a:lnTo>
                    <a:pt x="392" y="1083"/>
                  </a:lnTo>
                  <a:lnTo>
                    <a:pt x="357" y="1113"/>
                  </a:lnTo>
                  <a:lnTo>
                    <a:pt x="296" y="1032"/>
                  </a:lnTo>
                  <a:lnTo>
                    <a:pt x="233" y="935"/>
                  </a:lnTo>
                  <a:lnTo>
                    <a:pt x="192" y="834"/>
                  </a:lnTo>
                  <a:lnTo>
                    <a:pt x="171" y="693"/>
                  </a:lnTo>
                  <a:lnTo>
                    <a:pt x="165" y="588"/>
                  </a:lnTo>
                  <a:lnTo>
                    <a:pt x="168" y="411"/>
                  </a:lnTo>
                  <a:lnTo>
                    <a:pt x="171" y="288"/>
                  </a:lnTo>
                  <a:lnTo>
                    <a:pt x="183" y="219"/>
                  </a:lnTo>
                  <a:lnTo>
                    <a:pt x="210" y="279"/>
                  </a:lnTo>
                  <a:lnTo>
                    <a:pt x="231" y="306"/>
                  </a:lnTo>
                  <a:lnTo>
                    <a:pt x="255" y="324"/>
                  </a:lnTo>
                  <a:lnTo>
                    <a:pt x="285" y="333"/>
                  </a:lnTo>
                  <a:lnTo>
                    <a:pt x="263" y="387"/>
                  </a:lnTo>
                  <a:lnTo>
                    <a:pt x="371" y="344"/>
                  </a:lnTo>
                  <a:lnTo>
                    <a:pt x="318" y="237"/>
                  </a:lnTo>
                  <a:lnTo>
                    <a:pt x="306" y="282"/>
                  </a:lnTo>
                  <a:lnTo>
                    <a:pt x="279" y="252"/>
                  </a:lnTo>
                  <a:lnTo>
                    <a:pt x="264" y="228"/>
                  </a:lnTo>
                  <a:lnTo>
                    <a:pt x="255" y="201"/>
                  </a:lnTo>
                  <a:lnTo>
                    <a:pt x="210" y="0"/>
                  </a:lnTo>
                </a:path>
              </a:pathLst>
            </a:custGeom>
            <a:gradFill rotWithShape="0">
              <a:gsLst>
                <a:gs pos="0">
                  <a:srgbClr val="071422"/>
                </a:gs>
                <a:gs pos="100000">
                  <a:srgbClr val="3399FF"/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6" name="Rectangle 166"/>
            <p:cNvSpPr>
              <a:spLocks noChangeArrowheads="1"/>
            </p:cNvSpPr>
            <p:nvPr/>
          </p:nvSpPr>
          <p:spPr bwMode="auto">
            <a:xfrm>
              <a:off x="4693" y="1379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light acids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acetic acid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light HC</a:t>
              </a:r>
            </a:p>
          </p:txBody>
        </p:sp>
        <p:sp>
          <p:nvSpPr>
            <p:cNvPr id="167" name="Rectangle 167"/>
            <p:cNvSpPr>
              <a:spLocks noChangeArrowheads="1"/>
            </p:cNvSpPr>
            <p:nvPr/>
          </p:nvSpPr>
          <p:spPr bwMode="auto">
            <a:xfrm>
              <a:off x="5456" y="1965"/>
              <a:ext cx="269" cy="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/>
            <a:p>
              <a:pPr algn="l">
                <a:defRPr/>
              </a:pPr>
              <a:r>
                <a:rPr 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CO</a:t>
              </a:r>
              <a:r>
                <a:rPr lang="en-US" sz="1800" baseline="-250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</a:p>
            <a:p>
              <a:pPr algn="l">
                <a:defRPr/>
              </a:pPr>
              <a:r>
                <a:rPr 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H</a:t>
              </a:r>
              <a:r>
                <a:rPr lang="en-US" sz="1800" baseline="-250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  <a:r>
                <a:rPr 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O</a:t>
              </a:r>
            </a:p>
            <a:p>
              <a:pPr algn="l">
                <a:defRPr/>
              </a:pPr>
              <a:r>
                <a:rPr 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O</a:t>
              </a:r>
              <a:r>
                <a:rPr lang="en-US" sz="1800" baseline="-250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  <a:r>
                <a:rPr 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 </a:t>
              </a:r>
            </a:p>
            <a:p>
              <a:pPr algn="l">
                <a:defRPr/>
              </a:pPr>
              <a:r>
                <a:rPr 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N</a:t>
              </a:r>
              <a:r>
                <a:rPr lang="en-US" sz="1800" baseline="-250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rPr>
                <a:t>2</a:t>
              </a:r>
              <a:endParaRPr lang="en-US" sz="1800">
                <a:solidFill>
                  <a:schemeClr val="accent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  <p:sp>
          <p:nvSpPr>
            <p:cNvPr id="168" name="Rectangle 168"/>
            <p:cNvSpPr>
              <a:spLocks noChangeArrowheads="1"/>
            </p:cNvSpPr>
            <p:nvPr/>
          </p:nvSpPr>
          <p:spPr bwMode="auto">
            <a:xfrm>
              <a:off x="5464" y="2930"/>
              <a:ext cx="272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Ash</a:t>
              </a:r>
            </a:p>
          </p:txBody>
        </p:sp>
        <p:sp>
          <p:nvSpPr>
            <p:cNvPr id="169" name="Freeform 169"/>
            <p:cNvSpPr>
              <a:spLocks/>
            </p:cNvSpPr>
            <p:nvPr/>
          </p:nvSpPr>
          <p:spPr bwMode="auto">
            <a:xfrm rot="1060927">
              <a:off x="3882" y="1253"/>
              <a:ext cx="770" cy="192"/>
            </a:xfrm>
            <a:custGeom>
              <a:avLst/>
              <a:gdLst>
                <a:gd name="T0" fmla="*/ 0 w 1035"/>
                <a:gd name="T1" fmla="*/ 0 h 192"/>
                <a:gd name="T2" fmla="*/ 22 w 1035"/>
                <a:gd name="T3" fmla="*/ 23 h 192"/>
                <a:gd name="T4" fmla="*/ 68 w 1035"/>
                <a:gd name="T5" fmla="*/ 50 h 192"/>
                <a:gd name="T6" fmla="*/ 98 w 1035"/>
                <a:gd name="T7" fmla="*/ 59 h 192"/>
                <a:gd name="T8" fmla="*/ 118 w 1035"/>
                <a:gd name="T9" fmla="*/ 60 h 192"/>
                <a:gd name="T10" fmla="*/ 161 w 1035"/>
                <a:gd name="T11" fmla="*/ 60 h 192"/>
                <a:gd name="T12" fmla="*/ 161 w 1035"/>
                <a:gd name="T13" fmla="*/ 8 h 192"/>
                <a:gd name="T14" fmla="*/ 176 w 1035"/>
                <a:gd name="T15" fmla="*/ 101 h 192"/>
                <a:gd name="T16" fmla="*/ 161 w 1035"/>
                <a:gd name="T17" fmla="*/ 192 h 192"/>
                <a:gd name="T18" fmla="*/ 161 w 1035"/>
                <a:gd name="T19" fmla="*/ 134 h 192"/>
                <a:gd name="T20" fmla="*/ 123 w 1035"/>
                <a:gd name="T21" fmla="*/ 134 h 192"/>
                <a:gd name="T22" fmla="*/ 97 w 1035"/>
                <a:gd name="T23" fmla="*/ 134 h 192"/>
                <a:gd name="T24" fmla="*/ 68 w 1035"/>
                <a:gd name="T25" fmla="*/ 146 h 192"/>
                <a:gd name="T26" fmla="*/ 21 w 1035"/>
                <a:gd name="T27" fmla="*/ 171 h 192"/>
                <a:gd name="T28" fmla="*/ 0 w 1035"/>
                <a:gd name="T29" fmla="*/ 191 h 1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35"/>
                <a:gd name="T46" fmla="*/ 0 h 192"/>
                <a:gd name="T47" fmla="*/ 1035 w 1035"/>
                <a:gd name="T48" fmla="*/ 192 h 19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35" h="192">
                  <a:moveTo>
                    <a:pt x="0" y="0"/>
                  </a:moveTo>
                  <a:lnTo>
                    <a:pt x="132" y="23"/>
                  </a:lnTo>
                  <a:lnTo>
                    <a:pt x="403" y="50"/>
                  </a:lnTo>
                  <a:lnTo>
                    <a:pt x="579" y="59"/>
                  </a:lnTo>
                  <a:lnTo>
                    <a:pt x="694" y="60"/>
                  </a:lnTo>
                  <a:lnTo>
                    <a:pt x="946" y="60"/>
                  </a:lnTo>
                  <a:lnTo>
                    <a:pt x="946" y="8"/>
                  </a:lnTo>
                  <a:lnTo>
                    <a:pt x="1035" y="101"/>
                  </a:lnTo>
                  <a:lnTo>
                    <a:pt x="948" y="192"/>
                  </a:lnTo>
                  <a:lnTo>
                    <a:pt x="948" y="134"/>
                  </a:lnTo>
                  <a:lnTo>
                    <a:pt x="727" y="134"/>
                  </a:lnTo>
                  <a:lnTo>
                    <a:pt x="577" y="134"/>
                  </a:lnTo>
                  <a:lnTo>
                    <a:pt x="402" y="146"/>
                  </a:lnTo>
                  <a:lnTo>
                    <a:pt x="124" y="171"/>
                  </a:lnTo>
                  <a:lnTo>
                    <a:pt x="0" y="191"/>
                  </a:lnTo>
                </a:path>
              </a:pathLst>
            </a:custGeom>
            <a:gradFill rotWithShape="0">
              <a:gsLst>
                <a:gs pos="0">
                  <a:srgbClr val="071422"/>
                </a:gs>
                <a:gs pos="100000">
                  <a:srgbClr val="3399FF"/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0" name="Rectangle 170"/>
            <p:cNvSpPr>
              <a:spLocks noChangeArrowheads="1"/>
            </p:cNvSpPr>
            <p:nvPr/>
          </p:nvSpPr>
          <p:spPr bwMode="auto">
            <a:xfrm rot="1292703">
              <a:off x="4021" y="1168"/>
              <a:ext cx="66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Oxidation</a:t>
              </a:r>
            </a:p>
          </p:txBody>
        </p:sp>
        <p:sp>
          <p:nvSpPr>
            <p:cNvPr id="171" name="Rectangle 171"/>
            <p:cNvSpPr>
              <a:spLocks noChangeArrowheads="1"/>
            </p:cNvSpPr>
            <p:nvPr/>
          </p:nvSpPr>
          <p:spPr bwMode="auto">
            <a:xfrm rot="1147002">
              <a:off x="3965" y="1373"/>
              <a:ext cx="6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Decomp.</a:t>
              </a:r>
            </a:p>
          </p:txBody>
        </p:sp>
        <p:sp>
          <p:nvSpPr>
            <p:cNvPr id="172" name="Rectangle 172"/>
            <p:cNvSpPr>
              <a:spLocks noChangeArrowheads="1"/>
            </p:cNvSpPr>
            <p:nvPr/>
          </p:nvSpPr>
          <p:spPr bwMode="auto">
            <a:xfrm>
              <a:off x="384" y="1376"/>
              <a:ext cx="711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20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Cellulose</a:t>
              </a:r>
            </a:p>
          </p:txBody>
        </p:sp>
        <p:sp>
          <p:nvSpPr>
            <p:cNvPr id="173" name="Freeform 173"/>
            <p:cNvSpPr>
              <a:spLocks/>
            </p:cNvSpPr>
            <p:nvPr/>
          </p:nvSpPr>
          <p:spPr bwMode="auto">
            <a:xfrm>
              <a:off x="1089" y="954"/>
              <a:ext cx="785" cy="555"/>
            </a:xfrm>
            <a:custGeom>
              <a:avLst/>
              <a:gdLst>
                <a:gd name="T0" fmla="*/ 15 w 785"/>
                <a:gd name="T1" fmla="*/ 339 h 555"/>
                <a:gd name="T2" fmla="*/ 78 w 785"/>
                <a:gd name="T3" fmla="*/ 285 h 555"/>
                <a:gd name="T4" fmla="*/ 135 w 785"/>
                <a:gd name="T5" fmla="*/ 216 h 555"/>
                <a:gd name="T6" fmla="*/ 297 w 785"/>
                <a:gd name="T7" fmla="*/ 100 h 555"/>
                <a:gd name="T8" fmla="*/ 456 w 785"/>
                <a:gd name="T9" fmla="*/ 51 h 555"/>
                <a:gd name="T10" fmla="*/ 539 w 785"/>
                <a:gd name="T11" fmla="*/ 52 h 555"/>
                <a:gd name="T12" fmla="*/ 721 w 785"/>
                <a:gd name="T13" fmla="*/ 52 h 555"/>
                <a:gd name="T14" fmla="*/ 721 w 785"/>
                <a:gd name="T15" fmla="*/ 0 h 555"/>
                <a:gd name="T16" fmla="*/ 785 w 785"/>
                <a:gd name="T17" fmla="*/ 93 h 555"/>
                <a:gd name="T18" fmla="*/ 722 w 785"/>
                <a:gd name="T19" fmla="*/ 184 h 555"/>
                <a:gd name="T20" fmla="*/ 722 w 785"/>
                <a:gd name="T21" fmla="*/ 126 h 555"/>
                <a:gd name="T22" fmla="*/ 563 w 785"/>
                <a:gd name="T23" fmla="*/ 126 h 555"/>
                <a:gd name="T24" fmla="*/ 455 w 785"/>
                <a:gd name="T25" fmla="*/ 134 h 555"/>
                <a:gd name="T26" fmla="*/ 329 w 785"/>
                <a:gd name="T27" fmla="*/ 190 h 555"/>
                <a:gd name="T28" fmla="*/ 207 w 785"/>
                <a:gd name="T29" fmla="*/ 288 h 555"/>
                <a:gd name="T30" fmla="*/ 111 w 785"/>
                <a:gd name="T31" fmla="*/ 408 h 555"/>
                <a:gd name="T32" fmla="*/ 0 w 785"/>
                <a:gd name="T33" fmla="*/ 555 h 55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785"/>
                <a:gd name="T52" fmla="*/ 0 h 555"/>
                <a:gd name="T53" fmla="*/ 785 w 785"/>
                <a:gd name="T54" fmla="*/ 555 h 555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785" h="555">
                  <a:moveTo>
                    <a:pt x="15" y="339"/>
                  </a:moveTo>
                  <a:lnTo>
                    <a:pt x="78" y="285"/>
                  </a:lnTo>
                  <a:lnTo>
                    <a:pt x="135" y="216"/>
                  </a:lnTo>
                  <a:cubicBezTo>
                    <a:pt x="172" y="185"/>
                    <a:pt x="244" y="127"/>
                    <a:pt x="297" y="100"/>
                  </a:cubicBezTo>
                  <a:cubicBezTo>
                    <a:pt x="350" y="73"/>
                    <a:pt x="405" y="62"/>
                    <a:pt x="456" y="51"/>
                  </a:cubicBezTo>
                  <a:lnTo>
                    <a:pt x="539" y="52"/>
                  </a:lnTo>
                  <a:lnTo>
                    <a:pt x="721" y="52"/>
                  </a:lnTo>
                  <a:lnTo>
                    <a:pt x="721" y="0"/>
                  </a:lnTo>
                  <a:lnTo>
                    <a:pt x="785" y="93"/>
                  </a:lnTo>
                  <a:lnTo>
                    <a:pt x="722" y="184"/>
                  </a:lnTo>
                  <a:lnTo>
                    <a:pt x="722" y="126"/>
                  </a:lnTo>
                  <a:lnTo>
                    <a:pt x="563" y="126"/>
                  </a:lnTo>
                  <a:lnTo>
                    <a:pt x="455" y="134"/>
                  </a:lnTo>
                  <a:cubicBezTo>
                    <a:pt x="416" y="145"/>
                    <a:pt x="370" y="164"/>
                    <a:pt x="329" y="190"/>
                  </a:cubicBezTo>
                  <a:cubicBezTo>
                    <a:pt x="288" y="217"/>
                    <a:pt x="243" y="249"/>
                    <a:pt x="207" y="288"/>
                  </a:cubicBezTo>
                  <a:lnTo>
                    <a:pt x="111" y="408"/>
                  </a:lnTo>
                  <a:lnTo>
                    <a:pt x="0" y="555"/>
                  </a:lnTo>
                </a:path>
              </a:pathLst>
            </a:custGeom>
            <a:gradFill rotWithShape="0">
              <a:gsLst>
                <a:gs pos="0">
                  <a:srgbClr val="071422"/>
                </a:gs>
                <a:gs pos="100000">
                  <a:srgbClr val="3399FF"/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74" name="Rectangle 174"/>
            <p:cNvSpPr>
              <a:spLocks noChangeArrowheads="1"/>
            </p:cNvSpPr>
            <p:nvPr/>
          </p:nvSpPr>
          <p:spPr bwMode="auto">
            <a:xfrm rot="-1245961">
              <a:off x="1119" y="840"/>
              <a:ext cx="7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Dissolution</a:t>
              </a:r>
            </a:p>
          </p:txBody>
        </p:sp>
        <p:sp>
          <p:nvSpPr>
            <p:cNvPr id="175" name="Rectangle 175"/>
            <p:cNvSpPr>
              <a:spLocks noChangeArrowheads="1"/>
            </p:cNvSpPr>
            <p:nvPr/>
          </p:nvSpPr>
          <p:spPr bwMode="auto">
            <a:xfrm rot="-1246215">
              <a:off x="1174" y="1144"/>
              <a:ext cx="73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Hydrolysis</a:t>
              </a:r>
            </a:p>
          </p:txBody>
        </p:sp>
        <p:pic>
          <p:nvPicPr>
            <p:cNvPr id="176" name="Picture 176" descr="E:\My Documents\M-Laure\Kozinski\cel-a.jpg"/>
            <p:cNvPicPr preferRelativeResize="0">
              <a:picLocks noChangeArrowheads="1"/>
            </p:cNvPicPr>
            <p:nvPr/>
          </p:nvPicPr>
          <p:blipFill>
            <a:blip r:embed="rId9">
              <a:lum bright="-24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" y="720"/>
              <a:ext cx="743" cy="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77" name="Group 177"/>
          <p:cNvGrpSpPr>
            <a:grpSpLocks/>
          </p:cNvGrpSpPr>
          <p:nvPr/>
        </p:nvGrpSpPr>
        <p:grpSpPr bwMode="auto">
          <a:xfrm>
            <a:off x="6164263" y="2160588"/>
            <a:ext cx="2943225" cy="3070225"/>
            <a:chOff x="3882" y="1169"/>
            <a:chExt cx="1854" cy="1934"/>
          </a:xfrm>
        </p:grpSpPr>
        <p:grpSp>
          <p:nvGrpSpPr>
            <p:cNvPr id="178" name="Group 178"/>
            <p:cNvGrpSpPr>
              <a:grpSpLocks/>
            </p:cNvGrpSpPr>
            <p:nvPr/>
          </p:nvGrpSpPr>
          <p:grpSpPr bwMode="auto">
            <a:xfrm>
              <a:off x="3882" y="1169"/>
              <a:ext cx="803" cy="378"/>
              <a:chOff x="3882" y="1168"/>
              <a:chExt cx="803" cy="378"/>
            </a:xfrm>
          </p:grpSpPr>
          <p:sp>
            <p:nvSpPr>
              <p:cNvPr id="185" name="Freeform 179" descr="Green marble"/>
              <p:cNvSpPr>
                <a:spLocks/>
              </p:cNvSpPr>
              <p:nvPr/>
            </p:nvSpPr>
            <p:spPr bwMode="auto">
              <a:xfrm rot="1060927">
                <a:off x="3882" y="1253"/>
                <a:ext cx="770" cy="192"/>
              </a:xfrm>
              <a:custGeom>
                <a:avLst/>
                <a:gdLst>
                  <a:gd name="T0" fmla="*/ 0 w 1035"/>
                  <a:gd name="T1" fmla="*/ 0 h 192"/>
                  <a:gd name="T2" fmla="*/ 22 w 1035"/>
                  <a:gd name="T3" fmla="*/ 23 h 192"/>
                  <a:gd name="T4" fmla="*/ 68 w 1035"/>
                  <a:gd name="T5" fmla="*/ 50 h 192"/>
                  <a:gd name="T6" fmla="*/ 98 w 1035"/>
                  <a:gd name="T7" fmla="*/ 59 h 192"/>
                  <a:gd name="T8" fmla="*/ 118 w 1035"/>
                  <a:gd name="T9" fmla="*/ 60 h 192"/>
                  <a:gd name="T10" fmla="*/ 161 w 1035"/>
                  <a:gd name="T11" fmla="*/ 60 h 192"/>
                  <a:gd name="T12" fmla="*/ 161 w 1035"/>
                  <a:gd name="T13" fmla="*/ 8 h 192"/>
                  <a:gd name="T14" fmla="*/ 176 w 1035"/>
                  <a:gd name="T15" fmla="*/ 101 h 192"/>
                  <a:gd name="T16" fmla="*/ 161 w 1035"/>
                  <a:gd name="T17" fmla="*/ 192 h 192"/>
                  <a:gd name="T18" fmla="*/ 161 w 1035"/>
                  <a:gd name="T19" fmla="*/ 134 h 192"/>
                  <a:gd name="T20" fmla="*/ 123 w 1035"/>
                  <a:gd name="T21" fmla="*/ 134 h 192"/>
                  <a:gd name="T22" fmla="*/ 97 w 1035"/>
                  <a:gd name="T23" fmla="*/ 134 h 192"/>
                  <a:gd name="T24" fmla="*/ 68 w 1035"/>
                  <a:gd name="T25" fmla="*/ 146 h 192"/>
                  <a:gd name="T26" fmla="*/ 21 w 1035"/>
                  <a:gd name="T27" fmla="*/ 171 h 192"/>
                  <a:gd name="T28" fmla="*/ 0 w 1035"/>
                  <a:gd name="T29" fmla="*/ 191 h 19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035"/>
                  <a:gd name="T46" fmla="*/ 0 h 192"/>
                  <a:gd name="T47" fmla="*/ 1035 w 1035"/>
                  <a:gd name="T48" fmla="*/ 192 h 19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035" h="192">
                    <a:moveTo>
                      <a:pt x="0" y="0"/>
                    </a:moveTo>
                    <a:lnTo>
                      <a:pt x="132" y="23"/>
                    </a:lnTo>
                    <a:lnTo>
                      <a:pt x="403" y="50"/>
                    </a:lnTo>
                    <a:lnTo>
                      <a:pt x="579" y="59"/>
                    </a:lnTo>
                    <a:lnTo>
                      <a:pt x="694" y="60"/>
                    </a:lnTo>
                    <a:lnTo>
                      <a:pt x="946" y="60"/>
                    </a:lnTo>
                    <a:lnTo>
                      <a:pt x="946" y="8"/>
                    </a:lnTo>
                    <a:lnTo>
                      <a:pt x="1035" y="101"/>
                    </a:lnTo>
                    <a:lnTo>
                      <a:pt x="948" y="192"/>
                    </a:lnTo>
                    <a:lnTo>
                      <a:pt x="948" y="134"/>
                    </a:lnTo>
                    <a:lnTo>
                      <a:pt x="727" y="134"/>
                    </a:lnTo>
                    <a:lnTo>
                      <a:pt x="577" y="134"/>
                    </a:lnTo>
                    <a:lnTo>
                      <a:pt x="402" y="146"/>
                    </a:lnTo>
                    <a:lnTo>
                      <a:pt x="124" y="171"/>
                    </a:lnTo>
                    <a:lnTo>
                      <a:pt x="0" y="191"/>
                    </a:lnTo>
                  </a:path>
                </a:pathLst>
              </a:custGeom>
              <a:gradFill rotWithShape="0">
                <a:gsLst>
                  <a:gs pos="0">
                    <a:schemeClr val="tx2"/>
                  </a:gs>
                  <a:gs pos="100000">
                    <a:srgbClr val="00FF00"/>
                  </a:gs>
                </a:gsLst>
                <a:lin ang="0" scaled="1"/>
              </a:gradFill>
              <a:ln w="1270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6" name="Rectangle 180"/>
              <p:cNvSpPr>
                <a:spLocks noChangeArrowheads="1"/>
              </p:cNvSpPr>
              <p:nvPr/>
            </p:nvSpPr>
            <p:spPr bwMode="auto">
              <a:xfrm rot="1292703">
                <a:off x="4021" y="1168"/>
                <a:ext cx="664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Oxidation</a:t>
                </a:r>
              </a:p>
            </p:txBody>
          </p:sp>
          <p:sp>
            <p:nvSpPr>
              <p:cNvPr id="187" name="Rectangle 181"/>
              <p:cNvSpPr>
                <a:spLocks noChangeArrowheads="1"/>
              </p:cNvSpPr>
              <p:nvPr/>
            </p:nvSpPr>
            <p:spPr bwMode="auto">
              <a:xfrm rot="1147002">
                <a:off x="3965" y="1373"/>
                <a:ext cx="608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r>
                  <a:rPr lang="en-US" altLang="en-US" sz="1800">
                    <a:solidFill>
                      <a:srgbClr val="FFFF00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Decomp.</a:t>
                </a:r>
              </a:p>
            </p:txBody>
          </p:sp>
        </p:grpSp>
        <p:grpSp>
          <p:nvGrpSpPr>
            <p:cNvPr id="179" name="Group 182"/>
            <p:cNvGrpSpPr>
              <a:grpSpLocks/>
            </p:cNvGrpSpPr>
            <p:nvPr/>
          </p:nvGrpSpPr>
          <p:grpSpPr bwMode="auto">
            <a:xfrm>
              <a:off x="4693" y="1379"/>
              <a:ext cx="1043" cy="1724"/>
              <a:chOff x="4693" y="883"/>
              <a:chExt cx="1043" cy="1724"/>
            </a:xfrm>
          </p:grpSpPr>
          <p:sp>
            <p:nvSpPr>
              <p:cNvPr id="180" name="Freeform 183" descr="Green marble"/>
              <p:cNvSpPr>
                <a:spLocks/>
              </p:cNvSpPr>
              <p:nvPr/>
            </p:nvSpPr>
            <p:spPr bwMode="auto">
              <a:xfrm>
                <a:off x="5046" y="1292"/>
                <a:ext cx="392" cy="1196"/>
              </a:xfrm>
              <a:custGeom>
                <a:avLst/>
                <a:gdLst>
                  <a:gd name="T0" fmla="*/ 0 w 392"/>
                  <a:gd name="T1" fmla="*/ 150 h 1196"/>
                  <a:gd name="T2" fmla="*/ 24 w 392"/>
                  <a:gd name="T3" fmla="*/ 354 h 1196"/>
                  <a:gd name="T4" fmla="*/ 54 w 392"/>
                  <a:gd name="T5" fmla="*/ 561 h 1196"/>
                  <a:gd name="T6" fmla="*/ 78 w 392"/>
                  <a:gd name="T7" fmla="*/ 696 h 1196"/>
                  <a:gd name="T8" fmla="*/ 108 w 392"/>
                  <a:gd name="T9" fmla="*/ 804 h 1196"/>
                  <a:gd name="T10" fmla="*/ 168 w 392"/>
                  <a:gd name="T11" fmla="*/ 933 h 1196"/>
                  <a:gd name="T12" fmla="*/ 243 w 392"/>
                  <a:gd name="T13" fmla="*/ 1050 h 1196"/>
                  <a:gd name="T14" fmla="*/ 315 w 392"/>
                  <a:gd name="T15" fmla="*/ 1146 h 1196"/>
                  <a:gd name="T16" fmla="*/ 279 w 392"/>
                  <a:gd name="T17" fmla="*/ 1196 h 1196"/>
                  <a:gd name="T18" fmla="*/ 390 w 392"/>
                  <a:gd name="T19" fmla="*/ 1196 h 1196"/>
                  <a:gd name="T20" fmla="*/ 392 w 392"/>
                  <a:gd name="T21" fmla="*/ 1083 h 1196"/>
                  <a:gd name="T22" fmla="*/ 357 w 392"/>
                  <a:gd name="T23" fmla="*/ 1113 h 1196"/>
                  <a:gd name="T24" fmla="*/ 296 w 392"/>
                  <a:gd name="T25" fmla="*/ 1032 h 1196"/>
                  <a:gd name="T26" fmla="*/ 233 w 392"/>
                  <a:gd name="T27" fmla="*/ 935 h 1196"/>
                  <a:gd name="T28" fmla="*/ 192 w 392"/>
                  <a:gd name="T29" fmla="*/ 834 h 1196"/>
                  <a:gd name="T30" fmla="*/ 171 w 392"/>
                  <a:gd name="T31" fmla="*/ 693 h 1196"/>
                  <a:gd name="T32" fmla="*/ 165 w 392"/>
                  <a:gd name="T33" fmla="*/ 588 h 1196"/>
                  <a:gd name="T34" fmla="*/ 168 w 392"/>
                  <a:gd name="T35" fmla="*/ 411 h 1196"/>
                  <a:gd name="T36" fmla="*/ 171 w 392"/>
                  <a:gd name="T37" fmla="*/ 288 h 1196"/>
                  <a:gd name="T38" fmla="*/ 183 w 392"/>
                  <a:gd name="T39" fmla="*/ 219 h 1196"/>
                  <a:gd name="T40" fmla="*/ 210 w 392"/>
                  <a:gd name="T41" fmla="*/ 279 h 1196"/>
                  <a:gd name="T42" fmla="*/ 231 w 392"/>
                  <a:gd name="T43" fmla="*/ 306 h 1196"/>
                  <a:gd name="T44" fmla="*/ 255 w 392"/>
                  <a:gd name="T45" fmla="*/ 324 h 1196"/>
                  <a:gd name="T46" fmla="*/ 285 w 392"/>
                  <a:gd name="T47" fmla="*/ 333 h 1196"/>
                  <a:gd name="T48" fmla="*/ 263 w 392"/>
                  <a:gd name="T49" fmla="*/ 387 h 1196"/>
                  <a:gd name="T50" fmla="*/ 371 w 392"/>
                  <a:gd name="T51" fmla="*/ 344 h 1196"/>
                  <a:gd name="T52" fmla="*/ 318 w 392"/>
                  <a:gd name="T53" fmla="*/ 237 h 1196"/>
                  <a:gd name="T54" fmla="*/ 306 w 392"/>
                  <a:gd name="T55" fmla="*/ 282 h 1196"/>
                  <a:gd name="T56" fmla="*/ 279 w 392"/>
                  <a:gd name="T57" fmla="*/ 252 h 1196"/>
                  <a:gd name="T58" fmla="*/ 264 w 392"/>
                  <a:gd name="T59" fmla="*/ 228 h 1196"/>
                  <a:gd name="T60" fmla="*/ 255 w 392"/>
                  <a:gd name="T61" fmla="*/ 201 h 1196"/>
                  <a:gd name="T62" fmla="*/ 210 w 392"/>
                  <a:gd name="T63" fmla="*/ 0 h 119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w 392"/>
                  <a:gd name="T97" fmla="*/ 0 h 1196"/>
                  <a:gd name="T98" fmla="*/ 392 w 392"/>
                  <a:gd name="T99" fmla="*/ 1196 h 119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T96" t="T97" r="T98" b="T99"/>
                <a:pathLst>
                  <a:path w="392" h="1196">
                    <a:moveTo>
                      <a:pt x="0" y="150"/>
                    </a:moveTo>
                    <a:lnTo>
                      <a:pt x="24" y="354"/>
                    </a:lnTo>
                    <a:lnTo>
                      <a:pt x="54" y="561"/>
                    </a:lnTo>
                    <a:lnTo>
                      <a:pt x="78" y="696"/>
                    </a:lnTo>
                    <a:lnTo>
                      <a:pt x="108" y="804"/>
                    </a:lnTo>
                    <a:lnTo>
                      <a:pt x="168" y="933"/>
                    </a:lnTo>
                    <a:lnTo>
                      <a:pt x="243" y="1050"/>
                    </a:lnTo>
                    <a:lnTo>
                      <a:pt x="315" y="1146"/>
                    </a:lnTo>
                    <a:lnTo>
                      <a:pt x="279" y="1196"/>
                    </a:lnTo>
                    <a:lnTo>
                      <a:pt x="390" y="1196"/>
                    </a:lnTo>
                    <a:lnTo>
                      <a:pt x="392" y="1083"/>
                    </a:lnTo>
                    <a:lnTo>
                      <a:pt x="357" y="1113"/>
                    </a:lnTo>
                    <a:lnTo>
                      <a:pt x="296" y="1032"/>
                    </a:lnTo>
                    <a:lnTo>
                      <a:pt x="233" y="935"/>
                    </a:lnTo>
                    <a:lnTo>
                      <a:pt x="192" y="834"/>
                    </a:lnTo>
                    <a:lnTo>
                      <a:pt x="171" y="693"/>
                    </a:lnTo>
                    <a:lnTo>
                      <a:pt x="165" y="588"/>
                    </a:lnTo>
                    <a:lnTo>
                      <a:pt x="168" y="411"/>
                    </a:lnTo>
                    <a:lnTo>
                      <a:pt x="171" y="288"/>
                    </a:lnTo>
                    <a:lnTo>
                      <a:pt x="183" y="219"/>
                    </a:lnTo>
                    <a:lnTo>
                      <a:pt x="210" y="279"/>
                    </a:lnTo>
                    <a:lnTo>
                      <a:pt x="231" y="306"/>
                    </a:lnTo>
                    <a:lnTo>
                      <a:pt x="255" y="324"/>
                    </a:lnTo>
                    <a:lnTo>
                      <a:pt x="285" y="333"/>
                    </a:lnTo>
                    <a:lnTo>
                      <a:pt x="263" y="387"/>
                    </a:lnTo>
                    <a:lnTo>
                      <a:pt x="371" y="344"/>
                    </a:lnTo>
                    <a:lnTo>
                      <a:pt x="318" y="237"/>
                    </a:lnTo>
                    <a:lnTo>
                      <a:pt x="306" y="282"/>
                    </a:lnTo>
                    <a:lnTo>
                      <a:pt x="279" y="252"/>
                    </a:lnTo>
                    <a:lnTo>
                      <a:pt x="264" y="228"/>
                    </a:lnTo>
                    <a:lnTo>
                      <a:pt x="255" y="201"/>
                    </a:lnTo>
                    <a:lnTo>
                      <a:pt x="210" y="0"/>
                    </a:lnTo>
                  </a:path>
                </a:pathLst>
              </a:custGeom>
              <a:gradFill rotWithShape="0">
                <a:gsLst>
                  <a:gs pos="0">
                    <a:schemeClr val="tx2"/>
                  </a:gs>
                  <a:gs pos="100000">
                    <a:srgbClr val="00FF00"/>
                  </a:gs>
                </a:gsLst>
                <a:lin ang="0" scaled="1"/>
              </a:gradFill>
              <a:ln w="12700">
                <a:solidFill>
                  <a:srgbClr val="00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CA"/>
              </a:p>
            </p:txBody>
          </p:sp>
          <p:sp>
            <p:nvSpPr>
              <p:cNvPr id="181" name="Rectangle 184"/>
              <p:cNvSpPr>
                <a:spLocks noChangeArrowheads="1"/>
              </p:cNvSpPr>
              <p:nvPr/>
            </p:nvSpPr>
            <p:spPr bwMode="auto">
              <a:xfrm>
                <a:off x="4693" y="883"/>
                <a:ext cx="736" cy="48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l"/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light acids</a:t>
                </a:r>
              </a:p>
              <a:p>
                <a:pPr algn="l">
                  <a:lnSpc>
                    <a:spcPct val="90000"/>
                  </a:lnSpc>
                </a:pPr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acetic acid</a:t>
                </a:r>
              </a:p>
              <a:p>
                <a:pPr algn="l">
                  <a:lnSpc>
                    <a:spcPct val="90000"/>
                  </a:lnSpc>
                </a:pPr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light HC</a:t>
                </a:r>
              </a:p>
            </p:txBody>
          </p:sp>
          <p:grpSp>
            <p:nvGrpSpPr>
              <p:cNvPr id="182" name="Group 185"/>
              <p:cNvGrpSpPr>
                <a:grpSpLocks/>
              </p:cNvGrpSpPr>
              <p:nvPr/>
            </p:nvGrpSpPr>
            <p:grpSpPr bwMode="auto">
              <a:xfrm>
                <a:off x="5456" y="1469"/>
                <a:ext cx="280" cy="1138"/>
                <a:chOff x="5456" y="1965"/>
                <a:chExt cx="280" cy="1138"/>
              </a:xfrm>
            </p:grpSpPr>
            <p:sp>
              <p:nvSpPr>
                <p:cNvPr id="183" name="Rectangle 186"/>
                <p:cNvSpPr>
                  <a:spLocks noChangeArrowheads="1"/>
                </p:cNvSpPr>
                <p:nvPr/>
              </p:nvSpPr>
              <p:spPr bwMode="auto">
                <a:xfrm>
                  <a:off x="5456" y="1965"/>
                  <a:ext cx="269" cy="692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>
                  <a:spAutoFit/>
                </a:bodyPr>
                <a:lstStyle/>
                <a:p>
                  <a:pPr algn="l">
                    <a:defRPr/>
                  </a:pPr>
                  <a:r>
                    <a:rPr lang="en-US"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CO</a:t>
                  </a:r>
                  <a:r>
                    <a:rPr lang="en-US" sz="1800" baseline="-250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2</a:t>
                  </a:r>
                </a:p>
                <a:p>
                  <a:pPr algn="l">
                    <a:defRPr/>
                  </a:pPr>
                  <a:r>
                    <a:rPr lang="en-US"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H</a:t>
                  </a:r>
                  <a:r>
                    <a:rPr lang="en-US" sz="1800" baseline="-250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2</a:t>
                  </a:r>
                  <a:r>
                    <a:rPr lang="en-US"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O</a:t>
                  </a:r>
                </a:p>
                <a:p>
                  <a:pPr algn="l">
                    <a:defRPr/>
                  </a:pPr>
                  <a:r>
                    <a:rPr lang="en-US"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O</a:t>
                  </a:r>
                  <a:r>
                    <a:rPr lang="en-US" sz="1800" baseline="-250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2</a:t>
                  </a:r>
                  <a:r>
                    <a:rPr lang="en-US"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 </a:t>
                  </a:r>
                </a:p>
                <a:p>
                  <a:pPr algn="l">
                    <a:defRPr/>
                  </a:pPr>
                  <a:r>
                    <a:rPr lang="en-US"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N</a:t>
                  </a:r>
                  <a:r>
                    <a:rPr lang="en-US" sz="1800" baseline="-250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  <a:latin typeface="Arial" charset="0"/>
                      <a:ea typeface="ＭＳ Ｐゴシック" charset="0"/>
                      <a:cs typeface="ＭＳ Ｐゴシック" charset="0"/>
                    </a:rPr>
                    <a:t>2</a:t>
                  </a:r>
                  <a:endPara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endParaRPr>
                </a:p>
              </p:txBody>
            </p:sp>
            <p:sp>
              <p:nvSpPr>
                <p:cNvPr id="184" name="Rectangle 187"/>
                <p:cNvSpPr>
                  <a:spLocks noChangeArrowheads="1"/>
                </p:cNvSpPr>
                <p:nvPr/>
              </p:nvSpPr>
              <p:spPr bwMode="auto">
                <a:xfrm>
                  <a:off x="5464" y="2930"/>
                  <a:ext cx="272" cy="17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lIns="0" tIns="0" rIns="0" bIns="0">
                  <a:spAutoFit/>
                </a:bodyPr>
                <a:lstStyle>
                  <a:lvl1pPr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1pPr>
                  <a:lvl2pPr marL="742950" indent="-28575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2pPr>
                  <a:lvl3pPr marL="11430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3pPr>
                  <a:lvl4pPr marL="16002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4pPr>
                  <a:lvl5pPr marL="2057400" indent="-228600"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5pPr>
                  <a:lvl6pPr marL="25146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6pPr>
                  <a:lvl7pPr marL="29718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7pPr>
                  <a:lvl8pPr marL="34290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8pPr>
                  <a:lvl9pPr marL="3886200" indent="-228600" algn="ctr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 sz="3200" b="1">
                      <a:solidFill>
                        <a:srgbClr val="00FF00"/>
                      </a:solidFill>
                      <a:latin typeface="Arial" pitchFamily="34" charset="0"/>
                      <a:ea typeface="ＭＳ Ｐゴシック" pitchFamily="34" charset="-128"/>
                    </a:defRPr>
                  </a:lvl9pPr>
                </a:lstStyle>
                <a:p>
                  <a:pPr algn="l"/>
                  <a:r>
                    <a:rPr lang="en-US" altLang="en-US" sz="1800">
                      <a:solidFill>
                        <a:schemeClr val="bg1"/>
                      </a:solidFill>
                      <a:effectLst>
                        <a:outerShdw blurRad="38100" dist="38100" dir="2700000" algn="tl">
                          <a:srgbClr val="000000"/>
                        </a:outerShdw>
                      </a:effectLst>
                    </a:rPr>
                    <a:t>Ash</a:t>
                  </a:r>
                </a:p>
              </p:txBody>
            </p:sp>
          </p:grpSp>
        </p:grpSp>
      </p:grpSp>
      <p:grpSp>
        <p:nvGrpSpPr>
          <p:cNvPr id="188" name="Group 188"/>
          <p:cNvGrpSpPr>
            <a:grpSpLocks/>
          </p:cNvGrpSpPr>
          <p:nvPr/>
        </p:nvGrpSpPr>
        <p:grpSpPr bwMode="auto">
          <a:xfrm>
            <a:off x="7451725" y="2493963"/>
            <a:ext cx="1655763" cy="2736850"/>
            <a:chOff x="4693" y="883"/>
            <a:chExt cx="1043" cy="1724"/>
          </a:xfrm>
        </p:grpSpPr>
        <p:sp>
          <p:nvSpPr>
            <p:cNvPr id="189" name="Freeform 189" descr="Green marble"/>
            <p:cNvSpPr>
              <a:spLocks/>
            </p:cNvSpPr>
            <p:nvPr/>
          </p:nvSpPr>
          <p:spPr bwMode="auto">
            <a:xfrm>
              <a:off x="5046" y="1292"/>
              <a:ext cx="392" cy="1196"/>
            </a:xfrm>
            <a:custGeom>
              <a:avLst/>
              <a:gdLst>
                <a:gd name="T0" fmla="*/ 0 w 392"/>
                <a:gd name="T1" fmla="*/ 150 h 1196"/>
                <a:gd name="T2" fmla="*/ 24 w 392"/>
                <a:gd name="T3" fmla="*/ 354 h 1196"/>
                <a:gd name="T4" fmla="*/ 54 w 392"/>
                <a:gd name="T5" fmla="*/ 561 h 1196"/>
                <a:gd name="T6" fmla="*/ 78 w 392"/>
                <a:gd name="T7" fmla="*/ 696 h 1196"/>
                <a:gd name="T8" fmla="*/ 108 w 392"/>
                <a:gd name="T9" fmla="*/ 804 h 1196"/>
                <a:gd name="T10" fmla="*/ 168 w 392"/>
                <a:gd name="T11" fmla="*/ 933 h 1196"/>
                <a:gd name="T12" fmla="*/ 243 w 392"/>
                <a:gd name="T13" fmla="*/ 1050 h 1196"/>
                <a:gd name="T14" fmla="*/ 315 w 392"/>
                <a:gd name="T15" fmla="*/ 1146 h 1196"/>
                <a:gd name="T16" fmla="*/ 279 w 392"/>
                <a:gd name="T17" fmla="*/ 1196 h 1196"/>
                <a:gd name="T18" fmla="*/ 390 w 392"/>
                <a:gd name="T19" fmla="*/ 1196 h 1196"/>
                <a:gd name="T20" fmla="*/ 392 w 392"/>
                <a:gd name="T21" fmla="*/ 1083 h 1196"/>
                <a:gd name="T22" fmla="*/ 357 w 392"/>
                <a:gd name="T23" fmla="*/ 1113 h 1196"/>
                <a:gd name="T24" fmla="*/ 296 w 392"/>
                <a:gd name="T25" fmla="*/ 1032 h 1196"/>
                <a:gd name="T26" fmla="*/ 233 w 392"/>
                <a:gd name="T27" fmla="*/ 935 h 1196"/>
                <a:gd name="T28" fmla="*/ 192 w 392"/>
                <a:gd name="T29" fmla="*/ 834 h 1196"/>
                <a:gd name="T30" fmla="*/ 171 w 392"/>
                <a:gd name="T31" fmla="*/ 693 h 1196"/>
                <a:gd name="T32" fmla="*/ 165 w 392"/>
                <a:gd name="T33" fmla="*/ 588 h 1196"/>
                <a:gd name="T34" fmla="*/ 168 w 392"/>
                <a:gd name="T35" fmla="*/ 411 h 1196"/>
                <a:gd name="T36" fmla="*/ 171 w 392"/>
                <a:gd name="T37" fmla="*/ 288 h 1196"/>
                <a:gd name="T38" fmla="*/ 183 w 392"/>
                <a:gd name="T39" fmla="*/ 219 h 1196"/>
                <a:gd name="T40" fmla="*/ 210 w 392"/>
                <a:gd name="T41" fmla="*/ 279 h 1196"/>
                <a:gd name="T42" fmla="*/ 231 w 392"/>
                <a:gd name="T43" fmla="*/ 306 h 1196"/>
                <a:gd name="T44" fmla="*/ 255 w 392"/>
                <a:gd name="T45" fmla="*/ 324 h 1196"/>
                <a:gd name="T46" fmla="*/ 285 w 392"/>
                <a:gd name="T47" fmla="*/ 333 h 1196"/>
                <a:gd name="T48" fmla="*/ 263 w 392"/>
                <a:gd name="T49" fmla="*/ 387 h 1196"/>
                <a:gd name="T50" fmla="*/ 371 w 392"/>
                <a:gd name="T51" fmla="*/ 344 h 1196"/>
                <a:gd name="T52" fmla="*/ 318 w 392"/>
                <a:gd name="T53" fmla="*/ 237 h 1196"/>
                <a:gd name="T54" fmla="*/ 306 w 392"/>
                <a:gd name="T55" fmla="*/ 282 h 1196"/>
                <a:gd name="T56" fmla="*/ 279 w 392"/>
                <a:gd name="T57" fmla="*/ 252 h 1196"/>
                <a:gd name="T58" fmla="*/ 264 w 392"/>
                <a:gd name="T59" fmla="*/ 228 h 1196"/>
                <a:gd name="T60" fmla="*/ 255 w 392"/>
                <a:gd name="T61" fmla="*/ 201 h 1196"/>
                <a:gd name="T62" fmla="*/ 210 w 392"/>
                <a:gd name="T63" fmla="*/ 0 h 11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2"/>
                <a:gd name="T97" fmla="*/ 0 h 1196"/>
                <a:gd name="T98" fmla="*/ 392 w 392"/>
                <a:gd name="T99" fmla="*/ 1196 h 11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2" h="1196">
                  <a:moveTo>
                    <a:pt x="0" y="150"/>
                  </a:moveTo>
                  <a:lnTo>
                    <a:pt x="24" y="354"/>
                  </a:lnTo>
                  <a:lnTo>
                    <a:pt x="54" y="561"/>
                  </a:lnTo>
                  <a:lnTo>
                    <a:pt x="78" y="696"/>
                  </a:lnTo>
                  <a:lnTo>
                    <a:pt x="108" y="804"/>
                  </a:lnTo>
                  <a:lnTo>
                    <a:pt x="168" y="933"/>
                  </a:lnTo>
                  <a:lnTo>
                    <a:pt x="243" y="1050"/>
                  </a:lnTo>
                  <a:lnTo>
                    <a:pt x="315" y="1146"/>
                  </a:lnTo>
                  <a:lnTo>
                    <a:pt x="279" y="1196"/>
                  </a:lnTo>
                  <a:lnTo>
                    <a:pt x="390" y="1196"/>
                  </a:lnTo>
                  <a:lnTo>
                    <a:pt x="392" y="1083"/>
                  </a:lnTo>
                  <a:lnTo>
                    <a:pt x="357" y="1113"/>
                  </a:lnTo>
                  <a:lnTo>
                    <a:pt x="296" y="1032"/>
                  </a:lnTo>
                  <a:lnTo>
                    <a:pt x="233" y="935"/>
                  </a:lnTo>
                  <a:lnTo>
                    <a:pt x="192" y="834"/>
                  </a:lnTo>
                  <a:lnTo>
                    <a:pt x="171" y="693"/>
                  </a:lnTo>
                  <a:lnTo>
                    <a:pt x="165" y="588"/>
                  </a:lnTo>
                  <a:lnTo>
                    <a:pt x="168" y="411"/>
                  </a:lnTo>
                  <a:lnTo>
                    <a:pt x="171" y="288"/>
                  </a:lnTo>
                  <a:lnTo>
                    <a:pt x="183" y="219"/>
                  </a:lnTo>
                  <a:lnTo>
                    <a:pt x="210" y="279"/>
                  </a:lnTo>
                  <a:lnTo>
                    <a:pt x="231" y="306"/>
                  </a:lnTo>
                  <a:lnTo>
                    <a:pt x="255" y="324"/>
                  </a:lnTo>
                  <a:lnTo>
                    <a:pt x="285" y="333"/>
                  </a:lnTo>
                  <a:lnTo>
                    <a:pt x="263" y="387"/>
                  </a:lnTo>
                  <a:lnTo>
                    <a:pt x="371" y="344"/>
                  </a:lnTo>
                  <a:lnTo>
                    <a:pt x="318" y="237"/>
                  </a:lnTo>
                  <a:lnTo>
                    <a:pt x="306" y="282"/>
                  </a:lnTo>
                  <a:lnTo>
                    <a:pt x="279" y="252"/>
                  </a:lnTo>
                  <a:lnTo>
                    <a:pt x="264" y="228"/>
                  </a:lnTo>
                  <a:lnTo>
                    <a:pt x="255" y="201"/>
                  </a:lnTo>
                  <a:lnTo>
                    <a:pt x="210" y="0"/>
                  </a:ln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0" name="Rectangle 190"/>
            <p:cNvSpPr>
              <a:spLocks noChangeArrowheads="1"/>
            </p:cNvSpPr>
            <p:nvPr/>
          </p:nvSpPr>
          <p:spPr bwMode="auto">
            <a:xfrm>
              <a:off x="4693" y="883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light acids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acetic acid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light HC</a:t>
              </a:r>
            </a:p>
          </p:txBody>
        </p:sp>
        <p:grpSp>
          <p:nvGrpSpPr>
            <p:cNvPr id="191" name="Group 191"/>
            <p:cNvGrpSpPr>
              <a:grpSpLocks/>
            </p:cNvGrpSpPr>
            <p:nvPr/>
          </p:nvGrpSpPr>
          <p:grpSpPr bwMode="auto">
            <a:xfrm>
              <a:off x="5456" y="1469"/>
              <a:ext cx="280" cy="1138"/>
              <a:chOff x="5456" y="1965"/>
              <a:chExt cx="280" cy="1138"/>
            </a:xfrm>
          </p:grpSpPr>
          <p:sp>
            <p:nvSpPr>
              <p:cNvPr id="192" name="Rectangle 192"/>
              <p:cNvSpPr>
                <a:spLocks noChangeArrowheads="1"/>
              </p:cNvSpPr>
              <p:nvPr/>
            </p:nvSpPr>
            <p:spPr bwMode="auto">
              <a:xfrm>
                <a:off x="5456" y="1965"/>
                <a:ext cx="269" cy="6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CO</a:t>
                </a:r>
                <a:r>
                  <a:rPr lang="en-US" sz="1800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2</a:t>
                </a:r>
              </a:p>
              <a:p>
                <a:pPr algn="l">
                  <a:defRPr/>
                </a:pP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H</a:t>
                </a:r>
                <a:r>
                  <a:rPr lang="en-US" sz="1800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2</a:t>
                </a: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O</a:t>
                </a:r>
              </a:p>
              <a:p>
                <a:pPr algn="l">
                  <a:defRPr/>
                </a:pP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O</a:t>
                </a:r>
                <a:r>
                  <a:rPr lang="en-US" sz="1800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2</a:t>
                </a: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 </a:t>
                </a:r>
              </a:p>
              <a:p>
                <a:pPr algn="l">
                  <a:defRPr/>
                </a:pP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N</a:t>
                </a:r>
                <a:r>
                  <a:rPr lang="en-US" sz="1800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2</a:t>
                </a:r>
                <a:endPara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93" name="Rectangle 193"/>
              <p:cNvSpPr>
                <a:spLocks noChangeArrowheads="1"/>
              </p:cNvSpPr>
              <p:nvPr/>
            </p:nvSpPr>
            <p:spPr bwMode="auto">
              <a:xfrm>
                <a:off x="5464" y="2930"/>
                <a:ext cx="2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l"/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Ash</a:t>
                </a:r>
              </a:p>
            </p:txBody>
          </p:sp>
        </p:grpSp>
      </p:grpSp>
      <p:grpSp>
        <p:nvGrpSpPr>
          <p:cNvPr id="194" name="Group 194"/>
          <p:cNvGrpSpPr>
            <a:grpSpLocks/>
          </p:cNvGrpSpPr>
          <p:nvPr/>
        </p:nvGrpSpPr>
        <p:grpSpPr bwMode="auto">
          <a:xfrm>
            <a:off x="7451725" y="2493963"/>
            <a:ext cx="1655763" cy="2736850"/>
            <a:chOff x="4693" y="883"/>
            <a:chExt cx="1043" cy="1724"/>
          </a:xfrm>
        </p:grpSpPr>
        <p:sp>
          <p:nvSpPr>
            <p:cNvPr id="195" name="Freeform 195" descr="Green marble"/>
            <p:cNvSpPr>
              <a:spLocks/>
            </p:cNvSpPr>
            <p:nvPr/>
          </p:nvSpPr>
          <p:spPr bwMode="auto">
            <a:xfrm>
              <a:off x="5046" y="1292"/>
              <a:ext cx="392" cy="1196"/>
            </a:xfrm>
            <a:custGeom>
              <a:avLst/>
              <a:gdLst>
                <a:gd name="T0" fmla="*/ 0 w 392"/>
                <a:gd name="T1" fmla="*/ 150 h 1196"/>
                <a:gd name="T2" fmla="*/ 24 w 392"/>
                <a:gd name="T3" fmla="*/ 354 h 1196"/>
                <a:gd name="T4" fmla="*/ 54 w 392"/>
                <a:gd name="T5" fmla="*/ 561 h 1196"/>
                <a:gd name="T6" fmla="*/ 78 w 392"/>
                <a:gd name="T7" fmla="*/ 696 h 1196"/>
                <a:gd name="T8" fmla="*/ 108 w 392"/>
                <a:gd name="T9" fmla="*/ 804 h 1196"/>
                <a:gd name="T10" fmla="*/ 168 w 392"/>
                <a:gd name="T11" fmla="*/ 933 h 1196"/>
                <a:gd name="T12" fmla="*/ 243 w 392"/>
                <a:gd name="T13" fmla="*/ 1050 h 1196"/>
                <a:gd name="T14" fmla="*/ 315 w 392"/>
                <a:gd name="T15" fmla="*/ 1146 h 1196"/>
                <a:gd name="T16" fmla="*/ 279 w 392"/>
                <a:gd name="T17" fmla="*/ 1196 h 1196"/>
                <a:gd name="T18" fmla="*/ 390 w 392"/>
                <a:gd name="T19" fmla="*/ 1196 h 1196"/>
                <a:gd name="T20" fmla="*/ 392 w 392"/>
                <a:gd name="T21" fmla="*/ 1083 h 1196"/>
                <a:gd name="T22" fmla="*/ 357 w 392"/>
                <a:gd name="T23" fmla="*/ 1113 h 1196"/>
                <a:gd name="T24" fmla="*/ 296 w 392"/>
                <a:gd name="T25" fmla="*/ 1032 h 1196"/>
                <a:gd name="T26" fmla="*/ 233 w 392"/>
                <a:gd name="T27" fmla="*/ 935 h 1196"/>
                <a:gd name="T28" fmla="*/ 192 w 392"/>
                <a:gd name="T29" fmla="*/ 834 h 1196"/>
                <a:gd name="T30" fmla="*/ 171 w 392"/>
                <a:gd name="T31" fmla="*/ 693 h 1196"/>
                <a:gd name="T32" fmla="*/ 165 w 392"/>
                <a:gd name="T33" fmla="*/ 588 h 1196"/>
                <a:gd name="T34" fmla="*/ 168 w 392"/>
                <a:gd name="T35" fmla="*/ 411 h 1196"/>
                <a:gd name="T36" fmla="*/ 171 w 392"/>
                <a:gd name="T37" fmla="*/ 288 h 1196"/>
                <a:gd name="T38" fmla="*/ 183 w 392"/>
                <a:gd name="T39" fmla="*/ 219 h 1196"/>
                <a:gd name="T40" fmla="*/ 210 w 392"/>
                <a:gd name="T41" fmla="*/ 279 h 1196"/>
                <a:gd name="T42" fmla="*/ 231 w 392"/>
                <a:gd name="T43" fmla="*/ 306 h 1196"/>
                <a:gd name="T44" fmla="*/ 255 w 392"/>
                <a:gd name="T45" fmla="*/ 324 h 1196"/>
                <a:gd name="T46" fmla="*/ 285 w 392"/>
                <a:gd name="T47" fmla="*/ 333 h 1196"/>
                <a:gd name="T48" fmla="*/ 263 w 392"/>
                <a:gd name="T49" fmla="*/ 387 h 1196"/>
                <a:gd name="T50" fmla="*/ 371 w 392"/>
                <a:gd name="T51" fmla="*/ 344 h 1196"/>
                <a:gd name="T52" fmla="*/ 318 w 392"/>
                <a:gd name="T53" fmla="*/ 237 h 1196"/>
                <a:gd name="T54" fmla="*/ 306 w 392"/>
                <a:gd name="T55" fmla="*/ 282 h 1196"/>
                <a:gd name="T56" fmla="*/ 279 w 392"/>
                <a:gd name="T57" fmla="*/ 252 h 1196"/>
                <a:gd name="T58" fmla="*/ 264 w 392"/>
                <a:gd name="T59" fmla="*/ 228 h 1196"/>
                <a:gd name="T60" fmla="*/ 255 w 392"/>
                <a:gd name="T61" fmla="*/ 201 h 1196"/>
                <a:gd name="T62" fmla="*/ 210 w 392"/>
                <a:gd name="T63" fmla="*/ 0 h 119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392"/>
                <a:gd name="T97" fmla="*/ 0 h 1196"/>
                <a:gd name="T98" fmla="*/ 392 w 392"/>
                <a:gd name="T99" fmla="*/ 1196 h 119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392" h="1196">
                  <a:moveTo>
                    <a:pt x="0" y="150"/>
                  </a:moveTo>
                  <a:lnTo>
                    <a:pt x="24" y="354"/>
                  </a:lnTo>
                  <a:lnTo>
                    <a:pt x="54" y="561"/>
                  </a:lnTo>
                  <a:lnTo>
                    <a:pt x="78" y="696"/>
                  </a:lnTo>
                  <a:lnTo>
                    <a:pt x="108" y="804"/>
                  </a:lnTo>
                  <a:lnTo>
                    <a:pt x="168" y="933"/>
                  </a:lnTo>
                  <a:lnTo>
                    <a:pt x="243" y="1050"/>
                  </a:lnTo>
                  <a:lnTo>
                    <a:pt x="315" y="1146"/>
                  </a:lnTo>
                  <a:lnTo>
                    <a:pt x="279" y="1196"/>
                  </a:lnTo>
                  <a:lnTo>
                    <a:pt x="390" y="1196"/>
                  </a:lnTo>
                  <a:lnTo>
                    <a:pt x="392" y="1083"/>
                  </a:lnTo>
                  <a:lnTo>
                    <a:pt x="357" y="1113"/>
                  </a:lnTo>
                  <a:lnTo>
                    <a:pt x="296" y="1032"/>
                  </a:lnTo>
                  <a:lnTo>
                    <a:pt x="233" y="935"/>
                  </a:lnTo>
                  <a:lnTo>
                    <a:pt x="192" y="834"/>
                  </a:lnTo>
                  <a:lnTo>
                    <a:pt x="171" y="693"/>
                  </a:lnTo>
                  <a:lnTo>
                    <a:pt x="165" y="588"/>
                  </a:lnTo>
                  <a:lnTo>
                    <a:pt x="168" y="411"/>
                  </a:lnTo>
                  <a:lnTo>
                    <a:pt x="171" y="288"/>
                  </a:lnTo>
                  <a:lnTo>
                    <a:pt x="183" y="219"/>
                  </a:lnTo>
                  <a:lnTo>
                    <a:pt x="210" y="279"/>
                  </a:lnTo>
                  <a:lnTo>
                    <a:pt x="231" y="306"/>
                  </a:lnTo>
                  <a:lnTo>
                    <a:pt x="255" y="324"/>
                  </a:lnTo>
                  <a:lnTo>
                    <a:pt x="285" y="333"/>
                  </a:lnTo>
                  <a:lnTo>
                    <a:pt x="263" y="387"/>
                  </a:lnTo>
                  <a:lnTo>
                    <a:pt x="371" y="344"/>
                  </a:lnTo>
                  <a:lnTo>
                    <a:pt x="318" y="237"/>
                  </a:lnTo>
                  <a:lnTo>
                    <a:pt x="306" y="282"/>
                  </a:lnTo>
                  <a:lnTo>
                    <a:pt x="279" y="252"/>
                  </a:lnTo>
                  <a:lnTo>
                    <a:pt x="264" y="228"/>
                  </a:lnTo>
                  <a:lnTo>
                    <a:pt x="255" y="201"/>
                  </a:lnTo>
                  <a:lnTo>
                    <a:pt x="210" y="0"/>
                  </a:lnTo>
                </a:path>
              </a:pathLst>
            </a:custGeom>
            <a:gradFill rotWithShape="0">
              <a:gsLst>
                <a:gs pos="0">
                  <a:schemeClr val="tx2"/>
                </a:gs>
                <a:gs pos="100000">
                  <a:srgbClr val="00FF00"/>
                </a:gs>
              </a:gsLst>
              <a:lin ang="0" scaled="1"/>
            </a:gradFill>
            <a:ln w="12700">
              <a:solidFill>
                <a:srgbClr val="00FF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6" name="Rectangle 196"/>
            <p:cNvSpPr>
              <a:spLocks noChangeArrowheads="1"/>
            </p:cNvSpPr>
            <p:nvPr/>
          </p:nvSpPr>
          <p:spPr bwMode="auto">
            <a:xfrm>
              <a:off x="4693" y="883"/>
              <a:ext cx="736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light acids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acetic acid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light HC</a:t>
              </a:r>
            </a:p>
          </p:txBody>
        </p:sp>
        <p:grpSp>
          <p:nvGrpSpPr>
            <p:cNvPr id="197" name="Group 197"/>
            <p:cNvGrpSpPr>
              <a:grpSpLocks/>
            </p:cNvGrpSpPr>
            <p:nvPr/>
          </p:nvGrpSpPr>
          <p:grpSpPr bwMode="auto">
            <a:xfrm>
              <a:off x="5456" y="1469"/>
              <a:ext cx="280" cy="1138"/>
              <a:chOff x="5456" y="1965"/>
              <a:chExt cx="280" cy="1138"/>
            </a:xfrm>
          </p:grpSpPr>
          <p:sp>
            <p:nvSpPr>
              <p:cNvPr id="198" name="Rectangle 198"/>
              <p:cNvSpPr>
                <a:spLocks noChangeArrowheads="1"/>
              </p:cNvSpPr>
              <p:nvPr/>
            </p:nvSpPr>
            <p:spPr bwMode="auto">
              <a:xfrm>
                <a:off x="5456" y="1965"/>
                <a:ext cx="269" cy="6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/>
              <a:p>
                <a:pPr algn="l">
                  <a:defRPr/>
                </a:pP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CO</a:t>
                </a:r>
                <a:r>
                  <a:rPr lang="en-US" sz="1800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2</a:t>
                </a:r>
              </a:p>
              <a:p>
                <a:pPr algn="l">
                  <a:defRPr/>
                </a:pP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H</a:t>
                </a:r>
                <a:r>
                  <a:rPr lang="en-US" sz="1800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2</a:t>
                </a: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O</a:t>
                </a:r>
              </a:p>
              <a:p>
                <a:pPr algn="l">
                  <a:defRPr/>
                </a:pP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O</a:t>
                </a:r>
                <a:r>
                  <a:rPr lang="en-US" sz="1800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2</a:t>
                </a: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 </a:t>
                </a:r>
              </a:p>
              <a:p>
                <a:pPr algn="l">
                  <a:defRPr/>
                </a:pPr>
                <a:r>
                  <a:rPr 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N</a:t>
                </a:r>
                <a:r>
                  <a:rPr lang="en-US" sz="1800" baseline="-250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  <a:latin typeface="Arial" charset="0"/>
                    <a:ea typeface="ＭＳ Ｐゴシック" charset="0"/>
                    <a:cs typeface="ＭＳ Ｐゴシック" charset="0"/>
                  </a:rPr>
                  <a:t>2</a:t>
                </a:r>
                <a:endParaRPr lang="en-US" sz="1800">
                  <a:solidFill>
                    <a:schemeClr val="bg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charset="0"/>
                  <a:ea typeface="ＭＳ Ｐゴシック" charset="0"/>
                  <a:cs typeface="ＭＳ Ｐゴシック" charset="0"/>
                </a:endParaRPr>
              </a:p>
            </p:txBody>
          </p:sp>
          <p:sp>
            <p:nvSpPr>
              <p:cNvPr id="199" name="Rectangle 199"/>
              <p:cNvSpPr>
                <a:spLocks noChangeArrowheads="1"/>
              </p:cNvSpPr>
              <p:nvPr/>
            </p:nvSpPr>
            <p:spPr bwMode="auto">
              <a:xfrm>
                <a:off x="5464" y="2930"/>
                <a:ext cx="272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lIns="0" tIns="0" rIns="0" bIns="0">
                <a:spAutoFit/>
              </a:bodyPr>
              <a:lstStyle>
                <a:lvl1pPr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1pPr>
                <a:lvl2pPr marL="742950" indent="-28575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2pPr>
                <a:lvl3pPr marL="11430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3pPr>
                <a:lvl4pPr marL="16002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4pPr>
                <a:lvl5pPr marL="2057400" indent="-228600"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3200" b="1">
                    <a:solidFill>
                      <a:srgbClr val="00FF00"/>
                    </a:solidFill>
                    <a:latin typeface="Arial" pitchFamily="34" charset="0"/>
                    <a:ea typeface="ＭＳ Ｐゴシック" pitchFamily="34" charset="-128"/>
                  </a:defRPr>
                </a:lvl9pPr>
              </a:lstStyle>
              <a:p>
                <a:pPr algn="l"/>
                <a:r>
                  <a:rPr lang="en-US" altLang="en-US" sz="180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Ash</a:t>
                </a:r>
              </a:p>
            </p:txBody>
          </p:sp>
        </p:grpSp>
      </p:grpSp>
      <p:sp>
        <p:nvSpPr>
          <p:cNvPr id="200" name="Rectangle 200"/>
          <p:cNvSpPr>
            <a:spLocks noChangeArrowheads="1"/>
          </p:cNvSpPr>
          <p:nvPr/>
        </p:nvSpPr>
        <p:spPr bwMode="auto">
          <a:xfrm>
            <a:off x="5219700" y="2124075"/>
            <a:ext cx="1041400" cy="49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>
            <a:lvl1pPr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heavy HC</a:t>
            </a:r>
          </a:p>
          <a:p>
            <a:pPr algn="l">
              <a:lnSpc>
                <a:spcPct val="90000"/>
              </a:lnSpc>
            </a:pPr>
            <a:r>
              <a:rPr lang="en-US" altLang="en-US" sz="18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quinones</a:t>
            </a:r>
          </a:p>
        </p:txBody>
      </p:sp>
      <p:grpSp>
        <p:nvGrpSpPr>
          <p:cNvPr id="201" name="Group 201"/>
          <p:cNvGrpSpPr>
            <a:grpSpLocks/>
          </p:cNvGrpSpPr>
          <p:nvPr/>
        </p:nvGrpSpPr>
        <p:grpSpPr bwMode="auto">
          <a:xfrm>
            <a:off x="346075" y="2122488"/>
            <a:ext cx="5910263" cy="2254250"/>
            <a:chOff x="221" y="1864"/>
            <a:chExt cx="3723" cy="1420"/>
          </a:xfrm>
        </p:grpSpPr>
        <p:sp>
          <p:nvSpPr>
            <p:cNvPr id="202" name="Rectangle 202"/>
            <p:cNvSpPr>
              <a:spLocks noChangeArrowheads="1"/>
            </p:cNvSpPr>
            <p:nvPr/>
          </p:nvSpPr>
          <p:spPr bwMode="auto">
            <a:xfrm>
              <a:off x="3288" y="1864"/>
              <a:ext cx="656" cy="3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heavy HC</a:t>
              </a:r>
            </a:p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quinones</a:t>
              </a:r>
            </a:p>
          </p:txBody>
        </p:sp>
        <p:pic>
          <p:nvPicPr>
            <p:cNvPr id="203" name="Picture 203" descr="E:\My Documents\M-Laure\Kozinski\Nt-c.jpg"/>
            <p:cNvPicPr preferRelativeResize="0">
              <a:picLocks noChangeArrowheads="1"/>
            </p:cNvPicPr>
            <p:nvPr/>
          </p:nvPicPr>
          <p:blipFill>
            <a:blip r:embed="rId8">
              <a:lum bright="-3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52" y="2314"/>
              <a:ext cx="828" cy="7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" name="Rectangle 204"/>
            <p:cNvSpPr>
              <a:spLocks noChangeArrowheads="1"/>
            </p:cNvSpPr>
            <p:nvPr/>
          </p:nvSpPr>
          <p:spPr bwMode="auto">
            <a:xfrm>
              <a:off x="2042" y="2607"/>
              <a:ext cx="848" cy="1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>
                <a:lnSpc>
                  <a:spcPct val="90000"/>
                </a:lnSpc>
              </a:pPr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naphthalene</a:t>
              </a:r>
            </a:p>
          </p:txBody>
        </p:sp>
        <p:sp>
          <p:nvSpPr>
            <p:cNvPr id="205" name="Freeform 205"/>
            <p:cNvSpPr>
              <a:spLocks/>
            </p:cNvSpPr>
            <p:nvPr/>
          </p:nvSpPr>
          <p:spPr bwMode="auto">
            <a:xfrm>
              <a:off x="2832" y="2201"/>
              <a:ext cx="620" cy="513"/>
            </a:xfrm>
            <a:custGeom>
              <a:avLst/>
              <a:gdLst>
                <a:gd name="T0" fmla="*/ 0 w 620"/>
                <a:gd name="T1" fmla="*/ 389 h 513"/>
                <a:gd name="T2" fmla="*/ 92 w 620"/>
                <a:gd name="T3" fmla="*/ 345 h 513"/>
                <a:gd name="T4" fmla="*/ 237 w 620"/>
                <a:gd name="T5" fmla="*/ 253 h 513"/>
                <a:gd name="T6" fmla="*/ 339 w 620"/>
                <a:gd name="T7" fmla="*/ 189 h 513"/>
                <a:gd name="T8" fmla="*/ 403 w 620"/>
                <a:gd name="T9" fmla="*/ 143 h 513"/>
                <a:gd name="T10" fmla="*/ 540 w 620"/>
                <a:gd name="T11" fmla="*/ 42 h 513"/>
                <a:gd name="T12" fmla="*/ 509 w 620"/>
                <a:gd name="T13" fmla="*/ 0 h 513"/>
                <a:gd name="T14" fmla="*/ 614 w 620"/>
                <a:gd name="T15" fmla="*/ 39 h 513"/>
                <a:gd name="T16" fmla="*/ 620 w 620"/>
                <a:gd name="T17" fmla="*/ 147 h 513"/>
                <a:gd name="T18" fmla="*/ 586 w 620"/>
                <a:gd name="T19" fmla="*/ 100 h 513"/>
                <a:gd name="T20" fmla="*/ 465 w 620"/>
                <a:gd name="T21" fmla="*/ 189 h 513"/>
                <a:gd name="T22" fmla="*/ 382 w 620"/>
                <a:gd name="T23" fmla="*/ 250 h 513"/>
                <a:gd name="T24" fmla="*/ 294 w 620"/>
                <a:gd name="T25" fmla="*/ 331 h 513"/>
                <a:gd name="T26" fmla="*/ 158 w 620"/>
                <a:gd name="T27" fmla="*/ 445 h 513"/>
                <a:gd name="T28" fmla="*/ 100 w 620"/>
                <a:gd name="T29" fmla="*/ 513 h 513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620"/>
                <a:gd name="T46" fmla="*/ 0 h 513"/>
                <a:gd name="T47" fmla="*/ 620 w 620"/>
                <a:gd name="T48" fmla="*/ 513 h 513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620" h="513">
                  <a:moveTo>
                    <a:pt x="0" y="389"/>
                  </a:moveTo>
                  <a:cubicBezTo>
                    <a:pt x="15" y="382"/>
                    <a:pt x="53" y="368"/>
                    <a:pt x="92" y="345"/>
                  </a:cubicBezTo>
                  <a:cubicBezTo>
                    <a:pt x="131" y="322"/>
                    <a:pt x="196" y="279"/>
                    <a:pt x="237" y="253"/>
                  </a:cubicBezTo>
                  <a:lnTo>
                    <a:pt x="339" y="189"/>
                  </a:lnTo>
                  <a:lnTo>
                    <a:pt x="403" y="143"/>
                  </a:lnTo>
                  <a:lnTo>
                    <a:pt x="540" y="42"/>
                  </a:lnTo>
                  <a:lnTo>
                    <a:pt x="509" y="0"/>
                  </a:lnTo>
                  <a:lnTo>
                    <a:pt x="614" y="39"/>
                  </a:lnTo>
                  <a:lnTo>
                    <a:pt x="620" y="147"/>
                  </a:lnTo>
                  <a:lnTo>
                    <a:pt x="586" y="100"/>
                  </a:lnTo>
                  <a:lnTo>
                    <a:pt x="465" y="189"/>
                  </a:lnTo>
                  <a:lnTo>
                    <a:pt x="382" y="250"/>
                  </a:lnTo>
                  <a:lnTo>
                    <a:pt x="294" y="331"/>
                  </a:lnTo>
                  <a:lnTo>
                    <a:pt x="158" y="445"/>
                  </a:lnTo>
                  <a:lnTo>
                    <a:pt x="100" y="513"/>
                  </a:lnTo>
                </a:path>
              </a:pathLst>
            </a:custGeom>
            <a:gradFill rotWithShape="0">
              <a:gsLst>
                <a:gs pos="0">
                  <a:srgbClr val="071422"/>
                </a:gs>
                <a:gs pos="100000">
                  <a:srgbClr val="3399FF"/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6" name="Rectangle 206"/>
            <p:cNvSpPr>
              <a:spLocks noChangeArrowheads="1"/>
            </p:cNvSpPr>
            <p:nvPr/>
          </p:nvSpPr>
          <p:spPr bwMode="auto">
            <a:xfrm rot="-2366563">
              <a:off x="2910" y="2256"/>
              <a:ext cx="40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Oxdn.</a:t>
              </a:r>
            </a:p>
          </p:txBody>
        </p:sp>
        <p:sp>
          <p:nvSpPr>
            <p:cNvPr id="207" name="Rectangle 207"/>
            <p:cNvSpPr>
              <a:spLocks noChangeArrowheads="1"/>
            </p:cNvSpPr>
            <p:nvPr/>
          </p:nvSpPr>
          <p:spPr bwMode="auto">
            <a:xfrm rot="-2272207">
              <a:off x="2948" y="2421"/>
              <a:ext cx="57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Breakup</a:t>
              </a:r>
            </a:p>
          </p:txBody>
        </p:sp>
        <p:sp>
          <p:nvSpPr>
            <p:cNvPr id="208" name="Freeform 208"/>
            <p:cNvSpPr>
              <a:spLocks/>
            </p:cNvSpPr>
            <p:nvPr/>
          </p:nvSpPr>
          <p:spPr bwMode="auto">
            <a:xfrm rot="-1064015">
              <a:off x="1147" y="2768"/>
              <a:ext cx="911" cy="177"/>
            </a:xfrm>
            <a:custGeom>
              <a:avLst/>
              <a:gdLst>
                <a:gd name="T0" fmla="*/ 0 w 1035"/>
                <a:gd name="T1" fmla="*/ 0 h 192"/>
                <a:gd name="T2" fmla="*/ 62 w 1035"/>
                <a:gd name="T3" fmla="*/ 15 h 192"/>
                <a:gd name="T4" fmla="*/ 187 w 1035"/>
                <a:gd name="T5" fmla="*/ 30 h 192"/>
                <a:gd name="T6" fmla="*/ 269 w 1035"/>
                <a:gd name="T7" fmla="*/ 36 h 192"/>
                <a:gd name="T8" fmla="*/ 323 w 1035"/>
                <a:gd name="T9" fmla="*/ 37 h 192"/>
                <a:gd name="T10" fmla="*/ 440 w 1035"/>
                <a:gd name="T11" fmla="*/ 37 h 192"/>
                <a:gd name="T12" fmla="*/ 440 w 1035"/>
                <a:gd name="T13" fmla="*/ 6 h 192"/>
                <a:gd name="T14" fmla="*/ 481 w 1035"/>
                <a:gd name="T15" fmla="*/ 62 h 192"/>
                <a:gd name="T16" fmla="*/ 441 w 1035"/>
                <a:gd name="T17" fmla="*/ 117 h 192"/>
                <a:gd name="T18" fmla="*/ 441 w 1035"/>
                <a:gd name="T19" fmla="*/ 82 h 192"/>
                <a:gd name="T20" fmla="*/ 339 w 1035"/>
                <a:gd name="T21" fmla="*/ 82 h 192"/>
                <a:gd name="T22" fmla="*/ 268 w 1035"/>
                <a:gd name="T23" fmla="*/ 82 h 192"/>
                <a:gd name="T24" fmla="*/ 187 w 1035"/>
                <a:gd name="T25" fmla="*/ 89 h 192"/>
                <a:gd name="T26" fmla="*/ 57 w 1035"/>
                <a:gd name="T27" fmla="*/ 105 h 192"/>
                <a:gd name="T28" fmla="*/ 0 w 1035"/>
                <a:gd name="T29" fmla="*/ 116 h 192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035"/>
                <a:gd name="T46" fmla="*/ 0 h 192"/>
                <a:gd name="T47" fmla="*/ 1035 w 1035"/>
                <a:gd name="T48" fmla="*/ 192 h 192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035" h="192">
                  <a:moveTo>
                    <a:pt x="0" y="0"/>
                  </a:moveTo>
                  <a:lnTo>
                    <a:pt x="132" y="23"/>
                  </a:lnTo>
                  <a:lnTo>
                    <a:pt x="403" y="50"/>
                  </a:lnTo>
                  <a:lnTo>
                    <a:pt x="579" y="59"/>
                  </a:lnTo>
                  <a:lnTo>
                    <a:pt x="694" y="60"/>
                  </a:lnTo>
                  <a:lnTo>
                    <a:pt x="946" y="60"/>
                  </a:lnTo>
                  <a:lnTo>
                    <a:pt x="946" y="8"/>
                  </a:lnTo>
                  <a:lnTo>
                    <a:pt x="1035" y="101"/>
                  </a:lnTo>
                  <a:lnTo>
                    <a:pt x="948" y="192"/>
                  </a:lnTo>
                  <a:lnTo>
                    <a:pt x="948" y="134"/>
                  </a:lnTo>
                  <a:lnTo>
                    <a:pt x="727" y="134"/>
                  </a:lnTo>
                  <a:lnTo>
                    <a:pt x="577" y="134"/>
                  </a:lnTo>
                  <a:lnTo>
                    <a:pt x="402" y="146"/>
                  </a:lnTo>
                  <a:lnTo>
                    <a:pt x="124" y="171"/>
                  </a:lnTo>
                  <a:lnTo>
                    <a:pt x="0" y="191"/>
                  </a:lnTo>
                </a:path>
              </a:pathLst>
            </a:custGeom>
            <a:gradFill rotWithShape="0">
              <a:gsLst>
                <a:gs pos="0">
                  <a:srgbClr val="071422"/>
                </a:gs>
                <a:gs pos="100000">
                  <a:srgbClr val="3399FF"/>
                </a:gs>
              </a:gsLst>
              <a:lin ang="0" scaled="1"/>
            </a:gradFill>
            <a:ln w="12700">
              <a:solidFill>
                <a:schemeClr val="accent1"/>
              </a:solidFill>
              <a:round/>
              <a:headEnd/>
              <a:tailE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09" name="Rectangle 209"/>
            <p:cNvSpPr>
              <a:spLocks noChangeArrowheads="1"/>
            </p:cNvSpPr>
            <p:nvPr/>
          </p:nvSpPr>
          <p:spPr bwMode="auto">
            <a:xfrm rot="-1033378">
              <a:off x="1153" y="2648"/>
              <a:ext cx="784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r>
                <a:rPr lang="en-US" altLang="en-US" sz="18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Dissolution</a:t>
              </a:r>
            </a:p>
          </p:txBody>
        </p:sp>
        <p:sp>
          <p:nvSpPr>
            <p:cNvPr id="210" name="Rectangle 210"/>
            <p:cNvSpPr>
              <a:spLocks noChangeArrowheads="1"/>
            </p:cNvSpPr>
            <p:nvPr/>
          </p:nvSpPr>
          <p:spPr bwMode="auto">
            <a:xfrm>
              <a:off x="221" y="3092"/>
              <a:ext cx="103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>
              <a:lvl1pPr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00FF00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algn="l"/>
              <a:r>
                <a:rPr lang="en-US" altLang="en-US" sz="2000">
                  <a:solidFill>
                    <a:schemeClr val="accent2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Naphthalene</a:t>
              </a:r>
            </a:p>
          </p:txBody>
        </p:sp>
        <p:pic>
          <p:nvPicPr>
            <p:cNvPr id="211" name="Picture 211" descr="E:\My Documents\M-Laure\Kozinski\NTa.jpg"/>
            <p:cNvPicPr preferRelativeResize="0">
              <a:picLocks noChangeArrowheads="1"/>
            </p:cNvPicPr>
            <p:nvPr/>
          </p:nvPicPr>
          <p:blipFill>
            <a:blip r:embed="rId7">
              <a:lum bright="-3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8" y="2403"/>
              <a:ext cx="743" cy="6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2" name="Rectangle 6"/>
          <p:cNvSpPr>
            <a:spLocks noChangeArrowheads="1"/>
          </p:cNvSpPr>
          <p:nvPr/>
        </p:nvSpPr>
        <p:spPr bwMode="auto">
          <a:xfrm>
            <a:off x="0" y="0"/>
            <a:ext cx="91440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sz="3600" dirty="0" smtClean="0"/>
              <a:t>SCW Combustion Pathway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7480822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500"/>
                            </p:stCondLst>
                            <p:childTnLst>
                              <p:par>
                                <p:cTn id="5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0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000"/>
                            </p:stCondLst>
                            <p:childTnLst>
                              <p:par>
                                <p:cTn id="9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3500"/>
                            </p:stCondLst>
                            <p:childTnLst>
                              <p:par>
                                <p:cTn id="9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500"/>
                            </p:stCondLst>
                            <p:childTnLst>
                              <p:par>
                                <p:cTn id="103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500"/>
                            </p:stCondLst>
                            <p:childTnLst>
                              <p:par>
                                <p:cTn id="11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00"/>
                            </p:stCondLst>
                            <p:childTnLst>
                              <p:par>
                                <p:cTn id="12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000"/>
                            </p:stCondLst>
                            <p:childTnLst>
                              <p:par>
                                <p:cTn id="13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500"/>
                            </p:stCondLst>
                            <p:childTnLst>
                              <p:par>
                                <p:cTn id="1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2000"/>
                            </p:stCondLst>
                            <p:childTnLst>
                              <p:par>
                                <p:cTn id="13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500"/>
                            </p:stCondLst>
                            <p:childTnLst>
                              <p:par>
                                <p:cTn id="150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500"/>
                            </p:stCondLst>
                            <p:childTnLst>
                              <p:par>
                                <p:cTn id="166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1000"/>
                            </p:stCondLst>
                            <p:childTnLst>
                              <p:par>
                                <p:cTn id="1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1500"/>
                            </p:stCondLst>
                            <p:childTnLst>
                              <p:par>
                                <p:cTn id="175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1" fill="hold">
                      <p:stCondLst>
                        <p:cond delay="indefinite"/>
                      </p:stCondLst>
                      <p:childTnLst>
                        <p:par>
                          <p:cTn id="182" fill="hold">
                            <p:stCondLst>
                              <p:cond delay="0"/>
                            </p:stCondLst>
                            <p:childTnLst>
                              <p:par>
                                <p:cTn id="18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6" fill="hold">
                            <p:stCondLst>
                              <p:cond delay="500"/>
                            </p:stCondLst>
                            <p:childTnLst>
                              <p:par>
                                <p:cTn id="1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9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0" fill="hold">
                      <p:stCondLst>
                        <p:cond delay="indefinite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00"/>
                            </p:stCondLst>
                            <p:childTnLst>
                              <p:par>
                                <p:cTn id="19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9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5" fill="hold">
                      <p:stCondLst>
                        <p:cond delay="indefinite"/>
                      </p:stCondLst>
                      <p:childTnLst>
                        <p:par>
                          <p:cTn id="206" fill="hold">
                            <p:stCondLst>
                              <p:cond delay="0"/>
                            </p:stCondLst>
                            <p:childTnLst>
                              <p:par>
                                <p:cTn id="20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"/>
                            </p:stCondLst>
                            <p:childTnLst>
                              <p:par>
                                <p:cTn id="2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3" dur="5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utoUpdateAnimBg="0"/>
      <p:bldP spid="16" grpId="0" animBg="1"/>
      <p:bldP spid="21" grpId="0" animBg="1"/>
      <p:bldP spid="22" grpId="0" autoUpdateAnimBg="0"/>
      <p:bldP spid="32" grpId="0" autoUpdateAnimBg="0"/>
      <p:bldP spid="33" grpId="0" autoUpdateAnimBg="0"/>
      <p:bldP spid="34" grpId="0" autoUpdateAnimBg="0"/>
      <p:bldP spid="35" grpId="0" autoUpdateAnimBg="0"/>
      <p:bldP spid="36" grpId="0" autoUpdateAnimBg="0"/>
      <p:bldP spid="37" grpId="0" autoUpdateAnimBg="0"/>
      <p:bldP spid="45" grpId="0" autoUpdateAnimBg="0"/>
      <p:bldP spid="46" grpId="0" animBg="1"/>
      <p:bldP spid="47" grpId="0" autoUpdateAnimBg="0"/>
      <p:bldP spid="50" grpId="0" animBg="1"/>
      <p:bldP spid="51" grpId="0" autoUpdateAnimBg="0"/>
      <p:bldP spid="52" grpId="0" autoUpdateAnimBg="0"/>
      <p:bldP spid="72" grpId="0" autoUpdateAnimBg="0"/>
      <p:bldP spid="73" grpId="0" autoUpdateAnimBg="0"/>
      <p:bldP spid="74" grpId="0" autoUpdateAnimBg="0"/>
      <p:bldP spid="200" grpId="0" autoUpdateAnimBg="0"/>
      <p:bldP spid="2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7938"/>
            <a:ext cx="9144000" cy="87471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>
                <a:latin typeface="+mn-lt"/>
                <a:ea typeface="ＭＳ Ｐゴシック" pitchFamily="34" charset="-128"/>
              </a:rPr>
              <a:t>Observations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66688" y="882650"/>
            <a:ext cx="8834437" cy="626554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  <a:buFont typeface="Wingdings" panose="05000000000000000000" pitchFamily="2" charset="2"/>
              <a:buChar char="v"/>
            </a:pPr>
            <a:r>
              <a:rPr lang="en-US" altLang="en-US" sz="2400" i="1" dirty="0" smtClean="0">
                <a:ea typeface="ＭＳ Ｐゴシック" pitchFamily="34" charset="-128"/>
                <a:cs typeface="Arial" pitchFamily="34" charset="0"/>
              </a:rPr>
              <a:t>In-situ </a:t>
            </a:r>
            <a:r>
              <a:rPr lang="en-US" altLang="en-US" sz="2400" dirty="0" smtClean="0">
                <a:ea typeface="ＭＳ Ｐゴシック" pitchFamily="34" charset="-128"/>
                <a:cs typeface="Arial" pitchFamily="34" charset="0"/>
              </a:rPr>
              <a:t>SCW combustion study: not easy but feasible</a:t>
            </a:r>
          </a:p>
        </p:txBody>
      </p:sp>
      <p:sp>
        <p:nvSpPr>
          <p:cNvPr id="10" name="Rectangle 5"/>
          <p:cNvSpPr>
            <a:spLocks noChangeArrowheads="1"/>
          </p:cNvSpPr>
          <p:nvPr/>
        </p:nvSpPr>
        <p:spPr bwMode="auto">
          <a:xfrm>
            <a:off x="139699" y="4630738"/>
            <a:ext cx="8773481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spcBef>
                <a:spcPct val="20000"/>
              </a:spcBef>
              <a:buSzPct val="80000"/>
              <a:buFont typeface="Wingdings" pitchFamily="2" charset="2"/>
              <a:buChar char="v"/>
            </a:pPr>
            <a:r>
              <a:rPr lang="en-US" altLang="en-US" sz="24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Single homogeneous phase water: reactant </a:t>
            </a:r>
            <a:r>
              <a:rPr lang="en-US" altLang="en-US" sz="2400" b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&amp; </a:t>
            </a:r>
            <a:r>
              <a:rPr lang="en-US" altLang="en-US" sz="24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solvent</a:t>
            </a:r>
          </a:p>
        </p:txBody>
      </p:sp>
      <p:sp>
        <p:nvSpPr>
          <p:cNvPr id="11" name="Rectangle 6"/>
          <p:cNvSpPr>
            <a:spLocks noChangeArrowheads="1"/>
          </p:cNvSpPr>
          <p:nvPr/>
        </p:nvSpPr>
        <p:spPr bwMode="auto">
          <a:xfrm>
            <a:off x="166688" y="2047876"/>
            <a:ext cx="8834437" cy="8906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SzPct val="80000"/>
              <a:buFont typeface="Wingdings" panose="05000000000000000000" pitchFamily="2" charset="2"/>
              <a:buChar char="v"/>
              <a:defRPr/>
            </a:pPr>
            <a:r>
              <a:rPr lang="en-US" sz="2400" dirty="0">
                <a:ea typeface="ＭＳ Ｐゴシック" charset="0"/>
                <a:cs typeface="Arial" charset="0"/>
              </a:rPr>
              <a:t>Plausible mechanism: subcritical </a:t>
            </a:r>
            <a:r>
              <a:rPr lang="en-US" sz="2400" dirty="0">
                <a:ea typeface="ＭＳ Ｐゴシック" charset="0"/>
                <a:cs typeface="Arial" charset="0"/>
                <a:sym typeface="Symbol" charset="0"/>
              </a:rPr>
              <a:t></a:t>
            </a:r>
            <a:r>
              <a:rPr lang="en-US" sz="2400" dirty="0">
                <a:ea typeface="ＭＳ Ｐゴシック" charset="0"/>
                <a:cs typeface="Arial" charset="0"/>
              </a:rPr>
              <a:t> </a:t>
            </a:r>
            <a:r>
              <a:rPr lang="en-US" sz="2400" dirty="0" smtClean="0">
                <a:ea typeface="ＭＳ Ｐゴシック" charset="0"/>
                <a:cs typeface="Arial" charset="0"/>
              </a:rPr>
              <a:t>supercritical transformation</a:t>
            </a:r>
            <a:endParaRPr lang="en-US" sz="2400" dirty="0">
              <a:ea typeface="ＭＳ Ｐゴシック" charset="0"/>
              <a:cs typeface="Arial" charset="0"/>
              <a:sym typeface="Wingdings" charset="0"/>
            </a:endParaRPr>
          </a:p>
        </p:txBody>
      </p:sp>
      <p:sp>
        <p:nvSpPr>
          <p:cNvPr id="12" name="Rectangle 7"/>
          <p:cNvSpPr>
            <a:spLocks noChangeArrowheads="1"/>
          </p:cNvSpPr>
          <p:nvPr/>
        </p:nvSpPr>
        <p:spPr bwMode="auto">
          <a:xfrm>
            <a:off x="139699" y="3290887"/>
            <a:ext cx="9004301" cy="881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spcBef>
                <a:spcPct val="20000"/>
              </a:spcBef>
              <a:buSzPct val="80000"/>
              <a:buFont typeface="Wingdings" pitchFamily="2" charset="2"/>
              <a:buChar char="v"/>
            </a:pPr>
            <a:r>
              <a:rPr lang="en-US" altLang="en-US" sz="24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SCW combustion of different </a:t>
            </a:r>
            <a:r>
              <a:rPr lang="en-US" altLang="en-US" sz="2400" b="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hydrocarbons</a:t>
            </a:r>
            <a:r>
              <a:rPr lang="en-US" altLang="en-US" sz="2400" b="0" dirty="0">
                <a:solidFill>
                  <a:schemeClr val="tx1"/>
                </a:solidFill>
                <a:latin typeface="+mn-lt"/>
                <a:cs typeface="Arial" pitchFamily="34" charset="0"/>
              </a:rPr>
              <a:t>: similar in supercritical region</a:t>
            </a:r>
          </a:p>
        </p:txBody>
      </p: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139699" y="5619050"/>
            <a:ext cx="9004302" cy="87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SzPct val="80000"/>
              <a:buFont typeface="Wingdings" charset="0"/>
              <a:buChar char="v"/>
              <a:defRPr/>
            </a:pPr>
            <a:r>
              <a:rPr lang="en-US" sz="2400" dirty="0">
                <a:ea typeface="ＭＳ Ｐゴシック" charset="0"/>
                <a:cs typeface="Arial" charset="0"/>
              </a:rPr>
              <a:t>Simultaneous dissolution, hydrolysis, </a:t>
            </a:r>
            <a:r>
              <a:rPr lang="en-US" sz="2400" dirty="0" smtClean="0">
                <a:ea typeface="ＭＳ Ｐゴシック" charset="0"/>
                <a:cs typeface="Arial" charset="0"/>
              </a:rPr>
              <a:t>oxidation and </a:t>
            </a:r>
            <a:r>
              <a:rPr lang="en-US" sz="2400" dirty="0">
                <a:ea typeface="ＭＳ Ｐゴシック" charset="0"/>
                <a:cs typeface="Arial" charset="0"/>
              </a:rPr>
              <a:t>decomposition</a:t>
            </a:r>
          </a:p>
        </p:txBody>
      </p:sp>
    </p:spTree>
    <p:extLst>
      <p:ext uri="{BB962C8B-B14F-4D97-AF65-F5344CB8AC3E}">
        <p14:creationId xmlns:p14="http://schemas.microsoft.com/office/powerpoint/2010/main" val="813745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7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 autoUpdateAnimBg="0" advAuto="0"/>
      <p:bldP spid="10" grpId="0" autoUpdateAnimBg="0"/>
      <p:bldP spid="11" grpId="0"/>
      <p:bldP spid="12" grpId="0" autoUpdateAnimBg="0"/>
      <p:bldP spid="13" grpId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0" y="7938"/>
            <a:ext cx="9144000" cy="87471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>
                <a:latin typeface="+mn-lt"/>
                <a:ea typeface="ＭＳ Ｐゴシック" pitchFamily="34" charset="-128"/>
              </a:rPr>
              <a:t>SCW Conversion: </a:t>
            </a:r>
            <a:r>
              <a:rPr lang="en-US" altLang="en-US" sz="3600" dirty="0">
                <a:latin typeface="+mn-lt"/>
                <a:ea typeface="ＭＳ Ｐゴシック" pitchFamily="34" charset="-128"/>
              </a:rPr>
              <a:t>Pilot-Scale Issues</a:t>
            </a:r>
            <a:endParaRPr lang="en-US" altLang="en-US" sz="3600" dirty="0" smtClean="0">
              <a:latin typeface="+mn-lt"/>
              <a:ea typeface="ＭＳ Ｐゴシック" pitchFamily="34" charset="-128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139874" y="1173163"/>
            <a:ext cx="8657897" cy="746125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SzPct val="80000"/>
              <a:buFont typeface="Wingdings" panose="05000000000000000000" pitchFamily="2" charset="2"/>
              <a:buChar char="v"/>
            </a:pPr>
            <a:r>
              <a:rPr lang="en-CA" altLang="en-US" sz="2400" dirty="0" smtClean="0">
                <a:ea typeface="ＭＳ Ｐゴシック" pitchFamily="34" charset="-128"/>
              </a:rPr>
              <a:t>Corrosion: materials deterioration (if Cl)</a:t>
            </a: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106535" y="2181225"/>
            <a:ext cx="900112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spcBef>
                <a:spcPct val="20000"/>
              </a:spcBef>
              <a:buSzPct val="80000"/>
              <a:buFont typeface="Wingdings" panose="05000000000000000000" pitchFamily="2" charset="2"/>
              <a:buChar char="v"/>
            </a:pPr>
            <a:r>
              <a:rPr lang="en-CA" altLang="en-US" sz="2400" b="0" dirty="0" smtClean="0">
                <a:solidFill>
                  <a:schemeClr val="tx1"/>
                </a:solidFill>
                <a:latin typeface="+mn-lt"/>
              </a:rPr>
              <a:t>Salt </a:t>
            </a:r>
            <a:r>
              <a:rPr lang="en-CA" altLang="en-US" sz="2400" b="0" dirty="0">
                <a:solidFill>
                  <a:schemeClr val="tx1"/>
                </a:solidFill>
                <a:latin typeface="+mn-lt"/>
              </a:rPr>
              <a:t>precipitation &amp; fouling (char, tar; if no catalysts)</a:t>
            </a:r>
          </a:p>
        </p:txBody>
      </p:sp>
      <p:sp>
        <p:nvSpPr>
          <p:cNvPr id="10" name="Rectangle 4"/>
          <p:cNvSpPr>
            <a:spLocks noChangeArrowheads="1"/>
          </p:cNvSpPr>
          <p:nvPr/>
        </p:nvSpPr>
        <p:spPr bwMode="auto">
          <a:xfrm>
            <a:off x="106536" y="4169609"/>
            <a:ext cx="884215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SzPct val="80000"/>
              <a:buFont typeface="Wingdings" panose="05000000000000000000" pitchFamily="2" charset="2"/>
              <a:buChar char="v"/>
              <a:defRPr/>
            </a:pPr>
            <a:r>
              <a:rPr lang="en-CA" sz="2400" dirty="0" smtClean="0">
                <a:ea typeface="ＭＳ Ｐゴシック" charset="0"/>
                <a:cs typeface="ＭＳ Ｐゴシック" charset="0"/>
              </a:rPr>
              <a:t>Complex </a:t>
            </a:r>
            <a:r>
              <a:rPr lang="en-CA" sz="2400" dirty="0">
                <a:ea typeface="ＭＳ Ｐゴシック" charset="0"/>
                <a:cs typeface="ＭＳ Ｐゴシック" charset="0"/>
              </a:rPr>
              <a:t>thermodynamics for </a:t>
            </a:r>
            <a:r>
              <a:rPr lang="en-CA" sz="2400" dirty="0" smtClean="0">
                <a:ea typeface="ＭＳ Ｐゴシック" charset="0"/>
                <a:cs typeface="ＭＳ Ｐゴシック" charset="0"/>
              </a:rPr>
              <a:t>supercritical fluid </a:t>
            </a:r>
            <a:r>
              <a:rPr lang="en-CA" sz="2400" dirty="0">
                <a:ea typeface="ＭＳ Ｐゴシック" charset="0"/>
                <a:cs typeface="ＭＳ Ｐゴシック" charset="0"/>
              </a:rPr>
              <a:t>phase</a:t>
            </a:r>
          </a:p>
        </p:txBody>
      </p:sp>
      <p:sp>
        <p:nvSpPr>
          <p:cNvPr id="11" name="Rectangle 5"/>
          <p:cNvSpPr>
            <a:spLocks noChangeArrowheads="1"/>
          </p:cNvSpPr>
          <p:nvPr/>
        </p:nvSpPr>
        <p:spPr bwMode="auto">
          <a:xfrm>
            <a:off x="106536" y="3175834"/>
            <a:ext cx="900112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l">
              <a:spcBef>
                <a:spcPct val="20000"/>
              </a:spcBef>
              <a:buSzPct val="80000"/>
              <a:buFont typeface="Wingdings" panose="05000000000000000000" pitchFamily="2" charset="2"/>
              <a:buChar char="v"/>
              <a:defRPr/>
            </a:pPr>
            <a:r>
              <a:rPr lang="en-CA" sz="2400" dirty="0" smtClean="0">
                <a:ea typeface="ＭＳ Ｐゴシック" charset="0"/>
                <a:cs typeface="ＭＳ Ｐゴシック" charset="0"/>
              </a:rPr>
              <a:t>Expensive </a:t>
            </a:r>
            <a:r>
              <a:rPr lang="en-CA" sz="2400" dirty="0">
                <a:ea typeface="ＭＳ Ｐゴシック" charset="0"/>
                <a:cs typeface="ＭＳ Ｐゴシック" charset="0"/>
              </a:rPr>
              <a:t>catalysts (Pt, Ni)</a:t>
            </a:r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106536" y="5149096"/>
            <a:ext cx="8842155" cy="67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00FF00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algn="l">
              <a:spcBef>
                <a:spcPct val="20000"/>
              </a:spcBef>
              <a:buSzPct val="80000"/>
              <a:buFont typeface="Wingdings" panose="05000000000000000000" pitchFamily="2" charset="2"/>
              <a:buChar char="v"/>
            </a:pPr>
            <a:r>
              <a:rPr lang="en-CA" altLang="en-US" sz="2400" b="0" dirty="0" smtClean="0">
                <a:solidFill>
                  <a:schemeClr val="tx1"/>
                </a:solidFill>
                <a:latin typeface="+mn-lt"/>
              </a:rPr>
              <a:t>Complex </a:t>
            </a:r>
            <a:r>
              <a:rPr lang="en-CA" altLang="en-US" sz="2400" b="0" dirty="0">
                <a:solidFill>
                  <a:schemeClr val="tx1"/>
                </a:solidFill>
                <a:latin typeface="+mn-lt"/>
              </a:rPr>
              <a:t>process kinetics</a:t>
            </a:r>
          </a:p>
        </p:txBody>
      </p:sp>
    </p:spTree>
    <p:extLst>
      <p:ext uri="{BB962C8B-B14F-4D97-AF65-F5344CB8AC3E}">
        <p14:creationId xmlns:p14="http://schemas.microsoft.com/office/powerpoint/2010/main" val="8137451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6" grpId="0" build="p" autoUpdateAnimBg="0" advAuto="0"/>
      <p:bldP spid="9" grpId="0" autoUpdateAnimBg="0"/>
      <p:bldP spid="10" grpId="0" autoUpdateAnimBg="0"/>
      <p:bldP spid="11" grpId="0" autoUpdateAnimBg="0"/>
      <p:bldP spid="12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Kozinski\Desktop\Picture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3" name="Rectangle 2"/>
          <p:cNvSpPr txBox="1">
            <a:spLocks noChangeArrowheads="1"/>
          </p:cNvSpPr>
          <p:nvPr/>
        </p:nvSpPr>
        <p:spPr>
          <a:xfrm>
            <a:off x="0" y="7938"/>
            <a:ext cx="9144000" cy="874712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3600" dirty="0" smtClean="0">
                <a:latin typeface="+mn-lt"/>
                <a:ea typeface="ＭＳ Ｐゴシック" pitchFamily="34" charset="-128"/>
              </a:rPr>
              <a:t>-------------</a:t>
            </a:r>
          </a:p>
        </p:txBody>
      </p:sp>
    </p:spTree>
    <p:extLst>
      <p:ext uri="{BB962C8B-B14F-4D97-AF65-F5344CB8AC3E}">
        <p14:creationId xmlns:p14="http://schemas.microsoft.com/office/powerpoint/2010/main" val="3759545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theme/theme1.xml><?xml version="1.0" encoding="utf-8"?>
<a:theme xmlns:a="http://schemas.openxmlformats.org/drawingml/2006/main" name="Office Theme">
  <a:themeElements>
    <a:clrScheme name="Lassonde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0066"/>
      </a:accent1>
      <a:accent2>
        <a:srgbClr val="003366"/>
      </a:accent2>
      <a:accent3>
        <a:srgbClr val="CC0000"/>
      </a:accent3>
      <a:accent4>
        <a:srgbClr val="FFCC00"/>
      </a:accent4>
      <a:accent5>
        <a:srgbClr val="339966"/>
      </a:accent5>
      <a:accent6>
        <a:srgbClr val="2D2D8A"/>
      </a:accent6>
      <a:hlink>
        <a:srgbClr val="CC0000"/>
      </a:hlink>
      <a:folHlink>
        <a:srgbClr val="660033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微软雅黑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_Status xmlns="http://schemas.microsoft.com/sharepoint/v3/fields">Not Started</_Status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E64AEEDD9B7A4D93545ACBE97D4615" ma:contentTypeVersion="2" ma:contentTypeDescription="Create a new document." ma:contentTypeScope="" ma:versionID="f49002b78e3a4a71b814eef46a983816">
  <xsd:schema xmlns:xsd="http://www.w3.org/2001/XMLSchema" xmlns:xs="http://www.w3.org/2001/XMLSchema" xmlns:p="http://schemas.microsoft.com/office/2006/metadata/properties" xmlns:ns2="http://schemas.microsoft.com/sharepoint/v3/fields" targetNamespace="http://schemas.microsoft.com/office/2006/metadata/properties" ma:root="true" ma:fieldsID="38f6db2dd0d9a0cf6a8dc37be32b365b" ns2:_=""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_Status" minOccurs="0"/>
                <xsd:element ref="ns2:_Vers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8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  <xsd:element name="_Version" ma:index="9" nillable="true" ma:displayName="Version" ma:internalName="_Version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7B6F2769-7194-4217-93D3-3AF3A4742282}">
  <ds:schemaRefs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elements/1.1/"/>
    <ds:schemaRef ds:uri="http://schemas.microsoft.com/office/2006/metadata/properties"/>
    <ds:schemaRef ds:uri="http://purl.org/dc/dcmitype/"/>
    <ds:schemaRef ds:uri="http://schemas.microsoft.com/sharepoint/v3/fields"/>
  </ds:schemaRefs>
</ds:datastoreItem>
</file>

<file path=customXml/itemProps2.xml><?xml version="1.0" encoding="utf-8"?>
<ds:datastoreItem xmlns:ds="http://schemas.openxmlformats.org/officeDocument/2006/customXml" ds:itemID="{87D2A1B0-FF3E-4009-940D-AED0EB70AA2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4214858-785C-42F7-BE66-6D0E79395FC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FNEMasterTemplateForThemePreview.pptx</Template>
  <TotalTime>907</TotalTime>
  <Words>927</Words>
  <Application>Microsoft Macintosh PowerPoint</Application>
  <PresentationFormat>On-screen Show (4:3)</PresentationFormat>
  <Paragraphs>348</Paragraphs>
  <Slides>26</Slides>
  <Notes>25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Office Theme</vt:lpstr>
      <vt:lpstr>Photo Editor Photo</vt:lpstr>
      <vt:lpstr>Worksheet</vt:lpstr>
      <vt:lpstr>Chart</vt:lpstr>
      <vt:lpstr>PowerPoint Presentation</vt:lpstr>
      <vt:lpstr>SuperCritical Water (SCW)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FileNewTemplate</dc:title>
  <dc:creator>Diana</dc:creator>
  <cp:lastModifiedBy>Janusz Kozinski</cp:lastModifiedBy>
  <cp:revision>148</cp:revision>
  <dcterms:created xsi:type="dcterms:W3CDTF">2010-04-12T23:12:02Z</dcterms:created>
  <dcterms:modified xsi:type="dcterms:W3CDTF">2016-06-09T18:46:27Z</dcterms:modified>
  <cp:contentStatus>Draft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0x0101000DE64AEEDD9B7A4D93545ACBE97D4615</vt:lpwstr>
  </property>
</Properties>
</file>