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61" r:id="rId2"/>
    <p:sldId id="258" r:id="rId3"/>
    <p:sldId id="268" r:id="rId4"/>
    <p:sldId id="257" r:id="rId5"/>
    <p:sldId id="259" r:id="rId6"/>
    <p:sldId id="262" r:id="rId7"/>
    <p:sldId id="269" r:id="rId8"/>
    <p:sldId id="273" r:id="rId9"/>
    <p:sldId id="274" r:id="rId10"/>
    <p:sldId id="270" r:id="rId11"/>
    <p:sldId id="275" r:id="rId12"/>
    <p:sldId id="263" r:id="rId13"/>
    <p:sldId id="265" r:id="rId14"/>
    <p:sldId id="276" r:id="rId15"/>
    <p:sldId id="264" r:id="rId16"/>
    <p:sldId id="277" r:id="rId17"/>
    <p:sldId id="266" r:id="rId18"/>
    <p:sldId id="278" r:id="rId19"/>
    <p:sldId id="271" r:id="rId20"/>
    <p:sldId id="279" r:id="rId21"/>
    <p:sldId id="281" r:id="rId22"/>
    <p:sldId id="282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9" d="100"/>
          <a:sy n="49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03626-5C93-41C4-AA06-3B28700865C1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0FAF6-F411-4112-A7B2-7E401B2F23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D0D32-180E-4FEC-A211-57CD8844D8A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Purdue University  Northwest is located approximately 1 hour from the city of Chicago IL. We have two campuses – one in Hammond IN and one in Westville IN that are approximately 30 minutes apart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D0D32-180E-4FEC-A211-57CD8844D8A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4031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 celebrated its 50th anniversary in October of 2015. It is home to the Indiana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Center for Evidence Based Nursing Practice, an international collaborator with the Joanna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Briggs Institute (JBI) and JBI Center of Excellence and hosts the Northwest Indiana Area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Education Center. In 2014, the National League for Nursing recognized the CON as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Center of Excellence in Nursing Education.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D0D32-180E-4FEC-A211-57CD8844D8A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984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truly remarkable journey</a:t>
            </a:r>
          </a:p>
          <a:p>
            <a:r>
              <a:rPr lang="en-US" dirty="0" smtClean="0"/>
              <a:t>Our destination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1FFBC-6B63-4FF5-A758-16510950683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897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6429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696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846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639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32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562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200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6805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46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733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812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AC1B542-A1C4-9147-B05A-91BFCAF9DAFE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807500E-E3E4-274F-B181-936AD1CD2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556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training.cochrane.org/resource/introduction-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0359"/>
            <a:ext cx="7772400" cy="194009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it-IT" b="1" dirty="0" smtClean="0"/>
              <a:t>Cultural Congruency </a:t>
            </a:r>
            <a:br>
              <a:rPr lang="it-IT" b="1" dirty="0" smtClean="0"/>
            </a:br>
            <a:r>
              <a:rPr lang="it-IT" b="1" dirty="0" smtClean="0"/>
              <a:t>in Evidence-based Practice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680034"/>
          </a:xfrm>
        </p:spPr>
        <p:txBody>
          <a:bodyPr>
            <a:normAutofit/>
          </a:bodyPr>
          <a:lstStyle/>
          <a:p>
            <a:r>
              <a:rPr lang="en-US" dirty="0" smtClean="0"/>
              <a:t>Janet H. Davis MSN, MBA, PhD, RN</a:t>
            </a:r>
          </a:p>
          <a:p>
            <a:r>
              <a:rPr lang="en-US" dirty="0" smtClean="0"/>
              <a:t>September 2018</a:t>
            </a:r>
          </a:p>
          <a:p>
            <a:r>
              <a:rPr lang="en-US" dirty="0" smtClean="0"/>
              <a:t> </a:t>
            </a:r>
            <a:r>
              <a:rPr lang="en-US" dirty="0" smtClean="0"/>
              <a:t>Czech Republic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34247"/>
            <a:ext cx="7772400" cy="1966203"/>
          </a:xfrm>
        </p:spPr>
        <p:txBody>
          <a:bodyPr/>
          <a:lstStyle/>
          <a:p>
            <a:r>
              <a:rPr lang="en-US" dirty="0" smtClean="0"/>
              <a:t>Located on two campuses in Indiana USA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2-pnw-locatio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6498" y="3225529"/>
            <a:ext cx="4318000" cy="270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Nursing Degree Programs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2375407"/>
          </a:xfrm>
        </p:spPr>
        <p:txBody>
          <a:bodyPr>
            <a:normAutofit/>
          </a:bodyPr>
          <a:lstStyle/>
          <a:p>
            <a:r>
              <a:rPr lang="en-US" dirty="0" smtClean="0"/>
              <a:t>Baccalaureate Degree: Professional Option</a:t>
            </a:r>
          </a:p>
          <a:p>
            <a:r>
              <a:rPr lang="en-US" dirty="0" smtClean="0"/>
              <a:t>Baccalaureate Degree: Second Degree Option</a:t>
            </a:r>
          </a:p>
          <a:p>
            <a:r>
              <a:rPr lang="en-US" dirty="0" smtClean="0"/>
              <a:t>RN to BSN (online)</a:t>
            </a:r>
          </a:p>
          <a:p>
            <a:endParaRPr lang="en-US" dirty="0"/>
          </a:p>
        </p:txBody>
      </p:sp>
      <p:pic>
        <p:nvPicPr>
          <p:cNvPr id="7" name="Content Placeholder 6" descr="nursing-cert-hom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39006" y="4494736"/>
            <a:ext cx="3076575" cy="172402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17637"/>
            <a:ext cx="4041775" cy="2492881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Clinical Nurse Specialist Master’s (Gerontology &amp; Administration)</a:t>
            </a:r>
          </a:p>
          <a:p>
            <a:r>
              <a:rPr lang="en-US" sz="2600" dirty="0" smtClean="0"/>
              <a:t>Family Nurse Practitioner (FNP)</a:t>
            </a:r>
          </a:p>
          <a:p>
            <a:r>
              <a:rPr lang="en-US" sz="2600" dirty="0" smtClean="0"/>
              <a:t>Doctor of Nursing Practice (DNP)</a:t>
            </a:r>
          </a:p>
          <a:p>
            <a:endParaRPr lang="en-US" dirty="0"/>
          </a:p>
        </p:txBody>
      </p:sp>
      <p:pic>
        <p:nvPicPr>
          <p:cNvPr id="8" name="Content Placeholder 7" descr="nursing-ug-home-2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27625" y="4150518"/>
            <a:ext cx="3076575" cy="17240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Amazing Faculty</a:t>
            </a:r>
            <a:endParaRPr lang="en-US" dirty="0"/>
          </a:p>
        </p:txBody>
      </p:sp>
      <p:pic>
        <p:nvPicPr>
          <p:cNvPr id="4" name="Content Placeholder 3" descr="nursing-staff-welcom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042" y="2081720"/>
            <a:ext cx="6575898" cy="359923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of Nursing Distinctions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NLN Center of Excellence in Nursing Education </a:t>
            </a:r>
            <a:endParaRPr lang="en-US" dirty="0"/>
          </a:p>
        </p:txBody>
      </p:sp>
      <p:pic>
        <p:nvPicPr>
          <p:cNvPr id="7" name="Content Placeholder 6" descr="PastedGraphic-1.tif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3190673"/>
            <a:ext cx="3706238" cy="182880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Indiana Center for Evidence Based Nursing Practice</a:t>
            </a:r>
            <a:endParaRPr lang="en-US" dirty="0"/>
          </a:p>
        </p:txBody>
      </p:sp>
      <p:pic>
        <p:nvPicPr>
          <p:cNvPr id="8" name="Content Placeholder 7" descr="f0dd95_acf868f462b6436d8517ade480fdcdb1.pn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5025" y="3674854"/>
            <a:ext cx="4041775" cy="9513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PICO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en-US" dirty="0" smtClean="0"/>
              <a:t>PICO</a:t>
            </a:r>
            <a:r>
              <a:rPr lang="en-US" b="1" dirty="0" smtClean="0"/>
              <a:t> </a:t>
            </a:r>
            <a:r>
              <a:rPr lang="it-IT" dirty="0" smtClean="0"/>
              <a:t>model is widely accepted for framing evidence-based practice questions. </a:t>
            </a:r>
            <a:endParaRPr lang="en-US" dirty="0" smtClean="0"/>
          </a:p>
          <a:p>
            <a:r>
              <a:rPr lang="en-US" dirty="0" smtClean="0"/>
              <a:t>Population </a:t>
            </a:r>
          </a:p>
          <a:p>
            <a:r>
              <a:rPr lang="en-US" dirty="0" smtClean="0"/>
              <a:t>Intervention </a:t>
            </a:r>
          </a:p>
          <a:p>
            <a:r>
              <a:rPr lang="en-US" dirty="0" smtClean="0"/>
              <a:t>Comparison </a:t>
            </a:r>
          </a:p>
          <a:p>
            <a:r>
              <a:rPr lang="en-US" dirty="0" smtClean="0"/>
              <a:t>Outcome</a:t>
            </a:r>
            <a:endParaRPr lang="en-US" dirty="0"/>
          </a:p>
        </p:txBody>
      </p:sp>
      <p:pic>
        <p:nvPicPr>
          <p:cNvPr id="4" name="Content Placeholder 7" descr="f0dd95_acf868f462b6436d8517ade480fdcdb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7706" y="3674854"/>
            <a:ext cx="4041775" cy="9513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Evidence-based Practice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Evidence based practice (EBP) is the integration of the best research with clinical expertise and patient values</a:t>
            </a:r>
          </a:p>
          <a:p>
            <a:endParaRPr lang="en-US" dirty="0" smtClean="0"/>
          </a:p>
        </p:txBody>
      </p:sp>
      <p:pic>
        <p:nvPicPr>
          <p:cNvPr id="4" name="Content Placeholder 7" descr="f0dd95_acf868f462b6436d8517ade480fdcdb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2173" y="3674854"/>
            <a:ext cx="4041775" cy="9513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817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Study </a:t>
            </a:r>
            <a:r>
              <a:rPr lang="en-US" b="1" dirty="0" smtClean="0"/>
              <a:t>Abroad </a:t>
            </a:r>
            <a:endParaRPr lang="en-US" b="1" dirty="0"/>
          </a:p>
        </p:txBody>
      </p:sp>
      <p:pic>
        <p:nvPicPr>
          <p:cNvPr id="4" name="Content Placeholder 3" descr="untitle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848254" y="1422941"/>
            <a:ext cx="5809845" cy="3497286"/>
          </a:xfrm>
        </p:spPr>
      </p:pic>
      <p:pic>
        <p:nvPicPr>
          <p:cNvPr id="5" name="Content Placeholder 6" descr="PastedGraphic-1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3787" y="5155660"/>
            <a:ext cx="2759961" cy="13618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8072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Study Abroad in Nicaragua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 smtClean="0"/>
              <a:t>June </a:t>
            </a:r>
            <a:r>
              <a:rPr lang="en-US" dirty="0" smtClean="0"/>
              <a:t>2017 </a:t>
            </a:r>
            <a:r>
              <a:rPr lang="en-US" dirty="0" smtClean="0"/>
              <a:t>, </a:t>
            </a:r>
            <a:r>
              <a:rPr lang="en-US" dirty="0" smtClean="0"/>
              <a:t>14 undergraduate nursing students were placed at public clinics, homes and a children’s community center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Over the week long trip they </a:t>
            </a:r>
            <a:r>
              <a:rPr lang="en-US" dirty="0" smtClean="0"/>
              <a:t>gained hands-on experience with health care </a:t>
            </a:r>
            <a:r>
              <a:rPr lang="en-US" dirty="0" smtClean="0"/>
              <a:t>providers, patients, </a:t>
            </a:r>
            <a:r>
              <a:rPr lang="en-US" dirty="0" smtClean="0"/>
              <a:t>and </a:t>
            </a:r>
            <a:r>
              <a:rPr lang="en-US" dirty="0" smtClean="0"/>
              <a:t>community </a:t>
            </a:r>
            <a:r>
              <a:rPr lang="en-US" dirty="0" smtClean="0"/>
              <a:t>members 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053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5DE0E8C-C058-4ABD-91D3-E08106B16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407230" y="1611609"/>
            <a:ext cx="5241468" cy="31994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5FCB01D-19DA-4312-A9D7-AB38B28A7A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352048" y="1479824"/>
            <a:ext cx="5241468" cy="346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405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546383"/>
          </a:xfrm>
        </p:spPr>
        <p:txBody>
          <a:bodyPr>
            <a:normAutofit/>
          </a:bodyPr>
          <a:lstStyle/>
          <a:p>
            <a:r>
              <a:rPr lang="it-IT" dirty="0" smtClean="0"/>
              <a:t>Interventions based on EBP are not available in practice settings around the globe</a:t>
            </a:r>
            <a:endParaRPr lang="en-US" dirty="0"/>
          </a:p>
        </p:txBody>
      </p:sp>
      <p:pic>
        <p:nvPicPr>
          <p:cNvPr id="4" name="Picture 2" descr="C:\Users\DAN\AppData\Local\Microsoft\Windows\Temporary Internet Files\Content.IE5\9U39KYDB\world-globe03-512x512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1862" y="2821021"/>
            <a:ext cx="3138470" cy="36747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it fit?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EBP may not be the best fit culturally with the patient population </a:t>
            </a:r>
          </a:p>
          <a:p>
            <a:endParaRPr lang="en-US" dirty="0"/>
          </a:p>
        </p:txBody>
      </p:sp>
      <p:pic>
        <p:nvPicPr>
          <p:cNvPr id="2050" name="Picture 2" descr="C:\Users\Dan Davis\AppData\Local\Microsoft\Windows\Temporary Internet Files\Content.IE5\6WRSL0W4\puzzle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6468" y="2895120"/>
            <a:ext cx="4338536" cy="32310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u="sng" dirty="0" smtClean="0"/>
              <a:t>Just </a:t>
            </a:r>
            <a:r>
              <a:rPr lang="it-IT" u="sng" dirty="0" smtClean="0"/>
              <a:t>like evidence-based practice  </a:t>
            </a:r>
          </a:p>
          <a:p>
            <a:pPr algn="ctr">
              <a:buNone/>
            </a:pPr>
            <a:r>
              <a:rPr lang="it-IT" dirty="0" smtClean="0"/>
              <a:t>    </a:t>
            </a:r>
            <a:r>
              <a:rPr lang="it-IT" dirty="0" smtClean="0"/>
              <a:t>Culturally </a:t>
            </a:r>
            <a:r>
              <a:rPr lang="it-IT" dirty="0" smtClean="0"/>
              <a:t>competent </a:t>
            </a:r>
            <a:r>
              <a:rPr lang="it-IT" dirty="0" smtClean="0"/>
              <a:t>care = Highest </a:t>
            </a:r>
            <a:r>
              <a:rPr lang="it-IT" dirty="0" smtClean="0"/>
              <a:t>quality </a:t>
            </a:r>
            <a:r>
              <a:rPr lang="it-IT" dirty="0" smtClean="0"/>
              <a:t> </a:t>
            </a:r>
            <a:endParaRPr lang="it-IT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Dan Davis\AppData\Local\Microsoft\Windows\Temporary Internet Files\Content.IE5\D2KE7DHI\13669953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6512" y="3292202"/>
            <a:ext cx="2529190" cy="2522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 smtClean="0"/>
              <a:t>Values, beliefs, and behaviors about health and well-being are shaped by  </a:t>
            </a:r>
            <a:r>
              <a:rPr lang="it-IT" dirty="0" smtClean="0"/>
              <a:t/>
            </a:r>
            <a:br>
              <a:rPr lang="it-IT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it-IT" dirty="0" smtClean="0"/>
          </a:p>
          <a:p>
            <a:r>
              <a:rPr lang="it-IT" dirty="0" smtClean="0"/>
              <a:t>Ethnicity </a:t>
            </a:r>
          </a:p>
          <a:p>
            <a:r>
              <a:rPr lang="it-IT" dirty="0" smtClean="0"/>
              <a:t>Gender </a:t>
            </a:r>
          </a:p>
          <a:p>
            <a:r>
              <a:rPr lang="it-IT" dirty="0" smtClean="0"/>
              <a:t>Language </a:t>
            </a:r>
          </a:p>
          <a:p>
            <a:r>
              <a:rPr lang="it-IT" dirty="0" smtClean="0"/>
              <a:t>Nationality </a:t>
            </a:r>
          </a:p>
          <a:p>
            <a:r>
              <a:rPr lang="it-IT" dirty="0" smtClean="0"/>
              <a:t>Occupation </a:t>
            </a:r>
          </a:p>
          <a:p>
            <a:r>
              <a:rPr lang="it-IT" dirty="0" smtClean="0"/>
              <a:t>Physical and mental ability </a:t>
            </a:r>
          </a:p>
          <a:p>
            <a:r>
              <a:rPr lang="it-IT" dirty="0" smtClean="0"/>
              <a:t>Race,</a:t>
            </a:r>
          </a:p>
          <a:p>
            <a:r>
              <a:rPr lang="it-IT" dirty="0" smtClean="0"/>
              <a:t>Sexual orientation</a:t>
            </a:r>
          </a:p>
          <a:p>
            <a:r>
              <a:rPr lang="it-IT" dirty="0" smtClean="0"/>
              <a:t>Socioeconomic status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Cultural Competence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Defined as the ability of healthcare providers to integrate an individual’s </a:t>
            </a:r>
          </a:p>
          <a:p>
            <a:r>
              <a:rPr lang="it-IT" dirty="0" smtClean="0"/>
              <a:t>values, </a:t>
            </a:r>
          </a:p>
          <a:p>
            <a:r>
              <a:rPr lang="it-IT" dirty="0" smtClean="0"/>
              <a:t>beliefs, </a:t>
            </a:r>
          </a:p>
          <a:p>
            <a:r>
              <a:rPr lang="it-IT" dirty="0" smtClean="0"/>
              <a:t>and behavioral factors into EBP interventions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Include culturally congruent practice standards reflecting </a:t>
            </a:r>
          </a:p>
          <a:p>
            <a:r>
              <a:rPr lang="it-IT" dirty="0" smtClean="0"/>
              <a:t>Cultural background </a:t>
            </a:r>
            <a:endParaRPr lang="it-IT" dirty="0" smtClean="0"/>
          </a:p>
          <a:p>
            <a:r>
              <a:rPr lang="it-IT" dirty="0" smtClean="0"/>
              <a:t>Language proficiency </a:t>
            </a:r>
            <a:endParaRPr lang="it-IT" dirty="0" smtClean="0"/>
          </a:p>
          <a:p>
            <a:r>
              <a:rPr lang="it-IT" dirty="0" smtClean="0"/>
              <a:t>Literacy </a:t>
            </a:r>
            <a:endParaRPr lang="it-IT" dirty="0" smtClean="0"/>
          </a:p>
          <a:p>
            <a:r>
              <a:rPr lang="it-IT" dirty="0" smtClean="0"/>
              <a:t>in the critical appraisal comparison and validation of interventions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cultural competence</a:t>
            </a:r>
          </a:p>
          <a:p>
            <a:r>
              <a:rPr lang="en-US" dirty="0" smtClean="0"/>
              <a:t>Engage stakeholders in systematic reviews</a:t>
            </a:r>
          </a:p>
          <a:p>
            <a:endParaRPr lang="en-US" dirty="0"/>
          </a:p>
        </p:txBody>
      </p:sp>
      <p:pic>
        <p:nvPicPr>
          <p:cNvPr id="4" name="Picture 3" descr="sse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298" y="3385226"/>
            <a:ext cx="3268493" cy="239300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Cultural </a:t>
            </a:r>
            <a:r>
              <a:rPr lang="en-US" dirty="0" smtClean="0"/>
              <a:t>Competence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/>
              <a:t>set of academic and  interpersonal skills that  increase the understanding and appreciation of cultural differences and similarities within, among, and between groups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12528"/>
          </a:xfrm>
        </p:spPr>
        <p:txBody>
          <a:bodyPr/>
          <a:lstStyle/>
          <a:p>
            <a:r>
              <a:rPr lang="en-US" dirty="0" smtClean="0"/>
              <a:t>Requires a willingness and 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To draw on community-based values, traditions, and customs </a:t>
            </a:r>
          </a:p>
          <a:p>
            <a:endParaRPr lang="en-US" dirty="0" smtClean="0"/>
          </a:p>
          <a:p>
            <a:r>
              <a:rPr lang="en-US" dirty="0" smtClean="0"/>
              <a:t>To work with knowledgeable persons of and from the community in developing targeted interventions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Engaging Stakeholders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our review, what are important interventions ?</a:t>
            </a:r>
          </a:p>
          <a:p>
            <a:r>
              <a:rPr lang="en-US" dirty="0" smtClean="0"/>
              <a:t>Will the interventions make a difference ?</a:t>
            </a:r>
          </a:p>
          <a:p>
            <a:r>
              <a:rPr lang="en-US" dirty="0" smtClean="0"/>
              <a:t>Can you see a practical application of the review findings ?</a:t>
            </a:r>
          </a:p>
          <a:p>
            <a:r>
              <a:rPr lang="en-US" dirty="0" smtClean="0"/>
              <a:t>Are these findings relevant to you ?</a:t>
            </a:r>
          </a:p>
          <a:p>
            <a:r>
              <a:rPr lang="en-US" dirty="0" smtClean="0"/>
              <a:t>Based on your experience, are any interventions missing ?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Means and methods</a:t>
            </a:r>
          </a:p>
          <a:p>
            <a:r>
              <a:rPr lang="en-US" dirty="0" smtClean="0"/>
              <a:t>Gathering stakeholders</a:t>
            </a:r>
          </a:p>
          <a:p>
            <a:r>
              <a:rPr lang="en-US" dirty="0" smtClean="0"/>
              <a:t>Language</a:t>
            </a:r>
          </a:p>
          <a:p>
            <a:r>
              <a:rPr lang="en-US" dirty="0" smtClean="0"/>
              <a:t>Human subjects protection (IRB)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80937"/>
            <a:ext cx="8229600" cy="35603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Public demand for nurses who are critical thinkers and good citizens of the world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1915"/>
            <a:ext cx="8229600" cy="369424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Nurses know how to develop cultural competence</a:t>
            </a:r>
          </a:p>
          <a:p>
            <a:endParaRPr lang="en-US" dirty="0" smtClean="0"/>
          </a:p>
          <a:p>
            <a:r>
              <a:rPr lang="en-US" dirty="0" smtClean="0"/>
              <a:t>Nurses know how to engage stakeholders in systematic reviews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Guise, J-M., </a:t>
            </a:r>
            <a:r>
              <a:rPr lang="en-US" sz="1800" dirty="0" err="1" smtClean="0"/>
              <a:t>O’Haire</a:t>
            </a:r>
            <a:r>
              <a:rPr lang="en-US" sz="1800" dirty="0" smtClean="0"/>
              <a:t>, C., </a:t>
            </a:r>
            <a:r>
              <a:rPr lang="en-US" sz="1800" dirty="0" err="1" smtClean="0"/>
              <a:t>McPheeters</a:t>
            </a:r>
            <a:r>
              <a:rPr lang="en-US" sz="1800" dirty="0" smtClean="0"/>
              <a:t>, M., Most, C., </a:t>
            </a:r>
            <a:r>
              <a:rPr lang="en-US" sz="1800" dirty="0" err="1" smtClean="0"/>
              <a:t>Labrant</a:t>
            </a:r>
            <a:r>
              <a:rPr lang="en-US" sz="1800" dirty="0" smtClean="0"/>
              <a:t>, L., Lee, K., Cottrell, E.K.B., &amp;      Graham, E. (2013). A practice-based tool for engaging stakeholders in future research: A synthesis of current practices. </a:t>
            </a:r>
            <a:r>
              <a:rPr lang="en-US" sz="1800" i="1" dirty="0" smtClean="0"/>
              <a:t>Journal of Clinical Epidemiology</a:t>
            </a:r>
            <a:r>
              <a:rPr lang="en-US" sz="1800" dirty="0" smtClean="0"/>
              <a:t>, </a:t>
            </a:r>
            <a:r>
              <a:rPr lang="en-US" sz="1800" i="1" dirty="0" smtClean="0"/>
              <a:t>66</a:t>
            </a:r>
            <a:r>
              <a:rPr lang="en-US" sz="1800" dirty="0" smtClean="0"/>
              <a:t>, 666-674.</a:t>
            </a:r>
          </a:p>
          <a:p>
            <a:pPr>
              <a:buNone/>
            </a:pPr>
            <a:r>
              <a:rPr lang="en-US" sz="1800" dirty="0" smtClean="0"/>
              <a:t>Health Resources and Services Administration Bureau of Health Professions Division of Nursing (2004) Other definitions of cultural diversity. http://bhpr.hrsa.gov/diversity/cultcomp.htm , p.1</a:t>
            </a:r>
          </a:p>
          <a:p>
            <a:pPr>
              <a:buNone/>
            </a:pPr>
            <a:r>
              <a:rPr lang="en-US" sz="1800" dirty="0" err="1" smtClean="0"/>
              <a:t>Sackett</a:t>
            </a:r>
            <a:r>
              <a:rPr lang="en-US" sz="1800" dirty="0" smtClean="0"/>
              <a:t>, D.L., </a:t>
            </a:r>
            <a:r>
              <a:rPr lang="en-US" sz="1800" dirty="0" err="1" smtClean="0"/>
              <a:t>Straus,S</a:t>
            </a:r>
            <a:r>
              <a:rPr lang="en-US" sz="1800" dirty="0" smtClean="0"/>
              <a:t>., </a:t>
            </a:r>
            <a:r>
              <a:rPr lang="en-US" sz="1800" dirty="0" err="1" smtClean="0"/>
              <a:t>Richardson,S</a:t>
            </a:r>
            <a:r>
              <a:rPr lang="en-US" sz="1800" dirty="0" smtClean="0"/>
              <a:t>. Rosenberg, W., &amp; Haynes, R.B. (2000). Evidence-based medicine: How to practice and teach EBM (2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ed.). London: Churchill Livingston.</a:t>
            </a:r>
          </a:p>
          <a:p>
            <a:pPr>
              <a:buNone/>
            </a:pPr>
            <a:r>
              <a:rPr lang="en-US" sz="1800" dirty="0" smtClean="0"/>
              <a:t>Wale, J. (n.d.) </a:t>
            </a:r>
            <a:r>
              <a:rPr lang="en-US" sz="1800" i="1" dirty="0" smtClean="0"/>
              <a:t>An Introduction to Consumer Involvement in Systematic Reviews. Cochrane  Consumer Network</a:t>
            </a:r>
            <a:r>
              <a:rPr lang="en-US" sz="1800" dirty="0" smtClean="0"/>
              <a:t>. Retrieved from </a:t>
            </a:r>
            <a:r>
              <a:rPr lang="en-US" sz="1800" u="sng" dirty="0" smtClean="0">
                <a:hlinkClick r:id="rId2"/>
              </a:rPr>
              <a:t>https://training.cochrane.org/resource/introduction-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      consumer-involvement-systematic-reviews.</a:t>
            </a:r>
          </a:p>
          <a:p>
            <a:pPr>
              <a:buNone/>
            </a:pPr>
            <a:r>
              <a:rPr lang="en-US" sz="1800" dirty="0" smtClean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678</Words>
  <Application>Microsoft Office PowerPoint</Application>
  <PresentationFormat>On-screen Show (4:3)</PresentationFormat>
  <Paragraphs>103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Cultural Congruency  in Evidence-based Practice  </vt:lpstr>
      <vt:lpstr>Located on two campuses in Indiana USA</vt:lpstr>
      <vt:lpstr>Nursing Degree Programs</vt:lpstr>
      <vt:lpstr>Our Amazing Faculty</vt:lpstr>
      <vt:lpstr>College of Nursing Distinctions</vt:lpstr>
      <vt:lpstr>PICO Model</vt:lpstr>
      <vt:lpstr>Evidence-based Practice</vt:lpstr>
      <vt:lpstr> Study Abroad </vt:lpstr>
      <vt:lpstr>Study Abroad in Nicaragua</vt:lpstr>
      <vt:lpstr>Slide 10</vt:lpstr>
      <vt:lpstr>Interventions based on EBP are not available in practice settings around the globe</vt:lpstr>
      <vt:lpstr>Does it fit?</vt:lpstr>
      <vt:lpstr> The Goal</vt:lpstr>
      <vt:lpstr>  Values, beliefs, and behaviors about health and well-being are shaped by   </vt:lpstr>
      <vt:lpstr>Cultural Competence</vt:lpstr>
      <vt:lpstr>The Gap</vt:lpstr>
      <vt:lpstr>Strategies</vt:lpstr>
      <vt:lpstr> Cultural Competence</vt:lpstr>
      <vt:lpstr>Requires a willingness and ability</vt:lpstr>
      <vt:lpstr>Engaging Stakeholders </vt:lpstr>
      <vt:lpstr>Challenges</vt:lpstr>
      <vt:lpstr>  Public demand for nurses who are critical thinkers and good citizens of the world  </vt:lpstr>
      <vt:lpstr>References</vt:lpstr>
    </vt:vector>
  </TitlesOfParts>
  <Company>Purdue University Calumet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 Stompor</dc:creator>
  <cp:lastModifiedBy>Dan Davis</cp:lastModifiedBy>
  <cp:revision>26</cp:revision>
  <dcterms:created xsi:type="dcterms:W3CDTF">2016-03-28T17:57:12Z</dcterms:created>
  <dcterms:modified xsi:type="dcterms:W3CDTF">2018-09-12T13:14:30Z</dcterms:modified>
</cp:coreProperties>
</file>