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29"/>
  </p:notesMasterIdLst>
  <p:handoutMasterIdLst>
    <p:handoutMasterId r:id="rId30"/>
  </p:handoutMasterIdLst>
  <p:sldIdLst>
    <p:sldId id="407" r:id="rId3"/>
    <p:sldId id="571" r:id="rId4"/>
    <p:sldId id="536" r:id="rId5"/>
    <p:sldId id="538" r:id="rId6"/>
    <p:sldId id="539" r:id="rId7"/>
    <p:sldId id="414" r:id="rId8"/>
    <p:sldId id="541" r:id="rId9"/>
    <p:sldId id="542" r:id="rId10"/>
    <p:sldId id="420" r:id="rId11"/>
    <p:sldId id="400" r:id="rId12"/>
    <p:sldId id="436" r:id="rId13"/>
    <p:sldId id="404" r:id="rId14"/>
    <p:sldId id="423" r:id="rId15"/>
    <p:sldId id="424" r:id="rId16"/>
    <p:sldId id="426" r:id="rId17"/>
    <p:sldId id="432" r:id="rId18"/>
    <p:sldId id="431" r:id="rId19"/>
    <p:sldId id="427" r:id="rId20"/>
    <p:sldId id="384" r:id="rId21"/>
    <p:sldId id="476" r:id="rId22"/>
    <p:sldId id="503" r:id="rId23"/>
    <p:sldId id="517" r:id="rId24"/>
    <p:sldId id="481" r:id="rId25"/>
    <p:sldId id="482" r:id="rId26"/>
    <p:sldId id="398" r:id="rId27"/>
    <p:sldId id="573" r:id="rId28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therine Spink" initials="KS" lastIdx="1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F4FB"/>
    <a:srgbClr val="D4E2F4"/>
    <a:srgbClr val="B5CEED"/>
    <a:srgbClr val="A0C1E8"/>
    <a:srgbClr val="6B9EDB"/>
    <a:srgbClr val="2C69B2"/>
    <a:srgbClr val="F3F7FB"/>
    <a:srgbClr val="4F81BD"/>
    <a:srgbClr val="E0E9F4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560" autoAdjust="0"/>
  </p:normalViewPr>
  <p:slideViewPr>
    <p:cSldViewPr>
      <p:cViewPr>
        <p:scale>
          <a:sx n="93" d="100"/>
          <a:sy n="93" d="100"/>
        </p:scale>
        <p:origin x="29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-14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2329" cy="462120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173" y="0"/>
            <a:ext cx="3012329" cy="462120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41ADA9D6-70FE-4BF7-AB12-B306530B63B0}" type="datetimeFigureOut">
              <a:rPr lang="en-US" smtClean="0"/>
              <a:t>8/3/2016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378"/>
            <a:ext cx="3012329" cy="462120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173" y="8772378"/>
            <a:ext cx="3012329" cy="462120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7BD9F608-D761-4938-A144-18C85F465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09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B83FE9DA-7E00-4278-98C5-6865985414DC}" type="datetimeFigureOut">
              <a:rPr lang="en-US" smtClean="0"/>
              <a:pPr/>
              <a:t>8/3/2016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87" tIns="46244" rIns="92487" bIns="4624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55693F4A-BAA7-4240-A79B-089A1E0BA6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77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56AAF0-4B63-4A29-B7AC-5990D11E320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41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56AAF0-4B63-4A29-B7AC-5990D11E320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388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56AAF0-4B63-4A29-B7AC-5990D11E320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395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AD02CD-498D-4277-A3BA-001B7FB2A70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4021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93F4A-BAA7-4240-A79B-089A1E0BA60A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628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9F06EE-4E15-4145-AC68-E374CD90B478}" type="slidenum">
              <a:rPr lang="en-US" altLang="en-US" smtClean="0"/>
              <a:pPr/>
              <a:t>11</a:t>
            </a:fld>
            <a:endParaRPr lang="en-US" altLang="en-US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373510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56AAF0-4B63-4A29-B7AC-5990D11E320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994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0A707-D9D1-42C6-8E0F-2F053C95CC9B}" type="datetime1">
              <a:rPr lang="en-US" smtClean="0"/>
              <a:t>8/3/2016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6D924-AADD-48E7-887D-96AF080D5BA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B3911-092A-415F-9D1E-78E5CA73FE0D}" type="datetime1">
              <a:rPr lang="en-US" smtClean="0"/>
              <a:t>8/3/2016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6D924-AADD-48E7-887D-96AF080D5BA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05367-E994-4C2F-BBA3-F3AE43E22C5F}" type="datetime1">
              <a:rPr lang="en-US" smtClean="0"/>
              <a:t>8/3/2016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6D924-AADD-48E7-887D-96AF080D5BA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70FA-D6B9-46A3-B819-C088B0D0B639}" type="datetime1">
              <a:rPr lang="en-US" smtClean="0"/>
              <a:t>8/3/2016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6D924-AADD-48E7-887D-96AF080D5BA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D6217-5EA8-415F-AFDE-D96EEC60B750}" type="datetime1">
              <a:rPr lang="en-US" smtClean="0"/>
              <a:t>8/3/2016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6D924-AADD-48E7-887D-96AF080D5BA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1850A-D048-417F-9866-7A66F1D214D4}" type="datetime1">
              <a:rPr lang="en-US" smtClean="0"/>
              <a:t>8/3/2016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6D924-AADD-48E7-887D-96AF080D5BA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F6102-A08B-4E17-9F11-8657D4EA2F45}" type="datetime1">
              <a:rPr lang="en-US" smtClean="0"/>
              <a:t>8/3/2016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EDD45-239E-453A-88D0-F7A6A32DD46D}" type="datetime1">
              <a:rPr lang="en-US" smtClean="0"/>
              <a:t>8/3/2016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6D924-AADD-48E7-887D-96AF080D5BA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A4401-A720-4F57-B6D6-30C2BEBF870E}" type="datetime1">
              <a:rPr lang="en-US" smtClean="0"/>
              <a:t>8/3/2016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6D924-AADD-48E7-887D-96AF080D5BA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88E1D-9629-4BF9-AC7E-CA0238BF85B0}" type="datetime1">
              <a:rPr lang="en-US" smtClean="0"/>
              <a:t>8/3/2016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6D924-AADD-48E7-887D-96AF080D5BA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C1FAA-1DF3-4CFF-82CC-EFECE89940DF}" type="datetime1">
              <a:rPr lang="en-US" smtClean="0"/>
              <a:t>8/3/2016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6D924-AADD-48E7-887D-96AF080D5BA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04698-1EA1-43E4-9120-C23DEDF83DD6}" type="datetime1">
              <a:rPr lang="en-US" smtClean="0"/>
              <a:t>8/3/2016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&lt;#&gt;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0536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A70B5-4C1D-4E0D-B6F4-D20E7A35729F}" type="datetime1">
              <a:rPr lang="en-US" smtClean="0"/>
              <a:t>8/3/2016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&lt;#&gt;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8722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BD9FC-72F6-44CC-8D15-B164310568BE}" type="datetime1">
              <a:rPr lang="en-US" smtClean="0"/>
              <a:t>8/3/2016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E492-EBE9-45EA-93B1-C45F51764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6709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CB1DF-F61B-4DEE-B2D6-E81D7848E444}" type="datetime1">
              <a:rPr lang="en-US" smtClean="0"/>
              <a:t>8/3/2016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E492-EBE9-45EA-93B1-C45F51764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1718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EEFC-0178-408E-8B01-6EFD2C2442CF}" type="datetime1">
              <a:rPr lang="en-US" smtClean="0"/>
              <a:t>8/3/2016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E492-EBE9-45EA-93B1-C45F51764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297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0379F-DF14-47C5-83DB-09473E756961}" type="datetime1">
              <a:rPr lang="en-US" smtClean="0"/>
              <a:t>8/3/2016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E492-EBE9-45EA-93B1-C45F51764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5111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6B572-6557-4AD9-A941-34B20E039DB8}" type="datetime1">
              <a:rPr lang="en-US" smtClean="0"/>
              <a:t>8/3/2016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E492-EBE9-45EA-93B1-C45F51764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4239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0BCA-ACF4-4A41-8D19-023AE8CDE1E8}" type="datetime1">
              <a:rPr lang="en-US" smtClean="0"/>
              <a:t>8/3/2016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E492-EBE9-45EA-93B1-C45F51764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5813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F4649-1841-49FF-B1D0-7F8EDDD196B3}" type="datetime1">
              <a:rPr lang="en-US" smtClean="0"/>
              <a:t>8/3/2016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E492-EBE9-45EA-93B1-C45F51764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4524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FE97B-D98E-4D68-8A75-DDFAA024EB70}" type="datetime1">
              <a:rPr lang="en-US" smtClean="0"/>
              <a:t>8/3/2016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E492-EBE9-45EA-93B1-C45F51764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7280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430DE-B095-4C18-87B9-55CEF673A07A}" type="datetime1">
              <a:rPr lang="en-US" smtClean="0"/>
              <a:t>8/3/2016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E492-EBE9-45EA-93B1-C45F51764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9504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B1C05-64C2-4253-843E-8BB77B86AAB7}" type="datetime1">
              <a:rPr lang="en-US" smtClean="0"/>
              <a:t>8/3/2016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E492-EBE9-45EA-93B1-C45F51764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8851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6F685-E97B-40D6-8A39-F96794E151B5}" type="datetime1">
              <a:rPr lang="en-US" smtClean="0"/>
              <a:t>8/3/2016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E492-EBE9-45EA-93B1-C45F51764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344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C6595-9CD3-49F8-9B19-7A8D027BFFA6}" type="datetime1">
              <a:rPr lang="en-US" smtClean="0"/>
              <a:t>8/3/2016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&lt;#&gt;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4" r:id="rId12"/>
    <p:sldLayoutId id="2147483675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8FC49-5CDC-4F67-B7BF-28EE2C6C871D}" type="datetime1">
              <a:rPr lang="en-US" smtClean="0"/>
              <a:t>8/3/2016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8E492-EBE9-45EA-93B1-C45F51764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320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tiff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image" Target="../media/image27.jpeg"/><Relationship Id="rId7" Type="http://schemas.openxmlformats.org/officeDocument/2006/relationships/image" Target="../media/image3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5" Type="http://schemas.openxmlformats.org/officeDocument/2006/relationships/image" Target="../media/image30.gif"/><Relationship Id="rId10" Type="http://schemas.openxmlformats.org/officeDocument/2006/relationships/image" Target="../media/image37.png"/><Relationship Id="rId4" Type="http://schemas.openxmlformats.org/officeDocument/2006/relationships/image" Target="../media/image28.jpg"/><Relationship Id="rId9" Type="http://schemas.openxmlformats.org/officeDocument/2006/relationships/image" Target="../media/image36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arfish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0"/>
            <a:ext cx="3189792" cy="301960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62200" y="2382322"/>
            <a:ext cx="66294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Development of Pluripotent Stem Cell-Based Therapies for Neurodegenerative </a:t>
            </a:r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Diseases and Cancer</a:t>
            </a:r>
            <a:endParaRPr lang="en-US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Jane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Lebkowski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Ph.D.</a:t>
            </a:r>
          </a:p>
          <a:p>
            <a:pPr algn="ctr"/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Asterias Biotherapeutics Inc.</a:t>
            </a:r>
          </a:p>
          <a:p>
            <a:pPr algn="ctr"/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Manchester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August 4, 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098B2-9171-41DB-B675-9DBF77416618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152400"/>
            <a:ext cx="8458200" cy="819705"/>
          </a:xfrm>
          <a:prstGeom prst="rect">
            <a:avLst/>
          </a:prstGeom>
          <a:solidFill>
            <a:srgbClr val="003366"/>
          </a:solidFill>
          <a:ln w="19050">
            <a:noFill/>
          </a:ln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C:\Users\mdunmire.ASTERIAS\Documents\Logo\Asterias_highresoluti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1" y="6372384"/>
            <a:ext cx="1556657" cy="48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171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ntagon 5"/>
          <p:cNvSpPr/>
          <p:nvPr/>
        </p:nvSpPr>
        <p:spPr>
          <a:xfrm>
            <a:off x="2518675" y="1872109"/>
            <a:ext cx="4110268" cy="1447800"/>
          </a:xfrm>
          <a:prstGeom prst="homePlate">
            <a:avLst/>
          </a:prstGeom>
          <a:solidFill>
            <a:srgbClr val="F4F7ED"/>
          </a:solidFill>
          <a:ln w="9525"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entagon 21"/>
          <p:cNvSpPr/>
          <p:nvPr/>
        </p:nvSpPr>
        <p:spPr>
          <a:xfrm>
            <a:off x="2514600" y="4209075"/>
            <a:ext cx="4110268" cy="1505925"/>
          </a:xfrm>
          <a:prstGeom prst="homePlate">
            <a:avLst/>
          </a:prstGeom>
          <a:solidFill>
            <a:srgbClr val="F4F7ED"/>
          </a:solidFill>
          <a:ln w="6350"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08496" y="2261296"/>
            <a:ext cx="3730625" cy="1288089"/>
          </a:xfrm>
          <a:noFill/>
        </p:spPr>
        <p:txBody>
          <a:bodyPr>
            <a:noAutofit/>
          </a:bodyPr>
          <a:lstStyle/>
          <a:p>
            <a:pPr marL="166688" indent="-166688">
              <a:buClr>
                <a:schemeClr val="tx1"/>
              </a:buClr>
              <a:defRPr/>
            </a:pP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Cell Type Can Be Produced</a:t>
            </a:r>
          </a:p>
          <a:p>
            <a:pPr marL="166688" indent="-166688">
              <a:buClr>
                <a:schemeClr val="tx1"/>
              </a:buClr>
              <a:defRPr/>
            </a:pP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Broad Therapeutic Utility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4600" y="4427537"/>
            <a:ext cx="3947443" cy="1135063"/>
          </a:xfrm>
        </p:spPr>
        <p:txBody>
          <a:bodyPr>
            <a:noAutofit/>
          </a:bodyPr>
          <a:lstStyle/>
          <a:p>
            <a:pPr marL="166688" indent="-166688">
              <a:defRPr/>
            </a:pP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Efficient Culture and Differentiation</a:t>
            </a:r>
          </a:p>
          <a:p>
            <a:pPr marL="166688" indent="-166688">
              <a:defRPr/>
            </a:pP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Scalable Batch Production for Entire Product Life 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ycle</a:t>
            </a:r>
          </a:p>
          <a:p>
            <a:pPr marL="166688" indent="-166688">
              <a:defRPr/>
            </a:pP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Cryopreserved, Off-the-Shelf Distribution</a:t>
            </a:r>
            <a:endParaRPr 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61" name="TextBox 5"/>
          <p:cNvSpPr txBox="1">
            <a:spLocks noChangeArrowheads="1"/>
          </p:cNvSpPr>
          <p:nvPr/>
        </p:nvSpPr>
        <p:spPr bwMode="auto">
          <a:xfrm>
            <a:off x="937525" y="2461974"/>
            <a:ext cx="131157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Pluripotency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62" name="TextBox 6"/>
          <p:cNvSpPr txBox="1">
            <a:spLocks noChangeArrowheads="1"/>
          </p:cNvSpPr>
          <p:nvPr/>
        </p:nvSpPr>
        <p:spPr bwMode="auto">
          <a:xfrm>
            <a:off x="1051825" y="4664870"/>
            <a:ext cx="12426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Indefinite </a:t>
            </a:r>
          </a:p>
          <a:p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Replicative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Capacity</a:t>
            </a:r>
          </a:p>
        </p:txBody>
      </p:sp>
      <p:sp>
        <p:nvSpPr>
          <p:cNvPr id="23563" name="TextBox 9"/>
          <p:cNvSpPr txBox="1">
            <a:spLocks noChangeArrowheads="1"/>
          </p:cNvSpPr>
          <p:nvPr/>
        </p:nvSpPr>
        <p:spPr bwMode="auto">
          <a:xfrm>
            <a:off x="6515100" y="4579203"/>
            <a:ext cx="25527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Similar to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Traditional Biologicals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64" name="TextBox 10"/>
          <p:cNvSpPr txBox="1">
            <a:spLocks noChangeArrowheads="1"/>
          </p:cNvSpPr>
          <p:nvPr/>
        </p:nvSpPr>
        <p:spPr bwMode="auto">
          <a:xfrm>
            <a:off x="6553200" y="2225412"/>
            <a:ext cx="23034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Differentiation of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Therapeutic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 bwMode="auto">
          <a:xfrm>
            <a:off x="1433648" y="3785638"/>
            <a:ext cx="380641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9" name="Picture 6" descr="hESC micrograph"/>
          <p:cNvPicPr>
            <a:picLocks noChangeAspect="1" noChangeArrowheads="1"/>
          </p:cNvPicPr>
          <p:nvPr/>
        </p:nvPicPr>
        <p:blipFill>
          <a:blip r:embed="rId2" cstate="print"/>
          <a:srcRect l="17493" t="17857"/>
          <a:stretch>
            <a:fillRect/>
          </a:stretch>
        </p:blipFill>
        <p:spPr bwMode="auto">
          <a:xfrm>
            <a:off x="252719" y="3116064"/>
            <a:ext cx="1369611" cy="1339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" name="Straight Arrow Connector 27"/>
          <p:cNvCxnSpPr/>
          <p:nvPr/>
        </p:nvCxnSpPr>
        <p:spPr bwMode="auto">
          <a:xfrm flipV="1">
            <a:off x="1824355" y="2905341"/>
            <a:ext cx="0" cy="88029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/>
          <p:nvPr/>
        </p:nvCxnSpPr>
        <p:spPr bwMode="auto">
          <a:xfrm>
            <a:off x="1824355" y="3768927"/>
            <a:ext cx="0" cy="88029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304800" y="229483"/>
            <a:ext cx="8458200" cy="819705"/>
          </a:xfrm>
          <a:solidFill>
            <a:srgbClr val="003366"/>
          </a:solidFill>
          <a:ln w="19050">
            <a:noFill/>
          </a:ln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Embryonic Stem Cells: The Source Material 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2" descr="C:\Users\mdunmire.ASTERIAS\Documents\Logo\Asterias_highresolut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11286"/>
            <a:ext cx="1828800" cy="57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3486B-7356-4723-9FE3-52A13D0AAA1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26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86200" y="1447800"/>
            <a:ext cx="4800600" cy="4114800"/>
          </a:xfrm>
          <a:prstGeom prst="rect">
            <a:avLst/>
          </a:prstGeom>
          <a:solidFill>
            <a:srgbClr val="F9F9F9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098B2-9171-41DB-B675-9DBF77416618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152400"/>
            <a:ext cx="8458200" cy="819705"/>
          </a:xfrm>
          <a:prstGeom prst="rect">
            <a:avLst/>
          </a:prstGeom>
          <a:solidFill>
            <a:srgbClr val="003366"/>
          </a:solidFill>
          <a:ln w="19050">
            <a:noFill/>
          </a:ln>
        </p:spPr>
        <p:txBody>
          <a:bodyPr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Spinal Cord Injury: Multiple Devastating </a:t>
            </a:r>
          </a:p>
          <a:p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Life-Changing Effects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C:\Users\mdunmire.ASTERIAS\Documents\Logo\Asterias_highresolut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1" y="6372384"/>
            <a:ext cx="1556657" cy="48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38600" y="1747236"/>
            <a:ext cx="449580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Loss of limb function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Impaired cardiovascular control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Impaired bowel and bladder control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Chronic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neurgenic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pain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Increase pain sensation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Decreased sexual function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Increased frequency of pressure sores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Urinary tract infections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Spasticity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Debilitating burning/tingling sensations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99" y="1892828"/>
            <a:ext cx="2247900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32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442931" y="1064438"/>
            <a:ext cx="4129069" cy="2673470"/>
          </a:xfrm>
          <a:prstGeom prst="rect">
            <a:avLst/>
          </a:prstGeom>
          <a:solidFill>
            <a:srgbClr val="F9F9F9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819705"/>
          </a:xfrm>
          <a:solidFill>
            <a:srgbClr val="003366"/>
          </a:solidFill>
          <a:ln w="19050">
            <a:noFill/>
          </a:ln>
        </p:spPr>
        <p:txBody>
          <a:bodyPr>
            <a:norm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Spinal Cord Injury Causes Tissue Destruction and Ectopic Tissue Formation in the Spinal Cord</a:t>
            </a:r>
            <a:endParaRPr lang="en-U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4822" y="1118443"/>
            <a:ext cx="3690006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defTabSz="914400" eaLnBrk="1" fontAlgn="base" latinLnBrk="0" hangingPunct="1">
              <a:lnSpc>
                <a:spcPct val="100000"/>
              </a:lnSpc>
              <a:spcAft>
                <a:spcPts val="600"/>
              </a:spcAft>
              <a:buSzTx/>
              <a:buFont typeface="Arial" pitchFamily="34" charset="0"/>
              <a:buChar char="•"/>
              <a:tabLst/>
              <a:defRPr/>
            </a:pPr>
            <a:r>
              <a:rPr lang="en-US" sz="1600" kern="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Trauma to the spinal cord causes hemorrhagic necrosis</a:t>
            </a: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Aft>
                <a:spcPts val="600"/>
              </a:spcAft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Secondary</a:t>
            </a:r>
            <a:r>
              <a:rPr kumimoji="0" lang="en-US" sz="1600" i="0" u="none" strike="noStrike" kern="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damage includes cell death, cavity formation, demyelination, and scarring</a:t>
            </a:r>
          </a:p>
          <a:p>
            <a:pPr marL="285750" indent="-285750" fontAlgn="base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i="0" u="none" strike="noStrike" kern="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Chronic stage: gray matter replaced by either a lesion cavity or collagenous scar</a:t>
            </a:r>
          </a:p>
          <a:p>
            <a:pPr marL="285750" indent="-285750" fontAlgn="base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kern="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Typical spared rim of white matter</a:t>
            </a:r>
            <a:endParaRPr kumimoji="0" lang="en-US" sz="1600" i="0" u="none" strike="noStrike" kern="0" cap="none" spc="0" normalizeH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464" y="1471221"/>
            <a:ext cx="3581400" cy="234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76800" y="3827092"/>
            <a:ext cx="2988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Kakulas</a:t>
            </a:r>
            <a:r>
              <a:rPr lang="en-US" sz="1400" dirty="0" smtClean="0"/>
              <a:t>, Paraplegia, 25:212-216, 1987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5026994" y="1143000"/>
            <a:ext cx="28216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Cervical SCI at C5; 10 days post-injury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81"/>
          <a:stretch/>
        </p:blipFill>
        <p:spPr bwMode="auto">
          <a:xfrm>
            <a:off x="854282" y="4495800"/>
            <a:ext cx="7308914" cy="142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19507" y="4126468"/>
            <a:ext cx="15215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Normal Spinal Cord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73141" y="4126468"/>
            <a:ext cx="1317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Solid Cord Injury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76362" y="4126468"/>
            <a:ext cx="1343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Contusion Cavity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38400" y="5943600"/>
            <a:ext cx="35942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Norenberg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al., J.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Neurotrauma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, 21(4):429-440, 2004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6D924-AADD-48E7-887D-96AF080D5BA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6" name="Picture 2" descr="C:\Users\mdunmire.ASTERIAS\Documents\Logo\Asterias_highresoluti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1286"/>
            <a:ext cx="1828800" cy="57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3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098B2-9171-41DB-B675-9DBF77416618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152400"/>
            <a:ext cx="8458200" cy="819705"/>
          </a:xfrm>
          <a:prstGeom prst="rect">
            <a:avLst/>
          </a:prstGeom>
          <a:solidFill>
            <a:srgbClr val="003366"/>
          </a:solidFill>
          <a:ln w="19050">
            <a:noFill/>
          </a:ln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Rationale for Oligodendrocyte Progenitor Cells</a:t>
            </a:r>
          </a:p>
        </p:txBody>
      </p:sp>
      <p:pic>
        <p:nvPicPr>
          <p:cNvPr id="7" name="Picture 2" descr="C:\Users\mdunmire.ASTERIAS\Documents\Logo\Asterias_highresolut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1" y="6372384"/>
            <a:ext cx="1556657" cy="48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sci2.tif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9"/>
          <a:stretch/>
        </p:blipFill>
        <p:spPr>
          <a:xfrm>
            <a:off x="842537" y="2287793"/>
            <a:ext cx="5391446" cy="2125160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9159" y="2288325"/>
            <a:ext cx="2255718" cy="2124629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4800600" y="3350373"/>
            <a:ext cx="640871" cy="215444"/>
          </a:xfrm>
          <a:prstGeom prst="rect">
            <a:avLst/>
          </a:prstGeom>
          <a:solidFill>
            <a:srgbClr val="FAEBC6"/>
          </a:solidFill>
        </p:spPr>
        <p:txBody>
          <a:bodyPr wrap="none" rtlCol="0">
            <a:spAutoFit/>
          </a:bodyPr>
          <a:lstStyle/>
          <a:p>
            <a:r>
              <a:rPr lang="en-US" sz="800" dirty="0">
                <a:latin typeface="Helvetica"/>
                <a:cs typeface="Helvetica"/>
              </a:rPr>
              <a:t>Cavitation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90698" y="5196121"/>
            <a:ext cx="174002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dirty="0" err="1"/>
              <a:t>Aubourg</a:t>
            </a:r>
            <a:r>
              <a:rPr lang="en-US" sz="800" dirty="0"/>
              <a:t>, P., </a:t>
            </a:r>
            <a:r>
              <a:rPr lang="en-US" sz="800" i="1" dirty="0"/>
              <a:t>Nature Genetics </a:t>
            </a:r>
            <a:r>
              <a:rPr lang="en-US" sz="800" dirty="0"/>
              <a:t>2007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0" y="5343175"/>
            <a:ext cx="252992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dirty="0" err="1"/>
              <a:t>Obermair</a:t>
            </a:r>
            <a:r>
              <a:rPr lang="en-US" sz="800" dirty="0"/>
              <a:t>, </a:t>
            </a:r>
            <a:r>
              <a:rPr lang="en-US" sz="800" dirty="0" err="1"/>
              <a:t>Schröter</a:t>
            </a:r>
            <a:r>
              <a:rPr lang="en-US" sz="800" dirty="0"/>
              <a:t> and </a:t>
            </a:r>
            <a:r>
              <a:rPr lang="en-US" sz="800" dirty="0" err="1"/>
              <a:t>Thallmair</a:t>
            </a:r>
            <a:r>
              <a:rPr lang="en-US" sz="800" dirty="0"/>
              <a:t>, </a:t>
            </a:r>
            <a:r>
              <a:rPr lang="en-US" sz="800" i="1" dirty="0"/>
              <a:t>Physiology</a:t>
            </a:r>
            <a:r>
              <a:rPr lang="en-US" sz="800" dirty="0"/>
              <a:t> 2008</a:t>
            </a:r>
          </a:p>
        </p:txBody>
      </p:sp>
      <p:sp>
        <p:nvSpPr>
          <p:cNvPr id="2" name="Rectangle 1"/>
          <p:cNvSpPr/>
          <p:nvPr/>
        </p:nvSpPr>
        <p:spPr>
          <a:xfrm>
            <a:off x="1930517" y="1176351"/>
            <a:ext cx="5257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Pathology of the lesion provides rationale for oligodendrocyte progenitor transplantation</a:t>
            </a:r>
          </a:p>
        </p:txBody>
      </p:sp>
    </p:spTree>
    <p:extLst>
      <p:ext uri="{BB962C8B-B14F-4D97-AF65-F5344CB8AC3E}">
        <p14:creationId xmlns:p14="http://schemas.microsoft.com/office/powerpoint/2010/main" val="268079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52800" y="1219200"/>
            <a:ext cx="5562600" cy="4953000"/>
          </a:xfrm>
          <a:prstGeom prst="rect">
            <a:avLst/>
          </a:pr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819705"/>
          </a:xfrm>
          <a:solidFill>
            <a:srgbClr val="003366"/>
          </a:solidFill>
          <a:ln w="19050">
            <a:noFill/>
          </a:ln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AST-OPC1: </a:t>
            </a:r>
            <a:b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hESC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-Derived Oligodendrocyte Progenitor Cells (OPCs)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552944" y="1752600"/>
            <a:ext cx="5362456" cy="3801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5425" indent="-225425">
              <a:spcAft>
                <a:spcPts val="600"/>
              </a:spcAft>
              <a:buClr>
                <a:schemeClr val="accent4"/>
              </a:buClr>
              <a:buFont typeface="Arial" pitchFamily="34" charset="0"/>
              <a:buChar char="•"/>
            </a:pP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Cryopreserved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Allogeneic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Population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indent="-231775" algn="l">
              <a:spcAft>
                <a:spcPts val="600"/>
              </a:spcAft>
              <a:buClr>
                <a:schemeClr val="accent4"/>
              </a:buClr>
              <a:buSzPct val="110000"/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Derived from Human Embryonic Stem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Cells (</a:t>
            </a: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hESCs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indent="-231775">
              <a:spcBef>
                <a:spcPts val="0"/>
              </a:spcBef>
              <a:buClr>
                <a:schemeClr val="accent4"/>
              </a:buClr>
              <a:buSzPct val="110000"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Characterized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Composition of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Cells:</a:t>
            </a:r>
          </a:p>
          <a:p>
            <a:pPr marL="688975" lvl="1" indent="-231775">
              <a:spcBef>
                <a:spcPts val="0"/>
              </a:spcBef>
              <a:buClr>
                <a:schemeClr val="accent4"/>
              </a:buClr>
              <a:buSzPct val="50000"/>
              <a:buFont typeface="Calibri" pitchFamily="34" charset="0"/>
              <a:buChar char="–"/>
              <a:defRPr/>
            </a:pPr>
            <a:r>
              <a:rPr lang="en-U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Oligodendrocyte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progenitors</a:t>
            </a:r>
          </a:p>
          <a:p>
            <a:pPr marL="688975" lvl="1" indent="-231775">
              <a:spcBef>
                <a:spcPts val="0"/>
              </a:spcBef>
              <a:buClr>
                <a:schemeClr val="accent4"/>
              </a:buClr>
              <a:buSzPct val="50000"/>
              <a:buFont typeface="Calibri" pitchFamily="34" charset="0"/>
              <a:buChar char="–"/>
              <a:defRPr/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Neural progenitors</a:t>
            </a:r>
          </a:p>
          <a:p>
            <a:pPr marL="688975" lvl="1" indent="-231775">
              <a:spcBef>
                <a:spcPts val="0"/>
              </a:spcBef>
              <a:buClr>
                <a:schemeClr val="accent4"/>
              </a:buClr>
              <a:buSzPct val="50000"/>
              <a:buFont typeface="Calibri" pitchFamily="34" charset="0"/>
              <a:buChar char="–"/>
              <a:defRPr/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Infrequent mature neural cells and </a:t>
            </a:r>
          </a:p>
          <a:p>
            <a:pPr marL="688975" lvl="1" indent="-231775">
              <a:spcBef>
                <a:spcPts val="0"/>
              </a:spcBef>
              <a:buClr>
                <a:schemeClr val="accent4"/>
              </a:buClr>
              <a:buSzPct val="50000"/>
              <a:buFont typeface="Calibri" pitchFamily="34" charset="0"/>
              <a:buChar char="–"/>
              <a:defRPr/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Rare other characterized cell types</a:t>
            </a:r>
          </a:p>
          <a:p>
            <a:pPr marL="231775" indent="-231775"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SzPct val="110000"/>
              <a:buFont typeface="Arial" pitchFamily="34" charset="0"/>
              <a:buChar char="•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“Off the shelf” administration</a:t>
            </a:r>
          </a:p>
          <a:p>
            <a:pPr marL="231775" indent="-231775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10000"/>
              <a:buFont typeface="Arial" pitchFamily="34" charset="0"/>
              <a:buChar char="•"/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First indication: spinal cord injury</a:t>
            </a:r>
          </a:p>
          <a:p>
            <a:pPr marL="231775" indent="-231775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10000"/>
              <a:buFont typeface="Arial" pitchFamily="34" charset="0"/>
              <a:buChar char="•"/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Potential line extensions in other neurodegenerative diseases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"/>
          <p:cNvSpPr txBox="1">
            <a:spLocks noChangeArrowheads="1"/>
          </p:cNvSpPr>
          <p:nvPr/>
        </p:nvSpPr>
        <p:spPr bwMode="auto">
          <a:xfrm>
            <a:off x="5401762" y="1358592"/>
            <a:ext cx="14689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AST-OPC1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6D924-AADD-48E7-887D-96AF080D5BA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"/>
                    </a14:imgEffect>
                    <a14:imgEffect>
                      <a14:brightnessContrast brigh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456" r="14951" b="5000"/>
          <a:stretch/>
        </p:blipFill>
        <p:spPr>
          <a:xfrm>
            <a:off x="274319" y="1897023"/>
            <a:ext cx="2882565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99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4724400" y="3991689"/>
            <a:ext cx="4229407" cy="256151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762193" y="1499175"/>
            <a:ext cx="4229407" cy="213062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8600" y="1570910"/>
            <a:ext cx="4229407" cy="484155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819705"/>
          </a:xfrm>
          <a:solidFill>
            <a:srgbClr val="003366"/>
          </a:solidFill>
          <a:ln w="19050">
            <a:noFill/>
          </a:ln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AST-OPC1:  </a:t>
            </a:r>
            <a:b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Major Physiologically Relevant Functional Activities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484774" y="914400"/>
            <a:ext cx="450682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roduces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neurotrophic 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factors and stimulates neurite outgrowth</a:t>
            </a:r>
            <a:endParaRPr lang="en-US" sz="1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298"/>
          <p:cNvSpPr txBox="1">
            <a:spLocks noChangeArrowheads="1"/>
          </p:cNvSpPr>
          <p:nvPr/>
        </p:nvSpPr>
        <p:spPr bwMode="auto">
          <a:xfrm>
            <a:off x="4911212" y="3172598"/>
            <a:ext cx="346639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0" dirty="0">
                <a:solidFill>
                  <a:schemeClr val="tx1"/>
                </a:solidFill>
                <a:latin typeface="+mn-lt"/>
              </a:rPr>
              <a:t>Promote increased neurite outgrowth</a:t>
            </a:r>
          </a:p>
        </p:txBody>
      </p:sp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446363" y="986135"/>
            <a:ext cx="36684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raps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host neurons</a:t>
            </a:r>
          </a:p>
          <a:p>
            <a:pPr algn="ctr"/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forms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compact myelin sheaths</a:t>
            </a:r>
          </a:p>
        </p:txBody>
      </p:sp>
      <p:grpSp>
        <p:nvGrpSpPr>
          <p:cNvPr id="15" name="Group 31"/>
          <p:cNvGrpSpPr>
            <a:grpSpLocks/>
          </p:cNvGrpSpPr>
          <p:nvPr/>
        </p:nvGrpSpPr>
        <p:grpSpPr bwMode="auto">
          <a:xfrm>
            <a:off x="5274828" y="4091382"/>
            <a:ext cx="2926719" cy="2157018"/>
            <a:chOff x="5689600" y="2446223"/>
            <a:chExt cx="3097579" cy="2282092"/>
          </a:xfrm>
        </p:grpSpPr>
        <p:pic>
          <p:nvPicPr>
            <p:cNvPr id="19" name="Picture 4" descr="1073 neovasc high dose plate sm"/>
            <p:cNvPicPr>
              <a:picLocks noChangeAspect="1" noChangeArrowheads="1"/>
            </p:cNvPicPr>
            <p:nvPr/>
          </p:nvPicPr>
          <p:blipFill>
            <a:blip r:embed="rId2" cstate="print"/>
            <a:srcRect l="2585" t="37469" b="31310"/>
            <a:stretch>
              <a:fillRect/>
            </a:stretch>
          </p:blipFill>
          <p:spPr bwMode="auto">
            <a:xfrm>
              <a:off x="5689600" y="2446223"/>
              <a:ext cx="3097579" cy="22820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0" name="TextBox 19"/>
            <p:cNvSpPr txBox="1"/>
            <p:nvPr/>
          </p:nvSpPr>
          <p:spPr bwMode="auto">
            <a:xfrm>
              <a:off x="5853812" y="2536667"/>
              <a:ext cx="1007947" cy="647385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200" dirty="0">
                  <a:solidFill>
                    <a:srgbClr val="002060"/>
                  </a:solidFill>
                  <a:latin typeface="Arial" charset="0"/>
                </a:rPr>
                <a:t>Host Endothelial Cells</a:t>
              </a:r>
            </a:p>
          </p:txBody>
        </p:sp>
        <p:sp>
          <p:nvSpPr>
            <p:cNvPr id="21" name="TextBox 25"/>
            <p:cNvSpPr txBox="1">
              <a:spLocks noChangeArrowheads="1"/>
            </p:cNvSpPr>
            <p:nvPr/>
          </p:nvSpPr>
          <p:spPr bwMode="auto">
            <a:xfrm>
              <a:off x="7582145" y="2677625"/>
              <a:ext cx="944440" cy="29306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dirty="0" smtClean="0">
                  <a:solidFill>
                    <a:srgbClr val="663300"/>
                  </a:solidFill>
                </a:rPr>
                <a:t>AST-OPC1</a:t>
              </a:r>
              <a:endParaRPr lang="en-US" sz="1200" dirty="0">
                <a:solidFill>
                  <a:srgbClr val="663300"/>
                </a:solidFill>
              </a:endParaRPr>
            </a:p>
          </p:txBody>
        </p:sp>
        <p:cxnSp>
          <p:nvCxnSpPr>
            <p:cNvPr id="22" name="Straight Arrow Connector 29"/>
            <p:cNvCxnSpPr>
              <a:cxnSpLocks noChangeShapeType="1"/>
              <a:stCxn id="20" idx="2"/>
            </p:cNvCxnSpPr>
            <p:nvPr/>
          </p:nvCxnSpPr>
          <p:spPr bwMode="auto">
            <a:xfrm rot="16200000" flipH="1">
              <a:off x="6340950" y="3200635"/>
              <a:ext cx="349030" cy="315298"/>
            </a:xfrm>
            <a:prstGeom prst="straightConnector1">
              <a:avLst/>
            </a:prstGeom>
            <a:noFill/>
            <a:ln w="38100" algn="ctr">
              <a:solidFill>
                <a:srgbClr val="002060"/>
              </a:solidFill>
              <a:round/>
              <a:headEnd/>
              <a:tailEnd type="arrow" w="med" len="med"/>
            </a:ln>
          </p:spPr>
        </p:cxnSp>
        <p:cxnSp>
          <p:nvCxnSpPr>
            <p:cNvPr id="23" name="Straight Arrow Connector 31"/>
            <p:cNvCxnSpPr>
              <a:cxnSpLocks noChangeShapeType="1"/>
            </p:cNvCxnSpPr>
            <p:nvPr/>
          </p:nvCxnSpPr>
          <p:spPr bwMode="auto">
            <a:xfrm rot="5400000">
              <a:off x="7854950" y="2971800"/>
              <a:ext cx="341312" cy="341312"/>
            </a:xfrm>
            <a:prstGeom prst="straightConnector1">
              <a:avLst/>
            </a:prstGeom>
            <a:noFill/>
            <a:ln w="38100" algn="ctr">
              <a:solidFill>
                <a:srgbClr val="663300"/>
              </a:solidFill>
              <a:round/>
              <a:headEnd/>
              <a:tailEnd type="arrow" w="med" len="med"/>
            </a:ln>
          </p:spPr>
        </p:cxnSp>
      </p:grpSp>
      <p:sp>
        <p:nvSpPr>
          <p:cNvPr id="16" name="TextBox 16"/>
          <p:cNvSpPr txBox="1">
            <a:spLocks noChangeArrowheads="1"/>
          </p:cNvSpPr>
          <p:nvPr/>
        </p:nvSpPr>
        <p:spPr bwMode="auto">
          <a:xfrm>
            <a:off x="4957361" y="6245423"/>
            <a:ext cx="379963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 spinal cord 9 months </a:t>
            </a:r>
            <a:r>
              <a:rPr lang="en-US" sz="14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 transplantation</a:t>
            </a:r>
            <a:endParaRPr lang="en-US" sz="1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32" descr="54 sc15 40x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0601" y="3730823"/>
            <a:ext cx="2753423" cy="21417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" name="Rectangle 46"/>
          <p:cNvSpPr>
            <a:spLocks noChangeArrowheads="1"/>
          </p:cNvSpPr>
          <p:nvPr/>
        </p:nvSpPr>
        <p:spPr bwMode="auto">
          <a:xfrm>
            <a:off x="977242" y="5940623"/>
            <a:ext cx="27102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 i="1" dirty="0">
                <a:solidFill>
                  <a:schemeClr val="tx1"/>
                </a:solidFill>
                <a:latin typeface="+mn-lt"/>
              </a:rPr>
              <a:t>Rag2</a:t>
            </a:r>
            <a:r>
              <a:rPr lang="en-US" sz="1400" b="0" i="1" baseline="30000" dirty="0">
                <a:solidFill>
                  <a:schemeClr val="tx1"/>
                </a:solidFill>
                <a:latin typeface="+mn-lt"/>
              </a:rPr>
              <a:t>-/- </a:t>
            </a:r>
            <a:r>
              <a:rPr lang="el-GR" sz="1400" b="0" i="1" dirty="0">
                <a:solidFill>
                  <a:schemeClr val="tx1"/>
                </a:solidFill>
                <a:latin typeface="+mn-lt"/>
              </a:rPr>
              <a:t>γ</a:t>
            </a:r>
            <a:r>
              <a:rPr lang="en-US" sz="1400" b="0" i="1" dirty="0">
                <a:solidFill>
                  <a:schemeClr val="tx1"/>
                </a:solidFill>
                <a:latin typeface="+mn-lt"/>
              </a:rPr>
              <a:t>c</a:t>
            </a:r>
            <a:r>
              <a:rPr lang="en-US" sz="1400" b="0" i="1" baseline="30000" dirty="0">
                <a:solidFill>
                  <a:schemeClr val="tx1"/>
                </a:solidFill>
                <a:latin typeface="+mn-lt"/>
              </a:rPr>
              <a:t>-/- </a:t>
            </a:r>
            <a:r>
              <a:rPr lang="en-US" sz="1400" b="0" i="1" dirty="0">
                <a:solidFill>
                  <a:schemeClr val="tx1"/>
                </a:solidFill>
                <a:latin typeface="+mn-lt"/>
              </a:rPr>
              <a:t>/</a:t>
            </a:r>
            <a:r>
              <a:rPr lang="en-US" sz="1400" b="0" i="1" dirty="0" err="1">
                <a:solidFill>
                  <a:schemeClr val="tx1"/>
                </a:solidFill>
                <a:latin typeface="+mn-lt"/>
              </a:rPr>
              <a:t>shi</a:t>
            </a:r>
            <a:r>
              <a:rPr lang="en-US" sz="1400" b="0" dirty="0">
                <a:solidFill>
                  <a:schemeClr val="tx1"/>
                </a:solidFill>
                <a:latin typeface="+mn-lt"/>
              </a:rPr>
              <a:t> mouse + </a:t>
            </a:r>
            <a:r>
              <a:rPr lang="en-US" sz="1400" dirty="0" smtClean="0"/>
              <a:t>AST-</a:t>
            </a:r>
            <a:r>
              <a:rPr lang="en-US" sz="1400" b="0" dirty="0" smtClean="0">
                <a:solidFill>
                  <a:schemeClr val="tx1"/>
                </a:solidFill>
                <a:latin typeface="+mn-lt"/>
              </a:rPr>
              <a:t>OPC1</a:t>
            </a:r>
            <a:endParaRPr lang="en-US" sz="1400" b="0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27" name="Group 55"/>
          <p:cNvGrpSpPr>
            <a:grpSpLocks/>
          </p:cNvGrpSpPr>
          <p:nvPr/>
        </p:nvGrpSpPr>
        <p:grpSpPr bwMode="auto">
          <a:xfrm>
            <a:off x="4920489" y="1600200"/>
            <a:ext cx="3900485" cy="1897667"/>
            <a:chOff x="4772024" y="936515"/>
            <a:chExt cx="3899877" cy="1896753"/>
          </a:xfrm>
        </p:grpSpPr>
        <p:sp>
          <p:nvSpPr>
            <p:cNvPr id="36" name="Rectangle 52"/>
            <p:cNvSpPr>
              <a:spLocks noChangeArrowheads="1"/>
            </p:cNvSpPr>
            <p:nvPr/>
          </p:nvSpPr>
          <p:spPr bwMode="auto">
            <a:xfrm>
              <a:off x="4772024" y="936515"/>
              <a:ext cx="3899877" cy="189675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grpSp>
          <p:nvGrpSpPr>
            <p:cNvPr id="37" name="Group 307"/>
            <p:cNvGrpSpPr>
              <a:grpSpLocks/>
            </p:cNvGrpSpPr>
            <p:nvPr/>
          </p:nvGrpSpPr>
          <p:grpSpPr bwMode="auto">
            <a:xfrm>
              <a:off x="4841382" y="946297"/>
              <a:ext cx="1828800" cy="1816029"/>
              <a:chOff x="234" y="2511"/>
              <a:chExt cx="1360" cy="1410"/>
            </a:xfrm>
          </p:grpSpPr>
          <p:pic>
            <p:nvPicPr>
              <p:cNvPr id="45" name="Picture 287" descr="DRG13-ctl1"/>
              <p:cNvPicPr>
                <a:picLocks noChangeArrowheads="1"/>
              </p:cNvPicPr>
              <p:nvPr/>
            </p:nvPicPr>
            <p:blipFill>
              <a:blip r:embed="rId4" cstate="print">
                <a:lum contrast="16000"/>
              </a:blip>
              <a:srcRect t="9422" r="14989" b="6422"/>
              <a:stretch>
                <a:fillRect/>
              </a:stretch>
            </p:blipFill>
            <p:spPr bwMode="auto">
              <a:xfrm>
                <a:off x="234" y="2746"/>
                <a:ext cx="1360" cy="117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46" name="Text Box 288"/>
              <p:cNvSpPr txBox="1">
                <a:spLocks noChangeArrowheads="1"/>
              </p:cNvSpPr>
              <p:nvPr/>
            </p:nvSpPr>
            <p:spPr bwMode="auto">
              <a:xfrm>
                <a:off x="463" y="2511"/>
                <a:ext cx="966" cy="2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rgbClr val="00004C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Symbol" pitchFamily="18" charset="2"/>
                  </a:rPr>
                  <a:t>Control Media</a:t>
                </a:r>
                <a:endParaRPr lang="en-US" sz="1400" dirty="0">
                  <a:solidFill>
                    <a:srgbClr val="00004C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8" name="Group 306"/>
            <p:cNvGrpSpPr>
              <a:grpSpLocks/>
            </p:cNvGrpSpPr>
            <p:nvPr/>
          </p:nvGrpSpPr>
          <p:grpSpPr bwMode="auto">
            <a:xfrm>
              <a:off x="6760539" y="952393"/>
              <a:ext cx="1829168" cy="1813195"/>
              <a:chOff x="1664" y="2521"/>
              <a:chExt cx="1359" cy="1400"/>
            </a:xfrm>
          </p:grpSpPr>
          <p:pic>
            <p:nvPicPr>
              <p:cNvPr id="42" name="Picture 286" descr="DRG13-d42super-1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contrast="14000"/>
              </a:blip>
              <a:srcRect l="3899" t="4605" r="11694" b="10733"/>
              <a:stretch>
                <a:fillRect/>
              </a:stretch>
            </p:blipFill>
            <p:spPr bwMode="auto">
              <a:xfrm>
                <a:off x="1664" y="2749"/>
                <a:ext cx="1359" cy="117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44" name="Text Box 290"/>
              <p:cNvSpPr txBox="1">
                <a:spLocks noChangeArrowheads="1"/>
              </p:cNvSpPr>
              <p:nvPr/>
            </p:nvSpPr>
            <p:spPr bwMode="auto">
              <a:xfrm>
                <a:off x="1888" y="2521"/>
                <a:ext cx="1041" cy="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dirty="0" smtClean="0">
                    <a:solidFill>
                      <a:srgbClr val="00004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AST-OPC1 </a:t>
                </a:r>
                <a:r>
                  <a:rPr lang="en-US" sz="1400" dirty="0">
                    <a:solidFill>
                      <a:srgbClr val="00004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CM</a:t>
                </a:r>
              </a:p>
            </p:txBody>
          </p:sp>
        </p:grpSp>
      </p:grpSp>
      <p:grpSp>
        <p:nvGrpSpPr>
          <p:cNvPr id="28" name="Group 41"/>
          <p:cNvGrpSpPr/>
          <p:nvPr/>
        </p:nvGrpSpPr>
        <p:grpSpPr>
          <a:xfrm>
            <a:off x="382956" y="1702021"/>
            <a:ext cx="3848987" cy="1876402"/>
            <a:chOff x="318977" y="946298"/>
            <a:chExt cx="3848987" cy="1876402"/>
          </a:xfrm>
        </p:grpSpPr>
        <p:grpSp>
          <p:nvGrpSpPr>
            <p:cNvPr id="29" name="Group 40"/>
            <p:cNvGrpSpPr>
              <a:grpSpLocks/>
            </p:cNvGrpSpPr>
            <p:nvPr/>
          </p:nvGrpSpPr>
          <p:grpSpPr bwMode="auto">
            <a:xfrm>
              <a:off x="318977" y="946298"/>
              <a:ext cx="3848987" cy="1876402"/>
              <a:chOff x="3236278" y="741716"/>
              <a:chExt cx="3848649" cy="1876438"/>
            </a:xfrm>
          </p:grpSpPr>
          <p:sp>
            <p:nvSpPr>
              <p:cNvPr id="31" name="Rectangle 181"/>
              <p:cNvSpPr>
                <a:spLocks noChangeArrowheads="1"/>
              </p:cNvSpPr>
              <p:nvPr/>
            </p:nvSpPr>
            <p:spPr bwMode="auto">
              <a:xfrm>
                <a:off x="3236278" y="741716"/>
                <a:ext cx="3848649" cy="187643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1400">
                  <a:latin typeface="+mn-lt"/>
                </a:endParaRPr>
              </a:p>
            </p:txBody>
          </p:sp>
          <p:pic>
            <p:nvPicPr>
              <p:cNvPr id="32" name="Picture 182" descr="shiverer EM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r="51376"/>
              <a:stretch>
                <a:fillRect/>
              </a:stretch>
            </p:blipFill>
            <p:spPr bwMode="auto">
              <a:xfrm rot="5400000">
                <a:off x="3482310" y="933363"/>
                <a:ext cx="1531951" cy="17388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" name="Picture 183" descr="shiverer EM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51125"/>
              <a:stretch>
                <a:fillRect/>
              </a:stretch>
            </p:blipFill>
            <p:spPr bwMode="auto">
              <a:xfrm rot="5400000">
                <a:off x="5301578" y="933363"/>
                <a:ext cx="1538578" cy="17388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4" name="Text Box 184"/>
              <p:cNvSpPr txBox="1">
                <a:spLocks noChangeArrowheads="1"/>
              </p:cNvSpPr>
              <p:nvPr/>
            </p:nvSpPr>
            <p:spPr bwMode="auto">
              <a:xfrm>
                <a:off x="3389434" y="755782"/>
                <a:ext cx="1321080" cy="307783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i="1" dirty="0">
                    <a:solidFill>
                      <a:srgbClr val="000000"/>
                    </a:solidFill>
                    <a:latin typeface="+mn-lt"/>
                  </a:rPr>
                  <a:t>shiverer</a:t>
                </a:r>
                <a:r>
                  <a:rPr lang="en-US" sz="1400" dirty="0">
                    <a:solidFill>
                      <a:srgbClr val="000000"/>
                    </a:solidFill>
                    <a:latin typeface="+mn-lt"/>
                  </a:rPr>
                  <a:t> mouse</a:t>
                </a:r>
              </a:p>
            </p:txBody>
          </p:sp>
          <p:sp>
            <p:nvSpPr>
              <p:cNvPr id="35" name="Text Box 185"/>
              <p:cNvSpPr txBox="1">
                <a:spLocks noChangeArrowheads="1"/>
              </p:cNvSpPr>
              <p:nvPr/>
            </p:nvSpPr>
            <p:spPr bwMode="auto">
              <a:xfrm>
                <a:off x="5114247" y="769817"/>
                <a:ext cx="1818351" cy="307783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i="1" dirty="0" err="1">
                    <a:solidFill>
                      <a:srgbClr val="000000"/>
                    </a:solidFill>
                    <a:latin typeface="+mn-lt"/>
                  </a:rPr>
                  <a:t>shi</a:t>
                </a:r>
                <a:r>
                  <a:rPr lang="en-US" sz="1400" i="1" dirty="0">
                    <a:solidFill>
                      <a:srgbClr val="000000"/>
                    </a:solidFill>
                    <a:latin typeface="+mn-lt"/>
                  </a:rPr>
                  <a:t> </a:t>
                </a:r>
                <a:r>
                  <a:rPr lang="en-US" sz="1400" dirty="0">
                    <a:solidFill>
                      <a:srgbClr val="000000"/>
                    </a:solidFill>
                    <a:latin typeface="+mn-lt"/>
                  </a:rPr>
                  <a:t>mouse + </a:t>
                </a:r>
                <a:r>
                  <a:rPr lang="en-US" sz="1400" dirty="0" smtClean="0">
                    <a:solidFill>
                      <a:srgbClr val="000000"/>
                    </a:solidFill>
                  </a:rPr>
                  <a:t>AST-</a:t>
                </a:r>
                <a:r>
                  <a:rPr lang="en-US" sz="1400" dirty="0" smtClean="0">
                    <a:solidFill>
                      <a:srgbClr val="000000"/>
                    </a:solidFill>
                    <a:latin typeface="+mn-lt"/>
                  </a:rPr>
                  <a:t>OPC1</a:t>
                </a:r>
                <a:endParaRPr lang="en-US" sz="1400" dirty="0">
                  <a:solidFill>
                    <a:srgbClr val="000000"/>
                  </a:solidFill>
                  <a:latin typeface="+mn-lt"/>
                </a:endParaRPr>
              </a:p>
            </p:txBody>
          </p:sp>
        </p:grpSp>
        <p:sp>
          <p:nvSpPr>
            <p:cNvPr id="30" name="AutoShape 51"/>
            <p:cNvSpPr>
              <a:spLocks noChangeArrowheads="1"/>
            </p:cNvSpPr>
            <p:nvPr/>
          </p:nvSpPr>
          <p:spPr bwMode="auto">
            <a:xfrm rot="7454844">
              <a:off x="3519008" y="1547738"/>
              <a:ext cx="407988" cy="182562"/>
            </a:xfrm>
            <a:prstGeom prst="rightArrow">
              <a:avLst>
                <a:gd name="adj1" fmla="val 50000"/>
                <a:gd name="adj2" fmla="val 64634"/>
              </a:avLst>
            </a:prstGeom>
            <a:solidFill>
              <a:srgbClr val="FF0000"/>
            </a:solidFill>
            <a:ln w="9525">
              <a:solidFill>
                <a:schemeClr val="accent4">
                  <a:lumMod val="1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400">
                <a:latin typeface="+mn-lt"/>
              </a:endParaRPr>
            </a:p>
          </p:txBody>
        </p:sp>
      </p:grpSp>
      <p:sp>
        <p:nvSpPr>
          <p:cNvPr id="26" name="Text Box 289"/>
          <p:cNvSpPr txBox="1">
            <a:spLocks noChangeArrowheads="1"/>
          </p:cNvSpPr>
          <p:nvPr/>
        </p:nvSpPr>
        <p:spPr bwMode="auto">
          <a:xfrm>
            <a:off x="5952583" y="312420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en-US" sz="1600" dirty="0">
                <a:solidFill>
                  <a:srgbClr val="FF0000"/>
                </a:solidFill>
                <a:sym typeface="Symbol" pitchFamily="18" charset="2"/>
              </a:rPr>
              <a:t></a:t>
            </a:r>
            <a:r>
              <a:rPr lang="en-US" sz="1600" dirty="0" err="1">
                <a:solidFill>
                  <a:srgbClr val="FF0000"/>
                </a:solidFill>
                <a:sym typeface="Symbol" pitchFamily="18" charset="2"/>
              </a:rPr>
              <a:t>TubIII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6D924-AADD-48E7-887D-96AF080D5BA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2093669" y="6611779"/>
            <a:ext cx="4916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Zhang et al Stem Cells and Development (2006)  15: 943; Manuscript in preparation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4332374" y="3700046"/>
            <a:ext cx="450682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timulates neovascularization</a:t>
            </a:r>
            <a:endParaRPr lang="en-US" sz="1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2" descr="C:\Users\mdunmire.ASTERIAS\Documents\Logo\Asterias_highresolutio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1" y="6484448"/>
            <a:ext cx="1197429" cy="37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825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819705"/>
          </a:xfrm>
          <a:solidFill>
            <a:srgbClr val="003366"/>
          </a:solidFill>
          <a:ln w="19050">
            <a:noFill/>
          </a:ln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AST-OPC1 Reduces SCI Cavity Formation</a:t>
            </a:r>
            <a:b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Induces Persistent Myelination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752600" y="6172200"/>
            <a:ext cx="55643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dirty="0" smtClean="0">
                <a:solidFill>
                  <a:prstClr val="black"/>
                </a:solidFill>
              </a:rPr>
              <a:t>Brown: antibody to human nuclear antigen labels AST-OPC1;  Blue: Eriochrome Cyanine stains myelin</a:t>
            </a:r>
            <a:endParaRPr lang="en-US" sz="1000" b="1" dirty="0">
              <a:solidFill>
                <a:prstClr val="black"/>
              </a:solidFill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4800600" y="1355784"/>
            <a:ext cx="4154024" cy="4718148"/>
            <a:chOff x="551040" y="1355784"/>
            <a:chExt cx="4154024" cy="4718148"/>
          </a:xfrm>
        </p:grpSpPr>
        <p:grpSp>
          <p:nvGrpSpPr>
            <p:cNvPr id="62" name="Group 3044"/>
            <p:cNvGrpSpPr>
              <a:grpSpLocks/>
            </p:cNvGrpSpPr>
            <p:nvPr/>
          </p:nvGrpSpPr>
          <p:grpSpPr bwMode="auto">
            <a:xfrm>
              <a:off x="551040" y="1355784"/>
              <a:ext cx="3486011" cy="4718148"/>
              <a:chOff x="26215" y="9360"/>
              <a:chExt cx="2304" cy="3428"/>
            </a:xfrm>
          </p:grpSpPr>
          <p:sp>
            <p:nvSpPr>
              <p:cNvPr id="74" name="Text Box 2990"/>
              <p:cNvSpPr txBox="1">
                <a:spLocks noChangeArrowheads="1"/>
              </p:cNvSpPr>
              <p:nvPr/>
            </p:nvSpPr>
            <p:spPr bwMode="auto">
              <a:xfrm>
                <a:off x="26216" y="9360"/>
                <a:ext cx="2303" cy="231"/>
              </a:xfrm>
              <a:prstGeom prst="rect">
                <a:avLst/>
              </a:prstGeom>
              <a:solidFill>
                <a:sysClr val="window" lastClr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9 months post-transplant with </a:t>
                </a:r>
                <a:r>
                  <a:rPr lang="en-US" sz="1200" b="1" kern="0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AST-</a:t>
                </a:r>
                <a:r>
                  <a:rPr kumimoji="0" lang="en-US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OPC1</a:t>
                </a:r>
              </a:p>
            </p:txBody>
          </p:sp>
          <p:pic>
            <p:nvPicPr>
              <p:cNvPr id="75" name="Picture 2991" descr="#6 sc25 40x 9 mo rnu"/>
              <p:cNvPicPr>
                <a:picLocks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6215" y="11757"/>
                <a:ext cx="2304" cy="1031"/>
              </a:xfrm>
              <a:prstGeom prst="rect">
                <a:avLst/>
              </a:prstGeom>
              <a:solidFill>
                <a:sysClr val="window" lastClr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" name="Picture 2992" descr="#6 sc25 20x 9 mo rnu"/>
              <p:cNvPicPr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6215" y="10668"/>
                <a:ext cx="2304" cy="1031"/>
              </a:xfrm>
              <a:prstGeom prst="rect">
                <a:avLst/>
              </a:prstGeom>
              <a:solidFill>
                <a:sysClr val="window" lastClr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" name="Picture 2993" descr="#6 sc24 9 mo rnu"/>
              <p:cNvPicPr>
                <a:picLocks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6215" y="9580"/>
                <a:ext cx="2304" cy="1031"/>
              </a:xfrm>
              <a:prstGeom prst="rect">
                <a:avLst/>
              </a:prstGeom>
              <a:solidFill>
                <a:sysClr val="window" lastClr="FFFFFF"/>
              </a:solidFill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8" name="Line 3000"/>
              <p:cNvSpPr>
                <a:spLocks noChangeShapeType="1"/>
              </p:cNvSpPr>
              <p:nvPr/>
            </p:nvSpPr>
            <p:spPr bwMode="auto">
              <a:xfrm>
                <a:off x="26290" y="10536"/>
                <a:ext cx="359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Line 3001"/>
              <p:cNvSpPr>
                <a:spLocks noChangeShapeType="1"/>
              </p:cNvSpPr>
              <p:nvPr/>
            </p:nvSpPr>
            <p:spPr bwMode="auto">
              <a:xfrm>
                <a:off x="26312" y="11616"/>
                <a:ext cx="359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0" name="Line 3002"/>
              <p:cNvSpPr>
                <a:spLocks noChangeShapeType="1"/>
              </p:cNvSpPr>
              <p:nvPr/>
            </p:nvSpPr>
            <p:spPr bwMode="auto">
              <a:xfrm>
                <a:off x="26290" y="12713"/>
                <a:ext cx="359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3" name="Text Box 2998"/>
            <p:cNvSpPr txBox="1">
              <a:spLocks noChangeArrowheads="1"/>
            </p:cNvSpPr>
            <p:nvPr/>
          </p:nvSpPr>
          <p:spPr bwMode="auto">
            <a:xfrm>
              <a:off x="575591" y="1676400"/>
              <a:ext cx="56938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hNuc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Arial" pitchFamily="34" charset="0"/>
                  <a:cs typeface="Arial" panose="020B0604020202020204" pitchFamily="34" charset="0"/>
                </a:rPr>
                <a:t>EC</a:t>
              </a:r>
            </a:p>
          </p:txBody>
        </p:sp>
        <p:sp>
          <p:nvSpPr>
            <p:cNvPr id="64" name="TextBox 51"/>
            <p:cNvSpPr txBox="1">
              <a:spLocks noChangeArrowheads="1"/>
            </p:cNvSpPr>
            <p:nvPr/>
          </p:nvSpPr>
          <p:spPr bwMode="auto">
            <a:xfrm>
              <a:off x="660887" y="2732594"/>
              <a:ext cx="51809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1 mm</a:t>
              </a:r>
            </a:p>
          </p:txBody>
        </p:sp>
        <p:sp>
          <p:nvSpPr>
            <p:cNvPr id="65" name="TextBox 53"/>
            <p:cNvSpPr txBox="1">
              <a:spLocks noChangeArrowheads="1"/>
            </p:cNvSpPr>
            <p:nvPr/>
          </p:nvSpPr>
          <p:spPr bwMode="auto">
            <a:xfrm>
              <a:off x="648281" y="4241436"/>
              <a:ext cx="61908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100 µm</a:t>
              </a:r>
            </a:p>
          </p:txBody>
        </p:sp>
        <p:sp>
          <p:nvSpPr>
            <p:cNvPr id="66" name="TextBox 55"/>
            <p:cNvSpPr txBox="1">
              <a:spLocks noChangeArrowheads="1"/>
            </p:cNvSpPr>
            <p:nvPr/>
          </p:nvSpPr>
          <p:spPr bwMode="auto">
            <a:xfrm>
              <a:off x="646607" y="5749315"/>
              <a:ext cx="54854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50 µm</a:t>
              </a: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703044" y="2124995"/>
              <a:ext cx="431204" cy="217170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3444341" y="1747530"/>
              <a:ext cx="1165260" cy="784830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ysClr val="windowText" lastClr="00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b="1" kern="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AST-</a:t>
              </a:r>
              <a:r>
                <a:rPr kumimoji="0" lang="en-US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OPC1 in SCI Lesion; Significantly Reduced Cavity Formation</a:t>
              </a:r>
            </a:p>
          </p:txBody>
        </p:sp>
        <p:cxnSp>
          <p:nvCxnSpPr>
            <p:cNvPr id="69" name="Straight Arrow Connector 68"/>
            <p:cNvCxnSpPr/>
            <p:nvPr/>
          </p:nvCxnSpPr>
          <p:spPr bwMode="auto">
            <a:xfrm flipH="1">
              <a:off x="2916113" y="2310262"/>
              <a:ext cx="532979" cy="163902"/>
            </a:xfrm>
            <a:prstGeom prst="straightConnector1">
              <a:avLst/>
            </a:prstGeom>
            <a:solidFill>
              <a:srgbClr val="4C6C9A"/>
            </a:solidFill>
            <a:ln w="2857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70" name="TextBox 69"/>
            <p:cNvSpPr txBox="1"/>
            <p:nvPr/>
          </p:nvSpPr>
          <p:spPr>
            <a:xfrm>
              <a:off x="3565593" y="3151496"/>
              <a:ext cx="1139471" cy="507831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ysClr val="windowText" lastClr="00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Robust </a:t>
              </a:r>
              <a:r>
                <a:rPr lang="en-US" sz="900" b="1" kern="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AST-</a:t>
              </a:r>
              <a:r>
                <a:rPr kumimoji="0" lang="en-US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OPC1 survival (brown)</a:t>
              </a:r>
            </a:p>
          </p:txBody>
        </p:sp>
        <p:cxnSp>
          <p:nvCxnSpPr>
            <p:cNvPr id="71" name="Straight Arrow Connector 70"/>
            <p:cNvCxnSpPr>
              <a:stCxn id="70" idx="1"/>
            </p:cNvCxnSpPr>
            <p:nvPr/>
          </p:nvCxnSpPr>
          <p:spPr bwMode="auto">
            <a:xfrm flipH="1">
              <a:off x="3165435" y="3405412"/>
              <a:ext cx="400158" cy="190223"/>
            </a:xfrm>
            <a:prstGeom prst="straightConnector1">
              <a:avLst/>
            </a:prstGeom>
            <a:solidFill>
              <a:srgbClr val="4C6C9A"/>
            </a:solidFill>
            <a:ln w="2857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72" name="TextBox 71"/>
            <p:cNvSpPr txBox="1"/>
            <p:nvPr/>
          </p:nvSpPr>
          <p:spPr>
            <a:xfrm>
              <a:off x="3501302" y="3800953"/>
              <a:ext cx="1070698" cy="369332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ysClr val="windowText" lastClr="00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Myelinated Fibers (blue)</a:t>
              </a:r>
            </a:p>
          </p:txBody>
        </p:sp>
        <p:cxnSp>
          <p:nvCxnSpPr>
            <p:cNvPr id="73" name="Straight Arrow Connector 72"/>
            <p:cNvCxnSpPr>
              <a:stCxn id="72" idx="1"/>
            </p:cNvCxnSpPr>
            <p:nvPr/>
          </p:nvCxnSpPr>
          <p:spPr bwMode="auto">
            <a:xfrm flipH="1" flipV="1">
              <a:off x="3195968" y="3733801"/>
              <a:ext cx="305334" cy="251818"/>
            </a:xfrm>
            <a:prstGeom prst="straightConnector1">
              <a:avLst/>
            </a:prstGeom>
            <a:solidFill>
              <a:srgbClr val="4C6C9A"/>
            </a:solidFill>
            <a:ln w="2857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81" name="TextBox 80"/>
          <p:cNvSpPr txBox="1"/>
          <p:nvPr/>
        </p:nvSpPr>
        <p:spPr>
          <a:xfrm>
            <a:off x="2749101" y="983990"/>
            <a:ext cx="39036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 Thoracic Spinal Cord Injury Model</a:t>
            </a:r>
            <a:endParaRPr lang="en-US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2" name="Group 63"/>
          <p:cNvGrpSpPr>
            <a:grpSpLocks noChangeAspect="1"/>
          </p:cNvGrpSpPr>
          <p:nvPr/>
        </p:nvGrpSpPr>
        <p:grpSpPr>
          <a:xfrm>
            <a:off x="533400" y="1369306"/>
            <a:ext cx="3732461" cy="4718148"/>
            <a:chOff x="5117582" y="1203649"/>
            <a:chExt cx="3798544" cy="4966472"/>
          </a:xfrm>
        </p:grpSpPr>
        <p:grpSp>
          <p:nvGrpSpPr>
            <p:cNvPr id="83" name="Group 3047"/>
            <p:cNvGrpSpPr>
              <a:grpSpLocks/>
            </p:cNvGrpSpPr>
            <p:nvPr/>
          </p:nvGrpSpPr>
          <p:grpSpPr bwMode="auto">
            <a:xfrm>
              <a:off x="5117582" y="1203649"/>
              <a:ext cx="3501087" cy="4966472"/>
              <a:chOff x="28688" y="9360"/>
              <a:chExt cx="2306" cy="3428"/>
            </a:xfrm>
          </p:grpSpPr>
          <p:sp>
            <p:nvSpPr>
              <p:cNvPr id="92" name="Text Box 2994"/>
              <p:cNvSpPr txBox="1">
                <a:spLocks noChangeArrowheads="1"/>
              </p:cNvSpPr>
              <p:nvPr/>
            </p:nvSpPr>
            <p:spPr bwMode="auto">
              <a:xfrm>
                <a:off x="28688" y="9360"/>
                <a:ext cx="2303" cy="231"/>
              </a:xfrm>
              <a:prstGeom prst="rect">
                <a:avLst/>
              </a:prstGeom>
              <a:solidFill>
                <a:sysClr val="window" lastClr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9 months vehicle</a:t>
                </a:r>
              </a:p>
            </p:txBody>
          </p:sp>
          <p:pic>
            <p:nvPicPr>
              <p:cNvPr id="93" name="Picture 2995" descr="no cell cavity 9 mos 2x 3 CP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8690" y="9580"/>
                <a:ext cx="2304" cy="1031"/>
              </a:xfrm>
              <a:prstGeom prst="rect">
                <a:avLst/>
              </a:prstGeom>
              <a:solidFill>
                <a:sysClr val="window" lastClr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" name="Picture 2996" descr="no cell cavity 9 mos 20x 3 CP"/>
              <p:cNvPicPr>
                <a:picLocks noChangeAspect="1" noChangeArrowheads="1"/>
              </p:cNvPicPr>
              <p:nvPr/>
            </p:nvPicPr>
            <p:blipFill>
              <a:blip r:embed="rId6" cstate="print">
                <a:lum bright="4000" contrast="6000"/>
              </a:blip>
              <a:srcRect/>
              <a:stretch>
                <a:fillRect/>
              </a:stretch>
            </p:blipFill>
            <p:spPr bwMode="auto">
              <a:xfrm>
                <a:off x="28690" y="10668"/>
                <a:ext cx="2304" cy="1031"/>
              </a:xfrm>
              <a:prstGeom prst="rect">
                <a:avLst/>
              </a:prstGeom>
              <a:solidFill>
                <a:sysClr val="window" lastClr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" name="Picture 2997" descr="no cell cavity 9 mos 40x 3 CP"/>
              <p:cNvPicPr>
                <a:picLocks noChangeAspect="1" noChangeArrowheads="1"/>
              </p:cNvPicPr>
              <p:nvPr/>
            </p:nvPicPr>
            <p:blipFill>
              <a:blip r:embed="rId7" cstate="print">
                <a:lum contrast="4000"/>
              </a:blip>
              <a:srcRect/>
              <a:stretch>
                <a:fillRect/>
              </a:stretch>
            </p:blipFill>
            <p:spPr bwMode="auto">
              <a:xfrm>
                <a:off x="28690" y="11757"/>
                <a:ext cx="2304" cy="1031"/>
              </a:xfrm>
              <a:prstGeom prst="rect">
                <a:avLst/>
              </a:prstGeom>
              <a:solidFill>
                <a:sysClr val="window" lastClr="FFFFFF"/>
              </a:solidFill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6" name="Line 3003"/>
              <p:cNvSpPr>
                <a:spLocks noChangeShapeType="1"/>
              </p:cNvSpPr>
              <p:nvPr/>
            </p:nvSpPr>
            <p:spPr bwMode="auto">
              <a:xfrm>
                <a:off x="28764" y="10536"/>
                <a:ext cx="359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7" name="Line 3004"/>
              <p:cNvSpPr>
                <a:spLocks noChangeShapeType="1"/>
              </p:cNvSpPr>
              <p:nvPr/>
            </p:nvSpPr>
            <p:spPr bwMode="auto">
              <a:xfrm>
                <a:off x="28766" y="11624"/>
                <a:ext cx="359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8" name="Line 3005"/>
              <p:cNvSpPr>
                <a:spLocks noChangeShapeType="1"/>
              </p:cNvSpPr>
              <p:nvPr/>
            </p:nvSpPr>
            <p:spPr bwMode="auto">
              <a:xfrm>
                <a:off x="28760" y="12720"/>
                <a:ext cx="359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4" name="Text Box 2999"/>
            <p:cNvSpPr txBox="1">
              <a:spLocks noChangeArrowheads="1"/>
            </p:cNvSpPr>
            <p:nvPr/>
          </p:nvSpPr>
          <p:spPr bwMode="auto">
            <a:xfrm>
              <a:off x="5117582" y="1529230"/>
              <a:ext cx="579468" cy="485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hNuc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Arial" pitchFamily="34" charset="0"/>
                  <a:cs typeface="Arial" panose="020B0604020202020204" pitchFamily="34" charset="0"/>
                </a:rPr>
                <a:t>EC</a:t>
              </a:r>
            </a:p>
          </p:txBody>
        </p:sp>
        <p:sp>
          <p:nvSpPr>
            <p:cNvPr id="85" name="TextBox 52"/>
            <p:cNvSpPr txBox="1">
              <a:spLocks noChangeArrowheads="1"/>
            </p:cNvSpPr>
            <p:nvPr/>
          </p:nvSpPr>
          <p:spPr bwMode="auto">
            <a:xfrm>
              <a:off x="5247712" y="2630023"/>
              <a:ext cx="527264" cy="259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1 mm</a:t>
              </a:r>
            </a:p>
          </p:txBody>
        </p:sp>
        <p:sp>
          <p:nvSpPr>
            <p:cNvPr id="86" name="TextBox 54"/>
            <p:cNvSpPr txBox="1">
              <a:spLocks noChangeArrowheads="1"/>
            </p:cNvSpPr>
            <p:nvPr/>
          </p:nvSpPr>
          <p:spPr bwMode="auto">
            <a:xfrm>
              <a:off x="5180921" y="4258849"/>
              <a:ext cx="630041" cy="259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100 µm</a:t>
              </a:r>
            </a:p>
          </p:txBody>
        </p:sp>
        <p:sp>
          <p:nvSpPr>
            <p:cNvPr id="87" name="TextBox 96"/>
            <p:cNvSpPr txBox="1">
              <a:spLocks noChangeArrowheads="1"/>
            </p:cNvSpPr>
            <p:nvPr/>
          </p:nvSpPr>
          <p:spPr bwMode="auto">
            <a:xfrm>
              <a:off x="5227780" y="5844803"/>
              <a:ext cx="558260" cy="259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50 µm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7745158" y="1814897"/>
              <a:ext cx="1062958" cy="534559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ysClr val="windowText" lastClr="00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Cavity forms in untreated SCI lesion</a:t>
              </a:r>
            </a:p>
          </p:txBody>
        </p:sp>
        <p:cxnSp>
          <p:nvCxnSpPr>
            <p:cNvPr id="89" name="Straight Arrow Connector 88"/>
            <p:cNvCxnSpPr>
              <a:stCxn id="88" idx="1"/>
            </p:cNvCxnSpPr>
            <p:nvPr/>
          </p:nvCxnSpPr>
          <p:spPr bwMode="auto">
            <a:xfrm flipH="1">
              <a:off x="7413097" y="2082177"/>
              <a:ext cx="332061" cy="264909"/>
            </a:xfrm>
            <a:prstGeom prst="straightConnector1">
              <a:avLst/>
            </a:prstGeom>
            <a:solidFill>
              <a:srgbClr val="4C6C9A"/>
            </a:solidFill>
            <a:ln w="2857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0" name="TextBox 89"/>
            <p:cNvSpPr txBox="1"/>
            <p:nvPr/>
          </p:nvSpPr>
          <p:spPr>
            <a:xfrm>
              <a:off x="7745158" y="4906629"/>
              <a:ext cx="1170968" cy="534559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ysClr val="windowText" lastClr="00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Myelinated axons do not extend across cavity</a:t>
              </a:r>
            </a:p>
          </p:txBody>
        </p:sp>
        <p:cxnSp>
          <p:nvCxnSpPr>
            <p:cNvPr id="91" name="Straight Arrow Connector 90"/>
            <p:cNvCxnSpPr>
              <a:stCxn id="90" idx="1"/>
            </p:cNvCxnSpPr>
            <p:nvPr/>
          </p:nvCxnSpPr>
          <p:spPr bwMode="auto">
            <a:xfrm flipH="1">
              <a:off x="7384212" y="5173909"/>
              <a:ext cx="360945" cy="424634"/>
            </a:xfrm>
            <a:prstGeom prst="straightConnector1">
              <a:avLst/>
            </a:prstGeom>
            <a:solidFill>
              <a:srgbClr val="4C6C9A"/>
            </a:solidFill>
            <a:ln w="2857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6D924-AADD-48E7-887D-96AF080D5BA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43" name="Picture 2" descr="C:\Users\mdunmire.ASTERIAS\Documents\Logo\Asterias_highresolutio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1286"/>
            <a:ext cx="1828800" cy="57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711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67200" y="1143000"/>
            <a:ext cx="4267200" cy="5240749"/>
          </a:xfrm>
          <a:prstGeom prst="rect">
            <a:avLst/>
          </a:prstGeom>
          <a:solidFill>
            <a:srgbClr val="FDFDFD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28600" y="1676400"/>
            <a:ext cx="4283633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endParaRPr lang="en-US" sz="2000" b="0" dirty="0"/>
          </a:p>
          <a:p>
            <a:pPr marL="574675" lvl="1" indent="-117475" algn="l"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r>
              <a:rPr lang="en-US" sz="2000" b="0" dirty="0"/>
              <a:t> </a:t>
            </a:r>
            <a:r>
              <a:rPr lang="en-US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Activity/ Efficacy</a:t>
            </a:r>
          </a:p>
          <a:p>
            <a:pPr marL="574675" lvl="1" indent="-117475" algn="l"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r>
              <a:rPr lang="en-US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Biodistribution</a:t>
            </a:r>
            <a:endParaRPr lang="en-US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4675" lvl="1" indent="-117475" algn="l"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r>
              <a:rPr lang="en-US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Dosing/Delivery</a:t>
            </a:r>
          </a:p>
          <a:p>
            <a:pPr marL="574675" lvl="1" indent="-117475" algn="l"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r>
              <a:rPr lang="en-US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Toxicity</a:t>
            </a:r>
          </a:p>
          <a:p>
            <a:pPr marL="574675" lvl="1" indent="-117475" algn="l"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r>
              <a:rPr lang="en-US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Tumorigenicity</a:t>
            </a:r>
            <a:endParaRPr lang="en-US" b="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4675" lvl="1" indent="-117475" algn="l"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r>
              <a:rPr lang="en-US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Ectopic Tissue</a:t>
            </a:r>
            <a:endParaRPr lang="en-US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4675" lvl="1" indent="-117475" algn="l"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r>
              <a:rPr lang="en-US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Immune Rejection</a:t>
            </a:r>
          </a:p>
          <a:p>
            <a:pPr lvl="1" algn="l">
              <a:spcBef>
                <a:spcPct val="50000"/>
              </a:spcBef>
              <a:buClr>
                <a:schemeClr val="tx2"/>
              </a:buClr>
              <a:buFontTx/>
              <a:buChar char="•"/>
            </a:pPr>
            <a:endParaRPr lang="en-US" sz="2000" b="0" dirty="0"/>
          </a:p>
          <a:p>
            <a:pPr algn="l">
              <a:spcBef>
                <a:spcPct val="50000"/>
              </a:spcBef>
              <a:buClr>
                <a:schemeClr val="tx2"/>
              </a:buClr>
            </a:pPr>
            <a:endParaRPr lang="en-US" sz="2000" b="0" dirty="0"/>
          </a:p>
        </p:txBody>
      </p:sp>
      <p:sp>
        <p:nvSpPr>
          <p:cNvPr id="4" name="Isosceles Triangle 7"/>
          <p:cNvSpPr>
            <a:spLocks noChangeArrowheads="1"/>
          </p:cNvSpPr>
          <p:nvPr/>
        </p:nvSpPr>
        <p:spPr bwMode="auto">
          <a:xfrm rot="5400000">
            <a:off x="2316510" y="3246089"/>
            <a:ext cx="2819400" cy="442021"/>
          </a:xfrm>
          <a:prstGeom prst="triangle">
            <a:avLst>
              <a:gd name="adj" fmla="val 48241"/>
            </a:avLst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 w="9525" algn="ctr">
            <a:solidFill>
              <a:srgbClr val="0000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495800" y="1305610"/>
            <a:ext cx="3886200" cy="5309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indent="-177800" algn="l"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Survives in the Spinal </a:t>
            </a: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Cord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marL="177800" indent="-177800" algn="l"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Predominantly Neural Cell Types</a:t>
            </a:r>
          </a:p>
          <a:p>
            <a:pPr marL="177800" indent="-177800" algn="l"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Greatest Activity in </a:t>
            </a:r>
            <a:r>
              <a:rPr lang="en-US" sz="1600" dirty="0" err="1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Subacute</a:t>
            </a: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 Injury</a:t>
            </a:r>
          </a:p>
          <a:p>
            <a:pPr marL="177800" indent="-177800" algn="l"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Improves </a:t>
            </a:r>
            <a:r>
              <a:rPr lang="en-US" sz="1600" dirty="0" err="1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Locomotor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 Activity</a:t>
            </a:r>
          </a:p>
          <a:p>
            <a:pPr marL="177800" indent="-177800" algn="l"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Reduces Parenchymal </a:t>
            </a: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Cavitation</a:t>
            </a:r>
          </a:p>
          <a:p>
            <a:pPr marL="177800" indent="-177800" algn="l"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Active Doses Established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marL="177800" indent="-177800" algn="l"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Migrates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5cm in Spinal Cord</a:t>
            </a:r>
          </a:p>
          <a:p>
            <a:pPr marL="177800" indent="-177800" algn="l"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Distribution Outside CNS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marL="177800" indent="-177800" algn="l"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Does Not Increase Mortality</a:t>
            </a:r>
          </a:p>
          <a:p>
            <a:pPr marL="177800" indent="-177800" algn="l"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Does Not Induce </a:t>
            </a:r>
            <a:r>
              <a:rPr lang="en-US" sz="1600" dirty="0" err="1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Allodynia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marL="177800" indent="-177800" algn="l"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Does Not Induce Systemic Toxicity</a:t>
            </a:r>
          </a:p>
          <a:p>
            <a:pPr marL="177800" indent="-177800" algn="l"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Does 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Not Produce </a:t>
            </a:r>
            <a:r>
              <a:rPr lang="en-US" sz="1600" dirty="0" err="1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Teratomas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marL="177800" indent="-177800" algn="l"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Produces Low Frequency (1-2%) Small Ectopic Tissue at 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Injury </a:t>
            </a: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Site </a:t>
            </a:r>
            <a:endParaRPr lang="en-US" sz="1600" dirty="0">
              <a:solidFill>
                <a:srgbClr val="00000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marL="177800" indent="-177800" algn="l"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Not Highly Susceptible to Direct Immune Responses</a:t>
            </a:r>
          </a:p>
          <a:p>
            <a:pPr>
              <a:defRPr/>
            </a:pPr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6698" y="1295400"/>
            <a:ext cx="26068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28 Animal Studies</a:t>
            </a:r>
          </a:p>
          <a:p>
            <a:pPr algn="ctr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&gt;3000 Rodents and Pigs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81000" y="94695"/>
            <a:ext cx="8458200" cy="819705"/>
          </a:xfrm>
          <a:prstGeom prst="rect">
            <a:avLst/>
          </a:prstGeom>
          <a:solidFill>
            <a:srgbClr val="003366"/>
          </a:soli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971" y="214828"/>
            <a:ext cx="8382000" cy="579438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Safety/Efficacy Profile of AST-OPC1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Nonclinical Studies 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6D924-AADD-48E7-887D-96AF080D5BA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49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381000" y="5257800"/>
            <a:ext cx="8534400" cy="121427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rgbClr val="F3F7FB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381000" y="4212312"/>
            <a:ext cx="8534400" cy="97726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rgbClr val="F3F7FB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381000" y="3221712"/>
            <a:ext cx="8534400" cy="95186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rgbClr val="F3F7FB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81000" y="2209800"/>
            <a:ext cx="8534400" cy="94777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rgbClr val="F3F7FB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81000" y="943689"/>
            <a:ext cx="8534400" cy="119788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rgbClr val="F3F7FB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819705"/>
          </a:xfrm>
          <a:solidFill>
            <a:srgbClr val="003366"/>
          </a:solidFill>
          <a:ln w="19050">
            <a:noFill/>
          </a:ln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1 Safety Study in Complete Thoracic SCI:  </a:t>
            </a:r>
            <a:b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 Design Considerations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6D924-AADD-48E7-887D-96AF080D5BA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0" name="Pentagon 19"/>
          <p:cNvSpPr/>
          <p:nvPr/>
        </p:nvSpPr>
        <p:spPr>
          <a:xfrm>
            <a:off x="695833" y="1143000"/>
            <a:ext cx="1791379" cy="838200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 Population</a:t>
            </a:r>
            <a:endParaRPr 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entagon 20"/>
          <p:cNvSpPr/>
          <p:nvPr/>
        </p:nvSpPr>
        <p:spPr>
          <a:xfrm>
            <a:off x="695833" y="2286000"/>
            <a:ext cx="1791379" cy="838200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Dose</a:t>
            </a:r>
            <a:endParaRPr 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695833" y="3276600"/>
            <a:ext cx="1791379" cy="838200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Delivery</a:t>
            </a:r>
            <a:endParaRPr 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entagon 22"/>
          <p:cNvSpPr/>
          <p:nvPr/>
        </p:nvSpPr>
        <p:spPr>
          <a:xfrm>
            <a:off x="695833" y="4267200"/>
            <a:ext cx="1791379" cy="838200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Immuno-</a:t>
            </a:r>
          </a:p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suppression</a:t>
            </a:r>
            <a:endParaRPr 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entagon 23"/>
          <p:cNvSpPr/>
          <p:nvPr/>
        </p:nvSpPr>
        <p:spPr>
          <a:xfrm>
            <a:off x="685800" y="5334000"/>
            <a:ext cx="1791379" cy="838200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Follow-up</a:t>
            </a:r>
            <a:endParaRPr 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7000" y="914400"/>
            <a:ext cx="10855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Specifics</a:t>
            </a:r>
            <a:endParaRPr lang="en-US" sz="16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68141" y="914400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Rationale</a:t>
            </a:r>
            <a:endParaRPr lang="en-US" sz="16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0800" y="1209807"/>
            <a:ext cx="3124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Neurologically complete (AIS A), thoracic (T3-T11) SCI</a:t>
            </a:r>
          </a:p>
          <a:p>
            <a:pPr marL="231775" indent="-231775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7-14 days post-injury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91200" y="1219200"/>
            <a:ext cx="3124200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Minimize risk of ascending injuries</a:t>
            </a:r>
          </a:p>
          <a:p>
            <a:pPr marL="177800" indent="-177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Post-inflammatory, prior to onset of glial scar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90800" y="2471830"/>
            <a:ext cx="3124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 million cells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867400" y="2352159"/>
            <a:ext cx="3124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FDA requirement (start with absolute cell dose tested in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tumorigenicity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studies)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590800" y="3495807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Custom “syringe positioning device”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867400" y="35052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Minimize risk of injection procedure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590800" y="4496587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Short term (60 d) low dose tacrolimus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867400" y="4343400"/>
            <a:ext cx="3124200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Low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allogenicity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of OPC1</a:t>
            </a:r>
          </a:p>
          <a:p>
            <a:pPr marL="177800" indent="-177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Minimize IS risk in vulnerable SCI patients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90800" y="5364076"/>
            <a:ext cx="3276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Frequent MRIs and Neurological Exams</a:t>
            </a:r>
          </a:p>
          <a:p>
            <a:pPr marL="177800" indent="-177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Extensive immune monitoring</a:t>
            </a:r>
          </a:p>
          <a:p>
            <a:pPr marL="177800" indent="-177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Long term (5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in person, 15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total)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867400" y="5334000"/>
            <a:ext cx="3124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Monitor safety</a:t>
            </a:r>
          </a:p>
          <a:p>
            <a:pPr marL="177800" indent="-177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Evaluate IS regimen</a:t>
            </a:r>
          </a:p>
          <a:p>
            <a:pPr marL="177800" indent="-177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Long term safety data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07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478016" y="1570038"/>
            <a:ext cx="8221663" cy="4068762"/>
            <a:chOff x="460375" y="1437292"/>
            <a:chExt cx="8221663" cy="4068762"/>
          </a:xfrm>
        </p:grpSpPr>
        <p:pic>
          <p:nvPicPr>
            <p:cNvPr id="45061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0375" y="1437292"/>
              <a:ext cx="8221663" cy="406876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45062" name="TextBox 4"/>
            <p:cNvSpPr txBox="1">
              <a:spLocks noChangeArrowheads="1"/>
            </p:cNvSpPr>
            <p:nvPr/>
          </p:nvSpPr>
          <p:spPr bwMode="auto">
            <a:xfrm>
              <a:off x="1306332" y="2307771"/>
              <a:ext cx="46679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chemeClr val="tx2"/>
                  </a:solidFill>
                </a:rPr>
                <a:t>MRI</a:t>
              </a:r>
            </a:p>
          </p:txBody>
        </p:sp>
        <p:sp>
          <p:nvSpPr>
            <p:cNvPr id="45063" name="TextBox 6"/>
            <p:cNvSpPr txBox="1">
              <a:spLocks noChangeArrowheads="1"/>
            </p:cNvSpPr>
            <p:nvPr/>
          </p:nvSpPr>
          <p:spPr bwMode="auto">
            <a:xfrm>
              <a:off x="3693888" y="2307771"/>
              <a:ext cx="46679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chemeClr val="tx2"/>
                  </a:solidFill>
                </a:rPr>
                <a:t>MRI</a:t>
              </a:r>
            </a:p>
          </p:txBody>
        </p:sp>
        <p:sp>
          <p:nvSpPr>
            <p:cNvPr id="45064" name="TextBox 7"/>
            <p:cNvSpPr txBox="1">
              <a:spLocks noChangeArrowheads="1"/>
            </p:cNvSpPr>
            <p:nvPr/>
          </p:nvSpPr>
          <p:spPr bwMode="auto">
            <a:xfrm>
              <a:off x="4122054" y="2307771"/>
              <a:ext cx="46679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chemeClr val="tx2"/>
                  </a:solidFill>
                </a:rPr>
                <a:t>MRI</a:t>
              </a:r>
            </a:p>
          </p:txBody>
        </p:sp>
        <p:sp>
          <p:nvSpPr>
            <p:cNvPr id="45065" name="TextBox 8"/>
            <p:cNvSpPr txBox="1">
              <a:spLocks noChangeArrowheads="1"/>
            </p:cNvSpPr>
            <p:nvPr/>
          </p:nvSpPr>
          <p:spPr bwMode="auto">
            <a:xfrm>
              <a:off x="4695360" y="2307771"/>
              <a:ext cx="46679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chemeClr val="tx2"/>
                  </a:solidFill>
                </a:rPr>
                <a:t>MRI</a:t>
              </a:r>
            </a:p>
          </p:txBody>
        </p:sp>
        <p:sp>
          <p:nvSpPr>
            <p:cNvPr id="45066" name="TextBox 9"/>
            <p:cNvSpPr txBox="1">
              <a:spLocks noChangeArrowheads="1"/>
            </p:cNvSpPr>
            <p:nvPr/>
          </p:nvSpPr>
          <p:spPr bwMode="auto">
            <a:xfrm>
              <a:off x="5617002" y="2307771"/>
              <a:ext cx="46679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chemeClr val="tx2"/>
                  </a:solidFill>
                </a:rPr>
                <a:t>MRI</a:t>
              </a:r>
            </a:p>
          </p:txBody>
        </p:sp>
        <p:sp>
          <p:nvSpPr>
            <p:cNvPr id="45067" name="TextBox 10"/>
            <p:cNvSpPr txBox="1">
              <a:spLocks noChangeArrowheads="1"/>
            </p:cNvSpPr>
            <p:nvPr/>
          </p:nvSpPr>
          <p:spPr bwMode="auto">
            <a:xfrm>
              <a:off x="5130786" y="2307771"/>
              <a:ext cx="46679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chemeClr val="tx2"/>
                  </a:solidFill>
                </a:rPr>
                <a:t>MRI</a:t>
              </a:r>
            </a:p>
          </p:txBody>
        </p:sp>
        <p:sp>
          <p:nvSpPr>
            <p:cNvPr id="45068" name="TextBox 11"/>
            <p:cNvSpPr txBox="1">
              <a:spLocks noChangeArrowheads="1"/>
            </p:cNvSpPr>
            <p:nvPr/>
          </p:nvSpPr>
          <p:spPr bwMode="auto">
            <a:xfrm>
              <a:off x="6618474" y="2307771"/>
              <a:ext cx="46679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chemeClr val="tx2"/>
                  </a:solidFill>
                </a:rPr>
                <a:t>MRI</a:t>
              </a:r>
            </a:p>
          </p:txBody>
        </p:sp>
        <p:sp>
          <p:nvSpPr>
            <p:cNvPr id="45069" name="TextBox 12"/>
            <p:cNvSpPr txBox="1">
              <a:spLocks noChangeArrowheads="1"/>
            </p:cNvSpPr>
            <p:nvPr/>
          </p:nvSpPr>
          <p:spPr bwMode="auto">
            <a:xfrm>
              <a:off x="7061154" y="2307771"/>
              <a:ext cx="46679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chemeClr val="tx2"/>
                  </a:solidFill>
                </a:rPr>
                <a:t>MRI</a:t>
              </a:r>
            </a:p>
          </p:txBody>
        </p:sp>
        <p:sp>
          <p:nvSpPr>
            <p:cNvPr id="45070" name="TextBox 13"/>
            <p:cNvSpPr txBox="1">
              <a:spLocks noChangeArrowheads="1"/>
            </p:cNvSpPr>
            <p:nvPr/>
          </p:nvSpPr>
          <p:spPr bwMode="auto">
            <a:xfrm>
              <a:off x="6183060" y="2307771"/>
              <a:ext cx="46679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chemeClr val="tx2"/>
                  </a:solidFill>
                </a:rPr>
                <a:t>MRI</a:t>
              </a:r>
            </a:p>
          </p:txBody>
        </p:sp>
        <p:sp>
          <p:nvSpPr>
            <p:cNvPr id="45071" name="TextBox 14"/>
            <p:cNvSpPr txBox="1">
              <a:spLocks noChangeArrowheads="1"/>
            </p:cNvSpPr>
            <p:nvPr/>
          </p:nvSpPr>
          <p:spPr bwMode="auto">
            <a:xfrm>
              <a:off x="7409496" y="2307771"/>
              <a:ext cx="46679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chemeClr val="bg1"/>
                  </a:solidFill>
                </a:rPr>
                <a:t>MRI</a:t>
              </a:r>
            </a:p>
          </p:txBody>
        </p:sp>
      </p:grpSp>
      <p:sp>
        <p:nvSpPr>
          <p:cNvPr id="4505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366252" y="0"/>
            <a:ext cx="8382000" cy="52322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SCI Phase 1 Study Schema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0" y="1395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381000" y="152400"/>
            <a:ext cx="8458200" cy="819705"/>
          </a:xfrm>
          <a:prstGeom prst="rect">
            <a:avLst/>
          </a:prstGeom>
          <a:solidFill>
            <a:srgbClr val="003366"/>
          </a:solidFill>
          <a:ln w="19050">
            <a:noFill/>
          </a:ln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33667" y="239086"/>
            <a:ext cx="51053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AST-OPC1  </a:t>
            </a: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Thoracic Trial Study Schema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43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7" descr="Assembly1-3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 l="34000" t="21429" r="9000" b="17365"/>
          <a:stretch>
            <a:fillRect/>
          </a:stretch>
        </p:blipFill>
        <p:spPr bwMode="auto">
          <a:xfrm>
            <a:off x="5324475" y="3582988"/>
            <a:ext cx="3178175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 descr="SPD - 02 with shadow"/>
          <p:cNvPicPr>
            <a:picLocks noChangeAspect="1" noChangeArrowheads="1"/>
          </p:cNvPicPr>
          <p:nvPr/>
        </p:nvPicPr>
        <p:blipFill>
          <a:blip r:embed="rId3" cstate="print"/>
          <a:srcRect r="20250"/>
          <a:stretch>
            <a:fillRect/>
          </a:stretch>
        </p:blipFill>
        <p:spPr bwMode="auto">
          <a:xfrm>
            <a:off x="5313363" y="838200"/>
            <a:ext cx="3152775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647700" y="1727200"/>
            <a:ext cx="4572000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algn="l">
              <a:spcBef>
                <a:spcPts val="600"/>
              </a:spcBef>
              <a:buClr>
                <a:schemeClr val="tx2"/>
              </a:buClr>
            </a:pPr>
            <a:r>
              <a:rPr lang="en-US" b="1" dirty="0">
                <a:latin typeface="Arial" pitchFamily="34" charset="0"/>
                <a:cs typeface="Arial" pitchFamily="34" charset="0"/>
              </a:rPr>
              <a:t>Delivery</a:t>
            </a:r>
          </a:p>
          <a:p>
            <a:pPr marL="228600" indent="-228600" algn="l">
              <a:spcBef>
                <a:spcPts val="600"/>
              </a:spcBef>
              <a:buClr>
                <a:schemeClr val="tx2"/>
              </a:buClr>
              <a:buFontTx/>
              <a:buChar char="•"/>
            </a:pPr>
            <a:r>
              <a:rPr lang="en-US" b="0" dirty="0">
                <a:latin typeface="Arial" pitchFamily="34" charset="0"/>
                <a:cs typeface="Arial" pitchFamily="34" charset="0"/>
              </a:rPr>
              <a:t>2x10</a:t>
            </a:r>
            <a:r>
              <a:rPr lang="en-US" b="0" baseline="30000" dirty="0">
                <a:latin typeface="Arial" pitchFamily="34" charset="0"/>
                <a:cs typeface="Arial" pitchFamily="34" charset="0"/>
              </a:rPr>
              <a:t>6</a:t>
            </a:r>
            <a:r>
              <a:rPr lang="en-US" b="0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AST-</a:t>
            </a:r>
            <a:r>
              <a:rPr lang="en-US" b="0" dirty="0" smtClean="0">
                <a:latin typeface="Arial" pitchFamily="34" charset="0"/>
                <a:cs typeface="Arial" pitchFamily="34" charset="0"/>
              </a:rPr>
              <a:t>OPC1</a:t>
            </a:r>
            <a:endParaRPr lang="en-US" b="0" dirty="0">
              <a:latin typeface="Arial" pitchFamily="34" charset="0"/>
              <a:cs typeface="Arial" pitchFamily="34" charset="0"/>
            </a:endParaRPr>
          </a:p>
          <a:p>
            <a:pPr marL="228600" indent="-228600" algn="l">
              <a:spcBef>
                <a:spcPts val="600"/>
              </a:spcBef>
              <a:buClr>
                <a:schemeClr val="tx2"/>
              </a:buClr>
              <a:buFontTx/>
              <a:buChar char="•"/>
            </a:pPr>
            <a:r>
              <a:rPr lang="en-US" b="0" dirty="0" smtClean="0">
                <a:latin typeface="Arial" pitchFamily="34" charset="0"/>
                <a:cs typeface="Arial" pitchFamily="34" charset="0"/>
              </a:rPr>
              <a:t>50 </a:t>
            </a:r>
            <a:r>
              <a:rPr lang="en-US" b="0" dirty="0" err="1">
                <a:latin typeface="Arial" pitchFamily="34" charset="0"/>
                <a:cs typeface="Arial" pitchFamily="34" charset="0"/>
              </a:rPr>
              <a:t>uL</a:t>
            </a:r>
            <a:r>
              <a:rPr lang="en-US" b="0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0" dirty="0" smtClean="0">
                <a:latin typeface="Arial" pitchFamily="34" charset="0"/>
                <a:cs typeface="Arial" pitchFamily="34" charset="0"/>
              </a:rPr>
              <a:t>Injection</a:t>
            </a:r>
            <a:endParaRPr lang="en-US" b="0" dirty="0">
              <a:latin typeface="Arial" pitchFamily="34" charset="0"/>
              <a:cs typeface="Arial" pitchFamily="34" charset="0"/>
            </a:endParaRPr>
          </a:p>
          <a:p>
            <a:pPr marL="228600" indent="-228600" algn="l">
              <a:spcBef>
                <a:spcPts val="600"/>
              </a:spcBef>
              <a:buClr>
                <a:schemeClr val="tx2"/>
              </a:buClr>
              <a:buFontTx/>
              <a:buChar char="•"/>
            </a:pPr>
            <a:r>
              <a:rPr lang="en-US" b="0" dirty="0" smtClean="0">
                <a:latin typeface="Arial" pitchFamily="34" charset="0"/>
                <a:cs typeface="Arial" pitchFamily="34" charset="0"/>
              </a:rPr>
              <a:t>5mm Caudal of Injury Epicenter</a:t>
            </a:r>
            <a:endParaRPr lang="en-US" b="0" dirty="0">
              <a:latin typeface="Arial" pitchFamily="34" charset="0"/>
              <a:cs typeface="Arial" pitchFamily="34" charset="0"/>
            </a:endParaRPr>
          </a:p>
          <a:p>
            <a:pPr marL="228600" indent="-228600" algn="l">
              <a:spcBef>
                <a:spcPts val="600"/>
              </a:spcBef>
              <a:buClr>
                <a:schemeClr val="tx2"/>
              </a:buClr>
              <a:buFontTx/>
              <a:buChar char="•"/>
            </a:pPr>
            <a:r>
              <a:rPr lang="en-US" b="0" dirty="0">
                <a:latin typeface="Arial" pitchFamily="34" charset="0"/>
                <a:cs typeface="Arial" pitchFamily="34" charset="0"/>
              </a:rPr>
              <a:t>Injection Performed Using Syringe Positioning Device</a:t>
            </a:r>
          </a:p>
          <a:p>
            <a:pPr marL="685800" lvl="1" indent="-228600" algn="l">
              <a:spcBef>
                <a:spcPts val="600"/>
              </a:spcBef>
              <a:buClr>
                <a:schemeClr val="tx2"/>
              </a:buClr>
              <a:buSzPct val="50000"/>
              <a:buFontTx/>
              <a:buChar char="•"/>
            </a:pPr>
            <a:r>
              <a:rPr lang="en-US" b="0" dirty="0">
                <a:latin typeface="Arial" pitchFamily="34" charset="0"/>
                <a:cs typeface="Arial" pitchFamily="34" charset="0"/>
              </a:rPr>
              <a:t>Support Frame</a:t>
            </a:r>
          </a:p>
          <a:p>
            <a:pPr marL="685800" lvl="1" indent="-228600" algn="l">
              <a:spcBef>
                <a:spcPts val="600"/>
              </a:spcBef>
              <a:buClr>
                <a:schemeClr val="tx2"/>
              </a:buClr>
              <a:buSzPct val="50000"/>
              <a:buFontTx/>
              <a:buChar char="•"/>
            </a:pPr>
            <a:r>
              <a:rPr lang="en-US" b="0" dirty="0" err="1">
                <a:latin typeface="Arial" pitchFamily="34" charset="0"/>
                <a:cs typeface="Arial" pitchFamily="34" charset="0"/>
              </a:rPr>
              <a:t>Microdrive</a:t>
            </a:r>
            <a:endParaRPr lang="en-US" b="0" dirty="0">
              <a:latin typeface="Arial" pitchFamily="34" charset="0"/>
              <a:cs typeface="Arial" pitchFamily="34" charset="0"/>
            </a:endParaRPr>
          </a:p>
          <a:p>
            <a:pPr marL="685800" lvl="1" indent="-228600" algn="l">
              <a:spcBef>
                <a:spcPts val="600"/>
              </a:spcBef>
              <a:buClr>
                <a:schemeClr val="tx2"/>
              </a:buClr>
              <a:buSzPct val="50000"/>
              <a:buFontTx/>
              <a:buChar char="•"/>
            </a:pPr>
            <a:r>
              <a:rPr lang="en-US" b="0" dirty="0">
                <a:latin typeface="Arial" pitchFamily="34" charset="0"/>
                <a:cs typeface="Arial" pitchFamily="34" charset="0"/>
              </a:rPr>
              <a:t>Syringe and Needle</a:t>
            </a:r>
          </a:p>
          <a:p>
            <a:pPr marL="228600" indent="-228600" algn="l">
              <a:spcBef>
                <a:spcPts val="600"/>
              </a:spcBef>
              <a:buClr>
                <a:schemeClr val="tx2"/>
              </a:buClr>
              <a:buFontTx/>
              <a:buChar char="•"/>
            </a:pPr>
            <a:endParaRPr lang="en-US" b="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81000" y="152400"/>
            <a:ext cx="8458200" cy="819705"/>
          </a:xfrm>
          <a:prstGeom prst="rect">
            <a:avLst/>
          </a:prstGeom>
          <a:solidFill>
            <a:srgbClr val="003366"/>
          </a:solidFill>
          <a:ln w="19050">
            <a:noFill/>
          </a:ln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0" y="314325"/>
            <a:ext cx="9144000" cy="523875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Delivery of AST-OPC1:  Elective Surgical Delivery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CC96D924-AADD-48E7-887D-96AF080D5BA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90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90600" y="3886200"/>
            <a:ext cx="7315200" cy="2362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819705"/>
          </a:xfrm>
          <a:solidFill>
            <a:srgbClr val="003366"/>
          </a:solidFill>
          <a:ln w="19050">
            <a:noFill/>
          </a:ln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AST-OPC1: Subject Demographics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3046987"/>
              </p:ext>
            </p:extLst>
          </p:nvPr>
        </p:nvGraphicFramePr>
        <p:xfrm>
          <a:off x="1600200" y="1143000"/>
          <a:ext cx="6003011" cy="2407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3294"/>
                <a:gridCol w="1113295"/>
                <a:gridCol w="1113295"/>
                <a:gridCol w="2434426"/>
                <a:gridCol w="228701"/>
              </a:tblGrid>
              <a:tr h="182880">
                <a:tc gridSpan="5">
                  <a:txBody>
                    <a:bodyPr/>
                    <a:lstStyle/>
                    <a:p>
                      <a:pPr marL="457200" marR="0" indent="-457200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</a:rPr>
                        <a:t>Demographic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</a:rPr>
                        <a:t>and Baseline Disease Characteristics – All Treated Subjects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8415" marR="18415" marT="0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</a:rPr>
                        <a:t>Age</a:t>
                      </a:r>
                      <a:br>
                        <a:rPr lang="en-US" sz="1100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1100" dirty="0">
                          <a:effectLst/>
                          <a:latin typeface="Arial" panose="020B0604020202020204" pitchFamily="34" charset="0"/>
                        </a:rPr>
                        <a:t>(years)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/>
                      </a:endParaRPr>
                    </a:p>
                  </a:txBody>
                  <a:tcPr marL="18415" marR="18415" marT="0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indent="-45720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</a:rPr>
                        <a:t>Sex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/>
                      </a:endParaRPr>
                    </a:p>
                  </a:txBody>
                  <a:tcPr marL="18415" marR="18415" marT="0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+mn-ea"/>
                        </a:rPr>
                        <a:t>Level</a:t>
                      </a:r>
                      <a:r>
                        <a:rPr lang="en-US" sz="1100" baseline="0" dirty="0" smtClean="0">
                          <a:effectLst/>
                          <a:latin typeface="Arial" panose="020B0604020202020204" pitchFamily="34" charset="0"/>
                          <a:ea typeface="+mn-ea"/>
                        </a:rPr>
                        <a:t> of Injury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/>
                      </a:endParaRPr>
                    </a:p>
                  </a:txBody>
                  <a:tcPr marL="18415" marR="18415" marT="0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indent="-45720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</a:rPr>
                        <a:t>Cause of Injury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/>
                      </a:endParaRPr>
                    </a:p>
                  </a:txBody>
                  <a:tcPr marL="18415" marR="18415" marT="0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457200" marR="0" indent="-4572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</a:rPr>
                        <a:t>21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/>
                      </a:endParaRPr>
                    </a:p>
                  </a:txBody>
                  <a:tcPr marL="18415" marR="18415" marT="0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indent="-4572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</a:rPr>
                        <a:t>Male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/>
                      </a:endParaRPr>
                    </a:p>
                  </a:txBody>
                  <a:tcPr marL="18415" marR="18415" marT="0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indent="-4572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+mn-ea"/>
                        </a:rPr>
                        <a:t>T6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/>
                      </a:endParaRPr>
                    </a:p>
                  </a:txBody>
                  <a:tcPr marL="18415" marR="18415" marT="0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</a:rPr>
                        <a:t>Motor vehicle accident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/>
                      </a:endParaRPr>
                    </a:p>
                  </a:txBody>
                  <a:tcPr marL="18415" marR="18415" marT="0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457200" marR="0" indent="-4572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</a:rPr>
                        <a:t>23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/>
                      </a:endParaRPr>
                    </a:p>
                  </a:txBody>
                  <a:tcPr marL="18415" marR="18415" marT="0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indent="-4572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</a:rPr>
                        <a:t>Male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/>
                      </a:endParaRPr>
                    </a:p>
                  </a:txBody>
                  <a:tcPr marL="18415" marR="18415" marT="0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indent="-4572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+mn-ea"/>
                        </a:rPr>
                        <a:t>T8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/>
                      </a:endParaRPr>
                    </a:p>
                  </a:txBody>
                  <a:tcPr marL="18415" marR="18415" marT="0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</a:rPr>
                        <a:t>Restrained driver in rollover motor vehicle collision with ejection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/>
                      </a:endParaRPr>
                    </a:p>
                  </a:txBody>
                  <a:tcPr marL="18415" marR="18415" marT="0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457200" marR="0" indent="-4572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</a:rPr>
                        <a:t>32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/>
                      </a:endParaRPr>
                    </a:p>
                  </a:txBody>
                  <a:tcPr marL="18415" marR="18415" marT="0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indent="-4572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</a:rPr>
                        <a:t>Male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/>
                      </a:endParaRPr>
                    </a:p>
                  </a:txBody>
                  <a:tcPr marL="18415" marR="18415" marT="0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indent="-4572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+mn-ea"/>
                        </a:rPr>
                        <a:t>T6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/>
                      </a:endParaRPr>
                    </a:p>
                  </a:txBody>
                  <a:tcPr marL="18415" marR="18415" marT="0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</a:rPr>
                        <a:t>Motorcross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/>
                      </a:endParaRPr>
                    </a:p>
                  </a:txBody>
                  <a:tcPr marL="18415" marR="18415" marT="0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457200" marR="0" indent="-4572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</a:rPr>
                        <a:t>31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/>
                      </a:endParaRPr>
                    </a:p>
                  </a:txBody>
                  <a:tcPr marL="18415" marR="18415" marT="0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indent="-4572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</a:rPr>
                        <a:t>Male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/>
                      </a:endParaRPr>
                    </a:p>
                  </a:txBody>
                  <a:tcPr marL="18415" marR="18415" marT="0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indent="-4572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+mn-ea"/>
                        </a:rPr>
                        <a:t>T7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/>
                      </a:endParaRPr>
                    </a:p>
                  </a:txBody>
                  <a:tcPr marL="18415" marR="18415" marT="0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</a:rPr>
                        <a:t>Fell 30 feet down rock embankment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/>
                      </a:endParaRPr>
                    </a:p>
                  </a:txBody>
                  <a:tcPr marL="18415" marR="18415" marT="0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latin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457200" marR="0" indent="-4572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</a:rPr>
                        <a:t>23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/>
                      </a:endParaRPr>
                    </a:p>
                  </a:txBody>
                  <a:tcPr marL="18415" marR="18415" marT="0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indent="-4572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</a:rPr>
                        <a:t>Female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/>
                      </a:endParaRPr>
                    </a:p>
                  </a:txBody>
                  <a:tcPr marL="18415" marR="18415" marT="0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indent="-45720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+mn-ea"/>
                        </a:rPr>
                        <a:t>T3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/>
                      </a:endParaRPr>
                    </a:p>
                  </a:txBody>
                  <a:tcPr marL="18415" marR="18415" marT="0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</a:rPr>
                        <a:t>Car accident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/>
                      </a:endParaRPr>
                    </a:p>
                  </a:txBody>
                  <a:tcPr marL="18415" marR="18415" marT="0" marB="0"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600200" y="1165860"/>
            <a:ext cx="6019800" cy="236220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399" y="4495800"/>
            <a:ext cx="850648" cy="914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4495800"/>
            <a:ext cx="927219" cy="914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495800"/>
            <a:ext cx="918576" cy="914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95400" y="5496580"/>
            <a:ext cx="14200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Dr. David Apple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698" y="5496580"/>
            <a:ext cx="1728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Dr.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Gary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Steinberg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Dr. Steve McKenna</a:t>
            </a:r>
            <a:endParaRPr lang="en-US" sz="1400" dirty="0"/>
          </a:p>
        </p:txBody>
      </p:sp>
      <p:sp>
        <p:nvSpPr>
          <p:cNvPr id="14" name="Rectangle 13"/>
          <p:cNvSpPr/>
          <p:nvPr/>
        </p:nvSpPr>
        <p:spPr>
          <a:xfrm>
            <a:off x="3657600" y="5496580"/>
            <a:ext cx="17251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Dr.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Richard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Fessler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Dr. David Chen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4038600" y="4004846"/>
            <a:ext cx="14927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Enrolling Sites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6D924-AADD-48E7-887D-96AF080D5BA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026" name="Picture 2" descr="Santa Clara Valley Medical Cen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176" y="4495800"/>
            <a:ext cx="638355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habilitation Institute of Chicago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333"/>
          <a:stretch/>
        </p:blipFill>
        <p:spPr bwMode="auto">
          <a:xfrm>
            <a:off x="4201914" y="4614862"/>
            <a:ext cx="1412751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02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59391" y="4927978"/>
            <a:ext cx="8534400" cy="147282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rgbClr val="F3F7FB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81000" y="3810000"/>
            <a:ext cx="8534400" cy="10668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rgbClr val="F3F7FB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81000" y="2514600"/>
            <a:ext cx="8534400" cy="12192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rgbClr val="F3F7FB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1000" y="1371600"/>
            <a:ext cx="8534400" cy="10668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rgbClr val="F3F7FB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819705"/>
          </a:xfrm>
          <a:solidFill>
            <a:srgbClr val="003366"/>
          </a:solidFill>
          <a:ln w="19050">
            <a:noFill/>
          </a:ln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of Findings from First in Human Study of AST-OPC1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0800" y="1600200"/>
            <a:ext cx="6324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AST-OPC1 well tolerated, with no SAEs to date deemed related to the cells, delivery method, or immunosuppressive regimen</a:t>
            </a:r>
          </a:p>
          <a:p>
            <a:endParaRPr lang="en-US" sz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2575" lvl="1"/>
            <a:endParaRPr lang="en-US" sz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evidence of immune responses to AST-OPC1, even 10 months after removal of all immunosuppression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Despite significant HLA mismatches between AST-OPC1 and subjects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Suggests low dose, transient immunosuppressive regimen may be sufficient to enable long term engraftment of cells</a:t>
            </a:r>
          </a:p>
          <a:p>
            <a:pPr>
              <a:spcBef>
                <a:spcPts val="600"/>
              </a:spcBef>
            </a:pP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2575" lvl="1"/>
            <a:endParaRPr lang="en-US" sz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MRI results consistent with activity at injection site in 4 of 5 subjects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evidence of significant changes in neurological function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evidence for ascending loss of function from cells or delivery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Efficacy not anticipated in this study due to low dose (5-10x below predicted efficacious range) and suboptimal patient population (complete thoracic injuries)</a:t>
            </a:r>
            <a:endParaRPr lang="en-US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16675"/>
            <a:ext cx="2133600" cy="365125"/>
          </a:xfrm>
        </p:spPr>
        <p:txBody>
          <a:bodyPr/>
          <a:lstStyle/>
          <a:p>
            <a:fld id="{CC96D924-AADD-48E7-887D-96AF080D5BA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Pentagon 2"/>
          <p:cNvSpPr/>
          <p:nvPr/>
        </p:nvSpPr>
        <p:spPr>
          <a:xfrm>
            <a:off x="570821" y="1447800"/>
            <a:ext cx="1791379" cy="838200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 Tolerated</a:t>
            </a:r>
            <a:endParaRPr 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Pentagon 7"/>
          <p:cNvSpPr/>
          <p:nvPr/>
        </p:nvSpPr>
        <p:spPr>
          <a:xfrm>
            <a:off x="570821" y="2667000"/>
            <a:ext cx="1791379" cy="838200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Immune Responses</a:t>
            </a:r>
            <a:endParaRPr 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entagon 8"/>
          <p:cNvSpPr/>
          <p:nvPr/>
        </p:nvSpPr>
        <p:spPr>
          <a:xfrm>
            <a:off x="570821" y="3886200"/>
            <a:ext cx="1791379" cy="838200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Engraftment</a:t>
            </a:r>
            <a:endParaRPr 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570821" y="5181600"/>
            <a:ext cx="1791379" cy="838200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Changes Neurological Function</a:t>
            </a:r>
            <a:endParaRPr 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0" y="1034534"/>
            <a:ext cx="4688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All 5 Patients Now Followed for &gt; 4 Years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40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819705"/>
          </a:xfrm>
          <a:solidFill>
            <a:srgbClr val="003366"/>
          </a:solidFill>
          <a:ln w="19050">
            <a:noFill/>
          </a:ln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AST-OPC1: Scientific Rationale</a:t>
            </a:r>
            <a:b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Evaluation in Cervical SCI Patients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0" y="2103437"/>
            <a:ext cx="3733800" cy="4525963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Repair/regeneration of axons only required over a short distance to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reinnervate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motor neurons for arms &amp; hands</a:t>
            </a:r>
          </a:p>
          <a:p>
            <a:pPr marL="0" indent="0">
              <a:spcBef>
                <a:spcPts val="1200"/>
              </a:spcBef>
              <a:buNone/>
            </a:pP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Better Outcome Measures for Cervical Spinal Cord Injury</a:t>
            </a:r>
          </a:p>
          <a:p>
            <a:endParaRPr lang="en-US" sz="2400" dirty="0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82000" y="6356350"/>
            <a:ext cx="417317" cy="365125"/>
          </a:xfrm>
        </p:spPr>
        <p:txBody>
          <a:bodyPr/>
          <a:lstStyle/>
          <a:p>
            <a:fld id="{28C2FF1E-EB62-4CBC-B9B4-F066E9E4EB7F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13146"/>
            <a:ext cx="4838792" cy="4982854"/>
          </a:xfrm>
          <a:prstGeom prst="rect">
            <a:avLst/>
          </a:prstGeom>
        </p:spPr>
      </p:pic>
      <p:sp>
        <p:nvSpPr>
          <p:cNvPr id="28" name="Down Arrow 27"/>
          <p:cNvSpPr/>
          <p:nvPr/>
        </p:nvSpPr>
        <p:spPr>
          <a:xfrm>
            <a:off x="2724196" y="2133600"/>
            <a:ext cx="1524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/>
          <p:cNvSpPr/>
          <p:nvPr/>
        </p:nvSpPr>
        <p:spPr>
          <a:xfrm>
            <a:off x="2724196" y="3200400"/>
            <a:ext cx="152400" cy="1752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65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819705"/>
          </a:xfrm>
          <a:solidFill>
            <a:srgbClr val="003366"/>
          </a:solidFill>
          <a:ln w="19050">
            <a:noFill/>
          </a:ln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AST-OPC1 Clinical Development Plan </a:t>
            </a:r>
            <a:b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Complete Cervical SCI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82000" y="6356350"/>
            <a:ext cx="417317" cy="365125"/>
          </a:xfrm>
        </p:spPr>
        <p:txBody>
          <a:bodyPr/>
          <a:lstStyle/>
          <a:p>
            <a:fld id="{28C2FF1E-EB62-4CBC-B9B4-F066E9E4EB7F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685800" y="2971800"/>
            <a:ext cx="1752600" cy="143104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/>
            <a:r>
              <a:rPr lang="en-US" sz="1000" b="1" kern="1200" dirty="0" smtClean="0">
                <a:solidFill>
                  <a:srgbClr val="000000"/>
                </a:solidFill>
                <a:effectLst/>
                <a:latin typeface="Arial"/>
                <a:ea typeface="MS Mincho"/>
              </a:rPr>
              <a:t>Cohort 1</a:t>
            </a:r>
          </a:p>
          <a:p>
            <a:pPr algn="ctr" fontAlgn="base"/>
            <a:endParaRPr lang="en-US" sz="1000" b="1" i="1" dirty="0">
              <a:solidFill>
                <a:srgbClr val="000000"/>
              </a:solidFill>
              <a:latin typeface="Arial"/>
              <a:ea typeface="MS Mincho"/>
            </a:endParaRPr>
          </a:p>
          <a:p>
            <a:pPr algn="ctr" fontAlgn="base"/>
            <a:r>
              <a:rPr lang="en-US" sz="1000" b="1" dirty="0" smtClean="0">
                <a:solidFill>
                  <a:srgbClr val="000000"/>
                </a:solidFill>
                <a:latin typeface="Arial"/>
                <a:ea typeface="MS Mincho"/>
              </a:rPr>
              <a:t>3 subjects with C5-C7 cervical SCI </a:t>
            </a:r>
            <a:endParaRPr lang="en-US" sz="1000" dirty="0">
              <a:latin typeface="Times New Roman"/>
              <a:ea typeface="MS Mincho"/>
            </a:endParaRPr>
          </a:p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endParaRPr lang="en-US" sz="800" b="1" kern="1200" dirty="0" smtClean="0">
              <a:solidFill>
                <a:srgbClr val="000000"/>
              </a:solidFill>
              <a:effectLst/>
              <a:latin typeface="Arial"/>
              <a:ea typeface="MS Mincho"/>
            </a:endParaRPr>
          </a:p>
          <a:p>
            <a:pPr marL="171450" marR="0" indent="-17145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14300" algn="l"/>
              </a:tabLst>
            </a:pPr>
            <a:r>
              <a:rPr lang="en-GB" sz="1000" b="1" kern="1200" dirty="0" smtClean="0">
                <a:solidFill>
                  <a:srgbClr val="000000"/>
                </a:solidFill>
                <a:effectLst/>
                <a:latin typeface="Arial"/>
                <a:ea typeface="Times New Roman"/>
                <a:cs typeface="Arial"/>
              </a:rPr>
              <a:t>Dose 2x10</a:t>
            </a:r>
            <a:r>
              <a:rPr lang="en-GB" sz="1000" b="1" kern="1200" baseline="30000" dirty="0" smtClean="0">
                <a:solidFill>
                  <a:srgbClr val="000000"/>
                </a:solidFill>
                <a:effectLst/>
                <a:latin typeface="Arial"/>
                <a:ea typeface="Times New Roman"/>
                <a:cs typeface="Arial"/>
              </a:rPr>
              <a:t>6</a:t>
            </a:r>
            <a:r>
              <a:rPr lang="en-GB" sz="1000" b="1" kern="1200" dirty="0" smtClean="0">
                <a:solidFill>
                  <a:srgbClr val="000000"/>
                </a:solidFill>
                <a:effectLst/>
                <a:latin typeface="Arial"/>
                <a:ea typeface="Times New Roman"/>
                <a:cs typeface="Arial"/>
              </a:rPr>
              <a:t> AST-OPC1</a:t>
            </a:r>
            <a:endParaRPr lang="en-US" sz="1000" b="1" dirty="0">
              <a:effectLst/>
              <a:latin typeface="Arial"/>
              <a:ea typeface="Times New Roman"/>
              <a:cs typeface="Times New Roman"/>
            </a:endParaRPr>
          </a:p>
          <a:p>
            <a:pPr marR="0" fontAlgn="base">
              <a:spcBef>
                <a:spcPts val="0"/>
              </a:spcBef>
              <a:spcAft>
                <a:spcPts val="0"/>
              </a:spcAft>
              <a:tabLst>
                <a:tab pos="114300" algn="l"/>
              </a:tabLst>
            </a:pPr>
            <a:endParaRPr lang="en-US" sz="900" i="1" dirty="0">
              <a:effectLst/>
              <a:latin typeface="Arial"/>
              <a:ea typeface="Times New Roman"/>
              <a:cs typeface="Times New Roman"/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2438400" y="3734642"/>
            <a:ext cx="576560" cy="38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1904999" y="4724400"/>
            <a:ext cx="5181601" cy="1295400"/>
          </a:xfrm>
          <a:prstGeom prst="rect">
            <a:avLst/>
          </a:prstGeom>
          <a:solidFill>
            <a:srgbClr val="F5F8EE"/>
          </a:solidFill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endParaRPr lang="en-US" sz="900" i="1" dirty="0">
              <a:effectLst/>
              <a:latin typeface="Arial"/>
              <a:ea typeface="Times New Roman"/>
              <a:cs typeface="Times New Roman"/>
            </a:endParaRPr>
          </a:p>
          <a:p>
            <a:pPr marR="0" lvl="0" fontAlgn="base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tabLst>
                <a:tab pos="114300" algn="l"/>
              </a:tabLst>
            </a:pPr>
            <a:r>
              <a:rPr lang="en-GB" sz="1200" b="1" dirty="0" smtClean="0">
                <a:solidFill>
                  <a:srgbClr val="000000"/>
                </a:solidFill>
                <a:latin typeface="Arial"/>
                <a:ea typeface="Times New Roman"/>
                <a:cs typeface="Arial"/>
              </a:rPr>
              <a:t>Objectives of Trial</a:t>
            </a:r>
          </a:p>
          <a:p>
            <a:pPr marR="0" lvl="0" fontAlgn="base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tabLst>
                <a:tab pos="114300" algn="l"/>
              </a:tabLst>
            </a:pPr>
            <a:endParaRPr lang="en-GB" sz="1200" dirty="0" smtClean="0">
              <a:solidFill>
                <a:srgbClr val="000000"/>
              </a:solidFill>
              <a:latin typeface="Arial"/>
              <a:ea typeface="Times New Roman"/>
              <a:cs typeface="Arial"/>
            </a:endParaRPr>
          </a:p>
          <a:p>
            <a:pPr marL="114300" marR="0" lvl="0" indent="-114300" fontAlgn="base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114300" algn="l"/>
              </a:tabLst>
            </a:pPr>
            <a:r>
              <a:rPr lang="en-GB" sz="1200" dirty="0" smtClean="0">
                <a:solidFill>
                  <a:srgbClr val="000000"/>
                </a:solidFill>
                <a:latin typeface="Arial"/>
                <a:ea typeface="Times New Roman"/>
                <a:cs typeface="Arial"/>
              </a:rPr>
              <a:t>Establish 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Arial"/>
                <a:ea typeface="Times New Roman"/>
                <a:cs typeface="Arial"/>
              </a:rPr>
              <a:t>safety 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Arial"/>
                <a:ea typeface="Times New Roman"/>
                <a:cs typeface="Arial"/>
              </a:rPr>
              <a:t>of 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Arial"/>
                <a:ea typeface="Times New Roman"/>
                <a:cs typeface="Arial"/>
              </a:rPr>
              <a:t>AST-OPC1 in cervical sensorimotor complete SCI</a:t>
            </a:r>
          </a:p>
          <a:p>
            <a:pPr marL="114300" marR="0" lvl="0" indent="-114300" fontAlgn="base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114300" algn="l"/>
              </a:tabLst>
            </a:pPr>
            <a:r>
              <a:rPr lang="en-GB" sz="1200" dirty="0" smtClean="0">
                <a:solidFill>
                  <a:srgbClr val="000000"/>
                </a:solidFill>
                <a:latin typeface="Arial"/>
                <a:ea typeface="Times New Roman"/>
                <a:cs typeface="Arial"/>
              </a:rPr>
              <a:t>Assess effects on upper extremity motor function</a:t>
            </a:r>
            <a:endParaRPr lang="en-GB" sz="1200" kern="1200" dirty="0" smtClean="0">
              <a:solidFill>
                <a:srgbClr val="000000"/>
              </a:solidFill>
              <a:effectLst/>
              <a:latin typeface="Arial"/>
              <a:ea typeface="Times New Roman"/>
              <a:cs typeface="Arial"/>
            </a:endParaRPr>
          </a:p>
          <a:p>
            <a:pPr marL="114300" marR="0" lvl="0" indent="-114300" fontAlgn="base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114300" algn="l"/>
              </a:tabLst>
            </a:pPr>
            <a:r>
              <a:rPr lang="en-GB" sz="1200" dirty="0" smtClean="0">
                <a:solidFill>
                  <a:srgbClr val="000000"/>
                </a:solidFill>
                <a:latin typeface="Arial"/>
                <a:ea typeface="Times New Roman"/>
                <a:cs typeface="Arial"/>
              </a:rPr>
              <a:t>Investigate effects on additional measures of neurological function</a:t>
            </a:r>
            <a:endParaRPr lang="en-US" sz="1200" dirty="0">
              <a:effectLst/>
              <a:latin typeface="Arial"/>
              <a:ea typeface="Times New Roman"/>
              <a:cs typeface="Times New Roman"/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4800600" y="3733799"/>
            <a:ext cx="576560" cy="38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3048000" y="2988552"/>
            <a:ext cx="1752600" cy="143104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/>
            <a:r>
              <a:rPr lang="en-US" sz="1000" b="1" kern="1200" dirty="0" smtClean="0">
                <a:solidFill>
                  <a:srgbClr val="000000"/>
                </a:solidFill>
                <a:effectLst/>
                <a:latin typeface="Arial"/>
                <a:ea typeface="MS Mincho"/>
              </a:rPr>
              <a:t>Cohort 2</a:t>
            </a:r>
          </a:p>
          <a:p>
            <a:pPr algn="ctr" fontAlgn="base"/>
            <a:endParaRPr lang="en-US" sz="1000" b="1" i="1" dirty="0">
              <a:solidFill>
                <a:srgbClr val="000000"/>
              </a:solidFill>
              <a:latin typeface="Arial"/>
              <a:ea typeface="MS Mincho"/>
            </a:endParaRPr>
          </a:p>
          <a:p>
            <a:pPr algn="ctr" fontAlgn="base"/>
            <a:r>
              <a:rPr lang="en-US" sz="1000" b="1" dirty="0" smtClean="0">
                <a:solidFill>
                  <a:srgbClr val="000000"/>
                </a:solidFill>
                <a:latin typeface="Arial"/>
                <a:ea typeface="MS Mincho"/>
              </a:rPr>
              <a:t>5 subjects with C5-C7 cervical SCI</a:t>
            </a:r>
            <a:endParaRPr lang="en-US" sz="1000" dirty="0">
              <a:latin typeface="Times New Roman"/>
              <a:ea typeface="MS Mincho"/>
            </a:endParaRPr>
          </a:p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endParaRPr lang="en-US" sz="800" b="1" kern="1200" dirty="0" smtClean="0">
              <a:solidFill>
                <a:srgbClr val="000000"/>
              </a:solidFill>
              <a:effectLst/>
              <a:latin typeface="Arial"/>
              <a:ea typeface="MS Mincho"/>
            </a:endParaRPr>
          </a:p>
          <a:p>
            <a:pPr marL="171450" marR="0" indent="-17145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14300" algn="l"/>
              </a:tabLst>
            </a:pPr>
            <a:r>
              <a:rPr lang="en-GB" sz="1000" b="1" kern="1200" dirty="0" smtClean="0">
                <a:solidFill>
                  <a:srgbClr val="000000"/>
                </a:solidFill>
                <a:effectLst/>
                <a:latin typeface="Arial"/>
                <a:ea typeface="Times New Roman"/>
                <a:cs typeface="Arial"/>
              </a:rPr>
              <a:t>Dose 1x10</a:t>
            </a:r>
            <a:r>
              <a:rPr lang="en-GB" sz="1000" b="1" baseline="30000" dirty="0">
                <a:solidFill>
                  <a:srgbClr val="000000"/>
                </a:solidFill>
                <a:latin typeface="Arial"/>
                <a:ea typeface="Times New Roman"/>
                <a:cs typeface="Arial"/>
              </a:rPr>
              <a:t>7</a:t>
            </a:r>
            <a:r>
              <a:rPr lang="en-GB" sz="1000" b="1" kern="1200" dirty="0" smtClean="0">
                <a:solidFill>
                  <a:srgbClr val="000000"/>
                </a:solidFill>
                <a:effectLst/>
                <a:latin typeface="Arial"/>
                <a:ea typeface="Times New Roman"/>
                <a:cs typeface="Arial"/>
              </a:rPr>
              <a:t> AST-OPC1</a:t>
            </a:r>
          </a:p>
          <a:p>
            <a:pPr marR="0" fontAlgn="base">
              <a:spcBef>
                <a:spcPts val="0"/>
              </a:spcBef>
              <a:spcAft>
                <a:spcPts val="0"/>
              </a:spcAft>
              <a:tabLst>
                <a:tab pos="114300" algn="l"/>
              </a:tabLst>
            </a:pPr>
            <a:endParaRPr lang="en-US" sz="900" i="1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410200" y="2987986"/>
            <a:ext cx="1752600" cy="143104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/>
            <a:r>
              <a:rPr lang="en-US" sz="1000" b="1" kern="1200" dirty="0" smtClean="0">
                <a:solidFill>
                  <a:srgbClr val="000000"/>
                </a:solidFill>
                <a:effectLst/>
                <a:latin typeface="Arial"/>
                <a:ea typeface="MS Mincho"/>
              </a:rPr>
              <a:t>Cohort 3</a:t>
            </a:r>
          </a:p>
          <a:p>
            <a:pPr algn="ctr" fontAlgn="base"/>
            <a:endParaRPr lang="en-US" sz="1000" b="1" i="1" dirty="0">
              <a:solidFill>
                <a:srgbClr val="000000"/>
              </a:solidFill>
              <a:latin typeface="Arial"/>
              <a:ea typeface="MS Mincho"/>
            </a:endParaRPr>
          </a:p>
          <a:p>
            <a:pPr algn="ctr" fontAlgn="base"/>
            <a:r>
              <a:rPr lang="en-US" sz="1000" b="1" dirty="0">
                <a:solidFill>
                  <a:srgbClr val="000000"/>
                </a:solidFill>
                <a:latin typeface="Arial"/>
                <a:ea typeface="MS Mincho"/>
              </a:rPr>
              <a:t>5 subjects with C5-C7 cervical SCI</a:t>
            </a:r>
            <a:endParaRPr lang="en-US" sz="1000" dirty="0">
              <a:latin typeface="Times New Roman"/>
              <a:ea typeface="MS Mincho"/>
            </a:endParaRPr>
          </a:p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endParaRPr lang="en-US" sz="800" b="1" kern="1200" dirty="0" smtClean="0">
              <a:solidFill>
                <a:srgbClr val="000000"/>
              </a:solidFill>
              <a:effectLst/>
              <a:latin typeface="Arial"/>
              <a:ea typeface="MS Mincho"/>
            </a:endParaRPr>
          </a:p>
          <a:p>
            <a:pPr marL="171450" marR="0" indent="-17145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14300" algn="l"/>
              </a:tabLst>
            </a:pPr>
            <a:r>
              <a:rPr lang="en-GB" sz="1000" b="1" kern="1200" dirty="0" smtClean="0">
                <a:solidFill>
                  <a:srgbClr val="000000"/>
                </a:solidFill>
                <a:effectLst/>
                <a:latin typeface="Arial"/>
                <a:ea typeface="Times New Roman"/>
                <a:cs typeface="Arial"/>
              </a:rPr>
              <a:t>Dose 2x10</a:t>
            </a:r>
            <a:r>
              <a:rPr lang="en-GB" sz="1000" b="1" baseline="30000" dirty="0" smtClean="0">
                <a:solidFill>
                  <a:srgbClr val="000000"/>
                </a:solidFill>
                <a:latin typeface="Arial"/>
                <a:ea typeface="Times New Roman"/>
                <a:cs typeface="Arial"/>
              </a:rPr>
              <a:t>7</a:t>
            </a:r>
            <a:r>
              <a:rPr lang="en-GB" sz="1000" b="1" kern="1200" dirty="0" smtClean="0">
                <a:solidFill>
                  <a:srgbClr val="000000"/>
                </a:solidFill>
                <a:effectLst/>
                <a:latin typeface="Arial"/>
                <a:ea typeface="Times New Roman"/>
                <a:cs typeface="Arial"/>
              </a:rPr>
              <a:t> AST-OPC1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390448" y="3821668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 smtClean="0">
                <a:solidFill>
                  <a:schemeClr val="accent3">
                    <a:lumMod val="50000"/>
                  </a:schemeClr>
                </a:solidFill>
              </a:rPr>
              <a:t>Dose </a:t>
            </a:r>
          </a:p>
          <a:p>
            <a:pPr algn="ctr"/>
            <a:r>
              <a:rPr lang="en-US" sz="900" dirty="0" smtClean="0">
                <a:solidFill>
                  <a:schemeClr val="accent3">
                    <a:lumMod val="50000"/>
                  </a:schemeClr>
                </a:solidFill>
              </a:rPr>
              <a:t>Escalation</a:t>
            </a:r>
            <a:endParaRPr lang="en-US" sz="9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24400" y="3821668"/>
            <a:ext cx="707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schemeClr val="accent3">
                    <a:lumMod val="50000"/>
                  </a:schemeClr>
                </a:solidFill>
              </a:rPr>
              <a:t>Dose Escalation</a:t>
            </a:r>
          </a:p>
        </p:txBody>
      </p:sp>
      <p:sp>
        <p:nvSpPr>
          <p:cNvPr id="54" name="Diamond 53"/>
          <p:cNvSpPr/>
          <p:nvPr/>
        </p:nvSpPr>
        <p:spPr>
          <a:xfrm>
            <a:off x="1828800" y="1295400"/>
            <a:ext cx="1828800" cy="1371600"/>
          </a:xfrm>
          <a:prstGeom prst="diamond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 low-dose safety in cervical SCI</a:t>
            </a:r>
            <a:endParaRPr lang="en-US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Straight Arrow Connector 54"/>
          <p:cNvCxnSpPr>
            <a:endCxn id="54" idx="2"/>
          </p:cNvCxnSpPr>
          <p:nvPr/>
        </p:nvCxnSpPr>
        <p:spPr>
          <a:xfrm flipV="1">
            <a:off x="2743200" y="2667000"/>
            <a:ext cx="0" cy="107151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Diamond 55"/>
          <p:cNvSpPr/>
          <p:nvPr/>
        </p:nvSpPr>
        <p:spPr>
          <a:xfrm>
            <a:off x="4199164" y="1295400"/>
            <a:ext cx="1828800" cy="1371600"/>
          </a:xfrm>
          <a:prstGeom prst="diamond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 mid-dose safety</a:t>
            </a:r>
          </a:p>
          <a:p>
            <a:pPr algn="ctr"/>
            <a:endParaRPr lang="en-US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Efficacy readouts at 6m &amp; 12m</a:t>
            </a:r>
            <a:endParaRPr lang="en-US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7" name="Straight Arrow Connector 56"/>
          <p:cNvCxnSpPr>
            <a:endCxn id="56" idx="2"/>
          </p:cNvCxnSpPr>
          <p:nvPr/>
        </p:nvCxnSpPr>
        <p:spPr>
          <a:xfrm flipV="1">
            <a:off x="5101222" y="2667000"/>
            <a:ext cx="12342" cy="1066799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Diamond 57"/>
          <p:cNvSpPr/>
          <p:nvPr/>
        </p:nvSpPr>
        <p:spPr>
          <a:xfrm>
            <a:off x="6357256" y="1295400"/>
            <a:ext cx="1828800" cy="1371600"/>
          </a:xfrm>
          <a:prstGeom prst="diamond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 high-dose safety</a:t>
            </a:r>
          </a:p>
          <a:p>
            <a:pPr algn="ctr"/>
            <a:endParaRPr lang="en-US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Efficacy readouts at 6m &amp; 12m</a:t>
            </a:r>
            <a:endParaRPr lang="en-US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9" name="Straight Arrow Connector 58"/>
          <p:cNvCxnSpPr>
            <a:endCxn id="58" idx="2"/>
          </p:cNvCxnSpPr>
          <p:nvPr/>
        </p:nvCxnSpPr>
        <p:spPr>
          <a:xfrm flipV="1">
            <a:off x="7271656" y="2667000"/>
            <a:ext cx="0" cy="7620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986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mdunmire.ASTERIAS\Documents\Logo\Asterias_highresoluti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1286"/>
            <a:ext cx="1828800" cy="57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762000" y="1167467"/>
            <a:ext cx="7804245" cy="477613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819705"/>
          </a:xfrm>
          <a:solidFill>
            <a:srgbClr val="003366"/>
          </a:solidFill>
          <a:ln w="19050">
            <a:noFill/>
          </a:ln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Cervical Phase 1/2a Clinical Trial: Enrolling Sites To Date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1830810"/>
            <a:ext cx="850648" cy="914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752600"/>
            <a:ext cx="927219" cy="914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447800" y="2971800"/>
            <a:ext cx="16367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Dr. Donald Leslie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49098" y="2889905"/>
            <a:ext cx="17970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Dr.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Gary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Steinberg</a:t>
            </a:r>
          </a:p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Dr. Steve McKenna</a:t>
            </a:r>
            <a:endParaRPr lang="en-US" sz="1400" b="1" dirty="0"/>
          </a:p>
        </p:txBody>
      </p:sp>
      <p:sp>
        <p:nvSpPr>
          <p:cNvPr id="14" name="Rectangle 13"/>
          <p:cNvSpPr/>
          <p:nvPr/>
        </p:nvSpPr>
        <p:spPr>
          <a:xfrm>
            <a:off x="3846182" y="2981980"/>
            <a:ext cx="18178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Dr.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Richard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Fessler</a:t>
            </a:r>
          </a:p>
          <a:p>
            <a:endParaRPr lang="en-US" sz="1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298484" y="1219200"/>
            <a:ext cx="14927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Enrolling Sites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6705600" y="6313980"/>
            <a:ext cx="2133600" cy="365125"/>
          </a:xfrm>
        </p:spPr>
        <p:txBody>
          <a:bodyPr/>
          <a:lstStyle/>
          <a:p>
            <a:fld id="{CC96D924-AADD-48E7-887D-96AF080D5BA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1026" name="Picture 2" descr="Santa Clara Valley Medical Cen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576" y="1752600"/>
            <a:ext cx="638355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098" y="1828800"/>
            <a:ext cx="2087102" cy="123139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481" y="4724400"/>
            <a:ext cx="2073284" cy="8293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806" y="4186412"/>
            <a:ext cx="1157686" cy="9189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817" y="4599210"/>
            <a:ext cx="2279591" cy="35379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303" y="4036587"/>
            <a:ext cx="1689227" cy="74479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524000" y="5483423"/>
            <a:ext cx="14491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Dr. Charles Liu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66060" y="5486400"/>
            <a:ext cx="1748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Dr.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Shekar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Kurpad</a:t>
            </a:r>
            <a:endParaRPr lang="en-US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42333" y="5486400"/>
            <a:ext cx="12824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Dr. Eric Horn</a:t>
            </a:r>
          </a:p>
        </p:txBody>
      </p:sp>
    </p:spTree>
    <p:extLst>
      <p:ext uri="{BB962C8B-B14F-4D97-AF65-F5344CB8AC3E}">
        <p14:creationId xmlns:p14="http://schemas.microsoft.com/office/powerpoint/2010/main" val="280592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876800" y="1371600"/>
            <a:ext cx="4038600" cy="4401235"/>
          </a:xfrm>
          <a:prstGeom prst="rect">
            <a:avLst/>
          </a:prstGeom>
          <a:solidFill>
            <a:srgbClr val="F9F9F9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1574562"/>
            <a:ext cx="3733800" cy="4983163"/>
          </a:xfrm>
        </p:spPr>
        <p:txBody>
          <a:bodyPr>
            <a:normAutofit/>
          </a:bodyPr>
          <a:lstStyle/>
          <a:p>
            <a:pPr marL="174625" indent="-174625"/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Few complete cervical SCI patients recover &gt;= 2 motor levels with current standard of care</a:t>
            </a:r>
          </a:p>
          <a:p>
            <a:pPr marL="174625" indent="-174625">
              <a:buNone/>
            </a:pP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4625" indent="-174625"/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Recovery of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2 motor levels leads to significant improvement in self-care ability</a:t>
            </a:r>
          </a:p>
          <a:p>
            <a:pPr marL="174625" indent="-174625">
              <a:buNone/>
            </a:pP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4625" indent="-174625"/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Self-care ability could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be a clinically meaningful endpoint for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 pivotal trial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and BLA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approval</a:t>
            </a:r>
          </a:p>
          <a:p>
            <a:endParaRPr lang="en-US" sz="24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90"/>
          <a:stretch/>
        </p:blipFill>
        <p:spPr bwMode="auto">
          <a:xfrm>
            <a:off x="374279" y="1143000"/>
            <a:ext cx="4350121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336534" y="5572780"/>
            <a:ext cx="51498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Analysis by SCOPE (Spinal Cord Outcomes Partnership Endeavor)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Steeves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et al., 2012. Top Spinal Cord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Inj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Rehabil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18:1-14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759438" y="1574562"/>
            <a:ext cx="457200" cy="6096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512464"/>
            <a:ext cx="253499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82000" y="6356350"/>
            <a:ext cx="417317" cy="365125"/>
          </a:xfrm>
        </p:spPr>
        <p:txBody>
          <a:bodyPr/>
          <a:lstStyle/>
          <a:p>
            <a:fld id="{28C2FF1E-EB62-4CBC-B9B4-F066E9E4EB7F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819705"/>
          </a:xfrm>
          <a:solidFill>
            <a:srgbClr val="003366"/>
          </a:solidFill>
          <a:ln w="19050">
            <a:noFill/>
          </a:ln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 of the SCOPE Consortium Has Defined Clinical Development Path in Complete Cervical Spinal Cord Injury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86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819705"/>
          </a:xfrm>
          <a:solidFill>
            <a:srgbClr val="003366"/>
          </a:solidFill>
          <a:ln w="19050">
            <a:noFill/>
          </a:ln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Improvements of Two or More Motor Levels on the ISNCSCI Exam Translate to Highly Significant Improvements in Patients’ Ability to Self-Care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3486B-7356-4723-9FE3-52A13D0AAA1D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13282" y="5523131"/>
            <a:ext cx="68257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Improvements of two of more motor levels of function translate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Clinically significant improvements in ability to self-care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ignificant reductions in cost of care</a:t>
            </a:r>
            <a:endParaRPr lang="en-US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0" y="6581001"/>
            <a:ext cx="3871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Steeves</a:t>
            </a:r>
            <a:r>
              <a:rPr lang="en-US" sz="1200" dirty="0" smtClean="0"/>
              <a:t> et al., </a:t>
            </a:r>
            <a:r>
              <a:rPr lang="en-US" sz="1200" i="1" dirty="0" smtClean="0"/>
              <a:t>Top Spinal Cord </a:t>
            </a:r>
            <a:r>
              <a:rPr lang="en-US" sz="1200" i="1" dirty="0" err="1" smtClean="0"/>
              <a:t>Inj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Rehabil</a:t>
            </a:r>
            <a:r>
              <a:rPr lang="en-US" sz="1200" i="1" dirty="0" smtClean="0"/>
              <a:t> </a:t>
            </a:r>
            <a:r>
              <a:rPr lang="en-US" sz="1200" dirty="0" smtClean="0"/>
              <a:t>2012; 18(1): 1-14 </a:t>
            </a:r>
            <a:endParaRPr lang="en-US" sz="12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609600" y="1371600"/>
            <a:ext cx="7391400" cy="3987015"/>
            <a:chOff x="331569" y="1584989"/>
            <a:chExt cx="8535988" cy="4841988"/>
          </a:xfrm>
        </p:grpSpPr>
        <p:pic>
          <p:nvPicPr>
            <p:cNvPr id="16" name="Picture 15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569" y="1584989"/>
              <a:ext cx="8485792" cy="410539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7" name="Group 16"/>
            <p:cNvGrpSpPr/>
            <p:nvPr/>
          </p:nvGrpSpPr>
          <p:grpSpPr>
            <a:xfrm>
              <a:off x="1795410" y="5777956"/>
              <a:ext cx="7072147" cy="649021"/>
              <a:chOff x="1795410" y="5777956"/>
              <a:chExt cx="7072147" cy="649021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795410" y="5777956"/>
                <a:ext cx="1381644" cy="27282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616562" y="5777956"/>
                <a:ext cx="1360824" cy="272820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7419300" y="5798997"/>
                <a:ext cx="1337885" cy="268221"/>
              </a:xfrm>
              <a:prstGeom prst="rect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817305" y="6067218"/>
                <a:ext cx="1337854" cy="3597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total assist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619000" y="6066367"/>
                <a:ext cx="1337854" cy="3597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partial assist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333114" y="6065516"/>
                <a:ext cx="1534443" cy="3597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prstClr val="black"/>
                    </a:solidFill>
                    <a:latin typeface="Calibri"/>
                  </a:rPr>
                  <a:t>independent</a:t>
                </a:r>
              </a:p>
            </p:txBody>
          </p:sp>
        </p:grpSp>
      </p:grpSp>
      <p:cxnSp>
        <p:nvCxnSpPr>
          <p:cNvPr id="24" name="Elbow Connector 23"/>
          <p:cNvCxnSpPr/>
          <p:nvPr/>
        </p:nvCxnSpPr>
        <p:spPr>
          <a:xfrm rot="5400000" flipH="1" flipV="1">
            <a:off x="4876800" y="264350"/>
            <a:ext cx="12700" cy="2438400"/>
          </a:xfrm>
          <a:prstGeom prst="bentConnector3">
            <a:avLst>
              <a:gd name="adj1" fmla="val 1800000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/>
          <p:nvPr/>
        </p:nvCxnSpPr>
        <p:spPr>
          <a:xfrm rot="5400000" flipH="1" flipV="1">
            <a:off x="6089650" y="486599"/>
            <a:ext cx="12700" cy="2438400"/>
          </a:xfrm>
          <a:prstGeom prst="bentConnector3">
            <a:avLst>
              <a:gd name="adj1" fmla="val 1800000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 descr="C:\Users\mdunmire.ASTERIAS\Documents\Logo\Asterias_highresoluti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7657"/>
            <a:ext cx="1219200" cy="380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59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819705"/>
          </a:xfrm>
          <a:solidFill>
            <a:srgbClr val="003366"/>
          </a:solidFill>
          <a:ln w="19050">
            <a:noFill/>
          </a:ln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AST-OPC1 Expanded Study Schema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82000" y="6356350"/>
            <a:ext cx="417317" cy="365125"/>
          </a:xfrm>
        </p:spPr>
        <p:txBody>
          <a:bodyPr/>
          <a:lstStyle/>
          <a:p>
            <a:fld id="{28C2FF1E-EB62-4CBC-B9B4-F066E9E4EB7F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9438" y="5791200"/>
            <a:ext cx="82830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100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AIS – ASIA Impairment Scale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5" y="2060573"/>
            <a:ext cx="9066085" cy="2786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828800" y="1066800"/>
            <a:ext cx="541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and 12 Month </a:t>
            </a: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fficacy </a:t>
            </a: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ndpoints</a:t>
            </a:r>
          </a:p>
        </p:txBody>
      </p:sp>
    </p:spTree>
    <p:extLst>
      <p:ext uri="{BB962C8B-B14F-4D97-AF65-F5344CB8AC3E}">
        <p14:creationId xmlns:p14="http://schemas.microsoft.com/office/powerpoint/2010/main" val="343036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819705"/>
          </a:xfrm>
          <a:solidFill>
            <a:srgbClr val="003366"/>
          </a:solidFill>
          <a:ln w="19050">
            <a:noFill/>
          </a:ln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AST-VAC2: </a:t>
            </a:r>
            <a:r>
              <a:rPr lang="en-US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hESC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-derived Dendritic Cells Pulsed with hTERT mRNA 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2FF1E-EB62-4CBC-B9B4-F066E9E4EB7F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62899" y="1310789"/>
            <a:ext cx="33589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Dendritic Cells:</a:t>
            </a:r>
          </a:p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Potent Antigen Presenting Cells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7128" y="1295400"/>
            <a:ext cx="28067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Telomerase: </a:t>
            </a:r>
          </a:p>
          <a:p>
            <a:pPr algn="ctr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“Universal” Tumor Antigen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03282" y="5756701"/>
            <a:ext cx="64503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Objective: Stimulate Anti-Tumor Immune Responses in Patients 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457200" y="1858801"/>
            <a:ext cx="4038600" cy="2865599"/>
            <a:chOff x="609600" y="1524000"/>
            <a:chExt cx="4038600" cy="2865599"/>
          </a:xfrm>
        </p:grpSpPr>
        <p:grpSp>
          <p:nvGrpSpPr>
            <p:cNvPr id="20" name="Group 19"/>
            <p:cNvGrpSpPr/>
            <p:nvPr/>
          </p:nvGrpSpPr>
          <p:grpSpPr>
            <a:xfrm>
              <a:off x="685800" y="1744824"/>
              <a:ext cx="3770313" cy="2644775"/>
              <a:chOff x="685800" y="1744824"/>
              <a:chExt cx="3770313" cy="2644775"/>
            </a:xfrm>
          </p:grpSpPr>
          <p:pic>
            <p:nvPicPr>
              <p:cNvPr id="18" name="Picture 4" descr="DC Interaction with T Cells.gif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71" r="26167" b="16553"/>
              <a:stretch>
                <a:fillRect/>
              </a:stretch>
            </p:blipFill>
            <p:spPr bwMode="auto">
              <a:xfrm>
                <a:off x="685800" y="1744824"/>
                <a:ext cx="3770313" cy="264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Rectangle 10"/>
              <p:cNvSpPr/>
              <p:nvPr/>
            </p:nvSpPr>
            <p:spPr>
              <a:xfrm>
                <a:off x="685800" y="2716213"/>
                <a:ext cx="381000" cy="3317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066800" y="2805907"/>
                <a:ext cx="45719" cy="16589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Rectangle 9"/>
            <p:cNvSpPr/>
            <p:nvPr/>
          </p:nvSpPr>
          <p:spPr>
            <a:xfrm>
              <a:off x="609600" y="1524000"/>
              <a:ext cx="4038600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1" t="16488" r="-5002" b="12159"/>
          <a:stretch/>
        </p:blipFill>
        <p:spPr>
          <a:xfrm>
            <a:off x="4876800" y="2286000"/>
            <a:ext cx="3931920" cy="201168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61360" y="4876800"/>
            <a:ext cx="693419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AST-VAC2 </a:t>
            </a:r>
            <a: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is an immunotherapeutic product that comprises mature DC transfected with mRNA encoding hTERT and the lysosomal targeting signal, LAMP (4,5) - enhances </a:t>
            </a:r>
            <a:r>
              <a:rPr lang="en-US" alt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immunostimulatory</a:t>
            </a:r>
            <a: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capacity</a:t>
            </a:r>
          </a:p>
        </p:txBody>
      </p:sp>
    </p:spTree>
    <p:extLst>
      <p:ext uri="{BB962C8B-B14F-4D97-AF65-F5344CB8AC3E}">
        <p14:creationId xmlns:p14="http://schemas.microsoft.com/office/powerpoint/2010/main" val="6044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819705"/>
          </a:xfrm>
          <a:solidFill>
            <a:srgbClr val="003366"/>
          </a:solidFill>
          <a:ln w="19050">
            <a:noFill/>
          </a:ln>
        </p:spPr>
        <p:txBody>
          <a:bodyPr>
            <a:norm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Long-term Relapse Status: Greater Than  50% Of Patients Relapse-free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 Median Follow-up 52 Months</a:t>
            </a:r>
            <a:endParaRPr lang="en-U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2FF1E-EB62-4CBC-B9B4-F066E9E4EB7F}" type="slidenum">
              <a:rPr lang="en-US" smtClean="0"/>
              <a:pPr/>
              <a:t>22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225915" y="1828800"/>
          <a:ext cx="4307986" cy="3300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0586"/>
                <a:gridCol w="1013338"/>
                <a:gridCol w="1091287"/>
                <a:gridCol w="1262775"/>
              </a:tblGrid>
              <a:tr h="292646"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Long-term Follow-up (2013-2014)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948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Patients </a:t>
                      </a: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Relapse-free***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Median </a:t>
                      </a: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(Range) Follow-up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mos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Relapse-free Patients with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hTERT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specific T cell responses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Patients in CR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11/19*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(58%)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  <a:r>
                        <a:rPr lang="en-US" sz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(13-59)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7/11</a:t>
                      </a:r>
                    </a:p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(64%)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6006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Patients in CR2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3/3**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(100%)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(24-59)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2/3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(67%)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9086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Patients &gt;60 years old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200" baseline="30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</a:t>
                      </a: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/7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(57%)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(52-59)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4/4</a:t>
                      </a:r>
                    </a:p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(100%)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33400" y="5879944"/>
            <a:ext cx="8001000" cy="87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n-US" altLang="en-U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five 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patients lost to  long-term follow-up or </a:t>
            </a:r>
            <a:r>
              <a:rPr lang="en-US" altLang="en-U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relapse data 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unavailable</a:t>
            </a:r>
            <a:endParaRPr kumimoji="0" lang="en-US" alt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**One patient lost to long-term follow-up at  24 months</a:t>
            </a:r>
            <a:endParaRPr lang="en-US" alt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baseline="30000" dirty="0" smtClean="0"/>
              <a:t># </a:t>
            </a:r>
            <a:r>
              <a:rPr lang="en-US" sz="1000" dirty="0" smtClean="0"/>
              <a:t>One patient Received </a:t>
            </a:r>
            <a:r>
              <a:rPr lang="en-US" sz="1000" dirty="0" err="1"/>
              <a:t>nilotinib</a:t>
            </a:r>
            <a:r>
              <a:rPr lang="en-US" sz="1000" dirty="0"/>
              <a:t> during vaccination period for a secondary Philadelphia chromosome positive abnormality observed in first relapse </a:t>
            </a:r>
            <a:r>
              <a:rPr lang="en-US" sz="1000" dirty="0" smtClean="0"/>
              <a:t>which was not observed in the vaccination period</a:t>
            </a:r>
            <a:endParaRPr lang="en-US" sz="10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972105"/>
            <a:ext cx="891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Favorable Outcome Compared to Historical Data Especially in Patients </a:t>
            </a:r>
          </a:p>
          <a:p>
            <a:pPr algn="ctr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Over 60 years old where 5 year relapse-free survival &lt;10%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013" y="2191309"/>
            <a:ext cx="4067175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666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819705"/>
          </a:xfrm>
          <a:solidFill>
            <a:srgbClr val="003366"/>
          </a:solidFill>
          <a:ln w="19050">
            <a:noFill/>
          </a:ln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Properties of AST-VAC2 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mdunmire.ASTERIAS\Documents\Logo\Asterias_highresoluti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943" y="6064898"/>
            <a:ext cx="1828800" cy="57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2FF1E-EB62-4CBC-B9B4-F066E9E4EB7F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 l="50533" r="2527" b="4572"/>
          <a:stretch>
            <a:fillRect/>
          </a:stretch>
        </p:blipFill>
        <p:spPr bwMode="auto">
          <a:xfrm>
            <a:off x="857994" y="3476059"/>
            <a:ext cx="2035397" cy="2283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/>
          <a:srcRect l="2527" r="50533" b="4572"/>
          <a:stretch>
            <a:fillRect/>
          </a:stretch>
        </p:blipFill>
        <p:spPr bwMode="auto">
          <a:xfrm>
            <a:off x="914400" y="1219200"/>
            <a:ext cx="1978991" cy="2223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3088886" y="1773228"/>
            <a:ext cx="5726113" cy="417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 algn="l">
              <a:spcAft>
                <a:spcPts val="600"/>
              </a:spcAft>
              <a:buFont typeface="Arial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Mature DC Phenotype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indent="-231775" algn="l">
              <a:spcAft>
                <a:spcPts val="600"/>
              </a:spcAft>
              <a:buFont typeface="Arial" charset="0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Impurities Rare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indent="-231775" algn="l">
              <a:spcAft>
                <a:spcPts val="600"/>
              </a:spcAft>
              <a:buFont typeface="Arial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Activates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Allogeneic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 Cells</a:t>
            </a:r>
          </a:p>
          <a:p>
            <a:pPr marL="231775" indent="-231775" algn="l">
              <a:spcAft>
                <a:spcPts val="600"/>
              </a:spcAft>
              <a:buFont typeface="Arial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Migrates in Response to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Chemokine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Stimulation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indent="-231775" algn="l">
              <a:spcAft>
                <a:spcPts val="600"/>
              </a:spcAft>
              <a:buFont typeface="Arial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Stimulates Th1 Cytokine Production</a:t>
            </a:r>
          </a:p>
          <a:p>
            <a:pPr marL="231775" indent="-231775" algn="l">
              <a:spcAft>
                <a:spcPts val="600"/>
              </a:spcAft>
              <a:buFont typeface="Arial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Present Antigen Delivered in mRNA, Peptide or Protein Form</a:t>
            </a:r>
          </a:p>
          <a:p>
            <a:pPr marL="231775" indent="-231775" algn="l">
              <a:spcAft>
                <a:spcPts val="600"/>
              </a:spcAft>
              <a:buFont typeface="Arial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Stimulates Class I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II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Antigen-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 T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indent="-231775" algn="l">
              <a:spcAft>
                <a:spcPts val="600"/>
              </a:spcAft>
              <a:buFont typeface="Arial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Primes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Stimulates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Naïve Ag Restricted T Cells Even with Only a Single MHC Antigen Match</a:t>
            </a:r>
          </a:p>
          <a:p>
            <a:pPr marL="231775" indent="-231775" algn="l">
              <a:spcAft>
                <a:spcPts val="600"/>
              </a:spcAft>
              <a:buFont typeface="Arial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Cryopreservation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Irradiation Without Alteration of DC Function Feasible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indent="-231775">
              <a:spcBef>
                <a:spcPts val="1200"/>
              </a:spcBef>
              <a:buClr>
                <a:schemeClr val="accent4"/>
              </a:buClr>
              <a:buFont typeface="Arial" charset="0"/>
              <a:buChar char="•"/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3048000" y="6172200"/>
            <a:ext cx="384207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Tseng et al, Regen Med. </a:t>
            </a: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2009;  4(4):  513-526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43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819705"/>
          </a:xfrm>
          <a:solidFill>
            <a:srgbClr val="003366"/>
          </a:solidFill>
          <a:ln w="19050">
            <a:noFill/>
          </a:ln>
        </p:spPr>
        <p:txBody>
          <a:bodyPr>
            <a:norm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CRUK Partnership to Advance AST-VAC2 Trial in NSCLC</a:t>
            </a:r>
            <a:endParaRPr lang="en-U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3486B-7356-4723-9FE3-52A13D0AAA1D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7" name="Picture 2" descr="C:\Users\mdunmire.ASTERIAS\Documents\Logo\Asterias_highresoluti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72200"/>
            <a:ext cx="1828800" cy="57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17241" y="2231163"/>
            <a:ext cx="8585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Asterias Has Partnership with Cancer Research UK (CRUK) to Support a Clinical Trial of AST-VAC2 in Non-small Cell Lung Cancer</a:t>
            </a:r>
            <a:endParaRPr lang="en-US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355" y="3276600"/>
            <a:ext cx="8382000" cy="27432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Asterias performs scale-up and tech-transfer of AST-VAC2 manufacturing process</a:t>
            </a:r>
          </a:p>
          <a:p>
            <a:pPr>
              <a:spcBef>
                <a:spcPts val="600"/>
              </a:spcBef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CRUK provides:</a:t>
            </a:r>
          </a:p>
          <a:p>
            <a:pPr lvl="1">
              <a:buSzPct val="43000"/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cGMP manufacture of clinical grade AST-VAC2 </a:t>
            </a:r>
          </a:p>
          <a:p>
            <a:pPr lvl="1">
              <a:buSzPct val="43000"/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Preparation and filing of regulatory dossier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SzPct val="43000"/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patient Phase 1/2a trial in non-small cell lung cancer (NSCLC)</a:t>
            </a:r>
          </a:p>
        </p:txBody>
      </p:sp>
      <p:pic>
        <p:nvPicPr>
          <p:cNvPr id="11" name="Picture 4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850" y="1219200"/>
            <a:ext cx="1809750" cy="707449"/>
          </a:xfrm>
          <a:prstGeom prst="rect">
            <a:avLst/>
          </a:prstGeom>
          <a:extLst/>
        </p:spPr>
      </p:pic>
    </p:spTree>
    <p:extLst>
      <p:ext uri="{BB962C8B-B14F-4D97-AF65-F5344CB8AC3E}">
        <p14:creationId xmlns:p14="http://schemas.microsoft.com/office/powerpoint/2010/main" val="86443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76199"/>
            <a:ext cx="8534400" cy="914399"/>
          </a:xfrm>
          <a:prstGeom prst="rect">
            <a:avLst/>
          </a:prstGeom>
          <a:solidFill>
            <a:srgbClr val="003366"/>
          </a:solidFill>
          <a:ln w="19050">
            <a:noFill/>
          </a:ln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0826" y="1072245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Funding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40551" y="990600"/>
            <a:ext cx="21294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Asterias Team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61046" y="6461125"/>
            <a:ext cx="606753" cy="396875"/>
          </a:xfrm>
        </p:spPr>
        <p:txBody>
          <a:bodyPr/>
          <a:lstStyle/>
          <a:p>
            <a:r>
              <a:rPr lang="en-US" dirty="0" smtClean="0"/>
              <a:t>36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466635" y="1447800"/>
            <a:ext cx="2039341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 Wirth</a:t>
            </a:r>
          </a:p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Maria Schaefer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Naomi Kautz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Kevin Nishimoto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Madelyn Marino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Rekha Nair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Sherry Hikita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Nate Manley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Casey Case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Sherin Halfon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Dianne Fishwild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Sandra Powell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Jennifer Lin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Katy Spink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9392" y="3039070"/>
            <a:ext cx="18730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Geron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Team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5081" y="3648402"/>
            <a:ext cx="198163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Linda Jones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Anthony Davies</a:t>
            </a:r>
          </a:p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Kirk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Trisler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Sean Cullen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Jerrod Denham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Cathy Priest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Ross Okamura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Anita Reddy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35976" y="1066800"/>
            <a:ext cx="25298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Clinical Advisors </a:t>
            </a:r>
          </a:p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and Investigators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57057" y="1923395"/>
            <a:ext cx="2449710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Richard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Fessler</a:t>
            </a:r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David Chen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Steve McKenna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Gary Steinberg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David Apple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John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Steeves</a:t>
            </a:r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 Lammertse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Adam Flanders</a:t>
            </a:r>
          </a:p>
          <a:p>
            <a:pPr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Data Monitoring </a:t>
            </a:r>
          </a:p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Committee</a:t>
            </a:r>
          </a:p>
          <a:p>
            <a:pPr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Steering Committee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46" y="1676400"/>
            <a:ext cx="1755908" cy="721177"/>
          </a:xfrm>
          <a:prstGeom prst="rect">
            <a:avLst/>
          </a:prstGeom>
        </p:spPr>
      </p:pic>
      <p:pic>
        <p:nvPicPr>
          <p:cNvPr id="17" name="Picture 2" descr="C:\Users\mdunmire.ASTERIAS\Documents\Logo\Asterias_highresolut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54" y="6368666"/>
            <a:ext cx="1447800" cy="451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58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210803" y="3913424"/>
            <a:ext cx="6990460" cy="263965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196419" y="1181850"/>
            <a:ext cx="6990460" cy="263965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819705"/>
          </a:xfrm>
          <a:solidFill>
            <a:srgbClr val="003366"/>
          </a:solidFill>
          <a:ln w="19050">
            <a:noFill/>
          </a:ln>
        </p:spPr>
        <p:txBody>
          <a:bodyPr>
            <a:norm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  <a:endParaRPr lang="en-U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2FF1E-EB62-4CBC-B9B4-F066E9E4EB7F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41689" y="1532228"/>
            <a:ext cx="2854051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Investigators: AST-VAC1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H. Jean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Khoury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Emory</a:t>
            </a:r>
          </a:p>
          <a:p>
            <a:pPr>
              <a:spcAft>
                <a:spcPts val="600"/>
              </a:spcAft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Robert Collins: UTSW</a:t>
            </a:r>
          </a:p>
          <a:p>
            <a:pPr>
              <a:spcAft>
                <a:spcPts val="600"/>
              </a:spcAft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William Blum: Ohio State</a:t>
            </a:r>
          </a:p>
          <a:p>
            <a:pPr>
              <a:spcAft>
                <a:spcPts val="600"/>
              </a:spcAft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Patrick Stiff: Loyola</a:t>
            </a:r>
          </a:p>
          <a:p>
            <a:pPr>
              <a:spcAft>
                <a:spcPts val="600"/>
              </a:spcAft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John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DiPersio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Washington U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59899" y="1532228"/>
            <a:ext cx="1664238" cy="18004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Sponsor</a:t>
            </a:r>
          </a:p>
          <a:p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Kevin Nishimoto</a:t>
            </a:r>
          </a:p>
          <a:p>
            <a:pPr>
              <a:spcAft>
                <a:spcPts val="600"/>
              </a:spcAft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Edward Wirth</a:t>
            </a:r>
          </a:p>
          <a:p>
            <a:pPr>
              <a:spcAft>
                <a:spcPts val="600"/>
              </a:spcAft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Anita Reddy</a:t>
            </a:r>
          </a:p>
          <a:p>
            <a:pPr>
              <a:spcAft>
                <a:spcPts val="600"/>
              </a:spcAft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Laurence Elias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234" y="4963452"/>
            <a:ext cx="1598649" cy="895243"/>
          </a:xfrm>
          <a:prstGeom prst="rect">
            <a:avLst/>
          </a:prstGeom>
        </p:spPr>
      </p:pic>
      <p:pic>
        <p:nvPicPr>
          <p:cNvPr id="10" name="Picture 4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921" y="5069331"/>
            <a:ext cx="1809750" cy="707449"/>
          </a:xfrm>
          <a:prstGeom prst="rect">
            <a:avLst/>
          </a:prstGeom>
          <a:extLst/>
        </p:spPr>
      </p:pic>
      <p:sp>
        <p:nvSpPr>
          <p:cNvPr id="11" name="TextBox 10"/>
          <p:cNvSpPr txBox="1"/>
          <p:nvPr/>
        </p:nvSpPr>
        <p:spPr>
          <a:xfrm>
            <a:off x="1416451" y="4136208"/>
            <a:ext cx="37096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Investigator: AST-VAC2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Christian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Ottensmeier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U Southampton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17411" y="3988140"/>
            <a:ext cx="1721946" cy="2769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Sponsor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Kevin Nishimoto</a:t>
            </a:r>
          </a:p>
          <a:p>
            <a:pPr>
              <a:spcAft>
                <a:spcPts val="600"/>
              </a:spcAft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Rashi Srivastava</a:t>
            </a:r>
          </a:p>
          <a:p>
            <a:pPr>
              <a:spcAft>
                <a:spcPts val="600"/>
              </a:spcAft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Erik Whiteley</a:t>
            </a:r>
          </a:p>
          <a:p>
            <a:pPr>
              <a:spcAft>
                <a:spcPts val="600"/>
              </a:spcAft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Jennifer Lin</a:t>
            </a:r>
          </a:p>
          <a:p>
            <a:pPr>
              <a:spcAft>
                <a:spcPts val="600"/>
              </a:spcAft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Dianne Fishwild</a:t>
            </a:r>
          </a:p>
          <a:p>
            <a:pPr>
              <a:spcAft>
                <a:spcPts val="600"/>
              </a:spcAft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Elham Yeganeh</a:t>
            </a:r>
          </a:p>
          <a:p>
            <a:pPr>
              <a:spcAft>
                <a:spcPts val="600"/>
              </a:spcAft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19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5483</TotalTime>
  <Words>1815</Words>
  <Application>Microsoft Office PowerPoint</Application>
  <PresentationFormat>On-screen Show (4:3)</PresentationFormat>
  <Paragraphs>441</Paragraphs>
  <Slides>26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Helvetica</vt:lpstr>
      <vt:lpstr>MS Mincho</vt:lpstr>
      <vt:lpstr>Symbol</vt:lpstr>
      <vt:lpstr>Times New Roman</vt:lpstr>
      <vt:lpstr>Office Theme</vt:lpstr>
      <vt:lpstr>Custom Design</vt:lpstr>
      <vt:lpstr>PowerPoint Presentation</vt:lpstr>
      <vt:lpstr>Human Embryonic Stem Cells: The Source Material </vt:lpstr>
      <vt:lpstr>PowerPoint Presentation</vt:lpstr>
      <vt:lpstr>Human Spinal Cord Injury Causes Tissue Destruction and Ectopic Tissue Formation in the Spinal Cord</vt:lpstr>
      <vt:lpstr>PowerPoint Presentation</vt:lpstr>
      <vt:lpstr>AST-OPC1:  hESC-Derived Oligodendrocyte Progenitor Cells (OPCs)</vt:lpstr>
      <vt:lpstr>AST-OPC1:   Three Major Physiologically Relevant Functional Activities</vt:lpstr>
      <vt:lpstr>AST-OPC1 Reduces SCI Cavity Formation  and Induces Persistent Myelination</vt:lpstr>
      <vt:lpstr>Safety/Efficacy Profile of AST-OPC1 in Nonclinical Studies </vt:lpstr>
      <vt:lpstr>Phase 1 Safety Study in Complete Thoracic SCI:   Major Design Considerations</vt:lpstr>
      <vt:lpstr>SCI Phase 1 Study Schema</vt:lpstr>
      <vt:lpstr>Delivery of AST-OPC1:  Elective Surgical Delivery </vt:lpstr>
      <vt:lpstr>AST-OPC1: Subject Demographics</vt:lpstr>
      <vt:lpstr>Summary of Findings from First in Human Study of AST-OPC1</vt:lpstr>
      <vt:lpstr>AST-OPC1: Scientific Rationale  for Evaluation in Cervical SCI Patients</vt:lpstr>
      <vt:lpstr>AST-OPC1 Clinical Development Plan  in Complete Cervical SCI</vt:lpstr>
      <vt:lpstr>Cervical Phase 1/2a Clinical Trial: Enrolling Sites To Date</vt:lpstr>
      <vt:lpstr>Work of the SCOPE Consortium Has Defined Clinical Development Path in Complete Cervical Spinal Cord Injury</vt:lpstr>
      <vt:lpstr>Improvements of Two or More Motor Levels on the ISNCSCI Exam Translate to Highly Significant Improvements in Patients’ Ability to Self-Care</vt:lpstr>
      <vt:lpstr>AST-OPC1 Expanded Study Schema</vt:lpstr>
      <vt:lpstr>AST-VAC2: hESC-derived Dendritic Cells Pulsed with hTERT mRNA </vt:lpstr>
      <vt:lpstr>Long-term Relapse Status: Greater Than  50% Of Patients Relapse-free at Median Follow-up 52 Months</vt:lpstr>
      <vt:lpstr>Properties of AST-VAC2 </vt:lpstr>
      <vt:lpstr>CRUK Partnership to Advance AST-VAC2 Trial in NSCLC</vt:lpstr>
      <vt:lpstr>PowerPoint Presentation</vt:lpstr>
      <vt:lpstr>Acknowledgements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ASTOPC1 Nonconfidential Data Summary</dc:title>
  <dc:creator>Katy Spink</dc:creator>
  <cp:lastModifiedBy>Jane Lebkowski</cp:lastModifiedBy>
  <cp:revision>449</cp:revision>
  <cp:lastPrinted>2016-02-20T18:53:25Z</cp:lastPrinted>
  <dcterms:created xsi:type="dcterms:W3CDTF">2012-10-31T22:52:22Z</dcterms:created>
  <dcterms:modified xsi:type="dcterms:W3CDTF">2016-08-03T19:02:58Z</dcterms:modified>
</cp:coreProperties>
</file>