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61" r:id="rId5"/>
    <p:sldId id="262" r:id="rId6"/>
    <p:sldId id="263" r:id="rId7"/>
    <p:sldId id="264" r:id="rId8"/>
    <p:sldId id="265" r:id="rId9"/>
    <p:sldId id="266" r:id="rId10"/>
    <p:sldId id="272" r:id="rId11"/>
    <p:sldId id="267" r:id="rId12"/>
    <p:sldId id="268" r:id="rId13"/>
    <p:sldId id="269" r:id="rId14"/>
    <p:sldId id="270" r:id="rId15"/>
    <p:sldId id="274" r:id="rId16"/>
    <p:sldId id="275" r:id="rId17"/>
    <p:sldId id="276" r:id="rId18"/>
    <p:sldId id="281" r:id="rId19"/>
    <p:sldId id="278" r:id="rId20"/>
    <p:sldId id="279" r:id="rId21"/>
    <p:sldId id="282" r:id="rId22"/>
    <p:sldId id="280" r:id="rId23"/>
    <p:sldId id="273" r:id="rId24"/>
    <p:sldId id="283" r:id="rId25"/>
    <p:sldId id="271" r:id="rId26"/>
    <p:sldId id="285" r:id="rId27"/>
    <p:sldId id="286" r:id="rId28"/>
    <p:sldId id="287" r:id="rId29"/>
    <p:sldId id="28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94660"/>
  </p:normalViewPr>
  <p:slideViewPr>
    <p:cSldViewPr snapToGrid="0">
      <p:cViewPr varScale="1">
        <p:scale>
          <a:sx n="75" d="100"/>
          <a:sy n="75" d="100"/>
        </p:scale>
        <p:origin x="66"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F572C8-AA34-4A88-9F9E-4690347362FE}" type="doc">
      <dgm:prSet loTypeId="urn:microsoft.com/office/officeart/2005/8/layout/process1" loCatId="process" qsTypeId="urn:microsoft.com/office/officeart/2005/8/quickstyle/simple1" qsCatId="simple" csTypeId="urn:microsoft.com/office/officeart/2005/8/colors/accent1_2" csCatId="accent1" phldr="1"/>
      <dgm:spPr/>
    </dgm:pt>
    <dgm:pt modelId="{CCAF1A2A-C8AF-4CD9-A34A-F6552E6B689B}">
      <dgm:prSet phldrT="[Text]" custT="1"/>
      <dgm:spPr/>
      <dgm:t>
        <a:bodyPr/>
        <a:lstStyle/>
        <a:p>
          <a:r>
            <a:rPr lang="en-US" sz="2000" dirty="0" smtClean="0">
              <a:solidFill>
                <a:srgbClr val="FFFF00"/>
              </a:solidFill>
            </a:rPr>
            <a:t>SC Monolayer Rho-</a:t>
          </a:r>
          <a:r>
            <a:rPr lang="en-US" sz="2000" dirty="0" err="1" smtClean="0">
              <a:solidFill>
                <a:srgbClr val="FFFF00"/>
              </a:solidFill>
            </a:rPr>
            <a:t>GTPase</a:t>
          </a:r>
          <a:r>
            <a:rPr lang="en-US" sz="2000" dirty="0" smtClean="0">
              <a:solidFill>
                <a:srgbClr val="FFFF00"/>
              </a:solidFill>
            </a:rPr>
            <a:t> Activating Agents(e.g. Thrombin) </a:t>
          </a:r>
          <a:endParaRPr lang="en-US" sz="2000" dirty="0">
            <a:solidFill>
              <a:srgbClr val="FFFF00"/>
            </a:solidFill>
          </a:endParaRPr>
        </a:p>
      </dgm:t>
    </dgm:pt>
    <dgm:pt modelId="{4E8EA389-78F7-4770-84E2-57F549830DC4}" type="parTrans" cxnId="{CCDF74FC-04F0-42FB-91D3-447DB45F401D}">
      <dgm:prSet/>
      <dgm:spPr/>
      <dgm:t>
        <a:bodyPr/>
        <a:lstStyle/>
        <a:p>
          <a:endParaRPr lang="en-US"/>
        </a:p>
      </dgm:t>
    </dgm:pt>
    <dgm:pt modelId="{660D0D0A-3BC0-4B82-98F0-9956936DBEC0}" type="sibTrans" cxnId="{CCDF74FC-04F0-42FB-91D3-447DB45F401D}">
      <dgm:prSet/>
      <dgm:spPr/>
      <dgm:t>
        <a:bodyPr/>
        <a:lstStyle/>
        <a:p>
          <a:endParaRPr lang="en-US"/>
        </a:p>
      </dgm:t>
    </dgm:pt>
    <dgm:pt modelId="{D3D4C18E-407F-4C9B-A36F-E88EEF29ED52}">
      <dgm:prSet phldrT="[Text]"/>
      <dgm:spPr/>
      <dgm:t>
        <a:bodyPr/>
        <a:lstStyle/>
        <a:p>
          <a:r>
            <a:rPr lang="en-US" dirty="0" smtClean="0">
              <a:solidFill>
                <a:srgbClr val="FFFF00"/>
              </a:solidFill>
            </a:rPr>
            <a:t>Permeability </a:t>
          </a:r>
          <a:endParaRPr lang="en-US" dirty="0">
            <a:solidFill>
              <a:srgbClr val="FFFF00"/>
            </a:solidFill>
          </a:endParaRPr>
        </a:p>
      </dgm:t>
    </dgm:pt>
    <dgm:pt modelId="{B61F36FC-B482-411F-8724-212814D0D35C}" type="parTrans" cxnId="{FE2F426D-C2FC-4988-862A-10D872A4BD23}">
      <dgm:prSet/>
      <dgm:spPr/>
      <dgm:t>
        <a:bodyPr/>
        <a:lstStyle/>
        <a:p>
          <a:endParaRPr lang="en-US"/>
        </a:p>
      </dgm:t>
    </dgm:pt>
    <dgm:pt modelId="{61D3779D-DBAD-44C6-914C-C9C4858CC281}" type="sibTrans" cxnId="{FE2F426D-C2FC-4988-862A-10D872A4BD23}">
      <dgm:prSet/>
      <dgm:spPr/>
      <dgm:t>
        <a:bodyPr/>
        <a:lstStyle/>
        <a:p>
          <a:endParaRPr lang="en-US"/>
        </a:p>
      </dgm:t>
    </dgm:pt>
    <dgm:pt modelId="{3DA2A8B7-6B73-49E2-9DB3-22A30DCFDC7B}">
      <dgm:prSet phldrT="[Text]"/>
      <dgm:spPr/>
      <dgm:t>
        <a:bodyPr/>
        <a:lstStyle/>
        <a:p>
          <a:r>
            <a:rPr lang="en-US" dirty="0" smtClean="0">
              <a:solidFill>
                <a:srgbClr val="FFFF00"/>
              </a:solidFill>
            </a:rPr>
            <a:t>Cellular Contraction </a:t>
          </a:r>
          <a:endParaRPr lang="en-US" dirty="0">
            <a:solidFill>
              <a:srgbClr val="FFFF00"/>
            </a:solidFill>
          </a:endParaRPr>
        </a:p>
      </dgm:t>
    </dgm:pt>
    <dgm:pt modelId="{30CEC3B9-7C5F-4FB5-B27F-A268BE6819BD}" type="parTrans" cxnId="{AB90743F-5B46-4627-8A9A-763F33C77C2A}">
      <dgm:prSet/>
      <dgm:spPr/>
      <dgm:t>
        <a:bodyPr/>
        <a:lstStyle/>
        <a:p>
          <a:endParaRPr lang="en-US"/>
        </a:p>
      </dgm:t>
    </dgm:pt>
    <dgm:pt modelId="{2DFFE204-88B8-4BB8-96F8-E76D0B82B621}" type="sibTrans" cxnId="{AB90743F-5B46-4627-8A9A-763F33C77C2A}">
      <dgm:prSet/>
      <dgm:spPr/>
      <dgm:t>
        <a:bodyPr/>
        <a:lstStyle/>
        <a:p>
          <a:endParaRPr lang="en-US"/>
        </a:p>
      </dgm:t>
    </dgm:pt>
    <dgm:pt modelId="{3D61F92B-1E9A-4EF6-A607-18F602268194}" type="pres">
      <dgm:prSet presAssocID="{D4F572C8-AA34-4A88-9F9E-4690347362FE}" presName="Name0" presStyleCnt="0">
        <dgm:presLayoutVars>
          <dgm:dir/>
          <dgm:resizeHandles val="exact"/>
        </dgm:presLayoutVars>
      </dgm:prSet>
      <dgm:spPr/>
    </dgm:pt>
    <dgm:pt modelId="{FAFD6E05-FE8B-4A60-B9F1-AC2C3A1E699F}" type="pres">
      <dgm:prSet presAssocID="{CCAF1A2A-C8AF-4CD9-A34A-F6552E6B689B}" presName="node" presStyleLbl="node1" presStyleIdx="0" presStyleCnt="3">
        <dgm:presLayoutVars>
          <dgm:bulletEnabled val="1"/>
        </dgm:presLayoutVars>
      </dgm:prSet>
      <dgm:spPr/>
      <dgm:t>
        <a:bodyPr/>
        <a:lstStyle/>
        <a:p>
          <a:endParaRPr lang="en-US"/>
        </a:p>
      </dgm:t>
    </dgm:pt>
    <dgm:pt modelId="{2615B6BB-04D0-49F8-82EF-0564DE723304}" type="pres">
      <dgm:prSet presAssocID="{660D0D0A-3BC0-4B82-98F0-9956936DBEC0}" presName="sibTrans" presStyleLbl="sibTrans2D1" presStyleIdx="0" presStyleCnt="2"/>
      <dgm:spPr/>
      <dgm:t>
        <a:bodyPr/>
        <a:lstStyle/>
        <a:p>
          <a:endParaRPr lang="en-US"/>
        </a:p>
      </dgm:t>
    </dgm:pt>
    <dgm:pt modelId="{67524347-0024-4038-BA58-146755F8AF89}" type="pres">
      <dgm:prSet presAssocID="{660D0D0A-3BC0-4B82-98F0-9956936DBEC0}" presName="connectorText" presStyleLbl="sibTrans2D1" presStyleIdx="0" presStyleCnt="2"/>
      <dgm:spPr/>
      <dgm:t>
        <a:bodyPr/>
        <a:lstStyle/>
        <a:p>
          <a:endParaRPr lang="en-US"/>
        </a:p>
      </dgm:t>
    </dgm:pt>
    <dgm:pt modelId="{A2F50161-950A-4AB0-B9BF-E76FBAFAC139}" type="pres">
      <dgm:prSet presAssocID="{3DA2A8B7-6B73-49E2-9DB3-22A30DCFDC7B}" presName="node" presStyleLbl="node1" presStyleIdx="1" presStyleCnt="3" custLinFactNeighborX="-24800" custLinFactNeighborY="-2390">
        <dgm:presLayoutVars>
          <dgm:bulletEnabled val="1"/>
        </dgm:presLayoutVars>
      </dgm:prSet>
      <dgm:spPr/>
      <dgm:t>
        <a:bodyPr/>
        <a:lstStyle/>
        <a:p>
          <a:endParaRPr lang="en-US"/>
        </a:p>
      </dgm:t>
    </dgm:pt>
    <dgm:pt modelId="{BFBA8ED2-226A-4516-9B76-4962ED6529EA}" type="pres">
      <dgm:prSet presAssocID="{2DFFE204-88B8-4BB8-96F8-E76D0B82B621}" presName="sibTrans" presStyleLbl="sibTrans2D1" presStyleIdx="1" presStyleCnt="2"/>
      <dgm:spPr/>
      <dgm:t>
        <a:bodyPr/>
        <a:lstStyle/>
        <a:p>
          <a:endParaRPr lang="en-US"/>
        </a:p>
      </dgm:t>
    </dgm:pt>
    <dgm:pt modelId="{7A381BAD-6EAE-4990-BDE3-EF37305A96A7}" type="pres">
      <dgm:prSet presAssocID="{2DFFE204-88B8-4BB8-96F8-E76D0B82B621}" presName="connectorText" presStyleLbl="sibTrans2D1" presStyleIdx="1" presStyleCnt="2"/>
      <dgm:spPr/>
      <dgm:t>
        <a:bodyPr/>
        <a:lstStyle/>
        <a:p>
          <a:endParaRPr lang="en-US"/>
        </a:p>
      </dgm:t>
    </dgm:pt>
    <dgm:pt modelId="{D63AC562-25E1-4C7A-BFB4-23638AFD03E5}" type="pres">
      <dgm:prSet presAssocID="{D3D4C18E-407F-4C9B-A36F-E88EEF29ED52}" presName="node" presStyleLbl="node1" presStyleIdx="2" presStyleCnt="3" custLinFactNeighborX="-31141" custLinFactNeighborY="-2390">
        <dgm:presLayoutVars>
          <dgm:bulletEnabled val="1"/>
        </dgm:presLayoutVars>
      </dgm:prSet>
      <dgm:spPr/>
      <dgm:t>
        <a:bodyPr/>
        <a:lstStyle/>
        <a:p>
          <a:endParaRPr lang="en-US"/>
        </a:p>
      </dgm:t>
    </dgm:pt>
  </dgm:ptLst>
  <dgm:cxnLst>
    <dgm:cxn modelId="{F4D7FF39-85EF-44F9-AE8D-BBF356E25045}" type="presOf" srcId="{CCAF1A2A-C8AF-4CD9-A34A-F6552E6B689B}" destId="{FAFD6E05-FE8B-4A60-B9F1-AC2C3A1E699F}" srcOrd="0" destOrd="0" presId="urn:microsoft.com/office/officeart/2005/8/layout/process1"/>
    <dgm:cxn modelId="{CC3ABC94-A978-46BA-BD5D-101D876DD7DE}" type="presOf" srcId="{D4F572C8-AA34-4A88-9F9E-4690347362FE}" destId="{3D61F92B-1E9A-4EF6-A607-18F602268194}" srcOrd="0" destOrd="0" presId="urn:microsoft.com/office/officeart/2005/8/layout/process1"/>
    <dgm:cxn modelId="{CCDF74FC-04F0-42FB-91D3-447DB45F401D}" srcId="{D4F572C8-AA34-4A88-9F9E-4690347362FE}" destId="{CCAF1A2A-C8AF-4CD9-A34A-F6552E6B689B}" srcOrd="0" destOrd="0" parTransId="{4E8EA389-78F7-4770-84E2-57F549830DC4}" sibTransId="{660D0D0A-3BC0-4B82-98F0-9956936DBEC0}"/>
    <dgm:cxn modelId="{7D975D51-A174-425D-A8D7-09F33989BB8A}" type="presOf" srcId="{660D0D0A-3BC0-4B82-98F0-9956936DBEC0}" destId="{2615B6BB-04D0-49F8-82EF-0564DE723304}" srcOrd="0" destOrd="0" presId="urn:microsoft.com/office/officeart/2005/8/layout/process1"/>
    <dgm:cxn modelId="{64CD15AC-D6F9-4816-96DB-F8A35E2DAB63}" type="presOf" srcId="{660D0D0A-3BC0-4B82-98F0-9956936DBEC0}" destId="{67524347-0024-4038-BA58-146755F8AF89}" srcOrd="1" destOrd="0" presId="urn:microsoft.com/office/officeart/2005/8/layout/process1"/>
    <dgm:cxn modelId="{E56D8FC9-981A-48EA-B375-6457674A254B}" type="presOf" srcId="{2DFFE204-88B8-4BB8-96F8-E76D0B82B621}" destId="{BFBA8ED2-226A-4516-9B76-4962ED6529EA}" srcOrd="0" destOrd="0" presId="urn:microsoft.com/office/officeart/2005/8/layout/process1"/>
    <dgm:cxn modelId="{FE2F426D-C2FC-4988-862A-10D872A4BD23}" srcId="{D4F572C8-AA34-4A88-9F9E-4690347362FE}" destId="{D3D4C18E-407F-4C9B-A36F-E88EEF29ED52}" srcOrd="2" destOrd="0" parTransId="{B61F36FC-B482-411F-8724-212814D0D35C}" sibTransId="{61D3779D-DBAD-44C6-914C-C9C4858CC281}"/>
    <dgm:cxn modelId="{CAA32D31-5B60-49DF-935A-4BC072CAD0FE}" type="presOf" srcId="{D3D4C18E-407F-4C9B-A36F-E88EEF29ED52}" destId="{D63AC562-25E1-4C7A-BFB4-23638AFD03E5}" srcOrd="0" destOrd="0" presId="urn:microsoft.com/office/officeart/2005/8/layout/process1"/>
    <dgm:cxn modelId="{AB90743F-5B46-4627-8A9A-763F33C77C2A}" srcId="{D4F572C8-AA34-4A88-9F9E-4690347362FE}" destId="{3DA2A8B7-6B73-49E2-9DB3-22A30DCFDC7B}" srcOrd="1" destOrd="0" parTransId="{30CEC3B9-7C5F-4FB5-B27F-A268BE6819BD}" sibTransId="{2DFFE204-88B8-4BB8-96F8-E76D0B82B621}"/>
    <dgm:cxn modelId="{B306230C-9D54-404E-B09D-E22DA5C09BEA}" type="presOf" srcId="{2DFFE204-88B8-4BB8-96F8-E76D0B82B621}" destId="{7A381BAD-6EAE-4990-BDE3-EF37305A96A7}" srcOrd="1" destOrd="0" presId="urn:microsoft.com/office/officeart/2005/8/layout/process1"/>
    <dgm:cxn modelId="{08569C75-26E8-4742-9990-2EC244C0FED5}" type="presOf" srcId="{3DA2A8B7-6B73-49E2-9DB3-22A30DCFDC7B}" destId="{A2F50161-950A-4AB0-B9BF-E76FBAFAC139}" srcOrd="0" destOrd="0" presId="urn:microsoft.com/office/officeart/2005/8/layout/process1"/>
    <dgm:cxn modelId="{32D47106-8396-4608-89BC-D94FC52F104B}" type="presParOf" srcId="{3D61F92B-1E9A-4EF6-A607-18F602268194}" destId="{FAFD6E05-FE8B-4A60-B9F1-AC2C3A1E699F}" srcOrd="0" destOrd="0" presId="urn:microsoft.com/office/officeart/2005/8/layout/process1"/>
    <dgm:cxn modelId="{0923EA16-6298-4A04-9DF2-D66F45A94454}" type="presParOf" srcId="{3D61F92B-1E9A-4EF6-A607-18F602268194}" destId="{2615B6BB-04D0-49F8-82EF-0564DE723304}" srcOrd="1" destOrd="0" presId="urn:microsoft.com/office/officeart/2005/8/layout/process1"/>
    <dgm:cxn modelId="{36198E81-41FE-4AFE-BB16-E04DF5B752C7}" type="presParOf" srcId="{2615B6BB-04D0-49F8-82EF-0564DE723304}" destId="{67524347-0024-4038-BA58-146755F8AF89}" srcOrd="0" destOrd="0" presId="urn:microsoft.com/office/officeart/2005/8/layout/process1"/>
    <dgm:cxn modelId="{A6DD904E-800E-4F5F-924C-256A3BD22D71}" type="presParOf" srcId="{3D61F92B-1E9A-4EF6-A607-18F602268194}" destId="{A2F50161-950A-4AB0-B9BF-E76FBAFAC139}" srcOrd="2" destOrd="0" presId="urn:microsoft.com/office/officeart/2005/8/layout/process1"/>
    <dgm:cxn modelId="{868EB808-067E-4127-B4B8-60037265882E}" type="presParOf" srcId="{3D61F92B-1E9A-4EF6-A607-18F602268194}" destId="{BFBA8ED2-226A-4516-9B76-4962ED6529EA}" srcOrd="3" destOrd="0" presId="urn:microsoft.com/office/officeart/2005/8/layout/process1"/>
    <dgm:cxn modelId="{5395A404-F250-4AE0-B125-93EE377F37A8}" type="presParOf" srcId="{BFBA8ED2-226A-4516-9B76-4962ED6529EA}" destId="{7A381BAD-6EAE-4990-BDE3-EF37305A96A7}" srcOrd="0" destOrd="0" presId="urn:microsoft.com/office/officeart/2005/8/layout/process1"/>
    <dgm:cxn modelId="{E1DD3522-36E4-4F2D-AD73-C40FA8A00F4D}" type="presParOf" srcId="{3D61F92B-1E9A-4EF6-A607-18F602268194}" destId="{D63AC562-25E1-4C7A-BFB4-23638AFD03E5}"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F572C8-AA34-4A88-9F9E-4690347362FE}" type="doc">
      <dgm:prSet loTypeId="urn:microsoft.com/office/officeart/2005/8/layout/process1" loCatId="process" qsTypeId="urn:microsoft.com/office/officeart/2005/8/quickstyle/simple1" qsCatId="simple" csTypeId="urn:microsoft.com/office/officeart/2005/8/colors/accent1_2" csCatId="accent1" phldr="1"/>
      <dgm:spPr/>
    </dgm:pt>
    <dgm:pt modelId="{CCAF1A2A-C8AF-4CD9-A34A-F6552E6B689B}">
      <dgm:prSet phldrT="[Text]" custT="1"/>
      <dgm:spPr/>
      <dgm:t>
        <a:bodyPr/>
        <a:lstStyle/>
        <a:p>
          <a:r>
            <a:rPr lang="en-US" sz="2000" dirty="0" smtClean="0">
              <a:solidFill>
                <a:srgbClr val="FFFF00"/>
              </a:solidFill>
            </a:rPr>
            <a:t>SC Monolayer Rho-</a:t>
          </a:r>
          <a:r>
            <a:rPr lang="en-US" sz="2000" dirty="0" err="1" smtClean="0">
              <a:solidFill>
                <a:srgbClr val="FFFF00"/>
              </a:solidFill>
            </a:rPr>
            <a:t>GTPase</a:t>
          </a:r>
          <a:r>
            <a:rPr lang="en-US" sz="2000" dirty="0" smtClean="0">
              <a:solidFill>
                <a:srgbClr val="FFFF00"/>
              </a:solidFill>
            </a:rPr>
            <a:t> Activation (e.g. Thrombin) </a:t>
          </a:r>
          <a:endParaRPr lang="en-US" sz="2000" dirty="0">
            <a:solidFill>
              <a:srgbClr val="FFFF00"/>
            </a:solidFill>
          </a:endParaRPr>
        </a:p>
      </dgm:t>
    </dgm:pt>
    <dgm:pt modelId="{4E8EA389-78F7-4770-84E2-57F549830DC4}" type="parTrans" cxnId="{CCDF74FC-04F0-42FB-91D3-447DB45F401D}">
      <dgm:prSet/>
      <dgm:spPr/>
      <dgm:t>
        <a:bodyPr/>
        <a:lstStyle/>
        <a:p>
          <a:endParaRPr lang="en-US"/>
        </a:p>
      </dgm:t>
    </dgm:pt>
    <dgm:pt modelId="{660D0D0A-3BC0-4B82-98F0-9956936DBEC0}" type="sibTrans" cxnId="{CCDF74FC-04F0-42FB-91D3-447DB45F401D}">
      <dgm:prSet/>
      <dgm:spPr/>
      <dgm:t>
        <a:bodyPr/>
        <a:lstStyle/>
        <a:p>
          <a:endParaRPr lang="en-US"/>
        </a:p>
      </dgm:t>
    </dgm:pt>
    <dgm:pt modelId="{D3D4C18E-407F-4C9B-A36F-E88EEF29ED52}">
      <dgm:prSet phldrT="[Text]"/>
      <dgm:spPr/>
      <dgm:t>
        <a:bodyPr/>
        <a:lstStyle/>
        <a:p>
          <a:r>
            <a:rPr lang="en-US" dirty="0" smtClean="0">
              <a:solidFill>
                <a:srgbClr val="FFFF00"/>
              </a:solidFill>
            </a:rPr>
            <a:t>Permeability </a:t>
          </a:r>
          <a:endParaRPr lang="en-US" dirty="0">
            <a:solidFill>
              <a:srgbClr val="FFFF00"/>
            </a:solidFill>
          </a:endParaRPr>
        </a:p>
      </dgm:t>
    </dgm:pt>
    <dgm:pt modelId="{B61F36FC-B482-411F-8724-212814D0D35C}" type="parTrans" cxnId="{FE2F426D-C2FC-4988-862A-10D872A4BD23}">
      <dgm:prSet/>
      <dgm:spPr/>
      <dgm:t>
        <a:bodyPr/>
        <a:lstStyle/>
        <a:p>
          <a:endParaRPr lang="en-US"/>
        </a:p>
      </dgm:t>
    </dgm:pt>
    <dgm:pt modelId="{61D3779D-DBAD-44C6-914C-C9C4858CC281}" type="sibTrans" cxnId="{FE2F426D-C2FC-4988-862A-10D872A4BD23}">
      <dgm:prSet/>
      <dgm:spPr/>
      <dgm:t>
        <a:bodyPr/>
        <a:lstStyle/>
        <a:p>
          <a:endParaRPr lang="en-US"/>
        </a:p>
      </dgm:t>
    </dgm:pt>
    <dgm:pt modelId="{3DA2A8B7-6B73-49E2-9DB3-22A30DCFDC7B}">
      <dgm:prSet phldrT="[Text]"/>
      <dgm:spPr/>
      <dgm:t>
        <a:bodyPr/>
        <a:lstStyle/>
        <a:p>
          <a:r>
            <a:rPr lang="en-US" dirty="0" smtClean="0">
              <a:solidFill>
                <a:srgbClr val="FFFF00"/>
              </a:solidFill>
            </a:rPr>
            <a:t>Cellular Contraction </a:t>
          </a:r>
          <a:endParaRPr lang="en-US" dirty="0">
            <a:solidFill>
              <a:srgbClr val="FFFF00"/>
            </a:solidFill>
          </a:endParaRPr>
        </a:p>
      </dgm:t>
    </dgm:pt>
    <dgm:pt modelId="{30CEC3B9-7C5F-4FB5-B27F-A268BE6819BD}" type="parTrans" cxnId="{AB90743F-5B46-4627-8A9A-763F33C77C2A}">
      <dgm:prSet/>
      <dgm:spPr/>
      <dgm:t>
        <a:bodyPr/>
        <a:lstStyle/>
        <a:p>
          <a:endParaRPr lang="en-US"/>
        </a:p>
      </dgm:t>
    </dgm:pt>
    <dgm:pt modelId="{2DFFE204-88B8-4BB8-96F8-E76D0B82B621}" type="sibTrans" cxnId="{AB90743F-5B46-4627-8A9A-763F33C77C2A}">
      <dgm:prSet/>
      <dgm:spPr>
        <a:solidFill>
          <a:schemeClr val="tx1"/>
        </a:solidFill>
      </dgm:spPr>
      <dgm:t>
        <a:bodyPr/>
        <a:lstStyle/>
        <a:p>
          <a:endParaRPr lang="en-US"/>
        </a:p>
      </dgm:t>
    </dgm:pt>
    <dgm:pt modelId="{3D61F92B-1E9A-4EF6-A607-18F602268194}" type="pres">
      <dgm:prSet presAssocID="{D4F572C8-AA34-4A88-9F9E-4690347362FE}" presName="Name0" presStyleCnt="0">
        <dgm:presLayoutVars>
          <dgm:dir/>
          <dgm:resizeHandles val="exact"/>
        </dgm:presLayoutVars>
      </dgm:prSet>
      <dgm:spPr/>
    </dgm:pt>
    <dgm:pt modelId="{FAFD6E05-FE8B-4A60-B9F1-AC2C3A1E699F}" type="pres">
      <dgm:prSet presAssocID="{CCAF1A2A-C8AF-4CD9-A34A-F6552E6B689B}" presName="node" presStyleLbl="node1" presStyleIdx="0" presStyleCnt="3">
        <dgm:presLayoutVars>
          <dgm:bulletEnabled val="1"/>
        </dgm:presLayoutVars>
      </dgm:prSet>
      <dgm:spPr/>
      <dgm:t>
        <a:bodyPr/>
        <a:lstStyle/>
        <a:p>
          <a:endParaRPr lang="en-US"/>
        </a:p>
      </dgm:t>
    </dgm:pt>
    <dgm:pt modelId="{2615B6BB-04D0-49F8-82EF-0564DE723304}" type="pres">
      <dgm:prSet presAssocID="{660D0D0A-3BC0-4B82-98F0-9956936DBEC0}" presName="sibTrans" presStyleLbl="sibTrans2D1" presStyleIdx="0" presStyleCnt="2"/>
      <dgm:spPr/>
      <dgm:t>
        <a:bodyPr/>
        <a:lstStyle/>
        <a:p>
          <a:endParaRPr lang="en-US"/>
        </a:p>
      </dgm:t>
    </dgm:pt>
    <dgm:pt modelId="{67524347-0024-4038-BA58-146755F8AF89}" type="pres">
      <dgm:prSet presAssocID="{660D0D0A-3BC0-4B82-98F0-9956936DBEC0}" presName="connectorText" presStyleLbl="sibTrans2D1" presStyleIdx="0" presStyleCnt="2"/>
      <dgm:spPr/>
      <dgm:t>
        <a:bodyPr/>
        <a:lstStyle/>
        <a:p>
          <a:endParaRPr lang="en-US"/>
        </a:p>
      </dgm:t>
    </dgm:pt>
    <dgm:pt modelId="{A2F50161-950A-4AB0-B9BF-E76FBAFAC139}" type="pres">
      <dgm:prSet presAssocID="{3DA2A8B7-6B73-49E2-9DB3-22A30DCFDC7B}" presName="node" presStyleLbl="node1" presStyleIdx="1" presStyleCnt="3" custScaleY="60170" custLinFactNeighborX="-33915" custLinFactNeighborY="-5410">
        <dgm:presLayoutVars>
          <dgm:bulletEnabled val="1"/>
        </dgm:presLayoutVars>
      </dgm:prSet>
      <dgm:spPr/>
      <dgm:t>
        <a:bodyPr/>
        <a:lstStyle/>
        <a:p>
          <a:endParaRPr lang="en-US"/>
        </a:p>
      </dgm:t>
    </dgm:pt>
    <dgm:pt modelId="{BFBA8ED2-226A-4516-9B76-4962ED6529EA}" type="pres">
      <dgm:prSet presAssocID="{2DFFE204-88B8-4BB8-96F8-E76D0B82B621}" presName="sibTrans" presStyleLbl="sibTrans2D1" presStyleIdx="1" presStyleCnt="2"/>
      <dgm:spPr/>
      <dgm:t>
        <a:bodyPr/>
        <a:lstStyle/>
        <a:p>
          <a:endParaRPr lang="en-US"/>
        </a:p>
      </dgm:t>
    </dgm:pt>
    <dgm:pt modelId="{7A381BAD-6EAE-4990-BDE3-EF37305A96A7}" type="pres">
      <dgm:prSet presAssocID="{2DFFE204-88B8-4BB8-96F8-E76D0B82B621}" presName="connectorText" presStyleLbl="sibTrans2D1" presStyleIdx="1" presStyleCnt="2"/>
      <dgm:spPr/>
      <dgm:t>
        <a:bodyPr/>
        <a:lstStyle/>
        <a:p>
          <a:endParaRPr lang="en-US"/>
        </a:p>
      </dgm:t>
    </dgm:pt>
    <dgm:pt modelId="{D63AC562-25E1-4C7A-BFB4-23638AFD03E5}" type="pres">
      <dgm:prSet presAssocID="{D3D4C18E-407F-4C9B-A36F-E88EEF29ED52}" presName="node" presStyleLbl="node1" presStyleIdx="2" presStyleCnt="3" custLinFactNeighborX="-49371" custLinFactNeighborY="-6165">
        <dgm:presLayoutVars>
          <dgm:bulletEnabled val="1"/>
        </dgm:presLayoutVars>
      </dgm:prSet>
      <dgm:spPr/>
      <dgm:t>
        <a:bodyPr/>
        <a:lstStyle/>
        <a:p>
          <a:endParaRPr lang="en-US"/>
        </a:p>
      </dgm:t>
    </dgm:pt>
  </dgm:ptLst>
  <dgm:cxnLst>
    <dgm:cxn modelId="{FE2F426D-C2FC-4988-862A-10D872A4BD23}" srcId="{D4F572C8-AA34-4A88-9F9E-4690347362FE}" destId="{D3D4C18E-407F-4C9B-A36F-E88EEF29ED52}" srcOrd="2" destOrd="0" parTransId="{B61F36FC-B482-411F-8724-212814D0D35C}" sibTransId="{61D3779D-DBAD-44C6-914C-C9C4858CC281}"/>
    <dgm:cxn modelId="{386F2EC4-C195-490D-AF83-458C3C02A3FC}" type="presOf" srcId="{2DFFE204-88B8-4BB8-96F8-E76D0B82B621}" destId="{BFBA8ED2-226A-4516-9B76-4962ED6529EA}" srcOrd="0" destOrd="0" presId="urn:microsoft.com/office/officeart/2005/8/layout/process1"/>
    <dgm:cxn modelId="{E78A396C-70CF-4756-A29F-71448CB01244}" type="presOf" srcId="{2DFFE204-88B8-4BB8-96F8-E76D0B82B621}" destId="{7A381BAD-6EAE-4990-BDE3-EF37305A96A7}" srcOrd="1" destOrd="0" presId="urn:microsoft.com/office/officeart/2005/8/layout/process1"/>
    <dgm:cxn modelId="{36E84261-1853-42BF-BD80-CA9B2A3461B2}" type="presOf" srcId="{D4F572C8-AA34-4A88-9F9E-4690347362FE}" destId="{3D61F92B-1E9A-4EF6-A607-18F602268194}" srcOrd="0" destOrd="0" presId="urn:microsoft.com/office/officeart/2005/8/layout/process1"/>
    <dgm:cxn modelId="{AB90743F-5B46-4627-8A9A-763F33C77C2A}" srcId="{D4F572C8-AA34-4A88-9F9E-4690347362FE}" destId="{3DA2A8B7-6B73-49E2-9DB3-22A30DCFDC7B}" srcOrd="1" destOrd="0" parTransId="{30CEC3B9-7C5F-4FB5-B27F-A268BE6819BD}" sibTransId="{2DFFE204-88B8-4BB8-96F8-E76D0B82B621}"/>
    <dgm:cxn modelId="{B0161511-2266-404B-A088-DB81A5B798F5}" type="presOf" srcId="{CCAF1A2A-C8AF-4CD9-A34A-F6552E6B689B}" destId="{FAFD6E05-FE8B-4A60-B9F1-AC2C3A1E699F}" srcOrd="0" destOrd="0" presId="urn:microsoft.com/office/officeart/2005/8/layout/process1"/>
    <dgm:cxn modelId="{361A7C96-0F05-47CF-A6CE-2FF06D52C3F1}" type="presOf" srcId="{660D0D0A-3BC0-4B82-98F0-9956936DBEC0}" destId="{67524347-0024-4038-BA58-146755F8AF89}" srcOrd="1" destOrd="0" presId="urn:microsoft.com/office/officeart/2005/8/layout/process1"/>
    <dgm:cxn modelId="{B4923FF2-6A47-466E-AF0D-2A90592250CB}" type="presOf" srcId="{D3D4C18E-407F-4C9B-A36F-E88EEF29ED52}" destId="{D63AC562-25E1-4C7A-BFB4-23638AFD03E5}" srcOrd="0" destOrd="0" presId="urn:microsoft.com/office/officeart/2005/8/layout/process1"/>
    <dgm:cxn modelId="{CCDF74FC-04F0-42FB-91D3-447DB45F401D}" srcId="{D4F572C8-AA34-4A88-9F9E-4690347362FE}" destId="{CCAF1A2A-C8AF-4CD9-A34A-F6552E6B689B}" srcOrd="0" destOrd="0" parTransId="{4E8EA389-78F7-4770-84E2-57F549830DC4}" sibTransId="{660D0D0A-3BC0-4B82-98F0-9956936DBEC0}"/>
    <dgm:cxn modelId="{F7C1E40E-B43F-4471-83ED-021B0E07C0F4}" type="presOf" srcId="{3DA2A8B7-6B73-49E2-9DB3-22A30DCFDC7B}" destId="{A2F50161-950A-4AB0-B9BF-E76FBAFAC139}" srcOrd="0" destOrd="0" presId="urn:microsoft.com/office/officeart/2005/8/layout/process1"/>
    <dgm:cxn modelId="{404E725D-338C-4A91-B0CC-4A95AE901ACE}" type="presOf" srcId="{660D0D0A-3BC0-4B82-98F0-9956936DBEC0}" destId="{2615B6BB-04D0-49F8-82EF-0564DE723304}" srcOrd="0" destOrd="0" presId="urn:microsoft.com/office/officeart/2005/8/layout/process1"/>
    <dgm:cxn modelId="{2BE744CE-2622-43BE-AD14-110C4B12DDC7}" type="presParOf" srcId="{3D61F92B-1E9A-4EF6-A607-18F602268194}" destId="{FAFD6E05-FE8B-4A60-B9F1-AC2C3A1E699F}" srcOrd="0" destOrd="0" presId="urn:microsoft.com/office/officeart/2005/8/layout/process1"/>
    <dgm:cxn modelId="{9A5F74DC-4979-42AD-9E31-A9B705CFE0A8}" type="presParOf" srcId="{3D61F92B-1E9A-4EF6-A607-18F602268194}" destId="{2615B6BB-04D0-49F8-82EF-0564DE723304}" srcOrd="1" destOrd="0" presId="urn:microsoft.com/office/officeart/2005/8/layout/process1"/>
    <dgm:cxn modelId="{2B5E039C-F52A-4A9E-B340-51048A7DCD43}" type="presParOf" srcId="{2615B6BB-04D0-49F8-82EF-0564DE723304}" destId="{67524347-0024-4038-BA58-146755F8AF89}" srcOrd="0" destOrd="0" presId="urn:microsoft.com/office/officeart/2005/8/layout/process1"/>
    <dgm:cxn modelId="{FC8711B0-C595-4605-8969-349222D9BAF1}" type="presParOf" srcId="{3D61F92B-1E9A-4EF6-A607-18F602268194}" destId="{A2F50161-950A-4AB0-B9BF-E76FBAFAC139}" srcOrd="2" destOrd="0" presId="urn:microsoft.com/office/officeart/2005/8/layout/process1"/>
    <dgm:cxn modelId="{1FA9B289-E6FB-401A-A279-2CC8DD6FD64A}" type="presParOf" srcId="{3D61F92B-1E9A-4EF6-A607-18F602268194}" destId="{BFBA8ED2-226A-4516-9B76-4962ED6529EA}" srcOrd="3" destOrd="0" presId="urn:microsoft.com/office/officeart/2005/8/layout/process1"/>
    <dgm:cxn modelId="{1F7205EA-2E6F-4976-B2C5-7D113CF76C28}" type="presParOf" srcId="{BFBA8ED2-226A-4516-9B76-4962ED6529EA}" destId="{7A381BAD-6EAE-4990-BDE3-EF37305A96A7}" srcOrd="0" destOrd="0" presId="urn:microsoft.com/office/officeart/2005/8/layout/process1"/>
    <dgm:cxn modelId="{85677752-3293-45D0-925D-1E7D8B2A14AA}" type="presParOf" srcId="{3D61F92B-1E9A-4EF6-A607-18F602268194}" destId="{D63AC562-25E1-4C7A-BFB4-23638AFD03E5}"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F572C8-AA34-4A88-9F9E-4690347362FE}" type="doc">
      <dgm:prSet loTypeId="urn:microsoft.com/office/officeart/2005/8/layout/process1" loCatId="process" qsTypeId="urn:microsoft.com/office/officeart/2005/8/quickstyle/simple1" qsCatId="simple" csTypeId="urn:microsoft.com/office/officeart/2005/8/colors/accent1_2" csCatId="accent1" phldr="1"/>
      <dgm:spPr/>
    </dgm:pt>
    <dgm:pt modelId="{CCAF1A2A-C8AF-4CD9-A34A-F6552E6B689B}">
      <dgm:prSet phldrT="[Text]" custT="1"/>
      <dgm:spPr>
        <a:solidFill>
          <a:srgbClr val="00B050"/>
        </a:solidFill>
      </dgm:spPr>
      <dgm:t>
        <a:bodyPr/>
        <a:lstStyle/>
        <a:p>
          <a:r>
            <a:rPr lang="en-US" sz="2000" dirty="0" smtClean="0">
              <a:solidFill>
                <a:srgbClr val="FFFF00"/>
              </a:solidFill>
            </a:rPr>
            <a:t>SC Monolayer Rho-</a:t>
          </a:r>
          <a:r>
            <a:rPr lang="en-US" sz="2000" dirty="0" err="1" smtClean="0">
              <a:solidFill>
                <a:srgbClr val="FFFF00"/>
              </a:solidFill>
            </a:rPr>
            <a:t>GTPase</a:t>
          </a:r>
          <a:r>
            <a:rPr lang="en-US" sz="2000" dirty="0" smtClean="0">
              <a:solidFill>
                <a:srgbClr val="FFFF00"/>
              </a:solidFill>
            </a:rPr>
            <a:t> </a:t>
          </a:r>
          <a:r>
            <a:rPr lang="en-US" sz="2000" dirty="0" err="1" smtClean="0">
              <a:solidFill>
                <a:srgbClr val="FFFF00"/>
              </a:solidFill>
            </a:rPr>
            <a:t>inctivation</a:t>
          </a:r>
          <a:r>
            <a:rPr lang="en-US" sz="2000" dirty="0" smtClean="0">
              <a:solidFill>
                <a:srgbClr val="FFFF00"/>
              </a:solidFill>
            </a:rPr>
            <a:t> with </a:t>
          </a:r>
        </a:p>
        <a:p>
          <a:r>
            <a:rPr lang="en-US" sz="2000" dirty="0" smtClean="0">
              <a:solidFill>
                <a:srgbClr val="FFFF00"/>
              </a:solidFill>
            </a:rPr>
            <a:t>C-3 </a:t>
          </a:r>
          <a:r>
            <a:rPr lang="en-US" sz="2000" dirty="0" err="1" smtClean="0">
              <a:solidFill>
                <a:srgbClr val="FFFF00"/>
              </a:solidFill>
            </a:rPr>
            <a:t>exoenzyme</a:t>
          </a:r>
          <a:r>
            <a:rPr lang="en-US" sz="2000" dirty="0" smtClean="0">
              <a:solidFill>
                <a:srgbClr val="FFFF00"/>
              </a:solidFill>
            </a:rPr>
            <a:t> </a:t>
          </a:r>
          <a:endParaRPr lang="en-US" sz="2000" dirty="0">
            <a:solidFill>
              <a:srgbClr val="FFFF00"/>
            </a:solidFill>
          </a:endParaRPr>
        </a:p>
      </dgm:t>
    </dgm:pt>
    <dgm:pt modelId="{4E8EA389-78F7-4770-84E2-57F549830DC4}" type="parTrans" cxnId="{CCDF74FC-04F0-42FB-91D3-447DB45F401D}">
      <dgm:prSet/>
      <dgm:spPr/>
      <dgm:t>
        <a:bodyPr/>
        <a:lstStyle/>
        <a:p>
          <a:endParaRPr lang="en-US"/>
        </a:p>
      </dgm:t>
    </dgm:pt>
    <dgm:pt modelId="{660D0D0A-3BC0-4B82-98F0-9956936DBEC0}" type="sibTrans" cxnId="{CCDF74FC-04F0-42FB-91D3-447DB45F401D}">
      <dgm:prSet/>
      <dgm:spPr/>
      <dgm:t>
        <a:bodyPr/>
        <a:lstStyle/>
        <a:p>
          <a:endParaRPr lang="en-US"/>
        </a:p>
      </dgm:t>
    </dgm:pt>
    <dgm:pt modelId="{D3D4C18E-407F-4C9B-A36F-E88EEF29ED52}">
      <dgm:prSet phldrT="[Text]"/>
      <dgm:spPr>
        <a:solidFill>
          <a:srgbClr val="00B050"/>
        </a:solidFill>
      </dgm:spPr>
      <dgm:t>
        <a:bodyPr/>
        <a:lstStyle/>
        <a:p>
          <a:r>
            <a:rPr lang="en-US" dirty="0" smtClean="0">
              <a:solidFill>
                <a:srgbClr val="FFFF00"/>
              </a:solidFill>
            </a:rPr>
            <a:t>Permeability </a:t>
          </a:r>
          <a:endParaRPr lang="en-US" dirty="0">
            <a:solidFill>
              <a:srgbClr val="FFFF00"/>
            </a:solidFill>
          </a:endParaRPr>
        </a:p>
      </dgm:t>
    </dgm:pt>
    <dgm:pt modelId="{B61F36FC-B482-411F-8724-212814D0D35C}" type="parTrans" cxnId="{FE2F426D-C2FC-4988-862A-10D872A4BD23}">
      <dgm:prSet/>
      <dgm:spPr/>
      <dgm:t>
        <a:bodyPr/>
        <a:lstStyle/>
        <a:p>
          <a:endParaRPr lang="en-US"/>
        </a:p>
      </dgm:t>
    </dgm:pt>
    <dgm:pt modelId="{61D3779D-DBAD-44C6-914C-C9C4858CC281}" type="sibTrans" cxnId="{FE2F426D-C2FC-4988-862A-10D872A4BD23}">
      <dgm:prSet/>
      <dgm:spPr/>
      <dgm:t>
        <a:bodyPr/>
        <a:lstStyle/>
        <a:p>
          <a:endParaRPr lang="en-US"/>
        </a:p>
      </dgm:t>
    </dgm:pt>
    <dgm:pt modelId="{3DA2A8B7-6B73-49E2-9DB3-22A30DCFDC7B}">
      <dgm:prSet phldrT="[Text]"/>
      <dgm:spPr>
        <a:solidFill>
          <a:srgbClr val="00B050"/>
        </a:solidFill>
      </dgm:spPr>
      <dgm:t>
        <a:bodyPr/>
        <a:lstStyle/>
        <a:p>
          <a:r>
            <a:rPr lang="en-US" dirty="0" smtClean="0">
              <a:solidFill>
                <a:srgbClr val="FFFF00"/>
              </a:solidFill>
            </a:rPr>
            <a:t>Cellular Relaxation </a:t>
          </a:r>
          <a:endParaRPr lang="en-US" dirty="0">
            <a:solidFill>
              <a:srgbClr val="FFFF00"/>
            </a:solidFill>
          </a:endParaRPr>
        </a:p>
      </dgm:t>
    </dgm:pt>
    <dgm:pt modelId="{30CEC3B9-7C5F-4FB5-B27F-A268BE6819BD}" type="parTrans" cxnId="{AB90743F-5B46-4627-8A9A-763F33C77C2A}">
      <dgm:prSet/>
      <dgm:spPr/>
      <dgm:t>
        <a:bodyPr/>
        <a:lstStyle/>
        <a:p>
          <a:endParaRPr lang="en-US"/>
        </a:p>
      </dgm:t>
    </dgm:pt>
    <dgm:pt modelId="{2DFFE204-88B8-4BB8-96F8-E76D0B82B621}" type="sibTrans" cxnId="{AB90743F-5B46-4627-8A9A-763F33C77C2A}">
      <dgm:prSet/>
      <dgm:spPr>
        <a:solidFill>
          <a:schemeClr val="tx1"/>
        </a:solidFill>
      </dgm:spPr>
      <dgm:t>
        <a:bodyPr/>
        <a:lstStyle/>
        <a:p>
          <a:endParaRPr lang="en-US"/>
        </a:p>
      </dgm:t>
    </dgm:pt>
    <dgm:pt modelId="{3D61F92B-1E9A-4EF6-A607-18F602268194}" type="pres">
      <dgm:prSet presAssocID="{D4F572C8-AA34-4A88-9F9E-4690347362FE}" presName="Name0" presStyleCnt="0">
        <dgm:presLayoutVars>
          <dgm:dir/>
          <dgm:resizeHandles val="exact"/>
        </dgm:presLayoutVars>
      </dgm:prSet>
      <dgm:spPr/>
    </dgm:pt>
    <dgm:pt modelId="{FAFD6E05-FE8B-4A60-B9F1-AC2C3A1E699F}" type="pres">
      <dgm:prSet presAssocID="{CCAF1A2A-C8AF-4CD9-A34A-F6552E6B689B}" presName="node" presStyleLbl="node1" presStyleIdx="0" presStyleCnt="3" custScaleY="96585" custLinFactNeighborY="6556">
        <dgm:presLayoutVars>
          <dgm:bulletEnabled val="1"/>
        </dgm:presLayoutVars>
      </dgm:prSet>
      <dgm:spPr/>
      <dgm:t>
        <a:bodyPr/>
        <a:lstStyle/>
        <a:p>
          <a:endParaRPr lang="en-US"/>
        </a:p>
      </dgm:t>
    </dgm:pt>
    <dgm:pt modelId="{2615B6BB-04D0-49F8-82EF-0564DE723304}" type="pres">
      <dgm:prSet presAssocID="{660D0D0A-3BC0-4B82-98F0-9956936DBEC0}" presName="sibTrans" presStyleLbl="sibTrans2D1" presStyleIdx="0" presStyleCnt="2"/>
      <dgm:spPr/>
      <dgm:t>
        <a:bodyPr/>
        <a:lstStyle/>
        <a:p>
          <a:endParaRPr lang="en-US"/>
        </a:p>
      </dgm:t>
    </dgm:pt>
    <dgm:pt modelId="{67524347-0024-4038-BA58-146755F8AF89}" type="pres">
      <dgm:prSet presAssocID="{660D0D0A-3BC0-4B82-98F0-9956936DBEC0}" presName="connectorText" presStyleLbl="sibTrans2D1" presStyleIdx="0" presStyleCnt="2"/>
      <dgm:spPr/>
      <dgm:t>
        <a:bodyPr/>
        <a:lstStyle/>
        <a:p>
          <a:endParaRPr lang="en-US"/>
        </a:p>
      </dgm:t>
    </dgm:pt>
    <dgm:pt modelId="{A2F50161-950A-4AB0-B9BF-E76FBAFAC139}" type="pres">
      <dgm:prSet presAssocID="{3DA2A8B7-6B73-49E2-9DB3-22A30DCFDC7B}" presName="node" presStyleLbl="node1" presStyleIdx="1" presStyleCnt="3" custScaleY="72770" custLinFactNeighborX="-32092" custLinFactNeighborY="5755">
        <dgm:presLayoutVars>
          <dgm:bulletEnabled val="1"/>
        </dgm:presLayoutVars>
      </dgm:prSet>
      <dgm:spPr/>
      <dgm:t>
        <a:bodyPr/>
        <a:lstStyle/>
        <a:p>
          <a:endParaRPr lang="en-US"/>
        </a:p>
      </dgm:t>
    </dgm:pt>
    <dgm:pt modelId="{BFBA8ED2-226A-4516-9B76-4962ED6529EA}" type="pres">
      <dgm:prSet presAssocID="{2DFFE204-88B8-4BB8-96F8-E76D0B82B621}" presName="sibTrans" presStyleLbl="sibTrans2D1" presStyleIdx="1" presStyleCnt="2"/>
      <dgm:spPr/>
      <dgm:t>
        <a:bodyPr/>
        <a:lstStyle/>
        <a:p>
          <a:endParaRPr lang="en-US"/>
        </a:p>
      </dgm:t>
    </dgm:pt>
    <dgm:pt modelId="{7A381BAD-6EAE-4990-BDE3-EF37305A96A7}" type="pres">
      <dgm:prSet presAssocID="{2DFFE204-88B8-4BB8-96F8-E76D0B82B621}" presName="connectorText" presStyleLbl="sibTrans2D1" presStyleIdx="1" presStyleCnt="2"/>
      <dgm:spPr/>
      <dgm:t>
        <a:bodyPr/>
        <a:lstStyle/>
        <a:p>
          <a:endParaRPr lang="en-US"/>
        </a:p>
      </dgm:t>
    </dgm:pt>
    <dgm:pt modelId="{D63AC562-25E1-4C7A-BFB4-23638AFD03E5}" type="pres">
      <dgm:prSet presAssocID="{D3D4C18E-407F-4C9B-A36F-E88EEF29ED52}" presName="node" presStyleLbl="node1" presStyleIdx="2" presStyleCnt="3" custScaleY="96320" custLinFactNeighborX="-51194" custLinFactNeighborY="9943">
        <dgm:presLayoutVars>
          <dgm:bulletEnabled val="1"/>
        </dgm:presLayoutVars>
      </dgm:prSet>
      <dgm:spPr/>
      <dgm:t>
        <a:bodyPr/>
        <a:lstStyle/>
        <a:p>
          <a:endParaRPr lang="en-US"/>
        </a:p>
      </dgm:t>
    </dgm:pt>
  </dgm:ptLst>
  <dgm:cxnLst>
    <dgm:cxn modelId="{FE2F426D-C2FC-4988-862A-10D872A4BD23}" srcId="{D4F572C8-AA34-4A88-9F9E-4690347362FE}" destId="{D3D4C18E-407F-4C9B-A36F-E88EEF29ED52}" srcOrd="2" destOrd="0" parTransId="{B61F36FC-B482-411F-8724-212814D0D35C}" sibTransId="{61D3779D-DBAD-44C6-914C-C9C4858CC281}"/>
    <dgm:cxn modelId="{13F463A5-BBEF-44FF-B622-0B8694B5FB54}" type="presOf" srcId="{3DA2A8B7-6B73-49E2-9DB3-22A30DCFDC7B}" destId="{A2F50161-950A-4AB0-B9BF-E76FBAFAC139}" srcOrd="0" destOrd="0" presId="urn:microsoft.com/office/officeart/2005/8/layout/process1"/>
    <dgm:cxn modelId="{4E05C605-D68D-4B5B-A8F7-2BEBB5DDF7D7}" type="presOf" srcId="{D4F572C8-AA34-4A88-9F9E-4690347362FE}" destId="{3D61F92B-1E9A-4EF6-A607-18F602268194}" srcOrd="0" destOrd="0" presId="urn:microsoft.com/office/officeart/2005/8/layout/process1"/>
    <dgm:cxn modelId="{3F154EE9-3416-43EE-A845-28E4FB8B9941}" type="presOf" srcId="{660D0D0A-3BC0-4B82-98F0-9956936DBEC0}" destId="{67524347-0024-4038-BA58-146755F8AF89}" srcOrd="1" destOrd="0" presId="urn:microsoft.com/office/officeart/2005/8/layout/process1"/>
    <dgm:cxn modelId="{AB90743F-5B46-4627-8A9A-763F33C77C2A}" srcId="{D4F572C8-AA34-4A88-9F9E-4690347362FE}" destId="{3DA2A8B7-6B73-49E2-9DB3-22A30DCFDC7B}" srcOrd="1" destOrd="0" parTransId="{30CEC3B9-7C5F-4FB5-B27F-A268BE6819BD}" sibTransId="{2DFFE204-88B8-4BB8-96F8-E76D0B82B621}"/>
    <dgm:cxn modelId="{7E2D13E6-B899-44B3-B16A-65DBEBA3373C}" type="presOf" srcId="{CCAF1A2A-C8AF-4CD9-A34A-F6552E6B689B}" destId="{FAFD6E05-FE8B-4A60-B9F1-AC2C3A1E699F}" srcOrd="0" destOrd="0" presId="urn:microsoft.com/office/officeart/2005/8/layout/process1"/>
    <dgm:cxn modelId="{1182C13A-57EF-402F-9488-D91B8CEC20EE}" type="presOf" srcId="{D3D4C18E-407F-4C9B-A36F-E88EEF29ED52}" destId="{D63AC562-25E1-4C7A-BFB4-23638AFD03E5}" srcOrd="0" destOrd="0" presId="urn:microsoft.com/office/officeart/2005/8/layout/process1"/>
    <dgm:cxn modelId="{911590B6-2855-42A1-AA8E-32B45182A039}" type="presOf" srcId="{2DFFE204-88B8-4BB8-96F8-E76D0B82B621}" destId="{BFBA8ED2-226A-4516-9B76-4962ED6529EA}" srcOrd="0" destOrd="0" presId="urn:microsoft.com/office/officeart/2005/8/layout/process1"/>
    <dgm:cxn modelId="{B76E70AA-C283-402C-AA61-6F9E898F1E02}" type="presOf" srcId="{660D0D0A-3BC0-4B82-98F0-9956936DBEC0}" destId="{2615B6BB-04D0-49F8-82EF-0564DE723304}" srcOrd="0" destOrd="0" presId="urn:microsoft.com/office/officeart/2005/8/layout/process1"/>
    <dgm:cxn modelId="{CCDF74FC-04F0-42FB-91D3-447DB45F401D}" srcId="{D4F572C8-AA34-4A88-9F9E-4690347362FE}" destId="{CCAF1A2A-C8AF-4CD9-A34A-F6552E6B689B}" srcOrd="0" destOrd="0" parTransId="{4E8EA389-78F7-4770-84E2-57F549830DC4}" sibTransId="{660D0D0A-3BC0-4B82-98F0-9956936DBEC0}"/>
    <dgm:cxn modelId="{43A07D28-A04F-4A2D-9156-C20AB2B086E0}" type="presOf" srcId="{2DFFE204-88B8-4BB8-96F8-E76D0B82B621}" destId="{7A381BAD-6EAE-4990-BDE3-EF37305A96A7}" srcOrd="1" destOrd="0" presId="urn:microsoft.com/office/officeart/2005/8/layout/process1"/>
    <dgm:cxn modelId="{FB537E5E-DE2F-4839-AC29-F7BA4005E86A}" type="presParOf" srcId="{3D61F92B-1E9A-4EF6-A607-18F602268194}" destId="{FAFD6E05-FE8B-4A60-B9F1-AC2C3A1E699F}" srcOrd="0" destOrd="0" presId="urn:microsoft.com/office/officeart/2005/8/layout/process1"/>
    <dgm:cxn modelId="{F1EA4D3D-E400-4B91-B8CF-6FC4E3F2003B}" type="presParOf" srcId="{3D61F92B-1E9A-4EF6-A607-18F602268194}" destId="{2615B6BB-04D0-49F8-82EF-0564DE723304}" srcOrd="1" destOrd="0" presId="urn:microsoft.com/office/officeart/2005/8/layout/process1"/>
    <dgm:cxn modelId="{B72F2BF8-3ABF-4213-9816-979465530C40}" type="presParOf" srcId="{2615B6BB-04D0-49F8-82EF-0564DE723304}" destId="{67524347-0024-4038-BA58-146755F8AF89}" srcOrd="0" destOrd="0" presId="urn:microsoft.com/office/officeart/2005/8/layout/process1"/>
    <dgm:cxn modelId="{8D3291A7-5E7F-47D3-949E-68F341FFB5F2}" type="presParOf" srcId="{3D61F92B-1E9A-4EF6-A607-18F602268194}" destId="{A2F50161-950A-4AB0-B9BF-E76FBAFAC139}" srcOrd="2" destOrd="0" presId="urn:microsoft.com/office/officeart/2005/8/layout/process1"/>
    <dgm:cxn modelId="{AD2D3C67-C6A3-4874-8A61-20A06B6A2A55}" type="presParOf" srcId="{3D61F92B-1E9A-4EF6-A607-18F602268194}" destId="{BFBA8ED2-226A-4516-9B76-4962ED6529EA}" srcOrd="3" destOrd="0" presId="urn:microsoft.com/office/officeart/2005/8/layout/process1"/>
    <dgm:cxn modelId="{08B6A02F-9E84-4634-A9D8-0284D09A5F09}" type="presParOf" srcId="{BFBA8ED2-226A-4516-9B76-4962ED6529EA}" destId="{7A381BAD-6EAE-4990-BDE3-EF37305A96A7}" srcOrd="0" destOrd="0" presId="urn:microsoft.com/office/officeart/2005/8/layout/process1"/>
    <dgm:cxn modelId="{663B613A-6845-44CA-80F7-53357AD29A1C}" type="presParOf" srcId="{3D61F92B-1E9A-4EF6-A607-18F602268194}" destId="{D63AC562-25E1-4C7A-BFB4-23638AFD03E5}"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D6E05-FE8B-4A60-B9F1-AC2C3A1E699F}">
      <dsp:nvSpPr>
        <dsp:cNvPr id="0" name=""/>
        <dsp:cNvSpPr/>
      </dsp:nvSpPr>
      <dsp:spPr>
        <a:xfrm>
          <a:off x="5826" y="1102276"/>
          <a:ext cx="1741512" cy="168164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FFFF00"/>
              </a:solidFill>
            </a:rPr>
            <a:t>SC Monolayer Rho-</a:t>
          </a:r>
          <a:r>
            <a:rPr lang="en-US" sz="2000" kern="1200" dirty="0" err="1" smtClean="0">
              <a:solidFill>
                <a:srgbClr val="FFFF00"/>
              </a:solidFill>
            </a:rPr>
            <a:t>GTPase</a:t>
          </a:r>
          <a:r>
            <a:rPr lang="en-US" sz="2000" kern="1200" dirty="0" smtClean="0">
              <a:solidFill>
                <a:srgbClr val="FFFF00"/>
              </a:solidFill>
            </a:rPr>
            <a:t> Activating Agents(e.g. Thrombin) </a:t>
          </a:r>
          <a:endParaRPr lang="en-US" sz="2000" kern="1200" dirty="0">
            <a:solidFill>
              <a:srgbClr val="FFFF00"/>
            </a:solidFill>
          </a:endParaRPr>
        </a:p>
      </dsp:txBody>
      <dsp:txXfrm>
        <a:off x="55080" y="1151530"/>
        <a:ext cx="1643004" cy="1583139"/>
      </dsp:txXfrm>
    </dsp:sp>
    <dsp:sp modelId="{2615B6BB-04D0-49F8-82EF-0564DE723304}">
      <dsp:nvSpPr>
        <dsp:cNvPr id="0" name=""/>
        <dsp:cNvSpPr/>
      </dsp:nvSpPr>
      <dsp:spPr>
        <a:xfrm rot="21539015">
          <a:off x="1878278" y="1706917"/>
          <a:ext cx="277682" cy="431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878285" y="1794035"/>
        <a:ext cx="194377" cy="259137"/>
      </dsp:txXfrm>
    </dsp:sp>
    <dsp:sp modelId="{A2F50161-950A-4AB0-B9BF-E76FBAFAC139}">
      <dsp:nvSpPr>
        <dsp:cNvPr id="0" name=""/>
        <dsp:cNvSpPr/>
      </dsp:nvSpPr>
      <dsp:spPr>
        <a:xfrm>
          <a:off x="2271185" y="1062084"/>
          <a:ext cx="1741512" cy="168164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Cellular Contraction </a:t>
          </a:r>
          <a:endParaRPr lang="en-US" sz="2200" kern="1200" dirty="0">
            <a:solidFill>
              <a:srgbClr val="FFFF00"/>
            </a:solidFill>
          </a:endParaRPr>
        </a:p>
      </dsp:txBody>
      <dsp:txXfrm>
        <a:off x="2320439" y="1111338"/>
        <a:ext cx="1643004" cy="1583139"/>
      </dsp:txXfrm>
    </dsp:sp>
    <dsp:sp modelId="{BFBA8ED2-226A-4516-9B76-4962ED6529EA}">
      <dsp:nvSpPr>
        <dsp:cNvPr id="0" name=""/>
        <dsp:cNvSpPr/>
      </dsp:nvSpPr>
      <dsp:spPr>
        <a:xfrm>
          <a:off x="4175806" y="1686961"/>
          <a:ext cx="345789" cy="431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175806" y="1773340"/>
        <a:ext cx="242052" cy="259137"/>
      </dsp:txXfrm>
    </dsp:sp>
    <dsp:sp modelId="{D63AC562-25E1-4C7A-BFB4-23638AFD03E5}">
      <dsp:nvSpPr>
        <dsp:cNvPr id="0" name=""/>
        <dsp:cNvSpPr/>
      </dsp:nvSpPr>
      <dsp:spPr>
        <a:xfrm>
          <a:off x="4665131" y="1062084"/>
          <a:ext cx="1741512" cy="168164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Permeability </a:t>
          </a:r>
          <a:endParaRPr lang="en-US" sz="2200" kern="1200" dirty="0">
            <a:solidFill>
              <a:srgbClr val="FFFF00"/>
            </a:solidFill>
          </a:endParaRPr>
        </a:p>
      </dsp:txBody>
      <dsp:txXfrm>
        <a:off x="4714385" y="1111338"/>
        <a:ext cx="1643004" cy="15831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D6E05-FE8B-4A60-B9F1-AC2C3A1E699F}">
      <dsp:nvSpPr>
        <dsp:cNvPr id="0" name=""/>
        <dsp:cNvSpPr/>
      </dsp:nvSpPr>
      <dsp:spPr>
        <a:xfrm>
          <a:off x="5826" y="1102276"/>
          <a:ext cx="1741512" cy="168164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FFFF00"/>
              </a:solidFill>
            </a:rPr>
            <a:t>SC Monolayer Rho-</a:t>
          </a:r>
          <a:r>
            <a:rPr lang="en-US" sz="2000" kern="1200" dirty="0" err="1" smtClean="0">
              <a:solidFill>
                <a:srgbClr val="FFFF00"/>
              </a:solidFill>
            </a:rPr>
            <a:t>GTPase</a:t>
          </a:r>
          <a:r>
            <a:rPr lang="en-US" sz="2000" kern="1200" dirty="0" smtClean="0">
              <a:solidFill>
                <a:srgbClr val="FFFF00"/>
              </a:solidFill>
            </a:rPr>
            <a:t> Activation (e.g. Thrombin) </a:t>
          </a:r>
          <a:endParaRPr lang="en-US" sz="2000" kern="1200" dirty="0">
            <a:solidFill>
              <a:srgbClr val="FFFF00"/>
            </a:solidFill>
          </a:endParaRPr>
        </a:p>
      </dsp:txBody>
      <dsp:txXfrm>
        <a:off x="55080" y="1151530"/>
        <a:ext cx="1643004" cy="1583139"/>
      </dsp:txXfrm>
    </dsp:sp>
    <dsp:sp modelId="{2615B6BB-04D0-49F8-82EF-0564DE723304}">
      <dsp:nvSpPr>
        <dsp:cNvPr id="0" name=""/>
        <dsp:cNvSpPr/>
      </dsp:nvSpPr>
      <dsp:spPr>
        <a:xfrm rot="21458039">
          <a:off x="1862322" y="1681378"/>
          <a:ext cx="244194" cy="431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862353" y="1769269"/>
        <a:ext cx="170936" cy="259137"/>
      </dsp:txXfrm>
    </dsp:sp>
    <dsp:sp modelId="{A2F50161-950A-4AB0-B9BF-E76FBAFAC139}">
      <dsp:nvSpPr>
        <dsp:cNvPr id="0" name=""/>
        <dsp:cNvSpPr/>
      </dsp:nvSpPr>
      <dsp:spPr>
        <a:xfrm>
          <a:off x="2207690" y="1346199"/>
          <a:ext cx="1741512" cy="101184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Cellular Contraction </a:t>
          </a:r>
          <a:endParaRPr lang="en-US" sz="2200" kern="1200" dirty="0">
            <a:solidFill>
              <a:srgbClr val="FFFF00"/>
            </a:solidFill>
          </a:endParaRPr>
        </a:p>
      </dsp:txBody>
      <dsp:txXfrm>
        <a:off x="2237326" y="1375835"/>
        <a:ext cx="1682240" cy="952575"/>
      </dsp:txXfrm>
    </dsp:sp>
    <dsp:sp modelId="{BFBA8ED2-226A-4516-9B76-4962ED6529EA}">
      <dsp:nvSpPr>
        <dsp:cNvPr id="0" name=""/>
        <dsp:cNvSpPr/>
      </dsp:nvSpPr>
      <dsp:spPr>
        <a:xfrm rot="21581271">
          <a:off x="4096434" y="1629778"/>
          <a:ext cx="312141" cy="431895"/>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096435" y="1716412"/>
        <a:ext cx="218499" cy="259137"/>
      </dsp:txXfrm>
    </dsp:sp>
    <dsp:sp modelId="{D63AC562-25E1-4C7A-BFB4-23638AFD03E5}">
      <dsp:nvSpPr>
        <dsp:cNvPr id="0" name=""/>
        <dsp:cNvSpPr/>
      </dsp:nvSpPr>
      <dsp:spPr>
        <a:xfrm>
          <a:off x="4538140" y="998602"/>
          <a:ext cx="1741512" cy="168164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Permeability </a:t>
          </a:r>
          <a:endParaRPr lang="en-US" sz="2200" kern="1200" dirty="0">
            <a:solidFill>
              <a:srgbClr val="FFFF00"/>
            </a:solidFill>
          </a:endParaRPr>
        </a:p>
      </dsp:txBody>
      <dsp:txXfrm>
        <a:off x="4587394" y="1047856"/>
        <a:ext cx="1643004" cy="15831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D6E05-FE8B-4A60-B9F1-AC2C3A1E699F}">
      <dsp:nvSpPr>
        <dsp:cNvPr id="0" name=""/>
        <dsp:cNvSpPr/>
      </dsp:nvSpPr>
      <dsp:spPr>
        <a:xfrm>
          <a:off x="5826" y="1056495"/>
          <a:ext cx="1741512" cy="2051746"/>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FFFF00"/>
              </a:solidFill>
            </a:rPr>
            <a:t>SC Monolayer Rho-</a:t>
          </a:r>
          <a:r>
            <a:rPr lang="en-US" sz="2000" kern="1200" dirty="0" err="1" smtClean="0">
              <a:solidFill>
                <a:srgbClr val="FFFF00"/>
              </a:solidFill>
            </a:rPr>
            <a:t>GTPase</a:t>
          </a:r>
          <a:r>
            <a:rPr lang="en-US" sz="2000" kern="1200" dirty="0" smtClean="0">
              <a:solidFill>
                <a:srgbClr val="FFFF00"/>
              </a:solidFill>
            </a:rPr>
            <a:t> </a:t>
          </a:r>
          <a:r>
            <a:rPr lang="en-US" sz="2000" kern="1200" dirty="0" err="1" smtClean="0">
              <a:solidFill>
                <a:srgbClr val="FFFF00"/>
              </a:solidFill>
            </a:rPr>
            <a:t>inctivation</a:t>
          </a:r>
          <a:r>
            <a:rPr lang="en-US" sz="2000" kern="1200" dirty="0" smtClean="0">
              <a:solidFill>
                <a:srgbClr val="FFFF00"/>
              </a:solidFill>
            </a:rPr>
            <a:t> with </a:t>
          </a:r>
        </a:p>
        <a:p>
          <a:pPr lvl="0" algn="ctr" defTabSz="889000">
            <a:lnSpc>
              <a:spcPct val="90000"/>
            </a:lnSpc>
            <a:spcBef>
              <a:spcPct val="0"/>
            </a:spcBef>
            <a:spcAft>
              <a:spcPct val="35000"/>
            </a:spcAft>
          </a:pPr>
          <a:r>
            <a:rPr lang="en-US" sz="2000" kern="1200" dirty="0" smtClean="0">
              <a:solidFill>
                <a:srgbClr val="FFFF00"/>
              </a:solidFill>
            </a:rPr>
            <a:t>C-3 </a:t>
          </a:r>
          <a:r>
            <a:rPr lang="en-US" sz="2000" kern="1200" dirty="0" err="1" smtClean="0">
              <a:solidFill>
                <a:srgbClr val="FFFF00"/>
              </a:solidFill>
            </a:rPr>
            <a:t>exoenzyme</a:t>
          </a:r>
          <a:r>
            <a:rPr lang="en-US" sz="2000" kern="1200" dirty="0" smtClean="0">
              <a:solidFill>
                <a:srgbClr val="FFFF00"/>
              </a:solidFill>
            </a:rPr>
            <a:t> </a:t>
          </a:r>
          <a:endParaRPr lang="en-US" sz="2000" kern="1200" dirty="0">
            <a:solidFill>
              <a:srgbClr val="FFFF00"/>
            </a:solidFill>
          </a:endParaRPr>
        </a:p>
      </dsp:txBody>
      <dsp:txXfrm>
        <a:off x="56833" y="1107502"/>
        <a:ext cx="1639498" cy="1949732"/>
      </dsp:txXfrm>
    </dsp:sp>
    <dsp:sp modelId="{2615B6BB-04D0-49F8-82EF-0564DE723304}">
      <dsp:nvSpPr>
        <dsp:cNvPr id="0" name=""/>
        <dsp:cNvSpPr/>
      </dsp:nvSpPr>
      <dsp:spPr>
        <a:xfrm rot="21527197">
          <a:off x="1865573" y="1842817"/>
          <a:ext cx="250772" cy="43189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865581" y="1929993"/>
        <a:ext cx="175540" cy="259137"/>
      </dsp:txXfrm>
    </dsp:sp>
    <dsp:sp modelId="{A2F50161-950A-4AB0-B9BF-E76FBAFAC139}">
      <dsp:nvSpPr>
        <dsp:cNvPr id="0" name=""/>
        <dsp:cNvSpPr/>
      </dsp:nvSpPr>
      <dsp:spPr>
        <a:xfrm>
          <a:off x="2220389" y="1451516"/>
          <a:ext cx="1741512" cy="1167890"/>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Cellular Relaxation </a:t>
          </a:r>
          <a:endParaRPr lang="en-US" sz="2200" kern="1200" dirty="0">
            <a:solidFill>
              <a:srgbClr val="FFFF00"/>
            </a:solidFill>
          </a:endParaRPr>
        </a:p>
      </dsp:txBody>
      <dsp:txXfrm>
        <a:off x="2254595" y="1485722"/>
        <a:ext cx="1673100" cy="1099478"/>
      </dsp:txXfrm>
    </dsp:sp>
    <dsp:sp modelId="{BFBA8ED2-226A-4516-9B76-4962ED6529EA}">
      <dsp:nvSpPr>
        <dsp:cNvPr id="0" name=""/>
        <dsp:cNvSpPr/>
      </dsp:nvSpPr>
      <dsp:spPr>
        <a:xfrm rot="177104">
          <a:off x="4102588" y="1879378"/>
          <a:ext cx="299072" cy="431895"/>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102648" y="1963447"/>
        <a:ext cx="209350" cy="259137"/>
      </dsp:txXfrm>
    </dsp:sp>
    <dsp:sp modelId="{D63AC562-25E1-4C7A-BFB4-23638AFD03E5}">
      <dsp:nvSpPr>
        <dsp:cNvPr id="0" name=""/>
        <dsp:cNvSpPr/>
      </dsp:nvSpPr>
      <dsp:spPr>
        <a:xfrm>
          <a:off x="4525441" y="1131259"/>
          <a:ext cx="1741512" cy="2046116"/>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Permeability </a:t>
          </a:r>
          <a:endParaRPr lang="en-US" sz="2200" kern="1200" dirty="0">
            <a:solidFill>
              <a:srgbClr val="FFFF00"/>
            </a:solidFill>
          </a:endParaRPr>
        </a:p>
      </dsp:txBody>
      <dsp:txXfrm>
        <a:off x="4576448" y="1182266"/>
        <a:ext cx="1639498" cy="19441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8/7/2017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8/7/2017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pic>
        <p:nvPicPr>
          <p:cNvPr id="8" name="Picture 7"/>
          <p:cNvPicPr>
            <a:picLocks noChangeAspect="1"/>
          </p:cNvPicPr>
          <p:nvPr userDrawn="1"/>
        </p:nvPicPr>
        <p:blipFill>
          <a:blip r:embed="rId2"/>
          <a:stretch>
            <a:fillRect/>
          </a:stretch>
        </p:blipFill>
        <p:spPr>
          <a:xfrm>
            <a:off x="0" y="-8365"/>
            <a:ext cx="1725748" cy="970444"/>
          </a:xfrm>
          <a:prstGeom prst="rect">
            <a:avLst/>
          </a:prstGeom>
        </p:spPr>
      </p:pic>
      <p:pic>
        <p:nvPicPr>
          <p:cNvPr id="9" name="Picture 2" descr="Image result for eye orange art"/>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024744" y="3287486"/>
            <a:ext cx="5094517" cy="10450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8/7/2017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8/7/2017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8/7/2017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8/7/2017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8/7/2017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8/7/2017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accent3"/>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8/7/2017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8/7/2017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8/7/2017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8/7/2017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5.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1.xml"/><Relationship Id="rId7"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7387" y="954890"/>
            <a:ext cx="10058400" cy="5204609"/>
          </a:xfrm>
        </p:spPr>
        <p:txBody>
          <a:bodyPr>
            <a:normAutofit fontScale="90000"/>
          </a:bodyPr>
          <a:lstStyle/>
          <a:p>
            <a:r>
              <a:rPr lang="en-US" sz="5400" dirty="0" smtClean="0">
                <a:solidFill>
                  <a:srgbClr val="FF0000"/>
                </a:solidFill>
                <a:latin typeface="Agency FB" panose="020B0503020202020204" pitchFamily="34" charset="0"/>
                <a:cs typeface="Adobe Arabic" panose="02040503050201020203" pitchFamily="18" charset="-78"/>
              </a:rPr>
              <a:t>Aneurysm mediated release of thrombin into the aqueous humor may be a causative factor of glaucoma.</a:t>
            </a:r>
            <a:br>
              <a:rPr lang="en-US" sz="5400" dirty="0" smtClean="0">
                <a:solidFill>
                  <a:srgbClr val="FF0000"/>
                </a:solidFill>
                <a:latin typeface="Agency FB" panose="020B0503020202020204" pitchFamily="34" charset="0"/>
                <a:cs typeface="Adobe Arabic" panose="02040503050201020203" pitchFamily="18" charset="-78"/>
              </a:rPr>
            </a:br>
            <a:r>
              <a:rPr lang="en-US" sz="5400" dirty="0">
                <a:solidFill>
                  <a:srgbClr val="FF0000"/>
                </a:solidFill>
                <a:latin typeface="Agency FB" panose="020B0503020202020204" pitchFamily="34" charset="0"/>
                <a:cs typeface="Adobe Arabic" panose="02040503050201020203" pitchFamily="18" charset="-78"/>
              </a:rPr>
              <a:t/>
            </a:r>
            <a:br>
              <a:rPr lang="en-US" sz="5400" dirty="0">
                <a:solidFill>
                  <a:srgbClr val="FF0000"/>
                </a:solidFill>
                <a:latin typeface="Agency FB" panose="020B0503020202020204" pitchFamily="34" charset="0"/>
                <a:cs typeface="Adobe Arabic" panose="02040503050201020203" pitchFamily="18" charset="-78"/>
              </a:rPr>
            </a:br>
            <a:r>
              <a:rPr lang="en-US" sz="3600" dirty="0" smtClean="0">
                <a:solidFill>
                  <a:srgbClr val="FF0000"/>
                </a:solidFill>
                <a:latin typeface="Agency FB" panose="020B0503020202020204" pitchFamily="34" charset="0"/>
                <a:cs typeface="Adobe Arabic" panose="02040503050201020203" pitchFamily="18" charset="-78"/>
              </a:rPr>
              <a:t>                             </a:t>
            </a:r>
            <a:br>
              <a:rPr lang="en-US" sz="3600" dirty="0" smtClean="0">
                <a:solidFill>
                  <a:srgbClr val="FF0000"/>
                </a:solidFill>
                <a:latin typeface="Agency FB" panose="020B0503020202020204" pitchFamily="34" charset="0"/>
                <a:cs typeface="Adobe Arabic" panose="02040503050201020203" pitchFamily="18" charset="-78"/>
              </a:rPr>
            </a:br>
            <a:r>
              <a:rPr lang="en-US" sz="3600" dirty="0">
                <a:solidFill>
                  <a:srgbClr val="FF0000"/>
                </a:solidFill>
                <a:latin typeface="Agency FB" panose="020B0503020202020204" pitchFamily="34" charset="0"/>
                <a:cs typeface="Adobe Arabic" panose="02040503050201020203" pitchFamily="18" charset="-78"/>
              </a:rPr>
              <a:t/>
            </a:r>
            <a:br>
              <a:rPr lang="en-US" sz="3600" dirty="0">
                <a:solidFill>
                  <a:srgbClr val="FF0000"/>
                </a:solidFill>
                <a:latin typeface="Agency FB" panose="020B0503020202020204" pitchFamily="34" charset="0"/>
                <a:cs typeface="Adobe Arabic" panose="02040503050201020203" pitchFamily="18" charset="-78"/>
              </a:rPr>
            </a:br>
            <a:r>
              <a:rPr lang="en-US" sz="3600" dirty="0" smtClean="0">
                <a:solidFill>
                  <a:srgbClr val="FF0000"/>
                </a:solidFill>
                <a:latin typeface="Agency FB" panose="020B0503020202020204" pitchFamily="34" charset="0"/>
                <a:cs typeface="Adobe Arabic" panose="02040503050201020203" pitchFamily="18" charset="-78"/>
              </a:rPr>
              <a:t>                                </a:t>
            </a:r>
            <a:r>
              <a:rPr lang="en-US" sz="3600" dirty="0" smtClean="0">
                <a:solidFill>
                  <a:srgbClr val="00B050"/>
                </a:solidFill>
                <a:latin typeface="Agency FB" panose="020B0503020202020204" pitchFamily="34" charset="0"/>
                <a:cs typeface="Adobe Arabic" panose="02040503050201020203" pitchFamily="18" charset="-78"/>
              </a:rPr>
              <a:t>Janardan Kumar, Ph.D.</a:t>
            </a:r>
            <a:br>
              <a:rPr lang="en-US" sz="3600" dirty="0" smtClean="0">
                <a:solidFill>
                  <a:srgbClr val="00B050"/>
                </a:solidFill>
                <a:latin typeface="Agency FB" panose="020B0503020202020204" pitchFamily="34" charset="0"/>
                <a:cs typeface="Adobe Arabic" panose="02040503050201020203" pitchFamily="18" charset="-78"/>
              </a:rPr>
            </a:br>
            <a:r>
              <a:rPr lang="en-US" sz="3600" dirty="0" smtClean="0">
                <a:solidFill>
                  <a:srgbClr val="00B050"/>
                </a:solidFill>
                <a:latin typeface="Agency FB" panose="020B0503020202020204" pitchFamily="34" charset="0"/>
                <a:cs typeface="Adobe Arabic" panose="02040503050201020203" pitchFamily="18" charset="-78"/>
              </a:rPr>
              <a:t>                             Professor &amp; Former chair</a:t>
            </a:r>
            <a:br>
              <a:rPr lang="en-US" sz="3600" dirty="0" smtClean="0">
                <a:solidFill>
                  <a:srgbClr val="00B050"/>
                </a:solidFill>
                <a:latin typeface="Agency FB" panose="020B0503020202020204" pitchFamily="34" charset="0"/>
                <a:cs typeface="Adobe Arabic" panose="02040503050201020203" pitchFamily="18" charset="-78"/>
              </a:rPr>
            </a:br>
            <a:r>
              <a:rPr lang="en-US" sz="3600" dirty="0">
                <a:solidFill>
                  <a:srgbClr val="00B050"/>
                </a:solidFill>
                <a:latin typeface="Agency FB" panose="020B0503020202020204" pitchFamily="34" charset="0"/>
                <a:cs typeface="Adobe Arabic" panose="02040503050201020203" pitchFamily="18" charset="-78"/>
              </a:rPr>
              <a:t> </a:t>
            </a:r>
            <a:r>
              <a:rPr lang="en-US" sz="3600" dirty="0" smtClean="0">
                <a:solidFill>
                  <a:srgbClr val="00B050"/>
                </a:solidFill>
                <a:latin typeface="Agency FB" panose="020B0503020202020204" pitchFamily="34" charset="0"/>
                <a:cs typeface="Adobe Arabic" panose="02040503050201020203" pitchFamily="18" charset="-78"/>
              </a:rPr>
              <a:t>                             Dept. of Natural Sciences</a:t>
            </a:r>
            <a:br>
              <a:rPr lang="en-US" sz="3600" dirty="0" smtClean="0">
                <a:solidFill>
                  <a:srgbClr val="00B050"/>
                </a:solidFill>
                <a:latin typeface="Agency FB" panose="020B0503020202020204" pitchFamily="34" charset="0"/>
                <a:cs typeface="Adobe Arabic" panose="02040503050201020203" pitchFamily="18" charset="-78"/>
              </a:rPr>
            </a:br>
            <a:r>
              <a:rPr lang="en-US" sz="3600" dirty="0">
                <a:solidFill>
                  <a:srgbClr val="00B050"/>
                </a:solidFill>
                <a:latin typeface="Agency FB" panose="020B0503020202020204" pitchFamily="34" charset="0"/>
                <a:cs typeface="Adobe Arabic" panose="02040503050201020203" pitchFamily="18" charset="-78"/>
              </a:rPr>
              <a:t> </a:t>
            </a:r>
            <a:r>
              <a:rPr lang="en-US" sz="3600" dirty="0" smtClean="0">
                <a:solidFill>
                  <a:srgbClr val="00B050"/>
                </a:solidFill>
                <a:latin typeface="Agency FB" panose="020B0503020202020204" pitchFamily="34" charset="0"/>
                <a:cs typeface="Adobe Arabic" panose="02040503050201020203" pitchFamily="18" charset="-78"/>
              </a:rPr>
              <a:t>                         Becker College, Worcester, USA</a:t>
            </a:r>
            <a:endParaRPr lang="en-US" sz="3600" dirty="0">
              <a:solidFill>
                <a:srgbClr val="FF0000"/>
              </a:solidFill>
              <a:latin typeface="Agency FB" panose="020B0503020202020204" pitchFamily="34" charset="0"/>
              <a:cs typeface="Adobe Arabic" panose="02040503050201020203" pitchFamily="18" charset="-78"/>
            </a:endParaRPr>
          </a:p>
        </p:txBody>
      </p:sp>
    </p:spTree>
    <p:extLst>
      <p:ext uri="{BB962C8B-B14F-4D97-AF65-F5344CB8AC3E}">
        <p14:creationId xmlns:p14="http://schemas.microsoft.com/office/powerpoint/2010/main" val="2929381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rgbClr val="002060"/>
                </a:solidFill>
                <a:latin typeface="Agency FB" panose="020B0503020202020204" pitchFamily="34" charset="0"/>
              </a:rPr>
              <a:t> Aneurysm</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a:xfrm>
            <a:off x="1097280" y="1737360"/>
            <a:ext cx="6934099" cy="4259158"/>
          </a:xfrm>
        </p:spPr>
        <p:txBody>
          <a:bodyPr>
            <a:normAutofit/>
          </a:bodyPr>
          <a:lstStyle/>
          <a:p>
            <a:pPr marL="0" indent="0">
              <a:buNone/>
            </a:pPr>
            <a:r>
              <a:rPr lang="en-US" dirty="0" smtClean="0"/>
              <a:t> </a:t>
            </a:r>
          </a:p>
          <a:p>
            <a:pPr marL="0" indent="0">
              <a:lnSpc>
                <a:spcPct val="100000"/>
              </a:lnSpc>
              <a:buNone/>
            </a:pPr>
            <a:r>
              <a:rPr lang="en-US" sz="2800" dirty="0" smtClean="0">
                <a:solidFill>
                  <a:srgbClr val="002060"/>
                </a:solidFill>
                <a:latin typeface="Agency FB" panose="020B0503020202020204" pitchFamily="34" charset="0"/>
              </a:rPr>
              <a:t>Aneurysm is defined as an excessive localized enlargement of an artery due to weakening of the arterial wall</a:t>
            </a:r>
            <a:r>
              <a:rPr lang="en-US" sz="2800" dirty="0">
                <a:solidFill>
                  <a:srgbClr val="002060"/>
                </a:solidFill>
                <a:latin typeface="Agency FB" panose="020B0503020202020204" pitchFamily="34" charset="0"/>
              </a:rPr>
              <a:t> </a:t>
            </a:r>
            <a:r>
              <a:rPr lang="en-US" sz="2800" dirty="0" smtClean="0">
                <a:solidFill>
                  <a:srgbClr val="002060"/>
                </a:solidFill>
                <a:latin typeface="Agency FB" panose="020B0503020202020204" pitchFamily="34" charset="0"/>
              </a:rPr>
              <a:t>&amp; can press against nerves that control eyelid position and pupil size.</a:t>
            </a:r>
          </a:p>
          <a:p>
            <a:pPr marL="0" indent="0">
              <a:lnSpc>
                <a:spcPct val="100000"/>
              </a:lnSpc>
              <a:buNone/>
            </a:pPr>
            <a:endParaRPr lang="en-US" sz="1050" dirty="0" smtClean="0">
              <a:solidFill>
                <a:srgbClr val="002060"/>
              </a:solidFill>
              <a:latin typeface="Agency FB" panose="020B0503020202020204" pitchFamily="34" charset="0"/>
            </a:endParaRPr>
          </a:p>
          <a:p>
            <a:pPr marL="0" indent="0">
              <a:buNone/>
            </a:pPr>
            <a:r>
              <a:rPr lang="en-US" sz="2800" dirty="0">
                <a:solidFill>
                  <a:srgbClr val="002060"/>
                </a:solidFill>
                <a:latin typeface="Agency FB" panose="020B0503020202020204" pitchFamily="34" charset="0"/>
              </a:rPr>
              <a:t>E</a:t>
            </a:r>
            <a:r>
              <a:rPr lang="en-US" sz="2800" dirty="0" smtClean="0">
                <a:solidFill>
                  <a:srgbClr val="002060"/>
                </a:solidFill>
                <a:latin typeface="Agency FB" panose="020B0503020202020204" pitchFamily="34" charset="0"/>
              </a:rPr>
              <a:t>vidences have supported the release of thrombin, a Rho kinase activator, is associated with the rupture of aneurysm. </a:t>
            </a:r>
          </a:p>
          <a:p>
            <a:pPr marL="0" indent="0">
              <a:buNone/>
            </a:pPr>
            <a:r>
              <a:rPr lang="en-US" sz="2800" dirty="0" smtClean="0">
                <a:solidFill>
                  <a:srgbClr val="002060"/>
                </a:solidFill>
                <a:latin typeface="Agency FB" panose="020B0503020202020204" pitchFamily="34" charset="0"/>
              </a:rPr>
              <a:t>Sign &amp; symptoms: sudden eyelids droop or double vision</a:t>
            </a:r>
          </a:p>
          <a:p>
            <a:pPr marL="0" indent="0">
              <a:buNone/>
            </a:pPr>
            <a:r>
              <a:rPr lang="en-US" sz="2800" dirty="0">
                <a:solidFill>
                  <a:srgbClr val="002060"/>
                </a:solidFill>
                <a:latin typeface="Agency FB" panose="020B0503020202020204" pitchFamily="34" charset="0"/>
              </a:rPr>
              <a:t> </a:t>
            </a:r>
            <a:r>
              <a:rPr lang="en-US" sz="2800" dirty="0" smtClean="0">
                <a:solidFill>
                  <a:srgbClr val="002060"/>
                </a:solidFill>
                <a:latin typeface="Agency FB" panose="020B0503020202020204" pitchFamily="34" charset="0"/>
              </a:rPr>
              <a:t>Estimated ~5% brain aneurysm among American population </a:t>
            </a:r>
          </a:p>
          <a:p>
            <a:pPr marL="0" indent="0">
              <a:buNone/>
            </a:pPr>
            <a:endParaRPr lang="en-US" sz="2800" dirty="0" smtClean="0">
              <a:solidFill>
                <a:srgbClr val="002060"/>
              </a:solidFill>
              <a:latin typeface="Agency FB" panose="020B0503020202020204" pitchFamily="34" charset="0"/>
            </a:endParaRPr>
          </a:p>
          <a:p>
            <a:pPr marL="0" indent="0">
              <a:buNone/>
            </a:pPr>
            <a:endParaRPr lang="en-US" sz="2800" dirty="0" smtClean="0">
              <a:solidFill>
                <a:srgbClr val="002060"/>
              </a:solidFill>
              <a:latin typeface="Agency FB" panose="020B0503020202020204" pitchFamily="34" charset="0"/>
            </a:endParaRPr>
          </a:p>
          <a:p>
            <a:pPr marL="0" indent="0">
              <a:buNone/>
            </a:pPr>
            <a:endParaRPr lang="en-US" dirty="0" smtClean="0"/>
          </a:p>
        </p:txBody>
      </p:sp>
      <p:pic>
        <p:nvPicPr>
          <p:cNvPr id="5" name="Picture 4"/>
          <p:cNvPicPr>
            <a:picLocks noChangeAspect="1"/>
          </p:cNvPicPr>
          <p:nvPr/>
        </p:nvPicPr>
        <p:blipFill>
          <a:blip r:embed="rId2"/>
          <a:stretch>
            <a:fillRect/>
          </a:stretch>
        </p:blipFill>
        <p:spPr>
          <a:xfrm>
            <a:off x="8031379" y="2647950"/>
            <a:ext cx="3086201" cy="3348568"/>
          </a:xfrm>
          <a:prstGeom prst="rect">
            <a:avLst/>
          </a:prstGeom>
        </p:spPr>
      </p:pic>
      <p:sp>
        <p:nvSpPr>
          <p:cNvPr id="6" name="TextBox 5"/>
          <p:cNvSpPr txBox="1"/>
          <p:nvPr/>
        </p:nvSpPr>
        <p:spPr>
          <a:xfrm>
            <a:off x="8058150" y="2074334"/>
            <a:ext cx="3028950" cy="523220"/>
          </a:xfrm>
          <a:prstGeom prst="rect">
            <a:avLst/>
          </a:prstGeom>
          <a:noFill/>
        </p:spPr>
        <p:txBody>
          <a:bodyPr wrap="square" rtlCol="0">
            <a:spAutoFit/>
          </a:bodyPr>
          <a:lstStyle/>
          <a:p>
            <a:r>
              <a:rPr lang="en-US" sz="2800" dirty="0" smtClean="0"/>
              <a:t>Cerebral Aneurysm</a:t>
            </a:r>
            <a:endParaRPr lang="en-US" sz="2800" dirty="0"/>
          </a:p>
        </p:txBody>
      </p:sp>
    </p:spTree>
    <p:extLst>
      <p:ext uri="{BB962C8B-B14F-4D97-AF65-F5344CB8AC3E}">
        <p14:creationId xmlns:p14="http://schemas.microsoft.com/office/powerpoint/2010/main" val="23432162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  </a:t>
            </a:r>
            <a:r>
              <a:rPr lang="en-US" dirty="0" smtClean="0">
                <a:solidFill>
                  <a:srgbClr val="002060"/>
                </a:solidFill>
                <a:latin typeface="Agency FB" panose="020B0503020202020204" pitchFamily="34" charset="0"/>
              </a:rPr>
              <a:t>Glaucoma (Silent Thief of Sight)</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a:xfrm>
            <a:off x="1097280" y="1737360"/>
            <a:ext cx="6941820" cy="4131734"/>
          </a:xfrm>
        </p:spPr>
        <p:txBody>
          <a:bodyPr>
            <a:normAutofit fontScale="92500" lnSpcReduction="20000"/>
          </a:bodyPr>
          <a:lstStyle/>
          <a:p>
            <a:r>
              <a:rPr lang="en-US" sz="2800" dirty="0" smtClean="0">
                <a:solidFill>
                  <a:srgbClr val="002060"/>
                </a:solidFill>
                <a:latin typeface="Agency FB" panose="020B0503020202020204" pitchFamily="34" charset="0"/>
              </a:rPr>
              <a:t>Glaucoma is the second leading cause of blindness among ~3% Americans, a progressive optic neuropathy often characterized by cupping of the optic nerve, and, commonly associated with increased intraocular pressure (IOP). </a:t>
            </a:r>
          </a:p>
          <a:p>
            <a:endParaRPr lang="en-US" sz="2800" dirty="0">
              <a:solidFill>
                <a:srgbClr val="002060"/>
              </a:solidFill>
              <a:latin typeface="Agency FB" panose="020B0503020202020204" pitchFamily="34" charset="0"/>
            </a:endParaRPr>
          </a:p>
          <a:p>
            <a:r>
              <a:rPr lang="en-US" sz="2800" dirty="0" smtClean="0">
                <a:solidFill>
                  <a:srgbClr val="002060"/>
                </a:solidFill>
                <a:latin typeface="Agency FB" panose="020B0503020202020204" pitchFamily="34" charset="0"/>
              </a:rPr>
              <a:t>Different forms of glaucoma all cause an elevated IOP are due to impairment of drainage of aqueous humor outflow and the rate of aqueous humor formation</a:t>
            </a:r>
          </a:p>
          <a:p>
            <a:endParaRPr lang="en-US" sz="2800" dirty="0">
              <a:solidFill>
                <a:srgbClr val="002060"/>
              </a:solidFill>
              <a:latin typeface="Agency FB" panose="020B0503020202020204" pitchFamily="34" charset="0"/>
            </a:endParaRPr>
          </a:p>
          <a:p>
            <a:r>
              <a:rPr lang="en-US" sz="2800" dirty="0" smtClean="0">
                <a:solidFill>
                  <a:srgbClr val="002060"/>
                </a:solidFill>
                <a:latin typeface="Agency FB" panose="020B0503020202020204" pitchFamily="34" charset="0"/>
              </a:rPr>
              <a:t>Glaucoma is asymptomatic, but eye pain may be the only early symptom. </a:t>
            </a:r>
            <a:endParaRPr lang="en-US" sz="2800" dirty="0">
              <a:solidFill>
                <a:srgbClr val="002060"/>
              </a:solidFill>
              <a:latin typeface="Agency FB" panose="020B0503020202020204" pitchFamily="34" charset="0"/>
            </a:endParaRPr>
          </a:p>
        </p:txBody>
      </p:sp>
      <p:grpSp>
        <p:nvGrpSpPr>
          <p:cNvPr id="8" name="Group 7"/>
          <p:cNvGrpSpPr/>
          <p:nvPr/>
        </p:nvGrpSpPr>
        <p:grpSpPr>
          <a:xfrm>
            <a:off x="8039101" y="1974426"/>
            <a:ext cx="3708399" cy="2800774"/>
            <a:chOff x="8865397" y="3987799"/>
            <a:chExt cx="2386803" cy="1587501"/>
          </a:xfrm>
        </p:grpSpPr>
        <p:pic>
          <p:nvPicPr>
            <p:cNvPr id="4" name="Picture 3"/>
            <p:cNvPicPr>
              <a:picLocks noChangeAspect="1"/>
            </p:cNvPicPr>
            <p:nvPr/>
          </p:nvPicPr>
          <p:blipFill>
            <a:blip r:embed="rId2"/>
            <a:stretch>
              <a:fillRect/>
            </a:stretch>
          </p:blipFill>
          <p:spPr>
            <a:xfrm>
              <a:off x="8865397" y="3987799"/>
              <a:ext cx="2386803" cy="1587501"/>
            </a:xfrm>
            <a:prstGeom prst="rect">
              <a:avLst/>
            </a:prstGeom>
          </p:spPr>
        </p:pic>
        <p:sp>
          <p:nvSpPr>
            <p:cNvPr id="7" name="Rectangle 7"/>
            <p:cNvSpPr>
              <a:spLocks noChangeArrowheads="1"/>
            </p:cNvSpPr>
            <p:nvPr/>
          </p:nvSpPr>
          <p:spPr bwMode="auto">
            <a:xfrm>
              <a:off x="10398095" y="4622800"/>
              <a:ext cx="552390" cy="508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grpSp>
      <p:sp>
        <p:nvSpPr>
          <p:cNvPr id="9" name="TextBox 8"/>
          <p:cNvSpPr txBox="1"/>
          <p:nvPr/>
        </p:nvSpPr>
        <p:spPr>
          <a:xfrm>
            <a:off x="8445502" y="5207000"/>
            <a:ext cx="2781298" cy="923330"/>
          </a:xfrm>
          <a:prstGeom prst="rect">
            <a:avLst/>
          </a:prstGeom>
          <a:noFill/>
        </p:spPr>
        <p:txBody>
          <a:bodyPr wrap="square" rtlCol="0">
            <a:spAutoFit/>
          </a:bodyPr>
          <a:lstStyle/>
          <a:p>
            <a:r>
              <a:rPr lang="en-US" dirty="0" smtClean="0">
                <a:solidFill>
                  <a:srgbClr val="002060"/>
                </a:solidFill>
                <a:latin typeface="Agency FB" panose="020B0503020202020204" pitchFamily="34" charset="0"/>
              </a:rPr>
              <a:t>The loss of vision in glaucoma</a:t>
            </a:r>
          </a:p>
          <a:p>
            <a:r>
              <a:rPr lang="en-US" dirty="0" smtClean="0">
                <a:solidFill>
                  <a:srgbClr val="002060"/>
                </a:solidFill>
                <a:latin typeface="Agency FB" panose="020B0503020202020204" pitchFamily="34" charset="0"/>
              </a:rPr>
              <a:t>due to the damage of the optic</a:t>
            </a:r>
          </a:p>
          <a:p>
            <a:r>
              <a:rPr lang="en-US" dirty="0" smtClean="0">
                <a:solidFill>
                  <a:srgbClr val="002060"/>
                </a:solidFill>
                <a:latin typeface="Agency FB" panose="020B0503020202020204" pitchFamily="34" charset="0"/>
              </a:rPr>
              <a:t> nerve as shown in the box.</a:t>
            </a:r>
            <a:endParaRPr lang="en-US"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1013822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rgbClr val="002060"/>
                </a:solidFill>
                <a:latin typeface="Agency FB" panose="020B0503020202020204" pitchFamily="34" charset="0"/>
              </a:rPr>
              <a:t>Advanced primary congenital glaucoma</a:t>
            </a:r>
            <a:endParaRPr lang="en-US" dirty="0"/>
          </a:p>
        </p:txBody>
      </p:sp>
      <p:graphicFrame>
        <p:nvGraphicFramePr>
          <p:cNvPr id="4" name="Object 2"/>
          <p:cNvGraphicFramePr>
            <a:graphicFrameLocks noGrp="1" noChangeAspect="1"/>
          </p:cNvGraphicFramePr>
          <p:nvPr>
            <p:ph idx="1"/>
            <p:extLst>
              <p:ext uri="{D42A27DB-BD31-4B8C-83A1-F6EECF244321}">
                <p14:modId xmlns:p14="http://schemas.microsoft.com/office/powerpoint/2010/main" val="1545576707"/>
              </p:ext>
            </p:extLst>
          </p:nvPr>
        </p:nvGraphicFramePr>
        <p:xfrm>
          <a:off x="2975792" y="2108201"/>
          <a:ext cx="6096000" cy="3606800"/>
        </p:xfrm>
        <a:graphic>
          <a:graphicData uri="http://schemas.openxmlformats.org/presentationml/2006/ole">
            <mc:AlternateContent xmlns:mc="http://schemas.openxmlformats.org/markup-compatibility/2006">
              <mc:Choice xmlns:v="urn:schemas-microsoft-com:vml" Requires="v">
                <p:oleObj spid="_x0000_s1081" name="Image" r:id="rId3" imgW="4050800" imgH="2564571" progId="Photoshop.Image.7">
                  <p:embed/>
                </p:oleObj>
              </mc:Choice>
              <mc:Fallback>
                <p:oleObj name="Image" r:id="rId3" imgW="4050800" imgH="2564571" progId="Photoshop.Image.7">
                  <p:embed/>
                  <p:pic>
                    <p:nvPicPr>
                      <p:cNvPr id="409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5792" y="2108201"/>
                        <a:ext cx="6096000" cy="3606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10867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2060"/>
                </a:solidFill>
                <a:latin typeface="Agency FB" panose="020B0503020202020204" pitchFamily="34" charset="0"/>
              </a:rPr>
              <a:t>Glaucoma advances gradually from loss of peripheral vision to blindness</a:t>
            </a:r>
            <a:endParaRPr lang="en-US" sz="3200" dirty="0">
              <a:solidFill>
                <a:srgbClr val="002060"/>
              </a:solidFill>
              <a:latin typeface="Agency FB" panose="020B0503020202020204" pitchFamily="34" charset="0"/>
            </a:endParaRPr>
          </a:p>
        </p:txBody>
      </p:sp>
      <p:pic>
        <p:nvPicPr>
          <p:cNvPr id="4" name="Picture 7" descr="normalvis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87463" y="2257425"/>
            <a:ext cx="4191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glaucomavision"/>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100" y="2311399"/>
            <a:ext cx="4186238"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625633" y="5499461"/>
            <a:ext cx="1510350" cy="461665"/>
          </a:xfrm>
          <a:prstGeom prst="rect">
            <a:avLst/>
          </a:prstGeom>
          <a:noFill/>
        </p:spPr>
        <p:txBody>
          <a:bodyPr wrap="none" rtlCol="0">
            <a:spAutoFit/>
          </a:bodyPr>
          <a:lstStyle/>
          <a:p>
            <a:r>
              <a:rPr lang="en-US" sz="2400" dirty="0" smtClean="0">
                <a:solidFill>
                  <a:srgbClr val="002060"/>
                </a:solidFill>
                <a:latin typeface="Agency FB" panose="020B0503020202020204" pitchFamily="34" charset="0"/>
              </a:rPr>
              <a:t>Normal vision</a:t>
            </a:r>
            <a:endParaRPr lang="en-US" sz="2400" dirty="0">
              <a:solidFill>
                <a:srgbClr val="002060"/>
              </a:solidFill>
              <a:latin typeface="Agency FB" panose="020B0503020202020204" pitchFamily="34" charset="0"/>
            </a:endParaRPr>
          </a:p>
        </p:txBody>
      </p:sp>
      <p:sp>
        <p:nvSpPr>
          <p:cNvPr id="7" name="TextBox 6"/>
          <p:cNvSpPr txBox="1"/>
          <p:nvPr/>
        </p:nvSpPr>
        <p:spPr>
          <a:xfrm>
            <a:off x="7367452" y="5499460"/>
            <a:ext cx="2175596" cy="461665"/>
          </a:xfrm>
          <a:prstGeom prst="rect">
            <a:avLst/>
          </a:prstGeom>
          <a:noFill/>
        </p:spPr>
        <p:txBody>
          <a:bodyPr wrap="none" rtlCol="0">
            <a:spAutoFit/>
          </a:bodyPr>
          <a:lstStyle/>
          <a:p>
            <a:r>
              <a:rPr lang="en-US" sz="2400" dirty="0" smtClean="0">
                <a:latin typeface="Agency FB" panose="020B0503020202020204" pitchFamily="34" charset="0"/>
              </a:rPr>
              <a:t>Glaucomatous vision</a:t>
            </a:r>
            <a:endParaRPr lang="en-US" sz="2400" dirty="0">
              <a:latin typeface="Agency FB" panose="020B0503020202020204" pitchFamily="34" charset="0"/>
            </a:endParaRPr>
          </a:p>
        </p:txBody>
      </p:sp>
    </p:spTree>
    <p:extLst>
      <p:ext uri="{BB962C8B-B14F-4D97-AF65-F5344CB8AC3E}">
        <p14:creationId xmlns:p14="http://schemas.microsoft.com/office/powerpoint/2010/main" val="33012015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Epidemiology &amp; Etiology of Glaucoma</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normAutofit fontScale="92500"/>
          </a:bodyPr>
          <a:lstStyle/>
          <a:p>
            <a:r>
              <a:rPr lang="en-US" sz="2800" dirty="0" smtClean="0">
                <a:solidFill>
                  <a:srgbClr val="002060"/>
                </a:solidFill>
                <a:latin typeface="Agency FB" panose="020B0503020202020204" pitchFamily="34" charset="0"/>
              </a:rPr>
              <a:t>Based on earlier reports, glaucoma is estimated to affect 70 million individuals worldwide and 3 million Americans have glaucoma at the age of 40 and older, African American are 15 times more likely to be visually impaired from glaucoma than Caucasians.</a:t>
            </a:r>
          </a:p>
          <a:p>
            <a:r>
              <a:rPr lang="en-US" sz="2800" dirty="0" smtClean="0">
                <a:solidFill>
                  <a:srgbClr val="002060"/>
                </a:solidFill>
                <a:latin typeface="Agency FB" panose="020B0503020202020204" pitchFamily="34" charset="0"/>
              </a:rPr>
              <a:t>Increased risk factors:</a:t>
            </a:r>
          </a:p>
          <a:p>
            <a:r>
              <a:rPr lang="en-US" sz="2800" dirty="0" smtClean="0">
                <a:solidFill>
                  <a:srgbClr val="002060"/>
                </a:solidFill>
                <a:latin typeface="Agency FB" panose="020B0503020202020204" pitchFamily="34" charset="0"/>
              </a:rPr>
              <a:t>* High myopia</a:t>
            </a:r>
          </a:p>
          <a:p>
            <a:r>
              <a:rPr lang="en-US" sz="2800" dirty="0" smtClean="0">
                <a:solidFill>
                  <a:srgbClr val="002060"/>
                </a:solidFill>
                <a:latin typeface="Agency FB" panose="020B0503020202020204" pitchFamily="34" charset="0"/>
              </a:rPr>
              <a:t>*diabetes</a:t>
            </a:r>
          </a:p>
          <a:p>
            <a:r>
              <a:rPr lang="en-US" sz="2800" dirty="0" smtClean="0">
                <a:solidFill>
                  <a:srgbClr val="002060"/>
                </a:solidFill>
                <a:latin typeface="Agency FB" panose="020B0503020202020204" pitchFamily="34" charset="0"/>
              </a:rPr>
              <a:t>* Hypertension</a:t>
            </a:r>
          </a:p>
          <a:p>
            <a:r>
              <a:rPr lang="en-US" sz="2800" dirty="0" smtClean="0">
                <a:solidFill>
                  <a:srgbClr val="002060"/>
                </a:solidFill>
                <a:latin typeface="Agency FB" panose="020B0503020202020204" pitchFamily="34" charset="0"/>
              </a:rPr>
              <a:t>*Eye injury; leading to cause traumatic glaucoma </a:t>
            </a:r>
          </a:p>
          <a:p>
            <a:pPr marL="0" indent="0">
              <a:buNone/>
            </a:pPr>
            <a:endParaRPr lang="en-US" sz="28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3355254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Aqueous Humor outflow pathway modulates ocular pressure</a:t>
            </a:r>
            <a:endParaRPr lang="en-US" dirty="0">
              <a:solidFill>
                <a:srgbClr val="002060"/>
              </a:solidFill>
              <a:latin typeface="Agency FB" panose="020B0503020202020204" pitchFamily="34" charset="0"/>
            </a:endParaRPr>
          </a:p>
        </p:txBody>
      </p:sp>
      <p:pic>
        <p:nvPicPr>
          <p:cNvPr id="4" name="Picture 4" descr="normal ey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428" t="6209" b="6052"/>
          <a:stretch>
            <a:fillRect/>
          </a:stretch>
        </p:blipFill>
        <p:spPr bwMode="auto">
          <a:xfrm>
            <a:off x="1684875" y="1993900"/>
            <a:ext cx="52959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Glaucoma illustration"/>
          <p:cNvPicPr/>
          <p:nvPr/>
        </p:nvPicPr>
        <p:blipFill>
          <a:blip r:embed="rId3">
            <a:extLst>
              <a:ext uri="{28A0092B-C50C-407E-A947-70E740481C1C}">
                <a14:useLocalDpi xmlns:a14="http://schemas.microsoft.com/office/drawing/2010/main" val="0"/>
              </a:ext>
            </a:extLst>
          </a:blip>
          <a:srcRect/>
          <a:stretch>
            <a:fillRect/>
          </a:stretch>
        </p:blipFill>
        <p:spPr bwMode="auto">
          <a:xfrm>
            <a:off x="6980775" y="1993899"/>
            <a:ext cx="4483092" cy="4191001"/>
          </a:xfrm>
          <a:prstGeom prst="rect">
            <a:avLst/>
          </a:prstGeom>
          <a:noFill/>
          <a:ln>
            <a:noFill/>
          </a:ln>
        </p:spPr>
      </p:pic>
    </p:spTree>
    <p:extLst>
      <p:ext uri="{BB962C8B-B14F-4D97-AF65-F5344CB8AC3E}">
        <p14:creationId xmlns:p14="http://schemas.microsoft.com/office/powerpoint/2010/main" val="37367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gency FB" panose="020B0503020202020204" pitchFamily="34" charset="0"/>
              </a:rPr>
              <a:t>Schematic showing the direction of aqueous and blood flow; possible sites of aneurysm during traumatic glaucoma.</a:t>
            </a:r>
            <a:endParaRPr lang="en-US" dirty="0">
              <a:latin typeface="Agency FB" panose="020B0503020202020204" pitchFamily="34" charset="0"/>
            </a:endParaRPr>
          </a:p>
        </p:txBody>
      </p:sp>
      <p:pic>
        <p:nvPicPr>
          <p:cNvPr id="4" name="Picture 5" descr="glaucom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11211" y="2685161"/>
            <a:ext cx="4261104" cy="285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7"/>
          <p:cNvGrpSpPr>
            <a:grpSpLocks/>
          </p:cNvGrpSpPr>
          <p:nvPr/>
        </p:nvGrpSpPr>
        <p:grpSpPr bwMode="auto">
          <a:xfrm>
            <a:off x="4089400" y="3746500"/>
            <a:ext cx="1701800" cy="1422400"/>
            <a:chOff x="2928" y="2496"/>
            <a:chExt cx="946" cy="1051"/>
          </a:xfrm>
        </p:grpSpPr>
        <p:grpSp>
          <p:nvGrpSpPr>
            <p:cNvPr id="6" name="Group 8"/>
            <p:cNvGrpSpPr>
              <a:grpSpLocks/>
            </p:cNvGrpSpPr>
            <p:nvPr/>
          </p:nvGrpSpPr>
          <p:grpSpPr bwMode="auto">
            <a:xfrm>
              <a:off x="2944" y="2496"/>
              <a:ext cx="930" cy="1051"/>
              <a:chOff x="2944" y="2496"/>
              <a:chExt cx="930" cy="1051"/>
            </a:xfrm>
          </p:grpSpPr>
          <p:sp>
            <p:nvSpPr>
              <p:cNvPr id="8" name="Freeform 9"/>
              <p:cNvSpPr>
                <a:spLocks/>
              </p:cNvSpPr>
              <p:nvPr/>
            </p:nvSpPr>
            <p:spPr bwMode="auto">
              <a:xfrm>
                <a:off x="2944" y="2496"/>
                <a:ext cx="930" cy="1051"/>
              </a:xfrm>
              <a:custGeom>
                <a:avLst/>
                <a:gdLst>
                  <a:gd name="T0" fmla="*/ 0 w 930"/>
                  <a:gd name="T1" fmla="*/ 1051 h 1051"/>
                  <a:gd name="T2" fmla="*/ 64 w 930"/>
                  <a:gd name="T3" fmla="*/ 951 h 1051"/>
                  <a:gd name="T4" fmla="*/ 101 w 930"/>
                  <a:gd name="T5" fmla="*/ 869 h 1051"/>
                  <a:gd name="T6" fmla="*/ 165 w 930"/>
                  <a:gd name="T7" fmla="*/ 549 h 1051"/>
                  <a:gd name="T8" fmla="*/ 283 w 930"/>
                  <a:gd name="T9" fmla="*/ 457 h 1051"/>
                  <a:gd name="T10" fmla="*/ 658 w 930"/>
                  <a:gd name="T11" fmla="*/ 366 h 1051"/>
                  <a:gd name="T12" fmla="*/ 814 w 930"/>
                  <a:gd name="T13" fmla="*/ 320 h 1051"/>
                  <a:gd name="T14" fmla="*/ 869 w 930"/>
                  <a:gd name="T15" fmla="*/ 302 h 1051"/>
                  <a:gd name="T16" fmla="*/ 914 w 930"/>
                  <a:gd name="T17" fmla="*/ 229 h 1051"/>
                  <a:gd name="T18" fmla="*/ 914 w 930"/>
                  <a:gd name="T19" fmla="*/ 165 h 1051"/>
                  <a:gd name="T20" fmla="*/ 896 w 930"/>
                  <a:gd name="T21" fmla="*/ 37 h 1051"/>
                  <a:gd name="T22" fmla="*/ 741 w 930"/>
                  <a:gd name="T23" fmla="*/ 0 h 1051"/>
                  <a:gd name="T24" fmla="*/ 265 w 930"/>
                  <a:gd name="T25" fmla="*/ 64 h 1051"/>
                  <a:gd name="T26" fmla="*/ 110 w 930"/>
                  <a:gd name="T27" fmla="*/ 110 h 1051"/>
                  <a:gd name="T28" fmla="*/ 55 w 930"/>
                  <a:gd name="T29" fmla="*/ 119 h 1051"/>
                  <a:gd name="T30" fmla="*/ 27 w 930"/>
                  <a:gd name="T31" fmla="*/ 128 h 10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0" h="1051">
                    <a:moveTo>
                      <a:pt x="0" y="1051"/>
                    </a:moveTo>
                    <a:cubicBezTo>
                      <a:pt x="42" y="1023"/>
                      <a:pt x="37" y="992"/>
                      <a:pt x="64" y="951"/>
                    </a:cubicBezTo>
                    <a:cubicBezTo>
                      <a:pt x="74" y="921"/>
                      <a:pt x="90" y="898"/>
                      <a:pt x="101" y="869"/>
                    </a:cubicBezTo>
                    <a:cubicBezTo>
                      <a:pt x="107" y="766"/>
                      <a:pt x="102" y="639"/>
                      <a:pt x="165" y="549"/>
                    </a:cubicBezTo>
                    <a:cubicBezTo>
                      <a:pt x="185" y="468"/>
                      <a:pt x="212" y="478"/>
                      <a:pt x="283" y="457"/>
                    </a:cubicBezTo>
                    <a:cubicBezTo>
                      <a:pt x="406" y="421"/>
                      <a:pt x="533" y="397"/>
                      <a:pt x="658" y="366"/>
                    </a:cubicBezTo>
                    <a:cubicBezTo>
                      <a:pt x="711" y="353"/>
                      <a:pt x="762" y="337"/>
                      <a:pt x="814" y="320"/>
                    </a:cubicBezTo>
                    <a:cubicBezTo>
                      <a:pt x="832" y="314"/>
                      <a:pt x="869" y="302"/>
                      <a:pt x="869" y="302"/>
                    </a:cubicBezTo>
                    <a:cubicBezTo>
                      <a:pt x="890" y="280"/>
                      <a:pt x="897" y="255"/>
                      <a:pt x="914" y="229"/>
                    </a:cubicBezTo>
                    <a:cubicBezTo>
                      <a:pt x="930" y="180"/>
                      <a:pt x="922" y="222"/>
                      <a:pt x="914" y="165"/>
                    </a:cubicBezTo>
                    <a:cubicBezTo>
                      <a:pt x="908" y="122"/>
                      <a:pt x="926" y="68"/>
                      <a:pt x="896" y="37"/>
                    </a:cubicBezTo>
                    <a:cubicBezTo>
                      <a:pt x="875" y="15"/>
                      <a:pt x="768" y="4"/>
                      <a:pt x="741" y="0"/>
                    </a:cubicBezTo>
                    <a:cubicBezTo>
                      <a:pt x="528" y="7"/>
                      <a:pt x="445" y="5"/>
                      <a:pt x="265" y="64"/>
                    </a:cubicBezTo>
                    <a:cubicBezTo>
                      <a:pt x="214" y="81"/>
                      <a:pt x="162" y="99"/>
                      <a:pt x="110" y="110"/>
                    </a:cubicBezTo>
                    <a:cubicBezTo>
                      <a:pt x="92" y="114"/>
                      <a:pt x="73" y="115"/>
                      <a:pt x="55" y="119"/>
                    </a:cubicBezTo>
                    <a:cubicBezTo>
                      <a:pt x="45" y="121"/>
                      <a:pt x="27" y="128"/>
                      <a:pt x="27" y="128"/>
                    </a:cubicBezTo>
                  </a:path>
                </a:pathLst>
              </a:cu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Freeform 10"/>
              <p:cNvSpPr>
                <a:spLocks/>
              </p:cNvSpPr>
              <p:nvPr/>
            </p:nvSpPr>
            <p:spPr bwMode="auto">
              <a:xfrm>
                <a:off x="3054" y="2917"/>
                <a:ext cx="173" cy="68"/>
              </a:xfrm>
              <a:custGeom>
                <a:avLst/>
                <a:gdLst>
                  <a:gd name="T0" fmla="*/ 0 w 173"/>
                  <a:gd name="T1" fmla="*/ 0 h 68"/>
                  <a:gd name="T2" fmla="*/ 173 w 173"/>
                  <a:gd name="T3" fmla="*/ 36 h 68"/>
                  <a:gd name="T4" fmla="*/ 0 60000 65536"/>
                  <a:gd name="T5" fmla="*/ 0 60000 65536"/>
                </a:gdLst>
                <a:ahLst/>
                <a:cxnLst>
                  <a:cxn ang="T4">
                    <a:pos x="T0" y="T1"/>
                  </a:cxn>
                  <a:cxn ang="T5">
                    <a:pos x="T2" y="T3"/>
                  </a:cxn>
                </a:cxnLst>
                <a:rect l="0" t="0" r="r" b="b"/>
                <a:pathLst>
                  <a:path w="173" h="68">
                    <a:moveTo>
                      <a:pt x="0" y="0"/>
                    </a:moveTo>
                    <a:cubicBezTo>
                      <a:pt x="33" y="22"/>
                      <a:pt x="141" y="68"/>
                      <a:pt x="173" y="36"/>
                    </a:cubicBezTo>
                  </a:path>
                </a:pathLst>
              </a:cu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 name="Line 11"/>
            <p:cNvSpPr>
              <a:spLocks noChangeShapeType="1"/>
            </p:cNvSpPr>
            <p:nvPr/>
          </p:nvSpPr>
          <p:spPr bwMode="auto">
            <a:xfrm flipH="1">
              <a:off x="2928" y="2592"/>
              <a:ext cx="96" cy="4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 name="TextBox 9"/>
          <p:cNvSpPr txBox="1"/>
          <p:nvPr/>
        </p:nvSpPr>
        <p:spPr>
          <a:xfrm>
            <a:off x="2357311" y="2235200"/>
            <a:ext cx="2552302" cy="369332"/>
          </a:xfrm>
          <a:prstGeom prst="rect">
            <a:avLst/>
          </a:prstGeom>
          <a:noFill/>
        </p:spPr>
        <p:txBody>
          <a:bodyPr wrap="none" rtlCol="0">
            <a:spAutoFit/>
          </a:bodyPr>
          <a:lstStyle/>
          <a:p>
            <a:r>
              <a:rPr lang="en-US" dirty="0" smtClean="0">
                <a:solidFill>
                  <a:srgbClr val="002060"/>
                </a:solidFill>
                <a:latin typeface="Agency FB" panose="020B0503020202020204" pitchFamily="34" charset="0"/>
              </a:rPr>
              <a:t>Direction of aqueous humor flow</a:t>
            </a:r>
            <a:endParaRPr lang="en-US" dirty="0">
              <a:solidFill>
                <a:srgbClr val="002060"/>
              </a:solidFill>
              <a:latin typeface="Agency FB" panose="020B0503020202020204" pitchFamily="34" charset="0"/>
            </a:endParaRPr>
          </a:p>
        </p:txBody>
      </p:sp>
      <p:pic>
        <p:nvPicPr>
          <p:cNvPr id="11" name="Picture 10" descr="http://aibolita.com/uploads/posts/2015-06/79q-1482.jpg"/>
          <p:cNvPicPr/>
          <p:nvPr/>
        </p:nvPicPr>
        <p:blipFill>
          <a:blip r:embed="rId3">
            <a:extLst>
              <a:ext uri="{28A0092B-C50C-407E-A947-70E740481C1C}">
                <a14:useLocalDpi xmlns:a14="http://schemas.microsoft.com/office/drawing/2010/main" val="0"/>
              </a:ext>
            </a:extLst>
          </a:blip>
          <a:srcRect/>
          <a:stretch>
            <a:fillRect/>
          </a:stretch>
        </p:blipFill>
        <p:spPr bwMode="auto">
          <a:xfrm>
            <a:off x="6337088" y="2685161"/>
            <a:ext cx="4818592" cy="2852928"/>
          </a:xfrm>
          <a:prstGeom prst="rect">
            <a:avLst/>
          </a:prstGeom>
          <a:noFill/>
          <a:ln>
            <a:noFill/>
          </a:ln>
        </p:spPr>
      </p:pic>
      <p:sp>
        <p:nvSpPr>
          <p:cNvPr id="12" name="Rectangle 11"/>
          <p:cNvSpPr/>
          <p:nvPr/>
        </p:nvSpPr>
        <p:spPr>
          <a:xfrm>
            <a:off x="6072315" y="5571062"/>
            <a:ext cx="5730218" cy="369332"/>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Ref. http://www.medicalnewstoday.com/articles/9710.php</a:t>
            </a:r>
            <a:endParaRPr lang="en-US" dirty="0"/>
          </a:p>
        </p:txBody>
      </p:sp>
      <p:sp>
        <p:nvSpPr>
          <p:cNvPr id="13" name="TextBox 12"/>
          <p:cNvSpPr txBox="1"/>
          <p:nvPr/>
        </p:nvSpPr>
        <p:spPr>
          <a:xfrm>
            <a:off x="6807200" y="2235200"/>
            <a:ext cx="4131733" cy="369332"/>
          </a:xfrm>
          <a:prstGeom prst="rect">
            <a:avLst/>
          </a:prstGeom>
          <a:noFill/>
        </p:spPr>
        <p:txBody>
          <a:bodyPr wrap="square" rtlCol="0">
            <a:spAutoFit/>
          </a:bodyPr>
          <a:lstStyle/>
          <a:p>
            <a:r>
              <a:rPr lang="en-US" dirty="0" smtClean="0">
                <a:solidFill>
                  <a:srgbClr val="002060"/>
                </a:solidFill>
                <a:latin typeface="Agency FB" panose="020B0503020202020204" pitchFamily="34" charset="0"/>
              </a:rPr>
              <a:t>Direction of blood flow</a:t>
            </a:r>
            <a:endParaRPr lang="en-US"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295743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Schematic presentation of fluid flow dynamics &amp; conventional outflow pathway cells in human eyes</a:t>
            </a:r>
            <a:endParaRPr lang="en-US" dirty="0">
              <a:solidFill>
                <a:srgbClr val="002060"/>
              </a:solidFill>
              <a:latin typeface="Agency FB" panose="020B0503020202020204" pitchFamily="34" charset="0"/>
            </a:endParaRPr>
          </a:p>
        </p:txBody>
      </p:sp>
      <p:pic>
        <p:nvPicPr>
          <p:cNvPr id="4" name="Picture 2" descr="C:\Documents and Settings\optho\Desktop\JK\Fluid dynamics.jpg"/>
          <p:cNvPicPr>
            <a:picLocks noGrp="1" noChangeAspect="1" noChangeArrowheads="1"/>
          </p:cNvPicPr>
          <p:nvPr>
            <p:ph idx="1"/>
          </p:nvPr>
        </p:nvPicPr>
        <p:blipFill>
          <a:blip r:embed="rId2">
            <a:lum bright="-12000" contrast="24000"/>
            <a:extLst/>
          </a:blip>
          <a:srcRect/>
          <a:stretch>
            <a:fillRect/>
          </a:stretch>
        </p:blipFill>
        <p:spPr bwMode="auto">
          <a:xfrm>
            <a:off x="1219200" y="1828800"/>
            <a:ext cx="3924300" cy="35179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5" name="Picture 4" descr="D:\Kumar\0511\0004.jpg"/>
          <p:cNvPicPr>
            <a:picLocks noChangeAspect="1" noChangeArrowheads="1"/>
          </p:cNvPicPr>
          <p:nvPr/>
        </p:nvPicPr>
        <p:blipFill>
          <a:blip r:embed="rId3">
            <a:extLst/>
          </a:blip>
          <a:srcRect/>
          <a:stretch>
            <a:fillRect/>
          </a:stretch>
        </p:blipFill>
        <p:spPr bwMode="auto">
          <a:xfrm>
            <a:off x="5334000" y="1828800"/>
            <a:ext cx="4711700" cy="35179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7" name="TextBox 6"/>
          <p:cNvSpPr txBox="1"/>
          <p:nvPr/>
        </p:nvSpPr>
        <p:spPr>
          <a:xfrm>
            <a:off x="1181100" y="5321300"/>
            <a:ext cx="3949700" cy="369332"/>
          </a:xfrm>
          <a:prstGeom prst="rect">
            <a:avLst/>
          </a:prstGeom>
          <a:noFill/>
        </p:spPr>
        <p:txBody>
          <a:bodyPr wrap="square" rtlCol="0">
            <a:spAutoFit/>
          </a:bodyPr>
          <a:lstStyle/>
          <a:p>
            <a:r>
              <a:rPr lang="en-US" dirty="0" smtClean="0">
                <a:solidFill>
                  <a:srgbClr val="002060"/>
                </a:solidFill>
                <a:latin typeface="Agency FB" panose="020B0503020202020204" pitchFamily="34" charset="0"/>
              </a:rPr>
              <a:t>Fluid dynamics of aqueous humor outflow pathways </a:t>
            </a:r>
            <a:endParaRPr lang="en-US" dirty="0">
              <a:solidFill>
                <a:srgbClr val="002060"/>
              </a:solidFill>
              <a:latin typeface="Agency FB" panose="020B0503020202020204" pitchFamily="34" charset="0"/>
            </a:endParaRPr>
          </a:p>
        </p:txBody>
      </p:sp>
      <p:sp>
        <p:nvSpPr>
          <p:cNvPr id="10" name="TextBox 9"/>
          <p:cNvSpPr txBox="1"/>
          <p:nvPr/>
        </p:nvSpPr>
        <p:spPr>
          <a:xfrm>
            <a:off x="5422900" y="5334000"/>
            <a:ext cx="4622800" cy="369332"/>
          </a:xfrm>
          <a:prstGeom prst="rect">
            <a:avLst/>
          </a:prstGeom>
          <a:noFill/>
        </p:spPr>
        <p:txBody>
          <a:bodyPr wrap="square" rtlCol="0">
            <a:spAutoFit/>
          </a:bodyPr>
          <a:lstStyle/>
          <a:p>
            <a:r>
              <a:rPr lang="en-US" dirty="0" smtClean="0">
                <a:solidFill>
                  <a:srgbClr val="002060"/>
                </a:solidFill>
                <a:latin typeface="Agency FB" panose="020B0503020202020204" pitchFamily="34" charset="0"/>
              </a:rPr>
              <a:t>Anatomical views of conventional outflow pathways</a:t>
            </a:r>
            <a:endParaRPr lang="en-US" dirty="0">
              <a:solidFill>
                <a:srgbClr val="002060"/>
              </a:solidFill>
              <a:latin typeface="Agency FB" panose="020B0503020202020204" pitchFamily="34" charset="0"/>
            </a:endParaRPr>
          </a:p>
        </p:txBody>
      </p:sp>
      <p:sp>
        <p:nvSpPr>
          <p:cNvPr id="3" name="TextBox 2"/>
          <p:cNvSpPr txBox="1"/>
          <p:nvPr/>
        </p:nvSpPr>
        <p:spPr>
          <a:xfrm>
            <a:off x="1016000" y="5689600"/>
            <a:ext cx="9753600" cy="707886"/>
          </a:xfrm>
          <a:prstGeom prst="rect">
            <a:avLst/>
          </a:prstGeom>
          <a:noFill/>
        </p:spPr>
        <p:txBody>
          <a:bodyPr wrap="square" rtlCol="0">
            <a:spAutoFit/>
          </a:bodyPr>
          <a:lstStyle/>
          <a:p>
            <a:r>
              <a:rPr lang="en-US" sz="2000" dirty="0" smtClean="0">
                <a:solidFill>
                  <a:srgbClr val="002060"/>
                </a:solidFill>
                <a:latin typeface="Agency FB" panose="020B0503020202020204" pitchFamily="34" charset="0"/>
              </a:rPr>
              <a:t>It is noteworthy that the conventional outflow pathway; 90 % fluid exit through TM-SC system in human but only 40% fluid exit through TM-SC system in primates.  So, primates may not be a suitable model specifically to the glaucoma.</a:t>
            </a:r>
            <a:endParaRPr lang="en-US" sz="20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219535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Aqueous humor outflow resistance</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lstStyle/>
          <a:p>
            <a:endParaRPr lang="en-US" dirty="0" smtClean="0"/>
          </a:p>
          <a:p>
            <a:endParaRPr lang="en-US"/>
          </a:p>
          <a:p>
            <a:endParaRPr lang="en-US" dirty="0" smtClean="0"/>
          </a:p>
          <a:p>
            <a:r>
              <a:rPr lang="en-US" sz="3200" dirty="0" smtClean="0">
                <a:solidFill>
                  <a:srgbClr val="002060"/>
                </a:solidFill>
                <a:latin typeface="Agency FB" panose="020B0503020202020204" pitchFamily="34" charset="0"/>
              </a:rPr>
              <a:t>The current view is that majority of the aqueous outflow resistance is located in either </a:t>
            </a:r>
            <a:r>
              <a:rPr lang="en-US" sz="3200" dirty="0" err="1" smtClean="0">
                <a:solidFill>
                  <a:srgbClr val="002060"/>
                </a:solidFill>
                <a:latin typeface="Agency FB" panose="020B0503020202020204" pitchFamily="34" charset="0"/>
              </a:rPr>
              <a:t>juxtacanaliculat</a:t>
            </a:r>
            <a:r>
              <a:rPr lang="en-US" sz="3200" dirty="0" smtClean="0">
                <a:solidFill>
                  <a:srgbClr val="002060"/>
                </a:solidFill>
                <a:latin typeface="Agency FB" panose="020B0503020202020204" pitchFamily="34" charset="0"/>
              </a:rPr>
              <a:t> tissue (JCT) and/or in the inner wall of </a:t>
            </a:r>
            <a:r>
              <a:rPr lang="en-US" sz="3200" dirty="0" err="1" smtClean="0">
                <a:solidFill>
                  <a:srgbClr val="002060"/>
                </a:solidFill>
                <a:latin typeface="Agency FB" panose="020B0503020202020204" pitchFamily="34" charset="0"/>
              </a:rPr>
              <a:t>Schlemm’s</a:t>
            </a:r>
            <a:r>
              <a:rPr lang="en-US" sz="3200" dirty="0" smtClean="0">
                <a:solidFill>
                  <a:srgbClr val="002060"/>
                </a:solidFill>
                <a:latin typeface="Agency FB" panose="020B0503020202020204" pitchFamily="34" charset="0"/>
              </a:rPr>
              <a:t> canal (SC).  However, the contribution of transcellular</a:t>
            </a:r>
            <a:r>
              <a:rPr lang="en-US" sz="3200" dirty="0">
                <a:solidFill>
                  <a:srgbClr val="002060"/>
                </a:solidFill>
                <a:latin typeface="Agency FB" panose="020B0503020202020204" pitchFamily="34" charset="0"/>
              </a:rPr>
              <a:t>,</a:t>
            </a:r>
            <a:r>
              <a:rPr lang="en-US" sz="3200" dirty="0" smtClean="0">
                <a:solidFill>
                  <a:srgbClr val="002060"/>
                </a:solidFill>
                <a:latin typeface="Agency FB" panose="020B0503020202020204" pitchFamily="34" charset="0"/>
              </a:rPr>
              <a:t> pore formations or </a:t>
            </a:r>
            <a:r>
              <a:rPr lang="en-US" sz="3200" dirty="0" err="1" smtClean="0">
                <a:solidFill>
                  <a:srgbClr val="002060"/>
                </a:solidFill>
                <a:latin typeface="Agency FB" panose="020B0503020202020204" pitchFamily="34" charset="0"/>
              </a:rPr>
              <a:t>paracellular</a:t>
            </a:r>
            <a:r>
              <a:rPr lang="en-US" sz="3200" dirty="0" smtClean="0">
                <a:solidFill>
                  <a:srgbClr val="002060"/>
                </a:solidFill>
                <a:latin typeface="Agency FB" panose="020B0503020202020204" pitchFamily="34" charset="0"/>
              </a:rPr>
              <a:t> pathways to fluid flow across the inner wall of SC is not certain.</a:t>
            </a:r>
          </a:p>
          <a:p>
            <a:endParaRPr lang="en-US" sz="32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1949920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800" y="457200"/>
            <a:ext cx="10096500" cy="1280160"/>
          </a:xfrm>
        </p:spPr>
        <p:txBody>
          <a:bodyPr>
            <a:normAutofit fontScale="90000"/>
          </a:bodyPr>
          <a:lstStyle/>
          <a:p>
            <a:r>
              <a:rPr lang="en-US" dirty="0" smtClean="0">
                <a:solidFill>
                  <a:srgbClr val="002060"/>
                </a:solidFill>
                <a:latin typeface="Agency FB" panose="020B0503020202020204" pitchFamily="34" charset="0"/>
              </a:rPr>
              <a:t>Histological analysis of outflow pathway cells suggesting that the only SC cells are arranged as monolayer.</a:t>
            </a:r>
            <a:endParaRPr lang="en-US" dirty="0">
              <a:solidFill>
                <a:srgbClr val="002060"/>
              </a:solidFill>
              <a:latin typeface="Agency FB" panose="020B0503020202020204" pitchFamily="34" charset="0"/>
            </a:endParaRPr>
          </a:p>
        </p:txBody>
      </p:sp>
      <p:graphicFrame>
        <p:nvGraphicFramePr>
          <p:cNvPr id="4" name="Object 2"/>
          <p:cNvGraphicFramePr>
            <a:graphicFrameLocks noGrp="1" noChangeAspect="1"/>
          </p:cNvGraphicFramePr>
          <p:nvPr>
            <p:ph idx="1"/>
            <p:extLst>
              <p:ext uri="{D42A27DB-BD31-4B8C-83A1-F6EECF244321}">
                <p14:modId xmlns:p14="http://schemas.microsoft.com/office/powerpoint/2010/main" val="3843153066"/>
              </p:ext>
            </p:extLst>
          </p:nvPr>
        </p:nvGraphicFramePr>
        <p:xfrm>
          <a:off x="1443038" y="2499519"/>
          <a:ext cx="4438650" cy="2843213"/>
        </p:xfrm>
        <a:graphic>
          <a:graphicData uri="http://schemas.openxmlformats.org/presentationml/2006/ole">
            <mc:AlternateContent xmlns:mc="http://schemas.openxmlformats.org/markup-compatibility/2006">
              <mc:Choice xmlns:v="urn:schemas-microsoft-com:vml" Requires="v">
                <p:oleObj spid="_x0000_s2097" name="Image" r:id="rId3" imgW="4439421" imgH="2843790" progId="Photoshop.Image.7">
                  <p:embed/>
                </p:oleObj>
              </mc:Choice>
              <mc:Fallback>
                <p:oleObj name="Image" r:id="rId3" imgW="4439421" imgH="2843790" progId="Photoshop.Image.7">
                  <p:embed/>
                  <p:pic>
                    <p:nvPicPr>
                      <p:cNvPr id="1741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3038" y="2499519"/>
                        <a:ext cx="4438650" cy="284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2" descr="C:\Users\janardan.kumar\Documents\IOVS PAPER I (rho)\Kumar et al Fig 6 .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9980" y="1841500"/>
            <a:ext cx="489712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443038" y="5651500"/>
            <a:ext cx="4221162" cy="381000"/>
          </a:xfrm>
          <a:prstGeom prst="rect">
            <a:avLst/>
          </a:prstGeom>
          <a:noFill/>
        </p:spPr>
        <p:txBody>
          <a:bodyPr wrap="square" rtlCol="0">
            <a:spAutoFit/>
          </a:bodyPr>
          <a:lstStyle/>
          <a:p>
            <a:r>
              <a:rPr lang="en-US" dirty="0" smtClean="0">
                <a:solidFill>
                  <a:srgbClr val="002060"/>
                </a:solidFill>
                <a:latin typeface="Agency FB" panose="020B0503020202020204" pitchFamily="34" charset="0"/>
              </a:rPr>
              <a:t>Light micrograph of outflow pathway</a:t>
            </a:r>
            <a:endParaRPr lang="en-US" dirty="0">
              <a:solidFill>
                <a:srgbClr val="002060"/>
              </a:solidFill>
              <a:latin typeface="Agency FB" panose="020B0503020202020204" pitchFamily="34" charset="0"/>
            </a:endParaRPr>
          </a:p>
        </p:txBody>
      </p:sp>
      <p:sp>
        <p:nvSpPr>
          <p:cNvPr id="8" name="TextBox 7"/>
          <p:cNvSpPr txBox="1"/>
          <p:nvPr/>
        </p:nvSpPr>
        <p:spPr>
          <a:xfrm>
            <a:off x="6189980" y="5651500"/>
            <a:ext cx="4706620" cy="369332"/>
          </a:xfrm>
          <a:prstGeom prst="rect">
            <a:avLst/>
          </a:prstGeom>
          <a:noFill/>
        </p:spPr>
        <p:txBody>
          <a:bodyPr wrap="square" rtlCol="0">
            <a:spAutoFit/>
          </a:bodyPr>
          <a:lstStyle/>
          <a:p>
            <a:r>
              <a:rPr lang="en-US" dirty="0" smtClean="0">
                <a:solidFill>
                  <a:srgbClr val="002060"/>
                </a:solidFill>
                <a:latin typeface="Agency FB" panose="020B0503020202020204" pitchFamily="34" charset="0"/>
              </a:rPr>
              <a:t>Electron micrograph of outflow pathway</a:t>
            </a:r>
            <a:endParaRPr lang="en-US"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2544637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7680" y="959703"/>
            <a:ext cx="10058400" cy="1450757"/>
          </a:xfrm>
        </p:spPr>
        <p:txBody>
          <a:bodyPr>
            <a:normAutofit fontScale="90000"/>
          </a:bodyPr>
          <a:lstStyle/>
          <a:p>
            <a:r>
              <a:rPr lang="en-US" altLang="en-US" dirty="0">
                <a:solidFill>
                  <a:srgbClr val="002060"/>
                </a:solidFill>
                <a:latin typeface="Agency FB" panose="020B0503020202020204" pitchFamily="34" charset="0"/>
              </a:rPr>
              <a:t>Outer wall of </a:t>
            </a:r>
            <a:r>
              <a:rPr lang="en-US" altLang="en-US" dirty="0" err="1">
                <a:solidFill>
                  <a:srgbClr val="002060"/>
                </a:solidFill>
                <a:latin typeface="Agency FB" panose="020B0503020202020204" pitchFamily="34" charset="0"/>
              </a:rPr>
              <a:t>Schlemm’s</a:t>
            </a:r>
            <a:r>
              <a:rPr lang="en-US" altLang="en-US" dirty="0">
                <a:solidFill>
                  <a:srgbClr val="002060"/>
                </a:solidFill>
                <a:latin typeface="Agency FB" panose="020B0503020202020204" pitchFamily="34" charset="0"/>
              </a:rPr>
              <a:t> canal in human eye, showing outer wall  endothelium (E), Scleral spur (SP), Septum of SC (SS), </a:t>
            </a:r>
            <a:r>
              <a:rPr lang="en-US" altLang="en-US" dirty="0" smtClean="0">
                <a:solidFill>
                  <a:srgbClr val="002060"/>
                </a:solidFill>
                <a:latin typeface="Agency FB" panose="020B0503020202020204" pitchFamily="34" charset="0"/>
              </a:rPr>
              <a:t> pores and </a:t>
            </a:r>
            <a:r>
              <a:rPr lang="en-US" altLang="en-US" dirty="0">
                <a:solidFill>
                  <a:srgbClr val="002060"/>
                </a:solidFill>
                <a:latin typeface="Agency FB" panose="020B0503020202020204" pitchFamily="34" charset="0"/>
              </a:rPr>
              <a:t>trabecular meshwork (TM).</a:t>
            </a:r>
            <a:br>
              <a:rPr lang="en-US" altLang="en-US" dirty="0">
                <a:solidFill>
                  <a:srgbClr val="002060"/>
                </a:solidFill>
                <a:latin typeface="Agency FB" panose="020B0503020202020204" pitchFamily="34" charset="0"/>
              </a:rPr>
            </a:br>
            <a:endParaRPr lang="en-US" dirty="0">
              <a:solidFill>
                <a:srgbClr val="002060"/>
              </a:solidFill>
              <a:latin typeface="Agency FB" panose="020B0503020202020204" pitchFamily="34" charset="0"/>
            </a:endParaRPr>
          </a:p>
        </p:txBody>
      </p:sp>
      <p:graphicFrame>
        <p:nvGraphicFramePr>
          <p:cNvPr id="4" name="Object 2"/>
          <p:cNvGraphicFramePr>
            <a:graphicFrameLocks noGrp="1" noChangeAspect="1"/>
          </p:cNvGraphicFramePr>
          <p:nvPr>
            <p:ph idx="1"/>
            <p:extLst>
              <p:ext uri="{D42A27DB-BD31-4B8C-83A1-F6EECF244321}">
                <p14:modId xmlns:p14="http://schemas.microsoft.com/office/powerpoint/2010/main" val="3872791407"/>
              </p:ext>
            </p:extLst>
          </p:nvPr>
        </p:nvGraphicFramePr>
        <p:xfrm>
          <a:off x="2476500" y="1997074"/>
          <a:ext cx="7747000" cy="3959225"/>
        </p:xfrm>
        <a:graphic>
          <a:graphicData uri="http://schemas.openxmlformats.org/presentationml/2006/ole">
            <mc:AlternateContent xmlns:mc="http://schemas.openxmlformats.org/markup-compatibility/2006">
              <mc:Choice xmlns:v="urn:schemas-microsoft-com:vml" Requires="v">
                <p:oleObj spid="_x0000_s3115" name="Image" r:id="rId3" imgW="3803912" imgH="3721143" progId="Photoshop.Image.7">
                  <p:embed/>
                </p:oleObj>
              </mc:Choice>
              <mc:Fallback>
                <p:oleObj name="Image" r:id="rId3" imgW="3803912" imgH="3721143" progId="Photoshop.Image.7">
                  <p:embed/>
                  <p:pic>
                    <p:nvPicPr>
                      <p:cNvPr id="1843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0" y="1997074"/>
                        <a:ext cx="7747000" cy="39592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41275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Why to study JCT and/or SC ?</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2800" dirty="0" smtClean="0">
                <a:solidFill>
                  <a:srgbClr val="002060"/>
                </a:solidFill>
                <a:latin typeface="Agency FB" panose="020B0503020202020204" pitchFamily="34" charset="0"/>
              </a:rPr>
              <a:t> KNOWN FACTS:</a:t>
            </a:r>
          </a:p>
          <a:p>
            <a:pPr marL="0" indent="0">
              <a:buNone/>
            </a:pPr>
            <a:r>
              <a:rPr lang="en-US" sz="2800" dirty="0" smtClean="0">
                <a:solidFill>
                  <a:srgbClr val="002060"/>
                </a:solidFill>
                <a:latin typeface="Agency FB" panose="020B0503020202020204" pitchFamily="34" charset="0"/>
              </a:rPr>
              <a:t>Primary open angle glaucoma (POAG): Asymptomatic except increased IOP due to decrease in outflow facility.</a:t>
            </a:r>
          </a:p>
          <a:p>
            <a:pPr marL="0" indent="0">
              <a:buNone/>
            </a:pPr>
            <a:r>
              <a:rPr lang="en-US" sz="2800" dirty="0">
                <a:solidFill>
                  <a:srgbClr val="002060"/>
                </a:solidFill>
                <a:latin typeface="Agency FB" panose="020B0503020202020204" pitchFamily="34" charset="0"/>
              </a:rPr>
              <a:t>*</a:t>
            </a:r>
            <a:r>
              <a:rPr lang="en-US" sz="2800" dirty="0" smtClean="0">
                <a:solidFill>
                  <a:srgbClr val="002060"/>
                </a:solidFill>
                <a:latin typeface="Agency FB" panose="020B0503020202020204" pitchFamily="34" charset="0"/>
              </a:rPr>
              <a:t>Major population in US has POAG, and common to some part of the world, since the causative factors are unknown and occurs spontaneously, the outflow pathways are almost clean.</a:t>
            </a:r>
          </a:p>
          <a:p>
            <a:pPr marL="0" indent="0">
              <a:buNone/>
            </a:pPr>
            <a:r>
              <a:rPr lang="en-US" sz="2800" dirty="0">
                <a:solidFill>
                  <a:srgbClr val="002060"/>
                </a:solidFill>
                <a:latin typeface="Agency FB" panose="020B0503020202020204" pitchFamily="34" charset="0"/>
              </a:rPr>
              <a:t>*</a:t>
            </a:r>
            <a:r>
              <a:rPr lang="en-US" sz="2800" dirty="0" smtClean="0">
                <a:solidFill>
                  <a:srgbClr val="002060"/>
                </a:solidFill>
                <a:latin typeface="Agency FB" panose="020B0503020202020204" pitchFamily="34" charset="0"/>
              </a:rPr>
              <a:t>Trabecular meshwork (TM) cells are phagocytic in nature, contains large spaces between tissue lamellae, and contributes a little if any significant resistance to aqueous humor outflow.</a:t>
            </a:r>
          </a:p>
          <a:p>
            <a:pPr marL="0" indent="0">
              <a:buNone/>
            </a:pPr>
            <a:r>
              <a:rPr lang="en-US" sz="2800" dirty="0" smtClean="0">
                <a:solidFill>
                  <a:srgbClr val="002060"/>
                </a:solidFill>
                <a:latin typeface="Agency FB" panose="020B0503020202020204" pitchFamily="34" charset="0"/>
              </a:rPr>
              <a:t>*JCT and/or SC appears to be monolayer forming a canal, and hence logical to define molecular mechanism(s) of hydraulic barrier function of SC cells. </a:t>
            </a:r>
          </a:p>
          <a:p>
            <a:pPr marL="0" indent="0">
              <a:buNone/>
            </a:pPr>
            <a:endParaRPr lang="en-US" sz="36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2150844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How to reduce IOP in POAG, a major challenge?</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lstStyle/>
          <a:p>
            <a:r>
              <a:rPr lang="en-US" dirty="0" smtClean="0">
                <a:solidFill>
                  <a:srgbClr val="002060"/>
                </a:solidFill>
                <a:latin typeface="Agency FB" panose="020B0503020202020204" pitchFamily="34" charset="0"/>
              </a:rPr>
              <a:t>The following flow charts depicts the basic model of Dr. Epstein, NIH RO1 grant in 1998 on SC endothelial cells function.</a:t>
            </a:r>
            <a:endParaRPr lang="en-US" dirty="0">
              <a:solidFill>
                <a:srgbClr val="002060"/>
              </a:solidFill>
              <a:latin typeface="Agency FB" panose="020B0503020202020204" pitchFamily="34" charset="0"/>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3900" y="2222500"/>
            <a:ext cx="6096000" cy="349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143000" y="5689600"/>
            <a:ext cx="9733280" cy="646331"/>
          </a:xfrm>
          <a:prstGeom prst="rect">
            <a:avLst/>
          </a:prstGeom>
          <a:noFill/>
        </p:spPr>
        <p:txBody>
          <a:bodyPr wrap="square" rtlCol="0">
            <a:spAutoFit/>
          </a:bodyPr>
          <a:lstStyle/>
          <a:p>
            <a:pPr>
              <a:spcBef>
                <a:spcPct val="0"/>
              </a:spcBef>
            </a:pPr>
            <a:r>
              <a:rPr lang="en-US" altLang="en-US" dirty="0" smtClean="0">
                <a:solidFill>
                  <a:srgbClr val="002060"/>
                </a:solidFill>
                <a:latin typeface="Agency FB" panose="020B0503020202020204" pitchFamily="34" charset="0"/>
              </a:rPr>
              <a:t>Ref. </a:t>
            </a:r>
            <a:r>
              <a:rPr lang="en-US" altLang="en-US" dirty="0" err="1" smtClean="0">
                <a:solidFill>
                  <a:srgbClr val="002060"/>
                </a:solidFill>
                <a:latin typeface="Agency FB" panose="020B0503020202020204" pitchFamily="34" charset="0"/>
              </a:rPr>
              <a:t>Essler</a:t>
            </a:r>
            <a:r>
              <a:rPr lang="en-US" altLang="en-US" dirty="0" smtClean="0">
                <a:solidFill>
                  <a:srgbClr val="002060"/>
                </a:solidFill>
                <a:latin typeface="Agency FB" panose="020B0503020202020204" pitchFamily="34" charset="0"/>
              </a:rPr>
              <a:t> </a:t>
            </a:r>
            <a:r>
              <a:rPr lang="en-US" altLang="en-US" dirty="0">
                <a:solidFill>
                  <a:srgbClr val="002060"/>
                </a:solidFill>
                <a:latin typeface="Agency FB" panose="020B0503020202020204" pitchFamily="34" charset="0"/>
              </a:rPr>
              <a:t>M et al., 1998. J </a:t>
            </a:r>
            <a:r>
              <a:rPr lang="en-US" altLang="en-US" dirty="0" err="1">
                <a:solidFill>
                  <a:srgbClr val="002060"/>
                </a:solidFill>
                <a:latin typeface="Agency FB" panose="020B0503020202020204" pitchFamily="34" charset="0"/>
              </a:rPr>
              <a:t>Biol</a:t>
            </a:r>
            <a:r>
              <a:rPr lang="en-US" altLang="en-US" dirty="0">
                <a:solidFill>
                  <a:srgbClr val="002060"/>
                </a:solidFill>
                <a:latin typeface="Agency FB" panose="020B0503020202020204" pitchFamily="34" charset="0"/>
              </a:rPr>
              <a:t> Chem. 273; </a:t>
            </a:r>
            <a:r>
              <a:rPr lang="en-US" altLang="en-US" dirty="0" smtClean="0">
                <a:solidFill>
                  <a:srgbClr val="002060"/>
                </a:solidFill>
                <a:latin typeface="Agency FB" panose="020B0503020202020204" pitchFamily="34" charset="0"/>
              </a:rPr>
              <a:t>21867-21874    </a:t>
            </a:r>
            <a:r>
              <a:rPr lang="it-IT" altLang="en-US" dirty="0" smtClean="0">
                <a:solidFill>
                  <a:srgbClr val="002060"/>
                </a:solidFill>
                <a:latin typeface="Agency FB" panose="020B0503020202020204" pitchFamily="34" charset="0"/>
              </a:rPr>
              <a:t>Lampugnani </a:t>
            </a:r>
            <a:r>
              <a:rPr lang="it-IT" altLang="en-US" dirty="0">
                <a:solidFill>
                  <a:srgbClr val="002060"/>
                </a:solidFill>
                <a:latin typeface="Agency FB" panose="020B0503020202020204" pitchFamily="34" charset="0"/>
              </a:rPr>
              <a:t>MG, Resnati M, Dejana E, Marchisio PC. 1991.</a:t>
            </a:r>
            <a:r>
              <a:rPr lang="en-US" altLang="en-US" dirty="0">
                <a:solidFill>
                  <a:srgbClr val="002060"/>
                </a:solidFill>
                <a:latin typeface="Agency FB" panose="020B0503020202020204" pitchFamily="34" charset="0"/>
              </a:rPr>
              <a:t> J Cell </a:t>
            </a:r>
            <a:r>
              <a:rPr lang="en-US" altLang="en-US" dirty="0" err="1">
                <a:solidFill>
                  <a:srgbClr val="002060"/>
                </a:solidFill>
                <a:latin typeface="Agency FB" panose="020B0503020202020204" pitchFamily="34" charset="0"/>
              </a:rPr>
              <a:t>Biol</a:t>
            </a:r>
            <a:endParaRPr lang="en-US" altLang="en-US" dirty="0">
              <a:solidFill>
                <a:srgbClr val="002060"/>
              </a:solidFill>
              <a:latin typeface="Agency FB" panose="020B0503020202020204" pitchFamily="34" charset="0"/>
            </a:endParaRPr>
          </a:p>
          <a:p>
            <a:pPr>
              <a:spcBef>
                <a:spcPct val="0"/>
              </a:spcBef>
            </a:pPr>
            <a:r>
              <a:rPr lang="en-US" altLang="en-US" dirty="0" smtClean="0">
                <a:solidFill>
                  <a:srgbClr val="002060"/>
                </a:solidFill>
                <a:latin typeface="Agency FB" panose="020B0503020202020204" pitchFamily="34" charset="0"/>
              </a:rPr>
              <a:t>112:479–490</a:t>
            </a:r>
            <a:r>
              <a:rPr lang="en-US" altLang="en-US" dirty="0">
                <a:solidFill>
                  <a:srgbClr val="FFFF00"/>
                </a:solidFill>
              </a:rPr>
              <a:t>.</a:t>
            </a:r>
            <a:endParaRPr lang="en-US" altLang="en-US" dirty="0" smtClean="0">
              <a:solidFill>
                <a:srgbClr val="002060"/>
              </a:solidFill>
              <a:latin typeface="Agency FB" panose="020B0503020202020204" pitchFamily="34" charset="0"/>
            </a:endParaRPr>
          </a:p>
        </p:txBody>
      </p:sp>
    </p:spTree>
    <p:extLst>
      <p:ext uri="{BB962C8B-B14F-4D97-AF65-F5344CB8AC3E}">
        <p14:creationId xmlns:p14="http://schemas.microsoft.com/office/powerpoint/2010/main" val="2882750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4059719349"/>
              </p:ext>
            </p:extLst>
          </p:nvPr>
        </p:nvGraphicFramePr>
        <p:xfrm>
          <a:off x="1600200" y="711200"/>
          <a:ext cx="66294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531" name="Down Arrow 10"/>
          <p:cNvSpPr>
            <a:spLocks noChangeArrowheads="1"/>
          </p:cNvSpPr>
          <p:nvPr/>
        </p:nvSpPr>
        <p:spPr bwMode="auto">
          <a:xfrm flipH="1" flipV="1">
            <a:off x="6992938" y="1814513"/>
            <a:ext cx="247650" cy="457200"/>
          </a:xfrm>
          <a:prstGeom prst="downArrow">
            <a:avLst>
              <a:gd name="adj1" fmla="val 50000"/>
              <a:gd name="adj2" fmla="val 50000"/>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pic>
        <p:nvPicPr>
          <p:cNvPr id="2253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1" y="4345275"/>
            <a:ext cx="2565400" cy="181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4242647"/>
            <a:ext cx="3276600" cy="2005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bwMode="auto">
          <a:xfrm rot="19775101">
            <a:off x="8104188" y="1939925"/>
            <a:ext cx="723900" cy="304800"/>
          </a:xfrm>
          <a:prstGeom prst="rightArrow">
            <a:avLst/>
          </a:prstGeom>
          <a:solidFill>
            <a:schemeClr val="tx1">
              <a:lumMod val="65000"/>
            </a:schemeClr>
          </a:solidFill>
          <a:ln w="9525" cap="flat" cmpd="sng" algn="ctr">
            <a:noFill/>
            <a:prstDash val="solid"/>
            <a:round/>
            <a:headEnd type="none" w="med" len="med"/>
            <a:tailEnd type="none" w="med" len="med"/>
          </a:ln>
          <a:effectLst/>
          <a:extLst/>
        </p:spPr>
        <p:txBody>
          <a:bodyPr/>
          <a:lstStyle/>
          <a:p>
            <a:pPr eaLnBrk="1" hangingPunct="1">
              <a:defRPr/>
            </a:pPr>
            <a:endParaRPr lang="en-US">
              <a:latin typeface="Arial" charset="0"/>
              <a:cs typeface="Arial" charset="0"/>
            </a:endParaRPr>
          </a:p>
        </p:txBody>
      </p:sp>
      <p:sp>
        <p:nvSpPr>
          <p:cNvPr id="9" name="Right Arrow 8"/>
          <p:cNvSpPr/>
          <p:nvPr/>
        </p:nvSpPr>
        <p:spPr bwMode="auto">
          <a:xfrm rot="1684700">
            <a:off x="8123238" y="2732088"/>
            <a:ext cx="723900" cy="304800"/>
          </a:xfrm>
          <a:prstGeom prst="rightArrow">
            <a:avLst/>
          </a:prstGeom>
          <a:solidFill>
            <a:schemeClr val="tx1">
              <a:lumMod val="65000"/>
            </a:schemeClr>
          </a:solidFill>
          <a:ln w="9525" cap="flat" cmpd="sng" algn="ctr">
            <a:noFill/>
            <a:prstDash val="solid"/>
            <a:round/>
            <a:headEnd type="none" w="med" len="med"/>
            <a:tailEnd type="none" w="med" len="med"/>
          </a:ln>
          <a:effectLst/>
          <a:extLst/>
        </p:spPr>
        <p:txBody>
          <a:bodyPr/>
          <a:lstStyle/>
          <a:p>
            <a:pPr eaLnBrk="1" hangingPunct="1">
              <a:defRPr/>
            </a:pPr>
            <a:endParaRPr lang="en-US">
              <a:latin typeface="Arial" charset="0"/>
              <a:cs typeface="Arial" charset="0"/>
            </a:endParaRPr>
          </a:p>
        </p:txBody>
      </p:sp>
      <p:sp>
        <p:nvSpPr>
          <p:cNvPr id="22536" name="Rectangle 2"/>
          <p:cNvSpPr>
            <a:spLocks noChangeArrowheads="1"/>
          </p:cNvSpPr>
          <p:nvPr/>
        </p:nvSpPr>
        <p:spPr bwMode="auto">
          <a:xfrm>
            <a:off x="9004301" y="1765301"/>
            <a:ext cx="1592263" cy="785811"/>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400" dirty="0">
                <a:solidFill>
                  <a:srgbClr val="FFFF00"/>
                </a:solidFill>
              </a:rPr>
              <a:t>Outflow Facility</a:t>
            </a:r>
          </a:p>
        </p:txBody>
      </p:sp>
      <p:sp>
        <p:nvSpPr>
          <p:cNvPr id="22537" name="Rectangle 10"/>
          <p:cNvSpPr>
            <a:spLocks noChangeArrowheads="1"/>
          </p:cNvSpPr>
          <p:nvPr/>
        </p:nvSpPr>
        <p:spPr bwMode="auto">
          <a:xfrm>
            <a:off x="8991601" y="2603500"/>
            <a:ext cx="1592263" cy="663233"/>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dirty="0">
                <a:solidFill>
                  <a:srgbClr val="FFFF00"/>
                </a:solidFill>
              </a:rPr>
              <a:t>IOP</a:t>
            </a:r>
          </a:p>
        </p:txBody>
      </p:sp>
      <p:sp>
        <p:nvSpPr>
          <p:cNvPr id="22538" name="Down Arrow 10"/>
          <p:cNvSpPr>
            <a:spLocks noChangeArrowheads="1"/>
          </p:cNvSpPr>
          <p:nvPr/>
        </p:nvSpPr>
        <p:spPr bwMode="auto">
          <a:xfrm flipH="1" flipV="1">
            <a:off x="10647363" y="1770063"/>
            <a:ext cx="247650" cy="457200"/>
          </a:xfrm>
          <a:prstGeom prst="downArrow">
            <a:avLst>
              <a:gd name="adj1" fmla="val 50000"/>
              <a:gd name="adj2" fmla="val 50000"/>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2539" name="Down Arrow 10"/>
          <p:cNvSpPr>
            <a:spLocks noChangeArrowheads="1"/>
          </p:cNvSpPr>
          <p:nvPr/>
        </p:nvSpPr>
        <p:spPr bwMode="auto">
          <a:xfrm flipH="1">
            <a:off x="10658475" y="2658891"/>
            <a:ext cx="247650" cy="628650"/>
          </a:xfrm>
          <a:prstGeom prst="downArrow">
            <a:avLst>
              <a:gd name="adj1" fmla="val 50000"/>
              <a:gd name="adj2" fmla="val 49888"/>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2540" name="TextBox 3"/>
          <p:cNvSpPr txBox="1">
            <a:spLocks noChangeArrowheads="1"/>
          </p:cNvSpPr>
          <p:nvPr/>
        </p:nvSpPr>
        <p:spPr bwMode="auto">
          <a:xfrm>
            <a:off x="1531938" y="3289300"/>
            <a:ext cx="77644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800" dirty="0">
                <a:solidFill>
                  <a:srgbClr val="002060"/>
                </a:solidFill>
                <a:latin typeface="Agency FB" panose="020B0503020202020204" pitchFamily="34" charset="0"/>
              </a:rPr>
              <a:t>Designed experiments to measure SC monolayer </a:t>
            </a:r>
            <a:r>
              <a:rPr lang="en-US" altLang="en-US" sz="2800" dirty="0" err="1">
                <a:solidFill>
                  <a:srgbClr val="002060"/>
                </a:solidFill>
                <a:latin typeface="Agency FB" panose="020B0503020202020204" pitchFamily="34" charset="0"/>
              </a:rPr>
              <a:t>transendothelial</a:t>
            </a:r>
            <a:r>
              <a:rPr lang="en-US" altLang="en-US" sz="2800" dirty="0">
                <a:solidFill>
                  <a:srgbClr val="002060"/>
                </a:solidFill>
                <a:latin typeface="Agency FB" panose="020B0503020202020204" pitchFamily="34" charset="0"/>
              </a:rPr>
              <a:t> </a:t>
            </a:r>
            <a:r>
              <a:rPr lang="en-US" altLang="en-US" sz="2800" dirty="0" smtClean="0">
                <a:solidFill>
                  <a:srgbClr val="002060"/>
                </a:solidFill>
                <a:latin typeface="Agency FB" panose="020B0503020202020204" pitchFamily="34" charset="0"/>
              </a:rPr>
              <a:t> hydraulic conductivity assay- </a:t>
            </a:r>
            <a:r>
              <a:rPr lang="en-US" altLang="en-US" sz="2800" i="1" dirty="0">
                <a:solidFill>
                  <a:srgbClr val="002060"/>
                </a:solidFill>
                <a:latin typeface="Agency FB" panose="020B0503020202020204" pitchFamily="34" charset="0"/>
              </a:rPr>
              <a:t>in vitro.</a:t>
            </a:r>
          </a:p>
        </p:txBody>
      </p:sp>
      <p:sp>
        <p:nvSpPr>
          <p:cNvPr id="22541" name="TextBox 5"/>
          <p:cNvSpPr txBox="1">
            <a:spLocks noChangeArrowheads="1"/>
          </p:cNvSpPr>
          <p:nvPr/>
        </p:nvSpPr>
        <p:spPr bwMode="auto">
          <a:xfrm>
            <a:off x="5257800" y="4343400"/>
            <a:ext cx="29337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dirty="0">
                <a:solidFill>
                  <a:srgbClr val="002060"/>
                </a:solidFill>
                <a:latin typeface="Agency FB" panose="020B0503020202020204" pitchFamily="34" charset="0"/>
              </a:rPr>
              <a:t>3 </a:t>
            </a:r>
            <a:r>
              <a:rPr lang="el-GR" altLang="en-US" sz="2400" dirty="0">
                <a:solidFill>
                  <a:srgbClr val="002060"/>
                </a:solidFill>
                <a:latin typeface="Calibri" panose="020F0502020204030204" pitchFamily="34" charset="0"/>
              </a:rPr>
              <a:t>μ</a:t>
            </a:r>
            <a:r>
              <a:rPr lang="en-US" altLang="en-US" sz="2400" dirty="0">
                <a:solidFill>
                  <a:srgbClr val="002060"/>
                </a:solidFill>
                <a:latin typeface="Agency FB" panose="020B0503020202020204" pitchFamily="34" charset="0"/>
              </a:rPr>
              <a:t>m pore</a:t>
            </a:r>
          </a:p>
          <a:p>
            <a:pPr eaLnBrk="1" hangingPunct="1">
              <a:spcBef>
                <a:spcPct val="0"/>
              </a:spcBef>
              <a:buFontTx/>
              <a:buNone/>
            </a:pPr>
            <a:r>
              <a:rPr lang="en-US" altLang="en-US" sz="2400" dirty="0">
                <a:solidFill>
                  <a:srgbClr val="002060"/>
                </a:solidFill>
                <a:latin typeface="Agency FB" panose="020B0503020202020204" pitchFamily="34" charset="0"/>
              </a:rPr>
              <a:t> size</a:t>
            </a:r>
          </a:p>
          <a:p>
            <a:pPr eaLnBrk="1" hangingPunct="1">
              <a:spcBef>
                <a:spcPct val="0"/>
              </a:spcBef>
              <a:buFontTx/>
              <a:buNone/>
            </a:pPr>
            <a:r>
              <a:rPr lang="en-US" altLang="en-US" sz="2400" dirty="0">
                <a:solidFill>
                  <a:srgbClr val="002060"/>
                </a:solidFill>
                <a:latin typeface="Agency FB" panose="020B0503020202020204" pitchFamily="34" charset="0"/>
              </a:rPr>
              <a:t> </a:t>
            </a:r>
            <a:r>
              <a:rPr lang="en-US" altLang="en-US" sz="2400" dirty="0" err="1">
                <a:solidFill>
                  <a:srgbClr val="002060"/>
                </a:solidFill>
                <a:latin typeface="Agency FB" panose="020B0503020202020204" pitchFamily="34" charset="0"/>
              </a:rPr>
              <a:t>Transwells</a:t>
            </a:r>
            <a:endParaRPr lang="en-US" altLang="en-US" sz="2400" dirty="0">
              <a:solidFill>
                <a:srgbClr val="002060"/>
              </a:solidFill>
              <a:latin typeface="Agency FB" panose="020B0503020202020204" pitchFamily="34" charset="0"/>
            </a:endParaRPr>
          </a:p>
        </p:txBody>
      </p:sp>
      <p:sp>
        <p:nvSpPr>
          <p:cNvPr id="22542" name="TextBox 2"/>
          <p:cNvSpPr txBox="1">
            <a:spLocks noChangeArrowheads="1"/>
          </p:cNvSpPr>
          <p:nvPr/>
        </p:nvSpPr>
        <p:spPr bwMode="auto">
          <a:xfrm>
            <a:off x="1600201" y="241300"/>
            <a:ext cx="968406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4800" dirty="0">
                <a:solidFill>
                  <a:srgbClr val="002060"/>
                </a:solidFill>
                <a:latin typeface="Agency FB" panose="020B0503020202020204" pitchFamily="34" charset="0"/>
              </a:rPr>
              <a:t>Original  concept of </a:t>
            </a:r>
            <a:r>
              <a:rPr lang="en-US" altLang="en-US" sz="4800" dirty="0" smtClean="0">
                <a:solidFill>
                  <a:srgbClr val="002060"/>
                </a:solidFill>
                <a:latin typeface="Agency FB" panose="020B0503020202020204" pitchFamily="34" charset="0"/>
              </a:rPr>
              <a:t>Rho-</a:t>
            </a:r>
            <a:r>
              <a:rPr lang="en-US" altLang="en-US" sz="4800" dirty="0" err="1" smtClean="0">
                <a:solidFill>
                  <a:srgbClr val="002060"/>
                </a:solidFill>
                <a:latin typeface="Agency FB" panose="020B0503020202020204" pitchFamily="34" charset="0"/>
              </a:rPr>
              <a:t>GTPase</a:t>
            </a:r>
            <a:r>
              <a:rPr lang="en-US" altLang="en-US" sz="4800" dirty="0" smtClean="0">
                <a:solidFill>
                  <a:srgbClr val="002060"/>
                </a:solidFill>
                <a:latin typeface="Agency FB" panose="020B0503020202020204" pitchFamily="34" charset="0"/>
              </a:rPr>
              <a:t> activation effect</a:t>
            </a:r>
          </a:p>
          <a:p>
            <a:pPr eaLnBrk="1" hangingPunct="1">
              <a:spcBef>
                <a:spcPct val="0"/>
              </a:spcBef>
              <a:buFontTx/>
              <a:buNone/>
            </a:pPr>
            <a:r>
              <a:rPr lang="en-US" altLang="en-US" sz="4800" dirty="0">
                <a:solidFill>
                  <a:srgbClr val="002060"/>
                </a:solidFill>
                <a:latin typeface="Agency FB" panose="020B0503020202020204" pitchFamily="34" charset="0"/>
              </a:rPr>
              <a:t>a</a:t>
            </a:r>
            <a:r>
              <a:rPr lang="en-US" altLang="en-US" sz="4800" dirty="0" smtClean="0">
                <a:solidFill>
                  <a:srgbClr val="002060"/>
                </a:solidFill>
                <a:latin typeface="Agency FB" panose="020B0503020202020204" pitchFamily="34" charset="0"/>
              </a:rPr>
              <a:t>s predicted in NIH RO1 grant of Dr. Epstein.</a:t>
            </a:r>
            <a:endParaRPr lang="en-US" altLang="en-US" sz="48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30112516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81300" y="1536700"/>
            <a:ext cx="6731005" cy="4762500"/>
            <a:chOff x="2041902" y="685801"/>
            <a:chExt cx="8245098" cy="5943599"/>
          </a:xfrm>
        </p:grpSpPr>
        <p:pic>
          <p:nvPicPr>
            <p:cNvPr id="235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8" t="12619"/>
            <a:stretch/>
          </p:blipFill>
          <p:spPr bwMode="auto">
            <a:xfrm>
              <a:off x="2041902" y="1102904"/>
              <a:ext cx="8245098" cy="5526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5" name="TextBox 1"/>
            <p:cNvSpPr txBox="1">
              <a:spLocks noChangeArrowheads="1"/>
            </p:cNvSpPr>
            <p:nvPr/>
          </p:nvSpPr>
          <p:spPr bwMode="auto">
            <a:xfrm rot="16200000">
              <a:off x="3663157" y="3507197"/>
              <a:ext cx="1295400" cy="3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400" dirty="0">
                  <a:solidFill>
                    <a:srgbClr val="C00000"/>
                  </a:solidFill>
                </a:rPr>
                <a:t>Thrombin</a:t>
              </a:r>
              <a:endParaRPr lang="en-US" altLang="en-US" sz="1800" dirty="0">
                <a:solidFill>
                  <a:srgbClr val="C00000"/>
                </a:solidFill>
              </a:endParaRPr>
            </a:p>
          </p:txBody>
        </p:sp>
        <p:sp>
          <p:nvSpPr>
            <p:cNvPr id="23556" name="TextBox 3"/>
            <p:cNvSpPr txBox="1">
              <a:spLocks noChangeArrowheads="1"/>
            </p:cNvSpPr>
            <p:nvPr/>
          </p:nvSpPr>
          <p:spPr bwMode="auto">
            <a:xfrm rot="16200000">
              <a:off x="4718844" y="3412926"/>
              <a:ext cx="1295400" cy="41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600" dirty="0">
                  <a:solidFill>
                    <a:srgbClr val="C00000"/>
                  </a:solidFill>
                </a:rPr>
                <a:t>LPA</a:t>
              </a:r>
            </a:p>
          </p:txBody>
        </p:sp>
        <p:sp>
          <p:nvSpPr>
            <p:cNvPr id="23557" name="TextBox 4"/>
            <p:cNvSpPr txBox="1">
              <a:spLocks noChangeArrowheads="1"/>
            </p:cNvSpPr>
            <p:nvPr/>
          </p:nvSpPr>
          <p:spPr bwMode="auto">
            <a:xfrm rot="16200000">
              <a:off x="5861844" y="3489126"/>
              <a:ext cx="1295400" cy="41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600">
                  <a:solidFill>
                    <a:srgbClr val="C00000"/>
                  </a:solidFill>
                </a:rPr>
                <a:t>P. toxin</a:t>
              </a:r>
            </a:p>
          </p:txBody>
        </p:sp>
        <p:sp>
          <p:nvSpPr>
            <p:cNvPr id="23558" name="TextBox 5"/>
            <p:cNvSpPr txBox="1">
              <a:spLocks noChangeArrowheads="1"/>
            </p:cNvSpPr>
            <p:nvPr/>
          </p:nvSpPr>
          <p:spPr bwMode="auto">
            <a:xfrm rot="16200000">
              <a:off x="6776244" y="1126925"/>
              <a:ext cx="1295400" cy="41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600" dirty="0">
                  <a:solidFill>
                    <a:srgbClr val="C00000"/>
                  </a:solidFill>
                </a:rPr>
                <a:t>ECA</a:t>
              </a:r>
            </a:p>
          </p:txBody>
        </p:sp>
        <p:sp>
          <p:nvSpPr>
            <p:cNvPr id="23559" name="TextBox 6"/>
            <p:cNvSpPr txBox="1">
              <a:spLocks noChangeArrowheads="1"/>
            </p:cNvSpPr>
            <p:nvPr/>
          </p:nvSpPr>
          <p:spPr bwMode="auto">
            <a:xfrm rot="16200000">
              <a:off x="7820969" y="1918835"/>
              <a:ext cx="2209800" cy="4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600" dirty="0">
                  <a:solidFill>
                    <a:srgbClr val="C00000"/>
                  </a:solidFill>
                </a:rPr>
                <a:t>C3 </a:t>
              </a:r>
              <a:r>
                <a:rPr lang="en-US" altLang="en-US" sz="1600" dirty="0" err="1">
                  <a:solidFill>
                    <a:srgbClr val="C00000"/>
                  </a:solidFill>
                </a:rPr>
                <a:t>exoenzyme</a:t>
              </a:r>
              <a:endParaRPr lang="en-US" altLang="en-US" sz="1600" dirty="0">
                <a:solidFill>
                  <a:srgbClr val="C00000"/>
                </a:solidFill>
              </a:endParaRPr>
            </a:p>
          </p:txBody>
        </p:sp>
        <p:sp>
          <p:nvSpPr>
            <p:cNvPr id="23560" name="TextBox 2"/>
            <p:cNvSpPr txBox="1">
              <a:spLocks noChangeArrowheads="1"/>
            </p:cNvSpPr>
            <p:nvPr/>
          </p:nvSpPr>
          <p:spPr bwMode="auto">
            <a:xfrm>
              <a:off x="3733800" y="1687311"/>
              <a:ext cx="3124200" cy="11907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400" b="1" dirty="0" smtClean="0">
                  <a:solidFill>
                    <a:srgbClr val="0070C0"/>
                  </a:solidFill>
                  <a:latin typeface="Agency FB" panose="020B0503020202020204" pitchFamily="34" charset="0"/>
                </a:rPr>
                <a:t>Rho-</a:t>
              </a:r>
              <a:r>
                <a:rPr lang="en-US" altLang="en-US" sz="2400" b="1" dirty="0" err="1" smtClean="0">
                  <a:solidFill>
                    <a:srgbClr val="0070C0"/>
                  </a:solidFill>
                  <a:latin typeface="Agency FB" panose="020B0503020202020204" pitchFamily="34" charset="0"/>
                </a:rPr>
                <a:t>GTPase</a:t>
              </a:r>
              <a:r>
                <a:rPr lang="en-US" altLang="en-US" sz="2800" b="1" dirty="0" smtClean="0">
                  <a:solidFill>
                    <a:srgbClr val="0070C0"/>
                  </a:solidFill>
                  <a:latin typeface="Agency FB" panose="020B0503020202020204" pitchFamily="34" charset="0"/>
                </a:rPr>
                <a:t> </a:t>
              </a:r>
              <a:r>
                <a:rPr lang="en-US" altLang="en-US" sz="2800" b="1" dirty="0">
                  <a:solidFill>
                    <a:srgbClr val="0070C0"/>
                  </a:solidFill>
                  <a:latin typeface="Agency FB" panose="020B0503020202020204" pitchFamily="34" charset="0"/>
                </a:rPr>
                <a:t>activation</a:t>
              </a:r>
            </a:p>
          </p:txBody>
        </p:sp>
        <p:sp>
          <p:nvSpPr>
            <p:cNvPr id="23561" name="TextBox 8"/>
            <p:cNvSpPr txBox="1">
              <a:spLocks noChangeArrowheads="1"/>
            </p:cNvSpPr>
            <p:nvPr/>
          </p:nvSpPr>
          <p:spPr bwMode="auto">
            <a:xfrm>
              <a:off x="6896752" y="4380576"/>
              <a:ext cx="2892425" cy="103708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400" b="1" dirty="0" smtClean="0">
                  <a:solidFill>
                    <a:srgbClr val="00B0F0"/>
                  </a:solidFill>
                  <a:latin typeface="Agency FB" panose="020B0503020202020204" pitchFamily="34" charset="0"/>
                </a:rPr>
                <a:t>Rho-</a:t>
              </a:r>
              <a:r>
                <a:rPr lang="en-US" altLang="en-US" sz="2400" b="1" dirty="0" err="1" smtClean="0">
                  <a:solidFill>
                    <a:srgbClr val="00B0F0"/>
                  </a:solidFill>
                  <a:latin typeface="Agency FB" panose="020B0503020202020204" pitchFamily="34" charset="0"/>
                </a:rPr>
                <a:t>GTPase</a:t>
              </a:r>
              <a:r>
                <a:rPr lang="en-US" altLang="en-US" sz="2400" b="1" dirty="0" smtClean="0">
                  <a:solidFill>
                    <a:srgbClr val="00B0F0"/>
                  </a:solidFill>
                  <a:latin typeface="Agency FB" panose="020B0503020202020204" pitchFamily="34" charset="0"/>
                </a:rPr>
                <a:t> inactivation</a:t>
              </a:r>
              <a:endParaRPr lang="en-US" altLang="en-US" sz="2400" b="1" dirty="0">
                <a:solidFill>
                  <a:srgbClr val="00B0F0"/>
                </a:solidFill>
                <a:latin typeface="Agency FB" panose="020B0503020202020204" pitchFamily="34" charset="0"/>
              </a:endParaRPr>
            </a:p>
          </p:txBody>
        </p:sp>
        <p:cxnSp>
          <p:nvCxnSpPr>
            <p:cNvPr id="10" name="Straight Arrow Connector 9"/>
            <p:cNvCxnSpPr/>
            <p:nvPr/>
          </p:nvCxnSpPr>
          <p:spPr bwMode="auto">
            <a:xfrm>
              <a:off x="4310857" y="2866158"/>
              <a:ext cx="793" cy="356189"/>
            </a:xfrm>
            <a:prstGeom prst="straightConnector1">
              <a:avLst/>
            </a:prstGeom>
            <a:ln>
              <a:headEnd type="none" w="med" len="med"/>
              <a:tailEnd type="arrow"/>
            </a:ln>
            <a:extLst/>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bwMode="auto">
            <a:xfrm flipH="1">
              <a:off x="5355498" y="2881187"/>
              <a:ext cx="11047" cy="327662"/>
            </a:xfrm>
            <a:prstGeom prst="straightConnector1">
              <a:avLst/>
            </a:prstGeom>
            <a:ln>
              <a:headEnd type="none" w="med" len="med"/>
              <a:tailEnd type="arrow"/>
            </a:ln>
            <a:extLst/>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bwMode="auto">
            <a:xfrm>
              <a:off x="6509545" y="2882007"/>
              <a:ext cx="0" cy="356190"/>
            </a:xfrm>
            <a:prstGeom prst="straightConnector1">
              <a:avLst/>
            </a:prstGeom>
            <a:ln>
              <a:headEnd type="none" w="med" len="med"/>
              <a:tailEnd type="arrow"/>
            </a:ln>
            <a:extLst/>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bwMode="auto">
            <a:xfrm flipH="1" flipV="1">
              <a:off x="7608889" y="4232455"/>
              <a:ext cx="21631" cy="148120"/>
            </a:xfrm>
            <a:prstGeom prst="straightConnector1">
              <a:avLst/>
            </a:prstGeom>
            <a:ln>
              <a:headEnd type="none" w="med" len="med"/>
              <a:tailEnd type="arrow"/>
            </a:ln>
            <a:extLst/>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bwMode="auto">
            <a:xfrm flipH="1" flipV="1">
              <a:off x="8839199" y="4248305"/>
              <a:ext cx="32128" cy="132271"/>
            </a:xfrm>
            <a:prstGeom prst="straightConnector1">
              <a:avLst/>
            </a:prstGeom>
            <a:ln>
              <a:headEnd type="none" w="med" len="med"/>
              <a:tailEnd type="arrow"/>
            </a:ln>
            <a:extLst/>
          </p:spPr>
          <p:style>
            <a:lnRef idx="1">
              <a:schemeClr val="dk1"/>
            </a:lnRef>
            <a:fillRef idx="0">
              <a:schemeClr val="dk1"/>
            </a:fillRef>
            <a:effectRef idx="0">
              <a:schemeClr val="dk1"/>
            </a:effectRef>
            <a:fontRef idx="minor">
              <a:schemeClr val="tx1"/>
            </a:fontRef>
          </p:style>
        </p:cxnSp>
      </p:grpSp>
      <p:sp>
        <p:nvSpPr>
          <p:cNvPr id="19" name="Title 1"/>
          <p:cNvSpPr>
            <a:spLocks noGrp="1"/>
          </p:cNvSpPr>
          <p:nvPr>
            <p:ph type="title"/>
          </p:nvPr>
        </p:nvSpPr>
        <p:spPr>
          <a:xfrm>
            <a:off x="2278380" y="286603"/>
            <a:ext cx="8872220" cy="1450757"/>
          </a:xfrm>
        </p:spPr>
        <p:txBody>
          <a:bodyPr>
            <a:normAutofit fontScale="90000"/>
          </a:bodyPr>
          <a:lstStyle/>
          <a:p>
            <a:r>
              <a:rPr lang="en-US" sz="4000" dirty="0" smtClean="0">
                <a:solidFill>
                  <a:srgbClr val="002060"/>
                </a:solidFill>
                <a:latin typeface="Agency FB" panose="020B0503020202020204" pitchFamily="34" charset="0"/>
              </a:rPr>
              <a:t>Screening for the </a:t>
            </a:r>
            <a:r>
              <a:rPr lang="en-US" sz="4000" dirty="0">
                <a:solidFill>
                  <a:srgbClr val="002060"/>
                </a:solidFill>
                <a:latin typeface="Agency FB" panose="020B0503020202020204" pitchFamily="34" charset="0"/>
              </a:rPr>
              <a:t>e</a:t>
            </a:r>
            <a:r>
              <a:rPr lang="en-US" sz="4000" dirty="0" smtClean="0">
                <a:solidFill>
                  <a:srgbClr val="002060"/>
                </a:solidFill>
                <a:latin typeface="Agency FB" panose="020B0503020202020204" pitchFamily="34" charset="0"/>
              </a:rPr>
              <a:t>ffect of Rho-</a:t>
            </a:r>
            <a:r>
              <a:rPr lang="en-US" sz="4000" dirty="0" err="1" smtClean="0">
                <a:solidFill>
                  <a:srgbClr val="002060"/>
                </a:solidFill>
                <a:latin typeface="Agency FB" panose="020B0503020202020204" pitchFamily="34" charset="0"/>
              </a:rPr>
              <a:t>GTPase</a:t>
            </a:r>
            <a:r>
              <a:rPr lang="en-US" sz="4000" dirty="0" smtClean="0">
                <a:solidFill>
                  <a:srgbClr val="002060"/>
                </a:solidFill>
                <a:latin typeface="Agency FB" panose="020B0503020202020204" pitchFamily="34" charset="0"/>
              </a:rPr>
              <a:t> modulating agents on SC endothelial cells monolayer hydraulic conductivity- in vitro. </a:t>
            </a:r>
            <a:br>
              <a:rPr lang="en-US" sz="4000" dirty="0" smtClean="0">
                <a:solidFill>
                  <a:srgbClr val="002060"/>
                </a:solidFill>
                <a:latin typeface="Agency FB" panose="020B0503020202020204" pitchFamily="34" charset="0"/>
              </a:rPr>
            </a:br>
            <a:r>
              <a:rPr lang="en-US" sz="4000" dirty="0" smtClean="0">
                <a:solidFill>
                  <a:srgbClr val="002060"/>
                </a:solidFill>
                <a:latin typeface="Agency FB" panose="020B0503020202020204" pitchFamily="34" charset="0"/>
              </a:rPr>
              <a:t>      </a:t>
            </a:r>
            <a:r>
              <a:rPr lang="en-US" sz="2700" dirty="0" smtClean="0">
                <a:solidFill>
                  <a:srgbClr val="002060"/>
                </a:solidFill>
                <a:latin typeface="Agency FB" panose="020B0503020202020204" pitchFamily="34" charset="0"/>
              </a:rPr>
              <a:t>Results are here in opposed to RO1 grant of Dr. Epstein-Presented at ARVO 1999.</a:t>
            </a:r>
            <a:endParaRPr lang="en-US" sz="27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3182646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9"/>
          <p:cNvGraphicFramePr>
            <a:graphicFrameLocks noGrp="1"/>
          </p:cNvGraphicFramePr>
          <p:nvPr>
            <p:ph idx="1"/>
            <p:extLst>
              <p:ext uri="{D42A27DB-BD31-4B8C-83A1-F6EECF244321}">
                <p14:modId xmlns:p14="http://schemas.microsoft.com/office/powerpoint/2010/main" val="3553514623"/>
              </p:ext>
            </p:extLst>
          </p:nvPr>
        </p:nvGraphicFramePr>
        <p:xfrm>
          <a:off x="1143000" y="990600"/>
          <a:ext cx="66294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579" name="Down Arrow 10"/>
          <p:cNvSpPr>
            <a:spLocks noChangeArrowheads="1"/>
          </p:cNvSpPr>
          <p:nvPr/>
        </p:nvSpPr>
        <p:spPr bwMode="auto">
          <a:xfrm flipH="1">
            <a:off x="6526213" y="3040064"/>
            <a:ext cx="323850" cy="498475"/>
          </a:xfrm>
          <a:prstGeom prst="downArrow">
            <a:avLst>
              <a:gd name="adj1" fmla="val 50000"/>
              <a:gd name="adj2" fmla="val 50117"/>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80" name="Right Arrow 5"/>
          <p:cNvSpPr>
            <a:spLocks noChangeArrowheads="1"/>
          </p:cNvSpPr>
          <p:nvPr/>
        </p:nvSpPr>
        <p:spPr bwMode="auto">
          <a:xfrm rot="19775101">
            <a:off x="7522758" y="2407316"/>
            <a:ext cx="512181" cy="351407"/>
          </a:xfrm>
          <a:prstGeom prst="rightArrow">
            <a:avLst>
              <a:gd name="adj1" fmla="val 50000"/>
              <a:gd name="adj2" fmla="val 49996"/>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81" name="Right Arrow 6"/>
          <p:cNvSpPr>
            <a:spLocks noChangeArrowheads="1"/>
          </p:cNvSpPr>
          <p:nvPr/>
        </p:nvSpPr>
        <p:spPr bwMode="auto">
          <a:xfrm rot="1684700">
            <a:off x="7532892" y="2985637"/>
            <a:ext cx="525086" cy="380632"/>
          </a:xfrm>
          <a:prstGeom prst="rightArrow">
            <a:avLst>
              <a:gd name="adj1" fmla="val 50000"/>
              <a:gd name="adj2" fmla="val 49996"/>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82" name="Rectangle 7"/>
          <p:cNvSpPr>
            <a:spLocks noChangeArrowheads="1"/>
          </p:cNvSpPr>
          <p:nvPr/>
        </p:nvSpPr>
        <p:spPr bwMode="auto">
          <a:xfrm>
            <a:off x="8102601" y="1841501"/>
            <a:ext cx="1592263" cy="923925"/>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400" dirty="0">
                <a:solidFill>
                  <a:srgbClr val="FFFF00"/>
                </a:solidFill>
              </a:rPr>
              <a:t>Outflow Facility</a:t>
            </a:r>
          </a:p>
        </p:txBody>
      </p:sp>
      <p:sp>
        <p:nvSpPr>
          <p:cNvPr id="24583" name="Rectangle 8"/>
          <p:cNvSpPr>
            <a:spLocks noChangeArrowheads="1"/>
          </p:cNvSpPr>
          <p:nvPr/>
        </p:nvSpPr>
        <p:spPr bwMode="auto">
          <a:xfrm>
            <a:off x="8115301" y="2908300"/>
            <a:ext cx="1592263" cy="869951"/>
          </a:xfrm>
          <a:prstGeom prst="rect">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dirty="0">
                <a:solidFill>
                  <a:srgbClr val="FFFF00"/>
                </a:solidFill>
              </a:rPr>
              <a:t>IOP</a:t>
            </a:r>
          </a:p>
        </p:txBody>
      </p:sp>
      <p:sp>
        <p:nvSpPr>
          <p:cNvPr id="24584" name="Down Arrow 10"/>
          <p:cNvSpPr>
            <a:spLocks noChangeArrowheads="1"/>
          </p:cNvSpPr>
          <p:nvPr/>
        </p:nvSpPr>
        <p:spPr bwMode="auto">
          <a:xfrm flipH="1">
            <a:off x="9375774" y="1978026"/>
            <a:ext cx="344489" cy="549275"/>
          </a:xfrm>
          <a:prstGeom prst="downArrow">
            <a:avLst>
              <a:gd name="adj1" fmla="val 50000"/>
              <a:gd name="adj2" fmla="val 50099"/>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85" name="Down Arrow 10"/>
          <p:cNvSpPr>
            <a:spLocks noChangeArrowheads="1"/>
          </p:cNvSpPr>
          <p:nvPr/>
        </p:nvSpPr>
        <p:spPr bwMode="auto">
          <a:xfrm flipH="1" flipV="1">
            <a:off x="9363076" y="2933701"/>
            <a:ext cx="352425" cy="574675"/>
          </a:xfrm>
          <a:prstGeom prst="downArrow">
            <a:avLst>
              <a:gd name="adj1" fmla="val 50000"/>
              <a:gd name="adj2" fmla="val 50081"/>
            </a:avLst>
          </a:prstGeom>
          <a:solidFill>
            <a:srgbClr val="66FF33"/>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graphicFrame>
        <p:nvGraphicFramePr>
          <p:cNvPr id="12" name="Content Placeholder 9"/>
          <p:cNvGraphicFramePr>
            <a:graphicFrameLocks/>
          </p:cNvGraphicFramePr>
          <p:nvPr>
            <p:extLst>
              <p:ext uri="{D42A27DB-BD31-4B8C-83A1-F6EECF244321}">
                <p14:modId xmlns:p14="http://schemas.microsoft.com/office/powerpoint/2010/main" val="1242622644"/>
              </p:ext>
            </p:extLst>
          </p:nvPr>
        </p:nvGraphicFramePr>
        <p:xfrm>
          <a:off x="1130300" y="3124200"/>
          <a:ext cx="6629400" cy="3886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4587" name="Down Arrow 10"/>
          <p:cNvSpPr>
            <a:spLocks noChangeArrowheads="1"/>
          </p:cNvSpPr>
          <p:nvPr/>
        </p:nvSpPr>
        <p:spPr bwMode="auto">
          <a:xfrm flipH="1" flipV="1">
            <a:off x="6548437" y="5459413"/>
            <a:ext cx="415367" cy="457200"/>
          </a:xfrm>
          <a:prstGeom prst="downArrow">
            <a:avLst>
              <a:gd name="adj1" fmla="val 50000"/>
              <a:gd name="adj2" fmla="val 50000"/>
            </a:avLst>
          </a:prstGeom>
          <a:solidFill>
            <a:srgbClr val="FFFF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88" name="Right Arrow 13"/>
          <p:cNvSpPr>
            <a:spLocks noChangeArrowheads="1"/>
          </p:cNvSpPr>
          <p:nvPr/>
        </p:nvSpPr>
        <p:spPr bwMode="auto">
          <a:xfrm rot="19775101">
            <a:off x="7455847" y="4757526"/>
            <a:ext cx="535912" cy="382874"/>
          </a:xfrm>
          <a:prstGeom prst="rightArrow">
            <a:avLst>
              <a:gd name="adj1" fmla="val 50000"/>
              <a:gd name="adj2" fmla="val 49996"/>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89" name="Right Arrow 14"/>
          <p:cNvSpPr>
            <a:spLocks noChangeArrowheads="1"/>
          </p:cNvSpPr>
          <p:nvPr/>
        </p:nvSpPr>
        <p:spPr bwMode="auto">
          <a:xfrm rot="1684700">
            <a:off x="7457891" y="5388813"/>
            <a:ext cx="548088" cy="423750"/>
          </a:xfrm>
          <a:prstGeom prst="rightArrow">
            <a:avLst>
              <a:gd name="adj1" fmla="val 50000"/>
              <a:gd name="adj2" fmla="val 49996"/>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4590" name="Rectangle 15"/>
          <p:cNvSpPr>
            <a:spLocks noChangeArrowheads="1"/>
          </p:cNvSpPr>
          <p:nvPr/>
        </p:nvSpPr>
        <p:spPr bwMode="auto">
          <a:xfrm>
            <a:off x="8077201" y="4305301"/>
            <a:ext cx="1592263" cy="923925"/>
          </a:xfrm>
          <a:prstGeom prst="rect">
            <a:avLst/>
          </a:prstGeom>
          <a:solidFill>
            <a:srgbClr val="00B05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400" dirty="0">
                <a:solidFill>
                  <a:srgbClr val="FFFF00"/>
                </a:solidFill>
              </a:rPr>
              <a:t>Outflow Facility</a:t>
            </a:r>
          </a:p>
        </p:txBody>
      </p:sp>
      <p:sp>
        <p:nvSpPr>
          <p:cNvPr id="24591" name="Rectangle 16"/>
          <p:cNvSpPr>
            <a:spLocks noChangeArrowheads="1"/>
          </p:cNvSpPr>
          <p:nvPr/>
        </p:nvSpPr>
        <p:spPr bwMode="auto">
          <a:xfrm>
            <a:off x="8089901" y="5461000"/>
            <a:ext cx="1592263" cy="766765"/>
          </a:xfrm>
          <a:prstGeom prst="rect">
            <a:avLst/>
          </a:prstGeom>
          <a:solidFill>
            <a:srgbClr val="00B05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2800">
                <a:solidFill>
                  <a:srgbClr val="FFFF00"/>
                </a:solidFill>
              </a:rPr>
              <a:t>IOP</a:t>
            </a:r>
          </a:p>
        </p:txBody>
      </p:sp>
      <p:sp>
        <p:nvSpPr>
          <p:cNvPr id="24592" name="Down Arrow 10"/>
          <p:cNvSpPr>
            <a:spLocks noChangeArrowheads="1"/>
          </p:cNvSpPr>
          <p:nvPr/>
        </p:nvSpPr>
        <p:spPr bwMode="auto">
          <a:xfrm flipH="1" flipV="1">
            <a:off x="9402763" y="4500563"/>
            <a:ext cx="247650" cy="457200"/>
          </a:xfrm>
          <a:prstGeom prst="downArrow">
            <a:avLst>
              <a:gd name="adj1" fmla="val 50000"/>
              <a:gd name="adj2" fmla="val 50000"/>
            </a:avLst>
          </a:prstGeom>
          <a:solidFill>
            <a:srgbClr val="FFFF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rgbClr val="C00000"/>
              </a:solidFill>
            </a:endParaRPr>
          </a:p>
        </p:txBody>
      </p:sp>
      <p:sp>
        <p:nvSpPr>
          <p:cNvPr id="24593" name="Down Arrow 10"/>
          <p:cNvSpPr>
            <a:spLocks noChangeArrowheads="1"/>
          </p:cNvSpPr>
          <p:nvPr/>
        </p:nvSpPr>
        <p:spPr bwMode="auto">
          <a:xfrm flipH="1">
            <a:off x="9377363" y="5518151"/>
            <a:ext cx="255032" cy="501649"/>
          </a:xfrm>
          <a:prstGeom prst="downArrow">
            <a:avLst>
              <a:gd name="adj1" fmla="val 50000"/>
              <a:gd name="adj2" fmla="val 49888"/>
            </a:avLst>
          </a:prstGeom>
          <a:solidFill>
            <a:srgbClr val="FFFF00"/>
          </a:solidFill>
          <a:ln w="9525" algn="ctr">
            <a:solidFill>
              <a:schemeClr val="tx1"/>
            </a:solidFill>
            <a:round/>
            <a:headEnd/>
            <a:tailEnd/>
          </a:ln>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solidFill>
                <a:schemeClr val="bg1"/>
              </a:solidFill>
            </a:endParaRPr>
          </a:p>
        </p:txBody>
      </p:sp>
      <p:sp>
        <p:nvSpPr>
          <p:cNvPr id="2" name="TextBox 1"/>
          <p:cNvSpPr txBox="1"/>
          <p:nvPr/>
        </p:nvSpPr>
        <p:spPr>
          <a:xfrm>
            <a:off x="9632395" y="2019300"/>
            <a:ext cx="2600881" cy="1323439"/>
          </a:xfrm>
          <a:prstGeom prst="rect">
            <a:avLst/>
          </a:prstGeom>
          <a:noFill/>
        </p:spPr>
        <p:txBody>
          <a:bodyPr wrap="square" rtlCol="0">
            <a:spAutoFit/>
          </a:bodyPr>
          <a:lstStyle/>
          <a:p>
            <a:r>
              <a:rPr lang="en-US" sz="2000" dirty="0" smtClean="0">
                <a:solidFill>
                  <a:srgbClr val="002060"/>
                </a:solidFill>
                <a:latin typeface="Agency FB" panose="020B0503020202020204" pitchFamily="34" charset="0"/>
              </a:rPr>
              <a:t>Results, here predicted the </a:t>
            </a:r>
          </a:p>
          <a:p>
            <a:r>
              <a:rPr lang="en-US" sz="2000" dirty="0" smtClean="0">
                <a:solidFill>
                  <a:srgbClr val="002060"/>
                </a:solidFill>
                <a:latin typeface="Agency FB" panose="020B0503020202020204" pitchFamily="34" charset="0"/>
              </a:rPr>
              <a:t>pathophysiology of glaucoma</a:t>
            </a:r>
          </a:p>
          <a:p>
            <a:r>
              <a:rPr lang="en-US" sz="2000" dirty="0" smtClean="0">
                <a:solidFill>
                  <a:srgbClr val="002060"/>
                </a:solidFill>
                <a:latin typeface="Agency FB" panose="020B0503020202020204" pitchFamily="34" charset="0"/>
              </a:rPr>
              <a:t> by Rho-</a:t>
            </a:r>
            <a:r>
              <a:rPr lang="en-US" sz="2000" dirty="0" err="1" smtClean="0">
                <a:solidFill>
                  <a:srgbClr val="002060"/>
                </a:solidFill>
                <a:latin typeface="Agency FB" panose="020B0503020202020204" pitchFamily="34" charset="0"/>
              </a:rPr>
              <a:t>GTPase</a:t>
            </a:r>
            <a:r>
              <a:rPr lang="en-US" sz="2000" dirty="0">
                <a:solidFill>
                  <a:srgbClr val="002060"/>
                </a:solidFill>
                <a:latin typeface="Agency FB" panose="020B0503020202020204" pitchFamily="34" charset="0"/>
              </a:rPr>
              <a:t> </a:t>
            </a:r>
            <a:r>
              <a:rPr lang="en-US" sz="2000" dirty="0" smtClean="0">
                <a:solidFill>
                  <a:srgbClr val="002060"/>
                </a:solidFill>
                <a:latin typeface="Agency FB" panose="020B0503020202020204" pitchFamily="34" charset="0"/>
              </a:rPr>
              <a:t>activating</a:t>
            </a:r>
          </a:p>
          <a:p>
            <a:r>
              <a:rPr lang="en-US" sz="2000" dirty="0" smtClean="0">
                <a:solidFill>
                  <a:srgbClr val="002060"/>
                </a:solidFill>
                <a:latin typeface="Agency FB" panose="020B0503020202020204" pitchFamily="34" charset="0"/>
              </a:rPr>
              <a:t> agents.</a:t>
            </a:r>
            <a:endParaRPr lang="en-US" sz="2000" dirty="0">
              <a:solidFill>
                <a:srgbClr val="002060"/>
              </a:solidFill>
              <a:latin typeface="Agency FB" panose="020B0503020202020204" pitchFamily="34" charset="0"/>
            </a:endParaRPr>
          </a:p>
        </p:txBody>
      </p:sp>
      <p:sp>
        <p:nvSpPr>
          <p:cNvPr id="3" name="TextBox 2"/>
          <p:cNvSpPr txBox="1"/>
          <p:nvPr/>
        </p:nvSpPr>
        <p:spPr>
          <a:xfrm>
            <a:off x="9728200" y="4330716"/>
            <a:ext cx="2238113" cy="1938992"/>
          </a:xfrm>
          <a:prstGeom prst="rect">
            <a:avLst/>
          </a:prstGeom>
          <a:noFill/>
        </p:spPr>
        <p:txBody>
          <a:bodyPr wrap="none" rtlCol="0">
            <a:spAutoFit/>
          </a:bodyPr>
          <a:lstStyle/>
          <a:p>
            <a:r>
              <a:rPr lang="en-US" sz="2000" dirty="0" smtClean="0">
                <a:solidFill>
                  <a:srgbClr val="002060"/>
                </a:solidFill>
                <a:latin typeface="Agency FB" panose="020B0503020202020204" pitchFamily="34" charset="0"/>
              </a:rPr>
              <a:t>Results, here predicted</a:t>
            </a:r>
          </a:p>
          <a:p>
            <a:r>
              <a:rPr lang="en-US" sz="2000" dirty="0" smtClean="0">
                <a:solidFill>
                  <a:srgbClr val="002060"/>
                </a:solidFill>
                <a:latin typeface="Agency FB" panose="020B0503020202020204" pitchFamily="34" charset="0"/>
              </a:rPr>
              <a:t>the possible agents </a:t>
            </a:r>
          </a:p>
          <a:p>
            <a:r>
              <a:rPr lang="en-US" sz="2000" dirty="0">
                <a:solidFill>
                  <a:srgbClr val="002060"/>
                </a:solidFill>
                <a:latin typeface="Agency FB" panose="020B0503020202020204" pitchFamily="34" charset="0"/>
              </a:rPr>
              <a:t>t</a:t>
            </a:r>
            <a:r>
              <a:rPr lang="en-US" sz="2000" dirty="0" smtClean="0">
                <a:solidFill>
                  <a:srgbClr val="002060"/>
                </a:solidFill>
                <a:latin typeface="Agency FB" panose="020B0503020202020204" pitchFamily="34" charset="0"/>
              </a:rPr>
              <a:t>o glaucoma therapy.</a:t>
            </a:r>
          </a:p>
          <a:p>
            <a:endParaRPr lang="en-US" sz="2000" dirty="0" smtClean="0">
              <a:solidFill>
                <a:srgbClr val="002060"/>
              </a:solidFill>
              <a:latin typeface="Agency FB" panose="020B0503020202020204" pitchFamily="34" charset="0"/>
            </a:endParaRPr>
          </a:p>
          <a:p>
            <a:r>
              <a:rPr lang="en-US" sz="2000" dirty="0" smtClean="0">
                <a:solidFill>
                  <a:srgbClr val="002060"/>
                </a:solidFill>
                <a:latin typeface="Agency FB" panose="020B0503020202020204" pitchFamily="34" charset="0"/>
              </a:rPr>
              <a:t>Project led by PV Rao &amp;</a:t>
            </a:r>
          </a:p>
          <a:p>
            <a:r>
              <a:rPr lang="en-US" sz="2000" dirty="0">
                <a:solidFill>
                  <a:srgbClr val="002060"/>
                </a:solidFill>
                <a:latin typeface="Agency FB" panose="020B0503020202020204" pitchFamily="34" charset="0"/>
              </a:rPr>
              <a:t>p</a:t>
            </a:r>
            <a:r>
              <a:rPr lang="en-US" sz="2000" dirty="0" smtClean="0">
                <a:solidFill>
                  <a:srgbClr val="002060"/>
                </a:solidFill>
                <a:latin typeface="Agency FB" panose="020B0503020202020204" pitchFamily="34" charset="0"/>
              </a:rPr>
              <a:t>resently in clinical trials</a:t>
            </a:r>
            <a:endParaRPr lang="en-US" sz="2000" dirty="0">
              <a:solidFill>
                <a:srgbClr val="002060"/>
              </a:solidFill>
              <a:latin typeface="Agency FB" panose="020B0503020202020204" pitchFamily="34" charset="0"/>
            </a:endParaRPr>
          </a:p>
        </p:txBody>
      </p:sp>
      <p:sp>
        <p:nvSpPr>
          <p:cNvPr id="5" name="TextBox 4"/>
          <p:cNvSpPr txBox="1"/>
          <p:nvPr/>
        </p:nvSpPr>
        <p:spPr>
          <a:xfrm>
            <a:off x="1689100" y="266700"/>
            <a:ext cx="10405413" cy="1569660"/>
          </a:xfrm>
          <a:prstGeom prst="rect">
            <a:avLst/>
          </a:prstGeom>
          <a:noFill/>
        </p:spPr>
        <p:txBody>
          <a:bodyPr wrap="none" rtlCol="0">
            <a:spAutoFit/>
          </a:bodyPr>
          <a:lstStyle/>
          <a:p>
            <a:r>
              <a:rPr lang="en-US" sz="4800" dirty="0" smtClean="0">
                <a:solidFill>
                  <a:srgbClr val="002060"/>
                </a:solidFill>
                <a:latin typeface="Agency FB" panose="020B0503020202020204" pitchFamily="34" charset="0"/>
              </a:rPr>
              <a:t>Inference to the results from the SC cells monolayer</a:t>
            </a:r>
          </a:p>
          <a:p>
            <a:r>
              <a:rPr lang="en-US" sz="4800" dirty="0">
                <a:solidFill>
                  <a:srgbClr val="002060"/>
                </a:solidFill>
                <a:latin typeface="Agency FB" panose="020B0503020202020204" pitchFamily="34" charset="0"/>
              </a:rPr>
              <a:t>h</a:t>
            </a:r>
            <a:r>
              <a:rPr lang="en-US" sz="4800" dirty="0" smtClean="0">
                <a:solidFill>
                  <a:srgbClr val="002060"/>
                </a:solidFill>
                <a:latin typeface="Agency FB" panose="020B0503020202020204" pitchFamily="34" charset="0"/>
              </a:rPr>
              <a:t>ydraulic conductivity assays-in vitro.</a:t>
            </a:r>
            <a:endParaRPr lang="en-US" sz="48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128646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380" y="820003"/>
            <a:ext cx="10058400" cy="1450757"/>
          </a:xfrm>
        </p:spPr>
        <p:txBody>
          <a:bodyPr>
            <a:normAutofit fontScale="90000"/>
          </a:bodyPr>
          <a:lstStyle/>
          <a:p>
            <a:r>
              <a:rPr lang="en-US" altLang="en-US" sz="5300" dirty="0">
                <a:solidFill>
                  <a:srgbClr val="002060"/>
                </a:solidFill>
                <a:latin typeface="Agency FB" panose="020B0503020202020204" pitchFamily="34" charset="0"/>
              </a:rPr>
              <a:t>Effect of </a:t>
            </a:r>
            <a:r>
              <a:rPr lang="en-US" altLang="en-US" sz="5300" dirty="0" smtClean="0">
                <a:solidFill>
                  <a:srgbClr val="002060"/>
                </a:solidFill>
                <a:latin typeface="Agency FB" panose="020B0503020202020204" pitchFamily="34" charset="0"/>
              </a:rPr>
              <a:t>Rho-</a:t>
            </a:r>
            <a:r>
              <a:rPr lang="en-US" altLang="en-US" sz="5300" dirty="0" err="1" smtClean="0">
                <a:solidFill>
                  <a:srgbClr val="002060"/>
                </a:solidFill>
                <a:latin typeface="Agency FB" panose="020B0503020202020204" pitchFamily="34" charset="0"/>
              </a:rPr>
              <a:t>GTPase</a:t>
            </a:r>
            <a:r>
              <a:rPr lang="en-US" altLang="en-US" sz="5300" dirty="0" smtClean="0">
                <a:solidFill>
                  <a:srgbClr val="002060"/>
                </a:solidFill>
                <a:latin typeface="Agency FB" panose="020B0503020202020204" pitchFamily="34" charset="0"/>
              </a:rPr>
              <a:t> activating agents </a:t>
            </a:r>
            <a:r>
              <a:rPr lang="en-US" altLang="en-US" sz="5300" dirty="0">
                <a:solidFill>
                  <a:srgbClr val="002060"/>
                </a:solidFill>
                <a:latin typeface="Agency FB" panose="020B0503020202020204" pitchFamily="34" charset="0"/>
              </a:rPr>
              <a:t>on actin</a:t>
            </a:r>
            <a:br>
              <a:rPr lang="en-US" altLang="en-US" sz="5300" dirty="0">
                <a:solidFill>
                  <a:srgbClr val="002060"/>
                </a:solidFill>
                <a:latin typeface="Agency FB" panose="020B0503020202020204" pitchFamily="34" charset="0"/>
              </a:rPr>
            </a:br>
            <a:r>
              <a:rPr lang="en-US" altLang="en-US" sz="5300" dirty="0">
                <a:solidFill>
                  <a:srgbClr val="002060"/>
                </a:solidFill>
                <a:latin typeface="Agency FB" panose="020B0503020202020204" pitchFamily="34" charset="0"/>
              </a:rPr>
              <a:t>   stress fiber formation &amp; focal adhesion</a:t>
            </a:r>
            <a:r>
              <a:rPr lang="en-US" altLang="en-US" dirty="0">
                <a:solidFill>
                  <a:srgbClr val="FFFF00"/>
                </a:solidFill>
              </a:rPr>
              <a:t/>
            </a:r>
            <a:br>
              <a:rPr lang="en-US" altLang="en-US" dirty="0">
                <a:solidFill>
                  <a:srgbClr val="FFFF00"/>
                </a:solidFill>
              </a:rPr>
            </a:br>
            <a:endParaRPr lang="en-US" dirty="0"/>
          </a:p>
        </p:txBody>
      </p:sp>
      <p:pic>
        <p:nvPicPr>
          <p:cNvPr id="4" name="Picture 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54400" y="1790701"/>
            <a:ext cx="6591299" cy="4495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72797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070100" y="4762"/>
            <a:ext cx="8826500" cy="2255838"/>
          </a:xfrm>
        </p:spPr>
        <p:txBody>
          <a:bodyPr>
            <a:noAutofit/>
          </a:bodyPr>
          <a:lstStyle/>
          <a:p>
            <a:r>
              <a:rPr lang="en-US" altLang="en-US" dirty="0" smtClean="0">
                <a:solidFill>
                  <a:srgbClr val="002060"/>
                </a:solidFill>
                <a:latin typeface="Agency FB" panose="020B0503020202020204" pitchFamily="34" charset="0"/>
              </a:rPr>
              <a:t>  Effect </a:t>
            </a:r>
            <a:r>
              <a:rPr lang="en-US" altLang="en-US" dirty="0">
                <a:solidFill>
                  <a:srgbClr val="002060"/>
                </a:solidFill>
                <a:latin typeface="Agency FB" panose="020B0503020202020204" pitchFamily="34" charset="0"/>
              </a:rPr>
              <a:t>of </a:t>
            </a:r>
            <a:r>
              <a:rPr lang="en-US" altLang="en-US" dirty="0" smtClean="0">
                <a:solidFill>
                  <a:srgbClr val="002060"/>
                </a:solidFill>
                <a:latin typeface="Agency FB" panose="020B0503020202020204" pitchFamily="34" charset="0"/>
              </a:rPr>
              <a:t>Rho-</a:t>
            </a:r>
            <a:r>
              <a:rPr lang="en-US" altLang="en-US" dirty="0" err="1" smtClean="0">
                <a:solidFill>
                  <a:srgbClr val="002060"/>
                </a:solidFill>
                <a:latin typeface="Agency FB" panose="020B0503020202020204" pitchFamily="34" charset="0"/>
              </a:rPr>
              <a:t>GTPase</a:t>
            </a:r>
            <a:r>
              <a:rPr lang="en-US" altLang="en-US" dirty="0" smtClean="0">
                <a:solidFill>
                  <a:srgbClr val="002060"/>
                </a:solidFill>
                <a:latin typeface="Agency FB" panose="020B0503020202020204" pitchFamily="34" charset="0"/>
              </a:rPr>
              <a:t> </a:t>
            </a:r>
            <a:r>
              <a:rPr lang="en-US" altLang="en-US" dirty="0">
                <a:solidFill>
                  <a:srgbClr val="002060"/>
                </a:solidFill>
                <a:latin typeface="Agency FB" panose="020B0503020202020204" pitchFamily="34" charset="0"/>
              </a:rPr>
              <a:t>inactivation on actin</a:t>
            </a:r>
            <a:br>
              <a:rPr lang="en-US" altLang="en-US" dirty="0">
                <a:solidFill>
                  <a:srgbClr val="002060"/>
                </a:solidFill>
                <a:latin typeface="Agency FB" panose="020B0503020202020204" pitchFamily="34" charset="0"/>
              </a:rPr>
            </a:br>
            <a:r>
              <a:rPr lang="en-US" altLang="en-US" dirty="0">
                <a:solidFill>
                  <a:srgbClr val="002060"/>
                </a:solidFill>
                <a:latin typeface="Agency FB" panose="020B0503020202020204" pitchFamily="34" charset="0"/>
              </a:rPr>
              <a:t>   </a:t>
            </a:r>
            <a:r>
              <a:rPr lang="en-US" altLang="en-US" dirty="0" smtClean="0">
                <a:solidFill>
                  <a:srgbClr val="002060"/>
                </a:solidFill>
                <a:latin typeface="Agency FB" panose="020B0503020202020204" pitchFamily="34" charset="0"/>
              </a:rPr>
              <a:t> stress </a:t>
            </a:r>
            <a:r>
              <a:rPr lang="en-US" altLang="en-US" dirty="0">
                <a:solidFill>
                  <a:srgbClr val="002060"/>
                </a:solidFill>
                <a:latin typeface="Agency FB" panose="020B0503020202020204" pitchFamily="34" charset="0"/>
              </a:rPr>
              <a:t>fiber formation &amp; focal </a:t>
            </a:r>
            <a:r>
              <a:rPr lang="en-US" altLang="en-US" dirty="0" smtClean="0">
                <a:solidFill>
                  <a:srgbClr val="002060"/>
                </a:solidFill>
                <a:latin typeface="Agency FB" panose="020B0503020202020204" pitchFamily="34" charset="0"/>
              </a:rPr>
              <a:t>adhesion</a:t>
            </a:r>
            <a:br>
              <a:rPr lang="en-US" altLang="en-US" dirty="0" smtClean="0">
                <a:solidFill>
                  <a:srgbClr val="002060"/>
                </a:solidFill>
                <a:latin typeface="Agency FB" panose="020B0503020202020204" pitchFamily="34" charset="0"/>
              </a:rPr>
            </a:br>
            <a:r>
              <a:rPr lang="en-US" altLang="en-US" sz="2400" dirty="0">
                <a:solidFill>
                  <a:srgbClr val="002060"/>
                </a:solidFill>
                <a:latin typeface="Agency FB" panose="020B0503020202020204" pitchFamily="34" charset="0"/>
              </a:rPr>
              <a:t> </a:t>
            </a:r>
            <a:r>
              <a:rPr lang="en-US" altLang="en-US" sz="2400" dirty="0" smtClean="0">
                <a:solidFill>
                  <a:srgbClr val="002060"/>
                </a:solidFill>
                <a:latin typeface="Agency FB" panose="020B0503020202020204" pitchFamily="34" charset="0"/>
              </a:rPr>
              <a:t>C3 treatment to the other endothelial systems are well established as Rho-</a:t>
            </a:r>
            <a:r>
              <a:rPr lang="en-US" altLang="en-US" sz="2400" dirty="0" err="1" smtClean="0">
                <a:solidFill>
                  <a:srgbClr val="002060"/>
                </a:solidFill>
                <a:latin typeface="Agency FB" panose="020B0503020202020204" pitchFamily="34" charset="0"/>
              </a:rPr>
              <a:t>GTPase</a:t>
            </a:r>
            <a:r>
              <a:rPr lang="en-US" altLang="en-US" sz="2400" dirty="0" smtClean="0">
                <a:solidFill>
                  <a:srgbClr val="002060"/>
                </a:solidFill>
                <a:latin typeface="Agency FB" panose="020B0503020202020204" pitchFamily="34" charset="0"/>
              </a:rPr>
              <a:t> inhibitor </a:t>
            </a:r>
            <a:r>
              <a:rPr lang="en-US" altLang="en-US" dirty="0" smtClean="0">
                <a:solidFill>
                  <a:srgbClr val="002060"/>
                </a:solidFill>
                <a:latin typeface="Agency FB" panose="020B0503020202020204" pitchFamily="34" charset="0"/>
              </a:rPr>
              <a:t/>
            </a:r>
            <a:br>
              <a:rPr lang="en-US" altLang="en-US" dirty="0" smtClean="0">
                <a:solidFill>
                  <a:srgbClr val="002060"/>
                </a:solidFill>
                <a:latin typeface="Agency FB" panose="020B0503020202020204" pitchFamily="34" charset="0"/>
              </a:rPr>
            </a:br>
            <a:endParaRPr lang="en-US" altLang="en-US" dirty="0" smtClean="0">
              <a:solidFill>
                <a:srgbClr val="002060"/>
              </a:solidFill>
              <a:latin typeface="Agency FB" panose="020B0503020202020204" pitchFamily="34" charset="0"/>
            </a:endParaRPr>
          </a:p>
        </p:txBody>
      </p:sp>
      <p:pic>
        <p:nvPicPr>
          <p:cNvPr id="26627"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0" y="1803400"/>
            <a:ext cx="7175500" cy="4508500"/>
          </a:xfrm>
          <a:noFill/>
        </p:spPr>
      </p:pic>
    </p:spTree>
    <p:extLst>
      <p:ext uri="{BB962C8B-B14F-4D97-AF65-F5344CB8AC3E}">
        <p14:creationId xmlns:p14="http://schemas.microsoft.com/office/powerpoint/2010/main" val="19665639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1447800" y="-38100"/>
            <a:ext cx="10629900" cy="1828800"/>
          </a:xfrm>
        </p:spPr>
        <p:txBody>
          <a:bodyPr>
            <a:normAutofit/>
          </a:bodyPr>
          <a:lstStyle/>
          <a:p>
            <a:r>
              <a:rPr lang="en-US" altLang="en-US" sz="4400" b="1" dirty="0" smtClean="0">
                <a:solidFill>
                  <a:srgbClr val="002060"/>
                </a:solidFill>
                <a:latin typeface="Agency FB" panose="020B0503020202020204" pitchFamily="34" charset="0"/>
              </a:rPr>
              <a:t>       Effect of the agents to the </a:t>
            </a:r>
            <a:r>
              <a:rPr lang="en-US" altLang="en-US" sz="4400" b="1" dirty="0">
                <a:solidFill>
                  <a:srgbClr val="002060"/>
                </a:solidFill>
                <a:latin typeface="Agency FB" panose="020B0503020202020204" pitchFamily="34" charset="0"/>
              </a:rPr>
              <a:t>Rho-GTP activation </a:t>
            </a:r>
            <a:r>
              <a:rPr lang="en-US" altLang="en-US" sz="4400" b="1" dirty="0" smtClean="0">
                <a:solidFill>
                  <a:srgbClr val="002060"/>
                </a:solidFill>
                <a:latin typeface="Agency FB" panose="020B0503020202020204" pitchFamily="34" charset="0"/>
              </a:rPr>
              <a:t/>
            </a:r>
            <a:br>
              <a:rPr lang="en-US" altLang="en-US" sz="4400" b="1" dirty="0" smtClean="0">
                <a:solidFill>
                  <a:srgbClr val="002060"/>
                </a:solidFill>
                <a:latin typeface="Agency FB" panose="020B0503020202020204" pitchFamily="34" charset="0"/>
              </a:rPr>
            </a:br>
            <a:r>
              <a:rPr lang="en-US" altLang="en-US" sz="4400" b="1" dirty="0">
                <a:solidFill>
                  <a:srgbClr val="002060"/>
                </a:solidFill>
                <a:latin typeface="Agency FB" panose="020B0503020202020204" pitchFamily="34" charset="0"/>
              </a:rPr>
              <a:t> </a:t>
            </a:r>
            <a:r>
              <a:rPr lang="en-US" altLang="en-US" sz="4400" b="1" dirty="0" smtClean="0">
                <a:solidFill>
                  <a:srgbClr val="002060"/>
                </a:solidFill>
                <a:latin typeface="Agency FB" panose="020B0503020202020204" pitchFamily="34" charset="0"/>
              </a:rPr>
              <a:t>   or inactivation on</a:t>
            </a:r>
            <a:r>
              <a:rPr lang="en-US" altLang="en-US" sz="4400" b="1" dirty="0">
                <a:solidFill>
                  <a:srgbClr val="002060"/>
                </a:solidFill>
                <a:latin typeface="Agency FB" panose="020B0503020202020204" pitchFamily="34" charset="0"/>
              </a:rPr>
              <a:t> </a:t>
            </a:r>
            <a:r>
              <a:rPr lang="en-US" altLang="en-US" sz="4400" b="1" dirty="0" smtClean="0">
                <a:solidFill>
                  <a:srgbClr val="002060"/>
                </a:solidFill>
                <a:latin typeface="Agency FB" panose="020B0503020202020204" pitchFamily="34" charset="0"/>
              </a:rPr>
              <a:t>MLC </a:t>
            </a:r>
            <a:r>
              <a:rPr lang="en-US" altLang="en-US" sz="4400" b="1" dirty="0">
                <a:solidFill>
                  <a:srgbClr val="002060"/>
                </a:solidFill>
                <a:latin typeface="Agency FB" panose="020B0503020202020204" pitchFamily="34" charset="0"/>
              </a:rPr>
              <a:t>phosphorylation of SC cells</a:t>
            </a:r>
            <a:r>
              <a:rPr lang="en-US" altLang="en-US" sz="4400" b="1" dirty="0" smtClean="0">
                <a:solidFill>
                  <a:srgbClr val="002060"/>
                </a:solidFill>
                <a:latin typeface="Agency FB" panose="020B0503020202020204" pitchFamily="34" charset="0"/>
              </a:rPr>
              <a:t>.</a:t>
            </a:r>
            <a:r>
              <a:rPr lang="en-US" altLang="en-US" sz="4400" b="1" dirty="0">
                <a:solidFill>
                  <a:srgbClr val="002060"/>
                </a:solidFill>
                <a:latin typeface="Agency FB" panose="020B0503020202020204" pitchFamily="34" charset="0"/>
              </a:rPr>
              <a:t/>
            </a:r>
            <a:br>
              <a:rPr lang="en-US" altLang="en-US" sz="4400" b="1" dirty="0">
                <a:solidFill>
                  <a:srgbClr val="002060"/>
                </a:solidFill>
                <a:latin typeface="Agency FB" panose="020B0503020202020204" pitchFamily="34" charset="0"/>
              </a:rPr>
            </a:br>
            <a:r>
              <a:rPr lang="en-US" altLang="en-US" sz="4400" b="1" dirty="0" smtClean="0">
                <a:solidFill>
                  <a:srgbClr val="002060"/>
                </a:solidFill>
                <a:latin typeface="Agency FB" panose="020B0503020202020204" pitchFamily="34" charset="0"/>
              </a:rPr>
              <a:t>   </a:t>
            </a:r>
            <a:r>
              <a:rPr lang="en-US" altLang="en-US" sz="2400" b="1" dirty="0" smtClean="0">
                <a:solidFill>
                  <a:srgbClr val="002060"/>
                </a:solidFill>
                <a:latin typeface="Agency FB" panose="020B0503020202020204" pitchFamily="34" charset="0"/>
              </a:rPr>
              <a:t> Di-phosphorylated form of MLC showing inhibition, mainly localized to the periphery of the cells.</a:t>
            </a:r>
            <a:endParaRPr lang="en-US" altLang="en-US" sz="4400" b="1" dirty="0">
              <a:solidFill>
                <a:srgbClr val="002060"/>
              </a:solidFill>
              <a:latin typeface="Agency FB" panose="020B0503020202020204" pitchFamily="34" charset="0"/>
            </a:endParaRPr>
          </a:p>
        </p:txBody>
      </p:sp>
      <p:sp>
        <p:nvSpPr>
          <p:cNvPr id="27652" name="TextBox 1"/>
          <p:cNvSpPr txBox="1">
            <a:spLocks noChangeArrowheads="1"/>
          </p:cNvSpPr>
          <p:nvPr/>
        </p:nvSpPr>
        <p:spPr bwMode="auto">
          <a:xfrm>
            <a:off x="1028700" y="2398714"/>
            <a:ext cx="28167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000" b="1" dirty="0" smtClean="0">
                <a:solidFill>
                  <a:srgbClr val="002060"/>
                </a:solidFill>
                <a:latin typeface="Agency FB" panose="020B0503020202020204" pitchFamily="34" charset="0"/>
              </a:rPr>
              <a:t>Experiments performed</a:t>
            </a:r>
          </a:p>
          <a:p>
            <a:pPr eaLnBrk="1" hangingPunct="1">
              <a:spcBef>
                <a:spcPct val="0"/>
              </a:spcBef>
              <a:buFontTx/>
              <a:buNone/>
            </a:pPr>
            <a:r>
              <a:rPr lang="en-US" altLang="en-US" sz="2000" b="1" dirty="0">
                <a:solidFill>
                  <a:srgbClr val="002060"/>
                </a:solidFill>
                <a:latin typeface="Agency FB" panose="020B0503020202020204" pitchFamily="34" charset="0"/>
              </a:rPr>
              <a:t>u</a:t>
            </a:r>
            <a:r>
              <a:rPr lang="en-US" altLang="en-US" sz="2000" b="1" dirty="0" smtClean="0">
                <a:solidFill>
                  <a:srgbClr val="002060"/>
                </a:solidFill>
                <a:latin typeface="Agency FB" panose="020B0503020202020204" pitchFamily="34" charset="0"/>
              </a:rPr>
              <a:t>nder the condition of serum </a:t>
            </a:r>
            <a:endParaRPr lang="en-US" altLang="en-US" sz="2000" b="1" dirty="0">
              <a:solidFill>
                <a:srgbClr val="002060"/>
              </a:solidFill>
              <a:latin typeface="Agency FB" panose="020B0503020202020204" pitchFamily="34" charset="0"/>
            </a:endParaRPr>
          </a:p>
          <a:p>
            <a:pPr eaLnBrk="1" hangingPunct="1">
              <a:spcBef>
                <a:spcPct val="0"/>
              </a:spcBef>
              <a:buFontTx/>
              <a:buNone/>
            </a:pPr>
            <a:r>
              <a:rPr lang="en-US" altLang="en-US" sz="2000" b="1" dirty="0">
                <a:solidFill>
                  <a:srgbClr val="002060"/>
                </a:solidFill>
                <a:latin typeface="Agency FB" panose="020B0503020202020204" pitchFamily="34" charset="0"/>
              </a:rPr>
              <a:t>starvation</a:t>
            </a:r>
          </a:p>
        </p:txBody>
      </p:sp>
      <p:sp>
        <p:nvSpPr>
          <p:cNvPr id="27653" name="TextBox 2"/>
          <p:cNvSpPr txBox="1">
            <a:spLocks noChangeArrowheads="1"/>
          </p:cNvSpPr>
          <p:nvPr/>
        </p:nvSpPr>
        <p:spPr bwMode="auto">
          <a:xfrm>
            <a:off x="1104900" y="4876800"/>
            <a:ext cx="23952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000" b="1" dirty="0" smtClean="0">
                <a:solidFill>
                  <a:srgbClr val="002060"/>
                </a:solidFill>
                <a:latin typeface="Agency FB" panose="020B0503020202020204" pitchFamily="34" charset="0"/>
              </a:rPr>
              <a:t>Experiments performed</a:t>
            </a:r>
          </a:p>
          <a:p>
            <a:pPr eaLnBrk="1" hangingPunct="1">
              <a:spcBef>
                <a:spcPct val="0"/>
              </a:spcBef>
              <a:buFontTx/>
              <a:buNone/>
            </a:pPr>
            <a:r>
              <a:rPr lang="en-US" altLang="en-US" sz="2000" b="1" dirty="0">
                <a:solidFill>
                  <a:srgbClr val="002060"/>
                </a:solidFill>
                <a:latin typeface="Agency FB" panose="020B0503020202020204" pitchFamily="34" charset="0"/>
              </a:rPr>
              <a:t>w</a:t>
            </a:r>
            <a:r>
              <a:rPr lang="en-US" altLang="en-US" sz="2000" b="1" dirty="0" smtClean="0">
                <a:solidFill>
                  <a:srgbClr val="002060"/>
                </a:solidFill>
                <a:latin typeface="Agency FB" panose="020B0503020202020204" pitchFamily="34" charset="0"/>
              </a:rPr>
              <a:t>ithout serum starvation</a:t>
            </a:r>
            <a:endParaRPr lang="en-US" altLang="en-US" sz="2000" b="1" dirty="0">
              <a:solidFill>
                <a:srgbClr val="002060"/>
              </a:solidFill>
              <a:latin typeface="Agency FB" panose="020B0503020202020204" pitchFamily="34" charset="0"/>
            </a:endParaRPr>
          </a:p>
        </p:txBody>
      </p:sp>
      <p:pic>
        <p:nvPicPr>
          <p:cNvPr id="2765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6014" y="1824039"/>
            <a:ext cx="5722937" cy="1757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013" y="4068763"/>
            <a:ext cx="5727700" cy="2246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6" name="TextBox 30"/>
          <p:cNvSpPr txBox="1">
            <a:spLocks noChangeArrowheads="1"/>
          </p:cNvSpPr>
          <p:nvPr/>
        </p:nvSpPr>
        <p:spPr bwMode="auto">
          <a:xfrm rot="19438360">
            <a:off x="4629151" y="3921125"/>
            <a:ext cx="542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rgbClr val="FF0000"/>
                </a:solidFill>
              </a:rPr>
              <a:t>C3 </a:t>
            </a:r>
          </a:p>
        </p:txBody>
      </p:sp>
      <p:sp>
        <p:nvSpPr>
          <p:cNvPr id="27657" name="TextBox 29"/>
          <p:cNvSpPr txBox="1">
            <a:spLocks noChangeArrowheads="1"/>
          </p:cNvSpPr>
          <p:nvPr/>
        </p:nvSpPr>
        <p:spPr bwMode="auto">
          <a:xfrm rot="19378679">
            <a:off x="3978276" y="3884614"/>
            <a:ext cx="582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rgbClr val="C00000"/>
                </a:solidFill>
              </a:rPr>
              <a:t>Ctrl</a:t>
            </a:r>
            <a:endParaRPr lang="en-US" altLang="en-US" sz="1800">
              <a:solidFill>
                <a:srgbClr val="C00000"/>
              </a:solidFill>
            </a:endParaRPr>
          </a:p>
        </p:txBody>
      </p:sp>
      <p:sp>
        <p:nvSpPr>
          <p:cNvPr id="27658" name="TextBox 31"/>
          <p:cNvSpPr txBox="1">
            <a:spLocks noChangeArrowheads="1"/>
          </p:cNvSpPr>
          <p:nvPr/>
        </p:nvSpPr>
        <p:spPr bwMode="auto">
          <a:xfrm rot="19283936">
            <a:off x="5035551" y="3773488"/>
            <a:ext cx="1114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rgbClr val="FF0000"/>
                </a:solidFill>
              </a:rPr>
              <a:t>C3 + Thr</a:t>
            </a:r>
          </a:p>
        </p:txBody>
      </p:sp>
      <p:sp>
        <p:nvSpPr>
          <p:cNvPr id="27659" name="TextBox 32"/>
          <p:cNvSpPr txBox="1">
            <a:spLocks noChangeArrowheads="1"/>
          </p:cNvSpPr>
          <p:nvPr/>
        </p:nvSpPr>
        <p:spPr bwMode="auto">
          <a:xfrm rot="19266601">
            <a:off x="5637213" y="3773488"/>
            <a:ext cx="1187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rgbClr val="FF0000"/>
                </a:solidFill>
              </a:rPr>
              <a:t>C3 + LPA</a:t>
            </a:r>
          </a:p>
        </p:txBody>
      </p:sp>
      <p:sp>
        <p:nvSpPr>
          <p:cNvPr id="27660" name="TextBox 3"/>
          <p:cNvSpPr txBox="1">
            <a:spLocks noChangeArrowheads="1"/>
          </p:cNvSpPr>
          <p:nvPr/>
        </p:nvSpPr>
        <p:spPr bwMode="auto">
          <a:xfrm rot="19775280">
            <a:off x="4033838" y="1757363"/>
            <a:ext cx="582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FF0000"/>
                </a:solidFill>
              </a:rPr>
              <a:t>Ctrl</a:t>
            </a:r>
          </a:p>
        </p:txBody>
      </p:sp>
      <p:sp>
        <p:nvSpPr>
          <p:cNvPr id="27661" name="TextBox 33"/>
          <p:cNvSpPr txBox="1">
            <a:spLocks noChangeArrowheads="1"/>
          </p:cNvSpPr>
          <p:nvPr/>
        </p:nvSpPr>
        <p:spPr bwMode="auto">
          <a:xfrm rot="19875110">
            <a:off x="5095876" y="1766889"/>
            <a:ext cx="557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err="1">
                <a:solidFill>
                  <a:srgbClr val="FF0000"/>
                </a:solidFill>
              </a:rPr>
              <a:t>Thr</a:t>
            </a:r>
            <a:endParaRPr lang="en-US" altLang="en-US" sz="1800" b="1" dirty="0">
              <a:solidFill>
                <a:srgbClr val="FF0000"/>
              </a:solidFill>
            </a:endParaRPr>
          </a:p>
        </p:txBody>
      </p:sp>
      <p:sp>
        <p:nvSpPr>
          <p:cNvPr id="27662" name="TextBox 28"/>
          <p:cNvSpPr txBox="1">
            <a:spLocks noChangeArrowheads="1"/>
          </p:cNvSpPr>
          <p:nvPr/>
        </p:nvSpPr>
        <p:spPr bwMode="auto">
          <a:xfrm rot="19973635">
            <a:off x="5916613" y="1816100"/>
            <a:ext cx="62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FF0000"/>
                </a:solidFill>
              </a:rPr>
              <a:t>LPA</a:t>
            </a:r>
          </a:p>
        </p:txBody>
      </p:sp>
    </p:spTree>
    <p:extLst>
      <p:ext uri="{BB962C8B-B14F-4D97-AF65-F5344CB8AC3E}">
        <p14:creationId xmlns:p14="http://schemas.microsoft.com/office/powerpoint/2010/main" val="11824476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6380" y="286603"/>
            <a:ext cx="10231120" cy="1450757"/>
          </a:xfrm>
        </p:spPr>
        <p:txBody>
          <a:bodyPr>
            <a:normAutofit/>
          </a:bodyPr>
          <a:lstStyle/>
          <a:p>
            <a:r>
              <a:rPr lang="en-US" dirty="0" smtClean="0">
                <a:solidFill>
                  <a:srgbClr val="002060"/>
                </a:solidFill>
                <a:latin typeface="Agency FB" panose="020B0503020202020204" pitchFamily="34" charset="0"/>
              </a:rPr>
              <a:t>Why to detect the effect of  Rho-</a:t>
            </a:r>
            <a:r>
              <a:rPr lang="en-US" dirty="0" err="1" smtClean="0">
                <a:solidFill>
                  <a:srgbClr val="002060"/>
                </a:solidFill>
                <a:latin typeface="Agency FB" panose="020B0503020202020204" pitchFamily="34" charset="0"/>
              </a:rPr>
              <a:t>GTPase</a:t>
            </a:r>
            <a:r>
              <a:rPr lang="en-US" dirty="0" smtClean="0">
                <a:solidFill>
                  <a:srgbClr val="002060"/>
                </a:solidFill>
                <a:latin typeface="Agency FB" panose="020B0503020202020204" pitchFamily="34" charset="0"/>
              </a:rPr>
              <a:t> modulating agents on outflow facility</a:t>
            </a:r>
            <a:r>
              <a:rPr lang="en-US" dirty="0">
                <a:solidFill>
                  <a:srgbClr val="002060"/>
                </a:solidFill>
                <a:latin typeface="Agency FB" panose="020B0503020202020204" pitchFamily="34" charset="0"/>
              </a:rPr>
              <a:t> </a:t>
            </a:r>
            <a:r>
              <a:rPr lang="en-US" dirty="0" smtClean="0">
                <a:solidFill>
                  <a:srgbClr val="002060"/>
                </a:solidFill>
                <a:latin typeface="Agency FB" panose="020B0503020202020204" pitchFamily="34" charset="0"/>
              </a:rPr>
              <a:t>in eyes (ex-vivo)?   </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normAutofit fontScale="92500"/>
          </a:bodyPr>
          <a:lstStyle/>
          <a:p>
            <a:endParaRPr lang="en-US" dirty="0" smtClean="0"/>
          </a:p>
          <a:p>
            <a:r>
              <a:rPr lang="en-US" sz="3600" dirty="0" smtClean="0">
                <a:solidFill>
                  <a:srgbClr val="002060"/>
                </a:solidFill>
                <a:latin typeface="Agency FB" panose="020B0503020202020204" pitchFamily="34" charset="0"/>
              </a:rPr>
              <a:t>For clinical detection of glaucoma, the ratio of steady state pressure to the facility of aqueous outflow is more meaningful than the individual. </a:t>
            </a:r>
          </a:p>
          <a:p>
            <a:r>
              <a:rPr lang="en-US" sz="3600" dirty="0">
                <a:solidFill>
                  <a:srgbClr val="002060"/>
                </a:solidFill>
                <a:latin typeface="Agency FB" panose="020B0503020202020204" pitchFamily="34" charset="0"/>
              </a:rPr>
              <a:t> </a:t>
            </a:r>
            <a:r>
              <a:rPr lang="en-US" sz="3600" dirty="0" smtClean="0">
                <a:solidFill>
                  <a:srgbClr val="002060"/>
                </a:solidFill>
                <a:latin typeface="Agency FB" panose="020B0503020202020204" pitchFamily="34" charset="0"/>
              </a:rPr>
              <a:t>     </a:t>
            </a:r>
            <a:r>
              <a:rPr lang="en-US" sz="3600" dirty="0" err="1" smtClean="0">
                <a:solidFill>
                  <a:srgbClr val="002060"/>
                </a:solidFill>
                <a:latin typeface="Agency FB" panose="020B0503020202020204" pitchFamily="34" charset="0"/>
              </a:rPr>
              <a:t>Goldmann</a:t>
            </a:r>
            <a:r>
              <a:rPr lang="en-US" sz="3600" dirty="0" smtClean="0">
                <a:solidFill>
                  <a:srgbClr val="002060"/>
                </a:solidFill>
                <a:latin typeface="Agency FB" panose="020B0503020202020204" pitchFamily="34" charset="0"/>
              </a:rPr>
              <a:t> equation to evaluate IOP:</a:t>
            </a:r>
          </a:p>
          <a:p>
            <a:r>
              <a:rPr lang="en-US" sz="3600" dirty="0">
                <a:solidFill>
                  <a:srgbClr val="002060"/>
                </a:solidFill>
                <a:latin typeface="Agency FB" panose="020B0503020202020204" pitchFamily="34" charset="0"/>
              </a:rPr>
              <a:t> </a:t>
            </a:r>
            <a:r>
              <a:rPr lang="en-US" sz="3600" dirty="0" smtClean="0">
                <a:solidFill>
                  <a:srgbClr val="002060"/>
                </a:solidFill>
                <a:latin typeface="Agency FB" panose="020B0503020202020204" pitchFamily="34" charset="0"/>
              </a:rPr>
              <a:t>          P(pressure)= F(flow)/C(outflow facility) +</a:t>
            </a:r>
            <a:r>
              <a:rPr lang="en-US" sz="3600" dirty="0" err="1" smtClean="0">
                <a:solidFill>
                  <a:srgbClr val="002060"/>
                </a:solidFill>
                <a:latin typeface="Agency FB" panose="020B0503020202020204" pitchFamily="34" charset="0"/>
              </a:rPr>
              <a:t>Pe</a:t>
            </a:r>
            <a:r>
              <a:rPr lang="en-US" sz="3600" dirty="0" smtClean="0">
                <a:solidFill>
                  <a:srgbClr val="002060"/>
                </a:solidFill>
                <a:latin typeface="Agency FB" panose="020B0503020202020204" pitchFamily="34" charset="0"/>
              </a:rPr>
              <a:t> </a:t>
            </a:r>
          </a:p>
          <a:p>
            <a:r>
              <a:rPr lang="en-US" sz="3600" dirty="0">
                <a:solidFill>
                  <a:srgbClr val="002060"/>
                </a:solidFill>
                <a:latin typeface="Agency FB" panose="020B0503020202020204" pitchFamily="34" charset="0"/>
              </a:rPr>
              <a:t> </a:t>
            </a:r>
            <a:r>
              <a:rPr lang="en-US" sz="3600" dirty="0" smtClean="0">
                <a:solidFill>
                  <a:srgbClr val="002060"/>
                </a:solidFill>
                <a:latin typeface="Agency FB" panose="020B0503020202020204" pitchFamily="34" charset="0"/>
              </a:rPr>
              <a:t>                                                                </a:t>
            </a:r>
            <a:r>
              <a:rPr lang="en-US" sz="3600" dirty="0" err="1" smtClean="0">
                <a:solidFill>
                  <a:srgbClr val="002060"/>
                </a:solidFill>
                <a:latin typeface="Agency FB" panose="020B0503020202020204" pitchFamily="34" charset="0"/>
              </a:rPr>
              <a:t>Pe</a:t>
            </a:r>
            <a:r>
              <a:rPr lang="en-US" sz="3600" dirty="0" smtClean="0">
                <a:solidFill>
                  <a:srgbClr val="002060"/>
                </a:solidFill>
                <a:latin typeface="Agency FB" panose="020B0503020202020204" pitchFamily="34" charset="0"/>
              </a:rPr>
              <a:t>(</a:t>
            </a:r>
            <a:r>
              <a:rPr lang="en-US" sz="3600" dirty="0" err="1" smtClean="0">
                <a:solidFill>
                  <a:srgbClr val="002060"/>
                </a:solidFill>
                <a:latin typeface="Agency FB" panose="020B0503020202020204" pitchFamily="34" charset="0"/>
              </a:rPr>
              <a:t>episcleral</a:t>
            </a:r>
            <a:r>
              <a:rPr lang="en-US" sz="3600" dirty="0" smtClean="0">
                <a:solidFill>
                  <a:srgbClr val="002060"/>
                </a:solidFill>
                <a:latin typeface="Agency FB" panose="020B0503020202020204" pitchFamily="34" charset="0"/>
              </a:rPr>
              <a:t> venous pressure)</a:t>
            </a:r>
            <a:endParaRPr lang="en-US" sz="36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1059176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515296" y="116784"/>
            <a:ext cx="10058400" cy="1450757"/>
          </a:xfrm>
        </p:spPr>
        <p:txBody>
          <a:bodyPr/>
          <a:lstStyle/>
          <a:p>
            <a:r>
              <a:rPr lang="en-US" altLang="en-US" sz="3200" dirty="0" smtClean="0">
                <a:solidFill>
                  <a:srgbClr val="002060"/>
                </a:solidFill>
                <a:latin typeface="Agency FB" panose="020B0503020202020204" pitchFamily="34" charset="0"/>
              </a:rPr>
              <a:t>Rho-</a:t>
            </a:r>
            <a:r>
              <a:rPr lang="en-US" altLang="en-US" sz="3200" dirty="0" err="1" smtClean="0">
                <a:solidFill>
                  <a:srgbClr val="002060"/>
                </a:solidFill>
                <a:latin typeface="Agency FB" panose="020B0503020202020204" pitchFamily="34" charset="0"/>
              </a:rPr>
              <a:t>GTPase</a:t>
            </a:r>
            <a:r>
              <a:rPr lang="en-US" altLang="en-US" sz="3200" dirty="0" smtClean="0">
                <a:solidFill>
                  <a:srgbClr val="002060"/>
                </a:solidFill>
                <a:latin typeface="Agency FB" panose="020B0503020202020204" pitchFamily="34" charset="0"/>
              </a:rPr>
              <a:t> modulating agents effect on outflow </a:t>
            </a:r>
            <a:r>
              <a:rPr lang="en-US" altLang="en-US" sz="3200" dirty="0">
                <a:solidFill>
                  <a:srgbClr val="002060"/>
                </a:solidFill>
                <a:latin typeface="Agency FB" panose="020B0503020202020204" pitchFamily="34" charset="0"/>
              </a:rPr>
              <a:t>facility measurements were performed </a:t>
            </a:r>
            <a:r>
              <a:rPr lang="en-US" altLang="en-US" sz="3200" dirty="0" smtClean="0">
                <a:solidFill>
                  <a:srgbClr val="002060"/>
                </a:solidFill>
                <a:latin typeface="Agency FB" panose="020B0503020202020204" pitchFamily="34" charset="0"/>
              </a:rPr>
              <a:t>using the following </a:t>
            </a:r>
            <a:r>
              <a:rPr lang="en-US" altLang="en-US" sz="3200" dirty="0">
                <a:solidFill>
                  <a:srgbClr val="002060"/>
                </a:solidFill>
                <a:latin typeface="Agency FB" panose="020B0503020202020204" pitchFamily="34" charset="0"/>
              </a:rPr>
              <a:t>Grant perfusion system developed by W. M. Grant (1955</a:t>
            </a:r>
            <a:r>
              <a:rPr lang="en-US" altLang="en-US" sz="3200" dirty="0" smtClean="0">
                <a:solidFill>
                  <a:srgbClr val="002060"/>
                </a:solidFill>
                <a:latin typeface="Agency FB" panose="020B0503020202020204" pitchFamily="34" charset="0"/>
              </a:rPr>
              <a:t>) at MEEI, Harvard Medical School, Boston.</a:t>
            </a:r>
            <a:endParaRPr lang="en-US" altLang="en-US" sz="3200" dirty="0">
              <a:solidFill>
                <a:srgbClr val="002060"/>
              </a:solidFill>
              <a:latin typeface="Agency FB" panose="020B0503020202020204" pitchFamily="34" charset="0"/>
            </a:endParaRPr>
          </a:p>
        </p:txBody>
      </p:sp>
      <p:pic>
        <p:nvPicPr>
          <p:cNvPr id="28675" name="Picture 4" descr="G:\Img0002\DSCN0016.JPG"/>
          <p:cNvPicPr>
            <a:picLocks noGrp="1" noChangeAspect="1" noChangeArrowheads="1"/>
          </p:cNvPicPr>
          <p:nvPr>
            <p:ph idx="1"/>
          </p:nvPr>
        </p:nvPicPr>
        <p:blipFill>
          <a:blip r:embed="rId2">
            <a:lum bright="18000" contrast="30000"/>
            <a:extLst>
              <a:ext uri="{28A0092B-C50C-407E-A947-70E740481C1C}">
                <a14:useLocalDpi xmlns:a14="http://schemas.microsoft.com/office/drawing/2010/main" val="0"/>
              </a:ext>
            </a:extLst>
          </a:blip>
          <a:srcRect/>
          <a:stretch>
            <a:fillRect/>
          </a:stretch>
        </p:blipFill>
        <p:spPr>
          <a:xfrm>
            <a:off x="2571801" y="1956412"/>
            <a:ext cx="7199220" cy="42742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8224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0980" y="286603"/>
            <a:ext cx="10058400" cy="1450757"/>
          </a:xfrm>
        </p:spPr>
        <p:txBody>
          <a:bodyPr>
            <a:normAutofit fontScale="90000"/>
          </a:bodyPr>
          <a:lstStyle/>
          <a:p>
            <a:r>
              <a:rPr lang="en-US" dirty="0" smtClean="0">
                <a:solidFill>
                  <a:srgbClr val="002060"/>
                </a:solidFill>
                <a:latin typeface="Agency FB" panose="020B0503020202020204" pitchFamily="34" charset="0"/>
              </a:rPr>
              <a:t>Thrombin and LPA treatments exhibited decreased outflow facility in porcine eyes (ex-vivo) using the Grant perfusion system. </a:t>
            </a:r>
            <a:r>
              <a:rPr lang="en-US" sz="2800" dirty="0" smtClean="0">
                <a:solidFill>
                  <a:srgbClr val="002060"/>
                </a:solidFill>
                <a:latin typeface="Agency FB" panose="020B0503020202020204" pitchFamily="34" charset="0"/>
              </a:rPr>
              <a:t>This was the first data shown so far in 1999, a decreased outflow facility.</a:t>
            </a:r>
            <a:endParaRPr lang="en-US" dirty="0">
              <a:solidFill>
                <a:srgbClr val="002060"/>
              </a:solidFill>
              <a:latin typeface="Agency FB" panose="020B0503020202020204" pitchFamily="34" charset="0"/>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25600" y="1828800"/>
            <a:ext cx="5791199" cy="44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a:xfrm flipH="1" flipV="1">
            <a:off x="6896100" y="3035300"/>
            <a:ext cx="584199" cy="12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896100" y="5575300"/>
            <a:ext cx="5841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467600" y="2743200"/>
            <a:ext cx="2565400" cy="954107"/>
          </a:xfrm>
          <a:prstGeom prst="rect">
            <a:avLst/>
          </a:prstGeom>
          <a:noFill/>
        </p:spPr>
        <p:txBody>
          <a:bodyPr wrap="square" rtlCol="0">
            <a:spAutoFit/>
          </a:bodyPr>
          <a:lstStyle/>
          <a:p>
            <a:r>
              <a:rPr lang="en-US" sz="2800" dirty="0" smtClean="0">
                <a:solidFill>
                  <a:srgbClr val="002060"/>
                </a:solidFill>
                <a:latin typeface="Agency FB" panose="020B0503020202020204" pitchFamily="34" charset="0"/>
              </a:rPr>
              <a:t>Thrombin treatment (1.0 U/ml)</a:t>
            </a:r>
            <a:endParaRPr lang="en-US" sz="2800" dirty="0">
              <a:solidFill>
                <a:srgbClr val="002060"/>
              </a:solidFill>
              <a:latin typeface="Agency FB" panose="020B0503020202020204" pitchFamily="34" charset="0"/>
            </a:endParaRPr>
          </a:p>
        </p:txBody>
      </p:sp>
      <p:sp>
        <p:nvSpPr>
          <p:cNvPr id="13" name="TextBox 12"/>
          <p:cNvSpPr txBox="1"/>
          <p:nvPr/>
        </p:nvSpPr>
        <p:spPr>
          <a:xfrm>
            <a:off x="7518399" y="5321300"/>
            <a:ext cx="2184401" cy="523220"/>
          </a:xfrm>
          <a:prstGeom prst="rect">
            <a:avLst/>
          </a:prstGeom>
          <a:noFill/>
        </p:spPr>
        <p:txBody>
          <a:bodyPr wrap="square" rtlCol="0">
            <a:spAutoFit/>
          </a:bodyPr>
          <a:lstStyle/>
          <a:p>
            <a:r>
              <a:rPr lang="en-US" sz="2800" dirty="0" smtClean="0">
                <a:solidFill>
                  <a:srgbClr val="002060"/>
                </a:solidFill>
                <a:latin typeface="Agency FB" panose="020B0503020202020204" pitchFamily="34" charset="0"/>
              </a:rPr>
              <a:t>LPA treatment</a:t>
            </a:r>
            <a:endParaRPr lang="en-US" sz="2800" dirty="0">
              <a:solidFill>
                <a:srgbClr val="002060"/>
              </a:solidFill>
              <a:latin typeface="Agency FB" panose="020B0503020202020204" pitchFamily="34" charset="0"/>
            </a:endParaRPr>
          </a:p>
        </p:txBody>
      </p:sp>
      <p:cxnSp>
        <p:nvCxnSpPr>
          <p:cNvPr id="15" name="Straight Arrow Connector 14"/>
          <p:cNvCxnSpPr/>
          <p:nvPr/>
        </p:nvCxnSpPr>
        <p:spPr>
          <a:xfrm flipH="1">
            <a:off x="6908800" y="2540000"/>
            <a:ext cx="6095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6908800" y="4648200"/>
            <a:ext cx="571499" cy="12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518399" y="2159000"/>
            <a:ext cx="1955801" cy="523220"/>
          </a:xfrm>
          <a:prstGeom prst="rect">
            <a:avLst/>
          </a:prstGeom>
          <a:noFill/>
        </p:spPr>
        <p:txBody>
          <a:bodyPr wrap="square" rtlCol="0">
            <a:spAutoFit/>
          </a:bodyPr>
          <a:lstStyle/>
          <a:p>
            <a:r>
              <a:rPr lang="en-US" sz="2800" dirty="0" smtClean="0">
                <a:solidFill>
                  <a:srgbClr val="002060"/>
                </a:solidFill>
                <a:latin typeface="Agency FB" panose="020B0503020202020204" pitchFamily="34" charset="0"/>
              </a:rPr>
              <a:t>Sham controls</a:t>
            </a:r>
            <a:endParaRPr lang="en-US" sz="2800" dirty="0">
              <a:solidFill>
                <a:srgbClr val="002060"/>
              </a:solidFill>
              <a:latin typeface="Agency FB" panose="020B0503020202020204" pitchFamily="34" charset="0"/>
            </a:endParaRPr>
          </a:p>
        </p:txBody>
      </p:sp>
      <p:sp>
        <p:nvSpPr>
          <p:cNvPr id="21" name="TextBox 20"/>
          <p:cNvSpPr txBox="1"/>
          <p:nvPr/>
        </p:nvSpPr>
        <p:spPr>
          <a:xfrm>
            <a:off x="7518399" y="4356100"/>
            <a:ext cx="1955801" cy="523220"/>
          </a:xfrm>
          <a:prstGeom prst="rect">
            <a:avLst/>
          </a:prstGeom>
          <a:noFill/>
        </p:spPr>
        <p:txBody>
          <a:bodyPr wrap="square" rtlCol="0">
            <a:spAutoFit/>
          </a:bodyPr>
          <a:lstStyle/>
          <a:p>
            <a:r>
              <a:rPr lang="en-US" sz="2800" dirty="0" smtClean="0">
                <a:solidFill>
                  <a:srgbClr val="002060"/>
                </a:solidFill>
                <a:latin typeface="Agency FB" panose="020B0503020202020204" pitchFamily="34" charset="0"/>
              </a:rPr>
              <a:t>Sham controls</a:t>
            </a:r>
            <a:endParaRPr lang="en-US" sz="28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1292137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480" y="286603"/>
            <a:ext cx="9151620" cy="1450757"/>
          </a:xfrm>
        </p:spPr>
        <p:txBody>
          <a:bodyPr>
            <a:normAutofit fontScale="90000"/>
          </a:bodyPr>
          <a:lstStyle/>
          <a:p>
            <a:r>
              <a:rPr lang="en-US" dirty="0" smtClean="0">
                <a:solidFill>
                  <a:srgbClr val="002060"/>
                </a:solidFill>
                <a:latin typeface="Agency FB" panose="020B0503020202020204" pitchFamily="34" charset="0"/>
              </a:rPr>
              <a:t>Likewise POAG, anterior segment of LPA-perfused porcine eyes showed no sign except appearance of narrowing SC filled with more aqueous </a:t>
            </a:r>
            <a:r>
              <a:rPr lang="en-US" dirty="0" err="1" smtClean="0">
                <a:solidFill>
                  <a:srgbClr val="002060"/>
                </a:solidFill>
                <a:latin typeface="Agency FB" panose="020B0503020202020204" pitchFamily="34" charset="0"/>
              </a:rPr>
              <a:t>plexi</a:t>
            </a:r>
            <a:r>
              <a:rPr lang="en-US" dirty="0" smtClean="0">
                <a:solidFill>
                  <a:srgbClr val="002060"/>
                </a:solidFill>
                <a:latin typeface="Agency FB" panose="020B0503020202020204" pitchFamily="34" charset="0"/>
              </a:rPr>
              <a:t>.</a:t>
            </a:r>
            <a:endParaRPr lang="en-US" dirty="0">
              <a:solidFill>
                <a:srgbClr val="002060"/>
              </a:solidFill>
              <a:latin typeface="Agency FB" panose="020B0503020202020204" pitchFamily="34" charset="0"/>
            </a:endParaRPr>
          </a:p>
        </p:txBody>
      </p:sp>
      <p:pic>
        <p:nvPicPr>
          <p:cNvPr id="4" name="Picture 2" descr="C:\Users\janardan.kumar\Documents\IOVS PAPER I (rho)\Kumar et al Fig 6 .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3700" y="1846263"/>
            <a:ext cx="6654800" cy="441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38918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rgbClr val="002060"/>
                </a:solidFill>
                <a:latin typeface="Agency FB" panose="020B0503020202020204" pitchFamily="34" charset="0"/>
              </a:rPr>
              <a:t>Conclusions:</a:t>
            </a:r>
            <a:endParaRPr lang="en-US" sz="4400"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normAutofit/>
          </a:bodyPr>
          <a:lstStyle/>
          <a:p>
            <a:pPr marL="0" indent="0">
              <a:buNone/>
            </a:pPr>
            <a:endParaRPr lang="en-US" sz="2800" dirty="0" smtClean="0">
              <a:latin typeface="Agency FB" panose="020B0503020202020204" pitchFamily="34" charset="0"/>
            </a:endParaRPr>
          </a:p>
          <a:p>
            <a:r>
              <a:rPr lang="en-US" sz="2800" dirty="0" smtClean="0">
                <a:solidFill>
                  <a:srgbClr val="002060"/>
                </a:solidFill>
                <a:latin typeface="Agency FB" panose="020B0503020202020204" pitchFamily="34" charset="0"/>
              </a:rPr>
              <a:t>*In opposed to the well established concept of thrombin treatment in HUVEC cells that exhibited increased hydraulic conductivity in vitro whereas our results clearly suggested that the treatment of thrombin to human SC cells caused decreased hydraulic conductivity in vitro, and, decreased outflow facility in whole porcine eyes ex-vivo.  </a:t>
            </a:r>
          </a:p>
          <a:p>
            <a:r>
              <a:rPr lang="en-US" sz="2800" dirty="0" smtClean="0">
                <a:solidFill>
                  <a:srgbClr val="002060"/>
                </a:solidFill>
                <a:latin typeface="Agency FB" panose="020B0503020202020204" pitchFamily="34" charset="0"/>
              </a:rPr>
              <a:t>*This is the first evidence of thrombin effects on human SC cells in the history of glaucoma research.</a:t>
            </a:r>
          </a:p>
          <a:p>
            <a:r>
              <a:rPr lang="en-US" sz="2800" dirty="0" smtClean="0">
                <a:solidFill>
                  <a:srgbClr val="002060"/>
                </a:solidFill>
                <a:latin typeface="Agency FB" panose="020B0503020202020204" pitchFamily="34" charset="0"/>
              </a:rPr>
              <a:t> </a:t>
            </a:r>
            <a:endParaRPr lang="en-US" sz="28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21227295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Inference</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p:txBody>
          <a:bodyPr>
            <a:normAutofit/>
          </a:bodyPr>
          <a:lstStyle/>
          <a:p>
            <a:r>
              <a:rPr lang="en-US" sz="2800" dirty="0" smtClean="0">
                <a:solidFill>
                  <a:srgbClr val="002060"/>
                </a:solidFill>
                <a:latin typeface="Agency FB" panose="020B0503020202020204" pitchFamily="34" charset="0"/>
              </a:rPr>
              <a:t>Since clinical diagnosis have shown blood in the angle under certain conditions, such as </a:t>
            </a:r>
            <a:r>
              <a:rPr lang="en-US" sz="2800" dirty="0" err="1" smtClean="0">
                <a:solidFill>
                  <a:srgbClr val="002060"/>
                </a:solidFill>
                <a:latin typeface="Agency FB" panose="020B0503020202020204" pitchFamily="34" charset="0"/>
              </a:rPr>
              <a:t>hyphema</a:t>
            </a:r>
            <a:r>
              <a:rPr lang="en-US" sz="2800" dirty="0" smtClean="0">
                <a:solidFill>
                  <a:srgbClr val="002060"/>
                </a:solidFill>
                <a:latin typeface="Agency FB" panose="020B0503020202020204" pitchFamily="34" charset="0"/>
              </a:rPr>
              <a:t> from new blood vessels and spontaneous hemorrhage that includes </a:t>
            </a:r>
            <a:r>
              <a:rPr lang="en-US" sz="2800" dirty="0" err="1" smtClean="0">
                <a:solidFill>
                  <a:srgbClr val="002060"/>
                </a:solidFill>
                <a:latin typeface="Agency FB" panose="020B0503020202020204" pitchFamily="34" charset="0"/>
              </a:rPr>
              <a:t>gonioscopy</a:t>
            </a:r>
            <a:r>
              <a:rPr lang="en-US" sz="2800" dirty="0">
                <a:solidFill>
                  <a:srgbClr val="002060"/>
                </a:solidFill>
                <a:latin typeface="Agency FB" panose="020B0503020202020204" pitchFamily="34" charset="0"/>
              </a:rPr>
              <a:t>.</a:t>
            </a:r>
          </a:p>
          <a:p>
            <a:r>
              <a:rPr lang="en-US" sz="2800" dirty="0" smtClean="0">
                <a:solidFill>
                  <a:srgbClr val="002060"/>
                </a:solidFill>
                <a:latin typeface="Agency FB" panose="020B0503020202020204" pitchFamily="34" charset="0"/>
              </a:rPr>
              <a:t>But, surprisingly elevation of IOP followed by spontaneous improvement has been observed, too.   </a:t>
            </a:r>
          </a:p>
          <a:p>
            <a:r>
              <a:rPr lang="en-US" sz="2800" dirty="0" smtClean="0">
                <a:solidFill>
                  <a:srgbClr val="002060"/>
                </a:solidFill>
                <a:latin typeface="Agency FB" panose="020B0503020202020204" pitchFamily="34" charset="0"/>
              </a:rPr>
              <a:t> Based on thrombin effect on outflow facility, we suggest that aneurysm might be a causative factor for glaucoma that could be assessed by the presence of thrombin in glaucomatous aqueous humor collected from the patients.</a:t>
            </a:r>
            <a:endParaRPr lang="en-US" sz="2800" dirty="0">
              <a:solidFill>
                <a:srgbClr val="002060"/>
              </a:solidFill>
              <a:latin typeface="Agency FB" panose="020B0503020202020204" pitchFamily="34" charset="0"/>
            </a:endParaRPr>
          </a:p>
        </p:txBody>
      </p:sp>
    </p:spTree>
    <p:extLst>
      <p:ext uri="{BB962C8B-B14F-4D97-AF65-F5344CB8AC3E}">
        <p14:creationId xmlns:p14="http://schemas.microsoft.com/office/powerpoint/2010/main" val="42688970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Acknowledgement</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a:xfrm>
            <a:off x="1325880" y="2887134"/>
            <a:ext cx="10058400" cy="1938866"/>
          </a:xfrm>
        </p:spPr>
        <p:txBody>
          <a:bodyPr>
            <a:noAutofit/>
          </a:bodyPr>
          <a:lstStyle/>
          <a:p>
            <a:r>
              <a:rPr lang="en-US" altLang="en-US" sz="3600" dirty="0" smtClean="0">
                <a:solidFill>
                  <a:srgbClr val="002060"/>
                </a:solidFill>
                <a:latin typeface="Agency FB" panose="020B0503020202020204" pitchFamily="34" charset="0"/>
              </a:rPr>
              <a:t>              This </a:t>
            </a:r>
            <a:r>
              <a:rPr lang="en-US" altLang="en-US" sz="3600" dirty="0">
                <a:solidFill>
                  <a:srgbClr val="002060"/>
                </a:solidFill>
                <a:latin typeface="Agency FB" panose="020B0503020202020204" pitchFamily="34" charset="0"/>
              </a:rPr>
              <a:t>lecture is dedicated </a:t>
            </a:r>
            <a:r>
              <a:rPr lang="en-US" altLang="en-US" sz="3600" dirty="0" smtClean="0">
                <a:solidFill>
                  <a:srgbClr val="002060"/>
                </a:solidFill>
                <a:latin typeface="Agency FB" panose="020B0503020202020204" pitchFamily="34" charset="0"/>
              </a:rPr>
              <a:t>in </a:t>
            </a:r>
            <a:r>
              <a:rPr lang="en-US" altLang="en-US" sz="3600" dirty="0">
                <a:solidFill>
                  <a:srgbClr val="002060"/>
                </a:solidFill>
                <a:latin typeface="Agency FB" panose="020B0503020202020204" pitchFamily="34" charset="0"/>
              </a:rPr>
              <a:t>the memory of </a:t>
            </a:r>
          </a:p>
          <a:p>
            <a:r>
              <a:rPr lang="en-US" altLang="en-US" sz="3600" dirty="0">
                <a:solidFill>
                  <a:srgbClr val="002060"/>
                </a:solidFill>
                <a:latin typeface="Agency FB" panose="020B0503020202020204" pitchFamily="34" charset="0"/>
              </a:rPr>
              <a:t>                </a:t>
            </a:r>
            <a:r>
              <a:rPr lang="en-US" altLang="en-US" sz="3600" dirty="0" smtClean="0">
                <a:solidFill>
                  <a:srgbClr val="002060"/>
                </a:solidFill>
                <a:latin typeface="Agency FB" panose="020B0503020202020204" pitchFamily="34" charset="0"/>
              </a:rPr>
              <a:t>               </a:t>
            </a:r>
            <a:r>
              <a:rPr lang="en-US" altLang="en-US" sz="3600" dirty="0">
                <a:solidFill>
                  <a:srgbClr val="002060"/>
                </a:solidFill>
                <a:latin typeface="Agency FB" panose="020B0503020202020204" pitchFamily="34" charset="0"/>
              </a:rPr>
              <a:t>Dr. David L. Epstein </a:t>
            </a:r>
          </a:p>
          <a:p>
            <a:r>
              <a:rPr lang="en-US" altLang="en-US" sz="3600" dirty="0">
                <a:solidFill>
                  <a:srgbClr val="002060"/>
                </a:solidFill>
                <a:latin typeface="Agency FB" panose="020B0503020202020204" pitchFamily="34" charset="0"/>
              </a:rPr>
              <a:t>      who supported this </a:t>
            </a:r>
            <a:r>
              <a:rPr lang="en-US" altLang="en-US" sz="3600" dirty="0" smtClean="0">
                <a:solidFill>
                  <a:srgbClr val="002060"/>
                </a:solidFill>
                <a:latin typeface="Agency FB" panose="020B0503020202020204" pitchFamily="34" charset="0"/>
              </a:rPr>
              <a:t>project, and even though manuscript </a:t>
            </a:r>
          </a:p>
          <a:p>
            <a:r>
              <a:rPr lang="en-US" altLang="en-US" sz="3600" dirty="0">
                <a:solidFill>
                  <a:srgbClr val="002060"/>
                </a:solidFill>
                <a:latin typeface="Agency FB" panose="020B0503020202020204" pitchFamily="34" charset="0"/>
              </a:rPr>
              <a:t> </a:t>
            </a:r>
            <a:r>
              <a:rPr lang="en-US" altLang="en-US" sz="3600" dirty="0" smtClean="0">
                <a:solidFill>
                  <a:srgbClr val="002060"/>
                </a:solidFill>
                <a:latin typeface="Agency FB" panose="020B0503020202020204" pitchFamily="34" charset="0"/>
              </a:rPr>
              <a:t>      submitted to IOVS in year 2000, but finally published in2011.</a:t>
            </a:r>
            <a:endParaRPr lang="en-US" altLang="en-US" sz="3600" dirty="0">
              <a:solidFill>
                <a:srgbClr val="002060"/>
              </a:solidFill>
              <a:latin typeface="Agency FB" panose="020B0503020202020204" pitchFamily="34" charset="0"/>
            </a:endParaRPr>
          </a:p>
          <a:p>
            <a:endParaRPr lang="en-US" sz="3600" dirty="0"/>
          </a:p>
        </p:txBody>
      </p:sp>
    </p:spTree>
    <p:extLst>
      <p:ext uri="{BB962C8B-B14F-4D97-AF65-F5344CB8AC3E}">
        <p14:creationId xmlns:p14="http://schemas.microsoft.com/office/powerpoint/2010/main" val="34458767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latin typeface="Agency FB" panose="020B0503020202020204" pitchFamily="34" charset="0"/>
              </a:rPr>
              <a:t>Patents: Peptide-based glaucoma therapy </a:t>
            </a:r>
            <a:endParaRPr lang="en-US" dirty="0">
              <a:solidFill>
                <a:srgbClr val="002060"/>
              </a:solidFill>
              <a:latin typeface="Agency FB" panose="020B0503020202020204" pitchFamily="34" charset="0"/>
            </a:endParaRPr>
          </a:p>
        </p:txBody>
      </p:sp>
      <p:sp>
        <p:nvSpPr>
          <p:cNvPr id="3" name="Content Placeholder 2"/>
          <p:cNvSpPr>
            <a:spLocks noGrp="1"/>
          </p:cNvSpPr>
          <p:nvPr>
            <p:ph idx="1"/>
          </p:nvPr>
        </p:nvSpPr>
        <p:spPr>
          <a:xfrm>
            <a:off x="1097280" y="1845734"/>
            <a:ext cx="10058400" cy="4506940"/>
          </a:xfrm>
        </p:spPr>
        <p:txBody>
          <a:bodyPr>
            <a:normAutofit lnSpcReduction="10000"/>
          </a:bodyPr>
          <a:lstStyle/>
          <a:p>
            <a:r>
              <a:rPr lang="en-US" b="1" dirty="0"/>
              <a:t>Publication number: </a:t>
            </a:r>
            <a:r>
              <a:rPr lang="en-US" dirty="0"/>
              <a:t>20010053766</a:t>
            </a:r>
          </a:p>
          <a:p>
            <a:r>
              <a:rPr lang="en-US" b="1" dirty="0"/>
              <a:t>Abstract: </a:t>
            </a:r>
            <a:r>
              <a:rPr lang="en-US" dirty="0"/>
              <a:t>The present invention relates, in general, to methods of treating disorders of the eye, and, in particular, to methods of preventing or treating elevated eye pressure and glaucoma. The invention further relates to compounds and compositions suitable for use in such methods.</a:t>
            </a:r>
          </a:p>
          <a:p>
            <a:r>
              <a:rPr lang="en-US" b="1" dirty="0" smtClean="0"/>
              <a:t>Publication </a:t>
            </a:r>
            <a:r>
              <a:rPr lang="en-US" b="1" dirty="0"/>
              <a:t>date: </a:t>
            </a:r>
            <a:r>
              <a:rPr lang="en-US" dirty="0"/>
              <a:t>December 20, 2001</a:t>
            </a:r>
          </a:p>
          <a:p>
            <a:r>
              <a:rPr lang="en-US" b="1" dirty="0"/>
              <a:t>Inventors: </a:t>
            </a:r>
            <a:r>
              <a:rPr lang="en-US" dirty="0"/>
              <a:t>Janardan Kumar, </a:t>
            </a:r>
            <a:r>
              <a:rPr lang="en-US" dirty="0" err="1"/>
              <a:t>Vasanth</a:t>
            </a:r>
            <a:r>
              <a:rPr lang="en-US" dirty="0"/>
              <a:t> Rao, David L. Epstein, </a:t>
            </a:r>
            <a:r>
              <a:rPr lang="en-US" dirty="0" err="1"/>
              <a:t>Pratap</a:t>
            </a:r>
            <a:r>
              <a:rPr lang="en-US" dirty="0"/>
              <a:t> </a:t>
            </a:r>
            <a:r>
              <a:rPr lang="en-US" dirty="0" err="1" smtClean="0"/>
              <a:t>Challa</a:t>
            </a:r>
            <a:endParaRPr lang="en-US" u="sng" dirty="0"/>
          </a:p>
          <a:p>
            <a:r>
              <a:rPr lang="en-US" b="1" dirty="0"/>
              <a:t>Publication number: </a:t>
            </a:r>
            <a:r>
              <a:rPr lang="en-US" dirty="0"/>
              <a:t>20030139342</a:t>
            </a:r>
          </a:p>
          <a:p>
            <a:r>
              <a:rPr lang="en-US" b="1" dirty="0"/>
              <a:t>Abstract: </a:t>
            </a:r>
            <a:r>
              <a:rPr lang="en-US" dirty="0"/>
              <a:t>The present invention relates, in general, to a method of treating disorders of the eye, and, in particular, to a method of inducing posterior vitreous detachment.</a:t>
            </a:r>
          </a:p>
          <a:p>
            <a:r>
              <a:rPr lang="en-US" b="1" dirty="0" smtClean="0"/>
              <a:t>Publication </a:t>
            </a:r>
            <a:r>
              <a:rPr lang="en-US" b="1" dirty="0"/>
              <a:t>date: </a:t>
            </a:r>
            <a:r>
              <a:rPr lang="en-US" dirty="0"/>
              <a:t>July 24, 2003</a:t>
            </a:r>
          </a:p>
          <a:p>
            <a:r>
              <a:rPr lang="en-US" b="1" dirty="0"/>
              <a:t>Inventors: </a:t>
            </a:r>
            <a:r>
              <a:rPr lang="en-US" dirty="0"/>
              <a:t>Brooks W. </a:t>
            </a:r>
            <a:r>
              <a:rPr lang="en-US" dirty="0" err="1"/>
              <a:t>McCuen</a:t>
            </a:r>
            <a:r>
              <a:rPr lang="en-US" dirty="0"/>
              <a:t>, Cynthia A. </a:t>
            </a:r>
            <a:r>
              <a:rPr lang="en-US" dirty="0" err="1"/>
              <a:t>Toth</a:t>
            </a:r>
            <a:r>
              <a:rPr lang="en-US" dirty="0"/>
              <a:t>, David Epstein, Leonardo </a:t>
            </a:r>
            <a:r>
              <a:rPr lang="en-US" dirty="0" err="1"/>
              <a:t>deOliveira</a:t>
            </a:r>
            <a:r>
              <a:rPr lang="en-US" dirty="0"/>
              <a:t>, Misako </a:t>
            </a:r>
            <a:r>
              <a:rPr lang="en-US" dirty="0" err="1"/>
              <a:t>Tatebayashi</a:t>
            </a:r>
            <a:r>
              <a:rPr lang="en-US" dirty="0"/>
              <a:t>, Carsten H. Meyer, Janardan Kumar</a:t>
            </a:r>
          </a:p>
          <a:p>
            <a:endParaRPr lang="en-US" dirty="0"/>
          </a:p>
          <a:p>
            <a:pPr marL="0" indent="0">
              <a:buNone/>
            </a:pPr>
            <a:endParaRPr lang="en-US" dirty="0"/>
          </a:p>
        </p:txBody>
      </p:sp>
    </p:spTree>
    <p:extLst>
      <p:ext uri="{BB962C8B-B14F-4D97-AF65-F5344CB8AC3E}">
        <p14:creationId xmlns:p14="http://schemas.microsoft.com/office/powerpoint/2010/main" val="31371635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637520" cy="1450757"/>
          </a:xfrm>
        </p:spPr>
        <p:txBody>
          <a:bodyPr/>
          <a:lstStyle/>
          <a:p>
            <a:r>
              <a:rPr lang="en-US" dirty="0" smtClean="0">
                <a:solidFill>
                  <a:srgbClr val="002060"/>
                </a:solidFill>
                <a:latin typeface="Agency FB" panose="020B0503020202020204" pitchFamily="34" charset="0"/>
              </a:rPr>
              <a:t>An advanced form of Grant perfusion system developed by Kumar J., at Tufts University in 2006.</a:t>
            </a:r>
            <a:endParaRPr lang="en-US" dirty="0">
              <a:solidFill>
                <a:srgbClr val="002060"/>
              </a:solidFill>
              <a:latin typeface="Agency FB" panose="020B0503020202020204" pitchFamily="34" charset="0"/>
            </a:endParaRPr>
          </a:p>
        </p:txBody>
      </p:sp>
      <p:pic>
        <p:nvPicPr>
          <p:cNvPr id="4" name="Picture 4" descr="C:\Documents and Settings\jkumar01\Desktop\JK\New Folder\Photoshop perfusion 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44346" y="1846263"/>
            <a:ext cx="5953654"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04562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2161</TotalTime>
  <Words>1314</Words>
  <Application>Microsoft Office PowerPoint</Application>
  <PresentationFormat>Widescreen</PresentationFormat>
  <Paragraphs>152</Paragraphs>
  <Slides>29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7" baseType="lpstr">
      <vt:lpstr>Adobe Arabic</vt:lpstr>
      <vt:lpstr>Agency FB</vt:lpstr>
      <vt:lpstr>Arial</vt:lpstr>
      <vt:lpstr>Calibri</vt:lpstr>
      <vt:lpstr>Calibri Light</vt:lpstr>
      <vt:lpstr>Times New Roman</vt:lpstr>
      <vt:lpstr>Retrospect</vt:lpstr>
      <vt:lpstr>Image</vt:lpstr>
      <vt:lpstr>Aneurysm mediated release of thrombin into the aqueous humor may be a causative factor of glaucoma.                                                                 Janardan Kumar, Ph.D.                              Professor &amp; Former chair                               Dept. of Natural Sciences                           Becker College, Worcester, USA</vt:lpstr>
      <vt:lpstr>  Aneurysm</vt:lpstr>
      <vt:lpstr>  Glaucoma (Silent Thief of Sight)</vt:lpstr>
      <vt:lpstr> Advanced primary congenital glaucoma</vt:lpstr>
      <vt:lpstr>Glaucoma advances gradually from loss of peripheral vision to blindness</vt:lpstr>
      <vt:lpstr>Epidemiology &amp; Etiology of Glaucoma</vt:lpstr>
      <vt:lpstr>Aqueous Humor outflow pathway modulates ocular pressure</vt:lpstr>
      <vt:lpstr>Schematic showing the direction of aqueous and blood flow; possible sites of aneurysm during traumatic glaucoma.</vt:lpstr>
      <vt:lpstr>Schematic presentation of fluid flow dynamics &amp; conventional outflow pathway cells in human eyes</vt:lpstr>
      <vt:lpstr>Aqueous humor outflow resistance</vt:lpstr>
      <vt:lpstr>Histological analysis of outflow pathway cells suggesting that the only SC cells are arranged as monolayer.</vt:lpstr>
      <vt:lpstr>Outer wall of Schlemm’s canal in human eye, showing outer wall  endothelium (E), Scleral spur (SP), Septum of SC (SS),  pores and trabecular meshwork (TM). </vt:lpstr>
      <vt:lpstr>Why to study JCT and/or SC ?</vt:lpstr>
      <vt:lpstr>How to reduce IOP in POAG, a major challenge?</vt:lpstr>
      <vt:lpstr>PowerPoint Presentation</vt:lpstr>
      <vt:lpstr>Screening for the effect of Rho-GTPase modulating agents on SC endothelial cells monolayer hydraulic conductivity- in vitro.        Results are here in opposed to RO1 grant of Dr. Epstein-Presented at ARVO 1999.</vt:lpstr>
      <vt:lpstr>PowerPoint Presentation</vt:lpstr>
      <vt:lpstr>Effect of Rho-GTPase activating agents on actin    stress fiber formation &amp; focal adhesion </vt:lpstr>
      <vt:lpstr>  Effect of Rho-GTPase inactivation on actin     stress fiber formation &amp; focal adhesion  C3 treatment to the other endothelial systems are well established as Rho-GTPase inhibitor  </vt:lpstr>
      <vt:lpstr>       Effect of the agents to the Rho-GTP activation      or inactivation on MLC phosphorylation of SC cells.     Di-phosphorylated form of MLC showing inhibition, mainly localized to the periphery of the cells.</vt:lpstr>
      <vt:lpstr>Why to detect the effect of  Rho-GTPase modulating agents on outflow facility in eyes (ex-vivo)?   </vt:lpstr>
      <vt:lpstr>Rho-GTPase modulating agents effect on outflow facility measurements were performed using the following Grant perfusion system developed by W. M. Grant (1955) at MEEI, Harvard Medical School, Boston.</vt:lpstr>
      <vt:lpstr>Thrombin and LPA treatments exhibited decreased outflow facility in porcine eyes (ex-vivo) using the Grant perfusion system. This was the first data shown so far in 1999, a decreased outflow facility.</vt:lpstr>
      <vt:lpstr>Likewise POAG, anterior segment of LPA-perfused porcine eyes showed no sign except appearance of narrowing SC filled with more aqueous plexi.</vt:lpstr>
      <vt:lpstr>Conclusions:</vt:lpstr>
      <vt:lpstr>Inference</vt:lpstr>
      <vt:lpstr>Acknowledgement</vt:lpstr>
      <vt:lpstr>Patents: Peptide-based glaucoma therapy </vt:lpstr>
      <vt:lpstr>An advanced form of Grant perfusion system developed by Kumar J., at Tufts University in 2006.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Kumar, Janardan</dc:creator>
  <cp:lastModifiedBy>Kumar, Janardan</cp:lastModifiedBy>
  <cp:revision>133</cp:revision>
  <dcterms:created xsi:type="dcterms:W3CDTF">2014-09-12T02:11:56Z</dcterms:created>
  <dcterms:modified xsi:type="dcterms:W3CDTF">2017-08-08T02:52:00Z</dcterms:modified>
</cp:coreProperties>
</file>