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6"/>
  </p:notesMasterIdLst>
  <p:sldIdLst>
    <p:sldId id="289" r:id="rId2"/>
    <p:sldId id="291" r:id="rId3"/>
    <p:sldId id="292" r:id="rId4"/>
    <p:sldId id="294" r:id="rId5"/>
    <p:sldId id="284" r:id="rId6"/>
    <p:sldId id="285" r:id="rId7"/>
    <p:sldId id="282" r:id="rId8"/>
    <p:sldId id="281" r:id="rId9"/>
    <p:sldId id="263" r:id="rId10"/>
    <p:sldId id="265" r:id="rId11"/>
    <p:sldId id="266" r:id="rId12"/>
    <p:sldId id="267" r:id="rId13"/>
    <p:sldId id="278" r:id="rId14"/>
    <p:sldId id="280" r:id="rId15"/>
    <p:sldId id="283" r:id="rId16"/>
    <p:sldId id="274" r:id="rId17"/>
    <p:sldId id="273" r:id="rId18"/>
    <p:sldId id="296" r:id="rId19"/>
    <p:sldId id="276" r:id="rId20"/>
    <p:sldId id="297" r:id="rId21"/>
    <p:sldId id="270" r:id="rId22"/>
    <p:sldId id="271" r:id="rId23"/>
    <p:sldId id="259" r:id="rId24"/>
    <p:sldId id="29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111"/>
    <a:srgbClr val="8A0000"/>
    <a:srgbClr val="FF0066"/>
    <a:srgbClr val="320680"/>
    <a:srgbClr val="A35805"/>
    <a:srgbClr val="FF3300"/>
    <a:srgbClr val="FF33CC"/>
    <a:srgbClr val="99FF99"/>
    <a:srgbClr val="FF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7" autoAdjust="0"/>
    <p:restoredTop sz="94660"/>
  </p:normalViewPr>
  <p:slideViewPr>
    <p:cSldViewPr>
      <p:cViewPr>
        <p:scale>
          <a:sx n="66" d="100"/>
          <a:sy n="66" d="100"/>
        </p:scale>
        <p:origin x="-14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59786-20A4-40DB-85FA-715A01B3B110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0D489-7602-4B2C-8705-B20414A498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790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0D489-7602-4B2C-8705-B20414A498C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74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0D489-7602-4B2C-8705-B20414A498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995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E0D489-7602-4B2C-8705-B20414A498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13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219200"/>
            <a:ext cx="8991600" cy="2743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Lucida Calligraphy" pitchFamily="66" charset="0"/>
              </a:rPr>
              <a:t>Molybdenum </a:t>
            </a:r>
            <a:r>
              <a:rPr lang="en-US" sz="3600" dirty="0">
                <a:solidFill>
                  <a:srgbClr val="C00000"/>
                </a:solidFill>
                <a:latin typeface="Lucida Calligraphy" pitchFamily="66" charset="0"/>
              </a:rPr>
              <a:t>nanoplates</a:t>
            </a:r>
            <a:br>
              <a:rPr lang="en-US" sz="3600" dirty="0">
                <a:solidFill>
                  <a:srgbClr val="C00000"/>
                </a:solidFill>
                <a:latin typeface="Lucida Calligraphy" pitchFamily="66" charset="0"/>
              </a:rPr>
            </a:br>
            <a:r>
              <a:rPr lang="en-US" sz="3600" dirty="0">
                <a:solidFill>
                  <a:srgbClr val="C00000"/>
                </a:solidFill>
                <a:latin typeface="Lucida Calligraphy" pitchFamily="66" charset="0"/>
              </a:rPr>
              <a:t>incorporated polycaprolactone nanofibers: A potential threat to </a:t>
            </a:r>
            <a:r>
              <a:rPr lang="en-US" sz="3600" dirty="0" smtClean="0">
                <a:solidFill>
                  <a:srgbClr val="C00000"/>
                </a:solidFill>
                <a:latin typeface="Lucida Calligraphy" pitchFamily="66" charset="0"/>
              </a:rPr>
              <a:t>skin cancer </a:t>
            </a:r>
            <a:r>
              <a:rPr lang="en-US" sz="3600" dirty="0">
                <a:latin typeface="Lucida Calligraphy" pitchFamily="66" charset="0"/>
              </a:rPr>
              <a:t/>
            </a:r>
            <a:br>
              <a:rPr lang="en-US" sz="3600" dirty="0">
                <a:latin typeface="Lucida Calligraphy" pitchFamily="66" charset="0"/>
              </a:rPr>
            </a:b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172200" cy="16002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Janani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Indrakumar</a:t>
            </a:r>
          </a:p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Biological Materials Laboratory </a:t>
            </a:r>
          </a:p>
          <a:p>
            <a:r>
              <a:rPr lang="en-US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CSIR-CLRI, India </a:t>
            </a:r>
          </a:p>
        </p:txBody>
      </p:sp>
    </p:spTree>
    <p:extLst>
      <p:ext uri="{BB962C8B-B14F-4D97-AF65-F5344CB8AC3E}">
        <p14:creationId xmlns:p14="http://schemas.microsoft.com/office/powerpoint/2010/main" val="19166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cancer.ca/%7E/media/CCE/4070/d32f255158668598755f92874ac76c4c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40"/>
          <a:stretch/>
        </p:blipFill>
        <p:spPr bwMode="auto">
          <a:xfrm>
            <a:off x="3276600" y="2043642"/>
            <a:ext cx="5410200" cy="437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1219201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Uncontrolled division of abnormal cells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057400"/>
            <a:ext cx="320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Stages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Uncontrolled cell division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Hypoxia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Angiogenesis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Invasion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Metastasis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304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Cancer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91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10613"/>
            <a:ext cx="6781800" cy="348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5352871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Basal cell carcinoma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Squamous cell carcinoma        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Melanoma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5029200" y="5410200"/>
            <a:ext cx="381000" cy="672176"/>
          </a:xfrm>
          <a:prstGeom prst="rightBrace">
            <a:avLst>
              <a:gd name="adj1" fmla="val 44697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438400" y="48202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Types of cancer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5481935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Non-Melanoma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393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010400" cy="990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Need for this study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1"/>
            <a:ext cx="7315200" cy="36575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Excision is most practiced method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Chemotherapy and radiation are not targeted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After excision rate of relapse is high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Though mortality is not significant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Once metastasized five year survival rate is very low 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685800" y="4572000"/>
            <a:ext cx="7620000" cy="2057400"/>
            <a:chOff x="762000" y="4343400"/>
            <a:chExt cx="8153400" cy="23622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4343400"/>
              <a:ext cx="2667000" cy="2362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400" y="4343400"/>
              <a:ext cx="2590800" cy="2362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2000" y="4343400"/>
              <a:ext cx="2743200" cy="2362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30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4724400" cy="762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Nanoparticles</a:t>
            </a:r>
            <a:r>
              <a:rPr lang="en-US" sz="3200" dirty="0" smtClean="0">
                <a:latin typeface="Lucida Calligraphy" pitchFamily="66" charset="0"/>
                <a:cs typeface="Times New Roman" pitchFamily="18" charset="0"/>
              </a:rPr>
              <a:t> </a:t>
            </a:r>
            <a:endParaRPr lang="en-US" sz="3200" dirty="0"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924800" cy="4800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“Nano”  word of the decade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Small size, easy penetration to the plasma membrane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Improves solubility, increases half life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Sustained and targeted delivery into the disease microenvironment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Types of nanoparticles: polymeric nanoparticles, drug nanoparticles,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320680"/>
                </a:solidFill>
                <a:latin typeface="Times New Roman" pitchFamily="18" charset="0"/>
                <a:cs typeface="Times New Roman" pitchFamily="18" charset="0"/>
              </a:rPr>
              <a:t>metal nanoparticles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etc.,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1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Metal oxide nanoparticles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66800"/>
            <a:ext cx="5943600" cy="2590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Effective anticancer agents ( CeO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TiO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Photo thermal therapy ( Au)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Imaging therapy ( Au , Fe )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Drug carriers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orchid\Desktop\ablation.jpg"/>
          <p:cNvPicPr>
            <a:picLocks noChangeAspect="1" noChangeArrowheads="1"/>
          </p:cNvPicPr>
          <p:nvPr/>
        </p:nvPicPr>
        <p:blipFill>
          <a:blip r:embed="rId2" cstate="print">
            <a:lum bright="-21000" contras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7848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2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4191000" cy="1036638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Molybdenum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162800" cy="4495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Essential trace element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Permissible level of molybdenum in circulation is 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about 2 mg/day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Cofactor for various enzymes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Aldehyde oxidase 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sulphide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oxidase,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itrate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reductase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xanthine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dehydrogenase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Complexes have shown anti-diabetic activity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85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1219200"/>
            <a:ext cx="7467600" cy="4724400"/>
            <a:chOff x="838200" y="1219200"/>
            <a:chExt cx="7467600" cy="4724400"/>
          </a:xfrm>
        </p:grpSpPr>
        <p:sp>
          <p:nvSpPr>
            <p:cNvPr id="8" name="Flowchart: Multidocument 7"/>
            <p:cNvSpPr/>
            <p:nvPr/>
          </p:nvSpPr>
          <p:spPr>
            <a:xfrm>
              <a:off x="3048000" y="2895600"/>
              <a:ext cx="3124200" cy="1295400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latin typeface="Times New Roman" pitchFamily="18" charset="0"/>
                  <a:cs typeface="Times New Roman" pitchFamily="18" charset="0"/>
                </a:rPr>
                <a:t>MoO</a:t>
              </a:r>
              <a:r>
                <a:rPr lang="en-US" sz="3600" baseline="-25000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3600" dirty="0"/>
            </a:p>
          </p:txBody>
        </p:sp>
        <p:sp>
          <p:nvSpPr>
            <p:cNvPr id="9" name="Flowchart: Punched Tape 8"/>
            <p:cNvSpPr/>
            <p:nvPr/>
          </p:nvSpPr>
          <p:spPr>
            <a:xfrm>
              <a:off x="838200" y="1226127"/>
              <a:ext cx="1870364" cy="137160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Cheap alternate 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Flowchart: Punched Tape 9"/>
            <p:cNvSpPr/>
            <p:nvPr/>
          </p:nvSpPr>
          <p:spPr>
            <a:xfrm>
              <a:off x="6019800" y="1219200"/>
              <a:ext cx="1905000" cy="129540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Safe metal oxide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Flowchart: Punched Tape 10"/>
            <p:cNvSpPr/>
            <p:nvPr/>
          </p:nvSpPr>
          <p:spPr>
            <a:xfrm>
              <a:off x="838200" y="4038600"/>
              <a:ext cx="1717964" cy="190500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Surface </a:t>
              </a:r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lasmon  resonance</a:t>
              </a:r>
              <a:endParaRPr lang="en-US" sz="2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Flowchart: Punched Tape 11"/>
            <p:cNvSpPr/>
            <p:nvPr/>
          </p:nvSpPr>
          <p:spPr>
            <a:xfrm>
              <a:off x="6172200" y="4419600"/>
              <a:ext cx="2133600" cy="1295400"/>
            </a:xfrm>
            <a:prstGeom prst="flowChartPunched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Antibacterial activity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299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12192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Objectives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286000"/>
            <a:ext cx="838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synthesize and characterize metal oxide nanoparticles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explore their potential targeted anticancer activity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develop a  carrier system for the nanoparticles targeting skin cancer cells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599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Preparation  of  metal  oxide nanoparticles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81000" y="1295400"/>
            <a:ext cx="8153400" cy="5334001"/>
            <a:chOff x="381334" y="1371600"/>
            <a:chExt cx="7543466" cy="5257801"/>
          </a:xfrm>
        </p:grpSpPr>
        <p:grpSp>
          <p:nvGrpSpPr>
            <p:cNvPr id="2" name="Group 1"/>
            <p:cNvGrpSpPr/>
            <p:nvPr/>
          </p:nvGrpSpPr>
          <p:grpSpPr>
            <a:xfrm>
              <a:off x="381334" y="1371600"/>
              <a:ext cx="7543466" cy="3532697"/>
              <a:chOff x="381334" y="1371600"/>
              <a:chExt cx="7543466" cy="3532697"/>
            </a:xfrm>
          </p:grpSpPr>
          <p:pic>
            <p:nvPicPr>
              <p:cNvPr id="4" name="Picture 11" descr="E:\Users\Babi\Desktop\Jan ppt\mo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85800" y="1600200"/>
                <a:ext cx="1685330" cy="1676400"/>
              </a:xfrm>
              <a:prstGeom prst="rect">
                <a:avLst/>
              </a:prstGeom>
              <a:noFill/>
            </p:spPr>
          </p:pic>
          <p:pic>
            <p:nvPicPr>
              <p:cNvPr id="5" name="Picture 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791200" y="1371600"/>
                <a:ext cx="2049972" cy="1828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381334" y="3324497"/>
                <a:ext cx="2396989" cy="364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Metallic acid  Precursor</a:t>
                </a:r>
                <a:endParaRPr lang="en-US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943600" y="3276600"/>
                <a:ext cx="1981200" cy="63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b="1" dirty="0" smtClean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Metal oxide NPs </a:t>
                </a:r>
                <a:endParaRPr lang="en-IN" b="1" dirty="0" smtClean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572000" y="1611868"/>
                <a:ext cx="685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b="1" baseline="-25000" dirty="0" smtClean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 dirty="0" smtClean="0">
                    <a:solidFill>
                      <a:srgbClr val="0070C0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" name="Picture 1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200400" y="2057400"/>
                <a:ext cx="1905000" cy="914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2" name="TextBox 21"/>
              <p:cNvSpPr txBox="1"/>
              <p:nvPr/>
            </p:nvSpPr>
            <p:spPr>
              <a:xfrm flipV="1">
                <a:off x="1447800" y="4267199"/>
                <a:ext cx="533400" cy="63709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200ug</a:t>
                </a:r>
                <a:endParaRPr lang="en-US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720829" y="3850277"/>
                <a:ext cx="4652978" cy="364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  MoO</a:t>
                </a:r>
                <a:r>
                  <a:rPr lang="en-US" b="1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.2H</a:t>
                </a:r>
                <a:r>
                  <a:rPr lang="en-US" b="1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O                                        MoO</a:t>
                </a:r>
                <a:r>
                  <a:rPr lang="en-US" b="1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29" name="Right Arrow 28"/>
              <p:cNvSpPr/>
              <p:nvPr/>
            </p:nvSpPr>
            <p:spPr>
              <a:xfrm>
                <a:off x="3483321" y="4000500"/>
                <a:ext cx="1198494" cy="154577"/>
              </a:xfrm>
              <a:prstGeom prst="rightArrow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521714" y="3474720"/>
                <a:ext cx="1301100" cy="3640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 smtClean="0">
                    <a:latin typeface="Times New Roman" pitchFamily="18" charset="0"/>
                    <a:cs typeface="Times New Roman" pitchFamily="18" charset="0"/>
                  </a:rPr>
                  <a:t>Calcination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31" name="Picture 30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8889"/>
            <a:stretch>
              <a:fillRect/>
            </a:stretch>
          </p:blipFill>
          <p:spPr bwMode="auto">
            <a:xfrm>
              <a:off x="1600200" y="4526281"/>
              <a:ext cx="5549103" cy="2103120"/>
            </a:xfrm>
            <a:prstGeom prst="rect">
              <a:avLst/>
            </a:prstGeom>
            <a:noFill/>
          </p:spPr>
        </p:pic>
      </p:grpSp>
      <p:sp>
        <p:nvSpPr>
          <p:cNvPr id="18" name="TextBox 17"/>
          <p:cNvSpPr txBox="1"/>
          <p:nvPr/>
        </p:nvSpPr>
        <p:spPr>
          <a:xfrm>
            <a:off x="3581400" y="220087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500°C </a:t>
            </a:r>
          </a:p>
          <a:p>
            <a:pPr algn="ctr"/>
            <a:endParaRPr lang="en-US" b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2 h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304800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Characterization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3399" y="1066800"/>
            <a:ext cx="8229601" cy="4928239"/>
            <a:chOff x="527983" y="926203"/>
            <a:chExt cx="7937144" cy="4422232"/>
          </a:xfrm>
        </p:grpSpPr>
        <p:pic>
          <p:nvPicPr>
            <p:cNvPr id="10" name="Picture 3" descr="E:\Users\Babi\Desktop\Jan ppt\XR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7983" y="1815093"/>
              <a:ext cx="3951903" cy="2778072"/>
            </a:xfrm>
            <a:prstGeom prst="rect">
              <a:avLst/>
            </a:prstGeom>
            <a:noFill/>
          </p:spPr>
        </p:pic>
        <p:pic>
          <p:nvPicPr>
            <p:cNvPr id="11" name="Picture 10" descr="C:\Users\orchid\Desktop\images for pap\Full sca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7032" y="1788026"/>
              <a:ext cx="3748095" cy="29672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336397" y="926203"/>
              <a:ext cx="2403574" cy="436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X-ray Diffraction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864016" y="926203"/>
              <a:ext cx="3601111" cy="7456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X-Ray Photoelectron Spectroscopy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42429" y="4934171"/>
              <a:ext cx="2971800" cy="414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Orthorhombic plates  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486400" y="5558135"/>
            <a:ext cx="3131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Elemental signature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-14000" contrast="33000"/>
          </a:blip>
          <a:srcRect/>
          <a:stretch>
            <a:fillRect/>
          </a:stretch>
        </p:blipFill>
        <p:spPr bwMode="auto">
          <a:xfrm>
            <a:off x="152400" y="1600200"/>
            <a:ext cx="6019800" cy="4858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300355" y="3886200"/>
            <a:ext cx="2843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Hemolytic activity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528954" y="4533900"/>
            <a:ext cx="2310246" cy="1638300"/>
            <a:chOff x="5223164" y="2459182"/>
            <a:chExt cx="3290455" cy="2590800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345" r="67708" b="2857"/>
            <a:stretch>
              <a:fillRect/>
            </a:stretch>
          </p:blipFill>
          <p:spPr bwMode="auto">
            <a:xfrm>
              <a:off x="5223164" y="2459182"/>
              <a:ext cx="1752600" cy="259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72478" t="779" r="367" b="3896"/>
            <a:stretch/>
          </p:blipFill>
          <p:spPr bwMode="auto">
            <a:xfrm>
              <a:off x="6975764" y="2459182"/>
              <a:ext cx="1537855" cy="2542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" name="TextBox 3"/>
          <p:cNvSpPr txBox="1"/>
          <p:nvPr/>
        </p:nvSpPr>
        <p:spPr>
          <a:xfrm>
            <a:off x="1371600" y="12192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Anti cancer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413266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Compatibility Studies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33400" y="304800"/>
            <a:ext cx="8077200" cy="6019801"/>
            <a:chOff x="990600" y="606138"/>
            <a:chExt cx="7165975" cy="5736515"/>
          </a:xfrm>
        </p:grpSpPr>
        <p:grpSp>
          <p:nvGrpSpPr>
            <p:cNvPr id="2" name="Group 1"/>
            <p:cNvGrpSpPr/>
            <p:nvPr/>
          </p:nvGrpSpPr>
          <p:grpSpPr>
            <a:xfrm>
              <a:off x="990600" y="606138"/>
              <a:ext cx="7165975" cy="4652752"/>
              <a:chOff x="609600" y="1015939"/>
              <a:chExt cx="7165975" cy="4652752"/>
            </a:xfrm>
          </p:grpSpPr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600" y="2999509"/>
                <a:ext cx="2047875" cy="1828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637309" y="4927661"/>
                <a:ext cx="1752600" cy="439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Synthesis 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  <a:sym typeface="Wingdings"/>
                  </a:rPr>
                  <a:t>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Left-Right-Up Arrow 9"/>
              <p:cNvSpPr/>
              <p:nvPr/>
            </p:nvSpPr>
            <p:spPr>
              <a:xfrm>
                <a:off x="2772913" y="3339590"/>
                <a:ext cx="2041542" cy="931074"/>
              </a:xfrm>
              <a:prstGeom prst="leftRightUpArrow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5400" y="3200400"/>
                <a:ext cx="2670175" cy="1603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78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7000" y="1530350"/>
                <a:ext cx="2362200" cy="1365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5464007" y="4876800"/>
                <a:ext cx="2311568" cy="7918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Anticancer           activity  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  <a:sym typeface="Wingdings"/>
                  </a:rPr>
                  <a:t></a:t>
                </a:r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657475" y="1015939"/>
                <a:ext cx="2447925" cy="439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Characterization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  <a:sym typeface="Wingdings"/>
                  </a:rPr>
                  <a:t>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1026" name="Picture 2" descr="http://www.beevoz.com/wp-content/uploads/2013/10/11275856-confundido-emoticon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09"/>
            <a:stretch/>
          </p:blipFill>
          <p:spPr bwMode="auto">
            <a:xfrm>
              <a:off x="3200939" y="4094019"/>
              <a:ext cx="2209260" cy="22486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172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Current treatment methods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4724400" cy="304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/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urgical excision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Chemotherapy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Radiation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Topical treatment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800" dirty="0"/>
          </a:p>
        </p:txBody>
      </p:sp>
      <p:pic>
        <p:nvPicPr>
          <p:cNvPr id="2050" name="Picture 2" descr="C:\Users\orchid\Desktop\idea 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270" y="1676400"/>
            <a:ext cx="275647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495800"/>
            <a:ext cx="2667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1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8438"/>
            <a:ext cx="5486400" cy="9445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Nanofibers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54102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Greater loading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Easy transport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Minimal wastage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Sustained delivery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Targeted Release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Methods of preparing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nanofibers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: Self assembly,  centrifugal spinning ,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Electrospinning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Polymers used : natural ( protein , carbohydrate ) ,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synthetic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 hydrophilic and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hydrophobic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432560"/>
            <a:ext cx="4724400" cy="2606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3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1000" y="1143000"/>
            <a:ext cx="8434850" cy="5257800"/>
            <a:chOff x="457200" y="1143000"/>
            <a:chExt cx="8358650" cy="4953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51471" b="917"/>
            <a:stretch>
              <a:fillRect/>
            </a:stretch>
          </p:blipFill>
          <p:spPr bwMode="auto">
            <a:xfrm>
              <a:off x="2851938" y="4038600"/>
              <a:ext cx="25146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" y="2895600"/>
              <a:ext cx="762000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27431" y="1143000"/>
              <a:ext cx="1512168" cy="2466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2000" y="1219200"/>
              <a:ext cx="1066800" cy="95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457200" y="2203847"/>
              <a:ext cx="2133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Metal oxide NPs</a:t>
              </a:r>
            </a:p>
            <a:p>
              <a:pPr lvl="0"/>
              <a:r>
                <a:rPr lang="en-US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           + </a:t>
              </a:r>
              <a:endParaRPr lang="e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5800" y="3505200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15% PCL</a:t>
              </a:r>
              <a:endParaRPr lang="en-US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141380" y="2362200"/>
              <a:ext cx="11801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0.4ml/ hr</a:t>
              </a:r>
              <a:endParaRPr lang="en-IN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106614" y="2971800"/>
              <a:ext cx="1514239" cy="3479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9 kV/ 16 kV</a:t>
              </a:r>
              <a:endParaRPr lang="en-IN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05547" y="3657600"/>
              <a:ext cx="2590800" cy="347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  <a:cs typeface="Times New Roman" pitchFamily="18" charset="0"/>
                </a:rPr>
                <a:t>PCL Control Nanofibers </a:t>
              </a: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67400" y="1143000"/>
              <a:ext cx="2438400" cy="347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Sample PCL Nanofibers</a:t>
              </a:r>
              <a:r>
                <a:rPr lang="en-US" b="1" baseline="-25000" dirty="0" smtClean="0"/>
                <a:t> </a:t>
              </a:r>
              <a:endParaRPr lang="en-US" b="1" dirty="0"/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990068">
              <a:off x="5762429" y="3693231"/>
              <a:ext cx="3053421" cy="14398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4" name="Straight Connector 13"/>
            <p:cNvCxnSpPr/>
            <p:nvPr/>
          </p:nvCxnSpPr>
          <p:spPr>
            <a:xfrm rot="5400000" flipH="1" flipV="1">
              <a:off x="7162800" y="2438400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0000" b="917"/>
            <a:stretch>
              <a:fillRect/>
            </a:stretch>
          </p:blipFill>
          <p:spPr bwMode="auto">
            <a:xfrm>
              <a:off x="5715000" y="1524000"/>
              <a:ext cx="25908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22" name="Straight Connector 21"/>
            <p:cNvCxnSpPr/>
            <p:nvPr/>
          </p:nvCxnSpPr>
          <p:spPr>
            <a:xfrm flipH="1">
              <a:off x="6219538" y="2666999"/>
              <a:ext cx="1476663" cy="12755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7696200" y="2667000"/>
              <a:ext cx="918075" cy="184978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09600" y="4648200"/>
              <a:ext cx="1219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16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Polymer</a:t>
              </a:r>
              <a:endPara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000" y="2286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Preparation of Nanofibrous Scaffolds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8850" y="2209800"/>
            <a:ext cx="28765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57200" y="3048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Encapsulation of Nanoplates in the nanofibrous scaffolds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4800" y="1524000"/>
            <a:ext cx="8458200" cy="4114800"/>
            <a:chOff x="228600" y="914400"/>
            <a:chExt cx="8458200" cy="44958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5556" t="3769" r="1852" b="3769"/>
            <a:stretch>
              <a:fillRect/>
            </a:stretch>
          </p:blipFill>
          <p:spPr bwMode="auto">
            <a:xfrm>
              <a:off x="228600" y="1676400"/>
              <a:ext cx="5715000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TextBox 4"/>
            <p:cNvSpPr txBox="1"/>
            <p:nvPr/>
          </p:nvSpPr>
          <p:spPr>
            <a:xfrm>
              <a:off x="228600" y="990600"/>
              <a:ext cx="579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FITC-MoO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 encapsulated PCL nanofibers </a:t>
              </a:r>
              <a:r>
                <a:rPr lang="en-US" sz="2400" b="1" baseline="-25000" dirty="0" smtClean="0">
                  <a:latin typeface="Times New Roman" pitchFamily="18" charset="0"/>
                  <a:cs typeface="Times New Roman" pitchFamily="18" charset="0"/>
                </a:rPr>
                <a:t>   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24600" y="914400"/>
              <a:ext cx="2362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Raman spectroscopy 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121026" y="5943600"/>
            <a:ext cx="2698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AutoNum type="alphaLcPeriod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PCL ,  b. MoO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-PCL, </a:t>
            </a:r>
          </a:p>
          <a:p>
            <a:pPr marL="342900" indent="-342900"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c. MoO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Nanoplates 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ATERIALS AND ENGINEERING C\Fig 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89113"/>
            <a:ext cx="6400800" cy="484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68434" y="152400"/>
            <a:ext cx="67521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</a:rPr>
              <a:t>Fourier Transform Infra Red 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</a:rPr>
              <a:t>Spectroscopy 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(FTIR</a:t>
            </a: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) </a:t>
            </a:r>
          </a:p>
        </p:txBody>
      </p:sp>
    </p:spTree>
    <p:extLst>
      <p:ext uri="{BB962C8B-B14F-4D97-AF65-F5344CB8AC3E}">
        <p14:creationId xmlns:p14="http://schemas.microsoft.com/office/powerpoint/2010/main" val="137984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52600" y="2286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Compatibility studies 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-24000" contrast="46000"/>
          </a:blip>
          <a:srcRect/>
          <a:stretch>
            <a:fillRect/>
          </a:stretch>
        </p:blipFill>
        <p:spPr bwMode="auto">
          <a:xfrm>
            <a:off x="838200" y="1600200"/>
            <a:ext cx="6934200" cy="5211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819400" y="1143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Anti cancer activity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04800" y="1219200"/>
            <a:ext cx="8247380" cy="2590800"/>
            <a:chOff x="304800" y="1219200"/>
            <a:chExt cx="8247380" cy="2590800"/>
          </a:xfrm>
        </p:grpSpPr>
        <p:pic>
          <p:nvPicPr>
            <p:cNvPr id="2050" name="Picture 2" descr="F:\new\selected\Picture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219200"/>
              <a:ext cx="8150352" cy="2590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057400" y="1230868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Control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105400" y="12192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PCL </a:t>
              </a:r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239000" y="1219200"/>
              <a:ext cx="131318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MoO</a:t>
              </a:r>
              <a:r>
                <a:rPr lang="en-US" b="1" baseline="-25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US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-PCL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endPara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67400" y="4267200"/>
            <a:ext cx="2587752" cy="1752600"/>
            <a:chOff x="6019800" y="5105400"/>
            <a:chExt cx="1752600" cy="1371600"/>
          </a:xfrm>
        </p:grpSpPr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r="68023"/>
            <a:stretch>
              <a:fillRect/>
            </a:stretch>
          </p:blipFill>
          <p:spPr bwMode="auto">
            <a:xfrm>
              <a:off x="6019800" y="5105400"/>
              <a:ext cx="931333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44477" r="26744"/>
            <a:stretch>
              <a:fillRect/>
            </a:stretch>
          </p:blipFill>
          <p:spPr bwMode="auto">
            <a:xfrm>
              <a:off x="6934200" y="5105400"/>
              <a:ext cx="838200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797809"/>
              </p:ext>
            </p:extLst>
          </p:nvPr>
        </p:nvGraphicFramePr>
        <p:xfrm>
          <a:off x="685800" y="4267200"/>
          <a:ext cx="4724400" cy="16859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62200"/>
                <a:gridCol w="2362200"/>
              </a:tblGrid>
              <a:tr h="40581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Hemolysis</a:t>
                      </a:r>
                      <a:endParaRPr lang="en-US" dirty="0"/>
                    </a:p>
                  </a:txBody>
                  <a:tcPr/>
                </a:tc>
              </a:tr>
              <a:tr h="520996">
                <a:tc>
                  <a:txBody>
                    <a:bodyPr/>
                    <a:lstStyle/>
                    <a:p>
                      <a:r>
                        <a:rPr lang="en-US" dirty="0" smtClean="0"/>
                        <a:t>PCL NF	</a:t>
                      </a:r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1.19</a:t>
                      </a: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09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effectLst/>
                        </a:rPr>
                        <a:t>MoO</a:t>
                      </a:r>
                      <a:r>
                        <a:rPr lang="en-US" sz="1800" kern="1200" baseline="-25000" dirty="0" smtClean="0">
                          <a:effectLst/>
                        </a:rPr>
                        <a:t>3</a:t>
                      </a:r>
                      <a:r>
                        <a:rPr lang="en-US" sz="1800" kern="1200" dirty="0" smtClean="0">
                          <a:effectLst/>
                        </a:rPr>
                        <a:t>-PCL NF</a:t>
                      </a: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1.48</a:t>
                      </a:r>
                    </a:p>
                    <a:p>
                      <a:endParaRPr lang="en-US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57400" y="205026"/>
            <a:ext cx="514894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Hemolytic </a:t>
            </a:r>
            <a:r>
              <a:rPr lang="en-US" sz="3200" b="1" dirty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Activity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6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:\Jan figures\AO PI A4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3581400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K:\Jan figures\AOPIHaCa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6576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514600" y="1295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A431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12954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HaCaT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3810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AO/PI Staining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373868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TCP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8570" y="3657600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PCL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152400" y="4888468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-PCL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:\Jan figures\JC1 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5400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819400" y="457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JC1 Staining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35287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mitochondrial membrane of the treated cells were damaged indicating the start 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mitochondrial membrane mediated apoptosis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75260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TCP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67770" y="3048000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PCL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4267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MoO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-PCL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9144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Lucida Calligraphy" pitchFamily="66" charset="0"/>
                <a:cs typeface="Times New Roman" pitchFamily="18" charset="0"/>
              </a:rPr>
              <a:t>Conclusion</a:t>
            </a:r>
            <a:endParaRPr lang="en-US" sz="3200" b="1" dirty="0">
              <a:solidFill>
                <a:srgbClr val="C00000"/>
              </a:solidFill>
              <a:latin typeface="Lucida Calligraphy" pitchFamily="66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5240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080842"/>
            <a:ext cx="838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nanoparticles were successfully prepared and characterized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thus prepared nanoparticles were tested for their targeted    anticancer activity  against skin cancer cells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nanofibrous scaffold system was successful in carrying the nanoparticle and delivering them in the area of interest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7421" y="2819400"/>
            <a:ext cx="35071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66"/>
                </a:solidFill>
                <a:latin typeface="Forte" pitchFamily="66" charset="0"/>
              </a:rPr>
              <a:t>Thank You</a:t>
            </a:r>
            <a:endParaRPr lang="en-IN" sz="6000" dirty="0">
              <a:solidFill>
                <a:srgbClr val="FF0066"/>
              </a:solidFill>
              <a:latin typeface="Forte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</TotalTime>
  <Words>462</Words>
  <Application>Microsoft Office PowerPoint</Application>
  <PresentationFormat>On-screen Show (4:3)</PresentationFormat>
  <Paragraphs>133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Molybdenum nanoplates incorporated polycaprolactone nanofibers: A potential threat to skin cancer  </vt:lpstr>
      <vt:lpstr>PowerPoint Presentation</vt:lpstr>
      <vt:lpstr>PowerPoint Presentation</vt:lpstr>
      <vt:lpstr>Need for this study </vt:lpstr>
      <vt:lpstr>Nanoparticles </vt:lpstr>
      <vt:lpstr>Metal oxide nanoparticles </vt:lpstr>
      <vt:lpstr>Molybdenum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treatment methods </vt:lpstr>
      <vt:lpstr>Nanofibers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BioMat</dc:creator>
  <cp:lastModifiedBy>Biomat CLRI</cp:lastModifiedBy>
  <cp:revision>226</cp:revision>
  <dcterms:created xsi:type="dcterms:W3CDTF">2006-08-16T00:00:00Z</dcterms:created>
  <dcterms:modified xsi:type="dcterms:W3CDTF">2016-07-21T07:21:13Z</dcterms:modified>
</cp:coreProperties>
</file>