
<file path=[Content_Types].xml><?xml version="1.0" encoding="utf-8"?>
<Types xmlns="http://schemas.openxmlformats.org/package/2006/content-types">
  <Default Extension="xml" ContentType="application/xml"/>
  <Default Extension="jpeg" ContentType="image/jpeg"/>
  <Default Extension="jpg" ContentType="image/jpeg"/>
  <Default Extension="emf" ContentType="image/x-emf"/>
  <Default Extension="xlsx" ContentType="application/vnd.openxmlformats-officedocument.spreadsheetml.sheet"/>
  <Default Extension="rels" ContentType="application/vnd.openxmlformats-package.relationships+xml"/>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embeddings/oleObject1.bin" ContentType="application/vnd.openxmlformats-officedocument.oleObject"/>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78" r:id="rId2"/>
    <p:sldMasterId id="2147483686" r:id="rId3"/>
  </p:sldMasterIdLst>
  <p:notesMasterIdLst>
    <p:notesMasterId r:id="rId40"/>
  </p:notesMasterIdLst>
  <p:sldIdLst>
    <p:sldId id="257" r:id="rId4"/>
    <p:sldId id="577" r:id="rId5"/>
    <p:sldId id="580" r:id="rId6"/>
    <p:sldId id="346" r:id="rId7"/>
    <p:sldId id="540" r:id="rId8"/>
    <p:sldId id="541" r:id="rId9"/>
    <p:sldId id="542" r:id="rId10"/>
    <p:sldId id="545" r:id="rId11"/>
    <p:sldId id="565" r:id="rId12"/>
    <p:sldId id="564" r:id="rId13"/>
    <p:sldId id="582" r:id="rId14"/>
    <p:sldId id="583" r:id="rId15"/>
    <p:sldId id="575" r:id="rId16"/>
    <p:sldId id="589" r:id="rId17"/>
    <p:sldId id="588" r:id="rId18"/>
    <p:sldId id="579" r:id="rId19"/>
    <p:sldId id="524" r:id="rId20"/>
    <p:sldId id="581" r:id="rId21"/>
    <p:sldId id="571" r:id="rId22"/>
    <p:sldId id="572" r:id="rId23"/>
    <p:sldId id="573" r:id="rId24"/>
    <p:sldId id="568" r:id="rId25"/>
    <p:sldId id="490" r:id="rId26"/>
    <p:sldId id="437" r:id="rId27"/>
    <p:sldId id="550" r:id="rId28"/>
    <p:sldId id="546" r:id="rId29"/>
    <p:sldId id="548" r:id="rId30"/>
    <p:sldId id="549" r:id="rId31"/>
    <p:sldId id="574" r:id="rId32"/>
    <p:sldId id="558" r:id="rId33"/>
    <p:sldId id="559" r:id="rId34"/>
    <p:sldId id="567" r:id="rId35"/>
    <p:sldId id="499" r:id="rId36"/>
    <p:sldId id="576" r:id="rId37"/>
    <p:sldId id="587" r:id="rId38"/>
    <p:sldId id="547" r:id="rId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clrMru>
    <a:srgbClr val="FFD63E"/>
    <a:srgbClr val="9832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7358" autoAdjust="0"/>
  </p:normalViewPr>
  <p:slideViewPr>
    <p:cSldViewPr snapToGrid="0" snapToObjects="1">
      <p:cViewPr varScale="1">
        <p:scale>
          <a:sx n="93" d="100"/>
          <a:sy n="93" d="100"/>
        </p:scale>
        <p:origin x="-112" y="-728"/>
      </p:cViewPr>
      <p:guideLst>
        <p:guide orient="horz" pos="1646"/>
        <p:guide pos="3467"/>
      </p:guideLst>
    </p:cSldViewPr>
  </p:slideViewPr>
  <p:notesTextViewPr>
    <p:cViewPr>
      <p:scale>
        <a:sx n="100" d="100"/>
        <a:sy n="100" d="100"/>
      </p:scale>
      <p:origin x="0" y="0"/>
    </p:cViewPr>
  </p:notesTextViewPr>
  <p:sorterViewPr>
    <p:cViewPr>
      <p:scale>
        <a:sx n="33" d="100"/>
        <a:sy n="33" d="100"/>
      </p:scale>
      <p:origin x="0" y="0"/>
    </p:cViewPr>
  </p:sorter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7.xml"/><Relationship Id="rId21" Type="http://schemas.openxmlformats.org/officeDocument/2006/relationships/slide" Target="slides/slide18.xml"/><Relationship Id="rId22" Type="http://schemas.openxmlformats.org/officeDocument/2006/relationships/slide" Target="slides/slide19.xml"/><Relationship Id="rId23" Type="http://schemas.openxmlformats.org/officeDocument/2006/relationships/slide" Target="slides/slide20.xml"/><Relationship Id="rId24" Type="http://schemas.openxmlformats.org/officeDocument/2006/relationships/slide" Target="slides/slide21.xml"/><Relationship Id="rId25" Type="http://schemas.openxmlformats.org/officeDocument/2006/relationships/slide" Target="slides/slide22.xml"/><Relationship Id="rId26" Type="http://schemas.openxmlformats.org/officeDocument/2006/relationships/slide" Target="slides/slide23.xml"/><Relationship Id="rId27" Type="http://schemas.openxmlformats.org/officeDocument/2006/relationships/slide" Target="slides/slide24.xml"/><Relationship Id="rId28" Type="http://schemas.openxmlformats.org/officeDocument/2006/relationships/slide" Target="slides/slide25.xml"/><Relationship Id="rId29" Type="http://schemas.openxmlformats.org/officeDocument/2006/relationships/slide" Target="slides/slide26.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 Target="slides/slide1.xml"/><Relationship Id="rId5" Type="http://schemas.openxmlformats.org/officeDocument/2006/relationships/slide" Target="slides/slide2.xml"/><Relationship Id="rId30" Type="http://schemas.openxmlformats.org/officeDocument/2006/relationships/slide" Target="slides/slide27.xml"/><Relationship Id="rId31" Type="http://schemas.openxmlformats.org/officeDocument/2006/relationships/slide" Target="slides/slide28.xml"/><Relationship Id="rId32" Type="http://schemas.openxmlformats.org/officeDocument/2006/relationships/slide" Target="slides/slide29.xml"/><Relationship Id="rId9" Type="http://schemas.openxmlformats.org/officeDocument/2006/relationships/slide" Target="slides/slide6.xml"/><Relationship Id="rId6" Type="http://schemas.openxmlformats.org/officeDocument/2006/relationships/slide" Target="slides/slide3.xml"/><Relationship Id="rId7" Type="http://schemas.openxmlformats.org/officeDocument/2006/relationships/slide" Target="slides/slide4.xml"/><Relationship Id="rId8" Type="http://schemas.openxmlformats.org/officeDocument/2006/relationships/slide" Target="slides/slide5.xml"/><Relationship Id="rId33" Type="http://schemas.openxmlformats.org/officeDocument/2006/relationships/slide" Target="slides/slide30.xml"/><Relationship Id="rId34" Type="http://schemas.openxmlformats.org/officeDocument/2006/relationships/slide" Target="slides/slide31.xml"/><Relationship Id="rId35" Type="http://schemas.openxmlformats.org/officeDocument/2006/relationships/slide" Target="slides/slide32.xml"/><Relationship Id="rId36" Type="http://schemas.openxmlformats.org/officeDocument/2006/relationships/slide" Target="slides/slide33.xml"/><Relationship Id="rId10" Type="http://schemas.openxmlformats.org/officeDocument/2006/relationships/slide" Target="slides/slide7.xml"/><Relationship Id="rId11" Type="http://schemas.openxmlformats.org/officeDocument/2006/relationships/slide" Target="slides/slide8.xml"/><Relationship Id="rId12" Type="http://schemas.openxmlformats.org/officeDocument/2006/relationships/slide" Target="slides/slide9.xml"/><Relationship Id="rId13" Type="http://schemas.openxmlformats.org/officeDocument/2006/relationships/slide" Target="slides/slide10.xml"/><Relationship Id="rId14" Type="http://schemas.openxmlformats.org/officeDocument/2006/relationships/slide" Target="slides/slide11.xml"/><Relationship Id="rId15" Type="http://schemas.openxmlformats.org/officeDocument/2006/relationships/slide" Target="slides/slide12.xml"/><Relationship Id="rId16" Type="http://schemas.openxmlformats.org/officeDocument/2006/relationships/slide" Target="slides/slide13.xml"/><Relationship Id="rId17" Type="http://schemas.openxmlformats.org/officeDocument/2006/relationships/slide" Target="slides/slide14.xml"/><Relationship Id="rId18" Type="http://schemas.openxmlformats.org/officeDocument/2006/relationships/slide" Target="slides/slide15.xml"/><Relationship Id="rId19" Type="http://schemas.openxmlformats.org/officeDocument/2006/relationships/slide" Target="slides/slide16.xml"/><Relationship Id="rId37" Type="http://schemas.openxmlformats.org/officeDocument/2006/relationships/slide" Target="slides/slide34.xml"/><Relationship Id="rId38" Type="http://schemas.openxmlformats.org/officeDocument/2006/relationships/slide" Target="slides/slide35.xml"/><Relationship Id="rId39" Type="http://schemas.openxmlformats.org/officeDocument/2006/relationships/slide" Target="slides/slide36.xml"/><Relationship Id="rId40" Type="http://schemas.openxmlformats.org/officeDocument/2006/relationships/notesMaster" Target="notesMasters/notesMaster1.xml"/><Relationship Id="rId41" Type="http://schemas.openxmlformats.org/officeDocument/2006/relationships/printerSettings" Target="printerSettings/printerSettings1.bin"/><Relationship Id="rId42" Type="http://schemas.openxmlformats.org/officeDocument/2006/relationships/presProps" Target="presProps.xml"/><Relationship Id="rId43" Type="http://schemas.openxmlformats.org/officeDocument/2006/relationships/viewProps" Target="viewProps.xml"/><Relationship Id="rId44" Type="http://schemas.openxmlformats.org/officeDocument/2006/relationships/theme" Target="theme/theme1.xml"/><Relationship Id="rId4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package" Target="../embeddings/Microsoft_Excel_Sheet2.xlsx"/><Relationship Id="rId3"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1" Type="http://schemas.openxmlformats.org/officeDocument/2006/relationships/themeOverride" Target="../theme/themeOverride2.xml"/><Relationship Id="rId2"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Ankle Measurement</a:t>
            </a:r>
          </a:p>
        </c:rich>
      </c:tx>
      <c:layout>
        <c:manualLayout>
          <c:xMode val="edge"/>
          <c:yMode val="edge"/>
          <c:x val="0.380777271262145"/>
          <c:y val="0.0"/>
        </c:manualLayout>
      </c:layout>
      <c:overlay val="0"/>
    </c:title>
    <c:autoTitleDeleted val="0"/>
    <c:plotArea>
      <c:layout>
        <c:manualLayout>
          <c:layoutTarget val="inner"/>
          <c:xMode val="edge"/>
          <c:yMode val="edge"/>
          <c:x val="0.0811087273592325"/>
          <c:y val="0.0445355039255638"/>
          <c:w val="0.715427135510674"/>
          <c:h val="0.831220608410175"/>
        </c:manualLayout>
      </c:layout>
      <c:lineChart>
        <c:grouping val="standard"/>
        <c:varyColors val="0"/>
        <c:ser>
          <c:idx val="0"/>
          <c:order val="0"/>
          <c:tx>
            <c:strRef>
              <c:f>'Ankle Measurement'!$BB$89</c:f>
              <c:strCache>
                <c:ptCount val="1"/>
                <c:pt idx="0">
                  <c:v>CTR (11)</c:v>
                </c:pt>
              </c:strCache>
            </c:strRef>
          </c:tx>
          <c:spPr>
            <a:ln w="38100">
              <a:solidFill>
                <a:schemeClr val="tx1"/>
              </a:solidFill>
            </a:ln>
          </c:spPr>
          <c:marker>
            <c:symbol val="triangle"/>
            <c:size val="10"/>
            <c:spPr>
              <a:solidFill>
                <a:schemeClr val="tx1"/>
              </a:solidFill>
              <a:ln>
                <a:solidFill>
                  <a:schemeClr val="tx1"/>
                </a:solidFill>
              </a:ln>
            </c:spPr>
          </c:marker>
          <c:errBars>
            <c:errDir val="y"/>
            <c:errBarType val="both"/>
            <c:errValType val="cust"/>
            <c:noEndCap val="0"/>
            <c:plus>
              <c:numRef>
                <c:f>'Ankle Measurement'!$BC$96:$BR$96</c:f>
                <c:numCache>
                  <c:formatCode>General</c:formatCode>
                  <c:ptCount val="16"/>
                  <c:pt idx="0">
                    <c:v>0.013659072001197</c:v>
                  </c:pt>
                  <c:pt idx="1">
                    <c:v>0.0185919648511069</c:v>
                  </c:pt>
                  <c:pt idx="2">
                    <c:v>0.0231675535434815</c:v>
                  </c:pt>
                  <c:pt idx="3">
                    <c:v>0.0203867563557998</c:v>
                  </c:pt>
                  <c:pt idx="4">
                    <c:v>0.0137194438843514</c:v>
                  </c:pt>
                  <c:pt idx="5">
                    <c:v>0.0144485407767882</c:v>
                  </c:pt>
                  <c:pt idx="6">
                    <c:v>0.0174358327722771</c:v>
                  </c:pt>
                  <c:pt idx="7">
                    <c:v>0.0137840487520902</c:v>
                  </c:pt>
                  <c:pt idx="8">
                    <c:v>0.0119330085986257</c:v>
                  </c:pt>
                  <c:pt idx="9">
                    <c:v>0.0230817805864566</c:v>
                  </c:pt>
                  <c:pt idx="10">
                    <c:v>0.0179012442431957</c:v>
                  </c:pt>
                  <c:pt idx="11">
                    <c:v>0.0191816027562224</c:v>
                  </c:pt>
                  <c:pt idx="12">
                    <c:v>0.0140100318249295</c:v>
                  </c:pt>
                  <c:pt idx="13">
                    <c:v>0.0116042703738361</c:v>
                  </c:pt>
                  <c:pt idx="14">
                    <c:v>0.017681759756856</c:v>
                  </c:pt>
                </c:numCache>
              </c:numRef>
            </c:plus>
            <c:minus>
              <c:numRef>
                <c:f>'Ankle Measurement'!$BC$96:$BR$96</c:f>
                <c:numCache>
                  <c:formatCode>General</c:formatCode>
                  <c:ptCount val="16"/>
                  <c:pt idx="0">
                    <c:v>0.013659072001197</c:v>
                  </c:pt>
                  <c:pt idx="1">
                    <c:v>0.0185919648511069</c:v>
                  </c:pt>
                  <c:pt idx="2">
                    <c:v>0.0231675535434815</c:v>
                  </c:pt>
                  <c:pt idx="3">
                    <c:v>0.0203867563557998</c:v>
                  </c:pt>
                  <c:pt idx="4">
                    <c:v>0.0137194438843514</c:v>
                  </c:pt>
                  <c:pt idx="5">
                    <c:v>0.0144485407767882</c:v>
                  </c:pt>
                  <c:pt idx="6">
                    <c:v>0.0174358327722771</c:v>
                  </c:pt>
                  <c:pt idx="7">
                    <c:v>0.0137840487520902</c:v>
                  </c:pt>
                  <c:pt idx="8">
                    <c:v>0.0119330085986257</c:v>
                  </c:pt>
                  <c:pt idx="9">
                    <c:v>0.0230817805864566</c:v>
                  </c:pt>
                  <c:pt idx="10">
                    <c:v>0.0179012442431957</c:v>
                  </c:pt>
                  <c:pt idx="11">
                    <c:v>0.0191816027562224</c:v>
                  </c:pt>
                  <c:pt idx="12">
                    <c:v>0.0140100318249295</c:v>
                  </c:pt>
                  <c:pt idx="13">
                    <c:v>0.0116042703738361</c:v>
                  </c:pt>
                  <c:pt idx="14">
                    <c:v>0.017681759756856</c:v>
                  </c:pt>
                </c:numCache>
              </c:numRef>
            </c:minus>
            <c:spPr>
              <a:ln w="3175">
                <a:solidFill>
                  <a:srgbClr val="000000"/>
                </a:solidFill>
                <a:prstDash val="solid"/>
              </a:ln>
            </c:spPr>
          </c:errBars>
          <c:cat>
            <c:numRef>
              <c:f>'Ankle Measurement'!$BC$88:$BR$88</c:f>
              <c:numCache>
                <c:formatCode>General</c:formatCode>
                <c:ptCount val="16"/>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numCache>
            </c:numRef>
          </c:cat>
          <c:val>
            <c:numRef>
              <c:f>'Ankle Measurement'!$BC$89:$BR$89</c:f>
              <c:numCache>
                <c:formatCode>General</c:formatCode>
                <c:ptCount val="16"/>
                <c:pt idx="0">
                  <c:v>2.775454545454545</c:v>
                </c:pt>
                <c:pt idx="1">
                  <c:v>2.839545454545453</c:v>
                </c:pt>
                <c:pt idx="2">
                  <c:v>2.81590909090909</c:v>
                </c:pt>
                <c:pt idx="3">
                  <c:v>2.837272727272727</c:v>
                </c:pt>
                <c:pt idx="4">
                  <c:v>2.831363636363636</c:v>
                </c:pt>
                <c:pt idx="5">
                  <c:v>2.776818181818176</c:v>
                </c:pt>
                <c:pt idx="6">
                  <c:v>2.765909090909091</c:v>
                </c:pt>
                <c:pt idx="7">
                  <c:v>2.809999999999999</c:v>
                </c:pt>
                <c:pt idx="8">
                  <c:v>2.808181818181818</c:v>
                </c:pt>
                <c:pt idx="9">
                  <c:v>2.833636363636363</c:v>
                </c:pt>
                <c:pt idx="10">
                  <c:v>2.79</c:v>
                </c:pt>
                <c:pt idx="11">
                  <c:v>2.860454545454545</c:v>
                </c:pt>
                <c:pt idx="12">
                  <c:v>2.824090909090909</c:v>
                </c:pt>
                <c:pt idx="13">
                  <c:v>2.8325</c:v>
                </c:pt>
                <c:pt idx="14">
                  <c:v>2.83590909090909</c:v>
                </c:pt>
              </c:numCache>
            </c:numRef>
          </c:val>
          <c:smooth val="0"/>
        </c:ser>
        <c:ser>
          <c:idx val="1"/>
          <c:order val="1"/>
          <c:tx>
            <c:strRef>
              <c:f>'Ankle Measurement'!$BB$90</c:f>
              <c:strCache>
                <c:ptCount val="1"/>
                <c:pt idx="0">
                  <c:v>WT Placebo Average (8)</c:v>
                </c:pt>
              </c:strCache>
            </c:strRef>
          </c:tx>
          <c:spPr>
            <a:ln w="38100">
              <a:solidFill>
                <a:schemeClr val="bg1">
                  <a:lumMod val="65000"/>
                </a:schemeClr>
              </a:solidFill>
            </a:ln>
          </c:spPr>
          <c:marker>
            <c:symbol val="circle"/>
            <c:size val="8"/>
            <c:spPr>
              <a:solidFill>
                <a:schemeClr val="bg1"/>
              </a:solidFill>
              <a:ln>
                <a:solidFill>
                  <a:schemeClr val="bg1">
                    <a:lumMod val="65000"/>
                  </a:schemeClr>
                </a:solidFill>
              </a:ln>
            </c:spPr>
          </c:marker>
          <c:errBars>
            <c:errDir val="y"/>
            <c:errBarType val="both"/>
            <c:errValType val="cust"/>
            <c:noEndCap val="0"/>
            <c:plus>
              <c:numRef>
                <c:f>'Ankle Measurement'!$BC$97:$BR$97</c:f>
                <c:numCache>
                  <c:formatCode>General</c:formatCode>
                  <c:ptCount val="16"/>
                  <c:pt idx="0">
                    <c:v>0.0353805838601585</c:v>
                  </c:pt>
                  <c:pt idx="1">
                    <c:v>0.0390047787823126</c:v>
                  </c:pt>
                  <c:pt idx="2">
                    <c:v>0.0595650154992725</c:v>
                  </c:pt>
                  <c:pt idx="3">
                    <c:v>0.0664295914860238</c:v>
                  </c:pt>
                  <c:pt idx="4">
                    <c:v>0.103843277776107</c:v>
                  </c:pt>
                  <c:pt idx="5">
                    <c:v>0.132274066133269</c:v>
                  </c:pt>
                  <c:pt idx="6">
                    <c:v>0.114050574229781</c:v>
                  </c:pt>
                  <c:pt idx="7">
                    <c:v>0.11525568431907</c:v>
                  </c:pt>
                  <c:pt idx="8">
                    <c:v>0.113263037329042</c:v>
                  </c:pt>
                  <c:pt idx="9">
                    <c:v>0.117894474606985</c:v>
                  </c:pt>
                  <c:pt idx="10">
                    <c:v>0.108036193918652</c:v>
                  </c:pt>
                  <c:pt idx="11">
                    <c:v>0.0972007771132957</c:v>
                  </c:pt>
                  <c:pt idx="12">
                    <c:v>0.11790867379944</c:v>
                  </c:pt>
                  <c:pt idx="13">
                    <c:v>0.117442757713218</c:v>
                  </c:pt>
                  <c:pt idx="14">
                    <c:v>0.115966195428422</c:v>
                  </c:pt>
                  <c:pt idx="15">
                    <c:v>0.0872649905255742</c:v>
                  </c:pt>
                </c:numCache>
              </c:numRef>
            </c:plus>
            <c:minus>
              <c:numRef>
                <c:f>'Ankle Measurement'!$BC$97:$BR$97</c:f>
                <c:numCache>
                  <c:formatCode>General</c:formatCode>
                  <c:ptCount val="16"/>
                  <c:pt idx="0">
                    <c:v>0.0353805838601585</c:v>
                  </c:pt>
                  <c:pt idx="1">
                    <c:v>0.0390047787823126</c:v>
                  </c:pt>
                  <c:pt idx="2">
                    <c:v>0.0595650154992725</c:v>
                  </c:pt>
                  <c:pt idx="3">
                    <c:v>0.0664295914860238</c:v>
                  </c:pt>
                  <c:pt idx="4">
                    <c:v>0.103843277776107</c:v>
                  </c:pt>
                  <c:pt idx="5">
                    <c:v>0.132274066133269</c:v>
                  </c:pt>
                  <c:pt idx="6">
                    <c:v>0.114050574229781</c:v>
                  </c:pt>
                  <c:pt idx="7">
                    <c:v>0.11525568431907</c:v>
                  </c:pt>
                  <c:pt idx="8">
                    <c:v>0.113263037329042</c:v>
                  </c:pt>
                  <c:pt idx="9">
                    <c:v>0.117894474606985</c:v>
                  </c:pt>
                  <c:pt idx="10">
                    <c:v>0.108036193918652</c:v>
                  </c:pt>
                  <c:pt idx="11">
                    <c:v>0.0972007771132957</c:v>
                  </c:pt>
                  <c:pt idx="12">
                    <c:v>0.11790867379944</c:v>
                  </c:pt>
                  <c:pt idx="13">
                    <c:v>0.117442757713218</c:v>
                  </c:pt>
                  <c:pt idx="14">
                    <c:v>0.115966195428422</c:v>
                  </c:pt>
                  <c:pt idx="15">
                    <c:v>0.0872649905255742</c:v>
                  </c:pt>
                </c:numCache>
              </c:numRef>
            </c:minus>
          </c:errBars>
          <c:cat>
            <c:numRef>
              <c:f>'Ankle Measurement'!$BC$88:$BR$88</c:f>
              <c:numCache>
                <c:formatCode>General</c:formatCode>
                <c:ptCount val="16"/>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numCache>
            </c:numRef>
          </c:cat>
          <c:val>
            <c:numRef>
              <c:f>'Ankle Measurement'!$BC$90:$BR$90</c:f>
              <c:numCache>
                <c:formatCode>General</c:formatCode>
                <c:ptCount val="16"/>
                <c:pt idx="0">
                  <c:v>2.75</c:v>
                </c:pt>
                <c:pt idx="1">
                  <c:v>2.781875</c:v>
                </c:pt>
                <c:pt idx="2">
                  <c:v>2.94625</c:v>
                </c:pt>
                <c:pt idx="3">
                  <c:v>2.995624999999999</c:v>
                </c:pt>
                <c:pt idx="4">
                  <c:v>3.084375</c:v>
                </c:pt>
                <c:pt idx="5">
                  <c:v>3.16</c:v>
                </c:pt>
                <c:pt idx="6">
                  <c:v>3.290624999999999</c:v>
                </c:pt>
                <c:pt idx="7">
                  <c:v>3.391874999999997</c:v>
                </c:pt>
                <c:pt idx="8">
                  <c:v>3.493125</c:v>
                </c:pt>
                <c:pt idx="9">
                  <c:v>3.5125</c:v>
                </c:pt>
                <c:pt idx="10">
                  <c:v>3.595625</c:v>
                </c:pt>
                <c:pt idx="11">
                  <c:v>3.54375</c:v>
                </c:pt>
                <c:pt idx="12">
                  <c:v>3.46875</c:v>
                </c:pt>
                <c:pt idx="13">
                  <c:v>3.416874999999997</c:v>
                </c:pt>
                <c:pt idx="14">
                  <c:v>3.331874999999997</c:v>
                </c:pt>
                <c:pt idx="15">
                  <c:v>3.2025</c:v>
                </c:pt>
              </c:numCache>
            </c:numRef>
          </c:val>
          <c:smooth val="0"/>
        </c:ser>
        <c:ser>
          <c:idx val="2"/>
          <c:order val="2"/>
          <c:tx>
            <c:strRef>
              <c:f>'Ankle Measurement'!$BB$91</c:f>
              <c:strCache>
                <c:ptCount val="1"/>
                <c:pt idx="0">
                  <c:v>WT Dex Average (6)</c:v>
                </c:pt>
              </c:strCache>
            </c:strRef>
          </c:tx>
          <c:spPr>
            <a:ln w="38100">
              <a:solidFill>
                <a:schemeClr val="bg1">
                  <a:lumMod val="65000"/>
                </a:schemeClr>
              </a:solidFill>
              <a:prstDash val="solid"/>
            </a:ln>
          </c:spPr>
          <c:marker>
            <c:symbol val="diamond"/>
            <c:size val="10"/>
            <c:spPr>
              <a:solidFill>
                <a:schemeClr val="bg1"/>
              </a:solidFill>
              <a:ln>
                <a:solidFill>
                  <a:schemeClr val="bg1">
                    <a:lumMod val="65000"/>
                  </a:schemeClr>
                </a:solidFill>
              </a:ln>
            </c:spPr>
          </c:marker>
          <c:errBars>
            <c:errDir val="y"/>
            <c:errBarType val="both"/>
            <c:errValType val="cust"/>
            <c:noEndCap val="0"/>
            <c:plus>
              <c:numRef>
                <c:f>'Ankle Measurement'!$BC$98:$BR$98</c:f>
                <c:numCache>
                  <c:formatCode>General</c:formatCode>
                  <c:ptCount val="16"/>
                  <c:pt idx="0">
                    <c:v>0.0528835198021715</c:v>
                  </c:pt>
                  <c:pt idx="1">
                    <c:v>0.047388758629494</c:v>
                  </c:pt>
                  <c:pt idx="2">
                    <c:v>0.0382244831372658</c:v>
                  </c:pt>
                  <c:pt idx="3">
                    <c:v>0.0428838871579732</c:v>
                  </c:pt>
                  <c:pt idx="4">
                    <c:v>0.0522879314735033</c:v>
                  </c:pt>
                  <c:pt idx="5">
                    <c:v>0.0927421754710936</c:v>
                  </c:pt>
                  <c:pt idx="6">
                    <c:v>0.0972518208912649</c:v>
                  </c:pt>
                  <c:pt idx="7">
                    <c:v>0.0746845216746936</c:v>
                  </c:pt>
                  <c:pt idx="8">
                    <c:v>0.0913844139397475</c:v>
                  </c:pt>
                  <c:pt idx="9">
                    <c:v>0.136933175105394</c:v>
                  </c:pt>
                  <c:pt idx="10">
                    <c:v>0.0985005640141777</c:v>
                  </c:pt>
                  <c:pt idx="11">
                    <c:v>0.0864741451404856</c:v>
                  </c:pt>
                  <c:pt idx="12">
                    <c:v>0.110564209599872</c:v>
                  </c:pt>
                  <c:pt idx="13">
                    <c:v>0.103282917808857</c:v>
                  </c:pt>
                  <c:pt idx="14">
                    <c:v>0.0916939353380461</c:v>
                  </c:pt>
                  <c:pt idx="15">
                    <c:v>0.102572467607595</c:v>
                  </c:pt>
                </c:numCache>
              </c:numRef>
            </c:plus>
            <c:minus>
              <c:numRef>
                <c:f>'Ankle Measurement'!$BC$98:$BR$98</c:f>
                <c:numCache>
                  <c:formatCode>General</c:formatCode>
                  <c:ptCount val="16"/>
                  <c:pt idx="0">
                    <c:v>0.0528835198021715</c:v>
                  </c:pt>
                  <c:pt idx="1">
                    <c:v>0.047388758629494</c:v>
                  </c:pt>
                  <c:pt idx="2">
                    <c:v>0.0382244831372658</c:v>
                  </c:pt>
                  <c:pt idx="3">
                    <c:v>0.0428838871579732</c:v>
                  </c:pt>
                  <c:pt idx="4">
                    <c:v>0.0522879314735033</c:v>
                  </c:pt>
                  <c:pt idx="5">
                    <c:v>0.0927421754710936</c:v>
                  </c:pt>
                  <c:pt idx="6">
                    <c:v>0.0972518208912649</c:v>
                  </c:pt>
                  <c:pt idx="7">
                    <c:v>0.0746845216746936</c:v>
                  </c:pt>
                  <c:pt idx="8">
                    <c:v>0.0913844139397475</c:v>
                  </c:pt>
                  <c:pt idx="9">
                    <c:v>0.136933175105394</c:v>
                  </c:pt>
                  <c:pt idx="10">
                    <c:v>0.0985005640141777</c:v>
                  </c:pt>
                  <c:pt idx="11">
                    <c:v>0.0864741451404856</c:v>
                  </c:pt>
                  <c:pt idx="12">
                    <c:v>0.110564209599872</c:v>
                  </c:pt>
                  <c:pt idx="13">
                    <c:v>0.103282917808857</c:v>
                  </c:pt>
                  <c:pt idx="14">
                    <c:v>0.0916939353380461</c:v>
                  </c:pt>
                  <c:pt idx="15">
                    <c:v>0.102572467607595</c:v>
                  </c:pt>
                </c:numCache>
              </c:numRef>
            </c:minus>
          </c:errBars>
          <c:cat>
            <c:numRef>
              <c:f>'Ankle Measurement'!$BC$88:$BR$88</c:f>
              <c:numCache>
                <c:formatCode>General</c:formatCode>
                <c:ptCount val="16"/>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numCache>
            </c:numRef>
          </c:cat>
          <c:val>
            <c:numRef>
              <c:f>'Ankle Measurement'!$BC$91:$BR$91</c:f>
              <c:numCache>
                <c:formatCode>General</c:formatCode>
                <c:ptCount val="16"/>
                <c:pt idx="0">
                  <c:v>2.75</c:v>
                </c:pt>
                <c:pt idx="1">
                  <c:v>2.784166666666666</c:v>
                </c:pt>
                <c:pt idx="2">
                  <c:v>2.938333333333333</c:v>
                </c:pt>
                <c:pt idx="3">
                  <c:v>2.990833333333333</c:v>
                </c:pt>
                <c:pt idx="4">
                  <c:v>3.110833333333333</c:v>
                </c:pt>
                <c:pt idx="5">
                  <c:v>3.056666666666666</c:v>
                </c:pt>
                <c:pt idx="6">
                  <c:v>3.0825</c:v>
                </c:pt>
                <c:pt idx="7">
                  <c:v>3.208333333333334</c:v>
                </c:pt>
                <c:pt idx="8">
                  <c:v>3.138333333333334</c:v>
                </c:pt>
                <c:pt idx="9">
                  <c:v>3.185833333333333</c:v>
                </c:pt>
                <c:pt idx="10">
                  <c:v>3.184166666666667</c:v>
                </c:pt>
                <c:pt idx="11">
                  <c:v>3.213333333333334</c:v>
                </c:pt>
                <c:pt idx="12">
                  <c:v>3.306666666666666</c:v>
                </c:pt>
                <c:pt idx="13">
                  <c:v>3.100833333333334</c:v>
                </c:pt>
                <c:pt idx="14">
                  <c:v>3.043333333333333</c:v>
                </c:pt>
                <c:pt idx="15">
                  <c:v>3.001666666666667</c:v>
                </c:pt>
              </c:numCache>
            </c:numRef>
          </c:val>
          <c:smooth val="0"/>
        </c:ser>
        <c:ser>
          <c:idx val="3"/>
          <c:order val="3"/>
          <c:tx>
            <c:strRef>
              <c:f>'Ankle Measurement'!$BB$92</c:f>
              <c:strCache>
                <c:ptCount val="1"/>
                <c:pt idx="0">
                  <c:v>KO Placebo Average (6)</c:v>
                </c:pt>
              </c:strCache>
            </c:strRef>
          </c:tx>
          <c:spPr>
            <a:ln w="38100">
              <a:solidFill>
                <a:srgbClr val="FF0000"/>
              </a:solidFill>
            </a:ln>
          </c:spPr>
          <c:marker>
            <c:symbol val="circle"/>
            <c:size val="8"/>
            <c:spPr>
              <a:solidFill>
                <a:srgbClr val="FF0000"/>
              </a:solidFill>
              <a:ln>
                <a:solidFill>
                  <a:srgbClr val="FF0000"/>
                </a:solidFill>
              </a:ln>
            </c:spPr>
          </c:marker>
          <c:errBars>
            <c:errDir val="y"/>
            <c:errBarType val="both"/>
            <c:errValType val="cust"/>
            <c:noEndCap val="0"/>
            <c:plus>
              <c:numRef>
                <c:f>'Ankle Measurement'!$BC$99:$BR$99</c:f>
                <c:numCache>
                  <c:formatCode>General</c:formatCode>
                  <c:ptCount val="16"/>
                  <c:pt idx="0">
                    <c:v>0.067136883388426</c:v>
                  </c:pt>
                  <c:pt idx="1">
                    <c:v>0.0667801118098295</c:v>
                  </c:pt>
                  <c:pt idx="2">
                    <c:v>0.0821761319767891</c:v>
                  </c:pt>
                  <c:pt idx="3">
                    <c:v>0.157796018116215</c:v>
                  </c:pt>
                  <c:pt idx="4">
                    <c:v>0.128966511587742</c:v>
                  </c:pt>
                  <c:pt idx="5">
                    <c:v>0.140289383458304</c:v>
                  </c:pt>
                  <c:pt idx="6">
                    <c:v>0.106487479702232</c:v>
                  </c:pt>
                  <c:pt idx="7">
                    <c:v>0.0861241029625918</c:v>
                  </c:pt>
                  <c:pt idx="8">
                    <c:v>0.0654811253551569</c:v>
                  </c:pt>
                  <c:pt idx="9">
                    <c:v>0.0811788149704096</c:v>
                  </c:pt>
                  <c:pt idx="10">
                    <c:v>0.0710799627962136</c:v>
                  </c:pt>
                  <c:pt idx="11">
                    <c:v>0.0505085251330022</c:v>
                  </c:pt>
                  <c:pt idx="12">
                    <c:v>0.0522440852579931</c:v>
                  </c:pt>
                  <c:pt idx="13">
                    <c:v>0.0641352737059204</c:v>
                  </c:pt>
                  <c:pt idx="14">
                    <c:v>0.0556427094156198</c:v>
                  </c:pt>
                  <c:pt idx="15">
                    <c:v>0.0523887710614912</c:v>
                  </c:pt>
                </c:numCache>
              </c:numRef>
            </c:plus>
            <c:minus>
              <c:numRef>
                <c:f>'Ankle Measurement'!$BC$99:$BR$99</c:f>
                <c:numCache>
                  <c:formatCode>General</c:formatCode>
                  <c:ptCount val="16"/>
                  <c:pt idx="0">
                    <c:v>0.067136883388426</c:v>
                  </c:pt>
                  <c:pt idx="1">
                    <c:v>0.0667801118098295</c:v>
                  </c:pt>
                  <c:pt idx="2">
                    <c:v>0.0821761319767891</c:v>
                  </c:pt>
                  <c:pt idx="3">
                    <c:v>0.157796018116215</c:v>
                  </c:pt>
                  <c:pt idx="4">
                    <c:v>0.128966511587742</c:v>
                  </c:pt>
                  <c:pt idx="5">
                    <c:v>0.140289383458304</c:v>
                  </c:pt>
                  <c:pt idx="6">
                    <c:v>0.106487479702232</c:v>
                  </c:pt>
                  <c:pt idx="7">
                    <c:v>0.0861241029625918</c:v>
                  </c:pt>
                  <c:pt idx="8">
                    <c:v>0.0654811253551569</c:v>
                  </c:pt>
                  <c:pt idx="9">
                    <c:v>0.0811788149704096</c:v>
                  </c:pt>
                  <c:pt idx="10">
                    <c:v>0.0710799627962136</c:v>
                  </c:pt>
                  <c:pt idx="11">
                    <c:v>0.0505085251330022</c:v>
                  </c:pt>
                  <c:pt idx="12">
                    <c:v>0.0522440852579931</c:v>
                  </c:pt>
                  <c:pt idx="13">
                    <c:v>0.0641352737059204</c:v>
                  </c:pt>
                  <c:pt idx="14">
                    <c:v>0.0556427094156198</c:v>
                  </c:pt>
                  <c:pt idx="15">
                    <c:v>0.0523887710614912</c:v>
                  </c:pt>
                </c:numCache>
              </c:numRef>
            </c:minus>
          </c:errBars>
          <c:cat>
            <c:numRef>
              <c:f>'Ankle Measurement'!$BC$88:$BR$88</c:f>
              <c:numCache>
                <c:formatCode>General</c:formatCode>
                <c:ptCount val="16"/>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numCache>
            </c:numRef>
          </c:cat>
          <c:val>
            <c:numRef>
              <c:f>'Ankle Measurement'!$BC$92:$BR$92</c:f>
              <c:numCache>
                <c:formatCode>General</c:formatCode>
                <c:ptCount val="16"/>
                <c:pt idx="0">
                  <c:v>2.724166666666667</c:v>
                </c:pt>
                <c:pt idx="1">
                  <c:v>2.8175</c:v>
                </c:pt>
                <c:pt idx="2">
                  <c:v>2.9475</c:v>
                </c:pt>
                <c:pt idx="3">
                  <c:v>3.167500000000001</c:v>
                </c:pt>
                <c:pt idx="4">
                  <c:v>3.294166666666667</c:v>
                </c:pt>
                <c:pt idx="5">
                  <c:v>3.451666666666666</c:v>
                </c:pt>
                <c:pt idx="6">
                  <c:v>3.5275</c:v>
                </c:pt>
                <c:pt idx="7">
                  <c:v>3.574166666666667</c:v>
                </c:pt>
                <c:pt idx="8">
                  <c:v>3.631666666666666</c:v>
                </c:pt>
                <c:pt idx="9">
                  <c:v>3.674999999999999</c:v>
                </c:pt>
                <c:pt idx="10">
                  <c:v>3.740833333333333</c:v>
                </c:pt>
                <c:pt idx="11">
                  <c:v>3.688333333333333</c:v>
                </c:pt>
                <c:pt idx="12">
                  <c:v>3.663333333333334</c:v>
                </c:pt>
                <c:pt idx="13">
                  <c:v>3.585</c:v>
                </c:pt>
                <c:pt idx="14">
                  <c:v>3.546666666666666</c:v>
                </c:pt>
                <c:pt idx="15">
                  <c:v>3.4275</c:v>
                </c:pt>
              </c:numCache>
            </c:numRef>
          </c:val>
          <c:smooth val="0"/>
        </c:ser>
        <c:ser>
          <c:idx val="4"/>
          <c:order val="4"/>
          <c:tx>
            <c:strRef>
              <c:f>'Ankle Measurement'!$BB$93</c:f>
              <c:strCache>
                <c:ptCount val="1"/>
                <c:pt idx="0">
                  <c:v>KO Dex Average (11)</c:v>
                </c:pt>
              </c:strCache>
            </c:strRef>
          </c:tx>
          <c:spPr>
            <a:ln w="38100">
              <a:solidFill>
                <a:srgbClr val="FF0000"/>
              </a:solidFill>
              <a:prstDash val="dash"/>
            </a:ln>
          </c:spPr>
          <c:marker>
            <c:symbol val="diamond"/>
            <c:size val="10"/>
            <c:spPr>
              <a:solidFill>
                <a:srgbClr val="FF0000"/>
              </a:solidFill>
              <a:ln>
                <a:solidFill>
                  <a:srgbClr val="FF0000"/>
                </a:solidFill>
              </a:ln>
            </c:spPr>
          </c:marker>
          <c:errBars>
            <c:errDir val="y"/>
            <c:errBarType val="both"/>
            <c:errValType val="cust"/>
            <c:noEndCap val="0"/>
            <c:plus>
              <c:numRef>
                <c:f>'Ankle Measurement'!$BC$100:$BR$100</c:f>
                <c:numCache>
                  <c:formatCode>General</c:formatCode>
                  <c:ptCount val="16"/>
                  <c:pt idx="0">
                    <c:v>0.0280745760107222</c:v>
                  </c:pt>
                  <c:pt idx="1">
                    <c:v>0.044318065267912</c:v>
                  </c:pt>
                  <c:pt idx="2">
                    <c:v>0.0470655424833944</c:v>
                  </c:pt>
                  <c:pt idx="3">
                    <c:v>0.10785358915778</c:v>
                  </c:pt>
                  <c:pt idx="4">
                    <c:v>0.127755092408733</c:v>
                  </c:pt>
                  <c:pt idx="5">
                    <c:v>0.119705734239915</c:v>
                  </c:pt>
                  <c:pt idx="6">
                    <c:v>0.102936030845768</c:v>
                  </c:pt>
                  <c:pt idx="7">
                    <c:v>0.111203781373368</c:v>
                  </c:pt>
                  <c:pt idx="8">
                    <c:v>0.0931234850672717</c:v>
                  </c:pt>
                  <c:pt idx="9">
                    <c:v>0.0839706757157836</c:v>
                  </c:pt>
                  <c:pt idx="10">
                    <c:v>0.0850434988356834</c:v>
                  </c:pt>
                  <c:pt idx="11">
                    <c:v>0.0766854690083121</c:v>
                  </c:pt>
                  <c:pt idx="12">
                    <c:v>0.0764436809921943</c:v>
                  </c:pt>
                  <c:pt idx="13">
                    <c:v>0.0780191224705481</c:v>
                  </c:pt>
                  <c:pt idx="14">
                    <c:v>0.0669068675519923</c:v>
                  </c:pt>
                  <c:pt idx="15">
                    <c:v>0.0638065905039247</c:v>
                  </c:pt>
                </c:numCache>
              </c:numRef>
            </c:plus>
            <c:minus>
              <c:numRef>
                <c:f>'Ankle Measurement'!$BC$100:$BR$100</c:f>
                <c:numCache>
                  <c:formatCode>General</c:formatCode>
                  <c:ptCount val="16"/>
                  <c:pt idx="0">
                    <c:v>0.0280745760107222</c:v>
                  </c:pt>
                  <c:pt idx="1">
                    <c:v>0.044318065267912</c:v>
                  </c:pt>
                  <c:pt idx="2">
                    <c:v>0.0470655424833944</c:v>
                  </c:pt>
                  <c:pt idx="3">
                    <c:v>0.10785358915778</c:v>
                  </c:pt>
                  <c:pt idx="4">
                    <c:v>0.127755092408733</c:v>
                  </c:pt>
                  <c:pt idx="5">
                    <c:v>0.119705734239915</c:v>
                  </c:pt>
                  <c:pt idx="6">
                    <c:v>0.102936030845768</c:v>
                  </c:pt>
                  <c:pt idx="7">
                    <c:v>0.111203781373368</c:v>
                  </c:pt>
                  <c:pt idx="8">
                    <c:v>0.0931234850672717</c:v>
                  </c:pt>
                  <c:pt idx="9">
                    <c:v>0.0839706757157836</c:v>
                  </c:pt>
                  <c:pt idx="10">
                    <c:v>0.0850434988356834</c:v>
                  </c:pt>
                  <c:pt idx="11">
                    <c:v>0.0766854690083121</c:v>
                  </c:pt>
                  <c:pt idx="12">
                    <c:v>0.0764436809921943</c:v>
                  </c:pt>
                  <c:pt idx="13">
                    <c:v>0.0780191224705481</c:v>
                  </c:pt>
                  <c:pt idx="14">
                    <c:v>0.0669068675519923</c:v>
                  </c:pt>
                  <c:pt idx="15">
                    <c:v>0.0638065905039247</c:v>
                  </c:pt>
                </c:numCache>
              </c:numRef>
            </c:minus>
          </c:errBars>
          <c:cat>
            <c:numRef>
              <c:f>'Ankle Measurement'!$BC$88:$BR$88</c:f>
              <c:numCache>
                <c:formatCode>General</c:formatCode>
                <c:ptCount val="16"/>
                <c:pt idx="0">
                  <c:v>0.0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numCache>
            </c:numRef>
          </c:cat>
          <c:val>
            <c:numRef>
              <c:f>'Ankle Measurement'!$BC$93:$BR$93</c:f>
              <c:numCache>
                <c:formatCode>General</c:formatCode>
                <c:ptCount val="16"/>
                <c:pt idx="0">
                  <c:v>2.79</c:v>
                </c:pt>
                <c:pt idx="1">
                  <c:v>2.814999999999999</c:v>
                </c:pt>
                <c:pt idx="2">
                  <c:v>2.942727272727274</c:v>
                </c:pt>
                <c:pt idx="3">
                  <c:v>3.146818181818178</c:v>
                </c:pt>
                <c:pt idx="4">
                  <c:v>3.275</c:v>
                </c:pt>
                <c:pt idx="5">
                  <c:v>3.329090909090909</c:v>
                </c:pt>
                <c:pt idx="6">
                  <c:v>3.440909090909091</c:v>
                </c:pt>
                <c:pt idx="7">
                  <c:v>3.490909090909091</c:v>
                </c:pt>
                <c:pt idx="8">
                  <c:v>3.567727272727275</c:v>
                </c:pt>
                <c:pt idx="9">
                  <c:v>3.597272727272727</c:v>
                </c:pt>
                <c:pt idx="10">
                  <c:v>3.588181818181818</c:v>
                </c:pt>
                <c:pt idx="11">
                  <c:v>3.549545454545455</c:v>
                </c:pt>
                <c:pt idx="12">
                  <c:v>3.45</c:v>
                </c:pt>
                <c:pt idx="13">
                  <c:v>3.427272727272728</c:v>
                </c:pt>
                <c:pt idx="14">
                  <c:v>3.257272727272728</c:v>
                </c:pt>
                <c:pt idx="15">
                  <c:v>3.214090909090909</c:v>
                </c:pt>
              </c:numCache>
            </c:numRef>
          </c:val>
          <c:smooth val="0"/>
        </c:ser>
        <c:dLbls>
          <c:showLegendKey val="0"/>
          <c:showVal val="0"/>
          <c:showCatName val="0"/>
          <c:showSerName val="0"/>
          <c:showPercent val="0"/>
          <c:showBubbleSize val="0"/>
        </c:dLbls>
        <c:marker val="1"/>
        <c:smooth val="0"/>
        <c:axId val="-2050463432"/>
        <c:axId val="-2050458920"/>
      </c:lineChart>
      <c:catAx>
        <c:axId val="-2050463432"/>
        <c:scaling>
          <c:orientation val="minMax"/>
        </c:scaling>
        <c:delete val="0"/>
        <c:axPos val="b"/>
        <c:title>
          <c:tx>
            <c:rich>
              <a:bodyPr/>
              <a:lstStyle/>
              <a:p>
                <a:pPr>
                  <a:defRPr/>
                </a:pPr>
                <a:r>
                  <a:rPr lang="en-US"/>
                  <a:t>Days</a:t>
                </a:r>
              </a:p>
            </c:rich>
          </c:tx>
          <c:layout/>
          <c:overlay val="0"/>
        </c:title>
        <c:numFmt formatCode="General" sourceLinked="1"/>
        <c:majorTickMark val="in"/>
        <c:minorTickMark val="none"/>
        <c:tickLblPos val="nextTo"/>
        <c:spPr>
          <a:ln w="38100">
            <a:solidFill>
              <a:schemeClr val="tx1"/>
            </a:solidFill>
          </a:ln>
        </c:spPr>
        <c:crossAx val="-2050458920"/>
        <c:crosses val="autoZero"/>
        <c:auto val="1"/>
        <c:lblAlgn val="ctr"/>
        <c:lblOffset val="100"/>
        <c:noMultiLvlLbl val="0"/>
      </c:catAx>
      <c:valAx>
        <c:axId val="-2050458920"/>
        <c:scaling>
          <c:orientation val="minMax"/>
          <c:min val="2.5"/>
        </c:scaling>
        <c:delete val="0"/>
        <c:axPos val="l"/>
        <c:title>
          <c:tx>
            <c:rich>
              <a:bodyPr rot="-5400000" vert="horz"/>
              <a:lstStyle/>
              <a:p>
                <a:pPr>
                  <a:defRPr/>
                </a:pPr>
                <a:r>
                  <a:rPr lang="en-US"/>
                  <a:t>Ankle Measurement (mm)</a:t>
                </a:r>
              </a:p>
            </c:rich>
          </c:tx>
          <c:layout>
            <c:manualLayout>
              <c:xMode val="edge"/>
              <c:yMode val="edge"/>
              <c:x val="0.00123589814431091"/>
              <c:y val="0.26837681434399"/>
            </c:manualLayout>
          </c:layout>
          <c:overlay val="0"/>
        </c:title>
        <c:numFmt formatCode="General" sourceLinked="1"/>
        <c:majorTickMark val="in"/>
        <c:minorTickMark val="none"/>
        <c:tickLblPos val="nextTo"/>
        <c:spPr>
          <a:ln w="38100">
            <a:solidFill>
              <a:schemeClr val="tx1"/>
            </a:solidFill>
          </a:ln>
        </c:spPr>
        <c:crossAx val="-2050463432"/>
        <c:crosses val="autoZero"/>
        <c:crossBetween val="between"/>
      </c:valAx>
    </c:plotArea>
    <c:legend>
      <c:legendPos val="r"/>
      <c:layout>
        <c:manualLayout>
          <c:xMode val="edge"/>
          <c:yMode val="edge"/>
          <c:x val="0.771509215828406"/>
          <c:y val="0.000781036668181038"/>
          <c:w val="0.211978030669948"/>
          <c:h val="0.501318222956754"/>
        </c:manualLayout>
      </c:layout>
      <c:overlay val="1"/>
    </c:legend>
    <c:plotVisOnly val="1"/>
    <c:dispBlanksAs val="gap"/>
    <c:showDLblsOverMax val="0"/>
  </c:chart>
  <c:txPr>
    <a:bodyPr/>
    <a:lstStyle/>
    <a:p>
      <a:pPr>
        <a:defRPr sz="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i="0"/>
            </a:pPr>
            <a:r>
              <a:rPr lang="en-US" sz="1600" b="1" i="0" baseline="0" dirty="0">
                <a:effectLst/>
                <a:latin typeface="Calisto MT" pitchFamily="18" charset="0"/>
              </a:rPr>
              <a:t>Primary Osteoblasts (129Sv)</a:t>
            </a:r>
            <a:endParaRPr lang="de-DE" sz="1600" i="0" dirty="0">
              <a:effectLst/>
              <a:latin typeface="Calisto MT" pitchFamily="18" charset="0"/>
            </a:endParaRPr>
          </a:p>
          <a:p>
            <a:pPr>
              <a:defRPr i="0"/>
            </a:pPr>
            <a:r>
              <a:rPr lang="de-DE" sz="1400" b="1" i="0" baseline="0" dirty="0">
                <a:effectLst/>
                <a:latin typeface="Calisto MT" pitchFamily="18" charset="0"/>
              </a:rPr>
              <a:t>Kinases</a:t>
            </a:r>
            <a:endParaRPr lang="de-DE" sz="1400" i="0" dirty="0">
              <a:effectLst/>
              <a:latin typeface="Calisto MT" pitchFamily="18" charset="0"/>
            </a:endParaRPr>
          </a:p>
        </c:rich>
      </c:tx>
      <c:layout/>
      <c:overlay val="0"/>
    </c:title>
    <c:autoTitleDeleted val="0"/>
    <c:plotArea>
      <c:layout/>
      <c:lineChart>
        <c:grouping val="standard"/>
        <c:varyColors val="0"/>
        <c:ser>
          <c:idx val="0"/>
          <c:order val="0"/>
          <c:tx>
            <c:strRef>
              <c:f>MuAD1.1m01_p1_p2_p3_20130222_4!$E$1</c:f>
              <c:strCache>
                <c:ptCount val="1"/>
                <c:pt idx="0">
                  <c:v>Average (ELF Intensity/Cell)</c:v>
                </c:pt>
              </c:strCache>
            </c:strRef>
          </c:tx>
          <c:spPr>
            <a:ln>
              <a:solidFill>
                <a:schemeClr val="tx1"/>
              </a:solidFill>
            </a:ln>
          </c:spPr>
          <c:marker>
            <c:symbol val="none"/>
          </c:marker>
          <c:errBars>
            <c:errDir val="y"/>
            <c:errBarType val="both"/>
            <c:errValType val="cust"/>
            <c:noEndCap val="0"/>
            <c:plus>
              <c:numRef>
                <c:f>MuAD1.1m01_p1_p2_p3_20130222_4!$M$2:$M$727</c:f>
                <c:numCache>
                  <c:formatCode>General</c:formatCode>
                  <c:ptCount val="726"/>
                  <c:pt idx="0">
                    <c:v>7.579510658610065</c:v>
                  </c:pt>
                  <c:pt idx="1">
                    <c:v>37.57326820051659</c:v>
                  </c:pt>
                  <c:pt idx="2">
                    <c:v>31.61606320123263</c:v>
                  </c:pt>
                  <c:pt idx="3">
                    <c:v>42.62082819879055</c:v>
                  </c:pt>
                  <c:pt idx="4">
                    <c:v>11.47960859638736</c:v>
                  </c:pt>
                  <c:pt idx="5">
                    <c:v>7.514849726952025</c:v>
                  </c:pt>
                  <c:pt idx="6">
                    <c:v>30.3314284761454</c:v>
                  </c:pt>
                  <c:pt idx="7">
                    <c:v>64.35213310945515</c:v>
                  </c:pt>
                  <c:pt idx="8">
                    <c:v>61.07424180465294</c:v>
                  </c:pt>
                  <c:pt idx="9">
                    <c:v>14.58155893893677</c:v>
                  </c:pt>
                  <c:pt idx="10">
                    <c:v>15.65830842959081</c:v>
                  </c:pt>
                  <c:pt idx="11">
                    <c:v>36.94251814308306</c:v>
                  </c:pt>
                  <c:pt idx="12">
                    <c:v>12.2897769979065</c:v>
                  </c:pt>
                  <c:pt idx="13">
                    <c:v>12.18371994469086</c:v>
                  </c:pt>
                  <c:pt idx="14">
                    <c:v>52.88061061467678</c:v>
                  </c:pt>
                  <c:pt idx="15">
                    <c:v>38.1101168432268</c:v>
                  </c:pt>
                  <c:pt idx="16">
                    <c:v>26.62650810077043</c:v>
                  </c:pt>
                  <c:pt idx="17">
                    <c:v>43.7980974144929</c:v>
                  </c:pt>
                  <c:pt idx="18">
                    <c:v>19.50775008259878</c:v>
                  </c:pt>
                  <c:pt idx="19">
                    <c:v>37.25204369603338</c:v>
                  </c:pt>
                  <c:pt idx="20">
                    <c:v>8.4357540488748</c:v>
                  </c:pt>
                  <c:pt idx="21">
                    <c:v>13.17359925548983</c:v>
                  </c:pt>
                  <c:pt idx="22">
                    <c:v>16.01780448119401</c:v>
                  </c:pt>
                  <c:pt idx="23">
                    <c:v>19.34410972944951</c:v>
                  </c:pt>
                  <c:pt idx="24">
                    <c:v>14.90659950978871</c:v>
                  </c:pt>
                  <c:pt idx="25">
                    <c:v>18.15291833318796</c:v>
                  </c:pt>
                  <c:pt idx="26">
                    <c:v>16.72457090918273</c:v>
                  </c:pt>
                  <c:pt idx="27">
                    <c:v>5.880386013463249</c:v>
                  </c:pt>
                  <c:pt idx="28">
                    <c:v>37.23661224274398</c:v>
                  </c:pt>
                  <c:pt idx="29">
                    <c:v>6.882587906556461</c:v>
                  </c:pt>
                  <c:pt idx="30">
                    <c:v>17.14484514584257</c:v>
                  </c:pt>
                  <c:pt idx="31">
                    <c:v>28.04887000389688</c:v>
                  </c:pt>
                  <c:pt idx="32">
                    <c:v>19.64811117291216</c:v>
                  </c:pt>
                  <c:pt idx="33">
                    <c:v>62.85844055724567</c:v>
                  </c:pt>
                  <c:pt idx="34">
                    <c:v>49.3961788248693</c:v>
                  </c:pt>
                  <c:pt idx="35">
                    <c:v>8.106666822280155</c:v>
                  </c:pt>
                  <c:pt idx="36">
                    <c:v>32.7125759119436</c:v>
                  </c:pt>
                  <c:pt idx="37">
                    <c:v>20.28649146926083</c:v>
                  </c:pt>
                  <c:pt idx="38">
                    <c:v>6.23434918248116</c:v>
                  </c:pt>
                  <c:pt idx="39">
                    <c:v>2.31640648951445</c:v>
                  </c:pt>
                  <c:pt idx="40">
                    <c:v>27.82918469459619</c:v>
                  </c:pt>
                  <c:pt idx="41">
                    <c:v>43.19363835386228</c:v>
                  </c:pt>
                  <c:pt idx="42">
                    <c:v>2.66281544195392</c:v>
                  </c:pt>
                  <c:pt idx="43">
                    <c:v>24.36604743342728</c:v>
                  </c:pt>
                  <c:pt idx="44">
                    <c:v>28.53631606880737</c:v>
                  </c:pt>
                  <c:pt idx="45">
                    <c:v>14.01516265532567</c:v>
                  </c:pt>
                  <c:pt idx="46">
                    <c:v>18.69696552261</c:v>
                  </c:pt>
                  <c:pt idx="47">
                    <c:v>4.421732608037581</c:v>
                  </c:pt>
                  <c:pt idx="48">
                    <c:v>15.14468855918988</c:v>
                  </c:pt>
                  <c:pt idx="49">
                    <c:v>29.50902182135951</c:v>
                  </c:pt>
                  <c:pt idx="50">
                    <c:v>21.98009691430982</c:v>
                  </c:pt>
                  <c:pt idx="51">
                    <c:v>17.01488371312143</c:v>
                  </c:pt>
                  <c:pt idx="52">
                    <c:v>30.70830076574305</c:v>
                  </c:pt>
                  <c:pt idx="53">
                    <c:v>6.618862248165135</c:v>
                  </c:pt>
                  <c:pt idx="54">
                    <c:v>7.750697032198086</c:v>
                  </c:pt>
                  <c:pt idx="55">
                    <c:v>13.35644339268824</c:v>
                  </c:pt>
                  <c:pt idx="56">
                    <c:v>30.96465269442009</c:v>
                  </c:pt>
                  <c:pt idx="57">
                    <c:v>7.827944282215173</c:v>
                  </c:pt>
                  <c:pt idx="58">
                    <c:v>14.33976590459048</c:v>
                  </c:pt>
                  <c:pt idx="59">
                    <c:v>20.13544223824007</c:v>
                  </c:pt>
                  <c:pt idx="60">
                    <c:v>13.49293497181393</c:v>
                  </c:pt>
                  <c:pt idx="61">
                    <c:v>31.81924506064728</c:v>
                  </c:pt>
                  <c:pt idx="62">
                    <c:v>9.547990174230963</c:v>
                  </c:pt>
                  <c:pt idx="63">
                    <c:v>11.02308844955309</c:v>
                  </c:pt>
                  <c:pt idx="64">
                    <c:v>27.48973776269094</c:v>
                  </c:pt>
                  <c:pt idx="65">
                    <c:v>23.11315892288197</c:v>
                  </c:pt>
                  <c:pt idx="66">
                    <c:v>0.901085958024849</c:v>
                  </c:pt>
                  <c:pt idx="67">
                    <c:v>12.93038218519691</c:v>
                  </c:pt>
                  <c:pt idx="68">
                    <c:v>19.37225789917504</c:v>
                  </c:pt>
                  <c:pt idx="69">
                    <c:v>29.7634464704004</c:v>
                  </c:pt>
                  <c:pt idx="70">
                    <c:v>20.07141714121191</c:v>
                  </c:pt>
                  <c:pt idx="71">
                    <c:v>29.23033784825531</c:v>
                  </c:pt>
                  <c:pt idx="72">
                    <c:v>27.557716320651</c:v>
                  </c:pt>
                  <c:pt idx="73">
                    <c:v>11.1819002642441</c:v>
                  </c:pt>
                  <c:pt idx="74">
                    <c:v>13.47299739876285</c:v>
                  </c:pt>
                  <c:pt idx="75">
                    <c:v>9.840727257450362</c:v>
                  </c:pt>
                  <c:pt idx="76">
                    <c:v>11.67930095380683</c:v>
                  </c:pt>
                  <c:pt idx="77">
                    <c:v>2.001258810266906</c:v>
                  </c:pt>
                  <c:pt idx="78">
                    <c:v>10.45568538141525</c:v>
                  </c:pt>
                  <c:pt idx="79">
                    <c:v>21.10859191734909</c:v>
                  </c:pt>
                  <c:pt idx="80">
                    <c:v>4.979474097907345</c:v>
                  </c:pt>
                  <c:pt idx="81">
                    <c:v>17.68797856875288</c:v>
                  </c:pt>
                  <c:pt idx="82">
                    <c:v>45.70976284119268</c:v>
                  </c:pt>
                  <c:pt idx="83">
                    <c:v>10.3521118313063</c:v>
                  </c:pt>
                  <c:pt idx="84">
                    <c:v>27.14418381603966</c:v>
                  </c:pt>
                  <c:pt idx="85">
                    <c:v>18.42615347433881</c:v>
                  </c:pt>
                  <c:pt idx="86">
                    <c:v>20.03506402713599</c:v>
                  </c:pt>
                  <c:pt idx="87">
                    <c:v>17.95777148020973</c:v>
                  </c:pt>
                  <c:pt idx="88">
                    <c:v>11.16181773299757</c:v>
                  </c:pt>
                  <c:pt idx="89">
                    <c:v>6.586277761146961</c:v>
                  </c:pt>
                  <c:pt idx="90">
                    <c:v>10.04381197219454</c:v>
                  </c:pt>
                  <c:pt idx="91">
                    <c:v>29.78199488712501</c:v>
                  </c:pt>
                  <c:pt idx="92">
                    <c:v>12.15191394078214</c:v>
                  </c:pt>
                  <c:pt idx="93">
                    <c:v>11.4240200731002</c:v>
                  </c:pt>
                  <c:pt idx="94">
                    <c:v>16.80570484812358</c:v>
                  </c:pt>
                  <c:pt idx="95">
                    <c:v>11.05293112098645</c:v>
                  </c:pt>
                  <c:pt idx="96">
                    <c:v>40.65720567530175</c:v>
                  </c:pt>
                  <c:pt idx="97">
                    <c:v>23.90863254336471</c:v>
                  </c:pt>
                  <c:pt idx="98">
                    <c:v>17.99723885144472</c:v>
                  </c:pt>
                  <c:pt idx="99">
                    <c:v>7.45564872691187</c:v>
                  </c:pt>
                  <c:pt idx="100">
                    <c:v>27.3192001066615</c:v>
                  </c:pt>
                  <c:pt idx="101">
                    <c:v>13.65368150399834</c:v>
                  </c:pt>
                  <c:pt idx="102">
                    <c:v>4.751345367484373</c:v>
                  </c:pt>
                  <c:pt idx="103">
                    <c:v>20.54832322702461</c:v>
                  </c:pt>
                  <c:pt idx="104">
                    <c:v>10.08248907423977</c:v>
                  </c:pt>
                  <c:pt idx="105">
                    <c:v>21.21073677870202</c:v>
                  </c:pt>
                  <c:pt idx="106">
                    <c:v>9.137376506879963</c:v>
                  </c:pt>
                  <c:pt idx="107">
                    <c:v>24.53426105883672</c:v>
                  </c:pt>
                  <c:pt idx="108">
                    <c:v>18.89256812214925</c:v>
                  </c:pt>
                  <c:pt idx="109">
                    <c:v>13.54763380784421</c:v>
                  </c:pt>
                  <c:pt idx="110">
                    <c:v>9.235190162370356</c:v>
                  </c:pt>
                  <c:pt idx="111">
                    <c:v>10.6811997308642</c:v>
                  </c:pt>
                  <c:pt idx="112">
                    <c:v>4.322745637096204</c:v>
                  </c:pt>
                  <c:pt idx="113">
                    <c:v>9.44334261952227</c:v>
                  </c:pt>
                  <c:pt idx="114">
                    <c:v>3.921952211263537</c:v>
                  </c:pt>
                  <c:pt idx="115">
                    <c:v>7.407138851631394</c:v>
                  </c:pt>
                  <c:pt idx="116">
                    <c:v>15.0323884068004</c:v>
                  </c:pt>
                  <c:pt idx="117">
                    <c:v>18.27534301060382</c:v>
                  </c:pt>
                  <c:pt idx="118">
                    <c:v>1.708504090058848</c:v>
                  </c:pt>
                  <c:pt idx="119">
                    <c:v>12.0383026184427</c:v>
                  </c:pt>
                  <c:pt idx="120">
                    <c:v>42.91534070008821</c:v>
                  </c:pt>
                  <c:pt idx="121">
                    <c:v>11.72358396663233</c:v>
                  </c:pt>
                  <c:pt idx="122">
                    <c:v>28.13156737020948</c:v>
                  </c:pt>
                  <c:pt idx="123">
                    <c:v>5.467552080077848</c:v>
                  </c:pt>
                  <c:pt idx="124">
                    <c:v>12.56069451479723</c:v>
                  </c:pt>
                  <c:pt idx="125">
                    <c:v>6.189975173294586</c:v>
                  </c:pt>
                  <c:pt idx="126">
                    <c:v>11.92427610850536</c:v>
                  </c:pt>
                  <c:pt idx="127">
                    <c:v>10.39881961691486</c:v>
                  </c:pt>
                  <c:pt idx="128">
                    <c:v>19.39909848607354</c:v>
                  </c:pt>
                  <c:pt idx="129">
                    <c:v>5.684724345603985</c:v>
                  </c:pt>
                  <c:pt idx="130">
                    <c:v>22.07511804754638</c:v>
                  </c:pt>
                  <c:pt idx="131">
                    <c:v>23.9799974859516</c:v>
                  </c:pt>
                  <c:pt idx="132">
                    <c:v>10.56644088273627</c:v>
                  </c:pt>
                  <c:pt idx="133">
                    <c:v>19.58725128075016</c:v>
                  </c:pt>
                  <c:pt idx="134">
                    <c:v>36.40325426393439</c:v>
                  </c:pt>
                  <c:pt idx="135">
                    <c:v>22.07597432799443</c:v>
                  </c:pt>
                  <c:pt idx="136">
                    <c:v>5.590903062665475</c:v>
                  </c:pt>
                  <c:pt idx="137">
                    <c:v>6.185497140897328</c:v>
                  </c:pt>
                  <c:pt idx="138">
                    <c:v>37.33519325145026</c:v>
                  </c:pt>
                  <c:pt idx="139">
                    <c:v>13.1047541580911</c:v>
                  </c:pt>
                  <c:pt idx="140">
                    <c:v>13.83493301140181</c:v>
                  </c:pt>
                  <c:pt idx="141">
                    <c:v>7.68256916974365</c:v>
                  </c:pt>
                  <c:pt idx="142">
                    <c:v>28.96189889308528</c:v>
                  </c:pt>
                  <c:pt idx="143">
                    <c:v>6.121025559782145</c:v>
                  </c:pt>
                  <c:pt idx="144">
                    <c:v>6.03429660873213</c:v>
                  </c:pt>
                  <c:pt idx="145">
                    <c:v>4.846690230561316</c:v>
                  </c:pt>
                  <c:pt idx="146">
                    <c:v>13.66913889213281</c:v>
                  </c:pt>
                  <c:pt idx="147">
                    <c:v>24.16810221204961</c:v>
                  </c:pt>
                  <c:pt idx="148">
                    <c:v>7.21227852583792</c:v>
                  </c:pt>
                  <c:pt idx="149">
                    <c:v>4.080410156810569</c:v>
                  </c:pt>
                  <c:pt idx="150">
                    <c:v>11.00765090334654</c:v>
                  </c:pt>
                  <c:pt idx="151">
                    <c:v>7.52144744080869</c:v>
                  </c:pt>
                  <c:pt idx="152">
                    <c:v>14.95910045463555</c:v>
                  </c:pt>
                  <c:pt idx="153">
                    <c:v>4.155654694352512</c:v>
                  </c:pt>
                  <c:pt idx="154">
                    <c:v>20.930303371862</c:v>
                  </c:pt>
                  <c:pt idx="155">
                    <c:v>4.990220773435101</c:v>
                  </c:pt>
                  <c:pt idx="156">
                    <c:v>17.68316249112353</c:v>
                  </c:pt>
                  <c:pt idx="157">
                    <c:v>12.02316819689607</c:v>
                  </c:pt>
                  <c:pt idx="158">
                    <c:v>20.90198770932136</c:v>
                  </c:pt>
                  <c:pt idx="159">
                    <c:v>12.42110600681172</c:v>
                  </c:pt>
                  <c:pt idx="160">
                    <c:v>15.70758128873677</c:v>
                  </c:pt>
                  <c:pt idx="161">
                    <c:v>6.237764070015285</c:v>
                  </c:pt>
                  <c:pt idx="162">
                    <c:v>22.95451441668122</c:v>
                  </c:pt>
                  <c:pt idx="163">
                    <c:v>16.24643129880982</c:v>
                  </c:pt>
                  <c:pt idx="164">
                    <c:v>19.24800667900744</c:v>
                  </c:pt>
                  <c:pt idx="165">
                    <c:v>12.07706098116061</c:v>
                  </c:pt>
                  <c:pt idx="166">
                    <c:v>6.668088353729328</c:v>
                  </c:pt>
                  <c:pt idx="167">
                    <c:v>8.86679953566415</c:v>
                  </c:pt>
                  <c:pt idx="168">
                    <c:v>4.411576667160607</c:v>
                  </c:pt>
                  <c:pt idx="169">
                    <c:v>12.03740187938413</c:v>
                  </c:pt>
                  <c:pt idx="170">
                    <c:v>10.40856010476052</c:v>
                  </c:pt>
                  <c:pt idx="171">
                    <c:v>3.040572214628874</c:v>
                  </c:pt>
                  <c:pt idx="172">
                    <c:v>5.99634068286673</c:v>
                  </c:pt>
                  <c:pt idx="173">
                    <c:v>9.741553438833213</c:v>
                  </c:pt>
                  <c:pt idx="174">
                    <c:v>7.926813906752306</c:v>
                  </c:pt>
                  <c:pt idx="175">
                    <c:v>4.87774900233568</c:v>
                  </c:pt>
                  <c:pt idx="176">
                    <c:v>5.21244130967266</c:v>
                  </c:pt>
                  <c:pt idx="177">
                    <c:v>14.86103978654683</c:v>
                  </c:pt>
                  <c:pt idx="178">
                    <c:v>1.674295273978591</c:v>
                  </c:pt>
                  <c:pt idx="179">
                    <c:v>3.034443865059635</c:v>
                  </c:pt>
                  <c:pt idx="180">
                    <c:v>4.54040428992164</c:v>
                  </c:pt>
                  <c:pt idx="181">
                    <c:v>12.302008075715</c:v>
                  </c:pt>
                  <c:pt idx="182">
                    <c:v>11.89668055691738</c:v>
                  </c:pt>
                  <c:pt idx="183">
                    <c:v>9.5420498966293</c:v>
                  </c:pt>
                  <c:pt idx="184">
                    <c:v>10.39564157823052</c:v>
                  </c:pt>
                  <c:pt idx="185">
                    <c:v>14.62085446079296</c:v>
                  </c:pt>
                  <c:pt idx="186">
                    <c:v>2.945719945823641</c:v>
                  </c:pt>
                  <c:pt idx="187">
                    <c:v>9.07626994614522</c:v>
                  </c:pt>
                  <c:pt idx="188">
                    <c:v>2.75739509748546</c:v>
                  </c:pt>
                  <c:pt idx="189">
                    <c:v>16.72037179426905</c:v>
                  </c:pt>
                  <c:pt idx="190">
                    <c:v>8.31204634390887</c:v>
                  </c:pt>
                  <c:pt idx="191">
                    <c:v>29.20298252784883</c:v>
                  </c:pt>
                  <c:pt idx="192">
                    <c:v>8.436370781855993</c:v>
                  </c:pt>
                  <c:pt idx="193">
                    <c:v>17.68904297907082</c:v>
                  </c:pt>
                  <c:pt idx="194">
                    <c:v>10.9540127760762</c:v>
                  </c:pt>
                  <c:pt idx="195">
                    <c:v>11.62926813555818</c:v>
                  </c:pt>
                  <c:pt idx="196">
                    <c:v>15.268427647446</c:v>
                  </c:pt>
                  <c:pt idx="197">
                    <c:v>6.280282454466573</c:v>
                  </c:pt>
                  <c:pt idx="198">
                    <c:v>9.400229144875918</c:v>
                  </c:pt>
                  <c:pt idx="199">
                    <c:v>15.54703218413705</c:v>
                  </c:pt>
                  <c:pt idx="200">
                    <c:v>18.50651931637049</c:v>
                  </c:pt>
                  <c:pt idx="201">
                    <c:v>21.64093722479516</c:v>
                  </c:pt>
                  <c:pt idx="202">
                    <c:v>6.1522512757598</c:v>
                  </c:pt>
                  <c:pt idx="203">
                    <c:v>13.47171847680572</c:v>
                  </c:pt>
                  <c:pt idx="204">
                    <c:v>1.837569851063951</c:v>
                  </c:pt>
                  <c:pt idx="205">
                    <c:v>12.17781876422893</c:v>
                  </c:pt>
                  <c:pt idx="206">
                    <c:v>2.394753110393367</c:v>
                  </c:pt>
                  <c:pt idx="207">
                    <c:v>17.71149620469609</c:v>
                  </c:pt>
                  <c:pt idx="208">
                    <c:v>5.295431510882638</c:v>
                  </c:pt>
                  <c:pt idx="209">
                    <c:v>15.44156810819916</c:v>
                  </c:pt>
                  <c:pt idx="210">
                    <c:v>12.56466250445861</c:v>
                  </c:pt>
                  <c:pt idx="211">
                    <c:v>17.76439873689445</c:v>
                  </c:pt>
                  <c:pt idx="212">
                    <c:v>27.61169540674516</c:v>
                  </c:pt>
                  <c:pt idx="213">
                    <c:v>10.59117674044568</c:v>
                  </c:pt>
                  <c:pt idx="214">
                    <c:v>4.164291388335871</c:v>
                  </c:pt>
                  <c:pt idx="215">
                    <c:v>14.16126045348292</c:v>
                  </c:pt>
                  <c:pt idx="216">
                    <c:v>19.99199243516752</c:v>
                  </c:pt>
                  <c:pt idx="217">
                    <c:v>4.813594462089568</c:v>
                  </c:pt>
                  <c:pt idx="218">
                    <c:v>18.22589020133161</c:v>
                  </c:pt>
                  <c:pt idx="219">
                    <c:v>14.5897081479613</c:v>
                  </c:pt>
                  <c:pt idx="220">
                    <c:v>7.660233141357699</c:v>
                  </c:pt>
                  <c:pt idx="221">
                    <c:v>15.92705288041508</c:v>
                  </c:pt>
                  <c:pt idx="222">
                    <c:v>24.60893822661183</c:v>
                  </c:pt>
                  <c:pt idx="223">
                    <c:v>23.43198424238397</c:v>
                  </c:pt>
                  <c:pt idx="224">
                    <c:v>10.64920158720402</c:v>
                  </c:pt>
                  <c:pt idx="225">
                    <c:v>3.882862473133327</c:v>
                  </c:pt>
                  <c:pt idx="226">
                    <c:v>5.311308973381497</c:v>
                  </c:pt>
                  <c:pt idx="227">
                    <c:v>1.976937967018762</c:v>
                  </c:pt>
                  <c:pt idx="228">
                    <c:v>13.71168732279186</c:v>
                  </c:pt>
                  <c:pt idx="229">
                    <c:v>0.23847236360794</c:v>
                  </c:pt>
                  <c:pt idx="230">
                    <c:v>4.950873237022524</c:v>
                  </c:pt>
                  <c:pt idx="231">
                    <c:v>6.884677075529661</c:v>
                  </c:pt>
                  <c:pt idx="232">
                    <c:v>19.18029269325379</c:v>
                  </c:pt>
                  <c:pt idx="233">
                    <c:v>10.14699454271644</c:v>
                  </c:pt>
                  <c:pt idx="234">
                    <c:v>2.96561880234598</c:v>
                  </c:pt>
                  <c:pt idx="235">
                    <c:v>2.828705776314513</c:v>
                  </c:pt>
                  <c:pt idx="236">
                    <c:v>15.31543936756943</c:v>
                  </c:pt>
                  <c:pt idx="237">
                    <c:v>13.22140820183358</c:v>
                  </c:pt>
                  <c:pt idx="238">
                    <c:v>6.796674882729442</c:v>
                  </c:pt>
                  <c:pt idx="239">
                    <c:v>5.176603608182978</c:v>
                  </c:pt>
                  <c:pt idx="240">
                    <c:v>1.610153650816138</c:v>
                  </c:pt>
                  <c:pt idx="241">
                    <c:v>12.9726642571603</c:v>
                  </c:pt>
                  <c:pt idx="242">
                    <c:v>8.746704970313621</c:v>
                  </c:pt>
                  <c:pt idx="243">
                    <c:v>3.599097298082436</c:v>
                  </c:pt>
                  <c:pt idx="244">
                    <c:v>10.39809555437254</c:v>
                  </c:pt>
                  <c:pt idx="245">
                    <c:v>3.150149262195398</c:v>
                  </c:pt>
                  <c:pt idx="246">
                    <c:v>6.497555143895545</c:v>
                  </c:pt>
                  <c:pt idx="247">
                    <c:v>1.30721615291545</c:v>
                  </c:pt>
                  <c:pt idx="248">
                    <c:v>12.98887266761684</c:v>
                  </c:pt>
                  <c:pt idx="249">
                    <c:v>9.539963157555211</c:v>
                  </c:pt>
                  <c:pt idx="250">
                    <c:v>7.423673880601463</c:v>
                  </c:pt>
                  <c:pt idx="251">
                    <c:v>15.01138462461898</c:v>
                  </c:pt>
                  <c:pt idx="252">
                    <c:v>9.77661705231469</c:v>
                  </c:pt>
                  <c:pt idx="253">
                    <c:v>12.29712245912962</c:v>
                  </c:pt>
                  <c:pt idx="254">
                    <c:v>3.159644041537169</c:v>
                  </c:pt>
                  <c:pt idx="255">
                    <c:v>17.49693253985988</c:v>
                  </c:pt>
                  <c:pt idx="256">
                    <c:v>11.80487369682718</c:v>
                  </c:pt>
                  <c:pt idx="257">
                    <c:v>6.414213647003537</c:v>
                  </c:pt>
                  <c:pt idx="258">
                    <c:v>2.613428935226599</c:v>
                  </c:pt>
                  <c:pt idx="259">
                    <c:v>11.59493875109654</c:v>
                  </c:pt>
                  <c:pt idx="260">
                    <c:v>19.86080747229117</c:v>
                  </c:pt>
                  <c:pt idx="261">
                    <c:v>8.85661671663148</c:v>
                  </c:pt>
                  <c:pt idx="262">
                    <c:v>1.486090923191851</c:v>
                  </c:pt>
                  <c:pt idx="263">
                    <c:v>2.236867852285237</c:v>
                  </c:pt>
                  <c:pt idx="264">
                    <c:v>12.78127378364739</c:v>
                  </c:pt>
                  <c:pt idx="265">
                    <c:v>10.19060407667527</c:v>
                  </c:pt>
                  <c:pt idx="266">
                    <c:v>15.65593935712922</c:v>
                  </c:pt>
                  <c:pt idx="267">
                    <c:v>14.60569514516968</c:v>
                  </c:pt>
                  <c:pt idx="268">
                    <c:v>10.70610749192186</c:v>
                  </c:pt>
                  <c:pt idx="269">
                    <c:v>9.83564400724672</c:v>
                  </c:pt>
                  <c:pt idx="270">
                    <c:v>9.57458077651471</c:v>
                  </c:pt>
                  <c:pt idx="271">
                    <c:v>7.291876067819867</c:v>
                  </c:pt>
                  <c:pt idx="272">
                    <c:v>4.980438964010803</c:v>
                  </c:pt>
                  <c:pt idx="273">
                    <c:v>10.2138759742968</c:v>
                  </c:pt>
                  <c:pt idx="274">
                    <c:v>4.723272643874198</c:v>
                  </c:pt>
                  <c:pt idx="275">
                    <c:v>17.48432251576448</c:v>
                  </c:pt>
                  <c:pt idx="276">
                    <c:v>9.644711979833648</c:v>
                  </c:pt>
                  <c:pt idx="277">
                    <c:v>4.410301071939958</c:v>
                  </c:pt>
                  <c:pt idx="278">
                    <c:v>15.81473074191147</c:v>
                  </c:pt>
                  <c:pt idx="279">
                    <c:v>14.6276783949877</c:v>
                  </c:pt>
                  <c:pt idx="280">
                    <c:v>5.035473027643018</c:v>
                  </c:pt>
                  <c:pt idx="281">
                    <c:v>17.92597367566603</c:v>
                  </c:pt>
                  <c:pt idx="282">
                    <c:v>15.0675631107914</c:v>
                  </c:pt>
                  <c:pt idx="283">
                    <c:v>5.151563290150963</c:v>
                  </c:pt>
                  <c:pt idx="284">
                    <c:v>16.75989713362808</c:v>
                  </c:pt>
                  <c:pt idx="285">
                    <c:v>10.505466089338</c:v>
                  </c:pt>
                  <c:pt idx="286">
                    <c:v>15.99651923538156</c:v>
                  </c:pt>
                  <c:pt idx="287">
                    <c:v>18.61812607411325</c:v>
                  </c:pt>
                  <c:pt idx="288">
                    <c:v>6.41723254386523</c:v>
                  </c:pt>
                  <c:pt idx="289">
                    <c:v>2.345175708145361</c:v>
                  </c:pt>
                  <c:pt idx="290">
                    <c:v>9.37084560741498</c:v>
                  </c:pt>
                  <c:pt idx="291">
                    <c:v>20.54808208395838</c:v>
                  </c:pt>
                  <c:pt idx="292">
                    <c:v>9.440858528996381</c:v>
                  </c:pt>
                  <c:pt idx="293">
                    <c:v>7.95177305017878</c:v>
                  </c:pt>
                  <c:pt idx="294">
                    <c:v>14.71133800230892</c:v>
                  </c:pt>
                  <c:pt idx="295">
                    <c:v>5.742777318996937</c:v>
                  </c:pt>
                  <c:pt idx="296">
                    <c:v>11.37960368909308</c:v>
                  </c:pt>
                  <c:pt idx="297">
                    <c:v>4.286864737606828</c:v>
                  </c:pt>
                  <c:pt idx="298">
                    <c:v>7.826658747416534</c:v>
                  </c:pt>
                  <c:pt idx="299">
                    <c:v>15.30614584532554</c:v>
                  </c:pt>
                  <c:pt idx="300">
                    <c:v>12.97323082779933</c:v>
                  </c:pt>
                  <c:pt idx="301">
                    <c:v>6.294826977290449</c:v>
                  </c:pt>
                  <c:pt idx="302">
                    <c:v>11.88181700424762</c:v>
                  </c:pt>
                  <c:pt idx="303">
                    <c:v>21.54348365313456</c:v>
                  </c:pt>
                  <c:pt idx="304">
                    <c:v>21.13554673641076</c:v>
                  </c:pt>
                  <c:pt idx="305">
                    <c:v>5.017013787146706</c:v>
                  </c:pt>
                  <c:pt idx="306">
                    <c:v>16.46873610259208</c:v>
                  </c:pt>
                  <c:pt idx="307">
                    <c:v>5.075690853290911</c:v>
                  </c:pt>
                  <c:pt idx="308">
                    <c:v>4.729883550198886</c:v>
                  </c:pt>
                  <c:pt idx="309">
                    <c:v>4.857015056893165</c:v>
                  </c:pt>
                  <c:pt idx="310">
                    <c:v>9.987948042558317</c:v>
                  </c:pt>
                  <c:pt idx="311">
                    <c:v>10.34835516385861</c:v>
                  </c:pt>
                  <c:pt idx="312">
                    <c:v>2.281430735163315</c:v>
                  </c:pt>
                  <c:pt idx="313">
                    <c:v>13.64625201148711</c:v>
                  </c:pt>
                  <c:pt idx="314">
                    <c:v>7.325516927636076</c:v>
                  </c:pt>
                  <c:pt idx="315">
                    <c:v>4.012278961413742</c:v>
                  </c:pt>
                  <c:pt idx="316">
                    <c:v>7.90250858147351</c:v>
                  </c:pt>
                  <c:pt idx="317">
                    <c:v>0.782453106266352</c:v>
                  </c:pt>
                  <c:pt idx="318">
                    <c:v>6.68900839536964</c:v>
                  </c:pt>
                  <c:pt idx="319">
                    <c:v>9.145782366398357</c:v>
                  </c:pt>
                  <c:pt idx="320">
                    <c:v>8.77425213413529</c:v>
                  </c:pt>
                  <c:pt idx="321">
                    <c:v>20.58743656417978</c:v>
                  </c:pt>
                  <c:pt idx="322">
                    <c:v>1.779075580202714</c:v>
                  </c:pt>
                  <c:pt idx="323">
                    <c:v>4.064872529903027</c:v>
                  </c:pt>
                  <c:pt idx="324">
                    <c:v>11.10549574723391</c:v>
                  </c:pt>
                  <c:pt idx="325">
                    <c:v>4.93065054714959</c:v>
                  </c:pt>
                  <c:pt idx="326">
                    <c:v>9.27942151889052</c:v>
                  </c:pt>
                  <c:pt idx="327">
                    <c:v>3.809238380164897</c:v>
                  </c:pt>
                  <c:pt idx="328">
                    <c:v>8.873566767511844</c:v>
                  </c:pt>
                  <c:pt idx="329">
                    <c:v>11.47361152664924</c:v>
                  </c:pt>
                  <c:pt idx="330">
                    <c:v>13.4250246360288</c:v>
                  </c:pt>
                  <c:pt idx="331">
                    <c:v>2.341502631690314</c:v>
                  </c:pt>
                  <c:pt idx="332">
                    <c:v>7.03136515487167</c:v>
                  </c:pt>
                  <c:pt idx="333">
                    <c:v>8.018641389330748</c:v>
                  </c:pt>
                  <c:pt idx="334">
                    <c:v>10.52513969999005</c:v>
                  </c:pt>
                  <c:pt idx="335">
                    <c:v>16.5863462284046</c:v>
                  </c:pt>
                  <c:pt idx="336">
                    <c:v>24.60803582928692</c:v>
                  </c:pt>
                  <c:pt idx="337">
                    <c:v>15.89419849955326</c:v>
                  </c:pt>
                  <c:pt idx="338">
                    <c:v>5.10147212785099</c:v>
                  </c:pt>
                  <c:pt idx="339">
                    <c:v>3.263294566173526</c:v>
                  </c:pt>
                  <c:pt idx="340">
                    <c:v>14.02519575087691</c:v>
                  </c:pt>
                  <c:pt idx="341">
                    <c:v>8.132507073020885</c:v>
                  </c:pt>
                  <c:pt idx="342">
                    <c:v>5.215090419191434</c:v>
                  </c:pt>
                  <c:pt idx="343">
                    <c:v>3.924324342341731</c:v>
                  </c:pt>
                  <c:pt idx="344">
                    <c:v>5.36054598321083</c:v>
                  </c:pt>
                  <c:pt idx="345">
                    <c:v>8.68251105411753</c:v>
                  </c:pt>
                  <c:pt idx="346">
                    <c:v>5.92852479189061</c:v>
                  </c:pt>
                  <c:pt idx="347">
                    <c:v>4.552186345189694</c:v>
                  </c:pt>
                  <c:pt idx="348">
                    <c:v>6.213594740765608</c:v>
                  </c:pt>
                  <c:pt idx="349">
                    <c:v>6.864200768147826</c:v>
                  </c:pt>
                  <c:pt idx="350">
                    <c:v>5.918183472444638</c:v>
                  </c:pt>
                  <c:pt idx="351">
                    <c:v>8.84920513650037</c:v>
                  </c:pt>
                  <c:pt idx="352">
                    <c:v>11.32830087754051</c:v>
                  </c:pt>
                  <c:pt idx="353">
                    <c:v>9.99155626529347</c:v>
                  </c:pt>
                  <c:pt idx="354">
                    <c:v>10.92512107101665</c:v>
                  </c:pt>
                  <c:pt idx="355">
                    <c:v>9.42260727390681</c:v>
                  </c:pt>
                  <c:pt idx="356">
                    <c:v>16.37739177578327</c:v>
                  </c:pt>
                  <c:pt idx="357">
                    <c:v>6.524883703885934</c:v>
                  </c:pt>
                  <c:pt idx="358">
                    <c:v>7.738517127836671</c:v>
                  </c:pt>
                  <c:pt idx="359">
                    <c:v>2.008362997792471</c:v>
                  </c:pt>
                  <c:pt idx="360">
                    <c:v>13.5858114705567</c:v>
                  </c:pt>
                  <c:pt idx="361">
                    <c:v>6.927155700393548</c:v>
                  </c:pt>
                  <c:pt idx="362">
                    <c:v>3.473985978406968</c:v>
                  </c:pt>
                  <c:pt idx="363">
                    <c:v>4.95807899318126</c:v>
                  </c:pt>
                  <c:pt idx="364">
                    <c:v>13.32466875358795</c:v>
                  </c:pt>
                  <c:pt idx="365">
                    <c:v>16.87212604409094</c:v>
                  </c:pt>
                  <c:pt idx="366">
                    <c:v>7.79071937770264</c:v>
                  </c:pt>
                  <c:pt idx="367">
                    <c:v>2.317623180271378</c:v>
                  </c:pt>
                  <c:pt idx="368">
                    <c:v>5.96830310128471</c:v>
                  </c:pt>
                  <c:pt idx="369">
                    <c:v>1.445549535864256</c:v>
                  </c:pt>
                  <c:pt idx="370">
                    <c:v>5.426525883605715</c:v>
                  </c:pt>
                  <c:pt idx="371">
                    <c:v>12.44589486891057</c:v>
                  </c:pt>
                  <c:pt idx="372">
                    <c:v>1.252041760250898</c:v>
                  </c:pt>
                  <c:pt idx="373">
                    <c:v>4.328474317165935</c:v>
                  </c:pt>
                  <c:pt idx="374">
                    <c:v>4.96356007506892</c:v>
                  </c:pt>
                  <c:pt idx="375">
                    <c:v>1.951223229867635</c:v>
                  </c:pt>
                  <c:pt idx="376">
                    <c:v>5.677843599640758</c:v>
                  </c:pt>
                  <c:pt idx="377">
                    <c:v>10.45764474539174</c:v>
                  </c:pt>
                  <c:pt idx="378">
                    <c:v>6.794462921463008</c:v>
                  </c:pt>
                  <c:pt idx="379">
                    <c:v>6.511374274812352</c:v>
                  </c:pt>
                  <c:pt idx="380">
                    <c:v>8.447038305494212</c:v>
                  </c:pt>
                  <c:pt idx="381">
                    <c:v>5.321702680288933</c:v>
                  </c:pt>
                  <c:pt idx="382">
                    <c:v>1.048542276788414</c:v>
                  </c:pt>
                  <c:pt idx="383">
                    <c:v>12.29318442954386</c:v>
                  </c:pt>
                  <c:pt idx="384">
                    <c:v>13.59846052702434</c:v>
                  </c:pt>
                  <c:pt idx="385">
                    <c:v>8.503013066733518</c:v>
                  </c:pt>
                  <c:pt idx="386">
                    <c:v>1.252484585917631</c:v>
                  </c:pt>
                  <c:pt idx="387">
                    <c:v>2.46776734720819</c:v>
                  </c:pt>
                  <c:pt idx="388">
                    <c:v>10.1111400389681</c:v>
                  </c:pt>
                  <c:pt idx="389">
                    <c:v>2.542502429355546</c:v>
                  </c:pt>
                  <c:pt idx="390">
                    <c:v>9.13471783785644</c:v>
                  </c:pt>
                  <c:pt idx="391">
                    <c:v>26.82378521458416</c:v>
                  </c:pt>
                  <c:pt idx="392">
                    <c:v>20.70386861064108</c:v>
                  </c:pt>
                  <c:pt idx="393">
                    <c:v>1.526872709208088</c:v>
                  </c:pt>
                  <c:pt idx="394">
                    <c:v>11.34688870021667</c:v>
                  </c:pt>
                  <c:pt idx="395">
                    <c:v>5.094291335067728</c:v>
                  </c:pt>
                  <c:pt idx="396">
                    <c:v>13.13431098280897</c:v>
                  </c:pt>
                  <c:pt idx="397">
                    <c:v>5.874320507036377</c:v>
                  </c:pt>
                  <c:pt idx="398">
                    <c:v>4.271320923701217</c:v>
                  </c:pt>
                  <c:pt idx="399">
                    <c:v>1.751887423940932</c:v>
                  </c:pt>
                  <c:pt idx="400">
                    <c:v>5.940244416530795</c:v>
                  </c:pt>
                  <c:pt idx="401">
                    <c:v>8.85550470888341</c:v>
                  </c:pt>
                  <c:pt idx="402">
                    <c:v>6.421086948672395</c:v>
                  </c:pt>
                  <c:pt idx="403">
                    <c:v>13.80358407070262</c:v>
                  </c:pt>
                  <c:pt idx="404">
                    <c:v>14.30269172401123</c:v>
                  </c:pt>
                  <c:pt idx="405">
                    <c:v>5.883234287964751</c:v>
                  </c:pt>
                  <c:pt idx="406">
                    <c:v>2.432429542735414</c:v>
                  </c:pt>
                  <c:pt idx="407">
                    <c:v>2.993263497786411</c:v>
                  </c:pt>
                  <c:pt idx="408">
                    <c:v>12.65737234146768</c:v>
                  </c:pt>
                  <c:pt idx="409">
                    <c:v>9.077629743752618</c:v>
                  </c:pt>
                  <c:pt idx="410">
                    <c:v>11.83370379096592</c:v>
                  </c:pt>
                  <c:pt idx="411">
                    <c:v>19.05341652831171</c:v>
                  </c:pt>
                  <c:pt idx="412">
                    <c:v>4.01131127358315</c:v>
                  </c:pt>
                  <c:pt idx="413">
                    <c:v>6.282053213665756</c:v>
                  </c:pt>
                  <c:pt idx="414">
                    <c:v>2.944232141475351</c:v>
                  </c:pt>
                  <c:pt idx="415">
                    <c:v>3.996725612399491</c:v>
                  </c:pt>
                  <c:pt idx="416">
                    <c:v>15.08889104968857</c:v>
                  </c:pt>
                  <c:pt idx="417">
                    <c:v>10.00348200607128</c:v>
                  </c:pt>
                  <c:pt idx="418">
                    <c:v>8.87627936820768</c:v>
                  </c:pt>
                  <c:pt idx="419">
                    <c:v>1.708181217429142</c:v>
                  </c:pt>
                  <c:pt idx="420">
                    <c:v>7.713055217868304</c:v>
                  </c:pt>
                  <c:pt idx="421">
                    <c:v>8.535284585773437</c:v>
                  </c:pt>
                  <c:pt idx="422">
                    <c:v>8.512279484215798</c:v>
                  </c:pt>
                  <c:pt idx="423">
                    <c:v>1.504205342327428</c:v>
                  </c:pt>
                  <c:pt idx="424">
                    <c:v>4.724996810230523</c:v>
                  </c:pt>
                  <c:pt idx="425">
                    <c:v>11.40108764615557</c:v>
                  </c:pt>
                  <c:pt idx="426">
                    <c:v>6.565062118553152</c:v>
                  </c:pt>
                  <c:pt idx="427">
                    <c:v>1.08502056836976</c:v>
                  </c:pt>
                  <c:pt idx="428">
                    <c:v>11.18842397280889</c:v>
                  </c:pt>
                  <c:pt idx="429">
                    <c:v>6.970811450040336</c:v>
                  </c:pt>
                  <c:pt idx="430">
                    <c:v>9.177072462545948</c:v>
                  </c:pt>
                  <c:pt idx="431">
                    <c:v>10.50196681066951</c:v>
                  </c:pt>
                  <c:pt idx="432">
                    <c:v>2.59734398143632</c:v>
                  </c:pt>
                  <c:pt idx="433">
                    <c:v>4.756734292976349</c:v>
                  </c:pt>
                  <c:pt idx="434">
                    <c:v>7.665487192142326</c:v>
                  </c:pt>
                  <c:pt idx="435">
                    <c:v>5.589746602336386</c:v>
                  </c:pt>
                  <c:pt idx="436">
                    <c:v>2.439805031984596</c:v>
                  </c:pt>
                  <c:pt idx="437">
                    <c:v>6.120585049630972</c:v>
                  </c:pt>
                  <c:pt idx="438">
                    <c:v>9.417177529784696</c:v>
                  </c:pt>
                  <c:pt idx="439">
                    <c:v>9.89520047201397</c:v>
                  </c:pt>
                  <c:pt idx="440">
                    <c:v>11.56992718208656</c:v>
                  </c:pt>
                  <c:pt idx="441">
                    <c:v>5.988710991260268</c:v>
                  </c:pt>
                  <c:pt idx="442">
                    <c:v>3.482220683927284</c:v>
                  </c:pt>
                  <c:pt idx="443">
                    <c:v>9.947821454783048</c:v>
                  </c:pt>
                  <c:pt idx="444">
                    <c:v>9.45048813836669</c:v>
                  </c:pt>
                  <c:pt idx="445">
                    <c:v>5.982144131254507</c:v>
                  </c:pt>
                  <c:pt idx="446">
                    <c:v>9.791292968979998</c:v>
                  </c:pt>
                  <c:pt idx="447">
                    <c:v>5.844438662791076</c:v>
                  </c:pt>
                  <c:pt idx="448">
                    <c:v>6.173582975179444</c:v>
                  </c:pt>
                  <c:pt idx="449">
                    <c:v>0.389568604561652</c:v>
                  </c:pt>
                  <c:pt idx="450">
                    <c:v>3.456183697722923</c:v>
                  </c:pt>
                  <c:pt idx="451">
                    <c:v>5.925877607826965</c:v>
                  </c:pt>
                  <c:pt idx="452">
                    <c:v>8.14664709426402</c:v>
                  </c:pt>
                  <c:pt idx="453">
                    <c:v>2.534985070567696</c:v>
                  </c:pt>
                  <c:pt idx="454">
                    <c:v>6.851093760693485</c:v>
                  </c:pt>
                  <c:pt idx="455">
                    <c:v>8.341333082510056</c:v>
                  </c:pt>
                  <c:pt idx="456">
                    <c:v>6.646344126909118</c:v>
                  </c:pt>
                  <c:pt idx="457">
                    <c:v>8.04562434250347</c:v>
                  </c:pt>
                  <c:pt idx="458">
                    <c:v>12.24914158939651</c:v>
                  </c:pt>
                  <c:pt idx="459">
                    <c:v>7.103893499197751</c:v>
                  </c:pt>
                  <c:pt idx="460">
                    <c:v>1.631535442977799</c:v>
                  </c:pt>
                  <c:pt idx="461">
                    <c:v>4.371830934309622</c:v>
                  </c:pt>
                  <c:pt idx="462">
                    <c:v>17.51200370160253</c:v>
                  </c:pt>
                  <c:pt idx="463">
                    <c:v>11.74596239652312</c:v>
                  </c:pt>
                  <c:pt idx="464">
                    <c:v>11.91309213211217</c:v>
                  </c:pt>
                  <c:pt idx="465">
                    <c:v>6.015040517618575</c:v>
                  </c:pt>
                  <c:pt idx="466">
                    <c:v>18.87694294698701</c:v>
                  </c:pt>
                  <c:pt idx="467">
                    <c:v>4.929320670082488</c:v>
                  </c:pt>
                  <c:pt idx="468">
                    <c:v>4.84502344444792</c:v>
                  </c:pt>
                  <c:pt idx="469">
                    <c:v>4.804931372115844</c:v>
                  </c:pt>
                  <c:pt idx="470">
                    <c:v>2.830092459100418</c:v>
                  </c:pt>
                  <c:pt idx="471">
                    <c:v>6.052021011138414</c:v>
                  </c:pt>
                  <c:pt idx="472">
                    <c:v>15.05797519877646</c:v>
                  </c:pt>
                  <c:pt idx="473">
                    <c:v>8.621019710868518</c:v>
                  </c:pt>
                  <c:pt idx="474">
                    <c:v>5.068201621532213</c:v>
                  </c:pt>
                  <c:pt idx="475">
                    <c:v>3.01402299949655</c:v>
                  </c:pt>
                  <c:pt idx="476">
                    <c:v>9.882741039952056</c:v>
                  </c:pt>
                  <c:pt idx="477">
                    <c:v>2.645490383075067</c:v>
                  </c:pt>
                  <c:pt idx="478">
                    <c:v>5.535489812436357</c:v>
                  </c:pt>
                  <c:pt idx="479">
                    <c:v>1.598406045131298</c:v>
                  </c:pt>
                  <c:pt idx="480">
                    <c:v>9.457712977753107</c:v>
                  </c:pt>
                  <c:pt idx="481">
                    <c:v>4.696729065172332</c:v>
                  </c:pt>
                  <c:pt idx="482">
                    <c:v>3.088900133905365</c:v>
                  </c:pt>
                  <c:pt idx="483">
                    <c:v>12.12791050817081</c:v>
                  </c:pt>
                  <c:pt idx="484">
                    <c:v>13.81042841003659</c:v>
                  </c:pt>
                  <c:pt idx="485">
                    <c:v>8.115402428029156</c:v>
                  </c:pt>
                  <c:pt idx="486">
                    <c:v>4.225715360259384</c:v>
                  </c:pt>
                  <c:pt idx="487">
                    <c:v>1.464009908186367</c:v>
                  </c:pt>
                  <c:pt idx="488">
                    <c:v>6.347051521249535</c:v>
                  </c:pt>
                  <c:pt idx="489">
                    <c:v>5.78836735682246</c:v>
                  </c:pt>
                  <c:pt idx="490">
                    <c:v>4.257307304751328</c:v>
                  </c:pt>
                  <c:pt idx="491">
                    <c:v>7.749357652793046</c:v>
                  </c:pt>
                  <c:pt idx="492">
                    <c:v>2.194860316033974</c:v>
                  </c:pt>
                  <c:pt idx="493">
                    <c:v>4.330259832919194</c:v>
                  </c:pt>
                  <c:pt idx="494">
                    <c:v>9.244317235008967</c:v>
                  </c:pt>
                  <c:pt idx="495">
                    <c:v>13.73128995605305</c:v>
                  </c:pt>
                  <c:pt idx="496">
                    <c:v>15.6206488033453</c:v>
                  </c:pt>
                  <c:pt idx="497">
                    <c:v>3.658125531626603</c:v>
                  </c:pt>
                  <c:pt idx="498">
                    <c:v>16.43341583617665</c:v>
                  </c:pt>
                  <c:pt idx="499">
                    <c:v>7.541970401211882</c:v>
                  </c:pt>
                  <c:pt idx="500">
                    <c:v>3.512188077323327</c:v>
                  </c:pt>
                  <c:pt idx="501">
                    <c:v>11.18621635685875</c:v>
                  </c:pt>
                  <c:pt idx="502">
                    <c:v>12.07647330265361</c:v>
                  </c:pt>
                  <c:pt idx="503">
                    <c:v>6.356001760701083</c:v>
                  </c:pt>
                  <c:pt idx="504">
                    <c:v>3.925026625600818</c:v>
                  </c:pt>
                  <c:pt idx="505">
                    <c:v>6.749978739223793</c:v>
                  </c:pt>
                  <c:pt idx="506">
                    <c:v>2.319654009570438</c:v>
                  </c:pt>
                  <c:pt idx="507">
                    <c:v>6.803805970615524</c:v>
                  </c:pt>
                  <c:pt idx="508">
                    <c:v>1.814272126095172</c:v>
                  </c:pt>
                  <c:pt idx="509">
                    <c:v>1.01805358931738</c:v>
                  </c:pt>
                  <c:pt idx="510">
                    <c:v>3.034705059756248</c:v>
                  </c:pt>
                  <c:pt idx="511">
                    <c:v>14.02306472051226</c:v>
                  </c:pt>
                  <c:pt idx="512">
                    <c:v>2.26522399650831</c:v>
                  </c:pt>
                  <c:pt idx="513">
                    <c:v>8.88777440753795</c:v>
                  </c:pt>
                  <c:pt idx="514">
                    <c:v>12.72821411441981</c:v>
                  </c:pt>
                  <c:pt idx="515">
                    <c:v>8.36635261406767</c:v>
                  </c:pt>
                  <c:pt idx="516">
                    <c:v>6.70665330619217</c:v>
                  </c:pt>
                  <c:pt idx="517">
                    <c:v>3.486653628556758</c:v>
                  </c:pt>
                  <c:pt idx="518">
                    <c:v>2.885147505201294</c:v>
                  </c:pt>
                  <c:pt idx="519">
                    <c:v>4.523231110649505</c:v>
                  </c:pt>
                  <c:pt idx="520">
                    <c:v>4.702144809362426</c:v>
                  </c:pt>
                  <c:pt idx="521">
                    <c:v>7.591988945504712</c:v>
                  </c:pt>
                  <c:pt idx="522">
                    <c:v>5.076132669135927</c:v>
                  </c:pt>
                  <c:pt idx="523">
                    <c:v>9.011129075615915</c:v>
                  </c:pt>
                  <c:pt idx="524">
                    <c:v>8.638141137788798</c:v>
                  </c:pt>
                  <c:pt idx="525">
                    <c:v>9.3490888766645</c:v>
                  </c:pt>
                  <c:pt idx="526">
                    <c:v>6.60669265975577</c:v>
                  </c:pt>
                  <c:pt idx="527">
                    <c:v>7.34112214373619</c:v>
                  </c:pt>
                  <c:pt idx="528">
                    <c:v>4.787209651444157</c:v>
                  </c:pt>
                  <c:pt idx="529">
                    <c:v>10.81179637836856</c:v>
                  </c:pt>
                  <c:pt idx="530">
                    <c:v>4.46106590017014</c:v>
                  </c:pt>
                  <c:pt idx="531">
                    <c:v>10.57917044730866</c:v>
                  </c:pt>
                  <c:pt idx="532">
                    <c:v>11.42689724250593</c:v>
                  </c:pt>
                  <c:pt idx="533">
                    <c:v>10.17466718835215</c:v>
                  </c:pt>
                  <c:pt idx="534">
                    <c:v>3.576104865259202</c:v>
                  </c:pt>
                  <c:pt idx="535">
                    <c:v>7.635809919798523</c:v>
                  </c:pt>
                  <c:pt idx="536">
                    <c:v>5.034202036063722</c:v>
                  </c:pt>
                  <c:pt idx="537">
                    <c:v>1.408547863042678</c:v>
                  </c:pt>
                  <c:pt idx="538">
                    <c:v>2.94968686309856</c:v>
                  </c:pt>
                  <c:pt idx="539">
                    <c:v>4.80876897578237</c:v>
                  </c:pt>
                  <c:pt idx="540">
                    <c:v>3.033199676072502</c:v>
                  </c:pt>
                  <c:pt idx="541">
                    <c:v>5.874097646206525</c:v>
                  </c:pt>
                  <c:pt idx="542">
                    <c:v>4.226033522540826</c:v>
                  </c:pt>
                  <c:pt idx="543">
                    <c:v>11.22461492472142</c:v>
                  </c:pt>
                  <c:pt idx="544">
                    <c:v>1.563226223257661</c:v>
                  </c:pt>
                  <c:pt idx="545">
                    <c:v>1.495582613848517</c:v>
                  </c:pt>
                  <c:pt idx="546">
                    <c:v>3.665246312276492</c:v>
                  </c:pt>
                  <c:pt idx="547">
                    <c:v>2.053181630274831</c:v>
                  </c:pt>
                  <c:pt idx="548">
                    <c:v>4.513860305261842</c:v>
                  </c:pt>
                  <c:pt idx="549">
                    <c:v>3.945497768445386</c:v>
                  </c:pt>
                  <c:pt idx="550">
                    <c:v>1.653828720097388</c:v>
                  </c:pt>
                  <c:pt idx="551">
                    <c:v>4.12474698466777</c:v>
                  </c:pt>
                  <c:pt idx="552">
                    <c:v>8.449336482300861</c:v>
                  </c:pt>
                  <c:pt idx="553">
                    <c:v>3.19437186783167</c:v>
                  </c:pt>
                  <c:pt idx="554">
                    <c:v>9.786890847771987</c:v>
                  </c:pt>
                  <c:pt idx="555">
                    <c:v>6.900421477369592</c:v>
                  </c:pt>
                  <c:pt idx="556">
                    <c:v>3.025587441833235</c:v>
                  </c:pt>
                  <c:pt idx="557">
                    <c:v>11.71319586768446</c:v>
                  </c:pt>
                  <c:pt idx="558">
                    <c:v>4.515608090153842</c:v>
                  </c:pt>
                  <c:pt idx="559">
                    <c:v>3.041191411905466</c:v>
                  </c:pt>
                  <c:pt idx="560">
                    <c:v>0.469872555268967</c:v>
                  </c:pt>
                  <c:pt idx="561">
                    <c:v>10.0997749193511</c:v>
                  </c:pt>
                  <c:pt idx="562">
                    <c:v>5.507601280447791</c:v>
                  </c:pt>
                  <c:pt idx="563">
                    <c:v>4.374649677742005</c:v>
                  </c:pt>
                  <c:pt idx="564">
                    <c:v>2.635375967478763</c:v>
                  </c:pt>
                  <c:pt idx="565">
                    <c:v>4.00957191272241</c:v>
                  </c:pt>
                  <c:pt idx="566">
                    <c:v>8.15561986567237</c:v>
                  </c:pt>
                  <c:pt idx="567">
                    <c:v>1.39045726038768</c:v>
                  </c:pt>
                  <c:pt idx="568">
                    <c:v>4.428378145708738</c:v>
                  </c:pt>
                  <c:pt idx="569">
                    <c:v>11.95149511076077</c:v>
                  </c:pt>
                  <c:pt idx="570">
                    <c:v>8.08959789457359</c:v>
                  </c:pt>
                  <c:pt idx="571">
                    <c:v>2.145183206952408</c:v>
                  </c:pt>
                  <c:pt idx="572">
                    <c:v>7.65586972514064</c:v>
                  </c:pt>
                  <c:pt idx="573">
                    <c:v>2.719258541455264</c:v>
                  </c:pt>
                  <c:pt idx="574">
                    <c:v>2.506990548822748</c:v>
                  </c:pt>
                  <c:pt idx="575">
                    <c:v>2.033828689669423</c:v>
                  </c:pt>
                  <c:pt idx="576">
                    <c:v>9.08887365858698</c:v>
                  </c:pt>
                  <c:pt idx="577">
                    <c:v>9.36658072237109</c:v>
                  </c:pt>
                  <c:pt idx="578">
                    <c:v>3.794431517387283</c:v>
                  </c:pt>
                  <c:pt idx="579">
                    <c:v>8.300640364496802</c:v>
                  </c:pt>
                  <c:pt idx="580">
                    <c:v>7.141240330386656</c:v>
                  </c:pt>
                  <c:pt idx="581">
                    <c:v>5.504912071480883</c:v>
                  </c:pt>
                  <c:pt idx="582">
                    <c:v>2.01100806789298</c:v>
                  </c:pt>
                  <c:pt idx="583">
                    <c:v>6.409696273891348</c:v>
                  </c:pt>
                  <c:pt idx="584">
                    <c:v>1.723521756507418</c:v>
                  </c:pt>
                  <c:pt idx="585">
                    <c:v>5.97743914689664</c:v>
                  </c:pt>
                  <c:pt idx="586">
                    <c:v>4.088339619140935</c:v>
                  </c:pt>
                  <c:pt idx="587">
                    <c:v>3.341239081971191</c:v>
                  </c:pt>
                  <c:pt idx="588">
                    <c:v>3.762898774393924</c:v>
                  </c:pt>
                  <c:pt idx="589">
                    <c:v>3.407462077530458</c:v>
                  </c:pt>
                  <c:pt idx="590">
                    <c:v>4.261770338668777</c:v>
                  </c:pt>
                  <c:pt idx="591">
                    <c:v>2.651430749559798</c:v>
                  </c:pt>
                  <c:pt idx="592">
                    <c:v>6.721741895344988</c:v>
                  </c:pt>
                  <c:pt idx="593">
                    <c:v>7.037505095359905</c:v>
                  </c:pt>
                  <c:pt idx="594">
                    <c:v>8.002070871652144</c:v>
                  </c:pt>
                  <c:pt idx="595">
                    <c:v>5.99893620987593</c:v>
                  </c:pt>
                  <c:pt idx="596">
                    <c:v>8.50371921930262</c:v>
                  </c:pt>
                  <c:pt idx="597">
                    <c:v>4.226950983568128</c:v>
                  </c:pt>
                  <c:pt idx="598">
                    <c:v>4.570814915868445</c:v>
                  </c:pt>
                  <c:pt idx="599">
                    <c:v>6.79163971283517</c:v>
                  </c:pt>
                  <c:pt idx="600">
                    <c:v>1.988401127871624</c:v>
                  </c:pt>
                  <c:pt idx="601">
                    <c:v>3.879306222344124</c:v>
                  </c:pt>
                  <c:pt idx="602">
                    <c:v>3.613456389322958</c:v>
                  </c:pt>
                  <c:pt idx="603">
                    <c:v>2.039835545026654</c:v>
                  </c:pt>
                  <c:pt idx="604">
                    <c:v>4.29839617350217</c:v>
                  </c:pt>
                  <c:pt idx="605">
                    <c:v>4.384328708294637</c:v>
                  </c:pt>
                  <c:pt idx="606">
                    <c:v>0.932671711823833</c:v>
                  </c:pt>
                  <c:pt idx="607">
                    <c:v>3.322365114488019</c:v>
                  </c:pt>
                  <c:pt idx="608">
                    <c:v>5.18560155718287</c:v>
                  </c:pt>
                  <c:pt idx="609">
                    <c:v>8.640015996127797</c:v>
                  </c:pt>
                  <c:pt idx="610">
                    <c:v>1.455252210805734</c:v>
                  </c:pt>
                  <c:pt idx="611">
                    <c:v>4.521558611672408</c:v>
                  </c:pt>
                  <c:pt idx="612">
                    <c:v>3.85535027744032</c:v>
                  </c:pt>
                  <c:pt idx="613">
                    <c:v>4.606153405933711</c:v>
                  </c:pt>
                  <c:pt idx="614">
                    <c:v>0.613654078905295</c:v>
                  </c:pt>
                  <c:pt idx="615">
                    <c:v>3.670381839936091</c:v>
                  </c:pt>
                  <c:pt idx="616">
                    <c:v>4.90166779790302</c:v>
                  </c:pt>
                  <c:pt idx="617">
                    <c:v>5.794530332869534</c:v>
                  </c:pt>
                  <c:pt idx="618">
                    <c:v>3.97960065307009</c:v>
                  </c:pt>
                  <c:pt idx="619">
                    <c:v>4.862907541112967</c:v>
                  </c:pt>
                  <c:pt idx="620">
                    <c:v>3.628201298278621</c:v>
                  </c:pt>
                  <c:pt idx="621">
                    <c:v>7.050094484656095</c:v>
                  </c:pt>
                  <c:pt idx="622">
                    <c:v>0.661131566697332</c:v>
                  </c:pt>
                  <c:pt idx="623">
                    <c:v>0.354708312259403</c:v>
                  </c:pt>
                  <c:pt idx="624">
                    <c:v>4.609493062576861</c:v>
                  </c:pt>
                  <c:pt idx="625">
                    <c:v>4.01469213158406</c:v>
                  </c:pt>
                  <c:pt idx="626">
                    <c:v>2.734556279703318</c:v>
                  </c:pt>
                  <c:pt idx="627">
                    <c:v>3.965146976820623</c:v>
                  </c:pt>
                  <c:pt idx="628">
                    <c:v>6.489159756193422</c:v>
                  </c:pt>
                  <c:pt idx="629">
                    <c:v>0.452666506995516</c:v>
                  </c:pt>
                  <c:pt idx="630">
                    <c:v>5.159006328683566</c:v>
                  </c:pt>
                  <c:pt idx="631">
                    <c:v>4.482913097191185</c:v>
                  </c:pt>
                  <c:pt idx="632">
                    <c:v>4.109585381761356</c:v>
                  </c:pt>
                  <c:pt idx="633">
                    <c:v>4.979583170707002</c:v>
                  </c:pt>
                  <c:pt idx="634">
                    <c:v>2.863062693766966</c:v>
                  </c:pt>
                  <c:pt idx="635">
                    <c:v>4.626748022380275</c:v>
                  </c:pt>
                  <c:pt idx="636">
                    <c:v>5.910388193797007</c:v>
                  </c:pt>
                  <c:pt idx="637">
                    <c:v>7.251671962181076</c:v>
                  </c:pt>
                  <c:pt idx="638">
                    <c:v>1.861147191860724</c:v>
                  </c:pt>
                  <c:pt idx="639">
                    <c:v>3.201668003023542</c:v>
                  </c:pt>
                  <c:pt idx="640">
                    <c:v>1.522054292922311</c:v>
                  </c:pt>
                  <c:pt idx="641">
                    <c:v>6.868156611688525</c:v>
                  </c:pt>
                  <c:pt idx="642">
                    <c:v>5.996481156189378</c:v>
                  </c:pt>
                  <c:pt idx="643">
                    <c:v>2.657186792024423</c:v>
                  </c:pt>
                  <c:pt idx="644">
                    <c:v>4.383580467760185</c:v>
                  </c:pt>
                  <c:pt idx="645">
                    <c:v>4.745895125147462</c:v>
                  </c:pt>
                  <c:pt idx="646">
                    <c:v>1.781481748053682</c:v>
                  </c:pt>
                  <c:pt idx="647">
                    <c:v>1.371174541821074</c:v>
                  </c:pt>
                  <c:pt idx="648">
                    <c:v>3.296777453850429</c:v>
                  </c:pt>
                  <c:pt idx="649">
                    <c:v>6.068485329885806</c:v>
                  </c:pt>
                  <c:pt idx="650">
                    <c:v>7.726142311289346</c:v>
                  </c:pt>
                  <c:pt idx="651">
                    <c:v>4.933081649081127</c:v>
                  </c:pt>
                  <c:pt idx="652">
                    <c:v>4.254627562418801</c:v>
                  </c:pt>
                  <c:pt idx="653">
                    <c:v>5.438702621328987</c:v>
                  </c:pt>
                  <c:pt idx="654">
                    <c:v>1.093520308800692</c:v>
                  </c:pt>
                  <c:pt idx="655">
                    <c:v>4.305747829431215</c:v>
                  </c:pt>
                  <c:pt idx="656">
                    <c:v>1.460962441681026</c:v>
                  </c:pt>
                  <c:pt idx="657">
                    <c:v>3.935104272511021</c:v>
                  </c:pt>
                  <c:pt idx="658">
                    <c:v>4.27334450643682</c:v>
                  </c:pt>
                  <c:pt idx="659">
                    <c:v>4.840165503288076</c:v>
                  </c:pt>
                  <c:pt idx="660">
                    <c:v>1.566301202046989</c:v>
                  </c:pt>
                  <c:pt idx="661">
                    <c:v>3.747362826632101</c:v>
                  </c:pt>
                  <c:pt idx="662">
                    <c:v>2.531564666189027</c:v>
                  </c:pt>
                  <c:pt idx="663">
                    <c:v>0.681787139143081</c:v>
                  </c:pt>
                  <c:pt idx="664">
                    <c:v>4.068871384838686</c:v>
                  </c:pt>
                  <c:pt idx="665">
                    <c:v>1.184591120912446</c:v>
                  </c:pt>
                  <c:pt idx="666">
                    <c:v>6.208768656009628</c:v>
                  </c:pt>
                  <c:pt idx="667">
                    <c:v>0.142395226901852</c:v>
                  </c:pt>
                  <c:pt idx="668">
                    <c:v>1.969253322674996</c:v>
                  </c:pt>
                  <c:pt idx="669">
                    <c:v>1.515908773703895</c:v>
                  </c:pt>
                  <c:pt idx="670">
                    <c:v>1.032419279942446</c:v>
                  </c:pt>
                  <c:pt idx="671">
                    <c:v>1.020952616328104</c:v>
                  </c:pt>
                  <c:pt idx="672">
                    <c:v>1.178572790616335</c:v>
                  </c:pt>
                  <c:pt idx="673">
                    <c:v>2.341308360762713</c:v>
                  </c:pt>
                  <c:pt idx="674">
                    <c:v>9.160775485479998</c:v>
                  </c:pt>
                  <c:pt idx="675">
                    <c:v>0.81155616825303</c:v>
                  </c:pt>
                  <c:pt idx="676">
                    <c:v>1.235366119020222</c:v>
                  </c:pt>
                  <c:pt idx="677">
                    <c:v>0.69061411281555</c:v>
                  </c:pt>
                  <c:pt idx="678">
                    <c:v>2.64639220803913</c:v>
                  </c:pt>
                  <c:pt idx="679">
                    <c:v>0.30929534032198</c:v>
                  </c:pt>
                  <c:pt idx="680">
                    <c:v>3.418371169263909</c:v>
                  </c:pt>
                  <c:pt idx="681">
                    <c:v>2.827773704790592</c:v>
                  </c:pt>
                  <c:pt idx="682">
                    <c:v>3.20233896604896</c:v>
                  </c:pt>
                  <c:pt idx="683">
                    <c:v>2.375767332837705</c:v>
                  </c:pt>
                  <c:pt idx="684">
                    <c:v>2.898909688283511</c:v>
                  </c:pt>
                  <c:pt idx="685">
                    <c:v>4.4384625062906</c:v>
                  </c:pt>
                  <c:pt idx="686">
                    <c:v>4.895363144022581</c:v>
                  </c:pt>
                  <c:pt idx="687">
                    <c:v>0.796512402237962</c:v>
                  </c:pt>
                  <c:pt idx="688">
                    <c:v>4.37892812495462</c:v>
                  </c:pt>
                  <c:pt idx="689">
                    <c:v>1.121812900303318</c:v>
                  </c:pt>
                  <c:pt idx="690">
                    <c:v>3.152287856487481</c:v>
                  </c:pt>
                  <c:pt idx="691">
                    <c:v>2.329498257019268</c:v>
                  </c:pt>
                  <c:pt idx="692">
                    <c:v>0.423187228406202</c:v>
                  </c:pt>
                  <c:pt idx="693">
                    <c:v>1.379429082655446</c:v>
                  </c:pt>
                  <c:pt idx="694">
                    <c:v>1.69770942427514</c:v>
                  </c:pt>
                  <c:pt idx="695">
                    <c:v>0.654863714302864</c:v>
                  </c:pt>
                  <c:pt idx="696">
                    <c:v>2.625647266799114</c:v>
                  </c:pt>
                  <c:pt idx="697">
                    <c:v>4.750602848356896</c:v>
                  </c:pt>
                  <c:pt idx="698">
                    <c:v>2.355427432104236</c:v>
                  </c:pt>
                  <c:pt idx="699">
                    <c:v>2.0812519419458</c:v>
                  </c:pt>
                  <c:pt idx="700">
                    <c:v>2.529824239580648</c:v>
                  </c:pt>
                  <c:pt idx="701">
                    <c:v>1.188247072081418</c:v>
                  </c:pt>
                  <c:pt idx="702">
                    <c:v>2.493956113493792</c:v>
                  </c:pt>
                  <c:pt idx="703">
                    <c:v>1.447570192069397</c:v>
                  </c:pt>
                  <c:pt idx="704">
                    <c:v>3.432057745608412</c:v>
                  </c:pt>
                  <c:pt idx="705">
                    <c:v>1.540387935958506</c:v>
                  </c:pt>
                  <c:pt idx="706">
                    <c:v>3.062922664552384</c:v>
                  </c:pt>
                  <c:pt idx="707">
                    <c:v>3.604949460546845</c:v>
                  </c:pt>
                  <c:pt idx="708">
                    <c:v>1.498154890204894</c:v>
                  </c:pt>
                  <c:pt idx="709">
                    <c:v>1.577590695218436</c:v>
                  </c:pt>
                  <c:pt idx="710">
                    <c:v>0.916832584072139</c:v>
                  </c:pt>
                  <c:pt idx="711">
                    <c:v>0.566931068945209</c:v>
                  </c:pt>
                  <c:pt idx="712">
                    <c:v>1.406046223101166</c:v>
                  </c:pt>
                  <c:pt idx="713">
                    <c:v>2.460951420165154</c:v>
                  </c:pt>
                  <c:pt idx="714">
                    <c:v>1.999999498261463</c:v>
                  </c:pt>
                  <c:pt idx="715">
                    <c:v>1.620904331394947</c:v>
                  </c:pt>
                  <c:pt idx="716">
                    <c:v>2.332644555457942</c:v>
                  </c:pt>
                  <c:pt idx="717">
                    <c:v>0.699200431801301</c:v>
                  </c:pt>
                  <c:pt idx="718">
                    <c:v>1.86721631909962</c:v>
                  </c:pt>
                  <c:pt idx="719">
                    <c:v>0.859263178324652</c:v>
                  </c:pt>
                  <c:pt idx="720">
                    <c:v>2.566012454332473</c:v>
                  </c:pt>
                  <c:pt idx="721">
                    <c:v>2.158441200068377</c:v>
                  </c:pt>
                  <c:pt idx="722">
                    <c:v>0.319482330804486</c:v>
                  </c:pt>
                  <c:pt idx="723">
                    <c:v>2.977782535132297</c:v>
                  </c:pt>
                  <c:pt idx="724">
                    <c:v>0.404614259376086</c:v>
                  </c:pt>
                  <c:pt idx="725">
                    <c:v>0.0923357140831505</c:v>
                  </c:pt>
                </c:numCache>
              </c:numRef>
            </c:plus>
            <c:minus>
              <c:numRef>
                <c:f>MuAD1.1m01_p1_p2_p3_20130222_4!$M$2:$M$727</c:f>
                <c:numCache>
                  <c:formatCode>General</c:formatCode>
                  <c:ptCount val="726"/>
                  <c:pt idx="0">
                    <c:v>7.579510658610065</c:v>
                  </c:pt>
                  <c:pt idx="1">
                    <c:v>37.57326820051659</c:v>
                  </c:pt>
                  <c:pt idx="2">
                    <c:v>31.61606320123263</c:v>
                  </c:pt>
                  <c:pt idx="3">
                    <c:v>42.62082819879055</c:v>
                  </c:pt>
                  <c:pt idx="4">
                    <c:v>11.47960859638736</c:v>
                  </c:pt>
                  <c:pt idx="5">
                    <c:v>7.514849726952025</c:v>
                  </c:pt>
                  <c:pt idx="6">
                    <c:v>30.3314284761454</c:v>
                  </c:pt>
                  <c:pt idx="7">
                    <c:v>64.35213310945515</c:v>
                  </c:pt>
                  <c:pt idx="8">
                    <c:v>61.07424180465294</c:v>
                  </c:pt>
                  <c:pt idx="9">
                    <c:v>14.58155893893677</c:v>
                  </c:pt>
                  <c:pt idx="10">
                    <c:v>15.65830842959081</c:v>
                  </c:pt>
                  <c:pt idx="11">
                    <c:v>36.94251814308306</c:v>
                  </c:pt>
                  <c:pt idx="12">
                    <c:v>12.2897769979065</c:v>
                  </c:pt>
                  <c:pt idx="13">
                    <c:v>12.18371994469086</c:v>
                  </c:pt>
                  <c:pt idx="14">
                    <c:v>52.88061061467678</c:v>
                  </c:pt>
                  <c:pt idx="15">
                    <c:v>38.1101168432268</c:v>
                  </c:pt>
                  <c:pt idx="16">
                    <c:v>26.62650810077043</c:v>
                  </c:pt>
                  <c:pt idx="17">
                    <c:v>43.7980974144929</c:v>
                  </c:pt>
                  <c:pt idx="18">
                    <c:v>19.50775008259878</c:v>
                  </c:pt>
                  <c:pt idx="19">
                    <c:v>37.25204369603338</c:v>
                  </c:pt>
                  <c:pt idx="20">
                    <c:v>8.4357540488748</c:v>
                  </c:pt>
                  <c:pt idx="21">
                    <c:v>13.17359925548983</c:v>
                  </c:pt>
                  <c:pt idx="22">
                    <c:v>16.01780448119401</c:v>
                  </c:pt>
                  <c:pt idx="23">
                    <c:v>19.34410972944951</c:v>
                  </c:pt>
                  <c:pt idx="24">
                    <c:v>14.90659950978871</c:v>
                  </c:pt>
                  <c:pt idx="25">
                    <c:v>18.15291833318796</c:v>
                  </c:pt>
                  <c:pt idx="26">
                    <c:v>16.72457090918273</c:v>
                  </c:pt>
                  <c:pt idx="27">
                    <c:v>5.880386013463249</c:v>
                  </c:pt>
                  <c:pt idx="28">
                    <c:v>37.23661224274398</c:v>
                  </c:pt>
                  <c:pt idx="29">
                    <c:v>6.882587906556461</c:v>
                  </c:pt>
                  <c:pt idx="30">
                    <c:v>17.14484514584257</c:v>
                  </c:pt>
                  <c:pt idx="31">
                    <c:v>28.04887000389688</c:v>
                  </c:pt>
                  <c:pt idx="32">
                    <c:v>19.64811117291216</c:v>
                  </c:pt>
                  <c:pt idx="33">
                    <c:v>62.85844055724567</c:v>
                  </c:pt>
                  <c:pt idx="34">
                    <c:v>49.3961788248693</c:v>
                  </c:pt>
                  <c:pt idx="35">
                    <c:v>8.106666822280155</c:v>
                  </c:pt>
                  <c:pt idx="36">
                    <c:v>32.7125759119436</c:v>
                  </c:pt>
                  <c:pt idx="37">
                    <c:v>20.28649146926083</c:v>
                  </c:pt>
                  <c:pt idx="38">
                    <c:v>6.23434918248116</c:v>
                  </c:pt>
                  <c:pt idx="39">
                    <c:v>2.31640648951445</c:v>
                  </c:pt>
                  <c:pt idx="40">
                    <c:v>27.82918469459619</c:v>
                  </c:pt>
                  <c:pt idx="41">
                    <c:v>43.19363835386228</c:v>
                  </c:pt>
                  <c:pt idx="42">
                    <c:v>2.66281544195392</c:v>
                  </c:pt>
                  <c:pt idx="43">
                    <c:v>24.36604743342728</c:v>
                  </c:pt>
                  <c:pt idx="44">
                    <c:v>28.53631606880737</c:v>
                  </c:pt>
                  <c:pt idx="45">
                    <c:v>14.01516265532567</c:v>
                  </c:pt>
                  <c:pt idx="46">
                    <c:v>18.69696552261</c:v>
                  </c:pt>
                  <c:pt idx="47">
                    <c:v>4.421732608037581</c:v>
                  </c:pt>
                  <c:pt idx="48">
                    <c:v>15.14468855918988</c:v>
                  </c:pt>
                  <c:pt idx="49">
                    <c:v>29.50902182135951</c:v>
                  </c:pt>
                  <c:pt idx="50">
                    <c:v>21.98009691430982</c:v>
                  </c:pt>
                  <c:pt idx="51">
                    <c:v>17.01488371312143</c:v>
                  </c:pt>
                  <c:pt idx="52">
                    <c:v>30.70830076574305</c:v>
                  </c:pt>
                  <c:pt idx="53">
                    <c:v>6.618862248165135</c:v>
                  </c:pt>
                  <c:pt idx="54">
                    <c:v>7.750697032198086</c:v>
                  </c:pt>
                  <c:pt idx="55">
                    <c:v>13.35644339268824</c:v>
                  </c:pt>
                  <c:pt idx="56">
                    <c:v>30.96465269442009</c:v>
                  </c:pt>
                  <c:pt idx="57">
                    <c:v>7.827944282215173</c:v>
                  </c:pt>
                  <c:pt idx="58">
                    <c:v>14.33976590459048</c:v>
                  </c:pt>
                  <c:pt idx="59">
                    <c:v>20.13544223824007</c:v>
                  </c:pt>
                  <c:pt idx="60">
                    <c:v>13.49293497181393</c:v>
                  </c:pt>
                  <c:pt idx="61">
                    <c:v>31.81924506064728</c:v>
                  </c:pt>
                  <c:pt idx="62">
                    <c:v>9.547990174230963</c:v>
                  </c:pt>
                  <c:pt idx="63">
                    <c:v>11.02308844955309</c:v>
                  </c:pt>
                  <c:pt idx="64">
                    <c:v>27.48973776269094</c:v>
                  </c:pt>
                  <c:pt idx="65">
                    <c:v>23.11315892288197</c:v>
                  </c:pt>
                  <c:pt idx="66">
                    <c:v>0.901085958024849</c:v>
                  </c:pt>
                  <c:pt idx="67">
                    <c:v>12.93038218519691</c:v>
                  </c:pt>
                  <c:pt idx="68">
                    <c:v>19.37225789917504</c:v>
                  </c:pt>
                  <c:pt idx="69">
                    <c:v>29.7634464704004</c:v>
                  </c:pt>
                  <c:pt idx="70">
                    <c:v>20.07141714121191</c:v>
                  </c:pt>
                  <c:pt idx="71">
                    <c:v>29.23033784825531</c:v>
                  </c:pt>
                  <c:pt idx="72">
                    <c:v>27.557716320651</c:v>
                  </c:pt>
                  <c:pt idx="73">
                    <c:v>11.1819002642441</c:v>
                  </c:pt>
                  <c:pt idx="74">
                    <c:v>13.47299739876285</c:v>
                  </c:pt>
                  <c:pt idx="75">
                    <c:v>9.840727257450362</c:v>
                  </c:pt>
                  <c:pt idx="76">
                    <c:v>11.67930095380683</c:v>
                  </c:pt>
                  <c:pt idx="77">
                    <c:v>2.001258810266906</c:v>
                  </c:pt>
                  <c:pt idx="78">
                    <c:v>10.45568538141525</c:v>
                  </c:pt>
                  <c:pt idx="79">
                    <c:v>21.10859191734909</c:v>
                  </c:pt>
                  <c:pt idx="80">
                    <c:v>4.979474097907345</c:v>
                  </c:pt>
                  <c:pt idx="81">
                    <c:v>17.68797856875288</c:v>
                  </c:pt>
                  <c:pt idx="82">
                    <c:v>45.70976284119268</c:v>
                  </c:pt>
                  <c:pt idx="83">
                    <c:v>10.3521118313063</c:v>
                  </c:pt>
                  <c:pt idx="84">
                    <c:v>27.14418381603966</c:v>
                  </c:pt>
                  <c:pt idx="85">
                    <c:v>18.42615347433881</c:v>
                  </c:pt>
                  <c:pt idx="86">
                    <c:v>20.03506402713599</c:v>
                  </c:pt>
                  <c:pt idx="87">
                    <c:v>17.95777148020973</c:v>
                  </c:pt>
                  <c:pt idx="88">
                    <c:v>11.16181773299757</c:v>
                  </c:pt>
                  <c:pt idx="89">
                    <c:v>6.586277761146961</c:v>
                  </c:pt>
                  <c:pt idx="90">
                    <c:v>10.04381197219454</c:v>
                  </c:pt>
                  <c:pt idx="91">
                    <c:v>29.78199488712501</c:v>
                  </c:pt>
                  <c:pt idx="92">
                    <c:v>12.15191394078214</c:v>
                  </c:pt>
                  <c:pt idx="93">
                    <c:v>11.4240200731002</c:v>
                  </c:pt>
                  <c:pt idx="94">
                    <c:v>16.80570484812358</c:v>
                  </c:pt>
                  <c:pt idx="95">
                    <c:v>11.05293112098645</c:v>
                  </c:pt>
                  <c:pt idx="96">
                    <c:v>40.65720567530175</c:v>
                  </c:pt>
                  <c:pt idx="97">
                    <c:v>23.90863254336471</c:v>
                  </c:pt>
                  <c:pt idx="98">
                    <c:v>17.99723885144472</c:v>
                  </c:pt>
                  <c:pt idx="99">
                    <c:v>7.45564872691187</c:v>
                  </c:pt>
                  <c:pt idx="100">
                    <c:v>27.3192001066615</c:v>
                  </c:pt>
                  <c:pt idx="101">
                    <c:v>13.65368150399834</c:v>
                  </c:pt>
                  <c:pt idx="102">
                    <c:v>4.751345367484373</c:v>
                  </c:pt>
                  <c:pt idx="103">
                    <c:v>20.54832322702461</c:v>
                  </c:pt>
                  <c:pt idx="104">
                    <c:v>10.08248907423977</c:v>
                  </c:pt>
                  <c:pt idx="105">
                    <c:v>21.21073677870202</c:v>
                  </c:pt>
                  <c:pt idx="106">
                    <c:v>9.137376506879963</c:v>
                  </c:pt>
                  <c:pt idx="107">
                    <c:v>24.53426105883672</c:v>
                  </c:pt>
                  <c:pt idx="108">
                    <c:v>18.89256812214925</c:v>
                  </c:pt>
                  <c:pt idx="109">
                    <c:v>13.54763380784421</c:v>
                  </c:pt>
                  <c:pt idx="110">
                    <c:v>9.235190162370356</c:v>
                  </c:pt>
                  <c:pt idx="111">
                    <c:v>10.6811997308642</c:v>
                  </c:pt>
                  <c:pt idx="112">
                    <c:v>4.322745637096204</c:v>
                  </c:pt>
                  <c:pt idx="113">
                    <c:v>9.44334261952227</c:v>
                  </c:pt>
                  <c:pt idx="114">
                    <c:v>3.921952211263537</c:v>
                  </c:pt>
                  <c:pt idx="115">
                    <c:v>7.407138851631394</c:v>
                  </c:pt>
                  <c:pt idx="116">
                    <c:v>15.0323884068004</c:v>
                  </c:pt>
                  <c:pt idx="117">
                    <c:v>18.27534301060382</c:v>
                  </c:pt>
                  <c:pt idx="118">
                    <c:v>1.708504090058848</c:v>
                  </c:pt>
                  <c:pt idx="119">
                    <c:v>12.0383026184427</c:v>
                  </c:pt>
                  <c:pt idx="120">
                    <c:v>42.91534070008821</c:v>
                  </c:pt>
                  <c:pt idx="121">
                    <c:v>11.72358396663233</c:v>
                  </c:pt>
                  <c:pt idx="122">
                    <c:v>28.13156737020948</c:v>
                  </c:pt>
                  <c:pt idx="123">
                    <c:v>5.467552080077848</c:v>
                  </c:pt>
                  <c:pt idx="124">
                    <c:v>12.56069451479723</c:v>
                  </c:pt>
                  <c:pt idx="125">
                    <c:v>6.189975173294586</c:v>
                  </c:pt>
                  <c:pt idx="126">
                    <c:v>11.92427610850536</c:v>
                  </c:pt>
                  <c:pt idx="127">
                    <c:v>10.39881961691486</c:v>
                  </c:pt>
                  <c:pt idx="128">
                    <c:v>19.39909848607354</c:v>
                  </c:pt>
                  <c:pt idx="129">
                    <c:v>5.684724345603985</c:v>
                  </c:pt>
                  <c:pt idx="130">
                    <c:v>22.07511804754638</c:v>
                  </c:pt>
                  <c:pt idx="131">
                    <c:v>23.9799974859516</c:v>
                  </c:pt>
                  <c:pt idx="132">
                    <c:v>10.56644088273627</c:v>
                  </c:pt>
                  <c:pt idx="133">
                    <c:v>19.58725128075016</c:v>
                  </c:pt>
                  <c:pt idx="134">
                    <c:v>36.40325426393439</c:v>
                  </c:pt>
                  <c:pt idx="135">
                    <c:v>22.07597432799443</c:v>
                  </c:pt>
                  <c:pt idx="136">
                    <c:v>5.590903062665475</c:v>
                  </c:pt>
                  <c:pt idx="137">
                    <c:v>6.185497140897328</c:v>
                  </c:pt>
                  <c:pt idx="138">
                    <c:v>37.33519325145026</c:v>
                  </c:pt>
                  <c:pt idx="139">
                    <c:v>13.1047541580911</c:v>
                  </c:pt>
                  <c:pt idx="140">
                    <c:v>13.83493301140181</c:v>
                  </c:pt>
                  <c:pt idx="141">
                    <c:v>7.68256916974365</c:v>
                  </c:pt>
                  <c:pt idx="142">
                    <c:v>28.96189889308528</c:v>
                  </c:pt>
                  <c:pt idx="143">
                    <c:v>6.121025559782145</c:v>
                  </c:pt>
                  <c:pt idx="144">
                    <c:v>6.03429660873213</c:v>
                  </c:pt>
                  <c:pt idx="145">
                    <c:v>4.846690230561316</c:v>
                  </c:pt>
                  <c:pt idx="146">
                    <c:v>13.66913889213281</c:v>
                  </c:pt>
                  <c:pt idx="147">
                    <c:v>24.16810221204961</c:v>
                  </c:pt>
                  <c:pt idx="148">
                    <c:v>7.21227852583792</c:v>
                  </c:pt>
                  <c:pt idx="149">
                    <c:v>4.080410156810569</c:v>
                  </c:pt>
                  <c:pt idx="150">
                    <c:v>11.00765090334654</c:v>
                  </c:pt>
                  <c:pt idx="151">
                    <c:v>7.52144744080869</c:v>
                  </c:pt>
                  <c:pt idx="152">
                    <c:v>14.95910045463555</c:v>
                  </c:pt>
                  <c:pt idx="153">
                    <c:v>4.155654694352512</c:v>
                  </c:pt>
                  <c:pt idx="154">
                    <c:v>20.930303371862</c:v>
                  </c:pt>
                  <c:pt idx="155">
                    <c:v>4.990220773435101</c:v>
                  </c:pt>
                  <c:pt idx="156">
                    <c:v>17.68316249112353</c:v>
                  </c:pt>
                  <c:pt idx="157">
                    <c:v>12.02316819689607</c:v>
                  </c:pt>
                  <c:pt idx="158">
                    <c:v>20.90198770932136</c:v>
                  </c:pt>
                  <c:pt idx="159">
                    <c:v>12.42110600681172</c:v>
                  </c:pt>
                  <c:pt idx="160">
                    <c:v>15.70758128873677</c:v>
                  </c:pt>
                  <c:pt idx="161">
                    <c:v>6.237764070015285</c:v>
                  </c:pt>
                  <c:pt idx="162">
                    <c:v>22.95451441668122</c:v>
                  </c:pt>
                  <c:pt idx="163">
                    <c:v>16.24643129880982</c:v>
                  </c:pt>
                  <c:pt idx="164">
                    <c:v>19.24800667900744</c:v>
                  </c:pt>
                  <c:pt idx="165">
                    <c:v>12.07706098116061</c:v>
                  </c:pt>
                  <c:pt idx="166">
                    <c:v>6.668088353729328</c:v>
                  </c:pt>
                  <c:pt idx="167">
                    <c:v>8.86679953566415</c:v>
                  </c:pt>
                  <c:pt idx="168">
                    <c:v>4.411576667160607</c:v>
                  </c:pt>
                  <c:pt idx="169">
                    <c:v>12.03740187938413</c:v>
                  </c:pt>
                  <c:pt idx="170">
                    <c:v>10.40856010476052</c:v>
                  </c:pt>
                  <c:pt idx="171">
                    <c:v>3.040572214628874</c:v>
                  </c:pt>
                  <c:pt idx="172">
                    <c:v>5.99634068286673</c:v>
                  </c:pt>
                  <c:pt idx="173">
                    <c:v>9.741553438833213</c:v>
                  </c:pt>
                  <c:pt idx="174">
                    <c:v>7.926813906752306</c:v>
                  </c:pt>
                  <c:pt idx="175">
                    <c:v>4.87774900233568</c:v>
                  </c:pt>
                  <c:pt idx="176">
                    <c:v>5.21244130967266</c:v>
                  </c:pt>
                  <c:pt idx="177">
                    <c:v>14.86103978654683</c:v>
                  </c:pt>
                  <c:pt idx="178">
                    <c:v>1.674295273978591</c:v>
                  </c:pt>
                  <c:pt idx="179">
                    <c:v>3.034443865059635</c:v>
                  </c:pt>
                  <c:pt idx="180">
                    <c:v>4.54040428992164</c:v>
                  </c:pt>
                  <c:pt idx="181">
                    <c:v>12.302008075715</c:v>
                  </c:pt>
                  <c:pt idx="182">
                    <c:v>11.89668055691738</c:v>
                  </c:pt>
                  <c:pt idx="183">
                    <c:v>9.5420498966293</c:v>
                  </c:pt>
                  <c:pt idx="184">
                    <c:v>10.39564157823052</c:v>
                  </c:pt>
                  <c:pt idx="185">
                    <c:v>14.62085446079296</c:v>
                  </c:pt>
                  <c:pt idx="186">
                    <c:v>2.945719945823641</c:v>
                  </c:pt>
                  <c:pt idx="187">
                    <c:v>9.07626994614522</c:v>
                  </c:pt>
                  <c:pt idx="188">
                    <c:v>2.75739509748546</c:v>
                  </c:pt>
                  <c:pt idx="189">
                    <c:v>16.72037179426905</c:v>
                  </c:pt>
                  <c:pt idx="190">
                    <c:v>8.31204634390887</c:v>
                  </c:pt>
                  <c:pt idx="191">
                    <c:v>29.20298252784883</c:v>
                  </c:pt>
                  <c:pt idx="192">
                    <c:v>8.436370781855993</c:v>
                  </c:pt>
                  <c:pt idx="193">
                    <c:v>17.68904297907082</c:v>
                  </c:pt>
                  <c:pt idx="194">
                    <c:v>10.9540127760762</c:v>
                  </c:pt>
                  <c:pt idx="195">
                    <c:v>11.62926813555818</c:v>
                  </c:pt>
                  <c:pt idx="196">
                    <c:v>15.268427647446</c:v>
                  </c:pt>
                  <c:pt idx="197">
                    <c:v>6.280282454466573</c:v>
                  </c:pt>
                  <c:pt idx="198">
                    <c:v>9.400229144875918</c:v>
                  </c:pt>
                  <c:pt idx="199">
                    <c:v>15.54703218413705</c:v>
                  </c:pt>
                  <c:pt idx="200">
                    <c:v>18.50651931637049</c:v>
                  </c:pt>
                  <c:pt idx="201">
                    <c:v>21.64093722479516</c:v>
                  </c:pt>
                  <c:pt idx="202">
                    <c:v>6.1522512757598</c:v>
                  </c:pt>
                  <c:pt idx="203">
                    <c:v>13.47171847680572</c:v>
                  </c:pt>
                  <c:pt idx="204">
                    <c:v>1.837569851063951</c:v>
                  </c:pt>
                  <c:pt idx="205">
                    <c:v>12.17781876422893</c:v>
                  </c:pt>
                  <c:pt idx="206">
                    <c:v>2.394753110393367</c:v>
                  </c:pt>
                  <c:pt idx="207">
                    <c:v>17.71149620469609</c:v>
                  </c:pt>
                  <c:pt idx="208">
                    <c:v>5.295431510882638</c:v>
                  </c:pt>
                  <c:pt idx="209">
                    <c:v>15.44156810819916</c:v>
                  </c:pt>
                  <c:pt idx="210">
                    <c:v>12.56466250445861</c:v>
                  </c:pt>
                  <c:pt idx="211">
                    <c:v>17.76439873689445</c:v>
                  </c:pt>
                  <c:pt idx="212">
                    <c:v>27.61169540674516</c:v>
                  </c:pt>
                  <c:pt idx="213">
                    <c:v>10.59117674044568</c:v>
                  </c:pt>
                  <c:pt idx="214">
                    <c:v>4.164291388335871</c:v>
                  </c:pt>
                  <c:pt idx="215">
                    <c:v>14.16126045348292</c:v>
                  </c:pt>
                  <c:pt idx="216">
                    <c:v>19.99199243516752</c:v>
                  </c:pt>
                  <c:pt idx="217">
                    <c:v>4.813594462089568</c:v>
                  </c:pt>
                  <c:pt idx="218">
                    <c:v>18.22589020133161</c:v>
                  </c:pt>
                  <c:pt idx="219">
                    <c:v>14.5897081479613</c:v>
                  </c:pt>
                  <c:pt idx="220">
                    <c:v>7.660233141357699</c:v>
                  </c:pt>
                  <c:pt idx="221">
                    <c:v>15.92705288041508</c:v>
                  </c:pt>
                  <c:pt idx="222">
                    <c:v>24.60893822661183</c:v>
                  </c:pt>
                  <c:pt idx="223">
                    <c:v>23.43198424238397</c:v>
                  </c:pt>
                  <c:pt idx="224">
                    <c:v>10.64920158720402</c:v>
                  </c:pt>
                  <c:pt idx="225">
                    <c:v>3.882862473133327</c:v>
                  </c:pt>
                  <c:pt idx="226">
                    <c:v>5.311308973381497</c:v>
                  </c:pt>
                  <c:pt idx="227">
                    <c:v>1.976937967018762</c:v>
                  </c:pt>
                  <c:pt idx="228">
                    <c:v>13.71168732279186</c:v>
                  </c:pt>
                  <c:pt idx="229">
                    <c:v>0.23847236360794</c:v>
                  </c:pt>
                  <c:pt idx="230">
                    <c:v>4.950873237022524</c:v>
                  </c:pt>
                  <c:pt idx="231">
                    <c:v>6.884677075529661</c:v>
                  </c:pt>
                  <c:pt idx="232">
                    <c:v>19.18029269325379</c:v>
                  </c:pt>
                  <c:pt idx="233">
                    <c:v>10.14699454271644</c:v>
                  </c:pt>
                  <c:pt idx="234">
                    <c:v>2.96561880234598</c:v>
                  </c:pt>
                  <c:pt idx="235">
                    <c:v>2.828705776314513</c:v>
                  </c:pt>
                  <c:pt idx="236">
                    <c:v>15.31543936756943</c:v>
                  </c:pt>
                  <c:pt idx="237">
                    <c:v>13.22140820183358</c:v>
                  </c:pt>
                  <c:pt idx="238">
                    <c:v>6.796674882729442</c:v>
                  </c:pt>
                  <c:pt idx="239">
                    <c:v>5.176603608182978</c:v>
                  </c:pt>
                  <c:pt idx="240">
                    <c:v>1.610153650816138</c:v>
                  </c:pt>
                  <c:pt idx="241">
                    <c:v>12.9726642571603</c:v>
                  </c:pt>
                  <c:pt idx="242">
                    <c:v>8.746704970313621</c:v>
                  </c:pt>
                  <c:pt idx="243">
                    <c:v>3.599097298082436</c:v>
                  </c:pt>
                  <c:pt idx="244">
                    <c:v>10.39809555437254</c:v>
                  </c:pt>
                  <c:pt idx="245">
                    <c:v>3.150149262195398</c:v>
                  </c:pt>
                  <c:pt idx="246">
                    <c:v>6.497555143895545</c:v>
                  </c:pt>
                  <c:pt idx="247">
                    <c:v>1.30721615291545</c:v>
                  </c:pt>
                  <c:pt idx="248">
                    <c:v>12.98887266761684</c:v>
                  </c:pt>
                  <c:pt idx="249">
                    <c:v>9.539963157555211</c:v>
                  </c:pt>
                  <c:pt idx="250">
                    <c:v>7.423673880601463</c:v>
                  </c:pt>
                  <c:pt idx="251">
                    <c:v>15.01138462461898</c:v>
                  </c:pt>
                  <c:pt idx="252">
                    <c:v>9.77661705231469</c:v>
                  </c:pt>
                  <c:pt idx="253">
                    <c:v>12.29712245912962</c:v>
                  </c:pt>
                  <c:pt idx="254">
                    <c:v>3.159644041537169</c:v>
                  </c:pt>
                  <c:pt idx="255">
                    <c:v>17.49693253985988</c:v>
                  </c:pt>
                  <c:pt idx="256">
                    <c:v>11.80487369682718</c:v>
                  </c:pt>
                  <c:pt idx="257">
                    <c:v>6.414213647003537</c:v>
                  </c:pt>
                  <c:pt idx="258">
                    <c:v>2.613428935226599</c:v>
                  </c:pt>
                  <c:pt idx="259">
                    <c:v>11.59493875109654</c:v>
                  </c:pt>
                  <c:pt idx="260">
                    <c:v>19.86080747229117</c:v>
                  </c:pt>
                  <c:pt idx="261">
                    <c:v>8.85661671663148</c:v>
                  </c:pt>
                  <c:pt idx="262">
                    <c:v>1.486090923191851</c:v>
                  </c:pt>
                  <c:pt idx="263">
                    <c:v>2.236867852285237</c:v>
                  </c:pt>
                  <c:pt idx="264">
                    <c:v>12.78127378364739</c:v>
                  </c:pt>
                  <c:pt idx="265">
                    <c:v>10.19060407667527</c:v>
                  </c:pt>
                  <c:pt idx="266">
                    <c:v>15.65593935712922</c:v>
                  </c:pt>
                  <c:pt idx="267">
                    <c:v>14.60569514516968</c:v>
                  </c:pt>
                  <c:pt idx="268">
                    <c:v>10.70610749192186</c:v>
                  </c:pt>
                  <c:pt idx="269">
                    <c:v>9.83564400724672</c:v>
                  </c:pt>
                  <c:pt idx="270">
                    <c:v>9.57458077651471</c:v>
                  </c:pt>
                  <c:pt idx="271">
                    <c:v>7.291876067819867</c:v>
                  </c:pt>
                  <c:pt idx="272">
                    <c:v>4.980438964010803</c:v>
                  </c:pt>
                  <c:pt idx="273">
                    <c:v>10.2138759742968</c:v>
                  </c:pt>
                  <c:pt idx="274">
                    <c:v>4.723272643874198</c:v>
                  </c:pt>
                  <c:pt idx="275">
                    <c:v>17.48432251576448</c:v>
                  </c:pt>
                  <c:pt idx="276">
                    <c:v>9.644711979833648</c:v>
                  </c:pt>
                  <c:pt idx="277">
                    <c:v>4.410301071939958</c:v>
                  </c:pt>
                  <c:pt idx="278">
                    <c:v>15.81473074191147</c:v>
                  </c:pt>
                  <c:pt idx="279">
                    <c:v>14.6276783949877</c:v>
                  </c:pt>
                  <c:pt idx="280">
                    <c:v>5.035473027643018</c:v>
                  </c:pt>
                  <c:pt idx="281">
                    <c:v>17.92597367566603</c:v>
                  </c:pt>
                  <c:pt idx="282">
                    <c:v>15.0675631107914</c:v>
                  </c:pt>
                  <c:pt idx="283">
                    <c:v>5.151563290150963</c:v>
                  </c:pt>
                  <c:pt idx="284">
                    <c:v>16.75989713362808</c:v>
                  </c:pt>
                  <c:pt idx="285">
                    <c:v>10.505466089338</c:v>
                  </c:pt>
                  <c:pt idx="286">
                    <c:v>15.99651923538156</c:v>
                  </c:pt>
                  <c:pt idx="287">
                    <c:v>18.61812607411325</c:v>
                  </c:pt>
                  <c:pt idx="288">
                    <c:v>6.41723254386523</c:v>
                  </c:pt>
                  <c:pt idx="289">
                    <c:v>2.345175708145361</c:v>
                  </c:pt>
                  <c:pt idx="290">
                    <c:v>9.37084560741498</c:v>
                  </c:pt>
                  <c:pt idx="291">
                    <c:v>20.54808208395838</c:v>
                  </c:pt>
                  <c:pt idx="292">
                    <c:v>9.440858528996381</c:v>
                  </c:pt>
                  <c:pt idx="293">
                    <c:v>7.95177305017878</c:v>
                  </c:pt>
                  <c:pt idx="294">
                    <c:v>14.71133800230892</c:v>
                  </c:pt>
                  <c:pt idx="295">
                    <c:v>5.742777318996937</c:v>
                  </c:pt>
                  <c:pt idx="296">
                    <c:v>11.37960368909308</c:v>
                  </c:pt>
                  <c:pt idx="297">
                    <c:v>4.286864737606828</c:v>
                  </c:pt>
                  <c:pt idx="298">
                    <c:v>7.826658747416534</c:v>
                  </c:pt>
                  <c:pt idx="299">
                    <c:v>15.30614584532554</c:v>
                  </c:pt>
                  <c:pt idx="300">
                    <c:v>12.97323082779933</c:v>
                  </c:pt>
                  <c:pt idx="301">
                    <c:v>6.294826977290449</c:v>
                  </c:pt>
                  <c:pt idx="302">
                    <c:v>11.88181700424762</c:v>
                  </c:pt>
                  <c:pt idx="303">
                    <c:v>21.54348365313456</c:v>
                  </c:pt>
                  <c:pt idx="304">
                    <c:v>21.13554673641076</c:v>
                  </c:pt>
                  <c:pt idx="305">
                    <c:v>5.017013787146706</c:v>
                  </c:pt>
                  <c:pt idx="306">
                    <c:v>16.46873610259208</c:v>
                  </c:pt>
                  <c:pt idx="307">
                    <c:v>5.075690853290911</c:v>
                  </c:pt>
                  <c:pt idx="308">
                    <c:v>4.729883550198886</c:v>
                  </c:pt>
                  <c:pt idx="309">
                    <c:v>4.857015056893165</c:v>
                  </c:pt>
                  <c:pt idx="310">
                    <c:v>9.987948042558317</c:v>
                  </c:pt>
                  <c:pt idx="311">
                    <c:v>10.34835516385861</c:v>
                  </c:pt>
                  <c:pt idx="312">
                    <c:v>2.281430735163315</c:v>
                  </c:pt>
                  <c:pt idx="313">
                    <c:v>13.64625201148711</c:v>
                  </c:pt>
                  <c:pt idx="314">
                    <c:v>7.325516927636076</c:v>
                  </c:pt>
                  <c:pt idx="315">
                    <c:v>4.012278961413742</c:v>
                  </c:pt>
                  <c:pt idx="316">
                    <c:v>7.90250858147351</c:v>
                  </c:pt>
                  <c:pt idx="317">
                    <c:v>0.782453106266352</c:v>
                  </c:pt>
                  <c:pt idx="318">
                    <c:v>6.68900839536964</c:v>
                  </c:pt>
                  <c:pt idx="319">
                    <c:v>9.145782366398357</c:v>
                  </c:pt>
                  <c:pt idx="320">
                    <c:v>8.77425213413529</c:v>
                  </c:pt>
                  <c:pt idx="321">
                    <c:v>20.58743656417978</c:v>
                  </c:pt>
                  <c:pt idx="322">
                    <c:v>1.779075580202714</c:v>
                  </c:pt>
                  <c:pt idx="323">
                    <c:v>4.064872529903027</c:v>
                  </c:pt>
                  <c:pt idx="324">
                    <c:v>11.10549574723391</c:v>
                  </c:pt>
                  <c:pt idx="325">
                    <c:v>4.93065054714959</c:v>
                  </c:pt>
                  <c:pt idx="326">
                    <c:v>9.27942151889052</c:v>
                  </c:pt>
                  <c:pt idx="327">
                    <c:v>3.809238380164897</c:v>
                  </c:pt>
                  <c:pt idx="328">
                    <c:v>8.873566767511844</c:v>
                  </c:pt>
                  <c:pt idx="329">
                    <c:v>11.47361152664924</c:v>
                  </c:pt>
                  <c:pt idx="330">
                    <c:v>13.4250246360288</c:v>
                  </c:pt>
                  <c:pt idx="331">
                    <c:v>2.341502631690314</c:v>
                  </c:pt>
                  <c:pt idx="332">
                    <c:v>7.03136515487167</c:v>
                  </c:pt>
                  <c:pt idx="333">
                    <c:v>8.018641389330748</c:v>
                  </c:pt>
                  <c:pt idx="334">
                    <c:v>10.52513969999005</c:v>
                  </c:pt>
                  <c:pt idx="335">
                    <c:v>16.5863462284046</c:v>
                  </c:pt>
                  <c:pt idx="336">
                    <c:v>24.60803582928692</c:v>
                  </c:pt>
                  <c:pt idx="337">
                    <c:v>15.89419849955326</c:v>
                  </c:pt>
                  <c:pt idx="338">
                    <c:v>5.10147212785099</c:v>
                  </c:pt>
                  <c:pt idx="339">
                    <c:v>3.263294566173526</c:v>
                  </c:pt>
                  <c:pt idx="340">
                    <c:v>14.02519575087691</c:v>
                  </c:pt>
                  <c:pt idx="341">
                    <c:v>8.132507073020885</c:v>
                  </c:pt>
                  <c:pt idx="342">
                    <c:v>5.215090419191434</c:v>
                  </c:pt>
                  <c:pt idx="343">
                    <c:v>3.924324342341731</c:v>
                  </c:pt>
                  <c:pt idx="344">
                    <c:v>5.36054598321083</c:v>
                  </c:pt>
                  <c:pt idx="345">
                    <c:v>8.68251105411753</c:v>
                  </c:pt>
                  <c:pt idx="346">
                    <c:v>5.92852479189061</c:v>
                  </c:pt>
                  <c:pt idx="347">
                    <c:v>4.552186345189694</c:v>
                  </c:pt>
                  <c:pt idx="348">
                    <c:v>6.213594740765608</c:v>
                  </c:pt>
                  <c:pt idx="349">
                    <c:v>6.864200768147826</c:v>
                  </c:pt>
                  <c:pt idx="350">
                    <c:v>5.918183472444638</c:v>
                  </c:pt>
                  <c:pt idx="351">
                    <c:v>8.84920513650037</c:v>
                  </c:pt>
                  <c:pt idx="352">
                    <c:v>11.32830087754051</c:v>
                  </c:pt>
                  <c:pt idx="353">
                    <c:v>9.99155626529347</c:v>
                  </c:pt>
                  <c:pt idx="354">
                    <c:v>10.92512107101665</c:v>
                  </c:pt>
                  <c:pt idx="355">
                    <c:v>9.42260727390681</c:v>
                  </c:pt>
                  <c:pt idx="356">
                    <c:v>16.37739177578327</c:v>
                  </c:pt>
                  <c:pt idx="357">
                    <c:v>6.524883703885934</c:v>
                  </c:pt>
                  <c:pt idx="358">
                    <c:v>7.738517127836671</c:v>
                  </c:pt>
                  <c:pt idx="359">
                    <c:v>2.008362997792471</c:v>
                  </c:pt>
                  <c:pt idx="360">
                    <c:v>13.5858114705567</c:v>
                  </c:pt>
                  <c:pt idx="361">
                    <c:v>6.927155700393548</c:v>
                  </c:pt>
                  <c:pt idx="362">
                    <c:v>3.473985978406968</c:v>
                  </c:pt>
                  <c:pt idx="363">
                    <c:v>4.95807899318126</c:v>
                  </c:pt>
                  <c:pt idx="364">
                    <c:v>13.32466875358795</c:v>
                  </c:pt>
                  <c:pt idx="365">
                    <c:v>16.87212604409094</c:v>
                  </c:pt>
                  <c:pt idx="366">
                    <c:v>7.79071937770264</c:v>
                  </c:pt>
                  <c:pt idx="367">
                    <c:v>2.317623180271378</c:v>
                  </c:pt>
                  <c:pt idx="368">
                    <c:v>5.96830310128471</c:v>
                  </c:pt>
                  <c:pt idx="369">
                    <c:v>1.445549535864256</c:v>
                  </c:pt>
                  <c:pt idx="370">
                    <c:v>5.426525883605715</c:v>
                  </c:pt>
                  <c:pt idx="371">
                    <c:v>12.44589486891057</c:v>
                  </c:pt>
                  <c:pt idx="372">
                    <c:v>1.252041760250898</c:v>
                  </c:pt>
                  <c:pt idx="373">
                    <c:v>4.328474317165935</c:v>
                  </c:pt>
                  <c:pt idx="374">
                    <c:v>4.96356007506892</c:v>
                  </c:pt>
                  <c:pt idx="375">
                    <c:v>1.951223229867635</c:v>
                  </c:pt>
                  <c:pt idx="376">
                    <c:v>5.677843599640758</c:v>
                  </c:pt>
                  <c:pt idx="377">
                    <c:v>10.45764474539174</c:v>
                  </c:pt>
                  <c:pt idx="378">
                    <c:v>6.794462921463008</c:v>
                  </c:pt>
                  <c:pt idx="379">
                    <c:v>6.511374274812352</c:v>
                  </c:pt>
                  <c:pt idx="380">
                    <c:v>8.447038305494212</c:v>
                  </c:pt>
                  <c:pt idx="381">
                    <c:v>5.321702680288933</c:v>
                  </c:pt>
                  <c:pt idx="382">
                    <c:v>1.048542276788414</c:v>
                  </c:pt>
                  <c:pt idx="383">
                    <c:v>12.29318442954386</c:v>
                  </c:pt>
                  <c:pt idx="384">
                    <c:v>13.59846052702434</c:v>
                  </c:pt>
                  <c:pt idx="385">
                    <c:v>8.503013066733518</c:v>
                  </c:pt>
                  <c:pt idx="386">
                    <c:v>1.252484585917631</c:v>
                  </c:pt>
                  <c:pt idx="387">
                    <c:v>2.46776734720819</c:v>
                  </c:pt>
                  <c:pt idx="388">
                    <c:v>10.1111400389681</c:v>
                  </c:pt>
                  <c:pt idx="389">
                    <c:v>2.542502429355546</c:v>
                  </c:pt>
                  <c:pt idx="390">
                    <c:v>9.13471783785644</c:v>
                  </c:pt>
                  <c:pt idx="391">
                    <c:v>26.82378521458416</c:v>
                  </c:pt>
                  <c:pt idx="392">
                    <c:v>20.70386861064108</c:v>
                  </c:pt>
                  <c:pt idx="393">
                    <c:v>1.526872709208088</c:v>
                  </c:pt>
                  <c:pt idx="394">
                    <c:v>11.34688870021667</c:v>
                  </c:pt>
                  <c:pt idx="395">
                    <c:v>5.094291335067728</c:v>
                  </c:pt>
                  <c:pt idx="396">
                    <c:v>13.13431098280897</c:v>
                  </c:pt>
                  <c:pt idx="397">
                    <c:v>5.874320507036377</c:v>
                  </c:pt>
                  <c:pt idx="398">
                    <c:v>4.271320923701217</c:v>
                  </c:pt>
                  <c:pt idx="399">
                    <c:v>1.751887423940932</c:v>
                  </c:pt>
                  <c:pt idx="400">
                    <c:v>5.940244416530795</c:v>
                  </c:pt>
                  <c:pt idx="401">
                    <c:v>8.85550470888341</c:v>
                  </c:pt>
                  <c:pt idx="402">
                    <c:v>6.421086948672395</c:v>
                  </c:pt>
                  <c:pt idx="403">
                    <c:v>13.80358407070262</c:v>
                  </c:pt>
                  <c:pt idx="404">
                    <c:v>14.30269172401123</c:v>
                  </c:pt>
                  <c:pt idx="405">
                    <c:v>5.883234287964751</c:v>
                  </c:pt>
                  <c:pt idx="406">
                    <c:v>2.432429542735414</c:v>
                  </c:pt>
                  <c:pt idx="407">
                    <c:v>2.993263497786411</c:v>
                  </c:pt>
                  <c:pt idx="408">
                    <c:v>12.65737234146768</c:v>
                  </c:pt>
                  <c:pt idx="409">
                    <c:v>9.077629743752618</c:v>
                  </c:pt>
                  <c:pt idx="410">
                    <c:v>11.83370379096592</c:v>
                  </c:pt>
                  <c:pt idx="411">
                    <c:v>19.05341652831171</c:v>
                  </c:pt>
                  <c:pt idx="412">
                    <c:v>4.01131127358315</c:v>
                  </c:pt>
                  <c:pt idx="413">
                    <c:v>6.282053213665756</c:v>
                  </c:pt>
                  <c:pt idx="414">
                    <c:v>2.944232141475351</c:v>
                  </c:pt>
                  <c:pt idx="415">
                    <c:v>3.996725612399491</c:v>
                  </c:pt>
                  <c:pt idx="416">
                    <c:v>15.08889104968857</c:v>
                  </c:pt>
                  <c:pt idx="417">
                    <c:v>10.00348200607128</c:v>
                  </c:pt>
                  <c:pt idx="418">
                    <c:v>8.87627936820768</c:v>
                  </c:pt>
                  <c:pt idx="419">
                    <c:v>1.708181217429142</c:v>
                  </c:pt>
                  <c:pt idx="420">
                    <c:v>7.713055217868304</c:v>
                  </c:pt>
                  <c:pt idx="421">
                    <c:v>8.535284585773437</c:v>
                  </c:pt>
                  <c:pt idx="422">
                    <c:v>8.512279484215798</c:v>
                  </c:pt>
                  <c:pt idx="423">
                    <c:v>1.504205342327428</c:v>
                  </c:pt>
                  <c:pt idx="424">
                    <c:v>4.724996810230523</c:v>
                  </c:pt>
                  <c:pt idx="425">
                    <c:v>11.40108764615557</c:v>
                  </c:pt>
                  <c:pt idx="426">
                    <c:v>6.565062118553152</c:v>
                  </c:pt>
                  <c:pt idx="427">
                    <c:v>1.08502056836976</c:v>
                  </c:pt>
                  <c:pt idx="428">
                    <c:v>11.18842397280889</c:v>
                  </c:pt>
                  <c:pt idx="429">
                    <c:v>6.970811450040336</c:v>
                  </c:pt>
                  <c:pt idx="430">
                    <c:v>9.177072462545948</c:v>
                  </c:pt>
                  <c:pt idx="431">
                    <c:v>10.50196681066951</c:v>
                  </c:pt>
                  <c:pt idx="432">
                    <c:v>2.59734398143632</c:v>
                  </c:pt>
                  <c:pt idx="433">
                    <c:v>4.756734292976349</c:v>
                  </c:pt>
                  <c:pt idx="434">
                    <c:v>7.665487192142326</c:v>
                  </c:pt>
                  <c:pt idx="435">
                    <c:v>5.589746602336386</c:v>
                  </c:pt>
                  <c:pt idx="436">
                    <c:v>2.439805031984596</c:v>
                  </c:pt>
                  <c:pt idx="437">
                    <c:v>6.120585049630972</c:v>
                  </c:pt>
                  <c:pt idx="438">
                    <c:v>9.417177529784696</c:v>
                  </c:pt>
                  <c:pt idx="439">
                    <c:v>9.89520047201397</c:v>
                  </c:pt>
                  <c:pt idx="440">
                    <c:v>11.56992718208656</c:v>
                  </c:pt>
                  <c:pt idx="441">
                    <c:v>5.988710991260268</c:v>
                  </c:pt>
                  <c:pt idx="442">
                    <c:v>3.482220683927284</c:v>
                  </c:pt>
                  <c:pt idx="443">
                    <c:v>9.947821454783048</c:v>
                  </c:pt>
                  <c:pt idx="444">
                    <c:v>9.45048813836669</c:v>
                  </c:pt>
                  <c:pt idx="445">
                    <c:v>5.982144131254507</c:v>
                  </c:pt>
                  <c:pt idx="446">
                    <c:v>9.791292968979998</c:v>
                  </c:pt>
                  <c:pt idx="447">
                    <c:v>5.844438662791076</c:v>
                  </c:pt>
                  <c:pt idx="448">
                    <c:v>6.173582975179444</c:v>
                  </c:pt>
                  <c:pt idx="449">
                    <c:v>0.389568604561652</c:v>
                  </c:pt>
                  <c:pt idx="450">
                    <c:v>3.456183697722923</c:v>
                  </c:pt>
                  <c:pt idx="451">
                    <c:v>5.925877607826965</c:v>
                  </c:pt>
                  <c:pt idx="452">
                    <c:v>8.14664709426402</c:v>
                  </c:pt>
                  <c:pt idx="453">
                    <c:v>2.534985070567696</c:v>
                  </c:pt>
                  <c:pt idx="454">
                    <c:v>6.851093760693485</c:v>
                  </c:pt>
                  <c:pt idx="455">
                    <c:v>8.341333082510056</c:v>
                  </c:pt>
                  <c:pt idx="456">
                    <c:v>6.646344126909118</c:v>
                  </c:pt>
                  <c:pt idx="457">
                    <c:v>8.04562434250347</c:v>
                  </c:pt>
                  <c:pt idx="458">
                    <c:v>12.24914158939651</c:v>
                  </c:pt>
                  <c:pt idx="459">
                    <c:v>7.103893499197751</c:v>
                  </c:pt>
                  <c:pt idx="460">
                    <c:v>1.631535442977799</c:v>
                  </c:pt>
                  <c:pt idx="461">
                    <c:v>4.371830934309622</c:v>
                  </c:pt>
                  <c:pt idx="462">
                    <c:v>17.51200370160253</c:v>
                  </c:pt>
                  <c:pt idx="463">
                    <c:v>11.74596239652312</c:v>
                  </c:pt>
                  <c:pt idx="464">
                    <c:v>11.91309213211217</c:v>
                  </c:pt>
                  <c:pt idx="465">
                    <c:v>6.015040517618575</c:v>
                  </c:pt>
                  <c:pt idx="466">
                    <c:v>18.87694294698701</c:v>
                  </c:pt>
                  <c:pt idx="467">
                    <c:v>4.929320670082488</c:v>
                  </c:pt>
                  <c:pt idx="468">
                    <c:v>4.84502344444792</c:v>
                  </c:pt>
                  <c:pt idx="469">
                    <c:v>4.804931372115844</c:v>
                  </c:pt>
                  <c:pt idx="470">
                    <c:v>2.830092459100418</c:v>
                  </c:pt>
                  <c:pt idx="471">
                    <c:v>6.052021011138414</c:v>
                  </c:pt>
                  <c:pt idx="472">
                    <c:v>15.05797519877646</c:v>
                  </c:pt>
                  <c:pt idx="473">
                    <c:v>8.621019710868518</c:v>
                  </c:pt>
                  <c:pt idx="474">
                    <c:v>5.068201621532213</c:v>
                  </c:pt>
                  <c:pt idx="475">
                    <c:v>3.01402299949655</c:v>
                  </c:pt>
                  <c:pt idx="476">
                    <c:v>9.882741039952056</c:v>
                  </c:pt>
                  <c:pt idx="477">
                    <c:v>2.645490383075067</c:v>
                  </c:pt>
                  <c:pt idx="478">
                    <c:v>5.535489812436357</c:v>
                  </c:pt>
                  <c:pt idx="479">
                    <c:v>1.598406045131298</c:v>
                  </c:pt>
                  <c:pt idx="480">
                    <c:v>9.457712977753107</c:v>
                  </c:pt>
                  <c:pt idx="481">
                    <c:v>4.696729065172332</c:v>
                  </c:pt>
                  <c:pt idx="482">
                    <c:v>3.088900133905365</c:v>
                  </c:pt>
                  <c:pt idx="483">
                    <c:v>12.12791050817081</c:v>
                  </c:pt>
                  <c:pt idx="484">
                    <c:v>13.81042841003659</c:v>
                  </c:pt>
                  <c:pt idx="485">
                    <c:v>8.115402428029156</c:v>
                  </c:pt>
                  <c:pt idx="486">
                    <c:v>4.225715360259384</c:v>
                  </c:pt>
                  <c:pt idx="487">
                    <c:v>1.464009908186367</c:v>
                  </c:pt>
                  <c:pt idx="488">
                    <c:v>6.347051521249535</c:v>
                  </c:pt>
                  <c:pt idx="489">
                    <c:v>5.78836735682246</c:v>
                  </c:pt>
                  <c:pt idx="490">
                    <c:v>4.257307304751328</c:v>
                  </c:pt>
                  <c:pt idx="491">
                    <c:v>7.749357652793046</c:v>
                  </c:pt>
                  <c:pt idx="492">
                    <c:v>2.194860316033974</c:v>
                  </c:pt>
                  <c:pt idx="493">
                    <c:v>4.330259832919194</c:v>
                  </c:pt>
                  <c:pt idx="494">
                    <c:v>9.244317235008967</c:v>
                  </c:pt>
                  <c:pt idx="495">
                    <c:v>13.73128995605305</c:v>
                  </c:pt>
                  <c:pt idx="496">
                    <c:v>15.6206488033453</c:v>
                  </c:pt>
                  <c:pt idx="497">
                    <c:v>3.658125531626603</c:v>
                  </c:pt>
                  <c:pt idx="498">
                    <c:v>16.43341583617665</c:v>
                  </c:pt>
                  <c:pt idx="499">
                    <c:v>7.541970401211882</c:v>
                  </c:pt>
                  <c:pt idx="500">
                    <c:v>3.512188077323327</c:v>
                  </c:pt>
                  <c:pt idx="501">
                    <c:v>11.18621635685875</c:v>
                  </c:pt>
                  <c:pt idx="502">
                    <c:v>12.07647330265361</c:v>
                  </c:pt>
                  <c:pt idx="503">
                    <c:v>6.356001760701083</c:v>
                  </c:pt>
                  <c:pt idx="504">
                    <c:v>3.925026625600818</c:v>
                  </c:pt>
                  <c:pt idx="505">
                    <c:v>6.749978739223793</c:v>
                  </c:pt>
                  <c:pt idx="506">
                    <c:v>2.319654009570438</c:v>
                  </c:pt>
                  <c:pt idx="507">
                    <c:v>6.803805970615524</c:v>
                  </c:pt>
                  <c:pt idx="508">
                    <c:v>1.814272126095172</c:v>
                  </c:pt>
                  <c:pt idx="509">
                    <c:v>1.01805358931738</c:v>
                  </c:pt>
                  <c:pt idx="510">
                    <c:v>3.034705059756248</c:v>
                  </c:pt>
                  <c:pt idx="511">
                    <c:v>14.02306472051226</c:v>
                  </c:pt>
                  <c:pt idx="512">
                    <c:v>2.26522399650831</c:v>
                  </c:pt>
                  <c:pt idx="513">
                    <c:v>8.88777440753795</c:v>
                  </c:pt>
                  <c:pt idx="514">
                    <c:v>12.72821411441981</c:v>
                  </c:pt>
                  <c:pt idx="515">
                    <c:v>8.36635261406767</c:v>
                  </c:pt>
                  <c:pt idx="516">
                    <c:v>6.70665330619217</c:v>
                  </c:pt>
                  <c:pt idx="517">
                    <c:v>3.486653628556758</c:v>
                  </c:pt>
                  <c:pt idx="518">
                    <c:v>2.885147505201294</c:v>
                  </c:pt>
                  <c:pt idx="519">
                    <c:v>4.523231110649505</c:v>
                  </c:pt>
                  <c:pt idx="520">
                    <c:v>4.702144809362426</c:v>
                  </c:pt>
                  <c:pt idx="521">
                    <c:v>7.591988945504712</c:v>
                  </c:pt>
                  <c:pt idx="522">
                    <c:v>5.076132669135927</c:v>
                  </c:pt>
                  <c:pt idx="523">
                    <c:v>9.011129075615915</c:v>
                  </c:pt>
                  <c:pt idx="524">
                    <c:v>8.638141137788798</c:v>
                  </c:pt>
                  <c:pt idx="525">
                    <c:v>9.3490888766645</c:v>
                  </c:pt>
                  <c:pt idx="526">
                    <c:v>6.60669265975577</c:v>
                  </c:pt>
                  <c:pt idx="527">
                    <c:v>7.34112214373619</c:v>
                  </c:pt>
                  <c:pt idx="528">
                    <c:v>4.787209651444157</c:v>
                  </c:pt>
                  <c:pt idx="529">
                    <c:v>10.81179637836856</c:v>
                  </c:pt>
                  <c:pt idx="530">
                    <c:v>4.46106590017014</c:v>
                  </c:pt>
                  <c:pt idx="531">
                    <c:v>10.57917044730866</c:v>
                  </c:pt>
                  <c:pt idx="532">
                    <c:v>11.42689724250593</c:v>
                  </c:pt>
                  <c:pt idx="533">
                    <c:v>10.17466718835215</c:v>
                  </c:pt>
                  <c:pt idx="534">
                    <c:v>3.576104865259202</c:v>
                  </c:pt>
                  <c:pt idx="535">
                    <c:v>7.635809919798523</c:v>
                  </c:pt>
                  <c:pt idx="536">
                    <c:v>5.034202036063722</c:v>
                  </c:pt>
                  <c:pt idx="537">
                    <c:v>1.408547863042678</c:v>
                  </c:pt>
                  <c:pt idx="538">
                    <c:v>2.94968686309856</c:v>
                  </c:pt>
                  <c:pt idx="539">
                    <c:v>4.80876897578237</c:v>
                  </c:pt>
                  <c:pt idx="540">
                    <c:v>3.033199676072502</c:v>
                  </c:pt>
                  <c:pt idx="541">
                    <c:v>5.874097646206525</c:v>
                  </c:pt>
                  <c:pt idx="542">
                    <c:v>4.226033522540826</c:v>
                  </c:pt>
                  <c:pt idx="543">
                    <c:v>11.22461492472142</c:v>
                  </c:pt>
                  <c:pt idx="544">
                    <c:v>1.563226223257661</c:v>
                  </c:pt>
                  <c:pt idx="545">
                    <c:v>1.495582613848517</c:v>
                  </c:pt>
                  <c:pt idx="546">
                    <c:v>3.665246312276492</c:v>
                  </c:pt>
                  <c:pt idx="547">
                    <c:v>2.053181630274831</c:v>
                  </c:pt>
                  <c:pt idx="548">
                    <c:v>4.513860305261842</c:v>
                  </c:pt>
                  <c:pt idx="549">
                    <c:v>3.945497768445386</c:v>
                  </c:pt>
                  <c:pt idx="550">
                    <c:v>1.653828720097388</c:v>
                  </c:pt>
                  <c:pt idx="551">
                    <c:v>4.12474698466777</c:v>
                  </c:pt>
                  <c:pt idx="552">
                    <c:v>8.449336482300861</c:v>
                  </c:pt>
                  <c:pt idx="553">
                    <c:v>3.19437186783167</c:v>
                  </c:pt>
                  <c:pt idx="554">
                    <c:v>9.786890847771987</c:v>
                  </c:pt>
                  <c:pt idx="555">
                    <c:v>6.900421477369592</c:v>
                  </c:pt>
                  <c:pt idx="556">
                    <c:v>3.025587441833235</c:v>
                  </c:pt>
                  <c:pt idx="557">
                    <c:v>11.71319586768446</c:v>
                  </c:pt>
                  <c:pt idx="558">
                    <c:v>4.515608090153842</c:v>
                  </c:pt>
                  <c:pt idx="559">
                    <c:v>3.041191411905466</c:v>
                  </c:pt>
                  <c:pt idx="560">
                    <c:v>0.469872555268967</c:v>
                  </c:pt>
                  <c:pt idx="561">
                    <c:v>10.0997749193511</c:v>
                  </c:pt>
                  <c:pt idx="562">
                    <c:v>5.507601280447791</c:v>
                  </c:pt>
                  <c:pt idx="563">
                    <c:v>4.374649677742005</c:v>
                  </c:pt>
                  <c:pt idx="564">
                    <c:v>2.635375967478763</c:v>
                  </c:pt>
                  <c:pt idx="565">
                    <c:v>4.00957191272241</c:v>
                  </c:pt>
                  <c:pt idx="566">
                    <c:v>8.15561986567237</c:v>
                  </c:pt>
                  <c:pt idx="567">
                    <c:v>1.39045726038768</c:v>
                  </c:pt>
                  <c:pt idx="568">
                    <c:v>4.428378145708738</c:v>
                  </c:pt>
                  <c:pt idx="569">
                    <c:v>11.95149511076077</c:v>
                  </c:pt>
                  <c:pt idx="570">
                    <c:v>8.08959789457359</c:v>
                  </c:pt>
                  <c:pt idx="571">
                    <c:v>2.145183206952408</c:v>
                  </c:pt>
                  <c:pt idx="572">
                    <c:v>7.65586972514064</c:v>
                  </c:pt>
                  <c:pt idx="573">
                    <c:v>2.719258541455264</c:v>
                  </c:pt>
                  <c:pt idx="574">
                    <c:v>2.506990548822748</c:v>
                  </c:pt>
                  <c:pt idx="575">
                    <c:v>2.033828689669423</c:v>
                  </c:pt>
                  <c:pt idx="576">
                    <c:v>9.08887365858698</c:v>
                  </c:pt>
                  <c:pt idx="577">
                    <c:v>9.36658072237109</c:v>
                  </c:pt>
                  <c:pt idx="578">
                    <c:v>3.794431517387283</c:v>
                  </c:pt>
                  <c:pt idx="579">
                    <c:v>8.300640364496802</c:v>
                  </c:pt>
                  <c:pt idx="580">
                    <c:v>7.141240330386656</c:v>
                  </c:pt>
                  <c:pt idx="581">
                    <c:v>5.504912071480883</c:v>
                  </c:pt>
                  <c:pt idx="582">
                    <c:v>2.01100806789298</c:v>
                  </c:pt>
                  <c:pt idx="583">
                    <c:v>6.409696273891348</c:v>
                  </c:pt>
                  <c:pt idx="584">
                    <c:v>1.723521756507418</c:v>
                  </c:pt>
                  <c:pt idx="585">
                    <c:v>5.97743914689664</c:v>
                  </c:pt>
                  <c:pt idx="586">
                    <c:v>4.088339619140935</c:v>
                  </c:pt>
                  <c:pt idx="587">
                    <c:v>3.341239081971191</c:v>
                  </c:pt>
                  <c:pt idx="588">
                    <c:v>3.762898774393924</c:v>
                  </c:pt>
                  <c:pt idx="589">
                    <c:v>3.407462077530458</c:v>
                  </c:pt>
                  <c:pt idx="590">
                    <c:v>4.261770338668777</c:v>
                  </c:pt>
                  <c:pt idx="591">
                    <c:v>2.651430749559798</c:v>
                  </c:pt>
                  <c:pt idx="592">
                    <c:v>6.721741895344988</c:v>
                  </c:pt>
                  <c:pt idx="593">
                    <c:v>7.037505095359905</c:v>
                  </c:pt>
                  <c:pt idx="594">
                    <c:v>8.002070871652144</c:v>
                  </c:pt>
                  <c:pt idx="595">
                    <c:v>5.99893620987593</c:v>
                  </c:pt>
                  <c:pt idx="596">
                    <c:v>8.50371921930262</c:v>
                  </c:pt>
                  <c:pt idx="597">
                    <c:v>4.226950983568128</c:v>
                  </c:pt>
                  <c:pt idx="598">
                    <c:v>4.570814915868445</c:v>
                  </c:pt>
                  <c:pt idx="599">
                    <c:v>6.79163971283517</c:v>
                  </c:pt>
                  <c:pt idx="600">
                    <c:v>1.988401127871624</c:v>
                  </c:pt>
                  <c:pt idx="601">
                    <c:v>3.879306222344124</c:v>
                  </c:pt>
                  <c:pt idx="602">
                    <c:v>3.613456389322958</c:v>
                  </c:pt>
                  <c:pt idx="603">
                    <c:v>2.039835545026654</c:v>
                  </c:pt>
                  <c:pt idx="604">
                    <c:v>4.29839617350217</c:v>
                  </c:pt>
                  <c:pt idx="605">
                    <c:v>4.384328708294637</c:v>
                  </c:pt>
                  <c:pt idx="606">
                    <c:v>0.932671711823833</c:v>
                  </c:pt>
                  <c:pt idx="607">
                    <c:v>3.322365114488019</c:v>
                  </c:pt>
                  <c:pt idx="608">
                    <c:v>5.18560155718287</c:v>
                  </c:pt>
                  <c:pt idx="609">
                    <c:v>8.640015996127797</c:v>
                  </c:pt>
                  <c:pt idx="610">
                    <c:v>1.455252210805734</c:v>
                  </c:pt>
                  <c:pt idx="611">
                    <c:v>4.521558611672408</c:v>
                  </c:pt>
                  <c:pt idx="612">
                    <c:v>3.85535027744032</c:v>
                  </c:pt>
                  <c:pt idx="613">
                    <c:v>4.606153405933711</c:v>
                  </c:pt>
                  <c:pt idx="614">
                    <c:v>0.613654078905295</c:v>
                  </c:pt>
                  <c:pt idx="615">
                    <c:v>3.670381839936091</c:v>
                  </c:pt>
                  <c:pt idx="616">
                    <c:v>4.90166779790302</c:v>
                  </c:pt>
                  <c:pt idx="617">
                    <c:v>5.794530332869534</c:v>
                  </c:pt>
                  <c:pt idx="618">
                    <c:v>3.97960065307009</c:v>
                  </c:pt>
                  <c:pt idx="619">
                    <c:v>4.862907541112967</c:v>
                  </c:pt>
                  <c:pt idx="620">
                    <c:v>3.628201298278621</c:v>
                  </c:pt>
                  <c:pt idx="621">
                    <c:v>7.050094484656095</c:v>
                  </c:pt>
                  <c:pt idx="622">
                    <c:v>0.661131566697332</c:v>
                  </c:pt>
                  <c:pt idx="623">
                    <c:v>0.354708312259403</c:v>
                  </c:pt>
                  <c:pt idx="624">
                    <c:v>4.609493062576861</c:v>
                  </c:pt>
                  <c:pt idx="625">
                    <c:v>4.01469213158406</c:v>
                  </c:pt>
                  <c:pt idx="626">
                    <c:v>2.734556279703318</c:v>
                  </c:pt>
                  <c:pt idx="627">
                    <c:v>3.965146976820623</c:v>
                  </c:pt>
                  <c:pt idx="628">
                    <c:v>6.489159756193422</c:v>
                  </c:pt>
                  <c:pt idx="629">
                    <c:v>0.452666506995516</c:v>
                  </c:pt>
                  <c:pt idx="630">
                    <c:v>5.159006328683566</c:v>
                  </c:pt>
                  <c:pt idx="631">
                    <c:v>4.482913097191185</c:v>
                  </c:pt>
                  <c:pt idx="632">
                    <c:v>4.109585381761356</c:v>
                  </c:pt>
                  <c:pt idx="633">
                    <c:v>4.979583170707002</c:v>
                  </c:pt>
                  <c:pt idx="634">
                    <c:v>2.863062693766966</c:v>
                  </c:pt>
                  <c:pt idx="635">
                    <c:v>4.626748022380275</c:v>
                  </c:pt>
                  <c:pt idx="636">
                    <c:v>5.910388193797007</c:v>
                  </c:pt>
                  <c:pt idx="637">
                    <c:v>7.251671962181076</c:v>
                  </c:pt>
                  <c:pt idx="638">
                    <c:v>1.861147191860724</c:v>
                  </c:pt>
                  <c:pt idx="639">
                    <c:v>3.201668003023542</c:v>
                  </c:pt>
                  <c:pt idx="640">
                    <c:v>1.522054292922311</c:v>
                  </c:pt>
                  <c:pt idx="641">
                    <c:v>6.868156611688525</c:v>
                  </c:pt>
                  <c:pt idx="642">
                    <c:v>5.996481156189378</c:v>
                  </c:pt>
                  <c:pt idx="643">
                    <c:v>2.657186792024423</c:v>
                  </c:pt>
                  <c:pt idx="644">
                    <c:v>4.383580467760185</c:v>
                  </c:pt>
                  <c:pt idx="645">
                    <c:v>4.745895125147462</c:v>
                  </c:pt>
                  <c:pt idx="646">
                    <c:v>1.781481748053682</c:v>
                  </c:pt>
                  <c:pt idx="647">
                    <c:v>1.371174541821074</c:v>
                  </c:pt>
                  <c:pt idx="648">
                    <c:v>3.296777453850429</c:v>
                  </c:pt>
                  <c:pt idx="649">
                    <c:v>6.068485329885806</c:v>
                  </c:pt>
                  <c:pt idx="650">
                    <c:v>7.726142311289346</c:v>
                  </c:pt>
                  <c:pt idx="651">
                    <c:v>4.933081649081127</c:v>
                  </c:pt>
                  <c:pt idx="652">
                    <c:v>4.254627562418801</c:v>
                  </c:pt>
                  <c:pt idx="653">
                    <c:v>5.438702621328987</c:v>
                  </c:pt>
                  <c:pt idx="654">
                    <c:v>1.093520308800692</c:v>
                  </c:pt>
                  <c:pt idx="655">
                    <c:v>4.305747829431215</c:v>
                  </c:pt>
                  <c:pt idx="656">
                    <c:v>1.460962441681026</c:v>
                  </c:pt>
                  <c:pt idx="657">
                    <c:v>3.935104272511021</c:v>
                  </c:pt>
                  <c:pt idx="658">
                    <c:v>4.27334450643682</c:v>
                  </c:pt>
                  <c:pt idx="659">
                    <c:v>4.840165503288076</c:v>
                  </c:pt>
                  <c:pt idx="660">
                    <c:v>1.566301202046989</c:v>
                  </c:pt>
                  <c:pt idx="661">
                    <c:v>3.747362826632101</c:v>
                  </c:pt>
                  <c:pt idx="662">
                    <c:v>2.531564666189027</c:v>
                  </c:pt>
                  <c:pt idx="663">
                    <c:v>0.681787139143081</c:v>
                  </c:pt>
                  <c:pt idx="664">
                    <c:v>4.068871384838686</c:v>
                  </c:pt>
                  <c:pt idx="665">
                    <c:v>1.184591120912446</c:v>
                  </c:pt>
                  <c:pt idx="666">
                    <c:v>6.208768656009628</c:v>
                  </c:pt>
                  <c:pt idx="667">
                    <c:v>0.142395226901852</c:v>
                  </c:pt>
                  <c:pt idx="668">
                    <c:v>1.969253322674996</c:v>
                  </c:pt>
                  <c:pt idx="669">
                    <c:v>1.515908773703895</c:v>
                  </c:pt>
                  <c:pt idx="670">
                    <c:v>1.032419279942446</c:v>
                  </c:pt>
                  <c:pt idx="671">
                    <c:v>1.020952616328104</c:v>
                  </c:pt>
                  <c:pt idx="672">
                    <c:v>1.178572790616335</c:v>
                  </c:pt>
                  <c:pt idx="673">
                    <c:v>2.341308360762713</c:v>
                  </c:pt>
                  <c:pt idx="674">
                    <c:v>9.160775485479998</c:v>
                  </c:pt>
                  <c:pt idx="675">
                    <c:v>0.81155616825303</c:v>
                  </c:pt>
                  <c:pt idx="676">
                    <c:v>1.235366119020222</c:v>
                  </c:pt>
                  <c:pt idx="677">
                    <c:v>0.69061411281555</c:v>
                  </c:pt>
                  <c:pt idx="678">
                    <c:v>2.64639220803913</c:v>
                  </c:pt>
                  <c:pt idx="679">
                    <c:v>0.30929534032198</c:v>
                  </c:pt>
                  <c:pt idx="680">
                    <c:v>3.418371169263909</c:v>
                  </c:pt>
                  <c:pt idx="681">
                    <c:v>2.827773704790592</c:v>
                  </c:pt>
                  <c:pt idx="682">
                    <c:v>3.20233896604896</c:v>
                  </c:pt>
                  <c:pt idx="683">
                    <c:v>2.375767332837705</c:v>
                  </c:pt>
                  <c:pt idx="684">
                    <c:v>2.898909688283511</c:v>
                  </c:pt>
                  <c:pt idx="685">
                    <c:v>4.4384625062906</c:v>
                  </c:pt>
                  <c:pt idx="686">
                    <c:v>4.895363144022581</c:v>
                  </c:pt>
                  <c:pt idx="687">
                    <c:v>0.796512402237962</c:v>
                  </c:pt>
                  <c:pt idx="688">
                    <c:v>4.37892812495462</c:v>
                  </c:pt>
                  <c:pt idx="689">
                    <c:v>1.121812900303318</c:v>
                  </c:pt>
                  <c:pt idx="690">
                    <c:v>3.152287856487481</c:v>
                  </c:pt>
                  <c:pt idx="691">
                    <c:v>2.329498257019268</c:v>
                  </c:pt>
                  <c:pt idx="692">
                    <c:v>0.423187228406202</c:v>
                  </c:pt>
                  <c:pt idx="693">
                    <c:v>1.379429082655446</c:v>
                  </c:pt>
                  <c:pt idx="694">
                    <c:v>1.69770942427514</c:v>
                  </c:pt>
                  <c:pt idx="695">
                    <c:v>0.654863714302864</c:v>
                  </c:pt>
                  <c:pt idx="696">
                    <c:v>2.625647266799114</c:v>
                  </c:pt>
                  <c:pt idx="697">
                    <c:v>4.750602848356896</c:v>
                  </c:pt>
                  <c:pt idx="698">
                    <c:v>2.355427432104236</c:v>
                  </c:pt>
                  <c:pt idx="699">
                    <c:v>2.0812519419458</c:v>
                  </c:pt>
                  <c:pt idx="700">
                    <c:v>2.529824239580648</c:v>
                  </c:pt>
                  <c:pt idx="701">
                    <c:v>1.188247072081418</c:v>
                  </c:pt>
                  <c:pt idx="702">
                    <c:v>2.493956113493792</c:v>
                  </c:pt>
                  <c:pt idx="703">
                    <c:v>1.447570192069397</c:v>
                  </c:pt>
                  <c:pt idx="704">
                    <c:v>3.432057745608412</c:v>
                  </c:pt>
                  <c:pt idx="705">
                    <c:v>1.540387935958506</c:v>
                  </c:pt>
                  <c:pt idx="706">
                    <c:v>3.062922664552384</c:v>
                  </c:pt>
                  <c:pt idx="707">
                    <c:v>3.604949460546845</c:v>
                  </c:pt>
                  <c:pt idx="708">
                    <c:v>1.498154890204894</c:v>
                  </c:pt>
                  <c:pt idx="709">
                    <c:v>1.577590695218436</c:v>
                  </c:pt>
                  <c:pt idx="710">
                    <c:v>0.916832584072139</c:v>
                  </c:pt>
                  <c:pt idx="711">
                    <c:v>0.566931068945209</c:v>
                  </c:pt>
                  <c:pt idx="712">
                    <c:v>1.406046223101166</c:v>
                  </c:pt>
                  <c:pt idx="713">
                    <c:v>2.460951420165154</c:v>
                  </c:pt>
                  <c:pt idx="714">
                    <c:v>1.999999498261463</c:v>
                  </c:pt>
                  <c:pt idx="715">
                    <c:v>1.620904331394947</c:v>
                  </c:pt>
                  <c:pt idx="716">
                    <c:v>2.332644555457942</c:v>
                  </c:pt>
                  <c:pt idx="717">
                    <c:v>0.699200431801301</c:v>
                  </c:pt>
                  <c:pt idx="718">
                    <c:v>1.86721631909962</c:v>
                  </c:pt>
                  <c:pt idx="719">
                    <c:v>0.859263178324652</c:v>
                  </c:pt>
                  <c:pt idx="720">
                    <c:v>2.566012454332473</c:v>
                  </c:pt>
                  <c:pt idx="721">
                    <c:v>2.158441200068377</c:v>
                  </c:pt>
                  <c:pt idx="722">
                    <c:v>0.319482330804486</c:v>
                  </c:pt>
                  <c:pt idx="723">
                    <c:v>2.977782535132297</c:v>
                  </c:pt>
                  <c:pt idx="724">
                    <c:v>0.404614259376086</c:v>
                  </c:pt>
                  <c:pt idx="725">
                    <c:v>0.0923357140831505</c:v>
                  </c:pt>
                </c:numCache>
              </c:numRef>
            </c:minus>
          </c:errBars>
          <c:cat>
            <c:strRef>
              <c:f>MuAD1.1m01_p1_p2_p3_20130222_4!$A$2:$A$727</c:f>
              <c:strCache>
                <c:ptCount val="726"/>
                <c:pt idx="0">
                  <c:v>Ikbkb</c:v>
                </c:pt>
                <c:pt idx="1">
                  <c:v>UGP2</c:v>
                </c:pt>
                <c:pt idx="2">
                  <c:v>PDK4</c:v>
                </c:pt>
                <c:pt idx="3">
                  <c:v>VRK2</c:v>
                </c:pt>
                <c:pt idx="4">
                  <c:v>ADK</c:v>
                </c:pt>
                <c:pt idx="5">
                  <c:v>SYK</c:v>
                </c:pt>
                <c:pt idx="6">
                  <c:v>SRC</c:v>
                </c:pt>
                <c:pt idx="7">
                  <c:v>MARK3</c:v>
                </c:pt>
                <c:pt idx="8">
                  <c:v>TEK</c:v>
                </c:pt>
                <c:pt idx="9">
                  <c:v>LYN</c:v>
                </c:pt>
                <c:pt idx="10">
                  <c:v>ABI1</c:v>
                </c:pt>
                <c:pt idx="11">
                  <c:v>TIE1</c:v>
                </c:pt>
                <c:pt idx="12">
                  <c:v>ROCK2</c:v>
                </c:pt>
                <c:pt idx="13">
                  <c:v>CRKL</c:v>
                </c:pt>
                <c:pt idx="14">
                  <c:v>SNRK</c:v>
                </c:pt>
                <c:pt idx="15">
                  <c:v>KIF13B</c:v>
                </c:pt>
                <c:pt idx="16">
                  <c:v>Trpm7</c:v>
                </c:pt>
                <c:pt idx="17">
                  <c:v>SRMS</c:v>
                </c:pt>
                <c:pt idx="18">
                  <c:v>STK22A</c:v>
                </c:pt>
                <c:pt idx="19">
                  <c:v>TBK1</c:v>
                </c:pt>
                <c:pt idx="20">
                  <c:v>CDK5RAP1</c:v>
                </c:pt>
                <c:pt idx="21">
                  <c:v>AXL</c:v>
                </c:pt>
                <c:pt idx="22">
                  <c:v>PIK4CB</c:v>
                </c:pt>
                <c:pt idx="23">
                  <c:v>CDKN1C</c:v>
                </c:pt>
                <c:pt idx="24">
                  <c:v>PFTK1</c:v>
                </c:pt>
                <c:pt idx="25">
                  <c:v>SRPK2</c:v>
                </c:pt>
                <c:pt idx="26">
                  <c:v>EIF2AK3</c:v>
                </c:pt>
                <c:pt idx="27">
                  <c:v>DDR1</c:v>
                </c:pt>
                <c:pt idx="28">
                  <c:v>Ppp2ca</c:v>
                </c:pt>
                <c:pt idx="29">
                  <c:v>GMFG</c:v>
                </c:pt>
                <c:pt idx="30">
                  <c:v>CKB</c:v>
                </c:pt>
                <c:pt idx="31">
                  <c:v>YES</c:v>
                </c:pt>
                <c:pt idx="32">
                  <c:v>CDK5</c:v>
                </c:pt>
                <c:pt idx="33">
                  <c:v>PTPN5</c:v>
                </c:pt>
                <c:pt idx="34">
                  <c:v>MAP4K2</c:v>
                </c:pt>
                <c:pt idx="35">
                  <c:v>CSNK2B</c:v>
                </c:pt>
                <c:pt idx="36">
                  <c:v>PDXK</c:v>
                </c:pt>
                <c:pt idx="37">
                  <c:v>TEC</c:v>
                </c:pt>
                <c:pt idx="38">
                  <c:v>NEK5</c:v>
                </c:pt>
                <c:pt idx="39">
                  <c:v>PKIA</c:v>
                </c:pt>
                <c:pt idx="40">
                  <c:v>RPS6KL1</c:v>
                </c:pt>
                <c:pt idx="41">
                  <c:v>PAPSS1</c:v>
                </c:pt>
                <c:pt idx="42">
                  <c:v>9930020N01</c:v>
                </c:pt>
                <c:pt idx="43">
                  <c:v>EPHA8</c:v>
                </c:pt>
                <c:pt idx="44">
                  <c:v>LOC238276</c:v>
                </c:pt>
                <c:pt idx="45">
                  <c:v>CSNK1G2</c:v>
                </c:pt>
                <c:pt idx="46">
                  <c:v>TNIK</c:v>
                </c:pt>
                <c:pt idx="47">
                  <c:v>ERBB2</c:v>
                </c:pt>
                <c:pt idx="48">
                  <c:v>1700011K15RIK</c:v>
                </c:pt>
                <c:pt idx="49">
                  <c:v>STK22D</c:v>
                </c:pt>
                <c:pt idx="50">
                  <c:v>PANK1</c:v>
                </c:pt>
                <c:pt idx="51">
                  <c:v>Dyrk2</c:v>
                </c:pt>
                <c:pt idx="52">
                  <c:v>LOC240672</c:v>
                </c:pt>
                <c:pt idx="53">
                  <c:v>RAC1</c:v>
                </c:pt>
                <c:pt idx="54">
                  <c:v>2700084L06RIK</c:v>
                </c:pt>
                <c:pt idx="55">
                  <c:v>MYLK</c:v>
                </c:pt>
                <c:pt idx="56">
                  <c:v>PRKWNK4</c:v>
                </c:pt>
                <c:pt idx="57">
                  <c:v>RAGE</c:v>
                </c:pt>
                <c:pt idx="58">
                  <c:v>PRKAR2B</c:v>
                </c:pt>
                <c:pt idx="59">
                  <c:v>SPA17</c:v>
                </c:pt>
                <c:pt idx="60">
                  <c:v>SMAD7</c:v>
                </c:pt>
                <c:pt idx="61">
                  <c:v>URKL1</c:v>
                </c:pt>
                <c:pt idx="62">
                  <c:v>TLR4</c:v>
                </c:pt>
                <c:pt idx="63">
                  <c:v>ITPKA</c:v>
                </c:pt>
                <c:pt idx="64">
                  <c:v>PDK3</c:v>
                </c:pt>
                <c:pt idx="65">
                  <c:v>STK11</c:v>
                </c:pt>
                <c:pt idx="66">
                  <c:v>STK17B</c:v>
                </c:pt>
                <c:pt idx="67">
                  <c:v>AW209059</c:v>
                </c:pt>
                <c:pt idx="68">
                  <c:v>MAP3K10</c:v>
                </c:pt>
                <c:pt idx="69">
                  <c:v>SEPHS2</c:v>
                </c:pt>
                <c:pt idx="70">
                  <c:v>STK19</c:v>
                </c:pt>
                <c:pt idx="71">
                  <c:v>ADCK2</c:v>
                </c:pt>
                <c:pt idx="72">
                  <c:v>RP2H</c:v>
                </c:pt>
                <c:pt idx="73">
                  <c:v>CDK6</c:v>
                </c:pt>
                <c:pt idx="74">
                  <c:v>PGK1</c:v>
                </c:pt>
                <c:pt idx="75">
                  <c:v>KHK</c:v>
                </c:pt>
                <c:pt idx="76">
                  <c:v>DDR2</c:v>
                </c:pt>
                <c:pt idx="77">
                  <c:v>IRAK2</c:v>
                </c:pt>
                <c:pt idx="78">
                  <c:v>SNF1LK</c:v>
                </c:pt>
                <c:pt idx="79">
                  <c:v>TLR1</c:v>
                </c:pt>
                <c:pt idx="80">
                  <c:v>TXK</c:v>
                </c:pt>
                <c:pt idx="81">
                  <c:v>FYN</c:v>
                </c:pt>
                <c:pt idx="82">
                  <c:v>MAPK8IP</c:v>
                </c:pt>
                <c:pt idx="83">
                  <c:v>PFKFB3</c:v>
                </c:pt>
                <c:pt idx="84">
                  <c:v>TRIB1</c:v>
                </c:pt>
                <c:pt idx="85">
                  <c:v>NME4</c:v>
                </c:pt>
                <c:pt idx="86">
                  <c:v>Tnk2</c:v>
                </c:pt>
                <c:pt idx="87">
                  <c:v>PKN3</c:v>
                </c:pt>
                <c:pt idx="88">
                  <c:v>STK4</c:v>
                </c:pt>
                <c:pt idx="89">
                  <c:v>UNTREATED</c:v>
                </c:pt>
                <c:pt idx="90">
                  <c:v>STK25</c:v>
                </c:pt>
                <c:pt idx="91">
                  <c:v>DAPK1</c:v>
                </c:pt>
                <c:pt idx="92">
                  <c:v>AVPR1B</c:v>
                </c:pt>
                <c:pt idx="93">
                  <c:v>AKAP8</c:v>
                </c:pt>
                <c:pt idx="94">
                  <c:v>YWHAH</c:v>
                </c:pt>
                <c:pt idx="95">
                  <c:v>SIK2</c:v>
                </c:pt>
                <c:pt idx="96">
                  <c:v>TEX14</c:v>
                </c:pt>
                <c:pt idx="97">
                  <c:v>TPK1</c:v>
                </c:pt>
                <c:pt idx="98">
                  <c:v>DGKQ</c:v>
                </c:pt>
                <c:pt idx="99">
                  <c:v>2810452K22RIK</c:v>
                </c:pt>
                <c:pt idx="100">
                  <c:v>MELK</c:v>
                </c:pt>
                <c:pt idx="101">
                  <c:v>NEK7</c:v>
                </c:pt>
                <c:pt idx="102">
                  <c:v>Lmtk2</c:v>
                </c:pt>
                <c:pt idx="103">
                  <c:v>PIP5K2C</c:v>
                </c:pt>
                <c:pt idx="104">
                  <c:v>NME1</c:v>
                </c:pt>
                <c:pt idx="105">
                  <c:v>MARK2</c:v>
                </c:pt>
                <c:pt idx="106">
                  <c:v>MAPK8IP2</c:v>
                </c:pt>
                <c:pt idx="107">
                  <c:v>SGK2</c:v>
                </c:pt>
                <c:pt idx="108">
                  <c:v>Gm942</c:v>
                </c:pt>
                <c:pt idx="109">
                  <c:v>GMFB</c:v>
                </c:pt>
                <c:pt idx="110">
                  <c:v>EPHA3</c:v>
                </c:pt>
                <c:pt idx="111">
                  <c:v>TK2</c:v>
                </c:pt>
                <c:pt idx="112">
                  <c:v>TTN</c:v>
                </c:pt>
                <c:pt idx="113">
                  <c:v>HCK</c:v>
                </c:pt>
                <c:pt idx="114">
                  <c:v>RYK</c:v>
                </c:pt>
                <c:pt idx="115">
                  <c:v>AK3L</c:v>
                </c:pt>
                <c:pt idx="116">
                  <c:v>PTPRG</c:v>
                </c:pt>
                <c:pt idx="117">
                  <c:v>RIOK1</c:v>
                </c:pt>
                <c:pt idx="118">
                  <c:v>MST1R</c:v>
                </c:pt>
                <c:pt idx="119">
                  <c:v>SCRAMBLED</c:v>
                </c:pt>
                <c:pt idx="120">
                  <c:v>STK39</c:v>
                </c:pt>
                <c:pt idx="121">
                  <c:v>PRKCH</c:v>
                </c:pt>
                <c:pt idx="122">
                  <c:v>NEK4</c:v>
                </c:pt>
                <c:pt idx="123">
                  <c:v>BC021891</c:v>
                </c:pt>
                <c:pt idx="124">
                  <c:v>PRKAG1</c:v>
                </c:pt>
                <c:pt idx="125">
                  <c:v>CSNK2A1</c:v>
                </c:pt>
                <c:pt idx="126">
                  <c:v>PRPSAP2</c:v>
                </c:pt>
                <c:pt idx="127">
                  <c:v>RIPK3</c:v>
                </c:pt>
                <c:pt idx="128">
                  <c:v>LIMK1</c:v>
                </c:pt>
                <c:pt idx="129">
                  <c:v>CD4</c:v>
                </c:pt>
                <c:pt idx="130">
                  <c:v>PDGFRA</c:v>
                </c:pt>
                <c:pt idx="131">
                  <c:v>DAPK2</c:v>
                </c:pt>
                <c:pt idx="132">
                  <c:v>MOCK</c:v>
                </c:pt>
                <c:pt idx="133">
                  <c:v>IKBKE</c:v>
                </c:pt>
                <c:pt idx="134">
                  <c:v>IL2</c:v>
                </c:pt>
                <c:pt idx="135">
                  <c:v>MAP2K7</c:v>
                </c:pt>
                <c:pt idx="136">
                  <c:v>PRKCQ</c:v>
                </c:pt>
                <c:pt idx="137">
                  <c:v>DUSP2</c:v>
                </c:pt>
                <c:pt idx="138">
                  <c:v>TESK1</c:v>
                </c:pt>
                <c:pt idx="139">
                  <c:v>CHRM1</c:v>
                </c:pt>
                <c:pt idx="140">
                  <c:v>BC046418</c:v>
                </c:pt>
                <c:pt idx="141">
                  <c:v>STK16</c:v>
                </c:pt>
                <c:pt idx="142">
                  <c:v>PRKWNK1</c:v>
                </c:pt>
                <c:pt idx="143">
                  <c:v>0610011D08RIK</c:v>
                </c:pt>
                <c:pt idx="144">
                  <c:v>MAP4K6</c:v>
                </c:pt>
                <c:pt idx="145">
                  <c:v>PDGFRB</c:v>
                </c:pt>
                <c:pt idx="146">
                  <c:v>EPHA2</c:v>
                </c:pt>
                <c:pt idx="147">
                  <c:v>AURKB</c:v>
                </c:pt>
                <c:pt idx="148">
                  <c:v>UMPK</c:v>
                </c:pt>
                <c:pt idx="149">
                  <c:v>PRKCABP</c:v>
                </c:pt>
                <c:pt idx="150">
                  <c:v>PRKCC</c:v>
                </c:pt>
                <c:pt idx="151">
                  <c:v>CDC2L5</c:v>
                </c:pt>
                <c:pt idx="152">
                  <c:v>ADCK4</c:v>
                </c:pt>
                <c:pt idx="153">
                  <c:v>ATM</c:v>
                </c:pt>
                <c:pt idx="154">
                  <c:v>DGKE</c:v>
                </c:pt>
                <c:pt idx="155">
                  <c:v>CSNK2A2</c:v>
                </c:pt>
                <c:pt idx="156">
                  <c:v>SPHK2</c:v>
                </c:pt>
                <c:pt idx="157">
                  <c:v>LOC233020</c:v>
                </c:pt>
                <c:pt idx="158">
                  <c:v>RIOK3</c:v>
                </c:pt>
                <c:pt idx="159">
                  <c:v>KDR</c:v>
                </c:pt>
                <c:pt idx="160">
                  <c:v>NME7</c:v>
                </c:pt>
                <c:pt idx="161">
                  <c:v>TTK</c:v>
                </c:pt>
                <c:pt idx="162">
                  <c:v>LOC271697</c:v>
                </c:pt>
                <c:pt idx="163">
                  <c:v>IMPK</c:v>
                </c:pt>
                <c:pt idx="164">
                  <c:v>STK22S1</c:v>
                </c:pt>
                <c:pt idx="165">
                  <c:v>CDC7</c:v>
                </c:pt>
                <c:pt idx="166">
                  <c:v>ALK</c:v>
                </c:pt>
                <c:pt idx="167">
                  <c:v>SCYL1</c:v>
                </c:pt>
                <c:pt idx="168">
                  <c:v>PIP5K2A</c:v>
                </c:pt>
                <c:pt idx="169">
                  <c:v>RBKS</c:v>
                </c:pt>
                <c:pt idx="170">
                  <c:v>4930444A02RIK</c:v>
                </c:pt>
                <c:pt idx="171">
                  <c:v>FGFR1</c:v>
                </c:pt>
                <c:pt idx="172">
                  <c:v>CDADC1</c:v>
                </c:pt>
                <c:pt idx="173">
                  <c:v>OSR1</c:v>
                </c:pt>
                <c:pt idx="174">
                  <c:v>MAPK8</c:v>
                </c:pt>
                <c:pt idx="175">
                  <c:v>BC027088</c:v>
                </c:pt>
                <c:pt idx="176">
                  <c:v>A330090H18</c:v>
                </c:pt>
                <c:pt idx="177">
                  <c:v>DGKA</c:v>
                </c:pt>
                <c:pt idx="178">
                  <c:v>PRKAG3</c:v>
                </c:pt>
                <c:pt idx="179">
                  <c:v>SSTK</c:v>
                </c:pt>
                <c:pt idx="180">
                  <c:v>PANK4</c:v>
                </c:pt>
                <c:pt idx="181">
                  <c:v>TJP2</c:v>
                </c:pt>
                <c:pt idx="182">
                  <c:v>C330011J12RIK</c:v>
                </c:pt>
                <c:pt idx="183">
                  <c:v>PRKAR2A</c:v>
                </c:pt>
                <c:pt idx="184">
                  <c:v>ACVR1B</c:v>
                </c:pt>
                <c:pt idx="185">
                  <c:v>PFKL</c:v>
                </c:pt>
                <c:pt idx="186">
                  <c:v>ERBB3</c:v>
                </c:pt>
                <c:pt idx="187">
                  <c:v>AV006891</c:v>
                </c:pt>
                <c:pt idx="188">
                  <c:v>HAK</c:v>
                </c:pt>
                <c:pt idx="189">
                  <c:v>TRIB3</c:v>
                </c:pt>
                <c:pt idx="190">
                  <c:v>MPZL1</c:v>
                </c:pt>
                <c:pt idx="191">
                  <c:v>MAPK10</c:v>
                </c:pt>
                <c:pt idx="192">
                  <c:v>PAK6</c:v>
                </c:pt>
                <c:pt idx="193">
                  <c:v>AI326477</c:v>
                </c:pt>
                <c:pt idx="194">
                  <c:v>ACVR2B</c:v>
                </c:pt>
                <c:pt idx="195">
                  <c:v>PASK</c:v>
                </c:pt>
                <c:pt idx="196">
                  <c:v>MAPK4</c:v>
                </c:pt>
                <c:pt idx="197">
                  <c:v>FGFR4</c:v>
                </c:pt>
                <c:pt idx="198">
                  <c:v>CDKN1B</c:v>
                </c:pt>
                <c:pt idx="199">
                  <c:v>1700112N14RIK</c:v>
                </c:pt>
                <c:pt idx="200">
                  <c:v>Sphk1</c:v>
                </c:pt>
                <c:pt idx="201">
                  <c:v>PI4K2A</c:v>
                </c:pt>
                <c:pt idx="202">
                  <c:v>MAP3K5</c:v>
                </c:pt>
                <c:pt idx="203">
                  <c:v>AKAP3</c:v>
                </c:pt>
                <c:pt idx="204">
                  <c:v>FGR</c:v>
                </c:pt>
                <c:pt idx="205">
                  <c:v>DYRK4</c:v>
                </c:pt>
                <c:pt idx="206">
                  <c:v>A330068P14RIK</c:v>
                </c:pt>
                <c:pt idx="207">
                  <c:v>LOC333050</c:v>
                </c:pt>
                <c:pt idx="208">
                  <c:v>PHKG2</c:v>
                </c:pt>
                <c:pt idx="209">
                  <c:v>LOC245000</c:v>
                </c:pt>
                <c:pt idx="210">
                  <c:v>STK3</c:v>
                </c:pt>
                <c:pt idx="211">
                  <c:v>PI4K2B</c:v>
                </c:pt>
                <c:pt idx="212">
                  <c:v>MPP2</c:v>
                </c:pt>
                <c:pt idx="213">
                  <c:v>MAP2K6</c:v>
                </c:pt>
                <c:pt idx="214">
                  <c:v>GAP43</c:v>
                </c:pt>
                <c:pt idx="215">
                  <c:v>MAP3K3</c:v>
                </c:pt>
                <c:pt idx="216">
                  <c:v>MAP3K12</c:v>
                </c:pt>
                <c:pt idx="217">
                  <c:v>0710007A14RIK</c:v>
                </c:pt>
                <c:pt idx="218">
                  <c:v>ADRBK2</c:v>
                </c:pt>
                <c:pt idx="219">
                  <c:v>MAP2K1</c:v>
                </c:pt>
                <c:pt idx="220">
                  <c:v>ROCK1</c:v>
                </c:pt>
                <c:pt idx="221">
                  <c:v>PCK1</c:v>
                </c:pt>
                <c:pt idx="222">
                  <c:v>STK24</c:v>
                </c:pt>
                <c:pt idx="223">
                  <c:v>PIK3R1</c:v>
                </c:pt>
                <c:pt idx="224">
                  <c:v>SOCS1</c:v>
                </c:pt>
                <c:pt idx="225">
                  <c:v>PIK3R4</c:v>
                </c:pt>
                <c:pt idx="226">
                  <c:v>ADRB2</c:v>
                </c:pt>
                <c:pt idx="227">
                  <c:v>PAK7</c:v>
                </c:pt>
                <c:pt idx="228">
                  <c:v>PINK1</c:v>
                </c:pt>
                <c:pt idx="229">
                  <c:v>GM711</c:v>
                </c:pt>
                <c:pt idx="230">
                  <c:v>PANK3</c:v>
                </c:pt>
                <c:pt idx="231">
                  <c:v>PRKWNK3</c:v>
                </c:pt>
                <c:pt idx="232">
                  <c:v>CDC2L2</c:v>
                </c:pt>
                <c:pt idx="233">
                  <c:v>MAP3K9</c:v>
                </c:pt>
                <c:pt idx="234">
                  <c:v>AK1</c:v>
                </c:pt>
                <c:pt idx="235">
                  <c:v>B230104P22RIK</c:v>
                </c:pt>
                <c:pt idx="236">
                  <c:v>NTRK1</c:v>
                </c:pt>
                <c:pt idx="237">
                  <c:v>BMPR1B</c:v>
                </c:pt>
                <c:pt idx="238">
                  <c:v>NPR2</c:v>
                </c:pt>
                <c:pt idx="239">
                  <c:v>AW413632</c:v>
                </c:pt>
                <c:pt idx="240">
                  <c:v>CKMT1</c:v>
                </c:pt>
                <c:pt idx="241">
                  <c:v>PGK2</c:v>
                </c:pt>
                <c:pt idx="242">
                  <c:v>4931412G03RIK</c:v>
                </c:pt>
                <c:pt idx="243">
                  <c:v>SRPK1</c:v>
                </c:pt>
                <c:pt idx="244">
                  <c:v>PFKM</c:v>
                </c:pt>
                <c:pt idx="245">
                  <c:v>GRK1</c:v>
                </c:pt>
                <c:pt idx="246">
                  <c:v>ACVR1</c:v>
                </c:pt>
                <c:pt idx="247">
                  <c:v>CDK5R2</c:v>
                </c:pt>
                <c:pt idx="248">
                  <c:v>PDK2</c:v>
                </c:pt>
                <c:pt idx="249">
                  <c:v>RPS6KA5</c:v>
                </c:pt>
                <c:pt idx="250">
                  <c:v>FUK</c:v>
                </c:pt>
                <c:pt idx="251">
                  <c:v>MAST2</c:v>
                </c:pt>
                <c:pt idx="252">
                  <c:v>D8ERTD82E</c:v>
                </c:pt>
                <c:pt idx="253">
                  <c:v>AKAP4</c:v>
                </c:pt>
                <c:pt idx="254">
                  <c:v>CARKL</c:v>
                </c:pt>
                <c:pt idx="255">
                  <c:v>AVPR1A</c:v>
                </c:pt>
                <c:pt idx="256">
                  <c:v>TGFBR2</c:v>
                </c:pt>
                <c:pt idx="257">
                  <c:v>1200016D23RIK</c:v>
                </c:pt>
                <c:pt idx="258">
                  <c:v>GALK1</c:v>
                </c:pt>
                <c:pt idx="259">
                  <c:v>BC056929</c:v>
                </c:pt>
                <c:pt idx="260">
                  <c:v>WEE1</c:v>
                </c:pt>
                <c:pt idx="261">
                  <c:v>CCL12</c:v>
                </c:pt>
                <c:pt idx="262">
                  <c:v>6330415M09RIK</c:v>
                </c:pt>
                <c:pt idx="263">
                  <c:v>TLR3</c:v>
                </c:pt>
                <c:pt idx="264">
                  <c:v>TXNDC3</c:v>
                </c:pt>
                <c:pt idx="265">
                  <c:v>CKS1</c:v>
                </c:pt>
                <c:pt idx="266">
                  <c:v>MAPK6</c:v>
                </c:pt>
                <c:pt idx="267">
                  <c:v>MAPK7</c:v>
                </c:pt>
                <c:pt idx="268">
                  <c:v>STK32B</c:v>
                </c:pt>
                <c:pt idx="269">
                  <c:v>FLT4</c:v>
                </c:pt>
                <c:pt idx="270">
                  <c:v>CALM3</c:v>
                </c:pt>
                <c:pt idx="271">
                  <c:v>D530020C15RIK</c:v>
                </c:pt>
                <c:pt idx="272">
                  <c:v>CDK5R</c:v>
                </c:pt>
                <c:pt idx="273">
                  <c:v>AKAP13</c:v>
                </c:pt>
                <c:pt idx="274">
                  <c:v>CHEK2</c:v>
                </c:pt>
                <c:pt idx="275">
                  <c:v>PRKCE</c:v>
                </c:pt>
                <c:pt idx="276">
                  <c:v>RAF1</c:v>
                </c:pt>
                <c:pt idx="277">
                  <c:v>BRAF</c:v>
                </c:pt>
                <c:pt idx="278">
                  <c:v>KIST</c:v>
                </c:pt>
                <c:pt idx="279">
                  <c:v>TRIM27</c:v>
                </c:pt>
                <c:pt idx="280">
                  <c:v>CDC42BPB</c:v>
                </c:pt>
                <c:pt idx="281">
                  <c:v>MKNK2</c:v>
                </c:pt>
                <c:pt idx="282">
                  <c:v>IRAK1</c:v>
                </c:pt>
                <c:pt idx="283">
                  <c:v>LIMK2</c:v>
                </c:pt>
                <c:pt idx="284">
                  <c:v>BLK</c:v>
                </c:pt>
                <c:pt idx="285">
                  <c:v>MERTK</c:v>
                </c:pt>
                <c:pt idx="286">
                  <c:v>SEPHS1</c:v>
                </c:pt>
                <c:pt idx="287">
                  <c:v>MAP3K6</c:v>
                </c:pt>
                <c:pt idx="288">
                  <c:v>CSF1R</c:v>
                </c:pt>
                <c:pt idx="289">
                  <c:v>PIK3R3</c:v>
                </c:pt>
                <c:pt idx="290">
                  <c:v>TRPM6</c:v>
                </c:pt>
                <c:pt idx="291">
                  <c:v>MAP4K4</c:v>
                </c:pt>
                <c:pt idx="292">
                  <c:v>EPHB4</c:v>
                </c:pt>
                <c:pt idx="293">
                  <c:v>CSNK1A1</c:v>
                </c:pt>
                <c:pt idx="294">
                  <c:v>CDC2A</c:v>
                </c:pt>
                <c:pt idx="295">
                  <c:v>1200013B22RIK</c:v>
                </c:pt>
                <c:pt idx="296">
                  <c:v>DLGH3</c:v>
                </c:pt>
                <c:pt idx="297">
                  <c:v>GSK3B</c:v>
                </c:pt>
                <c:pt idx="298">
                  <c:v>HIPK2</c:v>
                </c:pt>
                <c:pt idx="299">
                  <c:v>CDKN1A</c:v>
                </c:pt>
                <c:pt idx="300">
                  <c:v>MAP4K3</c:v>
                </c:pt>
                <c:pt idx="301">
                  <c:v>ITPKC</c:v>
                </c:pt>
                <c:pt idx="302">
                  <c:v>2610019A05RIK</c:v>
                </c:pt>
                <c:pt idx="303">
                  <c:v>LTK</c:v>
                </c:pt>
                <c:pt idx="304">
                  <c:v>IKBKAP</c:v>
                </c:pt>
                <c:pt idx="305">
                  <c:v>AKAP1</c:v>
                </c:pt>
                <c:pt idx="306">
                  <c:v>SAST</c:v>
                </c:pt>
                <c:pt idx="307">
                  <c:v>PCTK3</c:v>
                </c:pt>
                <c:pt idx="308">
                  <c:v>BRD2</c:v>
                </c:pt>
                <c:pt idx="309">
                  <c:v>NEK2</c:v>
                </c:pt>
                <c:pt idx="310">
                  <c:v>RNASEL</c:v>
                </c:pt>
                <c:pt idx="311">
                  <c:v>MAP4K1</c:v>
                </c:pt>
                <c:pt idx="312">
                  <c:v>FASTK</c:v>
                </c:pt>
                <c:pt idx="313">
                  <c:v>ZAP70</c:v>
                </c:pt>
                <c:pt idx="314">
                  <c:v>FYB</c:v>
                </c:pt>
                <c:pt idx="315">
                  <c:v>STK32C</c:v>
                </c:pt>
                <c:pt idx="316">
                  <c:v>TTBK1</c:v>
                </c:pt>
                <c:pt idx="317">
                  <c:v>AKT1</c:v>
                </c:pt>
                <c:pt idx="318">
                  <c:v>TLK2</c:v>
                </c:pt>
                <c:pt idx="319">
                  <c:v>DGKB</c:v>
                </c:pt>
                <c:pt idx="320">
                  <c:v>PFKP</c:v>
                </c:pt>
                <c:pt idx="321">
                  <c:v>MAPKAPK5</c:v>
                </c:pt>
                <c:pt idx="322">
                  <c:v>GUCY2C</c:v>
                </c:pt>
                <c:pt idx="323">
                  <c:v>AW319487</c:v>
                </c:pt>
                <c:pt idx="324">
                  <c:v>PRKG1</c:v>
                </c:pt>
                <c:pt idx="325">
                  <c:v>STK31</c:v>
                </c:pt>
                <c:pt idx="326">
                  <c:v>PBK</c:v>
                </c:pt>
                <c:pt idx="327">
                  <c:v>DUSP4</c:v>
                </c:pt>
                <c:pt idx="328">
                  <c:v>DUSP6</c:v>
                </c:pt>
                <c:pt idx="329">
                  <c:v>ADCK5</c:v>
                </c:pt>
                <c:pt idx="330">
                  <c:v>CSNK1G3</c:v>
                </c:pt>
                <c:pt idx="331">
                  <c:v>CDK5RAP3</c:v>
                </c:pt>
                <c:pt idx="332">
                  <c:v>JAK3</c:v>
                </c:pt>
                <c:pt idx="333">
                  <c:v>PIM1</c:v>
                </c:pt>
                <c:pt idx="334">
                  <c:v>PIM3</c:v>
                </c:pt>
                <c:pt idx="335">
                  <c:v>HK3</c:v>
                </c:pt>
                <c:pt idx="336">
                  <c:v>MAPK11</c:v>
                </c:pt>
                <c:pt idx="337">
                  <c:v>MVD</c:v>
                </c:pt>
                <c:pt idx="338">
                  <c:v>WIF1</c:v>
                </c:pt>
                <c:pt idx="339">
                  <c:v>AW548124</c:v>
                </c:pt>
                <c:pt idx="340">
                  <c:v>TYRO3</c:v>
                </c:pt>
                <c:pt idx="341">
                  <c:v>HSPB8</c:v>
                </c:pt>
                <c:pt idx="342">
                  <c:v>E130304F04RIK</c:v>
                </c:pt>
                <c:pt idx="343">
                  <c:v>ANKRD3</c:v>
                </c:pt>
                <c:pt idx="344">
                  <c:v>NRG3</c:v>
                </c:pt>
                <c:pt idx="345">
                  <c:v>ITK</c:v>
                </c:pt>
                <c:pt idx="346">
                  <c:v>GPRK5</c:v>
                </c:pt>
                <c:pt idx="347">
                  <c:v>FGFR3</c:v>
                </c:pt>
                <c:pt idx="348">
                  <c:v>LOC215946</c:v>
                </c:pt>
                <c:pt idx="349">
                  <c:v>NPR1</c:v>
                </c:pt>
                <c:pt idx="350">
                  <c:v>MAPK3</c:v>
                </c:pt>
                <c:pt idx="351">
                  <c:v>ABL2</c:v>
                </c:pt>
                <c:pt idx="352">
                  <c:v>GUCY2E</c:v>
                </c:pt>
                <c:pt idx="353">
                  <c:v>SQSTM1</c:v>
                </c:pt>
                <c:pt idx="354">
                  <c:v>CDKN2B</c:v>
                </c:pt>
                <c:pt idx="355">
                  <c:v>ULK2</c:v>
                </c:pt>
                <c:pt idx="356">
                  <c:v>PPP4C</c:v>
                </c:pt>
                <c:pt idx="357">
                  <c:v>STK22B</c:v>
                </c:pt>
                <c:pt idx="358">
                  <c:v>EPHA4</c:v>
                </c:pt>
                <c:pt idx="359">
                  <c:v>MARK1</c:v>
                </c:pt>
                <c:pt idx="360">
                  <c:v>STK38L</c:v>
                </c:pt>
                <c:pt idx="361">
                  <c:v>MAP3K8</c:v>
                </c:pt>
                <c:pt idx="362">
                  <c:v>NTRK2</c:v>
                </c:pt>
                <c:pt idx="363">
                  <c:v>C030046M14RIK</c:v>
                </c:pt>
                <c:pt idx="364">
                  <c:v>PKLR</c:v>
                </c:pt>
                <c:pt idx="365">
                  <c:v>PAK1</c:v>
                </c:pt>
                <c:pt idx="366">
                  <c:v>GK2</c:v>
                </c:pt>
                <c:pt idx="367">
                  <c:v>IRAK3</c:v>
                </c:pt>
                <c:pt idx="368">
                  <c:v>NRK</c:v>
                </c:pt>
                <c:pt idx="369">
                  <c:v>BC021395</c:v>
                </c:pt>
                <c:pt idx="370">
                  <c:v>NME5</c:v>
                </c:pt>
                <c:pt idx="371">
                  <c:v>TGFBR1</c:v>
                </c:pt>
                <c:pt idx="372">
                  <c:v>RPS6KA1</c:v>
                </c:pt>
                <c:pt idx="373">
                  <c:v>Ptk7</c:v>
                </c:pt>
                <c:pt idx="374">
                  <c:v>GALK2</c:v>
                </c:pt>
                <c:pt idx="375">
                  <c:v>DCAMKL1</c:v>
                </c:pt>
                <c:pt idx="376">
                  <c:v>1810010O14RIK</c:v>
                </c:pt>
                <c:pt idx="377">
                  <c:v>CDKN3</c:v>
                </c:pt>
                <c:pt idx="378">
                  <c:v>CDKL2</c:v>
                </c:pt>
                <c:pt idx="379">
                  <c:v>CHKB</c:v>
                </c:pt>
                <c:pt idx="380">
                  <c:v>PPP1R1B</c:v>
                </c:pt>
                <c:pt idx="381">
                  <c:v>DGKG</c:v>
                </c:pt>
                <c:pt idx="382">
                  <c:v>DLGH4</c:v>
                </c:pt>
                <c:pt idx="383">
                  <c:v>PKIB</c:v>
                </c:pt>
                <c:pt idx="384">
                  <c:v>D830007E07</c:v>
                </c:pt>
                <c:pt idx="385">
                  <c:v>PLK3</c:v>
                </c:pt>
                <c:pt idx="386">
                  <c:v>PRKX</c:v>
                </c:pt>
                <c:pt idx="387">
                  <c:v>NTRK3</c:v>
                </c:pt>
                <c:pt idx="388">
                  <c:v>PRKACA</c:v>
                </c:pt>
                <c:pt idx="389">
                  <c:v>GPRK2L</c:v>
                </c:pt>
                <c:pt idx="390">
                  <c:v>1190002A17RIK</c:v>
                </c:pt>
                <c:pt idx="391">
                  <c:v>AK2</c:v>
                </c:pt>
                <c:pt idx="392">
                  <c:v>PNKP</c:v>
                </c:pt>
                <c:pt idx="393">
                  <c:v>CSK</c:v>
                </c:pt>
                <c:pt idx="394">
                  <c:v>CKS2</c:v>
                </c:pt>
                <c:pt idx="395">
                  <c:v>Akt2</c:v>
                </c:pt>
                <c:pt idx="396">
                  <c:v>GUCY2F</c:v>
                </c:pt>
                <c:pt idx="397">
                  <c:v>EPHB6</c:v>
                </c:pt>
                <c:pt idx="398">
                  <c:v>STK33</c:v>
                </c:pt>
                <c:pt idx="399">
                  <c:v>ERN1</c:v>
                </c:pt>
                <c:pt idx="400">
                  <c:v>MRC2</c:v>
                </c:pt>
                <c:pt idx="401">
                  <c:v>STK38</c:v>
                </c:pt>
                <c:pt idx="402">
                  <c:v>EEF2K</c:v>
                </c:pt>
                <c:pt idx="403">
                  <c:v>PRPF4B</c:v>
                </c:pt>
                <c:pt idx="404">
                  <c:v>A630047E20RIK</c:v>
                </c:pt>
                <c:pt idx="405">
                  <c:v>ICK</c:v>
                </c:pt>
                <c:pt idx="406">
                  <c:v>SGK3</c:v>
                </c:pt>
                <c:pt idx="407">
                  <c:v>CAMK1D</c:v>
                </c:pt>
                <c:pt idx="408">
                  <c:v>MPP3</c:v>
                </c:pt>
                <c:pt idx="409">
                  <c:v>CKM</c:v>
                </c:pt>
                <c:pt idx="410">
                  <c:v>PRPS2</c:v>
                </c:pt>
                <c:pt idx="411">
                  <c:v>TRIB2</c:v>
                </c:pt>
                <c:pt idx="412">
                  <c:v>ETNK1</c:v>
                </c:pt>
                <c:pt idx="413">
                  <c:v>MAP2K5</c:v>
                </c:pt>
                <c:pt idx="414">
                  <c:v>ADRA1A</c:v>
                </c:pt>
                <c:pt idx="415">
                  <c:v>SOCS5</c:v>
                </c:pt>
                <c:pt idx="416">
                  <c:v>MAP2K3</c:v>
                </c:pt>
                <c:pt idx="417">
                  <c:v>LCK</c:v>
                </c:pt>
                <c:pt idx="418">
                  <c:v>IHPK1</c:v>
                </c:pt>
                <c:pt idx="419">
                  <c:v>Lrrk2</c:v>
                </c:pt>
                <c:pt idx="420">
                  <c:v>DUSP10</c:v>
                </c:pt>
                <c:pt idx="421">
                  <c:v>SHC1</c:v>
                </c:pt>
                <c:pt idx="422">
                  <c:v>PCTK1</c:v>
                </c:pt>
                <c:pt idx="423">
                  <c:v>PTK2</c:v>
                </c:pt>
                <c:pt idx="424">
                  <c:v>B130050I23RIK</c:v>
                </c:pt>
                <c:pt idx="425">
                  <c:v>BUB1</c:v>
                </c:pt>
                <c:pt idx="426">
                  <c:v>BC004012</c:v>
                </c:pt>
                <c:pt idx="427">
                  <c:v>FRK</c:v>
                </c:pt>
                <c:pt idx="428">
                  <c:v>NME2</c:v>
                </c:pt>
                <c:pt idx="429">
                  <c:v>PRKCA</c:v>
                </c:pt>
                <c:pt idx="430">
                  <c:v>PPP2CB</c:v>
                </c:pt>
                <c:pt idx="431">
                  <c:v>LOC382011</c:v>
                </c:pt>
                <c:pt idx="432">
                  <c:v>DNAJC3</c:v>
                </c:pt>
                <c:pt idx="433">
                  <c:v>PIK3CG</c:v>
                </c:pt>
                <c:pt idx="434">
                  <c:v>CKMT2</c:v>
                </c:pt>
                <c:pt idx="435">
                  <c:v>4933424F08RIK</c:v>
                </c:pt>
                <c:pt idx="436">
                  <c:v>ADRA1B</c:v>
                </c:pt>
                <c:pt idx="437">
                  <c:v>VRK3</c:v>
                </c:pt>
                <c:pt idx="438">
                  <c:v>INSR</c:v>
                </c:pt>
                <c:pt idx="439">
                  <c:v>BMX</c:v>
                </c:pt>
                <c:pt idx="440">
                  <c:v>Ptk2b</c:v>
                </c:pt>
                <c:pt idx="441">
                  <c:v>PXK</c:v>
                </c:pt>
                <c:pt idx="442">
                  <c:v>RUNX2</c:v>
                </c:pt>
                <c:pt idx="443">
                  <c:v>STK23</c:v>
                </c:pt>
                <c:pt idx="444">
                  <c:v>BCR</c:v>
                </c:pt>
                <c:pt idx="445">
                  <c:v>BMPR2</c:v>
                </c:pt>
                <c:pt idx="446">
                  <c:v>TYK2</c:v>
                </c:pt>
                <c:pt idx="447">
                  <c:v>EIF2AK1</c:v>
                </c:pt>
                <c:pt idx="448">
                  <c:v>NAGK</c:v>
                </c:pt>
                <c:pt idx="449">
                  <c:v>LOC381757</c:v>
                </c:pt>
                <c:pt idx="450">
                  <c:v>PAK2</c:v>
                </c:pt>
                <c:pt idx="451">
                  <c:v>HIPK1</c:v>
                </c:pt>
                <c:pt idx="452">
                  <c:v>HK1</c:v>
                </c:pt>
                <c:pt idx="453">
                  <c:v>DAPK3</c:v>
                </c:pt>
                <c:pt idx="454">
                  <c:v>CDKL3</c:v>
                </c:pt>
                <c:pt idx="455">
                  <c:v>EPHA1</c:v>
                </c:pt>
                <c:pt idx="456">
                  <c:v>DM15</c:v>
                </c:pt>
                <c:pt idx="457">
                  <c:v>PHKA2</c:v>
                </c:pt>
                <c:pt idx="458">
                  <c:v>4921504K03RIK</c:v>
                </c:pt>
                <c:pt idx="459">
                  <c:v>PRKCD</c:v>
                </c:pt>
                <c:pt idx="460">
                  <c:v>CAMK4</c:v>
                </c:pt>
                <c:pt idx="461">
                  <c:v>CCRK</c:v>
                </c:pt>
                <c:pt idx="462">
                  <c:v>TESK2</c:v>
                </c:pt>
                <c:pt idx="463">
                  <c:v>NEK3</c:v>
                </c:pt>
                <c:pt idx="464">
                  <c:v>Prkci</c:v>
                </c:pt>
                <c:pt idx="465">
                  <c:v>AKAP11</c:v>
                </c:pt>
                <c:pt idx="466">
                  <c:v>FGFR2</c:v>
                </c:pt>
                <c:pt idx="467">
                  <c:v>CSNK1E</c:v>
                </c:pt>
                <c:pt idx="468">
                  <c:v>AMHR2</c:v>
                </c:pt>
                <c:pt idx="469">
                  <c:v>PKN1</c:v>
                </c:pt>
                <c:pt idx="470">
                  <c:v>ROS1</c:v>
                </c:pt>
                <c:pt idx="471">
                  <c:v>MOS</c:v>
                </c:pt>
                <c:pt idx="472">
                  <c:v>CDKN2C</c:v>
                </c:pt>
                <c:pt idx="473">
                  <c:v>DYRK1A</c:v>
                </c:pt>
                <c:pt idx="474">
                  <c:v>2410021P16RIK</c:v>
                </c:pt>
                <c:pt idx="475">
                  <c:v>PMVK</c:v>
                </c:pt>
                <c:pt idx="476">
                  <c:v>PTPRT</c:v>
                </c:pt>
                <c:pt idx="477">
                  <c:v>DYRK1B</c:v>
                </c:pt>
                <c:pt idx="478">
                  <c:v>RIPK2</c:v>
                </c:pt>
                <c:pt idx="479">
                  <c:v>STK2</c:v>
                </c:pt>
                <c:pt idx="480">
                  <c:v>MUSK</c:v>
                </c:pt>
                <c:pt idx="481">
                  <c:v>Flt1</c:v>
                </c:pt>
                <c:pt idx="482">
                  <c:v>ACVRL1</c:v>
                </c:pt>
                <c:pt idx="483">
                  <c:v>PTPRJ</c:v>
                </c:pt>
                <c:pt idx="484">
                  <c:v>PHKG</c:v>
                </c:pt>
                <c:pt idx="485">
                  <c:v>CAMK2A</c:v>
                </c:pt>
                <c:pt idx="486">
                  <c:v>NEK8</c:v>
                </c:pt>
                <c:pt idx="487">
                  <c:v>SGK</c:v>
                </c:pt>
                <c:pt idx="488">
                  <c:v>1810043M15RIK</c:v>
                </c:pt>
                <c:pt idx="489">
                  <c:v>COL4A3BP</c:v>
                </c:pt>
                <c:pt idx="490">
                  <c:v>AGPT4</c:v>
                </c:pt>
                <c:pt idx="491">
                  <c:v>4732496O19RIK</c:v>
                </c:pt>
                <c:pt idx="492">
                  <c:v>CAMK1</c:v>
                </c:pt>
                <c:pt idx="493">
                  <c:v>ALS2CR2</c:v>
                </c:pt>
                <c:pt idx="494">
                  <c:v>Acvr2</c:v>
                </c:pt>
                <c:pt idx="495">
                  <c:v>PIK3CB</c:v>
                </c:pt>
                <c:pt idx="496">
                  <c:v>MARK4</c:v>
                </c:pt>
                <c:pt idx="497">
                  <c:v>D830007F02RIK</c:v>
                </c:pt>
                <c:pt idx="498">
                  <c:v>HIPK3</c:v>
                </c:pt>
                <c:pt idx="499">
                  <c:v>MAPK1</c:v>
                </c:pt>
                <c:pt idx="500">
                  <c:v>2610018G03RIK</c:v>
                </c:pt>
                <c:pt idx="501">
                  <c:v>NME6</c:v>
                </c:pt>
                <c:pt idx="502">
                  <c:v>LOC276837</c:v>
                </c:pt>
                <c:pt idx="503">
                  <c:v>GSBS</c:v>
                </c:pt>
                <c:pt idx="504">
                  <c:v>5730409F23RIK</c:v>
                </c:pt>
                <c:pt idx="505">
                  <c:v>MKNK1</c:v>
                </c:pt>
                <c:pt idx="506">
                  <c:v>LCP2</c:v>
                </c:pt>
                <c:pt idx="507">
                  <c:v>PACSIN1</c:v>
                </c:pt>
                <c:pt idx="508">
                  <c:v>MVK</c:v>
                </c:pt>
                <c:pt idx="509">
                  <c:v>GFRA2</c:v>
                </c:pt>
                <c:pt idx="510">
                  <c:v>ARL6IP1</c:v>
                </c:pt>
                <c:pt idx="511">
                  <c:v>TLK1</c:v>
                </c:pt>
                <c:pt idx="512">
                  <c:v>FLT3</c:v>
                </c:pt>
                <c:pt idx="513">
                  <c:v>MBIP</c:v>
                </c:pt>
                <c:pt idx="514">
                  <c:v>TK1</c:v>
                </c:pt>
                <c:pt idx="515">
                  <c:v>RASGRF2</c:v>
                </c:pt>
                <c:pt idx="516">
                  <c:v>PRPS1</c:v>
                </c:pt>
                <c:pt idx="517">
                  <c:v>C230090D14</c:v>
                </c:pt>
                <c:pt idx="518">
                  <c:v>CAMKK2</c:v>
                </c:pt>
                <c:pt idx="519">
                  <c:v>CAMK2B</c:v>
                </c:pt>
                <c:pt idx="520">
                  <c:v>CERK</c:v>
                </c:pt>
                <c:pt idx="521">
                  <c:v>Prkr</c:v>
                </c:pt>
                <c:pt idx="522">
                  <c:v>CSNK1G1</c:v>
                </c:pt>
                <c:pt idx="523">
                  <c:v>CDKN2D</c:v>
                </c:pt>
                <c:pt idx="524">
                  <c:v>PTK6</c:v>
                </c:pt>
                <c:pt idx="525">
                  <c:v>9130019I15RIK</c:v>
                </c:pt>
                <c:pt idx="526">
                  <c:v>MALT1</c:v>
                </c:pt>
                <c:pt idx="527">
                  <c:v>HUNK</c:v>
                </c:pt>
                <c:pt idx="528">
                  <c:v>2810404F18RIK</c:v>
                </c:pt>
                <c:pt idx="529">
                  <c:v>PRKCB</c:v>
                </c:pt>
                <c:pt idx="530">
                  <c:v>CAMK2D</c:v>
                </c:pt>
                <c:pt idx="531">
                  <c:v>AA545217</c:v>
                </c:pt>
                <c:pt idx="532">
                  <c:v>PCTK2</c:v>
                </c:pt>
                <c:pt idx="533">
                  <c:v>NME3</c:v>
                </c:pt>
                <c:pt idx="534">
                  <c:v>ETNK2</c:v>
                </c:pt>
                <c:pt idx="535">
                  <c:v>AKT3</c:v>
                </c:pt>
                <c:pt idx="536">
                  <c:v>ITPK1</c:v>
                </c:pt>
                <c:pt idx="537">
                  <c:v>EDN2</c:v>
                </c:pt>
                <c:pt idx="538">
                  <c:v>NRBP</c:v>
                </c:pt>
                <c:pt idx="539">
                  <c:v>MASTL</c:v>
                </c:pt>
                <c:pt idx="540">
                  <c:v>2610037M15RIK</c:v>
                </c:pt>
                <c:pt idx="541">
                  <c:v>BC032265</c:v>
                </c:pt>
                <c:pt idx="542">
                  <c:v>DGKZ</c:v>
                </c:pt>
                <c:pt idx="543">
                  <c:v>RIPK1</c:v>
                </c:pt>
                <c:pt idx="544">
                  <c:v>PTPRR</c:v>
                </c:pt>
                <c:pt idx="545">
                  <c:v>FN3K</c:v>
                </c:pt>
                <c:pt idx="546">
                  <c:v>DLGH1</c:v>
                </c:pt>
                <c:pt idx="547">
                  <c:v>CHEK1</c:v>
                </c:pt>
                <c:pt idx="548">
                  <c:v>RPS6KB2</c:v>
                </c:pt>
                <c:pt idx="549">
                  <c:v>AI325941</c:v>
                </c:pt>
                <c:pt idx="550">
                  <c:v>NLK</c:v>
                </c:pt>
                <c:pt idx="551">
                  <c:v>CHUK</c:v>
                </c:pt>
                <c:pt idx="552">
                  <c:v>ULK1</c:v>
                </c:pt>
                <c:pt idx="553">
                  <c:v>ADAM9</c:v>
                </c:pt>
                <c:pt idx="554">
                  <c:v>MAP3K4</c:v>
                </c:pt>
                <c:pt idx="555">
                  <c:v>CLK2</c:v>
                </c:pt>
                <c:pt idx="556">
                  <c:v>MAP3K2</c:v>
                </c:pt>
                <c:pt idx="557">
                  <c:v>MAPK12</c:v>
                </c:pt>
                <c:pt idx="558">
                  <c:v>INSRR</c:v>
                </c:pt>
                <c:pt idx="559">
                  <c:v>DUSP8</c:v>
                </c:pt>
                <c:pt idx="560">
                  <c:v>CASK</c:v>
                </c:pt>
                <c:pt idx="561">
                  <c:v>PIP5K1B</c:v>
                </c:pt>
                <c:pt idx="562">
                  <c:v>EPHB3</c:v>
                </c:pt>
                <c:pt idx="563">
                  <c:v>Bmp2k</c:v>
                </c:pt>
                <c:pt idx="564">
                  <c:v>BRDT</c:v>
                </c:pt>
                <c:pt idx="565">
                  <c:v>Obscn</c:v>
                </c:pt>
                <c:pt idx="566">
                  <c:v>AI132223</c:v>
                </c:pt>
                <c:pt idx="567">
                  <c:v>DUSP7</c:v>
                </c:pt>
                <c:pt idx="568">
                  <c:v>BTK</c:v>
                </c:pt>
                <c:pt idx="569">
                  <c:v>MAP3K11</c:v>
                </c:pt>
                <c:pt idx="570">
                  <c:v>Prkaa2</c:v>
                </c:pt>
                <c:pt idx="571">
                  <c:v>MAP3K14</c:v>
                </c:pt>
                <c:pt idx="572">
                  <c:v>ROR2</c:v>
                </c:pt>
                <c:pt idx="573">
                  <c:v>Pik3ca</c:v>
                </c:pt>
                <c:pt idx="574">
                  <c:v>MYO3A</c:v>
                </c:pt>
                <c:pt idx="575">
                  <c:v>BLNK</c:v>
                </c:pt>
                <c:pt idx="576">
                  <c:v>PRKG2</c:v>
                </c:pt>
                <c:pt idx="577">
                  <c:v>PRKCN</c:v>
                </c:pt>
                <c:pt idx="578">
                  <c:v>PFKFB2</c:v>
                </c:pt>
                <c:pt idx="579">
                  <c:v>RAPGEF3</c:v>
                </c:pt>
                <c:pt idx="580">
                  <c:v>MET</c:v>
                </c:pt>
                <c:pt idx="581">
                  <c:v>ROR1</c:v>
                </c:pt>
                <c:pt idx="582">
                  <c:v>CARD10</c:v>
                </c:pt>
                <c:pt idx="583">
                  <c:v>BDKRB2</c:v>
                </c:pt>
                <c:pt idx="584">
                  <c:v>CLK3</c:v>
                </c:pt>
                <c:pt idx="585">
                  <c:v>TNK1</c:v>
                </c:pt>
                <c:pt idx="586">
                  <c:v>CNKSR1</c:v>
                </c:pt>
                <c:pt idx="587">
                  <c:v>1700054C12RIK</c:v>
                </c:pt>
                <c:pt idx="588">
                  <c:v>ERBB4</c:v>
                </c:pt>
                <c:pt idx="589">
                  <c:v>CHKA</c:v>
                </c:pt>
                <c:pt idx="590">
                  <c:v>PRKCSH</c:v>
                </c:pt>
                <c:pt idx="591">
                  <c:v>PTK9L</c:v>
                </c:pt>
                <c:pt idx="592">
                  <c:v>LOC210381</c:v>
                </c:pt>
                <c:pt idx="593">
                  <c:v>NEK6</c:v>
                </c:pt>
                <c:pt idx="594">
                  <c:v>PLK1</c:v>
                </c:pt>
                <c:pt idx="595">
                  <c:v>PRKACB</c:v>
                </c:pt>
                <c:pt idx="596">
                  <c:v>D10ERTD802E</c:v>
                </c:pt>
                <c:pt idx="597">
                  <c:v>RPS6KA2</c:v>
                </c:pt>
                <c:pt idx="598">
                  <c:v>IGF1R</c:v>
                </c:pt>
                <c:pt idx="599">
                  <c:v>LATS2</c:v>
                </c:pt>
                <c:pt idx="600">
                  <c:v>EPHB1</c:v>
                </c:pt>
                <c:pt idx="601">
                  <c:v>EPHA7</c:v>
                </c:pt>
                <c:pt idx="602">
                  <c:v>COASY</c:v>
                </c:pt>
                <c:pt idx="603">
                  <c:v>DGUOK</c:v>
                </c:pt>
                <c:pt idx="604">
                  <c:v>CAMK1G</c:v>
                </c:pt>
                <c:pt idx="605">
                  <c:v>HK2</c:v>
                </c:pt>
                <c:pt idx="606">
                  <c:v>GSG2</c:v>
                </c:pt>
                <c:pt idx="607">
                  <c:v>TNFRSF10B</c:v>
                </c:pt>
                <c:pt idx="608">
                  <c:v>MAK</c:v>
                </c:pt>
                <c:pt idx="609">
                  <c:v>RAPGEF4</c:v>
                </c:pt>
                <c:pt idx="610">
                  <c:v>C230081A13RIK</c:v>
                </c:pt>
                <c:pt idx="611">
                  <c:v>RET</c:v>
                </c:pt>
                <c:pt idx="612">
                  <c:v>CDKL1</c:v>
                </c:pt>
                <c:pt idx="613">
                  <c:v>ITGB1BP1</c:v>
                </c:pt>
                <c:pt idx="614">
                  <c:v>DLGH2</c:v>
                </c:pt>
                <c:pt idx="615">
                  <c:v>PIM2</c:v>
                </c:pt>
                <c:pt idx="616">
                  <c:v>RPS6KA3</c:v>
                </c:pt>
                <c:pt idx="617">
                  <c:v>Prkcz</c:v>
                </c:pt>
                <c:pt idx="618">
                  <c:v>IL11</c:v>
                </c:pt>
                <c:pt idx="619">
                  <c:v>ITPKB</c:v>
                </c:pt>
                <c:pt idx="620">
                  <c:v>CD7</c:v>
                </c:pt>
                <c:pt idx="621">
                  <c:v>AA407809</c:v>
                </c:pt>
                <c:pt idx="622">
                  <c:v>CD3E</c:v>
                </c:pt>
                <c:pt idx="623">
                  <c:v>2900057D21RIK</c:v>
                </c:pt>
                <c:pt idx="624">
                  <c:v>MAP2K1IP1</c:v>
                </c:pt>
                <c:pt idx="625">
                  <c:v>RPS6KA6</c:v>
                </c:pt>
                <c:pt idx="626">
                  <c:v>EXOSC10</c:v>
                </c:pt>
                <c:pt idx="627">
                  <c:v>CARD14</c:v>
                </c:pt>
                <c:pt idx="628">
                  <c:v>CDK8</c:v>
                </c:pt>
                <c:pt idx="629">
                  <c:v>CAMKK1</c:v>
                </c:pt>
                <c:pt idx="630">
                  <c:v>VRK1</c:v>
                </c:pt>
                <c:pt idx="631">
                  <c:v>TRP53RK</c:v>
                </c:pt>
                <c:pt idx="632">
                  <c:v>PIK3C2A</c:v>
                </c:pt>
                <c:pt idx="633">
                  <c:v>Pdpk1</c:v>
                </c:pt>
                <c:pt idx="634">
                  <c:v>Dusp1</c:v>
                </c:pt>
                <c:pt idx="635">
                  <c:v>PLK4</c:v>
                </c:pt>
                <c:pt idx="636">
                  <c:v>PKN2</c:v>
                </c:pt>
                <c:pt idx="637">
                  <c:v>LOC381406</c:v>
                </c:pt>
                <c:pt idx="638">
                  <c:v>BUB1B</c:v>
                </c:pt>
                <c:pt idx="639">
                  <c:v>CDK4</c:v>
                </c:pt>
                <c:pt idx="640">
                  <c:v>CXCL10</c:v>
                </c:pt>
                <c:pt idx="641">
                  <c:v>TLR6</c:v>
                </c:pt>
                <c:pt idx="642">
                  <c:v>IRS1</c:v>
                </c:pt>
                <c:pt idx="643">
                  <c:v>BCKDK</c:v>
                </c:pt>
                <c:pt idx="644">
                  <c:v>CLK4</c:v>
                </c:pt>
                <c:pt idx="645">
                  <c:v>PHKA1</c:v>
                </c:pt>
                <c:pt idx="646">
                  <c:v>BMPR1A</c:v>
                </c:pt>
                <c:pt idx="647">
                  <c:v>MAP3K1</c:v>
                </c:pt>
                <c:pt idx="648">
                  <c:v>PIK3C2G</c:v>
                </c:pt>
                <c:pt idx="649">
                  <c:v>PAG</c:v>
                </c:pt>
                <c:pt idx="650">
                  <c:v>PLK2</c:v>
                </c:pt>
                <c:pt idx="651">
                  <c:v>PAK4</c:v>
                </c:pt>
                <c:pt idx="652">
                  <c:v>GCK</c:v>
                </c:pt>
                <c:pt idx="653">
                  <c:v>EPHB2</c:v>
                </c:pt>
                <c:pt idx="654">
                  <c:v>KIF11</c:v>
                </c:pt>
                <c:pt idx="655">
                  <c:v>BC021917</c:v>
                </c:pt>
                <c:pt idx="656">
                  <c:v>B430306D02RIK</c:v>
                </c:pt>
                <c:pt idx="657">
                  <c:v>MAP2K2</c:v>
                </c:pt>
                <c:pt idx="658">
                  <c:v>AV047578</c:v>
                </c:pt>
                <c:pt idx="659">
                  <c:v>PRKCM</c:v>
                </c:pt>
                <c:pt idx="660">
                  <c:v>MAPK9</c:v>
                </c:pt>
                <c:pt idx="661">
                  <c:v>LOC228785</c:v>
                </c:pt>
                <c:pt idx="662">
                  <c:v>EGFR</c:v>
                </c:pt>
                <c:pt idx="663">
                  <c:v>GYK</c:v>
                </c:pt>
                <c:pt idx="664">
                  <c:v>AGTR2</c:v>
                </c:pt>
                <c:pt idx="665">
                  <c:v>MAPK13</c:v>
                </c:pt>
                <c:pt idx="666">
                  <c:v>PRKDC</c:v>
                </c:pt>
                <c:pt idx="667">
                  <c:v>AW539964</c:v>
                </c:pt>
                <c:pt idx="668">
                  <c:v>ARAF</c:v>
                </c:pt>
                <c:pt idx="669">
                  <c:v>CRK7</c:v>
                </c:pt>
                <c:pt idx="670">
                  <c:v>Prkaa1</c:v>
                </c:pt>
                <c:pt idx="671">
                  <c:v>AI874665</c:v>
                </c:pt>
                <c:pt idx="672">
                  <c:v>BC011468</c:v>
                </c:pt>
                <c:pt idx="673">
                  <c:v>MAPK8IP3</c:v>
                </c:pt>
                <c:pt idx="674">
                  <c:v>KIT</c:v>
                </c:pt>
                <c:pt idx="675">
                  <c:v>BC017634</c:v>
                </c:pt>
                <c:pt idx="676">
                  <c:v>DTYMK</c:v>
                </c:pt>
                <c:pt idx="677">
                  <c:v>NEK11</c:v>
                </c:pt>
                <c:pt idx="678">
                  <c:v>GNE</c:v>
                </c:pt>
                <c:pt idx="679">
                  <c:v>2310004N11RIK</c:v>
                </c:pt>
                <c:pt idx="680">
                  <c:v>FES</c:v>
                </c:pt>
                <c:pt idx="681">
                  <c:v>PAPSS2</c:v>
                </c:pt>
                <c:pt idx="682">
                  <c:v>PIK3R2</c:v>
                </c:pt>
                <c:pt idx="683">
                  <c:v>RFK</c:v>
                </c:pt>
                <c:pt idx="684">
                  <c:v>AURKC</c:v>
                </c:pt>
                <c:pt idx="685">
                  <c:v>CSNK1D</c:v>
                </c:pt>
                <c:pt idx="686">
                  <c:v>PTK9</c:v>
                </c:pt>
                <c:pt idx="687">
                  <c:v>DYRK3</c:v>
                </c:pt>
                <c:pt idx="688">
                  <c:v>GAK</c:v>
                </c:pt>
                <c:pt idx="689">
                  <c:v>MAPKAPK2</c:v>
                </c:pt>
                <c:pt idx="690">
                  <c:v>PKM2</c:v>
                </c:pt>
                <c:pt idx="691">
                  <c:v>CDK10</c:v>
                </c:pt>
                <c:pt idx="692">
                  <c:v>CIT</c:v>
                </c:pt>
                <c:pt idx="693">
                  <c:v>JAK1</c:v>
                </c:pt>
                <c:pt idx="694">
                  <c:v>JAK2</c:v>
                </c:pt>
                <c:pt idx="695">
                  <c:v>DOK1</c:v>
                </c:pt>
                <c:pt idx="696">
                  <c:v>AK4</c:v>
                </c:pt>
                <c:pt idx="697">
                  <c:v>PAK3</c:v>
                </c:pt>
                <c:pt idx="698">
                  <c:v>PIP5KL1</c:v>
                </c:pt>
                <c:pt idx="699">
                  <c:v>EVI1</c:v>
                </c:pt>
                <c:pt idx="700">
                  <c:v>MPP1</c:v>
                </c:pt>
                <c:pt idx="701">
                  <c:v>ABL1</c:v>
                </c:pt>
                <c:pt idx="702">
                  <c:v>MATK</c:v>
                </c:pt>
                <c:pt idx="703">
                  <c:v>STK6</c:v>
                </c:pt>
                <c:pt idx="704">
                  <c:v>PYCS</c:v>
                </c:pt>
                <c:pt idx="705">
                  <c:v>SP7</c:v>
                </c:pt>
                <c:pt idx="706">
                  <c:v>ILK</c:v>
                </c:pt>
                <c:pt idx="707">
                  <c:v>1810073P09RIK</c:v>
                </c:pt>
                <c:pt idx="708">
                  <c:v>GTF2H1</c:v>
                </c:pt>
                <c:pt idx="709">
                  <c:v>Prkra</c:v>
                </c:pt>
                <c:pt idx="710">
                  <c:v>NEK9</c:v>
                </c:pt>
                <c:pt idx="711">
                  <c:v>FRAP1</c:v>
                </c:pt>
                <c:pt idx="712">
                  <c:v>1110001A05RIK</c:v>
                </c:pt>
                <c:pt idx="713">
                  <c:v>DCK</c:v>
                </c:pt>
                <c:pt idx="714">
                  <c:v>CCL4</c:v>
                </c:pt>
                <c:pt idx="715">
                  <c:v>ADRBK1</c:v>
                </c:pt>
                <c:pt idx="716">
                  <c:v>CDK7</c:v>
                </c:pt>
                <c:pt idx="717">
                  <c:v>MAP4K5</c:v>
                </c:pt>
                <c:pt idx="718">
                  <c:v>PIP5K2B</c:v>
                </c:pt>
                <c:pt idx="719">
                  <c:v>ALPL</c:v>
                </c:pt>
                <c:pt idx="720">
                  <c:v>CDK9</c:v>
                </c:pt>
                <c:pt idx="721">
                  <c:v>MAP2K4</c:v>
                </c:pt>
                <c:pt idx="722">
                  <c:v>Map3k7</c:v>
                </c:pt>
                <c:pt idx="723">
                  <c:v>MAPK14</c:v>
                </c:pt>
                <c:pt idx="724">
                  <c:v>STK10</c:v>
                </c:pt>
                <c:pt idx="725">
                  <c:v>COPB2</c:v>
                </c:pt>
              </c:strCache>
            </c:strRef>
          </c:cat>
          <c:val>
            <c:numRef>
              <c:f>MuAD1.1m01_p1_p2_p3_20130222_4!$E$2:$E$727</c:f>
              <c:numCache>
                <c:formatCode>0.00</c:formatCode>
                <c:ptCount val="726"/>
                <c:pt idx="0">
                  <c:v>258.7713572744036</c:v>
                </c:pt>
                <c:pt idx="1">
                  <c:v>255.0457471445471</c:v>
                </c:pt>
                <c:pt idx="2">
                  <c:v>246.0023405383452</c:v>
                </c:pt>
                <c:pt idx="3">
                  <c:v>245.793912106777</c:v>
                </c:pt>
                <c:pt idx="4">
                  <c:v>239.1628692737994</c:v>
                </c:pt>
                <c:pt idx="5">
                  <c:v>237.5816542413085</c:v>
                </c:pt>
                <c:pt idx="6">
                  <c:v>235.8650039228003</c:v>
                </c:pt>
                <c:pt idx="7">
                  <c:v>230.1972143398737</c:v>
                </c:pt>
                <c:pt idx="8">
                  <c:v>223.5863295756747</c:v>
                </c:pt>
                <c:pt idx="9">
                  <c:v>222.8838485983178</c:v>
                </c:pt>
                <c:pt idx="10">
                  <c:v>219.8591527275903</c:v>
                </c:pt>
                <c:pt idx="11">
                  <c:v>212.2466761441706</c:v>
                </c:pt>
                <c:pt idx="12">
                  <c:v>205.805304838143</c:v>
                </c:pt>
                <c:pt idx="13">
                  <c:v>201.8314601316306</c:v>
                </c:pt>
                <c:pt idx="14">
                  <c:v>201.1553643739792</c:v>
                </c:pt>
                <c:pt idx="15">
                  <c:v>196.482386070003</c:v>
                </c:pt>
                <c:pt idx="16">
                  <c:v>195.9509241831513</c:v>
                </c:pt>
                <c:pt idx="17">
                  <c:v>193.2448406255423</c:v>
                </c:pt>
                <c:pt idx="18">
                  <c:v>191.6604963542652</c:v>
                </c:pt>
                <c:pt idx="19">
                  <c:v>189.3848965123092</c:v>
                </c:pt>
                <c:pt idx="20">
                  <c:v>188.8570965960626</c:v>
                </c:pt>
                <c:pt idx="21">
                  <c:v>187.7317624130498</c:v>
                </c:pt>
                <c:pt idx="22">
                  <c:v>186.4422350966874</c:v>
                </c:pt>
                <c:pt idx="23">
                  <c:v>183.1480486260861</c:v>
                </c:pt>
                <c:pt idx="24">
                  <c:v>180.523300333789</c:v>
                </c:pt>
                <c:pt idx="25">
                  <c:v>175.4888069038297</c:v>
                </c:pt>
                <c:pt idx="26">
                  <c:v>173.7315897485983</c:v>
                </c:pt>
                <c:pt idx="27">
                  <c:v>172.2346232351998</c:v>
                </c:pt>
                <c:pt idx="28">
                  <c:v>171.1207583492473</c:v>
                </c:pt>
                <c:pt idx="29">
                  <c:v>169.7453923095113</c:v>
                </c:pt>
                <c:pt idx="30">
                  <c:v>166.6571651655086</c:v>
                </c:pt>
                <c:pt idx="31">
                  <c:v>166.5687383449076</c:v>
                </c:pt>
                <c:pt idx="32">
                  <c:v>166.4477386414398</c:v>
                </c:pt>
                <c:pt idx="33">
                  <c:v>165.4019739253914</c:v>
                </c:pt>
                <c:pt idx="34">
                  <c:v>163.7060855841227</c:v>
                </c:pt>
                <c:pt idx="35">
                  <c:v>157.157058475994</c:v>
                </c:pt>
                <c:pt idx="36">
                  <c:v>155.6664031773535</c:v>
                </c:pt>
                <c:pt idx="37">
                  <c:v>154.1344325447174</c:v>
                </c:pt>
                <c:pt idx="38">
                  <c:v>153.6219452694608</c:v>
                </c:pt>
                <c:pt idx="39">
                  <c:v>153.2763703878362</c:v>
                </c:pt>
                <c:pt idx="40">
                  <c:v>145.8589255315991</c:v>
                </c:pt>
                <c:pt idx="41">
                  <c:v>145.1163584592526</c:v>
                </c:pt>
                <c:pt idx="42">
                  <c:v>144.4920025343338</c:v>
                </c:pt>
                <c:pt idx="43">
                  <c:v>139.6345264492823</c:v>
                </c:pt>
                <c:pt idx="44">
                  <c:v>138.5603637030576</c:v>
                </c:pt>
                <c:pt idx="45">
                  <c:v>138.0845844059779</c:v>
                </c:pt>
                <c:pt idx="46">
                  <c:v>134.827443272331</c:v>
                </c:pt>
                <c:pt idx="47">
                  <c:v>133.9913264668882</c:v>
                </c:pt>
                <c:pt idx="48">
                  <c:v>133.3191257285164</c:v>
                </c:pt>
                <c:pt idx="49">
                  <c:v>132.6951714214449</c:v>
                </c:pt>
                <c:pt idx="50">
                  <c:v>132.6446823698315</c:v>
                </c:pt>
                <c:pt idx="51">
                  <c:v>132.251590018783</c:v>
                </c:pt>
                <c:pt idx="52">
                  <c:v>132.1803767135318</c:v>
                </c:pt>
                <c:pt idx="53">
                  <c:v>132.1453558749885</c:v>
                </c:pt>
                <c:pt idx="54">
                  <c:v>131.793176100676</c:v>
                </c:pt>
                <c:pt idx="55">
                  <c:v>131.32413446713</c:v>
                </c:pt>
                <c:pt idx="56">
                  <c:v>130.7670531207918</c:v>
                </c:pt>
                <c:pt idx="57">
                  <c:v>130.454611172665</c:v>
                </c:pt>
                <c:pt idx="58">
                  <c:v>128.7875292073768</c:v>
                </c:pt>
                <c:pt idx="59">
                  <c:v>128.3898759320604</c:v>
                </c:pt>
                <c:pt idx="60">
                  <c:v>127.4695600567498</c:v>
                </c:pt>
                <c:pt idx="61">
                  <c:v>126.9928300644536</c:v>
                </c:pt>
                <c:pt idx="62">
                  <c:v>126.8434890061147</c:v>
                </c:pt>
                <c:pt idx="63">
                  <c:v>126.7376632012728</c:v>
                </c:pt>
                <c:pt idx="64">
                  <c:v>125.9657391238153</c:v>
                </c:pt>
                <c:pt idx="65">
                  <c:v>125.6685048106749</c:v>
                </c:pt>
                <c:pt idx="66">
                  <c:v>124.2546219558095</c:v>
                </c:pt>
                <c:pt idx="67">
                  <c:v>121.8770505338599</c:v>
                </c:pt>
                <c:pt idx="68">
                  <c:v>121.5143852636771</c:v>
                </c:pt>
                <c:pt idx="69">
                  <c:v>120.4252820276382</c:v>
                </c:pt>
                <c:pt idx="70">
                  <c:v>120.1194779958496</c:v>
                </c:pt>
                <c:pt idx="71">
                  <c:v>119.9861697622024</c:v>
                </c:pt>
                <c:pt idx="72">
                  <c:v>118.8495074011836</c:v>
                </c:pt>
                <c:pt idx="73">
                  <c:v>118.2485197422604</c:v>
                </c:pt>
                <c:pt idx="74">
                  <c:v>116.1041800236324</c:v>
                </c:pt>
                <c:pt idx="75">
                  <c:v>116.036964735819</c:v>
                </c:pt>
                <c:pt idx="76">
                  <c:v>115.9593412791553</c:v>
                </c:pt>
                <c:pt idx="77">
                  <c:v>115.3027036478674</c:v>
                </c:pt>
                <c:pt idx="78">
                  <c:v>114.9059677740423</c:v>
                </c:pt>
                <c:pt idx="79">
                  <c:v>114.6829930291832</c:v>
                </c:pt>
                <c:pt idx="80">
                  <c:v>114.4543801469951</c:v>
                </c:pt>
                <c:pt idx="81">
                  <c:v>112.0757428100347</c:v>
                </c:pt>
                <c:pt idx="82">
                  <c:v>110.8452462586954</c:v>
                </c:pt>
                <c:pt idx="83">
                  <c:v>110.4243285018201</c:v>
                </c:pt>
                <c:pt idx="84">
                  <c:v>109.9268537197319</c:v>
                </c:pt>
                <c:pt idx="85">
                  <c:v>109.8426749203531</c:v>
                </c:pt>
                <c:pt idx="86">
                  <c:v>109.7068287930321</c:v>
                </c:pt>
                <c:pt idx="87">
                  <c:v>109.4543306629048</c:v>
                </c:pt>
                <c:pt idx="88">
                  <c:v>109.2753990345786</c:v>
                </c:pt>
                <c:pt idx="89">
                  <c:v>109.1646241116867</c:v>
                </c:pt>
                <c:pt idx="90">
                  <c:v>108.9855051660498</c:v>
                </c:pt>
                <c:pt idx="91">
                  <c:v>108.866033457081</c:v>
                </c:pt>
                <c:pt idx="92">
                  <c:v>108.3609509886874</c:v>
                </c:pt>
                <c:pt idx="93">
                  <c:v>108.288582581832</c:v>
                </c:pt>
                <c:pt idx="94">
                  <c:v>107.5612004718544</c:v>
                </c:pt>
                <c:pt idx="95">
                  <c:v>107.210987338379</c:v>
                </c:pt>
                <c:pt idx="96">
                  <c:v>106.7930285567576</c:v>
                </c:pt>
                <c:pt idx="97">
                  <c:v>106.7466216243815</c:v>
                </c:pt>
                <c:pt idx="98">
                  <c:v>106.5292046173232</c:v>
                </c:pt>
                <c:pt idx="99">
                  <c:v>106.433814747039</c:v>
                </c:pt>
                <c:pt idx="100">
                  <c:v>106.1181364116849</c:v>
                </c:pt>
                <c:pt idx="101">
                  <c:v>105.4313517206555</c:v>
                </c:pt>
                <c:pt idx="102">
                  <c:v>105.396090173058</c:v>
                </c:pt>
                <c:pt idx="103">
                  <c:v>104.6275857192063</c:v>
                </c:pt>
                <c:pt idx="104">
                  <c:v>104.3894100169091</c:v>
                </c:pt>
                <c:pt idx="105">
                  <c:v>103.6440581148272</c:v>
                </c:pt>
                <c:pt idx="106">
                  <c:v>103.2142727761863</c:v>
                </c:pt>
                <c:pt idx="107">
                  <c:v>102.5722374376026</c:v>
                </c:pt>
                <c:pt idx="108">
                  <c:v>102.4470943896512</c:v>
                </c:pt>
                <c:pt idx="109">
                  <c:v>102.3461129458931</c:v>
                </c:pt>
                <c:pt idx="110">
                  <c:v>101.842806854635</c:v>
                </c:pt>
                <c:pt idx="111">
                  <c:v>101.0915943501854</c:v>
                </c:pt>
                <c:pt idx="112">
                  <c:v>101.0890030473225</c:v>
                </c:pt>
                <c:pt idx="113">
                  <c:v>101.0554937928194</c:v>
                </c:pt>
                <c:pt idx="114">
                  <c:v>100.9818855503292</c:v>
                </c:pt>
                <c:pt idx="115">
                  <c:v>100.4912550768726</c:v>
                </c:pt>
                <c:pt idx="116">
                  <c:v>100.4827903394625</c:v>
                </c:pt>
                <c:pt idx="117">
                  <c:v>100.4292850937491</c:v>
                </c:pt>
                <c:pt idx="118">
                  <c:v>100.2004541899534</c:v>
                </c:pt>
                <c:pt idx="119">
                  <c:v>100.0</c:v>
                </c:pt>
                <c:pt idx="120">
                  <c:v>99.4690003891224</c:v>
                </c:pt>
                <c:pt idx="121">
                  <c:v>98.95692086620498</c:v>
                </c:pt>
                <c:pt idx="122">
                  <c:v>98.78824716879028</c:v>
                </c:pt>
                <c:pt idx="123">
                  <c:v>98.59871018345763</c:v>
                </c:pt>
                <c:pt idx="124">
                  <c:v>98.0182691952503</c:v>
                </c:pt>
                <c:pt idx="125">
                  <c:v>97.85756687709105</c:v>
                </c:pt>
                <c:pt idx="126">
                  <c:v>97.37761250260874</c:v>
                </c:pt>
                <c:pt idx="127">
                  <c:v>97.25881955622332</c:v>
                </c:pt>
                <c:pt idx="128">
                  <c:v>96.82189825503625</c:v>
                </c:pt>
                <c:pt idx="129">
                  <c:v>96.77220205065407</c:v>
                </c:pt>
                <c:pt idx="130">
                  <c:v>96.41599540817442</c:v>
                </c:pt>
                <c:pt idx="131">
                  <c:v>96.2592143233051</c:v>
                </c:pt>
                <c:pt idx="132">
                  <c:v>96.03624976315086</c:v>
                </c:pt>
                <c:pt idx="133">
                  <c:v>95.94405837959468</c:v>
                </c:pt>
                <c:pt idx="134">
                  <c:v>95.94381800072661</c:v>
                </c:pt>
                <c:pt idx="135">
                  <c:v>95.89639993451398</c:v>
                </c:pt>
                <c:pt idx="136">
                  <c:v>95.46994765341541</c:v>
                </c:pt>
                <c:pt idx="137">
                  <c:v>95.46618311686238</c:v>
                </c:pt>
                <c:pt idx="138">
                  <c:v>95.19921916281012</c:v>
                </c:pt>
                <c:pt idx="139">
                  <c:v>95.11983984341434</c:v>
                </c:pt>
                <c:pt idx="140">
                  <c:v>94.9053233522079</c:v>
                </c:pt>
                <c:pt idx="141">
                  <c:v>94.62599702113798</c:v>
                </c:pt>
                <c:pt idx="142">
                  <c:v>93.42162212683291</c:v>
                </c:pt>
                <c:pt idx="143">
                  <c:v>93.3404237879471</c:v>
                </c:pt>
                <c:pt idx="144">
                  <c:v>92.8318063983145</c:v>
                </c:pt>
                <c:pt idx="145">
                  <c:v>92.43485691428766</c:v>
                </c:pt>
                <c:pt idx="146">
                  <c:v>92.15060938547583</c:v>
                </c:pt>
                <c:pt idx="147">
                  <c:v>91.60120561585395</c:v>
                </c:pt>
                <c:pt idx="148">
                  <c:v>91.31785777728635</c:v>
                </c:pt>
                <c:pt idx="149">
                  <c:v>91.27836210315508</c:v>
                </c:pt>
                <c:pt idx="150">
                  <c:v>91.2315407650132</c:v>
                </c:pt>
                <c:pt idx="151">
                  <c:v>90.89666829025881</c:v>
                </c:pt>
                <c:pt idx="152">
                  <c:v>90.60000678035468</c:v>
                </c:pt>
                <c:pt idx="153">
                  <c:v>90.35907087616643</c:v>
                </c:pt>
                <c:pt idx="154">
                  <c:v>90.16970832309703</c:v>
                </c:pt>
                <c:pt idx="155">
                  <c:v>89.5068516678926</c:v>
                </c:pt>
                <c:pt idx="156">
                  <c:v>88.80585303279246</c:v>
                </c:pt>
                <c:pt idx="157">
                  <c:v>88.49038499522197</c:v>
                </c:pt>
                <c:pt idx="158">
                  <c:v>88.33964263089985</c:v>
                </c:pt>
                <c:pt idx="159">
                  <c:v>88.26135250385398</c:v>
                </c:pt>
                <c:pt idx="160">
                  <c:v>88.23897775626708</c:v>
                </c:pt>
                <c:pt idx="161">
                  <c:v>88.06528965223822</c:v>
                </c:pt>
                <c:pt idx="162">
                  <c:v>88.04583315816808</c:v>
                </c:pt>
                <c:pt idx="163">
                  <c:v>87.80568068804576</c:v>
                </c:pt>
                <c:pt idx="164">
                  <c:v>87.75362811365309</c:v>
                </c:pt>
                <c:pt idx="165">
                  <c:v>87.7089049645033</c:v>
                </c:pt>
                <c:pt idx="166">
                  <c:v>87.67291410509256</c:v>
                </c:pt>
                <c:pt idx="167">
                  <c:v>87.38110059994683</c:v>
                </c:pt>
                <c:pt idx="168">
                  <c:v>87.11561641841068</c:v>
                </c:pt>
                <c:pt idx="169">
                  <c:v>87.04206663062641</c:v>
                </c:pt>
                <c:pt idx="170">
                  <c:v>86.85803046679507</c:v>
                </c:pt>
                <c:pt idx="171">
                  <c:v>86.76098703656879</c:v>
                </c:pt>
                <c:pt idx="172">
                  <c:v>86.54117889208038</c:v>
                </c:pt>
                <c:pt idx="173">
                  <c:v>86.32006544181416</c:v>
                </c:pt>
                <c:pt idx="174">
                  <c:v>86.10056404090296</c:v>
                </c:pt>
                <c:pt idx="175">
                  <c:v>85.88989814132835</c:v>
                </c:pt>
                <c:pt idx="176">
                  <c:v>85.75818717680569</c:v>
                </c:pt>
                <c:pt idx="177">
                  <c:v>85.65809067952016</c:v>
                </c:pt>
                <c:pt idx="178">
                  <c:v>85.20247502972353</c:v>
                </c:pt>
                <c:pt idx="179">
                  <c:v>84.6791239448705</c:v>
                </c:pt>
                <c:pt idx="180">
                  <c:v>84.61854714419117</c:v>
                </c:pt>
                <c:pt idx="181">
                  <c:v>84.49804232080531</c:v>
                </c:pt>
                <c:pt idx="182">
                  <c:v>84.4162120352197</c:v>
                </c:pt>
                <c:pt idx="183">
                  <c:v>84.03891233713775</c:v>
                </c:pt>
                <c:pt idx="184">
                  <c:v>83.86388768740788</c:v>
                </c:pt>
                <c:pt idx="185">
                  <c:v>83.56627264648104</c:v>
                </c:pt>
                <c:pt idx="186">
                  <c:v>83.5032057759998</c:v>
                </c:pt>
                <c:pt idx="187">
                  <c:v>83.38299364007937</c:v>
                </c:pt>
                <c:pt idx="188">
                  <c:v>83.36522093100676</c:v>
                </c:pt>
                <c:pt idx="189">
                  <c:v>82.99697155311038</c:v>
                </c:pt>
                <c:pt idx="190">
                  <c:v>82.70858842163845</c:v>
                </c:pt>
                <c:pt idx="191">
                  <c:v>82.69871309238231</c:v>
                </c:pt>
                <c:pt idx="192">
                  <c:v>82.66098109434471</c:v>
                </c:pt>
                <c:pt idx="193">
                  <c:v>82.18869226544275</c:v>
                </c:pt>
                <c:pt idx="194">
                  <c:v>82.03214191092761</c:v>
                </c:pt>
                <c:pt idx="195">
                  <c:v>81.96863812413149</c:v>
                </c:pt>
                <c:pt idx="196">
                  <c:v>81.85028781795485</c:v>
                </c:pt>
                <c:pt idx="197">
                  <c:v>81.30911524948224</c:v>
                </c:pt>
                <c:pt idx="198">
                  <c:v>81.29867776703045</c:v>
                </c:pt>
                <c:pt idx="199">
                  <c:v>81.2616154758086</c:v>
                </c:pt>
                <c:pt idx="200">
                  <c:v>80.81845914971157</c:v>
                </c:pt>
                <c:pt idx="201">
                  <c:v>80.80843617964287</c:v>
                </c:pt>
                <c:pt idx="202">
                  <c:v>80.64996495407936</c:v>
                </c:pt>
                <c:pt idx="203">
                  <c:v>80.60743614724821</c:v>
                </c:pt>
                <c:pt idx="204">
                  <c:v>80.43982238995181</c:v>
                </c:pt>
                <c:pt idx="205">
                  <c:v>80.4194204254427</c:v>
                </c:pt>
                <c:pt idx="206">
                  <c:v>80.25598671441755</c:v>
                </c:pt>
                <c:pt idx="207">
                  <c:v>80.02252155992811</c:v>
                </c:pt>
                <c:pt idx="208">
                  <c:v>79.95863411744241</c:v>
                </c:pt>
                <c:pt idx="209">
                  <c:v>79.88550006542575</c:v>
                </c:pt>
                <c:pt idx="210">
                  <c:v>79.65582755992503</c:v>
                </c:pt>
                <c:pt idx="211">
                  <c:v>78.75121935579696</c:v>
                </c:pt>
                <c:pt idx="212">
                  <c:v>78.68072406799195</c:v>
                </c:pt>
                <c:pt idx="213">
                  <c:v>78.59800454971856</c:v>
                </c:pt>
                <c:pt idx="214">
                  <c:v>78.47884981776814</c:v>
                </c:pt>
                <c:pt idx="215">
                  <c:v>78.26403887223725</c:v>
                </c:pt>
                <c:pt idx="216">
                  <c:v>78.17171216511325</c:v>
                </c:pt>
                <c:pt idx="217">
                  <c:v>78.134185089341</c:v>
                </c:pt>
                <c:pt idx="218">
                  <c:v>78.03671870362599</c:v>
                </c:pt>
                <c:pt idx="219">
                  <c:v>77.59083354660355</c:v>
                </c:pt>
                <c:pt idx="220">
                  <c:v>77.42242940294693</c:v>
                </c:pt>
                <c:pt idx="221">
                  <c:v>77.16063967232991</c:v>
                </c:pt>
                <c:pt idx="222">
                  <c:v>76.85455665330242</c:v>
                </c:pt>
                <c:pt idx="223">
                  <c:v>76.58472168485373</c:v>
                </c:pt>
                <c:pt idx="224">
                  <c:v>76.57285500714356</c:v>
                </c:pt>
                <c:pt idx="225">
                  <c:v>76.30881688783882</c:v>
                </c:pt>
                <c:pt idx="226">
                  <c:v>76.15011081520581</c:v>
                </c:pt>
                <c:pt idx="227">
                  <c:v>76.02845799258503</c:v>
                </c:pt>
                <c:pt idx="228">
                  <c:v>75.86299959798895</c:v>
                </c:pt>
                <c:pt idx="229">
                  <c:v>75.65071485930945</c:v>
                </c:pt>
                <c:pt idx="230">
                  <c:v>75.32168209694125</c:v>
                </c:pt>
                <c:pt idx="231">
                  <c:v>75.16458620009743</c:v>
                </c:pt>
                <c:pt idx="232">
                  <c:v>75.11844416304645</c:v>
                </c:pt>
                <c:pt idx="233">
                  <c:v>74.70526729230823</c:v>
                </c:pt>
                <c:pt idx="234">
                  <c:v>74.55672261410875</c:v>
                </c:pt>
                <c:pt idx="235">
                  <c:v>74.37378925193615</c:v>
                </c:pt>
                <c:pt idx="236">
                  <c:v>73.76718342060362</c:v>
                </c:pt>
                <c:pt idx="237">
                  <c:v>73.62815200206846</c:v>
                </c:pt>
                <c:pt idx="238">
                  <c:v>73.61946483385319</c:v>
                </c:pt>
                <c:pt idx="239">
                  <c:v>73.41404202618051</c:v>
                </c:pt>
                <c:pt idx="240">
                  <c:v>73.3634154293227</c:v>
                </c:pt>
                <c:pt idx="241">
                  <c:v>73.33915663977012</c:v>
                </c:pt>
                <c:pt idx="242">
                  <c:v>73.14910210391578</c:v>
                </c:pt>
                <c:pt idx="243">
                  <c:v>73.10415673737657</c:v>
                </c:pt>
                <c:pt idx="244">
                  <c:v>72.99693258747401</c:v>
                </c:pt>
                <c:pt idx="245">
                  <c:v>72.86247241494917</c:v>
                </c:pt>
                <c:pt idx="246">
                  <c:v>72.67022680379225</c:v>
                </c:pt>
                <c:pt idx="247">
                  <c:v>72.65100708310911</c:v>
                </c:pt>
                <c:pt idx="248">
                  <c:v>72.54955173634405</c:v>
                </c:pt>
                <c:pt idx="249">
                  <c:v>72.3494932217557</c:v>
                </c:pt>
                <c:pt idx="250">
                  <c:v>72.19567130995563</c:v>
                </c:pt>
                <c:pt idx="251">
                  <c:v>72.15103681823147</c:v>
                </c:pt>
                <c:pt idx="252">
                  <c:v>72.05261744413613</c:v>
                </c:pt>
                <c:pt idx="253">
                  <c:v>71.97898726144767</c:v>
                </c:pt>
                <c:pt idx="254">
                  <c:v>71.97491036394156</c:v>
                </c:pt>
                <c:pt idx="255">
                  <c:v>71.9642530388435</c:v>
                </c:pt>
                <c:pt idx="256">
                  <c:v>71.96072160354502</c:v>
                </c:pt>
                <c:pt idx="257">
                  <c:v>71.81140033854975</c:v>
                </c:pt>
                <c:pt idx="258">
                  <c:v>71.62833740540644</c:v>
                </c:pt>
                <c:pt idx="259">
                  <c:v>71.37916622072426</c:v>
                </c:pt>
                <c:pt idx="260">
                  <c:v>70.9218282952119</c:v>
                </c:pt>
                <c:pt idx="261">
                  <c:v>70.90602534542111</c:v>
                </c:pt>
                <c:pt idx="262">
                  <c:v>70.85238669253793</c:v>
                </c:pt>
                <c:pt idx="263">
                  <c:v>70.57741802206829</c:v>
                </c:pt>
                <c:pt idx="264">
                  <c:v>69.93270531203076</c:v>
                </c:pt>
                <c:pt idx="265">
                  <c:v>69.9012242653981</c:v>
                </c:pt>
                <c:pt idx="266">
                  <c:v>69.5147662130627</c:v>
                </c:pt>
                <c:pt idx="267">
                  <c:v>69.2843156502578</c:v>
                </c:pt>
                <c:pt idx="268">
                  <c:v>69.27456826645835</c:v>
                </c:pt>
                <c:pt idx="269">
                  <c:v>69.20468216374134</c:v>
                </c:pt>
                <c:pt idx="270">
                  <c:v>69.09824202164438</c:v>
                </c:pt>
                <c:pt idx="271">
                  <c:v>69.0605556753851</c:v>
                </c:pt>
                <c:pt idx="272">
                  <c:v>69.05027365256798</c:v>
                </c:pt>
                <c:pt idx="273">
                  <c:v>68.83634473917941</c:v>
                </c:pt>
                <c:pt idx="274">
                  <c:v>68.76893146764277</c:v>
                </c:pt>
                <c:pt idx="275">
                  <c:v>67.83094479402265</c:v>
                </c:pt>
                <c:pt idx="276">
                  <c:v>67.7849828737039</c:v>
                </c:pt>
                <c:pt idx="277">
                  <c:v>67.73093156184633</c:v>
                </c:pt>
                <c:pt idx="278">
                  <c:v>67.72691703823388</c:v>
                </c:pt>
                <c:pt idx="279">
                  <c:v>67.65513428550445</c:v>
                </c:pt>
                <c:pt idx="280">
                  <c:v>67.34421614275755</c:v>
                </c:pt>
                <c:pt idx="281">
                  <c:v>67.19289455272516</c:v>
                </c:pt>
                <c:pt idx="282">
                  <c:v>67.04774156698392</c:v>
                </c:pt>
                <c:pt idx="283">
                  <c:v>66.94817075860021</c:v>
                </c:pt>
                <c:pt idx="284">
                  <c:v>66.91138535407148</c:v>
                </c:pt>
                <c:pt idx="285">
                  <c:v>66.5694319527089</c:v>
                </c:pt>
                <c:pt idx="286">
                  <c:v>66.52004992760604</c:v>
                </c:pt>
                <c:pt idx="287">
                  <c:v>66.5063040922642</c:v>
                </c:pt>
                <c:pt idx="288">
                  <c:v>66.45861223740818</c:v>
                </c:pt>
                <c:pt idx="289">
                  <c:v>66.39714153780878</c:v>
                </c:pt>
                <c:pt idx="290">
                  <c:v>65.65619141760315</c:v>
                </c:pt>
                <c:pt idx="291">
                  <c:v>65.54111139805167</c:v>
                </c:pt>
                <c:pt idx="292">
                  <c:v>65.50744718490787</c:v>
                </c:pt>
                <c:pt idx="293">
                  <c:v>65.47795727337802</c:v>
                </c:pt>
                <c:pt idx="294">
                  <c:v>65.42175148779104</c:v>
                </c:pt>
                <c:pt idx="295">
                  <c:v>65.29993541741348</c:v>
                </c:pt>
                <c:pt idx="296">
                  <c:v>65.1172264319639</c:v>
                </c:pt>
                <c:pt idx="297">
                  <c:v>65.11486670928104</c:v>
                </c:pt>
                <c:pt idx="298">
                  <c:v>65.07615014576443</c:v>
                </c:pt>
                <c:pt idx="299">
                  <c:v>64.97757951592567</c:v>
                </c:pt>
                <c:pt idx="300">
                  <c:v>64.50453555510367</c:v>
                </c:pt>
                <c:pt idx="301">
                  <c:v>64.43717937055621</c:v>
                </c:pt>
                <c:pt idx="302">
                  <c:v>64.23064451302945</c:v>
                </c:pt>
                <c:pt idx="303">
                  <c:v>64.14034223207578</c:v>
                </c:pt>
                <c:pt idx="304">
                  <c:v>64.081118115699</c:v>
                </c:pt>
                <c:pt idx="305">
                  <c:v>63.81452616076754</c:v>
                </c:pt>
                <c:pt idx="306">
                  <c:v>63.61549375258735</c:v>
                </c:pt>
                <c:pt idx="307">
                  <c:v>63.50659318736329</c:v>
                </c:pt>
                <c:pt idx="308">
                  <c:v>63.44015884382447</c:v>
                </c:pt>
                <c:pt idx="309">
                  <c:v>63.38060031224429</c:v>
                </c:pt>
                <c:pt idx="310">
                  <c:v>63.3052348579532</c:v>
                </c:pt>
                <c:pt idx="311">
                  <c:v>63.18917553277272</c:v>
                </c:pt>
                <c:pt idx="312">
                  <c:v>63.04675244170471</c:v>
                </c:pt>
                <c:pt idx="313">
                  <c:v>63.03171333748862</c:v>
                </c:pt>
                <c:pt idx="314">
                  <c:v>62.97457354687921</c:v>
                </c:pt>
                <c:pt idx="315">
                  <c:v>62.94763495037947</c:v>
                </c:pt>
                <c:pt idx="316">
                  <c:v>62.52956750102049</c:v>
                </c:pt>
                <c:pt idx="317">
                  <c:v>62.35341707433107</c:v>
                </c:pt>
                <c:pt idx="318">
                  <c:v>62.25025865735859</c:v>
                </c:pt>
                <c:pt idx="319">
                  <c:v>62.03497493682891</c:v>
                </c:pt>
                <c:pt idx="320">
                  <c:v>61.9821148334101</c:v>
                </c:pt>
                <c:pt idx="321">
                  <c:v>61.58842015768109</c:v>
                </c:pt>
                <c:pt idx="322">
                  <c:v>61.50208470967628</c:v>
                </c:pt>
                <c:pt idx="323">
                  <c:v>61.34780867104974</c:v>
                </c:pt>
                <c:pt idx="324">
                  <c:v>61.34737949695239</c:v>
                </c:pt>
                <c:pt idx="325">
                  <c:v>61.04757662537794</c:v>
                </c:pt>
                <c:pt idx="326">
                  <c:v>60.8129618125983</c:v>
                </c:pt>
                <c:pt idx="327">
                  <c:v>60.75683294205018</c:v>
                </c:pt>
                <c:pt idx="328">
                  <c:v>60.66094305011143</c:v>
                </c:pt>
                <c:pt idx="329">
                  <c:v>60.6262549808077</c:v>
                </c:pt>
                <c:pt idx="330">
                  <c:v>60.59926443165609</c:v>
                </c:pt>
                <c:pt idx="331">
                  <c:v>60.27612889806253</c:v>
                </c:pt>
                <c:pt idx="332">
                  <c:v>60.25648394711229</c:v>
                </c:pt>
                <c:pt idx="333">
                  <c:v>60.2258384747285</c:v>
                </c:pt>
                <c:pt idx="334">
                  <c:v>60.09159760260135</c:v>
                </c:pt>
                <c:pt idx="335">
                  <c:v>59.82382159819235</c:v>
                </c:pt>
                <c:pt idx="336">
                  <c:v>59.44289065872152</c:v>
                </c:pt>
                <c:pt idx="337">
                  <c:v>59.33794719479307</c:v>
                </c:pt>
                <c:pt idx="338">
                  <c:v>59.25215806505824</c:v>
                </c:pt>
                <c:pt idx="339">
                  <c:v>58.62570783607836</c:v>
                </c:pt>
                <c:pt idx="340">
                  <c:v>58.47544664154913</c:v>
                </c:pt>
                <c:pt idx="341">
                  <c:v>57.94599774898053</c:v>
                </c:pt>
                <c:pt idx="342">
                  <c:v>57.71854199123869</c:v>
                </c:pt>
                <c:pt idx="343">
                  <c:v>57.57063912968007</c:v>
                </c:pt>
                <c:pt idx="344">
                  <c:v>57.070351405412</c:v>
                </c:pt>
                <c:pt idx="345">
                  <c:v>56.90667904431898</c:v>
                </c:pt>
                <c:pt idx="346">
                  <c:v>56.88734172681144</c:v>
                </c:pt>
                <c:pt idx="347">
                  <c:v>56.82733130208855</c:v>
                </c:pt>
                <c:pt idx="348">
                  <c:v>56.80122145964635</c:v>
                </c:pt>
                <c:pt idx="349">
                  <c:v>56.5840813301048</c:v>
                </c:pt>
                <c:pt idx="350">
                  <c:v>56.4264599247799</c:v>
                </c:pt>
                <c:pt idx="351">
                  <c:v>56.39829117483644</c:v>
                </c:pt>
                <c:pt idx="352">
                  <c:v>55.96936413636448</c:v>
                </c:pt>
                <c:pt idx="353">
                  <c:v>55.86142108623659</c:v>
                </c:pt>
                <c:pt idx="354">
                  <c:v>55.81586541909896</c:v>
                </c:pt>
                <c:pt idx="355">
                  <c:v>55.65213485145795</c:v>
                </c:pt>
                <c:pt idx="356">
                  <c:v>55.31867449696897</c:v>
                </c:pt>
                <c:pt idx="357">
                  <c:v>55.24614630382646</c:v>
                </c:pt>
                <c:pt idx="358">
                  <c:v>55.15984898435907</c:v>
                </c:pt>
                <c:pt idx="359">
                  <c:v>54.99495673245961</c:v>
                </c:pt>
                <c:pt idx="360">
                  <c:v>54.68945198084769</c:v>
                </c:pt>
                <c:pt idx="361">
                  <c:v>54.606374342424</c:v>
                </c:pt>
                <c:pt idx="362">
                  <c:v>54.58030956311291</c:v>
                </c:pt>
                <c:pt idx="363">
                  <c:v>54.57858760215441</c:v>
                </c:pt>
                <c:pt idx="364">
                  <c:v>54.55140630020014</c:v>
                </c:pt>
                <c:pt idx="365">
                  <c:v>54.40834287004872</c:v>
                </c:pt>
                <c:pt idx="366">
                  <c:v>54.37605477727266</c:v>
                </c:pt>
                <c:pt idx="367">
                  <c:v>54.3285410695803</c:v>
                </c:pt>
                <c:pt idx="368">
                  <c:v>54.29480816676102</c:v>
                </c:pt>
                <c:pt idx="369">
                  <c:v>54.07042931457666</c:v>
                </c:pt>
                <c:pt idx="370">
                  <c:v>53.99494051976226</c:v>
                </c:pt>
                <c:pt idx="371">
                  <c:v>53.98450094158496</c:v>
                </c:pt>
                <c:pt idx="372">
                  <c:v>53.91248669873409</c:v>
                </c:pt>
                <c:pt idx="373">
                  <c:v>53.19230515039826</c:v>
                </c:pt>
                <c:pt idx="374">
                  <c:v>53.147400582572</c:v>
                </c:pt>
                <c:pt idx="375">
                  <c:v>52.97118466927017</c:v>
                </c:pt>
                <c:pt idx="376">
                  <c:v>52.96304112122912</c:v>
                </c:pt>
                <c:pt idx="377">
                  <c:v>52.9294149278797</c:v>
                </c:pt>
                <c:pt idx="378">
                  <c:v>52.85571910377895</c:v>
                </c:pt>
                <c:pt idx="379">
                  <c:v>52.70422766504515</c:v>
                </c:pt>
                <c:pt idx="380">
                  <c:v>52.68085030659113</c:v>
                </c:pt>
                <c:pt idx="381">
                  <c:v>52.35301892579619</c:v>
                </c:pt>
                <c:pt idx="382">
                  <c:v>52.29338962633658</c:v>
                </c:pt>
                <c:pt idx="383">
                  <c:v>52.08530027870774</c:v>
                </c:pt>
                <c:pt idx="384">
                  <c:v>51.98436208540429</c:v>
                </c:pt>
                <c:pt idx="385">
                  <c:v>51.98168710496413</c:v>
                </c:pt>
                <c:pt idx="386">
                  <c:v>51.83388097223199</c:v>
                </c:pt>
                <c:pt idx="387">
                  <c:v>51.75725650164694</c:v>
                </c:pt>
                <c:pt idx="388">
                  <c:v>51.7191201447304</c:v>
                </c:pt>
                <c:pt idx="389">
                  <c:v>51.53502018270283</c:v>
                </c:pt>
                <c:pt idx="390">
                  <c:v>51.44422646949173</c:v>
                </c:pt>
                <c:pt idx="391">
                  <c:v>51.31443481518559</c:v>
                </c:pt>
                <c:pt idx="392">
                  <c:v>51.24711626567068</c:v>
                </c:pt>
                <c:pt idx="393">
                  <c:v>50.98518581561184</c:v>
                </c:pt>
                <c:pt idx="394">
                  <c:v>50.84658927829304</c:v>
                </c:pt>
                <c:pt idx="395">
                  <c:v>50.82930384206508</c:v>
                </c:pt>
                <c:pt idx="396">
                  <c:v>50.73021015733634</c:v>
                </c:pt>
                <c:pt idx="397">
                  <c:v>50.67542797531959</c:v>
                </c:pt>
                <c:pt idx="398">
                  <c:v>50.33299693746414</c:v>
                </c:pt>
                <c:pt idx="399">
                  <c:v>50.18762454445744</c:v>
                </c:pt>
                <c:pt idx="400">
                  <c:v>50.11080505592134</c:v>
                </c:pt>
                <c:pt idx="401">
                  <c:v>50.09048237958793</c:v>
                </c:pt>
                <c:pt idx="402">
                  <c:v>49.96721225349749</c:v>
                </c:pt>
                <c:pt idx="403">
                  <c:v>49.90073491722557</c:v>
                </c:pt>
                <c:pt idx="404">
                  <c:v>49.83999377283943</c:v>
                </c:pt>
                <c:pt idx="405">
                  <c:v>49.75330468638654</c:v>
                </c:pt>
                <c:pt idx="406">
                  <c:v>49.6658181241559</c:v>
                </c:pt>
                <c:pt idx="407">
                  <c:v>49.33269664326336</c:v>
                </c:pt>
                <c:pt idx="408">
                  <c:v>49.2892381466592</c:v>
                </c:pt>
                <c:pt idx="409">
                  <c:v>49.25219652167085</c:v>
                </c:pt>
                <c:pt idx="410">
                  <c:v>49.03711337531801</c:v>
                </c:pt>
                <c:pt idx="411">
                  <c:v>48.92279541869127</c:v>
                </c:pt>
                <c:pt idx="412">
                  <c:v>48.64715469854997</c:v>
                </c:pt>
                <c:pt idx="413">
                  <c:v>48.52574795146538</c:v>
                </c:pt>
                <c:pt idx="414">
                  <c:v>48.15855379556562</c:v>
                </c:pt>
                <c:pt idx="415">
                  <c:v>48.14849371289955</c:v>
                </c:pt>
                <c:pt idx="416">
                  <c:v>47.9928893365707</c:v>
                </c:pt>
                <c:pt idx="417">
                  <c:v>47.95233329742554</c:v>
                </c:pt>
                <c:pt idx="418">
                  <c:v>47.8691508527444</c:v>
                </c:pt>
                <c:pt idx="419">
                  <c:v>47.81930850295852</c:v>
                </c:pt>
                <c:pt idx="420">
                  <c:v>47.67740970523397</c:v>
                </c:pt>
                <c:pt idx="421">
                  <c:v>47.67396785599827</c:v>
                </c:pt>
                <c:pt idx="422">
                  <c:v>47.49507359143153</c:v>
                </c:pt>
                <c:pt idx="423">
                  <c:v>47.2237332168836</c:v>
                </c:pt>
                <c:pt idx="424">
                  <c:v>47.13622660781891</c:v>
                </c:pt>
                <c:pt idx="425">
                  <c:v>46.89534384273201</c:v>
                </c:pt>
                <c:pt idx="426">
                  <c:v>46.8253079872983</c:v>
                </c:pt>
                <c:pt idx="427">
                  <c:v>46.61836836538615</c:v>
                </c:pt>
                <c:pt idx="428">
                  <c:v>46.5353306422418</c:v>
                </c:pt>
                <c:pt idx="429">
                  <c:v>46.52896352355284</c:v>
                </c:pt>
                <c:pt idx="430">
                  <c:v>46.51975925441536</c:v>
                </c:pt>
                <c:pt idx="431">
                  <c:v>46.33447965014425</c:v>
                </c:pt>
                <c:pt idx="432">
                  <c:v>46.2518392781846</c:v>
                </c:pt>
                <c:pt idx="433">
                  <c:v>46.21902198160694</c:v>
                </c:pt>
                <c:pt idx="434">
                  <c:v>46.21212507056576</c:v>
                </c:pt>
                <c:pt idx="435">
                  <c:v>46.18267830533787</c:v>
                </c:pt>
                <c:pt idx="436">
                  <c:v>46.08666366394579</c:v>
                </c:pt>
                <c:pt idx="437">
                  <c:v>45.93714307895941</c:v>
                </c:pt>
                <c:pt idx="438">
                  <c:v>45.92370147111674</c:v>
                </c:pt>
                <c:pt idx="439">
                  <c:v>45.90698975142504</c:v>
                </c:pt>
                <c:pt idx="440">
                  <c:v>45.7114709734238</c:v>
                </c:pt>
                <c:pt idx="441">
                  <c:v>45.6607391952595</c:v>
                </c:pt>
                <c:pt idx="442">
                  <c:v>45.62650219154547</c:v>
                </c:pt>
                <c:pt idx="443">
                  <c:v>45.55861303742454</c:v>
                </c:pt>
                <c:pt idx="444">
                  <c:v>45.47823990404046</c:v>
                </c:pt>
                <c:pt idx="445">
                  <c:v>45.47541063631442</c:v>
                </c:pt>
                <c:pt idx="446">
                  <c:v>45.47517191969845</c:v>
                </c:pt>
                <c:pt idx="447">
                  <c:v>45.42816529169078</c:v>
                </c:pt>
                <c:pt idx="448">
                  <c:v>45.30320540550395</c:v>
                </c:pt>
                <c:pt idx="449">
                  <c:v>45.14720641524546</c:v>
                </c:pt>
                <c:pt idx="450">
                  <c:v>45.11013473454595</c:v>
                </c:pt>
                <c:pt idx="451">
                  <c:v>45.04249726303429</c:v>
                </c:pt>
                <c:pt idx="452">
                  <c:v>44.79205674034756</c:v>
                </c:pt>
                <c:pt idx="453">
                  <c:v>44.78526955812925</c:v>
                </c:pt>
                <c:pt idx="454">
                  <c:v>44.64161745527864</c:v>
                </c:pt>
                <c:pt idx="455">
                  <c:v>44.43053338419652</c:v>
                </c:pt>
                <c:pt idx="456">
                  <c:v>44.3824280028691</c:v>
                </c:pt>
                <c:pt idx="457">
                  <c:v>44.3661565325642</c:v>
                </c:pt>
                <c:pt idx="458">
                  <c:v>44.32696473464529</c:v>
                </c:pt>
                <c:pt idx="459">
                  <c:v>44.08760543095912</c:v>
                </c:pt>
                <c:pt idx="460">
                  <c:v>43.88766971462919</c:v>
                </c:pt>
                <c:pt idx="461">
                  <c:v>43.68330896021543</c:v>
                </c:pt>
                <c:pt idx="462">
                  <c:v>43.34943593124557</c:v>
                </c:pt>
                <c:pt idx="463">
                  <c:v>43.30283718228604</c:v>
                </c:pt>
                <c:pt idx="464">
                  <c:v>43.28868566773134</c:v>
                </c:pt>
                <c:pt idx="465">
                  <c:v>43.14154492739321</c:v>
                </c:pt>
                <c:pt idx="466">
                  <c:v>43.09107781574299</c:v>
                </c:pt>
                <c:pt idx="467">
                  <c:v>43.03500455744272</c:v>
                </c:pt>
                <c:pt idx="468">
                  <c:v>42.83508464038754</c:v>
                </c:pt>
                <c:pt idx="469">
                  <c:v>42.8214398237118</c:v>
                </c:pt>
                <c:pt idx="470">
                  <c:v>42.70407183737287</c:v>
                </c:pt>
                <c:pt idx="471">
                  <c:v>42.6136287765987</c:v>
                </c:pt>
                <c:pt idx="472">
                  <c:v>42.45745162160913</c:v>
                </c:pt>
                <c:pt idx="473">
                  <c:v>42.3658879383073</c:v>
                </c:pt>
                <c:pt idx="474">
                  <c:v>42.11444718743628</c:v>
                </c:pt>
                <c:pt idx="475">
                  <c:v>42.09519814029351</c:v>
                </c:pt>
                <c:pt idx="476">
                  <c:v>41.9353276124253</c:v>
                </c:pt>
                <c:pt idx="477">
                  <c:v>41.83298015452113</c:v>
                </c:pt>
                <c:pt idx="478">
                  <c:v>41.38186660158383</c:v>
                </c:pt>
                <c:pt idx="479">
                  <c:v>41.32752789098055</c:v>
                </c:pt>
                <c:pt idx="480">
                  <c:v>41.23141748640764</c:v>
                </c:pt>
                <c:pt idx="481">
                  <c:v>41.21437209439693</c:v>
                </c:pt>
                <c:pt idx="482">
                  <c:v>41.1653213469209</c:v>
                </c:pt>
                <c:pt idx="483">
                  <c:v>40.5294192480778</c:v>
                </c:pt>
                <c:pt idx="484">
                  <c:v>40.29074036436634</c:v>
                </c:pt>
                <c:pt idx="485">
                  <c:v>39.92161445697005</c:v>
                </c:pt>
                <c:pt idx="486">
                  <c:v>39.91512941469689</c:v>
                </c:pt>
                <c:pt idx="487">
                  <c:v>39.88384079671975</c:v>
                </c:pt>
                <c:pt idx="488">
                  <c:v>39.860651449555</c:v>
                </c:pt>
                <c:pt idx="489">
                  <c:v>39.85161998192284</c:v>
                </c:pt>
                <c:pt idx="490">
                  <c:v>39.84715626941959</c:v>
                </c:pt>
                <c:pt idx="491">
                  <c:v>39.83399962777904</c:v>
                </c:pt>
                <c:pt idx="492">
                  <c:v>39.82563636700016</c:v>
                </c:pt>
                <c:pt idx="493">
                  <c:v>39.67445999912072</c:v>
                </c:pt>
                <c:pt idx="494">
                  <c:v>39.67364987207561</c:v>
                </c:pt>
                <c:pt idx="495">
                  <c:v>39.6632892027949</c:v>
                </c:pt>
                <c:pt idx="496">
                  <c:v>39.66127218146858</c:v>
                </c:pt>
                <c:pt idx="497">
                  <c:v>39.6482424139313</c:v>
                </c:pt>
                <c:pt idx="498">
                  <c:v>39.64244071495605</c:v>
                </c:pt>
                <c:pt idx="499">
                  <c:v>39.62498277181295</c:v>
                </c:pt>
                <c:pt idx="500">
                  <c:v>39.58396455037999</c:v>
                </c:pt>
                <c:pt idx="501">
                  <c:v>39.55974595121599</c:v>
                </c:pt>
                <c:pt idx="502">
                  <c:v>39.53222441537164</c:v>
                </c:pt>
                <c:pt idx="503">
                  <c:v>39.5090224501271</c:v>
                </c:pt>
                <c:pt idx="504">
                  <c:v>39.4379354701958</c:v>
                </c:pt>
                <c:pt idx="505">
                  <c:v>39.41306491369787</c:v>
                </c:pt>
                <c:pt idx="506">
                  <c:v>39.39853169788346</c:v>
                </c:pt>
                <c:pt idx="507">
                  <c:v>39.27293063225641</c:v>
                </c:pt>
                <c:pt idx="508">
                  <c:v>39.11240086356624</c:v>
                </c:pt>
                <c:pt idx="509">
                  <c:v>39.04490901521307</c:v>
                </c:pt>
                <c:pt idx="510">
                  <c:v>38.93866958221804</c:v>
                </c:pt>
                <c:pt idx="511">
                  <c:v>38.64420154449324</c:v>
                </c:pt>
                <c:pt idx="512">
                  <c:v>38.55116607013624</c:v>
                </c:pt>
                <c:pt idx="513">
                  <c:v>38.50630930641035</c:v>
                </c:pt>
                <c:pt idx="514">
                  <c:v>38.3531228826627</c:v>
                </c:pt>
                <c:pt idx="515">
                  <c:v>38.2947505168317</c:v>
                </c:pt>
                <c:pt idx="516">
                  <c:v>38.15677867810936</c:v>
                </c:pt>
                <c:pt idx="517">
                  <c:v>37.96427752354024</c:v>
                </c:pt>
                <c:pt idx="518">
                  <c:v>37.94236734639662</c:v>
                </c:pt>
                <c:pt idx="519">
                  <c:v>37.60100929149609</c:v>
                </c:pt>
                <c:pt idx="520">
                  <c:v>37.58768543123667</c:v>
                </c:pt>
                <c:pt idx="521">
                  <c:v>37.4733659713039</c:v>
                </c:pt>
                <c:pt idx="522">
                  <c:v>37.46537252271671</c:v>
                </c:pt>
                <c:pt idx="523">
                  <c:v>37.37290972112243</c:v>
                </c:pt>
                <c:pt idx="524">
                  <c:v>37.23606436197097</c:v>
                </c:pt>
                <c:pt idx="525">
                  <c:v>36.94574085958637</c:v>
                </c:pt>
                <c:pt idx="526">
                  <c:v>36.93955635363292</c:v>
                </c:pt>
                <c:pt idx="527">
                  <c:v>36.88804740298129</c:v>
                </c:pt>
                <c:pt idx="528">
                  <c:v>36.81806105468649</c:v>
                </c:pt>
                <c:pt idx="529">
                  <c:v>36.77407581506324</c:v>
                </c:pt>
                <c:pt idx="530">
                  <c:v>36.6821613161763</c:v>
                </c:pt>
                <c:pt idx="531">
                  <c:v>36.57360870369794</c:v>
                </c:pt>
                <c:pt idx="532">
                  <c:v>36.15085823707006</c:v>
                </c:pt>
                <c:pt idx="533">
                  <c:v>35.97168019339378</c:v>
                </c:pt>
                <c:pt idx="534">
                  <c:v>35.706308477742</c:v>
                </c:pt>
                <c:pt idx="535">
                  <c:v>35.66792170441997</c:v>
                </c:pt>
                <c:pt idx="536">
                  <c:v>35.58945938167464</c:v>
                </c:pt>
                <c:pt idx="537">
                  <c:v>35.26083760345076</c:v>
                </c:pt>
                <c:pt idx="538">
                  <c:v>35.17721664508321</c:v>
                </c:pt>
                <c:pt idx="539">
                  <c:v>34.89988906531663</c:v>
                </c:pt>
                <c:pt idx="540">
                  <c:v>34.86765270775732</c:v>
                </c:pt>
                <c:pt idx="541">
                  <c:v>34.85950780248864</c:v>
                </c:pt>
                <c:pt idx="542">
                  <c:v>34.3451065160046</c:v>
                </c:pt>
                <c:pt idx="543">
                  <c:v>34.34419716040964</c:v>
                </c:pt>
                <c:pt idx="544">
                  <c:v>34.06383210541406</c:v>
                </c:pt>
                <c:pt idx="545">
                  <c:v>34.03369260502315</c:v>
                </c:pt>
                <c:pt idx="546">
                  <c:v>34.01992927179786</c:v>
                </c:pt>
                <c:pt idx="547">
                  <c:v>33.90378012059017</c:v>
                </c:pt>
                <c:pt idx="548">
                  <c:v>33.87596622668385</c:v>
                </c:pt>
                <c:pt idx="549">
                  <c:v>33.70570238361276</c:v>
                </c:pt>
                <c:pt idx="550">
                  <c:v>33.55645070696242</c:v>
                </c:pt>
                <c:pt idx="551">
                  <c:v>33.51739755595177</c:v>
                </c:pt>
                <c:pt idx="552">
                  <c:v>33.44985383448923</c:v>
                </c:pt>
                <c:pt idx="553">
                  <c:v>33.43762992413181</c:v>
                </c:pt>
                <c:pt idx="554">
                  <c:v>33.26149532081238</c:v>
                </c:pt>
                <c:pt idx="555">
                  <c:v>33.0845297361084</c:v>
                </c:pt>
                <c:pt idx="556">
                  <c:v>33.01190697685078</c:v>
                </c:pt>
                <c:pt idx="557">
                  <c:v>32.96663488144299</c:v>
                </c:pt>
                <c:pt idx="558">
                  <c:v>32.90496212853456</c:v>
                </c:pt>
                <c:pt idx="559">
                  <c:v>32.74960264412607</c:v>
                </c:pt>
                <c:pt idx="560">
                  <c:v>32.6382473664758</c:v>
                </c:pt>
                <c:pt idx="561">
                  <c:v>32.44834747243327</c:v>
                </c:pt>
                <c:pt idx="562">
                  <c:v>32.35450982101779</c:v>
                </c:pt>
                <c:pt idx="563">
                  <c:v>32.32592110382254</c:v>
                </c:pt>
                <c:pt idx="564">
                  <c:v>32.20924982488051</c:v>
                </c:pt>
                <c:pt idx="565">
                  <c:v>32.14963827485536</c:v>
                </c:pt>
                <c:pt idx="566">
                  <c:v>32.07020481085953</c:v>
                </c:pt>
                <c:pt idx="567">
                  <c:v>32.01693703481882</c:v>
                </c:pt>
                <c:pt idx="568">
                  <c:v>32.00481739486188</c:v>
                </c:pt>
                <c:pt idx="569">
                  <c:v>31.97214065830817</c:v>
                </c:pt>
                <c:pt idx="570">
                  <c:v>31.96879017897458</c:v>
                </c:pt>
                <c:pt idx="571">
                  <c:v>31.8973617195076</c:v>
                </c:pt>
                <c:pt idx="572">
                  <c:v>31.67511892437347</c:v>
                </c:pt>
                <c:pt idx="573">
                  <c:v>31.5355134153511</c:v>
                </c:pt>
                <c:pt idx="574">
                  <c:v>31.43882967902021</c:v>
                </c:pt>
                <c:pt idx="575">
                  <c:v>31.42135242114924</c:v>
                </c:pt>
                <c:pt idx="576">
                  <c:v>31.22559917450289</c:v>
                </c:pt>
                <c:pt idx="577">
                  <c:v>31.0602636108086</c:v>
                </c:pt>
                <c:pt idx="578">
                  <c:v>30.98754902442768</c:v>
                </c:pt>
                <c:pt idx="579">
                  <c:v>30.8948754645374</c:v>
                </c:pt>
                <c:pt idx="580">
                  <c:v>30.7669418112042</c:v>
                </c:pt>
                <c:pt idx="581">
                  <c:v>30.73662427394378</c:v>
                </c:pt>
                <c:pt idx="582">
                  <c:v>30.57879188275107</c:v>
                </c:pt>
                <c:pt idx="583">
                  <c:v>30.50869977733968</c:v>
                </c:pt>
                <c:pt idx="584">
                  <c:v>30.17484324318612</c:v>
                </c:pt>
                <c:pt idx="585">
                  <c:v>30.15884552041037</c:v>
                </c:pt>
                <c:pt idx="586">
                  <c:v>29.96854065972135</c:v>
                </c:pt>
                <c:pt idx="587">
                  <c:v>29.90649047395265</c:v>
                </c:pt>
                <c:pt idx="588">
                  <c:v>29.90616326123231</c:v>
                </c:pt>
                <c:pt idx="589">
                  <c:v>29.43924324900182</c:v>
                </c:pt>
                <c:pt idx="590">
                  <c:v>29.41466815180234</c:v>
                </c:pt>
                <c:pt idx="591">
                  <c:v>29.35774015938075</c:v>
                </c:pt>
                <c:pt idx="592">
                  <c:v>29.33187708341198</c:v>
                </c:pt>
                <c:pt idx="593">
                  <c:v>29.20194757558376</c:v>
                </c:pt>
                <c:pt idx="594">
                  <c:v>29.14441815072101</c:v>
                </c:pt>
                <c:pt idx="595">
                  <c:v>29.12687696344702</c:v>
                </c:pt>
                <c:pt idx="596">
                  <c:v>29.04973469049884</c:v>
                </c:pt>
                <c:pt idx="597">
                  <c:v>28.84883636802232</c:v>
                </c:pt>
                <c:pt idx="598">
                  <c:v>28.75769209312188</c:v>
                </c:pt>
                <c:pt idx="599">
                  <c:v>28.69725159550703</c:v>
                </c:pt>
                <c:pt idx="600">
                  <c:v>28.67238103755291</c:v>
                </c:pt>
                <c:pt idx="601">
                  <c:v>28.5937617744868</c:v>
                </c:pt>
                <c:pt idx="602">
                  <c:v>28.56569002443075</c:v>
                </c:pt>
                <c:pt idx="603">
                  <c:v>28.55848178132279</c:v>
                </c:pt>
                <c:pt idx="604">
                  <c:v>28.47942420100954</c:v>
                </c:pt>
                <c:pt idx="605">
                  <c:v>28.42317528112572</c:v>
                </c:pt>
                <c:pt idx="606">
                  <c:v>28.35709313382976</c:v>
                </c:pt>
                <c:pt idx="607">
                  <c:v>28.22975282368675</c:v>
                </c:pt>
                <c:pt idx="608">
                  <c:v>27.92721853798847</c:v>
                </c:pt>
                <c:pt idx="609">
                  <c:v>27.80323907558718</c:v>
                </c:pt>
                <c:pt idx="610">
                  <c:v>27.77309931936606</c:v>
                </c:pt>
                <c:pt idx="611">
                  <c:v>27.74983291464379</c:v>
                </c:pt>
                <c:pt idx="612">
                  <c:v>27.59550685120425</c:v>
                </c:pt>
                <c:pt idx="613">
                  <c:v>27.3471594197348</c:v>
                </c:pt>
                <c:pt idx="614">
                  <c:v>27.2914042657539</c:v>
                </c:pt>
                <c:pt idx="615">
                  <c:v>27.26578392633762</c:v>
                </c:pt>
                <c:pt idx="616">
                  <c:v>27.24967765242406</c:v>
                </c:pt>
                <c:pt idx="617">
                  <c:v>27.16467124440046</c:v>
                </c:pt>
                <c:pt idx="618">
                  <c:v>27.08146939934387</c:v>
                </c:pt>
                <c:pt idx="619">
                  <c:v>26.77643402678148</c:v>
                </c:pt>
                <c:pt idx="620">
                  <c:v>26.45718644829638</c:v>
                </c:pt>
                <c:pt idx="621">
                  <c:v>26.44412848509954</c:v>
                </c:pt>
                <c:pt idx="622">
                  <c:v>26.24691777600209</c:v>
                </c:pt>
                <c:pt idx="623">
                  <c:v>26.06955562874284</c:v>
                </c:pt>
                <c:pt idx="624">
                  <c:v>25.91897376241302</c:v>
                </c:pt>
                <c:pt idx="625">
                  <c:v>25.88255489486098</c:v>
                </c:pt>
                <c:pt idx="626">
                  <c:v>25.85327978830688</c:v>
                </c:pt>
                <c:pt idx="627">
                  <c:v>25.82337101347343</c:v>
                </c:pt>
                <c:pt idx="628">
                  <c:v>25.78617821164453</c:v>
                </c:pt>
                <c:pt idx="629">
                  <c:v>25.6518147451169</c:v>
                </c:pt>
                <c:pt idx="630">
                  <c:v>25.6323801826322</c:v>
                </c:pt>
                <c:pt idx="631">
                  <c:v>25.60557556315761</c:v>
                </c:pt>
                <c:pt idx="632">
                  <c:v>25.35632205724213</c:v>
                </c:pt>
                <c:pt idx="633">
                  <c:v>25.12130671998535</c:v>
                </c:pt>
                <c:pt idx="634">
                  <c:v>25.11066876336144</c:v>
                </c:pt>
                <c:pt idx="635">
                  <c:v>24.8686003789668</c:v>
                </c:pt>
                <c:pt idx="636">
                  <c:v>24.80919214225598</c:v>
                </c:pt>
                <c:pt idx="637">
                  <c:v>24.8042316943805</c:v>
                </c:pt>
                <c:pt idx="638">
                  <c:v>24.77091168745554</c:v>
                </c:pt>
                <c:pt idx="639">
                  <c:v>24.58618993482412</c:v>
                </c:pt>
                <c:pt idx="640">
                  <c:v>24.45119350298605</c:v>
                </c:pt>
                <c:pt idx="641">
                  <c:v>24.39474758947532</c:v>
                </c:pt>
                <c:pt idx="642">
                  <c:v>24.07052783603298</c:v>
                </c:pt>
                <c:pt idx="643">
                  <c:v>23.96370211420491</c:v>
                </c:pt>
                <c:pt idx="644">
                  <c:v>23.89123060182087</c:v>
                </c:pt>
                <c:pt idx="645">
                  <c:v>23.82712250357178</c:v>
                </c:pt>
                <c:pt idx="646">
                  <c:v>23.69707090272953</c:v>
                </c:pt>
                <c:pt idx="647">
                  <c:v>23.50256946296944</c:v>
                </c:pt>
                <c:pt idx="648">
                  <c:v>23.22442750309018</c:v>
                </c:pt>
                <c:pt idx="649">
                  <c:v>23.01948994728376</c:v>
                </c:pt>
                <c:pt idx="650">
                  <c:v>22.66201104162432</c:v>
                </c:pt>
                <c:pt idx="651">
                  <c:v>22.59756192437156</c:v>
                </c:pt>
                <c:pt idx="652">
                  <c:v>22.1465595768879</c:v>
                </c:pt>
                <c:pt idx="653">
                  <c:v>22.09444685999477</c:v>
                </c:pt>
                <c:pt idx="654">
                  <c:v>22.06323179760547</c:v>
                </c:pt>
                <c:pt idx="655">
                  <c:v>21.67385024485825</c:v>
                </c:pt>
                <c:pt idx="656">
                  <c:v>21.50101381945177</c:v>
                </c:pt>
                <c:pt idx="657">
                  <c:v>21.36982885686878</c:v>
                </c:pt>
                <c:pt idx="658">
                  <c:v>20.99357107848849</c:v>
                </c:pt>
                <c:pt idx="659">
                  <c:v>20.95935283559038</c:v>
                </c:pt>
                <c:pt idx="660">
                  <c:v>20.92785302390835</c:v>
                </c:pt>
                <c:pt idx="661">
                  <c:v>20.75818517793212</c:v>
                </c:pt>
                <c:pt idx="662">
                  <c:v>20.69190209004641</c:v>
                </c:pt>
                <c:pt idx="663">
                  <c:v>20.53538386354759</c:v>
                </c:pt>
                <c:pt idx="664">
                  <c:v>20.50275255976558</c:v>
                </c:pt>
                <c:pt idx="665">
                  <c:v>20.50015986212572</c:v>
                </c:pt>
                <c:pt idx="666">
                  <c:v>20.3878581035905</c:v>
                </c:pt>
                <c:pt idx="667">
                  <c:v>20.28868620777216</c:v>
                </c:pt>
                <c:pt idx="668">
                  <c:v>20.27842757984902</c:v>
                </c:pt>
                <c:pt idx="669">
                  <c:v>20.19331693583653</c:v>
                </c:pt>
                <c:pt idx="670">
                  <c:v>20.04081753895415</c:v>
                </c:pt>
                <c:pt idx="671">
                  <c:v>20.02827827736298</c:v>
                </c:pt>
                <c:pt idx="672">
                  <c:v>19.90842839726366</c:v>
                </c:pt>
                <c:pt idx="673">
                  <c:v>19.14260368514898</c:v>
                </c:pt>
                <c:pt idx="674">
                  <c:v>18.68845113477514</c:v>
                </c:pt>
                <c:pt idx="675">
                  <c:v>18.34000262245037</c:v>
                </c:pt>
                <c:pt idx="676">
                  <c:v>18.13670540365403</c:v>
                </c:pt>
                <c:pt idx="677">
                  <c:v>17.59644720826178</c:v>
                </c:pt>
                <c:pt idx="678">
                  <c:v>17.54614753943866</c:v>
                </c:pt>
                <c:pt idx="679">
                  <c:v>17.51580585863372</c:v>
                </c:pt>
                <c:pt idx="680">
                  <c:v>17.32278591311018</c:v>
                </c:pt>
                <c:pt idx="681">
                  <c:v>17.24340836899644</c:v>
                </c:pt>
                <c:pt idx="682">
                  <c:v>17.22976329633052</c:v>
                </c:pt>
                <c:pt idx="683">
                  <c:v>17.18759161125662</c:v>
                </c:pt>
                <c:pt idx="684">
                  <c:v>17.14677757233788</c:v>
                </c:pt>
                <c:pt idx="685">
                  <c:v>17.03527725009151</c:v>
                </c:pt>
                <c:pt idx="686">
                  <c:v>16.67554809279328</c:v>
                </c:pt>
                <c:pt idx="687">
                  <c:v>16.52032224051148</c:v>
                </c:pt>
                <c:pt idx="688">
                  <c:v>16.05976639733132</c:v>
                </c:pt>
                <c:pt idx="689">
                  <c:v>16.04385313624596</c:v>
                </c:pt>
                <c:pt idx="690">
                  <c:v>16.0412466629468</c:v>
                </c:pt>
                <c:pt idx="691">
                  <c:v>15.87872909611988</c:v>
                </c:pt>
                <c:pt idx="692">
                  <c:v>15.78256460645776</c:v>
                </c:pt>
                <c:pt idx="693">
                  <c:v>15.71547499297015</c:v>
                </c:pt>
                <c:pt idx="694">
                  <c:v>15.5767358256702</c:v>
                </c:pt>
                <c:pt idx="695">
                  <c:v>15.45912388711865</c:v>
                </c:pt>
                <c:pt idx="696">
                  <c:v>15.36598947911254</c:v>
                </c:pt>
                <c:pt idx="697">
                  <c:v>15.1866992425645</c:v>
                </c:pt>
                <c:pt idx="698">
                  <c:v>14.39642661960863</c:v>
                </c:pt>
                <c:pt idx="699">
                  <c:v>14.39442877796943</c:v>
                </c:pt>
                <c:pt idx="700">
                  <c:v>14.32294653982571</c:v>
                </c:pt>
                <c:pt idx="701">
                  <c:v>14.15335882233295</c:v>
                </c:pt>
                <c:pt idx="702">
                  <c:v>13.93791145450443</c:v>
                </c:pt>
                <c:pt idx="703">
                  <c:v>13.9225683700098</c:v>
                </c:pt>
                <c:pt idx="704">
                  <c:v>13.83794550705972</c:v>
                </c:pt>
                <c:pt idx="705">
                  <c:v>13.40814974660107</c:v>
                </c:pt>
                <c:pt idx="706">
                  <c:v>13.04707986302855</c:v>
                </c:pt>
                <c:pt idx="707">
                  <c:v>12.9471495279089</c:v>
                </c:pt>
                <c:pt idx="708">
                  <c:v>12.62318036650574</c:v>
                </c:pt>
                <c:pt idx="709">
                  <c:v>12.60710520538231</c:v>
                </c:pt>
                <c:pt idx="710">
                  <c:v>11.66717414802028</c:v>
                </c:pt>
                <c:pt idx="711">
                  <c:v>11.28602041058121</c:v>
                </c:pt>
                <c:pt idx="712">
                  <c:v>11.22510346873893</c:v>
                </c:pt>
                <c:pt idx="713">
                  <c:v>11.20008491420185</c:v>
                </c:pt>
                <c:pt idx="714">
                  <c:v>11.15383591348415</c:v>
                </c:pt>
                <c:pt idx="715">
                  <c:v>10.58284135970598</c:v>
                </c:pt>
                <c:pt idx="716">
                  <c:v>8.670842949274252</c:v>
                </c:pt>
                <c:pt idx="717">
                  <c:v>8.52279273848031</c:v>
                </c:pt>
                <c:pt idx="718">
                  <c:v>8.408648172942008</c:v>
                </c:pt>
                <c:pt idx="719">
                  <c:v>8.09913293562726</c:v>
                </c:pt>
                <c:pt idx="720">
                  <c:v>7.834277852290929</c:v>
                </c:pt>
                <c:pt idx="721">
                  <c:v>7.522873014320775</c:v>
                </c:pt>
                <c:pt idx="722">
                  <c:v>7.393232318794508</c:v>
                </c:pt>
                <c:pt idx="723">
                  <c:v>7.153104004874772</c:v>
                </c:pt>
                <c:pt idx="724">
                  <c:v>3.490445317549657</c:v>
                </c:pt>
                <c:pt idx="725">
                  <c:v>1.506744885006461</c:v>
                </c:pt>
              </c:numCache>
            </c:numRef>
          </c:val>
          <c:smooth val="0"/>
        </c:ser>
        <c:dLbls>
          <c:showLegendKey val="0"/>
          <c:showVal val="0"/>
          <c:showCatName val="0"/>
          <c:showSerName val="0"/>
          <c:showPercent val="0"/>
          <c:showBubbleSize val="0"/>
        </c:dLbls>
        <c:marker val="1"/>
        <c:smooth val="0"/>
        <c:axId val="-2050695032"/>
        <c:axId val="-2050698344"/>
      </c:lineChart>
      <c:catAx>
        <c:axId val="-2050695032"/>
        <c:scaling>
          <c:orientation val="minMax"/>
        </c:scaling>
        <c:delete val="0"/>
        <c:axPos val="b"/>
        <c:majorTickMark val="out"/>
        <c:minorTickMark val="none"/>
        <c:tickLblPos val="nextTo"/>
        <c:spPr>
          <a:ln>
            <a:solidFill>
              <a:schemeClr val="tx1"/>
            </a:solidFill>
          </a:ln>
        </c:spPr>
        <c:txPr>
          <a:bodyPr rot="-5400000"/>
          <a:lstStyle/>
          <a:p>
            <a:pPr>
              <a:defRPr sz="800" b="1" i="1">
                <a:latin typeface="Calisto MT" pitchFamily="18" charset="0"/>
              </a:defRPr>
            </a:pPr>
            <a:endParaRPr lang="en-US"/>
          </a:p>
        </c:txPr>
        <c:crossAx val="-2050698344"/>
        <c:crosses val="autoZero"/>
        <c:auto val="1"/>
        <c:lblAlgn val="ctr"/>
        <c:lblOffset val="100"/>
        <c:tickLblSkip val="1"/>
        <c:noMultiLvlLbl val="0"/>
      </c:catAx>
      <c:valAx>
        <c:axId val="-2050698344"/>
        <c:scaling>
          <c:orientation val="minMax"/>
        </c:scaling>
        <c:delete val="0"/>
        <c:axPos val="l"/>
        <c:title>
          <c:tx>
            <c:rich>
              <a:bodyPr rot="-5400000" vert="horz"/>
              <a:lstStyle/>
              <a:p>
                <a:pPr>
                  <a:defRPr sz="1200" i="1">
                    <a:latin typeface="Calisto MT" pitchFamily="18" charset="0"/>
                  </a:defRPr>
                </a:pPr>
                <a:r>
                  <a:rPr lang="en-US" sz="1200" i="1">
                    <a:latin typeface="Calisto MT" pitchFamily="18" charset="0"/>
                  </a:rPr>
                  <a:t>Relative ALP Fluorescence Intensity/Cell (%)</a:t>
                </a:r>
              </a:p>
            </c:rich>
          </c:tx>
          <c:layout/>
          <c:overlay val="0"/>
        </c:title>
        <c:numFmt formatCode="0.00" sourceLinked="1"/>
        <c:majorTickMark val="out"/>
        <c:minorTickMark val="none"/>
        <c:tickLblPos val="nextTo"/>
        <c:spPr>
          <a:ln>
            <a:solidFill>
              <a:schemeClr val="tx1"/>
            </a:solidFill>
          </a:ln>
        </c:spPr>
        <c:txPr>
          <a:bodyPr/>
          <a:lstStyle/>
          <a:p>
            <a:pPr>
              <a:defRPr sz="800" b="1">
                <a:latin typeface="Calisto MT" pitchFamily="18" charset="0"/>
              </a:defRPr>
            </a:pPr>
            <a:endParaRPr lang="en-US"/>
          </a:p>
        </c:txPr>
        <c:crossAx val="-2050695032"/>
        <c:crosses val="autoZero"/>
        <c:crossBetween val="between"/>
        <c:majorUnit val="50.0"/>
      </c:valAx>
    </c:plotArea>
    <c:plotVisOnly val="1"/>
    <c:dispBlanksAs val="gap"/>
    <c:showDLblsOverMax val="0"/>
  </c:chart>
  <c:externalData r:id="rId2">
    <c:autoUpdate val="0"/>
  </c:externalData>
  <c:userShapes r:id="rId3"/>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ysClr val="windowText" lastClr="000000"/>
                </a:solidFill>
                <a:latin typeface="+mn-lt"/>
                <a:ea typeface="+mn-ea"/>
                <a:cs typeface="+mn-cs"/>
              </a:defRPr>
            </a:pPr>
            <a:r>
              <a:rPr lang="en-US" sz="1600" dirty="0">
                <a:latin typeface="Calisto MT" pitchFamily="18" charset="0"/>
              </a:rPr>
              <a:t>Primary Osteoblasts (129Sv)</a:t>
            </a:r>
          </a:p>
          <a:p>
            <a:pPr marL="0" marR="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ysClr val="windowText" lastClr="000000"/>
                </a:solidFill>
                <a:latin typeface="+mn-lt"/>
                <a:ea typeface="+mn-ea"/>
                <a:cs typeface="+mn-cs"/>
              </a:defRPr>
            </a:pPr>
            <a:r>
              <a:rPr lang="en-US" sz="1400" b="1" i="0" baseline="0" dirty="0" smtClean="0">
                <a:effectLst/>
                <a:latin typeface="Calisto MT" pitchFamily="18" charset="0"/>
              </a:rPr>
              <a:t>Kinases</a:t>
            </a:r>
            <a:endParaRPr lang="de-DE" sz="1400" i="0" dirty="0">
              <a:effectLst/>
              <a:latin typeface="Calisto MT" pitchFamily="18" charset="0"/>
            </a:endParaRPr>
          </a:p>
        </c:rich>
      </c:tx>
      <c:layout/>
      <c:overlay val="0"/>
    </c:title>
    <c:autoTitleDeleted val="0"/>
    <c:plotArea>
      <c:layout/>
      <c:barChart>
        <c:barDir val="col"/>
        <c:grouping val="clustered"/>
        <c:varyColors val="0"/>
        <c:ser>
          <c:idx val="0"/>
          <c:order val="0"/>
          <c:tx>
            <c:strRef>
              <c:f>'[Chart in Microsoft PowerPoint]MuAD1.1m01_p1_p2_p3_20130222_2'!$AC$1</c:f>
              <c:strCache>
                <c:ptCount val="1"/>
                <c:pt idx="0">
                  <c:v>p01</c:v>
                </c:pt>
              </c:strCache>
            </c:strRef>
          </c:tx>
          <c:spPr>
            <a:solidFill>
              <a:srgbClr val="00B0F0"/>
            </a:solidFill>
            <a:ln>
              <a:solidFill>
                <a:sysClr val="windowText" lastClr="000000"/>
              </a:solidFill>
            </a:ln>
          </c:spPr>
          <c:invertIfNegative val="0"/>
          <c:errBars>
            <c:errBarType val="both"/>
            <c:errValType val="cust"/>
            <c:noEndCap val="0"/>
            <c:plus>
              <c:numRef>
                <c:f>'[Chart in Microsoft PowerPoint]MuAD1.1m01_p1_p2_p3_20130222_2'!$AE$2:$AE$9</c:f>
                <c:numCache>
                  <c:formatCode>General</c:formatCode>
                  <c:ptCount val="8"/>
                  <c:pt idx="0">
                    <c:v>6.36639641457417</c:v>
                  </c:pt>
                  <c:pt idx="1">
                    <c:v>7.987109047400208</c:v>
                  </c:pt>
                  <c:pt idx="2">
                    <c:v>11.59889537150525</c:v>
                  </c:pt>
                  <c:pt idx="3">
                    <c:v>3.587287690031412</c:v>
                  </c:pt>
                  <c:pt idx="4">
                    <c:v>0.648745484553157</c:v>
                  </c:pt>
                  <c:pt idx="5">
                    <c:v>1.624053281064413</c:v>
                  </c:pt>
                  <c:pt idx="6">
                    <c:v>0.998496635459587</c:v>
                  </c:pt>
                  <c:pt idx="7">
                    <c:v>4.675923914493877</c:v>
                  </c:pt>
                </c:numCache>
              </c:numRef>
            </c:plus>
            <c:minus>
              <c:numRef>
                <c:f>'[Chart in Microsoft PowerPoint]MuAD1.1m01_p1_p2_p3_20130222_2'!$AE$2:$AE$9</c:f>
                <c:numCache>
                  <c:formatCode>General</c:formatCode>
                  <c:ptCount val="8"/>
                  <c:pt idx="0">
                    <c:v>6.36639641457417</c:v>
                  </c:pt>
                  <c:pt idx="1">
                    <c:v>7.987109047400208</c:v>
                  </c:pt>
                  <c:pt idx="2">
                    <c:v>11.59889537150525</c:v>
                  </c:pt>
                  <c:pt idx="3">
                    <c:v>3.587287690031412</c:v>
                  </c:pt>
                  <c:pt idx="4">
                    <c:v>0.648745484553157</c:v>
                  </c:pt>
                  <c:pt idx="5">
                    <c:v>1.624053281064413</c:v>
                  </c:pt>
                  <c:pt idx="6">
                    <c:v>0.998496635459587</c:v>
                  </c:pt>
                  <c:pt idx="7">
                    <c:v>4.675923914493877</c:v>
                  </c:pt>
                </c:numCache>
              </c:numRef>
            </c:minus>
          </c:errBars>
          <c:cat>
            <c:strRef>
              <c:f>'[Chart in Microsoft PowerPoint]MuAD1.1m01_p1_p2_p3_20130222_2'!$A$2:$A$9</c:f>
              <c:strCache>
                <c:ptCount val="8"/>
                <c:pt idx="0">
                  <c:v>UNTREATED</c:v>
                </c:pt>
                <c:pt idx="1">
                  <c:v>MOCK</c:v>
                </c:pt>
                <c:pt idx="2">
                  <c:v>SCRAMBLED</c:v>
                </c:pt>
                <c:pt idx="3">
                  <c:v>KIF11</c:v>
                </c:pt>
                <c:pt idx="4">
                  <c:v>ALPL</c:v>
                </c:pt>
                <c:pt idx="5">
                  <c:v>IL11</c:v>
                </c:pt>
                <c:pt idx="6">
                  <c:v>SP7</c:v>
                </c:pt>
                <c:pt idx="7">
                  <c:v>RUNX2</c:v>
                </c:pt>
              </c:strCache>
            </c:strRef>
          </c:cat>
          <c:val>
            <c:numRef>
              <c:f>'[Chart in Microsoft PowerPoint]MuAD1.1m01_p1_p2_p3_20130222_2'!$AC$2:$AC$9</c:f>
              <c:numCache>
                <c:formatCode>0.00</c:formatCode>
                <c:ptCount val="8"/>
                <c:pt idx="0">
                  <c:v>97.87178763625973</c:v>
                </c:pt>
                <c:pt idx="1">
                  <c:v>97.31592436474066</c:v>
                </c:pt>
                <c:pt idx="2">
                  <c:v>100.9507762754355</c:v>
                </c:pt>
                <c:pt idx="3">
                  <c:v>24.25020607183188</c:v>
                </c:pt>
                <c:pt idx="4">
                  <c:v>9.592207300308734</c:v>
                </c:pt>
                <c:pt idx="5">
                  <c:v>24.74189904266417</c:v>
                </c:pt>
                <c:pt idx="6">
                  <c:v>12.76804452393837</c:v>
                </c:pt>
                <c:pt idx="7">
                  <c:v>40.58678857274802</c:v>
                </c:pt>
              </c:numCache>
            </c:numRef>
          </c:val>
        </c:ser>
        <c:ser>
          <c:idx val="1"/>
          <c:order val="1"/>
          <c:tx>
            <c:strRef>
              <c:f>'[Chart in Microsoft PowerPoint]MuAD1.1m01_p1_p2_p3_20130222_2'!$AF$1</c:f>
              <c:strCache>
                <c:ptCount val="1"/>
                <c:pt idx="0">
                  <c:v>p02</c:v>
                </c:pt>
              </c:strCache>
            </c:strRef>
          </c:tx>
          <c:spPr>
            <a:solidFill>
              <a:srgbClr val="FF0000"/>
            </a:solidFill>
            <a:ln>
              <a:solidFill>
                <a:sysClr val="windowText" lastClr="000000"/>
              </a:solidFill>
            </a:ln>
          </c:spPr>
          <c:invertIfNegative val="0"/>
          <c:errBars>
            <c:errBarType val="both"/>
            <c:errValType val="cust"/>
            <c:noEndCap val="0"/>
            <c:plus>
              <c:numRef>
                <c:f>'[Chart in Microsoft PowerPoint]MuAD1.1m01_p1_p2_p3_20130222_2'!$AH$2:$AH$9</c:f>
                <c:numCache>
                  <c:formatCode>General</c:formatCode>
                  <c:ptCount val="8"/>
                  <c:pt idx="0">
                    <c:v>7.590252442196007</c:v>
                  </c:pt>
                  <c:pt idx="1">
                    <c:v>8.004487409314423</c:v>
                  </c:pt>
                  <c:pt idx="2">
                    <c:v>10.4587527261097</c:v>
                  </c:pt>
                  <c:pt idx="3">
                    <c:v>1.846669939274985</c:v>
                  </c:pt>
                  <c:pt idx="4">
                    <c:v>1.02577963074094</c:v>
                  </c:pt>
                  <c:pt idx="5">
                    <c:v>3.229344466460794</c:v>
                  </c:pt>
                  <c:pt idx="6">
                    <c:v>0.865991078700689</c:v>
                  </c:pt>
                  <c:pt idx="7">
                    <c:v>8.247469547243303</c:v>
                  </c:pt>
                </c:numCache>
              </c:numRef>
            </c:plus>
            <c:minus>
              <c:numRef>
                <c:f>'[Chart in Microsoft PowerPoint]MuAD1.1m01_p1_p2_p3_20130222_2'!$AH$2:$AH$9</c:f>
                <c:numCache>
                  <c:formatCode>General</c:formatCode>
                  <c:ptCount val="8"/>
                  <c:pt idx="0">
                    <c:v>7.590252442196007</c:v>
                  </c:pt>
                  <c:pt idx="1">
                    <c:v>8.004487409314423</c:v>
                  </c:pt>
                  <c:pt idx="2">
                    <c:v>10.4587527261097</c:v>
                  </c:pt>
                  <c:pt idx="3">
                    <c:v>1.846669939274985</c:v>
                  </c:pt>
                  <c:pt idx="4">
                    <c:v>1.02577963074094</c:v>
                  </c:pt>
                  <c:pt idx="5">
                    <c:v>3.229344466460794</c:v>
                  </c:pt>
                  <c:pt idx="6">
                    <c:v>0.865991078700689</c:v>
                  </c:pt>
                  <c:pt idx="7">
                    <c:v>8.247469547243303</c:v>
                  </c:pt>
                </c:numCache>
              </c:numRef>
            </c:minus>
          </c:errBars>
          <c:cat>
            <c:strRef>
              <c:f>'[Chart in Microsoft PowerPoint]MuAD1.1m01_p1_p2_p3_20130222_2'!$A$2:$A$9</c:f>
              <c:strCache>
                <c:ptCount val="8"/>
                <c:pt idx="0">
                  <c:v>UNTREATED</c:v>
                </c:pt>
                <c:pt idx="1">
                  <c:v>MOCK</c:v>
                </c:pt>
                <c:pt idx="2">
                  <c:v>SCRAMBLED</c:v>
                </c:pt>
                <c:pt idx="3">
                  <c:v>KIF11</c:v>
                </c:pt>
                <c:pt idx="4">
                  <c:v>ALPL</c:v>
                </c:pt>
                <c:pt idx="5">
                  <c:v>IL11</c:v>
                </c:pt>
                <c:pt idx="6">
                  <c:v>SP7</c:v>
                </c:pt>
                <c:pt idx="7">
                  <c:v>RUNX2</c:v>
                </c:pt>
              </c:strCache>
            </c:strRef>
          </c:cat>
          <c:val>
            <c:numRef>
              <c:f>'[Chart in Microsoft PowerPoint]MuAD1.1m01_p1_p2_p3_20130222_2'!$AF$2:$AF$9</c:f>
              <c:numCache>
                <c:formatCode>0.00</c:formatCode>
                <c:ptCount val="8"/>
                <c:pt idx="0">
                  <c:v>115.2093285929256</c:v>
                </c:pt>
                <c:pt idx="1">
                  <c:v>101.7440526822151</c:v>
                </c:pt>
                <c:pt idx="2">
                  <c:v>99.67351727247939</c:v>
                </c:pt>
                <c:pt idx="3">
                  <c:v>20.98449729356478</c:v>
                </c:pt>
                <c:pt idx="4">
                  <c:v>13.20035426318995</c:v>
                </c:pt>
                <c:pt idx="5">
                  <c:v>30.35211504150165</c:v>
                </c:pt>
                <c:pt idx="6">
                  <c:v>15.05314811233601</c:v>
                </c:pt>
                <c:pt idx="7">
                  <c:v>52.30911621883417</c:v>
                </c:pt>
              </c:numCache>
            </c:numRef>
          </c:val>
        </c:ser>
        <c:ser>
          <c:idx val="2"/>
          <c:order val="2"/>
          <c:tx>
            <c:strRef>
              <c:f>'[Chart in Microsoft PowerPoint]MuAD1.1m01_p1_p2_p3_20130222_2'!$AI$1</c:f>
              <c:strCache>
                <c:ptCount val="1"/>
                <c:pt idx="0">
                  <c:v>p03</c:v>
                </c:pt>
              </c:strCache>
            </c:strRef>
          </c:tx>
          <c:spPr>
            <a:solidFill>
              <a:srgbClr val="00B050"/>
            </a:solidFill>
            <a:ln>
              <a:solidFill>
                <a:sysClr val="windowText" lastClr="000000"/>
              </a:solidFill>
            </a:ln>
          </c:spPr>
          <c:invertIfNegative val="0"/>
          <c:errBars>
            <c:errBarType val="both"/>
            <c:errValType val="cust"/>
            <c:noEndCap val="0"/>
            <c:plus>
              <c:numRef>
                <c:f>'[Chart in Microsoft PowerPoint]MuAD1.1m01_p1_p2_p3_20130222_2'!$AK$2:$AK$9</c:f>
                <c:numCache>
                  <c:formatCode>General</c:formatCode>
                  <c:ptCount val="8"/>
                  <c:pt idx="0">
                    <c:v>9.31974871045695</c:v>
                  </c:pt>
                  <c:pt idx="1">
                    <c:v>5.17288530813892</c:v>
                  </c:pt>
                  <c:pt idx="2">
                    <c:v>5.446592034523288</c:v>
                  </c:pt>
                  <c:pt idx="3">
                    <c:v>2.70346375722864</c:v>
                  </c:pt>
                  <c:pt idx="4">
                    <c:v>1.479765420200913</c:v>
                  </c:pt>
                  <c:pt idx="5">
                    <c:v>2.214457420530858</c:v>
                  </c:pt>
                  <c:pt idx="6">
                    <c:v>1.432089706126672</c:v>
                  </c:pt>
                  <c:pt idx="7">
                    <c:v>5.131170557658375</c:v>
                  </c:pt>
                </c:numCache>
              </c:numRef>
            </c:plus>
            <c:minus>
              <c:numRef>
                <c:f>'[Chart in Microsoft PowerPoint]MuAD1.1m01_p1_p2_p3_20130222_2'!$AK$2:$AK$9</c:f>
                <c:numCache>
                  <c:formatCode>General</c:formatCode>
                  <c:ptCount val="8"/>
                  <c:pt idx="0">
                    <c:v>9.31974871045695</c:v>
                  </c:pt>
                  <c:pt idx="1">
                    <c:v>5.17288530813892</c:v>
                  </c:pt>
                  <c:pt idx="2">
                    <c:v>5.446592034523288</c:v>
                  </c:pt>
                  <c:pt idx="3">
                    <c:v>2.70346375722864</c:v>
                  </c:pt>
                  <c:pt idx="4">
                    <c:v>1.479765420200913</c:v>
                  </c:pt>
                  <c:pt idx="5">
                    <c:v>2.214457420530858</c:v>
                  </c:pt>
                  <c:pt idx="6">
                    <c:v>1.432089706126672</c:v>
                  </c:pt>
                  <c:pt idx="7">
                    <c:v>5.131170557658375</c:v>
                  </c:pt>
                </c:numCache>
              </c:numRef>
            </c:minus>
          </c:errBars>
          <c:cat>
            <c:strRef>
              <c:f>'[Chart in Microsoft PowerPoint]MuAD1.1m01_p1_p2_p3_20130222_2'!$A$2:$A$9</c:f>
              <c:strCache>
                <c:ptCount val="8"/>
                <c:pt idx="0">
                  <c:v>UNTREATED</c:v>
                </c:pt>
                <c:pt idx="1">
                  <c:v>MOCK</c:v>
                </c:pt>
                <c:pt idx="2">
                  <c:v>SCRAMBLED</c:v>
                </c:pt>
                <c:pt idx="3">
                  <c:v>KIF11</c:v>
                </c:pt>
                <c:pt idx="4">
                  <c:v>ALPL</c:v>
                </c:pt>
                <c:pt idx="5">
                  <c:v>IL11</c:v>
                </c:pt>
                <c:pt idx="6">
                  <c:v>SP7</c:v>
                </c:pt>
                <c:pt idx="7">
                  <c:v>RUNX2</c:v>
                </c:pt>
              </c:strCache>
            </c:strRef>
          </c:cat>
          <c:val>
            <c:numRef>
              <c:f>'[Chart in Microsoft PowerPoint]MuAD1.1m01_p1_p2_p3_20130222_2'!$AI$2:$AI$9</c:f>
              <c:numCache>
                <c:formatCode>0.00</c:formatCode>
                <c:ptCount val="8"/>
                <c:pt idx="0">
                  <c:v>117.7074248296521</c:v>
                </c:pt>
                <c:pt idx="1">
                  <c:v>80.66860534758206</c:v>
                </c:pt>
                <c:pt idx="2">
                  <c:v>99.37570645208332</c:v>
                </c:pt>
                <c:pt idx="3">
                  <c:v>20.95499202741971</c:v>
                </c:pt>
                <c:pt idx="4">
                  <c:v>13.81858732066972</c:v>
                </c:pt>
                <c:pt idx="5">
                  <c:v>27.08574019955858</c:v>
                </c:pt>
                <c:pt idx="6">
                  <c:v>15.0407893275794</c:v>
                </c:pt>
                <c:pt idx="7">
                  <c:v>43.98360178305384</c:v>
                </c:pt>
              </c:numCache>
            </c:numRef>
          </c:val>
        </c:ser>
        <c:ser>
          <c:idx val="3"/>
          <c:order val="3"/>
          <c:tx>
            <c:strRef>
              <c:f>'[Chart in Microsoft PowerPoint]MuAD1.1m01_p1_p2_p3_20130222_2'!$AL$1</c:f>
              <c:strCache>
                <c:ptCount val="1"/>
                <c:pt idx="0">
                  <c:v>p01,p02,p03</c:v>
                </c:pt>
              </c:strCache>
            </c:strRef>
          </c:tx>
          <c:spPr>
            <a:solidFill>
              <a:srgbClr val="FFC000"/>
            </a:solidFill>
            <a:ln>
              <a:solidFill>
                <a:sysClr val="windowText" lastClr="000000"/>
              </a:solidFill>
            </a:ln>
          </c:spPr>
          <c:invertIfNegative val="0"/>
          <c:errBars>
            <c:errBarType val="both"/>
            <c:errValType val="cust"/>
            <c:noEndCap val="0"/>
            <c:plus>
              <c:numRef>
                <c:f>'[Chart in Microsoft PowerPoint]MuAD1.1m01_p1_p2_p3_20130222_2'!$AN$2:$AN$9</c:f>
                <c:numCache>
                  <c:formatCode>General</c:formatCode>
                  <c:ptCount val="8"/>
                  <c:pt idx="0">
                    <c:v>6.237357498260232</c:v>
                  </c:pt>
                  <c:pt idx="1">
                    <c:v>6.415761976093314</c:v>
                  </c:pt>
                  <c:pt idx="2">
                    <c:v>0.48309918430705</c:v>
                  </c:pt>
                  <c:pt idx="3">
                    <c:v>1.093520308800692</c:v>
                  </c:pt>
                  <c:pt idx="4">
                    <c:v>1.317894463309987</c:v>
                  </c:pt>
                  <c:pt idx="5">
                    <c:v>1.626812143946336</c:v>
                  </c:pt>
                  <c:pt idx="6">
                    <c:v>0.759649776459364</c:v>
                  </c:pt>
                  <c:pt idx="7">
                    <c:v>3.482220683927284</c:v>
                  </c:pt>
                </c:numCache>
              </c:numRef>
            </c:plus>
            <c:minus>
              <c:numRef>
                <c:f>'[Chart in Microsoft PowerPoint]MuAD1.1m01_p1_p2_p3_20130222_2'!$AN$2:$AN$9</c:f>
                <c:numCache>
                  <c:formatCode>General</c:formatCode>
                  <c:ptCount val="8"/>
                  <c:pt idx="0">
                    <c:v>6.237357498260232</c:v>
                  </c:pt>
                  <c:pt idx="1">
                    <c:v>6.415761976093314</c:v>
                  </c:pt>
                  <c:pt idx="2">
                    <c:v>0.48309918430705</c:v>
                  </c:pt>
                  <c:pt idx="3">
                    <c:v>1.093520308800692</c:v>
                  </c:pt>
                  <c:pt idx="4">
                    <c:v>1.317894463309987</c:v>
                  </c:pt>
                  <c:pt idx="5">
                    <c:v>1.626812143946336</c:v>
                  </c:pt>
                  <c:pt idx="6">
                    <c:v>0.759649776459364</c:v>
                  </c:pt>
                  <c:pt idx="7">
                    <c:v>3.482220683927284</c:v>
                  </c:pt>
                </c:numCache>
              </c:numRef>
            </c:minus>
          </c:errBars>
          <c:cat>
            <c:strRef>
              <c:f>'[Chart in Microsoft PowerPoint]MuAD1.1m01_p1_p2_p3_20130222_2'!$A$2:$A$9</c:f>
              <c:strCache>
                <c:ptCount val="8"/>
                <c:pt idx="0">
                  <c:v>UNTREATED</c:v>
                </c:pt>
                <c:pt idx="1">
                  <c:v>MOCK</c:v>
                </c:pt>
                <c:pt idx="2">
                  <c:v>SCRAMBLED</c:v>
                </c:pt>
                <c:pt idx="3">
                  <c:v>KIF11</c:v>
                </c:pt>
                <c:pt idx="4">
                  <c:v>ALPL</c:v>
                </c:pt>
                <c:pt idx="5">
                  <c:v>IL11</c:v>
                </c:pt>
                <c:pt idx="6">
                  <c:v>SP7</c:v>
                </c:pt>
                <c:pt idx="7">
                  <c:v>RUNX2</c:v>
                </c:pt>
              </c:strCache>
            </c:strRef>
          </c:cat>
          <c:val>
            <c:numRef>
              <c:f>'[Chart in Microsoft PowerPoint]MuAD1.1m01_p1_p2_p3_20130222_2'!$AL$2:$AL$9</c:f>
              <c:numCache>
                <c:formatCode>0.00</c:formatCode>
                <c:ptCount val="8"/>
                <c:pt idx="0">
                  <c:v>110.2628470196127</c:v>
                </c:pt>
                <c:pt idx="1">
                  <c:v>93.2428607981794</c:v>
                </c:pt>
                <c:pt idx="2">
                  <c:v>100.0</c:v>
                </c:pt>
                <c:pt idx="3">
                  <c:v>22.06323179760547</c:v>
                </c:pt>
                <c:pt idx="4">
                  <c:v>12.2037162947228</c:v>
                </c:pt>
                <c:pt idx="5">
                  <c:v>27.39325142790814</c:v>
                </c:pt>
                <c:pt idx="6">
                  <c:v>14.28732732128459</c:v>
                </c:pt>
                <c:pt idx="7">
                  <c:v>45.62650219154547</c:v>
                </c:pt>
              </c:numCache>
            </c:numRef>
          </c:val>
        </c:ser>
        <c:dLbls>
          <c:showLegendKey val="0"/>
          <c:showVal val="0"/>
          <c:showCatName val="0"/>
          <c:showSerName val="0"/>
          <c:showPercent val="0"/>
          <c:showBubbleSize val="0"/>
        </c:dLbls>
        <c:gapWidth val="150"/>
        <c:axId val="-2050005864"/>
        <c:axId val="-2050002424"/>
      </c:barChart>
      <c:catAx>
        <c:axId val="-2050005864"/>
        <c:scaling>
          <c:orientation val="minMax"/>
        </c:scaling>
        <c:delete val="0"/>
        <c:axPos val="b"/>
        <c:majorTickMark val="out"/>
        <c:minorTickMark val="none"/>
        <c:tickLblPos val="nextTo"/>
        <c:spPr>
          <a:ln>
            <a:solidFill>
              <a:schemeClr val="tx1"/>
            </a:solidFill>
          </a:ln>
        </c:spPr>
        <c:txPr>
          <a:bodyPr rot="-2700000"/>
          <a:lstStyle/>
          <a:p>
            <a:pPr>
              <a:defRPr sz="1000" b="1" i="1">
                <a:latin typeface="Calisto MT" pitchFamily="18" charset="0"/>
              </a:defRPr>
            </a:pPr>
            <a:endParaRPr lang="en-US"/>
          </a:p>
        </c:txPr>
        <c:crossAx val="-2050002424"/>
        <c:crosses val="autoZero"/>
        <c:auto val="1"/>
        <c:lblAlgn val="ctr"/>
        <c:lblOffset val="100"/>
        <c:noMultiLvlLbl val="0"/>
      </c:catAx>
      <c:valAx>
        <c:axId val="-2050002424"/>
        <c:scaling>
          <c:orientation val="minMax"/>
        </c:scaling>
        <c:delete val="0"/>
        <c:axPos val="l"/>
        <c:majorGridlines>
          <c:spPr>
            <a:ln>
              <a:solidFill>
                <a:sysClr val="windowText" lastClr="000000"/>
              </a:solidFill>
            </a:ln>
          </c:spPr>
        </c:majorGridlines>
        <c:title>
          <c:tx>
            <c:rich>
              <a:bodyPr rot="-5400000" vert="horz"/>
              <a:lstStyle/>
              <a:p>
                <a:pPr>
                  <a:defRPr sz="1200" i="1">
                    <a:latin typeface="Calisto MT" pitchFamily="18" charset="0"/>
                  </a:defRPr>
                </a:pPr>
                <a:r>
                  <a:rPr lang="en-US" sz="1200" i="1">
                    <a:latin typeface="Calisto MT" pitchFamily="18" charset="0"/>
                  </a:rPr>
                  <a:t>Relative ALP Fluorescence Intensity/Cell (%)</a:t>
                </a:r>
              </a:p>
            </c:rich>
          </c:tx>
          <c:layout/>
          <c:overlay val="0"/>
        </c:title>
        <c:numFmt formatCode="0.00" sourceLinked="1"/>
        <c:majorTickMark val="out"/>
        <c:minorTickMark val="none"/>
        <c:tickLblPos val="nextTo"/>
        <c:spPr>
          <a:ln>
            <a:solidFill>
              <a:schemeClr val="tx1"/>
            </a:solidFill>
          </a:ln>
        </c:spPr>
        <c:txPr>
          <a:bodyPr/>
          <a:lstStyle/>
          <a:p>
            <a:pPr>
              <a:defRPr sz="1000" b="1">
                <a:latin typeface="Calisto MT" pitchFamily="18" charset="0"/>
              </a:defRPr>
            </a:pPr>
            <a:endParaRPr lang="en-US"/>
          </a:p>
        </c:txPr>
        <c:crossAx val="-2050005864"/>
        <c:crosses val="autoZero"/>
        <c:crossBetween val="between"/>
        <c:majorUnit val="10.0"/>
      </c:valAx>
    </c:plotArea>
    <c:legend>
      <c:legendPos val="t"/>
      <c:layout>
        <c:manualLayout>
          <c:xMode val="edge"/>
          <c:yMode val="edge"/>
          <c:x val="0.199258097696695"/>
          <c:y val="0.158670935464815"/>
          <c:w val="0.800741784545586"/>
          <c:h val="0.0441856221940964"/>
        </c:manualLayout>
      </c:layout>
      <c:overlay val="0"/>
      <c:txPr>
        <a:bodyPr/>
        <a:lstStyle/>
        <a:p>
          <a:pPr>
            <a:defRPr sz="1000" b="1">
              <a:latin typeface="Calisto MT" pitchFamily="18" charset="0"/>
            </a:defRPr>
          </a:pPr>
          <a:endParaRPr lang="en-US"/>
        </a:p>
      </c:txPr>
    </c:legend>
    <c:plotVisOnly val="1"/>
    <c:dispBlanksAs val="gap"/>
    <c:showDLblsOverMax val="0"/>
  </c:chart>
  <c:externalData r:id="rId2">
    <c:autoUpdate val="0"/>
  </c:externalData>
</c:chartSpace>
</file>

<file path=ppt/drawings/drawing1.xml><?xml version="1.0" encoding="utf-8"?>
<c:userShapes xmlns:c="http://schemas.openxmlformats.org/drawingml/2006/chart">
  <cdr:relSizeAnchor xmlns:cdr="http://schemas.openxmlformats.org/drawingml/2006/chartDrawing">
    <cdr:from>
      <cdr:x>0.08818</cdr:x>
      <cdr:y>0.58463</cdr:y>
    </cdr:from>
    <cdr:to>
      <cdr:x>1</cdr:x>
      <cdr:y>0.66471</cdr:y>
    </cdr:to>
    <cdr:sp macro="" textlink="">
      <cdr:nvSpPr>
        <cdr:cNvPr id="2" name="Rectangle 1"/>
        <cdr:cNvSpPr/>
      </cdr:nvSpPr>
      <cdr:spPr>
        <a:xfrm xmlns:a="http://schemas.openxmlformats.org/drawingml/2006/main">
          <a:off x="764533" y="2877918"/>
          <a:ext cx="7905843" cy="394180"/>
        </a:xfrm>
        <a:prstGeom xmlns:a="http://schemas.openxmlformats.org/drawingml/2006/main" prst="rect">
          <a:avLst/>
        </a:prstGeom>
        <a:gradFill xmlns:a="http://schemas.openxmlformats.org/drawingml/2006/main" flip="none" rotWithShape="1">
          <a:gsLst>
            <a:gs pos="0">
              <a:schemeClr val="accent1">
                <a:shade val="51000"/>
                <a:satMod val="130000"/>
                <a:alpha val="37000"/>
              </a:schemeClr>
            </a:gs>
            <a:gs pos="80000">
              <a:schemeClr val="accent1">
                <a:shade val="93000"/>
                <a:satMod val="130000"/>
                <a:alpha val="37000"/>
              </a:schemeClr>
            </a:gs>
            <a:gs pos="100000">
              <a:schemeClr val="accent1">
                <a:shade val="94000"/>
                <a:satMod val="135000"/>
                <a:alpha val="37000"/>
              </a:schemeClr>
            </a:gs>
          </a:gsLst>
          <a:lin ang="16200000" scaled="0"/>
          <a:tileRect/>
        </a:gradFill>
      </cdr:spPr>
      <cdr:style>
        <a:lnRef xmlns:a="http://schemas.openxmlformats.org/drawingml/2006/main" idx="1">
          <a:schemeClr val="accent1"/>
        </a:lnRef>
        <a:fillRef xmlns:a="http://schemas.openxmlformats.org/drawingml/2006/main" idx="3">
          <a:schemeClr val="accent1"/>
        </a:fillRef>
        <a:effectRef xmlns:a="http://schemas.openxmlformats.org/drawingml/2006/main" idx="2">
          <a:schemeClr val="accent1"/>
        </a:effectRef>
        <a:fontRef xmlns:a="http://schemas.openxmlformats.org/drawingml/2006/main" idx="minor">
          <a:schemeClr val="lt1"/>
        </a:fontRef>
      </cdr:style>
      <cdr:txBody>
        <a:bodyPr xmlns:a="http://schemas.openxmlformats.org/drawingml/2006/main" vertOverflow="clip"/>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FEEA166-4C2E-F64B-9C8F-3EC2AEBE914D}" type="datetimeFigureOut">
              <a:rPr lang="en-US" smtClean="0"/>
              <a:pPr/>
              <a:t>19/10/14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2523EA-ABA5-E046-A782-D4758313EA84}" type="slidenum">
              <a:rPr lang="en-US" smtClean="0"/>
              <a:pPr/>
              <a:t>‹#›</a:t>
            </a:fld>
            <a:endParaRPr lang="en-US"/>
          </a:p>
        </p:txBody>
      </p:sp>
    </p:spTree>
    <p:extLst>
      <p:ext uri="{BB962C8B-B14F-4D97-AF65-F5344CB8AC3E}">
        <p14:creationId xmlns:p14="http://schemas.microsoft.com/office/powerpoint/2010/main" val="301149656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p:cNvSpPr>
          <p:nvPr>
            <p:ph type="sldImg"/>
          </p:nvPr>
        </p:nvSpPr>
        <p:spPr>
          <a:ln/>
        </p:spPr>
      </p:sp>
      <p:sp>
        <p:nvSpPr>
          <p:cNvPr id="46083" name="Notes Placeholder 2"/>
          <p:cNvSpPr>
            <a:spLocks noGrp="1"/>
          </p:cNvSpPr>
          <p:nvPr>
            <p:ph type="body" idx="1"/>
          </p:nvPr>
        </p:nvSpPr>
        <p:spPr>
          <a:noFill/>
          <a:ln/>
        </p:spPr>
        <p:txBody>
          <a:bodyPr/>
          <a:lstStyle/>
          <a:p>
            <a:r>
              <a:rPr lang="en-US" dirty="0" smtClean="0">
                <a:latin typeface="Arial" charset="0"/>
                <a:ea typeface="ＭＳ Ｐゴシック" charset="-128"/>
                <a:cs typeface="ＭＳ Ｐゴシック" charset="-128"/>
              </a:rPr>
              <a:t>Dear Organizers thank you for giving me the opportunity to start this session</a:t>
            </a:r>
          </a:p>
        </p:txBody>
      </p:sp>
      <p:sp>
        <p:nvSpPr>
          <p:cNvPr id="46084" name="Slide Number Placeholder 3"/>
          <p:cNvSpPr>
            <a:spLocks noGrp="1"/>
          </p:cNvSpPr>
          <p:nvPr>
            <p:ph type="sldNum" sz="quarter" idx="5"/>
          </p:nvPr>
        </p:nvSpPr>
        <p:spPr>
          <a:noFill/>
        </p:spPr>
        <p:txBody>
          <a:bodyPr/>
          <a:lstStyle/>
          <a:p>
            <a:fld id="{2B73A216-2C0B-654C-ADAC-1E8214D00B69}" type="slidenum">
              <a:rPr lang="en-US">
                <a:solidFill>
                  <a:srgbClr val="000000"/>
                </a:solidFill>
                <a:latin typeface="Calibri" charset="0"/>
              </a:rPr>
              <a:pPr/>
              <a:t>1</a:t>
            </a:fld>
            <a:endParaRPr lang="en-US">
              <a:solidFill>
                <a:srgbClr val="000000"/>
              </a:solidFill>
              <a:latin typeface="Calibri"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err="1" smtClean="0"/>
              <a:t>Kortison</a:t>
            </a:r>
            <a:r>
              <a:rPr lang="en-US" dirty="0" smtClean="0"/>
              <a:t> hat</a:t>
            </a:r>
            <a:r>
              <a:rPr lang="en-US" baseline="0" dirty="0" smtClean="0"/>
              <a:t> </a:t>
            </a:r>
            <a:r>
              <a:rPr lang="en-US" baseline="0" dirty="0" err="1" smtClean="0"/>
              <a:t>heute</a:t>
            </a:r>
            <a:r>
              <a:rPr lang="en-US" baseline="0" dirty="0" smtClean="0"/>
              <a:t> den Nimbus </a:t>
            </a:r>
            <a:r>
              <a:rPr lang="en-US" baseline="0" dirty="0" err="1" smtClean="0"/>
              <a:t>einer</a:t>
            </a:r>
            <a:r>
              <a:rPr lang="en-US" baseline="0" dirty="0" smtClean="0"/>
              <a:t> </a:t>
            </a:r>
            <a:r>
              <a:rPr lang="en-US" baseline="0" dirty="0" err="1" smtClean="0"/>
              <a:t>Ambivalenten</a:t>
            </a:r>
            <a:r>
              <a:rPr lang="en-US" baseline="0" dirty="0" smtClean="0"/>
              <a:t> </a:t>
            </a:r>
            <a:r>
              <a:rPr lang="en-US" baseline="0" dirty="0" err="1" smtClean="0"/>
              <a:t>Substanz</a:t>
            </a:r>
            <a:r>
              <a:rPr lang="en-US" baseline="0" dirty="0" smtClean="0"/>
              <a:t>. </a:t>
            </a:r>
            <a:r>
              <a:rPr lang="en-US" baseline="0" dirty="0" err="1" smtClean="0"/>
              <a:t>Sehr</a:t>
            </a:r>
            <a:r>
              <a:rPr lang="en-US" baseline="0" dirty="0" smtClean="0"/>
              <a:t> </a:t>
            </a:r>
            <a:r>
              <a:rPr lang="en-US" baseline="0" dirty="0" err="1" smtClean="0"/>
              <a:t>viele</a:t>
            </a:r>
            <a:r>
              <a:rPr lang="en-US" baseline="0" dirty="0" smtClean="0"/>
              <a:t> </a:t>
            </a:r>
            <a:r>
              <a:rPr lang="en-US" baseline="0" dirty="0" err="1" smtClean="0"/>
              <a:t>Personen</a:t>
            </a:r>
            <a:r>
              <a:rPr lang="en-US" baseline="0" dirty="0" smtClean="0"/>
              <a:t> </a:t>
            </a:r>
            <a:r>
              <a:rPr lang="en-US" baseline="0" dirty="0" err="1" smtClean="0"/>
              <a:t>haben</a:t>
            </a:r>
            <a:r>
              <a:rPr lang="en-US" baseline="0" dirty="0" smtClean="0"/>
              <a:t> </a:t>
            </a:r>
            <a:r>
              <a:rPr lang="en-US" baseline="0" dirty="0" err="1" smtClean="0"/>
              <a:t>es</a:t>
            </a:r>
            <a:r>
              <a:rPr lang="en-US" baseline="0" dirty="0" smtClean="0"/>
              <a:t> </a:t>
            </a:r>
            <a:r>
              <a:rPr lang="en-US" baseline="0" dirty="0" err="1" smtClean="0"/>
              <a:t>schon</a:t>
            </a:r>
            <a:r>
              <a:rPr lang="en-US" baseline="0" dirty="0" smtClean="0"/>
              <a:t> </a:t>
            </a:r>
            <a:r>
              <a:rPr lang="en-US" baseline="0" dirty="0" err="1" smtClean="0"/>
              <a:t>einmal</a:t>
            </a:r>
            <a:r>
              <a:rPr lang="en-US" baseline="0" dirty="0" smtClean="0"/>
              <a:t> </a:t>
            </a:r>
            <a:r>
              <a:rPr lang="en-US" baseline="0" dirty="0" err="1" smtClean="0"/>
              <a:t>bei</a:t>
            </a:r>
            <a:r>
              <a:rPr lang="en-US" baseline="0" dirty="0" smtClean="0"/>
              <a:t> </a:t>
            </a:r>
            <a:r>
              <a:rPr lang="en-US" baseline="0" dirty="0" err="1" smtClean="0"/>
              <a:t>der</a:t>
            </a:r>
            <a:r>
              <a:rPr lang="en-US" baseline="0" dirty="0" smtClean="0"/>
              <a:t> </a:t>
            </a:r>
            <a:r>
              <a:rPr lang="en-US" baseline="0" dirty="0" err="1" smtClean="0"/>
              <a:t>einen</a:t>
            </a:r>
            <a:r>
              <a:rPr lang="en-US" baseline="0" dirty="0" smtClean="0"/>
              <a:t> </a:t>
            </a:r>
            <a:r>
              <a:rPr lang="en-US" baseline="0" dirty="0" err="1" smtClean="0"/>
              <a:t>oder</a:t>
            </a:r>
            <a:r>
              <a:rPr lang="en-US" baseline="0" dirty="0" smtClean="0"/>
              <a:t> </a:t>
            </a:r>
            <a:r>
              <a:rPr lang="en-US" baseline="0" dirty="0" err="1" smtClean="0"/>
              <a:t>anderen</a:t>
            </a:r>
            <a:r>
              <a:rPr lang="en-US" baseline="0" dirty="0" smtClean="0"/>
              <a:t> </a:t>
            </a:r>
            <a:r>
              <a:rPr lang="en-US" baseline="0" dirty="0" err="1" smtClean="0"/>
              <a:t>Gelegenheit</a:t>
            </a:r>
            <a:r>
              <a:rPr lang="en-US" baseline="0" dirty="0" smtClean="0"/>
              <a:t> </a:t>
            </a:r>
            <a:r>
              <a:rPr lang="en-US" baseline="0" dirty="0" err="1" smtClean="0"/>
              <a:t>verschrieben</a:t>
            </a:r>
            <a:r>
              <a:rPr lang="en-US" baseline="0" dirty="0" smtClean="0"/>
              <a:t> </a:t>
            </a:r>
            <a:r>
              <a:rPr lang="en-US" baseline="0" dirty="0" err="1" smtClean="0"/>
              <a:t>bekommen</a:t>
            </a:r>
            <a:r>
              <a:rPr lang="en-US" baseline="0" dirty="0" smtClean="0"/>
              <a:t> </a:t>
            </a:r>
            <a:r>
              <a:rPr lang="en-US" baseline="0" dirty="0" err="1" smtClean="0"/>
              <a:t>bei</a:t>
            </a:r>
            <a:r>
              <a:rPr lang="en-US" baseline="0" dirty="0" smtClean="0"/>
              <a:t> </a:t>
            </a:r>
            <a:r>
              <a:rPr lang="en-US" baseline="0" dirty="0" err="1" smtClean="0"/>
              <a:t>Entzündlichen</a:t>
            </a:r>
            <a:r>
              <a:rPr lang="en-US" baseline="0" dirty="0" smtClean="0"/>
              <a:t> </a:t>
            </a:r>
            <a:r>
              <a:rPr lang="en-US" baseline="0" dirty="0" err="1" smtClean="0"/>
              <a:t>Erkrankungen</a:t>
            </a:r>
            <a:r>
              <a:rPr lang="en-US" baseline="0" dirty="0" smtClean="0"/>
              <a:t>. Of </a:t>
            </a:r>
            <a:r>
              <a:rPr lang="en-US" baseline="0" dirty="0" err="1" smtClean="0"/>
              <a:t>ist</a:t>
            </a:r>
            <a:r>
              <a:rPr lang="en-US" baseline="0" dirty="0" smtClean="0"/>
              <a:t> </a:t>
            </a:r>
            <a:r>
              <a:rPr lang="en-US" baseline="0" dirty="0" err="1" smtClean="0"/>
              <a:t>diese</a:t>
            </a:r>
            <a:r>
              <a:rPr lang="en-US" baseline="0" dirty="0" smtClean="0"/>
              <a:t> </a:t>
            </a:r>
            <a:r>
              <a:rPr lang="en-US" baseline="0" dirty="0" err="1" smtClean="0"/>
              <a:t>Substanz</a:t>
            </a:r>
            <a:r>
              <a:rPr lang="en-US" baseline="0" dirty="0" smtClean="0"/>
              <a:t> </a:t>
            </a:r>
            <a:r>
              <a:rPr lang="en-US" baseline="0" dirty="0" err="1" smtClean="0"/>
              <a:t>auch</a:t>
            </a:r>
            <a:r>
              <a:rPr lang="en-US" baseline="0" dirty="0" smtClean="0"/>
              <a:t> </a:t>
            </a:r>
            <a:r>
              <a:rPr lang="en-US" baseline="0" dirty="0" err="1" smtClean="0"/>
              <a:t>verteufelt</a:t>
            </a:r>
            <a:r>
              <a:rPr lang="en-US" baseline="0" dirty="0" smtClean="0"/>
              <a:t> und </a:t>
            </a:r>
            <a:r>
              <a:rPr lang="en-US" baseline="0" dirty="0" err="1" smtClean="0"/>
              <a:t>wird</a:t>
            </a:r>
            <a:r>
              <a:rPr lang="en-US" baseline="0" dirty="0" smtClean="0"/>
              <a:t> </a:t>
            </a:r>
            <a:r>
              <a:rPr lang="en-US" baseline="0" dirty="0" err="1" smtClean="0"/>
              <a:t>manchmal</a:t>
            </a:r>
            <a:r>
              <a:rPr lang="en-US" baseline="0" dirty="0" smtClean="0"/>
              <a:t> gar </a:t>
            </a:r>
            <a:r>
              <a:rPr lang="en-US" baseline="0" dirty="0" err="1" smtClean="0"/>
              <a:t>nicht</a:t>
            </a:r>
            <a:r>
              <a:rPr lang="en-US" baseline="0" dirty="0" smtClean="0"/>
              <a:t> </a:t>
            </a:r>
            <a:r>
              <a:rPr lang="en-US" baseline="0" dirty="0" err="1" smtClean="0"/>
              <a:t>verschrieben</a:t>
            </a:r>
            <a:r>
              <a:rPr lang="en-US" baseline="0" dirty="0" smtClean="0"/>
              <a:t>. Das </a:t>
            </a:r>
            <a:r>
              <a:rPr lang="en-US" baseline="0" dirty="0" err="1" smtClean="0"/>
              <a:t>hängt</a:t>
            </a:r>
            <a:r>
              <a:rPr lang="en-US" baseline="0" dirty="0" smtClean="0"/>
              <a:t> </a:t>
            </a:r>
            <a:r>
              <a:rPr lang="en-US" baseline="0" dirty="0" err="1" smtClean="0"/>
              <a:t>häufig</a:t>
            </a:r>
            <a:r>
              <a:rPr lang="en-US" baseline="0" dirty="0" smtClean="0"/>
              <a:t> von </a:t>
            </a:r>
            <a:r>
              <a:rPr lang="en-US" baseline="0" dirty="0" err="1" smtClean="0"/>
              <a:t>der</a:t>
            </a:r>
            <a:r>
              <a:rPr lang="en-US" baseline="0" dirty="0" smtClean="0"/>
              <a:t> </a:t>
            </a:r>
            <a:r>
              <a:rPr lang="en-US" baseline="0" dirty="0" err="1" smtClean="0"/>
              <a:t>Indikation</a:t>
            </a:r>
            <a:r>
              <a:rPr lang="en-US" baseline="0" dirty="0" smtClean="0"/>
              <a:t> </a:t>
            </a:r>
            <a:r>
              <a:rPr lang="en-US" baseline="0" dirty="0" err="1" smtClean="0"/>
              <a:t>ab</a:t>
            </a:r>
            <a:r>
              <a:rPr lang="en-US" baseline="0" dirty="0" smtClean="0"/>
              <a:t>, die </a:t>
            </a:r>
            <a:r>
              <a:rPr lang="en-US" baseline="0" dirty="0" err="1" smtClean="0"/>
              <a:t>Sie</a:t>
            </a:r>
            <a:r>
              <a:rPr lang="en-US" baseline="0" dirty="0" smtClean="0"/>
              <a:t> </a:t>
            </a:r>
            <a:r>
              <a:rPr lang="en-US" baseline="0" dirty="0" err="1" smtClean="0"/>
              <a:t>haben</a:t>
            </a:r>
            <a:r>
              <a:rPr lang="en-US" baseline="0" dirty="0" smtClean="0"/>
              <a:t>; Es </a:t>
            </a:r>
            <a:r>
              <a:rPr lang="en-US" baseline="0" dirty="0" err="1" smtClean="0"/>
              <a:t>gibt</a:t>
            </a:r>
            <a:r>
              <a:rPr lang="en-US" baseline="0" dirty="0" smtClean="0"/>
              <a:t> </a:t>
            </a:r>
            <a:r>
              <a:rPr lang="en-US" baseline="0" dirty="0" err="1" smtClean="0"/>
              <a:t>Erkrankungen</a:t>
            </a:r>
            <a:r>
              <a:rPr lang="en-US" baseline="0" dirty="0" smtClean="0"/>
              <a:t>, </a:t>
            </a:r>
            <a:r>
              <a:rPr lang="en-US" baseline="0" dirty="0" err="1" smtClean="0"/>
              <a:t>da</a:t>
            </a:r>
            <a:r>
              <a:rPr lang="en-US" baseline="0" dirty="0" smtClean="0"/>
              <a:t> </a:t>
            </a:r>
            <a:r>
              <a:rPr lang="en-US" baseline="0" dirty="0" err="1" smtClean="0"/>
              <a:t>haben</a:t>
            </a:r>
            <a:r>
              <a:rPr lang="en-US" baseline="0" dirty="0" smtClean="0"/>
              <a:t> </a:t>
            </a:r>
            <a:r>
              <a:rPr lang="en-US" baseline="0" dirty="0" err="1" smtClean="0"/>
              <a:t>Sie</a:t>
            </a:r>
            <a:r>
              <a:rPr lang="en-US" baseline="0" dirty="0" smtClean="0"/>
              <a:t> gar </a:t>
            </a:r>
            <a:r>
              <a:rPr lang="en-US" baseline="0" dirty="0" err="1" smtClean="0"/>
              <a:t>keine</a:t>
            </a:r>
            <a:r>
              <a:rPr lang="en-US" baseline="0" dirty="0" smtClean="0"/>
              <a:t> </a:t>
            </a:r>
            <a:r>
              <a:rPr lang="en-US" baseline="0" dirty="0" err="1" smtClean="0"/>
              <a:t>Andere</a:t>
            </a:r>
            <a:r>
              <a:rPr lang="en-US" baseline="0" dirty="0" smtClean="0"/>
              <a:t> Wahl; und </a:t>
            </a:r>
            <a:r>
              <a:rPr lang="en-US" baseline="0" dirty="0" err="1" smtClean="0"/>
              <a:t>es</a:t>
            </a:r>
            <a:r>
              <a:rPr lang="en-US" baseline="0" dirty="0" smtClean="0"/>
              <a:t> </a:t>
            </a:r>
            <a:r>
              <a:rPr lang="en-US" baseline="0" dirty="0" err="1" smtClean="0"/>
              <a:t>gibt</a:t>
            </a:r>
            <a:r>
              <a:rPr lang="en-US" baseline="0" dirty="0" smtClean="0"/>
              <a:t> </a:t>
            </a:r>
            <a:r>
              <a:rPr lang="en-US" baseline="0" dirty="0" err="1" smtClean="0"/>
              <a:t>Ärzte</a:t>
            </a:r>
            <a:r>
              <a:rPr lang="en-US" baseline="0" dirty="0" smtClean="0"/>
              <a:t>, die </a:t>
            </a:r>
            <a:r>
              <a:rPr lang="en-US" baseline="0" dirty="0" err="1" smtClean="0"/>
              <a:t>es</a:t>
            </a:r>
            <a:r>
              <a:rPr lang="en-US" baseline="0" dirty="0" smtClean="0"/>
              <a:t> </a:t>
            </a:r>
            <a:r>
              <a:rPr lang="en-US" baseline="0" dirty="0" err="1" smtClean="0"/>
              <a:t>ohne</a:t>
            </a:r>
            <a:r>
              <a:rPr lang="en-US" baseline="0" dirty="0" smtClean="0"/>
              <a:t> </a:t>
            </a:r>
            <a:r>
              <a:rPr lang="en-US" baseline="0" dirty="0" err="1" smtClean="0"/>
              <a:t>Bedenken</a:t>
            </a:r>
            <a:r>
              <a:rPr lang="en-US" baseline="0" dirty="0" smtClean="0"/>
              <a:t> </a:t>
            </a:r>
            <a:r>
              <a:rPr lang="en-US" baseline="0" dirty="0" err="1" smtClean="0"/>
              <a:t>verschreiben</a:t>
            </a:r>
            <a:r>
              <a:rPr lang="en-US" baseline="0" dirty="0" smtClean="0"/>
              <a:t> und </a:t>
            </a:r>
            <a:r>
              <a:rPr lang="en-US" baseline="0" dirty="0" err="1" smtClean="0"/>
              <a:t>Sie</a:t>
            </a:r>
            <a:r>
              <a:rPr lang="en-US" baseline="0" dirty="0" smtClean="0"/>
              <a:t> </a:t>
            </a:r>
            <a:r>
              <a:rPr lang="en-US" baseline="0" dirty="0" err="1" smtClean="0"/>
              <a:t>werden</a:t>
            </a:r>
            <a:r>
              <a:rPr lang="en-US" baseline="0" dirty="0" smtClean="0"/>
              <a:t> </a:t>
            </a:r>
            <a:r>
              <a:rPr lang="en-US" baseline="0" dirty="0" err="1" smtClean="0"/>
              <a:t>Ärzte</a:t>
            </a:r>
            <a:r>
              <a:rPr lang="en-US" baseline="0" dirty="0" smtClean="0"/>
              <a:t> </a:t>
            </a:r>
            <a:r>
              <a:rPr lang="en-US" baseline="0" dirty="0" err="1" smtClean="0"/>
              <a:t>finden</a:t>
            </a:r>
            <a:r>
              <a:rPr lang="en-US" baseline="0" dirty="0" smtClean="0"/>
              <a:t>, die </a:t>
            </a:r>
            <a:r>
              <a:rPr lang="en-US" baseline="0" dirty="0" err="1" smtClean="0"/>
              <a:t>es</a:t>
            </a:r>
            <a:r>
              <a:rPr lang="en-US" baseline="0" dirty="0" smtClean="0"/>
              <a:t> so gut, </a:t>
            </a:r>
            <a:r>
              <a:rPr lang="en-US" baseline="0" dirty="0" err="1" smtClean="0"/>
              <a:t>wie</a:t>
            </a:r>
            <a:r>
              <a:rPr lang="en-US" baseline="0" dirty="0" smtClean="0"/>
              <a:t> </a:t>
            </a:r>
            <a:r>
              <a:rPr lang="en-US" baseline="0" dirty="0" err="1" smtClean="0"/>
              <a:t>nie</a:t>
            </a:r>
            <a:r>
              <a:rPr lang="en-US" baseline="0" dirty="0" smtClean="0"/>
              <a:t> </a:t>
            </a:r>
            <a:r>
              <a:rPr lang="en-US" baseline="0" dirty="0" err="1" smtClean="0"/>
              <a:t>verschreiben</a:t>
            </a:r>
            <a:r>
              <a:rPr lang="en-US" baseline="0" dirty="0" smtClean="0"/>
              <a:t>. </a:t>
            </a:r>
          </a:p>
          <a:p>
            <a:r>
              <a:rPr lang="en-US" baseline="0" dirty="0" err="1" smtClean="0"/>
              <a:t>Sie</a:t>
            </a:r>
            <a:r>
              <a:rPr lang="en-US" baseline="0" dirty="0" smtClean="0"/>
              <a:t> </a:t>
            </a:r>
            <a:r>
              <a:rPr lang="en-US" baseline="0" dirty="0" err="1" smtClean="0"/>
              <a:t>werden</a:t>
            </a:r>
            <a:r>
              <a:rPr lang="en-US" baseline="0" dirty="0" smtClean="0"/>
              <a:t> von </a:t>
            </a:r>
            <a:r>
              <a:rPr lang="en-US" baseline="0" dirty="0" err="1" smtClean="0"/>
              <a:t>mir</a:t>
            </a:r>
            <a:r>
              <a:rPr lang="en-US" baseline="0" dirty="0" smtClean="0"/>
              <a:t> </a:t>
            </a:r>
            <a:r>
              <a:rPr lang="en-US" baseline="0" dirty="0" err="1" smtClean="0"/>
              <a:t>heute</a:t>
            </a:r>
            <a:r>
              <a:rPr lang="en-US" baseline="0" dirty="0" smtClean="0"/>
              <a:t> </a:t>
            </a:r>
            <a:r>
              <a:rPr lang="en-US" baseline="0" dirty="0" err="1" smtClean="0"/>
              <a:t>keine</a:t>
            </a:r>
            <a:r>
              <a:rPr lang="en-US" baseline="0" dirty="0" smtClean="0"/>
              <a:t> Tips </a:t>
            </a:r>
            <a:r>
              <a:rPr lang="en-US" baseline="0" dirty="0" err="1" smtClean="0"/>
              <a:t>bekommen</a:t>
            </a:r>
            <a:r>
              <a:rPr lang="en-US" baseline="0" dirty="0" smtClean="0"/>
              <a:t>, in </a:t>
            </a:r>
            <a:r>
              <a:rPr lang="en-US" baseline="0" dirty="0" err="1" smtClean="0"/>
              <a:t>welchem</a:t>
            </a:r>
            <a:r>
              <a:rPr lang="en-US" baseline="0" dirty="0" smtClean="0"/>
              <a:t> </a:t>
            </a:r>
            <a:r>
              <a:rPr lang="en-US" baseline="0" dirty="0" err="1" smtClean="0"/>
              <a:t>speziellen</a:t>
            </a:r>
            <a:r>
              <a:rPr lang="en-US" baseline="0" dirty="0" smtClean="0"/>
              <a:t> Fall </a:t>
            </a:r>
            <a:r>
              <a:rPr lang="en-US" baseline="0" dirty="0" err="1" smtClean="0"/>
              <a:t>Kortison</a:t>
            </a:r>
            <a:r>
              <a:rPr lang="en-US" baseline="0" dirty="0" smtClean="0"/>
              <a:t> nun </a:t>
            </a:r>
            <a:r>
              <a:rPr lang="en-US" baseline="0" dirty="0" err="1" smtClean="0"/>
              <a:t>verschrieben</a:t>
            </a:r>
            <a:r>
              <a:rPr lang="en-US" baseline="0" dirty="0" smtClean="0"/>
              <a:t> </a:t>
            </a:r>
            <a:r>
              <a:rPr lang="en-US" baseline="0" dirty="0" err="1" smtClean="0"/>
              <a:t>werden</a:t>
            </a:r>
            <a:r>
              <a:rPr lang="en-US" baseline="0" dirty="0" smtClean="0"/>
              <a:t> </a:t>
            </a:r>
            <a:r>
              <a:rPr lang="en-US" baseline="0" dirty="0" err="1" smtClean="0"/>
              <a:t>sollte</a:t>
            </a:r>
            <a:r>
              <a:rPr lang="en-US" baseline="0" dirty="0" smtClean="0"/>
              <a:t> und </a:t>
            </a:r>
            <a:r>
              <a:rPr lang="en-US" baseline="0" dirty="0" err="1" smtClean="0"/>
              <a:t>wann</a:t>
            </a:r>
            <a:r>
              <a:rPr lang="en-US" baseline="0" dirty="0" smtClean="0"/>
              <a:t> </a:t>
            </a:r>
            <a:r>
              <a:rPr lang="en-US" baseline="0" dirty="0" err="1" smtClean="0"/>
              <a:t>nicht</a:t>
            </a:r>
            <a:r>
              <a:rPr lang="en-US" baseline="0" dirty="0" smtClean="0"/>
              <a:t>. Das </a:t>
            </a:r>
            <a:r>
              <a:rPr lang="en-US" baseline="0" dirty="0" err="1" smtClean="0"/>
              <a:t>kann</a:t>
            </a:r>
            <a:r>
              <a:rPr lang="en-US" baseline="0" dirty="0" smtClean="0"/>
              <a:t> </a:t>
            </a:r>
            <a:r>
              <a:rPr lang="en-US" baseline="0" dirty="0" err="1" smtClean="0"/>
              <a:t>ich</a:t>
            </a:r>
            <a:r>
              <a:rPr lang="en-US" baseline="0" dirty="0" smtClean="0"/>
              <a:t> gar </a:t>
            </a:r>
            <a:r>
              <a:rPr lang="en-US" baseline="0" dirty="0" err="1" smtClean="0"/>
              <a:t>nicht</a:t>
            </a:r>
            <a:r>
              <a:rPr lang="en-US" baseline="0" dirty="0" smtClean="0"/>
              <a:t>, </a:t>
            </a:r>
            <a:r>
              <a:rPr lang="en-US" baseline="0" dirty="0" err="1" smtClean="0"/>
              <a:t>denn</a:t>
            </a:r>
            <a:r>
              <a:rPr lang="en-US" baseline="0" dirty="0" smtClean="0"/>
              <a:t> </a:t>
            </a:r>
            <a:r>
              <a:rPr lang="en-US" baseline="0" dirty="0" err="1" smtClean="0"/>
              <a:t>ich</a:t>
            </a:r>
            <a:r>
              <a:rPr lang="en-US" baseline="0" dirty="0" smtClean="0"/>
              <a:t> bin </a:t>
            </a:r>
            <a:r>
              <a:rPr lang="en-US" baseline="0" dirty="0" err="1" smtClean="0"/>
              <a:t>kein</a:t>
            </a:r>
            <a:r>
              <a:rPr lang="en-US" baseline="0" dirty="0" smtClean="0"/>
              <a:t> </a:t>
            </a:r>
            <a:r>
              <a:rPr lang="en-US" baseline="0" dirty="0" err="1" smtClean="0"/>
              <a:t>Arzt</a:t>
            </a:r>
            <a:r>
              <a:rPr lang="en-US" baseline="0" dirty="0" smtClean="0"/>
              <a:t>. </a:t>
            </a:r>
            <a:r>
              <a:rPr lang="en-US" baseline="0" dirty="0" err="1" smtClean="0"/>
              <a:t>Sondern</a:t>
            </a:r>
            <a:r>
              <a:rPr lang="en-US" baseline="0" dirty="0" smtClean="0"/>
              <a:t> </a:t>
            </a:r>
            <a:r>
              <a:rPr lang="en-US" baseline="0" dirty="0" err="1" smtClean="0"/>
              <a:t>Ich</a:t>
            </a:r>
            <a:r>
              <a:rPr lang="en-US" baseline="0" dirty="0" smtClean="0"/>
              <a:t> </a:t>
            </a:r>
            <a:r>
              <a:rPr lang="en-US" baseline="0" dirty="0" err="1" smtClean="0"/>
              <a:t>werde</a:t>
            </a:r>
            <a:r>
              <a:rPr lang="en-US" baseline="0" dirty="0" smtClean="0"/>
              <a:t> </a:t>
            </a:r>
            <a:r>
              <a:rPr lang="en-US" baseline="0" dirty="0" err="1" smtClean="0"/>
              <a:t>Sie</a:t>
            </a:r>
            <a:r>
              <a:rPr lang="en-US" baseline="0" dirty="0" smtClean="0"/>
              <a:t> </a:t>
            </a:r>
            <a:r>
              <a:rPr lang="en-US" baseline="0" dirty="0" err="1" smtClean="0"/>
              <a:t>mit</a:t>
            </a:r>
            <a:r>
              <a:rPr lang="en-US" baseline="0" dirty="0" smtClean="0"/>
              <a:t> </a:t>
            </a:r>
            <a:r>
              <a:rPr lang="en-US" baseline="0" dirty="0" err="1" smtClean="0"/>
              <a:t>der</a:t>
            </a:r>
            <a:r>
              <a:rPr lang="en-US" baseline="0" dirty="0" smtClean="0"/>
              <a:t> </a:t>
            </a:r>
            <a:r>
              <a:rPr lang="en-US" baseline="0" dirty="0" err="1" smtClean="0"/>
              <a:t>Forschung</a:t>
            </a:r>
            <a:r>
              <a:rPr lang="en-US" baseline="0" dirty="0" smtClean="0"/>
              <a:t> </a:t>
            </a:r>
            <a:r>
              <a:rPr lang="en-US" baseline="0" dirty="0" err="1" smtClean="0"/>
              <a:t>vertraut</a:t>
            </a:r>
            <a:r>
              <a:rPr lang="en-US" baseline="0" dirty="0" smtClean="0"/>
              <a:t> </a:t>
            </a:r>
            <a:r>
              <a:rPr lang="en-US" baseline="0" dirty="0" err="1" smtClean="0"/>
              <a:t>machen</a:t>
            </a:r>
            <a:r>
              <a:rPr lang="en-US" baseline="0" dirty="0" smtClean="0"/>
              <a:t>, die </a:t>
            </a:r>
            <a:r>
              <a:rPr lang="en-US" baseline="0" dirty="0" err="1" smtClean="0"/>
              <a:t>wir</a:t>
            </a:r>
            <a:r>
              <a:rPr lang="en-US" baseline="0" dirty="0" smtClean="0"/>
              <a:t> und </a:t>
            </a:r>
            <a:r>
              <a:rPr lang="en-US" baseline="0" dirty="0" err="1" smtClean="0"/>
              <a:t>andere</a:t>
            </a:r>
            <a:r>
              <a:rPr lang="en-US" baseline="0" dirty="0" smtClean="0"/>
              <a:t> Labors auf </a:t>
            </a:r>
            <a:r>
              <a:rPr lang="en-US" baseline="0" dirty="0" err="1" smtClean="0"/>
              <a:t>der</a:t>
            </a:r>
            <a:r>
              <a:rPr lang="en-US" baseline="0" dirty="0" smtClean="0"/>
              <a:t> Welt </a:t>
            </a:r>
            <a:r>
              <a:rPr lang="en-US" baseline="0" dirty="0" err="1" smtClean="0"/>
              <a:t>betreiben</a:t>
            </a:r>
            <a:r>
              <a:rPr lang="en-US" baseline="0" dirty="0" smtClean="0"/>
              <a:t>, um Ersatz-</a:t>
            </a:r>
            <a:r>
              <a:rPr lang="en-US" baseline="0" dirty="0" err="1" smtClean="0"/>
              <a:t>Substanzen</a:t>
            </a:r>
            <a:r>
              <a:rPr lang="en-US" baseline="0" dirty="0" smtClean="0"/>
              <a:t> </a:t>
            </a:r>
            <a:r>
              <a:rPr lang="en-US" baseline="0" dirty="0" err="1" smtClean="0"/>
              <a:t>zu</a:t>
            </a:r>
            <a:r>
              <a:rPr lang="en-US" baseline="0" dirty="0" smtClean="0"/>
              <a:t> </a:t>
            </a:r>
            <a:r>
              <a:rPr lang="en-US" baseline="0" dirty="0" err="1" smtClean="0"/>
              <a:t>entwickeln</a:t>
            </a:r>
            <a:r>
              <a:rPr lang="en-US" baseline="0" dirty="0" smtClean="0"/>
              <a:t>, die die </a:t>
            </a:r>
            <a:r>
              <a:rPr lang="en-US" baseline="0" dirty="0" err="1" smtClean="0"/>
              <a:t>unglaubliche</a:t>
            </a:r>
            <a:r>
              <a:rPr lang="en-US" baseline="0" dirty="0" smtClean="0"/>
              <a:t> </a:t>
            </a:r>
            <a:r>
              <a:rPr lang="en-US" baseline="0" dirty="0" err="1" smtClean="0"/>
              <a:t>Therapeutische</a:t>
            </a:r>
            <a:r>
              <a:rPr lang="en-US" baseline="0" dirty="0" smtClean="0"/>
              <a:t> </a:t>
            </a:r>
            <a:r>
              <a:rPr lang="en-US" baseline="0" dirty="0" err="1" smtClean="0"/>
              <a:t>Funktion</a:t>
            </a:r>
            <a:r>
              <a:rPr lang="en-US" baseline="0" dirty="0" smtClean="0"/>
              <a:t> des </a:t>
            </a:r>
            <a:r>
              <a:rPr lang="en-US" baseline="0" dirty="0" err="1" smtClean="0"/>
              <a:t>Kortisons</a:t>
            </a:r>
            <a:r>
              <a:rPr lang="en-US" baseline="0" dirty="0" smtClean="0"/>
              <a:t> </a:t>
            </a:r>
            <a:r>
              <a:rPr lang="en-US" baseline="0" dirty="0" err="1" smtClean="0"/>
              <a:t>erhalten</a:t>
            </a:r>
            <a:r>
              <a:rPr lang="en-US" baseline="0" dirty="0" smtClean="0"/>
              <a:t>, </a:t>
            </a:r>
            <a:r>
              <a:rPr lang="en-US" baseline="0" dirty="0" err="1" smtClean="0"/>
              <a:t>aber</a:t>
            </a:r>
            <a:r>
              <a:rPr lang="en-US" baseline="0" dirty="0" smtClean="0"/>
              <a:t> die </a:t>
            </a:r>
            <a:r>
              <a:rPr lang="en-US" baseline="0" dirty="0" err="1" smtClean="0"/>
              <a:t>Nebenwirkungen</a:t>
            </a:r>
            <a:r>
              <a:rPr lang="en-US" baseline="0" dirty="0" smtClean="0"/>
              <a:t> </a:t>
            </a:r>
            <a:r>
              <a:rPr lang="en-US" baseline="0" dirty="0" err="1" smtClean="0"/>
              <a:t>abschwächen</a:t>
            </a:r>
            <a:r>
              <a:rPr lang="en-US" baseline="0" dirty="0" smtClean="0"/>
              <a:t> </a:t>
            </a:r>
            <a:r>
              <a:rPr lang="en-US" baseline="0" dirty="0" err="1" smtClean="0"/>
              <a:t>sollen</a:t>
            </a:r>
            <a:r>
              <a:rPr lang="en-US" baseline="0" dirty="0" smtClean="0"/>
              <a:t>. </a:t>
            </a:r>
            <a:endParaRPr lang="en-US" dirty="0"/>
          </a:p>
        </p:txBody>
      </p:sp>
      <p:sp>
        <p:nvSpPr>
          <p:cNvPr id="4" name="Slide Number Placeholder 3"/>
          <p:cNvSpPr>
            <a:spLocks noGrp="1"/>
          </p:cNvSpPr>
          <p:nvPr>
            <p:ph type="sldNum" sz="quarter" idx="10"/>
          </p:nvPr>
        </p:nvSpPr>
        <p:spPr/>
        <p:txBody>
          <a:bodyPr/>
          <a:lstStyle/>
          <a:p>
            <a:fld id="{BD798CBE-A5BB-094C-9DDD-3FA251C0F4DE}" type="slidenum">
              <a:rPr lang="en-US">
                <a:solidFill>
                  <a:prstClr val="black"/>
                </a:solidFill>
                <a:latin typeface="Calibri"/>
              </a:rPr>
              <a:pPr/>
              <a:t>2</a:t>
            </a:fld>
            <a:endParaRPr lang="en-US">
              <a:solidFill>
                <a:prstClr val="black"/>
              </a:solidFill>
              <a:latin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An </a:t>
            </a:r>
            <a:r>
              <a:rPr lang="en-US" baseline="0" dirty="0" smtClean="0"/>
              <a:t> these therapeutic effects, where synthetic GCs are still used to treat chronic inflammatory diseases ......</a:t>
            </a:r>
          </a:p>
          <a:p>
            <a:endParaRPr lang="en-US" baseline="0" dirty="0" smtClean="0"/>
          </a:p>
          <a:p>
            <a:r>
              <a:rPr lang="en-US" baseline="0" dirty="0" smtClean="0"/>
              <a:t>They are strongly hampered by side effects effecting integrity of organs, but also physiological processes shown here. </a:t>
            </a:r>
            <a:endParaRPr lang="en-US" dirty="0"/>
          </a:p>
        </p:txBody>
      </p:sp>
      <p:sp>
        <p:nvSpPr>
          <p:cNvPr id="4" name="Slide Number Placeholder 3"/>
          <p:cNvSpPr>
            <a:spLocks noGrp="1"/>
          </p:cNvSpPr>
          <p:nvPr>
            <p:ph type="sldNum" sz="quarter" idx="10"/>
          </p:nvPr>
        </p:nvSpPr>
        <p:spPr/>
        <p:txBody>
          <a:bodyPr/>
          <a:lstStyle/>
          <a:p>
            <a:pPr>
              <a:defRPr/>
            </a:pPr>
            <a:fld id="{0850DC92-BFE8-454C-B438-DC12168FE419}" type="slidenum">
              <a:rPr lang="en-US" smtClean="0">
                <a:solidFill>
                  <a:prstClr val="black"/>
                </a:solidFill>
              </a:rPr>
              <a:pPr>
                <a:defRPr/>
              </a:pPr>
              <a:t>4</a:t>
            </a:fld>
            <a:endParaRPr lang="en-US">
              <a:solidFill>
                <a:prstClr val="black"/>
              </a:solidFil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GCs act via a nuclear</a:t>
            </a:r>
            <a:r>
              <a:rPr lang="en-US" baseline="0" dirty="0" smtClean="0"/>
              <a:t> receptor , the GR that resides in the absence of hormones in the cytoplasm in an inactive chaperone complex. Upon ligand binding this complex disrupts and the GR can either interact with </a:t>
            </a:r>
            <a:r>
              <a:rPr lang="en-US" baseline="0" dirty="0" err="1" smtClean="0"/>
              <a:t>signalling</a:t>
            </a:r>
            <a:r>
              <a:rPr lang="en-US" baseline="0" dirty="0" smtClean="0"/>
              <a:t> components in the cytoplasm or as the majority of the molecules does translocate in the nucleus. </a:t>
            </a:r>
          </a:p>
          <a:p>
            <a:r>
              <a:rPr lang="en-US" baseline="0" dirty="0" smtClean="0"/>
              <a:t>In the nucleus the GR can interact direct with DNA upon dimerization and facilitates transcription by recruiting </a:t>
            </a:r>
            <a:r>
              <a:rPr lang="en-US" baseline="0" dirty="0" err="1" smtClean="0"/>
              <a:t>coactivators</a:t>
            </a:r>
            <a:r>
              <a:rPr lang="en-US" baseline="0" dirty="0" smtClean="0"/>
              <a:t> leading finally to chromatin remodeling. Alternatively the GR can interfere with pro-inflammatory acting transcription factors such AP-1, NF-</a:t>
            </a:r>
            <a:r>
              <a:rPr lang="en-US" baseline="0" dirty="0" err="1" smtClean="0"/>
              <a:t>kB</a:t>
            </a:r>
            <a:r>
              <a:rPr lang="en-US" baseline="0" dirty="0" smtClean="0"/>
              <a:t> IRF-3 and others, often with the help of co-integrators. </a:t>
            </a:r>
          </a:p>
          <a:p>
            <a:r>
              <a:rPr lang="en-US" dirty="0" smtClean="0"/>
              <a:t>Click- Traditionally,</a:t>
            </a:r>
            <a:r>
              <a:rPr lang="en-US" baseline="0" dirty="0" smtClean="0"/>
              <a:t> these two different modes have been hypothesized to </a:t>
            </a:r>
            <a:r>
              <a:rPr lang="en-US" baseline="0" dirty="0" err="1" smtClean="0"/>
              <a:t>unerly</a:t>
            </a:r>
            <a:r>
              <a:rPr lang="en-US" baseline="0" dirty="0" smtClean="0"/>
              <a:t> side effects and therapeutic effects, respectively.</a:t>
            </a:r>
          </a:p>
          <a:p>
            <a:r>
              <a:rPr lang="en-US" baseline="0" dirty="0" smtClean="0"/>
              <a:t>Click - Based on this concept selective GR ligand had been developed, that address only the monomer function. We and others have challenged this concept and I will give you later a brief example that novel </a:t>
            </a:r>
            <a:r>
              <a:rPr lang="en-US" baseline="0" dirty="0" err="1" smtClean="0"/>
              <a:t>criterias</a:t>
            </a:r>
            <a:r>
              <a:rPr lang="en-US" baseline="0" dirty="0" smtClean="0"/>
              <a:t> for selective ligands that avoid side effects are needed. </a:t>
            </a:r>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0850DC92-BFE8-454C-B438-DC12168FE419}" type="slidenum">
              <a:rPr lang="en-US" smtClean="0">
                <a:solidFill>
                  <a:prstClr val="black"/>
                </a:solidFill>
              </a:rPr>
              <a:pPr>
                <a:defRPr/>
              </a:pPr>
              <a:t>5</a:t>
            </a:fld>
            <a:endParaRPr lang="en-US">
              <a:solidFill>
                <a:prstClr val="black"/>
              </a:solidFil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GCs act via a nuclear</a:t>
            </a:r>
            <a:r>
              <a:rPr lang="en-US" baseline="0" dirty="0" smtClean="0"/>
              <a:t> receptor , the GR that resides in the absence of hormones in the cytoplasm in an inactive chaperone complex. Upon ligand binding this complex disrupts and the GR can either interact with </a:t>
            </a:r>
            <a:r>
              <a:rPr lang="en-US" baseline="0" dirty="0" err="1" smtClean="0"/>
              <a:t>signalling</a:t>
            </a:r>
            <a:r>
              <a:rPr lang="en-US" baseline="0" dirty="0" smtClean="0"/>
              <a:t> components in the cytoplasm or as the majority of the molecules does translocate in the nucleus. </a:t>
            </a:r>
          </a:p>
          <a:p>
            <a:r>
              <a:rPr lang="en-US" baseline="0" dirty="0" smtClean="0"/>
              <a:t>In the nucleus the GR can interact direct with DNA upon dimerization and facilitates transcription by recruiting </a:t>
            </a:r>
            <a:r>
              <a:rPr lang="en-US" baseline="0" dirty="0" err="1" smtClean="0"/>
              <a:t>coactivators</a:t>
            </a:r>
            <a:r>
              <a:rPr lang="en-US" baseline="0" dirty="0" smtClean="0"/>
              <a:t> leading finally to chromatin remodeling. Alternatively the GR can interfere with pro-inflammatory acting transcription factors such AP-1, NF-</a:t>
            </a:r>
            <a:r>
              <a:rPr lang="en-US" baseline="0" dirty="0" err="1" smtClean="0"/>
              <a:t>kB</a:t>
            </a:r>
            <a:r>
              <a:rPr lang="en-US" baseline="0" dirty="0" smtClean="0"/>
              <a:t> IRF-3 and others, often with the help of co-integrators. </a:t>
            </a:r>
          </a:p>
          <a:p>
            <a:r>
              <a:rPr lang="en-US" dirty="0" smtClean="0"/>
              <a:t>Click- Traditionally,</a:t>
            </a:r>
            <a:r>
              <a:rPr lang="en-US" baseline="0" dirty="0" smtClean="0"/>
              <a:t> these two different modes have been hypothesized to </a:t>
            </a:r>
            <a:r>
              <a:rPr lang="en-US" baseline="0" dirty="0" err="1" smtClean="0"/>
              <a:t>unerly</a:t>
            </a:r>
            <a:r>
              <a:rPr lang="en-US" baseline="0" dirty="0" smtClean="0"/>
              <a:t> side effects and therapeutic effects, respectively.</a:t>
            </a:r>
          </a:p>
          <a:p>
            <a:r>
              <a:rPr lang="en-US" baseline="0" dirty="0" smtClean="0"/>
              <a:t>Click - Based on this concept selective GR ligand had been developed, that address only the monomer function. We and others have challenged this concept and I will give you later a brief example that novel </a:t>
            </a:r>
            <a:r>
              <a:rPr lang="en-US" baseline="0" dirty="0" err="1" smtClean="0"/>
              <a:t>criterias</a:t>
            </a:r>
            <a:r>
              <a:rPr lang="en-US" baseline="0" dirty="0" smtClean="0"/>
              <a:t> for selective ligands that avoid side effects are needed. </a:t>
            </a:r>
            <a:endParaRPr lang="en-US" dirty="0" smtClean="0"/>
          </a:p>
          <a:p>
            <a:endParaRPr lang="en-US" dirty="0" smtClean="0"/>
          </a:p>
        </p:txBody>
      </p:sp>
      <p:sp>
        <p:nvSpPr>
          <p:cNvPr id="4" name="Slide Number Placeholder 3"/>
          <p:cNvSpPr>
            <a:spLocks noGrp="1"/>
          </p:cNvSpPr>
          <p:nvPr>
            <p:ph type="sldNum" sz="quarter" idx="10"/>
          </p:nvPr>
        </p:nvSpPr>
        <p:spPr/>
        <p:txBody>
          <a:bodyPr/>
          <a:lstStyle/>
          <a:p>
            <a:pPr>
              <a:defRPr/>
            </a:pPr>
            <a:fld id="{0850DC92-BFE8-454C-B438-DC12168FE419}" type="slidenum">
              <a:rPr lang="en-US" smtClean="0">
                <a:solidFill>
                  <a:prstClr val="black"/>
                </a:solidFill>
              </a:rPr>
              <a:pPr>
                <a:defRPr/>
              </a:pPr>
              <a:t>6</a:t>
            </a:fld>
            <a:endParaRPr lang="en-US">
              <a:solidFill>
                <a:prstClr val="black"/>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C663DF1-BB9D-2546-B54F-0386C47BF2D0}" type="slidenum">
              <a:rPr lang="en-US" smtClean="0">
                <a:solidFill>
                  <a:prstClr val="black"/>
                </a:solidFill>
              </a:rPr>
              <a:pPr/>
              <a:t>12</a:t>
            </a:fld>
            <a:endParaRPr lang="en-US" smtClean="0">
              <a:solidFill>
                <a:prstClr val="black"/>
              </a:solidFill>
            </a:endParaRPr>
          </a:p>
        </p:txBody>
      </p:sp>
      <p:sp>
        <p:nvSpPr>
          <p:cNvPr id="471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471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charset="-128"/>
                <a:cs typeface="ＭＳ Ｐゴシック" charset="-128"/>
              </a:rPr>
              <a:t>GCs in RA are affecting the bone and the inflammatory response. </a:t>
            </a:r>
          </a:p>
          <a:p>
            <a:pPr eaLnBrk="1" hangingPunct="1">
              <a:spcBef>
                <a:spcPct val="0"/>
              </a:spcBef>
            </a:pPr>
            <a:r>
              <a:rPr lang="en-US" smtClean="0">
                <a:latin typeface="Arial" charset="0"/>
                <a:ea typeface="ＭＳ Ｐゴシック" charset="-128"/>
                <a:cs typeface="ＭＳ Ｐゴシック" charset="-128"/>
              </a:rPr>
              <a:t>We so far have addressed the inflammatory response in a first simple RA model, AIA, which allows to use several compound mutant GR strains to answer which cell type and which mechanism is critical for Immunotherapy. When employ GRLysMCre mice lacking the GR in myeloid cells we see in both wild type and mutant mice a reduction of the inflammatory swelling response. In contrast GRLckCre mice, lacking the GR in T cells have no reduction in the swelling by GCs. </a:t>
            </a:r>
          </a:p>
          <a:p>
            <a:pPr eaLnBrk="1" hangingPunct="1">
              <a:spcBef>
                <a:spcPct val="0"/>
              </a:spcBef>
            </a:pPr>
            <a:r>
              <a:rPr lang="en-US" smtClean="0">
                <a:latin typeface="Arial" charset="0"/>
                <a:ea typeface="ＭＳ Ｐゴシック" charset="-128"/>
                <a:cs typeface="ＭＳ Ｐゴシック" charset="-128"/>
              </a:rPr>
              <a:t>Thus the GR in T cells is critical for anti-inflammatory effects. Similar GR dimerization impaired mice were completely refractory in GC therapy, thus we need for this aspect of RA therapy dimerization of the GR.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C663DF1-BB9D-2546-B54F-0386C47BF2D0}" type="slidenum">
              <a:rPr lang="en-US" smtClean="0">
                <a:solidFill>
                  <a:prstClr val="black"/>
                </a:solidFill>
              </a:rPr>
              <a:pPr/>
              <a:t>13</a:t>
            </a:fld>
            <a:endParaRPr lang="en-US" smtClean="0">
              <a:solidFill>
                <a:prstClr val="black"/>
              </a:solidFill>
            </a:endParaRPr>
          </a:p>
        </p:txBody>
      </p:sp>
      <p:sp>
        <p:nvSpPr>
          <p:cNvPr id="471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471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charset="-128"/>
                <a:cs typeface="ＭＳ Ｐゴシック" charset="-128"/>
              </a:rPr>
              <a:t>GCs in RA are affecting the bone and the inflammatory response. </a:t>
            </a:r>
          </a:p>
          <a:p>
            <a:pPr eaLnBrk="1" hangingPunct="1">
              <a:spcBef>
                <a:spcPct val="0"/>
              </a:spcBef>
            </a:pPr>
            <a:r>
              <a:rPr lang="en-US" smtClean="0">
                <a:latin typeface="Arial" charset="0"/>
                <a:ea typeface="ＭＳ Ｐゴシック" charset="-128"/>
                <a:cs typeface="ＭＳ Ｐゴシック" charset="-128"/>
              </a:rPr>
              <a:t>We so far have addressed the inflammatory response in a first simple RA model, AIA, which allows to use several compound mutant GR strains to answer which cell type and which mechanism is critical for Immunotherapy. When employ GRLysMCre mice lacking the GR in myeloid cells we see in both wild type and mutant mice a reduction of the inflammatory swelling response. In contrast GRLckCre mice, lacking the GR in T cells have no reduction in the swelling by GCs. </a:t>
            </a:r>
          </a:p>
          <a:p>
            <a:pPr eaLnBrk="1" hangingPunct="1">
              <a:spcBef>
                <a:spcPct val="0"/>
              </a:spcBef>
            </a:pPr>
            <a:r>
              <a:rPr lang="en-US" smtClean="0">
                <a:latin typeface="Arial" charset="0"/>
                <a:ea typeface="ＭＳ Ｐゴシック" charset="-128"/>
                <a:cs typeface="ＭＳ Ｐゴシック" charset="-128"/>
              </a:rPr>
              <a:t>Thus the GR in T cells is critical for anti-inflammatory effects. Similar GR dimerization impaired mice were completely refractory in GC therapy, thus we need for this aspect of RA therapy dimerization of the GR.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C663DF1-BB9D-2546-B54F-0386C47BF2D0}" type="slidenum">
              <a:rPr lang="en-US" smtClean="0">
                <a:solidFill>
                  <a:prstClr val="black"/>
                </a:solidFill>
              </a:rPr>
              <a:pPr/>
              <a:t>14</a:t>
            </a:fld>
            <a:endParaRPr lang="en-US" smtClean="0">
              <a:solidFill>
                <a:prstClr val="black"/>
              </a:solidFill>
            </a:endParaRPr>
          </a:p>
        </p:txBody>
      </p:sp>
      <p:sp>
        <p:nvSpPr>
          <p:cNvPr id="471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471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charset="-128"/>
                <a:cs typeface="ＭＳ Ｐゴシック" charset="-128"/>
              </a:rPr>
              <a:t>GCs in RA are affecting the bone and the inflammatory response. </a:t>
            </a:r>
          </a:p>
          <a:p>
            <a:pPr eaLnBrk="1" hangingPunct="1">
              <a:spcBef>
                <a:spcPct val="0"/>
              </a:spcBef>
            </a:pPr>
            <a:r>
              <a:rPr lang="en-US" smtClean="0">
                <a:latin typeface="Arial" charset="0"/>
                <a:ea typeface="ＭＳ Ｐゴシック" charset="-128"/>
                <a:cs typeface="ＭＳ Ｐゴシック" charset="-128"/>
              </a:rPr>
              <a:t>We so far have addressed the inflammatory response in a first simple RA model, AIA, which allows to use several compound mutant GR strains to answer which cell type and which mechanism is critical for Immunotherapy. When employ GRLysMCre mice lacking the GR in myeloid cells we see in both wild type and mutant mice a reduction of the inflammatory swelling response. In contrast GRLckCre mice, lacking the GR in T cells have no reduction in the swelling by GCs. </a:t>
            </a:r>
          </a:p>
          <a:p>
            <a:pPr eaLnBrk="1" hangingPunct="1">
              <a:spcBef>
                <a:spcPct val="0"/>
              </a:spcBef>
            </a:pPr>
            <a:r>
              <a:rPr lang="en-US" smtClean="0">
                <a:latin typeface="Arial" charset="0"/>
                <a:ea typeface="ＭＳ Ｐゴシック" charset="-128"/>
                <a:cs typeface="ＭＳ Ｐゴシック" charset="-128"/>
              </a:rPr>
              <a:t>Thus the GR in T cells is critical for anti-inflammatory effects. Similar GR dimerization impaired mice were completely refractory in GC therapy, thus we need for this aspect of RA therapy dimerization of the GR.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C663DF1-BB9D-2546-B54F-0386C47BF2D0}" type="slidenum">
              <a:rPr lang="en-US" smtClean="0">
                <a:solidFill>
                  <a:prstClr val="black"/>
                </a:solidFill>
              </a:rPr>
              <a:pPr/>
              <a:t>15</a:t>
            </a:fld>
            <a:endParaRPr lang="en-US" smtClean="0">
              <a:solidFill>
                <a:prstClr val="black"/>
              </a:solidFill>
            </a:endParaRPr>
          </a:p>
        </p:txBody>
      </p:sp>
      <p:sp>
        <p:nvSpPr>
          <p:cNvPr id="471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471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charset="-128"/>
                <a:cs typeface="ＭＳ Ｐゴシック" charset="-128"/>
              </a:rPr>
              <a:t>GCs in RA are affecting the bone and the inflammatory response. </a:t>
            </a:r>
          </a:p>
          <a:p>
            <a:pPr eaLnBrk="1" hangingPunct="1">
              <a:spcBef>
                <a:spcPct val="0"/>
              </a:spcBef>
            </a:pPr>
            <a:r>
              <a:rPr lang="en-US" smtClean="0">
                <a:latin typeface="Arial" charset="0"/>
                <a:ea typeface="ＭＳ Ｐゴシック" charset="-128"/>
                <a:cs typeface="ＭＳ Ｐゴシック" charset="-128"/>
              </a:rPr>
              <a:t>We so far have addressed the inflammatory response in a first simple RA model, AIA, which allows to use several compound mutant GR strains to answer which cell type and which mechanism is critical for Immunotherapy. When employ GRLysMCre mice lacking the GR in myeloid cells we see in both wild type and mutant mice a reduction of the inflammatory swelling response. In contrast GRLckCre mice, lacking the GR in T cells have no reduction in the swelling by GCs. </a:t>
            </a:r>
          </a:p>
          <a:p>
            <a:pPr eaLnBrk="1" hangingPunct="1">
              <a:spcBef>
                <a:spcPct val="0"/>
              </a:spcBef>
            </a:pPr>
            <a:r>
              <a:rPr lang="en-US" smtClean="0">
                <a:latin typeface="Arial" charset="0"/>
                <a:ea typeface="ＭＳ Ｐゴシック" charset="-128"/>
                <a:cs typeface="ＭＳ Ｐゴシック" charset="-128"/>
              </a:rPr>
              <a:t>Thus the GR in T cells is critical for anti-inflammatory effects. Similar GR dimerization impaired mice were completely refractory in GC therapy, thus we need for this aspect of RA therapy dimerization of the GR.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6C3DBA89-BC1E-C742-96A5-18C07DE7F8C4}" type="slidenum">
              <a:rPr lang="en-US"/>
              <a:pPr/>
              <a:t>20</a:t>
            </a:fld>
            <a:endParaRPr lang="en-US"/>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p:spPr>
        <p:txBody>
          <a:bodyPr/>
          <a:lstStyle/>
          <a:p>
            <a:pPr eaLnBrk="1" hangingPunct="1"/>
            <a:r>
              <a:rPr lang="en-GB" noProof="0" dirty="0" smtClean="0"/>
              <a:t>Mice lacking the GR in Myeloid cells</a:t>
            </a:r>
            <a:r>
              <a:rPr lang="en-GB" baseline="0" noProof="0" dirty="0" smtClean="0"/>
              <a:t> and particular macrophages, so called </a:t>
            </a:r>
            <a:r>
              <a:rPr lang="en-GB" baseline="0" noProof="0" dirty="0" err="1" smtClean="0"/>
              <a:t>GRLysMcre</a:t>
            </a:r>
            <a:r>
              <a:rPr lang="en-GB" baseline="0" noProof="0" dirty="0" smtClean="0"/>
              <a:t> </a:t>
            </a:r>
            <a:r>
              <a:rPr lang="en-GB" baseline="0" noProof="0" dirty="0" err="1" smtClean="0"/>
              <a:t>mcie</a:t>
            </a:r>
            <a:r>
              <a:rPr lang="en-GB" baseline="0" noProof="0" dirty="0" smtClean="0"/>
              <a:t> for example, have a high regulation of TNF and IL-1b during an acute inflammatory </a:t>
            </a:r>
            <a:r>
              <a:rPr lang="en-GB" baseline="0" noProof="0" dirty="0" err="1" smtClean="0"/>
              <a:t>responsed</a:t>
            </a:r>
            <a:r>
              <a:rPr lang="en-GB" baseline="0" noProof="0" dirty="0" smtClean="0"/>
              <a:t> to LPS for example as shown in this study here.</a:t>
            </a:r>
            <a:endParaRPr lang="en-GB" noProof="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6C3DBA89-BC1E-C742-96A5-18C07DE7F8C4}" type="slidenum">
              <a:rPr lang="en-US"/>
              <a:pPr/>
              <a:t>22</a:t>
            </a:fld>
            <a:endParaRPr lang="en-US"/>
          </a:p>
        </p:txBody>
      </p:sp>
      <p:sp>
        <p:nvSpPr>
          <p:cNvPr id="34819" name="Rectangle 2"/>
          <p:cNvSpPr>
            <a:spLocks noGrp="1" noRot="1" noChangeAspect="1" noChangeArrowheads="1" noTextEdit="1"/>
          </p:cNvSpPr>
          <p:nvPr>
            <p:ph type="sldImg"/>
          </p:nvPr>
        </p:nvSpPr>
        <p:spPr>
          <a:xfrm>
            <a:off x="1143000" y="685800"/>
            <a:ext cx="4572000" cy="3429000"/>
          </a:xfrm>
          <a:ln/>
        </p:spPr>
      </p:sp>
      <p:sp>
        <p:nvSpPr>
          <p:cNvPr id="34820" name="Rectangle 3"/>
          <p:cNvSpPr>
            <a:spLocks noGrp="1" noChangeArrowheads="1"/>
          </p:cNvSpPr>
          <p:nvPr>
            <p:ph type="body" idx="1"/>
          </p:nvPr>
        </p:nvSpPr>
        <p:spPr>
          <a:noFill/>
          <a:ln/>
        </p:spPr>
        <p:txBody>
          <a:bodyPr/>
          <a:lstStyle/>
          <a:p>
            <a:pPr eaLnBrk="1" hangingPunct="1"/>
            <a:r>
              <a:rPr lang="en-GB" noProof="0" dirty="0" smtClean="0"/>
              <a:t>Mice lacking the GR in Myeloid cells</a:t>
            </a:r>
            <a:r>
              <a:rPr lang="en-GB" baseline="0" noProof="0" dirty="0" smtClean="0"/>
              <a:t> and particular macrophages, so called </a:t>
            </a:r>
            <a:r>
              <a:rPr lang="en-GB" baseline="0" noProof="0" dirty="0" err="1" smtClean="0"/>
              <a:t>GRLysMcre</a:t>
            </a:r>
            <a:r>
              <a:rPr lang="en-GB" baseline="0" noProof="0" dirty="0" smtClean="0"/>
              <a:t> </a:t>
            </a:r>
            <a:r>
              <a:rPr lang="en-GB" baseline="0" noProof="0" dirty="0" err="1" smtClean="0"/>
              <a:t>mcie</a:t>
            </a:r>
            <a:r>
              <a:rPr lang="en-GB" baseline="0" noProof="0" dirty="0" smtClean="0"/>
              <a:t> for example, have a high regulation of TNF and IL-1b during an acute inflammatory </a:t>
            </a:r>
            <a:r>
              <a:rPr lang="en-GB" baseline="0" noProof="0" dirty="0" err="1" smtClean="0"/>
              <a:t>responsed</a:t>
            </a:r>
            <a:r>
              <a:rPr lang="en-GB" baseline="0" noProof="0" dirty="0" smtClean="0"/>
              <a:t> to LPS for example as shown in this study here.</a:t>
            </a:r>
            <a:endParaRPr lang="en-GB" noProof="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13C43876-7392-2D43-9577-7D6443DB8375}" type="slidenum">
              <a:rPr lang="en-US">
                <a:solidFill>
                  <a:prstClr val="black"/>
                </a:solidFill>
              </a:rPr>
              <a:pPr/>
              <a:t>23</a:t>
            </a:fld>
            <a:endParaRPr lang="en-US">
              <a:solidFill>
                <a:prstClr val="black"/>
              </a:solidFill>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endParaRPr lang="en-US" dirty="0" smtClean="0">
              <a:latin typeface="Arial" charset="0"/>
              <a:ea typeface="ＭＳ Ｐゴシック" charset="-128"/>
              <a:cs typeface="ＭＳ Ｐゴシック" charset="-128"/>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p:cNvSpPr>
            <a:spLocks noGrp="1" noChangeArrowheads="1"/>
          </p:cNvSpPr>
          <p:nvPr>
            <p:ph type="sldNum" sz="quarter" idx="5"/>
          </p:nvPr>
        </p:nvSpPr>
        <p:spPr>
          <a:noFill/>
        </p:spPr>
        <p:txBody>
          <a:bodyPr/>
          <a:lstStyle/>
          <a:p>
            <a:fld id="{13C43876-7392-2D43-9577-7D6443DB8375}" type="slidenum">
              <a:rPr lang="en-US">
                <a:solidFill>
                  <a:prstClr val="black"/>
                </a:solidFill>
              </a:rPr>
              <a:pPr/>
              <a:t>24</a:t>
            </a:fld>
            <a:endParaRPr lang="en-US">
              <a:solidFill>
                <a:prstClr val="black"/>
              </a:solidFill>
            </a:endParaRPr>
          </a:p>
        </p:txBody>
      </p:sp>
      <p:sp>
        <p:nvSpPr>
          <p:cNvPr id="80899"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a:noFill/>
          <a:ln/>
        </p:spPr>
        <p:txBody>
          <a:bodyPr/>
          <a:lstStyle/>
          <a:p>
            <a:r>
              <a:rPr lang="en-US" baseline="0" dirty="0" smtClean="0">
                <a:latin typeface="Arial" charset="0"/>
                <a:ea typeface="ＭＳ Ｐゴシック" charset="-128"/>
                <a:cs typeface="ＭＳ Ｐゴシック" charset="-128"/>
              </a:rPr>
              <a:t>This we tested now on primary cells. </a:t>
            </a:r>
          </a:p>
          <a:p>
            <a:endParaRPr lang="en-US" dirty="0" smtClean="0">
              <a:latin typeface="Arial" charset="0"/>
              <a:ea typeface="ＭＳ Ｐゴシック" charset="-128"/>
              <a:cs typeface="ＭＳ Ｐゴシック" charset="-128"/>
            </a:endParaRPr>
          </a:p>
          <a:p>
            <a:r>
              <a:rPr lang="en-US" dirty="0" smtClean="0">
                <a:latin typeface="Arial" charset="0"/>
                <a:ea typeface="ＭＳ Ｐゴシック" charset="-128"/>
                <a:cs typeface="ＭＳ Ｐゴシック" charset="-128"/>
              </a:rPr>
              <a:t>As you can see,</a:t>
            </a:r>
            <a:r>
              <a:rPr lang="en-US" baseline="0" dirty="0" smtClean="0">
                <a:latin typeface="Arial" charset="0"/>
                <a:ea typeface="ＭＳ Ｐゴシック" charset="-128"/>
                <a:cs typeface="ＭＳ Ｐゴシック" charset="-128"/>
              </a:rPr>
              <a:t> primary cells in terms of differentiation </a:t>
            </a:r>
            <a:r>
              <a:rPr lang="en-US" baseline="0" dirty="0" err="1" smtClean="0">
                <a:latin typeface="Arial" charset="0"/>
                <a:ea typeface="ＭＳ Ｐゴシック" charset="-128"/>
                <a:cs typeface="ＭＳ Ｐゴシック" charset="-128"/>
              </a:rPr>
              <a:t>mimick</a:t>
            </a:r>
            <a:r>
              <a:rPr lang="en-US" baseline="0" dirty="0" smtClean="0">
                <a:latin typeface="Arial" charset="0"/>
                <a:ea typeface="ＭＳ Ｐゴシック" charset="-128"/>
                <a:cs typeface="ＭＳ Ｐゴシック" charset="-128"/>
              </a:rPr>
              <a:t> the inhibition of bone formation in these animals; </a:t>
            </a:r>
            <a:endParaRPr lang="en-US" dirty="0" smtClean="0">
              <a:latin typeface="Arial" charset="0"/>
              <a:ea typeface="ＭＳ Ｐゴシック" charset="-128"/>
              <a:cs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850DC92-BFE8-454C-B438-DC12168FE419}" type="slidenum">
              <a:rPr lang="en-US" smtClean="0">
                <a:solidFill>
                  <a:prstClr val="black"/>
                </a:solidFill>
              </a:rPr>
              <a:pPr>
                <a:defRPr/>
              </a:pPr>
              <a:t>26</a:t>
            </a:fld>
            <a:endParaRPr lang="en-US">
              <a:solidFill>
                <a:prstClr val="black"/>
              </a:solidFil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850DC92-BFE8-454C-B438-DC12168FE419}" type="slidenum">
              <a:rPr lang="en-US" smtClean="0">
                <a:solidFill>
                  <a:prstClr val="black"/>
                </a:solidFill>
              </a:rPr>
              <a:pPr>
                <a:defRPr/>
              </a:pPr>
              <a:t>28</a:t>
            </a:fld>
            <a:endParaRPr lang="en-US">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p>
            <a:fld id="{6C3DBA89-BC1E-C742-96A5-18C07DE7F8C4}" type="slidenum">
              <a:rPr lang="en-US"/>
              <a:pPr/>
              <a:t>29</a:t>
            </a:fld>
            <a:endParaRPr lang="en-US"/>
          </a:p>
        </p:txBody>
      </p:sp>
      <p:sp>
        <p:nvSpPr>
          <p:cNvPr id="34819" name="Rectangle 2"/>
          <p:cNvSpPr>
            <a:spLocks noGrp="1" noRot="1" noChangeAspect="1" noChangeArrowheads="1" noTextEdit="1"/>
          </p:cNvSpPr>
          <p:nvPr>
            <p:ph type="sldImg"/>
          </p:nvPr>
        </p:nvSpPr>
        <p:spPr>
          <a:xfrm>
            <a:off x="1143000" y="685800"/>
            <a:ext cx="4572000" cy="3429000"/>
          </a:xfrm>
          <a:ln/>
        </p:spPr>
      </p:sp>
      <p:sp>
        <p:nvSpPr>
          <p:cNvPr id="34820" name="Rectangle 3"/>
          <p:cNvSpPr>
            <a:spLocks noGrp="1" noChangeArrowheads="1"/>
          </p:cNvSpPr>
          <p:nvPr>
            <p:ph type="body" idx="1"/>
          </p:nvPr>
        </p:nvSpPr>
        <p:spPr>
          <a:noFill/>
          <a:ln/>
        </p:spPr>
        <p:txBody>
          <a:bodyPr/>
          <a:lstStyle/>
          <a:p>
            <a:pPr eaLnBrk="1" hangingPunct="1"/>
            <a:r>
              <a:rPr lang="en-GB" noProof="0" dirty="0" smtClean="0"/>
              <a:t>Mice lacking the GR in Myeloid cells</a:t>
            </a:r>
            <a:r>
              <a:rPr lang="en-GB" baseline="0" noProof="0" dirty="0" smtClean="0"/>
              <a:t> and particular macrophages, so called </a:t>
            </a:r>
            <a:r>
              <a:rPr lang="en-GB" baseline="0" noProof="0" dirty="0" err="1" smtClean="0"/>
              <a:t>GRLysMcre</a:t>
            </a:r>
            <a:r>
              <a:rPr lang="en-GB" baseline="0" noProof="0" dirty="0" smtClean="0"/>
              <a:t> </a:t>
            </a:r>
            <a:r>
              <a:rPr lang="en-GB" baseline="0" noProof="0" dirty="0" err="1" smtClean="0"/>
              <a:t>mcie</a:t>
            </a:r>
            <a:r>
              <a:rPr lang="en-GB" baseline="0" noProof="0" dirty="0" smtClean="0"/>
              <a:t> for example, have a high regulation of TNF and IL-1b during an acute inflammatory </a:t>
            </a:r>
            <a:r>
              <a:rPr lang="en-GB" baseline="0" noProof="0" dirty="0" err="1" smtClean="0"/>
              <a:t>responsed</a:t>
            </a:r>
            <a:r>
              <a:rPr lang="en-GB" baseline="0" noProof="0" dirty="0" smtClean="0"/>
              <a:t> to LPS for example as shown in this study here.</a:t>
            </a:r>
            <a:endParaRPr lang="en-GB" noProof="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98AD20E4-A0B8-4942-9845-1BD82B64B750}" type="slidenum">
              <a:rPr lang="en-US">
                <a:solidFill>
                  <a:prstClr val="black"/>
                </a:solidFill>
              </a:rPr>
              <a:pPr/>
              <a:t>31</a:t>
            </a:fld>
            <a:endParaRPr lang="en-US">
              <a:solidFill>
                <a:prstClr val="black"/>
              </a:solidFill>
            </a:endParaRPr>
          </a:p>
        </p:txBody>
      </p:sp>
      <p:sp>
        <p:nvSpPr>
          <p:cNvPr id="99331" name="Rectangle 2"/>
          <p:cNvSpPr>
            <a:spLocks noGrp="1" noRot="1" noChangeAspect="1" noChangeArrowheads="1"/>
          </p:cNvSpPr>
          <p:nvPr>
            <p:ph type="sldImg"/>
          </p:nvPr>
        </p:nvSpPr>
        <p:spPr>
          <a:solidFill>
            <a:srgbClr val="FFFFFF"/>
          </a:solidFill>
          <a:ln/>
        </p:spPr>
      </p:sp>
      <p:sp>
        <p:nvSpPr>
          <p:cNvPr id="99332" name="Rectangle 3"/>
          <p:cNvSpPr>
            <a:spLocks noGrp="1" noChangeArrowheads="1"/>
          </p:cNvSpPr>
          <p:nvPr>
            <p:ph type="body" idx="1"/>
          </p:nvPr>
        </p:nvSpPr>
        <p:spPr>
          <a:solidFill>
            <a:srgbClr val="FFFFFF"/>
          </a:solidFill>
          <a:ln>
            <a:solidFill>
              <a:srgbClr val="000000"/>
            </a:solidFill>
          </a:ln>
        </p:spPr>
        <p:txBody>
          <a:bodyPr/>
          <a:lstStyle/>
          <a:p>
            <a:endParaRPr lang="en-US">
              <a:latin typeface="Arial" charset="0"/>
              <a:ea typeface="ＭＳ Ｐゴシック" charset="-128"/>
              <a:cs typeface="ＭＳ Ｐゴシック" charset="-128"/>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4110850F-48C8-8942-A91D-61356EDDA868}" type="slidenum">
              <a:rPr lang="en-US">
                <a:latin typeface="Arial" charset="0"/>
                <a:ea typeface="ＭＳ Ｐゴシック" charset="-128"/>
                <a:cs typeface="ＭＳ Ｐゴシック" charset="-128"/>
              </a:rPr>
              <a:pPr/>
              <a:t>33</a:t>
            </a:fld>
            <a:endParaRPr lang="en-US">
              <a:latin typeface="Arial" charset="0"/>
              <a:ea typeface="ＭＳ Ｐゴシック" charset="-128"/>
              <a:cs typeface="ＭＳ Ｐゴシック" charset="-128"/>
            </a:endParaRPr>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r>
              <a:rPr lang="en-US" smtClean="0">
                <a:latin typeface="Arial" charset="0"/>
                <a:ea typeface="ＭＳ Ｐゴシック" charset="-128"/>
                <a:cs typeface="ＭＳ Ｐゴシック" charset="-128"/>
              </a:rPr>
              <a:t>Most importantly suppression of osteoblast differentiation could be counteracted by the addition of IL-11 on all stages of osteoblast maturation, ALP activitiy and Alizarin Red staining. This was also reflected quantitatively and by the restored expression of the osteoblast key transcription factor Runx2. </a:t>
            </a:r>
          </a:p>
          <a:p>
            <a:r>
              <a:rPr lang="en-US" smtClean="0">
                <a:latin typeface="Arial" charset="0"/>
                <a:ea typeface="ＭＳ Ｐゴシック" charset="-128"/>
                <a:cs typeface="ＭＳ Ｐゴシック" charset="-128"/>
              </a:rPr>
              <a:t>Thus reduction of endogenous IL-11 by the monomeric GR is likely to contribute to inhibition of differentiation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fld id="{3C663DF1-BB9D-2546-B54F-0386C47BF2D0}" type="slidenum">
              <a:rPr lang="en-US" smtClean="0">
                <a:solidFill>
                  <a:prstClr val="black"/>
                </a:solidFill>
              </a:rPr>
              <a:pPr/>
              <a:t>34</a:t>
            </a:fld>
            <a:endParaRPr lang="en-US" smtClean="0">
              <a:solidFill>
                <a:prstClr val="black"/>
              </a:solidFill>
            </a:endParaRPr>
          </a:p>
        </p:txBody>
      </p:sp>
      <p:sp>
        <p:nvSpPr>
          <p:cNvPr id="47107" name="Rectangle 2"/>
          <p:cNvSpPr>
            <a:spLocks noGrp="1" noRot="1" noChangeAspect="1" noChangeArrowheads="1"/>
          </p:cNvSpPr>
          <p:nvPr>
            <p:ph type="sldImg"/>
          </p:nvPr>
        </p:nvSpPr>
        <p:spPr bwMode="auto">
          <a:solidFill>
            <a:srgbClr val="FFFFFF"/>
          </a:solidFill>
          <a:ln>
            <a:solidFill>
              <a:srgbClr val="000000"/>
            </a:solidFill>
            <a:miter lim="800000"/>
            <a:headEnd/>
            <a:tailEnd/>
          </a:ln>
        </p:spPr>
      </p:sp>
      <p:sp>
        <p:nvSpPr>
          <p:cNvPr id="47108" name="Rectangle 3"/>
          <p:cNvSpPr>
            <a:spLocks noGrp="1" noChangeArrowheads="1"/>
          </p:cNvSpPr>
          <p:nvPr>
            <p:ph type="body" idx="1"/>
          </p:nvPr>
        </p:nvSpPr>
        <p:spPr bwMode="auto">
          <a:solidFill>
            <a:srgbClr val="FFFFFF"/>
          </a:solidFill>
          <a:ln>
            <a:solidFill>
              <a:srgbClr val="000000"/>
            </a:solidFill>
            <a:miter lim="800000"/>
            <a:headEnd/>
            <a:tailEnd/>
          </a:ln>
        </p:spPr>
        <p:txBody>
          <a:bodyPr wrap="square" numCol="1" anchor="t" anchorCtr="0" compatLnSpc="1">
            <a:prstTxWarp prst="textNoShape">
              <a:avLst/>
            </a:prstTxWarp>
          </a:bodyPr>
          <a:lstStyle/>
          <a:p>
            <a:pPr eaLnBrk="1" hangingPunct="1">
              <a:spcBef>
                <a:spcPct val="0"/>
              </a:spcBef>
            </a:pPr>
            <a:r>
              <a:rPr lang="en-US" smtClean="0">
                <a:latin typeface="Arial" charset="0"/>
                <a:ea typeface="ＭＳ Ｐゴシック" charset="-128"/>
                <a:cs typeface="ＭＳ Ｐゴシック" charset="-128"/>
              </a:rPr>
              <a:t>GCs in RA are affecting the bone and the inflammatory response. </a:t>
            </a:r>
          </a:p>
          <a:p>
            <a:pPr eaLnBrk="1" hangingPunct="1">
              <a:spcBef>
                <a:spcPct val="0"/>
              </a:spcBef>
            </a:pPr>
            <a:r>
              <a:rPr lang="en-US" smtClean="0">
                <a:latin typeface="Arial" charset="0"/>
                <a:ea typeface="ＭＳ Ｐゴシック" charset="-128"/>
                <a:cs typeface="ＭＳ Ｐゴシック" charset="-128"/>
              </a:rPr>
              <a:t>We so far have addressed the inflammatory response in a first simple RA model, AIA, which allows to use several compound mutant GR strains to answer which cell type and which mechanism is critical for Immunotherapy. When employ GRLysMCre mice lacking the GR in myeloid cells we see in both wild type and mutant mice a reduction of the inflammatory swelling response. In contrast GRLckCre mice, lacking the GR in T cells have no reduction in the swelling by GCs. </a:t>
            </a:r>
          </a:p>
          <a:p>
            <a:pPr eaLnBrk="1" hangingPunct="1">
              <a:spcBef>
                <a:spcPct val="0"/>
              </a:spcBef>
            </a:pPr>
            <a:r>
              <a:rPr lang="en-US" smtClean="0">
                <a:latin typeface="Arial" charset="0"/>
                <a:ea typeface="ＭＳ Ｐゴシック" charset="-128"/>
                <a:cs typeface="ＭＳ Ｐゴシック" charset="-128"/>
              </a:rPr>
              <a:t>Thus the GR in T cells is critical for anti-inflammatory effects. Similar GR dimerization impaired mice were completely refractory in GC therapy, thus we need for this aspect of RA therapy dimerization of the GR.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de-DE" dirty="0"/>
          </a:p>
        </p:txBody>
      </p:sp>
      <p:sp>
        <p:nvSpPr>
          <p:cNvPr id="4" name="Slide Number Placeholder 3"/>
          <p:cNvSpPr>
            <a:spLocks noGrp="1"/>
          </p:cNvSpPr>
          <p:nvPr>
            <p:ph type="sldNum" sz="quarter" idx="10"/>
          </p:nvPr>
        </p:nvSpPr>
        <p:spPr/>
        <p:txBody>
          <a:bodyPr/>
          <a:lstStyle/>
          <a:p>
            <a:fld id="{700744BE-943F-416F-98B9-ABCD149CDC40}" type="slidenum">
              <a:rPr lang="de-DE" smtClean="0"/>
              <a:pPr/>
              <a:t>35</a:t>
            </a:fld>
            <a:endParaRPr lang="de-DE"/>
          </a:p>
        </p:txBody>
      </p:sp>
    </p:spTree>
    <p:extLst>
      <p:ext uri="{BB962C8B-B14F-4D97-AF65-F5344CB8AC3E}">
        <p14:creationId xmlns:p14="http://schemas.microsoft.com/office/powerpoint/2010/main" val="40786194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0850DC92-BFE8-454C-B438-DC12168FE419}" type="slidenum">
              <a:rPr lang="en-US" smtClean="0">
                <a:solidFill>
                  <a:prstClr val="black"/>
                </a:solidFill>
              </a:rPr>
              <a:pPr>
                <a:defRPr/>
              </a:pPr>
              <a:t>36</a:t>
            </a:fld>
            <a:endParaRPr lang="en-US">
              <a:solidFill>
                <a:prstClr val="black"/>
              </a:solidFil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de-D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Click to edit Master subtitle style</a:t>
            </a:r>
            <a:endParaRPr lang="en-US"/>
          </a:p>
        </p:txBody>
      </p:sp>
      <p:sp>
        <p:nvSpPr>
          <p:cNvPr id="4" name="Date Placeholder 3"/>
          <p:cNvSpPr>
            <a:spLocks noGrp="1"/>
          </p:cNvSpPr>
          <p:nvPr>
            <p:ph type="dt" sz="half" idx="10"/>
          </p:nvPr>
        </p:nvSpPr>
        <p:spPr/>
        <p:txBody>
          <a:bodyPr/>
          <a:lstStyle/>
          <a:p>
            <a:fld id="{D5828091-5931-734A-931A-52339C86A8E5}" type="datetimeFigureOut">
              <a:rPr lang="en-US" smtClean="0"/>
              <a:pPr/>
              <a:t>19/10/14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1175381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Content Placeholder 2"/>
          <p:cNvSpPr>
            <a:spLocks noGrp="1"/>
          </p:cNvSpPr>
          <p:nvPr>
            <p:ph idx="1"/>
          </p:nvPr>
        </p:nvSpPr>
        <p:spPr/>
        <p:txBody>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Date Placeholder 3"/>
          <p:cNvSpPr>
            <a:spLocks noGrp="1"/>
          </p:cNvSpPr>
          <p:nvPr>
            <p:ph type="dt" sz="half" idx="10"/>
          </p:nvPr>
        </p:nvSpPr>
        <p:spPr/>
        <p:txBody>
          <a:bodyPr/>
          <a:lstStyle/>
          <a:p>
            <a:fld id="{D5828091-5931-734A-931A-52339C86A8E5}" type="datetimeFigureOut">
              <a:rPr lang="en-US" smtClean="0"/>
              <a:pPr/>
              <a:t>19/10/14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42020622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de-DE"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smtClean="0"/>
              <a:t>Click to edit Master text styles</a:t>
            </a:r>
          </a:p>
        </p:txBody>
      </p:sp>
      <p:sp>
        <p:nvSpPr>
          <p:cNvPr id="4" name="Date Placeholder 3"/>
          <p:cNvSpPr>
            <a:spLocks noGrp="1"/>
          </p:cNvSpPr>
          <p:nvPr>
            <p:ph type="dt" sz="half" idx="10"/>
          </p:nvPr>
        </p:nvSpPr>
        <p:spPr/>
        <p:txBody>
          <a:bodyPr/>
          <a:lstStyle/>
          <a:p>
            <a:fld id="{D5828091-5931-734A-931A-52339C86A8E5}" type="datetimeFigureOut">
              <a:rPr lang="en-US" smtClean="0"/>
              <a:pPr/>
              <a:t>19/10/14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17954442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5" name="Date Placeholder 4"/>
          <p:cNvSpPr>
            <a:spLocks noGrp="1"/>
          </p:cNvSpPr>
          <p:nvPr>
            <p:ph type="dt" sz="half" idx="10"/>
          </p:nvPr>
        </p:nvSpPr>
        <p:spPr/>
        <p:txBody>
          <a:bodyPr/>
          <a:lstStyle/>
          <a:p>
            <a:fld id="{D5828091-5931-734A-931A-52339C86A8E5}" type="datetimeFigureOut">
              <a:rPr lang="en-US" smtClean="0"/>
              <a:pPr/>
              <a:t>19/10/14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2323630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7" name="Date Placeholder 6"/>
          <p:cNvSpPr>
            <a:spLocks noGrp="1"/>
          </p:cNvSpPr>
          <p:nvPr>
            <p:ph type="dt" sz="half" idx="10"/>
          </p:nvPr>
        </p:nvSpPr>
        <p:spPr/>
        <p:txBody>
          <a:bodyPr/>
          <a:lstStyle/>
          <a:p>
            <a:fld id="{D5828091-5931-734A-931A-52339C86A8E5}" type="datetimeFigureOut">
              <a:rPr lang="en-US" smtClean="0"/>
              <a:pPr/>
              <a:t>19/10/14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16792380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Date Placeholder 2"/>
          <p:cNvSpPr>
            <a:spLocks noGrp="1"/>
          </p:cNvSpPr>
          <p:nvPr>
            <p:ph type="dt" sz="half" idx="10"/>
          </p:nvPr>
        </p:nvSpPr>
        <p:spPr/>
        <p:txBody>
          <a:bodyPr/>
          <a:lstStyle/>
          <a:p>
            <a:fld id="{D5828091-5931-734A-931A-52339C86A8E5}" type="datetimeFigureOut">
              <a:rPr lang="en-US" smtClean="0"/>
              <a:pPr/>
              <a:t>19/10/14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27632959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828091-5931-734A-931A-52339C86A8E5}" type="datetimeFigureOut">
              <a:rPr lang="en-US" smtClean="0"/>
              <a:pPr/>
              <a:t>19/10/14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41763949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de-DE"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Click to edit Master text styles</a:t>
            </a:r>
          </a:p>
        </p:txBody>
      </p:sp>
      <p:sp>
        <p:nvSpPr>
          <p:cNvPr id="5" name="Date Placeholder 4"/>
          <p:cNvSpPr>
            <a:spLocks noGrp="1"/>
          </p:cNvSpPr>
          <p:nvPr>
            <p:ph type="dt" sz="half" idx="10"/>
          </p:nvPr>
        </p:nvSpPr>
        <p:spPr/>
        <p:txBody>
          <a:bodyPr/>
          <a:lstStyle/>
          <a:p>
            <a:fld id="{D5828091-5931-734A-931A-52339C86A8E5}" type="datetimeFigureOut">
              <a:rPr lang="en-US" smtClean="0"/>
              <a:pPr/>
              <a:t>19/10/14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38207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de-DE"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smtClean="0"/>
              <a:t>Click to edit Master text styles</a:t>
            </a:r>
          </a:p>
        </p:txBody>
      </p:sp>
      <p:sp>
        <p:nvSpPr>
          <p:cNvPr id="5" name="Date Placeholder 4"/>
          <p:cNvSpPr>
            <a:spLocks noGrp="1"/>
          </p:cNvSpPr>
          <p:nvPr>
            <p:ph type="dt" sz="half" idx="10"/>
          </p:nvPr>
        </p:nvSpPr>
        <p:spPr/>
        <p:txBody>
          <a:bodyPr/>
          <a:lstStyle/>
          <a:p>
            <a:fld id="{D5828091-5931-734A-931A-52339C86A8E5}" type="datetimeFigureOut">
              <a:rPr lang="en-US" smtClean="0"/>
              <a:pPr/>
              <a:t>19/10/14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8083626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Date Placeholder 3"/>
          <p:cNvSpPr>
            <a:spLocks noGrp="1"/>
          </p:cNvSpPr>
          <p:nvPr>
            <p:ph type="dt" sz="half" idx="10"/>
          </p:nvPr>
        </p:nvSpPr>
        <p:spPr/>
        <p:txBody>
          <a:bodyPr/>
          <a:lstStyle/>
          <a:p>
            <a:fld id="{D5828091-5931-734A-931A-52339C86A8E5}" type="datetimeFigureOut">
              <a:rPr lang="en-US" smtClean="0"/>
              <a:pPr/>
              <a:t>19/10/14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24574151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de-DE"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Date Placeholder 3"/>
          <p:cNvSpPr>
            <a:spLocks noGrp="1"/>
          </p:cNvSpPr>
          <p:nvPr>
            <p:ph type="dt" sz="half" idx="10"/>
          </p:nvPr>
        </p:nvSpPr>
        <p:spPr/>
        <p:txBody>
          <a:bodyPr/>
          <a:lstStyle/>
          <a:p>
            <a:fld id="{D5828091-5931-734A-931A-52339C86A8E5}" type="datetimeFigureOut">
              <a:rPr lang="en-US" smtClean="0"/>
              <a:pPr/>
              <a:t>19/10/14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38467094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Date Placeholder 2"/>
          <p:cNvSpPr>
            <a:spLocks noGrp="1"/>
          </p:cNvSpPr>
          <p:nvPr>
            <p:ph type="dt" sz="half" idx="10"/>
          </p:nvPr>
        </p:nvSpPr>
        <p:spPr/>
        <p:txBody>
          <a:bodyPr/>
          <a:lstStyle/>
          <a:p>
            <a:fld id="{D5828091-5931-734A-931A-52339C86A8E5}" type="datetimeFigureOut">
              <a:rPr lang="en-US" smtClean="0"/>
              <a:pPr/>
              <a:t>19/10/14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30368437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5828091-5931-734A-931A-52339C86A8E5}" type="datetimeFigureOut">
              <a:rPr lang="en-US" smtClean="0">
                <a:solidFill>
                  <a:prstClr val="black">
                    <a:tint val="75000"/>
                  </a:prstClr>
                </a:solidFill>
              </a:rPr>
              <a:pPr/>
              <a:t>19/10/14</a:t>
            </a:fld>
            <a:endParaRPr 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116938B1-EFA9-9F4E-BC7C-100262E85F2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092470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Content Placeholder 2"/>
          <p:cNvSpPr>
            <a:spLocks noGrp="1"/>
          </p:cNvSpPr>
          <p:nvPr>
            <p:ph idx="1"/>
          </p:nvPr>
        </p:nvSpPr>
        <p:spPr/>
        <p:txBody>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Date Placeholder 3"/>
          <p:cNvSpPr>
            <a:spLocks noGrp="1"/>
          </p:cNvSpPr>
          <p:nvPr>
            <p:ph type="dt" sz="half" idx="10"/>
          </p:nvPr>
        </p:nvSpPr>
        <p:spPr/>
        <p:txBody>
          <a:bodyPr/>
          <a:lstStyle/>
          <a:p>
            <a:fld id="{D5828091-5931-734A-931A-52339C86A8E5}" type="datetimeFigureOut">
              <a:rPr lang="en-US" smtClean="0"/>
              <a:pPr/>
              <a:t>19/10/14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29742970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Date Placeholder 2"/>
          <p:cNvSpPr>
            <a:spLocks noGrp="1"/>
          </p:cNvSpPr>
          <p:nvPr>
            <p:ph type="dt" sz="half" idx="10"/>
          </p:nvPr>
        </p:nvSpPr>
        <p:spPr/>
        <p:txBody>
          <a:bodyPr/>
          <a:lstStyle/>
          <a:p>
            <a:fld id="{D5828091-5931-734A-931A-52339C86A8E5}" type="datetimeFigureOut">
              <a:rPr lang="en-US" smtClean="0"/>
              <a:pPr/>
              <a:t>19/10/14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24299670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de-DE"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smtClean="0"/>
              <a:t>Click to edit Master subtitle style</a:t>
            </a:r>
            <a:endParaRPr lang="en-US"/>
          </a:p>
        </p:txBody>
      </p:sp>
      <p:sp>
        <p:nvSpPr>
          <p:cNvPr id="4" name="Date Placeholder 3"/>
          <p:cNvSpPr>
            <a:spLocks noGrp="1"/>
          </p:cNvSpPr>
          <p:nvPr>
            <p:ph type="dt" sz="half" idx="10"/>
          </p:nvPr>
        </p:nvSpPr>
        <p:spPr/>
        <p:txBody>
          <a:bodyPr/>
          <a:lstStyle/>
          <a:p>
            <a:fld id="{D5828091-5931-734A-931A-52339C86A8E5}" type="datetimeFigureOut">
              <a:rPr lang="en-US" smtClean="0"/>
              <a:pPr/>
              <a:t>19/10/14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11753815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Date Placeholder 3"/>
          <p:cNvSpPr>
            <a:spLocks noGrp="1"/>
          </p:cNvSpPr>
          <p:nvPr>
            <p:ph type="dt" sz="half" idx="10"/>
          </p:nvPr>
        </p:nvSpPr>
        <p:spPr/>
        <p:txBody>
          <a:bodyPr/>
          <a:lstStyle/>
          <a:p>
            <a:fld id="{D5828091-5931-734A-931A-52339C86A8E5}" type="datetimeFigureOut">
              <a:rPr lang="en-US" smtClean="0"/>
              <a:pPr/>
              <a:t>19/10/14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116938B1-EFA9-9F4E-BC7C-100262E85F24}" type="slidenum">
              <a:rPr lang="en-US" smtClean="0"/>
              <a:pPr/>
              <a:t>‹#›</a:t>
            </a:fld>
            <a:endParaRPr lang="en-US"/>
          </a:p>
        </p:txBody>
      </p:sp>
    </p:spTree>
    <p:extLst>
      <p:ext uri="{BB962C8B-B14F-4D97-AF65-F5344CB8AC3E}">
        <p14:creationId xmlns:p14="http://schemas.microsoft.com/office/powerpoint/2010/main" val="62817239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5.xml"/><Relationship Id="rId4" Type="http://schemas.openxmlformats.org/officeDocument/2006/relationships/slideLayout" Target="../slideLayouts/slideLayout16.xml"/><Relationship Id="rId5" Type="http://schemas.openxmlformats.org/officeDocument/2006/relationships/slideLayout" Target="../slideLayouts/slideLayout17.xml"/><Relationship Id="rId6" Type="http://schemas.openxmlformats.org/officeDocument/2006/relationships/theme" Target="../theme/theme3.xml"/><Relationship Id="rId1" Type="http://schemas.openxmlformats.org/officeDocument/2006/relationships/slideLayout" Target="../slideLayouts/slideLayout13.xml"/><Relationship Id="rId2"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828091-5931-734A-931A-52339C86A8E5}" type="datetimeFigureOut">
              <a:rPr lang="en-US" smtClean="0"/>
              <a:pPr/>
              <a:t>19/10/14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6938B1-EFA9-9F4E-BC7C-100262E85F24}" type="slidenum">
              <a:rPr lang="en-US" smtClean="0"/>
              <a:pPr/>
              <a:t>‹#›</a:t>
            </a:fld>
            <a:endParaRPr lang="en-US"/>
          </a:p>
        </p:txBody>
      </p:sp>
    </p:spTree>
    <p:extLst>
      <p:ext uri="{BB962C8B-B14F-4D97-AF65-F5344CB8AC3E}">
        <p14:creationId xmlns:p14="http://schemas.microsoft.com/office/powerpoint/2010/main" val="32277664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828091-5931-734A-931A-52339C86A8E5}" type="datetimeFigureOut">
              <a:rPr lang="en-US" smtClean="0">
                <a:solidFill>
                  <a:prstClr val="black">
                    <a:tint val="75000"/>
                  </a:prstClr>
                </a:solidFill>
              </a:rPr>
              <a:pPr/>
              <a:t>19/10/14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6938B1-EFA9-9F4E-BC7C-100262E85F2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22776646"/>
      </p:ext>
    </p:extLst>
  </p:cSld>
  <p:clrMap bg1="lt1" tx1="dk1" bg2="lt2" tx2="dk2" accent1="accent1" accent2="accent2" accent3="accent3" accent4="accent4" accent5="accent5" accent6="accent6" hlink="hlink" folHlink="folHlink"/>
  <p:sldLayoutIdLst>
    <p:sldLayoutId id="2147483682"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DE"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DE" smtClean="0"/>
              <a:t>Click to edit Master text styles</a:t>
            </a:r>
          </a:p>
          <a:p>
            <a:pPr lvl="1"/>
            <a:r>
              <a:rPr lang="de-DE" smtClean="0"/>
              <a:t>Second level</a:t>
            </a:r>
          </a:p>
          <a:p>
            <a:pPr lvl="2"/>
            <a:r>
              <a:rPr lang="de-DE" smtClean="0"/>
              <a:t>Third level</a:t>
            </a:r>
          </a:p>
          <a:p>
            <a:pPr lvl="3"/>
            <a:r>
              <a:rPr lang="de-DE" smtClean="0"/>
              <a:t>Fourth level</a:t>
            </a:r>
          </a:p>
          <a:p>
            <a:pPr lvl="4"/>
            <a:r>
              <a:rPr lang="de-DE"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5828091-5931-734A-931A-52339C86A8E5}" type="datetimeFigureOut">
              <a:rPr lang="en-US" smtClean="0">
                <a:solidFill>
                  <a:prstClr val="black">
                    <a:tint val="75000"/>
                  </a:prstClr>
                </a:solidFill>
              </a:rPr>
              <a:pPr/>
              <a:t>19/10/14</a:t>
            </a:fld>
            <a:endParaRPr lang="en-US">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6938B1-EFA9-9F4E-BC7C-100262E85F24}"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140223985"/>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1" r:id="rId4"/>
    <p:sldLayoutId id="2147483693" r:id="rId5"/>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4" Type="http://schemas.openxmlformats.org/officeDocument/2006/relationships/image" Target="../media/image3.pn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4" Type="http://schemas.openxmlformats.org/officeDocument/2006/relationships/image" Target="../media/image7.png"/><Relationship Id="rId5" Type="http://schemas.openxmlformats.org/officeDocument/2006/relationships/image" Target="../media/image8.jpeg"/><Relationship Id="rId6" Type="http://schemas.openxmlformats.org/officeDocument/2006/relationships/image" Target="../media/image9.png"/><Relationship Id="rId7" Type="http://schemas.openxmlformats.org/officeDocument/2006/relationships/image" Target="../media/image10.png"/><Relationship Id="rId8" Type="http://schemas.openxmlformats.org/officeDocument/2006/relationships/image" Target="../media/image11.png"/><Relationship Id="rId9" Type="http://schemas.openxmlformats.org/officeDocument/2006/relationships/image" Target="../media/image1.pn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12.png"/><Relationship Id="rId6" Type="http://schemas.openxmlformats.org/officeDocument/2006/relationships/image" Target="../media/image13.png"/><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png"/><Relationship Id="rId5" Type="http://schemas.openxmlformats.org/officeDocument/2006/relationships/image" Target="../media/image12.png"/><Relationship Id="rId6" Type="http://schemas.openxmlformats.org/officeDocument/2006/relationships/image" Target="../media/image13.png"/><Relationship Id="rId7" Type="http://schemas.openxmlformats.org/officeDocument/2006/relationships/image" Target="../media/image17.png"/><Relationship Id="rId8" Type="http://schemas.openxmlformats.org/officeDocument/2006/relationships/image" Target="../media/image18.png"/><Relationship Id="rId9" Type="http://schemas.openxmlformats.org/officeDocument/2006/relationships/image" Target="../media/image19.png"/><Relationship Id="rId10" Type="http://schemas.openxmlformats.org/officeDocument/2006/relationships/image" Target="../media/image20.png"/><Relationship Id="rId11" Type="http://schemas.openxmlformats.org/officeDocument/2006/relationships/image" Target="../media/image21.png"/><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4" Type="http://schemas.openxmlformats.org/officeDocument/2006/relationships/image" Target="../media/image1.png"/><Relationship Id="rId1" Type="http://schemas.openxmlformats.org/officeDocument/2006/relationships/slideLayout" Target="../slideLayouts/slideLayout7.xml"/><Relationship Id="rId2" Type="http://schemas.openxmlformats.org/officeDocument/2006/relationships/image" Target="../media/image15.png"/></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15.png"/><Relationship Id="rId5" Type="http://schemas.openxmlformats.org/officeDocument/2006/relationships/image" Target="../media/image16.png"/><Relationship Id="rId1" Type="http://schemas.openxmlformats.org/officeDocument/2006/relationships/slideLayout" Target="../slideLayouts/slideLayout1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3" Type="http://schemas.openxmlformats.org/officeDocument/2006/relationships/image" Target="../media/image22.png"/><Relationship Id="rId4" Type="http://schemas.openxmlformats.org/officeDocument/2006/relationships/image" Target="../media/image23.png"/><Relationship Id="rId5" Type="http://schemas.openxmlformats.org/officeDocument/2006/relationships/image" Target="../media/image15.png"/><Relationship Id="rId6" Type="http://schemas.openxmlformats.org/officeDocument/2006/relationships/image" Target="../media/image16.png"/><Relationship Id="rId1" Type="http://schemas.openxmlformats.org/officeDocument/2006/relationships/slideLayout" Target="../slideLayouts/slideLayout1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image" Target="../media/image25.png"/><Relationship Id="rId1" Type="http://schemas.openxmlformats.org/officeDocument/2006/relationships/slideLayout" Target="../slideLayouts/slideLayout12.xml"/><Relationship Id="rId2" Type="http://schemas.openxmlformats.org/officeDocument/2006/relationships/notesSlide" Target="../notesSlides/notesSlide8.xml"/></Relationships>
</file>

<file path=ppt/slides/_rels/slide15.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image" Target="../media/image25.png"/><Relationship Id="rId5" Type="http://schemas.openxmlformats.org/officeDocument/2006/relationships/chart" Target="../charts/chart1.xml"/><Relationship Id="rId1" Type="http://schemas.openxmlformats.org/officeDocument/2006/relationships/slideLayout" Target="../slideLayouts/slideLayout12.xml"/><Relationship Id="rId2" Type="http://schemas.openxmlformats.org/officeDocument/2006/relationships/notesSlide" Target="../notesSlides/notesSlide9.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12.png"/><Relationship Id="rId3" Type="http://schemas.openxmlformats.org/officeDocument/2006/relationships/image" Target="../media/image26.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1.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28.png"/><Relationship Id="rId1" Type="http://schemas.openxmlformats.org/officeDocument/2006/relationships/slideLayout" Target="../slideLayouts/slideLayout10.xml"/><Relationship Id="rId2" Type="http://schemas.openxmlformats.org/officeDocument/2006/relationships/image" Target="../media/image27.png"/></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29.png"/><Relationship Id="rId7" Type="http://schemas.openxmlformats.org/officeDocument/2006/relationships/image" Target="../media/image30.png"/><Relationship Id="rId8" Type="http://schemas.openxmlformats.org/officeDocument/2006/relationships/image" Target="../media/image31.png"/><Relationship Id="rId9" Type="http://schemas.openxmlformats.org/officeDocument/2006/relationships/image" Target="../media/image28.png"/><Relationship Id="rId1" Type="http://schemas.openxmlformats.org/officeDocument/2006/relationships/slideLayout" Target="../slideLayouts/slideLayout10.xml"/><Relationship Id="rId2"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32.png"/><Relationship Id="rId7" Type="http://schemas.openxmlformats.org/officeDocument/2006/relationships/image" Target="../media/image33.png"/><Relationship Id="rId8" Type="http://schemas.openxmlformats.org/officeDocument/2006/relationships/image" Target="../media/image34.png"/><Relationship Id="rId1" Type="http://schemas.openxmlformats.org/officeDocument/2006/relationships/slideLayout" Target="../slideLayouts/slideLayout6.xml"/><Relationship Id="rId2" Type="http://schemas.openxmlformats.org/officeDocument/2006/relationships/notesSlide" Target="../notesSlides/notesSlide1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png"/><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17.xml"/><Relationship Id="rId2" Type="http://schemas.openxmlformats.org/officeDocument/2006/relationships/notesSlide" Target="../notesSlides/notesSlide11.xml"/></Relationships>
</file>

<file path=ppt/slides/_rels/slide23.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36.jpeg"/><Relationship Id="rId5" Type="http://schemas.openxmlformats.org/officeDocument/2006/relationships/image" Target="../media/image37.png"/><Relationship Id="rId6" Type="http://schemas.openxmlformats.org/officeDocument/2006/relationships/image" Target="../media/image38.jpeg"/><Relationship Id="rId7" Type="http://schemas.openxmlformats.org/officeDocument/2006/relationships/image" Target="../media/image31.png"/><Relationship Id="rId8" Type="http://schemas.openxmlformats.org/officeDocument/2006/relationships/image" Target="../media/image39.png"/><Relationship Id="rId9" Type="http://schemas.openxmlformats.org/officeDocument/2006/relationships/image" Target="../media/image1.png"/><Relationship Id="rId1" Type="http://schemas.openxmlformats.org/officeDocument/2006/relationships/slideLayout" Target="../slideLayouts/slideLayout13.xml"/><Relationship Id="rId2" Type="http://schemas.openxmlformats.org/officeDocument/2006/relationships/notesSlide" Target="../notesSlides/notesSlide12.xml"/></Relationships>
</file>

<file path=ppt/slides/_rels/slide24.xml.rels><?xml version="1.0" encoding="UTF-8" standalone="yes"?>
<Relationships xmlns="http://schemas.openxmlformats.org/package/2006/relationships"><Relationship Id="rId11" Type="http://schemas.openxmlformats.org/officeDocument/2006/relationships/image" Target="../media/image44.jpeg"/><Relationship Id="rId12" Type="http://schemas.openxmlformats.org/officeDocument/2006/relationships/image" Target="../media/image45.jpeg"/><Relationship Id="rId13" Type="http://schemas.openxmlformats.org/officeDocument/2006/relationships/image" Target="../media/image46.jpeg"/><Relationship Id="rId14" Type="http://schemas.openxmlformats.org/officeDocument/2006/relationships/image" Target="../media/image47.jpeg"/><Relationship Id="rId15" Type="http://schemas.openxmlformats.org/officeDocument/2006/relationships/image" Target="../media/image1.png"/><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image" Target="../media/image35.jpeg"/><Relationship Id="rId4" Type="http://schemas.openxmlformats.org/officeDocument/2006/relationships/image" Target="../media/image36.jpeg"/><Relationship Id="rId5" Type="http://schemas.openxmlformats.org/officeDocument/2006/relationships/image" Target="../media/image38.jpeg"/><Relationship Id="rId6" Type="http://schemas.openxmlformats.org/officeDocument/2006/relationships/image" Target="../media/image31.png"/><Relationship Id="rId7" Type="http://schemas.openxmlformats.org/officeDocument/2006/relationships/image" Target="../media/image40.jpeg"/><Relationship Id="rId8" Type="http://schemas.openxmlformats.org/officeDocument/2006/relationships/image" Target="../media/image41.jpeg"/><Relationship Id="rId9" Type="http://schemas.openxmlformats.org/officeDocument/2006/relationships/image" Target="../media/image42.jpeg"/><Relationship Id="rId10" Type="http://schemas.openxmlformats.org/officeDocument/2006/relationships/image" Target="../media/image43.jpeg"/></Relationships>
</file>

<file path=ppt/slides/_rels/slide25.xml.rels><?xml version="1.0" encoding="UTF-8" standalone="yes"?>
<Relationships xmlns="http://schemas.openxmlformats.org/package/2006/relationships"><Relationship Id="rId3" Type="http://schemas.openxmlformats.org/officeDocument/2006/relationships/image" Target="../media/image40.jpeg"/><Relationship Id="rId4" Type="http://schemas.openxmlformats.org/officeDocument/2006/relationships/image" Target="../media/image41.jpeg"/><Relationship Id="rId5" Type="http://schemas.openxmlformats.org/officeDocument/2006/relationships/image" Target="../media/image42.jpeg"/><Relationship Id="rId6" Type="http://schemas.openxmlformats.org/officeDocument/2006/relationships/image" Target="../media/image43.jpeg"/><Relationship Id="rId7" Type="http://schemas.openxmlformats.org/officeDocument/2006/relationships/image" Target="../media/image1.png"/><Relationship Id="rId1" Type="http://schemas.openxmlformats.org/officeDocument/2006/relationships/slideLayout" Target="../slideLayouts/slideLayout14.xml"/><Relationship Id="rId2" Type="http://schemas.openxmlformats.org/officeDocument/2006/relationships/image" Target="../media/image48.png"/></Relationships>
</file>

<file path=ppt/slides/_rels/slide26.xml.rels><?xml version="1.0" encoding="UTF-8" standalone="yes"?>
<Relationships xmlns="http://schemas.openxmlformats.org/package/2006/relationships"><Relationship Id="rId3" Type="http://schemas.openxmlformats.org/officeDocument/2006/relationships/image" Target="../media/image49.png"/><Relationship Id="rId4" Type="http://schemas.openxmlformats.org/officeDocument/2006/relationships/image" Target="../media/image50.png"/><Relationship Id="rId5" Type="http://schemas.openxmlformats.org/officeDocument/2006/relationships/image" Target="../media/image51.png"/><Relationship Id="rId6" Type="http://schemas.openxmlformats.org/officeDocument/2006/relationships/image" Target="../media/image52.png"/><Relationship Id="rId7" Type="http://schemas.openxmlformats.org/officeDocument/2006/relationships/image" Target="../media/image53.png"/><Relationship Id="rId1" Type="http://schemas.openxmlformats.org/officeDocument/2006/relationships/slideLayout" Target="../slideLayouts/slideLayout14.xml"/><Relationship Id="rId2" Type="http://schemas.openxmlformats.org/officeDocument/2006/relationships/notesSlide" Target="../notesSlides/notesSlide14.xml"/></Relationships>
</file>

<file path=ppt/slides/_rels/slide27.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4.png"/><Relationship Id="rId1" Type="http://schemas.openxmlformats.org/officeDocument/2006/relationships/slideLayout" Target="../slideLayouts/slideLayout14.xml"/><Relationship Id="rId2" Type="http://schemas.openxmlformats.org/officeDocument/2006/relationships/chart" Target="../charts/chart2.xml"/></Relationships>
</file>

<file path=ppt/slides/_rels/slide28.xml.rels><?xml version="1.0" encoding="UTF-8" standalone="yes"?>
<Relationships xmlns="http://schemas.openxmlformats.org/package/2006/relationships"><Relationship Id="rId3" Type="http://schemas.openxmlformats.org/officeDocument/2006/relationships/image" Target="../media/image55.emf"/><Relationship Id="rId4" Type="http://schemas.openxmlformats.org/officeDocument/2006/relationships/image" Target="../media/image48.png"/><Relationship Id="rId1" Type="http://schemas.openxmlformats.org/officeDocument/2006/relationships/slideLayout" Target="../slideLayouts/slideLayout14.xml"/><Relationship Id="rId2" Type="http://schemas.openxmlformats.org/officeDocument/2006/relationships/notesSlide" Target="../notesSlides/notesSlide15.xml"/></Relationships>
</file>

<file path=ppt/slides/_rels/slide29.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12.png"/><Relationship Id="rId5" Type="http://schemas.openxmlformats.org/officeDocument/2006/relationships/image" Target="../media/image13.png"/><Relationship Id="rId1" Type="http://schemas.openxmlformats.org/officeDocument/2006/relationships/slideLayout" Target="../slideLayouts/slideLayout17.xml"/><Relationship Id="rId2" Type="http://schemas.openxmlformats.org/officeDocument/2006/relationships/notesSlide" Target="../notesSlides/notesSlide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6.jpg"/><Relationship Id="rId3" Type="http://schemas.openxmlformats.org/officeDocument/2006/relationships/image" Target="../media/image57.jpeg"/></Relationships>
</file>

<file path=ppt/slides/_rels/slide31.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5" Type="http://schemas.openxmlformats.org/officeDocument/2006/relationships/image" Target="../media/image60.jpeg"/><Relationship Id="rId6" Type="http://schemas.openxmlformats.org/officeDocument/2006/relationships/image" Target="../media/image61.png"/><Relationship Id="rId7" Type="http://schemas.openxmlformats.org/officeDocument/2006/relationships/image" Target="../media/image62.png"/><Relationship Id="rId8" Type="http://schemas.openxmlformats.org/officeDocument/2006/relationships/image" Target="../media/image63.png"/><Relationship Id="rId9" Type="http://schemas.openxmlformats.org/officeDocument/2006/relationships/image" Target="../media/image1.png"/><Relationship Id="rId1" Type="http://schemas.openxmlformats.org/officeDocument/2006/relationships/slideLayout" Target="../slideLayouts/slideLayout6.xml"/><Relationship Id="rId2" Type="http://schemas.openxmlformats.org/officeDocument/2006/relationships/notesSlide" Target="../notesSlides/notesSlide1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3.xml.rels><?xml version="1.0" encoding="UTF-8" standalone="yes"?>
<Relationships xmlns="http://schemas.openxmlformats.org/package/2006/relationships"><Relationship Id="rId3" Type="http://schemas.openxmlformats.org/officeDocument/2006/relationships/image" Target="../media/image64.png"/><Relationship Id="rId4" Type="http://schemas.openxmlformats.org/officeDocument/2006/relationships/image" Target="../media/image65.png"/><Relationship Id="rId1" Type="http://schemas.openxmlformats.org/officeDocument/2006/relationships/slideLayout" Target="../slideLayouts/slideLayout13.xml"/><Relationship Id="rId2" Type="http://schemas.openxmlformats.org/officeDocument/2006/relationships/notesSlide" Target="../notesSlides/notesSlide18.xml"/></Relationships>
</file>

<file path=ppt/slides/_rels/slide34.xml.rels><?xml version="1.0" encoding="UTF-8" standalone="yes"?>
<Relationships xmlns="http://schemas.openxmlformats.org/package/2006/relationships"><Relationship Id="rId3" Type="http://schemas.openxmlformats.org/officeDocument/2006/relationships/image" Target="../media/image24.emf"/><Relationship Id="rId4" Type="http://schemas.openxmlformats.org/officeDocument/2006/relationships/image" Target="../media/image25.png"/><Relationship Id="rId5" Type="http://schemas.openxmlformats.org/officeDocument/2006/relationships/image" Target="../media/image66.png"/><Relationship Id="rId1" Type="http://schemas.openxmlformats.org/officeDocument/2006/relationships/slideLayout" Target="../slideLayouts/slideLayout12.xml"/><Relationship Id="rId2" Type="http://schemas.openxmlformats.org/officeDocument/2006/relationships/notesSlide" Target="../notesSlides/notesSlide1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0.xml"/></Relationships>
</file>

<file path=ppt/slides/_rels/slide36.xml.rels><?xml version="1.0" encoding="UTF-8" standalone="yes"?>
<Relationships xmlns="http://schemas.openxmlformats.org/package/2006/relationships"><Relationship Id="rId3" Type="http://schemas.openxmlformats.org/officeDocument/2006/relationships/image" Target="../media/image67.png"/><Relationship Id="rId4" Type="http://schemas.openxmlformats.org/officeDocument/2006/relationships/image" Target="../media/image68.png"/><Relationship Id="rId5" Type="http://schemas.openxmlformats.org/officeDocument/2006/relationships/image" Target="../media/image69.png"/><Relationship Id="rId6" Type="http://schemas.openxmlformats.org/officeDocument/2006/relationships/image" Target="../media/image70.png"/><Relationship Id="rId7" Type="http://schemas.openxmlformats.org/officeDocument/2006/relationships/image" Target="../media/image54.png"/><Relationship Id="rId8" Type="http://schemas.openxmlformats.org/officeDocument/2006/relationships/image" Target="../media/image71.png"/><Relationship Id="rId9" Type="http://schemas.openxmlformats.org/officeDocument/2006/relationships/chart" Target="../charts/chart3.xml"/><Relationship Id="rId10" Type="http://schemas.openxmlformats.org/officeDocument/2006/relationships/image" Target="../media/image52.png"/><Relationship Id="rId11" Type="http://schemas.openxmlformats.org/officeDocument/2006/relationships/image" Target="../media/image53.png"/><Relationship Id="rId1" Type="http://schemas.openxmlformats.org/officeDocument/2006/relationships/slideLayout" Target="../slideLayouts/slideLayout14.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effectLst>
            <a:outerShdw blurRad="50800" dist="38100" dir="2700000" algn="br">
              <a:srgbClr val="000000">
                <a:alpha val="43000"/>
              </a:srgbClr>
            </a:outerShdw>
          </a:effectLst>
        </p:spPr>
        <p:txBody>
          <a:bodyPr rtlCol="0">
            <a:normAutofit/>
          </a:bodyPr>
          <a:lstStyle/>
          <a:p>
            <a:r>
              <a:rPr lang="en-US" sz="2800" b="1" dirty="0"/>
              <a:t>Novel mechanisms of the glucocorticoid receptor in inflammatory bone </a:t>
            </a:r>
            <a:r>
              <a:rPr lang="en-US" sz="2800" b="1" dirty="0" smtClean="0"/>
              <a:t>disease and </a:t>
            </a:r>
            <a:r>
              <a:rPr lang="en-US" sz="2800" b="1" dirty="0"/>
              <a:t>bone loss </a:t>
            </a:r>
            <a:endParaRPr lang="en-US" sz="2800" dirty="0">
              <a:effectLst/>
            </a:endParaRPr>
          </a:p>
        </p:txBody>
      </p:sp>
      <p:sp>
        <p:nvSpPr>
          <p:cNvPr id="48131" name="Subtitle 2"/>
          <p:cNvSpPr>
            <a:spLocks noGrp="1"/>
          </p:cNvSpPr>
          <p:nvPr>
            <p:ph type="subTitle" idx="1"/>
          </p:nvPr>
        </p:nvSpPr>
        <p:spPr>
          <a:effectLst>
            <a:outerShdw blurRad="50800" dist="38100" dir="2700000" algn="br">
              <a:srgbClr val="000000">
                <a:alpha val="43000"/>
              </a:srgbClr>
            </a:outerShdw>
          </a:effectLst>
        </p:spPr>
        <p:txBody>
          <a:bodyPr/>
          <a:lstStyle/>
          <a:p>
            <a:pPr eaLnBrk="1" hangingPunct="1">
              <a:buFont typeface="Arial" pitchFamily="-106" charset="0"/>
              <a:buNone/>
              <a:defRPr/>
            </a:pPr>
            <a:r>
              <a:rPr lang="en-US" dirty="0" smtClean="0">
                <a:solidFill>
                  <a:schemeClr val="tx1"/>
                </a:solidFill>
                <a:ea typeface="ＭＳ Ｐゴシック" pitchFamily="-106" charset="-128"/>
                <a:cs typeface="ＭＳ Ｐゴシック" pitchFamily="-106" charset="-128"/>
              </a:rPr>
              <a:t>Jan Tuckermann, Jena, Ulm, Germany </a:t>
            </a:r>
          </a:p>
          <a:p>
            <a:pPr eaLnBrk="1" hangingPunct="1">
              <a:buFont typeface="Arial" pitchFamily="-106" charset="0"/>
              <a:buNone/>
              <a:defRPr/>
            </a:pPr>
            <a:r>
              <a:rPr lang="en-US" dirty="0" smtClean="0">
                <a:solidFill>
                  <a:schemeClr val="tx1"/>
                </a:solidFill>
                <a:ea typeface="ＭＳ Ｐゴシック" pitchFamily="-106" charset="-128"/>
                <a:cs typeface="ＭＳ Ｐゴシック" pitchFamily="-106" charset="-128"/>
              </a:rPr>
              <a:t>e-mail: </a:t>
            </a:r>
            <a:r>
              <a:rPr lang="en-US" dirty="0" err="1" smtClean="0">
                <a:solidFill>
                  <a:schemeClr val="tx1"/>
                </a:solidFill>
                <a:ea typeface="ＭＳ Ｐゴシック" pitchFamily="-106" charset="-128"/>
                <a:cs typeface="ＭＳ Ｐゴシック" pitchFamily="-106" charset="-128"/>
              </a:rPr>
              <a:t>jan.tuckermann@uni-ulm.de</a:t>
            </a:r>
            <a:endParaRPr lang="en-US" dirty="0" smtClean="0">
              <a:solidFill>
                <a:schemeClr val="tx1"/>
              </a:solidFill>
              <a:ea typeface="ＭＳ Ｐゴシック" pitchFamily="-106" charset="-128"/>
              <a:cs typeface="ＭＳ Ｐゴシック" pitchFamily="-106" charset="-128"/>
            </a:endParaRPr>
          </a:p>
        </p:txBody>
      </p:sp>
      <p:grpSp>
        <p:nvGrpSpPr>
          <p:cNvPr id="3" name="Group 51"/>
          <p:cNvGrpSpPr>
            <a:grpSpLocks/>
          </p:cNvGrpSpPr>
          <p:nvPr/>
        </p:nvGrpSpPr>
        <p:grpSpPr bwMode="auto">
          <a:xfrm>
            <a:off x="347663" y="1600200"/>
            <a:ext cx="8448675" cy="0"/>
            <a:chOff x="238" y="576"/>
            <a:chExt cx="5766" cy="0"/>
          </a:xfrm>
        </p:grpSpPr>
        <p:sp>
          <p:nvSpPr>
            <p:cNvPr id="45062" name="Line 52"/>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5063" name="Line 53"/>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5064" name="Line 54"/>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grpSp>
      <p:pic>
        <p:nvPicPr>
          <p:cNvPr id="9"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9538" y="315913"/>
            <a:ext cx="3600450" cy="6969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147088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Jekyll-and-hyde.jpg"/>
          <p:cNvPicPr>
            <a:picLocks noChangeAspect="1"/>
          </p:cNvPicPr>
          <p:nvPr/>
        </p:nvPicPr>
        <p:blipFill>
          <a:blip r:embed="rId3"/>
          <a:stretch>
            <a:fillRect/>
          </a:stretch>
        </p:blipFill>
        <p:spPr>
          <a:xfrm>
            <a:off x="41357" y="274638"/>
            <a:ext cx="5077556" cy="6551686"/>
          </a:xfrm>
          <a:prstGeom prst="rect">
            <a:avLst/>
          </a:prstGeom>
        </p:spPr>
      </p:pic>
      <p:sp>
        <p:nvSpPr>
          <p:cNvPr id="2" name="Title 1"/>
          <p:cNvSpPr>
            <a:spLocks noGrp="1"/>
          </p:cNvSpPr>
          <p:nvPr>
            <p:ph type="title"/>
          </p:nvPr>
        </p:nvSpPr>
        <p:spPr/>
        <p:txBody>
          <a:bodyPr/>
          <a:lstStyle/>
          <a:p>
            <a:endParaRPr lang="en-US"/>
          </a:p>
        </p:txBody>
      </p:sp>
      <p:grpSp>
        <p:nvGrpSpPr>
          <p:cNvPr id="6" name="Group 5"/>
          <p:cNvGrpSpPr/>
          <p:nvPr/>
        </p:nvGrpSpPr>
        <p:grpSpPr>
          <a:xfrm>
            <a:off x="5143500" y="3665486"/>
            <a:ext cx="4000500" cy="3160838"/>
            <a:chOff x="4978917" y="2032604"/>
            <a:chExt cx="4000500" cy="3160838"/>
          </a:xfrm>
        </p:grpSpPr>
        <p:sp>
          <p:nvSpPr>
            <p:cNvPr id="5" name="Rectangle 4"/>
            <p:cNvSpPr/>
            <p:nvPr/>
          </p:nvSpPr>
          <p:spPr>
            <a:xfrm>
              <a:off x="4978917" y="2043842"/>
              <a:ext cx="4000500" cy="3149600"/>
            </a:xfrm>
            <a:prstGeom prst="rect">
              <a:avLst/>
            </a:prstGeom>
          </p:spPr>
          <p:style>
            <a:lnRef idx="1">
              <a:schemeClr val="accent3"/>
            </a:lnRef>
            <a:fillRef idx="3">
              <a:schemeClr val="accent3"/>
            </a:fillRef>
            <a:effectRef idx="2">
              <a:schemeClr val="accent3"/>
            </a:effectRef>
            <a:fontRef idx="minor">
              <a:schemeClr val="lt1"/>
            </a:fontRef>
          </p:style>
          <p:txBody>
            <a:bodyPr rtlCol="0" anchor="ctr"/>
            <a:lstStyle/>
            <a:p>
              <a:pPr algn="ctr"/>
              <a:endParaRPr lang="en-US">
                <a:solidFill>
                  <a:prstClr val="white"/>
                </a:solidFill>
                <a:latin typeface="Calibri"/>
              </a:endParaRPr>
            </a:p>
          </p:txBody>
        </p:sp>
        <p:pic>
          <p:nvPicPr>
            <p:cNvPr id="4" name="Picture 3"/>
            <p:cNvPicPr>
              <a:picLocks noChangeAspect="1"/>
            </p:cNvPicPr>
            <p:nvPr/>
          </p:nvPicPr>
          <p:blipFill>
            <a:blip r:embed="rId4"/>
            <a:stretch>
              <a:fillRect/>
            </a:stretch>
          </p:blipFill>
          <p:spPr>
            <a:xfrm>
              <a:off x="4978917" y="2032604"/>
              <a:ext cx="4000500" cy="3149600"/>
            </a:xfrm>
            <a:prstGeom prst="rect">
              <a:avLst/>
            </a:prstGeom>
          </p:spPr>
        </p:pic>
      </p:grpSp>
      <p:sp>
        <p:nvSpPr>
          <p:cNvPr id="8" name="TextBox 7"/>
          <p:cNvSpPr txBox="1"/>
          <p:nvPr/>
        </p:nvSpPr>
        <p:spPr>
          <a:xfrm>
            <a:off x="5563103" y="2079033"/>
            <a:ext cx="3492099" cy="1107996"/>
          </a:xfrm>
          <a:prstGeom prst="rect">
            <a:avLst/>
          </a:prstGeom>
          <a:noFill/>
        </p:spPr>
        <p:txBody>
          <a:bodyPr wrap="none" rtlCol="0">
            <a:spAutoFit/>
          </a:bodyPr>
          <a:lstStyle/>
          <a:p>
            <a:r>
              <a:rPr lang="en-US" sz="6600" dirty="0" smtClean="0">
                <a:solidFill>
                  <a:prstClr val="black"/>
                </a:solidFill>
                <a:latin typeface="Calibri"/>
              </a:rPr>
              <a:t>Cortisone</a:t>
            </a:r>
            <a:endParaRPr lang="en-US" sz="6600" dirty="0">
              <a:solidFill>
                <a:prstClr val="black"/>
              </a:solidFill>
              <a:latin typeface="Calibri"/>
            </a:endParaRPr>
          </a:p>
        </p:txBody>
      </p:sp>
    </p:spTree>
    <p:extLst>
      <p:ext uri="{BB962C8B-B14F-4D97-AF65-F5344CB8AC3E}">
        <p14:creationId xmlns:p14="http://schemas.microsoft.com/office/powerpoint/2010/main" val="1571710037"/>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457200" y="247323"/>
            <a:ext cx="8229600" cy="1143000"/>
          </a:xfrm>
        </p:spPr>
        <p:txBody>
          <a:bodyPr>
            <a:noAutofit/>
          </a:bodyPr>
          <a:lstStyle/>
          <a:p>
            <a:r>
              <a:rPr lang="de-DE" sz="3200" b="1" dirty="0" err="1" smtClean="0"/>
              <a:t>Prescriptions</a:t>
            </a:r>
            <a:r>
              <a:rPr lang="de-DE" sz="3200" b="1" dirty="0" smtClean="0"/>
              <a:t> </a:t>
            </a:r>
            <a:r>
              <a:rPr lang="de-DE" sz="3200" b="1" dirty="0" err="1" smtClean="0"/>
              <a:t>of</a:t>
            </a:r>
            <a:r>
              <a:rPr lang="de-DE" sz="3200" b="1" dirty="0" smtClean="0"/>
              <a:t> </a:t>
            </a:r>
            <a:r>
              <a:rPr lang="de-DE" sz="3200" b="1" dirty="0" err="1" smtClean="0"/>
              <a:t>Synthetic</a:t>
            </a:r>
            <a:r>
              <a:rPr lang="de-DE" sz="3200" b="1" dirty="0" smtClean="0"/>
              <a:t> </a:t>
            </a:r>
            <a:r>
              <a:rPr lang="de-DE" sz="3200" b="1" dirty="0" err="1" smtClean="0"/>
              <a:t>Corticosteroids</a:t>
            </a:r>
            <a:endParaRPr lang="de-DE" sz="3200" b="1" dirty="0"/>
          </a:p>
        </p:txBody>
      </p:sp>
      <p:sp>
        <p:nvSpPr>
          <p:cNvPr id="3" name="Inhaltsplatzhalter 2"/>
          <p:cNvSpPr>
            <a:spLocks noGrp="1"/>
          </p:cNvSpPr>
          <p:nvPr>
            <p:ph idx="1"/>
          </p:nvPr>
        </p:nvSpPr>
        <p:spPr/>
        <p:txBody>
          <a:bodyPr/>
          <a:lstStyle/>
          <a:p>
            <a:r>
              <a:rPr lang="de-DE" dirty="0" smtClean="0"/>
              <a:t>World-</a:t>
            </a:r>
            <a:r>
              <a:rPr lang="de-DE" dirty="0" err="1" smtClean="0"/>
              <a:t>wide</a:t>
            </a:r>
            <a:r>
              <a:rPr lang="de-DE" dirty="0" smtClean="0"/>
              <a:t>: 1-3% all </a:t>
            </a:r>
            <a:r>
              <a:rPr lang="de-DE" dirty="0" err="1" smtClean="0"/>
              <a:t>Adults</a:t>
            </a:r>
            <a:endParaRPr lang="de-DE" dirty="0" smtClean="0"/>
          </a:p>
          <a:p>
            <a:r>
              <a:rPr lang="de-DE" dirty="0" smtClean="0"/>
              <a:t>20%: Long </a:t>
            </a:r>
            <a:r>
              <a:rPr lang="de-DE" dirty="0" err="1" smtClean="0"/>
              <a:t>term</a:t>
            </a:r>
            <a:r>
              <a:rPr lang="de-DE" dirty="0" smtClean="0"/>
              <a:t> Treatments</a:t>
            </a:r>
            <a:endParaRPr lang="de-DE" dirty="0"/>
          </a:p>
        </p:txBody>
      </p:sp>
      <p:pic>
        <p:nvPicPr>
          <p:cNvPr id="4" name="Bild 3"/>
          <p:cNvPicPr>
            <a:picLocks noChangeAspect="1"/>
          </p:cNvPicPr>
          <p:nvPr/>
        </p:nvPicPr>
        <p:blipFill>
          <a:blip r:embed="rId2"/>
          <a:stretch>
            <a:fillRect/>
          </a:stretch>
        </p:blipFill>
        <p:spPr>
          <a:xfrm>
            <a:off x="6073821" y="3506436"/>
            <a:ext cx="1069108" cy="2204345"/>
          </a:xfrm>
          <a:prstGeom prst="rect">
            <a:avLst/>
          </a:prstGeom>
        </p:spPr>
      </p:pic>
      <p:pic>
        <p:nvPicPr>
          <p:cNvPr id="5" name="Bild 4"/>
          <p:cNvPicPr>
            <a:picLocks noChangeAspect="1"/>
          </p:cNvPicPr>
          <p:nvPr/>
        </p:nvPicPr>
        <p:blipFill>
          <a:blip r:embed="rId3"/>
          <a:stretch>
            <a:fillRect/>
          </a:stretch>
        </p:blipFill>
        <p:spPr>
          <a:xfrm>
            <a:off x="1745814" y="3958328"/>
            <a:ext cx="3482863" cy="1752453"/>
          </a:xfrm>
          <a:prstGeom prst="rect">
            <a:avLst/>
          </a:prstGeom>
        </p:spPr>
      </p:pic>
      <p:sp>
        <p:nvSpPr>
          <p:cNvPr id="6" name="Textfeld 5"/>
          <p:cNvSpPr txBox="1"/>
          <p:nvPr/>
        </p:nvSpPr>
        <p:spPr>
          <a:xfrm>
            <a:off x="122899" y="6447632"/>
            <a:ext cx="4619849" cy="369332"/>
          </a:xfrm>
          <a:prstGeom prst="rect">
            <a:avLst/>
          </a:prstGeom>
          <a:noFill/>
        </p:spPr>
        <p:txBody>
          <a:bodyPr wrap="none" rtlCol="0">
            <a:spAutoFit/>
          </a:bodyPr>
          <a:lstStyle/>
          <a:p>
            <a:r>
              <a:rPr lang="de-DE" dirty="0" err="1" smtClean="0"/>
              <a:t>Current</a:t>
            </a:r>
            <a:r>
              <a:rPr lang="de-DE" dirty="0" smtClean="0"/>
              <a:t> Opinion in </a:t>
            </a:r>
            <a:r>
              <a:rPr lang="de-DE" dirty="0" err="1" smtClean="0"/>
              <a:t>Rheumatology</a:t>
            </a:r>
            <a:r>
              <a:rPr lang="de-DE" dirty="0" smtClean="0"/>
              <a:t> 2008, 20:131</a:t>
            </a:r>
            <a:endParaRPr lang="de-DE" dirty="0"/>
          </a:p>
        </p:txBody>
      </p:sp>
      <p:grpSp>
        <p:nvGrpSpPr>
          <p:cNvPr id="11" name="Group 51"/>
          <p:cNvGrpSpPr>
            <a:grpSpLocks/>
          </p:cNvGrpSpPr>
          <p:nvPr/>
        </p:nvGrpSpPr>
        <p:grpSpPr bwMode="auto">
          <a:xfrm>
            <a:off x="347663" y="1615283"/>
            <a:ext cx="8448675" cy="0"/>
            <a:chOff x="238" y="576"/>
            <a:chExt cx="5766" cy="0"/>
          </a:xfrm>
        </p:grpSpPr>
        <p:sp>
          <p:nvSpPr>
            <p:cNvPr id="12" name="Line 52"/>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endParaRPr lang="en-US"/>
            </a:p>
          </p:txBody>
        </p:sp>
        <p:sp>
          <p:nvSpPr>
            <p:cNvPr id="13" name="Line 53"/>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endParaRPr lang="en-US"/>
            </a:p>
          </p:txBody>
        </p:sp>
        <p:sp>
          <p:nvSpPr>
            <p:cNvPr id="14" name="Line 54"/>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endParaRPr lang="en-US"/>
            </a:p>
          </p:txBody>
        </p:sp>
      </p:grpSp>
    </p:spTree>
    <p:extLst>
      <p:ext uri="{BB962C8B-B14F-4D97-AF65-F5344CB8AC3E}">
        <p14:creationId xmlns:p14="http://schemas.microsoft.com/office/powerpoint/2010/main" val="57443445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57200" y="553750"/>
            <a:ext cx="8229600" cy="584776"/>
          </a:xfrm>
          <a:noFill/>
          <a:ln w="9525">
            <a:noFill/>
            <a:miter lim="800000"/>
            <a:headEnd/>
            <a:tailEnd/>
          </a:ln>
          <a:effectLst>
            <a:outerShdw blurRad="50800" dist="38100" dir="2700000" algn="br">
              <a:srgbClr val="000000">
                <a:alpha val="43000"/>
              </a:srgbClr>
            </a:outerShdw>
          </a:effectLst>
        </p:spPr>
        <p:txBody>
          <a:bodyPr anchor="ctr">
            <a:prstTxWarp prst="textNoShape">
              <a:avLst/>
            </a:prstTxWarp>
            <a:spAutoFit/>
          </a:bodyPr>
          <a:lstStyle/>
          <a:p>
            <a:pPr>
              <a:defRPr/>
            </a:pPr>
            <a:r>
              <a:rPr lang="en-US" sz="3200" dirty="0" smtClean="0">
                <a:solidFill>
                  <a:srgbClr val="000000"/>
                </a:solidFill>
                <a:latin typeface="Arial" pitchFamily="-109" charset="0"/>
                <a:ea typeface="ＭＳ Ｐゴシック" pitchFamily="-109" charset="-128"/>
                <a:cs typeface="ＭＳ Ｐゴシック" pitchFamily="-109" charset="-128"/>
              </a:rPr>
              <a:t>Glucocorticoids as Drugs</a:t>
            </a:r>
          </a:p>
        </p:txBody>
      </p:sp>
      <p:sp>
        <p:nvSpPr>
          <p:cNvPr id="36" name="TextBox 35"/>
          <p:cNvSpPr txBox="1"/>
          <p:nvPr/>
        </p:nvSpPr>
        <p:spPr>
          <a:xfrm>
            <a:off x="717142" y="1246192"/>
            <a:ext cx="2989921" cy="584776"/>
          </a:xfrm>
          <a:prstGeom prst="rect">
            <a:avLst/>
          </a:prstGeom>
          <a:noFill/>
          <a:effectLst>
            <a:outerShdw blurRad="50800" dist="38100" dir="2700000" algn="br">
              <a:srgbClr val="000000">
                <a:alpha val="43000"/>
              </a:srgbClr>
            </a:outerShdw>
          </a:effectLst>
          <a:scene3d>
            <a:camera prst="orthographicFront"/>
            <a:lightRig rig="threePt" dir="t"/>
          </a:scene3d>
          <a:sp3d/>
        </p:spPr>
        <p:txBody>
          <a:bodyPr wrap="none">
            <a:spAutoFit/>
          </a:bodyPr>
          <a:lstStyle/>
          <a:p>
            <a:pPr fontAlgn="base">
              <a:spcBef>
                <a:spcPct val="0"/>
              </a:spcBef>
              <a:spcAft>
                <a:spcPct val="0"/>
              </a:spcAft>
              <a:defRPr/>
            </a:pPr>
            <a:r>
              <a:rPr lang="en-US" sz="3200" dirty="0" smtClean="0">
                <a:solidFill>
                  <a:prstClr val="black"/>
                </a:solidFill>
                <a:effectLst>
                  <a:outerShdw blurRad="50800" dist="38100" dir="2700000" algn="br">
                    <a:srgbClr val="000000">
                      <a:alpha val="43000"/>
                    </a:srgbClr>
                  </a:outerShdw>
                </a:effectLst>
                <a:latin typeface="Arial" charset="0"/>
                <a:ea typeface="ＭＳ Ｐゴシック" charset="-128"/>
                <a:cs typeface="ＭＳ Ｐゴシック" charset="-128"/>
              </a:rPr>
              <a:t>Glucocorticoids</a:t>
            </a:r>
            <a:endParaRPr lang="en-US" sz="3200" dirty="0">
              <a:solidFill>
                <a:prstClr val="black"/>
              </a:solidFill>
              <a:effectLst>
                <a:outerShdw blurRad="50800" dist="38100" dir="2700000" algn="br">
                  <a:srgbClr val="000000">
                    <a:alpha val="43000"/>
                  </a:srgbClr>
                </a:outerShdw>
              </a:effectLst>
              <a:latin typeface="Arial" charset="0"/>
              <a:ea typeface="ＭＳ Ｐゴシック" charset="-128"/>
              <a:cs typeface="ＭＳ Ｐゴシック" charset="-128"/>
            </a:endParaRPr>
          </a:p>
        </p:txBody>
      </p:sp>
      <p:sp>
        <p:nvSpPr>
          <p:cNvPr id="44" name="Text Box 47"/>
          <p:cNvSpPr txBox="1">
            <a:spLocks noChangeArrowheads="1"/>
          </p:cNvSpPr>
          <p:nvPr/>
        </p:nvSpPr>
        <p:spPr bwMode="auto">
          <a:xfrm>
            <a:off x="481013" y="493713"/>
            <a:ext cx="493712" cy="366712"/>
          </a:xfrm>
          <a:prstGeom prst="rect">
            <a:avLst/>
          </a:prstGeom>
          <a:noFill/>
          <a:ln w="9525">
            <a:noFill/>
            <a:miter lim="800000"/>
            <a:headEnd/>
            <a:tailEnd/>
          </a:ln>
        </p:spPr>
        <p:txBody>
          <a:bodyPr wrap="none">
            <a:prstTxWarp prst="textNoShape">
              <a:avLst/>
            </a:prstTxWarp>
            <a:spAutoFit/>
          </a:bodyPr>
          <a:lstStyle/>
          <a:p>
            <a:pPr algn="ctr" fontAlgn="base">
              <a:spcBef>
                <a:spcPct val="0"/>
              </a:spcBef>
              <a:spcAft>
                <a:spcPct val="0"/>
              </a:spcAft>
            </a:pPr>
            <a:r>
              <a:rPr lang="en-US">
                <a:solidFill>
                  <a:srgbClr val="FFFFFF"/>
                </a:solidFill>
                <a:latin typeface="Lucida Grande" charset="0"/>
                <a:ea typeface="ＭＳ Ｐゴシック" charset="-128"/>
                <a:cs typeface="ＭＳ Ｐゴシック" charset="-128"/>
              </a:rPr>
              <a:t>FLI</a:t>
            </a:r>
          </a:p>
        </p:txBody>
      </p:sp>
      <p:grpSp>
        <p:nvGrpSpPr>
          <p:cNvPr id="2" name="Group 51"/>
          <p:cNvGrpSpPr>
            <a:grpSpLocks/>
          </p:cNvGrpSpPr>
          <p:nvPr/>
        </p:nvGrpSpPr>
        <p:grpSpPr bwMode="auto">
          <a:xfrm>
            <a:off x="347663" y="1155700"/>
            <a:ext cx="8448675" cy="0"/>
            <a:chOff x="238" y="576"/>
            <a:chExt cx="5766" cy="0"/>
          </a:xfrm>
        </p:grpSpPr>
        <p:sp>
          <p:nvSpPr>
            <p:cNvPr id="48" name="Line 52"/>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9" name="Line 53"/>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50" name="Line 54"/>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grpSp>
      <p:sp>
        <p:nvSpPr>
          <p:cNvPr id="51" name="Oval 50"/>
          <p:cNvSpPr/>
          <p:nvPr/>
        </p:nvSpPr>
        <p:spPr>
          <a:xfrm>
            <a:off x="282145" y="3734303"/>
            <a:ext cx="359092" cy="359092"/>
          </a:xfrm>
          <a:prstGeom prst="ellipse">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anchor="ctr">
            <a:prstTxWarp prst="textNoShape">
              <a:avLst/>
            </a:prstTxWarp>
          </a:bodyPr>
          <a:lstStyle/>
          <a:p>
            <a:pPr algn="ctr" defTabSz="914400">
              <a:defRPr/>
            </a:pPr>
            <a:endParaRPr lang="en-US" sz="1200" kern="0">
              <a:solidFill>
                <a:srgbClr val="FFFFFF"/>
              </a:solidFill>
              <a:ea typeface="ＭＳ Ｐゴシック" charset="-128"/>
              <a:cs typeface="ＭＳ Ｐゴシック" charset="-128"/>
            </a:endParaRPr>
          </a:p>
        </p:txBody>
      </p:sp>
      <p:sp>
        <p:nvSpPr>
          <p:cNvPr id="52" name="Oval 51"/>
          <p:cNvSpPr/>
          <p:nvPr/>
        </p:nvSpPr>
        <p:spPr>
          <a:xfrm>
            <a:off x="471557" y="3903984"/>
            <a:ext cx="359092" cy="359093"/>
          </a:xfrm>
          <a:prstGeom prst="ellipse">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anchor="ctr">
            <a:prstTxWarp prst="textNoShape">
              <a:avLst/>
            </a:prstTxWarp>
          </a:bodyPr>
          <a:lstStyle/>
          <a:p>
            <a:pPr algn="ctr" defTabSz="914400">
              <a:defRPr/>
            </a:pPr>
            <a:endParaRPr lang="en-US" sz="1200" kern="0">
              <a:solidFill>
                <a:srgbClr val="FFFFFF"/>
              </a:solidFill>
              <a:ea typeface="ＭＳ Ｐゴシック" charset="-128"/>
              <a:cs typeface="ＭＳ Ｐゴシック" charset="-128"/>
            </a:endParaRPr>
          </a:p>
        </p:txBody>
      </p:sp>
      <p:sp>
        <p:nvSpPr>
          <p:cNvPr id="53" name="Oval 52"/>
          <p:cNvSpPr/>
          <p:nvPr/>
        </p:nvSpPr>
        <p:spPr>
          <a:xfrm>
            <a:off x="728051" y="3627759"/>
            <a:ext cx="359093" cy="357777"/>
          </a:xfrm>
          <a:prstGeom prst="ellipse">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anchor="ctr">
            <a:prstTxWarp prst="textNoShape">
              <a:avLst/>
            </a:prstTxWarp>
          </a:bodyPr>
          <a:lstStyle/>
          <a:p>
            <a:pPr algn="ctr" defTabSz="914400">
              <a:defRPr/>
            </a:pPr>
            <a:endParaRPr lang="en-US" sz="1200" kern="0">
              <a:solidFill>
                <a:srgbClr val="FFFFFF"/>
              </a:solidFill>
              <a:ea typeface="ＭＳ Ｐゴシック" charset="-128"/>
              <a:cs typeface="ＭＳ Ｐゴシック" charset="-128"/>
            </a:endParaRPr>
          </a:p>
        </p:txBody>
      </p:sp>
      <p:sp>
        <p:nvSpPr>
          <p:cNvPr id="31" name="Oval 30"/>
          <p:cNvSpPr/>
          <p:nvPr/>
        </p:nvSpPr>
        <p:spPr>
          <a:xfrm>
            <a:off x="600462" y="3768503"/>
            <a:ext cx="506412" cy="507728"/>
          </a:xfrm>
          <a:prstGeom prst="ellipse">
            <a:avLst/>
          </a:prstGeom>
          <a:gradFill flip="none" rotWithShape="1">
            <a:gsLst>
              <a:gs pos="0">
                <a:srgbClr val="3366FF"/>
              </a:gs>
              <a:gs pos="100000">
                <a:srgbClr val="FFFFFF"/>
              </a:gs>
            </a:gsLst>
            <a:lin ang="0" scaled="1"/>
            <a:tileRect/>
          </a:gradFill>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fontAlgn="base">
              <a:spcBef>
                <a:spcPct val="0"/>
              </a:spcBef>
              <a:spcAft>
                <a:spcPct val="0"/>
              </a:spcAft>
              <a:defRPr/>
            </a:pPr>
            <a:endParaRPr lang="en-US" sz="1200">
              <a:solidFill>
                <a:srgbClr val="FFFFFF"/>
              </a:solidFill>
              <a:ea typeface="ＭＳ Ｐゴシック" charset="-128"/>
              <a:cs typeface="ＭＳ Ｐゴシック" charset="-128"/>
            </a:endParaRPr>
          </a:p>
        </p:txBody>
      </p:sp>
      <p:sp>
        <p:nvSpPr>
          <p:cNvPr id="52245" name="TextBox 224"/>
          <p:cNvSpPr txBox="1">
            <a:spLocks noChangeArrowheads="1"/>
          </p:cNvSpPr>
          <p:nvPr/>
        </p:nvSpPr>
        <p:spPr bwMode="auto">
          <a:xfrm>
            <a:off x="1106874" y="3999232"/>
            <a:ext cx="1073331" cy="276999"/>
          </a:xfrm>
          <a:prstGeom prst="rect">
            <a:avLst/>
          </a:prstGeom>
          <a:noFill/>
          <a:ln w="9525">
            <a:noFill/>
            <a:miter lim="800000"/>
            <a:headEnd/>
            <a:tailEnd/>
          </a:ln>
        </p:spPr>
        <p:txBody>
          <a:bodyPr wrap="square">
            <a:prstTxWarp prst="textNoShape">
              <a:avLst/>
            </a:prstTxWarp>
            <a:spAutoFit/>
          </a:bodyPr>
          <a:lstStyle/>
          <a:p>
            <a:pPr fontAlgn="base">
              <a:spcBef>
                <a:spcPct val="0"/>
              </a:spcBef>
              <a:spcAft>
                <a:spcPct val="0"/>
              </a:spcAft>
            </a:pPr>
            <a:r>
              <a:rPr lang="en-US" sz="1200" b="1" dirty="0">
                <a:solidFill>
                  <a:srgbClr val="000000"/>
                </a:solidFill>
                <a:ea typeface="ＭＳ Ｐゴシック" charset="-128"/>
                <a:cs typeface="ＭＳ Ｐゴシック" charset="-128"/>
              </a:rPr>
              <a:t>Lymphocytes</a:t>
            </a:r>
          </a:p>
        </p:txBody>
      </p:sp>
      <p:sp>
        <p:nvSpPr>
          <p:cNvPr id="52248" name="TextBox 224"/>
          <p:cNvSpPr txBox="1">
            <a:spLocks noChangeArrowheads="1"/>
          </p:cNvSpPr>
          <p:nvPr/>
        </p:nvSpPr>
        <p:spPr bwMode="auto">
          <a:xfrm>
            <a:off x="286091" y="3438348"/>
            <a:ext cx="1078593" cy="276999"/>
          </a:xfrm>
          <a:prstGeom prst="rect">
            <a:avLst/>
          </a:prstGeom>
          <a:noFill/>
          <a:ln w="9525">
            <a:noFill/>
            <a:miter lim="800000"/>
            <a:headEnd/>
            <a:tailEnd/>
          </a:ln>
        </p:spPr>
        <p:txBody>
          <a:bodyPr wrap="square">
            <a:prstTxWarp prst="textNoShape">
              <a:avLst/>
            </a:prstTxWarp>
            <a:spAutoFit/>
          </a:bodyPr>
          <a:lstStyle/>
          <a:p>
            <a:pPr fontAlgn="base">
              <a:spcBef>
                <a:spcPct val="0"/>
              </a:spcBef>
              <a:spcAft>
                <a:spcPct val="0"/>
              </a:spcAft>
            </a:pPr>
            <a:r>
              <a:rPr lang="en-US" sz="1200" b="1" dirty="0">
                <a:solidFill>
                  <a:srgbClr val="000000"/>
                </a:solidFill>
                <a:ea typeface="ＭＳ Ｐゴシック" charset="-128"/>
                <a:cs typeface="ＭＳ Ｐゴシック" charset="-128"/>
              </a:rPr>
              <a:t>Myeloid cells</a:t>
            </a:r>
          </a:p>
        </p:txBody>
      </p:sp>
      <p:sp>
        <p:nvSpPr>
          <p:cNvPr id="39" name="TextBox 38"/>
          <p:cNvSpPr txBox="1"/>
          <p:nvPr/>
        </p:nvSpPr>
        <p:spPr bwMode="auto">
          <a:xfrm>
            <a:off x="309110" y="2072045"/>
            <a:ext cx="1976891" cy="830997"/>
          </a:xfrm>
          <a:prstGeom prst="rect">
            <a:avLst/>
          </a:prstGeom>
          <a:noFill/>
          <a:effectLst>
            <a:outerShdw blurRad="50800" dist="38100" dir="2700000" algn="br">
              <a:srgbClr val="000000">
                <a:alpha val="43000"/>
              </a:srgbClr>
            </a:outerShdw>
          </a:effectLst>
        </p:spPr>
        <p:txBody>
          <a:bodyPr wrap="square">
            <a:spAutoFit/>
          </a:bodyPr>
          <a:lstStyle/>
          <a:p>
            <a:pPr fontAlgn="base">
              <a:spcBef>
                <a:spcPct val="0"/>
              </a:spcBef>
              <a:spcAft>
                <a:spcPct val="0"/>
              </a:spcAft>
              <a:defRPr/>
            </a:pPr>
            <a:r>
              <a:rPr lang="en-US" sz="2400" dirty="0" smtClean="0">
                <a:solidFill>
                  <a:prstClr val="black"/>
                </a:solidFill>
                <a:latin typeface="Arial" charset="0"/>
                <a:ea typeface="ＭＳ Ｐゴシック" charset="-128"/>
                <a:cs typeface="ＭＳ Ｐゴシック" charset="-128"/>
              </a:rPr>
              <a:t>Therapeutic Effects</a:t>
            </a:r>
            <a:endParaRPr lang="en-US" sz="2400" dirty="0">
              <a:solidFill>
                <a:prstClr val="black"/>
              </a:solidFill>
              <a:latin typeface="Arial" charset="0"/>
              <a:ea typeface="ＭＳ Ｐゴシック" charset="-128"/>
              <a:cs typeface="ＭＳ Ｐゴシック" charset="-128"/>
            </a:endParaRPr>
          </a:p>
        </p:txBody>
      </p:sp>
      <p:grpSp>
        <p:nvGrpSpPr>
          <p:cNvPr id="77" name="Group 76"/>
          <p:cNvGrpSpPr/>
          <p:nvPr/>
        </p:nvGrpSpPr>
        <p:grpSpPr>
          <a:xfrm>
            <a:off x="208884" y="2072045"/>
            <a:ext cx="8435185" cy="3826981"/>
            <a:chOff x="208884" y="2635941"/>
            <a:chExt cx="8435185" cy="3826981"/>
          </a:xfrm>
        </p:grpSpPr>
        <p:pic>
          <p:nvPicPr>
            <p:cNvPr id="52228" name="Picture 53"/>
            <p:cNvPicPr>
              <a:picLocks noChangeAspect="1" noChangeArrowheads="1"/>
            </p:cNvPicPr>
            <p:nvPr/>
          </p:nvPicPr>
          <p:blipFill>
            <a:blip r:embed="rId3"/>
            <a:srcRect/>
            <a:stretch>
              <a:fillRect/>
            </a:stretch>
          </p:blipFill>
          <p:spPr bwMode="auto">
            <a:xfrm>
              <a:off x="5720588" y="3924487"/>
              <a:ext cx="781322" cy="573496"/>
            </a:xfrm>
            <a:prstGeom prst="rect">
              <a:avLst/>
            </a:prstGeom>
            <a:noFill/>
            <a:ln w="9525">
              <a:noFill/>
              <a:miter lim="800000"/>
              <a:headEnd/>
              <a:tailEnd/>
            </a:ln>
          </p:spPr>
        </p:pic>
        <p:pic>
          <p:nvPicPr>
            <p:cNvPr id="52229" name="Picture 132" descr="6.bmp"/>
            <p:cNvPicPr>
              <a:picLocks noChangeAspect="1"/>
            </p:cNvPicPr>
            <p:nvPr/>
          </p:nvPicPr>
          <p:blipFill>
            <a:blip r:embed="rId4"/>
            <a:srcRect l="8699" t="24661" r="47704" b="34029"/>
            <a:stretch>
              <a:fillRect/>
            </a:stretch>
          </p:blipFill>
          <p:spPr bwMode="auto">
            <a:xfrm>
              <a:off x="2971778" y="3887449"/>
              <a:ext cx="1470569" cy="906281"/>
            </a:xfrm>
            <a:prstGeom prst="rect">
              <a:avLst/>
            </a:prstGeom>
            <a:noFill/>
            <a:ln w="9525">
              <a:noFill/>
              <a:miter lim="800000"/>
              <a:headEnd/>
              <a:tailEnd/>
            </a:ln>
          </p:spPr>
        </p:pic>
        <p:pic>
          <p:nvPicPr>
            <p:cNvPr id="52240" name="Picture 49" descr="Untitled-2.jpg"/>
            <p:cNvPicPr>
              <a:picLocks noChangeAspect="1"/>
            </p:cNvPicPr>
            <p:nvPr/>
          </p:nvPicPr>
          <p:blipFill>
            <a:blip r:embed="rId5"/>
            <a:srcRect/>
            <a:stretch>
              <a:fillRect/>
            </a:stretch>
          </p:blipFill>
          <p:spPr bwMode="auto">
            <a:xfrm>
              <a:off x="4722232" y="3950794"/>
              <a:ext cx="883920" cy="631371"/>
            </a:xfrm>
            <a:prstGeom prst="rect">
              <a:avLst/>
            </a:prstGeom>
            <a:noFill/>
            <a:ln w="9525">
              <a:noFill/>
              <a:miter lim="800000"/>
              <a:headEnd/>
              <a:tailEnd/>
            </a:ln>
          </p:spPr>
        </p:pic>
        <p:sp>
          <p:nvSpPr>
            <p:cNvPr id="56" name="TextBox 55"/>
            <p:cNvSpPr txBox="1"/>
            <p:nvPr/>
          </p:nvSpPr>
          <p:spPr bwMode="auto">
            <a:xfrm>
              <a:off x="4792590" y="6093590"/>
              <a:ext cx="3048000" cy="369332"/>
            </a:xfrm>
            <a:prstGeom prst="rect">
              <a:avLst/>
            </a:prstGeom>
            <a:noFill/>
            <a:effectLst>
              <a:outerShdw blurRad="50800" dist="38100" dir="2700000" algn="br">
                <a:srgbClr val="000000">
                  <a:alpha val="43000"/>
                </a:srgbClr>
              </a:outerShdw>
            </a:effectLst>
          </p:spPr>
          <p:txBody>
            <a:bodyPr wrap="square">
              <a:spAutoFit/>
            </a:bodyPr>
            <a:lstStyle/>
            <a:p>
              <a:pPr fontAlgn="base">
                <a:spcBef>
                  <a:spcPct val="0"/>
                </a:spcBef>
                <a:spcAft>
                  <a:spcPct val="0"/>
                </a:spcAft>
                <a:defRPr/>
              </a:pPr>
              <a:r>
                <a:rPr lang="en-US" dirty="0" smtClean="0">
                  <a:solidFill>
                    <a:prstClr val="black"/>
                  </a:solidFill>
                  <a:latin typeface="Arial" charset="0"/>
                  <a:ea typeface="ＭＳ Ｐゴシック" charset="-128"/>
                  <a:cs typeface="ＭＳ Ｐゴシック" charset="-128"/>
                </a:rPr>
                <a:t>Metabolic Syndrome</a:t>
              </a:r>
              <a:endParaRPr lang="en-US" dirty="0">
                <a:solidFill>
                  <a:prstClr val="black"/>
                </a:solidFill>
                <a:latin typeface="Arial" charset="0"/>
                <a:ea typeface="ＭＳ Ｐゴシック" charset="-128"/>
                <a:cs typeface="ＭＳ Ｐゴシック" charset="-128"/>
              </a:endParaRPr>
            </a:p>
          </p:txBody>
        </p:sp>
        <p:sp>
          <p:nvSpPr>
            <p:cNvPr id="41" name="TextBox 40"/>
            <p:cNvSpPr txBox="1"/>
            <p:nvPr/>
          </p:nvSpPr>
          <p:spPr bwMode="auto">
            <a:xfrm>
              <a:off x="5579695" y="4922442"/>
              <a:ext cx="947057" cy="523220"/>
            </a:xfrm>
            <a:prstGeom prst="rect">
              <a:avLst/>
            </a:prstGeom>
            <a:noFill/>
            <a:effectLst>
              <a:outerShdw blurRad="50800" dist="38100" dir="2700000" algn="br">
                <a:srgbClr val="000000">
                  <a:alpha val="43000"/>
                </a:srgbClr>
              </a:outerShdw>
            </a:effectLst>
          </p:spPr>
          <p:txBody>
            <a:bodyPr wrap="square">
              <a:spAutoFit/>
            </a:bodyPr>
            <a:lstStyle/>
            <a:p>
              <a:pPr fontAlgn="base">
                <a:spcBef>
                  <a:spcPct val="0"/>
                </a:spcBef>
                <a:spcAft>
                  <a:spcPct val="0"/>
                </a:spcAft>
                <a:defRPr/>
              </a:pPr>
              <a:r>
                <a:rPr lang="en-US" sz="1400" dirty="0">
                  <a:solidFill>
                    <a:prstClr val="black"/>
                  </a:solidFill>
                  <a:latin typeface="Arial" charset="0"/>
                  <a:ea typeface="ＭＳ Ｐゴシック" charset="-128"/>
                  <a:cs typeface="ＭＳ Ｐゴシック" charset="-128"/>
                </a:rPr>
                <a:t>Type 2 Diabetes</a:t>
              </a:r>
            </a:p>
          </p:txBody>
        </p:sp>
        <p:sp>
          <p:nvSpPr>
            <p:cNvPr id="46" name="TextBox 45"/>
            <p:cNvSpPr txBox="1"/>
            <p:nvPr/>
          </p:nvSpPr>
          <p:spPr bwMode="auto">
            <a:xfrm>
              <a:off x="4727344" y="4922442"/>
              <a:ext cx="757646" cy="738664"/>
            </a:xfrm>
            <a:prstGeom prst="rect">
              <a:avLst/>
            </a:prstGeom>
            <a:noFill/>
            <a:effectLst>
              <a:outerShdw blurRad="50800" dist="38100" dir="2700000" algn="br">
                <a:srgbClr val="000000">
                  <a:alpha val="43000"/>
                </a:srgbClr>
              </a:outerShdw>
            </a:effectLst>
          </p:spPr>
          <p:txBody>
            <a:bodyPr wrap="square">
              <a:spAutoFit/>
            </a:bodyPr>
            <a:lstStyle/>
            <a:p>
              <a:pPr fontAlgn="base">
                <a:spcBef>
                  <a:spcPct val="0"/>
                </a:spcBef>
                <a:spcAft>
                  <a:spcPct val="0"/>
                </a:spcAft>
                <a:defRPr/>
              </a:pPr>
              <a:r>
                <a:rPr lang="en-US" sz="1400" dirty="0">
                  <a:solidFill>
                    <a:prstClr val="black"/>
                  </a:solidFill>
                  <a:latin typeface="Arial" charset="0"/>
                  <a:ea typeface="ＭＳ Ｐゴシック" charset="-128"/>
                  <a:cs typeface="ＭＳ Ｐゴシック" charset="-128"/>
                </a:rPr>
                <a:t>Fat re-</a:t>
              </a:r>
            </a:p>
            <a:p>
              <a:pPr fontAlgn="base">
                <a:spcBef>
                  <a:spcPct val="0"/>
                </a:spcBef>
                <a:spcAft>
                  <a:spcPct val="0"/>
                </a:spcAft>
                <a:defRPr/>
              </a:pPr>
              <a:r>
                <a:rPr lang="en-US" sz="1400" dirty="0">
                  <a:solidFill>
                    <a:prstClr val="black"/>
                  </a:solidFill>
                  <a:latin typeface="Arial" charset="0"/>
                  <a:ea typeface="ＭＳ Ｐゴシック" charset="-128"/>
                  <a:cs typeface="ＭＳ Ｐゴシック" charset="-128"/>
                </a:rPr>
                <a:t>distribution</a:t>
              </a:r>
            </a:p>
          </p:txBody>
        </p:sp>
        <p:sp>
          <p:nvSpPr>
            <p:cNvPr id="58" name="TextBox 57"/>
            <p:cNvSpPr txBox="1"/>
            <p:nvPr/>
          </p:nvSpPr>
          <p:spPr>
            <a:xfrm>
              <a:off x="6501910" y="4947849"/>
              <a:ext cx="1262743" cy="523220"/>
            </a:xfrm>
            <a:prstGeom prst="rect">
              <a:avLst/>
            </a:prstGeom>
            <a:noFill/>
            <a:effectLst>
              <a:outerShdw blurRad="50800" dist="38100" dir="2700000" algn="br">
                <a:srgbClr val="000000">
                  <a:alpha val="43000"/>
                </a:srgbClr>
              </a:outerShdw>
            </a:effectLst>
          </p:spPr>
          <p:txBody>
            <a:bodyPr wrap="square">
              <a:spAutoFit/>
            </a:bodyPr>
            <a:lstStyle/>
            <a:p>
              <a:pPr fontAlgn="base">
                <a:spcBef>
                  <a:spcPct val="0"/>
                </a:spcBef>
                <a:spcAft>
                  <a:spcPct val="0"/>
                </a:spcAft>
                <a:defRPr/>
              </a:pPr>
              <a:r>
                <a:rPr lang="en-US" sz="1400" dirty="0" err="1">
                  <a:solidFill>
                    <a:prstClr val="black"/>
                  </a:solidFill>
                  <a:latin typeface="Arial" charset="0"/>
                  <a:ea typeface="ＭＳ Ｐゴシック" charset="-128"/>
                  <a:cs typeface="ＭＳ Ｐゴシック" charset="-128"/>
                </a:rPr>
                <a:t>Neurodeg</a:t>
              </a:r>
              <a:r>
                <a:rPr lang="en-US" sz="1400" dirty="0">
                  <a:solidFill>
                    <a:prstClr val="black"/>
                  </a:solidFill>
                  <a:latin typeface="Arial" charset="0"/>
                  <a:ea typeface="ＭＳ Ｐゴシック" charset="-128"/>
                  <a:cs typeface="ＭＳ Ｐゴシック" charset="-128"/>
                </a:rPr>
                <a:t>.</a:t>
              </a:r>
            </a:p>
            <a:p>
              <a:pPr fontAlgn="base">
                <a:spcBef>
                  <a:spcPct val="0"/>
                </a:spcBef>
                <a:spcAft>
                  <a:spcPct val="0"/>
                </a:spcAft>
                <a:defRPr/>
              </a:pPr>
              <a:r>
                <a:rPr lang="en-US" sz="1400" dirty="0">
                  <a:solidFill>
                    <a:prstClr val="black"/>
                  </a:solidFill>
                  <a:latin typeface="Arial" charset="0"/>
                  <a:ea typeface="ＭＳ Ｐゴシック" charset="-128"/>
                  <a:cs typeface="ＭＳ Ｐゴシック" charset="-128"/>
                </a:rPr>
                <a:t>Depression</a:t>
              </a:r>
            </a:p>
          </p:txBody>
        </p:sp>
        <p:pic>
          <p:nvPicPr>
            <p:cNvPr id="61" name="Picture 60"/>
            <p:cNvPicPr>
              <a:picLocks noChangeAspect="1"/>
            </p:cNvPicPr>
            <p:nvPr/>
          </p:nvPicPr>
          <p:blipFill>
            <a:blip r:embed="rId6">
              <a:lum bright="-2000" contrast="-5000"/>
              <a:alphaModFix amt="68000"/>
            </a:blip>
            <a:stretch>
              <a:fillRect/>
            </a:stretch>
          </p:blipFill>
          <p:spPr>
            <a:xfrm>
              <a:off x="6628320" y="3835407"/>
              <a:ext cx="1032266" cy="838200"/>
            </a:xfrm>
            <a:prstGeom prst="rect">
              <a:avLst/>
            </a:prstGeom>
          </p:spPr>
        </p:pic>
        <p:pic>
          <p:nvPicPr>
            <p:cNvPr id="57" name="Picture 32"/>
            <p:cNvPicPr>
              <a:picLocks noChangeAspect="1" noChangeArrowheads="1"/>
            </p:cNvPicPr>
            <p:nvPr/>
          </p:nvPicPr>
          <p:blipFill>
            <a:blip r:embed="rId7"/>
            <a:srcRect/>
            <a:stretch>
              <a:fillRect/>
            </a:stretch>
          </p:blipFill>
          <p:spPr bwMode="auto">
            <a:xfrm>
              <a:off x="7730046" y="4083106"/>
              <a:ext cx="776061" cy="1006248"/>
            </a:xfrm>
            <a:prstGeom prst="rect">
              <a:avLst/>
            </a:prstGeom>
            <a:noFill/>
            <a:ln w="9525">
              <a:noFill/>
              <a:miter lim="800000"/>
              <a:headEnd/>
              <a:tailEnd/>
            </a:ln>
          </p:spPr>
        </p:pic>
        <p:grpSp>
          <p:nvGrpSpPr>
            <p:cNvPr id="59" name="Group 23"/>
            <p:cNvGrpSpPr>
              <a:grpSpLocks/>
            </p:cNvGrpSpPr>
            <p:nvPr/>
          </p:nvGrpSpPr>
          <p:grpSpPr bwMode="auto">
            <a:xfrm>
              <a:off x="7840590" y="3731484"/>
              <a:ext cx="633954" cy="222077"/>
              <a:chOff x="4811828" y="3179521"/>
              <a:chExt cx="1055577" cy="356509"/>
            </a:xfrm>
          </p:grpSpPr>
          <p:sp>
            <p:nvSpPr>
              <p:cNvPr id="60" name="Rectangle 59"/>
              <p:cNvSpPr/>
              <p:nvPr/>
            </p:nvSpPr>
            <p:spPr>
              <a:xfrm>
                <a:off x="4811828" y="3246068"/>
                <a:ext cx="1055572" cy="289962"/>
              </a:xfrm>
              <a:prstGeom prst="rect">
                <a:avLst/>
              </a:prstGeom>
              <a:gradFill>
                <a:gsLst>
                  <a:gs pos="0">
                    <a:srgbClr val="CDC915"/>
                  </a:gs>
                  <a:gs pos="100000">
                    <a:srgbClr val="F6FF9B"/>
                  </a:gs>
                </a:gsLst>
              </a:gradFill>
              <a:ln>
                <a:no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grpSp>
            <p:nvGrpSpPr>
              <p:cNvPr id="62" name="Group 16"/>
              <p:cNvGrpSpPr>
                <a:grpSpLocks/>
              </p:cNvGrpSpPr>
              <p:nvPr/>
            </p:nvGrpSpPr>
            <p:grpSpPr bwMode="auto">
              <a:xfrm>
                <a:off x="4811832" y="3179521"/>
                <a:ext cx="1055573" cy="131512"/>
                <a:chOff x="4354628" y="2712093"/>
                <a:chExt cx="1828800" cy="227846"/>
              </a:xfrm>
            </p:grpSpPr>
            <p:sp>
              <p:nvSpPr>
                <p:cNvPr id="68" name="Rounded Rectangle 67"/>
                <p:cNvSpPr/>
                <p:nvPr/>
              </p:nvSpPr>
              <p:spPr>
                <a:xfrm>
                  <a:off x="4354628" y="2712093"/>
                  <a:ext cx="456512" cy="227846"/>
                </a:xfrm>
                <a:prstGeom prst="roundRect">
                  <a:avLst/>
                </a:prstGeom>
                <a:gradFill>
                  <a:gsLst>
                    <a:gs pos="0">
                      <a:schemeClr val="accent6">
                        <a:lumMod val="75000"/>
                      </a:schemeClr>
                    </a:gs>
                    <a:gs pos="100000">
                      <a:schemeClr val="accent6">
                        <a:lumMod val="40000"/>
                        <a:lumOff val="60000"/>
                      </a:schemeClr>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9" name="Rounded Rectangle 68"/>
                <p:cNvSpPr/>
                <p:nvPr/>
              </p:nvSpPr>
              <p:spPr>
                <a:xfrm>
                  <a:off x="4811140" y="2712093"/>
                  <a:ext cx="459263" cy="227846"/>
                </a:xfrm>
                <a:prstGeom prst="roundRect">
                  <a:avLst/>
                </a:prstGeom>
                <a:gradFill>
                  <a:gsLst>
                    <a:gs pos="0">
                      <a:schemeClr val="accent6">
                        <a:lumMod val="75000"/>
                      </a:schemeClr>
                    </a:gs>
                    <a:gs pos="100000">
                      <a:schemeClr val="accent6">
                        <a:lumMod val="40000"/>
                        <a:lumOff val="60000"/>
                      </a:schemeClr>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0" name="Rounded Rectangle 69"/>
                <p:cNvSpPr/>
                <p:nvPr/>
              </p:nvSpPr>
              <p:spPr>
                <a:xfrm>
                  <a:off x="5270403" y="2712093"/>
                  <a:ext cx="456512" cy="227846"/>
                </a:xfrm>
                <a:prstGeom prst="roundRect">
                  <a:avLst/>
                </a:prstGeom>
                <a:gradFill>
                  <a:gsLst>
                    <a:gs pos="0">
                      <a:schemeClr val="accent6">
                        <a:lumMod val="75000"/>
                      </a:schemeClr>
                    </a:gs>
                    <a:gs pos="100000">
                      <a:schemeClr val="accent6">
                        <a:lumMod val="40000"/>
                        <a:lumOff val="60000"/>
                      </a:schemeClr>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71" name="Rounded Rectangle 70"/>
                <p:cNvSpPr/>
                <p:nvPr/>
              </p:nvSpPr>
              <p:spPr>
                <a:xfrm>
                  <a:off x="5726916" y="2712093"/>
                  <a:ext cx="456512" cy="227846"/>
                </a:xfrm>
                <a:prstGeom prst="roundRect">
                  <a:avLst/>
                </a:prstGeom>
                <a:gradFill>
                  <a:gsLst>
                    <a:gs pos="0">
                      <a:schemeClr val="accent6">
                        <a:lumMod val="75000"/>
                      </a:schemeClr>
                    </a:gs>
                    <a:gs pos="100000">
                      <a:schemeClr val="accent6">
                        <a:lumMod val="40000"/>
                        <a:lumOff val="60000"/>
                      </a:schemeClr>
                    </a:gs>
                  </a:gsLst>
                </a:gra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grpSp>
          <p:sp>
            <p:nvSpPr>
              <p:cNvPr id="63" name="Oval 62"/>
              <p:cNvSpPr/>
              <p:nvPr/>
            </p:nvSpPr>
            <p:spPr>
              <a:xfrm>
                <a:off x="4994371" y="3383917"/>
                <a:ext cx="263496" cy="44366"/>
              </a:xfrm>
              <a:prstGeom prst="ellipse">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4" name="Oval 63"/>
              <p:cNvSpPr/>
              <p:nvPr/>
            </p:nvSpPr>
            <p:spPr>
              <a:xfrm>
                <a:off x="5183272" y="3444230"/>
                <a:ext cx="265082" cy="45951"/>
              </a:xfrm>
              <a:prstGeom prst="ellipse">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sp>
            <p:nvSpPr>
              <p:cNvPr id="66" name="Oval 65"/>
              <p:cNvSpPr/>
              <p:nvPr/>
            </p:nvSpPr>
            <p:spPr>
              <a:xfrm>
                <a:off x="5472155" y="3450408"/>
                <a:ext cx="263496" cy="45950"/>
              </a:xfrm>
              <a:prstGeom prst="ellipse">
                <a:avLst/>
              </a:prstGeom>
              <a:solidFill>
                <a:schemeClr val="accent2">
                  <a:lumMod val="60000"/>
                  <a:lumOff val="40000"/>
                </a:schemeClr>
              </a:solidFill>
              <a:ln>
                <a:solidFill>
                  <a:schemeClr val="tx1"/>
                </a:solidFill>
              </a:ln>
            </p:spPr>
            <p:style>
              <a:lnRef idx="1">
                <a:schemeClr val="accent1"/>
              </a:lnRef>
              <a:fillRef idx="3">
                <a:schemeClr val="accent1"/>
              </a:fillRef>
              <a:effectRef idx="2">
                <a:schemeClr val="accent1"/>
              </a:effectRef>
              <a:fontRef idx="minor">
                <a:schemeClr val="lt1"/>
              </a:fontRef>
            </p:style>
            <p:txBody>
              <a:bodyPr anchor="ctr"/>
              <a:lstStyle/>
              <a:p>
                <a:pPr algn="ctr" fontAlgn="base">
                  <a:spcBef>
                    <a:spcPct val="0"/>
                  </a:spcBef>
                  <a:spcAft>
                    <a:spcPct val="0"/>
                  </a:spcAft>
                  <a:defRPr/>
                </a:pPr>
                <a:endParaRPr lang="en-US">
                  <a:solidFill>
                    <a:prstClr val="white"/>
                  </a:solidFill>
                </a:endParaRPr>
              </a:p>
            </p:txBody>
          </p:sp>
        </p:grpSp>
        <p:sp>
          <p:nvSpPr>
            <p:cNvPr id="73" name="TextBox 72"/>
            <p:cNvSpPr txBox="1"/>
            <p:nvPr/>
          </p:nvSpPr>
          <p:spPr bwMode="auto">
            <a:xfrm>
              <a:off x="7672021" y="5137886"/>
              <a:ext cx="972048" cy="954107"/>
            </a:xfrm>
            <a:prstGeom prst="rect">
              <a:avLst/>
            </a:prstGeom>
            <a:noFill/>
            <a:effectLst>
              <a:outerShdw blurRad="50800" dist="38100" dir="2700000" algn="br">
                <a:srgbClr val="000000">
                  <a:alpha val="43000"/>
                </a:srgbClr>
              </a:outerShdw>
            </a:effectLst>
          </p:spPr>
          <p:txBody>
            <a:bodyPr wrap="square">
              <a:spAutoFit/>
            </a:bodyPr>
            <a:lstStyle/>
            <a:p>
              <a:pPr fontAlgn="base">
                <a:spcBef>
                  <a:spcPct val="0"/>
                </a:spcBef>
                <a:spcAft>
                  <a:spcPct val="0"/>
                </a:spcAft>
                <a:defRPr/>
              </a:pPr>
              <a:r>
                <a:rPr lang="en-US" sz="1400" dirty="0">
                  <a:solidFill>
                    <a:prstClr val="black"/>
                  </a:solidFill>
                  <a:latin typeface="Arial" charset="0"/>
                  <a:ea typeface="ＭＳ Ｐゴシック" charset="-128"/>
                  <a:cs typeface="ＭＳ Ｐゴシック" charset="-128"/>
                </a:rPr>
                <a:t>Skin </a:t>
              </a:r>
              <a:r>
                <a:rPr lang="en-US" sz="1400" dirty="0" err="1">
                  <a:solidFill>
                    <a:prstClr val="black"/>
                  </a:solidFill>
                  <a:latin typeface="Arial" charset="0"/>
                  <a:ea typeface="ＭＳ Ｐゴシック" charset="-128"/>
                  <a:cs typeface="ＭＳ Ｐゴシック" charset="-128"/>
                </a:rPr>
                <a:t>atro</a:t>
              </a:r>
              <a:r>
                <a:rPr lang="en-US" sz="1400" dirty="0">
                  <a:solidFill>
                    <a:prstClr val="black"/>
                  </a:solidFill>
                  <a:latin typeface="Arial" charset="0"/>
                  <a:ea typeface="ＭＳ Ｐゴシック" charset="-128"/>
                  <a:cs typeface="ＭＳ Ｐゴシック" charset="-128"/>
                </a:rPr>
                <a:t>-</a:t>
              </a:r>
            </a:p>
            <a:p>
              <a:pPr fontAlgn="base">
                <a:spcBef>
                  <a:spcPct val="0"/>
                </a:spcBef>
                <a:spcAft>
                  <a:spcPct val="0"/>
                </a:spcAft>
                <a:defRPr/>
              </a:pPr>
              <a:r>
                <a:rPr lang="en-US" sz="1400" dirty="0" err="1" smtClean="0">
                  <a:solidFill>
                    <a:prstClr val="black"/>
                  </a:solidFill>
                  <a:latin typeface="Arial" charset="0"/>
                  <a:ea typeface="ＭＳ Ｐゴシック" charset="-128"/>
                  <a:cs typeface="ＭＳ Ｐゴシック" charset="-128"/>
                </a:rPr>
                <a:t>phy</a:t>
              </a:r>
              <a:r>
                <a:rPr lang="en-US" sz="1400" dirty="0" smtClean="0">
                  <a:solidFill>
                    <a:prstClr val="black"/>
                  </a:solidFill>
                  <a:latin typeface="Arial" charset="0"/>
                  <a:ea typeface="ＭＳ Ｐゴシック" charset="-128"/>
                  <a:cs typeface="ＭＳ Ｐゴシック" charset="-128"/>
                </a:rPr>
                <a:t>, Muscle weakness</a:t>
              </a:r>
              <a:endParaRPr lang="en-US" sz="1400" dirty="0">
                <a:solidFill>
                  <a:prstClr val="black"/>
                </a:solidFill>
                <a:latin typeface="Arial" charset="0"/>
                <a:ea typeface="ＭＳ Ｐゴシック" charset="-128"/>
                <a:cs typeface="ＭＳ Ｐゴシック" charset="-128"/>
              </a:endParaRPr>
            </a:p>
          </p:txBody>
        </p:sp>
        <p:sp>
          <p:nvSpPr>
            <p:cNvPr id="74" name="TextBox 73"/>
            <p:cNvSpPr txBox="1"/>
            <p:nvPr/>
          </p:nvSpPr>
          <p:spPr bwMode="auto">
            <a:xfrm>
              <a:off x="2926252" y="2635941"/>
              <a:ext cx="1976891" cy="461665"/>
            </a:xfrm>
            <a:prstGeom prst="rect">
              <a:avLst/>
            </a:prstGeom>
            <a:noFill/>
            <a:effectLst>
              <a:outerShdw blurRad="50800" dist="38100" dir="2700000" algn="br">
                <a:srgbClr val="000000">
                  <a:alpha val="43000"/>
                </a:srgbClr>
              </a:outerShdw>
            </a:effectLst>
          </p:spPr>
          <p:txBody>
            <a:bodyPr wrap="square">
              <a:spAutoFit/>
            </a:bodyPr>
            <a:lstStyle/>
            <a:p>
              <a:pPr fontAlgn="base">
                <a:spcBef>
                  <a:spcPct val="0"/>
                </a:spcBef>
                <a:spcAft>
                  <a:spcPct val="0"/>
                </a:spcAft>
                <a:defRPr/>
              </a:pPr>
              <a:r>
                <a:rPr lang="en-US" sz="2400" dirty="0" smtClean="0">
                  <a:solidFill>
                    <a:prstClr val="black"/>
                  </a:solidFill>
                  <a:latin typeface="Arial" charset="0"/>
                  <a:ea typeface="ＭＳ Ｐゴシック" charset="-128"/>
                  <a:cs typeface="ＭＳ Ｐゴシック" charset="-128"/>
                </a:rPr>
                <a:t>Side Effects</a:t>
              </a:r>
              <a:endParaRPr lang="en-US" sz="2400" dirty="0">
                <a:solidFill>
                  <a:prstClr val="black"/>
                </a:solidFill>
                <a:latin typeface="Arial" charset="0"/>
                <a:ea typeface="ＭＳ Ｐゴシック" charset="-128"/>
                <a:cs typeface="ＭＳ Ｐゴシック" charset="-128"/>
              </a:endParaRPr>
            </a:p>
          </p:txBody>
        </p:sp>
        <p:sp>
          <p:nvSpPr>
            <p:cNvPr id="75" name="TextBox 74"/>
            <p:cNvSpPr txBox="1"/>
            <p:nvPr/>
          </p:nvSpPr>
          <p:spPr bwMode="auto">
            <a:xfrm>
              <a:off x="2926252" y="4840127"/>
              <a:ext cx="1795980" cy="369332"/>
            </a:xfrm>
            <a:prstGeom prst="rect">
              <a:avLst/>
            </a:prstGeom>
            <a:noFill/>
            <a:effectLst>
              <a:outerShdw blurRad="50800" dist="38100" dir="2700000" algn="br">
                <a:srgbClr val="000000">
                  <a:alpha val="43000"/>
                </a:srgbClr>
              </a:outerShdw>
            </a:effectLst>
          </p:spPr>
          <p:txBody>
            <a:bodyPr wrap="square">
              <a:spAutoFit/>
            </a:bodyPr>
            <a:lstStyle/>
            <a:p>
              <a:pPr fontAlgn="base">
                <a:spcBef>
                  <a:spcPct val="0"/>
                </a:spcBef>
                <a:spcAft>
                  <a:spcPct val="0"/>
                </a:spcAft>
                <a:defRPr/>
              </a:pPr>
              <a:r>
                <a:rPr lang="en-US" dirty="0" smtClean="0">
                  <a:solidFill>
                    <a:prstClr val="black"/>
                  </a:solidFill>
                  <a:latin typeface="Arial" charset="0"/>
                  <a:ea typeface="ＭＳ Ｐゴシック" charset="-128"/>
                  <a:cs typeface="ＭＳ Ｐゴシック" charset="-128"/>
                </a:rPr>
                <a:t>Osteoporosis</a:t>
              </a:r>
              <a:endParaRPr lang="en-US" dirty="0">
                <a:solidFill>
                  <a:prstClr val="black"/>
                </a:solidFill>
                <a:latin typeface="Arial" charset="0"/>
                <a:ea typeface="ＭＳ Ｐゴシック" charset="-128"/>
                <a:cs typeface="ＭＳ Ｐゴシック" charset="-128"/>
              </a:endParaRPr>
            </a:p>
          </p:txBody>
        </p:sp>
        <p:sp>
          <p:nvSpPr>
            <p:cNvPr id="47" name="TextBox 46"/>
            <p:cNvSpPr txBox="1"/>
            <p:nvPr/>
          </p:nvSpPr>
          <p:spPr bwMode="auto">
            <a:xfrm>
              <a:off x="208884" y="4840127"/>
              <a:ext cx="1795980" cy="646331"/>
            </a:xfrm>
            <a:prstGeom prst="rect">
              <a:avLst/>
            </a:prstGeom>
            <a:noFill/>
            <a:effectLst>
              <a:outerShdw blurRad="50800" dist="38100" dir="2700000" algn="br">
                <a:srgbClr val="000000">
                  <a:alpha val="43000"/>
                </a:srgbClr>
              </a:outerShdw>
            </a:effectLst>
          </p:spPr>
          <p:txBody>
            <a:bodyPr wrap="square">
              <a:spAutoFit/>
            </a:bodyPr>
            <a:lstStyle/>
            <a:p>
              <a:pPr fontAlgn="base">
                <a:spcBef>
                  <a:spcPct val="0"/>
                </a:spcBef>
                <a:spcAft>
                  <a:spcPct val="0"/>
                </a:spcAft>
                <a:defRPr/>
              </a:pPr>
              <a:r>
                <a:rPr lang="en-US" dirty="0" smtClean="0">
                  <a:solidFill>
                    <a:prstClr val="black"/>
                  </a:solidFill>
                  <a:latin typeface="Arial" charset="0"/>
                  <a:ea typeface="ＭＳ Ｐゴシック" charset="-128"/>
                  <a:cs typeface="ＭＳ Ｐゴシック" charset="-128"/>
                </a:rPr>
                <a:t>Immune Suppression</a:t>
              </a:r>
              <a:endParaRPr lang="en-US" dirty="0">
                <a:solidFill>
                  <a:prstClr val="black"/>
                </a:solidFill>
                <a:latin typeface="Arial" charset="0"/>
                <a:ea typeface="ＭＳ Ｐゴシック" charset="-128"/>
                <a:cs typeface="ＭＳ Ｐゴシック" charset="-128"/>
              </a:endParaRPr>
            </a:p>
          </p:txBody>
        </p:sp>
      </p:grpSp>
      <p:pic>
        <p:nvPicPr>
          <p:cNvPr id="76" name="Picture 75"/>
          <p:cNvPicPr>
            <a:picLocks noChangeAspect="1"/>
          </p:cNvPicPr>
          <p:nvPr/>
        </p:nvPicPr>
        <p:blipFill>
          <a:blip r:embed="rId8"/>
          <a:stretch>
            <a:fillRect/>
          </a:stretch>
        </p:blipFill>
        <p:spPr>
          <a:xfrm>
            <a:off x="5484990" y="1264459"/>
            <a:ext cx="1602443" cy="1275545"/>
          </a:xfrm>
          <a:prstGeom prst="rect">
            <a:avLst/>
          </a:prstGeom>
        </p:spPr>
      </p:pic>
      <p:pic>
        <p:nvPicPr>
          <p:cNvPr id="45" name="Picture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66000" y="52232"/>
            <a:ext cx="1727200" cy="334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3229790"/>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 name="Oval 838"/>
          <p:cNvSpPr/>
          <p:nvPr/>
        </p:nvSpPr>
        <p:spPr>
          <a:xfrm>
            <a:off x="6621463" y="2652713"/>
            <a:ext cx="315912" cy="600075"/>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a:solidFill>
                <a:prstClr val="black"/>
              </a:solidFill>
            </a:endParaRPr>
          </a:p>
        </p:txBody>
      </p:sp>
      <p:sp>
        <p:nvSpPr>
          <p:cNvPr id="776" name="Oval 775"/>
          <p:cNvSpPr/>
          <p:nvPr/>
        </p:nvSpPr>
        <p:spPr>
          <a:xfrm>
            <a:off x="7377113" y="2701925"/>
            <a:ext cx="203200" cy="388938"/>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a:solidFill>
                <a:prstClr val="black"/>
              </a:solidFill>
            </a:endParaRPr>
          </a:p>
        </p:txBody>
      </p:sp>
      <p:grpSp>
        <p:nvGrpSpPr>
          <p:cNvPr id="2" name="Group 76"/>
          <p:cNvGrpSpPr>
            <a:grpSpLocks/>
          </p:cNvGrpSpPr>
          <p:nvPr/>
        </p:nvGrpSpPr>
        <p:grpSpPr bwMode="auto">
          <a:xfrm>
            <a:off x="1668463" y="5319713"/>
            <a:ext cx="2689225" cy="958850"/>
            <a:chOff x="304800" y="1613583"/>
            <a:chExt cx="2728213" cy="976804"/>
          </a:xfrm>
        </p:grpSpPr>
        <p:grpSp>
          <p:nvGrpSpPr>
            <p:cNvPr id="3" name="Group 70"/>
            <p:cNvGrpSpPr>
              <a:grpSpLocks/>
            </p:cNvGrpSpPr>
            <p:nvPr/>
          </p:nvGrpSpPr>
          <p:grpSpPr bwMode="auto">
            <a:xfrm>
              <a:off x="990600" y="1613583"/>
              <a:ext cx="494413" cy="824817"/>
              <a:chOff x="952500" y="1600883"/>
              <a:chExt cx="494413" cy="824817"/>
            </a:xfrm>
          </p:grpSpPr>
          <p:pic>
            <p:nvPicPr>
              <p:cNvPr id="55030" name="Picture 62"/>
              <p:cNvPicPr>
                <a:picLocks noChangeAspect="1"/>
              </p:cNvPicPr>
              <p:nvPr/>
            </p:nvPicPr>
            <p:blipFill>
              <a:blip r:embed="rId3"/>
              <a:srcRect/>
              <a:stretch>
                <a:fillRect/>
              </a:stretch>
            </p:blipFill>
            <p:spPr bwMode="auto">
              <a:xfrm rot="5400000">
                <a:off x="762000" y="1866900"/>
                <a:ext cx="749300" cy="368300"/>
              </a:xfrm>
              <a:prstGeom prst="rect">
                <a:avLst/>
              </a:prstGeom>
              <a:noFill/>
              <a:ln w="9525">
                <a:noFill/>
                <a:miter lim="800000"/>
                <a:headEnd/>
                <a:tailEnd/>
              </a:ln>
            </p:spPr>
          </p:pic>
          <p:sp>
            <p:nvSpPr>
              <p:cNvPr id="12" name="Regular Pentagon 11"/>
              <p:cNvSpPr/>
              <p:nvPr/>
            </p:nvSpPr>
            <p:spPr>
              <a:xfrm>
                <a:off x="1271662" y="1600883"/>
                <a:ext cx="175545" cy="155254"/>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grpSp>
          <p:nvGrpSpPr>
            <p:cNvPr id="4" name="Group 69"/>
            <p:cNvGrpSpPr>
              <a:grpSpLocks/>
            </p:cNvGrpSpPr>
            <p:nvPr/>
          </p:nvGrpSpPr>
          <p:grpSpPr bwMode="auto">
            <a:xfrm flipH="1">
              <a:off x="549348" y="1613583"/>
              <a:ext cx="492052" cy="824817"/>
              <a:chOff x="546100" y="1613583"/>
              <a:chExt cx="492052" cy="824817"/>
            </a:xfrm>
          </p:grpSpPr>
          <p:pic>
            <p:nvPicPr>
              <p:cNvPr id="55028" name="Picture 67"/>
              <p:cNvPicPr>
                <a:picLocks noChangeAspect="1"/>
              </p:cNvPicPr>
              <p:nvPr/>
            </p:nvPicPr>
            <p:blipFill>
              <a:blip r:embed="rId3"/>
              <a:srcRect/>
              <a:stretch>
                <a:fillRect/>
              </a:stretch>
            </p:blipFill>
            <p:spPr bwMode="auto">
              <a:xfrm rot="5400000">
                <a:off x="355600" y="1879600"/>
                <a:ext cx="749300" cy="368300"/>
              </a:xfrm>
              <a:prstGeom prst="rect">
                <a:avLst/>
              </a:prstGeom>
              <a:noFill/>
              <a:ln w="9525">
                <a:noFill/>
                <a:miter lim="800000"/>
                <a:headEnd/>
                <a:tailEnd/>
              </a:ln>
            </p:spPr>
          </p:pic>
          <p:sp>
            <p:nvSpPr>
              <p:cNvPr id="10" name="Regular Pentagon 9"/>
              <p:cNvSpPr/>
              <p:nvPr/>
            </p:nvSpPr>
            <p:spPr>
              <a:xfrm>
                <a:off x="862356" y="1613583"/>
                <a:ext cx="175546" cy="155254"/>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cxnSp>
          <p:nvCxnSpPr>
            <p:cNvPr id="7" name="Straight Connector 6"/>
            <p:cNvCxnSpPr/>
            <p:nvPr/>
          </p:nvCxnSpPr>
          <p:spPr>
            <a:xfrm>
              <a:off x="304800" y="2441602"/>
              <a:ext cx="2728213" cy="1617"/>
            </a:xfrm>
            <a:prstGeom prst="line">
              <a:avLst/>
            </a:prstGeom>
            <a:noFill/>
            <a:ln w="25400" cap="flat" cmpd="sng" algn="ctr">
              <a:solidFill>
                <a:srgbClr val="FF6600"/>
              </a:solidFill>
              <a:prstDash val="solid"/>
            </a:ln>
            <a:effectLst>
              <a:outerShdw blurRad="40000" dist="20000" dir="5400000" rotWithShape="0">
                <a:srgbClr val="000000">
                  <a:alpha val="38000"/>
                </a:srgbClr>
              </a:outerShdw>
            </a:effectLst>
          </p:spPr>
        </p:cxnSp>
        <p:sp>
          <p:nvSpPr>
            <p:cNvPr id="8" name="Rectangle 7"/>
            <p:cNvSpPr/>
            <p:nvPr/>
          </p:nvSpPr>
          <p:spPr>
            <a:xfrm>
              <a:off x="671997" y="2323544"/>
              <a:ext cx="686080" cy="266843"/>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pic>
        <p:nvPicPr>
          <p:cNvPr id="54277" name="Picture 84"/>
          <p:cNvPicPr>
            <a:picLocks noChangeAspect="1"/>
          </p:cNvPicPr>
          <p:nvPr/>
        </p:nvPicPr>
        <p:blipFill>
          <a:blip r:embed="rId4"/>
          <a:srcRect/>
          <a:stretch>
            <a:fillRect/>
          </a:stretch>
        </p:blipFill>
        <p:spPr bwMode="auto">
          <a:xfrm>
            <a:off x="5599113" y="4784725"/>
            <a:ext cx="815975" cy="401638"/>
          </a:xfrm>
          <a:prstGeom prst="rect">
            <a:avLst/>
          </a:prstGeom>
          <a:noFill/>
          <a:ln w="9525">
            <a:noFill/>
            <a:miter lim="800000"/>
            <a:headEnd/>
            <a:tailEnd/>
          </a:ln>
        </p:spPr>
      </p:pic>
      <p:sp>
        <p:nvSpPr>
          <p:cNvPr id="20" name="Regular Pentagon 19"/>
          <p:cNvSpPr/>
          <p:nvPr/>
        </p:nvSpPr>
        <p:spPr bwMode="auto">
          <a:xfrm rot="16200000">
            <a:off x="5537994" y="4648994"/>
            <a:ext cx="192087"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cxnSp>
        <p:nvCxnSpPr>
          <p:cNvPr id="15" name="Straight Connector 14"/>
          <p:cNvCxnSpPr>
            <a:endCxn id="829" idx="1"/>
          </p:cNvCxnSpPr>
          <p:nvPr/>
        </p:nvCxnSpPr>
        <p:spPr bwMode="auto">
          <a:xfrm>
            <a:off x="5202238" y="6115050"/>
            <a:ext cx="2798762" cy="23813"/>
          </a:xfrm>
          <a:prstGeom prst="line">
            <a:avLst/>
          </a:prstGeom>
          <a:noFill/>
          <a:ln w="25400" cap="flat" cmpd="sng" algn="ctr">
            <a:solidFill>
              <a:srgbClr val="FF6600"/>
            </a:solidFill>
            <a:prstDash val="solid"/>
          </a:ln>
          <a:effectLst>
            <a:outerShdw blurRad="40000" dist="20000" dir="5400000" rotWithShape="0">
              <a:srgbClr val="000000">
                <a:alpha val="38000"/>
              </a:srgbClr>
            </a:outerShdw>
          </a:effectLst>
        </p:spPr>
      </p:cxnSp>
      <p:sp>
        <p:nvSpPr>
          <p:cNvPr id="16" name="Rectangle 15"/>
          <p:cNvSpPr/>
          <p:nvPr/>
        </p:nvSpPr>
        <p:spPr bwMode="auto">
          <a:xfrm>
            <a:off x="5602288" y="5986463"/>
            <a:ext cx="752475" cy="292100"/>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17" name="Oval 16"/>
          <p:cNvSpPr/>
          <p:nvPr/>
        </p:nvSpPr>
        <p:spPr bwMode="auto">
          <a:xfrm>
            <a:off x="5654212" y="5542710"/>
            <a:ext cx="336915" cy="488330"/>
          </a:xfrm>
          <a:prstGeom prst="ellipse">
            <a:avLst/>
          </a:prstGeom>
          <a:gradFill flip="none" rotWithShape="1">
            <a:gsLst>
              <a:gs pos="0">
                <a:srgbClr val="FF0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18" name="Oval 17"/>
          <p:cNvSpPr/>
          <p:nvPr/>
        </p:nvSpPr>
        <p:spPr bwMode="auto">
          <a:xfrm>
            <a:off x="5991128" y="5532639"/>
            <a:ext cx="336915" cy="488330"/>
          </a:xfrm>
          <a:prstGeom prst="ellipse">
            <a:avLst/>
          </a:prstGeom>
          <a:gradFill flip="none" rotWithShape="1">
            <a:gsLst>
              <a:gs pos="0">
                <a:srgbClr val="008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21" name="Oval 20"/>
          <p:cNvSpPr/>
          <p:nvPr/>
        </p:nvSpPr>
        <p:spPr>
          <a:xfrm>
            <a:off x="6678613" y="1057275"/>
            <a:ext cx="436562" cy="102235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22" name="Regular Pentagon 21"/>
          <p:cNvSpPr/>
          <p:nvPr/>
        </p:nvSpPr>
        <p:spPr bwMode="auto">
          <a:xfrm rot="16200000">
            <a:off x="1466850" y="439738"/>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23" name="Regular Pentagon 22"/>
          <p:cNvSpPr/>
          <p:nvPr/>
        </p:nvSpPr>
        <p:spPr bwMode="auto">
          <a:xfrm rot="16200000">
            <a:off x="1797844" y="535781"/>
            <a:ext cx="192088"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24" name="Regular Pentagon 23"/>
          <p:cNvSpPr/>
          <p:nvPr/>
        </p:nvSpPr>
        <p:spPr bwMode="auto">
          <a:xfrm rot="16200000">
            <a:off x="1382713" y="728663"/>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25" name="Regular Pentagon 24"/>
          <p:cNvSpPr/>
          <p:nvPr/>
        </p:nvSpPr>
        <p:spPr bwMode="auto">
          <a:xfrm rot="16200000">
            <a:off x="1635125" y="728663"/>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nvGrpSpPr>
          <p:cNvPr id="5" name="Group 662"/>
          <p:cNvGrpSpPr>
            <a:grpSpLocks/>
          </p:cNvGrpSpPr>
          <p:nvPr/>
        </p:nvGrpSpPr>
        <p:grpSpPr bwMode="auto">
          <a:xfrm>
            <a:off x="768350" y="1263650"/>
            <a:ext cx="7446963" cy="601663"/>
            <a:chOff x="878980" y="2311400"/>
            <a:chExt cx="7447574" cy="600979"/>
          </a:xfrm>
        </p:grpSpPr>
        <p:grpSp>
          <p:nvGrpSpPr>
            <p:cNvPr id="6" name="Group 348"/>
            <p:cNvGrpSpPr>
              <a:grpSpLocks/>
            </p:cNvGrpSpPr>
            <p:nvPr/>
          </p:nvGrpSpPr>
          <p:grpSpPr bwMode="auto">
            <a:xfrm>
              <a:off x="898759" y="2311400"/>
              <a:ext cx="7427795" cy="447785"/>
              <a:chOff x="898759" y="2311400"/>
              <a:chExt cx="7427795" cy="447785"/>
            </a:xfrm>
          </p:grpSpPr>
          <p:grpSp>
            <p:nvGrpSpPr>
              <p:cNvPr id="9" name="Group 39"/>
              <p:cNvGrpSpPr>
                <a:grpSpLocks/>
              </p:cNvGrpSpPr>
              <p:nvPr/>
            </p:nvGrpSpPr>
            <p:grpSpPr bwMode="auto">
              <a:xfrm>
                <a:off x="898759" y="2311400"/>
                <a:ext cx="134278" cy="447785"/>
                <a:chOff x="3969388" y="2184400"/>
                <a:chExt cx="134278" cy="447785"/>
              </a:xfrm>
            </p:grpSpPr>
            <p:sp>
              <p:nvSpPr>
                <p:cNvPr id="29" name="Oval 28"/>
                <p:cNvSpPr/>
                <p:nvPr/>
              </p:nvSpPr>
              <p:spPr>
                <a:xfrm>
                  <a:off x="3976600"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5" name="Curved Connector 34"/>
                <p:cNvCxnSpPr/>
                <p:nvPr/>
              </p:nvCxnSpPr>
              <p:spPr>
                <a:xfrm rot="5400000">
                  <a:off x="3884712"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8" name="Curved Connector 37"/>
                <p:cNvCxnSpPr/>
                <p:nvPr/>
              </p:nvCxnSpPr>
              <p:spPr>
                <a:xfrm rot="5400000">
                  <a:off x="384263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1" name="Group 40"/>
              <p:cNvGrpSpPr>
                <a:grpSpLocks/>
              </p:cNvGrpSpPr>
              <p:nvPr/>
            </p:nvGrpSpPr>
            <p:grpSpPr bwMode="auto">
              <a:xfrm>
                <a:off x="993480" y="2311400"/>
                <a:ext cx="134278" cy="447785"/>
                <a:chOff x="3969388" y="2184400"/>
                <a:chExt cx="134278" cy="447785"/>
              </a:xfrm>
            </p:grpSpPr>
            <p:sp>
              <p:nvSpPr>
                <p:cNvPr id="42" name="Oval 41"/>
                <p:cNvSpPr/>
                <p:nvPr/>
              </p:nvSpPr>
              <p:spPr>
                <a:xfrm>
                  <a:off x="3977137" y="2184400"/>
                  <a:ext cx="96845"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3" name="Curved Connector 42"/>
                <p:cNvCxnSpPr/>
                <p:nvPr/>
              </p:nvCxnSpPr>
              <p:spPr>
                <a:xfrm rot="5400000">
                  <a:off x="388524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4" name="Curved Connector 43"/>
                <p:cNvCxnSpPr/>
                <p:nvPr/>
              </p:nvCxnSpPr>
              <p:spPr>
                <a:xfrm rot="5400000">
                  <a:off x="384317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3" name="Group 44"/>
              <p:cNvGrpSpPr>
                <a:grpSpLocks/>
              </p:cNvGrpSpPr>
              <p:nvPr/>
            </p:nvGrpSpPr>
            <p:grpSpPr bwMode="auto">
              <a:xfrm>
                <a:off x="1088201" y="2311400"/>
                <a:ext cx="134278" cy="447785"/>
                <a:chOff x="3969388" y="2184400"/>
                <a:chExt cx="134278" cy="447785"/>
              </a:xfrm>
            </p:grpSpPr>
            <p:sp>
              <p:nvSpPr>
                <p:cNvPr id="46" name="Oval 45"/>
                <p:cNvSpPr/>
                <p:nvPr/>
              </p:nvSpPr>
              <p:spPr>
                <a:xfrm>
                  <a:off x="3947508"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7" name="Curved Connector 46"/>
                <p:cNvCxnSpPr/>
                <p:nvPr/>
              </p:nvCxnSpPr>
              <p:spPr>
                <a:xfrm rot="5400000">
                  <a:off x="3855620"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8" name="Curved Connector 47"/>
                <p:cNvCxnSpPr/>
                <p:nvPr/>
              </p:nvCxnSpPr>
              <p:spPr>
                <a:xfrm rot="5400000">
                  <a:off x="381354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4" name="Group 48"/>
              <p:cNvGrpSpPr>
                <a:grpSpLocks/>
              </p:cNvGrpSpPr>
              <p:nvPr/>
            </p:nvGrpSpPr>
            <p:grpSpPr bwMode="auto">
              <a:xfrm>
                <a:off x="1182922" y="2311400"/>
                <a:ext cx="134278" cy="447785"/>
                <a:chOff x="3969388" y="2184400"/>
                <a:chExt cx="134278" cy="447785"/>
              </a:xfrm>
            </p:grpSpPr>
            <p:sp>
              <p:nvSpPr>
                <p:cNvPr id="50" name="Oval 49"/>
                <p:cNvSpPr/>
                <p:nvPr/>
              </p:nvSpPr>
              <p:spPr>
                <a:xfrm>
                  <a:off x="3976622"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1" name="Curved Connector 50"/>
                <p:cNvCxnSpPr/>
                <p:nvPr/>
              </p:nvCxnSpPr>
              <p:spPr>
                <a:xfrm rot="5400000">
                  <a:off x="3884734"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2" name="Curved Connector 51"/>
                <p:cNvCxnSpPr/>
                <p:nvPr/>
              </p:nvCxnSpPr>
              <p:spPr>
                <a:xfrm rot="5400000">
                  <a:off x="3842662"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9" name="Group 52"/>
              <p:cNvGrpSpPr>
                <a:grpSpLocks/>
              </p:cNvGrpSpPr>
              <p:nvPr/>
            </p:nvGrpSpPr>
            <p:grpSpPr bwMode="auto">
              <a:xfrm>
                <a:off x="1277643" y="2311400"/>
                <a:ext cx="134278" cy="447785"/>
                <a:chOff x="3969388" y="2184400"/>
                <a:chExt cx="134278" cy="447785"/>
              </a:xfrm>
            </p:grpSpPr>
            <p:sp>
              <p:nvSpPr>
                <p:cNvPr id="54" name="Oval 53"/>
                <p:cNvSpPr/>
                <p:nvPr/>
              </p:nvSpPr>
              <p:spPr>
                <a:xfrm>
                  <a:off x="3977159" y="2184400"/>
                  <a:ext cx="96846"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5" name="Curved Connector 54"/>
                <p:cNvCxnSpPr/>
                <p:nvPr/>
              </p:nvCxnSpPr>
              <p:spPr>
                <a:xfrm rot="5400000">
                  <a:off x="3885271"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6" name="Curved Connector 55"/>
                <p:cNvCxnSpPr/>
                <p:nvPr/>
              </p:nvCxnSpPr>
              <p:spPr>
                <a:xfrm rot="5400000">
                  <a:off x="384319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26" name="Group 56"/>
              <p:cNvGrpSpPr>
                <a:grpSpLocks/>
              </p:cNvGrpSpPr>
              <p:nvPr/>
            </p:nvGrpSpPr>
            <p:grpSpPr bwMode="auto">
              <a:xfrm>
                <a:off x="1372364" y="2311400"/>
                <a:ext cx="134278" cy="447785"/>
                <a:chOff x="3969388" y="2184400"/>
                <a:chExt cx="134278" cy="447785"/>
              </a:xfrm>
            </p:grpSpPr>
            <p:sp>
              <p:nvSpPr>
                <p:cNvPr id="58" name="Oval 57"/>
                <p:cNvSpPr/>
                <p:nvPr/>
              </p:nvSpPr>
              <p:spPr>
                <a:xfrm>
                  <a:off x="3947531"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9" name="Curved Connector 58"/>
                <p:cNvCxnSpPr/>
                <p:nvPr/>
              </p:nvCxnSpPr>
              <p:spPr>
                <a:xfrm rot="5400000">
                  <a:off x="385564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0" name="Curved Connector 59"/>
                <p:cNvCxnSpPr/>
                <p:nvPr/>
              </p:nvCxnSpPr>
              <p:spPr>
                <a:xfrm rot="5400000">
                  <a:off x="381357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27" name="Group 60"/>
              <p:cNvGrpSpPr>
                <a:grpSpLocks/>
              </p:cNvGrpSpPr>
              <p:nvPr/>
            </p:nvGrpSpPr>
            <p:grpSpPr bwMode="auto">
              <a:xfrm>
                <a:off x="1467085" y="2311400"/>
                <a:ext cx="134278" cy="447785"/>
                <a:chOff x="3969388" y="2184400"/>
                <a:chExt cx="134278" cy="447785"/>
              </a:xfrm>
            </p:grpSpPr>
            <p:sp>
              <p:nvSpPr>
                <p:cNvPr id="62" name="Oval 61"/>
                <p:cNvSpPr/>
                <p:nvPr/>
              </p:nvSpPr>
              <p:spPr>
                <a:xfrm>
                  <a:off x="3976646"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3" name="Curved Connector 62"/>
                <p:cNvCxnSpPr/>
                <p:nvPr/>
              </p:nvCxnSpPr>
              <p:spPr>
                <a:xfrm rot="5400000">
                  <a:off x="388475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4" name="Curved Connector 63"/>
                <p:cNvCxnSpPr/>
                <p:nvPr/>
              </p:nvCxnSpPr>
              <p:spPr>
                <a:xfrm rot="5400000">
                  <a:off x="3842685"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28" name="Group 64"/>
              <p:cNvGrpSpPr>
                <a:grpSpLocks/>
              </p:cNvGrpSpPr>
              <p:nvPr/>
            </p:nvGrpSpPr>
            <p:grpSpPr bwMode="auto">
              <a:xfrm>
                <a:off x="1561806" y="2311400"/>
                <a:ext cx="134278" cy="447785"/>
                <a:chOff x="3969388" y="2184400"/>
                <a:chExt cx="134278" cy="447785"/>
              </a:xfrm>
            </p:grpSpPr>
            <p:sp>
              <p:nvSpPr>
                <p:cNvPr id="66" name="Oval 65"/>
                <p:cNvSpPr/>
                <p:nvPr/>
              </p:nvSpPr>
              <p:spPr>
                <a:xfrm>
                  <a:off x="3977182" y="2184400"/>
                  <a:ext cx="96845"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7" name="Curved Connector 66"/>
                <p:cNvCxnSpPr/>
                <p:nvPr/>
              </p:nvCxnSpPr>
              <p:spPr>
                <a:xfrm rot="5400000">
                  <a:off x="388529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8" name="Curved Connector 67"/>
                <p:cNvCxnSpPr/>
                <p:nvPr/>
              </p:nvCxnSpPr>
              <p:spPr>
                <a:xfrm rot="5400000">
                  <a:off x="384322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0" name="Group 68"/>
              <p:cNvGrpSpPr>
                <a:grpSpLocks/>
              </p:cNvGrpSpPr>
              <p:nvPr/>
            </p:nvGrpSpPr>
            <p:grpSpPr bwMode="auto">
              <a:xfrm>
                <a:off x="1656527" y="2311400"/>
                <a:ext cx="134278" cy="447785"/>
                <a:chOff x="3969388" y="2184400"/>
                <a:chExt cx="134278" cy="447785"/>
              </a:xfrm>
            </p:grpSpPr>
            <p:sp>
              <p:nvSpPr>
                <p:cNvPr id="70" name="Oval 69"/>
                <p:cNvSpPr/>
                <p:nvPr/>
              </p:nvSpPr>
              <p:spPr>
                <a:xfrm>
                  <a:off x="3947553"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71" name="Curved Connector 70"/>
                <p:cNvCxnSpPr/>
                <p:nvPr/>
              </p:nvCxnSpPr>
              <p:spPr>
                <a:xfrm rot="5400000">
                  <a:off x="3855665"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72" name="Curved Connector 71"/>
                <p:cNvCxnSpPr/>
                <p:nvPr/>
              </p:nvCxnSpPr>
              <p:spPr>
                <a:xfrm rot="5400000">
                  <a:off x="3813594"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1" name="Group 72"/>
              <p:cNvGrpSpPr>
                <a:grpSpLocks/>
              </p:cNvGrpSpPr>
              <p:nvPr/>
            </p:nvGrpSpPr>
            <p:grpSpPr bwMode="auto">
              <a:xfrm>
                <a:off x="1751248" y="2311400"/>
                <a:ext cx="134278" cy="447785"/>
                <a:chOff x="3969388" y="2184400"/>
                <a:chExt cx="134278" cy="447785"/>
              </a:xfrm>
            </p:grpSpPr>
            <p:sp>
              <p:nvSpPr>
                <p:cNvPr id="74" name="Oval 73"/>
                <p:cNvSpPr/>
                <p:nvPr/>
              </p:nvSpPr>
              <p:spPr>
                <a:xfrm>
                  <a:off x="3976668"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75" name="Curved Connector 74"/>
                <p:cNvCxnSpPr/>
                <p:nvPr/>
              </p:nvCxnSpPr>
              <p:spPr>
                <a:xfrm rot="5400000">
                  <a:off x="3884780"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76" name="Curved Connector 75"/>
                <p:cNvCxnSpPr/>
                <p:nvPr/>
              </p:nvCxnSpPr>
              <p:spPr>
                <a:xfrm rot="5400000">
                  <a:off x="3842708"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36" name="Group 76"/>
              <p:cNvGrpSpPr>
                <a:grpSpLocks/>
              </p:cNvGrpSpPr>
              <p:nvPr/>
            </p:nvGrpSpPr>
            <p:grpSpPr bwMode="auto">
              <a:xfrm>
                <a:off x="1845969" y="2311400"/>
                <a:ext cx="134278" cy="447785"/>
                <a:chOff x="3969388" y="2184400"/>
                <a:chExt cx="134278" cy="447785"/>
              </a:xfrm>
            </p:grpSpPr>
            <p:sp>
              <p:nvSpPr>
                <p:cNvPr id="78" name="Oval 77"/>
                <p:cNvSpPr/>
                <p:nvPr/>
              </p:nvSpPr>
              <p:spPr>
                <a:xfrm>
                  <a:off x="3977205" y="2184400"/>
                  <a:ext cx="96846"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79" name="Curved Connector 78"/>
                <p:cNvCxnSpPr/>
                <p:nvPr/>
              </p:nvCxnSpPr>
              <p:spPr>
                <a:xfrm rot="5400000">
                  <a:off x="3885317"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80" name="Curved Connector 79"/>
                <p:cNvCxnSpPr/>
                <p:nvPr/>
              </p:nvCxnSpPr>
              <p:spPr>
                <a:xfrm rot="5400000">
                  <a:off x="3843245"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37" name="Group 80"/>
              <p:cNvGrpSpPr>
                <a:grpSpLocks/>
              </p:cNvGrpSpPr>
              <p:nvPr/>
            </p:nvGrpSpPr>
            <p:grpSpPr bwMode="auto">
              <a:xfrm>
                <a:off x="1940690" y="2311400"/>
                <a:ext cx="134278" cy="447785"/>
                <a:chOff x="3969388" y="2184400"/>
                <a:chExt cx="134278" cy="447785"/>
              </a:xfrm>
            </p:grpSpPr>
            <p:sp>
              <p:nvSpPr>
                <p:cNvPr id="82" name="Oval 81"/>
                <p:cNvSpPr/>
                <p:nvPr/>
              </p:nvSpPr>
              <p:spPr>
                <a:xfrm>
                  <a:off x="3947576"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83" name="Curved Connector 82"/>
                <p:cNvCxnSpPr/>
                <p:nvPr/>
              </p:nvCxnSpPr>
              <p:spPr>
                <a:xfrm rot="5400000">
                  <a:off x="385568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84" name="Curved Connector 83"/>
                <p:cNvCxnSpPr/>
                <p:nvPr/>
              </p:nvCxnSpPr>
              <p:spPr>
                <a:xfrm rot="5400000">
                  <a:off x="381361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38" name="Group 84"/>
              <p:cNvGrpSpPr>
                <a:grpSpLocks/>
              </p:cNvGrpSpPr>
              <p:nvPr/>
            </p:nvGrpSpPr>
            <p:grpSpPr bwMode="auto">
              <a:xfrm>
                <a:off x="2035411" y="2311400"/>
                <a:ext cx="134278" cy="447785"/>
                <a:chOff x="3969388" y="2184400"/>
                <a:chExt cx="134278" cy="447785"/>
              </a:xfrm>
            </p:grpSpPr>
            <p:sp>
              <p:nvSpPr>
                <p:cNvPr id="86" name="Oval 85"/>
                <p:cNvSpPr/>
                <p:nvPr/>
              </p:nvSpPr>
              <p:spPr>
                <a:xfrm>
                  <a:off x="3976691"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87" name="Curved Connector 86"/>
                <p:cNvCxnSpPr/>
                <p:nvPr/>
              </p:nvCxnSpPr>
              <p:spPr>
                <a:xfrm rot="5400000">
                  <a:off x="388480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88" name="Curved Connector 87"/>
                <p:cNvCxnSpPr/>
                <p:nvPr/>
              </p:nvCxnSpPr>
              <p:spPr>
                <a:xfrm rot="5400000">
                  <a:off x="3842730"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39" name="Group 88"/>
              <p:cNvGrpSpPr>
                <a:grpSpLocks/>
              </p:cNvGrpSpPr>
              <p:nvPr/>
            </p:nvGrpSpPr>
            <p:grpSpPr bwMode="auto">
              <a:xfrm>
                <a:off x="2130132" y="2311400"/>
                <a:ext cx="134278" cy="447785"/>
                <a:chOff x="3969388" y="2184400"/>
                <a:chExt cx="134278" cy="447785"/>
              </a:xfrm>
            </p:grpSpPr>
            <p:sp>
              <p:nvSpPr>
                <p:cNvPr id="90" name="Oval 89"/>
                <p:cNvSpPr/>
                <p:nvPr/>
              </p:nvSpPr>
              <p:spPr>
                <a:xfrm>
                  <a:off x="3977228" y="2184400"/>
                  <a:ext cx="96845"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91" name="Curved Connector 90"/>
                <p:cNvCxnSpPr/>
                <p:nvPr/>
              </p:nvCxnSpPr>
              <p:spPr>
                <a:xfrm rot="5400000">
                  <a:off x="3885340"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92" name="Curved Connector 91"/>
                <p:cNvCxnSpPr/>
                <p:nvPr/>
              </p:nvCxnSpPr>
              <p:spPr>
                <a:xfrm rot="5400000">
                  <a:off x="3843267"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0" name="Group 92"/>
              <p:cNvGrpSpPr>
                <a:grpSpLocks/>
              </p:cNvGrpSpPr>
              <p:nvPr/>
            </p:nvGrpSpPr>
            <p:grpSpPr bwMode="auto">
              <a:xfrm>
                <a:off x="2224853" y="2311400"/>
                <a:ext cx="134278" cy="447785"/>
                <a:chOff x="3969388" y="2184400"/>
                <a:chExt cx="134278" cy="447785"/>
              </a:xfrm>
            </p:grpSpPr>
            <p:sp>
              <p:nvSpPr>
                <p:cNvPr id="94" name="Oval 93"/>
                <p:cNvSpPr/>
                <p:nvPr/>
              </p:nvSpPr>
              <p:spPr>
                <a:xfrm>
                  <a:off x="3947599"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95" name="Curved Connector 94"/>
                <p:cNvCxnSpPr/>
                <p:nvPr/>
              </p:nvCxnSpPr>
              <p:spPr>
                <a:xfrm rot="5400000">
                  <a:off x="3884289"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96" name="Curved Connector 95"/>
                <p:cNvCxnSpPr/>
                <p:nvPr/>
              </p:nvCxnSpPr>
              <p:spPr>
                <a:xfrm rot="5400000">
                  <a:off x="3813640"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1" name="Group 96"/>
              <p:cNvGrpSpPr>
                <a:grpSpLocks/>
              </p:cNvGrpSpPr>
              <p:nvPr/>
            </p:nvGrpSpPr>
            <p:grpSpPr bwMode="auto">
              <a:xfrm>
                <a:off x="2319574" y="2311400"/>
                <a:ext cx="134278" cy="447785"/>
                <a:chOff x="3969388" y="2184400"/>
                <a:chExt cx="134278" cy="447785"/>
              </a:xfrm>
            </p:grpSpPr>
            <p:sp>
              <p:nvSpPr>
                <p:cNvPr id="98" name="Oval 97"/>
                <p:cNvSpPr/>
                <p:nvPr/>
              </p:nvSpPr>
              <p:spPr>
                <a:xfrm>
                  <a:off x="397671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99" name="Curved Connector 98"/>
                <p:cNvCxnSpPr/>
                <p:nvPr/>
              </p:nvCxnSpPr>
              <p:spPr>
                <a:xfrm rot="5400000">
                  <a:off x="3884825"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00" name="Curved Connector 99"/>
                <p:cNvCxnSpPr/>
                <p:nvPr/>
              </p:nvCxnSpPr>
              <p:spPr>
                <a:xfrm rot="5400000">
                  <a:off x="3842753"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2" name="Group 100"/>
              <p:cNvGrpSpPr>
                <a:grpSpLocks/>
              </p:cNvGrpSpPr>
              <p:nvPr/>
            </p:nvGrpSpPr>
            <p:grpSpPr bwMode="auto">
              <a:xfrm>
                <a:off x="2414295" y="2311400"/>
                <a:ext cx="134278" cy="447785"/>
                <a:chOff x="3969388" y="2184400"/>
                <a:chExt cx="134278" cy="447785"/>
              </a:xfrm>
            </p:grpSpPr>
            <p:sp>
              <p:nvSpPr>
                <p:cNvPr id="102" name="Oval 101"/>
                <p:cNvSpPr/>
                <p:nvPr/>
              </p:nvSpPr>
              <p:spPr>
                <a:xfrm>
                  <a:off x="3977250" y="2184400"/>
                  <a:ext cx="96846"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03" name="Curved Connector 102"/>
                <p:cNvCxnSpPr/>
                <p:nvPr/>
              </p:nvCxnSpPr>
              <p:spPr>
                <a:xfrm rot="5400000">
                  <a:off x="3885362"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04" name="Curved Connector 103"/>
                <p:cNvCxnSpPr/>
                <p:nvPr/>
              </p:nvCxnSpPr>
              <p:spPr>
                <a:xfrm rot="5400000">
                  <a:off x="3843290"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3" name="Group 104"/>
              <p:cNvGrpSpPr>
                <a:grpSpLocks/>
              </p:cNvGrpSpPr>
              <p:nvPr/>
            </p:nvGrpSpPr>
            <p:grpSpPr bwMode="auto">
              <a:xfrm>
                <a:off x="2509016" y="2311400"/>
                <a:ext cx="134278" cy="447785"/>
                <a:chOff x="3969388" y="2184400"/>
                <a:chExt cx="134278" cy="447785"/>
              </a:xfrm>
            </p:grpSpPr>
            <p:sp>
              <p:nvSpPr>
                <p:cNvPr id="106" name="Oval 105"/>
                <p:cNvSpPr/>
                <p:nvPr/>
              </p:nvSpPr>
              <p:spPr>
                <a:xfrm>
                  <a:off x="3947622"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07" name="Curved Connector 106"/>
                <p:cNvCxnSpPr/>
                <p:nvPr/>
              </p:nvCxnSpPr>
              <p:spPr>
                <a:xfrm rot="5400000">
                  <a:off x="3884312"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08" name="Curved Connector 107"/>
                <p:cNvCxnSpPr/>
                <p:nvPr/>
              </p:nvCxnSpPr>
              <p:spPr>
                <a:xfrm rot="5400000">
                  <a:off x="3813662"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4" name="Group 108"/>
              <p:cNvGrpSpPr>
                <a:grpSpLocks/>
              </p:cNvGrpSpPr>
              <p:nvPr/>
            </p:nvGrpSpPr>
            <p:grpSpPr bwMode="auto">
              <a:xfrm>
                <a:off x="2603737" y="2311400"/>
                <a:ext cx="134278" cy="447785"/>
                <a:chOff x="3969388" y="2184400"/>
                <a:chExt cx="134278" cy="447785"/>
              </a:xfrm>
            </p:grpSpPr>
            <p:sp>
              <p:nvSpPr>
                <p:cNvPr id="110" name="Oval 109"/>
                <p:cNvSpPr/>
                <p:nvPr/>
              </p:nvSpPr>
              <p:spPr>
                <a:xfrm>
                  <a:off x="397673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11" name="Curved Connector 110"/>
                <p:cNvCxnSpPr/>
                <p:nvPr/>
              </p:nvCxnSpPr>
              <p:spPr>
                <a:xfrm rot="5400000">
                  <a:off x="388484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12" name="Curved Connector 111"/>
                <p:cNvCxnSpPr/>
                <p:nvPr/>
              </p:nvCxnSpPr>
              <p:spPr>
                <a:xfrm rot="5400000">
                  <a:off x="384277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5" name="Group 112"/>
              <p:cNvGrpSpPr>
                <a:grpSpLocks/>
              </p:cNvGrpSpPr>
              <p:nvPr/>
            </p:nvGrpSpPr>
            <p:grpSpPr bwMode="auto">
              <a:xfrm>
                <a:off x="2698458" y="2311400"/>
                <a:ext cx="134278" cy="447785"/>
                <a:chOff x="3969388" y="2184400"/>
                <a:chExt cx="134278" cy="447785"/>
              </a:xfrm>
            </p:grpSpPr>
            <p:sp>
              <p:nvSpPr>
                <p:cNvPr id="114" name="Oval 113"/>
                <p:cNvSpPr/>
                <p:nvPr/>
              </p:nvSpPr>
              <p:spPr>
                <a:xfrm>
                  <a:off x="3977274" y="2184400"/>
                  <a:ext cx="10002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15" name="Curved Connector 114"/>
                <p:cNvCxnSpPr/>
                <p:nvPr/>
              </p:nvCxnSpPr>
              <p:spPr>
                <a:xfrm rot="5400000">
                  <a:off x="388538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16" name="Curved Connector 115"/>
                <p:cNvCxnSpPr/>
                <p:nvPr/>
              </p:nvCxnSpPr>
              <p:spPr>
                <a:xfrm rot="5400000">
                  <a:off x="3843313"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6" name="Group 116"/>
              <p:cNvGrpSpPr>
                <a:grpSpLocks/>
              </p:cNvGrpSpPr>
              <p:nvPr/>
            </p:nvGrpSpPr>
            <p:grpSpPr bwMode="auto">
              <a:xfrm>
                <a:off x="2793179" y="2311400"/>
                <a:ext cx="134278" cy="447785"/>
                <a:chOff x="3969388" y="2184400"/>
                <a:chExt cx="134278" cy="447785"/>
              </a:xfrm>
            </p:grpSpPr>
            <p:sp>
              <p:nvSpPr>
                <p:cNvPr id="118" name="Oval 117"/>
                <p:cNvSpPr/>
                <p:nvPr/>
              </p:nvSpPr>
              <p:spPr>
                <a:xfrm>
                  <a:off x="3947644"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19" name="Curved Connector 118"/>
                <p:cNvCxnSpPr/>
                <p:nvPr/>
              </p:nvCxnSpPr>
              <p:spPr>
                <a:xfrm rot="5400000">
                  <a:off x="3884334"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20" name="Curved Connector 119"/>
                <p:cNvCxnSpPr/>
                <p:nvPr/>
              </p:nvCxnSpPr>
              <p:spPr>
                <a:xfrm rot="5400000">
                  <a:off x="3827973"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7" name="Group 120"/>
              <p:cNvGrpSpPr>
                <a:grpSpLocks/>
              </p:cNvGrpSpPr>
              <p:nvPr/>
            </p:nvGrpSpPr>
            <p:grpSpPr bwMode="auto">
              <a:xfrm>
                <a:off x="2887900" y="2311400"/>
                <a:ext cx="134278" cy="447785"/>
                <a:chOff x="3969388" y="2184400"/>
                <a:chExt cx="134278" cy="447785"/>
              </a:xfrm>
            </p:grpSpPr>
            <p:sp>
              <p:nvSpPr>
                <p:cNvPr id="122" name="Oval 121"/>
                <p:cNvSpPr/>
                <p:nvPr/>
              </p:nvSpPr>
              <p:spPr>
                <a:xfrm>
                  <a:off x="3976759"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23" name="Curved Connector 122"/>
                <p:cNvCxnSpPr/>
                <p:nvPr/>
              </p:nvCxnSpPr>
              <p:spPr>
                <a:xfrm rot="5400000">
                  <a:off x="3884871"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24" name="Curved Connector 123"/>
                <p:cNvCxnSpPr/>
                <p:nvPr/>
              </p:nvCxnSpPr>
              <p:spPr>
                <a:xfrm rot="5400000">
                  <a:off x="384279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8" name="Group 124"/>
              <p:cNvGrpSpPr>
                <a:grpSpLocks/>
              </p:cNvGrpSpPr>
              <p:nvPr/>
            </p:nvGrpSpPr>
            <p:grpSpPr bwMode="auto">
              <a:xfrm>
                <a:off x="2982621" y="2311400"/>
                <a:ext cx="134278" cy="447785"/>
                <a:chOff x="3969388" y="2184400"/>
                <a:chExt cx="134278" cy="447785"/>
              </a:xfrm>
            </p:grpSpPr>
            <p:sp>
              <p:nvSpPr>
                <p:cNvPr id="126" name="Oval 125"/>
                <p:cNvSpPr/>
                <p:nvPr/>
              </p:nvSpPr>
              <p:spPr>
                <a:xfrm>
                  <a:off x="3977296" y="2184400"/>
                  <a:ext cx="103196"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27" name="Curved Connector 126"/>
                <p:cNvCxnSpPr/>
                <p:nvPr/>
              </p:nvCxnSpPr>
              <p:spPr>
                <a:xfrm rot="5400000">
                  <a:off x="3885408"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28" name="Curved Connector 127"/>
                <p:cNvCxnSpPr/>
                <p:nvPr/>
              </p:nvCxnSpPr>
              <p:spPr>
                <a:xfrm rot="5400000">
                  <a:off x="384333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9" name="Group 128"/>
              <p:cNvGrpSpPr>
                <a:grpSpLocks/>
              </p:cNvGrpSpPr>
              <p:nvPr/>
            </p:nvGrpSpPr>
            <p:grpSpPr bwMode="auto">
              <a:xfrm>
                <a:off x="3077342" y="2311400"/>
                <a:ext cx="134278" cy="447785"/>
                <a:chOff x="3969388" y="2184400"/>
                <a:chExt cx="134278" cy="447785"/>
              </a:xfrm>
            </p:grpSpPr>
            <p:sp>
              <p:nvSpPr>
                <p:cNvPr id="130" name="Oval 129"/>
                <p:cNvSpPr/>
                <p:nvPr/>
              </p:nvSpPr>
              <p:spPr>
                <a:xfrm>
                  <a:off x="3947668"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31" name="Curved Connector 130"/>
                <p:cNvCxnSpPr/>
                <p:nvPr/>
              </p:nvCxnSpPr>
              <p:spPr>
                <a:xfrm rot="5400000">
                  <a:off x="388435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32" name="Curved Connector 131"/>
                <p:cNvCxnSpPr/>
                <p:nvPr/>
              </p:nvCxnSpPr>
              <p:spPr>
                <a:xfrm rot="5400000">
                  <a:off x="3827996"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0" name="Group 132"/>
              <p:cNvGrpSpPr>
                <a:grpSpLocks/>
              </p:cNvGrpSpPr>
              <p:nvPr/>
            </p:nvGrpSpPr>
            <p:grpSpPr bwMode="auto">
              <a:xfrm>
                <a:off x="3172063" y="2311400"/>
                <a:ext cx="134278" cy="447785"/>
                <a:chOff x="3969388" y="2184400"/>
                <a:chExt cx="134278" cy="447785"/>
              </a:xfrm>
            </p:grpSpPr>
            <p:sp>
              <p:nvSpPr>
                <p:cNvPr id="134" name="Oval 133"/>
                <p:cNvSpPr/>
                <p:nvPr/>
              </p:nvSpPr>
              <p:spPr>
                <a:xfrm>
                  <a:off x="3976782"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35" name="Curved Connector 134"/>
                <p:cNvCxnSpPr/>
                <p:nvPr/>
              </p:nvCxnSpPr>
              <p:spPr>
                <a:xfrm rot="5400000">
                  <a:off x="388489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36" name="Curved Connector 135"/>
                <p:cNvCxnSpPr/>
                <p:nvPr/>
              </p:nvCxnSpPr>
              <p:spPr>
                <a:xfrm rot="5400000">
                  <a:off x="384282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1" name="Group 136"/>
              <p:cNvGrpSpPr>
                <a:grpSpLocks/>
              </p:cNvGrpSpPr>
              <p:nvPr/>
            </p:nvGrpSpPr>
            <p:grpSpPr bwMode="auto">
              <a:xfrm>
                <a:off x="3266784" y="2311400"/>
                <a:ext cx="134278" cy="447785"/>
                <a:chOff x="3969388" y="2184400"/>
                <a:chExt cx="134278" cy="447785"/>
              </a:xfrm>
            </p:grpSpPr>
            <p:sp>
              <p:nvSpPr>
                <p:cNvPr id="138" name="Oval 137"/>
                <p:cNvSpPr/>
                <p:nvPr/>
              </p:nvSpPr>
              <p:spPr>
                <a:xfrm>
                  <a:off x="3977319" y="2184400"/>
                  <a:ext cx="106371"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39" name="Curved Connector 138"/>
                <p:cNvCxnSpPr/>
                <p:nvPr/>
              </p:nvCxnSpPr>
              <p:spPr>
                <a:xfrm rot="5400000">
                  <a:off x="3885431"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40" name="Curved Connector 139"/>
                <p:cNvCxnSpPr/>
                <p:nvPr/>
              </p:nvCxnSpPr>
              <p:spPr>
                <a:xfrm rot="5400000">
                  <a:off x="3843358"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2" name="Group 140"/>
              <p:cNvGrpSpPr>
                <a:grpSpLocks/>
              </p:cNvGrpSpPr>
              <p:nvPr/>
            </p:nvGrpSpPr>
            <p:grpSpPr bwMode="auto">
              <a:xfrm>
                <a:off x="3361505" y="2311400"/>
                <a:ext cx="134278" cy="447785"/>
                <a:chOff x="3969388" y="2184400"/>
                <a:chExt cx="134278" cy="447785"/>
              </a:xfrm>
            </p:grpSpPr>
            <p:sp>
              <p:nvSpPr>
                <p:cNvPr id="142" name="Oval 141"/>
                <p:cNvSpPr/>
                <p:nvPr/>
              </p:nvSpPr>
              <p:spPr>
                <a:xfrm>
                  <a:off x="3947690"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43" name="Curved Connector 142"/>
                <p:cNvCxnSpPr/>
                <p:nvPr/>
              </p:nvCxnSpPr>
              <p:spPr>
                <a:xfrm rot="5400000">
                  <a:off x="3884380"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44" name="Curved Connector 143"/>
                <p:cNvCxnSpPr/>
                <p:nvPr/>
              </p:nvCxnSpPr>
              <p:spPr>
                <a:xfrm rot="5400000">
                  <a:off x="3828019"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3" name="Group 144"/>
              <p:cNvGrpSpPr>
                <a:grpSpLocks/>
              </p:cNvGrpSpPr>
              <p:nvPr/>
            </p:nvGrpSpPr>
            <p:grpSpPr bwMode="auto">
              <a:xfrm>
                <a:off x="3456226" y="2311400"/>
                <a:ext cx="134278" cy="447785"/>
                <a:chOff x="3969388" y="2184400"/>
                <a:chExt cx="134278" cy="447785"/>
              </a:xfrm>
            </p:grpSpPr>
            <p:sp>
              <p:nvSpPr>
                <p:cNvPr id="146" name="Oval 145"/>
                <p:cNvSpPr/>
                <p:nvPr/>
              </p:nvSpPr>
              <p:spPr>
                <a:xfrm>
                  <a:off x="3976805"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47" name="Curved Connector 146"/>
                <p:cNvCxnSpPr/>
                <p:nvPr/>
              </p:nvCxnSpPr>
              <p:spPr>
                <a:xfrm rot="5400000">
                  <a:off x="3884917"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48" name="Curved Connector 147"/>
                <p:cNvCxnSpPr/>
                <p:nvPr/>
              </p:nvCxnSpPr>
              <p:spPr>
                <a:xfrm rot="5400000">
                  <a:off x="3842845"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5" name="Group 148"/>
              <p:cNvGrpSpPr>
                <a:grpSpLocks/>
              </p:cNvGrpSpPr>
              <p:nvPr/>
            </p:nvGrpSpPr>
            <p:grpSpPr bwMode="auto">
              <a:xfrm>
                <a:off x="3550947" y="2311400"/>
                <a:ext cx="134278" cy="447785"/>
                <a:chOff x="3969388" y="2184400"/>
                <a:chExt cx="134278" cy="447785"/>
              </a:xfrm>
            </p:grpSpPr>
            <p:sp>
              <p:nvSpPr>
                <p:cNvPr id="150" name="Oval 149"/>
                <p:cNvSpPr/>
                <p:nvPr/>
              </p:nvSpPr>
              <p:spPr>
                <a:xfrm>
                  <a:off x="3977341" y="2184400"/>
                  <a:ext cx="109547"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51" name="Curved Connector 150"/>
                <p:cNvCxnSpPr/>
                <p:nvPr/>
              </p:nvCxnSpPr>
              <p:spPr>
                <a:xfrm rot="5400000">
                  <a:off x="3885453"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52" name="Curved Connector 151"/>
                <p:cNvCxnSpPr/>
                <p:nvPr/>
              </p:nvCxnSpPr>
              <p:spPr>
                <a:xfrm rot="5400000">
                  <a:off x="384338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6" name="Group 152"/>
              <p:cNvGrpSpPr>
                <a:grpSpLocks/>
              </p:cNvGrpSpPr>
              <p:nvPr/>
            </p:nvGrpSpPr>
            <p:grpSpPr bwMode="auto">
              <a:xfrm>
                <a:off x="3645668" y="2311400"/>
                <a:ext cx="134278" cy="447785"/>
                <a:chOff x="3969388" y="2184400"/>
                <a:chExt cx="134278" cy="447785"/>
              </a:xfrm>
            </p:grpSpPr>
            <p:sp>
              <p:nvSpPr>
                <p:cNvPr id="154" name="Oval 153"/>
                <p:cNvSpPr/>
                <p:nvPr/>
              </p:nvSpPr>
              <p:spPr>
                <a:xfrm>
                  <a:off x="3947713"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55" name="Curved Connector 154"/>
                <p:cNvCxnSpPr/>
                <p:nvPr/>
              </p:nvCxnSpPr>
              <p:spPr>
                <a:xfrm rot="5400000">
                  <a:off x="388440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56" name="Curved Connector 155"/>
                <p:cNvCxnSpPr/>
                <p:nvPr/>
              </p:nvCxnSpPr>
              <p:spPr>
                <a:xfrm rot="5400000">
                  <a:off x="3828041"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7" name="Group 156"/>
              <p:cNvGrpSpPr>
                <a:grpSpLocks/>
              </p:cNvGrpSpPr>
              <p:nvPr/>
            </p:nvGrpSpPr>
            <p:grpSpPr bwMode="auto">
              <a:xfrm>
                <a:off x="3740389" y="2311400"/>
                <a:ext cx="134278" cy="447785"/>
                <a:chOff x="3969388" y="2184400"/>
                <a:chExt cx="134278" cy="447785"/>
              </a:xfrm>
            </p:grpSpPr>
            <p:sp>
              <p:nvSpPr>
                <p:cNvPr id="158" name="Oval 157"/>
                <p:cNvSpPr/>
                <p:nvPr/>
              </p:nvSpPr>
              <p:spPr>
                <a:xfrm>
                  <a:off x="3976828"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59" name="Curved Connector 158"/>
                <p:cNvCxnSpPr/>
                <p:nvPr/>
              </p:nvCxnSpPr>
              <p:spPr>
                <a:xfrm rot="5400000">
                  <a:off x="3884940"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60" name="Curved Connector 159"/>
                <p:cNvCxnSpPr/>
                <p:nvPr/>
              </p:nvCxnSpPr>
              <p:spPr>
                <a:xfrm rot="5400000">
                  <a:off x="3842867"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8" name="Group 160"/>
              <p:cNvGrpSpPr>
                <a:grpSpLocks/>
              </p:cNvGrpSpPr>
              <p:nvPr/>
            </p:nvGrpSpPr>
            <p:grpSpPr bwMode="auto">
              <a:xfrm>
                <a:off x="3835110" y="2311400"/>
                <a:ext cx="134278" cy="447785"/>
                <a:chOff x="3969388" y="2184400"/>
                <a:chExt cx="134278" cy="447785"/>
              </a:xfrm>
            </p:grpSpPr>
            <p:sp>
              <p:nvSpPr>
                <p:cNvPr id="162" name="Oval 161"/>
                <p:cNvSpPr/>
                <p:nvPr/>
              </p:nvSpPr>
              <p:spPr>
                <a:xfrm>
                  <a:off x="3977365" y="2184400"/>
                  <a:ext cx="112721"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63" name="Curved Connector 162"/>
                <p:cNvCxnSpPr/>
                <p:nvPr/>
              </p:nvCxnSpPr>
              <p:spPr>
                <a:xfrm rot="5400000">
                  <a:off x="3885477"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64" name="Curved Connector 163"/>
                <p:cNvCxnSpPr/>
                <p:nvPr/>
              </p:nvCxnSpPr>
              <p:spPr>
                <a:xfrm rot="5400000">
                  <a:off x="3843404"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9" name="Group 164"/>
              <p:cNvGrpSpPr>
                <a:grpSpLocks/>
              </p:cNvGrpSpPr>
              <p:nvPr/>
            </p:nvGrpSpPr>
            <p:grpSpPr bwMode="auto">
              <a:xfrm>
                <a:off x="3929831" y="2311400"/>
                <a:ext cx="134278" cy="447785"/>
                <a:chOff x="3969388" y="2184400"/>
                <a:chExt cx="134278" cy="447785"/>
              </a:xfrm>
            </p:grpSpPr>
            <p:sp>
              <p:nvSpPr>
                <p:cNvPr id="166" name="Oval 165"/>
                <p:cNvSpPr/>
                <p:nvPr/>
              </p:nvSpPr>
              <p:spPr>
                <a:xfrm>
                  <a:off x="3947736"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67" name="Curved Connector 166"/>
                <p:cNvCxnSpPr/>
                <p:nvPr/>
              </p:nvCxnSpPr>
              <p:spPr>
                <a:xfrm rot="5400000">
                  <a:off x="3884426"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68" name="Curved Connector 167"/>
                <p:cNvCxnSpPr/>
                <p:nvPr/>
              </p:nvCxnSpPr>
              <p:spPr>
                <a:xfrm rot="5400000">
                  <a:off x="3828065"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0" name="Group 168"/>
              <p:cNvGrpSpPr>
                <a:grpSpLocks/>
              </p:cNvGrpSpPr>
              <p:nvPr/>
            </p:nvGrpSpPr>
            <p:grpSpPr bwMode="auto">
              <a:xfrm>
                <a:off x="4024552" y="2311400"/>
                <a:ext cx="134278" cy="447785"/>
                <a:chOff x="3969388" y="2184400"/>
                <a:chExt cx="134278" cy="447785"/>
              </a:xfrm>
            </p:grpSpPr>
            <p:sp>
              <p:nvSpPr>
                <p:cNvPr id="170" name="Oval 169"/>
                <p:cNvSpPr/>
                <p:nvPr/>
              </p:nvSpPr>
              <p:spPr>
                <a:xfrm>
                  <a:off x="3976850"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71" name="Curved Connector 170"/>
                <p:cNvCxnSpPr/>
                <p:nvPr/>
              </p:nvCxnSpPr>
              <p:spPr>
                <a:xfrm rot="5400000">
                  <a:off x="3884962"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72" name="Curved Connector 171"/>
                <p:cNvCxnSpPr/>
                <p:nvPr/>
              </p:nvCxnSpPr>
              <p:spPr>
                <a:xfrm rot="5400000">
                  <a:off x="3842890"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1" name="Group 172"/>
              <p:cNvGrpSpPr>
                <a:grpSpLocks/>
              </p:cNvGrpSpPr>
              <p:nvPr/>
            </p:nvGrpSpPr>
            <p:grpSpPr bwMode="auto">
              <a:xfrm>
                <a:off x="4119273" y="2311400"/>
                <a:ext cx="134278" cy="447785"/>
                <a:chOff x="3969388" y="2184400"/>
                <a:chExt cx="134278" cy="447785"/>
              </a:xfrm>
            </p:grpSpPr>
            <p:sp>
              <p:nvSpPr>
                <p:cNvPr id="174" name="Oval 173"/>
                <p:cNvSpPr/>
                <p:nvPr/>
              </p:nvSpPr>
              <p:spPr>
                <a:xfrm>
                  <a:off x="3977387" y="2184400"/>
                  <a:ext cx="115897"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75" name="Curved Connector 174"/>
                <p:cNvCxnSpPr/>
                <p:nvPr/>
              </p:nvCxnSpPr>
              <p:spPr>
                <a:xfrm rot="5400000">
                  <a:off x="3885499"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76" name="Curved Connector 175"/>
                <p:cNvCxnSpPr/>
                <p:nvPr/>
              </p:nvCxnSpPr>
              <p:spPr>
                <a:xfrm rot="5400000">
                  <a:off x="3843427"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2" name="Group 176"/>
              <p:cNvGrpSpPr>
                <a:grpSpLocks/>
              </p:cNvGrpSpPr>
              <p:nvPr/>
            </p:nvGrpSpPr>
            <p:grpSpPr bwMode="auto">
              <a:xfrm>
                <a:off x="4213994" y="2311400"/>
                <a:ext cx="134278" cy="447785"/>
                <a:chOff x="3969388" y="2184400"/>
                <a:chExt cx="134278" cy="447785"/>
              </a:xfrm>
            </p:grpSpPr>
            <p:sp>
              <p:nvSpPr>
                <p:cNvPr id="178" name="Oval 177"/>
                <p:cNvSpPr/>
                <p:nvPr/>
              </p:nvSpPr>
              <p:spPr>
                <a:xfrm>
                  <a:off x="3947759"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79" name="Curved Connector 178"/>
                <p:cNvCxnSpPr/>
                <p:nvPr/>
              </p:nvCxnSpPr>
              <p:spPr>
                <a:xfrm rot="5400000">
                  <a:off x="388444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80" name="Curved Connector 179"/>
                <p:cNvCxnSpPr/>
                <p:nvPr/>
              </p:nvCxnSpPr>
              <p:spPr>
                <a:xfrm rot="5400000">
                  <a:off x="3828087"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3" name="Group 180"/>
              <p:cNvGrpSpPr>
                <a:grpSpLocks/>
              </p:cNvGrpSpPr>
              <p:nvPr/>
            </p:nvGrpSpPr>
            <p:grpSpPr bwMode="auto">
              <a:xfrm>
                <a:off x="4308715" y="2311400"/>
                <a:ext cx="134278" cy="447785"/>
                <a:chOff x="3969388" y="2184400"/>
                <a:chExt cx="134278" cy="447785"/>
              </a:xfrm>
            </p:grpSpPr>
            <p:sp>
              <p:nvSpPr>
                <p:cNvPr id="182" name="Oval 181"/>
                <p:cNvSpPr/>
                <p:nvPr/>
              </p:nvSpPr>
              <p:spPr>
                <a:xfrm>
                  <a:off x="3976874"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83" name="Curved Connector 182"/>
                <p:cNvCxnSpPr/>
                <p:nvPr/>
              </p:nvCxnSpPr>
              <p:spPr>
                <a:xfrm rot="5400000">
                  <a:off x="388498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84" name="Curved Connector 183"/>
                <p:cNvCxnSpPr/>
                <p:nvPr/>
              </p:nvCxnSpPr>
              <p:spPr>
                <a:xfrm rot="5400000">
                  <a:off x="3842913"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4" name="Group 184"/>
              <p:cNvGrpSpPr>
                <a:grpSpLocks/>
              </p:cNvGrpSpPr>
              <p:nvPr/>
            </p:nvGrpSpPr>
            <p:grpSpPr bwMode="auto">
              <a:xfrm>
                <a:off x="4403436" y="2311400"/>
                <a:ext cx="134278" cy="447785"/>
                <a:chOff x="3969388" y="2184400"/>
                <a:chExt cx="134278" cy="447785"/>
              </a:xfrm>
            </p:grpSpPr>
            <p:sp>
              <p:nvSpPr>
                <p:cNvPr id="186" name="Oval 185"/>
                <p:cNvSpPr/>
                <p:nvPr/>
              </p:nvSpPr>
              <p:spPr>
                <a:xfrm>
                  <a:off x="3977410" y="2184400"/>
                  <a:ext cx="11907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87" name="Curved Connector 186"/>
                <p:cNvCxnSpPr/>
                <p:nvPr/>
              </p:nvCxnSpPr>
              <p:spPr>
                <a:xfrm rot="5400000">
                  <a:off x="3885522"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88" name="Curved Connector 187"/>
                <p:cNvCxnSpPr/>
                <p:nvPr/>
              </p:nvCxnSpPr>
              <p:spPr>
                <a:xfrm rot="5400000">
                  <a:off x="384344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5" name="Group 188"/>
              <p:cNvGrpSpPr>
                <a:grpSpLocks/>
              </p:cNvGrpSpPr>
              <p:nvPr/>
            </p:nvGrpSpPr>
            <p:grpSpPr bwMode="auto">
              <a:xfrm>
                <a:off x="4498157" y="2311400"/>
                <a:ext cx="134278" cy="447785"/>
                <a:chOff x="3969388" y="2184400"/>
                <a:chExt cx="134278" cy="447785"/>
              </a:xfrm>
            </p:grpSpPr>
            <p:sp>
              <p:nvSpPr>
                <p:cNvPr id="190" name="Oval 189"/>
                <p:cNvSpPr/>
                <p:nvPr/>
              </p:nvSpPr>
              <p:spPr>
                <a:xfrm>
                  <a:off x="3947781"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91" name="Curved Connector 190"/>
                <p:cNvCxnSpPr/>
                <p:nvPr/>
              </p:nvCxnSpPr>
              <p:spPr>
                <a:xfrm rot="5400000">
                  <a:off x="3884471"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92" name="Curved Connector 191"/>
                <p:cNvCxnSpPr/>
                <p:nvPr/>
              </p:nvCxnSpPr>
              <p:spPr>
                <a:xfrm rot="5400000">
                  <a:off x="3828110"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6" name="Group 192"/>
              <p:cNvGrpSpPr>
                <a:grpSpLocks/>
              </p:cNvGrpSpPr>
              <p:nvPr/>
            </p:nvGrpSpPr>
            <p:grpSpPr bwMode="auto">
              <a:xfrm>
                <a:off x="4592878" y="2311400"/>
                <a:ext cx="134278" cy="447785"/>
                <a:chOff x="3969388" y="2184400"/>
                <a:chExt cx="134278" cy="447785"/>
              </a:xfrm>
            </p:grpSpPr>
            <p:sp>
              <p:nvSpPr>
                <p:cNvPr id="194" name="Oval 193"/>
                <p:cNvSpPr/>
                <p:nvPr/>
              </p:nvSpPr>
              <p:spPr>
                <a:xfrm>
                  <a:off x="3976896"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95" name="Curved Connector 194"/>
                <p:cNvCxnSpPr/>
                <p:nvPr/>
              </p:nvCxnSpPr>
              <p:spPr>
                <a:xfrm rot="5400000">
                  <a:off x="3885008"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96" name="Curved Connector 195"/>
                <p:cNvCxnSpPr/>
                <p:nvPr/>
              </p:nvCxnSpPr>
              <p:spPr>
                <a:xfrm rot="5400000">
                  <a:off x="384293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7" name="Group 196"/>
              <p:cNvGrpSpPr>
                <a:grpSpLocks/>
              </p:cNvGrpSpPr>
              <p:nvPr/>
            </p:nvGrpSpPr>
            <p:grpSpPr bwMode="auto">
              <a:xfrm>
                <a:off x="4687599" y="2311400"/>
                <a:ext cx="134278" cy="447785"/>
                <a:chOff x="3969388" y="2184400"/>
                <a:chExt cx="134278" cy="447785"/>
              </a:xfrm>
            </p:grpSpPr>
            <p:sp>
              <p:nvSpPr>
                <p:cNvPr id="198" name="Oval 197"/>
                <p:cNvSpPr/>
                <p:nvPr/>
              </p:nvSpPr>
              <p:spPr>
                <a:xfrm>
                  <a:off x="3977433" y="2184400"/>
                  <a:ext cx="12224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99" name="Curved Connector 198"/>
                <p:cNvCxnSpPr/>
                <p:nvPr/>
              </p:nvCxnSpPr>
              <p:spPr>
                <a:xfrm rot="5400000">
                  <a:off x="3885545"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00" name="Curved Connector 199"/>
                <p:cNvCxnSpPr/>
                <p:nvPr/>
              </p:nvCxnSpPr>
              <p:spPr>
                <a:xfrm rot="5400000">
                  <a:off x="3843473"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8" name="Group 200"/>
              <p:cNvGrpSpPr>
                <a:grpSpLocks/>
              </p:cNvGrpSpPr>
              <p:nvPr/>
            </p:nvGrpSpPr>
            <p:grpSpPr bwMode="auto">
              <a:xfrm>
                <a:off x="4782320" y="2311400"/>
                <a:ext cx="134278" cy="447785"/>
                <a:chOff x="3969388" y="2184400"/>
                <a:chExt cx="134278" cy="447785"/>
              </a:xfrm>
            </p:grpSpPr>
            <p:sp>
              <p:nvSpPr>
                <p:cNvPr id="202" name="Oval 201"/>
                <p:cNvSpPr/>
                <p:nvPr/>
              </p:nvSpPr>
              <p:spPr>
                <a:xfrm>
                  <a:off x="3947804"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03" name="Curved Connector 202"/>
                <p:cNvCxnSpPr/>
                <p:nvPr/>
              </p:nvCxnSpPr>
              <p:spPr>
                <a:xfrm rot="5400000">
                  <a:off x="388449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04" name="Curved Connector 203"/>
                <p:cNvCxnSpPr/>
                <p:nvPr/>
              </p:nvCxnSpPr>
              <p:spPr>
                <a:xfrm rot="5400000">
                  <a:off x="3828132"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9" name="Group 204"/>
              <p:cNvGrpSpPr>
                <a:grpSpLocks/>
              </p:cNvGrpSpPr>
              <p:nvPr/>
            </p:nvGrpSpPr>
            <p:grpSpPr bwMode="auto">
              <a:xfrm>
                <a:off x="4877041" y="2311400"/>
                <a:ext cx="134278" cy="447785"/>
                <a:chOff x="3969388" y="2184400"/>
                <a:chExt cx="134278" cy="447785"/>
              </a:xfrm>
            </p:grpSpPr>
            <p:sp>
              <p:nvSpPr>
                <p:cNvPr id="206" name="Oval 205"/>
                <p:cNvSpPr/>
                <p:nvPr/>
              </p:nvSpPr>
              <p:spPr>
                <a:xfrm>
                  <a:off x="3976919"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07" name="Curved Connector 206"/>
                <p:cNvCxnSpPr/>
                <p:nvPr/>
              </p:nvCxnSpPr>
              <p:spPr>
                <a:xfrm rot="5400000">
                  <a:off x="3885031"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08" name="Curved Connector 207"/>
                <p:cNvCxnSpPr/>
                <p:nvPr/>
              </p:nvCxnSpPr>
              <p:spPr>
                <a:xfrm rot="5400000">
                  <a:off x="3842958"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0" name="Group 208"/>
              <p:cNvGrpSpPr>
                <a:grpSpLocks/>
              </p:cNvGrpSpPr>
              <p:nvPr/>
            </p:nvGrpSpPr>
            <p:grpSpPr bwMode="auto">
              <a:xfrm>
                <a:off x="4971762" y="2311400"/>
                <a:ext cx="134278" cy="447785"/>
                <a:chOff x="3969388" y="2184400"/>
                <a:chExt cx="134278" cy="447785"/>
              </a:xfrm>
            </p:grpSpPr>
            <p:sp>
              <p:nvSpPr>
                <p:cNvPr id="210" name="Oval 209"/>
                <p:cNvSpPr/>
                <p:nvPr/>
              </p:nvSpPr>
              <p:spPr>
                <a:xfrm>
                  <a:off x="3977456"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11" name="Curved Connector 210"/>
                <p:cNvCxnSpPr/>
                <p:nvPr/>
              </p:nvCxnSpPr>
              <p:spPr>
                <a:xfrm rot="5400000">
                  <a:off x="388556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12" name="Curved Connector 211"/>
                <p:cNvCxnSpPr/>
                <p:nvPr/>
              </p:nvCxnSpPr>
              <p:spPr>
                <a:xfrm rot="5400000">
                  <a:off x="3843495"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1" name="Group 212"/>
              <p:cNvGrpSpPr>
                <a:grpSpLocks/>
              </p:cNvGrpSpPr>
              <p:nvPr/>
            </p:nvGrpSpPr>
            <p:grpSpPr bwMode="auto">
              <a:xfrm>
                <a:off x="5066483" y="2311400"/>
                <a:ext cx="134278" cy="447785"/>
                <a:chOff x="3969388" y="2184400"/>
                <a:chExt cx="134278" cy="447785"/>
              </a:xfrm>
            </p:grpSpPr>
            <p:sp>
              <p:nvSpPr>
                <p:cNvPr id="214" name="Oval 213"/>
                <p:cNvSpPr/>
                <p:nvPr/>
              </p:nvSpPr>
              <p:spPr>
                <a:xfrm>
                  <a:off x="3947827"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15" name="Curved Connector 214"/>
                <p:cNvCxnSpPr/>
                <p:nvPr/>
              </p:nvCxnSpPr>
              <p:spPr>
                <a:xfrm rot="5400000">
                  <a:off x="3884517"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16" name="Curved Connector 215"/>
                <p:cNvCxnSpPr/>
                <p:nvPr/>
              </p:nvCxnSpPr>
              <p:spPr>
                <a:xfrm rot="5400000">
                  <a:off x="3828156"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2" name="Group 216"/>
              <p:cNvGrpSpPr>
                <a:grpSpLocks/>
              </p:cNvGrpSpPr>
              <p:nvPr/>
            </p:nvGrpSpPr>
            <p:grpSpPr bwMode="auto">
              <a:xfrm>
                <a:off x="5161204" y="2311400"/>
                <a:ext cx="134278" cy="447785"/>
                <a:chOff x="3969388" y="2184400"/>
                <a:chExt cx="134278" cy="447785"/>
              </a:xfrm>
            </p:grpSpPr>
            <p:sp>
              <p:nvSpPr>
                <p:cNvPr id="218" name="Oval 217"/>
                <p:cNvSpPr/>
                <p:nvPr/>
              </p:nvSpPr>
              <p:spPr>
                <a:xfrm>
                  <a:off x="3976941"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19" name="Curved Connector 218"/>
                <p:cNvCxnSpPr/>
                <p:nvPr/>
              </p:nvCxnSpPr>
              <p:spPr>
                <a:xfrm rot="5400000">
                  <a:off x="3885053"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20" name="Curved Connector 219"/>
                <p:cNvCxnSpPr/>
                <p:nvPr/>
              </p:nvCxnSpPr>
              <p:spPr>
                <a:xfrm rot="5400000">
                  <a:off x="384298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3" name="Group 220"/>
              <p:cNvGrpSpPr>
                <a:grpSpLocks/>
              </p:cNvGrpSpPr>
              <p:nvPr/>
            </p:nvGrpSpPr>
            <p:grpSpPr bwMode="auto">
              <a:xfrm>
                <a:off x="5255925" y="2311400"/>
                <a:ext cx="134278" cy="447785"/>
                <a:chOff x="3969388" y="2184400"/>
                <a:chExt cx="134278" cy="447785"/>
              </a:xfrm>
            </p:grpSpPr>
            <p:sp>
              <p:nvSpPr>
                <p:cNvPr id="222" name="Oval 221"/>
                <p:cNvSpPr/>
                <p:nvPr/>
              </p:nvSpPr>
              <p:spPr>
                <a:xfrm>
                  <a:off x="3977478"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23" name="Curved Connector 222"/>
                <p:cNvCxnSpPr/>
                <p:nvPr/>
              </p:nvCxnSpPr>
              <p:spPr>
                <a:xfrm rot="5400000">
                  <a:off x="3885590"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24" name="Curved Connector 223"/>
                <p:cNvCxnSpPr/>
                <p:nvPr/>
              </p:nvCxnSpPr>
              <p:spPr>
                <a:xfrm rot="5400000">
                  <a:off x="3843518"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7" name="Group 224"/>
              <p:cNvGrpSpPr>
                <a:grpSpLocks/>
              </p:cNvGrpSpPr>
              <p:nvPr/>
            </p:nvGrpSpPr>
            <p:grpSpPr bwMode="auto">
              <a:xfrm>
                <a:off x="5350646" y="2311400"/>
                <a:ext cx="134278" cy="447785"/>
                <a:chOff x="3969388" y="2184400"/>
                <a:chExt cx="134278" cy="447785"/>
              </a:xfrm>
            </p:grpSpPr>
            <p:sp>
              <p:nvSpPr>
                <p:cNvPr id="226" name="Oval 225"/>
                <p:cNvSpPr/>
                <p:nvPr/>
              </p:nvSpPr>
              <p:spPr>
                <a:xfrm>
                  <a:off x="3947850"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27" name="Curved Connector 226"/>
                <p:cNvCxnSpPr/>
                <p:nvPr/>
              </p:nvCxnSpPr>
              <p:spPr>
                <a:xfrm rot="5400000">
                  <a:off x="3884540"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28" name="Curved Connector 227"/>
                <p:cNvCxnSpPr/>
                <p:nvPr/>
              </p:nvCxnSpPr>
              <p:spPr>
                <a:xfrm rot="5400000">
                  <a:off x="3828178"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8" name="Group 228"/>
              <p:cNvGrpSpPr>
                <a:grpSpLocks/>
              </p:cNvGrpSpPr>
              <p:nvPr/>
            </p:nvGrpSpPr>
            <p:grpSpPr bwMode="auto">
              <a:xfrm>
                <a:off x="5445367" y="2311400"/>
                <a:ext cx="134278" cy="447785"/>
                <a:chOff x="3969388" y="2184400"/>
                <a:chExt cx="134278" cy="447785"/>
              </a:xfrm>
            </p:grpSpPr>
            <p:sp>
              <p:nvSpPr>
                <p:cNvPr id="230" name="Oval 229"/>
                <p:cNvSpPr/>
                <p:nvPr/>
              </p:nvSpPr>
              <p:spPr>
                <a:xfrm>
                  <a:off x="3976965"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31" name="Curved Connector 230"/>
                <p:cNvCxnSpPr/>
                <p:nvPr/>
              </p:nvCxnSpPr>
              <p:spPr>
                <a:xfrm rot="5400000">
                  <a:off x="3885077"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32" name="Curved Connector 231"/>
                <p:cNvCxnSpPr/>
                <p:nvPr/>
              </p:nvCxnSpPr>
              <p:spPr>
                <a:xfrm rot="5400000">
                  <a:off x="3843004"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9" name="Group 232"/>
              <p:cNvGrpSpPr>
                <a:grpSpLocks/>
              </p:cNvGrpSpPr>
              <p:nvPr/>
            </p:nvGrpSpPr>
            <p:grpSpPr bwMode="auto">
              <a:xfrm>
                <a:off x="5540088" y="2311400"/>
                <a:ext cx="134278" cy="447785"/>
                <a:chOff x="3969388" y="2184400"/>
                <a:chExt cx="134278" cy="447785"/>
              </a:xfrm>
            </p:grpSpPr>
            <p:sp>
              <p:nvSpPr>
                <p:cNvPr id="234" name="Oval 233"/>
                <p:cNvSpPr/>
                <p:nvPr/>
              </p:nvSpPr>
              <p:spPr>
                <a:xfrm>
                  <a:off x="3977502"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35" name="Curved Connector 234"/>
                <p:cNvCxnSpPr/>
                <p:nvPr/>
              </p:nvCxnSpPr>
              <p:spPr>
                <a:xfrm rot="5400000">
                  <a:off x="388561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36" name="Curved Connector 235"/>
                <p:cNvCxnSpPr/>
                <p:nvPr/>
              </p:nvCxnSpPr>
              <p:spPr>
                <a:xfrm rot="5400000">
                  <a:off x="384354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81" name="Group 236"/>
              <p:cNvGrpSpPr>
                <a:grpSpLocks/>
              </p:cNvGrpSpPr>
              <p:nvPr/>
            </p:nvGrpSpPr>
            <p:grpSpPr bwMode="auto">
              <a:xfrm>
                <a:off x="5634809" y="2311400"/>
                <a:ext cx="134278" cy="447785"/>
                <a:chOff x="3969388" y="2184400"/>
                <a:chExt cx="134278" cy="447785"/>
              </a:xfrm>
            </p:grpSpPr>
            <p:sp>
              <p:nvSpPr>
                <p:cNvPr id="238" name="Oval 237"/>
                <p:cNvSpPr/>
                <p:nvPr/>
              </p:nvSpPr>
              <p:spPr>
                <a:xfrm>
                  <a:off x="3947872"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39" name="Curved Connector 238"/>
                <p:cNvCxnSpPr/>
                <p:nvPr/>
              </p:nvCxnSpPr>
              <p:spPr>
                <a:xfrm rot="5400000">
                  <a:off x="3884562"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40" name="Curved Connector 239"/>
                <p:cNvCxnSpPr/>
                <p:nvPr/>
              </p:nvCxnSpPr>
              <p:spPr>
                <a:xfrm rot="5400000">
                  <a:off x="3828201"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82" name="Group 240"/>
              <p:cNvGrpSpPr>
                <a:grpSpLocks/>
              </p:cNvGrpSpPr>
              <p:nvPr/>
            </p:nvGrpSpPr>
            <p:grpSpPr bwMode="auto">
              <a:xfrm>
                <a:off x="5729530" y="2311400"/>
                <a:ext cx="134278" cy="447785"/>
                <a:chOff x="3969388" y="2184400"/>
                <a:chExt cx="134278" cy="447785"/>
              </a:xfrm>
            </p:grpSpPr>
            <p:sp>
              <p:nvSpPr>
                <p:cNvPr id="242" name="Oval 241"/>
                <p:cNvSpPr/>
                <p:nvPr/>
              </p:nvSpPr>
              <p:spPr>
                <a:xfrm>
                  <a:off x="397698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43" name="Curved Connector 242"/>
                <p:cNvCxnSpPr/>
                <p:nvPr/>
              </p:nvCxnSpPr>
              <p:spPr>
                <a:xfrm rot="5400000">
                  <a:off x="3885099"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44" name="Curved Connector 243"/>
                <p:cNvCxnSpPr/>
                <p:nvPr/>
              </p:nvCxnSpPr>
              <p:spPr>
                <a:xfrm rot="5400000">
                  <a:off x="3843027"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83" name="Group 244"/>
              <p:cNvGrpSpPr>
                <a:grpSpLocks/>
              </p:cNvGrpSpPr>
              <p:nvPr/>
            </p:nvGrpSpPr>
            <p:grpSpPr bwMode="auto">
              <a:xfrm>
                <a:off x="5824251" y="2311400"/>
                <a:ext cx="134278" cy="447785"/>
                <a:chOff x="3969388" y="2184400"/>
                <a:chExt cx="134278" cy="447785"/>
              </a:xfrm>
            </p:grpSpPr>
            <p:sp>
              <p:nvSpPr>
                <p:cNvPr id="246" name="Oval 245"/>
                <p:cNvSpPr/>
                <p:nvPr/>
              </p:nvSpPr>
              <p:spPr>
                <a:xfrm>
                  <a:off x="3977524"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47" name="Curved Connector 246"/>
                <p:cNvCxnSpPr/>
                <p:nvPr/>
              </p:nvCxnSpPr>
              <p:spPr>
                <a:xfrm rot="5400000">
                  <a:off x="3885636"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48" name="Curved Connector 247"/>
                <p:cNvCxnSpPr/>
                <p:nvPr/>
              </p:nvCxnSpPr>
              <p:spPr>
                <a:xfrm rot="5400000">
                  <a:off x="3843564"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84" name="Group 248"/>
              <p:cNvGrpSpPr>
                <a:grpSpLocks/>
              </p:cNvGrpSpPr>
              <p:nvPr/>
            </p:nvGrpSpPr>
            <p:grpSpPr bwMode="auto">
              <a:xfrm>
                <a:off x="5918972" y="2311400"/>
                <a:ext cx="134278" cy="447785"/>
                <a:chOff x="3969388" y="2184400"/>
                <a:chExt cx="134278" cy="447785"/>
              </a:xfrm>
            </p:grpSpPr>
            <p:sp>
              <p:nvSpPr>
                <p:cNvPr id="250" name="Oval 249"/>
                <p:cNvSpPr/>
                <p:nvPr/>
              </p:nvSpPr>
              <p:spPr>
                <a:xfrm>
                  <a:off x="3947896"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51" name="Curved Connector 250"/>
                <p:cNvCxnSpPr/>
                <p:nvPr/>
              </p:nvCxnSpPr>
              <p:spPr>
                <a:xfrm rot="5400000">
                  <a:off x="388458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52" name="Curved Connector 251"/>
                <p:cNvCxnSpPr/>
                <p:nvPr/>
              </p:nvCxnSpPr>
              <p:spPr>
                <a:xfrm rot="5400000">
                  <a:off x="3828224"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85" name="Group 252"/>
              <p:cNvGrpSpPr>
                <a:grpSpLocks/>
              </p:cNvGrpSpPr>
              <p:nvPr/>
            </p:nvGrpSpPr>
            <p:grpSpPr bwMode="auto">
              <a:xfrm>
                <a:off x="6013693" y="2311400"/>
                <a:ext cx="134278" cy="447785"/>
                <a:chOff x="3969388" y="2184400"/>
                <a:chExt cx="134278" cy="447785"/>
              </a:xfrm>
            </p:grpSpPr>
            <p:sp>
              <p:nvSpPr>
                <p:cNvPr id="254" name="Oval 253"/>
                <p:cNvSpPr/>
                <p:nvPr/>
              </p:nvSpPr>
              <p:spPr>
                <a:xfrm>
                  <a:off x="3977010"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55" name="Curved Connector 254"/>
                <p:cNvCxnSpPr/>
                <p:nvPr/>
              </p:nvCxnSpPr>
              <p:spPr>
                <a:xfrm rot="5400000">
                  <a:off x="3885122"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56" name="Curved Connector 255"/>
                <p:cNvCxnSpPr/>
                <p:nvPr/>
              </p:nvCxnSpPr>
              <p:spPr>
                <a:xfrm rot="5400000">
                  <a:off x="384304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0" name="Group 256"/>
              <p:cNvGrpSpPr>
                <a:grpSpLocks/>
              </p:cNvGrpSpPr>
              <p:nvPr/>
            </p:nvGrpSpPr>
            <p:grpSpPr bwMode="auto">
              <a:xfrm>
                <a:off x="6108414" y="2311400"/>
                <a:ext cx="134278" cy="447785"/>
                <a:chOff x="3969388" y="2184400"/>
                <a:chExt cx="134278" cy="447785"/>
              </a:xfrm>
            </p:grpSpPr>
            <p:sp>
              <p:nvSpPr>
                <p:cNvPr id="258" name="Oval 257"/>
                <p:cNvSpPr/>
                <p:nvPr/>
              </p:nvSpPr>
              <p:spPr>
                <a:xfrm>
                  <a:off x="3977547"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59" name="Curved Connector 258"/>
                <p:cNvCxnSpPr/>
                <p:nvPr/>
              </p:nvCxnSpPr>
              <p:spPr>
                <a:xfrm rot="5400000">
                  <a:off x="388565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60" name="Curved Connector 259"/>
                <p:cNvCxnSpPr/>
                <p:nvPr/>
              </p:nvCxnSpPr>
              <p:spPr>
                <a:xfrm rot="5400000">
                  <a:off x="384358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1" name="Group 260"/>
              <p:cNvGrpSpPr>
                <a:grpSpLocks/>
              </p:cNvGrpSpPr>
              <p:nvPr/>
            </p:nvGrpSpPr>
            <p:grpSpPr bwMode="auto">
              <a:xfrm>
                <a:off x="6203135" y="2311400"/>
                <a:ext cx="134278" cy="447785"/>
                <a:chOff x="3969388" y="2184400"/>
                <a:chExt cx="134278" cy="447785"/>
              </a:xfrm>
            </p:grpSpPr>
            <p:sp>
              <p:nvSpPr>
                <p:cNvPr id="262" name="Oval 261"/>
                <p:cNvSpPr/>
                <p:nvPr/>
              </p:nvSpPr>
              <p:spPr>
                <a:xfrm>
                  <a:off x="3947918"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63" name="Curved Connector 262"/>
                <p:cNvCxnSpPr/>
                <p:nvPr/>
              </p:nvCxnSpPr>
              <p:spPr>
                <a:xfrm rot="5400000">
                  <a:off x="3884608"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64" name="Curved Connector 263"/>
                <p:cNvCxnSpPr/>
                <p:nvPr/>
              </p:nvCxnSpPr>
              <p:spPr>
                <a:xfrm rot="5400000">
                  <a:off x="3828247"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2" name="Group 264"/>
              <p:cNvGrpSpPr>
                <a:grpSpLocks/>
              </p:cNvGrpSpPr>
              <p:nvPr/>
            </p:nvGrpSpPr>
            <p:grpSpPr bwMode="auto">
              <a:xfrm>
                <a:off x="6297856" y="2311400"/>
                <a:ext cx="134278" cy="447785"/>
                <a:chOff x="3969388" y="2184400"/>
                <a:chExt cx="134278" cy="447785"/>
              </a:xfrm>
            </p:grpSpPr>
            <p:sp>
              <p:nvSpPr>
                <p:cNvPr id="266" name="Oval 265"/>
                <p:cNvSpPr/>
                <p:nvPr/>
              </p:nvSpPr>
              <p:spPr>
                <a:xfrm>
                  <a:off x="397703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67" name="Curved Connector 266"/>
                <p:cNvCxnSpPr/>
                <p:nvPr/>
              </p:nvCxnSpPr>
              <p:spPr>
                <a:xfrm rot="5400000">
                  <a:off x="3885145"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68" name="Curved Connector 267"/>
                <p:cNvCxnSpPr/>
                <p:nvPr/>
              </p:nvCxnSpPr>
              <p:spPr>
                <a:xfrm rot="5400000">
                  <a:off x="3843073"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3" name="Group 268"/>
              <p:cNvGrpSpPr>
                <a:grpSpLocks/>
              </p:cNvGrpSpPr>
              <p:nvPr/>
            </p:nvGrpSpPr>
            <p:grpSpPr bwMode="auto">
              <a:xfrm>
                <a:off x="6392577" y="2311400"/>
                <a:ext cx="134278" cy="447785"/>
                <a:chOff x="3969388" y="2184400"/>
                <a:chExt cx="134278" cy="447785"/>
              </a:xfrm>
            </p:grpSpPr>
            <p:sp>
              <p:nvSpPr>
                <p:cNvPr id="270" name="Oval 269"/>
                <p:cNvSpPr/>
                <p:nvPr/>
              </p:nvSpPr>
              <p:spPr>
                <a:xfrm>
                  <a:off x="3977569"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71" name="Curved Connector 270"/>
                <p:cNvCxnSpPr/>
                <p:nvPr/>
              </p:nvCxnSpPr>
              <p:spPr>
                <a:xfrm rot="5400000">
                  <a:off x="3885681"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72" name="Curved Connector 271"/>
                <p:cNvCxnSpPr/>
                <p:nvPr/>
              </p:nvCxnSpPr>
              <p:spPr>
                <a:xfrm rot="5400000">
                  <a:off x="384360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4" name="Group 272"/>
              <p:cNvGrpSpPr>
                <a:grpSpLocks/>
              </p:cNvGrpSpPr>
              <p:nvPr/>
            </p:nvGrpSpPr>
            <p:grpSpPr bwMode="auto">
              <a:xfrm>
                <a:off x="6487298" y="2311400"/>
                <a:ext cx="134278" cy="447785"/>
                <a:chOff x="3969388" y="2184400"/>
                <a:chExt cx="134278" cy="447785"/>
              </a:xfrm>
            </p:grpSpPr>
            <p:sp>
              <p:nvSpPr>
                <p:cNvPr id="274" name="Oval 273"/>
                <p:cNvSpPr/>
                <p:nvPr/>
              </p:nvSpPr>
              <p:spPr>
                <a:xfrm>
                  <a:off x="3976519"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75" name="Curved Connector 274"/>
                <p:cNvCxnSpPr/>
                <p:nvPr/>
              </p:nvCxnSpPr>
              <p:spPr>
                <a:xfrm rot="5400000">
                  <a:off x="3884631"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76" name="Curved Connector 275"/>
                <p:cNvCxnSpPr/>
                <p:nvPr/>
              </p:nvCxnSpPr>
              <p:spPr>
                <a:xfrm rot="5400000">
                  <a:off x="3828269"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5" name="Group 276"/>
              <p:cNvGrpSpPr>
                <a:grpSpLocks/>
              </p:cNvGrpSpPr>
              <p:nvPr/>
            </p:nvGrpSpPr>
            <p:grpSpPr bwMode="auto">
              <a:xfrm>
                <a:off x="6582019" y="2311400"/>
                <a:ext cx="134278" cy="447785"/>
                <a:chOff x="3969388" y="2184400"/>
                <a:chExt cx="134278" cy="447785"/>
              </a:xfrm>
            </p:grpSpPr>
            <p:sp>
              <p:nvSpPr>
                <p:cNvPr id="278" name="Oval 277"/>
                <p:cNvSpPr/>
                <p:nvPr/>
              </p:nvSpPr>
              <p:spPr>
                <a:xfrm>
                  <a:off x="3977056"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79" name="Curved Connector 278"/>
                <p:cNvCxnSpPr/>
                <p:nvPr/>
              </p:nvCxnSpPr>
              <p:spPr>
                <a:xfrm rot="5400000">
                  <a:off x="388516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80" name="Curved Connector 279"/>
                <p:cNvCxnSpPr/>
                <p:nvPr/>
              </p:nvCxnSpPr>
              <p:spPr>
                <a:xfrm rot="5400000">
                  <a:off x="3843095"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6" name="Group 280"/>
              <p:cNvGrpSpPr>
                <a:grpSpLocks/>
              </p:cNvGrpSpPr>
              <p:nvPr/>
            </p:nvGrpSpPr>
            <p:grpSpPr bwMode="auto">
              <a:xfrm>
                <a:off x="6676740" y="2311400"/>
                <a:ext cx="134278" cy="447785"/>
                <a:chOff x="3969388" y="2184400"/>
                <a:chExt cx="134278" cy="447785"/>
              </a:xfrm>
            </p:grpSpPr>
            <p:sp>
              <p:nvSpPr>
                <p:cNvPr id="282" name="Oval 281"/>
                <p:cNvSpPr/>
                <p:nvPr/>
              </p:nvSpPr>
              <p:spPr>
                <a:xfrm>
                  <a:off x="3977593"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83" name="Curved Connector 282"/>
                <p:cNvCxnSpPr/>
                <p:nvPr/>
              </p:nvCxnSpPr>
              <p:spPr>
                <a:xfrm rot="5400000">
                  <a:off x="3885705"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84" name="Curved Connector 283"/>
                <p:cNvCxnSpPr/>
                <p:nvPr/>
              </p:nvCxnSpPr>
              <p:spPr>
                <a:xfrm rot="5400000">
                  <a:off x="3843632"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7" name="Group 284"/>
              <p:cNvGrpSpPr>
                <a:grpSpLocks/>
              </p:cNvGrpSpPr>
              <p:nvPr/>
            </p:nvGrpSpPr>
            <p:grpSpPr bwMode="auto">
              <a:xfrm>
                <a:off x="6771461" y="2311400"/>
                <a:ext cx="134278" cy="447785"/>
                <a:chOff x="3969388" y="2184400"/>
                <a:chExt cx="134278" cy="447785"/>
              </a:xfrm>
            </p:grpSpPr>
            <p:sp>
              <p:nvSpPr>
                <p:cNvPr id="286" name="Oval 285"/>
                <p:cNvSpPr/>
                <p:nvPr/>
              </p:nvSpPr>
              <p:spPr>
                <a:xfrm>
                  <a:off x="3976541"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87" name="Curved Connector 286"/>
                <p:cNvCxnSpPr/>
                <p:nvPr/>
              </p:nvCxnSpPr>
              <p:spPr>
                <a:xfrm rot="5400000">
                  <a:off x="3884653"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88" name="Curved Connector 287"/>
                <p:cNvCxnSpPr/>
                <p:nvPr/>
              </p:nvCxnSpPr>
              <p:spPr>
                <a:xfrm rot="5400000">
                  <a:off x="384258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8" name="Group 288"/>
              <p:cNvGrpSpPr>
                <a:grpSpLocks/>
              </p:cNvGrpSpPr>
              <p:nvPr/>
            </p:nvGrpSpPr>
            <p:grpSpPr bwMode="auto">
              <a:xfrm>
                <a:off x="6866182" y="2311400"/>
                <a:ext cx="134278" cy="447785"/>
                <a:chOff x="3969388" y="2184400"/>
                <a:chExt cx="134278" cy="447785"/>
              </a:xfrm>
            </p:grpSpPr>
            <p:sp>
              <p:nvSpPr>
                <p:cNvPr id="290" name="Oval 289"/>
                <p:cNvSpPr/>
                <p:nvPr/>
              </p:nvSpPr>
              <p:spPr>
                <a:xfrm>
                  <a:off x="3977078"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91" name="Curved Connector 290"/>
                <p:cNvCxnSpPr/>
                <p:nvPr/>
              </p:nvCxnSpPr>
              <p:spPr>
                <a:xfrm rot="5400000">
                  <a:off x="3885190"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92" name="Curved Connector 291"/>
                <p:cNvCxnSpPr/>
                <p:nvPr/>
              </p:nvCxnSpPr>
              <p:spPr>
                <a:xfrm rot="5400000">
                  <a:off x="3843118"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9" name="Group 292"/>
              <p:cNvGrpSpPr>
                <a:grpSpLocks/>
              </p:cNvGrpSpPr>
              <p:nvPr/>
            </p:nvGrpSpPr>
            <p:grpSpPr bwMode="auto">
              <a:xfrm>
                <a:off x="6960903" y="2311400"/>
                <a:ext cx="134278" cy="447785"/>
                <a:chOff x="3969388" y="2184400"/>
                <a:chExt cx="134278" cy="447785"/>
              </a:xfrm>
            </p:grpSpPr>
            <p:sp>
              <p:nvSpPr>
                <p:cNvPr id="294" name="Oval 293"/>
                <p:cNvSpPr/>
                <p:nvPr/>
              </p:nvSpPr>
              <p:spPr>
                <a:xfrm>
                  <a:off x="3977615"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95" name="Curved Connector 294"/>
                <p:cNvCxnSpPr/>
                <p:nvPr/>
              </p:nvCxnSpPr>
              <p:spPr>
                <a:xfrm rot="5400000">
                  <a:off x="3885727"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96" name="Curved Connector 295"/>
                <p:cNvCxnSpPr/>
                <p:nvPr/>
              </p:nvCxnSpPr>
              <p:spPr>
                <a:xfrm rot="5400000">
                  <a:off x="3843655"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2" name="Group 296"/>
              <p:cNvGrpSpPr>
                <a:grpSpLocks/>
              </p:cNvGrpSpPr>
              <p:nvPr/>
            </p:nvGrpSpPr>
            <p:grpSpPr bwMode="auto">
              <a:xfrm>
                <a:off x="7055624" y="2311400"/>
                <a:ext cx="134278" cy="447785"/>
                <a:chOff x="3969388" y="2184400"/>
                <a:chExt cx="134278" cy="447785"/>
              </a:xfrm>
            </p:grpSpPr>
            <p:sp>
              <p:nvSpPr>
                <p:cNvPr id="298" name="Oval 297"/>
                <p:cNvSpPr/>
                <p:nvPr/>
              </p:nvSpPr>
              <p:spPr>
                <a:xfrm>
                  <a:off x="3976565"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99" name="Curved Connector 298"/>
                <p:cNvCxnSpPr/>
                <p:nvPr/>
              </p:nvCxnSpPr>
              <p:spPr>
                <a:xfrm rot="5400000">
                  <a:off x="3884677"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00" name="Curved Connector 299"/>
                <p:cNvCxnSpPr/>
                <p:nvPr/>
              </p:nvCxnSpPr>
              <p:spPr>
                <a:xfrm rot="5400000">
                  <a:off x="3842604"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3" name="Group 300"/>
              <p:cNvGrpSpPr>
                <a:grpSpLocks/>
              </p:cNvGrpSpPr>
              <p:nvPr/>
            </p:nvGrpSpPr>
            <p:grpSpPr bwMode="auto">
              <a:xfrm>
                <a:off x="7150345" y="2311400"/>
                <a:ext cx="134278" cy="447785"/>
                <a:chOff x="3969388" y="2184400"/>
                <a:chExt cx="134278" cy="447785"/>
              </a:xfrm>
            </p:grpSpPr>
            <p:sp>
              <p:nvSpPr>
                <p:cNvPr id="302" name="Oval 301"/>
                <p:cNvSpPr/>
                <p:nvPr/>
              </p:nvSpPr>
              <p:spPr>
                <a:xfrm>
                  <a:off x="3977102"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03" name="Curved Connector 302"/>
                <p:cNvCxnSpPr/>
                <p:nvPr/>
              </p:nvCxnSpPr>
              <p:spPr>
                <a:xfrm rot="5400000">
                  <a:off x="388521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04" name="Curved Connector 303"/>
                <p:cNvCxnSpPr/>
                <p:nvPr/>
              </p:nvCxnSpPr>
              <p:spPr>
                <a:xfrm rot="5400000">
                  <a:off x="384314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4" name="Group 304"/>
              <p:cNvGrpSpPr>
                <a:grpSpLocks/>
              </p:cNvGrpSpPr>
              <p:nvPr/>
            </p:nvGrpSpPr>
            <p:grpSpPr bwMode="auto">
              <a:xfrm>
                <a:off x="7245066" y="2311400"/>
                <a:ext cx="134278" cy="447785"/>
                <a:chOff x="3969388" y="2184400"/>
                <a:chExt cx="134278" cy="447785"/>
              </a:xfrm>
            </p:grpSpPr>
            <p:sp>
              <p:nvSpPr>
                <p:cNvPr id="306" name="Oval 305"/>
                <p:cNvSpPr/>
                <p:nvPr/>
              </p:nvSpPr>
              <p:spPr>
                <a:xfrm>
                  <a:off x="3977638"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07" name="Curved Connector 306"/>
                <p:cNvCxnSpPr/>
                <p:nvPr/>
              </p:nvCxnSpPr>
              <p:spPr>
                <a:xfrm rot="5400000">
                  <a:off x="3885750"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08" name="Curved Connector 307"/>
                <p:cNvCxnSpPr/>
                <p:nvPr/>
              </p:nvCxnSpPr>
              <p:spPr>
                <a:xfrm rot="5400000">
                  <a:off x="3843677"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6" name="Group 308"/>
              <p:cNvGrpSpPr>
                <a:grpSpLocks/>
              </p:cNvGrpSpPr>
              <p:nvPr/>
            </p:nvGrpSpPr>
            <p:grpSpPr bwMode="auto">
              <a:xfrm>
                <a:off x="7339787" y="2311400"/>
                <a:ext cx="134278" cy="447785"/>
                <a:chOff x="3969388" y="2184400"/>
                <a:chExt cx="134278" cy="447785"/>
              </a:xfrm>
            </p:grpSpPr>
            <p:sp>
              <p:nvSpPr>
                <p:cNvPr id="310" name="Oval 309"/>
                <p:cNvSpPr/>
                <p:nvPr/>
              </p:nvSpPr>
              <p:spPr>
                <a:xfrm>
                  <a:off x="397658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11" name="Curved Connector 310"/>
                <p:cNvCxnSpPr/>
                <p:nvPr/>
              </p:nvCxnSpPr>
              <p:spPr>
                <a:xfrm rot="5400000">
                  <a:off x="3884699"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12" name="Curved Connector 311"/>
                <p:cNvCxnSpPr/>
                <p:nvPr/>
              </p:nvCxnSpPr>
              <p:spPr>
                <a:xfrm rot="5400000">
                  <a:off x="3842627"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7" name="Group 312"/>
              <p:cNvGrpSpPr>
                <a:grpSpLocks/>
              </p:cNvGrpSpPr>
              <p:nvPr/>
            </p:nvGrpSpPr>
            <p:grpSpPr bwMode="auto">
              <a:xfrm>
                <a:off x="7434508" y="2311400"/>
                <a:ext cx="134278" cy="447785"/>
                <a:chOff x="3969388" y="2184400"/>
                <a:chExt cx="134278" cy="447785"/>
              </a:xfrm>
            </p:grpSpPr>
            <p:sp>
              <p:nvSpPr>
                <p:cNvPr id="314" name="Oval 313"/>
                <p:cNvSpPr/>
                <p:nvPr/>
              </p:nvSpPr>
              <p:spPr>
                <a:xfrm>
                  <a:off x="3977124"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15" name="Curved Connector 314"/>
                <p:cNvCxnSpPr/>
                <p:nvPr/>
              </p:nvCxnSpPr>
              <p:spPr>
                <a:xfrm rot="5400000">
                  <a:off x="3885236"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16" name="Curved Connector 315"/>
                <p:cNvCxnSpPr/>
                <p:nvPr/>
              </p:nvCxnSpPr>
              <p:spPr>
                <a:xfrm rot="5400000">
                  <a:off x="3843164"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9" name="Group 316"/>
              <p:cNvGrpSpPr>
                <a:grpSpLocks/>
              </p:cNvGrpSpPr>
              <p:nvPr/>
            </p:nvGrpSpPr>
            <p:grpSpPr bwMode="auto">
              <a:xfrm>
                <a:off x="7529229" y="2311400"/>
                <a:ext cx="134278" cy="447785"/>
                <a:chOff x="3969388" y="2184400"/>
                <a:chExt cx="134278" cy="447785"/>
              </a:xfrm>
            </p:grpSpPr>
            <p:sp>
              <p:nvSpPr>
                <p:cNvPr id="318" name="Oval 317"/>
                <p:cNvSpPr/>
                <p:nvPr/>
              </p:nvSpPr>
              <p:spPr>
                <a:xfrm>
                  <a:off x="3977661"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19" name="Curved Connector 318"/>
                <p:cNvCxnSpPr/>
                <p:nvPr/>
              </p:nvCxnSpPr>
              <p:spPr>
                <a:xfrm rot="5400000">
                  <a:off x="3885773"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20" name="Curved Connector 319"/>
                <p:cNvCxnSpPr/>
                <p:nvPr/>
              </p:nvCxnSpPr>
              <p:spPr>
                <a:xfrm rot="5400000">
                  <a:off x="384370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40" name="Group 320"/>
              <p:cNvGrpSpPr>
                <a:grpSpLocks/>
              </p:cNvGrpSpPr>
              <p:nvPr/>
            </p:nvGrpSpPr>
            <p:grpSpPr bwMode="auto">
              <a:xfrm>
                <a:off x="7623950" y="2311400"/>
                <a:ext cx="134278" cy="447785"/>
                <a:chOff x="3969388" y="2184400"/>
                <a:chExt cx="134278" cy="447785"/>
              </a:xfrm>
            </p:grpSpPr>
            <p:sp>
              <p:nvSpPr>
                <p:cNvPr id="322" name="Oval 321"/>
                <p:cNvSpPr/>
                <p:nvPr/>
              </p:nvSpPr>
              <p:spPr>
                <a:xfrm>
                  <a:off x="3976610"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23" name="Curved Connector 322"/>
                <p:cNvCxnSpPr/>
                <p:nvPr/>
              </p:nvCxnSpPr>
              <p:spPr>
                <a:xfrm rot="5400000">
                  <a:off x="3884722"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24" name="Curved Connector 323"/>
                <p:cNvCxnSpPr/>
                <p:nvPr/>
              </p:nvCxnSpPr>
              <p:spPr>
                <a:xfrm rot="5400000">
                  <a:off x="384264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41" name="Group 324"/>
              <p:cNvGrpSpPr>
                <a:grpSpLocks/>
              </p:cNvGrpSpPr>
              <p:nvPr/>
            </p:nvGrpSpPr>
            <p:grpSpPr bwMode="auto">
              <a:xfrm>
                <a:off x="7718671" y="2311400"/>
                <a:ext cx="134278" cy="447785"/>
                <a:chOff x="3969388" y="2184400"/>
                <a:chExt cx="134278" cy="447785"/>
              </a:xfrm>
            </p:grpSpPr>
            <p:sp>
              <p:nvSpPr>
                <p:cNvPr id="326" name="Oval 325"/>
                <p:cNvSpPr/>
                <p:nvPr/>
              </p:nvSpPr>
              <p:spPr>
                <a:xfrm>
                  <a:off x="397714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27" name="Curved Connector 326"/>
                <p:cNvCxnSpPr/>
                <p:nvPr/>
              </p:nvCxnSpPr>
              <p:spPr>
                <a:xfrm rot="5400000">
                  <a:off x="388525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28" name="Curved Connector 327"/>
                <p:cNvCxnSpPr/>
                <p:nvPr/>
              </p:nvCxnSpPr>
              <p:spPr>
                <a:xfrm rot="5400000">
                  <a:off x="384318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45" name="Group 328"/>
              <p:cNvGrpSpPr>
                <a:grpSpLocks/>
              </p:cNvGrpSpPr>
              <p:nvPr/>
            </p:nvGrpSpPr>
            <p:grpSpPr bwMode="auto">
              <a:xfrm>
                <a:off x="7813392" y="2311400"/>
                <a:ext cx="134278" cy="447785"/>
                <a:chOff x="3969388" y="2184400"/>
                <a:chExt cx="134278" cy="447785"/>
              </a:xfrm>
            </p:grpSpPr>
            <p:sp>
              <p:nvSpPr>
                <p:cNvPr id="330" name="Oval 329"/>
                <p:cNvSpPr/>
                <p:nvPr/>
              </p:nvSpPr>
              <p:spPr>
                <a:xfrm>
                  <a:off x="3977684"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31" name="Curved Connector 330"/>
                <p:cNvCxnSpPr/>
                <p:nvPr/>
              </p:nvCxnSpPr>
              <p:spPr>
                <a:xfrm rot="5400000">
                  <a:off x="388579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32" name="Curved Connector 331"/>
                <p:cNvCxnSpPr/>
                <p:nvPr/>
              </p:nvCxnSpPr>
              <p:spPr>
                <a:xfrm rot="5400000">
                  <a:off x="3843723"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49" name="Group 332"/>
              <p:cNvGrpSpPr>
                <a:grpSpLocks/>
              </p:cNvGrpSpPr>
              <p:nvPr/>
            </p:nvGrpSpPr>
            <p:grpSpPr bwMode="auto">
              <a:xfrm>
                <a:off x="7908113" y="2311400"/>
                <a:ext cx="134278" cy="447785"/>
                <a:chOff x="3969388" y="2184400"/>
                <a:chExt cx="134278" cy="447785"/>
              </a:xfrm>
            </p:grpSpPr>
            <p:sp>
              <p:nvSpPr>
                <p:cNvPr id="334" name="Oval 333"/>
                <p:cNvSpPr/>
                <p:nvPr/>
              </p:nvSpPr>
              <p:spPr>
                <a:xfrm>
                  <a:off x="397663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35" name="Curved Connector 334"/>
                <p:cNvCxnSpPr/>
                <p:nvPr/>
              </p:nvCxnSpPr>
              <p:spPr>
                <a:xfrm rot="5400000">
                  <a:off x="3884745"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36" name="Curved Connector 335"/>
                <p:cNvCxnSpPr/>
                <p:nvPr/>
              </p:nvCxnSpPr>
              <p:spPr>
                <a:xfrm rot="5400000">
                  <a:off x="3842673"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53" name="Group 336"/>
              <p:cNvGrpSpPr>
                <a:grpSpLocks/>
              </p:cNvGrpSpPr>
              <p:nvPr/>
            </p:nvGrpSpPr>
            <p:grpSpPr bwMode="auto">
              <a:xfrm>
                <a:off x="8002834" y="2311400"/>
                <a:ext cx="134278" cy="447785"/>
                <a:chOff x="3969388" y="2184400"/>
                <a:chExt cx="134278" cy="447785"/>
              </a:xfrm>
            </p:grpSpPr>
            <p:sp>
              <p:nvSpPr>
                <p:cNvPr id="338" name="Oval 337"/>
                <p:cNvSpPr/>
                <p:nvPr/>
              </p:nvSpPr>
              <p:spPr>
                <a:xfrm>
                  <a:off x="3977169"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39" name="Curved Connector 338"/>
                <p:cNvCxnSpPr/>
                <p:nvPr/>
              </p:nvCxnSpPr>
              <p:spPr>
                <a:xfrm rot="5400000">
                  <a:off x="3885281"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40" name="Curved Connector 339"/>
                <p:cNvCxnSpPr/>
                <p:nvPr/>
              </p:nvCxnSpPr>
              <p:spPr>
                <a:xfrm rot="5400000">
                  <a:off x="384320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57" name="Group 340"/>
              <p:cNvGrpSpPr>
                <a:grpSpLocks/>
              </p:cNvGrpSpPr>
              <p:nvPr/>
            </p:nvGrpSpPr>
            <p:grpSpPr bwMode="auto">
              <a:xfrm>
                <a:off x="8097555" y="2311400"/>
                <a:ext cx="134278" cy="447785"/>
                <a:chOff x="3969388" y="2184400"/>
                <a:chExt cx="134278" cy="447785"/>
              </a:xfrm>
            </p:grpSpPr>
            <p:sp>
              <p:nvSpPr>
                <p:cNvPr id="342" name="Oval 341"/>
                <p:cNvSpPr/>
                <p:nvPr/>
              </p:nvSpPr>
              <p:spPr>
                <a:xfrm>
                  <a:off x="3977706"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43" name="Curved Connector 342"/>
                <p:cNvCxnSpPr/>
                <p:nvPr/>
              </p:nvCxnSpPr>
              <p:spPr>
                <a:xfrm rot="5400000">
                  <a:off x="3885818"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44" name="Curved Connector 343"/>
                <p:cNvCxnSpPr/>
                <p:nvPr/>
              </p:nvCxnSpPr>
              <p:spPr>
                <a:xfrm rot="5400000">
                  <a:off x="384374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61" name="Group 344"/>
              <p:cNvGrpSpPr>
                <a:grpSpLocks/>
              </p:cNvGrpSpPr>
              <p:nvPr/>
            </p:nvGrpSpPr>
            <p:grpSpPr bwMode="auto">
              <a:xfrm>
                <a:off x="8192276" y="2311400"/>
                <a:ext cx="134278" cy="447785"/>
                <a:chOff x="3969388" y="2184400"/>
                <a:chExt cx="134278" cy="447785"/>
              </a:xfrm>
            </p:grpSpPr>
            <p:sp>
              <p:nvSpPr>
                <p:cNvPr id="346" name="Oval 345"/>
                <p:cNvSpPr/>
                <p:nvPr/>
              </p:nvSpPr>
              <p:spPr>
                <a:xfrm>
                  <a:off x="3976656"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47" name="Curved Connector 346"/>
                <p:cNvCxnSpPr/>
                <p:nvPr/>
              </p:nvCxnSpPr>
              <p:spPr>
                <a:xfrm rot="5400000">
                  <a:off x="388476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48" name="Curved Connector 347"/>
                <p:cNvCxnSpPr/>
                <p:nvPr/>
              </p:nvCxnSpPr>
              <p:spPr>
                <a:xfrm rot="5400000">
                  <a:off x="3842695"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grpSp>
          <p:nvGrpSpPr>
            <p:cNvPr id="800" name="Group 349"/>
            <p:cNvGrpSpPr>
              <a:grpSpLocks/>
            </p:cNvGrpSpPr>
            <p:nvPr/>
          </p:nvGrpSpPr>
          <p:grpSpPr bwMode="auto">
            <a:xfrm flipV="1">
              <a:off x="878980" y="2464594"/>
              <a:ext cx="7427795" cy="447785"/>
              <a:chOff x="898759" y="2311400"/>
              <a:chExt cx="7427795" cy="447785"/>
            </a:xfrm>
          </p:grpSpPr>
          <p:grpSp>
            <p:nvGrpSpPr>
              <p:cNvPr id="801" name="Group 350"/>
              <p:cNvGrpSpPr>
                <a:grpSpLocks/>
              </p:cNvGrpSpPr>
              <p:nvPr/>
            </p:nvGrpSpPr>
            <p:grpSpPr bwMode="auto">
              <a:xfrm>
                <a:off x="898759" y="2311400"/>
                <a:ext cx="134278" cy="447785"/>
                <a:chOff x="3969388" y="2184400"/>
                <a:chExt cx="134278" cy="447785"/>
              </a:xfrm>
            </p:grpSpPr>
            <p:sp>
              <p:nvSpPr>
                <p:cNvPr id="660" name="Oval 659"/>
                <p:cNvSpPr/>
                <p:nvPr/>
              </p:nvSpPr>
              <p:spPr>
                <a:xfrm>
                  <a:off x="397732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61" name="Curved Connector 660"/>
                <p:cNvCxnSpPr/>
                <p:nvPr/>
              </p:nvCxnSpPr>
              <p:spPr>
                <a:xfrm rot="5400000">
                  <a:off x="388543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62" name="Curved Connector 661"/>
                <p:cNvCxnSpPr/>
                <p:nvPr/>
              </p:nvCxnSpPr>
              <p:spPr>
                <a:xfrm rot="5400000">
                  <a:off x="3843366"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2" name="Group 351"/>
              <p:cNvGrpSpPr>
                <a:grpSpLocks/>
              </p:cNvGrpSpPr>
              <p:nvPr/>
            </p:nvGrpSpPr>
            <p:grpSpPr bwMode="auto">
              <a:xfrm>
                <a:off x="993480" y="2311400"/>
                <a:ext cx="134278" cy="447785"/>
                <a:chOff x="3969388" y="2184400"/>
                <a:chExt cx="134278" cy="447785"/>
              </a:xfrm>
            </p:grpSpPr>
            <p:sp>
              <p:nvSpPr>
                <p:cNvPr id="657" name="Oval 656"/>
                <p:cNvSpPr/>
                <p:nvPr/>
              </p:nvSpPr>
              <p:spPr>
                <a:xfrm>
                  <a:off x="3977864"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58" name="Curved Connector 657"/>
                <p:cNvCxnSpPr/>
                <p:nvPr/>
              </p:nvCxnSpPr>
              <p:spPr>
                <a:xfrm rot="5400000">
                  <a:off x="388597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59" name="Curved Connector 658"/>
                <p:cNvCxnSpPr/>
                <p:nvPr/>
              </p:nvCxnSpPr>
              <p:spPr>
                <a:xfrm rot="5400000">
                  <a:off x="3843903"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3" name="Group 352"/>
              <p:cNvGrpSpPr>
                <a:grpSpLocks/>
              </p:cNvGrpSpPr>
              <p:nvPr/>
            </p:nvGrpSpPr>
            <p:grpSpPr bwMode="auto">
              <a:xfrm>
                <a:off x="1088201" y="2311400"/>
                <a:ext cx="134278" cy="447785"/>
                <a:chOff x="3969388" y="2184400"/>
                <a:chExt cx="134278" cy="447785"/>
              </a:xfrm>
            </p:grpSpPr>
            <p:sp>
              <p:nvSpPr>
                <p:cNvPr id="654" name="Oval 653"/>
                <p:cNvSpPr/>
                <p:nvPr/>
              </p:nvSpPr>
              <p:spPr>
                <a:xfrm>
                  <a:off x="397681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55" name="Curved Connector 654"/>
                <p:cNvCxnSpPr/>
                <p:nvPr/>
              </p:nvCxnSpPr>
              <p:spPr>
                <a:xfrm rot="5400000">
                  <a:off x="3884925"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56" name="Curved Connector 655"/>
                <p:cNvCxnSpPr/>
                <p:nvPr/>
              </p:nvCxnSpPr>
              <p:spPr>
                <a:xfrm rot="5400000">
                  <a:off x="3842853"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4" name="Group 353"/>
              <p:cNvGrpSpPr>
                <a:grpSpLocks/>
              </p:cNvGrpSpPr>
              <p:nvPr/>
            </p:nvGrpSpPr>
            <p:grpSpPr bwMode="auto">
              <a:xfrm>
                <a:off x="1182922" y="2311400"/>
                <a:ext cx="134278" cy="447785"/>
                <a:chOff x="3969388" y="2184400"/>
                <a:chExt cx="134278" cy="447785"/>
              </a:xfrm>
            </p:grpSpPr>
            <p:sp>
              <p:nvSpPr>
                <p:cNvPr id="651" name="Oval 650"/>
                <p:cNvSpPr/>
                <p:nvPr/>
              </p:nvSpPr>
              <p:spPr>
                <a:xfrm>
                  <a:off x="3977349"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52" name="Curved Connector 651"/>
                <p:cNvCxnSpPr/>
                <p:nvPr/>
              </p:nvCxnSpPr>
              <p:spPr>
                <a:xfrm rot="5400000">
                  <a:off x="3885461"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53" name="Curved Connector 652"/>
                <p:cNvCxnSpPr/>
                <p:nvPr/>
              </p:nvCxnSpPr>
              <p:spPr>
                <a:xfrm rot="5400000">
                  <a:off x="3843389"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5" name="Group 354"/>
              <p:cNvGrpSpPr>
                <a:grpSpLocks/>
              </p:cNvGrpSpPr>
              <p:nvPr/>
            </p:nvGrpSpPr>
            <p:grpSpPr bwMode="auto">
              <a:xfrm>
                <a:off x="1277643" y="2311400"/>
                <a:ext cx="134278" cy="447785"/>
                <a:chOff x="3969388" y="2184400"/>
                <a:chExt cx="134278" cy="447785"/>
              </a:xfrm>
            </p:grpSpPr>
            <p:sp>
              <p:nvSpPr>
                <p:cNvPr id="648" name="Oval 647"/>
                <p:cNvSpPr/>
                <p:nvPr/>
              </p:nvSpPr>
              <p:spPr>
                <a:xfrm>
                  <a:off x="3977886"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49" name="Curved Connector 648"/>
                <p:cNvCxnSpPr/>
                <p:nvPr/>
              </p:nvCxnSpPr>
              <p:spPr>
                <a:xfrm rot="5400000">
                  <a:off x="3885998"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50" name="Curved Connector 649"/>
                <p:cNvCxnSpPr/>
                <p:nvPr/>
              </p:nvCxnSpPr>
              <p:spPr>
                <a:xfrm rot="5400000">
                  <a:off x="3843926"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6" name="Group 355"/>
              <p:cNvGrpSpPr>
                <a:grpSpLocks/>
              </p:cNvGrpSpPr>
              <p:nvPr/>
            </p:nvGrpSpPr>
            <p:grpSpPr bwMode="auto">
              <a:xfrm>
                <a:off x="1372364" y="2311400"/>
                <a:ext cx="134278" cy="447785"/>
                <a:chOff x="3969388" y="2184400"/>
                <a:chExt cx="134278" cy="447785"/>
              </a:xfrm>
            </p:grpSpPr>
            <p:sp>
              <p:nvSpPr>
                <p:cNvPr id="645" name="Oval 644"/>
                <p:cNvSpPr/>
                <p:nvPr/>
              </p:nvSpPr>
              <p:spPr>
                <a:xfrm>
                  <a:off x="3976836"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46" name="Curved Connector 645"/>
                <p:cNvCxnSpPr/>
                <p:nvPr/>
              </p:nvCxnSpPr>
              <p:spPr>
                <a:xfrm rot="5400000">
                  <a:off x="388494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47" name="Curved Connector 646"/>
                <p:cNvCxnSpPr/>
                <p:nvPr/>
              </p:nvCxnSpPr>
              <p:spPr>
                <a:xfrm rot="5400000">
                  <a:off x="3842875"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7" name="Group 356"/>
              <p:cNvGrpSpPr>
                <a:grpSpLocks/>
              </p:cNvGrpSpPr>
              <p:nvPr/>
            </p:nvGrpSpPr>
            <p:grpSpPr bwMode="auto">
              <a:xfrm>
                <a:off x="1467085" y="2311400"/>
                <a:ext cx="134278" cy="447785"/>
                <a:chOff x="3969388" y="2184400"/>
                <a:chExt cx="134278" cy="447785"/>
              </a:xfrm>
            </p:grpSpPr>
            <p:sp>
              <p:nvSpPr>
                <p:cNvPr id="642" name="Oval 641"/>
                <p:cNvSpPr/>
                <p:nvPr/>
              </p:nvSpPr>
              <p:spPr>
                <a:xfrm>
                  <a:off x="397737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43" name="Curved Connector 642"/>
                <p:cNvCxnSpPr/>
                <p:nvPr/>
              </p:nvCxnSpPr>
              <p:spPr>
                <a:xfrm rot="5400000">
                  <a:off x="3885485"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44" name="Curved Connector 643"/>
                <p:cNvCxnSpPr/>
                <p:nvPr/>
              </p:nvCxnSpPr>
              <p:spPr>
                <a:xfrm rot="5400000">
                  <a:off x="3843412"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8" name="Group 357"/>
              <p:cNvGrpSpPr>
                <a:grpSpLocks/>
              </p:cNvGrpSpPr>
              <p:nvPr/>
            </p:nvGrpSpPr>
            <p:grpSpPr bwMode="auto">
              <a:xfrm>
                <a:off x="1561806" y="2311400"/>
                <a:ext cx="134278" cy="447785"/>
                <a:chOff x="3969388" y="2184400"/>
                <a:chExt cx="134278" cy="447785"/>
              </a:xfrm>
            </p:grpSpPr>
            <p:sp>
              <p:nvSpPr>
                <p:cNvPr id="639" name="Oval 638"/>
                <p:cNvSpPr/>
                <p:nvPr/>
              </p:nvSpPr>
              <p:spPr>
                <a:xfrm>
                  <a:off x="3977909"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40" name="Curved Connector 639"/>
                <p:cNvCxnSpPr/>
                <p:nvPr/>
              </p:nvCxnSpPr>
              <p:spPr>
                <a:xfrm rot="5400000">
                  <a:off x="3886021"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41" name="Curved Connector 640"/>
                <p:cNvCxnSpPr/>
                <p:nvPr/>
              </p:nvCxnSpPr>
              <p:spPr>
                <a:xfrm rot="5400000">
                  <a:off x="3843948"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9" name="Group 358"/>
              <p:cNvGrpSpPr>
                <a:grpSpLocks/>
              </p:cNvGrpSpPr>
              <p:nvPr/>
            </p:nvGrpSpPr>
            <p:grpSpPr bwMode="auto">
              <a:xfrm>
                <a:off x="1656527" y="2311400"/>
                <a:ext cx="134278" cy="447785"/>
                <a:chOff x="3969388" y="2184400"/>
                <a:chExt cx="134278" cy="447785"/>
              </a:xfrm>
            </p:grpSpPr>
            <p:sp>
              <p:nvSpPr>
                <p:cNvPr id="636" name="Oval 635"/>
                <p:cNvSpPr/>
                <p:nvPr/>
              </p:nvSpPr>
              <p:spPr>
                <a:xfrm>
                  <a:off x="3976858"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37" name="Curved Connector 636"/>
                <p:cNvCxnSpPr/>
                <p:nvPr/>
              </p:nvCxnSpPr>
              <p:spPr>
                <a:xfrm rot="5400000">
                  <a:off x="3884970"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38" name="Curved Connector 637"/>
                <p:cNvCxnSpPr/>
                <p:nvPr/>
              </p:nvCxnSpPr>
              <p:spPr>
                <a:xfrm rot="5400000">
                  <a:off x="3842898"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0" name="Group 359"/>
              <p:cNvGrpSpPr>
                <a:grpSpLocks/>
              </p:cNvGrpSpPr>
              <p:nvPr/>
            </p:nvGrpSpPr>
            <p:grpSpPr bwMode="auto">
              <a:xfrm>
                <a:off x="1751248" y="2311400"/>
                <a:ext cx="134278" cy="447785"/>
                <a:chOff x="3969388" y="2184400"/>
                <a:chExt cx="134278" cy="447785"/>
              </a:xfrm>
            </p:grpSpPr>
            <p:sp>
              <p:nvSpPr>
                <p:cNvPr id="633" name="Oval 632"/>
                <p:cNvSpPr/>
                <p:nvPr/>
              </p:nvSpPr>
              <p:spPr>
                <a:xfrm>
                  <a:off x="3977395"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34" name="Curved Connector 633"/>
                <p:cNvCxnSpPr/>
                <p:nvPr/>
              </p:nvCxnSpPr>
              <p:spPr>
                <a:xfrm rot="5400000">
                  <a:off x="3885507"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35" name="Curved Connector 634"/>
                <p:cNvCxnSpPr/>
                <p:nvPr/>
              </p:nvCxnSpPr>
              <p:spPr>
                <a:xfrm rot="5400000">
                  <a:off x="3843435"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1" name="Group 360"/>
              <p:cNvGrpSpPr>
                <a:grpSpLocks/>
              </p:cNvGrpSpPr>
              <p:nvPr/>
            </p:nvGrpSpPr>
            <p:grpSpPr bwMode="auto">
              <a:xfrm>
                <a:off x="1845969" y="2311400"/>
                <a:ext cx="134278" cy="447785"/>
                <a:chOff x="3969388" y="2184400"/>
                <a:chExt cx="134278" cy="447785"/>
              </a:xfrm>
            </p:grpSpPr>
            <p:sp>
              <p:nvSpPr>
                <p:cNvPr id="630" name="Oval 629"/>
                <p:cNvSpPr/>
                <p:nvPr/>
              </p:nvSpPr>
              <p:spPr>
                <a:xfrm>
                  <a:off x="3977932"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31" name="Curved Connector 630"/>
                <p:cNvCxnSpPr/>
                <p:nvPr/>
              </p:nvCxnSpPr>
              <p:spPr>
                <a:xfrm rot="5400000">
                  <a:off x="3886044"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32" name="Curved Connector 631"/>
                <p:cNvCxnSpPr/>
                <p:nvPr/>
              </p:nvCxnSpPr>
              <p:spPr>
                <a:xfrm rot="5400000">
                  <a:off x="3843972"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2" name="Group 361"/>
              <p:cNvGrpSpPr>
                <a:grpSpLocks/>
              </p:cNvGrpSpPr>
              <p:nvPr/>
            </p:nvGrpSpPr>
            <p:grpSpPr bwMode="auto">
              <a:xfrm>
                <a:off x="1940690" y="2311400"/>
                <a:ext cx="134278" cy="447785"/>
                <a:chOff x="3969388" y="2184400"/>
                <a:chExt cx="134278" cy="447785"/>
              </a:xfrm>
            </p:grpSpPr>
            <p:sp>
              <p:nvSpPr>
                <p:cNvPr id="627" name="Oval 626"/>
                <p:cNvSpPr/>
                <p:nvPr/>
              </p:nvSpPr>
              <p:spPr>
                <a:xfrm>
                  <a:off x="3976881"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28" name="Curved Connector 627"/>
                <p:cNvCxnSpPr/>
                <p:nvPr/>
              </p:nvCxnSpPr>
              <p:spPr>
                <a:xfrm rot="5400000">
                  <a:off x="388499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29" name="Curved Connector 628"/>
                <p:cNvCxnSpPr/>
                <p:nvPr/>
              </p:nvCxnSpPr>
              <p:spPr>
                <a:xfrm rot="5400000">
                  <a:off x="3842920"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3" name="Group 362"/>
              <p:cNvGrpSpPr>
                <a:grpSpLocks/>
              </p:cNvGrpSpPr>
              <p:nvPr/>
            </p:nvGrpSpPr>
            <p:grpSpPr bwMode="auto">
              <a:xfrm>
                <a:off x="2035411" y="2311400"/>
                <a:ext cx="134278" cy="447785"/>
                <a:chOff x="3969388" y="2184400"/>
                <a:chExt cx="134278" cy="447785"/>
              </a:xfrm>
            </p:grpSpPr>
            <p:sp>
              <p:nvSpPr>
                <p:cNvPr id="624" name="Oval 623"/>
                <p:cNvSpPr/>
                <p:nvPr/>
              </p:nvSpPr>
              <p:spPr>
                <a:xfrm>
                  <a:off x="3977418"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25" name="Curved Connector 624"/>
                <p:cNvCxnSpPr/>
                <p:nvPr/>
              </p:nvCxnSpPr>
              <p:spPr>
                <a:xfrm rot="5400000">
                  <a:off x="3885530"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26" name="Curved Connector 625"/>
                <p:cNvCxnSpPr/>
                <p:nvPr/>
              </p:nvCxnSpPr>
              <p:spPr>
                <a:xfrm rot="5400000">
                  <a:off x="3843457"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5" name="Group 363"/>
              <p:cNvGrpSpPr>
                <a:grpSpLocks/>
              </p:cNvGrpSpPr>
              <p:nvPr/>
            </p:nvGrpSpPr>
            <p:grpSpPr bwMode="auto">
              <a:xfrm>
                <a:off x="2130132" y="2311400"/>
                <a:ext cx="134278" cy="447785"/>
                <a:chOff x="3969388" y="2184400"/>
                <a:chExt cx="134278" cy="447785"/>
              </a:xfrm>
            </p:grpSpPr>
            <p:sp>
              <p:nvSpPr>
                <p:cNvPr id="621" name="Oval 620"/>
                <p:cNvSpPr/>
                <p:nvPr/>
              </p:nvSpPr>
              <p:spPr>
                <a:xfrm>
                  <a:off x="3977955"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22" name="Curved Connector 621"/>
                <p:cNvCxnSpPr/>
                <p:nvPr/>
              </p:nvCxnSpPr>
              <p:spPr>
                <a:xfrm rot="5400000">
                  <a:off x="3886067"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23" name="Curved Connector 622"/>
                <p:cNvCxnSpPr/>
                <p:nvPr/>
              </p:nvCxnSpPr>
              <p:spPr>
                <a:xfrm rot="5400000">
                  <a:off x="3843994"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6" name="Group 364"/>
              <p:cNvGrpSpPr>
                <a:grpSpLocks/>
              </p:cNvGrpSpPr>
              <p:nvPr/>
            </p:nvGrpSpPr>
            <p:grpSpPr bwMode="auto">
              <a:xfrm>
                <a:off x="2224853" y="2311400"/>
                <a:ext cx="134278" cy="447785"/>
                <a:chOff x="3969388" y="2184400"/>
                <a:chExt cx="134278" cy="447785"/>
              </a:xfrm>
            </p:grpSpPr>
            <p:sp>
              <p:nvSpPr>
                <p:cNvPr id="618" name="Oval 617"/>
                <p:cNvSpPr/>
                <p:nvPr/>
              </p:nvSpPr>
              <p:spPr>
                <a:xfrm>
                  <a:off x="3976904"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19" name="Curved Connector 618"/>
                <p:cNvCxnSpPr/>
                <p:nvPr/>
              </p:nvCxnSpPr>
              <p:spPr>
                <a:xfrm rot="5400000">
                  <a:off x="3885016"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20" name="Curved Connector 619"/>
                <p:cNvCxnSpPr/>
                <p:nvPr/>
              </p:nvCxnSpPr>
              <p:spPr>
                <a:xfrm rot="5400000">
                  <a:off x="3842944"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7" name="Group 365"/>
              <p:cNvGrpSpPr>
                <a:grpSpLocks/>
              </p:cNvGrpSpPr>
              <p:nvPr/>
            </p:nvGrpSpPr>
            <p:grpSpPr bwMode="auto">
              <a:xfrm>
                <a:off x="2319574" y="2311400"/>
                <a:ext cx="134278" cy="447785"/>
                <a:chOff x="3969388" y="2184400"/>
                <a:chExt cx="134278" cy="447785"/>
              </a:xfrm>
            </p:grpSpPr>
            <p:sp>
              <p:nvSpPr>
                <p:cNvPr id="615" name="Oval 614"/>
                <p:cNvSpPr/>
                <p:nvPr/>
              </p:nvSpPr>
              <p:spPr>
                <a:xfrm>
                  <a:off x="3977440"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16" name="Curved Connector 615"/>
                <p:cNvCxnSpPr/>
                <p:nvPr/>
              </p:nvCxnSpPr>
              <p:spPr>
                <a:xfrm rot="5400000">
                  <a:off x="3885552"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17" name="Curved Connector 616"/>
                <p:cNvCxnSpPr/>
                <p:nvPr/>
              </p:nvCxnSpPr>
              <p:spPr>
                <a:xfrm rot="5400000">
                  <a:off x="3843480"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8" name="Group 366"/>
              <p:cNvGrpSpPr>
                <a:grpSpLocks/>
              </p:cNvGrpSpPr>
              <p:nvPr/>
            </p:nvGrpSpPr>
            <p:grpSpPr bwMode="auto">
              <a:xfrm>
                <a:off x="2414295" y="2311400"/>
                <a:ext cx="134278" cy="447785"/>
                <a:chOff x="3969388" y="2184400"/>
                <a:chExt cx="134278" cy="447785"/>
              </a:xfrm>
            </p:grpSpPr>
            <p:sp>
              <p:nvSpPr>
                <p:cNvPr id="612" name="Oval 611"/>
                <p:cNvSpPr/>
                <p:nvPr/>
              </p:nvSpPr>
              <p:spPr>
                <a:xfrm>
                  <a:off x="3977977"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13" name="Curved Connector 612"/>
                <p:cNvCxnSpPr/>
                <p:nvPr/>
              </p:nvCxnSpPr>
              <p:spPr>
                <a:xfrm rot="5400000">
                  <a:off x="3886089"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14" name="Curved Connector 613"/>
                <p:cNvCxnSpPr/>
                <p:nvPr/>
              </p:nvCxnSpPr>
              <p:spPr>
                <a:xfrm rot="5400000">
                  <a:off x="3844017"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9" name="Group 367"/>
              <p:cNvGrpSpPr>
                <a:grpSpLocks/>
              </p:cNvGrpSpPr>
              <p:nvPr/>
            </p:nvGrpSpPr>
            <p:grpSpPr bwMode="auto">
              <a:xfrm>
                <a:off x="2509016" y="2311400"/>
                <a:ext cx="134278" cy="447785"/>
                <a:chOff x="3969388" y="2184400"/>
                <a:chExt cx="134278" cy="447785"/>
              </a:xfrm>
            </p:grpSpPr>
            <p:sp>
              <p:nvSpPr>
                <p:cNvPr id="609" name="Oval 608"/>
                <p:cNvSpPr/>
                <p:nvPr/>
              </p:nvSpPr>
              <p:spPr>
                <a:xfrm>
                  <a:off x="397692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10" name="Curved Connector 609"/>
                <p:cNvCxnSpPr/>
                <p:nvPr/>
              </p:nvCxnSpPr>
              <p:spPr>
                <a:xfrm rot="5400000">
                  <a:off x="388503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11" name="Curved Connector 610"/>
                <p:cNvCxnSpPr/>
                <p:nvPr/>
              </p:nvCxnSpPr>
              <p:spPr>
                <a:xfrm rot="5400000">
                  <a:off x="3842966"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20" name="Group 368"/>
              <p:cNvGrpSpPr>
                <a:grpSpLocks/>
              </p:cNvGrpSpPr>
              <p:nvPr/>
            </p:nvGrpSpPr>
            <p:grpSpPr bwMode="auto">
              <a:xfrm>
                <a:off x="2603737" y="2311400"/>
                <a:ext cx="134278" cy="447785"/>
                <a:chOff x="3969388" y="2184400"/>
                <a:chExt cx="134278" cy="447785"/>
              </a:xfrm>
            </p:grpSpPr>
            <p:sp>
              <p:nvSpPr>
                <p:cNvPr id="606" name="Oval 605"/>
                <p:cNvSpPr/>
                <p:nvPr/>
              </p:nvSpPr>
              <p:spPr>
                <a:xfrm>
                  <a:off x="3977464"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07" name="Curved Connector 606"/>
                <p:cNvCxnSpPr/>
                <p:nvPr/>
              </p:nvCxnSpPr>
              <p:spPr>
                <a:xfrm rot="5400000">
                  <a:off x="388557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08" name="Curved Connector 607"/>
                <p:cNvCxnSpPr/>
                <p:nvPr/>
              </p:nvCxnSpPr>
              <p:spPr>
                <a:xfrm rot="5400000">
                  <a:off x="3843503"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21" name="Group 369"/>
              <p:cNvGrpSpPr>
                <a:grpSpLocks/>
              </p:cNvGrpSpPr>
              <p:nvPr/>
            </p:nvGrpSpPr>
            <p:grpSpPr bwMode="auto">
              <a:xfrm>
                <a:off x="2698458" y="2311400"/>
                <a:ext cx="134278" cy="447785"/>
                <a:chOff x="3969388" y="2184400"/>
                <a:chExt cx="134278" cy="447785"/>
              </a:xfrm>
            </p:grpSpPr>
            <p:sp>
              <p:nvSpPr>
                <p:cNvPr id="603" name="Oval 602"/>
                <p:cNvSpPr/>
                <p:nvPr/>
              </p:nvSpPr>
              <p:spPr>
                <a:xfrm>
                  <a:off x="3978001"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04" name="Curved Connector 603"/>
                <p:cNvCxnSpPr/>
                <p:nvPr/>
              </p:nvCxnSpPr>
              <p:spPr>
                <a:xfrm rot="5400000">
                  <a:off x="388611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05" name="Curved Connector 604"/>
                <p:cNvCxnSpPr/>
                <p:nvPr/>
              </p:nvCxnSpPr>
              <p:spPr>
                <a:xfrm rot="5400000">
                  <a:off x="3844040"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22" name="Group 370"/>
              <p:cNvGrpSpPr>
                <a:grpSpLocks/>
              </p:cNvGrpSpPr>
              <p:nvPr/>
            </p:nvGrpSpPr>
            <p:grpSpPr bwMode="auto">
              <a:xfrm>
                <a:off x="2793179" y="2311400"/>
                <a:ext cx="134278" cy="447785"/>
                <a:chOff x="3969388" y="2184400"/>
                <a:chExt cx="134278" cy="447785"/>
              </a:xfrm>
            </p:grpSpPr>
            <p:sp>
              <p:nvSpPr>
                <p:cNvPr id="600" name="Oval 599"/>
                <p:cNvSpPr/>
                <p:nvPr/>
              </p:nvSpPr>
              <p:spPr>
                <a:xfrm>
                  <a:off x="3976949"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01" name="Curved Connector 600"/>
                <p:cNvCxnSpPr/>
                <p:nvPr/>
              </p:nvCxnSpPr>
              <p:spPr>
                <a:xfrm rot="5400000">
                  <a:off x="3885061"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02" name="Curved Connector 601"/>
                <p:cNvCxnSpPr/>
                <p:nvPr/>
              </p:nvCxnSpPr>
              <p:spPr>
                <a:xfrm rot="5400000">
                  <a:off x="3842989"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23" name="Group 371"/>
              <p:cNvGrpSpPr>
                <a:grpSpLocks/>
              </p:cNvGrpSpPr>
              <p:nvPr/>
            </p:nvGrpSpPr>
            <p:grpSpPr bwMode="auto">
              <a:xfrm>
                <a:off x="2887900" y="2311400"/>
                <a:ext cx="134278" cy="447785"/>
                <a:chOff x="3969388" y="2184400"/>
                <a:chExt cx="134278" cy="447785"/>
              </a:xfrm>
            </p:grpSpPr>
            <p:sp>
              <p:nvSpPr>
                <p:cNvPr id="597" name="Oval 596"/>
                <p:cNvSpPr/>
                <p:nvPr/>
              </p:nvSpPr>
              <p:spPr>
                <a:xfrm>
                  <a:off x="3977486"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98" name="Curved Connector 597"/>
                <p:cNvCxnSpPr/>
                <p:nvPr/>
              </p:nvCxnSpPr>
              <p:spPr>
                <a:xfrm rot="5400000">
                  <a:off x="3885598"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99" name="Curved Connector 598"/>
                <p:cNvCxnSpPr/>
                <p:nvPr/>
              </p:nvCxnSpPr>
              <p:spPr>
                <a:xfrm rot="5400000">
                  <a:off x="3843526"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24" name="Group 372"/>
              <p:cNvGrpSpPr>
                <a:grpSpLocks/>
              </p:cNvGrpSpPr>
              <p:nvPr/>
            </p:nvGrpSpPr>
            <p:grpSpPr bwMode="auto">
              <a:xfrm>
                <a:off x="2982621" y="2311400"/>
                <a:ext cx="134278" cy="447785"/>
                <a:chOff x="3969388" y="2184400"/>
                <a:chExt cx="134278" cy="447785"/>
              </a:xfrm>
            </p:grpSpPr>
            <p:sp>
              <p:nvSpPr>
                <p:cNvPr id="594" name="Oval 593"/>
                <p:cNvSpPr/>
                <p:nvPr/>
              </p:nvSpPr>
              <p:spPr>
                <a:xfrm>
                  <a:off x="3978023"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95" name="Curved Connector 594"/>
                <p:cNvCxnSpPr/>
                <p:nvPr/>
              </p:nvCxnSpPr>
              <p:spPr>
                <a:xfrm rot="5400000">
                  <a:off x="3886135"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96" name="Curved Connector 595"/>
                <p:cNvCxnSpPr/>
                <p:nvPr/>
              </p:nvCxnSpPr>
              <p:spPr>
                <a:xfrm rot="5400000">
                  <a:off x="3844063"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25" name="Group 373"/>
              <p:cNvGrpSpPr>
                <a:grpSpLocks/>
              </p:cNvGrpSpPr>
              <p:nvPr/>
            </p:nvGrpSpPr>
            <p:grpSpPr bwMode="auto">
              <a:xfrm>
                <a:off x="3077342" y="2311400"/>
                <a:ext cx="134278" cy="447785"/>
                <a:chOff x="3969388" y="2184400"/>
                <a:chExt cx="134278" cy="447785"/>
              </a:xfrm>
            </p:grpSpPr>
            <p:sp>
              <p:nvSpPr>
                <p:cNvPr id="591" name="Oval 590"/>
                <p:cNvSpPr/>
                <p:nvPr/>
              </p:nvSpPr>
              <p:spPr>
                <a:xfrm>
                  <a:off x="397697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92" name="Curved Connector 591"/>
                <p:cNvCxnSpPr/>
                <p:nvPr/>
              </p:nvCxnSpPr>
              <p:spPr>
                <a:xfrm rot="5400000">
                  <a:off x="3885085"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93" name="Curved Connector 592"/>
                <p:cNvCxnSpPr/>
                <p:nvPr/>
              </p:nvCxnSpPr>
              <p:spPr>
                <a:xfrm rot="5400000">
                  <a:off x="3843012"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28" name="Group 374"/>
              <p:cNvGrpSpPr>
                <a:grpSpLocks/>
              </p:cNvGrpSpPr>
              <p:nvPr/>
            </p:nvGrpSpPr>
            <p:grpSpPr bwMode="auto">
              <a:xfrm>
                <a:off x="3172063" y="2311400"/>
                <a:ext cx="134278" cy="447785"/>
                <a:chOff x="3969388" y="2184400"/>
                <a:chExt cx="134278" cy="447785"/>
              </a:xfrm>
            </p:grpSpPr>
            <p:sp>
              <p:nvSpPr>
                <p:cNvPr id="588" name="Oval 587"/>
                <p:cNvSpPr/>
                <p:nvPr/>
              </p:nvSpPr>
              <p:spPr>
                <a:xfrm>
                  <a:off x="3977509"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89" name="Curved Connector 588"/>
                <p:cNvCxnSpPr/>
                <p:nvPr/>
              </p:nvCxnSpPr>
              <p:spPr>
                <a:xfrm rot="5400000">
                  <a:off x="3885621"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90" name="Curved Connector 589"/>
                <p:cNvCxnSpPr/>
                <p:nvPr/>
              </p:nvCxnSpPr>
              <p:spPr>
                <a:xfrm rot="5400000">
                  <a:off x="3843548"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31" name="Group 375"/>
              <p:cNvGrpSpPr>
                <a:grpSpLocks/>
              </p:cNvGrpSpPr>
              <p:nvPr/>
            </p:nvGrpSpPr>
            <p:grpSpPr bwMode="auto">
              <a:xfrm>
                <a:off x="3266784" y="2311400"/>
                <a:ext cx="134278" cy="447785"/>
                <a:chOff x="3969388" y="2184400"/>
                <a:chExt cx="134278" cy="447785"/>
              </a:xfrm>
            </p:grpSpPr>
            <p:sp>
              <p:nvSpPr>
                <p:cNvPr id="585" name="Oval 584"/>
                <p:cNvSpPr/>
                <p:nvPr/>
              </p:nvSpPr>
              <p:spPr>
                <a:xfrm>
                  <a:off x="3978046"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86" name="Curved Connector 585"/>
                <p:cNvCxnSpPr/>
                <p:nvPr/>
              </p:nvCxnSpPr>
              <p:spPr>
                <a:xfrm rot="5400000">
                  <a:off x="388615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87" name="Curved Connector 586"/>
                <p:cNvCxnSpPr/>
                <p:nvPr/>
              </p:nvCxnSpPr>
              <p:spPr>
                <a:xfrm rot="5400000">
                  <a:off x="3844085"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65" name="Group 376"/>
              <p:cNvGrpSpPr>
                <a:grpSpLocks/>
              </p:cNvGrpSpPr>
              <p:nvPr/>
            </p:nvGrpSpPr>
            <p:grpSpPr bwMode="auto">
              <a:xfrm>
                <a:off x="3361505" y="2311400"/>
                <a:ext cx="134278" cy="447785"/>
                <a:chOff x="3969388" y="2184400"/>
                <a:chExt cx="134278" cy="447785"/>
              </a:xfrm>
            </p:grpSpPr>
            <p:sp>
              <p:nvSpPr>
                <p:cNvPr id="582" name="Oval 581"/>
                <p:cNvSpPr/>
                <p:nvPr/>
              </p:nvSpPr>
              <p:spPr>
                <a:xfrm>
                  <a:off x="3976995"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83" name="Curved Connector 582"/>
                <p:cNvCxnSpPr/>
                <p:nvPr/>
              </p:nvCxnSpPr>
              <p:spPr>
                <a:xfrm rot="5400000">
                  <a:off x="3885107"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84" name="Curved Connector 583"/>
                <p:cNvCxnSpPr/>
                <p:nvPr/>
              </p:nvCxnSpPr>
              <p:spPr>
                <a:xfrm rot="5400000">
                  <a:off x="3843035"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69" name="Group 377"/>
              <p:cNvGrpSpPr>
                <a:grpSpLocks/>
              </p:cNvGrpSpPr>
              <p:nvPr/>
            </p:nvGrpSpPr>
            <p:grpSpPr bwMode="auto">
              <a:xfrm>
                <a:off x="3456226" y="2311400"/>
                <a:ext cx="134278" cy="447785"/>
                <a:chOff x="3969388" y="2184400"/>
                <a:chExt cx="134278" cy="447785"/>
              </a:xfrm>
            </p:grpSpPr>
            <p:sp>
              <p:nvSpPr>
                <p:cNvPr id="579" name="Oval 578"/>
                <p:cNvSpPr/>
                <p:nvPr/>
              </p:nvSpPr>
              <p:spPr>
                <a:xfrm>
                  <a:off x="3977532"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80" name="Curved Connector 579"/>
                <p:cNvCxnSpPr/>
                <p:nvPr/>
              </p:nvCxnSpPr>
              <p:spPr>
                <a:xfrm rot="5400000">
                  <a:off x="3885644"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81" name="Curved Connector 580"/>
                <p:cNvCxnSpPr/>
                <p:nvPr/>
              </p:nvCxnSpPr>
              <p:spPr>
                <a:xfrm rot="5400000">
                  <a:off x="3843572"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3" name="Group 378"/>
              <p:cNvGrpSpPr>
                <a:grpSpLocks/>
              </p:cNvGrpSpPr>
              <p:nvPr/>
            </p:nvGrpSpPr>
            <p:grpSpPr bwMode="auto">
              <a:xfrm>
                <a:off x="3550947" y="2311400"/>
                <a:ext cx="134278" cy="447785"/>
                <a:chOff x="3969388" y="2184400"/>
                <a:chExt cx="134278" cy="447785"/>
              </a:xfrm>
            </p:grpSpPr>
            <p:sp>
              <p:nvSpPr>
                <p:cNvPr id="576" name="Oval 575"/>
                <p:cNvSpPr/>
                <p:nvPr/>
              </p:nvSpPr>
              <p:spPr>
                <a:xfrm>
                  <a:off x="3978068"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77" name="Curved Connector 576"/>
                <p:cNvCxnSpPr/>
                <p:nvPr/>
              </p:nvCxnSpPr>
              <p:spPr>
                <a:xfrm rot="5400000">
                  <a:off x="3886180"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78" name="Curved Connector 577"/>
                <p:cNvCxnSpPr/>
                <p:nvPr/>
              </p:nvCxnSpPr>
              <p:spPr>
                <a:xfrm rot="5400000">
                  <a:off x="3844108"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 name="Group 379"/>
              <p:cNvGrpSpPr>
                <a:grpSpLocks/>
              </p:cNvGrpSpPr>
              <p:nvPr/>
            </p:nvGrpSpPr>
            <p:grpSpPr bwMode="auto">
              <a:xfrm>
                <a:off x="3645668" y="2311400"/>
                <a:ext cx="134278" cy="447785"/>
                <a:chOff x="3969388" y="2184400"/>
                <a:chExt cx="134278" cy="447785"/>
              </a:xfrm>
            </p:grpSpPr>
            <p:sp>
              <p:nvSpPr>
                <p:cNvPr id="573" name="Oval 572"/>
                <p:cNvSpPr/>
                <p:nvPr/>
              </p:nvSpPr>
              <p:spPr>
                <a:xfrm>
                  <a:off x="3977018"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74" name="Curved Connector 573"/>
                <p:cNvCxnSpPr/>
                <p:nvPr/>
              </p:nvCxnSpPr>
              <p:spPr>
                <a:xfrm rot="5400000">
                  <a:off x="3885130"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75" name="Curved Connector 574"/>
                <p:cNvCxnSpPr/>
                <p:nvPr/>
              </p:nvCxnSpPr>
              <p:spPr>
                <a:xfrm rot="5400000">
                  <a:off x="3843057"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 name="Group 380"/>
              <p:cNvGrpSpPr>
                <a:grpSpLocks/>
              </p:cNvGrpSpPr>
              <p:nvPr/>
            </p:nvGrpSpPr>
            <p:grpSpPr bwMode="auto">
              <a:xfrm>
                <a:off x="3740389" y="2311400"/>
                <a:ext cx="134278" cy="447785"/>
                <a:chOff x="3969388" y="2184400"/>
                <a:chExt cx="134278" cy="447785"/>
              </a:xfrm>
            </p:grpSpPr>
            <p:sp>
              <p:nvSpPr>
                <p:cNvPr id="570" name="Oval 569"/>
                <p:cNvSpPr/>
                <p:nvPr/>
              </p:nvSpPr>
              <p:spPr>
                <a:xfrm>
                  <a:off x="3977555"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71" name="Curved Connector 570"/>
                <p:cNvCxnSpPr/>
                <p:nvPr/>
              </p:nvCxnSpPr>
              <p:spPr>
                <a:xfrm rot="5400000">
                  <a:off x="3885667"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72" name="Curved Connector 571"/>
                <p:cNvCxnSpPr/>
                <p:nvPr/>
              </p:nvCxnSpPr>
              <p:spPr>
                <a:xfrm rot="5400000">
                  <a:off x="3843594"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 name="Group 381"/>
              <p:cNvGrpSpPr>
                <a:grpSpLocks/>
              </p:cNvGrpSpPr>
              <p:nvPr/>
            </p:nvGrpSpPr>
            <p:grpSpPr bwMode="auto">
              <a:xfrm>
                <a:off x="3835110" y="2311400"/>
                <a:ext cx="134278" cy="447785"/>
                <a:chOff x="3969388" y="2184400"/>
                <a:chExt cx="134278" cy="447785"/>
              </a:xfrm>
            </p:grpSpPr>
            <p:sp>
              <p:nvSpPr>
                <p:cNvPr id="567" name="Oval 566"/>
                <p:cNvSpPr/>
                <p:nvPr/>
              </p:nvSpPr>
              <p:spPr>
                <a:xfrm>
                  <a:off x="3978092"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68" name="Curved Connector 567"/>
                <p:cNvCxnSpPr/>
                <p:nvPr/>
              </p:nvCxnSpPr>
              <p:spPr>
                <a:xfrm rot="5400000">
                  <a:off x="388620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69" name="Curved Connector 568"/>
                <p:cNvCxnSpPr/>
                <p:nvPr/>
              </p:nvCxnSpPr>
              <p:spPr>
                <a:xfrm rot="5400000">
                  <a:off x="3844131"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9" name="Group 382"/>
              <p:cNvGrpSpPr>
                <a:grpSpLocks/>
              </p:cNvGrpSpPr>
              <p:nvPr/>
            </p:nvGrpSpPr>
            <p:grpSpPr bwMode="auto">
              <a:xfrm>
                <a:off x="3929831" y="2311400"/>
                <a:ext cx="134278" cy="447785"/>
                <a:chOff x="3969388" y="2184400"/>
                <a:chExt cx="134278" cy="447785"/>
              </a:xfrm>
            </p:grpSpPr>
            <p:sp>
              <p:nvSpPr>
                <p:cNvPr id="564" name="Oval 563"/>
                <p:cNvSpPr/>
                <p:nvPr/>
              </p:nvSpPr>
              <p:spPr>
                <a:xfrm>
                  <a:off x="3977041"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65" name="Curved Connector 564"/>
                <p:cNvCxnSpPr/>
                <p:nvPr/>
              </p:nvCxnSpPr>
              <p:spPr>
                <a:xfrm rot="5400000">
                  <a:off x="3885153"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66" name="Curved Connector 565"/>
                <p:cNvCxnSpPr/>
                <p:nvPr/>
              </p:nvCxnSpPr>
              <p:spPr>
                <a:xfrm rot="5400000">
                  <a:off x="3843081"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93" name="Group 383"/>
              <p:cNvGrpSpPr>
                <a:grpSpLocks/>
              </p:cNvGrpSpPr>
              <p:nvPr/>
            </p:nvGrpSpPr>
            <p:grpSpPr bwMode="auto">
              <a:xfrm>
                <a:off x="4024552" y="2311400"/>
                <a:ext cx="134278" cy="447785"/>
                <a:chOff x="3969388" y="2184400"/>
                <a:chExt cx="134278" cy="447785"/>
              </a:xfrm>
            </p:grpSpPr>
            <p:sp>
              <p:nvSpPr>
                <p:cNvPr id="561" name="Oval 560"/>
                <p:cNvSpPr/>
                <p:nvPr/>
              </p:nvSpPr>
              <p:spPr>
                <a:xfrm>
                  <a:off x="3977577"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62" name="Curved Connector 561"/>
                <p:cNvCxnSpPr/>
                <p:nvPr/>
              </p:nvCxnSpPr>
              <p:spPr>
                <a:xfrm rot="5400000">
                  <a:off x="3885689"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63" name="Curved Connector 562"/>
                <p:cNvCxnSpPr/>
                <p:nvPr/>
              </p:nvCxnSpPr>
              <p:spPr>
                <a:xfrm rot="5400000">
                  <a:off x="3843617"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34" name="Group 384"/>
              <p:cNvGrpSpPr>
                <a:grpSpLocks/>
              </p:cNvGrpSpPr>
              <p:nvPr/>
            </p:nvGrpSpPr>
            <p:grpSpPr bwMode="auto">
              <a:xfrm>
                <a:off x="4119273" y="2311400"/>
                <a:ext cx="134278" cy="447785"/>
                <a:chOff x="3969388" y="2184400"/>
                <a:chExt cx="134278" cy="447785"/>
              </a:xfrm>
            </p:grpSpPr>
            <p:sp>
              <p:nvSpPr>
                <p:cNvPr id="558" name="Oval 557"/>
                <p:cNvSpPr/>
                <p:nvPr/>
              </p:nvSpPr>
              <p:spPr>
                <a:xfrm>
                  <a:off x="3978114"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59" name="Curved Connector 558"/>
                <p:cNvCxnSpPr/>
                <p:nvPr/>
              </p:nvCxnSpPr>
              <p:spPr>
                <a:xfrm rot="5400000">
                  <a:off x="3886226"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60" name="Curved Connector 559"/>
                <p:cNvCxnSpPr/>
                <p:nvPr/>
              </p:nvCxnSpPr>
              <p:spPr>
                <a:xfrm rot="5400000">
                  <a:off x="3844154"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36" name="Group 385"/>
              <p:cNvGrpSpPr>
                <a:grpSpLocks/>
              </p:cNvGrpSpPr>
              <p:nvPr/>
            </p:nvGrpSpPr>
            <p:grpSpPr bwMode="auto">
              <a:xfrm>
                <a:off x="4213994" y="2311400"/>
                <a:ext cx="134278" cy="447785"/>
                <a:chOff x="3969388" y="2184400"/>
                <a:chExt cx="134278" cy="447785"/>
              </a:xfrm>
            </p:grpSpPr>
            <p:sp>
              <p:nvSpPr>
                <p:cNvPr id="555" name="Oval 554"/>
                <p:cNvSpPr/>
                <p:nvPr/>
              </p:nvSpPr>
              <p:spPr>
                <a:xfrm>
                  <a:off x="3977064"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56" name="Curved Connector 555"/>
                <p:cNvCxnSpPr/>
                <p:nvPr/>
              </p:nvCxnSpPr>
              <p:spPr>
                <a:xfrm rot="5400000">
                  <a:off x="388517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57" name="Curved Connector 556"/>
                <p:cNvCxnSpPr/>
                <p:nvPr/>
              </p:nvCxnSpPr>
              <p:spPr>
                <a:xfrm rot="5400000">
                  <a:off x="3843103"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38" name="Group 386"/>
              <p:cNvGrpSpPr>
                <a:grpSpLocks/>
              </p:cNvGrpSpPr>
              <p:nvPr/>
            </p:nvGrpSpPr>
            <p:grpSpPr bwMode="auto">
              <a:xfrm>
                <a:off x="4308715" y="2311400"/>
                <a:ext cx="134278" cy="447785"/>
                <a:chOff x="3969388" y="2184400"/>
                <a:chExt cx="134278" cy="447785"/>
              </a:xfrm>
            </p:grpSpPr>
            <p:sp>
              <p:nvSpPr>
                <p:cNvPr id="552" name="Oval 551"/>
                <p:cNvSpPr/>
                <p:nvPr/>
              </p:nvSpPr>
              <p:spPr>
                <a:xfrm>
                  <a:off x="3977601"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53" name="Curved Connector 552"/>
                <p:cNvCxnSpPr/>
                <p:nvPr/>
              </p:nvCxnSpPr>
              <p:spPr>
                <a:xfrm rot="5400000">
                  <a:off x="388571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54" name="Curved Connector 553"/>
                <p:cNvCxnSpPr/>
                <p:nvPr/>
              </p:nvCxnSpPr>
              <p:spPr>
                <a:xfrm rot="5400000">
                  <a:off x="3843640"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0" name="Group 387"/>
              <p:cNvGrpSpPr>
                <a:grpSpLocks/>
              </p:cNvGrpSpPr>
              <p:nvPr/>
            </p:nvGrpSpPr>
            <p:grpSpPr bwMode="auto">
              <a:xfrm>
                <a:off x="4403436" y="2311400"/>
                <a:ext cx="134278" cy="447785"/>
                <a:chOff x="3969388" y="2184400"/>
                <a:chExt cx="134278" cy="447785"/>
              </a:xfrm>
            </p:grpSpPr>
            <p:sp>
              <p:nvSpPr>
                <p:cNvPr id="549" name="Oval 548"/>
                <p:cNvSpPr/>
                <p:nvPr/>
              </p:nvSpPr>
              <p:spPr>
                <a:xfrm>
                  <a:off x="3978137"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50" name="Curved Connector 549"/>
                <p:cNvCxnSpPr/>
                <p:nvPr/>
              </p:nvCxnSpPr>
              <p:spPr>
                <a:xfrm rot="5400000">
                  <a:off x="388624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51" name="Curved Connector 550"/>
                <p:cNvCxnSpPr/>
                <p:nvPr/>
              </p:nvCxnSpPr>
              <p:spPr>
                <a:xfrm rot="5400000">
                  <a:off x="3845763" y="2438865"/>
                  <a:ext cx="318725" cy="63505"/>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1" name="Group 388"/>
              <p:cNvGrpSpPr>
                <a:grpSpLocks/>
              </p:cNvGrpSpPr>
              <p:nvPr/>
            </p:nvGrpSpPr>
            <p:grpSpPr bwMode="auto">
              <a:xfrm>
                <a:off x="4498157" y="2311400"/>
                <a:ext cx="134278" cy="447785"/>
                <a:chOff x="3969388" y="2184400"/>
                <a:chExt cx="134278" cy="447785"/>
              </a:xfrm>
            </p:grpSpPr>
            <p:sp>
              <p:nvSpPr>
                <p:cNvPr id="546" name="Oval 545"/>
                <p:cNvSpPr/>
                <p:nvPr/>
              </p:nvSpPr>
              <p:spPr>
                <a:xfrm>
                  <a:off x="3977086"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47" name="Curved Connector 546"/>
                <p:cNvCxnSpPr/>
                <p:nvPr/>
              </p:nvCxnSpPr>
              <p:spPr>
                <a:xfrm rot="5400000">
                  <a:off x="3885198"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48" name="Curved Connector 547"/>
                <p:cNvCxnSpPr/>
                <p:nvPr/>
              </p:nvCxnSpPr>
              <p:spPr>
                <a:xfrm rot="5400000">
                  <a:off x="3843126"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2" name="Group 389"/>
              <p:cNvGrpSpPr>
                <a:grpSpLocks/>
              </p:cNvGrpSpPr>
              <p:nvPr/>
            </p:nvGrpSpPr>
            <p:grpSpPr bwMode="auto">
              <a:xfrm>
                <a:off x="4592878" y="2311400"/>
                <a:ext cx="134278" cy="447785"/>
                <a:chOff x="3969388" y="2184400"/>
                <a:chExt cx="134278" cy="447785"/>
              </a:xfrm>
            </p:grpSpPr>
            <p:sp>
              <p:nvSpPr>
                <p:cNvPr id="543" name="Oval 542"/>
                <p:cNvSpPr/>
                <p:nvPr/>
              </p:nvSpPr>
              <p:spPr>
                <a:xfrm>
                  <a:off x="3977623"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44" name="Curved Connector 543"/>
                <p:cNvCxnSpPr/>
                <p:nvPr/>
              </p:nvCxnSpPr>
              <p:spPr>
                <a:xfrm rot="5400000">
                  <a:off x="3885735"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45" name="Curved Connector 544"/>
                <p:cNvCxnSpPr/>
                <p:nvPr/>
              </p:nvCxnSpPr>
              <p:spPr>
                <a:xfrm rot="5400000">
                  <a:off x="3843663"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3" name="Group 390"/>
              <p:cNvGrpSpPr>
                <a:grpSpLocks/>
              </p:cNvGrpSpPr>
              <p:nvPr/>
            </p:nvGrpSpPr>
            <p:grpSpPr bwMode="auto">
              <a:xfrm>
                <a:off x="4687599" y="2311400"/>
                <a:ext cx="134278" cy="447785"/>
                <a:chOff x="3969388" y="2184400"/>
                <a:chExt cx="134278" cy="447785"/>
              </a:xfrm>
            </p:grpSpPr>
            <p:sp>
              <p:nvSpPr>
                <p:cNvPr id="540" name="Oval 539"/>
                <p:cNvSpPr/>
                <p:nvPr/>
              </p:nvSpPr>
              <p:spPr>
                <a:xfrm>
                  <a:off x="3978160"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41" name="Curved Connector 540"/>
                <p:cNvCxnSpPr/>
                <p:nvPr/>
              </p:nvCxnSpPr>
              <p:spPr>
                <a:xfrm rot="5400000">
                  <a:off x="3886272"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42" name="Curved Connector 541"/>
                <p:cNvCxnSpPr/>
                <p:nvPr/>
              </p:nvCxnSpPr>
              <p:spPr>
                <a:xfrm rot="5400000">
                  <a:off x="3847376" y="2440454"/>
                  <a:ext cx="318725" cy="6033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6" name="Group 391"/>
              <p:cNvGrpSpPr>
                <a:grpSpLocks/>
              </p:cNvGrpSpPr>
              <p:nvPr/>
            </p:nvGrpSpPr>
            <p:grpSpPr bwMode="auto">
              <a:xfrm>
                <a:off x="4782320" y="2311400"/>
                <a:ext cx="134278" cy="447785"/>
                <a:chOff x="3969388" y="2184400"/>
                <a:chExt cx="134278" cy="447785"/>
              </a:xfrm>
            </p:grpSpPr>
            <p:sp>
              <p:nvSpPr>
                <p:cNvPr id="537" name="Oval 536"/>
                <p:cNvSpPr/>
                <p:nvPr/>
              </p:nvSpPr>
              <p:spPr>
                <a:xfrm>
                  <a:off x="3977109"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38" name="Curved Connector 537"/>
                <p:cNvCxnSpPr/>
                <p:nvPr/>
              </p:nvCxnSpPr>
              <p:spPr>
                <a:xfrm rot="5400000">
                  <a:off x="3885221"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39" name="Curved Connector 538"/>
                <p:cNvCxnSpPr/>
                <p:nvPr/>
              </p:nvCxnSpPr>
              <p:spPr>
                <a:xfrm rot="5400000">
                  <a:off x="3843148"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7" name="Group 392"/>
              <p:cNvGrpSpPr>
                <a:grpSpLocks/>
              </p:cNvGrpSpPr>
              <p:nvPr/>
            </p:nvGrpSpPr>
            <p:grpSpPr bwMode="auto">
              <a:xfrm>
                <a:off x="4877041" y="2311400"/>
                <a:ext cx="134278" cy="447785"/>
                <a:chOff x="3969388" y="2184400"/>
                <a:chExt cx="134278" cy="447785"/>
              </a:xfrm>
            </p:grpSpPr>
            <p:sp>
              <p:nvSpPr>
                <p:cNvPr id="534" name="Oval 533"/>
                <p:cNvSpPr/>
                <p:nvPr/>
              </p:nvSpPr>
              <p:spPr>
                <a:xfrm>
                  <a:off x="3977646"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35" name="Curved Connector 534"/>
                <p:cNvCxnSpPr/>
                <p:nvPr/>
              </p:nvCxnSpPr>
              <p:spPr>
                <a:xfrm rot="5400000">
                  <a:off x="388575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36" name="Curved Connector 535"/>
                <p:cNvCxnSpPr/>
                <p:nvPr/>
              </p:nvCxnSpPr>
              <p:spPr>
                <a:xfrm rot="5400000">
                  <a:off x="3843685"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8" name="Group 393"/>
              <p:cNvGrpSpPr>
                <a:grpSpLocks/>
              </p:cNvGrpSpPr>
              <p:nvPr/>
            </p:nvGrpSpPr>
            <p:grpSpPr bwMode="auto">
              <a:xfrm>
                <a:off x="4971762" y="2311400"/>
                <a:ext cx="134278" cy="447785"/>
                <a:chOff x="3969388" y="2184400"/>
                <a:chExt cx="134278" cy="447785"/>
              </a:xfrm>
            </p:grpSpPr>
            <p:sp>
              <p:nvSpPr>
                <p:cNvPr id="531" name="Oval 530"/>
                <p:cNvSpPr/>
                <p:nvPr/>
              </p:nvSpPr>
              <p:spPr>
                <a:xfrm>
                  <a:off x="3979770" y="2184400"/>
                  <a:ext cx="123835"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32" name="Curved Connector 531"/>
                <p:cNvCxnSpPr/>
                <p:nvPr/>
              </p:nvCxnSpPr>
              <p:spPr>
                <a:xfrm rot="5400000">
                  <a:off x="3886295"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33" name="Curved Connector 532"/>
                <p:cNvCxnSpPr/>
                <p:nvPr/>
              </p:nvCxnSpPr>
              <p:spPr>
                <a:xfrm rot="5400000">
                  <a:off x="3848985" y="2442041"/>
                  <a:ext cx="318725" cy="57155"/>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9" name="Group 394"/>
              <p:cNvGrpSpPr>
                <a:grpSpLocks/>
              </p:cNvGrpSpPr>
              <p:nvPr/>
            </p:nvGrpSpPr>
            <p:grpSpPr bwMode="auto">
              <a:xfrm>
                <a:off x="5066483" y="2311400"/>
                <a:ext cx="134278" cy="447785"/>
                <a:chOff x="3969388" y="2184400"/>
                <a:chExt cx="134278" cy="447785"/>
              </a:xfrm>
            </p:grpSpPr>
            <p:sp>
              <p:nvSpPr>
                <p:cNvPr id="528" name="Oval 527"/>
                <p:cNvSpPr/>
                <p:nvPr/>
              </p:nvSpPr>
              <p:spPr>
                <a:xfrm>
                  <a:off x="3977132"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29" name="Curved Connector 528"/>
                <p:cNvCxnSpPr/>
                <p:nvPr/>
              </p:nvCxnSpPr>
              <p:spPr>
                <a:xfrm rot="5400000">
                  <a:off x="3885244"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30" name="Curved Connector 529"/>
                <p:cNvCxnSpPr/>
                <p:nvPr/>
              </p:nvCxnSpPr>
              <p:spPr>
                <a:xfrm rot="5400000">
                  <a:off x="3843172"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0" name="Group 395"/>
              <p:cNvGrpSpPr>
                <a:grpSpLocks/>
              </p:cNvGrpSpPr>
              <p:nvPr/>
            </p:nvGrpSpPr>
            <p:grpSpPr bwMode="auto">
              <a:xfrm>
                <a:off x="5161204" y="2311400"/>
                <a:ext cx="134278" cy="447785"/>
                <a:chOff x="3969388" y="2184400"/>
                <a:chExt cx="134278" cy="447785"/>
              </a:xfrm>
            </p:grpSpPr>
            <p:sp>
              <p:nvSpPr>
                <p:cNvPr id="525" name="Oval 524"/>
                <p:cNvSpPr/>
                <p:nvPr/>
              </p:nvSpPr>
              <p:spPr>
                <a:xfrm>
                  <a:off x="3977668"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26" name="Curved Connector 525"/>
                <p:cNvCxnSpPr/>
                <p:nvPr/>
              </p:nvCxnSpPr>
              <p:spPr>
                <a:xfrm rot="5400000">
                  <a:off x="3885780"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27" name="Curved Connector 526"/>
                <p:cNvCxnSpPr/>
                <p:nvPr/>
              </p:nvCxnSpPr>
              <p:spPr>
                <a:xfrm rot="5400000">
                  <a:off x="3843708"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1" name="Group 396"/>
              <p:cNvGrpSpPr>
                <a:grpSpLocks/>
              </p:cNvGrpSpPr>
              <p:nvPr/>
            </p:nvGrpSpPr>
            <p:grpSpPr bwMode="auto">
              <a:xfrm>
                <a:off x="5255925" y="2311400"/>
                <a:ext cx="134278" cy="447785"/>
                <a:chOff x="3969388" y="2184400"/>
                <a:chExt cx="134278" cy="447785"/>
              </a:xfrm>
            </p:grpSpPr>
            <p:sp>
              <p:nvSpPr>
                <p:cNvPr id="522" name="Oval 521"/>
                <p:cNvSpPr/>
                <p:nvPr/>
              </p:nvSpPr>
              <p:spPr>
                <a:xfrm>
                  <a:off x="3982968" y="2184400"/>
                  <a:ext cx="12066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23" name="Curved Connector 522"/>
                <p:cNvCxnSpPr/>
                <p:nvPr/>
              </p:nvCxnSpPr>
              <p:spPr>
                <a:xfrm rot="5400000">
                  <a:off x="3886317"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24" name="Curved Connector 523"/>
                <p:cNvCxnSpPr/>
                <p:nvPr/>
              </p:nvCxnSpPr>
              <p:spPr>
                <a:xfrm rot="5400000">
                  <a:off x="3850596" y="2443629"/>
                  <a:ext cx="318725" cy="53979"/>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2" name="Group 397"/>
              <p:cNvGrpSpPr>
                <a:grpSpLocks/>
              </p:cNvGrpSpPr>
              <p:nvPr/>
            </p:nvGrpSpPr>
            <p:grpSpPr bwMode="auto">
              <a:xfrm>
                <a:off x="5350646" y="2311400"/>
                <a:ext cx="134278" cy="447785"/>
                <a:chOff x="3969388" y="2184400"/>
                <a:chExt cx="134278" cy="447785"/>
              </a:xfrm>
            </p:grpSpPr>
            <p:sp>
              <p:nvSpPr>
                <p:cNvPr id="519" name="Oval 518"/>
                <p:cNvSpPr/>
                <p:nvPr/>
              </p:nvSpPr>
              <p:spPr>
                <a:xfrm>
                  <a:off x="3977155"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20" name="Curved Connector 519"/>
                <p:cNvCxnSpPr/>
                <p:nvPr/>
              </p:nvCxnSpPr>
              <p:spPr>
                <a:xfrm rot="5400000">
                  <a:off x="3885267"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21" name="Curved Connector 520"/>
                <p:cNvCxnSpPr/>
                <p:nvPr/>
              </p:nvCxnSpPr>
              <p:spPr>
                <a:xfrm rot="5400000">
                  <a:off x="3843194"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3" name="Group 398"/>
              <p:cNvGrpSpPr>
                <a:grpSpLocks/>
              </p:cNvGrpSpPr>
              <p:nvPr/>
            </p:nvGrpSpPr>
            <p:grpSpPr bwMode="auto">
              <a:xfrm>
                <a:off x="5445367" y="2311400"/>
                <a:ext cx="134278" cy="447785"/>
                <a:chOff x="3969388" y="2184400"/>
                <a:chExt cx="134278" cy="447785"/>
              </a:xfrm>
            </p:grpSpPr>
            <p:sp>
              <p:nvSpPr>
                <p:cNvPr id="516" name="Oval 515"/>
                <p:cNvSpPr/>
                <p:nvPr/>
              </p:nvSpPr>
              <p:spPr>
                <a:xfrm>
                  <a:off x="3977692"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17" name="Curved Connector 516"/>
                <p:cNvCxnSpPr/>
                <p:nvPr/>
              </p:nvCxnSpPr>
              <p:spPr>
                <a:xfrm rot="5400000">
                  <a:off x="388580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18" name="Curved Connector 517"/>
                <p:cNvCxnSpPr/>
                <p:nvPr/>
              </p:nvCxnSpPr>
              <p:spPr>
                <a:xfrm rot="5400000">
                  <a:off x="3843731"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4" name="Group 399"/>
              <p:cNvGrpSpPr>
                <a:grpSpLocks/>
              </p:cNvGrpSpPr>
              <p:nvPr/>
            </p:nvGrpSpPr>
            <p:grpSpPr bwMode="auto">
              <a:xfrm>
                <a:off x="5540088" y="2311400"/>
                <a:ext cx="134278" cy="447785"/>
                <a:chOff x="3969388" y="2184400"/>
                <a:chExt cx="134278" cy="447785"/>
              </a:xfrm>
            </p:grpSpPr>
            <p:sp>
              <p:nvSpPr>
                <p:cNvPr id="513" name="Oval 512"/>
                <p:cNvSpPr/>
                <p:nvPr/>
              </p:nvSpPr>
              <p:spPr>
                <a:xfrm>
                  <a:off x="3986166" y="2184400"/>
                  <a:ext cx="117485"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14" name="Curved Connector 513"/>
                <p:cNvCxnSpPr/>
                <p:nvPr/>
              </p:nvCxnSpPr>
              <p:spPr>
                <a:xfrm rot="5400000">
                  <a:off x="3886341"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15" name="Curved Connector 514"/>
                <p:cNvCxnSpPr/>
                <p:nvPr/>
              </p:nvCxnSpPr>
              <p:spPr>
                <a:xfrm rot="5400000">
                  <a:off x="3852206" y="2445216"/>
                  <a:ext cx="318725" cy="50804"/>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5" name="Group 400"/>
              <p:cNvGrpSpPr>
                <a:grpSpLocks/>
              </p:cNvGrpSpPr>
              <p:nvPr/>
            </p:nvGrpSpPr>
            <p:grpSpPr bwMode="auto">
              <a:xfrm>
                <a:off x="5634809" y="2311400"/>
                <a:ext cx="134278" cy="447785"/>
                <a:chOff x="3969388" y="2184400"/>
                <a:chExt cx="134278" cy="447785"/>
              </a:xfrm>
            </p:grpSpPr>
            <p:sp>
              <p:nvSpPr>
                <p:cNvPr id="510" name="Oval 509"/>
                <p:cNvSpPr/>
                <p:nvPr/>
              </p:nvSpPr>
              <p:spPr>
                <a:xfrm>
                  <a:off x="397717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11" name="Curved Connector 510"/>
                <p:cNvCxnSpPr/>
                <p:nvPr/>
              </p:nvCxnSpPr>
              <p:spPr>
                <a:xfrm rot="5400000">
                  <a:off x="3885289"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12" name="Curved Connector 511"/>
                <p:cNvCxnSpPr/>
                <p:nvPr/>
              </p:nvCxnSpPr>
              <p:spPr>
                <a:xfrm rot="5400000">
                  <a:off x="3843217"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6" name="Group 401"/>
              <p:cNvGrpSpPr>
                <a:grpSpLocks/>
              </p:cNvGrpSpPr>
              <p:nvPr/>
            </p:nvGrpSpPr>
            <p:grpSpPr bwMode="auto">
              <a:xfrm>
                <a:off x="5729530" y="2311400"/>
                <a:ext cx="134278" cy="447785"/>
                <a:chOff x="3969388" y="2184400"/>
                <a:chExt cx="134278" cy="447785"/>
              </a:xfrm>
            </p:grpSpPr>
            <p:sp>
              <p:nvSpPr>
                <p:cNvPr id="507" name="Oval 506"/>
                <p:cNvSpPr/>
                <p:nvPr/>
              </p:nvSpPr>
              <p:spPr>
                <a:xfrm>
                  <a:off x="3977714"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08" name="Curved Connector 507"/>
                <p:cNvCxnSpPr/>
                <p:nvPr/>
              </p:nvCxnSpPr>
              <p:spPr>
                <a:xfrm rot="5400000">
                  <a:off x="3885826"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09" name="Curved Connector 508"/>
                <p:cNvCxnSpPr/>
                <p:nvPr/>
              </p:nvCxnSpPr>
              <p:spPr>
                <a:xfrm rot="5400000">
                  <a:off x="3843754"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7" name="Group 402"/>
              <p:cNvGrpSpPr>
                <a:grpSpLocks/>
              </p:cNvGrpSpPr>
              <p:nvPr/>
            </p:nvGrpSpPr>
            <p:grpSpPr bwMode="auto">
              <a:xfrm>
                <a:off x="5824251" y="2311400"/>
                <a:ext cx="134278" cy="447785"/>
                <a:chOff x="3969388" y="2184400"/>
                <a:chExt cx="134278" cy="447785"/>
              </a:xfrm>
            </p:grpSpPr>
            <p:sp>
              <p:nvSpPr>
                <p:cNvPr id="504" name="Oval 503"/>
                <p:cNvSpPr/>
                <p:nvPr/>
              </p:nvSpPr>
              <p:spPr>
                <a:xfrm>
                  <a:off x="3989365" y="2184400"/>
                  <a:ext cx="114309"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05" name="Curved Connector 504"/>
                <p:cNvCxnSpPr/>
                <p:nvPr/>
              </p:nvCxnSpPr>
              <p:spPr>
                <a:xfrm rot="5400000">
                  <a:off x="3886363"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06" name="Curved Connector 505"/>
                <p:cNvCxnSpPr/>
                <p:nvPr/>
              </p:nvCxnSpPr>
              <p:spPr>
                <a:xfrm rot="5400000">
                  <a:off x="3853817" y="2446804"/>
                  <a:ext cx="318725" cy="47629"/>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8" name="Group 403"/>
              <p:cNvGrpSpPr>
                <a:grpSpLocks/>
              </p:cNvGrpSpPr>
              <p:nvPr/>
            </p:nvGrpSpPr>
            <p:grpSpPr bwMode="auto">
              <a:xfrm>
                <a:off x="5918972" y="2311400"/>
                <a:ext cx="134278" cy="447785"/>
                <a:chOff x="3969388" y="2184400"/>
                <a:chExt cx="134278" cy="447785"/>
              </a:xfrm>
            </p:grpSpPr>
            <p:sp>
              <p:nvSpPr>
                <p:cNvPr id="501" name="Oval 500"/>
                <p:cNvSpPr/>
                <p:nvPr/>
              </p:nvSpPr>
              <p:spPr>
                <a:xfrm>
                  <a:off x="3977201"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02" name="Curved Connector 501"/>
                <p:cNvCxnSpPr/>
                <p:nvPr/>
              </p:nvCxnSpPr>
              <p:spPr>
                <a:xfrm rot="5400000">
                  <a:off x="388531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03" name="Curved Connector 502"/>
                <p:cNvCxnSpPr/>
                <p:nvPr/>
              </p:nvCxnSpPr>
              <p:spPr>
                <a:xfrm rot="5400000">
                  <a:off x="3843240"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9" name="Group 404"/>
              <p:cNvGrpSpPr>
                <a:grpSpLocks/>
              </p:cNvGrpSpPr>
              <p:nvPr/>
            </p:nvGrpSpPr>
            <p:grpSpPr bwMode="auto">
              <a:xfrm>
                <a:off x="6013693" y="2311400"/>
                <a:ext cx="134278" cy="447785"/>
                <a:chOff x="3969388" y="2184400"/>
                <a:chExt cx="134278" cy="447785"/>
              </a:xfrm>
            </p:grpSpPr>
            <p:sp>
              <p:nvSpPr>
                <p:cNvPr id="498" name="Oval 497"/>
                <p:cNvSpPr/>
                <p:nvPr/>
              </p:nvSpPr>
              <p:spPr>
                <a:xfrm>
                  <a:off x="3977737"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99" name="Curved Connector 498"/>
                <p:cNvCxnSpPr/>
                <p:nvPr/>
              </p:nvCxnSpPr>
              <p:spPr>
                <a:xfrm rot="5400000">
                  <a:off x="388584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00" name="Curved Connector 499"/>
                <p:cNvCxnSpPr/>
                <p:nvPr/>
              </p:nvCxnSpPr>
              <p:spPr>
                <a:xfrm rot="5400000">
                  <a:off x="3843776"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0" name="Group 405"/>
              <p:cNvGrpSpPr>
                <a:grpSpLocks/>
              </p:cNvGrpSpPr>
              <p:nvPr/>
            </p:nvGrpSpPr>
            <p:grpSpPr bwMode="auto">
              <a:xfrm>
                <a:off x="6108414" y="2311400"/>
                <a:ext cx="134278" cy="447785"/>
                <a:chOff x="3969388" y="2184400"/>
                <a:chExt cx="134278" cy="447785"/>
              </a:xfrm>
            </p:grpSpPr>
            <p:sp>
              <p:nvSpPr>
                <p:cNvPr id="495" name="Oval 494"/>
                <p:cNvSpPr/>
                <p:nvPr/>
              </p:nvSpPr>
              <p:spPr>
                <a:xfrm>
                  <a:off x="3992562" y="2184400"/>
                  <a:ext cx="111134"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96" name="Curved Connector 495"/>
                <p:cNvCxnSpPr/>
                <p:nvPr/>
              </p:nvCxnSpPr>
              <p:spPr>
                <a:xfrm rot="5400000">
                  <a:off x="388638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97" name="Curved Connector 496"/>
                <p:cNvCxnSpPr/>
                <p:nvPr/>
              </p:nvCxnSpPr>
              <p:spPr>
                <a:xfrm rot="5400000">
                  <a:off x="3855426" y="2448391"/>
                  <a:ext cx="318725" cy="44454"/>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1" name="Group 406"/>
              <p:cNvGrpSpPr>
                <a:grpSpLocks/>
              </p:cNvGrpSpPr>
              <p:nvPr/>
            </p:nvGrpSpPr>
            <p:grpSpPr bwMode="auto">
              <a:xfrm>
                <a:off x="6203135" y="2311400"/>
                <a:ext cx="134278" cy="447785"/>
                <a:chOff x="3969388" y="2184400"/>
                <a:chExt cx="134278" cy="447785"/>
              </a:xfrm>
            </p:grpSpPr>
            <p:sp>
              <p:nvSpPr>
                <p:cNvPr id="492" name="Oval 491"/>
                <p:cNvSpPr/>
                <p:nvPr/>
              </p:nvSpPr>
              <p:spPr>
                <a:xfrm>
                  <a:off x="397722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93" name="Curved Connector 492"/>
                <p:cNvCxnSpPr/>
                <p:nvPr/>
              </p:nvCxnSpPr>
              <p:spPr>
                <a:xfrm rot="5400000">
                  <a:off x="3885335"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94" name="Curved Connector 493"/>
                <p:cNvCxnSpPr/>
                <p:nvPr/>
              </p:nvCxnSpPr>
              <p:spPr>
                <a:xfrm rot="5400000">
                  <a:off x="3843263"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2" name="Group 407"/>
              <p:cNvGrpSpPr>
                <a:grpSpLocks/>
              </p:cNvGrpSpPr>
              <p:nvPr/>
            </p:nvGrpSpPr>
            <p:grpSpPr bwMode="auto">
              <a:xfrm>
                <a:off x="6297856" y="2311400"/>
                <a:ext cx="134278" cy="447785"/>
                <a:chOff x="3969388" y="2184400"/>
                <a:chExt cx="134278" cy="447785"/>
              </a:xfrm>
            </p:grpSpPr>
            <p:sp>
              <p:nvSpPr>
                <p:cNvPr id="489" name="Oval 488"/>
                <p:cNvSpPr/>
                <p:nvPr/>
              </p:nvSpPr>
              <p:spPr>
                <a:xfrm>
                  <a:off x="3977760"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90" name="Curved Connector 489"/>
                <p:cNvCxnSpPr/>
                <p:nvPr/>
              </p:nvCxnSpPr>
              <p:spPr>
                <a:xfrm rot="5400000">
                  <a:off x="3914449"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91" name="Curved Connector 490"/>
                <p:cNvCxnSpPr/>
                <p:nvPr/>
              </p:nvCxnSpPr>
              <p:spPr>
                <a:xfrm rot="5400000">
                  <a:off x="3843800"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3" name="Group 408"/>
              <p:cNvGrpSpPr>
                <a:grpSpLocks/>
              </p:cNvGrpSpPr>
              <p:nvPr/>
            </p:nvGrpSpPr>
            <p:grpSpPr bwMode="auto">
              <a:xfrm>
                <a:off x="6392577" y="2311400"/>
                <a:ext cx="134278" cy="447785"/>
                <a:chOff x="3969388" y="2184400"/>
                <a:chExt cx="134278" cy="447785"/>
              </a:xfrm>
            </p:grpSpPr>
            <p:sp>
              <p:nvSpPr>
                <p:cNvPr id="486" name="Oval 485"/>
                <p:cNvSpPr/>
                <p:nvPr/>
              </p:nvSpPr>
              <p:spPr>
                <a:xfrm>
                  <a:off x="3995760" y="2184400"/>
                  <a:ext cx="107959"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87" name="Curved Connector 486"/>
                <p:cNvCxnSpPr/>
                <p:nvPr/>
              </p:nvCxnSpPr>
              <p:spPr>
                <a:xfrm rot="5400000">
                  <a:off x="3886408"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88" name="Curved Connector 487"/>
                <p:cNvCxnSpPr/>
                <p:nvPr/>
              </p:nvCxnSpPr>
              <p:spPr>
                <a:xfrm rot="5400000">
                  <a:off x="3857037" y="2449979"/>
                  <a:ext cx="318725" cy="4127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97" name="Group 409"/>
              <p:cNvGrpSpPr>
                <a:grpSpLocks/>
              </p:cNvGrpSpPr>
              <p:nvPr/>
            </p:nvGrpSpPr>
            <p:grpSpPr bwMode="auto">
              <a:xfrm>
                <a:off x="6487298" y="2311400"/>
                <a:ext cx="134278" cy="447785"/>
                <a:chOff x="3969388" y="2184400"/>
                <a:chExt cx="134278" cy="447785"/>
              </a:xfrm>
            </p:grpSpPr>
            <p:sp>
              <p:nvSpPr>
                <p:cNvPr id="483" name="Oval 482"/>
                <p:cNvSpPr/>
                <p:nvPr/>
              </p:nvSpPr>
              <p:spPr>
                <a:xfrm>
                  <a:off x="3977246"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84" name="Curved Connector 483"/>
                <p:cNvCxnSpPr/>
                <p:nvPr/>
              </p:nvCxnSpPr>
              <p:spPr>
                <a:xfrm rot="5400000">
                  <a:off x="388535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85" name="Curved Connector 484"/>
                <p:cNvCxnSpPr/>
                <p:nvPr/>
              </p:nvCxnSpPr>
              <p:spPr>
                <a:xfrm rot="5400000">
                  <a:off x="3843285"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01" name="Group 410"/>
              <p:cNvGrpSpPr>
                <a:grpSpLocks/>
              </p:cNvGrpSpPr>
              <p:nvPr/>
            </p:nvGrpSpPr>
            <p:grpSpPr bwMode="auto">
              <a:xfrm>
                <a:off x="6582019" y="2311400"/>
                <a:ext cx="134278" cy="447785"/>
                <a:chOff x="3969388" y="2184400"/>
                <a:chExt cx="134278" cy="447785"/>
              </a:xfrm>
            </p:grpSpPr>
            <p:sp>
              <p:nvSpPr>
                <p:cNvPr id="480" name="Oval 479"/>
                <p:cNvSpPr/>
                <p:nvPr/>
              </p:nvSpPr>
              <p:spPr>
                <a:xfrm>
                  <a:off x="3977783"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81" name="Curved Connector 480"/>
                <p:cNvCxnSpPr/>
                <p:nvPr/>
              </p:nvCxnSpPr>
              <p:spPr>
                <a:xfrm rot="5400000">
                  <a:off x="3914472"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82" name="Curved Connector 481"/>
                <p:cNvCxnSpPr/>
                <p:nvPr/>
              </p:nvCxnSpPr>
              <p:spPr>
                <a:xfrm rot="5400000">
                  <a:off x="3843822"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05" name="Group 411"/>
              <p:cNvGrpSpPr>
                <a:grpSpLocks/>
              </p:cNvGrpSpPr>
              <p:nvPr/>
            </p:nvGrpSpPr>
            <p:grpSpPr bwMode="auto">
              <a:xfrm>
                <a:off x="6676740" y="2311400"/>
                <a:ext cx="134278" cy="447785"/>
                <a:chOff x="3969388" y="2184400"/>
                <a:chExt cx="134278" cy="447785"/>
              </a:xfrm>
            </p:grpSpPr>
            <p:sp>
              <p:nvSpPr>
                <p:cNvPr id="477" name="Oval 476"/>
                <p:cNvSpPr/>
                <p:nvPr/>
              </p:nvSpPr>
              <p:spPr>
                <a:xfrm>
                  <a:off x="3998958" y="2184400"/>
                  <a:ext cx="104784"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78" name="Curved Connector 477"/>
                <p:cNvCxnSpPr/>
                <p:nvPr/>
              </p:nvCxnSpPr>
              <p:spPr>
                <a:xfrm rot="5400000">
                  <a:off x="3886432"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79" name="Curved Connector 478"/>
                <p:cNvCxnSpPr/>
                <p:nvPr/>
              </p:nvCxnSpPr>
              <p:spPr>
                <a:xfrm rot="5400000">
                  <a:off x="3858647" y="2451566"/>
                  <a:ext cx="318725" cy="38103"/>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09" name="Group 412"/>
              <p:cNvGrpSpPr>
                <a:grpSpLocks/>
              </p:cNvGrpSpPr>
              <p:nvPr/>
            </p:nvGrpSpPr>
            <p:grpSpPr bwMode="auto">
              <a:xfrm>
                <a:off x="6771461" y="2311400"/>
                <a:ext cx="134278" cy="447785"/>
                <a:chOff x="3969388" y="2184400"/>
                <a:chExt cx="134278" cy="447785"/>
              </a:xfrm>
            </p:grpSpPr>
            <p:sp>
              <p:nvSpPr>
                <p:cNvPr id="474" name="Oval 473"/>
                <p:cNvSpPr/>
                <p:nvPr/>
              </p:nvSpPr>
              <p:spPr>
                <a:xfrm>
                  <a:off x="3977268"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75" name="Curved Connector 474"/>
                <p:cNvCxnSpPr/>
                <p:nvPr/>
              </p:nvCxnSpPr>
              <p:spPr>
                <a:xfrm rot="5400000">
                  <a:off x="3885380"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76" name="Curved Connector 475"/>
                <p:cNvCxnSpPr/>
                <p:nvPr/>
              </p:nvCxnSpPr>
              <p:spPr>
                <a:xfrm rot="5400000">
                  <a:off x="3843308"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13" name="Group 413"/>
              <p:cNvGrpSpPr>
                <a:grpSpLocks/>
              </p:cNvGrpSpPr>
              <p:nvPr/>
            </p:nvGrpSpPr>
            <p:grpSpPr bwMode="auto">
              <a:xfrm>
                <a:off x="6866182" y="2311400"/>
                <a:ext cx="134278" cy="447785"/>
                <a:chOff x="3969388" y="2184400"/>
                <a:chExt cx="134278" cy="447785"/>
              </a:xfrm>
            </p:grpSpPr>
            <p:sp>
              <p:nvSpPr>
                <p:cNvPr id="471" name="Oval 470"/>
                <p:cNvSpPr/>
                <p:nvPr/>
              </p:nvSpPr>
              <p:spPr>
                <a:xfrm>
                  <a:off x="3977805"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72" name="Curved Connector 471"/>
                <p:cNvCxnSpPr/>
                <p:nvPr/>
              </p:nvCxnSpPr>
              <p:spPr>
                <a:xfrm rot="5400000">
                  <a:off x="3914494"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73" name="Curved Connector 472"/>
                <p:cNvCxnSpPr/>
                <p:nvPr/>
              </p:nvCxnSpPr>
              <p:spPr>
                <a:xfrm rot="5400000">
                  <a:off x="3858133"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17" name="Group 414"/>
              <p:cNvGrpSpPr>
                <a:grpSpLocks/>
              </p:cNvGrpSpPr>
              <p:nvPr/>
            </p:nvGrpSpPr>
            <p:grpSpPr bwMode="auto">
              <a:xfrm>
                <a:off x="6960903" y="2311400"/>
                <a:ext cx="134278" cy="447785"/>
                <a:chOff x="3969388" y="2184400"/>
                <a:chExt cx="134278" cy="447785"/>
              </a:xfrm>
            </p:grpSpPr>
            <p:sp>
              <p:nvSpPr>
                <p:cNvPr id="468" name="Oval 467"/>
                <p:cNvSpPr/>
                <p:nvPr/>
              </p:nvSpPr>
              <p:spPr>
                <a:xfrm>
                  <a:off x="4002157" y="2184400"/>
                  <a:ext cx="10160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69" name="Curved Connector 468"/>
                <p:cNvCxnSpPr/>
                <p:nvPr/>
              </p:nvCxnSpPr>
              <p:spPr>
                <a:xfrm rot="5400000">
                  <a:off x="3886454"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70" name="Curved Connector 469"/>
                <p:cNvCxnSpPr/>
                <p:nvPr/>
              </p:nvCxnSpPr>
              <p:spPr>
                <a:xfrm rot="5400000">
                  <a:off x="3858670" y="2451566"/>
                  <a:ext cx="318725" cy="38103"/>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21" name="Group 415"/>
              <p:cNvGrpSpPr>
                <a:grpSpLocks/>
              </p:cNvGrpSpPr>
              <p:nvPr/>
            </p:nvGrpSpPr>
            <p:grpSpPr bwMode="auto">
              <a:xfrm>
                <a:off x="7055624" y="2311400"/>
                <a:ext cx="134278" cy="447785"/>
                <a:chOff x="3969388" y="2184400"/>
                <a:chExt cx="134278" cy="447785"/>
              </a:xfrm>
            </p:grpSpPr>
            <p:sp>
              <p:nvSpPr>
                <p:cNvPr id="465" name="Oval 464"/>
                <p:cNvSpPr/>
                <p:nvPr/>
              </p:nvSpPr>
              <p:spPr>
                <a:xfrm>
                  <a:off x="3977292"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66" name="Curved Connector 465"/>
                <p:cNvCxnSpPr/>
                <p:nvPr/>
              </p:nvCxnSpPr>
              <p:spPr>
                <a:xfrm rot="5400000">
                  <a:off x="388540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67" name="Curved Connector 466"/>
                <p:cNvCxnSpPr/>
                <p:nvPr/>
              </p:nvCxnSpPr>
              <p:spPr>
                <a:xfrm rot="5400000">
                  <a:off x="3843331"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25" name="Group 416"/>
              <p:cNvGrpSpPr>
                <a:grpSpLocks/>
              </p:cNvGrpSpPr>
              <p:nvPr/>
            </p:nvGrpSpPr>
            <p:grpSpPr bwMode="auto">
              <a:xfrm>
                <a:off x="7150345" y="2311400"/>
                <a:ext cx="134278" cy="447785"/>
                <a:chOff x="3969388" y="2184400"/>
                <a:chExt cx="134278" cy="447785"/>
              </a:xfrm>
            </p:grpSpPr>
            <p:sp>
              <p:nvSpPr>
                <p:cNvPr id="462" name="Oval 461"/>
                <p:cNvSpPr/>
                <p:nvPr/>
              </p:nvSpPr>
              <p:spPr>
                <a:xfrm>
                  <a:off x="3977829"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63" name="Curved Connector 462"/>
                <p:cNvCxnSpPr/>
                <p:nvPr/>
              </p:nvCxnSpPr>
              <p:spPr>
                <a:xfrm rot="5400000">
                  <a:off x="391451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64" name="Curved Connector 463"/>
                <p:cNvCxnSpPr/>
                <p:nvPr/>
              </p:nvCxnSpPr>
              <p:spPr>
                <a:xfrm rot="5400000">
                  <a:off x="3858156"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5" name="Group 417"/>
              <p:cNvGrpSpPr>
                <a:grpSpLocks/>
              </p:cNvGrpSpPr>
              <p:nvPr/>
            </p:nvGrpSpPr>
            <p:grpSpPr bwMode="auto">
              <a:xfrm>
                <a:off x="7245066" y="2311400"/>
                <a:ext cx="134278" cy="447785"/>
                <a:chOff x="3969388" y="2184400"/>
                <a:chExt cx="134278" cy="447785"/>
              </a:xfrm>
            </p:grpSpPr>
            <p:sp>
              <p:nvSpPr>
                <p:cNvPr id="459" name="Oval 458"/>
                <p:cNvSpPr/>
                <p:nvPr/>
              </p:nvSpPr>
              <p:spPr>
                <a:xfrm>
                  <a:off x="4005354" y="2184400"/>
                  <a:ext cx="9843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60" name="Curved Connector 459"/>
                <p:cNvCxnSpPr/>
                <p:nvPr/>
              </p:nvCxnSpPr>
              <p:spPr>
                <a:xfrm rot="5400000">
                  <a:off x="3886477"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61" name="Curved Connector 460"/>
                <p:cNvCxnSpPr/>
                <p:nvPr/>
              </p:nvCxnSpPr>
              <p:spPr>
                <a:xfrm rot="5400000">
                  <a:off x="3858692" y="2451566"/>
                  <a:ext cx="318725" cy="38103"/>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6" name="Group 418"/>
              <p:cNvGrpSpPr>
                <a:grpSpLocks/>
              </p:cNvGrpSpPr>
              <p:nvPr/>
            </p:nvGrpSpPr>
            <p:grpSpPr bwMode="auto">
              <a:xfrm>
                <a:off x="7339787" y="2311400"/>
                <a:ext cx="134278" cy="447785"/>
                <a:chOff x="3969388" y="2184400"/>
                <a:chExt cx="134278" cy="447785"/>
              </a:xfrm>
            </p:grpSpPr>
            <p:sp>
              <p:nvSpPr>
                <p:cNvPr id="456" name="Oval 455"/>
                <p:cNvSpPr/>
                <p:nvPr/>
              </p:nvSpPr>
              <p:spPr>
                <a:xfrm>
                  <a:off x="3977314"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57" name="Curved Connector 456"/>
                <p:cNvCxnSpPr/>
                <p:nvPr/>
              </p:nvCxnSpPr>
              <p:spPr>
                <a:xfrm rot="5400000">
                  <a:off x="3885426"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58" name="Curved Connector 457"/>
                <p:cNvCxnSpPr/>
                <p:nvPr/>
              </p:nvCxnSpPr>
              <p:spPr>
                <a:xfrm rot="5400000">
                  <a:off x="3843354"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7" name="Group 419"/>
              <p:cNvGrpSpPr>
                <a:grpSpLocks/>
              </p:cNvGrpSpPr>
              <p:nvPr/>
            </p:nvGrpSpPr>
            <p:grpSpPr bwMode="auto">
              <a:xfrm>
                <a:off x="7434508" y="2311400"/>
                <a:ext cx="134278" cy="447785"/>
                <a:chOff x="3969388" y="2184400"/>
                <a:chExt cx="134278" cy="447785"/>
              </a:xfrm>
            </p:grpSpPr>
            <p:sp>
              <p:nvSpPr>
                <p:cNvPr id="453" name="Oval 452"/>
                <p:cNvSpPr/>
                <p:nvPr/>
              </p:nvSpPr>
              <p:spPr>
                <a:xfrm>
                  <a:off x="3977851"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54" name="Curved Connector 453"/>
                <p:cNvCxnSpPr/>
                <p:nvPr/>
              </p:nvCxnSpPr>
              <p:spPr>
                <a:xfrm rot="5400000">
                  <a:off x="3914540"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55" name="Curved Connector 454"/>
                <p:cNvCxnSpPr/>
                <p:nvPr/>
              </p:nvCxnSpPr>
              <p:spPr>
                <a:xfrm rot="5400000">
                  <a:off x="3858179"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8" name="Group 420"/>
              <p:cNvGrpSpPr>
                <a:grpSpLocks/>
              </p:cNvGrpSpPr>
              <p:nvPr/>
            </p:nvGrpSpPr>
            <p:grpSpPr bwMode="auto">
              <a:xfrm>
                <a:off x="7529229" y="2311400"/>
                <a:ext cx="134278" cy="447785"/>
                <a:chOff x="3969388" y="2184400"/>
                <a:chExt cx="134278" cy="447785"/>
              </a:xfrm>
            </p:grpSpPr>
            <p:sp>
              <p:nvSpPr>
                <p:cNvPr id="450" name="Oval 449"/>
                <p:cNvSpPr/>
                <p:nvPr/>
              </p:nvSpPr>
              <p:spPr>
                <a:xfrm>
                  <a:off x="4006965" y="2184400"/>
                  <a:ext cx="96846"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51" name="Curved Connector 450"/>
                <p:cNvCxnSpPr/>
                <p:nvPr/>
              </p:nvCxnSpPr>
              <p:spPr>
                <a:xfrm rot="5400000">
                  <a:off x="3886500"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52" name="Curved Connector 451"/>
                <p:cNvCxnSpPr/>
                <p:nvPr/>
              </p:nvCxnSpPr>
              <p:spPr>
                <a:xfrm rot="5400000">
                  <a:off x="3858716" y="2451566"/>
                  <a:ext cx="318725" cy="38103"/>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9" name="Group 421"/>
              <p:cNvGrpSpPr>
                <a:grpSpLocks/>
              </p:cNvGrpSpPr>
              <p:nvPr/>
            </p:nvGrpSpPr>
            <p:grpSpPr bwMode="auto">
              <a:xfrm>
                <a:off x="7623950" y="2311400"/>
                <a:ext cx="134278" cy="447785"/>
                <a:chOff x="3969388" y="2184400"/>
                <a:chExt cx="134278" cy="447785"/>
              </a:xfrm>
            </p:grpSpPr>
            <p:sp>
              <p:nvSpPr>
                <p:cNvPr id="447" name="Oval 446"/>
                <p:cNvSpPr/>
                <p:nvPr/>
              </p:nvSpPr>
              <p:spPr>
                <a:xfrm>
                  <a:off x="397733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48" name="Curved Connector 447"/>
                <p:cNvCxnSpPr/>
                <p:nvPr/>
              </p:nvCxnSpPr>
              <p:spPr>
                <a:xfrm rot="5400000">
                  <a:off x="388544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49" name="Curved Connector 448"/>
                <p:cNvCxnSpPr/>
                <p:nvPr/>
              </p:nvCxnSpPr>
              <p:spPr>
                <a:xfrm rot="5400000">
                  <a:off x="3843376"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70" name="Group 422"/>
              <p:cNvGrpSpPr>
                <a:grpSpLocks/>
              </p:cNvGrpSpPr>
              <p:nvPr/>
            </p:nvGrpSpPr>
            <p:grpSpPr bwMode="auto">
              <a:xfrm>
                <a:off x="7718671" y="2311400"/>
                <a:ext cx="134278" cy="447785"/>
                <a:chOff x="3969388" y="2184400"/>
                <a:chExt cx="134278" cy="447785"/>
              </a:xfrm>
            </p:grpSpPr>
            <p:sp>
              <p:nvSpPr>
                <p:cNvPr id="444" name="Oval 443"/>
                <p:cNvSpPr/>
                <p:nvPr/>
              </p:nvSpPr>
              <p:spPr>
                <a:xfrm>
                  <a:off x="3977874"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45" name="Curved Connector 444"/>
                <p:cNvCxnSpPr/>
                <p:nvPr/>
              </p:nvCxnSpPr>
              <p:spPr>
                <a:xfrm rot="5400000">
                  <a:off x="391456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46" name="Curved Connector 445"/>
                <p:cNvCxnSpPr/>
                <p:nvPr/>
              </p:nvCxnSpPr>
              <p:spPr>
                <a:xfrm rot="5400000">
                  <a:off x="3858201"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71" name="Group 423"/>
              <p:cNvGrpSpPr>
                <a:grpSpLocks/>
              </p:cNvGrpSpPr>
              <p:nvPr/>
            </p:nvGrpSpPr>
            <p:grpSpPr bwMode="auto">
              <a:xfrm>
                <a:off x="7813392" y="2311400"/>
                <a:ext cx="134278" cy="447785"/>
                <a:chOff x="3969388" y="2184400"/>
                <a:chExt cx="134278" cy="447785"/>
              </a:xfrm>
            </p:grpSpPr>
            <p:sp>
              <p:nvSpPr>
                <p:cNvPr id="441" name="Oval 440"/>
                <p:cNvSpPr/>
                <p:nvPr/>
              </p:nvSpPr>
              <p:spPr>
                <a:xfrm>
                  <a:off x="4006988" y="2184400"/>
                  <a:ext cx="96845"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42" name="Curved Connector 441"/>
                <p:cNvCxnSpPr/>
                <p:nvPr/>
              </p:nvCxnSpPr>
              <p:spPr>
                <a:xfrm rot="5400000">
                  <a:off x="388652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43" name="Curved Connector 442"/>
                <p:cNvCxnSpPr/>
                <p:nvPr/>
              </p:nvCxnSpPr>
              <p:spPr>
                <a:xfrm rot="5400000">
                  <a:off x="3858738" y="2451566"/>
                  <a:ext cx="318725" cy="38103"/>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72" name="Group 424"/>
              <p:cNvGrpSpPr>
                <a:grpSpLocks/>
              </p:cNvGrpSpPr>
              <p:nvPr/>
            </p:nvGrpSpPr>
            <p:grpSpPr bwMode="auto">
              <a:xfrm>
                <a:off x="7908113" y="2311400"/>
                <a:ext cx="134278" cy="447785"/>
                <a:chOff x="3969388" y="2184400"/>
                <a:chExt cx="134278" cy="447785"/>
              </a:xfrm>
            </p:grpSpPr>
            <p:sp>
              <p:nvSpPr>
                <p:cNvPr id="438" name="Oval 437"/>
                <p:cNvSpPr/>
                <p:nvPr/>
              </p:nvSpPr>
              <p:spPr>
                <a:xfrm>
                  <a:off x="3977360"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39" name="Curved Connector 438"/>
                <p:cNvCxnSpPr/>
                <p:nvPr/>
              </p:nvCxnSpPr>
              <p:spPr>
                <a:xfrm rot="5400000">
                  <a:off x="3885472"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40" name="Curved Connector 439"/>
                <p:cNvCxnSpPr/>
                <p:nvPr/>
              </p:nvCxnSpPr>
              <p:spPr>
                <a:xfrm rot="5400000">
                  <a:off x="3843400"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73" name="Group 425"/>
              <p:cNvGrpSpPr>
                <a:grpSpLocks/>
              </p:cNvGrpSpPr>
              <p:nvPr/>
            </p:nvGrpSpPr>
            <p:grpSpPr bwMode="auto">
              <a:xfrm>
                <a:off x="8002834" y="2311400"/>
                <a:ext cx="134278" cy="447785"/>
                <a:chOff x="3969388" y="2184400"/>
                <a:chExt cx="134278" cy="447785"/>
              </a:xfrm>
            </p:grpSpPr>
            <p:sp>
              <p:nvSpPr>
                <p:cNvPr id="435" name="Oval 434"/>
                <p:cNvSpPr/>
                <p:nvPr/>
              </p:nvSpPr>
              <p:spPr>
                <a:xfrm>
                  <a:off x="3977896"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36" name="Curved Connector 435"/>
                <p:cNvCxnSpPr/>
                <p:nvPr/>
              </p:nvCxnSpPr>
              <p:spPr>
                <a:xfrm rot="5400000">
                  <a:off x="3914585"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37" name="Curved Connector 436"/>
                <p:cNvCxnSpPr/>
                <p:nvPr/>
              </p:nvCxnSpPr>
              <p:spPr>
                <a:xfrm rot="5400000">
                  <a:off x="3858224"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74" name="Group 426"/>
              <p:cNvGrpSpPr>
                <a:grpSpLocks/>
              </p:cNvGrpSpPr>
              <p:nvPr/>
            </p:nvGrpSpPr>
            <p:grpSpPr bwMode="auto">
              <a:xfrm>
                <a:off x="8097555" y="2311400"/>
                <a:ext cx="134278" cy="447785"/>
                <a:chOff x="3969388" y="2184400"/>
                <a:chExt cx="134278" cy="447785"/>
              </a:xfrm>
            </p:grpSpPr>
            <p:sp>
              <p:nvSpPr>
                <p:cNvPr id="432" name="Oval 431"/>
                <p:cNvSpPr/>
                <p:nvPr/>
              </p:nvSpPr>
              <p:spPr>
                <a:xfrm>
                  <a:off x="4007010" y="2184400"/>
                  <a:ext cx="96846"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33" name="Curved Connector 432"/>
                <p:cNvCxnSpPr/>
                <p:nvPr/>
              </p:nvCxnSpPr>
              <p:spPr>
                <a:xfrm rot="5400000">
                  <a:off x="3886545"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34" name="Curved Connector 433"/>
                <p:cNvCxnSpPr/>
                <p:nvPr/>
              </p:nvCxnSpPr>
              <p:spPr>
                <a:xfrm rot="5400000">
                  <a:off x="3858761" y="2451566"/>
                  <a:ext cx="318725" cy="38103"/>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75" name="Group 427"/>
              <p:cNvGrpSpPr>
                <a:grpSpLocks/>
              </p:cNvGrpSpPr>
              <p:nvPr/>
            </p:nvGrpSpPr>
            <p:grpSpPr bwMode="auto">
              <a:xfrm>
                <a:off x="8192276" y="2311400"/>
                <a:ext cx="134278" cy="447785"/>
                <a:chOff x="3969388" y="2184400"/>
                <a:chExt cx="134278" cy="447785"/>
              </a:xfrm>
            </p:grpSpPr>
            <p:sp>
              <p:nvSpPr>
                <p:cNvPr id="429" name="Oval 428"/>
                <p:cNvSpPr/>
                <p:nvPr/>
              </p:nvSpPr>
              <p:spPr>
                <a:xfrm>
                  <a:off x="397738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30" name="Curved Connector 429"/>
                <p:cNvCxnSpPr/>
                <p:nvPr/>
              </p:nvCxnSpPr>
              <p:spPr>
                <a:xfrm rot="5400000">
                  <a:off x="3885495"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31" name="Curved Connector 430"/>
                <p:cNvCxnSpPr/>
                <p:nvPr/>
              </p:nvCxnSpPr>
              <p:spPr>
                <a:xfrm rot="5400000">
                  <a:off x="3843422"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grpSp>
      <p:sp>
        <p:nvSpPr>
          <p:cNvPr id="665" name="Oval 664"/>
          <p:cNvSpPr/>
          <p:nvPr/>
        </p:nvSpPr>
        <p:spPr>
          <a:xfrm>
            <a:off x="6865938" y="1057275"/>
            <a:ext cx="438150" cy="102235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669" name="Regular Pentagon 668"/>
          <p:cNvSpPr/>
          <p:nvPr/>
        </p:nvSpPr>
        <p:spPr bwMode="auto">
          <a:xfrm rot="16200000">
            <a:off x="1346200" y="2082800"/>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670" name="Regular Pentagon 669"/>
          <p:cNvSpPr/>
          <p:nvPr/>
        </p:nvSpPr>
        <p:spPr bwMode="auto">
          <a:xfrm rot="16200000">
            <a:off x="1752600" y="2233613"/>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54296" name="AutoShape 14"/>
          <p:cNvSpPr>
            <a:spLocks noChangeArrowheads="1"/>
          </p:cNvSpPr>
          <p:nvPr/>
        </p:nvSpPr>
        <p:spPr bwMode="auto">
          <a:xfrm rot="-7921565">
            <a:off x="3248025" y="2984500"/>
            <a:ext cx="655638" cy="242888"/>
          </a:xfrm>
          <a:prstGeom prst="leftArrow">
            <a:avLst>
              <a:gd name="adj1" fmla="val 50000"/>
              <a:gd name="adj2" fmla="val 67484"/>
            </a:avLst>
          </a:prstGeom>
          <a:solidFill>
            <a:schemeClr val="bg2"/>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297" name="Rectangle 63"/>
          <p:cNvSpPr>
            <a:spLocks noChangeArrowheads="1"/>
          </p:cNvSpPr>
          <p:nvPr/>
        </p:nvSpPr>
        <p:spPr bwMode="auto">
          <a:xfrm>
            <a:off x="1801813" y="2511425"/>
            <a:ext cx="717550" cy="304800"/>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Hsp90</a:t>
            </a:r>
            <a:endParaRPr lang="de-DE" sz="1400" b="1">
              <a:solidFill>
                <a:srgbClr val="000000"/>
              </a:solidFill>
              <a:latin typeface="Helvetica" charset="0"/>
              <a:ea typeface="ＭＳ Ｐゴシック" charset="-128"/>
              <a:cs typeface="ＭＳ Ｐゴシック" charset="-128"/>
            </a:endParaRPr>
          </a:p>
        </p:txBody>
      </p:sp>
      <p:sp>
        <p:nvSpPr>
          <p:cNvPr id="54298" name="Oval 64"/>
          <p:cNvSpPr>
            <a:spLocks noChangeArrowheads="1"/>
          </p:cNvSpPr>
          <p:nvPr/>
        </p:nvSpPr>
        <p:spPr bwMode="auto">
          <a:xfrm>
            <a:off x="2430463" y="2393950"/>
            <a:ext cx="287337" cy="527050"/>
          </a:xfrm>
          <a:prstGeom prst="ellipse">
            <a:avLst/>
          </a:prstGeom>
          <a:gradFill rotWithShape="0">
            <a:gsLst>
              <a:gs pos="0">
                <a:srgbClr val="08CD00"/>
              </a:gs>
              <a:gs pos="100000">
                <a:srgbClr val="045F00"/>
              </a:gs>
            </a:gsLst>
            <a:lin ang="540000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299" name="Oval 65"/>
          <p:cNvSpPr>
            <a:spLocks noChangeArrowheads="1"/>
          </p:cNvSpPr>
          <p:nvPr/>
        </p:nvSpPr>
        <p:spPr bwMode="auto">
          <a:xfrm>
            <a:off x="2697163" y="2079625"/>
            <a:ext cx="287337" cy="527050"/>
          </a:xfrm>
          <a:prstGeom prst="ellipse">
            <a:avLst/>
          </a:prstGeom>
          <a:gradFill rotWithShape="0">
            <a:gsLst>
              <a:gs pos="0">
                <a:srgbClr val="08CD00"/>
              </a:gs>
              <a:gs pos="100000">
                <a:srgbClr val="045F00"/>
              </a:gs>
            </a:gsLst>
            <a:lin ang="5400000" scaled="1"/>
          </a:gradFill>
          <a:ln w="9525">
            <a:solidFill>
              <a:schemeClr val="tx1"/>
            </a:solidFill>
            <a:round/>
            <a:headEnd/>
            <a:tailEnd/>
          </a:ln>
        </p:spPr>
        <p:txBody>
          <a:bodyPr wrap="none" anchor="ctr">
            <a:prstTxWarp prst="textNoShape">
              <a:avLst/>
            </a:prstTxWarp>
          </a:bodyPr>
          <a:lstStyle/>
          <a:p>
            <a:pPr algn="ctr" fontAlgn="base">
              <a:spcBef>
                <a:spcPct val="0"/>
              </a:spcBef>
              <a:spcAft>
                <a:spcPct val="0"/>
              </a:spcAft>
            </a:pPr>
            <a:endParaRPr lang="de-DE">
              <a:solidFill>
                <a:srgbClr val="000000"/>
              </a:solidFill>
              <a:latin typeface="Times" charset="0"/>
              <a:ea typeface="ＭＳ Ｐゴシック" charset="-128"/>
              <a:cs typeface="ＭＳ Ｐゴシック" charset="-128"/>
            </a:endParaRPr>
          </a:p>
        </p:txBody>
      </p:sp>
      <p:sp>
        <p:nvSpPr>
          <p:cNvPr id="54300" name="Oval 66"/>
          <p:cNvSpPr>
            <a:spLocks noChangeArrowheads="1"/>
          </p:cNvSpPr>
          <p:nvPr/>
        </p:nvSpPr>
        <p:spPr bwMode="auto">
          <a:xfrm>
            <a:off x="2876550" y="2651125"/>
            <a:ext cx="246063" cy="242888"/>
          </a:xfrm>
          <a:prstGeom prst="ellipse">
            <a:avLst/>
          </a:prstGeom>
          <a:gradFill rotWithShape="0">
            <a:gsLst>
              <a:gs pos="0">
                <a:srgbClr val="08CD00"/>
              </a:gs>
              <a:gs pos="100000">
                <a:srgbClr val="045F00"/>
              </a:gs>
            </a:gsLst>
            <a:lin ang="540000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01" name="Rectangle 67"/>
          <p:cNvSpPr>
            <a:spLocks noChangeArrowheads="1"/>
          </p:cNvSpPr>
          <p:nvPr/>
        </p:nvSpPr>
        <p:spPr bwMode="auto">
          <a:xfrm>
            <a:off x="2124075" y="1871663"/>
            <a:ext cx="717550" cy="304800"/>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Hsp70</a:t>
            </a:r>
            <a:endParaRPr lang="de-DE" sz="1400" b="1">
              <a:solidFill>
                <a:srgbClr val="000000"/>
              </a:solidFill>
              <a:latin typeface="Helvetica" charset="0"/>
              <a:ea typeface="ＭＳ Ｐゴシック" charset="-128"/>
              <a:cs typeface="ＭＳ Ｐゴシック" charset="-128"/>
            </a:endParaRPr>
          </a:p>
        </p:txBody>
      </p:sp>
      <p:sp>
        <p:nvSpPr>
          <p:cNvPr id="54302" name="Rectangle 68"/>
          <p:cNvSpPr>
            <a:spLocks noChangeArrowheads="1"/>
          </p:cNvSpPr>
          <p:nvPr/>
        </p:nvSpPr>
        <p:spPr bwMode="auto">
          <a:xfrm>
            <a:off x="2581275" y="2921000"/>
            <a:ext cx="865188" cy="304800"/>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FKBP52</a:t>
            </a:r>
            <a:endParaRPr lang="de-DE" sz="1400" b="1">
              <a:solidFill>
                <a:srgbClr val="000000"/>
              </a:solidFill>
              <a:latin typeface="Helvetica" charset="0"/>
              <a:ea typeface="ＭＳ Ｐゴシック" charset="-128"/>
              <a:cs typeface="ＭＳ Ｐゴシック" charset="-128"/>
            </a:endParaRPr>
          </a:p>
        </p:txBody>
      </p:sp>
      <p:pic>
        <p:nvPicPr>
          <p:cNvPr id="54303" name="Picture 84"/>
          <p:cNvPicPr>
            <a:picLocks noChangeAspect="1"/>
          </p:cNvPicPr>
          <p:nvPr/>
        </p:nvPicPr>
        <p:blipFill>
          <a:blip r:embed="rId4"/>
          <a:srcRect/>
          <a:stretch>
            <a:fillRect/>
          </a:stretch>
        </p:blipFill>
        <p:spPr bwMode="auto">
          <a:xfrm>
            <a:off x="2482850" y="2317750"/>
            <a:ext cx="815975" cy="401638"/>
          </a:xfrm>
          <a:prstGeom prst="rect">
            <a:avLst/>
          </a:prstGeom>
          <a:noFill/>
          <a:ln w="9525">
            <a:noFill/>
            <a:miter lim="800000"/>
            <a:headEnd/>
            <a:tailEnd/>
          </a:ln>
        </p:spPr>
      </p:pic>
      <p:sp>
        <p:nvSpPr>
          <p:cNvPr id="54304" name="Rectangle 67"/>
          <p:cNvSpPr>
            <a:spLocks noChangeArrowheads="1"/>
          </p:cNvSpPr>
          <p:nvPr/>
        </p:nvSpPr>
        <p:spPr bwMode="auto">
          <a:xfrm>
            <a:off x="2532063" y="2393950"/>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grpSp>
        <p:nvGrpSpPr>
          <p:cNvPr id="876" name="Group 707"/>
          <p:cNvGrpSpPr>
            <a:grpSpLocks/>
          </p:cNvGrpSpPr>
          <p:nvPr/>
        </p:nvGrpSpPr>
        <p:grpSpPr bwMode="auto">
          <a:xfrm>
            <a:off x="820738" y="4295775"/>
            <a:ext cx="7972425" cy="1255713"/>
            <a:chOff x="820738" y="4179888"/>
            <a:chExt cx="6489700" cy="1255713"/>
          </a:xfrm>
        </p:grpSpPr>
        <p:sp>
          <p:nvSpPr>
            <p:cNvPr id="709" name="Arc 73"/>
            <p:cNvSpPr>
              <a:spLocks/>
            </p:cNvSpPr>
            <p:nvPr/>
          </p:nvSpPr>
          <p:spPr bwMode="auto">
            <a:xfrm rot="10800000" flipV="1">
              <a:off x="820738" y="4179888"/>
              <a:ext cx="3305586" cy="1217613"/>
            </a:xfrm>
            <a:custGeom>
              <a:avLst/>
              <a:gdLst>
                <a:gd name="T0" fmla="*/ 0 w 19281"/>
                <a:gd name="T1" fmla="*/ 0 h 21600"/>
                <a:gd name="T2" fmla="*/ 0 w 19281"/>
                <a:gd name="T3" fmla="*/ 0 h 21600"/>
                <a:gd name="T4" fmla="*/ 0 w 19281"/>
                <a:gd name="T5" fmla="*/ 0 h 21600"/>
                <a:gd name="T6" fmla="*/ 0 60000 65536"/>
                <a:gd name="T7" fmla="*/ 0 60000 65536"/>
                <a:gd name="T8" fmla="*/ 0 60000 65536"/>
                <a:gd name="T9" fmla="*/ 0 w 19281"/>
                <a:gd name="T10" fmla="*/ 0 h 21600"/>
                <a:gd name="T11" fmla="*/ 19281 w 19281"/>
                <a:gd name="T12" fmla="*/ 21600 h 21600"/>
              </a:gdLst>
              <a:ahLst/>
              <a:cxnLst>
                <a:cxn ang="T6">
                  <a:pos x="T0" y="T1"/>
                </a:cxn>
                <a:cxn ang="T7">
                  <a:pos x="T2" y="T3"/>
                </a:cxn>
                <a:cxn ang="T8">
                  <a:pos x="T4" y="T5"/>
                </a:cxn>
              </a:cxnLst>
              <a:rect l="T9" t="T10" r="T11" b="T12"/>
              <a:pathLst>
                <a:path w="19281" h="21600" fill="none" extrusionOk="0">
                  <a:moveTo>
                    <a:pt x="0" y="-1"/>
                  </a:moveTo>
                  <a:cubicBezTo>
                    <a:pt x="8151" y="-1"/>
                    <a:pt x="15607" y="4588"/>
                    <a:pt x="19281" y="11864"/>
                  </a:cubicBezTo>
                </a:path>
                <a:path w="19281" h="21600" stroke="0" extrusionOk="0">
                  <a:moveTo>
                    <a:pt x="0" y="-1"/>
                  </a:moveTo>
                  <a:cubicBezTo>
                    <a:pt x="8151" y="-1"/>
                    <a:pt x="15607" y="4588"/>
                    <a:pt x="19281" y="11864"/>
                  </a:cubicBezTo>
                  <a:lnTo>
                    <a:pt x="0" y="21600"/>
                  </a:lnTo>
                  <a:close/>
                </a:path>
              </a:pathLst>
            </a:custGeom>
            <a:noFill/>
            <a:ln w="9525">
              <a:solidFill>
                <a:srgbClr val="000000"/>
              </a:solidFill>
              <a:round/>
              <a:headEnd/>
              <a:tailEnd/>
            </a:ln>
          </p:spPr>
          <p:txBody>
            <a:bodyPr wrap="none" anchor="ctr">
              <a:prstTxWarp prst="textNoShape">
                <a:avLst/>
              </a:prstTxWarp>
            </a:bodyPr>
            <a:lstStyle/>
            <a:p>
              <a:pPr algn="ctr" defTabSz="914400">
                <a:defRPr/>
              </a:pPr>
              <a:endParaRPr lang="de-DE" b="1" kern="0">
                <a:solidFill>
                  <a:sysClr val="windowText" lastClr="000000"/>
                </a:solidFill>
                <a:latin typeface="Times" pitchFamily="-106" charset="0"/>
                <a:ea typeface="ＭＳ Ｐゴシック" pitchFamily="-109" charset="-128"/>
                <a:cs typeface="ＭＳ Ｐゴシック" pitchFamily="-109" charset="-128"/>
              </a:endParaRPr>
            </a:p>
          </p:txBody>
        </p:sp>
        <p:grpSp>
          <p:nvGrpSpPr>
            <p:cNvPr id="877" name="Group 109"/>
            <p:cNvGrpSpPr>
              <a:grpSpLocks/>
            </p:cNvGrpSpPr>
            <p:nvPr/>
          </p:nvGrpSpPr>
          <p:grpSpPr bwMode="auto">
            <a:xfrm>
              <a:off x="833438" y="4179888"/>
              <a:ext cx="6477000" cy="1255713"/>
              <a:chOff x="833438" y="4179888"/>
              <a:chExt cx="6477000" cy="1255713"/>
            </a:xfrm>
          </p:grpSpPr>
          <p:sp>
            <p:nvSpPr>
              <p:cNvPr id="711" name="Arc 72"/>
              <p:cNvSpPr>
                <a:spLocks/>
              </p:cNvSpPr>
              <p:nvPr/>
            </p:nvSpPr>
            <p:spPr bwMode="auto">
              <a:xfrm rot="10800000" flipH="1" flipV="1">
                <a:off x="4004852" y="4217988"/>
                <a:ext cx="3305586" cy="1217613"/>
              </a:xfrm>
              <a:custGeom>
                <a:avLst/>
                <a:gdLst>
                  <a:gd name="T0" fmla="*/ 0 w 19281"/>
                  <a:gd name="T1" fmla="*/ 0 h 21600"/>
                  <a:gd name="T2" fmla="*/ 0 w 19281"/>
                  <a:gd name="T3" fmla="*/ 0 h 21600"/>
                  <a:gd name="T4" fmla="*/ 0 w 19281"/>
                  <a:gd name="T5" fmla="*/ 0 h 21600"/>
                  <a:gd name="T6" fmla="*/ 0 60000 65536"/>
                  <a:gd name="T7" fmla="*/ 0 60000 65536"/>
                  <a:gd name="T8" fmla="*/ 0 60000 65536"/>
                  <a:gd name="T9" fmla="*/ 0 w 19281"/>
                  <a:gd name="T10" fmla="*/ 0 h 21600"/>
                  <a:gd name="T11" fmla="*/ 19281 w 19281"/>
                  <a:gd name="T12" fmla="*/ 21600 h 21600"/>
                </a:gdLst>
                <a:ahLst/>
                <a:cxnLst>
                  <a:cxn ang="T6">
                    <a:pos x="T0" y="T1"/>
                  </a:cxn>
                  <a:cxn ang="T7">
                    <a:pos x="T2" y="T3"/>
                  </a:cxn>
                  <a:cxn ang="T8">
                    <a:pos x="T4" y="T5"/>
                  </a:cxn>
                </a:cxnLst>
                <a:rect l="T9" t="T10" r="T11" b="T12"/>
                <a:pathLst>
                  <a:path w="19281" h="21600" fill="none" extrusionOk="0">
                    <a:moveTo>
                      <a:pt x="0" y="-1"/>
                    </a:moveTo>
                    <a:cubicBezTo>
                      <a:pt x="8151" y="-1"/>
                      <a:pt x="15607" y="4588"/>
                      <a:pt x="19281" y="11864"/>
                    </a:cubicBezTo>
                  </a:path>
                  <a:path w="19281" h="21600" stroke="0" extrusionOk="0">
                    <a:moveTo>
                      <a:pt x="0" y="-1"/>
                    </a:moveTo>
                    <a:cubicBezTo>
                      <a:pt x="8151" y="-1"/>
                      <a:pt x="15607" y="4588"/>
                      <a:pt x="19281" y="11864"/>
                    </a:cubicBezTo>
                    <a:lnTo>
                      <a:pt x="0" y="21600"/>
                    </a:lnTo>
                    <a:close/>
                  </a:path>
                </a:pathLst>
              </a:custGeom>
              <a:noFill/>
              <a:ln w="9525">
                <a:solidFill>
                  <a:srgbClr val="000000"/>
                </a:solidFill>
                <a:round/>
                <a:headEnd/>
                <a:tailEnd/>
              </a:ln>
            </p:spPr>
            <p:txBody>
              <a:bodyPr wrap="none" anchor="ctr">
                <a:prstTxWarp prst="textNoShape">
                  <a:avLst/>
                </a:prstTxWarp>
              </a:bodyPr>
              <a:lstStyle/>
              <a:p>
                <a:pPr defTabSz="914400">
                  <a:defRPr/>
                </a:pPr>
                <a:endParaRPr lang="en-US" kern="0">
                  <a:solidFill>
                    <a:sysClr val="windowText" lastClr="000000"/>
                  </a:solidFill>
                  <a:ea typeface="ＭＳ Ｐゴシック" pitchFamily="-109" charset="-128"/>
                  <a:cs typeface="ＭＳ Ｐゴシック" pitchFamily="-109" charset="-128"/>
                </a:endParaRPr>
              </a:p>
            </p:txBody>
          </p:sp>
          <p:grpSp>
            <p:nvGrpSpPr>
              <p:cNvPr id="878" name="Group 108"/>
              <p:cNvGrpSpPr>
                <a:grpSpLocks/>
              </p:cNvGrpSpPr>
              <p:nvPr/>
            </p:nvGrpSpPr>
            <p:grpSpPr bwMode="auto">
              <a:xfrm>
                <a:off x="833438" y="4179888"/>
                <a:ext cx="6464300" cy="1255713"/>
                <a:chOff x="833438" y="4179888"/>
                <a:chExt cx="6464300" cy="1255713"/>
              </a:xfrm>
            </p:grpSpPr>
            <p:sp>
              <p:nvSpPr>
                <p:cNvPr id="713" name="Arc 71"/>
                <p:cNvSpPr>
                  <a:spLocks/>
                </p:cNvSpPr>
                <p:nvPr/>
              </p:nvSpPr>
              <p:spPr bwMode="auto">
                <a:xfrm rot="10800000" flipV="1">
                  <a:off x="833660" y="4217988"/>
                  <a:ext cx="3305586" cy="1217613"/>
                </a:xfrm>
                <a:custGeom>
                  <a:avLst/>
                  <a:gdLst>
                    <a:gd name="T0" fmla="*/ 0 w 19281"/>
                    <a:gd name="T1" fmla="*/ 0 h 21600"/>
                    <a:gd name="T2" fmla="*/ 0 w 19281"/>
                    <a:gd name="T3" fmla="*/ 0 h 21600"/>
                    <a:gd name="T4" fmla="*/ 0 w 19281"/>
                    <a:gd name="T5" fmla="*/ 0 h 21600"/>
                    <a:gd name="T6" fmla="*/ 0 60000 65536"/>
                    <a:gd name="T7" fmla="*/ 0 60000 65536"/>
                    <a:gd name="T8" fmla="*/ 0 60000 65536"/>
                    <a:gd name="T9" fmla="*/ 0 w 19281"/>
                    <a:gd name="T10" fmla="*/ 0 h 21600"/>
                    <a:gd name="T11" fmla="*/ 19281 w 19281"/>
                    <a:gd name="T12" fmla="*/ 21600 h 21600"/>
                  </a:gdLst>
                  <a:ahLst/>
                  <a:cxnLst>
                    <a:cxn ang="T6">
                      <a:pos x="T0" y="T1"/>
                    </a:cxn>
                    <a:cxn ang="T7">
                      <a:pos x="T2" y="T3"/>
                    </a:cxn>
                    <a:cxn ang="T8">
                      <a:pos x="T4" y="T5"/>
                    </a:cxn>
                  </a:cxnLst>
                  <a:rect l="T9" t="T10" r="T11" b="T12"/>
                  <a:pathLst>
                    <a:path w="19281" h="21600" fill="none" extrusionOk="0">
                      <a:moveTo>
                        <a:pt x="0" y="-1"/>
                      </a:moveTo>
                      <a:cubicBezTo>
                        <a:pt x="8151" y="-1"/>
                        <a:pt x="15607" y="4588"/>
                        <a:pt x="19281" y="11864"/>
                      </a:cubicBezTo>
                    </a:path>
                    <a:path w="19281" h="21600" stroke="0" extrusionOk="0">
                      <a:moveTo>
                        <a:pt x="0" y="-1"/>
                      </a:moveTo>
                      <a:cubicBezTo>
                        <a:pt x="8151" y="-1"/>
                        <a:pt x="15607" y="4588"/>
                        <a:pt x="19281" y="11864"/>
                      </a:cubicBezTo>
                      <a:lnTo>
                        <a:pt x="0" y="21600"/>
                      </a:lnTo>
                      <a:close/>
                    </a:path>
                  </a:pathLst>
                </a:custGeom>
                <a:noFill/>
                <a:ln w="9525">
                  <a:solidFill>
                    <a:srgbClr val="000000"/>
                  </a:solidFill>
                  <a:round/>
                  <a:headEnd/>
                  <a:tailEnd/>
                </a:ln>
              </p:spPr>
              <p:txBody>
                <a:bodyPr wrap="none" anchor="ctr">
                  <a:prstTxWarp prst="textNoShape">
                    <a:avLst/>
                  </a:prstTxWarp>
                </a:bodyPr>
                <a:lstStyle/>
                <a:p>
                  <a:pPr defTabSz="914400">
                    <a:defRPr/>
                  </a:pPr>
                  <a:endParaRPr lang="en-US" kern="0">
                    <a:solidFill>
                      <a:sysClr val="windowText" lastClr="000000"/>
                    </a:solidFill>
                    <a:ea typeface="ＭＳ Ｐゴシック" pitchFamily="-109" charset="-128"/>
                    <a:cs typeface="ＭＳ Ｐゴシック" pitchFamily="-109" charset="-128"/>
                  </a:endParaRPr>
                </a:p>
              </p:txBody>
            </p:sp>
            <p:sp>
              <p:nvSpPr>
                <p:cNvPr id="714" name="Arc 74"/>
                <p:cNvSpPr>
                  <a:spLocks/>
                </p:cNvSpPr>
                <p:nvPr/>
              </p:nvSpPr>
              <p:spPr bwMode="auto">
                <a:xfrm rot="10800000" flipH="1" flipV="1">
                  <a:off x="3991930" y="4179888"/>
                  <a:ext cx="3305586" cy="1217613"/>
                </a:xfrm>
                <a:custGeom>
                  <a:avLst/>
                  <a:gdLst>
                    <a:gd name="T0" fmla="*/ 0 w 19281"/>
                    <a:gd name="T1" fmla="*/ 0 h 21600"/>
                    <a:gd name="T2" fmla="*/ 0 w 19281"/>
                    <a:gd name="T3" fmla="*/ 0 h 21600"/>
                    <a:gd name="T4" fmla="*/ 0 w 19281"/>
                    <a:gd name="T5" fmla="*/ 0 h 21600"/>
                    <a:gd name="T6" fmla="*/ 0 60000 65536"/>
                    <a:gd name="T7" fmla="*/ 0 60000 65536"/>
                    <a:gd name="T8" fmla="*/ 0 60000 65536"/>
                    <a:gd name="T9" fmla="*/ 0 w 19281"/>
                    <a:gd name="T10" fmla="*/ 0 h 21600"/>
                    <a:gd name="T11" fmla="*/ 19281 w 19281"/>
                    <a:gd name="T12" fmla="*/ 21600 h 21600"/>
                  </a:gdLst>
                  <a:ahLst/>
                  <a:cxnLst>
                    <a:cxn ang="T6">
                      <a:pos x="T0" y="T1"/>
                    </a:cxn>
                    <a:cxn ang="T7">
                      <a:pos x="T2" y="T3"/>
                    </a:cxn>
                    <a:cxn ang="T8">
                      <a:pos x="T4" y="T5"/>
                    </a:cxn>
                  </a:cxnLst>
                  <a:rect l="T9" t="T10" r="T11" b="T12"/>
                  <a:pathLst>
                    <a:path w="19281" h="21600" fill="none" extrusionOk="0">
                      <a:moveTo>
                        <a:pt x="0" y="-1"/>
                      </a:moveTo>
                      <a:cubicBezTo>
                        <a:pt x="8151" y="-1"/>
                        <a:pt x="15607" y="4588"/>
                        <a:pt x="19281" y="11864"/>
                      </a:cubicBezTo>
                    </a:path>
                    <a:path w="19281" h="21600" stroke="0" extrusionOk="0">
                      <a:moveTo>
                        <a:pt x="0" y="-1"/>
                      </a:moveTo>
                      <a:cubicBezTo>
                        <a:pt x="8151" y="-1"/>
                        <a:pt x="15607" y="4588"/>
                        <a:pt x="19281" y="11864"/>
                      </a:cubicBezTo>
                      <a:lnTo>
                        <a:pt x="0" y="21600"/>
                      </a:lnTo>
                      <a:close/>
                    </a:path>
                  </a:pathLst>
                </a:custGeom>
                <a:noFill/>
                <a:ln w="9525">
                  <a:solidFill>
                    <a:srgbClr val="000000"/>
                  </a:solidFill>
                  <a:round/>
                  <a:headEnd/>
                  <a:tailEnd/>
                </a:ln>
              </p:spPr>
              <p:txBody>
                <a:bodyPr wrap="none" anchor="ctr">
                  <a:prstTxWarp prst="textNoShape">
                    <a:avLst/>
                  </a:prstTxWarp>
                </a:bodyPr>
                <a:lstStyle/>
                <a:p>
                  <a:pPr defTabSz="914400">
                    <a:defRPr/>
                  </a:pPr>
                  <a:endParaRPr lang="en-US" kern="0">
                    <a:solidFill>
                      <a:sysClr val="windowText" lastClr="000000"/>
                    </a:solidFill>
                    <a:ea typeface="ＭＳ Ｐゴシック" pitchFamily="-109" charset="-128"/>
                    <a:cs typeface="ＭＳ Ｐゴシック" pitchFamily="-109" charset="-128"/>
                  </a:endParaRPr>
                </a:p>
              </p:txBody>
            </p:sp>
          </p:grpSp>
        </p:grpSp>
      </p:grpSp>
      <p:pic>
        <p:nvPicPr>
          <p:cNvPr id="54306" name="Picture 84"/>
          <p:cNvPicPr>
            <a:picLocks noChangeAspect="1"/>
          </p:cNvPicPr>
          <p:nvPr/>
        </p:nvPicPr>
        <p:blipFill>
          <a:blip r:embed="rId4"/>
          <a:srcRect/>
          <a:stretch>
            <a:fillRect/>
          </a:stretch>
        </p:blipFill>
        <p:spPr bwMode="auto">
          <a:xfrm>
            <a:off x="3636963" y="3581400"/>
            <a:ext cx="815975" cy="401638"/>
          </a:xfrm>
          <a:prstGeom prst="rect">
            <a:avLst/>
          </a:prstGeom>
          <a:noFill/>
          <a:ln w="9525">
            <a:noFill/>
            <a:miter lim="800000"/>
            <a:headEnd/>
            <a:tailEnd/>
          </a:ln>
        </p:spPr>
      </p:pic>
      <p:sp>
        <p:nvSpPr>
          <p:cNvPr id="54307" name="Rectangle 67"/>
          <p:cNvSpPr>
            <a:spLocks noChangeArrowheads="1"/>
          </p:cNvSpPr>
          <p:nvPr/>
        </p:nvSpPr>
        <p:spPr bwMode="auto">
          <a:xfrm>
            <a:off x="3686175" y="3657600"/>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718" name="Oval 29"/>
          <p:cNvSpPr>
            <a:spLocks noChangeArrowheads="1"/>
          </p:cNvSpPr>
          <p:nvPr/>
        </p:nvSpPr>
        <p:spPr bwMode="auto">
          <a:xfrm>
            <a:off x="4051300" y="3608388"/>
            <a:ext cx="504825" cy="165100"/>
          </a:xfrm>
          <a:prstGeom prst="ellipse">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prstTxWarp prst="textNoShape">
              <a:avLst/>
            </a:prstTxWarp>
          </a:bodyPr>
          <a:lstStyle/>
          <a:p>
            <a:pPr algn="ctr">
              <a:defRPr/>
            </a:pPr>
            <a:endParaRPr lang="de-DE" sz="1200">
              <a:solidFill>
                <a:prstClr val="white"/>
              </a:solidFill>
              <a:latin typeface="Times" pitchFamily="-106" charset="0"/>
            </a:endParaRPr>
          </a:p>
        </p:txBody>
      </p:sp>
      <p:sp>
        <p:nvSpPr>
          <p:cNvPr id="719" name="Regular Pentagon 718"/>
          <p:cNvSpPr/>
          <p:nvPr/>
        </p:nvSpPr>
        <p:spPr bwMode="auto">
          <a:xfrm rot="16200000">
            <a:off x="3606800" y="3443288"/>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721" name="Oval 720"/>
          <p:cNvSpPr/>
          <p:nvPr/>
        </p:nvSpPr>
        <p:spPr>
          <a:xfrm>
            <a:off x="2278063" y="4970463"/>
            <a:ext cx="638175" cy="42386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54311" name="Text Box 61"/>
          <p:cNvSpPr txBox="1">
            <a:spLocks noChangeArrowheads="1"/>
          </p:cNvSpPr>
          <p:nvPr/>
        </p:nvSpPr>
        <p:spPr bwMode="auto">
          <a:xfrm>
            <a:off x="2185988" y="5045075"/>
            <a:ext cx="903287"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p160/SRC</a:t>
            </a:r>
          </a:p>
        </p:txBody>
      </p:sp>
      <p:sp>
        <p:nvSpPr>
          <p:cNvPr id="723" name="Oval 722"/>
          <p:cNvSpPr/>
          <p:nvPr/>
        </p:nvSpPr>
        <p:spPr>
          <a:xfrm>
            <a:off x="2736850" y="5224463"/>
            <a:ext cx="638175" cy="422275"/>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54313" name="Text Box 61"/>
          <p:cNvSpPr txBox="1">
            <a:spLocks noChangeArrowheads="1"/>
          </p:cNvSpPr>
          <p:nvPr/>
        </p:nvSpPr>
        <p:spPr bwMode="auto">
          <a:xfrm>
            <a:off x="2794000" y="5297488"/>
            <a:ext cx="509588"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CBP</a:t>
            </a:r>
          </a:p>
        </p:txBody>
      </p:sp>
      <p:sp>
        <p:nvSpPr>
          <p:cNvPr id="725" name="Oval 724"/>
          <p:cNvSpPr/>
          <p:nvPr/>
        </p:nvSpPr>
        <p:spPr>
          <a:xfrm>
            <a:off x="2763838" y="5564188"/>
            <a:ext cx="231775" cy="17621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726" name="Oval 725"/>
          <p:cNvSpPr/>
          <p:nvPr/>
        </p:nvSpPr>
        <p:spPr>
          <a:xfrm>
            <a:off x="3017838" y="5573713"/>
            <a:ext cx="231775" cy="17621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727" name="Oval 726"/>
          <p:cNvSpPr/>
          <p:nvPr/>
        </p:nvSpPr>
        <p:spPr>
          <a:xfrm>
            <a:off x="3235325" y="5486400"/>
            <a:ext cx="231775" cy="174625"/>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grpSp>
        <p:nvGrpSpPr>
          <p:cNvPr id="879" name="Group 43"/>
          <p:cNvGrpSpPr>
            <a:grpSpLocks/>
          </p:cNvGrpSpPr>
          <p:nvPr/>
        </p:nvGrpSpPr>
        <p:grpSpPr bwMode="auto">
          <a:xfrm>
            <a:off x="2982913" y="5727700"/>
            <a:ext cx="1254125" cy="744538"/>
            <a:chOff x="1490" y="2846"/>
            <a:chExt cx="954" cy="566"/>
          </a:xfrm>
        </p:grpSpPr>
        <p:grpSp>
          <p:nvGrpSpPr>
            <p:cNvPr id="880" name="Group 44"/>
            <p:cNvGrpSpPr>
              <a:grpSpLocks/>
            </p:cNvGrpSpPr>
            <p:nvPr/>
          </p:nvGrpSpPr>
          <p:grpSpPr bwMode="auto">
            <a:xfrm>
              <a:off x="1490" y="2846"/>
              <a:ext cx="375" cy="566"/>
              <a:chOff x="1490" y="2846"/>
              <a:chExt cx="375" cy="566"/>
            </a:xfrm>
          </p:grpSpPr>
          <p:sp>
            <p:nvSpPr>
              <p:cNvPr id="54384" name="Freeform 45"/>
              <p:cNvSpPr>
                <a:spLocks/>
              </p:cNvSpPr>
              <p:nvPr/>
            </p:nvSpPr>
            <p:spPr bwMode="auto">
              <a:xfrm>
                <a:off x="1519" y="3167"/>
                <a:ext cx="47" cy="73"/>
              </a:xfrm>
              <a:custGeom>
                <a:avLst/>
                <a:gdLst>
                  <a:gd name="T0" fmla="*/ 0 w 48"/>
                  <a:gd name="T1" fmla="*/ 0 h 96"/>
                  <a:gd name="T2" fmla="*/ 24 w 48"/>
                  <a:gd name="T3" fmla="*/ 2 h 96"/>
                  <a:gd name="T4" fmla="*/ 0 60000 65536"/>
                  <a:gd name="T5" fmla="*/ 0 60000 65536"/>
                  <a:gd name="T6" fmla="*/ 0 w 48"/>
                  <a:gd name="T7" fmla="*/ 0 h 96"/>
                  <a:gd name="T8" fmla="*/ 48 w 48"/>
                  <a:gd name="T9" fmla="*/ 96 h 96"/>
                </a:gdLst>
                <a:ahLst/>
                <a:cxnLst>
                  <a:cxn ang="T4">
                    <a:pos x="T0" y="T1"/>
                  </a:cxn>
                  <a:cxn ang="T5">
                    <a:pos x="T2" y="T3"/>
                  </a:cxn>
                </a:cxnLst>
                <a:rect l="T6" t="T7" r="T8" b="T9"/>
                <a:pathLst>
                  <a:path w="48" h="96">
                    <a:moveTo>
                      <a:pt x="0" y="0"/>
                    </a:moveTo>
                    <a:cubicBezTo>
                      <a:pt x="20" y="36"/>
                      <a:pt x="40" y="72"/>
                      <a:pt x="48" y="96"/>
                    </a:cubicBezTo>
                  </a:path>
                </a:pathLst>
              </a:custGeom>
              <a:noFill/>
              <a:ln w="38100">
                <a:solidFill>
                  <a:srgbClr val="FF8000"/>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85" name="Oval 46"/>
              <p:cNvSpPr>
                <a:spLocks noChangeArrowheads="1"/>
              </p:cNvSpPr>
              <p:nvPr/>
            </p:nvSpPr>
            <p:spPr bwMode="auto">
              <a:xfrm>
                <a:off x="1490" y="2968"/>
                <a:ext cx="235" cy="370"/>
              </a:xfrm>
              <a:prstGeom prst="ellipse">
                <a:avLst/>
              </a:prstGeom>
              <a:solidFill>
                <a:schemeClr val="accent1"/>
              </a:solidFill>
              <a:ln w="9525">
                <a:round/>
                <a:headEnd/>
                <a:tailEnd/>
              </a:ln>
              <a:scene3d>
                <a:camera prst="legacyObliqueTopRight">
                  <a:rot lat="20999970" lon="3000000" rev="0"/>
                </a:camera>
                <a:lightRig rig="legacyFlat3" dir="b"/>
              </a:scene3d>
              <a:sp3d extrusionH="430200" prstMaterial="legacyMatte">
                <a:bevelT w="13500" h="13500" prst="angle"/>
                <a:bevelB w="13500" h="13500" prst="angle"/>
                <a:extrusionClr>
                  <a:schemeClr val="accent1"/>
                </a:extrusionClr>
              </a:sp3d>
            </p:spPr>
            <p:txBody>
              <a:bodyPr wrap="none" anchor="ctr">
                <a:prstTxWarp prst="textNoShape">
                  <a:avLst/>
                </a:prstTxWarp>
                <a:flatTx/>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86" name="Freeform 47"/>
              <p:cNvSpPr>
                <a:spLocks/>
              </p:cNvSpPr>
              <p:nvPr/>
            </p:nvSpPr>
            <p:spPr bwMode="auto">
              <a:xfrm>
                <a:off x="1635" y="2891"/>
                <a:ext cx="91" cy="431"/>
              </a:xfrm>
              <a:custGeom>
                <a:avLst/>
                <a:gdLst>
                  <a:gd name="T0" fmla="*/ 1 w 152"/>
                  <a:gd name="T1" fmla="*/ 1 h 728"/>
                  <a:gd name="T2" fmla="*/ 1 w 152"/>
                  <a:gd name="T3" fmla="*/ 1 h 728"/>
                  <a:gd name="T4" fmla="*/ 1 w 152"/>
                  <a:gd name="T5" fmla="*/ 1 h 728"/>
                  <a:gd name="T6" fmla="*/ 0 w 152"/>
                  <a:gd name="T7" fmla="*/ 1 h 728"/>
                  <a:gd name="T8" fmla="*/ 0 60000 65536"/>
                  <a:gd name="T9" fmla="*/ 0 60000 65536"/>
                  <a:gd name="T10" fmla="*/ 0 60000 65536"/>
                  <a:gd name="T11" fmla="*/ 0 60000 65536"/>
                  <a:gd name="T12" fmla="*/ 0 w 152"/>
                  <a:gd name="T13" fmla="*/ 0 h 728"/>
                  <a:gd name="T14" fmla="*/ 152 w 152"/>
                  <a:gd name="T15" fmla="*/ 728 h 728"/>
                </a:gdLst>
                <a:ahLst/>
                <a:cxnLst>
                  <a:cxn ang="T8">
                    <a:pos x="T0" y="T1"/>
                  </a:cxn>
                  <a:cxn ang="T9">
                    <a:pos x="T2" y="T3"/>
                  </a:cxn>
                  <a:cxn ang="T10">
                    <a:pos x="T4" y="T5"/>
                  </a:cxn>
                  <a:cxn ang="T11">
                    <a:pos x="T6" y="T7"/>
                  </a:cxn>
                </a:cxnLst>
                <a:rect l="T12" t="T13" r="T14" b="T15"/>
                <a:pathLst>
                  <a:path w="152" h="728">
                    <a:moveTo>
                      <a:pt x="48" y="728"/>
                    </a:moveTo>
                    <a:cubicBezTo>
                      <a:pt x="92" y="640"/>
                      <a:pt x="136" y="552"/>
                      <a:pt x="144" y="440"/>
                    </a:cubicBezTo>
                    <a:cubicBezTo>
                      <a:pt x="152" y="328"/>
                      <a:pt x="120" y="112"/>
                      <a:pt x="96" y="56"/>
                    </a:cubicBezTo>
                    <a:cubicBezTo>
                      <a:pt x="72" y="0"/>
                      <a:pt x="36" y="52"/>
                      <a:pt x="0" y="104"/>
                    </a:cubicBezTo>
                  </a:path>
                </a:pathLst>
              </a:custGeom>
              <a:noFill/>
              <a:ln w="38100">
                <a:solidFill>
                  <a:srgbClr val="FF8000"/>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87" name="Freeform 48"/>
              <p:cNvSpPr>
                <a:spLocks/>
              </p:cNvSpPr>
              <p:nvPr/>
            </p:nvSpPr>
            <p:spPr bwMode="auto">
              <a:xfrm>
                <a:off x="1721" y="2891"/>
                <a:ext cx="92" cy="431"/>
              </a:xfrm>
              <a:custGeom>
                <a:avLst/>
                <a:gdLst>
                  <a:gd name="T0" fmla="*/ 1 w 152"/>
                  <a:gd name="T1" fmla="*/ 1 h 728"/>
                  <a:gd name="T2" fmla="*/ 1 w 152"/>
                  <a:gd name="T3" fmla="*/ 1 h 728"/>
                  <a:gd name="T4" fmla="*/ 1 w 152"/>
                  <a:gd name="T5" fmla="*/ 1 h 728"/>
                  <a:gd name="T6" fmla="*/ 0 w 152"/>
                  <a:gd name="T7" fmla="*/ 1 h 728"/>
                  <a:gd name="T8" fmla="*/ 0 60000 65536"/>
                  <a:gd name="T9" fmla="*/ 0 60000 65536"/>
                  <a:gd name="T10" fmla="*/ 0 60000 65536"/>
                  <a:gd name="T11" fmla="*/ 0 60000 65536"/>
                  <a:gd name="T12" fmla="*/ 0 w 152"/>
                  <a:gd name="T13" fmla="*/ 0 h 728"/>
                  <a:gd name="T14" fmla="*/ 152 w 152"/>
                  <a:gd name="T15" fmla="*/ 728 h 728"/>
                </a:gdLst>
                <a:ahLst/>
                <a:cxnLst>
                  <a:cxn ang="T8">
                    <a:pos x="T0" y="T1"/>
                  </a:cxn>
                  <a:cxn ang="T9">
                    <a:pos x="T2" y="T3"/>
                  </a:cxn>
                  <a:cxn ang="T10">
                    <a:pos x="T4" y="T5"/>
                  </a:cxn>
                  <a:cxn ang="T11">
                    <a:pos x="T6" y="T7"/>
                  </a:cxn>
                </a:cxnLst>
                <a:rect l="T12" t="T13" r="T14" b="T15"/>
                <a:pathLst>
                  <a:path w="152" h="728">
                    <a:moveTo>
                      <a:pt x="48" y="728"/>
                    </a:moveTo>
                    <a:cubicBezTo>
                      <a:pt x="92" y="640"/>
                      <a:pt x="136" y="552"/>
                      <a:pt x="144" y="440"/>
                    </a:cubicBezTo>
                    <a:cubicBezTo>
                      <a:pt x="152" y="328"/>
                      <a:pt x="120" y="112"/>
                      <a:pt x="96" y="56"/>
                    </a:cubicBezTo>
                    <a:cubicBezTo>
                      <a:pt x="72" y="0"/>
                      <a:pt x="36" y="52"/>
                      <a:pt x="0" y="104"/>
                    </a:cubicBezTo>
                  </a:path>
                </a:pathLst>
              </a:custGeom>
              <a:noFill/>
              <a:ln w="38100">
                <a:solidFill>
                  <a:srgbClr val="FF8000"/>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88" name="Freeform 49"/>
              <p:cNvSpPr>
                <a:spLocks/>
              </p:cNvSpPr>
              <p:nvPr/>
            </p:nvSpPr>
            <p:spPr bwMode="auto">
              <a:xfrm>
                <a:off x="1576" y="2861"/>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89" name="Freeform 50"/>
              <p:cNvSpPr>
                <a:spLocks/>
              </p:cNvSpPr>
              <p:nvPr/>
            </p:nvSpPr>
            <p:spPr bwMode="auto">
              <a:xfrm>
                <a:off x="1785" y="2846"/>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90" name="Freeform 51"/>
              <p:cNvSpPr>
                <a:spLocks/>
              </p:cNvSpPr>
              <p:nvPr/>
            </p:nvSpPr>
            <p:spPr bwMode="auto">
              <a:xfrm flipV="1">
                <a:off x="1632" y="3297"/>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91" name="Freeform 52"/>
              <p:cNvSpPr>
                <a:spLocks/>
              </p:cNvSpPr>
              <p:nvPr/>
            </p:nvSpPr>
            <p:spPr bwMode="auto">
              <a:xfrm flipV="1">
                <a:off x="1733" y="3290"/>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grpSp>
        <p:sp>
          <p:nvSpPr>
            <p:cNvPr id="54381" name="Oval 53"/>
            <p:cNvSpPr>
              <a:spLocks noChangeArrowheads="1"/>
            </p:cNvSpPr>
            <p:nvPr/>
          </p:nvSpPr>
          <p:spPr bwMode="auto">
            <a:xfrm>
              <a:off x="1982" y="3044"/>
              <a:ext cx="462" cy="229"/>
            </a:xfrm>
            <a:prstGeom prst="ellipse">
              <a:avLst/>
            </a:prstGeom>
            <a:gradFill rotWithShape="1">
              <a:gsLst>
                <a:gs pos="0">
                  <a:srgbClr val="FF8000"/>
                </a:gs>
                <a:gs pos="100000">
                  <a:srgbClr val="FFFFFF"/>
                </a:gs>
              </a:gsLst>
              <a:lin ang="0" scaled="1"/>
            </a:gradFill>
            <a:ln w="9525">
              <a:solidFill>
                <a:schemeClr val="tx1"/>
              </a:solidFill>
              <a:round/>
              <a:headEnd/>
              <a:tailEnd/>
            </a:ln>
          </p:spPr>
          <p:txBody>
            <a:bodyPr wrap="none" anchor="ctr">
              <a:prstTxWarp prst="textNoShape">
                <a:avLst/>
              </a:prstTxWarp>
            </a:bodyPr>
            <a:lstStyle/>
            <a:p>
              <a:pPr algn="ctr" fontAlgn="base">
                <a:spcBef>
                  <a:spcPct val="0"/>
                </a:spcBef>
                <a:spcAft>
                  <a:spcPct val="0"/>
                </a:spcAft>
              </a:pPr>
              <a:r>
                <a:rPr lang="en-US" sz="1400" b="1">
                  <a:solidFill>
                    <a:srgbClr val="000000"/>
                  </a:solidFill>
                  <a:latin typeface="Helvetica" charset="0"/>
                  <a:ea typeface="ＭＳ Ｐゴシック" charset="-128"/>
                  <a:cs typeface="ＭＳ Ｐゴシック" charset="-128"/>
                </a:rPr>
                <a:t> Pol</a:t>
              </a:r>
            </a:p>
          </p:txBody>
        </p:sp>
        <p:sp>
          <p:nvSpPr>
            <p:cNvPr id="54382" name="Oval 54"/>
            <p:cNvSpPr>
              <a:spLocks noChangeArrowheads="1"/>
            </p:cNvSpPr>
            <p:nvPr/>
          </p:nvSpPr>
          <p:spPr bwMode="auto">
            <a:xfrm>
              <a:off x="1895" y="3073"/>
              <a:ext cx="231" cy="228"/>
            </a:xfrm>
            <a:prstGeom prst="ellipse">
              <a:avLst/>
            </a:prstGeom>
            <a:gradFill rotWithShape="1">
              <a:gsLst>
                <a:gs pos="0">
                  <a:srgbClr val="FF8000"/>
                </a:gs>
                <a:gs pos="100000">
                  <a:srgbClr val="FFFFFF"/>
                </a:gs>
              </a:gsLst>
              <a:lin ang="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83" name="Oval 55"/>
            <p:cNvSpPr>
              <a:spLocks noChangeArrowheads="1"/>
            </p:cNvSpPr>
            <p:nvPr/>
          </p:nvSpPr>
          <p:spPr bwMode="auto">
            <a:xfrm>
              <a:off x="1953" y="3016"/>
              <a:ext cx="144" cy="143"/>
            </a:xfrm>
            <a:prstGeom prst="ellipse">
              <a:avLst/>
            </a:prstGeom>
            <a:gradFill rotWithShape="1">
              <a:gsLst>
                <a:gs pos="0">
                  <a:srgbClr val="FF8000"/>
                </a:gs>
                <a:gs pos="100000">
                  <a:srgbClr val="FFFFFF"/>
                </a:gs>
              </a:gsLst>
              <a:lin ang="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grpSp>
      <p:grpSp>
        <p:nvGrpSpPr>
          <p:cNvPr id="881" name="Group 43"/>
          <p:cNvGrpSpPr>
            <a:grpSpLocks/>
          </p:cNvGrpSpPr>
          <p:nvPr/>
        </p:nvGrpSpPr>
        <p:grpSpPr bwMode="auto">
          <a:xfrm>
            <a:off x="6513513" y="5710238"/>
            <a:ext cx="1254125" cy="744537"/>
            <a:chOff x="1490" y="2846"/>
            <a:chExt cx="954" cy="566"/>
          </a:xfrm>
        </p:grpSpPr>
        <p:grpSp>
          <p:nvGrpSpPr>
            <p:cNvPr id="882" name="Group 44"/>
            <p:cNvGrpSpPr>
              <a:grpSpLocks/>
            </p:cNvGrpSpPr>
            <p:nvPr/>
          </p:nvGrpSpPr>
          <p:grpSpPr bwMode="auto">
            <a:xfrm>
              <a:off x="1490" y="2846"/>
              <a:ext cx="375" cy="566"/>
              <a:chOff x="1490" y="2846"/>
              <a:chExt cx="375" cy="566"/>
            </a:xfrm>
          </p:grpSpPr>
          <p:sp>
            <p:nvSpPr>
              <p:cNvPr id="54372" name="Freeform 45"/>
              <p:cNvSpPr>
                <a:spLocks/>
              </p:cNvSpPr>
              <p:nvPr/>
            </p:nvSpPr>
            <p:spPr bwMode="auto">
              <a:xfrm>
                <a:off x="1519" y="3167"/>
                <a:ext cx="47" cy="73"/>
              </a:xfrm>
              <a:custGeom>
                <a:avLst/>
                <a:gdLst>
                  <a:gd name="T0" fmla="*/ 0 w 48"/>
                  <a:gd name="T1" fmla="*/ 0 h 96"/>
                  <a:gd name="T2" fmla="*/ 24 w 48"/>
                  <a:gd name="T3" fmla="*/ 2 h 96"/>
                  <a:gd name="T4" fmla="*/ 0 60000 65536"/>
                  <a:gd name="T5" fmla="*/ 0 60000 65536"/>
                  <a:gd name="T6" fmla="*/ 0 w 48"/>
                  <a:gd name="T7" fmla="*/ 0 h 96"/>
                  <a:gd name="T8" fmla="*/ 48 w 48"/>
                  <a:gd name="T9" fmla="*/ 96 h 96"/>
                </a:gdLst>
                <a:ahLst/>
                <a:cxnLst>
                  <a:cxn ang="T4">
                    <a:pos x="T0" y="T1"/>
                  </a:cxn>
                  <a:cxn ang="T5">
                    <a:pos x="T2" y="T3"/>
                  </a:cxn>
                </a:cxnLst>
                <a:rect l="T6" t="T7" r="T8" b="T9"/>
                <a:pathLst>
                  <a:path w="48" h="96">
                    <a:moveTo>
                      <a:pt x="0" y="0"/>
                    </a:moveTo>
                    <a:cubicBezTo>
                      <a:pt x="20" y="36"/>
                      <a:pt x="40" y="72"/>
                      <a:pt x="48" y="96"/>
                    </a:cubicBezTo>
                  </a:path>
                </a:pathLst>
              </a:custGeom>
              <a:noFill/>
              <a:ln w="38100">
                <a:solidFill>
                  <a:srgbClr val="FF8000"/>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3" name="Oval 46"/>
              <p:cNvSpPr>
                <a:spLocks noChangeArrowheads="1"/>
              </p:cNvSpPr>
              <p:nvPr/>
            </p:nvSpPr>
            <p:spPr bwMode="auto">
              <a:xfrm>
                <a:off x="1490" y="2968"/>
                <a:ext cx="235" cy="370"/>
              </a:xfrm>
              <a:prstGeom prst="ellipse">
                <a:avLst/>
              </a:prstGeom>
              <a:solidFill>
                <a:schemeClr val="accent1"/>
              </a:solidFill>
              <a:ln w="9525">
                <a:round/>
                <a:headEnd/>
                <a:tailEnd/>
              </a:ln>
              <a:scene3d>
                <a:camera prst="legacyObliqueTopRight">
                  <a:rot lat="20999970" lon="3000000" rev="0"/>
                </a:camera>
                <a:lightRig rig="legacyFlat3" dir="b"/>
              </a:scene3d>
              <a:sp3d extrusionH="430200" prstMaterial="legacyMatte">
                <a:bevelT w="13500" h="13500" prst="angle"/>
                <a:bevelB w="13500" h="13500" prst="angle"/>
                <a:extrusionClr>
                  <a:schemeClr val="accent1"/>
                </a:extrusionClr>
              </a:sp3d>
            </p:spPr>
            <p:txBody>
              <a:bodyPr wrap="none" anchor="ctr">
                <a:prstTxWarp prst="textNoShape">
                  <a:avLst/>
                </a:prstTxWarp>
                <a:flatTx/>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4" name="Freeform 47"/>
              <p:cNvSpPr>
                <a:spLocks/>
              </p:cNvSpPr>
              <p:nvPr/>
            </p:nvSpPr>
            <p:spPr bwMode="auto">
              <a:xfrm>
                <a:off x="1635" y="2891"/>
                <a:ext cx="91" cy="431"/>
              </a:xfrm>
              <a:custGeom>
                <a:avLst/>
                <a:gdLst>
                  <a:gd name="T0" fmla="*/ 1 w 152"/>
                  <a:gd name="T1" fmla="*/ 1 h 728"/>
                  <a:gd name="T2" fmla="*/ 1 w 152"/>
                  <a:gd name="T3" fmla="*/ 1 h 728"/>
                  <a:gd name="T4" fmla="*/ 1 w 152"/>
                  <a:gd name="T5" fmla="*/ 1 h 728"/>
                  <a:gd name="T6" fmla="*/ 0 w 152"/>
                  <a:gd name="T7" fmla="*/ 1 h 728"/>
                  <a:gd name="T8" fmla="*/ 0 60000 65536"/>
                  <a:gd name="T9" fmla="*/ 0 60000 65536"/>
                  <a:gd name="T10" fmla="*/ 0 60000 65536"/>
                  <a:gd name="T11" fmla="*/ 0 60000 65536"/>
                  <a:gd name="T12" fmla="*/ 0 w 152"/>
                  <a:gd name="T13" fmla="*/ 0 h 728"/>
                  <a:gd name="T14" fmla="*/ 152 w 152"/>
                  <a:gd name="T15" fmla="*/ 728 h 728"/>
                </a:gdLst>
                <a:ahLst/>
                <a:cxnLst>
                  <a:cxn ang="T8">
                    <a:pos x="T0" y="T1"/>
                  </a:cxn>
                  <a:cxn ang="T9">
                    <a:pos x="T2" y="T3"/>
                  </a:cxn>
                  <a:cxn ang="T10">
                    <a:pos x="T4" y="T5"/>
                  </a:cxn>
                  <a:cxn ang="T11">
                    <a:pos x="T6" y="T7"/>
                  </a:cxn>
                </a:cxnLst>
                <a:rect l="T12" t="T13" r="T14" b="T15"/>
                <a:pathLst>
                  <a:path w="152" h="728">
                    <a:moveTo>
                      <a:pt x="48" y="728"/>
                    </a:moveTo>
                    <a:cubicBezTo>
                      <a:pt x="92" y="640"/>
                      <a:pt x="136" y="552"/>
                      <a:pt x="144" y="440"/>
                    </a:cubicBezTo>
                    <a:cubicBezTo>
                      <a:pt x="152" y="328"/>
                      <a:pt x="120" y="112"/>
                      <a:pt x="96" y="56"/>
                    </a:cubicBezTo>
                    <a:cubicBezTo>
                      <a:pt x="72" y="0"/>
                      <a:pt x="36" y="52"/>
                      <a:pt x="0" y="104"/>
                    </a:cubicBezTo>
                  </a:path>
                </a:pathLst>
              </a:custGeom>
              <a:noFill/>
              <a:ln w="38100">
                <a:solidFill>
                  <a:srgbClr val="FF8000"/>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5" name="Freeform 48"/>
              <p:cNvSpPr>
                <a:spLocks/>
              </p:cNvSpPr>
              <p:nvPr/>
            </p:nvSpPr>
            <p:spPr bwMode="auto">
              <a:xfrm>
                <a:off x="1721" y="2891"/>
                <a:ext cx="92" cy="431"/>
              </a:xfrm>
              <a:custGeom>
                <a:avLst/>
                <a:gdLst>
                  <a:gd name="T0" fmla="*/ 1 w 152"/>
                  <a:gd name="T1" fmla="*/ 1 h 728"/>
                  <a:gd name="T2" fmla="*/ 1 w 152"/>
                  <a:gd name="T3" fmla="*/ 1 h 728"/>
                  <a:gd name="T4" fmla="*/ 1 w 152"/>
                  <a:gd name="T5" fmla="*/ 1 h 728"/>
                  <a:gd name="T6" fmla="*/ 0 w 152"/>
                  <a:gd name="T7" fmla="*/ 1 h 728"/>
                  <a:gd name="T8" fmla="*/ 0 60000 65536"/>
                  <a:gd name="T9" fmla="*/ 0 60000 65536"/>
                  <a:gd name="T10" fmla="*/ 0 60000 65536"/>
                  <a:gd name="T11" fmla="*/ 0 60000 65536"/>
                  <a:gd name="T12" fmla="*/ 0 w 152"/>
                  <a:gd name="T13" fmla="*/ 0 h 728"/>
                  <a:gd name="T14" fmla="*/ 152 w 152"/>
                  <a:gd name="T15" fmla="*/ 728 h 728"/>
                </a:gdLst>
                <a:ahLst/>
                <a:cxnLst>
                  <a:cxn ang="T8">
                    <a:pos x="T0" y="T1"/>
                  </a:cxn>
                  <a:cxn ang="T9">
                    <a:pos x="T2" y="T3"/>
                  </a:cxn>
                  <a:cxn ang="T10">
                    <a:pos x="T4" y="T5"/>
                  </a:cxn>
                  <a:cxn ang="T11">
                    <a:pos x="T6" y="T7"/>
                  </a:cxn>
                </a:cxnLst>
                <a:rect l="T12" t="T13" r="T14" b="T15"/>
                <a:pathLst>
                  <a:path w="152" h="728">
                    <a:moveTo>
                      <a:pt x="48" y="728"/>
                    </a:moveTo>
                    <a:cubicBezTo>
                      <a:pt x="92" y="640"/>
                      <a:pt x="136" y="552"/>
                      <a:pt x="144" y="440"/>
                    </a:cubicBezTo>
                    <a:cubicBezTo>
                      <a:pt x="152" y="328"/>
                      <a:pt x="120" y="112"/>
                      <a:pt x="96" y="56"/>
                    </a:cubicBezTo>
                    <a:cubicBezTo>
                      <a:pt x="72" y="0"/>
                      <a:pt x="36" y="52"/>
                      <a:pt x="0" y="104"/>
                    </a:cubicBezTo>
                  </a:path>
                </a:pathLst>
              </a:custGeom>
              <a:noFill/>
              <a:ln w="38100">
                <a:solidFill>
                  <a:srgbClr val="FF8000"/>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6" name="Freeform 49"/>
              <p:cNvSpPr>
                <a:spLocks/>
              </p:cNvSpPr>
              <p:nvPr/>
            </p:nvSpPr>
            <p:spPr bwMode="auto">
              <a:xfrm>
                <a:off x="1576" y="2861"/>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7" name="Freeform 50"/>
              <p:cNvSpPr>
                <a:spLocks/>
              </p:cNvSpPr>
              <p:nvPr/>
            </p:nvSpPr>
            <p:spPr bwMode="auto">
              <a:xfrm>
                <a:off x="1785" y="2846"/>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8" name="Freeform 51"/>
              <p:cNvSpPr>
                <a:spLocks/>
              </p:cNvSpPr>
              <p:nvPr/>
            </p:nvSpPr>
            <p:spPr bwMode="auto">
              <a:xfrm flipV="1">
                <a:off x="1632" y="3297"/>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9" name="Freeform 52"/>
              <p:cNvSpPr>
                <a:spLocks/>
              </p:cNvSpPr>
              <p:nvPr/>
            </p:nvSpPr>
            <p:spPr bwMode="auto">
              <a:xfrm flipV="1">
                <a:off x="1733" y="3290"/>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grpSp>
        <p:sp>
          <p:nvSpPr>
            <p:cNvPr id="54369" name="Oval 53"/>
            <p:cNvSpPr>
              <a:spLocks noChangeArrowheads="1"/>
            </p:cNvSpPr>
            <p:nvPr/>
          </p:nvSpPr>
          <p:spPr bwMode="auto">
            <a:xfrm>
              <a:off x="1982" y="3044"/>
              <a:ext cx="462" cy="229"/>
            </a:xfrm>
            <a:prstGeom prst="ellipse">
              <a:avLst/>
            </a:prstGeom>
            <a:gradFill rotWithShape="1">
              <a:gsLst>
                <a:gs pos="0">
                  <a:srgbClr val="FF8000"/>
                </a:gs>
                <a:gs pos="100000">
                  <a:srgbClr val="FFFFFF"/>
                </a:gs>
              </a:gsLst>
              <a:lin ang="0" scaled="1"/>
            </a:gradFill>
            <a:ln w="9525">
              <a:solidFill>
                <a:schemeClr val="tx1"/>
              </a:solidFill>
              <a:round/>
              <a:headEnd/>
              <a:tailEnd/>
            </a:ln>
          </p:spPr>
          <p:txBody>
            <a:bodyPr wrap="none" anchor="ctr">
              <a:prstTxWarp prst="textNoShape">
                <a:avLst/>
              </a:prstTxWarp>
            </a:bodyPr>
            <a:lstStyle/>
            <a:p>
              <a:pPr algn="ctr" fontAlgn="base">
                <a:spcBef>
                  <a:spcPct val="0"/>
                </a:spcBef>
                <a:spcAft>
                  <a:spcPct val="0"/>
                </a:spcAft>
              </a:pPr>
              <a:r>
                <a:rPr lang="en-US" sz="1400" b="1">
                  <a:solidFill>
                    <a:srgbClr val="000000"/>
                  </a:solidFill>
                  <a:latin typeface="Helvetica" charset="0"/>
                  <a:ea typeface="ＭＳ Ｐゴシック" charset="-128"/>
                  <a:cs typeface="ＭＳ Ｐゴシック" charset="-128"/>
                </a:rPr>
                <a:t> Pol</a:t>
              </a:r>
            </a:p>
          </p:txBody>
        </p:sp>
        <p:sp>
          <p:nvSpPr>
            <p:cNvPr id="54370" name="Oval 54"/>
            <p:cNvSpPr>
              <a:spLocks noChangeArrowheads="1"/>
            </p:cNvSpPr>
            <p:nvPr/>
          </p:nvSpPr>
          <p:spPr bwMode="auto">
            <a:xfrm>
              <a:off x="1895" y="3073"/>
              <a:ext cx="231" cy="228"/>
            </a:xfrm>
            <a:prstGeom prst="ellipse">
              <a:avLst/>
            </a:prstGeom>
            <a:gradFill rotWithShape="1">
              <a:gsLst>
                <a:gs pos="0">
                  <a:srgbClr val="FF8000"/>
                </a:gs>
                <a:gs pos="100000">
                  <a:srgbClr val="FFFFFF"/>
                </a:gs>
              </a:gsLst>
              <a:lin ang="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1" name="Oval 55"/>
            <p:cNvSpPr>
              <a:spLocks noChangeArrowheads="1"/>
            </p:cNvSpPr>
            <p:nvPr/>
          </p:nvSpPr>
          <p:spPr bwMode="auto">
            <a:xfrm>
              <a:off x="1953" y="3016"/>
              <a:ext cx="144" cy="143"/>
            </a:xfrm>
            <a:prstGeom prst="ellipse">
              <a:avLst/>
            </a:prstGeom>
            <a:gradFill rotWithShape="1">
              <a:gsLst>
                <a:gs pos="0">
                  <a:srgbClr val="FF8000"/>
                </a:gs>
                <a:gs pos="100000">
                  <a:srgbClr val="FFFFFF"/>
                </a:gs>
              </a:gsLst>
              <a:lin ang="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grpSp>
      <p:sp>
        <p:nvSpPr>
          <p:cNvPr id="754" name="Oval 753"/>
          <p:cNvSpPr/>
          <p:nvPr/>
        </p:nvSpPr>
        <p:spPr>
          <a:xfrm>
            <a:off x="5564188" y="5116513"/>
            <a:ext cx="741362" cy="492125"/>
          </a:xfrm>
          <a:prstGeom prst="ellipse">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en-US">
              <a:solidFill>
                <a:prstClr val="black"/>
              </a:solidFill>
            </a:endParaRPr>
          </a:p>
        </p:txBody>
      </p:sp>
      <p:sp>
        <p:nvSpPr>
          <p:cNvPr id="54320" name="Text Box 61"/>
          <p:cNvSpPr txBox="1">
            <a:spLocks noChangeArrowheads="1"/>
          </p:cNvSpPr>
          <p:nvPr/>
        </p:nvSpPr>
        <p:spPr bwMode="auto">
          <a:xfrm>
            <a:off x="5653088" y="5159375"/>
            <a:ext cx="620712"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TRIP6</a:t>
            </a:r>
          </a:p>
        </p:txBody>
      </p:sp>
      <p:sp>
        <p:nvSpPr>
          <p:cNvPr id="54321" name="Text Box 61"/>
          <p:cNvSpPr txBox="1">
            <a:spLocks noChangeArrowheads="1"/>
          </p:cNvSpPr>
          <p:nvPr/>
        </p:nvSpPr>
        <p:spPr bwMode="auto">
          <a:xfrm>
            <a:off x="5638800" y="5313363"/>
            <a:ext cx="711200" cy="277812"/>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STAMP</a:t>
            </a:r>
          </a:p>
        </p:txBody>
      </p:sp>
      <p:sp>
        <p:nvSpPr>
          <p:cNvPr id="54322" name="Rectangle 67"/>
          <p:cNvSpPr>
            <a:spLocks noChangeArrowheads="1"/>
          </p:cNvSpPr>
          <p:nvPr/>
        </p:nvSpPr>
        <p:spPr bwMode="auto">
          <a:xfrm>
            <a:off x="5759450" y="4851400"/>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54323" name="Rectangle 67"/>
          <p:cNvSpPr>
            <a:spLocks noChangeArrowheads="1"/>
          </p:cNvSpPr>
          <p:nvPr/>
        </p:nvSpPr>
        <p:spPr bwMode="auto">
          <a:xfrm rot="-5400000">
            <a:off x="2019300" y="5661025"/>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54324" name="Rectangle 67"/>
          <p:cNvSpPr>
            <a:spLocks noChangeArrowheads="1"/>
          </p:cNvSpPr>
          <p:nvPr/>
        </p:nvSpPr>
        <p:spPr bwMode="auto">
          <a:xfrm rot="-5400000">
            <a:off x="2278063" y="5649913"/>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774" name="Oval 773"/>
          <p:cNvSpPr/>
          <p:nvPr/>
        </p:nvSpPr>
        <p:spPr>
          <a:xfrm>
            <a:off x="7372350" y="2868613"/>
            <a:ext cx="269875" cy="269875"/>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a:solidFill>
                <a:prstClr val="black"/>
              </a:solidFill>
            </a:endParaRPr>
          </a:p>
        </p:txBody>
      </p:sp>
      <p:sp>
        <p:nvSpPr>
          <p:cNvPr id="775" name="Oval 774"/>
          <p:cNvSpPr/>
          <p:nvPr/>
        </p:nvSpPr>
        <p:spPr>
          <a:xfrm>
            <a:off x="7540625" y="2751138"/>
            <a:ext cx="204788" cy="387350"/>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a:solidFill>
                <a:prstClr val="black"/>
              </a:solidFill>
            </a:endParaRPr>
          </a:p>
        </p:txBody>
      </p:sp>
      <p:sp>
        <p:nvSpPr>
          <p:cNvPr id="54327" name="Rectangle 67"/>
          <p:cNvSpPr>
            <a:spLocks noChangeArrowheads="1"/>
          </p:cNvSpPr>
          <p:nvPr/>
        </p:nvSpPr>
        <p:spPr bwMode="auto">
          <a:xfrm>
            <a:off x="7072313" y="2952750"/>
            <a:ext cx="94297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p85/PI3K</a:t>
            </a:r>
            <a:endParaRPr lang="de-DE" sz="1400" b="1">
              <a:solidFill>
                <a:srgbClr val="000000"/>
              </a:solidFill>
              <a:latin typeface="Helvetica" charset="0"/>
              <a:ea typeface="ＭＳ Ｐゴシック" charset="-128"/>
              <a:cs typeface="ＭＳ Ｐゴシック" charset="-128"/>
            </a:endParaRPr>
          </a:p>
        </p:txBody>
      </p:sp>
      <p:sp>
        <p:nvSpPr>
          <p:cNvPr id="780" name="Oval 779"/>
          <p:cNvSpPr/>
          <p:nvPr/>
        </p:nvSpPr>
        <p:spPr>
          <a:xfrm>
            <a:off x="5846763" y="2714625"/>
            <a:ext cx="315912" cy="600075"/>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a:solidFill>
                <a:prstClr val="black"/>
              </a:solidFill>
            </a:endParaRPr>
          </a:p>
        </p:txBody>
      </p:sp>
      <p:sp>
        <p:nvSpPr>
          <p:cNvPr id="54329" name="Rectangle 67"/>
          <p:cNvSpPr>
            <a:spLocks noChangeArrowheads="1"/>
          </p:cNvSpPr>
          <p:nvPr/>
        </p:nvSpPr>
        <p:spPr bwMode="auto">
          <a:xfrm>
            <a:off x="6478588" y="2952750"/>
            <a:ext cx="544512"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JNK</a:t>
            </a:r>
            <a:endParaRPr lang="de-DE" sz="1400" b="1">
              <a:solidFill>
                <a:srgbClr val="000000"/>
              </a:solidFill>
              <a:latin typeface="Helvetica" charset="0"/>
              <a:ea typeface="ＭＳ Ｐゴシック" charset="-128"/>
              <a:cs typeface="ＭＳ Ｐゴシック" charset="-128"/>
            </a:endParaRPr>
          </a:p>
        </p:txBody>
      </p:sp>
      <p:sp>
        <p:nvSpPr>
          <p:cNvPr id="786" name="Oval 785"/>
          <p:cNvSpPr/>
          <p:nvPr/>
        </p:nvSpPr>
        <p:spPr>
          <a:xfrm>
            <a:off x="6237288" y="5380038"/>
            <a:ext cx="638175" cy="422275"/>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787" name="Oval 786"/>
          <p:cNvSpPr/>
          <p:nvPr/>
        </p:nvSpPr>
        <p:spPr>
          <a:xfrm>
            <a:off x="6264275" y="5719763"/>
            <a:ext cx="231775" cy="17621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788" name="Oval 787"/>
          <p:cNvSpPr/>
          <p:nvPr/>
        </p:nvSpPr>
        <p:spPr>
          <a:xfrm>
            <a:off x="6519863" y="5729288"/>
            <a:ext cx="230187" cy="17621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789" name="Oval 788"/>
          <p:cNvSpPr/>
          <p:nvPr/>
        </p:nvSpPr>
        <p:spPr>
          <a:xfrm>
            <a:off x="6737350" y="5641975"/>
            <a:ext cx="231775" cy="174625"/>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54334" name="Text Box 61"/>
          <p:cNvSpPr txBox="1">
            <a:spLocks noChangeArrowheads="1"/>
          </p:cNvSpPr>
          <p:nvPr/>
        </p:nvSpPr>
        <p:spPr bwMode="auto">
          <a:xfrm>
            <a:off x="6296025" y="5426075"/>
            <a:ext cx="509588" cy="277813"/>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CBP</a:t>
            </a:r>
          </a:p>
        </p:txBody>
      </p:sp>
      <p:sp>
        <p:nvSpPr>
          <p:cNvPr id="54335" name="Text Box 61"/>
          <p:cNvSpPr txBox="1">
            <a:spLocks noChangeArrowheads="1"/>
          </p:cNvSpPr>
          <p:nvPr/>
        </p:nvSpPr>
        <p:spPr bwMode="auto">
          <a:xfrm>
            <a:off x="4951413" y="5443538"/>
            <a:ext cx="534987"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AP-1</a:t>
            </a:r>
          </a:p>
        </p:txBody>
      </p:sp>
      <p:sp>
        <p:nvSpPr>
          <p:cNvPr id="54336" name="Text Box 61"/>
          <p:cNvSpPr txBox="1">
            <a:spLocks noChangeArrowheads="1"/>
          </p:cNvSpPr>
          <p:nvPr/>
        </p:nvSpPr>
        <p:spPr bwMode="auto">
          <a:xfrm>
            <a:off x="4951413" y="5643563"/>
            <a:ext cx="638175" cy="277812"/>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NF-</a:t>
            </a:r>
            <a:r>
              <a:rPr lang="de-DE" sz="1200" b="1">
                <a:solidFill>
                  <a:srgbClr val="000000"/>
                </a:solidFill>
                <a:latin typeface="Symbol" charset="2"/>
                <a:ea typeface="Symbol" charset="2"/>
                <a:cs typeface="Symbol" charset="2"/>
              </a:rPr>
              <a:t>k</a:t>
            </a:r>
            <a:r>
              <a:rPr lang="de-DE" sz="1200" b="1">
                <a:solidFill>
                  <a:srgbClr val="000000"/>
                </a:solidFill>
                <a:latin typeface="Helvetica" charset="0"/>
                <a:ea typeface="ＭＳ Ｐゴシック" charset="-128"/>
                <a:cs typeface="ＭＳ Ｐゴシック" charset="-128"/>
              </a:rPr>
              <a:t>B</a:t>
            </a:r>
          </a:p>
        </p:txBody>
      </p:sp>
      <p:sp>
        <p:nvSpPr>
          <p:cNvPr id="54337" name="Text Box 61"/>
          <p:cNvSpPr txBox="1">
            <a:spLocks noChangeArrowheads="1"/>
          </p:cNvSpPr>
          <p:nvPr/>
        </p:nvSpPr>
        <p:spPr bwMode="auto">
          <a:xfrm>
            <a:off x="4951413" y="5845175"/>
            <a:ext cx="569912"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IRF-3</a:t>
            </a:r>
          </a:p>
        </p:txBody>
      </p:sp>
      <p:sp>
        <p:nvSpPr>
          <p:cNvPr id="54338" name="Rectangle 67"/>
          <p:cNvSpPr>
            <a:spLocks noChangeArrowheads="1"/>
          </p:cNvSpPr>
          <p:nvPr/>
        </p:nvSpPr>
        <p:spPr bwMode="auto">
          <a:xfrm>
            <a:off x="5749925" y="2952750"/>
            <a:ext cx="493713"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p38</a:t>
            </a:r>
            <a:endParaRPr lang="de-DE" sz="1400" b="1">
              <a:solidFill>
                <a:srgbClr val="000000"/>
              </a:solidFill>
              <a:latin typeface="Helvetica" charset="0"/>
              <a:ea typeface="ＭＳ Ｐゴシック" charset="-128"/>
              <a:cs typeface="ＭＳ Ｐゴシック" charset="-128"/>
            </a:endParaRPr>
          </a:p>
        </p:txBody>
      </p:sp>
      <p:sp>
        <p:nvSpPr>
          <p:cNvPr id="54339" name="AutoShape 14"/>
          <p:cNvSpPr>
            <a:spLocks noChangeArrowheads="1"/>
          </p:cNvSpPr>
          <p:nvPr/>
        </p:nvSpPr>
        <p:spPr bwMode="auto">
          <a:xfrm rot="3027195" flipH="1" flipV="1">
            <a:off x="7115175" y="2279650"/>
            <a:ext cx="419100" cy="222250"/>
          </a:xfrm>
          <a:prstGeom prst="leftArrow">
            <a:avLst>
              <a:gd name="adj1" fmla="val 50000"/>
              <a:gd name="adj2" fmla="val 67414"/>
            </a:avLst>
          </a:prstGeom>
          <a:solidFill>
            <a:schemeClr val="bg2"/>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grpSp>
        <p:nvGrpSpPr>
          <p:cNvPr id="883" name="Group 810"/>
          <p:cNvGrpSpPr>
            <a:grpSpLocks/>
          </p:cNvGrpSpPr>
          <p:nvPr/>
        </p:nvGrpSpPr>
        <p:grpSpPr bwMode="auto">
          <a:xfrm>
            <a:off x="6748463" y="3608388"/>
            <a:ext cx="898525" cy="498475"/>
            <a:chOff x="7478520" y="4522165"/>
            <a:chExt cx="898629" cy="497938"/>
          </a:xfrm>
        </p:grpSpPr>
        <p:pic>
          <p:nvPicPr>
            <p:cNvPr id="54365" name="Picture 84"/>
            <p:cNvPicPr>
              <a:picLocks noChangeAspect="1"/>
            </p:cNvPicPr>
            <p:nvPr/>
          </p:nvPicPr>
          <p:blipFill>
            <a:blip r:embed="rId4"/>
            <a:srcRect/>
            <a:stretch>
              <a:fillRect/>
            </a:stretch>
          </p:blipFill>
          <p:spPr bwMode="auto">
            <a:xfrm>
              <a:off x="7560398" y="4618620"/>
              <a:ext cx="816751" cy="401483"/>
            </a:xfrm>
            <a:prstGeom prst="rect">
              <a:avLst/>
            </a:prstGeom>
            <a:noFill/>
            <a:ln w="9525">
              <a:noFill/>
              <a:miter lim="800000"/>
              <a:headEnd/>
              <a:tailEnd/>
            </a:ln>
          </p:spPr>
        </p:pic>
        <p:sp>
          <p:nvSpPr>
            <p:cNvPr id="54366" name="Rectangle 67"/>
            <p:cNvSpPr>
              <a:spLocks noChangeArrowheads="1"/>
            </p:cNvSpPr>
            <p:nvPr/>
          </p:nvSpPr>
          <p:spPr bwMode="auto">
            <a:xfrm>
              <a:off x="7721734" y="4684413"/>
              <a:ext cx="453970"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814" name="Regular Pentagon 813"/>
            <p:cNvSpPr/>
            <p:nvPr/>
          </p:nvSpPr>
          <p:spPr bwMode="auto">
            <a:xfrm rot="16200000">
              <a:off x="7465934" y="4534751"/>
              <a:ext cx="193466" cy="168294"/>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sp>
        <p:nvSpPr>
          <p:cNvPr id="54342" name="AutoShape 14"/>
          <p:cNvSpPr>
            <a:spLocks noChangeArrowheads="1"/>
          </p:cNvSpPr>
          <p:nvPr/>
        </p:nvSpPr>
        <p:spPr bwMode="auto">
          <a:xfrm rot="7200000" flipH="1">
            <a:off x="3159125" y="4305300"/>
            <a:ext cx="655638" cy="242888"/>
          </a:xfrm>
          <a:prstGeom prst="leftArrow">
            <a:avLst>
              <a:gd name="adj1" fmla="val 50000"/>
              <a:gd name="adj2" fmla="val 67484"/>
            </a:avLst>
          </a:prstGeom>
          <a:solidFill>
            <a:schemeClr val="bg2"/>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43" name="AutoShape 14"/>
          <p:cNvSpPr>
            <a:spLocks noChangeArrowheads="1"/>
          </p:cNvSpPr>
          <p:nvPr/>
        </p:nvSpPr>
        <p:spPr bwMode="auto">
          <a:xfrm rot="-7921565">
            <a:off x="4376738" y="4284663"/>
            <a:ext cx="655637" cy="242887"/>
          </a:xfrm>
          <a:prstGeom prst="leftArrow">
            <a:avLst>
              <a:gd name="adj1" fmla="val 50000"/>
              <a:gd name="adj2" fmla="val 67484"/>
            </a:avLst>
          </a:prstGeom>
          <a:solidFill>
            <a:schemeClr val="bg2"/>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grpSp>
        <p:nvGrpSpPr>
          <p:cNvPr id="884" name="Group 91"/>
          <p:cNvGrpSpPr>
            <a:grpSpLocks/>
          </p:cNvGrpSpPr>
          <p:nvPr/>
        </p:nvGrpSpPr>
        <p:grpSpPr bwMode="auto">
          <a:xfrm>
            <a:off x="4366724" y="5877300"/>
            <a:ext cx="236537" cy="261938"/>
            <a:chOff x="2400" y="3067"/>
            <a:chExt cx="149" cy="165"/>
          </a:xfrm>
          <a:effectLst>
            <a:outerShdw blurRad="50800" dist="38100" dir="5400000">
              <a:srgbClr val="000000">
                <a:alpha val="43000"/>
              </a:srgbClr>
            </a:outerShdw>
          </a:effectLst>
        </p:grpSpPr>
        <p:sp>
          <p:nvSpPr>
            <p:cNvPr id="826" name="Line 92"/>
            <p:cNvSpPr>
              <a:spLocks noChangeShapeType="1"/>
            </p:cNvSpPr>
            <p:nvPr/>
          </p:nvSpPr>
          <p:spPr bwMode="auto">
            <a:xfrm>
              <a:off x="2400" y="3072"/>
              <a:ext cx="0" cy="160"/>
            </a:xfrm>
            <a:prstGeom prst="line">
              <a:avLst/>
            </a:prstGeom>
            <a:noFill/>
            <a:ln w="19050">
              <a:solidFill>
                <a:schemeClr val="tx1"/>
              </a:solidFill>
              <a:round/>
              <a:headEnd/>
              <a:tailEnd/>
            </a:ln>
          </p:spPr>
          <p:txBody>
            <a:bodyPr wrap="none" anchor="ctr">
              <a:prstTxWarp prst="textNoShape">
                <a:avLst/>
              </a:prstTxWarp>
            </a:bodyPr>
            <a:lstStyle/>
            <a:p>
              <a:pPr>
                <a:defRPr/>
              </a:pPr>
              <a:endParaRPr lang="en-US">
                <a:solidFill>
                  <a:prstClr val="black"/>
                </a:solidFill>
                <a:ea typeface="ＭＳ Ｐゴシック" pitchFamily="-109" charset="-128"/>
                <a:cs typeface="ＭＳ Ｐゴシック" pitchFamily="-109" charset="-128"/>
              </a:endParaRPr>
            </a:p>
          </p:txBody>
        </p:sp>
        <p:sp>
          <p:nvSpPr>
            <p:cNvPr id="827" name="Line 93"/>
            <p:cNvSpPr>
              <a:spLocks noChangeShapeType="1"/>
            </p:cNvSpPr>
            <p:nvPr/>
          </p:nvSpPr>
          <p:spPr bwMode="auto">
            <a:xfrm>
              <a:off x="2400" y="3067"/>
              <a:ext cx="149" cy="0"/>
            </a:xfrm>
            <a:prstGeom prst="line">
              <a:avLst/>
            </a:prstGeom>
            <a:noFill/>
            <a:ln w="19050">
              <a:solidFill>
                <a:schemeClr val="tx1"/>
              </a:solidFill>
              <a:round/>
              <a:headEnd/>
              <a:tailEnd type="triangle" w="med" len="med"/>
            </a:ln>
          </p:spPr>
          <p:txBody>
            <a:bodyPr wrap="none" anchor="ctr">
              <a:prstTxWarp prst="textNoShape">
                <a:avLst/>
              </a:prstTxWarp>
            </a:bodyPr>
            <a:lstStyle/>
            <a:p>
              <a:pPr>
                <a:defRPr/>
              </a:pPr>
              <a:endParaRPr lang="en-US">
                <a:solidFill>
                  <a:prstClr val="black"/>
                </a:solidFill>
                <a:ea typeface="ＭＳ Ｐゴシック" pitchFamily="-109" charset="-128"/>
                <a:cs typeface="ＭＳ Ｐゴシック" pitchFamily="-109" charset="-128"/>
              </a:endParaRPr>
            </a:p>
          </p:txBody>
        </p:sp>
      </p:grpSp>
      <p:sp>
        <p:nvSpPr>
          <p:cNvPr id="54345" name="Text Box 61"/>
          <p:cNvSpPr txBox="1">
            <a:spLocks noChangeArrowheads="1"/>
          </p:cNvSpPr>
          <p:nvPr/>
        </p:nvSpPr>
        <p:spPr bwMode="auto">
          <a:xfrm>
            <a:off x="4367213" y="3333750"/>
            <a:ext cx="793750" cy="274638"/>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Importin</a:t>
            </a:r>
          </a:p>
        </p:txBody>
      </p:sp>
      <p:grpSp>
        <p:nvGrpSpPr>
          <p:cNvPr id="885" name="Group 91"/>
          <p:cNvGrpSpPr>
            <a:grpSpLocks/>
          </p:cNvGrpSpPr>
          <p:nvPr/>
        </p:nvGrpSpPr>
        <p:grpSpPr bwMode="auto">
          <a:xfrm>
            <a:off x="8000299" y="6020969"/>
            <a:ext cx="195151" cy="117975"/>
            <a:chOff x="2400" y="3067"/>
            <a:chExt cx="149" cy="165"/>
          </a:xfrm>
          <a:effectLst>
            <a:outerShdw blurRad="50800" dist="38100" dir="2700000" algn="br">
              <a:srgbClr val="000000">
                <a:alpha val="43000"/>
              </a:srgbClr>
            </a:outerShdw>
          </a:effectLst>
        </p:grpSpPr>
        <p:sp>
          <p:nvSpPr>
            <p:cNvPr id="829" name="Line 92"/>
            <p:cNvSpPr>
              <a:spLocks noChangeShapeType="1"/>
            </p:cNvSpPr>
            <p:nvPr/>
          </p:nvSpPr>
          <p:spPr bwMode="auto">
            <a:xfrm>
              <a:off x="2400" y="3072"/>
              <a:ext cx="0" cy="160"/>
            </a:xfrm>
            <a:prstGeom prst="line">
              <a:avLst/>
            </a:prstGeom>
            <a:noFill/>
            <a:ln w="19050">
              <a:solidFill>
                <a:schemeClr val="tx1"/>
              </a:solidFill>
              <a:round/>
              <a:headEnd/>
              <a:tailEnd/>
            </a:ln>
          </p:spPr>
          <p:txBody>
            <a:bodyPr wrap="none" anchor="ctr">
              <a:prstTxWarp prst="textNoShape">
                <a:avLst/>
              </a:prstTxWarp>
            </a:bodyPr>
            <a:lstStyle/>
            <a:p>
              <a:pPr>
                <a:defRPr/>
              </a:pPr>
              <a:endParaRPr lang="en-US">
                <a:solidFill>
                  <a:prstClr val="black"/>
                </a:solidFill>
                <a:ea typeface="ＭＳ Ｐゴシック" pitchFamily="-109" charset="-128"/>
                <a:cs typeface="ＭＳ Ｐゴシック" pitchFamily="-109" charset="-128"/>
              </a:endParaRPr>
            </a:p>
          </p:txBody>
        </p:sp>
        <p:sp>
          <p:nvSpPr>
            <p:cNvPr id="830" name="Line 93"/>
            <p:cNvSpPr>
              <a:spLocks noChangeShapeType="1"/>
            </p:cNvSpPr>
            <p:nvPr/>
          </p:nvSpPr>
          <p:spPr bwMode="auto">
            <a:xfrm>
              <a:off x="2400" y="3067"/>
              <a:ext cx="149" cy="0"/>
            </a:xfrm>
            <a:prstGeom prst="line">
              <a:avLst/>
            </a:prstGeom>
            <a:noFill/>
            <a:ln w="19050">
              <a:solidFill>
                <a:schemeClr val="tx1"/>
              </a:solidFill>
              <a:round/>
              <a:headEnd/>
              <a:tailEnd type="triangle" w="med" len="med"/>
            </a:ln>
          </p:spPr>
          <p:txBody>
            <a:bodyPr wrap="none" anchor="ctr">
              <a:prstTxWarp prst="textNoShape">
                <a:avLst/>
              </a:prstTxWarp>
            </a:bodyPr>
            <a:lstStyle/>
            <a:p>
              <a:pPr>
                <a:defRPr/>
              </a:pPr>
              <a:endParaRPr lang="en-US">
                <a:solidFill>
                  <a:prstClr val="black"/>
                </a:solidFill>
                <a:ea typeface="ＭＳ Ｐゴシック" pitchFamily="-109" charset="-128"/>
                <a:cs typeface="ＭＳ Ｐゴシック" pitchFamily="-109" charset="-128"/>
              </a:endParaRPr>
            </a:p>
          </p:txBody>
        </p:sp>
      </p:grpSp>
      <p:grpSp>
        <p:nvGrpSpPr>
          <p:cNvPr id="886" name="Group 837"/>
          <p:cNvGrpSpPr>
            <a:grpSpLocks/>
          </p:cNvGrpSpPr>
          <p:nvPr/>
        </p:nvGrpSpPr>
        <p:grpSpPr bwMode="auto">
          <a:xfrm rot="-1800000">
            <a:off x="6907213" y="3387725"/>
            <a:ext cx="168275" cy="244475"/>
            <a:chOff x="8346210" y="4830026"/>
            <a:chExt cx="336915" cy="492839"/>
          </a:xfrm>
        </p:grpSpPr>
        <p:cxnSp>
          <p:nvCxnSpPr>
            <p:cNvPr id="835" name="Straight Connector 834"/>
            <p:cNvCxnSpPr/>
            <p:nvPr/>
          </p:nvCxnSpPr>
          <p:spPr>
            <a:xfrm>
              <a:off x="8335603" y="4800520"/>
              <a:ext cx="336915" cy="0"/>
            </a:xfrm>
            <a:prstGeom prst="line">
              <a:avLst/>
            </a:prstGeom>
            <a:ln w="381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37" name="Straight Connector 836"/>
            <p:cNvCxnSpPr/>
            <p:nvPr/>
          </p:nvCxnSpPr>
          <p:spPr>
            <a:xfrm rot="5400000">
              <a:off x="8268246" y="5076445"/>
              <a:ext cx="492839" cy="0"/>
            </a:xfrm>
            <a:prstGeom prst="line">
              <a:avLst/>
            </a:prstGeom>
            <a:ln w="381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pSp>
        <p:nvGrpSpPr>
          <p:cNvPr id="887" name="Group 842"/>
          <p:cNvGrpSpPr>
            <a:grpSpLocks/>
          </p:cNvGrpSpPr>
          <p:nvPr/>
        </p:nvGrpSpPr>
        <p:grpSpPr bwMode="auto">
          <a:xfrm rot="1800000" flipH="1">
            <a:off x="7475538" y="3375025"/>
            <a:ext cx="166687" cy="244475"/>
            <a:chOff x="8346210" y="4830026"/>
            <a:chExt cx="336915" cy="492839"/>
          </a:xfrm>
        </p:grpSpPr>
        <p:cxnSp>
          <p:nvCxnSpPr>
            <p:cNvPr id="844" name="Straight Connector 843"/>
            <p:cNvCxnSpPr/>
            <p:nvPr/>
          </p:nvCxnSpPr>
          <p:spPr>
            <a:xfrm>
              <a:off x="8359651" y="4829208"/>
              <a:ext cx="336917" cy="0"/>
            </a:xfrm>
            <a:prstGeom prst="line">
              <a:avLst/>
            </a:prstGeom>
            <a:ln w="381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45" name="Straight Connector 844"/>
            <p:cNvCxnSpPr/>
            <p:nvPr/>
          </p:nvCxnSpPr>
          <p:spPr>
            <a:xfrm rot="5400000">
              <a:off x="8268248" y="5074842"/>
              <a:ext cx="492839" cy="3208"/>
            </a:xfrm>
            <a:prstGeom prst="line">
              <a:avLst/>
            </a:prstGeom>
            <a:ln w="381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sp>
        <p:nvSpPr>
          <p:cNvPr id="54349" name="AutoShape 14"/>
          <p:cNvSpPr>
            <a:spLocks noChangeArrowheads="1"/>
          </p:cNvSpPr>
          <p:nvPr/>
        </p:nvSpPr>
        <p:spPr bwMode="auto">
          <a:xfrm rot="7288915" flipH="1" flipV="1">
            <a:off x="6635751" y="2284412"/>
            <a:ext cx="417512" cy="220663"/>
          </a:xfrm>
          <a:prstGeom prst="leftArrow">
            <a:avLst>
              <a:gd name="adj1" fmla="val 50000"/>
              <a:gd name="adj2" fmla="val 67642"/>
            </a:avLst>
          </a:prstGeom>
          <a:solidFill>
            <a:schemeClr val="bg2"/>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50" name="AutoShape 14"/>
          <p:cNvSpPr>
            <a:spLocks noChangeArrowheads="1"/>
          </p:cNvSpPr>
          <p:nvPr/>
        </p:nvSpPr>
        <p:spPr bwMode="auto">
          <a:xfrm rot="8100000" flipH="1" flipV="1">
            <a:off x="6038850" y="2273300"/>
            <a:ext cx="419100" cy="222250"/>
          </a:xfrm>
          <a:prstGeom prst="leftArrow">
            <a:avLst>
              <a:gd name="adj1" fmla="val 50000"/>
              <a:gd name="adj2" fmla="val 67414"/>
            </a:avLst>
          </a:prstGeom>
          <a:solidFill>
            <a:schemeClr val="bg2"/>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51" name="TextBox 855"/>
          <p:cNvSpPr txBox="1">
            <a:spLocks noChangeArrowheads="1"/>
          </p:cNvSpPr>
          <p:nvPr/>
        </p:nvSpPr>
        <p:spPr bwMode="auto">
          <a:xfrm>
            <a:off x="2057400" y="533400"/>
            <a:ext cx="2219325" cy="461963"/>
          </a:xfrm>
          <a:prstGeom prst="rect">
            <a:avLst/>
          </a:prstGeom>
          <a:noFill/>
          <a:ln w="9525">
            <a:noFill/>
            <a:miter lim="800000"/>
            <a:headEnd/>
            <a:tailEnd/>
          </a:ln>
        </p:spPr>
        <p:txBody>
          <a:bodyPr>
            <a:prstTxWarp prst="textNoShape">
              <a:avLst/>
            </a:prstTxWarp>
            <a:spAutoFit/>
          </a:bodyPr>
          <a:lstStyle/>
          <a:p>
            <a:pPr algn="ctr" fontAlgn="base">
              <a:spcBef>
                <a:spcPct val="0"/>
              </a:spcBef>
              <a:spcAft>
                <a:spcPct val="0"/>
              </a:spcAft>
            </a:pPr>
            <a:r>
              <a:rPr lang="en-US" sz="2400">
                <a:solidFill>
                  <a:srgbClr val="000000"/>
                </a:solidFill>
                <a:ea typeface="ＭＳ Ｐゴシック" charset="-128"/>
                <a:cs typeface="ＭＳ Ｐゴシック" charset="-128"/>
              </a:rPr>
              <a:t>Glucocorticoids</a:t>
            </a:r>
          </a:p>
        </p:txBody>
      </p:sp>
      <p:sp>
        <p:nvSpPr>
          <p:cNvPr id="54352" name="Rectangle 63"/>
          <p:cNvSpPr>
            <a:spLocks noChangeArrowheads="1"/>
          </p:cNvSpPr>
          <p:nvPr/>
        </p:nvSpPr>
        <p:spPr bwMode="auto">
          <a:xfrm>
            <a:off x="1998663" y="2868613"/>
            <a:ext cx="723900"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Hsp23</a:t>
            </a:r>
            <a:endParaRPr lang="de-DE" sz="1400" b="1">
              <a:solidFill>
                <a:srgbClr val="000000"/>
              </a:solidFill>
              <a:latin typeface="Helvetica" charset="0"/>
              <a:ea typeface="ＭＳ Ｐゴシック" charset="-128"/>
              <a:cs typeface="ＭＳ Ｐゴシック" charset="-128"/>
            </a:endParaRPr>
          </a:p>
        </p:txBody>
      </p:sp>
      <p:sp>
        <p:nvSpPr>
          <p:cNvPr id="54353" name="Oval 66"/>
          <p:cNvSpPr>
            <a:spLocks noChangeArrowheads="1"/>
          </p:cNvSpPr>
          <p:nvPr/>
        </p:nvSpPr>
        <p:spPr bwMode="auto">
          <a:xfrm>
            <a:off x="2665413" y="2678113"/>
            <a:ext cx="246062" cy="242887"/>
          </a:xfrm>
          <a:prstGeom prst="ellipse">
            <a:avLst/>
          </a:prstGeom>
          <a:gradFill rotWithShape="0">
            <a:gsLst>
              <a:gs pos="0">
                <a:srgbClr val="08CD00"/>
              </a:gs>
              <a:gs pos="100000">
                <a:srgbClr val="045F00"/>
              </a:gs>
            </a:gsLst>
            <a:lin ang="540000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54" name="Rectangle 63"/>
          <p:cNvSpPr>
            <a:spLocks noChangeArrowheads="1"/>
          </p:cNvSpPr>
          <p:nvPr/>
        </p:nvSpPr>
        <p:spPr bwMode="auto">
          <a:xfrm>
            <a:off x="2979738" y="1970088"/>
            <a:ext cx="723900"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Cyp55</a:t>
            </a:r>
            <a:endParaRPr lang="de-DE" sz="1400" b="1">
              <a:solidFill>
                <a:srgbClr val="000000"/>
              </a:solidFill>
              <a:latin typeface="Helvetica" charset="0"/>
              <a:ea typeface="ＭＳ Ｐゴシック" charset="-128"/>
              <a:cs typeface="ＭＳ Ｐゴシック" charset="-128"/>
            </a:endParaRPr>
          </a:p>
        </p:txBody>
      </p:sp>
      <p:sp>
        <p:nvSpPr>
          <p:cNvPr id="54355" name="Rectangle 63"/>
          <p:cNvSpPr>
            <a:spLocks noChangeArrowheads="1"/>
          </p:cNvSpPr>
          <p:nvPr/>
        </p:nvSpPr>
        <p:spPr bwMode="auto">
          <a:xfrm>
            <a:off x="3367088" y="2278063"/>
            <a:ext cx="52387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PP5</a:t>
            </a:r>
            <a:endParaRPr lang="de-DE" sz="1400" b="1">
              <a:solidFill>
                <a:srgbClr val="000000"/>
              </a:solidFill>
              <a:latin typeface="Helvetica" charset="0"/>
              <a:ea typeface="ＭＳ Ｐゴシック" charset="-128"/>
              <a:cs typeface="ＭＳ Ｐゴシック" charset="-128"/>
            </a:endParaRPr>
          </a:p>
        </p:txBody>
      </p:sp>
      <p:sp>
        <p:nvSpPr>
          <p:cNvPr id="54356" name="Oval 66"/>
          <p:cNvSpPr>
            <a:spLocks noChangeArrowheads="1"/>
          </p:cNvSpPr>
          <p:nvPr/>
        </p:nvSpPr>
        <p:spPr bwMode="auto">
          <a:xfrm>
            <a:off x="2959100" y="2251075"/>
            <a:ext cx="246063" cy="242888"/>
          </a:xfrm>
          <a:prstGeom prst="ellipse">
            <a:avLst/>
          </a:prstGeom>
          <a:gradFill rotWithShape="0">
            <a:gsLst>
              <a:gs pos="0">
                <a:srgbClr val="08CD00"/>
              </a:gs>
              <a:gs pos="100000">
                <a:srgbClr val="045F00"/>
              </a:gs>
            </a:gsLst>
            <a:lin ang="540000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57" name="Oval 66"/>
          <p:cNvSpPr>
            <a:spLocks noChangeArrowheads="1"/>
          </p:cNvSpPr>
          <p:nvPr/>
        </p:nvSpPr>
        <p:spPr bwMode="auto">
          <a:xfrm>
            <a:off x="3167063" y="2319338"/>
            <a:ext cx="246062" cy="242887"/>
          </a:xfrm>
          <a:prstGeom prst="ellipse">
            <a:avLst/>
          </a:prstGeom>
          <a:gradFill rotWithShape="0">
            <a:gsLst>
              <a:gs pos="0">
                <a:srgbClr val="08CD00"/>
              </a:gs>
              <a:gs pos="100000">
                <a:srgbClr val="045F00"/>
              </a:gs>
            </a:gsLst>
            <a:lin ang="540000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832" name="Oval 831"/>
          <p:cNvSpPr/>
          <p:nvPr/>
        </p:nvSpPr>
        <p:spPr>
          <a:xfrm>
            <a:off x="6635750" y="1911350"/>
            <a:ext cx="193675" cy="195263"/>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833" name="Oval 832"/>
          <p:cNvSpPr/>
          <p:nvPr/>
        </p:nvSpPr>
        <p:spPr>
          <a:xfrm>
            <a:off x="7162800" y="1912938"/>
            <a:ext cx="195263" cy="1936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54360" name="Rectangle 67"/>
          <p:cNvSpPr>
            <a:spLocks noChangeArrowheads="1"/>
          </p:cNvSpPr>
          <p:nvPr/>
        </p:nvSpPr>
        <p:spPr bwMode="auto">
          <a:xfrm>
            <a:off x="3771901" y="0"/>
            <a:ext cx="5348288"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i="1" dirty="0" err="1">
                <a:solidFill>
                  <a:srgbClr val="000000"/>
                </a:solidFill>
                <a:latin typeface="Helvetica" charset="0"/>
                <a:ea typeface="ＭＳ Ｐゴシック" charset="-128"/>
                <a:cs typeface="ＭＳ Ｐゴシック" charset="-128"/>
              </a:rPr>
              <a:t>Baschant</a:t>
            </a:r>
            <a:r>
              <a:rPr lang="en-US" sz="1400" b="1" i="1" dirty="0">
                <a:solidFill>
                  <a:srgbClr val="000000"/>
                </a:solidFill>
                <a:latin typeface="Helvetica" charset="0"/>
                <a:ea typeface="ＭＳ Ｐゴシック" charset="-128"/>
                <a:cs typeface="ＭＳ Ｐゴシック" charset="-128"/>
              </a:rPr>
              <a:t> and </a:t>
            </a:r>
            <a:r>
              <a:rPr lang="en-US" sz="1400" b="1" i="1" dirty="0" err="1">
                <a:solidFill>
                  <a:srgbClr val="000000"/>
                </a:solidFill>
                <a:latin typeface="Helvetica" charset="0"/>
                <a:ea typeface="ＭＳ Ｐゴシック" charset="-128"/>
                <a:cs typeface="ＭＳ Ｐゴシック" charset="-128"/>
              </a:rPr>
              <a:t>Tuckermann</a:t>
            </a:r>
            <a:r>
              <a:rPr lang="en-US" sz="1400" b="1" i="1" dirty="0">
                <a:solidFill>
                  <a:srgbClr val="000000"/>
                </a:solidFill>
                <a:latin typeface="Helvetica" charset="0"/>
                <a:ea typeface="ＭＳ Ｐゴシック" charset="-128"/>
                <a:cs typeface="ＭＳ Ｐゴシック" charset="-128"/>
              </a:rPr>
              <a:t> </a:t>
            </a:r>
            <a:r>
              <a:rPr lang="en-US" sz="1400" b="1" dirty="0">
                <a:solidFill>
                  <a:srgbClr val="000000"/>
                </a:solidFill>
                <a:latin typeface="Helvetica" charset="0"/>
                <a:ea typeface="ＭＳ Ｐゴシック" charset="-128"/>
                <a:cs typeface="ＭＳ Ｐゴシック" charset="-128"/>
              </a:rPr>
              <a:t>2010</a:t>
            </a:r>
            <a:r>
              <a:rPr lang="en-US" sz="1400" b="1" i="1" dirty="0">
                <a:solidFill>
                  <a:srgbClr val="000000"/>
                </a:solidFill>
                <a:latin typeface="Helvetica" charset="0"/>
                <a:ea typeface="ＭＳ Ｐゴシック" charset="-128"/>
                <a:cs typeface="ＭＳ Ｐゴシック" charset="-128"/>
              </a:rPr>
              <a:t> </a:t>
            </a:r>
            <a:r>
              <a:rPr lang="en-US" sz="1400" b="1" dirty="0">
                <a:solidFill>
                  <a:srgbClr val="000000"/>
                </a:solidFill>
                <a:latin typeface="Helvetica" charset="0"/>
                <a:ea typeface="ＭＳ Ｐゴシック" charset="-128"/>
                <a:cs typeface="ＭＳ Ｐゴシック" charset="-128"/>
              </a:rPr>
              <a:t>J. Steroid </a:t>
            </a:r>
            <a:r>
              <a:rPr lang="en-US" sz="1400" b="1" dirty="0" err="1">
                <a:solidFill>
                  <a:srgbClr val="000000"/>
                </a:solidFill>
                <a:latin typeface="Helvetica" charset="0"/>
                <a:ea typeface="ＭＳ Ｐゴシック" charset="-128"/>
                <a:cs typeface="ＭＳ Ｐゴシック" charset="-128"/>
              </a:rPr>
              <a:t>Biochem</a:t>
            </a:r>
            <a:r>
              <a:rPr lang="en-US" sz="1400" b="1" dirty="0">
                <a:solidFill>
                  <a:srgbClr val="000000"/>
                </a:solidFill>
                <a:latin typeface="Helvetica" charset="0"/>
                <a:ea typeface="ＭＳ Ｐゴシック" charset="-128"/>
                <a:cs typeface="ＭＳ Ｐゴシック" charset="-128"/>
              </a:rPr>
              <a:t> </a:t>
            </a:r>
            <a:r>
              <a:rPr lang="en-US" sz="1400" b="1" dirty="0" err="1">
                <a:solidFill>
                  <a:srgbClr val="000000"/>
                </a:solidFill>
                <a:latin typeface="Helvetica" charset="0"/>
                <a:ea typeface="ＭＳ Ｐゴシック" charset="-128"/>
                <a:cs typeface="ＭＳ Ｐゴシック" charset="-128"/>
              </a:rPr>
              <a:t>Mol</a:t>
            </a:r>
            <a:r>
              <a:rPr lang="en-US" sz="1400" b="1" dirty="0">
                <a:solidFill>
                  <a:srgbClr val="000000"/>
                </a:solidFill>
                <a:latin typeface="Helvetica" charset="0"/>
                <a:ea typeface="ＭＳ Ｐゴシック" charset="-128"/>
                <a:cs typeface="ＭＳ Ｐゴシック" charset="-128"/>
              </a:rPr>
              <a:t> </a:t>
            </a:r>
            <a:r>
              <a:rPr lang="en-US" sz="1400" b="1" dirty="0" err="1">
                <a:solidFill>
                  <a:srgbClr val="000000"/>
                </a:solidFill>
                <a:latin typeface="Helvetica" charset="0"/>
                <a:ea typeface="ＭＳ Ｐゴシック" charset="-128"/>
                <a:cs typeface="ＭＳ Ｐゴシック" charset="-128"/>
              </a:rPr>
              <a:t>Biol</a:t>
            </a:r>
            <a:endParaRPr lang="de-DE" sz="1400" b="1" dirty="0">
              <a:solidFill>
                <a:srgbClr val="000000"/>
              </a:solidFill>
              <a:latin typeface="Helvetica" charset="0"/>
              <a:ea typeface="ＭＳ Ｐゴシック" charset="-128"/>
              <a:cs typeface="ＭＳ Ｐゴシック" charset="-128"/>
            </a:endParaRPr>
          </a:p>
        </p:txBody>
      </p:sp>
      <p:sp>
        <p:nvSpPr>
          <p:cNvPr id="221" name="TextBox 220"/>
          <p:cNvSpPr txBox="1"/>
          <p:nvPr/>
        </p:nvSpPr>
        <p:spPr>
          <a:xfrm>
            <a:off x="1951853" y="6487461"/>
            <a:ext cx="1483324" cy="369332"/>
          </a:xfrm>
          <a:prstGeom prst="rect">
            <a:avLst/>
          </a:prstGeom>
          <a:noFill/>
        </p:spPr>
        <p:txBody>
          <a:bodyPr wrap="none" rtlCol="0">
            <a:spAutoFit/>
          </a:bodyPr>
          <a:lstStyle/>
          <a:p>
            <a:r>
              <a:rPr lang="en-US" b="1" dirty="0" smtClean="0">
                <a:solidFill>
                  <a:prstClr val="black"/>
                </a:solidFill>
              </a:rPr>
              <a:t>“Side effects”</a:t>
            </a:r>
            <a:endParaRPr lang="en-US" b="1" dirty="0">
              <a:solidFill>
                <a:prstClr val="black"/>
              </a:solidFill>
            </a:endParaRPr>
          </a:p>
        </p:txBody>
      </p:sp>
      <p:sp>
        <p:nvSpPr>
          <p:cNvPr id="864" name="TextBox 863"/>
          <p:cNvSpPr txBox="1"/>
          <p:nvPr/>
        </p:nvSpPr>
        <p:spPr>
          <a:xfrm>
            <a:off x="5742652" y="6487461"/>
            <a:ext cx="2223498" cy="369332"/>
          </a:xfrm>
          <a:prstGeom prst="rect">
            <a:avLst/>
          </a:prstGeom>
          <a:noFill/>
        </p:spPr>
        <p:txBody>
          <a:bodyPr wrap="none" rtlCol="0">
            <a:spAutoFit/>
          </a:bodyPr>
          <a:lstStyle/>
          <a:p>
            <a:r>
              <a:rPr lang="en-US" b="1" dirty="0" smtClean="0">
                <a:solidFill>
                  <a:prstClr val="black"/>
                </a:solidFill>
              </a:rPr>
              <a:t>“Therapeutic effects”</a:t>
            </a:r>
            <a:endParaRPr lang="en-US" b="1" dirty="0">
              <a:solidFill>
                <a:prstClr val="black"/>
              </a:solidFill>
            </a:endParaRPr>
          </a:p>
        </p:txBody>
      </p:sp>
    </p:spTree>
    <p:extLst>
      <p:ext uri="{BB962C8B-B14F-4D97-AF65-F5344CB8AC3E}">
        <p14:creationId xmlns:p14="http://schemas.microsoft.com/office/powerpoint/2010/main" val="2880738710"/>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6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1" grpId="0"/>
      <p:bldP spid="86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 name="Oval 838"/>
          <p:cNvSpPr/>
          <p:nvPr/>
        </p:nvSpPr>
        <p:spPr>
          <a:xfrm>
            <a:off x="6621463" y="2652713"/>
            <a:ext cx="315912" cy="600075"/>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a:solidFill>
                <a:prstClr val="black"/>
              </a:solidFill>
            </a:endParaRPr>
          </a:p>
        </p:txBody>
      </p:sp>
      <p:sp>
        <p:nvSpPr>
          <p:cNvPr id="776" name="Oval 775"/>
          <p:cNvSpPr/>
          <p:nvPr/>
        </p:nvSpPr>
        <p:spPr>
          <a:xfrm>
            <a:off x="7377113" y="2701925"/>
            <a:ext cx="203200" cy="388938"/>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a:solidFill>
                <a:prstClr val="black"/>
              </a:solidFill>
            </a:endParaRPr>
          </a:p>
        </p:txBody>
      </p:sp>
      <p:grpSp>
        <p:nvGrpSpPr>
          <p:cNvPr id="2" name="Group 76"/>
          <p:cNvGrpSpPr>
            <a:grpSpLocks/>
          </p:cNvGrpSpPr>
          <p:nvPr/>
        </p:nvGrpSpPr>
        <p:grpSpPr bwMode="auto">
          <a:xfrm>
            <a:off x="1668463" y="5319713"/>
            <a:ext cx="2689225" cy="958850"/>
            <a:chOff x="304800" y="1613583"/>
            <a:chExt cx="2728213" cy="976804"/>
          </a:xfrm>
        </p:grpSpPr>
        <p:grpSp>
          <p:nvGrpSpPr>
            <p:cNvPr id="3" name="Group 70"/>
            <p:cNvGrpSpPr>
              <a:grpSpLocks/>
            </p:cNvGrpSpPr>
            <p:nvPr/>
          </p:nvGrpSpPr>
          <p:grpSpPr bwMode="auto">
            <a:xfrm>
              <a:off x="990600" y="1613583"/>
              <a:ext cx="494413" cy="824817"/>
              <a:chOff x="952500" y="1600883"/>
              <a:chExt cx="494413" cy="824817"/>
            </a:xfrm>
          </p:grpSpPr>
          <p:pic>
            <p:nvPicPr>
              <p:cNvPr id="55030" name="Picture 62"/>
              <p:cNvPicPr>
                <a:picLocks noChangeAspect="1"/>
              </p:cNvPicPr>
              <p:nvPr/>
            </p:nvPicPr>
            <p:blipFill>
              <a:blip r:embed="rId3"/>
              <a:srcRect/>
              <a:stretch>
                <a:fillRect/>
              </a:stretch>
            </p:blipFill>
            <p:spPr bwMode="auto">
              <a:xfrm rot="5400000">
                <a:off x="762000" y="1866900"/>
                <a:ext cx="749300" cy="368300"/>
              </a:xfrm>
              <a:prstGeom prst="rect">
                <a:avLst/>
              </a:prstGeom>
              <a:noFill/>
              <a:ln w="9525">
                <a:noFill/>
                <a:miter lim="800000"/>
                <a:headEnd/>
                <a:tailEnd/>
              </a:ln>
            </p:spPr>
          </p:pic>
          <p:sp>
            <p:nvSpPr>
              <p:cNvPr id="12" name="Regular Pentagon 11"/>
              <p:cNvSpPr/>
              <p:nvPr/>
            </p:nvSpPr>
            <p:spPr>
              <a:xfrm>
                <a:off x="1271662" y="1600883"/>
                <a:ext cx="175545" cy="155254"/>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grpSp>
          <p:nvGrpSpPr>
            <p:cNvPr id="4" name="Group 69"/>
            <p:cNvGrpSpPr>
              <a:grpSpLocks/>
            </p:cNvGrpSpPr>
            <p:nvPr/>
          </p:nvGrpSpPr>
          <p:grpSpPr bwMode="auto">
            <a:xfrm flipH="1">
              <a:off x="549348" y="1613583"/>
              <a:ext cx="492052" cy="824817"/>
              <a:chOff x="546100" y="1613583"/>
              <a:chExt cx="492052" cy="824817"/>
            </a:xfrm>
          </p:grpSpPr>
          <p:pic>
            <p:nvPicPr>
              <p:cNvPr id="55028" name="Picture 67"/>
              <p:cNvPicPr>
                <a:picLocks noChangeAspect="1"/>
              </p:cNvPicPr>
              <p:nvPr/>
            </p:nvPicPr>
            <p:blipFill>
              <a:blip r:embed="rId3"/>
              <a:srcRect/>
              <a:stretch>
                <a:fillRect/>
              </a:stretch>
            </p:blipFill>
            <p:spPr bwMode="auto">
              <a:xfrm rot="5400000">
                <a:off x="355600" y="1879600"/>
                <a:ext cx="749300" cy="368300"/>
              </a:xfrm>
              <a:prstGeom prst="rect">
                <a:avLst/>
              </a:prstGeom>
              <a:noFill/>
              <a:ln w="9525">
                <a:noFill/>
                <a:miter lim="800000"/>
                <a:headEnd/>
                <a:tailEnd/>
              </a:ln>
            </p:spPr>
          </p:pic>
          <p:sp>
            <p:nvSpPr>
              <p:cNvPr id="10" name="Regular Pentagon 9"/>
              <p:cNvSpPr/>
              <p:nvPr/>
            </p:nvSpPr>
            <p:spPr>
              <a:xfrm>
                <a:off x="862356" y="1613583"/>
                <a:ext cx="175546" cy="155254"/>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cxnSp>
          <p:nvCxnSpPr>
            <p:cNvPr id="7" name="Straight Connector 6"/>
            <p:cNvCxnSpPr/>
            <p:nvPr/>
          </p:nvCxnSpPr>
          <p:spPr>
            <a:xfrm>
              <a:off x="304800" y="2441602"/>
              <a:ext cx="2728213" cy="1617"/>
            </a:xfrm>
            <a:prstGeom prst="line">
              <a:avLst/>
            </a:prstGeom>
            <a:noFill/>
            <a:ln w="25400" cap="flat" cmpd="sng" algn="ctr">
              <a:solidFill>
                <a:srgbClr val="FF6600"/>
              </a:solidFill>
              <a:prstDash val="solid"/>
            </a:ln>
            <a:effectLst>
              <a:outerShdw blurRad="40000" dist="20000" dir="5400000" rotWithShape="0">
                <a:srgbClr val="000000">
                  <a:alpha val="38000"/>
                </a:srgbClr>
              </a:outerShdw>
            </a:effectLst>
          </p:spPr>
        </p:cxnSp>
        <p:sp>
          <p:nvSpPr>
            <p:cNvPr id="8" name="Rectangle 7"/>
            <p:cNvSpPr/>
            <p:nvPr/>
          </p:nvSpPr>
          <p:spPr>
            <a:xfrm>
              <a:off x="671997" y="2323544"/>
              <a:ext cx="686080" cy="266843"/>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pic>
        <p:nvPicPr>
          <p:cNvPr id="54277" name="Picture 84"/>
          <p:cNvPicPr>
            <a:picLocks noChangeAspect="1"/>
          </p:cNvPicPr>
          <p:nvPr/>
        </p:nvPicPr>
        <p:blipFill>
          <a:blip r:embed="rId4"/>
          <a:srcRect/>
          <a:stretch>
            <a:fillRect/>
          </a:stretch>
        </p:blipFill>
        <p:spPr bwMode="auto">
          <a:xfrm>
            <a:off x="5599113" y="4784725"/>
            <a:ext cx="815975" cy="401638"/>
          </a:xfrm>
          <a:prstGeom prst="rect">
            <a:avLst/>
          </a:prstGeom>
          <a:noFill/>
          <a:ln w="9525">
            <a:noFill/>
            <a:miter lim="800000"/>
            <a:headEnd/>
            <a:tailEnd/>
          </a:ln>
        </p:spPr>
      </p:pic>
      <p:cxnSp>
        <p:nvCxnSpPr>
          <p:cNvPr id="15" name="Straight Connector 14"/>
          <p:cNvCxnSpPr>
            <a:endCxn id="829" idx="1"/>
          </p:cNvCxnSpPr>
          <p:nvPr/>
        </p:nvCxnSpPr>
        <p:spPr bwMode="auto">
          <a:xfrm>
            <a:off x="5202238" y="6115050"/>
            <a:ext cx="2798762" cy="23813"/>
          </a:xfrm>
          <a:prstGeom prst="line">
            <a:avLst/>
          </a:prstGeom>
          <a:noFill/>
          <a:ln w="25400" cap="flat" cmpd="sng" algn="ctr">
            <a:solidFill>
              <a:srgbClr val="FF6600"/>
            </a:solidFill>
            <a:prstDash val="solid"/>
          </a:ln>
          <a:effectLst>
            <a:outerShdw blurRad="40000" dist="20000" dir="5400000" rotWithShape="0">
              <a:srgbClr val="000000">
                <a:alpha val="38000"/>
              </a:srgbClr>
            </a:outerShdw>
          </a:effectLst>
        </p:spPr>
      </p:cxnSp>
      <p:sp>
        <p:nvSpPr>
          <p:cNvPr id="16" name="Rectangle 15"/>
          <p:cNvSpPr/>
          <p:nvPr/>
        </p:nvSpPr>
        <p:spPr bwMode="auto">
          <a:xfrm>
            <a:off x="5602288" y="5986463"/>
            <a:ext cx="752475" cy="292100"/>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17" name="Oval 16"/>
          <p:cNvSpPr/>
          <p:nvPr/>
        </p:nvSpPr>
        <p:spPr bwMode="auto">
          <a:xfrm>
            <a:off x="5654212" y="5542710"/>
            <a:ext cx="336915" cy="488330"/>
          </a:xfrm>
          <a:prstGeom prst="ellipse">
            <a:avLst/>
          </a:prstGeom>
          <a:gradFill flip="none" rotWithShape="1">
            <a:gsLst>
              <a:gs pos="0">
                <a:srgbClr val="FF0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18" name="Oval 17"/>
          <p:cNvSpPr/>
          <p:nvPr/>
        </p:nvSpPr>
        <p:spPr bwMode="auto">
          <a:xfrm>
            <a:off x="5991128" y="5532639"/>
            <a:ext cx="336915" cy="488330"/>
          </a:xfrm>
          <a:prstGeom prst="ellipse">
            <a:avLst/>
          </a:prstGeom>
          <a:gradFill flip="none" rotWithShape="1">
            <a:gsLst>
              <a:gs pos="0">
                <a:srgbClr val="008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21" name="Oval 20"/>
          <p:cNvSpPr/>
          <p:nvPr/>
        </p:nvSpPr>
        <p:spPr>
          <a:xfrm>
            <a:off x="6678613" y="1057275"/>
            <a:ext cx="436562" cy="102235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22" name="Regular Pentagon 21"/>
          <p:cNvSpPr/>
          <p:nvPr/>
        </p:nvSpPr>
        <p:spPr bwMode="auto">
          <a:xfrm rot="16200000">
            <a:off x="1466850" y="439738"/>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23" name="Regular Pentagon 22"/>
          <p:cNvSpPr/>
          <p:nvPr/>
        </p:nvSpPr>
        <p:spPr bwMode="auto">
          <a:xfrm rot="16200000">
            <a:off x="1797844" y="535781"/>
            <a:ext cx="192088"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24" name="Regular Pentagon 23"/>
          <p:cNvSpPr/>
          <p:nvPr/>
        </p:nvSpPr>
        <p:spPr bwMode="auto">
          <a:xfrm rot="16200000">
            <a:off x="1382713" y="728663"/>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25" name="Regular Pentagon 24"/>
          <p:cNvSpPr/>
          <p:nvPr/>
        </p:nvSpPr>
        <p:spPr bwMode="auto">
          <a:xfrm rot="16200000">
            <a:off x="1635125" y="728663"/>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nvGrpSpPr>
          <p:cNvPr id="5" name="Group 662"/>
          <p:cNvGrpSpPr>
            <a:grpSpLocks/>
          </p:cNvGrpSpPr>
          <p:nvPr/>
        </p:nvGrpSpPr>
        <p:grpSpPr bwMode="auto">
          <a:xfrm>
            <a:off x="768350" y="1263650"/>
            <a:ext cx="7446963" cy="601663"/>
            <a:chOff x="878980" y="2311400"/>
            <a:chExt cx="7447574" cy="600979"/>
          </a:xfrm>
        </p:grpSpPr>
        <p:grpSp>
          <p:nvGrpSpPr>
            <p:cNvPr id="6" name="Group 348"/>
            <p:cNvGrpSpPr>
              <a:grpSpLocks/>
            </p:cNvGrpSpPr>
            <p:nvPr/>
          </p:nvGrpSpPr>
          <p:grpSpPr bwMode="auto">
            <a:xfrm>
              <a:off x="898759" y="2311400"/>
              <a:ext cx="7427795" cy="447785"/>
              <a:chOff x="898759" y="2311400"/>
              <a:chExt cx="7427795" cy="447785"/>
            </a:xfrm>
          </p:grpSpPr>
          <p:grpSp>
            <p:nvGrpSpPr>
              <p:cNvPr id="9" name="Group 39"/>
              <p:cNvGrpSpPr>
                <a:grpSpLocks/>
              </p:cNvGrpSpPr>
              <p:nvPr/>
            </p:nvGrpSpPr>
            <p:grpSpPr bwMode="auto">
              <a:xfrm>
                <a:off x="898759" y="2311400"/>
                <a:ext cx="134278" cy="447785"/>
                <a:chOff x="3969388" y="2184400"/>
                <a:chExt cx="134278" cy="447785"/>
              </a:xfrm>
            </p:grpSpPr>
            <p:sp>
              <p:nvSpPr>
                <p:cNvPr id="29" name="Oval 28"/>
                <p:cNvSpPr/>
                <p:nvPr/>
              </p:nvSpPr>
              <p:spPr>
                <a:xfrm>
                  <a:off x="3976600"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5" name="Curved Connector 34"/>
                <p:cNvCxnSpPr/>
                <p:nvPr/>
              </p:nvCxnSpPr>
              <p:spPr>
                <a:xfrm rot="5400000">
                  <a:off x="3884712"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8" name="Curved Connector 37"/>
                <p:cNvCxnSpPr/>
                <p:nvPr/>
              </p:nvCxnSpPr>
              <p:spPr>
                <a:xfrm rot="5400000">
                  <a:off x="384263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1" name="Group 40"/>
              <p:cNvGrpSpPr>
                <a:grpSpLocks/>
              </p:cNvGrpSpPr>
              <p:nvPr/>
            </p:nvGrpSpPr>
            <p:grpSpPr bwMode="auto">
              <a:xfrm>
                <a:off x="993480" y="2311400"/>
                <a:ext cx="134278" cy="447785"/>
                <a:chOff x="3969388" y="2184400"/>
                <a:chExt cx="134278" cy="447785"/>
              </a:xfrm>
            </p:grpSpPr>
            <p:sp>
              <p:nvSpPr>
                <p:cNvPr id="42" name="Oval 41"/>
                <p:cNvSpPr/>
                <p:nvPr/>
              </p:nvSpPr>
              <p:spPr>
                <a:xfrm>
                  <a:off x="3977137" y="2184400"/>
                  <a:ext cx="96845"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3" name="Curved Connector 42"/>
                <p:cNvCxnSpPr/>
                <p:nvPr/>
              </p:nvCxnSpPr>
              <p:spPr>
                <a:xfrm rot="5400000">
                  <a:off x="388524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4" name="Curved Connector 43"/>
                <p:cNvCxnSpPr/>
                <p:nvPr/>
              </p:nvCxnSpPr>
              <p:spPr>
                <a:xfrm rot="5400000">
                  <a:off x="384317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3" name="Group 44"/>
              <p:cNvGrpSpPr>
                <a:grpSpLocks/>
              </p:cNvGrpSpPr>
              <p:nvPr/>
            </p:nvGrpSpPr>
            <p:grpSpPr bwMode="auto">
              <a:xfrm>
                <a:off x="1088201" y="2311400"/>
                <a:ext cx="134278" cy="447785"/>
                <a:chOff x="3969388" y="2184400"/>
                <a:chExt cx="134278" cy="447785"/>
              </a:xfrm>
            </p:grpSpPr>
            <p:sp>
              <p:nvSpPr>
                <p:cNvPr id="46" name="Oval 45"/>
                <p:cNvSpPr/>
                <p:nvPr/>
              </p:nvSpPr>
              <p:spPr>
                <a:xfrm>
                  <a:off x="3947508"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7" name="Curved Connector 46"/>
                <p:cNvCxnSpPr/>
                <p:nvPr/>
              </p:nvCxnSpPr>
              <p:spPr>
                <a:xfrm rot="5400000">
                  <a:off x="3855620"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8" name="Curved Connector 47"/>
                <p:cNvCxnSpPr/>
                <p:nvPr/>
              </p:nvCxnSpPr>
              <p:spPr>
                <a:xfrm rot="5400000">
                  <a:off x="381354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4" name="Group 48"/>
              <p:cNvGrpSpPr>
                <a:grpSpLocks/>
              </p:cNvGrpSpPr>
              <p:nvPr/>
            </p:nvGrpSpPr>
            <p:grpSpPr bwMode="auto">
              <a:xfrm>
                <a:off x="1182922" y="2311400"/>
                <a:ext cx="134278" cy="447785"/>
                <a:chOff x="3969388" y="2184400"/>
                <a:chExt cx="134278" cy="447785"/>
              </a:xfrm>
            </p:grpSpPr>
            <p:sp>
              <p:nvSpPr>
                <p:cNvPr id="50" name="Oval 49"/>
                <p:cNvSpPr/>
                <p:nvPr/>
              </p:nvSpPr>
              <p:spPr>
                <a:xfrm>
                  <a:off x="3976622"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1" name="Curved Connector 50"/>
                <p:cNvCxnSpPr/>
                <p:nvPr/>
              </p:nvCxnSpPr>
              <p:spPr>
                <a:xfrm rot="5400000">
                  <a:off x="3884734"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2" name="Curved Connector 51"/>
                <p:cNvCxnSpPr/>
                <p:nvPr/>
              </p:nvCxnSpPr>
              <p:spPr>
                <a:xfrm rot="5400000">
                  <a:off x="3842662"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9" name="Group 52"/>
              <p:cNvGrpSpPr>
                <a:grpSpLocks/>
              </p:cNvGrpSpPr>
              <p:nvPr/>
            </p:nvGrpSpPr>
            <p:grpSpPr bwMode="auto">
              <a:xfrm>
                <a:off x="1277643" y="2311400"/>
                <a:ext cx="134278" cy="447785"/>
                <a:chOff x="3969388" y="2184400"/>
                <a:chExt cx="134278" cy="447785"/>
              </a:xfrm>
            </p:grpSpPr>
            <p:sp>
              <p:nvSpPr>
                <p:cNvPr id="54" name="Oval 53"/>
                <p:cNvSpPr/>
                <p:nvPr/>
              </p:nvSpPr>
              <p:spPr>
                <a:xfrm>
                  <a:off x="3977159" y="2184400"/>
                  <a:ext cx="96846"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5" name="Curved Connector 54"/>
                <p:cNvCxnSpPr/>
                <p:nvPr/>
              </p:nvCxnSpPr>
              <p:spPr>
                <a:xfrm rot="5400000">
                  <a:off x="3885271"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6" name="Curved Connector 55"/>
                <p:cNvCxnSpPr/>
                <p:nvPr/>
              </p:nvCxnSpPr>
              <p:spPr>
                <a:xfrm rot="5400000">
                  <a:off x="384319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20" name="Group 56"/>
              <p:cNvGrpSpPr>
                <a:grpSpLocks/>
              </p:cNvGrpSpPr>
              <p:nvPr/>
            </p:nvGrpSpPr>
            <p:grpSpPr bwMode="auto">
              <a:xfrm>
                <a:off x="1372364" y="2311400"/>
                <a:ext cx="134278" cy="447785"/>
                <a:chOff x="3969388" y="2184400"/>
                <a:chExt cx="134278" cy="447785"/>
              </a:xfrm>
            </p:grpSpPr>
            <p:sp>
              <p:nvSpPr>
                <p:cNvPr id="58" name="Oval 57"/>
                <p:cNvSpPr/>
                <p:nvPr/>
              </p:nvSpPr>
              <p:spPr>
                <a:xfrm>
                  <a:off x="3947531"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9" name="Curved Connector 58"/>
                <p:cNvCxnSpPr/>
                <p:nvPr/>
              </p:nvCxnSpPr>
              <p:spPr>
                <a:xfrm rot="5400000">
                  <a:off x="385564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0" name="Curved Connector 59"/>
                <p:cNvCxnSpPr/>
                <p:nvPr/>
              </p:nvCxnSpPr>
              <p:spPr>
                <a:xfrm rot="5400000">
                  <a:off x="381357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26" name="Group 60"/>
              <p:cNvGrpSpPr>
                <a:grpSpLocks/>
              </p:cNvGrpSpPr>
              <p:nvPr/>
            </p:nvGrpSpPr>
            <p:grpSpPr bwMode="auto">
              <a:xfrm>
                <a:off x="1467085" y="2311400"/>
                <a:ext cx="134278" cy="447785"/>
                <a:chOff x="3969388" y="2184400"/>
                <a:chExt cx="134278" cy="447785"/>
              </a:xfrm>
            </p:grpSpPr>
            <p:sp>
              <p:nvSpPr>
                <p:cNvPr id="62" name="Oval 61"/>
                <p:cNvSpPr/>
                <p:nvPr/>
              </p:nvSpPr>
              <p:spPr>
                <a:xfrm>
                  <a:off x="3976646"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3" name="Curved Connector 62"/>
                <p:cNvCxnSpPr/>
                <p:nvPr/>
              </p:nvCxnSpPr>
              <p:spPr>
                <a:xfrm rot="5400000">
                  <a:off x="388475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4" name="Curved Connector 63"/>
                <p:cNvCxnSpPr/>
                <p:nvPr/>
              </p:nvCxnSpPr>
              <p:spPr>
                <a:xfrm rot="5400000">
                  <a:off x="3842685"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27" name="Group 64"/>
              <p:cNvGrpSpPr>
                <a:grpSpLocks/>
              </p:cNvGrpSpPr>
              <p:nvPr/>
            </p:nvGrpSpPr>
            <p:grpSpPr bwMode="auto">
              <a:xfrm>
                <a:off x="1561806" y="2311400"/>
                <a:ext cx="134278" cy="447785"/>
                <a:chOff x="3969388" y="2184400"/>
                <a:chExt cx="134278" cy="447785"/>
              </a:xfrm>
            </p:grpSpPr>
            <p:sp>
              <p:nvSpPr>
                <p:cNvPr id="66" name="Oval 65"/>
                <p:cNvSpPr/>
                <p:nvPr/>
              </p:nvSpPr>
              <p:spPr>
                <a:xfrm>
                  <a:off x="3977182" y="2184400"/>
                  <a:ext cx="96845"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7" name="Curved Connector 66"/>
                <p:cNvCxnSpPr/>
                <p:nvPr/>
              </p:nvCxnSpPr>
              <p:spPr>
                <a:xfrm rot="5400000">
                  <a:off x="388529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8" name="Curved Connector 67"/>
                <p:cNvCxnSpPr/>
                <p:nvPr/>
              </p:nvCxnSpPr>
              <p:spPr>
                <a:xfrm rot="5400000">
                  <a:off x="384322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28" name="Group 68"/>
              <p:cNvGrpSpPr>
                <a:grpSpLocks/>
              </p:cNvGrpSpPr>
              <p:nvPr/>
            </p:nvGrpSpPr>
            <p:grpSpPr bwMode="auto">
              <a:xfrm>
                <a:off x="1656527" y="2311400"/>
                <a:ext cx="134278" cy="447785"/>
                <a:chOff x="3969388" y="2184400"/>
                <a:chExt cx="134278" cy="447785"/>
              </a:xfrm>
            </p:grpSpPr>
            <p:sp>
              <p:nvSpPr>
                <p:cNvPr id="70" name="Oval 69"/>
                <p:cNvSpPr/>
                <p:nvPr/>
              </p:nvSpPr>
              <p:spPr>
                <a:xfrm>
                  <a:off x="3947553"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71" name="Curved Connector 70"/>
                <p:cNvCxnSpPr/>
                <p:nvPr/>
              </p:nvCxnSpPr>
              <p:spPr>
                <a:xfrm rot="5400000">
                  <a:off x="3855665"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72" name="Curved Connector 71"/>
                <p:cNvCxnSpPr/>
                <p:nvPr/>
              </p:nvCxnSpPr>
              <p:spPr>
                <a:xfrm rot="5400000">
                  <a:off x="3813594"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0" name="Group 72"/>
              <p:cNvGrpSpPr>
                <a:grpSpLocks/>
              </p:cNvGrpSpPr>
              <p:nvPr/>
            </p:nvGrpSpPr>
            <p:grpSpPr bwMode="auto">
              <a:xfrm>
                <a:off x="1751248" y="2311400"/>
                <a:ext cx="134278" cy="447785"/>
                <a:chOff x="3969388" y="2184400"/>
                <a:chExt cx="134278" cy="447785"/>
              </a:xfrm>
            </p:grpSpPr>
            <p:sp>
              <p:nvSpPr>
                <p:cNvPr id="74" name="Oval 73"/>
                <p:cNvSpPr/>
                <p:nvPr/>
              </p:nvSpPr>
              <p:spPr>
                <a:xfrm>
                  <a:off x="3976668"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75" name="Curved Connector 74"/>
                <p:cNvCxnSpPr/>
                <p:nvPr/>
              </p:nvCxnSpPr>
              <p:spPr>
                <a:xfrm rot="5400000">
                  <a:off x="3884780"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76" name="Curved Connector 75"/>
                <p:cNvCxnSpPr/>
                <p:nvPr/>
              </p:nvCxnSpPr>
              <p:spPr>
                <a:xfrm rot="5400000">
                  <a:off x="3842708"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1" name="Group 76"/>
              <p:cNvGrpSpPr>
                <a:grpSpLocks/>
              </p:cNvGrpSpPr>
              <p:nvPr/>
            </p:nvGrpSpPr>
            <p:grpSpPr bwMode="auto">
              <a:xfrm>
                <a:off x="1845969" y="2311400"/>
                <a:ext cx="134278" cy="447785"/>
                <a:chOff x="3969388" y="2184400"/>
                <a:chExt cx="134278" cy="447785"/>
              </a:xfrm>
            </p:grpSpPr>
            <p:sp>
              <p:nvSpPr>
                <p:cNvPr id="78" name="Oval 77"/>
                <p:cNvSpPr/>
                <p:nvPr/>
              </p:nvSpPr>
              <p:spPr>
                <a:xfrm>
                  <a:off x="3977205" y="2184400"/>
                  <a:ext cx="96846"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79" name="Curved Connector 78"/>
                <p:cNvCxnSpPr/>
                <p:nvPr/>
              </p:nvCxnSpPr>
              <p:spPr>
                <a:xfrm rot="5400000">
                  <a:off x="3885317"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80" name="Curved Connector 79"/>
                <p:cNvCxnSpPr/>
                <p:nvPr/>
              </p:nvCxnSpPr>
              <p:spPr>
                <a:xfrm rot="5400000">
                  <a:off x="3843245"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36" name="Group 80"/>
              <p:cNvGrpSpPr>
                <a:grpSpLocks/>
              </p:cNvGrpSpPr>
              <p:nvPr/>
            </p:nvGrpSpPr>
            <p:grpSpPr bwMode="auto">
              <a:xfrm>
                <a:off x="1940690" y="2311400"/>
                <a:ext cx="134278" cy="447785"/>
                <a:chOff x="3969388" y="2184400"/>
                <a:chExt cx="134278" cy="447785"/>
              </a:xfrm>
            </p:grpSpPr>
            <p:sp>
              <p:nvSpPr>
                <p:cNvPr id="82" name="Oval 81"/>
                <p:cNvSpPr/>
                <p:nvPr/>
              </p:nvSpPr>
              <p:spPr>
                <a:xfrm>
                  <a:off x="3947576"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83" name="Curved Connector 82"/>
                <p:cNvCxnSpPr/>
                <p:nvPr/>
              </p:nvCxnSpPr>
              <p:spPr>
                <a:xfrm rot="5400000">
                  <a:off x="385568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84" name="Curved Connector 83"/>
                <p:cNvCxnSpPr/>
                <p:nvPr/>
              </p:nvCxnSpPr>
              <p:spPr>
                <a:xfrm rot="5400000">
                  <a:off x="381361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37" name="Group 84"/>
              <p:cNvGrpSpPr>
                <a:grpSpLocks/>
              </p:cNvGrpSpPr>
              <p:nvPr/>
            </p:nvGrpSpPr>
            <p:grpSpPr bwMode="auto">
              <a:xfrm>
                <a:off x="2035411" y="2311400"/>
                <a:ext cx="134278" cy="447785"/>
                <a:chOff x="3969388" y="2184400"/>
                <a:chExt cx="134278" cy="447785"/>
              </a:xfrm>
            </p:grpSpPr>
            <p:sp>
              <p:nvSpPr>
                <p:cNvPr id="86" name="Oval 85"/>
                <p:cNvSpPr/>
                <p:nvPr/>
              </p:nvSpPr>
              <p:spPr>
                <a:xfrm>
                  <a:off x="3976691"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87" name="Curved Connector 86"/>
                <p:cNvCxnSpPr/>
                <p:nvPr/>
              </p:nvCxnSpPr>
              <p:spPr>
                <a:xfrm rot="5400000">
                  <a:off x="388480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88" name="Curved Connector 87"/>
                <p:cNvCxnSpPr/>
                <p:nvPr/>
              </p:nvCxnSpPr>
              <p:spPr>
                <a:xfrm rot="5400000">
                  <a:off x="3842730"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38" name="Group 88"/>
              <p:cNvGrpSpPr>
                <a:grpSpLocks/>
              </p:cNvGrpSpPr>
              <p:nvPr/>
            </p:nvGrpSpPr>
            <p:grpSpPr bwMode="auto">
              <a:xfrm>
                <a:off x="2130132" y="2311400"/>
                <a:ext cx="134278" cy="447785"/>
                <a:chOff x="3969388" y="2184400"/>
                <a:chExt cx="134278" cy="447785"/>
              </a:xfrm>
            </p:grpSpPr>
            <p:sp>
              <p:nvSpPr>
                <p:cNvPr id="90" name="Oval 89"/>
                <p:cNvSpPr/>
                <p:nvPr/>
              </p:nvSpPr>
              <p:spPr>
                <a:xfrm>
                  <a:off x="3977228" y="2184400"/>
                  <a:ext cx="96845"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91" name="Curved Connector 90"/>
                <p:cNvCxnSpPr/>
                <p:nvPr/>
              </p:nvCxnSpPr>
              <p:spPr>
                <a:xfrm rot="5400000">
                  <a:off x="3885340"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92" name="Curved Connector 91"/>
                <p:cNvCxnSpPr/>
                <p:nvPr/>
              </p:nvCxnSpPr>
              <p:spPr>
                <a:xfrm rot="5400000">
                  <a:off x="3843267"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39" name="Group 92"/>
              <p:cNvGrpSpPr>
                <a:grpSpLocks/>
              </p:cNvGrpSpPr>
              <p:nvPr/>
            </p:nvGrpSpPr>
            <p:grpSpPr bwMode="auto">
              <a:xfrm>
                <a:off x="2224853" y="2311400"/>
                <a:ext cx="134278" cy="447785"/>
                <a:chOff x="3969388" y="2184400"/>
                <a:chExt cx="134278" cy="447785"/>
              </a:xfrm>
            </p:grpSpPr>
            <p:sp>
              <p:nvSpPr>
                <p:cNvPr id="94" name="Oval 93"/>
                <p:cNvSpPr/>
                <p:nvPr/>
              </p:nvSpPr>
              <p:spPr>
                <a:xfrm>
                  <a:off x="3947599"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95" name="Curved Connector 94"/>
                <p:cNvCxnSpPr/>
                <p:nvPr/>
              </p:nvCxnSpPr>
              <p:spPr>
                <a:xfrm rot="5400000">
                  <a:off x="3884289"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96" name="Curved Connector 95"/>
                <p:cNvCxnSpPr/>
                <p:nvPr/>
              </p:nvCxnSpPr>
              <p:spPr>
                <a:xfrm rot="5400000">
                  <a:off x="3813640"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0" name="Group 96"/>
              <p:cNvGrpSpPr>
                <a:grpSpLocks/>
              </p:cNvGrpSpPr>
              <p:nvPr/>
            </p:nvGrpSpPr>
            <p:grpSpPr bwMode="auto">
              <a:xfrm>
                <a:off x="2319574" y="2311400"/>
                <a:ext cx="134278" cy="447785"/>
                <a:chOff x="3969388" y="2184400"/>
                <a:chExt cx="134278" cy="447785"/>
              </a:xfrm>
            </p:grpSpPr>
            <p:sp>
              <p:nvSpPr>
                <p:cNvPr id="98" name="Oval 97"/>
                <p:cNvSpPr/>
                <p:nvPr/>
              </p:nvSpPr>
              <p:spPr>
                <a:xfrm>
                  <a:off x="397671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99" name="Curved Connector 98"/>
                <p:cNvCxnSpPr/>
                <p:nvPr/>
              </p:nvCxnSpPr>
              <p:spPr>
                <a:xfrm rot="5400000">
                  <a:off x="3884825"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00" name="Curved Connector 99"/>
                <p:cNvCxnSpPr/>
                <p:nvPr/>
              </p:nvCxnSpPr>
              <p:spPr>
                <a:xfrm rot="5400000">
                  <a:off x="3842753"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1" name="Group 100"/>
              <p:cNvGrpSpPr>
                <a:grpSpLocks/>
              </p:cNvGrpSpPr>
              <p:nvPr/>
            </p:nvGrpSpPr>
            <p:grpSpPr bwMode="auto">
              <a:xfrm>
                <a:off x="2414295" y="2311400"/>
                <a:ext cx="134278" cy="447785"/>
                <a:chOff x="3969388" y="2184400"/>
                <a:chExt cx="134278" cy="447785"/>
              </a:xfrm>
            </p:grpSpPr>
            <p:sp>
              <p:nvSpPr>
                <p:cNvPr id="102" name="Oval 101"/>
                <p:cNvSpPr/>
                <p:nvPr/>
              </p:nvSpPr>
              <p:spPr>
                <a:xfrm>
                  <a:off x="3977250" y="2184400"/>
                  <a:ext cx="96846"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03" name="Curved Connector 102"/>
                <p:cNvCxnSpPr/>
                <p:nvPr/>
              </p:nvCxnSpPr>
              <p:spPr>
                <a:xfrm rot="5400000">
                  <a:off x="3885362"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04" name="Curved Connector 103"/>
                <p:cNvCxnSpPr/>
                <p:nvPr/>
              </p:nvCxnSpPr>
              <p:spPr>
                <a:xfrm rot="5400000">
                  <a:off x="3843290"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2" name="Group 104"/>
              <p:cNvGrpSpPr>
                <a:grpSpLocks/>
              </p:cNvGrpSpPr>
              <p:nvPr/>
            </p:nvGrpSpPr>
            <p:grpSpPr bwMode="auto">
              <a:xfrm>
                <a:off x="2509016" y="2311400"/>
                <a:ext cx="134278" cy="447785"/>
                <a:chOff x="3969388" y="2184400"/>
                <a:chExt cx="134278" cy="447785"/>
              </a:xfrm>
            </p:grpSpPr>
            <p:sp>
              <p:nvSpPr>
                <p:cNvPr id="106" name="Oval 105"/>
                <p:cNvSpPr/>
                <p:nvPr/>
              </p:nvSpPr>
              <p:spPr>
                <a:xfrm>
                  <a:off x="3947622"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07" name="Curved Connector 106"/>
                <p:cNvCxnSpPr/>
                <p:nvPr/>
              </p:nvCxnSpPr>
              <p:spPr>
                <a:xfrm rot="5400000">
                  <a:off x="3884312"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08" name="Curved Connector 107"/>
                <p:cNvCxnSpPr/>
                <p:nvPr/>
              </p:nvCxnSpPr>
              <p:spPr>
                <a:xfrm rot="5400000">
                  <a:off x="3813662"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3" name="Group 108"/>
              <p:cNvGrpSpPr>
                <a:grpSpLocks/>
              </p:cNvGrpSpPr>
              <p:nvPr/>
            </p:nvGrpSpPr>
            <p:grpSpPr bwMode="auto">
              <a:xfrm>
                <a:off x="2603737" y="2311400"/>
                <a:ext cx="134278" cy="447785"/>
                <a:chOff x="3969388" y="2184400"/>
                <a:chExt cx="134278" cy="447785"/>
              </a:xfrm>
            </p:grpSpPr>
            <p:sp>
              <p:nvSpPr>
                <p:cNvPr id="110" name="Oval 109"/>
                <p:cNvSpPr/>
                <p:nvPr/>
              </p:nvSpPr>
              <p:spPr>
                <a:xfrm>
                  <a:off x="397673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11" name="Curved Connector 110"/>
                <p:cNvCxnSpPr/>
                <p:nvPr/>
              </p:nvCxnSpPr>
              <p:spPr>
                <a:xfrm rot="5400000">
                  <a:off x="388484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12" name="Curved Connector 111"/>
                <p:cNvCxnSpPr/>
                <p:nvPr/>
              </p:nvCxnSpPr>
              <p:spPr>
                <a:xfrm rot="5400000">
                  <a:off x="384277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4" name="Group 112"/>
              <p:cNvGrpSpPr>
                <a:grpSpLocks/>
              </p:cNvGrpSpPr>
              <p:nvPr/>
            </p:nvGrpSpPr>
            <p:grpSpPr bwMode="auto">
              <a:xfrm>
                <a:off x="2698458" y="2311400"/>
                <a:ext cx="134278" cy="447785"/>
                <a:chOff x="3969388" y="2184400"/>
                <a:chExt cx="134278" cy="447785"/>
              </a:xfrm>
            </p:grpSpPr>
            <p:sp>
              <p:nvSpPr>
                <p:cNvPr id="114" name="Oval 113"/>
                <p:cNvSpPr/>
                <p:nvPr/>
              </p:nvSpPr>
              <p:spPr>
                <a:xfrm>
                  <a:off x="3977274" y="2184400"/>
                  <a:ext cx="10002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15" name="Curved Connector 114"/>
                <p:cNvCxnSpPr/>
                <p:nvPr/>
              </p:nvCxnSpPr>
              <p:spPr>
                <a:xfrm rot="5400000">
                  <a:off x="388538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16" name="Curved Connector 115"/>
                <p:cNvCxnSpPr/>
                <p:nvPr/>
              </p:nvCxnSpPr>
              <p:spPr>
                <a:xfrm rot="5400000">
                  <a:off x="3843313"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5" name="Group 116"/>
              <p:cNvGrpSpPr>
                <a:grpSpLocks/>
              </p:cNvGrpSpPr>
              <p:nvPr/>
            </p:nvGrpSpPr>
            <p:grpSpPr bwMode="auto">
              <a:xfrm>
                <a:off x="2793179" y="2311400"/>
                <a:ext cx="134278" cy="447785"/>
                <a:chOff x="3969388" y="2184400"/>
                <a:chExt cx="134278" cy="447785"/>
              </a:xfrm>
            </p:grpSpPr>
            <p:sp>
              <p:nvSpPr>
                <p:cNvPr id="118" name="Oval 117"/>
                <p:cNvSpPr/>
                <p:nvPr/>
              </p:nvSpPr>
              <p:spPr>
                <a:xfrm>
                  <a:off x="3947644"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19" name="Curved Connector 118"/>
                <p:cNvCxnSpPr/>
                <p:nvPr/>
              </p:nvCxnSpPr>
              <p:spPr>
                <a:xfrm rot="5400000">
                  <a:off x="3884334"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20" name="Curved Connector 119"/>
                <p:cNvCxnSpPr/>
                <p:nvPr/>
              </p:nvCxnSpPr>
              <p:spPr>
                <a:xfrm rot="5400000">
                  <a:off x="3827973"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6" name="Group 120"/>
              <p:cNvGrpSpPr>
                <a:grpSpLocks/>
              </p:cNvGrpSpPr>
              <p:nvPr/>
            </p:nvGrpSpPr>
            <p:grpSpPr bwMode="auto">
              <a:xfrm>
                <a:off x="2887900" y="2311400"/>
                <a:ext cx="134278" cy="447785"/>
                <a:chOff x="3969388" y="2184400"/>
                <a:chExt cx="134278" cy="447785"/>
              </a:xfrm>
            </p:grpSpPr>
            <p:sp>
              <p:nvSpPr>
                <p:cNvPr id="122" name="Oval 121"/>
                <p:cNvSpPr/>
                <p:nvPr/>
              </p:nvSpPr>
              <p:spPr>
                <a:xfrm>
                  <a:off x="3976759"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23" name="Curved Connector 122"/>
                <p:cNvCxnSpPr/>
                <p:nvPr/>
              </p:nvCxnSpPr>
              <p:spPr>
                <a:xfrm rot="5400000">
                  <a:off x="3884871"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24" name="Curved Connector 123"/>
                <p:cNvCxnSpPr/>
                <p:nvPr/>
              </p:nvCxnSpPr>
              <p:spPr>
                <a:xfrm rot="5400000">
                  <a:off x="384279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7" name="Group 124"/>
              <p:cNvGrpSpPr>
                <a:grpSpLocks/>
              </p:cNvGrpSpPr>
              <p:nvPr/>
            </p:nvGrpSpPr>
            <p:grpSpPr bwMode="auto">
              <a:xfrm>
                <a:off x="2982621" y="2311400"/>
                <a:ext cx="134278" cy="447785"/>
                <a:chOff x="3969388" y="2184400"/>
                <a:chExt cx="134278" cy="447785"/>
              </a:xfrm>
            </p:grpSpPr>
            <p:sp>
              <p:nvSpPr>
                <p:cNvPr id="126" name="Oval 125"/>
                <p:cNvSpPr/>
                <p:nvPr/>
              </p:nvSpPr>
              <p:spPr>
                <a:xfrm>
                  <a:off x="3977296" y="2184400"/>
                  <a:ext cx="103196"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27" name="Curved Connector 126"/>
                <p:cNvCxnSpPr/>
                <p:nvPr/>
              </p:nvCxnSpPr>
              <p:spPr>
                <a:xfrm rot="5400000">
                  <a:off x="3885408"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28" name="Curved Connector 127"/>
                <p:cNvCxnSpPr/>
                <p:nvPr/>
              </p:nvCxnSpPr>
              <p:spPr>
                <a:xfrm rot="5400000">
                  <a:off x="384333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8" name="Group 128"/>
              <p:cNvGrpSpPr>
                <a:grpSpLocks/>
              </p:cNvGrpSpPr>
              <p:nvPr/>
            </p:nvGrpSpPr>
            <p:grpSpPr bwMode="auto">
              <a:xfrm>
                <a:off x="3077342" y="2311400"/>
                <a:ext cx="134278" cy="447785"/>
                <a:chOff x="3969388" y="2184400"/>
                <a:chExt cx="134278" cy="447785"/>
              </a:xfrm>
            </p:grpSpPr>
            <p:sp>
              <p:nvSpPr>
                <p:cNvPr id="130" name="Oval 129"/>
                <p:cNvSpPr/>
                <p:nvPr/>
              </p:nvSpPr>
              <p:spPr>
                <a:xfrm>
                  <a:off x="3947668"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31" name="Curved Connector 130"/>
                <p:cNvCxnSpPr/>
                <p:nvPr/>
              </p:nvCxnSpPr>
              <p:spPr>
                <a:xfrm rot="5400000">
                  <a:off x="388435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32" name="Curved Connector 131"/>
                <p:cNvCxnSpPr/>
                <p:nvPr/>
              </p:nvCxnSpPr>
              <p:spPr>
                <a:xfrm rot="5400000">
                  <a:off x="3827996"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49" name="Group 132"/>
              <p:cNvGrpSpPr>
                <a:grpSpLocks/>
              </p:cNvGrpSpPr>
              <p:nvPr/>
            </p:nvGrpSpPr>
            <p:grpSpPr bwMode="auto">
              <a:xfrm>
                <a:off x="3172063" y="2311400"/>
                <a:ext cx="134278" cy="447785"/>
                <a:chOff x="3969388" y="2184400"/>
                <a:chExt cx="134278" cy="447785"/>
              </a:xfrm>
            </p:grpSpPr>
            <p:sp>
              <p:nvSpPr>
                <p:cNvPr id="134" name="Oval 133"/>
                <p:cNvSpPr/>
                <p:nvPr/>
              </p:nvSpPr>
              <p:spPr>
                <a:xfrm>
                  <a:off x="3976782"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35" name="Curved Connector 134"/>
                <p:cNvCxnSpPr/>
                <p:nvPr/>
              </p:nvCxnSpPr>
              <p:spPr>
                <a:xfrm rot="5400000">
                  <a:off x="388489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36" name="Curved Connector 135"/>
                <p:cNvCxnSpPr/>
                <p:nvPr/>
              </p:nvCxnSpPr>
              <p:spPr>
                <a:xfrm rot="5400000">
                  <a:off x="384282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0" name="Group 136"/>
              <p:cNvGrpSpPr>
                <a:grpSpLocks/>
              </p:cNvGrpSpPr>
              <p:nvPr/>
            </p:nvGrpSpPr>
            <p:grpSpPr bwMode="auto">
              <a:xfrm>
                <a:off x="3266784" y="2311400"/>
                <a:ext cx="134278" cy="447785"/>
                <a:chOff x="3969388" y="2184400"/>
                <a:chExt cx="134278" cy="447785"/>
              </a:xfrm>
            </p:grpSpPr>
            <p:sp>
              <p:nvSpPr>
                <p:cNvPr id="138" name="Oval 137"/>
                <p:cNvSpPr/>
                <p:nvPr/>
              </p:nvSpPr>
              <p:spPr>
                <a:xfrm>
                  <a:off x="3977319" y="2184400"/>
                  <a:ext cx="106371"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39" name="Curved Connector 138"/>
                <p:cNvCxnSpPr/>
                <p:nvPr/>
              </p:nvCxnSpPr>
              <p:spPr>
                <a:xfrm rot="5400000">
                  <a:off x="3885431"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40" name="Curved Connector 139"/>
                <p:cNvCxnSpPr/>
                <p:nvPr/>
              </p:nvCxnSpPr>
              <p:spPr>
                <a:xfrm rot="5400000">
                  <a:off x="3843358"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1" name="Group 140"/>
              <p:cNvGrpSpPr>
                <a:grpSpLocks/>
              </p:cNvGrpSpPr>
              <p:nvPr/>
            </p:nvGrpSpPr>
            <p:grpSpPr bwMode="auto">
              <a:xfrm>
                <a:off x="3361505" y="2311400"/>
                <a:ext cx="134278" cy="447785"/>
                <a:chOff x="3969388" y="2184400"/>
                <a:chExt cx="134278" cy="447785"/>
              </a:xfrm>
            </p:grpSpPr>
            <p:sp>
              <p:nvSpPr>
                <p:cNvPr id="142" name="Oval 141"/>
                <p:cNvSpPr/>
                <p:nvPr/>
              </p:nvSpPr>
              <p:spPr>
                <a:xfrm>
                  <a:off x="3947690"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43" name="Curved Connector 142"/>
                <p:cNvCxnSpPr/>
                <p:nvPr/>
              </p:nvCxnSpPr>
              <p:spPr>
                <a:xfrm rot="5400000">
                  <a:off x="3884380"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44" name="Curved Connector 143"/>
                <p:cNvCxnSpPr/>
                <p:nvPr/>
              </p:nvCxnSpPr>
              <p:spPr>
                <a:xfrm rot="5400000">
                  <a:off x="3828019"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2" name="Group 144"/>
              <p:cNvGrpSpPr>
                <a:grpSpLocks/>
              </p:cNvGrpSpPr>
              <p:nvPr/>
            </p:nvGrpSpPr>
            <p:grpSpPr bwMode="auto">
              <a:xfrm>
                <a:off x="3456226" y="2311400"/>
                <a:ext cx="134278" cy="447785"/>
                <a:chOff x="3969388" y="2184400"/>
                <a:chExt cx="134278" cy="447785"/>
              </a:xfrm>
            </p:grpSpPr>
            <p:sp>
              <p:nvSpPr>
                <p:cNvPr id="146" name="Oval 145"/>
                <p:cNvSpPr/>
                <p:nvPr/>
              </p:nvSpPr>
              <p:spPr>
                <a:xfrm>
                  <a:off x="3976805"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47" name="Curved Connector 146"/>
                <p:cNvCxnSpPr/>
                <p:nvPr/>
              </p:nvCxnSpPr>
              <p:spPr>
                <a:xfrm rot="5400000">
                  <a:off x="3884917"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48" name="Curved Connector 147"/>
                <p:cNvCxnSpPr/>
                <p:nvPr/>
              </p:nvCxnSpPr>
              <p:spPr>
                <a:xfrm rot="5400000">
                  <a:off x="3842845"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3" name="Group 148"/>
              <p:cNvGrpSpPr>
                <a:grpSpLocks/>
              </p:cNvGrpSpPr>
              <p:nvPr/>
            </p:nvGrpSpPr>
            <p:grpSpPr bwMode="auto">
              <a:xfrm>
                <a:off x="3550947" y="2311400"/>
                <a:ext cx="134278" cy="447785"/>
                <a:chOff x="3969388" y="2184400"/>
                <a:chExt cx="134278" cy="447785"/>
              </a:xfrm>
            </p:grpSpPr>
            <p:sp>
              <p:nvSpPr>
                <p:cNvPr id="150" name="Oval 149"/>
                <p:cNvSpPr/>
                <p:nvPr/>
              </p:nvSpPr>
              <p:spPr>
                <a:xfrm>
                  <a:off x="3977341" y="2184400"/>
                  <a:ext cx="109547"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51" name="Curved Connector 150"/>
                <p:cNvCxnSpPr/>
                <p:nvPr/>
              </p:nvCxnSpPr>
              <p:spPr>
                <a:xfrm rot="5400000">
                  <a:off x="3885453"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52" name="Curved Connector 151"/>
                <p:cNvCxnSpPr/>
                <p:nvPr/>
              </p:nvCxnSpPr>
              <p:spPr>
                <a:xfrm rot="5400000">
                  <a:off x="384338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5" name="Group 152"/>
              <p:cNvGrpSpPr>
                <a:grpSpLocks/>
              </p:cNvGrpSpPr>
              <p:nvPr/>
            </p:nvGrpSpPr>
            <p:grpSpPr bwMode="auto">
              <a:xfrm>
                <a:off x="3645668" y="2311400"/>
                <a:ext cx="134278" cy="447785"/>
                <a:chOff x="3969388" y="2184400"/>
                <a:chExt cx="134278" cy="447785"/>
              </a:xfrm>
            </p:grpSpPr>
            <p:sp>
              <p:nvSpPr>
                <p:cNvPr id="154" name="Oval 153"/>
                <p:cNvSpPr/>
                <p:nvPr/>
              </p:nvSpPr>
              <p:spPr>
                <a:xfrm>
                  <a:off x="3947713"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55" name="Curved Connector 154"/>
                <p:cNvCxnSpPr/>
                <p:nvPr/>
              </p:nvCxnSpPr>
              <p:spPr>
                <a:xfrm rot="5400000">
                  <a:off x="388440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56" name="Curved Connector 155"/>
                <p:cNvCxnSpPr/>
                <p:nvPr/>
              </p:nvCxnSpPr>
              <p:spPr>
                <a:xfrm rot="5400000">
                  <a:off x="3828041"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6" name="Group 156"/>
              <p:cNvGrpSpPr>
                <a:grpSpLocks/>
              </p:cNvGrpSpPr>
              <p:nvPr/>
            </p:nvGrpSpPr>
            <p:grpSpPr bwMode="auto">
              <a:xfrm>
                <a:off x="3740389" y="2311400"/>
                <a:ext cx="134278" cy="447785"/>
                <a:chOff x="3969388" y="2184400"/>
                <a:chExt cx="134278" cy="447785"/>
              </a:xfrm>
            </p:grpSpPr>
            <p:sp>
              <p:nvSpPr>
                <p:cNvPr id="158" name="Oval 157"/>
                <p:cNvSpPr/>
                <p:nvPr/>
              </p:nvSpPr>
              <p:spPr>
                <a:xfrm>
                  <a:off x="3976828"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59" name="Curved Connector 158"/>
                <p:cNvCxnSpPr/>
                <p:nvPr/>
              </p:nvCxnSpPr>
              <p:spPr>
                <a:xfrm rot="5400000">
                  <a:off x="3884940"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60" name="Curved Connector 159"/>
                <p:cNvCxnSpPr/>
                <p:nvPr/>
              </p:nvCxnSpPr>
              <p:spPr>
                <a:xfrm rot="5400000">
                  <a:off x="3842867"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7" name="Group 160"/>
              <p:cNvGrpSpPr>
                <a:grpSpLocks/>
              </p:cNvGrpSpPr>
              <p:nvPr/>
            </p:nvGrpSpPr>
            <p:grpSpPr bwMode="auto">
              <a:xfrm>
                <a:off x="3835110" y="2311400"/>
                <a:ext cx="134278" cy="447785"/>
                <a:chOff x="3969388" y="2184400"/>
                <a:chExt cx="134278" cy="447785"/>
              </a:xfrm>
            </p:grpSpPr>
            <p:sp>
              <p:nvSpPr>
                <p:cNvPr id="162" name="Oval 161"/>
                <p:cNvSpPr/>
                <p:nvPr/>
              </p:nvSpPr>
              <p:spPr>
                <a:xfrm>
                  <a:off x="3977365" y="2184400"/>
                  <a:ext cx="112721"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63" name="Curved Connector 162"/>
                <p:cNvCxnSpPr/>
                <p:nvPr/>
              </p:nvCxnSpPr>
              <p:spPr>
                <a:xfrm rot="5400000">
                  <a:off x="3885477"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64" name="Curved Connector 163"/>
                <p:cNvCxnSpPr/>
                <p:nvPr/>
              </p:nvCxnSpPr>
              <p:spPr>
                <a:xfrm rot="5400000">
                  <a:off x="3843404"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8" name="Group 164"/>
              <p:cNvGrpSpPr>
                <a:grpSpLocks/>
              </p:cNvGrpSpPr>
              <p:nvPr/>
            </p:nvGrpSpPr>
            <p:grpSpPr bwMode="auto">
              <a:xfrm>
                <a:off x="3929831" y="2311400"/>
                <a:ext cx="134278" cy="447785"/>
                <a:chOff x="3969388" y="2184400"/>
                <a:chExt cx="134278" cy="447785"/>
              </a:xfrm>
            </p:grpSpPr>
            <p:sp>
              <p:nvSpPr>
                <p:cNvPr id="166" name="Oval 165"/>
                <p:cNvSpPr/>
                <p:nvPr/>
              </p:nvSpPr>
              <p:spPr>
                <a:xfrm>
                  <a:off x="3947736"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67" name="Curved Connector 166"/>
                <p:cNvCxnSpPr/>
                <p:nvPr/>
              </p:nvCxnSpPr>
              <p:spPr>
                <a:xfrm rot="5400000">
                  <a:off x="3884426"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68" name="Curved Connector 167"/>
                <p:cNvCxnSpPr/>
                <p:nvPr/>
              </p:nvCxnSpPr>
              <p:spPr>
                <a:xfrm rot="5400000">
                  <a:off x="3828065"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59" name="Group 168"/>
              <p:cNvGrpSpPr>
                <a:grpSpLocks/>
              </p:cNvGrpSpPr>
              <p:nvPr/>
            </p:nvGrpSpPr>
            <p:grpSpPr bwMode="auto">
              <a:xfrm>
                <a:off x="4024552" y="2311400"/>
                <a:ext cx="134278" cy="447785"/>
                <a:chOff x="3969388" y="2184400"/>
                <a:chExt cx="134278" cy="447785"/>
              </a:xfrm>
            </p:grpSpPr>
            <p:sp>
              <p:nvSpPr>
                <p:cNvPr id="170" name="Oval 169"/>
                <p:cNvSpPr/>
                <p:nvPr/>
              </p:nvSpPr>
              <p:spPr>
                <a:xfrm>
                  <a:off x="3976850"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71" name="Curved Connector 170"/>
                <p:cNvCxnSpPr/>
                <p:nvPr/>
              </p:nvCxnSpPr>
              <p:spPr>
                <a:xfrm rot="5400000">
                  <a:off x="3884962"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72" name="Curved Connector 171"/>
                <p:cNvCxnSpPr/>
                <p:nvPr/>
              </p:nvCxnSpPr>
              <p:spPr>
                <a:xfrm rot="5400000">
                  <a:off x="3842890"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0" name="Group 172"/>
              <p:cNvGrpSpPr>
                <a:grpSpLocks/>
              </p:cNvGrpSpPr>
              <p:nvPr/>
            </p:nvGrpSpPr>
            <p:grpSpPr bwMode="auto">
              <a:xfrm>
                <a:off x="4119273" y="2311400"/>
                <a:ext cx="134278" cy="447785"/>
                <a:chOff x="3969388" y="2184400"/>
                <a:chExt cx="134278" cy="447785"/>
              </a:xfrm>
            </p:grpSpPr>
            <p:sp>
              <p:nvSpPr>
                <p:cNvPr id="174" name="Oval 173"/>
                <p:cNvSpPr/>
                <p:nvPr/>
              </p:nvSpPr>
              <p:spPr>
                <a:xfrm>
                  <a:off x="3977387" y="2184400"/>
                  <a:ext cx="115897"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75" name="Curved Connector 174"/>
                <p:cNvCxnSpPr/>
                <p:nvPr/>
              </p:nvCxnSpPr>
              <p:spPr>
                <a:xfrm rot="5400000">
                  <a:off x="3885499"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76" name="Curved Connector 175"/>
                <p:cNvCxnSpPr/>
                <p:nvPr/>
              </p:nvCxnSpPr>
              <p:spPr>
                <a:xfrm rot="5400000">
                  <a:off x="3843427"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1" name="Group 176"/>
              <p:cNvGrpSpPr>
                <a:grpSpLocks/>
              </p:cNvGrpSpPr>
              <p:nvPr/>
            </p:nvGrpSpPr>
            <p:grpSpPr bwMode="auto">
              <a:xfrm>
                <a:off x="4213994" y="2311400"/>
                <a:ext cx="134278" cy="447785"/>
                <a:chOff x="3969388" y="2184400"/>
                <a:chExt cx="134278" cy="447785"/>
              </a:xfrm>
            </p:grpSpPr>
            <p:sp>
              <p:nvSpPr>
                <p:cNvPr id="178" name="Oval 177"/>
                <p:cNvSpPr/>
                <p:nvPr/>
              </p:nvSpPr>
              <p:spPr>
                <a:xfrm>
                  <a:off x="3947759"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79" name="Curved Connector 178"/>
                <p:cNvCxnSpPr/>
                <p:nvPr/>
              </p:nvCxnSpPr>
              <p:spPr>
                <a:xfrm rot="5400000">
                  <a:off x="388444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80" name="Curved Connector 179"/>
                <p:cNvCxnSpPr/>
                <p:nvPr/>
              </p:nvCxnSpPr>
              <p:spPr>
                <a:xfrm rot="5400000">
                  <a:off x="3828087"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2" name="Group 180"/>
              <p:cNvGrpSpPr>
                <a:grpSpLocks/>
              </p:cNvGrpSpPr>
              <p:nvPr/>
            </p:nvGrpSpPr>
            <p:grpSpPr bwMode="auto">
              <a:xfrm>
                <a:off x="4308715" y="2311400"/>
                <a:ext cx="134278" cy="447785"/>
                <a:chOff x="3969388" y="2184400"/>
                <a:chExt cx="134278" cy="447785"/>
              </a:xfrm>
            </p:grpSpPr>
            <p:sp>
              <p:nvSpPr>
                <p:cNvPr id="182" name="Oval 181"/>
                <p:cNvSpPr/>
                <p:nvPr/>
              </p:nvSpPr>
              <p:spPr>
                <a:xfrm>
                  <a:off x="3976874"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83" name="Curved Connector 182"/>
                <p:cNvCxnSpPr/>
                <p:nvPr/>
              </p:nvCxnSpPr>
              <p:spPr>
                <a:xfrm rot="5400000">
                  <a:off x="388498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84" name="Curved Connector 183"/>
                <p:cNvCxnSpPr/>
                <p:nvPr/>
              </p:nvCxnSpPr>
              <p:spPr>
                <a:xfrm rot="5400000">
                  <a:off x="3842913"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3" name="Group 184"/>
              <p:cNvGrpSpPr>
                <a:grpSpLocks/>
              </p:cNvGrpSpPr>
              <p:nvPr/>
            </p:nvGrpSpPr>
            <p:grpSpPr bwMode="auto">
              <a:xfrm>
                <a:off x="4403436" y="2311400"/>
                <a:ext cx="134278" cy="447785"/>
                <a:chOff x="3969388" y="2184400"/>
                <a:chExt cx="134278" cy="447785"/>
              </a:xfrm>
            </p:grpSpPr>
            <p:sp>
              <p:nvSpPr>
                <p:cNvPr id="186" name="Oval 185"/>
                <p:cNvSpPr/>
                <p:nvPr/>
              </p:nvSpPr>
              <p:spPr>
                <a:xfrm>
                  <a:off x="3977410" y="2184400"/>
                  <a:ext cx="11907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87" name="Curved Connector 186"/>
                <p:cNvCxnSpPr/>
                <p:nvPr/>
              </p:nvCxnSpPr>
              <p:spPr>
                <a:xfrm rot="5400000">
                  <a:off x="3885522"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88" name="Curved Connector 187"/>
                <p:cNvCxnSpPr/>
                <p:nvPr/>
              </p:nvCxnSpPr>
              <p:spPr>
                <a:xfrm rot="5400000">
                  <a:off x="384344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4" name="Group 188"/>
              <p:cNvGrpSpPr>
                <a:grpSpLocks/>
              </p:cNvGrpSpPr>
              <p:nvPr/>
            </p:nvGrpSpPr>
            <p:grpSpPr bwMode="auto">
              <a:xfrm>
                <a:off x="4498157" y="2311400"/>
                <a:ext cx="134278" cy="447785"/>
                <a:chOff x="3969388" y="2184400"/>
                <a:chExt cx="134278" cy="447785"/>
              </a:xfrm>
            </p:grpSpPr>
            <p:sp>
              <p:nvSpPr>
                <p:cNvPr id="190" name="Oval 189"/>
                <p:cNvSpPr/>
                <p:nvPr/>
              </p:nvSpPr>
              <p:spPr>
                <a:xfrm>
                  <a:off x="3947781"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91" name="Curved Connector 190"/>
                <p:cNvCxnSpPr/>
                <p:nvPr/>
              </p:nvCxnSpPr>
              <p:spPr>
                <a:xfrm rot="5400000">
                  <a:off x="3884471"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92" name="Curved Connector 191"/>
                <p:cNvCxnSpPr/>
                <p:nvPr/>
              </p:nvCxnSpPr>
              <p:spPr>
                <a:xfrm rot="5400000">
                  <a:off x="3828110"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5" name="Group 192"/>
              <p:cNvGrpSpPr>
                <a:grpSpLocks/>
              </p:cNvGrpSpPr>
              <p:nvPr/>
            </p:nvGrpSpPr>
            <p:grpSpPr bwMode="auto">
              <a:xfrm>
                <a:off x="4592878" y="2311400"/>
                <a:ext cx="134278" cy="447785"/>
                <a:chOff x="3969388" y="2184400"/>
                <a:chExt cx="134278" cy="447785"/>
              </a:xfrm>
            </p:grpSpPr>
            <p:sp>
              <p:nvSpPr>
                <p:cNvPr id="194" name="Oval 193"/>
                <p:cNvSpPr/>
                <p:nvPr/>
              </p:nvSpPr>
              <p:spPr>
                <a:xfrm>
                  <a:off x="3976896"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95" name="Curved Connector 194"/>
                <p:cNvCxnSpPr/>
                <p:nvPr/>
              </p:nvCxnSpPr>
              <p:spPr>
                <a:xfrm rot="5400000">
                  <a:off x="3885008"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196" name="Curved Connector 195"/>
                <p:cNvCxnSpPr/>
                <p:nvPr/>
              </p:nvCxnSpPr>
              <p:spPr>
                <a:xfrm rot="5400000">
                  <a:off x="384293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6" name="Group 196"/>
              <p:cNvGrpSpPr>
                <a:grpSpLocks/>
              </p:cNvGrpSpPr>
              <p:nvPr/>
            </p:nvGrpSpPr>
            <p:grpSpPr bwMode="auto">
              <a:xfrm>
                <a:off x="4687599" y="2311400"/>
                <a:ext cx="134278" cy="447785"/>
                <a:chOff x="3969388" y="2184400"/>
                <a:chExt cx="134278" cy="447785"/>
              </a:xfrm>
            </p:grpSpPr>
            <p:sp>
              <p:nvSpPr>
                <p:cNvPr id="198" name="Oval 197"/>
                <p:cNvSpPr/>
                <p:nvPr/>
              </p:nvSpPr>
              <p:spPr>
                <a:xfrm>
                  <a:off x="3977433" y="2184400"/>
                  <a:ext cx="12224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199" name="Curved Connector 198"/>
                <p:cNvCxnSpPr/>
                <p:nvPr/>
              </p:nvCxnSpPr>
              <p:spPr>
                <a:xfrm rot="5400000">
                  <a:off x="3885545"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00" name="Curved Connector 199"/>
                <p:cNvCxnSpPr/>
                <p:nvPr/>
              </p:nvCxnSpPr>
              <p:spPr>
                <a:xfrm rot="5400000">
                  <a:off x="3843473"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7" name="Group 200"/>
              <p:cNvGrpSpPr>
                <a:grpSpLocks/>
              </p:cNvGrpSpPr>
              <p:nvPr/>
            </p:nvGrpSpPr>
            <p:grpSpPr bwMode="auto">
              <a:xfrm>
                <a:off x="4782320" y="2311400"/>
                <a:ext cx="134278" cy="447785"/>
                <a:chOff x="3969388" y="2184400"/>
                <a:chExt cx="134278" cy="447785"/>
              </a:xfrm>
            </p:grpSpPr>
            <p:sp>
              <p:nvSpPr>
                <p:cNvPr id="202" name="Oval 201"/>
                <p:cNvSpPr/>
                <p:nvPr/>
              </p:nvSpPr>
              <p:spPr>
                <a:xfrm>
                  <a:off x="3947804"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03" name="Curved Connector 202"/>
                <p:cNvCxnSpPr/>
                <p:nvPr/>
              </p:nvCxnSpPr>
              <p:spPr>
                <a:xfrm rot="5400000">
                  <a:off x="388449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04" name="Curved Connector 203"/>
                <p:cNvCxnSpPr/>
                <p:nvPr/>
              </p:nvCxnSpPr>
              <p:spPr>
                <a:xfrm rot="5400000">
                  <a:off x="3828132"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8" name="Group 204"/>
              <p:cNvGrpSpPr>
                <a:grpSpLocks/>
              </p:cNvGrpSpPr>
              <p:nvPr/>
            </p:nvGrpSpPr>
            <p:grpSpPr bwMode="auto">
              <a:xfrm>
                <a:off x="4877041" y="2311400"/>
                <a:ext cx="134278" cy="447785"/>
                <a:chOff x="3969388" y="2184400"/>
                <a:chExt cx="134278" cy="447785"/>
              </a:xfrm>
            </p:grpSpPr>
            <p:sp>
              <p:nvSpPr>
                <p:cNvPr id="206" name="Oval 205"/>
                <p:cNvSpPr/>
                <p:nvPr/>
              </p:nvSpPr>
              <p:spPr>
                <a:xfrm>
                  <a:off x="3976919"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07" name="Curved Connector 206"/>
                <p:cNvCxnSpPr/>
                <p:nvPr/>
              </p:nvCxnSpPr>
              <p:spPr>
                <a:xfrm rot="5400000">
                  <a:off x="3885031"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08" name="Curved Connector 207"/>
                <p:cNvCxnSpPr/>
                <p:nvPr/>
              </p:nvCxnSpPr>
              <p:spPr>
                <a:xfrm rot="5400000">
                  <a:off x="3842958"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69" name="Group 208"/>
              <p:cNvGrpSpPr>
                <a:grpSpLocks/>
              </p:cNvGrpSpPr>
              <p:nvPr/>
            </p:nvGrpSpPr>
            <p:grpSpPr bwMode="auto">
              <a:xfrm>
                <a:off x="4971762" y="2311400"/>
                <a:ext cx="134278" cy="447785"/>
                <a:chOff x="3969388" y="2184400"/>
                <a:chExt cx="134278" cy="447785"/>
              </a:xfrm>
            </p:grpSpPr>
            <p:sp>
              <p:nvSpPr>
                <p:cNvPr id="210" name="Oval 209"/>
                <p:cNvSpPr/>
                <p:nvPr/>
              </p:nvSpPr>
              <p:spPr>
                <a:xfrm>
                  <a:off x="3977456"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11" name="Curved Connector 210"/>
                <p:cNvCxnSpPr/>
                <p:nvPr/>
              </p:nvCxnSpPr>
              <p:spPr>
                <a:xfrm rot="5400000">
                  <a:off x="388556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12" name="Curved Connector 211"/>
                <p:cNvCxnSpPr/>
                <p:nvPr/>
              </p:nvCxnSpPr>
              <p:spPr>
                <a:xfrm rot="5400000">
                  <a:off x="3843495"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0" name="Group 212"/>
              <p:cNvGrpSpPr>
                <a:grpSpLocks/>
              </p:cNvGrpSpPr>
              <p:nvPr/>
            </p:nvGrpSpPr>
            <p:grpSpPr bwMode="auto">
              <a:xfrm>
                <a:off x="5066483" y="2311400"/>
                <a:ext cx="134278" cy="447785"/>
                <a:chOff x="3969388" y="2184400"/>
                <a:chExt cx="134278" cy="447785"/>
              </a:xfrm>
            </p:grpSpPr>
            <p:sp>
              <p:nvSpPr>
                <p:cNvPr id="214" name="Oval 213"/>
                <p:cNvSpPr/>
                <p:nvPr/>
              </p:nvSpPr>
              <p:spPr>
                <a:xfrm>
                  <a:off x="3947827"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15" name="Curved Connector 214"/>
                <p:cNvCxnSpPr/>
                <p:nvPr/>
              </p:nvCxnSpPr>
              <p:spPr>
                <a:xfrm rot="5400000">
                  <a:off x="3884517"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16" name="Curved Connector 215"/>
                <p:cNvCxnSpPr/>
                <p:nvPr/>
              </p:nvCxnSpPr>
              <p:spPr>
                <a:xfrm rot="5400000">
                  <a:off x="3828156"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1" name="Group 216"/>
              <p:cNvGrpSpPr>
                <a:grpSpLocks/>
              </p:cNvGrpSpPr>
              <p:nvPr/>
            </p:nvGrpSpPr>
            <p:grpSpPr bwMode="auto">
              <a:xfrm>
                <a:off x="5161204" y="2311400"/>
                <a:ext cx="134278" cy="447785"/>
                <a:chOff x="3969388" y="2184400"/>
                <a:chExt cx="134278" cy="447785"/>
              </a:xfrm>
            </p:grpSpPr>
            <p:sp>
              <p:nvSpPr>
                <p:cNvPr id="218" name="Oval 217"/>
                <p:cNvSpPr/>
                <p:nvPr/>
              </p:nvSpPr>
              <p:spPr>
                <a:xfrm>
                  <a:off x="3976941"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19" name="Curved Connector 218"/>
                <p:cNvCxnSpPr/>
                <p:nvPr/>
              </p:nvCxnSpPr>
              <p:spPr>
                <a:xfrm rot="5400000">
                  <a:off x="3885053"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20" name="Curved Connector 219"/>
                <p:cNvCxnSpPr/>
                <p:nvPr/>
              </p:nvCxnSpPr>
              <p:spPr>
                <a:xfrm rot="5400000">
                  <a:off x="384298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2" name="Group 220"/>
              <p:cNvGrpSpPr>
                <a:grpSpLocks/>
              </p:cNvGrpSpPr>
              <p:nvPr/>
            </p:nvGrpSpPr>
            <p:grpSpPr bwMode="auto">
              <a:xfrm>
                <a:off x="5255925" y="2311400"/>
                <a:ext cx="134278" cy="447785"/>
                <a:chOff x="3969388" y="2184400"/>
                <a:chExt cx="134278" cy="447785"/>
              </a:xfrm>
            </p:grpSpPr>
            <p:sp>
              <p:nvSpPr>
                <p:cNvPr id="222" name="Oval 221"/>
                <p:cNvSpPr/>
                <p:nvPr/>
              </p:nvSpPr>
              <p:spPr>
                <a:xfrm>
                  <a:off x="3977478"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23" name="Curved Connector 222"/>
                <p:cNvCxnSpPr/>
                <p:nvPr/>
              </p:nvCxnSpPr>
              <p:spPr>
                <a:xfrm rot="5400000">
                  <a:off x="3885590"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24" name="Curved Connector 223"/>
                <p:cNvCxnSpPr/>
                <p:nvPr/>
              </p:nvCxnSpPr>
              <p:spPr>
                <a:xfrm rot="5400000">
                  <a:off x="3843518"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3" name="Group 224"/>
              <p:cNvGrpSpPr>
                <a:grpSpLocks/>
              </p:cNvGrpSpPr>
              <p:nvPr/>
            </p:nvGrpSpPr>
            <p:grpSpPr bwMode="auto">
              <a:xfrm>
                <a:off x="5350646" y="2311400"/>
                <a:ext cx="134278" cy="447785"/>
                <a:chOff x="3969388" y="2184400"/>
                <a:chExt cx="134278" cy="447785"/>
              </a:xfrm>
            </p:grpSpPr>
            <p:sp>
              <p:nvSpPr>
                <p:cNvPr id="226" name="Oval 225"/>
                <p:cNvSpPr/>
                <p:nvPr/>
              </p:nvSpPr>
              <p:spPr>
                <a:xfrm>
                  <a:off x="3947850"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27" name="Curved Connector 226"/>
                <p:cNvCxnSpPr/>
                <p:nvPr/>
              </p:nvCxnSpPr>
              <p:spPr>
                <a:xfrm rot="5400000">
                  <a:off x="3884540"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28" name="Curved Connector 227"/>
                <p:cNvCxnSpPr/>
                <p:nvPr/>
              </p:nvCxnSpPr>
              <p:spPr>
                <a:xfrm rot="5400000">
                  <a:off x="3828178"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7" name="Group 228"/>
              <p:cNvGrpSpPr>
                <a:grpSpLocks/>
              </p:cNvGrpSpPr>
              <p:nvPr/>
            </p:nvGrpSpPr>
            <p:grpSpPr bwMode="auto">
              <a:xfrm>
                <a:off x="5445367" y="2311400"/>
                <a:ext cx="134278" cy="447785"/>
                <a:chOff x="3969388" y="2184400"/>
                <a:chExt cx="134278" cy="447785"/>
              </a:xfrm>
            </p:grpSpPr>
            <p:sp>
              <p:nvSpPr>
                <p:cNvPr id="230" name="Oval 229"/>
                <p:cNvSpPr/>
                <p:nvPr/>
              </p:nvSpPr>
              <p:spPr>
                <a:xfrm>
                  <a:off x="3976965"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31" name="Curved Connector 230"/>
                <p:cNvCxnSpPr/>
                <p:nvPr/>
              </p:nvCxnSpPr>
              <p:spPr>
                <a:xfrm rot="5400000">
                  <a:off x="3885077"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32" name="Curved Connector 231"/>
                <p:cNvCxnSpPr/>
                <p:nvPr/>
              </p:nvCxnSpPr>
              <p:spPr>
                <a:xfrm rot="5400000">
                  <a:off x="3843004"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8" name="Group 232"/>
              <p:cNvGrpSpPr>
                <a:grpSpLocks/>
              </p:cNvGrpSpPr>
              <p:nvPr/>
            </p:nvGrpSpPr>
            <p:grpSpPr bwMode="auto">
              <a:xfrm>
                <a:off x="5540088" y="2311400"/>
                <a:ext cx="134278" cy="447785"/>
                <a:chOff x="3969388" y="2184400"/>
                <a:chExt cx="134278" cy="447785"/>
              </a:xfrm>
            </p:grpSpPr>
            <p:sp>
              <p:nvSpPr>
                <p:cNvPr id="234" name="Oval 233"/>
                <p:cNvSpPr/>
                <p:nvPr/>
              </p:nvSpPr>
              <p:spPr>
                <a:xfrm>
                  <a:off x="3977502"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35" name="Curved Connector 234"/>
                <p:cNvCxnSpPr/>
                <p:nvPr/>
              </p:nvCxnSpPr>
              <p:spPr>
                <a:xfrm rot="5400000">
                  <a:off x="388561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36" name="Curved Connector 235"/>
                <p:cNvCxnSpPr/>
                <p:nvPr/>
              </p:nvCxnSpPr>
              <p:spPr>
                <a:xfrm rot="5400000">
                  <a:off x="384354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9" name="Group 236"/>
              <p:cNvGrpSpPr>
                <a:grpSpLocks/>
              </p:cNvGrpSpPr>
              <p:nvPr/>
            </p:nvGrpSpPr>
            <p:grpSpPr bwMode="auto">
              <a:xfrm>
                <a:off x="5634809" y="2311400"/>
                <a:ext cx="134278" cy="447785"/>
                <a:chOff x="3969388" y="2184400"/>
                <a:chExt cx="134278" cy="447785"/>
              </a:xfrm>
            </p:grpSpPr>
            <p:sp>
              <p:nvSpPr>
                <p:cNvPr id="238" name="Oval 237"/>
                <p:cNvSpPr/>
                <p:nvPr/>
              </p:nvSpPr>
              <p:spPr>
                <a:xfrm>
                  <a:off x="3947872"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39" name="Curved Connector 238"/>
                <p:cNvCxnSpPr/>
                <p:nvPr/>
              </p:nvCxnSpPr>
              <p:spPr>
                <a:xfrm rot="5400000">
                  <a:off x="3884562"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40" name="Curved Connector 239"/>
                <p:cNvCxnSpPr/>
                <p:nvPr/>
              </p:nvCxnSpPr>
              <p:spPr>
                <a:xfrm rot="5400000">
                  <a:off x="3828201"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81" name="Group 240"/>
              <p:cNvGrpSpPr>
                <a:grpSpLocks/>
              </p:cNvGrpSpPr>
              <p:nvPr/>
            </p:nvGrpSpPr>
            <p:grpSpPr bwMode="auto">
              <a:xfrm>
                <a:off x="5729530" y="2311400"/>
                <a:ext cx="134278" cy="447785"/>
                <a:chOff x="3969388" y="2184400"/>
                <a:chExt cx="134278" cy="447785"/>
              </a:xfrm>
            </p:grpSpPr>
            <p:sp>
              <p:nvSpPr>
                <p:cNvPr id="242" name="Oval 241"/>
                <p:cNvSpPr/>
                <p:nvPr/>
              </p:nvSpPr>
              <p:spPr>
                <a:xfrm>
                  <a:off x="397698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43" name="Curved Connector 242"/>
                <p:cNvCxnSpPr/>
                <p:nvPr/>
              </p:nvCxnSpPr>
              <p:spPr>
                <a:xfrm rot="5400000">
                  <a:off x="3885099"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44" name="Curved Connector 243"/>
                <p:cNvCxnSpPr/>
                <p:nvPr/>
              </p:nvCxnSpPr>
              <p:spPr>
                <a:xfrm rot="5400000">
                  <a:off x="3843027"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82" name="Group 244"/>
              <p:cNvGrpSpPr>
                <a:grpSpLocks/>
              </p:cNvGrpSpPr>
              <p:nvPr/>
            </p:nvGrpSpPr>
            <p:grpSpPr bwMode="auto">
              <a:xfrm>
                <a:off x="5824251" y="2311400"/>
                <a:ext cx="134278" cy="447785"/>
                <a:chOff x="3969388" y="2184400"/>
                <a:chExt cx="134278" cy="447785"/>
              </a:xfrm>
            </p:grpSpPr>
            <p:sp>
              <p:nvSpPr>
                <p:cNvPr id="246" name="Oval 245"/>
                <p:cNvSpPr/>
                <p:nvPr/>
              </p:nvSpPr>
              <p:spPr>
                <a:xfrm>
                  <a:off x="3977524"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47" name="Curved Connector 246"/>
                <p:cNvCxnSpPr/>
                <p:nvPr/>
              </p:nvCxnSpPr>
              <p:spPr>
                <a:xfrm rot="5400000">
                  <a:off x="3885636"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48" name="Curved Connector 247"/>
                <p:cNvCxnSpPr/>
                <p:nvPr/>
              </p:nvCxnSpPr>
              <p:spPr>
                <a:xfrm rot="5400000">
                  <a:off x="3843564"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83" name="Group 248"/>
              <p:cNvGrpSpPr>
                <a:grpSpLocks/>
              </p:cNvGrpSpPr>
              <p:nvPr/>
            </p:nvGrpSpPr>
            <p:grpSpPr bwMode="auto">
              <a:xfrm>
                <a:off x="5918972" y="2311400"/>
                <a:ext cx="134278" cy="447785"/>
                <a:chOff x="3969388" y="2184400"/>
                <a:chExt cx="134278" cy="447785"/>
              </a:xfrm>
            </p:grpSpPr>
            <p:sp>
              <p:nvSpPr>
                <p:cNvPr id="250" name="Oval 249"/>
                <p:cNvSpPr/>
                <p:nvPr/>
              </p:nvSpPr>
              <p:spPr>
                <a:xfrm>
                  <a:off x="3947896"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51" name="Curved Connector 250"/>
                <p:cNvCxnSpPr/>
                <p:nvPr/>
              </p:nvCxnSpPr>
              <p:spPr>
                <a:xfrm rot="5400000">
                  <a:off x="388458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52" name="Curved Connector 251"/>
                <p:cNvCxnSpPr/>
                <p:nvPr/>
              </p:nvCxnSpPr>
              <p:spPr>
                <a:xfrm rot="5400000">
                  <a:off x="3828224"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84" name="Group 252"/>
              <p:cNvGrpSpPr>
                <a:grpSpLocks/>
              </p:cNvGrpSpPr>
              <p:nvPr/>
            </p:nvGrpSpPr>
            <p:grpSpPr bwMode="auto">
              <a:xfrm>
                <a:off x="6013693" y="2311400"/>
                <a:ext cx="134278" cy="447785"/>
                <a:chOff x="3969388" y="2184400"/>
                <a:chExt cx="134278" cy="447785"/>
              </a:xfrm>
            </p:grpSpPr>
            <p:sp>
              <p:nvSpPr>
                <p:cNvPr id="254" name="Oval 253"/>
                <p:cNvSpPr/>
                <p:nvPr/>
              </p:nvSpPr>
              <p:spPr>
                <a:xfrm>
                  <a:off x="3977010"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55" name="Curved Connector 254"/>
                <p:cNvCxnSpPr/>
                <p:nvPr/>
              </p:nvCxnSpPr>
              <p:spPr>
                <a:xfrm rot="5400000">
                  <a:off x="3885122"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56" name="Curved Connector 255"/>
                <p:cNvCxnSpPr/>
                <p:nvPr/>
              </p:nvCxnSpPr>
              <p:spPr>
                <a:xfrm rot="5400000">
                  <a:off x="384304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85" name="Group 256"/>
              <p:cNvGrpSpPr>
                <a:grpSpLocks/>
              </p:cNvGrpSpPr>
              <p:nvPr/>
            </p:nvGrpSpPr>
            <p:grpSpPr bwMode="auto">
              <a:xfrm>
                <a:off x="6108414" y="2311400"/>
                <a:ext cx="134278" cy="447785"/>
                <a:chOff x="3969388" y="2184400"/>
                <a:chExt cx="134278" cy="447785"/>
              </a:xfrm>
            </p:grpSpPr>
            <p:sp>
              <p:nvSpPr>
                <p:cNvPr id="258" name="Oval 257"/>
                <p:cNvSpPr/>
                <p:nvPr/>
              </p:nvSpPr>
              <p:spPr>
                <a:xfrm>
                  <a:off x="3977547"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59" name="Curved Connector 258"/>
                <p:cNvCxnSpPr/>
                <p:nvPr/>
              </p:nvCxnSpPr>
              <p:spPr>
                <a:xfrm rot="5400000">
                  <a:off x="388565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60" name="Curved Connector 259"/>
                <p:cNvCxnSpPr/>
                <p:nvPr/>
              </p:nvCxnSpPr>
              <p:spPr>
                <a:xfrm rot="5400000">
                  <a:off x="384358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0" name="Group 260"/>
              <p:cNvGrpSpPr>
                <a:grpSpLocks/>
              </p:cNvGrpSpPr>
              <p:nvPr/>
            </p:nvGrpSpPr>
            <p:grpSpPr bwMode="auto">
              <a:xfrm>
                <a:off x="6203135" y="2311400"/>
                <a:ext cx="134278" cy="447785"/>
                <a:chOff x="3969388" y="2184400"/>
                <a:chExt cx="134278" cy="447785"/>
              </a:xfrm>
            </p:grpSpPr>
            <p:sp>
              <p:nvSpPr>
                <p:cNvPr id="262" name="Oval 261"/>
                <p:cNvSpPr/>
                <p:nvPr/>
              </p:nvSpPr>
              <p:spPr>
                <a:xfrm>
                  <a:off x="3947918"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63" name="Curved Connector 262"/>
                <p:cNvCxnSpPr/>
                <p:nvPr/>
              </p:nvCxnSpPr>
              <p:spPr>
                <a:xfrm rot="5400000">
                  <a:off x="3884608"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64" name="Curved Connector 263"/>
                <p:cNvCxnSpPr/>
                <p:nvPr/>
              </p:nvCxnSpPr>
              <p:spPr>
                <a:xfrm rot="5400000">
                  <a:off x="3828247"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1" name="Group 264"/>
              <p:cNvGrpSpPr>
                <a:grpSpLocks/>
              </p:cNvGrpSpPr>
              <p:nvPr/>
            </p:nvGrpSpPr>
            <p:grpSpPr bwMode="auto">
              <a:xfrm>
                <a:off x="6297856" y="2311400"/>
                <a:ext cx="134278" cy="447785"/>
                <a:chOff x="3969388" y="2184400"/>
                <a:chExt cx="134278" cy="447785"/>
              </a:xfrm>
            </p:grpSpPr>
            <p:sp>
              <p:nvSpPr>
                <p:cNvPr id="266" name="Oval 265"/>
                <p:cNvSpPr/>
                <p:nvPr/>
              </p:nvSpPr>
              <p:spPr>
                <a:xfrm>
                  <a:off x="397703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67" name="Curved Connector 266"/>
                <p:cNvCxnSpPr/>
                <p:nvPr/>
              </p:nvCxnSpPr>
              <p:spPr>
                <a:xfrm rot="5400000">
                  <a:off x="3885145"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68" name="Curved Connector 267"/>
                <p:cNvCxnSpPr/>
                <p:nvPr/>
              </p:nvCxnSpPr>
              <p:spPr>
                <a:xfrm rot="5400000">
                  <a:off x="3843073"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2" name="Group 268"/>
              <p:cNvGrpSpPr>
                <a:grpSpLocks/>
              </p:cNvGrpSpPr>
              <p:nvPr/>
            </p:nvGrpSpPr>
            <p:grpSpPr bwMode="auto">
              <a:xfrm>
                <a:off x="6392577" y="2311400"/>
                <a:ext cx="134278" cy="447785"/>
                <a:chOff x="3969388" y="2184400"/>
                <a:chExt cx="134278" cy="447785"/>
              </a:xfrm>
            </p:grpSpPr>
            <p:sp>
              <p:nvSpPr>
                <p:cNvPr id="270" name="Oval 269"/>
                <p:cNvSpPr/>
                <p:nvPr/>
              </p:nvSpPr>
              <p:spPr>
                <a:xfrm>
                  <a:off x="3977569"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71" name="Curved Connector 270"/>
                <p:cNvCxnSpPr/>
                <p:nvPr/>
              </p:nvCxnSpPr>
              <p:spPr>
                <a:xfrm rot="5400000">
                  <a:off x="3885681"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72" name="Curved Connector 271"/>
                <p:cNvCxnSpPr/>
                <p:nvPr/>
              </p:nvCxnSpPr>
              <p:spPr>
                <a:xfrm rot="5400000">
                  <a:off x="384360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3" name="Group 272"/>
              <p:cNvGrpSpPr>
                <a:grpSpLocks/>
              </p:cNvGrpSpPr>
              <p:nvPr/>
            </p:nvGrpSpPr>
            <p:grpSpPr bwMode="auto">
              <a:xfrm>
                <a:off x="6487298" y="2311400"/>
                <a:ext cx="134278" cy="447785"/>
                <a:chOff x="3969388" y="2184400"/>
                <a:chExt cx="134278" cy="447785"/>
              </a:xfrm>
            </p:grpSpPr>
            <p:sp>
              <p:nvSpPr>
                <p:cNvPr id="274" name="Oval 273"/>
                <p:cNvSpPr/>
                <p:nvPr/>
              </p:nvSpPr>
              <p:spPr>
                <a:xfrm>
                  <a:off x="3976519"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75" name="Curved Connector 274"/>
                <p:cNvCxnSpPr/>
                <p:nvPr/>
              </p:nvCxnSpPr>
              <p:spPr>
                <a:xfrm rot="5400000">
                  <a:off x="3884631"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76" name="Curved Connector 275"/>
                <p:cNvCxnSpPr/>
                <p:nvPr/>
              </p:nvCxnSpPr>
              <p:spPr>
                <a:xfrm rot="5400000">
                  <a:off x="3828269"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4" name="Group 276"/>
              <p:cNvGrpSpPr>
                <a:grpSpLocks/>
              </p:cNvGrpSpPr>
              <p:nvPr/>
            </p:nvGrpSpPr>
            <p:grpSpPr bwMode="auto">
              <a:xfrm>
                <a:off x="6582019" y="2311400"/>
                <a:ext cx="134278" cy="447785"/>
                <a:chOff x="3969388" y="2184400"/>
                <a:chExt cx="134278" cy="447785"/>
              </a:xfrm>
            </p:grpSpPr>
            <p:sp>
              <p:nvSpPr>
                <p:cNvPr id="278" name="Oval 277"/>
                <p:cNvSpPr/>
                <p:nvPr/>
              </p:nvSpPr>
              <p:spPr>
                <a:xfrm>
                  <a:off x="3977056"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79" name="Curved Connector 278"/>
                <p:cNvCxnSpPr/>
                <p:nvPr/>
              </p:nvCxnSpPr>
              <p:spPr>
                <a:xfrm rot="5400000">
                  <a:off x="388516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80" name="Curved Connector 279"/>
                <p:cNvCxnSpPr/>
                <p:nvPr/>
              </p:nvCxnSpPr>
              <p:spPr>
                <a:xfrm rot="5400000">
                  <a:off x="3843095"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5" name="Group 280"/>
              <p:cNvGrpSpPr>
                <a:grpSpLocks/>
              </p:cNvGrpSpPr>
              <p:nvPr/>
            </p:nvGrpSpPr>
            <p:grpSpPr bwMode="auto">
              <a:xfrm>
                <a:off x="6676740" y="2311400"/>
                <a:ext cx="134278" cy="447785"/>
                <a:chOff x="3969388" y="2184400"/>
                <a:chExt cx="134278" cy="447785"/>
              </a:xfrm>
            </p:grpSpPr>
            <p:sp>
              <p:nvSpPr>
                <p:cNvPr id="282" name="Oval 281"/>
                <p:cNvSpPr/>
                <p:nvPr/>
              </p:nvSpPr>
              <p:spPr>
                <a:xfrm>
                  <a:off x="3977593"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83" name="Curved Connector 282"/>
                <p:cNvCxnSpPr/>
                <p:nvPr/>
              </p:nvCxnSpPr>
              <p:spPr>
                <a:xfrm rot="5400000">
                  <a:off x="3885705"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84" name="Curved Connector 283"/>
                <p:cNvCxnSpPr/>
                <p:nvPr/>
              </p:nvCxnSpPr>
              <p:spPr>
                <a:xfrm rot="5400000">
                  <a:off x="3843632"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6" name="Group 284"/>
              <p:cNvGrpSpPr>
                <a:grpSpLocks/>
              </p:cNvGrpSpPr>
              <p:nvPr/>
            </p:nvGrpSpPr>
            <p:grpSpPr bwMode="auto">
              <a:xfrm>
                <a:off x="6771461" y="2311400"/>
                <a:ext cx="134278" cy="447785"/>
                <a:chOff x="3969388" y="2184400"/>
                <a:chExt cx="134278" cy="447785"/>
              </a:xfrm>
            </p:grpSpPr>
            <p:sp>
              <p:nvSpPr>
                <p:cNvPr id="286" name="Oval 285"/>
                <p:cNvSpPr/>
                <p:nvPr/>
              </p:nvSpPr>
              <p:spPr>
                <a:xfrm>
                  <a:off x="3976541"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87" name="Curved Connector 286"/>
                <p:cNvCxnSpPr/>
                <p:nvPr/>
              </p:nvCxnSpPr>
              <p:spPr>
                <a:xfrm rot="5400000">
                  <a:off x="3884653"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88" name="Curved Connector 287"/>
                <p:cNvCxnSpPr/>
                <p:nvPr/>
              </p:nvCxnSpPr>
              <p:spPr>
                <a:xfrm rot="5400000">
                  <a:off x="384258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7" name="Group 288"/>
              <p:cNvGrpSpPr>
                <a:grpSpLocks/>
              </p:cNvGrpSpPr>
              <p:nvPr/>
            </p:nvGrpSpPr>
            <p:grpSpPr bwMode="auto">
              <a:xfrm>
                <a:off x="6866182" y="2311400"/>
                <a:ext cx="134278" cy="447785"/>
                <a:chOff x="3969388" y="2184400"/>
                <a:chExt cx="134278" cy="447785"/>
              </a:xfrm>
            </p:grpSpPr>
            <p:sp>
              <p:nvSpPr>
                <p:cNvPr id="290" name="Oval 289"/>
                <p:cNvSpPr/>
                <p:nvPr/>
              </p:nvSpPr>
              <p:spPr>
                <a:xfrm>
                  <a:off x="3977078"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91" name="Curved Connector 290"/>
                <p:cNvCxnSpPr/>
                <p:nvPr/>
              </p:nvCxnSpPr>
              <p:spPr>
                <a:xfrm rot="5400000">
                  <a:off x="3885190"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92" name="Curved Connector 291"/>
                <p:cNvCxnSpPr/>
                <p:nvPr/>
              </p:nvCxnSpPr>
              <p:spPr>
                <a:xfrm rot="5400000">
                  <a:off x="3843118"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8" name="Group 292"/>
              <p:cNvGrpSpPr>
                <a:grpSpLocks/>
              </p:cNvGrpSpPr>
              <p:nvPr/>
            </p:nvGrpSpPr>
            <p:grpSpPr bwMode="auto">
              <a:xfrm>
                <a:off x="6960903" y="2311400"/>
                <a:ext cx="134278" cy="447785"/>
                <a:chOff x="3969388" y="2184400"/>
                <a:chExt cx="134278" cy="447785"/>
              </a:xfrm>
            </p:grpSpPr>
            <p:sp>
              <p:nvSpPr>
                <p:cNvPr id="294" name="Oval 293"/>
                <p:cNvSpPr/>
                <p:nvPr/>
              </p:nvSpPr>
              <p:spPr>
                <a:xfrm>
                  <a:off x="3977615"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95" name="Curved Connector 294"/>
                <p:cNvCxnSpPr/>
                <p:nvPr/>
              </p:nvCxnSpPr>
              <p:spPr>
                <a:xfrm rot="5400000">
                  <a:off x="3885727"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296" name="Curved Connector 295"/>
                <p:cNvCxnSpPr/>
                <p:nvPr/>
              </p:nvCxnSpPr>
              <p:spPr>
                <a:xfrm rot="5400000">
                  <a:off x="3843655"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99" name="Group 296"/>
              <p:cNvGrpSpPr>
                <a:grpSpLocks/>
              </p:cNvGrpSpPr>
              <p:nvPr/>
            </p:nvGrpSpPr>
            <p:grpSpPr bwMode="auto">
              <a:xfrm>
                <a:off x="7055624" y="2311400"/>
                <a:ext cx="134278" cy="447785"/>
                <a:chOff x="3969388" y="2184400"/>
                <a:chExt cx="134278" cy="447785"/>
              </a:xfrm>
            </p:grpSpPr>
            <p:sp>
              <p:nvSpPr>
                <p:cNvPr id="298" name="Oval 297"/>
                <p:cNvSpPr/>
                <p:nvPr/>
              </p:nvSpPr>
              <p:spPr>
                <a:xfrm>
                  <a:off x="3976565"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299" name="Curved Connector 298"/>
                <p:cNvCxnSpPr/>
                <p:nvPr/>
              </p:nvCxnSpPr>
              <p:spPr>
                <a:xfrm rot="5400000">
                  <a:off x="3884677"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00" name="Curved Connector 299"/>
                <p:cNvCxnSpPr/>
                <p:nvPr/>
              </p:nvCxnSpPr>
              <p:spPr>
                <a:xfrm rot="5400000">
                  <a:off x="3842604"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2" name="Group 300"/>
              <p:cNvGrpSpPr>
                <a:grpSpLocks/>
              </p:cNvGrpSpPr>
              <p:nvPr/>
            </p:nvGrpSpPr>
            <p:grpSpPr bwMode="auto">
              <a:xfrm>
                <a:off x="7150345" y="2311400"/>
                <a:ext cx="134278" cy="447785"/>
                <a:chOff x="3969388" y="2184400"/>
                <a:chExt cx="134278" cy="447785"/>
              </a:xfrm>
            </p:grpSpPr>
            <p:sp>
              <p:nvSpPr>
                <p:cNvPr id="302" name="Oval 301"/>
                <p:cNvSpPr/>
                <p:nvPr/>
              </p:nvSpPr>
              <p:spPr>
                <a:xfrm>
                  <a:off x="3977102"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03" name="Curved Connector 302"/>
                <p:cNvCxnSpPr/>
                <p:nvPr/>
              </p:nvCxnSpPr>
              <p:spPr>
                <a:xfrm rot="5400000">
                  <a:off x="388521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04" name="Curved Connector 303"/>
                <p:cNvCxnSpPr/>
                <p:nvPr/>
              </p:nvCxnSpPr>
              <p:spPr>
                <a:xfrm rot="5400000">
                  <a:off x="384314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3" name="Group 304"/>
              <p:cNvGrpSpPr>
                <a:grpSpLocks/>
              </p:cNvGrpSpPr>
              <p:nvPr/>
            </p:nvGrpSpPr>
            <p:grpSpPr bwMode="auto">
              <a:xfrm>
                <a:off x="7245066" y="2311400"/>
                <a:ext cx="134278" cy="447785"/>
                <a:chOff x="3969388" y="2184400"/>
                <a:chExt cx="134278" cy="447785"/>
              </a:xfrm>
            </p:grpSpPr>
            <p:sp>
              <p:nvSpPr>
                <p:cNvPr id="306" name="Oval 305"/>
                <p:cNvSpPr/>
                <p:nvPr/>
              </p:nvSpPr>
              <p:spPr>
                <a:xfrm>
                  <a:off x="3977638"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07" name="Curved Connector 306"/>
                <p:cNvCxnSpPr/>
                <p:nvPr/>
              </p:nvCxnSpPr>
              <p:spPr>
                <a:xfrm rot="5400000">
                  <a:off x="3885750"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08" name="Curved Connector 307"/>
                <p:cNvCxnSpPr/>
                <p:nvPr/>
              </p:nvCxnSpPr>
              <p:spPr>
                <a:xfrm rot="5400000">
                  <a:off x="3843677"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4" name="Group 308"/>
              <p:cNvGrpSpPr>
                <a:grpSpLocks/>
              </p:cNvGrpSpPr>
              <p:nvPr/>
            </p:nvGrpSpPr>
            <p:grpSpPr bwMode="auto">
              <a:xfrm>
                <a:off x="7339787" y="2311400"/>
                <a:ext cx="134278" cy="447785"/>
                <a:chOff x="3969388" y="2184400"/>
                <a:chExt cx="134278" cy="447785"/>
              </a:xfrm>
            </p:grpSpPr>
            <p:sp>
              <p:nvSpPr>
                <p:cNvPr id="310" name="Oval 309"/>
                <p:cNvSpPr/>
                <p:nvPr/>
              </p:nvSpPr>
              <p:spPr>
                <a:xfrm>
                  <a:off x="397658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11" name="Curved Connector 310"/>
                <p:cNvCxnSpPr/>
                <p:nvPr/>
              </p:nvCxnSpPr>
              <p:spPr>
                <a:xfrm rot="5400000">
                  <a:off x="3884699"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12" name="Curved Connector 311"/>
                <p:cNvCxnSpPr/>
                <p:nvPr/>
              </p:nvCxnSpPr>
              <p:spPr>
                <a:xfrm rot="5400000">
                  <a:off x="3842627"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6" name="Group 312"/>
              <p:cNvGrpSpPr>
                <a:grpSpLocks/>
              </p:cNvGrpSpPr>
              <p:nvPr/>
            </p:nvGrpSpPr>
            <p:grpSpPr bwMode="auto">
              <a:xfrm>
                <a:off x="7434508" y="2311400"/>
                <a:ext cx="134278" cy="447785"/>
                <a:chOff x="3969388" y="2184400"/>
                <a:chExt cx="134278" cy="447785"/>
              </a:xfrm>
            </p:grpSpPr>
            <p:sp>
              <p:nvSpPr>
                <p:cNvPr id="314" name="Oval 313"/>
                <p:cNvSpPr/>
                <p:nvPr/>
              </p:nvSpPr>
              <p:spPr>
                <a:xfrm>
                  <a:off x="3977124"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15" name="Curved Connector 314"/>
                <p:cNvCxnSpPr/>
                <p:nvPr/>
              </p:nvCxnSpPr>
              <p:spPr>
                <a:xfrm rot="5400000">
                  <a:off x="3885236"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16" name="Curved Connector 315"/>
                <p:cNvCxnSpPr/>
                <p:nvPr/>
              </p:nvCxnSpPr>
              <p:spPr>
                <a:xfrm rot="5400000">
                  <a:off x="3843164"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7" name="Group 316"/>
              <p:cNvGrpSpPr>
                <a:grpSpLocks/>
              </p:cNvGrpSpPr>
              <p:nvPr/>
            </p:nvGrpSpPr>
            <p:grpSpPr bwMode="auto">
              <a:xfrm>
                <a:off x="7529229" y="2311400"/>
                <a:ext cx="134278" cy="447785"/>
                <a:chOff x="3969388" y="2184400"/>
                <a:chExt cx="134278" cy="447785"/>
              </a:xfrm>
            </p:grpSpPr>
            <p:sp>
              <p:nvSpPr>
                <p:cNvPr id="318" name="Oval 317"/>
                <p:cNvSpPr/>
                <p:nvPr/>
              </p:nvSpPr>
              <p:spPr>
                <a:xfrm>
                  <a:off x="3977661"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19" name="Curved Connector 318"/>
                <p:cNvCxnSpPr/>
                <p:nvPr/>
              </p:nvCxnSpPr>
              <p:spPr>
                <a:xfrm rot="5400000">
                  <a:off x="3885773"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20" name="Curved Connector 319"/>
                <p:cNvCxnSpPr/>
                <p:nvPr/>
              </p:nvCxnSpPr>
              <p:spPr>
                <a:xfrm rot="5400000">
                  <a:off x="3843701"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39" name="Group 320"/>
              <p:cNvGrpSpPr>
                <a:grpSpLocks/>
              </p:cNvGrpSpPr>
              <p:nvPr/>
            </p:nvGrpSpPr>
            <p:grpSpPr bwMode="auto">
              <a:xfrm>
                <a:off x="7623950" y="2311400"/>
                <a:ext cx="134278" cy="447785"/>
                <a:chOff x="3969388" y="2184400"/>
                <a:chExt cx="134278" cy="447785"/>
              </a:xfrm>
            </p:grpSpPr>
            <p:sp>
              <p:nvSpPr>
                <p:cNvPr id="322" name="Oval 321"/>
                <p:cNvSpPr/>
                <p:nvPr/>
              </p:nvSpPr>
              <p:spPr>
                <a:xfrm>
                  <a:off x="3976610"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23" name="Curved Connector 322"/>
                <p:cNvCxnSpPr/>
                <p:nvPr/>
              </p:nvCxnSpPr>
              <p:spPr>
                <a:xfrm rot="5400000">
                  <a:off x="3884722"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24" name="Curved Connector 323"/>
                <p:cNvCxnSpPr/>
                <p:nvPr/>
              </p:nvCxnSpPr>
              <p:spPr>
                <a:xfrm rot="5400000">
                  <a:off x="384264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40" name="Group 324"/>
              <p:cNvGrpSpPr>
                <a:grpSpLocks/>
              </p:cNvGrpSpPr>
              <p:nvPr/>
            </p:nvGrpSpPr>
            <p:grpSpPr bwMode="auto">
              <a:xfrm>
                <a:off x="7718671" y="2311400"/>
                <a:ext cx="134278" cy="447785"/>
                <a:chOff x="3969388" y="2184400"/>
                <a:chExt cx="134278" cy="447785"/>
              </a:xfrm>
            </p:grpSpPr>
            <p:sp>
              <p:nvSpPr>
                <p:cNvPr id="326" name="Oval 325"/>
                <p:cNvSpPr/>
                <p:nvPr/>
              </p:nvSpPr>
              <p:spPr>
                <a:xfrm>
                  <a:off x="397714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27" name="Curved Connector 326"/>
                <p:cNvCxnSpPr/>
                <p:nvPr/>
              </p:nvCxnSpPr>
              <p:spPr>
                <a:xfrm rot="5400000">
                  <a:off x="388525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28" name="Curved Connector 327"/>
                <p:cNvCxnSpPr/>
                <p:nvPr/>
              </p:nvCxnSpPr>
              <p:spPr>
                <a:xfrm rot="5400000">
                  <a:off x="384318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41" name="Group 328"/>
              <p:cNvGrpSpPr>
                <a:grpSpLocks/>
              </p:cNvGrpSpPr>
              <p:nvPr/>
            </p:nvGrpSpPr>
            <p:grpSpPr bwMode="auto">
              <a:xfrm>
                <a:off x="7813392" y="2311400"/>
                <a:ext cx="134278" cy="447785"/>
                <a:chOff x="3969388" y="2184400"/>
                <a:chExt cx="134278" cy="447785"/>
              </a:xfrm>
            </p:grpSpPr>
            <p:sp>
              <p:nvSpPr>
                <p:cNvPr id="330" name="Oval 329"/>
                <p:cNvSpPr/>
                <p:nvPr/>
              </p:nvSpPr>
              <p:spPr>
                <a:xfrm>
                  <a:off x="3977684"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31" name="Curved Connector 330"/>
                <p:cNvCxnSpPr/>
                <p:nvPr/>
              </p:nvCxnSpPr>
              <p:spPr>
                <a:xfrm rot="5400000">
                  <a:off x="388579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32" name="Curved Connector 331"/>
                <p:cNvCxnSpPr/>
                <p:nvPr/>
              </p:nvCxnSpPr>
              <p:spPr>
                <a:xfrm rot="5400000">
                  <a:off x="3843723"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45" name="Group 332"/>
              <p:cNvGrpSpPr>
                <a:grpSpLocks/>
              </p:cNvGrpSpPr>
              <p:nvPr/>
            </p:nvGrpSpPr>
            <p:grpSpPr bwMode="auto">
              <a:xfrm>
                <a:off x="7908113" y="2311400"/>
                <a:ext cx="134278" cy="447785"/>
                <a:chOff x="3969388" y="2184400"/>
                <a:chExt cx="134278" cy="447785"/>
              </a:xfrm>
            </p:grpSpPr>
            <p:sp>
              <p:nvSpPr>
                <p:cNvPr id="334" name="Oval 333"/>
                <p:cNvSpPr/>
                <p:nvPr/>
              </p:nvSpPr>
              <p:spPr>
                <a:xfrm>
                  <a:off x="397663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35" name="Curved Connector 334"/>
                <p:cNvCxnSpPr/>
                <p:nvPr/>
              </p:nvCxnSpPr>
              <p:spPr>
                <a:xfrm rot="5400000">
                  <a:off x="3884745"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36" name="Curved Connector 335"/>
                <p:cNvCxnSpPr/>
                <p:nvPr/>
              </p:nvCxnSpPr>
              <p:spPr>
                <a:xfrm rot="5400000">
                  <a:off x="3842673"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49" name="Group 336"/>
              <p:cNvGrpSpPr>
                <a:grpSpLocks/>
              </p:cNvGrpSpPr>
              <p:nvPr/>
            </p:nvGrpSpPr>
            <p:grpSpPr bwMode="auto">
              <a:xfrm>
                <a:off x="8002834" y="2311400"/>
                <a:ext cx="134278" cy="447785"/>
                <a:chOff x="3969388" y="2184400"/>
                <a:chExt cx="134278" cy="447785"/>
              </a:xfrm>
            </p:grpSpPr>
            <p:sp>
              <p:nvSpPr>
                <p:cNvPr id="338" name="Oval 337"/>
                <p:cNvSpPr/>
                <p:nvPr/>
              </p:nvSpPr>
              <p:spPr>
                <a:xfrm>
                  <a:off x="3977169"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39" name="Curved Connector 338"/>
                <p:cNvCxnSpPr/>
                <p:nvPr/>
              </p:nvCxnSpPr>
              <p:spPr>
                <a:xfrm rot="5400000">
                  <a:off x="3885281"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40" name="Curved Connector 339"/>
                <p:cNvCxnSpPr/>
                <p:nvPr/>
              </p:nvCxnSpPr>
              <p:spPr>
                <a:xfrm rot="5400000">
                  <a:off x="3843209"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53" name="Group 340"/>
              <p:cNvGrpSpPr>
                <a:grpSpLocks/>
              </p:cNvGrpSpPr>
              <p:nvPr/>
            </p:nvGrpSpPr>
            <p:grpSpPr bwMode="auto">
              <a:xfrm>
                <a:off x="8097555" y="2311400"/>
                <a:ext cx="134278" cy="447785"/>
                <a:chOff x="3969388" y="2184400"/>
                <a:chExt cx="134278" cy="447785"/>
              </a:xfrm>
            </p:grpSpPr>
            <p:sp>
              <p:nvSpPr>
                <p:cNvPr id="342" name="Oval 341"/>
                <p:cNvSpPr/>
                <p:nvPr/>
              </p:nvSpPr>
              <p:spPr>
                <a:xfrm>
                  <a:off x="3977706"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43" name="Curved Connector 342"/>
                <p:cNvCxnSpPr/>
                <p:nvPr/>
              </p:nvCxnSpPr>
              <p:spPr>
                <a:xfrm rot="5400000">
                  <a:off x="3885818" y="2471410"/>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44" name="Curved Connector 343"/>
                <p:cNvCxnSpPr/>
                <p:nvPr/>
              </p:nvCxnSpPr>
              <p:spPr>
                <a:xfrm rot="5400000">
                  <a:off x="3843746"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57" name="Group 344"/>
              <p:cNvGrpSpPr>
                <a:grpSpLocks/>
              </p:cNvGrpSpPr>
              <p:nvPr/>
            </p:nvGrpSpPr>
            <p:grpSpPr bwMode="auto">
              <a:xfrm>
                <a:off x="8192276" y="2311400"/>
                <a:ext cx="134278" cy="447785"/>
                <a:chOff x="3969388" y="2184400"/>
                <a:chExt cx="134278" cy="447785"/>
              </a:xfrm>
            </p:grpSpPr>
            <p:sp>
              <p:nvSpPr>
                <p:cNvPr id="346" name="Oval 345"/>
                <p:cNvSpPr/>
                <p:nvPr/>
              </p:nvSpPr>
              <p:spPr>
                <a:xfrm>
                  <a:off x="3976656"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347" name="Curved Connector 346"/>
                <p:cNvCxnSpPr/>
                <p:nvPr/>
              </p:nvCxnSpPr>
              <p:spPr>
                <a:xfrm rot="5400000">
                  <a:off x="388476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348" name="Curved Connector 347"/>
                <p:cNvCxnSpPr/>
                <p:nvPr/>
              </p:nvCxnSpPr>
              <p:spPr>
                <a:xfrm rot="5400000">
                  <a:off x="3842695" y="2437277"/>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grpSp>
          <p:nvGrpSpPr>
            <p:cNvPr id="61" name="Group 349"/>
            <p:cNvGrpSpPr>
              <a:grpSpLocks/>
            </p:cNvGrpSpPr>
            <p:nvPr/>
          </p:nvGrpSpPr>
          <p:grpSpPr bwMode="auto">
            <a:xfrm flipV="1">
              <a:off x="878980" y="2464594"/>
              <a:ext cx="7427795" cy="447785"/>
              <a:chOff x="898759" y="2311400"/>
              <a:chExt cx="7427795" cy="447785"/>
            </a:xfrm>
          </p:grpSpPr>
          <p:grpSp>
            <p:nvGrpSpPr>
              <p:cNvPr id="800" name="Group 350"/>
              <p:cNvGrpSpPr>
                <a:grpSpLocks/>
              </p:cNvGrpSpPr>
              <p:nvPr/>
            </p:nvGrpSpPr>
            <p:grpSpPr bwMode="auto">
              <a:xfrm>
                <a:off x="898759" y="2311400"/>
                <a:ext cx="134278" cy="447785"/>
                <a:chOff x="3969388" y="2184400"/>
                <a:chExt cx="134278" cy="447785"/>
              </a:xfrm>
            </p:grpSpPr>
            <p:sp>
              <p:nvSpPr>
                <p:cNvPr id="660" name="Oval 659"/>
                <p:cNvSpPr/>
                <p:nvPr/>
              </p:nvSpPr>
              <p:spPr>
                <a:xfrm>
                  <a:off x="397732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61" name="Curved Connector 660"/>
                <p:cNvCxnSpPr/>
                <p:nvPr/>
              </p:nvCxnSpPr>
              <p:spPr>
                <a:xfrm rot="5400000">
                  <a:off x="388543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62" name="Curved Connector 661"/>
                <p:cNvCxnSpPr/>
                <p:nvPr/>
              </p:nvCxnSpPr>
              <p:spPr>
                <a:xfrm rot="5400000">
                  <a:off x="3843366"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1" name="Group 351"/>
              <p:cNvGrpSpPr>
                <a:grpSpLocks/>
              </p:cNvGrpSpPr>
              <p:nvPr/>
            </p:nvGrpSpPr>
            <p:grpSpPr bwMode="auto">
              <a:xfrm>
                <a:off x="993480" y="2311400"/>
                <a:ext cx="134278" cy="447785"/>
                <a:chOff x="3969388" y="2184400"/>
                <a:chExt cx="134278" cy="447785"/>
              </a:xfrm>
            </p:grpSpPr>
            <p:sp>
              <p:nvSpPr>
                <p:cNvPr id="657" name="Oval 656"/>
                <p:cNvSpPr/>
                <p:nvPr/>
              </p:nvSpPr>
              <p:spPr>
                <a:xfrm>
                  <a:off x="3977864"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58" name="Curved Connector 657"/>
                <p:cNvCxnSpPr/>
                <p:nvPr/>
              </p:nvCxnSpPr>
              <p:spPr>
                <a:xfrm rot="5400000">
                  <a:off x="388597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59" name="Curved Connector 658"/>
                <p:cNvCxnSpPr/>
                <p:nvPr/>
              </p:nvCxnSpPr>
              <p:spPr>
                <a:xfrm rot="5400000">
                  <a:off x="3843903"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2" name="Group 352"/>
              <p:cNvGrpSpPr>
                <a:grpSpLocks/>
              </p:cNvGrpSpPr>
              <p:nvPr/>
            </p:nvGrpSpPr>
            <p:grpSpPr bwMode="auto">
              <a:xfrm>
                <a:off x="1088201" y="2311400"/>
                <a:ext cx="134278" cy="447785"/>
                <a:chOff x="3969388" y="2184400"/>
                <a:chExt cx="134278" cy="447785"/>
              </a:xfrm>
            </p:grpSpPr>
            <p:sp>
              <p:nvSpPr>
                <p:cNvPr id="654" name="Oval 653"/>
                <p:cNvSpPr/>
                <p:nvPr/>
              </p:nvSpPr>
              <p:spPr>
                <a:xfrm>
                  <a:off x="397681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55" name="Curved Connector 654"/>
                <p:cNvCxnSpPr/>
                <p:nvPr/>
              </p:nvCxnSpPr>
              <p:spPr>
                <a:xfrm rot="5400000">
                  <a:off x="3884925"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56" name="Curved Connector 655"/>
                <p:cNvCxnSpPr/>
                <p:nvPr/>
              </p:nvCxnSpPr>
              <p:spPr>
                <a:xfrm rot="5400000">
                  <a:off x="3842853"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3" name="Group 353"/>
              <p:cNvGrpSpPr>
                <a:grpSpLocks/>
              </p:cNvGrpSpPr>
              <p:nvPr/>
            </p:nvGrpSpPr>
            <p:grpSpPr bwMode="auto">
              <a:xfrm>
                <a:off x="1182922" y="2311400"/>
                <a:ext cx="134278" cy="447785"/>
                <a:chOff x="3969388" y="2184400"/>
                <a:chExt cx="134278" cy="447785"/>
              </a:xfrm>
            </p:grpSpPr>
            <p:sp>
              <p:nvSpPr>
                <p:cNvPr id="651" name="Oval 650"/>
                <p:cNvSpPr/>
                <p:nvPr/>
              </p:nvSpPr>
              <p:spPr>
                <a:xfrm>
                  <a:off x="3977349"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52" name="Curved Connector 651"/>
                <p:cNvCxnSpPr/>
                <p:nvPr/>
              </p:nvCxnSpPr>
              <p:spPr>
                <a:xfrm rot="5400000">
                  <a:off x="3885461"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53" name="Curved Connector 652"/>
                <p:cNvCxnSpPr/>
                <p:nvPr/>
              </p:nvCxnSpPr>
              <p:spPr>
                <a:xfrm rot="5400000">
                  <a:off x="3843389"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4" name="Group 354"/>
              <p:cNvGrpSpPr>
                <a:grpSpLocks/>
              </p:cNvGrpSpPr>
              <p:nvPr/>
            </p:nvGrpSpPr>
            <p:grpSpPr bwMode="auto">
              <a:xfrm>
                <a:off x="1277643" y="2311400"/>
                <a:ext cx="134278" cy="447785"/>
                <a:chOff x="3969388" y="2184400"/>
                <a:chExt cx="134278" cy="447785"/>
              </a:xfrm>
            </p:grpSpPr>
            <p:sp>
              <p:nvSpPr>
                <p:cNvPr id="648" name="Oval 647"/>
                <p:cNvSpPr/>
                <p:nvPr/>
              </p:nvSpPr>
              <p:spPr>
                <a:xfrm>
                  <a:off x="3977886"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49" name="Curved Connector 648"/>
                <p:cNvCxnSpPr/>
                <p:nvPr/>
              </p:nvCxnSpPr>
              <p:spPr>
                <a:xfrm rot="5400000">
                  <a:off x="3885998"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50" name="Curved Connector 649"/>
                <p:cNvCxnSpPr/>
                <p:nvPr/>
              </p:nvCxnSpPr>
              <p:spPr>
                <a:xfrm rot="5400000">
                  <a:off x="3843926"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5" name="Group 355"/>
              <p:cNvGrpSpPr>
                <a:grpSpLocks/>
              </p:cNvGrpSpPr>
              <p:nvPr/>
            </p:nvGrpSpPr>
            <p:grpSpPr bwMode="auto">
              <a:xfrm>
                <a:off x="1372364" y="2311400"/>
                <a:ext cx="134278" cy="447785"/>
                <a:chOff x="3969388" y="2184400"/>
                <a:chExt cx="134278" cy="447785"/>
              </a:xfrm>
            </p:grpSpPr>
            <p:sp>
              <p:nvSpPr>
                <p:cNvPr id="645" name="Oval 644"/>
                <p:cNvSpPr/>
                <p:nvPr/>
              </p:nvSpPr>
              <p:spPr>
                <a:xfrm>
                  <a:off x="3976836"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46" name="Curved Connector 645"/>
                <p:cNvCxnSpPr/>
                <p:nvPr/>
              </p:nvCxnSpPr>
              <p:spPr>
                <a:xfrm rot="5400000">
                  <a:off x="388494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47" name="Curved Connector 646"/>
                <p:cNvCxnSpPr/>
                <p:nvPr/>
              </p:nvCxnSpPr>
              <p:spPr>
                <a:xfrm rot="5400000">
                  <a:off x="3842875"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6" name="Group 356"/>
              <p:cNvGrpSpPr>
                <a:grpSpLocks/>
              </p:cNvGrpSpPr>
              <p:nvPr/>
            </p:nvGrpSpPr>
            <p:grpSpPr bwMode="auto">
              <a:xfrm>
                <a:off x="1467085" y="2311400"/>
                <a:ext cx="134278" cy="447785"/>
                <a:chOff x="3969388" y="2184400"/>
                <a:chExt cx="134278" cy="447785"/>
              </a:xfrm>
            </p:grpSpPr>
            <p:sp>
              <p:nvSpPr>
                <p:cNvPr id="642" name="Oval 641"/>
                <p:cNvSpPr/>
                <p:nvPr/>
              </p:nvSpPr>
              <p:spPr>
                <a:xfrm>
                  <a:off x="397737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43" name="Curved Connector 642"/>
                <p:cNvCxnSpPr/>
                <p:nvPr/>
              </p:nvCxnSpPr>
              <p:spPr>
                <a:xfrm rot="5400000">
                  <a:off x="3885485"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44" name="Curved Connector 643"/>
                <p:cNvCxnSpPr/>
                <p:nvPr/>
              </p:nvCxnSpPr>
              <p:spPr>
                <a:xfrm rot="5400000">
                  <a:off x="3843412"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7" name="Group 357"/>
              <p:cNvGrpSpPr>
                <a:grpSpLocks/>
              </p:cNvGrpSpPr>
              <p:nvPr/>
            </p:nvGrpSpPr>
            <p:grpSpPr bwMode="auto">
              <a:xfrm>
                <a:off x="1561806" y="2311400"/>
                <a:ext cx="134278" cy="447785"/>
                <a:chOff x="3969388" y="2184400"/>
                <a:chExt cx="134278" cy="447785"/>
              </a:xfrm>
            </p:grpSpPr>
            <p:sp>
              <p:nvSpPr>
                <p:cNvPr id="639" name="Oval 638"/>
                <p:cNvSpPr/>
                <p:nvPr/>
              </p:nvSpPr>
              <p:spPr>
                <a:xfrm>
                  <a:off x="3977909"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40" name="Curved Connector 639"/>
                <p:cNvCxnSpPr/>
                <p:nvPr/>
              </p:nvCxnSpPr>
              <p:spPr>
                <a:xfrm rot="5400000">
                  <a:off x="3886021"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41" name="Curved Connector 640"/>
                <p:cNvCxnSpPr/>
                <p:nvPr/>
              </p:nvCxnSpPr>
              <p:spPr>
                <a:xfrm rot="5400000">
                  <a:off x="3843948"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8" name="Group 358"/>
              <p:cNvGrpSpPr>
                <a:grpSpLocks/>
              </p:cNvGrpSpPr>
              <p:nvPr/>
            </p:nvGrpSpPr>
            <p:grpSpPr bwMode="auto">
              <a:xfrm>
                <a:off x="1656527" y="2311400"/>
                <a:ext cx="134278" cy="447785"/>
                <a:chOff x="3969388" y="2184400"/>
                <a:chExt cx="134278" cy="447785"/>
              </a:xfrm>
            </p:grpSpPr>
            <p:sp>
              <p:nvSpPr>
                <p:cNvPr id="636" name="Oval 635"/>
                <p:cNvSpPr/>
                <p:nvPr/>
              </p:nvSpPr>
              <p:spPr>
                <a:xfrm>
                  <a:off x="3976858"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37" name="Curved Connector 636"/>
                <p:cNvCxnSpPr/>
                <p:nvPr/>
              </p:nvCxnSpPr>
              <p:spPr>
                <a:xfrm rot="5400000">
                  <a:off x="3884970"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38" name="Curved Connector 637"/>
                <p:cNvCxnSpPr/>
                <p:nvPr/>
              </p:nvCxnSpPr>
              <p:spPr>
                <a:xfrm rot="5400000">
                  <a:off x="3842898"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09" name="Group 359"/>
              <p:cNvGrpSpPr>
                <a:grpSpLocks/>
              </p:cNvGrpSpPr>
              <p:nvPr/>
            </p:nvGrpSpPr>
            <p:grpSpPr bwMode="auto">
              <a:xfrm>
                <a:off x="1751248" y="2311400"/>
                <a:ext cx="134278" cy="447785"/>
                <a:chOff x="3969388" y="2184400"/>
                <a:chExt cx="134278" cy="447785"/>
              </a:xfrm>
            </p:grpSpPr>
            <p:sp>
              <p:nvSpPr>
                <p:cNvPr id="633" name="Oval 632"/>
                <p:cNvSpPr/>
                <p:nvPr/>
              </p:nvSpPr>
              <p:spPr>
                <a:xfrm>
                  <a:off x="3977395"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34" name="Curved Connector 633"/>
                <p:cNvCxnSpPr/>
                <p:nvPr/>
              </p:nvCxnSpPr>
              <p:spPr>
                <a:xfrm rot="5400000">
                  <a:off x="3885507"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35" name="Curved Connector 634"/>
                <p:cNvCxnSpPr/>
                <p:nvPr/>
              </p:nvCxnSpPr>
              <p:spPr>
                <a:xfrm rot="5400000">
                  <a:off x="3843435"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0" name="Group 360"/>
              <p:cNvGrpSpPr>
                <a:grpSpLocks/>
              </p:cNvGrpSpPr>
              <p:nvPr/>
            </p:nvGrpSpPr>
            <p:grpSpPr bwMode="auto">
              <a:xfrm>
                <a:off x="1845969" y="2311400"/>
                <a:ext cx="134278" cy="447785"/>
                <a:chOff x="3969388" y="2184400"/>
                <a:chExt cx="134278" cy="447785"/>
              </a:xfrm>
            </p:grpSpPr>
            <p:sp>
              <p:nvSpPr>
                <p:cNvPr id="630" name="Oval 629"/>
                <p:cNvSpPr/>
                <p:nvPr/>
              </p:nvSpPr>
              <p:spPr>
                <a:xfrm>
                  <a:off x="3977932"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31" name="Curved Connector 630"/>
                <p:cNvCxnSpPr/>
                <p:nvPr/>
              </p:nvCxnSpPr>
              <p:spPr>
                <a:xfrm rot="5400000">
                  <a:off x="3886044"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32" name="Curved Connector 631"/>
                <p:cNvCxnSpPr/>
                <p:nvPr/>
              </p:nvCxnSpPr>
              <p:spPr>
                <a:xfrm rot="5400000">
                  <a:off x="3843972"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1" name="Group 361"/>
              <p:cNvGrpSpPr>
                <a:grpSpLocks/>
              </p:cNvGrpSpPr>
              <p:nvPr/>
            </p:nvGrpSpPr>
            <p:grpSpPr bwMode="auto">
              <a:xfrm>
                <a:off x="1940690" y="2311400"/>
                <a:ext cx="134278" cy="447785"/>
                <a:chOff x="3969388" y="2184400"/>
                <a:chExt cx="134278" cy="447785"/>
              </a:xfrm>
            </p:grpSpPr>
            <p:sp>
              <p:nvSpPr>
                <p:cNvPr id="627" name="Oval 626"/>
                <p:cNvSpPr/>
                <p:nvPr/>
              </p:nvSpPr>
              <p:spPr>
                <a:xfrm>
                  <a:off x="3976881"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28" name="Curved Connector 627"/>
                <p:cNvCxnSpPr/>
                <p:nvPr/>
              </p:nvCxnSpPr>
              <p:spPr>
                <a:xfrm rot="5400000">
                  <a:off x="388499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29" name="Curved Connector 628"/>
                <p:cNvCxnSpPr/>
                <p:nvPr/>
              </p:nvCxnSpPr>
              <p:spPr>
                <a:xfrm rot="5400000">
                  <a:off x="3842920"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2" name="Group 362"/>
              <p:cNvGrpSpPr>
                <a:grpSpLocks/>
              </p:cNvGrpSpPr>
              <p:nvPr/>
            </p:nvGrpSpPr>
            <p:grpSpPr bwMode="auto">
              <a:xfrm>
                <a:off x="2035411" y="2311400"/>
                <a:ext cx="134278" cy="447785"/>
                <a:chOff x="3969388" y="2184400"/>
                <a:chExt cx="134278" cy="447785"/>
              </a:xfrm>
            </p:grpSpPr>
            <p:sp>
              <p:nvSpPr>
                <p:cNvPr id="624" name="Oval 623"/>
                <p:cNvSpPr/>
                <p:nvPr/>
              </p:nvSpPr>
              <p:spPr>
                <a:xfrm>
                  <a:off x="3977418"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25" name="Curved Connector 624"/>
                <p:cNvCxnSpPr/>
                <p:nvPr/>
              </p:nvCxnSpPr>
              <p:spPr>
                <a:xfrm rot="5400000">
                  <a:off x="3885530"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26" name="Curved Connector 625"/>
                <p:cNvCxnSpPr/>
                <p:nvPr/>
              </p:nvCxnSpPr>
              <p:spPr>
                <a:xfrm rot="5400000">
                  <a:off x="3843457"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3" name="Group 363"/>
              <p:cNvGrpSpPr>
                <a:grpSpLocks/>
              </p:cNvGrpSpPr>
              <p:nvPr/>
            </p:nvGrpSpPr>
            <p:grpSpPr bwMode="auto">
              <a:xfrm>
                <a:off x="2130132" y="2311400"/>
                <a:ext cx="134278" cy="447785"/>
                <a:chOff x="3969388" y="2184400"/>
                <a:chExt cx="134278" cy="447785"/>
              </a:xfrm>
            </p:grpSpPr>
            <p:sp>
              <p:nvSpPr>
                <p:cNvPr id="621" name="Oval 620"/>
                <p:cNvSpPr/>
                <p:nvPr/>
              </p:nvSpPr>
              <p:spPr>
                <a:xfrm>
                  <a:off x="3977955"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22" name="Curved Connector 621"/>
                <p:cNvCxnSpPr/>
                <p:nvPr/>
              </p:nvCxnSpPr>
              <p:spPr>
                <a:xfrm rot="5400000">
                  <a:off x="3886067"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23" name="Curved Connector 622"/>
                <p:cNvCxnSpPr/>
                <p:nvPr/>
              </p:nvCxnSpPr>
              <p:spPr>
                <a:xfrm rot="5400000">
                  <a:off x="3843994"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5" name="Group 364"/>
              <p:cNvGrpSpPr>
                <a:grpSpLocks/>
              </p:cNvGrpSpPr>
              <p:nvPr/>
            </p:nvGrpSpPr>
            <p:grpSpPr bwMode="auto">
              <a:xfrm>
                <a:off x="2224853" y="2311400"/>
                <a:ext cx="134278" cy="447785"/>
                <a:chOff x="3969388" y="2184400"/>
                <a:chExt cx="134278" cy="447785"/>
              </a:xfrm>
            </p:grpSpPr>
            <p:sp>
              <p:nvSpPr>
                <p:cNvPr id="618" name="Oval 617"/>
                <p:cNvSpPr/>
                <p:nvPr/>
              </p:nvSpPr>
              <p:spPr>
                <a:xfrm>
                  <a:off x="3976904"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19" name="Curved Connector 618"/>
                <p:cNvCxnSpPr/>
                <p:nvPr/>
              </p:nvCxnSpPr>
              <p:spPr>
                <a:xfrm rot="5400000">
                  <a:off x="3885016"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20" name="Curved Connector 619"/>
                <p:cNvCxnSpPr/>
                <p:nvPr/>
              </p:nvCxnSpPr>
              <p:spPr>
                <a:xfrm rot="5400000">
                  <a:off x="3842944"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6" name="Group 365"/>
              <p:cNvGrpSpPr>
                <a:grpSpLocks/>
              </p:cNvGrpSpPr>
              <p:nvPr/>
            </p:nvGrpSpPr>
            <p:grpSpPr bwMode="auto">
              <a:xfrm>
                <a:off x="2319574" y="2311400"/>
                <a:ext cx="134278" cy="447785"/>
                <a:chOff x="3969388" y="2184400"/>
                <a:chExt cx="134278" cy="447785"/>
              </a:xfrm>
            </p:grpSpPr>
            <p:sp>
              <p:nvSpPr>
                <p:cNvPr id="615" name="Oval 614"/>
                <p:cNvSpPr/>
                <p:nvPr/>
              </p:nvSpPr>
              <p:spPr>
                <a:xfrm>
                  <a:off x="3977440"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16" name="Curved Connector 615"/>
                <p:cNvCxnSpPr/>
                <p:nvPr/>
              </p:nvCxnSpPr>
              <p:spPr>
                <a:xfrm rot="5400000">
                  <a:off x="3885552"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17" name="Curved Connector 616"/>
                <p:cNvCxnSpPr/>
                <p:nvPr/>
              </p:nvCxnSpPr>
              <p:spPr>
                <a:xfrm rot="5400000">
                  <a:off x="3843480"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7" name="Group 366"/>
              <p:cNvGrpSpPr>
                <a:grpSpLocks/>
              </p:cNvGrpSpPr>
              <p:nvPr/>
            </p:nvGrpSpPr>
            <p:grpSpPr bwMode="auto">
              <a:xfrm>
                <a:off x="2414295" y="2311400"/>
                <a:ext cx="134278" cy="447785"/>
                <a:chOff x="3969388" y="2184400"/>
                <a:chExt cx="134278" cy="447785"/>
              </a:xfrm>
            </p:grpSpPr>
            <p:sp>
              <p:nvSpPr>
                <p:cNvPr id="612" name="Oval 611"/>
                <p:cNvSpPr/>
                <p:nvPr/>
              </p:nvSpPr>
              <p:spPr>
                <a:xfrm>
                  <a:off x="3977977"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13" name="Curved Connector 612"/>
                <p:cNvCxnSpPr/>
                <p:nvPr/>
              </p:nvCxnSpPr>
              <p:spPr>
                <a:xfrm rot="5400000">
                  <a:off x="3886089"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14" name="Curved Connector 613"/>
                <p:cNvCxnSpPr/>
                <p:nvPr/>
              </p:nvCxnSpPr>
              <p:spPr>
                <a:xfrm rot="5400000">
                  <a:off x="3844017"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8" name="Group 367"/>
              <p:cNvGrpSpPr>
                <a:grpSpLocks/>
              </p:cNvGrpSpPr>
              <p:nvPr/>
            </p:nvGrpSpPr>
            <p:grpSpPr bwMode="auto">
              <a:xfrm>
                <a:off x="2509016" y="2311400"/>
                <a:ext cx="134278" cy="447785"/>
                <a:chOff x="3969388" y="2184400"/>
                <a:chExt cx="134278" cy="447785"/>
              </a:xfrm>
            </p:grpSpPr>
            <p:sp>
              <p:nvSpPr>
                <p:cNvPr id="609" name="Oval 608"/>
                <p:cNvSpPr/>
                <p:nvPr/>
              </p:nvSpPr>
              <p:spPr>
                <a:xfrm>
                  <a:off x="397692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10" name="Curved Connector 609"/>
                <p:cNvCxnSpPr/>
                <p:nvPr/>
              </p:nvCxnSpPr>
              <p:spPr>
                <a:xfrm rot="5400000">
                  <a:off x="388503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11" name="Curved Connector 610"/>
                <p:cNvCxnSpPr/>
                <p:nvPr/>
              </p:nvCxnSpPr>
              <p:spPr>
                <a:xfrm rot="5400000">
                  <a:off x="3842966"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9" name="Group 368"/>
              <p:cNvGrpSpPr>
                <a:grpSpLocks/>
              </p:cNvGrpSpPr>
              <p:nvPr/>
            </p:nvGrpSpPr>
            <p:grpSpPr bwMode="auto">
              <a:xfrm>
                <a:off x="2603737" y="2311400"/>
                <a:ext cx="134278" cy="447785"/>
                <a:chOff x="3969388" y="2184400"/>
                <a:chExt cx="134278" cy="447785"/>
              </a:xfrm>
            </p:grpSpPr>
            <p:sp>
              <p:nvSpPr>
                <p:cNvPr id="606" name="Oval 605"/>
                <p:cNvSpPr/>
                <p:nvPr/>
              </p:nvSpPr>
              <p:spPr>
                <a:xfrm>
                  <a:off x="3977464"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07" name="Curved Connector 606"/>
                <p:cNvCxnSpPr/>
                <p:nvPr/>
              </p:nvCxnSpPr>
              <p:spPr>
                <a:xfrm rot="5400000">
                  <a:off x="388557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08" name="Curved Connector 607"/>
                <p:cNvCxnSpPr/>
                <p:nvPr/>
              </p:nvCxnSpPr>
              <p:spPr>
                <a:xfrm rot="5400000">
                  <a:off x="3843503"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20" name="Group 369"/>
              <p:cNvGrpSpPr>
                <a:grpSpLocks/>
              </p:cNvGrpSpPr>
              <p:nvPr/>
            </p:nvGrpSpPr>
            <p:grpSpPr bwMode="auto">
              <a:xfrm>
                <a:off x="2698458" y="2311400"/>
                <a:ext cx="134278" cy="447785"/>
                <a:chOff x="3969388" y="2184400"/>
                <a:chExt cx="134278" cy="447785"/>
              </a:xfrm>
            </p:grpSpPr>
            <p:sp>
              <p:nvSpPr>
                <p:cNvPr id="603" name="Oval 602"/>
                <p:cNvSpPr/>
                <p:nvPr/>
              </p:nvSpPr>
              <p:spPr>
                <a:xfrm>
                  <a:off x="3978001"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04" name="Curved Connector 603"/>
                <p:cNvCxnSpPr/>
                <p:nvPr/>
              </p:nvCxnSpPr>
              <p:spPr>
                <a:xfrm rot="5400000">
                  <a:off x="388611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05" name="Curved Connector 604"/>
                <p:cNvCxnSpPr/>
                <p:nvPr/>
              </p:nvCxnSpPr>
              <p:spPr>
                <a:xfrm rot="5400000">
                  <a:off x="3844040"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21" name="Group 370"/>
              <p:cNvGrpSpPr>
                <a:grpSpLocks/>
              </p:cNvGrpSpPr>
              <p:nvPr/>
            </p:nvGrpSpPr>
            <p:grpSpPr bwMode="auto">
              <a:xfrm>
                <a:off x="2793179" y="2311400"/>
                <a:ext cx="134278" cy="447785"/>
                <a:chOff x="3969388" y="2184400"/>
                <a:chExt cx="134278" cy="447785"/>
              </a:xfrm>
            </p:grpSpPr>
            <p:sp>
              <p:nvSpPr>
                <p:cNvPr id="600" name="Oval 599"/>
                <p:cNvSpPr/>
                <p:nvPr/>
              </p:nvSpPr>
              <p:spPr>
                <a:xfrm>
                  <a:off x="3976949"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601" name="Curved Connector 600"/>
                <p:cNvCxnSpPr/>
                <p:nvPr/>
              </p:nvCxnSpPr>
              <p:spPr>
                <a:xfrm rot="5400000">
                  <a:off x="3885061"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602" name="Curved Connector 601"/>
                <p:cNvCxnSpPr/>
                <p:nvPr/>
              </p:nvCxnSpPr>
              <p:spPr>
                <a:xfrm rot="5400000">
                  <a:off x="3842989"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22" name="Group 371"/>
              <p:cNvGrpSpPr>
                <a:grpSpLocks/>
              </p:cNvGrpSpPr>
              <p:nvPr/>
            </p:nvGrpSpPr>
            <p:grpSpPr bwMode="auto">
              <a:xfrm>
                <a:off x="2887900" y="2311400"/>
                <a:ext cx="134278" cy="447785"/>
                <a:chOff x="3969388" y="2184400"/>
                <a:chExt cx="134278" cy="447785"/>
              </a:xfrm>
            </p:grpSpPr>
            <p:sp>
              <p:nvSpPr>
                <p:cNvPr id="597" name="Oval 596"/>
                <p:cNvSpPr/>
                <p:nvPr/>
              </p:nvSpPr>
              <p:spPr>
                <a:xfrm>
                  <a:off x="3977486"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98" name="Curved Connector 597"/>
                <p:cNvCxnSpPr/>
                <p:nvPr/>
              </p:nvCxnSpPr>
              <p:spPr>
                <a:xfrm rot="5400000">
                  <a:off x="3885598"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99" name="Curved Connector 598"/>
                <p:cNvCxnSpPr/>
                <p:nvPr/>
              </p:nvCxnSpPr>
              <p:spPr>
                <a:xfrm rot="5400000">
                  <a:off x="3843526"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23" name="Group 372"/>
              <p:cNvGrpSpPr>
                <a:grpSpLocks/>
              </p:cNvGrpSpPr>
              <p:nvPr/>
            </p:nvGrpSpPr>
            <p:grpSpPr bwMode="auto">
              <a:xfrm>
                <a:off x="2982621" y="2311400"/>
                <a:ext cx="134278" cy="447785"/>
                <a:chOff x="3969388" y="2184400"/>
                <a:chExt cx="134278" cy="447785"/>
              </a:xfrm>
            </p:grpSpPr>
            <p:sp>
              <p:nvSpPr>
                <p:cNvPr id="594" name="Oval 593"/>
                <p:cNvSpPr/>
                <p:nvPr/>
              </p:nvSpPr>
              <p:spPr>
                <a:xfrm>
                  <a:off x="3978023"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95" name="Curved Connector 594"/>
                <p:cNvCxnSpPr/>
                <p:nvPr/>
              </p:nvCxnSpPr>
              <p:spPr>
                <a:xfrm rot="5400000">
                  <a:off x="3886135"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96" name="Curved Connector 595"/>
                <p:cNvCxnSpPr/>
                <p:nvPr/>
              </p:nvCxnSpPr>
              <p:spPr>
                <a:xfrm rot="5400000">
                  <a:off x="3844063"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24" name="Group 373"/>
              <p:cNvGrpSpPr>
                <a:grpSpLocks/>
              </p:cNvGrpSpPr>
              <p:nvPr/>
            </p:nvGrpSpPr>
            <p:grpSpPr bwMode="auto">
              <a:xfrm>
                <a:off x="3077342" y="2311400"/>
                <a:ext cx="134278" cy="447785"/>
                <a:chOff x="3969388" y="2184400"/>
                <a:chExt cx="134278" cy="447785"/>
              </a:xfrm>
            </p:grpSpPr>
            <p:sp>
              <p:nvSpPr>
                <p:cNvPr id="591" name="Oval 590"/>
                <p:cNvSpPr/>
                <p:nvPr/>
              </p:nvSpPr>
              <p:spPr>
                <a:xfrm>
                  <a:off x="397697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92" name="Curved Connector 591"/>
                <p:cNvCxnSpPr/>
                <p:nvPr/>
              </p:nvCxnSpPr>
              <p:spPr>
                <a:xfrm rot="5400000">
                  <a:off x="3885085"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93" name="Curved Connector 592"/>
                <p:cNvCxnSpPr/>
                <p:nvPr/>
              </p:nvCxnSpPr>
              <p:spPr>
                <a:xfrm rot="5400000">
                  <a:off x="3843012"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25" name="Group 374"/>
              <p:cNvGrpSpPr>
                <a:grpSpLocks/>
              </p:cNvGrpSpPr>
              <p:nvPr/>
            </p:nvGrpSpPr>
            <p:grpSpPr bwMode="auto">
              <a:xfrm>
                <a:off x="3172063" y="2311400"/>
                <a:ext cx="134278" cy="447785"/>
                <a:chOff x="3969388" y="2184400"/>
                <a:chExt cx="134278" cy="447785"/>
              </a:xfrm>
            </p:grpSpPr>
            <p:sp>
              <p:nvSpPr>
                <p:cNvPr id="588" name="Oval 587"/>
                <p:cNvSpPr/>
                <p:nvPr/>
              </p:nvSpPr>
              <p:spPr>
                <a:xfrm>
                  <a:off x="3977509"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89" name="Curved Connector 588"/>
                <p:cNvCxnSpPr/>
                <p:nvPr/>
              </p:nvCxnSpPr>
              <p:spPr>
                <a:xfrm rot="5400000">
                  <a:off x="3885621"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90" name="Curved Connector 589"/>
                <p:cNvCxnSpPr/>
                <p:nvPr/>
              </p:nvCxnSpPr>
              <p:spPr>
                <a:xfrm rot="5400000">
                  <a:off x="3843548"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28" name="Group 375"/>
              <p:cNvGrpSpPr>
                <a:grpSpLocks/>
              </p:cNvGrpSpPr>
              <p:nvPr/>
            </p:nvGrpSpPr>
            <p:grpSpPr bwMode="auto">
              <a:xfrm>
                <a:off x="3266784" y="2311400"/>
                <a:ext cx="134278" cy="447785"/>
                <a:chOff x="3969388" y="2184400"/>
                <a:chExt cx="134278" cy="447785"/>
              </a:xfrm>
            </p:grpSpPr>
            <p:sp>
              <p:nvSpPr>
                <p:cNvPr id="585" name="Oval 584"/>
                <p:cNvSpPr/>
                <p:nvPr/>
              </p:nvSpPr>
              <p:spPr>
                <a:xfrm>
                  <a:off x="3978046"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86" name="Curved Connector 585"/>
                <p:cNvCxnSpPr/>
                <p:nvPr/>
              </p:nvCxnSpPr>
              <p:spPr>
                <a:xfrm rot="5400000">
                  <a:off x="388615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87" name="Curved Connector 586"/>
                <p:cNvCxnSpPr/>
                <p:nvPr/>
              </p:nvCxnSpPr>
              <p:spPr>
                <a:xfrm rot="5400000">
                  <a:off x="3844085"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31" name="Group 376"/>
              <p:cNvGrpSpPr>
                <a:grpSpLocks/>
              </p:cNvGrpSpPr>
              <p:nvPr/>
            </p:nvGrpSpPr>
            <p:grpSpPr bwMode="auto">
              <a:xfrm>
                <a:off x="3361505" y="2311400"/>
                <a:ext cx="134278" cy="447785"/>
                <a:chOff x="3969388" y="2184400"/>
                <a:chExt cx="134278" cy="447785"/>
              </a:xfrm>
            </p:grpSpPr>
            <p:sp>
              <p:nvSpPr>
                <p:cNvPr id="582" name="Oval 581"/>
                <p:cNvSpPr/>
                <p:nvPr/>
              </p:nvSpPr>
              <p:spPr>
                <a:xfrm>
                  <a:off x="3976995"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83" name="Curved Connector 582"/>
                <p:cNvCxnSpPr/>
                <p:nvPr/>
              </p:nvCxnSpPr>
              <p:spPr>
                <a:xfrm rot="5400000">
                  <a:off x="3885107"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84" name="Curved Connector 583"/>
                <p:cNvCxnSpPr/>
                <p:nvPr/>
              </p:nvCxnSpPr>
              <p:spPr>
                <a:xfrm rot="5400000">
                  <a:off x="3843035"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65" name="Group 377"/>
              <p:cNvGrpSpPr>
                <a:grpSpLocks/>
              </p:cNvGrpSpPr>
              <p:nvPr/>
            </p:nvGrpSpPr>
            <p:grpSpPr bwMode="auto">
              <a:xfrm>
                <a:off x="3456226" y="2311400"/>
                <a:ext cx="134278" cy="447785"/>
                <a:chOff x="3969388" y="2184400"/>
                <a:chExt cx="134278" cy="447785"/>
              </a:xfrm>
            </p:grpSpPr>
            <p:sp>
              <p:nvSpPr>
                <p:cNvPr id="579" name="Oval 578"/>
                <p:cNvSpPr/>
                <p:nvPr/>
              </p:nvSpPr>
              <p:spPr>
                <a:xfrm>
                  <a:off x="3977532"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80" name="Curved Connector 579"/>
                <p:cNvCxnSpPr/>
                <p:nvPr/>
              </p:nvCxnSpPr>
              <p:spPr>
                <a:xfrm rot="5400000">
                  <a:off x="3885644"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81" name="Curved Connector 580"/>
                <p:cNvCxnSpPr/>
                <p:nvPr/>
              </p:nvCxnSpPr>
              <p:spPr>
                <a:xfrm rot="5400000">
                  <a:off x="3843572"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69" name="Group 378"/>
              <p:cNvGrpSpPr>
                <a:grpSpLocks/>
              </p:cNvGrpSpPr>
              <p:nvPr/>
            </p:nvGrpSpPr>
            <p:grpSpPr bwMode="auto">
              <a:xfrm>
                <a:off x="3550947" y="2311400"/>
                <a:ext cx="134278" cy="447785"/>
                <a:chOff x="3969388" y="2184400"/>
                <a:chExt cx="134278" cy="447785"/>
              </a:xfrm>
            </p:grpSpPr>
            <p:sp>
              <p:nvSpPr>
                <p:cNvPr id="576" name="Oval 575"/>
                <p:cNvSpPr/>
                <p:nvPr/>
              </p:nvSpPr>
              <p:spPr>
                <a:xfrm>
                  <a:off x="3978068"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77" name="Curved Connector 576"/>
                <p:cNvCxnSpPr/>
                <p:nvPr/>
              </p:nvCxnSpPr>
              <p:spPr>
                <a:xfrm rot="5400000">
                  <a:off x="3886180"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78" name="Curved Connector 577"/>
                <p:cNvCxnSpPr/>
                <p:nvPr/>
              </p:nvCxnSpPr>
              <p:spPr>
                <a:xfrm rot="5400000">
                  <a:off x="3844108"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3" name="Group 379"/>
              <p:cNvGrpSpPr>
                <a:grpSpLocks/>
              </p:cNvGrpSpPr>
              <p:nvPr/>
            </p:nvGrpSpPr>
            <p:grpSpPr bwMode="auto">
              <a:xfrm>
                <a:off x="3645668" y="2311400"/>
                <a:ext cx="134278" cy="447785"/>
                <a:chOff x="3969388" y="2184400"/>
                <a:chExt cx="134278" cy="447785"/>
              </a:xfrm>
            </p:grpSpPr>
            <p:sp>
              <p:nvSpPr>
                <p:cNvPr id="573" name="Oval 572"/>
                <p:cNvSpPr/>
                <p:nvPr/>
              </p:nvSpPr>
              <p:spPr>
                <a:xfrm>
                  <a:off x="3977018"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74" name="Curved Connector 573"/>
                <p:cNvCxnSpPr/>
                <p:nvPr/>
              </p:nvCxnSpPr>
              <p:spPr>
                <a:xfrm rot="5400000">
                  <a:off x="3885130"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75" name="Curved Connector 574"/>
                <p:cNvCxnSpPr/>
                <p:nvPr/>
              </p:nvCxnSpPr>
              <p:spPr>
                <a:xfrm rot="5400000">
                  <a:off x="3843057"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77" name="Group 380"/>
              <p:cNvGrpSpPr>
                <a:grpSpLocks/>
              </p:cNvGrpSpPr>
              <p:nvPr/>
            </p:nvGrpSpPr>
            <p:grpSpPr bwMode="auto">
              <a:xfrm>
                <a:off x="3740389" y="2311400"/>
                <a:ext cx="134278" cy="447785"/>
                <a:chOff x="3969388" y="2184400"/>
                <a:chExt cx="134278" cy="447785"/>
              </a:xfrm>
            </p:grpSpPr>
            <p:sp>
              <p:nvSpPr>
                <p:cNvPr id="570" name="Oval 569"/>
                <p:cNvSpPr/>
                <p:nvPr/>
              </p:nvSpPr>
              <p:spPr>
                <a:xfrm>
                  <a:off x="3977555"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71" name="Curved Connector 570"/>
                <p:cNvCxnSpPr/>
                <p:nvPr/>
              </p:nvCxnSpPr>
              <p:spPr>
                <a:xfrm rot="5400000">
                  <a:off x="3885667"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72" name="Curved Connector 571"/>
                <p:cNvCxnSpPr/>
                <p:nvPr/>
              </p:nvCxnSpPr>
              <p:spPr>
                <a:xfrm rot="5400000">
                  <a:off x="3843594"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1" name="Group 381"/>
              <p:cNvGrpSpPr>
                <a:grpSpLocks/>
              </p:cNvGrpSpPr>
              <p:nvPr/>
            </p:nvGrpSpPr>
            <p:grpSpPr bwMode="auto">
              <a:xfrm>
                <a:off x="3835110" y="2311400"/>
                <a:ext cx="134278" cy="447785"/>
                <a:chOff x="3969388" y="2184400"/>
                <a:chExt cx="134278" cy="447785"/>
              </a:xfrm>
            </p:grpSpPr>
            <p:sp>
              <p:nvSpPr>
                <p:cNvPr id="567" name="Oval 566"/>
                <p:cNvSpPr/>
                <p:nvPr/>
              </p:nvSpPr>
              <p:spPr>
                <a:xfrm>
                  <a:off x="3978092"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68" name="Curved Connector 567"/>
                <p:cNvCxnSpPr/>
                <p:nvPr/>
              </p:nvCxnSpPr>
              <p:spPr>
                <a:xfrm rot="5400000">
                  <a:off x="388620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69" name="Curved Connector 568"/>
                <p:cNvCxnSpPr/>
                <p:nvPr/>
              </p:nvCxnSpPr>
              <p:spPr>
                <a:xfrm rot="5400000">
                  <a:off x="3844131"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 name="Group 382"/>
              <p:cNvGrpSpPr>
                <a:grpSpLocks/>
              </p:cNvGrpSpPr>
              <p:nvPr/>
            </p:nvGrpSpPr>
            <p:grpSpPr bwMode="auto">
              <a:xfrm>
                <a:off x="3929831" y="2311400"/>
                <a:ext cx="134278" cy="447785"/>
                <a:chOff x="3969388" y="2184400"/>
                <a:chExt cx="134278" cy="447785"/>
              </a:xfrm>
            </p:grpSpPr>
            <p:sp>
              <p:nvSpPr>
                <p:cNvPr id="564" name="Oval 563"/>
                <p:cNvSpPr/>
                <p:nvPr/>
              </p:nvSpPr>
              <p:spPr>
                <a:xfrm>
                  <a:off x="3977041"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65" name="Curved Connector 564"/>
                <p:cNvCxnSpPr/>
                <p:nvPr/>
              </p:nvCxnSpPr>
              <p:spPr>
                <a:xfrm rot="5400000">
                  <a:off x="3885153"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66" name="Curved Connector 565"/>
                <p:cNvCxnSpPr/>
                <p:nvPr/>
              </p:nvCxnSpPr>
              <p:spPr>
                <a:xfrm rot="5400000">
                  <a:off x="3843081"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9" name="Group 383"/>
              <p:cNvGrpSpPr>
                <a:grpSpLocks/>
              </p:cNvGrpSpPr>
              <p:nvPr/>
            </p:nvGrpSpPr>
            <p:grpSpPr bwMode="auto">
              <a:xfrm>
                <a:off x="4024552" y="2311400"/>
                <a:ext cx="134278" cy="447785"/>
                <a:chOff x="3969388" y="2184400"/>
                <a:chExt cx="134278" cy="447785"/>
              </a:xfrm>
            </p:grpSpPr>
            <p:sp>
              <p:nvSpPr>
                <p:cNvPr id="561" name="Oval 560"/>
                <p:cNvSpPr/>
                <p:nvPr/>
              </p:nvSpPr>
              <p:spPr>
                <a:xfrm>
                  <a:off x="3977577"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62" name="Curved Connector 561"/>
                <p:cNvCxnSpPr/>
                <p:nvPr/>
              </p:nvCxnSpPr>
              <p:spPr>
                <a:xfrm rot="5400000">
                  <a:off x="3885689"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63" name="Curved Connector 562"/>
                <p:cNvCxnSpPr/>
                <p:nvPr/>
              </p:nvCxnSpPr>
              <p:spPr>
                <a:xfrm rot="5400000">
                  <a:off x="3843617"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93" name="Group 384"/>
              <p:cNvGrpSpPr>
                <a:grpSpLocks/>
              </p:cNvGrpSpPr>
              <p:nvPr/>
            </p:nvGrpSpPr>
            <p:grpSpPr bwMode="auto">
              <a:xfrm>
                <a:off x="4119273" y="2311400"/>
                <a:ext cx="134278" cy="447785"/>
                <a:chOff x="3969388" y="2184400"/>
                <a:chExt cx="134278" cy="447785"/>
              </a:xfrm>
            </p:grpSpPr>
            <p:sp>
              <p:nvSpPr>
                <p:cNvPr id="558" name="Oval 557"/>
                <p:cNvSpPr/>
                <p:nvPr/>
              </p:nvSpPr>
              <p:spPr>
                <a:xfrm>
                  <a:off x="3978114"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59" name="Curved Connector 558"/>
                <p:cNvCxnSpPr/>
                <p:nvPr/>
              </p:nvCxnSpPr>
              <p:spPr>
                <a:xfrm rot="5400000">
                  <a:off x="3886226"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60" name="Curved Connector 559"/>
                <p:cNvCxnSpPr/>
                <p:nvPr/>
              </p:nvCxnSpPr>
              <p:spPr>
                <a:xfrm rot="5400000">
                  <a:off x="3844154"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34" name="Group 385"/>
              <p:cNvGrpSpPr>
                <a:grpSpLocks/>
              </p:cNvGrpSpPr>
              <p:nvPr/>
            </p:nvGrpSpPr>
            <p:grpSpPr bwMode="auto">
              <a:xfrm>
                <a:off x="4213994" y="2311400"/>
                <a:ext cx="134278" cy="447785"/>
                <a:chOff x="3969388" y="2184400"/>
                <a:chExt cx="134278" cy="447785"/>
              </a:xfrm>
            </p:grpSpPr>
            <p:sp>
              <p:nvSpPr>
                <p:cNvPr id="555" name="Oval 554"/>
                <p:cNvSpPr/>
                <p:nvPr/>
              </p:nvSpPr>
              <p:spPr>
                <a:xfrm>
                  <a:off x="3977064"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56" name="Curved Connector 555"/>
                <p:cNvCxnSpPr/>
                <p:nvPr/>
              </p:nvCxnSpPr>
              <p:spPr>
                <a:xfrm rot="5400000">
                  <a:off x="388517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57" name="Curved Connector 556"/>
                <p:cNvCxnSpPr/>
                <p:nvPr/>
              </p:nvCxnSpPr>
              <p:spPr>
                <a:xfrm rot="5400000">
                  <a:off x="3843103"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36" name="Group 386"/>
              <p:cNvGrpSpPr>
                <a:grpSpLocks/>
              </p:cNvGrpSpPr>
              <p:nvPr/>
            </p:nvGrpSpPr>
            <p:grpSpPr bwMode="auto">
              <a:xfrm>
                <a:off x="4308715" y="2311400"/>
                <a:ext cx="134278" cy="447785"/>
                <a:chOff x="3969388" y="2184400"/>
                <a:chExt cx="134278" cy="447785"/>
              </a:xfrm>
            </p:grpSpPr>
            <p:sp>
              <p:nvSpPr>
                <p:cNvPr id="552" name="Oval 551"/>
                <p:cNvSpPr/>
                <p:nvPr/>
              </p:nvSpPr>
              <p:spPr>
                <a:xfrm>
                  <a:off x="3977601"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53" name="Curved Connector 552"/>
                <p:cNvCxnSpPr/>
                <p:nvPr/>
              </p:nvCxnSpPr>
              <p:spPr>
                <a:xfrm rot="5400000">
                  <a:off x="388571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54" name="Curved Connector 553"/>
                <p:cNvCxnSpPr/>
                <p:nvPr/>
              </p:nvCxnSpPr>
              <p:spPr>
                <a:xfrm rot="5400000">
                  <a:off x="3843640"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38" name="Group 387"/>
              <p:cNvGrpSpPr>
                <a:grpSpLocks/>
              </p:cNvGrpSpPr>
              <p:nvPr/>
            </p:nvGrpSpPr>
            <p:grpSpPr bwMode="auto">
              <a:xfrm>
                <a:off x="4403436" y="2311400"/>
                <a:ext cx="134278" cy="447785"/>
                <a:chOff x="3969388" y="2184400"/>
                <a:chExt cx="134278" cy="447785"/>
              </a:xfrm>
            </p:grpSpPr>
            <p:sp>
              <p:nvSpPr>
                <p:cNvPr id="549" name="Oval 548"/>
                <p:cNvSpPr/>
                <p:nvPr/>
              </p:nvSpPr>
              <p:spPr>
                <a:xfrm>
                  <a:off x="3978137" y="2184400"/>
                  <a:ext cx="125422"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50" name="Curved Connector 549"/>
                <p:cNvCxnSpPr/>
                <p:nvPr/>
              </p:nvCxnSpPr>
              <p:spPr>
                <a:xfrm rot="5400000">
                  <a:off x="388624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51" name="Curved Connector 550"/>
                <p:cNvCxnSpPr/>
                <p:nvPr/>
              </p:nvCxnSpPr>
              <p:spPr>
                <a:xfrm rot="5400000">
                  <a:off x="3845763" y="2438865"/>
                  <a:ext cx="318725" cy="63505"/>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0" name="Group 388"/>
              <p:cNvGrpSpPr>
                <a:grpSpLocks/>
              </p:cNvGrpSpPr>
              <p:nvPr/>
            </p:nvGrpSpPr>
            <p:grpSpPr bwMode="auto">
              <a:xfrm>
                <a:off x="4498157" y="2311400"/>
                <a:ext cx="134278" cy="447785"/>
                <a:chOff x="3969388" y="2184400"/>
                <a:chExt cx="134278" cy="447785"/>
              </a:xfrm>
            </p:grpSpPr>
            <p:sp>
              <p:nvSpPr>
                <p:cNvPr id="546" name="Oval 545"/>
                <p:cNvSpPr/>
                <p:nvPr/>
              </p:nvSpPr>
              <p:spPr>
                <a:xfrm>
                  <a:off x="3977086"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47" name="Curved Connector 546"/>
                <p:cNvCxnSpPr/>
                <p:nvPr/>
              </p:nvCxnSpPr>
              <p:spPr>
                <a:xfrm rot="5400000">
                  <a:off x="3885198"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48" name="Curved Connector 547"/>
                <p:cNvCxnSpPr/>
                <p:nvPr/>
              </p:nvCxnSpPr>
              <p:spPr>
                <a:xfrm rot="5400000">
                  <a:off x="3843126"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1" name="Group 389"/>
              <p:cNvGrpSpPr>
                <a:grpSpLocks/>
              </p:cNvGrpSpPr>
              <p:nvPr/>
            </p:nvGrpSpPr>
            <p:grpSpPr bwMode="auto">
              <a:xfrm>
                <a:off x="4592878" y="2311400"/>
                <a:ext cx="134278" cy="447785"/>
                <a:chOff x="3969388" y="2184400"/>
                <a:chExt cx="134278" cy="447785"/>
              </a:xfrm>
            </p:grpSpPr>
            <p:sp>
              <p:nvSpPr>
                <p:cNvPr id="543" name="Oval 542"/>
                <p:cNvSpPr/>
                <p:nvPr/>
              </p:nvSpPr>
              <p:spPr>
                <a:xfrm>
                  <a:off x="3977623"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44" name="Curved Connector 543"/>
                <p:cNvCxnSpPr/>
                <p:nvPr/>
              </p:nvCxnSpPr>
              <p:spPr>
                <a:xfrm rot="5400000">
                  <a:off x="3885735"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45" name="Curved Connector 544"/>
                <p:cNvCxnSpPr/>
                <p:nvPr/>
              </p:nvCxnSpPr>
              <p:spPr>
                <a:xfrm rot="5400000">
                  <a:off x="3843663"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2" name="Group 390"/>
              <p:cNvGrpSpPr>
                <a:grpSpLocks/>
              </p:cNvGrpSpPr>
              <p:nvPr/>
            </p:nvGrpSpPr>
            <p:grpSpPr bwMode="auto">
              <a:xfrm>
                <a:off x="4687599" y="2311400"/>
                <a:ext cx="134278" cy="447785"/>
                <a:chOff x="3969388" y="2184400"/>
                <a:chExt cx="134278" cy="447785"/>
              </a:xfrm>
            </p:grpSpPr>
            <p:sp>
              <p:nvSpPr>
                <p:cNvPr id="540" name="Oval 539"/>
                <p:cNvSpPr/>
                <p:nvPr/>
              </p:nvSpPr>
              <p:spPr>
                <a:xfrm>
                  <a:off x="3978160" y="2184400"/>
                  <a:ext cx="12542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41" name="Curved Connector 540"/>
                <p:cNvCxnSpPr/>
                <p:nvPr/>
              </p:nvCxnSpPr>
              <p:spPr>
                <a:xfrm rot="5400000">
                  <a:off x="3886272"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42" name="Curved Connector 541"/>
                <p:cNvCxnSpPr/>
                <p:nvPr/>
              </p:nvCxnSpPr>
              <p:spPr>
                <a:xfrm rot="5400000">
                  <a:off x="3847376" y="2440454"/>
                  <a:ext cx="318725" cy="6033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3" name="Group 391"/>
              <p:cNvGrpSpPr>
                <a:grpSpLocks/>
              </p:cNvGrpSpPr>
              <p:nvPr/>
            </p:nvGrpSpPr>
            <p:grpSpPr bwMode="auto">
              <a:xfrm>
                <a:off x="4782320" y="2311400"/>
                <a:ext cx="134278" cy="447785"/>
                <a:chOff x="3969388" y="2184400"/>
                <a:chExt cx="134278" cy="447785"/>
              </a:xfrm>
            </p:grpSpPr>
            <p:sp>
              <p:nvSpPr>
                <p:cNvPr id="537" name="Oval 536"/>
                <p:cNvSpPr/>
                <p:nvPr/>
              </p:nvSpPr>
              <p:spPr>
                <a:xfrm>
                  <a:off x="3977109"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38" name="Curved Connector 537"/>
                <p:cNvCxnSpPr/>
                <p:nvPr/>
              </p:nvCxnSpPr>
              <p:spPr>
                <a:xfrm rot="5400000">
                  <a:off x="3885221"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39" name="Curved Connector 538"/>
                <p:cNvCxnSpPr/>
                <p:nvPr/>
              </p:nvCxnSpPr>
              <p:spPr>
                <a:xfrm rot="5400000">
                  <a:off x="3843148"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6" name="Group 392"/>
              <p:cNvGrpSpPr>
                <a:grpSpLocks/>
              </p:cNvGrpSpPr>
              <p:nvPr/>
            </p:nvGrpSpPr>
            <p:grpSpPr bwMode="auto">
              <a:xfrm>
                <a:off x="4877041" y="2311400"/>
                <a:ext cx="134278" cy="447785"/>
                <a:chOff x="3969388" y="2184400"/>
                <a:chExt cx="134278" cy="447785"/>
              </a:xfrm>
            </p:grpSpPr>
            <p:sp>
              <p:nvSpPr>
                <p:cNvPr id="534" name="Oval 533"/>
                <p:cNvSpPr/>
                <p:nvPr/>
              </p:nvSpPr>
              <p:spPr>
                <a:xfrm>
                  <a:off x="3977646"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35" name="Curved Connector 534"/>
                <p:cNvCxnSpPr/>
                <p:nvPr/>
              </p:nvCxnSpPr>
              <p:spPr>
                <a:xfrm rot="5400000">
                  <a:off x="388575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36" name="Curved Connector 535"/>
                <p:cNvCxnSpPr/>
                <p:nvPr/>
              </p:nvCxnSpPr>
              <p:spPr>
                <a:xfrm rot="5400000">
                  <a:off x="3843685"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7" name="Group 393"/>
              <p:cNvGrpSpPr>
                <a:grpSpLocks/>
              </p:cNvGrpSpPr>
              <p:nvPr/>
            </p:nvGrpSpPr>
            <p:grpSpPr bwMode="auto">
              <a:xfrm>
                <a:off x="4971762" y="2311400"/>
                <a:ext cx="134278" cy="447785"/>
                <a:chOff x="3969388" y="2184400"/>
                <a:chExt cx="134278" cy="447785"/>
              </a:xfrm>
            </p:grpSpPr>
            <p:sp>
              <p:nvSpPr>
                <p:cNvPr id="531" name="Oval 530"/>
                <p:cNvSpPr/>
                <p:nvPr/>
              </p:nvSpPr>
              <p:spPr>
                <a:xfrm>
                  <a:off x="3979770" y="2184400"/>
                  <a:ext cx="123835"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32" name="Curved Connector 531"/>
                <p:cNvCxnSpPr/>
                <p:nvPr/>
              </p:nvCxnSpPr>
              <p:spPr>
                <a:xfrm rot="5400000">
                  <a:off x="3886295"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33" name="Curved Connector 532"/>
                <p:cNvCxnSpPr/>
                <p:nvPr/>
              </p:nvCxnSpPr>
              <p:spPr>
                <a:xfrm rot="5400000">
                  <a:off x="3848985" y="2442041"/>
                  <a:ext cx="318725" cy="57155"/>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8" name="Group 394"/>
              <p:cNvGrpSpPr>
                <a:grpSpLocks/>
              </p:cNvGrpSpPr>
              <p:nvPr/>
            </p:nvGrpSpPr>
            <p:grpSpPr bwMode="auto">
              <a:xfrm>
                <a:off x="5066483" y="2311400"/>
                <a:ext cx="134278" cy="447785"/>
                <a:chOff x="3969388" y="2184400"/>
                <a:chExt cx="134278" cy="447785"/>
              </a:xfrm>
            </p:grpSpPr>
            <p:sp>
              <p:nvSpPr>
                <p:cNvPr id="528" name="Oval 527"/>
                <p:cNvSpPr/>
                <p:nvPr/>
              </p:nvSpPr>
              <p:spPr>
                <a:xfrm>
                  <a:off x="3977132"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29" name="Curved Connector 528"/>
                <p:cNvCxnSpPr/>
                <p:nvPr/>
              </p:nvCxnSpPr>
              <p:spPr>
                <a:xfrm rot="5400000">
                  <a:off x="3885244"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30" name="Curved Connector 529"/>
                <p:cNvCxnSpPr/>
                <p:nvPr/>
              </p:nvCxnSpPr>
              <p:spPr>
                <a:xfrm rot="5400000">
                  <a:off x="3843172"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49" name="Group 395"/>
              <p:cNvGrpSpPr>
                <a:grpSpLocks/>
              </p:cNvGrpSpPr>
              <p:nvPr/>
            </p:nvGrpSpPr>
            <p:grpSpPr bwMode="auto">
              <a:xfrm>
                <a:off x="5161204" y="2311400"/>
                <a:ext cx="134278" cy="447785"/>
                <a:chOff x="3969388" y="2184400"/>
                <a:chExt cx="134278" cy="447785"/>
              </a:xfrm>
            </p:grpSpPr>
            <p:sp>
              <p:nvSpPr>
                <p:cNvPr id="525" name="Oval 524"/>
                <p:cNvSpPr/>
                <p:nvPr/>
              </p:nvSpPr>
              <p:spPr>
                <a:xfrm>
                  <a:off x="3977668"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26" name="Curved Connector 525"/>
                <p:cNvCxnSpPr/>
                <p:nvPr/>
              </p:nvCxnSpPr>
              <p:spPr>
                <a:xfrm rot="5400000">
                  <a:off x="3885780"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27" name="Curved Connector 526"/>
                <p:cNvCxnSpPr/>
                <p:nvPr/>
              </p:nvCxnSpPr>
              <p:spPr>
                <a:xfrm rot="5400000">
                  <a:off x="3843708"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0" name="Group 396"/>
              <p:cNvGrpSpPr>
                <a:grpSpLocks/>
              </p:cNvGrpSpPr>
              <p:nvPr/>
            </p:nvGrpSpPr>
            <p:grpSpPr bwMode="auto">
              <a:xfrm>
                <a:off x="5255925" y="2311400"/>
                <a:ext cx="134278" cy="447785"/>
                <a:chOff x="3969388" y="2184400"/>
                <a:chExt cx="134278" cy="447785"/>
              </a:xfrm>
            </p:grpSpPr>
            <p:sp>
              <p:nvSpPr>
                <p:cNvPr id="522" name="Oval 521"/>
                <p:cNvSpPr/>
                <p:nvPr/>
              </p:nvSpPr>
              <p:spPr>
                <a:xfrm>
                  <a:off x="3982968" y="2184400"/>
                  <a:ext cx="12066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23" name="Curved Connector 522"/>
                <p:cNvCxnSpPr/>
                <p:nvPr/>
              </p:nvCxnSpPr>
              <p:spPr>
                <a:xfrm rot="5400000">
                  <a:off x="3886317"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24" name="Curved Connector 523"/>
                <p:cNvCxnSpPr/>
                <p:nvPr/>
              </p:nvCxnSpPr>
              <p:spPr>
                <a:xfrm rot="5400000">
                  <a:off x="3850596" y="2443629"/>
                  <a:ext cx="318725" cy="53979"/>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1" name="Group 397"/>
              <p:cNvGrpSpPr>
                <a:grpSpLocks/>
              </p:cNvGrpSpPr>
              <p:nvPr/>
            </p:nvGrpSpPr>
            <p:grpSpPr bwMode="auto">
              <a:xfrm>
                <a:off x="5350646" y="2311400"/>
                <a:ext cx="134278" cy="447785"/>
                <a:chOff x="3969388" y="2184400"/>
                <a:chExt cx="134278" cy="447785"/>
              </a:xfrm>
            </p:grpSpPr>
            <p:sp>
              <p:nvSpPr>
                <p:cNvPr id="519" name="Oval 518"/>
                <p:cNvSpPr/>
                <p:nvPr/>
              </p:nvSpPr>
              <p:spPr>
                <a:xfrm>
                  <a:off x="3977155"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20" name="Curved Connector 519"/>
                <p:cNvCxnSpPr/>
                <p:nvPr/>
              </p:nvCxnSpPr>
              <p:spPr>
                <a:xfrm rot="5400000">
                  <a:off x="3885267"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21" name="Curved Connector 520"/>
                <p:cNvCxnSpPr/>
                <p:nvPr/>
              </p:nvCxnSpPr>
              <p:spPr>
                <a:xfrm rot="5400000">
                  <a:off x="3843194"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2" name="Group 398"/>
              <p:cNvGrpSpPr>
                <a:grpSpLocks/>
              </p:cNvGrpSpPr>
              <p:nvPr/>
            </p:nvGrpSpPr>
            <p:grpSpPr bwMode="auto">
              <a:xfrm>
                <a:off x="5445367" y="2311400"/>
                <a:ext cx="134278" cy="447785"/>
                <a:chOff x="3969388" y="2184400"/>
                <a:chExt cx="134278" cy="447785"/>
              </a:xfrm>
            </p:grpSpPr>
            <p:sp>
              <p:nvSpPr>
                <p:cNvPr id="516" name="Oval 515"/>
                <p:cNvSpPr/>
                <p:nvPr/>
              </p:nvSpPr>
              <p:spPr>
                <a:xfrm>
                  <a:off x="3977692"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17" name="Curved Connector 516"/>
                <p:cNvCxnSpPr/>
                <p:nvPr/>
              </p:nvCxnSpPr>
              <p:spPr>
                <a:xfrm rot="5400000">
                  <a:off x="388580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18" name="Curved Connector 517"/>
                <p:cNvCxnSpPr/>
                <p:nvPr/>
              </p:nvCxnSpPr>
              <p:spPr>
                <a:xfrm rot="5400000">
                  <a:off x="3843731"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3" name="Group 399"/>
              <p:cNvGrpSpPr>
                <a:grpSpLocks/>
              </p:cNvGrpSpPr>
              <p:nvPr/>
            </p:nvGrpSpPr>
            <p:grpSpPr bwMode="auto">
              <a:xfrm>
                <a:off x="5540088" y="2311400"/>
                <a:ext cx="134278" cy="447785"/>
                <a:chOff x="3969388" y="2184400"/>
                <a:chExt cx="134278" cy="447785"/>
              </a:xfrm>
            </p:grpSpPr>
            <p:sp>
              <p:nvSpPr>
                <p:cNvPr id="513" name="Oval 512"/>
                <p:cNvSpPr/>
                <p:nvPr/>
              </p:nvSpPr>
              <p:spPr>
                <a:xfrm>
                  <a:off x="3986166" y="2184400"/>
                  <a:ext cx="117485"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14" name="Curved Connector 513"/>
                <p:cNvCxnSpPr/>
                <p:nvPr/>
              </p:nvCxnSpPr>
              <p:spPr>
                <a:xfrm rot="5400000">
                  <a:off x="3886341"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15" name="Curved Connector 514"/>
                <p:cNvCxnSpPr/>
                <p:nvPr/>
              </p:nvCxnSpPr>
              <p:spPr>
                <a:xfrm rot="5400000">
                  <a:off x="3852206" y="2445216"/>
                  <a:ext cx="318725" cy="50804"/>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4" name="Group 400"/>
              <p:cNvGrpSpPr>
                <a:grpSpLocks/>
              </p:cNvGrpSpPr>
              <p:nvPr/>
            </p:nvGrpSpPr>
            <p:grpSpPr bwMode="auto">
              <a:xfrm>
                <a:off x="5634809" y="2311400"/>
                <a:ext cx="134278" cy="447785"/>
                <a:chOff x="3969388" y="2184400"/>
                <a:chExt cx="134278" cy="447785"/>
              </a:xfrm>
            </p:grpSpPr>
            <p:sp>
              <p:nvSpPr>
                <p:cNvPr id="510" name="Oval 509"/>
                <p:cNvSpPr/>
                <p:nvPr/>
              </p:nvSpPr>
              <p:spPr>
                <a:xfrm>
                  <a:off x="397717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11" name="Curved Connector 510"/>
                <p:cNvCxnSpPr/>
                <p:nvPr/>
              </p:nvCxnSpPr>
              <p:spPr>
                <a:xfrm rot="5400000">
                  <a:off x="3885289"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12" name="Curved Connector 511"/>
                <p:cNvCxnSpPr/>
                <p:nvPr/>
              </p:nvCxnSpPr>
              <p:spPr>
                <a:xfrm rot="5400000">
                  <a:off x="3843217"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5" name="Group 401"/>
              <p:cNvGrpSpPr>
                <a:grpSpLocks/>
              </p:cNvGrpSpPr>
              <p:nvPr/>
            </p:nvGrpSpPr>
            <p:grpSpPr bwMode="auto">
              <a:xfrm>
                <a:off x="5729530" y="2311400"/>
                <a:ext cx="134278" cy="447785"/>
                <a:chOff x="3969388" y="2184400"/>
                <a:chExt cx="134278" cy="447785"/>
              </a:xfrm>
            </p:grpSpPr>
            <p:sp>
              <p:nvSpPr>
                <p:cNvPr id="507" name="Oval 506"/>
                <p:cNvSpPr/>
                <p:nvPr/>
              </p:nvSpPr>
              <p:spPr>
                <a:xfrm>
                  <a:off x="3977714"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08" name="Curved Connector 507"/>
                <p:cNvCxnSpPr/>
                <p:nvPr/>
              </p:nvCxnSpPr>
              <p:spPr>
                <a:xfrm rot="5400000">
                  <a:off x="3885826"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09" name="Curved Connector 508"/>
                <p:cNvCxnSpPr/>
                <p:nvPr/>
              </p:nvCxnSpPr>
              <p:spPr>
                <a:xfrm rot="5400000">
                  <a:off x="3843754"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6" name="Group 402"/>
              <p:cNvGrpSpPr>
                <a:grpSpLocks/>
              </p:cNvGrpSpPr>
              <p:nvPr/>
            </p:nvGrpSpPr>
            <p:grpSpPr bwMode="auto">
              <a:xfrm>
                <a:off x="5824251" y="2311400"/>
                <a:ext cx="134278" cy="447785"/>
                <a:chOff x="3969388" y="2184400"/>
                <a:chExt cx="134278" cy="447785"/>
              </a:xfrm>
            </p:grpSpPr>
            <p:sp>
              <p:nvSpPr>
                <p:cNvPr id="504" name="Oval 503"/>
                <p:cNvSpPr/>
                <p:nvPr/>
              </p:nvSpPr>
              <p:spPr>
                <a:xfrm>
                  <a:off x="3989365" y="2184400"/>
                  <a:ext cx="114309"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05" name="Curved Connector 504"/>
                <p:cNvCxnSpPr/>
                <p:nvPr/>
              </p:nvCxnSpPr>
              <p:spPr>
                <a:xfrm rot="5400000">
                  <a:off x="3886363"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06" name="Curved Connector 505"/>
                <p:cNvCxnSpPr/>
                <p:nvPr/>
              </p:nvCxnSpPr>
              <p:spPr>
                <a:xfrm rot="5400000">
                  <a:off x="3853817" y="2446804"/>
                  <a:ext cx="318725" cy="47629"/>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7" name="Group 403"/>
              <p:cNvGrpSpPr>
                <a:grpSpLocks/>
              </p:cNvGrpSpPr>
              <p:nvPr/>
            </p:nvGrpSpPr>
            <p:grpSpPr bwMode="auto">
              <a:xfrm>
                <a:off x="5918972" y="2311400"/>
                <a:ext cx="134278" cy="447785"/>
                <a:chOff x="3969388" y="2184400"/>
                <a:chExt cx="134278" cy="447785"/>
              </a:xfrm>
            </p:grpSpPr>
            <p:sp>
              <p:nvSpPr>
                <p:cNvPr id="501" name="Oval 500"/>
                <p:cNvSpPr/>
                <p:nvPr/>
              </p:nvSpPr>
              <p:spPr>
                <a:xfrm>
                  <a:off x="3977201"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502" name="Curved Connector 501"/>
                <p:cNvCxnSpPr/>
                <p:nvPr/>
              </p:nvCxnSpPr>
              <p:spPr>
                <a:xfrm rot="5400000">
                  <a:off x="388531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03" name="Curved Connector 502"/>
                <p:cNvCxnSpPr/>
                <p:nvPr/>
              </p:nvCxnSpPr>
              <p:spPr>
                <a:xfrm rot="5400000">
                  <a:off x="3843240"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8" name="Group 404"/>
              <p:cNvGrpSpPr>
                <a:grpSpLocks/>
              </p:cNvGrpSpPr>
              <p:nvPr/>
            </p:nvGrpSpPr>
            <p:grpSpPr bwMode="auto">
              <a:xfrm>
                <a:off x="6013693" y="2311400"/>
                <a:ext cx="134278" cy="447785"/>
                <a:chOff x="3969388" y="2184400"/>
                <a:chExt cx="134278" cy="447785"/>
              </a:xfrm>
            </p:grpSpPr>
            <p:sp>
              <p:nvSpPr>
                <p:cNvPr id="498" name="Oval 497"/>
                <p:cNvSpPr/>
                <p:nvPr/>
              </p:nvSpPr>
              <p:spPr>
                <a:xfrm>
                  <a:off x="3977737"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99" name="Curved Connector 498"/>
                <p:cNvCxnSpPr/>
                <p:nvPr/>
              </p:nvCxnSpPr>
              <p:spPr>
                <a:xfrm rot="5400000">
                  <a:off x="388584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500" name="Curved Connector 499"/>
                <p:cNvCxnSpPr/>
                <p:nvPr/>
              </p:nvCxnSpPr>
              <p:spPr>
                <a:xfrm rot="5400000">
                  <a:off x="3843776"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59" name="Group 405"/>
              <p:cNvGrpSpPr>
                <a:grpSpLocks/>
              </p:cNvGrpSpPr>
              <p:nvPr/>
            </p:nvGrpSpPr>
            <p:grpSpPr bwMode="auto">
              <a:xfrm>
                <a:off x="6108414" y="2311400"/>
                <a:ext cx="134278" cy="447785"/>
                <a:chOff x="3969388" y="2184400"/>
                <a:chExt cx="134278" cy="447785"/>
              </a:xfrm>
            </p:grpSpPr>
            <p:sp>
              <p:nvSpPr>
                <p:cNvPr id="495" name="Oval 494"/>
                <p:cNvSpPr/>
                <p:nvPr/>
              </p:nvSpPr>
              <p:spPr>
                <a:xfrm>
                  <a:off x="3992562" y="2184400"/>
                  <a:ext cx="111134"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96" name="Curved Connector 495"/>
                <p:cNvCxnSpPr/>
                <p:nvPr/>
              </p:nvCxnSpPr>
              <p:spPr>
                <a:xfrm rot="5400000">
                  <a:off x="3886386"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97" name="Curved Connector 496"/>
                <p:cNvCxnSpPr/>
                <p:nvPr/>
              </p:nvCxnSpPr>
              <p:spPr>
                <a:xfrm rot="5400000">
                  <a:off x="3855426" y="2448391"/>
                  <a:ext cx="318725" cy="44454"/>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0" name="Group 406"/>
              <p:cNvGrpSpPr>
                <a:grpSpLocks/>
              </p:cNvGrpSpPr>
              <p:nvPr/>
            </p:nvGrpSpPr>
            <p:grpSpPr bwMode="auto">
              <a:xfrm>
                <a:off x="6203135" y="2311400"/>
                <a:ext cx="134278" cy="447785"/>
                <a:chOff x="3969388" y="2184400"/>
                <a:chExt cx="134278" cy="447785"/>
              </a:xfrm>
            </p:grpSpPr>
            <p:sp>
              <p:nvSpPr>
                <p:cNvPr id="492" name="Oval 491"/>
                <p:cNvSpPr/>
                <p:nvPr/>
              </p:nvSpPr>
              <p:spPr>
                <a:xfrm>
                  <a:off x="397722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93" name="Curved Connector 492"/>
                <p:cNvCxnSpPr/>
                <p:nvPr/>
              </p:nvCxnSpPr>
              <p:spPr>
                <a:xfrm rot="5400000">
                  <a:off x="3885335"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94" name="Curved Connector 493"/>
                <p:cNvCxnSpPr/>
                <p:nvPr/>
              </p:nvCxnSpPr>
              <p:spPr>
                <a:xfrm rot="5400000">
                  <a:off x="3843263"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1" name="Group 407"/>
              <p:cNvGrpSpPr>
                <a:grpSpLocks/>
              </p:cNvGrpSpPr>
              <p:nvPr/>
            </p:nvGrpSpPr>
            <p:grpSpPr bwMode="auto">
              <a:xfrm>
                <a:off x="6297856" y="2311400"/>
                <a:ext cx="134278" cy="447785"/>
                <a:chOff x="3969388" y="2184400"/>
                <a:chExt cx="134278" cy="447785"/>
              </a:xfrm>
            </p:grpSpPr>
            <p:sp>
              <p:nvSpPr>
                <p:cNvPr id="489" name="Oval 488"/>
                <p:cNvSpPr/>
                <p:nvPr/>
              </p:nvSpPr>
              <p:spPr>
                <a:xfrm>
                  <a:off x="3977760"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90" name="Curved Connector 489"/>
                <p:cNvCxnSpPr/>
                <p:nvPr/>
              </p:nvCxnSpPr>
              <p:spPr>
                <a:xfrm rot="5400000">
                  <a:off x="3914449"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91" name="Curved Connector 490"/>
                <p:cNvCxnSpPr/>
                <p:nvPr/>
              </p:nvCxnSpPr>
              <p:spPr>
                <a:xfrm rot="5400000">
                  <a:off x="3843800"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2" name="Group 408"/>
              <p:cNvGrpSpPr>
                <a:grpSpLocks/>
              </p:cNvGrpSpPr>
              <p:nvPr/>
            </p:nvGrpSpPr>
            <p:grpSpPr bwMode="auto">
              <a:xfrm>
                <a:off x="6392577" y="2311400"/>
                <a:ext cx="134278" cy="447785"/>
                <a:chOff x="3969388" y="2184400"/>
                <a:chExt cx="134278" cy="447785"/>
              </a:xfrm>
            </p:grpSpPr>
            <p:sp>
              <p:nvSpPr>
                <p:cNvPr id="486" name="Oval 485"/>
                <p:cNvSpPr/>
                <p:nvPr/>
              </p:nvSpPr>
              <p:spPr>
                <a:xfrm>
                  <a:off x="3995760" y="2184400"/>
                  <a:ext cx="107959"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87" name="Curved Connector 486"/>
                <p:cNvCxnSpPr/>
                <p:nvPr/>
              </p:nvCxnSpPr>
              <p:spPr>
                <a:xfrm rot="5400000">
                  <a:off x="3886408"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88" name="Curved Connector 487"/>
                <p:cNvCxnSpPr/>
                <p:nvPr/>
              </p:nvCxnSpPr>
              <p:spPr>
                <a:xfrm rot="5400000">
                  <a:off x="3857037" y="2449979"/>
                  <a:ext cx="318725" cy="4127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3" name="Group 409"/>
              <p:cNvGrpSpPr>
                <a:grpSpLocks/>
              </p:cNvGrpSpPr>
              <p:nvPr/>
            </p:nvGrpSpPr>
            <p:grpSpPr bwMode="auto">
              <a:xfrm>
                <a:off x="6487298" y="2311400"/>
                <a:ext cx="134278" cy="447785"/>
                <a:chOff x="3969388" y="2184400"/>
                <a:chExt cx="134278" cy="447785"/>
              </a:xfrm>
            </p:grpSpPr>
            <p:sp>
              <p:nvSpPr>
                <p:cNvPr id="483" name="Oval 482"/>
                <p:cNvSpPr/>
                <p:nvPr/>
              </p:nvSpPr>
              <p:spPr>
                <a:xfrm>
                  <a:off x="3977246"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84" name="Curved Connector 483"/>
                <p:cNvCxnSpPr/>
                <p:nvPr/>
              </p:nvCxnSpPr>
              <p:spPr>
                <a:xfrm rot="5400000">
                  <a:off x="388535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85" name="Curved Connector 484"/>
                <p:cNvCxnSpPr/>
                <p:nvPr/>
              </p:nvCxnSpPr>
              <p:spPr>
                <a:xfrm rot="5400000">
                  <a:off x="3843285"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97" name="Group 410"/>
              <p:cNvGrpSpPr>
                <a:grpSpLocks/>
              </p:cNvGrpSpPr>
              <p:nvPr/>
            </p:nvGrpSpPr>
            <p:grpSpPr bwMode="auto">
              <a:xfrm>
                <a:off x="6582019" y="2311400"/>
                <a:ext cx="134278" cy="447785"/>
                <a:chOff x="3969388" y="2184400"/>
                <a:chExt cx="134278" cy="447785"/>
              </a:xfrm>
            </p:grpSpPr>
            <p:sp>
              <p:nvSpPr>
                <p:cNvPr id="480" name="Oval 479"/>
                <p:cNvSpPr/>
                <p:nvPr/>
              </p:nvSpPr>
              <p:spPr>
                <a:xfrm>
                  <a:off x="3977783"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81" name="Curved Connector 480"/>
                <p:cNvCxnSpPr/>
                <p:nvPr/>
              </p:nvCxnSpPr>
              <p:spPr>
                <a:xfrm rot="5400000">
                  <a:off x="3914472"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82" name="Curved Connector 481"/>
                <p:cNvCxnSpPr/>
                <p:nvPr/>
              </p:nvCxnSpPr>
              <p:spPr>
                <a:xfrm rot="5400000">
                  <a:off x="3843822"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01" name="Group 411"/>
              <p:cNvGrpSpPr>
                <a:grpSpLocks/>
              </p:cNvGrpSpPr>
              <p:nvPr/>
            </p:nvGrpSpPr>
            <p:grpSpPr bwMode="auto">
              <a:xfrm>
                <a:off x="6676740" y="2311400"/>
                <a:ext cx="134278" cy="447785"/>
                <a:chOff x="3969388" y="2184400"/>
                <a:chExt cx="134278" cy="447785"/>
              </a:xfrm>
            </p:grpSpPr>
            <p:sp>
              <p:nvSpPr>
                <p:cNvPr id="477" name="Oval 476"/>
                <p:cNvSpPr/>
                <p:nvPr/>
              </p:nvSpPr>
              <p:spPr>
                <a:xfrm>
                  <a:off x="3998958" y="2184400"/>
                  <a:ext cx="104784"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78" name="Curved Connector 477"/>
                <p:cNvCxnSpPr/>
                <p:nvPr/>
              </p:nvCxnSpPr>
              <p:spPr>
                <a:xfrm rot="5400000">
                  <a:off x="3886432"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79" name="Curved Connector 478"/>
                <p:cNvCxnSpPr/>
                <p:nvPr/>
              </p:nvCxnSpPr>
              <p:spPr>
                <a:xfrm rot="5400000">
                  <a:off x="3858647" y="2451566"/>
                  <a:ext cx="318725" cy="38103"/>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05" name="Group 412"/>
              <p:cNvGrpSpPr>
                <a:grpSpLocks/>
              </p:cNvGrpSpPr>
              <p:nvPr/>
            </p:nvGrpSpPr>
            <p:grpSpPr bwMode="auto">
              <a:xfrm>
                <a:off x="6771461" y="2311400"/>
                <a:ext cx="134278" cy="447785"/>
                <a:chOff x="3969388" y="2184400"/>
                <a:chExt cx="134278" cy="447785"/>
              </a:xfrm>
            </p:grpSpPr>
            <p:sp>
              <p:nvSpPr>
                <p:cNvPr id="474" name="Oval 473"/>
                <p:cNvSpPr/>
                <p:nvPr/>
              </p:nvSpPr>
              <p:spPr>
                <a:xfrm>
                  <a:off x="3977268"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75" name="Curved Connector 474"/>
                <p:cNvCxnSpPr/>
                <p:nvPr/>
              </p:nvCxnSpPr>
              <p:spPr>
                <a:xfrm rot="5400000">
                  <a:off x="3885380"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76" name="Curved Connector 475"/>
                <p:cNvCxnSpPr/>
                <p:nvPr/>
              </p:nvCxnSpPr>
              <p:spPr>
                <a:xfrm rot="5400000">
                  <a:off x="3843308"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09" name="Group 413"/>
              <p:cNvGrpSpPr>
                <a:grpSpLocks/>
              </p:cNvGrpSpPr>
              <p:nvPr/>
            </p:nvGrpSpPr>
            <p:grpSpPr bwMode="auto">
              <a:xfrm>
                <a:off x="6866182" y="2311400"/>
                <a:ext cx="134278" cy="447785"/>
                <a:chOff x="3969388" y="2184400"/>
                <a:chExt cx="134278" cy="447785"/>
              </a:xfrm>
            </p:grpSpPr>
            <p:sp>
              <p:nvSpPr>
                <p:cNvPr id="471" name="Oval 470"/>
                <p:cNvSpPr/>
                <p:nvPr/>
              </p:nvSpPr>
              <p:spPr>
                <a:xfrm>
                  <a:off x="3977805"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72" name="Curved Connector 471"/>
                <p:cNvCxnSpPr/>
                <p:nvPr/>
              </p:nvCxnSpPr>
              <p:spPr>
                <a:xfrm rot="5400000">
                  <a:off x="3914494"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73" name="Curved Connector 472"/>
                <p:cNvCxnSpPr/>
                <p:nvPr/>
              </p:nvCxnSpPr>
              <p:spPr>
                <a:xfrm rot="5400000">
                  <a:off x="3858133"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13" name="Group 414"/>
              <p:cNvGrpSpPr>
                <a:grpSpLocks/>
              </p:cNvGrpSpPr>
              <p:nvPr/>
            </p:nvGrpSpPr>
            <p:grpSpPr bwMode="auto">
              <a:xfrm>
                <a:off x="6960903" y="2311400"/>
                <a:ext cx="134278" cy="447785"/>
                <a:chOff x="3969388" y="2184400"/>
                <a:chExt cx="134278" cy="447785"/>
              </a:xfrm>
            </p:grpSpPr>
            <p:sp>
              <p:nvSpPr>
                <p:cNvPr id="468" name="Oval 467"/>
                <p:cNvSpPr/>
                <p:nvPr/>
              </p:nvSpPr>
              <p:spPr>
                <a:xfrm>
                  <a:off x="4002157" y="2184400"/>
                  <a:ext cx="10160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69" name="Curved Connector 468"/>
                <p:cNvCxnSpPr/>
                <p:nvPr/>
              </p:nvCxnSpPr>
              <p:spPr>
                <a:xfrm rot="5400000">
                  <a:off x="3886454"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70" name="Curved Connector 469"/>
                <p:cNvCxnSpPr/>
                <p:nvPr/>
              </p:nvCxnSpPr>
              <p:spPr>
                <a:xfrm rot="5400000">
                  <a:off x="3858670" y="2451566"/>
                  <a:ext cx="318725" cy="38103"/>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17" name="Group 415"/>
              <p:cNvGrpSpPr>
                <a:grpSpLocks/>
              </p:cNvGrpSpPr>
              <p:nvPr/>
            </p:nvGrpSpPr>
            <p:grpSpPr bwMode="auto">
              <a:xfrm>
                <a:off x="7055624" y="2311400"/>
                <a:ext cx="134278" cy="447785"/>
                <a:chOff x="3969388" y="2184400"/>
                <a:chExt cx="134278" cy="447785"/>
              </a:xfrm>
            </p:grpSpPr>
            <p:sp>
              <p:nvSpPr>
                <p:cNvPr id="465" name="Oval 464"/>
                <p:cNvSpPr/>
                <p:nvPr/>
              </p:nvSpPr>
              <p:spPr>
                <a:xfrm>
                  <a:off x="3977292"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66" name="Curved Connector 465"/>
                <p:cNvCxnSpPr/>
                <p:nvPr/>
              </p:nvCxnSpPr>
              <p:spPr>
                <a:xfrm rot="5400000">
                  <a:off x="3885404"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67" name="Curved Connector 466"/>
                <p:cNvCxnSpPr/>
                <p:nvPr/>
              </p:nvCxnSpPr>
              <p:spPr>
                <a:xfrm rot="5400000">
                  <a:off x="3843331"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21" name="Group 416"/>
              <p:cNvGrpSpPr>
                <a:grpSpLocks/>
              </p:cNvGrpSpPr>
              <p:nvPr/>
            </p:nvGrpSpPr>
            <p:grpSpPr bwMode="auto">
              <a:xfrm>
                <a:off x="7150345" y="2311400"/>
                <a:ext cx="134278" cy="447785"/>
                <a:chOff x="3969388" y="2184400"/>
                <a:chExt cx="134278" cy="447785"/>
              </a:xfrm>
            </p:grpSpPr>
            <p:sp>
              <p:nvSpPr>
                <p:cNvPr id="462" name="Oval 461"/>
                <p:cNvSpPr/>
                <p:nvPr/>
              </p:nvSpPr>
              <p:spPr>
                <a:xfrm>
                  <a:off x="3977829"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63" name="Curved Connector 462"/>
                <p:cNvCxnSpPr/>
                <p:nvPr/>
              </p:nvCxnSpPr>
              <p:spPr>
                <a:xfrm rot="5400000">
                  <a:off x="3914518"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64" name="Curved Connector 463"/>
                <p:cNvCxnSpPr/>
                <p:nvPr/>
              </p:nvCxnSpPr>
              <p:spPr>
                <a:xfrm rot="5400000">
                  <a:off x="3858156"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125" name="Group 417"/>
              <p:cNvGrpSpPr>
                <a:grpSpLocks/>
              </p:cNvGrpSpPr>
              <p:nvPr/>
            </p:nvGrpSpPr>
            <p:grpSpPr bwMode="auto">
              <a:xfrm>
                <a:off x="7245066" y="2311400"/>
                <a:ext cx="134278" cy="447785"/>
                <a:chOff x="3969388" y="2184400"/>
                <a:chExt cx="134278" cy="447785"/>
              </a:xfrm>
            </p:grpSpPr>
            <p:sp>
              <p:nvSpPr>
                <p:cNvPr id="459" name="Oval 458"/>
                <p:cNvSpPr/>
                <p:nvPr/>
              </p:nvSpPr>
              <p:spPr>
                <a:xfrm>
                  <a:off x="4005354" y="2184400"/>
                  <a:ext cx="98433"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60" name="Curved Connector 459"/>
                <p:cNvCxnSpPr/>
                <p:nvPr/>
              </p:nvCxnSpPr>
              <p:spPr>
                <a:xfrm rot="5400000">
                  <a:off x="3886477"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61" name="Curved Connector 460"/>
                <p:cNvCxnSpPr/>
                <p:nvPr/>
              </p:nvCxnSpPr>
              <p:spPr>
                <a:xfrm rot="5400000">
                  <a:off x="3858692" y="2451566"/>
                  <a:ext cx="318725" cy="38103"/>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5" name="Group 418"/>
              <p:cNvGrpSpPr>
                <a:grpSpLocks/>
              </p:cNvGrpSpPr>
              <p:nvPr/>
            </p:nvGrpSpPr>
            <p:grpSpPr bwMode="auto">
              <a:xfrm>
                <a:off x="7339787" y="2311400"/>
                <a:ext cx="134278" cy="447785"/>
                <a:chOff x="3969388" y="2184400"/>
                <a:chExt cx="134278" cy="447785"/>
              </a:xfrm>
            </p:grpSpPr>
            <p:sp>
              <p:nvSpPr>
                <p:cNvPr id="456" name="Oval 455"/>
                <p:cNvSpPr/>
                <p:nvPr/>
              </p:nvSpPr>
              <p:spPr>
                <a:xfrm>
                  <a:off x="3977314"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57" name="Curved Connector 456"/>
                <p:cNvCxnSpPr/>
                <p:nvPr/>
              </p:nvCxnSpPr>
              <p:spPr>
                <a:xfrm rot="5400000">
                  <a:off x="3885426"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58" name="Curved Connector 457"/>
                <p:cNvCxnSpPr/>
                <p:nvPr/>
              </p:nvCxnSpPr>
              <p:spPr>
                <a:xfrm rot="5400000">
                  <a:off x="3843354"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8" name="Group 419"/>
              <p:cNvGrpSpPr>
                <a:grpSpLocks/>
              </p:cNvGrpSpPr>
              <p:nvPr/>
            </p:nvGrpSpPr>
            <p:grpSpPr bwMode="auto">
              <a:xfrm>
                <a:off x="7434508" y="2311400"/>
                <a:ext cx="134278" cy="447785"/>
                <a:chOff x="3969388" y="2184400"/>
                <a:chExt cx="134278" cy="447785"/>
              </a:xfrm>
            </p:grpSpPr>
            <p:sp>
              <p:nvSpPr>
                <p:cNvPr id="453" name="Oval 452"/>
                <p:cNvSpPr/>
                <p:nvPr/>
              </p:nvSpPr>
              <p:spPr>
                <a:xfrm>
                  <a:off x="3977851"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54" name="Curved Connector 453"/>
                <p:cNvCxnSpPr/>
                <p:nvPr/>
              </p:nvCxnSpPr>
              <p:spPr>
                <a:xfrm rot="5400000">
                  <a:off x="3914540"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55" name="Curved Connector 454"/>
                <p:cNvCxnSpPr/>
                <p:nvPr/>
              </p:nvCxnSpPr>
              <p:spPr>
                <a:xfrm rot="5400000">
                  <a:off x="3858179"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69" name="Group 420"/>
              <p:cNvGrpSpPr>
                <a:grpSpLocks/>
              </p:cNvGrpSpPr>
              <p:nvPr/>
            </p:nvGrpSpPr>
            <p:grpSpPr bwMode="auto">
              <a:xfrm>
                <a:off x="7529229" y="2311400"/>
                <a:ext cx="134278" cy="447785"/>
                <a:chOff x="3969388" y="2184400"/>
                <a:chExt cx="134278" cy="447785"/>
              </a:xfrm>
            </p:grpSpPr>
            <p:sp>
              <p:nvSpPr>
                <p:cNvPr id="450" name="Oval 449"/>
                <p:cNvSpPr/>
                <p:nvPr/>
              </p:nvSpPr>
              <p:spPr>
                <a:xfrm>
                  <a:off x="4006965" y="2184400"/>
                  <a:ext cx="96846"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51" name="Curved Connector 450"/>
                <p:cNvCxnSpPr/>
                <p:nvPr/>
              </p:nvCxnSpPr>
              <p:spPr>
                <a:xfrm rot="5400000">
                  <a:off x="3886500"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52" name="Curved Connector 451"/>
                <p:cNvCxnSpPr/>
                <p:nvPr/>
              </p:nvCxnSpPr>
              <p:spPr>
                <a:xfrm rot="5400000">
                  <a:off x="3858716" y="2451566"/>
                  <a:ext cx="318725" cy="38103"/>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70" name="Group 421"/>
              <p:cNvGrpSpPr>
                <a:grpSpLocks/>
              </p:cNvGrpSpPr>
              <p:nvPr/>
            </p:nvGrpSpPr>
            <p:grpSpPr bwMode="auto">
              <a:xfrm>
                <a:off x="7623950" y="2311400"/>
                <a:ext cx="134278" cy="447785"/>
                <a:chOff x="3969388" y="2184400"/>
                <a:chExt cx="134278" cy="447785"/>
              </a:xfrm>
            </p:grpSpPr>
            <p:sp>
              <p:nvSpPr>
                <p:cNvPr id="447" name="Oval 446"/>
                <p:cNvSpPr/>
                <p:nvPr/>
              </p:nvSpPr>
              <p:spPr>
                <a:xfrm>
                  <a:off x="3977337"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48" name="Curved Connector 447"/>
                <p:cNvCxnSpPr/>
                <p:nvPr/>
              </p:nvCxnSpPr>
              <p:spPr>
                <a:xfrm rot="5400000">
                  <a:off x="3885449"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49" name="Curved Connector 448"/>
                <p:cNvCxnSpPr/>
                <p:nvPr/>
              </p:nvCxnSpPr>
              <p:spPr>
                <a:xfrm rot="5400000">
                  <a:off x="3843376"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71" name="Group 422"/>
              <p:cNvGrpSpPr>
                <a:grpSpLocks/>
              </p:cNvGrpSpPr>
              <p:nvPr/>
            </p:nvGrpSpPr>
            <p:grpSpPr bwMode="auto">
              <a:xfrm>
                <a:off x="7718671" y="2311400"/>
                <a:ext cx="134278" cy="447785"/>
                <a:chOff x="3969388" y="2184400"/>
                <a:chExt cx="134278" cy="447785"/>
              </a:xfrm>
            </p:grpSpPr>
            <p:sp>
              <p:nvSpPr>
                <p:cNvPr id="444" name="Oval 443"/>
                <p:cNvSpPr/>
                <p:nvPr/>
              </p:nvSpPr>
              <p:spPr>
                <a:xfrm>
                  <a:off x="3977874"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45" name="Curved Connector 444"/>
                <p:cNvCxnSpPr/>
                <p:nvPr/>
              </p:nvCxnSpPr>
              <p:spPr>
                <a:xfrm rot="5400000">
                  <a:off x="391456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46" name="Curved Connector 445"/>
                <p:cNvCxnSpPr/>
                <p:nvPr/>
              </p:nvCxnSpPr>
              <p:spPr>
                <a:xfrm rot="5400000">
                  <a:off x="3858201"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72" name="Group 423"/>
              <p:cNvGrpSpPr>
                <a:grpSpLocks/>
              </p:cNvGrpSpPr>
              <p:nvPr/>
            </p:nvGrpSpPr>
            <p:grpSpPr bwMode="auto">
              <a:xfrm>
                <a:off x="7813392" y="2311400"/>
                <a:ext cx="134278" cy="447785"/>
                <a:chOff x="3969388" y="2184400"/>
                <a:chExt cx="134278" cy="447785"/>
              </a:xfrm>
            </p:grpSpPr>
            <p:sp>
              <p:nvSpPr>
                <p:cNvPr id="441" name="Oval 440"/>
                <p:cNvSpPr/>
                <p:nvPr/>
              </p:nvSpPr>
              <p:spPr>
                <a:xfrm>
                  <a:off x="4006988" y="2184400"/>
                  <a:ext cx="96845"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42" name="Curved Connector 441"/>
                <p:cNvCxnSpPr/>
                <p:nvPr/>
              </p:nvCxnSpPr>
              <p:spPr>
                <a:xfrm rot="5400000">
                  <a:off x="3886523"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43" name="Curved Connector 442"/>
                <p:cNvCxnSpPr/>
                <p:nvPr/>
              </p:nvCxnSpPr>
              <p:spPr>
                <a:xfrm rot="5400000">
                  <a:off x="3858738" y="2451566"/>
                  <a:ext cx="318725" cy="38103"/>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73" name="Group 424"/>
              <p:cNvGrpSpPr>
                <a:grpSpLocks/>
              </p:cNvGrpSpPr>
              <p:nvPr/>
            </p:nvGrpSpPr>
            <p:grpSpPr bwMode="auto">
              <a:xfrm>
                <a:off x="7908113" y="2311400"/>
                <a:ext cx="134278" cy="447785"/>
                <a:chOff x="3969388" y="2184400"/>
                <a:chExt cx="134278" cy="447785"/>
              </a:xfrm>
            </p:grpSpPr>
            <p:sp>
              <p:nvSpPr>
                <p:cNvPr id="438" name="Oval 437"/>
                <p:cNvSpPr/>
                <p:nvPr/>
              </p:nvSpPr>
              <p:spPr>
                <a:xfrm>
                  <a:off x="3977360"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39" name="Curved Connector 438"/>
                <p:cNvCxnSpPr/>
                <p:nvPr/>
              </p:nvCxnSpPr>
              <p:spPr>
                <a:xfrm rot="5400000">
                  <a:off x="3885472"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40" name="Curved Connector 439"/>
                <p:cNvCxnSpPr/>
                <p:nvPr/>
              </p:nvCxnSpPr>
              <p:spPr>
                <a:xfrm rot="5400000">
                  <a:off x="3843400"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74" name="Group 425"/>
              <p:cNvGrpSpPr>
                <a:grpSpLocks/>
              </p:cNvGrpSpPr>
              <p:nvPr/>
            </p:nvGrpSpPr>
            <p:grpSpPr bwMode="auto">
              <a:xfrm>
                <a:off x="8002834" y="2311400"/>
                <a:ext cx="134278" cy="447785"/>
                <a:chOff x="3969388" y="2184400"/>
                <a:chExt cx="134278" cy="447785"/>
              </a:xfrm>
            </p:grpSpPr>
            <p:sp>
              <p:nvSpPr>
                <p:cNvPr id="435" name="Oval 434"/>
                <p:cNvSpPr/>
                <p:nvPr/>
              </p:nvSpPr>
              <p:spPr>
                <a:xfrm>
                  <a:off x="3977896" y="2184400"/>
                  <a:ext cx="155588"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36" name="Curved Connector 435"/>
                <p:cNvCxnSpPr/>
                <p:nvPr/>
              </p:nvCxnSpPr>
              <p:spPr>
                <a:xfrm rot="5400000">
                  <a:off x="3914585"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37" name="Curved Connector 436"/>
                <p:cNvCxnSpPr/>
                <p:nvPr/>
              </p:nvCxnSpPr>
              <p:spPr>
                <a:xfrm rot="5400000">
                  <a:off x="3858224" y="2422989"/>
                  <a:ext cx="318725" cy="9525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75" name="Group 426"/>
              <p:cNvGrpSpPr>
                <a:grpSpLocks/>
              </p:cNvGrpSpPr>
              <p:nvPr/>
            </p:nvGrpSpPr>
            <p:grpSpPr bwMode="auto">
              <a:xfrm>
                <a:off x="8097555" y="2311400"/>
                <a:ext cx="134278" cy="447785"/>
                <a:chOff x="3969388" y="2184400"/>
                <a:chExt cx="134278" cy="447785"/>
              </a:xfrm>
            </p:grpSpPr>
            <p:sp>
              <p:nvSpPr>
                <p:cNvPr id="432" name="Oval 431"/>
                <p:cNvSpPr/>
                <p:nvPr/>
              </p:nvSpPr>
              <p:spPr>
                <a:xfrm>
                  <a:off x="4007010" y="2184400"/>
                  <a:ext cx="96846"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33" name="Curved Connector 432"/>
                <p:cNvCxnSpPr/>
                <p:nvPr/>
              </p:nvCxnSpPr>
              <p:spPr>
                <a:xfrm rot="5400000">
                  <a:off x="3886545" y="2471409"/>
                  <a:ext cx="318724" cy="1588"/>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34" name="Curved Connector 433"/>
                <p:cNvCxnSpPr/>
                <p:nvPr/>
              </p:nvCxnSpPr>
              <p:spPr>
                <a:xfrm rot="5400000">
                  <a:off x="3858761" y="2451566"/>
                  <a:ext cx="318725" cy="38103"/>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nvGrpSpPr>
              <p:cNvPr id="876" name="Group 427"/>
              <p:cNvGrpSpPr>
                <a:grpSpLocks/>
              </p:cNvGrpSpPr>
              <p:nvPr/>
            </p:nvGrpSpPr>
            <p:grpSpPr bwMode="auto">
              <a:xfrm>
                <a:off x="8192276" y="2311400"/>
                <a:ext cx="134278" cy="447785"/>
                <a:chOff x="3969388" y="2184400"/>
                <a:chExt cx="134278" cy="447785"/>
              </a:xfrm>
            </p:grpSpPr>
            <p:sp>
              <p:nvSpPr>
                <p:cNvPr id="429" name="Oval 428"/>
                <p:cNvSpPr/>
                <p:nvPr/>
              </p:nvSpPr>
              <p:spPr>
                <a:xfrm>
                  <a:off x="3977383" y="2184400"/>
                  <a:ext cx="127010" cy="126856"/>
                </a:xfrm>
                <a:prstGeom prst="ellipse">
                  <a:avLst/>
                </a:prstGeom>
                <a:gradFill>
                  <a:gsLst>
                    <a:gs pos="1000">
                      <a:srgbClr val="EBFF87"/>
                    </a:gs>
                    <a:gs pos="100000">
                      <a:schemeClr val="bg1"/>
                    </a:gs>
                  </a:gsLst>
                </a:gradFill>
                <a:ln w="3175" cap="flat" cmpd="sng" algn="ctr">
                  <a:solidFill>
                    <a:srgbClr val="FF6600"/>
                  </a:solidFill>
                  <a:prstDash val="solid"/>
                  <a:round/>
                  <a:headEnd type="none" w="med" len="med"/>
                  <a:tailEnd type="none" w="med" len="med"/>
                </a:ln>
                <a:effectLst>
                  <a:outerShdw blurRad="50800" dist="38100" dir="2700000" algn="br" rotWithShape="0">
                    <a:srgbClr val="000000">
                      <a:alpha val="43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cxnSp>
              <p:nvCxnSpPr>
                <p:cNvPr id="430" name="Curved Connector 429"/>
                <p:cNvCxnSpPr/>
                <p:nvPr/>
              </p:nvCxnSpPr>
              <p:spPr>
                <a:xfrm rot="5400000">
                  <a:off x="3885495" y="2471410"/>
                  <a:ext cx="318724" cy="1587"/>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cxnSp>
              <p:nvCxnSpPr>
                <p:cNvPr id="431" name="Curved Connector 430"/>
                <p:cNvCxnSpPr/>
                <p:nvPr/>
              </p:nvCxnSpPr>
              <p:spPr>
                <a:xfrm rot="5400000">
                  <a:off x="3843422" y="2437278"/>
                  <a:ext cx="318725" cy="66680"/>
                </a:xfrm>
                <a:prstGeom prst="curvedConnector3">
                  <a:avLst>
                    <a:gd name="adj1" fmla="val 50000"/>
                  </a:avLst>
                </a:prstGeom>
                <a:ln>
                  <a:solidFill>
                    <a:srgbClr val="EBFF87"/>
                  </a:solidFill>
                </a:ln>
                <a:effectLst>
                  <a:outerShdw blurRad="50800" dist="38100" dir="2700000" algn="br" rotWithShape="0">
                    <a:srgbClr val="000000">
                      <a:alpha val="43000"/>
                    </a:srgbClr>
                  </a:outerShdw>
                </a:effectLst>
              </p:spPr>
              <p:style>
                <a:lnRef idx="2">
                  <a:schemeClr val="accent1"/>
                </a:lnRef>
                <a:fillRef idx="0">
                  <a:schemeClr val="accent1"/>
                </a:fillRef>
                <a:effectRef idx="1">
                  <a:schemeClr val="accent1"/>
                </a:effectRef>
                <a:fontRef idx="minor">
                  <a:schemeClr val="tx1"/>
                </a:fontRef>
              </p:style>
            </p:cxnSp>
          </p:grpSp>
        </p:grpSp>
      </p:grpSp>
      <p:sp>
        <p:nvSpPr>
          <p:cNvPr id="665" name="Oval 664"/>
          <p:cNvSpPr/>
          <p:nvPr/>
        </p:nvSpPr>
        <p:spPr>
          <a:xfrm>
            <a:off x="6865938" y="1057275"/>
            <a:ext cx="438150" cy="102235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669" name="Regular Pentagon 668"/>
          <p:cNvSpPr/>
          <p:nvPr/>
        </p:nvSpPr>
        <p:spPr bwMode="auto">
          <a:xfrm rot="16200000">
            <a:off x="1346200" y="2082800"/>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670" name="Regular Pentagon 669"/>
          <p:cNvSpPr/>
          <p:nvPr/>
        </p:nvSpPr>
        <p:spPr bwMode="auto">
          <a:xfrm rot="16200000">
            <a:off x="1752600" y="2233613"/>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54296" name="AutoShape 14"/>
          <p:cNvSpPr>
            <a:spLocks noChangeArrowheads="1"/>
          </p:cNvSpPr>
          <p:nvPr/>
        </p:nvSpPr>
        <p:spPr bwMode="auto">
          <a:xfrm rot="-7921565">
            <a:off x="3248025" y="2984500"/>
            <a:ext cx="655638" cy="242888"/>
          </a:xfrm>
          <a:prstGeom prst="leftArrow">
            <a:avLst>
              <a:gd name="adj1" fmla="val 50000"/>
              <a:gd name="adj2" fmla="val 67484"/>
            </a:avLst>
          </a:prstGeom>
          <a:solidFill>
            <a:schemeClr val="bg2"/>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297" name="Rectangle 63"/>
          <p:cNvSpPr>
            <a:spLocks noChangeArrowheads="1"/>
          </p:cNvSpPr>
          <p:nvPr/>
        </p:nvSpPr>
        <p:spPr bwMode="auto">
          <a:xfrm>
            <a:off x="1801813" y="2511425"/>
            <a:ext cx="717550" cy="304800"/>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Hsp90</a:t>
            </a:r>
            <a:endParaRPr lang="de-DE" sz="1400" b="1">
              <a:solidFill>
                <a:srgbClr val="000000"/>
              </a:solidFill>
              <a:latin typeface="Helvetica" charset="0"/>
              <a:ea typeface="ＭＳ Ｐゴシック" charset="-128"/>
              <a:cs typeface="ＭＳ Ｐゴシック" charset="-128"/>
            </a:endParaRPr>
          </a:p>
        </p:txBody>
      </p:sp>
      <p:sp>
        <p:nvSpPr>
          <p:cNvPr id="54298" name="Oval 64"/>
          <p:cNvSpPr>
            <a:spLocks noChangeArrowheads="1"/>
          </p:cNvSpPr>
          <p:nvPr/>
        </p:nvSpPr>
        <p:spPr bwMode="auto">
          <a:xfrm>
            <a:off x="2430463" y="2393950"/>
            <a:ext cx="287337" cy="527050"/>
          </a:xfrm>
          <a:prstGeom prst="ellipse">
            <a:avLst/>
          </a:prstGeom>
          <a:gradFill rotWithShape="0">
            <a:gsLst>
              <a:gs pos="0">
                <a:srgbClr val="08CD00"/>
              </a:gs>
              <a:gs pos="100000">
                <a:srgbClr val="045F00"/>
              </a:gs>
            </a:gsLst>
            <a:lin ang="540000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299" name="Oval 65"/>
          <p:cNvSpPr>
            <a:spLocks noChangeArrowheads="1"/>
          </p:cNvSpPr>
          <p:nvPr/>
        </p:nvSpPr>
        <p:spPr bwMode="auto">
          <a:xfrm>
            <a:off x="2697163" y="2079625"/>
            <a:ext cx="287337" cy="527050"/>
          </a:xfrm>
          <a:prstGeom prst="ellipse">
            <a:avLst/>
          </a:prstGeom>
          <a:gradFill rotWithShape="0">
            <a:gsLst>
              <a:gs pos="0">
                <a:srgbClr val="08CD00"/>
              </a:gs>
              <a:gs pos="100000">
                <a:srgbClr val="045F00"/>
              </a:gs>
            </a:gsLst>
            <a:lin ang="5400000" scaled="1"/>
          </a:gradFill>
          <a:ln w="9525">
            <a:solidFill>
              <a:schemeClr val="tx1"/>
            </a:solidFill>
            <a:round/>
            <a:headEnd/>
            <a:tailEnd/>
          </a:ln>
        </p:spPr>
        <p:txBody>
          <a:bodyPr wrap="none" anchor="ctr">
            <a:prstTxWarp prst="textNoShape">
              <a:avLst/>
            </a:prstTxWarp>
          </a:bodyPr>
          <a:lstStyle/>
          <a:p>
            <a:pPr algn="ctr" fontAlgn="base">
              <a:spcBef>
                <a:spcPct val="0"/>
              </a:spcBef>
              <a:spcAft>
                <a:spcPct val="0"/>
              </a:spcAft>
            </a:pPr>
            <a:endParaRPr lang="de-DE">
              <a:solidFill>
                <a:srgbClr val="000000"/>
              </a:solidFill>
              <a:latin typeface="Times" charset="0"/>
              <a:ea typeface="ＭＳ Ｐゴシック" charset="-128"/>
              <a:cs typeface="ＭＳ Ｐゴシック" charset="-128"/>
            </a:endParaRPr>
          </a:p>
        </p:txBody>
      </p:sp>
      <p:sp>
        <p:nvSpPr>
          <p:cNvPr id="54300" name="Oval 66"/>
          <p:cNvSpPr>
            <a:spLocks noChangeArrowheads="1"/>
          </p:cNvSpPr>
          <p:nvPr/>
        </p:nvSpPr>
        <p:spPr bwMode="auto">
          <a:xfrm>
            <a:off x="2876550" y="2651125"/>
            <a:ext cx="246063" cy="242888"/>
          </a:xfrm>
          <a:prstGeom prst="ellipse">
            <a:avLst/>
          </a:prstGeom>
          <a:gradFill rotWithShape="0">
            <a:gsLst>
              <a:gs pos="0">
                <a:srgbClr val="08CD00"/>
              </a:gs>
              <a:gs pos="100000">
                <a:srgbClr val="045F00"/>
              </a:gs>
            </a:gsLst>
            <a:lin ang="540000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01" name="Rectangle 67"/>
          <p:cNvSpPr>
            <a:spLocks noChangeArrowheads="1"/>
          </p:cNvSpPr>
          <p:nvPr/>
        </p:nvSpPr>
        <p:spPr bwMode="auto">
          <a:xfrm>
            <a:off x="2124075" y="1871663"/>
            <a:ext cx="717550" cy="304800"/>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Hsp70</a:t>
            </a:r>
            <a:endParaRPr lang="de-DE" sz="1400" b="1">
              <a:solidFill>
                <a:srgbClr val="000000"/>
              </a:solidFill>
              <a:latin typeface="Helvetica" charset="0"/>
              <a:ea typeface="ＭＳ Ｐゴシック" charset="-128"/>
              <a:cs typeface="ＭＳ Ｐゴシック" charset="-128"/>
            </a:endParaRPr>
          </a:p>
        </p:txBody>
      </p:sp>
      <p:sp>
        <p:nvSpPr>
          <p:cNvPr id="54302" name="Rectangle 68"/>
          <p:cNvSpPr>
            <a:spLocks noChangeArrowheads="1"/>
          </p:cNvSpPr>
          <p:nvPr/>
        </p:nvSpPr>
        <p:spPr bwMode="auto">
          <a:xfrm>
            <a:off x="2581275" y="2921000"/>
            <a:ext cx="865188" cy="304800"/>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FKBP52</a:t>
            </a:r>
            <a:endParaRPr lang="de-DE" sz="1400" b="1">
              <a:solidFill>
                <a:srgbClr val="000000"/>
              </a:solidFill>
              <a:latin typeface="Helvetica" charset="0"/>
              <a:ea typeface="ＭＳ Ｐゴシック" charset="-128"/>
              <a:cs typeface="ＭＳ Ｐゴシック" charset="-128"/>
            </a:endParaRPr>
          </a:p>
        </p:txBody>
      </p:sp>
      <p:pic>
        <p:nvPicPr>
          <p:cNvPr id="54303" name="Picture 84"/>
          <p:cNvPicPr>
            <a:picLocks noChangeAspect="1"/>
          </p:cNvPicPr>
          <p:nvPr/>
        </p:nvPicPr>
        <p:blipFill>
          <a:blip r:embed="rId4"/>
          <a:srcRect/>
          <a:stretch>
            <a:fillRect/>
          </a:stretch>
        </p:blipFill>
        <p:spPr bwMode="auto">
          <a:xfrm>
            <a:off x="2482850" y="2317750"/>
            <a:ext cx="815975" cy="401638"/>
          </a:xfrm>
          <a:prstGeom prst="rect">
            <a:avLst/>
          </a:prstGeom>
          <a:noFill/>
          <a:ln w="9525">
            <a:noFill/>
            <a:miter lim="800000"/>
            <a:headEnd/>
            <a:tailEnd/>
          </a:ln>
        </p:spPr>
      </p:pic>
      <p:sp>
        <p:nvSpPr>
          <p:cNvPr id="54304" name="Rectangle 67"/>
          <p:cNvSpPr>
            <a:spLocks noChangeArrowheads="1"/>
          </p:cNvSpPr>
          <p:nvPr/>
        </p:nvSpPr>
        <p:spPr bwMode="auto">
          <a:xfrm>
            <a:off x="2532063" y="2393950"/>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grpSp>
        <p:nvGrpSpPr>
          <p:cNvPr id="877" name="Group 707"/>
          <p:cNvGrpSpPr>
            <a:grpSpLocks/>
          </p:cNvGrpSpPr>
          <p:nvPr/>
        </p:nvGrpSpPr>
        <p:grpSpPr bwMode="auto">
          <a:xfrm>
            <a:off x="820738" y="4295775"/>
            <a:ext cx="7972425" cy="1255713"/>
            <a:chOff x="820738" y="4179888"/>
            <a:chExt cx="6489700" cy="1255713"/>
          </a:xfrm>
        </p:grpSpPr>
        <p:sp>
          <p:nvSpPr>
            <p:cNvPr id="709" name="Arc 73"/>
            <p:cNvSpPr>
              <a:spLocks/>
            </p:cNvSpPr>
            <p:nvPr/>
          </p:nvSpPr>
          <p:spPr bwMode="auto">
            <a:xfrm rot="10800000" flipV="1">
              <a:off x="820738" y="4179888"/>
              <a:ext cx="3305586" cy="1217613"/>
            </a:xfrm>
            <a:custGeom>
              <a:avLst/>
              <a:gdLst>
                <a:gd name="T0" fmla="*/ 0 w 19281"/>
                <a:gd name="T1" fmla="*/ 0 h 21600"/>
                <a:gd name="T2" fmla="*/ 0 w 19281"/>
                <a:gd name="T3" fmla="*/ 0 h 21600"/>
                <a:gd name="T4" fmla="*/ 0 w 19281"/>
                <a:gd name="T5" fmla="*/ 0 h 21600"/>
                <a:gd name="T6" fmla="*/ 0 60000 65536"/>
                <a:gd name="T7" fmla="*/ 0 60000 65536"/>
                <a:gd name="T8" fmla="*/ 0 60000 65536"/>
                <a:gd name="T9" fmla="*/ 0 w 19281"/>
                <a:gd name="T10" fmla="*/ 0 h 21600"/>
                <a:gd name="T11" fmla="*/ 19281 w 19281"/>
                <a:gd name="T12" fmla="*/ 21600 h 21600"/>
              </a:gdLst>
              <a:ahLst/>
              <a:cxnLst>
                <a:cxn ang="T6">
                  <a:pos x="T0" y="T1"/>
                </a:cxn>
                <a:cxn ang="T7">
                  <a:pos x="T2" y="T3"/>
                </a:cxn>
                <a:cxn ang="T8">
                  <a:pos x="T4" y="T5"/>
                </a:cxn>
              </a:cxnLst>
              <a:rect l="T9" t="T10" r="T11" b="T12"/>
              <a:pathLst>
                <a:path w="19281" h="21600" fill="none" extrusionOk="0">
                  <a:moveTo>
                    <a:pt x="0" y="-1"/>
                  </a:moveTo>
                  <a:cubicBezTo>
                    <a:pt x="8151" y="-1"/>
                    <a:pt x="15607" y="4588"/>
                    <a:pt x="19281" y="11864"/>
                  </a:cubicBezTo>
                </a:path>
                <a:path w="19281" h="21600" stroke="0" extrusionOk="0">
                  <a:moveTo>
                    <a:pt x="0" y="-1"/>
                  </a:moveTo>
                  <a:cubicBezTo>
                    <a:pt x="8151" y="-1"/>
                    <a:pt x="15607" y="4588"/>
                    <a:pt x="19281" y="11864"/>
                  </a:cubicBezTo>
                  <a:lnTo>
                    <a:pt x="0" y="21600"/>
                  </a:lnTo>
                  <a:close/>
                </a:path>
              </a:pathLst>
            </a:custGeom>
            <a:noFill/>
            <a:ln w="9525">
              <a:solidFill>
                <a:srgbClr val="000000"/>
              </a:solidFill>
              <a:round/>
              <a:headEnd/>
              <a:tailEnd/>
            </a:ln>
          </p:spPr>
          <p:txBody>
            <a:bodyPr wrap="none" anchor="ctr">
              <a:prstTxWarp prst="textNoShape">
                <a:avLst/>
              </a:prstTxWarp>
            </a:bodyPr>
            <a:lstStyle/>
            <a:p>
              <a:pPr algn="ctr" defTabSz="914400">
                <a:defRPr/>
              </a:pPr>
              <a:endParaRPr lang="de-DE" b="1" kern="0">
                <a:solidFill>
                  <a:sysClr val="windowText" lastClr="000000"/>
                </a:solidFill>
                <a:latin typeface="Times" pitchFamily="-106" charset="0"/>
                <a:ea typeface="ＭＳ Ｐゴシック" pitchFamily="-109" charset="-128"/>
                <a:cs typeface="ＭＳ Ｐゴシック" pitchFamily="-109" charset="-128"/>
              </a:endParaRPr>
            </a:p>
          </p:txBody>
        </p:sp>
        <p:grpSp>
          <p:nvGrpSpPr>
            <p:cNvPr id="878" name="Group 109"/>
            <p:cNvGrpSpPr>
              <a:grpSpLocks/>
            </p:cNvGrpSpPr>
            <p:nvPr/>
          </p:nvGrpSpPr>
          <p:grpSpPr bwMode="auto">
            <a:xfrm>
              <a:off x="833438" y="4179888"/>
              <a:ext cx="6477000" cy="1255713"/>
              <a:chOff x="833438" y="4179888"/>
              <a:chExt cx="6477000" cy="1255713"/>
            </a:xfrm>
          </p:grpSpPr>
          <p:sp>
            <p:nvSpPr>
              <p:cNvPr id="711" name="Arc 72"/>
              <p:cNvSpPr>
                <a:spLocks/>
              </p:cNvSpPr>
              <p:nvPr/>
            </p:nvSpPr>
            <p:spPr bwMode="auto">
              <a:xfrm rot="10800000" flipH="1" flipV="1">
                <a:off x="4004852" y="4217988"/>
                <a:ext cx="3305586" cy="1217613"/>
              </a:xfrm>
              <a:custGeom>
                <a:avLst/>
                <a:gdLst>
                  <a:gd name="T0" fmla="*/ 0 w 19281"/>
                  <a:gd name="T1" fmla="*/ 0 h 21600"/>
                  <a:gd name="T2" fmla="*/ 0 w 19281"/>
                  <a:gd name="T3" fmla="*/ 0 h 21600"/>
                  <a:gd name="T4" fmla="*/ 0 w 19281"/>
                  <a:gd name="T5" fmla="*/ 0 h 21600"/>
                  <a:gd name="T6" fmla="*/ 0 60000 65536"/>
                  <a:gd name="T7" fmla="*/ 0 60000 65536"/>
                  <a:gd name="T8" fmla="*/ 0 60000 65536"/>
                  <a:gd name="T9" fmla="*/ 0 w 19281"/>
                  <a:gd name="T10" fmla="*/ 0 h 21600"/>
                  <a:gd name="T11" fmla="*/ 19281 w 19281"/>
                  <a:gd name="T12" fmla="*/ 21600 h 21600"/>
                </a:gdLst>
                <a:ahLst/>
                <a:cxnLst>
                  <a:cxn ang="T6">
                    <a:pos x="T0" y="T1"/>
                  </a:cxn>
                  <a:cxn ang="T7">
                    <a:pos x="T2" y="T3"/>
                  </a:cxn>
                  <a:cxn ang="T8">
                    <a:pos x="T4" y="T5"/>
                  </a:cxn>
                </a:cxnLst>
                <a:rect l="T9" t="T10" r="T11" b="T12"/>
                <a:pathLst>
                  <a:path w="19281" h="21600" fill="none" extrusionOk="0">
                    <a:moveTo>
                      <a:pt x="0" y="-1"/>
                    </a:moveTo>
                    <a:cubicBezTo>
                      <a:pt x="8151" y="-1"/>
                      <a:pt x="15607" y="4588"/>
                      <a:pt x="19281" y="11864"/>
                    </a:cubicBezTo>
                  </a:path>
                  <a:path w="19281" h="21600" stroke="0" extrusionOk="0">
                    <a:moveTo>
                      <a:pt x="0" y="-1"/>
                    </a:moveTo>
                    <a:cubicBezTo>
                      <a:pt x="8151" y="-1"/>
                      <a:pt x="15607" y="4588"/>
                      <a:pt x="19281" y="11864"/>
                    </a:cubicBezTo>
                    <a:lnTo>
                      <a:pt x="0" y="21600"/>
                    </a:lnTo>
                    <a:close/>
                  </a:path>
                </a:pathLst>
              </a:custGeom>
              <a:noFill/>
              <a:ln w="9525">
                <a:solidFill>
                  <a:srgbClr val="000000"/>
                </a:solidFill>
                <a:round/>
                <a:headEnd/>
                <a:tailEnd/>
              </a:ln>
            </p:spPr>
            <p:txBody>
              <a:bodyPr wrap="none" anchor="ctr">
                <a:prstTxWarp prst="textNoShape">
                  <a:avLst/>
                </a:prstTxWarp>
              </a:bodyPr>
              <a:lstStyle/>
              <a:p>
                <a:pPr defTabSz="914400">
                  <a:defRPr/>
                </a:pPr>
                <a:endParaRPr lang="en-US" kern="0">
                  <a:solidFill>
                    <a:sysClr val="windowText" lastClr="000000"/>
                  </a:solidFill>
                  <a:ea typeface="ＭＳ Ｐゴシック" pitchFamily="-109" charset="-128"/>
                  <a:cs typeface="ＭＳ Ｐゴシック" pitchFamily="-109" charset="-128"/>
                </a:endParaRPr>
              </a:p>
            </p:txBody>
          </p:sp>
          <p:grpSp>
            <p:nvGrpSpPr>
              <p:cNvPr id="879" name="Group 108"/>
              <p:cNvGrpSpPr>
                <a:grpSpLocks/>
              </p:cNvGrpSpPr>
              <p:nvPr/>
            </p:nvGrpSpPr>
            <p:grpSpPr bwMode="auto">
              <a:xfrm>
                <a:off x="833438" y="4179888"/>
                <a:ext cx="6464300" cy="1255713"/>
                <a:chOff x="833438" y="4179888"/>
                <a:chExt cx="6464300" cy="1255713"/>
              </a:xfrm>
            </p:grpSpPr>
            <p:sp>
              <p:nvSpPr>
                <p:cNvPr id="713" name="Arc 71"/>
                <p:cNvSpPr>
                  <a:spLocks/>
                </p:cNvSpPr>
                <p:nvPr/>
              </p:nvSpPr>
              <p:spPr bwMode="auto">
                <a:xfrm rot="10800000" flipV="1">
                  <a:off x="833660" y="4217988"/>
                  <a:ext cx="3305586" cy="1217613"/>
                </a:xfrm>
                <a:custGeom>
                  <a:avLst/>
                  <a:gdLst>
                    <a:gd name="T0" fmla="*/ 0 w 19281"/>
                    <a:gd name="T1" fmla="*/ 0 h 21600"/>
                    <a:gd name="T2" fmla="*/ 0 w 19281"/>
                    <a:gd name="T3" fmla="*/ 0 h 21600"/>
                    <a:gd name="T4" fmla="*/ 0 w 19281"/>
                    <a:gd name="T5" fmla="*/ 0 h 21600"/>
                    <a:gd name="T6" fmla="*/ 0 60000 65536"/>
                    <a:gd name="T7" fmla="*/ 0 60000 65536"/>
                    <a:gd name="T8" fmla="*/ 0 60000 65536"/>
                    <a:gd name="T9" fmla="*/ 0 w 19281"/>
                    <a:gd name="T10" fmla="*/ 0 h 21600"/>
                    <a:gd name="T11" fmla="*/ 19281 w 19281"/>
                    <a:gd name="T12" fmla="*/ 21600 h 21600"/>
                  </a:gdLst>
                  <a:ahLst/>
                  <a:cxnLst>
                    <a:cxn ang="T6">
                      <a:pos x="T0" y="T1"/>
                    </a:cxn>
                    <a:cxn ang="T7">
                      <a:pos x="T2" y="T3"/>
                    </a:cxn>
                    <a:cxn ang="T8">
                      <a:pos x="T4" y="T5"/>
                    </a:cxn>
                  </a:cxnLst>
                  <a:rect l="T9" t="T10" r="T11" b="T12"/>
                  <a:pathLst>
                    <a:path w="19281" h="21600" fill="none" extrusionOk="0">
                      <a:moveTo>
                        <a:pt x="0" y="-1"/>
                      </a:moveTo>
                      <a:cubicBezTo>
                        <a:pt x="8151" y="-1"/>
                        <a:pt x="15607" y="4588"/>
                        <a:pt x="19281" y="11864"/>
                      </a:cubicBezTo>
                    </a:path>
                    <a:path w="19281" h="21600" stroke="0" extrusionOk="0">
                      <a:moveTo>
                        <a:pt x="0" y="-1"/>
                      </a:moveTo>
                      <a:cubicBezTo>
                        <a:pt x="8151" y="-1"/>
                        <a:pt x="15607" y="4588"/>
                        <a:pt x="19281" y="11864"/>
                      </a:cubicBezTo>
                      <a:lnTo>
                        <a:pt x="0" y="21600"/>
                      </a:lnTo>
                      <a:close/>
                    </a:path>
                  </a:pathLst>
                </a:custGeom>
                <a:noFill/>
                <a:ln w="9525">
                  <a:solidFill>
                    <a:srgbClr val="000000"/>
                  </a:solidFill>
                  <a:round/>
                  <a:headEnd/>
                  <a:tailEnd/>
                </a:ln>
              </p:spPr>
              <p:txBody>
                <a:bodyPr wrap="none" anchor="ctr">
                  <a:prstTxWarp prst="textNoShape">
                    <a:avLst/>
                  </a:prstTxWarp>
                </a:bodyPr>
                <a:lstStyle/>
                <a:p>
                  <a:pPr defTabSz="914400">
                    <a:defRPr/>
                  </a:pPr>
                  <a:endParaRPr lang="en-US" kern="0">
                    <a:solidFill>
                      <a:sysClr val="windowText" lastClr="000000"/>
                    </a:solidFill>
                    <a:ea typeface="ＭＳ Ｐゴシック" pitchFamily="-109" charset="-128"/>
                    <a:cs typeface="ＭＳ Ｐゴシック" pitchFamily="-109" charset="-128"/>
                  </a:endParaRPr>
                </a:p>
              </p:txBody>
            </p:sp>
            <p:sp>
              <p:nvSpPr>
                <p:cNvPr id="714" name="Arc 74"/>
                <p:cNvSpPr>
                  <a:spLocks/>
                </p:cNvSpPr>
                <p:nvPr/>
              </p:nvSpPr>
              <p:spPr bwMode="auto">
                <a:xfrm rot="10800000" flipH="1" flipV="1">
                  <a:off x="3991930" y="4179888"/>
                  <a:ext cx="3305586" cy="1217613"/>
                </a:xfrm>
                <a:custGeom>
                  <a:avLst/>
                  <a:gdLst>
                    <a:gd name="T0" fmla="*/ 0 w 19281"/>
                    <a:gd name="T1" fmla="*/ 0 h 21600"/>
                    <a:gd name="T2" fmla="*/ 0 w 19281"/>
                    <a:gd name="T3" fmla="*/ 0 h 21600"/>
                    <a:gd name="T4" fmla="*/ 0 w 19281"/>
                    <a:gd name="T5" fmla="*/ 0 h 21600"/>
                    <a:gd name="T6" fmla="*/ 0 60000 65536"/>
                    <a:gd name="T7" fmla="*/ 0 60000 65536"/>
                    <a:gd name="T8" fmla="*/ 0 60000 65536"/>
                    <a:gd name="T9" fmla="*/ 0 w 19281"/>
                    <a:gd name="T10" fmla="*/ 0 h 21600"/>
                    <a:gd name="T11" fmla="*/ 19281 w 19281"/>
                    <a:gd name="T12" fmla="*/ 21600 h 21600"/>
                  </a:gdLst>
                  <a:ahLst/>
                  <a:cxnLst>
                    <a:cxn ang="T6">
                      <a:pos x="T0" y="T1"/>
                    </a:cxn>
                    <a:cxn ang="T7">
                      <a:pos x="T2" y="T3"/>
                    </a:cxn>
                    <a:cxn ang="T8">
                      <a:pos x="T4" y="T5"/>
                    </a:cxn>
                  </a:cxnLst>
                  <a:rect l="T9" t="T10" r="T11" b="T12"/>
                  <a:pathLst>
                    <a:path w="19281" h="21600" fill="none" extrusionOk="0">
                      <a:moveTo>
                        <a:pt x="0" y="-1"/>
                      </a:moveTo>
                      <a:cubicBezTo>
                        <a:pt x="8151" y="-1"/>
                        <a:pt x="15607" y="4588"/>
                        <a:pt x="19281" y="11864"/>
                      </a:cubicBezTo>
                    </a:path>
                    <a:path w="19281" h="21600" stroke="0" extrusionOk="0">
                      <a:moveTo>
                        <a:pt x="0" y="-1"/>
                      </a:moveTo>
                      <a:cubicBezTo>
                        <a:pt x="8151" y="-1"/>
                        <a:pt x="15607" y="4588"/>
                        <a:pt x="19281" y="11864"/>
                      </a:cubicBezTo>
                      <a:lnTo>
                        <a:pt x="0" y="21600"/>
                      </a:lnTo>
                      <a:close/>
                    </a:path>
                  </a:pathLst>
                </a:custGeom>
                <a:noFill/>
                <a:ln w="9525">
                  <a:solidFill>
                    <a:srgbClr val="000000"/>
                  </a:solidFill>
                  <a:round/>
                  <a:headEnd/>
                  <a:tailEnd/>
                </a:ln>
              </p:spPr>
              <p:txBody>
                <a:bodyPr wrap="none" anchor="ctr">
                  <a:prstTxWarp prst="textNoShape">
                    <a:avLst/>
                  </a:prstTxWarp>
                </a:bodyPr>
                <a:lstStyle/>
                <a:p>
                  <a:pPr defTabSz="914400">
                    <a:defRPr/>
                  </a:pPr>
                  <a:endParaRPr lang="en-US" kern="0">
                    <a:solidFill>
                      <a:sysClr val="windowText" lastClr="000000"/>
                    </a:solidFill>
                    <a:ea typeface="ＭＳ Ｐゴシック" pitchFamily="-109" charset="-128"/>
                    <a:cs typeface="ＭＳ Ｐゴシック" pitchFamily="-109" charset="-128"/>
                  </a:endParaRPr>
                </a:p>
              </p:txBody>
            </p:sp>
          </p:grpSp>
        </p:grpSp>
      </p:grpSp>
      <p:pic>
        <p:nvPicPr>
          <p:cNvPr id="54306" name="Picture 84"/>
          <p:cNvPicPr>
            <a:picLocks noChangeAspect="1"/>
          </p:cNvPicPr>
          <p:nvPr/>
        </p:nvPicPr>
        <p:blipFill>
          <a:blip r:embed="rId4"/>
          <a:srcRect/>
          <a:stretch>
            <a:fillRect/>
          </a:stretch>
        </p:blipFill>
        <p:spPr bwMode="auto">
          <a:xfrm>
            <a:off x="3636963" y="3581400"/>
            <a:ext cx="815975" cy="401638"/>
          </a:xfrm>
          <a:prstGeom prst="rect">
            <a:avLst/>
          </a:prstGeom>
          <a:noFill/>
          <a:ln w="9525">
            <a:noFill/>
            <a:miter lim="800000"/>
            <a:headEnd/>
            <a:tailEnd/>
          </a:ln>
        </p:spPr>
      </p:pic>
      <p:sp>
        <p:nvSpPr>
          <p:cNvPr id="54307" name="Rectangle 67"/>
          <p:cNvSpPr>
            <a:spLocks noChangeArrowheads="1"/>
          </p:cNvSpPr>
          <p:nvPr/>
        </p:nvSpPr>
        <p:spPr bwMode="auto">
          <a:xfrm>
            <a:off x="3686175" y="3657600"/>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718" name="Oval 29"/>
          <p:cNvSpPr>
            <a:spLocks noChangeArrowheads="1"/>
          </p:cNvSpPr>
          <p:nvPr/>
        </p:nvSpPr>
        <p:spPr bwMode="auto">
          <a:xfrm>
            <a:off x="4051300" y="3608388"/>
            <a:ext cx="504825" cy="165100"/>
          </a:xfrm>
          <a:prstGeom prst="ellipse">
            <a:avLst/>
          </a:prstGeom>
          <a:ln>
            <a:headEnd/>
            <a:tailEnd/>
          </a:ln>
        </p:spPr>
        <p:style>
          <a:lnRef idx="1">
            <a:schemeClr val="accent2"/>
          </a:lnRef>
          <a:fillRef idx="3">
            <a:schemeClr val="accent2"/>
          </a:fillRef>
          <a:effectRef idx="2">
            <a:schemeClr val="accent2"/>
          </a:effectRef>
          <a:fontRef idx="minor">
            <a:schemeClr val="lt1"/>
          </a:fontRef>
        </p:style>
        <p:txBody>
          <a:bodyPr wrap="none" anchor="ctr">
            <a:prstTxWarp prst="textNoShape">
              <a:avLst/>
            </a:prstTxWarp>
          </a:bodyPr>
          <a:lstStyle/>
          <a:p>
            <a:pPr algn="ctr">
              <a:defRPr/>
            </a:pPr>
            <a:endParaRPr lang="de-DE" sz="1200">
              <a:solidFill>
                <a:prstClr val="white"/>
              </a:solidFill>
              <a:latin typeface="Times" pitchFamily="-106" charset="0"/>
            </a:endParaRPr>
          </a:p>
        </p:txBody>
      </p:sp>
      <p:sp>
        <p:nvSpPr>
          <p:cNvPr id="719" name="Regular Pentagon 718"/>
          <p:cNvSpPr/>
          <p:nvPr/>
        </p:nvSpPr>
        <p:spPr bwMode="auto">
          <a:xfrm rot="16200000">
            <a:off x="3606800" y="3443288"/>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721" name="Oval 720"/>
          <p:cNvSpPr/>
          <p:nvPr/>
        </p:nvSpPr>
        <p:spPr>
          <a:xfrm>
            <a:off x="2278063" y="4970463"/>
            <a:ext cx="638175" cy="42386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54311" name="Text Box 61"/>
          <p:cNvSpPr txBox="1">
            <a:spLocks noChangeArrowheads="1"/>
          </p:cNvSpPr>
          <p:nvPr/>
        </p:nvSpPr>
        <p:spPr bwMode="auto">
          <a:xfrm>
            <a:off x="2185988" y="5045075"/>
            <a:ext cx="903287"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p160/SRC</a:t>
            </a:r>
          </a:p>
        </p:txBody>
      </p:sp>
      <p:sp>
        <p:nvSpPr>
          <p:cNvPr id="723" name="Oval 722"/>
          <p:cNvSpPr/>
          <p:nvPr/>
        </p:nvSpPr>
        <p:spPr>
          <a:xfrm>
            <a:off x="2736850" y="5224463"/>
            <a:ext cx="638175" cy="422275"/>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54313" name="Text Box 61"/>
          <p:cNvSpPr txBox="1">
            <a:spLocks noChangeArrowheads="1"/>
          </p:cNvSpPr>
          <p:nvPr/>
        </p:nvSpPr>
        <p:spPr bwMode="auto">
          <a:xfrm>
            <a:off x="2794000" y="5297488"/>
            <a:ext cx="509588"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CBP</a:t>
            </a:r>
          </a:p>
        </p:txBody>
      </p:sp>
      <p:sp>
        <p:nvSpPr>
          <p:cNvPr id="725" name="Oval 724"/>
          <p:cNvSpPr/>
          <p:nvPr/>
        </p:nvSpPr>
        <p:spPr>
          <a:xfrm>
            <a:off x="2763838" y="5564188"/>
            <a:ext cx="231775" cy="17621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726" name="Oval 725"/>
          <p:cNvSpPr/>
          <p:nvPr/>
        </p:nvSpPr>
        <p:spPr>
          <a:xfrm>
            <a:off x="3017838" y="5573713"/>
            <a:ext cx="231775" cy="17621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727" name="Oval 726"/>
          <p:cNvSpPr/>
          <p:nvPr/>
        </p:nvSpPr>
        <p:spPr>
          <a:xfrm>
            <a:off x="3235325" y="5486400"/>
            <a:ext cx="231775" cy="174625"/>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grpSp>
        <p:nvGrpSpPr>
          <p:cNvPr id="880" name="Group 43"/>
          <p:cNvGrpSpPr>
            <a:grpSpLocks/>
          </p:cNvGrpSpPr>
          <p:nvPr/>
        </p:nvGrpSpPr>
        <p:grpSpPr bwMode="auto">
          <a:xfrm>
            <a:off x="2982913" y="5727700"/>
            <a:ext cx="1254125" cy="744538"/>
            <a:chOff x="1490" y="2846"/>
            <a:chExt cx="954" cy="566"/>
          </a:xfrm>
        </p:grpSpPr>
        <p:grpSp>
          <p:nvGrpSpPr>
            <p:cNvPr id="881" name="Group 44"/>
            <p:cNvGrpSpPr>
              <a:grpSpLocks/>
            </p:cNvGrpSpPr>
            <p:nvPr/>
          </p:nvGrpSpPr>
          <p:grpSpPr bwMode="auto">
            <a:xfrm>
              <a:off x="1490" y="2846"/>
              <a:ext cx="375" cy="566"/>
              <a:chOff x="1490" y="2846"/>
              <a:chExt cx="375" cy="566"/>
            </a:xfrm>
          </p:grpSpPr>
          <p:sp>
            <p:nvSpPr>
              <p:cNvPr id="54384" name="Freeform 45"/>
              <p:cNvSpPr>
                <a:spLocks/>
              </p:cNvSpPr>
              <p:nvPr/>
            </p:nvSpPr>
            <p:spPr bwMode="auto">
              <a:xfrm>
                <a:off x="1519" y="3167"/>
                <a:ext cx="47" cy="73"/>
              </a:xfrm>
              <a:custGeom>
                <a:avLst/>
                <a:gdLst>
                  <a:gd name="T0" fmla="*/ 0 w 48"/>
                  <a:gd name="T1" fmla="*/ 0 h 96"/>
                  <a:gd name="T2" fmla="*/ 24 w 48"/>
                  <a:gd name="T3" fmla="*/ 2 h 96"/>
                  <a:gd name="T4" fmla="*/ 0 60000 65536"/>
                  <a:gd name="T5" fmla="*/ 0 60000 65536"/>
                  <a:gd name="T6" fmla="*/ 0 w 48"/>
                  <a:gd name="T7" fmla="*/ 0 h 96"/>
                  <a:gd name="T8" fmla="*/ 48 w 48"/>
                  <a:gd name="T9" fmla="*/ 96 h 96"/>
                </a:gdLst>
                <a:ahLst/>
                <a:cxnLst>
                  <a:cxn ang="T4">
                    <a:pos x="T0" y="T1"/>
                  </a:cxn>
                  <a:cxn ang="T5">
                    <a:pos x="T2" y="T3"/>
                  </a:cxn>
                </a:cxnLst>
                <a:rect l="T6" t="T7" r="T8" b="T9"/>
                <a:pathLst>
                  <a:path w="48" h="96">
                    <a:moveTo>
                      <a:pt x="0" y="0"/>
                    </a:moveTo>
                    <a:cubicBezTo>
                      <a:pt x="20" y="36"/>
                      <a:pt x="40" y="72"/>
                      <a:pt x="48" y="96"/>
                    </a:cubicBezTo>
                  </a:path>
                </a:pathLst>
              </a:custGeom>
              <a:noFill/>
              <a:ln w="38100">
                <a:solidFill>
                  <a:srgbClr val="FF8000"/>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85" name="Oval 46"/>
              <p:cNvSpPr>
                <a:spLocks noChangeArrowheads="1"/>
              </p:cNvSpPr>
              <p:nvPr/>
            </p:nvSpPr>
            <p:spPr bwMode="auto">
              <a:xfrm>
                <a:off x="1490" y="2968"/>
                <a:ext cx="235" cy="370"/>
              </a:xfrm>
              <a:prstGeom prst="ellipse">
                <a:avLst/>
              </a:prstGeom>
              <a:solidFill>
                <a:schemeClr val="accent1"/>
              </a:solidFill>
              <a:ln w="9525">
                <a:round/>
                <a:headEnd/>
                <a:tailEnd/>
              </a:ln>
              <a:scene3d>
                <a:camera prst="legacyObliqueTopRight">
                  <a:rot lat="20999970" lon="3000000" rev="0"/>
                </a:camera>
                <a:lightRig rig="legacyFlat3" dir="b"/>
              </a:scene3d>
              <a:sp3d extrusionH="430200" prstMaterial="legacyMatte">
                <a:bevelT w="13500" h="13500" prst="angle"/>
                <a:bevelB w="13500" h="13500" prst="angle"/>
                <a:extrusionClr>
                  <a:schemeClr val="accent1"/>
                </a:extrusionClr>
              </a:sp3d>
            </p:spPr>
            <p:txBody>
              <a:bodyPr wrap="none" anchor="ctr">
                <a:prstTxWarp prst="textNoShape">
                  <a:avLst/>
                </a:prstTxWarp>
                <a:flatTx/>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86" name="Freeform 47"/>
              <p:cNvSpPr>
                <a:spLocks/>
              </p:cNvSpPr>
              <p:nvPr/>
            </p:nvSpPr>
            <p:spPr bwMode="auto">
              <a:xfrm>
                <a:off x="1635" y="2891"/>
                <a:ext cx="91" cy="431"/>
              </a:xfrm>
              <a:custGeom>
                <a:avLst/>
                <a:gdLst>
                  <a:gd name="T0" fmla="*/ 1 w 152"/>
                  <a:gd name="T1" fmla="*/ 1 h 728"/>
                  <a:gd name="T2" fmla="*/ 1 w 152"/>
                  <a:gd name="T3" fmla="*/ 1 h 728"/>
                  <a:gd name="T4" fmla="*/ 1 w 152"/>
                  <a:gd name="T5" fmla="*/ 1 h 728"/>
                  <a:gd name="T6" fmla="*/ 0 w 152"/>
                  <a:gd name="T7" fmla="*/ 1 h 728"/>
                  <a:gd name="T8" fmla="*/ 0 60000 65536"/>
                  <a:gd name="T9" fmla="*/ 0 60000 65536"/>
                  <a:gd name="T10" fmla="*/ 0 60000 65536"/>
                  <a:gd name="T11" fmla="*/ 0 60000 65536"/>
                  <a:gd name="T12" fmla="*/ 0 w 152"/>
                  <a:gd name="T13" fmla="*/ 0 h 728"/>
                  <a:gd name="T14" fmla="*/ 152 w 152"/>
                  <a:gd name="T15" fmla="*/ 728 h 728"/>
                </a:gdLst>
                <a:ahLst/>
                <a:cxnLst>
                  <a:cxn ang="T8">
                    <a:pos x="T0" y="T1"/>
                  </a:cxn>
                  <a:cxn ang="T9">
                    <a:pos x="T2" y="T3"/>
                  </a:cxn>
                  <a:cxn ang="T10">
                    <a:pos x="T4" y="T5"/>
                  </a:cxn>
                  <a:cxn ang="T11">
                    <a:pos x="T6" y="T7"/>
                  </a:cxn>
                </a:cxnLst>
                <a:rect l="T12" t="T13" r="T14" b="T15"/>
                <a:pathLst>
                  <a:path w="152" h="728">
                    <a:moveTo>
                      <a:pt x="48" y="728"/>
                    </a:moveTo>
                    <a:cubicBezTo>
                      <a:pt x="92" y="640"/>
                      <a:pt x="136" y="552"/>
                      <a:pt x="144" y="440"/>
                    </a:cubicBezTo>
                    <a:cubicBezTo>
                      <a:pt x="152" y="328"/>
                      <a:pt x="120" y="112"/>
                      <a:pt x="96" y="56"/>
                    </a:cubicBezTo>
                    <a:cubicBezTo>
                      <a:pt x="72" y="0"/>
                      <a:pt x="36" y="52"/>
                      <a:pt x="0" y="104"/>
                    </a:cubicBezTo>
                  </a:path>
                </a:pathLst>
              </a:custGeom>
              <a:noFill/>
              <a:ln w="38100">
                <a:solidFill>
                  <a:srgbClr val="FF8000"/>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87" name="Freeform 48"/>
              <p:cNvSpPr>
                <a:spLocks/>
              </p:cNvSpPr>
              <p:nvPr/>
            </p:nvSpPr>
            <p:spPr bwMode="auto">
              <a:xfrm>
                <a:off x="1721" y="2891"/>
                <a:ext cx="92" cy="431"/>
              </a:xfrm>
              <a:custGeom>
                <a:avLst/>
                <a:gdLst>
                  <a:gd name="T0" fmla="*/ 1 w 152"/>
                  <a:gd name="T1" fmla="*/ 1 h 728"/>
                  <a:gd name="T2" fmla="*/ 1 w 152"/>
                  <a:gd name="T3" fmla="*/ 1 h 728"/>
                  <a:gd name="T4" fmla="*/ 1 w 152"/>
                  <a:gd name="T5" fmla="*/ 1 h 728"/>
                  <a:gd name="T6" fmla="*/ 0 w 152"/>
                  <a:gd name="T7" fmla="*/ 1 h 728"/>
                  <a:gd name="T8" fmla="*/ 0 60000 65536"/>
                  <a:gd name="T9" fmla="*/ 0 60000 65536"/>
                  <a:gd name="T10" fmla="*/ 0 60000 65536"/>
                  <a:gd name="T11" fmla="*/ 0 60000 65536"/>
                  <a:gd name="T12" fmla="*/ 0 w 152"/>
                  <a:gd name="T13" fmla="*/ 0 h 728"/>
                  <a:gd name="T14" fmla="*/ 152 w 152"/>
                  <a:gd name="T15" fmla="*/ 728 h 728"/>
                </a:gdLst>
                <a:ahLst/>
                <a:cxnLst>
                  <a:cxn ang="T8">
                    <a:pos x="T0" y="T1"/>
                  </a:cxn>
                  <a:cxn ang="T9">
                    <a:pos x="T2" y="T3"/>
                  </a:cxn>
                  <a:cxn ang="T10">
                    <a:pos x="T4" y="T5"/>
                  </a:cxn>
                  <a:cxn ang="T11">
                    <a:pos x="T6" y="T7"/>
                  </a:cxn>
                </a:cxnLst>
                <a:rect l="T12" t="T13" r="T14" b="T15"/>
                <a:pathLst>
                  <a:path w="152" h="728">
                    <a:moveTo>
                      <a:pt x="48" y="728"/>
                    </a:moveTo>
                    <a:cubicBezTo>
                      <a:pt x="92" y="640"/>
                      <a:pt x="136" y="552"/>
                      <a:pt x="144" y="440"/>
                    </a:cubicBezTo>
                    <a:cubicBezTo>
                      <a:pt x="152" y="328"/>
                      <a:pt x="120" y="112"/>
                      <a:pt x="96" y="56"/>
                    </a:cubicBezTo>
                    <a:cubicBezTo>
                      <a:pt x="72" y="0"/>
                      <a:pt x="36" y="52"/>
                      <a:pt x="0" y="104"/>
                    </a:cubicBezTo>
                  </a:path>
                </a:pathLst>
              </a:custGeom>
              <a:noFill/>
              <a:ln w="38100">
                <a:solidFill>
                  <a:srgbClr val="FF8000"/>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88" name="Freeform 49"/>
              <p:cNvSpPr>
                <a:spLocks/>
              </p:cNvSpPr>
              <p:nvPr/>
            </p:nvSpPr>
            <p:spPr bwMode="auto">
              <a:xfrm>
                <a:off x="1576" y="2861"/>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89" name="Freeform 50"/>
              <p:cNvSpPr>
                <a:spLocks/>
              </p:cNvSpPr>
              <p:nvPr/>
            </p:nvSpPr>
            <p:spPr bwMode="auto">
              <a:xfrm>
                <a:off x="1785" y="2846"/>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90" name="Freeform 51"/>
              <p:cNvSpPr>
                <a:spLocks/>
              </p:cNvSpPr>
              <p:nvPr/>
            </p:nvSpPr>
            <p:spPr bwMode="auto">
              <a:xfrm flipV="1">
                <a:off x="1632" y="3297"/>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91" name="Freeform 52"/>
              <p:cNvSpPr>
                <a:spLocks/>
              </p:cNvSpPr>
              <p:nvPr/>
            </p:nvSpPr>
            <p:spPr bwMode="auto">
              <a:xfrm flipV="1">
                <a:off x="1733" y="3290"/>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grpSp>
        <p:sp>
          <p:nvSpPr>
            <p:cNvPr id="54381" name="Oval 53"/>
            <p:cNvSpPr>
              <a:spLocks noChangeArrowheads="1"/>
            </p:cNvSpPr>
            <p:nvPr/>
          </p:nvSpPr>
          <p:spPr bwMode="auto">
            <a:xfrm>
              <a:off x="1982" y="3044"/>
              <a:ext cx="462" cy="229"/>
            </a:xfrm>
            <a:prstGeom prst="ellipse">
              <a:avLst/>
            </a:prstGeom>
            <a:gradFill rotWithShape="1">
              <a:gsLst>
                <a:gs pos="0">
                  <a:srgbClr val="FF8000"/>
                </a:gs>
                <a:gs pos="100000">
                  <a:srgbClr val="FFFFFF"/>
                </a:gs>
              </a:gsLst>
              <a:lin ang="0" scaled="1"/>
            </a:gradFill>
            <a:ln w="9525">
              <a:solidFill>
                <a:schemeClr val="tx1"/>
              </a:solidFill>
              <a:round/>
              <a:headEnd/>
              <a:tailEnd/>
            </a:ln>
          </p:spPr>
          <p:txBody>
            <a:bodyPr wrap="none" anchor="ctr">
              <a:prstTxWarp prst="textNoShape">
                <a:avLst/>
              </a:prstTxWarp>
            </a:bodyPr>
            <a:lstStyle/>
            <a:p>
              <a:pPr algn="ctr" fontAlgn="base">
                <a:spcBef>
                  <a:spcPct val="0"/>
                </a:spcBef>
                <a:spcAft>
                  <a:spcPct val="0"/>
                </a:spcAft>
              </a:pPr>
              <a:r>
                <a:rPr lang="en-US" sz="1400" b="1">
                  <a:solidFill>
                    <a:srgbClr val="000000"/>
                  </a:solidFill>
                  <a:latin typeface="Helvetica" charset="0"/>
                  <a:ea typeface="ＭＳ Ｐゴシック" charset="-128"/>
                  <a:cs typeface="ＭＳ Ｐゴシック" charset="-128"/>
                </a:rPr>
                <a:t> Pol</a:t>
              </a:r>
            </a:p>
          </p:txBody>
        </p:sp>
        <p:sp>
          <p:nvSpPr>
            <p:cNvPr id="54382" name="Oval 54"/>
            <p:cNvSpPr>
              <a:spLocks noChangeArrowheads="1"/>
            </p:cNvSpPr>
            <p:nvPr/>
          </p:nvSpPr>
          <p:spPr bwMode="auto">
            <a:xfrm>
              <a:off x="1895" y="3073"/>
              <a:ext cx="231" cy="228"/>
            </a:xfrm>
            <a:prstGeom prst="ellipse">
              <a:avLst/>
            </a:prstGeom>
            <a:gradFill rotWithShape="1">
              <a:gsLst>
                <a:gs pos="0">
                  <a:srgbClr val="FF8000"/>
                </a:gs>
                <a:gs pos="100000">
                  <a:srgbClr val="FFFFFF"/>
                </a:gs>
              </a:gsLst>
              <a:lin ang="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83" name="Oval 55"/>
            <p:cNvSpPr>
              <a:spLocks noChangeArrowheads="1"/>
            </p:cNvSpPr>
            <p:nvPr/>
          </p:nvSpPr>
          <p:spPr bwMode="auto">
            <a:xfrm>
              <a:off x="1953" y="3016"/>
              <a:ext cx="144" cy="143"/>
            </a:xfrm>
            <a:prstGeom prst="ellipse">
              <a:avLst/>
            </a:prstGeom>
            <a:gradFill rotWithShape="1">
              <a:gsLst>
                <a:gs pos="0">
                  <a:srgbClr val="FF8000"/>
                </a:gs>
                <a:gs pos="100000">
                  <a:srgbClr val="FFFFFF"/>
                </a:gs>
              </a:gsLst>
              <a:lin ang="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grpSp>
      <p:grpSp>
        <p:nvGrpSpPr>
          <p:cNvPr id="882" name="Group 43"/>
          <p:cNvGrpSpPr>
            <a:grpSpLocks/>
          </p:cNvGrpSpPr>
          <p:nvPr/>
        </p:nvGrpSpPr>
        <p:grpSpPr bwMode="auto">
          <a:xfrm>
            <a:off x="6513513" y="5710238"/>
            <a:ext cx="1254125" cy="744537"/>
            <a:chOff x="1490" y="2846"/>
            <a:chExt cx="954" cy="566"/>
          </a:xfrm>
        </p:grpSpPr>
        <p:grpSp>
          <p:nvGrpSpPr>
            <p:cNvPr id="883" name="Group 44"/>
            <p:cNvGrpSpPr>
              <a:grpSpLocks/>
            </p:cNvGrpSpPr>
            <p:nvPr/>
          </p:nvGrpSpPr>
          <p:grpSpPr bwMode="auto">
            <a:xfrm>
              <a:off x="1490" y="2846"/>
              <a:ext cx="375" cy="566"/>
              <a:chOff x="1490" y="2846"/>
              <a:chExt cx="375" cy="566"/>
            </a:xfrm>
          </p:grpSpPr>
          <p:sp>
            <p:nvSpPr>
              <p:cNvPr id="54372" name="Freeform 45"/>
              <p:cNvSpPr>
                <a:spLocks/>
              </p:cNvSpPr>
              <p:nvPr/>
            </p:nvSpPr>
            <p:spPr bwMode="auto">
              <a:xfrm>
                <a:off x="1519" y="3167"/>
                <a:ext cx="47" cy="73"/>
              </a:xfrm>
              <a:custGeom>
                <a:avLst/>
                <a:gdLst>
                  <a:gd name="T0" fmla="*/ 0 w 48"/>
                  <a:gd name="T1" fmla="*/ 0 h 96"/>
                  <a:gd name="T2" fmla="*/ 24 w 48"/>
                  <a:gd name="T3" fmla="*/ 2 h 96"/>
                  <a:gd name="T4" fmla="*/ 0 60000 65536"/>
                  <a:gd name="T5" fmla="*/ 0 60000 65536"/>
                  <a:gd name="T6" fmla="*/ 0 w 48"/>
                  <a:gd name="T7" fmla="*/ 0 h 96"/>
                  <a:gd name="T8" fmla="*/ 48 w 48"/>
                  <a:gd name="T9" fmla="*/ 96 h 96"/>
                </a:gdLst>
                <a:ahLst/>
                <a:cxnLst>
                  <a:cxn ang="T4">
                    <a:pos x="T0" y="T1"/>
                  </a:cxn>
                  <a:cxn ang="T5">
                    <a:pos x="T2" y="T3"/>
                  </a:cxn>
                </a:cxnLst>
                <a:rect l="T6" t="T7" r="T8" b="T9"/>
                <a:pathLst>
                  <a:path w="48" h="96">
                    <a:moveTo>
                      <a:pt x="0" y="0"/>
                    </a:moveTo>
                    <a:cubicBezTo>
                      <a:pt x="20" y="36"/>
                      <a:pt x="40" y="72"/>
                      <a:pt x="48" y="96"/>
                    </a:cubicBezTo>
                  </a:path>
                </a:pathLst>
              </a:custGeom>
              <a:noFill/>
              <a:ln w="38100">
                <a:solidFill>
                  <a:srgbClr val="FF8000"/>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3" name="Oval 46"/>
              <p:cNvSpPr>
                <a:spLocks noChangeArrowheads="1"/>
              </p:cNvSpPr>
              <p:nvPr/>
            </p:nvSpPr>
            <p:spPr bwMode="auto">
              <a:xfrm>
                <a:off x="1490" y="2968"/>
                <a:ext cx="235" cy="370"/>
              </a:xfrm>
              <a:prstGeom prst="ellipse">
                <a:avLst/>
              </a:prstGeom>
              <a:solidFill>
                <a:schemeClr val="accent1"/>
              </a:solidFill>
              <a:ln w="9525">
                <a:round/>
                <a:headEnd/>
                <a:tailEnd/>
              </a:ln>
              <a:scene3d>
                <a:camera prst="legacyObliqueTopRight">
                  <a:rot lat="20999970" lon="3000000" rev="0"/>
                </a:camera>
                <a:lightRig rig="legacyFlat3" dir="b"/>
              </a:scene3d>
              <a:sp3d extrusionH="430200" prstMaterial="legacyMatte">
                <a:bevelT w="13500" h="13500" prst="angle"/>
                <a:bevelB w="13500" h="13500" prst="angle"/>
                <a:extrusionClr>
                  <a:schemeClr val="accent1"/>
                </a:extrusionClr>
              </a:sp3d>
            </p:spPr>
            <p:txBody>
              <a:bodyPr wrap="none" anchor="ctr">
                <a:prstTxWarp prst="textNoShape">
                  <a:avLst/>
                </a:prstTxWarp>
                <a:flatTx/>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4" name="Freeform 47"/>
              <p:cNvSpPr>
                <a:spLocks/>
              </p:cNvSpPr>
              <p:nvPr/>
            </p:nvSpPr>
            <p:spPr bwMode="auto">
              <a:xfrm>
                <a:off x="1635" y="2891"/>
                <a:ext cx="91" cy="431"/>
              </a:xfrm>
              <a:custGeom>
                <a:avLst/>
                <a:gdLst>
                  <a:gd name="T0" fmla="*/ 1 w 152"/>
                  <a:gd name="T1" fmla="*/ 1 h 728"/>
                  <a:gd name="T2" fmla="*/ 1 w 152"/>
                  <a:gd name="T3" fmla="*/ 1 h 728"/>
                  <a:gd name="T4" fmla="*/ 1 w 152"/>
                  <a:gd name="T5" fmla="*/ 1 h 728"/>
                  <a:gd name="T6" fmla="*/ 0 w 152"/>
                  <a:gd name="T7" fmla="*/ 1 h 728"/>
                  <a:gd name="T8" fmla="*/ 0 60000 65536"/>
                  <a:gd name="T9" fmla="*/ 0 60000 65536"/>
                  <a:gd name="T10" fmla="*/ 0 60000 65536"/>
                  <a:gd name="T11" fmla="*/ 0 60000 65536"/>
                  <a:gd name="T12" fmla="*/ 0 w 152"/>
                  <a:gd name="T13" fmla="*/ 0 h 728"/>
                  <a:gd name="T14" fmla="*/ 152 w 152"/>
                  <a:gd name="T15" fmla="*/ 728 h 728"/>
                </a:gdLst>
                <a:ahLst/>
                <a:cxnLst>
                  <a:cxn ang="T8">
                    <a:pos x="T0" y="T1"/>
                  </a:cxn>
                  <a:cxn ang="T9">
                    <a:pos x="T2" y="T3"/>
                  </a:cxn>
                  <a:cxn ang="T10">
                    <a:pos x="T4" y="T5"/>
                  </a:cxn>
                  <a:cxn ang="T11">
                    <a:pos x="T6" y="T7"/>
                  </a:cxn>
                </a:cxnLst>
                <a:rect l="T12" t="T13" r="T14" b="T15"/>
                <a:pathLst>
                  <a:path w="152" h="728">
                    <a:moveTo>
                      <a:pt x="48" y="728"/>
                    </a:moveTo>
                    <a:cubicBezTo>
                      <a:pt x="92" y="640"/>
                      <a:pt x="136" y="552"/>
                      <a:pt x="144" y="440"/>
                    </a:cubicBezTo>
                    <a:cubicBezTo>
                      <a:pt x="152" y="328"/>
                      <a:pt x="120" y="112"/>
                      <a:pt x="96" y="56"/>
                    </a:cubicBezTo>
                    <a:cubicBezTo>
                      <a:pt x="72" y="0"/>
                      <a:pt x="36" y="52"/>
                      <a:pt x="0" y="104"/>
                    </a:cubicBezTo>
                  </a:path>
                </a:pathLst>
              </a:custGeom>
              <a:noFill/>
              <a:ln w="38100">
                <a:solidFill>
                  <a:srgbClr val="FF8000"/>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5" name="Freeform 48"/>
              <p:cNvSpPr>
                <a:spLocks/>
              </p:cNvSpPr>
              <p:nvPr/>
            </p:nvSpPr>
            <p:spPr bwMode="auto">
              <a:xfrm>
                <a:off x="1721" y="2891"/>
                <a:ext cx="92" cy="431"/>
              </a:xfrm>
              <a:custGeom>
                <a:avLst/>
                <a:gdLst>
                  <a:gd name="T0" fmla="*/ 1 w 152"/>
                  <a:gd name="T1" fmla="*/ 1 h 728"/>
                  <a:gd name="T2" fmla="*/ 1 w 152"/>
                  <a:gd name="T3" fmla="*/ 1 h 728"/>
                  <a:gd name="T4" fmla="*/ 1 w 152"/>
                  <a:gd name="T5" fmla="*/ 1 h 728"/>
                  <a:gd name="T6" fmla="*/ 0 w 152"/>
                  <a:gd name="T7" fmla="*/ 1 h 728"/>
                  <a:gd name="T8" fmla="*/ 0 60000 65536"/>
                  <a:gd name="T9" fmla="*/ 0 60000 65536"/>
                  <a:gd name="T10" fmla="*/ 0 60000 65536"/>
                  <a:gd name="T11" fmla="*/ 0 60000 65536"/>
                  <a:gd name="T12" fmla="*/ 0 w 152"/>
                  <a:gd name="T13" fmla="*/ 0 h 728"/>
                  <a:gd name="T14" fmla="*/ 152 w 152"/>
                  <a:gd name="T15" fmla="*/ 728 h 728"/>
                </a:gdLst>
                <a:ahLst/>
                <a:cxnLst>
                  <a:cxn ang="T8">
                    <a:pos x="T0" y="T1"/>
                  </a:cxn>
                  <a:cxn ang="T9">
                    <a:pos x="T2" y="T3"/>
                  </a:cxn>
                  <a:cxn ang="T10">
                    <a:pos x="T4" y="T5"/>
                  </a:cxn>
                  <a:cxn ang="T11">
                    <a:pos x="T6" y="T7"/>
                  </a:cxn>
                </a:cxnLst>
                <a:rect l="T12" t="T13" r="T14" b="T15"/>
                <a:pathLst>
                  <a:path w="152" h="728">
                    <a:moveTo>
                      <a:pt x="48" y="728"/>
                    </a:moveTo>
                    <a:cubicBezTo>
                      <a:pt x="92" y="640"/>
                      <a:pt x="136" y="552"/>
                      <a:pt x="144" y="440"/>
                    </a:cubicBezTo>
                    <a:cubicBezTo>
                      <a:pt x="152" y="328"/>
                      <a:pt x="120" y="112"/>
                      <a:pt x="96" y="56"/>
                    </a:cubicBezTo>
                    <a:cubicBezTo>
                      <a:pt x="72" y="0"/>
                      <a:pt x="36" y="52"/>
                      <a:pt x="0" y="104"/>
                    </a:cubicBezTo>
                  </a:path>
                </a:pathLst>
              </a:custGeom>
              <a:noFill/>
              <a:ln w="38100">
                <a:solidFill>
                  <a:srgbClr val="FF8000"/>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6" name="Freeform 49"/>
              <p:cNvSpPr>
                <a:spLocks/>
              </p:cNvSpPr>
              <p:nvPr/>
            </p:nvSpPr>
            <p:spPr bwMode="auto">
              <a:xfrm>
                <a:off x="1576" y="2861"/>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7" name="Freeform 50"/>
              <p:cNvSpPr>
                <a:spLocks/>
              </p:cNvSpPr>
              <p:nvPr/>
            </p:nvSpPr>
            <p:spPr bwMode="auto">
              <a:xfrm>
                <a:off x="1785" y="2846"/>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8" name="Freeform 51"/>
              <p:cNvSpPr>
                <a:spLocks/>
              </p:cNvSpPr>
              <p:nvPr/>
            </p:nvSpPr>
            <p:spPr bwMode="auto">
              <a:xfrm flipV="1">
                <a:off x="1632" y="3297"/>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9" name="Freeform 52"/>
              <p:cNvSpPr>
                <a:spLocks/>
              </p:cNvSpPr>
              <p:nvPr/>
            </p:nvSpPr>
            <p:spPr bwMode="auto">
              <a:xfrm flipV="1">
                <a:off x="1733" y="3290"/>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grpSp>
        <p:sp>
          <p:nvSpPr>
            <p:cNvPr id="54369" name="Oval 53"/>
            <p:cNvSpPr>
              <a:spLocks noChangeArrowheads="1"/>
            </p:cNvSpPr>
            <p:nvPr/>
          </p:nvSpPr>
          <p:spPr bwMode="auto">
            <a:xfrm>
              <a:off x="1982" y="3044"/>
              <a:ext cx="462" cy="229"/>
            </a:xfrm>
            <a:prstGeom prst="ellipse">
              <a:avLst/>
            </a:prstGeom>
            <a:gradFill rotWithShape="1">
              <a:gsLst>
                <a:gs pos="0">
                  <a:srgbClr val="FF8000"/>
                </a:gs>
                <a:gs pos="100000">
                  <a:srgbClr val="FFFFFF"/>
                </a:gs>
              </a:gsLst>
              <a:lin ang="0" scaled="1"/>
            </a:gradFill>
            <a:ln w="9525">
              <a:solidFill>
                <a:schemeClr val="tx1"/>
              </a:solidFill>
              <a:round/>
              <a:headEnd/>
              <a:tailEnd/>
            </a:ln>
          </p:spPr>
          <p:txBody>
            <a:bodyPr wrap="none" anchor="ctr">
              <a:prstTxWarp prst="textNoShape">
                <a:avLst/>
              </a:prstTxWarp>
            </a:bodyPr>
            <a:lstStyle/>
            <a:p>
              <a:pPr algn="ctr" fontAlgn="base">
                <a:spcBef>
                  <a:spcPct val="0"/>
                </a:spcBef>
                <a:spcAft>
                  <a:spcPct val="0"/>
                </a:spcAft>
              </a:pPr>
              <a:r>
                <a:rPr lang="en-US" sz="1400" b="1">
                  <a:solidFill>
                    <a:srgbClr val="000000"/>
                  </a:solidFill>
                  <a:latin typeface="Helvetica" charset="0"/>
                  <a:ea typeface="ＭＳ Ｐゴシック" charset="-128"/>
                  <a:cs typeface="ＭＳ Ｐゴシック" charset="-128"/>
                </a:rPr>
                <a:t> Pol</a:t>
              </a:r>
            </a:p>
          </p:txBody>
        </p:sp>
        <p:sp>
          <p:nvSpPr>
            <p:cNvPr id="54370" name="Oval 54"/>
            <p:cNvSpPr>
              <a:spLocks noChangeArrowheads="1"/>
            </p:cNvSpPr>
            <p:nvPr/>
          </p:nvSpPr>
          <p:spPr bwMode="auto">
            <a:xfrm>
              <a:off x="1895" y="3073"/>
              <a:ext cx="231" cy="228"/>
            </a:xfrm>
            <a:prstGeom prst="ellipse">
              <a:avLst/>
            </a:prstGeom>
            <a:gradFill rotWithShape="1">
              <a:gsLst>
                <a:gs pos="0">
                  <a:srgbClr val="FF8000"/>
                </a:gs>
                <a:gs pos="100000">
                  <a:srgbClr val="FFFFFF"/>
                </a:gs>
              </a:gsLst>
              <a:lin ang="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71" name="Oval 55"/>
            <p:cNvSpPr>
              <a:spLocks noChangeArrowheads="1"/>
            </p:cNvSpPr>
            <p:nvPr/>
          </p:nvSpPr>
          <p:spPr bwMode="auto">
            <a:xfrm>
              <a:off x="1953" y="3016"/>
              <a:ext cx="144" cy="143"/>
            </a:xfrm>
            <a:prstGeom prst="ellipse">
              <a:avLst/>
            </a:prstGeom>
            <a:gradFill rotWithShape="1">
              <a:gsLst>
                <a:gs pos="0">
                  <a:srgbClr val="FF8000"/>
                </a:gs>
                <a:gs pos="100000">
                  <a:srgbClr val="FFFFFF"/>
                </a:gs>
              </a:gsLst>
              <a:lin ang="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grpSp>
      <p:sp>
        <p:nvSpPr>
          <p:cNvPr id="754" name="Oval 753"/>
          <p:cNvSpPr/>
          <p:nvPr/>
        </p:nvSpPr>
        <p:spPr>
          <a:xfrm>
            <a:off x="5564188" y="5116513"/>
            <a:ext cx="741362" cy="492125"/>
          </a:xfrm>
          <a:prstGeom prst="ellipse">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en-US">
              <a:solidFill>
                <a:prstClr val="black"/>
              </a:solidFill>
            </a:endParaRPr>
          </a:p>
        </p:txBody>
      </p:sp>
      <p:sp>
        <p:nvSpPr>
          <p:cNvPr id="54320" name="Text Box 61"/>
          <p:cNvSpPr txBox="1">
            <a:spLocks noChangeArrowheads="1"/>
          </p:cNvSpPr>
          <p:nvPr/>
        </p:nvSpPr>
        <p:spPr bwMode="auto">
          <a:xfrm>
            <a:off x="5653088" y="5159375"/>
            <a:ext cx="620712"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TRIP6</a:t>
            </a:r>
          </a:p>
        </p:txBody>
      </p:sp>
      <p:sp>
        <p:nvSpPr>
          <p:cNvPr id="54321" name="Text Box 61"/>
          <p:cNvSpPr txBox="1">
            <a:spLocks noChangeArrowheads="1"/>
          </p:cNvSpPr>
          <p:nvPr/>
        </p:nvSpPr>
        <p:spPr bwMode="auto">
          <a:xfrm>
            <a:off x="5638800" y="5313363"/>
            <a:ext cx="711200" cy="277812"/>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STAMP</a:t>
            </a:r>
          </a:p>
        </p:txBody>
      </p:sp>
      <p:sp>
        <p:nvSpPr>
          <p:cNvPr id="54322" name="Rectangle 67"/>
          <p:cNvSpPr>
            <a:spLocks noChangeArrowheads="1"/>
          </p:cNvSpPr>
          <p:nvPr/>
        </p:nvSpPr>
        <p:spPr bwMode="auto">
          <a:xfrm>
            <a:off x="5759450" y="4851400"/>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54323" name="Rectangle 67"/>
          <p:cNvSpPr>
            <a:spLocks noChangeArrowheads="1"/>
          </p:cNvSpPr>
          <p:nvPr/>
        </p:nvSpPr>
        <p:spPr bwMode="auto">
          <a:xfrm rot="-5400000">
            <a:off x="2019300" y="5661025"/>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54324" name="Rectangle 67"/>
          <p:cNvSpPr>
            <a:spLocks noChangeArrowheads="1"/>
          </p:cNvSpPr>
          <p:nvPr/>
        </p:nvSpPr>
        <p:spPr bwMode="auto">
          <a:xfrm rot="-5400000">
            <a:off x="2278063" y="5649913"/>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774" name="Oval 773"/>
          <p:cNvSpPr/>
          <p:nvPr/>
        </p:nvSpPr>
        <p:spPr>
          <a:xfrm>
            <a:off x="7372350" y="2868613"/>
            <a:ext cx="269875" cy="269875"/>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a:solidFill>
                <a:prstClr val="black"/>
              </a:solidFill>
            </a:endParaRPr>
          </a:p>
        </p:txBody>
      </p:sp>
      <p:sp>
        <p:nvSpPr>
          <p:cNvPr id="775" name="Oval 774"/>
          <p:cNvSpPr/>
          <p:nvPr/>
        </p:nvSpPr>
        <p:spPr>
          <a:xfrm>
            <a:off x="7540625" y="2751138"/>
            <a:ext cx="204788" cy="387350"/>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a:solidFill>
                <a:prstClr val="black"/>
              </a:solidFill>
            </a:endParaRPr>
          </a:p>
        </p:txBody>
      </p:sp>
      <p:sp>
        <p:nvSpPr>
          <p:cNvPr id="54327" name="Rectangle 67"/>
          <p:cNvSpPr>
            <a:spLocks noChangeArrowheads="1"/>
          </p:cNvSpPr>
          <p:nvPr/>
        </p:nvSpPr>
        <p:spPr bwMode="auto">
          <a:xfrm>
            <a:off x="7072313" y="2952750"/>
            <a:ext cx="94297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p85/PI3K</a:t>
            </a:r>
            <a:endParaRPr lang="de-DE" sz="1400" b="1">
              <a:solidFill>
                <a:srgbClr val="000000"/>
              </a:solidFill>
              <a:latin typeface="Helvetica" charset="0"/>
              <a:ea typeface="ＭＳ Ｐゴシック" charset="-128"/>
              <a:cs typeface="ＭＳ Ｐゴシック" charset="-128"/>
            </a:endParaRPr>
          </a:p>
        </p:txBody>
      </p:sp>
      <p:sp>
        <p:nvSpPr>
          <p:cNvPr id="780" name="Oval 779"/>
          <p:cNvSpPr/>
          <p:nvPr/>
        </p:nvSpPr>
        <p:spPr>
          <a:xfrm>
            <a:off x="5846763" y="2714625"/>
            <a:ext cx="315912" cy="600075"/>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a:solidFill>
                <a:prstClr val="black"/>
              </a:solidFill>
            </a:endParaRPr>
          </a:p>
        </p:txBody>
      </p:sp>
      <p:sp>
        <p:nvSpPr>
          <p:cNvPr id="54329" name="Rectangle 67"/>
          <p:cNvSpPr>
            <a:spLocks noChangeArrowheads="1"/>
          </p:cNvSpPr>
          <p:nvPr/>
        </p:nvSpPr>
        <p:spPr bwMode="auto">
          <a:xfrm>
            <a:off x="6478588" y="2952750"/>
            <a:ext cx="544512"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JNK</a:t>
            </a:r>
            <a:endParaRPr lang="de-DE" sz="1400" b="1">
              <a:solidFill>
                <a:srgbClr val="000000"/>
              </a:solidFill>
              <a:latin typeface="Helvetica" charset="0"/>
              <a:ea typeface="ＭＳ Ｐゴシック" charset="-128"/>
              <a:cs typeface="ＭＳ Ｐゴシック" charset="-128"/>
            </a:endParaRPr>
          </a:p>
        </p:txBody>
      </p:sp>
      <p:sp>
        <p:nvSpPr>
          <p:cNvPr id="786" name="Oval 785"/>
          <p:cNvSpPr/>
          <p:nvPr/>
        </p:nvSpPr>
        <p:spPr>
          <a:xfrm>
            <a:off x="6237288" y="5380038"/>
            <a:ext cx="638175" cy="422275"/>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787" name="Oval 786"/>
          <p:cNvSpPr/>
          <p:nvPr/>
        </p:nvSpPr>
        <p:spPr>
          <a:xfrm>
            <a:off x="6264275" y="5719763"/>
            <a:ext cx="231775" cy="17621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788" name="Oval 787"/>
          <p:cNvSpPr/>
          <p:nvPr/>
        </p:nvSpPr>
        <p:spPr>
          <a:xfrm>
            <a:off x="6519863" y="5729288"/>
            <a:ext cx="230187" cy="17621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789" name="Oval 788"/>
          <p:cNvSpPr/>
          <p:nvPr/>
        </p:nvSpPr>
        <p:spPr>
          <a:xfrm>
            <a:off x="6737350" y="5641975"/>
            <a:ext cx="231775" cy="174625"/>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54334" name="Text Box 61"/>
          <p:cNvSpPr txBox="1">
            <a:spLocks noChangeArrowheads="1"/>
          </p:cNvSpPr>
          <p:nvPr/>
        </p:nvSpPr>
        <p:spPr bwMode="auto">
          <a:xfrm>
            <a:off x="6296025" y="5426075"/>
            <a:ext cx="509588" cy="277813"/>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CBP</a:t>
            </a:r>
          </a:p>
        </p:txBody>
      </p:sp>
      <p:sp>
        <p:nvSpPr>
          <p:cNvPr id="54335" name="Text Box 61"/>
          <p:cNvSpPr txBox="1">
            <a:spLocks noChangeArrowheads="1"/>
          </p:cNvSpPr>
          <p:nvPr/>
        </p:nvSpPr>
        <p:spPr bwMode="auto">
          <a:xfrm>
            <a:off x="4951413" y="5443538"/>
            <a:ext cx="534987"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AP-1</a:t>
            </a:r>
          </a:p>
        </p:txBody>
      </p:sp>
      <p:sp>
        <p:nvSpPr>
          <p:cNvPr id="54336" name="Text Box 61"/>
          <p:cNvSpPr txBox="1">
            <a:spLocks noChangeArrowheads="1"/>
          </p:cNvSpPr>
          <p:nvPr/>
        </p:nvSpPr>
        <p:spPr bwMode="auto">
          <a:xfrm>
            <a:off x="4951413" y="5643563"/>
            <a:ext cx="638175" cy="277812"/>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NF-</a:t>
            </a:r>
            <a:r>
              <a:rPr lang="de-DE" sz="1200" b="1">
                <a:solidFill>
                  <a:srgbClr val="000000"/>
                </a:solidFill>
                <a:latin typeface="Symbol" charset="2"/>
                <a:ea typeface="Symbol" charset="2"/>
                <a:cs typeface="Symbol" charset="2"/>
              </a:rPr>
              <a:t>k</a:t>
            </a:r>
            <a:r>
              <a:rPr lang="de-DE" sz="1200" b="1">
                <a:solidFill>
                  <a:srgbClr val="000000"/>
                </a:solidFill>
                <a:latin typeface="Helvetica" charset="0"/>
                <a:ea typeface="ＭＳ Ｐゴシック" charset="-128"/>
                <a:cs typeface="ＭＳ Ｐゴシック" charset="-128"/>
              </a:rPr>
              <a:t>B</a:t>
            </a:r>
          </a:p>
        </p:txBody>
      </p:sp>
      <p:sp>
        <p:nvSpPr>
          <p:cNvPr id="54337" name="Text Box 61"/>
          <p:cNvSpPr txBox="1">
            <a:spLocks noChangeArrowheads="1"/>
          </p:cNvSpPr>
          <p:nvPr/>
        </p:nvSpPr>
        <p:spPr bwMode="auto">
          <a:xfrm>
            <a:off x="4951413" y="5845175"/>
            <a:ext cx="569912"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IRF-3</a:t>
            </a:r>
          </a:p>
        </p:txBody>
      </p:sp>
      <p:sp>
        <p:nvSpPr>
          <p:cNvPr id="54338" name="Rectangle 67"/>
          <p:cNvSpPr>
            <a:spLocks noChangeArrowheads="1"/>
          </p:cNvSpPr>
          <p:nvPr/>
        </p:nvSpPr>
        <p:spPr bwMode="auto">
          <a:xfrm>
            <a:off x="5749925" y="2952750"/>
            <a:ext cx="493713"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p38</a:t>
            </a:r>
            <a:endParaRPr lang="de-DE" sz="1400" b="1">
              <a:solidFill>
                <a:srgbClr val="000000"/>
              </a:solidFill>
              <a:latin typeface="Helvetica" charset="0"/>
              <a:ea typeface="ＭＳ Ｐゴシック" charset="-128"/>
              <a:cs typeface="ＭＳ Ｐゴシック" charset="-128"/>
            </a:endParaRPr>
          </a:p>
        </p:txBody>
      </p:sp>
      <p:sp>
        <p:nvSpPr>
          <p:cNvPr id="54339" name="AutoShape 14"/>
          <p:cNvSpPr>
            <a:spLocks noChangeArrowheads="1"/>
          </p:cNvSpPr>
          <p:nvPr/>
        </p:nvSpPr>
        <p:spPr bwMode="auto">
          <a:xfrm rot="3027195" flipH="1" flipV="1">
            <a:off x="7115175" y="2279650"/>
            <a:ext cx="419100" cy="222250"/>
          </a:xfrm>
          <a:prstGeom prst="leftArrow">
            <a:avLst>
              <a:gd name="adj1" fmla="val 50000"/>
              <a:gd name="adj2" fmla="val 67414"/>
            </a:avLst>
          </a:prstGeom>
          <a:solidFill>
            <a:schemeClr val="bg2"/>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grpSp>
        <p:nvGrpSpPr>
          <p:cNvPr id="884" name="Group 810"/>
          <p:cNvGrpSpPr>
            <a:grpSpLocks/>
          </p:cNvGrpSpPr>
          <p:nvPr/>
        </p:nvGrpSpPr>
        <p:grpSpPr bwMode="auto">
          <a:xfrm>
            <a:off x="6748463" y="3608388"/>
            <a:ext cx="898525" cy="498475"/>
            <a:chOff x="7478520" y="4522165"/>
            <a:chExt cx="898629" cy="497938"/>
          </a:xfrm>
        </p:grpSpPr>
        <p:pic>
          <p:nvPicPr>
            <p:cNvPr id="54365" name="Picture 84"/>
            <p:cNvPicPr>
              <a:picLocks noChangeAspect="1"/>
            </p:cNvPicPr>
            <p:nvPr/>
          </p:nvPicPr>
          <p:blipFill>
            <a:blip r:embed="rId4"/>
            <a:srcRect/>
            <a:stretch>
              <a:fillRect/>
            </a:stretch>
          </p:blipFill>
          <p:spPr bwMode="auto">
            <a:xfrm>
              <a:off x="7560398" y="4618620"/>
              <a:ext cx="816751" cy="401483"/>
            </a:xfrm>
            <a:prstGeom prst="rect">
              <a:avLst/>
            </a:prstGeom>
            <a:noFill/>
            <a:ln w="9525">
              <a:noFill/>
              <a:miter lim="800000"/>
              <a:headEnd/>
              <a:tailEnd/>
            </a:ln>
          </p:spPr>
        </p:pic>
        <p:sp>
          <p:nvSpPr>
            <p:cNvPr id="54366" name="Rectangle 67"/>
            <p:cNvSpPr>
              <a:spLocks noChangeArrowheads="1"/>
            </p:cNvSpPr>
            <p:nvPr/>
          </p:nvSpPr>
          <p:spPr bwMode="auto">
            <a:xfrm>
              <a:off x="7721734" y="4684413"/>
              <a:ext cx="453970"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814" name="Regular Pentagon 813"/>
            <p:cNvSpPr/>
            <p:nvPr/>
          </p:nvSpPr>
          <p:spPr bwMode="auto">
            <a:xfrm rot="16200000">
              <a:off x="7465934" y="4534751"/>
              <a:ext cx="193466" cy="168294"/>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sp>
        <p:nvSpPr>
          <p:cNvPr id="54342" name="AutoShape 14"/>
          <p:cNvSpPr>
            <a:spLocks noChangeArrowheads="1"/>
          </p:cNvSpPr>
          <p:nvPr/>
        </p:nvSpPr>
        <p:spPr bwMode="auto">
          <a:xfrm rot="7200000" flipH="1">
            <a:off x="3159125" y="4305300"/>
            <a:ext cx="655638" cy="242888"/>
          </a:xfrm>
          <a:prstGeom prst="leftArrow">
            <a:avLst>
              <a:gd name="adj1" fmla="val 50000"/>
              <a:gd name="adj2" fmla="val 67484"/>
            </a:avLst>
          </a:prstGeom>
          <a:solidFill>
            <a:schemeClr val="bg2"/>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43" name="AutoShape 14"/>
          <p:cNvSpPr>
            <a:spLocks noChangeArrowheads="1"/>
          </p:cNvSpPr>
          <p:nvPr/>
        </p:nvSpPr>
        <p:spPr bwMode="auto">
          <a:xfrm rot="-7921565">
            <a:off x="4376738" y="4284663"/>
            <a:ext cx="655637" cy="242887"/>
          </a:xfrm>
          <a:prstGeom prst="leftArrow">
            <a:avLst>
              <a:gd name="adj1" fmla="val 50000"/>
              <a:gd name="adj2" fmla="val 67484"/>
            </a:avLst>
          </a:prstGeom>
          <a:solidFill>
            <a:schemeClr val="bg2"/>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grpSp>
        <p:nvGrpSpPr>
          <p:cNvPr id="885" name="Group 91"/>
          <p:cNvGrpSpPr>
            <a:grpSpLocks/>
          </p:cNvGrpSpPr>
          <p:nvPr/>
        </p:nvGrpSpPr>
        <p:grpSpPr bwMode="auto">
          <a:xfrm>
            <a:off x="4366724" y="5877300"/>
            <a:ext cx="236537" cy="261938"/>
            <a:chOff x="2400" y="3067"/>
            <a:chExt cx="149" cy="165"/>
          </a:xfrm>
          <a:effectLst>
            <a:outerShdw blurRad="50800" dist="38100" dir="5400000">
              <a:srgbClr val="000000">
                <a:alpha val="43000"/>
              </a:srgbClr>
            </a:outerShdw>
          </a:effectLst>
        </p:grpSpPr>
        <p:sp>
          <p:nvSpPr>
            <p:cNvPr id="826" name="Line 92"/>
            <p:cNvSpPr>
              <a:spLocks noChangeShapeType="1"/>
            </p:cNvSpPr>
            <p:nvPr/>
          </p:nvSpPr>
          <p:spPr bwMode="auto">
            <a:xfrm>
              <a:off x="2400" y="3072"/>
              <a:ext cx="0" cy="160"/>
            </a:xfrm>
            <a:prstGeom prst="line">
              <a:avLst/>
            </a:prstGeom>
            <a:noFill/>
            <a:ln w="19050">
              <a:solidFill>
                <a:schemeClr val="tx1"/>
              </a:solidFill>
              <a:round/>
              <a:headEnd/>
              <a:tailEnd/>
            </a:ln>
          </p:spPr>
          <p:txBody>
            <a:bodyPr wrap="none" anchor="ctr">
              <a:prstTxWarp prst="textNoShape">
                <a:avLst/>
              </a:prstTxWarp>
            </a:bodyPr>
            <a:lstStyle/>
            <a:p>
              <a:pPr>
                <a:defRPr/>
              </a:pPr>
              <a:endParaRPr lang="en-US">
                <a:solidFill>
                  <a:prstClr val="black"/>
                </a:solidFill>
                <a:ea typeface="ＭＳ Ｐゴシック" pitchFamily="-109" charset="-128"/>
                <a:cs typeface="ＭＳ Ｐゴシック" pitchFamily="-109" charset="-128"/>
              </a:endParaRPr>
            </a:p>
          </p:txBody>
        </p:sp>
        <p:sp>
          <p:nvSpPr>
            <p:cNvPr id="827" name="Line 93"/>
            <p:cNvSpPr>
              <a:spLocks noChangeShapeType="1"/>
            </p:cNvSpPr>
            <p:nvPr/>
          </p:nvSpPr>
          <p:spPr bwMode="auto">
            <a:xfrm>
              <a:off x="2400" y="3067"/>
              <a:ext cx="149" cy="0"/>
            </a:xfrm>
            <a:prstGeom prst="line">
              <a:avLst/>
            </a:prstGeom>
            <a:noFill/>
            <a:ln w="19050">
              <a:solidFill>
                <a:schemeClr val="tx1"/>
              </a:solidFill>
              <a:round/>
              <a:headEnd/>
              <a:tailEnd type="triangle" w="med" len="med"/>
            </a:ln>
          </p:spPr>
          <p:txBody>
            <a:bodyPr wrap="none" anchor="ctr">
              <a:prstTxWarp prst="textNoShape">
                <a:avLst/>
              </a:prstTxWarp>
            </a:bodyPr>
            <a:lstStyle/>
            <a:p>
              <a:pPr>
                <a:defRPr/>
              </a:pPr>
              <a:endParaRPr lang="en-US">
                <a:solidFill>
                  <a:prstClr val="black"/>
                </a:solidFill>
                <a:ea typeface="ＭＳ Ｐゴシック" pitchFamily="-109" charset="-128"/>
                <a:cs typeface="ＭＳ Ｐゴシック" pitchFamily="-109" charset="-128"/>
              </a:endParaRPr>
            </a:p>
          </p:txBody>
        </p:sp>
      </p:grpSp>
      <p:sp>
        <p:nvSpPr>
          <p:cNvPr id="54345" name="Text Box 61"/>
          <p:cNvSpPr txBox="1">
            <a:spLocks noChangeArrowheads="1"/>
          </p:cNvSpPr>
          <p:nvPr/>
        </p:nvSpPr>
        <p:spPr bwMode="auto">
          <a:xfrm>
            <a:off x="4367213" y="3333750"/>
            <a:ext cx="793750" cy="274638"/>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Importin</a:t>
            </a:r>
          </a:p>
        </p:txBody>
      </p:sp>
      <p:grpSp>
        <p:nvGrpSpPr>
          <p:cNvPr id="886" name="Group 91"/>
          <p:cNvGrpSpPr>
            <a:grpSpLocks/>
          </p:cNvGrpSpPr>
          <p:nvPr/>
        </p:nvGrpSpPr>
        <p:grpSpPr bwMode="auto">
          <a:xfrm>
            <a:off x="8000299" y="6020969"/>
            <a:ext cx="195151" cy="117975"/>
            <a:chOff x="2400" y="3067"/>
            <a:chExt cx="149" cy="165"/>
          </a:xfrm>
          <a:effectLst>
            <a:outerShdw blurRad="50800" dist="38100" dir="2700000" algn="br">
              <a:srgbClr val="000000">
                <a:alpha val="43000"/>
              </a:srgbClr>
            </a:outerShdw>
          </a:effectLst>
        </p:grpSpPr>
        <p:sp>
          <p:nvSpPr>
            <p:cNvPr id="829" name="Line 92"/>
            <p:cNvSpPr>
              <a:spLocks noChangeShapeType="1"/>
            </p:cNvSpPr>
            <p:nvPr/>
          </p:nvSpPr>
          <p:spPr bwMode="auto">
            <a:xfrm>
              <a:off x="2400" y="3072"/>
              <a:ext cx="0" cy="160"/>
            </a:xfrm>
            <a:prstGeom prst="line">
              <a:avLst/>
            </a:prstGeom>
            <a:noFill/>
            <a:ln w="19050">
              <a:solidFill>
                <a:schemeClr val="tx1"/>
              </a:solidFill>
              <a:round/>
              <a:headEnd/>
              <a:tailEnd/>
            </a:ln>
          </p:spPr>
          <p:txBody>
            <a:bodyPr wrap="none" anchor="ctr">
              <a:prstTxWarp prst="textNoShape">
                <a:avLst/>
              </a:prstTxWarp>
            </a:bodyPr>
            <a:lstStyle/>
            <a:p>
              <a:pPr>
                <a:defRPr/>
              </a:pPr>
              <a:endParaRPr lang="en-US">
                <a:solidFill>
                  <a:prstClr val="black"/>
                </a:solidFill>
                <a:ea typeface="ＭＳ Ｐゴシック" pitchFamily="-109" charset="-128"/>
                <a:cs typeface="ＭＳ Ｐゴシック" pitchFamily="-109" charset="-128"/>
              </a:endParaRPr>
            </a:p>
          </p:txBody>
        </p:sp>
        <p:sp>
          <p:nvSpPr>
            <p:cNvPr id="830" name="Line 93"/>
            <p:cNvSpPr>
              <a:spLocks noChangeShapeType="1"/>
            </p:cNvSpPr>
            <p:nvPr/>
          </p:nvSpPr>
          <p:spPr bwMode="auto">
            <a:xfrm>
              <a:off x="2400" y="3067"/>
              <a:ext cx="149" cy="0"/>
            </a:xfrm>
            <a:prstGeom prst="line">
              <a:avLst/>
            </a:prstGeom>
            <a:noFill/>
            <a:ln w="19050">
              <a:solidFill>
                <a:schemeClr val="tx1"/>
              </a:solidFill>
              <a:round/>
              <a:headEnd/>
              <a:tailEnd type="triangle" w="med" len="med"/>
            </a:ln>
          </p:spPr>
          <p:txBody>
            <a:bodyPr wrap="none" anchor="ctr">
              <a:prstTxWarp prst="textNoShape">
                <a:avLst/>
              </a:prstTxWarp>
            </a:bodyPr>
            <a:lstStyle/>
            <a:p>
              <a:pPr>
                <a:defRPr/>
              </a:pPr>
              <a:endParaRPr lang="en-US">
                <a:solidFill>
                  <a:prstClr val="black"/>
                </a:solidFill>
                <a:ea typeface="ＭＳ Ｐゴシック" pitchFamily="-109" charset="-128"/>
                <a:cs typeface="ＭＳ Ｐゴシック" pitchFamily="-109" charset="-128"/>
              </a:endParaRPr>
            </a:p>
          </p:txBody>
        </p:sp>
      </p:grpSp>
      <p:grpSp>
        <p:nvGrpSpPr>
          <p:cNvPr id="887" name="Group 837"/>
          <p:cNvGrpSpPr>
            <a:grpSpLocks/>
          </p:cNvGrpSpPr>
          <p:nvPr/>
        </p:nvGrpSpPr>
        <p:grpSpPr bwMode="auto">
          <a:xfrm rot="-1800000">
            <a:off x="6907213" y="3387725"/>
            <a:ext cx="168275" cy="244475"/>
            <a:chOff x="8346210" y="4830026"/>
            <a:chExt cx="336915" cy="492839"/>
          </a:xfrm>
        </p:grpSpPr>
        <p:cxnSp>
          <p:nvCxnSpPr>
            <p:cNvPr id="835" name="Straight Connector 834"/>
            <p:cNvCxnSpPr/>
            <p:nvPr/>
          </p:nvCxnSpPr>
          <p:spPr>
            <a:xfrm>
              <a:off x="8335603" y="4800520"/>
              <a:ext cx="336915" cy="0"/>
            </a:xfrm>
            <a:prstGeom prst="line">
              <a:avLst/>
            </a:prstGeom>
            <a:ln w="381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37" name="Straight Connector 836"/>
            <p:cNvCxnSpPr/>
            <p:nvPr/>
          </p:nvCxnSpPr>
          <p:spPr>
            <a:xfrm rot="5400000">
              <a:off x="8268246" y="5076445"/>
              <a:ext cx="492839" cy="0"/>
            </a:xfrm>
            <a:prstGeom prst="line">
              <a:avLst/>
            </a:prstGeom>
            <a:ln w="381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pSp>
        <p:nvGrpSpPr>
          <p:cNvPr id="888" name="Group 842"/>
          <p:cNvGrpSpPr>
            <a:grpSpLocks/>
          </p:cNvGrpSpPr>
          <p:nvPr/>
        </p:nvGrpSpPr>
        <p:grpSpPr bwMode="auto">
          <a:xfrm rot="1800000" flipH="1">
            <a:off x="7475538" y="3375025"/>
            <a:ext cx="166687" cy="244475"/>
            <a:chOff x="8346210" y="4830026"/>
            <a:chExt cx="336915" cy="492839"/>
          </a:xfrm>
        </p:grpSpPr>
        <p:cxnSp>
          <p:nvCxnSpPr>
            <p:cNvPr id="844" name="Straight Connector 843"/>
            <p:cNvCxnSpPr/>
            <p:nvPr/>
          </p:nvCxnSpPr>
          <p:spPr>
            <a:xfrm>
              <a:off x="8359651" y="4829208"/>
              <a:ext cx="336917" cy="0"/>
            </a:xfrm>
            <a:prstGeom prst="line">
              <a:avLst/>
            </a:prstGeom>
            <a:ln w="381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845" name="Straight Connector 844"/>
            <p:cNvCxnSpPr/>
            <p:nvPr/>
          </p:nvCxnSpPr>
          <p:spPr>
            <a:xfrm rot="5400000">
              <a:off x="8268248" y="5074842"/>
              <a:ext cx="492839" cy="3208"/>
            </a:xfrm>
            <a:prstGeom prst="line">
              <a:avLst/>
            </a:prstGeom>
            <a:ln w="381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sp>
        <p:nvSpPr>
          <p:cNvPr id="54349" name="AutoShape 14"/>
          <p:cNvSpPr>
            <a:spLocks noChangeArrowheads="1"/>
          </p:cNvSpPr>
          <p:nvPr/>
        </p:nvSpPr>
        <p:spPr bwMode="auto">
          <a:xfrm rot="7288915" flipH="1" flipV="1">
            <a:off x="6635751" y="2284412"/>
            <a:ext cx="417512" cy="220663"/>
          </a:xfrm>
          <a:prstGeom prst="leftArrow">
            <a:avLst>
              <a:gd name="adj1" fmla="val 50000"/>
              <a:gd name="adj2" fmla="val 67642"/>
            </a:avLst>
          </a:prstGeom>
          <a:solidFill>
            <a:schemeClr val="bg2"/>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50" name="AutoShape 14"/>
          <p:cNvSpPr>
            <a:spLocks noChangeArrowheads="1"/>
          </p:cNvSpPr>
          <p:nvPr/>
        </p:nvSpPr>
        <p:spPr bwMode="auto">
          <a:xfrm rot="8100000" flipH="1" flipV="1">
            <a:off x="6038850" y="2273300"/>
            <a:ext cx="419100" cy="222250"/>
          </a:xfrm>
          <a:prstGeom prst="leftArrow">
            <a:avLst>
              <a:gd name="adj1" fmla="val 50000"/>
              <a:gd name="adj2" fmla="val 67414"/>
            </a:avLst>
          </a:prstGeom>
          <a:solidFill>
            <a:schemeClr val="bg2"/>
          </a:solidFill>
          <a:ln w="9525">
            <a:solidFill>
              <a:schemeClr val="tx1"/>
            </a:solidFill>
            <a:miter lim="800000"/>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51" name="TextBox 855"/>
          <p:cNvSpPr txBox="1">
            <a:spLocks noChangeArrowheads="1"/>
          </p:cNvSpPr>
          <p:nvPr/>
        </p:nvSpPr>
        <p:spPr bwMode="auto">
          <a:xfrm>
            <a:off x="2057400" y="533400"/>
            <a:ext cx="2219325" cy="461963"/>
          </a:xfrm>
          <a:prstGeom prst="rect">
            <a:avLst/>
          </a:prstGeom>
          <a:noFill/>
          <a:ln w="9525">
            <a:noFill/>
            <a:miter lim="800000"/>
            <a:headEnd/>
            <a:tailEnd/>
          </a:ln>
        </p:spPr>
        <p:txBody>
          <a:bodyPr>
            <a:prstTxWarp prst="textNoShape">
              <a:avLst/>
            </a:prstTxWarp>
            <a:spAutoFit/>
          </a:bodyPr>
          <a:lstStyle/>
          <a:p>
            <a:pPr algn="ctr" fontAlgn="base">
              <a:spcBef>
                <a:spcPct val="0"/>
              </a:spcBef>
              <a:spcAft>
                <a:spcPct val="0"/>
              </a:spcAft>
            </a:pPr>
            <a:r>
              <a:rPr lang="en-US" sz="2400" dirty="0">
                <a:solidFill>
                  <a:srgbClr val="000000"/>
                </a:solidFill>
                <a:ea typeface="ＭＳ Ｐゴシック" charset="-128"/>
                <a:cs typeface="ＭＳ Ｐゴシック" charset="-128"/>
              </a:rPr>
              <a:t>Glucocorticoids</a:t>
            </a:r>
          </a:p>
        </p:txBody>
      </p:sp>
      <p:sp>
        <p:nvSpPr>
          <p:cNvPr id="54352" name="Rectangle 63"/>
          <p:cNvSpPr>
            <a:spLocks noChangeArrowheads="1"/>
          </p:cNvSpPr>
          <p:nvPr/>
        </p:nvSpPr>
        <p:spPr bwMode="auto">
          <a:xfrm>
            <a:off x="1998663" y="2868613"/>
            <a:ext cx="723900"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Hsp23</a:t>
            </a:r>
            <a:endParaRPr lang="de-DE" sz="1400" b="1">
              <a:solidFill>
                <a:srgbClr val="000000"/>
              </a:solidFill>
              <a:latin typeface="Helvetica" charset="0"/>
              <a:ea typeface="ＭＳ Ｐゴシック" charset="-128"/>
              <a:cs typeface="ＭＳ Ｐゴシック" charset="-128"/>
            </a:endParaRPr>
          </a:p>
        </p:txBody>
      </p:sp>
      <p:sp>
        <p:nvSpPr>
          <p:cNvPr id="54353" name="Oval 66"/>
          <p:cNvSpPr>
            <a:spLocks noChangeArrowheads="1"/>
          </p:cNvSpPr>
          <p:nvPr/>
        </p:nvSpPr>
        <p:spPr bwMode="auto">
          <a:xfrm>
            <a:off x="2665413" y="2678113"/>
            <a:ext cx="246062" cy="242887"/>
          </a:xfrm>
          <a:prstGeom prst="ellipse">
            <a:avLst/>
          </a:prstGeom>
          <a:gradFill rotWithShape="0">
            <a:gsLst>
              <a:gs pos="0">
                <a:srgbClr val="08CD00"/>
              </a:gs>
              <a:gs pos="100000">
                <a:srgbClr val="045F00"/>
              </a:gs>
            </a:gsLst>
            <a:lin ang="540000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54" name="Rectangle 63"/>
          <p:cNvSpPr>
            <a:spLocks noChangeArrowheads="1"/>
          </p:cNvSpPr>
          <p:nvPr/>
        </p:nvSpPr>
        <p:spPr bwMode="auto">
          <a:xfrm>
            <a:off x="2979738" y="1970088"/>
            <a:ext cx="723900"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Cyp55</a:t>
            </a:r>
            <a:endParaRPr lang="de-DE" sz="1400" b="1">
              <a:solidFill>
                <a:srgbClr val="000000"/>
              </a:solidFill>
              <a:latin typeface="Helvetica" charset="0"/>
              <a:ea typeface="ＭＳ Ｐゴシック" charset="-128"/>
              <a:cs typeface="ＭＳ Ｐゴシック" charset="-128"/>
            </a:endParaRPr>
          </a:p>
        </p:txBody>
      </p:sp>
      <p:sp>
        <p:nvSpPr>
          <p:cNvPr id="54355" name="Rectangle 63"/>
          <p:cNvSpPr>
            <a:spLocks noChangeArrowheads="1"/>
          </p:cNvSpPr>
          <p:nvPr/>
        </p:nvSpPr>
        <p:spPr bwMode="auto">
          <a:xfrm>
            <a:off x="3367088" y="2278063"/>
            <a:ext cx="52387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PP5</a:t>
            </a:r>
            <a:endParaRPr lang="de-DE" sz="1400" b="1">
              <a:solidFill>
                <a:srgbClr val="000000"/>
              </a:solidFill>
              <a:latin typeface="Helvetica" charset="0"/>
              <a:ea typeface="ＭＳ Ｐゴシック" charset="-128"/>
              <a:cs typeface="ＭＳ Ｐゴシック" charset="-128"/>
            </a:endParaRPr>
          </a:p>
        </p:txBody>
      </p:sp>
      <p:sp>
        <p:nvSpPr>
          <p:cNvPr id="54356" name="Oval 66"/>
          <p:cNvSpPr>
            <a:spLocks noChangeArrowheads="1"/>
          </p:cNvSpPr>
          <p:nvPr/>
        </p:nvSpPr>
        <p:spPr bwMode="auto">
          <a:xfrm>
            <a:off x="2959100" y="2251075"/>
            <a:ext cx="246063" cy="242888"/>
          </a:xfrm>
          <a:prstGeom prst="ellipse">
            <a:avLst/>
          </a:prstGeom>
          <a:gradFill rotWithShape="0">
            <a:gsLst>
              <a:gs pos="0">
                <a:srgbClr val="08CD00"/>
              </a:gs>
              <a:gs pos="100000">
                <a:srgbClr val="045F00"/>
              </a:gs>
            </a:gsLst>
            <a:lin ang="540000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54357" name="Oval 66"/>
          <p:cNvSpPr>
            <a:spLocks noChangeArrowheads="1"/>
          </p:cNvSpPr>
          <p:nvPr/>
        </p:nvSpPr>
        <p:spPr bwMode="auto">
          <a:xfrm>
            <a:off x="3167063" y="2319338"/>
            <a:ext cx="246062" cy="242887"/>
          </a:xfrm>
          <a:prstGeom prst="ellipse">
            <a:avLst/>
          </a:prstGeom>
          <a:gradFill rotWithShape="0">
            <a:gsLst>
              <a:gs pos="0">
                <a:srgbClr val="08CD00"/>
              </a:gs>
              <a:gs pos="100000">
                <a:srgbClr val="045F00"/>
              </a:gs>
            </a:gsLst>
            <a:lin ang="540000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832" name="Oval 831"/>
          <p:cNvSpPr/>
          <p:nvPr/>
        </p:nvSpPr>
        <p:spPr>
          <a:xfrm>
            <a:off x="6635750" y="1911350"/>
            <a:ext cx="193675" cy="195263"/>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833" name="Oval 832"/>
          <p:cNvSpPr/>
          <p:nvPr/>
        </p:nvSpPr>
        <p:spPr>
          <a:xfrm>
            <a:off x="7162800" y="1912938"/>
            <a:ext cx="195263" cy="19367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a:solidFill>
                <a:prstClr val="white"/>
              </a:solidFill>
            </a:endParaRPr>
          </a:p>
        </p:txBody>
      </p:sp>
      <p:sp>
        <p:nvSpPr>
          <p:cNvPr id="54360" name="Rectangle 67"/>
          <p:cNvSpPr>
            <a:spLocks noChangeArrowheads="1"/>
          </p:cNvSpPr>
          <p:nvPr/>
        </p:nvSpPr>
        <p:spPr bwMode="auto">
          <a:xfrm>
            <a:off x="3771901" y="0"/>
            <a:ext cx="5348288"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i="1" dirty="0" err="1">
                <a:solidFill>
                  <a:srgbClr val="000000"/>
                </a:solidFill>
                <a:latin typeface="Helvetica" charset="0"/>
                <a:ea typeface="ＭＳ Ｐゴシック" charset="-128"/>
                <a:cs typeface="ＭＳ Ｐゴシック" charset="-128"/>
              </a:rPr>
              <a:t>Baschant</a:t>
            </a:r>
            <a:r>
              <a:rPr lang="en-US" sz="1400" b="1" i="1" dirty="0">
                <a:solidFill>
                  <a:srgbClr val="000000"/>
                </a:solidFill>
                <a:latin typeface="Helvetica" charset="0"/>
                <a:ea typeface="ＭＳ Ｐゴシック" charset="-128"/>
                <a:cs typeface="ＭＳ Ｐゴシック" charset="-128"/>
              </a:rPr>
              <a:t> and </a:t>
            </a:r>
            <a:r>
              <a:rPr lang="en-US" sz="1400" b="1" i="1" dirty="0" err="1">
                <a:solidFill>
                  <a:srgbClr val="000000"/>
                </a:solidFill>
                <a:latin typeface="Helvetica" charset="0"/>
                <a:ea typeface="ＭＳ Ｐゴシック" charset="-128"/>
                <a:cs typeface="ＭＳ Ｐゴシック" charset="-128"/>
              </a:rPr>
              <a:t>Tuckermann</a:t>
            </a:r>
            <a:r>
              <a:rPr lang="en-US" sz="1400" b="1" i="1" dirty="0">
                <a:solidFill>
                  <a:srgbClr val="000000"/>
                </a:solidFill>
                <a:latin typeface="Helvetica" charset="0"/>
                <a:ea typeface="ＭＳ Ｐゴシック" charset="-128"/>
                <a:cs typeface="ＭＳ Ｐゴシック" charset="-128"/>
              </a:rPr>
              <a:t> </a:t>
            </a:r>
            <a:r>
              <a:rPr lang="en-US" sz="1400" b="1" dirty="0">
                <a:solidFill>
                  <a:srgbClr val="000000"/>
                </a:solidFill>
                <a:latin typeface="Helvetica" charset="0"/>
                <a:ea typeface="ＭＳ Ｐゴシック" charset="-128"/>
                <a:cs typeface="ＭＳ Ｐゴシック" charset="-128"/>
              </a:rPr>
              <a:t>2010</a:t>
            </a:r>
            <a:r>
              <a:rPr lang="en-US" sz="1400" b="1" i="1" dirty="0">
                <a:solidFill>
                  <a:srgbClr val="000000"/>
                </a:solidFill>
                <a:latin typeface="Helvetica" charset="0"/>
                <a:ea typeface="ＭＳ Ｐゴシック" charset="-128"/>
                <a:cs typeface="ＭＳ Ｐゴシック" charset="-128"/>
              </a:rPr>
              <a:t> </a:t>
            </a:r>
            <a:r>
              <a:rPr lang="en-US" sz="1400" b="1" dirty="0">
                <a:solidFill>
                  <a:srgbClr val="000000"/>
                </a:solidFill>
                <a:latin typeface="Helvetica" charset="0"/>
                <a:ea typeface="ＭＳ Ｐゴシック" charset="-128"/>
                <a:cs typeface="ＭＳ Ｐゴシック" charset="-128"/>
              </a:rPr>
              <a:t>J. Steroid </a:t>
            </a:r>
            <a:r>
              <a:rPr lang="en-US" sz="1400" b="1" dirty="0" err="1">
                <a:solidFill>
                  <a:srgbClr val="000000"/>
                </a:solidFill>
                <a:latin typeface="Helvetica" charset="0"/>
                <a:ea typeface="ＭＳ Ｐゴシック" charset="-128"/>
                <a:cs typeface="ＭＳ Ｐゴシック" charset="-128"/>
              </a:rPr>
              <a:t>Biochem</a:t>
            </a:r>
            <a:r>
              <a:rPr lang="en-US" sz="1400" b="1" dirty="0">
                <a:solidFill>
                  <a:srgbClr val="000000"/>
                </a:solidFill>
                <a:latin typeface="Helvetica" charset="0"/>
                <a:ea typeface="ＭＳ Ｐゴシック" charset="-128"/>
                <a:cs typeface="ＭＳ Ｐゴシック" charset="-128"/>
              </a:rPr>
              <a:t> </a:t>
            </a:r>
            <a:r>
              <a:rPr lang="en-US" sz="1400" b="1" dirty="0" err="1">
                <a:solidFill>
                  <a:srgbClr val="000000"/>
                </a:solidFill>
                <a:latin typeface="Helvetica" charset="0"/>
                <a:ea typeface="ＭＳ Ｐゴシック" charset="-128"/>
                <a:cs typeface="ＭＳ Ｐゴシック" charset="-128"/>
              </a:rPr>
              <a:t>Mol</a:t>
            </a:r>
            <a:r>
              <a:rPr lang="en-US" sz="1400" b="1" dirty="0">
                <a:solidFill>
                  <a:srgbClr val="000000"/>
                </a:solidFill>
                <a:latin typeface="Helvetica" charset="0"/>
                <a:ea typeface="ＭＳ Ｐゴシック" charset="-128"/>
                <a:cs typeface="ＭＳ Ｐゴシック" charset="-128"/>
              </a:rPr>
              <a:t> </a:t>
            </a:r>
            <a:r>
              <a:rPr lang="en-US" sz="1400" b="1" dirty="0" err="1">
                <a:solidFill>
                  <a:srgbClr val="000000"/>
                </a:solidFill>
                <a:latin typeface="Helvetica" charset="0"/>
                <a:ea typeface="ＭＳ Ｐゴシック" charset="-128"/>
                <a:cs typeface="ＭＳ Ｐゴシック" charset="-128"/>
              </a:rPr>
              <a:t>Biol</a:t>
            </a:r>
            <a:endParaRPr lang="de-DE" sz="1400" b="1" dirty="0">
              <a:solidFill>
                <a:srgbClr val="000000"/>
              </a:solidFill>
              <a:latin typeface="Helvetica" charset="0"/>
              <a:ea typeface="ＭＳ Ｐゴシック" charset="-128"/>
              <a:cs typeface="ＭＳ Ｐゴシック" charset="-128"/>
            </a:endParaRPr>
          </a:p>
        </p:txBody>
      </p:sp>
      <p:sp>
        <p:nvSpPr>
          <p:cNvPr id="221" name="TextBox 220"/>
          <p:cNvSpPr txBox="1"/>
          <p:nvPr/>
        </p:nvSpPr>
        <p:spPr>
          <a:xfrm>
            <a:off x="1951853" y="6487461"/>
            <a:ext cx="1483324" cy="369332"/>
          </a:xfrm>
          <a:prstGeom prst="rect">
            <a:avLst/>
          </a:prstGeom>
          <a:noFill/>
        </p:spPr>
        <p:txBody>
          <a:bodyPr wrap="none" rtlCol="0">
            <a:spAutoFit/>
          </a:bodyPr>
          <a:lstStyle/>
          <a:p>
            <a:r>
              <a:rPr lang="en-US" b="1" dirty="0" smtClean="0">
                <a:solidFill>
                  <a:prstClr val="black"/>
                </a:solidFill>
              </a:rPr>
              <a:t>“Side effects”</a:t>
            </a:r>
            <a:endParaRPr lang="en-US" b="1" dirty="0">
              <a:solidFill>
                <a:prstClr val="black"/>
              </a:solidFill>
            </a:endParaRPr>
          </a:p>
        </p:txBody>
      </p:sp>
      <p:sp>
        <p:nvSpPr>
          <p:cNvPr id="864" name="TextBox 863"/>
          <p:cNvSpPr txBox="1"/>
          <p:nvPr/>
        </p:nvSpPr>
        <p:spPr>
          <a:xfrm>
            <a:off x="5742652" y="6487461"/>
            <a:ext cx="2223498" cy="369332"/>
          </a:xfrm>
          <a:prstGeom prst="rect">
            <a:avLst/>
          </a:prstGeom>
          <a:noFill/>
        </p:spPr>
        <p:txBody>
          <a:bodyPr wrap="none" rtlCol="0">
            <a:spAutoFit/>
          </a:bodyPr>
          <a:lstStyle/>
          <a:p>
            <a:r>
              <a:rPr lang="en-US" b="1" dirty="0" smtClean="0">
                <a:solidFill>
                  <a:prstClr val="black"/>
                </a:solidFill>
              </a:rPr>
              <a:t>“Therapeutic effects”</a:t>
            </a:r>
            <a:endParaRPr lang="en-US" b="1" dirty="0">
              <a:solidFill>
                <a:prstClr val="black"/>
              </a:solidFill>
            </a:endParaRPr>
          </a:p>
        </p:txBody>
      </p:sp>
      <p:sp>
        <p:nvSpPr>
          <p:cNvPr id="866" name="Regular Pentagon 865"/>
          <p:cNvSpPr/>
          <p:nvPr/>
        </p:nvSpPr>
        <p:spPr bwMode="auto">
          <a:xfrm rot="16200000">
            <a:off x="5414988" y="4573456"/>
            <a:ext cx="354859" cy="314939"/>
          </a:xfrm>
          <a:prstGeom prst="pentagon">
            <a:avLst/>
          </a:prstGeom>
          <a:gradFill rotWithShape="1">
            <a:gsLst>
              <a:gs pos="0">
                <a:srgbClr val="161668"/>
              </a:gs>
              <a:gs pos="100000">
                <a:srgbClr val="333399">
                  <a:tint val="50000"/>
                  <a:shade val="100000"/>
                  <a:satMod val="350000"/>
                </a:srgbClr>
              </a:gs>
            </a:gsLst>
            <a:lin ang="16200000" scaled="0"/>
          </a:gradFill>
          <a:ln w="9525" cap="flat" cmpd="sng" algn="ctr">
            <a:solidFill>
              <a:srgbClr val="33339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a:defRPr/>
            </a:pPr>
            <a:endParaRPr lang="en-US" sz="1200" b="1" kern="0">
              <a:solidFill>
                <a:srgbClr val="FFFFFF"/>
              </a:solidFill>
              <a:ea typeface="ＭＳ Ｐゴシック" pitchFamily="-109" charset="-128"/>
              <a:cs typeface="ＭＳ Ｐゴシック" pitchFamily="-109" charset="-128"/>
            </a:endParaRPr>
          </a:p>
        </p:txBody>
      </p:sp>
      <p:sp>
        <p:nvSpPr>
          <p:cNvPr id="867" name="TextBox 855"/>
          <p:cNvSpPr txBox="1">
            <a:spLocks noChangeArrowheads="1"/>
          </p:cNvSpPr>
          <p:nvPr/>
        </p:nvSpPr>
        <p:spPr bwMode="auto">
          <a:xfrm>
            <a:off x="6241572" y="4569925"/>
            <a:ext cx="2219325" cy="830997"/>
          </a:xfrm>
          <a:prstGeom prst="rect">
            <a:avLst/>
          </a:prstGeom>
          <a:noFill/>
          <a:ln w="9525">
            <a:noFill/>
            <a:miter lim="800000"/>
            <a:headEnd/>
            <a:tailEnd/>
          </a:ln>
        </p:spPr>
        <p:txBody>
          <a:bodyPr>
            <a:prstTxWarp prst="textNoShape">
              <a:avLst/>
            </a:prstTxWarp>
            <a:spAutoFit/>
          </a:bodyPr>
          <a:lstStyle/>
          <a:p>
            <a:pPr algn="ctr" fontAlgn="base">
              <a:spcBef>
                <a:spcPct val="0"/>
              </a:spcBef>
              <a:spcAft>
                <a:spcPct val="0"/>
              </a:spcAft>
            </a:pPr>
            <a:r>
              <a:rPr lang="en-US" sz="2400" b="1" dirty="0" smtClean="0">
                <a:solidFill>
                  <a:srgbClr val="000000"/>
                </a:solidFill>
                <a:ea typeface="ＭＳ Ｐゴシック" charset="-128"/>
                <a:cs typeface="ＭＳ Ｐゴシック" charset="-128"/>
              </a:rPr>
              <a:t>Selective GR Modulators</a:t>
            </a:r>
            <a:endParaRPr lang="en-US" sz="2400" b="1" dirty="0">
              <a:solidFill>
                <a:srgbClr val="000000"/>
              </a:solidFill>
              <a:ea typeface="ＭＳ Ｐゴシック" charset="-128"/>
              <a:cs typeface="ＭＳ Ｐゴシック" charset="-128"/>
            </a:endParaRPr>
          </a:p>
        </p:txBody>
      </p:sp>
    </p:spTree>
    <p:extLst>
      <p:ext uri="{BB962C8B-B14F-4D97-AF65-F5344CB8AC3E}">
        <p14:creationId xmlns:p14="http://schemas.microsoft.com/office/powerpoint/2010/main" val="3000967523"/>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1702" y="1412776"/>
            <a:ext cx="808990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Box 4"/>
          <p:cNvSpPr txBox="1">
            <a:spLocks noChangeArrowheads="1"/>
          </p:cNvSpPr>
          <p:nvPr/>
        </p:nvSpPr>
        <p:spPr bwMode="auto">
          <a:xfrm>
            <a:off x="5770339" y="6485463"/>
            <a:ext cx="34067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eaLnBrk="1" hangingPunct="1">
              <a:spcBef>
                <a:spcPct val="50000"/>
              </a:spcBef>
            </a:pPr>
            <a:r>
              <a:rPr lang="en-US" sz="1600" dirty="0" err="1">
                <a:solidFill>
                  <a:prstClr val="black"/>
                </a:solidFill>
                <a:latin typeface="Arial" panose="020B0604020202020204" pitchFamily="34" charset="0"/>
                <a:cs typeface="Arial" panose="020B0604020202020204" pitchFamily="34" charset="0"/>
              </a:rPr>
              <a:t>Schäcke</a:t>
            </a:r>
            <a:r>
              <a:rPr lang="en-US" sz="1600" dirty="0">
                <a:solidFill>
                  <a:prstClr val="black"/>
                </a:solidFill>
                <a:latin typeface="Arial" panose="020B0604020202020204" pitchFamily="34" charset="0"/>
                <a:cs typeface="Arial" panose="020B0604020202020204" pitchFamily="34" charset="0"/>
              </a:rPr>
              <a:t> et al., 2007, MCE 275:109</a:t>
            </a:r>
            <a:endParaRPr lang="en-US" sz="2000" dirty="0">
              <a:solidFill>
                <a:prstClr val="black"/>
              </a:solidFill>
              <a:latin typeface="Arial" panose="020B0604020202020204" pitchFamily="34" charset="0"/>
              <a:cs typeface="Arial" panose="020B0604020202020204" pitchFamily="34" charset="0"/>
            </a:endParaRPr>
          </a:p>
        </p:txBody>
      </p:sp>
      <p:sp>
        <p:nvSpPr>
          <p:cNvPr id="4" name="Textfeld 3"/>
          <p:cNvSpPr txBox="1"/>
          <p:nvPr/>
        </p:nvSpPr>
        <p:spPr>
          <a:xfrm>
            <a:off x="2483768" y="5257600"/>
            <a:ext cx="6101432" cy="461665"/>
          </a:xfrm>
          <a:prstGeom prst="rect">
            <a:avLst/>
          </a:prstGeom>
          <a:noFill/>
        </p:spPr>
        <p:txBody>
          <a:bodyPr wrap="square" rtlCol="0">
            <a:spAutoFit/>
          </a:bodyPr>
          <a:lstStyle/>
          <a:p>
            <a:r>
              <a:rPr lang="de-DE" sz="2400" b="1" dirty="0" smtClean="0">
                <a:latin typeface="Arial" panose="020B0604020202020204" pitchFamily="34" charset="0"/>
                <a:cs typeface="Arial" panose="020B0604020202020204" pitchFamily="34" charset="0"/>
              </a:rPr>
              <a:t>BUT</a:t>
            </a:r>
            <a:r>
              <a:rPr lang="de-DE" sz="2400" dirty="0" smtClean="0">
                <a:latin typeface="Arial" panose="020B0604020202020204" pitchFamily="34" charset="0"/>
                <a:cs typeface="Arial" panose="020B0604020202020204" pitchFamily="34" charset="0"/>
              </a:rPr>
              <a:t> </a:t>
            </a:r>
            <a:r>
              <a:rPr lang="de-DE" sz="2400" dirty="0" err="1" smtClean="0">
                <a:latin typeface="Arial" panose="020B0604020202020204" pitchFamily="34" charset="0"/>
                <a:cs typeface="Arial" panose="020B0604020202020204" pitchFamily="34" charset="0"/>
              </a:rPr>
              <a:t>little</a:t>
            </a:r>
            <a:r>
              <a:rPr lang="de-DE" sz="2400" dirty="0" smtClean="0">
                <a:latin typeface="Arial" panose="020B0604020202020204" pitchFamily="34" charset="0"/>
                <a:cs typeface="Arial" panose="020B0604020202020204" pitchFamily="34" charset="0"/>
              </a:rPr>
              <a:t> </a:t>
            </a:r>
            <a:r>
              <a:rPr lang="de-DE" sz="2400" dirty="0" err="1" smtClean="0">
                <a:latin typeface="Arial" panose="020B0604020202020204" pitchFamily="34" charset="0"/>
                <a:cs typeface="Arial" panose="020B0604020202020204" pitchFamily="34" charset="0"/>
              </a:rPr>
              <a:t>success</a:t>
            </a:r>
            <a:r>
              <a:rPr lang="de-DE" sz="2400" dirty="0" smtClean="0">
                <a:latin typeface="Arial" panose="020B0604020202020204" pitchFamily="34" charset="0"/>
                <a:cs typeface="Arial" panose="020B0604020202020204" pitchFamily="34" charset="0"/>
              </a:rPr>
              <a:t> </a:t>
            </a:r>
            <a:r>
              <a:rPr lang="de-DE" sz="2400" dirty="0" err="1" smtClean="0">
                <a:latin typeface="Arial" panose="020B0604020202020204" pitchFamily="34" charset="0"/>
                <a:cs typeface="Arial" panose="020B0604020202020204" pitchFamily="34" charset="0"/>
              </a:rPr>
              <a:t>to</a:t>
            </a:r>
            <a:r>
              <a:rPr lang="de-DE" sz="2400" dirty="0" smtClean="0">
                <a:latin typeface="Arial" panose="020B0604020202020204" pitchFamily="34" charset="0"/>
                <a:cs typeface="Arial" panose="020B0604020202020204" pitchFamily="34" charset="0"/>
              </a:rPr>
              <a:t> </a:t>
            </a:r>
            <a:r>
              <a:rPr lang="de-DE" sz="2400" dirty="0" err="1" smtClean="0">
                <a:latin typeface="Arial" panose="020B0604020202020204" pitchFamily="34" charset="0"/>
                <a:cs typeface="Arial" panose="020B0604020202020204" pitchFamily="34" charset="0"/>
              </a:rPr>
              <a:t>make</a:t>
            </a:r>
            <a:r>
              <a:rPr lang="de-DE" sz="2400" dirty="0" smtClean="0">
                <a:latin typeface="Arial" panose="020B0604020202020204" pitchFamily="34" charset="0"/>
                <a:cs typeface="Arial" panose="020B0604020202020204" pitchFamily="34" charset="0"/>
              </a:rPr>
              <a:t> </a:t>
            </a:r>
            <a:r>
              <a:rPr lang="de-DE" sz="2400" dirty="0" err="1" smtClean="0">
                <a:latin typeface="Arial" panose="020B0604020202020204" pitchFamily="34" charset="0"/>
                <a:cs typeface="Arial" panose="020B0604020202020204" pitchFamily="34" charset="0"/>
              </a:rPr>
              <a:t>it</a:t>
            </a:r>
            <a:r>
              <a:rPr lang="de-DE" sz="2400" dirty="0" smtClean="0">
                <a:latin typeface="Arial" panose="020B0604020202020204" pitchFamily="34" charset="0"/>
                <a:cs typeface="Arial" panose="020B0604020202020204" pitchFamily="34" charset="0"/>
              </a:rPr>
              <a:t> </a:t>
            </a:r>
            <a:r>
              <a:rPr lang="de-DE" sz="2400" dirty="0" err="1" smtClean="0">
                <a:latin typeface="Arial" panose="020B0604020202020204" pitchFamily="34" charset="0"/>
                <a:cs typeface="Arial" panose="020B0604020202020204" pitchFamily="34" charset="0"/>
              </a:rPr>
              <a:t>to</a:t>
            </a:r>
            <a:r>
              <a:rPr lang="de-DE" sz="2400" dirty="0" smtClean="0">
                <a:latin typeface="Arial" panose="020B0604020202020204" pitchFamily="34" charset="0"/>
                <a:cs typeface="Arial" panose="020B0604020202020204" pitchFamily="34" charset="0"/>
              </a:rPr>
              <a:t> </a:t>
            </a:r>
            <a:r>
              <a:rPr lang="de-DE" sz="2400" dirty="0" err="1" smtClean="0">
                <a:latin typeface="Arial" panose="020B0604020202020204" pitchFamily="34" charset="0"/>
                <a:cs typeface="Arial" panose="020B0604020202020204" pitchFamily="34" charset="0"/>
              </a:rPr>
              <a:t>the</a:t>
            </a:r>
            <a:r>
              <a:rPr lang="de-DE" sz="2400" dirty="0" smtClean="0">
                <a:latin typeface="Arial" panose="020B0604020202020204" pitchFamily="34" charset="0"/>
                <a:cs typeface="Arial" panose="020B0604020202020204" pitchFamily="34" charset="0"/>
              </a:rPr>
              <a:t> </a:t>
            </a:r>
            <a:r>
              <a:rPr lang="de-DE" sz="2400" dirty="0" err="1" smtClean="0">
                <a:latin typeface="Arial" panose="020B0604020202020204" pitchFamily="34" charset="0"/>
                <a:cs typeface="Arial" panose="020B0604020202020204" pitchFamily="34" charset="0"/>
              </a:rPr>
              <a:t>clinics</a:t>
            </a:r>
            <a:endParaRPr lang="de-DE"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5137883"/>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4" name="Straight Connector 33"/>
          <p:cNvCxnSpPr/>
          <p:nvPr/>
        </p:nvCxnSpPr>
        <p:spPr bwMode="auto">
          <a:xfrm>
            <a:off x="5659042" y="5901071"/>
            <a:ext cx="2040768" cy="11195"/>
          </a:xfrm>
          <a:prstGeom prst="line">
            <a:avLst/>
          </a:prstGeom>
          <a:noFill/>
          <a:ln w="25400" cap="flat" cmpd="sng" algn="ctr">
            <a:solidFill>
              <a:srgbClr val="FF6600"/>
            </a:solidFill>
            <a:prstDash val="solid"/>
          </a:ln>
          <a:effectLst>
            <a:outerShdw blurRad="40000" dist="20000" dir="5400000" rotWithShape="0">
              <a:srgbClr val="000000">
                <a:alpha val="38000"/>
              </a:srgbClr>
            </a:outerShdw>
          </a:effectLst>
        </p:spPr>
      </p:cxnSp>
      <p:grpSp>
        <p:nvGrpSpPr>
          <p:cNvPr id="4" name="Group 76"/>
          <p:cNvGrpSpPr>
            <a:grpSpLocks/>
          </p:cNvGrpSpPr>
          <p:nvPr/>
        </p:nvGrpSpPr>
        <p:grpSpPr bwMode="auto">
          <a:xfrm>
            <a:off x="1342446" y="3611144"/>
            <a:ext cx="1388156" cy="958850"/>
            <a:chOff x="304800" y="1613583"/>
            <a:chExt cx="1408281" cy="976804"/>
          </a:xfrm>
        </p:grpSpPr>
        <p:grpSp>
          <p:nvGrpSpPr>
            <p:cNvPr id="5" name="Group 70"/>
            <p:cNvGrpSpPr>
              <a:grpSpLocks/>
            </p:cNvGrpSpPr>
            <p:nvPr/>
          </p:nvGrpSpPr>
          <p:grpSpPr bwMode="auto">
            <a:xfrm>
              <a:off x="990600" y="1613583"/>
              <a:ext cx="494413" cy="824817"/>
              <a:chOff x="952500" y="1600883"/>
              <a:chExt cx="494413" cy="824817"/>
            </a:xfrm>
          </p:grpSpPr>
          <p:pic>
            <p:nvPicPr>
              <p:cNvPr id="11" name="Picture 62"/>
              <p:cNvPicPr>
                <a:picLocks noChangeAspect="1"/>
              </p:cNvPicPr>
              <p:nvPr/>
            </p:nvPicPr>
            <p:blipFill>
              <a:blip r:embed="rId2"/>
              <a:srcRect/>
              <a:stretch>
                <a:fillRect/>
              </a:stretch>
            </p:blipFill>
            <p:spPr bwMode="auto">
              <a:xfrm rot="5400000">
                <a:off x="762000" y="1866900"/>
                <a:ext cx="749300" cy="368300"/>
              </a:xfrm>
              <a:prstGeom prst="rect">
                <a:avLst/>
              </a:prstGeom>
              <a:noFill/>
              <a:ln w="9525">
                <a:noFill/>
                <a:miter lim="800000"/>
                <a:headEnd/>
                <a:tailEnd/>
              </a:ln>
            </p:spPr>
          </p:pic>
          <p:sp>
            <p:nvSpPr>
              <p:cNvPr id="12" name="Regular Pentagon 11"/>
              <p:cNvSpPr/>
              <p:nvPr/>
            </p:nvSpPr>
            <p:spPr>
              <a:xfrm>
                <a:off x="1271662" y="1600883"/>
                <a:ext cx="175545" cy="155254"/>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grpSp>
          <p:nvGrpSpPr>
            <p:cNvPr id="6" name="Group 69"/>
            <p:cNvGrpSpPr>
              <a:grpSpLocks/>
            </p:cNvGrpSpPr>
            <p:nvPr/>
          </p:nvGrpSpPr>
          <p:grpSpPr bwMode="auto">
            <a:xfrm flipH="1">
              <a:off x="549348" y="1613583"/>
              <a:ext cx="492052" cy="824817"/>
              <a:chOff x="546100" y="1613583"/>
              <a:chExt cx="492052" cy="824817"/>
            </a:xfrm>
          </p:grpSpPr>
          <p:pic>
            <p:nvPicPr>
              <p:cNvPr id="9" name="Picture 67"/>
              <p:cNvPicPr>
                <a:picLocks noChangeAspect="1"/>
              </p:cNvPicPr>
              <p:nvPr/>
            </p:nvPicPr>
            <p:blipFill>
              <a:blip r:embed="rId2"/>
              <a:srcRect/>
              <a:stretch>
                <a:fillRect/>
              </a:stretch>
            </p:blipFill>
            <p:spPr bwMode="auto">
              <a:xfrm rot="5400000">
                <a:off x="355600" y="1879600"/>
                <a:ext cx="749300" cy="368300"/>
              </a:xfrm>
              <a:prstGeom prst="rect">
                <a:avLst/>
              </a:prstGeom>
              <a:noFill/>
              <a:ln w="9525">
                <a:noFill/>
                <a:miter lim="800000"/>
                <a:headEnd/>
                <a:tailEnd/>
              </a:ln>
            </p:spPr>
          </p:pic>
          <p:sp>
            <p:nvSpPr>
              <p:cNvPr id="10" name="Regular Pentagon 9"/>
              <p:cNvSpPr/>
              <p:nvPr/>
            </p:nvSpPr>
            <p:spPr>
              <a:xfrm>
                <a:off x="862356" y="1613583"/>
                <a:ext cx="175546" cy="155254"/>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cxnSp>
          <p:nvCxnSpPr>
            <p:cNvPr id="7" name="Straight Connector 6"/>
            <p:cNvCxnSpPr/>
            <p:nvPr/>
          </p:nvCxnSpPr>
          <p:spPr>
            <a:xfrm>
              <a:off x="304800" y="2441602"/>
              <a:ext cx="1408281" cy="0"/>
            </a:xfrm>
            <a:prstGeom prst="line">
              <a:avLst/>
            </a:prstGeom>
            <a:noFill/>
            <a:ln w="25400" cap="flat" cmpd="sng" algn="ctr">
              <a:solidFill>
                <a:srgbClr val="FF6600"/>
              </a:solidFill>
              <a:prstDash val="solid"/>
            </a:ln>
            <a:effectLst>
              <a:outerShdw blurRad="40000" dist="20000" dir="5400000" rotWithShape="0">
                <a:srgbClr val="000000">
                  <a:alpha val="38000"/>
                </a:srgbClr>
              </a:outerShdw>
            </a:effectLst>
          </p:spPr>
        </p:cxnSp>
        <p:sp>
          <p:nvSpPr>
            <p:cNvPr id="8" name="Rectangle 7"/>
            <p:cNvSpPr/>
            <p:nvPr/>
          </p:nvSpPr>
          <p:spPr>
            <a:xfrm>
              <a:off x="671997" y="2323544"/>
              <a:ext cx="686080" cy="266843"/>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sp>
        <p:nvSpPr>
          <p:cNvPr id="13" name="Rectangle 67"/>
          <p:cNvSpPr>
            <a:spLocks noChangeArrowheads="1"/>
          </p:cNvSpPr>
          <p:nvPr/>
        </p:nvSpPr>
        <p:spPr bwMode="auto">
          <a:xfrm rot="16200000">
            <a:off x="1668663" y="3952583"/>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14" name="Rectangle 67"/>
          <p:cNvSpPr>
            <a:spLocks noChangeArrowheads="1"/>
          </p:cNvSpPr>
          <p:nvPr/>
        </p:nvSpPr>
        <p:spPr bwMode="auto">
          <a:xfrm rot="16200000">
            <a:off x="1927426" y="3941471"/>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pic>
        <p:nvPicPr>
          <p:cNvPr id="15" name="Picture 84"/>
          <p:cNvPicPr>
            <a:picLocks noChangeAspect="1"/>
          </p:cNvPicPr>
          <p:nvPr/>
        </p:nvPicPr>
        <p:blipFill>
          <a:blip r:embed="rId3"/>
          <a:srcRect/>
          <a:stretch>
            <a:fillRect/>
          </a:stretch>
        </p:blipFill>
        <p:spPr bwMode="auto">
          <a:xfrm rot="5062450">
            <a:off x="6202346" y="2634039"/>
            <a:ext cx="815975" cy="401638"/>
          </a:xfrm>
          <a:prstGeom prst="rect">
            <a:avLst/>
          </a:prstGeom>
          <a:noFill/>
          <a:ln w="9525">
            <a:noFill/>
            <a:miter lim="800000"/>
            <a:headEnd/>
            <a:tailEnd/>
          </a:ln>
        </p:spPr>
      </p:pic>
      <p:sp>
        <p:nvSpPr>
          <p:cNvPr id="16" name="Regular Pentagon 15"/>
          <p:cNvSpPr/>
          <p:nvPr/>
        </p:nvSpPr>
        <p:spPr bwMode="auto">
          <a:xfrm rot="16200000">
            <a:off x="6713543" y="2431281"/>
            <a:ext cx="192087"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cxnSp>
        <p:nvCxnSpPr>
          <p:cNvPr id="17" name="Straight Connector 16"/>
          <p:cNvCxnSpPr/>
          <p:nvPr/>
        </p:nvCxnSpPr>
        <p:spPr bwMode="auto">
          <a:xfrm>
            <a:off x="5516545" y="3194869"/>
            <a:ext cx="2040768" cy="11195"/>
          </a:xfrm>
          <a:prstGeom prst="line">
            <a:avLst/>
          </a:prstGeom>
          <a:noFill/>
          <a:ln w="25400" cap="flat" cmpd="sng" algn="ctr">
            <a:solidFill>
              <a:srgbClr val="FF6600"/>
            </a:solidFill>
            <a:prstDash val="solid"/>
          </a:ln>
          <a:effectLst>
            <a:outerShdw blurRad="40000" dist="20000" dir="5400000" rotWithShape="0">
              <a:srgbClr val="000000">
                <a:alpha val="38000"/>
              </a:srgbClr>
            </a:outerShdw>
          </a:effectLst>
        </p:spPr>
      </p:cxnSp>
      <p:sp>
        <p:nvSpPr>
          <p:cNvPr id="18" name="Rectangle 17"/>
          <p:cNvSpPr/>
          <p:nvPr/>
        </p:nvSpPr>
        <p:spPr bwMode="auto">
          <a:xfrm>
            <a:off x="6272195" y="3055169"/>
            <a:ext cx="752475" cy="292100"/>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19" name="Rectangle 67"/>
          <p:cNvSpPr>
            <a:spLocks noChangeArrowheads="1"/>
          </p:cNvSpPr>
          <p:nvPr/>
        </p:nvSpPr>
        <p:spPr bwMode="auto">
          <a:xfrm rot="16200000">
            <a:off x="6342876" y="2679416"/>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pic>
        <p:nvPicPr>
          <p:cNvPr id="21" name="Picture 84"/>
          <p:cNvPicPr>
            <a:picLocks noChangeAspect="1"/>
          </p:cNvPicPr>
          <p:nvPr/>
        </p:nvPicPr>
        <p:blipFill>
          <a:blip r:embed="rId3"/>
          <a:srcRect/>
          <a:stretch>
            <a:fillRect/>
          </a:stretch>
        </p:blipFill>
        <p:spPr bwMode="auto">
          <a:xfrm>
            <a:off x="6679426" y="4569994"/>
            <a:ext cx="815975" cy="401638"/>
          </a:xfrm>
          <a:prstGeom prst="rect">
            <a:avLst/>
          </a:prstGeom>
          <a:noFill/>
          <a:ln w="9525">
            <a:noFill/>
            <a:miter lim="800000"/>
            <a:headEnd/>
            <a:tailEnd/>
          </a:ln>
        </p:spPr>
      </p:pic>
      <p:sp>
        <p:nvSpPr>
          <p:cNvPr id="22" name="Rectangle 21"/>
          <p:cNvSpPr/>
          <p:nvPr/>
        </p:nvSpPr>
        <p:spPr bwMode="auto">
          <a:xfrm>
            <a:off x="6682601" y="5771732"/>
            <a:ext cx="752475" cy="292100"/>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23" name="Oval 22"/>
          <p:cNvSpPr/>
          <p:nvPr/>
        </p:nvSpPr>
        <p:spPr bwMode="auto">
          <a:xfrm>
            <a:off x="6734525" y="5327979"/>
            <a:ext cx="336915" cy="488330"/>
          </a:xfrm>
          <a:prstGeom prst="ellipse">
            <a:avLst/>
          </a:prstGeom>
          <a:gradFill flip="none" rotWithShape="1">
            <a:gsLst>
              <a:gs pos="0">
                <a:srgbClr val="FF0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24" name="Oval 23"/>
          <p:cNvSpPr/>
          <p:nvPr/>
        </p:nvSpPr>
        <p:spPr bwMode="auto">
          <a:xfrm>
            <a:off x="7071441" y="5317908"/>
            <a:ext cx="336915" cy="488330"/>
          </a:xfrm>
          <a:prstGeom prst="ellipse">
            <a:avLst/>
          </a:prstGeom>
          <a:gradFill flip="none" rotWithShape="1">
            <a:gsLst>
              <a:gs pos="0">
                <a:srgbClr val="008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25" name="Oval 24"/>
          <p:cNvSpPr/>
          <p:nvPr/>
        </p:nvSpPr>
        <p:spPr>
          <a:xfrm>
            <a:off x="6644501" y="4901782"/>
            <a:ext cx="741362" cy="492125"/>
          </a:xfrm>
          <a:prstGeom prst="ellipse">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en-US">
              <a:solidFill>
                <a:prstClr val="black"/>
              </a:solidFill>
            </a:endParaRPr>
          </a:p>
        </p:txBody>
      </p:sp>
      <p:sp>
        <p:nvSpPr>
          <p:cNvPr id="26" name="Text Box 61"/>
          <p:cNvSpPr txBox="1">
            <a:spLocks noChangeArrowheads="1"/>
          </p:cNvSpPr>
          <p:nvPr/>
        </p:nvSpPr>
        <p:spPr bwMode="auto">
          <a:xfrm>
            <a:off x="6733401" y="4944644"/>
            <a:ext cx="620712"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TRIP6</a:t>
            </a:r>
          </a:p>
        </p:txBody>
      </p:sp>
      <p:sp>
        <p:nvSpPr>
          <p:cNvPr id="27" name="Text Box 61"/>
          <p:cNvSpPr txBox="1">
            <a:spLocks noChangeArrowheads="1"/>
          </p:cNvSpPr>
          <p:nvPr/>
        </p:nvSpPr>
        <p:spPr bwMode="auto">
          <a:xfrm>
            <a:off x="6719113" y="5098632"/>
            <a:ext cx="711200" cy="277812"/>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STAMP</a:t>
            </a:r>
          </a:p>
        </p:txBody>
      </p:sp>
      <p:sp>
        <p:nvSpPr>
          <p:cNvPr id="28" name="Rectangle 67"/>
          <p:cNvSpPr>
            <a:spLocks noChangeArrowheads="1"/>
          </p:cNvSpPr>
          <p:nvPr/>
        </p:nvSpPr>
        <p:spPr bwMode="auto">
          <a:xfrm>
            <a:off x="6839763" y="4636669"/>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sp>
        <p:nvSpPr>
          <p:cNvPr id="29" name="Oval 28"/>
          <p:cNvSpPr/>
          <p:nvPr/>
        </p:nvSpPr>
        <p:spPr>
          <a:xfrm>
            <a:off x="7344588" y="5505032"/>
            <a:ext cx="231775" cy="17621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30" name="Text Box 61"/>
          <p:cNvSpPr txBox="1">
            <a:spLocks noChangeArrowheads="1"/>
          </p:cNvSpPr>
          <p:nvPr/>
        </p:nvSpPr>
        <p:spPr bwMode="auto">
          <a:xfrm>
            <a:off x="6031726" y="5228807"/>
            <a:ext cx="534987"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AP-1</a:t>
            </a:r>
          </a:p>
        </p:txBody>
      </p:sp>
      <p:sp>
        <p:nvSpPr>
          <p:cNvPr id="31" name="Text Box 61"/>
          <p:cNvSpPr txBox="1">
            <a:spLocks noChangeArrowheads="1"/>
          </p:cNvSpPr>
          <p:nvPr/>
        </p:nvSpPr>
        <p:spPr bwMode="auto">
          <a:xfrm>
            <a:off x="6031726" y="5428832"/>
            <a:ext cx="638175" cy="277812"/>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dirty="0">
                <a:solidFill>
                  <a:srgbClr val="000000"/>
                </a:solidFill>
                <a:latin typeface="Helvetica" charset="0"/>
                <a:ea typeface="ＭＳ Ｐゴシック" charset="-128"/>
                <a:cs typeface="ＭＳ Ｐゴシック" charset="-128"/>
              </a:rPr>
              <a:t>NF-</a:t>
            </a:r>
            <a:r>
              <a:rPr lang="de-DE" sz="1200" b="1" dirty="0" err="1">
                <a:solidFill>
                  <a:srgbClr val="000000"/>
                </a:solidFill>
                <a:latin typeface="Symbol" charset="2"/>
                <a:ea typeface="Symbol" charset="2"/>
                <a:cs typeface="Symbol" charset="2"/>
              </a:rPr>
              <a:t>k</a:t>
            </a:r>
            <a:r>
              <a:rPr lang="de-DE" sz="1200" b="1" dirty="0" err="1">
                <a:solidFill>
                  <a:srgbClr val="000000"/>
                </a:solidFill>
                <a:latin typeface="Helvetica" charset="0"/>
                <a:ea typeface="ＭＳ Ｐゴシック" charset="-128"/>
                <a:cs typeface="ＭＳ Ｐゴシック" charset="-128"/>
              </a:rPr>
              <a:t>B</a:t>
            </a:r>
            <a:endParaRPr lang="de-DE" sz="1200" b="1" dirty="0">
              <a:solidFill>
                <a:srgbClr val="000000"/>
              </a:solidFill>
              <a:latin typeface="Helvetica" charset="0"/>
              <a:ea typeface="ＭＳ Ｐゴシック" charset="-128"/>
              <a:cs typeface="ＭＳ Ｐゴシック" charset="-128"/>
            </a:endParaRPr>
          </a:p>
        </p:txBody>
      </p:sp>
      <p:sp>
        <p:nvSpPr>
          <p:cNvPr id="32" name="Text Box 61"/>
          <p:cNvSpPr txBox="1">
            <a:spLocks noChangeArrowheads="1"/>
          </p:cNvSpPr>
          <p:nvPr/>
        </p:nvSpPr>
        <p:spPr bwMode="auto">
          <a:xfrm>
            <a:off x="6031726" y="5630444"/>
            <a:ext cx="569912"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IRF-3</a:t>
            </a:r>
          </a:p>
        </p:txBody>
      </p:sp>
      <p:sp>
        <p:nvSpPr>
          <p:cNvPr id="33" name="Regular Pentagon 32"/>
          <p:cNvSpPr/>
          <p:nvPr/>
        </p:nvSpPr>
        <p:spPr bwMode="auto">
          <a:xfrm rot="16200000">
            <a:off x="6495301" y="4358725"/>
            <a:ext cx="354859" cy="314939"/>
          </a:xfrm>
          <a:prstGeom prst="pentagon">
            <a:avLst/>
          </a:prstGeom>
          <a:gradFill rotWithShape="1">
            <a:gsLst>
              <a:gs pos="0">
                <a:srgbClr val="161668"/>
              </a:gs>
              <a:gs pos="100000">
                <a:srgbClr val="333399">
                  <a:tint val="50000"/>
                  <a:shade val="100000"/>
                  <a:satMod val="350000"/>
                </a:srgbClr>
              </a:gs>
            </a:gsLst>
            <a:lin ang="16200000" scaled="0"/>
          </a:gradFill>
          <a:ln w="9525" cap="flat" cmpd="sng" algn="ctr">
            <a:solidFill>
              <a:srgbClr val="33339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a:defRPr/>
            </a:pPr>
            <a:endParaRPr lang="en-US" sz="1200" b="1" kern="0">
              <a:solidFill>
                <a:srgbClr val="FFFFFF"/>
              </a:solidFill>
              <a:ea typeface="ＭＳ Ｐゴシック" pitchFamily="-109" charset="-128"/>
              <a:cs typeface="ＭＳ Ｐゴシック" pitchFamily="-109" charset="-128"/>
            </a:endParaRPr>
          </a:p>
        </p:txBody>
      </p:sp>
      <p:sp>
        <p:nvSpPr>
          <p:cNvPr id="35" name="Title 34"/>
          <p:cNvSpPr>
            <a:spLocks noGrp="1"/>
          </p:cNvSpPr>
          <p:nvPr>
            <p:ph type="title"/>
          </p:nvPr>
        </p:nvSpPr>
        <p:spPr/>
        <p:txBody>
          <a:bodyPr>
            <a:normAutofit fontScale="90000"/>
          </a:bodyPr>
          <a:lstStyle/>
          <a:p>
            <a:r>
              <a:rPr lang="en-US" dirty="0" smtClean="0"/>
              <a:t>Contribution of Dimer versus Monomer</a:t>
            </a:r>
            <a:endParaRPr lang="en-US" dirty="0"/>
          </a:p>
        </p:txBody>
      </p:sp>
      <p:sp>
        <p:nvSpPr>
          <p:cNvPr id="36" name="TextBox 35"/>
          <p:cNvSpPr txBox="1"/>
          <p:nvPr/>
        </p:nvSpPr>
        <p:spPr>
          <a:xfrm>
            <a:off x="4165600" y="3060416"/>
            <a:ext cx="707596" cy="1446550"/>
          </a:xfrm>
          <a:prstGeom prst="rect">
            <a:avLst/>
          </a:prstGeom>
          <a:noFill/>
        </p:spPr>
        <p:txBody>
          <a:bodyPr wrap="none" rtlCol="0">
            <a:spAutoFit/>
          </a:bodyPr>
          <a:lstStyle/>
          <a:p>
            <a:r>
              <a:rPr lang="en-US" sz="8800" dirty="0" smtClean="0">
                <a:solidFill>
                  <a:srgbClr val="FF0000"/>
                </a:solidFill>
              </a:rPr>
              <a:t>?</a:t>
            </a:r>
            <a:endParaRPr lang="en-US" sz="8800" dirty="0">
              <a:solidFill>
                <a:srgbClr val="FF0000"/>
              </a:solidFill>
            </a:endParaRPr>
          </a:p>
        </p:txBody>
      </p:sp>
    </p:spTree>
    <p:extLst>
      <p:ext uri="{BB962C8B-B14F-4D97-AF65-F5344CB8AC3E}">
        <p14:creationId xmlns:p14="http://schemas.microsoft.com/office/powerpoint/2010/main" val="811618200"/>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123"/>
          <p:cNvGrpSpPr>
            <a:grpSpLocks/>
          </p:cNvGrpSpPr>
          <p:nvPr/>
        </p:nvGrpSpPr>
        <p:grpSpPr bwMode="auto">
          <a:xfrm>
            <a:off x="3568748" y="1563479"/>
            <a:ext cx="2538793" cy="961664"/>
            <a:chOff x="3663" y="3265"/>
            <a:chExt cx="1536" cy="583"/>
          </a:xfrm>
        </p:grpSpPr>
        <p:grpSp>
          <p:nvGrpSpPr>
            <p:cNvPr id="31" name="Group 124"/>
            <p:cNvGrpSpPr>
              <a:grpSpLocks/>
            </p:cNvGrpSpPr>
            <p:nvPr/>
          </p:nvGrpSpPr>
          <p:grpSpPr bwMode="auto">
            <a:xfrm>
              <a:off x="3681" y="3265"/>
              <a:ext cx="1523" cy="583"/>
              <a:chOff x="3666" y="3565"/>
              <a:chExt cx="1523" cy="583"/>
            </a:xfrm>
          </p:grpSpPr>
          <p:grpSp>
            <p:nvGrpSpPr>
              <p:cNvPr id="36" name="Group 125"/>
              <p:cNvGrpSpPr>
                <a:grpSpLocks/>
              </p:cNvGrpSpPr>
              <p:nvPr/>
            </p:nvGrpSpPr>
            <p:grpSpPr bwMode="auto">
              <a:xfrm>
                <a:off x="3666" y="3565"/>
                <a:ext cx="1523" cy="583"/>
                <a:chOff x="3714" y="2201"/>
                <a:chExt cx="1854" cy="711"/>
              </a:xfrm>
            </p:grpSpPr>
            <p:grpSp>
              <p:nvGrpSpPr>
                <p:cNvPr id="38" name="Group 126"/>
                <p:cNvGrpSpPr>
                  <a:grpSpLocks/>
                </p:cNvGrpSpPr>
                <p:nvPr/>
              </p:nvGrpSpPr>
              <p:grpSpPr bwMode="auto">
                <a:xfrm flipH="1">
                  <a:off x="3795" y="2201"/>
                  <a:ext cx="1773" cy="711"/>
                  <a:chOff x="336" y="240"/>
                  <a:chExt cx="1508" cy="606"/>
                </a:xfrm>
              </p:grpSpPr>
              <p:sp>
                <p:nvSpPr>
                  <p:cNvPr id="53" name="Freeform 127"/>
                  <p:cNvSpPr>
                    <a:spLocks/>
                  </p:cNvSpPr>
                  <p:nvPr/>
                </p:nvSpPr>
                <p:spPr bwMode="auto">
                  <a:xfrm>
                    <a:off x="336" y="240"/>
                    <a:ext cx="1508" cy="606"/>
                  </a:xfrm>
                  <a:custGeom>
                    <a:avLst/>
                    <a:gdLst>
                      <a:gd name="T0" fmla="*/ 1228 w 1508"/>
                      <a:gd name="T1" fmla="*/ 124 h 606"/>
                      <a:gd name="T2" fmla="*/ 1119 w 1508"/>
                      <a:gd name="T3" fmla="*/ 62 h 606"/>
                      <a:gd name="T4" fmla="*/ 995 w 1508"/>
                      <a:gd name="T5" fmla="*/ 0 h 606"/>
                      <a:gd name="T6" fmla="*/ 870 w 1508"/>
                      <a:gd name="T7" fmla="*/ 16 h 606"/>
                      <a:gd name="T8" fmla="*/ 777 w 1508"/>
                      <a:gd name="T9" fmla="*/ 62 h 606"/>
                      <a:gd name="T10" fmla="*/ 699 w 1508"/>
                      <a:gd name="T11" fmla="*/ 140 h 606"/>
                      <a:gd name="T12" fmla="*/ 653 w 1508"/>
                      <a:gd name="T13" fmla="*/ 249 h 606"/>
                      <a:gd name="T14" fmla="*/ 637 w 1508"/>
                      <a:gd name="T15" fmla="*/ 311 h 606"/>
                      <a:gd name="T16" fmla="*/ 575 w 1508"/>
                      <a:gd name="T17" fmla="*/ 435 h 606"/>
                      <a:gd name="T18" fmla="*/ 513 w 1508"/>
                      <a:gd name="T19" fmla="*/ 451 h 606"/>
                      <a:gd name="T20" fmla="*/ 404 w 1508"/>
                      <a:gd name="T21" fmla="*/ 404 h 606"/>
                      <a:gd name="T22" fmla="*/ 342 w 1508"/>
                      <a:gd name="T23" fmla="*/ 311 h 606"/>
                      <a:gd name="T24" fmla="*/ 311 w 1508"/>
                      <a:gd name="T25" fmla="*/ 264 h 606"/>
                      <a:gd name="T26" fmla="*/ 233 w 1508"/>
                      <a:gd name="T27" fmla="*/ 155 h 606"/>
                      <a:gd name="T28" fmla="*/ 171 w 1508"/>
                      <a:gd name="T29" fmla="*/ 124 h 606"/>
                      <a:gd name="T30" fmla="*/ 93 w 1508"/>
                      <a:gd name="T31" fmla="*/ 109 h 606"/>
                      <a:gd name="T32" fmla="*/ 47 w 1508"/>
                      <a:gd name="T33" fmla="*/ 155 h 606"/>
                      <a:gd name="T34" fmla="*/ 0 w 1508"/>
                      <a:gd name="T35" fmla="*/ 295 h 606"/>
                      <a:gd name="T36" fmla="*/ 16 w 1508"/>
                      <a:gd name="T37" fmla="*/ 358 h 606"/>
                      <a:gd name="T38" fmla="*/ 62 w 1508"/>
                      <a:gd name="T39" fmla="*/ 482 h 606"/>
                      <a:gd name="T40" fmla="*/ 93 w 1508"/>
                      <a:gd name="T41" fmla="*/ 544 h 606"/>
                      <a:gd name="T42" fmla="*/ 109 w 1508"/>
                      <a:gd name="T43" fmla="*/ 482 h 606"/>
                      <a:gd name="T44" fmla="*/ 93 w 1508"/>
                      <a:gd name="T45" fmla="*/ 435 h 606"/>
                      <a:gd name="T46" fmla="*/ 62 w 1508"/>
                      <a:gd name="T47" fmla="*/ 389 h 606"/>
                      <a:gd name="T48" fmla="*/ 31 w 1508"/>
                      <a:gd name="T49" fmla="*/ 295 h 606"/>
                      <a:gd name="T50" fmla="*/ 47 w 1508"/>
                      <a:gd name="T51" fmla="*/ 233 h 606"/>
                      <a:gd name="T52" fmla="*/ 78 w 1508"/>
                      <a:gd name="T53" fmla="*/ 171 h 606"/>
                      <a:gd name="T54" fmla="*/ 124 w 1508"/>
                      <a:gd name="T55" fmla="*/ 155 h 606"/>
                      <a:gd name="T56" fmla="*/ 218 w 1508"/>
                      <a:gd name="T57" fmla="*/ 218 h 606"/>
                      <a:gd name="T58" fmla="*/ 264 w 1508"/>
                      <a:gd name="T59" fmla="*/ 295 h 606"/>
                      <a:gd name="T60" fmla="*/ 326 w 1508"/>
                      <a:gd name="T61" fmla="*/ 435 h 606"/>
                      <a:gd name="T62" fmla="*/ 389 w 1508"/>
                      <a:gd name="T63" fmla="*/ 498 h 606"/>
                      <a:gd name="T64" fmla="*/ 435 w 1508"/>
                      <a:gd name="T65" fmla="*/ 513 h 606"/>
                      <a:gd name="T66" fmla="*/ 575 w 1508"/>
                      <a:gd name="T67" fmla="*/ 529 h 606"/>
                      <a:gd name="T68" fmla="*/ 622 w 1508"/>
                      <a:gd name="T69" fmla="*/ 498 h 606"/>
                      <a:gd name="T70" fmla="*/ 731 w 1508"/>
                      <a:gd name="T71" fmla="*/ 544 h 606"/>
                      <a:gd name="T72" fmla="*/ 964 w 1508"/>
                      <a:gd name="T73" fmla="*/ 575 h 606"/>
                      <a:gd name="T74" fmla="*/ 1119 w 1508"/>
                      <a:gd name="T75" fmla="*/ 575 h 606"/>
                      <a:gd name="T76" fmla="*/ 1290 w 1508"/>
                      <a:gd name="T77" fmla="*/ 591 h 606"/>
                      <a:gd name="T78" fmla="*/ 1321 w 1508"/>
                      <a:gd name="T79" fmla="*/ 606 h 606"/>
                      <a:gd name="T80" fmla="*/ 1383 w 1508"/>
                      <a:gd name="T81" fmla="*/ 606 h 606"/>
                      <a:gd name="T82" fmla="*/ 1414 w 1508"/>
                      <a:gd name="T83" fmla="*/ 591 h 606"/>
                      <a:gd name="T84" fmla="*/ 1275 w 1508"/>
                      <a:gd name="T85" fmla="*/ 544 h 606"/>
                      <a:gd name="T86" fmla="*/ 1321 w 1508"/>
                      <a:gd name="T87" fmla="*/ 544 h 606"/>
                      <a:gd name="T88" fmla="*/ 1430 w 1508"/>
                      <a:gd name="T89" fmla="*/ 544 h 606"/>
                      <a:gd name="T90" fmla="*/ 1477 w 1508"/>
                      <a:gd name="T91" fmla="*/ 513 h 606"/>
                      <a:gd name="T92" fmla="*/ 1492 w 1508"/>
                      <a:gd name="T93" fmla="*/ 498 h 606"/>
                      <a:gd name="T94" fmla="*/ 1508 w 1508"/>
                      <a:gd name="T95" fmla="*/ 404 h 606"/>
                      <a:gd name="T96" fmla="*/ 1477 w 1508"/>
                      <a:gd name="T97" fmla="*/ 327 h 606"/>
                      <a:gd name="T98" fmla="*/ 1399 w 1508"/>
                      <a:gd name="T99" fmla="*/ 187 h 606"/>
                      <a:gd name="T100" fmla="*/ 1383 w 1508"/>
                      <a:gd name="T101" fmla="*/ 171 h 606"/>
                      <a:gd name="T102" fmla="*/ 1399 w 1508"/>
                      <a:gd name="T103" fmla="*/ 109 h 606"/>
                      <a:gd name="T104" fmla="*/ 1399 w 1508"/>
                      <a:gd name="T105" fmla="*/ 93 h 606"/>
                      <a:gd name="T106" fmla="*/ 1368 w 1508"/>
                      <a:gd name="T107" fmla="*/ 47 h 606"/>
                      <a:gd name="T108" fmla="*/ 1321 w 1508"/>
                      <a:gd name="T109" fmla="*/ 16 h 606"/>
                      <a:gd name="T110" fmla="*/ 1306 w 1508"/>
                      <a:gd name="T111" fmla="*/ 78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solidFill>
                    <a:srgbClr val="EAFF55"/>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4" name="Freeform 128"/>
                  <p:cNvSpPr>
                    <a:spLocks/>
                  </p:cNvSpPr>
                  <p:nvPr/>
                </p:nvSpPr>
                <p:spPr bwMode="auto">
                  <a:xfrm>
                    <a:off x="336" y="240"/>
                    <a:ext cx="1508" cy="606"/>
                  </a:xfrm>
                  <a:custGeom>
                    <a:avLst/>
                    <a:gdLst>
                      <a:gd name="T0" fmla="*/ 1166 w 1508"/>
                      <a:gd name="T1" fmla="*/ 93 h 606"/>
                      <a:gd name="T2" fmla="*/ 1057 w 1508"/>
                      <a:gd name="T3" fmla="*/ 31 h 606"/>
                      <a:gd name="T4" fmla="*/ 933 w 1508"/>
                      <a:gd name="T5" fmla="*/ 0 h 606"/>
                      <a:gd name="T6" fmla="*/ 777 w 1508"/>
                      <a:gd name="T7" fmla="*/ 62 h 606"/>
                      <a:gd name="T8" fmla="*/ 731 w 1508"/>
                      <a:gd name="T9" fmla="*/ 93 h 606"/>
                      <a:gd name="T10" fmla="*/ 668 w 1508"/>
                      <a:gd name="T11" fmla="*/ 187 h 606"/>
                      <a:gd name="T12" fmla="*/ 653 w 1508"/>
                      <a:gd name="T13" fmla="*/ 249 h 606"/>
                      <a:gd name="T14" fmla="*/ 622 w 1508"/>
                      <a:gd name="T15" fmla="*/ 389 h 606"/>
                      <a:gd name="T16" fmla="*/ 513 w 1508"/>
                      <a:gd name="T17" fmla="*/ 451 h 606"/>
                      <a:gd name="T18" fmla="*/ 451 w 1508"/>
                      <a:gd name="T19" fmla="*/ 435 h 606"/>
                      <a:gd name="T20" fmla="*/ 373 w 1508"/>
                      <a:gd name="T21" fmla="*/ 358 h 606"/>
                      <a:gd name="T22" fmla="*/ 342 w 1508"/>
                      <a:gd name="T23" fmla="*/ 311 h 606"/>
                      <a:gd name="T24" fmla="*/ 280 w 1508"/>
                      <a:gd name="T25" fmla="*/ 202 h 606"/>
                      <a:gd name="T26" fmla="*/ 171 w 1508"/>
                      <a:gd name="T27" fmla="*/ 124 h 606"/>
                      <a:gd name="T28" fmla="*/ 140 w 1508"/>
                      <a:gd name="T29" fmla="*/ 109 h 606"/>
                      <a:gd name="T30" fmla="*/ 62 w 1508"/>
                      <a:gd name="T31" fmla="*/ 124 h 606"/>
                      <a:gd name="T32" fmla="*/ 0 w 1508"/>
                      <a:gd name="T33" fmla="*/ 218 h 606"/>
                      <a:gd name="T34" fmla="*/ 0 w 1508"/>
                      <a:gd name="T35" fmla="*/ 295 h 606"/>
                      <a:gd name="T36" fmla="*/ 31 w 1508"/>
                      <a:gd name="T37" fmla="*/ 420 h 606"/>
                      <a:gd name="T38" fmla="*/ 93 w 1508"/>
                      <a:gd name="T39" fmla="*/ 544 h 606"/>
                      <a:gd name="T40" fmla="*/ 109 w 1508"/>
                      <a:gd name="T41" fmla="*/ 513 h 606"/>
                      <a:gd name="T42" fmla="*/ 109 w 1508"/>
                      <a:gd name="T43" fmla="*/ 466 h 606"/>
                      <a:gd name="T44" fmla="*/ 93 w 1508"/>
                      <a:gd name="T45" fmla="*/ 435 h 606"/>
                      <a:gd name="T46" fmla="*/ 47 w 1508"/>
                      <a:gd name="T47" fmla="*/ 342 h 606"/>
                      <a:gd name="T48" fmla="*/ 47 w 1508"/>
                      <a:gd name="T49" fmla="*/ 233 h 606"/>
                      <a:gd name="T50" fmla="*/ 47 w 1508"/>
                      <a:gd name="T51" fmla="*/ 202 h 606"/>
                      <a:gd name="T52" fmla="*/ 93 w 1508"/>
                      <a:gd name="T53" fmla="*/ 171 h 606"/>
                      <a:gd name="T54" fmla="*/ 171 w 1508"/>
                      <a:gd name="T55" fmla="*/ 187 h 606"/>
                      <a:gd name="T56" fmla="*/ 218 w 1508"/>
                      <a:gd name="T57" fmla="*/ 218 h 606"/>
                      <a:gd name="T58" fmla="*/ 295 w 1508"/>
                      <a:gd name="T59" fmla="*/ 389 h 606"/>
                      <a:gd name="T60" fmla="*/ 357 w 1508"/>
                      <a:gd name="T61" fmla="*/ 466 h 606"/>
                      <a:gd name="T62" fmla="*/ 435 w 1508"/>
                      <a:gd name="T63" fmla="*/ 513 h 606"/>
                      <a:gd name="T64" fmla="*/ 513 w 1508"/>
                      <a:gd name="T65" fmla="*/ 529 h 606"/>
                      <a:gd name="T66" fmla="*/ 606 w 1508"/>
                      <a:gd name="T67" fmla="*/ 513 h 606"/>
                      <a:gd name="T68" fmla="*/ 622 w 1508"/>
                      <a:gd name="T69" fmla="*/ 498 h 606"/>
                      <a:gd name="T70" fmla="*/ 839 w 1508"/>
                      <a:gd name="T71" fmla="*/ 560 h 606"/>
                      <a:gd name="T72" fmla="*/ 1119 w 1508"/>
                      <a:gd name="T73" fmla="*/ 575 h 606"/>
                      <a:gd name="T74" fmla="*/ 1212 w 1508"/>
                      <a:gd name="T75" fmla="*/ 591 h 606"/>
                      <a:gd name="T76" fmla="*/ 1290 w 1508"/>
                      <a:gd name="T77" fmla="*/ 591 h 606"/>
                      <a:gd name="T78" fmla="*/ 1352 w 1508"/>
                      <a:gd name="T79" fmla="*/ 606 h 606"/>
                      <a:gd name="T80" fmla="*/ 1414 w 1508"/>
                      <a:gd name="T81" fmla="*/ 591 h 606"/>
                      <a:gd name="T82" fmla="*/ 1352 w 1508"/>
                      <a:gd name="T83" fmla="*/ 560 h 606"/>
                      <a:gd name="T84" fmla="*/ 1275 w 1508"/>
                      <a:gd name="T85" fmla="*/ 544 h 606"/>
                      <a:gd name="T86" fmla="*/ 1399 w 1508"/>
                      <a:gd name="T87" fmla="*/ 544 h 606"/>
                      <a:gd name="T88" fmla="*/ 1461 w 1508"/>
                      <a:gd name="T89" fmla="*/ 529 h 606"/>
                      <a:gd name="T90" fmla="*/ 1492 w 1508"/>
                      <a:gd name="T91" fmla="*/ 498 h 606"/>
                      <a:gd name="T92" fmla="*/ 1508 w 1508"/>
                      <a:gd name="T93" fmla="*/ 451 h 606"/>
                      <a:gd name="T94" fmla="*/ 1492 w 1508"/>
                      <a:gd name="T95" fmla="*/ 373 h 606"/>
                      <a:gd name="T96" fmla="*/ 1430 w 1508"/>
                      <a:gd name="T97" fmla="*/ 249 h 606"/>
                      <a:gd name="T98" fmla="*/ 1399 w 1508"/>
                      <a:gd name="T99" fmla="*/ 187 h 606"/>
                      <a:gd name="T100" fmla="*/ 1399 w 1508"/>
                      <a:gd name="T101" fmla="*/ 140 h 606"/>
                      <a:gd name="T102" fmla="*/ 1399 w 1508"/>
                      <a:gd name="T103" fmla="*/ 93 h 606"/>
                      <a:gd name="T104" fmla="*/ 1399 w 1508"/>
                      <a:gd name="T105" fmla="*/ 62 h 606"/>
                      <a:gd name="T106" fmla="*/ 1352 w 1508"/>
                      <a:gd name="T107" fmla="*/ 31 h 606"/>
                      <a:gd name="T108" fmla="*/ 1321 w 1508"/>
                      <a:gd name="T109" fmla="*/ 16 h 606"/>
                      <a:gd name="T110" fmla="*/ 1290 w 1508"/>
                      <a:gd name="T111" fmla="*/ 140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solidFill>
                    <a:srgbClr val="EAFF55"/>
                  </a:solidFill>
                  <a:ln w="25400">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39" name="Group 129"/>
                <p:cNvGrpSpPr>
                  <a:grpSpLocks/>
                </p:cNvGrpSpPr>
                <p:nvPr/>
              </p:nvGrpSpPr>
              <p:grpSpPr bwMode="auto">
                <a:xfrm flipH="1">
                  <a:off x="3714" y="2623"/>
                  <a:ext cx="269" cy="218"/>
                  <a:chOff x="2064" y="1104"/>
                  <a:chExt cx="265" cy="212"/>
                </a:xfrm>
              </p:grpSpPr>
              <p:sp>
                <p:nvSpPr>
                  <p:cNvPr id="40" name="Freeform 130"/>
                  <p:cNvSpPr>
                    <a:spLocks/>
                  </p:cNvSpPr>
                  <p:nvPr/>
                </p:nvSpPr>
                <p:spPr bwMode="auto">
                  <a:xfrm>
                    <a:off x="2064" y="1210"/>
                    <a:ext cx="106" cy="106"/>
                  </a:xfrm>
                  <a:custGeom>
                    <a:avLst/>
                    <a:gdLst>
                      <a:gd name="T0" fmla="*/ 106 w 106"/>
                      <a:gd name="T1" fmla="*/ 0 h 106"/>
                      <a:gd name="T2" fmla="*/ 79 w 106"/>
                      <a:gd name="T3" fmla="*/ 13 h 106"/>
                      <a:gd name="T4" fmla="*/ 79 w 106"/>
                      <a:gd name="T5" fmla="*/ 13 h 106"/>
                      <a:gd name="T6" fmla="*/ 53 w 106"/>
                      <a:gd name="T7" fmla="*/ 26 h 106"/>
                      <a:gd name="T8" fmla="*/ 53 w 106"/>
                      <a:gd name="T9" fmla="*/ 26 h 106"/>
                      <a:gd name="T10" fmla="*/ 53 w 106"/>
                      <a:gd name="T11" fmla="*/ 26 h 106"/>
                      <a:gd name="T12" fmla="*/ 53 w 106"/>
                      <a:gd name="T13" fmla="*/ 26 h 106"/>
                      <a:gd name="T14" fmla="*/ 39 w 106"/>
                      <a:gd name="T15" fmla="*/ 53 h 106"/>
                      <a:gd name="T16" fmla="*/ 39 w 106"/>
                      <a:gd name="T17" fmla="*/ 53 h 106"/>
                      <a:gd name="T18" fmla="*/ 26 w 106"/>
                      <a:gd name="T19" fmla="*/ 79 h 106"/>
                      <a:gd name="T20" fmla="*/ 26 w 106"/>
                      <a:gd name="T21" fmla="*/ 79 h 106"/>
                      <a:gd name="T22" fmla="*/ 26 w 106"/>
                      <a:gd name="T23" fmla="*/ 79 h 106"/>
                      <a:gd name="T24" fmla="*/ 26 w 106"/>
                      <a:gd name="T25" fmla="*/ 79 h 106"/>
                      <a:gd name="T26" fmla="*/ 13 w 106"/>
                      <a:gd name="T27" fmla="*/ 92 h 106"/>
                      <a:gd name="T28" fmla="*/ 13 w 106"/>
                      <a:gd name="T29" fmla="*/ 92 h 106"/>
                      <a:gd name="T30" fmla="*/ 0 w 106"/>
                      <a:gd name="T31" fmla="*/ 106 h 1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06"/>
                      <a:gd name="T50" fmla="*/ 106 w 106"/>
                      <a:gd name="T51" fmla="*/ 106 h 1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06">
                        <a:moveTo>
                          <a:pt x="106" y="0"/>
                        </a:moveTo>
                        <a:lnTo>
                          <a:pt x="79" y="13"/>
                        </a:lnTo>
                        <a:lnTo>
                          <a:pt x="53" y="26"/>
                        </a:lnTo>
                        <a:lnTo>
                          <a:pt x="39" y="53"/>
                        </a:lnTo>
                        <a:lnTo>
                          <a:pt x="26" y="79"/>
                        </a:lnTo>
                        <a:lnTo>
                          <a:pt x="13" y="92"/>
                        </a:lnTo>
                        <a:lnTo>
                          <a:pt x="0" y="106"/>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 name="Freeform 131"/>
                  <p:cNvSpPr>
                    <a:spLocks/>
                  </p:cNvSpPr>
                  <p:nvPr/>
                </p:nvSpPr>
                <p:spPr bwMode="auto">
                  <a:xfrm>
                    <a:off x="2090" y="1210"/>
                    <a:ext cx="93" cy="106"/>
                  </a:xfrm>
                  <a:custGeom>
                    <a:avLst/>
                    <a:gdLst>
                      <a:gd name="T0" fmla="*/ 93 w 93"/>
                      <a:gd name="T1" fmla="*/ 0 h 106"/>
                      <a:gd name="T2" fmla="*/ 80 w 93"/>
                      <a:gd name="T3" fmla="*/ 13 h 106"/>
                      <a:gd name="T4" fmla="*/ 80 w 93"/>
                      <a:gd name="T5" fmla="*/ 13 h 106"/>
                      <a:gd name="T6" fmla="*/ 66 w 93"/>
                      <a:gd name="T7" fmla="*/ 26 h 106"/>
                      <a:gd name="T8" fmla="*/ 66 w 93"/>
                      <a:gd name="T9" fmla="*/ 26 h 106"/>
                      <a:gd name="T10" fmla="*/ 53 w 93"/>
                      <a:gd name="T11" fmla="*/ 39 h 106"/>
                      <a:gd name="T12" fmla="*/ 53 w 93"/>
                      <a:gd name="T13" fmla="*/ 39 h 106"/>
                      <a:gd name="T14" fmla="*/ 40 w 93"/>
                      <a:gd name="T15" fmla="*/ 66 h 106"/>
                      <a:gd name="T16" fmla="*/ 40 w 93"/>
                      <a:gd name="T17" fmla="*/ 66 h 106"/>
                      <a:gd name="T18" fmla="*/ 40 w 93"/>
                      <a:gd name="T19" fmla="*/ 66 h 106"/>
                      <a:gd name="T20" fmla="*/ 40 w 93"/>
                      <a:gd name="T21" fmla="*/ 66 h 106"/>
                      <a:gd name="T22" fmla="*/ 13 w 93"/>
                      <a:gd name="T23" fmla="*/ 92 h 106"/>
                      <a:gd name="T24" fmla="*/ 13 w 93"/>
                      <a:gd name="T25" fmla="*/ 92 h 106"/>
                      <a:gd name="T26" fmla="*/ 0 w 93"/>
                      <a:gd name="T27" fmla="*/ 106 h 10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3"/>
                      <a:gd name="T43" fmla="*/ 0 h 106"/>
                      <a:gd name="T44" fmla="*/ 93 w 93"/>
                      <a:gd name="T45" fmla="*/ 106 h 10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3" h="106">
                        <a:moveTo>
                          <a:pt x="93" y="0"/>
                        </a:moveTo>
                        <a:lnTo>
                          <a:pt x="80" y="13"/>
                        </a:lnTo>
                        <a:lnTo>
                          <a:pt x="66" y="26"/>
                        </a:lnTo>
                        <a:lnTo>
                          <a:pt x="53" y="39"/>
                        </a:lnTo>
                        <a:lnTo>
                          <a:pt x="40" y="66"/>
                        </a:lnTo>
                        <a:lnTo>
                          <a:pt x="13" y="92"/>
                        </a:lnTo>
                        <a:lnTo>
                          <a:pt x="0" y="106"/>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2" name="Freeform 132"/>
                  <p:cNvSpPr>
                    <a:spLocks/>
                  </p:cNvSpPr>
                  <p:nvPr/>
                </p:nvSpPr>
                <p:spPr bwMode="auto">
                  <a:xfrm>
                    <a:off x="2117" y="1263"/>
                    <a:ext cx="39" cy="13"/>
                  </a:xfrm>
                  <a:custGeom>
                    <a:avLst/>
                    <a:gdLst>
                      <a:gd name="T0" fmla="*/ 39 w 39"/>
                      <a:gd name="T1" fmla="*/ 13 h 13"/>
                      <a:gd name="T2" fmla="*/ 26 w 39"/>
                      <a:gd name="T3" fmla="*/ 13 h 13"/>
                      <a:gd name="T4" fmla="*/ 26 w 39"/>
                      <a:gd name="T5" fmla="*/ 13 h 13"/>
                      <a:gd name="T6" fmla="*/ 26 w 39"/>
                      <a:gd name="T7" fmla="*/ 13 h 13"/>
                      <a:gd name="T8" fmla="*/ 0 w 39"/>
                      <a:gd name="T9" fmla="*/ 0 h 13"/>
                      <a:gd name="T10" fmla="*/ 0 60000 65536"/>
                      <a:gd name="T11" fmla="*/ 0 60000 65536"/>
                      <a:gd name="T12" fmla="*/ 0 60000 65536"/>
                      <a:gd name="T13" fmla="*/ 0 60000 65536"/>
                      <a:gd name="T14" fmla="*/ 0 60000 65536"/>
                      <a:gd name="T15" fmla="*/ 0 w 39"/>
                      <a:gd name="T16" fmla="*/ 0 h 13"/>
                      <a:gd name="T17" fmla="*/ 39 w 39"/>
                      <a:gd name="T18" fmla="*/ 13 h 13"/>
                    </a:gdLst>
                    <a:ahLst/>
                    <a:cxnLst>
                      <a:cxn ang="T10">
                        <a:pos x="T0" y="T1"/>
                      </a:cxn>
                      <a:cxn ang="T11">
                        <a:pos x="T2" y="T3"/>
                      </a:cxn>
                      <a:cxn ang="T12">
                        <a:pos x="T4" y="T5"/>
                      </a:cxn>
                      <a:cxn ang="T13">
                        <a:pos x="T6" y="T7"/>
                      </a:cxn>
                      <a:cxn ang="T14">
                        <a:pos x="T8" y="T9"/>
                      </a:cxn>
                    </a:cxnLst>
                    <a:rect l="T15" t="T16" r="T17" b="T18"/>
                    <a:pathLst>
                      <a:path w="39" h="13">
                        <a:moveTo>
                          <a:pt x="39" y="13"/>
                        </a:moveTo>
                        <a:lnTo>
                          <a:pt x="26" y="13"/>
                        </a:lnTo>
                        <a:lnTo>
                          <a:pt x="0"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3" name="Freeform 133"/>
                  <p:cNvSpPr>
                    <a:spLocks/>
                  </p:cNvSpPr>
                  <p:nvPr/>
                </p:nvSpPr>
                <p:spPr bwMode="auto">
                  <a:xfrm>
                    <a:off x="2103" y="1263"/>
                    <a:ext cx="40" cy="26"/>
                  </a:xfrm>
                  <a:custGeom>
                    <a:avLst/>
                    <a:gdLst>
                      <a:gd name="T0" fmla="*/ 40 w 40"/>
                      <a:gd name="T1" fmla="*/ 26 h 26"/>
                      <a:gd name="T2" fmla="*/ 27 w 40"/>
                      <a:gd name="T3" fmla="*/ 13 h 26"/>
                      <a:gd name="T4" fmla="*/ 14 w 40"/>
                      <a:gd name="T5" fmla="*/ 13 h 26"/>
                      <a:gd name="T6" fmla="*/ 14 w 40"/>
                      <a:gd name="T7" fmla="*/ 13 h 26"/>
                      <a:gd name="T8" fmla="*/ 14 w 40"/>
                      <a:gd name="T9" fmla="*/ 0 h 26"/>
                      <a:gd name="T10" fmla="*/ 14 w 40"/>
                      <a:gd name="T11" fmla="*/ 0 h 26"/>
                      <a:gd name="T12" fmla="*/ 14 w 40"/>
                      <a:gd name="T13" fmla="*/ 0 h 26"/>
                      <a:gd name="T14" fmla="*/ 14 w 40"/>
                      <a:gd name="T15" fmla="*/ 0 h 26"/>
                      <a:gd name="T16" fmla="*/ 14 w 40"/>
                      <a:gd name="T17" fmla="*/ 0 h 26"/>
                      <a:gd name="T18" fmla="*/ 14 w 40"/>
                      <a:gd name="T19" fmla="*/ 0 h 26"/>
                      <a:gd name="T20" fmla="*/ 0 w 40"/>
                      <a:gd name="T21" fmla="*/ 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26"/>
                      <a:gd name="T35" fmla="*/ 40 w 4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26">
                        <a:moveTo>
                          <a:pt x="40" y="26"/>
                        </a:moveTo>
                        <a:lnTo>
                          <a:pt x="27" y="13"/>
                        </a:lnTo>
                        <a:lnTo>
                          <a:pt x="14" y="13"/>
                        </a:lnTo>
                        <a:lnTo>
                          <a:pt x="14" y="0"/>
                        </a:lnTo>
                        <a:lnTo>
                          <a:pt x="0"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4" name="Freeform 134"/>
                  <p:cNvSpPr>
                    <a:spLocks/>
                  </p:cNvSpPr>
                  <p:nvPr/>
                </p:nvSpPr>
                <p:spPr bwMode="auto">
                  <a:xfrm>
                    <a:off x="2103" y="1276"/>
                    <a:ext cx="27" cy="13"/>
                  </a:xfrm>
                  <a:custGeom>
                    <a:avLst/>
                    <a:gdLst>
                      <a:gd name="T0" fmla="*/ 27 w 27"/>
                      <a:gd name="T1" fmla="*/ 13 h 13"/>
                      <a:gd name="T2" fmla="*/ 27 w 27"/>
                      <a:gd name="T3" fmla="*/ 13 h 13"/>
                      <a:gd name="T4" fmla="*/ 27 w 27"/>
                      <a:gd name="T5" fmla="*/ 13 h 13"/>
                      <a:gd name="T6" fmla="*/ 14 w 27"/>
                      <a:gd name="T7" fmla="*/ 0 h 13"/>
                      <a:gd name="T8" fmla="*/ 14 w 27"/>
                      <a:gd name="T9" fmla="*/ 0 h 13"/>
                      <a:gd name="T10" fmla="*/ 14 w 27"/>
                      <a:gd name="T11" fmla="*/ 0 h 13"/>
                      <a:gd name="T12" fmla="*/ 14 w 27"/>
                      <a:gd name="T13" fmla="*/ 0 h 13"/>
                      <a:gd name="T14" fmla="*/ 14 w 27"/>
                      <a:gd name="T15" fmla="*/ 0 h 13"/>
                      <a:gd name="T16" fmla="*/ 14 w 27"/>
                      <a:gd name="T17" fmla="*/ 0 h 13"/>
                      <a:gd name="T18" fmla="*/ 0 w 27"/>
                      <a:gd name="T19" fmla="*/ 0 h 13"/>
                      <a:gd name="T20" fmla="*/ 0 w 27"/>
                      <a:gd name="T21" fmla="*/ 0 h 13"/>
                      <a:gd name="T22" fmla="*/ 0 w 27"/>
                      <a:gd name="T23" fmla="*/ 0 h 13"/>
                      <a:gd name="T24" fmla="*/ 0 w 27"/>
                      <a:gd name="T25" fmla="*/ 0 h 13"/>
                      <a:gd name="T26" fmla="*/ 0 w 27"/>
                      <a:gd name="T27" fmla="*/ 0 h 13"/>
                      <a:gd name="T28" fmla="*/ 0 w 27"/>
                      <a:gd name="T29" fmla="*/ 0 h 13"/>
                      <a:gd name="T30" fmla="*/ 0 w 27"/>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
                      <a:gd name="T49" fmla="*/ 0 h 13"/>
                      <a:gd name="T50" fmla="*/ 27 w 27"/>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 h="13">
                        <a:moveTo>
                          <a:pt x="27" y="13"/>
                        </a:moveTo>
                        <a:lnTo>
                          <a:pt x="27" y="13"/>
                        </a:lnTo>
                        <a:lnTo>
                          <a:pt x="14" y="0"/>
                        </a:lnTo>
                        <a:lnTo>
                          <a:pt x="0"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5" name="Freeform 135"/>
                  <p:cNvSpPr>
                    <a:spLocks/>
                  </p:cNvSpPr>
                  <p:nvPr/>
                </p:nvSpPr>
                <p:spPr bwMode="auto">
                  <a:xfrm>
                    <a:off x="2236" y="1143"/>
                    <a:ext cx="66" cy="14"/>
                  </a:xfrm>
                  <a:custGeom>
                    <a:avLst/>
                    <a:gdLst>
                      <a:gd name="T0" fmla="*/ 0 w 66"/>
                      <a:gd name="T1" fmla="*/ 14 h 14"/>
                      <a:gd name="T2" fmla="*/ 40 w 66"/>
                      <a:gd name="T3" fmla="*/ 0 h 14"/>
                      <a:gd name="T4" fmla="*/ 40 w 66"/>
                      <a:gd name="T5" fmla="*/ 0 h 14"/>
                      <a:gd name="T6" fmla="*/ 66 w 66"/>
                      <a:gd name="T7" fmla="*/ 0 h 14"/>
                      <a:gd name="T8" fmla="*/ 0 60000 65536"/>
                      <a:gd name="T9" fmla="*/ 0 60000 65536"/>
                      <a:gd name="T10" fmla="*/ 0 60000 65536"/>
                      <a:gd name="T11" fmla="*/ 0 60000 65536"/>
                      <a:gd name="T12" fmla="*/ 0 w 66"/>
                      <a:gd name="T13" fmla="*/ 0 h 14"/>
                      <a:gd name="T14" fmla="*/ 66 w 66"/>
                      <a:gd name="T15" fmla="*/ 14 h 14"/>
                    </a:gdLst>
                    <a:ahLst/>
                    <a:cxnLst>
                      <a:cxn ang="T8">
                        <a:pos x="T0" y="T1"/>
                      </a:cxn>
                      <a:cxn ang="T9">
                        <a:pos x="T2" y="T3"/>
                      </a:cxn>
                      <a:cxn ang="T10">
                        <a:pos x="T4" y="T5"/>
                      </a:cxn>
                      <a:cxn ang="T11">
                        <a:pos x="T6" y="T7"/>
                      </a:cxn>
                    </a:cxnLst>
                    <a:rect l="T12" t="T13" r="T14" b="T15"/>
                    <a:pathLst>
                      <a:path w="66" h="14">
                        <a:moveTo>
                          <a:pt x="0" y="14"/>
                        </a:moveTo>
                        <a:lnTo>
                          <a:pt x="40" y="0"/>
                        </a:lnTo>
                        <a:lnTo>
                          <a:pt x="66"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6" name="Freeform 136"/>
                  <p:cNvSpPr>
                    <a:spLocks/>
                  </p:cNvSpPr>
                  <p:nvPr/>
                </p:nvSpPr>
                <p:spPr bwMode="auto">
                  <a:xfrm>
                    <a:off x="2236" y="1157"/>
                    <a:ext cx="79" cy="26"/>
                  </a:xfrm>
                  <a:custGeom>
                    <a:avLst/>
                    <a:gdLst>
                      <a:gd name="T0" fmla="*/ 0 w 79"/>
                      <a:gd name="T1" fmla="*/ 26 h 26"/>
                      <a:gd name="T2" fmla="*/ 13 w 79"/>
                      <a:gd name="T3" fmla="*/ 13 h 26"/>
                      <a:gd name="T4" fmla="*/ 13 w 79"/>
                      <a:gd name="T5" fmla="*/ 13 h 26"/>
                      <a:gd name="T6" fmla="*/ 26 w 79"/>
                      <a:gd name="T7" fmla="*/ 0 h 26"/>
                      <a:gd name="T8" fmla="*/ 26 w 79"/>
                      <a:gd name="T9" fmla="*/ 0 h 26"/>
                      <a:gd name="T10" fmla="*/ 26 w 79"/>
                      <a:gd name="T11" fmla="*/ 0 h 26"/>
                      <a:gd name="T12" fmla="*/ 26 w 79"/>
                      <a:gd name="T13" fmla="*/ 0 h 26"/>
                      <a:gd name="T14" fmla="*/ 53 w 79"/>
                      <a:gd name="T15" fmla="*/ 0 h 26"/>
                      <a:gd name="T16" fmla="*/ 53 w 79"/>
                      <a:gd name="T17" fmla="*/ 0 h 26"/>
                      <a:gd name="T18" fmla="*/ 79 w 79"/>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26"/>
                      <a:gd name="T32" fmla="*/ 79 w 7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26">
                        <a:moveTo>
                          <a:pt x="0" y="26"/>
                        </a:moveTo>
                        <a:lnTo>
                          <a:pt x="13" y="13"/>
                        </a:lnTo>
                        <a:lnTo>
                          <a:pt x="26" y="0"/>
                        </a:lnTo>
                        <a:lnTo>
                          <a:pt x="53" y="0"/>
                        </a:lnTo>
                        <a:lnTo>
                          <a:pt x="79"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7" name="Freeform 137"/>
                  <p:cNvSpPr>
                    <a:spLocks/>
                  </p:cNvSpPr>
                  <p:nvPr/>
                </p:nvSpPr>
                <p:spPr bwMode="auto">
                  <a:xfrm>
                    <a:off x="2223" y="1183"/>
                    <a:ext cx="106" cy="13"/>
                  </a:xfrm>
                  <a:custGeom>
                    <a:avLst/>
                    <a:gdLst>
                      <a:gd name="T0" fmla="*/ 0 w 106"/>
                      <a:gd name="T1" fmla="*/ 13 h 13"/>
                      <a:gd name="T2" fmla="*/ 13 w 106"/>
                      <a:gd name="T3" fmla="*/ 13 h 13"/>
                      <a:gd name="T4" fmla="*/ 13 w 106"/>
                      <a:gd name="T5" fmla="*/ 13 h 13"/>
                      <a:gd name="T6" fmla="*/ 26 w 106"/>
                      <a:gd name="T7" fmla="*/ 13 h 13"/>
                      <a:gd name="T8" fmla="*/ 26 w 106"/>
                      <a:gd name="T9" fmla="*/ 13 h 13"/>
                      <a:gd name="T10" fmla="*/ 26 w 106"/>
                      <a:gd name="T11" fmla="*/ 13 h 13"/>
                      <a:gd name="T12" fmla="*/ 26 w 106"/>
                      <a:gd name="T13" fmla="*/ 13 h 13"/>
                      <a:gd name="T14" fmla="*/ 39 w 106"/>
                      <a:gd name="T15" fmla="*/ 0 h 13"/>
                      <a:gd name="T16" fmla="*/ 39 w 106"/>
                      <a:gd name="T17" fmla="*/ 0 h 13"/>
                      <a:gd name="T18" fmla="*/ 66 w 106"/>
                      <a:gd name="T19" fmla="*/ 0 h 13"/>
                      <a:gd name="T20" fmla="*/ 66 w 106"/>
                      <a:gd name="T21" fmla="*/ 0 h 13"/>
                      <a:gd name="T22" fmla="*/ 66 w 106"/>
                      <a:gd name="T23" fmla="*/ 0 h 13"/>
                      <a:gd name="T24" fmla="*/ 66 w 106"/>
                      <a:gd name="T25" fmla="*/ 0 h 13"/>
                      <a:gd name="T26" fmla="*/ 79 w 106"/>
                      <a:gd name="T27" fmla="*/ 0 h 13"/>
                      <a:gd name="T28" fmla="*/ 79 w 106"/>
                      <a:gd name="T29" fmla="*/ 0 h 13"/>
                      <a:gd name="T30" fmla="*/ 106 w 106"/>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3"/>
                      <a:gd name="T50" fmla="*/ 106 w 106"/>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3">
                        <a:moveTo>
                          <a:pt x="0" y="13"/>
                        </a:moveTo>
                        <a:lnTo>
                          <a:pt x="13" y="13"/>
                        </a:lnTo>
                        <a:lnTo>
                          <a:pt x="26" y="13"/>
                        </a:lnTo>
                        <a:lnTo>
                          <a:pt x="39" y="0"/>
                        </a:lnTo>
                        <a:lnTo>
                          <a:pt x="66" y="0"/>
                        </a:lnTo>
                        <a:lnTo>
                          <a:pt x="79" y="0"/>
                        </a:lnTo>
                        <a:lnTo>
                          <a:pt x="106"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8" name="Freeform 138"/>
                  <p:cNvSpPr>
                    <a:spLocks/>
                  </p:cNvSpPr>
                  <p:nvPr/>
                </p:nvSpPr>
                <p:spPr bwMode="auto">
                  <a:xfrm>
                    <a:off x="2103" y="1104"/>
                    <a:ext cx="67" cy="39"/>
                  </a:xfrm>
                  <a:custGeom>
                    <a:avLst/>
                    <a:gdLst>
                      <a:gd name="T0" fmla="*/ 0 w 67"/>
                      <a:gd name="T1" fmla="*/ 0 h 39"/>
                      <a:gd name="T2" fmla="*/ 14 w 67"/>
                      <a:gd name="T3" fmla="*/ 0 h 39"/>
                      <a:gd name="T4" fmla="*/ 14 w 67"/>
                      <a:gd name="T5" fmla="*/ 0 h 39"/>
                      <a:gd name="T6" fmla="*/ 14 w 67"/>
                      <a:gd name="T7" fmla="*/ 0 h 39"/>
                      <a:gd name="T8" fmla="*/ 14 w 67"/>
                      <a:gd name="T9" fmla="*/ 0 h 39"/>
                      <a:gd name="T10" fmla="*/ 14 w 67"/>
                      <a:gd name="T11" fmla="*/ 0 h 39"/>
                      <a:gd name="T12" fmla="*/ 27 w 67"/>
                      <a:gd name="T13" fmla="*/ 0 h 39"/>
                      <a:gd name="T14" fmla="*/ 53 w 67"/>
                      <a:gd name="T15" fmla="*/ 0 h 39"/>
                      <a:gd name="T16" fmla="*/ 53 w 67"/>
                      <a:gd name="T17" fmla="*/ 0 h 39"/>
                      <a:gd name="T18" fmla="*/ 53 w 67"/>
                      <a:gd name="T19" fmla="*/ 13 h 39"/>
                      <a:gd name="T20" fmla="*/ 67 w 67"/>
                      <a:gd name="T21" fmla="*/ 26 h 39"/>
                      <a:gd name="T22" fmla="*/ 67 w 67"/>
                      <a:gd name="T23" fmla="*/ 26 h 39"/>
                      <a:gd name="T24" fmla="*/ 53 w 67"/>
                      <a:gd name="T25" fmla="*/ 39 h 39"/>
                      <a:gd name="T26" fmla="*/ 53 w 67"/>
                      <a:gd name="T27" fmla="*/ 39 h 39"/>
                      <a:gd name="T28" fmla="*/ 53 w 67"/>
                      <a:gd name="T29" fmla="*/ 39 h 39"/>
                      <a:gd name="T30" fmla="*/ 27 w 67"/>
                      <a:gd name="T31" fmla="*/ 26 h 39"/>
                      <a:gd name="T32" fmla="*/ 14 w 67"/>
                      <a:gd name="T33" fmla="*/ 13 h 39"/>
                      <a:gd name="T34" fmla="*/ 14 w 67"/>
                      <a:gd name="T35" fmla="*/ 13 h 39"/>
                      <a:gd name="T36" fmla="*/ 0 w 67"/>
                      <a:gd name="T37" fmla="*/ 13 h 39"/>
                      <a:gd name="T38" fmla="*/ 0 w 67"/>
                      <a:gd name="T39" fmla="*/ 13 h 39"/>
                      <a:gd name="T40" fmla="*/ 0 w 67"/>
                      <a:gd name="T41" fmla="*/ 13 h 39"/>
                      <a:gd name="T42" fmla="*/ 0 w 67"/>
                      <a:gd name="T43" fmla="*/ 13 h 39"/>
                      <a:gd name="T44" fmla="*/ 0 w 67"/>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7"/>
                      <a:gd name="T70" fmla="*/ 0 h 39"/>
                      <a:gd name="T71" fmla="*/ 67 w 67"/>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close/>
                      </a:path>
                    </a:pathLst>
                  </a:custGeom>
                  <a:solidFill>
                    <a:srgbClr val="FFFFFF"/>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9" name="Freeform 139"/>
                  <p:cNvSpPr>
                    <a:spLocks/>
                  </p:cNvSpPr>
                  <p:nvPr/>
                </p:nvSpPr>
                <p:spPr bwMode="auto">
                  <a:xfrm>
                    <a:off x="2103" y="1104"/>
                    <a:ext cx="53" cy="39"/>
                  </a:xfrm>
                  <a:custGeom>
                    <a:avLst/>
                    <a:gdLst>
                      <a:gd name="T0" fmla="*/ 0 w 53"/>
                      <a:gd name="T1" fmla="*/ 0 h 39"/>
                      <a:gd name="T2" fmla="*/ 14 w 53"/>
                      <a:gd name="T3" fmla="*/ 0 h 39"/>
                      <a:gd name="T4" fmla="*/ 14 w 53"/>
                      <a:gd name="T5" fmla="*/ 0 h 39"/>
                      <a:gd name="T6" fmla="*/ 14 w 53"/>
                      <a:gd name="T7" fmla="*/ 0 h 39"/>
                      <a:gd name="T8" fmla="*/ 27 w 53"/>
                      <a:gd name="T9" fmla="*/ 0 h 39"/>
                      <a:gd name="T10" fmla="*/ 40 w 53"/>
                      <a:gd name="T11" fmla="*/ 0 h 39"/>
                      <a:gd name="T12" fmla="*/ 40 w 53"/>
                      <a:gd name="T13" fmla="*/ 0 h 39"/>
                      <a:gd name="T14" fmla="*/ 53 w 53"/>
                      <a:gd name="T15" fmla="*/ 13 h 39"/>
                      <a:gd name="T16" fmla="*/ 53 w 53"/>
                      <a:gd name="T17" fmla="*/ 26 h 39"/>
                      <a:gd name="T18" fmla="*/ 53 w 53"/>
                      <a:gd name="T19" fmla="*/ 26 h 39"/>
                      <a:gd name="T20" fmla="*/ 53 w 53"/>
                      <a:gd name="T21" fmla="*/ 26 h 39"/>
                      <a:gd name="T22" fmla="*/ 40 w 53"/>
                      <a:gd name="T23" fmla="*/ 39 h 39"/>
                      <a:gd name="T24" fmla="*/ 40 w 53"/>
                      <a:gd name="T25" fmla="*/ 39 h 39"/>
                      <a:gd name="T26" fmla="*/ 27 w 53"/>
                      <a:gd name="T27" fmla="*/ 26 h 39"/>
                      <a:gd name="T28" fmla="*/ 14 w 53"/>
                      <a:gd name="T29" fmla="*/ 13 h 39"/>
                      <a:gd name="T30" fmla="*/ 14 w 53"/>
                      <a:gd name="T31" fmla="*/ 13 h 39"/>
                      <a:gd name="T32" fmla="*/ 14 w 53"/>
                      <a:gd name="T33" fmla="*/ 13 h 39"/>
                      <a:gd name="T34" fmla="*/ 0 w 53"/>
                      <a:gd name="T35" fmla="*/ 13 h 39"/>
                      <a:gd name="T36" fmla="*/ 0 w 53"/>
                      <a:gd name="T37" fmla="*/ 13 h 39"/>
                      <a:gd name="T38" fmla="*/ 0 w 53"/>
                      <a:gd name="T39" fmla="*/ 13 h 39"/>
                      <a:gd name="T40" fmla="*/ 0 w 53"/>
                      <a:gd name="T41" fmla="*/ 0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39"/>
                      <a:gd name="T65" fmla="*/ 53 w 53"/>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39">
                        <a:moveTo>
                          <a:pt x="0" y="0"/>
                        </a:moveTo>
                        <a:lnTo>
                          <a:pt x="14" y="0"/>
                        </a:lnTo>
                        <a:lnTo>
                          <a:pt x="27" y="0"/>
                        </a:lnTo>
                        <a:lnTo>
                          <a:pt x="40" y="0"/>
                        </a:lnTo>
                        <a:lnTo>
                          <a:pt x="53" y="13"/>
                        </a:lnTo>
                        <a:lnTo>
                          <a:pt x="53" y="26"/>
                        </a:lnTo>
                        <a:lnTo>
                          <a:pt x="40" y="39"/>
                        </a:lnTo>
                        <a:lnTo>
                          <a:pt x="27" y="26"/>
                        </a:lnTo>
                        <a:lnTo>
                          <a:pt x="14" y="13"/>
                        </a:lnTo>
                        <a:lnTo>
                          <a:pt x="0" y="13"/>
                        </a:lnTo>
                        <a:lnTo>
                          <a:pt x="0" y="0"/>
                        </a:lnTo>
                        <a:close/>
                      </a:path>
                    </a:pathLst>
                  </a:custGeom>
                  <a:solidFill>
                    <a:srgbClr val="FFFFFF"/>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0" name="Freeform 140"/>
                  <p:cNvSpPr>
                    <a:spLocks/>
                  </p:cNvSpPr>
                  <p:nvPr/>
                </p:nvSpPr>
                <p:spPr bwMode="auto">
                  <a:xfrm>
                    <a:off x="2130" y="1104"/>
                    <a:ext cx="13" cy="26"/>
                  </a:xfrm>
                  <a:custGeom>
                    <a:avLst/>
                    <a:gdLst>
                      <a:gd name="T0" fmla="*/ 0 w 13"/>
                      <a:gd name="T1" fmla="*/ 13 h 26"/>
                      <a:gd name="T2" fmla="*/ 0 w 13"/>
                      <a:gd name="T3" fmla="*/ 13 h 26"/>
                      <a:gd name="T4" fmla="*/ 13 w 13"/>
                      <a:gd name="T5" fmla="*/ 0 h 26"/>
                      <a:gd name="T6" fmla="*/ 13 w 13"/>
                      <a:gd name="T7" fmla="*/ 0 h 26"/>
                      <a:gd name="T8" fmla="*/ 13 w 13"/>
                      <a:gd name="T9" fmla="*/ 13 h 26"/>
                      <a:gd name="T10" fmla="*/ 13 w 13"/>
                      <a:gd name="T11" fmla="*/ 13 h 26"/>
                      <a:gd name="T12" fmla="*/ 13 w 13"/>
                      <a:gd name="T13" fmla="*/ 13 h 26"/>
                      <a:gd name="T14" fmla="*/ 13 w 13"/>
                      <a:gd name="T15" fmla="*/ 26 h 26"/>
                      <a:gd name="T16" fmla="*/ 13 w 13"/>
                      <a:gd name="T17" fmla="*/ 26 h 26"/>
                      <a:gd name="T18" fmla="*/ 13 w 13"/>
                      <a:gd name="T19" fmla="*/ 26 h 26"/>
                      <a:gd name="T20" fmla="*/ 0 w 13"/>
                      <a:gd name="T21" fmla="*/ 26 h 26"/>
                      <a:gd name="T22" fmla="*/ 0 w 13"/>
                      <a:gd name="T23" fmla="*/ 13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0" y="13"/>
                        </a:moveTo>
                        <a:lnTo>
                          <a:pt x="0" y="13"/>
                        </a:lnTo>
                        <a:lnTo>
                          <a:pt x="13" y="0"/>
                        </a:lnTo>
                        <a:lnTo>
                          <a:pt x="13" y="13"/>
                        </a:lnTo>
                        <a:lnTo>
                          <a:pt x="13" y="26"/>
                        </a:lnTo>
                        <a:lnTo>
                          <a:pt x="0" y="26"/>
                        </a:lnTo>
                        <a:lnTo>
                          <a:pt x="0" y="13"/>
                        </a:lnTo>
                        <a:close/>
                      </a:path>
                    </a:pathLst>
                  </a:custGeom>
                  <a:solidFill>
                    <a:srgbClr val="FE1012"/>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1" name="Freeform 141"/>
                  <p:cNvSpPr>
                    <a:spLocks/>
                  </p:cNvSpPr>
                  <p:nvPr/>
                </p:nvSpPr>
                <p:spPr bwMode="auto">
                  <a:xfrm>
                    <a:off x="2103" y="1104"/>
                    <a:ext cx="67" cy="39"/>
                  </a:xfrm>
                  <a:custGeom>
                    <a:avLst/>
                    <a:gdLst>
                      <a:gd name="T0" fmla="*/ 14 w 67"/>
                      <a:gd name="T1" fmla="*/ 0 h 39"/>
                      <a:gd name="T2" fmla="*/ 14 w 67"/>
                      <a:gd name="T3" fmla="*/ 0 h 39"/>
                      <a:gd name="T4" fmla="*/ 14 w 67"/>
                      <a:gd name="T5" fmla="*/ 0 h 39"/>
                      <a:gd name="T6" fmla="*/ 14 w 67"/>
                      <a:gd name="T7" fmla="*/ 0 h 39"/>
                      <a:gd name="T8" fmla="*/ 14 w 67"/>
                      <a:gd name="T9" fmla="*/ 0 h 39"/>
                      <a:gd name="T10" fmla="*/ 27 w 67"/>
                      <a:gd name="T11" fmla="*/ 0 h 39"/>
                      <a:gd name="T12" fmla="*/ 53 w 67"/>
                      <a:gd name="T13" fmla="*/ 0 h 39"/>
                      <a:gd name="T14" fmla="*/ 53 w 67"/>
                      <a:gd name="T15" fmla="*/ 0 h 39"/>
                      <a:gd name="T16" fmla="*/ 53 w 67"/>
                      <a:gd name="T17" fmla="*/ 13 h 39"/>
                      <a:gd name="T18" fmla="*/ 67 w 67"/>
                      <a:gd name="T19" fmla="*/ 26 h 39"/>
                      <a:gd name="T20" fmla="*/ 67 w 67"/>
                      <a:gd name="T21" fmla="*/ 26 h 39"/>
                      <a:gd name="T22" fmla="*/ 53 w 67"/>
                      <a:gd name="T23" fmla="*/ 39 h 39"/>
                      <a:gd name="T24" fmla="*/ 53 w 67"/>
                      <a:gd name="T25" fmla="*/ 39 h 39"/>
                      <a:gd name="T26" fmla="*/ 53 w 67"/>
                      <a:gd name="T27" fmla="*/ 39 h 39"/>
                      <a:gd name="T28" fmla="*/ 27 w 67"/>
                      <a:gd name="T29" fmla="*/ 26 h 39"/>
                      <a:gd name="T30" fmla="*/ 14 w 67"/>
                      <a:gd name="T31" fmla="*/ 13 h 39"/>
                      <a:gd name="T32" fmla="*/ 14 w 67"/>
                      <a:gd name="T33" fmla="*/ 13 h 39"/>
                      <a:gd name="T34" fmla="*/ 0 w 67"/>
                      <a:gd name="T35" fmla="*/ 13 h 39"/>
                      <a:gd name="T36" fmla="*/ 0 w 67"/>
                      <a:gd name="T37" fmla="*/ 13 h 39"/>
                      <a:gd name="T38" fmla="*/ 0 w 67"/>
                      <a:gd name="T39" fmla="*/ 13 h 39"/>
                      <a:gd name="T40" fmla="*/ 0 w 67"/>
                      <a:gd name="T41" fmla="*/ 13 h 39"/>
                      <a:gd name="T42" fmla="*/ 0 w 67"/>
                      <a:gd name="T43" fmla="*/ 0 h 39"/>
                      <a:gd name="T44" fmla="*/ 14 w 67"/>
                      <a:gd name="T45" fmla="*/ 0 h 39"/>
                      <a:gd name="T46" fmla="*/ 14 w 67"/>
                      <a:gd name="T47" fmla="*/ 0 h 39"/>
                      <a:gd name="T48" fmla="*/ 14 w 67"/>
                      <a:gd name="T49" fmla="*/ 0 h 39"/>
                      <a:gd name="T50" fmla="*/ 27 w 67"/>
                      <a:gd name="T51" fmla="*/ 0 h 39"/>
                      <a:gd name="T52" fmla="*/ 40 w 67"/>
                      <a:gd name="T53" fmla="*/ 0 h 39"/>
                      <a:gd name="T54" fmla="*/ 40 w 67"/>
                      <a:gd name="T55" fmla="*/ 0 h 39"/>
                      <a:gd name="T56" fmla="*/ 53 w 67"/>
                      <a:gd name="T57" fmla="*/ 13 h 39"/>
                      <a:gd name="T58" fmla="*/ 53 w 67"/>
                      <a:gd name="T59" fmla="*/ 26 h 39"/>
                      <a:gd name="T60" fmla="*/ 53 w 67"/>
                      <a:gd name="T61" fmla="*/ 26 h 39"/>
                      <a:gd name="T62" fmla="*/ 53 w 67"/>
                      <a:gd name="T63" fmla="*/ 26 h 39"/>
                      <a:gd name="T64" fmla="*/ 40 w 67"/>
                      <a:gd name="T65" fmla="*/ 39 h 39"/>
                      <a:gd name="T66" fmla="*/ 40 w 67"/>
                      <a:gd name="T67" fmla="*/ 39 h 39"/>
                      <a:gd name="T68" fmla="*/ 27 w 67"/>
                      <a:gd name="T69" fmla="*/ 26 h 39"/>
                      <a:gd name="T70" fmla="*/ 14 w 67"/>
                      <a:gd name="T71" fmla="*/ 13 h 39"/>
                      <a:gd name="T72" fmla="*/ 14 w 67"/>
                      <a:gd name="T73" fmla="*/ 13 h 39"/>
                      <a:gd name="T74" fmla="*/ 14 w 67"/>
                      <a:gd name="T75" fmla="*/ 13 h 39"/>
                      <a:gd name="T76" fmla="*/ 0 w 67"/>
                      <a:gd name="T77" fmla="*/ 13 h 39"/>
                      <a:gd name="T78" fmla="*/ 0 w 67"/>
                      <a:gd name="T79" fmla="*/ 13 h 39"/>
                      <a:gd name="T80" fmla="*/ 0 w 67"/>
                      <a:gd name="T81" fmla="*/ 13 h 39"/>
                      <a:gd name="T82" fmla="*/ 0 w 67"/>
                      <a:gd name="T83" fmla="*/ 0 h 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
                      <a:gd name="T127" fmla="*/ 0 h 39"/>
                      <a:gd name="T128" fmla="*/ 67 w 67"/>
                      <a:gd name="T129" fmla="*/ 39 h 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lnTo>
                          <a:pt x="14" y="0"/>
                        </a:lnTo>
                        <a:lnTo>
                          <a:pt x="27" y="0"/>
                        </a:lnTo>
                        <a:lnTo>
                          <a:pt x="40" y="0"/>
                        </a:lnTo>
                        <a:lnTo>
                          <a:pt x="53" y="13"/>
                        </a:lnTo>
                        <a:lnTo>
                          <a:pt x="53" y="26"/>
                        </a:lnTo>
                        <a:lnTo>
                          <a:pt x="40" y="39"/>
                        </a:lnTo>
                        <a:lnTo>
                          <a:pt x="27" y="26"/>
                        </a:lnTo>
                        <a:lnTo>
                          <a:pt x="14" y="13"/>
                        </a:lnTo>
                        <a:lnTo>
                          <a:pt x="0" y="13"/>
                        </a:lnTo>
                        <a:lnTo>
                          <a:pt x="0" y="0"/>
                        </a:lnTo>
                        <a:close/>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2" name="Freeform 142"/>
                  <p:cNvSpPr>
                    <a:spLocks/>
                  </p:cNvSpPr>
                  <p:nvPr/>
                </p:nvSpPr>
                <p:spPr bwMode="auto">
                  <a:xfrm>
                    <a:off x="2130" y="1104"/>
                    <a:ext cx="13" cy="26"/>
                  </a:xfrm>
                  <a:custGeom>
                    <a:avLst/>
                    <a:gdLst>
                      <a:gd name="T0" fmla="*/ 0 w 13"/>
                      <a:gd name="T1" fmla="*/ 13 h 26"/>
                      <a:gd name="T2" fmla="*/ 0 w 13"/>
                      <a:gd name="T3" fmla="*/ 13 h 26"/>
                      <a:gd name="T4" fmla="*/ 0 w 13"/>
                      <a:gd name="T5" fmla="*/ 13 h 26"/>
                      <a:gd name="T6" fmla="*/ 13 w 13"/>
                      <a:gd name="T7" fmla="*/ 0 h 26"/>
                      <a:gd name="T8" fmla="*/ 13 w 13"/>
                      <a:gd name="T9" fmla="*/ 0 h 26"/>
                      <a:gd name="T10" fmla="*/ 13 w 13"/>
                      <a:gd name="T11" fmla="*/ 0 h 26"/>
                      <a:gd name="T12" fmla="*/ 13 w 13"/>
                      <a:gd name="T13" fmla="*/ 0 h 26"/>
                      <a:gd name="T14" fmla="*/ 13 w 13"/>
                      <a:gd name="T15" fmla="*/ 13 h 26"/>
                      <a:gd name="T16" fmla="*/ 13 w 13"/>
                      <a:gd name="T17" fmla="*/ 13 h 26"/>
                      <a:gd name="T18" fmla="*/ 13 w 13"/>
                      <a:gd name="T19" fmla="*/ 13 h 26"/>
                      <a:gd name="T20" fmla="*/ 13 w 13"/>
                      <a:gd name="T21" fmla="*/ 13 h 26"/>
                      <a:gd name="T22" fmla="*/ 13 w 13"/>
                      <a:gd name="T23" fmla="*/ 13 h 26"/>
                      <a:gd name="T24" fmla="*/ 13 w 13"/>
                      <a:gd name="T25" fmla="*/ 13 h 26"/>
                      <a:gd name="T26" fmla="*/ 13 w 13"/>
                      <a:gd name="T27" fmla="*/ 26 h 26"/>
                      <a:gd name="T28" fmla="*/ 13 w 13"/>
                      <a:gd name="T29" fmla="*/ 26 h 26"/>
                      <a:gd name="T30" fmla="*/ 13 w 13"/>
                      <a:gd name="T31" fmla="*/ 26 h 26"/>
                      <a:gd name="T32" fmla="*/ 13 w 13"/>
                      <a:gd name="T33" fmla="*/ 26 h 26"/>
                      <a:gd name="T34" fmla="*/ 13 w 13"/>
                      <a:gd name="T35" fmla="*/ 26 h 26"/>
                      <a:gd name="T36" fmla="*/ 13 w 13"/>
                      <a:gd name="T37" fmla="*/ 26 h 26"/>
                      <a:gd name="T38" fmla="*/ 0 w 13"/>
                      <a:gd name="T39" fmla="*/ 26 h 26"/>
                      <a:gd name="T40" fmla="*/ 0 w 13"/>
                      <a:gd name="T41" fmla="*/ 26 h 26"/>
                      <a:gd name="T42" fmla="*/ 0 w 13"/>
                      <a:gd name="T43" fmla="*/ 13 h 26"/>
                      <a:gd name="T44" fmla="*/ 0 w 13"/>
                      <a:gd name="T45" fmla="*/ 13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
                      <a:gd name="T70" fmla="*/ 0 h 26"/>
                      <a:gd name="T71" fmla="*/ 13 w 13"/>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 h="26">
                        <a:moveTo>
                          <a:pt x="0" y="13"/>
                        </a:moveTo>
                        <a:lnTo>
                          <a:pt x="0" y="13"/>
                        </a:lnTo>
                        <a:lnTo>
                          <a:pt x="13" y="0"/>
                        </a:lnTo>
                        <a:lnTo>
                          <a:pt x="13" y="13"/>
                        </a:lnTo>
                        <a:lnTo>
                          <a:pt x="13" y="26"/>
                        </a:lnTo>
                        <a:lnTo>
                          <a:pt x="0" y="26"/>
                        </a:lnTo>
                        <a:lnTo>
                          <a:pt x="0" y="13"/>
                        </a:lnTo>
                        <a:close/>
                      </a:path>
                    </a:pathLst>
                  </a:custGeom>
                  <a:noFill/>
                  <a:ln w="20638">
                    <a:solidFill>
                      <a:srgbClr val="FE1012"/>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pic>
            <p:nvPicPr>
              <p:cNvPr id="37" name="Picture 143"/>
              <p:cNvPicPr>
                <a:picLocks noChangeAspect="1" noChangeArrowheads="1"/>
              </p:cNvPicPr>
              <p:nvPr/>
            </p:nvPicPr>
            <p:blipFill>
              <a:blip r:embed="rId2"/>
              <a:srcRect/>
              <a:stretch>
                <a:fillRect/>
              </a:stretch>
            </p:blipFill>
            <p:spPr bwMode="auto">
              <a:xfrm>
                <a:off x="4199" y="3649"/>
                <a:ext cx="233" cy="433"/>
              </a:xfrm>
              <a:prstGeom prst="rect">
                <a:avLst/>
              </a:prstGeom>
              <a:noFill/>
              <a:ln w="9525">
                <a:noFill/>
                <a:miter lim="800000"/>
                <a:headEnd/>
                <a:tailEnd/>
              </a:ln>
            </p:spPr>
          </p:pic>
        </p:grpSp>
        <p:pic>
          <p:nvPicPr>
            <p:cNvPr id="32" name="Picture 144"/>
            <p:cNvPicPr>
              <a:picLocks noChangeAspect="1" noChangeArrowheads="1"/>
            </p:cNvPicPr>
            <p:nvPr/>
          </p:nvPicPr>
          <p:blipFill>
            <a:blip r:embed="rId3"/>
            <a:srcRect/>
            <a:stretch>
              <a:fillRect/>
            </a:stretch>
          </p:blipFill>
          <p:spPr bwMode="auto">
            <a:xfrm>
              <a:off x="3936" y="3493"/>
              <a:ext cx="245" cy="280"/>
            </a:xfrm>
            <a:prstGeom prst="rect">
              <a:avLst/>
            </a:prstGeom>
            <a:noFill/>
            <a:ln w="9525">
              <a:noFill/>
              <a:miter lim="800000"/>
              <a:headEnd/>
              <a:tailEnd/>
            </a:ln>
          </p:spPr>
        </p:pic>
        <p:grpSp>
          <p:nvGrpSpPr>
            <p:cNvPr id="33" name="Group 145"/>
            <p:cNvGrpSpPr>
              <a:grpSpLocks/>
            </p:cNvGrpSpPr>
            <p:nvPr/>
          </p:nvGrpSpPr>
          <p:grpSpPr bwMode="auto">
            <a:xfrm>
              <a:off x="4010" y="3552"/>
              <a:ext cx="96" cy="96"/>
              <a:chOff x="4032" y="3552"/>
              <a:chExt cx="96" cy="96"/>
            </a:xfrm>
          </p:grpSpPr>
          <p:sp>
            <p:nvSpPr>
              <p:cNvPr id="34" name="Line 146"/>
              <p:cNvSpPr>
                <a:spLocks noChangeShapeType="1"/>
              </p:cNvSpPr>
              <p:nvPr/>
            </p:nvSpPr>
            <p:spPr bwMode="auto">
              <a:xfrm flipH="1">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5" name="Line 147"/>
              <p:cNvSpPr>
                <a:spLocks noChangeShapeType="1"/>
              </p:cNvSpPr>
              <p:nvPr/>
            </p:nvSpPr>
            <p:spPr bwMode="auto">
              <a:xfrm>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sp>
        <p:nvSpPr>
          <p:cNvPr id="55" name="Text Box 150"/>
          <p:cNvSpPr txBox="1">
            <a:spLocks noChangeArrowheads="1"/>
          </p:cNvSpPr>
          <p:nvPr/>
        </p:nvSpPr>
        <p:spPr bwMode="auto">
          <a:xfrm>
            <a:off x="4250970" y="1207879"/>
            <a:ext cx="1081872" cy="338554"/>
          </a:xfrm>
          <a:prstGeom prst="rect">
            <a:avLst/>
          </a:prstGeom>
          <a:noFill/>
          <a:ln w="9525">
            <a:noFill/>
            <a:miter lim="800000"/>
            <a:headEnd/>
            <a:tailEnd/>
          </a:ln>
        </p:spPr>
        <p:txBody>
          <a:bodyPr wrap="square">
            <a:prstTxWarp prst="textNoShape">
              <a:avLst/>
            </a:prstTxWarp>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ysClr val="windowText" lastClr="000000"/>
                </a:solidFill>
                <a:effectLst/>
                <a:uLnTx/>
                <a:uFillTx/>
              </a:rPr>
              <a:t>GR</a:t>
            </a:r>
            <a:r>
              <a:rPr kumimoji="0" lang="en-US" sz="1600" b="0" i="0" u="none" strike="noStrike" kern="0" cap="none" spc="0" normalizeH="0" baseline="30000" noProof="0">
                <a:ln>
                  <a:noFill/>
                </a:ln>
                <a:solidFill>
                  <a:sysClr val="windowText" lastClr="000000"/>
                </a:solidFill>
                <a:effectLst/>
                <a:uLnTx/>
                <a:uFillTx/>
              </a:rPr>
              <a:t>dim</a:t>
            </a:r>
            <a:endParaRPr kumimoji="0" lang="en-US" sz="1600" b="0" i="0" u="none" strike="noStrike" kern="0" cap="none" spc="0" normalizeH="0" baseline="0" noProof="0">
              <a:ln>
                <a:noFill/>
              </a:ln>
              <a:solidFill>
                <a:sysClr val="windowText" lastClr="000000"/>
              </a:solidFill>
              <a:effectLst/>
              <a:uLnTx/>
              <a:uFillTx/>
            </a:endParaRPr>
          </a:p>
        </p:txBody>
      </p:sp>
      <p:sp>
        <p:nvSpPr>
          <p:cNvPr id="56" name="Text Box 50"/>
          <p:cNvSpPr txBox="1">
            <a:spLocks noChangeArrowheads="1"/>
          </p:cNvSpPr>
          <p:nvPr/>
        </p:nvSpPr>
        <p:spPr bwMode="auto">
          <a:xfrm>
            <a:off x="1295401" y="55116"/>
            <a:ext cx="5778500" cy="1077218"/>
          </a:xfrm>
          <a:prstGeom prst="rect">
            <a:avLst/>
          </a:prstGeom>
          <a:noFill/>
          <a:ln w="9525">
            <a:noFill/>
            <a:miter lim="800000"/>
            <a:headEnd/>
            <a:tailEnd/>
          </a:ln>
          <a:effectLst>
            <a:outerShdw blurRad="50800" dist="38100" dir="2700000" algn="br">
              <a:srgbClr val="000000">
                <a:alpha val="43000"/>
              </a:srgbClr>
            </a:outerShdw>
          </a:effectLst>
        </p:spPr>
        <p:txBody>
          <a:bodyPr wrap="square" anchor="ctr">
            <a:prstTxWarp prst="textNoShape">
              <a:avLst/>
            </a:prstTxWarp>
            <a:spAutoFit/>
          </a:bodyPr>
          <a:lstStyle/>
          <a:p>
            <a:pPr algn="ctr" eaLnBrk="0" hangingPunct="0">
              <a:defRPr/>
            </a:pPr>
            <a:r>
              <a:rPr lang="en-US" sz="3200" dirty="0" smtClean="0">
                <a:solidFill>
                  <a:srgbClr val="000000"/>
                </a:solidFill>
              </a:rPr>
              <a:t>GR</a:t>
            </a:r>
            <a:r>
              <a:rPr lang="en-US" sz="3200" baseline="30000" dirty="0" smtClean="0">
                <a:solidFill>
                  <a:srgbClr val="000000"/>
                </a:solidFill>
              </a:rPr>
              <a:t>dim</a:t>
            </a:r>
            <a:r>
              <a:rPr lang="en-US" sz="3200" dirty="0" smtClean="0">
                <a:solidFill>
                  <a:srgbClr val="000000"/>
                </a:solidFill>
              </a:rPr>
              <a:t> mice: Impaired GR dimerization interface</a:t>
            </a:r>
            <a:endParaRPr lang="en-US" sz="3200" dirty="0">
              <a:solidFill>
                <a:srgbClr val="000000"/>
              </a:solidFill>
            </a:endParaRPr>
          </a:p>
        </p:txBody>
      </p:sp>
      <p:grpSp>
        <p:nvGrpSpPr>
          <p:cNvPr id="57" name="Group 51"/>
          <p:cNvGrpSpPr>
            <a:grpSpLocks/>
          </p:cNvGrpSpPr>
          <p:nvPr/>
        </p:nvGrpSpPr>
        <p:grpSpPr bwMode="auto">
          <a:xfrm>
            <a:off x="347663" y="1155700"/>
            <a:ext cx="8448675" cy="0"/>
            <a:chOff x="238" y="576"/>
            <a:chExt cx="5766" cy="0"/>
          </a:xfrm>
        </p:grpSpPr>
        <p:sp>
          <p:nvSpPr>
            <p:cNvPr id="58" name="Line 52"/>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endParaRPr lang="en-US"/>
            </a:p>
          </p:txBody>
        </p:sp>
        <p:sp>
          <p:nvSpPr>
            <p:cNvPr id="59" name="Line 53"/>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endParaRPr lang="en-US"/>
            </a:p>
          </p:txBody>
        </p:sp>
        <p:sp>
          <p:nvSpPr>
            <p:cNvPr id="60" name="Line 54"/>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endParaRPr lang="en-US"/>
            </a:p>
          </p:txBody>
        </p:sp>
      </p:grpSp>
      <p:pic>
        <p:nvPicPr>
          <p:cNvPr id="63" name="Picture 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6000" y="52232"/>
            <a:ext cx="1727200" cy="334321"/>
          </a:xfrm>
          <a:prstGeom prst="rect">
            <a:avLst/>
          </a:prstGeom>
          <a:noFill/>
          <a:extLst>
            <a:ext uri="{909E8E84-426E-40dd-AFC4-6F175D3DCCD1}">
              <a14:hiddenFill xmlns:a14="http://schemas.microsoft.com/office/drawing/2010/main">
                <a:solidFill>
                  <a:srgbClr val="FFFFFF"/>
                </a:solidFill>
              </a14:hiddenFill>
            </a:ext>
          </a:extLst>
        </p:spPr>
      </p:pic>
      <p:cxnSp>
        <p:nvCxnSpPr>
          <p:cNvPr id="61" name="Straight Connector 60"/>
          <p:cNvCxnSpPr/>
          <p:nvPr/>
        </p:nvCxnSpPr>
        <p:spPr bwMode="auto">
          <a:xfrm>
            <a:off x="2490894" y="6265473"/>
            <a:ext cx="2040768" cy="11195"/>
          </a:xfrm>
          <a:prstGeom prst="line">
            <a:avLst/>
          </a:prstGeom>
          <a:noFill/>
          <a:ln w="25400" cap="flat" cmpd="sng" algn="ctr">
            <a:solidFill>
              <a:srgbClr val="FF6600"/>
            </a:solidFill>
            <a:prstDash val="solid"/>
          </a:ln>
          <a:effectLst>
            <a:outerShdw blurRad="40000" dist="20000" dir="5400000" rotWithShape="0">
              <a:srgbClr val="000000">
                <a:alpha val="38000"/>
              </a:srgbClr>
            </a:outerShdw>
          </a:effectLst>
        </p:spPr>
      </p:cxnSp>
      <p:grpSp>
        <p:nvGrpSpPr>
          <p:cNvPr id="62" name="Group 76"/>
          <p:cNvGrpSpPr>
            <a:grpSpLocks/>
          </p:cNvGrpSpPr>
          <p:nvPr/>
        </p:nvGrpSpPr>
        <p:grpSpPr bwMode="auto">
          <a:xfrm>
            <a:off x="386367" y="3611144"/>
            <a:ext cx="1388156" cy="958850"/>
            <a:chOff x="304800" y="1613583"/>
            <a:chExt cx="1408281" cy="976804"/>
          </a:xfrm>
        </p:grpSpPr>
        <p:grpSp>
          <p:nvGrpSpPr>
            <p:cNvPr id="64" name="Group 70"/>
            <p:cNvGrpSpPr>
              <a:grpSpLocks/>
            </p:cNvGrpSpPr>
            <p:nvPr/>
          </p:nvGrpSpPr>
          <p:grpSpPr bwMode="auto">
            <a:xfrm>
              <a:off x="990600" y="1613583"/>
              <a:ext cx="494413" cy="824817"/>
              <a:chOff x="952500" y="1600883"/>
              <a:chExt cx="494413" cy="824817"/>
            </a:xfrm>
          </p:grpSpPr>
          <p:pic>
            <p:nvPicPr>
              <p:cNvPr id="70" name="Picture 62"/>
              <p:cNvPicPr>
                <a:picLocks noChangeAspect="1"/>
              </p:cNvPicPr>
              <p:nvPr/>
            </p:nvPicPr>
            <p:blipFill>
              <a:blip r:embed="rId5"/>
              <a:srcRect/>
              <a:stretch>
                <a:fillRect/>
              </a:stretch>
            </p:blipFill>
            <p:spPr bwMode="auto">
              <a:xfrm rot="5400000">
                <a:off x="762000" y="1866900"/>
                <a:ext cx="749300" cy="368300"/>
              </a:xfrm>
              <a:prstGeom prst="rect">
                <a:avLst/>
              </a:prstGeom>
              <a:noFill/>
              <a:ln w="9525">
                <a:noFill/>
                <a:miter lim="800000"/>
                <a:headEnd/>
                <a:tailEnd/>
              </a:ln>
            </p:spPr>
          </p:pic>
          <p:sp>
            <p:nvSpPr>
              <p:cNvPr id="71" name="Regular Pentagon 70"/>
              <p:cNvSpPr/>
              <p:nvPr/>
            </p:nvSpPr>
            <p:spPr>
              <a:xfrm>
                <a:off x="1271662" y="1600883"/>
                <a:ext cx="175545" cy="155254"/>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grpSp>
          <p:nvGrpSpPr>
            <p:cNvPr id="65" name="Group 69"/>
            <p:cNvGrpSpPr>
              <a:grpSpLocks/>
            </p:cNvGrpSpPr>
            <p:nvPr/>
          </p:nvGrpSpPr>
          <p:grpSpPr bwMode="auto">
            <a:xfrm flipH="1">
              <a:off x="549348" y="1613583"/>
              <a:ext cx="492052" cy="824817"/>
              <a:chOff x="546100" y="1613583"/>
              <a:chExt cx="492052" cy="824817"/>
            </a:xfrm>
          </p:grpSpPr>
          <p:pic>
            <p:nvPicPr>
              <p:cNvPr id="68" name="Picture 67"/>
              <p:cNvPicPr>
                <a:picLocks noChangeAspect="1"/>
              </p:cNvPicPr>
              <p:nvPr/>
            </p:nvPicPr>
            <p:blipFill>
              <a:blip r:embed="rId5"/>
              <a:srcRect/>
              <a:stretch>
                <a:fillRect/>
              </a:stretch>
            </p:blipFill>
            <p:spPr bwMode="auto">
              <a:xfrm rot="5400000">
                <a:off x="355600" y="1879600"/>
                <a:ext cx="749300" cy="368300"/>
              </a:xfrm>
              <a:prstGeom prst="rect">
                <a:avLst/>
              </a:prstGeom>
              <a:noFill/>
              <a:ln w="9525">
                <a:noFill/>
                <a:miter lim="800000"/>
                <a:headEnd/>
                <a:tailEnd/>
              </a:ln>
            </p:spPr>
          </p:pic>
          <p:sp>
            <p:nvSpPr>
              <p:cNvPr id="69" name="Regular Pentagon 68"/>
              <p:cNvSpPr/>
              <p:nvPr/>
            </p:nvSpPr>
            <p:spPr>
              <a:xfrm>
                <a:off x="862356" y="1613583"/>
                <a:ext cx="175546" cy="155254"/>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cxnSp>
          <p:nvCxnSpPr>
            <p:cNvPr id="66" name="Straight Connector 65"/>
            <p:cNvCxnSpPr/>
            <p:nvPr/>
          </p:nvCxnSpPr>
          <p:spPr>
            <a:xfrm>
              <a:off x="304800" y="2441602"/>
              <a:ext cx="1408281" cy="0"/>
            </a:xfrm>
            <a:prstGeom prst="line">
              <a:avLst/>
            </a:prstGeom>
            <a:noFill/>
            <a:ln w="25400" cap="flat" cmpd="sng" algn="ctr">
              <a:solidFill>
                <a:srgbClr val="FF6600"/>
              </a:solidFill>
              <a:prstDash val="solid"/>
            </a:ln>
            <a:effectLst>
              <a:outerShdw blurRad="40000" dist="20000" dir="5400000" rotWithShape="0">
                <a:srgbClr val="000000">
                  <a:alpha val="38000"/>
                </a:srgbClr>
              </a:outerShdw>
            </a:effectLst>
          </p:spPr>
        </p:cxnSp>
        <p:sp>
          <p:nvSpPr>
            <p:cNvPr id="67" name="Rectangle 66"/>
            <p:cNvSpPr/>
            <p:nvPr/>
          </p:nvSpPr>
          <p:spPr>
            <a:xfrm>
              <a:off x="671997" y="2323544"/>
              <a:ext cx="686080" cy="266843"/>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sp>
        <p:nvSpPr>
          <p:cNvPr id="72" name="Rectangle 67"/>
          <p:cNvSpPr>
            <a:spLocks noChangeArrowheads="1"/>
          </p:cNvSpPr>
          <p:nvPr/>
        </p:nvSpPr>
        <p:spPr bwMode="auto">
          <a:xfrm rot="16200000">
            <a:off x="712584" y="3952583"/>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73" name="Rectangle 67"/>
          <p:cNvSpPr>
            <a:spLocks noChangeArrowheads="1"/>
          </p:cNvSpPr>
          <p:nvPr/>
        </p:nvSpPr>
        <p:spPr bwMode="auto">
          <a:xfrm rot="16200000">
            <a:off x="971347" y="3941471"/>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pic>
        <p:nvPicPr>
          <p:cNvPr id="74" name="Picture 84"/>
          <p:cNvPicPr>
            <a:picLocks noChangeAspect="1"/>
          </p:cNvPicPr>
          <p:nvPr/>
        </p:nvPicPr>
        <p:blipFill>
          <a:blip r:embed="rId6"/>
          <a:srcRect/>
          <a:stretch>
            <a:fillRect/>
          </a:stretch>
        </p:blipFill>
        <p:spPr bwMode="auto">
          <a:xfrm rot="5062450">
            <a:off x="3034198" y="2998441"/>
            <a:ext cx="815975" cy="401638"/>
          </a:xfrm>
          <a:prstGeom prst="rect">
            <a:avLst/>
          </a:prstGeom>
          <a:noFill/>
          <a:ln w="9525">
            <a:noFill/>
            <a:miter lim="800000"/>
            <a:headEnd/>
            <a:tailEnd/>
          </a:ln>
        </p:spPr>
      </p:pic>
      <p:sp>
        <p:nvSpPr>
          <p:cNvPr id="75" name="Regular Pentagon 74"/>
          <p:cNvSpPr/>
          <p:nvPr/>
        </p:nvSpPr>
        <p:spPr bwMode="auto">
          <a:xfrm rot="16200000">
            <a:off x="3545395" y="2795683"/>
            <a:ext cx="192087"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cxnSp>
        <p:nvCxnSpPr>
          <p:cNvPr id="76" name="Straight Connector 75"/>
          <p:cNvCxnSpPr/>
          <p:nvPr/>
        </p:nvCxnSpPr>
        <p:spPr bwMode="auto">
          <a:xfrm>
            <a:off x="2348397" y="3559271"/>
            <a:ext cx="2040768" cy="11195"/>
          </a:xfrm>
          <a:prstGeom prst="line">
            <a:avLst/>
          </a:prstGeom>
          <a:noFill/>
          <a:ln w="25400" cap="flat" cmpd="sng" algn="ctr">
            <a:solidFill>
              <a:srgbClr val="FF6600"/>
            </a:solidFill>
            <a:prstDash val="solid"/>
          </a:ln>
          <a:effectLst>
            <a:outerShdw blurRad="40000" dist="20000" dir="5400000" rotWithShape="0">
              <a:srgbClr val="000000">
                <a:alpha val="38000"/>
              </a:srgbClr>
            </a:outerShdw>
          </a:effectLst>
        </p:spPr>
      </p:cxnSp>
      <p:sp>
        <p:nvSpPr>
          <p:cNvPr id="77" name="Rectangle 76"/>
          <p:cNvSpPr/>
          <p:nvPr/>
        </p:nvSpPr>
        <p:spPr bwMode="auto">
          <a:xfrm>
            <a:off x="3104047" y="3419571"/>
            <a:ext cx="752475" cy="292100"/>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78" name="Rectangle 67"/>
          <p:cNvSpPr>
            <a:spLocks noChangeArrowheads="1"/>
          </p:cNvSpPr>
          <p:nvPr/>
        </p:nvSpPr>
        <p:spPr bwMode="auto">
          <a:xfrm rot="16200000">
            <a:off x="3174728" y="3043818"/>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pic>
        <p:nvPicPr>
          <p:cNvPr id="79" name="Picture 84"/>
          <p:cNvPicPr>
            <a:picLocks noChangeAspect="1"/>
          </p:cNvPicPr>
          <p:nvPr/>
        </p:nvPicPr>
        <p:blipFill>
          <a:blip r:embed="rId6"/>
          <a:srcRect/>
          <a:stretch>
            <a:fillRect/>
          </a:stretch>
        </p:blipFill>
        <p:spPr bwMode="auto">
          <a:xfrm>
            <a:off x="3511278" y="4934396"/>
            <a:ext cx="815975" cy="401638"/>
          </a:xfrm>
          <a:prstGeom prst="rect">
            <a:avLst/>
          </a:prstGeom>
          <a:noFill/>
          <a:ln w="9525">
            <a:noFill/>
            <a:miter lim="800000"/>
            <a:headEnd/>
            <a:tailEnd/>
          </a:ln>
        </p:spPr>
      </p:pic>
      <p:sp>
        <p:nvSpPr>
          <p:cNvPr id="80" name="Rectangle 79"/>
          <p:cNvSpPr/>
          <p:nvPr/>
        </p:nvSpPr>
        <p:spPr bwMode="auto">
          <a:xfrm>
            <a:off x="3514453" y="6136134"/>
            <a:ext cx="752475" cy="292100"/>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81" name="Oval 80"/>
          <p:cNvSpPr/>
          <p:nvPr/>
        </p:nvSpPr>
        <p:spPr bwMode="auto">
          <a:xfrm>
            <a:off x="3566377" y="5692381"/>
            <a:ext cx="336915" cy="488330"/>
          </a:xfrm>
          <a:prstGeom prst="ellipse">
            <a:avLst/>
          </a:prstGeom>
          <a:gradFill flip="none" rotWithShape="1">
            <a:gsLst>
              <a:gs pos="0">
                <a:srgbClr val="FF0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82" name="Oval 81"/>
          <p:cNvSpPr/>
          <p:nvPr/>
        </p:nvSpPr>
        <p:spPr bwMode="auto">
          <a:xfrm>
            <a:off x="3903293" y="5682310"/>
            <a:ext cx="336915" cy="488330"/>
          </a:xfrm>
          <a:prstGeom prst="ellipse">
            <a:avLst/>
          </a:prstGeom>
          <a:gradFill flip="none" rotWithShape="1">
            <a:gsLst>
              <a:gs pos="0">
                <a:srgbClr val="008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83" name="Oval 82"/>
          <p:cNvSpPr/>
          <p:nvPr/>
        </p:nvSpPr>
        <p:spPr>
          <a:xfrm>
            <a:off x="3476353" y="5266184"/>
            <a:ext cx="741362" cy="492125"/>
          </a:xfrm>
          <a:prstGeom prst="ellipse">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en-US">
              <a:solidFill>
                <a:prstClr val="black"/>
              </a:solidFill>
            </a:endParaRPr>
          </a:p>
        </p:txBody>
      </p:sp>
      <p:sp>
        <p:nvSpPr>
          <p:cNvPr id="84" name="Text Box 61"/>
          <p:cNvSpPr txBox="1">
            <a:spLocks noChangeArrowheads="1"/>
          </p:cNvSpPr>
          <p:nvPr/>
        </p:nvSpPr>
        <p:spPr bwMode="auto">
          <a:xfrm>
            <a:off x="3565253" y="5309046"/>
            <a:ext cx="620712"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TRIP6</a:t>
            </a:r>
          </a:p>
        </p:txBody>
      </p:sp>
      <p:sp>
        <p:nvSpPr>
          <p:cNvPr id="85" name="Text Box 61"/>
          <p:cNvSpPr txBox="1">
            <a:spLocks noChangeArrowheads="1"/>
          </p:cNvSpPr>
          <p:nvPr/>
        </p:nvSpPr>
        <p:spPr bwMode="auto">
          <a:xfrm>
            <a:off x="3550965" y="5463034"/>
            <a:ext cx="711200" cy="277812"/>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STAMP</a:t>
            </a:r>
          </a:p>
        </p:txBody>
      </p:sp>
      <p:sp>
        <p:nvSpPr>
          <p:cNvPr id="86" name="Rectangle 67"/>
          <p:cNvSpPr>
            <a:spLocks noChangeArrowheads="1"/>
          </p:cNvSpPr>
          <p:nvPr/>
        </p:nvSpPr>
        <p:spPr bwMode="auto">
          <a:xfrm>
            <a:off x="3671615" y="5001071"/>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sp>
        <p:nvSpPr>
          <p:cNvPr id="87" name="Oval 86"/>
          <p:cNvSpPr/>
          <p:nvPr/>
        </p:nvSpPr>
        <p:spPr>
          <a:xfrm>
            <a:off x="4176440" y="5869434"/>
            <a:ext cx="231775" cy="17621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88" name="Text Box 61"/>
          <p:cNvSpPr txBox="1">
            <a:spLocks noChangeArrowheads="1"/>
          </p:cNvSpPr>
          <p:nvPr/>
        </p:nvSpPr>
        <p:spPr bwMode="auto">
          <a:xfrm>
            <a:off x="2863578" y="5593209"/>
            <a:ext cx="534987"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AP-1</a:t>
            </a:r>
          </a:p>
        </p:txBody>
      </p:sp>
      <p:sp>
        <p:nvSpPr>
          <p:cNvPr id="89" name="Text Box 61"/>
          <p:cNvSpPr txBox="1">
            <a:spLocks noChangeArrowheads="1"/>
          </p:cNvSpPr>
          <p:nvPr/>
        </p:nvSpPr>
        <p:spPr bwMode="auto">
          <a:xfrm>
            <a:off x="2863578" y="5793234"/>
            <a:ext cx="638175" cy="277812"/>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dirty="0">
                <a:solidFill>
                  <a:srgbClr val="000000"/>
                </a:solidFill>
                <a:latin typeface="Helvetica" charset="0"/>
                <a:ea typeface="ＭＳ Ｐゴシック" charset="-128"/>
                <a:cs typeface="ＭＳ Ｐゴシック" charset="-128"/>
              </a:rPr>
              <a:t>NF-</a:t>
            </a:r>
            <a:r>
              <a:rPr lang="de-DE" sz="1200" b="1" dirty="0" err="1">
                <a:solidFill>
                  <a:srgbClr val="000000"/>
                </a:solidFill>
                <a:latin typeface="Symbol" charset="2"/>
                <a:ea typeface="Symbol" charset="2"/>
                <a:cs typeface="Symbol" charset="2"/>
              </a:rPr>
              <a:t>k</a:t>
            </a:r>
            <a:r>
              <a:rPr lang="de-DE" sz="1200" b="1" dirty="0" err="1">
                <a:solidFill>
                  <a:srgbClr val="000000"/>
                </a:solidFill>
                <a:latin typeface="Helvetica" charset="0"/>
                <a:ea typeface="ＭＳ Ｐゴシック" charset="-128"/>
                <a:cs typeface="ＭＳ Ｐゴシック" charset="-128"/>
              </a:rPr>
              <a:t>B</a:t>
            </a:r>
            <a:endParaRPr lang="de-DE" sz="1200" b="1" dirty="0">
              <a:solidFill>
                <a:srgbClr val="000000"/>
              </a:solidFill>
              <a:latin typeface="Helvetica" charset="0"/>
              <a:ea typeface="ＭＳ Ｐゴシック" charset="-128"/>
              <a:cs typeface="ＭＳ Ｐゴシック" charset="-128"/>
            </a:endParaRPr>
          </a:p>
        </p:txBody>
      </p:sp>
      <p:sp>
        <p:nvSpPr>
          <p:cNvPr id="90" name="Text Box 61"/>
          <p:cNvSpPr txBox="1">
            <a:spLocks noChangeArrowheads="1"/>
          </p:cNvSpPr>
          <p:nvPr/>
        </p:nvSpPr>
        <p:spPr bwMode="auto">
          <a:xfrm>
            <a:off x="2863578" y="5994846"/>
            <a:ext cx="569912"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IRF-3</a:t>
            </a:r>
          </a:p>
        </p:txBody>
      </p:sp>
      <p:sp>
        <p:nvSpPr>
          <p:cNvPr id="91" name="Regular Pentagon 90"/>
          <p:cNvSpPr/>
          <p:nvPr/>
        </p:nvSpPr>
        <p:spPr bwMode="auto">
          <a:xfrm rot="16200000">
            <a:off x="3327153" y="4723127"/>
            <a:ext cx="354859" cy="314939"/>
          </a:xfrm>
          <a:prstGeom prst="pentagon">
            <a:avLst/>
          </a:prstGeom>
          <a:gradFill rotWithShape="1">
            <a:gsLst>
              <a:gs pos="0">
                <a:srgbClr val="161668"/>
              </a:gs>
              <a:gs pos="100000">
                <a:srgbClr val="333399">
                  <a:tint val="50000"/>
                  <a:shade val="100000"/>
                  <a:satMod val="350000"/>
                </a:srgbClr>
              </a:gs>
            </a:gsLst>
            <a:lin ang="16200000" scaled="0"/>
          </a:gradFill>
          <a:ln w="9525" cap="flat" cmpd="sng" algn="ctr">
            <a:solidFill>
              <a:srgbClr val="33339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a:defRPr/>
            </a:pPr>
            <a:endParaRPr lang="en-US" sz="1200" b="1" kern="0">
              <a:solidFill>
                <a:srgbClr val="FFFFFF"/>
              </a:solidFill>
              <a:ea typeface="ＭＳ Ｐゴシック" pitchFamily="-109" charset="-128"/>
              <a:cs typeface="ＭＳ Ｐゴシック" pitchFamily="-109" charset="-128"/>
            </a:endParaRPr>
          </a:p>
        </p:txBody>
      </p:sp>
      <p:grpSp>
        <p:nvGrpSpPr>
          <p:cNvPr id="9" name="Group 8"/>
          <p:cNvGrpSpPr/>
          <p:nvPr/>
        </p:nvGrpSpPr>
        <p:grpSpPr>
          <a:xfrm>
            <a:off x="817636" y="3773866"/>
            <a:ext cx="607769" cy="535273"/>
            <a:chOff x="1773715" y="2525143"/>
            <a:chExt cx="607769" cy="535273"/>
          </a:xfrm>
        </p:grpSpPr>
        <p:cxnSp>
          <p:nvCxnSpPr>
            <p:cNvPr id="94" name="Straight Connector 93"/>
            <p:cNvCxnSpPr/>
            <p:nvPr/>
          </p:nvCxnSpPr>
          <p:spPr bwMode="auto">
            <a:xfrm>
              <a:off x="1773715" y="2525143"/>
              <a:ext cx="530026" cy="530026"/>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cxnSp>
          <p:nvCxnSpPr>
            <p:cNvPr id="95" name="Straight Connector 94"/>
            <p:cNvCxnSpPr/>
            <p:nvPr/>
          </p:nvCxnSpPr>
          <p:spPr bwMode="auto">
            <a:xfrm flipV="1">
              <a:off x="1773715" y="2525144"/>
              <a:ext cx="607769" cy="535272"/>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grpSp>
    </p:spTree>
    <p:extLst>
      <p:ext uri="{BB962C8B-B14F-4D97-AF65-F5344CB8AC3E}">
        <p14:creationId xmlns:p14="http://schemas.microsoft.com/office/powerpoint/2010/main" val="306682459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123"/>
          <p:cNvGrpSpPr>
            <a:grpSpLocks/>
          </p:cNvGrpSpPr>
          <p:nvPr/>
        </p:nvGrpSpPr>
        <p:grpSpPr bwMode="auto">
          <a:xfrm>
            <a:off x="3568748" y="1563479"/>
            <a:ext cx="2538793" cy="961664"/>
            <a:chOff x="3663" y="3265"/>
            <a:chExt cx="1536" cy="583"/>
          </a:xfrm>
        </p:grpSpPr>
        <p:grpSp>
          <p:nvGrpSpPr>
            <p:cNvPr id="31" name="Group 124"/>
            <p:cNvGrpSpPr>
              <a:grpSpLocks/>
            </p:cNvGrpSpPr>
            <p:nvPr/>
          </p:nvGrpSpPr>
          <p:grpSpPr bwMode="auto">
            <a:xfrm>
              <a:off x="3681" y="3265"/>
              <a:ext cx="1523" cy="583"/>
              <a:chOff x="3666" y="3565"/>
              <a:chExt cx="1523" cy="583"/>
            </a:xfrm>
          </p:grpSpPr>
          <p:grpSp>
            <p:nvGrpSpPr>
              <p:cNvPr id="36" name="Group 125"/>
              <p:cNvGrpSpPr>
                <a:grpSpLocks/>
              </p:cNvGrpSpPr>
              <p:nvPr/>
            </p:nvGrpSpPr>
            <p:grpSpPr bwMode="auto">
              <a:xfrm>
                <a:off x="3666" y="3565"/>
                <a:ext cx="1523" cy="583"/>
                <a:chOff x="3714" y="2201"/>
                <a:chExt cx="1854" cy="711"/>
              </a:xfrm>
            </p:grpSpPr>
            <p:grpSp>
              <p:nvGrpSpPr>
                <p:cNvPr id="38" name="Group 126"/>
                <p:cNvGrpSpPr>
                  <a:grpSpLocks/>
                </p:cNvGrpSpPr>
                <p:nvPr/>
              </p:nvGrpSpPr>
              <p:grpSpPr bwMode="auto">
                <a:xfrm flipH="1">
                  <a:off x="3795" y="2201"/>
                  <a:ext cx="1773" cy="711"/>
                  <a:chOff x="336" y="240"/>
                  <a:chExt cx="1508" cy="606"/>
                </a:xfrm>
              </p:grpSpPr>
              <p:sp>
                <p:nvSpPr>
                  <p:cNvPr id="53" name="Freeform 127"/>
                  <p:cNvSpPr>
                    <a:spLocks/>
                  </p:cNvSpPr>
                  <p:nvPr/>
                </p:nvSpPr>
                <p:spPr bwMode="auto">
                  <a:xfrm>
                    <a:off x="336" y="240"/>
                    <a:ext cx="1508" cy="606"/>
                  </a:xfrm>
                  <a:custGeom>
                    <a:avLst/>
                    <a:gdLst>
                      <a:gd name="T0" fmla="*/ 1228 w 1508"/>
                      <a:gd name="T1" fmla="*/ 124 h 606"/>
                      <a:gd name="T2" fmla="*/ 1119 w 1508"/>
                      <a:gd name="T3" fmla="*/ 62 h 606"/>
                      <a:gd name="T4" fmla="*/ 995 w 1508"/>
                      <a:gd name="T5" fmla="*/ 0 h 606"/>
                      <a:gd name="T6" fmla="*/ 870 w 1508"/>
                      <a:gd name="T7" fmla="*/ 16 h 606"/>
                      <a:gd name="T8" fmla="*/ 777 w 1508"/>
                      <a:gd name="T9" fmla="*/ 62 h 606"/>
                      <a:gd name="T10" fmla="*/ 699 w 1508"/>
                      <a:gd name="T11" fmla="*/ 140 h 606"/>
                      <a:gd name="T12" fmla="*/ 653 w 1508"/>
                      <a:gd name="T13" fmla="*/ 249 h 606"/>
                      <a:gd name="T14" fmla="*/ 637 w 1508"/>
                      <a:gd name="T15" fmla="*/ 311 h 606"/>
                      <a:gd name="T16" fmla="*/ 575 w 1508"/>
                      <a:gd name="T17" fmla="*/ 435 h 606"/>
                      <a:gd name="T18" fmla="*/ 513 w 1508"/>
                      <a:gd name="T19" fmla="*/ 451 h 606"/>
                      <a:gd name="T20" fmla="*/ 404 w 1508"/>
                      <a:gd name="T21" fmla="*/ 404 h 606"/>
                      <a:gd name="T22" fmla="*/ 342 w 1508"/>
                      <a:gd name="T23" fmla="*/ 311 h 606"/>
                      <a:gd name="T24" fmla="*/ 311 w 1508"/>
                      <a:gd name="T25" fmla="*/ 264 h 606"/>
                      <a:gd name="T26" fmla="*/ 233 w 1508"/>
                      <a:gd name="T27" fmla="*/ 155 h 606"/>
                      <a:gd name="T28" fmla="*/ 171 w 1508"/>
                      <a:gd name="T29" fmla="*/ 124 h 606"/>
                      <a:gd name="T30" fmla="*/ 93 w 1508"/>
                      <a:gd name="T31" fmla="*/ 109 h 606"/>
                      <a:gd name="T32" fmla="*/ 47 w 1508"/>
                      <a:gd name="T33" fmla="*/ 155 h 606"/>
                      <a:gd name="T34" fmla="*/ 0 w 1508"/>
                      <a:gd name="T35" fmla="*/ 295 h 606"/>
                      <a:gd name="T36" fmla="*/ 16 w 1508"/>
                      <a:gd name="T37" fmla="*/ 358 h 606"/>
                      <a:gd name="T38" fmla="*/ 62 w 1508"/>
                      <a:gd name="T39" fmla="*/ 482 h 606"/>
                      <a:gd name="T40" fmla="*/ 93 w 1508"/>
                      <a:gd name="T41" fmla="*/ 544 h 606"/>
                      <a:gd name="T42" fmla="*/ 109 w 1508"/>
                      <a:gd name="T43" fmla="*/ 482 h 606"/>
                      <a:gd name="T44" fmla="*/ 93 w 1508"/>
                      <a:gd name="T45" fmla="*/ 435 h 606"/>
                      <a:gd name="T46" fmla="*/ 62 w 1508"/>
                      <a:gd name="T47" fmla="*/ 389 h 606"/>
                      <a:gd name="T48" fmla="*/ 31 w 1508"/>
                      <a:gd name="T49" fmla="*/ 295 h 606"/>
                      <a:gd name="T50" fmla="*/ 47 w 1508"/>
                      <a:gd name="T51" fmla="*/ 233 h 606"/>
                      <a:gd name="T52" fmla="*/ 78 w 1508"/>
                      <a:gd name="T53" fmla="*/ 171 h 606"/>
                      <a:gd name="T54" fmla="*/ 124 w 1508"/>
                      <a:gd name="T55" fmla="*/ 155 h 606"/>
                      <a:gd name="T56" fmla="*/ 218 w 1508"/>
                      <a:gd name="T57" fmla="*/ 218 h 606"/>
                      <a:gd name="T58" fmla="*/ 264 w 1508"/>
                      <a:gd name="T59" fmla="*/ 295 h 606"/>
                      <a:gd name="T60" fmla="*/ 326 w 1508"/>
                      <a:gd name="T61" fmla="*/ 435 h 606"/>
                      <a:gd name="T62" fmla="*/ 389 w 1508"/>
                      <a:gd name="T63" fmla="*/ 498 h 606"/>
                      <a:gd name="T64" fmla="*/ 435 w 1508"/>
                      <a:gd name="T65" fmla="*/ 513 h 606"/>
                      <a:gd name="T66" fmla="*/ 575 w 1508"/>
                      <a:gd name="T67" fmla="*/ 529 h 606"/>
                      <a:gd name="T68" fmla="*/ 622 w 1508"/>
                      <a:gd name="T69" fmla="*/ 498 h 606"/>
                      <a:gd name="T70" fmla="*/ 731 w 1508"/>
                      <a:gd name="T71" fmla="*/ 544 h 606"/>
                      <a:gd name="T72" fmla="*/ 964 w 1508"/>
                      <a:gd name="T73" fmla="*/ 575 h 606"/>
                      <a:gd name="T74" fmla="*/ 1119 w 1508"/>
                      <a:gd name="T75" fmla="*/ 575 h 606"/>
                      <a:gd name="T76" fmla="*/ 1290 w 1508"/>
                      <a:gd name="T77" fmla="*/ 591 h 606"/>
                      <a:gd name="T78" fmla="*/ 1321 w 1508"/>
                      <a:gd name="T79" fmla="*/ 606 h 606"/>
                      <a:gd name="T80" fmla="*/ 1383 w 1508"/>
                      <a:gd name="T81" fmla="*/ 606 h 606"/>
                      <a:gd name="T82" fmla="*/ 1414 w 1508"/>
                      <a:gd name="T83" fmla="*/ 591 h 606"/>
                      <a:gd name="T84" fmla="*/ 1275 w 1508"/>
                      <a:gd name="T85" fmla="*/ 544 h 606"/>
                      <a:gd name="T86" fmla="*/ 1321 w 1508"/>
                      <a:gd name="T87" fmla="*/ 544 h 606"/>
                      <a:gd name="T88" fmla="*/ 1430 w 1508"/>
                      <a:gd name="T89" fmla="*/ 544 h 606"/>
                      <a:gd name="T90" fmla="*/ 1477 w 1508"/>
                      <a:gd name="T91" fmla="*/ 513 h 606"/>
                      <a:gd name="T92" fmla="*/ 1492 w 1508"/>
                      <a:gd name="T93" fmla="*/ 498 h 606"/>
                      <a:gd name="T94" fmla="*/ 1508 w 1508"/>
                      <a:gd name="T95" fmla="*/ 404 h 606"/>
                      <a:gd name="T96" fmla="*/ 1477 w 1508"/>
                      <a:gd name="T97" fmla="*/ 327 h 606"/>
                      <a:gd name="T98" fmla="*/ 1399 w 1508"/>
                      <a:gd name="T99" fmla="*/ 187 h 606"/>
                      <a:gd name="T100" fmla="*/ 1383 w 1508"/>
                      <a:gd name="T101" fmla="*/ 171 h 606"/>
                      <a:gd name="T102" fmla="*/ 1399 w 1508"/>
                      <a:gd name="T103" fmla="*/ 109 h 606"/>
                      <a:gd name="T104" fmla="*/ 1399 w 1508"/>
                      <a:gd name="T105" fmla="*/ 93 h 606"/>
                      <a:gd name="T106" fmla="*/ 1368 w 1508"/>
                      <a:gd name="T107" fmla="*/ 47 h 606"/>
                      <a:gd name="T108" fmla="*/ 1321 w 1508"/>
                      <a:gd name="T109" fmla="*/ 16 h 606"/>
                      <a:gd name="T110" fmla="*/ 1306 w 1508"/>
                      <a:gd name="T111" fmla="*/ 78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solidFill>
                    <a:srgbClr val="EAFF55"/>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4" name="Freeform 128"/>
                  <p:cNvSpPr>
                    <a:spLocks/>
                  </p:cNvSpPr>
                  <p:nvPr/>
                </p:nvSpPr>
                <p:spPr bwMode="auto">
                  <a:xfrm>
                    <a:off x="336" y="240"/>
                    <a:ext cx="1508" cy="606"/>
                  </a:xfrm>
                  <a:custGeom>
                    <a:avLst/>
                    <a:gdLst>
                      <a:gd name="T0" fmla="*/ 1166 w 1508"/>
                      <a:gd name="T1" fmla="*/ 93 h 606"/>
                      <a:gd name="T2" fmla="*/ 1057 w 1508"/>
                      <a:gd name="T3" fmla="*/ 31 h 606"/>
                      <a:gd name="T4" fmla="*/ 933 w 1508"/>
                      <a:gd name="T5" fmla="*/ 0 h 606"/>
                      <a:gd name="T6" fmla="*/ 777 w 1508"/>
                      <a:gd name="T7" fmla="*/ 62 h 606"/>
                      <a:gd name="T8" fmla="*/ 731 w 1508"/>
                      <a:gd name="T9" fmla="*/ 93 h 606"/>
                      <a:gd name="T10" fmla="*/ 668 w 1508"/>
                      <a:gd name="T11" fmla="*/ 187 h 606"/>
                      <a:gd name="T12" fmla="*/ 653 w 1508"/>
                      <a:gd name="T13" fmla="*/ 249 h 606"/>
                      <a:gd name="T14" fmla="*/ 622 w 1508"/>
                      <a:gd name="T15" fmla="*/ 389 h 606"/>
                      <a:gd name="T16" fmla="*/ 513 w 1508"/>
                      <a:gd name="T17" fmla="*/ 451 h 606"/>
                      <a:gd name="T18" fmla="*/ 451 w 1508"/>
                      <a:gd name="T19" fmla="*/ 435 h 606"/>
                      <a:gd name="T20" fmla="*/ 373 w 1508"/>
                      <a:gd name="T21" fmla="*/ 358 h 606"/>
                      <a:gd name="T22" fmla="*/ 342 w 1508"/>
                      <a:gd name="T23" fmla="*/ 311 h 606"/>
                      <a:gd name="T24" fmla="*/ 280 w 1508"/>
                      <a:gd name="T25" fmla="*/ 202 h 606"/>
                      <a:gd name="T26" fmla="*/ 171 w 1508"/>
                      <a:gd name="T27" fmla="*/ 124 h 606"/>
                      <a:gd name="T28" fmla="*/ 140 w 1508"/>
                      <a:gd name="T29" fmla="*/ 109 h 606"/>
                      <a:gd name="T30" fmla="*/ 62 w 1508"/>
                      <a:gd name="T31" fmla="*/ 124 h 606"/>
                      <a:gd name="T32" fmla="*/ 0 w 1508"/>
                      <a:gd name="T33" fmla="*/ 218 h 606"/>
                      <a:gd name="T34" fmla="*/ 0 w 1508"/>
                      <a:gd name="T35" fmla="*/ 295 h 606"/>
                      <a:gd name="T36" fmla="*/ 31 w 1508"/>
                      <a:gd name="T37" fmla="*/ 420 h 606"/>
                      <a:gd name="T38" fmla="*/ 93 w 1508"/>
                      <a:gd name="T39" fmla="*/ 544 h 606"/>
                      <a:gd name="T40" fmla="*/ 109 w 1508"/>
                      <a:gd name="T41" fmla="*/ 513 h 606"/>
                      <a:gd name="T42" fmla="*/ 109 w 1508"/>
                      <a:gd name="T43" fmla="*/ 466 h 606"/>
                      <a:gd name="T44" fmla="*/ 93 w 1508"/>
                      <a:gd name="T45" fmla="*/ 435 h 606"/>
                      <a:gd name="T46" fmla="*/ 47 w 1508"/>
                      <a:gd name="T47" fmla="*/ 342 h 606"/>
                      <a:gd name="T48" fmla="*/ 47 w 1508"/>
                      <a:gd name="T49" fmla="*/ 233 h 606"/>
                      <a:gd name="T50" fmla="*/ 47 w 1508"/>
                      <a:gd name="T51" fmla="*/ 202 h 606"/>
                      <a:gd name="T52" fmla="*/ 93 w 1508"/>
                      <a:gd name="T53" fmla="*/ 171 h 606"/>
                      <a:gd name="T54" fmla="*/ 171 w 1508"/>
                      <a:gd name="T55" fmla="*/ 187 h 606"/>
                      <a:gd name="T56" fmla="*/ 218 w 1508"/>
                      <a:gd name="T57" fmla="*/ 218 h 606"/>
                      <a:gd name="T58" fmla="*/ 295 w 1508"/>
                      <a:gd name="T59" fmla="*/ 389 h 606"/>
                      <a:gd name="T60" fmla="*/ 357 w 1508"/>
                      <a:gd name="T61" fmla="*/ 466 h 606"/>
                      <a:gd name="T62" fmla="*/ 435 w 1508"/>
                      <a:gd name="T63" fmla="*/ 513 h 606"/>
                      <a:gd name="T64" fmla="*/ 513 w 1508"/>
                      <a:gd name="T65" fmla="*/ 529 h 606"/>
                      <a:gd name="T66" fmla="*/ 606 w 1508"/>
                      <a:gd name="T67" fmla="*/ 513 h 606"/>
                      <a:gd name="T68" fmla="*/ 622 w 1508"/>
                      <a:gd name="T69" fmla="*/ 498 h 606"/>
                      <a:gd name="T70" fmla="*/ 839 w 1508"/>
                      <a:gd name="T71" fmla="*/ 560 h 606"/>
                      <a:gd name="T72" fmla="*/ 1119 w 1508"/>
                      <a:gd name="T73" fmla="*/ 575 h 606"/>
                      <a:gd name="T74" fmla="*/ 1212 w 1508"/>
                      <a:gd name="T75" fmla="*/ 591 h 606"/>
                      <a:gd name="T76" fmla="*/ 1290 w 1508"/>
                      <a:gd name="T77" fmla="*/ 591 h 606"/>
                      <a:gd name="T78" fmla="*/ 1352 w 1508"/>
                      <a:gd name="T79" fmla="*/ 606 h 606"/>
                      <a:gd name="T80" fmla="*/ 1414 w 1508"/>
                      <a:gd name="T81" fmla="*/ 591 h 606"/>
                      <a:gd name="T82" fmla="*/ 1352 w 1508"/>
                      <a:gd name="T83" fmla="*/ 560 h 606"/>
                      <a:gd name="T84" fmla="*/ 1275 w 1508"/>
                      <a:gd name="T85" fmla="*/ 544 h 606"/>
                      <a:gd name="T86" fmla="*/ 1399 w 1508"/>
                      <a:gd name="T87" fmla="*/ 544 h 606"/>
                      <a:gd name="T88" fmla="*/ 1461 w 1508"/>
                      <a:gd name="T89" fmla="*/ 529 h 606"/>
                      <a:gd name="T90" fmla="*/ 1492 w 1508"/>
                      <a:gd name="T91" fmla="*/ 498 h 606"/>
                      <a:gd name="T92" fmla="*/ 1508 w 1508"/>
                      <a:gd name="T93" fmla="*/ 451 h 606"/>
                      <a:gd name="T94" fmla="*/ 1492 w 1508"/>
                      <a:gd name="T95" fmla="*/ 373 h 606"/>
                      <a:gd name="T96" fmla="*/ 1430 w 1508"/>
                      <a:gd name="T97" fmla="*/ 249 h 606"/>
                      <a:gd name="T98" fmla="*/ 1399 w 1508"/>
                      <a:gd name="T99" fmla="*/ 187 h 606"/>
                      <a:gd name="T100" fmla="*/ 1399 w 1508"/>
                      <a:gd name="T101" fmla="*/ 140 h 606"/>
                      <a:gd name="T102" fmla="*/ 1399 w 1508"/>
                      <a:gd name="T103" fmla="*/ 93 h 606"/>
                      <a:gd name="T104" fmla="*/ 1399 w 1508"/>
                      <a:gd name="T105" fmla="*/ 62 h 606"/>
                      <a:gd name="T106" fmla="*/ 1352 w 1508"/>
                      <a:gd name="T107" fmla="*/ 31 h 606"/>
                      <a:gd name="T108" fmla="*/ 1321 w 1508"/>
                      <a:gd name="T109" fmla="*/ 16 h 606"/>
                      <a:gd name="T110" fmla="*/ 1290 w 1508"/>
                      <a:gd name="T111" fmla="*/ 140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solidFill>
                    <a:srgbClr val="EAFF55"/>
                  </a:solidFill>
                  <a:ln w="25400">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39" name="Group 129"/>
                <p:cNvGrpSpPr>
                  <a:grpSpLocks/>
                </p:cNvGrpSpPr>
                <p:nvPr/>
              </p:nvGrpSpPr>
              <p:grpSpPr bwMode="auto">
                <a:xfrm flipH="1">
                  <a:off x="3714" y="2623"/>
                  <a:ext cx="269" cy="218"/>
                  <a:chOff x="2064" y="1104"/>
                  <a:chExt cx="265" cy="212"/>
                </a:xfrm>
              </p:grpSpPr>
              <p:sp>
                <p:nvSpPr>
                  <p:cNvPr id="40" name="Freeform 130"/>
                  <p:cNvSpPr>
                    <a:spLocks/>
                  </p:cNvSpPr>
                  <p:nvPr/>
                </p:nvSpPr>
                <p:spPr bwMode="auto">
                  <a:xfrm>
                    <a:off x="2064" y="1210"/>
                    <a:ext cx="106" cy="106"/>
                  </a:xfrm>
                  <a:custGeom>
                    <a:avLst/>
                    <a:gdLst>
                      <a:gd name="T0" fmla="*/ 106 w 106"/>
                      <a:gd name="T1" fmla="*/ 0 h 106"/>
                      <a:gd name="T2" fmla="*/ 79 w 106"/>
                      <a:gd name="T3" fmla="*/ 13 h 106"/>
                      <a:gd name="T4" fmla="*/ 79 w 106"/>
                      <a:gd name="T5" fmla="*/ 13 h 106"/>
                      <a:gd name="T6" fmla="*/ 53 w 106"/>
                      <a:gd name="T7" fmla="*/ 26 h 106"/>
                      <a:gd name="T8" fmla="*/ 53 w 106"/>
                      <a:gd name="T9" fmla="*/ 26 h 106"/>
                      <a:gd name="T10" fmla="*/ 53 w 106"/>
                      <a:gd name="T11" fmla="*/ 26 h 106"/>
                      <a:gd name="T12" fmla="*/ 53 w 106"/>
                      <a:gd name="T13" fmla="*/ 26 h 106"/>
                      <a:gd name="T14" fmla="*/ 39 w 106"/>
                      <a:gd name="T15" fmla="*/ 53 h 106"/>
                      <a:gd name="T16" fmla="*/ 39 w 106"/>
                      <a:gd name="T17" fmla="*/ 53 h 106"/>
                      <a:gd name="T18" fmla="*/ 26 w 106"/>
                      <a:gd name="T19" fmla="*/ 79 h 106"/>
                      <a:gd name="T20" fmla="*/ 26 w 106"/>
                      <a:gd name="T21" fmla="*/ 79 h 106"/>
                      <a:gd name="T22" fmla="*/ 26 w 106"/>
                      <a:gd name="T23" fmla="*/ 79 h 106"/>
                      <a:gd name="T24" fmla="*/ 26 w 106"/>
                      <a:gd name="T25" fmla="*/ 79 h 106"/>
                      <a:gd name="T26" fmla="*/ 13 w 106"/>
                      <a:gd name="T27" fmla="*/ 92 h 106"/>
                      <a:gd name="T28" fmla="*/ 13 w 106"/>
                      <a:gd name="T29" fmla="*/ 92 h 106"/>
                      <a:gd name="T30" fmla="*/ 0 w 106"/>
                      <a:gd name="T31" fmla="*/ 106 h 1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06"/>
                      <a:gd name="T50" fmla="*/ 106 w 106"/>
                      <a:gd name="T51" fmla="*/ 106 h 1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06">
                        <a:moveTo>
                          <a:pt x="106" y="0"/>
                        </a:moveTo>
                        <a:lnTo>
                          <a:pt x="79" y="13"/>
                        </a:lnTo>
                        <a:lnTo>
                          <a:pt x="53" y="26"/>
                        </a:lnTo>
                        <a:lnTo>
                          <a:pt x="39" y="53"/>
                        </a:lnTo>
                        <a:lnTo>
                          <a:pt x="26" y="79"/>
                        </a:lnTo>
                        <a:lnTo>
                          <a:pt x="13" y="92"/>
                        </a:lnTo>
                        <a:lnTo>
                          <a:pt x="0" y="106"/>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 name="Freeform 131"/>
                  <p:cNvSpPr>
                    <a:spLocks/>
                  </p:cNvSpPr>
                  <p:nvPr/>
                </p:nvSpPr>
                <p:spPr bwMode="auto">
                  <a:xfrm>
                    <a:off x="2090" y="1210"/>
                    <a:ext cx="93" cy="106"/>
                  </a:xfrm>
                  <a:custGeom>
                    <a:avLst/>
                    <a:gdLst>
                      <a:gd name="T0" fmla="*/ 93 w 93"/>
                      <a:gd name="T1" fmla="*/ 0 h 106"/>
                      <a:gd name="T2" fmla="*/ 80 w 93"/>
                      <a:gd name="T3" fmla="*/ 13 h 106"/>
                      <a:gd name="T4" fmla="*/ 80 w 93"/>
                      <a:gd name="T5" fmla="*/ 13 h 106"/>
                      <a:gd name="T6" fmla="*/ 66 w 93"/>
                      <a:gd name="T7" fmla="*/ 26 h 106"/>
                      <a:gd name="T8" fmla="*/ 66 w 93"/>
                      <a:gd name="T9" fmla="*/ 26 h 106"/>
                      <a:gd name="T10" fmla="*/ 53 w 93"/>
                      <a:gd name="T11" fmla="*/ 39 h 106"/>
                      <a:gd name="T12" fmla="*/ 53 w 93"/>
                      <a:gd name="T13" fmla="*/ 39 h 106"/>
                      <a:gd name="T14" fmla="*/ 40 w 93"/>
                      <a:gd name="T15" fmla="*/ 66 h 106"/>
                      <a:gd name="T16" fmla="*/ 40 w 93"/>
                      <a:gd name="T17" fmla="*/ 66 h 106"/>
                      <a:gd name="T18" fmla="*/ 40 w 93"/>
                      <a:gd name="T19" fmla="*/ 66 h 106"/>
                      <a:gd name="T20" fmla="*/ 40 w 93"/>
                      <a:gd name="T21" fmla="*/ 66 h 106"/>
                      <a:gd name="T22" fmla="*/ 13 w 93"/>
                      <a:gd name="T23" fmla="*/ 92 h 106"/>
                      <a:gd name="T24" fmla="*/ 13 w 93"/>
                      <a:gd name="T25" fmla="*/ 92 h 106"/>
                      <a:gd name="T26" fmla="*/ 0 w 93"/>
                      <a:gd name="T27" fmla="*/ 106 h 10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3"/>
                      <a:gd name="T43" fmla="*/ 0 h 106"/>
                      <a:gd name="T44" fmla="*/ 93 w 93"/>
                      <a:gd name="T45" fmla="*/ 106 h 10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3" h="106">
                        <a:moveTo>
                          <a:pt x="93" y="0"/>
                        </a:moveTo>
                        <a:lnTo>
                          <a:pt x="80" y="13"/>
                        </a:lnTo>
                        <a:lnTo>
                          <a:pt x="66" y="26"/>
                        </a:lnTo>
                        <a:lnTo>
                          <a:pt x="53" y="39"/>
                        </a:lnTo>
                        <a:lnTo>
                          <a:pt x="40" y="66"/>
                        </a:lnTo>
                        <a:lnTo>
                          <a:pt x="13" y="92"/>
                        </a:lnTo>
                        <a:lnTo>
                          <a:pt x="0" y="106"/>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2" name="Freeform 132"/>
                  <p:cNvSpPr>
                    <a:spLocks/>
                  </p:cNvSpPr>
                  <p:nvPr/>
                </p:nvSpPr>
                <p:spPr bwMode="auto">
                  <a:xfrm>
                    <a:off x="2117" y="1263"/>
                    <a:ext cx="39" cy="13"/>
                  </a:xfrm>
                  <a:custGeom>
                    <a:avLst/>
                    <a:gdLst>
                      <a:gd name="T0" fmla="*/ 39 w 39"/>
                      <a:gd name="T1" fmla="*/ 13 h 13"/>
                      <a:gd name="T2" fmla="*/ 26 w 39"/>
                      <a:gd name="T3" fmla="*/ 13 h 13"/>
                      <a:gd name="T4" fmla="*/ 26 w 39"/>
                      <a:gd name="T5" fmla="*/ 13 h 13"/>
                      <a:gd name="T6" fmla="*/ 26 w 39"/>
                      <a:gd name="T7" fmla="*/ 13 h 13"/>
                      <a:gd name="T8" fmla="*/ 0 w 39"/>
                      <a:gd name="T9" fmla="*/ 0 h 13"/>
                      <a:gd name="T10" fmla="*/ 0 60000 65536"/>
                      <a:gd name="T11" fmla="*/ 0 60000 65536"/>
                      <a:gd name="T12" fmla="*/ 0 60000 65536"/>
                      <a:gd name="T13" fmla="*/ 0 60000 65536"/>
                      <a:gd name="T14" fmla="*/ 0 60000 65536"/>
                      <a:gd name="T15" fmla="*/ 0 w 39"/>
                      <a:gd name="T16" fmla="*/ 0 h 13"/>
                      <a:gd name="T17" fmla="*/ 39 w 39"/>
                      <a:gd name="T18" fmla="*/ 13 h 13"/>
                    </a:gdLst>
                    <a:ahLst/>
                    <a:cxnLst>
                      <a:cxn ang="T10">
                        <a:pos x="T0" y="T1"/>
                      </a:cxn>
                      <a:cxn ang="T11">
                        <a:pos x="T2" y="T3"/>
                      </a:cxn>
                      <a:cxn ang="T12">
                        <a:pos x="T4" y="T5"/>
                      </a:cxn>
                      <a:cxn ang="T13">
                        <a:pos x="T6" y="T7"/>
                      </a:cxn>
                      <a:cxn ang="T14">
                        <a:pos x="T8" y="T9"/>
                      </a:cxn>
                    </a:cxnLst>
                    <a:rect l="T15" t="T16" r="T17" b="T18"/>
                    <a:pathLst>
                      <a:path w="39" h="13">
                        <a:moveTo>
                          <a:pt x="39" y="13"/>
                        </a:moveTo>
                        <a:lnTo>
                          <a:pt x="26" y="13"/>
                        </a:lnTo>
                        <a:lnTo>
                          <a:pt x="0"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3" name="Freeform 133"/>
                  <p:cNvSpPr>
                    <a:spLocks/>
                  </p:cNvSpPr>
                  <p:nvPr/>
                </p:nvSpPr>
                <p:spPr bwMode="auto">
                  <a:xfrm>
                    <a:off x="2103" y="1263"/>
                    <a:ext cx="40" cy="26"/>
                  </a:xfrm>
                  <a:custGeom>
                    <a:avLst/>
                    <a:gdLst>
                      <a:gd name="T0" fmla="*/ 40 w 40"/>
                      <a:gd name="T1" fmla="*/ 26 h 26"/>
                      <a:gd name="T2" fmla="*/ 27 w 40"/>
                      <a:gd name="T3" fmla="*/ 13 h 26"/>
                      <a:gd name="T4" fmla="*/ 14 w 40"/>
                      <a:gd name="T5" fmla="*/ 13 h 26"/>
                      <a:gd name="T6" fmla="*/ 14 w 40"/>
                      <a:gd name="T7" fmla="*/ 13 h 26"/>
                      <a:gd name="T8" fmla="*/ 14 w 40"/>
                      <a:gd name="T9" fmla="*/ 0 h 26"/>
                      <a:gd name="T10" fmla="*/ 14 w 40"/>
                      <a:gd name="T11" fmla="*/ 0 h 26"/>
                      <a:gd name="T12" fmla="*/ 14 w 40"/>
                      <a:gd name="T13" fmla="*/ 0 h 26"/>
                      <a:gd name="T14" fmla="*/ 14 w 40"/>
                      <a:gd name="T15" fmla="*/ 0 h 26"/>
                      <a:gd name="T16" fmla="*/ 14 w 40"/>
                      <a:gd name="T17" fmla="*/ 0 h 26"/>
                      <a:gd name="T18" fmla="*/ 14 w 40"/>
                      <a:gd name="T19" fmla="*/ 0 h 26"/>
                      <a:gd name="T20" fmla="*/ 0 w 40"/>
                      <a:gd name="T21" fmla="*/ 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26"/>
                      <a:gd name="T35" fmla="*/ 40 w 4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26">
                        <a:moveTo>
                          <a:pt x="40" y="26"/>
                        </a:moveTo>
                        <a:lnTo>
                          <a:pt x="27" y="13"/>
                        </a:lnTo>
                        <a:lnTo>
                          <a:pt x="14" y="13"/>
                        </a:lnTo>
                        <a:lnTo>
                          <a:pt x="14" y="0"/>
                        </a:lnTo>
                        <a:lnTo>
                          <a:pt x="0"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4" name="Freeform 134"/>
                  <p:cNvSpPr>
                    <a:spLocks/>
                  </p:cNvSpPr>
                  <p:nvPr/>
                </p:nvSpPr>
                <p:spPr bwMode="auto">
                  <a:xfrm>
                    <a:off x="2103" y="1276"/>
                    <a:ext cx="27" cy="13"/>
                  </a:xfrm>
                  <a:custGeom>
                    <a:avLst/>
                    <a:gdLst>
                      <a:gd name="T0" fmla="*/ 27 w 27"/>
                      <a:gd name="T1" fmla="*/ 13 h 13"/>
                      <a:gd name="T2" fmla="*/ 27 w 27"/>
                      <a:gd name="T3" fmla="*/ 13 h 13"/>
                      <a:gd name="T4" fmla="*/ 27 w 27"/>
                      <a:gd name="T5" fmla="*/ 13 h 13"/>
                      <a:gd name="T6" fmla="*/ 14 w 27"/>
                      <a:gd name="T7" fmla="*/ 0 h 13"/>
                      <a:gd name="T8" fmla="*/ 14 w 27"/>
                      <a:gd name="T9" fmla="*/ 0 h 13"/>
                      <a:gd name="T10" fmla="*/ 14 w 27"/>
                      <a:gd name="T11" fmla="*/ 0 h 13"/>
                      <a:gd name="T12" fmla="*/ 14 w 27"/>
                      <a:gd name="T13" fmla="*/ 0 h 13"/>
                      <a:gd name="T14" fmla="*/ 14 w 27"/>
                      <a:gd name="T15" fmla="*/ 0 h 13"/>
                      <a:gd name="T16" fmla="*/ 14 w 27"/>
                      <a:gd name="T17" fmla="*/ 0 h 13"/>
                      <a:gd name="T18" fmla="*/ 0 w 27"/>
                      <a:gd name="T19" fmla="*/ 0 h 13"/>
                      <a:gd name="T20" fmla="*/ 0 w 27"/>
                      <a:gd name="T21" fmla="*/ 0 h 13"/>
                      <a:gd name="T22" fmla="*/ 0 w 27"/>
                      <a:gd name="T23" fmla="*/ 0 h 13"/>
                      <a:gd name="T24" fmla="*/ 0 w 27"/>
                      <a:gd name="T25" fmla="*/ 0 h 13"/>
                      <a:gd name="T26" fmla="*/ 0 w 27"/>
                      <a:gd name="T27" fmla="*/ 0 h 13"/>
                      <a:gd name="T28" fmla="*/ 0 w 27"/>
                      <a:gd name="T29" fmla="*/ 0 h 13"/>
                      <a:gd name="T30" fmla="*/ 0 w 27"/>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
                      <a:gd name="T49" fmla="*/ 0 h 13"/>
                      <a:gd name="T50" fmla="*/ 27 w 27"/>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 h="13">
                        <a:moveTo>
                          <a:pt x="27" y="13"/>
                        </a:moveTo>
                        <a:lnTo>
                          <a:pt x="27" y="13"/>
                        </a:lnTo>
                        <a:lnTo>
                          <a:pt x="14" y="0"/>
                        </a:lnTo>
                        <a:lnTo>
                          <a:pt x="0"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5" name="Freeform 135"/>
                  <p:cNvSpPr>
                    <a:spLocks/>
                  </p:cNvSpPr>
                  <p:nvPr/>
                </p:nvSpPr>
                <p:spPr bwMode="auto">
                  <a:xfrm>
                    <a:off x="2236" y="1143"/>
                    <a:ext cx="66" cy="14"/>
                  </a:xfrm>
                  <a:custGeom>
                    <a:avLst/>
                    <a:gdLst>
                      <a:gd name="T0" fmla="*/ 0 w 66"/>
                      <a:gd name="T1" fmla="*/ 14 h 14"/>
                      <a:gd name="T2" fmla="*/ 40 w 66"/>
                      <a:gd name="T3" fmla="*/ 0 h 14"/>
                      <a:gd name="T4" fmla="*/ 40 w 66"/>
                      <a:gd name="T5" fmla="*/ 0 h 14"/>
                      <a:gd name="T6" fmla="*/ 66 w 66"/>
                      <a:gd name="T7" fmla="*/ 0 h 14"/>
                      <a:gd name="T8" fmla="*/ 0 60000 65536"/>
                      <a:gd name="T9" fmla="*/ 0 60000 65536"/>
                      <a:gd name="T10" fmla="*/ 0 60000 65536"/>
                      <a:gd name="T11" fmla="*/ 0 60000 65536"/>
                      <a:gd name="T12" fmla="*/ 0 w 66"/>
                      <a:gd name="T13" fmla="*/ 0 h 14"/>
                      <a:gd name="T14" fmla="*/ 66 w 66"/>
                      <a:gd name="T15" fmla="*/ 14 h 14"/>
                    </a:gdLst>
                    <a:ahLst/>
                    <a:cxnLst>
                      <a:cxn ang="T8">
                        <a:pos x="T0" y="T1"/>
                      </a:cxn>
                      <a:cxn ang="T9">
                        <a:pos x="T2" y="T3"/>
                      </a:cxn>
                      <a:cxn ang="T10">
                        <a:pos x="T4" y="T5"/>
                      </a:cxn>
                      <a:cxn ang="T11">
                        <a:pos x="T6" y="T7"/>
                      </a:cxn>
                    </a:cxnLst>
                    <a:rect l="T12" t="T13" r="T14" b="T15"/>
                    <a:pathLst>
                      <a:path w="66" h="14">
                        <a:moveTo>
                          <a:pt x="0" y="14"/>
                        </a:moveTo>
                        <a:lnTo>
                          <a:pt x="40" y="0"/>
                        </a:lnTo>
                        <a:lnTo>
                          <a:pt x="66"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6" name="Freeform 136"/>
                  <p:cNvSpPr>
                    <a:spLocks/>
                  </p:cNvSpPr>
                  <p:nvPr/>
                </p:nvSpPr>
                <p:spPr bwMode="auto">
                  <a:xfrm>
                    <a:off x="2236" y="1157"/>
                    <a:ext cx="79" cy="26"/>
                  </a:xfrm>
                  <a:custGeom>
                    <a:avLst/>
                    <a:gdLst>
                      <a:gd name="T0" fmla="*/ 0 w 79"/>
                      <a:gd name="T1" fmla="*/ 26 h 26"/>
                      <a:gd name="T2" fmla="*/ 13 w 79"/>
                      <a:gd name="T3" fmla="*/ 13 h 26"/>
                      <a:gd name="T4" fmla="*/ 13 w 79"/>
                      <a:gd name="T5" fmla="*/ 13 h 26"/>
                      <a:gd name="T6" fmla="*/ 26 w 79"/>
                      <a:gd name="T7" fmla="*/ 0 h 26"/>
                      <a:gd name="T8" fmla="*/ 26 w 79"/>
                      <a:gd name="T9" fmla="*/ 0 h 26"/>
                      <a:gd name="T10" fmla="*/ 26 w 79"/>
                      <a:gd name="T11" fmla="*/ 0 h 26"/>
                      <a:gd name="T12" fmla="*/ 26 w 79"/>
                      <a:gd name="T13" fmla="*/ 0 h 26"/>
                      <a:gd name="T14" fmla="*/ 53 w 79"/>
                      <a:gd name="T15" fmla="*/ 0 h 26"/>
                      <a:gd name="T16" fmla="*/ 53 w 79"/>
                      <a:gd name="T17" fmla="*/ 0 h 26"/>
                      <a:gd name="T18" fmla="*/ 79 w 79"/>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26"/>
                      <a:gd name="T32" fmla="*/ 79 w 7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26">
                        <a:moveTo>
                          <a:pt x="0" y="26"/>
                        </a:moveTo>
                        <a:lnTo>
                          <a:pt x="13" y="13"/>
                        </a:lnTo>
                        <a:lnTo>
                          <a:pt x="26" y="0"/>
                        </a:lnTo>
                        <a:lnTo>
                          <a:pt x="53" y="0"/>
                        </a:lnTo>
                        <a:lnTo>
                          <a:pt x="79"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7" name="Freeform 137"/>
                  <p:cNvSpPr>
                    <a:spLocks/>
                  </p:cNvSpPr>
                  <p:nvPr/>
                </p:nvSpPr>
                <p:spPr bwMode="auto">
                  <a:xfrm>
                    <a:off x="2223" y="1183"/>
                    <a:ext cx="106" cy="13"/>
                  </a:xfrm>
                  <a:custGeom>
                    <a:avLst/>
                    <a:gdLst>
                      <a:gd name="T0" fmla="*/ 0 w 106"/>
                      <a:gd name="T1" fmla="*/ 13 h 13"/>
                      <a:gd name="T2" fmla="*/ 13 w 106"/>
                      <a:gd name="T3" fmla="*/ 13 h 13"/>
                      <a:gd name="T4" fmla="*/ 13 w 106"/>
                      <a:gd name="T5" fmla="*/ 13 h 13"/>
                      <a:gd name="T6" fmla="*/ 26 w 106"/>
                      <a:gd name="T7" fmla="*/ 13 h 13"/>
                      <a:gd name="T8" fmla="*/ 26 w 106"/>
                      <a:gd name="T9" fmla="*/ 13 h 13"/>
                      <a:gd name="T10" fmla="*/ 26 w 106"/>
                      <a:gd name="T11" fmla="*/ 13 h 13"/>
                      <a:gd name="T12" fmla="*/ 26 w 106"/>
                      <a:gd name="T13" fmla="*/ 13 h 13"/>
                      <a:gd name="T14" fmla="*/ 39 w 106"/>
                      <a:gd name="T15" fmla="*/ 0 h 13"/>
                      <a:gd name="T16" fmla="*/ 39 w 106"/>
                      <a:gd name="T17" fmla="*/ 0 h 13"/>
                      <a:gd name="T18" fmla="*/ 66 w 106"/>
                      <a:gd name="T19" fmla="*/ 0 h 13"/>
                      <a:gd name="T20" fmla="*/ 66 w 106"/>
                      <a:gd name="T21" fmla="*/ 0 h 13"/>
                      <a:gd name="T22" fmla="*/ 66 w 106"/>
                      <a:gd name="T23" fmla="*/ 0 h 13"/>
                      <a:gd name="T24" fmla="*/ 66 w 106"/>
                      <a:gd name="T25" fmla="*/ 0 h 13"/>
                      <a:gd name="T26" fmla="*/ 79 w 106"/>
                      <a:gd name="T27" fmla="*/ 0 h 13"/>
                      <a:gd name="T28" fmla="*/ 79 w 106"/>
                      <a:gd name="T29" fmla="*/ 0 h 13"/>
                      <a:gd name="T30" fmla="*/ 106 w 106"/>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3"/>
                      <a:gd name="T50" fmla="*/ 106 w 106"/>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3">
                        <a:moveTo>
                          <a:pt x="0" y="13"/>
                        </a:moveTo>
                        <a:lnTo>
                          <a:pt x="13" y="13"/>
                        </a:lnTo>
                        <a:lnTo>
                          <a:pt x="26" y="13"/>
                        </a:lnTo>
                        <a:lnTo>
                          <a:pt x="39" y="0"/>
                        </a:lnTo>
                        <a:lnTo>
                          <a:pt x="66" y="0"/>
                        </a:lnTo>
                        <a:lnTo>
                          <a:pt x="79" y="0"/>
                        </a:lnTo>
                        <a:lnTo>
                          <a:pt x="106"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8" name="Freeform 138"/>
                  <p:cNvSpPr>
                    <a:spLocks/>
                  </p:cNvSpPr>
                  <p:nvPr/>
                </p:nvSpPr>
                <p:spPr bwMode="auto">
                  <a:xfrm>
                    <a:off x="2103" y="1104"/>
                    <a:ext cx="67" cy="39"/>
                  </a:xfrm>
                  <a:custGeom>
                    <a:avLst/>
                    <a:gdLst>
                      <a:gd name="T0" fmla="*/ 0 w 67"/>
                      <a:gd name="T1" fmla="*/ 0 h 39"/>
                      <a:gd name="T2" fmla="*/ 14 w 67"/>
                      <a:gd name="T3" fmla="*/ 0 h 39"/>
                      <a:gd name="T4" fmla="*/ 14 w 67"/>
                      <a:gd name="T5" fmla="*/ 0 h 39"/>
                      <a:gd name="T6" fmla="*/ 14 w 67"/>
                      <a:gd name="T7" fmla="*/ 0 h 39"/>
                      <a:gd name="T8" fmla="*/ 14 w 67"/>
                      <a:gd name="T9" fmla="*/ 0 h 39"/>
                      <a:gd name="T10" fmla="*/ 14 w 67"/>
                      <a:gd name="T11" fmla="*/ 0 h 39"/>
                      <a:gd name="T12" fmla="*/ 27 w 67"/>
                      <a:gd name="T13" fmla="*/ 0 h 39"/>
                      <a:gd name="T14" fmla="*/ 53 w 67"/>
                      <a:gd name="T15" fmla="*/ 0 h 39"/>
                      <a:gd name="T16" fmla="*/ 53 w 67"/>
                      <a:gd name="T17" fmla="*/ 0 h 39"/>
                      <a:gd name="T18" fmla="*/ 53 w 67"/>
                      <a:gd name="T19" fmla="*/ 13 h 39"/>
                      <a:gd name="T20" fmla="*/ 67 w 67"/>
                      <a:gd name="T21" fmla="*/ 26 h 39"/>
                      <a:gd name="T22" fmla="*/ 67 w 67"/>
                      <a:gd name="T23" fmla="*/ 26 h 39"/>
                      <a:gd name="T24" fmla="*/ 53 w 67"/>
                      <a:gd name="T25" fmla="*/ 39 h 39"/>
                      <a:gd name="T26" fmla="*/ 53 w 67"/>
                      <a:gd name="T27" fmla="*/ 39 h 39"/>
                      <a:gd name="T28" fmla="*/ 53 w 67"/>
                      <a:gd name="T29" fmla="*/ 39 h 39"/>
                      <a:gd name="T30" fmla="*/ 27 w 67"/>
                      <a:gd name="T31" fmla="*/ 26 h 39"/>
                      <a:gd name="T32" fmla="*/ 14 w 67"/>
                      <a:gd name="T33" fmla="*/ 13 h 39"/>
                      <a:gd name="T34" fmla="*/ 14 w 67"/>
                      <a:gd name="T35" fmla="*/ 13 h 39"/>
                      <a:gd name="T36" fmla="*/ 0 w 67"/>
                      <a:gd name="T37" fmla="*/ 13 h 39"/>
                      <a:gd name="T38" fmla="*/ 0 w 67"/>
                      <a:gd name="T39" fmla="*/ 13 h 39"/>
                      <a:gd name="T40" fmla="*/ 0 w 67"/>
                      <a:gd name="T41" fmla="*/ 13 h 39"/>
                      <a:gd name="T42" fmla="*/ 0 w 67"/>
                      <a:gd name="T43" fmla="*/ 13 h 39"/>
                      <a:gd name="T44" fmla="*/ 0 w 67"/>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7"/>
                      <a:gd name="T70" fmla="*/ 0 h 39"/>
                      <a:gd name="T71" fmla="*/ 67 w 67"/>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close/>
                      </a:path>
                    </a:pathLst>
                  </a:custGeom>
                  <a:solidFill>
                    <a:srgbClr val="FFFFFF"/>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9" name="Freeform 139"/>
                  <p:cNvSpPr>
                    <a:spLocks/>
                  </p:cNvSpPr>
                  <p:nvPr/>
                </p:nvSpPr>
                <p:spPr bwMode="auto">
                  <a:xfrm>
                    <a:off x="2103" y="1104"/>
                    <a:ext cx="53" cy="39"/>
                  </a:xfrm>
                  <a:custGeom>
                    <a:avLst/>
                    <a:gdLst>
                      <a:gd name="T0" fmla="*/ 0 w 53"/>
                      <a:gd name="T1" fmla="*/ 0 h 39"/>
                      <a:gd name="T2" fmla="*/ 14 w 53"/>
                      <a:gd name="T3" fmla="*/ 0 h 39"/>
                      <a:gd name="T4" fmla="*/ 14 w 53"/>
                      <a:gd name="T5" fmla="*/ 0 h 39"/>
                      <a:gd name="T6" fmla="*/ 14 w 53"/>
                      <a:gd name="T7" fmla="*/ 0 h 39"/>
                      <a:gd name="T8" fmla="*/ 27 w 53"/>
                      <a:gd name="T9" fmla="*/ 0 h 39"/>
                      <a:gd name="T10" fmla="*/ 40 w 53"/>
                      <a:gd name="T11" fmla="*/ 0 h 39"/>
                      <a:gd name="T12" fmla="*/ 40 w 53"/>
                      <a:gd name="T13" fmla="*/ 0 h 39"/>
                      <a:gd name="T14" fmla="*/ 53 w 53"/>
                      <a:gd name="T15" fmla="*/ 13 h 39"/>
                      <a:gd name="T16" fmla="*/ 53 w 53"/>
                      <a:gd name="T17" fmla="*/ 26 h 39"/>
                      <a:gd name="T18" fmla="*/ 53 w 53"/>
                      <a:gd name="T19" fmla="*/ 26 h 39"/>
                      <a:gd name="T20" fmla="*/ 53 w 53"/>
                      <a:gd name="T21" fmla="*/ 26 h 39"/>
                      <a:gd name="T22" fmla="*/ 40 w 53"/>
                      <a:gd name="T23" fmla="*/ 39 h 39"/>
                      <a:gd name="T24" fmla="*/ 40 w 53"/>
                      <a:gd name="T25" fmla="*/ 39 h 39"/>
                      <a:gd name="T26" fmla="*/ 27 w 53"/>
                      <a:gd name="T27" fmla="*/ 26 h 39"/>
                      <a:gd name="T28" fmla="*/ 14 w 53"/>
                      <a:gd name="T29" fmla="*/ 13 h 39"/>
                      <a:gd name="T30" fmla="*/ 14 w 53"/>
                      <a:gd name="T31" fmla="*/ 13 h 39"/>
                      <a:gd name="T32" fmla="*/ 14 w 53"/>
                      <a:gd name="T33" fmla="*/ 13 h 39"/>
                      <a:gd name="T34" fmla="*/ 0 w 53"/>
                      <a:gd name="T35" fmla="*/ 13 h 39"/>
                      <a:gd name="T36" fmla="*/ 0 w 53"/>
                      <a:gd name="T37" fmla="*/ 13 h 39"/>
                      <a:gd name="T38" fmla="*/ 0 w 53"/>
                      <a:gd name="T39" fmla="*/ 13 h 39"/>
                      <a:gd name="T40" fmla="*/ 0 w 53"/>
                      <a:gd name="T41" fmla="*/ 0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39"/>
                      <a:gd name="T65" fmla="*/ 53 w 53"/>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39">
                        <a:moveTo>
                          <a:pt x="0" y="0"/>
                        </a:moveTo>
                        <a:lnTo>
                          <a:pt x="14" y="0"/>
                        </a:lnTo>
                        <a:lnTo>
                          <a:pt x="27" y="0"/>
                        </a:lnTo>
                        <a:lnTo>
                          <a:pt x="40" y="0"/>
                        </a:lnTo>
                        <a:lnTo>
                          <a:pt x="53" y="13"/>
                        </a:lnTo>
                        <a:lnTo>
                          <a:pt x="53" y="26"/>
                        </a:lnTo>
                        <a:lnTo>
                          <a:pt x="40" y="39"/>
                        </a:lnTo>
                        <a:lnTo>
                          <a:pt x="27" y="26"/>
                        </a:lnTo>
                        <a:lnTo>
                          <a:pt x="14" y="13"/>
                        </a:lnTo>
                        <a:lnTo>
                          <a:pt x="0" y="13"/>
                        </a:lnTo>
                        <a:lnTo>
                          <a:pt x="0" y="0"/>
                        </a:lnTo>
                        <a:close/>
                      </a:path>
                    </a:pathLst>
                  </a:custGeom>
                  <a:solidFill>
                    <a:srgbClr val="FFFFFF"/>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0" name="Freeform 140"/>
                  <p:cNvSpPr>
                    <a:spLocks/>
                  </p:cNvSpPr>
                  <p:nvPr/>
                </p:nvSpPr>
                <p:spPr bwMode="auto">
                  <a:xfrm>
                    <a:off x="2130" y="1104"/>
                    <a:ext cx="13" cy="26"/>
                  </a:xfrm>
                  <a:custGeom>
                    <a:avLst/>
                    <a:gdLst>
                      <a:gd name="T0" fmla="*/ 0 w 13"/>
                      <a:gd name="T1" fmla="*/ 13 h 26"/>
                      <a:gd name="T2" fmla="*/ 0 w 13"/>
                      <a:gd name="T3" fmla="*/ 13 h 26"/>
                      <a:gd name="T4" fmla="*/ 13 w 13"/>
                      <a:gd name="T5" fmla="*/ 0 h 26"/>
                      <a:gd name="T6" fmla="*/ 13 w 13"/>
                      <a:gd name="T7" fmla="*/ 0 h 26"/>
                      <a:gd name="T8" fmla="*/ 13 w 13"/>
                      <a:gd name="T9" fmla="*/ 13 h 26"/>
                      <a:gd name="T10" fmla="*/ 13 w 13"/>
                      <a:gd name="T11" fmla="*/ 13 h 26"/>
                      <a:gd name="T12" fmla="*/ 13 w 13"/>
                      <a:gd name="T13" fmla="*/ 13 h 26"/>
                      <a:gd name="T14" fmla="*/ 13 w 13"/>
                      <a:gd name="T15" fmla="*/ 26 h 26"/>
                      <a:gd name="T16" fmla="*/ 13 w 13"/>
                      <a:gd name="T17" fmla="*/ 26 h 26"/>
                      <a:gd name="T18" fmla="*/ 13 w 13"/>
                      <a:gd name="T19" fmla="*/ 26 h 26"/>
                      <a:gd name="T20" fmla="*/ 0 w 13"/>
                      <a:gd name="T21" fmla="*/ 26 h 26"/>
                      <a:gd name="T22" fmla="*/ 0 w 13"/>
                      <a:gd name="T23" fmla="*/ 13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0" y="13"/>
                        </a:moveTo>
                        <a:lnTo>
                          <a:pt x="0" y="13"/>
                        </a:lnTo>
                        <a:lnTo>
                          <a:pt x="13" y="0"/>
                        </a:lnTo>
                        <a:lnTo>
                          <a:pt x="13" y="13"/>
                        </a:lnTo>
                        <a:lnTo>
                          <a:pt x="13" y="26"/>
                        </a:lnTo>
                        <a:lnTo>
                          <a:pt x="0" y="26"/>
                        </a:lnTo>
                        <a:lnTo>
                          <a:pt x="0" y="13"/>
                        </a:lnTo>
                        <a:close/>
                      </a:path>
                    </a:pathLst>
                  </a:custGeom>
                  <a:solidFill>
                    <a:srgbClr val="FE1012"/>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1" name="Freeform 141"/>
                  <p:cNvSpPr>
                    <a:spLocks/>
                  </p:cNvSpPr>
                  <p:nvPr/>
                </p:nvSpPr>
                <p:spPr bwMode="auto">
                  <a:xfrm>
                    <a:off x="2103" y="1104"/>
                    <a:ext cx="67" cy="39"/>
                  </a:xfrm>
                  <a:custGeom>
                    <a:avLst/>
                    <a:gdLst>
                      <a:gd name="T0" fmla="*/ 14 w 67"/>
                      <a:gd name="T1" fmla="*/ 0 h 39"/>
                      <a:gd name="T2" fmla="*/ 14 w 67"/>
                      <a:gd name="T3" fmla="*/ 0 h 39"/>
                      <a:gd name="T4" fmla="*/ 14 w 67"/>
                      <a:gd name="T5" fmla="*/ 0 h 39"/>
                      <a:gd name="T6" fmla="*/ 14 w 67"/>
                      <a:gd name="T7" fmla="*/ 0 h 39"/>
                      <a:gd name="T8" fmla="*/ 14 w 67"/>
                      <a:gd name="T9" fmla="*/ 0 h 39"/>
                      <a:gd name="T10" fmla="*/ 27 w 67"/>
                      <a:gd name="T11" fmla="*/ 0 h 39"/>
                      <a:gd name="T12" fmla="*/ 53 w 67"/>
                      <a:gd name="T13" fmla="*/ 0 h 39"/>
                      <a:gd name="T14" fmla="*/ 53 w 67"/>
                      <a:gd name="T15" fmla="*/ 0 h 39"/>
                      <a:gd name="T16" fmla="*/ 53 w 67"/>
                      <a:gd name="T17" fmla="*/ 13 h 39"/>
                      <a:gd name="T18" fmla="*/ 67 w 67"/>
                      <a:gd name="T19" fmla="*/ 26 h 39"/>
                      <a:gd name="T20" fmla="*/ 67 w 67"/>
                      <a:gd name="T21" fmla="*/ 26 h 39"/>
                      <a:gd name="T22" fmla="*/ 53 w 67"/>
                      <a:gd name="T23" fmla="*/ 39 h 39"/>
                      <a:gd name="T24" fmla="*/ 53 w 67"/>
                      <a:gd name="T25" fmla="*/ 39 h 39"/>
                      <a:gd name="T26" fmla="*/ 53 w 67"/>
                      <a:gd name="T27" fmla="*/ 39 h 39"/>
                      <a:gd name="T28" fmla="*/ 27 w 67"/>
                      <a:gd name="T29" fmla="*/ 26 h 39"/>
                      <a:gd name="T30" fmla="*/ 14 w 67"/>
                      <a:gd name="T31" fmla="*/ 13 h 39"/>
                      <a:gd name="T32" fmla="*/ 14 w 67"/>
                      <a:gd name="T33" fmla="*/ 13 h 39"/>
                      <a:gd name="T34" fmla="*/ 0 w 67"/>
                      <a:gd name="T35" fmla="*/ 13 h 39"/>
                      <a:gd name="T36" fmla="*/ 0 w 67"/>
                      <a:gd name="T37" fmla="*/ 13 h 39"/>
                      <a:gd name="T38" fmla="*/ 0 w 67"/>
                      <a:gd name="T39" fmla="*/ 13 h 39"/>
                      <a:gd name="T40" fmla="*/ 0 w 67"/>
                      <a:gd name="T41" fmla="*/ 13 h 39"/>
                      <a:gd name="T42" fmla="*/ 0 w 67"/>
                      <a:gd name="T43" fmla="*/ 0 h 39"/>
                      <a:gd name="T44" fmla="*/ 14 w 67"/>
                      <a:gd name="T45" fmla="*/ 0 h 39"/>
                      <a:gd name="T46" fmla="*/ 14 w 67"/>
                      <a:gd name="T47" fmla="*/ 0 h 39"/>
                      <a:gd name="T48" fmla="*/ 14 w 67"/>
                      <a:gd name="T49" fmla="*/ 0 h 39"/>
                      <a:gd name="T50" fmla="*/ 27 w 67"/>
                      <a:gd name="T51" fmla="*/ 0 h 39"/>
                      <a:gd name="T52" fmla="*/ 40 w 67"/>
                      <a:gd name="T53" fmla="*/ 0 h 39"/>
                      <a:gd name="T54" fmla="*/ 40 w 67"/>
                      <a:gd name="T55" fmla="*/ 0 h 39"/>
                      <a:gd name="T56" fmla="*/ 53 w 67"/>
                      <a:gd name="T57" fmla="*/ 13 h 39"/>
                      <a:gd name="T58" fmla="*/ 53 w 67"/>
                      <a:gd name="T59" fmla="*/ 26 h 39"/>
                      <a:gd name="T60" fmla="*/ 53 w 67"/>
                      <a:gd name="T61" fmla="*/ 26 h 39"/>
                      <a:gd name="T62" fmla="*/ 53 w 67"/>
                      <a:gd name="T63" fmla="*/ 26 h 39"/>
                      <a:gd name="T64" fmla="*/ 40 w 67"/>
                      <a:gd name="T65" fmla="*/ 39 h 39"/>
                      <a:gd name="T66" fmla="*/ 40 w 67"/>
                      <a:gd name="T67" fmla="*/ 39 h 39"/>
                      <a:gd name="T68" fmla="*/ 27 w 67"/>
                      <a:gd name="T69" fmla="*/ 26 h 39"/>
                      <a:gd name="T70" fmla="*/ 14 w 67"/>
                      <a:gd name="T71" fmla="*/ 13 h 39"/>
                      <a:gd name="T72" fmla="*/ 14 w 67"/>
                      <a:gd name="T73" fmla="*/ 13 h 39"/>
                      <a:gd name="T74" fmla="*/ 14 w 67"/>
                      <a:gd name="T75" fmla="*/ 13 h 39"/>
                      <a:gd name="T76" fmla="*/ 0 w 67"/>
                      <a:gd name="T77" fmla="*/ 13 h 39"/>
                      <a:gd name="T78" fmla="*/ 0 w 67"/>
                      <a:gd name="T79" fmla="*/ 13 h 39"/>
                      <a:gd name="T80" fmla="*/ 0 w 67"/>
                      <a:gd name="T81" fmla="*/ 13 h 39"/>
                      <a:gd name="T82" fmla="*/ 0 w 67"/>
                      <a:gd name="T83" fmla="*/ 0 h 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
                      <a:gd name="T127" fmla="*/ 0 h 39"/>
                      <a:gd name="T128" fmla="*/ 67 w 67"/>
                      <a:gd name="T129" fmla="*/ 39 h 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lnTo>
                          <a:pt x="14" y="0"/>
                        </a:lnTo>
                        <a:lnTo>
                          <a:pt x="27" y="0"/>
                        </a:lnTo>
                        <a:lnTo>
                          <a:pt x="40" y="0"/>
                        </a:lnTo>
                        <a:lnTo>
                          <a:pt x="53" y="13"/>
                        </a:lnTo>
                        <a:lnTo>
                          <a:pt x="53" y="26"/>
                        </a:lnTo>
                        <a:lnTo>
                          <a:pt x="40" y="39"/>
                        </a:lnTo>
                        <a:lnTo>
                          <a:pt x="27" y="26"/>
                        </a:lnTo>
                        <a:lnTo>
                          <a:pt x="14" y="13"/>
                        </a:lnTo>
                        <a:lnTo>
                          <a:pt x="0" y="13"/>
                        </a:lnTo>
                        <a:lnTo>
                          <a:pt x="0" y="0"/>
                        </a:lnTo>
                        <a:close/>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2" name="Freeform 142"/>
                  <p:cNvSpPr>
                    <a:spLocks/>
                  </p:cNvSpPr>
                  <p:nvPr/>
                </p:nvSpPr>
                <p:spPr bwMode="auto">
                  <a:xfrm>
                    <a:off x="2130" y="1104"/>
                    <a:ext cx="13" cy="26"/>
                  </a:xfrm>
                  <a:custGeom>
                    <a:avLst/>
                    <a:gdLst>
                      <a:gd name="T0" fmla="*/ 0 w 13"/>
                      <a:gd name="T1" fmla="*/ 13 h 26"/>
                      <a:gd name="T2" fmla="*/ 0 w 13"/>
                      <a:gd name="T3" fmla="*/ 13 h 26"/>
                      <a:gd name="T4" fmla="*/ 0 w 13"/>
                      <a:gd name="T5" fmla="*/ 13 h 26"/>
                      <a:gd name="T6" fmla="*/ 13 w 13"/>
                      <a:gd name="T7" fmla="*/ 0 h 26"/>
                      <a:gd name="T8" fmla="*/ 13 w 13"/>
                      <a:gd name="T9" fmla="*/ 0 h 26"/>
                      <a:gd name="T10" fmla="*/ 13 w 13"/>
                      <a:gd name="T11" fmla="*/ 0 h 26"/>
                      <a:gd name="T12" fmla="*/ 13 w 13"/>
                      <a:gd name="T13" fmla="*/ 0 h 26"/>
                      <a:gd name="T14" fmla="*/ 13 w 13"/>
                      <a:gd name="T15" fmla="*/ 13 h 26"/>
                      <a:gd name="T16" fmla="*/ 13 w 13"/>
                      <a:gd name="T17" fmla="*/ 13 h 26"/>
                      <a:gd name="T18" fmla="*/ 13 w 13"/>
                      <a:gd name="T19" fmla="*/ 13 h 26"/>
                      <a:gd name="T20" fmla="*/ 13 w 13"/>
                      <a:gd name="T21" fmla="*/ 13 h 26"/>
                      <a:gd name="T22" fmla="*/ 13 w 13"/>
                      <a:gd name="T23" fmla="*/ 13 h 26"/>
                      <a:gd name="T24" fmla="*/ 13 w 13"/>
                      <a:gd name="T25" fmla="*/ 13 h 26"/>
                      <a:gd name="T26" fmla="*/ 13 w 13"/>
                      <a:gd name="T27" fmla="*/ 26 h 26"/>
                      <a:gd name="T28" fmla="*/ 13 w 13"/>
                      <a:gd name="T29" fmla="*/ 26 h 26"/>
                      <a:gd name="T30" fmla="*/ 13 w 13"/>
                      <a:gd name="T31" fmla="*/ 26 h 26"/>
                      <a:gd name="T32" fmla="*/ 13 w 13"/>
                      <a:gd name="T33" fmla="*/ 26 h 26"/>
                      <a:gd name="T34" fmla="*/ 13 w 13"/>
                      <a:gd name="T35" fmla="*/ 26 h 26"/>
                      <a:gd name="T36" fmla="*/ 13 w 13"/>
                      <a:gd name="T37" fmla="*/ 26 h 26"/>
                      <a:gd name="T38" fmla="*/ 0 w 13"/>
                      <a:gd name="T39" fmla="*/ 26 h 26"/>
                      <a:gd name="T40" fmla="*/ 0 w 13"/>
                      <a:gd name="T41" fmla="*/ 26 h 26"/>
                      <a:gd name="T42" fmla="*/ 0 w 13"/>
                      <a:gd name="T43" fmla="*/ 13 h 26"/>
                      <a:gd name="T44" fmla="*/ 0 w 13"/>
                      <a:gd name="T45" fmla="*/ 13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
                      <a:gd name="T70" fmla="*/ 0 h 26"/>
                      <a:gd name="T71" fmla="*/ 13 w 13"/>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 h="26">
                        <a:moveTo>
                          <a:pt x="0" y="13"/>
                        </a:moveTo>
                        <a:lnTo>
                          <a:pt x="0" y="13"/>
                        </a:lnTo>
                        <a:lnTo>
                          <a:pt x="13" y="0"/>
                        </a:lnTo>
                        <a:lnTo>
                          <a:pt x="13" y="13"/>
                        </a:lnTo>
                        <a:lnTo>
                          <a:pt x="13" y="26"/>
                        </a:lnTo>
                        <a:lnTo>
                          <a:pt x="0" y="26"/>
                        </a:lnTo>
                        <a:lnTo>
                          <a:pt x="0" y="13"/>
                        </a:lnTo>
                        <a:close/>
                      </a:path>
                    </a:pathLst>
                  </a:custGeom>
                  <a:noFill/>
                  <a:ln w="20638">
                    <a:solidFill>
                      <a:srgbClr val="FE1012"/>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pic>
            <p:nvPicPr>
              <p:cNvPr id="37" name="Picture 143"/>
              <p:cNvPicPr>
                <a:picLocks noChangeAspect="1" noChangeArrowheads="1"/>
              </p:cNvPicPr>
              <p:nvPr/>
            </p:nvPicPr>
            <p:blipFill>
              <a:blip r:embed="rId2"/>
              <a:srcRect/>
              <a:stretch>
                <a:fillRect/>
              </a:stretch>
            </p:blipFill>
            <p:spPr bwMode="auto">
              <a:xfrm>
                <a:off x="4199" y="3649"/>
                <a:ext cx="233" cy="433"/>
              </a:xfrm>
              <a:prstGeom prst="rect">
                <a:avLst/>
              </a:prstGeom>
              <a:noFill/>
              <a:ln w="9525">
                <a:noFill/>
                <a:miter lim="800000"/>
                <a:headEnd/>
                <a:tailEnd/>
              </a:ln>
            </p:spPr>
          </p:pic>
        </p:grpSp>
        <p:pic>
          <p:nvPicPr>
            <p:cNvPr id="32" name="Picture 144"/>
            <p:cNvPicPr>
              <a:picLocks noChangeAspect="1" noChangeArrowheads="1"/>
            </p:cNvPicPr>
            <p:nvPr/>
          </p:nvPicPr>
          <p:blipFill>
            <a:blip r:embed="rId3"/>
            <a:srcRect/>
            <a:stretch>
              <a:fillRect/>
            </a:stretch>
          </p:blipFill>
          <p:spPr bwMode="auto">
            <a:xfrm>
              <a:off x="3936" y="3493"/>
              <a:ext cx="245" cy="280"/>
            </a:xfrm>
            <a:prstGeom prst="rect">
              <a:avLst/>
            </a:prstGeom>
            <a:noFill/>
            <a:ln w="9525">
              <a:noFill/>
              <a:miter lim="800000"/>
              <a:headEnd/>
              <a:tailEnd/>
            </a:ln>
          </p:spPr>
        </p:pic>
        <p:grpSp>
          <p:nvGrpSpPr>
            <p:cNvPr id="33" name="Group 145"/>
            <p:cNvGrpSpPr>
              <a:grpSpLocks/>
            </p:cNvGrpSpPr>
            <p:nvPr/>
          </p:nvGrpSpPr>
          <p:grpSpPr bwMode="auto">
            <a:xfrm>
              <a:off x="4010" y="3552"/>
              <a:ext cx="96" cy="96"/>
              <a:chOff x="4032" y="3552"/>
              <a:chExt cx="96" cy="96"/>
            </a:xfrm>
          </p:grpSpPr>
          <p:sp>
            <p:nvSpPr>
              <p:cNvPr id="34" name="Line 146"/>
              <p:cNvSpPr>
                <a:spLocks noChangeShapeType="1"/>
              </p:cNvSpPr>
              <p:nvPr/>
            </p:nvSpPr>
            <p:spPr bwMode="auto">
              <a:xfrm flipH="1">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5" name="Line 147"/>
              <p:cNvSpPr>
                <a:spLocks noChangeShapeType="1"/>
              </p:cNvSpPr>
              <p:nvPr/>
            </p:nvSpPr>
            <p:spPr bwMode="auto">
              <a:xfrm>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sp>
        <p:nvSpPr>
          <p:cNvPr id="55" name="Text Box 150"/>
          <p:cNvSpPr txBox="1">
            <a:spLocks noChangeArrowheads="1"/>
          </p:cNvSpPr>
          <p:nvPr/>
        </p:nvSpPr>
        <p:spPr bwMode="auto">
          <a:xfrm>
            <a:off x="4250970" y="1207879"/>
            <a:ext cx="1081872" cy="338554"/>
          </a:xfrm>
          <a:prstGeom prst="rect">
            <a:avLst/>
          </a:prstGeom>
          <a:noFill/>
          <a:ln w="9525">
            <a:noFill/>
            <a:miter lim="800000"/>
            <a:headEnd/>
            <a:tailEnd/>
          </a:ln>
        </p:spPr>
        <p:txBody>
          <a:bodyPr wrap="square">
            <a:prstTxWarp prst="textNoShape">
              <a:avLst/>
            </a:prstTxWarp>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a:ln>
                  <a:noFill/>
                </a:ln>
                <a:solidFill>
                  <a:sysClr val="windowText" lastClr="000000"/>
                </a:solidFill>
                <a:effectLst/>
                <a:uLnTx/>
                <a:uFillTx/>
              </a:rPr>
              <a:t>GR</a:t>
            </a:r>
            <a:r>
              <a:rPr kumimoji="0" lang="en-US" sz="1600" b="0" i="0" u="none" strike="noStrike" kern="0" cap="none" spc="0" normalizeH="0" baseline="30000" noProof="0">
                <a:ln>
                  <a:noFill/>
                </a:ln>
                <a:solidFill>
                  <a:sysClr val="windowText" lastClr="000000"/>
                </a:solidFill>
                <a:effectLst/>
                <a:uLnTx/>
                <a:uFillTx/>
              </a:rPr>
              <a:t>dim</a:t>
            </a:r>
            <a:endParaRPr kumimoji="0" lang="en-US" sz="1600" b="0" i="0" u="none" strike="noStrike" kern="0" cap="none" spc="0" normalizeH="0" baseline="0" noProof="0">
              <a:ln>
                <a:noFill/>
              </a:ln>
              <a:solidFill>
                <a:sysClr val="windowText" lastClr="000000"/>
              </a:solidFill>
              <a:effectLst/>
              <a:uLnTx/>
              <a:uFillTx/>
            </a:endParaRPr>
          </a:p>
        </p:txBody>
      </p:sp>
      <p:sp>
        <p:nvSpPr>
          <p:cNvPr id="56" name="Text Box 50"/>
          <p:cNvSpPr txBox="1">
            <a:spLocks noChangeArrowheads="1"/>
          </p:cNvSpPr>
          <p:nvPr/>
        </p:nvSpPr>
        <p:spPr bwMode="auto">
          <a:xfrm>
            <a:off x="1295401" y="55116"/>
            <a:ext cx="5778500" cy="1077218"/>
          </a:xfrm>
          <a:prstGeom prst="rect">
            <a:avLst/>
          </a:prstGeom>
          <a:noFill/>
          <a:ln w="9525">
            <a:noFill/>
            <a:miter lim="800000"/>
            <a:headEnd/>
            <a:tailEnd/>
          </a:ln>
          <a:effectLst>
            <a:outerShdw blurRad="50800" dist="38100" dir="2700000" algn="br">
              <a:srgbClr val="000000">
                <a:alpha val="43000"/>
              </a:srgbClr>
            </a:outerShdw>
          </a:effectLst>
        </p:spPr>
        <p:txBody>
          <a:bodyPr wrap="square" anchor="ctr">
            <a:prstTxWarp prst="textNoShape">
              <a:avLst/>
            </a:prstTxWarp>
            <a:spAutoFit/>
          </a:bodyPr>
          <a:lstStyle/>
          <a:p>
            <a:pPr algn="ctr" eaLnBrk="0" hangingPunct="0">
              <a:defRPr/>
            </a:pPr>
            <a:r>
              <a:rPr lang="en-US" sz="3200" dirty="0" smtClean="0">
                <a:solidFill>
                  <a:srgbClr val="000000"/>
                </a:solidFill>
              </a:rPr>
              <a:t>GR</a:t>
            </a:r>
            <a:r>
              <a:rPr lang="en-US" sz="3200" baseline="30000" dirty="0" smtClean="0">
                <a:solidFill>
                  <a:srgbClr val="000000"/>
                </a:solidFill>
              </a:rPr>
              <a:t>dim</a:t>
            </a:r>
            <a:r>
              <a:rPr lang="en-US" sz="3200" dirty="0" smtClean="0">
                <a:solidFill>
                  <a:srgbClr val="000000"/>
                </a:solidFill>
              </a:rPr>
              <a:t> mice: Impaired GR dimerization interface</a:t>
            </a:r>
            <a:endParaRPr lang="en-US" sz="3200" dirty="0">
              <a:solidFill>
                <a:srgbClr val="000000"/>
              </a:solidFill>
            </a:endParaRPr>
          </a:p>
        </p:txBody>
      </p:sp>
      <p:grpSp>
        <p:nvGrpSpPr>
          <p:cNvPr id="57" name="Group 51"/>
          <p:cNvGrpSpPr>
            <a:grpSpLocks/>
          </p:cNvGrpSpPr>
          <p:nvPr/>
        </p:nvGrpSpPr>
        <p:grpSpPr bwMode="auto">
          <a:xfrm>
            <a:off x="347663" y="1155700"/>
            <a:ext cx="8448675" cy="0"/>
            <a:chOff x="238" y="576"/>
            <a:chExt cx="5766" cy="0"/>
          </a:xfrm>
        </p:grpSpPr>
        <p:sp>
          <p:nvSpPr>
            <p:cNvPr id="58" name="Line 52"/>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endParaRPr lang="en-US"/>
            </a:p>
          </p:txBody>
        </p:sp>
        <p:sp>
          <p:nvSpPr>
            <p:cNvPr id="59" name="Line 53"/>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endParaRPr lang="en-US"/>
            </a:p>
          </p:txBody>
        </p:sp>
        <p:sp>
          <p:nvSpPr>
            <p:cNvPr id="60" name="Line 54"/>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endParaRPr lang="en-US"/>
            </a:p>
          </p:txBody>
        </p:sp>
      </p:grpSp>
      <p:pic>
        <p:nvPicPr>
          <p:cNvPr id="63" name="Picture 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6000" y="52232"/>
            <a:ext cx="1727200" cy="334321"/>
          </a:xfrm>
          <a:prstGeom prst="rect">
            <a:avLst/>
          </a:prstGeom>
          <a:noFill/>
          <a:extLst>
            <a:ext uri="{909E8E84-426E-40dd-AFC4-6F175D3DCCD1}">
              <a14:hiddenFill xmlns:a14="http://schemas.microsoft.com/office/drawing/2010/main">
                <a:solidFill>
                  <a:srgbClr val="FFFFFF"/>
                </a:solidFill>
              </a14:hiddenFill>
            </a:ext>
          </a:extLst>
        </p:spPr>
      </p:pic>
      <p:cxnSp>
        <p:nvCxnSpPr>
          <p:cNvPr id="61" name="Straight Connector 60"/>
          <p:cNvCxnSpPr/>
          <p:nvPr/>
        </p:nvCxnSpPr>
        <p:spPr bwMode="auto">
          <a:xfrm>
            <a:off x="2490894" y="6265473"/>
            <a:ext cx="2040768" cy="11195"/>
          </a:xfrm>
          <a:prstGeom prst="line">
            <a:avLst/>
          </a:prstGeom>
          <a:noFill/>
          <a:ln w="25400" cap="flat" cmpd="sng" algn="ctr">
            <a:solidFill>
              <a:srgbClr val="FF6600"/>
            </a:solidFill>
            <a:prstDash val="solid"/>
          </a:ln>
          <a:effectLst>
            <a:outerShdw blurRad="40000" dist="20000" dir="5400000" rotWithShape="0">
              <a:srgbClr val="000000">
                <a:alpha val="38000"/>
              </a:srgbClr>
            </a:outerShdw>
          </a:effectLst>
        </p:spPr>
      </p:cxnSp>
      <p:grpSp>
        <p:nvGrpSpPr>
          <p:cNvPr id="62" name="Group 76"/>
          <p:cNvGrpSpPr>
            <a:grpSpLocks/>
          </p:cNvGrpSpPr>
          <p:nvPr/>
        </p:nvGrpSpPr>
        <p:grpSpPr bwMode="auto">
          <a:xfrm>
            <a:off x="386367" y="3611144"/>
            <a:ext cx="1388156" cy="958850"/>
            <a:chOff x="304800" y="1613583"/>
            <a:chExt cx="1408281" cy="976804"/>
          </a:xfrm>
        </p:grpSpPr>
        <p:grpSp>
          <p:nvGrpSpPr>
            <p:cNvPr id="64" name="Group 70"/>
            <p:cNvGrpSpPr>
              <a:grpSpLocks/>
            </p:cNvGrpSpPr>
            <p:nvPr/>
          </p:nvGrpSpPr>
          <p:grpSpPr bwMode="auto">
            <a:xfrm>
              <a:off x="990600" y="1613583"/>
              <a:ext cx="494413" cy="824817"/>
              <a:chOff x="952500" y="1600883"/>
              <a:chExt cx="494413" cy="824817"/>
            </a:xfrm>
          </p:grpSpPr>
          <p:pic>
            <p:nvPicPr>
              <p:cNvPr id="70" name="Picture 62"/>
              <p:cNvPicPr>
                <a:picLocks noChangeAspect="1"/>
              </p:cNvPicPr>
              <p:nvPr/>
            </p:nvPicPr>
            <p:blipFill>
              <a:blip r:embed="rId5"/>
              <a:srcRect/>
              <a:stretch>
                <a:fillRect/>
              </a:stretch>
            </p:blipFill>
            <p:spPr bwMode="auto">
              <a:xfrm rot="5400000">
                <a:off x="762000" y="1866900"/>
                <a:ext cx="749300" cy="368300"/>
              </a:xfrm>
              <a:prstGeom prst="rect">
                <a:avLst/>
              </a:prstGeom>
              <a:noFill/>
              <a:ln w="9525">
                <a:noFill/>
                <a:miter lim="800000"/>
                <a:headEnd/>
                <a:tailEnd/>
              </a:ln>
            </p:spPr>
          </p:pic>
          <p:sp>
            <p:nvSpPr>
              <p:cNvPr id="71" name="Regular Pentagon 70"/>
              <p:cNvSpPr/>
              <p:nvPr/>
            </p:nvSpPr>
            <p:spPr>
              <a:xfrm>
                <a:off x="1271662" y="1600883"/>
                <a:ext cx="175545" cy="155254"/>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grpSp>
          <p:nvGrpSpPr>
            <p:cNvPr id="65" name="Group 69"/>
            <p:cNvGrpSpPr>
              <a:grpSpLocks/>
            </p:cNvGrpSpPr>
            <p:nvPr/>
          </p:nvGrpSpPr>
          <p:grpSpPr bwMode="auto">
            <a:xfrm flipH="1">
              <a:off x="549348" y="1613583"/>
              <a:ext cx="492052" cy="824817"/>
              <a:chOff x="546100" y="1613583"/>
              <a:chExt cx="492052" cy="824817"/>
            </a:xfrm>
          </p:grpSpPr>
          <p:pic>
            <p:nvPicPr>
              <p:cNvPr id="68" name="Picture 67"/>
              <p:cNvPicPr>
                <a:picLocks noChangeAspect="1"/>
              </p:cNvPicPr>
              <p:nvPr/>
            </p:nvPicPr>
            <p:blipFill>
              <a:blip r:embed="rId5"/>
              <a:srcRect/>
              <a:stretch>
                <a:fillRect/>
              </a:stretch>
            </p:blipFill>
            <p:spPr bwMode="auto">
              <a:xfrm rot="5400000">
                <a:off x="355600" y="1879600"/>
                <a:ext cx="749300" cy="368300"/>
              </a:xfrm>
              <a:prstGeom prst="rect">
                <a:avLst/>
              </a:prstGeom>
              <a:noFill/>
              <a:ln w="9525">
                <a:noFill/>
                <a:miter lim="800000"/>
                <a:headEnd/>
                <a:tailEnd/>
              </a:ln>
            </p:spPr>
          </p:pic>
          <p:sp>
            <p:nvSpPr>
              <p:cNvPr id="69" name="Regular Pentagon 68"/>
              <p:cNvSpPr/>
              <p:nvPr/>
            </p:nvSpPr>
            <p:spPr>
              <a:xfrm>
                <a:off x="862356" y="1613583"/>
                <a:ext cx="175546" cy="155254"/>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cxnSp>
          <p:nvCxnSpPr>
            <p:cNvPr id="66" name="Straight Connector 65"/>
            <p:cNvCxnSpPr/>
            <p:nvPr/>
          </p:nvCxnSpPr>
          <p:spPr>
            <a:xfrm>
              <a:off x="304800" y="2441602"/>
              <a:ext cx="1408281" cy="0"/>
            </a:xfrm>
            <a:prstGeom prst="line">
              <a:avLst/>
            </a:prstGeom>
            <a:noFill/>
            <a:ln w="25400" cap="flat" cmpd="sng" algn="ctr">
              <a:solidFill>
                <a:srgbClr val="FF6600"/>
              </a:solidFill>
              <a:prstDash val="solid"/>
            </a:ln>
            <a:effectLst>
              <a:outerShdw blurRad="40000" dist="20000" dir="5400000" rotWithShape="0">
                <a:srgbClr val="000000">
                  <a:alpha val="38000"/>
                </a:srgbClr>
              </a:outerShdw>
            </a:effectLst>
          </p:spPr>
        </p:cxnSp>
        <p:sp>
          <p:nvSpPr>
            <p:cNvPr id="67" name="Rectangle 66"/>
            <p:cNvSpPr/>
            <p:nvPr/>
          </p:nvSpPr>
          <p:spPr>
            <a:xfrm>
              <a:off x="671997" y="2323544"/>
              <a:ext cx="686080" cy="266843"/>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sp>
        <p:nvSpPr>
          <p:cNvPr id="72" name="Rectangle 67"/>
          <p:cNvSpPr>
            <a:spLocks noChangeArrowheads="1"/>
          </p:cNvSpPr>
          <p:nvPr/>
        </p:nvSpPr>
        <p:spPr bwMode="auto">
          <a:xfrm rot="16200000">
            <a:off x="712584" y="3952583"/>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73" name="Rectangle 67"/>
          <p:cNvSpPr>
            <a:spLocks noChangeArrowheads="1"/>
          </p:cNvSpPr>
          <p:nvPr/>
        </p:nvSpPr>
        <p:spPr bwMode="auto">
          <a:xfrm rot="16200000">
            <a:off x="971347" y="3941471"/>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pic>
        <p:nvPicPr>
          <p:cNvPr id="74" name="Picture 84"/>
          <p:cNvPicPr>
            <a:picLocks noChangeAspect="1"/>
          </p:cNvPicPr>
          <p:nvPr/>
        </p:nvPicPr>
        <p:blipFill>
          <a:blip r:embed="rId6"/>
          <a:srcRect/>
          <a:stretch>
            <a:fillRect/>
          </a:stretch>
        </p:blipFill>
        <p:spPr bwMode="auto">
          <a:xfrm rot="5062450">
            <a:off x="3034198" y="2998441"/>
            <a:ext cx="815975" cy="401638"/>
          </a:xfrm>
          <a:prstGeom prst="rect">
            <a:avLst/>
          </a:prstGeom>
          <a:noFill/>
          <a:ln w="9525">
            <a:noFill/>
            <a:miter lim="800000"/>
            <a:headEnd/>
            <a:tailEnd/>
          </a:ln>
        </p:spPr>
      </p:pic>
      <p:sp>
        <p:nvSpPr>
          <p:cNvPr id="75" name="Regular Pentagon 74"/>
          <p:cNvSpPr/>
          <p:nvPr/>
        </p:nvSpPr>
        <p:spPr bwMode="auto">
          <a:xfrm rot="16200000">
            <a:off x="3545395" y="2795683"/>
            <a:ext cx="192087"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cxnSp>
        <p:nvCxnSpPr>
          <p:cNvPr id="76" name="Straight Connector 75"/>
          <p:cNvCxnSpPr/>
          <p:nvPr/>
        </p:nvCxnSpPr>
        <p:spPr bwMode="auto">
          <a:xfrm>
            <a:off x="2348397" y="3559271"/>
            <a:ext cx="2040768" cy="11195"/>
          </a:xfrm>
          <a:prstGeom prst="line">
            <a:avLst/>
          </a:prstGeom>
          <a:noFill/>
          <a:ln w="25400" cap="flat" cmpd="sng" algn="ctr">
            <a:solidFill>
              <a:srgbClr val="FF6600"/>
            </a:solidFill>
            <a:prstDash val="solid"/>
          </a:ln>
          <a:effectLst>
            <a:outerShdw blurRad="40000" dist="20000" dir="5400000" rotWithShape="0">
              <a:srgbClr val="000000">
                <a:alpha val="38000"/>
              </a:srgbClr>
            </a:outerShdw>
          </a:effectLst>
        </p:spPr>
      </p:cxnSp>
      <p:sp>
        <p:nvSpPr>
          <p:cNvPr id="77" name="Rectangle 76"/>
          <p:cNvSpPr/>
          <p:nvPr/>
        </p:nvSpPr>
        <p:spPr bwMode="auto">
          <a:xfrm>
            <a:off x="3104047" y="3419571"/>
            <a:ext cx="752475" cy="292100"/>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78" name="Rectangle 67"/>
          <p:cNvSpPr>
            <a:spLocks noChangeArrowheads="1"/>
          </p:cNvSpPr>
          <p:nvPr/>
        </p:nvSpPr>
        <p:spPr bwMode="auto">
          <a:xfrm rot="16200000">
            <a:off x="3174728" y="3043818"/>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pic>
        <p:nvPicPr>
          <p:cNvPr id="79" name="Picture 84"/>
          <p:cNvPicPr>
            <a:picLocks noChangeAspect="1"/>
          </p:cNvPicPr>
          <p:nvPr/>
        </p:nvPicPr>
        <p:blipFill>
          <a:blip r:embed="rId6"/>
          <a:srcRect/>
          <a:stretch>
            <a:fillRect/>
          </a:stretch>
        </p:blipFill>
        <p:spPr bwMode="auto">
          <a:xfrm>
            <a:off x="3511278" y="4934396"/>
            <a:ext cx="815975" cy="401638"/>
          </a:xfrm>
          <a:prstGeom prst="rect">
            <a:avLst/>
          </a:prstGeom>
          <a:noFill/>
          <a:ln w="9525">
            <a:noFill/>
            <a:miter lim="800000"/>
            <a:headEnd/>
            <a:tailEnd/>
          </a:ln>
        </p:spPr>
      </p:pic>
      <p:sp>
        <p:nvSpPr>
          <p:cNvPr id="80" name="Rectangle 79"/>
          <p:cNvSpPr/>
          <p:nvPr/>
        </p:nvSpPr>
        <p:spPr bwMode="auto">
          <a:xfrm>
            <a:off x="3514453" y="6136134"/>
            <a:ext cx="752475" cy="292100"/>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81" name="Oval 80"/>
          <p:cNvSpPr/>
          <p:nvPr/>
        </p:nvSpPr>
        <p:spPr bwMode="auto">
          <a:xfrm>
            <a:off x="3566377" y="5692381"/>
            <a:ext cx="336915" cy="488330"/>
          </a:xfrm>
          <a:prstGeom prst="ellipse">
            <a:avLst/>
          </a:prstGeom>
          <a:gradFill flip="none" rotWithShape="1">
            <a:gsLst>
              <a:gs pos="0">
                <a:srgbClr val="FF0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82" name="Oval 81"/>
          <p:cNvSpPr/>
          <p:nvPr/>
        </p:nvSpPr>
        <p:spPr bwMode="auto">
          <a:xfrm>
            <a:off x="3903293" y="5682310"/>
            <a:ext cx="336915" cy="488330"/>
          </a:xfrm>
          <a:prstGeom prst="ellipse">
            <a:avLst/>
          </a:prstGeom>
          <a:gradFill flip="none" rotWithShape="1">
            <a:gsLst>
              <a:gs pos="0">
                <a:srgbClr val="008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83" name="Oval 82"/>
          <p:cNvSpPr/>
          <p:nvPr/>
        </p:nvSpPr>
        <p:spPr>
          <a:xfrm>
            <a:off x="3476353" y="5266184"/>
            <a:ext cx="741362" cy="492125"/>
          </a:xfrm>
          <a:prstGeom prst="ellipse">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en-US">
              <a:solidFill>
                <a:prstClr val="black"/>
              </a:solidFill>
            </a:endParaRPr>
          </a:p>
        </p:txBody>
      </p:sp>
      <p:sp>
        <p:nvSpPr>
          <p:cNvPr id="84" name="Text Box 61"/>
          <p:cNvSpPr txBox="1">
            <a:spLocks noChangeArrowheads="1"/>
          </p:cNvSpPr>
          <p:nvPr/>
        </p:nvSpPr>
        <p:spPr bwMode="auto">
          <a:xfrm>
            <a:off x="3565253" y="5309046"/>
            <a:ext cx="620712"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TRIP6</a:t>
            </a:r>
          </a:p>
        </p:txBody>
      </p:sp>
      <p:sp>
        <p:nvSpPr>
          <p:cNvPr id="85" name="Text Box 61"/>
          <p:cNvSpPr txBox="1">
            <a:spLocks noChangeArrowheads="1"/>
          </p:cNvSpPr>
          <p:nvPr/>
        </p:nvSpPr>
        <p:spPr bwMode="auto">
          <a:xfrm>
            <a:off x="3550965" y="5463034"/>
            <a:ext cx="711200" cy="277812"/>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STAMP</a:t>
            </a:r>
          </a:p>
        </p:txBody>
      </p:sp>
      <p:sp>
        <p:nvSpPr>
          <p:cNvPr id="86" name="Rectangle 67"/>
          <p:cNvSpPr>
            <a:spLocks noChangeArrowheads="1"/>
          </p:cNvSpPr>
          <p:nvPr/>
        </p:nvSpPr>
        <p:spPr bwMode="auto">
          <a:xfrm>
            <a:off x="3671615" y="5001071"/>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sp>
        <p:nvSpPr>
          <p:cNvPr id="87" name="Oval 86"/>
          <p:cNvSpPr/>
          <p:nvPr/>
        </p:nvSpPr>
        <p:spPr>
          <a:xfrm>
            <a:off x="4176440" y="5869434"/>
            <a:ext cx="231775" cy="17621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88" name="Text Box 61"/>
          <p:cNvSpPr txBox="1">
            <a:spLocks noChangeArrowheads="1"/>
          </p:cNvSpPr>
          <p:nvPr/>
        </p:nvSpPr>
        <p:spPr bwMode="auto">
          <a:xfrm>
            <a:off x="2863578" y="5593209"/>
            <a:ext cx="534987"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AP-1</a:t>
            </a:r>
          </a:p>
        </p:txBody>
      </p:sp>
      <p:sp>
        <p:nvSpPr>
          <p:cNvPr id="89" name="Text Box 61"/>
          <p:cNvSpPr txBox="1">
            <a:spLocks noChangeArrowheads="1"/>
          </p:cNvSpPr>
          <p:nvPr/>
        </p:nvSpPr>
        <p:spPr bwMode="auto">
          <a:xfrm>
            <a:off x="2863578" y="5793234"/>
            <a:ext cx="638175" cy="277812"/>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dirty="0">
                <a:solidFill>
                  <a:srgbClr val="000000"/>
                </a:solidFill>
                <a:latin typeface="Helvetica" charset="0"/>
                <a:ea typeface="ＭＳ Ｐゴシック" charset="-128"/>
                <a:cs typeface="ＭＳ Ｐゴシック" charset="-128"/>
              </a:rPr>
              <a:t>NF-</a:t>
            </a:r>
            <a:r>
              <a:rPr lang="de-DE" sz="1200" b="1" dirty="0" err="1">
                <a:solidFill>
                  <a:srgbClr val="000000"/>
                </a:solidFill>
                <a:latin typeface="Symbol" charset="2"/>
                <a:ea typeface="Symbol" charset="2"/>
                <a:cs typeface="Symbol" charset="2"/>
              </a:rPr>
              <a:t>k</a:t>
            </a:r>
            <a:r>
              <a:rPr lang="de-DE" sz="1200" b="1" dirty="0" err="1">
                <a:solidFill>
                  <a:srgbClr val="000000"/>
                </a:solidFill>
                <a:latin typeface="Helvetica" charset="0"/>
                <a:ea typeface="ＭＳ Ｐゴシック" charset="-128"/>
                <a:cs typeface="ＭＳ Ｐゴシック" charset="-128"/>
              </a:rPr>
              <a:t>B</a:t>
            </a:r>
            <a:endParaRPr lang="de-DE" sz="1200" b="1" dirty="0">
              <a:solidFill>
                <a:srgbClr val="000000"/>
              </a:solidFill>
              <a:latin typeface="Helvetica" charset="0"/>
              <a:ea typeface="ＭＳ Ｐゴシック" charset="-128"/>
              <a:cs typeface="ＭＳ Ｐゴシック" charset="-128"/>
            </a:endParaRPr>
          </a:p>
        </p:txBody>
      </p:sp>
      <p:sp>
        <p:nvSpPr>
          <p:cNvPr id="90" name="Text Box 61"/>
          <p:cNvSpPr txBox="1">
            <a:spLocks noChangeArrowheads="1"/>
          </p:cNvSpPr>
          <p:nvPr/>
        </p:nvSpPr>
        <p:spPr bwMode="auto">
          <a:xfrm>
            <a:off x="2863578" y="5994846"/>
            <a:ext cx="569912"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IRF-3</a:t>
            </a:r>
          </a:p>
        </p:txBody>
      </p:sp>
      <p:sp>
        <p:nvSpPr>
          <p:cNvPr id="91" name="Regular Pentagon 90"/>
          <p:cNvSpPr/>
          <p:nvPr/>
        </p:nvSpPr>
        <p:spPr bwMode="auto">
          <a:xfrm rot="16200000">
            <a:off x="3327153" y="4723127"/>
            <a:ext cx="354859" cy="314939"/>
          </a:xfrm>
          <a:prstGeom prst="pentagon">
            <a:avLst/>
          </a:prstGeom>
          <a:gradFill rotWithShape="1">
            <a:gsLst>
              <a:gs pos="0">
                <a:srgbClr val="161668"/>
              </a:gs>
              <a:gs pos="100000">
                <a:srgbClr val="333399">
                  <a:tint val="50000"/>
                  <a:shade val="100000"/>
                  <a:satMod val="350000"/>
                </a:srgbClr>
              </a:gs>
            </a:gsLst>
            <a:lin ang="16200000" scaled="0"/>
          </a:gradFill>
          <a:ln w="9525" cap="flat" cmpd="sng" algn="ctr">
            <a:solidFill>
              <a:srgbClr val="33339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a:defRPr/>
            </a:pPr>
            <a:endParaRPr lang="en-US" sz="1200" b="1" kern="0">
              <a:solidFill>
                <a:srgbClr val="FFFFFF"/>
              </a:solidFill>
              <a:ea typeface="ＭＳ Ｐゴシック" pitchFamily="-109" charset="-128"/>
              <a:cs typeface="ＭＳ Ｐゴシック" pitchFamily="-109" charset="-128"/>
            </a:endParaRPr>
          </a:p>
        </p:txBody>
      </p:sp>
      <p:grpSp>
        <p:nvGrpSpPr>
          <p:cNvPr id="9" name="Group 8"/>
          <p:cNvGrpSpPr/>
          <p:nvPr/>
        </p:nvGrpSpPr>
        <p:grpSpPr>
          <a:xfrm>
            <a:off x="817636" y="3773866"/>
            <a:ext cx="607769" cy="535273"/>
            <a:chOff x="1773715" y="2525143"/>
            <a:chExt cx="607769" cy="535273"/>
          </a:xfrm>
        </p:grpSpPr>
        <p:cxnSp>
          <p:nvCxnSpPr>
            <p:cNvPr id="94" name="Straight Connector 93"/>
            <p:cNvCxnSpPr/>
            <p:nvPr/>
          </p:nvCxnSpPr>
          <p:spPr bwMode="auto">
            <a:xfrm>
              <a:off x="1773715" y="2525143"/>
              <a:ext cx="530026" cy="530026"/>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cxnSp>
          <p:nvCxnSpPr>
            <p:cNvPr id="95" name="Straight Connector 94"/>
            <p:cNvCxnSpPr/>
            <p:nvPr/>
          </p:nvCxnSpPr>
          <p:spPr bwMode="auto">
            <a:xfrm flipV="1">
              <a:off x="1773715" y="2525144"/>
              <a:ext cx="607769" cy="535272"/>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grpSp>
      <p:sp>
        <p:nvSpPr>
          <p:cNvPr id="140" name="Isosceles Triangle 139"/>
          <p:cNvSpPr/>
          <p:nvPr/>
        </p:nvSpPr>
        <p:spPr>
          <a:xfrm>
            <a:off x="7130946" y="1437302"/>
            <a:ext cx="75210" cy="429342"/>
          </a:xfrm>
          <a:prstGeom prst="triangle">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1" name="Isosceles Triangle 140"/>
          <p:cNvSpPr/>
          <p:nvPr/>
        </p:nvSpPr>
        <p:spPr>
          <a:xfrm flipV="1">
            <a:off x="7455794" y="1866644"/>
            <a:ext cx="75210" cy="276170"/>
          </a:xfrm>
          <a:prstGeom prst="triangle">
            <a:avLst/>
          </a:prstGeom>
          <a:solidFill>
            <a:srgbClr val="4169E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2" name="Isosceles Triangle 141"/>
          <p:cNvSpPr/>
          <p:nvPr/>
        </p:nvSpPr>
        <p:spPr>
          <a:xfrm>
            <a:off x="7562602" y="1582124"/>
            <a:ext cx="75210" cy="276170"/>
          </a:xfrm>
          <a:prstGeom prst="triangle">
            <a:avLst/>
          </a:prstGeom>
          <a:solidFill>
            <a:srgbClr val="FF00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Arial"/>
              <a:ea typeface="+mn-ea"/>
              <a:cs typeface="+mn-cs"/>
            </a:endParaRPr>
          </a:p>
        </p:txBody>
      </p:sp>
      <p:sp>
        <p:nvSpPr>
          <p:cNvPr id="143" name="Isosceles Triangle 142"/>
          <p:cNvSpPr/>
          <p:nvPr/>
        </p:nvSpPr>
        <p:spPr>
          <a:xfrm flipV="1">
            <a:off x="7876490" y="1867619"/>
            <a:ext cx="75210" cy="429342"/>
          </a:xfrm>
          <a:prstGeom prst="triangle">
            <a:avLst/>
          </a:prstGeom>
          <a:solidFill>
            <a:srgbClr val="4169E1"/>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800" b="0" i="0" u="none" strike="noStrike" kern="0" cap="none" spc="0" normalizeH="0" baseline="0" noProof="0">
              <a:ln>
                <a:noFill/>
              </a:ln>
              <a:solidFill>
                <a:sysClr val="window" lastClr="FFFFFF"/>
              </a:solidFill>
              <a:effectLst/>
              <a:uLnTx/>
              <a:uFillTx/>
              <a:latin typeface="Arial"/>
              <a:ea typeface="+mn-ea"/>
              <a:cs typeface="+mn-cs"/>
            </a:endParaRPr>
          </a:p>
        </p:txBody>
      </p:sp>
      <p:cxnSp>
        <p:nvCxnSpPr>
          <p:cNvPr id="144" name="Straight Connector 143"/>
          <p:cNvCxnSpPr/>
          <p:nvPr/>
        </p:nvCxnSpPr>
        <p:spPr>
          <a:xfrm flipV="1">
            <a:off x="6835487" y="1867619"/>
            <a:ext cx="1371265" cy="1"/>
          </a:xfrm>
          <a:prstGeom prst="line">
            <a:avLst/>
          </a:prstGeom>
          <a:noFill/>
          <a:ln w="12700" cap="flat" cmpd="sng" algn="ctr">
            <a:solidFill>
              <a:sysClr val="windowText" lastClr="000000"/>
            </a:solidFill>
            <a:prstDash val="solid"/>
          </a:ln>
          <a:effectLst/>
        </p:spPr>
      </p:cxnSp>
      <p:cxnSp>
        <p:nvCxnSpPr>
          <p:cNvPr id="148" name="Straight Connector 147"/>
          <p:cNvCxnSpPr/>
          <p:nvPr/>
        </p:nvCxnSpPr>
        <p:spPr>
          <a:xfrm>
            <a:off x="7170659" y="1175773"/>
            <a:ext cx="0" cy="252597"/>
          </a:xfrm>
          <a:prstGeom prst="line">
            <a:avLst/>
          </a:prstGeom>
          <a:noFill/>
          <a:ln w="12700" cap="flat" cmpd="sng" algn="ctr">
            <a:solidFill>
              <a:srgbClr val="FF3030"/>
            </a:solidFill>
            <a:prstDash val="solid"/>
          </a:ln>
          <a:effectLst/>
        </p:spPr>
      </p:cxnSp>
      <p:cxnSp>
        <p:nvCxnSpPr>
          <p:cNvPr id="149" name="Straight Connector 148"/>
          <p:cNvCxnSpPr/>
          <p:nvPr/>
        </p:nvCxnSpPr>
        <p:spPr>
          <a:xfrm>
            <a:off x="7910901" y="1264516"/>
            <a:ext cx="0" cy="350995"/>
          </a:xfrm>
          <a:prstGeom prst="line">
            <a:avLst/>
          </a:prstGeom>
          <a:noFill/>
          <a:ln w="12700" cap="flat" cmpd="sng" algn="ctr">
            <a:solidFill>
              <a:srgbClr val="4169E1"/>
            </a:solidFill>
            <a:prstDash val="solid"/>
          </a:ln>
          <a:effectLst/>
        </p:spPr>
      </p:cxnSp>
      <p:cxnSp>
        <p:nvCxnSpPr>
          <p:cNvPr id="150" name="Straight Connector 149"/>
          <p:cNvCxnSpPr/>
          <p:nvPr/>
        </p:nvCxnSpPr>
        <p:spPr>
          <a:xfrm>
            <a:off x="7491295" y="1175773"/>
            <a:ext cx="0" cy="425698"/>
          </a:xfrm>
          <a:prstGeom prst="line">
            <a:avLst/>
          </a:prstGeom>
          <a:noFill/>
          <a:ln w="12700" cap="flat" cmpd="sng" algn="ctr">
            <a:solidFill>
              <a:srgbClr val="4169E1"/>
            </a:solidFill>
            <a:prstDash val="solid"/>
          </a:ln>
          <a:effectLst/>
        </p:spPr>
      </p:cxnSp>
      <p:cxnSp>
        <p:nvCxnSpPr>
          <p:cNvPr id="151" name="Straight Arrow Connector 150"/>
          <p:cNvCxnSpPr/>
          <p:nvPr/>
        </p:nvCxnSpPr>
        <p:spPr>
          <a:xfrm>
            <a:off x="7174943" y="1233614"/>
            <a:ext cx="316351" cy="0"/>
          </a:xfrm>
          <a:prstGeom prst="straightConnector1">
            <a:avLst/>
          </a:prstGeom>
          <a:noFill/>
          <a:ln w="9525" cap="flat" cmpd="sng" algn="ctr">
            <a:solidFill>
              <a:sysClr val="windowText" lastClr="000000">
                <a:shade val="95000"/>
                <a:satMod val="105000"/>
              </a:sysClr>
            </a:solidFill>
            <a:prstDash val="solid"/>
            <a:headEnd type="triangle"/>
            <a:tailEnd type="triangle"/>
          </a:ln>
          <a:effectLst/>
        </p:spPr>
      </p:cxnSp>
      <p:cxnSp>
        <p:nvCxnSpPr>
          <p:cNvPr id="152" name="Straight Arrow Connector 151"/>
          <p:cNvCxnSpPr/>
          <p:nvPr/>
        </p:nvCxnSpPr>
        <p:spPr>
          <a:xfrm>
            <a:off x="7174943" y="1352038"/>
            <a:ext cx="735957" cy="0"/>
          </a:xfrm>
          <a:prstGeom prst="straightConnector1">
            <a:avLst/>
          </a:prstGeom>
          <a:noFill/>
          <a:ln w="9525" cap="flat" cmpd="sng" algn="ctr">
            <a:solidFill>
              <a:sysClr val="windowText" lastClr="000000">
                <a:shade val="95000"/>
                <a:satMod val="105000"/>
              </a:sysClr>
            </a:solidFill>
            <a:prstDash val="solid"/>
            <a:headEnd type="triangle"/>
            <a:tailEnd type="triangle"/>
          </a:ln>
          <a:effectLst/>
        </p:spPr>
      </p:cxnSp>
      <p:pic>
        <p:nvPicPr>
          <p:cNvPr id="100" name="Picture 7"/>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631396" y="2365373"/>
            <a:ext cx="1209050" cy="53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1" name="Rectangle 100"/>
          <p:cNvSpPr/>
          <p:nvPr/>
        </p:nvSpPr>
        <p:spPr>
          <a:xfrm>
            <a:off x="7887955" y="2632185"/>
            <a:ext cx="641201" cy="184666"/>
          </a:xfrm>
          <a:prstGeom prst="rect">
            <a:avLst/>
          </a:prstGeom>
        </p:spPr>
        <p:txBody>
          <a:bodyPr wrap="none" lIns="0" tIns="0" rIns="0" bIns="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ysClr val="windowText" lastClr="000000"/>
                </a:solidFill>
                <a:effectLst/>
                <a:uLnTx/>
                <a:uFillTx/>
              </a:rPr>
              <a:t>E = 10</a:t>
            </a:r>
            <a:r>
              <a:rPr kumimoji="0" lang="en-US" sz="1200" b="0" i="0" u="none" strike="noStrike" kern="0" cap="none" spc="0" normalizeH="0" baseline="30000" noProof="0" dirty="0" smtClean="0">
                <a:ln>
                  <a:noFill/>
                </a:ln>
                <a:solidFill>
                  <a:sysClr val="windowText" lastClr="000000"/>
                </a:solidFill>
                <a:effectLst/>
                <a:uLnTx/>
                <a:uFillTx/>
              </a:rPr>
              <a:t>−1573</a:t>
            </a:r>
            <a:endParaRPr kumimoji="0" lang="en-US" sz="1200" b="0" i="0" u="none" strike="noStrike" kern="0" cap="none" spc="0" normalizeH="0" baseline="30000" noProof="0" dirty="0">
              <a:ln>
                <a:noFill/>
              </a:ln>
              <a:solidFill>
                <a:sysClr val="windowText" lastClr="000000"/>
              </a:solidFill>
              <a:effectLst/>
              <a:uLnTx/>
              <a:uFillTx/>
            </a:endParaRPr>
          </a:p>
        </p:txBody>
      </p:sp>
      <p:sp>
        <p:nvSpPr>
          <p:cNvPr id="126" name="TextBox 125"/>
          <p:cNvSpPr txBox="1"/>
          <p:nvPr/>
        </p:nvSpPr>
        <p:spPr>
          <a:xfrm>
            <a:off x="6752207" y="2897501"/>
            <a:ext cx="432580"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smtClean="0">
                <a:ln>
                  <a:noFill/>
                </a:ln>
                <a:solidFill>
                  <a:sysClr val="windowText" lastClr="000000"/>
                </a:solidFill>
                <a:effectLst/>
                <a:uLnTx/>
                <a:uFillTx/>
              </a:rPr>
              <a:t>WT</a:t>
            </a:r>
            <a:endParaRPr kumimoji="0" lang="en-US" sz="1200" b="0" i="1" u="none" strike="noStrike" kern="0" cap="none" spc="0" normalizeH="0" baseline="0" noProof="0" dirty="0">
              <a:ln>
                <a:noFill/>
              </a:ln>
              <a:solidFill>
                <a:sysClr val="windowText" lastClr="000000"/>
              </a:solidFill>
              <a:effectLst/>
              <a:uLnTx/>
              <a:uFillTx/>
            </a:endParaRPr>
          </a:p>
        </p:txBody>
      </p:sp>
      <p:sp>
        <p:nvSpPr>
          <p:cNvPr id="127" name="TextBox 126"/>
          <p:cNvSpPr txBox="1"/>
          <p:nvPr/>
        </p:nvSpPr>
        <p:spPr>
          <a:xfrm>
            <a:off x="8003120" y="2897501"/>
            <a:ext cx="544851" cy="276999"/>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1" u="none" strike="noStrike" kern="0" cap="none" spc="0" normalizeH="0" baseline="0" noProof="0" dirty="0" smtClean="0">
                <a:ln>
                  <a:noFill/>
                </a:ln>
                <a:solidFill>
                  <a:sysClr val="windowText" lastClr="000000"/>
                </a:solidFill>
                <a:effectLst/>
                <a:uLnTx/>
                <a:uFillTx/>
              </a:rPr>
              <a:t>GR</a:t>
            </a:r>
            <a:r>
              <a:rPr kumimoji="0" lang="en-US" sz="1200" b="0" i="1" u="none" strike="noStrike" kern="0" cap="none" spc="0" normalizeH="0" baseline="30000" noProof="0" dirty="0" smtClean="0">
                <a:ln>
                  <a:noFill/>
                </a:ln>
                <a:solidFill>
                  <a:sysClr val="windowText" lastClr="000000"/>
                </a:solidFill>
                <a:effectLst/>
                <a:uLnTx/>
                <a:uFillTx/>
              </a:rPr>
              <a:t>dim</a:t>
            </a:r>
            <a:endParaRPr kumimoji="0" lang="en-US" sz="1200" b="0" i="1" u="none" strike="noStrike" kern="0" cap="none" spc="0" normalizeH="0" baseline="30000" noProof="0" dirty="0">
              <a:ln>
                <a:noFill/>
              </a:ln>
              <a:solidFill>
                <a:sysClr val="windowText" lastClr="000000"/>
              </a:solidFill>
              <a:effectLst/>
              <a:uLnTx/>
              <a:uFillTx/>
            </a:endParaRPr>
          </a:p>
        </p:txBody>
      </p:sp>
      <p:sp>
        <p:nvSpPr>
          <p:cNvPr id="128" name="TextBox 127"/>
          <p:cNvSpPr txBox="1"/>
          <p:nvPr/>
        </p:nvSpPr>
        <p:spPr>
          <a:xfrm>
            <a:off x="6499586" y="6291759"/>
            <a:ext cx="2258355" cy="184666"/>
          </a:xfrm>
          <a:prstGeom prst="rect">
            <a:avLst/>
          </a:prstGeom>
          <a:noFill/>
        </p:spPr>
        <p:txBody>
          <a:bodyPr wrap="none" lIns="0" tIns="0" rIns="0" bIns="0" rtlCol="0">
            <a:spAutoFit/>
          </a:bodyPr>
          <a:lstStyle/>
          <a:p>
            <a:r>
              <a:rPr lang="en-US" sz="1200" dirty="0" smtClean="0">
                <a:latin typeface="Arial" pitchFamily="34" charset="0"/>
                <a:cs typeface="Arial" pitchFamily="34" charset="0"/>
              </a:rPr>
              <a:t>motif center +/- 100 </a:t>
            </a:r>
            <a:r>
              <a:rPr lang="en-US" sz="1200" dirty="0" err="1" smtClean="0">
                <a:latin typeface="Arial" pitchFamily="34" charset="0"/>
                <a:cs typeface="Arial" pitchFamily="34" charset="0"/>
              </a:rPr>
              <a:t>bp</a:t>
            </a:r>
            <a:r>
              <a:rPr lang="en-US" sz="1200" dirty="0">
                <a:latin typeface="Arial" pitchFamily="34" charset="0"/>
                <a:cs typeface="Arial" pitchFamily="34" charset="0"/>
              </a:rPr>
              <a:t>, N = </a:t>
            </a:r>
            <a:r>
              <a:rPr lang="en-US" sz="1200" dirty="0" smtClean="0">
                <a:latin typeface="Arial" pitchFamily="34" charset="0"/>
                <a:cs typeface="Arial" pitchFamily="34" charset="0"/>
              </a:rPr>
              <a:t>1000</a:t>
            </a:r>
            <a:endParaRPr lang="en-US" sz="1200" baseline="30000" dirty="0">
              <a:latin typeface="Arial" pitchFamily="34" charset="0"/>
              <a:cs typeface="Arial" pitchFamily="34" charset="0"/>
            </a:endParaRPr>
          </a:p>
        </p:txBody>
      </p:sp>
      <p:sp>
        <p:nvSpPr>
          <p:cNvPr id="129" name="Rectangle 128"/>
          <p:cNvSpPr/>
          <p:nvPr/>
        </p:nvSpPr>
        <p:spPr>
          <a:xfrm>
            <a:off x="6180078" y="5474957"/>
            <a:ext cx="76780" cy="623240"/>
          </a:xfrm>
          <a:prstGeom prst="rect">
            <a:avLst/>
          </a:prstGeom>
          <a:gradFill>
            <a:gsLst>
              <a:gs pos="50000">
                <a:sysClr val="window" lastClr="FFFFFF"/>
              </a:gs>
              <a:gs pos="0">
                <a:srgbClr val="0000FF"/>
              </a:gs>
              <a:gs pos="100000">
                <a:srgbClr val="FF0000"/>
              </a:gs>
            </a:gsLst>
            <a:lin ang="16200000" scaled="0"/>
          </a:gradFill>
          <a:ln w="9525"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ysClr val="windowText" lastClr="000000"/>
              </a:solidFill>
              <a:effectLst/>
              <a:uLnTx/>
              <a:uFillTx/>
              <a:latin typeface="Arial"/>
              <a:ea typeface="+mn-ea"/>
              <a:cs typeface="+mn-cs"/>
            </a:endParaRPr>
          </a:p>
        </p:txBody>
      </p:sp>
      <p:sp>
        <p:nvSpPr>
          <p:cNvPr id="130" name="TextBox 129"/>
          <p:cNvSpPr txBox="1"/>
          <p:nvPr/>
        </p:nvSpPr>
        <p:spPr>
          <a:xfrm>
            <a:off x="6107642" y="5259803"/>
            <a:ext cx="194841" cy="184666"/>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ysClr val="windowText" lastClr="000000"/>
                </a:solidFill>
                <a:effectLst/>
                <a:uLnTx/>
                <a:uFillTx/>
              </a:rPr>
              <a:t>0.3</a:t>
            </a:r>
            <a:endParaRPr kumimoji="0" lang="en-US" sz="1200" b="0" i="0" u="none" strike="noStrike" kern="0" cap="none" spc="0" normalizeH="0" baseline="0" noProof="0" dirty="0">
              <a:ln>
                <a:noFill/>
              </a:ln>
              <a:solidFill>
                <a:sysClr val="windowText" lastClr="000000"/>
              </a:solidFill>
              <a:effectLst/>
              <a:uLnTx/>
              <a:uFillTx/>
            </a:endParaRPr>
          </a:p>
        </p:txBody>
      </p:sp>
      <p:sp>
        <p:nvSpPr>
          <p:cNvPr id="131" name="TextBox 130"/>
          <p:cNvSpPr txBox="1"/>
          <p:nvPr/>
        </p:nvSpPr>
        <p:spPr>
          <a:xfrm>
            <a:off x="6018474" y="6096063"/>
            <a:ext cx="271484" cy="184666"/>
          </a:xfrm>
          <a:prstGeom prst="rect">
            <a:avLst/>
          </a:prstGeom>
          <a:noFill/>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smtClean="0">
                <a:ln>
                  <a:noFill/>
                </a:ln>
                <a:solidFill>
                  <a:sysClr val="windowText" lastClr="000000"/>
                </a:solidFill>
                <a:effectLst/>
                <a:uLnTx/>
                <a:uFillTx/>
              </a:rPr>
              <a:t>−0.3</a:t>
            </a:r>
            <a:endParaRPr kumimoji="0" lang="en-US" sz="1200" b="0" i="0" u="none" strike="noStrike" kern="0" cap="none" spc="0" normalizeH="0" baseline="0" noProof="0" dirty="0">
              <a:ln>
                <a:noFill/>
              </a:ln>
              <a:solidFill>
                <a:sysClr val="windowText" lastClr="000000"/>
              </a:solidFill>
              <a:effectLst/>
              <a:uLnTx/>
              <a:uFillTx/>
            </a:endParaRPr>
          </a:p>
        </p:txBody>
      </p:sp>
      <p:sp>
        <p:nvSpPr>
          <p:cNvPr id="132" name="TextBox 131"/>
          <p:cNvSpPr txBox="1"/>
          <p:nvPr/>
        </p:nvSpPr>
        <p:spPr>
          <a:xfrm>
            <a:off x="6068766" y="3713815"/>
            <a:ext cx="243074" cy="169277"/>
          </a:xfrm>
          <a:prstGeom prst="rect">
            <a:avLst/>
          </a:prstGeom>
          <a:noFill/>
        </p:spPr>
        <p:txBody>
          <a:bodyPr wrap="none" lIns="0" tIns="0" rIns="0" bIns="0" rtlCol="0" anchor="ctr">
            <a:spAutoFit/>
          </a:bodyPr>
          <a:lstStyle/>
          <a:p>
            <a:pPr algn="ctr"/>
            <a:r>
              <a:rPr lang="en-US" sz="1100" dirty="0" smtClean="0">
                <a:latin typeface="Arial" pitchFamily="34" charset="0"/>
                <a:cs typeface="Arial" pitchFamily="34" charset="0"/>
              </a:rPr>
              <a:t>-0.2</a:t>
            </a:r>
          </a:p>
        </p:txBody>
      </p:sp>
      <p:sp>
        <p:nvSpPr>
          <p:cNvPr id="133" name="TextBox 132"/>
          <p:cNvSpPr txBox="1"/>
          <p:nvPr/>
        </p:nvSpPr>
        <p:spPr>
          <a:xfrm>
            <a:off x="6226474" y="3451866"/>
            <a:ext cx="78453" cy="169277"/>
          </a:xfrm>
          <a:prstGeom prst="rect">
            <a:avLst/>
          </a:prstGeom>
          <a:noFill/>
        </p:spPr>
        <p:txBody>
          <a:bodyPr wrap="none" lIns="0" tIns="0" rIns="0" bIns="0" rtlCol="0" anchor="ctr">
            <a:spAutoFit/>
          </a:bodyPr>
          <a:lstStyle/>
          <a:p>
            <a:pPr algn="ctr"/>
            <a:r>
              <a:rPr lang="en-US" sz="1100" dirty="0" smtClean="0">
                <a:latin typeface="Arial" pitchFamily="34" charset="0"/>
                <a:cs typeface="Arial" pitchFamily="34" charset="0"/>
              </a:rPr>
              <a:t>0</a:t>
            </a:r>
          </a:p>
        </p:txBody>
      </p:sp>
      <p:sp>
        <p:nvSpPr>
          <p:cNvPr id="134" name="TextBox 133"/>
          <p:cNvSpPr txBox="1"/>
          <p:nvPr/>
        </p:nvSpPr>
        <p:spPr>
          <a:xfrm>
            <a:off x="6113770" y="3195247"/>
            <a:ext cx="196099" cy="169277"/>
          </a:xfrm>
          <a:prstGeom prst="rect">
            <a:avLst/>
          </a:prstGeom>
          <a:noFill/>
        </p:spPr>
        <p:txBody>
          <a:bodyPr wrap="none" lIns="0" tIns="0" rIns="0" bIns="0" rtlCol="0" anchor="ctr">
            <a:spAutoFit/>
          </a:bodyPr>
          <a:lstStyle/>
          <a:p>
            <a:pPr algn="ctr"/>
            <a:r>
              <a:rPr lang="en-US" sz="1100" dirty="0" smtClean="0">
                <a:latin typeface="Arial" pitchFamily="34" charset="0"/>
                <a:cs typeface="Arial" pitchFamily="34" charset="0"/>
              </a:rPr>
              <a:t>0.2</a:t>
            </a:r>
          </a:p>
        </p:txBody>
      </p:sp>
      <p:grpSp>
        <p:nvGrpSpPr>
          <p:cNvPr id="135" name="Group 134"/>
          <p:cNvGrpSpPr/>
          <p:nvPr/>
        </p:nvGrpSpPr>
        <p:grpSpPr>
          <a:xfrm>
            <a:off x="6329907" y="3175867"/>
            <a:ext cx="2686268" cy="3101397"/>
            <a:chOff x="3431784" y="6024802"/>
            <a:chExt cx="1831670" cy="2114731"/>
          </a:xfrm>
        </p:grpSpPr>
        <p:pic>
          <p:nvPicPr>
            <p:cNvPr id="136" name="Picture 2" descr="Z:\media\Disk2\Research2\GRdim\4.3.ChIP-exo.Viz\GRE\Profile.TopN_byPV\Default.Liver_GR_GRdim_6am_exo_pool.Profile.heatmap.both.all.fixed0.30.png"/>
            <p:cNvPicPr>
              <a:picLocks noChangeArrowheads="1"/>
            </p:cNvPicPr>
            <p:nvPr/>
          </p:nvPicPr>
          <p:blipFill rotWithShape="1">
            <a:blip r:embed="rId8">
              <a:extLst>
                <a:ext uri="{28A0092B-C50C-407E-A947-70E740481C1C}">
                  <a14:useLocalDpi xmlns:a14="http://schemas.microsoft.com/office/drawing/2010/main" val="0"/>
                </a:ext>
              </a:extLst>
            </a:blip>
            <a:srcRect l="14081" t="7155" r="7214" b="8865"/>
            <a:stretch/>
          </p:blipFill>
          <p:spPr bwMode="auto">
            <a:xfrm>
              <a:off x="4363468" y="6539714"/>
              <a:ext cx="899598" cy="1599819"/>
            </a:xfrm>
            <a:prstGeom prst="rect">
              <a:avLst/>
            </a:prstGeom>
            <a:noFill/>
            <a:extLst>
              <a:ext uri="{909E8E84-426E-40dd-AFC4-6F175D3DCCD1}">
                <a14:hiddenFill xmlns:a14="http://schemas.microsoft.com/office/drawing/2010/main">
                  <a:solidFill>
                    <a:srgbClr val="FFFFFF"/>
                  </a:solidFill>
                </a14:hiddenFill>
              </a:ext>
            </a:extLst>
          </p:spPr>
        </p:pic>
        <p:pic>
          <p:nvPicPr>
            <p:cNvPr id="137" name="Picture 3" descr="Z:\media\Disk2\Research2\GRdim\4.3.ChIP-exo.Viz\GRE\Profile.TopN_byPV\Default.Liver_GR_WT_6am_exo_pool.Profile.heatmap.both.all.fixed0.30.png"/>
            <p:cNvPicPr>
              <a:picLocks noChangeArrowheads="1"/>
            </p:cNvPicPr>
            <p:nvPr/>
          </p:nvPicPr>
          <p:blipFill rotWithShape="1">
            <a:blip r:embed="rId9">
              <a:extLst>
                <a:ext uri="{28A0092B-C50C-407E-A947-70E740481C1C}">
                  <a14:useLocalDpi xmlns:a14="http://schemas.microsoft.com/office/drawing/2010/main" val="0"/>
                </a:ext>
              </a:extLst>
            </a:blip>
            <a:srcRect l="14327" t="7003" r="6250" b="9092"/>
            <a:stretch/>
          </p:blipFill>
          <p:spPr bwMode="auto">
            <a:xfrm>
              <a:off x="3450836" y="6537522"/>
              <a:ext cx="907805" cy="1598390"/>
            </a:xfrm>
            <a:prstGeom prst="rect">
              <a:avLst/>
            </a:prstGeom>
            <a:noFill/>
            <a:extLst>
              <a:ext uri="{909E8E84-426E-40dd-AFC4-6F175D3DCCD1}">
                <a14:hiddenFill xmlns:a14="http://schemas.microsoft.com/office/drawing/2010/main">
                  <a:solidFill>
                    <a:srgbClr val="FFFFFF"/>
                  </a:solidFill>
                </a14:hiddenFill>
              </a:ext>
            </a:extLst>
          </p:spPr>
        </p:pic>
        <p:pic>
          <p:nvPicPr>
            <p:cNvPr id="138" name="Picture 4" descr="Z:\media\Disk2\Research2\GRdim\4.3.ChIP-exo.Viz\GRE\Profile.TopN_byPV\Default.Liver_GR_WT_6am_exo_pool.Profile.avg.all.fixed0.25.png"/>
            <p:cNvPicPr>
              <a:picLocks noChangeAspect="1" noChangeArrowheads="1"/>
            </p:cNvPicPr>
            <p:nvPr/>
          </p:nvPicPr>
          <p:blipFill rotWithShape="1">
            <a:blip r:embed="rId10">
              <a:extLst>
                <a:ext uri="{28A0092B-C50C-407E-A947-70E740481C1C}">
                  <a14:useLocalDpi xmlns:a14="http://schemas.microsoft.com/office/drawing/2010/main" val="0"/>
                </a:ext>
              </a:extLst>
            </a:blip>
            <a:srcRect l="12958" t="18145" r="6775" b="22997"/>
            <a:stretch/>
          </p:blipFill>
          <p:spPr bwMode="auto">
            <a:xfrm>
              <a:off x="3431784" y="6024802"/>
              <a:ext cx="917452" cy="504560"/>
            </a:xfrm>
            <a:prstGeom prst="rect">
              <a:avLst/>
            </a:prstGeom>
            <a:noFill/>
            <a:extLst>
              <a:ext uri="{909E8E84-426E-40dd-AFC4-6F175D3DCCD1}">
                <a14:hiddenFill xmlns:a14="http://schemas.microsoft.com/office/drawing/2010/main">
                  <a:solidFill>
                    <a:srgbClr val="FFFFFF"/>
                  </a:solidFill>
                </a14:hiddenFill>
              </a:ext>
            </a:extLst>
          </p:spPr>
        </p:pic>
        <p:pic>
          <p:nvPicPr>
            <p:cNvPr id="139" name="Picture 5" descr="Z:\media\Disk2\Research2\GRdim\4.3.ChIP-exo.Viz\GRE\Profile.TopN_byPV\Default.Liver_GR_GRdim_6am_exo_pool.Profile.avg.all.fixed0.25.png"/>
            <p:cNvPicPr>
              <a:picLocks noChangeAspect="1" noChangeArrowheads="1"/>
            </p:cNvPicPr>
            <p:nvPr/>
          </p:nvPicPr>
          <p:blipFill rotWithShape="1">
            <a:blip r:embed="rId11">
              <a:extLst>
                <a:ext uri="{28A0092B-C50C-407E-A947-70E740481C1C}">
                  <a14:useLocalDpi xmlns:a14="http://schemas.microsoft.com/office/drawing/2010/main" val="0"/>
                </a:ext>
              </a:extLst>
            </a:blip>
            <a:srcRect l="14103" t="18708" r="6952" b="22968"/>
            <a:stretch/>
          </p:blipFill>
          <p:spPr bwMode="auto">
            <a:xfrm>
              <a:off x="4361112" y="6028783"/>
              <a:ext cx="902342" cy="499982"/>
            </a:xfrm>
            <a:prstGeom prst="rect">
              <a:avLst/>
            </a:prstGeom>
            <a:noFill/>
            <a:extLst>
              <a:ext uri="{909E8E84-426E-40dd-AFC4-6F175D3DCCD1}">
                <a14:hiddenFill xmlns:a14="http://schemas.microsoft.com/office/drawing/2010/main">
                  <a:solidFill>
                    <a:srgbClr val="FFFFFF"/>
                  </a:solidFill>
                </a14:hiddenFill>
              </a:ext>
            </a:extLst>
          </p:spPr>
        </p:pic>
      </p:grpSp>
      <p:sp>
        <p:nvSpPr>
          <p:cNvPr id="167" name="Oval 166"/>
          <p:cNvSpPr/>
          <p:nvPr/>
        </p:nvSpPr>
        <p:spPr>
          <a:xfrm>
            <a:off x="7600574" y="1668226"/>
            <a:ext cx="402546" cy="330923"/>
          </a:xfrm>
          <a:prstGeom prst="ellipse">
            <a:avLst/>
          </a:prstGeom>
          <a:gradFill flip="none" rotWithShape="1">
            <a:gsLst>
              <a:gs pos="0">
                <a:srgbClr val="FFFF00"/>
              </a:gs>
              <a:gs pos="100000">
                <a:srgbClr val="FFD63E"/>
              </a:gs>
            </a:gsLst>
            <a:lin ang="0" scaled="1"/>
            <a:tileRect/>
          </a:gradFill>
          <a:ln w="25400" cap="flat" cmpd="sng" algn="ctr">
            <a:noFill/>
            <a:prstDash val="solid"/>
          </a:ln>
          <a:effectLst/>
        </p:spPr>
        <p:txBody>
          <a:bodyPr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169" name="Rectangle 67"/>
          <p:cNvSpPr>
            <a:spLocks noChangeArrowheads="1"/>
          </p:cNvSpPr>
          <p:nvPr/>
        </p:nvSpPr>
        <p:spPr bwMode="auto">
          <a:xfrm>
            <a:off x="7583642" y="1677323"/>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sp>
        <p:nvSpPr>
          <p:cNvPr id="170" name="Oval 169"/>
          <p:cNvSpPr/>
          <p:nvPr/>
        </p:nvSpPr>
        <p:spPr>
          <a:xfrm>
            <a:off x="7184253" y="1677323"/>
            <a:ext cx="402546" cy="330923"/>
          </a:xfrm>
          <a:prstGeom prst="ellipse">
            <a:avLst/>
          </a:prstGeom>
          <a:gradFill flip="none" rotWithShape="1">
            <a:gsLst>
              <a:gs pos="0">
                <a:srgbClr val="FFFF00"/>
              </a:gs>
              <a:gs pos="100000">
                <a:srgbClr val="FFD63E"/>
              </a:gs>
            </a:gsLst>
            <a:lin ang="0" scaled="1"/>
            <a:tileRect/>
          </a:gradFill>
          <a:ln w="25400" cap="flat" cmpd="sng" algn="ctr">
            <a:noFill/>
            <a:prstDash val="solid"/>
          </a:ln>
          <a:effectLst/>
        </p:spPr>
        <p:txBody>
          <a:bodyPr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sysClr val="windowText" lastClr="000000"/>
              </a:solidFill>
              <a:effectLst/>
              <a:uLnTx/>
              <a:uFillTx/>
              <a:latin typeface="Arial"/>
              <a:ea typeface="+mn-ea"/>
              <a:cs typeface="+mn-cs"/>
            </a:endParaRPr>
          </a:p>
        </p:txBody>
      </p:sp>
      <p:sp>
        <p:nvSpPr>
          <p:cNvPr id="168" name="Rectangle 67"/>
          <p:cNvSpPr>
            <a:spLocks noChangeArrowheads="1"/>
          </p:cNvSpPr>
          <p:nvPr/>
        </p:nvSpPr>
        <p:spPr bwMode="auto">
          <a:xfrm>
            <a:off x="7167855" y="1677323"/>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sp>
        <p:nvSpPr>
          <p:cNvPr id="2" name="TextBox 1"/>
          <p:cNvSpPr txBox="1"/>
          <p:nvPr/>
        </p:nvSpPr>
        <p:spPr>
          <a:xfrm>
            <a:off x="2946128" y="6552625"/>
            <a:ext cx="6286196" cy="338554"/>
          </a:xfrm>
          <a:prstGeom prst="rect">
            <a:avLst/>
          </a:prstGeom>
          <a:noFill/>
        </p:spPr>
        <p:txBody>
          <a:bodyPr wrap="none" rtlCol="0">
            <a:spAutoFit/>
          </a:bodyPr>
          <a:lstStyle/>
          <a:p>
            <a:r>
              <a:rPr lang="en-US" sz="1600" dirty="0" smtClean="0">
                <a:latin typeface="Arial"/>
                <a:cs typeface="Arial"/>
              </a:rPr>
              <a:t>David Steger / Mitch Lazar / </a:t>
            </a:r>
            <a:r>
              <a:rPr lang="en-US" sz="1600" dirty="0" err="1" smtClean="0">
                <a:latin typeface="Arial"/>
                <a:cs typeface="Arial"/>
              </a:rPr>
              <a:t>Henriette</a:t>
            </a:r>
            <a:r>
              <a:rPr lang="en-US" sz="1600" dirty="0" smtClean="0">
                <a:latin typeface="Arial"/>
                <a:cs typeface="Arial"/>
              </a:rPr>
              <a:t> </a:t>
            </a:r>
            <a:r>
              <a:rPr lang="en-US" sz="1600" dirty="0" err="1" smtClean="0">
                <a:latin typeface="Arial"/>
                <a:cs typeface="Arial"/>
              </a:rPr>
              <a:t>Uhlenhaut</a:t>
            </a:r>
            <a:r>
              <a:rPr lang="en-US" sz="1600" dirty="0" smtClean="0">
                <a:latin typeface="Arial"/>
                <a:cs typeface="Arial"/>
              </a:rPr>
              <a:t> / Jan Tuckermann</a:t>
            </a:r>
            <a:endParaRPr lang="en-US" sz="1600" dirty="0">
              <a:latin typeface="Arial"/>
              <a:cs typeface="Arial"/>
            </a:endParaRPr>
          </a:p>
        </p:txBody>
      </p:sp>
    </p:spTree>
    <p:extLst>
      <p:ext uri="{BB962C8B-B14F-4D97-AF65-F5344CB8AC3E}">
        <p14:creationId xmlns:p14="http://schemas.microsoft.com/office/powerpoint/2010/main" val="1346018837"/>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Group 123"/>
          <p:cNvGrpSpPr>
            <a:grpSpLocks/>
          </p:cNvGrpSpPr>
          <p:nvPr/>
        </p:nvGrpSpPr>
        <p:grpSpPr bwMode="auto">
          <a:xfrm>
            <a:off x="871510" y="1653424"/>
            <a:ext cx="2538793" cy="961664"/>
            <a:chOff x="3663" y="3265"/>
            <a:chExt cx="1536" cy="583"/>
          </a:xfrm>
        </p:grpSpPr>
        <p:grpSp>
          <p:nvGrpSpPr>
            <p:cNvPr id="31" name="Group 124"/>
            <p:cNvGrpSpPr>
              <a:grpSpLocks/>
            </p:cNvGrpSpPr>
            <p:nvPr/>
          </p:nvGrpSpPr>
          <p:grpSpPr bwMode="auto">
            <a:xfrm>
              <a:off x="3681" y="3265"/>
              <a:ext cx="1523" cy="583"/>
              <a:chOff x="3666" y="3565"/>
              <a:chExt cx="1523" cy="583"/>
            </a:xfrm>
          </p:grpSpPr>
          <p:grpSp>
            <p:nvGrpSpPr>
              <p:cNvPr id="36" name="Group 125"/>
              <p:cNvGrpSpPr>
                <a:grpSpLocks/>
              </p:cNvGrpSpPr>
              <p:nvPr/>
            </p:nvGrpSpPr>
            <p:grpSpPr bwMode="auto">
              <a:xfrm>
                <a:off x="3666" y="3565"/>
                <a:ext cx="1523" cy="583"/>
                <a:chOff x="3714" y="2201"/>
                <a:chExt cx="1854" cy="711"/>
              </a:xfrm>
            </p:grpSpPr>
            <p:grpSp>
              <p:nvGrpSpPr>
                <p:cNvPr id="38" name="Group 126"/>
                <p:cNvGrpSpPr>
                  <a:grpSpLocks/>
                </p:cNvGrpSpPr>
                <p:nvPr/>
              </p:nvGrpSpPr>
              <p:grpSpPr bwMode="auto">
                <a:xfrm flipH="1">
                  <a:off x="3795" y="2201"/>
                  <a:ext cx="1773" cy="711"/>
                  <a:chOff x="336" y="240"/>
                  <a:chExt cx="1508" cy="606"/>
                </a:xfrm>
              </p:grpSpPr>
              <p:sp>
                <p:nvSpPr>
                  <p:cNvPr id="53" name="Freeform 127"/>
                  <p:cNvSpPr>
                    <a:spLocks/>
                  </p:cNvSpPr>
                  <p:nvPr/>
                </p:nvSpPr>
                <p:spPr bwMode="auto">
                  <a:xfrm>
                    <a:off x="336" y="240"/>
                    <a:ext cx="1508" cy="606"/>
                  </a:xfrm>
                  <a:custGeom>
                    <a:avLst/>
                    <a:gdLst>
                      <a:gd name="T0" fmla="*/ 1228 w 1508"/>
                      <a:gd name="T1" fmla="*/ 124 h 606"/>
                      <a:gd name="T2" fmla="*/ 1119 w 1508"/>
                      <a:gd name="T3" fmla="*/ 62 h 606"/>
                      <a:gd name="T4" fmla="*/ 995 w 1508"/>
                      <a:gd name="T5" fmla="*/ 0 h 606"/>
                      <a:gd name="T6" fmla="*/ 870 w 1508"/>
                      <a:gd name="T7" fmla="*/ 16 h 606"/>
                      <a:gd name="T8" fmla="*/ 777 w 1508"/>
                      <a:gd name="T9" fmla="*/ 62 h 606"/>
                      <a:gd name="T10" fmla="*/ 699 w 1508"/>
                      <a:gd name="T11" fmla="*/ 140 h 606"/>
                      <a:gd name="T12" fmla="*/ 653 w 1508"/>
                      <a:gd name="T13" fmla="*/ 249 h 606"/>
                      <a:gd name="T14" fmla="*/ 637 w 1508"/>
                      <a:gd name="T15" fmla="*/ 311 h 606"/>
                      <a:gd name="T16" fmla="*/ 575 w 1508"/>
                      <a:gd name="T17" fmla="*/ 435 h 606"/>
                      <a:gd name="T18" fmla="*/ 513 w 1508"/>
                      <a:gd name="T19" fmla="*/ 451 h 606"/>
                      <a:gd name="T20" fmla="*/ 404 w 1508"/>
                      <a:gd name="T21" fmla="*/ 404 h 606"/>
                      <a:gd name="T22" fmla="*/ 342 w 1508"/>
                      <a:gd name="T23" fmla="*/ 311 h 606"/>
                      <a:gd name="T24" fmla="*/ 311 w 1508"/>
                      <a:gd name="T25" fmla="*/ 264 h 606"/>
                      <a:gd name="T26" fmla="*/ 233 w 1508"/>
                      <a:gd name="T27" fmla="*/ 155 h 606"/>
                      <a:gd name="T28" fmla="*/ 171 w 1508"/>
                      <a:gd name="T29" fmla="*/ 124 h 606"/>
                      <a:gd name="T30" fmla="*/ 93 w 1508"/>
                      <a:gd name="T31" fmla="*/ 109 h 606"/>
                      <a:gd name="T32" fmla="*/ 47 w 1508"/>
                      <a:gd name="T33" fmla="*/ 155 h 606"/>
                      <a:gd name="T34" fmla="*/ 0 w 1508"/>
                      <a:gd name="T35" fmla="*/ 295 h 606"/>
                      <a:gd name="T36" fmla="*/ 16 w 1508"/>
                      <a:gd name="T37" fmla="*/ 358 h 606"/>
                      <a:gd name="T38" fmla="*/ 62 w 1508"/>
                      <a:gd name="T39" fmla="*/ 482 h 606"/>
                      <a:gd name="T40" fmla="*/ 93 w 1508"/>
                      <a:gd name="T41" fmla="*/ 544 h 606"/>
                      <a:gd name="T42" fmla="*/ 109 w 1508"/>
                      <a:gd name="T43" fmla="*/ 482 h 606"/>
                      <a:gd name="T44" fmla="*/ 93 w 1508"/>
                      <a:gd name="T45" fmla="*/ 435 h 606"/>
                      <a:gd name="T46" fmla="*/ 62 w 1508"/>
                      <a:gd name="T47" fmla="*/ 389 h 606"/>
                      <a:gd name="T48" fmla="*/ 31 w 1508"/>
                      <a:gd name="T49" fmla="*/ 295 h 606"/>
                      <a:gd name="T50" fmla="*/ 47 w 1508"/>
                      <a:gd name="T51" fmla="*/ 233 h 606"/>
                      <a:gd name="T52" fmla="*/ 78 w 1508"/>
                      <a:gd name="T53" fmla="*/ 171 h 606"/>
                      <a:gd name="T54" fmla="*/ 124 w 1508"/>
                      <a:gd name="T55" fmla="*/ 155 h 606"/>
                      <a:gd name="T56" fmla="*/ 218 w 1508"/>
                      <a:gd name="T57" fmla="*/ 218 h 606"/>
                      <a:gd name="T58" fmla="*/ 264 w 1508"/>
                      <a:gd name="T59" fmla="*/ 295 h 606"/>
                      <a:gd name="T60" fmla="*/ 326 w 1508"/>
                      <a:gd name="T61" fmla="*/ 435 h 606"/>
                      <a:gd name="T62" fmla="*/ 389 w 1508"/>
                      <a:gd name="T63" fmla="*/ 498 h 606"/>
                      <a:gd name="T64" fmla="*/ 435 w 1508"/>
                      <a:gd name="T65" fmla="*/ 513 h 606"/>
                      <a:gd name="T66" fmla="*/ 575 w 1508"/>
                      <a:gd name="T67" fmla="*/ 529 h 606"/>
                      <a:gd name="T68" fmla="*/ 622 w 1508"/>
                      <a:gd name="T69" fmla="*/ 498 h 606"/>
                      <a:gd name="T70" fmla="*/ 731 w 1508"/>
                      <a:gd name="T71" fmla="*/ 544 h 606"/>
                      <a:gd name="T72" fmla="*/ 964 w 1508"/>
                      <a:gd name="T73" fmla="*/ 575 h 606"/>
                      <a:gd name="T74" fmla="*/ 1119 w 1508"/>
                      <a:gd name="T75" fmla="*/ 575 h 606"/>
                      <a:gd name="T76" fmla="*/ 1290 w 1508"/>
                      <a:gd name="T77" fmla="*/ 591 h 606"/>
                      <a:gd name="T78" fmla="*/ 1321 w 1508"/>
                      <a:gd name="T79" fmla="*/ 606 h 606"/>
                      <a:gd name="T80" fmla="*/ 1383 w 1508"/>
                      <a:gd name="T81" fmla="*/ 606 h 606"/>
                      <a:gd name="T82" fmla="*/ 1414 w 1508"/>
                      <a:gd name="T83" fmla="*/ 591 h 606"/>
                      <a:gd name="T84" fmla="*/ 1275 w 1508"/>
                      <a:gd name="T85" fmla="*/ 544 h 606"/>
                      <a:gd name="T86" fmla="*/ 1321 w 1508"/>
                      <a:gd name="T87" fmla="*/ 544 h 606"/>
                      <a:gd name="T88" fmla="*/ 1430 w 1508"/>
                      <a:gd name="T89" fmla="*/ 544 h 606"/>
                      <a:gd name="T90" fmla="*/ 1477 w 1508"/>
                      <a:gd name="T91" fmla="*/ 513 h 606"/>
                      <a:gd name="T92" fmla="*/ 1492 w 1508"/>
                      <a:gd name="T93" fmla="*/ 498 h 606"/>
                      <a:gd name="T94" fmla="*/ 1508 w 1508"/>
                      <a:gd name="T95" fmla="*/ 404 h 606"/>
                      <a:gd name="T96" fmla="*/ 1477 w 1508"/>
                      <a:gd name="T97" fmla="*/ 327 h 606"/>
                      <a:gd name="T98" fmla="*/ 1399 w 1508"/>
                      <a:gd name="T99" fmla="*/ 187 h 606"/>
                      <a:gd name="T100" fmla="*/ 1383 w 1508"/>
                      <a:gd name="T101" fmla="*/ 171 h 606"/>
                      <a:gd name="T102" fmla="*/ 1399 w 1508"/>
                      <a:gd name="T103" fmla="*/ 109 h 606"/>
                      <a:gd name="T104" fmla="*/ 1399 w 1508"/>
                      <a:gd name="T105" fmla="*/ 93 h 606"/>
                      <a:gd name="T106" fmla="*/ 1368 w 1508"/>
                      <a:gd name="T107" fmla="*/ 47 h 606"/>
                      <a:gd name="T108" fmla="*/ 1321 w 1508"/>
                      <a:gd name="T109" fmla="*/ 16 h 606"/>
                      <a:gd name="T110" fmla="*/ 1306 w 1508"/>
                      <a:gd name="T111" fmla="*/ 78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solidFill>
                    <a:srgbClr val="EAFF55"/>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4" name="Freeform 128"/>
                  <p:cNvSpPr>
                    <a:spLocks/>
                  </p:cNvSpPr>
                  <p:nvPr/>
                </p:nvSpPr>
                <p:spPr bwMode="auto">
                  <a:xfrm>
                    <a:off x="336" y="240"/>
                    <a:ext cx="1508" cy="606"/>
                  </a:xfrm>
                  <a:custGeom>
                    <a:avLst/>
                    <a:gdLst>
                      <a:gd name="T0" fmla="*/ 1166 w 1508"/>
                      <a:gd name="T1" fmla="*/ 93 h 606"/>
                      <a:gd name="T2" fmla="*/ 1057 w 1508"/>
                      <a:gd name="T3" fmla="*/ 31 h 606"/>
                      <a:gd name="T4" fmla="*/ 933 w 1508"/>
                      <a:gd name="T5" fmla="*/ 0 h 606"/>
                      <a:gd name="T6" fmla="*/ 777 w 1508"/>
                      <a:gd name="T7" fmla="*/ 62 h 606"/>
                      <a:gd name="T8" fmla="*/ 731 w 1508"/>
                      <a:gd name="T9" fmla="*/ 93 h 606"/>
                      <a:gd name="T10" fmla="*/ 668 w 1508"/>
                      <a:gd name="T11" fmla="*/ 187 h 606"/>
                      <a:gd name="T12" fmla="*/ 653 w 1508"/>
                      <a:gd name="T13" fmla="*/ 249 h 606"/>
                      <a:gd name="T14" fmla="*/ 622 w 1508"/>
                      <a:gd name="T15" fmla="*/ 389 h 606"/>
                      <a:gd name="T16" fmla="*/ 513 w 1508"/>
                      <a:gd name="T17" fmla="*/ 451 h 606"/>
                      <a:gd name="T18" fmla="*/ 451 w 1508"/>
                      <a:gd name="T19" fmla="*/ 435 h 606"/>
                      <a:gd name="T20" fmla="*/ 373 w 1508"/>
                      <a:gd name="T21" fmla="*/ 358 h 606"/>
                      <a:gd name="T22" fmla="*/ 342 w 1508"/>
                      <a:gd name="T23" fmla="*/ 311 h 606"/>
                      <a:gd name="T24" fmla="*/ 280 w 1508"/>
                      <a:gd name="T25" fmla="*/ 202 h 606"/>
                      <a:gd name="T26" fmla="*/ 171 w 1508"/>
                      <a:gd name="T27" fmla="*/ 124 h 606"/>
                      <a:gd name="T28" fmla="*/ 140 w 1508"/>
                      <a:gd name="T29" fmla="*/ 109 h 606"/>
                      <a:gd name="T30" fmla="*/ 62 w 1508"/>
                      <a:gd name="T31" fmla="*/ 124 h 606"/>
                      <a:gd name="T32" fmla="*/ 0 w 1508"/>
                      <a:gd name="T33" fmla="*/ 218 h 606"/>
                      <a:gd name="T34" fmla="*/ 0 w 1508"/>
                      <a:gd name="T35" fmla="*/ 295 h 606"/>
                      <a:gd name="T36" fmla="*/ 31 w 1508"/>
                      <a:gd name="T37" fmla="*/ 420 h 606"/>
                      <a:gd name="T38" fmla="*/ 93 w 1508"/>
                      <a:gd name="T39" fmla="*/ 544 h 606"/>
                      <a:gd name="T40" fmla="*/ 109 w 1508"/>
                      <a:gd name="T41" fmla="*/ 513 h 606"/>
                      <a:gd name="T42" fmla="*/ 109 w 1508"/>
                      <a:gd name="T43" fmla="*/ 466 h 606"/>
                      <a:gd name="T44" fmla="*/ 93 w 1508"/>
                      <a:gd name="T45" fmla="*/ 435 h 606"/>
                      <a:gd name="T46" fmla="*/ 47 w 1508"/>
                      <a:gd name="T47" fmla="*/ 342 h 606"/>
                      <a:gd name="T48" fmla="*/ 47 w 1508"/>
                      <a:gd name="T49" fmla="*/ 233 h 606"/>
                      <a:gd name="T50" fmla="*/ 47 w 1508"/>
                      <a:gd name="T51" fmla="*/ 202 h 606"/>
                      <a:gd name="T52" fmla="*/ 93 w 1508"/>
                      <a:gd name="T53" fmla="*/ 171 h 606"/>
                      <a:gd name="T54" fmla="*/ 171 w 1508"/>
                      <a:gd name="T55" fmla="*/ 187 h 606"/>
                      <a:gd name="T56" fmla="*/ 218 w 1508"/>
                      <a:gd name="T57" fmla="*/ 218 h 606"/>
                      <a:gd name="T58" fmla="*/ 295 w 1508"/>
                      <a:gd name="T59" fmla="*/ 389 h 606"/>
                      <a:gd name="T60" fmla="*/ 357 w 1508"/>
                      <a:gd name="T61" fmla="*/ 466 h 606"/>
                      <a:gd name="T62" fmla="*/ 435 w 1508"/>
                      <a:gd name="T63" fmla="*/ 513 h 606"/>
                      <a:gd name="T64" fmla="*/ 513 w 1508"/>
                      <a:gd name="T65" fmla="*/ 529 h 606"/>
                      <a:gd name="T66" fmla="*/ 606 w 1508"/>
                      <a:gd name="T67" fmla="*/ 513 h 606"/>
                      <a:gd name="T68" fmla="*/ 622 w 1508"/>
                      <a:gd name="T69" fmla="*/ 498 h 606"/>
                      <a:gd name="T70" fmla="*/ 839 w 1508"/>
                      <a:gd name="T71" fmla="*/ 560 h 606"/>
                      <a:gd name="T72" fmla="*/ 1119 w 1508"/>
                      <a:gd name="T73" fmla="*/ 575 h 606"/>
                      <a:gd name="T74" fmla="*/ 1212 w 1508"/>
                      <a:gd name="T75" fmla="*/ 591 h 606"/>
                      <a:gd name="T76" fmla="*/ 1290 w 1508"/>
                      <a:gd name="T77" fmla="*/ 591 h 606"/>
                      <a:gd name="T78" fmla="*/ 1352 w 1508"/>
                      <a:gd name="T79" fmla="*/ 606 h 606"/>
                      <a:gd name="T80" fmla="*/ 1414 w 1508"/>
                      <a:gd name="T81" fmla="*/ 591 h 606"/>
                      <a:gd name="T82" fmla="*/ 1352 w 1508"/>
                      <a:gd name="T83" fmla="*/ 560 h 606"/>
                      <a:gd name="T84" fmla="*/ 1275 w 1508"/>
                      <a:gd name="T85" fmla="*/ 544 h 606"/>
                      <a:gd name="T86" fmla="*/ 1399 w 1508"/>
                      <a:gd name="T87" fmla="*/ 544 h 606"/>
                      <a:gd name="T88" fmla="*/ 1461 w 1508"/>
                      <a:gd name="T89" fmla="*/ 529 h 606"/>
                      <a:gd name="T90" fmla="*/ 1492 w 1508"/>
                      <a:gd name="T91" fmla="*/ 498 h 606"/>
                      <a:gd name="T92" fmla="*/ 1508 w 1508"/>
                      <a:gd name="T93" fmla="*/ 451 h 606"/>
                      <a:gd name="T94" fmla="*/ 1492 w 1508"/>
                      <a:gd name="T95" fmla="*/ 373 h 606"/>
                      <a:gd name="T96" fmla="*/ 1430 w 1508"/>
                      <a:gd name="T97" fmla="*/ 249 h 606"/>
                      <a:gd name="T98" fmla="*/ 1399 w 1508"/>
                      <a:gd name="T99" fmla="*/ 187 h 606"/>
                      <a:gd name="T100" fmla="*/ 1399 w 1508"/>
                      <a:gd name="T101" fmla="*/ 140 h 606"/>
                      <a:gd name="T102" fmla="*/ 1399 w 1508"/>
                      <a:gd name="T103" fmla="*/ 93 h 606"/>
                      <a:gd name="T104" fmla="*/ 1399 w 1508"/>
                      <a:gd name="T105" fmla="*/ 62 h 606"/>
                      <a:gd name="T106" fmla="*/ 1352 w 1508"/>
                      <a:gd name="T107" fmla="*/ 31 h 606"/>
                      <a:gd name="T108" fmla="*/ 1321 w 1508"/>
                      <a:gd name="T109" fmla="*/ 16 h 606"/>
                      <a:gd name="T110" fmla="*/ 1290 w 1508"/>
                      <a:gd name="T111" fmla="*/ 140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solidFill>
                    <a:srgbClr val="EAFF55"/>
                  </a:solidFill>
                  <a:ln w="25400">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39" name="Group 129"/>
                <p:cNvGrpSpPr>
                  <a:grpSpLocks/>
                </p:cNvGrpSpPr>
                <p:nvPr/>
              </p:nvGrpSpPr>
              <p:grpSpPr bwMode="auto">
                <a:xfrm flipH="1">
                  <a:off x="3714" y="2623"/>
                  <a:ext cx="269" cy="218"/>
                  <a:chOff x="2064" y="1104"/>
                  <a:chExt cx="265" cy="212"/>
                </a:xfrm>
              </p:grpSpPr>
              <p:sp>
                <p:nvSpPr>
                  <p:cNvPr id="40" name="Freeform 130"/>
                  <p:cNvSpPr>
                    <a:spLocks/>
                  </p:cNvSpPr>
                  <p:nvPr/>
                </p:nvSpPr>
                <p:spPr bwMode="auto">
                  <a:xfrm>
                    <a:off x="2064" y="1210"/>
                    <a:ext cx="106" cy="106"/>
                  </a:xfrm>
                  <a:custGeom>
                    <a:avLst/>
                    <a:gdLst>
                      <a:gd name="T0" fmla="*/ 106 w 106"/>
                      <a:gd name="T1" fmla="*/ 0 h 106"/>
                      <a:gd name="T2" fmla="*/ 79 w 106"/>
                      <a:gd name="T3" fmla="*/ 13 h 106"/>
                      <a:gd name="T4" fmla="*/ 79 w 106"/>
                      <a:gd name="T5" fmla="*/ 13 h 106"/>
                      <a:gd name="T6" fmla="*/ 53 w 106"/>
                      <a:gd name="T7" fmla="*/ 26 h 106"/>
                      <a:gd name="T8" fmla="*/ 53 w 106"/>
                      <a:gd name="T9" fmla="*/ 26 h 106"/>
                      <a:gd name="T10" fmla="*/ 53 w 106"/>
                      <a:gd name="T11" fmla="*/ 26 h 106"/>
                      <a:gd name="T12" fmla="*/ 53 w 106"/>
                      <a:gd name="T13" fmla="*/ 26 h 106"/>
                      <a:gd name="T14" fmla="*/ 39 w 106"/>
                      <a:gd name="T15" fmla="*/ 53 h 106"/>
                      <a:gd name="T16" fmla="*/ 39 w 106"/>
                      <a:gd name="T17" fmla="*/ 53 h 106"/>
                      <a:gd name="T18" fmla="*/ 26 w 106"/>
                      <a:gd name="T19" fmla="*/ 79 h 106"/>
                      <a:gd name="T20" fmla="*/ 26 w 106"/>
                      <a:gd name="T21" fmla="*/ 79 h 106"/>
                      <a:gd name="T22" fmla="*/ 26 w 106"/>
                      <a:gd name="T23" fmla="*/ 79 h 106"/>
                      <a:gd name="T24" fmla="*/ 26 w 106"/>
                      <a:gd name="T25" fmla="*/ 79 h 106"/>
                      <a:gd name="T26" fmla="*/ 13 w 106"/>
                      <a:gd name="T27" fmla="*/ 92 h 106"/>
                      <a:gd name="T28" fmla="*/ 13 w 106"/>
                      <a:gd name="T29" fmla="*/ 92 h 106"/>
                      <a:gd name="T30" fmla="*/ 0 w 106"/>
                      <a:gd name="T31" fmla="*/ 106 h 1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06"/>
                      <a:gd name="T50" fmla="*/ 106 w 106"/>
                      <a:gd name="T51" fmla="*/ 106 h 1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06">
                        <a:moveTo>
                          <a:pt x="106" y="0"/>
                        </a:moveTo>
                        <a:lnTo>
                          <a:pt x="79" y="13"/>
                        </a:lnTo>
                        <a:lnTo>
                          <a:pt x="53" y="26"/>
                        </a:lnTo>
                        <a:lnTo>
                          <a:pt x="39" y="53"/>
                        </a:lnTo>
                        <a:lnTo>
                          <a:pt x="26" y="79"/>
                        </a:lnTo>
                        <a:lnTo>
                          <a:pt x="13" y="92"/>
                        </a:lnTo>
                        <a:lnTo>
                          <a:pt x="0" y="106"/>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 name="Freeform 131"/>
                  <p:cNvSpPr>
                    <a:spLocks/>
                  </p:cNvSpPr>
                  <p:nvPr/>
                </p:nvSpPr>
                <p:spPr bwMode="auto">
                  <a:xfrm>
                    <a:off x="2090" y="1210"/>
                    <a:ext cx="93" cy="106"/>
                  </a:xfrm>
                  <a:custGeom>
                    <a:avLst/>
                    <a:gdLst>
                      <a:gd name="T0" fmla="*/ 93 w 93"/>
                      <a:gd name="T1" fmla="*/ 0 h 106"/>
                      <a:gd name="T2" fmla="*/ 80 w 93"/>
                      <a:gd name="T3" fmla="*/ 13 h 106"/>
                      <a:gd name="T4" fmla="*/ 80 w 93"/>
                      <a:gd name="T5" fmla="*/ 13 h 106"/>
                      <a:gd name="T6" fmla="*/ 66 w 93"/>
                      <a:gd name="T7" fmla="*/ 26 h 106"/>
                      <a:gd name="T8" fmla="*/ 66 w 93"/>
                      <a:gd name="T9" fmla="*/ 26 h 106"/>
                      <a:gd name="T10" fmla="*/ 53 w 93"/>
                      <a:gd name="T11" fmla="*/ 39 h 106"/>
                      <a:gd name="T12" fmla="*/ 53 w 93"/>
                      <a:gd name="T13" fmla="*/ 39 h 106"/>
                      <a:gd name="T14" fmla="*/ 40 w 93"/>
                      <a:gd name="T15" fmla="*/ 66 h 106"/>
                      <a:gd name="T16" fmla="*/ 40 w 93"/>
                      <a:gd name="T17" fmla="*/ 66 h 106"/>
                      <a:gd name="T18" fmla="*/ 40 w 93"/>
                      <a:gd name="T19" fmla="*/ 66 h 106"/>
                      <a:gd name="T20" fmla="*/ 40 w 93"/>
                      <a:gd name="T21" fmla="*/ 66 h 106"/>
                      <a:gd name="T22" fmla="*/ 13 w 93"/>
                      <a:gd name="T23" fmla="*/ 92 h 106"/>
                      <a:gd name="T24" fmla="*/ 13 w 93"/>
                      <a:gd name="T25" fmla="*/ 92 h 106"/>
                      <a:gd name="T26" fmla="*/ 0 w 93"/>
                      <a:gd name="T27" fmla="*/ 106 h 10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3"/>
                      <a:gd name="T43" fmla="*/ 0 h 106"/>
                      <a:gd name="T44" fmla="*/ 93 w 93"/>
                      <a:gd name="T45" fmla="*/ 106 h 10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3" h="106">
                        <a:moveTo>
                          <a:pt x="93" y="0"/>
                        </a:moveTo>
                        <a:lnTo>
                          <a:pt x="80" y="13"/>
                        </a:lnTo>
                        <a:lnTo>
                          <a:pt x="66" y="26"/>
                        </a:lnTo>
                        <a:lnTo>
                          <a:pt x="53" y="39"/>
                        </a:lnTo>
                        <a:lnTo>
                          <a:pt x="40" y="66"/>
                        </a:lnTo>
                        <a:lnTo>
                          <a:pt x="13" y="92"/>
                        </a:lnTo>
                        <a:lnTo>
                          <a:pt x="0" y="106"/>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2" name="Freeform 132"/>
                  <p:cNvSpPr>
                    <a:spLocks/>
                  </p:cNvSpPr>
                  <p:nvPr/>
                </p:nvSpPr>
                <p:spPr bwMode="auto">
                  <a:xfrm>
                    <a:off x="2117" y="1263"/>
                    <a:ext cx="39" cy="13"/>
                  </a:xfrm>
                  <a:custGeom>
                    <a:avLst/>
                    <a:gdLst>
                      <a:gd name="T0" fmla="*/ 39 w 39"/>
                      <a:gd name="T1" fmla="*/ 13 h 13"/>
                      <a:gd name="T2" fmla="*/ 26 w 39"/>
                      <a:gd name="T3" fmla="*/ 13 h 13"/>
                      <a:gd name="T4" fmla="*/ 26 w 39"/>
                      <a:gd name="T5" fmla="*/ 13 h 13"/>
                      <a:gd name="T6" fmla="*/ 26 w 39"/>
                      <a:gd name="T7" fmla="*/ 13 h 13"/>
                      <a:gd name="T8" fmla="*/ 0 w 39"/>
                      <a:gd name="T9" fmla="*/ 0 h 13"/>
                      <a:gd name="T10" fmla="*/ 0 60000 65536"/>
                      <a:gd name="T11" fmla="*/ 0 60000 65536"/>
                      <a:gd name="T12" fmla="*/ 0 60000 65536"/>
                      <a:gd name="T13" fmla="*/ 0 60000 65536"/>
                      <a:gd name="T14" fmla="*/ 0 60000 65536"/>
                      <a:gd name="T15" fmla="*/ 0 w 39"/>
                      <a:gd name="T16" fmla="*/ 0 h 13"/>
                      <a:gd name="T17" fmla="*/ 39 w 39"/>
                      <a:gd name="T18" fmla="*/ 13 h 13"/>
                    </a:gdLst>
                    <a:ahLst/>
                    <a:cxnLst>
                      <a:cxn ang="T10">
                        <a:pos x="T0" y="T1"/>
                      </a:cxn>
                      <a:cxn ang="T11">
                        <a:pos x="T2" y="T3"/>
                      </a:cxn>
                      <a:cxn ang="T12">
                        <a:pos x="T4" y="T5"/>
                      </a:cxn>
                      <a:cxn ang="T13">
                        <a:pos x="T6" y="T7"/>
                      </a:cxn>
                      <a:cxn ang="T14">
                        <a:pos x="T8" y="T9"/>
                      </a:cxn>
                    </a:cxnLst>
                    <a:rect l="T15" t="T16" r="T17" b="T18"/>
                    <a:pathLst>
                      <a:path w="39" h="13">
                        <a:moveTo>
                          <a:pt x="39" y="13"/>
                        </a:moveTo>
                        <a:lnTo>
                          <a:pt x="26" y="13"/>
                        </a:lnTo>
                        <a:lnTo>
                          <a:pt x="0"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3" name="Freeform 133"/>
                  <p:cNvSpPr>
                    <a:spLocks/>
                  </p:cNvSpPr>
                  <p:nvPr/>
                </p:nvSpPr>
                <p:spPr bwMode="auto">
                  <a:xfrm>
                    <a:off x="2103" y="1263"/>
                    <a:ext cx="40" cy="26"/>
                  </a:xfrm>
                  <a:custGeom>
                    <a:avLst/>
                    <a:gdLst>
                      <a:gd name="T0" fmla="*/ 40 w 40"/>
                      <a:gd name="T1" fmla="*/ 26 h 26"/>
                      <a:gd name="T2" fmla="*/ 27 w 40"/>
                      <a:gd name="T3" fmla="*/ 13 h 26"/>
                      <a:gd name="T4" fmla="*/ 14 w 40"/>
                      <a:gd name="T5" fmla="*/ 13 h 26"/>
                      <a:gd name="T6" fmla="*/ 14 w 40"/>
                      <a:gd name="T7" fmla="*/ 13 h 26"/>
                      <a:gd name="T8" fmla="*/ 14 w 40"/>
                      <a:gd name="T9" fmla="*/ 0 h 26"/>
                      <a:gd name="T10" fmla="*/ 14 w 40"/>
                      <a:gd name="T11" fmla="*/ 0 h 26"/>
                      <a:gd name="T12" fmla="*/ 14 w 40"/>
                      <a:gd name="T13" fmla="*/ 0 h 26"/>
                      <a:gd name="T14" fmla="*/ 14 w 40"/>
                      <a:gd name="T15" fmla="*/ 0 h 26"/>
                      <a:gd name="T16" fmla="*/ 14 w 40"/>
                      <a:gd name="T17" fmla="*/ 0 h 26"/>
                      <a:gd name="T18" fmla="*/ 14 w 40"/>
                      <a:gd name="T19" fmla="*/ 0 h 26"/>
                      <a:gd name="T20" fmla="*/ 0 w 40"/>
                      <a:gd name="T21" fmla="*/ 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26"/>
                      <a:gd name="T35" fmla="*/ 40 w 4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26">
                        <a:moveTo>
                          <a:pt x="40" y="26"/>
                        </a:moveTo>
                        <a:lnTo>
                          <a:pt x="27" y="13"/>
                        </a:lnTo>
                        <a:lnTo>
                          <a:pt x="14" y="13"/>
                        </a:lnTo>
                        <a:lnTo>
                          <a:pt x="14" y="0"/>
                        </a:lnTo>
                        <a:lnTo>
                          <a:pt x="0"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4" name="Freeform 134"/>
                  <p:cNvSpPr>
                    <a:spLocks/>
                  </p:cNvSpPr>
                  <p:nvPr/>
                </p:nvSpPr>
                <p:spPr bwMode="auto">
                  <a:xfrm>
                    <a:off x="2103" y="1276"/>
                    <a:ext cx="27" cy="13"/>
                  </a:xfrm>
                  <a:custGeom>
                    <a:avLst/>
                    <a:gdLst>
                      <a:gd name="T0" fmla="*/ 27 w 27"/>
                      <a:gd name="T1" fmla="*/ 13 h 13"/>
                      <a:gd name="T2" fmla="*/ 27 w 27"/>
                      <a:gd name="T3" fmla="*/ 13 h 13"/>
                      <a:gd name="T4" fmla="*/ 27 w 27"/>
                      <a:gd name="T5" fmla="*/ 13 h 13"/>
                      <a:gd name="T6" fmla="*/ 14 w 27"/>
                      <a:gd name="T7" fmla="*/ 0 h 13"/>
                      <a:gd name="T8" fmla="*/ 14 w 27"/>
                      <a:gd name="T9" fmla="*/ 0 h 13"/>
                      <a:gd name="T10" fmla="*/ 14 w 27"/>
                      <a:gd name="T11" fmla="*/ 0 h 13"/>
                      <a:gd name="T12" fmla="*/ 14 w 27"/>
                      <a:gd name="T13" fmla="*/ 0 h 13"/>
                      <a:gd name="T14" fmla="*/ 14 w 27"/>
                      <a:gd name="T15" fmla="*/ 0 h 13"/>
                      <a:gd name="T16" fmla="*/ 14 w 27"/>
                      <a:gd name="T17" fmla="*/ 0 h 13"/>
                      <a:gd name="T18" fmla="*/ 0 w 27"/>
                      <a:gd name="T19" fmla="*/ 0 h 13"/>
                      <a:gd name="T20" fmla="*/ 0 w 27"/>
                      <a:gd name="T21" fmla="*/ 0 h 13"/>
                      <a:gd name="T22" fmla="*/ 0 w 27"/>
                      <a:gd name="T23" fmla="*/ 0 h 13"/>
                      <a:gd name="T24" fmla="*/ 0 w 27"/>
                      <a:gd name="T25" fmla="*/ 0 h 13"/>
                      <a:gd name="T26" fmla="*/ 0 w 27"/>
                      <a:gd name="T27" fmla="*/ 0 h 13"/>
                      <a:gd name="T28" fmla="*/ 0 w 27"/>
                      <a:gd name="T29" fmla="*/ 0 h 13"/>
                      <a:gd name="T30" fmla="*/ 0 w 27"/>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
                      <a:gd name="T49" fmla="*/ 0 h 13"/>
                      <a:gd name="T50" fmla="*/ 27 w 27"/>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 h="13">
                        <a:moveTo>
                          <a:pt x="27" y="13"/>
                        </a:moveTo>
                        <a:lnTo>
                          <a:pt x="27" y="13"/>
                        </a:lnTo>
                        <a:lnTo>
                          <a:pt x="14" y="0"/>
                        </a:lnTo>
                        <a:lnTo>
                          <a:pt x="0"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5" name="Freeform 135"/>
                  <p:cNvSpPr>
                    <a:spLocks/>
                  </p:cNvSpPr>
                  <p:nvPr/>
                </p:nvSpPr>
                <p:spPr bwMode="auto">
                  <a:xfrm>
                    <a:off x="2236" y="1143"/>
                    <a:ext cx="66" cy="14"/>
                  </a:xfrm>
                  <a:custGeom>
                    <a:avLst/>
                    <a:gdLst>
                      <a:gd name="T0" fmla="*/ 0 w 66"/>
                      <a:gd name="T1" fmla="*/ 14 h 14"/>
                      <a:gd name="T2" fmla="*/ 40 w 66"/>
                      <a:gd name="T3" fmla="*/ 0 h 14"/>
                      <a:gd name="T4" fmla="*/ 40 w 66"/>
                      <a:gd name="T5" fmla="*/ 0 h 14"/>
                      <a:gd name="T6" fmla="*/ 66 w 66"/>
                      <a:gd name="T7" fmla="*/ 0 h 14"/>
                      <a:gd name="T8" fmla="*/ 0 60000 65536"/>
                      <a:gd name="T9" fmla="*/ 0 60000 65536"/>
                      <a:gd name="T10" fmla="*/ 0 60000 65536"/>
                      <a:gd name="T11" fmla="*/ 0 60000 65536"/>
                      <a:gd name="T12" fmla="*/ 0 w 66"/>
                      <a:gd name="T13" fmla="*/ 0 h 14"/>
                      <a:gd name="T14" fmla="*/ 66 w 66"/>
                      <a:gd name="T15" fmla="*/ 14 h 14"/>
                    </a:gdLst>
                    <a:ahLst/>
                    <a:cxnLst>
                      <a:cxn ang="T8">
                        <a:pos x="T0" y="T1"/>
                      </a:cxn>
                      <a:cxn ang="T9">
                        <a:pos x="T2" y="T3"/>
                      </a:cxn>
                      <a:cxn ang="T10">
                        <a:pos x="T4" y="T5"/>
                      </a:cxn>
                      <a:cxn ang="T11">
                        <a:pos x="T6" y="T7"/>
                      </a:cxn>
                    </a:cxnLst>
                    <a:rect l="T12" t="T13" r="T14" b="T15"/>
                    <a:pathLst>
                      <a:path w="66" h="14">
                        <a:moveTo>
                          <a:pt x="0" y="14"/>
                        </a:moveTo>
                        <a:lnTo>
                          <a:pt x="40" y="0"/>
                        </a:lnTo>
                        <a:lnTo>
                          <a:pt x="66"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6" name="Freeform 136"/>
                  <p:cNvSpPr>
                    <a:spLocks/>
                  </p:cNvSpPr>
                  <p:nvPr/>
                </p:nvSpPr>
                <p:spPr bwMode="auto">
                  <a:xfrm>
                    <a:off x="2236" y="1157"/>
                    <a:ext cx="79" cy="26"/>
                  </a:xfrm>
                  <a:custGeom>
                    <a:avLst/>
                    <a:gdLst>
                      <a:gd name="T0" fmla="*/ 0 w 79"/>
                      <a:gd name="T1" fmla="*/ 26 h 26"/>
                      <a:gd name="T2" fmla="*/ 13 w 79"/>
                      <a:gd name="T3" fmla="*/ 13 h 26"/>
                      <a:gd name="T4" fmla="*/ 13 w 79"/>
                      <a:gd name="T5" fmla="*/ 13 h 26"/>
                      <a:gd name="T6" fmla="*/ 26 w 79"/>
                      <a:gd name="T7" fmla="*/ 0 h 26"/>
                      <a:gd name="T8" fmla="*/ 26 w 79"/>
                      <a:gd name="T9" fmla="*/ 0 h 26"/>
                      <a:gd name="T10" fmla="*/ 26 w 79"/>
                      <a:gd name="T11" fmla="*/ 0 h 26"/>
                      <a:gd name="T12" fmla="*/ 26 w 79"/>
                      <a:gd name="T13" fmla="*/ 0 h 26"/>
                      <a:gd name="T14" fmla="*/ 53 w 79"/>
                      <a:gd name="T15" fmla="*/ 0 h 26"/>
                      <a:gd name="T16" fmla="*/ 53 w 79"/>
                      <a:gd name="T17" fmla="*/ 0 h 26"/>
                      <a:gd name="T18" fmla="*/ 79 w 79"/>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26"/>
                      <a:gd name="T32" fmla="*/ 79 w 7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26">
                        <a:moveTo>
                          <a:pt x="0" y="26"/>
                        </a:moveTo>
                        <a:lnTo>
                          <a:pt x="13" y="13"/>
                        </a:lnTo>
                        <a:lnTo>
                          <a:pt x="26" y="0"/>
                        </a:lnTo>
                        <a:lnTo>
                          <a:pt x="53" y="0"/>
                        </a:lnTo>
                        <a:lnTo>
                          <a:pt x="79"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7" name="Freeform 137"/>
                  <p:cNvSpPr>
                    <a:spLocks/>
                  </p:cNvSpPr>
                  <p:nvPr/>
                </p:nvSpPr>
                <p:spPr bwMode="auto">
                  <a:xfrm>
                    <a:off x="2223" y="1183"/>
                    <a:ext cx="106" cy="13"/>
                  </a:xfrm>
                  <a:custGeom>
                    <a:avLst/>
                    <a:gdLst>
                      <a:gd name="T0" fmla="*/ 0 w 106"/>
                      <a:gd name="T1" fmla="*/ 13 h 13"/>
                      <a:gd name="T2" fmla="*/ 13 w 106"/>
                      <a:gd name="T3" fmla="*/ 13 h 13"/>
                      <a:gd name="T4" fmla="*/ 13 w 106"/>
                      <a:gd name="T5" fmla="*/ 13 h 13"/>
                      <a:gd name="T6" fmla="*/ 26 w 106"/>
                      <a:gd name="T7" fmla="*/ 13 h 13"/>
                      <a:gd name="T8" fmla="*/ 26 w 106"/>
                      <a:gd name="T9" fmla="*/ 13 h 13"/>
                      <a:gd name="T10" fmla="*/ 26 w 106"/>
                      <a:gd name="T11" fmla="*/ 13 h 13"/>
                      <a:gd name="T12" fmla="*/ 26 w 106"/>
                      <a:gd name="T13" fmla="*/ 13 h 13"/>
                      <a:gd name="T14" fmla="*/ 39 w 106"/>
                      <a:gd name="T15" fmla="*/ 0 h 13"/>
                      <a:gd name="T16" fmla="*/ 39 w 106"/>
                      <a:gd name="T17" fmla="*/ 0 h 13"/>
                      <a:gd name="T18" fmla="*/ 66 w 106"/>
                      <a:gd name="T19" fmla="*/ 0 h 13"/>
                      <a:gd name="T20" fmla="*/ 66 w 106"/>
                      <a:gd name="T21" fmla="*/ 0 h 13"/>
                      <a:gd name="T22" fmla="*/ 66 w 106"/>
                      <a:gd name="T23" fmla="*/ 0 h 13"/>
                      <a:gd name="T24" fmla="*/ 66 w 106"/>
                      <a:gd name="T25" fmla="*/ 0 h 13"/>
                      <a:gd name="T26" fmla="*/ 79 w 106"/>
                      <a:gd name="T27" fmla="*/ 0 h 13"/>
                      <a:gd name="T28" fmla="*/ 79 w 106"/>
                      <a:gd name="T29" fmla="*/ 0 h 13"/>
                      <a:gd name="T30" fmla="*/ 106 w 106"/>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3"/>
                      <a:gd name="T50" fmla="*/ 106 w 106"/>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3">
                        <a:moveTo>
                          <a:pt x="0" y="13"/>
                        </a:moveTo>
                        <a:lnTo>
                          <a:pt x="13" y="13"/>
                        </a:lnTo>
                        <a:lnTo>
                          <a:pt x="26" y="13"/>
                        </a:lnTo>
                        <a:lnTo>
                          <a:pt x="39" y="0"/>
                        </a:lnTo>
                        <a:lnTo>
                          <a:pt x="66" y="0"/>
                        </a:lnTo>
                        <a:lnTo>
                          <a:pt x="79" y="0"/>
                        </a:lnTo>
                        <a:lnTo>
                          <a:pt x="106"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8" name="Freeform 138"/>
                  <p:cNvSpPr>
                    <a:spLocks/>
                  </p:cNvSpPr>
                  <p:nvPr/>
                </p:nvSpPr>
                <p:spPr bwMode="auto">
                  <a:xfrm>
                    <a:off x="2103" y="1104"/>
                    <a:ext cx="67" cy="39"/>
                  </a:xfrm>
                  <a:custGeom>
                    <a:avLst/>
                    <a:gdLst>
                      <a:gd name="T0" fmla="*/ 0 w 67"/>
                      <a:gd name="T1" fmla="*/ 0 h 39"/>
                      <a:gd name="T2" fmla="*/ 14 w 67"/>
                      <a:gd name="T3" fmla="*/ 0 h 39"/>
                      <a:gd name="T4" fmla="*/ 14 w 67"/>
                      <a:gd name="T5" fmla="*/ 0 h 39"/>
                      <a:gd name="T6" fmla="*/ 14 w 67"/>
                      <a:gd name="T7" fmla="*/ 0 h 39"/>
                      <a:gd name="T8" fmla="*/ 14 w 67"/>
                      <a:gd name="T9" fmla="*/ 0 h 39"/>
                      <a:gd name="T10" fmla="*/ 14 w 67"/>
                      <a:gd name="T11" fmla="*/ 0 h 39"/>
                      <a:gd name="T12" fmla="*/ 27 w 67"/>
                      <a:gd name="T13" fmla="*/ 0 h 39"/>
                      <a:gd name="T14" fmla="*/ 53 w 67"/>
                      <a:gd name="T15" fmla="*/ 0 h 39"/>
                      <a:gd name="T16" fmla="*/ 53 w 67"/>
                      <a:gd name="T17" fmla="*/ 0 h 39"/>
                      <a:gd name="T18" fmla="*/ 53 w 67"/>
                      <a:gd name="T19" fmla="*/ 13 h 39"/>
                      <a:gd name="T20" fmla="*/ 67 w 67"/>
                      <a:gd name="T21" fmla="*/ 26 h 39"/>
                      <a:gd name="T22" fmla="*/ 67 w 67"/>
                      <a:gd name="T23" fmla="*/ 26 h 39"/>
                      <a:gd name="T24" fmla="*/ 53 w 67"/>
                      <a:gd name="T25" fmla="*/ 39 h 39"/>
                      <a:gd name="T26" fmla="*/ 53 w 67"/>
                      <a:gd name="T27" fmla="*/ 39 h 39"/>
                      <a:gd name="T28" fmla="*/ 53 w 67"/>
                      <a:gd name="T29" fmla="*/ 39 h 39"/>
                      <a:gd name="T30" fmla="*/ 27 w 67"/>
                      <a:gd name="T31" fmla="*/ 26 h 39"/>
                      <a:gd name="T32" fmla="*/ 14 w 67"/>
                      <a:gd name="T33" fmla="*/ 13 h 39"/>
                      <a:gd name="T34" fmla="*/ 14 w 67"/>
                      <a:gd name="T35" fmla="*/ 13 h 39"/>
                      <a:gd name="T36" fmla="*/ 0 w 67"/>
                      <a:gd name="T37" fmla="*/ 13 h 39"/>
                      <a:gd name="T38" fmla="*/ 0 w 67"/>
                      <a:gd name="T39" fmla="*/ 13 h 39"/>
                      <a:gd name="T40" fmla="*/ 0 w 67"/>
                      <a:gd name="T41" fmla="*/ 13 h 39"/>
                      <a:gd name="T42" fmla="*/ 0 w 67"/>
                      <a:gd name="T43" fmla="*/ 13 h 39"/>
                      <a:gd name="T44" fmla="*/ 0 w 67"/>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7"/>
                      <a:gd name="T70" fmla="*/ 0 h 39"/>
                      <a:gd name="T71" fmla="*/ 67 w 67"/>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close/>
                      </a:path>
                    </a:pathLst>
                  </a:custGeom>
                  <a:solidFill>
                    <a:srgbClr val="FFFFFF"/>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9" name="Freeform 139"/>
                  <p:cNvSpPr>
                    <a:spLocks/>
                  </p:cNvSpPr>
                  <p:nvPr/>
                </p:nvSpPr>
                <p:spPr bwMode="auto">
                  <a:xfrm>
                    <a:off x="2103" y="1104"/>
                    <a:ext cx="53" cy="39"/>
                  </a:xfrm>
                  <a:custGeom>
                    <a:avLst/>
                    <a:gdLst>
                      <a:gd name="T0" fmla="*/ 0 w 53"/>
                      <a:gd name="T1" fmla="*/ 0 h 39"/>
                      <a:gd name="T2" fmla="*/ 14 w 53"/>
                      <a:gd name="T3" fmla="*/ 0 h 39"/>
                      <a:gd name="T4" fmla="*/ 14 w 53"/>
                      <a:gd name="T5" fmla="*/ 0 h 39"/>
                      <a:gd name="T6" fmla="*/ 14 w 53"/>
                      <a:gd name="T7" fmla="*/ 0 h 39"/>
                      <a:gd name="T8" fmla="*/ 27 w 53"/>
                      <a:gd name="T9" fmla="*/ 0 h 39"/>
                      <a:gd name="T10" fmla="*/ 40 w 53"/>
                      <a:gd name="T11" fmla="*/ 0 h 39"/>
                      <a:gd name="T12" fmla="*/ 40 w 53"/>
                      <a:gd name="T13" fmla="*/ 0 h 39"/>
                      <a:gd name="T14" fmla="*/ 53 w 53"/>
                      <a:gd name="T15" fmla="*/ 13 h 39"/>
                      <a:gd name="T16" fmla="*/ 53 w 53"/>
                      <a:gd name="T17" fmla="*/ 26 h 39"/>
                      <a:gd name="T18" fmla="*/ 53 w 53"/>
                      <a:gd name="T19" fmla="*/ 26 h 39"/>
                      <a:gd name="T20" fmla="*/ 53 w 53"/>
                      <a:gd name="T21" fmla="*/ 26 h 39"/>
                      <a:gd name="T22" fmla="*/ 40 w 53"/>
                      <a:gd name="T23" fmla="*/ 39 h 39"/>
                      <a:gd name="T24" fmla="*/ 40 w 53"/>
                      <a:gd name="T25" fmla="*/ 39 h 39"/>
                      <a:gd name="T26" fmla="*/ 27 w 53"/>
                      <a:gd name="T27" fmla="*/ 26 h 39"/>
                      <a:gd name="T28" fmla="*/ 14 w 53"/>
                      <a:gd name="T29" fmla="*/ 13 h 39"/>
                      <a:gd name="T30" fmla="*/ 14 w 53"/>
                      <a:gd name="T31" fmla="*/ 13 h 39"/>
                      <a:gd name="T32" fmla="*/ 14 w 53"/>
                      <a:gd name="T33" fmla="*/ 13 h 39"/>
                      <a:gd name="T34" fmla="*/ 0 w 53"/>
                      <a:gd name="T35" fmla="*/ 13 h 39"/>
                      <a:gd name="T36" fmla="*/ 0 w 53"/>
                      <a:gd name="T37" fmla="*/ 13 h 39"/>
                      <a:gd name="T38" fmla="*/ 0 w 53"/>
                      <a:gd name="T39" fmla="*/ 13 h 39"/>
                      <a:gd name="T40" fmla="*/ 0 w 53"/>
                      <a:gd name="T41" fmla="*/ 0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39"/>
                      <a:gd name="T65" fmla="*/ 53 w 53"/>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39">
                        <a:moveTo>
                          <a:pt x="0" y="0"/>
                        </a:moveTo>
                        <a:lnTo>
                          <a:pt x="14" y="0"/>
                        </a:lnTo>
                        <a:lnTo>
                          <a:pt x="27" y="0"/>
                        </a:lnTo>
                        <a:lnTo>
                          <a:pt x="40" y="0"/>
                        </a:lnTo>
                        <a:lnTo>
                          <a:pt x="53" y="13"/>
                        </a:lnTo>
                        <a:lnTo>
                          <a:pt x="53" y="26"/>
                        </a:lnTo>
                        <a:lnTo>
                          <a:pt x="40" y="39"/>
                        </a:lnTo>
                        <a:lnTo>
                          <a:pt x="27" y="26"/>
                        </a:lnTo>
                        <a:lnTo>
                          <a:pt x="14" y="13"/>
                        </a:lnTo>
                        <a:lnTo>
                          <a:pt x="0" y="13"/>
                        </a:lnTo>
                        <a:lnTo>
                          <a:pt x="0" y="0"/>
                        </a:lnTo>
                        <a:close/>
                      </a:path>
                    </a:pathLst>
                  </a:custGeom>
                  <a:solidFill>
                    <a:srgbClr val="FFFFFF"/>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0" name="Freeform 140"/>
                  <p:cNvSpPr>
                    <a:spLocks/>
                  </p:cNvSpPr>
                  <p:nvPr/>
                </p:nvSpPr>
                <p:spPr bwMode="auto">
                  <a:xfrm>
                    <a:off x="2130" y="1104"/>
                    <a:ext cx="13" cy="26"/>
                  </a:xfrm>
                  <a:custGeom>
                    <a:avLst/>
                    <a:gdLst>
                      <a:gd name="T0" fmla="*/ 0 w 13"/>
                      <a:gd name="T1" fmla="*/ 13 h 26"/>
                      <a:gd name="T2" fmla="*/ 0 w 13"/>
                      <a:gd name="T3" fmla="*/ 13 h 26"/>
                      <a:gd name="T4" fmla="*/ 13 w 13"/>
                      <a:gd name="T5" fmla="*/ 0 h 26"/>
                      <a:gd name="T6" fmla="*/ 13 w 13"/>
                      <a:gd name="T7" fmla="*/ 0 h 26"/>
                      <a:gd name="T8" fmla="*/ 13 w 13"/>
                      <a:gd name="T9" fmla="*/ 13 h 26"/>
                      <a:gd name="T10" fmla="*/ 13 w 13"/>
                      <a:gd name="T11" fmla="*/ 13 h 26"/>
                      <a:gd name="T12" fmla="*/ 13 w 13"/>
                      <a:gd name="T13" fmla="*/ 13 h 26"/>
                      <a:gd name="T14" fmla="*/ 13 w 13"/>
                      <a:gd name="T15" fmla="*/ 26 h 26"/>
                      <a:gd name="T16" fmla="*/ 13 w 13"/>
                      <a:gd name="T17" fmla="*/ 26 h 26"/>
                      <a:gd name="T18" fmla="*/ 13 w 13"/>
                      <a:gd name="T19" fmla="*/ 26 h 26"/>
                      <a:gd name="T20" fmla="*/ 0 w 13"/>
                      <a:gd name="T21" fmla="*/ 26 h 26"/>
                      <a:gd name="T22" fmla="*/ 0 w 13"/>
                      <a:gd name="T23" fmla="*/ 13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0" y="13"/>
                        </a:moveTo>
                        <a:lnTo>
                          <a:pt x="0" y="13"/>
                        </a:lnTo>
                        <a:lnTo>
                          <a:pt x="13" y="0"/>
                        </a:lnTo>
                        <a:lnTo>
                          <a:pt x="13" y="13"/>
                        </a:lnTo>
                        <a:lnTo>
                          <a:pt x="13" y="26"/>
                        </a:lnTo>
                        <a:lnTo>
                          <a:pt x="0" y="26"/>
                        </a:lnTo>
                        <a:lnTo>
                          <a:pt x="0" y="13"/>
                        </a:lnTo>
                        <a:close/>
                      </a:path>
                    </a:pathLst>
                  </a:custGeom>
                  <a:solidFill>
                    <a:srgbClr val="FE1012"/>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1" name="Freeform 141"/>
                  <p:cNvSpPr>
                    <a:spLocks/>
                  </p:cNvSpPr>
                  <p:nvPr/>
                </p:nvSpPr>
                <p:spPr bwMode="auto">
                  <a:xfrm>
                    <a:off x="2103" y="1104"/>
                    <a:ext cx="67" cy="39"/>
                  </a:xfrm>
                  <a:custGeom>
                    <a:avLst/>
                    <a:gdLst>
                      <a:gd name="T0" fmla="*/ 14 w 67"/>
                      <a:gd name="T1" fmla="*/ 0 h 39"/>
                      <a:gd name="T2" fmla="*/ 14 w 67"/>
                      <a:gd name="T3" fmla="*/ 0 h 39"/>
                      <a:gd name="T4" fmla="*/ 14 w 67"/>
                      <a:gd name="T5" fmla="*/ 0 h 39"/>
                      <a:gd name="T6" fmla="*/ 14 w 67"/>
                      <a:gd name="T7" fmla="*/ 0 h 39"/>
                      <a:gd name="T8" fmla="*/ 14 w 67"/>
                      <a:gd name="T9" fmla="*/ 0 h 39"/>
                      <a:gd name="T10" fmla="*/ 27 w 67"/>
                      <a:gd name="T11" fmla="*/ 0 h 39"/>
                      <a:gd name="T12" fmla="*/ 53 w 67"/>
                      <a:gd name="T13" fmla="*/ 0 h 39"/>
                      <a:gd name="T14" fmla="*/ 53 w 67"/>
                      <a:gd name="T15" fmla="*/ 0 h 39"/>
                      <a:gd name="T16" fmla="*/ 53 w 67"/>
                      <a:gd name="T17" fmla="*/ 13 h 39"/>
                      <a:gd name="T18" fmla="*/ 67 w 67"/>
                      <a:gd name="T19" fmla="*/ 26 h 39"/>
                      <a:gd name="T20" fmla="*/ 67 w 67"/>
                      <a:gd name="T21" fmla="*/ 26 h 39"/>
                      <a:gd name="T22" fmla="*/ 53 w 67"/>
                      <a:gd name="T23" fmla="*/ 39 h 39"/>
                      <a:gd name="T24" fmla="*/ 53 w 67"/>
                      <a:gd name="T25" fmla="*/ 39 h 39"/>
                      <a:gd name="T26" fmla="*/ 53 w 67"/>
                      <a:gd name="T27" fmla="*/ 39 h 39"/>
                      <a:gd name="T28" fmla="*/ 27 w 67"/>
                      <a:gd name="T29" fmla="*/ 26 h 39"/>
                      <a:gd name="T30" fmla="*/ 14 w 67"/>
                      <a:gd name="T31" fmla="*/ 13 h 39"/>
                      <a:gd name="T32" fmla="*/ 14 w 67"/>
                      <a:gd name="T33" fmla="*/ 13 h 39"/>
                      <a:gd name="T34" fmla="*/ 0 w 67"/>
                      <a:gd name="T35" fmla="*/ 13 h 39"/>
                      <a:gd name="T36" fmla="*/ 0 w 67"/>
                      <a:gd name="T37" fmla="*/ 13 h 39"/>
                      <a:gd name="T38" fmla="*/ 0 w 67"/>
                      <a:gd name="T39" fmla="*/ 13 h 39"/>
                      <a:gd name="T40" fmla="*/ 0 w 67"/>
                      <a:gd name="T41" fmla="*/ 13 h 39"/>
                      <a:gd name="T42" fmla="*/ 0 w 67"/>
                      <a:gd name="T43" fmla="*/ 0 h 39"/>
                      <a:gd name="T44" fmla="*/ 14 w 67"/>
                      <a:gd name="T45" fmla="*/ 0 h 39"/>
                      <a:gd name="T46" fmla="*/ 14 w 67"/>
                      <a:gd name="T47" fmla="*/ 0 h 39"/>
                      <a:gd name="T48" fmla="*/ 14 w 67"/>
                      <a:gd name="T49" fmla="*/ 0 h 39"/>
                      <a:gd name="T50" fmla="*/ 27 w 67"/>
                      <a:gd name="T51" fmla="*/ 0 h 39"/>
                      <a:gd name="T52" fmla="*/ 40 w 67"/>
                      <a:gd name="T53" fmla="*/ 0 h 39"/>
                      <a:gd name="T54" fmla="*/ 40 w 67"/>
                      <a:gd name="T55" fmla="*/ 0 h 39"/>
                      <a:gd name="T56" fmla="*/ 53 w 67"/>
                      <a:gd name="T57" fmla="*/ 13 h 39"/>
                      <a:gd name="T58" fmla="*/ 53 w 67"/>
                      <a:gd name="T59" fmla="*/ 26 h 39"/>
                      <a:gd name="T60" fmla="*/ 53 w 67"/>
                      <a:gd name="T61" fmla="*/ 26 h 39"/>
                      <a:gd name="T62" fmla="*/ 53 w 67"/>
                      <a:gd name="T63" fmla="*/ 26 h 39"/>
                      <a:gd name="T64" fmla="*/ 40 w 67"/>
                      <a:gd name="T65" fmla="*/ 39 h 39"/>
                      <a:gd name="T66" fmla="*/ 40 w 67"/>
                      <a:gd name="T67" fmla="*/ 39 h 39"/>
                      <a:gd name="T68" fmla="*/ 27 w 67"/>
                      <a:gd name="T69" fmla="*/ 26 h 39"/>
                      <a:gd name="T70" fmla="*/ 14 w 67"/>
                      <a:gd name="T71" fmla="*/ 13 h 39"/>
                      <a:gd name="T72" fmla="*/ 14 w 67"/>
                      <a:gd name="T73" fmla="*/ 13 h 39"/>
                      <a:gd name="T74" fmla="*/ 14 w 67"/>
                      <a:gd name="T75" fmla="*/ 13 h 39"/>
                      <a:gd name="T76" fmla="*/ 0 w 67"/>
                      <a:gd name="T77" fmla="*/ 13 h 39"/>
                      <a:gd name="T78" fmla="*/ 0 w 67"/>
                      <a:gd name="T79" fmla="*/ 13 h 39"/>
                      <a:gd name="T80" fmla="*/ 0 w 67"/>
                      <a:gd name="T81" fmla="*/ 13 h 39"/>
                      <a:gd name="T82" fmla="*/ 0 w 67"/>
                      <a:gd name="T83" fmla="*/ 0 h 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
                      <a:gd name="T127" fmla="*/ 0 h 39"/>
                      <a:gd name="T128" fmla="*/ 67 w 67"/>
                      <a:gd name="T129" fmla="*/ 39 h 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lnTo>
                          <a:pt x="14" y="0"/>
                        </a:lnTo>
                        <a:lnTo>
                          <a:pt x="27" y="0"/>
                        </a:lnTo>
                        <a:lnTo>
                          <a:pt x="40" y="0"/>
                        </a:lnTo>
                        <a:lnTo>
                          <a:pt x="53" y="13"/>
                        </a:lnTo>
                        <a:lnTo>
                          <a:pt x="53" y="26"/>
                        </a:lnTo>
                        <a:lnTo>
                          <a:pt x="40" y="39"/>
                        </a:lnTo>
                        <a:lnTo>
                          <a:pt x="27" y="26"/>
                        </a:lnTo>
                        <a:lnTo>
                          <a:pt x="14" y="13"/>
                        </a:lnTo>
                        <a:lnTo>
                          <a:pt x="0" y="13"/>
                        </a:lnTo>
                        <a:lnTo>
                          <a:pt x="0" y="0"/>
                        </a:lnTo>
                        <a:close/>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2" name="Freeform 142"/>
                  <p:cNvSpPr>
                    <a:spLocks/>
                  </p:cNvSpPr>
                  <p:nvPr/>
                </p:nvSpPr>
                <p:spPr bwMode="auto">
                  <a:xfrm>
                    <a:off x="2130" y="1104"/>
                    <a:ext cx="13" cy="26"/>
                  </a:xfrm>
                  <a:custGeom>
                    <a:avLst/>
                    <a:gdLst>
                      <a:gd name="T0" fmla="*/ 0 w 13"/>
                      <a:gd name="T1" fmla="*/ 13 h 26"/>
                      <a:gd name="T2" fmla="*/ 0 w 13"/>
                      <a:gd name="T3" fmla="*/ 13 h 26"/>
                      <a:gd name="T4" fmla="*/ 0 w 13"/>
                      <a:gd name="T5" fmla="*/ 13 h 26"/>
                      <a:gd name="T6" fmla="*/ 13 w 13"/>
                      <a:gd name="T7" fmla="*/ 0 h 26"/>
                      <a:gd name="T8" fmla="*/ 13 w 13"/>
                      <a:gd name="T9" fmla="*/ 0 h 26"/>
                      <a:gd name="T10" fmla="*/ 13 w 13"/>
                      <a:gd name="T11" fmla="*/ 0 h 26"/>
                      <a:gd name="T12" fmla="*/ 13 w 13"/>
                      <a:gd name="T13" fmla="*/ 0 h 26"/>
                      <a:gd name="T14" fmla="*/ 13 w 13"/>
                      <a:gd name="T15" fmla="*/ 13 h 26"/>
                      <a:gd name="T16" fmla="*/ 13 w 13"/>
                      <a:gd name="T17" fmla="*/ 13 h 26"/>
                      <a:gd name="T18" fmla="*/ 13 w 13"/>
                      <a:gd name="T19" fmla="*/ 13 h 26"/>
                      <a:gd name="T20" fmla="*/ 13 w 13"/>
                      <a:gd name="T21" fmla="*/ 13 h 26"/>
                      <a:gd name="T22" fmla="*/ 13 w 13"/>
                      <a:gd name="T23" fmla="*/ 13 h 26"/>
                      <a:gd name="T24" fmla="*/ 13 w 13"/>
                      <a:gd name="T25" fmla="*/ 13 h 26"/>
                      <a:gd name="T26" fmla="*/ 13 w 13"/>
                      <a:gd name="T27" fmla="*/ 26 h 26"/>
                      <a:gd name="T28" fmla="*/ 13 w 13"/>
                      <a:gd name="T29" fmla="*/ 26 h 26"/>
                      <a:gd name="T30" fmla="*/ 13 w 13"/>
                      <a:gd name="T31" fmla="*/ 26 h 26"/>
                      <a:gd name="T32" fmla="*/ 13 w 13"/>
                      <a:gd name="T33" fmla="*/ 26 h 26"/>
                      <a:gd name="T34" fmla="*/ 13 w 13"/>
                      <a:gd name="T35" fmla="*/ 26 h 26"/>
                      <a:gd name="T36" fmla="*/ 13 w 13"/>
                      <a:gd name="T37" fmla="*/ 26 h 26"/>
                      <a:gd name="T38" fmla="*/ 0 w 13"/>
                      <a:gd name="T39" fmla="*/ 26 h 26"/>
                      <a:gd name="T40" fmla="*/ 0 w 13"/>
                      <a:gd name="T41" fmla="*/ 26 h 26"/>
                      <a:gd name="T42" fmla="*/ 0 w 13"/>
                      <a:gd name="T43" fmla="*/ 13 h 26"/>
                      <a:gd name="T44" fmla="*/ 0 w 13"/>
                      <a:gd name="T45" fmla="*/ 13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
                      <a:gd name="T70" fmla="*/ 0 h 26"/>
                      <a:gd name="T71" fmla="*/ 13 w 13"/>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 h="26">
                        <a:moveTo>
                          <a:pt x="0" y="13"/>
                        </a:moveTo>
                        <a:lnTo>
                          <a:pt x="0" y="13"/>
                        </a:lnTo>
                        <a:lnTo>
                          <a:pt x="13" y="0"/>
                        </a:lnTo>
                        <a:lnTo>
                          <a:pt x="13" y="13"/>
                        </a:lnTo>
                        <a:lnTo>
                          <a:pt x="13" y="26"/>
                        </a:lnTo>
                        <a:lnTo>
                          <a:pt x="0" y="26"/>
                        </a:lnTo>
                        <a:lnTo>
                          <a:pt x="0" y="13"/>
                        </a:lnTo>
                        <a:close/>
                      </a:path>
                    </a:pathLst>
                  </a:custGeom>
                  <a:noFill/>
                  <a:ln w="20638">
                    <a:solidFill>
                      <a:srgbClr val="FE1012"/>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pic>
            <p:nvPicPr>
              <p:cNvPr id="37" name="Picture 143"/>
              <p:cNvPicPr>
                <a:picLocks noChangeAspect="1" noChangeArrowheads="1"/>
              </p:cNvPicPr>
              <p:nvPr/>
            </p:nvPicPr>
            <p:blipFill>
              <a:blip r:embed="rId2"/>
              <a:srcRect/>
              <a:stretch>
                <a:fillRect/>
              </a:stretch>
            </p:blipFill>
            <p:spPr bwMode="auto">
              <a:xfrm>
                <a:off x="4199" y="3649"/>
                <a:ext cx="233" cy="433"/>
              </a:xfrm>
              <a:prstGeom prst="rect">
                <a:avLst/>
              </a:prstGeom>
              <a:noFill/>
              <a:ln w="9525">
                <a:noFill/>
                <a:miter lim="800000"/>
                <a:headEnd/>
                <a:tailEnd/>
              </a:ln>
            </p:spPr>
          </p:pic>
        </p:grpSp>
        <p:pic>
          <p:nvPicPr>
            <p:cNvPr id="32" name="Picture 144"/>
            <p:cNvPicPr>
              <a:picLocks noChangeAspect="1" noChangeArrowheads="1"/>
            </p:cNvPicPr>
            <p:nvPr/>
          </p:nvPicPr>
          <p:blipFill>
            <a:blip r:embed="rId3"/>
            <a:srcRect/>
            <a:stretch>
              <a:fillRect/>
            </a:stretch>
          </p:blipFill>
          <p:spPr bwMode="auto">
            <a:xfrm>
              <a:off x="3936" y="3493"/>
              <a:ext cx="245" cy="280"/>
            </a:xfrm>
            <a:prstGeom prst="rect">
              <a:avLst/>
            </a:prstGeom>
            <a:noFill/>
            <a:ln w="9525">
              <a:noFill/>
              <a:miter lim="800000"/>
              <a:headEnd/>
              <a:tailEnd/>
            </a:ln>
          </p:spPr>
        </p:pic>
        <p:grpSp>
          <p:nvGrpSpPr>
            <p:cNvPr id="33" name="Group 145"/>
            <p:cNvGrpSpPr>
              <a:grpSpLocks/>
            </p:cNvGrpSpPr>
            <p:nvPr/>
          </p:nvGrpSpPr>
          <p:grpSpPr bwMode="auto">
            <a:xfrm>
              <a:off x="4010" y="3552"/>
              <a:ext cx="96" cy="96"/>
              <a:chOff x="4032" y="3552"/>
              <a:chExt cx="96" cy="96"/>
            </a:xfrm>
          </p:grpSpPr>
          <p:sp>
            <p:nvSpPr>
              <p:cNvPr id="34" name="Line 146"/>
              <p:cNvSpPr>
                <a:spLocks noChangeShapeType="1"/>
              </p:cNvSpPr>
              <p:nvPr/>
            </p:nvSpPr>
            <p:spPr bwMode="auto">
              <a:xfrm flipH="1">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5" name="Line 147"/>
              <p:cNvSpPr>
                <a:spLocks noChangeShapeType="1"/>
              </p:cNvSpPr>
              <p:nvPr/>
            </p:nvSpPr>
            <p:spPr bwMode="auto">
              <a:xfrm>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sp>
        <p:nvSpPr>
          <p:cNvPr id="55" name="Text Box 150"/>
          <p:cNvSpPr txBox="1">
            <a:spLocks noChangeArrowheads="1"/>
          </p:cNvSpPr>
          <p:nvPr/>
        </p:nvSpPr>
        <p:spPr bwMode="auto">
          <a:xfrm>
            <a:off x="1553732" y="1297824"/>
            <a:ext cx="1081872" cy="338554"/>
          </a:xfrm>
          <a:prstGeom prst="rect">
            <a:avLst/>
          </a:prstGeom>
          <a:noFill/>
          <a:ln w="9525">
            <a:noFill/>
            <a:miter lim="800000"/>
            <a:headEnd/>
            <a:tailEnd/>
          </a:ln>
        </p:spPr>
        <p:txBody>
          <a:bodyPr wrap="square">
            <a:prstTxWarp prst="textNoShape">
              <a:avLst/>
            </a:prstTxWarp>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err="1">
                <a:ln>
                  <a:noFill/>
                </a:ln>
                <a:solidFill>
                  <a:sysClr val="windowText" lastClr="000000"/>
                </a:solidFill>
                <a:effectLst/>
                <a:uLnTx/>
                <a:uFillTx/>
              </a:rPr>
              <a:t>GR</a:t>
            </a:r>
            <a:r>
              <a:rPr kumimoji="0" lang="en-US" sz="1600" b="0" i="0" u="none" strike="noStrike" kern="0" cap="none" spc="0" normalizeH="0" baseline="30000" noProof="0" dirty="0" err="1">
                <a:ln>
                  <a:noFill/>
                </a:ln>
                <a:solidFill>
                  <a:sysClr val="windowText" lastClr="000000"/>
                </a:solidFill>
                <a:effectLst/>
                <a:uLnTx/>
                <a:uFillTx/>
              </a:rPr>
              <a:t>dim</a:t>
            </a:r>
            <a:endParaRPr kumimoji="0" lang="en-US" sz="1600" b="0" i="0" u="none" strike="noStrike" kern="0" cap="none" spc="0" normalizeH="0" baseline="0" noProof="0" dirty="0">
              <a:ln>
                <a:noFill/>
              </a:ln>
              <a:solidFill>
                <a:sysClr val="windowText" lastClr="000000"/>
              </a:solidFill>
              <a:effectLst/>
              <a:uLnTx/>
              <a:uFillTx/>
            </a:endParaRPr>
          </a:p>
        </p:txBody>
      </p:sp>
      <p:grpSp>
        <p:nvGrpSpPr>
          <p:cNvPr id="57" name="Group 51"/>
          <p:cNvGrpSpPr>
            <a:grpSpLocks/>
          </p:cNvGrpSpPr>
          <p:nvPr/>
        </p:nvGrpSpPr>
        <p:grpSpPr bwMode="auto">
          <a:xfrm>
            <a:off x="347663" y="1155700"/>
            <a:ext cx="8448675" cy="0"/>
            <a:chOff x="238" y="576"/>
            <a:chExt cx="5766" cy="0"/>
          </a:xfrm>
        </p:grpSpPr>
        <p:sp>
          <p:nvSpPr>
            <p:cNvPr id="58" name="Line 52"/>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endParaRPr lang="en-US"/>
            </a:p>
          </p:txBody>
        </p:sp>
        <p:sp>
          <p:nvSpPr>
            <p:cNvPr id="59" name="Line 53"/>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endParaRPr lang="en-US"/>
            </a:p>
          </p:txBody>
        </p:sp>
        <p:sp>
          <p:nvSpPr>
            <p:cNvPr id="60" name="Line 54"/>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endParaRPr lang="en-US"/>
            </a:p>
          </p:txBody>
        </p:sp>
      </p:grpSp>
      <p:pic>
        <p:nvPicPr>
          <p:cNvPr id="63" name="Picture 6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66000" y="52232"/>
            <a:ext cx="1727200" cy="334321"/>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184952" y="3478475"/>
            <a:ext cx="4611385" cy="132343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342900" indent="-342900">
              <a:buFont typeface="Arial"/>
              <a:buChar char="•"/>
            </a:pPr>
            <a:r>
              <a:rPr lang="en-US" sz="2000" b="1" dirty="0" smtClean="0"/>
              <a:t>Arthritis</a:t>
            </a:r>
          </a:p>
          <a:p>
            <a:pPr marL="342900" indent="-342900">
              <a:buFont typeface="Arial"/>
              <a:buChar char="•"/>
            </a:pPr>
            <a:r>
              <a:rPr lang="en-US" sz="2000" b="1" dirty="0" smtClean="0"/>
              <a:t>Acute Lung Injury</a:t>
            </a:r>
          </a:p>
          <a:p>
            <a:pPr marL="342900" indent="-342900">
              <a:buFont typeface="Arial"/>
              <a:buChar char="•"/>
            </a:pPr>
            <a:endParaRPr lang="en-US" sz="2000" b="1" dirty="0"/>
          </a:p>
          <a:p>
            <a:pPr marL="342900" indent="-342900">
              <a:buFont typeface="Arial"/>
              <a:buChar char="•"/>
            </a:pPr>
            <a:r>
              <a:rPr lang="en-US" sz="2000" b="1" dirty="0" smtClean="0"/>
              <a:t>Glucocorticoid-Induced Osteoporosis</a:t>
            </a:r>
          </a:p>
        </p:txBody>
      </p:sp>
      <p:grpSp>
        <p:nvGrpSpPr>
          <p:cNvPr id="92" name="Group 91"/>
          <p:cNvGrpSpPr/>
          <p:nvPr/>
        </p:nvGrpSpPr>
        <p:grpSpPr>
          <a:xfrm>
            <a:off x="959740" y="3066400"/>
            <a:ext cx="2458827" cy="990504"/>
            <a:chOff x="306348" y="1481924"/>
            <a:chExt cx="1841695" cy="724040"/>
          </a:xfrm>
        </p:grpSpPr>
        <p:grpSp>
          <p:nvGrpSpPr>
            <p:cNvPr id="93" name="Group 6"/>
            <p:cNvGrpSpPr>
              <a:grpSpLocks/>
            </p:cNvGrpSpPr>
            <p:nvPr/>
          </p:nvGrpSpPr>
          <p:grpSpPr bwMode="auto">
            <a:xfrm flipH="1">
              <a:off x="342460" y="1481924"/>
              <a:ext cx="1805583" cy="724040"/>
              <a:chOff x="336" y="240"/>
              <a:chExt cx="1508" cy="606"/>
            </a:xfrm>
          </p:grpSpPr>
          <p:sp>
            <p:nvSpPr>
              <p:cNvPr id="119" name="Freeform 7"/>
              <p:cNvSpPr>
                <a:spLocks/>
              </p:cNvSpPr>
              <p:nvPr/>
            </p:nvSpPr>
            <p:spPr bwMode="auto">
              <a:xfrm>
                <a:off x="336" y="240"/>
                <a:ext cx="1508" cy="606"/>
              </a:xfrm>
              <a:custGeom>
                <a:avLst/>
                <a:gdLst>
                  <a:gd name="T0" fmla="*/ 1228 w 1508"/>
                  <a:gd name="T1" fmla="*/ 124 h 606"/>
                  <a:gd name="T2" fmla="*/ 1119 w 1508"/>
                  <a:gd name="T3" fmla="*/ 62 h 606"/>
                  <a:gd name="T4" fmla="*/ 995 w 1508"/>
                  <a:gd name="T5" fmla="*/ 0 h 606"/>
                  <a:gd name="T6" fmla="*/ 870 w 1508"/>
                  <a:gd name="T7" fmla="*/ 16 h 606"/>
                  <a:gd name="T8" fmla="*/ 777 w 1508"/>
                  <a:gd name="T9" fmla="*/ 62 h 606"/>
                  <a:gd name="T10" fmla="*/ 699 w 1508"/>
                  <a:gd name="T11" fmla="*/ 140 h 606"/>
                  <a:gd name="T12" fmla="*/ 653 w 1508"/>
                  <a:gd name="T13" fmla="*/ 249 h 606"/>
                  <a:gd name="T14" fmla="*/ 637 w 1508"/>
                  <a:gd name="T15" fmla="*/ 311 h 606"/>
                  <a:gd name="T16" fmla="*/ 575 w 1508"/>
                  <a:gd name="T17" fmla="*/ 435 h 606"/>
                  <a:gd name="T18" fmla="*/ 513 w 1508"/>
                  <a:gd name="T19" fmla="*/ 451 h 606"/>
                  <a:gd name="T20" fmla="*/ 404 w 1508"/>
                  <a:gd name="T21" fmla="*/ 404 h 606"/>
                  <a:gd name="T22" fmla="*/ 342 w 1508"/>
                  <a:gd name="T23" fmla="*/ 311 h 606"/>
                  <a:gd name="T24" fmla="*/ 311 w 1508"/>
                  <a:gd name="T25" fmla="*/ 264 h 606"/>
                  <a:gd name="T26" fmla="*/ 233 w 1508"/>
                  <a:gd name="T27" fmla="*/ 155 h 606"/>
                  <a:gd name="T28" fmla="*/ 171 w 1508"/>
                  <a:gd name="T29" fmla="*/ 124 h 606"/>
                  <a:gd name="T30" fmla="*/ 93 w 1508"/>
                  <a:gd name="T31" fmla="*/ 109 h 606"/>
                  <a:gd name="T32" fmla="*/ 47 w 1508"/>
                  <a:gd name="T33" fmla="*/ 155 h 606"/>
                  <a:gd name="T34" fmla="*/ 0 w 1508"/>
                  <a:gd name="T35" fmla="*/ 295 h 606"/>
                  <a:gd name="T36" fmla="*/ 16 w 1508"/>
                  <a:gd name="T37" fmla="*/ 358 h 606"/>
                  <a:gd name="T38" fmla="*/ 62 w 1508"/>
                  <a:gd name="T39" fmla="*/ 482 h 606"/>
                  <a:gd name="T40" fmla="*/ 93 w 1508"/>
                  <a:gd name="T41" fmla="*/ 544 h 606"/>
                  <a:gd name="T42" fmla="*/ 109 w 1508"/>
                  <a:gd name="T43" fmla="*/ 482 h 606"/>
                  <a:gd name="T44" fmla="*/ 93 w 1508"/>
                  <a:gd name="T45" fmla="*/ 435 h 606"/>
                  <a:gd name="T46" fmla="*/ 62 w 1508"/>
                  <a:gd name="T47" fmla="*/ 389 h 606"/>
                  <a:gd name="T48" fmla="*/ 31 w 1508"/>
                  <a:gd name="T49" fmla="*/ 295 h 606"/>
                  <a:gd name="T50" fmla="*/ 47 w 1508"/>
                  <a:gd name="T51" fmla="*/ 233 h 606"/>
                  <a:gd name="T52" fmla="*/ 78 w 1508"/>
                  <a:gd name="T53" fmla="*/ 171 h 606"/>
                  <a:gd name="T54" fmla="*/ 124 w 1508"/>
                  <a:gd name="T55" fmla="*/ 155 h 606"/>
                  <a:gd name="T56" fmla="*/ 218 w 1508"/>
                  <a:gd name="T57" fmla="*/ 218 h 606"/>
                  <a:gd name="T58" fmla="*/ 264 w 1508"/>
                  <a:gd name="T59" fmla="*/ 295 h 606"/>
                  <a:gd name="T60" fmla="*/ 326 w 1508"/>
                  <a:gd name="T61" fmla="*/ 435 h 606"/>
                  <a:gd name="T62" fmla="*/ 389 w 1508"/>
                  <a:gd name="T63" fmla="*/ 498 h 606"/>
                  <a:gd name="T64" fmla="*/ 435 w 1508"/>
                  <a:gd name="T65" fmla="*/ 513 h 606"/>
                  <a:gd name="T66" fmla="*/ 575 w 1508"/>
                  <a:gd name="T67" fmla="*/ 529 h 606"/>
                  <a:gd name="T68" fmla="*/ 622 w 1508"/>
                  <a:gd name="T69" fmla="*/ 498 h 606"/>
                  <a:gd name="T70" fmla="*/ 731 w 1508"/>
                  <a:gd name="T71" fmla="*/ 544 h 606"/>
                  <a:gd name="T72" fmla="*/ 964 w 1508"/>
                  <a:gd name="T73" fmla="*/ 575 h 606"/>
                  <a:gd name="T74" fmla="*/ 1119 w 1508"/>
                  <a:gd name="T75" fmla="*/ 575 h 606"/>
                  <a:gd name="T76" fmla="*/ 1290 w 1508"/>
                  <a:gd name="T77" fmla="*/ 591 h 606"/>
                  <a:gd name="T78" fmla="*/ 1321 w 1508"/>
                  <a:gd name="T79" fmla="*/ 606 h 606"/>
                  <a:gd name="T80" fmla="*/ 1383 w 1508"/>
                  <a:gd name="T81" fmla="*/ 606 h 606"/>
                  <a:gd name="T82" fmla="*/ 1414 w 1508"/>
                  <a:gd name="T83" fmla="*/ 591 h 606"/>
                  <a:gd name="T84" fmla="*/ 1275 w 1508"/>
                  <a:gd name="T85" fmla="*/ 544 h 606"/>
                  <a:gd name="T86" fmla="*/ 1321 w 1508"/>
                  <a:gd name="T87" fmla="*/ 544 h 606"/>
                  <a:gd name="T88" fmla="*/ 1430 w 1508"/>
                  <a:gd name="T89" fmla="*/ 544 h 606"/>
                  <a:gd name="T90" fmla="*/ 1477 w 1508"/>
                  <a:gd name="T91" fmla="*/ 513 h 606"/>
                  <a:gd name="T92" fmla="*/ 1492 w 1508"/>
                  <a:gd name="T93" fmla="*/ 498 h 606"/>
                  <a:gd name="T94" fmla="*/ 1508 w 1508"/>
                  <a:gd name="T95" fmla="*/ 404 h 606"/>
                  <a:gd name="T96" fmla="*/ 1477 w 1508"/>
                  <a:gd name="T97" fmla="*/ 327 h 606"/>
                  <a:gd name="T98" fmla="*/ 1399 w 1508"/>
                  <a:gd name="T99" fmla="*/ 187 h 606"/>
                  <a:gd name="T100" fmla="*/ 1383 w 1508"/>
                  <a:gd name="T101" fmla="*/ 171 h 606"/>
                  <a:gd name="T102" fmla="*/ 1399 w 1508"/>
                  <a:gd name="T103" fmla="*/ 109 h 606"/>
                  <a:gd name="T104" fmla="*/ 1399 w 1508"/>
                  <a:gd name="T105" fmla="*/ 93 h 606"/>
                  <a:gd name="T106" fmla="*/ 1368 w 1508"/>
                  <a:gd name="T107" fmla="*/ 47 h 606"/>
                  <a:gd name="T108" fmla="*/ 1321 w 1508"/>
                  <a:gd name="T109" fmla="*/ 16 h 606"/>
                  <a:gd name="T110" fmla="*/ 1306 w 1508"/>
                  <a:gd name="T111" fmla="*/ 78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solidFill>
                <a:srgbClr val="C6D2D0"/>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dirty="0">
                  <a:solidFill>
                    <a:srgbClr val="000000"/>
                  </a:solidFill>
                </a:endParaRPr>
              </a:p>
            </p:txBody>
          </p:sp>
          <p:sp>
            <p:nvSpPr>
              <p:cNvPr id="120" name="Freeform 8"/>
              <p:cNvSpPr>
                <a:spLocks/>
              </p:cNvSpPr>
              <p:nvPr/>
            </p:nvSpPr>
            <p:spPr bwMode="auto">
              <a:xfrm>
                <a:off x="336" y="240"/>
                <a:ext cx="1508" cy="606"/>
              </a:xfrm>
              <a:custGeom>
                <a:avLst/>
                <a:gdLst>
                  <a:gd name="T0" fmla="*/ 1166 w 1508"/>
                  <a:gd name="T1" fmla="*/ 93 h 606"/>
                  <a:gd name="T2" fmla="*/ 1057 w 1508"/>
                  <a:gd name="T3" fmla="*/ 31 h 606"/>
                  <a:gd name="T4" fmla="*/ 933 w 1508"/>
                  <a:gd name="T5" fmla="*/ 0 h 606"/>
                  <a:gd name="T6" fmla="*/ 777 w 1508"/>
                  <a:gd name="T7" fmla="*/ 62 h 606"/>
                  <a:gd name="T8" fmla="*/ 731 w 1508"/>
                  <a:gd name="T9" fmla="*/ 93 h 606"/>
                  <a:gd name="T10" fmla="*/ 668 w 1508"/>
                  <a:gd name="T11" fmla="*/ 187 h 606"/>
                  <a:gd name="T12" fmla="*/ 653 w 1508"/>
                  <a:gd name="T13" fmla="*/ 249 h 606"/>
                  <a:gd name="T14" fmla="*/ 622 w 1508"/>
                  <a:gd name="T15" fmla="*/ 389 h 606"/>
                  <a:gd name="T16" fmla="*/ 513 w 1508"/>
                  <a:gd name="T17" fmla="*/ 451 h 606"/>
                  <a:gd name="T18" fmla="*/ 451 w 1508"/>
                  <a:gd name="T19" fmla="*/ 435 h 606"/>
                  <a:gd name="T20" fmla="*/ 373 w 1508"/>
                  <a:gd name="T21" fmla="*/ 358 h 606"/>
                  <a:gd name="T22" fmla="*/ 342 w 1508"/>
                  <a:gd name="T23" fmla="*/ 311 h 606"/>
                  <a:gd name="T24" fmla="*/ 280 w 1508"/>
                  <a:gd name="T25" fmla="*/ 202 h 606"/>
                  <a:gd name="T26" fmla="*/ 171 w 1508"/>
                  <a:gd name="T27" fmla="*/ 124 h 606"/>
                  <a:gd name="T28" fmla="*/ 140 w 1508"/>
                  <a:gd name="T29" fmla="*/ 109 h 606"/>
                  <a:gd name="T30" fmla="*/ 62 w 1508"/>
                  <a:gd name="T31" fmla="*/ 124 h 606"/>
                  <a:gd name="T32" fmla="*/ 0 w 1508"/>
                  <a:gd name="T33" fmla="*/ 218 h 606"/>
                  <a:gd name="T34" fmla="*/ 0 w 1508"/>
                  <a:gd name="T35" fmla="*/ 295 h 606"/>
                  <a:gd name="T36" fmla="*/ 31 w 1508"/>
                  <a:gd name="T37" fmla="*/ 420 h 606"/>
                  <a:gd name="T38" fmla="*/ 93 w 1508"/>
                  <a:gd name="T39" fmla="*/ 544 h 606"/>
                  <a:gd name="T40" fmla="*/ 109 w 1508"/>
                  <a:gd name="T41" fmla="*/ 513 h 606"/>
                  <a:gd name="T42" fmla="*/ 109 w 1508"/>
                  <a:gd name="T43" fmla="*/ 466 h 606"/>
                  <a:gd name="T44" fmla="*/ 93 w 1508"/>
                  <a:gd name="T45" fmla="*/ 435 h 606"/>
                  <a:gd name="T46" fmla="*/ 47 w 1508"/>
                  <a:gd name="T47" fmla="*/ 342 h 606"/>
                  <a:gd name="T48" fmla="*/ 47 w 1508"/>
                  <a:gd name="T49" fmla="*/ 233 h 606"/>
                  <a:gd name="T50" fmla="*/ 47 w 1508"/>
                  <a:gd name="T51" fmla="*/ 202 h 606"/>
                  <a:gd name="T52" fmla="*/ 93 w 1508"/>
                  <a:gd name="T53" fmla="*/ 171 h 606"/>
                  <a:gd name="T54" fmla="*/ 171 w 1508"/>
                  <a:gd name="T55" fmla="*/ 187 h 606"/>
                  <a:gd name="T56" fmla="*/ 218 w 1508"/>
                  <a:gd name="T57" fmla="*/ 218 h 606"/>
                  <a:gd name="T58" fmla="*/ 295 w 1508"/>
                  <a:gd name="T59" fmla="*/ 389 h 606"/>
                  <a:gd name="T60" fmla="*/ 357 w 1508"/>
                  <a:gd name="T61" fmla="*/ 466 h 606"/>
                  <a:gd name="T62" fmla="*/ 435 w 1508"/>
                  <a:gd name="T63" fmla="*/ 513 h 606"/>
                  <a:gd name="T64" fmla="*/ 513 w 1508"/>
                  <a:gd name="T65" fmla="*/ 529 h 606"/>
                  <a:gd name="T66" fmla="*/ 606 w 1508"/>
                  <a:gd name="T67" fmla="*/ 513 h 606"/>
                  <a:gd name="T68" fmla="*/ 622 w 1508"/>
                  <a:gd name="T69" fmla="*/ 498 h 606"/>
                  <a:gd name="T70" fmla="*/ 839 w 1508"/>
                  <a:gd name="T71" fmla="*/ 560 h 606"/>
                  <a:gd name="T72" fmla="*/ 1119 w 1508"/>
                  <a:gd name="T73" fmla="*/ 575 h 606"/>
                  <a:gd name="T74" fmla="*/ 1212 w 1508"/>
                  <a:gd name="T75" fmla="*/ 591 h 606"/>
                  <a:gd name="T76" fmla="*/ 1290 w 1508"/>
                  <a:gd name="T77" fmla="*/ 591 h 606"/>
                  <a:gd name="T78" fmla="*/ 1352 w 1508"/>
                  <a:gd name="T79" fmla="*/ 606 h 606"/>
                  <a:gd name="T80" fmla="*/ 1414 w 1508"/>
                  <a:gd name="T81" fmla="*/ 591 h 606"/>
                  <a:gd name="T82" fmla="*/ 1352 w 1508"/>
                  <a:gd name="T83" fmla="*/ 560 h 606"/>
                  <a:gd name="T84" fmla="*/ 1275 w 1508"/>
                  <a:gd name="T85" fmla="*/ 544 h 606"/>
                  <a:gd name="T86" fmla="*/ 1399 w 1508"/>
                  <a:gd name="T87" fmla="*/ 544 h 606"/>
                  <a:gd name="T88" fmla="*/ 1461 w 1508"/>
                  <a:gd name="T89" fmla="*/ 529 h 606"/>
                  <a:gd name="T90" fmla="*/ 1492 w 1508"/>
                  <a:gd name="T91" fmla="*/ 498 h 606"/>
                  <a:gd name="T92" fmla="*/ 1508 w 1508"/>
                  <a:gd name="T93" fmla="*/ 451 h 606"/>
                  <a:gd name="T94" fmla="*/ 1492 w 1508"/>
                  <a:gd name="T95" fmla="*/ 373 h 606"/>
                  <a:gd name="T96" fmla="*/ 1430 w 1508"/>
                  <a:gd name="T97" fmla="*/ 249 h 606"/>
                  <a:gd name="T98" fmla="*/ 1399 w 1508"/>
                  <a:gd name="T99" fmla="*/ 187 h 606"/>
                  <a:gd name="T100" fmla="*/ 1399 w 1508"/>
                  <a:gd name="T101" fmla="*/ 140 h 606"/>
                  <a:gd name="T102" fmla="*/ 1399 w 1508"/>
                  <a:gd name="T103" fmla="*/ 93 h 606"/>
                  <a:gd name="T104" fmla="*/ 1399 w 1508"/>
                  <a:gd name="T105" fmla="*/ 62 h 606"/>
                  <a:gd name="T106" fmla="*/ 1352 w 1508"/>
                  <a:gd name="T107" fmla="*/ 31 h 606"/>
                  <a:gd name="T108" fmla="*/ 1321 w 1508"/>
                  <a:gd name="T109" fmla="*/ 16 h 606"/>
                  <a:gd name="T110" fmla="*/ 1290 w 1508"/>
                  <a:gd name="T111" fmla="*/ 140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grpSp>
        <p:grpSp>
          <p:nvGrpSpPr>
            <p:cNvPr id="96" name="Group 10"/>
            <p:cNvGrpSpPr>
              <a:grpSpLocks/>
            </p:cNvGrpSpPr>
            <p:nvPr/>
          </p:nvGrpSpPr>
          <p:grpSpPr bwMode="auto">
            <a:xfrm flipH="1">
              <a:off x="306348" y="1920682"/>
              <a:ext cx="269032" cy="223892"/>
              <a:chOff x="2064" y="1104"/>
              <a:chExt cx="265" cy="212"/>
            </a:xfrm>
          </p:grpSpPr>
          <p:sp>
            <p:nvSpPr>
              <p:cNvPr id="106" name="Freeform 11"/>
              <p:cNvSpPr>
                <a:spLocks/>
              </p:cNvSpPr>
              <p:nvPr/>
            </p:nvSpPr>
            <p:spPr bwMode="auto">
              <a:xfrm>
                <a:off x="2064" y="1210"/>
                <a:ext cx="106" cy="106"/>
              </a:xfrm>
              <a:custGeom>
                <a:avLst/>
                <a:gdLst>
                  <a:gd name="T0" fmla="*/ 106 w 106"/>
                  <a:gd name="T1" fmla="*/ 0 h 106"/>
                  <a:gd name="T2" fmla="*/ 79 w 106"/>
                  <a:gd name="T3" fmla="*/ 13 h 106"/>
                  <a:gd name="T4" fmla="*/ 79 w 106"/>
                  <a:gd name="T5" fmla="*/ 13 h 106"/>
                  <a:gd name="T6" fmla="*/ 53 w 106"/>
                  <a:gd name="T7" fmla="*/ 26 h 106"/>
                  <a:gd name="T8" fmla="*/ 53 w 106"/>
                  <a:gd name="T9" fmla="*/ 26 h 106"/>
                  <a:gd name="T10" fmla="*/ 53 w 106"/>
                  <a:gd name="T11" fmla="*/ 26 h 106"/>
                  <a:gd name="T12" fmla="*/ 53 w 106"/>
                  <a:gd name="T13" fmla="*/ 26 h 106"/>
                  <a:gd name="T14" fmla="*/ 39 w 106"/>
                  <a:gd name="T15" fmla="*/ 53 h 106"/>
                  <a:gd name="T16" fmla="*/ 39 w 106"/>
                  <a:gd name="T17" fmla="*/ 53 h 106"/>
                  <a:gd name="T18" fmla="*/ 26 w 106"/>
                  <a:gd name="T19" fmla="*/ 79 h 106"/>
                  <a:gd name="T20" fmla="*/ 26 w 106"/>
                  <a:gd name="T21" fmla="*/ 79 h 106"/>
                  <a:gd name="T22" fmla="*/ 26 w 106"/>
                  <a:gd name="T23" fmla="*/ 79 h 106"/>
                  <a:gd name="T24" fmla="*/ 26 w 106"/>
                  <a:gd name="T25" fmla="*/ 79 h 106"/>
                  <a:gd name="T26" fmla="*/ 13 w 106"/>
                  <a:gd name="T27" fmla="*/ 92 h 106"/>
                  <a:gd name="T28" fmla="*/ 13 w 106"/>
                  <a:gd name="T29" fmla="*/ 92 h 106"/>
                  <a:gd name="T30" fmla="*/ 0 w 106"/>
                  <a:gd name="T31" fmla="*/ 106 h 1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06"/>
                  <a:gd name="T50" fmla="*/ 106 w 106"/>
                  <a:gd name="T51" fmla="*/ 106 h 1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06">
                    <a:moveTo>
                      <a:pt x="106" y="0"/>
                    </a:moveTo>
                    <a:lnTo>
                      <a:pt x="79" y="13"/>
                    </a:lnTo>
                    <a:lnTo>
                      <a:pt x="53" y="26"/>
                    </a:lnTo>
                    <a:lnTo>
                      <a:pt x="39" y="53"/>
                    </a:lnTo>
                    <a:lnTo>
                      <a:pt x="26" y="79"/>
                    </a:lnTo>
                    <a:lnTo>
                      <a:pt x="13" y="92"/>
                    </a:lnTo>
                    <a:lnTo>
                      <a:pt x="0" y="106"/>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07" name="Freeform 12"/>
              <p:cNvSpPr>
                <a:spLocks/>
              </p:cNvSpPr>
              <p:nvPr/>
            </p:nvSpPr>
            <p:spPr bwMode="auto">
              <a:xfrm>
                <a:off x="2090" y="1210"/>
                <a:ext cx="93" cy="106"/>
              </a:xfrm>
              <a:custGeom>
                <a:avLst/>
                <a:gdLst>
                  <a:gd name="T0" fmla="*/ 93 w 93"/>
                  <a:gd name="T1" fmla="*/ 0 h 106"/>
                  <a:gd name="T2" fmla="*/ 80 w 93"/>
                  <a:gd name="T3" fmla="*/ 13 h 106"/>
                  <a:gd name="T4" fmla="*/ 80 w 93"/>
                  <a:gd name="T5" fmla="*/ 13 h 106"/>
                  <a:gd name="T6" fmla="*/ 66 w 93"/>
                  <a:gd name="T7" fmla="*/ 26 h 106"/>
                  <a:gd name="T8" fmla="*/ 66 w 93"/>
                  <a:gd name="T9" fmla="*/ 26 h 106"/>
                  <a:gd name="T10" fmla="*/ 53 w 93"/>
                  <a:gd name="T11" fmla="*/ 39 h 106"/>
                  <a:gd name="T12" fmla="*/ 53 w 93"/>
                  <a:gd name="T13" fmla="*/ 39 h 106"/>
                  <a:gd name="T14" fmla="*/ 40 w 93"/>
                  <a:gd name="T15" fmla="*/ 66 h 106"/>
                  <a:gd name="T16" fmla="*/ 40 w 93"/>
                  <a:gd name="T17" fmla="*/ 66 h 106"/>
                  <a:gd name="T18" fmla="*/ 40 w 93"/>
                  <a:gd name="T19" fmla="*/ 66 h 106"/>
                  <a:gd name="T20" fmla="*/ 40 w 93"/>
                  <a:gd name="T21" fmla="*/ 66 h 106"/>
                  <a:gd name="T22" fmla="*/ 13 w 93"/>
                  <a:gd name="T23" fmla="*/ 92 h 106"/>
                  <a:gd name="T24" fmla="*/ 13 w 93"/>
                  <a:gd name="T25" fmla="*/ 92 h 106"/>
                  <a:gd name="T26" fmla="*/ 0 w 93"/>
                  <a:gd name="T27" fmla="*/ 106 h 10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3"/>
                  <a:gd name="T43" fmla="*/ 0 h 106"/>
                  <a:gd name="T44" fmla="*/ 93 w 93"/>
                  <a:gd name="T45" fmla="*/ 106 h 10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3" h="106">
                    <a:moveTo>
                      <a:pt x="93" y="0"/>
                    </a:moveTo>
                    <a:lnTo>
                      <a:pt x="80" y="13"/>
                    </a:lnTo>
                    <a:lnTo>
                      <a:pt x="66" y="26"/>
                    </a:lnTo>
                    <a:lnTo>
                      <a:pt x="53" y="39"/>
                    </a:lnTo>
                    <a:lnTo>
                      <a:pt x="40" y="66"/>
                    </a:lnTo>
                    <a:lnTo>
                      <a:pt x="13" y="92"/>
                    </a:lnTo>
                    <a:lnTo>
                      <a:pt x="0" y="106"/>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08" name="Freeform 13"/>
              <p:cNvSpPr>
                <a:spLocks/>
              </p:cNvSpPr>
              <p:nvPr/>
            </p:nvSpPr>
            <p:spPr bwMode="auto">
              <a:xfrm>
                <a:off x="2117" y="1263"/>
                <a:ext cx="39" cy="13"/>
              </a:xfrm>
              <a:custGeom>
                <a:avLst/>
                <a:gdLst>
                  <a:gd name="T0" fmla="*/ 39 w 39"/>
                  <a:gd name="T1" fmla="*/ 13 h 13"/>
                  <a:gd name="T2" fmla="*/ 26 w 39"/>
                  <a:gd name="T3" fmla="*/ 13 h 13"/>
                  <a:gd name="T4" fmla="*/ 26 w 39"/>
                  <a:gd name="T5" fmla="*/ 13 h 13"/>
                  <a:gd name="T6" fmla="*/ 26 w 39"/>
                  <a:gd name="T7" fmla="*/ 13 h 13"/>
                  <a:gd name="T8" fmla="*/ 0 w 39"/>
                  <a:gd name="T9" fmla="*/ 0 h 13"/>
                  <a:gd name="T10" fmla="*/ 0 60000 65536"/>
                  <a:gd name="T11" fmla="*/ 0 60000 65536"/>
                  <a:gd name="T12" fmla="*/ 0 60000 65536"/>
                  <a:gd name="T13" fmla="*/ 0 60000 65536"/>
                  <a:gd name="T14" fmla="*/ 0 60000 65536"/>
                  <a:gd name="T15" fmla="*/ 0 w 39"/>
                  <a:gd name="T16" fmla="*/ 0 h 13"/>
                  <a:gd name="T17" fmla="*/ 39 w 39"/>
                  <a:gd name="T18" fmla="*/ 13 h 13"/>
                </a:gdLst>
                <a:ahLst/>
                <a:cxnLst>
                  <a:cxn ang="T10">
                    <a:pos x="T0" y="T1"/>
                  </a:cxn>
                  <a:cxn ang="T11">
                    <a:pos x="T2" y="T3"/>
                  </a:cxn>
                  <a:cxn ang="T12">
                    <a:pos x="T4" y="T5"/>
                  </a:cxn>
                  <a:cxn ang="T13">
                    <a:pos x="T6" y="T7"/>
                  </a:cxn>
                  <a:cxn ang="T14">
                    <a:pos x="T8" y="T9"/>
                  </a:cxn>
                </a:cxnLst>
                <a:rect l="T15" t="T16" r="T17" b="T18"/>
                <a:pathLst>
                  <a:path w="39" h="13">
                    <a:moveTo>
                      <a:pt x="39" y="13"/>
                    </a:moveTo>
                    <a:lnTo>
                      <a:pt x="26" y="13"/>
                    </a:lnTo>
                    <a:lnTo>
                      <a:pt x="0"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09" name="Freeform 14"/>
              <p:cNvSpPr>
                <a:spLocks/>
              </p:cNvSpPr>
              <p:nvPr/>
            </p:nvSpPr>
            <p:spPr bwMode="auto">
              <a:xfrm>
                <a:off x="2103" y="1263"/>
                <a:ext cx="40" cy="26"/>
              </a:xfrm>
              <a:custGeom>
                <a:avLst/>
                <a:gdLst>
                  <a:gd name="T0" fmla="*/ 40 w 40"/>
                  <a:gd name="T1" fmla="*/ 26 h 26"/>
                  <a:gd name="T2" fmla="*/ 27 w 40"/>
                  <a:gd name="T3" fmla="*/ 13 h 26"/>
                  <a:gd name="T4" fmla="*/ 14 w 40"/>
                  <a:gd name="T5" fmla="*/ 13 h 26"/>
                  <a:gd name="T6" fmla="*/ 14 w 40"/>
                  <a:gd name="T7" fmla="*/ 13 h 26"/>
                  <a:gd name="T8" fmla="*/ 14 w 40"/>
                  <a:gd name="T9" fmla="*/ 0 h 26"/>
                  <a:gd name="T10" fmla="*/ 14 w 40"/>
                  <a:gd name="T11" fmla="*/ 0 h 26"/>
                  <a:gd name="T12" fmla="*/ 14 w 40"/>
                  <a:gd name="T13" fmla="*/ 0 h 26"/>
                  <a:gd name="T14" fmla="*/ 14 w 40"/>
                  <a:gd name="T15" fmla="*/ 0 h 26"/>
                  <a:gd name="T16" fmla="*/ 14 w 40"/>
                  <a:gd name="T17" fmla="*/ 0 h 26"/>
                  <a:gd name="T18" fmla="*/ 14 w 40"/>
                  <a:gd name="T19" fmla="*/ 0 h 26"/>
                  <a:gd name="T20" fmla="*/ 0 w 40"/>
                  <a:gd name="T21" fmla="*/ 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26"/>
                  <a:gd name="T35" fmla="*/ 40 w 4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26">
                    <a:moveTo>
                      <a:pt x="40" y="26"/>
                    </a:moveTo>
                    <a:lnTo>
                      <a:pt x="27" y="13"/>
                    </a:lnTo>
                    <a:lnTo>
                      <a:pt x="14" y="13"/>
                    </a:lnTo>
                    <a:lnTo>
                      <a:pt x="14" y="0"/>
                    </a:lnTo>
                    <a:lnTo>
                      <a:pt x="0"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10" name="Freeform 15"/>
              <p:cNvSpPr>
                <a:spLocks/>
              </p:cNvSpPr>
              <p:nvPr/>
            </p:nvSpPr>
            <p:spPr bwMode="auto">
              <a:xfrm>
                <a:off x="2103" y="1276"/>
                <a:ext cx="27" cy="13"/>
              </a:xfrm>
              <a:custGeom>
                <a:avLst/>
                <a:gdLst>
                  <a:gd name="T0" fmla="*/ 27 w 27"/>
                  <a:gd name="T1" fmla="*/ 13 h 13"/>
                  <a:gd name="T2" fmla="*/ 27 w 27"/>
                  <a:gd name="T3" fmla="*/ 13 h 13"/>
                  <a:gd name="T4" fmla="*/ 27 w 27"/>
                  <a:gd name="T5" fmla="*/ 13 h 13"/>
                  <a:gd name="T6" fmla="*/ 14 w 27"/>
                  <a:gd name="T7" fmla="*/ 0 h 13"/>
                  <a:gd name="T8" fmla="*/ 14 w 27"/>
                  <a:gd name="T9" fmla="*/ 0 h 13"/>
                  <a:gd name="T10" fmla="*/ 14 w 27"/>
                  <a:gd name="T11" fmla="*/ 0 h 13"/>
                  <a:gd name="T12" fmla="*/ 14 w 27"/>
                  <a:gd name="T13" fmla="*/ 0 h 13"/>
                  <a:gd name="T14" fmla="*/ 14 w 27"/>
                  <a:gd name="T15" fmla="*/ 0 h 13"/>
                  <a:gd name="T16" fmla="*/ 14 w 27"/>
                  <a:gd name="T17" fmla="*/ 0 h 13"/>
                  <a:gd name="T18" fmla="*/ 0 w 27"/>
                  <a:gd name="T19" fmla="*/ 0 h 13"/>
                  <a:gd name="T20" fmla="*/ 0 w 27"/>
                  <a:gd name="T21" fmla="*/ 0 h 13"/>
                  <a:gd name="T22" fmla="*/ 0 w 27"/>
                  <a:gd name="T23" fmla="*/ 0 h 13"/>
                  <a:gd name="T24" fmla="*/ 0 w 27"/>
                  <a:gd name="T25" fmla="*/ 0 h 13"/>
                  <a:gd name="T26" fmla="*/ 0 w 27"/>
                  <a:gd name="T27" fmla="*/ 0 h 13"/>
                  <a:gd name="T28" fmla="*/ 0 w 27"/>
                  <a:gd name="T29" fmla="*/ 0 h 13"/>
                  <a:gd name="T30" fmla="*/ 0 w 27"/>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
                  <a:gd name="T49" fmla="*/ 0 h 13"/>
                  <a:gd name="T50" fmla="*/ 27 w 27"/>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 h="13">
                    <a:moveTo>
                      <a:pt x="27" y="13"/>
                    </a:moveTo>
                    <a:lnTo>
                      <a:pt x="27" y="13"/>
                    </a:lnTo>
                    <a:lnTo>
                      <a:pt x="14" y="0"/>
                    </a:lnTo>
                    <a:lnTo>
                      <a:pt x="0"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11" name="Freeform 16"/>
              <p:cNvSpPr>
                <a:spLocks/>
              </p:cNvSpPr>
              <p:nvPr/>
            </p:nvSpPr>
            <p:spPr bwMode="auto">
              <a:xfrm>
                <a:off x="2236" y="1143"/>
                <a:ext cx="66" cy="14"/>
              </a:xfrm>
              <a:custGeom>
                <a:avLst/>
                <a:gdLst>
                  <a:gd name="T0" fmla="*/ 0 w 66"/>
                  <a:gd name="T1" fmla="*/ 14 h 14"/>
                  <a:gd name="T2" fmla="*/ 40 w 66"/>
                  <a:gd name="T3" fmla="*/ 0 h 14"/>
                  <a:gd name="T4" fmla="*/ 40 w 66"/>
                  <a:gd name="T5" fmla="*/ 0 h 14"/>
                  <a:gd name="T6" fmla="*/ 66 w 66"/>
                  <a:gd name="T7" fmla="*/ 0 h 14"/>
                  <a:gd name="T8" fmla="*/ 0 60000 65536"/>
                  <a:gd name="T9" fmla="*/ 0 60000 65536"/>
                  <a:gd name="T10" fmla="*/ 0 60000 65536"/>
                  <a:gd name="T11" fmla="*/ 0 60000 65536"/>
                  <a:gd name="T12" fmla="*/ 0 w 66"/>
                  <a:gd name="T13" fmla="*/ 0 h 14"/>
                  <a:gd name="T14" fmla="*/ 66 w 66"/>
                  <a:gd name="T15" fmla="*/ 14 h 14"/>
                </a:gdLst>
                <a:ahLst/>
                <a:cxnLst>
                  <a:cxn ang="T8">
                    <a:pos x="T0" y="T1"/>
                  </a:cxn>
                  <a:cxn ang="T9">
                    <a:pos x="T2" y="T3"/>
                  </a:cxn>
                  <a:cxn ang="T10">
                    <a:pos x="T4" y="T5"/>
                  </a:cxn>
                  <a:cxn ang="T11">
                    <a:pos x="T6" y="T7"/>
                  </a:cxn>
                </a:cxnLst>
                <a:rect l="T12" t="T13" r="T14" b="T15"/>
                <a:pathLst>
                  <a:path w="66" h="14">
                    <a:moveTo>
                      <a:pt x="0" y="14"/>
                    </a:moveTo>
                    <a:lnTo>
                      <a:pt x="40" y="0"/>
                    </a:lnTo>
                    <a:lnTo>
                      <a:pt x="66"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12" name="Freeform 17"/>
              <p:cNvSpPr>
                <a:spLocks/>
              </p:cNvSpPr>
              <p:nvPr/>
            </p:nvSpPr>
            <p:spPr bwMode="auto">
              <a:xfrm>
                <a:off x="2236" y="1157"/>
                <a:ext cx="79" cy="26"/>
              </a:xfrm>
              <a:custGeom>
                <a:avLst/>
                <a:gdLst>
                  <a:gd name="T0" fmla="*/ 0 w 79"/>
                  <a:gd name="T1" fmla="*/ 26 h 26"/>
                  <a:gd name="T2" fmla="*/ 13 w 79"/>
                  <a:gd name="T3" fmla="*/ 13 h 26"/>
                  <a:gd name="T4" fmla="*/ 13 w 79"/>
                  <a:gd name="T5" fmla="*/ 13 h 26"/>
                  <a:gd name="T6" fmla="*/ 26 w 79"/>
                  <a:gd name="T7" fmla="*/ 0 h 26"/>
                  <a:gd name="T8" fmla="*/ 26 w 79"/>
                  <a:gd name="T9" fmla="*/ 0 h 26"/>
                  <a:gd name="T10" fmla="*/ 26 w 79"/>
                  <a:gd name="T11" fmla="*/ 0 h 26"/>
                  <a:gd name="T12" fmla="*/ 26 w 79"/>
                  <a:gd name="T13" fmla="*/ 0 h 26"/>
                  <a:gd name="T14" fmla="*/ 53 w 79"/>
                  <a:gd name="T15" fmla="*/ 0 h 26"/>
                  <a:gd name="T16" fmla="*/ 53 w 79"/>
                  <a:gd name="T17" fmla="*/ 0 h 26"/>
                  <a:gd name="T18" fmla="*/ 79 w 79"/>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26"/>
                  <a:gd name="T32" fmla="*/ 79 w 7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26">
                    <a:moveTo>
                      <a:pt x="0" y="26"/>
                    </a:moveTo>
                    <a:lnTo>
                      <a:pt x="13" y="13"/>
                    </a:lnTo>
                    <a:lnTo>
                      <a:pt x="26" y="0"/>
                    </a:lnTo>
                    <a:lnTo>
                      <a:pt x="53" y="0"/>
                    </a:lnTo>
                    <a:lnTo>
                      <a:pt x="79"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13" name="Freeform 18"/>
              <p:cNvSpPr>
                <a:spLocks/>
              </p:cNvSpPr>
              <p:nvPr/>
            </p:nvSpPr>
            <p:spPr bwMode="auto">
              <a:xfrm>
                <a:off x="2223" y="1183"/>
                <a:ext cx="106" cy="13"/>
              </a:xfrm>
              <a:custGeom>
                <a:avLst/>
                <a:gdLst>
                  <a:gd name="T0" fmla="*/ 0 w 106"/>
                  <a:gd name="T1" fmla="*/ 13 h 13"/>
                  <a:gd name="T2" fmla="*/ 13 w 106"/>
                  <a:gd name="T3" fmla="*/ 13 h 13"/>
                  <a:gd name="T4" fmla="*/ 13 w 106"/>
                  <a:gd name="T5" fmla="*/ 13 h 13"/>
                  <a:gd name="T6" fmla="*/ 26 w 106"/>
                  <a:gd name="T7" fmla="*/ 13 h 13"/>
                  <a:gd name="T8" fmla="*/ 26 w 106"/>
                  <a:gd name="T9" fmla="*/ 13 h 13"/>
                  <a:gd name="T10" fmla="*/ 26 w 106"/>
                  <a:gd name="T11" fmla="*/ 13 h 13"/>
                  <a:gd name="T12" fmla="*/ 26 w 106"/>
                  <a:gd name="T13" fmla="*/ 13 h 13"/>
                  <a:gd name="T14" fmla="*/ 39 w 106"/>
                  <a:gd name="T15" fmla="*/ 0 h 13"/>
                  <a:gd name="T16" fmla="*/ 39 w 106"/>
                  <a:gd name="T17" fmla="*/ 0 h 13"/>
                  <a:gd name="T18" fmla="*/ 66 w 106"/>
                  <a:gd name="T19" fmla="*/ 0 h 13"/>
                  <a:gd name="T20" fmla="*/ 66 w 106"/>
                  <a:gd name="T21" fmla="*/ 0 h 13"/>
                  <a:gd name="T22" fmla="*/ 66 w 106"/>
                  <a:gd name="T23" fmla="*/ 0 h 13"/>
                  <a:gd name="T24" fmla="*/ 66 w 106"/>
                  <a:gd name="T25" fmla="*/ 0 h 13"/>
                  <a:gd name="T26" fmla="*/ 79 w 106"/>
                  <a:gd name="T27" fmla="*/ 0 h 13"/>
                  <a:gd name="T28" fmla="*/ 79 w 106"/>
                  <a:gd name="T29" fmla="*/ 0 h 13"/>
                  <a:gd name="T30" fmla="*/ 106 w 106"/>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3"/>
                  <a:gd name="T50" fmla="*/ 106 w 106"/>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3">
                    <a:moveTo>
                      <a:pt x="0" y="13"/>
                    </a:moveTo>
                    <a:lnTo>
                      <a:pt x="13" y="13"/>
                    </a:lnTo>
                    <a:lnTo>
                      <a:pt x="26" y="13"/>
                    </a:lnTo>
                    <a:lnTo>
                      <a:pt x="39" y="0"/>
                    </a:lnTo>
                    <a:lnTo>
                      <a:pt x="66" y="0"/>
                    </a:lnTo>
                    <a:lnTo>
                      <a:pt x="79" y="0"/>
                    </a:lnTo>
                    <a:lnTo>
                      <a:pt x="106"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14" name="Freeform 19"/>
              <p:cNvSpPr>
                <a:spLocks/>
              </p:cNvSpPr>
              <p:nvPr/>
            </p:nvSpPr>
            <p:spPr bwMode="auto">
              <a:xfrm>
                <a:off x="2103" y="1104"/>
                <a:ext cx="67" cy="39"/>
              </a:xfrm>
              <a:custGeom>
                <a:avLst/>
                <a:gdLst>
                  <a:gd name="T0" fmla="*/ 0 w 67"/>
                  <a:gd name="T1" fmla="*/ 0 h 39"/>
                  <a:gd name="T2" fmla="*/ 14 w 67"/>
                  <a:gd name="T3" fmla="*/ 0 h 39"/>
                  <a:gd name="T4" fmla="*/ 14 w 67"/>
                  <a:gd name="T5" fmla="*/ 0 h 39"/>
                  <a:gd name="T6" fmla="*/ 14 w 67"/>
                  <a:gd name="T7" fmla="*/ 0 h 39"/>
                  <a:gd name="T8" fmla="*/ 14 w 67"/>
                  <a:gd name="T9" fmla="*/ 0 h 39"/>
                  <a:gd name="T10" fmla="*/ 14 w 67"/>
                  <a:gd name="T11" fmla="*/ 0 h 39"/>
                  <a:gd name="T12" fmla="*/ 27 w 67"/>
                  <a:gd name="T13" fmla="*/ 0 h 39"/>
                  <a:gd name="T14" fmla="*/ 53 w 67"/>
                  <a:gd name="T15" fmla="*/ 0 h 39"/>
                  <a:gd name="T16" fmla="*/ 53 w 67"/>
                  <a:gd name="T17" fmla="*/ 0 h 39"/>
                  <a:gd name="T18" fmla="*/ 53 w 67"/>
                  <a:gd name="T19" fmla="*/ 13 h 39"/>
                  <a:gd name="T20" fmla="*/ 67 w 67"/>
                  <a:gd name="T21" fmla="*/ 26 h 39"/>
                  <a:gd name="T22" fmla="*/ 67 w 67"/>
                  <a:gd name="T23" fmla="*/ 26 h 39"/>
                  <a:gd name="T24" fmla="*/ 53 w 67"/>
                  <a:gd name="T25" fmla="*/ 39 h 39"/>
                  <a:gd name="T26" fmla="*/ 53 w 67"/>
                  <a:gd name="T27" fmla="*/ 39 h 39"/>
                  <a:gd name="T28" fmla="*/ 53 w 67"/>
                  <a:gd name="T29" fmla="*/ 39 h 39"/>
                  <a:gd name="T30" fmla="*/ 27 w 67"/>
                  <a:gd name="T31" fmla="*/ 26 h 39"/>
                  <a:gd name="T32" fmla="*/ 14 w 67"/>
                  <a:gd name="T33" fmla="*/ 13 h 39"/>
                  <a:gd name="T34" fmla="*/ 14 w 67"/>
                  <a:gd name="T35" fmla="*/ 13 h 39"/>
                  <a:gd name="T36" fmla="*/ 0 w 67"/>
                  <a:gd name="T37" fmla="*/ 13 h 39"/>
                  <a:gd name="T38" fmla="*/ 0 w 67"/>
                  <a:gd name="T39" fmla="*/ 13 h 39"/>
                  <a:gd name="T40" fmla="*/ 0 w 67"/>
                  <a:gd name="T41" fmla="*/ 13 h 39"/>
                  <a:gd name="T42" fmla="*/ 0 w 67"/>
                  <a:gd name="T43" fmla="*/ 13 h 39"/>
                  <a:gd name="T44" fmla="*/ 0 w 67"/>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7"/>
                  <a:gd name="T70" fmla="*/ 0 h 39"/>
                  <a:gd name="T71" fmla="*/ 67 w 67"/>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a:solidFill>
                    <a:srgbClr val="000000"/>
                  </a:solidFill>
                </a:endParaRPr>
              </a:p>
            </p:txBody>
          </p:sp>
          <p:sp>
            <p:nvSpPr>
              <p:cNvPr id="115" name="Freeform 20"/>
              <p:cNvSpPr>
                <a:spLocks/>
              </p:cNvSpPr>
              <p:nvPr/>
            </p:nvSpPr>
            <p:spPr bwMode="auto">
              <a:xfrm>
                <a:off x="2103" y="1104"/>
                <a:ext cx="53" cy="39"/>
              </a:xfrm>
              <a:custGeom>
                <a:avLst/>
                <a:gdLst>
                  <a:gd name="T0" fmla="*/ 0 w 53"/>
                  <a:gd name="T1" fmla="*/ 0 h 39"/>
                  <a:gd name="T2" fmla="*/ 14 w 53"/>
                  <a:gd name="T3" fmla="*/ 0 h 39"/>
                  <a:gd name="T4" fmla="*/ 14 w 53"/>
                  <a:gd name="T5" fmla="*/ 0 h 39"/>
                  <a:gd name="T6" fmla="*/ 14 w 53"/>
                  <a:gd name="T7" fmla="*/ 0 h 39"/>
                  <a:gd name="T8" fmla="*/ 27 w 53"/>
                  <a:gd name="T9" fmla="*/ 0 h 39"/>
                  <a:gd name="T10" fmla="*/ 40 w 53"/>
                  <a:gd name="T11" fmla="*/ 0 h 39"/>
                  <a:gd name="T12" fmla="*/ 40 w 53"/>
                  <a:gd name="T13" fmla="*/ 0 h 39"/>
                  <a:gd name="T14" fmla="*/ 53 w 53"/>
                  <a:gd name="T15" fmla="*/ 13 h 39"/>
                  <a:gd name="T16" fmla="*/ 53 w 53"/>
                  <a:gd name="T17" fmla="*/ 26 h 39"/>
                  <a:gd name="T18" fmla="*/ 53 w 53"/>
                  <a:gd name="T19" fmla="*/ 26 h 39"/>
                  <a:gd name="T20" fmla="*/ 53 w 53"/>
                  <a:gd name="T21" fmla="*/ 26 h 39"/>
                  <a:gd name="T22" fmla="*/ 40 w 53"/>
                  <a:gd name="T23" fmla="*/ 39 h 39"/>
                  <a:gd name="T24" fmla="*/ 40 w 53"/>
                  <a:gd name="T25" fmla="*/ 39 h 39"/>
                  <a:gd name="T26" fmla="*/ 27 w 53"/>
                  <a:gd name="T27" fmla="*/ 26 h 39"/>
                  <a:gd name="T28" fmla="*/ 14 w 53"/>
                  <a:gd name="T29" fmla="*/ 13 h 39"/>
                  <a:gd name="T30" fmla="*/ 14 w 53"/>
                  <a:gd name="T31" fmla="*/ 13 h 39"/>
                  <a:gd name="T32" fmla="*/ 14 w 53"/>
                  <a:gd name="T33" fmla="*/ 13 h 39"/>
                  <a:gd name="T34" fmla="*/ 0 w 53"/>
                  <a:gd name="T35" fmla="*/ 13 h 39"/>
                  <a:gd name="T36" fmla="*/ 0 w 53"/>
                  <a:gd name="T37" fmla="*/ 13 h 39"/>
                  <a:gd name="T38" fmla="*/ 0 w 53"/>
                  <a:gd name="T39" fmla="*/ 13 h 39"/>
                  <a:gd name="T40" fmla="*/ 0 w 53"/>
                  <a:gd name="T41" fmla="*/ 0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39"/>
                  <a:gd name="T65" fmla="*/ 53 w 53"/>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39">
                    <a:moveTo>
                      <a:pt x="0" y="0"/>
                    </a:moveTo>
                    <a:lnTo>
                      <a:pt x="14" y="0"/>
                    </a:lnTo>
                    <a:lnTo>
                      <a:pt x="27" y="0"/>
                    </a:lnTo>
                    <a:lnTo>
                      <a:pt x="40" y="0"/>
                    </a:lnTo>
                    <a:lnTo>
                      <a:pt x="53" y="13"/>
                    </a:lnTo>
                    <a:lnTo>
                      <a:pt x="53" y="26"/>
                    </a:lnTo>
                    <a:lnTo>
                      <a:pt x="40" y="39"/>
                    </a:lnTo>
                    <a:lnTo>
                      <a:pt x="27" y="26"/>
                    </a:lnTo>
                    <a:lnTo>
                      <a:pt x="14" y="13"/>
                    </a:lnTo>
                    <a:lnTo>
                      <a:pt x="0" y="1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a:solidFill>
                    <a:srgbClr val="000000"/>
                  </a:solidFill>
                </a:endParaRPr>
              </a:p>
            </p:txBody>
          </p:sp>
          <p:sp>
            <p:nvSpPr>
              <p:cNvPr id="116" name="Freeform 21"/>
              <p:cNvSpPr>
                <a:spLocks/>
              </p:cNvSpPr>
              <p:nvPr/>
            </p:nvSpPr>
            <p:spPr bwMode="auto">
              <a:xfrm>
                <a:off x="2130" y="1104"/>
                <a:ext cx="13" cy="26"/>
              </a:xfrm>
              <a:custGeom>
                <a:avLst/>
                <a:gdLst>
                  <a:gd name="T0" fmla="*/ 0 w 13"/>
                  <a:gd name="T1" fmla="*/ 13 h 26"/>
                  <a:gd name="T2" fmla="*/ 0 w 13"/>
                  <a:gd name="T3" fmla="*/ 13 h 26"/>
                  <a:gd name="T4" fmla="*/ 13 w 13"/>
                  <a:gd name="T5" fmla="*/ 0 h 26"/>
                  <a:gd name="T6" fmla="*/ 13 w 13"/>
                  <a:gd name="T7" fmla="*/ 0 h 26"/>
                  <a:gd name="T8" fmla="*/ 13 w 13"/>
                  <a:gd name="T9" fmla="*/ 13 h 26"/>
                  <a:gd name="T10" fmla="*/ 13 w 13"/>
                  <a:gd name="T11" fmla="*/ 13 h 26"/>
                  <a:gd name="T12" fmla="*/ 13 w 13"/>
                  <a:gd name="T13" fmla="*/ 13 h 26"/>
                  <a:gd name="T14" fmla="*/ 13 w 13"/>
                  <a:gd name="T15" fmla="*/ 26 h 26"/>
                  <a:gd name="T16" fmla="*/ 13 w 13"/>
                  <a:gd name="T17" fmla="*/ 26 h 26"/>
                  <a:gd name="T18" fmla="*/ 13 w 13"/>
                  <a:gd name="T19" fmla="*/ 26 h 26"/>
                  <a:gd name="T20" fmla="*/ 0 w 13"/>
                  <a:gd name="T21" fmla="*/ 26 h 26"/>
                  <a:gd name="T22" fmla="*/ 0 w 13"/>
                  <a:gd name="T23" fmla="*/ 13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0" y="13"/>
                    </a:moveTo>
                    <a:lnTo>
                      <a:pt x="0" y="13"/>
                    </a:lnTo>
                    <a:lnTo>
                      <a:pt x="13" y="0"/>
                    </a:lnTo>
                    <a:lnTo>
                      <a:pt x="13" y="13"/>
                    </a:lnTo>
                    <a:lnTo>
                      <a:pt x="13" y="26"/>
                    </a:lnTo>
                    <a:lnTo>
                      <a:pt x="0" y="26"/>
                    </a:lnTo>
                    <a:lnTo>
                      <a:pt x="0" y="13"/>
                    </a:lnTo>
                    <a:close/>
                  </a:path>
                </a:pathLst>
              </a:custGeom>
              <a:solidFill>
                <a:srgbClr val="FE1012"/>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a:solidFill>
                    <a:srgbClr val="000000"/>
                  </a:solidFill>
                </a:endParaRPr>
              </a:p>
            </p:txBody>
          </p:sp>
          <p:sp>
            <p:nvSpPr>
              <p:cNvPr id="117" name="Freeform 22"/>
              <p:cNvSpPr>
                <a:spLocks/>
              </p:cNvSpPr>
              <p:nvPr/>
            </p:nvSpPr>
            <p:spPr bwMode="auto">
              <a:xfrm>
                <a:off x="2103" y="1104"/>
                <a:ext cx="67" cy="39"/>
              </a:xfrm>
              <a:custGeom>
                <a:avLst/>
                <a:gdLst>
                  <a:gd name="T0" fmla="*/ 14 w 67"/>
                  <a:gd name="T1" fmla="*/ 0 h 39"/>
                  <a:gd name="T2" fmla="*/ 14 w 67"/>
                  <a:gd name="T3" fmla="*/ 0 h 39"/>
                  <a:gd name="T4" fmla="*/ 14 w 67"/>
                  <a:gd name="T5" fmla="*/ 0 h 39"/>
                  <a:gd name="T6" fmla="*/ 14 w 67"/>
                  <a:gd name="T7" fmla="*/ 0 h 39"/>
                  <a:gd name="T8" fmla="*/ 14 w 67"/>
                  <a:gd name="T9" fmla="*/ 0 h 39"/>
                  <a:gd name="T10" fmla="*/ 27 w 67"/>
                  <a:gd name="T11" fmla="*/ 0 h 39"/>
                  <a:gd name="T12" fmla="*/ 53 w 67"/>
                  <a:gd name="T13" fmla="*/ 0 h 39"/>
                  <a:gd name="T14" fmla="*/ 53 w 67"/>
                  <a:gd name="T15" fmla="*/ 0 h 39"/>
                  <a:gd name="T16" fmla="*/ 53 w 67"/>
                  <a:gd name="T17" fmla="*/ 13 h 39"/>
                  <a:gd name="T18" fmla="*/ 67 w 67"/>
                  <a:gd name="T19" fmla="*/ 26 h 39"/>
                  <a:gd name="T20" fmla="*/ 67 w 67"/>
                  <a:gd name="T21" fmla="*/ 26 h 39"/>
                  <a:gd name="T22" fmla="*/ 53 w 67"/>
                  <a:gd name="T23" fmla="*/ 39 h 39"/>
                  <a:gd name="T24" fmla="*/ 53 w 67"/>
                  <a:gd name="T25" fmla="*/ 39 h 39"/>
                  <a:gd name="T26" fmla="*/ 53 w 67"/>
                  <a:gd name="T27" fmla="*/ 39 h 39"/>
                  <a:gd name="T28" fmla="*/ 27 w 67"/>
                  <a:gd name="T29" fmla="*/ 26 h 39"/>
                  <a:gd name="T30" fmla="*/ 14 w 67"/>
                  <a:gd name="T31" fmla="*/ 13 h 39"/>
                  <a:gd name="T32" fmla="*/ 14 w 67"/>
                  <a:gd name="T33" fmla="*/ 13 h 39"/>
                  <a:gd name="T34" fmla="*/ 0 w 67"/>
                  <a:gd name="T35" fmla="*/ 13 h 39"/>
                  <a:gd name="T36" fmla="*/ 0 w 67"/>
                  <a:gd name="T37" fmla="*/ 13 h 39"/>
                  <a:gd name="T38" fmla="*/ 0 w 67"/>
                  <a:gd name="T39" fmla="*/ 13 h 39"/>
                  <a:gd name="T40" fmla="*/ 0 w 67"/>
                  <a:gd name="T41" fmla="*/ 13 h 39"/>
                  <a:gd name="T42" fmla="*/ 0 w 67"/>
                  <a:gd name="T43" fmla="*/ 0 h 39"/>
                  <a:gd name="T44" fmla="*/ 14 w 67"/>
                  <a:gd name="T45" fmla="*/ 0 h 39"/>
                  <a:gd name="T46" fmla="*/ 14 w 67"/>
                  <a:gd name="T47" fmla="*/ 0 h 39"/>
                  <a:gd name="T48" fmla="*/ 14 w 67"/>
                  <a:gd name="T49" fmla="*/ 0 h 39"/>
                  <a:gd name="T50" fmla="*/ 27 w 67"/>
                  <a:gd name="T51" fmla="*/ 0 h 39"/>
                  <a:gd name="T52" fmla="*/ 40 w 67"/>
                  <a:gd name="T53" fmla="*/ 0 h 39"/>
                  <a:gd name="T54" fmla="*/ 40 w 67"/>
                  <a:gd name="T55" fmla="*/ 0 h 39"/>
                  <a:gd name="T56" fmla="*/ 53 w 67"/>
                  <a:gd name="T57" fmla="*/ 13 h 39"/>
                  <a:gd name="T58" fmla="*/ 53 w 67"/>
                  <a:gd name="T59" fmla="*/ 26 h 39"/>
                  <a:gd name="T60" fmla="*/ 53 w 67"/>
                  <a:gd name="T61" fmla="*/ 26 h 39"/>
                  <a:gd name="T62" fmla="*/ 53 w 67"/>
                  <a:gd name="T63" fmla="*/ 26 h 39"/>
                  <a:gd name="T64" fmla="*/ 40 w 67"/>
                  <a:gd name="T65" fmla="*/ 39 h 39"/>
                  <a:gd name="T66" fmla="*/ 40 w 67"/>
                  <a:gd name="T67" fmla="*/ 39 h 39"/>
                  <a:gd name="T68" fmla="*/ 27 w 67"/>
                  <a:gd name="T69" fmla="*/ 26 h 39"/>
                  <a:gd name="T70" fmla="*/ 14 w 67"/>
                  <a:gd name="T71" fmla="*/ 13 h 39"/>
                  <a:gd name="T72" fmla="*/ 14 w 67"/>
                  <a:gd name="T73" fmla="*/ 13 h 39"/>
                  <a:gd name="T74" fmla="*/ 14 w 67"/>
                  <a:gd name="T75" fmla="*/ 13 h 39"/>
                  <a:gd name="T76" fmla="*/ 0 w 67"/>
                  <a:gd name="T77" fmla="*/ 13 h 39"/>
                  <a:gd name="T78" fmla="*/ 0 w 67"/>
                  <a:gd name="T79" fmla="*/ 13 h 39"/>
                  <a:gd name="T80" fmla="*/ 0 w 67"/>
                  <a:gd name="T81" fmla="*/ 13 h 39"/>
                  <a:gd name="T82" fmla="*/ 0 w 67"/>
                  <a:gd name="T83" fmla="*/ 0 h 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
                  <a:gd name="T127" fmla="*/ 0 h 39"/>
                  <a:gd name="T128" fmla="*/ 67 w 67"/>
                  <a:gd name="T129" fmla="*/ 39 h 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lnTo>
                      <a:pt x="14" y="0"/>
                    </a:lnTo>
                    <a:lnTo>
                      <a:pt x="27" y="0"/>
                    </a:lnTo>
                    <a:lnTo>
                      <a:pt x="40" y="0"/>
                    </a:lnTo>
                    <a:lnTo>
                      <a:pt x="53" y="13"/>
                    </a:lnTo>
                    <a:lnTo>
                      <a:pt x="53" y="26"/>
                    </a:lnTo>
                    <a:lnTo>
                      <a:pt x="40" y="39"/>
                    </a:lnTo>
                    <a:lnTo>
                      <a:pt x="27" y="26"/>
                    </a:lnTo>
                    <a:lnTo>
                      <a:pt x="14" y="13"/>
                    </a:lnTo>
                    <a:lnTo>
                      <a:pt x="0" y="13"/>
                    </a:lnTo>
                    <a:lnTo>
                      <a:pt x="0" y="0"/>
                    </a:lnTo>
                    <a:close/>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18" name="Freeform 23"/>
              <p:cNvSpPr>
                <a:spLocks/>
              </p:cNvSpPr>
              <p:nvPr/>
            </p:nvSpPr>
            <p:spPr bwMode="auto">
              <a:xfrm>
                <a:off x="2130" y="1104"/>
                <a:ext cx="13" cy="26"/>
              </a:xfrm>
              <a:custGeom>
                <a:avLst/>
                <a:gdLst>
                  <a:gd name="T0" fmla="*/ 0 w 13"/>
                  <a:gd name="T1" fmla="*/ 13 h 26"/>
                  <a:gd name="T2" fmla="*/ 0 w 13"/>
                  <a:gd name="T3" fmla="*/ 13 h 26"/>
                  <a:gd name="T4" fmla="*/ 0 w 13"/>
                  <a:gd name="T5" fmla="*/ 13 h 26"/>
                  <a:gd name="T6" fmla="*/ 13 w 13"/>
                  <a:gd name="T7" fmla="*/ 0 h 26"/>
                  <a:gd name="T8" fmla="*/ 13 w 13"/>
                  <a:gd name="T9" fmla="*/ 0 h 26"/>
                  <a:gd name="T10" fmla="*/ 13 w 13"/>
                  <a:gd name="T11" fmla="*/ 0 h 26"/>
                  <a:gd name="T12" fmla="*/ 13 w 13"/>
                  <a:gd name="T13" fmla="*/ 0 h 26"/>
                  <a:gd name="T14" fmla="*/ 13 w 13"/>
                  <a:gd name="T15" fmla="*/ 13 h 26"/>
                  <a:gd name="T16" fmla="*/ 13 w 13"/>
                  <a:gd name="T17" fmla="*/ 13 h 26"/>
                  <a:gd name="T18" fmla="*/ 13 w 13"/>
                  <a:gd name="T19" fmla="*/ 13 h 26"/>
                  <a:gd name="T20" fmla="*/ 13 w 13"/>
                  <a:gd name="T21" fmla="*/ 13 h 26"/>
                  <a:gd name="T22" fmla="*/ 13 w 13"/>
                  <a:gd name="T23" fmla="*/ 13 h 26"/>
                  <a:gd name="T24" fmla="*/ 13 w 13"/>
                  <a:gd name="T25" fmla="*/ 13 h 26"/>
                  <a:gd name="T26" fmla="*/ 13 w 13"/>
                  <a:gd name="T27" fmla="*/ 26 h 26"/>
                  <a:gd name="T28" fmla="*/ 13 w 13"/>
                  <a:gd name="T29" fmla="*/ 26 h 26"/>
                  <a:gd name="T30" fmla="*/ 13 w 13"/>
                  <a:gd name="T31" fmla="*/ 26 h 26"/>
                  <a:gd name="T32" fmla="*/ 13 w 13"/>
                  <a:gd name="T33" fmla="*/ 26 h 26"/>
                  <a:gd name="T34" fmla="*/ 13 w 13"/>
                  <a:gd name="T35" fmla="*/ 26 h 26"/>
                  <a:gd name="T36" fmla="*/ 13 w 13"/>
                  <a:gd name="T37" fmla="*/ 26 h 26"/>
                  <a:gd name="T38" fmla="*/ 0 w 13"/>
                  <a:gd name="T39" fmla="*/ 26 h 26"/>
                  <a:gd name="T40" fmla="*/ 0 w 13"/>
                  <a:gd name="T41" fmla="*/ 26 h 26"/>
                  <a:gd name="T42" fmla="*/ 0 w 13"/>
                  <a:gd name="T43" fmla="*/ 13 h 26"/>
                  <a:gd name="T44" fmla="*/ 0 w 13"/>
                  <a:gd name="T45" fmla="*/ 13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
                  <a:gd name="T70" fmla="*/ 0 h 26"/>
                  <a:gd name="T71" fmla="*/ 13 w 13"/>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 h="26">
                    <a:moveTo>
                      <a:pt x="0" y="13"/>
                    </a:moveTo>
                    <a:lnTo>
                      <a:pt x="0" y="13"/>
                    </a:lnTo>
                    <a:lnTo>
                      <a:pt x="13" y="0"/>
                    </a:lnTo>
                    <a:lnTo>
                      <a:pt x="13" y="13"/>
                    </a:lnTo>
                    <a:lnTo>
                      <a:pt x="13" y="26"/>
                    </a:lnTo>
                    <a:lnTo>
                      <a:pt x="0" y="26"/>
                    </a:lnTo>
                    <a:lnTo>
                      <a:pt x="0" y="13"/>
                    </a:lnTo>
                    <a:close/>
                  </a:path>
                </a:pathLst>
              </a:custGeom>
              <a:noFill/>
              <a:ln w="20638">
                <a:solidFill>
                  <a:srgbClr val="FE1012"/>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grpSp>
        <p:grpSp>
          <p:nvGrpSpPr>
            <p:cNvPr id="97" name="Group 68"/>
            <p:cNvGrpSpPr>
              <a:grpSpLocks/>
            </p:cNvGrpSpPr>
            <p:nvPr/>
          </p:nvGrpSpPr>
          <p:grpSpPr bwMode="auto">
            <a:xfrm>
              <a:off x="593437" y="1832208"/>
              <a:ext cx="751123" cy="250977"/>
              <a:chOff x="3600" y="1698"/>
              <a:chExt cx="720" cy="240"/>
            </a:xfrm>
          </p:grpSpPr>
          <p:sp>
            <p:nvSpPr>
              <p:cNvPr id="102" name="AutoShape 9"/>
              <p:cNvSpPr>
                <a:spLocks noChangeArrowheads="1"/>
              </p:cNvSpPr>
              <p:nvPr/>
            </p:nvSpPr>
            <p:spPr bwMode="auto">
              <a:xfrm flipH="1">
                <a:off x="3600" y="1698"/>
                <a:ext cx="720" cy="240"/>
              </a:xfrm>
              <a:prstGeom prst="flowChartTerminator">
                <a:avLst/>
              </a:prstGeom>
              <a:solidFill>
                <a:srgbClr val="FF9900"/>
              </a:solidFill>
              <a:ln w="9525">
                <a:solidFill>
                  <a:schemeClr val="tx1"/>
                </a:solidFill>
                <a:miter lim="800000"/>
                <a:headEnd/>
                <a:tailEnd/>
              </a:ln>
            </p:spPr>
            <p:txBody>
              <a:bodyPr rot="10800000" vert="eaVert" wrap="none" lIns="11046" tIns="5524" rIns="11046" bIns="5524" anchor="ctr"/>
              <a:lstStyle/>
              <a:p>
                <a:endParaRPr lang="en-US">
                  <a:solidFill>
                    <a:srgbClr val="000000"/>
                  </a:solidFill>
                </a:endParaRPr>
              </a:p>
            </p:txBody>
          </p:sp>
          <p:grpSp>
            <p:nvGrpSpPr>
              <p:cNvPr id="103" name="Group 67"/>
              <p:cNvGrpSpPr>
                <a:grpSpLocks/>
              </p:cNvGrpSpPr>
              <p:nvPr/>
            </p:nvGrpSpPr>
            <p:grpSpPr bwMode="auto">
              <a:xfrm>
                <a:off x="3767" y="1781"/>
                <a:ext cx="409" cy="71"/>
                <a:chOff x="3767" y="1781"/>
                <a:chExt cx="409" cy="71"/>
              </a:xfrm>
            </p:grpSpPr>
            <p:sp>
              <p:nvSpPr>
                <p:cNvPr id="104" name="Line 25"/>
                <p:cNvSpPr>
                  <a:spLocks noChangeShapeType="1"/>
                </p:cNvSpPr>
                <p:nvPr/>
              </p:nvSpPr>
              <p:spPr bwMode="auto">
                <a:xfrm flipH="1">
                  <a:off x="3767" y="1817"/>
                  <a:ext cx="409"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rot="10800000" vert="eaVert" wrap="none" lIns="11046" tIns="5524" rIns="11046" bIns="5524" anchor="ctr"/>
                <a:lstStyle/>
                <a:p>
                  <a:endParaRPr lang="en-US"/>
                </a:p>
              </p:txBody>
            </p:sp>
            <p:sp>
              <p:nvSpPr>
                <p:cNvPr id="105" name="AutoShape 27"/>
                <p:cNvSpPr>
                  <a:spLocks noChangeArrowheads="1"/>
                </p:cNvSpPr>
                <p:nvPr/>
              </p:nvSpPr>
              <p:spPr bwMode="auto">
                <a:xfrm rot="5400000" flipH="1">
                  <a:off x="3925" y="1793"/>
                  <a:ext cx="71" cy="47"/>
                </a:xfrm>
                <a:prstGeom prst="triangle">
                  <a:avLst>
                    <a:gd name="adj" fmla="val 50000"/>
                  </a:avLst>
                </a:prstGeom>
                <a:solidFill>
                  <a:srgbClr val="FF0000"/>
                </a:solidFill>
                <a:ln w="19050">
                  <a:solidFill>
                    <a:schemeClr val="tx1"/>
                  </a:solidFill>
                  <a:miter lim="800000"/>
                  <a:headEnd/>
                  <a:tailEnd/>
                </a:ln>
              </p:spPr>
              <p:txBody>
                <a:bodyPr rot="10800000" vert="eaVert" wrap="none" lIns="11046" tIns="5524" rIns="11046" bIns="5524" anchor="ctr"/>
                <a:lstStyle/>
                <a:p>
                  <a:pPr algn="r" defTabSz="642938"/>
                  <a:endParaRPr lang="de-DE" sz="1700">
                    <a:solidFill>
                      <a:srgbClr val="000000"/>
                    </a:solidFill>
                    <a:latin typeface="Times" charset="0"/>
                  </a:endParaRPr>
                </a:p>
              </p:txBody>
            </p:sp>
          </p:grpSp>
        </p:grpSp>
        <p:sp>
          <p:nvSpPr>
            <p:cNvPr id="98" name="Line 25"/>
            <p:cNvSpPr>
              <a:spLocks noChangeShapeType="1"/>
            </p:cNvSpPr>
            <p:nvPr/>
          </p:nvSpPr>
          <p:spPr bwMode="auto">
            <a:xfrm flipH="1">
              <a:off x="767654" y="1668482"/>
              <a:ext cx="426679"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rot="10800000" vert="eaVert" wrap="none" lIns="11046" tIns="5524" rIns="11046" bIns="5524" anchor="ctr"/>
            <a:lstStyle/>
            <a:p>
              <a:endParaRPr lang="en-US"/>
            </a:p>
          </p:txBody>
        </p:sp>
        <p:sp>
          <p:nvSpPr>
            <p:cNvPr id="99" name="AutoShape 27"/>
            <p:cNvSpPr>
              <a:spLocks noChangeArrowheads="1"/>
            </p:cNvSpPr>
            <p:nvPr/>
          </p:nvSpPr>
          <p:spPr bwMode="auto">
            <a:xfrm rot="5400000" flipH="1">
              <a:off x="880591" y="1643443"/>
              <a:ext cx="74247" cy="49031"/>
            </a:xfrm>
            <a:prstGeom prst="triangle">
              <a:avLst>
                <a:gd name="adj" fmla="val 50000"/>
              </a:avLst>
            </a:prstGeom>
            <a:solidFill>
              <a:srgbClr val="FF0000"/>
            </a:solidFill>
            <a:ln w="19050">
              <a:solidFill>
                <a:schemeClr val="tx1"/>
              </a:solidFill>
              <a:miter lim="800000"/>
              <a:headEnd/>
              <a:tailEnd/>
            </a:ln>
          </p:spPr>
          <p:txBody>
            <a:bodyPr rot="10800000" vert="eaVert" wrap="none" lIns="11046" tIns="5524" rIns="11046" bIns="5524" anchor="ctr"/>
            <a:lstStyle/>
            <a:p>
              <a:pPr algn="r" defTabSz="642938"/>
              <a:endParaRPr lang="de-DE" sz="1700">
                <a:solidFill>
                  <a:srgbClr val="000000"/>
                </a:solidFill>
                <a:latin typeface="Times" charset="0"/>
              </a:endParaRPr>
            </a:p>
          </p:txBody>
        </p:sp>
        <p:sp>
          <p:nvSpPr>
            <p:cNvPr id="100" name="AutoShape 27"/>
            <p:cNvSpPr>
              <a:spLocks noChangeArrowheads="1"/>
            </p:cNvSpPr>
            <p:nvPr/>
          </p:nvSpPr>
          <p:spPr bwMode="auto">
            <a:xfrm rot="5400000" flipH="1">
              <a:off x="1040802" y="1643966"/>
              <a:ext cx="74247" cy="49031"/>
            </a:xfrm>
            <a:prstGeom prst="triangle">
              <a:avLst>
                <a:gd name="adj" fmla="val 50000"/>
              </a:avLst>
            </a:prstGeom>
            <a:solidFill>
              <a:srgbClr val="FF0000"/>
            </a:solidFill>
            <a:ln w="19050">
              <a:solidFill>
                <a:schemeClr val="tx1"/>
              </a:solidFill>
              <a:miter lim="800000"/>
              <a:headEnd/>
              <a:tailEnd/>
            </a:ln>
          </p:spPr>
          <p:txBody>
            <a:bodyPr rot="10800000" vert="eaVert" wrap="none" lIns="11046" tIns="5524" rIns="11046" bIns="5524" anchor="ctr"/>
            <a:lstStyle/>
            <a:p>
              <a:pPr algn="r" defTabSz="642938"/>
              <a:endParaRPr lang="de-DE" sz="1700">
                <a:solidFill>
                  <a:srgbClr val="000000"/>
                </a:solidFill>
                <a:latin typeface="Times" charset="0"/>
              </a:endParaRPr>
            </a:p>
          </p:txBody>
        </p:sp>
        <p:sp>
          <p:nvSpPr>
            <p:cNvPr id="101" name="Rectangle 100"/>
            <p:cNvSpPr/>
            <p:nvPr/>
          </p:nvSpPr>
          <p:spPr>
            <a:xfrm>
              <a:off x="962067" y="1619802"/>
              <a:ext cx="49031" cy="852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1" name="Text Box 150"/>
          <p:cNvSpPr txBox="1">
            <a:spLocks noChangeArrowheads="1"/>
          </p:cNvSpPr>
          <p:nvPr/>
        </p:nvSpPr>
        <p:spPr bwMode="auto">
          <a:xfrm>
            <a:off x="1603727" y="2727846"/>
            <a:ext cx="1081872" cy="338554"/>
          </a:xfrm>
          <a:prstGeom prst="rect">
            <a:avLst/>
          </a:prstGeom>
          <a:noFill/>
          <a:ln w="9525">
            <a:noFill/>
            <a:miter lim="800000"/>
            <a:headEnd/>
            <a:tailEnd/>
          </a:ln>
        </p:spPr>
        <p:txBody>
          <a:bodyPr wrap="square">
            <a:prstTxWarp prst="textNoShape">
              <a:avLst/>
            </a:prstTxWarp>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sz="1600" b="0" i="0" u="none" strike="noStrike" kern="0" cap="none" spc="0" normalizeH="0" baseline="0" noProof="0" dirty="0" err="1" smtClean="0">
                <a:ln>
                  <a:noFill/>
                </a:ln>
                <a:solidFill>
                  <a:sysClr val="windowText" lastClr="000000"/>
                </a:solidFill>
                <a:effectLst/>
                <a:uLnTx/>
                <a:uFillTx/>
              </a:rPr>
              <a:t>GR</a:t>
            </a:r>
            <a:r>
              <a:rPr kumimoji="0" lang="en-US" sz="1600" b="0" i="0" u="none" strike="noStrike" kern="0" cap="none" spc="0" normalizeH="0" baseline="30000" noProof="0" dirty="0" err="1" smtClean="0">
                <a:ln>
                  <a:noFill/>
                </a:ln>
                <a:solidFill>
                  <a:sysClr val="windowText" lastClr="000000"/>
                </a:solidFill>
                <a:effectLst/>
                <a:uLnTx/>
                <a:uFillTx/>
              </a:rPr>
              <a:t>loxP</a:t>
            </a:r>
            <a:endParaRPr kumimoji="0" lang="en-US" sz="1600" b="0" i="0" u="none" strike="noStrike" kern="0" cap="none" spc="0" normalizeH="0" baseline="0" noProof="0" dirty="0">
              <a:ln>
                <a:noFill/>
              </a:ln>
              <a:solidFill>
                <a:sysClr val="windowText" lastClr="000000"/>
              </a:solidFill>
              <a:effectLst/>
              <a:uLnTx/>
              <a:uFillTx/>
            </a:endParaRPr>
          </a:p>
        </p:txBody>
      </p:sp>
      <p:sp>
        <p:nvSpPr>
          <p:cNvPr id="122" name="TextBox 121"/>
          <p:cNvSpPr txBox="1"/>
          <p:nvPr/>
        </p:nvSpPr>
        <p:spPr>
          <a:xfrm>
            <a:off x="4184952" y="1482307"/>
            <a:ext cx="4611385" cy="1631216"/>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marL="342900" indent="-342900">
              <a:buFont typeface="Arial"/>
              <a:buChar char="•"/>
            </a:pPr>
            <a:r>
              <a:rPr lang="en-US" sz="2000" b="1" dirty="0"/>
              <a:t>Contribution of GR dimerization</a:t>
            </a:r>
          </a:p>
          <a:p>
            <a:pPr marL="342900" indent="-342900">
              <a:buFont typeface="Arial"/>
              <a:buChar char="•"/>
            </a:pPr>
            <a:endParaRPr lang="en-US" sz="2000" dirty="0" smtClean="0"/>
          </a:p>
          <a:p>
            <a:pPr marL="342900" indent="-342900">
              <a:buFont typeface="Arial"/>
              <a:buChar char="•"/>
            </a:pPr>
            <a:r>
              <a:rPr lang="en-US" sz="2000" b="1" dirty="0" smtClean="0"/>
              <a:t>Relevant Cell Types</a:t>
            </a:r>
          </a:p>
          <a:p>
            <a:pPr marL="342900" indent="-342900">
              <a:buFont typeface="Arial"/>
              <a:buChar char="•"/>
            </a:pPr>
            <a:endParaRPr lang="en-US" sz="2000" b="1" dirty="0"/>
          </a:p>
          <a:p>
            <a:pPr marL="342900" indent="-342900">
              <a:buFont typeface="Arial"/>
              <a:buChar char="•"/>
            </a:pPr>
            <a:r>
              <a:rPr lang="en-US" sz="2000" b="1" dirty="0" smtClean="0"/>
              <a:t>Relevant Target genes</a:t>
            </a:r>
          </a:p>
        </p:txBody>
      </p:sp>
    </p:spTree>
    <p:extLst>
      <p:ext uri="{BB962C8B-B14F-4D97-AF65-F5344CB8AC3E}">
        <p14:creationId xmlns:p14="http://schemas.microsoft.com/office/powerpoint/2010/main" val="3649887593"/>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4"/>
          <p:cNvGrpSpPr>
            <a:grpSpLocks/>
          </p:cNvGrpSpPr>
          <p:nvPr/>
        </p:nvGrpSpPr>
        <p:grpSpPr bwMode="auto">
          <a:xfrm>
            <a:off x="349250" y="1295400"/>
            <a:ext cx="8448675" cy="0"/>
            <a:chOff x="238" y="576"/>
            <a:chExt cx="5766" cy="0"/>
          </a:xfrm>
        </p:grpSpPr>
        <p:sp>
          <p:nvSpPr>
            <p:cNvPr id="46169" name="Line 115"/>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6170" name="Line 116"/>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6171" name="Line 117"/>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grpSp>
      <p:sp>
        <p:nvSpPr>
          <p:cNvPr id="152578" name="Rectangle 2"/>
          <p:cNvSpPr>
            <a:spLocks noGrp="1" noChangeArrowheads="1"/>
          </p:cNvSpPr>
          <p:nvPr>
            <p:ph type="title"/>
          </p:nvPr>
        </p:nvSpPr>
        <p:spPr>
          <a:xfrm>
            <a:off x="685800" y="201342"/>
            <a:ext cx="8001000" cy="954107"/>
          </a:xfrm>
          <a:noFill/>
          <a:ln w="9525">
            <a:noFill/>
            <a:miter lim="800000"/>
            <a:headEnd/>
            <a:tailEnd/>
          </a:ln>
          <a:effectLst>
            <a:outerShdw blurRad="50800" dist="38100" dir="2700000" algn="br">
              <a:srgbClr val="000000">
                <a:alpha val="43000"/>
              </a:srgbClr>
            </a:outerShdw>
          </a:effectLst>
        </p:spPr>
        <p:txBody>
          <a:bodyPr wrap="square" anchor="ctr">
            <a:prstTxWarp prst="textNoShape">
              <a:avLst/>
            </a:prstTxWarp>
            <a:spAutoFit/>
          </a:bodyPr>
          <a:lstStyle/>
          <a:p>
            <a:pPr>
              <a:defRPr/>
            </a:pPr>
            <a:r>
              <a:rPr lang="en-US" sz="2800" dirty="0" smtClean="0">
                <a:solidFill>
                  <a:srgbClr val="000000"/>
                </a:solidFill>
                <a:latin typeface="Arial" pitchFamily="-109" charset="0"/>
              </a:rPr>
              <a:t>GR dimerization is required for suppression of Arthritis</a:t>
            </a:r>
            <a:endParaRPr lang="en-US" sz="2800" dirty="0">
              <a:solidFill>
                <a:srgbClr val="000000"/>
              </a:solidFill>
              <a:latin typeface="Arial" pitchFamily="-109" charset="0"/>
            </a:endParaRPr>
          </a:p>
        </p:txBody>
      </p:sp>
      <p:pic>
        <p:nvPicPr>
          <p:cNvPr id="3" name="Picture 2"/>
          <p:cNvPicPr>
            <a:picLocks noChangeAspect="1"/>
          </p:cNvPicPr>
          <p:nvPr/>
        </p:nvPicPr>
        <p:blipFill>
          <a:blip r:embed="rId3"/>
          <a:stretch>
            <a:fillRect/>
          </a:stretch>
        </p:blipFill>
        <p:spPr>
          <a:xfrm>
            <a:off x="4461581" y="1377078"/>
            <a:ext cx="4225219" cy="2980288"/>
          </a:xfrm>
          <a:prstGeom prst="rect">
            <a:avLst/>
          </a:prstGeom>
        </p:spPr>
      </p:pic>
      <p:sp>
        <p:nvSpPr>
          <p:cNvPr id="36" name="Rectangle 67"/>
          <p:cNvSpPr>
            <a:spLocks noChangeArrowheads="1"/>
          </p:cNvSpPr>
          <p:nvPr/>
        </p:nvSpPr>
        <p:spPr bwMode="auto">
          <a:xfrm>
            <a:off x="508138" y="3705715"/>
            <a:ext cx="3476457"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i="1" dirty="0" err="1" smtClean="0">
                <a:solidFill>
                  <a:srgbClr val="000000"/>
                </a:solidFill>
                <a:latin typeface="Helvetica" charset="0"/>
                <a:ea typeface="ＭＳ Ｐゴシック" charset="-128"/>
                <a:cs typeface="ＭＳ Ｐゴシック" charset="-128"/>
              </a:rPr>
              <a:t>Baschant</a:t>
            </a:r>
            <a:r>
              <a:rPr lang="en-US" sz="1400" b="1" i="1" dirty="0" smtClean="0">
                <a:solidFill>
                  <a:srgbClr val="000000"/>
                </a:solidFill>
                <a:latin typeface="Helvetica" charset="0"/>
                <a:ea typeface="ＭＳ Ｐゴシック" charset="-128"/>
                <a:cs typeface="ＭＳ Ｐゴシック" charset="-128"/>
              </a:rPr>
              <a:t> et </a:t>
            </a:r>
            <a:r>
              <a:rPr lang="en-US" sz="1400" b="1" i="1" dirty="0">
                <a:solidFill>
                  <a:srgbClr val="000000"/>
                </a:solidFill>
                <a:latin typeface="Helvetica" charset="0"/>
                <a:ea typeface="ＭＳ Ｐゴシック" charset="-128"/>
                <a:cs typeface="ＭＳ Ｐゴシック" charset="-128"/>
              </a:rPr>
              <a:t>al.</a:t>
            </a:r>
            <a:r>
              <a:rPr lang="en-US" sz="1400" b="1" i="1" dirty="0" smtClean="0">
                <a:solidFill>
                  <a:srgbClr val="000000"/>
                </a:solidFill>
                <a:latin typeface="Helvetica" charset="0"/>
                <a:ea typeface="ＭＳ Ｐゴシック" charset="-128"/>
                <a:cs typeface="ＭＳ Ｐゴシック" charset="-128"/>
              </a:rPr>
              <a:t> PNAS 2011, </a:t>
            </a:r>
            <a:r>
              <a:rPr lang="en-US" sz="1400" b="1" i="1" dirty="0" smtClean="0">
                <a:latin typeface="Helvetica"/>
                <a:cs typeface="Helvetica"/>
              </a:rPr>
              <a:t>108</a:t>
            </a:r>
            <a:r>
              <a:rPr lang="en-US" sz="1400" b="1" i="1" dirty="0">
                <a:latin typeface="Helvetica"/>
                <a:cs typeface="Helvetica"/>
              </a:rPr>
              <a:t>:</a:t>
            </a:r>
            <a:r>
              <a:rPr lang="en-US" sz="1400" b="1" i="1" dirty="0" smtClean="0">
                <a:latin typeface="Helvetica"/>
                <a:cs typeface="Helvetica"/>
              </a:rPr>
              <a:t> </a:t>
            </a:r>
            <a:r>
              <a:rPr lang="en-US" sz="1400" b="1" i="1" dirty="0">
                <a:latin typeface="Helvetica"/>
                <a:cs typeface="Helvetica"/>
              </a:rPr>
              <a:t>19317</a:t>
            </a:r>
            <a:endParaRPr lang="de-DE" sz="1400" b="1" i="1" dirty="0">
              <a:solidFill>
                <a:srgbClr val="000000"/>
              </a:solidFill>
              <a:latin typeface="Helvetica"/>
              <a:ea typeface="ＭＳ Ｐゴシック" charset="-128"/>
              <a:cs typeface="Helvetica"/>
            </a:endParaRPr>
          </a:p>
        </p:txBody>
      </p:sp>
      <p:sp>
        <p:nvSpPr>
          <p:cNvPr id="38" name="TextBox 37"/>
          <p:cNvSpPr txBox="1"/>
          <p:nvPr/>
        </p:nvSpPr>
        <p:spPr>
          <a:xfrm>
            <a:off x="357732" y="2378618"/>
            <a:ext cx="3961591" cy="954107"/>
          </a:xfrm>
          <a:prstGeom prst="rect">
            <a:avLst/>
          </a:prstGeom>
          <a:noFill/>
        </p:spPr>
        <p:txBody>
          <a:bodyPr wrap="none" rtlCol="0">
            <a:spAutoFit/>
          </a:bodyPr>
          <a:lstStyle/>
          <a:p>
            <a:pPr algn="ctr"/>
            <a:r>
              <a:rPr lang="en-US" sz="2800" b="1" dirty="0" smtClean="0"/>
              <a:t>AIA</a:t>
            </a:r>
          </a:p>
          <a:p>
            <a:pPr algn="ctr"/>
            <a:r>
              <a:rPr lang="en-US" sz="2800" b="1" dirty="0" smtClean="0"/>
              <a:t>Antigen-induced Arthritis</a:t>
            </a:r>
            <a:endParaRPr lang="en-US" sz="2800" b="1" dirty="0"/>
          </a:p>
        </p:txBody>
      </p:sp>
      <p:grpSp>
        <p:nvGrpSpPr>
          <p:cNvPr id="40" name="Group 123"/>
          <p:cNvGrpSpPr>
            <a:grpSpLocks/>
          </p:cNvGrpSpPr>
          <p:nvPr/>
        </p:nvGrpSpPr>
        <p:grpSpPr bwMode="auto">
          <a:xfrm>
            <a:off x="334634" y="1548632"/>
            <a:ext cx="1971003" cy="746592"/>
            <a:chOff x="3663" y="3265"/>
            <a:chExt cx="1536" cy="583"/>
          </a:xfrm>
        </p:grpSpPr>
        <p:grpSp>
          <p:nvGrpSpPr>
            <p:cNvPr id="41" name="Group 124"/>
            <p:cNvGrpSpPr>
              <a:grpSpLocks/>
            </p:cNvGrpSpPr>
            <p:nvPr/>
          </p:nvGrpSpPr>
          <p:grpSpPr bwMode="auto">
            <a:xfrm>
              <a:off x="3681" y="3265"/>
              <a:ext cx="1523" cy="583"/>
              <a:chOff x="3666" y="3565"/>
              <a:chExt cx="1523" cy="583"/>
            </a:xfrm>
          </p:grpSpPr>
          <p:grpSp>
            <p:nvGrpSpPr>
              <p:cNvPr id="46" name="Group 125"/>
              <p:cNvGrpSpPr>
                <a:grpSpLocks/>
              </p:cNvGrpSpPr>
              <p:nvPr/>
            </p:nvGrpSpPr>
            <p:grpSpPr bwMode="auto">
              <a:xfrm>
                <a:off x="3666" y="3565"/>
                <a:ext cx="1523" cy="583"/>
                <a:chOff x="3714" y="2201"/>
                <a:chExt cx="1854" cy="711"/>
              </a:xfrm>
            </p:grpSpPr>
            <p:grpSp>
              <p:nvGrpSpPr>
                <p:cNvPr id="48" name="Group 126"/>
                <p:cNvGrpSpPr>
                  <a:grpSpLocks/>
                </p:cNvGrpSpPr>
                <p:nvPr/>
              </p:nvGrpSpPr>
              <p:grpSpPr bwMode="auto">
                <a:xfrm flipH="1">
                  <a:off x="3795" y="2201"/>
                  <a:ext cx="1773" cy="711"/>
                  <a:chOff x="336" y="240"/>
                  <a:chExt cx="1508" cy="606"/>
                </a:xfrm>
              </p:grpSpPr>
              <p:sp>
                <p:nvSpPr>
                  <p:cNvPr id="70" name="Freeform 127"/>
                  <p:cNvSpPr>
                    <a:spLocks/>
                  </p:cNvSpPr>
                  <p:nvPr/>
                </p:nvSpPr>
                <p:spPr bwMode="auto">
                  <a:xfrm>
                    <a:off x="336" y="240"/>
                    <a:ext cx="1508" cy="606"/>
                  </a:xfrm>
                  <a:custGeom>
                    <a:avLst/>
                    <a:gdLst>
                      <a:gd name="T0" fmla="*/ 1228 w 1508"/>
                      <a:gd name="T1" fmla="*/ 124 h 606"/>
                      <a:gd name="T2" fmla="*/ 1119 w 1508"/>
                      <a:gd name="T3" fmla="*/ 62 h 606"/>
                      <a:gd name="T4" fmla="*/ 995 w 1508"/>
                      <a:gd name="T5" fmla="*/ 0 h 606"/>
                      <a:gd name="T6" fmla="*/ 870 w 1508"/>
                      <a:gd name="T7" fmla="*/ 16 h 606"/>
                      <a:gd name="T8" fmla="*/ 777 w 1508"/>
                      <a:gd name="T9" fmla="*/ 62 h 606"/>
                      <a:gd name="T10" fmla="*/ 699 w 1508"/>
                      <a:gd name="T11" fmla="*/ 140 h 606"/>
                      <a:gd name="T12" fmla="*/ 653 w 1508"/>
                      <a:gd name="T13" fmla="*/ 249 h 606"/>
                      <a:gd name="T14" fmla="*/ 637 w 1508"/>
                      <a:gd name="T15" fmla="*/ 311 h 606"/>
                      <a:gd name="T16" fmla="*/ 575 w 1508"/>
                      <a:gd name="T17" fmla="*/ 435 h 606"/>
                      <a:gd name="T18" fmla="*/ 513 w 1508"/>
                      <a:gd name="T19" fmla="*/ 451 h 606"/>
                      <a:gd name="T20" fmla="*/ 404 w 1508"/>
                      <a:gd name="T21" fmla="*/ 404 h 606"/>
                      <a:gd name="T22" fmla="*/ 342 w 1508"/>
                      <a:gd name="T23" fmla="*/ 311 h 606"/>
                      <a:gd name="T24" fmla="*/ 311 w 1508"/>
                      <a:gd name="T25" fmla="*/ 264 h 606"/>
                      <a:gd name="T26" fmla="*/ 233 w 1508"/>
                      <a:gd name="T27" fmla="*/ 155 h 606"/>
                      <a:gd name="T28" fmla="*/ 171 w 1508"/>
                      <a:gd name="T29" fmla="*/ 124 h 606"/>
                      <a:gd name="T30" fmla="*/ 93 w 1508"/>
                      <a:gd name="T31" fmla="*/ 109 h 606"/>
                      <a:gd name="T32" fmla="*/ 47 w 1508"/>
                      <a:gd name="T33" fmla="*/ 155 h 606"/>
                      <a:gd name="T34" fmla="*/ 0 w 1508"/>
                      <a:gd name="T35" fmla="*/ 295 h 606"/>
                      <a:gd name="T36" fmla="*/ 16 w 1508"/>
                      <a:gd name="T37" fmla="*/ 358 h 606"/>
                      <a:gd name="T38" fmla="*/ 62 w 1508"/>
                      <a:gd name="T39" fmla="*/ 482 h 606"/>
                      <a:gd name="T40" fmla="*/ 93 w 1508"/>
                      <a:gd name="T41" fmla="*/ 544 h 606"/>
                      <a:gd name="T42" fmla="*/ 109 w 1508"/>
                      <a:gd name="T43" fmla="*/ 482 h 606"/>
                      <a:gd name="T44" fmla="*/ 93 w 1508"/>
                      <a:gd name="T45" fmla="*/ 435 h 606"/>
                      <a:gd name="T46" fmla="*/ 62 w 1508"/>
                      <a:gd name="T47" fmla="*/ 389 h 606"/>
                      <a:gd name="T48" fmla="*/ 31 w 1508"/>
                      <a:gd name="T49" fmla="*/ 295 h 606"/>
                      <a:gd name="T50" fmla="*/ 47 w 1508"/>
                      <a:gd name="T51" fmla="*/ 233 h 606"/>
                      <a:gd name="T52" fmla="*/ 78 w 1508"/>
                      <a:gd name="T53" fmla="*/ 171 h 606"/>
                      <a:gd name="T54" fmla="*/ 124 w 1508"/>
                      <a:gd name="T55" fmla="*/ 155 h 606"/>
                      <a:gd name="T56" fmla="*/ 218 w 1508"/>
                      <a:gd name="T57" fmla="*/ 218 h 606"/>
                      <a:gd name="T58" fmla="*/ 264 w 1508"/>
                      <a:gd name="T59" fmla="*/ 295 h 606"/>
                      <a:gd name="T60" fmla="*/ 326 w 1508"/>
                      <a:gd name="T61" fmla="*/ 435 h 606"/>
                      <a:gd name="T62" fmla="*/ 389 w 1508"/>
                      <a:gd name="T63" fmla="*/ 498 h 606"/>
                      <a:gd name="T64" fmla="*/ 435 w 1508"/>
                      <a:gd name="T65" fmla="*/ 513 h 606"/>
                      <a:gd name="T66" fmla="*/ 575 w 1508"/>
                      <a:gd name="T67" fmla="*/ 529 h 606"/>
                      <a:gd name="T68" fmla="*/ 622 w 1508"/>
                      <a:gd name="T69" fmla="*/ 498 h 606"/>
                      <a:gd name="T70" fmla="*/ 731 w 1508"/>
                      <a:gd name="T71" fmla="*/ 544 h 606"/>
                      <a:gd name="T72" fmla="*/ 964 w 1508"/>
                      <a:gd name="T73" fmla="*/ 575 h 606"/>
                      <a:gd name="T74" fmla="*/ 1119 w 1508"/>
                      <a:gd name="T75" fmla="*/ 575 h 606"/>
                      <a:gd name="T76" fmla="*/ 1290 w 1508"/>
                      <a:gd name="T77" fmla="*/ 591 h 606"/>
                      <a:gd name="T78" fmla="*/ 1321 w 1508"/>
                      <a:gd name="T79" fmla="*/ 606 h 606"/>
                      <a:gd name="T80" fmla="*/ 1383 w 1508"/>
                      <a:gd name="T81" fmla="*/ 606 h 606"/>
                      <a:gd name="T82" fmla="*/ 1414 w 1508"/>
                      <a:gd name="T83" fmla="*/ 591 h 606"/>
                      <a:gd name="T84" fmla="*/ 1275 w 1508"/>
                      <a:gd name="T85" fmla="*/ 544 h 606"/>
                      <a:gd name="T86" fmla="*/ 1321 w 1508"/>
                      <a:gd name="T87" fmla="*/ 544 h 606"/>
                      <a:gd name="T88" fmla="*/ 1430 w 1508"/>
                      <a:gd name="T89" fmla="*/ 544 h 606"/>
                      <a:gd name="T90" fmla="*/ 1477 w 1508"/>
                      <a:gd name="T91" fmla="*/ 513 h 606"/>
                      <a:gd name="T92" fmla="*/ 1492 w 1508"/>
                      <a:gd name="T93" fmla="*/ 498 h 606"/>
                      <a:gd name="T94" fmla="*/ 1508 w 1508"/>
                      <a:gd name="T95" fmla="*/ 404 h 606"/>
                      <a:gd name="T96" fmla="*/ 1477 w 1508"/>
                      <a:gd name="T97" fmla="*/ 327 h 606"/>
                      <a:gd name="T98" fmla="*/ 1399 w 1508"/>
                      <a:gd name="T99" fmla="*/ 187 h 606"/>
                      <a:gd name="T100" fmla="*/ 1383 w 1508"/>
                      <a:gd name="T101" fmla="*/ 171 h 606"/>
                      <a:gd name="T102" fmla="*/ 1399 w 1508"/>
                      <a:gd name="T103" fmla="*/ 109 h 606"/>
                      <a:gd name="T104" fmla="*/ 1399 w 1508"/>
                      <a:gd name="T105" fmla="*/ 93 h 606"/>
                      <a:gd name="T106" fmla="*/ 1368 w 1508"/>
                      <a:gd name="T107" fmla="*/ 47 h 606"/>
                      <a:gd name="T108" fmla="*/ 1321 w 1508"/>
                      <a:gd name="T109" fmla="*/ 16 h 606"/>
                      <a:gd name="T110" fmla="*/ 1306 w 1508"/>
                      <a:gd name="T111" fmla="*/ 78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solidFill>
                    <a:srgbClr val="EAFF55"/>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1" name="Freeform 128"/>
                  <p:cNvSpPr>
                    <a:spLocks/>
                  </p:cNvSpPr>
                  <p:nvPr/>
                </p:nvSpPr>
                <p:spPr bwMode="auto">
                  <a:xfrm>
                    <a:off x="336" y="240"/>
                    <a:ext cx="1508" cy="606"/>
                  </a:xfrm>
                  <a:custGeom>
                    <a:avLst/>
                    <a:gdLst>
                      <a:gd name="T0" fmla="*/ 1166 w 1508"/>
                      <a:gd name="T1" fmla="*/ 93 h 606"/>
                      <a:gd name="T2" fmla="*/ 1057 w 1508"/>
                      <a:gd name="T3" fmla="*/ 31 h 606"/>
                      <a:gd name="T4" fmla="*/ 933 w 1508"/>
                      <a:gd name="T5" fmla="*/ 0 h 606"/>
                      <a:gd name="T6" fmla="*/ 777 w 1508"/>
                      <a:gd name="T7" fmla="*/ 62 h 606"/>
                      <a:gd name="T8" fmla="*/ 731 w 1508"/>
                      <a:gd name="T9" fmla="*/ 93 h 606"/>
                      <a:gd name="T10" fmla="*/ 668 w 1508"/>
                      <a:gd name="T11" fmla="*/ 187 h 606"/>
                      <a:gd name="T12" fmla="*/ 653 w 1508"/>
                      <a:gd name="T13" fmla="*/ 249 h 606"/>
                      <a:gd name="T14" fmla="*/ 622 w 1508"/>
                      <a:gd name="T15" fmla="*/ 389 h 606"/>
                      <a:gd name="T16" fmla="*/ 513 w 1508"/>
                      <a:gd name="T17" fmla="*/ 451 h 606"/>
                      <a:gd name="T18" fmla="*/ 451 w 1508"/>
                      <a:gd name="T19" fmla="*/ 435 h 606"/>
                      <a:gd name="T20" fmla="*/ 373 w 1508"/>
                      <a:gd name="T21" fmla="*/ 358 h 606"/>
                      <a:gd name="T22" fmla="*/ 342 w 1508"/>
                      <a:gd name="T23" fmla="*/ 311 h 606"/>
                      <a:gd name="T24" fmla="*/ 280 w 1508"/>
                      <a:gd name="T25" fmla="*/ 202 h 606"/>
                      <a:gd name="T26" fmla="*/ 171 w 1508"/>
                      <a:gd name="T27" fmla="*/ 124 h 606"/>
                      <a:gd name="T28" fmla="*/ 140 w 1508"/>
                      <a:gd name="T29" fmla="*/ 109 h 606"/>
                      <a:gd name="T30" fmla="*/ 62 w 1508"/>
                      <a:gd name="T31" fmla="*/ 124 h 606"/>
                      <a:gd name="T32" fmla="*/ 0 w 1508"/>
                      <a:gd name="T33" fmla="*/ 218 h 606"/>
                      <a:gd name="T34" fmla="*/ 0 w 1508"/>
                      <a:gd name="T35" fmla="*/ 295 h 606"/>
                      <a:gd name="T36" fmla="*/ 31 w 1508"/>
                      <a:gd name="T37" fmla="*/ 420 h 606"/>
                      <a:gd name="T38" fmla="*/ 93 w 1508"/>
                      <a:gd name="T39" fmla="*/ 544 h 606"/>
                      <a:gd name="T40" fmla="*/ 109 w 1508"/>
                      <a:gd name="T41" fmla="*/ 513 h 606"/>
                      <a:gd name="T42" fmla="*/ 109 w 1508"/>
                      <a:gd name="T43" fmla="*/ 466 h 606"/>
                      <a:gd name="T44" fmla="*/ 93 w 1508"/>
                      <a:gd name="T45" fmla="*/ 435 h 606"/>
                      <a:gd name="T46" fmla="*/ 47 w 1508"/>
                      <a:gd name="T47" fmla="*/ 342 h 606"/>
                      <a:gd name="T48" fmla="*/ 47 w 1508"/>
                      <a:gd name="T49" fmla="*/ 233 h 606"/>
                      <a:gd name="T50" fmla="*/ 47 w 1508"/>
                      <a:gd name="T51" fmla="*/ 202 h 606"/>
                      <a:gd name="T52" fmla="*/ 93 w 1508"/>
                      <a:gd name="T53" fmla="*/ 171 h 606"/>
                      <a:gd name="T54" fmla="*/ 171 w 1508"/>
                      <a:gd name="T55" fmla="*/ 187 h 606"/>
                      <a:gd name="T56" fmla="*/ 218 w 1508"/>
                      <a:gd name="T57" fmla="*/ 218 h 606"/>
                      <a:gd name="T58" fmla="*/ 295 w 1508"/>
                      <a:gd name="T59" fmla="*/ 389 h 606"/>
                      <a:gd name="T60" fmla="*/ 357 w 1508"/>
                      <a:gd name="T61" fmla="*/ 466 h 606"/>
                      <a:gd name="T62" fmla="*/ 435 w 1508"/>
                      <a:gd name="T63" fmla="*/ 513 h 606"/>
                      <a:gd name="T64" fmla="*/ 513 w 1508"/>
                      <a:gd name="T65" fmla="*/ 529 h 606"/>
                      <a:gd name="T66" fmla="*/ 606 w 1508"/>
                      <a:gd name="T67" fmla="*/ 513 h 606"/>
                      <a:gd name="T68" fmla="*/ 622 w 1508"/>
                      <a:gd name="T69" fmla="*/ 498 h 606"/>
                      <a:gd name="T70" fmla="*/ 839 w 1508"/>
                      <a:gd name="T71" fmla="*/ 560 h 606"/>
                      <a:gd name="T72" fmla="*/ 1119 w 1508"/>
                      <a:gd name="T73" fmla="*/ 575 h 606"/>
                      <a:gd name="T74" fmla="*/ 1212 w 1508"/>
                      <a:gd name="T75" fmla="*/ 591 h 606"/>
                      <a:gd name="T76" fmla="*/ 1290 w 1508"/>
                      <a:gd name="T77" fmla="*/ 591 h 606"/>
                      <a:gd name="T78" fmla="*/ 1352 w 1508"/>
                      <a:gd name="T79" fmla="*/ 606 h 606"/>
                      <a:gd name="T80" fmla="*/ 1414 w 1508"/>
                      <a:gd name="T81" fmla="*/ 591 h 606"/>
                      <a:gd name="T82" fmla="*/ 1352 w 1508"/>
                      <a:gd name="T83" fmla="*/ 560 h 606"/>
                      <a:gd name="T84" fmla="*/ 1275 w 1508"/>
                      <a:gd name="T85" fmla="*/ 544 h 606"/>
                      <a:gd name="T86" fmla="*/ 1399 w 1508"/>
                      <a:gd name="T87" fmla="*/ 544 h 606"/>
                      <a:gd name="T88" fmla="*/ 1461 w 1508"/>
                      <a:gd name="T89" fmla="*/ 529 h 606"/>
                      <a:gd name="T90" fmla="*/ 1492 w 1508"/>
                      <a:gd name="T91" fmla="*/ 498 h 606"/>
                      <a:gd name="T92" fmla="*/ 1508 w 1508"/>
                      <a:gd name="T93" fmla="*/ 451 h 606"/>
                      <a:gd name="T94" fmla="*/ 1492 w 1508"/>
                      <a:gd name="T95" fmla="*/ 373 h 606"/>
                      <a:gd name="T96" fmla="*/ 1430 w 1508"/>
                      <a:gd name="T97" fmla="*/ 249 h 606"/>
                      <a:gd name="T98" fmla="*/ 1399 w 1508"/>
                      <a:gd name="T99" fmla="*/ 187 h 606"/>
                      <a:gd name="T100" fmla="*/ 1399 w 1508"/>
                      <a:gd name="T101" fmla="*/ 140 h 606"/>
                      <a:gd name="T102" fmla="*/ 1399 w 1508"/>
                      <a:gd name="T103" fmla="*/ 93 h 606"/>
                      <a:gd name="T104" fmla="*/ 1399 w 1508"/>
                      <a:gd name="T105" fmla="*/ 62 h 606"/>
                      <a:gd name="T106" fmla="*/ 1352 w 1508"/>
                      <a:gd name="T107" fmla="*/ 31 h 606"/>
                      <a:gd name="T108" fmla="*/ 1321 w 1508"/>
                      <a:gd name="T109" fmla="*/ 16 h 606"/>
                      <a:gd name="T110" fmla="*/ 1290 w 1508"/>
                      <a:gd name="T111" fmla="*/ 140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solidFill>
                    <a:srgbClr val="EAFF55"/>
                  </a:solidFill>
                  <a:ln w="25400">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49" name="Group 129"/>
                <p:cNvGrpSpPr>
                  <a:grpSpLocks/>
                </p:cNvGrpSpPr>
                <p:nvPr/>
              </p:nvGrpSpPr>
              <p:grpSpPr bwMode="auto">
                <a:xfrm flipH="1">
                  <a:off x="3714" y="2623"/>
                  <a:ext cx="269" cy="218"/>
                  <a:chOff x="2064" y="1104"/>
                  <a:chExt cx="265" cy="212"/>
                </a:xfrm>
              </p:grpSpPr>
              <p:sp>
                <p:nvSpPr>
                  <p:cNvPr id="50" name="Freeform 130"/>
                  <p:cNvSpPr>
                    <a:spLocks/>
                  </p:cNvSpPr>
                  <p:nvPr/>
                </p:nvSpPr>
                <p:spPr bwMode="auto">
                  <a:xfrm>
                    <a:off x="2064" y="1210"/>
                    <a:ext cx="106" cy="106"/>
                  </a:xfrm>
                  <a:custGeom>
                    <a:avLst/>
                    <a:gdLst>
                      <a:gd name="T0" fmla="*/ 106 w 106"/>
                      <a:gd name="T1" fmla="*/ 0 h 106"/>
                      <a:gd name="T2" fmla="*/ 79 w 106"/>
                      <a:gd name="T3" fmla="*/ 13 h 106"/>
                      <a:gd name="T4" fmla="*/ 79 w 106"/>
                      <a:gd name="T5" fmla="*/ 13 h 106"/>
                      <a:gd name="T6" fmla="*/ 53 w 106"/>
                      <a:gd name="T7" fmla="*/ 26 h 106"/>
                      <a:gd name="T8" fmla="*/ 53 w 106"/>
                      <a:gd name="T9" fmla="*/ 26 h 106"/>
                      <a:gd name="T10" fmla="*/ 53 w 106"/>
                      <a:gd name="T11" fmla="*/ 26 h 106"/>
                      <a:gd name="T12" fmla="*/ 53 w 106"/>
                      <a:gd name="T13" fmla="*/ 26 h 106"/>
                      <a:gd name="T14" fmla="*/ 39 w 106"/>
                      <a:gd name="T15" fmla="*/ 53 h 106"/>
                      <a:gd name="T16" fmla="*/ 39 w 106"/>
                      <a:gd name="T17" fmla="*/ 53 h 106"/>
                      <a:gd name="T18" fmla="*/ 26 w 106"/>
                      <a:gd name="T19" fmla="*/ 79 h 106"/>
                      <a:gd name="T20" fmla="*/ 26 w 106"/>
                      <a:gd name="T21" fmla="*/ 79 h 106"/>
                      <a:gd name="T22" fmla="*/ 26 w 106"/>
                      <a:gd name="T23" fmla="*/ 79 h 106"/>
                      <a:gd name="T24" fmla="*/ 26 w 106"/>
                      <a:gd name="T25" fmla="*/ 79 h 106"/>
                      <a:gd name="T26" fmla="*/ 13 w 106"/>
                      <a:gd name="T27" fmla="*/ 92 h 106"/>
                      <a:gd name="T28" fmla="*/ 13 w 106"/>
                      <a:gd name="T29" fmla="*/ 92 h 106"/>
                      <a:gd name="T30" fmla="*/ 0 w 106"/>
                      <a:gd name="T31" fmla="*/ 106 h 1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06"/>
                      <a:gd name="T50" fmla="*/ 106 w 106"/>
                      <a:gd name="T51" fmla="*/ 106 h 1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06">
                        <a:moveTo>
                          <a:pt x="106" y="0"/>
                        </a:moveTo>
                        <a:lnTo>
                          <a:pt x="79" y="13"/>
                        </a:lnTo>
                        <a:lnTo>
                          <a:pt x="53" y="26"/>
                        </a:lnTo>
                        <a:lnTo>
                          <a:pt x="39" y="53"/>
                        </a:lnTo>
                        <a:lnTo>
                          <a:pt x="26" y="79"/>
                        </a:lnTo>
                        <a:lnTo>
                          <a:pt x="13" y="92"/>
                        </a:lnTo>
                        <a:lnTo>
                          <a:pt x="0" y="106"/>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1" name="Freeform 131"/>
                  <p:cNvSpPr>
                    <a:spLocks/>
                  </p:cNvSpPr>
                  <p:nvPr/>
                </p:nvSpPr>
                <p:spPr bwMode="auto">
                  <a:xfrm>
                    <a:off x="2090" y="1210"/>
                    <a:ext cx="93" cy="106"/>
                  </a:xfrm>
                  <a:custGeom>
                    <a:avLst/>
                    <a:gdLst>
                      <a:gd name="T0" fmla="*/ 93 w 93"/>
                      <a:gd name="T1" fmla="*/ 0 h 106"/>
                      <a:gd name="T2" fmla="*/ 80 w 93"/>
                      <a:gd name="T3" fmla="*/ 13 h 106"/>
                      <a:gd name="T4" fmla="*/ 80 w 93"/>
                      <a:gd name="T5" fmla="*/ 13 h 106"/>
                      <a:gd name="T6" fmla="*/ 66 w 93"/>
                      <a:gd name="T7" fmla="*/ 26 h 106"/>
                      <a:gd name="T8" fmla="*/ 66 w 93"/>
                      <a:gd name="T9" fmla="*/ 26 h 106"/>
                      <a:gd name="T10" fmla="*/ 53 w 93"/>
                      <a:gd name="T11" fmla="*/ 39 h 106"/>
                      <a:gd name="T12" fmla="*/ 53 w 93"/>
                      <a:gd name="T13" fmla="*/ 39 h 106"/>
                      <a:gd name="T14" fmla="*/ 40 w 93"/>
                      <a:gd name="T15" fmla="*/ 66 h 106"/>
                      <a:gd name="T16" fmla="*/ 40 w 93"/>
                      <a:gd name="T17" fmla="*/ 66 h 106"/>
                      <a:gd name="T18" fmla="*/ 40 w 93"/>
                      <a:gd name="T19" fmla="*/ 66 h 106"/>
                      <a:gd name="T20" fmla="*/ 40 w 93"/>
                      <a:gd name="T21" fmla="*/ 66 h 106"/>
                      <a:gd name="T22" fmla="*/ 13 w 93"/>
                      <a:gd name="T23" fmla="*/ 92 h 106"/>
                      <a:gd name="T24" fmla="*/ 13 w 93"/>
                      <a:gd name="T25" fmla="*/ 92 h 106"/>
                      <a:gd name="T26" fmla="*/ 0 w 93"/>
                      <a:gd name="T27" fmla="*/ 106 h 10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3"/>
                      <a:gd name="T43" fmla="*/ 0 h 106"/>
                      <a:gd name="T44" fmla="*/ 93 w 93"/>
                      <a:gd name="T45" fmla="*/ 106 h 10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3" h="106">
                        <a:moveTo>
                          <a:pt x="93" y="0"/>
                        </a:moveTo>
                        <a:lnTo>
                          <a:pt x="80" y="13"/>
                        </a:lnTo>
                        <a:lnTo>
                          <a:pt x="66" y="26"/>
                        </a:lnTo>
                        <a:lnTo>
                          <a:pt x="53" y="39"/>
                        </a:lnTo>
                        <a:lnTo>
                          <a:pt x="40" y="66"/>
                        </a:lnTo>
                        <a:lnTo>
                          <a:pt x="13" y="92"/>
                        </a:lnTo>
                        <a:lnTo>
                          <a:pt x="0" y="106"/>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2" name="Freeform 132"/>
                  <p:cNvSpPr>
                    <a:spLocks/>
                  </p:cNvSpPr>
                  <p:nvPr/>
                </p:nvSpPr>
                <p:spPr bwMode="auto">
                  <a:xfrm>
                    <a:off x="2117" y="1263"/>
                    <a:ext cx="39" cy="13"/>
                  </a:xfrm>
                  <a:custGeom>
                    <a:avLst/>
                    <a:gdLst>
                      <a:gd name="T0" fmla="*/ 39 w 39"/>
                      <a:gd name="T1" fmla="*/ 13 h 13"/>
                      <a:gd name="T2" fmla="*/ 26 w 39"/>
                      <a:gd name="T3" fmla="*/ 13 h 13"/>
                      <a:gd name="T4" fmla="*/ 26 w 39"/>
                      <a:gd name="T5" fmla="*/ 13 h 13"/>
                      <a:gd name="T6" fmla="*/ 26 w 39"/>
                      <a:gd name="T7" fmla="*/ 13 h 13"/>
                      <a:gd name="T8" fmla="*/ 0 w 39"/>
                      <a:gd name="T9" fmla="*/ 0 h 13"/>
                      <a:gd name="T10" fmla="*/ 0 60000 65536"/>
                      <a:gd name="T11" fmla="*/ 0 60000 65536"/>
                      <a:gd name="T12" fmla="*/ 0 60000 65536"/>
                      <a:gd name="T13" fmla="*/ 0 60000 65536"/>
                      <a:gd name="T14" fmla="*/ 0 60000 65536"/>
                      <a:gd name="T15" fmla="*/ 0 w 39"/>
                      <a:gd name="T16" fmla="*/ 0 h 13"/>
                      <a:gd name="T17" fmla="*/ 39 w 39"/>
                      <a:gd name="T18" fmla="*/ 13 h 13"/>
                    </a:gdLst>
                    <a:ahLst/>
                    <a:cxnLst>
                      <a:cxn ang="T10">
                        <a:pos x="T0" y="T1"/>
                      </a:cxn>
                      <a:cxn ang="T11">
                        <a:pos x="T2" y="T3"/>
                      </a:cxn>
                      <a:cxn ang="T12">
                        <a:pos x="T4" y="T5"/>
                      </a:cxn>
                      <a:cxn ang="T13">
                        <a:pos x="T6" y="T7"/>
                      </a:cxn>
                      <a:cxn ang="T14">
                        <a:pos x="T8" y="T9"/>
                      </a:cxn>
                    </a:cxnLst>
                    <a:rect l="T15" t="T16" r="T17" b="T18"/>
                    <a:pathLst>
                      <a:path w="39" h="13">
                        <a:moveTo>
                          <a:pt x="39" y="13"/>
                        </a:moveTo>
                        <a:lnTo>
                          <a:pt x="26" y="13"/>
                        </a:lnTo>
                        <a:lnTo>
                          <a:pt x="0"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3" name="Freeform 133"/>
                  <p:cNvSpPr>
                    <a:spLocks/>
                  </p:cNvSpPr>
                  <p:nvPr/>
                </p:nvSpPr>
                <p:spPr bwMode="auto">
                  <a:xfrm>
                    <a:off x="2103" y="1263"/>
                    <a:ext cx="40" cy="26"/>
                  </a:xfrm>
                  <a:custGeom>
                    <a:avLst/>
                    <a:gdLst>
                      <a:gd name="T0" fmla="*/ 40 w 40"/>
                      <a:gd name="T1" fmla="*/ 26 h 26"/>
                      <a:gd name="T2" fmla="*/ 27 w 40"/>
                      <a:gd name="T3" fmla="*/ 13 h 26"/>
                      <a:gd name="T4" fmla="*/ 14 w 40"/>
                      <a:gd name="T5" fmla="*/ 13 h 26"/>
                      <a:gd name="T6" fmla="*/ 14 w 40"/>
                      <a:gd name="T7" fmla="*/ 13 h 26"/>
                      <a:gd name="T8" fmla="*/ 14 w 40"/>
                      <a:gd name="T9" fmla="*/ 0 h 26"/>
                      <a:gd name="T10" fmla="*/ 14 w 40"/>
                      <a:gd name="T11" fmla="*/ 0 h 26"/>
                      <a:gd name="T12" fmla="*/ 14 w 40"/>
                      <a:gd name="T13" fmla="*/ 0 h 26"/>
                      <a:gd name="T14" fmla="*/ 14 w 40"/>
                      <a:gd name="T15" fmla="*/ 0 h 26"/>
                      <a:gd name="T16" fmla="*/ 14 w 40"/>
                      <a:gd name="T17" fmla="*/ 0 h 26"/>
                      <a:gd name="T18" fmla="*/ 14 w 40"/>
                      <a:gd name="T19" fmla="*/ 0 h 26"/>
                      <a:gd name="T20" fmla="*/ 0 w 40"/>
                      <a:gd name="T21" fmla="*/ 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26"/>
                      <a:gd name="T35" fmla="*/ 40 w 4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26">
                        <a:moveTo>
                          <a:pt x="40" y="26"/>
                        </a:moveTo>
                        <a:lnTo>
                          <a:pt x="27" y="13"/>
                        </a:lnTo>
                        <a:lnTo>
                          <a:pt x="14" y="13"/>
                        </a:lnTo>
                        <a:lnTo>
                          <a:pt x="14" y="0"/>
                        </a:lnTo>
                        <a:lnTo>
                          <a:pt x="0"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4" name="Freeform 134"/>
                  <p:cNvSpPr>
                    <a:spLocks/>
                  </p:cNvSpPr>
                  <p:nvPr/>
                </p:nvSpPr>
                <p:spPr bwMode="auto">
                  <a:xfrm>
                    <a:off x="2103" y="1276"/>
                    <a:ext cx="27" cy="13"/>
                  </a:xfrm>
                  <a:custGeom>
                    <a:avLst/>
                    <a:gdLst>
                      <a:gd name="T0" fmla="*/ 27 w 27"/>
                      <a:gd name="T1" fmla="*/ 13 h 13"/>
                      <a:gd name="T2" fmla="*/ 27 w 27"/>
                      <a:gd name="T3" fmla="*/ 13 h 13"/>
                      <a:gd name="T4" fmla="*/ 27 w 27"/>
                      <a:gd name="T5" fmla="*/ 13 h 13"/>
                      <a:gd name="T6" fmla="*/ 14 w 27"/>
                      <a:gd name="T7" fmla="*/ 0 h 13"/>
                      <a:gd name="T8" fmla="*/ 14 w 27"/>
                      <a:gd name="T9" fmla="*/ 0 h 13"/>
                      <a:gd name="T10" fmla="*/ 14 w 27"/>
                      <a:gd name="T11" fmla="*/ 0 h 13"/>
                      <a:gd name="T12" fmla="*/ 14 w 27"/>
                      <a:gd name="T13" fmla="*/ 0 h 13"/>
                      <a:gd name="T14" fmla="*/ 14 w 27"/>
                      <a:gd name="T15" fmla="*/ 0 h 13"/>
                      <a:gd name="T16" fmla="*/ 14 w 27"/>
                      <a:gd name="T17" fmla="*/ 0 h 13"/>
                      <a:gd name="T18" fmla="*/ 0 w 27"/>
                      <a:gd name="T19" fmla="*/ 0 h 13"/>
                      <a:gd name="T20" fmla="*/ 0 w 27"/>
                      <a:gd name="T21" fmla="*/ 0 h 13"/>
                      <a:gd name="T22" fmla="*/ 0 w 27"/>
                      <a:gd name="T23" fmla="*/ 0 h 13"/>
                      <a:gd name="T24" fmla="*/ 0 w 27"/>
                      <a:gd name="T25" fmla="*/ 0 h 13"/>
                      <a:gd name="T26" fmla="*/ 0 w 27"/>
                      <a:gd name="T27" fmla="*/ 0 h 13"/>
                      <a:gd name="T28" fmla="*/ 0 w 27"/>
                      <a:gd name="T29" fmla="*/ 0 h 13"/>
                      <a:gd name="T30" fmla="*/ 0 w 27"/>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
                      <a:gd name="T49" fmla="*/ 0 h 13"/>
                      <a:gd name="T50" fmla="*/ 27 w 27"/>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 h="13">
                        <a:moveTo>
                          <a:pt x="27" y="13"/>
                        </a:moveTo>
                        <a:lnTo>
                          <a:pt x="27" y="13"/>
                        </a:lnTo>
                        <a:lnTo>
                          <a:pt x="14" y="0"/>
                        </a:lnTo>
                        <a:lnTo>
                          <a:pt x="0"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5" name="Freeform 135"/>
                  <p:cNvSpPr>
                    <a:spLocks/>
                  </p:cNvSpPr>
                  <p:nvPr/>
                </p:nvSpPr>
                <p:spPr bwMode="auto">
                  <a:xfrm>
                    <a:off x="2236" y="1143"/>
                    <a:ext cx="66" cy="14"/>
                  </a:xfrm>
                  <a:custGeom>
                    <a:avLst/>
                    <a:gdLst>
                      <a:gd name="T0" fmla="*/ 0 w 66"/>
                      <a:gd name="T1" fmla="*/ 14 h 14"/>
                      <a:gd name="T2" fmla="*/ 40 w 66"/>
                      <a:gd name="T3" fmla="*/ 0 h 14"/>
                      <a:gd name="T4" fmla="*/ 40 w 66"/>
                      <a:gd name="T5" fmla="*/ 0 h 14"/>
                      <a:gd name="T6" fmla="*/ 66 w 66"/>
                      <a:gd name="T7" fmla="*/ 0 h 14"/>
                      <a:gd name="T8" fmla="*/ 0 60000 65536"/>
                      <a:gd name="T9" fmla="*/ 0 60000 65536"/>
                      <a:gd name="T10" fmla="*/ 0 60000 65536"/>
                      <a:gd name="T11" fmla="*/ 0 60000 65536"/>
                      <a:gd name="T12" fmla="*/ 0 w 66"/>
                      <a:gd name="T13" fmla="*/ 0 h 14"/>
                      <a:gd name="T14" fmla="*/ 66 w 66"/>
                      <a:gd name="T15" fmla="*/ 14 h 14"/>
                    </a:gdLst>
                    <a:ahLst/>
                    <a:cxnLst>
                      <a:cxn ang="T8">
                        <a:pos x="T0" y="T1"/>
                      </a:cxn>
                      <a:cxn ang="T9">
                        <a:pos x="T2" y="T3"/>
                      </a:cxn>
                      <a:cxn ang="T10">
                        <a:pos x="T4" y="T5"/>
                      </a:cxn>
                      <a:cxn ang="T11">
                        <a:pos x="T6" y="T7"/>
                      </a:cxn>
                    </a:cxnLst>
                    <a:rect l="T12" t="T13" r="T14" b="T15"/>
                    <a:pathLst>
                      <a:path w="66" h="14">
                        <a:moveTo>
                          <a:pt x="0" y="14"/>
                        </a:moveTo>
                        <a:lnTo>
                          <a:pt x="40" y="0"/>
                        </a:lnTo>
                        <a:lnTo>
                          <a:pt x="66"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6" name="Freeform 136"/>
                  <p:cNvSpPr>
                    <a:spLocks/>
                  </p:cNvSpPr>
                  <p:nvPr/>
                </p:nvSpPr>
                <p:spPr bwMode="auto">
                  <a:xfrm>
                    <a:off x="2236" y="1157"/>
                    <a:ext cx="79" cy="26"/>
                  </a:xfrm>
                  <a:custGeom>
                    <a:avLst/>
                    <a:gdLst>
                      <a:gd name="T0" fmla="*/ 0 w 79"/>
                      <a:gd name="T1" fmla="*/ 26 h 26"/>
                      <a:gd name="T2" fmla="*/ 13 w 79"/>
                      <a:gd name="T3" fmla="*/ 13 h 26"/>
                      <a:gd name="T4" fmla="*/ 13 w 79"/>
                      <a:gd name="T5" fmla="*/ 13 h 26"/>
                      <a:gd name="T6" fmla="*/ 26 w 79"/>
                      <a:gd name="T7" fmla="*/ 0 h 26"/>
                      <a:gd name="T8" fmla="*/ 26 w 79"/>
                      <a:gd name="T9" fmla="*/ 0 h 26"/>
                      <a:gd name="T10" fmla="*/ 26 w 79"/>
                      <a:gd name="T11" fmla="*/ 0 h 26"/>
                      <a:gd name="T12" fmla="*/ 26 w 79"/>
                      <a:gd name="T13" fmla="*/ 0 h 26"/>
                      <a:gd name="T14" fmla="*/ 53 w 79"/>
                      <a:gd name="T15" fmla="*/ 0 h 26"/>
                      <a:gd name="T16" fmla="*/ 53 w 79"/>
                      <a:gd name="T17" fmla="*/ 0 h 26"/>
                      <a:gd name="T18" fmla="*/ 79 w 79"/>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26"/>
                      <a:gd name="T32" fmla="*/ 79 w 7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26">
                        <a:moveTo>
                          <a:pt x="0" y="26"/>
                        </a:moveTo>
                        <a:lnTo>
                          <a:pt x="13" y="13"/>
                        </a:lnTo>
                        <a:lnTo>
                          <a:pt x="26" y="0"/>
                        </a:lnTo>
                        <a:lnTo>
                          <a:pt x="53" y="0"/>
                        </a:lnTo>
                        <a:lnTo>
                          <a:pt x="79"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7" name="Freeform 137"/>
                  <p:cNvSpPr>
                    <a:spLocks/>
                  </p:cNvSpPr>
                  <p:nvPr/>
                </p:nvSpPr>
                <p:spPr bwMode="auto">
                  <a:xfrm>
                    <a:off x="2223" y="1183"/>
                    <a:ext cx="106" cy="13"/>
                  </a:xfrm>
                  <a:custGeom>
                    <a:avLst/>
                    <a:gdLst>
                      <a:gd name="T0" fmla="*/ 0 w 106"/>
                      <a:gd name="T1" fmla="*/ 13 h 13"/>
                      <a:gd name="T2" fmla="*/ 13 w 106"/>
                      <a:gd name="T3" fmla="*/ 13 h 13"/>
                      <a:gd name="T4" fmla="*/ 13 w 106"/>
                      <a:gd name="T5" fmla="*/ 13 h 13"/>
                      <a:gd name="T6" fmla="*/ 26 w 106"/>
                      <a:gd name="T7" fmla="*/ 13 h 13"/>
                      <a:gd name="T8" fmla="*/ 26 w 106"/>
                      <a:gd name="T9" fmla="*/ 13 h 13"/>
                      <a:gd name="T10" fmla="*/ 26 w 106"/>
                      <a:gd name="T11" fmla="*/ 13 h 13"/>
                      <a:gd name="T12" fmla="*/ 26 w 106"/>
                      <a:gd name="T13" fmla="*/ 13 h 13"/>
                      <a:gd name="T14" fmla="*/ 39 w 106"/>
                      <a:gd name="T15" fmla="*/ 0 h 13"/>
                      <a:gd name="T16" fmla="*/ 39 w 106"/>
                      <a:gd name="T17" fmla="*/ 0 h 13"/>
                      <a:gd name="T18" fmla="*/ 66 w 106"/>
                      <a:gd name="T19" fmla="*/ 0 h 13"/>
                      <a:gd name="T20" fmla="*/ 66 w 106"/>
                      <a:gd name="T21" fmla="*/ 0 h 13"/>
                      <a:gd name="T22" fmla="*/ 66 w 106"/>
                      <a:gd name="T23" fmla="*/ 0 h 13"/>
                      <a:gd name="T24" fmla="*/ 66 w 106"/>
                      <a:gd name="T25" fmla="*/ 0 h 13"/>
                      <a:gd name="T26" fmla="*/ 79 w 106"/>
                      <a:gd name="T27" fmla="*/ 0 h 13"/>
                      <a:gd name="T28" fmla="*/ 79 w 106"/>
                      <a:gd name="T29" fmla="*/ 0 h 13"/>
                      <a:gd name="T30" fmla="*/ 106 w 106"/>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3"/>
                      <a:gd name="T50" fmla="*/ 106 w 106"/>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3">
                        <a:moveTo>
                          <a:pt x="0" y="13"/>
                        </a:moveTo>
                        <a:lnTo>
                          <a:pt x="13" y="13"/>
                        </a:lnTo>
                        <a:lnTo>
                          <a:pt x="26" y="13"/>
                        </a:lnTo>
                        <a:lnTo>
                          <a:pt x="39" y="0"/>
                        </a:lnTo>
                        <a:lnTo>
                          <a:pt x="66" y="0"/>
                        </a:lnTo>
                        <a:lnTo>
                          <a:pt x="79" y="0"/>
                        </a:lnTo>
                        <a:lnTo>
                          <a:pt x="106"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8" name="Freeform 138"/>
                  <p:cNvSpPr>
                    <a:spLocks/>
                  </p:cNvSpPr>
                  <p:nvPr/>
                </p:nvSpPr>
                <p:spPr bwMode="auto">
                  <a:xfrm>
                    <a:off x="2103" y="1104"/>
                    <a:ext cx="67" cy="39"/>
                  </a:xfrm>
                  <a:custGeom>
                    <a:avLst/>
                    <a:gdLst>
                      <a:gd name="T0" fmla="*/ 0 w 67"/>
                      <a:gd name="T1" fmla="*/ 0 h 39"/>
                      <a:gd name="T2" fmla="*/ 14 w 67"/>
                      <a:gd name="T3" fmla="*/ 0 h 39"/>
                      <a:gd name="T4" fmla="*/ 14 w 67"/>
                      <a:gd name="T5" fmla="*/ 0 h 39"/>
                      <a:gd name="T6" fmla="*/ 14 w 67"/>
                      <a:gd name="T7" fmla="*/ 0 h 39"/>
                      <a:gd name="T8" fmla="*/ 14 w 67"/>
                      <a:gd name="T9" fmla="*/ 0 h 39"/>
                      <a:gd name="T10" fmla="*/ 14 w 67"/>
                      <a:gd name="T11" fmla="*/ 0 h 39"/>
                      <a:gd name="T12" fmla="*/ 27 w 67"/>
                      <a:gd name="T13" fmla="*/ 0 h 39"/>
                      <a:gd name="T14" fmla="*/ 53 w 67"/>
                      <a:gd name="T15" fmla="*/ 0 h 39"/>
                      <a:gd name="T16" fmla="*/ 53 w 67"/>
                      <a:gd name="T17" fmla="*/ 0 h 39"/>
                      <a:gd name="T18" fmla="*/ 53 w 67"/>
                      <a:gd name="T19" fmla="*/ 13 h 39"/>
                      <a:gd name="T20" fmla="*/ 67 w 67"/>
                      <a:gd name="T21" fmla="*/ 26 h 39"/>
                      <a:gd name="T22" fmla="*/ 67 w 67"/>
                      <a:gd name="T23" fmla="*/ 26 h 39"/>
                      <a:gd name="T24" fmla="*/ 53 w 67"/>
                      <a:gd name="T25" fmla="*/ 39 h 39"/>
                      <a:gd name="T26" fmla="*/ 53 w 67"/>
                      <a:gd name="T27" fmla="*/ 39 h 39"/>
                      <a:gd name="T28" fmla="*/ 53 w 67"/>
                      <a:gd name="T29" fmla="*/ 39 h 39"/>
                      <a:gd name="T30" fmla="*/ 27 w 67"/>
                      <a:gd name="T31" fmla="*/ 26 h 39"/>
                      <a:gd name="T32" fmla="*/ 14 w 67"/>
                      <a:gd name="T33" fmla="*/ 13 h 39"/>
                      <a:gd name="T34" fmla="*/ 14 w 67"/>
                      <a:gd name="T35" fmla="*/ 13 h 39"/>
                      <a:gd name="T36" fmla="*/ 0 w 67"/>
                      <a:gd name="T37" fmla="*/ 13 h 39"/>
                      <a:gd name="T38" fmla="*/ 0 w 67"/>
                      <a:gd name="T39" fmla="*/ 13 h 39"/>
                      <a:gd name="T40" fmla="*/ 0 w 67"/>
                      <a:gd name="T41" fmla="*/ 13 h 39"/>
                      <a:gd name="T42" fmla="*/ 0 w 67"/>
                      <a:gd name="T43" fmla="*/ 13 h 39"/>
                      <a:gd name="T44" fmla="*/ 0 w 67"/>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7"/>
                      <a:gd name="T70" fmla="*/ 0 h 39"/>
                      <a:gd name="T71" fmla="*/ 67 w 67"/>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close/>
                      </a:path>
                    </a:pathLst>
                  </a:custGeom>
                  <a:solidFill>
                    <a:srgbClr val="FFFFFF"/>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9" name="Freeform 139"/>
                  <p:cNvSpPr>
                    <a:spLocks/>
                  </p:cNvSpPr>
                  <p:nvPr/>
                </p:nvSpPr>
                <p:spPr bwMode="auto">
                  <a:xfrm>
                    <a:off x="2103" y="1104"/>
                    <a:ext cx="53" cy="39"/>
                  </a:xfrm>
                  <a:custGeom>
                    <a:avLst/>
                    <a:gdLst>
                      <a:gd name="T0" fmla="*/ 0 w 53"/>
                      <a:gd name="T1" fmla="*/ 0 h 39"/>
                      <a:gd name="T2" fmla="*/ 14 w 53"/>
                      <a:gd name="T3" fmla="*/ 0 h 39"/>
                      <a:gd name="T4" fmla="*/ 14 w 53"/>
                      <a:gd name="T5" fmla="*/ 0 h 39"/>
                      <a:gd name="T6" fmla="*/ 14 w 53"/>
                      <a:gd name="T7" fmla="*/ 0 h 39"/>
                      <a:gd name="T8" fmla="*/ 27 w 53"/>
                      <a:gd name="T9" fmla="*/ 0 h 39"/>
                      <a:gd name="T10" fmla="*/ 40 w 53"/>
                      <a:gd name="T11" fmla="*/ 0 h 39"/>
                      <a:gd name="T12" fmla="*/ 40 w 53"/>
                      <a:gd name="T13" fmla="*/ 0 h 39"/>
                      <a:gd name="T14" fmla="*/ 53 w 53"/>
                      <a:gd name="T15" fmla="*/ 13 h 39"/>
                      <a:gd name="T16" fmla="*/ 53 w 53"/>
                      <a:gd name="T17" fmla="*/ 26 h 39"/>
                      <a:gd name="T18" fmla="*/ 53 w 53"/>
                      <a:gd name="T19" fmla="*/ 26 h 39"/>
                      <a:gd name="T20" fmla="*/ 53 w 53"/>
                      <a:gd name="T21" fmla="*/ 26 h 39"/>
                      <a:gd name="T22" fmla="*/ 40 w 53"/>
                      <a:gd name="T23" fmla="*/ 39 h 39"/>
                      <a:gd name="T24" fmla="*/ 40 w 53"/>
                      <a:gd name="T25" fmla="*/ 39 h 39"/>
                      <a:gd name="T26" fmla="*/ 27 w 53"/>
                      <a:gd name="T27" fmla="*/ 26 h 39"/>
                      <a:gd name="T28" fmla="*/ 14 w 53"/>
                      <a:gd name="T29" fmla="*/ 13 h 39"/>
                      <a:gd name="T30" fmla="*/ 14 w 53"/>
                      <a:gd name="T31" fmla="*/ 13 h 39"/>
                      <a:gd name="T32" fmla="*/ 14 w 53"/>
                      <a:gd name="T33" fmla="*/ 13 h 39"/>
                      <a:gd name="T34" fmla="*/ 0 w 53"/>
                      <a:gd name="T35" fmla="*/ 13 h 39"/>
                      <a:gd name="T36" fmla="*/ 0 w 53"/>
                      <a:gd name="T37" fmla="*/ 13 h 39"/>
                      <a:gd name="T38" fmla="*/ 0 w 53"/>
                      <a:gd name="T39" fmla="*/ 13 h 39"/>
                      <a:gd name="T40" fmla="*/ 0 w 53"/>
                      <a:gd name="T41" fmla="*/ 0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39"/>
                      <a:gd name="T65" fmla="*/ 53 w 53"/>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39">
                        <a:moveTo>
                          <a:pt x="0" y="0"/>
                        </a:moveTo>
                        <a:lnTo>
                          <a:pt x="14" y="0"/>
                        </a:lnTo>
                        <a:lnTo>
                          <a:pt x="27" y="0"/>
                        </a:lnTo>
                        <a:lnTo>
                          <a:pt x="40" y="0"/>
                        </a:lnTo>
                        <a:lnTo>
                          <a:pt x="53" y="13"/>
                        </a:lnTo>
                        <a:lnTo>
                          <a:pt x="53" y="26"/>
                        </a:lnTo>
                        <a:lnTo>
                          <a:pt x="40" y="39"/>
                        </a:lnTo>
                        <a:lnTo>
                          <a:pt x="27" y="26"/>
                        </a:lnTo>
                        <a:lnTo>
                          <a:pt x="14" y="13"/>
                        </a:lnTo>
                        <a:lnTo>
                          <a:pt x="0" y="13"/>
                        </a:lnTo>
                        <a:lnTo>
                          <a:pt x="0" y="0"/>
                        </a:lnTo>
                        <a:close/>
                      </a:path>
                    </a:pathLst>
                  </a:custGeom>
                  <a:solidFill>
                    <a:srgbClr val="FFFFFF"/>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3" name="Freeform 140"/>
                  <p:cNvSpPr>
                    <a:spLocks/>
                  </p:cNvSpPr>
                  <p:nvPr/>
                </p:nvSpPr>
                <p:spPr bwMode="auto">
                  <a:xfrm>
                    <a:off x="2130" y="1104"/>
                    <a:ext cx="13" cy="26"/>
                  </a:xfrm>
                  <a:custGeom>
                    <a:avLst/>
                    <a:gdLst>
                      <a:gd name="T0" fmla="*/ 0 w 13"/>
                      <a:gd name="T1" fmla="*/ 13 h 26"/>
                      <a:gd name="T2" fmla="*/ 0 w 13"/>
                      <a:gd name="T3" fmla="*/ 13 h 26"/>
                      <a:gd name="T4" fmla="*/ 13 w 13"/>
                      <a:gd name="T5" fmla="*/ 0 h 26"/>
                      <a:gd name="T6" fmla="*/ 13 w 13"/>
                      <a:gd name="T7" fmla="*/ 0 h 26"/>
                      <a:gd name="T8" fmla="*/ 13 w 13"/>
                      <a:gd name="T9" fmla="*/ 13 h 26"/>
                      <a:gd name="T10" fmla="*/ 13 w 13"/>
                      <a:gd name="T11" fmla="*/ 13 h 26"/>
                      <a:gd name="T12" fmla="*/ 13 w 13"/>
                      <a:gd name="T13" fmla="*/ 13 h 26"/>
                      <a:gd name="T14" fmla="*/ 13 w 13"/>
                      <a:gd name="T15" fmla="*/ 26 h 26"/>
                      <a:gd name="T16" fmla="*/ 13 w 13"/>
                      <a:gd name="T17" fmla="*/ 26 h 26"/>
                      <a:gd name="T18" fmla="*/ 13 w 13"/>
                      <a:gd name="T19" fmla="*/ 26 h 26"/>
                      <a:gd name="T20" fmla="*/ 0 w 13"/>
                      <a:gd name="T21" fmla="*/ 26 h 26"/>
                      <a:gd name="T22" fmla="*/ 0 w 13"/>
                      <a:gd name="T23" fmla="*/ 13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0" y="13"/>
                        </a:moveTo>
                        <a:lnTo>
                          <a:pt x="0" y="13"/>
                        </a:lnTo>
                        <a:lnTo>
                          <a:pt x="13" y="0"/>
                        </a:lnTo>
                        <a:lnTo>
                          <a:pt x="13" y="13"/>
                        </a:lnTo>
                        <a:lnTo>
                          <a:pt x="13" y="26"/>
                        </a:lnTo>
                        <a:lnTo>
                          <a:pt x="0" y="26"/>
                        </a:lnTo>
                        <a:lnTo>
                          <a:pt x="0" y="13"/>
                        </a:lnTo>
                        <a:close/>
                      </a:path>
                    </a:pathLst>
                  </a:custGeom>
                  <a:solidFill>
                    <a:srgbClr val="FE1012"/>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8" name="Freeform 141"/>
                  <p:cNvSpPr>
                    <a:spLocks/>
                  </p:cNvSpPr>
                  <p:nvPr/>
                </p:nvSpPr>
                <p:spPr bwMode="auto">
                  <a:xfrm>
                    <a:off x="2103" y="1104"/>
                    <a:ext cx="67" cy="39"/>
                  </a:xfrm>
                  <a:custGeom>
                    <a:avLst/>
                    <a:gdLst>
                      <a:gd name="T0" fmla="*/ 14 w 67"/>
                      <a:gd name="T1" fmla="*/ 0 h 39"/>
                      <a:gd name="T2" fmla="*/ 14 w 67"/>
                      <a:gd name="T3" fmla="*/ 0 h 39"/>
                      <a:gd name="T4" fmla="*/ 14 w 67"/>
                      <a:gd name="T5" fmla="*/ 0 h 39"/>
                      <a:gd name="T6" fmla="*/ 14 w 67"/>
                      <a:gd name="T7" fmla="*/ 0 h 39"/>
                      <a:gd name="T8" fmla="*/ 14 w 67"/>
                      <a:gd name="T9" fmla="*/ 0 h 39"/>
                      <a:gd name="T10" fmla="*/ 27 w 67"/>
                      <a:gd name="T11" fmla="*/ 0 h 39"/>
                      <a:gd name="T12" fmla="*/ 53 w 67"/>
                      <a:gd name="T13" fmla="*/ 0 h 39"/>
                      <a:gd name="T14" fmla="*/ 53 w 67"/>
                      <a:gd name="T15" fmla="*/ 0 h 39"/>
                      <a:gd name="T16" fmla="*/ 53 w 67"/>
                      <a:gd name="T17" fmla="*/ 13 h 39"/>
                      <a:gd name="T18" fmla="*/ 67 w 67"/>
                      <a:gd name="T19" fmla="*/ 26 h 39"/>
                      <a:gd name="T20" fmla="*/ 67 w 67"/>
                      <a:gd name="T21" fmla="*/ 26 h 39"/>
                      <a:gd name="T22" fmla="*/ 53 w 67"/>
                      <a:gd name="T23" fmla="*/ 39 h 39"/>
                      <a:gd name="T24" fmla="*/ 53 w 67"/>
                      <a:gd name="T25" fmla="*/ 39 h 39"/>
                      <a:gd name="T26" fmla="*/ 53 w 67"/>
                      <a:gd name="T27" fmla="*/ 39 h 39"/>
                      <a:gd name="T28" fmla="*/ 27 w 67"/>
                      <a:gd name="T29" fmla="*/ 26 h 39"/>
                      <a:gd name="T30" fmla="*/ 14 w 67"/>
                      <a:gd name="T31" fmla="*/ 13 h 39"/>
                      <a:gd name="T32" fmla="*/ 14 w 67"/>
                      <a:gd name="T33" fmla="*/ 13 h 39"/>
                      <a:gd name="T34" fmla="*/ 0 w 67"/>
                      <a:gd name="T35" fmla="*/ 13 h 39"/>
                      <a:gd name="T36" fmla="*/ 0 w 67"/>
                      <a:gd name="T37" fmla="*/ 13 h 39"/>
                      <a:gd name="T38" fmla="*/ 0 w 67"/>
                      <a:gd name="T39" fmla="*/ 13 h 39"/>
                      <a:gd name="T40" fmla="*/ 0 w 67"/>
                      <a:gd name="T41" fmla="*/ 13 h 39"/>
                      <a:gd name="T42" fmla="*/ 0 w 67"/>
                      <a:gd name="T43" fmla="*/ 0 h 39"/>
                      <a:gd name="T44" fmla="*/ 14 w 67"/>
                      <a:gd name="T45" fmla="*/ 0 h 39"/>
                      <a:gd name="T46" fmla="*/ 14 w 67"/>
                      <a:gd name="T47" fmla="*/ 0 h 39"/>
                      <a:gd name="T48" fmla="*/ 14 w 67"/>
                      <a:gd name="T49" fmla="*/ 0 h 39"/>
                      <a:gd name="T50" fmla="*/ 27 w 67"/>
                      <a:gd name="T51" fmla="*/ 0 h 39"/>
                      <a:gd name="T52" fmla="*/ 40 w 67"/>
                      <a:gd name="T53" fmla="*/ 0 h 39"/>
                      <a:gd name="T54" fmla="*/ 40 w 67"/>
                      <a:gd name="T55" fmla="*/ 0 h 39"/>
                      <a:gd name="T56" fmla="*/ 53 w 67"/>
                      <a:gd name="T57" fmla="*/ 13 h 39"/>
                      <a:gd name="T58" fmla="*/ 53 w 67"/>
                      <a:gd name="T59" fmla="*/ 26 h 39"/>
                      <a:gd name="T60" fmla="*/ 53 w 67"/>
                      <a:gd name="T61" fmla="*/ 26 h 39"/>
                      <a:gd name="T62" fmla="*/ 53 w 67"/>
                      <a:gd name="T63" fmla="*/ 26 h 39"/>
                      <a:gd name="T64" fmla="*/ 40 w 67"/>
                      <a:gd name="T65" fmla="*/ 39 h 39"/>
                      <a:gd name="T66" fmla="*/ 40 w 67"/>
                      <a:gd name="T67" fmla="*/ 39 h 39"/>
                      <a:gd name="T68" fmla="*/ 27 w 67"/>
                      <a:gd name="T69" fmla="*/ 26 h 39"/>
                      <a:gd name="T70" fmla="*/ 14 w 67"/>
                      <a:gd name="T71" fmla="*/ 13 h 39"/>
                      <a:gd name="T72" fmla="*/ 14 w 67"/>
                      <a:gd name="T73" fmla="*/ 13 h 39"/>
                      <a:gd name="T74" fmla="*/ 14 w 67"/>
                      <a:gd name="T75" fmla="*/ 13 h 39"/>
                      <a:gd name="T76" fmla="*/ 0 w 67"/>
                      <a:gd name="T77" fmla="*/ 13 h 39"/>
                      <a:gd name="T78" fmla="*/ 0 w 67"/>
                      <a:gd name="T79" fmla="*/ 13 h 39"/>
                      <a:gd name="T80" fmla="*/ 0 w 67"/>
                      <a:gd name="T81" fmla="*/ 13 h 39"/>
                      <a:gd name="T82" fmla="*/ 0 w 67"/>
                      <a:gd name="T83" fmla="*/ 0 h 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
                      <a:gd name="T127" fmla="*/ 0 h 39"/>
                      <a:gd name="T128" fmla="*/ 67 w 67"/>
                      <a:gd name="T129" fmla="*/ 39 h 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lnTo>
                          <a:pt x="14" y="0"/>
                        </a:lnTo>
                        <a:lnTo>
                          <a:pt x="27" y="0"/>
                        </a:lnTo>
                        <a:lnTo>
                          <a:pt x="40" y="0"/>
                        </a:lnTo>
                        <a:lnTo>
                          <a:pt x="53" y="13"/>
                        </a:lnTo>
                        <a:lnTo>
                          <a:pt x="53" y="26"/>
                        </a:lnTo>
                        <a:lnTo>
                          <a:pt x="40" y="39"/>
                        </a:lnTo>
                        <a:lnTo>
                          <a:pt x="27" y="26"/>
                        </a:lnTo>
                        <a:lnTo>
                          <a:pt x="14" y="13"/>
                        </a:lnTo>
                        <a:lnTo>
                          <a:pt x="0" y="13"/>
                        </a:lnTo>
                        <a:lnTo>
                          <a:pt x="0" y="0"/>
                        </a:lnTo>
                        <a:close/>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9" name="Freeform 142"/>
                  <p:cNvSpPr>
                    <a:spLocks/>
                  </p:cNvSpPr>
                  <p:nvPr/>
                </p:nvSpPr>
                <p:spPr bwMode="auto">
                  <a:xfrm>
                    <a:off x="2130" y="1104"/>
                    <a:ext cx="13" cy="26"/>
                  </a:xfrm>
                  <a:custGeom>
                    <a:avLst/>
                    <a:gdLst>
                      <a:gd name="T0" fmla="*/ 0 w 13"/>
                      <a:gd name="T1" fmla="*/ 13 h 26"/>
                      <a:gd name="T2" fmla="*/ 0 w 13"/>
                      <a:gd name="T3" fmla="*/ 13 h 26"/>
                      <a:gd name="T4" fmla="*/ 0 w 13"/>
                      <a:gd name="T5" fmla="*/ 13 h 26"/>
                      <a:gd name="T6" fmla="*/ 13 w 13"/>
                      <a:gd name="T7" fmla="*/ 0 h 26"/>
                      <a:gd name="T8" fmla="*/ 13 w 13"/>
                      <a:gd name="T9" fmla="*/ 0 h 26"/>
                      <a:gd name="T10" fmla="*/ 13 w 13"/>
                      <a:gd name="T11" fmla="*/ 0 h 26"/>
                      <a:gd name="T12" fmla="*/ 13 w 13"/>
                      <a:gd name="T13" fmla="*/ 0 h 26"/>
                      <a:gd name="T14" fmla="*/ 13 w 13"/>
                      <a:gd name="T15" fmla="*/ 13 h 26"/>
                      <a:gd name="T16" fmla="*/ 13 w 13"/>
                      <a:gd name="T17" fmla="*/ 13 h 26"/>
                      <a:gd name="T18" fmla="*/ 13 w 13"/>
                      <a:gd name="T19" fmla="*/ 13 h 26"/>
                      <a:gd name="T20" fmla="*/ 13 w 13"/>
                      <a:gd name="T21" fmla="*/ 13 h 26"/>
                      <a:gd name="T22" fmla="*/ 13 w 13"/>
                      <a:gd name="T23" fmla="*/ 13 h 26"/>
                      <a:gd name="T24" fmla="*/ 13 w 13"/>
                      <a:gd name="T25" fmla="*/ 13 h 26"/>
                      <a:gd name="T26" fmla="*/ 13 w 13"/>
                      <a:gd name="T27" fmla="*/ 26 h 26"/>
                      <a:gd name="T28" fmla="*/ 13 w 13"/>
                      <a:gd name="T29" fmla="*/ 26 h 26"/>
                      <a:gd name="T30" fmla="*/ 13 w 13"/>
                      <a:gd name="T31" fmla="*/ 26 h 26"/>
                      <a:gd name="T32" fmla="*/ 13 w 13"/>
                      <a:gd name="T33" fmla="*/ 26 h 26"/>
                      <a:gd name="T34" fmla="*/ 13 w 13"/>
                      <a:gd name="T35" fmla="*/ 26 h 26"/>
                      <a:gd name="T36" fmla="*/ 13 w 13"/>
                      <a:gd name="T37" fmla="*/ 26 h 26"/>
                      <a:gd name="T38" fmla="*/ 0 w 13"/>
                      <a:gd name="T39" fmla="*/ 26 h 26"/>
                      <a:gd name="T40" fmla="*/ 0 w 13"/>
                      <a:gd name="T41" fmla="*/ 26 h 26"/>
                      <a:gd name="T42" fmla="*/ 0 w 13"/>
                      <a:gd name="T43" fmla="*/ 13 h 26"/>
                      <a:gd name="T44" fmla="*/ 0 w 13"/>
                      <a:gd name="T45" fmla="*/ 13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
                      <a:gd name="T70" fmla="*/ 0 h 26"/>
                      <a:gd name="T71" fmla="*/ 13 w 13"/>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 h="26">
                        <a:moveTo>
                          <a:pt x="0" y="13"/>
                        </a:moveTo>
                        <a:lnTo>
                          <a:pt x="0" y="13"/>
                        </a:lnTo>
                        <a:lnTo>
                          <a:pt x="13" y="0"/>
                        </a:lnTo>
                        <a:lnTo>
                          <a:pt x="13" y="13"/>
                        </a:lnTo>
                        <a:lnTo>
                          <a:pt x="13" y="26"/>
                        </a:lnTo>
                        <a:lnTo>
                          <a:pt x="0" y="26"/>
                        </a:lnTo>
                        <a:lnTo>
                          <a:pt x="0" y="13"/>
                        </a:lnTo>
                        <a:close/>
                      </a:path>
                    </a:pathLst>
                  </a:custGeom>
                  <a:noFill/>
                  <a:ln w="20638">
                    <a:solidFill>
                      <a:srgbClr val="FE1012"/>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pic>
            <p:nvPicPr>
              <p:cNvPr id="47" name="Picture 143"/>
              <p:cNvPicPr>
                <a:picLocks noChangeAspect="1" noChangeArrowheads="1"/>
              </p:cNvPicPr>
              <p:nvPr/>
            </p:nvPicPr>
            <p:blipFill>
              <a:blip r:embed="rId4"/>
              <a:srcRect/>
              <a:stretch>
                <a:fillRect/>
              </a:stretch>
            </p:blipFill>
            <p:spPr bwMode="auto">
              <a:xfrm>
                <a:off x="4199" y="3649"/>
                <a:ext cx="233" cy="433"/>
              </a:xfrm>
              <a:prstGeom prst="rect">
                <a:avLst/>
              </a:prstGeom>
              <a:noFill/>
              <a:ln w="9525">
                <a:noFill/>
                <a:miter lim="800000"/>
                <a:headEnd/>
                <a:tailEnd/>
              </a:ln>
            </p:spPr>
          </p:pic>
        </p:grpSp>
        <p:pic>
          <p:nvPicPr>
            <p:cNvPr id="42" name="Picture 144"/>
            <p:cNvPicPr>
              <a:picLocks noChangeAspect="1" noChangeArrowheads="1"/>
            </p:cNvPicPr>
            <p:nvPr/>
          </p:nvPicPr>
          <p:blipFill>
            <a:blip r:embed="rId5"/>
            <a:srcRect/>
            <a:stretch>
              <a:fillRect/>
            </a:stretch>
          </p:blipFill>
          <p:spPr bwMode="auto">
            <a:xfrm>
              <a:off x="3936" y="3493"/>
              <a:ext cx="245" cy="280"/>
            </a:xfrm>
            <a:prstGeom prst="rect">
              <a:avLst/>
            </a:prstGeom>
            <a:noFill/>
            <a:ln w="9525">
              <a:noFill/>
              <a:miter lim="800000"/>
              <a:headEnd/>
              <a:tailEnd/>
            </a:ln>
          </p:spPr>
        </p:pic>
        <p:grpSp>
          <p:nvGrpSpPr>
            <p:cNvPr id="43" name="Group 145"/>
            <p:cNvGrpSpPr>
              <a:grpSpLocks/>
            </p:cNvGrpSpPr>
            <p:nvPr/>
          </p:nvGrpSpPr>
          <p:grpSpPr bwMode="auto">
            <a:xfrm>
              <a:off x="4010" y="3552"/>
              <a:ext cx="96" cy="96"/>
              <a:chOff x="4032" y="3552"/>
              <a:chExt cx="96" cy="96"/>
            </a:xfrm>
          </p:grpSpPr>
          <p:sp>
            <p:nvSpPr>
              <p:cNvPr id="44" name="Line 146"/>
              <p:cNvSpPr>
                <a:spLocks noChangeShapeType="1"/>
              </p:cNvSpPr>
              <p:nvPr/>
            </p:nvSpPr>
            <p:spPr bwMode="auto">
              <a:xfrm flipH="1">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5" name="Line 147"/>
              <p:cNvSpPr>
                <a:spLocks noChangeShapeType="1"/>
              </p:cNvSpPr>
              <p:nvPr/>
            </p:nvSpPr>
            <p:spPr bwMode="auto">
              <a:xfrm>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spTree>
    <p:extLst>
      <p:ext uri="{BB962C8B-B14F-4D97-AF65-F5344CB8AC3E}">
        <p14:creationId xmlns:p14="http://schemas.microsoft.com/office/powerpoint/2010/main" val="150228764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4"/>
          <p:cNvGrpSpPr>
            <a:grpSpLocks/>
          </p:cNvGrpSpPr>
          <p:nvPr/>
        </p:nvGrpSpPr>
        <p:grpSpPr bwMode="auto">
          <a:xfrm>
            <a:off x="349250" y="1295400"/>
            <a:ext cx="8448675" cy="0"/>
            <a:chOff x="238" y="576"/>
            <a:chExt cx="5766" cy="0"/>
          </a:xfrm>
        </p:grpSpPr>
        <p:sp>
          <p:nvSpPr>
            <p:cNvPr id="46169" name="Line 115"/>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6170" name="Line 116"/>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6171" name="Line 117"/>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grpSp>
      <p:sp>
        <p:nvSpPr>
          <p:cNvPr id="152578" name="Rectangle 2"/>
          <p:cNvSpPr>
            <a:spLocks noGrp="1" noChangeArrowheads="1"/>
          </p:cNvSpPr>
          <p:nvPr>
            <p:ph type="title"/>
          </p:nvPr>
        </p:nvSpPr>
        <p:spPr>
          <a:xfrm>
            <a:off x="685800" y="201342"/>
            <a:ext cx="8001000" cy="954107"/>
          </a:xfrm>
          <a:noFill/>
          <a:ln w="9525">
            <a:noFill/>
            <a:miter lim="800000"/>
            <a:headEnd/>
            <a:tailEnd/>
          </a:ln>
          <a:effectLst>
            <a:outerShdw blurRad="50800" dist="38100" dir="2700000" algn="br">
              <a:srgbClr val="000000">
                <a:alpha val="43000"/>
              </a:srgbClr>
            </a:outerShdw>
          </a:effectLst>
        </p:spPr>
        <p:txBody>
          <a:bodyPr wrap="square" anchor="ctr">
            <a:prstTxWarp prst="textNoShape">
              <a:avLst/>
            </a:prstTxWarp>
            <a:spAutoFit/>
          </a:bodyPr>
          <a:lstStyle/>
          <a:p>
            <a:pPr>
              <a:defRPr/>
            </a:pPr>
            <a:r>
              <a:rPr lang="en-US" sz="2800" dirty="0" smtClean="0">
                <a:solidFill>
                  <a:srgbClr val="000000"/>
                </a:solidFill>
                <a:latin typeface="Arial" pitchFamily="-109" charset="0"/>
              </a:rPr>
              <a:t>GR dimerization is required for suppression of Arthritis</a:t>
            </a:r>
            <a:endParaRPr lang="en-US" sz="2800" dirty="0">
              <a:solidFill>
                <a:srgbClr val="000000"/>
              </a:solidFill>
              <a:latin typeface="Arial" pitchFamily="-109" charset="0"/>
            </a:endParaRPr>
          </a:p>
        </p:txBody>
      </p:sp>
      <p:pic>
        <p:nvPicPr>
          <p:cNvPr id="3" name="Picture 2"/>
          <p:cNvPicPr>
            <a:picLocks noChangeAspect="1"/>
          </p:cNvPicPr>
          <p:nvPr/>
        </p:nvPicPr>
        <p:blipFill>
          <a:blip r:embed="rId3"/>
          <a:stretch>
            <a:fillRect/>
          </a:stretch>
        </p:blipFill>
        <p:spPr>
          <a:xfrm>
            <a:off x="4461581" y="1377078"/>
            <a:ext cx="4225219" cy="2980288"/>
          </a:xfrm>
          <a:prstGeom prst="rect">
            <a:avLst/>
          </a:prstGeom>
        </p:spPr>
      </p:pic>
      <p:sp>
        <p:nvSpPr>
          <p:cNvPr id="36" name="Rectangle 67"/>
          <p:cNvSpPr>
            <a:spLocks noChangeArrowheads="1"/>
          </p:cNvSpPr>
          <p:nvPr/>
        </p:nvSpPr>
        <p:spPr bwMode="auto">
          <a:xfrm>
            <a:off x="508138" y="3705715"/>
            <a:ext cx="3476457"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i="1" dirty="0" err="1" smtClean="0">
                <a:solidFill>
                  <a:srgbClr val="000000"/>
                </a:solidFill>
                <a:latin typeface="Helvetica" charset="0"/>
                <a:ea typeface="ＭＳ Ｐゴシック" charset="-128"/>
                <a:cs typeface="ＭＳ Ｐゴシック" charset="-128"/>
              </a:rPr>
              <a:t>Baschant</a:t>
            </a:r>
            <a:r>
              <a:rPr lang="en-US" sz="1400" b="1" i="1" dirty="0" smtClean="0">
                <a:solidFill>
                  <a:srgbClr val="000000"/>
                </a:solidFill>
                <a:latin typeface="Helvetica" charset="0"/>
                <a:ea typeface="ＭＳ Ｐゴシック" charset="-128"/>
                <a:cs typeface="ＭＳ Ｐゴシック" charset="-128"/>
              </a:rPr>
              <a:t> et </a:t>
            </a:r>
            <a:r>
              <a:rPr lang="en-US" sz="1400" b="1" i="1" dirty="0">
                <a:solidFill>
                  <a:srgbClr val="000000"/>
                </a:solidFill>
                <a:latin typeface="Helvetica" charset="0"/>
                <a:ea typeface="ＭＳ Ｐゴシック" charset="-128"/>
                <a:cs typeface="ＭＳ Ｐゴシック" charset="-128"/>
              </a:rPr>
              <a:t>al.</a:t>
            </a:r>
            <a:r>
              <a:rPr lang="en-US" sz="1400" b="1" i="1" dirty="0" smtClean="0">
                <a:solidFill>
                  <a:srgbClr val="000000"/>
                </a:solidFill>
                <a:latin typeface="Helvetica" charset="0"/>
                <a:ea typeface="ＭＳ Ｐゴシック" charset="-128"/>
                <a:cs typeface="ＭＳ Ｐゴシック" charset="-128"/>
              </a:rPr>
              <a:t> PNAS 2011, </a:t>
            </a:r>
            <a:r>
              <a:rPr lang="en-US" sz="1400" b="1" i="1" dirty="0" smtClean="0">
                <a:latin typeface="Helvetica"/>
                <a:cs typeface="Helvetica"/>
              </a:rPr>
              <a:t>108</a:t>
            </a:r>
            <a:r>
              <a:rPr lang="en-US" sz="1400" b="1" i="1" dirty="0">
                <a:latin typeface="Helvetica"/>
                <a:cs typeface="Helvetica"/>
              </a:rPr>
              <a:t>:</a:t>
            </a:r>
            <a:r>
              <a:rPr lang="en-US" sz="1400" b="1" i="1" dirty="0" smtClean="0">
                <a:latin typeface="Helvetica"/>
                <a:cs typeface="Helvetica"/>
              </a:rPr>
              <a:t> </a:t>
            </a:r>
            <a:r>
              <a:rPr lang="en-US" sz="1400" b="1" i="1" dirty="0">
                <a:latin typeface="Helvetica"/>
                <a:cs typeface="Helvetica"/>
              </a:rPr>
              <a:t>19317</a:t>
            </a:r>
            <a:endParaRPr lang="de-DE" sz="1400" b="1" i="1" dirty="0">
              <a:solidFill>
                <a:srgbClr val="000000"/>
              </a:solidFill>
              <a:latin typeface="Helvetica"/>
              <a:ea typeface="ＭＳ Ｐゴシック" charset="-128"/>
              <a:cs typeface="Helvetica"/>
            </a:endParaRPr>
          </a:p>
        </p:txBody>
      </p:sp>
      <p:sp>
        <p:nvSpPr>
          <p:cNvPr id="38" name="TextBox 37"/>
          <p:cNvSpPr txBox="1"/>
          <p:nvPr/>
        </p:nvSpPr>
        <p:spPr>
          <a:xfrm>
            <a:off x="357732" y="2378618"/>
            <a:ext cx="3961591" cy="954107"/>
          </a:xfrm>
          <a:prstGeom prst="rect">
            <a:avLst/>
          </a:prstGeom>
          <a:noFill/>
        </p:spPr>
        <p:txBody>
          <a:bodyPr wrap="none" rtlCol="0">
            <a:spAutoFit/>
          </a:bodyPr>
          <a:lstStyle/>
          <a:p>
            <a:pPr algn="ctr"/>
            <a:r>
              <a:rPr lang="en-US" sz="2800" b="1" dirty="0" smtClean="0"/>
              <a:t>AIA</a:t>
            </a:r>
          </a:p>
          <a:p>
            <a:pPr algn="ctr"/>
            <a:r>
              <a:rPr lang="en-US" sz="2800" b="1" dirty="0" smtClean="0"/>
              <a:t>Antigen-induced Arthritis</a:t>
            </a:r>
            <a:endParaRPr lang="en-US" sz="2800" b="1" dirty="0"/>
          </a:p>
        </p:txBody>
      </p:sp>
      <p:grpSp>
        <p:nvGrpSpPr>
          <p:cNvPr id="4" name="Group 3"/>
          <p:cNvGrpSpPr/>
          <p:nvPr/>
        </p:nvGrpSpPr>
        <p:grpSpPr>
          <a:xfrm>
            <a:off x="319835" y="4340904"/>
            <a:ext cx="8667927" cy="2517096"/>
            <a:chOff x="319835" y="4340904"/>
            <a:chExt cx="8667927" cy="2517096"/>
          </a:xfrm>
        </p:grpSpPr>
        <p:pic>
          <p:nvPicPr>
            <p:cNvPr id="25" name="Picture 3"/>
            <p:cNvPicPr>
              <a:picLocks noChangeAspect="1" noChangeArrowheads="1"/>
            </p:cNvPicPr>
            <p:nvPr/>
          </p:nvPicPr>
          <p:blipFill>
            <a:blip r:embed="rId4"/>
            <a:srcRect/>
            <a:stretch>
              <a:fillRect/>
            </a:stretch>
          </p:blipFill>
          <p:spPr bwMode="auto">
            <a:xfrm>
              <a:off x="4571296" y="4340904"/>
              <a:ext cx="4416466" cy="2517096"/>
            </a:xfrm>
            <a:prstGeom prst="rect">
              <a:avLst/>
            </a:prstGeom>
            <a:noFill/>
            <a:ln w="9525">
              <a:noFill/>
              <a:miter lim="800000"/>
              <a:headEnd/>
              <a:tailEnd/>
            </a:ln>
            <a:effectLst/>
          </p:spPr>
        </p:pic>
        <p:sp>
          <p:nvSpPr>
            <p:cNvPr id="39" name="TextBox 38"/>
            <p:cNvSpPr txBox="1"/>
            <p:nvPr/>
          </p:nvSpPr>
          <p:spPr>
            <a:xfrm>
              <a:off x="319835" y="4793177"/>
              <a:ext cx="4285320" cy="1384995"/>
            </a:xfrm>
            <a:prstGeom prst="rect">
              <a:avLst/>
            </a:prstGeom>
            <a:noFill/>
          </p:spPr>
          <p:txBody>
            <a:bodyPr wrap="square" rtlCol="0">
              <a:spAutoFit/>
            </a:bodyPr>
            <a:lstStyle/>
            <a:p>
              <a:pPr algn="ctr"/>
              <a:r>
                <a:rPr lang="en-US" sz="2800" b="1" dirty="0" smtClean="0"/>
                <a:t>K/</a:t>
              </a:r>
              <a:r>
                <a:rPr lang="en-US" sz="2800" b="1" dirty="0" err="1" smtClean="0"/>
                <a:t>BxN</a:t>
              </a:r>
              <a:endParaRPr lang="en-US" sz="2800" b="1" dirty="0" smtClean="0"/>
            </a:p>
            <a:p>
              <a:pPr algn="ctr"/>
              <a:r>
                <a:rPr lang="en-US" sz="2800" b="1" dirty="0" smtClean="0"/>
                <a:t>Serum Transfer-induced Arthritis</a:t>
              </a:r>
              <a:endParaRPr lang="en-US" sz="2800" b="1" dirty="0"/>
            </a:p>
          </p:txBody>
        </p:sp>
      </p:grpSp>
      <p:grpSp>
        <p:nvGrpSpPr>
          <p:cNvPr id="40" name="Group 123"/>
          <p:cNvGrpSpPr>
            <a:grpSpLocks/>
          </p:cNvGrpSpPr>
          <p:nvPr/>
        </p:nvGrpSpPr>
        <p:grpSpPr bwMode="auto">
          <a:xfrm>
            <a:off x="334634" y="1548632"/>
            <a:ext cx="1971003" cy="746592"/>
            <a:chOff x="3663" y="3265"/>
            <a:chExt cx="1536" cy="583"/>
          </a:xfrm>
        </p:grpSpPr>
        <p:grpSp>
          <p:nvGrpSpPr>
            <p:cNvPr id="41" name="Group 124"/>
            <p:cNvGrpSpPr>
              <a:grpSpLocks/>
            </p:cNvGrpSpPr>
            <p:nvPr/>
          </p:nvGrpSpPr>
          <p:grpSpPr bwMode="auto">
            <a:xfrm>
              <a:off x="3681" y="3265"/>
              <a:ext cx="1523" cy="583"/>
              <a:chOff x="3666" y="3565"/>
              <a:chExt cx="1523" cy="583"/>
            </a:xfrm>
          </p:grpSpPr>
          <p:grpSp>
            <p:nvGrpSpPr>
              <p:cNvPr id="46" name="Group 125"/>
              <p:cNvGrpSpPr>
                <a:grpSpLocks/>
              </p:cNvGrpSpPr>
              <p:nvPr/>
            </p:nvGrpSpPr>
            <p:grpSpPr bwMode="auto">
              <a:xfrm>
                <a:off x="3666" y="3565"/>
                <a:ext cx="1523" cy="583"/>
                <a:chOff x="3714" y="2201"/>
                <a:chExt cx="1854" cy="711"/>
              </a:xfrm>
            </p:grpSpPr>
            <p:grpSp>
              <p:nvGrpSpPr>
                <p:cNvPr id="48" name="Group 126"/>
                <p:cNvGrpSpPr>
                  <a:grpSpLocks/>
                </p:cNvGrpSpPr>
                <p:nvPr/>
              </p:nvGrpSpPr>
              <p:grpSpPr bwMode="auto">
                <a:xfrm flipH="1">
                  <a:off x="3795" y="2201"/>
                  <a:ext cx="1773" cy="711"/>
                  <a:chOff x="336" y="240"/>
                  <a:chExt cx="1508" cy="606"/>
                </a:xfrm>
              </p:grpSpPr>
              <p:sp>
                <p:nvSpPr>
                  <p:cNvPr id="70" name="Freeform 127"/>
                  <p:cNvSpPr>
                    <a:spLocks/>
                  </p:cNvSpPr>
                  <p:nvPr/>
                </p:nvSpPr>
                <p:spPr bwMode="auto">
                  <a:xfrm>
                    <a:off x="336" y="240"/>
                    <a:ext cx="1508" cy="606"/>
                  </a:xfrm>
                  <a:custGeom>
                    <a:avLst/>
                    <a:gdLst>
                      <a:gd name="T0" fmla="*/ 1228 w 1508"/>
                      <a:gd name="T1" fmla="*/ 124 h 606"/>
                      <a:gd name="T2" fmla="*/ 1119 w 1508"/>
                      <a:gd name="T3" fmla="*/ 62 h 606"/>
                      <a:gd name="T4" fmla="*/ 995 w 1508"/>
                      <a:gd name="T5" fmla="*/ 0 h 606"/>
                      <a:gd name="T6" fmla="*/ 870 w 1508"/>
                      <a:gd name="T7" fmla="*/ 16 h 606"/>
                      <a:gd name="T8" fmla="*/ 777 w 1508"/>
                      <a:gd name="T9" fmla="*/ 62 h 606"/>
                      <a:gd name="T10" fmla="*/ 699 w 1508"/>
                      <a:gd name="T11" fmla="*/ 140 h 606"/>
                      <a:gd name="T12" fmla="*/ 653 w 1508"/>
                      <a:gd name="T13" fmla="*/ 249 h 606"/>
                      <a:gd name="T14" fmla="*/ 637 w 1508"/>
                      <a:gd name="T15" fmla="*/ 311 h 606"/>
                      <a:gd name="T16" fmla="*/ 575 w 1508"/>
                      <a:gd name="T17" fmla="*/ 435 h 606"/>
                      <a:gd name="T18" fmla="*/ 513 w 1508"/>
                      <a:gd name="T19" fmla="*/ 451 h 606"/>
                      <a:gd name="T20" fmla="*/ 404 w 1508"/>
                      <a:gd name="T21" fmla="*/ 404 h 606"/>
                      <a:gd name="T22" fmla="*/ 342 w 1508"/>
                      <a:gd name="T23" fmla="*/ 311 h 606"/>
                      <a:gd name="T24" fmla="*/ 311 w 1508"/>
                      <a:gd name="T25" fmla="*/ 264 h 606"/>
                      <a:gd name="T26" fmla="*/ 233 w 1508"/>
                      <a:gd name="T27" fmla="*/ 155 h 606"/>
                      <a:gd name="T28" fmla="*/ 171 w 1508"/>
                      <a:gd name="T29" fmla="*/ 124 h 606"/>
                      <a:gd name="T30" fmla="*/ 93 w 1508"/>
                      <a:gd name="T31" fmla="*/ 109 h 606"/>
                      <a:gd name="T32" fmla="*/ 47 w 1508"/>
                      <a:gd name="T33" fmla="*/ 155 h 606"/>
                      <a:gd name="T34" fmla="*/ 0 w 1508"/>
                      <a:gd name="T35" fmla="*/ 295 h 606"/>
                      <a:gd name="T36" fmla="*/ 16 w 1508"/>
                      <a:gd name="T37" fmla="*/ 358 h 606"/>
                      <a:gd name="T38" fmla="*/ 62 w 1508"/>
                      <a:gd name="T39" fmla="*/ 482 h 606"/>
                      <a:gd name="T40" fmla="*/ 93 w 1508"/>
                      <a:gd name="T41" fmla="*/ 544 h 606"/>
                      <a:gd name="T42" fmla="*/ 109 w 1508"/>
                      <a:gd name="T43" fmla="*/ 482 h 606"/>
                      <a:gd name="T44" fmla="*/ 93 w 1508"/>
                      <a:gd name="T45" fmla="*/ 435 h 606"/>
                      <a:gd name="T46" fmla="*/ 62 w 1508"/>
                      <a:gd name="T47" fmla="*/ 389 h 606"/>
                      <a:gd name="T48" fmla="*/ 31 w 1508"/>
                      <a:gd name="T49" fmla="*/ 295 h 606"/>
                      <a:gd name="T50" fmla="*/ 47 w 1508"/>
                      <a:gd name="T51" fmla="*/ 233 h 606"/>
                      <a:gd name="T52" fmla="*/ 78 w 1508"/>
                      <a:gd name="T53" fmla="*/ 171 h 606"/>
                      <a:gd name="T54" fmla="*/ 124 w 1508"/>
                      <a:gd name="T55" fmla="*/ 155 h 606"/>
                      <a:gd name="T56" fmla="*/ 218 w 1508"/>
                      <a:gd name="T57" fmla="*/ 218 h 606"/>
                      <a:gd name="T58" fmla="*/ 264 w 1508"/>
                      <a:gd name="T59" fmla="*/ 295 h 606"/>
                      <a:gd name="T60" fmla="*/ 326 w 1508"/>
                      <a:gd name="T61" fmla="*/ 435 h 606"/>
                      <a:gd name="T62" fmla="*/ 389 w 1508"/>
                      <a:gd name="T63" fmla="*/ 498 h 606"/>
                      <a:gd name="T64" fmla="*/ 435 w 1508"/>
                      <a:gd name="T65" fmla="*/ 513 h 606"/>
                      <a:gd name="T66" fmla="*/ 575 w 1508"/>
                      <a:gd name="T67" fmla="*/ 529 h 606"/>
                      <a:gd name="T68" fmla="*/ 622 w 1508"/>
                      <a:gd name="T69" fmla="*/ 498 h 606"/>
                      <a:gd name="T70" fmla="*/ 731 w 1508"/>
                      <a:gd name="T71" fmla="*/ 544 h 606"/>
                      <a:gd name="T72" fmla="*/ 964 w 1508"/>
                      <a:gd name="T73" fmla="*/ 575 h 606"/>
                      <a:gd name="T74" fmla="*/ 1119 w 1508"/>
                      <a:gd name="T75" fmla="*/ 575 h 606"/>
                      <a:gd name="T76" fmla="*/ 1290 w 1508"/>
                      <a:gd name="T77" fmla="*/ 591 h 606"/>
                      <a:gd name="T78" fmla="*/ 1321 w 1508"/>
                      <a:gd name="T79" fmla="*/ 606 h 606"/>
                      <a:gd name="T80" fmla="*/ 1383 w 1508"/>
                      <a:gd name="T81" fmla="*/ 606 h 606"/>
                      <a:gd name="T82" fmla="*/ 1414 w 1508"/>
                      <a:gd name="T83" fmla="*/ 591 h 606"/>
                      <a:gd name="T84" fmla="*/ 1275 w 1508"/>
                      <a:gd name="T85" fmla="*/ 544 h 606"/>
                      <a:gd name="T86" fmla="*/ 1321 w 1508"/>
                      <a:gd name="T87" fmla="*/ 544 h 606"/>
                      <a:gd name="T88" fmla="*/ 1430 w 1508"/>
                      <a:gd name="T89" fmla="*/ 544 h 606"/>
                      <a:gd name="T90" fmla="*/ 1477 w 1508"/>
                      <a:gd name="T91" fmla="*/ 513 h 606"/>
                      <a:gd name="T92" fmla="*/ 1492 w 1508"/>
                      <a:gd name="T93" fmla="*/ 498 h 606"/>
                      <a:gd name="T94" fmla="*/ 1508 w 1508"/>
                      <a:gd name="T95" fmla="*/ 404 h 606"/>
                      <a:gd name="T96" fmla="*/ 1477 w 1508"/>
                      <a:gd name="T97" fmla="*/ 327 h 606"/>
                      <a:gd name="T98" fmla="*/ 1399 w 1508"/>
                      <a:gd name="T99" fmla="*/ 187 h 606"/>
                      <a:gd name="T100" fmla="*/ 1383 w 1508"/>
                      <a:gd name="T101" fmla="*/ 171 h 606"/>
                      <a:gd name="T102" fmla="*/ 1399 w 1508"/>
                      <a:gd name="T103" fmla="*/ 109 h 606"/>
                      <a:gd name="T104" fmla="*/ 1399 w 1508"/>
                      <a:gd name="T105" fmla="*/ 93 h 606"/>
                      <a:gd name="T106" fmla="*/ 1368 w 1508"/>
                      <a:gd name="T107" fmla="*/ 47 h 606"/>
                      <a:gd name="T108" fmla="*/ 1321 w 1508"/>
                      <a:gd name="T109" fmla="*/ 16 h 606"/>
                      <a:gd name="T110" fmla="*/ 1306 w 1508"/>
                      <a:gd name="T111" fmla="*/ 78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solidFill>
                    <a:srgbClr val="EAFF55"/>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71" name="Freeform 128"/>
                  <p:cNvSpPr>
                    <a:spLocks/>
                  </p:cNvSpPr>
                  <p:nvPr/>
                </p:nvSpPr>
                <p:spPr bwMode="auto">
                  <a:xfrm>
                    <a:off x="336" y="240"/>
                    <a:ext cx="1508" cy="606"/>
                  </a:xfrm>
                  <a:custGeom>
                    <a:avLst/>
                    <a:gdLst>
                      <a:gd name="T0" fmla="*/ 1166 w 1508"/>
                      <a:gd name="T1" fmla="*/ 93 h 606"/>
                      <a:gd name="T2" fmla="*/ 1057 w 1508"/>
                      <a:gd name="T3" fmla="*/ 31 h 606"/>
                      <a:gd name="T4" fmla="*/ 933 w 1508"/>
                      <a:gd name="T5" fmla="*/ 0 h 606"/>
                      <a:gd name="T6" fmla="*/ 777 w 1508"/>
                      <a:gd name="T7" fmla="*/ 62 h 606"/>
                      <a:gd name="T8" fmla="*/ 731 w 1508"/>
                      <a:gd name="T9" fmla="*/ 93 h 606"/>
                      <a:gd name="T10" fmla="*/ 668 w 1508"/>
                      <a:gd name="T11" fmla="*/ 187 h 606"/>
                      <a:gd name="T12" fmla="*/ 653 w 1508"/>
                      <a:gd name="T13" fmla="*/ 249 h 606"/>
                      <a:gd name="T14" fmla="*/ 622 w 1508"/>
                      <a:gd name="T15" fmla="*/ 389 h 606"/>
                      <a:gd name="T16" fmla="*/ 513 w 1508"/>
                      <a:gd name="T17" fmla="*/ 451 h 606"/>
                      <a:gd name="T18" fmla="*/ 451 w 1508"/>
                      <a:gd name="T19" fmla="*/ 435 h 606"/>
                      <a:gd name="T20" fmla="*/ 373 w 1508"/>
                      <a:gd name="T21" fmla="*/ 358 h 606"/>
                      <a:gd name="T22" fmla="*/ 342 w 1508"/>
                      <a:gd name="T23" fmla="*/ 311 h 606"/>
                      <a:gd name="T24" fmla="*/ 280 w 1508"/>
                      <a:gd name="T25" fmla="*/ 202 h 606"/>
                      <a:gd name="T26" fmla="*/ 171 w 1508"/>
                      <a:gd name="T27" fmla="*/ 124 h 606"/>
                      <a:gd name="T28" fmla="*/ 140 w 1508"/>
                      <a:gd name="T29" fmla="*/ 109 h 606"/>
                      <a:gd name="T30" fmla="*/ 62 w 1508"/>
                      <a:gd name="T31" fmla="*/ 124 h 606"/>
                      <a:gd name="T32" fmla="*/ 0 w 1508"/>
                      <a:gd name="T33" fmla="*/ 218 h 606"/>
                      <a:gd name="T34" fmla="*/ 0 w 1508"/>
                      <a:gd name="T35" fmla="*/ 295 h 606"/>
                      <a:gd name="T36" fmla="*/ 31 w 1508"/>
                      <a:gd name="T37" fmla="*/ 420 h 606"/>
                      <a:gd name="T38" fmla="*/ 93 w 1508"/>
                      <a:gd name="T39" fmla="*/ 544 h 606"/>
                      <a:gd name="T40" fmla="*/ 109 w 1508"/>
                      <a:gd name="T41" fmla="*/ 513 h 606"/>
                      <a:gd name="T42" fmla="*/ 109 w 1508"/>
                      <a:gd name="T43" fmla="*/ 466 h 606"/>
                      <a:gd name="T44" fmla="*/ 93 w 1508"/>
                      <a:gd name="T45" fmla="*/ 435 h 606"/>
                      <a:gd name="T46" fmla="*/ 47 w 1508"/>
                      <a:gd name="T47" fmla="*/ 342 h 606"/>
                      <a:gd name="T48" fmla="*/ 47 w 1508"/>
                      <a:gd name="T49" fmla="*/ 233 h 606"/>
                      <a:gd name="T50" fmla="*/ 47 w 1508"/>
                      <a:gd name="T51" fmla="*/ 202 h 606"/>
                      <a:gd name="T52" fmla="*/ 93 w 1508"/>
                      <a:gd name="T53" fmla="*/ 171 h 606"/>
                      <a:gd name="T54" fmla="*/ 171 w 1508"/>
                      <a:gd name="T55" fmla="*/ 187 h 606"/>
                      <a:gd name="T56" fmla="*/ 218 w 1508"/>
                      <a:gd name="T57" fmla="*/ 218 h 606"/>
                      <a:gd name="T58" fmla="*/ 295 w 1508"/>
                      <a:gd name="T59" fmla="*/ 389 h 606"/>
                      <a:gd name="T60" fmla="*/ 357 w 1508"/>
                      <a:gd name="T61" fmla="*/ 466 h 606"/>
                      <a:gd name="T62" fmla="*/ 435 w 1508"/>
                      <a:gd name="T63" fmla="*/ 513 h 606"/>
                      <a:gd name="T64" fmla="*/ 513 w 1508"/>
                      <a:gd name="T65" fmla="*/ 529 h 606"/>
                      <a:gd name="T66" fmla="*/ 606 w 1508"/>
                      <a:gd name="T67" fmla="*/ 513 h 606"/>
                      <a:gd name="T68" fmla="*/ 622 w 1508"/>
                      <a:gd name="T69" fmla="*/ 498 h 606"/>
                      <a:gd name="T70" fmla="*/ 839 w 1508"/>
                      <a:gd name="T71" fmla="*/ 560 h 606"/>
                      <a:gd name="T72" fmla="*/ 1119 w 1508"/>
                      <a:gd name="T73" fmla="*/ 575 h 606"/>
                      <a:gd name="T74" fmla="*/ 1212 w 1508"/>
                      <a:gd name="T75" fmla="*/ 591 h 606"/>
                      <a:gd name="T76" fmla="*/ 1290 w 1508"/>
                      <a:gd name="T77" fmla="*/ 591 h 606"/>
                      <a:gd name="T78" fmla="*/ 1352 w 1508"/>
                      <a:gd name="T79" fmla="*/ 606 h 606"/>
                      <a:gd name="T80" fmla="*/ 1414 w 1508"/>
                      <a:gd name="T81" fmla="*/ 591 h 606"/>
                      <a:gd name="T82" fmla="*/ 1352 w 1508"/>
                      <a:gd name="T83" fmla="*/ 560 h 606"/>
                      <a:gd name="T84" fmla="*/ 1275 w 1508"/>
                      <a:gd name="T85" fmla="*/ 544 h 606"/>
                      <a:gd name="T86" fmla="*/ 1399 w 1508"/>
                      <a:gd name="T87" fmla="*/ 544 h 606"/>
                      <a:gd name="T88" fmla="*/ 1461 w 1508"/>
                      <a:gd name="T89" fmla="*/ 529 h 606"/>
                      <a:gd name="T90" fmla="*/ 1492 w 1508"/>
                      <a:gd name="T91" fmla="*/ 498 h 606"/>
                      <a:gd name="T92" fmla="*/ 1508 w 1508"/>
                      <a:gd name="T93" fmla="*/ 451 h 606"/>
                      <a:gd name="T94" fmla="*/ 1492 w 1508"/>
                      <a:gd name="T95" fmla="*/ 373 h 606"/>
                      <a:gd name="T96" fmla="*/ 1430 w 1508"/>
                      <a:gd name="T97" fmla="*/ 249 h 606"/>
                      <a:gd name="T98" fmla="*/ 1399 w 1508"/>
                      <a:gd name="T99" fmla="*/ 187 h 606"/>
                      <a:gd name="T100" fmla="*/ 1399 w 1508"/>
                      <a:gd name="T101" fmla="*/ 140 h 606"/>
                      <a:gd name="T102" fmla="*/ 1399 w 1508"/>
                      <a:gd name="T103" fmla="*/ 93 h 606"/>
                      <a:gd name="T104" fmla="*/ 1399 w 1508"/>
                      <a:gd name="T105" fmla="*/ 62 h 606"/>
                      <a:gd name="T106" fmla="*/ 1352 w 1508"/>
                      <a:gd name="T107" fmla="*/ 31 h 606"/>
                      <a:gd name="T108" fmla="*/ 1321 w 1508"/>
                      <a:gd name="T109" fmla="*/ 16 h 606"/>
                      <a:gd name="T110" fmla="*/ 1290 w 1508"/>
                      <a:gd name="T111" fmla="*/ 140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solidFill>
                    <a:srgbClr val="EAFF55"/>
                  </a:solidFill>
                  <a:ln w="25400">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nvGrpSpPr>
                <p:cNvPr id="49" name="Group 129"/>
                <p:cNvGrpSpPr>
                  <a:grpSpLocks/>
                </p:cNvGrpSpPr>
                <p:nvPr/>
              </p:nvGrpSpPr>
              <p:grpSpPr bwMode="auto">
                <a:xfrm flipH="1">
                  <a:off x="3714" y="2623"/>
                  <a:ext cx="269" cy="218"/>
                  <a:chOff x="2064" y="1104"/>
                  <a:chExt cx="265" cy="212"/>
                </a:xfrm>
              </p:grpSpPr>
              <p:sp>
                <p:nvSpPr>
                  <p:cNvPr id="50" name="Freeform 130"/>
                  <p:cNvSpPr>
                    <a:spLocks/>
                  </p:cNvSpPr>
                  <p:nvPr/>
                </p:nvSpPr>
                <p:spPr bwMode="auto">
                  <a:xfrm>
                    <a:off x="2064" y="1210"/>
                    <a:ext cx="106" cy="106"/>
                  </a:xfrm>
                  <a:custGeom>
                    <a:avLst/>
                    <a:gdLst>
                      <a:gd name="T0" fmla="*/ 106 w 106"/>
                      <a:gd name="T1" fmla="*/ 0 h 106"/>
                      <a:gd name="T2" fmla="*/ 79 w 106"/>
                      <a:gd name="T3" fmla="*/ 13 h 106"/>
                      <a:gd name="T4" fmla="*/ 79 w 106"/>
                      <a:gd name="T5" fmla="*/ 13 h 106"/>
                      <a:gd name="T6" fmla="*/ 53 w 106"/>
                      <a:gd name="T7" fmla="*/ 26 h 106"/>
                      <a:gd name="T8" fmla="*/ 53 w 106"/>
                      <a:gd name="T9" fmla="*/ 26 h 106"/>
                      <a:gd name="T10" fmla="*/ 53 w 106"/>
                      <a:gd name="T11" fmla="*/ 26 h 106"/>
                      <a:gd name="T12" fmla="*/ 53 w 106"/>
                      <a:gd name="T13" fmla="*/ 26 h 106"/>
                      <a:gd name="T14" fmla="*/ 39 w 106"/>
                      <a:gd name="T15" fmla="*/ 53 h 106"/>
                      <a:gd name="T16" fmla="*/ 39 w 106"/>
                      <a:gd name="T17" fmla="*/ 53 h 106"/>
                      <a:gd name="T18" fmla="*/ 26 w 106"/>
                      <a:gd name="T19" fmla="*/ 79 h 106"/>
                      <a:gd name="T20" fmla="*/ 26 w 106"/>
                      <a:gd name="T21" fmla="*/ 79 h 106"/>
                      <a:gd name="T22" fmla="*/ 26 w 106"/>
                      <a:gd name="T23" fmla="*/ 79 h 106"/>
                      <a:gd name="T24" fmla="*/ 26 w 106"/>
                      <a:gd name="T25" fmla="*/ 79 h 106"/>
                      <a:gd name="T26" fmla="*/ 13 w 106"/>
                      <a:gd name="T27" fmla="*/ 92 h 106"/>
                      <a:gd name="T28" fmla="*/ 13 w 106"/>
                      <a:gd name="T29" fmla="*/ 92 h 106"/>
                      <a:gd name="T30" fmla="*/ 0 w 106"/>
                      <a:gd name="T31" fmla="*/ 106 h 1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06"/>
                      <a:gd name="T50" fmla="*/ 106 w 106"/>
                      <a:gd name="T51" fmla="*/ 106 h 1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06">
                        <a:moveTo>
                          <a:pt x="106" y="0"/>
                        </a:moveTo>
                        <a:lnTo>
                          <a:pt x="79" y="13"/>
                        </a:lnTo>
                        <a:lnTo>
                          <a:pt x="53" y="26"/>
                        </a:lnTo>
                        <a:lnTo>
                          <a:pt x="39" y="53"/>
                        </a:lnTo>
                        <a:lnTo>
                          <a:pt x="26" y="79"/>
                        </a:lnTo>
                        <a:lnTo>
                          <a:pt x="13" y="92"/>
                        </a:lnTo>
                        <a:lnTo>
                          <a:pt x="0" y="106"/>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1" name="Freeform 131"/>
                  <p:cNvSpPr>
                    <a:spLocks/>
                  </p:cNvSpPr>
                  <p:nvPr/>
                </p:nvSpPr>
                <p:spPr bwMode="auto">
                  <a:xfrm>
                    <a:off x="2090" y="1210"/>
                    <a:ext cx="93" cy="106"/>
                  </a:xfrm>
                  <a:custGeom>
                    <a:avLst/>
                    <a:gdLst>
                      <a:gd name="T0" fmla="*/ 93 w 93"/>
                      <a:gd name="T1" fmla="*/ 0 h 106"/>
                      <a:gd name="T2" fmla="*/ 80 w 93"/>
                      <a:gd name="T3" fmla="*/ 13 h 106"/>
                      <a:gd name="T4" fmla="*/ 80 w 93"/>
                      <a:gd name="T5" fmla="*/ 13 h 106"/>
                      <a:gd name="T6" fmla="*/ 66 w 93"/>
                      <a:gd name="T7" fmla="*/ 26 h 106"/>
                      <a:gd name="T8" fmla="*/ 66 w 93"/>
                      <a:gd name="T9" fmla="*/ 26 h 106"/>
                      <a:gd name="T10" fmla="*/ 53 w 93"/>
                      <a:gd name="T11" fmla="*/ 39 h 106"/>
                      <a:gd name="T12" fmla="*/ 53 w 93"/>
                      <a:gd name="T13" fmla="*/ 39 h 106"/>
                      <a:gd name="T14" fmla="*/ 40 w 93"/>
                      <a:gd name="T15" fmla="*/ 66 h 106"/>
                      <a:gd name="T16" fmla="*/ 40 w 93"/>
                      <a:gd name="T17" fmla="*/ 66 h 106"/>
                      <a:gd name="T18" fmla="*/ 40 w 93"/>
                      <a:gd name="T19" fmla="*/ 66 h 106"/>
                      <a:gd name="T20" fmla="*/ 40 w 93"/>
                      <a:gd name="T21" fmla="*/ 66 h 106"/>
                      <a:gd name="T22" fmla="*/ 13 w 93"/>
                      <a:gd name="T23" fmla="*/ 92 h 106"/>
                      <a:gd name="T24" fmla="*/ 13 w 93"/>
                      <a:gd name="T25" fmla="*/ 92 h 106"/>
                      <a:gd name="T26" fmla="*/ 0 w 93"/>
                      <a:gd name="T27" fmla="*/ 106 h 10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3"/>
                      <a:gd name="T43" fmla="*/ 0 h 106"/>
                      <a:gd name="T44" fmla="*/ 93 w 93"/>
                      <a:gd name="T45" fmla="*/ 106 h 10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3" h="106">
                        <a:moveTo>
                          <a:pt x="93" y="0"/>
                        </a:moveTo>
                        <a:lnTo>
                          <a:pt x="80" y="13"/>
                        </a:lnTo>
                        <a:lnTo>
                          <a:pt x="66" y="26"/>
                        </a:lnTo>
                        <a:lnTo>
                          <a:pt x="53" y="39"/>
                        </a:lnTo>
                        <a:lnTo>
                          <a:pt x="40" y="66"/>
                        </a:lnTo>
                        <a:lnTo>
                          <a:pt x="13" y="92"/>
                        </a:lnTo>
                        <a:lnTo>
                          <a:pt x="0" y="106"/>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2" name="Freeform 132"/>
                  <p:cNvSpPr>
                    <a:spLocks/>
                  </p:cNvSpPr>
                  <p:nvPr/>
                </p:nvSpPr>
                <p:spPr bwMode="auto">
                  <a:xfrm>
                    <a:off x="2117" y="1263"/>
                    <a:ext cx="39" cy="13"/>
                  </a:xfrm>
                  <a:custGeom>
                    <a:avLst/>
                    <a:gdLst>
                      <a:gd name="T0" fmla="*/ 39 w 39"/>
                      <a:gd name="T1" fmla="*/ 13 h 13"/>
                      <a:gd name="T2" fmla="*/ 26 w 39"/>
                      <a:gd name="T3" fmla="*/ 13 h 13"/>
                      <a:gd name="T4" fmla="*/ 26 w 39"/>
                      <a:gd name="T5" fmla="*/ 13 h 13"/>
                      <a:gd name="T6" fmla="*/ 26 w 39"/>
                      <a:gd name="T7" fmla="*/ 13 h 13"/>
                      <a:gd name="T8" fmla="*/ 0 w 39"/>
                      <a:gd name="T9" fmla="*/ 0 h 13"/>
                      <a:gd name="T10" fmla="*/ 0 60000 65536"/>
                      <a:gd name="T11" fmla="*/ 0 60000 65536"/>
                      <a:gd name="T12" fmla="*/ 0 60000 65536"/>
                      <a:gd name="T13" fmla="*/ 0 60000 65536"/>
                      <a:gd name="T14" fmla="*/ 0 60000 65536"/>
                      <a:gd name="T15" fmla="*/ 0 w 39"/>
                      <a:gd name="T16" fmla="*/ 0 h 13"/>
                      <a:gd name="T17" fmla="*/ 39 w 39"/>
                      <a:gd name="T18" fmla="*/ 13 h 13"/>
                    </a:gdLst>
                    <a:ahLst/>
                    <a:cxnLst>
                      <a:cxn ang="T10">
                        <a:pos x="T0" y="T1"/>
                      </a:cxn>
                      <a:cxn ang="T11">
                        <a:pos x="T2" y="T3"/>
                      </a:cxn>
                      <a:cxn ang="T12">
                        <a:pos x="T4" y="T5"/>
                      </a:cxn>
                      <a:cxn ang="T13">
                        <a:pos x="T6" y="T7"/>
                      </a:cxn>
                      <a:cxn ang="T14">
                        <a:pos x="T8" y="T9"/>
                      </a:cxn>
                    </a:cxnLst>
                    <a:rect l="T15" t="T16" r="T17" b="T18"/>
                    <a:pathLst>
                      <a:path w="39" h="13">
                        <a:moveTo>
                          <a:pt x="39" y="13"/>
                        </a:moveTo>
                        <a:lnTo>
                          <a:pt x="26" y="13"/>
                        </a:lnTo>
                        <a:lnTo>
                          <a:pt x="0"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3" name="Freeform 133"/>
                  <p:cNvSpPr>
                    <a:spLocks/>
                  </p:cNvSpPr>
                  <p:nvPr/>
                </p:nvSpPr>
                <p:spPr bwMode="auto">
                  <a:xfrm>
                    <a:off x="2103" y="1263"/>
                    <a:ext cx="40" cy="26"/>
                  </a:xfrm>
                  <a:custGeom>
                    <a:avLst/>
                    <a:gdLst>
                      <a:gd name="T0" fmla="*/ 40 w 40"/>
                      <a:gd name="T1" fmla="*/ 26 h 26"/>
                      <a:gd name="T2" fmla="*/ 27 w 40"/>
                      <a:gd name="T3" fmla="*/ 13 h 26"/>
                      <a:gd name="T4" fmla="*/ 14 w 40"/>
                      <a:gd name="T5" fmla="*/ 13 h 26"/>
                      <a:gd name="T6" fmla="*/ 14 w 40"/>
                      <a:gd name="T7" fmla="*/ 13 h 26"/>
                      <a:gd name="T8" fmla="*/ 14 w 40"/>
                      <a:gd name="T9" fmla="*/ 0 h 26"/>
                      <a:gd name="T10" fmla="*/ 14 w 40"/>
                      <a:gd name="T11" fmla="*/ 0 h 26"/>
                      <a:gd name="T12" fmla="*/ 14 w 40"/>
                      <a:gd name="T13" fmla="*/ 0 h 26"/>
                      <a:gd name="T14" fmla="*/ 14 w 40"/>
                      <a:gd name="T15" fmla="*/ 0 h 26"/>
                      <a:gd name="T16" fmla="*/ 14 w 40"/>
                      <a:gd name="T17" fmla="*/ 0 h 26"/>
                      <a:gd name="T18" fmla="*/ 14 w 40"/>
                      <a:gd name="T19" fmla="*/ 0 h 26"/>
                      <a:gd name="T20" fmla="*/ 0 w 40"/>
                      <a:gd name="T21" fmla="*/ 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26"/>
                      <a:gd name="T35" fmla="*/ 40 w 4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26">
                        <a:moveTo>
                          <a:pt x="40" y="26"/>
                        </a:moveTo>
                        <a:lnTo>
                          <a:pt x="27" y="13"/>
                        </a:lnTo>
                        <a:lnTo>
                          <a:pt x="14" y="13"/>
                        </a:lnTo>
                        <a:lnTo>
                          <a:pt x="14" y="0"/>
                        </a:lnTo>
                        <a:lnTo>
                          <a:pt x="0"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4" name="Freeform 134"/>
                  <p:cNvSpPr>
                    <a:spLocks/>
                  </p:cNvSpPr>
                  <p:nvPr/>
                </p:nvSpPr>
                <p:spPr bwMode="auto">
                  <a:xfrm>
                    <a:off x="2103" y="1276"/>
                    <a:ext cx="27" cy="13"/>
                  </a:xfrm>
                  <a:custGeom>
                    <a:avLst/>
                    <a:gdLst>
                      <a:gd name="T0" fmla="*/ 27 w 27"/>
                      <a:gd name="T1" fmla="*/ 13 h 13"/>
                      <a:gd name="T2" fmla="*/ 27 w 27"/>
                      <a:gd name="T3" fmla="*/ 13 h 13"/>
                      <a:gd name="T4" fmla="*/ 27 w 27"/>
                      <a:gd name="T5" fmla="*/ 13 h 13"/>
                      <a:gd name="T6" fmla="*/ 14 w 27"/>
                      <a:gd name="T7" fmla="*/ 0 h 13"/>
                      <a:gd name="T8" fmla="*/ 14 w 27"/>
                      <a:gd name="T9" fmla="*/ 0 h 13"/>
                      <a:gd name="T10" fmla="*/ 14 w 27"/>
                      <a:gd name="T11" fmla="*/ 0 h 13"/>
                      <a:gd name="T12" fmla="*/ 14 w 27"/>
                      <a:gd name="T13" fmla="*/ 0 h 13"/>
                      <a:gd name="T14" fmla="*/ 14 w 27"/>
                      <a:gd name="T15" fmla="*/ 0 h 13"/>
                      <a:gd name="T16" fmla="*/ 14 w 27"/>
                      <a:gd name="T17" fmla="*/ 0 h 13"/>
                      <a:gd name="T18" fmla="*/ 0 w 27"/>
                      <a:gd name="T19" fmla="*/ 0 h 13"/>
                      <a:gd name="T20" fmla="*/ 0 w 27"/>
                      <a:gd name="T21" fmla="*/ 0 h 13"/>
                      <a:gd name="T22" fmla="*/ 0 w 27"/>
                      <a:gd name="T23" fmla="*/ 0 h 13"/>
                      <a:gd name="T24" fmla="*/ 0 w 27"/>
                      <a:gd name="T25" fmla="*/ 0 h 13"/>
                      <a:gd name="T26" fmla="*/ 0 w 27"/>
                      <a:gd name="T27" fmla="*/ 0 h 13"/>
                      <a:gd name="T28" fmla="*/ 0 w 27"/>
                      <a:gd name="T29" fmla="*/ 0 h 13"/>
                      <a:gd name="T30" fmla="*/ 0 w 27"/>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
                      <a:gd name="T49" fmla="*/ 0 h 13"/>
                      <a:gd name="T50" fmla="*/ 27 w 27"/>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 h="13">
                        <a:moveTo>
                          <a:pt x="27" y="13"/>
                        </a:moveTo>
                        <a:lnTo>
                          <a:pt x="27" y="13"/>
                        </a:lnTo>
                        <a:lnTo>
                          <a:pt x="14" y="0"/>
                        </a:lnTo>
                        <a:lnTo>
                          <a:pt x="0"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5" name="Freeform 135"/>
                  <p:cNvSpPr>
                    <a:spLocks/>
                  </p:cNvSpPr>
                  <p:nvPr/>
                </p:nvSpPr>
                <p:spPr bwMode="auto">
                  <a:xfrm>
                    <a:off x="2236" y="1143"/>
                    <a:ext cx="66" cy="14"/>
                  </a:xfrm>
                  <a:custGeom>
                    <a:avLst/>
                    <a:gdLst>
                      <a:gd name="T0" fmla="*/ 0 w 66"/>
                      <a:gd name="T1" fmla="*/ 14 h 14"/>
                      <a:gd name="T2" fmla="*/ 40 w 66"/>
                      <a:gd name="T3" fmla="*/ 0 h 14"/>
                      <a:gd name="T4" fmla="*/ 40 w 66"/>
                      <a:gd name="T5" fmla="*/ 0 h 14"/>
                      <a:gd name="T6" fmla="*/ 66 w 66"/>
                      <a:gd name="T7" fmla="*/ 0 h 14"/>
                      <a:gd name="T8" fmla="*/ 0 60000 65536"/>
                      <a:gd name="T9" fmla="*/ 0 60000 65536"/>
                      <a:gd name="T10" fmla="*/ 0 60000 65536"/>
                      <a:gd name="T11" fmla="*/ 0 60000 65536"/>
                      <a:gd name="T12" fmla="*/ 0 w 66"/>
                      <a:gd name="T13" fmla="*/ 0 h 14"/>
                      <a:gd name="T14" fmla="*/ 66 w 66"/>
                      <a:gd name="T15" fmla="*/ 14 h 14"/>
                    </a:gdLst>
                    <a:ahLst/>
                    <a:cxnLst>
                      <a:cxn ang="T8">
                        <a:pos x="T0" y="T1"/>
                      </a:cxn>
                      <a:cxn ang="T9">
                        <a:pos x="T2" y="T3"/>
                      </a:cxn>
                      <a:cxn ang="T10">
                        <a:pos x="T4" y="T5"/>
                      </a:cxn>
                      <a:cxn ang="T11">
                        <a:pos x="T6" y="T7"/>
                      </a:cxn>
                    </a:cxnLst>
                    <a:rect l="T12" t="T13" r="T14" b="T15"/>
                    <a:pathLst>
                      <a:path w="66" h="14">
                        <a:moveTo>
                          <a:pt x="0" y="14"/>
                        </a:moveTo>
                        <a:lnTo>
                          <a:pt x="40" y="0"/>
                        </a:lnTo>
                        <a:lnTo>
                          <a:pt x="66"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6" name="Freeform 136"/>
                  <p:cNvSpPr>
                    <a:spLocks/>
                  </p:cNvSpPr>
                  <p:nvPr/>
                </p:nvSpPr>
                <p:spPr bwMode="auto">
                  <a:xfrm>
                    <a:off x="2236" y="1157"/>
                    <a:ext cx="79" cy="26"/>
                  </a:xfrm>
                  <a:custGeom>
                    <a:avLst/>
                    <a:gdLst>
                      <a:gd name="T0" fmla="*/ 0 w 79"/>
                      <a:gd name="T1" fmla="*/ 26 h 26"/>
                      <a:gd name="T2" fmla="*/ 13 w 79"/>
                      <a:gd name="T3" fmla="*/ 13 h 26"/>
                      <a:gd name="T4" fmla="*/ 13 w 79"/>
                      <a:gd name="T5" fmla="*/ 13 h 26"/>
                      <a:gd name="T6" fmla="*/ 26 w 79"/>
                      <a:gd name="T7" fmla="*/ 0 h 26"/>
                      <a:gd name="T8" fmla="*/ 26 w 79"/>
                      <a:gd name="T9" fmla="*/ 0 h 26"/>
                      <a:gd name="T10" fmla="*/ 26 w 79"/>
                      <a:gd name="T11" fmla="*/ 0 h 26"/>
                      <a:gd name="T12" fmla="*/ 26 w 79"/>
                      <a:gd name="T13" fmla="*/ 0 h 26"/>
                      <a:gd name="T14" fmla="*/ 53 w 79"/>
                      <a:gd name="T15" fmla="*/ 0 h 26"/>
                      <a:gd name="T16" fmla="*/ 53 w 79"/>
                      <a:gd name="T17" fmla="*/ 0 h 26"/>
                      <a:gd name="T18" fmla="*/ 79 w 79"/>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26"/>
                      <a:gd name="T32" fmla="*/ 79 w 7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26">
                        <a:moveTo>
                          <a:pt x="0" y="26"/>
                        </a:moveTo>
                        <a:lnTo>
                          <a:pt x="13" y="13"/>
                        </a:lnTo>
                        <a:lnTo>
                          <a:pt x="26" y="0"/>
                        </a:lnTo>
                        <a:lnTo>
                          <a:pt x="53" y="0"/>
                        </a:lnTo>
                        <a:lnTo>
                          <a:pt x="79"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7" name="Freeform 137"/>
                  <p:cNvSpPr>
                    <a:spLocks/>
                  </p:cNvSpPr>
                  <p:nvPr/>
                </p:nvSpPr>
                <p:spPr bwMode="auto">
                  <a:xfrm>
                    <a:off x="2223" y="1183"/>
                    <a:ext cx="106" cy="13"/>
                  </a:xfrm>
                  <a:custGeom>
                    <a:avLst/>
                    <a:gdLst>
                      <a:gd name="T0" fmla="*/ 0 w 106"/>
                      <a:gd name="T1" fmla="*/ 13 h 13"/>
                      <a:gd name="T2" fmla="*/ 13 w 106"/>
                      <a:gd name="T3" fmla="*/ 13 h 13"/>
                      <a:gd name="T4" fmla="*/ 13 w 106"/>
                      <a:gd name="T5" fmla="*/ 13 h 13"/>
                      <a:gd name="T6" fmla="*/ 26 w 106"/>
                      <a:gd name="T7" fmla="*/ 13 h 13"/>
                      <a:gd name="T8" fmla="*/ 26 w 106"/>
                      <a:gd name="T9" fmla="*/ 13 h 13"/>
                      <a:gd name="T10" fmla="*/ 26 w 106"/>
                      <a:gd name="T11" fmla="*/ 13 h 13"/>
                      <a:gd name="T12" fmla="*/ 26 w 106"/>
                      <a:gd name="T13" fmla="*/ 13 h 13"/>
                      <a:gd name="T14" fmla="*/ 39 w 106"/>
                      <a:gd name="T15" fmla="*/ 0 h 13"/>
                      <a:gd name="T16" fmla="*/ 39 w 106"/>
                      <a:gd name="T17" fmla="*/ 0 h 13"/>
                      <a:gd name="T18" fmla="*/ 66 w 106"/>
                      <a:gd name="T19" fmla="*/ 0 h 13"/>
                      <a:gd name="T20" fmla="*/ 66 w 106"/>
                      <a:gd name="T21" fmla="*/ 0 h 13"/>
                      <a:gd name="T22" fmla="*/ 66 w 106"/>
                      <a:gd name="T23" fmla="*/ 0 h 13"/>
                      <a:gd name="T24" fmla="*/ 66 w 106"/>
                      <a:gd name="T25" fmla="*/ 0 h 13"/>
                      <a:gd name="T26" fmla="*/ 79 w 106"/>
                      <a:gd name="T27" fmla="*/ 0 h 13"/>
                      <a:gd name="T28" fmla="*/ 79 w 106"/>
                      <a:gd name="T29" fmla="*/ 0 h 13"/>
                      <a:gd name="T30" fmla="*/ 106 w 106"/>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3"/>
                      <a:gd name="T50" fmla="*/ 106 w 106"/>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3">
                        <a:moveTo>
                          <a:pt x="0" y="13"/>
                        </a:moveTo>
                        <a:lnTo>
                          <a:pt x="13" y="13"/>
                        </a:lnTo>
                        <a:lnTo>
                          <a:pt x="26" y="13"/>
                        </a:lnTo>
                        <a:lnTo>
                          <a:pt x="39" y="0"/>
                        </a:lnTo>
                        <a:lnTo>
                          <a:pt x="66" y="0"/>
                        </a:lnTo>
                        <a:lnTo>
                          <a:pt x="79" y="0"/>
                        </a:lnTo>
                        <a:lnTo>
                          <a:pt x="106" y="0"/>
                        </a:lnTo>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8" name="Freeform 138"/>
                  <p:cNvSpPr>
                    <a:spLocks/>
                  </p:cNvSpPr>
                  <p:nvPr/>
                </p:nvSpPr>
                <p:spPr bwMode="auto">
                  <a:xfrm>
                    <a:off x="2103" y="1104"/>
                    <a:ext cx="67" cy="39"/>
                  </a:xfrm>
                  <a:custGeom>
                    <a:avLst/>
                    <a:gdLst>
                      <a:gd name="T0" fmla="*/ 0 w 67"/>
                      <a:gd name="T1" fmla="*/ 0 h 39"/>
                      <a:gd name="T2" fmla="*/ 14 w 67"/>
                      <a:gd name="T3" fmla="*/ 0 h 39"/>
                      <a:gd name="T4" fmla="*/ 14 w 67"/>
                      <a:gd name="T5" fmla="*/ 0 h 39"/>
                      <a:gd name="T6" fmla="*/ 14 w 67"/>
                      <a:gd name="T7" fmla="*/ 0 h 39"/>
                      <a:gd name="T8" fmla="*/ 14 w 67"/>
                      <a:gd name="T9" fmla="*/ 0 h 39"/>
                      <a:gd name="T10" fmla="*/ 14 w 67"/>
                      <a:gd name="T11" fmla="*/ 0 h 39"/>
                      <a:gd name="T12" fmla="*/ 27 w 67"/>
                      <a:gd name="T13" fmla="*/ 0 h 39"/>
                      <a:gd name="T14" fmla="*/ 53 w 67"/>
                      <a:gd name="T15" fmla="*/ 0 h 39"/>
                      <a:gd name="T16" fmla="*/ 53 w 67"/>
                      <a:gd name="T17" fmla="*/ 0 h 39"/>
                      <a:gd name="T18" fmla="*/ 53 w 67"/>
                      <a:gd name="T19" fmla="*/ 13 h 39"/>
                      <a:gd name="T20" fmla="*/ 67 w 67"/>
                      <a:gd name="T21" fmla="*/ 26 h 39"/>
                      <a:gd name="T22" fmla="*/ 67 w 67"/>
                      <a:gd name="T23" fmla="*/ 26 h 39"/>
                      <a:gd name="T24" fmla="*/ 53 w 67"/>
                      <a:gd name="T25" fmla="*/ 39 h 39"/>
                      <a:gd name="T26" fmla="*/ 53 w 67"/>
                      <a:gd name="T27" fmla="*/ 39 h 39"/>
                      <a:gd name="T28" fmla="*/ 53 w 67"/>
                      <a:gd name="T29" fmla="*/ 39 h 39"/>
                      <a:gd name="T30" fmla="*/ 27 w 67"/>
                      <a:gd name="T31" fmla="*/ 26 h 39"/>
                      <a:gd name="T32" fmla="*/ 14 w 67"/>
                      <a:gd name="T33" fmla="*/ 13 h 39"/>
                      <a:gd name="T34" fmla="*/ 14 w 67"/>
                      <a:gd name="T35" fmla="*/ 13 h 39"/>
                      <a:gd name="T36" fmla="*/ 0 w 67"/>
                      <a:gd name="T37" fmla="*/ 13 h 39"/>
                      <a:gd name="T38" fmla="*/ 0 w 67"/>
                      <a:gd name="T39" fmla="*/ 13 h 39"/>
                      <a:gd name="T40" fmla="*/ 0 w 67"/>
                      <a:gd name="T41" fmla="*/ 13 h 39"/>
                      <a:gd name="T42" fmla="*/ 0 w 67"/>
                      <a:gd name="T43" fmla="*/ 13 h 39"/>
                      <a:gd name="T44" fmla="*/ 0 w 67"/>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7"/>
                      <a:gd name="T70" fmla="*/ 0 h 39"/>
                      <a:gd name="T71" fmla="*/ 67 w 67"/>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close/>
                      </a:path>
                    </a:pathLst>
                  </a:custGeom>
                  <a:solidFill>
                    <a:srgbClr val="FFFFFF"/>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9" name="Freeform 139"/>
                  <p:cNvSpPr>
                    <a:spLocks/>
                  </p:cNvSpPr>
                  <p:nvPr/>
                </p:nvSpPr>
                <p:spPr bwMode="auto">
                  <a:xfrm>
                    <a:off x="2103" y="1104"/>
                    <a:ext cx="53" cy="39"/>
                  </a:xfrm>
                  <a:custGeom>
                    <a:avLst/>
                    <a:gdLst>
                      <a:gd name="T0" fmla="*/ 0 w 53"/>
                      <a:gd name="T1" fmla="*/ 0 h 39"/>
                      <a:gd name="T2" fmla="*/ 14 w 53"/>
                      <a:gd name="T3" fmla="*/ 0 h 39"/>
                      <a:gd name="T4" fmla="*/ 14 w 53"/>
                      <a:gd name="T5" fmla="*/ 0 h 39"/>
                      <a:gd name="T6" fmla="*/ 14 w 53"/>
                      <a:gd name="T7" fmla="*/ 0 h 39"/>
                      <a:gd name="T8" fmla="*/ 27 w 53"/>
                      <a:gd name="T9" fmla="*/ 0 h 39"/>
                      <a:gd name="T10" fmla="*/ 40 w 53"/>
                      <a:gd name="T11" fmla="*/ 0 h 39"/>
                      <a:gd name="T12" fmla="*/ 40 w 53"/>
                      <a:gd name="T13" fmla="*/ 0 h 39"/>
                      <a:gd name="T14" fmla="*/ 53 w 53"/>
                      <a:gd name="T15" fmla="*/ 13 h 39"/>
                      <a:gd name="T16" fmla="*/ 53 w 53"/>
                      <a:gd name="T17" fmla="*/ 26 h 39"/>
                      <a:gd name="T18" fmla="*/ 53 w 53"/>
                      <a:gd name="T19" fmla="*/ 26 h 39"/>
                      <a:gd name="T20" fmla="*/ 53 w 53"/>
                      <a:gd name="T21" fmla="*/ 26 h 39"/>
                      <a:gd name="T22" fmla="*/ 40 w 53"/>
                      <a:gd name="T23" fmla="*/ 39 h 39"/>
                      <a:gd name="T24" fmla="*/ 40 w 53"/>
                      <a:gd name="T25" fmla="*/ 39 h 39"/>
                      <a:gd name="T26" fmla="*/ 27 w 53"/>
                      <a:gd name="T27" fmla="*/ 26 h 39"/>
                      <a:gd name="T28" fmla="*/ 14 w 53"/>
                      <a:gd name="T29" fmla="*/ 13 h 39"/>
                      <a:gd name="T30" fmla="*/ 14 w 53"/>
                      <a:gd name="T31" fmla="*/ 13 h 39"/>
                      <a:gd name="T32" fmla="*/ 14 w 53"/>
                      <a:gd name="T33" fmla="*/ 13 h 39"/>
                      <a:gd name="T34" fmla="*/ 0 w 53"/>
                      <a:gd name="T35" fmla="*/ 13 h 39"/>
                      <a:gd name="T36" fmla="*/ 0 w 53"/>
                      <a:gd name="T37" fmla="*/ 13 h 39"/>
                      <a:gd name="T38" fmla="*/ 0 w 53"/>
                      <a:gd name="T39" fmla="*/ 13 h 39"/>
                      <a:gd name="T40" fmla="*/ 0 w 53"/>
                      <a:gd name="T41" fmla="*/ 0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39"/>
                      <a:gd name="T65" fmla="*/ 53 w 53"/>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39">
                        <a:moveTo>
                          <a:pt x="0" y="0"/>
                        </a:moveTo>
                        <a:lnTo>
                          <a:pt x="14" y="0"/>
                        </a:lnTo>
                        <a:lnTo>
                          <a:pt x="27" y="0"/>
                        </a:lnTo>
                        <a:lnTo>
                          <a:pt x="40" y="0"/>
                        </a:lnTo>
                        <a:lnTo>
                          <a:pt x="53" y="13"/>
                        </a:lnTo>
                        <a:lnTo>
                          <a:pt x="53" y="26"/>
                        </a:lnTo>
                        <a:lnTo>
                          <a:pt x="40" y="39"/>
                        </a:lnTo>
                        <a:lnTo>
                          <a:pt x="27" y="26"/>
                        </a:lnTo>
                        <a:lnTo>
                          <a:pt x="14" y="13"/>
                        </a:lnTo>
                        <a:lnTo>
                          <a:pt x="0" y="13"/>
                        </a:lnTo>
                        <a:lnTo>
                          <a:pt x="0" y="0"/>
                        </a:lnTo>
                        <a:close/>
                      </a:path>
                    </a:pathLst>
                  </a:custGeom>
                  <a:solidFill>
                    <a:srgbClr val="FFFFFF"/>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3" name="Freeform 140"/>
                  <p:cNvSpPr>
                    <a:spLocks/>
                  </p:cNvSpPr>
                  <p:nvPr/>
                </p:nvSpPr>
                <p:spPr bwMode="auto">
                  <a:xfrm>
                    <a:off x="2130" y="1104"/>
                    <a:ext cx="13" cy="26"/>
                  </a:xfrm>
                  <a:custGeom>
                    <a:avLst/>
                    <a:gdLst>
                      <a:gd name="T0" fmla="*/ 0 w 13"/>
                      <a:gd name="T1" fmla="*/ 13 h 26"/>
                      <a:gd name="T2" fmla="*/ 0 w 13"/>
                      <a:gd name="T3" fmla="*/ 13 h 26"/>
                      <a:gd name="T4" fmla="*/ 13 w 13"/>
                      <a:gd name="T5" fmla="*/ 0 h 26"/>
                      <a:gd name="T6" fmla="*/ 13 w 13"/>
                      <a:gd name="T7" fmla="*/ 0 h 26"/>
                      <a:gd name="T8" fmla="*/ 13 w 13"/>
                      <a:gd name="T9" fmla="*/ 13 h 26"/>
                      <a:gd name="T10" fmla="*/ 13 w 13"/>
                      <a:gd name="T11" fmla="*/ 13 h 26"/>
                      <a:gd name="T12" fmla="*/ 13 w 13"/>
                      <a:gd name="T13" fmla="*/ 13 h 26"/>
                      <a:gd name="T14" fmla="*/ 13 w 13"/>
                      <a:gd name="T15" fmla="*/ 26 h 26"/>
                      <a:gd name="T16" fmla="*/ 13 w 13"/>
                      <a:gd name="T17" fmla="*/ 26 h 26"/>
                      <a:gd name="T18" fmla="*/ 13 w 13"/>
                      <a:gd name="T19" fmla="*/ 26 h 26"/>
                      <a:gd name="T20" fmla="*/ 0 w 13"/>
                      <a:gd name="T21" fmla="*/ 26 h 26"/>
                      <a:gd name="T22" fmla="*/ 0 w 13"/>
                      <a:gd name="T23" fmla="*/ 13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0" y="13"/>
                        </a:moveTo>
                        <a:lnTo>
                          <a:pt x="0" y="13"/>
                        </a:lnTo>
                        <a:lnTo>
                          <a:pt x="13" y="0"/>
                        </a:lnTo>
                        <a:lnTo>
                          <a:pt x="13" y="13"/>
                        </a:lnTo>
                        <a:lnTo>
                          <a:pt x="13" y="26"/>
                        </a:lnTo>
                        <a:lnTo>
                          <a:pt x="0" y="26"/>
                        </a:lnTo>
                        <a:lnTo>
                          <a:pt x="0" y="13"/>
                        </a:lnTo>
                        <a:close/>
                      </a:path>
                    </a:pathLst>
                  </a:custGeom>
                  <a:solidFill>
                    <a:srgbClr val="FE1012"/>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8" name="Freeform 141"/>
                  <p:cNvSpPr>
                    <a:spLocks/>
                  </p:cNvSpPr>
                  <p:nvPr/>
                </p:nvSpPr>
                <p:spPr bwMode="auto">
                  <a:xfrm>
                    <a:off x="2103" y="1104"/>
                    <a:ext cx="67" cy="39"/>
                  </a:xfrm>
                  <a:custGeom>
                    <a:avLst/>
                    <a:gdLst>
                      <a:gd name="T0" fmla="*/ 14 w 67"/>
                      <a:gd name="T1" fmla="*/ 0 h 39"/>
                      <a:gd name="T2" fmla="*/ 14 w 67"/>
                      <a:gd name="T3" fmla="*/ 0 h 39"/>
                      <a:gd name="T4" fmla="*/ 14 w 67"/>
                      <a:gd name="T5" fmla="*/ 0 h 39"/>
                      <a:gd name="T6" fmla="*/ 14 w 67"/>
                      <a:gd name="T7" fmla="*/ 0 h 39"/>
                      <a:gd name="T8" fmla="*/ 14 w 67"/>
                      <a:gd name="T9" fmla="*/ 0 h 39"/>
                      <a:gd name="T10" fmla="*/ 27 w 67"/>
                      <a:gd name="T11" fmla="*/ 0 h 39"/>
                      <a:gd name="T12" fmla="*/ 53 w 67"/>
                      <a:gd name="T13" fmla="*/ 0 h 39"/>
                      <a:gd name="T14" fmla="*/ 53 w 67"/>
                      <a:gd name="T15" fmla="*/ 0 h 39"/>
                      <a:gd name="T16" fmla="*/ 53 w 67"/>
                      <a:gd name="T17" fmla="*/ 13 h 39"/>
                      <a:gd name="T18" fmla="*/ 67 w 67"/>
                      <a:gd name="T19" fmla="*/ 26 h 39"/>
                      <a:gd name="T20" fmla="*/ 67 w 67"/>
                      <a:gd name="T21" fmla="*/ 26 h 39"/>
                      <a:gd name="T22" fmla="*/ 53 w 67"/>
                      <a:gd name="T23" fmla="*/ 39 h 39"/>
                      <a:gd name="T24" fmla="*/ 53 w 67"/>
                      <a:gd name="T25" fmla="*/ 39 h 39"/>
                      <a:gd name="T26" fmla="*/ 53 w 67"/>
                      <a:gd name="T27" fmla="*/ 39 h 39"/>
                      <a:gd name="T28" fmla="*/ 27 w 67"/>
                      <a:gd name="T29" fmla="*/ 26 h 39"/>
                      <a:gd name="T30" fmla="*/ 14 w 67"/>
                      <a:gd name="T31" fmla="*/ 13 h 39"/>
                      <a:gd name="T32" fmla="*/ 14 w 67"/>
                      <a:gd name="T33" fmla="*/ 13 h 39"/>
                      <a:gd name="T34" fmla="*/ 0 w 67"/>
                      <a:gd name="T35" fmla="*/ 13 h 39"/>
                      <a:gd name="T36" fmla="*/ 0 w 67"/>
                      <a:gd name="T37" fmla="*/ 13 h 39"/>
                      <a:gd name="T38" fmla="*/ 0 w 67"/>
                      <a:gd name="T39" fmla="*/ 13 h 39"/>
                      <a:gd name="T40" fmla="*/ 0 w 67"/>
                      <a:gd name="T41" fmla="*/ 13 h 39"/>
                      <a:gd name="T42" fmla="*/ 0 w 67"/>
                      <a:gd name="T43" fmla="*/ 0 h 39"/>
                      <a:gd name="T44" fmla="*/ 14 w 67"/>
                      <a:gd name="T45" fmla="*/ 0 h 39"/>
                      <a:gd name="T46" fmla="*/ 14 w 67"/>
                      <a:gd name="T47" fmla="*/ 0 h 39"/>
                      <a:gd name="T48" fmla="*/ 14 w 67"/>
                      <a:gd name="T49" fmla="*/ 0 h 39"/>
                      <a:gd name="T50" fmla="*/ 27 w 67"/>
                      <a:gd name="T51" fmla="*/ 0 h 39"/>
                      <a:gd name="T52" fmla="*/ 40 w 67"/>
                      <a:gd name="T53" fmla="*/ 0 h 39"/>
                      <a:gd name="T54" fmla="*/ 40 w 67"/>
                      <a:gd name="T55" fmla="*/ 0 h 39"/>
                      <a:gd name="T56" fmla="*/ 53 w 67"/>
                      <a:gd name="T57" fmla="*/ 13 h 39"/>
                      <a:gd name="T58" fmla="*/ 53 w 67"/>
                      <a:gd name="T59" fmla="*/ 26 h 39"/>
                      <a:gd name="T60" fmla="*/ 53 w 67"/>
                      <a:gd name="T61" fmla="*/ 26 h 39"/>
                      <a:gd name="T62" fmla="*/ 53 w 67"/>
                      <a:gd name="T63" fmla="*/ 26 h 39"/>
                      <a:gd name="T64" fmla="*/ 40 w 67"/>
                      <a:gd name="T65" fmla="*/ 39 h 39"/>
                      <a:gd name="T66" fmla="*/ 40 w 67"/>
                      <a:gd name="T67" fmla="*/ 39 h 39"/>
                      <a:gd name="T68" fmla="*/ 27 w 67"/>
                      <a:gd name="T69" fmla="*/ 26 h 39"/>
                      <a:gd name="T70" fmla="*/ 14 w 67"/>
                      <a:gd name="T71" fmla="*/ 13 h 39"/>
                      <a:gd name="T72" fmla="*/ 14 w 67"/>
                      <a:gd name="T73" fmla="*/ 13 h 39"/>
                      <a:gd name="T74" fmla="*/ 14 w 67"/>
                      <a:gd name="T75" fmla="*/ 13 h 39"/>
                      <a:gd name="T76" fmla="*/ 0 w 67"/>
                      <a:gd name="T77" fmla="*/ 13 h 39"/>
                      <a:gd name="T78" fmla="*/ 0 w 67"/>
                      <a:gd name="T79" fmla="*/ 13 h 39"/>
                      <a:gd name="T80" fmla="*/ 0 w 67"/>
                      <a:gd name="T81" fmla="*/ 13 h 39"/>
                      <a:gd name="T82" fmla="*/ 0 w 67"/>
                      <a:gd name="T83" fmla="*/ 0 h 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
                      <a:gd name="T127" fmla="*/ 0 h 39"/>
                      <a:gd name="T128" fmla="*/ 67 w 67"/>
                      <a:gd name="T129" fmla="*/ 39 h 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lnTo>
                          <a:pt x="14" y="0"/>
                        </a:lnTo>
                        <a:lnTo>
                          <a:pt x="27" y="0"/>
                        </a:lnTo>
                        <a:lnTo>
                          <a:pt x="40" y="0"/>
                        </a:lnTo>
                        <a:lnTo>
                          <a:pt x="53" y="13"/>
                        </a:lnTo>
                        <a:lnTo>
                          <a:pt x="53" y="26"/>
                        </a:lnTo>
                        <a:lnTo>
                          <a:pt x="40" y="39"/>
                        </a:lnTo>
                        <a:lnTo>
                          <a:pt x="27" y="26"/>
                        </a:lnTo>
                        <a:lnTo>
                          <a:pt x="14" y="13"/>
                        </a:lnTo>
                        <a:lnTo>
                          <a:pt x="0" y="13"/>
                        </a:lnTo>
                        <a:lnTo>
                          <a:pt x="0" y="0"/>
                        </a:lnTo>
                        <a:close/>
                      </a:path>
                    </a:pathLst>
                  </a:custGeom>
                  <a:noFill/>
                  <a:ln w="20638">
                    <a:solidFill>
                      <a:srgbClr val="000000"/>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69" name="Freeform 142"/>
                  <p:cNvSpPr>
                    <a:spLocks/>
                  </p:cNvSpPr>
                  <p:nvPr/>
                </p:nvSpPr>
                <p:spPr bwMode="auto">
                  <a:xfrm>
                    <a:off x="2130" y="1104"/>
                    <a:ext cx="13" cy="26"/>
                  </a:xfrm>
                  <a:custGeom>
                    <a:avLst/>
                    <a:gdLst>
                      <a:gd name="T0" fmla="*/ 0 w 13"/>
                      <a:gd name="T1" fmla="*/ 13 h 26"/>
                      <a:gd name="T2" fmla="*/ 0 w 13"/>
                      <a:gd name="T3" fmla="*/ 13 h 26"/>
                      <a:gd name="T4" fmla="*/ 0 w 13"/>
                      <a:gd name="T5" fmla="*/ 13 h 26"/>
                      <a:gd name="T6" fmla="*/ 13 w 13"/>
                      <a:gd name="T7" fmla="*/ 0 h 26"/>
                      <a:gd name="T8" fmla="*/ 13 w 13"/>
                      <a:gd name="T9" fmla="*/ 0 h 26"/>
                      <a:gd name="T10" fmla="*/ 13 w 13"/>
                      <a:gd name="T11" fmla="*/ 0 h 26"/>
                      <a:gd name="T12" fmla="*/ 13 w 13"/>
                      <a:gd name="T13" fmla="*/ 0 h 26"/>
                      <a:gd name="T14" fmla="*/ 13 w 13"/>
                      <a:gd name="T15" fmla="*/ 13 h 26"/>
                      <a:gd name="T16" fmla="*/ 13 w 13"/>
                      <a:gd name="T17" fmla="*/ 13 h 26"/>
                      <a:gd name="T18" fmla="*/ 13 w 13"/>
                      <a:gd name="T19" fmla="*/ 13 h 26"/>
                      <a:gd name="T20" fmla="*/ 13 w 13"/>
                      <a:gd name="T21" fmla="*/ 13 h 26"/>
                      <a:gd name="T22" fmla="*/ 13 w 13"/>
                      <a:gd name="T23" fmla="*/ 13 h 26"/>
                      <a:gd name="T24" fmla="*/ 13 w 13"/>
                      <a:gd name="T25" fmla="*/ 13 h 26"/>
                      <a:gd name="T26" fmla="*/ 13 w 13"/>
                      <a:gd name="T27" fmla="*/ 26 h 26"/>
                      <a:gd name="T28" fmla="*/ 13 w 13"/>
                      <a:gd name="T29" fmla="*/ 26 h 26"/>
                      <a:gd name="T30" fmla="*/ 13 w 13"/>
                      <a:gd name="T31" fmla="*/ 26 h 26"/>
                      <a:gd name="T32" fmla="*/ 13 w 13"/>
                      <a:gd name="T33" fmla="*/ 26 h 26"/>
                      <a:gd name="T34" fmla="*/ 13 w 13"/>
                      <a:gd name="T35" fmla="*/ 26 h 26"/>
                      <a:gd name="T36" fmla="*/ 13 w 13"/>
                      <a:gd name="T37" fmla="*/ 26 h 26"/>
                      <a:gd name="T38" fmla="*/ 0 w 13"/>
                      <a:gd name="T39" fmla="*/ 26 h 26"/>
                      <a:gd name="T40" fmla="*/ 0 w 13"/>
                      <a:gd name="T41" fmla="*/ 26 h 26"/>
                      <a:gd name="T42" fmla="*/ 0 w 13"/>
                      <a:gd name="T43" fmla="*/ 13 h 26"/>
                      <a:gd name="T44" fmla="*/ 0 w 13"/>
                      <a:gd name="T45" fmla="*/ 13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
                      <a:gd name="T70" fmla="*/ 0 h 26"/>
                      <a:gd name="T71" fmla="*/ 13 w 13"/>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 h="26">
                        <a:moveTo>
                          <a:pt x="0" y="13"/>
                        </a:moveTo>
                        <a:lnTo>
                          <a:pt x="0" y="13"/>
                        </a:lnTo>
                        <a:lnTo>
                          <a:pt x="13" y="0"/>
                        </a:lnTo>
                        <a:lnTo>
                          <a:pt x="13" y="13"/>
                        </a:lnTo>
                        <a:lnTo>
                          <a:pt x="13" y="26"/>
                        </a:lnTo>
                        <a:lnTo>
                          <a:pt x="0" y="26"/>
                        </a:lnTo>
                        <a:lnTo>
                          <a:pt x="0" y="13"/>
                        </a:lnTo>
                        <a:close/>
                      </a:path>
                    </a:pathLst>
                  </a:custGeom>
                  <a:noFill/>
                  <a:ln w="20638">
                    <a:solidFill>
                      <a:srgbClr val="FE1012"/>
                    </a:solid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pic>
            <p:nvPicPr>
              <p:cNvPr id="47" name="Picture 143"/>
              <p:cNvPicPr>
                <a:picLocks noChangeAspect="1" noChangeArrowheads="1"/>
              </p:cNvPicPr>
              <p:nvPr/>
            </p:nvPicPr>
            <p:blipFill>
              <a:blip r:embed="rId5"/>
              <a:srcRect/>
              <a:stretch>
                <a:fillRect/>
              </a:stretch>
            </p:blipFill>
            <p:spPr bwMode="auto">
              <a:xfrm>
                <a:off x="4199" y="3649"/>
                <a:ext cx="233" cy="433"/>
              </a:xfrm>
              <a:prstGeom prst="rect">
                <a:avLst/>
              </a:prstGeom>
              <a:noFill/>
              <a:ln w="9525">
                <a:noFill/>
                <a:miter lim="800000"/>
                <a:headEnd/>
                <a:tailEnd/>
              </a:ln>
            </p:spPr>
          </p:pic>
        </p:grpSp>
        <p:pic>
          <p:nvPicPr>
            <p:cNvPr id="42" name="Picture 144"/>
            <p:cNvPicPr>
              <a:picLocks noChangeAspect="1" noChangeArrowheads="1"/>
            </p:cNvPicPr>
            <p:nvPr/>
          </p:nvPicPr>
          <p:blipFill>
            <a:blip r:embed="rId6"/>
            <a:srcRect/>
            <a:stretch>
              <a:fillRect/>
            </a:stretch>
          </p:blipFill>
          <p:spPr bwMode="auto">
            <a:xfrm>
              <a:off x="3936" y="3493"/>
              <a:ext cx="245" cy="280"/>
            </a:xfrm>
            <a:prstGeom prst="rect">
              <a:avLst/>
            </a:prstGeom>
            <a:noFill/>
            <a:ln w="9525">
              <a:noFill/>
              <a:miter lim="800000"/>
              <a:headEnd/>
              <a:tailEnd/>
            </a:ln>
          </p:spPr>
        </p:pic>
        <p:grpSp>
          <p:nvGrpSpPr>
            <p:cNvPr id="43" name="Group 145"/>
            <p:cNvGrpSpPr>
              <a:grpSpLocks/>
            </p:cNvGrpSpPr>
            <p:nvPr/>
          </p:nvGrpSpPr>
          <p:grpSpPr bwMode="auto">
            <a:xfrm>
              <a:off x="4010" y="3552"/>
              <a:ext cx="96" cy="96"/>
              <a:chOff x="4032" y="3552"/>
              <a:chExt cx="96" cy="96"/>
            </a:xfrm>
          </p:grpSpPr>
          <p:sp>
            <p:nvSpPr>
              <p:cNvPr id="44" name="Line 146"/>
              <p:cNvSpPr>
                <a:spLocks noChangeShapeType="1"/>
              </p:cNvSpPr>
              <p:nvPr/>
            </p:nvSpPr>
            <p:spPr bwMode="auto">
              <a:xfrm flipH="1">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5" name="Line 147"/>
              <p:cNvSpPr>
                <a:spLocks noChangeShapeType="1"/>
              </p:cNvSpPr>
              <p:nvPr/>
            </p:nvSpPr>
            <p:spPr bwMode="auto">
              <a:xfrm>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sp>
        <p:nvSpPr>
          <p:cNvPr id="60" name="Rectangle 67"/>
          <p:cNvSpPr>
            <a:spLocks noChangeArrowheads="1"/>
          </p:cNvSpPr>
          <p:nvPr/>
        </p:nvSpPr>
        <p:spPr bwMode="auto">
          <a:xfrm>
            <a:off x="331917" y="6477735"/>
            <a:ext cx="4772223"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i="1" dirty="0" smtClean="0">
                <a:solidFill>
                  <a:srgbClr val="000000"/>
                </a:solidFill>
                <a:latin typeface="Helvetica" charset="0"/>
                <a:ea typeface="ＭＳ Ｐゴシック" charset="-128"/>
                <a:cs typeface="ＭＳ Ｐゴシック" charset="-128"/>
              </a:rPr>
              <a:t>Ulrike </a:t>
            </a:r>
            <a:r>
              <a:rPr lang="en-US" sz="1400" b="1" i="1" dirty="0" err="1" smtClean="0">
                <a:solidFill>
                  <a:srgbClr val="000000"/>
                </a:solidFill>
                <a:latin typeface="Helvetica" charset="0"/>
                <a:ea typeface="ＭＳ Ｐゴシック" charset="-128"/>
                <a:cs typeface="ＭＳ Ｐゴシック" charset="-128"/>
              </a:rPr>
              <a:t>Baschant</a:t>
            </a:r>
            <a:r>
              <a:rPr lang="en-US" sz="1400" b="1" i="1" dirty="0" smtClean="0">
                <a:solidFill>
                  <a:srgbClr val="000000"/>
                </a:solidFill>
                <a:latin typeface="Helvetica" charset="0"/>
                <a:ea typeface="ＭＳ Ｐゴシック" charset="-128"/>
                <a:cs typeface="ＭＳ Ｐゴシック" charset="-128"/>
              </a:rPr>
              <a:t>, Stephan </a:t>
            </a:r>
            <a:r>
              <a:rPr lang="en-US" sz="1400" b="1" i="1" dirty="0" err="1" smtClean="0">
                <a:solidFill>
                  <a:srgbClr val="000000"/>
                </a:solidFill>
                <a:latin typeface="Helvetica" charset="0"/>
                <a:ea typeface="ＭＳ Ｐゴシック" charset="-128"/>
                <a:cs typeface="ＭＳ Ｐゴシック" charset="-128"/>
              </a:rPr>
              <a:t>Culemann</a:t>
            </a:r>
            <a:r>
              <a:rPr lang="en-US" sz="1400" b="1" i="1" dirty="0">
                <a:solidFill>
                  <a:srgbClr val="000000"/>
                </a:solidFill>
                <a:latin typeface="Helvetica" charset="0"/>
                <a:ea typeface="ＭＳ Ｐゴシック" charset="-128"/>
                <a:cs typeface="ＭＳ Ｐゴシック" charset="-128"/>
              </a:rPr>
              <a:t>, </a:t>
            </a:r>
            <a:r>
              <a:rPr lang="en-US" sz="1400" b="1" i="1" dirty="0" err="1">
                <a:solidFill>
                  <a:srgbClr val="000000"/>
                </a:solidFill>
                <a:latin typeface="Helvetica" charset="0"/>
                <a:ea typeface="ＭＳ Ｐゴシック" charset="-128"/>
                <a:cs typeface="ＭＳ Ｐゴシック" charset="-128"/>
              </a:rPr>
              <a:t>Mascha</a:t>
            </a:r>
            <a:r>
              <a:rPr lang="en-US" sz="1400" b="1" i="1" dirty="0">
                <a:solidFill>
                  <a:srgbClr val="000000"/>
                </a:solidFill>
                <a:latin typeface="Helvetica" charset="0"/>
                <a:ea typeface="ＭＳ Ｐゴシック" charset="-128"/>
                <a:cs typeface="ＭＳ Ｐゴシック" charset="-128"/>
              </a:rPr>
              <a:t> </a:t>
            </a:r>
            <a:r>
              <a:rPr lang="en-US" sz="1400" b="1" i="1" dirty="0" err="1" smtClean="0">
                <a:solidFill>
                  <a:srgbClr val="000000"/>
                </a:solidFill>
                <a:latin typeface="Helvetica" charset="0"/>
                <a:ea typeface="ＭＳ Ｐゴシック" charset="-128"/>
                <a:cs typeface="ＭＳ Ｐゴシック" charset="-128"/>
              </a:rPr>
              <a:t>Koenen</a:t>
            </a:r>
            <a:endParaRPr lang="de-DE" sz="1400" b="1" i="1" dirty="0">
              <a:solidFill>
                <a:srgbClr val="000000"/>
              </a:solidFill>
              <a:latin typeface="Helvetica"/>
              <a:ea typeface="ＭＳ Ｐゴシック" charset="-128"/>
              <a:cs typeface="Helvetica"/>
            </a:endParaRPr>
          </a:p>
        </p:txBody>
      </p:sp>
    </p:spTree>
    <p:extLst>
      <p:ext uri="{BB962C8B-B14F-4D97-AF65-F5344CB8AC3E}">
        <p14:creationId xmlns:p14="http://schemas.microsoft.com/office/powerpoint/2010/main" val="194016983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4"/>
          <p:cNvGrpSpPr>
            <a:grpSpLocks/>
          </p:cNvGrpSpPr>
          <p:nvPr/>
        </p:nvGrpSpPr>
        <p:grpSpPr bwMode="auto">
          <a:xfrm>
            <a:off x="349250" y="1295400"/>
            <a:ext cx="8448675" cy="0"/>
            <a:chOff x="238" y="576"/>
            <a:chExt cx="5766" cy="0"/>
          </a:xfrm>
        </p:grpSpPr>
        <p:sp>
          <p:nvSpPr>
            <p:cNvPr id="46169" name="Line 115"/>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6170" name="Line 116"/>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6171" name="Line 117"/>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grpSp>
      <p:sp>
        <p:nvSpPr>
          <p:cNvPr id="152578" name="Rectangle 2"/>
          <p:cNvSpPr>
            <a:spLocks noGrp="1" noChangeArrowheads="1"/>
          </p:cNvSpPr>
          <p:nvPr>
            <p:ph type="title"/>
          </p:nvPr>
        </p:nvSpPr>
        <p:spPr>
          <a:xfrm>
            <a:off x="685800" y="201342"/>
            <a:ext cx="8001000" cy="954107"/>
          </a:xfrm>
          <a:noFill/>
          <a:ln w="9525">
            <a:noFill/>
            <a:miter lim="800000"/>
            <a:headEnd/>
            <a:tailEnd/>
          </a:ln>
          <a:effectLst>
            <a:outerShdw blurRad="50800" dist="38100" dir="2700000" algn="br">
              <a:srgbClr val="000000">
                <a:alpha val="43000"/>
              </a:srgbClr>
            </a:outerShdw>
          </a:effectLst>
        </p:spPr>
        <p:txBody>
          <a:bodyPr wrap="square" anchor="ctr">
            <a:prstTxWarp prst="textNoShape">
              <a:avLst/>
            </a:prstTxWarp>
            <a:spAutoFit/>
          </a:bodyPr>
          <a:lstStyle/>
          <a:p>
            <a:pPr>
              <a:defRPr/>
            </a:pPr>
            <a:r>
              <a:rPr lang="en-US" sz="2800" dirty="0" smtClean="0">
                <a:solidFill>
                  <a:srgbClr val="000000"/>
                </a:solidFill>
                <a:latin typeface="Arial" pitchFamily="-109" charset="0"/>
              </a:rPr>
              <a:t>GR in Th17 cells and in chondrocytes is required for suppression of Arthritis</a:t>
            </a:r>
            <a:endParaRPr lang="en-US" sz="2800" dirty="0">
              <a:solidFill>
                <a:srgbClr val="000000"/>
              </a:solidFill>
              <a:latin typeface="Arial" pitchFamily="-109" charset="0"/>
            </a:endParaRPr>
          </a:p>
        </p:txBody>
      </p:sp>
      <p:sp>
        <p:nvSpPr>
          <p:cNvPr id="36" name="Rectangle 67"/>
          <p:cNvSpPr>
            <a:spLocks noChangeArrowheads="1"/>
          </p:cNvSpPr>
          <p:nvPr/>
        </p:nvSpPr>
        <p:spPr bwMode="auto">
          <a:xfrm>
            <a:off x="508138" y="3705715"/>
            <a:ext cx="3476457"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i="1" dirty="0" err="1" smtClean="0">
                <a:solidFill>
                  <a:srgbClr val="000000"/>
                </a:solidFill>
                <a:latin typeface="Helvetica" charset="0"/>
                <a:ea typeface="ＭＳ Ｐゴシック" charset="-128"/>
                <a:cs typeface="ＭＳ Ｐゴシック" charset="-128"/>
              </a:rPr>
              <a:t>Baschant</a:t>
            </a:r>
            <a:r>
              <a:rPr lang="en-US" sz="1400" b="1" i="1" dirty="0" smtClean="0">
                <a:solidFill>
                  <a:srgbClr val="000000"/>
                </a:solidFill>
                <a:latin typeface="Helvetica" charset="0"/>
                <a:ea typeface="ＭＳ Ｐゴシック" charset="-128"/>
                <a:cs typeface="ＭＳ Ｐゴシック" charset="-128"/>
              </a:rPr>
              <a:t> et </a:t>
            </a:r>
            <a:r>
              <a:rPr lang="en-US" sz="1400" b="1" i="1" dirty="0">
                <a:solidFill>
                  <a:srgbClr val="000000"/>
                </a:solidFill>
                <a:latin typeface="Helvetica" charset="0"/>
                <a:ea typeface="ＭＳ Ｐゴシック" charset="-128"/>
                <a:cs typeface="ＭＳ Ｐゴシック" charset="-128"/>
              </a:rPr>
              <a:t>al.</a:t>
            </a:r>
            <a:r>
              <a:rPr lang="en-US" sz="1400" b="1" i="1" dirty="0" smtClean="0">
                <a:solidFill>
                  <a:srgbClr val="000000"/>
                </a:solidFill>
                <a:latin typeface="Helvetica" charset="0"/>
                <a:ea typeface="ＭＳ Ｐゴシック" charset="-128"/>
                <a:cs typeface="ＭＳ Ｐゴシック" charset="-128"/>
              </a:rPr>
              <a:t> PNAS 2011, </a:t>
            </a:r>
            <a:r>
              <a:rPr lang="en-US" sz="1400" b="1" i="1" dirty="0" smtClean="0">
                <a:latin typeface="Helvetica"/>
                <a:cs typeface="Helvetica"/>
              </a:rPr>
              <a:t>108</a:t>
            </a:r>
            <a:r>
              <a:rPr lang="en-US" sz="1400" b="1" i="1" dirty="0">
                <a:latin typeface="Helvetica"/>
                <a:cs typeface="Helvetica"/>
              </a:rPr>
              <a:t>:</a:t>
            </a:r>
            <a:r>
              <a:rPr lang="en-US" sz="1400" b="1" i="1" dirty="0" smtClean="0">
                <a:latin typeface="Helvetica"/>
                <a:cs typeface="Helvetica"/>
              </a:rPr>
              <a:t> </a:t>
            </a:r>
            <a:r>
              <a:rPr lang="en-US" sz="1400" b="1" i="1" dirty="0">
                <a:latin typeface="Helvetica"/>
                <a:cs typeface="Helvetica"/>
              </a:rPr>
              <a:t>19317</a:t>
            </a:r>
            <a:endParaRPr lang="de-DE" sz="1400" b="1" i="1" dirty="0">
              <a:solidFill>
                <a:srgbClr val="000000"/>
              </a:solidFill>
              <a:latin typeface="Helvetica"/>
              <a:ea typeface="ＭＳ Ｐゴシック" charset="-128"/>
              <a:cs typeface="Helvetica"/>
            </a:endParaRPr>
          </a:p>
        </p:txBody>
      </p:sp>
      <p:sp>
        <p:nvSpPr>
          <p:cNvPr id="38" name="TextBox 37"/>
          <p:cNvSpPr txBox="1"/>
          <p:nvPr/>
        </p:nvSpPr>
        <p:spPr>
          <a:xfrm>
            <a:off x="357732" y="2378618"/>
            <a:ext cx="3961591" cy="954107"/>
          </a:xfrm>
          <a:prstGeom prst="rect">
            <a:avLst/>
          </a:prstGeom>
          <a:noFill/>
        </p:spPr>
        <p:txBody>
          <a:bodyPr wrap="none" rtlCol="0">
            <a:spAutoFit/>
          </a:bodyPr>
          <a:lstStyle/>
          <a:p>
            <a:pPr algn="ctr"/>
            <a:r>
              <a:rPr lang="en-US" sz="2800" b="1" dirty="0" smtClean="0"/>
              <a:t>AIA</a:t>
            </a:r>
          </a:p>
          <a:p>
            <a:pPr algn="ctr"/>
            <a:r>
              <a:rPr lang="en-US" sz="2800" b="1" dirty="0" smtClean="0"/>
              <a:t>Antigen-induced Arthritis</a:t>
            </a:r>
            <a:endParaRPr lang="en-US" sz="2800" b="1" dirty="0"/>
          </a:p>
        </p:txBody>
      </p:sp>
      <p:grpSp>
        <p:nvGrpSpPr>
          <p:cNvPr id="163" name="Group 61"/>
          <p:cNvGrpSpPr/>
          <p:nvPr/>
        </p:nvGrpSpPr>
        <p:grpSpPr>
          <a:xfrm>
            <a:off x="2561842" y="1457314"/>
            <a:ext cx="748650" cy="748650"/>
            <a:chOff x="7772400" y="1676400"/>
            <a:chExt cx="1114425" cy="1114425"/>
          </a:xfrm>
        </p:grpSpPr>
        <p:sp>
          <p:nvSpPr>
            <p:cNvPr id="164" name="Oval 163"/>
            <p:cNvSpPr/>
            <p:nvPr/>
          </p:nvSpPr>
          <p:spPr>
            <a:xfrm>
              <a:off x="7772400" y="1676400"/>
              <a:ext cx="1114425" cy="1114425"/>
            </a:xfrm>
            <a:prstGeom prst="ellipse">
              <a:avLst/>
            </a:prstGeom>
            <a:gradFill flip="none" rotWithShape="1">
              <a:gsLst>
                <a:gs pos="0">
                  <a:srgbClr val="3366FF"/>
                </a:gs>
                <a:gs pos="100000">
                  <a:srgbClr val="FFFFFF"/>
                </a:gs>
              </a:gsLst>
              <a:lin ang="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grpSp>
          <p:nvGrpSpPr>
            <p:cNvPr id="165" name="Group 76"/>
            <p:cNvGrpSpPr>
              <a:grpSpLocks/>
            </p:cNvGrpSpPr>
            <p:nvPr/>
          </p:nvGrpSpPr>
          <p:grpSpPr bwMode="auto">
            <a:xfrm>
              <a:off x="8397875" y="2143125"/>
              <a:ext cx="476250" cy="292100"/>
              <a:chOff x="304800" y="1613583"/>
              <a:chExt cx="1600200" cy="976804"/>
            </a:xfrm>
          </p:grpSpPr>
          <p:grpSp>
            <p:nvGrpSpPr>
              <p:cNvPr id="178" name="Group 70"/>
              <p:cNvGrpSpPr>
                <a:grpSpLocks/>
              </p:cNvGrpSpPr>
              <p:nvPr/>
            </p:nvGrpSpPr>
            <p:grpSpPr bwMode="auto">
              <a:xfrm>
                <a:off x="990600" y="1613583"/>
                <a:ext cx="493015" cy="824817"/>
                <a:chOff x="952500" y="1600883"/>
                <a:chExt cx="493015" cy="824817"/>
              </a:xfrm>
            </p:grpSpPr>
            <p:pic>
              <p:nvPicPr>
                <p:cNvPr id="184" name="Picture 62"/>
                <p:cNvPicPr>
                  <a:picLocks noChangeAspect="1"/>
                </p:cNvPicPr>
                <p:nvPr/>
              </p:nvPicPr>
              <p:blipFill>
                <a:blip r:embed="rId3"/>
                <a:srcRect/>
                <a:stretch>
                  <a:fillRect/>
                </a:stretch>
              </p:blipFill>
              <p:spPr bwMode="auto">
                <a:xfrm rot="5400000">
                  <a:off x="762000" y="1866900"/>
                  <a:ext cx="749300" cy="368300"/>
                </a:xfrm>
                <a:prstGeom prst="rect">
                  <a:avLst/>
                </a:prstGeom>
                <a:noFill/>
                <a:ln w="9525">
                  <a:noFill/>
                  <a:miter lim="800000"/>
                  <a:headEnd/>
                  <a:tailEnd/>
                </a:ln>
              </p:spPr>
            </p:pic>
            <p:sp>
              <p:nvSpPr>
                <p:cNvPr id="185" name="Regular Pentagon 184"/>
                <p:cNvSpPr/>
                <p:nvPr/>
              </p:nvSpPr>
              <p:spPr>
                <a:xfrm>
                  <a:off x="1269492" y="1600883"/>
                  <a:ext cx="176023" cy="15395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grpSp>
            <p:nvGrpSpPr>
              <p:cNvPr id="179" name="Group 69"/>
              <p:cNvGrpSpPr>
                <a:grpSpLocks/>
              </p:cNvGrpSpPr>
              <p:nvPr/>
            </p:nvGrpSpPr>
            <p:grpSpPr bwMode="auto">
              <a:xfrm flipH="1">
                <a:off x="544830" y="1613583"/>
                <a:ext cx="496570" cy="824817"/>
                <a:chOff x="546100" y="1613583"/>
                <a:chExt cx="496570" cy="824817"/>
              </a:xfrm>
            </p:grpSpPr>
            <p:pic>
              <p:nvPicPr>
                <p:cNvPr id="182" name="Picture 67"/>
                <p:cNvPicPr>
                  <a:picLocks noChangeAspect="1"/>
                </p:cNvPicPr>
                <p:nvPr/>
              </p:nvPicPr>
              <p:blipFill>
                <a:blip r:embed="rId3"/>
                <a:srcRect/>
                <a:stretch>
                  <a:fillRect/>
                </a:stretch>
              </p:blipFill>
              <p:spPr bwMode="auto">
                <a:xfrm rot="5400000">
                  <a:off x="355600" y="1879600"/>
                  <a:ext cx="749300" cy="368300"/>
                </a:xfrm>
                <a:prstGeom prst="rect">
                  <a:avLst/>
                </a:prstGeom>
                <a:noFill/>
                <a:ln w="9525">
                  <a:noFill/>
                  <a:miter lim="800000"/>
                  <a:headEnd/>
                  <a:tailEnd/>
                </a:ln>
              </p:spPr>
            </p:pic>
            <p:sp>
              <p:nvSpPr>
                <p:cNvPr id="183" name="Regular Pentagon 182"/>
                <p:cNvSpPr/>
                <p:nvPr/>
              </p:nvSpPr>
              <p:spPr>
                <a:xfrm>
                  <a:off x="866650" y="1613583"/>
                  <a:ext cx="176020" cy="15395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cxnSp>
            <p:nvCxnSpPr>
              <p:cNvPr id="180" name="Straight Connector 179"/>
              <p:cNvCxnSpPr/>
              <p:nvPr/>
            </p:nvCxnSpPr>
            <p:spPr>
              <a:xfrm>
                <a:off x="304800" y="2436436"/>
                <a:ext cx="1600200" cy="5307"/>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181" name="Rectangle 180"/>
              <p:cNvSpPr/>
              <p:nvPr/>
            </p:nvSpPr>
            <p:spPr>
              <a:xfrm>
                <a:off x="672848" y="2324951"/>
                <a:ext cx="688084" cy="265436"/>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grpSp>
          <p:nvGrpSpPr>
            <p:cNvPr id="166" name="Group 106"/>
            <p:cNvGrpSpPr>
              <a:grpSpLocks/>
            </p:cNvGrpSpPr>
            <p:nvPr/>
          </p:nvGrpSpPr>
          <p:grpSpPr bwMode="auto">
            <a:xfrm>
              <a:off x="7772400" y="2084388"/>
              <a:ext cx="560388" cy="354012"/>
              <a:chOff x="5715950" y="1622937"/>
              <a:chExt cx="987288" cy="623643"/>
            </a:xfrm>
          </p:grpSpPr>
          <p:grpSp>
            <p:nvGrpSpPr>
              <p:cNvPr id="171" name="Group 79"/>
              <p:cNvGrpSpPr>
                <a:grpSpLocks/>
              </p:cNvGrpSpPr>
              <p:nvPr/>
            </p:nvGrpSpPr>
            <p:grpSpPr bwMode="auto">
              <a:xfrm rot="-5400000">
                <a:off x="6009483" y="1494420"/>
                <a:ext cx="289878" cy="490979"/>
                <a:chOff x="207122" y="1718407"/>
                <a:chExt cx="470336" cy="796624"/>
              </a:xfrm>
            </p:grpSpPr>
            <p:pic>
              <p:nvPicPr>
                <p:cNvPr id="176" name="Picture 84"/>
                <p:cNvPicPr>
                  <a:picLocks noChangeAspect="1"/>
                </p:cNvPicPr>
                <p:nvPr/>
              </p:nvPicPr>
              <p:blipFill>
                <a:blip r:embed="rId3"/>
                <a:srcRect/>
                <a:stretch>
                  <a:fillRect/>
                </a:stretch>
              </p:blipFill>
              <p:spPr bwMode="auto">
                <a:xfrm rot="5400000">
                  <a:off x="16620" y="1956232"/>
                  <a:ext cx="749301" cy="368298"/>
                </a:xfrm>
                <a:prstGeom prst="rect">
                  <a:avLst/>
                </a:prstGeom>
                <a:noFill/>
                <a:ln w="9525">
                  <a:noFill/>
                  <a:miter lim="800000"/>
                  <a:headEnd/>
                  <a:tailEnd/>
                </a:ln>
              </p:spPr>
            </p:pic>
            <p:sp>
              <p:nvSpPr>
                <p:cNvPr id="177" name="Regular Pentagon 176"/>
                <p:cNvSpPr/>
                <p:nvPr/>
              </p:nvSpPr>
              <p:spPr>
                <a:xfrm>
                  <a:off x="609396" y="1663954"/>
                  <a:ext cx="176964" cy="154290"/>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cxnSp>
            <p:nvCxnSpPr>
              <p:cNvPr id="172" name="Straight Connector 171"/>
              <p:cNvCxnSpPr/>
              <p:nvPr/>
            </p:nvCxnSpPr>
            <p:spPr>
              <a:xfrm>
                <a:off x="5715950" y="2154293"/>
                <a:ext cx="987288"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173" name="Rectangle 172"/>
              <p:cNvSpPr/>
              <p:nvPr/>
            </p:nvSpPr>
            <p:spPr>
              <a:xfrm>
                <a:off x="5942496" y="2081581"/>
                <a:ext cx="425121" cy="164999"/>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174" name="Oval 173"/>
              <p:cNvSpPr/>
              <p:nvPr/>
            </p:nvSpPr>
            <p:spPr>
              <a:xfrm>
                <a:off x="5971681" y="1830522"/>
                <a:ext cx="190501" cy="276091"/>
              </a:xfrm>
              <a:prstGeom prst="ellipse">
                <a:avLst/>
              </a:prstGeom>
              <a:gradFill flip="none" rotWithShape="1">
                <a:gsLst>
                  <a:gs pos="0">
                    <a:srgbClr val="FF0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175" name="Oval 174"/>
              <p:cNvSpPr/>
              <p:nvPr/>
            </p:nvSpPr>
            <p:spPr>
              <a:xfrm>
                <a:off x="6162182" y="1824828"/>
                <a:ext cx="190501" cy="276091"/>
              </a:xfrm>
              <a:prstGeom prst="ellipse">
                <a:avLst/>
              </a:prstGeom>
              <a:gradFill flip="none" rotWithShape="1">
                <a:gsLst>
                  <a:gs pos="0">
                    <a:srgbClr val="008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grpSp>
        <p:sp>
          <p:nvSpPr>
            <p:cNvPr id="167" name="TextBox 6"/>
            <p:cNvSpPr txBox="1">
              <a:spLocks noChangeArrowheads="1"/>
            </p:cNvSpPr>
            <p:nvPr/>
          </p:nvSpPr>
          <p:spPr bwMode="auto">
            <a:xfrm>
              <a:off x="7816773" y="1676400"/>
              <a:ext cx="727074" cy="338138"/>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600" b="1" dirty="0">
                  <a:solidFill>
                    <a:srgbClr val="000000"/>
                  </a:solidFill>
                  <a:ea typeface="ＭＳ Ｐゴシック" charset="-128"/>
                  <a:cs typeface="ＭＳ Ｐゴシック" charset="-128"/>
                </a:rPr>
                <a:t>T Cells</a:t>
              </a:r>
            </a:p>
          </p:txBody>
        </p:sp>
        <p:grpSp>
          <p:nvGrpSpPr>
            <p:cNvPr id="168" name="Group 123"/>
            <p:cNvGrpSpPr>
              <a:grpSpLocks/>
            </p:cNvGrpSpPr>
            <p:nvPr/>
          </p:nvGrpSpPr>
          <p:grpSpPr bwMode="auto">
            <a:xfrm>
              <a:off x="8229600" y="2133600"/>
              <a:ext cx="198438" cy="198438"/>
              <a:chOff x="4440395" y="3373438"/>
              <a:chExt cx="384812" cy="384812"/>
            </a:xfrm>
          </p:grpSpPr>
          <p:cxnSp>
            <p:nvCxnSpPr>
              <p:cNvPr id="169" name="Straight Connector 168"/>
              <p:cNvCxnSpPr/>
              <p:nvPr/>
            </p:nvCxnSpPr>
            <p:spPr>
              <a:xfrm rot="5400000">
                <a:off x="4440395" y="3373438"/>
                <a:ext cx="384812" cy="384812"/>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cxnSp>
            <p:nvCxnSpPr>
              <p:cNvPr id="170" name="Straight Connector 169"/>
              <p:cNvCxnSpPr/>
              <p:nvPr/>
            </p:nvCxnSpPr>
            <p:spPr>
              <a:xfrm rot="16200000" flipH="1">
                <a:off x="4440395" y="3373438"/>
                <a:ext cx="384812" cy="384812"/>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grpSp>
      </p:grpSp>
      <p:grpSp>
        <p:nvGrpSpPr>
          <p:cNvPr id="5" name="Group 4"/>
          <p:cNvGrpSpPr/>
          <p:nvPr/>
        </p:nvGrpSpPr>
        <p:grpSpPr>
          <a:xfrm>
            <a:off x="306348" y="1481924"/>
            <a:ext cx="1841695" cy="724040"/>
            <a:chOff x="306348" y="1481924"/>
            <a:chExt cx="1841695" cy="724040"/>
          </a:xfrm>
        </p:grpSpPr>
        <p:grpSp>
          <p:nvGrpSpPr>
            <p:cNvPr id="186" name="Group 6"/>
            <p:cNvGrpSpPr>
              <a:grpSpLocks/>
            </p:cNvGrpSpPr>
            <p:nvPr/>
          </p:nvGrpSpPr>
          <p:grpSpPr bwMode="auto">
            <a:xfrm flipH="1">
              <a:off x="342460" y="1481924"/>
              <a:ext cx="1805583" cy="724040"/>
              <a:chOff x="336" y="240"/>
              <a:chExt cx="1508" cy="606"/>
            </a:xfrm>
          </p:grpSpPr>
          <p:sp>
            <p:nvSpPr>
              <p:cNvPr id="187" name="Freeform 7"/>
              <p:cNvSpPr>
                <a:spLocks/>
              </p:cNvSpPr>
              <p:nvPr/>
            </p:nvSpPr>
            <p:spPr bwMode="auto">
              <a:xfrm>
                <a:off x="336" y="240"/>
                <a:ext cx="1508" cy="606"/>
              </a:xfrm>
              <a:custGeom>
                <a:avLst/>
                <a:gdLst>
                  <a:gd name="T0" fmla="*/ 1228 w 1508"/>
                  <a:gd name="T1" fmla="*/ 124 h 606"/>
                  <a:gd name="T2" fmla="*/ 1119 w 1508"/>
                  <a:gd name="T3" fmla="*/ 62 h 606"/>
                  <a:gd name="T4" fmla="*/ 995 w 1508"/>
                  <a:gd name="T5" fmla="*/ 0 h 606"/>
                  <a:gd name="T6" fmla="*/ 870 w 1508"/>
                  <a:gd name="T7" fmla="*/ 16 h 606"/>
                  <a:gd name="T8" fmla="*/ 777 w 1508"/>
                  <a:gd name="T9" fmla="*/ 62 h 606"/>
                  <a:gd name="T10" fmla="*/ 699 w 1508"/>
                  <a:gd name="T11" fmla="*/ 140 h 606"/>
                  <a:gd name="T12" fmla="*/ 653 w 1508"/>
                  <a:gd name="T13" fmla="*/ 249 h 606"/>
                  <a:gd name="T14" fmla="*/ 637 w 1508"/>
                  <a:gd name="T15" fmla="*/ 311 h 606"/>
                  <a:gd name="T16" fmla="*/ 575 w 1508"/>
                  <a:gd name="T17" fmla="*/ 435 h 606"/>
                  <a:gd name="T18" fmla="*/ 513 w 1508"/>
                  <a:gd name="T19" fmla="*/ 451 h 606"/>
                  <a:gd name="T20" fmla="*/ 404 w 1508"/>
                  <a:gd name="T21" fmla="*/ 404 h 606"/>
                  <a:gd name="T22" fmla="*/ 342 w 1508"/>
                  <a:gd name="T23" fmla="*/ 311 h 606"/>
                  <a:gd name="T24" fmla="*/ 311 w 1508"/>
                  <a:gd name="T25" fmla="*/ 264 h 606"/>
                  <a:gd name="T26" fmla="*/ 233 w 1508"/>
                  <a:gd name="T27" fmla="*/ 155 h 606"/>
                  <a:gd name="T28" fmla="*/ 171 w 1508"/>
                  <a:gd name="T29" fmla="*/ 124 h 606"/>
                  <a:gd name="T30" fmla="*/ 93 w 1508"/>
                  <a:gd name="T31" fmla="*/ 109 h 606"/>
                  <a:gd name="T32" fmla="*/ 47 w 1508"/>
                  <a:gd name="T33" fmla="*/ 155 h 606"/>
                  <a:gd name="T34" fmla="*/ 0 w 1508"/>
                  <a:gd name="T35" fmla="*/ 295 h 606"/>
                  <a:gd name="T36" fmla="*/ 16 w 1508"/>
                  <a:gd name="T37" fmla="*/ 358 h 606"/>
                  <a:gd name="T38" fmla="*/ 62 w 1508"/>
                  <a:gd name="T39" fmla="*/ 482 h 606"/>
                  <a:gd name="T40" fmla="*/ 93 w 1508"/>
                  <a:gd name="T41" fmla="*/ 544 h 606"/>
                  <a:gd name="T42" fmla="*/ 109 w 1508"/>
                  <a:gd name="T43" fmla="*/ 482 h 606"/>
                  <a:gd name="T44" fmla="*/ 93 w 1508"/>
                  <a:gd name="T45" fmla="*/ 435 h 606"/>
                  <a:gd name="T46" fmla="*/ 62 w 1508"/>
                  <a:gd name="T47" fmla="*/ 389 h 606"/>
                  <a:gd name="T48" fmla="*/ 31 w 1508"/>
                  <a:gd name="T49" fmla="*/ 295 h 606"/>
                  <a:gd name="T50" fmla="*/ 47 w 1508"/>
                  <a:gd name="T51" fmla="*/ 233 h 606"/>
                  <a:gd name="T52" fmla="*/ 78 w 1508"/>
                  <a:gd name="T53" fmla="*/ 171 h 606"/>
                  <a:gd name="T54" fmla="*/ 124 w 1508"/>
                  <a:gd name="T55" fmla="*/ 155 h 606"/>
                  <a:gd name="T56" fmla="*/ 218 w 1508"/>
                  <a:gd name="T57" fmla="*/ 218 h 606"/>
                  <a:gd name="T58" fmla="*/ 264 w 1508"/>
                  <a:gd name="T59" fmla="*/ 295 h 606"/>
                  <a:gd name="T60" fmla="*/ 326 w 1508"/>
                  <a:gd name="T61" fmla="*/ 435 h 606"/>
                  <a:gd name="T62" fmla="*/ 389 w 1508"/>
                  <a:gd name="T63" fmla="*/ 498 h 606"/>
                  <a:gd name="T64" fmla="*/ 435 w 1508"/>
                  <a:gd name="T65" fmla="*/ 513 h 606"/>
                  <a:gd name="T66" fmla="*/ 575 w 1508"/>
                  <a:gd name="T67" fmla="*/ 529 h 606"/>
                  <a:gd name="T68" fmla="*/ 622 w 1508"/>
                  <a:gd name="T69" fmla="*/ 498 h 606"/>
                  <a:gd name="T70" fmla="*/ 731 w 1508"/>
                  <a:gd name="T71" fmla="*/ 544 h 606"/>
                  <a:gd name="T72" fmla="*/ 964 w 1508"/>
                  <a:gd name="T73" fmla="*/ 575 h 606"/>
                  <a:gd name="T74" fmla="*/ 1119 w 1508"/>
                  <a:gd name="T75" fmla="*/ 575 h 606"/>
                  <a:gd name="T76" fmla="*/ 1290 w 1508"/>
                  <a:gd name="T77" fmla="*/ 591 h 606"/>
                  <a:gd name="T78" fmla="*/ 1321 w 1508"/>
                  <a:gd name="T79" fmla="*/ 606 h 606"/>
                  <a:gd name="T80" fmla="*/ 1383 w 1508"/>
                  <a:gd name="T81" fmla="*/ 606 h 606"/>
                  <a:gd name="T82" fmla="*/ 1414 w 1508"/>
                  <a:gd name="T83" fmla="*/ 591 h 606"/>
                  <a:gd name="T84" fmla="*/ 1275 w 1508"/>
                  <a:gd name="T85" fmla="*/ 544 h 606"/>
                  <a:gd name="T86" fmla="*/ 1321 w 1508"/>
                  <a:gd name="T87" fmla="*/ 544 h 606"/>
                  <a:gd name="T88" fmla="*/ 1430 w 1508"/>
                  <a:gd name="T89" fmla="*/ 544 h 606"/>
                  <a:gd name="T90" fmla="*/ 1477 w 1508"/>
                  <a:gd name="T91" fmla="*/ 513 h 606"/>
                  <a:gd name="T92" fmla="*/ 1492 w 1508"/>
                  <a:gd name="T93" fmla="*/ 498 h 606"/>
                  <a:gd name="T94" fmla="*/ 1508 w 1508"/>
                  <a:gd name="T95" fmla="*/ 404 h 606"/>
                  <a:gd name="T96" fmla="*/ 1477 w 1508"/>
                  <a:gd name="T97" fmla="*/ 327 h 606"/>
                  <a:gd name="T98" fmla="*/ 1399 w 1508"/>
                  <a:gd name="T99" fmla="*/ 187 h 606"/>
                  <a:gd name="T100" fmla="*/ 1383 w 1508"/>
                  <a:gd name="T101" fmla="*/ 171 h 606"/>
                  <a:gd name="T102" fmla="*/ 1399 w 1508"/>
                  <a:gd name="T103" fmla="*/ 109 h 606"/>
                  <a:gd name="T104" fmla="*/ 1399 w 1508"/>
                  <a:gd name="T105" fmla="*/ 93 h 606"/>
                  <a:gd name="T106" fmla="*/ 1368 w 1508"/>
                  <a:gd name="T107" fmla="*/ 47 h 606"/>
                  <a:gd name="T108" fmla="*/ 1321 w 1508"/>
                  <a:gd name="T109" fmla="*/ 16 h 606"/>
                  <a:gd name="T110" fmla="*/ 1306 w 1508"/>
                  <a:gd name="T111" fmla="*/ 78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solidFill>
                <a:srgbClr val="C6D2D0"/>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dirty="0">
                  <a:solidFill>
                    <a:srgbClr val="000000"/>
                  </a:solidFill>
                </a:endParaRPr>
              </a:p>
            </p:txBody>
          </p:sp>
          <p:sp>
            <p:nvSpPr>
              <p:cNvPr id="188" name="Freeform 8"/>
              <p:cNvSpPr>
                <a:spLocks/>
              </p:cNvSpPr>
              <p:nvPr/>
            </p:nvSpPr>
            <p:spPr bwMode="auto">
              <a:xfrm>
                <a:off x="336" y="240"/>
                <a:ext cx="1508" cy="606"/>
              </a:xfrm>
              <a:custGeom>
                <a:avLst/>
                <a:gdLst>
                  <a:gd name="T0" fmla="*/ 1166 w 1508"/>
                  <a:gd name="T1" fmla="*/ 93 h 606"/>
                  <a:gd name="T2" fmla="*/ 1057 w 1508"/>
                  <a:gd name="T3" fmla="*/ 31 h 606"/>
                  <a:gd name="T4" fmla="*/ 933 w 1508"/>
                  <a:gd name="T5" fmla="*/ 0 h 606"/>
                  <a:gd name="T6" fmla="*/ 777 w 1508"/>
                  <a:gd name="T7" fmla="*/ 62 h 606"/>
                  <a:gd name="T8" fmla="*/ 731 w 1508"/>
                  <a:gd name="T9" fmla="*/ 93 h 606"/>
                  <a:gd name="T10" fmla="*/ 668 w 1508"/>
                  <a:gd name="T11" fmla="*/ 187 h 606"/>
                  <a:gd name="T12" fmla="*/ 653 w 1508"/>
                  <a:gd name="T13" fmla="*/ 249 h 606"/>
                  <a:gd name="T14" fmla="*/ 622 w 1508"/>
                  <a:gd name="T15" fmla="*/ 389 h 606"/>
                  <a:gd name="T16" fmla="*/ 513 w 1508"/>
                  <a:gd name="T17" fmla="*/ 451 h 606"/>
                  <a:gd name="T18" fmla="*/ 451 w 1508"/>
                  <a:gd name="T19" fmla="*/ 435 h 606"/>
                  <a:gd name="T20" fmla="*/ 373 w 1508"/>
                  <a:gd name="T21" fmla="*/ 358 h 606"/>
                  <a:gd name="T22" fmla="*/ 342 w 1508"/>
                  <a:gd name="T23" fmla="*/ 311 h 606"/>
                  <a:gd name="T24" fmla="*/ 280 w 1508"/>
                  <a:gd name="T25" fmla="*/ 202 h 606"/>
                  <a:gd name="T26" fmla="*/ 171 w 1508"/>
                  <a:gd name="T27" fmla="*/ 124 h 606"/>
                  <a:gd name="T28" fmla="*/ 140 w 1508"/>
                  <a:gd name="T29" fmla="*/ 109 h 606"/>
                  <a:gd name="T30" fmla="*/ 62 w 1508"/>
                  <a:gd name="T31" fmla="*/ 124 h 606"/>
                  <a:gd name="T32" fmla="*/ 0 w 1508"/>
                  <a:gd name="T33" fmla="*/ 218 h 606"/>
                  <a:gd name="T34" fmla="*/ 0 w 1508"/>
                  <a:gd name="T35" fmla="*/ 295 h 606"/>
                  <a:gd name="T36" fmla="*/ 31 w 1508"/>
                  <a:gd name="T37" fmla="*/ 420 h 606"/>
                  <a:gd name="T38" fmla="*/ 93 w 1508"/>
                  <a:gd name="T39" fmla="*/ 544 h 606"/>
                  <a:gd name="T40" fmla="*/ 109 w 1508"/>
                  <a:gd name="T41" fmla="*/ 513 h 606"/>
                  <a:gd name="T42" fmla="*/ 109 w 1508"/>
                  <a:gd name="T43" fmla="*/ 466 h 606"/>
                  <a:gd name="T44" fmla="*/ 93 w 1508"/>
                  <a:gd name="T45" fmla="*/ 435 h 606"/>
                  <a:gd name="T46" fmla="*/ 47 w 1508"/>
                  <a:gd name="T47" fmla="*/ 342 h 606"/>
                  <a:gd name="T48" fmla="*/ 47 w 1508"/>
                  <a:gd name="T49" fmla="*/ 233 h 606"/>
                  <a:gd name="T50" fmla="*/ 47 w 1508"/>
                  <a:gd name="T51" fmla="*/ 202 h 606"/>
                  <a:gd name="T52" fmla="*/ 93 w 1508"/>
                  <a:gd name="T53" fmla="*/ 171 h 606"/>
                  <a:gd name="T54" fmla="*/ 171 w 1508"/>
                  <a:gd name="T55" fmla="*/ 187 h 606"/>
                  <a:gd name="T56" fmla="*/ 218 w 1508"/>
                  <a:gd name="T57" fmla="*/ 218 h 606"/>
                  <a:gd name="T58" fmla="*/ 295 w 1508"/>
                  <a:gd name="T59" fmla="*/ 389 h 606"/>
                  <a:gd name="T60" fmla="*/ 357 w 1508"/>
                  <a:gd name="T61" fmla="*/ 466 h 606"/>
                  <a:gd name="T62" fmla="*/ 435 w 1508"/>
                  <a:gd name="T63" fmla="*/ 513 h 606"/>
                  <a:gd name="T64" fmla="*/ 513 w 1508"/>
                  <a:gd name="T65" fmla="*/ 529 h 606"/>
                  <a:gd name="T66" fmla="*/ 606 w 1508"/>
                  <a:gd name="T67" fmla="*/ 513 h 606"/>
                  <a:gd name="T68" fmla="*/ 622 w 1508"/>
                  <a:gd name="T69" fmla="*/ 498 h 606"/>
                  <a:gd name="T70" fmla="*/ 839 w 1508"/>
                  <a:gd name="T71" fmla="*/ 560 h 606"/>
                  <a:gd name="T72" fmla="*/ 1119 w 1508"/>
                  <a:gd name="T73" fmla="*/ 575 h 606"/>
                  <a:gd name="T74" fmla="*/ 1212 w 1508"/>
                  <a:gd name="T75" fmla="*/ 591 h 606"/>
                  <a:gd name="T76" fmla="*/ 1290 w 1508"/>
                  <a:gd name="T77" fmla="*/ 591 h 606"/>
                  <a:gd name="T78" fmla="*/ 1352 w 1508"/>
                  <a:gd name="T79" fmla="*/ 606 h 606"/>
                  <a:gd name="T80" fmla="*/ 1414 w 1508"/>
                  <a:gd name="T81" fmla="*/ 591 h 606"/>
                  <a:gd name="T82" fmla="*/ 1352 w 1508"/>
                  <a:gd name="T83" fmla="*/ 560 h 606"/>
                  <a:gd name="T84" fmla="*/ 1275 w 1508"/>
                  <a:gd name="T85" fmla="*/ 544 h 606"/>
                  <a:gd name="T86" fmla="*/ 1399 w 1508"/>
                  <a:gd name="T87" fmla="*/ 544 h 606"/>
                  <a:gd name="T88" fmla="*/ 1461 w 1508"/>
                  <a:gd name="T89" fmla="*/ 529 h 606"/>
                  <a:gd name="T90" fmla="*/ 1492 w 1508"/>
                  <a:gd name="T91" fmla="*/ 498 h 606"/>
                  <a:gd name="T92" fmla="*/ 1508 w 1508"/>
                  <a:gd name="T93" fmla="*/ 451 h 606"/>
                  <a:gd name="T94" fmla="*/ 1492 w 1508"/>
                  <a:gd name="T95" fmla="*/ 373 h 606"/>
                  <a:gd name="T96" fmla="*/ 1430 w 1508"/>
                  <a:gd name="T97" fmla="*/ 249 h 606"/>
                  <a:gd name="T98" fmla="*/ 1399 w 1508"/>
                  <a:gd name="T99" fmla="*/ 187 h 606"/>
                  <a:gd name="T100" fmla="*/ 1399 w 1508"/>
                  <a:gd name="T101" fmla="*/ 140 h 606"/>
                  <a:gd name="T102" fmla="*/ 1399 w 1508"/>
                  <a:gd name="T103" fmla="*/ 93 h 606"/>
                  <a:gd name="T104" fmla="*/ 1399 w 1508"/>
                  <a:gd name="T105" fmla="*/ 62 h 606"/>
                  <a:gd name="T106" fmla="*/ 1352 w 1508"/>
                  <a:gd name="T107" fmla="*/ 31 h 606"/>
                  <a:gd name="T108" fmla="*/ 1321 w 1508"/>
                  <a:gd name="T109" fmla="*/ 16 h 606"/>
                  <a:gd name="T110" fmla="*/ 1290 w 1508"/>
                  <a:gd name="T111" fmla="*/ 140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grpSp>
        <p:grpSp>
          <p:nvGrpSpPr>
            <p:cNvPr id="189" name="Group 10"/>
            <p:cNvGrpSpPr>
              <a:grpSpLocks/>
            </p:cNvGrpSpPr>
            <p:nvPr/>
          </p:nvGrpSpPr>
          <p:grpSpPr bwMode="auto">
            <a:xfrm flipH="1">
              <a:off x="306348" y="1920682"/>
              <a:ext cx="269032" cy="223892"/>
              <a:chOff x="2064" y="1104"/>
              <a:chExt cx="265" cy="212"/>
            </a:xfrm>
          </p:grpSpPr>
          <p:sp>
            <p:nvSpPr>
              <p:cNvPr id="190" name="Freeform 11"/>
              <p:cNvSpPr>
                <a:spLocks/>
              </p:cNvSpPr>
              <p:nvPr/>
            </p:nvSpPr>
            <p:spPr bwMode="auto">
              <a:xfrm>
                <a:off x="2064" y="1210"/>
                <a:ext cx="106" cy="106"/>
              </a:xfrm>
              <a:custGeom>
                <a:avLst/>
                <a:gdLst>
                  <a:gd name="T0" fmla="*/ 106 w 106"/>
                  <a:gd name="T1" fmla="*/ 0 h 106"/>
                  <a:gd name="T2" fmla="*/ 79 w 106"/>
                  <a:gd name="T3" fmla="*/ 13 h 106"/>
                  <a:gd name="T4" fmla="*/ 79 w 106"/>
                  <a:gd name="T5" fmla="*/ 13 h 106"/>
                  <a:gd name="T6" fmla="*/ 53 w 106"/>
                  <a:gd name="T7" fmla="*/ 26 h 106"/>
                  <a:gd name="T8" fmla="*/ 53 w 106"/>
                  <a:gd name="T9" fmla="*/ 26 h 106"/>
                  <a:gd name="T10" fmla="*/ 53 w 106"/>
                  <a:gd name="T11" fmla="*/ 26 h 106"/>
                  <a:gd name="T12" fmla="*/ 53 w 106"/>
                  <a:gd name="T13" fmla="*/ 26 h 106"/>
                  <a:gd name="T14" fmla="*/ 39 w 106"/>
                  <a:gd name="T15" fmla="*/ 53 h 106"/>
                  <a:gd name="T16" fmla="*/ 39 w 106"/>
                  <a:gd name="T17" fmla="*/ 53 h 106"/>
                  <a:gd name="T18" fmla="*/ 26 w 106"/>
                  <a:gd name="T19" fmla="*/ 79 h 106"/>
                  <a:gd name="T20" fmla="*/ 26 w 106"/>
                  <a:gd name="T21" fmla="*/ 79 h 106"/>
                  <a:gd name="T22" fmla="*/ 26 w 106"/>
                  <a:gd name="T23" fmla="*/ 79 h 106"/>
                  <a:gd name="T24" fmla="*/ 26 w 106"/>
                  <a:gd name="T25" fmla="*/ 79 h 106"/>
                  <a:gd name="T26" fmla="*/ 13 w 106"/>
                  <a:gd name="T27" fmla="*/ 92 h 106"/>
                  <a:gd name="T28" fmla="*/ 13 w 106"/>
                  <a:gd name="T29" fmla="*/ 92 h 106"/>
                  <a:gd name="T30" fmla="*/ 0 w 106"/>
                  <a:gd name="T31" fmla="*/ 106 h 1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06"/>
                  <a:gd name="T50" fmla="*/ 106 w 106"/>
                  <a:gd name="T51" fmla="*/ 106 h 1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06">
                    <a:moveTo>
                      <a:pt x="106" y="0"/>
                    </a:moveTo>
                    <a:lnTo>
                      <a:pt x="79" y="13"/>
                    </a:lnTo>
                    <a:lnTo>
                      <a:pt x="53" y="26"/>
                    </a:lnTo>
                    <a:lnTo>
                      <a:pt x="39" y="53"/>
                    </a:lnTo>
                    <a:lnTo>
                      <a:pt x="26" y="79"/>
                    </a:lnTo>
                    <a:lnTo>
                      <a:pt x="13" y="92"/>
                    </a:lnTo>
                    <a:lnTo>
                      <a:pt x="0" y="106"/>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1" name="Freeform 12"/>
              <p:cNvSpPr>
                <a:spLocks/>
              </p:cNvSpPr>
              <p:nvPr/>
            </p:nvSpPr>
            <p:spPr bwMode="auto">
              <a:xfrm>
                <a:off x="2090" y="1210"/>
                <a:ext cx="93" cy="106"/>
              </a:xfrm>
              <a:custGeom>
                <a:avLst/>
                <a:gdLst>
                  <a:gd name="T0" fmla="*/ 93 w 93"/>
                  <a:gd name="T1" fmla="*/ 0 h 106"/>
                  <a:gd name="T2" fmla="*/ 80 w 93"/>
                  <a:gd name="T3" fmla="*/ 13 h 106"/>
                  <a:gd name="T4" fmla="*/ 80 w 93"/>
                  <a:gd name="T5" fmla="*/ 13 h 106"/>
                  <a:gd name="T6" fmla="*/ 66 w 93"/>
                  <a:gd name="T7" fmla="*/ 26 h 106"/>
                  <a:gd name="T8" fmla="*/ 66 w 93"/>
                  <a:gd name="T9" fmla="*/ 26 h 106"/>
                  <a:gd name="T10" fmla="*/ 53 w 93"/>
                  <a:gd name="T11" fmla="*/ 39 h 106"/>
                  <a:gd name="T12" fmla="*/ 53 w 93"/>
                  <a:gd name="T13" fmla="*/ 39 h 106"/>
                  <a:gd name="T14" fmla="*/ 40 w 93"/>
                  <a:gd name="T15" fmla="*/ 66 h 106"/>
                  <a:gd name="T16" fmla="*/ 40 w 93"/>
                  <a:gd name="T17" fmla="*/ 66 h 106"/>
                  <a:gd name="T18" fmla="*/ 40 w 93"/>
                  <a:gd name="T19" fmla="*/ 66 h 106"/>
                  <a:gd name="T20" fmla="*/ 40 w 93"/>
                  <a:gd name="T21" fmla="*/ 66 h 106"/>
                  <a:gd name="T22" fmla="*/ 13 w 93"/>
                  <a:gd name="T23" fmla="*/ 92 h 106"/>
                  <a:gd name="T24" fmla="*/ 13 w 93"/>
                  <a:gd name="T25" fmla="*/ 92 h 106"/>
                  <a:gd name="T26" fmla="*/ 0 w 93"/>
                  <a:gd name="T27" fmla="*/ 106 h 10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3"/>
                  <a:gd name="T43" fmla="*/ 0 h 106"/>
                  <a:gd name="T44" fmla="*/ 93 w 93"/>
                  <a:gd name="T45" fmla="*/ 106 h 10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3" h="106">
                    <a:moveTo>
                      <a:pt x="93" y="0"/>
                    </a:moveTo>
                    <a:lnTo>
                      <a:pt x="80" y="13"/>
                    </a:lnTo>
                    <a:lnTo>
                      <a:pt x="66" y="26"/>
                    </a:lnTo>
                    <a:lnTo>
                      <a:pt x="53" y="39"/>
                    </a:lnTo>
                    <a:lnTo>
                      <a:pt x="40" y="66"/>
                    </a:lnTo>
                    <a:lnTo>
                      <a:pt x="13" y="92"/>
                    </a:lnTo>
                    <a:lnTo>
                      <a:pt x="0" y="106"/>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2" name="Freeform 13"/>
              <p:cNvSpPr>
                <a:spLocks/>
              </p:cNvSpPr>
              <p:nvPr/>
            </p:nvSpPr>
            <p:spPr bwMode="auto">
              <a:xfrm>
                <a:off x="2117" y="1263"/>
                <a:ext cx="39" cy="13"/>
              </a:xfrm>
              <a:custGeom>
                <a:avLst/>
                <a:gdLst>
                  <a:gd name="T0" fmla="*/ 39 w 39"/>
                  <a:gd name="T1" fmla="*/ 13 h 13"/>
                  <a:gd name="T2" fmla="*/ 26 w 39"/>
                  <a:gd name="T3" fmla="*/ 13 h 13"/>
                  <a:gd name="T4" fmla="*/ 26 w 39"/>
                  <a:gd name="T5" fmla="*/ 13 h 13"/>
                  <a:gd name="T6" fmla="*/ 26 w 39"/>
                  <a:gd name="T7" fmla="*/ 13 h 13"/>
                  <a:gd name="T8" fmla="*/ 0 w 39"/>
                  <a:gd name="T9" fmla="*/ 0 h 13"/>
                  <a:gd name="T10" fmla="*/ 0 60000 65536"/>
                  <a:gd name="T11" fmla="*/ 0 60000 65536"/>
                  <a:gd name="T12" fmla="*/ 0 60000 65536"/>
                  <a:gd name="T13" fmla="*/ 0 60000 65536"/>
                  <a:gd name="T14" fmla="*/ 0 60000 65536"/>
                  <a:gd name="T15" fmla="*/ 0 w 39"/>
                  <a:gd name="T16" fmla="*/ 0 h 13"/>
                  <a:gd name="T17" fmla="*/ 39 w 39"/>
                  <a:gd name="T18" fmla="*/ 13 h 13"/>
                </a:gdLst>
                <a:ahLst/>
                <a:cxnLst>
                  <a:cxn ang="T10">
                    <a:pos x="T0" y="T1"/>
                  </a:cxn>
                  <a:cxn ang="T11">
                    <a:pos x="T2" y="T3"/>
                  </a:cxn>
                  <a:cxn ang="T12">
                    <a:pos x="T4" y="T5"/>
                  </a:cxn>
                  <a:cxn ang="T13">
                    <a:pos x="T6" y="T7"/>
                  </a:cxn>
                  <a:cxn ang="T14">
                    <a:pos x="T8" y="T9"/>
                  </a:cxn>
                </a:cxnLst>
                <a:rect l="T15" t="T16" r="T17" b="T18"/>
                <a:pathLst>
                  <a:path w="39" h="13">
                    <a:moveTo>
                      <a:pt x="39" y="13"/>
                    </a:moveTo>
                    <a:lnTo>
                      <a:pt x="26" y="13"/>
                    </a:lnTo>
                    <a:lnTo>
                      <a:pt x="0"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3" name="Freeform 14"/>
              <p:cNvSpPr>
                <a:spLocks/>
              </p:cNvSpPr>
              <p:nvPr/>
            </p:nvSpPr>
            <p:spPr bwMode="auto">
              <a:xfrm>
                <a:off x="2103" y="1263"/>
                <a:ext cx="40" cy="26"/>
              </a:xfrm>
              <a:custGeom>
                <a:avLst/>
                <a:gdLst>
                  <a:gd name="T0" fmla="*/ 40 w 40"/>
                  <a:gd name="T1" fmla="*/ 26 h 26"/>
                  <a:gd name="T2" fmla="*/ 27 w 40"/>
                  <a:gd name="T3" fmla="*/ 13 h 26"/>
                  <a:gd name="T4" fmla="*/ 14 w 40"/>
                  <a:gd name="T5" fmla="*/ 13 h 26"/>
                  <a:gd name="T6" fmla="*/ 14 w 40"/>
                  <a:gd name="T7" fmla="*/ 13 h 26"/>
                  <a:gd name="T8" fmla="*/ 14 w 40"/>
                  <a:gd name="T9" fmla="*/ 0 h 26"/>
                  <a:gd name="T10" fmla="*/ 14 w 40"/>
                  <a:gd name="T11" fmla="*/ 0 h 26"/>
                  <a:gd name="T12" fmla="*/ 14 w 40"/>
                  <a:gd name="T13" fmla="*/ 0 h 26"/>
                  <a:gd name="T14" fmla="*/ 14 w 40"/>
                  <a:gd name="T15" fmla="*/ 0 h 26"/>
                  <a:gd name="T16" fmla="*/ 14 w 40"/>
                  <a:gd name="T17" fmla="*/ 0 h 26"/>
                  <a:gd name="T18" fmla="*/ 14 w 40"/>
                  <a:gd name="T19" fmla="*/ 0 h 26"/>
                  <a:gd name="T20" fmla="*/ 0 w 40"/>
                  <a:gd name="T21" fmla="*/ 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26"/>
                  <a:gd name="T35" fmla="*/ 40 w 4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26">
                    <a:moveTo>
                      <a:pt x="40" y="26"/>
                    </a:moveTo>
                    <a:lnTo>
                      <a:pt x="27" y="13"/>
                    </a:lnTo>
                    <a:lnTo>
                      <a:pt x="14" y="13"/>
                    </a:lnTo>
                    <a:lnTo>
                      <a:pt x="14" y="0"/>
                    </a:lnTo>
                    <a:lnTo>
                      <a:pt x="0"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4" name="Freeform 15"/>
              <p:cNvSpPr>
                <a:spLocks/>
              </p:cNvSpPr>
              <p:nvPr/>
            </p:nvSpPr>
            <p:spPr bwMode="auto">
              <a:xfrm>
                <a:off x="2103" y="1276"/>
                <a:ext cx="27" cy="13"/>
              </a:xfrm>
              <a:custGeom>
                <a:avLst/>
                <a:gdLst>
                  <a:gd name="T0" fmla="*/ 27 w 27"/>
                  <a:gd name="T1" fmla="*/ 13 h 13"/>
                  <a:gd name="T2" fmla="*/ 27 w 27"/>
                  <a:gd name="T3" fmla="*/ 13 h 13"/>
                  <a:gd name="T4" fmla="*/ 27 w 27"/>
                  <a:gd name="T5" fmla="*/ 13 h 13"/>
                  <a:gd name="T6" fmla="*/ 14 w 27"/>
                  <a:gd name="T7" fmla="*/ 0 h 13"/>
                  <a:gd name="T8" fmla="*/ 14 w 27"/>
                  <a:gd name="T9" fmla="*/ 0 h 13"/>
                  <a:gd name="T10" fmla="*/ 14 w 27"/>
                  <a:gd name="T11" fmla="*/ 0 h 13"/>
                  <a:gd name="T12" fmla="*/ 14 w 27"/>
                  <a:gd name="T13" fmla="*/ 0 h 13"/>
                  <a:gd name="T14" fmla="*/ 14 w 27"/>
                  <a:gd name="T15" fmla="*/ 0 h 13"/>
                  <a:gd name="T16" fmla="*/ 14 w 27"/>
                  <a:gd name="T17" fmla="*/ 0 h 13"/>
                  <a:gd name="T18" fmla="*/ 0 w 27"/>
                  <a:gd name="T19" fmla="*/ 0 h 13"/>
                  <a:gd name="T20" fmla="*/ 0 w 27"/>
                  <a:gd name="T21" fmla="*/ 0 h 13"/>
                  <a:gd name="T22" fmla="*/ 0 w 27"/>
                  <a:gd name="T23" fmla="*/ 0 h 13"/>
                  <a:gd name="T24" fmla="*/ 0 w 27"/>
                  <a:gd name="T25" fmla="*/ 0 h 13"/>
                  <a:gd name="T26" fmla="*/ 0 w 27"/>
                  <a:gd name="T27" fmla="*/ 0 h 13"/>
                  <a:gd name="T28" fmla="*/ 0 w 27"/>
                  <a:gd name="T29" fmla="*/ 0 h 13"/>
                  <a:gd name="T30" fmla="*/ 0 w 27"/>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
                  <a:gd name="T49" fmla="*/ 0 h 13"/>
                  <a:gd name="T50" fmla="*/ 27 w 27"/>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 h="13">
                    <a:moveTo>
                      <a:pt x="27" y="13"/>
                    </a:moveTo>
                    <a:lnTo>
                      <a:pt x="27" y="13"/>
                    </a:lnTo>
                    <a:lnTo>
                      <a:pt x="14" y="0"/>
                    </a:lnTo>
                    <a:lnTo>
                      <a:pt x="0"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5" name="Freeform 16"/>
              <p:cNvSpPr>
                <a:spLocks/>
              </p:cNvSpPr>
              <p:nvPr/>
            </p:nvSpPr>
            <p:spPr bwMode="auto">
              <a:xfrm>
                <a:off x="2236" y="1143"/>
                <a:ext cx="66" cy="14"/>
              </a:xfrm>
              <a:custGeom>
                <a:avLst/>
                <a:gdLst>
                  <a:gd name="T0" fmla="*/ 0 w 66"/>
                  <a:gd name="T1" fmla="*/ 14 h 14"/>
                  <a:gd name="T2" fmla="*/ 40 w 66"/>
                  <a:gd name="T3" fmla="*/ 0 h 14"/>
                  <a:gd name="T4" fmla="*/ 40 w 66"/>
                  <a:gd name="T5" fmla="*/ 0 h 14"/>
                  <a:gd name="T6" fmla="*/ 66 w 66"/>
                  <a:gd name="T7" fmla="*/ 0 h 14"/>
                  <a:gd name="T8" fmla="*/ 0 60000 65536"/>
                  <a:gd name="T9" fmla="*/ 0 60000 65536"/>
                  <a:gd name="T10" fmla="*/ 0 60000 65536"/>
                  <a:gd name="T11" fmla="*/ 0 60000 65536"/>
                  <a:gd name="T12" fmla="*/ 0 w 66"/>
                  <a:gd name="T13" fmla="*/ 0 h 14"/>
                  <a:gd name="T14" fmla="*/ 66 w 66"/>
                  <a:gd name="T15" fmla="*/ 14 h 14"/>
                </a:gdLst>
                <a:ahLst/>
                <a:cxnLst>
                  <a:cxn ang="T8">
                    <a:pos x="T0" y="T1"/>
                  </a:cxn>
                  <a:cxn ang="T9">
                    <a:pos x="T2" y="T3"/>
                  </a:cxn>
                  <a:cxn ang="T10">
                    <a:pos x="T4" y="T5"/>
                  </a:cxn>
                  <a:cxn ang="T11">
                    <a:pos x="T6" y="T7"/>
                  </a:cxn>
                </a:cxnLst>
                <a:rect l="T12" t="T13" r="T14" b="T15"/>
                <a:pathLst>
                  <a:path w="66" h="14">
                    <a:moveTo>
                      <a:pt x="0" y="14"/>
                    </a:moveTo>
                    <a:lnTo>
                      <a:pt x="40" y="0"/>
                    </a:lnTo>
                    <a:lnTo>
                      <a:pt x="66"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6" name="Freeform 17"/>
              <p:cNvSpPr>
                <a:spLocks/>
              </p:cNvSpPr>
              <p:nvPr/>
            </p:nvSpPr>
            <p:spPr bwMode="auto">
              <a:xfrm>
                <a:off x="2236" y="1157"/>
                <a:ext cx="79" cy="26"/>
              </a:xfrm>
              <a:custGeom>
                <a:avLst/>
                <a:gdLst>
                  <a:gd name="T0" fmla="*/ 0 w 79"/>
                  <a:gd name="T1" fmla="*/ 26 h 26"/>
                  <a:gd name="T2" fmla="*/ 13 w 79"/>
                  <a:gd name="T3" fmla="*/ 13 h 26"/>
                  <a:gd name="T4" fmla="*/ 13 w 79"/>
                  <a:gd name="T5" fmla="*/ 13 h 26"/>
                  <a:gd name="T6" fmla="*/ 26 w 79"/>
                  <a:gd name="T7" fmla="*/ 0 h 26"/>
                  <a:gd name="T8" fmla="*/ 26 w 79"/>
                  <a:gd name="T9" fmla="*/ 0 h 26"/>
                  <a:gd name="T10" fmla="*/ 26 w 79"/>
                  <a:gd name="T11" fmla="*/ 0 h 26"/>
                  <a:gd name="T12" fmla="*/ 26 w 79"/>
                  <a:gd name="T13" fmla="*/ 0 h 26"/>
                  <a:gd name="T14" fmla="*/ 53 w 79"/>
                  <a:gd name="T15" fmla="*/ 0 h 26"/>
                  <a:gd name="T16" fmla="*/ 53 w 79"/>
                  <a:gd name="T17" fmla="*/ 0 h 26"/>
                  <a:gd name="T18" fmla="*/ 79 w 79"/>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26"/>
                  <a:gd name="T32" fmla="*/ 79 w 7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26">
                    <a:moveTo>
                      <a:pt x="0" y="26"/>
                    </a:moveTo>
                    <a:lnTo>
                      <a:pt x="13" y="13"/>
                    </a:lnTo>
                    <a:lnTo>
                      <a:pt x="26" y="0"/>
                    </a:lnTo>
                    <a:lnTo>
                      <a:pt x="53" y="0"/>
                    </a:lnTo>
                    <a:lnTo>
                      <a:pt x="79"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7" name="Freeform 18"/>
              <p:cNvSpPr>
                <a:spLocks/>
              </p:cNvSpPr>
              <p:nvPr/>
            </p:nvSpPr>
            <p:spPr bwMode="auto">
              <a:xfrm>
                <a:off x="2223" y="1183"/>
                <a:ext cx="106" cy="13"/>
              </a:xfrm>
              <a:custGeom>
                <a:avLst/>
                <a:gdLst>
                  <a:gd name="T0" fmla="*/ 0 w 106"/>
                  <a:gd name="T1" fmla="*/ 13 h 13"/>
                  <a:gd name="T2" fmla="*/ 13 w 106"/>
                  <a:gd name="T3" fmla="*/ 13 h 13"/>
                  <a:gd name="T4" fmla="*/ 13 w 106"/>
                  <a:gd name="T5" fmla="*/ 13 h 13"/>
                  <a:gd name="T6" fmla="*/ 26 w 106"/>
                  <a:gd name="T7" fmla="*/ 13 h 13"/>
                  <a:gd name="T8" fmla="*/ 26 w 106"/>
                  <a:gd name="T9" fmla="*/ 13 h 13"/>
                  <a:gd name="T10" fmla="*/ 26 w 106"/>
                  <a:gd name="T11" fmla="*/ 13 h 13"/>
                  <a:gd name="T12" fmla="*/ 26 w 106"/>
                  <a:gd name="T13" fmla="*/ 13 h 13"/>
                  <a:gd name="T14" fmla="*/ 39 w 106"/>
                  <a:gd name="T15" fmla="*/ 0 h 13"/>
                  <a:gd name="T16" fmla="*/ 39 w 106"/>
                  <a:gd name="T17" fmla="*/ 0 h 13"/>
                  <a:gd name="T18" fmla="*/ 66 w 106"/>
                  <a:gd name="T19" fmla="*/ 0 h 13"/>
                  <a:gd name="T20" fmla="*/ 66 w 106"/>
                  <a:gd name="T21" fmla="*/ 0 h 13"/>
                  <a:gd name="T22" fmla="*/ 66 w 106"/>
                  <a:gd name="T23" fmla="*/ 0 h 13"/>
                  <a:gd name="T24" fmla="*/ 66 w 106"/>
                  <a:gd name="T25" fmla="*/ 0 h 13"/>
                  <a:gd name="T26" fmla="*/ 79 w 106"/>
                  <a:gd name="T27" fmla="*/ 0 h 13"/>
                  <a:gd name="T28" fmla="*/ 79 w 106"/>
                  <a:gd name="T29" fmla="*/ 0 h 13"/>
                  <a:gd name="T30" fmla="*/ 106 w 106"/>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3"/>
                  <a:gd name="T50" fmla="*/ 106 w 106"/>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3">
                    <a:moveTo>
                      <a:pt x="0" y="13"/>
                    </a:moveTo>
                    <a:lnTo>
                      <a:pt x="13" y="13"/>
                    </a:lnTo>
                    <a:lnTo>
                      <a:pt x="26" y="13"/>
                    </a:lnTo>
                    <a:lnTo>
                      <a:pt x="39" y="0"/>
                    </a:lnTo>
                    <a:lnTo>
                      <a:pt x="66" y="0"/>
                    </a:lnTo>
                    <a:lnTo>
                      <a:pt x="79" y="0"/>
                    </a:lnTo>
                    <a:lnTo>
                      <a:pt x="106"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8" name="Freeform 19"/>
              <p:cNvSpPr>
                <a:spLocks/>
              </p:cNvSpPr>
              <p:nvPr/>
            </p:nvSpPr>
            <p:spPr bwMode="auto">
              <a:xfrm>
                <a:off x="2103" y="1104"/>
                <a:ext cx="67" cy="39"/>
              </a:xfrm>
              <a:custGeom>
                <a:avLst/>
                <a:gdLst>
                  <a:gd name="T0" fmla="*/ 0 w 67"/>
                  <a:gd name="T1" fmla="*/ 0 h 39"/>
                  <a:gd name="T2" fmla="*/ 14 w 67"/>
                  <a:gd name="T3" fmla="*/ 0 h 39"/>
                  <a:gd name="T4" fmla="*/ 14 w 67"/>
                  <a:gd name="T5" fmla="*/ 0 h 39"/>
                  <a:gd name="T6" fmla="*/ 14 w 67"/>
                  <a:gd name="T7" fmla="*/ 0 h 39"/>
                  <a:gd name="T8" fmla="*/ 14 w 67"/>
                  <a:gd name="T9" fmla="*/ 0 h 39"/>
                  <a:gd name="T10" fmla="*/ 14 w 67"/>
                  <a:gd name="T11" fmla="*/ 0 h 39"/>
                  <a:gd name="T12" fmla="*/ 27 w 67"/>
                  <a:gd name="T13" fmla="*/ 0 h 39"/>
                  <a:gd name="T14" fmla="*/ 53 w 67"/>
                  <a:gd name="T15" fmla="*/ 0 h 39"/>
                  <a:gd name="T16" fmla="*/ 53 w 67"/>
                  <a:gd name="T17" fmla="*/ 0 h 39"/>
                  <a:gd name="T18" fmla="*/ 53 w 67"/>
                  <a:gd name="T19" fmla="*/ 13 h 39"/>
                  <a:gd name="T20" fmla="*/ 67 w 67"/>
                  <a:gd name="T21" fmla="*/ 26 h 39"/>
                  <a:gd name="T22" fmla="*/ 67 w 67"/>
                  <a:gd name="T23" fmla="*/ 26 h 39"/>
                  <a:gd name="T24" fmla="*/ 53 w 67"/>
                  <a:gd name="T25" fmla="*/ 39 h 39"/>
                  <a:gd name="T26" fmla="*/ 53 w 67"/>
                  <a:gd name="T27" fmla="*/ 39 h 39"/>
                  <a:gd name="T28" fmla="*/ 53 w 67"/>
                  <a:gd name="T29" fmla="*/ 39 h 39"/>
                  <a:gd name="T30" fmla="*/ 27 w 67"/>
                  <a:gd name="T31" fmla="*/ 26 h 39"/>
                  <a:gd name="T32" fmla="*/ 14 w 67"/>
                  <a:gd name="T33" fmla="*/ 13 h 39"/>
                  <a:gd name="T34" fmla="*/ 14 w 67"/>
                  <a:gd name="T35" fmla="*/ 13 h 39"/>
                  <a:gd name="T36" fmla="*/ 0 w 67"/>
                  <a:gd name="T37" fmla="*/ 13 h 39"/>
                  <a:gd name="T38" fmla="*/ 0 w 67"/>
                  <a:gd name="T39" fmla="*/ 13 h 39"/>
                  <a:gd name="T40" fmla="*/ 0 w 67"/>
                  <a:gd name="T41" fmla="*/ 13 h 39"/>
                  <a:gd name="T42" fmla="*/ 0 w 67"/>
                  <a:gd name="T43" fmla="*/ 13 h 39"/>
                  <a:gd name="T44" fmla="*/ 0 w 67"/>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7"/>
                  <a:gd name="T70" fmla="*/ 0 h 39"/>
                  <a:gd name="T71" fmla="*/ 67 w 67"/>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a:solidFill>
                    <a:srgbClr val="000000"/>
                  </a:solidFill>
                </a:endParaRPr>
              </a:p>
            </p:txBody>
          </p:sp>
          <p:sp>
            <p:nvSpPr>
              <p:cNvPr id="199" name="Freeform 20"/>
              <p:cNvSpPr>
                <a:spLocks/>
              </p:cNvSpPr>
              <p:nvPr/>
            </p:nvSpPr>
            <p:spPr bwMode="auto">
              <a:xfrm>
                <a:off x="2103" y="1104"/>
                <a:ext cx="53" cy="39"/>
              </a:xfrm>
              <a:custGeom>
                <a:avLst/>
                <a:gdLst>
                  <a:gd name="T0" fmla="*/ 0 w 53"/>
                  <a:gd name="T1" fmla="*/ 0 h 39"/>
                  <a:gd name="T2" fmla="*/ 14 w 53"/>
                  <a:gd name="T3" fmla="*/ 0 h 39"/>
                  <a:gd name="T4" fmla="*/ 14 w 53"/>
                  <a:gd name="T5" fmla="*/ 0 h 39"/>
                  <a:gd name="T6" fmla="*/ 14 w 53"/>
                  <a:gd name="T7" fmla="*/ 0 h 39"/>
                  <a:gd name="T8" fmla="*/ 27 w 53"/>
                  <a:gd name="T9" fmla="*/ 0 h 39"/>
                  <a:gd name="T10" fmla="*/ 40 w 53"/>
                  <a:gd name="T11" fmla="*/ 0 h 39"/>
                  <a:gd name="T12" fmla="*/ 40 w 53"/>
                  <a:gd name="T13" fmla="*/ 0 h 39"/>
                  <a:gd name="T14" fmla="*/ 53 w 53"/>
                  <a:gd name="T15" fmla="*/ 13 h 39"/>
                  <a:gd name="T16" fmla="*/ 53 w 53"/>
                  <a:gd name="T17" fmla="*/ 26 h 39"/>
                  <a:gd name="T18" fmla="*/ 53 w 53"/>
                  <a:gd name="T19" fmla="*/ 26 h 39"/>
                  <a:gd name="T20" fmla="*/ 53 w 53"/>
                  <a:gd name="T21" fmla="*/ 26 h 39"/>
                  <a:gd name="T22" fmla="*/ 40 w 53"/>
                  <a:gd name="T23" fmla="*/ 39 h 39"/>
                  <a:gd name="T24" fmla="*/ 40 w 53"/>
                  <a:gd name="T25" fmla="*/ 39 h 39"/>
                  <a:gd name="T26" fmla="*/ 27 w 53"/>
                  <a:gd name="T27" fmla="*/ 26 h 39"/>
                  <a:gd name="T28" fmla="*/ 14 w 53"/>
                  <a:gd name="T29" fmla="*/ 13 h 39"/>
                  <a:gd name="T30" fmla="*/ 14 w 53"/>
                  <a:gd name="T31" fmla="*/ 13 h 39"/>
                  <a:gd name="T32" fmla="*/ 14 w 53"/>
                  <a:gd name="T33" fmla="*/ 13 h 39"/>
                  <a:gd name="T34" fmla="*/ 0 w 53"/>
                  <a:gd name="T35" fmla="*/ 13 h 39"/>
                  <a:gd name="T36" fmla="*/ 0 w 53"/>
                  <a:gd name="T37" fmla="*/ 13 h 39"/>
                  <a:gd name="T38" fmla="*/ 0 w 53"/>
                  <a:gd name="T39" fmla="*/ 13 h 39"/>
                  <a:gd name="T40" fmla="*/ 0 w 53"/>
                  <a:gd name="T41" fmla="*/ 0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39"/>
                  <a:gd name="T65" fmla="*/ 53 w 53"/>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39">
                    <a:moveTo>
                      <a:pt x="0" y="0"/>
                    </a:moveTo>
                    <a:lnTo>
                      <a:pt x="14" y="0"/>
                    </a:lnTo>
                    <a:lnTo>
                      <a:pt x="27" y="0"/>
                    </a:lnTo>
                    <a:lnTo>
                      <a:pt x="40" y="0"/>
                    </a:lnTo>
                    <a:lnTo>
                      <a:pt x="53" y="13"/>
                    </a:lnTo>
                    <a:lnTo>
                      <a:pt x="53" y="26"/>
                    </a:lnTo>
                    <a:lnTo>
                      <a:pt x="40" y="39"/>
                    </a:lnTo>
                    <a:lnTo>
                      <a:pt x="27" y="26"/>
                    </a:lnTo>
                    <a:lnTo>
                      <a:pt x="14" y="13"/>
                    </a:lnTo>
                    <a:lnTo>
                      <a:pt x="0" y="1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a:solidFill>
                    <a:srgbClr val="000000"/>
                  </a:solidFill>
                </a:endParaRPr>
              </a:p>
            </p:txBody>
          </p:sp>
          <p:sp>
            <p:nvSpPr>
              <p:cNvPr id="200" name="Freeform 21"/>
              <p:cNvSpPr>
                <a:spLocks/>
              </p:cNvSpPr>
              <p:nvPr/>
            </p:nvSpPr>
            <p:spPr bwMode="auto">
              <a:xfrm>
                <a:off x="2130" y="1104"/>
                <a:ext cx="13" cy="26"/>
              </a:xfrm>
              <a:custGeom>
                <a:avLst/>
                <a:gdLst>
                  <a:gd name="T0" fmla="*/ 0 w 13"/>
                  <a:gd name="T1" fmla="*/ 13 h 26"/>
                  <a:gd name="T2" fmla="*/ 0 w 13"/>
                  <a:gd name="T3" fmla="*/ 13 h 26"/>
                  <a:gd name="T4" fmla="*/ 13 w 13"/>
                  <a:gd name="T5" fmla="*/ 0 h 26"/>
                  <a:gd name="T6" fmla="*/ 13 w 13"/>
                  <a:gd name="T7" fmla="*/ 0 h 26"/>
                  <a:gd name="T8" fmla="*/ 13 w 13"/>
                  <a:gd name="T9" fmla="*/ 13 h 26"/>
                  <a:gd name="T10" fmla="*/ 13 w 13"/>
                  <a:gd name="T11" fmla="*/ 13 h 26"/>
                  <a:gd name="T12" fmla="*/ 13 w 13"/>
                  <a:gd name="T13" fmla="*/ 13 h 26"/>
                  <a:gd name="T14" fmla="*/ 13 w 13"/>
                  <a:gd name="T15" fmla="*/ 26 h 26"/>
                  <a:gd name="T16" fmla="*/ 13 w 13"/>
                  <a:gd name="T17" fmla="*/ 26 h 26"/>
                  <a:gd name="T18" fmla="*/ 13 w 13"/>
                  <a:gd name="T19" fmla="*/ 26 h 26"/>
                  <a:gd name="T20" fmla="*/ 0 w 13"/>
                  <a:gd name="T21" fmla="*/ 26 h 26"/>
                  <a:gd name="T22" fmla="*/ 0 w 13"/>
                  <a:gd name="T23" fmla="*/ 13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0" y="13"/>
                    </a:moveTo>
                    <a:lnTo>
                      <a:pt x="0" y="13"/>
                    </a:lnTo>
                    <a:lnTo>
                      <a:pt x="13" y="0"/>
                    </a:lnTo>
                    <a:lnTo>
                      <a:pt x="13" y="13"/>
                    </a:lnTo>
                    <a:lnTo>
                      <a:pt x="13" y="26"/>
                    </a:lnTo>
                    <a:lnTo>
                      <a:pt x="0" y="26"/>
                    </a:lnTo>
                    <a:lnTo>
                      <a:pt x="0" y="13"/>
                    </a:lnTo>
                    <a:close/>
                  </a:path>
                </a:pathLst>
              </a:custGeom>
              <a:solidFill>
                <a:srgbClr val="FE1012"/>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a:solidFill>
                    <a:srgbClr val="000000"/>
                  </a:solidFill>
                </a:endParaRPr>
              </a:p>
            </p:txBody>
          </p:sp>
          <p:sp>
            <p:nvSpPr>
              <p:cNvPr id="201" name="Freeform 22"/>
              <p:cNvSpPr>
                <a:spLocks/>
              </p:cNvSpPr>
              <p:nvPr/>
            </p:nvSpPr>
            <p:spPr bwMode="auto">
              <a:xfrm>
                <a:off x="2103" y="1104"/>
                <a:ext cx="67" cy="39"/>
              </a:xfrm>
              <a:custGeom>
                <a:avLst/>
                <a:gdLst>
                  <a:gd name="T0" fmla="*/ 14 w 67"/>
                  <a:gd name="T1" fmla="*/ 0 h 39"/>
                  <a:gd name="T2" fmla="*/ 14 w 67"/>
                  <a:gd name="T3" fmla="*/ 0 h 39"/>
                  <a:gd name="T4" fmla="*/ 14 w 67"/>
                  <a:gd name="T5" fmla="*/ 0 h 39"/>
                  <a:gd name="T6" fmla="*/ 14 w 67"/>
                  <a:gd name="T7" fmla="*/ 0 h 39"/>
                  <a:gd name="T8" fmla="*/ 14 w 67"/>
                  <a:gd name="T9" fmla="*/ 0 h 39"/>
                  <a:gd name="T10" fmla="*/ 27 w 67"/>
                  <a:gd name="T11" fmla="*/ 0 h 39"/>
                  <a:gd name="T12" fmla="*/ 53 w 67"/>
                  <a:gd name="T13" fmla="*/ 0 h 39"/>
                  <a:gd name="T14" fmla="*/ 53 w 67"/>
                  <a:gd name="T15" fmla="*/ 0 h 39"/>
                  <a:gd name="T16" fmla="*/ 53 w 67"/>
                  <a:gd name="T17" fmla="*/ 13 h 39"/>
                  <a:gd name="T18" fmla="*/ 67 w 67"/>
                  <a:gd name="T19" fmla="*/ 26 h 39"/>
                  <a:gd name="T20" fmla="*/ 67 w 67"/>
                  <a:gd name="T21" fmla="*/ 26 h 39"/>
                  <a:gd name="T22" fmla="*/ 53 w 67"/>
                  <a:gd name="T23" fmla="*/ 39 h 39"/>
                  <a:gd name="T24" fmla="*/ 53 w 67"/>
                  <a:gd name="T25" fmla="*/ 39 h 39"/>
                  <a:gd name="T26" fmla="*/ 53 w 67"/>
                  <a:gd name="T27" fmla="*/ 39 h 39"/>
                  <a:gd name="T28" fmla="*/ 27 w 67"/>
                  <a:gd name="T29" fmla="*/ 26 h 39"/>
                  <a:gd name="T30" fmla="*/ 14 w 67"/>
                  <a:gd name="T31" fmla="*/ 13 h 39"/>
                  <a:gd name="T32" fmla="*/ 14 w 67"/>
                  <a:gd name="T33" fmla="*/ 13 h 39"/>
                  <a:gd name="T34" fmla="*/ 0 w 67"/>
                  <a:gd name="T35" fmla="*/ 13 h 39"/>
                  <a:gd name="T36" fmla="*/ 0 w 67"/>
                  <a:gd name="T37" fmla="*/ 13 h 39"/>
                  <a:gd name="T38" fmla="*/ 0 w 67"/>
                  <a:gd name="T39" fmla="*/ 13 h 39"/>
                  <a:gd name="T40" fmla="*/ 0 w 67"/>
                  <a:gd name="T41" fmla="*/ 13 h 39"/>
                  <a:gd name="T42" fmla="*/ 0 w 67"/>
                  <a:gd name="T43" fmla="*/ 0 h 39"/>
                  <a:gd name="T44" fmla="*/ 14 w 67"/>
                  <a:gd name="T45" fmla="*/ 0 h 39"/>
                  <a:gd name="T46" fmla="*/ 14 w 67"/>
                  <a:gd name="T47" fmla="*/ 0 h 39"/>
                  <a:gd name="T48" fmla="*/ 14 w 67"/>
                  <a:gd name="T49" fmla="*/ 0 h 39"/>
                  <a:gd name="T50" fmla="*/ 27 w 67"/>
                  <a:gd name="T51" fmla="*/ 0 h 39"/>
                  <a:gd name="T52" fmla="*/ 40 w 67"/>
                  <a:gd name="T53" fmla="*/ 0 h 39"/>
                  <a:gd name="T54" fmla="*/ 40 w 67"/>
                  <a:gd name="T55" fmla="*/ 0 h 39"/>
                  <a:gd name="T56" fmla="*/ 53 w 67"/>
                  <a:gd name="T57" fmla="*/ 13 h 39"/>
                  <a:gd name="T58" fmla="*/ 53 w 67"/>
                  <a:gd name="T59" fmla="*/ 26 h 39"/>
                  <a:gd name="T60" fmla="*/ 53 w 67"/>
                  <a:gd name="T61" fmla="*/ 26 h 39"/>
                  <a:gd name="T62" fmla="*/ 53 w 67"/>
                  <a:gd name="T63" fmla="*/ 26 h 39"/>
                  <a:gd name="T64" fmla="*/ 40 w 67"/>
                  <a:gd name="T65" fmla="*/ 39 h 39"/>
                  <a:gd name="T66" fmla="*/ 40 w 67"/>
                  <a:gd name="T67" fmla="*/ 39 h 39"/>
                  <a:gd name="T68" fmla="*/ 27 w 67"/>
                  <a:gd name="T69" fmla="*/ 26 h 39"/>
                  <a:gd name="T70" fmla="*/ 14 w 67"/>
                  <a:gd name="T71" fmla="*/ 13 h 39"/>
                  <a:gd name="T72" fmla="*/ 14 w 67"/>
                  <a:gd name="T73" fmla="*/ 13 h 39"/>
                  <a:gd name="T74" fmla="*/ 14 w 67"/>
                  <a:gd name="T75" fmla="*/ 13 h 39"/>
                  <a:gd name="T76" fmla="*/ 0 w 67"/>
                  <a:gd name="T77" fmla="*/ 13 h 39"/>
                  <a:gd name="T78" fmla="*/ 0 w 67"/>
                  <a:gd name="T79" fmla="*/ 13 h 39"/>
                  <a:gd name="T80" fmla="*/ 0 w 67"/>
                  <a:gd name="T81" fmla="*/ 13 h 39"/>
                  <a:gd name="T82" fmla="*/ 0 w 67"/>
                  <a:gd name="T83" fmla="*/ 0 h 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
                  <a:gd name="T127" fmla="*/ 0 h 39"/>
                  <a:gd name="T128" fmla="*/ 67 w 67"/>
                  <a:gd name="T129" fmla="*/ 39 h 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lnTo>
                      <a:pt x="14" y="0"/>
                    </a:lnTo>
                    <a:lnTo>
                      <a:pt x="27" y="0"/>
                    </a:lnTo>
                    <a:lnTo>
                      <a:pt x="40" y="0"/>
                    </a:lnTo>
                    <a:lnTo>
                      <a:pt x="53" y="13"/>
                    </a:lnTo>
                    <a:lnTo>
                      <a:pt x="53" y="26"/>
                    </a:lnTo>
                    <a:lnTo>
                      <a:pt x="40" y="39"/>
                    </a:lnTo>
                    <a:lnTo>
                      <a:pt x="27" y="26"/>
                    </a:lnTo>
                    <a:lnTo>
                      <a:pt x="14" y="13"/>
                    </a:lnTo>
                    <a:lnTo>
                      <a:pt x="0" y="13"/>
                    </a:lnTo>
                    <a:lnTo>
                      <a:pt x="0" y="0"/>
                    </a:lnTo>
                    <a:close/>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202" name="Freeform 23"/>
              <p:cNvSpPr>
                <a:spLocks/>
              </p:cNvSpPr>
              <p:nvPr/>
            </p:nvSpPr>
            <p:spPr bwMode="auto">
              <a:xfrm>
                <a:off x="2130" y="1104"/>
                <a:ext cx="13" cy="26"/>
              </a:xfrm>
              <a:custGeom>
                <a:avLst/>
                <a:gdLst>
                  <a:gd name="T0" fmla="*/ 0 w 13"/>
                  <a:gd name="T1" fmla="*/ 13 h 26"/>
                  <a:gd name="T2" fmla="*/ 0 w 13"/>
                  <a:gd name="T3" fmla="*/ 13 h 26"/>
                  <a:gd name="T4" fmla="*/ 0 w 13"/>
                  <a:gd name="T5" fmla="*/ 13 h 26"/>
                  <a:gd name="T6" fmla="*/ 13 w 13"/>
                  <a:gd name="T7" fmla="*/ 0 h 26"/>
                  <a:gd name="T8" fmla="*/ 13 w 13"/>
                  <a:gd name="T9" fmla="*/ 0 h 26"/>
                  <a:gd name="T10" fmla="*/ 13 w 13"/>
                  <a:gd name="T11" fmla="*/ 0 h 26"/>
                  <a:gd name="T12" fmla="*/ 13 w 13"/>
                  <a:gd name="T13" fmla="*/ 0 h 26"/>
                  <a:gd name="T14" fmla="*/ 13 w 13"/>
                  <a:gd name="T15" fmla="*/ 13 h 26"/>
                  <a:gd name="T16" fmla="*/ 13 w 13"/>
                  <a:gd name="T17" fmla="*/ 13 h 26"/>
                  <a:gd name="T18" fmla="*/ 13 w 13"/>
                  <a:gd name="T19" fmla="*/ 13 h 26"/>
                  <a:gd name="T20" fmla="*/ 13 w 13"/>
                  <a:gd name="T21" fmla="*/ 13 h 26"/>
                  <a:gd name="T22" fmla="*/ 13 w 13"/>
                  <a:gd name="T23" fmla="*/ 13 h 26"/>
                  <a:gd name="T24" fmla="*/ 13 w 13"/>
                  <a:gd name="T25" fmla="*/ 13 h 26"/>
                  <a:gd name="T26" fmla="*/ 13 w 13"/>
                  <a:gd name="T27" fmla="*/ 26 h 26"/>
                  <a:gd name="T28" fmla="*/ 13 w 13"/>
                  <a:gd name="T29" fmla="*/ 26 h 26"/>
                  <a:gd name="T30" fmla="*/ 13 w 13"/>
                  <a:gd name="T31" fmla="*/ 26 h 26"/>
                  <a:gd name="T32" fmla="*/ 13 w 13"/>
                  <a:gd name="T33" fmla="*/ 26 h 26"/>
                  <a:gd name="T34" fmla="*/ 13 w 13"/>
                  <a:gd name="T35" fmla="*/ 26 h 26"/>
                  <a:gd name="T36" fmla="*/ 13 w 13"/>
                  <a:gd name="T37" fmla="*/ 26 h 26"/>
                  <a:gd name="T38" fmla="*/ 0 w 13"/>
                  <a:gd name="T39" fmla="*/ 26 h 26"/>
                  <a:gd name="T40" fmla="*/ 0 w 13"/>
                  <a:gd name="T41" fmla="*/ 26 h 26"/>
                  <a:gd name="T42" fmla="*/ 0 w 13"/>
                  <a:gd name="T43" fmla="*/ 13 h 26"/>
                  <a:gd name="T44" fmla="*/ 0 w 13"/>
                  <a:gd name="T45" fmla="*/ 13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
                  <a:gd name="T70" fmla="*/ 0 h 26"/>
                  <a:gd name="T71" fmla="*/ 13 w 13"/>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 h="26">
                    <a:moveTo>
                      <a:pt x="0" y="13"/>
                    </a:moveTo>
                    <a:lnTo>
                      <a:pt x="0" y="13"/>
                    </a:lnTo>
                    <a:lnTo>
                      <a:pt x="13" y="0"/>
                    </a:lnTo>
                    <a:lnTo>
                      <a:pt x="13" y="13"/>
                    </a:lnTo>
                    <a:lnTo>
                      <a:pt x="13" y="26"/>
                    </a:lnTo>
                    <a:lnTo>
                      <a:pt x="0" y="26"/>
                    </a:lnTo>
                    <a:lnTo>
                      <a:pt x="0" y="13"/>
                    </a:lnTo>
                    <a:close/>
                  </a:path>
                </a:pathLst>
              </a:custGeom>
              <a:noFill/>
              <a:ln w="20638">
                <a:solidFill>
                  <a:srgbClr val="FE1012"/>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grpSp>
        <p:grpSp>
          <p:nvGrpSpPr>
            <p:cNvPr id="203" name="Group 68"/>
            <p:cNvGrpSpPr>
              <a:grpSpLocks/>
            </p:cNvGrpSpPr>
            <p:nvPr/>
          </p:nvGrpSpPr>
          <p:grpSpPr bwMode="auto">
            <a:xfrm>
              <a:off x="593437" y="1832208"/>
              <a:ext cx="751123" cy="250977"/>
              <a:chOff x="3600" y="1698"/>
              <a:chExt cx="720" cy="240"/>
            </a:xfrm>
          </p:grpSpPr>
          <p:sp>
            <p:nvSpPr>
              <p:cNvPr id="204" name="AutoShape 9"/>
              <p:cNvSpPr>
                <a:spLocks noChangeArrowheads="1"/>
              </p:cNvSpPr>
              <p:nvPr/>
            </p:nvSpPr>
            <p:spPr bwMode="auto">
              <a:xfrm flipH="1">
                <a:off x="3600" y="1698"/>
                <a:ext cx="720" cy="240"/>
              </a:xfrm>
              <a:prstGeom prst="flowChartTerminator">
                <a:avLst/>
              </a:prstGeom>
              <a:solidFill>
                <a:srgbClr val="FF9900"/>
              </a:solidFill>
              <a:ln w="9525">
                <a:solidFill>
                  <a:schemeClr val="tx1"/>
                </a:solidFill>
                <a:miter lim="800000"/>
                <a:headEnd/>
                <a:tailEnd/>
              </a:ln>
            </p:spPr>
            <p:txBody>
              <a:bodyPr rot="10800000" vert="eaVert" wrap="none" lIns="11046" tIns="5524" rIns="11046" bIns="5524" anchor="ctr"/>
              <a:lstStyle/>
              <a:p>
                <a:endParaRPr lang="en-US">
                  <a:solidFill>
                    <a:srgbClr val="000000"/>
                  </a:solidFill>
                </a:endParaRPr>
              </a:p>
            </p:txBody>
          </p:sp>
          <p:grpSp>
            <p:nvGrpSpPr>
              <p:cNvPr id="205" name="Group 67"/>
              <p:cNvGrpSpPr>
                <a:grpSpLocks/>
              </p:cNvGrpSpPr>
              <p:nvPr/>
            </p:nvGrpSpPr>
            <p:grpSpPr bwMode="auto">
              <a:xfrm>
                <a:off x="3767" y="1781"/>
                <a:ext cx="409" cy="71"/>
                <a:chOff x="3767" y="1781"/>
                <a:chExt cx="409" cy="71"/>
              </a:xfrm>
            </p:grpSpPr>
            <p:sp>
              <p:nvSpPr>
                <p:cNvPr id="206" name="Line 25"/>
                <p:cNvSpPr>
                  <a:spLocks noChangeShapeType="1"/>
                </p:cNvSpPr>
                <p:nvPr/>
              </p:nvSpPr>
              <p:spPr bwMode="auto">
                <a:xfrm flipH="1">
                  <a:off x="3767" y="1817"/>
                  <a:ext cx="409"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rot="10800000" vert="eaVert" wrap="none" lIns="11046" tIns="5524" rIns="11046" bIns="5524" anchor="ctr"/>
                <a:lstStyle/>
                <a:p>
                  <a:endParaRPr lang="en-US"/>
                </a:p>
              </p:txBody>
            </p:sp>
            <p:sp>
              <p:nvSpPr>
                <p:cNvPr id="207" name="AutoShape 27"/>
                <p:cNvSpPr>
                  <a:spLocks noChangeArrowheads="1"/>
                </p:cNvSpPr>
                <p:nvPr/>
              </p:nvSpPr>
              <p:spPr bwMode="auto">
                <a:xfrm rot="5400000" flipH="1">
                  <a:off x="3925" y="1793"/>
                  <a:ext cx="71" cy="47"/>
                </a:xfrm>
                <a:prstGeom prst="triangle">
                  <a:avLst>
                    <a:gd name="adj" fmla="val 50000"/>
                  </a:avLst>
                </a:prstGeom>
                <a:solidFill>
                  <a:srgbClr val="FF0000"/>
                </a:solidFill>
                <a:ln w="19050">
                  <a:solidFill>
                    <a:schemeClr val="tx1"/>
                  </a:solidFill>
                  <a:miter lim="800000"/>
                  <a:headEnd/>
                  <a:tailEnd/>
                </a:ln>
              </p:spPr>
              <p:txBody>
                <a:bodyPr rot="10800000" vert="eaVert" wrap="none" lIns="11046" tIns="5524" rIns="11046" bIns="5524" anchor="ctr"/>
                <a:lstStyle/>
                <a:p>
                  <a:pPr algn="r" defTabSz="642938"/>
                  <a:endParaRPr lang="de-DE" sz="1700">
                    <a:solidFill>
                      <a:srgbClr val="000000"/>
                    </a:solidFill>
                    <a:latin typeface="Times" charset="0"/>
                  </a:endParaRPr>
                </a:p>
              </p:txBody>
            </p:sp>
          </p:grpSp>
        </p:grpSp>
        <p:sp>
          <p:nvSpPr>
            <p:cNvPr id="208" name="Line 25"/>
            <p:cNvSpPr>
              <a:spLocks noChangeShapeType="1"/>
            </p:cNvSpPr>
            <p:nvPr/>
          </p:nvSpPr>
          <p:spPr bwMode="auto">
            <a:xfrm flipH="1">
              <a:off x="767654" y="1668482"/>
              <a:ext cx="426679"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rot="10800000" vert="eaVert" wrap="none" lIns="11046" tIns="5524" rIns="11046" bIns="5524" anchor="ctr"/>
            <a:lstStyle/>
            <a:p>
              <a:endParaRPr lang="en-US"/>
            </a:p>
          </p:txBody>
        </p:sp>
        <p:sp>
          <p:nvSpPr>
            <p:cNvPr id="209" name="AutoShape 27"/>
            <p:cNvSpPr>
              <a:spLocks noChangeArrowheads="1"/>
            </p:cNvSpPr>
            <p:nvPr/>
          </p:nvSpPr>
          <p:spPr bwMode="auto">
            <a:xfrm rot="5400000" flipH="1">
              <a:off x="880591" y="1643443"/>
              <a:ext cx="74247" cy="49031"/>
            </a:xfrm>
            <a:prstGeom prst="triangle">
              <a:avLst>
                <a:gd name="adj" fmla="val 50000"/>
              </a:avLst>
            </a:prstGeom>
            <a:solidFill>
              <a:srgbClr val="FF0000"/>
            </a:solidFill>
            <a:ln w="19050">
              <a:solidFill>
                <a:schemeClr val="tx1"/>
              </a:solidFill>
              <a:miter lim="800000"/>
              <a:headEnd/>
              <a:tailEnd/>
            </a:ln>
          </p:spPr>
          <p:txBody>
            <a:bodyPr rot="10800000" vert="eaVert" wrap="none" lIns="11046" tIns="5524" rIns="11046" bIns="5524" anchor="ctr"/>
            <a:lstStyle/>
            <a:p>
              <a:pPr algn="r" defTabSz="642938"/>
              <a:endParaRPr lang="de-DE" sz="1700">
                <a:solidFill>
                  <a:srgbClr val="000000"/>
                </a:solidFill>
                <a:latin typeface="Times" charset="0"/>
              </a:endParaRPr>
            </a:p>
          </p:txBody>
        </p:sp>
        <p:sp>
          <p:nvSpPr>
            <p:cNvPr id="210" name="AutoShape 27"/>
            <p:cNvSpPr>
              <a:spLocks noChangeArrowheads="1"/>
            </p:cNvSpPr>
            <p:nvPr/>
          </p:nvSpPr>
          <p:spPr bwMode="auto">
            <a:xfrm rot="5400000" flipH="1">
              <a:off x="1040802" y="1643966"/>
              <a:ext cx="74247" cy="49031"/>
            </a:xfrm>
            <a:prstGeom prst="triangle">
              <a:avLst>
                <a:gd name="adj" fmla="val 50000"/>
              </a:avLst>
            </a:prstGeom>
            <a:solidFill>
              <a:srgbClr val="FF0000"/>
            </a:solidFill>
            <a:ln w="19050">
              <a:solidFill>
                <a:schemeClr val="tx1"/>
              </a:solidFill>
              <a:miter lim="800000"/>
              <a:headEnd/>
              <a:tailEnd/>
            </a:ln>
          </p:spPr>
          <p:txBody>
            <a:bodyPr rot="10800000" vert="eaVert" wrap="none" lIns="11046" tIns="5524" rIns="11046" bIns="5524" anchor="ctr"/>
            <a:lstStyle/>
            <a:p>
              <a:pPr algn="r" defTabSz="642938"/>
              <a:endParaRPr lang="de-DE" sz="1700">
                <a:solidFill>
                  <a:srgbClr val="000000"/>
                </a:solidFill>
                <a:latin typeface="Times" charset="0"/>
              </a:endParaRPr>
            </a:p>
          </p:txBody>
        </p:sp>
        <p:sp>
          <p:nvSpPr>
            <p:cNvPr id="211" name="Rectangle 210"/>
            <p:cNvSpPr/>
            <p:nvPr/>
          </p:nvSpPr>
          <p:spPr>
            <a:xfrm>
              <a:off x="962067" y="1619802"/>
              <a:ext cx="49031" cy="852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12" name="Picture 211"/>
          <p:cNvPicPr>
            <a:picLocks noChangeAspect="1"/>
          </p:cNvPicPr>
          <p:nvPr/>
        </p:nvPicPr>
        <p:blipFill>
          <a:blip r:embed="rId4"/>
          <a:stretch>
            <a:fillRect/>
          </a:stretch>
        </p:blipFill>
        <p:spPr>
          <a:xfrm>
            <a:off x="4319323" y="1457314"/>
            <a:ext cx="4209758" cy="2728835"/>
          </a:xfrm>
          <a:prstGeom prst="rect">
            <a:avLst/>
          </a:prstGeom>
        </p:spPr>
      </p:pic>
    </p:spTree>
    <p:extLst>
      <p:ext uri="{BB962C8B-B14F-4D97-AF65-F5344CB8AC3E}">
        <p14:creationId xmlns:p14="http://schemas.microsoft.com/office/powerpoint/2010/main" val="1104838606"/>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4"/>
          <p:cNvGrpSpPr>
            <a:grpSpLocks/>
          </p:cNvGrpSpPr>
          <p:nvPr/>
        </p:nvGrpSpPr>
        <p:grpSpPr bwMode="auto">
          <a:xfrm>
            <a:off x="349250" y="1295400"/>
            <a:ext cx="8448675" cy="0"/>
            <a:chOff x="238" y="576"/>
            <a:chExt cx="5766" cy="0"/>
          </a:xfrm>
        </p:grpSpPr>
        <p:sp>
          <p:nvSpPr>
            <p:cNvPr id="46169" name="Line 115"/>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6170" name="Line 116"/>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6171" name="Line 117"/>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grpSp>
      <p:sp>
        <p:nvSpPr>
          <p:cNvPr id="152578" name="Rectangle 2"/>
          <p:cNvSpPr>
            <a:spLocks noGrp="1" noChangeArrowheads="1"/>
          </p:cNvSpPr>
          <p:nvPr>
            <p:ph type="title"/>
          </p:nvPr>
        </p:nvSpPr>
        <p:spPr>
          <a:xfrm>
            <a:off x="685800" y="201342"/>
            <a:ext cx="8001000" cy="954107"/>
          </a:xfrm>
          <a:noFill/>
          <a:ln w="9525">
            <a:noFill/>
            <a:miter lim="800000"/>
            <a:headEnd/>
            <a:tailEnd/>
          </a:ln>
          <a:effectLst>
            <a:outerShdw blurRad="50800" dist="38100" dir="2700000" algn="br">
              <a:srgbClr val="000000">
                <a:alpha val="43000"/>
              </a:srgbClr>
            </a:outerShdw>
          </a:effectLst>
        </p:spPr>
        <p:txBody>
          <a:bodyPr wrap="square" anchor="ctr">
            <a:prstTxWarp prst="textNoShape">
              <a:avLst/>
            </a:prstTxWarp>
            <a:spAutoFit/>
          </a:bodyPr>
          <a:lstStyle/>
          <a:p>
            <a:pPr>
              <a:defRPr/>
            </a:pPr>
            <a:r>
              <a:rPr lang="en-US" sz="2800" dirty="0" smtClean="0">
                <a:solidFill>
                  <a:srgbClr val="000000"/>
                </a:solidFill>
                <a:latin typeface="Arial" pitchFamily="-109" charset="0"/>
              </a:rPr>
              <a:t>GR in Th17 cells and in chondrocytes is required for suppression of Arthritis</a:t>
            </a:r>
            <a:endParaRPr lang="en-US" sz="2800" dirty="0">
              <a:solidFill>
                <a:srgbClr val="000000"/>
              </a:solidFill>
              <a:latin typeface="Arial" pitchFamily="-109" charset="0"/>
            </a:endParaRPr>
          </a:p>
        </p:txBody>
      </p:sp>
      <p:sp>
        <p:nvSpPr>
          <p:cNvPr id="36" name="Rectangle 67"/>
          <p:cNvSpPr>
            <a:spLocks noChangeArrowheads="1"/>
          </p:cNvSpPr>
          <p:nvPr/>
        </p:nvSpPr>
        <p:spPr bwMode="auto">
          <a:xfrm>
            <a:off x="508138" y="3705715"/>
            <a:ext cx="3476457"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i="1" dirty="0" err="1" smtClean="0">
                <a:solidFill>
                  <a:srgbClr val="000000"/>
                </a:solidFill>
                <a:latin typeface="Helvetica" charset="0"/>
                <a:ea typeface="ＭＳ Ｐゴシック" charset="-128"/>
                <a:cs typeface="ＭＳ Ｐゴシック" charset="-128"/>
              </a:rPr>
              <a:t>Baschant</a:t>
            </a:r>
            <a:r>
              <a:rPr lang="en-US" sz="1400" b="1" i="1" dirty="0" smtClean="0">
                <a:solidFill>
                  <a:srgbClr val="000000"/>
                </a:solidFill>
                <a:latin typeface="Helvetica" charset="0"/>
                <a:ea typeface="ＭＳ Ｐゴシック" charset="-128"/>
                <a:cs typeface="ＭＳ Ｐゴシック" charset="-128"/>
              </a:rPr>
              <a:t> et </a:t>
            </a:r>
            <a:r>
              <a:rPr lang="en-US" sz="1400" b="1" i="1" dirty="0">
                <a:solidFill>
                  <a:srgbClr val="000000"/>
                </a:solidFill>
                <a:latin typeface="Helvetica" charset="0"/>
                <a:ea typeface="ＭＳ Ｐゴシック" charset="-128"/>
                <a:cs typeface="ＭＳ Ｐゴシック" charset="-128"/>
              </a:rPr>
              <a:t>al.</a:t>
            </a:r>
            <a:r>
              <a:rPr lang="en-US" sz="1400" b="1" i="1" dirty="0" smtClean="0">
                <a:solidFill>
                  <a:srgbClr val="000000"/>
                </a:solidFill>
                <a:latin typeface="Helvetica" charset="0"/>
                <a:ea typeface="ＭＳ Ｐゴシック" charset="-128"/>
                <a:cs typeface="ＭＳ Ｐゴシック" charset="-128"/>
              </a:rPr>
              <a:t> PNAS 2011, </a:t>
            </a:r>
            <a:r>
              <a:rPr lang="en-US" sz="1400" b="1" i="1" dirty="0" smtClean="0">
                <a:latin typeface="Helvetica"/>
                <a:cs typeface="Helvetica"/>
              </a:rPr>
              <a:t>108</a:t>
            </a:r>
            <a:r>
              <a:rPr lang="en-US" sz="1400" b="1" i="1" dirty="0">
                <a:latin typeface="Helvetica"/>
                <a:cs typeface="Helvetica"/>
              </a:rPr>
              <a:t>:</a:t>
            </a:r>
            <a:r>
              <a:rPr lang="en-US" sz="1400" b="1" i="1" dirty="0" smtClean="0">
                <a:latin typeface="Helvetica"/>
                <a:cs typeface="Helvetica"/>
              </a:rPr>
              <a:t> </a:t>
            </a:r>
            <a:r>
              <a:rPr lang="en-US" sz="1400" b="1" i="1" dirty="0">
                <a:latin typeface="Helvetica"/>
                <a:cs typeface="Helvetica"/>
              </a:rPr>
              <a:t>19317</a:t>
            </a:r>
            <a:endParaRPr lang="de-DE" sz="1400" b="1" i="1" dirty="0">
              <a:solidFill>
                <a:srgbClr val="000000"/>
              </a:solidFill>
              <a:latin typeface="Helvetica"/>
              <a:ea typeface="ＭＳ Ｐゴシック" charset="-128"/>
              <a:cs typeface="Helvetica"/>
            </a:endParaRPr>
          </a:p>
        </p:txBody>
      </p:sp>
      <p:sp>
        <p:nvSpPr>
          <p:cNvPr id="38" name="TextBox 37"/>
          <p:cNvSpPr txBox="1"/>
          <p:nvPr/>
        </p:nvSpPr>
        <p:spPr>
          <a:xfrm>
            <a:off x="357732" y="2378618"/>
            <a:ext cx="3961591" cy="954107"/>
          </a:xfrm>
          <a:prstGeom prst="rect">
            <a:avLst/>
          </a:prstGeom>
          <a:noFill/>
        </p:spPr>
        <p:txBody>
          <a:bodyPr wrap="none" rtlCol="0">
            <a:spAutoFit/>
          </a:bodyPr>
          <a:lstStyle/>
          <a:p>
            <a:pPr algn="ctr"/>
            <a:r>
              <a:rPr lang="en-US" sz="2800" b="1" dirty="0" smtClean="0"/>
              <a:t>AIA</a:t>
            </a:r>
          </a:p>
          <a:p>
            <a:pPr algn="ctr"/>
            <a:r>
              <a:rPr lang="en-US" sz="2800" b="1" dirty="0" smtClean="0"/>
              <a:t>Antigen-induced Arthritis</a:t>
            </a:r>
            <a:endParaRPr lang="en-US" sz="2800" b="1" dirty="0"/>
          </a:p>
        </p:txBody>
      </p:sp>
      <p:grpSp>
        <p:nvGrpSpPr>
          <p:cNvPr id="163" name="Group 61"/>
          <p:cNvGrpSpPr/>
          <p:nvPr/>
        </p:nvGrpSpPr>
        <p:grpSpPr>
          <a:xfrm>
            <a:off x="2561842" y="1457314"/>
            <a:ext cx="748650" cy="748650"/>
            <a:chOff x="7772400" y="1676400"/>
            <a:chExt cx="1114425" cy="1114425"/>
          </a:xfrm>
        </p:grpSpPr>
        <p:sp>
          <p:nvSpPr>
            <p:cNvPr id="164" name="Oval 163"/>
            <p:cNvSpPr/>
            <p:nvPr/>
          </p:nvSpPr>
          <p:spPr>
            <a:xfrm>
              <a:off x="7772400" y="1676400"/>
              <a:ext cx="1114425" cy="1114425"/>
            </a:xfrm>
            <a:prstGeom prst="ellipse">
              <a:avLst/>
            </a:prstGeom>
            <a:gradFill flip="none" rotWithShape="1">
              <a:gsLst>
                <a:gs pos="0">
                  <a:srgbClr val="3366FF"/>
                </a:gs>
                <a:gs pos="100000">
                  <a:srgbClr val="FFFFFF"/>
                </a:gs>
              </a:gsLst>
              <a:lin ang="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grpSp>
          <p:nvGrpSpPr>
            <p:cNvPr id="165" name="Group 76"/>
            <p:cNvGrpSpPr>
              <a:grpSpLocks/>
            </p:cNvGrpSpPr>
            <p:nvPr/>
          </p:nvGrpSpPr>
          <p:grpSpPr bwMode="auto">
            <a:xfrm>
              <a:off x="8397875" y="2143125"/>
              <a:ext cx="476250" cy="292100"/>
              <a:chOff x="304800" y="1613583"/>
              <a:chExt cx="1600200" cy="976804"/>
            </a:xfrm>
          </p:grpSpPr>
          <p:grpSp>
            <p:nvGrpSpPr>
              <p:cNvPr id="178" name="Group 70"/>
              <p:cNvGrpSpPr>
                <a:grpSpLocks/>
              </p:cNvGrpSpPr>
              <p:nvPr/>
            </p:nvGrpSpPr>
            <p:grpSpPr bwMode="auto">
              <a:xfrm>
                <a:off x="990600" y="1613583"/>
                <a:ext cx="493015" cy="824817"/>
                <a:chOff x="952500" y="1600883"/>
                <a:chExt cx="493015" cy="824817"/>
              </a:xfrm>
            </p:grpSpPr>
            <p:pic>
              <p:nvPicPr>
                <p:cNvPr id="184" name="Picture 62"/>
                <p:cNvPicPr>
                  <a:picLocks noChangeAspect="1"/>
                </p:cNvPicPr>
                <p:nvPr/>
              </p:nvPicPr>
              <p:blipFill>
                <a:blip r:embed="rId3"/>
                <a:srcRect/>
                <a:stretch>
                  <a:fillRect/>
                </a:stretch>
              </p:blipFill>
              <p:spPr bwMode="auto">
                <a:xfrm rot="5400000">
                  <a:off x="762000" y="1866900"/>
                  <a:ext cx="749300" cy="368300"/>
                </a:xfrm>
                <a:prstGeom prst="rect">
                  <a:avLst/>
                </a:prstGeom>
                <a:noFill/>
                <a:ln w="9525">
                  <a:noFill/>
                  <a:miter lim="800000"/>
                  <a:headEnd/>
                  <a:tailEnd/>
                </a:ln>
              </p:spPr>
            </p:pic>
            <p:sp>
              <p:nvSpPr>
                <p:cNvPr id="185" name="Regular Pentagon 184"/>
                <p:cNvSpPr/>
                <p:nvPr/>
              </p:nvSpPr>
              <p:spPr>
                <a:xfrm>
                  <a:off x="1269492" y="1600883"/>
                  <a:ext cx="176023" cy="15395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grpSp>
            <p:nvGrpSpPr>
              <p:cNvPr id="179" name="Group 69"/>
              <p:cNvGrpSpPr>
                <a:grpSpLocks/>
              </p:cNvGrpSpPr>
              <p:nvPr/>
            </p:nvGrpSpPr>
            <p:grpSpPr bwMode="auto">
              <a:xfrm flipH="1">
                <a:off x="544830" y="1613583"/>
                <a:ext cx="496570" cy="824817"/>
                <a:chOff x="546100" y="1613583"/>
                <a:chExt cx="496570" cy="824817"/>
              </a:xfrm>
            </p:grpSpPr>
            <p:pic>
              <p:nvPicPr>
                <p:cNvPr id="182" name="Picture 67"/>
                <p:cNvPicPr>
                  <a:picLocks noChangeAspect="1"/>
                </p:cNvPicPr>
                <p:nvPr/>
              </p:nvPicPr>
              <p:blipFill>
                <a:blip r:embed="rId3"/>
                <a:srcRect/>
                <a:stretch>
                  <a:fillRect/>
                </a:stretch>
              </p:blipFill>
              <p:spPr bwMode="auto">
                <a:xfrm rot="5400000">
                  <a:off x="355600" y="1879600"/>
                  <a:ext cx="749300" cy="368300"/>
                </a:xfrm>
                <a:prstGeom prst="rect">
                  <a:avLst/>
                </a:prstGeom>
                <a:noFill/>
                <a:ln w="9525">
                  <a:noFill/>
                  <a:miter lim="800000"/>
                  <a:headEnd/>
                  <a:tailEnd/>
                </a:ln>
              </p:spPr>
            </p:pic>
            <p:sp>
              <p:nvSpPr>
                <p:cNvPr id="183" name="Regular Pentagon 182"/>
                <p:cNvSpPr/>
                <p:nvPr/>
              </p:nvSpPr>
              <p:spPr>
                <a:xfrm>
                  <a:off x="866650" y="1613583"/>
                  <a:ext cx="176020" cy="15395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cxnSp>
            <p:nvCxnSpPr>
              <p:cNvPr id="180" name="Straight Connector 179"/>
              <p:cNvCxnSpPr/>
              <p:nvPr/>
            </p:nvCxnSpPr>
            <p:spPr>
              <a:xfrm>
                <a:off x="304800" y="2436436"/>
                <a:ext cx="1600200" cy="5307"/>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181" name="Rectangle 180"/>
              <p:cNvSpPr/>
              <p:nvPr/>
            </p:nvSpPr>
            <p:spPr>
              <a:xfrm>
                <a:off x="672848" y="2324951"/>
                <a:ext cx="688084" cy="265436"/>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grpSp>
          <p:nvGrpSpPr>
            <p:cNvPr id="166" name="Group 106"/>
            <p:cNvGrpSpPr>
              <a:grpSpLocks/>
            </p:cNvGrpSpPr>
            <p:nvPr/>
          </p:nvGrpSpPr>
          <p:grpSpPr bwMode="auto">
            <a:xfrm>
              <a:off x="7772400" y="2084388"/>
              <a:ext cx="560388" cy="354012"/>
              <a:chOff x="5715950" y="1622937"/>
              <a:chExt cx="987288" cy="623643"/>
            </a:xfrm>
          </p:grpSpPr>
          <p:grpSp>
            <p:nvGrpSpPr>
              <p:cNvPr id="171" name="Group 79"/>
              <p:cNvGrpSpPr>
                <a:grpSpLocks/>
              </p:cNvGrpSpPr>
              <p:nvPr/>
            </p:nvGrpSpPr>
            <p:grpSpPr bwMode="auto">
              <a:xfrm rot="-5400000">
                <a:off x="6009483" y="1494420"/>
                <a:ext cx="289878" cy="490979"/>
                <a:chOff x="207122" y="1718407"/>
                <a:chExt cx="470336" cy="796624"/>
              </a:xfrm>
            </p:grpSpPr>
            <p:pic>
              <p:nvPicPr>
                <p:cNvPr id="176" name="Picture 84"/>
                <p:cNvPicPr>
                  <a:picLocks noChangeAspect="1"/>
                </p:cNvPicPr>
                <p:nvPr/>
              </p:nvPicPr>
              <p:blipFill>
                <a:blip r:embed="rId3"/>
                <a:srcRect/>
                <a:stretch>
                  <a:fillRect/>
                </a:stretch>
              </p:blipFill>
              <p:spPr bwMode="auto">
                <a:xfrm rot="5400000">
                  <a:off x="16620" y="1956232"/>
                  <a:ext cx="749301" cy="368298"/>
                </a:xfrm>
                <a:prstGeom prst="rect">
                  <a:avLst/>
                </a:prstGeom>
                <a:noFill/>
                <a:ln w="9525">
                  <a:noFill/>
                  <a:miter lim="800000"/>
                  <a:headEnd/>
                  <a:tailEnd/>
                </a:ln>
              </p:spPr>
            </p:pic>
            <p:sp>
              <p:nvSpPr>
                <p:cNvPr id="177" name="Regular Pentagon 176"/>
                <p:cNvSpPr/>
                <p:nvPr/>
              </p:nvSpPr>
              <p:spPr>
                <a:xfrm>
                  <a:off x="609396" y="1663954"/>
                  <a:ext cx="176964" cy="154290"/>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cxnSp>
            <p:nvCxnSpPr>
              <p:cNvPr id="172" name="Straight Connector 171"/>
              <p:cNvCxnSpPr/>
              <p:nvPr/>
            </p:nvCxnSpPr>
            <p:spPr>
              <a:xfrm>
                <a:off x="5715950" y="2154293"/>
                <a:ext cx="987288"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173" name="Rectangle 172"/>
              <p:cNvSpPr/>
              <p:nvPr/>
            </p:nvSpPr>
            <p:spPr>
              <a:xfrm>
                <a:off x="5942496" y="2081581"/>
                <a:ext cx="425121" cy="164999"/>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174" name="Oval 173"/>
              <p:cNvSpPr/>
              <p:nvPr/>
            </p:nvSpPr>
            <p:spPr>
              <a:xfrm>
                <a:off x="5971681" y="1830522"/>
                <a:ext cx="190501" cy="276091"/>
              </a:xfrm>
              <a:prstGeom prst="ellipse">
                <a:avLst/>
              </a:prstGeom>
              <a:gradFill flip="none" rotWithShape="1">
                <a:gsLst>
                  <a:gs pos="0">
                    <a:srgbClr val="FF0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175" name="Oval 174"/>
              <p:cNvSpPr/>
              <p:nvPr/>
            </p:nvSpPr>
            <p:spPr>
              <a:xfrm>
                <a:off x="6162182" y="1824828"/>
                <a:ext cx="190501" cy="276091"/>
              </a:xfrm>
              <a:prstGeom prst="ellipse">
                <a:avLst/>
              </a:prstGeom>
              <a:gradFill flip="none" rotWithShape="1">
                <a:gsLst>
                  <a:gs pos="0">
                    <a:srgbClr val="008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grpSp>
        <p:sp>
          <p:nvSpPr>
            <p:cNvPr id="167" name="TextBox 6"/>
            <p:cNvSpPr txBox="1">
              <a:spLocks noChangeArrowheads="1"/>
            </p:cNvSpPr>
            <p:nvPr/>
          </p:nvSpPr>
          <p:spPr bwMode="auto">
            <a:xfrm>
              <a:off x="7816773" y="1676400"/>
              <a:ext cx="727074" cy="338138"/>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600" b="1" dirty="0">
                  <a:solidFill>
                    <a:srgbClr val="000000"/>
                  </a:solidFill>
                  <a:ea typeface="ＭＳ Ｐゴシック" charset="-128"/>
                  <a:cs typeface="ＭＳ Ｐゴシック" charset="-128"/>
                </a:rPr>
                <a:t>T Cells</a:t>
              </a:r>
            </a:p>
          </p:txBody>
        </p:sp>
        <p:grpSp>
          <p:nvGrpSpPr>
            <p:cNvPr id="168" name="Group 123"/>
            <p:cNvGrpSpPr>
              <a:grpSpLocks/>
            </p:cNvGrpSpPr>
            <p:nvPr/>
          </p:nvGrpSpPr>
          <p:grpSpPr bwMode="auto">
            <a:xfrm>
              <a:off x="8229600" y="2133600"/>
              <a:ext cx="198438" cy="198438"/>
              <a:chOff x="4440395" y="3373438"/>
              <a:chExt cx="384812" cy="384812"/>
            </a:xfrm>
          </p:grpSpPr>
          <p:cxnSp>
            <p:nvCxnSpPr>
              <p:cNvPr id="169" name="Straight Connector 168"/>
              <p:cNvCxnSpPr/>
              <p:nvPr/>
            </p:nvCxnSpPr>
            <p:spPr>
              <a:xfrm rot="5400000">
                <a:off x="4440395" y="3373438"/>
                <a:ext cx="384812" cy="384812"/>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cxnSp>
            <p:nvCxnSpPr>
              <p:cNvPr id="170" name="Straight Connector 169"/>
              <p:cNvCxnSpPr/>
              <p:nvPr/>
            </p:nvCxnSpPr>
            <p:spPr>
              <a:xfrm rot="16200000" flipH="1">
                <a:off x="4440395" y="3373438"/>
                <a:ext cx="384812" cy="384812"/>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grpSp>
      </p:grpSp>
      <p:grpSp>
        <p:nvGrpSpPr>
          <p:cNvPr id="5" name="Group 4"/>
          <p:cNvGrpSpPr/>
          <p:nvPr/>
        </p:nvGrpSpPr>
        <p:grpSpPr>
          <a:xfrm>
            <a:off x="306348" y="1481924"/>
            <a:ext cx="1841695" cy="724040"/>
            <a:chOff x="306348" y="1481924"/>
            <a:chExt cx="1841695" cy="724040"/>
          </a:xfrm>
        </p:grpSpPr>
        <p:grpSp>
          <p:nvGrpSpPr>
            <p:cNvPr id="186" name="Group 6"/>
            <p:cNvGrpSpPr>
              <a:grpSpLocks/>
            </p:cNvGrpSpPr>
            <p:nvPr/>
          </p:nvGrpSpPr>
          <p:grpSpPr bwMode="auto">
            <a:xfrm flipH="1">
              <a:off x="342460" y="1481924"/>
              <a:ext cx="1805583" cy="724040"/>
              <a:chOff x="336" y="240"/>
              <a:chExt cx="1508" cy="606"/>
            </a:xfrm>
          </p:grpSpPr>
          <p:sp>
            <p:nvSpPr>
              <p:cNvPr id="187" name="Freeform 7"/>
              <p:cNvSpPr>
                <a:spLocks/>
              </p:cNvSpPr>
              <p:nvPr/>
            </p:nvSpPr>
            <p:spPr bwMode="auto">
              <a:xfrm>
                <a:off x="336" y="240"/>
                <a:ext cx="1508" cy="606"/>
              </a:xfrm>
              <a:custGeom>
                <a:avLst/>
                <a:gdLst>
                  <a:gd name="T0" fmla="*/ 1228 w 1508"/>
                  <a:gd name="T1" fmla="*/ 124 h 606"/>
                  <a:gd name="T2" fmla="*/ 1119 w 1508"/>
                  <a:gd name="T3" fmla="*/ 62 h 606"/>
                  <a:gd name="T4" fmla="*/ 995 w 1508"/>
                  <a:gd name="T5" fmla="*/ 0 h 606"/>
                  <a:gd name="T6" fmla="*/ 870 w 1508"/>
                  <a:gd name="T7" fmla="*/ 16 h 606"/>
                  <a:gd name="T8" fmla="*/ 777 w 1508"/>
                  <a:gd name="T9" fmla="*/ 62 h 606"/>
                  <a:gd name="T10" fmla="*/ 699 w 1508"/>
                  <a:gd name="T11" fmla="*/ 140 h 606"/>
                  <a:gd name="T12" fmla="*/ 653 w 1508"/>
                  <a:gd name="T13" fmla="*/ 249 h 606"/>
                  <a:gd name="T14" fmla="*/ 637 w 1508"/>
                  <a:gd name="T15" fmla="*/ 311 h 606"/>
                  <a:gd name="T16" fmla="*/ 575 w 1508"/>
                  <a:gd name="T17" fmla="*/ 435 h 606"/>
                  <a:gd name="T18" fmla="*/ 513 w 1508"/>
                  <a:gd name="T19" fmla="*/ 451 h 606"/>
                  <a:gd name="T20" fmla="*/ 404 w 1508"/>
                  <a:gd name="T21" fmla="*/ 404 h 606"/>
                  <a:gd name="T22" fmla="*/ 342 w 1508"/>
                  <a:gd name="T23" fmla="*/ 311 h 606"/>
                  <a:gd name="T24" fmla="*/ 311 w 1508"/>
                  <a:gd name="T25" fmla="*/ 264 h 606"/>
                  <a:gd name="T26" fmla="*/ 233 w 1508"/>
                  <a:gd name="T27" fmla="*/ 155 h 606"/>
                  <a:gd name="T28" fmla="*/ 171 w 1508"/>
                  <a:gd name="T29" fmla="*/ 124 h 606"/>
                  <a:gd name="T30" fmla="*/ 93 w 1508"/>
                  <a:gd name="T31" fmla="*/ 109 h 606"/>
                  <a:gd name="T32" fmla="*/ 47 w 1508"/>
                  <a:gd name="T33" fmla="*/ 155 h 606"/>
                  <a:gd name="T34" fmla="*/ 0 w 1508"/>
                  <a:gd name="T35" fmla="*/ 295 h 606"/>
                  <a:gd name="T36" fmla="*/ 16 w 1508"/>
                  <a:gd name="T37" fmla="*/ 358 h 606"/>
                  <a:gd name="T38" fmla="*/ 62 w 1508"/>
                  <a:gd name="T39" fmla="*/ 482 h 606"/>
                  <a:gd name="T40" fmla="*/ 93 w 1508"/>
                  <a:gd name="T41" fmla="*/ 544 h 606"/>
                  <a:gd name="T42" fmla="*/ 109 w 1508"/>
                  <a:gd name="T43" fmla="*/ 482 h 606"/>
                  <a:gd name="T44" fmla="*/ 93 w 1508"/>
                  <a:gd name="T45" fmla="*/ 435 h 606"/>
                  <a:gd name="T46" fmla="*/ 62 w 1508"/>
                  <a:gd name="T47" fmla="*/ 389 h 606"/>
                  <a:gd name="T48" fmla="*/ 31 w 1508"/>
                  <a:gd name="T49" fmla="*/ 295 h 606"/>
                  <a:gd name="T50" fmla="*/ 47 w 1508"/>
                  <a:gd name="T51" fmla="*/ 233 h 606"/>
                  <a:gd name="T52" fmla="*/ 78 w 1508"/>
                  <a:gd name="T53" fmla="*/ 171 h 606"/>
                  <a:gd name="T54" fmla="*/ 124 w 1508"/>
                  <a:gd name="T55" fmla="*/ 155 h 606"/>
                  <a:gd name="T56" fmla="*/ 218 w 1508"/>
                  <a:gd name="T57" fmla="*/ 218 h 606"/>
                  <a:gd name="T58" fmla="*/ 264 w 1508"/>
                  <a:gd name="T59" fmla="*/ 295 h 606"/>
                  <a:gd name="T60" fmla="*/ 326 w 1508"/>
                  <a:gd name="T61" fmla="*/ 435 h 606"/>
                  <a:gd name="T62" fmla="*/ 389 w 1508"/>
                  <a:gd name="T63" fmla="*/ 498 h 606"/>
                  <a:gd name="T64" fmla="*/ 435 w 1508"/>
                  <a:gd name="T65" fmla="*/ 513 h 606"/>
                  <a:gd name="T66" fmla="*/ 575 w 1508"/>
                  <a:gd name="T67" fmla="*/ 529 h 606"/>
                  <a:gd name="T68" fmla="*/ 622 w 1508"/>
                  <a:gd name="T69" fmla="*/ 498 h 606"/>
                  <a:gd name="T70" fmla="*/ 731 w 1508"/>
                  <a:gd name="T71" fmla="*/ 544 h 606"/>
                  <a:gd name="T72" fmla="*/ 964 w 1508"/>
                  <a:gd name="T73" fmla="*/ 575 h 606"/>
                  <a:gd name="T74" fmla="*/ 1119 w 1508"/>
                  <a:gd name="T75" fmla="*/ 575 h 606"/>
                  <a:gd name="T76" fmla="*/ 1290 w 1508"/>
                  <a:gd name="T77" fmla="*/ 591 h 606"/>
                  <a:gd name="T78" fmla="*/ 1321 w 1508"/>
                  <a:gd name="T79" fmla="*/ 606 h 606"/>
                  <a:gd name="T80" fmla="*/ 1383 w 1508"/>
                  <a:gd name="T81" fmla="*/ 606 h 606"/>
                  <a:gd name="T82" fmla="*/ 1414 w 1508"/>
                  <a:gd name="T83" fmla="*/ 591 h 606"/>
                  <a:gd name="T84" fmla="*/ 1275 w 1508"/>
                  <a:gd name="T85" fmla="*/ 544 h 606"/>
                  <a:gd name="T86" fmla="*/ 1321 w 1508"/>
                  <a:gd name="T87" fmla="*/ 544 h 606"/>
                  <a:gd name="T88" fmla="*/ 1430 w 1508"/>
                  <a:gd name="T89" fmla="*/ 544 h 606"/>
                  <a:gd name="T90" fmla="*/ 1477 w 1508"/>
                  <a:gd name="T91" fmla="*/ 513 h 606"/>
                  <a:gd name="T92" fmla="*/ 1492 w 1508"/>
                  <a:gd name="T93" fmla="*/ 498 h 606"/>
                  <a:gd name="T94" fmla="*/ 1508 w 1508"/>
                  <a:gd name="T95" fmla="*/ 404 h 606"/>
                  <a:gd name="T96" fmla="*/ 1477 w 1508"/>
                  <a:gd name="T97" fmla="*/ 327 h 606"/>
                  <a:gd name="T98" fmla="*/ 1399 w 1508"/>
                  <a:gd name="T99" fmla="*/ 187 h 606"/>
                  <a:gd name="T100" fmla="*/ 1383 w 1508"/>
                  <a:gd name="T101" fmla="*/ 171 h 606"/>
                  <a:gd name="T102" fmla="*/ 1399 w 1508"/>
                  <a:gd name="T103" fmla="*/ 109 h 606"/>
                  <a:gd name="T104" fmla="*/ 1399 w 1508"/>
                  <a:gd name="T105" fmla="*/ 93 h 606"/>
                  <a:gd name="T106" fmla="*/ 1368 w 1508"/>
                  <a:gd name="T107" fmla="*/ 47 h 606"/>
                  <a:gd name="T108" fmla="*/ 1321 w 1508"/>
                  <a:gd name="T109" fmla="*/ 16 h 606"/>
                  <a:gd name="T110" fmla="*/ 1306 w 1508"/>
                  <a:gd name="T111" fmla="*/ 78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solidFill>
                <a:srgbClr val="C6D2D0"/>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dirty="0">
                  <a:solidFill>
                    <a:srgbClr val="000000"/>
                  </a:solidFill>
                </a:endParaRPr>
              </a:p>
            </p:txBody>
          </p:sp>
          <p:sp>
            <p:nvSpPr>
              <p:cNvPr id="188" name="Freeform 8"/>
              <p:cNvSpPr>
                <a:spLocks/>
              </p:cNvSpPr>
              <p:nvPr/>
            </p:nvSpPr>
            <p:spPr bwMode="auto">
              <a:xfrm>
                <a:off x="336" y="240"/>
                <a:ext cx="1508" cy="606"/>
              </a:xfrm>
              <a:custGeom>
                <a:avLst/>
                <a:gdLst>
                  <a:gd name="T0" fmla="*/ 1166 w 1508"/>
                  <a:gd name="T1" fmla="*/ 93 h 606"/>
                  <a:gd name="T2" fmla="*/ 1057 w 1508"/>
                  <a:gd name="T3" fmla="*/ 31 h 606"/>
                  <a:gd name="T4" fmla="*/ 933 w 1508"/>
                  <a:gd name="T5" fmla="*/ 0 h 606"/>
                  <a:gd name="T6" fmla="*/ 777 w 1508"/>
                  <a:gd name="T7" fmla="*/ 62 h 606"/>
                  <a:gd name="T8" fmla="*/ 731 w 1508"/>
                  <a:gd name="T9" fmla="*/ 93 h 606"/>
                  <a:gd name="T10" fmla="*/ 668 w 1508"/>
                  <a:gd name="T11" fmla="*/ 187 h 606"/>
                  <a:gd name="T12" fmla="*/ 653 w 1508"/>
                  <a:gd name="T13" fmla="*/ 249 h 606"/>
                  <a:gd name="T14" fmla="*/ 622 w 1508"/>
                  <a:gd name="T15" fmla="*/ 389 h 606"/>
                  <a:gd name="T16" fmla="*/ 513 w 1508"/>
                  <a:gd name="T17" fmla="*/ 451 h 606"/>
                  <a:gd name="T18" fmla="*/ 451 w 1508"/>
                  <a:gd name="T19" fmla="*/ 435 h 606"/>
                  <a:gd name="T20" fmla="*/ 373 w 1508"/>
                  <a:gd name="T21" fmla="*/ 358 h 606"/>
                  <a:gd name="T22" fmla="*/ 342 w 1508"/>
                  <a:gd name="T23" fmla="*/ 311 h 606"/>
                  <a:gd name="T24" fmla="*/ 280 w 1508"/>
                  <a:gd name="T25" fmla="*/ 202 h 606"/>
                  <a:gd name="T26" fmla="*/ 171 w 1508"/>
                  <a:gd name="T27" fmla="*/ 124 h 606"/>
                  <a:gd name="T28" fmla="*/ 140 w 1508"/>
                  <a:gd name="T29" fmla="*/ 109 h 606"/>
                  <a:gd name="T30" fmla="*/ 62 w 1508"/>
                  <a:gd name="T31" fmla="*/ 124 h 606"/>
                  <a:gd name="T32" fmla="*/ 0 w 1508"/>
                  <a:gd name="T33" fmla="*/ 218 h 606"/>
                  <a:gd name="T34" fmla="*/ 0 w 1508"/>
                  <a:gd name="T35" fmla="*/ 295 h 606"/>
                  <a:gd name="T36" fmla="*/ 31 w 1508"/>
                  <a:gd name="T37" fmla="*/ 420 h 606"/>
                  <a:gd name="T38" fmla="*/ 93 w 1508"/>
                  <a:gd name="T39" fmla="*/ 544 h 606"/>
                  <a:gd name="T40" fmla="*/ 109 w 1508"/>
                  <a:gd name="T41" fmla="*/ 513 h 606"/>
                  <a:gd name="T42" fmla="*/ 109 w 1508"/>
                  <a:gd name="T43" fmla="*/ 466 h 606"/>
                  <a:gd name="T44" fmla="*/ 93 w 1508"/>
                  <a:gd name="T45" fmla="*/ 435 h 606"/>
                  <a:gd name="T46" fmla="*/ 47 w 1508"/>
                  <a:gd name="T47" fmla="*/ 342 h 606"/>
                  <a:gd name="T48" fmla="*/ 47 w 1508"/>
                  <a:gd name="T49" fmla="*/ 233 h 606"/>
                  <a:gd name="T50" fmla="*/ 47 w 1508"/>
                  <a:gd name="T51" fmla="*/ 202 h 606"/>
                  <a:gd name="T52" fmla="*/ 93 w 1508"/>
                  <a:gd name="T53" fmla="*/ 171 h 606"/>
                  <a:gd name="T54" fmla="*/ 171 w 1508"/>
                  <a:gd name="T55" fmla="*/ 187 h 606"/>
                  <a:gd name="T56" fmla="*/ 218 w 1508"/>
                  <a:gd name="T57" fmla="*/ 218 h 606"/>
                  <a:gd name="T58" fmla="*/ 295 w 1508"/>
                  <a:gd name="T59" fmla="*/ 389 h 606"/>
                  <a:gd name="T60" fmla="*/ 357 w 1508"/>
                  <a:gd name="T61" fmla="*/ 466 h 606"/>
                  <a:gd name="T62" fmla="*/ 435 w 1508"/>
                  <a:gd name="T63" fmla="*/ 513 h 606"/>
                  <a:gd name="T64" fmla="*/ 513 w 1508"/>
                  <a:gd name="T65" fmla="*/ 529 h 606"/>
                  <a:gd name="T66" fmla="*/ 606 w 1508"/>
                  <a:gd name="T67" fmla="*/ 513 h 606"/>
                  <a:gd name="T68" fmla="*/ 622 w 1508"/>
                  <a:gd name="T69" fmla="*/ 498 h 606"/>
                  <a:gd name="T70" fmla="*/ 839 w 1508"/>
                  <a:gd name="T71" fmla="*/ 560 h 606"/>
                  <a:gd name="T72" fmla="*/ 1119 w 1508"/>
                  <a:gd name="T73" fmla="*/ 575 h 606"/>
                  <a:gd name="T74" fmla="*/ 1212 w 1508"/>
                  <a:gd name="T75" fmla="*/ 591 h 606"/>
                  <a:gd name="T76" fmla="*/ 1290 w 1508"/>
                  <a:gd name="T77" fmla="*/ 591 h 606"/>
                  <a:gd name="T78" fmla="*/ 1352 w 1508"/>
                  <a:gd name="T79" fmla="*/ 606 h 606"/>
                  <a:gd name="T80" fmla="*/ 1414 w 1508"/>
                  <a:gd name="T81" fmla="*/ 591 h 606"/>
                  <a:gd name="T82" fmla="*/ 1352 w 1508"/>
                  <a:gd name="T83" fmla="*/ 560 h 606"/>
                  <a:gd name="T84" fmla="*/ 1275 w 1508"/>
                  <a:gd name="T85" fmla="*/ 544 h 606"/>
                  <a:gd name="T86" fmla="*/ 1399 w 1508"/>
                  <a:gd name="T87" fmla="*/ 544 h 606"/>
                  <a:gd name="T88" fmla="*/ 1461 w 1508"/>
                  <a:gd name="T89" fmla="*/ 529 h 606"/>
                  <a:gd name="T90" fmla="*/ 1492 w 1508"/>
                  <a:gd name="T91" fmla="*/ 498 h 606"/>
                  <a:gd name="T92" fmla="*/ 1508 w 1508"/>
                  <a:gd name="T93" fmla="*/ 451 h 606"/>
                  <a:gd name="T94" fmla="*/ 1492 w 1508"/>
                  <a:gd name="T95" fmla="*/ 373 h 606"/>
                  <a:gd name="T96" fmla="*/ 1430 w 1508"/>
                  <a:gd name="T97" fmla="*/ 249 h 606"/>
                  <a:gd name="T98" fmla="*/ 1399 w 1508"/>
                  <a:gd name="T99" fmla="*/ 187 h 606"/>
                  <a:gd name="T100" fmla="*/ 1399 w 1508"/>
                  <a:gd name="T101" fmla="*/ 140 h 606"/>
                  <a:gd name="T102" fmla="*/ 1399 w 1508"/>
                  <a:gd name="T103" fmla="*/ 93 h 606"/>
                  <a:gd name="T104" fmla="*/ 1399 w 1508"/>
                  <a:gd name="T105" fmla="*/ 62 h 606"/>
                  <a:gd name="T106" fmla="*/ 1352 w 1508"/>
                  <a:gd name="T107" fmla="*/ 31 h 606"/>
                  <a:gd name="T108" fmla="*/ 1321 w 1508"/>
                  <a:gd name="T109" fmla="*/ 16 h 606"/>
                  <a:gd name="T110" fmla="*/ 1290 w 1508"/>
                  <a:gd name="T111" fmla="*/ 140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grpSp>
        <p:grpSp>
          <p:nvGrpSpPr>
            <p:cNvPr id="189" name="Group 10"/>
            <p:cNvGrpSpPr>
              <a:grpSpLocks/>
            </p:cNvGrpSpPr>
            <p:nvPr/>
          </p:nvGrpSpPr>
          <p:grpSpPr bwMode="auto">
            <a:xfrm flipH="1">
              <a:off x="306348" y="1920682"/>
              <a:ext cx="269032" cy="223892"/>
              <a:chOff x="2064" y="1104"/>
              <a:chExt cx="265" cy="212"/>
            </a:xfrm>
          </p:grpSpPr>
          <p:sp>
            <p:nvSpPr>
              <p:cNvPr id="190" name="Freeform 11"/>
              <p:cNvSpPr>
                <a:spLocks/>
              </p:cNvSpPr>
              <p:nvPr/>
            </p:nvSpPr>
            <p:spPr bwMode="auto">
              <a:xfrm>
                <a:off x="2064" y="1210"/>
                <a:ext cx="106" cy="106"/>
              </a:xfrm>
              <a:custGeom>
                <a:avLst/>
                <a:gdLst>
                  <a:gd name="T0" fmla="*/ 106 w 106"/>
                  <a:gd name="T1" fmla="*/ 0 h 106"/>
                  <a:gd name="T2" fmla="*/ 79 w 106"/>
                  <a:gd name="T3" fmla="*/ 13 h 106"/>
                  <a:gd name="T4" fmla="*/ 79 w 106"/>
                  <a:gd name="T5" fmla="*/ 13 h 106"/>
                  <a:gd name="T6" fmla="*/ 53 w 106"/>
                  <a:gd name="T7" fmla="*/ 26 h 106"/>
                  <a:gd name="T8" fmla="*/ 53 w 106"/>
                  <a:gd name="T9" fmla="*/ 26 h 106"/>
                  <a:gd name="T10" fmla="*/ 53 w 106"/>
                  <a:gd name="T11" fmla="*/ 26 h 106"/>
                  <a:gd name="T12" fmla="*/ 53 w 106"/>
                  <a:gd name="T13" fmla="*/ 26 h 106"/>
                  <a:gd name="T14" fmla="*/ 39 w 106"/>
                  <a:gd name="T15" fmla="*/ 53 h 106"/>
                  <a:gd name="T16" fmla="*/ 39 w 106"/>
                  <a:gd name="T17" fmla="*/ 53 h 106"/>
                  <a:gd name="T18" fmla="*/ 26 w 106"/>
                  <a:gd name="T19" fmla="*/ 79 h 106"/>
                  <a:gd name="T20" fmla="*/ 26 w 106"/>
                  <a:gd name="T21" fmla="*/ 79 h 106"/>
                  <a:gd name="T22" fmla="*/ 26 w 106"/>
                  <a:gd name="T23" fmla="*/ 79 h 106"/>
                  <a:gd name="T24" fmla="*/ 26 w 106"/>
                  <a:gd name="T25" fmla="*/ 79 h 106"/>
                  <a:gd name="T26" fmla="*/ 13 w 106"/>
                  <a:gd name="T27" fmla="*/ 92 h 106"/>
                  <a:gd name="T28" fmla="*/ 13 w 106"/>
                  <a:gd name="T29" fmla="*/ 92 h 106"/>
                  <a:gd name="T30" fmla="*/ 0 w 106"/>
                  <a:gd name="T31" fmla="*/ 106 h 1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06"/>
                  <a:gd name="T50" fmla="*/ 106 w 106"/>
                  <a:gd name="T51" fmla="*/ 106 h 1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06">
                    <a:moveTo>
                      <a:pt x="106" y="0"/>
                    </a:moveTo>
                    <a:lnTo>
                      <a:pt x="79" y="13"/>
                    </a:lnTo>
                    <a:lnTo>
                      <a:pt x="53" y="26"/>
                    </a:lnTo>
                    <a:lnTo>
                      <a:pt x="39" y="53"/>
                    </a:lnTo>
                    <a:lnTo>
                      <a:pt x="26" y="79"/>
                    </a:lnTo>
                    <a:lnTo>
                      <a:pt x="13" y="92"/>
                    </a:lnTo>
                    <a:lnTo>
                      <a:pt x="0" y="106"/>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1" name="Freeform 12"/>
              <p:cNvSpPr>
                <a:spLocks/>
              </p:cNvSpPr>
              <p:nvPr/>
            </p:nvSpPr>
            <p:spPr bwMode="auto">
              <a:xfrm>
                <a:off x="2090" y="1210"/>
                <a:ext cx="93" cy="106"/>
              </a:xfrm>
              <a:custGeom>
                <a:avLst/>
                <a:gdLst>
                  <a:gd name="T0" fmla="*/ 93 w 93"/>
                  <a:gd name="T1" fmla="*/ 0 h 106"/>
                  <a:gd name="T2" fmla="*/ 80 w 93"/>
                  <a:gd name="T3" fmla="*/ 13 h 106"/>
                  <a:gd name="T4" fmla="*/ 80 w 93"/>
                  <a:gd name="T5" fmla="*/ 13 h 106"/>
                  <a:gd name="T6" fmla="*/ 66 w 93"/>
                  <a:gd name="T7" fmla="*/ 26 h 106"/>
                  <a:gd name="T8" fmla="*/ 66 w 93"/>
                  <a:gd name="T9" fmla="*/ 26 h 106"/>
                  <a:gd name="T10" fmla="*/ 53 w 93"/>
                  <a:gd name="T11" fmla="*/ 39 h 106"/>
                  <a:gd name="T12" fmla="*/ 53 w 93"/>
                  <a:gd name="T13" fmla="*/ 39 h 106"/>
                  <a:gd name="T14" fmla="*/ 40 w 93"/>
                  <a:gd name="T15" fmla="*/ 66 h 106"/>
                  <a:gd name="T16" fmla="*/ 40 w 93"/>
                  <a:gd name="T17" fmla="*/ 66 h 106"/>
                  <a:gd name="T18" fmla="*/ 40 w 93"/>
                  <a:gd name="T19" fmla="*/ 66 h 106"/>
                  <a:gd name="T20" fmla="*/ 40 w 93"/>
                  <a:gd name="T21" fmla="*/ 66 h 106"/>
                  <a:gd name="T22" fmla="*/ 13 w 93"/>
                  <a:gd name="T23" fmla="*/ 92 h 106"/>
                  <a:gd name="T24" fmla="*/ 13 w 93"/>
                  <a:gd name="T25" fmla="*/ 92 h 106"/>
                  <a:gd name="T26" fmla="*/ 0 w 93"/>
                  <a:gd name="T27" fmla="*/ 106 h 10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3"/>
                  <a:gd name="T43" fmla="*/ 0 h 106"/>
                  <a:gd name="T44" fmla="*/ 93 w 93"/>
                  <a:gd name="T45" fmla="*/ 106 h 10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3" h="106">
                    <a:moveTo>
                      <a:pt x="93" y="0"/>
                    </a:moveTo>
                    <a:lnTo>
                      <a:pt x="80" y="13"/>
                    </a:lnTo>
                    <a:lnTo>
                      <a:pt x="66" y="26"/>
                    </a:lnTo>
                    <a:lnTo>
                      <a:pt x="53" y="39"/>
                    </a:lnTo>
                    <a:lnTo>
                      <a:pt x="40" y="66"/>
                    </a:lnTo>
                    <a:lnTo>
                      <a:pt x="13" y="92"/>
                    </a:lnTo>
                    <a:lnTo>
                      <a:pt x="0" y="106"/>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2" name="Freeform 13"/>
              <p:cNvSpPr>
                <a:spLocks/>
              </p:cNvSpPr>
              <p:nvPr/>
            </p:nvSpPr>
            <p:spPr bwMode="auto">
              <a:xfrm>
                <a:off x="2117" y="1263"/>
                <a:ext cx="39" cy="13"/>
              </a:xfrm>
              <a:custGeom>
                <a:avLst/>
                <a:gdLst>
                  <a:gd name="T0" fmla="*/ 39 w 39"/>
                  <a:gd name="T1" fmla="*/ 13 h 13"/>
                  <a:gd name="T2" fmla="*/ 26 w 39"/>
                  <a:gd name="T3" fmla="*/ 13 h 13"/>
                  <a:gd name="T4" fmla="*/ 26 w 39"/>
                  <a:gd name="T5" fmla="*/ 13 h 13"/>
                  <a:gd name="T6" fmla="*/ 26 w 39"/>
                  <a:gd name="T7" fmla="*/ 13 h 13"/>
                  <a:gd name="T8" fmla="*/ 0 w 39"/>
                  <a:gd name="T9" fmla="*/ 0 h 13"/>
                  <a:gd name="T10" fmla="*/ 0 60000 65536"/>
                  <a:gd name="T11" fmla="*/ 0 60000 65536"/>
                  <a:gd name="T12" fmla="*/ 0 60000 65536"/>
                  <a:gd name="T13" fmla="*/ 0 60000 65536"/>
                  <a:gd name="T14" fmla="*/ 0 60000 65536"/>
                  <a:gd name="T15" fmla="*/ 0 w 39"/>
                  <a:gd name="T16" fmla="*/ 0 h 13"/>
                  <a:gd name="T17" fmla="*/ 39 w 39"/>
                  <a:gd name="T18" fmla="*/ 13 h 13"/>
                </a:gdLst>
                <a:ahLst/>
                <a:cxnLst>
                  <a:cxn ang="T10">
                    <a:pos x="T0" y="T1"/>
                  </a:cxn>
                  <a:cxn ang="T11">
                    <a:pos x="T2" y="T3"/>
                  </a:cxn>
                  <a:cxn ang="T12">
                    <a:pos x="T4" y="T5"/>
                  </a:cxn>
                  <a:cxn ang="T13">
                    <a:pos x="T6" y="T7"/>
                  </a:cxn>
                  <a:cxn ang="T14">
                    <a:pos x="T8" y="T9"/>
                  </a:cxn>
                </a:cxnLst>
                <a:rect l="T15" t="T16" r="T17" b="T18"/>
                <a:pathLst>
                  <a:path w="39" h="13">
                    <a:moveTo>
                      <a:pt x="39" y="13"/>
                    </a:moveTo>
                    <a:lnTo>
                      <a:pt x="26" y="13"/>
                    </a:lnTo>
                    <a:lnTo>
                      <a:pt x="0"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3" name="Freeform 14"/>
              <p:cNvSpPr>
                <a:spLocks/>
              </p:cNvSpPr>
              <p:nvPr/>
            </p:nvSpPr>
            <p:spPr bwMode="auto">
              <a:xfrm>
                <a:off x="2103" y="1263"/>
                <a:ext cx="40" cy="26"/>
              </a:xfrm>
              <a:custGeom>
                <a:avLst/>
                <a:gdLst>
                  <a:gd name="T0" fmla="*/ 40 w 40"/>
                  <a:gd name="T1" fmla="*/ 26 h 26"/>
                  <a:gd name="T2" fmla="*/ 27 w 40"/>
                  <a:gd name="T3" fmla="*/ 13 h 26"/>
                  <a:gd name="T4" fmla="*/ 14 w 40"/>
                  <a:gd name="T5" fmla="*/ 13 h 26"/>
                  <a:gd name="T6" fmla="*/ 14 w 40"/>
                  <a:gd name="T7" fmla="*/ 13 h 26"/>
                  <a:gd name="T8" fmla="*/ 14 w 40"/>
                  <a:gd name="T9" fmla="*/ 0 h 26"/>
                  <a:gd name="T10" fmla="*/ 14 w 40"/>
                  <a:gd name="T11" fmla="*/ 0 h 26"/>
                  <a:gd name="T12" fmla="*/ 14 w 40"/>
                  <a:gd name="T13" fmla="*/ 0 h 26"/>
                  <a:gd name="T14" fmla="*/ 14 w 40"/>
                  <a:gd name="T15" fmla="*/ 0 h 26"/>
                  <a:gd name="T16" fmla="*/ 14 w 40"/>
                  <a:gd name="T17" fmla="*/ 0 h 26"/>
                  <a:gd name="T18" fmla="*/ 14 w 40"/>
                  <a:gd name="T19" fmla="*/ 0 h 26"/>
                  <a:gd name="T20" fmla="*/ 0 w 40"/>
                  <a:gd name="T21" fmla="*/ 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26"/>
                  <a:gd name="T35" fmla="*/ 40 w 4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26">
                    <a:moveTo>
                      <a:pt x="40" y="26"/>
                    </a:moveTo>
                    <a:lnTo>
                      <a:pt x="27" y="13"/>
                    </a:lnTo>
                    <a:lnTo>
                      <a:pt x="14" y="13"/>
                    </a:lnTo>
                    <a:lnTo>
                      <a:pt x="14" y="0"/>
                    </a:lnTo>
                    <a:lnTo>
                      <a:pt x="0"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4" name="Freeform 15"/>
              <p:cNvSpPr>
                <a:spLocks/>
              </p:cNvSpPr>
              <p:nvPr/>
            </p:nvSpPr>
            <p:spPr bwMode="auto">
              <a:xfrm>
                <a:off x="2103" y="1276"/>
                <a:ext cx="27" cy="13"/>
              </a:xfrm>
              <a:custGeom>
                <a:avLst/>
                <a:gdLst>
                  <a:gd name="T0" fmla="*/ 27 w 27"/>
                  <a:gd name="T1" fmla="*/ 13 h 13"/>
                  <a:gd name="T2" fmla="*/ 27 w 27"/>
                  <a:gd name="T3" fmla="*/ 13 h 13"/>
                  <a:gd name="T4" fmla="*/ 27 w 27"/>
                  <a:gd name="T5" fmla="*/ 13 h 13"/>
                  <a:gd name="T6" fmla="*/ 14 w 27"/>
                  <a:gd name="T7" fmla="*/ 0 h 13"/>
                  <a:gd name="T8" fmla="*/ 14 w 27"/>
                  <a:gd name="T9" fmla="*/ 0 h 13"/>
                  <a:gd name="T10" fmla="*/ 14 w 27"/>
                  <a:gd name="T11" fmla="*/ 0 h 13"/>
                  <a:gd name="T12" fmla="*/ 14 w 27"/>
                  <a:gd name="T13" fmla="*/ 0 h 13"/>
                  <a:gd name="T14" fmla="*/ 14 w 27"/>
                  <a:gd name="T15" fmla="*/ 0 h 13"/>
                  <a:gd name="T16" fmla="*/ 14 w 27"/>
                  <a:gd name="T17" fmla="*/ 0 h 13"/>
                  <a:gd name="T18" fmla="*/ 0 w 27"/>
                  <a:gd name="T19" fmla="*/ 0 h 13"/>
                  <a:gd name="T20" fmla="*/ 0 w 27"/>
                  <a:gd name="T21" fmla="*/ 0 h 13"/>
                  <a:gd name="T22" fmla="*/ 0 w 27"/>
                  <a:gd name="T23" fmla="*/ 0 h 13"/>
                  <a:gd name="T24" fmla="*/ 0 w 27"/>
                  <a:gd name="T25" fmla="*/ 0 h 13"/>
                  <a:gd name="T26" fmla="*/ 0 w 27"/>
                  <a:gd name="T27" fmla="*/ 0 h 13"/>
                  <a:gd name="T28" fmla="*/ 0 w 27"/>
                  <a:gd name="T29" fmla="*/ 0 h 13"/>
                  <a:gd name="T30" fmla="*/ 0 w 27"/>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
                  <a:gd name="T49" fmla="*/ 0 h 13"/>
                  <a:gd name="T50" fmla="*/ 27 w 27"/>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 h="13">
                    <a:moveTo>
                      <a:pt x="27" y="13"/>
                    </a:moveTo>
                    <a:lnTo>
                      <a:pt x="27" y="13"/>
                    </a:lnTo>
                    <a:lnTo>
                      <a:pt x="14" y="0"/>
                    </a:lnTo>
                    <a:lnTo>
                      <a:pt x="0"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5" name="Freeform 16"/>
              <p:cNvSpPr>
                <a:spLocks/>
              </p:cNvSpPr>
              <p:nvPr/>
            </p:nvSpPr>
            <p:spPr bwMode="auto">
              <a:xfrm>
                <a:off x="2236" y="1143"/>
                <a:ext cx="66" cy="14"/>
              </a:xfrm>
              <a:custGeom>
                <a:avLst/>
                <a:gdLst>
                  <a:gd name="T0" fmla="*/ 0 w 66"/>
                  <a:gd name="T1" fmla="*/ 14 h 14"/>
                  <a:gd name="T2" fmla="*/ 40 w 66"/>
                  <a:gd name="T3" fmla="*/ 0 h 14"/>
                  <a:gd name="T4" fmla="*/ 40 w 66"/>
                  <a:gd name="T5" fmla="*/ 0 h 14"/>
                  <a:gd name="T6" fmla="*/ 66 w 66"/>
                  <a:gd name="T7" fmla="*/ 0 h 14"/>
                  <a:gd name="T8" fmla="*/ 0 60000 65536"/>
                  <a:gd name="T9" fmla="*/ 0 60000 65536"/>
                  <a:gd name="T10" fmla="*/ 0 60000 65536"/>
                  <a:gd name="T11" fmla="*/ 0 60000 65536"/>
                  <a:gd name="T12" fmla="*/ 0 w 66"/>
                  <a:gd name="T13" fmla="*/ 0 h 14"/>
                  <a:gd name="T14" fmla="*/ 66 w 66"/>
                  <a:gd name="T15" fmla="*/ 14 h 14"/>
                </a:gdLst>
                <a:ahLst/>
                <a:cxnLst>
                  <a:cxn ang="T8">
                    <a:pos x="T0" y="T1"/>
                  </a:cxn>
                  <a:cxn ang="T9">
                    <a:pos x="T2" y="T3"/>
                  </a:cxn>
                  <a:cxn ang="T10">
                    <a:pos x="T4" y="T5"/>
                  </a:cxn>
                  <a:cxn ang="T11">
                    <a:pos x="T6" y="T7"/>
                  </a:cxn>
                </a:cxnLst>
                <a:rect l="T12" t="T13" r="T14" b="T15"/>
                <a:pathLst>
                  <a:path w="66" h="14">
                    <a:moveTo>
                      <a:pt x="0" y="14"/>
                    </a:moveTo>
                    <a:lnTo>
                      <a:pt x="40" y="0"/>
                    </a:lnTo>
                    <a:lnTo>
                      <a:pt x="66"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6" name="Freeform 17"/>
              <p:cNvSpPr>
                <a:spLocks/>
              </p:cNvSpPr>
              <p:nvPr/>
            </p:nvSpPr>
            <p:spPr bwMode="auto">
              <a:xfrm>
                <a:off x="2236" y="1157"/>
                <a:ext cx="79" cy="26"/>
              </a:xfrm>
              <a:custGeom>
                <a:avLst/>
                <a:gdLst>
                  <a:gd name="T0" fmla="*/ 0 w 79"/>
                  <a:gd name="T1" fmla="*/ 26 h 26"/>
                  <a:gd name="T2" fmla="*/ 13 w 79"/>
                  <a:gd name="T3" fmla="*/ 13 h 26"/>
                  <a:gd name="T4" fmla="*/ 13 w 79"/>
                  <a:gd name="T5" fmla="*/ 13 h 26"/>
                  <a:gd name="T6" fmla="*/ 26 w 79"/>
                  <a:gd name="T7" fmla="*/ 0 h 26"/>
                  <a:gd name="T8" fmla="*/ 26 w 79"/>
                  <a:gd name="T9" fmla="*/ 0 h 26"/>
                  <a:gd name="T10" fmla="*/ 26 w 79"/>
                  <a:gd name="T11" fmla="*/ 0 h 26"/>
                  <a:gd name="T12" fmla="*/ 26 w 79"/>
                  <a:gd name="T13" fmla="*/ 0 h 26"/>
                  <a:gd name="T14" fmla="*/ 53 w 79"/>
                  <a:gd name="T15" fmla="*/ 0 h 26"/>
                  <a:gd name="T16" fmla="*/ 53 w 79"/>
                  <a:gd name="T17" fmla="*/ 0 h 26"/>
                  <a:gd name="T18" fmla="*/ 79 w 79"/>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26"/>
                  <a:gd name="T32" fmla="*/ 79 w 7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26">
                    <a:moveTo>
                      <a:pt x="0" y="26"/>
                    </a:moveTo>
                    <a:lnTo>
                      <a:pt x="13" y="13"/>
                    </a:lnTo>
                    <a:lnTo>
                      <a:pt x="26" y="0"/>
                    </a:lnTo>
                    <a:lnTo>
                      <a:pt x="53" y="0"/>
                    </a:lnTo>
                    <a:lnTo>
                      <a:pt x="79"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7" name="Freeform 18"/>
              <p:cNvSpPr>
                <a:spLocks/>
              </p:cNvSpPr>
              <p:nvPr/>
            </p:nvSpPr>
            <p:spPr bwMode="auto">
              <a:xfrm>
                <a:off x="2223" y="1183"/>
                <a:ext cx="106" cy="13"/>
              </a:xfrm>
              <a:custGeom>
                <a:avLst/>
                <a:gdLst>
                  <a:gd name="T0" fmla="*/ 0 w 106"/>
                  <a:gd name="T1" fmla="*/ 13 h 13"/>
                  <a:gd name="T2" fmla="*/ 13 w 106"/>
                  <a:gd name="T3" fmla="*/ 13 h 13"/>
                  <a:gd name="T4" fmla="*/ 13 w 106"/>
                  <a:gd name="T5" fmla="*/ 13 h 13"/>
                  <a:gd name="T6" fmla="*/ 26 w 106"/>
                  <a:gd name="T7" fmla="*/ 13 h 13"/>
                  <a:gd name="T8" fmla="*/ 26 w 106"/>
                  <a:gd name="T9" fmla="*/ 13 h 13"/>
                  <a:gd name="T10" fmla="*/ 26 w 106"/>
                  <a:gd name="T11" fmla="*/ 13 h 13"/>
                  <a:gd name="T12" fmla="*/ 26 w 106"/>
                  <a:gd name="T13" fmla="*/ 13 h 13"/>
                  <a:gd name="T14" fmla="*/ 39 w 106"/>
                  <a:gd name="T15" fmla="*/ 0 h 13"/>
                  <a:gd name="T16" fmla="*/ 39 w 106"/>
                  <a:gd name="T17" fmla="*/ 0 h 13"/>
                  <a:gd name="T18" fmla="*/ 66 w 106"/>
                  <a:gd name="T19" fmla="*/ 0 h 13"/>
                  <a:gd name="T20" fmla="*/ 66 w 106"/>
                  <a:gd name="T21" fmla="*/ 0 h 13"/>
                  <a:gd name="T22" fmla="*/ 66 w 106"/>
                  <a:gd name="T23" fmla="*/ 0 h 13"/>
                  <a:gd name="T24" fmla="*/ 66 w 106"/>
                  <a:gd name="T25" fmla="*/ 0 h 13"/>
                  <a:gd name="T26" fmla="*/ 79 w 106"/>
                  <a:gd name="T27" fmla="*/ 0 h 13"/>
                  <a:gd name="T28" fmla="*/ 79 w 106"/>
                  <a:gd name="T29" fmla="*/ 0 h 13"/>
                  <a:gd name="T30" fmla="*/ 106 w 106"/>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3"/>
                  <a:gd name="T50" fmla="*/ 106 w 106"/>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3">
                    <a:moveTo>
                      <a:pt x="0" y="13"/>
                    </a:moveTo>
                    <a:lnTo>
                      <a:pt x="13" y="13"/>
                    </a:lnTo>
                    <a:lnTo>
                      <a:pt x="26" y="13"/>
                    </a:lnTo>
                    <a:lnTo>
                      <a:pt x="39" y="0"/>
                    </a:lnTo>
                    <a:lnTo>
                      <a:pt x="66" y="0"/>
                    </a:lnTo>
                    <a:lnTo>
                      <a:pt x="79" y="0"/>
                    </a:lnTo>
                    <a:lnTo>
                      <a:pt x="106"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8" name="Freeform 19"/>
              <p:cNvSpPr>
                <a:spLocks/>
              </p:cNvSpPr>
              <p:nvPr/>
            </p:nvSpPr>
            <p:spPr bwMode="auto">
              <a:xfrm>
                <a:off x="2103" y="1104"/>
                <a:ext cx="67" cy="39"/>
              </a:xfrm>
              <a:custGeom>
                <a:avLst/>
                <a:gdLst>
                  <a:gd name="T0" fmla="*/ 0 w 67"/>
                  <a:gd name="T1" fmla="*/ 0 h 39"/>
                  <a:gd name="T2" fmla="*/ 14 w 67"/>
                  <a:gd name="T3" fmla="*/ 0 h 39"/>
                  <a:gd name="T4" fmla="*/ 14 w 67"/>
                  <a:gd name="T5" fmla="*/ 0 h 39"/>
                  <a:gd name="T6" fmla="*/ 14 w 67"/>
                  <a:gd name="T7" fmla="*/ 0 h 39"/>
                  <a:gd name="T8" fmla="*/ 14 w 67"/>
                  <a:gd name="T9" fmla="*/ 0 h 39"/>
                  <a:gd name="T10" fmla="*/ 14 w 67"/>
                  <a:gd name="T11" fmla="*/ 0 h 39"/>
                  <a:gd name="T12" fmla="*/ 27 w 67"/>
                  <a:gd name="T13" fmla="*/ 0 h 39"/>
                  <a:gd name="T14" fmla="*/ 53 w 67"/>
                  <a:gd name="T15" fmla="*/ 0 h 39"/>
                  <a:gd name="T16" fmla="*/ 53 w 67"/>
                  <a:gd name="T17" fmla="*/ 0 h 39"/>
                  <a:gd name="T18" fmla="*/ 53 w 67"/>
                  <a:gd name="T19" fmla="*/ 13 h 39"/>
                  <a:gd name="T20" fmla="*/ 67 w 67"/>
                  <a:gd name="T21" fmla="*/ 26 h 39"/>
                  <a:gd name="T22" fmla="*/ 67 w 67"/>
                  <a:gd name="T23" fmla="*/ 26 h 39"/>
                  <a:gd name="T24" fmla="*/ 53 w 67"/>
                  <a:gd name="T25" fmla="*/ 39 h 39"/>
                  <a:gd name="T26" fmla="*/ 53 w 67"/>
                  <a:gd name="T27" fmla="*/ 39 h 39"/>
                  <a:gd name="T28" fmla="*/ 53 w 67"/>
                  <a:gd name="T29" fmla="*/ 39 h 39"/>
                  <a:gd name="T30" fmla="*/ 27 w 67"/>
                  <a:gd name="T31" fmla="*/ 26 h 39"/>
                  <a:gd name="T32" fmla="*/ 14 w 67"/>
                  <a:gd name="T33" fmla="*/ 13 h 39"/>
                  <a:gd name="T34" fmla="*/ 14 w 67"/>
                  <a:gd name="T35" fmla="*/ 13 h 39"/>
                  <a:gd name="T36" fmla="*/ 0 w 67"/>
                  <a:gd name="T37" fmla="*/ 13 h 39"/>
                  <a:gd name="T38" fmla="*/ 0 w 67"/>
                  <a:gd name="T39" fmla="*/ 13 h 39"/>
                  <a:gd name="T40" fmla="*/ 0 w 67"/>
                  <a:gd name="T41" fmla="*/ 13 h 39"/>
                  <a:gd name="T42" fmla="*/ 0 w 67"/>
                  <a:gd name="T43" fmla="*/ 13 h 39"/>
                  <a:gd name="T44" fmla="*/ 0 w 67"/>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7"/>
                  <a:gd name="T70" fmla="*/ 0 h 39"/>
                  <a:gd name="T71" fmla="*/ 67 w 67"/>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a:solidFill>
                    <a:srgbClr val="000000"/>
                  </a:solidFill>
                </a:endParaRPr>
              </a:p>
            </p:txBody>
          </p:sp>
          <p:sp>
            <p:nvSpPr>
              <p:cNvPr id="199" name="Freeform 20"/>
              <p:cNvSpPr>
                <a:spLocks/>
              </p:cNvSpPr>
              <p:nvPr/>
            </p:nvSpPr>
            <p:spPr bwMode="auto">
              <a:xfrm>
                <a:off x="2103" y="1104"/>
                <a:ext cx="53" cy="39"/>
              </a:xfrm>
              <a:custGeom>
                <a:avLst/>
                <a:gdLst>
                  <a:gd name="T0" fmla="*/ 0 w 53"/>
                  <a:gd name="T1" fmla="*/ 0 h 39"/>
                  <a:gd name="T2" fmla="*/ 14 w 53"/>
                  <a:gd name="T3" fmla="*/ 0 h 39"/>
                  <a:gd name="T4" fmla="*/ 14 w 53"/>
                  <a:gd name="T5" fmla="*/ 0 h 39"/>
                  <a:gd name="T6" fmla="*/ 14 w 53"/>
                  <a:gd name="T7" fmla="*/ 0 h 39"/>
                  <a:gd name="T8" fmla="*/ 27 w 53"/>
                  <a:gd name="T9" fmla="*/ 0 h 39"/>
                  <a:gd name="T10" fmla="*/ 40 w 53"/>
                  <a:gd name="T11" fmla="*/ 0 h 39"/>
                  <a:gd name="T12" fmla="*/ 40 w 53"/>
                  <a:gd name="T13" fmla="*/ 0 h 39"/>
                  <a:gd name="T14" fmla="*/ 53 w 53"/>
                  <a:gd name="T15" fmla="*/ 13 h 39"/>
                  <a:gd name="T16" fmla="*/ 53 w 53"/>
                  <a:gd name="T17" fmla="*/ 26 h 39"/>
                  <a:gd name="T18" fmla="*/ 53 w 53"/>
                  <a:gd name="T19" fmla="*/ 26 h 39"/>
                  <a:gd name="T20" fmla="*/ 53 w 53"/>
                  <a:gd name="T21" fmla="*/ 26 h 39"/>
                  <a:gd name="T22" fmla="*/ 40 w 53"/>
                  <a:gd name="T23" fmla="*/ 39 h 39"/>
                  <a:gd name="T24" fmla="*/ 40 w 53"/>
                  <a:gd name="T25" fmla="*/ 39 h 39"/>
                  <a:gd name="T26" fmla="*/ 27 w 53"/>
                  <a:gd name="T27" fmla="*/ 26 h 39"/>
                  <a:gd name="T28" fmla="*/ 14 w 53"/>
                  <a:gd name="T29" fmla="*/ 13 h 39"/>
                  <a:gd name="T30" fmla="*/ 14 w 53"/>
                  <a:gd name="T31" fmla="*/ 13 h 39"/>
                  <a:gd name="T32" fmla="*/ 14 w 53"/>
                  <a:gd name="T33" fmla="*/ 13 h 39"/>
                  <a:gd name="T34" fmla="*/ 0 w 53"/>
                  <a:gd name="T35" fmla="*/ 13 h 39"/>
                  <a:gd name="T36" fmla="*/ 0 w 53"/>
                  <a:gd name="T37" fmla="*/ 13 h 39"/>
                  <a:gd name="T38" fmla="*/ 0 w 53"/>
                  <a:gd name="T39" fmla="*/ 13 h 39"/>
                  <a:gd name="T40" fmla="*/ 0 w 53"/>
                  <a:gd name="T41" fmla="*/ 0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39"/>
                  <a:gd name="T65" fmla="*/ 53 w 53"/>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39">
                    <a:moveTo>
                      <a:pt x="0" y="0"/>
                    </a:moveTo>
                    <a:lnTo>
                      <a:pt x="14" y="0"/>
                    </a:lnTo>
                    <a:lnTo>
                      <a:pt x="27" y="0"/>
                    </a:lnTo>
                    <a:lnTo>
                      <a:pt x="40" y="0"/>
                    </a:lnTo>
                    <a:lnTo>
                      <a:pt x="53" y="13"/>
                    </a:lnTo>
                    <a:lnTo>
                      <a:pt x="53" y="26"/>
                    </a:lnTo>
                    <a:lnTo>
                      <a:pt x="40" y="39"/>
                    </a:lnTo>
                    <a:lnTo>
                      <a:pt x="27" y="26"/>
                    </a:lnTo>
                    <a:lnTo>
                      <a:pt x="14" y="13"/>
                    </a:lnTo>
                    <a:lnTo>
                      <a:pt x="0" y="1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a:solidFill>
                    <a:srgbClr val="000000"/>
                  </a:solidFill>
                </a:endParaRPr>
              </a:p>
            </p:txBody>
          </p:sp>
          <p:sp>
            <p:nvSpPr>
              <p:cNvPr id="200" name="Freeform 21"/>
              <p:cNvSpPr>
                <a:spLocks/>
              </p:cNvSpPr>
              <p:nvPr/>
            </p:nvSpPr>
            <p:spPr bwMode="auto">
              <a:xfrm>
                <a:off x="2130" y="1104"/>
                <a:ext cx="13" cy="26"/>
              </a:xfrm>
              <a:custGeom>
                <a:avLst/>
                <a:gdLst>
                  <a:gd name="T0" fmla="*/ 0 w 13"/>
                  <a:gd name="T1" fmla="*/ 13 h 26"/>
                  <a:gd name="T2" fmla="*/ 0 w 13"/>
                  <a:gd name="T3" fmla="*/ 13 h 26"/>
                  <a:gd name="T4" fmla="*/ 13 w 13"/>
                  <a:gd name="T5" fmla="*/ 0 h 26"/>
                  <a:gd name="T6" fmla="*/ 13 w 13"/>
                  <a:gd name="T7" fmla="*/ 0 h 26"/>
                  <a:gd name="T8" fmla="*/ 13 w 13"/>
                  <a:gd name="T9" fmla="*/ 13 h 26"/>
                  <a:gd name="T10" fmla="*/ 13 w 13"/>
                  <a:gd name="T11" fmla="*/ 13 h 26"/>
                  <a:gd name="T12" fmla="*/ 13 w 13"/>
                  <a:gd name="T13" fmla="*/ 13 h 26"/>
                  <a:gd name="T14" fmla="*/ 13 w 13"/>
                  <a:gd name="T15" fmla="*/ 26 h 26"/>
                  <a:gd name="T16" fmla="*/ 13 w 13"/>
                  <a:gd name="T17" fmla="*/ 26 h 26"/>
                  <a:gd name="T18" fmla="*/ 13 w 13"/>
                  <a:gd name="T19" fmla="*/ 26 h 26"/>
                  <a:gd name="T20" fmla="*/ 0 w 13"/>
                  <a:gd name="T21" fmla="*/ 26 h 26"/>
                  <a:gd name="T22" fmla="*/ 0 w 13"/>
                  <a:gd name="T23" fmla="*/ 13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0" y="13"/>
                    </a:moveTo>
                    <a:lnTo>
                      <a:pt x="0" y="13"/>
                    </a:lnTo>
                    <a:lnTo>
                      <a:pt x="13" y="0"/>
                    </a:lnTo>
                    <a:lnTo>
                      <a:pt x="13" y="13"/>
                    </a:lnTo>
                    <a:lnTo>
                      <a:pt x="13" y="26"/>
                    </a:lnTo>
                    <a:lnTo>
                      <a:pt x="0" y="26"/>
                    </a:lnTo>
                    <a:lnTo>
                      <a:pt x="0" y="13"/>
                    </a:lnTo>
                    <a:close/>
                  </a:path>
                </a:pathLst>
              </a:custGeom>
              <a:solidFill>
                <a:srgbClr val="FE1012"/>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a:solidFill>
                    <a:srgbClr val="000000"/>
                  </a:solidFill>
                </a:endParaRPr>
              </a:p>
            </p:txBody>
          </p:sp>
          <p:sp>
            <p:nvSpPr>
              <p:cNvPr id="201" name="Freeform 22"/>
              <p:cNvSpPr>
                <a:spLocks/>
              </p:cNvSpPr>
              <p:nvPr/>
            </p:nvSpPr>
            <p:spPr bwMode="auto">
              <a:xfrm>
                <a:off x="2103" y="1104"/>
                <a:ext cx="67" cy="39"/>
              </a:xfrm>
              <a:custGeom>
                <a:avLst/>
                <a:gdLst>
                  <a:gd name="T0" fmla="*/ 14 w 67"/>
                  <a:gd name="T1" fmla="*/ 0 h 39"/>
                  <a:gd name="T2" fmla="*/ 14 w 67"/>
                  <a:gd name="T3" fmla="*/ 0 h 39"/>
                  <a:gd name="T4" fmla="*/ 14 w 67"/>
                  <a:gd name="T5" fmla="*/ 0 h 39"/>
                  <a:gd name="T6" fmla="*/ 14 w 67"/>
                  <a:gd name="T7" fmla="*/ 0 h 39"/>
                  <a:gd name="T8" fmla="*/ 14 w 67"/>
                  <a:gd name="T9" fmla="*/ 0 h 39"/>
                  <a:gd name="T10" fmla="*/ 27 w 67"/>
                  <a:gd name="T11" fmla="*/ 0 h 39"/>
                  <a:gd name="T12" fmla="*/ 53 w 67"/>
                  <a:gd name="T13" fmla="*/ 0 h 39"/>
                  <a:gd name="T14" fmla="*/ 53 w 67"/>
                  <a:gd name="T15" fmla="*/ 0 h 39"/>
                  <a:gd name="T16" fmla="*/ 53 w 67"/>
                  <a:gd name="T17" fmla="*/ 13 h 39"/>
                  <a:gd name="T18" fmla="*/ 67 w 67"/>
                  <a:gd name="T19" fmla="*/ 26 h 39"/>
                  <a:gd name="T20" fmla="*/ 67 w 67"/>
                  <a:gd name="T21" fmla="*/ 26 h 39"/>
                  <a:gd name="T22" fmla="*/ 53 w 67"/>
                  <a:gd name="T23" fmla="*/ 39 h 39"/>
                  <a:gd name="T24" fmla="*/ 53 w 67"/>
                  <a:gd name="T25" fmla="*/ 39 h 39"/>
                  <a:gd name="T26" fmla="*/ 53 w 67"/>
                  <a:gd name="T27" fmla="*/ 39 h 39"/>
                  <a:gd name="T28" fmla="*/ 27 w 67"/>
                  <a:gd name="T29" fmla="*/ 26 h 39"/>
                  <a:gd name="T30" fmla="*/ 14 w 67"/>
                  <a:gd name="T31" fmla="*/ 13 h 39"/>
                  <a:gd name="T32" fmla="*/ 14 w 67"/>
                  <a:gd name="T33" fmla="*/ 13 h 39"/>
                  <a:gd name="T34" fmla="*/ 0 w 67"/>
                  <a:gd name="T35" fmla="*/ 13 h 39"/>
                  <a:gd name="T36" fmla="*/ 0 w 67"/>
                  <a:gd name="T37" fmla="*/ 13 h 39"/>
                  <a:gd name="T38" fmla="*/ 0 w 67"/>
                  <a:gd name="T39" fmla="*/ 13 h 39"/>
                  <a:gd name="T40" fmla="*/ 0 w 67"/>
                  <a:gd name="T41" fmla="*/ 13 h 39"/>
                  <a:gd name="T42" fmla="*/ 0 w 67"/>
                  <a:gd name="T43" fmla="*/ 0 h 39"/>
                  <a:gd name="T44" fmla="*/ 14 w 67"/>
                  <a:gd name="T45" fmla="*/ 0 h 39"/>
                  <a:gd name="T46" fmla="*/ 14 w 67"/>
                  <a:gd name="T47" fmla="*/ 0 h 39"/>
                  <a:gd name="T48" fmla="*/ 14 w 67"/>
                  <a:gd name="T49" fmla="*/ 0 h 39"/>
                  <a:gd name="T50" fmla="*/ 27 w 67"/>
                  <a:gd name="T51" fmla="*/ 0 h 39"/>
                  <a:gd name="T52" fmla="*/ 40 w 67"/>
                  <a:gd name="T53" fmla="*/ 0 h 39"/>
                  <a:gd name="T54" fmla="*/ 40 w 67"/>
                  <a:gd name="T55" fmla="*/ 0 h 39"/>
                  <a:gd name="T56" fmla="*/ 53 w 67"/>
                  <a:gd name="T57" fmla="*/ 13 h 39"/>
                  <a:gd name="T58" fmla="*/ 53 w 67"/>
                  <a:gd name="T59" fmla="*/ 26 h 39"/>
                  <a:gd name="T60" fmla="*/ 53 w 67"/>
                  <a:gd name="T61" fmla="*/ 26 h 39"/>
                  <a:gd name="T62" fmla="*/ 53 w 67"/>
                  <a:gd name="T63" fmla="*/ 26 h 39"/>
                  <a:gd name="T64" fmla="*/ 40 w 67"/>
                  <a:gd name="T65" fmla="*/ 39 h 39"/>
                  <a:gd name="T66" fmla="*/ 40 w 67"/>
                  <a:gd name="T67" fmla="*/ 39 h 39"/>
                  <a:gd name="T68" fmla="*/ 27 w 67"/>
                  <a:gd name="T69" fmla="*/ 26 h 39"/>
                  <a:gd name="T70" fmla="*/ 14 w 67"/>
                  <a:gd name="T71" fmla="*/ 13 h 39"/>
                  <a:gd name="T72" fmla="*/ 14 w 67"/>
                  <a:gd name="T73" fmla="*/ 13 h 39"/>
                  <a:gd name="T74" fmla="*/ 14 w 67"/>
                  <a:gd name="T75" fmla="*/ 13 h 39"/>
                  <a:gd name="T76" fmla="*/ 0 w 67"/>
                  <a:gd name="T77" fmla="*/ 13 h 39"/>
                  <a:gd name="T78" fmla="*/ 0 w 67"/>
                  <a:gd name="T79" fmla="*/ 13 h 39"/>
                  <a:gd name="T80" fmla="*/ 0 w 67"/>
                  <a:gd name="T81" fmla="*/ 13 h 39"/>
                  <a:gd name="T82" fmla="*/ 0 w 67"/>
                  <a:gd name="T83" fmla="*/ 0 h 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
                  <a:gd name="T127" fmla="*/ 0 h 39"/>
                  <a:gd name="T128" fmla="*/ 67 w 67"/>
                  <a:gd name="T129" fmla="*/ 39 h 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lnTo>
                      <a:pt x="14" y="0"/>
                    </a:lnTo>
                    <a:lnTo>
                      <a:pt x="27" y="0"/>
                    </a:lnTo>
                    <a:lnTo>
                      <a:pt x="40" y="0"/>
                    </a:lnTo>
                    <a:lnTo>
                      <a:pt x="53" y="13"/>
                    </a:lnTo>
                    <a:lnTo>
                      <a:pt x="53" y="26"/>
                    </a:lnTo>
                    <a:lnTo>
                      <a:pt x="40" y="39"/>
                    </a:lnTo>
                    <a:lnTo>
                      <a:pt x="27" y="26"/>
                    </a:lnTo>
                    <a:lnTo>
                      <a:pt x="14" y="13"/>
                    </a:lnTo>
                    <a:lnTo>
                      <a:pt x="0" y="13"/>
                    </a:lnTo>
                    <a:lnTo>
                      <a:pt x="0" y="0"/>
                    </a:lnTo>
                    <a:close/>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202" name="Freeform 23"/>
              <p:cNvSpPr>
                <a:spLocks/>
              </p:cNvSpPr>
              <p:nvPr/>
            </p:nvSpPr>
            <p:spPr bwMode="auto">
              <a:xfrm>
                <a:off x="2130" y="1104"/>
                <a:ext cx="13" cy="26"/>
              </a:xfrm>
              <a:custGeom>
                <a:avLst/>
                <a:gdLst>
                  <a:gd name="T0" fmla="*/ 0 w 13"/>
                  <a:gd name="T1" fmla="*/ 13 h 26"/>
                  <a:gd name="T2" fmla="*/ 0 w 13"/>
                  <a:gd name="T3" fmla="*/ 13 h 26"/>
                  <a:gd name="T4" fmla="*/ 0 w 13"/>
                  <a:gd name="T5" fmla="*/ 13 h 26"/>
                  <a:gd name="T6" fmla="*/ 13 w 13"/>
                  <a:gd name="T7" fmla="*/ 0 h 26"/>
                  <a:gd name="T8" fmla="*/ 13 w 13"/>
                  <a:gd name="T9" fmla="*/ 0 h 26"/>
                  <a:gd name="T10" fmla="*/ 13 w 13"/>
                  <a:gd name="T11" fmla="*/ 0 h 26"/>
                  <a:gd name="T12" fmla="*/ 13 w 13"/>
                  <a:gd name="T13" fmla="*/ 0 h 26"/>
                  <a:gd name="T14" fmla="*/ 13 w 13"/>
                  <a:gd name="T15" fmla="*/ 13 h 26"/>
                  <a:gd name="T16" fmla="*/ 13 w 13"/>
                  <a:gd name="T17" fmla="*/ 13 h 26"/>
                  <a:gd name="T18" fmla="*/ 13 w 13"/>
                  <a:gd name="T19" fmla="*/ 13 h 26"/>
                  <a:gd name="T20" fmla="*/ 13 w 13"/>
                  <a:gd name="T21" fmla="*/ 13 h 26"/>
                  <a:gd name="T22" fmla="*/ 13 w 13"/>
                  <a:gd name="T23" fmla="*/ 13 h 26"/>
                  <a:gd name="T24" fmla="*/ 13 w 13"/>
                  <a:gd name="T25" fmla="*/ 13 h 26"/>
                  <a:gd name="T26" fmla="*/ 13 w 13"/>
                  <a:gd name="T27" fmla="*/ 26 h 26"/>
                  <a:gd name="T28" fmla="*/ 13 w 13"/>
                  <a:gd name="T29" fmla="*/ 26 h 26"/>
                  <a:gd name="T30" fmla="*/ 13 w 13"/>
                  <a:gd name="T31" fmla="*/ 26 h 26"/>
                  <a:gd name="T32" fmla="*/ 13 w 13"/>
                  <a:gd name="T33" fmla="*/ 26 h 26"/>
                  <a:gd name="T34" fmla="*/ 13 w 13"/>
                  <a:gd name="T35" fmla="*/ 26 h 26"/>
                  <a:gd name="T36" fmla="*/ 13 w 13"/>
                  <a:gd name="T37" fmla="*/ 26 h 26"/>
                  <a:gd name="T38" fmla="*/ 0 w 13"/>
                  <a:gd name="T39" fmla="*/ 26 h 26"/>
                  <a:gd name="T40" fmla="*/ 0 w 13"/>
                  <a:gd name="T41" fmla="*/ 26 h 26"/>
                  <a:gd name="T42" fmla="*/ 0 w 13"/>
                  <a:gd name="T43" fmla="*/ 13 h 26"/>
                  <a:gd name="T44" fmla="*/ 0 w 13"/>
                  <a:gd name="T45" fmla="*/ 13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
                  <a:gd name="T70" fmla="*/ 0 h 26"/>
                  <a:gd name="T71" fmla="*/ 13 w 13"/>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 h="26">
                    <a:moveTo>
                      <a:pt x="0" y="13"/>
                    </a:moveTo>
                    <a:lnTo>
                      <a:pt x="0" y="13"/>
                    </a:lnTo>
                    <a:lnTo>
                      <a:pt x="13" y="0"/>
                    </a:lnTo>
                    <a:lnTo>
                      <a:pt x="13" y="13"/>
                    </a:lnTo>
                    <a:lnTo>
                      <a:pt x="13" y="26"/>
                    </a:lnTo>
                    <a:lnTo>
                      <a:pt x="0" y="26"/>
                    </a:lnTo>
                    <a:lnTo>
                      <a:pt x="0" y="13"/>
                    </a:lnTo>
                    <a:close/>
                  </a:path>
                </a:pathLst>
              </a:custGeom>
              <a:noFill/>
              <a:ln w="20638">
                <a:solidFill>
                  <a:srgbClr val="FE1012"/>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grpSp>
        <p:grpSp>
          <p:nvGrpSpPr>
            <p:cNvPr id="203" name="Group 68"/>
            <p:cNvGrpSpPr>
              <a:grpSpLocks/>
            </p:cNvGrpSpPr>
            <p:nvPr/>
          </p:nvGrpSpPr>
          <p:grpSpPr bwMode="auto">
            <a:xfrm>
              <a:off x="593437" y="1832208"/>
              <a:ext cx="751123" cy="250977"/>
              <a:chOff x="3600" y="1698"/>
              <a:chExt cx="720" cy="240"/>
            </a:xfrm>
          </p:grpSpPr>
          <p:sp>
            <p:nvSpPr>
              <p:cNvPr id="204" name="AutoShape 9"/>
              <p:cNvSpPr>
                <a:spLocks noChangeArrowheads="1"/>
              </p:cNvSpPr>
              <p:nvPr/>
            </p:nvSpPr>
            <p:spPr bwMode="auto">
              <a:xfrm flipH="1">
                <a:off x="3600" y="1698"/>
                <a:ext cx="720" cy="240"/>
              </a:xfrm>
              <a:prstGeom prst="flowChartTerminator">
                <a:avLst/>
              </a:prstGeom>
              <a:solidFill>
                <a:srgbClr val="FF9900"/>
              </a:solidFill>
              <a:ln w="9525">
                <a:solidFill>
                  <a:schemeClr val="tx1"/>
                </a:solidFill>
                <a:miter lim="800000"/>
                <a:headEnd/>
                <a:tailEnd/>
              </a:ln>
            </p:spPr>
            <p:txBody>
              <a:bodyPr rot="10800000" vert="eaVert" wrap="none" lIns="11046" tIns="5524" rIns="11046" bIns="5524" anchor="ctr"/>
              <a:lstStyle/>
              <a:p>
                <a:endParaRPr lang="en-US">
                  <a:solidFill>
                    <a:srgbClr val="000000"/>
                  </a:solidFill>
                </a:endParaRPr>
              </a:p>
            </p:txBody>
          </p:sp>
          <p:grpSp>
            <p:nvGrpSpPr>
              <p:cNvPr id="205" name="Group 67"/>
              <p:cNvGrpSpPr>
                <a:grpSpLocks/>
              </p:cNvGrpSpPr>
              <p:nvPr/>
            </p:nvGrpSpPr>
            <p:grpSpPr bwMode="auto">
              <a:xfrm>
                <a:off x="3767" y="1781"/>
                <a:ext cx="409" cy="71"/>
                <a:chOff x="3767" y="1781"/>
                <a:chExt cx="409" cy="71"/>
              </a:xfrm>
            </p:grpSpPr>
            <p:sp>
              <p:nvSpPr>
                <p:cNvPr id="206" name="Line 25"/>
                <p:cNvSpPr>
                  <a:spLocks noChangeShapeType="1"/>
                </p:cNvSpPr>
                <p:nvPr/>
              </p:nvSpPr>
              <p:spPr bwMode="auto">
                <a:xfrm flipH="1">
                  <a:off x="3767" y="1817"/>
                  <a:ext cx="409"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rot="10800000" vert="eaVert" wrap="none" lIns="11046" tIns="5524" rIns="11046" bIns="5524" anchor="ctr"/>
                <a:lstStyle/>
                <a:p>
                  <a:endParaRPr lang="en-US"/>
                </a:p>
              </p:txBody>
            </p:sp>
            <p:sp>
              <p:nvSpPr>
                <p:cNvPr id="207" name="AutoShape 27"/>
                <p:cNvSpPr>
                  <a:spLocks noChangeArrowheads="1"/>
                </p:cNvSpPr>
                <p:nvPr/>
              </p:nvSpPr>
              <p:spPr bwMode="auto">
                <a:xfrm rot="5400000" flipH="1">
                  <a:off x="3925" y="1793"/>
                  <a:ext cx="71" cy="47"/>
                </a:xfrm>
                <a:prstGeom prst="triangle">
                  <a:avLst>
                    <a:gd name="adj" fmla="val 50000"/>
                  </a:avLst>
                </a:prstGeom>
                <a:solidFill>
                  <a:srgbClr val="FF0000"/>
                </a:solidFill>
                <a:ln w="19050">
                  <a:solidFill>
                    <a:schemeClr val="tx1"/>
                  </a:solidFill>
                  <a:miter lim="800000"/>
                  <a:headEnd/>
                  <a:tailEnd/>
                </a:ln>
              </p:spPr>
              <p:txBody>
                <a:bodyPr rot="10800000" vert="eaVert" wrap="none" lIns="11046" tIns="5524" rIns="11046" bIns="5524" anchor="ctr"/>
                <a:lstStyle/>
                <a:p>
                  <a:pPr algn="r" defTabSz="642938"/>
                  <a:endParaRPr lang="de-DE" sz="1700">
                    <a:solidFill>
                      <a:srgbClr val="000000"/>
                    </a:solidFill>
                    <a:latin typeface="Times" charset="0"/>
                  </a:endParaRPr>
                </a:p>
              </p:txBody>
            </p:sp>
          </p:grpSp>
        </p:grpSp>
        <p:sp>
          <p:nvSpPr>
            <p:cNvPr id="208" name="Line 25"/>
            <p:cNvSpPr>
              <a:spLocks noChangeShapeType="1"/>
            </p:cNvSpPr>
            <p:nvPr/>
          </p:nvSpPr>
          <p:spPr bwMode="auto">
            <a:xfrm flipH="1">
              <a:off x="767654" y="1668482"/>
              <a:ext cx="426679"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rot="10800000" vert="eaVert" wrap="none" lIns="11046" tIns="5524" rIns="11046" bIns="5524" anchor="ctr"/>
            <a:lstStyle/>
            <a:p>
              <a:endParaRPr lang="en-US"/>
            </a:p>
          </p:txBody>
        </p:sp>
        <p:sp>
          <p:nvSpPr>
            <p:cNvPr id="209" name="AutoShape 27"/>
            <p:cNvSpPr>
              <a:spLocks noChangeArrowheads="1"/>
            </p:cNvSpPr>
            <p:nvPr/>
          </p:nvSpPr>
          <p:spPr bwMode="auto">
            <a:xfrm rot="5400000" flipH="1">
              <a:off x="880591" y="1643443"/>
              <a:ext cx="74247" cy="49031"/>
            </a:xfrm>
            <a:prstGeom prst="triangle">
              <a:avLst>
                <a:gd name="adj" fmla="val 50000"/>
              </a:avLst>
            </a:prstGeom>
            <a:solidFill>
              <a:srgbClr val="FF0000"/>
            </a:solidFill>
            <a:ln w="19050">
              <a:solidFill>
                <a:schemeClr val="tx1"/>
              </a:solidFill>
              <a:miter lim="800000"/>
              <a:headEnd/>
              <a:tailEnd/>
            </a:ln>
          </p:spPr>
          <p:txBody>
            <a:bodyPr rot="10800000" vert="eaVert" wrap="none" lIns="11046" tIns="5524" rIns="11046" bIns="5524" anchor="ctr"/>
            <a:lstStyle/>
            <a:p>
              <a:pPr algn="r" defTabSz="642938"/>
              <a:endParaRPr lang="de-DE" sz="1700">
                <a:solidFill>
                  <a:srgbClr val="000000"/>
                </a:solidFill>
                <a:latin typeface="Times" charset="0"/>
              </a:endParaRPr>
            </a:p>
          </p:txBody>
        </p:sp>
        <p:sp>
          <p:nvSpPr>
            <p:cNvPr id="210" name="AutoShape 27"/>
            <p:cNvSpPr>
              <a:spLocks noChangeArrowheads="1"/>
            </p:cNvSpPr>
            <p:nvPr/>
          </p:nvSpPr>
          <p:spPr bwMode="auto">
            <a:xfrm rot="5400000" flipH="1">
              <a:off x="1040802" y="1643966"/>
              <a:ext cx="74247" cy="49031"/>
            </a:xfrm>
            <a:prstGeom prst="triangle">
              <a:avLst>
                <a:gd name="adj" fmla="val 50000"/>
              </a:avLst>
            </a:prstGeom>
            <a:solidFill>
              <a:srgbClr val="FF0000"/>
            </a:solidFill>
            <a:ln w="19050">
              <a:solidFill>
                <a:schemeClr val="tx1"/>
              </a:solidFill>
              <a:miter lim="800000"/>
              <a:headEnd/>
              <a:tailEnd/>
            </a:ln>
          </p:spPr>
          <p:txBody>
            <a:bodyPr rot="10800000" vert="eaVert" wrap="none" lIns="11046" tIns="5524" rIns="11046" bIns="5524" anchor="ctr"/>
            <a:lstStyle/>
            <a:p>
              <a:pPr algn="r" defTabSz="642938"/>
              <a:endParaRPr lang="de-DE" sz="1700">
                <a:solidFill>
                  <a:srgbClr val="000000"/>
                </a:solidFill>
                <a:latin typeface="Times" charset="0"/>
              </a:endParaRPr>
            </a:p>
          </p:txBody>
        </p:sp>
        <p:sp>
          <p:nvSpPr>
            <p:cNvPr id="211" name="Rectangle 210"/>
            <p:cNvSpPr/>
            <p:nvPr/>
          </p:nvSpPr>
          <p:spPr>
            <a:xfrm>
              <a:off x="962067" y="1619802"/>
              <a:ext cx="49031" cy="852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12" name="Picture 211"/>
          <p:cNvPicPr>
            <a:picLocks noChangeAspect="1"/>
          </p:cNvPicPr>
          <p:nvPr/>
        </p:nvPicPr>
        <p:blipFill>
          <a:blip r:embed="rId4"/>
          <a:stretch>
            <a:fillRect/>
          </a:stretch>
        </p:blipFill>
        <p:spPr>
          <a:xfrm>
            <a:off x="4319323" y="1457314"/>
            <a:ext cx="4209758" cy="2728835"/>
          </a:xfrm>
          <a:prstGeom prst="rect">
            <a:avLst/>
          </a:prstGeom>
        </p:spPr>
      </p:pic>
      <p:grpSp>
        <p:nvGrpSpPr>
          <p:cNvPr id="60" name="Group 59"/>
          <p:cNvGrpSpPr/>
          <p:nvPr/>
        </p:nvGrpSpPr>
        <p:grpSpPr>
          <a:xfrm>
            <a:off x="319835" y="4186149"/>
            <a:ext cx="8899935" cy="2599363"/>
            <a:chOff x="319835" y="4186149"/>
            <a:chExt cx="8899935" cy="2599363"/>
          </a:xfrm>
        </p:grpSpPr>
        <p:sp>
          <p:nvSpPr>
            <p:cNvPr id="61" name="Rectangle 67"/>
            <p:cNvSpPr>
              <a:spLocks noChangeArrowheads="1"/>
            </p:cNvSpPr>
            <p:nvPr/>
          </p:nvSpPr>
          <p:spPr bwMode="auto">
            <a:xfrm>
              <a:off x="331917" y="6477735"/>
              <a:ext cx="2606828"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i="1" dirty="0" smtClean="0">
                  <a:solidFill>
                    <a:srgbClr val="000000"/>
                  </a:solidFill>
                  <a:latin typeface="Helvetica" charset="0"/>
                  <a:ea typeface="ＭＳ Ｐゴシック" charset="-128"/>
                  <a:cs typeface="ＭＳ Ｐゴシック" charset="-128"/>
                </a:rPr>
                <a:t>Hong Zhou &amp; Markus Seibel</a:t>
              </a:r>
              <a:endParaRPr lang="de-DE" sz="1400" b="1" i="1" dirty="0">
                <a:solidFill>
                  <a:srgbClr val="000000"/>
                </a:solidFill>
                <a:latin typeface="Helvetica"/>
                <a:ea typeface="ＭＳ Ｐゴシック" charset="-128"/>
                <a:cs typeface="Helvetica"/>
              </a:endParaRPr>
            </a:p>
          </p:txBody>
        </p:sp>
        <p:sp>
          <p:nvSpPr>
            <p:cNvPr id="62" name="TextBox 61"/>
            <p:cNvSpPr txBox="1"/>
            <p:nvPr/>
          </p:nvSpPr>
          <p:spPr>
            <a:xfrm>
              <a:off x="319835" y="4793177"/>
              <a:ext cx="4285320" cy="1384995"/>
            </a:xfrm>
            <a:prstGeom prst="rect">
              <a:avLst/>
            </a:prstGeom>
            <a:noFill/>
          </p:spPr>
          <p:txBody>
            <a:bodyPr wrap="square" rtlCol="0">
              <a:spAutoFit/>
            </a:bodyPr>
            <a:lstStyle/>
            <a:p>
              <a:pPr algn="ctr"/>
              <a:r>
                <a:rPr lang="en-US" sz="2800" b="1" dirty="0" smtClean="0"/>
                <a:t>K/</a:t>
              </a:r>
              <a:r>
                <a:rPr lang="en-US" sz="2800" b="1" dirty="0" err="1" smtClean="0"/>
                <a:t>BxN</a:t>
              </a:r>
              <a:endParaRPr lang="en-US" sz="2800" b="1" dirty="0" smtClean="0"/>
            </a:p>
            <a:p>
              <a:pPr algn="ctr"/>
              <a:r>
                <a:rPr lang="en-US" sz="2800" b="1" dirty="0" smtClean="0"/>
                <a:t>Serum Transfer-induced Arthritis</a:t>
              </a:r>
              <a:endParaRPr lang="en-US" sz="2800" b="1" dirty="0"/>
            </a:p>
          </p:txBody>
        </p:sp>
        <p:graphicFrame>
          <p:nvGraphicFramePr>
            <p:cNvPr id="63" name="Chart 62"/>
            <p:cNvGraphicFramePr>
              <a:graphicFrameLocks/>
            </p:cNvGraphicFramePr>
            <p:nvPr>
              <p:extLst>
                <p:ext uri="{D42A27DB-BD31-4B8C-83A1-F6EECF244321}">
                  <p14:modId xmlns:p14="http://schemas.microsoft.com/office/powerpoint/2010/main" val="2839689988"/>
                </p:ext>
              </p:extLst>
            </p:nvPr>
          </p:nvGraphicFramePr>
          <p:xfrm>
            <a:off x="4605155" y="4269625"/>
            <a:ext cx="4614615" cy="2515887"/>
          </p:xfrm>
          <a:graphic>
            <a:graphicData uri="http://schemas.openxmlformats.org/drawingml/2006/chart">
              <c:chart xmlns:c="http://schemas.openxmlformats.org/drawingml/2006/chart" xmlns:r="http://schemas.openxmlformats.org/officeDocument/2006/relationships" r:id="rId5"/>
            </a:graphicData>
          </a:graphic>
        </p:graphicFrame>
        <p:grpSp>
          <p:nvGrpSpPr>
            <p:cNvPr id="64" name="Group 61"/>
            <p:cNvGrpSpPr/>
            <p:nvPr/>
          </p:nvGrpSpPr>
          <p:grpSpPr>
            <a:xfrm>
              <a:off x="2646550" y="4186149"/>
              <a:ext cx="894148" cy="748650"/>
              <a:chOff x="7772400" y="1676400"/>
              <a:chExt cx="1331010" cy="1114425"/>
            </a:xfrm>
          </p:grpSpPr>
          <p:sp>
            <p:nvSpPr>
              <p:cNvPr id="92" name="Oval 91"/>
              <p:cNvSpPr/>
              <p:nvPr/>
            </p:nvSpPr>
            <p:spPr>
              <a:xfrm>
                <a:off x="7772400" y="1676400"/>
                <a:ext cx="1114425" cy="1114425"/>
              </a:xfrm>
              <a:prstGeom prst="ellipse">
                <a:avLst/>
              </a:prstGeom>
              <a:solidFill>
                <a:srgbClr val="FFD63E"/>
              </a:soli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grpSp>
            <p:nvGrpSpPr>
              <p:cNvPr id="93" name="Group 76"/>
              <p:cNvGrpSpPr>
                <a:grpSpLocks/>
              </p:cNvGrpSpPr>
              <p:nvPr/>
            </p:nvGrpSpPr>
            <p:grpSpPr bwMode="auto">
              <a:xfrm>
                <a:off x="8397875" y="2143125"/>
                <a:ext cx="476250" cy="292100"/>
                <a:chOff x="304800" y="1613583"/>
                <a:chExt cx="1600200" cy="976804"/>
              </a:xfrm>
            </p:grpSpPr>
            <p:grpSp>
              <p:nvGrpSpPr>
                <p:cNvPr id="106" name="Group 70"/>
                <p:cNvGrpSpPr>
                  <a:grpSpLocks/>
                </p:cNvGrpSpPr>
                <p:nvPr/>
              </p:nvGrpSpPr>
              <p:grpSpPr bwMode="auto">
                <a:xfrm>
                  <a:off x="990600" y="1613583"/>
                  <a:ext cx="493015" cy="824817"/>
                  <a:chOff x="952500" y="1600883"/>
                  <a:chExt cx="493015" cy="824817"/>
                </a:xfrm>
              </p:grpSpPr>
              <p:pic>
                <p:nvPicPr>
                  <p:cNvPr id="112" name="Picture 62"/>
                  <p:cNvPicPr>
                    <a:picLocks noChangeAspect="1"/>
                  </p:cNvPicPr>
                  <p:nvPr/>
                </p:nvPicPr>
                <p:blipFill>
                  <a:blip r:embed="rId3"/>
                  <a:srcRect/>
                  <a:stretch>
                    <a:fillRect/>
                  </a:stretch>
                </p:blipFill>
                <p:spPr bwMode="auto">
                  <a:xfrm rot="5400000">
                    <a:off x="762000" y="1866900"/>
                    <a:ext cx="749300" cy="368300"/>
                  </a:xfrm>
                  <a:prstGeom prst="rect">
                    <a:avLst/>
                  </a:prstGeom>
                  <a:noFill/>
                  <a:ln w="9525">
                    <a:noFill/>
                    <a:miter lim="800000"/>
                    <a:headEnd/>
                    <a:tailEnd/>
                  </a:ln>
                </p:spPr>
              </p:pic>
              <p:sp>
                <p:nvSpPr>
                  <p:cNvPr id="113" name="Regular Pentagon 112"/>
                  <p:cNvSpPr/>
                  <p:nvPr/>
                </p:nvSpPr>
                <p:spPr>
                  <a:xfrm>
                    <a:off x="1269492" y="1600883"/>
                    <a:ext cx="176023" cy="15395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grpSp>
              <p:nvGrpSpPr>
                <p:cNvPr id="107" name="Group 69"/>
                <p:cNvGrpSpPr>
                  <a:grpSpLocks/>
                </p:cNvGrpSpPr>
                <p:nvPr/>
              </p:nvGrpSpPr>
              <p:grpSpPr bwMode="auto">
                <a:xfrm flipH="1">
                  <a:off x="544830" y="1613583"/>
                  <a:ext cx="496570" cy="824817"/>
                  <a:chOff x="546100" y="1613583"/>
                  <a:chExt cx="496570" cy="824817"/>
                </a:xfrm>
              </p:grpSpPr>
              <p:pic>
                <p:nvPicPr>
                  <p:cNvPr id="110" name="Picture 67"/>
                  <p:cNvPicPr>
                    <a:picLocks noChangeAspect="1"/>
                  </p:cNvPicPr>
                  <p:nvPr/>
                </p:nvPicPr>
                <p:blipFill>
                  <a:blip r:embed="rId3"/>
                  <a:srcRect/>
                  <a:stretch>
                    <a:fillRect/>
                  </a:stretch>
                </p:blipFill>
                <p:spPr bwMode="auto">
                  <a:xfrm rot="5400000">
                    <a:off x="355600" y="1879600"/>
                    <a:ext cx="749300" cy="368300"/>
                  </a:xfrm>
                  <a:prstGeom prst="rect">
                    <a:avLst/>
                  </a:prstGeom>
                  <a:noFill/>
                  <a:ln w="9525">
                    <a:noFill/>
                    <a:miter lim="800000"/>
                    <a:headEnd/>
                    <a:tailEnd/>
                  </a:ln>
                </p:spPr>
              </p:pic>
              <p:sp>
                <p:nvSpPr>
                  <p:cNvPr id="111" name="Regular Pentagon 110"/>
                  <p:cNvSpPr/>
                  <p:nvPr/>
                </p:nvSpPr>
                <p:spPr>
                  <a:xfrm>
                    <a:off x="866650" y="1613583"/>
                    <a:ext cx="176020" cy="15395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cxnSp>
              <p:nvCxnSpPr>
                <p:cNvPr id="108" name="Straight Connector 107"/>
                <p:cNvCxnSpPr/>
                <p:nvPr/>
              </p:nvCxnSpPr>
              <p:spPr>
                <a:xfrm>
                  <a:off x="304800" y="2436436"/>
                  <a:ext cx="1600200" cy="5307"/>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109" name="Rectangle 108"/>
                <p:cNvSpPr/>
                <p:nvPr/>
              </p:nvSpPr>
              <p:spPr>
                <a:xfrm>
                  <a:off x="672848" y="2324951"/>
                  <a:ext cx="688084" cy="265436"/>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grpSp>
            <p:nvGrpSpPr>
              <p:cNvPr id="94" name="Group 106"/>
              <p:cNvGrpSpPr>
                <a:grpSpLocks/>
              </p:cNvGrpSpPr>
              <p:nvPr/>
            </p:nvGrpSpPr>
            <p:grpSpPr bwMode="auto">
              <a:xfrm>
                <a:off x="7772400" y="2084388"/>
                <a:ext cx="560388" cy="354012"/>
                <a:chOff x="5715950" y="1622937"/>
                <a:chExt cx="987288" cy="623643"/>
              </a:xfrm>
            </p:grpSpPr>
            <p:grpSp>
              <p:nvGrpSpPr>
                <p:cNvPr id="99" name="Group 79"/>
                <p:cNvGrpSpPr>
                  <a:grpSpLocks/>
                </p:cNvGrpSpPr>
                <p:nvPr/>
              </p:nvGrpSpPr>
              <p:grpSpPr bwMode="auto">
                <a:xfrm rot="-5400000">
                  <a:off x="6009483" y="1494420"/>
                  <a:ext cx="289878" cy="490979"/>
                  <a:chOff x="207122" y="1718407"/>
                  <a:chExt cx="470336" cy="796624"/>
                </a:xfrm>
              </p:grpSpPr>
              <p:pic>
                <p:nvPicPr>
                  <p:cNvPr id="104" name="Picture 84"/>
                  <p:cNvPicPr>
                    <a:picLocks noChangeAspect="1"/>
                  </p:cNvPicPr>
                  <p:nvPr/>
                </p:nvPicPr>
                <p:blipFill>
                  <a:blip r:embed="rId3"/>
                  <a:srcRect/>
                  <a:stretch>
                    <a:fillRect/>
                  </a:stretch>
                </p:blipFill>
                <p:spPr bwMode="auto">
                  <a:xfrm rot="5400000">
                    <a:off x="16620" y="1956232"/>
                    <a:ext cx="749301" cy="368298"/>
                  </a:xfrm>
                  <a:prstGeom prst="rect">
                    <a:avLst/>
                  </a:prstGeom>
                  <a:noFill/>
                  <a:ln w="9525">
                    <a:noFill/>
                    <a:miter lim="800000"/>
                    <a:headEnd/>
                    <a:tailEnd/>
                  </a:ln>
                </p:spPr>
              </p:pic>
              <p:sp>
                <p:nvSpPr>
                  <p:cNvPr id="105" name="Regular Pentagon 104"/>
                  <p:cNvSpPr/>
                  <p:nvPr/>
                </p:nvSpPr>
                <p:spPr>
                  <a:xfrm>
                    <a:off x="609396" y="1663954"/>
                    <a:ext cx="176964" cy="154290"/>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cxnSp>
              <p:nvCxnSpPr>
                <p:cNvPr id="100" name="Straight Connector 99"/>
                <p:cNvCxnSpPr/>
                <p:nvPr/>
              </p:nvCxnSpPr>
              <p:spPr>
                <a:xfrm>
                  <a:off x="5715950" y="2154293"/>
                  <a:ext cx="987288"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101" name="Rectangle 100"/>
                <p:cNvSpPr/>
                <p:nvPr/>
              </p:nvSpPr>
              <p:spPr>
                <a:xfrm>
                  <a:off x="5942496" y="2081581"/>
                  <a:ext cx="425121" cy="164999"/>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102" name="Oval 101"/>
                <p:cNvSpPr/>
                <p:nvPr/>
              </p:nvSpPr>
              <p:spPr>
                <a:xfrm>
                  <a:off x="5971681" y="1830522"/>
                  <a:ext cx="190501" cy="276091"/>
                </a:xfrm>
                <a:prstGeom prst="ellipse">
                  <a:avLst/>
                </a:prstGeom>
                <a:gradFill flip="none" rotWithShape="1">
                  <a:gsLst>
                    <a:gs pos="0">
                      <a:srgbClr val="FF0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103" name="Oval 102"/>
                <p:cNvSpPr/>
                <p:nvPr/>
              </p:nvSpPr>
              <p:spPr>
                <a:xfrm>
                  <a:off x="6162182" y="1824828"/>
                  <a:ext cx="190501" cy="276091"/>
                </a:xfrm>
                <a:prstGeom prst="ellipse">
                  <a:avLst/>
                </a:prstGeom>
                <a:gradFill flip="none" rotWithShape="1">
                  <a:gsLst>
                    <a:gs pos="0">
                      <a:srgbClr val="008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grpSp>
          <p:sp>
            <p:nvSpPr>
              <p:cNvPr id="95" name="TextBox 6"/>
              <p:cNvSpPr txBox="1">
                <a:spLocks noChangeArrowheads="1"/>
              </p:cNvSpPr>
              <p:nvPr/>
            </p:nvSpPr>
            <p:spPr bwMode="auto">
              <a:xfrm>
                <a:off x="7816773" y="1676400"/>
                <a:ext cx="1286637" cy="50396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600" b="1" dirty="0" err="1" smtClean="0">
                    <a:solidFill>
                      <a:srgbClr val="000000"/>
                    </a:solidFill>
                    <a:ea typeface="ＭＳ Ｐゴシック" charset="-128"/>
                    <a:cs typeface="ＭＳ Ｐゴシック" charset="-128"/>
                  </a:rPr>
                  <a:t>Chondr</a:t>
                </a:r>
                <a:r>
                  <a:rPr lang="en-US" sz="1600" b="1" dirty="0" smtClean="0">
                    <a:solidFill>
                      <a:srgbClr val="000000"/>
                    </a:solidFill>
                    <a:ea typeface="ＭＳ Ｐゴシック" charset="-128"/>
                    <a:cs typeface="ＭＳ Ｐゴシック" charset="-128"/>
                  </a:rPr>
                  <a:t>.</a:t>
                </a:r>
                <a:endParaRPr lang="en-US" sz="1600" b="1" dirty="0">
                  <a:solidFill>
                    <a:srgbClr val="000000"/>
                  </a:solidFill>
                  <a:ea typeface="ＭＳ Ｐゴシック" charset="-128"/>
                  <a:cs typeface="ＭＳ Ｐゴシック" charset="-128"/>
                </a:endParaRPr>
              </a:p>
            </p:txBody>
          </p:sp>
          <p:grpSp>
            <p:nvGrpSpPr>
              <p:cNvPr id="96" name="Group 123"/>
              <p:cNvGrpSpPr>
                <a:grpSpLocks/>
              </p:cNvGrpSpPr>
              <p:nvPr/>
            </p:nvGrpSpPr>
            <p:grpSpPr bwMode="auto">
              <a:xfrm>
                <a:off x="8229600" y="2133600"/>
                <a:ext cx="198438" cy="198438"/>
                <a:chOff x="4440395" y="3373438"/>
                <a:chExt cx="384812" cy="384812"/>
              </a:xfrm>
            </p:grpSpPr>
            <p:cxnSp>
              <p:nvCxnSpPr>
                <p:cNvPr id="97" name="Straight Connector 96"/>
                <p:cNvCxnSpPr/>
                <p:nvPr/>
              </p:nvCxnSpPr>
              <p:spPr>
                <a:xfrm rot="5400000">
                  <a:off x="4440395" y="3373438"/>
                  <a:ext cx="384812" cy="384812"/>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cxnSp>
              <p:nvCxnSpPr>
                <p:cNvPr id="98" name="Straight Connector 97"/>
                <p:cNvCxnSpPr/>
                <p:nvPr/>
              </p:nvCxnSpPr>
              <p:spPr>
                <a:xfrm rot="16200000" flipH="1">
                  <a:off x="4440395" y="3373438"/>
                  <a:ext cx="384812" cy="384812"/>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grpSp>
        </p:grpSp>
        <p:grpSp>
          <p:nvGrpSpPr>
            <p:cNvPr id="65" name="Group 64"/>
            <p:cNvGrpSpPr/>
            <p:nvPr/>
          </p:nvGrpSpPr>
          <p:grpSpPr>
            <a:xfrm>
              <a:off x="391055" y="4210759"/>
              <a:ext cx="1841695" cy="724040"/>
              <a:chOff x="306348" y="1481924"/>
              <a:chExt cx="1841695" cy="724040"/>
            </a:xfrm>
          </p:grpSpPr>
          <p:grpSp>
            <p:nvGrpSpPr>
              <p:cNvPr id="66" name="Group 6"/>
              <p:cNvGrpSpPr>
                <a:grpSpLocks/>
              </p:cNvGrpSpPr>
              <p:nvPr/>
            </p:nvGrpSpPr>
            <p:grpSpPr bwMode="auto">
              <a:xfrm flipH="1">
                <a:off x="342460" y="1481924"/>
                <a:ext cx="1805583" cy="724040"/>
                <a:chOff x="336" y="240"/>
                <a:chExt cx="1508" cy="606"/>
              </a:xfrm>
            </p:grpSpPr>
            <p:sp>
              <p:nvSpPr>
                <p:cNvPr id="90" name="Freeform 7"/>
                <p:cNvSpPr>
                  <a:spLocks/>
                </p:cNvSpPr>
                <p:nvPr/>
              </p:nvSpPr>
              <p:spPr bwMode="auto">
                <a:xfrm>
                  <a:off x="336" y="240"/>
                  <a:ext cx="1508" cy="606"/>
                </a:xfrm>
                <a:custGeom>
                  <a:avLst/>
                  <a:gdLst>
                    <a:gd name="T0" fmla="*/ 1228 w 1508"/>
                    <a:gd name="T1" fmla="*/ 124 h 606"/>
                    <a:gd name="T2" fmla="*/ 1119 w 1508"/>
                    <a:gd name="T3" fmla="*/ 62 h 606"/>
                    <a:gd name="T4" fmla="*/ 995 w 1508"/>
                    <a:gd name="T5" fmla="*/ 0 h 606"/>
                    <a:gd name="T6" fmla="*/ 870 w 1508"/>
                    <a:gd name="T7" fmla="*/ 16 h 606"/>
                    <a:gd name="T8" fmla="*/ 777 w 1508"/>
                    <a:gd name="T9" fmla="*/ 62 h 606"/>
                    <a:gd name="T10" fmla="*/ 699 w 1508"/>
                    <a:gd name="T11" fmla="*/ 140 h 606"/>
                    <a:gd name="T12" fmla="*/ 653 w 1508"/>
                    <a:gd name="T13" fmla="*/ 249 h 606"/>
                    <a:gd name="T14" fmla="*/ 637 w 1508"/>
                    <a:gd name="T15" fmla="*/ 311 h 606"/>
                    <a:gd name="T16" fmla="*/ 575 w 1508"/>
                    <a:gd name="T17" fmla="*/ 435 h 606"/>
                    <a:gd name="T18" fmla="*/ 513 w 1508"/>
                    <a:gd name="T19" fmla="*/ 451 h 606"/>
                    <a:gd name="T20" fmla="*/ 404 w 1508"/>
                    <a:gd name="T21" fmla="*/ 404 h 606"/>
                    <a:gd name="T22" fmla="*/ 342 w 1508"/>
                    <a:gd name="T23" fmla="*/ 311 h 606"/>
                    <a:gd name="T24" fmla="*/ 311 w 1508"/>
                    <a:gd name="T25" fmla="*/ 264 h 606"/>
                    <a:gd name="T26" fmla="*/ 233 w 1508"/>
                    <a:gd name="T27" fmla="*/ 155 h 606"/>
                    <a:gd name="T28" fmla="*/ 171 w 1508"/>
                    <a:gd name="T29" fmla="*/ 124 h 606"/>
                    <a:gd name="T30" fmla="*/ 93 w 1508"/>
                    <a:gd name="T31" fmla="*/ 109 h 606"/>
                    <a:gd name="T32" fmla="*/ 47 w 1508"/>
                    <a:gd name="T33" fmla="*/ 155 h 606"/>
                    <a:gd name="T34" fmla="*/ 0 w 1508"/>
                    <a:gd name="T35" fmla="*/ 295 h 606"/>
                    <a:gd name="T36" fmla="*/ 16 w 1508"/>
                    <a:gd name="T37" fmla="*/ 358 h 606"/>
                    <a:gd name="T38" fmla="*/ 62 w 1508"/>
                    <a:gd name="T39" fmla="*/ 482 h 606"/>
                    <a:gd name="T40" fmla="*/ 93 w 1508"/>
                    <a:gd name="T41" fmla="*/ 544 h 606"/>
                    <a:gd name="T42" fmla="*/ 109 w 1508"/>
                    <a:gd name="T43" fmla="*/ 482 h 606"/>
                    <a:gd name="T44" fmla="*/ 93 w 1508"/>
                    <a:gd name="T45" fmla="*/ 435 h 606"/>
                    <a:gd name="T46" fmla="*/ 62 w 1508"/>
                    <a:gd name="T47" fmla="*/ 389 h 606"/>
                    <a:gd name="T48" fmla="*/ 31 w 1508"/>
                    <a:gd name="T49" fmla="*/ 295 h 606"/>
                    <a:gd name="T50" fmla="*/ 47 w 1508"/>
                    <a:gd name="T51" fmla="*/ 233 h 606"/>
                    <a:gd name="T52" fmla="*/ 78 w 1508"/>
                    <a:gd name="T53" fmla="*/ 171 h 606"/>
                    <a:gd name="T54" fmla="*/ 124 w 1508"/>
                    <a:gd name="T55" fmla="*/ 155 h 606"/>
                    <a:gd name="T56" fmla="*/ 218 w 1508"/>
                    <a:gd name="T57" fmla="*/ 218 h 606"/>
                    <a:gd name="T58" fmla="*/ 264 w 1508"/>
                    <a:gd name="T59" fmla="*/ 295 h 606"/>
                    <a:gd name="T60" fmla="*/ 326 w 1508"/>
                    <a:gd name="T61" fmla="*/ 435 h 606"/>
                    <a:gd name="T62" fmla="*/ 389 w 1508"/>
                    <a:gd name="T63" fmla="*/ 498 h 606"/>
                    <a:gd name="T64" fmla="*/ 435 w 1508"/>
                    <a:gd name="T65" fmla="*/ 513 h 606"/>
                    <a:gd name="T66" fmla="*/ 575 w 1508"/>
                    <a:gd name="T67" fmla="*/ 529 h 606"/>
                    <a:gd name="T68" fmla="*/ 622 w 1508"/>
                    <a:gd name="T69" fmla="*/ 498 h 606"/>
                    <a:gd name="T70" fmla="*/ 731 w 1508"/>
                    <a:gd name="T71" fmla="*/ 544 h 606"/>
                    <a:gd name="T72" fmla="*/ 964 w 1508"/>
                    <a:gd name="T73" fmla="*/ 575 h 606"/>
                    <a:gd name="T74" fmla="*/ 1119 w 1508"/>
                    <a:gd name="T75" fmla="*/ 575 h 606"/>
                    <a:gd name="T76" fmla="*/ 1290 w 1508"/>
                    <a:gd name="T77" fmla="*/ 591 h 606"/>
                    <a:gd name="T78" fmla="*/ 1321 w 1508"/>
                    <a:gd name="T79" fmla="*/ 606 h 606"/>
                    <a:gd name="T80" fmla="*/ 1383 w 1508"/>
                    <a:gd name="T81" fmla="*/ 606 h 606"/>
                    <a:gd name="T82" fmla="*/ 1414 w 1508"/>
                    <a:gd name="T83" fmla="*/ 591 h 606"/>
                    <a:gd name="T84" fmla="*/ 1275 w 1508"/>
                    <a:gd name="T85" fmla="*/ 544 h 606"/>
                    <a:gd name="T86" fmla="*/ 1321 w 1508"/>
                    <a:gd name="T87" fmla="*/ 544 h 606"/>
                    <a:gd name="T88" fmla="*/ 1430 w 1508"/>
                    <a:gd name="T89" fmla="*/ 544 h 606"/>
                    <a:gd name="T90" fmla="*/ 1477 w 1508"/>
                    <a:gd name="T91" fmla="*/ 513 h 606"/>
                    <a:gd name="T92" fmla="*/ 1492 w 1508"/>
                    <a:gd name="T93" fmla="*/ 498 h 606"/>
                    <a:gd name="T94" fmla="*/ 1508 w 1508"/>
                    <a:gd name="T95" fmla="*/ 404 h 606"/>
                    <a:gd name="T96" fmla="*/ 1477 w 1508"/>
                    <a:gd name="T97" fmla="*/ 327 h 606"/>
                    <a:gd name="T98" fmla="*/ 1399 w 1508"/>
                    <a:gd name="T99" fmla="*/ 187 h 606"/>
                    <a:gd name="T100" fmla="*/ 1383 w 1508"/>
                    <a:gd name="T101" fmla="*/ 171 h 606"/>
                    <a:gd name="T102" fmla="*/ 1399 w 1508"/>
                    <a:gd name="T103" fmla="*/ 109 h 606"/>
                    <a:gd name="T104" fmla="*/ 1399 w 1508"/>
                    <a:gd name="T105" fmla="*/ 93 h 606"/>
                    <a:gd name="T106" fmla="*/ 1368 w 1508"/>
                    <a:gd name="T107" fmla="*/ 47 h 606"/>
                    <a:gd name="T108" fmla="*/ 1321 w 1508"/>
                    <a:gd name="T109" fmla="*/ 16 h 606"/>
                    <a:gd name="T110" fmla="*/ 1306 w 1508"/>
                    <a:gd name="T111" fmla="*/ 78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solidFill>
                  <a:srgbClr val="C6D2D0"/>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dirty="0">
                    <a:solidFill>
                      <a:srgbClr val="000000"/>
                    </a:solidFill>
                  </a:endParaRPr>
                </a:p>
              </p:txBody>
            </p:sp>
            <p:sp>
              <p:nvSpPr>
                <p:cNvPr id="91" name="Freeform 8"/>
                <p:cNvSpPr>
                  <a:spLocks/>
                </p:cNvSpPr>
                <p:nvPr/>
              </p:nvSpPr>
              <p:spPr bwMode="auto">
                <a:xfrm>
                  <a:off x="336" y="240"/>
                  <a:ext cx="1508" cy="606"/>
                </a:xfrm>
                <a:custGeom>
                  <a:avLst/>
                  <a:gdLst>
                    <a:gd name="T0" fmla="*/ 1166 w 1508"/>
                    <a:gd name="T1" fmla="*/ 93 h 606"/>
                    <a:gd name="T2" fmla="*/ 1057 w 1508"/>
                    <a:gd name="T3" fmla="*/ 31 h 606"/>
                    <a:gd name="T4" fmla="*/ 933 w 1508"/>
                    <a:gd name="T5" fmla="*/ 0 h 606"/>
                    <a:gd name="T6" fmla="*/ 777 w 1508"/>
                    <a:gd name="T7" fmla="*/ 62 h 606"/>
                    <a:gd name="T8" fmla="*/ 731 w 1508"/>
                    <a:gd name="T9" fmla="*/ 93 h 606"/>
                    <a:gd name="T10" fmla="*/ 668 w 1508"/>
                    <a:gd name="T11" fmla="*/ 187 h 606"/>
                    <a:gd name="T12" fmla="*/ 653 w 1508"/>
                    <a:gd name="T13" fmla="*/ 249 h 606"/>
                    <a:gd name="T14" fmla="*/ 622 w 1508"/>
                    <a:gd name="T15" fmla="*/ 389 h 606"/>
                    <a:gd name="T16" fmla="*/ 513 w 1508"/>
                    <a:gd name="T17" fmla="*/ 451 h 606"/>
                    <a:gd name="T18" fmla="*/ 451 w 1508"/>
                    <a:gd name="T19" fmla="*/ 435 h 606"/>
                    <a:gd name="T20" fmla="*/ 373 w 1508"/>
                    <a:gd name="T21" fmla="*/ 358 h 606"/>
                    <a:gd name="T22" fmla="*/ 342 w 1508"/>
                    <a:gd name="T23" fmla="*/ 311 h 606"/>
                    <a:gd name="T24" fmla="*/ 280 w 1508"/>
                    <a:gd name="T25" fmla="*/ 202 h 606"/>
                    <a:gd name="T26" fmla="*/ 171 w 1508"/>
                    <a:gd name="T27" fmla="*/ 124 h 606"/>
                    <a:gd name="T28" fmla="*/ 140 w 1508"/>
                    <a:gd name="T29" fmla="*/ 109 h 606"/>
                    <a:gd name="T30" fmla="*/ 62 w 1508"/>
                    <a:gd name="T31" fmla="*/ 124 h 606"/>
                    <a:gd name="T32" fmla="*/ 0 w 1508"/>
                    <a:gd name="T33" fmla="*/ 218 h 606"/>
                    <a:gd name="T34" fmla="*/ 0 w 1508"/>
                    <a:gd name="T35" fmla="*/ 295 h 606"/>
                    <a:gd name="T36" fmla="*/ 31 w 1508"/>
                    <a:gd name="T37" fmla="*/ 420 h 606"/>
                    <a:gd name="T38" fmla="*/ 93 w 1508"/>
                    <a:gd name="T39" fmla="*/ 544 h 606"/>
                    <a:gd name="T40" fmla="*/ 109 w 1508"/>
                    <a:gd name="T41" fmla="*/ 513 h 606"/>
                    <a:gd name="T42" fmla="*/ 109 w 1508"/>
                    <a:gd name="T43" fmla="*/ 466 h 606"/>
                    <a:gd name="T44" fmla="*/ 93 w 1508"/>
                    <a:gd name="T45" fmla="*/ 435 h 606"/>
                    <a:gd name="T46" fmla="*/ 47 w 1508"/>
                    <a:gd name="T47" fmla="*/ 342 h 606"/>
                    <a:gd name="T48" fmla="*/ 47 w 1508"/>
                    <a:gd name="T49" fmla="*/ 233 h 606"/>
                    <a:gd name="T50" fmla="*/ 47 w 1508"/>
                    <a:gd name="T51" fmla="*/ 202 h 606"/>
                    <a:gd name="T52" fmla="*/ 93 w 1508"/>
                    <a:gd name="T53" fmla="*/ 171 h 606"/>
                    <a:gd name="T54" fmla="*/ 171 w 1508"/>
                    <a:gd name="T55" fmla="*/ 187 h 606"/>
                    <a:gd name="T56" fmla="*/ 218 w 1508"/>
                    <a:gd name="T57" fmla="*/ 218 h 606"/>
                    <a:gd name="T58" fmla="*/ 295 w 1508"/>
                    <a:gd name="T59" fmla="*/ 389 h 606"/>
                    <a:gd name="T60" fmla="*/ 357 w 1508"/>
                    <a:gd name="T61" fmla="*/ 466 h 606"/>
                    <a:gd name="T62" fmla="*/ 435 w 1508"/>
                    <a:gd name="T63" fmla="*/ 513 h 606"/>
                    <a:gd name="T64" fmla="*/ 513 w 1508"/>
                    <a:gd name="T65" fmla="*/ 529 h 606"/>
                    <a:gd name="T66" fmla="*/ 606 w 1508"/>
                    <a:gd name="T67" fmla="*/ 513 h 606"/>
                    <a:gd name="T68" fmla="*/ 622 w 1508"/>
                    <a:gd name="T69" fmla="*/ 498 h 606"/>
                    <a:gd name="T70" fmla="*/ 839 w 1508"/>
                    <a:gd name="T71" fmla="*/ 560 h 606"/>
                    <a:gd name="T72" fmla="*/ 1119 w 1508"/>
                    <a:gd name="T73" fmla="*/ 575 h 606"/>
                    <a:gd name="T74" fmla="*/ 1212 w 1508"/>
                    <a:gd name="T75" fmla="*/ 591 h 606"/>
                    <a:gd name="T76" fmla="*/ 1290 w 1508"/>
                    <a:gd name="T77" fmla="*/ 591 h 606"/>
                    <a:gd name="T78" fmla="*/ 1352 w 1508"/>
                    <a:gd name="T79" fmla="*/ 606 h 606"/>
                    <a:gd name="T80" fmla="*/ 1414 w 1508"/>
                    <a:gd name="T81" fmla="*/ 591 h 606"/>
                    <a:gd name="T82" fmla="*/ 1352 w 1508"/>
                    <a:gd name="T83" fmla="*/ 560 h 606"/>
                    <a:gd name="T84" fmla="*/ 1275 w 1508"/>
                    <a:gd name="T85" fmla="*/ 544 h 606"/>
                    <a:gd name="T86" fmla="*/ 1399 w 1508"/>
                    <a:gd name="T87" fmla="*/ 544 h 606"/>
                    <a:gd name="T88" fmla="*/ 1461 w 1508"/>
                    <a:gd name="T89" fmla="*/ 529 h 606"/>
                    <a:gd name="T90" fmla="*/ 1492 w 1508"/>
                    <a:gd name="T91" fmla="*/ 498 h 606"/>
                    <a:gd name="T92" fmla="*/ 1508 w 1508"/>
                    <a:gd name="T93" fmla="*/ 451 h 606"/>
                    <a:gd name="T94" fmla="*/ 1492 w 1508"/>
                    <a:gd name="T95" fmla="*/ 373 h 606"/>
                    <a:gd name="T96" fmla="*/ 1430 w 1508"/>
                    <a:gd name="T97" fmla="*/ 249 h 606"/>
                    <a:gd name="T98" fmla="*/ 1399 w 1508"/>
                    <a:gd name="T99" fmla="*/ 187 h 606"/>
                    <a:gd name="T100" fmla="*/ 1399 w 1508"/>
                    <a:gd name="T101" fmla="*/ 140 h 606"/>
                    <a:gd name="T102" fmla="*/ 1399 w 1508"/>
                    <a:gd name="T103" fmla="*/ 93 h 606"/>
                    <a:gd name="T104" fmla="*/ 1399 w 1508"/>
                    <a:gd name="T105" fmla="*/ 62 h 606"/>
                    <a:gd name="T106" fmla="*/ 1352 w 1508"/>
                    <a:gd name="T107" fmla="*/ 31 h 606"/>
                    <a:gd name="T108" fmla="*/ 1321 w 1508"/>
                    <a:gd name="T109" fmla="*/ 16 h 606"/>
                    <a:gd name="T110" fmla="*/ 1290 w 1508"/>
                    <a:gd name="T111" fmla="*/ 140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grpSp>
          <p:grpSp>
            <p:nvGrpSpPr>
              <p:cNvPr id="67" name="Group 10"/>
              <p:cNvGrpSpPr>
                <a:grpSpLocks/>
              </p:cNvGrpSpPr>
              <p:nvPr/>
            </p:nvGrpSpPr>
            <p:grpSpPr bwMode="auto">
              <a:xfrm flipH="1">
                <a:off x="306348" y="1920682"/>
                <a:ext cx="269032" cy="223892"/>
                <a:chOff x="2064" y="1104"/>
                <a:chExt cx="265" cy="212"/>
              </a:xfrm>
            </p:grpSpPr>
            <p:sp>
              <p:nvSpPr>
                <p:cNvPr id="77" name="Freeform 11"/>
                <p:cNvSpPr>
                  <a:spLocks/>
                </p:cNvSpPr>
                <p:nvPr/>
              </p:nvSpPr>
              <p:spPr bwMode="auto">
                <a:xfrm>
                  <a:off x="2064" y="1210"/>
                  <a:ext cx="106" cy="106"/>
                </a:xfrm>
                <a:custGeom>
                  <a:avLst/>
                  <a:gdLst>
                    <a:gd name="T0" fmla="*/ 106 w 106"/>
                    <a:gd name="T1" fmla="*/ 0 h 106"/>
                    <a:gd name="T2" fmla="*/ 79 w 106"/>
                    <a:gd name="T3" fmla="*/ 13 h 106"/>
                    <a:gd name="T4" fmla="*/ 79 w 106"/>
                    <a:gd name="T5" fmla="*/ 13 h 106"/>
                    <a:gd name="T6" fmla="*/ 53 w 106"/>
                    <a:gd name="T7" fmla="*/ 26 h 106"/>
                    <a:gd name="T8" fmla="*/ 53 w 106"/>
                    <a:gd name="T9" fmla="*/ 26 h 106"/>
                    <a:gd name="T10" fmla="*/ 53 w 106"/>
                    <a:gd name="T11" fmla="*/ 26 h 106"/>
                    <a:gd name="T12" fmla="*/ 53 w 106"/>
                    <a:gd name="T13" fmla="*/ 26 h 106"/>
                    <a:gd name="T14" fmla="*/ 39 w 106"/>
                    <a:gd name="T15" fmla="*/ 53 h 106"/>
                    <a:gd name="T16" fmla="*/ 39 w 106"/>
                    <a:gd name="T17" fmla="*/ 53 h 106"/>
                    <a:gd name="T18" fmla="*/ 26 w 106"/>
                    <a:gd name="T19" fmla="*/ 79 h 106"/>
                    <a:gd name="T20" fmla="*/ 26 w 106"/>
                    <a:gd name="T21" fmla="*/ 79 h 106"/>
                    <a:gd name="T22" fmla="*/ 26 w 106"/>
                    <a:gd name="T23" fmla="*/ 79 h 106"/>
                    <a:gd name="T24" fmla="*/ 26 w 106"/>
                    <a:gd name="T25" fmla="*/ 79 h 106"/>
                    <a:gd name="T26" fmla="*/ 13 w 106"/>
                    <a:gd name="T27" fmla="*/ 92 h 106"/>
                    <a:gd name="T28" fmla="*/ 13 w 106"/>
                    <a:gd name="T29" fmla="*/ 92 h 106"/>
                    <a:gd name="T30" fmla="*/ 0 w 106"/>
                    <a:gd name="T31" fmla="*/ 106 h 1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06"/>
                    <a:gd name="T50" fmla="*/ 106 w 106"/>
                    <a:gd name="T51" fmla="*/ 106 h 1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06">
                      <a:moveTo>
                        <a:pt x="106" y="0"/>
                      </a:moveTo>
                      <a:lnTo>
                        <a:pt x="79" y="13"/>
                      </a:lnTo>
                      <a:lnTo>
                        <a:pt x="53" y="26"/>
                      </a:lnTo>
                      <a:lnTo>
                        <a:pt x="39" y="53"/>
                      </a:lnTo>
                      <a:lnTo>
                        <a:pt x="26" y="79"/>
                      </a:lnTo>
                      <a:lnTo>
                        <a:pt x="13" y="92"/>
                      </a:lnTo>
                      <a:lnTo>
                        <a:pt x="0" y="106"/>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78" name="Freeform 12"/>
                <p:cNvSpPr>
                  <a:spLocks/>
                </p:cNvSpPr>
                <p:nvPr/>
              </p:nvSpPr>
              <p:spPr bwMode="auto">
                <a:xfrm>
                  <a:off x="2090" y="1210"/>
                  <a:ext cx="93" cy="106"/>
                </a:xfrm>
                <a:custGeom>
                  <a:avLst/>
                  <a:gdLst>
                    <a:gd name="T0" fmla="*/ 93 w 93"/>
                    <a:gd name="T1" fmla="*/ 0 h 106"/>
                    <a:gd name="T2" fmla="*/ 80 w 93"/>
                    <a:gd name="T3" fmla="*/ 13 h 106"/>
                    <a:gd name="T4" fmla="*/ 80 w 93"/>
                    <a:gd name="T5" fmla="*/ 13 h 106"/>
                    <a:gd name="T6" fmla="*/ 66 w 93"/>
                    <a:gd name="T7" fmla="*/ 26 h 106"/>
                    <a:gd name="T8" fmla="*/ 66 w 93"/>
                    <a:gd name="T9" fmla="*/ 26 h 106"/>
                    <a:gd name="T10" fmla="*/ 53 w 93"/>
                    <a:gd name="T11" fmla="*/ 39 h 106"/>
                    <a:gd name="T12" fmla="*/ 53 w 93"/>
                    <a:gd name="T13" fmla="*/ 39 h 106"/>
                    <a:gd name="T14" fmla="*/ 40 w 93"/>
                    <a:gd name="T15" fmla="*/ 66 h 106"/>
                    <a:gd name="T16" fmla="*/ 40 w 93"/>
                    <a:gd name="T17" fmla="*/ 66 h 106"/>
                    <a:gd name="T18" fmla="*/ 40 w 93"/>
                    <a:gd name="T19" fmla="*/ 66 h 106"/>
                    <a:gd name="T20" fmla="*/ 40 w 93"/>
                    <a:gd name="T21" fmla="*/ 66 h 106"/>
                    <a:gd name="T22" fmla="*/ 13 w 93"/>
                    <a:gd name="T23" fmla="*/ 92 h 106"/>
                    <a:gd name="T24" fmla="*/ 13 w 93"/>
                    <a:gd name="T25" fmla="*/ 92 h 106"/>
                    <a:gd name="T26" fmla="*/ 0 w 93"/>
                    <a:gd name="T27" fmla="*/ 106 h 10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3"/>
                    <a:gd name="T43" fmla="*/ 0 h 106"/>
                    <a:gd name="T44" fmla="*/ 93 w 93"/>
                    <a:gd name="T45" fmla="*/ 106 h 10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3" h="106">
                      <a:moveTo>
                        <a:pt x="93" y="0"/>
                      </a:moveTo>
                      <a:lnTo>
                        <a:pt x="80" y="13"/>
                      </a:lnTo>
                      <a:lnTo>
                        <a:pt x="66" y="26"/>
                      </a:lnTo>
                      <a:lnTo>
                        <a:pt x="53" y="39"/>
                      </a:lnTo>
                      <a:lnTo>
                        <a:pt x="40" y="66"/>
                      </a:lnTo>
                      <a:lnTo>
                        <a:pt x="13" y="92"/>
                      </a:lnTo>
                      <a:lnTo>
                        <a:pt x="0" y="106"/>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79" name="Freeform 13"/>
                <p:cNvSpPr>
                  <a:spLocks/>
                </p:cNvSpPr>
                <p:nvPr/>
              </p:nvSpPr>
              <p:spPr bwMode="auto">
                <a:xfrm>
                  <a:off x="2117" y="1263"/>
                  <a:ext cx="39" cy="13"/>
                </a:xfrm>
                <a:custGeom>
                  <a:avLst/>
                  <a:gdLst>
                    <a:gd name="T0" fmla="*/ 39 w 39"/>
                    <a:gd name="T1" fmla="*/ 13 h 13"/>
                    <a:gd name="T2" fmla="*/ 26 w 39"/>
                    <a:gd name="T3" fmla="*/ 13 h 13"/>
                    <a:gd name="T4" fmla="*/ 26 w 39"/>
                    <a:gd name="T5" fmla="*/ 13 h 13"/>
                    <a:gd name="T6" fmla="*/ 26 w 39"/>
                    <a:gd name="T7" fmla="*/ 13 h 13"/>
                    <a:gd name="T8" fmla="*/ 0 w 39"/>
                    <a:gd name="T9" fmla="*/ 0 h 13"/>
                    <a:gd name="T10" fmla="*/ 0 60000 65536"/>
                    <a:gd name="T11" fmla="*/ 0 60000 65536"/>
                    <a:gd name="T12" fmla="*/ 0 60000 65536"/>
                    <a:gd name="T13" fmla="*/ 0 60000 65536"/>
                    <a:gd name="T14" fmla="*/ 0 60000 65536"/>
                    <a:gd name="T15" fmla="*/ 0 w 39"/>
                    <a:gd name="T16" fmla="*/ 0 h 13"/>
                    <a:gd name="T17" fmla="*/ 39 w 39"/>
                    <a:gd name="T18" fmla="*/ 13 h 13"/>
                  </a:gdLst>
                  <a:ahLst/>
                  <a:cxnLst>
                    <a:cxn ang="T10">
                      <a:pos x="T0" y="T1"/>
                    </a:cxn>
                    <a:cxn ang="T11">
                      <a:pos x="T2" y="T3"/>
                    </a:cxn>
                    <a:cxn ang="T12">
                      <a:pos x="T4" y="T5"/>
                    </a:cxn>
                    <a:cxn ang="T13">
                      <a:pos x="T6" y="T7"/>
                    </a:cxn>
                    <a:cxn ang="T14">
                      <a:pos x="T8" y="T9"/>
                    </a:cxn>
                  </a:cxnLst>
                  <a:rect l="T15" t="T16" r="T17" b="T18"/>
                  <a:pathLst>
                    <a:path w="39" h="13">
                      <a:moveTo>
                        <a:pt x="39" y="13"/>
                      </a:moveTo>
                      <a:lnTo>
                        <a:pt x="26" y="13"/>
                      </a:lnTo>
                      <a:lnTo>
                        <a:pt x="0"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80" name="Freeform 14"/>
                <p:cNvSpPr>
                  <a:spLocks/>
                </p:cNvSpPr>
                <p:nvPr/>
              </p:nvSpPr>
              <p:spPr bwMode="auto">
                <a:xfrm>
                  <a:off x="2103" y="1263"/>
                  <a:ext cx="40" cy="26"/>
                </a:xfrm>
                <a:custGeom>
                  <a:avLst/>
                  <a:gdLst>
                    <a:gd name="T0" fmla="*/ 40 w 40"/>
                    <a:gd name="T1" fmla="*/ 26 h 26"/>
                    <a:gd name="T2" fmla="*/ 27 w 40"/>
                    <a:gd name="T3" fmla="*/ 13 h 26"/>
                    <a:gd name="T4" fmla="*/ 14 w 40"/>
                    <a:gd name="T5" fmla="*/ 13 h 26"/>
                    <a:gd name="T6" fmla="*/ 14 w 40"/>
                    <a:gd name="T7" fmla="*/ 13 h 26"/>
                    <a:gd name="T8" fmla="*/ 14 w 40"/>
                    <a:gd name="T9" fmla="*/ 0 h 26"/>
                    <a:gd name="T10" fmla="*/ 14 w 40"/>
                    <a:gd name="T11" fmla="*/ 0 h 26"/>
                    <a:gd name="T12" fmla="*/ 14 w 40"/>
                    <a:gd name="T13" fmla="*/ 0 h 26"/>
                    <a:gd name="T14" fmla="*/ 14 w 40"/>
                    <a:gd name="T15" fmla="*/ 0 h 26"/>
                    <a:gd name="T16" fmla="*/ 14 w 40"/>
                    <a:gd name="T17" fmla="*/ 0 h 26"/>
                    <a:gd name="T18" fmla="*/ 14 w 40"/>
                    <a:gd name="T19" fmla="*/ 0 h 26"/>
                    <a:gd name="T20" fmla="*/ 0 w 40"/>
                    <a:gd name="T21" fmla="*/ 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26"/>
                    <a:gd name="T35" fmla="*/ 40 w 4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26">
                      <a:moveTo>
                        <a:pt x="40" y="26"/>
                      </a:moveTo>
                      <a:lnTo>
                        <a:pt x="27" y="13"/>
                      </a:lnTo>
                      <a:lnTo>
                        <a:pt x="14" y="13"/>
                      </a:lnTo>
                      <a:lnTo>
                        <a:pt x="14" y="0"/>
                      </a:lnTo>
                      <a:lnTo>
                        <a:pt x="0"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81" name="Freeform 15"/>
                <p:cNvSpPr>
                  <a:spLocks/>
                </p:cNvSpPr>
                <p:nvPr/>
              </p:nvSpPr>
              <p:spPr bwMode="auto">
                <a:xfrm>
                  <a:off x="2103" y="1276"/>
                  <a:ext cx="27" cy="13"/>
                </a:xfrm>
                <a:custGeom>
                  <a:avLst/>
                  <a:gdLst>
                    <a:gd name="T0" fmla="*/ 27 w 27"/>
                    <a:gd name="T1" fmla="*/ 13 h 13"/>
                    <a:gd name="T2" fmla="*/ 27 w 27"/>
                    <a:gd name="T3" fmla="*/ 13 h 13"/>
                    <a:gd name="T4" fmla="*/ 27 w 27"/>
                    <a:gd name="T5" fmla="*/ 13 h 13"/>
                    <a:gd name="T6" fmla="*/ 14 w 27"/>
                    <a:gd name="T7" fmla="*/ 0 h 13"/>
                    <a:gd name="T8" fmla="*/ 14 w 27"/>
                    <a:gd name="T9" fmla="*/ 0 h 13"/>
                    <a:gd name="T10" fmla="*/ 14 w 27"/>
                    <a:gd name="T11" fmla="*/ 0 h 13"/>
                    <a:gd name="T12" fmla="*/ 14 w 27"/>
                    <a:gd name="T13" fmla="*/ 0 h 13"/>
                    <a:gd name="T14" fmla="*/ 14 w 27"/>
                    <a:gd name="T15" fmla="*/ 0 h 13"/>
                    <a:gd name="T16" fmla="*/ 14 w 27"/>
                    <a:gd name="T17" fmla="*/ 0 h 13"/>
                    <a:gd name="T18" fmla="*/ 0 w 27"/>
                    <a:gd name="T19" fmla="*/ 0 h 13"/>
                    <a:gd name="T20" fmla="*/ 0 w 27"/>
                    <a:gd name="T21" fmla="*/ 0 h 13"/>
                    <a:gd name="T22" fmla="*/ 0 w 27"/>
                    <a:gd name="T23" fmla="*/ 0 h 13"/>
                    <a:gd name="T24" fmla="*/ 0 w 27"/>
                    <a:gd name="T25" fmla="*/ 0 h 13"/>
                    <a:gd name="T26" fmla="*/ 0 w 27"/>
                    <a:gd name="T27" fmla="*/ 0 h 13"/>
                    <a:gd name="T28" fmla="*/ 0 w 27"/>
                    <a:gd name="T29" fmla="*/ 0 h 13"/>
                    <a:gd name="T30" fmla="*/ 0 w 27"/>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
                    <a:gd name="T49" fmla="*/ 0 h 13"/>
                    <a:gd name="T50" fmla="*/ 27 w 27"/>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 h="13">
                      <a:moveTo>
                        <a:pt x="27" y="13"/>
                      </a:moveTo>
                      <a:lnTo>
                        <a:pt x="27" y="13"/>
                      </a:lnTo>
                      <a:lnTo>
                        <a:pt x="14" y="0"/>
                      </a:lnTo>
                      <a:lnTo>
                        <a:pt x="0"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82" name="Freeform 16"/>
                <p:cNvSpPr>
                  <a:spLocks/>
                </p:cNvSpPr>
                <p:nvPr/>
              </p:nvSpPr>
              <p:spPr bwMode="auto">
                <a:xfrm>
                  <a:off x="2236" y="1143"/>
                  <a:ext cx="66" cy="14"/>
                </a:xfrm>
                <a:custGeom>
                  <a:avLst/>
                  <a:gdLst>
                    <a:gd name="T0" fmla="*/ 0 w 66"/>
                    <a:gd name="T1" fmla="*/ 14 h 14"/>
                    <a:gd name="T2" fmla="*/ 40 w 66"/>
                    <a:gd name="T3" fmla="*/ 0 h 14"/>
                    <a:gd name="T4" fmla="*/ 40 w 66"/>
                    <a:gd name="T5" fmla="*/ 0 h 14"/>
                    <a:gd name="T6" fmla="*/ 66 w 66"/>
                    <a:gd name="T7" fmla="*/ 0 h 14"/>
                    <a:gd name="T8" fmla="*/ 0 60000 65536"/>
                    <a:gd name="T9" fmla="*/ 0 60000 65536"/>
                    <a:gd name="T10" fmla="*/ 0 60000 65536"/>
                    <a:gd name="T11" fmla="*/ 0 60000 65536"/>
                    <a:gd name="T12" fmla="*/ 0 w 66"/>
                    <a:gd name="T13" fmla="*/ 0 h 14"/>
                    <a:gd name="T14" fmla="*/ 66 w 66"/>
                    <a:gd name="T15" fmla="*/ 14 h 14"/>
                  </a:gdLst>
                  <a:ahLst/>
                  <a:cxnLst>
                    <a:cxn ang="T8">
                      <a:pos x="T0" y="T1"/>
                    </a:cxn>
                    <a:cxn ang="T9">
                      <a:pos x="T2" y="T3"/>
                    </a:cxn>
                    <a:cxn ang="T10">
                      <a:pos x="T4" y="T5"/>
                    </a:cxn>
                    <a:cxn ang="T11">
                      <a:pos x="T6" y="T7"/>
                    </a:cxn>
                  </a:cxnLst>
                  <a:rect l="T12" t="T13" r="T14" b="T15"/>
                  <a:pathLst>
                    <a:path w="66" h="14">
                      <a:moveTo>
                        <a:pt x="0" y="14"/>
                      </a:moveTo>
                      <a:lnTo>
                        <a:pt x="40" y="0"/>
                      </a:lnTo>
                      <a:lnTo>
                        <a:pt x="66"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83" name="Freeform 17"/>
                <p:cNvSpPr>
                  <a:spLocks/>
                </p:cNvSpPr>
                <p:nvPr/>
              </p:nvSpPr>
              <p:spPr bwMode="auto">
                <a:xfrm>
                  <a:off x="2236" y="1157"/>
                  <a:ext cx="79" cy="26"/>
                </a:xfrm>
                <a:custGeom>
                  <a:avLst/>
                  <a:gdLst>
                    <a:gd name="T0" fmla="*/ 0 w 79"/>
                    <a:gd name="T1" fmla="*/ 26 h 26"/>
                    <a:gd name="T2" fmla="*/ 13 w 79"/>
                    <a:gd name="T3" fmla="*/ 13 h 26"/>
                    <a:gd name="T4" fmla="*/ 13 w 79"/>
                    <a:gd name="T5" fmla="*/ 13 h 26"/>
                    <a:gd name="T6" fmla="*/ 26 w 79"/>
                    <a:gd name="T7" fmla="*/ 0 h 26"/>
                    <a:gd name="T8" fmla="*/ 26 w 79"/>
                    <a:gd name="T9" fmla="*/ 0 h 26"/>
                    <a:gd name="T10" fmla="*/ 26 w 79"/>
                    <a:gd name="T11" fmla="*/ 0 h 26"/>
                    <a:gd name="T12" fmla="*/ 26 w 79"/>
                    <a:gd name="T13" fmla="*/ 0 h 26"/>
                    <a:gd name="T14" fmla="*/ 53 w 79"/>
                    <a:gd name="T15" fmla="*/ 0 h 26"/>
                    <a:gd name="T16" fmla="*/ 53 w 79"/>
                    <a:gd name="T17" fmla="*/ 0 h 26"/>
                    <a:gd name="T18" fmla="*/ 79 w 79"/>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26"/>
                    <a:gd name="T32" fmla="*/ 79 w 7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26">
                      <a:moveTo>
                        <a:pt x="0" y="26"/>
                      </a:moveTo>
                      <a:lnTo>
                        <a:pt x="13" y="13"/>
                      </a:lnTo>
                      <a:lnTo>
                        <a:pt x="26" y="0"/>
                      </a:lnTo>
                      <a:lnTo>
                        <a:pt x="53" y="0"/>
                      </a:lnTo>
                      <a:lnTo>
                        <a:pt x="79"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84" name="Freeform 18"/>
                <p:cNvSpPr>
                  <a:spLocks/>
                </p:cNvSpPr>
                <p:nvPr/>
              </p:nvSpPr>
              <p:spPr bwMode="auto">
                <a:xfrm>
                  <a:off x="2223" y="1183"/>
                  <a:ext cx="106" cy="13"/>
                </a:xfrm>
                <a:custGeom>
                  <a:avLst/>
                  <a:gdLst>
                    <a:gd name="T0" fmla="*/ 0 w 106"/>
                    <a:gd name="T1" fmla="*/ 13 h 13"/>
                    <a:gd name="T2" fmla="*/ 13 w 106"/>
                    <a:gd name="T3" fmla="*/ 13 h 13"/>
                    <a:gd name="T4" fmla="*/ 13 w 106"/>
                    <a:gd name="T5" fmla="*/ 13 h 13"/>
                    <a:gd name="T6" fmla="*/ 26 w 106"/>
                    <a:gd name="T7" fmla="*/ 13 h 13"/>
                    <a:gd name="T8" fmla="*/ 26 w 106"/>
                    <a:gd name="T9" fmla="*/ 13 h 13"/>
                    <a:gd name="T10" fmla="*/ 26 w 106"/>
                    <a:gd name="T11" fmla="*/ 13 h 13"/>
                    <a:gd name="T12" fmla="*/ 26 w 106"/>
                    <a:gd name="T13" fmla="*/ 13 h 13"/>
                    <a:gd name="T14" fmla="*/ 39 w 106"/>
                    <a:gd name="T15" fmla="*/ 0 h 13"/>
                    <a:gd name="T16" fmla="*/ 39 w 106"/>
                    <a:gd name="T17" fmla="*/ 0 h 13"/>
                    <a:gd name="T18" fmla="*/ 66 w 106"/>
                    <a:gd name="T19" fmla="*/ 0 h 13"/>
                    <a:gd name="T20" fmla="*/ 66 w 106"/>
                    <a:gd name="T21" fmla="*/ 0 h 13"/>
                    <a:gd name="T22" fmla="*/ 66 w 106"/>
                    <a:gd name="T23" fmla="*/ 0 h 13"/>
                    <a:gd name="T24" fmla="*/ 66 w 106"/>
                    <a:gd name="T25" fmla="*/ 0 h 13"/>
                    <a:gd name="T26" fmla="*/ 79 w 106"/>
                    <a:gd name="T27" fmla="*/ 0 h 13"/>
                    <a:gd name="T28" fmla="*/ 79 w 106"/>
                    <a:gd name="T29" fmla="*/ 0 h 13"/>
                    <a:gd name="T30" fmla="*/ 106 w 106"/>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3"/>
                    <a:gd name="T50" fmla="*/ 106 w 106"/>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3">
                      <a:moveTo>
                        <a:pt x="0" y="13"/>
                      </a:moveTo>
                      <a:lnTo>
                        <a:pt x="13" y="13"/>
                      </a:lnTo>
                      <a:lnTo>
                        <a:pt x="26" y="13"/>
                      </a:lnTo>
                      <a:lnTo>
                        <a:pt x="39" y="0"/>
                      </a:lnTo>
                      <a:lnTo>
                        <a:pt x="66" y="0"/>
                      </a:lnTo>
                      <a:lnTo>
                        <a:pt x="79" y="0"/>
                      </a:lnTo>
                      <a:lnTo>
                        <a:pt x="106"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85" name="Freeform 19"/>
                <p:cNvSpPr>
                  <a:spLocks/>
                </p:cNvSpPr>
                <p:nvPr/>
              </p:nvSpPr>
              <p:spPr bwMode="auto">
                <a:xfrm>
                  <a:off x="2103" y="1104"/>
                  <a:ext cx="67" cy="39"/>
                </a:xfrm>
                <a:custGeom>
                  <a:avLst/>
                  <a:gdLst>
                    <a:gd name="T0" fmla="*/ 0 w 67"/>
                    <a:gd name="T1" fmla="*/ 0 h 39"/>
                    <a:gd name="T2" fmla="*/ 14 w 67"/>
                    <a:gd name="T3" fmla="*/ 0 h 39"/>
                    <a:gd name="T4" fmla="*/ 14 w 67"/>
                    <a:gd name="T5" fmla="*/ 0 h 39"/>
                    <a:gd name="T6" fmla="*/ 14 w 67"/>
                    <a:gd name="T7" fmla="*/ 0 h 39"/>
                    <a:gd name="T8" fmla="*/ 14 w 67"/>
                    <a:gd name="T9" fmla="*/ 0 h 39"/>
                    <a:gd name="T10" fmla="*/ 14 w 67"/>
                    <a:gd name="T11" fmla="*/ 0 h 39"/>
                    <a:gd name="T12" fmla="*/ 27 w 67"/>
                    <a:gd name="T13" fmla="*/ 0 h 39"/>
                    <a:gd name="T14" fmla="*/ 53 w 67"/>
                    <a:gd name="T15" fmla="*/ 0 h 39"/>
                    <a:gd name="T16" fmla="*/ 53 w 67"/>
                    <a:gd name="T17" fmla="*/ 0 h 39"/>
                    <a:gd name="T18" fmla="*/ 53 w 67"/>
                    <a:gd name="T19" fmla="*/ 13 h 39"/>
                    <a:gd name="T20" fmla="*/ 67 w 67"/>
                    <a:gd name="T21" fmla="*/ 26 h 39"/>
                    <a:gd name="T22" fmla="*/ 67 w 67"/>
                    <a:gd name="T23" fmla="*/ 26 h 39"/>
                    <a:gd name="T24" fmla="*/ 53 w 67"/>
                    <a:gd name="T25" fmla="*/ 39 h 39"/>
                    <a:gd name="T26" fmla="*/ 53 w 67"/>
                    <a:gd name="T27" fmla="*/ 39 h 39"/>
                    <a:gd name="T28" fmla="*/ 53 w 67"/>
                    <a:gd name="T29" fmla="*/ 39 h 39"/>
                    <a:gd name="T30" fmla="*/ 27 w 67"/>
                    <a:gd name="T31" fmla="*/ 26 h 39"/>
                    <a:gd name="T32" fmla="*/ 14 w 67"/>
                    <a:gd name="T33" fmla="*/ 13 h 39"/>
                    <a:gd name="T34" fmla="*/ 14 w 67"/>
                    <a:gd name="T35" fmla="*/ 13 h 39"/>
                    <a:gd name="T36" fmla="*/ 0 w 67"/>
                    <a:gd name="T37" fmla="*/ 13 h 39"/>
                    <a:gd name="T38" fmla="*/ 0 w 67"/>
                    <a:gd name="T39" fmla="*/ 13 h 39"/>
                    <a:gd name="T40" fmla="*/ 0 w 67"/>
                    <a:gd name="T41" fmla="*/ 13 h 39"/>
                    <a:gd name="T42" fmla="*/ 0 w 67"/>
                    <a:gd name="T43" fmla="*/ 13 h 39"/>
                    <a:gd name="T44" fmla="*/ 0 w 67"/>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7"/>
                    <a:gd name="T70" fmla="*/ 0 h 39"/>
                    <a:gd name="T71" fmla="*/ 67 w 67"/>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a:solidFill>
                      <a:srgbClr val="000000"/>
                    </a:solidFill>
                  </a:endParaRPr>
                </a:p>
              </p:txBody>
            </p:sp>
            <p:sp>
              <p:nvSpPr>
                <p:cNvPr id="86" name="Freeform 20"/>
                <p:cNvSpPr>
                  <a:spLocks/>
                </p:cNvSpPr>
                <p:nvPr/>
              </p:nvSpPr>
              <p:spPr bwMode="auto">
                <a:xfrm>
                  <a:off x="2103" y="1104"/>
                  <a:ext cx="53" cy="39"/>
                </a:xfrm>
                <a:custGeom>
                  <a:avLst/>
                  <a:gdLst>
                    <a:gd name="T0" fmla="*/ 0 w 53"/>
                    <a:gd name="T1" fmla="*/ 0 h 39"/>
                    <a:gd name="T2" fmla="*/ 14 w 53"/>
                    <a:gd name="T3" fmla="*/ 0 h 39"/>
                    <a:gd name="T4" fmla="*/ 14 w 53"/>
                    <a:gd name="T5" fmla="*/ 0 h 39"/>
                    <a:gd name="T6" fmla="*/ 14 w 53"/>
                    <a:gd name="T7" fmla="*/ 0 h 39"/>
                    <a:gd name="T8" fmla="*/ 27 w 53"/>
                    <a:gd name="T9" fmla="*/ 0 h 39"/>
                    <a:gd name="T10" fmla="*/ 40 w 53"/>
                    <a:gd name="T11" fmla="*/ 0 h 39"/>
                    <a:gd name="T12" fmla="*/ 40 w 53"/>
                    <a:gd name="T13" fmla="*/ 0 h 39"/>
                    <a:gd name="T14" fmla="*/ 53 w 53"/>
                    <a:gd name="T15" fmla="*/ 13 h 39"/>
                    <a:gd name="T16" fmla="*/ 53 w 53"/>
                    <a:gd name="T17" fmla="*/ 26 h 39"/>
                    <a:gd name="T18" fmla="*/ 53 w 53"/>
                    <a:gd name="T19" fmla="*/ 26 h 39"/>
                    <a:gd name="T20" fmla="*/ 53 w 53"/>
                    <a:gd name="T21" fmla="*/ 26 h 39"/>
                    <a:gd name="T22" fmla="*/ 40 w 53"/>
                    <a:gd name="T23" fmla="*/ 39 h 39"/>
                    <a:gd name="T24" fmla="*/ 40 w 53"/>
                    <a:gd name="T25" fmla="*/ 39 h 39"/>
                    <a:gd name="T26" fmla="*/ 27 w 53"/>
                    <a:gd name="T27" fmla="*/ 26 h 39"/>
                    <a:gd name="T28" fmla="*/ 14 w 53"/>
                    <a:gd name="T29" fmla="*/ 13 h 39"/>
                    <a:gd name="T30" fmla="*/ 14 w 53"/>
                    <a:gd name="T31" fmla="*/ 13 h 39"/>
                    <a:gd name="T32" fmla="*/ 14 w 53"/>
                    <a:gd name="T33" fmla="*/ 13 h 39"/>
                    <a:gd name="T34" fmla="*/ 0 w 53"/>
                    <a:gd name="T35" fmla="*/ 13 h 39"/>
                    <a:gd name="T36" fmla="*/ 0 w 53"/>
                    <a:gd name="T37" fmla="*/ 13 h 39"/>
                    <a:gd name="T38" fmla="*/ 0 w 53"/>
                    <a:gd name="T39" fmla="*/ 13 h 39"/>
                    <a:gd name="T40" fmla="*/ 0 w 53"/>
                    <a:gd name="T41" fmla="*/ 0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39"/>
                    <a:gd name="T65" fmla="*/ 53 w 53"/>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39">
                      <a:moveTo>
                        <a:pt x="0" y="0"/>
                      </a:moveTo>
                      <a:lnTo>
                        <a:pt x="14" y="0"/>
                      </a:lnTo>
                      <a:lnTo>
                        <a:pt x="27" y="0"/>
                      </a:lnTo>
                      <a:lnTo>
                        <a:pt x="40" y="0"/>
                      </a:lnTo>
                      <a:lnTo>
                        <a:pt x="53" y="13"/>
                      </a:lnTo>
                      <a:lnTo>
                        <a:pt x="53" y="26"/>
                      </a:lnTo>
                      <a:lnTo>
                        <a:pt x="40" y="39"/>
                      </a:lnTo>
                      <a:lnTo>
                        <a:pt x="27" y="26"/>
                      </a:lnTo>
                      <a:lnTo>
                        <a:pt x="14" y="13"/>
                      </a:lnTo>
                      <a:lnTo>
                        <a:pt x="0" y="1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a:solidFill>
                      <a:srgbClr val="000000"/>
                    </a:solidFill>
                  </a:endParaRPr>
                </a:p>
              </p:txBody>
            </p:sp>
            <p:sp>
              <p:nvSpPr>
                <p:cNvPr id="87" name="Freeform 21"/>
                <p:cNvSpPr>
                  <a:spLocks/>
                </p:cNvSpPr>
                <p:nvPr/>
              </p:nvSpPr>
              <p:spPr bwMode="auto">
                <a:xfrm>
                  <a:off x="2130" y="1104"/>
                  <a:ext cx="13" cy="26"/>
                </a:xfrm>
                <a:custGeom>
                  <a:avLst/>
                  <a:gdLst>
                    <a:gd name="T0" fmla="*/ 0 w 13"/>
                    <a:gd name="T1" fmla="*/ 13 h 26"/>
                    <a:gd name="T2" fmla="*/ 0 w 13"/>
                    <a:gd name="T3" fmla="*/ 13 h 26"/>
                    <a:gd name="T4" fmla="*/ 13 w 13"/>
                    <a:gd name="T5" fmla="*/ 0 h 26"/>
                    <a:gd name="T6" fmla="*/ 13 w 13"/>
                    <a:gd name="T7" fmla="*/ 0 h 26"/>
                    <a:gd name="T8" fmla="*/ 13 w 13"/>
                    <a:gd name="T9" fmla="*/ 13 h 26"/>
                    <a:gd name="T10" fmla="*/ 13 w 13"/>
                    <a:gd name="T11" fmla="*/ 13 h 26"/>
                    <a:gd name="T12" fmla="*/ 13 w 13"/>
                    <a:gd name="T13" fmla="*/ 13 h 26"/>
                    <a:gd name="T14" fmla="*/ 13 w 13"/>
                    <a:gd name="T15" fmla="*/ 26 h 26"/>
                    <a:gd name="T16" fmla="*/ 13 w 13"/>
                    <a:gd name="T17" fmla="*/ 26 h 26"/>
                    <a:gd name="T18" fmla="*/ 13 w 13"/>
                    <a:gd name="T19" fmla="*/ 26 h 26"/>
                    <a:gd name="T20" fmla="*/ 0 w 13"/>
                    <a:gd name="T21" fmla="*/ 26 h 26"/>
                    <a:gd name="T22" fmla="*/ 0 w 13"/>
                    <a:gd name="T23" fmla="*/ 13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0" y="13"/>
                      </a:moveTo>
                      <a:lnTo>
                        <a:pt x="0" y="13"/>
                      </a:lnTo>
                      <a:lnTo>
                        <a:pt x="13" y="0"/>
                      </a:lnTo>
                      <a:lnTo>
                        <a:pt x="13" y="13"/>
                      </a:lnTo>
                      <a:lnTo>
                        <a:pt x="13" y="26"/>
                      </a:lnTo>
                      <a:lnTo>
                        <a:pt x="0" y="26"/>
                      </a:lnTo>
                      <a:lnTo>
                        <a:pt x="0" y="13"/>
                      </a:lnTo>
                      <a:close/>
                    </a:path>
                  </a:pathLst>
                </a:custGeom>
                <a:solidFill>
                  <a:srgbClr val="FE1012"/>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a:solidFill>
                      <a:srgbClr val="000000"/>
                    </a:solidFill>
                  </a:endParaRPr>
                </a:p>
              </p:txBody>
            </p:sp>
            <p:sp>
              <p:nvSpPr>
                <p:cNvPr id="88" name="Freeform 22"/>
                <p:cNvSpPr>
                  <a:spLocks/>
                </p:cNvSpPr>
                <p:nvPr/>
              </p:nvSpPr>
              <p:spPr bwMode="auto">
                <a:xfrm>
                  <a:off x="2103" y="1104"/>
                  <a:ext cx="67" cy="39"/>
                </a:xfrm>
                <a:custGeom>
                  <a:avLst/>
                  <a:gdLst>
                    <a:gd name="T0" fmla="*/ 14 w 67"/>
                    <a:gd name="T1" fmla="*/ 0 h 39"/>
                    <a:gd name="T2" fmla="*/ 14 w 67"/>
                    <a:gd name="T3" fmla="*/ 0 h 39"/>
                    <a:gd name="T4" fmla="*/ 14 w 67"/>
                    <a:gd name="T5" fmla="*/ 0 h 39"/>
                    <a:gd name="T6" fmla="*/ 14 w 67"/>
                    <a:gd name="T7" fmla="*/ 0 h 39"/>
                    <a:gd name="T8" fmla="*/ 14 w 67"/>
                    <a:gd name="T9" fmla="*/ 0 h 39"/>
                    <a:gd name="T10" fmla="*/ 27 w 67"/>
                    <a:gd name="T11" fmla="*/ 0 h 39"/>
                    <a:gd name="T12" fmla="*/ 53 w 67"/>
                    <a:gd name="T13" fmla="*/ 0 h 39"/>
                    <a:gd name="T14" fmla="*/ 53 w 67"/>
                    <a:gd name="T15" fmla="*/ 0 h 39"/>
                    <a:gd name="T16" fmla="*/ 53 w 67"/>
                    <a:gd name="T17" fmla="*/ 13 h 39"/>
                    <a:gd name="T18" fmla="*/ 67 w 67"/>
                    <a:gd name="T19" fmla="*/ 26 h 39"/>
                    <a:gd name="T20" fmla="*/ 67 w 67"/>
                    <a:gd name="T21" fmla="*/ 26 h 39"/>
                    <a:gd name="T22" fmla="*/ 53 w 67"/>
                    <a:gd name="T23" fmla="*/ 39 h 39"/>
                    <a:gd name="T24" fmla="*/ 53 w 67"/>
                    <a:gd name="T25" fmla="*/ 39 h 39"/>
                    <a:gd name="T26" fmla="*/ 53 w 67"/>
                    <a:gd name="T27" fmla="*/ 39 h 39"/>
                    <a:gd name="T28" fmla="*/ 27 w 67"/>
                    <a:gd name="T29" fmla="*/ 26 h 39"/>
                    <a:gd name="T30" fmla="*/ 14 w 67"/>
                    <a:gd name="T31" fmla="*/ 13 h 39"/>
                    <a:gd name="T32" fmla="*/ 14 w 67"/>
                    <a:gd name="T33" fmla="*/ 13 h 39"/>
                    <a:gd name="T34" fmla="*/ 0 w 67"/>
                    <a:gd name="T35" fmla="*/ 13 h 39"/>
                    <a:gd name="T36" fmla="*/ 0 w 67"/>
                    <a:gd name="T37" fmla="*/ 13 h 39"/>
                    <a:gd name="T38" fmla="*/ 0 w 67"/>
                    <a:gd name="T39" fmla="*/ 13 h 39"/>
                    <a:gd name="T40" fmla="*/ 0 w 67"/>
                    <a:gd name="T41" fmla="*/ 13 h 39"/>
                    <a:gd name="T42" fmla="*/ 0 w 67"/>
                    <a:gd name="T43" fmla="*/ 0 h 39"/>
                    <a:gd name="T44" fmla="*/ 14 w 67"/>
                    <a:gd name="T45" fmla="*/ 0 h 39"/>
                    <a:gd name="T46" fmla="*/ 14 w 67"/>
                    <a:gd name="T47" fmla="*/ 0 h 39"/>
                    <a:gd name="T48" fmla="*/ 14 w 67"/>
                    <a:gd name="T49" fmla="*/ 0 h 39"/>
                    <a:gd name="T50" fmla="*/ 27 w 67"/>
                    <a:gd name="T51" fmla="*/ 0 h 39"/>
                    <a:gd name="T52" fmla="*/ 40 w 67"/>
                    <a:gd name="T53" fmla="*/ 0 h 39"/>
                    <a:gd name="T54" fmla="*/ 40 w 67"/>
                    <a:gd name="T55" fmla="*/ 0 h 39"/>
                    <a:gd name="T56" fmla="*/ 53 w 67"/>
                    <a:gd name="T57" fmla="*/ 13 h 39"/>
                    <a:gd name="T58" fmla="*/ 53 w 67"/>
                    <a:gd name="T59" fmla="*/ 26 h 39"/>
                    <a:gd name="T60" fmla="*/ 53 w 67"/>
                    <a:gd name="T61" fmla="*/ 26 h 39"/>
                    <a:gd name="T62" fmla="*/ 53 w 67"/>
                    <a:gd name="T63" fmla="*/ 26 h 39"/>
                    <a:gd name="T64" fmla="*/ 40 w 67"/>
                    <a:gd name="T65" fmla="*/ 39 h 39"/>
                    <a:gd name="T66" fmla="*/ 40 w 67"/>
                    <a:gd name="T67" fmla="*/ 39 h 39"/>
                    <a:gd name="T68" fmla="*/ 27 w 67"/>
                    <a:gd name="T69" fmla="*/ 26 h 39"/>
                    <a:gd name="T70" fmla="*/ 14 w 67"/>
                    <a:gd name="T71" fmla="*/ 13 h 39"/>
                    <a:gd name="T72" fmla="*/ 14 w 67"/>
                    <a:gd name="T73" fmla="*/ 13 h 39"/>
                    <a:gd name="T74" fmla="*/ 14 w 67"/>
                    <a:gd name="T75" fmla="*/ 13 h 39"/>
                    <a:gd name="T76" fmla="*/ 0 w 67"/>
                    <a:gd name="T77" fmla="*/ 13 h 39"/>
                    <a:gd name="T78" fmla="*/ 0 w 67"/>
                    <a:gd name="T79" fmla="*/ 13 h 39"/>
                    <a:gd name="T80" fmla="*/ 0 w 67"/>
                    <a:gd name="T81" fmla="*/ 13 h 39"/>
                    <a:gd name="T82" fmla="*/ 0 w 67"/>
                    <a:gd name="T83" fmla="*/ 0 h 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
                    <a:gd name="T127" fmla="*/ 0 h 39"/>
                    <a:gd name="T128" fmla="*/ 67 w 67"/>
                    <a:gd name="T129" fmla="*/ 39 h 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lnTo>
                        <a:pt x="14" y="0"/>
                      </a:lnTo>
                      <a:lnTo>
                        <a:pt x="27" y="0"/>
                      </a:lnTo>
                      <a:lnTo>
                        <a:pt x="40" y="0"/>
                      </a:lnTo>
                      <a:lnTo>
                        <a:pt x="53" y="13"/>
                      </a:lnTo>
                      <a:lnTo>
                        <a:pt x="53" y="26"/>
                      </a:lnTo>
                      <a:lnTo>
                        <a:pt x="40" y="39"/>
                      </a:lnTo>
                      <a:lnTo>
                        <a:pt x="27" y="26"/>
                      </a:lnTo>
                      <a:lnTo>
                        <a:pt x="14" y="13"/>
                      </a:lnTo>
                      <a:lnTo>
                        <a:pt x="0" y="13"/>
                      </a:lnTo>
                      <a:lnTo>
                        <a:pt x="0" y="0"/>
                      </a:lnTo>
                      <a:close/>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89" name="Freeform 23"/>
                <p:cNvSpPr>
                  <a:spLocks/>
                </p:cNvSpPr>
                <p:nvPr/>
              </p:nvSpPr>
              <p:spPr bwMode="auto">
                <a:xfrm>
                  <a:off x="2130" y="1104"/>
                  <a:ext cx="13" cy="26"/>
                </a:xfrm>
                <a:custGeom>
                  <a:avLst/>
                  <a:gdLst>
                    <a:gd name="T0" fmla="*/ 0 w 13"/>
                    <a:gd name="T1" fmla="*/ 13 h 26"/>
                    <a:gd name="T2" fmla="*/ 0 w 13"/>
                    <a:gd name="T3" fmla="*/ 13 h 26"/>
                    <a:gd name="T4" fmla="*/ 0 w 13"/>
                    <a:gd name="T5" fmla="*/ 13 h 26"/>
                    <a:gd name="T6" fmla="*/ 13 w 13"/>
                    <a:gd name="T7" fmla="*/ 0 h 26"/>
                    <a:gd name="T8" fmla="*/ 13 w 13"/>
                    <a:gd name="T9" fmla="*/ 0 h 26"/>
                    <a:gd name="T10" fmla="*/ 13 w 13"/>
                    <a:gd name="T11" fmla="*/ 0 h 26"/>
                    <a:gd name="T12" fmla="*/ 13 w 13"/>
                    <a:gd name="T13" fmla="*/ 0 h 26"/>
                    <a:gd name="T14" fmla="*/ 13 w 13"/>
                    <a:gd name="T15" fmla="*/ 13 h 26"/>
                    <a:gd name="T16" fmla="*/ 13 w 13"/>
                    <a:gd name="T17" fmla="*/ 13 h 26"/>
                    <a:gd name="T18" fmla="*/ 13 w 13"/>
                    <a:gd name="T19" fmla="*/ 13 h 26"/>
                    <a:gd name="T20" fmla="*/ 13 w 13"/>
                    <a:gd name="T21" fmla="*/ 13 h 26"/>
                    <a:gd name="T22" fmla="*/ 13 w 13"/>
                    <a:gd name="T23" fmla="*/ 13 h 26"/>
                    <a:gd name="T24" fmla="*/ 13 w 13"/>
                    <a:gd name="T25" fmla="*/ 13 h 26"/>
                    <a:gd name="T26" fmla="*/ 13 w 13"/>
                    <a:gd name="T27" fmla="*/ 26 h 26"/>
                    <a:gd name="T28" fmla="*/ 13 w 13"/>
                    <a:gd name="T29" fmla="*/ 26 h 26"/>
                    <a:gd name="T30" fmla="*/ 13 w 13"/>
                    <a:gd name="T31" fmla="*/ 26 h 26"/>
                    <a:gd name="T32" fmla="*/ 13 w 13"/>
                    <a:gd name="T33" fmla="*/ 26 h 26"/>
                    <a:gd name="T34" fmla="*/ 13 w 13"/>
                    <a:gd name="T35" fmla="*/ 26 h 26"/>
                    <a:gd name="T36" fmla="*/ 13 w 13"/>
                    <a:gd name="T37" fmla="*/ 26 h 26"/>
                    <a:gd name="T38" fmla="*/ 0 w 13"/>
                    <a:gd name="T39" fmla="*/ 26 h 26"/>
                    <a:gd name="T40" fmla="*/ 0 w 13"/>
                    <a:gd name="T41" fmla="*/ 26 h 26"/>
                    <a:gd name="T42" fmla="*/ 0 w 13"/>
                    <a:gd name="T43" fmla="*/ 13 h 26"/>
                    <a:gd name="T44" fmla="*/ 0 w 13"/>
                    <a:gd name="T45" fmla="*/ 13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
                    <a:gd name="T70" fmla="*/ 0 h 26"/>
                    <a:gd name="T71" fmla="*/ 13 w 13"/>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 h="26">
                      <a:moveTo>
                        <a:pt x="0" y="13"/>
                      </a:moveTo>
                      <a:lnTo>
                        <a:pt x="0" y="13"/>
                      </a:lnTo>
                      <a:lnTo>
                        <a:pt x="13" y="0"/>
                      </a:lnTo>
                      <a:lnTo>
                        <a:pt x="13" y="13"/>
                      </a:lnTo>
                      <a:lnTo>
                        <a:pt x="13" y="26"/>
                      </a:lnTo>
                      <a:lnTo>
                        <a:pt x="0" y="26"/>
                      </a:lnTo>
                      <a:lnTo>
                        <a:pt x="0" y="13"/>
                      </a:lnTo>
                      <a:close/>
                    </a:path>
                  </a:pathLst>
                </a:custGeom>
                <a:noFill/>
                <a:ln w="20638">
                  <a:solidFill>
                    <a:srgbClr val="FE1012"/>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grpSp>
          <p:grpSp>
            <p:nvGrpSpPr>
              <p:cNvPr id="68" name="Group 68"/>
              <p:cNvGrpSpPr>
                <a:grpSpLocks/>
              </p:cNvGrpSpPr>
              <p:nvPr/>
            </p:nvGrpSpPr>
            <p:grpSpPr bwMode="auto">
              <a:xfrm>
                <a:off x="593437" y="1832208"/>
                <a:ext cx="751123" cy="250977"/>
                <a:chOff x="3600" y="1698"/>
                <a:chExt cx="720" cy="240"/>
              </a:xfrm>
            </p:grpSpPr>
            <p:sp>
              <p:nvSpPr>
                <p:cNvPr id="73" name="AutoShape 9"/>
                <p:cNvSpPr>
                  <a:spLocks noChangeArrowheads="1"/>
                </p:cNvSpPr>
                <p:nvPr/>
              </p:nvSpPr>
              <p:spPr bwMode="auto">
                <a:xfrm flipH="1">
                  <a:off x="3600" y="1698"/>
                  <a:ext cx="720" cy="240"/>
                </a:xfrm>
                <a:prstGeom prst="flowChartTerminator">
                  <a:avLst/>
                </a:prstGeom>
                <a:solidFill>
                  <a:srgbClr val="FF9900"/>
                </a:solidFill>
                <a:ln w="9525">
                  <a:solidFill>
                    <a:schemeClr val="tx1"/>
                  </a:solidFill>
                  <a:miter lim="800000"/>
                  <a:headEnd/>
                  <a:tailEnd/>
                </a:ln>
              </p:spPr>
              <p:txBody>
                <a:bodyPr rot="10800000" vert="eaVert" wrap="none" lIns="11046" tIns="5524" rIns="11046" bIns="5524" anchor="ctr"/>
                <a:lstStyle/>
                <a:p>
                  <a:endParaRPr lang="en-US">
                    <a:solidFill>
                      <a:srgbClr val="000000"/>
                    </a:solidFill>
                  </a:endParaRPr>
                </a:p>
              </p:txBody>
            </p:sp>
            <p:grpSp>
              <p:nvGrpSpPr>
                <p:cNvPr id="74" name="Group 67"/>
                <p:cNvGrpSpPr>
                  <a:grpSpLocks/>
                </p:cNvGrpSpPr>
                <p:nvPr/>
              </p:nvGrpSpPr>
              <p:grpSpPr bwMode="auto">
                <a:xfrm>
                  <a:off x="3767" y="1781"/>
                  <a:ext cx="409" cy="71"/>
                  <a:chOff x="3767" y="1781"/>
                  <a:chExt cx="409" cy="71"/>
                </a:xfrm>
              </p:grpSpPr>
              <p:sp>
                <p:nvSpPr>
                  <p:cNvPr id="75" name="Line 25"/>
                  <p:cNvSpPr>
                    <a:spLocks noChangeShapeType="1"/>
                  </p:cNvSpPr>
                  <p:nvPr/>
                </p:nvSpPr>
                <p:spPr bwMode="auto">
                  <a:xfrm flipH="1">
                    <a:off x="3767" y="1817"/>
                    <a:ext cx="409"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rot="10800000" vert="eaVert" wrap="none" lIns="11046" tIns="5524" rIns="11046" bIns="5524" anchor="ctr"/>
                  <a:lstStyle/>
                  <a:p>
                    <a:endParaRPr lang="en-US"/>
                  </a:p>
                </p:txBody>
              </p:sp>
              <p:sp>
                <p:nvSpPr>
                  <p:cNvPr id="76" name="AutoShape 27"/>
                  <p:cNvSpPr>
                    <a:spLocks noChangeArrowheads="1"/>
                  </p:cNvSpPr>
                  <p:nvPr/>
                </p:nvSpPr>
                <p:spPr bwMode="auto">
                  <a:xfrm rot="5400000" flipH="1">
                    <a:off x="3925" y="1793"/>
                    <a:ext cx="71" cy="47"/>
                  </a:xfrm>
                  <a:prstGeom prst="triangle">
                    <a:avLst>
                      <a:gd name="adj" fmla="val 50000"/>
                    </a:avLst>
                  </a:prstGeom>
                  <a:solidFill>
                    <a:srgbClr val="FF0000"/>
                  </a:solidFill>
                  <a:ln w="19050">
                    <a:solidFill>
                      <a:schemeClr val="tx1"/>
                    </a:solidFill>
                    <a:miter lim="800000"/>
                    <a:headEnd/>
                    <a:tailEnd/>
                  </a:ln>
                </p:spPr>
                <p:txBody>
                  <a:bodyPr rot="10800000" vert="eaVert" wrap="none" lIns="11046" tIns="5524" rIns="11046" bIns="5524" anchor="ctr"/>
                  <a:lstStyle/>
                  <a:p>
                    <a:pPr algn="r" defTabSz="642938"/>
                    <a:endParaRPr lang="de-DE" sz="1700">
                      <a:solidFill>
                        <a:srgbClr val="000000"/>
                      </a:solidFill>
                      <a:latin typeface="Times" charset="0"/>
                    </a:endParaRPr>
                  </a:p>
                </p:txBody>
              </p:sp>
            </p:grpSp>
          </p:grpSp>
          <p:sp>
            <p:nvSpPr>
              <p:cNvPr id="69" name="Line 25"/>
              <p:cNvSpPr>
                <a:spLocks noChangeShapeType="1"/>
              </p:cNvSpPr>
              <p:nvPr/>
            </p:nvSpPr>
            <p:spPr bwMode="auto">
              <a:xfrm flipH="1">
                <a:off x="767654" y="1668482"/>
                <a:ext cx="426679"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rot="10800000" vert="eaVert" wrap="none" lIns="11046" tIns="5524" rIns="11046" bIns="5524" anchor="ctr"/>
              <a:lstStyle/>
              <a:p>
                <a:endParaRPr lang="en-US"/>
              </a:p>
            </p:txBody>
          </p:sp>
          <p:sp>
            <p:nvSpPr>
              <p:cNvPr id="70" name="AutoShape 27"/>
              <p:cNvSpPr>
                <a:spLocks noChangeArrowheads="1"/>
              </p:cNvSpPr>
              <p:nvPr/>
            </p:nvSpPr>
            <p:spPr bwMode="auto">
              <a:xfrm rot="5400000" flipH="1">
                <a:off x="880591" y="1643443"/>
                <a:ext cx="74247" cy="49031"/>
              </a:xfrm>
              <a:prstGeom prst="triangle">
                <a:avLst>
                  <a:gd name="adj" fmla="val 50000"/>
                </a:avLst>
              </a:prstGeom>
              <a:solidFill>
                <a:srgbClr val="FF0000"/>
              </a:solidFill>
              <a:ln w="19050">
                <a:solidFill>
                  <a:schemeClr val="tx1"/>
                </a:solidFill>
                <a:miter lim="800000"/>
                <a:headEnd/>
                <a:tailEnd/>
              </a:ln>
            </p:spPr>
            <p:txBody>
              <a:bodyPr rot="10800000" vert="eaVert" wrap="none" lIns="11046" tIns="5524" rIns="11046" bIns="5524" anchor="ctr"/>
              <a:lstStyle/>
              <a:p>
                <a:pPr algn="r" defTabSz="642938"/>
                <a:endParaRPr lang="de-DE" sz="1700">
                  <a:solidFill>
                    <a:srgbClr val="000000"/>
                  </a:solidFill>
                  <a:latin typeface="Times" charset="0"/>
                </a:endParaRPr>
              </a:p>
            </p:txBody>
          </p:sp>
          <p:sp>
            <p:nvSpPr>
              <p:cNvPr id="71" name="AutoShape 27"/>
              <p:cNvSpPr>
                <a:spLocks noChangeArrowheads="1"/>
              </p:cNvSpPr>
              <p:nvPr/>
            </p:nvSpPr>
            <p:spPr bwMode="auto">
              <a:xfrm rot="5400000" flipH="1">
                <a:off x="1040802" y="1643966"/>
                <a:ext cx="74247" cy="49031"/>
              </a:xfrm>
              <a:prstGeom prst="triangle">
                <a:avLst>
                  <a:gd name="adj" fmla="val 50000"/>
                </a:avLst>
              </a:prstGeom>
              <a:solidFill>
                <a:srgbClr val="FF0000"/>
              </a:solidFill>
              <a:ln w="19050">
                <a:solidFill>
                  <a:schemeClr val="tx1"/>
                </a:solidFill>
                <a:miter lim="800000"/>
                <a:headEnd/>
                <a:tailEnd/>
              </a:ln>
            </p:spPr>
            <p:txBody>
              <a:bodyPr rot="10800000" vert="eaVert" wrap="none" lIns="11046" tIns="5524" rIns="11046" bIns="5524" anchor="ctr"/>
              <a:lstStyle/>
              <a:p>
                <a:pPr algn="r" defTabSz="642938"/>
                <a:endParaRPr lang="de-DE" sz="1700">
                  <a:solidFill>
                    <a:srgbClr val="000000"/>
                  </a:solidFill>
                  <a:latin typeface="Times" charset="0"/>
                </a:endParaRPr>
              </a:p>
            </p:txBody>
          </p:sp>
          <p:sp>
            <p:nvSpPr>
              <p:cNvPr id="72" name="Rectangle 71"/>
              <p:cNvSpPr/>
              <p:nvPr/>
            </p:nvSpPr>
            <p:spPr>
              <a:xfrm>
                <a:off x="962067" y="1619802"/>
                <a:ext cx="49031" cy="852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626009311"/>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TextBox 2"/>
          <p:cNvSpPr txBox="1"/>
          <p:nvPr/>
        </p:nvSpPr>
        <p:spPr>
          <a:xfrm>
            <a:off x="1817973" y="1778000"/>
            <a:ext cx="5454137" cy="584776"/>
          </a:xfrm>
          <a:prstGeom prst="rect">
            <a:avLst/>
          </a:prstGeom>
          <a:noFill/>
        </p:spPr>
        <p:txBody>
          <a:bodyPr wrap="none" rtlCol="0">
            <a:spAutoFit/>
          </a:bodyPr>
          <a:lstStyle/>
          <a:p>
            <a:r>
              <a:rPr lang="en-US" sz="3200" b="1" dirty="0" smtClean="0"/>
              <a:t>Which Are The Effector Genes?</a:t>
            </a:r>
            <a:endParaRPr lang="en-US" sz="3200" b="1" dirty="0"/>
          </a:p>
        </p:txBody>
      </p:sp>
      <p:grpSp>
        <p:nvGrpSpPr>
          <p:cNvPr id="4" name="Group 3"/>
          <p:cNvGrpSpPr/>
          <p:nvPr/>
        </p:nvGrpSpPr>
        <p:grpSpPr>
          <a:xfrm>
            <a:off x="2125066" y="3759199"/>
            <a:ext cx="2934798" cy="1501775"/>
            <a:chOff x="726993" y="4970463"/>
            <a:chExt cx="2934798" cy="1501775"/>
          </a:xfrm>
        </p:grpSpPr>
        <p:grpSp>
          <p:nvGrpSpPr>
            <p:cNvPr id="5" name="Group 76"/>
            <p:cNvGrpSpPr>
              <a:grpSpLocks/>
            </p:cNvGrpSpPr>
            <p:nvPr/>
          </p:nvGrpSpPr>
          <p:grpSpPr bwMode="auto">
            <a:xfrm>
              <a:off x="726993" y="5319713"/>
              <a:ext cx="2689225" cy="958850"/>
              <a:chOff x="304800" y="1613583"/>
              <a:chExt cx="2728213" cy="976804"/>
            </a:xfrm>
          </p:grpSpPr>
          <p:grpSp>
            <p:nvGrpSpPr>
              <p:cNvPr id="31" name="Group 70"/>
              <p:cNvGrpSpPr>
                <a:grpSpLocks/>
              </p:cNvGrpSpPr>
              <p:nvPr/>
            </p:nvGrpSpPr>
            <p:grpSpPr bwMode="auto">
              <a:xfrm>
                <a:off x="990600" y="1613583"/>
                <a:ext cx="494413" cy="824817"/>
                <a:chOff x="952500" y="1600883"/>
                <a:chExt cx="494413" cy="824817"/>
              </a:xfrm>
            </p:grpSpPr>
            <p:pic>
              <p:nvPicPr>
                <p:cNvPr id="37" name="Picture 62"/>
                <p:cNvPicPr>
                  <a:picLocks noChangeAspect="1"/>
                </p:cNvPicPr>
                <p:nvPr/>
              </p:nvPicPr>
              <p:blipFill>
                <a:blip r:embed="rId2"/>
                <a:srcRect/>
                <a:stretch>
                  <a:fillRect/>
                </a:stretch>
              </p:blipFill>
              <p:spPr bwMode="auto">
                <a:xfrm rot="5400000">
                  <a:off x="762000" y="1866900"/>
                  <a:ext cx="749300" cy="368300"/>
                </a:xfrm>
                <a:prstGeom prst="rect">
                  <a:avLst/>
                </a:prstGeom>
                <a:noFill/>
                <a:ln w="9525">
                  <a:noFill/>
                  <a:miter lim="800000"/>
                  <a:headEnd/>
                  <a:tailEnd/>
                </a:ln>
              </p:spPr>
            </p:pic>
            <p:sp>
              <p:nvSpPr>
                <p:cNvPr id="38" name="Regular Pentagon 37"/>
                <p:cNvSpPr/>
                <p:nvPr/>
              </p:nvSpPr>
              <p:spPr>
                <a:xfrm>
                  <a:off x="1271662" y="1600883"/>
                  <a:ext cx="175545" cy="155254"/>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grpSp>
            <p:nvGrpSpPr>
              <p:cNvPr id="32" name="Group 69"/>
              <p:cNvGrpSpPr>
                <a:grpSpLocks/>
              </p:cNvGrpSpPr>
              <p:nvPr/>
            </p:nvGrpSpPr>
            <p:grpSpPr bwMode="auto">
              <a:xfrm flipH="1">
                <a:off x="549348" y="1613583"/>
                <a:ext cx="492052" cy="824817"/>
                <a:chOff x="546100" y="1613583"/>
                <a:chExt cx="492052" cy="824817"/>
              </a:xfrm>
            </p:grpSpPr>
            <p:pic>
              <p:nvPicPr>
                <p:cNvPr id="35" name="Picture 67"/>
                <p:cNvPicPr>
                  <a:picLocks noChangeAspect="1"/>
                </p:cNvPicPr>
                <p:nvPr/>
              </p:nvPicPr>
              <p:blipFill>
                <a:blip r:embed="rId2"/>
                <a:srcRect/>
                <a:stretch>
                  <a:fillRect/>
                </a:stretch>
              </p:blipFill>
              <p:spPr bwMode="auto">
                <a:xfrm rot="5400000">
                  <a:off x="355600" y="1879600"/>
                  <a:ext cx="749300" cy="368300"/>
                </a:xfrm>
                <a:prstGeom prst="rect">
                  <a:avLst/>
                </a:prstGeom>
                <a:noFill/>
                <a:ln w="9525">
                  <a:noFill/>
                  <a:miter lim="800000"/>
                  <a:headEnd/>
                  <a:tailEnd/>
                </a:ln>
              </p:spPr>
            </p:pic>
            <p:sp>
              <p:nvSpPr>
                <p:cNvPr id="36" name="Regular Pentagon 35"/>
                <p:cNvSpPr/>
                <p:nvPr/>
              </p:nvSpPr>
              <p:spPr>
                <a:xfrm>
                  <a:off x="862356" y="1613583"/>
                  <a:ext cx="175546" cy="155254"/>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cxnSp>
            <p:nvCxnSpPr>
              <p:cNvPr id="33" name="Straight Connector 32"/>
              <p:cNvCxnSpPr/>
              <p:nvPr/>
            </p:nvCxnSpPr>
            <p:spPr>
              <a:xfrm>
                <a:off x="304800" y="2441602"/>
                <a:ext cx="2728213" cy="1617"/>
              </a:xfrm>
              <a:prstGeom prst="line">
                <a:avLst/>
              </a:prstGeom>
              <a:noFill/>
              <a:ln w="25400" cap="flat" cmpd="sng" algn="ctr">
                <a:solidFill>
                  <a:srgbClr val="FF6600"/>
                </a:solidFill>
                <a:prstDash val="solid"/>
              </a:ln>
              <a:effectLst>
                <a:outerShdw blurRad="40000" dist="20000" dir="5400000" rotWithShape="0">
                  <a:srgbClr val="000000">
                    <a:alpha val="38000"/>
                  </a:srgbClr>
                </a:outerShdw>
              </a:effectLst>
            </p:spPr>
          </p:cxnSp>
          <p:sp>
            <p:nvSpPr>
              <p:cNvPr id="34" name="Rectangle 33"/>
              <p:cNvSpPr/>
              <p:nvPr/>
            </p:nvSpPr>
            <p:spPr>
              <a:xfrm>
                <a:off x="671997" y="2323544"/>
                <a:ext cx="686080" cy="266843"/>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sp>
          <p:nvSpPr>
            <p:cNvPr id="6" name="Oval 5"/>
            <p:cNvSpPr/>
            <p:nvPr/>
          </p:nvSpPr>
          <p:spPr>
            <a:xfrm>
              <a:off x="1336593" y="4970463"/>
              <a:ext cx="638175" cy="42386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7" name="Text Box 61"/>
            <p:cNvSpPr txBox="1">
              <a:spLocks noChangeArrowheads="1"/>
            </p:cNvSpPr>
            <p:nvPr/>
          </p:nvSpPr>
          <p:spPr bwMode="auto">
            <a:xfrm>
              <a:off x="1244518" y="5045075"/>
              <a:ext cx="903287"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p160/SRC</a:t>
              </a:r>
            </a:p>
          </p:txBody>
        </p:sp>
        <p:sp>
          <p:nvSpPr>
            <p:cNvPr id="8" name="Oval 7"/>
            <p:cNvSpPr/>
            <p:nvPr/>
          </p:nvSpPr>
          <p:spPr>
            <a:xfrm>
              <a:off x="1795380" y="5224463"/>
              <a:ext cx="638175" cy="422275"/>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9" name="Text Box 61"/>
            <p:cNvSpPr txBox="1">
              <a:spLocks noChangeArrowheads="1"/>
            </p:cNvSpPr>
            <p:nvPr/>
          </p:nvSpPr>
          <p:spPr bwMode="auto">
            <a:xfrm>
              <a:off x="1852530" y="5297488"/>
              <a:ext cx="509588" cy="27622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200" b="1">
                  <a:solidFill>
                    <a:srgbClr val="000000"/>
                  </a:solidFill>
                  <a:latin typeface="Helvetica" charset="0"/>
                  <a:ea typeface="ＭＳ Ｐゴシック" charset="-128"/>
                  <a:cs typeface="ＭＳ Ｐゴシック" charset="-128"/>
                </a:rPr>
                <a:t>CBP</a:t>
              </a:r>
            </a:p>
          </p:txBody>
        </p:sp>
        <p:sp>
          <p:nvSpPr>
            <p:cNvPr id="10" name="Oval 9"/>
            <p:cNvSpPr/>
            <p:nvPr/>
          </p:nvSpPr>
          <p:spPr>
            <a:xfrm>
              <a:off x="1822368" y="5564188"/>
              <a:ext cx="231775" cy="17621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11" name="Oval 10"/>
            <p:cNvSpPr/>
            <p:nvPr/>
          </p:nvSpPr>
          <p:spPr>
            <a:xfrm>
              <a:off x="2076368" y="5573713"/>
              <a:ext cx="231775" cy="176212"/>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sp>
          <p:nvSpPr>
            <p:cNvPr id="12" name="Oval 11"/>
            <p:cNvSpPr/>
            <p:nvPr/>
          </p:nvSpPr>
          <p:spPr>
            <a:xfrm>
              <a:off x="2293855" y="5486400"/>
              <a:ext cx="231775" cy="174625"/>
            </a:xfrm>
            <a:prstGeom prst="ellipse">
              <a:avLst/>
            </a:prstGeom>
          </p:spPr>
          <p:style>
            <a:lnRef idx="1">
              <a:schemeClr val="accent4"/>
            </a:lnRef>
            <a:fillRef idx="3">
              <a:schemeClr val="accent4"/>
            </a:fillRef>
            <a:effectRef idx="2">
              <a:schemeClr val="accent4"/>
            </a:effectRef>
            <a:fontRef idx="minor">
              <a:schemeClr val="lt1"/>
            </a:fontRef>
          </p:style>
          <p:txBody>
            <a:bodyPr anchor="ctr"/>
            <a:lstStyle/>
            <a:p>
              <a:pPr algn="ctr">
                <a:defRPr/>
              </a:pPr>
              <a:endParaRPr lang="en-US">
                <a:solidFill>
                  <a:prstClr val="white"/>
                </a:solidFill>
              </a:endParaRPr>
            </a:p>
          </p:txBody>
        </p:sp>
        <p:grpSp>
          <p:nvGrpSpPr>
            <p:cNvPr id="13" name="Group 43"/>
            <p:cNvGrpSpPr>
              <a:grpSpLocks/>
            </p:cNvGrpSpPr>
            <p:nvPr/>
          </p:nvGrpSpPr>
          <p:grpSpPr bwMode="auto">
            <a:xfrm>
              <a:off x="2041443" y="5727700"/>
              <a:ext cx="1254125" cy="744538"/>
              <a:chOff x="1490" y="2846"/>
              <a:chExt cx="954" cy="566"/>
            </a:xfrm>
          </p:grpSpPr>
          <p:grpSp>
            <p:nvGrpSpPr>
              <p:cNvPr id="19" name="Group 44"/>
              <p:cNvGrpSpPr>
                <a:grpSpLocks/>
              </p:cNvGrpSpPr>
              <p:nvPr/>
            </p:nvGrpSpPr>
            <p:grpSpPr bwMode="auto">
              <a:xfrm>
                <a:off x="1490" y="2846"/>
                <a:ext cx="375" cy="566"/>
                <a:chOff x="1490" y="2846"/>
                <a:chExt cx="375" cy="566"/>
              </a:xfrm>
            </p:grpSpPr>
            <p:sp>
              <p:nvSpPr>
                <p:cNvPr id="23" name="Freeform 45"/>
                <p:cNvSpPr>
                  <a:spLocks/>
                </p:cNvSpPr>
                <p:nvPr/>
              </p:nvSpPr>
              <p:spPr bwMode="auto">
                <a:xfrm>
                  <a:off x="1519" y="3167"/>
                  <a:ext cx="47" cy="73"/>
                </a:xfrm>
                <a:custGeom>
                  <a:avLst/>
                  <a:gdLst>
                    <a:gd name="T0" fmla="*/ 0 w 48"/>
                    <a:gd name="T1" fmla="*/ 0 h 96"/>
                    <a:gd name="T2" fmla="*/ 24 w 48"/>
                    <a:gd name="T3" fmla="*/ 2 h 96"/>
                    <a:gd name="T4" fmla="*/ 0 60000 65536"/>
                    <a:gd name="T5" fmla="*/ 0 60000 65536"/>
                    <a:gd name="T6" fmla="*/ 0 w 48"/>
                    <a:gd name="T7" fmla="*/ 0 h 96"/>
                    <a:gd name="T8" fmla="*/ 48 w 48"/>
                    <a:gd name="T9" fmla="*/ 96 h 96"/>
                  </a:gdLst>
                  <a:ahLst/>
                  <a:cxnLst>
                    <a:cxn ang="T4">
                      <a:pos x="T0" y="T1"/>
                    </a:cxn>
                    <a:cxn ang="T5">
                      <a:pos x="T2" y="T3"/>
                    </a:cxn>
                  </a:cxnLst>
                  <a:rect l="T6" t="T7" r="T8" b="T9"/>
                  <a:pathLst>
                    <a:path w="48" h="96">
                      <a:moveTo>
                        <a:pt x="0" y="0"/>
                      </a:moveTo>
                      <a:cubicBezTo>
                        <a:pt x="20" y="36"/>
                        <a:pt x="40" y="72"/>
                        <a:pt x="48" y="96"/>
                      </a:cubicBezTo>
                    </a:path>
                  </a:pathLst>
                </a:custGeom>
                <a:noFill/>
                <a:ln w="38100">
                  <a:solidFill>
                    <a:srgbClr val="FF8000"/>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24" name="Oval 46"/>
                <p:cNvSpPr>
                  <a:spLocks noChangeArrowheads="1"/>
                </p:cNvSpPr>
                <p:nvPr/>
              </p:nvSpPr>
              <p:spPr bwMode="auto">
                <a:xfrm>
                  <a:off x="1490" y="2968"/>
                  <a:ext cx="235" cy="370"/>
                </a:xfrm>
                <a:prstGeom prst="ellipse">
                  <a:avLst/>
                </a:prstGeom>
                <a:solidFill>
                  <a:schemeClr val="accent1"/>
                </a:solidFill>
                <a:ln w="9525">
                  <a:round/>
                  <a:headEnd/>
                  <a:tailEnd/>
                </a:ln>
                <a:scene3d>
                  <a:camera prst="legacyObliqueTopRight">
                    <a:rot lat="20999970" lon="3000000" rev="0"/>
                  </a:camera>
                  <a:lightRig rig="legacyFlat3" dir="b"/>
                </a:scene3d>
                <a:sp3d extrusionH="430200" prstMaterial="legacyMatte">
                  <a:bevelT w="13500" h="13500" prst="angle"/>
                  <a:bevelB w="13500" h="13500" prst="angle"/>
                  <a:extrusionClr>
                    <a:schemeClr val="accent1"/>
                  </a:extrusionClr>
                </a:sp3d>
              </p:spPr>
              <p:txBody>
                <a:bodyPr wrap="none" anchor="ctr">
                  <a:prstTxWarp prst="textNoShape">
                    <a:avLst/>
                  </a:prstTxWarp>
                  <a:flatTx/>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25" name="Freeform 47"/>
                <p:cNvSpPr>
                  <a:spLocks/>
                </p:cNvSpPr>
                <p:nvPr/>
              </p:nvSpPr>
              <p:spPr bwMode="auto">
                <a:xfrm>
                  <a:off x="1635" y="2891"/>
                  <a:ext cx="91" cy="431"/>
                </a:xfrm>
                <a:custGeom>
                  <a:avLst/>
                  <a:gdLst>
                    <a:gd name="T0" fmla="*/ 1 w 152"/>
                    <a:gd name="T1" fmla="*/ 1 h 728"/>
                    <a:gd name="T2" fmla="*/ 1 w 152"/>
                    <a:gd name="T3" fmla="*/ 1 h 728"/>
                    <a:gd name="T4" fmla="*/ 1 w 152"/>
                    <a:gd name="T5" fmla="*/ 1 h 728"/>
                    <a:gd name="T6" fmla="*/ 0 w 152"/>
                    <a:gd name="T7" fmla="*/ 1 h 728"/>
                    <a:gd name="T8" fmla="*/ 0 60000 65536"/>
                    <a:gd name="T9" fmla="*/ 0 60000 65536"/>
                    <a:gd name="T10" fmla="*/ 0 60000 65536"/>
                    <a:gd name="T11" fmla="*/ 0 60000 65536"/>
                    <a:gd name="T12" fmla="*/ 0 w 152"/>
                    <a:gd name="T13" fmla="*/ 0 h 728"/>
                    <a:gd name="T14" fmla="*/ 152 w 152"/>
                    <a:gd name="T15" fmla="*/ 728 h 728"/>
                  </a:gdLst>
                  <a:ahLst/>
                  <a:cxnLst>
                    <a:cxn ang="T8">
                      <a:pos x="T0" y="T1"/>
                    </a:cxn>
                    <a:cxn ang="T9">
                      <a:pos x="T2" y="T3"/>
                    </a:cxn>
                    <a:cxn ang="T10">
                      <a:pos x="T4" y="T5"/>
                    </a:cxn>
                    <a:cxn ang="T11">
                      <a:pos x="T6" y="T7"/>
                    </a:cxn>
                  </a:cxnLst>
                  <a:rect l="T12" t="T13" r="T14" b="T15"/>
                  <a:pathLst>
                    <a:path w="152" h="728">
                      <a:moveTo>
                        <a:pt x="48" y="728"/>
                      </a:moveTo>
                      <a:cubicBezTo>
                        <a:pt x="92" y="640"/>
                        <a:pt x="136" y="552"/>
                        <a:pt x="144" y="440"/>
                      </a:cubicBezTo>
                      <a:cubicBezTo>
                        <a:pt x="152" y="328"/>
                        <a:pt x="120" y="112"/>
                        <a:pt x="96" y="56"/>
                      </a:cubicBezTo>
                      <a:cubicBezTo>
                        <a:pt x="72" y="0"/>
                        <a:pt x="36" y="52"/>
                        <a:pt x="0" y="104"/>
                      </a:cubicBezTo>
                    </a:path>
                  </a:pathLst>
                </a:custGeom>
                <a:noFill/>
                <a:ln w="38100">
                  <a:solidFill>
                    <a:srgbClr val="FF8000"/>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26" name="Freeform 48"/>
                <p:cNvSpPr>
                  <a:spLocks/>
                </p:cNvSpPr>
                <p:nvPr/>
              </p:nvSpPr>
              <p:spPr bwMode="auto">
                <a:xfrm>
                  <a:off x="1721" y="2891"/>
                  <a:ext cx="92" cy="431"/>
                </a:xfrm>
                <a:custGeom>
                  <a:avLst/>
                  <a:gdLst>
                    <a:gd name="T0" fmla="*/ 1 w 152"/>
                    <a:gd name="T1" fmla="*/ 1 h 728"/>
                    <a:gd name="T2" fmla="*/ 1 w 152"/>
                    <a:gd name="T3" fmla="*/ 1 h 728"/>
                    <a:gd name="T4" fmla="*/ 1 w 152"/>
                    <a:gd name="T5" fmla="*/ 1 h 728"/>
                    <a:gd name="T6" fmla="*/ 0 w 152"/>
                    <a:gd name="T7" fmla="*/ 1 h 728"/>
                    <a:gd name="T8" fmla="*/ 0 60000 65536"/>
                    <a:gd name="T9" fmla="*/ 0 60000 65536"/>
                    <a:gd name="T10" fmla="*/ 0 60000 65536"/>
                    <a:gd name="T11" fmla="*/ 0 60000 65536"/>
                    <a:gd name="T12" fmla="*/ 0 w 152"/>
                    <a:gd name="T13" fmla="*/ 0 h 728"/>
                    <a:gd name="T14" fmla="*/ 152 w 152"/>
                    <a:gd name="T15" fmla="*/ 728 h 728"/>
                  </a:gdLst>
                  <a:ahLst/>
                  <a:cxnLst>
                    <a:cxn ang="T8">
                      <a:pos x="T0" y="T1"/>
                    </a:cxn>
                    <a:cxn ang="T9">
                      <a:pos x="T2" y="T3"/>
                    </a:cxn>
                    <a:cxn ang="T10">
                      <a:pos x="T4" y="T5"/>
                    </a:cxn>
                    <a:cxn ang="T11">
                      <a:pos x="T6" y="T7"/>
                    </a:cxn>
                  </a:cxnLst>
                  <a:rect l="T12" t="T13" r="T14" b="T15"/>
                  <a:pathLst>
                    <a:path w="152" h="728">
                      <a:moveTo>
                        <a:pt x="48" y="728"/>
                      </a:moveTo>
                      <a:cubicBezTo>
                        <a:pt x="92" y="640"/>
                        <a:pt x="136" y="552"/>
                        <a:pt x="144" y="440"/>
                      </a:cubicBezTo>
                      <a:cubicBezTo>
                        <a:pt x="152" y="328"/>
                        <a:pt x="120" y="112"/>
                        <a:pt x="96" y="56"/>
                      </a:cubicBezTo>
                      <a:cubicBezTo>
                        <a:pt x="72" y="0"/>
                        <a:pt x="36" y="52"/>
                        <a:pt x="0" y="104"/>
                      </a:cubicBezTo>
                    </a:path>
                  </a:pathLst>
                </a:custGeom>
                <a:noFill/>
                <a:ln w="38100">
                  <a:solidFill>
                    <a:srgbClr val="FF8000"/>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27" name="Freeform 49"/>
                <p:cNvSpPr>
                  <a:spLocks/>
                </p:cNvSpPr>
                <p:nvPr/>
              </p:nvSpPr>
              <p:spPr bwMode="auto">
                <a:xfrm>
                  <a:off x="1576" y="2861"/>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28" name="Freeform 50"/>
                <p:cNvSpPr>
                  <a:spLocks/>
                </p:cNvSpPr>
                <p:nvPr/>
              </p:nvSpPr>
              <p:spPr bwMode="auto">
                <a:xfrm>
                  <a:off x="1785" y="2846"/>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29" name="Freeform 51"/>
                <p:cNvSpPr>
                  <a:spLocks/>
                </p:cNvSpPr>
                <p:nvPr/>
              </p:nvSpPr>
              <p:spPr bwMode="auto">
                <a:xfrm flipV="1">
                  <a:off x="1632" y="3297"/>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30" name="Freeform 52"/>
                <p:cNvSpPr>
                  <a:spLocks/>
                </p:cNvSpPr>
                <p:nvPr/>
              </p:nvSpPr>
              <p:spPr bwMode="auto">
                <a:xfrm flipV="1">
                  <a:off x="1733" y="3290"/>
                  <a:ext cx="80" cy="115"/>
                </a:xfrm>
                <a:custGeom>
                  <a:avLst/>
                  <a:gdLst>
                    <a:gd name="T0" fmla="*/ 1 w 133"/>
                    <a:gd name="T1" fmla="*/ 1 h 194"/>
                    <a:gd name="T2" fmla="*/ 1 w 133"/>
                    <a:gd name="T3" fmla="*/ 1 h 194"/>
                    <a:gd name="T4" fmla="*/ 1 w 133"/>
                    <a:gd name="T5" fmla="*/ 1 h 194"/>
                    <a:gd name="T6" fmla="*/ 1 w 133"/>
                    <a:gd name="T7" fmla="*/ 1 h 194"/>
                    <a:gd name="T8" fmla="*/ 0 w 133"/>
                    <a:gd name="T9" fmla="*/ 1 h 194"/>
                    <a:gd name="T10" fmla="*/ 1 w 133"/>
                    <a:gd name="T11" fmla="*/ 1 h 194"/>
                    <a:gd name="T12" fmla="*/ 1 w 133"/>
                    <a:gd name="T13" fmla="*/ 1 h 194"/>
                    <a:gd name="T14" fmla="*/ 1 w 133"/>
                    <a:gd name="T15" fmla="*/ 0 h 194"/>
                    <a:gd name="T16" fmla="*/ 0 60000 65536"/>
                    <a:gd name="T17" fmla="*/ 0 60000 65536"/>
                    <a:gd name="T18" fmla="*/ 0 60000 65536"/>
                    <a:gd name="T19" fmla="*/ 0 60000 65536"/>
                    <a:gd name="T20" fmla="*/ 0 60000 65536"/>
                    <a:gd name="T21" fmla="*/ 0 60000 65536"/>
                    <a:gd name="T22" fmla="*/ 0 60000 65536"/>
                    <a:gd name="T23" fmla="*/ 0 60000 65536"/>
                    <a:gd name="T24" fmla="*/ 0 w 133"/>
                    <a:gd name="T25" fmla="*/ 0 h 194"/>
                    <a:gd name="T26" fmla="*/ 133 w 133"/>
                    <a:gd name="T27" fmla="*/ 194 h 19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3" h="194">
                      <a:moveTo>
                        <a:pt x="133" y="194"/>
                      </a:moveTo>
                      <a:cubicBezTo>
                        <a:pt x="121" y="178"/>
                        <a:pt x="112" y="158"/>
                        <a:pt x="97" y="146"/>
                      </a:cubicBezTo>
                      <a:cubicBezTo>
                        <a:pt x="86" y="137"/>
                        <a:pt x="70" y="142"/>
                        <a:pt x="60" y="134"/>
                      </a:cubicBezTo>
                      <a:cubicBezTo>
                        <a:pt x="48" y="124"/>
                        <a:pt x="46" y="107"/>
                        <a:pt x="36" y="97"/>
                      </a:cubicBezTo>
                      <a:cubicBezTo>
                        <a:pt x="25" y="86"/>
                        <a:pt x="12" y="81"/>
                        <a:pt x="0" y="73"/>
                      </a:cubicBezTo>
                      <a:cubicBezTo>
                        <a:pt x="12" y="69"/>
                        <a:pt x="23" y="61"/>
                        <a:pt x="36" y="61"/>
                      </a:cubicBezTo>
                      <a:cubicBezTo>
                        <a:pt x="56" y="61"/>
                        <a:pt x="77" y="79"/>
                        <a:pt x="97" y="73"/>
                      </a:cubicBezTo>
                      <a:cubicBezTo>
                        <a:pt x="112" y="67"/>
                        <a:pt x="109" y="8"/>
                        <a:pt x="109" y="0"/>
                      </a:cubicBezTo>
                    </a:path>
                  </a:pathLst>
                </a:custGeom>
                <a:noFill/>
                <a:ln w="38100">
                  <a:solidFill>
                    <a:schemeClr val="accent2"/>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grpSp>
          <p:sp>
            <p:nvSpPr>
              <p:cNvPr id="20" name="Oval 53"/>
              <p:cNvSpPr>
                <a:spLocks noChangeArrowheads="1"/>
              </p:cNvSpPr>
              <p:nvPr/>
            </p:nvSpPr>
            <p:spPr bwMode="auto">
              <a:xfrm>
                <a:off x="1982" y="3044"/>
                <a:ext cx="462" cy="229"/>
              </a:xfrm>
              <a:prstGeom prst="ellipse">
                <a:avLst/>
              </a:prstGeom>
              <a:gradFill rotWithShape="1">
                <a:gsLst>
                  <a:gs pos="0">
                    <a:srgbClr val="FF8000"/>
                  </a:gs>
                  <a:gs pos="100000">
                    <a:srgbClr val="FFFFFF"/>
                  </a:gs>
                </a:gsLst>
                <a:lin ang="0" scaled="1"/>
              </a:gradFill>
              <a:ln w="9525">
                <a:solidFill>
                  <a:schemeClr val="tx1"/>
                </a:solidFill>
                <a:round/>
                <a:headEnd/>
                <a:tailEnd/>
              </a:ln>
            </p:spPr>
            <p:txBody>
              <a:bodyPr wrap="none" anchor="ctr">
                <a:prstTxWarp prst="textNoShape">
                  <a:avLst/>
                </a:prstTxWarp>
              </a:bodyPr>
              <a:lstStyle/>
              <a:p>
                <a:pPr algn="ctr" fontAlgn="base">
                  <a:spcBef>
                    <a:spcPct val="0"/>
                  </a:spcBef>
                  <a:spcAft>
                    <a:spcPct val="0"/>
                  </a:spcAft>
                </a:pPr>
                <a:r>
                  <a:rPr lang="en-US" sz="1400" b="1">
                    <a:solidFill>
                      <a:srgbClr val="000000"/>
                    </a:solidFill>
                    <a:latin typeface="Helvetica" charset="0"/>
                    <a:ea typeface="ＭＳ Ｐゴシック" charset="-128"/>
                    <a:cs typeface="ＭＳ Ｐゴシック" charset="-128"/>
                  </a:rPr>
                  <a:t> Pol</a:t>
                </a:r>
              </a:p>
            </p:txBody>
          </p:sp>
          <p:sp>
            <p:nvSpPr>
              <p:cNvPr id="21" name="Oval 54"/>
              <p:cNvSpPr>
                <a:spLocks noChangeArrowheads="1"/>
              </p:cNvSpPr>
              <p:nvPr/>
            </p:nvSpPr>
            <p:spPr bwMode="auto">
              <a:xfrm>
                <a:off x="1895" y="3073"/>
                <a:ext cx="231" cy="228"/>
              </a:xfrm>
              <a:prstGeom prst="ellipse">
                <a:avLst/>
              </a:prstGeom>
              <a:gradFill rotWithShape="1">
                <a:gsLst>
                  <a:gs pos="0">
                    <a:srgbClr val="FF8000"/>
                  </a:gs>
                  <a:gs pos="100000">
                    <a:srgbClr val="FFFFFF"/>
                  </a:gs>
                </a:gsLst>
                <a:lin ang="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sp>
            <p:nvSpPr>
              <p:cNvPr id="22" name="Oval 55"/>
              <p:cNvSpPr>
                <a:spLocks noChangeArrowheads="1"/>
              </p:cNvSpPr>
              <p:nvPr/>
            </p:nvSpPr>
            <p:spPr bwMode="auto">
              <a:xfrm>
                <a:off x="1953" y="3016"/>
                <a:ext cx="144" cy="143"/>
              </a:xfrm>
              <a:prstGeom prst="ellipse">
                <a:avLst/>
              </a:prstGeom>
              <a:gradFill rotWithShape="1">
                <a:gsLst>
                  <a:gs pos="0">
                    <a:srgbClr val="FF8000"/>
                  </a:gs>
                  <a:gs pos="100000">
                    <a:srgbClr val="FFFFFF"/>
                  </a:gs>
                </a:gsLst>
                <a:lin ang="0" scaled="1"/>
              </a:gradFill>
              <a:ln w="9525">
                <a:solidFill>
                  <a:schemeClr val="tx1"/>
                </a:solidFill>
                <a:round/>
                <a:headEnd/>
                <a:tailEnd/>
              </a:ln>
            </p:spPr>
            <p:txBody>
              <a:bodyPr wrap="none" anchor="ctr">
                <a:prstTxWarp prst="textNoShape">
                  <a:avLst/>
                </a:prstTxWarp>
              </a:bodyPr>
              <a:lstStyle/>
              <a:p>
                <a:pPr fontAlgn="base">
                  <a:spcBef>
                    <a:spcPct val="0"/>
                  </a:spcBef>
                  <a:spcAft>
                    <a:spcPct val="0"/>
                  </a:spcAft>
                </a:pPr>
                <a:endParaRPr lang="en-US">
                  <a:solidFill>
                    <a:srgbClr val="000000"/>
                  </a:solidFill>
                  <a:ea typeface="ＭＳ Ｐゴシック" charset="-128"/>
                  <a:cs typeface="ＭＳ Ｐゴシック" charset="-128"/>
                </a:endParaRPr>
              </a:p>
            </p:txBody>
          </p:sp>
        </p:grpSp>
        <p:sp>
          <p:nvSpPr>
            <p:cNvPr id="14" name="Rectangle 67"/>
            <p:cNvSpPr>
              <a:spLocks noChangeArrowheads="1"/>
            </p:cNvSpPr>
            <p:nvPr/>
          </p:nvSpPr>
          <p:spPr bwMode="auto">
            <a:xfrm rot="-5400000">
              <a:off x="1077830" y="5661025"/>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15" name="Rectangle 67"/>
            <p:cNvSpPr>
              <a:spLocks noChangeArrowheads="1"/>
            </p:cNvSpPr>
            <p:nvPr/>
          </p:nvSpPr>
          <p:spPr bwMode="auto">
            <a:xfrm rot="-5400000">
              <a:off x="1336593" y="5649913"/>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grpSp>
          <p:nvGrpSpPr>
            <p:cNvPr id="16" name="Group 91"/>
            <p:cNvGrpSpPr>
              <a:grpSpLocks/>
            </p:cNvGrpSpPr>
            <p:nvPr/>
          </p:nvGrpSpPr>
          <p:grpSpPr bwMode="auto">
            <a:xfrm>
              <a:off x="3425254" y="5877300"/>
              <a:ext cx="236537" cy="261938"/>
              <a:chOff x="2400" y="3067"/>
              <a:chExt cx="149" cy="165"/>
            </a:xfrm>
            <a:effectLst>
              <a:outerShdw blurRad="50800" dist="38100" dir="5400000">
                <a:srgbClr val="000000">
                  <a:alpha val="43000"/>
                </a:srgbClr>
              </a:outerShdw>
            </a:effectLst>
          </p:grpSpPr>
          <p:sp>
            <p:nvSpPr>
              <p:cNvPr id="17" name="Line 92"/>
              <p:cNvSpPr>
                <a:spLocks noChangeShapeType="1"/>
              </p:cNvSpPr>
              <p:nvPr/>
            </p:nvSpPr>
            <p:spPr bwMode="auto">
              <a:xfrm>
                <a:off x="2400" y="3072"/>
                <a:ext cx="0" cy="160"/>
              </a:xfrm>
              <a:prstGeom prst="line">
                <a:avLst/>
              </a:prstGeom>
              <a:noFill/>
              <a:ln w="19050">
                <a:solidFill>
                  <a:schemeClr val="tx1"/>
                </a:solidFill>
                <a:round/>
                <a:headEnd/>
                <a:tailEnd/>
              </a:ln>
            </p:spPr>
            <p:txBody>
              <a:bodyPr wrap="none" anchor="ctr">
                <a:prstTxWarp prst="textNoShape">
                  <a:avLst/>
                </a:prstTxWarp>
              </a:bodyPr>
              <a:lstStyle/>
              <a:p>
                <a:pPr>
                  <a:defRPr/>
                </a:pPr>
                <a:endParaRPr lang="en-US">
                  <a:solidFill>
                    <a:prstClr val="black"/>
                  </a:solidFill>
                  <a:ea typeface="ＭＳ Ｐゴシック" pitchFamily="-109" charset="-128"/>
                  <a:cs typeface="ＭＳ Ｐゴシック" pitchFamily="-109" charset="-128"/>
                </a:endParaRPr>
              </a:p>
            </p:txBody>
          </p:sp>
          <p:sp>
            <p:nvSpPr>
              <p:cNvPr id="18" name="Line 93"/>
              <p:cNvSpPr>
                <a:spLocks noChangeShapeType="1"/>
              </p:cNvSpPr>
              <p:nvPr/>
            </p:nvSpPr>
            <p:spPr bwMode="auto">
              <a:xfrm>
                <a:off x="2400" y="3067"/>
                <a:ext cx="149" cy="0"/>
              </a:xfrm>
              <a:prstGeom prst="line">
                <a:avLst/>
              </a:prstGeom>
              <a:noFill/>
              <a:ln w="19050">
                <a:solidFill>
                  <a:schemeClr val="tx1"/>
                </a:solidFill>
                <a:round/>
                <a:headEnd/>
                <a:tailEnd type="triangle" w="med" len="med"/>
              </a:ln>
            </p:spPr>
            <p:txBody>
              <a:bodyPr wrap="none" anchor="ctr">
                <a:prstTxWarp prst="textNoShape">
                  <a:avLst/>
                </a:prstTxWarp>
              </a:bodyPr>
              <a:lstStyle/>
              <a:p>
                <a:pPr>
                  <a:defRPr/>
                </a:pPr>
                <a:endParaRPr lang="en-US">
                  <a:solidFill>
                    <a:prstClr val="black"/>
                  </a:solidFill>
                  <a:ea typeface="ＭＳ Ｐゴシック" pitchFamily="-109" charset="-128"/>
                  <a:cs typeface="ＭＳ Ｐゴシック" pitchFamily="-109" charset="-128"/>
                </a:endParaRPr>
              </a:p>
            </p:txBody>
          </p:sp>
        </p:grpSp>
      </p:grpSp>
      <p:grpSp>
        <p:nvGrpSpPr>
          <p:cNvPr id="108" name="Group 114"/>
          <p:cNvGrpSpPr>
            <a:grpSpLocks/>
          </p:cNvGrpSpPr>
          <p:nvPr/>
        </p:nvGrpSpPr>
        <p:grpSpPr bwMode="auto">
          <a:xfrm>
            <a:off x="349250" y="1295400"/>
            <a:ext cx="8448675" cy="0"/>
            <a:chOff x="238" y="576"/>
            <a:chExt cx="5766" cy="0"/>
          </a:xfrm>
        </p:grpSpPr>
        <p:sp>
          <p:nvSpPr>
            <p:cNvPr id="109" name="Line 115"/>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110" name="Line 116"/>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111" name="Line 117"/>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grpSp>
      <p:sp>
        <p:nvSpPr>
          <p:cNvPr id="112" name="TextBox 111"/>
          <p:cNvSpPr txBox="1"/>
          <p:nvPr/>
        </p:nvSpPr>
        <p:spPr>
          <a:xfrm>
            <a:off x="5268243" y="4053618"/>
            <a:ext cx="707596" cy="1446550"/>
          </a:xfrm>
          <a:prstGeom prst="rect">
            <a:avLst/>
          </a:prstGeom>
          <a:noFill/>
        </p:spPr>
        <p:txBody>
          <a:bodyPr wrap="none" rtlCol="0">
            <a:spAutoFit/>
          </a:bodyPr>
          <a:lstStyle/>
          <a:p>
            <a:r>
              <a:rPr lang="en-US" sz="8800" dirty="0" smtClean="0">
                <a:solidFill>
                  <a:srgbClr val="FF0000"/>
                </a:solidFill>
              </a:rPr>
              <a:t>?</a:t>
            </a:r>
            <a:endParaRPr lang="en-US" sz="8800" dirty="0">
              <a:solidFill>
                <a:srgbClr val="FF0000"/>
              </a:solidFill>
            </a:endParaRPr>
          </a:p>
        </p:txBody>
      </p:sp>
      <p:pic>
        <p:nvPicPr>
          <p:cNvPr id="113" name="Picture 112"/>
          <p:cNvPicPr>
            <a:picLocks noChangeAspect="1"/>
          </p:cNvPicPr>
          <p:nvPr/>
        </p:nvPicPr>
        <p:blipFill>
          <a:blip r:embed="rId3"/>
          <a:stretch>
            <a:fillRect/>
          </a:stretch>
        </p:blipFill>
        <p:spPr>
          <a:xfrm>
            <a:off x="6406622" y="5078128"/>
            <a:ext cx="2070929" cy="904724"/>
          </a:xfrm>
          <a:prstGeom prst="rect">
            <a:avLst/>
          </a:prstGeom>
        </p:spPr>
      </p:pic>
    </p:spTree>
    <p:extLst>
      <p:ext uri="{BB962C8B-B14F-4D97-AF65-F5344CB8AC3E}">
        <p14:creationId xmlns:p14="http://schemas.microsoft.com/office/powerpoint/2010/main" val="1239730461"/>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a:grpSpLocks/>
          </p:cNvGrpSpPr>
          <p:nvPr/>
        </p:nvGrpSpPr>
        <p:grpSpPr bwMode="auto">
          <a:xfrm>
            <a:off x="347297" y="1155700"/>
            <a:ext cx="8449408" cy="0"/>
            <a:chOff x="238" y="576"/>
            <a:chExt cx="5766" cy="0"/>
          </a:xfrm>
        </p:grpSpPr>
        <p:sp>
          <p:nvSpPr>
            <p:cNvPr id="6" name="Line 9"/>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endParaRPr lang="de-DE"/>
            </a:p>
          </p:txBody>
        </p:sp>
        <p:sp>
          <p:nvSpPr>
            <p:cNvPr id="7" name="Line 10"/>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endParaRPr lang="de-DE"/>
            </a:p>
          </p:txBody>
        </p:sp>
        <p:sp>
          <p:nvSpPr>
            <p:cNvPr id="8" name="Line 11"/>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endParaRPr lang="de-DE"/>
            </a:p>
          </p:txBody>
        </p:sp>
      </p:grpSp>
      <p:pic>
        <p:nvPicPr>
          <p:cNvPr id="9"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982" y="6329207"/>
            <a:ext cx="1864579" cy="360913"/>
          </a:xfrm>
          <a:prstGeom prst="rect">
            <a:avLst/>
          </a:prstGeom>
          <a:noFill/>
          <a:extLst>
            <a:ext uri="{909E8E84-426E-40dd-AFC4-6F175D3DCCD1}">
              <a14:hiddenFill xmlns:a14="http://schemas.microsoft.com/office/drawing/2010/main">
                <a:solidFill>
                  <a:srgbClr val="FFFFFF"/>
                </a:solidFill>
              </a14:hiddenFill>
            </a:ext>
          </a:extLst>
        </p:spPr>
      </p:pic>
      <p:sp>
        <p:nvSpPr>
          <p:cNvPr id="10" name="Titel 1"/>
          <p:cNvSpPr txBox="1">
            <a:spLocks/>
          </p:cNvSpPr>
          <p:nvPr/>
        </p:nvSpPr>
        <p:spPr>
          <a:xfrm>
            <a:off x="0" y="0"/>
            <a:ext cx="9144000" cy="1428736"/>
          </a:xfrm>
          <a:prstGeom prst="rect">
            <a:avLst/>
          </a:prstGeom>
          <a:noFill/>
          <a:effectLst/>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de-DE" sz="2400" b="0" i="0" u="none" strike="noStrike" kern="1200" cap="none" spc="0" normalizeH="0" baseline="0" noProof="0" dirty="0">
              <a:ln>
                <a:noFill/>
              </a:ln>
              <a:solidFill>
                <a:schemeClr val="tx1"/>
              </a:solidFill>
              <a:uLnTx/>
              <a:uFillTx/>
              <a:latin typeface="Arial"/>
              <a:ea typeface="+mj-ea"/>
              <a:cs typeface="Arial"/>
            </a:endParaRPr>
          </a:p>
        </p:txBody>
      </p:sp>
      <p:sp>
        <p:nvSpPr>
          <p:cNvPr id="12" name="Titel 1"/>
          <p:cNvSpPr txBox="1">
            <a:spLocks/>
          </p:cNvSpPr>
          <p:nvPr/>
        </p:nvSpPr>
        <p:spPr>
          <a:xfrm>
            <a:off x="-34365" y="-96640"/>
            <a:ext cx="9144000" cy="1428736"/>
          </a:xfrm>
          <a:prstGeom prst="rect">
            <a:avLst/>
          </a:prstGeom>
          <a:noFill/>
          <a:effectLst/>
        </p:spPr>
        <p:txBody>
          <a:bodyPr vert="horz" lIns="91440" tIns="45720" rIns="91440" bIns="45720" rtlCol="0" anchor="ctr">
            <a:normAutofit/>
          </a:bodyPr>
          <a:lstStyle/>
          <a:p>
            <a:pPr algn="ctr">
              <a:spcBef>
                <a:spcPct val="0"/>
              </a:spcBef>
              <a:defRPr/>
            </a:pPr>
            <a:r>
              <a:rPr kumimoji="0" lang="de-DE" sz="2800" b="0" i="0" u="sng" strike="noStrike" kern="1200" cap="none" spc="0" normalizeH="0" baseline="0" noProof="0" dirty="0" err="1" smtClean="0">
                <a:ln>
                  <a:noFill/>
                </a:ln>
                <a:solidFill>
                  <a:schemeClr val="tx1"/>
                </a:solidFill>
                <a:effectLst/>
                <a:uLnTx/>
                <a:uFillTx/>
                <a:latin typeface="Arial"/>
                <a:ea typeface="+mj-ea"/>
                <a:cs typeface="Arial"/>
              </a:rPr>
              <a:t>A</a:t>
            </a:r>
            <a:r>
              <a:rPr kumimoji="0" lang="de-DE" sz="2800" b="0" i="0" u="none" strike="noStrike" kern="1200" cap="none" spc="0" normalizeH="0" baseline="0" noProof="0" dirty="0" err="1" smtClean="0">
                <a:ln>
                  <a:noFill/>
                </a:ln>
                <a:solidFill>
                  <a:schemeClr val="tx1"/>
                </a:solidFill>
                <a:effectLst/>
                <a:uLnTx/>
                <a:uFillTx/>
                <a:latin typeface="Arial"/>
                <a:ea typeface="+mj-ea"/>
                <a:cs typeface="Arial"/>
              </a:rPr>
              <a:t>cute</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 </a:t>
            </a:r>
            <a:r>
              <a:rPr kumimoji="0" lang="de-DE" sz="2800" b="0" i="0" u="sng" strike="noStrike" kern="1200" cap="none" spc="0" normalizeH="0" baseline="0" noProof="0" dirty="0" smtClean="0">
                <a:ln>
                  <a:noFill/>
                </a:ln>
                <a:solidFill>
                  <a:schemeClr val="tx1"/>
                </a:solidFill>
                <a:effectLst/>
                <a:uLnTx/>
                <a:uFillTx/>
                <a:latin typeface="Arial"/>
                <a:ea typeface="+mj-ea"/>
                <a:cs typeface="Arial"/>
              </a:rPr>
              <a:t>L</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ung </a:t>
            </a:r>
            <a:r>
              <a:rPr kumimoji="0" lang="de-DE" sz="2800" b="0" i="0" u="sng" strike="noStrike" kern="1200" cap="none" spc="0" normalizeH="0" baseline="0" noProof="0" dirty="0" err="1" smtClean="0">
                <a:ln>
                  <a:noFill/>
                </a:ln>
                <a:solidFill>
                  <a:schemeClr val="tx1"/>
                </a:solidFill>
                <a:effectLst/>
                <a:uLnTx/>
                <a:uFillTx/>
                <a:latin typeface="Arial"/>
                <a:ea typeface="+mj-ea"/>
                <a:cs typeface="Arial"/>
              </a:rPr>
              <a:t>I</a:t>
            </a:r>
            <a:r>
              <a:rPr kumimoji="0" lang="de-DE" sz="2800" b="0" i="0" u="none" strike="noStrike" kern="1200" cap="none" spc="0" normalizeH="0" baseline="0" noProof="0" dirty="0" err="1" smtClean="0">
                <a:ln>
                  <a:noFill/>
                </a:ln>
                <a:solidFill>
                  <a:schemeClr val="tx1"/>
                </a:solidFill>
                <a:effectLst/>
                <a:uLnTx/>
                <a:uFillTx/>
                <a:latin typeface="Arial"/>
                <a:ea typeface="+mj-ea"/>
                <a:cs typeface="Arial"/>
              </a:rPr>
              <a:t>njury</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 (ALI)</a:t>
            </a:r>
            <a:endParaRPr lang="de-DE" sz="2800" dirty="0">
              <a:latin typeface="Arial"/>
              <a:ea typeface="+mj-ea"/>
              <a:cs typeface="Arial"/>
            </a:endParaRPr>
          </a:p>
        </p:txBody>
      </p:sp>
      <p:sp>
        <p:nvSpPr>
          <p:cNvPr id="77" name="TextBox 76"/>
          <p:cNvSpPr txBox="1"/>
          <p:nvPr/>
        </p:nvSpPr>
        <p:spPr>
          <a:xfrm>
            <a:off x="7626838" y="6519446"/>
            <a:ext cx="1542510" cy="338554"/>
          </a:xfrm>
          <a:prstGeom prst="rect">
            <a:avLst/>
          </a:prstGeom>
          <a:noFill/>
        </p:spPr>
        <p:txBody>
          <a:bodyPr wrap="none" rtlCol="0">
            <a:spAutoFit/>
          </a:bodyPr>
          <a:lstStyle/>
          <a:p>
            <a:r>
              <a:rPr lang="en-US" sz="1600" b="1" dirty="0" smtClean="0"/>
              <a:t>Sabine Huebner</a:t>
            </a:r>
            <a:endParaRPr lang="en-US" sz="1600" b="1" dirty="0"/>
          </a:p>
        </p:txBody>
      </p:sp>
      <p:sp>
        <p:nvSpPr>
          <p:cNvPr id="24" name="Vertical Text Placeholder 13"/>
          <p:cNvSpPr>
            <a:spLocks noGrp="1"/>
          </p:cNvSpPr>
          <p:nvPr>
            <p:ph type="body" orient="vert" idx="1"/>
          </p:nvPr>
        </p:nvSpPr>
        <p:spPr>
          <a:xfrm>
            <a:off x="457200" y="1885061"/>
            <a:ext cx="8229600" cy="3134463"/>
          </a:xfrm>
        </p:spPr>
        <p:txBody>
          <a:bodyPr vert="horz">
            <a:normAutofit/>
          </a:bodyPr>
          <a:lstStyle/>
          <a:p>
            <a:r>
              <a:rPr lang="en-US" dirty="0" smtClean="0"/>
              <a:t>ALI: occurs upon infectious insults, severe trauma or sepsis</a:t>
            </a:r>
          </a:p>
          <a:p>
            <a:r>
              <a:rPr lang="en-US" dirty="0" smtClean="0"/>
              <a:t>Mortality rate 40%</a:t>
            </a:r>
          </a:p>
          <a:p>
            <a:r>
              <a:rPr lang="en-US" dirty="0" smtClean="0"/>
              <a:t>Effectively resolved by short term GCs </a:t>
            </a:r>
          </a:p>
          <a:p>
            <a:r>
              <a:rPr lang="en-US" dirty="0" smtClean="0">
                <a:sym typeface="Wingdings"/>
              </a:rPr>
              <a:t> </a:t>
            </a:r>
            <a:r>
              <a:rPr lang="en-US" b="1" dirty="0" smtClean="0">
                <a:sym typeface="Wingdings"/>
              </a:rPr>
              <a:t>Mechanisms and Target Genes of GR?</a:t>
            </a:r>
            <a:endParaRPr lang="en-US" b="1" dirty="0"/>
          </a:p>
        </p:txBody>
      </p:sp>
    </p:spTree>
    <p:extLst>
      <p:ext uri="{BB962C8B-B14F-4D97-AF65-F5344CB8AC3E}">
        <p14:creationId xmlns:p14="http://schemas.microsoft.com/office/powerpoint/2010/main" val="2097660355"/>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Picture 64"/>
          <p:cNvPicPr>
            <a:picLocks noChangeAspect="1"/>
          </p:cNvPicPr>
          <p:nvPr/>
        </p:nvPicPr>
        <p:blipFill>
          <a:blip r:embed="rId2"/>
          <a:stretch>
            <a:fillRect/>
          </a:stretch>
        </p:blipFill>
        <p:spPr>
          <a:xfrm>
            <a:off x="1615525" y="1537429"/>
            <a:ext cx="3499755" cy="2158183"/>
          </a:xfrm>
          <a:prstGeom prst="rect">
            <a:avLst/>
          </a:prstGeom>
        </p:spPr>
      </p:pic>
      <p:grpSp>
        <p:nvGrpSpPr>
          <p:cNvPr id="2" name="Group 8"/>
          <p:cNvGrpSpPr>
            <a:grpSpLocks/>
          </p:cNvGrpSpPr>
          <p:nvPr/>
        </p:nvGrpSpPr>
        <p:grpSpPr bwMode="auto">
          <a:xfrm>
            <a:off x="347297" y="1155700"/>
            <a:ext cx="8449408" cy="0"/>
            <a:chOff x="238" y="576"/>
            <a:chExt cx="5766" cy="0"/>
          </a:xfrm>
        </p:grpSpPr>
        <p:sp>
          <p:nvSpPr>
            <p:cNvPr id="6" name="Line 9"/>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endParaRPr lang="de-DE"/>
            </a:p>
          </p:txBody>
        </p:sp>
        <p:sp>
          <p:nvSpPr>
            <p:cNvPr id="7" name="Line 10"/>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endParaRPr lang="de-DE"/>
            </a:p>
          </p:txBody>
        </p:sp>
        <p:sp>
          <p:nvSpPr>
            <p:cNvPr id="8" name="Line 11"/>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endParaRPr lang="de-DE"/>
            </a:p>
          </p:txBody>
        </p:sp>
      </p:grpSp>
      <p:pic>
        <p:nvPicPr>
          <p:cNvPr id="9"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82" y="6329207"/>
            <a:ext cx="1864579" cy="360913"/>
          </a:xfrm>
          <a:prstGeom prst="rect">
            <a:avLst/>
          </a:prstGeom>
          <a:noFill/>
          <a:extLst>
            <a:ext uri="{909E8E84-426E-40dd-AFC4-6F175D3DCCD1}">
              <a14:hiddenFill xmlns:a14="http://schemas.microsoft.com/office/drawing/2010/main">
                <a:solidFill>
                  <a:srgbClr val="FFFFFF"/>
                </a:solidFill>
              </a14:hiddenFill>
            </a:ext>
          </a:extLst>
        </p:spPr>
      </p:pic>
      <p:sp>
        <p:nvSpPr>
          <p:cNvPr id="10" name="Titel 1"/>
          <p:cNvSpPr txBox="1">
            <a:spLocks/>
          </p:cNvSpPr>
          <p:nvPr/>
        </p:nvSpPr>
        <p:spPr>
          <a:xfrm>
            <a:off x="0" y="0"/>
            <a:ext cx="9144000" cy="1428736"/>
          </a:xfrm>
          <a:prstGeom prst="rect">
            <a:avLst/>
          </a:prstGeom>
          <a:noFill/>
          <a:effectLst/>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de-DE" sz="2400" b="0" i="0" u="none" strike="noStrike" kern="1200" cap="none" spc="0" normalizeH="0" baseline="0" noProof="0" dirty="0">
              <a:ln>
                <a:noFill/>
              </a:ln>
              <a:solidFill>
                <a:schemeClr val="tx1"/>
              </a:solidFill>
              <a:uLnTx/>
              <a:uFillTx/>
              <a:latin typeface="Arial"/>
              <a:ea typeface="+mj-ea"/>
              <a:cs typeface="Arial"/>
            </a:endParaRPr>
          </a:p>
        </p:txBody>
      </p:sp>
      <p:sp>
        <p:nvSpPr>
          <p:cNvPr id="12" name="Titel 1"/>
          <p:cNvSpPr txBox="1">
            <a:spLocks/>
          </p:cNvSpPr>
          <p:nvPr/>
        </p:nvSpPr>
        <p:spPr>
          <a:xfrm>
            <a:off x="-34365" y="-96640"/>
            <a:ext cx="9144000" cy="1428736"/>
          </a:xfrm>
          <a:prstGeom prst="rect">
            <a:avLst/>
          </a:prstGeom>
          <a:noFill/>
          <a:effectLst/>
        </p:spPr>
        <p:txBody>
          <a:bodyPr vert="horz" lIns="91440" tIns="45720" rIns="91440" bIns="45720" rtlCol="0" anchor="ctr">
            <a:normAutofit/>
          </a:bodyPr>
          <a:lstStyle/>
          <a:p>
            <a:pPr algn="ctr">
              <a:spcBef>
                <a:spcPct val="0"/>
              </a:spcBef>
              <a:defRPr/>
            </a:pPr>
            <a:r>
              <a:rPr kumimoji="0" lang="de-DE" sz="2800" b="0" i="0" u="sng" strike="noStrike" kern="1200" cap="none" spc="0" normalizeH="0" baseline="0" noProof="0" dirty="0" err="1" smtClean="0">
                <a:ln>
                  <a:noFill/>
                </a:ln>
                <a:solidFill>
                  <a:schemeClr val="tx1"/>
                </a:solidFill>
                <a:effectLst/>
                <a:uLnTx/>
                <a:uFillTx/>
                <a:latin typeface="Arial"/>
                <a:ea typeface="+mj-ea"/>
                <a:cs typeface="Arial"/>
              </a:rPr>
              <a:t>A</a:t>
            </a:r>
            <a:r>
              <a:rPr kumimoji="0" lang="de-DE" sz="2800" b="0" i="0" u="none" strike="noStrike" kern="1200" cap="none" spc="0" normalizeH="0" baseline="0" noProof="0" dirty="0" err="1" smtClean="0">
                <a:ln>
                  <a:noFill/>
                </a:ln>
                <a:solidFill>
                  <a:schemeClr val="tx1"/>
                </a:solidFill>
                <a:effectLst/>
                <a:uLnTx/>
                <a:uFillTx/>
                <a:latin typeface="Arial"/>
                <a:ea typeface="+mj-ea"/>
                <a:cs typeface="Arial"/>
              </a:rPr>
              <a:t>cute</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 </a:t>
            </a:r>
            <a:r>
              <a:rPr kumimoji="0" lang="de-DE" sz="2800" b="0" i="0" u="sng" strike="noStrike" kern="1200" cap="none" spc="0" normalizeH="0" baseline="0" noProof="0" dirty="0" smtClean="0">
                <a:ln>
                  <a:noFill/>
                </a:ln>
                <a:solidFill>
                  <a:schemeClr val="tx1"/>
                </a:solidFill>
                <a:effectLst/>
                <a:uLnTx/>
                <a:uFillTx/>
                <a:latin typeface="Arial"/>
                <a:ea typeface="+mj-ea"/>
                <a:cs typeface="Arial"/>
              </a:rPr>
              <a:t>L</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ung </a:t>
            </a:r>
            <a:r>
              <a:rPr kumimoji="0" lang="de-DE" sz="2800" b="0" i="0" u="sng" strike="noStrike" kern="1200" cap="none" spc="0" normalizeH="0" baseline="0" noProof="0" dirty="0" err="1" smtClean="0">
                <a:ln>
                  <a:noFill/>
                </a:ln>
                <a:solidFill>
                  <a:schemeClr val="tx1"/>
                </a:solidFill>
                <a:effectLst/>
                <a:uLnTx/>
                <a:uFillTx/>
                <a:latin typeface="Arial"/>
                <a:ea typeface="+mj-ea"/>
                <a:cs typeface="Arial"/>
              </a:rPr>
              <a:t>I</a:t>
            </a:r>
            <a:r>
              <a:rPr kumimoji="0" lang="de-DE" sz="2800" b="0" i="0" u="none" strike="noStrike" kern="1200" cap="none" spc="0" normalizeH="0" baseline="0" noProof="0" dirty="0" err="1" smtClean="0">
                <a:ln>
                  <a:noFill/>
                </a:ln>
                <a:solidFill>
                  <a:schemeClr val="tx1"/>
                </a:solidFill>
                <a:effectLst/>
                <a:uLnTx/>
                <a:uFillTx/>
                <a:latin typeface="Arial"/>
                <a:ea typeface="+mj-ea"/>
                <a:cs typeface="Arial"/>
              </a:rPr>
              <a:t>njury</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 </a:t>
            </a:r>
            <a:r>
              <a:rPr kumimoji="0" lang="de-DE" sz="2800" b="0" i="0" u="none" strike="noStrike" kern="1200" cap="none" spc="0" normalizeH="0" baseline="0" noProof="0" dirty="0" err="1" smtClean="0">
                <a:ln>
                  <a:noFill/>
                </a:ln>
                <a:solidFill>
                  <a:schemeClr val="tx1"/>
                </a:solidFill>
                <a:effectLst/>
                <a:uLnTx/>
                <a:uFillTx/>
                <a:latin typeface="Arial"/>
                <a:ea typeface="+mj-ea"/>
                <a:cs typeface="Arial"/>
              </a:rPr>
              <a:t>is</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 </a:t>
            </a:r>
            <a:r>
              <a:rPr kumimoji="0" lang="de-DE" sz="2800" b="0" i="0" u="none" strike="noStrike" kern="1200" cap="none" spc="0" normalizeH="0" baseline="0" noProof="0" dirty="0" err="1" smtClean="0">
                <a:ln>
                  <a:noFill/>
                </a:ln>
                <a:solidFill>
                  <a:schemeClr val="tx1"/>
                </a:solidFill>
                <a:effectLst/>
                <a:uLnTx/>
                <a:uFillTx/>
                <a:latin typeface="Arial"/>
                <a:ea typeface="+mj-ea"/>
                <a:cs typeface="Arial"/>
              </a:rPr>
              <a:t>suppressed</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 </a:t>
            </a:r>
            <a:r>
              <a:rPr kumimoji="0" lang="de-DE" sz="2800" b="0" i="0" u="none" strike="noStrike" kern="1200" cap="none" spc="0" normalizeH="0" baseline="0" noProof="0" dirty="0" err="1" smtClean="0">
                <a:ln>
                  <a:noFill/>
                </a:ln>
                <a:solidFill>
                  <a:schemeClr val="tx1"/>
                </a:solidFill>
                <a:effectLst/>
                <a:uLnTx/>
                <a:uFillTx/>
                <a:latin typeface="Arial"/>
                <a:ea typeface="+mj-ea"/>
                <a:cs typeface="Arial"/>
              </a:rPr>
              <a:t>by</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 </a:t>
            </a:r>
            <a:r>
              <a:rPr kumimoji="0" lang="de-DE" sz="2800" b="0" i="0" u="none" strike="noStrike" kern="1200" cap="none" spc="0" normalizeH="0" baseline="0" noProof="0" dirty="0" err="1" smtClean="0">
                <a:ln>
                  <a:noFill/>
                </a:ln>
                <a:solidFill>
                  <a:schemeClr val="tx1"/>
                </a:solidFill>
                <a:effectLst/>
                <a:uLnTx/>
                <a:uFillTx/>
                <a:latin typeface="Arial"/>
                <a:ea typeface="+mj-ea"/>
                <a:cs typeface="Arial"/>
              </a:rPr>
              <a:t>Glucocorticoids</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 </a:t>
            </a:r>
            <a:r>
              <a:rPr lang="de-DE" sz="2800" dirty="0" err="1">
                <a:latin typeface="Arial"/>
                <a:ea typeface="+mj-ea"/>
                <a:cs typeface="Arial"/>
              </a:rPr>
              <a:t>by</a:t>
            </a:r>
            <a:r>
              <a:rPr lang="de-DE" sz="2800" dirty="0">
                <a:latin typeface="Arial"/>
                <a:ea typeface="+mj-ea"/>
                <a:cs typeface="Arial"/>
              </a:rPr>
              <a:t> GR </a:t>
            </a:r>
            <a:r>
              <a:rPr lang="de-DE" sz="2800" dirty="0" err="1">
                <a:latin typeface="Arial"/>
                <a:ea typeface="+mj-ea"/>
                <a:cs typeface="Arial"/>
              </a:rPr>
              <a:t>with</a:t>
            </a:r>
            <a:r>
              <a:rPr lang="de-DE" sz="2800" dirty="0">
                <a:latin typeface="Arial"/>
                <a:ea typeface="+mj-ea"/>
                <a:cs typeface="Arial"/>
              </a:rPr>
              <a:t> </a:t>
            </a:r>
            <a:r>
              <a:rPr lang="de-DE" sz="2800" dirty="0" err="1">
                <a:latin typeface="Arial"/>
                <a:ea typeface="+mj-ea"/>
                <a:cs typeface="Arial"/>
              </a:rPr>
              <a:t>intact</a:t>
            </a:r>
            <a:r>
              <a:rPr lang="de-DE" sz="2800" dirty="0">
                <a:latin typeface="Arial"/>
                <a:ea typeface="+mj-ea"/>
                <a:cs typeface="Arial"/>
              </a:rPr>
              <a:t> </a:t>
            </a:r>
            <a:r>
              <a:rPr lang="de-DE" sz="2800" dirty="0" smtClean="0">
                <a:latin typeface="Arial"/>
                <a:ea typeface="+mj-ea"/>
                <a:cs typeface="Arial"/>
              </a:rPr>
              <a:t>Dim.-Interface in </a:t>
            </a:r>
            <a:r>
              <a:rPr lang="de-DE" sz="2800" dirty="0" err="1" smtClean="0">
                <a:latin typeface="Arial"/>
                <a:ea typeface="+mj-ea"/>
                <a:cs typeface="Arial"/>
              </a:rPr>
              <a:t>Macrophages</a:t>
            </a:r>
            <a:endParaRPr lang="de-DE" sz="2800" dirty="0">
              <a:latin typeface="Arial"/>
              <a:ea typeface="+mj-ea"/>
              <a:cs typeface="Arial"/>
            </a:endParaRPr>
          </a:p>
        </p:txBody>
      </p:sp>
      <p:grpSp>
        <p:nvGrpSpPr>
          <p:cNvPr id="26" name="Group 123"/>
          <p:cNvGrpSpPr>
            <a:grpSpLocks/>
          </p:cNvGrpSpPr>
          <p:nvPr/>
        </p:nvGrpSpPr>
        <p:grpSpPr bwMode="auto">
          <a:xfrm>
            <a:off x="37036" y="2188834"/>
            <a:ext cx="1052871" cy="714237"/>
            <a:chOff x="3810" y="3349"/>
            <a:chExt cx="637" cy="433"/>
          </a:xfrm>
        </p:grpSpPr>
        <p:grpSp>
          <p:nvGrpSpPr>
            <p:cNvPr id="27" name="Group 124"/>
            <p:cNvGrpSpPr>
              <a:grpSpLocks/>
            </p:cNvGrpSpPr>
            <p:nvPr/>
          </p:nvGrpSpPr>
          <p:grpSpPr bwMode="auto">
            <a:xfrm>
              <a:off x="3810" y="3349"/>
              <a:ext cx="637" cy="433"/>
              <a:chOff x="3795" y="3649"/>
              <a:chExt cx="637" cy="433"/>
            </a:xfrm>
          </p:grpSpPr>
          <p:grpSp>
            <p:nvGrpSpPr>
              <p:cNvPr id="48" name="Group 129"/>
              <p:cNvGrpSpPr>
                <a:grpSpLocks/>
              </p:cNvGrpSpPr>
              <p:nvPr/>
            </p:nvGrpSpPr>
            <p:grpSpPr bwMode="auto">
              <a:xfrm flipH="1">
                <a:off x="3795" y="3916"/>
                <a:ext cx="56" cy="33"/>
                <a:chOff x="2103" y="1104"/>
                <a:chExt cx="67" cy="39"/>
              </a:xfrm>
            </p:grpSpPr>
            <p:sp>
              <p:nvSpPr>
                <p:cNvPr id="57" name="Freeform 138"/>
                <p:cNvSpPr>
                  <a:spLocks/>
                </p:cNvSpPr>
                <p:nvPr/>
              </p:nvSpPr>
              <p:spPr bwMode="auto">
                <a:xfrm>
                  <a:off x="2103" y="1104"/>
                  <a:ext cx="67" cy="39"/>
                </a:xfrm>
                <a:custGeom>
                  <a:avLst/>
                  <a:gdLst>
                    <a:gd name="T0" fmla="*/ 0 w 67"/>
                    <a:gd name="T1" fmla="*/ 0 h 39"/>
                    <a:gd name="T2" fmla="*/ 14 w 67"/>
                    <a:gd name="T3" fmla="*/ 0 h 39"/>
                    <a:gd name="T4" fmla="*/ 14 w 67"/>
                    <a:gd name="T5" fmla="*/ 0 h 39"/>
                    <a:gd name="T6" fmla="*/ 14 w 67"/>
                    <a:gd name="T7" fmla="*/ 0 h 39"/>
                    <a:gd name="T8" fmla="*/ 14 w 67"/>
                    <a:gd name="T9" fmla="*/ 0 h 39"/>
                    <a:gd name="T10" fmla="*/ 14 w 67"/>
                    <a:gd name="T11" fmla="*/ 0 h 39"/>
                    <a:gd name="T12" fmla="*/ 27 w 67"/>
                    <a:gd name="T13" fmla="*/ 0 h 39"/>
                    <a:gd name="T14" fmla="*/ 53 w 67"/>
                    <a:gd name="T15" fmla="*/ 0 h 39"/>
                    <a:gd name="T16" fmla="*/ 53 w 67"/>
                    <a:gd name="T17" fmla="*/ 0 h 39"/>
                    <a:gd name="T18" fmla="*/ 53 w 67"/>
                    <a:gd name="T19" fmla="*/ 13 h 39"/>
                    <a:gd name="T20" fmla="*/ 67 w 67"/>
                    <a:gd name="T21" fmla="*/ 26 h 39"/>
                    <a:gd name="T22" fmla="*/ 67 w 67"/>
                    <a:gd name="T23" fmla="*/ 26 h 39"/>
                    <a:gd name="T24" fmla="*/ 53 w 67"/>
                    <a:gd name="T25" fmla="*/ 39 h 39"/>
                    <a:gd name="T26" fmla="*/ 53 w 67"/>
                    <a:gd name="T27" fmla="*/ 39 h 39"/>
                    <a:gd name="T28" fmla="*/ 53 w 67"/>
                    <a:gd name="T29" fmla="*/ 39 h 39"/>
                    <a:gd name="T30" fmla="*/ 27 w 67"/>
                    <a:gd name="T31" fmla="*/ 26 h 39"/>
                    <a:gd name="T32" fmla="*/ 14 w 67"/>
                    <a:gd name="T33" fmla="*/ 13 h 39"/>
                    <a:gd name="T34" fmla="*/ 14 w 67"/>
                    <a:gd name="T35" fmla="*/ 13 h 39"/>
                    <a:gd name="T36" fmla="*/ 0 w 67"/>
                    <a:gd name="T37" fmla="*/ 13 h 39"/>
                    <a:gd name="T38" fmla="*/ 0 w 67"/>
                    <a:gd name="T39" fmla="*/ 13 h 39"/>
                    <a:gd name="T40" fmla="*/ 0 w 67"/>
                    <a:gd name="T41" fmla="*/ 13 h 39"/>
                    <a:gd name="T42" fmla="*/ 0 w 67"/>
                    <a:gd name="T43" fmla="*/ 13 h 39"/>
                    <a:gd name="T44" fmla="*/ 0 w 67"/>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7"/>
                    <a:gd name="T70" fmla="*/ 0 h 39"/>
                    <a:gd name="T71" fmla="*/ 67 w 67"/>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close/>
                    </a:path>
                  </a:pathLst>
                </a:custGeom>
                <a:solidFill>
                  <a:srgbClr val="FFFFFF"/>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8" name="Freeform 139"/>
                <p:cNvSpPr>
                  <a:spLocks/>
                </p:cNvSpPr>
                <p:nvPr/>
              </p:nvSpPr>
              <p:spPr bwMode="auto">
                <a:xfrm>
                  <a:off x="2103" y="1104"/>
                  <a:ext cx="53" cy="39"/>
                </a:xfrm>
                <a:custGeom>
                  <a:avLst/>
                  <a:gdLst>
                    <a:gd name="T0" fmla="*/ 0 w 53"/>
                    <a:gd name="T1" fmla="*/ 0 h 39"/>
                    <a:gd name="T2" fmla="*/ 14 w 53"/>
                    <a:gd name="T3" fmla="*/ 0 h 39"/>
                    <a:gd name="T4" fmla="*/ 14 w 53"/>
                    <a:gd name="T5" fmla="*/ 0 h 39"/>
                    <a:gd name="T6" fmla="*/ 14 w 53"/>
                    <a:gd name="T7" fmla="*/ 0 h 39"/>
                    <a:gd name="T8" fmla="*/ 27 w 53"/>
                    <a:gd name="T9" fmla="*/ 0 h 39"/>
                    <a:gd name="T10" fmla="*/ 40 w 53"/>
                    <a:gd name="T11" fmla="*/ 0 h 39"/>
                    <a:gd name="T12" fmla="*/ 40 w 53"/>
                    <a:gd name="T13" fmla="*/ 0 h 39"/>
                    <a:gd name="T14" fmla="*/ 53 w 53"/>
                    <a:gd name="T15" fmla="*/ 13 h 39"/>
                    <a:gd name="T16" fmla="*/ 53 w 53"/>
                    <a:gd name="T17" fmla="*/ 26 h 39"/>
                    <a:gd name="T18" fmla="*/ 53 w 53"/>
                    <a:gd name="T19" fmla="*/ 26 h 39"/>
                    <a:gd name="T20" fmla="*/ 53 w 53"/>
                    <a:gd name="T21" fmla="*/ 26 h 39"/>
                    <a:gd name="T22" fmla="*/ 40 w 53"/>
                    <a:gd name="T23" fmla="*/ 39 h 39"/>
                    <a:gd name="T24" fmla="*/ 40 w 53"/>
                    <a:gd name="T25" fmla="*/ 39 h 39"/>
                    <a:gd name="T26" fmla="*/ 27 w 53"/>
                    <a:gd name="T27" fmla="*/ 26 h 39"/>
                    <a:gd name="T28" fmla="*/ 14 w 53"/>
                    <a:gd name="T29" fmla="*/ 13 h 39"/>
                    <a:gd name="T30" fmla="*/ 14 w 53"/>
                    <a:gd name="T31" fmla="*/ 13 h 39"/>
                    <a:gd name="T32" fmla="*/ 14 w 53"/>
                    <a:gd name="T33" fmla="*/ 13 h 39"/>
                    <a:gd name="T34" fmla="*/ 0 w 53"/>
                    <a:gd name="T35" fmla="*/ 13 h 39"/>
                    <a:gd name="T36" fmla="*/ 0 w 53"/>
                    <a:gd name="T37" fmla="*/ 13 h 39"/>
                    <a:gd name="T38" fmla="*/ 0 w 53"/>
                    <a:gd name="T39" fmla="*/ 13 h 39"/>
                    <a:gd name="T40" fmla="*/ 0 w 53"/>
                    <a:gd name="T41" fmla="*/ 0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39"/>
                    <a:gd name="T65" fmla="*/ 53 w 53"/>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39">
                      <a:moveTo>
                        <a:pt x="0" y="0"/>
                      </a:moveTo>
                      <a:lnTo>
                        <a:pt x="14" y="0"/>
                      </a:lnTo>
                      <a:lnTo>
                        <a:pt x="27" y="0"/>
                      </a:lnTo>
                      <a:lnTo>
                        <a:pt x="40" y="0"/>
                      </a:lnTo>
                      <a:lnTo>
                        <a:pt x="53" y="13"/>
                      </a:lnTo>
                      <a:lnTo>
                        <a:pt x="53" y="26"/>
                      </a:lnTo>
                      <a:lnTo>
                        <a:pt x="40" y="39"/>
                      </a:lnTo>
                      <a:lnTo>
                        <a:pt x="27" y="26"/>
                      </a:lnTo>
                      <a:lnTo>
                        <a:pt x="14" y="13"/>
                      </a:lnTo>
                      <a:lnTo>
                        <a:pt x="0" y="13"/>
                      </a:lnTo>
                      <a:lnTo>
                        <a:pt x="0" y="0"/>
                      </a:lnTo>
                      <a:close/>
                    </a:path>
                  </a:pathLst>
                </a:custGeom>
                <a:solidFill>
                  <a:srgbClr val="FFFFFF"/>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pic>
            <p:nvPicPr>
              <p:cNvPr id="41" name="Picture 143"/>
              <p:cNvPicPr>
                <a:picLocks noChangeAspect="1" noChangeArrowheads="1"/>
              </p:cNvPicPr>
              <p:nvPr/>
            </p:nvPicPr>
            <p:blipFill>
              <a:blip r:embed="rId4"/>
              <a:srcRect/>
              <a:stretch>
                <a:fillRect/>
              </a:stretch>
            </p:blipFill>
            <p:spPr bwMode="auto">
              <a:xfrm>
                <a:off x="4199" y="3649"/>
                <a:ext cx="233" cy="433"/>
              </a:xfrm>
              <a:prstGeom prst="rect">
                <a:avLst/>
              </a:prstGeom>
              <a:noFill/>
              <a:ln w="9525">
                <a:noFill/>
                <a:miter lim="800000"/>
                <a:headEnd/>
                <a:tailEnd/>
              </a:ln>
            </p:spPr>
          </p:pic>
        </p:grpSp>
        <p:pic>
          <p:nvPicPr>
            <p:cNvPr id="30" name="Picture 144"/>
            <p:cNvPicPr>
              <a:picLocks noChangeAspect="1" noChangeArrowheads="1"/>
            </p:cNvPicPr>
            <p:nvPr/>
          </p:nvPicPr>
          <p:blipFill>
            <a:blip r:embed="rId5"/>
            <a:srcRect/>
            <a:stretch>
              <a:fillRect/>
            </a:stretch>
          </p:blipFill>
          <p:spPr bwMode="auto">
            <a:xfrm>
              <a:off x="3936" y="3493"/>
              <a:ext cx="245" cy="280"/>
            </a:xfrm>
            <a:prstGeom prst="rect">
              <a:avLst/>
            </a:prstGeom>
            <a:noFill/>
            <a:ln w="9525">
              <a:noFill/>
              <a:miter lim="800000"/>
              <a:headEnd/>
              <a:tailEnd/>
            </a:ln>
          </p:spPr>
        </p:pic>
        <p:grpSp>
          <p:nvGrpSpPr>
            <p:cNvPr id="31" name="Group 145"/>
            <p:cNvGrpSpPr>
              <a:grpSpLocks/>
            </p:cNvGrpSpPr>
            <p:nvPr/>
          </p:nvGrpSpPr>
          <p:grpSpPr bwMode="auto">
            <a:xfrm>
              <a:off x="4010" y="3552"/>
              <a:ext cx="96" cy="96"/>
              <a:chOff x="4032" y="3552"/>
              <a:chExt cx="96" cy="96"/>
            </a:xfrm>
          </p:grpSpPr>
          <p:sp>
            <p:nvSpPr>
              <p:cNvPr id="32" name="Line 146"/>
              <p:cNvSpPr>
                <a:spLocks noChangeShapeType="1"/>
              </p:cNvSpPr>
              <p:nvPr/>
            </p:nvSpPr>
            <p:spPr bwMode="auto">
              <a:xfrm flipH="1">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3" name="Line 147"/>
              <p:cNvSpPr>
                <a:spLocks noChangeShapeType="1"/>
              </p:cNvSpPr>
              <p:nvPr/>
            </p:nvSpPr>
            <p:spPr bwMode="auto">
              <a:xfrm>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sp>
        <p:nvSpPr>
          <p:cNvPr id="68" name="Textfeld 20"/>
          <p:cNvSpPr txBox="1"/>
          <p:nvPr/>
        </p:nvSpPr>
        <p:spPr>
          <a:xfrm>
            <a:off x="2366799" y="1233967"/>
            <a:ext cx="2259091" cy="338554"/>
          </a:xfrm>
          <a:prstGeom prst="rect">
            <a:avLst/>
          </a:prstGeom>
          <a:noFill/>
        </p:spPr>
        <p:txBody>
          <a:bodyPr wrap="square" rtlCol="0">
            <a:spAutoFit/>
          </a:bodyPr>
          <a:lstStyle/>
          <a:p>
            <a:r>
              <a:rPr lang="de-DE" sz="1600" b="1" dirty="0" err="1" smtClean="0">
                <a:latin typeface="Arial" pitchFamily="34" charset="0"/>
                <a:cs typeface="Arial" pitchFamily="34" charset="0"/>
              </a:rPr>
              <a:t>Endothelial</a:t>
            </a:r>
            <a:r>
              <a:rPr lang="de-DE" sz="1600" b="1" dirty="0" smtClean="0">
                <a:latin typeface="Arial" pitchFamily="34" charset="0"/>
                <a:cs typeface="Arial" pitchFamily="34" charset="0"/>
              </a:rPr>
              <a:t> </a:t>
            </a:r>
            <a:r>
              <a:rPr lang="de-DE" sz="1600" b="1" dirty="0" err="1" smtClean="0">
                <a:latin typeface="Arial" pitchFamily="34" charset="0"/>
                <a:cs typeface="Arial" pitchFamily="34" charset="0"/>
              </a:rPr>
              <a:t>Leakage</a:t>
            </a:r>
            <a:endParaRPr lang="de-DE" sz="1600" b="1" dirty="0">
              <a:latin typeface="Arial" pitchFamily="34" charset="0"/>
              <a:cs typeface="Arial" pitchFamily="34" charset="0"/>
            </a:endParaRPr>
          </a:p>
        </p:txBody>
      </p:sp>
      <p:sp>
        <p:nvSpPr>
          <p:cNvPr id="77" name="TextBox 76"/>
          <p:cNvSpPr txBox="1"/>
          <p:nvPr/>
        </p:nvSpPr>
        <p:spPr>
          <a:xfrm>
            <a:off x="7626838" y="6519446"/>
            <a:ext cx="1542510" cy="338554"/>
          </a:xfrm>
          <a:prstGeom prst="rect">
            <a:avLst/>
          </a:prstGeom>
          <a:noFill/>
        </p:spPr>
        <p:txBody>
          <a:bodyPr wrap="none" rtlCol="0">
            <a:spAutoFit/>
          </a:bodyPr>
          <a:lstStyle/>
          <a:p>
            <a:r>
              <a:rPr lang="en-US" sz="1600" b="1" dirty="0" smtClean="0"/>
              <a:t>Sabine Huebner</a:t>
            </a:r>
            <a:endParaRPr lang="en-US" sz="1600" b="1" dirty="0"/>
          </a:p>
        </p:txBody>
      </p:sp>
      <p:pic>
        <p:nvPicPr>
          <p:cNvPr id="78" name="Picture 77"/>
          <p:cNvPicPr>
            <a:picLocks noChangeAspect="1"/>
          </p:cNvPicPr>
          <p:nvPr/>
        </p:nvPicPr>
        <p:blipFill>
          <a:blip r:embed="rId6"/>
          <a:stretch>
            <a:fillRect/>
          </a:stretch>
        </p:blipFill>
        <p:spPr>
          <a:xfrm>
            <a:off x="5468323" y="1236122"/>
            <a:ext cx="3641311" cy="2401508"/>
          </a:xfrm>
          <a:prstGeom prst="rect">
            <a:avLst/>
          </a:prstGeom>
        </p:spPr>
      </p:pic>
      <p:sp>
        <p:nvSpPr>
          <p:cNvPr id="79" name="Text Box 150"/>
          <p:cNvSpPr txBox="1">
            <a:spLocks noChangeArrowheads="1"/>
          </p:cNvSpPr>
          <p:nvPr/>
        </p:nvSpPr>
        <p:spPr bwMode="auto">
          <a:xfrm>
            <a:off x="227520" y="1531917"/>
            <a:ext cx="1081872" cy="400110"/>
          </a:xfrm>
          <a:prstGeom prst="rect">
            <a:avLst/>
          </a:prstGeom>
          <a:noFill/>
          <a:ln w="9525">
            <a:noFill/>
            <a:miter lim="800000"/>
            <a:headEnd/>
            <a:tailEnd/>
          </a:ln>
        </p:spPr>
        <p:txBody>
          <a:bodyPr wrap="square">
            <a:prstTxWarp prst="textNoShape">
              <a:avLst/>
            </a:prstTxWarp>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Arial"/>
                <a:cs typeface="Arial"/>
              </a:rPr>
              <a:t>GR</a:t>
            </a:r>
            <a:r>
              <a:rPr kumimoji="0" lang="en-US" sz="2000" b="1" i="0" u="none" strike="noStrike" kern="0" cap="none" spc="0" normalizeH="0" baseline="30000" noProof="0" dirty="0">
                <a:ln>
                  <a:noFill/>
                </a:ln>
                <a:solidFill>
                  <a:sysClr val="windowText" lastClr="000000"/>
                </a:solidFill>
                <a:effectLst/>
                <a:uLnTx/>
                <a:uFillTx/>
                <a:latin typeface="Arial"/>
                <a:cs typeface="Arial"/>
              </a:rPr>
              <a:t>dim</a:t>
            </a:r>
            <a:endParaRPr kumimoji="0" lang="en-US" sz="2000" b="1" i="0" u="none" strike="noStrike" kern="0" cap="none" spc="0" normalizeH="0" baseline="0" noProof="0" dirty="0">
              <a:ln>
                <a:noFill/>
              </a:ln>
              <a:solidFill>
                <a:sysClr val="windowText" lastClr="000000"/>
              </a:solidFill>
              <a:effectLst/>
              <a:uLnTx/>
              <a:uFillTx/>
              <a:latin typeface="Arial"/>
              <a:cs typeface="Arial"/>
            </a:endParaRPr>
          </a:p>
        </p:txBody>
      </p:sp>
    </p:spTree>
    <p:extLst>
      <p:ext uri="{BB962C8B-B14F-4D97-AF65-F5344CB8AC3E}">
        <p14:creationId xmlns:p14="http://schemas.microsoft.com/office/powerpoint/2010/main" val="1729304468"/>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 name="Picture 64"/>
          <p:cNvPicPr>
            <a:picLocks noChangeAspect="1"/>
          </p:cNvPicPr>
          <p:nvPr/>
        </p:nvPicPr>
        <p:blipFill>
          <a:blip r:embed="rId2"/>
          <a:stretch>
            <a:fillRect/>
          </a:stretch>
        </p:blipFill>
        <p:spPr>
          <a:xfrm>
            <a:off x="1615525" y="1537429"/>
            <a:ext cx="3499755" cy="2158183"/>
          </a:xfrm>
          <a:prstGeom prst="rect">
            <a:avLst/>
          </a:prstGeom>
        </p:spPr>
      </p:pic>
      <p:grpSp>
        <p:nvGrpSpPr>
          <p:cNvPr id="2" name="Group 8"/>
          <p:cNvGrpSpPr>
            <a:grpSpLocks/>
          </p:cNvGrpSpPr>
          <p:nvPr/>
        </p:nvGrpSpPr>
        <p:grpSpPr bwMode="auto">
          <a:xfrm>
            <a:off x="347297" y="1155700"/>
            <a:ext cx="8449408" cy="0"/>
            <a:chOff x="238" y="576"/>
            <a:chExt cx="5766" cy="0"/>
          </a:xfrm>
        </p:grpSpPr>
        <p:sp>
          <p:nvSpPr>
            <p:cNvPr id="6" name="Line 9"/>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endParaRPr lang="de-DE"/>
            </a:p>
          </p:txBody>
        </p:sp>
        <p:sp>
          <p:nvSpPr>
            <p:cNvPr id="7" name="Line 10"/>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endParaRPr lang="de-DE"/>
            </a:p>
          </p:txBody>
        </p:sp>
        <p:sp>
          <p:nvSpPr>
            <p:cNvPr id="8" name="Line 11"/>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endParaRPr lang="de-DE"/>
            </a:p>
          </p:txBody>
        </p:sp>
      </p:grpSp>
      <p:pic>
        <p:nvPicPr>
          <p:cNvPr id="9"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82" y="6329207"/>
            <a:ext cx="1864579" cy="360913"/>
          </a:xfrm>
          <a:prstGeom prst="rect">
            <a:avLst/>
          </a:prstGeom>
          <a:noFill/>
          <a:extLst>
            <a:ext uri="{909E8E84-426E-40dd-AFC4-6F175D3DCCD1}">
              <a14:hiddenFill xmlns:a14="http://schemas.microsoft.com/office/drawing/2010/main">
                <a:solidFill>
                  <a:srgbClr val="FFFFFF"/>
                </a:solidFill>
              </a14:hiddenFill>
            </a:ext>
          </a:extLst>
        </p:spPr>
      </p:pic>
      <p:sp>
        <p:nvSpPr>
          <p:cNvPr id="10" name="Titel 1"/>
          <p:cNvSpPr txBox="1">
            <a:spLocks/>
          </p:cNvSpPr>
          <p:nvPr/>
        </p:nvSpPr>
        <p:spPr>
          <a:xfrm>
            <a:off x="0" y="0"/>
            <a:ext cx="9144000" cy="1428736"/>
          </a:xfrm>
          <a:prstGeom prst="rect">
            <a:avLst/>
          </a:prstGeom>
          <a:noFill/>
          <a:effectLst/>
        </p:spPr>
        <p:txBody>
          <a:bodyPr vert="horz" lIns="91440" tIns="45720" rIns="91440" bIns="45720" rtlCol="0" anchor="ctr">
            <a:norm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endParaRPr kumimoji="0" lang="de-DE" sz="2400" b="0" i="0" u="none" strike="noStrike" kern="1200" cap="none" spc="0" normalizeH="0" baseline="0" noProof="0" dirty="0">
              <a:ln>
                <a:noFill/>
              </a:ln>
              <a:solidFill>
                <a:schemeClr val="tx1"/>
              </a:solidFill>
              <a:uLnTx/>
              <a:uFillTx/>
              <a:latin typeface="Arial"/>
              <a:ea typeface="+mj-ea"/>
              <a:cs typeface="Arial"/>
            </a:endParaRPr>
          </a:p>
        </p:txBody>
      </p:sp>
      <p:sp>
        <p:nvSpPr>
          <p:cNvPr id="12" name="Titel 1"/>
          <p:cNvSpPr txBox="1">
            <a:spLocks/>
          </p:cNvSpPr>
          <p:nvPr/>
        </p:nvSpPr>
        <p:spPr>
          <a:xfrm>
            <a:off x="-34365" y="-96640"/>
            <a:ext cx="9144000" cy="1428736"/>
          </a:xfrm>
          <a:prstGeom prst="rect">
            <a:avLst/>
          </a:prstGeom>
          <a:noFill/>
          <a:effectLst/>
        </p:spPr>
        <p:txBody>
          <a:bodyPr vert="horz" lIns="91440" tIns="45720" rIns="91440" bIns="45720" rtlCol="0" anchor="ctr">
            <a:normAutofit/>
          </a:bodyPr>
          <a:lstStyle/>
          <a:p>
            <a:pPr algn="ctr">
              <a:spcBef>
                <a:spcPct val="0"/>
              </a:spcBef>
              <a:defRPr/>
            </a:pPr>
            <a:r>
              <a:rPr kumimoji="0" lang="de-DE" sz="2800" b="0" i="0" u="sng" strike="noStrike" kern="1200" cap="none" spc="0" normalizeH="0" baseline="0" noProof="0" dirty="0" err="1" smtClean="0">
                <a:ln>
                  <a:noFill/>
                </a:ln>
                <a:solidFill>
                  <a:schemeClr val="tx1"/>
                </a:solidFill>
                <a:effectLst/>
                <a:uLnTx/>
                <a:uFillTx/>
                <a:latin typeface="Arial"/>
                <a:ea typeface="+mj-ea"/>
                <a:cs typeface="Arial"/>
              </a:rPr>
              <a:t>A</a:t>
            </a:r>
            <a:r>
              <a:rPr kumimoji="0" lang="de-DE" sz="2800" b="0" i="0" u="none" strike="noStrike" kern="1200" cap="none" spc="0" normalizeH="0" baseline="0" noProof="0" dirty="0" err="1" smtClean="0">
                <a:ln>
                  <a:noFill/>
                </a:ln>
                <a:solidFill>
                  <a:schemeClr val="tx1"/>
                </a:solidFill>
                <a:effectLst/>
                <a:uLnTx/>
                <a:uFillTx/>
                <a:latin typeface="Arial"/>
                <a:ea typeface="+mj-ea"/>
                <a:cs typeface="Arial"/>
              </a:rPr>
              <a:t>cute</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 </a:t>
            </a:r>
            <a:r>
              <a:rPr kumimoji="0" lang="de-DE" sz="2800" b="0" i="0" u="sng" strike="noStrike" kern="1200" cap="none" spc="0" normalizeH="0" baseline="0" noProof="0" dirty="0" smtClean="0">
                <a:ln>
                  <a:noFill/>
                </a:ln>
                <a:solidFill>
                  <a:schemeClr val="tx1"/>
                </a:solidFill>
                <a:effectLst/>
                <a:uLnTx/>
                <a:uFillTx/>
                <a:latin typeface="Arial"/>
                <a:ea typeface="+mj-ea"/>
                <a:cs typeface="Arial"/>
              </a:rPr>
              <a:t>L</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ung </a:t>
            </a:r>
            <a:r>
              <a:rPr kumimoji="0" lang="de-DE" sz="2800" b="0" i="0" u="sng" strike="noStrike" kern="1200" cap="none" spc="0" normalizeH="0" baseline="0" noProof="0" dirty="0" err="1" smtClean="0">
                <a:ln>
                  <a:noFill/>
                </a:ln>
                <a:solidFill>
                  <a:schemeClr val="tx1"/>
                </a:solidFill>
                <a:effectLst/>
                <a:uLnTx/>
                <a:uFillTx/>
                <a:latin typeface="Arial"/>
                <a:ea typeface="+mj-ea"/>
                <a:cs typeface="Arial"/>
              </a:rPr>
              <a:t>I</a:t>
            </a:r>
            <a:r>
              <a:rPr kumimoji="0" lang="de-DE" sz="2800" b="0" i="0" u="none" strike="noStrike" kern="1200" cap="none" spc="0" normalizeH="0" baseline="0" noProof="0" dirty="0" err="1" smtClean="0">
                <a:ln>
                  <a:noFill/>
                </a:ln>
                <a:solidFill>
                  <a:schemeClr val="tx1"/>
                </a:solidFill>
                <a:effectLst/>
                <a:uLnTx/>
                <a:uFillTx/>
                <a:latin typeface="Arial"/>
                <a:ea typeface="+mj-ea"/>
                <a:cs typeface="Arial"/>
              </a:rPr>
              <a:t>njury</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 </a:t>
            </a:r>
            <a:r>
              <a:rPr kumimoji="0" lang="de-DE" sz="2800" b="0" i="0" u="none" strike="noStrike" kern="1200" cap="none" spc="0" normalizeH="0" baseline="0" noProof="0" dirty="0" err="1" smtClean="0">
                <a:ln>
                  <a:noFill/>
                </a:ln>
                <a:solidFill>
                  <a:schemeClr val="tx1"/>
                </a:solidFill>
                <a:effectLst/>
                <a:uLnTx/>
                <a:uFillTx/>
                <a:latin typeface="Arial"/>
                <a:ea typeface="+mj-ea"/>
                <a:cs typeface="Arial"/>
              </a:rPr>
              <a:t>is</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 </a:t>
            </a:r>
            <a:r>
              <a:rPr kumimoji="0" lang="de-DE" sz="2800" b="0" i="0" u="none" strike="noStrike" kern="1200" cap="none" spc="0" normalizeH="0" baseline="0" noProof="0" dirty="0" err="1" smtClean="0">
                <a:ln>
                  <a:noFill/>
                </a:ln>
                <a:solidFill>
                  <a:schemeClr val="tx1"/>
                </a:solidFill>
                <a:effectLst/>
                <a:uLnTx/>
                <a:uFillTx/>
                <a:latin typeface="Arial"/>
                <a:ea typeface="+mj-ea"/>
                <a:cs typeface="Arial"/>
              </a:rPr>
              <a:t>suppressed</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 </a:t>
            </a:r>
            <a:r>
              <a:rPr kumimoji="0" lang="de-DE" sz="2800" b="0" i="0" u="none" strike="noStrike" kern="1200" cap="none" spc="0" normalizeH="0" baseline="0" noProof="0" dirty="0" err="1" smtClean="0">
                <a:ln>
                  <a:noFill/>
                </a:ln>
                <a:solidFill>
                  <a:schemeClr val="tx1"/>
                </a:solidFill>
                <a:effectLst/>
                <a:uLnTx/>
                <a:uFillTx/>
                <a:latin typeface="Arial"/>
                <a:ea typeface="+mj-ea"/>
                <a:cs typeface="Arial"/>
              </a:rPr>
              <a:t>by</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 </a:t>
            </a:r>
            <a:r>
              <a:rPr kumimoji="0" lang="de-DE" sz="2800" b="0" i="0" u="none" strike="noStrike" kern="1200" cap="none" spc="0" normalizeH="0" baseline="0" noProof="0" dirty="0" err="1" smtClean="0">
                <a:ln>
                  <a:noFill/>
                </a:ln>
                <a:solidFill>
                  <a:schemeClr val="tx1"/>
                </a:solidFill>
                <a:effectLst/>
                <a:uLnTx/>
                <a:uFillTx/>
                <a:latin typeface="Arial"/>
                <a:ea typeface="+mj-ea"/>
                <a:cs typeface="Arial"/>
              </a:rPr>
              <a:t>Glucocorticoids</a:t>
            </a:r>
            <a:r>
              <a:rPr kumimoji="0" lang="de-DE" sz="2800" b="0" i="0" u="none" strike="noStrike" kern="1200" cap="none" spc="0" normalizeH="0" baseline="0" noProof="0" dirty="0" smtClean="0">
                <a:ln>
                  <a:noFill/>
                </a:ln>
                <a:solidFill>
                  <a:schemeClr val="tx1"/>
                </a:solidFill>
                <a:effectLst/>
                <a:uLnTx/>
                <a:uFillTx/>
                <a:latin typeface="Arial"/>
                <a:ea typeface="+mj-ea"/>
                <a:cs typeface="Arial"/>
              </a:rPr>
              <a:t> </a:t>
            </a:r>
            <a:r>
              <a:rPr lang="de-DE" sz="2800" dirty="0" err="1">
                <a:latin typeface="Arial"/>
                <a:ea typeface="+mj-ea"/>
                <a:cs typeface="Arial"/>
              </a:rPr>
              <a:t>by</a:t>
            </a:r>
            <a:r>
              <a:rPr lang="de-DE" sz="2800" dirty="0">
                <a:latin typeface="Arial"/>
                <a:ea typeface="+mj-ea"/>
                <a:cs typeface="Arial"/>
              </a:rPr>
              <a:t> GR </a:t>
            </a:r>
            <a:r>
              <a:rPr lang="de-DE" sz="2800" dirty="0" err="1">
                <a:latin typeface="Arial"/>
                <a:ea typeface="+mj-ea"/>
                <a:cs typeface="Arial"/>
              </a:rPr>
              <a:t>with</a:t>
            </a:r>
            <a:r>
              <a:rPr lang="de-DE" sz="2800" dirty="0">
                <a:latin typeface="Arial"/>
                <a:ea typeface="+mj-ea"/>
                <a:cs typeface="Arial"/>
              </a:rPr>
              <a:t> </a:t>
            </a:r>
            <a:r>
              <a:rPr lang="de-DE" sz="2800" dirty="0" err="1">
                <a:latin typeface="Arial"/>
                <a:ea typeface="+mj-ea"/>
                <a:cs typeface="Arial"/>
              </a:rPr>
              <a:t>intact</a:t>
            </a:r>
            <a:r>
              <a:rPr lang="de-DE" sz="2800" dirty="0">
                <a:latin typeface="Arial"/>
                <a:ea typeface="+mj-ea"/>
                <a:cs typeface="Arial"/>
              </a:rPr>
              <a:t> </a:t>
            </a:r>
            <a:r>
              <a:rPr lang="de-DE" sz="2800" dirty="0" smtClean="0">
                <a:latin typeface="Arial"/>
                <a:ea typeface="+mj-ea"/>
                <a:cs typeface="Arial"/>
              </a:rPr>
              <a:t>Dim.-Interface in </a:t>
            </a:r>
            <a:r>
              <a:rPr lang="de-DE" sz="2800" dirty="0" err="1" smtClean="0">
                <a:latin typeface="Arial"/>
                <a:ea typeface="+mj-ea"/>
                <a:cs typeface="Arial"/>
              </a:rPr>
              <a:t>Macrophages</a:t>
            </a:r>
            <a:endParaRPr lang="de-DE" sz="2800" dirty="0">
              <a:latin typeface="Arial"/>
              <a:ea typeface="+mj-ea"/>
              <a:cs typeface="Arial"/>
            </a:endParaRPr>
          </a:p>
        </p:txBody>
      </p:sp>
      <p:grpSp>
        <p:nvGrpSpPr>
          <p:cNvPr id="26" name="Group 123"/>
          <p:cNvGrpSpPr>
            <a:grpSpLocks/>
          </p:cNvGrpSpPr>
          <p:nvPr/>
        </p:nvGrpSpPr>
        <p:grpSpPr bwMode="auto">
          <a:xfrm>
            <a:off x="37036" y="2188834"/>
            <a:ext cx="1052871" cy="714237"/>
            <a:chOff x="3810" y="3349"/>
            <a:chExt cx="637" cy="433"/>
          </a:xfrm>
        </p:grpSpPr>
        <p:grpSp>
          <p:nvGrpSpPr>
            <p:cNvPr id="27" name="Group 124"/>
            <p:cNvGrpSpPr>
              <a:grpSpLocks/>
            </p:cNvGrpSpPr>
            <p:nvPr/>
          </p:nvGrpSpPr>
          <p:grpSpPr bwMode="auto">
            <a:xfrm>
              <a:off x="3810" y="3349"/>
              <a:ext cx="637" cy="433"/>
              <a:chOff x="3795" y="3649"/>
              <a:chExt cx="637" cy="433"/>
            </a:xfrm>
          </p:grpSpPr>
          <p:grpSp>
            <p:nvGrpSpPr>
              <p:cNvPr id="48" name="Group 129"/>
              <p:cNvGrpSpPr>
                <a:grpSpLocks/>
              </p:cNvGrpSpPr>
              <p:nvPr/>
            </p:nvGrpSpPr>
            <p:grpSpPr bwMode="auto">
              <a:xfrm flipH="1">
                <a:off x="3795" y="3916"/>
                <a:ext cx="56" cy="33"/>
                <a:chOff x="2103" y="1104"/>
                <a:chExt cx="67" cy="39"/>
              </a:xfrm>
            </p:grpSpPr>
            <p:sp>
              <p:nvSpPr>
                <p:cNvPr id="57" name="Freeform 138"/>
                <p:cNvSpPr>
                  <a:spLocks/>
                </p:cNvSpPr>
                <p:nvPr/>
              </p:nvSpPr>
              <p:spPr bwMode="auto">
                <a:xfrm>
                  <a:off x="2103" y="1104"/>
                  <a:ext cx="67" cy="39"/>
                </a:xfrm>
                <a:custGeom>
                  <a:avLst/>
                  <a:gdLst>
                    <a:gd name="T0" fmla="*/ 0 w 67"/>
                    <a:gd name="T1" fmla="*/ 0 h 39"/>
                    <a:gd name="T2" fmla="*/ 14 w 67"/>
                    <a:gd name="T3" fmla="*/ 0 h 39"/>
                    <a:gd name="T4" fmla="*/ 14 w 67"/>
                    <a:gd name="T5" fmla="*/ 0 h 39"/>
                    <a:gd name="T6" fmla="*/ 14 w 67"/>
                    <a:gd name="T7" fmla="*/ 0 h 39"/>
                    <a:gd name="T8" fmla="*/ 14 w 67"/>
                    <a:gd name="T9" fmla="*/ 0 h 39"/>
                    <a:gd name="T10" fmla="*/ 14 w 67"/>
                    <a:gd name="T11" fmla="*/ 0 h 39"/>
                    <a:gd name="T12" fmla="*/ 27 w 67"/>
                    <a:gd name="T13" fmla="*/ 0 h 39"/>
                    <a:gd name="T14" fmla="*/ 53 w 67"/>
                    <a:gd name="T15" fmla="*/ 0 h 39"/>
                    <a:gd name="T16" fmla="*/ 53 w 67"/>
                    <a:gd name="T17" fmla="*/ 0 h 39"/>
                    <a:gd name="T18" fmla="*/ 53 w 67"/>
                    <a:gd name="T19" fmla="*/ 13 h 39"/>
                    <a:gd name="T20" fmla="*/ 67 w 67"/>
                    <a:gd name="T21" fmla="*/ 26 h 39"/>
                    <a:gd name="T22" fmla="*/ 67 w 67"/>
                    <a:gd name="T23" fmla="*/ 26 h 39"/>
                    <a:gd name="T24" fmla="*/ 53 w 67"/>
                    <a:gd name="T25" fmla="*/ 39 h 39"/>
                    <a:gd name="T26" fmla="*/ 53 w 67"/>
                    <a:gd name="T27" fmla="*/ 39 h 39"/>
                    <a:gd name="T28" fmla="*/ 53 w 67"/>
                    <a:gd name="T29" fmla="*/ 39 h 39"/>
                    <a:gd name="T30" fmla="*/ 27 w 67"/>
                    <a:gd name="T31" fmla="*/ 26 h 39"/>
                    <a:gd name="T32" fmla="*/ 14 w 67"/>
                    <a:gd name="T33" fmla="*/ 13 h 39"/>
                    <a:gd name="T34" fmla="*/ 14 w 67"/>
                    <a:gd name="T35" fmla="*/ 13 h 39"/>
                    <a:gd name="T36" fmla="*/ 0 w 67"/>
                    <a:gd name="T37" fmla="*/ 13 h 39"/>
                    <a:gd name="T38" fmla="*/ 0 w 67"/>
                    <a:gd name="T39" fmla="*/ 13 h 39"/>
                    <a:gd name="T40" fmla="*/ 0 w 67"/>
                    <a:gd name="T41" fmla="*/ 13 h 39"/>
                    <a:gd name="T42" fmla="*/ 0 w 67"/>
                    <a:gd name="T43" fmla="*/ 13 h 39"/>
                    <a:gd name="T44" fmla="*/ 0 w 67"/>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7"/>
                    <a:gd name="T70" fmla="*/ 0 h 39"/>
                    <a:gd name="T71" fmla="*/ 67 w 67"/>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close/>
                    </a:path>
                  </a:pathLst>
                </a:custGeom>
                <a:solidFill>
                  <a:srgbClr val="FFFFFF"/>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58" name="Freeform 139"/>
                <p:cNvSpPr>
                  <a:spLocks/>
                </p:cNvSpPr>
                <p:nvPr/>
              </p:nvSpPr>
              <p:spPr bwMode="auto">
                <a:xfrm>
                  <a:off x="2103" y="1104"/>
                  <a:ext cx="53" cy="39"/>
                </a:xfrm>
                <a:custGeom>
                  <a:avLst/>
                  <a:gdLst>
                    <a:gd name="T0" fmla="*/ 0 w 53"/>
                    <a:gd name="T1" fmla="*/ 0 h 39"/>
                    <a:gd name="T2" fmla="*/ 14 w 53"/>
                    <a:gd name="T3" fmla="*/ 0 h 39"/>
                    <a:gd name="T4" fmla="*/ 14 w 53"/>
                    <a:gd name="T5" fmla="*/ 0 h 39"/>
                    <a:gd name="T6" fmla="*/ 14 w 53"/>
                    <a:gd name="T7" fmla="*/ 0 h 39"/>
                    <a:gd name="T8" fmla="*/ 27 w 53"/>
                    <a:gd name="T9" fmla="*/ 0 h 39"/>
                    <a:gd name="T10" fmla="*/ 40 w 53"/>
                    <a:gd name="T11" fmla="*/ 0 h 39"/>
                    <a:gd name="T12" fmla="*/ 40 w 53"/>
                    <a:gd name="T13" fmla="*/ 0 h 39"/>
                    <a:gd name="T14" fmla="*/ 53 w 53"/>
                    <a:gd name="T15" fmla="*/ 13 h 39"/>
                    <a:gd name="T16" fmla="*/ 53 w 53"/>
                    <a:gd name="T17" fmla="*/ 26 h 39"/>
                    <a:gd name="T18" fmla="*/ 53 w 53"/>
                    <a:gd name="T19" fmla="*/ 26 h 39"/>
                    <a:gd name="T20" fmla="*/ 53 w 53"/>
                    <a:gd name="T21" fmla="*/ 26 h 39"/>
                    <a:gd name="T22" fmla="*/ 40 w 53"/>
                    <a:gd name="T23" fmla="*/ 39 h 39"/>
                    <a:gd name="T24" fmla="*/ 40 w 53"/>
                    <a:gd name="T25" fmla="*/ 39 h 39"/>
                    <a:gd name="T26" fmla="*/ 27 w 53"/>
                    <a:gd name="T27" fmla="*/ 26 h 39"/>
                    <a:gd name="T28" fmla="*/ 14 w 53"/>
                    <a:gd name="T29" fmla="*/ 13 h 39"/>
                    <a:gd name="T30" fmla="*/ 14 w 53"/>
                    <a:gd name="T31" fmla="*/ 13 h 39"/>
                    <a:gd name="T32" fmla="*/ 14 w 53"/>
                    <a:gd name="T33" fmla="*/ 13 h 39"/>
                    <a:gd name="T34" fmla="*/ 0 w 53"/>
                    <a:gd name="T35" fmla="*/ 13 h 39"/>
                    <a:gd name="T36" fmla="*/ 0 w 53"/>
                    <a:gd name="T37" fmla="*/ 13 h 39"/>
                    <a:gd name="T38" fmla="*/ 0 w 53"/>
                    <a:gd name="T39" fmla="*/ 13 h 39"/>
                    <a:gd name="T40" fmla="*/ 0 w 53"/>
                    <a:gd name="T41" fmla="*/ 0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39"/>
                    <a:gd name="T65" fmla="*/ 53 w 53"/>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39">
                      <a:moveTo>
                        <a:pt x="0" y="0"/>
                      </a:moveTo>
                      <a:lnTo>
                        <a:pt x="14" y="0"/>
                      </a:lnTo>
                      <a:lnTo>
                        <a:pt x="27" y="0"/>
                      </a:lnTo>
                      <a:lnTo>
                        <a:pt x="40" y="0"/>
                      </a:lnTo>
                      <a:lnTo>
                        <a:pt x="53" y="13"/>
                      </a:lnTo>
                      <a:lnTo>
                        <a:pt x="53" y="26"/>
                      </a:lnTo>
                      <a:lnTo>
                        <a:pt x="40" y="39"/>
                      </a:lnTo>
                      <a:lnTo>
                        <a:pt x="27" y="26"/>
                      </a:lnTo>
                      <a:lnTo>
                        <a:pt x="14" y="13"/>
                      </a:lnTo>
                      <a:lnTo>
                        <a:pt x="0" y="13"/>
                      </a:lnTo>
                      <a:lnTo>
                        <a:pt x="0" y="0"/>
                      </a:lnTo>
                      <a:close/>
                    </a:path>
                  </a:pathLst>
                </a:custGeom>
                <a:solidFill>
                  <a:srgbClr val="FFFFFF"/>
                </a:solidFill>
                <a:ln w="9525">
                  <a:noFill/>
                  <a:round/>
                  <a:headEnd/>
                  <a:tailEnd/>
                </a:ln>
              </p:spPr>
              <p:txBody>
                <a:bodyPr rot="10800000" vert="eaVert" wrap="none" lIns="11046" tIns="5524" rIns="11046" bIns="5524" anchor="ctr">
                  <a:prstTxWarp prst="textNoShape">
                    <a:avLst/>
                  </a:prstTxWarp>
                </a:bodyPr>
                <a:lstStyle/>
                <a:p>
                  <a:pPr marL="0" marR="0" lvl="0" indent="0" defTabSz="914400" eaLnBrk="0" fontAlgn="auto" latinLnBrk="0" hangingPunct="0">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pic>
            <p:nvPicPr>
              <p:cNvPr id="41" name="Picture 143"/>
              <p:cNvPicPr>
                <a:picLocks noChangeAspect="1" noChangeArrowheads="1"/>
              </p:cNvPicPr>
              <p:nvPr/>
            </p:nvPicPr>
            <p:blipFill>
              <a:blip r:embed="rId4"/>
              <a:srcRect/>
              <a:stretch>
                <a:fillRect/>
              </a:stretch>
            </p:blipFill>
            <p:spPr bwMode="auto">
              <a:xfrm>
                <a:off x="4199" y="3649"/>
                <a:ext cx="233" cy="433"/>
              </a:xfrm>
              <a:prstGeom prst="rect">
                <a:avLst/>
              </a:prstGeom>
              <a:noFill/>
              <a:ln w="9525">
                <a:noFill/>
                <a:miter lim="800000"/>
                <a:headEnd/>
                <a:tailEnd/>
              </a:ln>
            </p:spPr>
          </p:pic>
        </p:grpSp>
        <p:pic>
          <p:nvPicPr>
            <p:cNvPr id="30" name="Picture 144"/>
            <p:cNvPicPr>
              <a:picLocks noChangeAspect="1" noChangeArrowheads="1"/>
            </p:cNvPicPr>
            <p:nvPr/>
          </p:nvPicPr>
          <p:blipFill>
            <a:blip r:embed="rId5"/>
            <a:srcRect/>
            <a:stretch>
              <a:fillRect/>
            </a:stretch>
          </p:blipFill>
          <p:spPr bwMode="auto">
            <a:xfrm>
              <a:off x="3936" y="3493"/>
              <a:ext cx="245" cy="280"/>
            </a:xfrm>
            <a:prstGeom prst="rect">
              <a:avLst/>
            </a:prstGeom>
            <a:noFill/>
            <a:ln w="9525">
              <a:noFill/>
              <a:miter lim="800000"/>
              <a:headEnd/>
              <a:tailEnd/>
            </a:ln>
          </p:spPr>
        </p:pic>
        <p:grpSp>
          <p:nvGrpSpPr>
            <p:cNvPr id="31" name="Group 145"/>
            <p:cNvGrpSpPr>
              <a:grpSpLocks/>
            </p:cNvGrpSpPr>
            <p:nvPr/>
          </p:nvGrpSpPr>
          <p:grpSpPr bwMode="auto">
            <a:xfrm>
              <a:off x="4010" y="3552"/>
              <a:ext cx="96" cy="96"/>
              <a:chOff x="4032" y="3552"/>
              <a:chExt cx="96" cy="96"/>
            </a:xfrm>
          </p:grpSpPr>
          <p:sp>
            <p:nvSpPr>
              <p:cNvPr id="32" name="Line 146"/>
              <p:cNvSpPr>
                <a:spLocks noChangeShapeType="1"/>
              </p:cNvSpPr>
              <p:nvPr/>
            </p:nvSpPr>
            <p:spPr bwMode="auto">
              <a:xfrm flipH="1">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3" name="Line 147"/>
              <p:cNvSpPr>
                <a:spLocks noChangeShapeType="1"/>
              </p:cNvSpPr>
              <p:nvPr/>
            </p:nvSpPr>
            <p:spPr bwMode="auto">
              <a:xfrm>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grpSp>
      <p:sp>
        <p:nvSpPr>
          <p:cNvPr id="64" name="Text Box 150"/>
          <p:cNvSpPr txBox="1">
            <a:spLocks noChangeArrowheads="1"/>
          </p:cNvSpPr>
          <p:nvPr/>
        </p:nvSpPr>
        <p:spPr bwMode="auto">
          <a:xfrm>
            <a:off x="227520" y="1531917"/>
            <a:ext cx="1081872" cy="400110"/>
          </a:xfrm>
          <a:prstGeom prst="rect">
            <a:avLst/>
          </a:prstGeom>
          <a:noFill/>
          <a:ln w="9525">
            <a:noFill/>
            <a:miter lim="800000"/>
            <a:headEnd/>
            <a:tailEnd/>
          </a:ln>
        </p:spPr>
        <p:txBody>
          <a:bodyPr wrap="square">
            <a:prstTxWarp prst="textNoShape">
              <a:avLst/>
            </a:prstTxWarp>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sz="2000" b="1" i="0" u="none" strike="noStrike" kern="0" cap="none" spc="0" normalizeH="0" baseline="0" noProof="0" dirty="0">
                <a:ln>
                  <a:noFill/>
                </a:ln>
                <a:solidFill>
                  <a:sysClr val="windowText" lastClr="000000"/>
                </a:solidFill>
                <a:effectLst/>
                <a:uLnTx/>
                <a:uFillTx/>
                <a:latin typeface="Arial"/>
                <a:cs typeface="Arial"/>
              </a:rPr>
              <a:t>GR</a:t>
            </a:r>
            <a:r>
              <a:rPr kumimoji="0" lang="en-US" sz="2000" b="1" i="0" u="none" strike="noStrike" kern="0" cap="none" spc="0" normalizeH="0" baseline="30000" noProof="0" dirty="0">
                <a:ln>
                  <a:noFill/>
                </a:ln>
                <a:solidFill>
                  <a:sysClr val="windowText" lastClr="000000"/>
                </a:solidFill>
                <a:effectLst/>
                <a:uLnTx/>
                <a:uFillTx/>
                <a:latin typeface="Arial"/>
                <a:cs typeface="Arial"/>
              </a:rPr>
              <a:t>dim</a:t>
            </a:r>
            <a:endParaRPr kumimoji="0" lang="en-US" sz="2000" b="1" i="0" u="none" strike="noStrike" kern="0" cap="none" spc="0" normalizeH="0" baseline="0" noProof="0" dirty="0">
              <a:ln>
                <a:noFill/>
              </a:ln>
              <a:solidFill>
                <a:sysClr val="windowText" lastClr="000000"/>
              </a:solidFill>
              <a:effectLst/>
              <a:uLnTx/>
              <a:uFillTx/>
              <a:latin typeface="Arial"/>
              <a:cs typeface="Arial"/>
            </a:endParaRPr>
          </a:p>
        </p:txBody>
      </p:sp>
      <p:pic>
        <p:nvPicPr>
          <p:cNvPr id="38" name="Picture 37"/>
          <p:cNvPicPr>
            <a:picLocks noChangeAspect="1"/>
          </p:cNvPicPr>
          <p:nvPr/>
        </p:nvPicPr>
        <p:blipFill>
          <a:blip r:embed="rId6"/>
          <a:stretch>
            <a:fillRect/>
          </a:stretch>
        </p:blipFill>
        <p:spPr>
          <a:xfrm>
            <a:off x="1647319" y="3667651"/>
            <a:ext cx="3847470" cy="2224841"/>
          </a:xfrm>
          <a:prstGeom prst="rect">
            <a:avLst/>
          </a:prstGeom>
        </p:spPr>
      </p:pic>
      <p:pic>
        <p:nvPicPr>
          <p:cNvPr id="39" name="Picture 38"/>
          <p:cNvPicPr>
            <a:picLocks noChangeAspect="1"/>
          </p:cNvPicPr>
          <p:nvPr/>
        </p:nvPicPr>
        <p:blipFill>
          <a:blip r:embed="rId7"/>
          <a:stretch>
            <a:fillRect/>
          </a:stretch>
        </p:blipFill>
        <p:spPr>
          <a:xfrm>
            <a:off x="5494789" y="3799537"/>
            <a:ext cx="3614846" cy="2352060"/>
          </a:xfrm>
          <a:prstGeom prst="rect">
            <a:avLst/>
          </a:prstGeom>
        </p:spPr>
      </p:pic>
      <p:grpSp>
        <p:nvGrpSpPr>
          <p:cNvPr id="42" name="Group 41"/>
          <p:cNvGrpSpPr/>
          <p:nvPr/>
        </p:nvGrpSpPr>
        <p:grpSpPr>
          <a:xfrm>
            <a:off x="161441" y="4260920"/>
            <a:ext cx="989455" cy="986283"/>
            <a:chOff x="815999" y="1243343"/>
            <a:chExt cx="664827" cy="662696"/>
          </a:xfrm>
        </p:grpSpPr>
        <p:sp>
          <p:nvSpPr>
            <p:cNvPr id="43" name="Oval 42"/>
            <p:cNvSpPr/>
            <p:nvPr/>
          </p:nvSpPr>
          <p:spPr>
            <a:xfrm>
              <a:off x="815999" y="1243343"/>
              <a:ext cx="664827" cy="662696"/>
            </a:xfrm>
            <a:prstGeom prst="ellipse">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anchor="ctr">
              <a:prstTxWarp prst="textNoShape">
                <a:avLst/>
              </a:prstTxWarp>
            </a:bodyPr>
            <a:lstStyle>
              <a:defPPr>
                <a:defRPr lang="en-US"/>
              </a:defPPr>
              <a:lvl1pPr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lgn="ctr" fontAlgn="auto">
                <a:spcBef>
                  <a:spcPts val="0"/>
                </a:spcBef>
                <a:spcAft>
                  <a:spcPts val="0"/>
                </a:spcAft>
                <a:defRPr/>
              </a:pPr>
              <a:endParaRPr lang="en-US" sz="1200" kern="0">
                <a:solidFill>
                  <a:srgbClr val="FFFFFF"/>
                </a:solidFill>
                <a:latin typeface="Calibri"/>
              </a:endParaRPr>
            </a:p>
          </p:txBody>
        </p:sp>
        <p:grpSp>
          <p:nvGrpSpPr>
            <p:cNvPr id="44" name="Group 76"/>
            <p:cNvGrpSpPr>
              <a:grpSpLocks/>
            </p:cNvGrpSpPr>
            <p:nvPr/>
          </p:nvGrpSpPr>
          <p:grpSpPr bwMode="auto">
            <a:xfrm>
              <a:off x="915607" y="1428736"/>
              <a:ext cx="477838" cy="288925"/>
              <a:chOff x="304800" y="1613583"/>
              <a:chExt cx="1600200" cy="976804"/>
            </a:xfrm>
          </p:grpSpPr>
          <p:grpSp>
            <p:nvGrpSpPr>
              <p:cNvPr id="46" name="Group 70"/>
              <p:cNvGrpSpPr>
                <a:grpSpLocks/>
              </p:cNvGrpSpPr>
              <p:nvPr/>
            </p:nvGrpSpPr>
            <p:grpSpPr bwMode="auto">
              <a:xfrm>
                <a:off x="990600" y="1613583"/>
                <a:ext cx="494413" cy="824817"/>
                <a:chOff x="952500" y="1600883"/>
                <a:chExt cx="494413" cy="824817"/>
              </a:xfrm>
            </p:grpSpPr>
            <p:pic>
              <p:nvPicPr>
                <p:cNvPr id="72" name="Picture 62"/>
                <p:cNvPicPr>
                  <a:picLocks noChangeAspect="1"/>
                </p:cNvPicPr>
                <p:nvPr/>
              </p:nvPicPr>
              <p:blipFill>
                <a:blip r:embed="rId8"/>
                <a:srcRect/>
                <a:stretch>
                  <a:fillRect/>
                </a:stretch>
              </p:blipFill>
              <p:spPr bwMode="auto">
                <a:xfrm rot="5400000">
                  <a:off x="762000" y="1866900"/>
                  <a:ext cx="749300" cy="368300"/>
                </a:xfrm>
                <a:prstGeom prst="rect">
                  <a:avLst/>
                </a:prstGeom>
                <a:noFill/>
                <a:ln w="9525">
                  <a:noFill/>
                  <a:miter lim="800000"/>
                  <a:headEnd/>
                  <a:tailEnd/>
                </a:ln>
              </p:spPr>
            </p:pic>
            <p:sp>
              <p:nvSpPr>
                <p:cNvPr id="73" name="Regular Pentagon 72"/>
                <p:cNvSpPr/>
                <p:nvPr/>
              </p:nvSpPr>
              <p:spPr>
                <a:xfrm>
                  <a:off x="1271477" y="1600883"/>
                  <a:ext cx="175436" cy="155647"/>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b="1" kern="0">
                    <a:solidFill>
                      <a:srgbClr val="FFFFFF"/>
                    </a:solidFill>
                    <a:latin typeface="Calibri"/>
                    <a:ea typeface="ＭＳ Ｐゴシック" charset="-128"/>
                    <a:cs typeface="ＭＳ Ｐゴシック" charset="-128"/>
                  </a:endParaRPr>
                </a:p>
              </p:txBody>
            </p:sp>
          </p:grpSp>
          <p:grpSp>
            <p:nvGrpSpPr>
              <p:cNvPr id="47" name="Group 69"/>
              <p:cNvGrpSpPr>
                <a:grpSpLocks/>
              </p:cNvGrpSpPr>
              <p:nvPr/>
            </p:nvGrpSpPr>
            <p:grpSpPr bwMode="auto">
              <a:xfrm flipH="1">
                <a:off x="549348" y="1613583"/>
                <a:ext cx="492052" cy="824817"/>
                <a:chOff x="546100" y="1613583"/>
                <a:chExt cx="492052" cy="824817"/>
              </a:xfrm>
            </p:grpSpPr>
            <p:pic>
              <p:nvPicPr>
                <p:cNvPr id="70" name="Picture 67"/>
                <p:cNvPicPr>
                  <a:picLocks noChangeAspect="1"/>
                </p:cNvPicPr>
                <p:nvPr/>
              </p:nvPicPr>
              <p:blipFill>
                <a:blip r:embed="rId8"/>
                <a:srcRect/>
                <a:stretch>
                  <a:fillRect/>
                </a:stretch>
              </p:blipFill>
              <p:spPr bwMode="auto">
                <a:xfrm rot="5400000">
                  <a:off x="355600" y="1879600"/>
                  <a:ext cx="749300" cy="368300"/>
                </a:xfrm>
                <a:prstGeom prst="rect">
                  <a:avLst/>
                </a:prstGeom>
                <a:noFill/>
                <a:ln w="9525">
                  <a:noFill/>
                  <a:miter lim="800000"/>
                  <a:headEnd/>
                  <a:tailEnd/>
                </a:ln>
              </p:spPr>
            </p:pic>
            <p:sp>
              <p:nvSpPr>
                <p:cNvPr id="71" name="Regular Pentagon 17"/>
                <p:cNvSpPr/>
                <p:nvPr/>
              </p:nvSpPr>
              <p:spPr>
                <a:xfrm>
                  <a:off x="862713" y="1613583"/>
                  <a:ext cx="175439" cy="155647"/>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b="1" kern="0">
                    <a:solidFill>
                      <a:srgbClr val="FFFFFF"/>
                    </a:solidFill>
                    <a:latin typeface="Calibri"/>
                    <a:ea typeface="ＭＳ Ｐゴシック" charset="-128"/>
                    <a:cs typeface="ＭＳ Ｐゴシック" charset="-128"/>
                  </a:endParaRPr>
                </a:p>
              </p:txBody>
            </p:sp>
          </p:grpSp>
          <p:cxnSp>
            <p:nvCxnSpPr>
              <p:cNvPr id="66" name="Straight Connector 65"/>
              <p:cNvCxnSpPr/>
              <p:nvPr/>
            </p:nvCxnSpPr>
            <p:spPr>
              <a:xfrm>
                <a:off x="304800" y="2440109"/>
                <a:ext cx="1600200"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69" name="Rectangle 68"/>
              <p:cNvSpPr/>
              <p:nvPr/>
            </p:nvSpPr>
            <p:spPr>
              <a:xfrm>
                <a:off x="671625" y="2322034"/>
                <a:ext cx="685798" cy="268353"/>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b="1" kern="0">
                  <a:solidFill>
                    <a:srgbClr val="FFFFFF"/>
                  </a:solidFill>
                  <a:latin typeface="Calibri"/>
                  <a:ea typeface="ＭＳ Ｐゴシック" charset="-128"/>
                  <a:cs typeface="ＭＳ Ｐゴシック" charset="-128"/>
                </a:endParaRPr>
              </a:p>
            </p:txBody>
          </p:sp>
        </p:grpSp>
      </p:grpSp>
      <p:grpSp>
        <p:nvGrpSpPr>
          <p:cNvPr id="74" name="Group 73"/>
          <p:cNvGrpSpPr/>
          <p:nvPr/>
        </p:nvGrpSpPr>
        <p:grpSpPr>
          <a:xfrm>
            <a:off x="460481" y="4694721"/>
            <a:ext cx="307975" cy="307975"/>
            <a:chOff x="524644" y="1397421"/>
            <a:chExt cx="307975" cy="307975"/>
          </a:xfrm>
        </p:grpSpPr>
        <p:cxnSp>
          <p:nvCxnSpPr>
            <p:cNvPr id="75" name="Straight Connector 74"/>
            <p:cNvCxnSpPr/>
            <p:nvPr/>
          </p:nvCxnSpPr>
          <p:spPr>
            <a:xfrm rot="5400000">
              <a:off x="524644" y="1397421"/>
              <a:ext cx="307975" cy="307975"/>
            </a:xfrm>
            <a:prstGeom prst="line">
              <a:avLst/>
            </a:prstGeom>
            <a:ln w="5715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76" name="Straight Connector 75"/>
            <p:cNvCxnSpPr/>
            <p:nvPr/>
          </p:nvCxnSpPr>
          <p:spPr>
            <a:xfrm rot="16200000" flipH="1">
              <a:off x="524644" y="1397421"/>
              <a:ext cx="307975" cy="307975"/>
            </a:xfrm>
            <a:prstGeom prst="line">
              <a:avLst/>
            </a:prstGeom>
            <a:ln w="5715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sp>
        <p:nvSpPr>
          <p:cNvPr id="77" name="TextBox 76"/>
          <p:cNvSpPr txBox="1"/>
          <p:nvPr/>
        </p:nvSpPr>
        <p:spPr>
          <a:xfrm>
            <a:off x="7626838" y="6519446"/>
            <a:ext cx="1542510" cy="338554"/>
          </a:xfrm>
          <a:prstGeom prst="rect">
            <a:avLst/>
          </a:prstGeom>
          <a:noFill/>
        </p:spPr>
        <p:txBody>
          <a:bodyPr wrap="none" rtlCol="0">
            <a:spAutoFit/>
          </a:bodyPr>
          <a:lstStyle/>
          <a:p>
            <a:r>
              <a:rPr lang="en-US" sz="1600" b="1" dirty="0" smtClean="0"/>
              <a:t>Sabine Huebner</a:t>
            </a:r>
            <a:endParaRPr lang="en-US" sz="1600" b="1" dirty="0"/>
          </a:p>
        </p:txBody>
      </p:sp>
      <p:pic>
        <p:nvPicPr>
          <p:cNvPr id="67" name="Picture 66"/>
          <p:cNvPicPr>
            <a:picLocks noChangeAspect="1"/>
          </p:cNvPicPr>
          <p:nvPr/>
        </p:nvPicPr>
        <p:blipFill>
          <a:blip r:embed="rId9"/>
          <a:stretch>
            <a:fillRect/>
          </a:stretch>
        </p:blipFill>
        <p:spPr>
          <a:xfrm>
            <a:off x="5468323" y="1236122"/>
            <a:ext cx="3641311" cy="2401508"/>
          </a:xfrm>
          <a:prstGeom prst="rect">
            <a:avLst/>
          </a:prstGeom>
        </p:spPr>
      </p:pic>
      <p:sp>
        <p:nvSpPr>
          <p:cNvPr id="40" name="Text Box 150"/>
          <p:cNvSpPr txBox="1">
            <a:spLocks noChangeArrowheads="1"/>
          </p:cNvSpPr>
          <p:nvPr/>
        </p:nvSpPr>
        <p:spPr bwMode="auto">
          <a:xfrm>
            <a:off x="161441" y="3695612"/>
            <a:ext cx="1388005" cy="523220"/>
          </a:xfrm>
          <a:prstGeom prst="rect">
            <a:avLst/>
          </a:prstGeom>
          <a:noFill/>
          <a:ln w="9525">
            <a:noFill/>
            <a:miter lim="800000"/>
            <a:headEnd/>
            <a:tailEnd/>
          </a:ln>
        </p:spPr>
        <p:txBody>
          <a:bodyPr wrap="square">
            <a:prstTxWarp prst="textNoShape">
              <a:avLst/>
            </a:prstTxWarp>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US" sz="1400" b="1" i="0" u="none" strike="noStrike" kern="0" cap="none" spc="0" normalizeH="0" baseline="0" noProof="0" dirty="0" smtClean="0">
                <a:ln>
                  <a:noFill/>
                </a:ln>
                <a:solidFill>
                  <a:sysClr val="windowText" lastClr="000000"/>
                </a:solidFill>
                <a:effectLst/>
                <a:uLnTx/>
                <a:uFillTx/>
                <a:latin typeface="Arial"/>
                <a:cs typeface="Arial"/>
              </a:rPr>
              <a:t>Macrophages</a:t>
            </a:r>
          </a:p>
          <a:p>
            <a:pPr marL="0" marR="0" lvl="0" indent="0" defTabSz="914400" eaLnBrk="0" fontAlgn="auto" latinLnBrk="0" hangingPunct="0">
              <a:lnSpc>
                <a:spcPct val="100000"/>
              </a:lnSpc>
              <a:spcBef>
                <a:spcPts val="0"/>
              </a:spcBef>
              <a:spcAft>
                <a:spcPts val="0"/>
              </a:spcAft>
              <a:buClrTx/>
              <a:buSzTx/>
              <a:buFontTx/>
              <a:buNone/>
              <a:tabLst/>
              <a:defRPr/>
            </a:pPr>
            <a:r>
              <a:rPr lang="en-US" sz="1400" b="1" kern="0" dirty="0" smtClean="0">
                <a:solidFill>
                  <a:sysClr val="windowText" lastClr="000000"/>
                </a:solidFill>
                <a:latin typeface="Arial"/>
                <a:cs typeface="Arial"/>
              </a:rPr>
              <a:t>PMNs</a:t>
            </a:r>
            <a:endParaRPr kumimoji="0" lang="en-US" sz="1400" b="1" i="0" u="none" strike="noStrike" kern="0" cap="none" spc="0" normalizeH="0" baseline="0" noProof="0" dirty="0">
              <a:ln>
                <a:noFill/>
              </a:ln>
              <a:solidFill>
                <a:sysClr val="windowText" lastClr="000000"/>
              </a:solidFill>
              <a:effectLst/>
              <a:uLnTx/>
              <a:uFillTx/>
              <a:latin typeface="Arial"/>
              <a:cs typeface="Arial"/>
            </a:endParaRPr>
          </a:p>
        </p:txBody>
      </p:sp>
      <p:sp>
        <p:nvSpPr>
          <p:cNvPr id="45" name="Textfeld 20"/>
          <p:cNvSpPr txBox="1"/>
          <p:nvPr/>
        </p:nvSpPr>
        <p:spPr>
          <a:xfrm>
            <a:off x="2366799" y="1233967"/>
            <a:ext cx="2259091" cy="338554"/>
          </a:xfrm>
          <a:prstGeom prst="rect">
            <a:avLst/>
          </a:prstGeom>
          <a:noFill/>
        </p:spPr>
        <p:txBody>
          <a:bodyPr wrap="square" rtlCol="0">
            <a:spAutoFit/>
          </a:bodyPr>
          <a:lstStyle/>
          <a:p>
            <a:r>
              <a:rPr lang="de-DE" sz="1600" b="1" dirty="0" err="1" smtClean="0">
                <a:latin typeface="Arial" pitchFamily="34" charset="0"/>
                <a:cs typeface="Arial" pitchFamily="34" charset="0"/>
              </a:rPr>
              <a:t>Endothelial</a:t>
            </a:r>
            <a:r>
              <a:rPr lang="de-DE" sz="1600" b="1" dirty="0" smtClean="0">
                <a:latin typeface="Arial" pitchFamily="34" charset="0"/>
                <a:cs typeface="Arial" pitchFamily="34" charset="0"/>
              </a:rPr>
              <a:t> </a:t>
            </a:r>
            <a:r>
              <a:rPr lang="de-DE" sz="1600" b="1" dirty="0" err="1" smtClean="0">
                <a:latin typeface="Arial" pitchFamily="34" charset="0"/>
                <a:cs typeface="Arial" pitchFamily="34" charset="0"/>
              </a:rPr>
              <a:t>Leakage</a:t>
            </a:r>
            <a:endParaRPr lang="de-DE" sz="1600" b="1" dirty="0">
              <a:latin typeface="Arial" pitchFamily="34" charset="0"/>
              <a:cs typeface="Arial" pitchFamily="34" charset="0"/>
            </a:endParaRPr>
          </a:p>
        </p:txBody>
      </p:sp>
    </p:spTree>
    <p:extLst>
      <p:ext uri="{BB962C8B-B14F-4D97-AF65-F5344CB8AC3E}">
        <p14:creationId xmlns:p14="http://schemas.microsoft.com/office/powerpoint/2010/main" val="867497561"/>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a:grpSpLocks/>
          </p:cNvGrpSpPr>
          <p:nvPr/>
        </p:nvGrpSpPr>
        <p:grpSpPr bwMode="auto">
          <a:xfrm>
            <a:off x="347297" y="1373572"/>
            <a:ext cx="8449408" cy="0"/>
            <a:chOff x="238" y="576"/>
            <a:chExt cx="5766" cy="0"/>
          </a:xfrm>
        </p:grpSpPr>
        <p:sp>
          <p:nvSpPr>
            <p:cNvPr id="33806" name="Line 9"/>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endParaRPr lang="de-DE"/>
            </a:p>
          </p:txBody>
        </p:sp>
        <p:sp>
          <p:nvSpPr>
            <p:cNvPr id="33807" name="Line 10"/>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endParaRPr lang="de-DE"/>
            </a:p>
          </p:txBody>
        </p:sp>
        <p:sp>
          <p:nvSpPr>
            <p:cNvPr id="33808" name="Line 11"/>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endParaRPr lang="de-DE"/>
            </a:p>
          </p:txBody>
        </p:sp>
      </p:grpSp>
      <p:pic>
        <p:nvPicPr>
          <p:cNvPr id="17"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82" y="6329207"/>
            <a:ext cx="1864579" cy="360913"/>
          </a:xfrm>
          <a:prstGeom prst="rect">
            <a:avLst/>
          </a:prstGeom>
          <a:noFill/>
          <a:extLst>
            <a:ext uri="{909E8E84-426E-40dd-AFC4-6F175D3DCCD1}">
              <a14:hiddenFill xmlns:a14="http://schemas.microsoft.com/office/drawing/2010/main">
                <a:solidFill>
                  <a:srgbClr val="FFFFFF"/>
                </a:solidFill>
              </a14:hiddenFill>
            </a:ext>
          </a:extLst>
        </p:spPr>
      </p:pic>
      <p:sp>
        <p:nvSpPr>
          <p:cNvPr id="45" name="Title 44"/>
          <p:cNvSpPr>
            <a:spLocks noGrp="1"/>
          </p:cNvSpPr>
          <p:nvPr>
            <p:ph type="title"/>
          </p:nvPr>
        </p:nvSpPr>
        <p:spPr>
          <a:xfrm>
            <a:off x="457200" y="71442"/>
            <a:ext cx="8229600" cy="1143000"/>
          </a:xfrm>
        </p:spPr>
        <p:txBody>
          <a:bodyPr>
            <a:noAutofit/>
          </a:bodyPr>
          <a:lstStyle/>
          <a:p>
            <a:r>
              <a:rPr lang="en-US" sz="3200" b="1" dirty="0" smtClean="0"/>
              <a:t>Synergistic</a:t>
            </a:r>
            <a:r>
              <a:rPr lang="en-US" sz="3200" dirty="0" smtClean="0"/>
              <a:t> </a:t>
            </a:r>
            <a:r>
              <a:rPr lang="en-US" sz="3200" b="1" dirty="0" smtClean="0"/>
              <a:t>Up regulation </a:t>
            </a:r>
            <a:r>
              <a:rPr lang="en-US" sz="3200" dirty="0" smtClean="0"/>
              <a:t>of anti-inflammatory acting </a:t>
            </a:r>
            <a:r>
              <a:rPr lang="en-US" sz="3200" b="1" dirty="0" smtClean="0"/>
              <a:t>Sphk1</a:t>
            </a:r>
            <a:r>
              <a:rPr lang="en-US" sz="3200" dirty="0" smtClean="0"/>
              <a:t> mRNA by Inflammatory Triggers and Glucocorticoids</a:t>
            </a:r>
            <a:endParaRPr lang="en-US" sz="3200" dirty="0"/>
          </a:p>
        </p:txBody>
      </p:sp>
      <p:pic>
        <p:nvPicPr>
          <p:cNvPr id="9" name="Picture 143"/>
          <p:cNvPicPr>
            <a:picLocks noChangeAspect="1" noChangeArrowheads="1"/>
          </p:cNvPicPr>
          <p:nvPr/>
        </p:nvPicPr>
        <p:blipFill>
          <a:blip r:embed="rId4"/>
          <a:srcRect/>
          <a:stretch>
            <a:fillRect/>
          </a:stretch>
        </p:blipFill>
        <p:spPr bwMode="auto">
          <a:xfrm>
            <a:off x="2132756" y="1507393"/>
            <a:ext cx="385116" cy="714238"/>
          </a:xfrm>
          <a:prstGeom prst="rect">
            <a:avLst/>
          </a:prstGeom>
          <a:noFill/>
          <a:ln w="9525">
            <a:noFill/>
            <a:miter lim="800000"/>
            <a:headEnd/>
            <a:tailEnd/>
          </a:ln>
        </p:spPr>
      </p:pic>
      <p:pic>
        <p:nvPicPr>
          <p:cNvPr id="10" name="Picture 144"/>
          <p:cNvPicPr>
            <a:picLocks noChangeAspect="1" noChangeArrowheads="1"/>
          </p:cNvPicPr>
          <p:nvPr/>
        </p:nvPicPr>
        <p:blipFill>
          <a:blip r:embed="rId5"/>
          <a:srcRect/>
          <a:stretch>
            <a:fillRect/>
          </a:stretch>
        </p:blipFill>
        <p:spPr bwMode="auto">
          <a:xfrm>
            <a:off x="1673262" y="1744922"/>
            <a:ext cx="404951" cy="461863"/>
          </a:xfrm>
          <a:prstGeom prst="rect">
            <a:avLst/>
          </a:prstGeom>
          <a:noFill/>
          <a:ln w="9525">
            <a:noFill/>
            <a:miter lim="800000"/>
            <a:headEnd/>
            <a:tailEnd/>
          </a:ln>
        </p:spPr>
      </p:pic>
      <p:grpSp>
        <p:nvGrpSpPr>
          <p:cNvPr id="3" name="Group 145"/>
          <p:cNvGrpSpPr>
            <a:grpSpLocks/>
          </p:cNvGrpSpPr>
          <p:nvPr/>
        </p:nvGrpSpPr>
        <p:grpSpPr bwMode="auto">
          <a:xfrm>
            <a:off x="1795573" y="1842243"/>
            <a:ext cx="158675" cy="158353"/>
            <a:chOff x="4032" y="3552"/>
            <a:chExt cx="96" cy="96"/>
          </a:xfrm>
        </p:grpSpPr>
        <p:sp>
          <p:nvSpPr>
            <p:cNvPr id="12" name="Line 146"/>
            <p:cNvSpPr>
              <a:spLocks noChangeShapeType="1"/>
            </p:cNvSpPr>
            <p:nvPr/>
          </p:nvSpPr>
          <p:spPr bwMode="auto">
            <a:xfrm flipH="1">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3" name="Line 147"/>
            <p:cNvSpPr>
              <a:spLocks noChangeShapeType="1"/>
            </p:cNvSpPr>
            <p:nvPr/>
          </p:nvSpPr>
          <p:spPr bwMode="auto">
            <a:xfrm>
              <a:off x="4032" y="3552"/>
              <a:ext cx="96" cy="96"/>
            </a:xfrm>
            <a:prstGeom prst="line">
              <a:avLst/>
            </a:prstGeom>
            <a:noFill/>
            <a:ln w="38100">
              <a:solidFill>
                <a:srgbClr val="FF0000"/>
              </a:solidFill>
              <a:round/>
              <a:headEnd/>
              <a:tailEnd/>
            </a:ln>
          </p:spPr>
          <p:txBody>
            <a:bodyPr wrap="none" anchor="ctr">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grpSp>
      <p:pic>
        <p:nvPicPr>
          <p:cNvPr id="7" name="Picture 6"/>
          <p:cNvPicPr>
            <a:picLocks noChangeAspect="1"/>
          </p:cNvPicPr>
          <p:nvPr/>
        </p:nvPicPr>
        <p:blipFill rotWithShape="1">
          <a:blip r:embed="rId6"/>
          <a:srcRect l="51481"/>
          <a:stretch/>
        </p:blipFill>
        <p:spPr>
          <a:xfrm>
            <a:off x="103982" y="2417234"/>
            <a:ext cx="4436544" cy="3174715"/>
          </a:xfrm>
          <a:prstGeom prst="rect">
            <a:avLst/>
          </a:prstGeom>
        </p:spPr>
      </p:pic>
      <p:pic>
        <p:nvPicPr>
          <p:cNvPr id="14" name="Picture 13"/>
          <p:cNvPicPr>
            <a:picLocks noChangeAspect="1"/>
          </p:cNvPicPr>
          <p:nvPr/>
        </p:nvPicPr>
        <p:blipFill>
          <a:blip r:embed="rId7"/>
          <a:stretch>
            <a:fillRect/>
          </a:stretch>
        </p:blipFill>
        <p:spPr>
          <a:xfrm>
            <a:off x="5049729" y="1507393"/>
            <a:ext cx="4030736" cy="2535463"/>
          </a:xfrm>
          <a:prstGeom prst="rect">
            <a:avLst/>
          </a:prstGeom>
        </p:spPr>
      </p:pic>
      <p:pic>
        <p:nvPicPr>
          <p:cNvPr id="15" name="Picture 14"/>
          <p:cNvPicPr>
            <a:picLocks noChangeAspect="1"/>
          </p:cNvPicPr>
          <p:nvPr/>
        </p:nvPicPr>
        <p:blipFill>
          <a:blip r:embed="rId8"/>
          <a:stretch>
            <a:fillRect/>
          </a:stretch>
        </p:blipFill>
        <p:spPr>
          <a:xfrm>
            <a:off x="5605052" y="4470138"/>
            <a:ext cx="3475413" cy="2243621"/>
          </a:xfrm>
          <a:prstGeom prst="rect">
            <a:avLst/>
          </a:prstGeom>
        </p:spPr>
      </p:pic>
      <p:sp>
        <p:nvSpPr>
          <p:cNvPr id="16" name="Textfeld 20"/>
          <p:cNvSpPr txBox="1"/>
          <p:nvPr/>
        </p:nvSpPr>
        <p:spPr>
          <a:xfrm>
            <a:off x="6316867" y="4154538"/>
            <a:ext cx="2259091" cy="338554"/>
          </a:xfrm>
          <a:prstGeom prst="rect">
            <a:avLst/>
          </a:prstGeom>
          <a:noFill/>
        </p:spPr>
        <p:txBody>
          <a:bodyPr wrap="square" rtlCol="0">
            <a:spAutoFit/>
          </a:bodyPr>
          <a:lstStyle/>
          <a:p>
            <a:r>
              <a:rPr lang="de-DE" sz="1600" b="1" dirty="0" err="1" smtClean="0">
                <a:latin typeface="Arial" pitchFamily="34" charset="0"/>
                <a:cs typeface="Arial" pitchFamily="34" charset="0"/>
              </a:rPr>
              <a:t>Endothelial</a:t>
            </a:r>
            <a:r>
              <a:rPr lang="de-DE" sz="1600" b="1" dirty="0" smtClean="0">
                <a:latin typeface="Arial" pitchFamily="34" charset="0"/>
                <a:cs typeface="Arial" pitchFamily="34" charset="0"/>
              </a:rPr>
              <a:t> </a:t>
            </a:r>
            <a:r>
              <a:rPr lang="de-DE" sz="1600" b="1" dirty="0" err="1" smtClean="0">
                <a:latin typeface="Arial" pitchFamily="34" charset="0"/>
                <a:cs typeface="Arial" pitchFamily="34" charset="0"/>
              </a:rPr>
              <a:t>Leakage</a:t>
            </a:r>
            <a:endParaRPr lang="de-DE" sz="1600" b="1" dirty="0">
              <a:latin typeface="Arial" pitchFamily="34" charset="0"/>
              <a:cs typeface="Arial" pitchFamily="34" charset="0"/>
            </a:endParaRPr>
          </a:p>
        </p:txBody>
      </p:sp>
      <p:sp>
        <p:nvSpPr>
          <p:cNvPr id="4" name="TextBox 3"/>
          <p:cNvSpPr txBox="1"/>
          <p:nvPr/>
        </p:nvSpPr>
        <p:spPr>
          <a:xfrm>
            <a:off x="3359230" y="2362614"/>
            <a:ext cx="1672678" cy="369332"/>
          </a:xfrm>
          <a:prstGeom prst="rect">
            <a:avLst/>
          </a:prstGeom>
          <a:noFill/>
        </p:spPr>
        <p:txBody>
          <a:bodyPr wrap="none" rtlCol="0">
            <a:spAutoFit/>
          </a:bodyPr>
          <a:lstStyle/>
          <a:p>
            <a:r>
              <a:rPr lang="en-US" b="1" dirty="0" smtClean="0">
                <a:latin typeface="Arial"/>
                <a:cs typeface="Arial"/>
              </a:rPr>
              <a:t>Macrophages</a:t>
            </a:r>
            <a:endParaRPr lang="en-US" b="1" dirty="0">
              <a:latin typeface="Arial"/>
              <a:cs typeface="Arial"/>
            </a:endParaRPr>
          </a:p>
        </p:txBody>
      </p:sp>
    </p:spTree>
    <p:extLst>
      <p:ext uri="{BB962C8B-B14F-4D97-AF65-F5344CB8AC3E}">
        <p14:creationId xmlns:p14="http://schemas.microsoft.com/office/powerpoint/2010/main" val="3949663695"/>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GCs require pro-inflammatory signaling for suppression of Inflammation</a:t>
            </a:r>
            <a:endParaRPr lang="en-US" sz="3200" dirty="0"/>
          </a:p>
        </p:txBody>
      </p:sp>
      <p:grpSp>
        <p:nvGrpSpPr>
          <p:cNvPr id="3" name="Group 2"/>
          <p:cNvGrpSpPr/>
          <p:nvPr/>
        </p:nvGrpSpPr>
        <p:grpSpPr>
          <a:xfrm>
            <a:off x="4898540" y="2993066"/>
            <a:ext cx="3598437" cy="2682875"/>
            <a:chOff x="139840" y="1658437"/>
            <a:chExt cx="3598437" cy="2682875"/>
          </a:xfrm>
        </p:grpSpPr>
        <p:sp>
          <p:nvSpPr>
            <p:cNvPr id="4" name="Oval 3"/>
            <p:cNvSpPr/>
            <p:nvPr/>
          </p:nvSpPr>
          <p:spPr>
            <a:xfrm>
              <a:off x="637952" y="1938502"/>
              <a:ext cx="2308290" cy="2300892"/>
            </a:xfrm>
            <a:prstGeom prst="ellipse">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anchor="ctr">
              <a:prstTxWarp prst="textNoShape">
                <a:avLst/>
              </a:prstTxWarp>
            </a:bodyPr>
            <a:lstStyle>
              <a:defPPr>
                <a:defRPr lang="en-US"/>
              </a:defPPr>
              <a:lvl1pPr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lgn="ctr" fontAlgn="auto">
                <a:spcBef>
                  <a:spcPts val="0"/>
                </a:spcBef>
                <a:spcAft>
                  <a:spcPts val="0"/>
                </a:spcAft>
                <a:defRPr/>
              </a:pPr>
              <a:endParaRPr lang="en-US" sz="1200" kern="0">
                <a:solidFill>
                  <a:srgbClr val="FFFFFF"/>
                </a:solidFill>
                <a:latin typeface="Calibri"/>
              </a:endParaRPr>
            </a:p>
          </p:txBody>
        </p:sp>
        <p:cxnSp>
          <p:nvCxnSpPr>
            <p:cNvPr id="5" name="Straight Connector 4"/>
            <p:cNvCxnSpPr/>
            <p:nvPr/>
          </p:nvCxnSpPr>
          <p:spPr>
            <a:xfrm rot="5400000" flipH="1" flipV="1">
              <a:off x="3736689" y="4339724"/>
              <a:ext cx="1588" cy="1588"/>
            </a:xfrm>
            <a:prstGeom prst="line">
              <a:avLst/>
            </a:prstGeom>
          </p:spPr>
          <p:style>
            <a:lnRef idx="2">
              <a:schemeClr val="accent1"/>
            </a:lnRef>
            <a:fillRef idx="0">
              <a:schemeClr val="accent1"/>
            </a:fillRef>
            <a:effectRef idx="1">
              <a:schemeClr val="accent1"/>
            </a:effectRef>
            <a:fontRef idx="minor">
              <a:schemeClr val="tx1"/>
            </a:fontRef>
          </p:style>
        </p:cxnSp>
        <p:grpSp>
          <p:nvGrpSpPr>
            <p:cNvPr id="6" name="Group 90"/>
            <p:cNvGrpSpPr/>
            <p:nvPr/>
          </p:nvGrpSpPr>
          <p:grpSpPr>
            <a:xfrm flipV="1">
              <a:off x="1734722" y="3818875"/>
              <a:ext cx="236537" cy="261938"/>
              <a:chOff x="4366724" y="5877300"/>
              <a:chExt cx="236537" cy="261938"/>
            </a:xfrm>
          </p:grpSpPr>
          <p:sp>
            <p:nvSpPr>
              <p:cNvPr id="33" name="Line 92"/>
              <p:cNvSpPr>
                <a:spLocks noChangeShapeType="1"/>
              </p:cNvSpPr>
              <p:nvPr/>
            </p:nvSpPr>
            <p:spPr bwMode="auto">
              <a:xfrm>
                <a:off x="4366724" y="5885238"/>
                <a:ext cx="0" cy="254000"/>
              </a:xfrm>
              <a:prstGeom prst="line">
                <a:avLst/>
              </a:prstGeom>
              <a:noFill/>
              <a:ln w="19050">
                <a:solidFill>
                  <a:schemeClr val="tx1"/>
                </a:solidFill>
                <a:round/>
                <a:headEnd/>
                <a:tailEnd/>
              </a:ln>
            </p:spPr>
            <p:txBody>
              <a:bodyPr wrap="none" anchor="ctr">
                <a:prstTxWarp prst="textNoShape">
                  <a:avLst/>
                </a:prstTxWarp>
              </a:bodyPr>
              <a:lstStyle/>
              <a:p>
                <a:pPr>
                  <a:defRPr/>
                </a:pPr>
                <a:endParaRPr lang="en-US">
                  <a:solidFill>
                    <a:prstClr val="black"/>
                  </a:solidFill>
                  <a:latin typeface="Calibri"/>
                  <a:ea typeface="ＭＳ Ｐゴシック" pitchFamily="-109" charset="-128"/>
                  <a:cs typeface="ＭＳ Ｐゴシック" pitchFamily="-109" charset="-128"/>
                </a:endParaRPr>
              </a:p>
            </p:txBody>
          </p:sp>
          <p:sp>
            <p:nvSpPr>
              <p:cNvPr id="34" name="Line 93"/>
              <p:cNvSpPr>
                <a:spLocks noChangeShapeType="1"/>
              </p:cNvSpPr>
              <p:nvPr/>
            </p:nvSpPr>
            <p:spPr bwMode="auto">
              <a:xfrm>
                <a:off x="4366724" y="5877300"/>
                <a:ext cx="236537" cy="0"/>
              </a:xfrm>
              <a:prstGeom prst="line">
                <a:avLst/>
              </a:prstGeom>
              <a:noFill/>
              <a:ln w="19050">
                <a:solidFill>
                  <a:schemeClr val="tx1"/>
                </a:solidFill>
                <a:round/>
                <a:headEnd/>
                <a:tailEnd type="triangle" w="med" len="med"/>
              </a:ln>
            </p:spPr>
            <p:txBody>
              <a:bodyPr wrap="none" anchor="ctr">
                <a:prstTxWarp prst="textNoShape">
                  <a:avLst/>
                </a:prstTxWarp>
              </a:bodyPr>
              <a:lstStyle/>
              <a:p>
                <a:pPr>
                  <a:defRPr/>
                </a:pPr>
                <a:endParaRPr lang="en-US">
                  <a:solidFill>
                    <a:prstClr val="black"/>
                  </a:solidFill>
                  <a:latin typeface="Calibri"/>
                  <a:ea typeface="ＭＳ Ｐゴシック" pitchFamily="-109" charset="-128"/>
                  <a:cs typeface="ＭＳ Ｐゴシック" pitchFamily="-109" charset="-128"/>
                </a:endParaRPr>
              </a:p>
            </p:txBody>
          </p:sp>
        </p:grpSp>
        <p:sp>
          <p:nvSpPr>
            <p:cNvPr id="7" name="Text Box 49"/>
            <p:cNvSpPr txBox="1">
              <a:spLocks noChangeArrowheads="1"/>
            </p:cNvSpPr>
            <p:nvPr/>
          </p:nvSpPr>
          <p:spPr bwMode="auto">
            <a:xfrm>
              <a:off x="602976" y="2039616"/>
              <a:ext cx="698500" cy="230832"/>
            </a:xfrm>
            <a:prstGeom prst="rect">
              <a:avLst/>
            </a:prstGeom>
            <a:noFill/>
            <a:ln w="9525">
              <a:noFill/>
              <a:miter lim="800000"/>
              <a:headEnd/>
              <a:tailEnd/>
            </a:ln>
          </p:spPr>
          <p:txBody>
            <a:bodyPr>
              <a:prstTxWarp prst="textNoShape">
                <a:avLst/>
              </a:prstTxWarp>
              <a:spAutoFit/>
            </a:bodyPr>
            <a:lstStyle/>
            <a:p>
              <a:pPr>
                <a:spcBef>
                  <a:spcPct val="50000"/>
                </a:spcBef>
              </a:pPr>
              <a:endParaRPr lang="el-GR" sz="900" b="1" u="sng">
                <a:solidFill>
                  <a:prstClr val="black"/>
                </a:solidFill>
                <a:latin typeface="Calibri"/>
                <a:ea typeface="Arial" pitchFamily="1" charset="0"/>
                <a:cs typeface="Arial" pitchFamily="1" charset="0"/>
              </a:endParaRPr>
            </a:p>
          </p:txBody>
        </p:sp>
        <p:sp>
          <p:nvSpPr>
            <p:cNvPr id="8" name="Text Box 65"/>
            <p:cNvSpPr txBox="1">
              <a:spLocks noChangeArrowheads="1"/>
            </p:cNvSpPr>
            <p:nvPr/>
          </p:nvSpPr>
          <p:spPr bwMode="auto">
            <a:xfrm>
              <a:off x="1145255" y="3550657"/>
              <a:ext cx="1072859" cy="369332"/>
            </a:xfrm>
            <a:prstGeom prst="rect">
              <a:avLst/>
            </a:prstGeom>
            <a:noFill/>
            <a:ln w="9525">
              <a:noFill/>
              <a:miter lim="800000"/>
              <a:headEnd/>
              <a:tailEnd/>
            </a:ln>
          </p:spPr>
          <p:txBody>
            <a:bodyPr wrap="square">
              <a:prstTxWarp prst="textNoShape">
                <a:avLst/>
              </a:prstTxWarp>
              <a:spAutoFit/>
            </a:bodyPr>
            <a:lstStyle/>
            <a:p>
              <a:pPr>
                <a:spcBef>
                  <a:spcPct val="50000"/>
                </a:spcBef>
              </a:pPr>
              <a:r>
                <a:rPr lang="de-DE" b="1" u="sng" dirty="0" smtClean="0">
                  <a:solidFill>
                    <a:srgbClr val="FF0000"/>
                  </a:solidFill>
                  <a:latin typeface="Calibri"/>
                  <a:ea typeface="Arial" pitchFamily="1" charset="0"/>
                  <a:cs typeface="Arial" pitchFamily="1" charset="0"/>
                </a:rPr>
                <a:t>Sphk1</a:t>
              </a:r>
              <a:endParaRPr lang="el-GR" b="1" u="sng" dirty="0">
                <a:solidFill>
                  <a:srgbClr val="FF0000"/>
                </a:solidFill>
                <a:latin typeface="Calibri"/>
                <a:ea typeface="Arial" pitchFamily="1" charset="0"/>
                <a:cs typeface="Arial" pitchFamily="1" charset="0"/>
              </a:endParaRPr>
            </a:p>
          </p:txBody>
        </p:sp>
        <p:sp>
          <p:nvSpPr>
            <p:cNvPr id="9" name="Oval 8"/>
            <p:cNvSpPr/>
            <p:nvPr/>
          </p:nvSpPr>
          <p:spPr>
            <a:xfrm>
              <a:off x="1859340" y="2297401"/>
              <a:ext cx="315912" cy="600075"/>
            </a:xfrm>
            <a:prstGeom prst="ellipse">
              <a:avLst/>
            </a:prstGeom>
          </p:spPr>
          <p:style>
            <a:lnRef idx="1">
              <a:schemeClr val="accent2"/>
            </a:lnRef>
            <a:fillRef idx="2">
              <a:schemeClr val="accent2"/>
            </a:fillRef>
            <a:effectRef idx="1">
              <a:schemeClr val="accent2"/>
            </a:effectRef>
            <a:fontRef idx="minor">
              <a:schemeClr val="dk1"/>
            </a:fontRef>
          </p:style>
          <p:txBody>
            <a:bodyPr anchor="ctr"/>
            <a:lstStyle/>
            <a:p>
              <a:pPr algn="ctr">
                <a:defRPr/>
              </a:pPr>
              <a:endParaRPr lang="en-US">
                <a:solidFill>
                  <a:prstClr val="black"/>
                </a:solidFill>
                <a:latin typeface="Calibri"/>
              </a:endParaRPr>
            </a:p>
          </p:txBody>
        </p:sp>
        <p:sp>
          <p:nvSpPr>
            <p:cNvPr id="10" name="Rectangle 67"/>
            <p:cNvSpPr>
              <a:spLocks noChangeArrowheads="1"/>
            </p:cNvSpPr>
            <p:nvPr/>
          </p:nvSpPr>
          <p:spPr bwMode="auto">
            <a:xfrm>
              <a:off x="1724400" y="2589501"/>
              <a:ext cx="494033"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p38</a:t>
              </a:r>
              <a:endParaRPr lang="de-DE" sz="1400" b="1" dirty="0">
                <a:solidFill>
                  <a:srgbClr val="000000"/>
                </a:solidFill>
                <a:latin typeface="Helvetica" charset="0"/>
                <a:ea typeface="ＭＳ Ｐゴシック" charset="-128"/>
                <a:cs typeface="ＭＳ Ｐゴシック" charset="-128"/>
              </a:endParaRPr>
            </a:p>
          </p:txBody>
        </p:sp>
        <p:grpSp>
          <p:nvGrpSpPr>
            <p:cNvPr id="11" name="Group 110"/>
            <p:cNvGrpSpPr/>
            <p:nvPr/>
          </p:nvGrpSpPr>
          <p:grpSpPr>
            <a:xfrm rot="1455542">
              <a:off x="2256802" y="1693418"/>
              <a:ext cx="616622" cy="762017"/>
              <a:chOff x="1503251" y="1474813"/>
              <a:chExt cx="830336" cy="1026125"/>
            </a:xfrm>
          </p:grpSpPr>
          <p:sp>
            <p:nvSpPr>
              <p:cNvPr id="29" name="Oval 28"/>
              <p:cNvSpPr/>
              <p:nvPr/>
            </p:nvSpPr>
            <p:spPr>
              <a:xfrm>
                <a:off x="1503251" y="1474813"/>
                <a:ext cx="436562" cy="102235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100">
                  <a:solidFill>
                    <a:prstClr val="white"/>
                  </a:solidFill>
                  <a:latin typeface="Calibri"/>
                </a:endParaRPr>
              </a:p>
            </p:txBody>
          </p:sp>
          <p:sp>
            <p:nvSpPr>
              <p:cNvPr id="30" name="Oval 29"/>
              <p:cNvSpPr/>
              <p:nvPr/>
            </p:nvSpPr>
            <p:spPr>
              <a:xfrm>
                <a:off x="1895437" y="1478586"/>
                <a:ext cx="438150" cy="1022352"/>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100">
                  <a:solidFill>
                    <a:prstClr val="white"/>
                  </a:solidFill>
                  <a:latin typeface="Calibri"/>
                </a:endParaRPr>
              </a:p>
            </p:txBody>
          </p:sp>
        </p:grpSp>
        <p:sp>
          <p:nvSpPr>
            <p:cNvPr id="12" name="Oval 11"/>
            <p:cNvSpPr/>
            <p:nvPr/>
          </p:nvSpPr>
          <p:spPr>
            <a:xfrm rot="1455542">
              <a:off x="2648532" y="1660933"/>
              <a:ext cx="247966" cy="302978"/>
            </a:xfrm>
            <a:prstGeom prst="ellipse">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sz="1100">
                <a:solidFill>
                  <a:prstClr val="white"/>
                </a:solidFill>
                <a:latin typeface="Calibri"/>
              </a:endParaRPr>
            </a:p>
          </p:txBody>
        </p:sp>
        <p:sp>
          <p:nvSpPr>
            <p:cNvPr id="13" name="Rectangle 67"/>
            <p:cNvSpPr>
              <a:spLocks noChangeArrowheads="1"/>
            </p:cNvSpPr>
            <p:nvPr/>
          </p:nvSpPr>
          <p:spPr bwMode="auto">
            <a:xfrm>
              <a:off x="2845668" y="1826627"/>
              <a:ext cx="863099" cy="738664"/>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smtClean="0">
                  <a:solidFill>
                    <a:srgbClr val="000000"/>
                  </a:solidFill>
                  <a:latin typeface="Helvetica" charset="0"/>
                  <a:ea typeface="ＭＳ Ｐゴシック" charset="-128"/>
                  <a:cs typeface="ＭＳ Ｐゴシック" charset="-128"/>
                </a:rPr>
                <a:t>LPS</a:t>
              </a:r>
            </a:p>
            <a:p>
              <a:pPr fontAlgn="base">
                <a:spcBef>
                  <a:spcPct val="0"/>
                </a:spcBef>
                <a:spcAft>
                  <a:spcPct val="0"/>
                </a:spcAft>
              </a:pPr>
              <a:r>
                <a:rPr lang="en-US" sz="1400" b="1" dirty="0" smtClean="0">
                  <a:solidFill>
                    <a:srgbClr val="000000"/>
                  </a:solidFill>
                  <a:latin typeface="Helvetica" charset="0"/>
                  <a:ea typeface="ＭＳ Ｐゴシック" charset="-128"/>
                  <a:cs typeface="ＭＳ Ｐゴシック" charset="-128"/>
                </a:rPr>
                <a:t>TNF</a:t>
              </a:r>
            </a:p>
            <a:p>
              <a:pPr fontAlgn="base">
                <a:spcBef>
                  <a:spcPct val="0"/>
                </a:spcBef>
                <a:spcAft>
                  <a:spcPct val="0"/>
                </a:spcAft>
              </a:pPr>
              <a:r>
                <a:rPr lang="en-US" sz="1400" b="1" dirty="0" smtClean="0">
                  <a:solidFill>
                    <a:srgbClr val="000000"/>
                  </a:solidFill>
                  <a:latin typeface="Helvetica" charset="0"/>
                  <a:ea typeface="ＭＳ Ｐゴシック" charset="-128"/>
                  <a:cs typeface="ＭＳ Ｐゴシック" charset="-128"/>
                </a:rPr>
                <a:t>Others..</a:t>
              </a:r>
              <a:endParaRPr lang="de-DE" sz="1400" b="1" dirty="0">
                <a:solidFill>
                  <a:srgbClr val="000000"/>
                </a:solidFill>
                <a:latin typeface="Helvetica" charset="0"/>
                <a:ea typeface="ＭＳ Ｐゴシック" charset="-128"/>
                <a:cs typeface="ＭＳ Ｐゴシック" charset="-128"/>
              </a:endParaRPr>
            </a:p>
          </p:txBody>
        </p:sp>
        <p:sp>
          <p:nvSpPr>
            <p:cNvPr id="14" name="Regular Pentagon 13"/>
            <p:cNvSpPr/>
            <p:nvPr/>
          </p:nvSpPr>
          <p:spPr bwMode="auto">
            <a:xfrm rot="16200000">
              <a:off x="211277" y="1671137"/>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15" name="Regular Pentagon 14"/>
            <p:cNvSpPr/>
            <p:nvPr/>
          </p:nvSpPr>
          <p:spPr bwMode="auto">
            <a:xfrm rot="16200000">
              <a:off x="542271" y="1767180"/>
              <a:ext cx="192088"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16" name="Regular Pentagon 15"/>
            <p:cNvSpPr/>
            <p:nvPr/>
          </p:nvSpPr>
          <p:spPr bwMode="auto">
            <a:xfrm rot="16200000">
              <a:off x="127140" y="1960062"/>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17" name="Regular Pentagon 16"/>
            <p:cNvSpPr/>
            <p:nvPr/>
          </p:nvSpPr>
          <p:spPr bwMode="auto">
            <a:xfrm rot="16200000">
              <a:off x="379552" y="1960062"/>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grpSp>
          <p:nvGrpSpPr>
            <p:cNvPr id="18" name="Group 124"/>
            <p:cNvGrpSpPr/>
            <p:nvPr/>
          </p:nvGrpSpPr>
          <p:grpSpPr>
            <a:xfrm>
              <a:off x="840307" y="2143636"/>
              <a:ext cx="922338" cy="809658"/>
              <a:chOff x="1909762" y="5319713"/>
              <a:chExt cx="922338" cy="809658"/>
            </a:xfrm>
          </p:grpSpPr>
          <p:pic>
            <p:nvPicPr>
              <p:cNvPr id="23" name="Picture 62"/>
              <p:cNvPicPr>
                <a:picLocks noChangeAspect="1"/>
              </p:cNvPicPr>
              <p:nvPr/>
            </p:nvPicPr>
            <p:blipFill>
              <a:blip r:embed="rId2"/>
              <a:srcRect/>
              <a:stretch>
                <a:fillRect/>
              </a:stretch>
            </p:blipFill>
            <p:spPr bwMode="auto">
              <a:xfrm rot="5400000">
                <a:off x="2158217" y="5580087"/>
                <a:ext cx="735528" cy="363037"/>
              </a:xfrm>
              <a:prstGeom prst="rect">
                <a:avLst/>
              </a:prstGeom>
              <a:noFill/>
              <a:ln w="9525">
                <a:noFill/>
                <a:miter lim="800000"/>
                <a:headEnd/>
                <a:tailEnd/>
              </a:ln>
            </p:spPr>
          </p:pic>
          <p:sp>
            <p:nvSpPr>
              <p:cNvPr id="24" name="Regular Pentagon 23"/>
              <p:cNvSpPr/>
              <p:nvPr/>
            </p:nvSpPr>
            <p:spPr bwMode="auto">
              <a:xfrm>
                <a:off x="2659063" y="5319713"/>
                <a:ext cx="173037" cy="152400"/>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pic>
            <p:nvPicPr>
              <p:cNvPr id="25" name="Picture 67"/>
              <p:cNvPicPr>
                <a:picLocks noChangeAspect="1"/>
              </p:cNvPicPr>
              <p:nvPr/>
            </p:nvPicPr>
            <p:blipFill>
              <a:blip r:embed="rId2"/>
              <a:srcRect/>
              <a:stretch>
                <a:fillRect/>
              </a:stretch>
            </p:blipFill>
            <p:spPr bwMode="auto">
              <a:xfrm rot="16200000" flipH="1">
                <a:off x="1845254" y="5580088"/>
                <a:ext cx="735528" cy="363037"/>
              </a:xfrm>
              <a:prstGeom prst="rect">
                <a:avLst/>
              </a:prstGeom>
              <a:noFill/>
              <a:ln w="9525">
                <a:noFill/>
                <a:miter lim="800000"/>
                <a:headEnd/>
                <a:tailEnd/>
              </a:ln>
            </p:spPr>
          </p:pic>
          <p:sp>
            <p:nvSpPr>
              <p:cNvPr id="26" name="Regular Pentagon 25"/>
              <p:cNvSpPr/>
              <p:nvPr/>
            </p:nvSpPr>
            <p:spPr bwMode="auto">
              <a:xfrm flipH="1">
                <a:off x="1909762" y="5319713"/>
                <a:ext cx="173037" cy="152400"/>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27" name="Rectangle 67"/>
              <p:cNvSpPr>
                <a:spLocks noChangeArrowheads="1"/>
              </p:cNvSpPr>
              <p:nvPr/>
            </p:nvSpPr>
            <p:spPr bwMode="auto">
              <a:xfrm rot="16200000">
                <a:off x="2019328" y="5661124"/>
                <a:ext cx="453970"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28" name="Rectangle 67"/>
              <p:cNvSpPr>
                <a:spLocks noChangeArrowheads="1"/>
              </p:cNvSpPr>
              <p:nvPr/>
            </p:nvSpPr>
            <p:spPr bwMode="auto">
              <a:xfrm rot="16200000">
                <a:off x="2278089" y="5650012"/>
                <a:ext cx="453970"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grpSp>
        <p:sp>
          <p:nvSpPr>
            <p:cNvPr id="19" name="Left Arrow 18"/>
            <p:cNvSpPr/>
            <p:nvPr/>
          </p:nvSpPr>
          <p:spPr>
            <a:xfrm rot="3600000" flipH="1">
              <a:off x="1128970" y="3038639"/>
              <a:ext cx="533833" cy="3693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sp>
          <p:nvSpPr>
            <p:cNvPr id="20" name="Oval 19"/>
            <p:cNvSpPr/>
            <p:nvPr/>
          </p:nvSpPr>
          <p:spPr>
            <a:xfrm>
              <a:off x="1689271" y="3040866"/>
              <a:ext cx="315912" cy="600075"/>
            </a:xfrm>
            <a:prstGeom prst="ellipse">
              <a:avLst/>
            </a:prstGeom>
          </p:spPr>
          <p:style>
            <a:lnRef idx="1">
              <a:schemeClr val="accent3"/>
            </a:lnRef>
            <a:fillRef idx="2">
              <a:schemeClr val="accent3"/>
            </a:fillRef>
            <a:effectRef idx="1">
              <a:schemeClr val="accent3"/>
            </a:effectRef>
            <a:fontRef idx="minor">
              <a:schemeClr val="dk1"/>
            </a:fontRef>
          </p:style>
          <p:txBody>
            <a:bodyPr anchor="ctr"/>
            <a:lstStyle/>
            <a:p>
              <a:pPr algn="ctr">
                <a:defRPr/>
              </a:pPr>
              <a:endParaRPr lang="en-US">
                <a:solidFill>
                  <a:prstClr val="black"/>
                </a:solidFill>
                <a:latin typeface="Calibri"/>
              </a:endParaRPr>
            </a:p>
          </p:txBody>
        </p:sp>
        <p:sp>
          <p:nvSpPr>
            <p:cNvPr id="21" name="Rectangle 67"/>
            <p:cNvSpPr>
              <a:spLocks noChangeArrowheads="1"/>
            </p:cNvSpPr>
            <p:nvPr/>
          </p:nvSpPr>
          <p:spPr bwMode="auto">
            <a:xfrm>
              <a:off x="1724400" y="3237521"/>
              <a:ext cx="683475"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smtClean="0">
                  <a:solidFill>
                    <a:srgbClr val="000000"/>
                  </a:solidFill>
                  <a:latin typeface="Helvetica" charset="0"/>
                  <a:ea typeface="ＭＳ Ｐゴシック" charset="-128"/>
                  <a:cs typeface="ＭＳ Ｐゴシック" charset="-128"/>
                </a:rPr>
                <a:t>MSK1</a:t>
              </a:r>
              <a:endParaRPr lang="de-DE" sz="1400" b="1" dirty="0">
                <a:solidFill>
                  <a:srgbClr val="000000"/>
                </a:solidFill>
                <a:latin typeface="Helvetica" charset="0"/>
                <a:ea typeface="ＭＳ Ｐゴシック" charset="-128"/>
                <a:cs typeface="ＭＳ Ｐゴシック" charset="-128"/>
              </a:endParaRPr>
            </a:p>
          </p:txBody>
        </p:sp>
        <p:sp>
          <p:nvSpPr>
            <p:cNvPr id="22" name="Left Arrow 21"/>
            <p:cNvSpPr/>
            <p:nvPr/>
          </p:nvSpPr>
          <p:spPr>
            <a:xfrm rot="6969276" flipH="1">
              <a:off x="1966833" y="2856200"/>
              <a:ext cx="533833" cy="3693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Calibri"/>
              </a:endParaRPr>
            </a:p>
          </p:txBody>
        </p:sp>
      </p:grpSp>
      <p:cxnSp>
        <p:nvCxnSpPr>
          <p:cNvPr id="38" name="Straight Connector 37"/>
          <p:cNvCxnSpPr/>
          <p:nvPr/>
        </p:nvCxnSpPr>
        <p:spPr>
          <a:xfrm rot="5400000" flipH="1" flipV="1">
            <a:off x="5010854" y="5774683"/>
            <a:ext cx="1588" cy="1588"/>
          </a:xfrm>
          <a:prstGeom prst="line">
            <a:avLst/>
          </a:prstGeom>
        </p:spPr>
        <p:style>
          <a:lnRef idx="2">
            <a:schemeClr val="accent1"/>
          </a:lnRef>
          <a:fillRef idx="0">
            <a:schemeClr val="accent1"/>
          </a:fillRef>
          <a:effectRef idx="1">
            <a:schemeClr val="accent1"/>
          </a:effectRef>
          <a:fontRef idx="minor">
            <a:schemeClr val="tx1"/>
          </a:fontRef>
        </p:style>
      </p:cxnSp>
      <p:sp>
        <p:nvSpPr>
          <p:cNvPr id="50" name="Rectangle 67"/>
          <p:cNvSpPr>
            <a:spLocks noChangeArrowheads="1"/>
          </p:cNvSpPr>
          <p:nvPr/>
        </p:nvSpPr>
        <p:spPr bwMode="auto">
          <a:xfrm>
            <a:off x="165906" y="3167105"/>
            <a:ext cx="1556836"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smtClean="0">
                <a:solidFill>
                  <a:srgbClr val="000000"/>
                </a:solidFill>
                <a:latin typeface="Helvetica" charset="0"/>
                <a:ea typeface="ＭＳ Ｐゴシック" charset="-128"/>
                <a:cs typeface="ＭＳ Ｐゴシック" charset="-128"/>
              </a:rPr>
              <a:t>Glucocorticoids</a:t>
            </a:r>
            <a:endParaRPr lang="de-DE" sz="1400" b="1" dirty="0">
              <a:solidFill>
                <a:srgbClr val="000000"/>
              </a:solidFill>
              <a:latin typeface="Helvetica" charset="0"/>
              <a:ea typeface="ＭＳ Ｐゴシック" charset="-128"/>
              <a:cs typeface="ＭＳ Ｐゴシック" charset="-128"/>
            </a:endParaRPr>
          </a:p>
        </p:txBody>
      </p:sp>
      <p:grpSp>
        <p:nvGrpSpPr>
          <p:cNvPr id="64" name="Group 63"/>
          <p:cNvGrpSpPr/>
          <p:nvPr/>
        </p:nvGrpSpPr>
        <p:grpSpPr>
          <a:xfrm>
            <a:off x="930856" y="2992282"/>
            <a:ext cx="3590053" cy="2682071"/>
            <a:chOff x="944451" y="1919282"/>
            <a:chExt cx="3590053" cy="2682071"/>
          </a:xfrm>
        </p:grpSpPr>
        <p:sp>
          <p:nvSpPr>
            <p:cNvPr id="35" name="Oval 34"/>
            <p:cNvSpPr/>
            <p:nvPr/>
          </p:nvSpPr>
          <p:spPr>
            <a:xfrm>
              <a:off x="1330644" y="2300461"/>
              <a:ext cx="2308290" cy="2300892"/>
            </a:xfrm>
            <a:prstGeom prst="ellipse">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anchor="ctr">
              <a:prstTxWarp prst="textNoShape">
                <a:avLst/>
              </a:prstTxWarp>
            </a:bodyPr>
            <a:lstStyle>
              <a:defPPr>
                <a:defRPr lang="en-US"/>
              </a:defPPr>
              <a:lvl1pPr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lgn="ctr" fontAlgn="auto">
                <a:spcBef>
                  <a:spcPts val="0"/>
                </a:spcBef>
                <a:spcAft>
                  <a:spcPts val="0"/>
                </a:spcAft>
                <a:defRPr/>
              </a:pPr>
              <a:endParaRPr lang="en-US" sz="1200" kern="0">
                <a:solidFill>
                  <a:srgbClr val="FFFFFF"/>
                </a:solidFill>
                <a:latin typeface="Calibri"/>
              </a:endParaRPr>
            </a:p>
          </p:txBody>
        </p:sp>
        <p:sp>
          <p:nvSpPr>
            <p:cNvPr id="36" name="Text Box 49"/>
            <p:cNvSpPr txBox="1">
              <a:spLocks noChangeArrowheads="1"/>
            </p:cNvSpPr>
            <p:nvPr/>
          </p:nvSpPr>
          <p:spPr bwMode="auto">
            <a:xfrm>
              <a:off x="1407587" y="2300461"/>
              <a:ext cx="698500" cy="228600"/>
            </a:xfrm>
            <a:prstGeom prst="rect">
              <a:avLst/>
            </a:prstGeom>
            <a:noFill/>
            <a:ln w="9525">
              <a:noFill/>
              <a:miter lim="800000"/>
              <a:headEnd/>
              <a:tailEnd/>
            </a:ln>
          </p:spPr>
          <p:txBody>
            <a:bodyPr>
              <a:prstTxWarp prst="textNoShape">
                <a:avLst/>
              </a:prstTxWarp>
              <a:spAutoFit/>
            </a:bodyPr>
            <a:lstStyle/>
            <a:p>
              <a:pPr>
                <a:spcBef>
                  <a:spcPct val="50000"/>
                </a:spcBef>
              </a:pPr>
              <a:endParaRPr lang="el-GR" sz="900" b="1" u="sng">
                <a:effectLst/>
                <a:ea typeface="Arial" pitchFamily="1" charset="0"/>
                <a:cs typeface="Arial" pitchFamily="1" charset="0"/>
              </a:endParaRPr>
            </a:p>
          </p:txBody>
        </p:sp>
        <p:sp>
          <p:nvSpPr>
            <p:cNvPr id="37" name="Text Box 65"/>
            <p:cNvSpPr txBox="1">
              <a:spLocks noChangeArrowheads="1"/>
            </p:cNvSpPr>
            <p:nvPr/>
          </p:nvSpPr>
          <p:spPr bwMode="auto">
            <a:xfrm>
              <a:off x="1949865" y="3811502"/>
              <a:ext cx="1236110" cy="369332"/>
            </a:xfrm>
            <a:prstGeom prst="rect">
              <a:avLst/>
            </a:prstGeom>
            <a:noFill/>
            <a:ln w="9525">
              <a:noFill/>
              <a:miter lim="800000"/>
              <a:headEnd/>
              <a:tailEnd/>
            </a:ln>
          </p:spPr>
          <p:txBody>
            <a:bodyPr wrap="square">
              <a:prstTxWarp prst="textNoShape">
                <a:avLst/>
              </a:prstTxWarp>
              <a:spAutoFit/>
            </a:bodyPr>
            <a:lstStyle/>
            <a:p>
              <a:pPr>
                <a:spcBef>
                  <a:spcPct val="50000"/>
                </a:spcBef>
              </a:pPr>
              <a:r>
                <a:rPr lang="de-DE" sz="1800" b="1" u="sng" dirty="0" err="1" smtClean="0">
                  <a:solidFill>
                    <a:srgbClr val="FF0000"/>
                  </a:solidFill>
                  <a:effectLst/>
                  <a:ea typeface="Arial" pitchFamily="1" charset="0"/>
                  <a:cs typeface="Arial" pitchFamily="1" charset="0"/>
                </a:rPr>
                <a:t>Cytokines</a:t>
              </a:r>
              <a:endParaRPr lang="el-GR" sz="1800" b="1" u="sng" dirty="0">
                <a:solidFill>
                  <a:srgbClr val="FF0000"/>
                </a:solidFill>
                <a:effectLst/>
                <a:ea typeface="Arial" pitchFamily="1" charset="0"/>
                <a:cs typeface="Arial" pitchFamily="1" charset="0"/>
              </a:endParaRPr>
            </a:p>
          </p:txBody>
        </p:sp>
        <p:grpSp>
          <p:nvGrpSpPr>
            <p:cNvPr id="39" name="Group 90"/>
            <p:cNvGrpSpPr/>
            <p:nvPr/>
          </p:nvGrpSpPr>
          <p:grpSpPr>
            <a:xfrm flipV="1">
              <a:off x="2427414" y="4180834"/>
              <a:ext cx="236537" cy="261938"/>
              <a:chOff x="4366724" y="5877300"/>
              <a:chExt cx="236537" cy="261938"/>
            </a:xfrm>
          </p:grpSpPr>
          <p:sp>
            <p:nvSpPr>
              <p:cNvPr id="40" name="Line 92"/>
              <p:cNvSpPr>
                <a:spLocks noChangeShapeType="1"/>
              </p:cNvSpPr>
              <p:nvPr/>
            </p:nvSpPr>
            <p:spPr bwMode="auto">
              <a:xfrm>
                <a:off x="4366724" y="5885238"/>
                <a:ext cx="0" cy="254000"/>
              </a:xfrm>
              <a:prstGeom prst="line">
                <a:avLst/>
              </a:prstGeom>
              <a:noFill/>
              <a:ln w="19050">
                <a:solidFill>
                  <a:schemeClr val="tx1"/>
                </a:solidFill>
                <a:round/>
                <a:headEnd/>
                <a:tailEnd/>
              </a:ln>
            </p:spPr>
            <p:txBody>
              <a:bodyPr wrap="none" anchor="ctr">
                <a:prstTxWarp prst="textNoShape">
                  <a:avLst/>
                </a:prstTxWarp>
              </a:bodyPr>
              <a:lstStyle/>
              <a:p>
                <a:pPr>
                  <a:defRPr/>
                </a:pPr>
                <a:endParaRPr lang="en-US">
                  <a:solidFill>
                    <a:prstClr val="black"/>
                  </a:solidFill>
                  <a:latin typeface="Calibri"/>
                  <a:ea typeface="ＭＳ Ｐゴシック" pitchFamily="-109" charset="-128"/>
                  <a:cs typeface="ＭＳ Ｐゴシック" pitchFamily="-109" charset="-128"/>
                </a:endParaRPr>
              </a:p>
            </p:txBody>
          </p:sp>
          <p:sp>
            <p:nvSpPr>
              <p:cNvPr id="41" name="Line 93"/>
              <p:cNvSpPr>
                <a:spLocks noChangeShapeType="1"/>
              </p:cNvSpPr>
              <p:nvPr/>
            </p:nvSpPr>
            <p:spPr bwMode="auto">
              <a:xfrm>
                <a:off x="4366724" y="5877300"/>
                <a:ext cx="236537" cy="0"/>
              </a:xfrm>
              <a:prstGeom prst="line">
                <a:avLst/>
              </a:prstGeom>
              <a:noFill/>
              <a:ln w="19050">
                <a:solidFill>
                  <a:schemeClr val="tx1"/>
                </a:solidFill>
                <a:round/>
                <a:headEnd/>
                <a:tailEnd type="triangle" w="med" len="med"/>
              </a:ln>
            </p:spPr>
            <p:txBody>
              <a:bodyPr wrap="none" anchor="ctr">
                <a:prstTxWarp prst="textNoShape">
                  <a:avLst/>
                </a:prstTxWarp>
              </a:bodyPr>
              <a:lstStyle/>
              <a:p>
                <a:pPr>
                  <a:defRPr/>
                </a:pPr>
                <a:endParaRPr lang="en-US">
                  <a:solidFill>
                    <a:prstClr val="black"/>
                  </a:solidFill>
                  <a:latin typeface="Calibri"/>
                  <a:ea typeface="ＭＳ Ｐゴシック" pitchFamily="-109" charset="-128"/>
                  <a:cs typeface="ＭＳ Ｐゴシック" pitchFamily="-109" charset="-128"/>
                </a:endParaRPr>
              </a:p>
            </p:txBody>
          </p:sp>
        </p:grpSp>
        <p:grpSp>
          <p:nvGrpSpPr>
            <p:cNvPr id="42" name="Group 110"/>
            <p:cNvGrpSpPr/>
            <p:nvPr/>
          </p:nvGrpSpPr>
          <p:grpSpPr>
            <a:xfrm rot="1455542">
              <a:off x="3061413" y="1954263"/>
              <a:ext cx="616622" cy="762017"/>
              <a:chOff x="1503251" y="1474813"/>
              <a:chExt cx="830336" cy="1026125"/>
            </a:xfrm>
          </p:grpSpPr>
          <p:sp>
            <p:nvSpPr>
              <p:cNvPr id="43" name="Oval 42"/>
              <p:cNvSpPr/>
              <p:nvPr/>
            </p:nvSpPr>
            <p:spPr>
              <a:xfrm>
                <a:off x="1503251" y="1474813"/>
                <a:ext cx="436562" cy="102235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100">
                  <a:solidFill>
                    <a:prstClr val="white"/>
                  </a:solidFill>
                  <a:latin typeface="Calibri"/>
                </a:endParaRPr>
              </a:p>
            </p:txBody>
          </p:sp>
          <p:sp>
            <p:nvSpPr>
              <p:cNvPr id="44" name="Oval 43"/>
              <p:cNvSpPr/>
              <p:nvPr/>
            </p:nvSpPr>
            <p:spPr>
              <a:xfrm>
                <a:off x="1895437" y="1478586"/>
                <a:ext cx="438150" cy="1022352"/>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100">
                  <a:solidFill>
                    <a:prstClr val="white"/>
                  </a:solidFill>
                  <a:latin typeface="Calibri"/>
                </a:endParaRPr>
              </a:p>
            </p:txBody>
          </p:sp>
        </p:grpSp>
        <p:sp>
          <p:nvSpPr>
            <p:cNvPr id="45" name="Oval 44"/>
            <p:cNvSpPr/>
            <p:nvPr/>
          </p:nvSpPr>
          <p:spPr>
            <a:xfrm rot="1455542">
              <a:off x="3803695" y="1921780"/>
              <a:ext cx="247966" cy="302978"/>
            </a:xfrm>
            <a:prstGeom prst="ellipse">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sz="1100">
                <a:solidFill>
                  <a:prstClr val="white"/>
                </a:solidFill>
                <a:latin typeface="Calibri"/>
              </a:endParaRPr>
            </a:p>
          </p:txBody>
        </p:sp>
        <p:sp>
          <p:nvSpPr>
            <p:cNvPr id="46" name="Regular Pentagon 45"/>
            <p:cNvSpPr/>
            <p:nvPr/>
          </p:nvSpPr>
          <p:spPr bwMode="auto">
            <a:xfrm rot="16200000">
              <a:off x="1015888" y="1931982"/>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47" name="Regular Pentagon 46"/>
            <p:cNvSpPr/>
            <p:nvPr/>
          </p:nvSpPr>
          <p:spPr bwMode="auto">
            <a:xfrm rot="16200000">
              <a:off x="1346882" y="2028025"/>
              <a:ext cx="192088"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48" name="Regular Pentagon 47"/>
            <p:cNvSpPr/>
            <p:nvPr/>
          </p:nvSpPr>
          <p:spPr bwMode="auto">
            <a:xfrm rot="16200000">
              <a:off x="931751" y="2220907"/>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49" name="Regular Pentagon 48"/>
            <p:cNvSpPr/>
            <p:nvPr/>
          </p:nvSpPr>
          <p:spPr bwMode="auto">
            <a:xfrm rot="16200000">
              <a:off x="1184163" y="2220907"/>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grpSp>
          <p:nvGrpSpPr>
            <p:cNvPr id="51" name="Group 124"/>
            <p:cNvGrpSpPr/>
            <p:nvPr/>
          </p:nvGrpSpPr>
          <p:grpSpPr>
            <a:xfrm>
              <a:off x="1644918" y="2404481"/>
              <a:ext cx="490538" cy="809658"/>
              <a:chOff x="1909762" y="5319713"/>
              <a:chExt cx="490538" cy="809658"/>
            </a:xfrm>
          </p:grpSpPr>
          <p:pic>
            <p:nvPicPr>
              <p:cNvPr id="52" name="Picture 67"/>
              <p:cNvPicPr>
                <a:picLocks noChangeAspect="1"/>
              </p:cNvPicPr>
              <p:nvPr/>
            </p:nvPicPr>
            <p:blipFill>
              <a:blip r:embed="rId2"/>
              <a:srcRect/>
              <a:stretch>
                <a:fillRect/>
              </a:stretch>
            </p:blipFill>
            <p:spPr bwMode="auto">
              <a:xfrm rot="16200000" flipH="1">
                <a:off x="1845254" y="5580088"/>
                <a:ext cx="735528" cy="363037"/>
              </a:xfrm>
              <a:prstGeom prst="rect">
                <a:avLst/>
              </a:prstGeom>
              <a:noFill/>
              <a:ln w="9525">
                <a:noFill/>
                <a:miter lim="800000"/>
                <a:headEnd/>
                <a:tailEnd/>
              </a:ln>
            </p:spPr>
          </p:pic>
          <p:sp>
            <p:nvSpPr>
              <p:cNvPr id="53" name="Regular Pentagon 52"/>
              <p:cNvSpPr/>
              <p:nvPr/>
            </p:nvSpPr>
            <p:spPr bwMode="auto">
              <a:xfrm flipH="1">
                <a:off x="1909762" y="5319713"/>
                <a:ext cx="173037" cy="152400"/>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54" name="Rectangle 67"/>
              <p:cNvSpPr>
                <a:spLocks noChangeArrowheads="1"/>
              </p:cNvSpPr>
              <p:nvPr/>
            </p:nvSpPr>
            <p:spPr bwMode="auto">
              <a:xfrm rot="16200000">
                <a:off x="2019300" y="5661025"/>
                <a:ext cx="454025"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grpSp>
        <p:sp>
          <p:nvSpPr>
            <p:cNvPr id="55" name="Left Arrow 54"/>
            <p:cNvSpPr/>
            <p:nvPr/>
          </p:nvSpPr>
          <p:spPr>
            <a:xfrm rot="18000000">
              <a:off x="2420687" y="3303349"/>
              <a:ext cx="533833" cy="3693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56" name="Group 127"/>
            <p:cNvGrpSpPr/>
            <p:nvPr/>
          </p:nvGrpSpPr>
          <p:grpSpPr>
            <a:xfrm rot="9000000">
              <a:off x="2438923" y="2979422"/>
              <a:ext cx="202874" cy="294741"/>
              <a:chOff x="7085966" y="3634080"/>
              <a:chExt cx="168275" cy="244475"/>
            </a:xfrm>
          </p:grpSpPr>
          <p:cxnSp>
            <p:nvCxnSpPr>
              <p:cNvPr id="57" name="Straight Connector 56"/>
              <p:cNvCxnSpPr/>
              <p:nvPr/>
            </p:nvCxnSpPr>
            <p:spPr bwMode="auto">
              <a:xfrm rot="19800000">
                <a:off x="7085966" y="3640430"/>
                <a:ext cx="168275" cy="0"/>
              </a:xfrm>
              <a:prstGeom prst="line">
                <a:avLst/>
              </a:prstGeom>
              <a:ln w="762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58" name="Straight Connector 57"/>
              <p:cNvCxnSpPr/>
              <p:nvPr/>
            </p:nvCxnSpPr>
            <p:spPr bwMode="auto">
              <a:xfrm rot="3600000">
                <a:off x="7120890" y="3756318"/>
                <a:ext cx="244475" cy="0"/>
              </a:xfrm>
              <a:prstGeom prst="line">
                <a:avLst/>
              </a:prstGeom>
              <a:ln w="7620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grpSp>
        <p:grpSp>
          <p:nvGrpSpPr>
            <p:cNvPr id="59" name="Group 84"/>
            <p:cNvGrpSpPr>
              <a:grpSpLocks/>
            </p:cNvGrpSpPr>
            <p:nvPr/>
          </p:nvGrpSpPr>
          <p:grpSpPr bwMode="auto">
            <a:xfrm>
              <a:off x="2378828" y="4282012"/>
              <a:ext cx="307975" cy="307975"/>
              <a:chOff x="4440395" y="3373438"/>
              <a:chExt cx="384812" cy="384812"/>
            </a:xfrm>
          </p:grpSpPr>
          <p:cxnSp>
            <p:nvCxnSpPr>
              <p:cNvPr id="60" name="Straight Connector 59"/>
              <p:cNvCxnSpPr/>
              <p:nvPr/>
            </p:nvCxnSpPr>
            <p:spPr>
              <a:xfrm rot="5400000">
                <a:off x="4440395" y="3373438"/>
                <a:ext cx="384812" cy="384812"/>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cxnSp>
            <p:nvCxnSpPr>
              <p:cNvPr id="61" name="Straight Connector 60"/>
              <p:cNvCxnSpPr/>
              <p:nvPr/>
            </p:nvCxnSpPr>
            <p:spPr>
              <a:xfrm rot="16200000" flipH="1">
                <a:off x="4440395" y="3373438"/>
                <a:ext cx="384812" cy="384812"/>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grpSp>
        <p:sp>
          <p:nvSpPr>
            <p:cNvPr id="63" name="Rectangle 67"/>
            <p:cNvSpPr>
              <a:spLocks noChangeArrowheads="1"/>
            </p:cNvSpPr>
            <p:nvPr/>
          </p:nvSpPr>
          <p:spPr bwMode="auto">
            <a:xfrm>
              <a:off x="3671405" y="2304247"/>
              <a:ext cx="863099" cy="738664"/>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smtClean="0">
                  <a:solidFill>
                    <a:srgbClr val="000000"/>
                  </a:solidFill>
                  <a:latin typeface="Helvetica" charset="0"/>
                  <a:ea typeface="ＭＳ Ｐゴシック" charset="-128"/>
                  <a:cs typeface="ＭＳ Ｐゴシック" charset="-128"/>
                </a:rPr>
                <a:t>LPS</a:t>
              </a:r>
            </a:p>
            <a:p>
              <a:pPr fontAlgn="base">
                <a:spcBef>
                  <a:spcPct val="0"/>
                </a:spcBef>
                <a:spcAft>
                  <a:spcPct val="0"/>
                </a:spcAft>
              </a:pPr>
              <a:r>
                <a:rPr lang="en-US" sz="1400" b="1" dirty="0" smtClean="0">
                  <a:solidFill>
                    <a:srgbClr val="000000"/>
                  </a:solidFill>
                  <a:latin typeface="Helvetica" charset="0"/>
                  <a:ea typeface="ＭＳ Ｐゴシック" charset="-128"/>
                  <a:cs typeface="ＭＳ Ｐゴシック" charset="-128"/>
                </a:rPr>
                <a:t>TNF</a:t>
              </a:r>
            </a:p>
            <a:p>
              <a:pPr fontAlgn="base">
                <a:spcBef>
                  <a:spcPct val="0"/>
                </a:spcBef>
                <a:spcAft>
                  <a:spcPct val="0"/>
                </a:spcAft>
              </a:pPr>
              <a:r>
                <a:rPr lang="en-US" sz="1400" b="1" dirty="0" smtClean="0">
                  <a:solidFill>
                    <a:srgbClr val="000000"/>
                  </a:solidFill>
                  <a:latin typeface="Helvetica" charset="0"/>
                  <a:ea typeface="ＭＳ Ｐゴシック" charset="-128"/>
                  <a:cs typeface="ＭＳ Ｐゴシック" charset="-128"/>
                </a:rPr>
                <a:t>Others..</a:t>
              </a:r>
              <a:endParaRPr lang="de-DE" sz="1400" b="1" dirty="0">
                <a:solidFill>
                  <a:srgbClr val="000000"/>
                </a:solidFill>
                <a:latin typeface="Helvetica" charset="0"/>
                <a:ea typeface="ＭＳ Ｐゴシック" charset="-128"/>
                <a:cs typeface="ＭＳ Ｐゴシック" charset="-128"/>
              </a:endParaRPr>
            </a:p>
          </p:txBody>
        </p:sp>
      </p:grpSp>
      <p:grpSp>
        <p:nvGrpSpPr>
          <p:cNvPr id="65" name="Group 8"/>
          <p:cNvGrpSpPr>
            <a:grpSpLocks/>
          </p:cNvGrpSpPr>
          <p:nvPr/>
        </p:nvGrpSpPr>
        <p:grpSpPr bwMode="auto">
          <a:xfrm>
            <a:off x="347297" y="1481922"/>
            <a:ext cx="8449408" cy="0"/>
            <a:chOff x="238" y="576"/>
            <a:chExt cx="5766" cy="0"/>
          </a:xfrm>
        </p:grpSpPr>
        <p:sp>
          <p:nvSpPr>
            <p:cNvPr id="66" name="Line 9"/>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endParaRPr lang="de-DE"/>
            </a:p>
          </p:txBody>
        </p:sp>
        <p:sp>
          <p:nvSpPr>
            <p:cNvPr id="67" name="Line 10"/>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endParaRPr lang="de-DE"/>
            </a:p>
          </p:txBody>
        </p:sp>
        <p:sp>
          <p:nvSpPr>
            <p:cNvPr id="68" name="Line 11"/>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endParaRPr lang="de-DE"/>
            </a:p>
          </p:txBody>
        </p:sp>
      </p:grpSp>
      <p:pic>
        <p:nvPicPr>
          <p:cNvPr id="69"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85" y="6329221"/>
            <a:ext cx="1864579" cy="3609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10197933"/>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a:grpSpLocks/>
          </p:cNvGrpSpPr>
          <p:nvPr/>
        </p:nvGrpSpPr>
        <p:grpSpPr bwMode="auto">
          <a:xfrm>
            <a:off x="347297" y="1155700"/>
            <a:ext cx="8449408" cy="0"/>
            <a:chOff x="238" y="576"/>
            <a:chExt cx="5766" cy="0"/>
          </a:xfrm>
        </p:grpSpPr>
        <p:sp>
          <p:nvSpPr>
            <p:cNvPr id="33806" name="Line 9"/>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endParaRPr lang="de-DE"/>
            </a:p>
          </p:txBody>
        </p:sp>
        <p:sp>
          <p:nvSpPr>
            <p:cNvPr id="33807" name="Line 10"/>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endParaRPr lang="de-DE"/>
            </a:p>
          </p:txBody>
        </p:sp>
        <p:sp>
          <p:nvSpPr>
            <p:cNvPr id="33808" name="Line 11"/>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endParaRPr lang="de-DE"/>
            </a:p>
          </p:txBody>
        </p:sp>
      </p:grpSp>
      <p:pic>
        <p:nvPicPr>
          <p:cNvPr id="17"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85" y="6329221"/>
            <a:ext cx="1864579" cy="360913"/>
          </a:xfrm>
          <a:prstGeom prst="rect">
            <a:avLst/>
          </a:prstGeom>
          <a:noFill/>
          <a:extLst>
            <a:ext uri="{909E8E84-426E-40dd-AFC4-6F175D3DCCD1}">
              <a14:hiddenFill xmlns:a14="http://schemas.microsoft.com/office/drawing/2010/main">
                <a:solidFill>
                  <a:srgbClr val="FFFFFF"/>
                </a:solidFill>
              </a14:hiddenFill>
            </a:ext>
          </a:extLst>
        </p:spPr>
      </p:pic>
      <p:sp>
        <p:nvSpPr>
          <p:cNvPr id="45" name="Title 44"/>
          <p:cNvSpPr>
            <a:spLocks noGrp="1"/>
          </p:cNvSpPr>
          <p:nvPr>
            <p:ph type="title"/>
          </p:nvPr>
        </p:nvSpPr>
        <p:spPr>
          <a:xfrm>
            <a:off x="347316" y="12700"/>
            <a:ext cx="8645113" cy="1143000"/>
          </a:xfrm>
        </p:spPr>
        <p:txBody>
          <a:bodyPr>
            <a:noAutofit/>
          </a:bodyPr>
          <a:lstStyle/>
          <a:p>
            <a:r>
              <a:rPr lang="en-US" sz="2800" dirty="0" smtClean="0"/>
              <a:t/>
            </a:r>
            <a:br>
              <a:rPr lang="en-US" sz="2800" dirty="0" smtClean="0"/>
            </a:br>
            <a:endParaRPr lang="en-US" sz="2800" dirty="0"/>
          </a:p>
        </p:txBody>
      </p:sp>
      <p:grpSp>
        <p:nvGrpSpPr>
          <p:cNvPr id="127" name="Group 126"/>
          <p:cNvGrpSpPr/>
          <p:nvPr/>
        </p:nvGrpSpPr>
        <p:grpSpPr>
          <a:xfrm>
            <a:off x="68076" y="1600022"/>
            <a:ext cx="4547481" cy="4475619"/>
            <a:chOff x="68057" y="1600021"/>
            <a:chExt cx="4547481" cy="4475619"/>
          </a:xfrm>
        </p:grpSpPr>
        <p:sp>
          <p:nvSpPr>
            <p:cNvPr id="83" name="Oval 82"/>
            <p:cNvSpPr/>
            <p:nvPr/>
          </p:nvSpPr>
          <p:spPr>
            <a:xfrm>
              <a:off x="1219200" y="1981200"/>
              <a:ext cx="2308290" cy="2300892"/>
            </a:xfrm>
            <a:prstGeom prst="ellipse">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anchor="ctr">
              <a:prstTxWarp prst="textNoShape">
                <a:avLst/>
              </a:prstTxWarp>
            </a:bodyPr>
            <a:lstStyle>
              <a:defPPr>
                <a:defRPr lang="en-US"/>
              </a:defPPr>
              <a:lvl1pPr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lgn="ctr" fontAlgn="auto">
                <a:spcBef>
                  <a:spcPts val="0"/>
                </a:spcBef>
                <a:spcAft>
                  <a:spcPts val="0"/>
                </a:spcAft>
                <a:defRPr/>
              </a:pPr>
              <a:endParaRPr lang="en-US" sz="1200" kern="0">
                <a:solidFill>
                  <a:srgbClr val="FFFFFF"/>
                </a:solidFill>
                <a:latin typeface="Calibri"/>
              </a:endParaRPr>
            </a:p>
          </p:txBody>
        </p:sp>
        <p:sp>
          <p:nvSpPr>
            <p:cNvPr id="52" name="Text Box 49"/>
            <p:cNvSpPr txBox="1">
              <a:spLocks noChangeArrowheads="1"/>
            </p:cNvSpPr>
            <p:nvPr/>
          </p:nvSpPr>
          <p:spPr bwMode="auto">
            <a:xfrm>
              <a:off x="1296144" y="1981200"/>
              <a:ext cx="698500" cy="230832"/>
            </a:xfrm>
            <a:prstGeom prst="rect">
              <a:avLst/>
            </a:prstGeom>
            <a:noFill/>
            <a:ln w="9525">
              <a:noFill/>
              <a:miter lim="800000"/>
              <a:headEnd/>
              <a:tailEnd/>
            </a:ln>
          </p:spPr>
          <p:txBody>
            <a:bodyPr>
              <a:prstTxWarp prst="textNoShape">
                <a:avLst/>
              </a:prstTxWarp>
              <a:spAutoFit/>
            </a:bodyPr>
            <a:lstStyle/>
            <a:p>
              <a:pPr>
                <a:spcBef>
                  <a:spcPct val="50000"/>
                </a:spcBef>
              </a:pPr>
              <a:endParaRPr lang="el-GR" sz="900" b="1" u="sng">
                <a:effectLst/>
                <a:ea typeface="Arial" pitchFamily="1" charset="0"/>
                <a:cs typeface="Arial" pitchFamily="1" charset="0"/>
              </a:endParaRPr>
            </a:p>
          </p:txBody>
        </p:sp>
        <p:sp>
          <p:nvSpPr>
            <p:cNvPr id="55" name="Text Box 65"/>
            <p:cNvSpPr txBox="1">
              <a:spLocks noChangeArrowheads="1"/>
            </p:cNvSpPr>
            <p:nvPr/>
          </p:nvSpPr>
          <p:spPr bwMode="auto">
            <a:xfrm>
              <a:off x="1838420" y="3492241"/>
              <a:ext cx="1689069" cy="369332"/>
            </a:xfrm>
            <a:prstGeom prst="rect">
              <a:avLst/>
            </a:prstGeom>
            <a:noFill/>
            <a:ln w="9525">
              <a:noFill/>
              <a:miter lim="800000"/>
              <a:headEnd/>
              <a:tailEnd/>
            </a:ln>
          </p:spPr>
          <p:txBody>
            <a:bodyPr wrap="square">
              <a:prstTxWarp prst="textNoShape">
                <a:avLst/>
              </a:prstTxWarp>
              <a:spAutoFit/>
            </a:bodyPr>
            <a:lstStyle/>
            <a:p>
              <a:pPr>
                <a:spcBef>
                  <a:spcPct val="50000"/>
                </a:spcBef>
              </a:pPr>
              <a:r>
                <a:rPr lang="de-DE" b="1" u="sng" dirty="0" smtClean="0">
                  <a:solidFill>
                    <a:srgbClr val="FF0000"/>
                  </a:solidFill>
                  <a:ea typeface="Arial" pitchFamily="1" charset="0"/>
                  <a:cs typeface="Arial" pitchFamily="1" charset="0"/>
                </a:rPr>
                <a:t>Anti-</a:t>
              </a:r>
              <a:r>
                <a:rPr lang="de-DE" b="1" u="sng" dirty="0" err="1" smtClean="0">
                  <a:solidFill>
                    <a:srgbClr val="FF0000"/>
                  </a:solidFill>
                  <a:ea typeface="Arial" pitchFamily="1" charset="0"/>
                  <a:cs typeface="Arial" pitchFamily="1" charset="0"/>
                </a:rPr>
                <a:t>infl.genes</a:t>
              </a:r>
              <a:endParaRPr lang="el-GR" sz="1800" b="1" u="sng" dirty="0">
                <a:solidFill>
                  <a:srgbClr val="FF0000"/>
                </a:solidFill>
                <a:effectLst/>
                <a:ea typeface="Arial" pitchFamily="1" charset="0"/>
                <a:cs typeface="Arial" pitchFamily="1" charset="0"/>
              </a:endParaRPr>
            </a:p>
          </p:txBody>
        </p:sp>
        <p:cxnSp>
          <p:nvCxnSpPr>
            <p:cNvPr id="87" name="Straight Connector 86"/>
            <p:cNvCxnSpPr/>
            <p:nvPr/>
          </p:nvCxnSpPr>
          <p:spPr>
            <a:xfrm rot="5400000" flipH="1" flipV="1">
              <a:off x="4317937" y="4382422"/>
              <a:ext cx="1588" cy="1588"/>
            </a:xfrm>
            <a:prstGeom prst="line">
              <a:avLst/>
            </a:prstGeom>
          </p:spPr>
          <p:style>
            <a:lnRef idx="2">
              <a:schemeClr val="accent1"/>
            </a:lnRef>
            <a:fillRef idx="0">
              <a:schemeClr val="accent1"/>
            </a:fillRef>
            <a:effectRef idx="1">
              <a:schemeClr val="accent1"/>
            </a:effectRef>
            <a:fontRef idx="minor">
              <a:schemeClr val="tx1"/>
            </a:fontRef>
          </p:style>
        </p:cxnSp>
        <p:grpSp>
          <p:nvGrpSpPr>
            <p:cNvPr id="3" name="Group 90"/>
            <p:cNvGrpSpPr/>
            <p:nvPr/>
          </p:nvGrpSpPr>
          <p:grpSpPr>
            <a:xfrm flipV="1">
              <a:off x="2315970" y="3861573"/>
              <a:ext cx="236537" cy="261938"/>
              <a:chOff x="4366724" y="5877300"/>
              <a:chExt cx="236537" cy="261938"/>
            </a:xfrm>
          </p:grpSpPr>
          <p:sp>
            <p:nvSpPr>
              <p:cNvPr id="89" name="Line 92"/>
              <p:cNvSpPr>
                <a:spLocks noChangeShapeType="1"/>
              </p:cNvSpPr>
              <p:nvPr/>
            </p:nvSpPr>
            <p:spPr bwMode="auto">
              <a:xfrm>
                <a:off x="4366724" y="5885238"/>
                <a:ext cx="0" cy="254000"/>
              </a:xfrm>
              <a:prstGeom prst="line">
                <a:avLst/>
              </a:prstGeom>
              <a:noFill/>
              <a:ln w="19050">
                <a:solidFill>
                  <a:schemeClr val="tx1"/>
                </a:solidFill>
                <a:round/>
                <a:headEnd/>
                <a:tailEnd/>
              </a:ln>
            </p:spPr>
            <p:txBody>
              <a:bodyPr wrap="none" anchor="ctr">
                <a:prstTxWarp prst="textNoShape">
                  <a:avLst/>
                </a:prstTxWarp>
              </a:bodyPr>
              <a:lstStyle/>
              <a:p>
                <a:pPr>
                  <a:defRPr/>
                </a:pPr>
                <a:endParaRPr lang="en-US">
                  <a:solidFill>
                    <a:prstClr val="black"/>
                  </a:solidFill>
                  <a:latin typeface="Calibri"/>
                  <a:ea typeface="ＭＳ Ｐゴシック" pitchFamily="-109" charset="-128"/>
                  <a:cs typeface="ＭＳ Ｐゴシック" pitchFamily="-109" charset="-128"/>
                </a:endParaRPr>
              </a:p>
            </p:txBody>
          </p:sp>
          <p:sp>
            <p:nvSpPr>
              <p:cNvPr id="90" name="Line 93"/>
              <p:cNvSpPr>
                <a:spLocks noChangeShapeType="1"/>
              </p:cNvSpPr>
              <p:nvPr/>
            </p:nvSpPr>
            <p:spPr bwMode="auto">
              <a:xfrm>
                <a:off x="4366724" y="5877300"/>
                <a:ext cx="236537" cy="0"/>
              </a:xfrm>
              <a:prstGeom prst="line">
                <a:avLst/>
              </a:prstGeom>
              <a:noFill/>
              <a:ln w="19050">
                <a:solidFill>
                  <a:schemeClr val="tx1"/>
                </a:solidFill>
                <a:round/>
                <a:headEnd/>
                <a:tailEnd type="triangle" w="med" len="med"/>
              </a:ln>
            </p:spPr>
            <p:txBody>
              <a:bodyPr wrap="none" anchor="ctr">
                <a:prstTxWarp prst="textNoShape">
                  <a:avLst/>
                </a:prstTxWarp>
              </a:bodyPr>
              <a:lstStyle/>
              <a:p>
                <a:pPr>
                  <a:defRPr/>
                </a:pPr>
                <a:endParaRPr lang="en-US">
                  <a:solidFill>
                    <a:prstClr val="black"/>
                  </a:solidFill>
                  <a:latin typeface="Calibri"/>
                  <a:ea typeface="ＭＳ Ｐゴシック" pitchFamily="-109" charset="-128"/>
                  <a:cs typeface="ＭＳ Ｐゴシック" pitchFamily="-109" charset="-128"/>
                </a:endParaRPr>
              </a:p>
            </p:txBody>
          </p:sp>
        </p:grpSp>
        <p:grpSp>
          <p:nvGrpSpPr>
            <p:cNvPr id="4" name="Group 110"/>
            <p:cNvGrpSpPr/>
            <p:nvPr/>
          </p:nvGrpSpPr>
          <p:grpSpPr>
            <a:xfrm rot="1455542">
              <a:off x="2949969" y="1635002"/>
              <a:ext cx="616622" cy="762017"/>
              <a:chOff x="1503251" y="1474813"/>
              <a:chExt cx="830336" cy="1026125"/>
            </a:xfrm>
          </p:grpSpPr>
          <p:sp>
            <p:nvSpPr>
              <p:cNvPr id="99" name="Oval 98"/>
              <p:cNvSpPr/>
              <p:nvPr/>
            </p:nvSpPr>
            <p:spPr>
              <a:xfrm>
                <a:off x="1503251" y="1474813"/>
                <a:ext cx="436562" cy="102235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100">
                  <a:solidFill>
                    <a:prstClr val="white"/>
                  </a:solidFill>
                  <a:latin typeface="Calibri"/>
                </a:endParaRPr>
              </a:p>
            </p:txBody>
          </p:sp>
          <p:sp>
            <p:nvSpPr>
              <p:cNvPr id="100" name="Oval 99"/>
              <p:cNvSpPr/>
              <p:nvPr/>
            </p:nvSpPr>
            <p:spPr>
              <a:xfrm>
                <a:off x="1895437" y="1478586"/>
                <a:ext cx="438150" cy="1022352"/>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100">
                  <a:solidFill>
                    <a:prstClr val="white"/>
                  </a:solidFill>
                  <a:latin typeface="Calibri"/>
                </a:endParaRPr>
              </a:p>
            </p:txBody>
          </p:sp>
        </p:grpSp>
        <p:sp>
          <p:nvSpPr>
            <p:cNvPr id="112" name="Oval 111"/>
            <p:cNvSpPr/>
            <p:nvPr/>
          </p:nvSpPr>
          <p:spPr>
            <a:xfrm rot="1455542">
              <a:off x="3692251" y="1602519"/>
              <a:ext cx="247966" cy="302978"/>
            </a:xfrm>
            <a:prstGeom prst="ellipse">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sz="1100">
                <a:solidFill>
                  <a:prstClr val="white"/>
                </a:solidFill>
                <a:latin typeface="Calibri"/>
              </a:endParaRPr>
            </a:p>
          </p:txBody>
        </p:sp>
        <p:sp>
          <p:nvSpPr>
            <p:cNvPr id="114" name="Regular Pentagon 113"/>
            <p:cNvSpPr/>
            <p:nvPr/>
          </p:nvSpPr>
          <p:spPr bwMode="auto">
            <a:xfrm rot="16200000">
              <a:off x="904444" y="1612721"/>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115" name="Regular Pentagon 114"/>
            <p:cNvSpPr/>
            <p:nvPr/>
          </p:nvSpPr>
          <p:spPr bwMode="auto">
            <a:xfrm rot="16200000">
              <a:off x="1235438" y="1708764"/>
              <a:ext cx="192088"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116" name="Regular Pentagon 115"/>
            <p:cNvSpPr/>
            <p:nvPr/>
          </p:nvSpPr>
          <p:spPr bwMode="auto">
            <a:xfrm rot="16200000">
              <a:off x="820307" y="1901646"/>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117" name="Regular Pentagon 116"/>
            <p:cNvSpPr/>
            <p:nvPr/>
          </p:nvSpPr>
          <p:spPr bwMode="auto">
            <a:xfrm rot="16200000">
              <a:off x="1072719" y="1901646"/>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118" name="Rectangle 67"/>
            <p:cNvSpPr>
              <a:spLocks noChangeArrowheads="1"/>
            </p:cNvSpPr>
            <p:nvPr/>
          </p:nvSpPr>
          <p:spPr bwMode="auto">
            <a:xfrm>
              <a:off x="68057" y="1774844"/>
              <a:ext cx="1556836"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smtClean="0">
                  <a:solidFill>
                    <a:srgbClr val="000000"/>
                  </a:solidFill>
                  <a:latin typeface="Helvetica" charset="0"/>
                  <a:ea typeface="ＭＳ Ｐゴシック" charset="-128"/>
                  <a:cs typeface="ＭＳ Ｐゴシック" charset="-128"/>
                </a:rPr>
                <a:t>Glucocorticoids</a:t>
              </a:r>
              <a:endParaRPr lang="de-DE" sz="1400" b="1" dirty="0">
                <a:solidFill>
                  <a:srgbClr val="000000"/>
                </a:solidFill>
                <a:latin typeface="Helvetica" charset="0"/>
                <a:ea typeface="ＭＳ Ｐゴシック" charset="-128"/>
                <a:cs typeface="ＭＳ Ｐゴシック" charset="-128"/>
              </a:endParaRPr>
            </a:p>
          </p:txBody>
        </p:sp>
        <p:grpSp>
          <p:nvGrpSpPr>
            <p:cNvPr id="5" name="Group 124"/>
            <p:cNvGrpSpPr/>
            <p:nvPr/>
          </p:nvGrpSpPr>
          <p:grpSpPr>
            <a:xfrm>
              <a:off x="1533474" y="2085220"/>
              <a:ext cx="922338" cy="809658"/>
              <a:chOff x="1909762" y="5319713"/>
              <a:chExt cx="922338" cy="809658"/>
            </a:xfrm>
          </p:grpSpPr>
          <p:pic>
            <p:nvPicPr>
              <p:cNvPr id="119" name="Picture 62"/>
              <p:cNvPicPr>
                <a:picLocks noChangeAspect="1"/>
              </p:cNvPicPr>
              <p:nvPr/>
            </p:nvPicPr>
            <p:blipFill>
              <a:blip r:embed="rId4"/>
              <a:srcRect/>
              <a:stretch>
                <a:fillRect/>
              </a:stretch>
            </p:blipFill>
            <p:spPr bwMode="auto">
              <a:xfrm rot="5400000">
                <a:off x="2158217" y="5580087"/>
                <a:ext cx="735528" cy="363037"/>
              </a:xfrm>
              <a:prstGeom prst="rect">
                <a:avLst/>
              </a:prstGeom>
              <a:noFill/>
              <a:ln w="9525">
                <a:noFill/>
                <a:miter lim="800000"/>
                <a:headEnd/>
                <a:tailEnd/>
              </a:ln>
            </p:spPr>
          </p:pic>
          <p:sp>
            <p:nvSpPr>
              <p:cNvPr id="120" name="Regular Pentagon 119"/>
              <p:cNvSpPr/>
              <p:nvPr/>
            </p:nvSpPr>
            <p:spPr bwMode="auto">
              <a:xfrm>
                <a:off x="2659063" y="5319713"/>
                <a:ext cx="173037" cy="152400"/>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pic>
            <p:nvPicPr>
              <p:cNvPr id="121" name="Picture 67"/>
              <p:cNvPicPr>
                <a:picLocks noChangeAspect="1"/>
              </p:cNvPicPr>
              <p:nvPr/>
            </p:nvPicPr>
            <p:blipFill>
              <a:blip r:embed="rId4"/>
              <a:srcRect/>
              <a:stretch>
                <a:fillRect/>
              </a:stretch>
            </p:blipFill>
            <p:spPr bwMode="auto">
              <a:xfrm rot="16200000" flipH="1">
                <a:off x="1845254" y="5580088"/>
                <a:ext cx="735528" cy="363037"/>
              </a:xfrm>
              <a:prstGeom prst="rect">
                <a:avLst/>
              </a:prstGeom>
              <a:noFill/>
              <a:ln w="9525">
                <a:noFill/>
                <a:miter lim="800000"/>
                <a:headEnd/>
                <a:tailEnd/>
              </a:ln>
            </p:spPr>
          </p:pic>
          <p:sp>
            <p:nvSpPr>
              <p:cNvPr id="122" name="Regular Pentagon 121"/>
              <p:cNvSpPr/>
              <p:nvPr/>
            </p:nvSpPr>
            <p:spPr bwMode="auto">
              <a:xfrm flipH="1">
                <a:off x="1909762" y="5319713"/>
                <a:ext cx="173037" cy="152400"/>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123" name="Rectangle 67"/>
              <p:cNvSpPr>
                <a:spLocks noChangeArrowheads="1"/>
              </p:cNvSpPr>
              <p:nvPr/>
            </p:nvSpPr>
            <p:spPr bwMode="auto">
              <a:xfrm rot="16200000">
                <a:off x="2019328" y="5661124"/>
                <a:ext cx="453970"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124" name="Rectangle 67"/>
              <p:cNvSpPr>
                <a:spLocks noChangeArrowheads="1"/>
              </p:cNvSpPr>
              <p:nvPr/>
            </p:nvSpPr>
            <p:spPr bwMode="auto">
              <a:xfrm rot="16200000">
                <a:off x="2278089" y="5650012"/>
                <a:ext cx="453970"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grpSp>
        <p:sp>
          <p:nvSpPr>
            <p:cNvPr id="126" name="Left Arrow 125"/>
            <p:cNvSpPr/>
            <p:nvPr/>
          </p:nvSpPr>
          <p:spPr>
            <a:xfrm rot="18000000">
              <a:off x="2309243" y="2984088"/>
              <a:ext cx="533833" cy="3693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TextBox 41"/>
            <p:cNvSpPr txBox="1"/>
            <p:nvPr/>
          </p:nvSpPr>
          <p:spPr>
            <a:xfrm>
              <a:off x="228600" y="5552420"/>
              <a:ext cx="4386938" cy="523220"/>
            </a:xfrm>
            <a:prstGeom prst="rect">
              <a:avLst/>
            </a:prstGeom>
            <a:noFill/>
          </p:spPr>
          <p:txBody>
            <a:bodyPr wrap="none" rtlCol="0">
              <a:spAutoFit/>
            </a:bodyPr>
            <a:lstStyle/>
            <a:p>
              <a:r>
                <a:rPr lang="en-US" sz="2800" dirty="0" smtClean="0"/>
                <a:t>Suppression of Inflammation</a:t>
              </a:r>
              <a:endParaRPr lang="en-US" sz="2800" dirty="0"/>
            </a:p>
          </p:txBody>
        </p:sp>
        <p:sp>
          <p:nvSpPr>
            <p:cNvPr id="43" name="Left Arrow 42"/>
            <p:cNvSpPr/>
            <p:nvPr/>
          </p:nvSpPr>
          <p:spPr>
            <a:xfrm rot="16200000">
              <a:off x="2028718" y="4932696"/>
              <a:ext cx="533833" cy="3693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Left Arrow 73"/>
            <p:cNvSpPr/>
            <p:nvPr/>
          </p:nvSpPr>
          <p:spPr>
            <a:xfrm rot="14078485">
              <a:off x="1844052" y="2949946"/>
              <a:ext cx="533833" cy="3693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4" name="Oval 43"/>
          <p:cNvSpPr/>
          <p:nvPr/>
        </p:nvSpPr>
        <p:spPr bwMode="auto">
          <a:xfrm>
            <a:off x="5512451" y="2134025"/>
            <a:ext cx="2251116" cy="2248411"/>
          </a:xfrm>
          <a:prstGeom prst="ellipse">
            <a:avLst/>
          </a:prstGeom>
          <a:gradFill flip="none" rotWithShape="1">
            <a:gsLst>
              <a:gs pos="0">
                <a:srgbClr val="EEECE1">
                  <a:lumMod val="25000"/>
                </a:srgbClr>
              </a:gs>
              <a:gs pos="100000">
                <a:srgbClr val="FFFFFF"/>
              </a:gs>
            </a:gsLst>
            <a:lin ang="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kern="0">
              <a:solidFill>
                <a:srgbClr val="FFFFFF"/>
              </a:solidFill>
              <a:latin typeface="Calibri"/>
              <a:ea typeface="ＭＳ Ｐゴシック" charset="-128"/>
              <a:cs typeface="ＭＳ Ｐゴシック" charset="-128"/>
            </a:endParaRPr>
          </a:p>
        </p:txBody>
      </p:sp>
      <p:sp>
        <p:nvSpPr>
          <p:cNvPr id="46" name="TextBox 390"/>
          <p:cNvSpPr txBox="1">
            <a:spLocks noChangeArrowheads="1"/>
          </p:cNvSpPr>
          <p:nvPr/>
        </p:nvSpPr>
        <p:spPr bwMode="auto">
          <a:xfrm>
            <a:off x="7597931" y="2627143"/>
            <a:ext cx="1186643" cy="338554"/>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en-US" sz="1600" b="1" dirty="0" err="1" smtClean="0">
                <a:solidFill>
                  <a:srgbClr val="000000"/>
                </a:solidFill>
                <a:latin typeface="Calibri" charset="0"/>
                <a:ea typeface="ＭＳ Ｐゴシック" charset="-128"/>
                <a:cs typeface="ＭＳ Ｐゴシック" charset="-128"/>
              </a:rPr>
              <a:t>Osteoblasts</a:t>
            </a:r>
            <a:endParaRPr lang="en-US" sz="1600" b="1" dirty="0">
              <a:solidFill>
                <a:srgbClr val="000000"/>
              </a:solidFill>
              <a:latin typeface="Calibri" charset="0"/>
              <a:ea typeface="ＭＳ Ｐゴシック" charset="-128"/>
              <a:cs typeface="ＭＳ Ｐゴシック" charset="-128"/>
            </a:endParaRPr>
          </a:p>
        </p:txBody>
      </p:sp>
      <p:sp>
        <p:nvSpPr>
          <p:cNvPr id="47" name="Text Box 49"/>
          <p:cNvSpPr txBox="1">
            <a:spLocks noChangeArrowheads="1"/>
          </p:cNvSpPr>
          <p:nvPr/>
        </p:nvSpPr>
        <p:spPr bwMode="auto">
          <a:xfrm>
            <a:off x="5974375" y="2375749"/>
            <a:ext cx="698500" cy="230832"/>
          </a:xfrm>
          <a:prstGeom prst="rect">
            <a:avLst/>
          </a:prstGeom>
          <a:noFill/>
          <a:ln w="9525">
            <a:noFill/>
            <a:miter lim="800000"/>
            <a:headEnd/>
            <a:tailEnd/>
          </a:ln>
        </p:spPr>
        <p:txBody>
          <a:bodyPr>
            <a:prstTxWarp prst="textNoShape">
              <a:avLst/>
            </a:prstTxWarp>
            <a:spAutoFit/>
          </a:bodyPr>
          <a:lstStyle/>
          <a:p>
            <a:pPr>
              <a:spcBef>
                <a:spcPct val="50000"/>
              </a:spcBef>
            </a:pPr>
            <a:endParaRPr lang="el-GR" sz="900" b="1" u="sng">
              <a:effectLst/>
              <a:ea typeface="Arial" pitchFamily="1" charset="0"/>
              <a:cs typeface="Arial" pitchFamily="1" charset="0"/>
            </a:endParaRPr>
          </a:p>
        </p:txBody>
      </p:sp>
      <p:sp>
        <p:nvSpPr>
          <p:cNvPr id="48" name="Regular Pentagon 47"/>
          <p:cNvSpPr/>
          <p:nvPr/>
        </p:nvSpPr>
        <p:spPr bwMode="auto">
          <a:xfrm rot="16200000">
            <a:off x="5516436" y="1929970"/>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49" name="Regular Pentagon 48"/>
          <p:cNvSpPr/>
          <p:nvPr/>
        </p:nvSpPr>
        <p:spPr bwMode="auto">
          <a:xfrm rot="16200000">
            <a:off x="5847413" y="2026012"/>
            <a:ext cx="192088"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50" name="Regular Pentagon 49"/>
          <p:cNvSpPr/>
          <p:nvPr/>
        </p:nvSpPr>
        <p:spPr bwMode="auto">
          <a:xfrm rot="16200000">
            <a:off x="5432282" y="2218894"/>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51" name="Regular Pentagon 50"/>
          <p:cNvSpPr/>
          <p:nvPr/>
        </p:nvSpPr>
        <p:spPr bwMode="auto">
          <a:xfrm rot="16200000">
            <a:off x="5684711" y="2218894"/>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grpSp>
        <p:nvGrpSpPr>
          <p:cNvPr id="9" name="Group 90"/>
          <p:cNvGrpSpPr/>
          <p:nvPr/>
        </p:nvGrpSpPr>
        <p:grpSpPr>
          <a:xfrm flipV="1">
            <a:off x="7073125" y="3853636"/>
            <a:ext cx="236537" cy="261938"/>
            <a:chOff x="4366724" y="5877300"/>
            <a:chExt cx="236537" cy="261938"/>
          </a:xfrm>
        </p:grpSpPr>
        <p:sp>
          <p:nvSpPr>
            <p:cNvPr id="72" name="Line 92"/>
            <p:cNvSpPr>
              <a:spLocks noChangeShapeType="1"/>
            </p:cNvSpPr>
            <p:nvPr/>
          </p:nvSpPr>
          <p:spPr bwMode="auto">
            <a:xfrm>
              <a:off x="4366724" y="5885238"/>
              <a:ext cx="0" cy="254000"/>
            </a:xfrm>
            <a:prstGeom prst="line">
              <a:avLst/>
            </a:prstGeom>
            <a:noFill/>
            <a:ln w="19050">
              <a:solidFill>
                <a:schemeClr val="tx1"/>
              </a:solidFill>
              <a:round/>
              <a:headEnd/>
              <a:tailEnd/>
            </a:ln>
          </p:spPr>
          <p:txBody>
            <a:bodyPr wrap="none" anchor="ctr">
              <a:prstTxWarp prst="textNoShape">
                <a:avLst/>
              </a:prstTxWarp>
            </a:bodyPr>
            <a:lstStyle/>
            <a:p>
              <a:pPr>
                <a:defRPr/>
              </a:pPr>
              <a:endParaRPr lang="en-US">
                <a:solidFill>
                  <a:prstClr val="black"/>
                </a:solidFill>
                <a:latin typeface="Calibri"/>
                <a:ea typeface="ＭＳ Ｐゴシック" pitchFamily="-109" charset="-128"/>
                <a:cs typeface="ＭＳ Ｐゴシック" pitchFamily="-109" charset="-128"/>
              </a:endParaRPr>
            </a:p>
          </p:txBody>
        </p:sp>
        <p:sp>
          <p:nvSpPr>
            <p:cNvPr id="73" name="Line 93"/>
            <p:cNvSpPr>
              <a:spLocks noChangeShapeType="1"/>
            </p:cNvSpPr>
            <p:nvPr/>
          </p:nvSpPr>
          <p:spPr bwMode="auto">
            <a:xfrm>
              <a:off x="4366724" y="5877300"/>
              <a:ext cx="236537" cy="0"/>
            </a:xfrm>
            <a:prstGeom prst="line">
              <a:avLst/>
            </a:prstGeom>
            <a:noFill/>
            <a:ln w="19050">
              <a:solidFill>
                <a:schemeClr val="tx1"/>
              </a:solidFill>
              <a:round/>
              <a:headEnd/>
              <a:tailEnd type="triangle" w="med" len="med"/>
            </a:ln>
          </p:spPr>
          <p:txBody>
            <a:bodyPr wrap="none" anchor="ctr">
              <a:prstTxWarp prst="textNoShape">
                <a:avLst/>
              </a:prstTxWarp>
            </a:bodyPr>
            <a:lstStyle/>
            <a:p>
              <a:pPr>
                <a:defRPr/>
              </a:pPr>
              <a:endParaRPr lang="en-US">
                <a:solidFill>
                  <a:prstClr val="black"/>
                </a:solidFill>
                <a:latin typeface="Calibri"/>
                <a:ea typeface="ＭＳ Ｐゴシック" pitchFamily="-109" charset="-128"/>
                <a:cs typeface="ＭＳ Ｐゴシック" pitchFamily="-109" charset="-128"/>
              </a:endParaRPr>
            </a:p>
          </p:txBody>
        </p:sp>
      </p:grpSp>
      <p:sp>
        <p:nvSpPr>
          <p:cNvPr id="75" name="Text Box 65"/>
          <p:cNvSpPr txBox="1">
            <a:spLocks noChangeArrowheads="1"/>
          </p:cNvSpPr>
          <p:nvPr/>
        </p:nvSpPr>
        <p:spPr bwMode="auto">
          <a:xfrm>
            <a:off x="5740704" y="3486725"/>
            <a:ext cx="1513725" cy="646331"/>
          </a:xfrm>
          <a:prstGeom prst="rect">
            <a:avLst/>
          </a:prstGeom>
          <a:noFill/>
          <a:ln w="9525">
            <a:noFill/>
            <a:miter lim="800000"/>
            <a:headEnd/>
            <a:tailEnd/>
          </a:ln>
        </p:spPr>
        <p:txBody>
          <a:bodyPr wrap="square">
            <a:prstTxWarp prst="textNoShape">
              <a:avLst/>
            </a:prstTxWarp>
            <a:spAutoFit/>
          </a:bodyPr>
          <a:lstStyle/>
          <a:p>
            <a:pPr>
              <a:spcBef>
                <a:spcPct val="50000"/>
              </a:spcBef>
            </a:pPr>
            <a:r>
              <a:rPr lang="de-DE" sz="1800" b="1" u="sng" dirty="0" err="1" smtClean="0">
                <a:solidFill>
                  <a:schemeClr val="tx2">
                    <a:lumMod val="75000"/>
                  </a:schemeClr>
                </a:solidFill>
                <a:effectLst/>
                <a:ea typeface="Arial" pitchFamily="1" charset="0"/>
                <a:cs typeface="Arial" pitchFamily="1" charset="0"/>
              </a:rPr>
              <a:t>Cytokines/and</a:t>
            </a:r>
            <a:r>
              <a:rPr lang="de-DE" sz="1800" b="1" u="sng" dirty="0" smtClean="0">
                <a:solidFill>
                  <a:schemeClr val="tx2">
                    <a:lumMod val="75000"/>
                  </a:schemeClr>
                </a:solidFill>
                <a:effectLst/>
                <a:ea typeface="Arial" pitchFamily="1" charset="0"/>
                <a:cs typeface="Arial" pitchFamily="1" charset="0"/>
              </a:rPr>
              <a:t> </a:t>
            </a:r>
            <a:r>
              <a:rPr lang="de-DE" sz="1800" b="1" u="sng" dirty="0" err="1" smtClean="0">
                <a:solidFill>
                  <a:schemeClr val="tx2">
                    <a:lumMod val="75000"/>
                  </a:schemeClr>
                </a:solidFill>
                <a:effectLst/>
                <a:ea typeface="Arial" pitchFamily="1" charset="0"/>
                <a:cs typeface="Arial" pitchFamily="1" charset="0"/>
              </a:rPr>
              <a:t>others</a:t>
            </a:r>
            <a:endParaRPr lang="el-GR" sz="1800" b="1" u="sng" dirty="0">
              <a:solidFill>
                <a:schemeClr val="tx2">
                  <a:lumMod val="75000"/>
                </a:schemeClr>
              </a:solidFill>
              <a:effectLst/>
              <a:ea typeface="Arial" pitchFamily="1" charset="0"/>
              <a:cs typeface="Arial" pitchFamily="1" charset="0"/>
            </a:endParaRPr>
          </a:p>
        </p:txBody>
      </p:sp>
      <p:sp>
        <p:nvSpPr>
          <p:cNvPr id="76" name="TextBox 75"/>
          <p:cNvSpPr txBox="1"/>
          <p:nvPr/>
        </p:nvSpPr>
        <p:spPr>
          <a:xfrm>
            <a:off x="4883095" y="5552420"/>
            <a:ext cx="4038035" cy="523220"/>
          </a:xfrm>
          <a:prstGeom prst="rect">
            <a:avLst/>
          </a:prstGeom>
          <a:noFill/>
        </p:spPr>
        <p:txBody>
          <a:bodyPr wrap="none" rtlCol="0">
            <a:spAutoFit/>
          </a:bodyPr>
          <a:lstStyle/>
          <a:p>
            <a:r>
              <a:rPr lang="en-US" sz="2800" b="1" dirty="0" smtClean="0"/>
              <a:t>Side effects: Osteoporosis</a:t>
            </a:r>
            <a:endParaRPr lang="en-US" sz="2800" b="1" dirty="0"/>
          </a:p>
        </p:txBody>
      </p:sp>
      <p:sp>
        <p:nvSpPr>
          <p:cNvPr id="77" name="Left Arrow 76"/>
          <p:cNvSpPr/>
          <p:nvPr/>
        </p:nvSpPr>
        <p:spPr>
          <a:xfrm rot="16200000">
            <a:off x="6509442" y="4932697"/>
            <a:ext cx="533833" cy="3693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4" name="Picture 84"/>
          <p:cNvPicPr>
            <a:picLocks noChangeAspect="1"/>
          </p:cNvPicPr>
          <p:nvPr/>
        </p:nvPicPr>
        <p:blipFill>
          <a:blip r:embed="rId5"/>
          <a:srcRect/>
          <a:stretch>
            <a:fillRect/>
          </a:stretch>
        </p:blipFill>
        <p:spPr bwMode="auto">
          <a:xfrm>
            <a:off x="6314628" y="2328756"/>
            <a:ext cx="815975" cy="401638"/>
          </a:xfrm>
          <a:prstGeom prst="rect">
            <a:avLst/>
          </a:prstGeom>
          <a:noFill/>
          <a:ln w="9525">
            <a:noFill/>
            <a:miter lim="800000"/>
            <a:headEnd/>
            <a:tailEnd/>
          </a:ln>
        </p:spPr>
      </p:pic>
      <p:sp>
        <p:nvSpPr>
          <p:cNvPr id="65" name="Regular Pentagon 64"/>
          <p:cNvSpPr/>
          <p:nvPr/>
        </p:nvSpPr>
        <p:spPr bwMode="auto">
          <a:xfrm rot="16200000">
            <a:off x="6253491" y="2193025"/>
            <a:ext cx="192087"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68" name="Oval 67"/>
          <p:cNvSpPr/>
          <p:nvPr/>
        </p:nvSpPr>
        <p:spPr bwMode="auto">
          <a:xfrm>
            <a:off x="6369709" y="3086740"/>
            <a:ext cx="336915" cy="488330"/>
          </a:xfrm>
          <a:prstGeom prst="ellipse">
            <a:avLst/>
          </a:prstGeom>
          <a:gradFill flip="none" rotWithShape="1">
            <a:gsLst>
              <a:gs pos="0">
                <a:srgbClr val="FF0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69" name="Oval 68"/>
          <p:cNvSpPr/>
          <p:nvPr/>
        </p:nvSpPr>
        <p:spPr bwMode="auto">
          <a:xfrm>
            <a:off x="6706625" y="3076669"/>
            <a:ext cx="336915" cy="488330"/>
          </a:xfrm>
          <a:prstGeom prst="ellipse">
            <a:avLst/>
          </a:prstGeom>
          <a:gradFill flip="none" rotWithShape="1">
            <a:gsLst>
              <a:gs pos="0">
                <a:srgbClr val="008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93" name="Oval 92"/>
          <p:cNvSpPr/>
          <p:nvPr/>
        </p:nvSpPr>
        <p:spPr>
          <a:xfrm>
            <a:off x="6279685" y="2660556"/>
            <a:ext cx="741363" cy="492125"/>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96" name="Rectangle 67"/>
          <p:cNvSpPr>
            <a:spLocks noChangeArrowheads="1"/>
          </p:cNvSpPr>
          <p:nvPr/>
        </p:nvSpPr>
        <p:spPr bwMode="auto">
          <a:xfrm>
            <a:off x="6474948" y="2395443"/>
            <a:ext cx="453970"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sp>
        <p:nvSpPr>
          <p:cNvPr id="97" name="Oval 96"/>
          <p:cNvSpPr/>
          <p:nvPr/>
        </p:nvSpPr>
        <p:spPr>
          <a:xfrm>
            <a:off x="6952803" y="2924081"/>
            <a:ext cx="638175" cy="422275"/>
          </a:xfrm>
          <a:prstGeom prst="ellipse">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98" name="Oval 97"/>
          <p:cNvSpPr/>
          <p:nvPr/>
        </p:nvSpPr>
        <p:spPr>
          <a:xfrm>
            <a:off x="6979791" y="3263793"/>
            <a:ext cx="231775" cy="176212"/>
          </a:xfrm>
          <a:prstGeom prst="ellipse">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4" name="Text Box 61"/>
          <p:cNvSpPr txBox="1">
            <a:spLocks noChangeArrowheads="1"/>
          </p:cNvSpPr>
          <p:nvPr/>
        </p:nvSpPr>
        <p:spPr bwMode="auto">
          <a:xfrm>
            <a:off x="5613255" y="3101450"/>
            <a:ext cx="652142" cy="338554"/>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600" b="1" dirty="0">
                <a:solidFill>
                  <a:srgbClr val="000000"/>
                </a:solidFill>
                <a:latin typeface="Helvetica" charset="0"/>
                <a:ea typeface="ＭＳ Ｐゴシック" charset="-128"/>
                <a:cs typeface="ＭＳ Ｐゴシック" charset="-128"/>
              </a:rPr>
              <a:t>AP-1</a:t>
            </a:r>
          </a:p>
        </p:txBody>
      </p:sp>
      <p:cxnSp>
        <p:nvCxnSpPr>
          <p:cNvPr id="70" name="Straight Connector 69"/>
          <p:cNvCxnSpPr/>
          <p:nvPr/>
        </p:nvCxnSpPr>
        <p:spPr bwMode="auto">
          <a:xfrm rot="5400000">
            <a:off x="6919137" y="3861584"/>
            <a:ext cx="307975" cy="307975"/>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cxnSp>
        <p:nvCxnSpPr>
          <p:cNvPr id="71" name="Straight Connector 70"/>
          <p:cNvCxnSpPr/>
          <p:nvPr/>
        </p:nvCxnSpPr>
        <p:spPr bwMode="auto">
          <a:xfrm rot="16200000" flipH="1">
            <a:off x="6919137" y="3861584"/>
            <a:ext cx="307975" cy="307975"/>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spTree>
    <p:extLst>
      <p:ext uri="{BB962C8B-B14F-4D97-AF65-F5344CB8AC3E}">
        <p14:creationId xmlns:p14="http://schemas.microsoft.com/office/powerpoint/2010/main" val="734893260"/>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50"/>
          <p:cNvSpPr txBox="1">
            <a:spLocks noChangeArrowheads="1"/>
          </p:cNvSpPr>
          <p:nvPr/>
        </p:nvSpPr>
        <p:spPr bwMode="auto">
          <a:xfrm>
            <a:off x="609600" y="301625"/>
            <a:ext cx="8534400" cy="584200"/>
          </a:xfrm>
          <a:prstGeom prst="rect">
            <a:avLst/>
          </a:prstGeom>
          <a:noFill/>
          <a:ln w="9525">
            <a:noFill/>
            <a:miter lim="800000"/>
            <a:headEnd/>
            <a:tailEnd/>
          </a:ln>
          <a:effectLst>
            <a:outerShdw blurRad="50800" dist="38100" dir="2700000" algn="br">
              <a:srgbClr val="000000">
                <a:alpha val="43000"/>
              </a:srgbClr>
            </a:outerShdw>
          </a:effectLst>
        </p:spPr>
        <p:txBody>
          <a:bodyPr anchor="ctr">
            <a:prstTxWarp prst="textNoShape">
              <a:avLst/>
            </a:prstTxWarp>
            <a:spAutoFit/>
          </a:bodyPr>
          <a:lstStyle/>
          <a:p>
            <a:pPr algn="ctr" defTabSz="914400" eaLnBrk="0" fontAlgn="base" hangingPunct="0">
              <a:spcBef>
                <a:spcPct val="0"/>
              </a:spcBef>
              <a:spcAft>
                <a:spcPct val="0"/>
              </a:spcAft>
              <a:defRPr/>
            </a:pPr>
            <a:r>
              <a:rPr lang="en-US" sz="3200" dirty="0">
                <a:solidFill>
                  <a:srgbClr val="000000"/>
                </a:solidFill>
                <a:ea typeface="ＭＳ Ｐゴシック" charset="-128"/>
                <a:cs typeface="ＭＳ Ｐゴシック" charset="-128"/>
              </a:rPr>
              <a:t>GR Monomer in osteoblasts </a:t>
            </a:r>
          </a:p>
        </p:txBody>
      </p:sp>
      <p:grpSp>
        <p:nvGrpSpPr>
          <p:cNvPr id="2" name="Group 51"/>
          <p:cNvGrpSpPr>
            <a:grpSpLocks/>
          </p:cNvGrpSpPr>
          <p:nvPr/>
        </p:nvGrpSpPr>
        <p:grpSpPr bwMode="auto">
          <a:xfrm>
            <a:off x="347663" y="1155700"/>
            <a:ext cx="8448675" cy="0"/>
            <a:chOff x="238" y="576"/>
            <a:chExt cx="5766" cy="0"/>
          </a:xfrm>
        </p:grpSpPr>
        <p:sp>
          <p:nvSpPr>
            <p:cNvPr id="79920" name="Line 52"/>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srgbClr val="000000"/>
                </a:solidFill>
                <a:ea typeface="ＭＳ Ｐゴシック" charset="-128"/>
                <a:cs typeface="ＭＳ Ｐゴシック" charset="-128"/>
              </a:endParaRPr>
            </a:p>
          </p:txBody>
        </p:sp>
        <p:sp>
          <p:nvSpPr>
            <p:cNvPr id="79921" name="Line 53"/>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srgbClr val="000000"/>
                </a:solidFill>
                <a:ea typeface="ＭＳ Ｐゴシック" charset="-128"/>
                <a:cs typeface="ＭＳ Ｐゴシック" charset="-128"/>
              </a:endParaRPr>
            </a:p>
          </p:txBody>
        </p:sp>
        <p:sp>
          <p:nvSpPr>
            <p:cNvPr id="79922" name="Line 54"/>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srgbClr val="000000"/>
                </a:solidFill>
                <a:ea typeface="ＭＳ Ｐゴシック" charset="-128"/>
                <a:cs typeface="ＭＳ Ｐゴシック" charset="-128"/>
              </a:endParaRPr>
            </a:p>
          </p:txBody>
        </p:sp>
      </p:grpSp>
      <p:sp>
        <p:nvSpPr>
          <p:cNvPr id="79880" name="Text Box 9"/>
          <p:cNvSpPr txBox="1">
            <a:spLocks noChangeArrowheads="1"/>
          </p:cNvSpPr>
          <p:nvPr/>
        </p:nvSpPr>
        <p:spPr bwMode="auto">
          <a:xfrm>
            <a:off x="847725" y="6324600"/>
            <a:ext cx="1370013" cy="30480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400" b="1" dirty="0" err="1">
                <a:solidFill>
                  <a:srgbClr val="000000"/>
                </a:solidFill>
                <a:latin typeface="Constantia" charset="0"/>
                <a:ea typeface="ＭＳ Ｐゴシック" charset="-128"/>
                <a:cs typeface="ＭＳ Ｐゴシック" charset="-128"/>
              </a:rPr>
              <a:t>-Prednisolone</a:t>
            </a:r>
            <a:endParaRPr lang="de-DE" sz="1400" b="1" dirty="0">
              <a:solidFill>
                <a:srgbClr val="000000"/>
              </a:solidFill>
              <a:latin typeface="Constantia" charset="0"/>
              <a:ea typeface="ＭＳ Ｐゴシック" charset="-128"/>
              <a:cs typeface="ＭＳ Ｐゴシック" charset="-128"/>
            </a:endParaRPr>
          </a:p>
        </p:txBody>
      </p:sp>
      <p:sp>
        <p:nvSpPr>
          <p:cNvPr id="79881" name="Text Box 10"/>
          <p:cNvSpPr txBox="1">
            <a:spLocks noChangeArrowheads="1"/>
          </p:cNvSpPr>
          <p:nvPr/>
        </p:nvSpPr>
        <p:spPr bwMode="auto">
          <a:xfrm>
            <a:off x="2133600" y="6324600"/>
            <a:ext cx="1414463" cy="30480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400" b="1" dirty="0">
                <a:solidFill>
                  <a:srgbClr val="000000"/>
                </a:solidFill>
                <a:latin typeface="Constantia" charset="0"/>
                <a:ea typeface="ＭＳ Ｐゴシック" charset="-128"/>
                <a:cs typeface="ＭＳ Ｐゴシック" charset="-128"/>
              </a:rPr>
              <a:t>+</a:t>
            </a:r>
            <a:r>
              <a:rPr lang="de-DE" sz="1400" b="1" dirty="0" err="1">
                <a:solidFill>
                  <a:srgbClr val="000000"/>
                </a:solidFill>
                <a:latin typeface="Constantia" charset="0"/>
                <a:ea typeface="ＭＳ Ｐゴシック" charset="-128"/>
                <a:cs typeface="ＭＳ Ｐゴシック" charset="-128"/>
              </a:rPr>
              <a:t>Prednisolone</a:t>
            </a:r>
            <a:endParaRPr lang="de-DE" sz="1400" b="1" dirty="0">
              <a:solidFill>
                <a:srgbClr val="000000"/>
              </a:solidFill>
              <a:latin typeface="Constantia" charset="0"/>
              <a:ea typeface="ＭＳ Ｐゴシック" charset="-128"/>
              <a:cs typeface="ＭＳ Ｐゴシック" charset="-128"/>
            </a:endParaRPr>
          </a:p>
        </p:txBody>
      </p:sp>
      <p:sp>
        <p:nvSpPr>
          <p:cNvPr id="79893" name="Rectangle 67"/>
          <p:cNvSpPr>
            <a:spLocks noChangeArrowheads="1"/>
          </p:cNvSpPr>
          <p:nvPr/>
        </p:nvSpPr>
        <p:spPr bwMode="auto">
          <a:xfrm>
            <a:off x="5334000" y="6477000"/>
            <a:ext cx="3706813"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i="1" dirty="0">
                <a:solidFill>
                  <a:srgbClr val="000000"/>
                </a:solidFill>
                <a:latin typeface="Helvetica" charset="0"/>
                <a:ea typeface="ＭＳ Ｐゴシック" charset="-128"/>
                <a:cs typeface="ＭＳ Ｐゴシック" charset="-128"/>
              </a:rPr>
              <a:t>Rauch et al. Cell metabolism 2010 11:517</a:t>
            </a:r>
            <a:endParaRPr lang="de-DE" sz="1400" b="1" i="1" dirty="0">
              <a:solidFill>
                <a:srgbClr val="000000"/>
              </a:solidFill>
              <a:latin typeface="Helvetica" charset="0"/>
              <a:ea typeface="ＭＳ Ｐゴシック" charset="-128"/>
              <a:cs typeface="ＭＳ Ｐゴシック" charset="-128"/>
            </a:endParaRPr>
          </a:p>
        </p:txBody>
      </p:sp>
      <p:grpSp>
        <p:nvGrpSpPr>
          <p:cNvPr id="47" name="Group 46"/>
          <p:cNvGrpSpPr/>
          <p:nvPr/>
        </p:nvGrpSpPr>
        <p:grpSpPr>
          <a:xfrm>
            <a:off x="838200" y="3886200"/>
            <a:ext cx="8034338" cy="2605088"/>
            <a:chOff x="838200" y="3886200"/>
            <a:chExt cx="8034338" cy="2605088"/>
          </a:xfrm>
        </p:grpSpPr>
        <p:pic>
          <p:nvPicPr>
            <p:cNvPr id="79877" name="Picture 4" descr="GRdim_tibia_calcein"/>
            <p:cNvPicPr>
              <a:picLocks noChangeAspect="1" noChangeArrowheads="1"/>
            </p:cNvPicPr>
            <p:nvPr/>
          </p:nvPicPr>
          <p:blipFill>
            <a:blip r:embed="rId3"/>
            <a:srcRect/>
            <a:stretch>
              <a:fillRect/>
            </a:stretch>
          </p:blipFill>
          <p:spPr bwMode="auto">
            <a:xfrm>
              <a:off x="838200" y="4270375"/>
              <a:ext cx="2590800" cy="2084388"/>
            </a:xfrm>
            <a:prstGeom prst="rect">
              <a:avLst/>
            </a:prstGeom>
            <a:noFill/>
            <a:ln w="9525">
              <a:noFill/>
              <a:miter lim="800000"/>
              <a:headEnd/>
              <a:tailEnd/>
            </a:ln>
          </p:spPr>
        </p:pic>
        <p:sp>
          <p:nvSpPr>
            <p:cNvPr id="79878" name="Text Box 5"/>
            <p:cNvSpPr txBox="1">
              <a:spLocks noChangeArrowheads="1"/>
            </p:cNvSpPr>
            <p:nvPr/>
          </p:nvSpPr>
          <p:spPr bwMode="auto">
            <a:xfrm>
              <a:off x="3462338" y="4592638"/>
              <a:ext cx="644525" cy="33655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600" b="1" dirty="0" err="1">
                  <a:solidFill>
                    <a:srgbClr val="000000"/>
                  </a:solidFill>
                  <a:latin typeface="Constantia" charset="0"/>
                  <a:ea typeface="ＭＳ Ｐゴシック" charset="-128"/>
                  <a:cs typeface="ＭＳ Ｐゴシック" charset="-128"/>
                </a:rPr>
                <a:t>GR</a:t>
              </a:r>
              <a:r>
                <a:rPr lang="de-DE" sz="1600" b="1" baseline="30000" dirty="0" err="1">
                  <a:solidFill>
                    <a:srgbClr val="000000"/>
                  </a:solidFill>
                  <a:latin typeface="Constantia" charset="0"/>
                  <a:ea typeface="ＭＳ Ｐゴシック" charset="-128"/>
                  <a:cs typeface="ＭＳ Ｐゴシック" charset="-128"/>
                </a:rPr>
                <a:t>wt</a:t>
              </a:r>
              <a:endParaRPr lang="de-DE" sz="1600" b="1" baseline="30000" dirty="0">
                <a:solidFill>
                  <a:srgbClr val="000000"/>
                </a:solidFill>
                <a:latin typeface="Constantia" charset="0"/>
                <a:ea typeface="ＭＳ Ｐゴシック" charset="-128"/>
                <a:cs typeface="ＭＳ Ｐゴシック" charset="-128"/>
              </a:endParaRPr>
            </a:p>
          </p:txBody>
        </p:sp>
        <p:sp>
          <p:nvSpPr>
            <p:cNvPr id="79879" name="Text Box 6"/>
            <p:cNvSpPr txBox="1">
              <a:spLocks noChangeArrowheads="1"/>
            </p:cNvSpPr>
            <p:nvPr/>
          </p:nvSpPr>
          <p:spPr bwMode="auto">
            <a:xfrm>
              <a:off x="3462338" y="5586413"/>
              <a:ext cx="736600" cy="33655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600" b="1">
                  <a:solidFill>
                    <a:srgbClr val="000000"/>
                  </a:solidFill>
                  <a:latin typeface="Constantia" charset="0"/>
                  <a:ea typeface="ＭＳ Ｐゴシック" charset="-128"/>
                  <a:cs typeface="ＭＳ Ｐゴシック" charset="-128"/>
                </a:rPr>
                <a:t>GR</a:t>
              </a:r>
              <a:r>
                <a:rPr lang="de-DE" sz="1600" b="1" baseline="30000">
                  <a:solidFill>
                    <a:srgbClr val="000000"/>
                  </a:solidFill>
                  <a:latin typeface="Constantia" charset="0"/>
                  <a:ea typeface="ＭＳ Ｐゴシック" charset="-128"/>
                  <a:cs typeface="ＭＳ Ｐゴシック" charset="-128"/>
                </a:rPr>
                <a:t>dim</a:t>
              </a:r>
            </a:p>
          </p:txBody>
        </p:sp>
        <p:pic>
          <p:nvPicPr>
            <p:cNvPr id="79882" name="Picture 11" descr="GRdim_dim_scheme"/>
            <p:cNvPicPr>
              <a:picLocks noChangeAspect="1" noChangeArrowheads="1"/>
            </p:cNvPicPr>
            <p:nvPr/>
          </p:nvPicPr>
          <p:blipFill>
            <a:blip r:embed="rId4"/>
            <a:srcRect/>
            <a:stretch>
              <a:fillRect/>
            </a:stretch>
          </p:blipFill>
          <p:spPr bwMode="auto">
            <a:xfrm>
              <a:off x="4191000" y="4041775"/>
              <a:ext cx="1833563" cy="2209800"/>
            </a:xfrm>
            <a:prstGeom prst="rect">
              <a:avLst/>
            </a:prstGeom>
            <a:noFill/>
            <a:ln w="9525">
              <a:noFill/>
              <a:miter lim="800000"/>
              <a:headEnd/>
              <a:tailEnd/>
            </a:ln>
          </p:spPr>
        </p:pic>
        <p:pic>
          <p:nvPicPr>
            <p:cNvPr id="62" name="Picture 14"/>
            <p:cNvPicPr>
              <a:picLocks noChangeAspect="1"/>
            </p:cNvPicPr>
            <p:nvPr/>
          </p:nvPicPr>
          <p:blipFill>
            <a:blip r:embed="rId5"/>
            <a:srcRect/>
            <a:stretch>
              <a:fillRect/>
            </a:stretch>
          </p:blipFill>
          <p:spPr bwMode="auto">
            <a:xfrm>
              <a:off x="6400800" y="3886200"/>
              <a:ext cx="2471738" cy="2605088"/>
            </a:xfrm>
            <a:prstGeom prst="rect">
              <a:avLst/>
            </a:prstGeom>
            <a:noFill/>
            <a:ln w="9525">
              <a:noFill/>
              <a:miter lim="800000"/>
              <a:headEnd/>
              <a:tailEnd/>
            </a:ln>
          </p:spPr>
        </p:pic>
      </p:grpSp>
      <p:grpSp>
        <p:nvGrpSpPr>
          <p:cNvPr id="3" name="Group 48"/>
          <p:cNvGrpSpPr/>
          <p:nvPr/>
        </p:nvGrpSpPr>
        <p:grpSpPr>
          <a:xfrm>
            <a:off x="820738" y="1336555"/>
            <a:ext cx="8000436" cy="2590800"/>
            <a:chOff x="820738" y="1336555"/>
            <a:chExt cx="8000436" cy="2590800"/>
          </a:xfrm>
        </p:grpSpPr>
        <p:pic>
          <p:nvPicPr>
            <p:cNvPr id="79883" name="Picture 29" descr="GR runx2 Composite vertebra Calcein4"/>
            <p:cNvPicPr>
              <a:picLocks noChangeAspect="1" noChangeArrowheads="1"/>
            </p:cNvPicPr>
            <p:nvPr/>
          </p:nvPicPr>
          <p:blipFill>
            <a:blip r:embed="rId6"/>
            <a:srcRect l="55177" t="13219" r="1723" b="13185"/>
            <a:stretch>
              <a:fillRect/>
            </a:stretch>
          </p:blipFill>
          <p:spPr bwMode="auto">
            <a:xfrm>
              <a:off x="820738" y="1600200"/>
              <a:ext cx="2624137" cy="2087563"/>
            </a:xfrm>
            <a:prstGeom prst="rect">
              <a:avLst/>
            </a:prstGeom>
            <a:noFill/>
            <a:ln w="9525">
              <a:noFill/>
              <a:miter lim="800000"/>
              <a:headEnd/>
              <a:tailEnd/>
            </a:ln>
          </p:spPr>
        </p:pic>
        <p:sp>
          <p:nvSpPr>
            <p:cNvPr id="79884" name="Text Box 6"/>
            <p:cNvSpPr txBox="1">
              <a:spLocks noChangeArrowheads="1"/>
            </p:cNvSpPr>
            <p:nvPr/>
          </p:nvSpPr>
          <p:spPr bwMode="auto">
            <a:xfrm>
              <a:off x="3614738" y="2895600"/>
              <a:ext cx="1120775" cy="338138"/>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600" b="1">
                  <a:solidFill>
                    <a:srgbClr val="000000"/>
                  </a:solidFill>
                  <a:latin typeface="Constantia" charset="0"/>
                  <a:ea typeface="ＭＳ Ｐゴシック" charset="-128"/>
                  <a:cs typeface="ＭＳ Ｐゴシック" charset="-128"/>
                </a:rPr>
                <a:t>GR</a:t>
              </a:r>
              <a:r>
                <a:rPr lang="de-DE" sz="1600" b="1" baseline="30000">
                  <a:solidFill>
                    <a:srgbClr val="000000"/>
                  </a:solidFill>
                  <a:latin typeface="Constantia" charset="0"/>
                  <a:ea typeface="ＭＳ Ｐゴシック" charset="-128"/>
                  <a:cs typeface="ＭＳ Ｐゴシック" charset="-128"/>
                </a:rPr>
                <a:t>Runx2Cre</a:t>
              </a:r>
            </a:p>
          </p:txBody>
        </p:sp>
        <p:grpSp>
          <p:nvGrpSpPr>
            <p:cNvPr id="4" name="Group 257"/>
            <p:cNvGrpSpPr>
              <a:grpSpLocks/>
            </p:cNvGrpSpPr>
            <p:nvPr/>
          </p:nvGrpSpPr>
          <p:grpSpPr bwMode="auto">
            <a:xfrm>
              <a:off x="4643438" y="1901825"/>
              <a:ext cx="1320800" cy="1319213"/>
              <a:chOff x="2485232" y="4164013"/>
              <a:chExt cx="1320800" cy="1319213"/>
            </a:xfrm>
          </p:grpSpPr>
          <p:sp>
            <p:nvSpPr>
              <p:cNvPr id="20" name="Oval 19"/>
              <p:cNvSpPr/>
              <p:nvPr/>
            </p:nvSpPr>
            <p:spPr>
              <a:xfrm>
                <a:off x="2485232" y="4164013"/>
                <a:ext cx="1320800" cy="1319213"/>
              </a:xfrm>
              <a:prstGeom prst="ellipse">
                <a:avLst/>
              </a:prstGeom>
              <a:gradFill flip="none" rotWithShape="1">
                <a:gsLst>
                  <a:gs pos="0">
                    <a:srgbClr val="EEECE1">
                      <a:lumMod val="25000"/>
                    </a:srgbClr>
                  </a:gs>
                  <a:gs pos="100000">
                    <a:srgbClr val="FFFFFF"/>
                  </a:gs>
                </a:gsLst>
                <a:lin ang="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kern="0">
                  <a:solidFill>
                    <a:srgbClr val="FFFFFF"/>
                  </a:solidFill>
                  <a:latin typeface="Calibri"/>
                  <a:ea typeface="ＭＳ Ｐゴシック" charset="-128"/>
                  <a:cs typeface="ＭＳ Ｐゴシック" charset="-128"/>
                </a:endParaRPr>
              </a:p>
            </p:txBody>
          </p:sp>
          <p:grpSp>
            <p:nvGrpSpPr>
              <p:cNvPr id="5" name="Group 106"/>
              <p:cNvGrpSpPr>
                <a:grpSpLocks/>
              </p:cNvGrpSpPr>
              <p:nvPr/>
            </p:nvGrpSpPr>
            <p:grpSpPr bwMode="auto">
              <a:xfrm>
                <a:off x="2786851" y="4519613"/>
                <a:ext cx="560386" cy="352425"/>
                <a:chOff x="5715950" y="1622937"/>
                <a:chExt cx="987288" cy="623643"/>
              </a:xfrm>
            </p:grpSpPr>
            <p:grpSp>
              <p:nvGrpSpPr>
                <p:cNvPr id="6" name="Group 79"/>
                <p:cNvGrpSpPr>
                  <a:grpSpLocks/>
                </p:cNvGrpSpPr>
                <p:nvPr/>
              </p:nvGrpSpPr>
              <p:grpSpPr bwMode="auto">
                <a:xfrm rot="-5400000">
                  <a:off x="6022068" y="1507005"/>
                  <a:ext cx="261911" cy="493776"/>
                  <a:chOff x="207122" y="1713869"/>
                  <a:chExt cx="424959" cy="801162"/>
                </a:xfrm>
              </p:grpSpPr>
              <p:pic>
                <p:nvPicPr>
                  <p:cNvPr id="79918" name="Picture 84"/>
                  <p:cNvPicPr>
                    <a:picLocks noChangeAspect="1"/>
                  </p:cNvPicPr>
                  <p:nvPr/>
                </p:nvPicPr>
                <p:blipFill>
                  <a:blip r:embed="rId7"/>
                  <a:srcRect/>
                  <a:stretch>
                    <a:fillRect/>
                  </a:stretch>
                </p:blipFill>
                <p:spPr bwMode="auto">
                  <a:xfrm rot="5400000">
                    <a:off x="16620" y="1956232"/>
                    <a:ext cx="749301" cy="368298"/>
                  </a:xfrm>
                  <a:prstGeom prst="rect">
                    <a:avLst/>
                  </a:prstGeom>
                  <a:noFill/>
                  <a:ln w="9525">
                    <a:noFill/>
                    <a:miter lim="800000"/>
                    <a:headEnd/>
                    <a:tailEnd/>
                  </a:ln>
                </p:spPr>
              </p:pic>
              <p:sp>
                <p:nvSpPr>
                  <p:cNvPr id="33" name="Regular Pentagon 32"/>
                  <p:cNvSpPr/>
                  <p:nvPr/>
                </p:nvSpPr>
                <p:spPr>
                  <a:xfrm>
                    <a:off x="458876" y="1555056"/>
                    <a:ext cx="173205" cy="154291"/>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b="1" kern="0">
                      <a:solidFill>
                        <a:srgbClr val="FFFFFF"/>
                      </a:solidFill>
                      <a:latin typeface="Calibri"/>
                      <a:ea typeface="ＭＳ Ｐゴシック" charset="-128"/>
                      <a:cs typeface="ＭＳ Ｐゴシック" charset="-128"/>
                    </a:endParaRPr>
                  </a:p>
                </p:txBody>
              </p:sp>
            </p:grpSp>
            <p:cxnSp>
              <p:nvCxnSpPr>
                <p:cNvPr id="28" name="Straight Connector 27"/>
                <p:cNvCxnSpPr/>
                <p:nvPr/>
              </p:nvCxnSpPr>
              <p:spPr>
                <a:xfrm>
                  <a:off x="5715961" y="2153877"/>
                  <a:ext cx="987290"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29" name="Rectangle 28"/>
                <p:cNvSpPr/>
                <p:nvPr/>
              </p:nvSpPr>
              <p:spPr>
                <a:xfrm>
                  <a:off x="5942505" y="2080838"/>
                  <a:ext cx="425122" cy="16574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b="1" kern="0">
                    <a:solidFill>
                      <a:srgbClr val="FFFFFF"/>
                    </a:solidFill>
                    <a:latin typeface="Calibri"/>
                    <a:ea typeface="ＭＳ Ｐゴシック" charset="-128"/>
                    <a:cs typeface="ＭＳ Ｐゴシック" charset="-128"/>
                  </a:endParaRPr>
                </a:p>
              </p:txBody>
            </p:sp>
            <p:sp>
              <p:nvSpPr>
                <p:cNvPr id="30" name="Oval 29"/>
                <p:cNvSpPr/>
                <p:nvPr/>
              </p:nvSpPr>
              <p:spPr>
                <a:xfrm>
                  <a:off x="5971681" y="1830522"/>
                  <a:ext cx="190501" cy="276091"/>
                </a:xfrm>
                <a:prstGeom prst="ellipse">
                  <a:avLst/>
                </a:prstGeom>
                <a:gradFill flip="none" rotWithShape="1">
                  <a:gsLst>
                    <a:gs pos="0">
                      <a:srgbClr val="FF0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kern="0">
                    <a:solidFill>
                      <a:srgbClr val="FFFFFF"/>
                    </a:solidFill>
                    <a:latin typeface="Calibri"/>
                    <a:ea typeface="ＭＳ Ｐゴシック" charset="-128"/>
                    <a:cs typeface="ＭＳ Ｐゴシック" charset="-128"/>
                  </a:endParaRPr>
                </a:p>
              </p:txBody>
            </p:sp>
            <p:sp>
              <p:nvSpPr>
                <p:cNvPr id="31" name="Oval 30"/>
                <p:cNvSpPr/>
                <p:nvPr/>
              </p:nvSpPr>
              <p:spPr>
                <a:xfrm>
                  <a:off x="6162182" y="1824828"/>
                  <a:ext cx="190501" cy="276091"/>
                </a:xfrm>
                <a:prstGeom prst="ellipse">
                  <a:avLst/>
                </a:prstGeom>
                <a:gradFill flip="none" rotWithShape="1">
                  <a:gsLst>
                    <a:gs pos="0">
                      <a:srgbClr val="008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kern="0">
                    <a:solidFill>
                      <a:srgbClr val="FFFFFF"/>
                    </a:solidFill>
                    <a:latin typeface="Calibri"/>
                    <a:ea typeface="ＭＳ Ｐゴシック" charset="-128"/>
                    <a:cs typeface="ＭＳ Ｐゴシック" charset="-128"/>
                  </a:endParaRPr>
                </a:p>
              </p:txBody>
            </p:sp>
          </p:grpSp>
          <p:sp>
            <p:nvSpPr>
              <p:cNvPr id="79906" name="TextBox 390"/>
              <p:cNvSpPr txBox="1">
                <a:spLocks noChangeArrowheads="1"/>
              </p:cNvSpPr>
              <p:nvPr/>
            </p:nvSpPr>
            <p:spPr bwMode="auto">
              <a:xfrm>
                <a:off x="2747169" y="4262438"/>
                <a:ext cx="869950" cy="276225"/>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en-US" sz="1200" b="1">
                    <a:solidFill>
                      <a:srgbClr val="000000"/>
                    </a:solidFill>
                    <a:latin typeface="Calibri" charset="0"/>
                    <a:ea typeface="ＭＳ Ｐゴシック" charset="-128"/>
                    <a:cs typeface="ＭＳ Ｐゴシック" charset="-128"/>
                  </a:rPr>
                  <a:t>Osteoblast</a:t>
                </a:r>
              </a:p>
            </p:txBody>
          </p:sp>
        </p:grpSp>
        <p:grpSp>
          <p:nvGrpSpPr>
            <p:cNvPr id="7" name="Group 76"/>
            <p:cNvGrpSpPr>
              <a:grpSpLocks/>
            </p:cNvGrpSpPr>
            <p:nvPr/>
          </p:nvGrpSpPr>
          <p:grpSpPr bwMode="auto">
            <a:xfrm>
              <a:off x="5457825" y="2286000"/>
              <a:ext cx="477838" cy="288925"/>
              <a:chOff x="304800" y="1613583"/>
              <a:chExt cx="1600200" cy="976804"/>
            </a:xfrm>
          </p:grpSpPr>
          <p:grpSp>
            <p:nvGrpSpPr>
              <p:cNvPr id="8" name="Group 70"/>
              <p:cNvGrpSpPr>
                <a:grpSpLocks/>
              </p:cNvGrpSpPr>
              <p:nvPr/>
            </p:nvGrpSpPr>
            <p:grpSpPr bwMode="auto">
              <a:xfrm>
                <a:off x="990600" y="1613583"/>
                <a:ext cx="494416" cy="824817"/>
                <a:chOff x="952500" y="1600883"/>
                <a:chExt cx="494416" cy="824817"/>
              </a:xfrm>
            </p:grpSpPr>
            <p:pic>
              <p:nvPicPr>
                <p:cNvPr id="79900" name="Picture 62"/>
                <p:cNvPicPr>
                  <a:picLocks noChangeAspect="1"/>
                </p:cNvPicPr>
                <p:nvPr/>
              </p:nvPicPr>
              <p:blipFill>
                <a:blip r:embed="rId7"/>
                <a:srcRect/>
                <a:stretch>
                  <a:fillRect/>
                </a:stretch>
              </p:blipFill>
              <p:spPr bwMode="auto">
                <a:xfrm rot="5400000">
                  <a:off x="762000" y="1866900"/>
                  <a:ext cx="749300" cy="368300"/>
                </a:xfrm>
                <a:prstGeom prst="rect">
                  <a:avLst/>
                </a:prstGeom>
                <a:noFill/>
                <a:ln w="9525">
                  <a:noFill/>
                  <a:miter lim="800000"/>
                  <a:headEnd/>
                  <a:tailEnd/>
                </a:ln>
              </p:spPr>
            </p:pic>
            <p:sp>
              <p:nvSpPr>
                <p:cNvPr id="42" name="Regular Pentagon 41"/>
                <p:cNvSpPr/>
                <p:nvPr/>
              </p:nvSpPr>
              <p:spPr>
                <a:xfrm>
                  <a:off x="1271477" y="1600883"/>
                  <a:ext cx="175436" cy="155647"/>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b="1" kern="0">
                    <a:solidFill>
                      <a:srgbClr val="FFFFFF"/>
                    </a:solidFill>
                    <a:latin typeface="Calibri"/>
                    <a:ea typeface="ＭＳ Ｐゴシック" charset="-128"/>
                    <a:cs typeface="ＭＳ Ｐゴシック" charset="-128"/>
                  </a:endParaRPr>
                </a:p>
              </p:txBody>
            </p:sp>
          </p:grpSp>
          <p:grpSp>
            <p:nvGrpSpPr>
              <p:cNvPr id="9" name="Group 69"/>
              <p:cNvGrpSpPr>
                <a:grpSpLocks/>
              </p:cNvGrpSpPr>
              <p:nvPr/>
            </p:nvGrpSpPr>
            <p:grpSpPr bwMode="auto">
              <a:xfrm flipH="1">
                <a:off x="549348" y="1613583"/>
                <a:ext cx="492052" cy="824817"/>
                <a:chOff x="546100" y="1613583"/>
                <a:chExt cx="492052" cy="824817"/>
              </a:xfrm>
            </p:grpSpPr>
            <p:pic>
              <p:nvPicPr>
                <p:cNvPr id="79898" name="Picture 67"/>
                <p:cNvPicPr>
                  <a:picLocks noChangeAspect="1"/>
                </p:cNvPicPr>
                <p:nvPr/>
              </p:nvPicPr>
              <p:blipFill>
                <a:blip r:embed="rId7"/>
                <a:srcRect/>
                <a:stretch>
                  <a:fillRect/>
                </a:stretch>
              </p:blipFill>
              <p:spPr bwMode="auto">
                <a:xfrm rot="5400000">
                  <a:off x="355600" y="1879600"/>
                  <a:ext cx="749300" cy="368300"/>
                </a:xfrm>
                <a:prstGeom prst="rect">
                  <a:avLst/>
                </a:prstGeom>
                <a:noFill/>
                <a:ln w="9525">
                  <a:noFill/>
                  <a:miter lim="800000"/>
                  <a:headEnd/>
                  <a:tailEnd/>
                </a:ln>
              </p:spPr>
            </p:pic>
            <p:sp>
              <p:nvSpPr>
                <p:cNvPr id="40" name="Regular Pentagon 17"/>
                <p:cNvSpPr/>
                <p:nvPr/>
              </p:nvSpPr>
              <p:spPr>
                <a:xfrm>
                  <a:off x="862713" y="1613583"/>
                  <a:ext cx="175439" cy="155647"/>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b="1" kern="0">
                    <a:solidFill>
                      <a:srgbClr val="FFFFFF"/>
                    </a:solidFill>
                    <a:latin typeface="Calibri"/>
                    <a:ea typeface="ＭＳ Ｐゴシック" charset="-128"/>
                    <a:cs typeface="ＭＳ Ｐゴシック" charset="-128"/>
                  </a:endParaRPr>
                </a:p>
              </p:txBody>
            </p:sp>
          </p:grpSp>
          <p:cxnSp>
            <p:nvCxnSpPr>
              <p:cNvPr id="37" name="Straight Connector 36"/>
              <p:cNvCxnSpPr/>
              <p:nvPr/>
            </p:nvCxnSpPr>
            <p:spPr>
              <a:xfrm>
                <a:off x="304800" y="2440109"/>
                <a:ext cx="1600200"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38" name="Rectangle 37"/>
              <p:cNvSpPr/>
              <p:nvPr/>
            </p:nvSpPr>
            <p:spPr>
              <a:xfrm>
                <a:off x="671625" y="2322034"/>
                <a:ext cx="685798" cy="268353"/>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b="1" kern="0">
                  <a:solidFill>
                    <a:srgbClr val="FFFFFF"/>
                  </a:solidFill>
                  <a:latin typeface="Calibri"/>
                  <a:ea typeface="ＭＳ Ｐゴシック" charset="-128"/>
                  <a:cs typeface="ＭＳ Ｐゴシック" charset="-128"/>
                </a:endParaRPr>
              </a:p>
            </p:txBody>
          </p:sp>
        </p:grpSp>
        <p:cxnSp>
          <p:nvCxnSpPr>
            <p:cNvPr id="43" name="Straight Connector 42"/>
            <p:cNvCxnSpPr/>
            <p:nvPr/>
          </p:nvCxnSpPr>
          <p:spPr>
            <a:xfrm rot="5400000">
              <a:off x="5268913" y="2276475"/>
              <a:ext cx="307975" cy="307975"/>
            </a:xfrm>
            <a:prstGeom prst="line">
              <a:avLst/>
            </a:prstGeom>
            <a:ln w="5715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rot="16200000" flipH="1">
              <a:off x="5268913" y="2276475"/>
              <a:ext cx="307975" cy="307975"/>
            </a:xfrm>
            <a:prstGeom prst="line">
              <a:avLst/>
            </a:prstGeom>
            <a:ln w="5715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9889" name="Text Box 5"/>
            <p:cNvSpPr txBox="1">
              <a:spLocks noChangeArrowheads="1"/>
            </p:cNvSpPr>
            <p:nvPr/>
          </p:nvSpPr>
          <p:spPr bwMode="auto">
            <a:xfrm>
              <a:off x="3554413" y="1971675"/>
              <a:ext cx="736600" cy="338138"/>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600" b="1">
                  <a:solidFill>
                    <a:srgbClr val="000000"/>
                  </a:solidFill>
                  <a:latin typeface="Constantia" charset="0"/>
                  <a:ea typeface="ＭＳ Ｐゴシック" charset="-128"/>
                  <a:cs typeface="ＭＳ Ｐゴシック" charset="-128"/>
                </a:rPr>
                <a:t>GR</a:t>
              </a:r>
              <a:r>
                <a:rPr lang="de-DE" sz="1600" b="1" baseline="30000">
                  <a:solidFill>
                    <a:srgbClr val="000000"/>
                  </a:solidFill>
                  <a:latin typeface="Constantia" charset="0"/>
                  <a:ea typeface="ＭＳ Ｐゴシック" charset="-128"/>
                  <a:cs typeface="ＭＳ Ｐゴシック" charset="-128"/>
                </a:rPr>
                <a:t>flox</a:t>
              </a:r>
            </a:p>
          </p:txBody>
        </p:sp>
        <p:sp>
          <p:nvSpPr>
            <p:cNvPr id="85" name="Text Box 9"/>
            <p:cNvSpPr txBox="1">
              <a:spLocks noChangeArrowheads="1"/>
            </p:cNvSpPr>
            <p:nvPr/>
          </p:nvSpPr>
          <p:spPr bwMode="auto">
            <a:xfrm>
              <a:off x="847725" y="3581400"/>
              <a:ext cx="1370013" cy="30480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400" b="1" dirty="0" err="1">
                  <a:solidFill>
                    <a:srgbClr val="000000"/>
                  </a:solidFill>
                  <a:latin typeface="Constantia" charset="0"/>
                  <a:ea typeface="ＭＳ Ｐゴシック" charset="-128"/>
                  <a:cs typeface="ＭＳ Ｐゴシック" charset="-128"/>
                </a:rPr>
                <a:t>-Prednisolone</a:t>
              </a:r>
              <a:endParaRPr lang="de-DE" sz="1400" b="1" dirty="0">
                <a:solidFill>
                  <a:srgbClr val="000000"/>
                </a:solidFill>
                <a:latin typeface="Constantia" charset="0"/>
                <a:ea typeface="ＭＳ Ｐゴシック" charset="-128"/>
                <a:cs typeface="ＭＳ Ｐゴシック" charset="-128"/>
              </a:endParaRPr>
            </a:p>
          </p:txBody>
        </p:sp>
        <p:sp>
          <p:nvSpPr>
            <p:cNvPr id="86" name="Text Box 10"/>
            <p:cNvSpPr txBox="1">
              <a:spLocks noChangeArrowheads="1"/>
            </p:cNvSpPr>
            <p:nvPr/>
          </p:nvSpPr>
          <p:spPr bwMode="auto">
            <a:xfrm>
              <a:off x="2133600" y="3581400"/>
              <a:ext cx="1414463" cy="30480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400" b="1" dirty="0">
                  <a:solidFill>
                    <a:srgbClr val="000000"/>
                  </a:solidFill>
                  <a:latin typeface="Constantia" charset="0"/>
                  <a:ea typeface="ＭＳ Ｐゴシック" charset="-128"/>
                  <a:cs typeface="ＭＳ Ｐゴシック" charset="-128"/>
                </a:rPr>
                <a:t>+</a:t>
              </a:r>
              <a:r>
                <a:rPr lang="de-DE" sz="1400" b="1" dirty="0" err="1">
                  <a:solidFill>
                    <a:srgbClr val="000000"/>
                  </a:solidFill>
                  <a:latin typeface="Constantia" charset="0"/>
                  <a:ea typeface="ＭＳ Ｐゴシック" charset="-128"/>
                  <a:cs typeface="ＭＳ Ｐゴシック" charset="-128"/>
                </a:rPr>
                <a:t>Prednisolone</a:t>
              </a:r>
              <a:endParaRPr lang="de-DE" sz="1400" b="1" dirty="0">
                <a:solidFill>
                  <a:srgbClr val="000000"/>
                </a:solidFill>
                <a:latin typeface="Constantia" charset="0"/>
                <a:ea typeface="ＭＳ Ｐゴシック" charset="-128"/>
                <a:cs typeface="ＭＳ Ｐゴシック" charset="-128"/>
              </a:endParaRPr>
            </a:p>
          </p:txBody>
        </p:sp>
        <p:pic>
          <p:nvPicPr>
            <p:cNvPr id="65" name="Picture 42"/>
            <p:cNvPicPr>
              <a:picLocks noChangeAspect="1"/>
            </p:cNvPicPr>
            <p:nvPr/>
          </p:nvPicPr>
          <p:blipFill>
            <a:blip r:embed="rId8"/>
            <a:srcRect l="10516"/>
            <a:stretch>
              <a:fillRect/>
            </a:stretch>
          </p:blipFill>
          <p:spPr bwMode="auto">
            <a:xfrm>
              <a:off x="6532658" y="1336555"/>
              <a:ext cx="2288516" cy="2590800"/>
            </a:xfrm>
            <a:prstGeom prst="rect">
              <a:avLst/>
            </a:prstGeom>
            <a:noFill/>
            <a:ln w="9525">
              <a:noFill/>
              <a:miter lim="800000"/>
              <a:headEnd/>
              <a:tailEnd/>
            </a:ln>
          </p:spPr>
        </p:pic>
      </p:grpSp>
      <p:pic>
        <p:nvPicPr>
          <p:cNvPr id="48" name="Picture 47"/>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366000" y="52232"/>
            <a:ext cx="1727200" cy="334321"/>
          </a:xfrm>
          <a:prstGeom prst="rect">
            <a:avLst/>
          </a:prstGeom>
          <a:noFill/>
          <a:extLst>
            <a:ext uri="{909E8E84-426E-40dd-AFC4-6F175D3DCCD1}">
              <a14:hiddenFill xmlns:a14="http://schemas.microsoft.com/office/drawing/2010/main">
                <a:solidFill>
                  <a:srgbClr val="FFFFFF"/>
                </a:solidFill>
              </a14:hiddenFill>
            </a:ext>
          </a:extLst>
        </p:spPr>
      </p:pic>
      <p:sp>
        <p:nvSpPr>
          <p:cNvPr id="49" name="TextBox 48"/>
          <p:cNvSpPr txBox="1"/>
          <p:nvPr/>
        </p:nvSpPr>
        <p:spPr>
          <a:xfrm>
            <a:off x="4495275" y="3581400"/>
            <a:ext cx="1774469" cy="369332"/>
          </a:xfrm>
          <a:prstGeom prst="rect">
            <a:avLst/>
          </a:prstGeom>
          <a:noFill/>
        </p:spPr>
        <p:txBody>
          <a:bodyPr wrap="none" rtlCol="0">
            <a:spAutoFit/>
          </a:bodyPr>
          <a:lstStyle/>
          <a:p>
            <a:r>
              <a:rPr lang="en-US" b="1" i="1" dirty="0" smtClean="0"/>
              <a:t>Bone Formation</a:t>
            </a:r>
            <a:endParaRPr lang="en-US" b="1" i="1" dirty="0"/>
          </a:p>
        </p:txBody>
      </p:sp>
      <p:sp>
        <p:nvSpPr>
          <p:cNvPr id="50" name="TextBox 49"/>
          <p:cNvSpPr txBox="1"/>
          <p:nvPr/>
        </p:nvSpPr>
        <p:spPr>
          <a:xfrm>
            <a:off x="1246365" y="1230868"/>
            <a:ext cx="1774469" cy="369332"/>
          </a:xfrm>
          <a:prstGeom prst="rect">
            <a:avLst/>
          </a:prstGeom>
          <a:noFill/>
        </p:spPr>
        <p:txBody>
          <a:bodyPr wrap="none" rtlCol="0">
            <a:spAutoFit/>
          </a:bodyPr>
          <a:lstStyle/>
          <a:p>
            <a:r>
              <a:rPr lang="en-US" b="1" i="1" dirty="0" smtClean="0"/>
              <a:t>Bone Formation</a:t>
            </a:r>
            <a:endParaRPr lang="en-US" b="1" i="1" dirty="0"/>
          </a:p>
        </p:txBody>
      </p:sp>
      <p:sp>
        <p:nvSpPr>
          <p:cNvPr id="51" name="Down Arrow 50"/>
          <p:cNvSpPr/>
          <p:nvPr/>
        </p:nvSpPr>
        <p:spPr>
          <a:xfrm>
            <a:off x="5158669" y="3316288"/>
            <a:ext cx="346781" cy="371475"/>
          </a:xfrm>
          <a:prstGeom prst="down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5773569"/>
      </p:ext>
    </p:extLst>
  </p:cSld>
  <p:clrMapOvr>
    <a:masterClrMapping/>
  </p:clrMapOvr>
  <p:transition xmlns:p14="http://schemas.microsoft.com/office/powerpoint/2010/main"/>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ext Box 50"/>
          <p:cNvSpPr txBox="1">
            <a:spLocks noChangeArrowheads="1"/>
          </p:cNvSpPr>
          <p:nvPr/>
        </p:nvSpPr>
        <p:spPr bwMode="auto">
          <a:xfrm>
            <a:off x="609600" y="301625"/>
            <a:ext cx="8534400" cy="584200"/>
          </a:xfrm>
          <a:prstGeom prst="rect">
            <a:avLst/>
          </a:prstGeom>
          <a:noFill/>
          <a:ln w="9525">
            <a:noFill/>
            <a:miter lim="800000"/>
            <a:headEnd/>
            <a:tailEnd/>
          </a:ln>
          <a:effectLst>
            <a:outerShdw blurRad="50800" dist="38100" dir="2700000" algn="br">
              <a:srgbClr val="000000">
                <a:alpha val="43000"/>
              </a:srgbClr>
            </a:outerShdw>
          </a:effectLst>
        </p:spPr>
        <p:txBody>
          <a:bodyPr anchor="ctr">
            <a:prstTxWarp prst="textNoShape">
              <a:avLst/>
            </a:prstTxWarp>
            <a:spAutoFit/>
          </a:bodyPr>
          <a:lstStyle/>
          <a:p>
            <a:pPr algn="ctr" defTabSz="914400" eaLnBrk="0" fontAlgn="base" hangingPunct="0">
              <a:spcBef>
                <a:spcPct val="0"/>
              </a:spcBef>
              <a:spcAft>
                <a:spcPct val="0"/>
              </a:spcAft>
              <a:defRPr/>
            </a:pPr>
            <a:r>
              <a:rPr lang="en-US" sz="3200">
                <a:solidFill>
                  <a:srgbClr val="000000"/>
                </a:solidFill>
                <a:ea typeface="ＭＳ Ｐゴシック" charset="-128"/>
                <a:cs typeface="ＭＳ Ｐゴシック" charset="-128"/>
              </a:rPr>
              <a:t>GR Monomer in osteoblasts </a:t>
            </a:r>
          </a:p>
        </p:txBody>
      </p:sp>
      <p:grpSp>
        <p:nvGrpSpPr>
          <p:cNvPr id="2" name="Group 51"/>
          <p:cNvGrpSpPr>
            <a:grpSpLocks/>
          </p:cNvGrpSpPr>
          <p:nvPr/>
        </p:nvGrpSpPr>
        <p:grpSpPr bwMode="auto">
          <a:xfrm>
            <a:off x="347663" y="1155700"/>
            <a:ext cx="8448675" cy="0"/>
            <a:chOff x="238" y="576"/>
            <a:chExt cx="5766" cy="0"/>
          </a:xfrm>
        </p:grpSpPr>
        <p:sp>
          <p:nvSpPr>
            <p:cNvPr id="79920" name="Line 52"/>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srgbClr val="000000"/>
                </a:solidFill>
                <a:ea typeface="ＭＳ Ｐゴシック" charset="-128"/>
                <a:cs typeface="ＭＳ Ｐゴシック" charset="-128"/>
              </a:endParaRPr>
            </a:p>
          </p:txBody>
        </p:sp>
        <p:sp>
          <p:nvSpPr>
            <p:cNvPr id="79921" name="Line 53"/>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srgbClr val="000000"/>
                </a:solidFill>
                <a:ea typeface="ＭＳ Ｐゴシック" charset="-128"/>
                <a:cs typeface="ＭＳ Ｐゴシック" charset="-128"/>
              </a:endParaRPr>
            </a:p>
          </p:txBody>
        </p:sp>
        <p:sp>
          <p:nvSpPr>
            <p:cNvPr id="79922" name="Line 54"/>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srgbClr val="000000"/>
                </a:solidFill>
                <a:ea typeface="ＭＳ Ｐゴシック" charset="-128"/>
                <a:cs typeface="ＭＳ Ｐゴシック" charset="-128"/>
              </a:endParaRPr>
            </a:p>
          </p:txBody>
        </p:sp>
      </p:grpSp>
      <p:pic>
        <p:nvPicPr>
          <p:cNvPr id="79877" name="Picture 4" descr="GRdim_tibia_calcein"/>
          <p:cNvPicPr>
            <a:picLocks noChangeAspect="1" noChangeArrowheads="1"/>
          </p:cNvPicPr>
          <p:nvPr/>
        </p:nvPicPr>
        <p:blipFill>
          <a:blip r:embed="rId3"/>
          <a:srcRect/>
          <a:stretch>
            <a:fillRect/>
          </a:stretch>
        </p:blipFill>
        <p:spPr bwMode="auto">
          <a:xfrm>
            <a:off x="838200" y="4270375"/>
            <a:ext cx="2590800" cy="2084388"/>
          </a:xfrm>
          <a:prstGeom prst="rect">
            <a:avLst/>
          </a:prstGeom>
          <a:noFill/>
          <a:ln w="9525">
            <a:noFill/>
            <a:miter lim="800000"/>
            <a:headEnd/>
            <a:tailEnd/>
          </a:ln>
        </p:spPr>
      </p:pic>
      <p:sp>
        <p:nvSpPr>
          <p:cNvPr id="79878" name="Text Box 5"/>
          <p:cNvSpPr txBox="1">
            <a:spLocks noChangeArrowheads="1"/>
          </p:cNvSpPr>
          <p:nvPr/>
        </p:nvSpPr>
        <p:spPr bwMode="auto">
          <a:xfrm>
            <a:off x="3462338" y="4592638"/>
            <a:ext cx="644525" cy="33655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600" b="1" dirty="0" err="1">
                <a:solidFill>
                  <a:srgbClr val="000000"/>
                </a:solidFill>
                <a:latin typeface="Constantia" charset="0"/>
                <a:ea typeface="ＭＳ Ｐゴシック" charset="-128"/>
                <a:cs typeface="ＭＳ Ｐゴシック" charset="-128"/>
              </a:rPr>
              <a:t>GR</a:t>
            </a:r>
            <a:r>
              <a:rPr lang="de-DE" sz="1600" b="1" baseline="30000" dirty="0" err="1">
                <a:solidFill>
                  <a:srgbClr val="000000"/>
                </a:solidFill>
                <a:latin typeface="Constantia" charset="0"/>
                <a:ea typeface="ＭＳ Ｐゴシック" charset="-128"/>
                <a:cs typeface="ＭＳ Ｐゴシック" charset="-128"/>
              </a:rPr>
              <a:t>wt</a:t>
            </a:r>
            <a:endParaRPr lang="de-DE" sz="1600" b="1" baseline="30000" dirty="0">
              <a:solidFill>
                <a:srgbClr val="000000"/>
              </a:solidFill>
              <a:latin typeface="Constantia" charset="0"/>
              <a:ea typeface="ＭＳ Ｐゴシック" charset="-128"/>
              <a:cs typeface="ＭＳ Ｐゴシック" charset="-128"/>
            </a:endParaRPr>
          </a:p>
        </p:txBody>
      </p:sp>
      <p:sp>
        <p:nvSpPr>
          <p:cNvPr id="79879" name="Text Box 6"/>
          <p:cNvSpPr txBox="1">
            <a:spLocks noChangeArrowheads="1"/>
          </p:cNvSpPr>
          <p:nvPr/>
        </p:nvSpPr>
        <p:spPr bwMode="auto">
          <a:xfrm>
            <a:off x="3462338" y="5586413"/>
            <a:ext cx="736600" cy="33655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600" b="1">
                <a:solidFill>
                  <a:srgbClr val="000000"/>
                </a:solidFill>
                <a:latin typeface="Constantia" charset="0"/>
                <a:ea typeface="ＭＳ Ｐゴシック" charset="-128"/>
                <a:cs typeface="ＭＳ Ｐゴシック" charset="-128"/>
              </a:rPr>
              <a:t>GR</a:t>
            </a:r>
            <a:r>
              <a:rPr lang="de-DE" sz="1600" b="1" baseline="30000">
                <a:solidFill>
                  <a:srgbClr val="000000"/>
                </a:solidFill>
                <a:latin typeface="Constantia" charset="0"/>
                <a:ea typeface="ＭＳ Ｐゴシック" charset="-128"/>
                <a:cs typeface="ＭＳ Ｐゴシック" charset="-128"/>
              </a:rPr>
              <a:t>dim</a:t>
            </a:r>
          </a:p>
        </p:txBody>
      </p:sp>
      <p:sp>
        <p:nvSpPr>
          <p:cNvPr id="79880" name="Text Box 9"/>
          <p:cNvSpPr txBox="1">
            <a:spLocks noChangeArrowheads="1"/>
          </p:cNvSpPr>
          <p:nvPr/>
        </p:nvSpPr>
        <p:spPr bwMode="auto">
          <a:xfrm>
            <a:off x="847725" y="6324600"/>
            <a:ext cx="1370013" cy="30480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400" b="1" dirty="0" err="1">
                <a:solidFill>
                  <a:srgbClr val="000000"/>
                </a:solidFill>
                <a:latin typeface="Constantia" charset="0"/>
                <a:ea typeface="ＭＳ Ｐゴシック" charset="-128"/>
                <a:cs typeface="ＭＳ Ｐゴシック" charset="-128"/>
              </a:rPr>
              <a:t>-Prednisolone</a:t>
            </a:r>
            <a:endParaRPr lang="de-DE" sz="1400" b="1" dirty="0">
              <a:solidFill>
                <a:srgbClr val="000000"/>
              </a:solidFill>
              <a:latin typeface="Constantia" charset="0"/>
              <a:ea typeface="ＭＳ Ｐゴシック" charset="-128"/>
              <a:cs typeface="ＭＳ Ｐゴシック" charset="-128"/>
            </a:endParaRPr>
          </a:p>
        </p:txBody>
      </p:sp>
      <p:sp>
        <p:nvSpPr>
          <p:cNvPr id="79881" name="Text Box 10"/>
          <p:cNvSpPr txBox="1">
            <a:spLocks noChangeArrowheads="1"/>
          </p:cNvSpPr>
          <p:nvPr/>
        </p:nvSpPr>
        <p:spPr bwMode="auto">
          <a:xfrm>
            <a:off x="2133600" y="6324600"/>
            <a:ext cx="1414463" cy="30480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400" b="1" dirty="0">
                <a:solidFill>
                  <a:srgbClr val="000000"/>
                </a:solidFill>
                <a:latin typeface="Constantia" charset="0"/>
                <a:ea typeface="ＭＳ Ｐゴシック" charset="-128"/>
                <a:cs typeface="ＭＳ Ｐゴシック" charset="-128"/>
              </a:rPr>
              <a:t>+</a:t>
            </a:r>
            <a:r>
              <a:rPr lang="de-DE" sz="1400" b="1" dirty="0" err="1">
                <a:solidFill>
                  <a:srgbClr val="000000"/>
                </a:solidFill>
                <a:latin typeface="Constantia" charset="0"/>
                <a:ea typeface="ＭＳ Ｐゴシック" charset="-128"/>
                <a:cs typeface="ＭＳ Ｐゴシック" charset="-128"/>
              </a:rPr>
              <a:t>Prednisolone</a:t>
            </a:r>
            <a:endParaRPr lang="de-DE" sz="1400" b="1" dirty="0">
              <a:solidFill>
                <a:srgbClr val="000000"/>
              </a:solidFill>
              <a:latin typeface="Constantia" charset="0"/>
              <a:ea typeface="ＭＳ Ｐゴシック" charset="-128"/>
              <a:cs typeface="ＭＳ Ｐゴシック" charset="-128"/>
            </a:endParaRPr>
          </a:p>
        </p:txBody>
      </p:sp>
      <p:pic>
        <p:nvPicPr>
          <p:cNvPr id="79882" name="Picture 11" descr="GRdim_dim_scheme"/>
          <p:cNvPicPr>
            <a:picLocks noChangeAspect="1" noChangeArrowheads="1"/>
          </p:cNvPicPr>
          <p:nvPr/>
        </p:nvPicPr>
        <p:blipFill>
          <a:blip r:embed="rId4"/>
          <a:srcRect/>
          <a:stretch>
            <a:fillRect/>
          </a:stretch>
        </p:blipFill>
        <p:spPr bwMode="auto">
          <a:xfrm>
            <a:off x="4191000" y="4041775"/>
            <a:ext cx="1833563" cy="2209800"/>
          </a:xfrm>
          <a:prstGeom prst="rect">
            <a:avLst/>
          </a:prstGeom>
          <a:noFill/>
          <a:ln w="9525">
            <a:noFill/>
            <a:miter lim="800000"/>
            <a:headEnd/>
            <a:tailEnd/>
          </a:ln>
        </p:spPr>
      </p:pic>
      <p:pic>
        <p:nvPicPr>
          <p:cNvPr id="79883" name="Picture 29" descr="GR runx2 Composite vertebra Calcein4"/>
          <p:cNvPicPr>
            <a:picLocks noChangeAspect="1" noChangeArrowheads="1"/>
          </p:cNvPicPr>
          <p:nvPr/>
        </p:nvPicPr>
        <p:blipFill>
          <a:blip r:embed="rId5"/>
          <a:srcRect l="55177" t="13219" r="1723" b="13185"/>
          <a:stretch>
            <a:fillRect/>
          </a:stretch>
        </p:blipFill>
        <p:spPr bwMode="auto">
          <a:xfrm>
            <a:off x="820738" y="1600200"/>
            <a:ext cx="2624137" cy="2087563"/>
          </a:xfrm>
          <a:prstGeom prst="rect">
            <a:avLst/>
          </a:prstGeom>
          <a:noFill/>
          <a:ln w="9525">
            <a:noFill/>
            <a:miter lim="800000"/>
            <a:headEnd/>
            <a:tailEnd/>
          </a:ln>
        </p:spPr>
      </p:pic>
      <p:sp>
        <p:nvSpPr>
          <p:cNvPr id="79884" name="Text Box 6"/>
          <p:cNvSpPr txBox="1">
            <a:spLocks noChangeArrowheads="1"/>
          </p:cNvSpPr>
          <p:nvPr/>
        </p:nvSpPr>
        <p:spPr bwMode="auto">
          <a:xfrm>
            <a:off x="3614738" y="2895600"/>
            <a:ext cx="1120775" cy="338138"/>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600" b="1">
                <a:solidFill>
                  <a:srgbClr val="000000"/>
                </a:solidFill>
                <a:latin typeface="Constantia" charset="0"/>
                <a:ea typeface="ＭＳ Ｐゴシック" charset="-128"/>
                <a:cs typeface="ＭＳ Ｐゴシック" charset="-128"/>
              </a:rPr>
              <a:t>GR</a:t>
            </a:r>
            <a:r>
              <a:rPr lang="de-DE" sz="1600" b="1" baseline="30000">
                <a:solidFill>
                  <a:srgbClr val="000000"/>
                </a:solidFill>
                <a:latin typeface="Constantia" charset="0"/>
                <a:ea typeface="ＭＳ Ｐゴシック" charset="-128"/>
                <a:cs typeface="ＭＳ Ｐゴシック" charset="-128"/>
              </a:rPr>
              <a:t>Runx2Cre</a:t>
            </a:r>
          </a:p>
        </p:txBody>
      </p:sp>
      <p:grpSp>
        <p:nvGrpSpPr>
          <p:cNvPr id="3" name="Group 257"/>
          <p:cNvGrpSpPr>
            <a:grpSpLocks/>
          </p:cNvGrpSpPr>
          <p:nvPr/>
        </p:nvGrpSpPr>
        <p:grpSpPr bwMode="auto">
          <a:xfrm>
            <a:off x="4643438" y="1901825"/>
            <a:ext cx="1320800" cy="1319213"/>
            <a:chOff x="2485232" y="4164013"/>
            <a:chExt cx="1320800" cy="1319213"/>
          </a:xfrm>
        </p:grpSpPr>
        <p:sp>
          <p:nvSpPr>
            <p:cNvPr id="20" name="Oval 19"/>
            <p:cNvSpPr/>
            <p:nvPr/>
          </p:nvSpPr>
          <p:spPr>
            <a:xfrm>
              <a:off x="2485232" y="4164013"/>
              <a:ext cx="1320800" cy="1319213"/>
            </a:xfrm>
            <a:prstGeom prst="ellipse">
              <a:avLst/>
            </a:prstGeom>
            <a:gradFill flip="none" rotWithShape="1">
              <a:gsLst>
                <a:gs pos="0">
                  <a:srgbClr val="EEECE1">
                    <a:lumMod val="25000"/>
                  </a:srgbClr>
                </a:gs>
                <a:gs pos="100000">
                  <a:srgbClr val="FFFFFF"/>
                </a:gs>
              </a:gsLst>
              <a:lin ang="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kern="0">
                <a:solidFill>
                  <a:srgbClr val="FFFFFF"/>
                </a:solidFill>
                <a:latin typeface="Calibri"/>
                <a:ea typeface="ＭＳ Ｐゴシック" charset="-128"/>
                <a:cs typeface="ＭＳ Ｐゴシック" charset="-128"/>
              </a:endParaRPr>
            </a:p>
          </p:txBody>
        </p:sp>
        <p:grpSp>
          <p:nvGrpSpPr>
            <p:cNvPr id="4" name="Group 106"/>
            <p:cNvGrpSpPr>
              <a:grpSpLocks/>
            </p:cNvGrpSpPr>
            <p:nvPr/>
          </p:nvGrpSpPr>
          <p:grpSpPr bwMode="auto">
            <a:xfrm>
              <a:off x="2786851" y="4519613"/>
              <a:ext cx="560386" cy="352425"/>
              <a:chOff x="5715950" y="1622937"/>
              <a:chExt cx="987288" cy="623643"/>
            </a:xfrm>
          </p:grpSpPr>
          <p:grpSp>
            <p:nvGrpSpPr>
              <p:cNvPr id="5" name="Group 79"/>
              <p:cNvGrpSpPr>
                <a:grpSpLocks/>
              </p:cNvGrpSpPr>
              <p:nvPr/>
            </p:nvGrpSpPr>
            <p:grpSpPr bwMode="auto">
              <a:xfrm rot="-5400000">
                <a:off x="6022068" y="1507005"/>
                <a:ext cx="261911" cy="493776"/>
                <a:chOff x="207122" y="1713869"/>
                <a:chExt cx="424959" cy="801162"/>
              </a:xfrm>
            </p:grpSpPr>
            <p:pic>
              <p:nvPicPr>
                <p:cNvPr id="79918" name="Picture 84"/>
                <p:cNvPicPr>
                  <a:picLocks noChangeAspect="1"/>
                </p:cNvPicPr>
                <p:nvPr/>
              </p:nvPicPr>
              <p:blipFill>
                <a:blip r:embed="rId6"/>
                <a:srcRect/>
                <a:stretch>
                  <a:fillRect/>
                </a:stretch>
              </p:blipFill>
              <p:spPr bwMode="auto">
                <a:xfrm rot="5400000">
                  <a:off x="16620" y="1956232"/>
                  <a:ext cx="749301" cy="368298"/>
                </a:xfrm>
                <a:prstGeom prst="rect">
                  <a:avLst/>
                </a:prstGeom>
                <a:noFill/>
                <a:ln w="9525">
                  <a:noFill/>
                  <a:miter lim="800000"/>
                  <a:headEnd/>
                  <a:tailEnd/>
                </a:ln>
              </p:spPr>
            </p:pic>
            <p:sp>
              <p:nvSpPr>
                <p:cNvPr id="33" name="Regular Pentagon 32"/>
                <p:cNvSpPr/>
                <p:nvPr/>
              </p:nvSpPr>
              <p:spPr>
                <a:xfrm>
                  <a:off x="458876" y="1555056"/>
                  <a:ext cx="173205" cy="154291"/>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b="1" kern="0">
                    <a:solidFill>
                      <a:srgbClr val="FFFFFF"/>
                    </a:solidFill>
                    <a:latin typeface="Calibri"/>
                    <a:ea typeface="ＭＳ Ｐゴシック" charset="-128"/>
                    <a:cs typeface="ＭＳ Ｐゴシック" charset="-128"/>
                  </a:endParaRPr>
                </a:p>
              </p:txBody>
            </p:sp>
          </p:grpSp>
          <p:cxnSp>
            <p:nvCxnSpPr>
              <p:cNvPr id="28" name="Straight Connector 27"/>
              <p:cNvCxnSpPr/>
              <p:nvPr/>
            </p:nvCxnSpPr>
            <p:spPr>
              <a:xfrm>
                <a:off x="5715961" y="2153877"/>
                <a:ext cx="987290"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29" name="Rectangle 28"/>
              <p:cNvSpPr/>
              <p:nvPr/>
            </p:nvSpPr>
            <p:spPr>
              <a:xfrm>
                <a:off x="5942505" y="2080838"/>
                <a:ext cx="425122" cy="165742"/>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b="1" kern="0">
                  <a:solidFill>
                    <a:srgbClr val="FFFFFF"/>
                  </a:solidFill>
                  <a:latin typeface="Calibri"/>
                  <a:ea typeface="ＭＳ Ｐゴシック" charset="-128"/>
                  <a:cs typeface="ＭＳ Ｐゴシック" charset="-128"/>
                </a:endParaRPr>
              </a:p>
            </p:txBody>
          </p:sp>
          <p:sp>
            <p:nvSpPr>
              <p:cNvPr id="30" name="Oval 29"/>
              <p:cNvSpPr/>
              <p:nvPr/>
            </p:nvSpPr>
            <p:spPr>
              <a:xfrm>
                <a:off x="5971681" y="1830522"/>
                <a:ext cx="190501" cy="276091"/>
              </a:xfrm>
              <a:prstGeom prst="ellipse">
                <a:avLst/>
              </a:prstGeom>
              <a:gradFill flip="none" rotWithShape="1">
                <a:gsLst>
                  <a:gs pos="0">
                    <a:srgbClr val="FF0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kern="0">
                  <a:solidFill>
                    <a:srgbClr val="FFFFFF"/>
                  </a:solidFill>
                  <a:latin typeface="Calibri"/>
                  <a:ea typeface="ＭＳ Ｐゴシック" charset="-128"/>
                  <a:cs typeface="ＭＳ Ｐゴシック" charset="-128"/>
                </a:endParaRPr>
              </a:p>
            </p:txBody>
          </p:sp>
          <p:sp>
            <p:nvSpPr>
              <p:cNvPr id="31" name="Oval 30"/>
              <p:cNvSpPr/>
              <p:nvPr/>
            </p:nvSpPr>
            <p:spPr>
              <a:xfrm>
                <a:off x="6162182" y="1824828"/>
                <a:ext cx="190501" cy="276091"/>
              </a:xfrm>
              <a:prstGeom prst="ellipse">
                <a:avLst/>
              </a:prstGeom>
              <a:gradFill flip="none" rotWithShape="1">
                <a:gsLst>
                  <a:gs pos="0">
                    <a:srgbClr val="008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kern="0">
                  <a:solidFill>
                    <a:srgbClr val="FFFFFF"/>
                  </a:solidFill>
                  <a:latin typeface="Calibri"/>
                  <a:ea typeface="ＭＳ Ｐゴシック" charset="-128"/>
                  <a:cs typeface="ＭＳ Ｐゴシック" charset="-128"/>
                </a:endParaRPr>
              </a:p>
            </p:txBody>
          </p:sp>
        </p:grpSp>
        <p:sp>
          <p:nvSpPr>
            <p:cNvPr id="79906" name="TextBox 390"/>
            <p:cNvSpPr txBox="1">
              <a:spLocks noChangeArrowheads="1"/>
            </p:cNvSpPr>
            <p:nvPr/>
          </p:nvSpPr>
          <p:spPr bwMode="auto">
            <a:xfrm>
              <a:off x="2747169" y="4262438"/>
              <a:ext cx="869950" cy="276225"/>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en-US" sz="1200" b="1">
                  <a:solidFill>
                    <a:srgbClr val="000000"/>
                  </a:solidFill>
                  <a:latin typeface="Calibri" charset="0"/>
                  <a:ea typeface="ＭＳ Ｐゴシック" charset="-128"/>
                  <a:cs typeface="ＭＳ Ｐゴシック" charset="-128"/>
                </a:rPr>
                <a:t>Osteoblast</a:t>
              </a:r>
            </a:p>
          </p:txBody>
        </p:sp>
      </p:grpSp>
      <p:grpSp>
        <p:nvGrpSpPr>
          <p:cNvPr id="6" name="Group 76"/>
          <p:cNvGrpSpPr>
            <a:grpSpLocks/>
          </p:cNvGrpSpPr>
          <p:nvPr/>
        </p:nvGrpSpPr>
        <p:grpSpPr bwMode="auto">
          <a:xfrm>
            <a:off x="5457825" y="2286000"/>
            <a:ext cx="477838" cy="288925"/>
            <a:chOff x="304800" y="1613583"/>
            <a:chExt cx="1600200" cy="976804"/>
          </a:xfrm>
        </p:grpSpPr>
        <p:grpSp>
          <p:nvGrpSpPr>
            <p:cNvPr id="7" name="Group 70"/>
            <p:cNvGrpSpPr>
              <a:grpSpLocks/>
            </p:cNvGrpSpPr>
            <p:nvPr/>
          </p:nvGrpSpPr>
          <p:grpSpPr bwMode="auto">
            <a:xfrm>
              <a:off x="990600" y="1613583"/>
              <a:ext cx="494416" cy="824817"/>
              <a:chOff x="952500" y="1600883"/>
              <a:chExt cx="494416" cy="824817"/>
            </a:xfrm>
          </p:grpSpPr>
          <p:pic>
            <p:nvPicPr>
              <p:cNvPr id="79900" name="Picture 62"/>
              <p:cNvPicPr>
                <a:picLocks noChangeAspect="1"/>
              </p:cNvPicPr>
              <p:nvPr/>
            </p:nvPicPr>
            <p:blipFill>
              <a:blip r:embed="rId6"/>
              <a:srcRect/>
              <a:stretch>
                <a:fillRect/>
              </a:stretch>
            </p:blipFill>
            <p:spPr bwMode="auto">
              <a:xfrm rot="5400000">
                <a:off x="762000" y="1866900"/>
                <a:ext cx="749300" cy="368300"/>
              </a:xfrm>
              <a:prstGeom prst="rect">
                <a:avLst/>
              </a:prstGeom>
              <a:noFill/>
              <a:ln w="9525">
                <a:noFill/>
                <a:miter lim="800000"/>
                <a:headEnd/>
                <a:tailEnd/>
              </a:ln>
            </p:spPr>
          </p:pic>
          <p:sp>
            <p:nvSpPr>
              <p:cNvPr id="42" name="Regular Pentagon 41"/>
              <p:cNvSpPr/>
              <p:nvPr/>
            </p:nvSpPr>
            <p:spPr>
              <a:xfrm>
                <a:off x="1271477" y="1600883"/>
                <a:ext cx="175436" cy="155647"/>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b="1" kern="0">
                  <a:solidFill>
                    <a:srgbClr val="FFFFFF"/>
                  </a:solidFill>
                  <a:latin typeface="Calibri"/>
                  <a:ea typeface="ＭＳ Ｐゴシック" charset="-128"/>
                  <a:cs typeface="ＭＳ Ｐゴシック" charset="-128"/>
                </a:endParaRPr>
              </a:p>
            </p:txBody>
          </p:sp>
        </p:grpSp>
        <p:grpSp>
          <p:nvGrpSpPr>
            <p:cNvPr id="8" name="Group 69"/>
            <p:cNvGrpSpPr>
              <a:grpSpLocks/>
            </p:cNvGrpSpPr>
            <p:nvPr/>
          </p:nvGrpSpPr>
          <p:grpSpPr bwMode="auto">
            <a:xfrm flipH="1">
              <a:off x="549348" y="1613583"/>
              <a:ext cx="492052" cy="824817"/>
              <a:chOff x="546100" y="1613583"/>
              <a:chExt cx="492052" cy="824817"/>
            </a:xfrm>
          </p:grpSpPr>
          <p:pic>
            <p:nvPicPr>
              <p:cNvPr id="79898" name="Picture 67"/>
              <p:cNvPicPr>
                <a:picLocks noChangeAspect="1"/>
              </p:cNvPicPr>
              <p:nvPr/>
            </p:nvPicPr>
            <p:blipFill>
              <a:blip r:embed="rId6"/>
              <a:srcRect/>
              <a:stretch>
                <a:fillRect/>
              </a:stretch>
            </p:blipFill>
            <p:spPr bwMode="auto">
              <a:xfrm rot="5400000">
                <a:off x="355600" y="1879600"/>
                <a:ext cx="749300" cy="368300"/>
              </a:xfrm>
              <a:prstGeom prst="rect">
                <a:avLst/>
              </a:prstGeom>
              <a:noFill/>
              <a:ln w="9525">
                <a:noFill/>
                <a:miter lim="800000"/>
                <a:headEnd/>
                <a:tailEnd/>
              </a:ln>
            </p:spPr>
          </p:pic>
          <p:sp>
            <p:nvSpPr>
              <p:cNvPr id="40" name="Regular Pentagon 17"/>
              <p:cNvSpPr/>
              <p:nvPr/>
            </p:nvSpPr>
            <p:spPr>
              <a:xfrm>
                <a:off x="862713" y="1613583"/>
                <a:ext cx="175439" cy="155647"/>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b="1" kern="0">
                  <a:solidFill>
                    <a:srgbClr val="FFFFFF"/>
                  </a:solidFill>
                  <a:latin typeface="Calibri"/>
                  <a:ea typeface="ＭＳ Ｐゴシック" charset="-128"/>
                  <a:cs typeface="ＭＳ Ｐゴシック" charset="-128"/>
                </a:endParaRPr>
              </a:p>
            </p:txBody>
          </p:sp>
        </p:grpSp>
        <p:cxnSp>
          <p:nvCxnSpPr>
            <p:cNvPr id="37" name="Straight Connector 36"/>
            <p:cNvCxnSpPr/>
            <p:nvPr/>
          </p:nvCxnSpPr>
          <p:spPr>
            <a:xfrm>
              <a:off x="304800" y="2440109"/>
              <a:ext cx="1600200"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38" name="Rectangle 37"/>
            <p:cNvSpPr/>
            <p:nvPr/>
          </p:nvSpPr>
          <p:spPr>
            <a:xfrm>
              <a:off x="671625" y="2322034"/>
              <a:ext cx="685798" cy="268353"/>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b="1" kern="0">
                <a:solidFill>
                  <a:srgbClr val="FFFFFF"/>
                </a:solidFill>
                <a:latin typeface="Calibri"/>
                <a:ea typeface="ＭＳ Ｐゴシック" charset="-128"/>
                <a:cs typeface="ＭＳ Ｐゴシック" charset="-128"/>
              </a:endParaRPr>
            </a:p>
          </p:txBody>
        </p:sp>
      </p:grpSp>
      <p:cxnSp>
        <p:nvCxnSpPr>
          <p:cNvPr id="43" name="Straight Connector 42"/>
          <p:cNvCxnSpPr/>
          <p:nvPr/>
        </p:nvCxnSpPr>
        <p:spPr>
          <a:xfrm rot="5400000">
            <a:off x="5268913" y="2276475"/>
            <a:ext cx="307975" cy="307975"/>
          </a:xfrm>
          <a:prstGeom prst="line">
            <a:avLst/>
          </a:prstGeom>
          <a:ln w="5715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rot="16200000" flipH="1">
            <a:off x="5268913" y="2276475"/>
            <a:ext cx="307975" cy="307975"/>
          </a:xfrm>
          <a:prstGeom prst="line">
            <a:avLst/>
          </a:prstGeom>
          <a:ln w="57150" cap="flat" cmpd="sng" algn="ctr">
            <a:solidFill>
              <a:srgbClr val="FF0000"/>
            </a:solidFill>
            <a:prstDash val="solid"/>
            <a:round/>
            <a:headEnd type="none" w="med" len="med"/>
            <a:tailEnd type="none" w="med" len="med"/>
          </a:ln>
        </p:spPr>
        <p:style>
          <a:lnRef idx="2">
            <a:schemeClr val="accent1"/>
          </a:lnRef>
          <a:fillRef idx="0">
            <a:schemeClr val="accent1"/>
          </a:fillRef>
          <a:effectRef idx="1">
            <a:schemeClr val="accent1"/>
          </a:effectRef>
          <a:fontRef idx="minor">
            <a:schemeClr val="tx1"/>
          </a:fontRef>
        </p:style>
      </p:cxnSp>
      <p:sp>
        <p:nvSpPr>
          <p:cNvPr id="79889" name="Text Box 5"/>
          <p:cNvSpPr txBox="1">
            <a:spLocks noChangeArrowheads="1"/>
          </p:cNvSpPr>
          <p:nvPr/>
        </p:nvSpPr>
        <p:spPr bwMode="auto">
          <a:xfrm>
            <a:off x="3554413" y="1971675"/>
            <a:ext cx="736600" cy="338138"/>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600" b="1">
                <a:solidFill>
                  <a:srgbClr val="000000"/>
                </a:solidFill>
                <a:latin typeface="Constantia" charset="0"/>
                <a:ea typeface="ＭＳ Ｐゴシック" charset="-128"/>
                <a:cs typeface="ＭＳ Ｐゴシック" charset="-128"/>
              </a:rPr>
              <a:t>GR</a:t>
            </a:r>
            <a:r>
              <a:rPr lang="de-DE" sz="1600" b="1" baseline="30000">
                <a:solidFill>
                  <a:srgbClr val="000000"/>
                </a:solidFill>
                <a:latin typeface="Constantia" charset="0"/>
                <a:ea typeface="ＭＳ Ｐゴシック" charset="-128"/>
                <a:cs typeface="ＭＳ Ｐゴシック" charset="-128"/>
              </a:rPr>
              <a:t>flox</a:t>
            </a:r>
          </a:p>
        </p:txBody>
      </p:sp>
      <p:sp>
        <p:nvSpPr>
          <p:cNvPr id="79893" name="Rectangle 67"/>
          <p:cNvSpPr>
            <a:spLocks noChangeArrowheads="1"/>
          </p:cNvSpPr>
          <p:nvPr/>
        </p:nvSpPr>
        <p:spPr bwMode="auto">
          <a:xfrm>
            <a:off x="5334000" y="6477000"/>
            <a:ext cx="3706813" cy="307975"/>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i="1" dirty="0">
                <a:solidFill>
                  <a:srgbClr val="000000"/>
                </a:solidFill>
                <a:latin typeface="Helvetica" charset="0"/>
                <a:ea typeface="ＭＳ Ｐゴシック" charset="-128"/>
                <a:cs typeface="ＭＳ Ｐゴシック" charset="-128"/>
              </a:rPr>
              <a:t>Rauch et al. Cell metabolism 2010 11:517</a:t>
            </a:r>
            <a:endParaRPr lang="de-DE" sz="1400" b="1" i="1" dirty="0">
              <a:solidFill>
                <a:srgbClr val="000000"/>
              </a:solidFill>
              <a:latin typeface="Helvetica" charset="0"/>
              <a:ea typeface="ＭＳ Ｐゴシック" charset="-128"/>
              <a:cs typeface="ＭＳ Ｐゴシック" charset="-128"/>
            </a:endParaRPr>
          </a:p>
        </p:txBody>
      </p:sp>
      <p:sp>
        <p:nvSpPr>
          <p:cNvPr id="85" name="Text Box 9"/>
          <p:cNvSpPr txBox="1">
            <a:spLocks noChangeArrowheads="1"/>
          </p:cNvSpPr>
          <p:nvPr/>
        </p:nvSpPr>
        <p:spPr bwMode="auto">
          <a:xfrm>
            <a:off x="847725" y="3581400"/>
            <a:ext cx="1370013" cy="30480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400" b="1" dirty="0" err="1">
                <a:solidFill>
                  <a:srgbClr val="000000"/>
                </a:solidFill>
                <a:latin typeface="Constantia" charset="0"/>
                <a:ea typeface="ＭＳ Ｐゴシック" charset="-128"/>
                <a:cs typeface="ＭＳ Ｐゴシック" charset="-128"/>
              </a:rPr>
              <a:t>-Prednisolone</a:t>
            </a:r>
            <a:endParaRPr lang="de-DE" sz="1400" b="1" dirty="0">
              <a:solidFill>
                <a:srgbClr val="000000"/>
              </a:solidFill>
              <a:latin typeface="Constantia" charset="0"/>
              <a:ea typeface="ＭＳ Ｐゴシック" charset="-128"/>
              <a:cs typeface="ＭＳ Ｐゴシック" charset="-128"/>
            </a:endParaRPr>
          </a:p>
        </p:txBody>
      </p:sp>
      <p:sp>
        <p:nvSpPr>
          <p:cNvPr id="86" name="Text Box 10"/>
          <p:cNvSpPr txBox="1">
            <a:spLocks noChangeArrowheads="1"/>
          </p:cNvSpPr>
          <p:nvPr/>
        </p:nvSpPr>
        <p:spPr bwMode="auto">
          <a:xfrm>
            <a:off x="2133600" y="3581400"/>
            <a:ext cx="1414463" cy="30480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400" b="1" dirty="0">
                <a:solidFill>
                  <a:srgbClr val="000000"/>
                </a:solidFill>
                <a:latin typeface="Constantia" charset="0"/>
                <a:ea typeface="ＭＳ Ｐゴシック" charset="-128"/>
                <a:cs typeface="ＭＳ Ｐゴシック" charset="-128"/>
              </a:rPr>
              <a:t>+</a:t>
            </a:r>
            <a:r>
              <a:rPr lang="de-DE" sz="1400" b="1" dirty="0" err="1">
                <a:solidFill>
                  <a:srgbClr val="000000"/>
                </a:solidFill>
                <a:latin typeface="Constantia" charset="0"/>
                <a:ea typeface="ＭＳ Ｐゴシック" charset="-128"/>
                <a:cs typeface="ＭＳ Ｐゴシック" charset="-128"/>
              </a:rPr>
              <a:t>Prednisolone</a:t>
            </a:r>
            <a:endParaRPr lang="de-DE" sz="1400" b="1" dirty="0">
              <a:solidFill>
                <a:srgbClr val="000000"/>
              </a:solidFill>
              <a:latin typeface="Constantia" charset="0"/>
              <a:ea typeface="ＭＳ Ｐゴシック" charset="-128"/>
              <a:cs typeface="ＭＳ Ｐゴシック" charset="-128"/>
            </a:endParaRPr>
          </a:p>
        </p:txBody>
      </p:sp>
      <p:sp>
        <p:nvSpPr>
          <p:cNvPr id="88" name="TextBox 87"/>
          <p:cNvSpPr txBox="1"/>
          <p:nvPr/>
        </p:nvSpPr>
        <p:spPr>
          <a:xfrm>
            <a:off x="1600200" y="1143000"/>
            <a:ext cx="1074182" cy="461665"/>
          </a:xfrm>
          <a:prstGeom prst="rect">
            <a:avLst/>
          </a:prstGeom>
          <a:noFill/>
        </p:spPr>
        <p:txBody>
          <a:bodyPr wrap="none" rtlCol="0">
            <a:spAutoFit/>
          </a:bodyPr>
          <a:lstStyle/>
          <a:p>
            <a:pPr defTabSz="914400" fontAlgn="base">
              <a:spcBef>
                <a:spcPct val="0"/>
              </a:spcBef>
              <a:spcAft>
                <a:spcPct val="0"/>
              </a:spcAft>
            </a:pPr>
            <a:r>
              <a:rPr lang="en-US" sz="2400" dirty="0">
                <a:solidFill>
                  <a:srgbClr val="000000"/>
                </a:solidFill>
                <a:ea typeface="ＭＳ Ｐゴシック" charset="-128"/>
                <a:cs typeface="ＭＳ Ｐゴシック" charset="-128"/>
              </a:rPr>
              <a:t>In vivo</a:t>
            </a:r>
          </a:p>
        </p:txBody>
      </p:sp>
      <p:grpSp>
        <p:nvGrpSpPr>
          <p:cNvPr id="9" name="Group 60"/>
          <p:cNvGrpSpPr/>
          <p:nvPr/>
        </p:nvGrpSpPr>
        <p:grpSpPr>
          <a:xfrm>
            <a:off x="6096000" y="1219200"/>
            <a:ext cx="2915399" cy="5181600"/>
            <a:chOff x="6096000" y="1219200"/>
            <a:chExt cx="2915399" cy="5181600"/>
          </a:xfrm>
        </p:grpSpPr>
        <p:grpSp>
          <p:nvGrpSpPr>
            <p:cNvPr id="10" name="Group 81"/>
            <p:cNvGrpSpPr/>
            <p:nvPr/>
          </p:nvGrpSpPr>
          <p:grpSpPr>
            <a:xfrm>
              <a:off x="6934200" y="4343400"/>
              <a:ext cx="1863725" cy="1687222"/>
              <a:chOff x="7162800" y="4267200"/>
              <a:chExt cx="1558925" cy="1411288"/>
            </a:xfrm>
          </p:grpSpPr>
          <p:pic>
            <p:nvPicPr>
              <p:cNvPr id="74" name="Picture 19" descr="CSCwt_20d_Aliz_12x_11-5-07_2"/>
              <p:cNvPicPr>
                <a:picLocks noChangeAspect="1" noChangeArrowheads="1"/>
              </p:cNvPicPr>
              <p:nvPr/>
            </p:nvPicPr>
            <p:blipFill>
              <a:blip r:embed="rId7"/>
              <a:srcRect/>
              <a:stretch>
                <a:fillRect/>
              </a:stretch>
            </p:blipFill>
            <p:spPr bwMode="auto">
              <a:xfrm>
                <a:off x="7162800" y="4267200"/>
                <a:ext cx="720725" cy="649287"/>
              </a:xfrm>
              <a:prstGeom prst="rect">
                <a:avLst/>
              </a:prstGeom>
              <a:noFill/>
              <a:ln w="9525">
                <a:noFill/>
                <a:miter lim="800000"/>
                <a:headEnd/>
                <a:tailEnd/>
              </a:ln>
            </p:spPr>
          </p:pic>
          <p:pic>
            <p:nvPicPr>
              <p:cNvPr id="76" name="Picture 23" descr="CSCwt_Dex_20d_Aliz_12x_11-5-07_2"/>
              <p:cNvPicPr>
                <a:picLocks noChangeAspect="1" noChangeArrowheads="1"/>
              </p:cNvPicPr>
              <p:nvPr/>
            </p:nvPicPr>
            <p:blipFill>
              <a:blip r:embed="rId8"/>
              <a:srcRect/>
              <a:stretch>
                <a:fillRect/>
              </a:stretch>
            </p:blipFill>
            <p:spPr bwMode="auto">
              <a:xfrm>
                <a:off x="8001000" y="4267200"/>
                <a:ext cx="720725" cy="647700"/>
              </a:xfrm>
              <a:prstGeom prst="rect">
                <a:avLst/>
              </a:prstGeom>
              <a:noFill/>
              <a:ln w="9525">
                <a:noFill/>
                <a:miter lim="800000"/>
                <a:headEnd/>
                <a:tailEnd/>
              </a:ln>
            </p:spPr>
          </p:pic>
          <p:pic>
            <p:nvPicPr>
              <p:cNvPr id="77" name="Picture 59" descr="CSCdd_Dex_20d_Aliz_12x_11-5-07_2"/>
              <p:cNvPicPr>
                <a:picLocks noChangeAspect="1" noChangeArrowheads="1"/>
              </p:cNvPicPr>
              <p:nvPr/>
            </p:nvPicPr>
            <p:blipFill>
              <a:blip r:embed="rId9"/>
              <a:srcRect/>
              <a:stretch>
                <a:fillRect/>
              </a:stretch>
            </p:blipFill>
            <p:spPr bwMode="auto">
              <a:xfrm>
                <a:off x="8001000" y="5029200"/>
                <a:ext cx="720725" cy="649288"/>
              </a:xfrm>
              <a:prstGeom prst="rect">
                <a:avLst/>
              </a:prstGeom>
              <a:noFill/>
              <a:ln w="9525">
                <a:noFill/>
                <a:miter lim="800000"/>
                <a:headEnd/>
                <a:tailEnd/>
              </a:ln>
            </p:spPr>
          </p:pic>
          <p:pic>
            <p:nvPicPr>
              <p:cNvPr id="78" name="Picture 60" descr="CSCdd_20d_Aliz_12x_11-5-07_1"/>
              <p:cNvPicPr>
                <a:picLocks noChangeAspect="1" noChangeArrowheads="1"/>
              </p:cNvPicPr>
              <p:nvPr/>
            </p:nvPicPr>
            <p:blipFill>
              <a:blip r:embed="rId10"/>
              <a:srcRect/>
              <a:stretch>
                <a:fillRect/>
              </a:stretch>
            </p:blipFill>
            <p:spPr bwMode="auto">
              <a:xfrm>
                <a:off x="7162800" y="5029200"/>
                <a:ext cx="720725" cy="649287"/>
              </a:xfrm>
              <a:prstGeom prst="rect">
                <a:avLst/>
              </a:prstGeom>
              <a:noFill/>
              <a:ln w="9525">
                <a:noFill/>
                <a:miter lim="800000"/>
                <a:headEnd/>
                <a:tailEnd/>
              </a:ln>
            </p:spPr>
          </p:pic>
        </p:grpSp>
        <p:grpSp>
          <p:nvGrpSpPr>
            <p:cNvPr id="11" name="Group 80"/>
            <p:cNvGrpSpPr/>
            <p:nvPr/>
          </p:nvGrpSpPr>
          <p:grpSpPr>
            <a:xfrm>
              <a:off x="6934200" y="1752600"/>
              <a:ext cx="1863725" cy="1645467"/>
              <a:chOff x="7162800" y="1865313"/>
              <a:chExt cx="1558925" cy="1376362"/>
            </a:xfrm>
          </p:grpSpPr>
          <p:pic>
            <p:nvPicPr>
              <p:cNvPr id="73" name="Picture 18" descr="CSCwt_20d_Aliz_12x_11-5-07_1"/>
              <p:cNvPicPr>
                <a:picLocks noChangeAspect="1" noChangeArrowheads="1"/>
              </p:cNvPicPr>
              <p:nvPr/>
            </p:nvPicPr>
            <p:blipFill>
              <a:blip r:embed="rId11"/>
              <a:srcRect/>
              <a:stretch>
                <a:fillRect/>
              </a:stretch>
            </p:blipFill>
            <p:spPr bwMode="auto">
              <a:xfrm>
                <a:off x="7162800" y="1865313"/>
                <a:ext cx="719137" cy="649287"/>
              </a:xfrm>
              <a:prstGeom prst="rect">
                <a:avLst/>
              </a:prstGeom>
              <a:noFill/>
              <a:ln w="9525">
                <a:noFill/>
                <a:miter lim="800000"/>
                <a:headEnd/>
                <a:tailEnd/>
              </a:ln>
            </p:spPr>
          </p:pic>
          <p:pic>
            <p:nvPicPr>
              <p:cNvPr id="75" name="Picture 22" descr="CSCwt_Dex_20d_Aliz_12x_11-5-07_1"/>
              <p:cNvPicPr>
                <a:picLocks noChangeAspect="1" noChangeArrowheads="1"/>
              </p:cNvPicPr>
              <p:nvPr/>
            </p:nvPicPr>
            <p:blipFill>
              <a:blip r:embed="rId12"/>
              <a:srcRect/>
              <a:stretch>
                <a:fillRect/>
              </a:stretch>
            </p:blipFill>
            <p:spPr bwMode="auto">
              <a:xfrm>
                <a:off x="8001000" y="1871662"/>
                <a:ext cx="719137" cy="642938"/>
              </a:xfrm>
              <a:prstGeom prst="rect">
                <a:avLst/>
              </a:prstGeom>
              <a:noFill/>
              <a:ln w="9525">
                <a:noFill/>
                <a:miter lim="800000"/>
                <a:headEnd/>
                <a:tailEnd/>
              </a:ln>
            </p:spPr>
          </p:pic>
          <p:pic>
            <p:nvPicPr>
              <p:cNvPr id="79" name="Picture 43" descr="Doc_12301"/>
              <p:cNvPicPr>
                <a:picLocks noChangeAspect="1" noChangeArrowheads="1"/>
              </p:cNvPicPr>
              <p:nvPr/>
            </p:nvPicPr>
            <p:blipFill>
              <a:blip r:embed="rId13"/>
              <a:srcRect/>
              <a:stretch>
                <a:fillRect/>
              </a:stretch>
            </p:blipFill>
            <p:spPr bwMode="auto">
              <a:xfrm>
                <a:off x="7162800" y="2590800"/>
                <a:ext cx="719137" cy="650875"/>
              </a:xfrm>
              <a:prstGeom prst="rect">
                <a:avLst/>
              </a:prstGeom>
              <a:noFill/>
              <a:ln w="9525">
                <a:noFill/>
                <a:miter lim="800000"/>
                <a:headEnd/>
                <a:tailEnd/>
              </a:ln>
            </p:spPr>
          </p:pic>
          <p:pic>
            <p:nvPicPr>
              <p:cNvPr id="80" name="Picture 45" descr="Doc_12299"/>
              <p:cNvPicPr>
                <a:picLocks noChangeAspect="1" noChangeArrowheads="1"/>
              </p:cNvPicPr>
              <p:nvPr/>
            </p:nvPicPr>
            <p:blipFill>
              <a:blip r:embed="rId14"/>
              <a:srcRect/>
              <a:stretch>
                <a:fillRect/>
              </a:stretch>
            </p:blipFill>
            <p:spPr bwMode="auto">
              <a:xfrm>
                <a:off x="8001000" y="2590800"/>
                <a:ext cx="720725" cy="649288"/>
              </a:xfrm>
              <a:prstGeom prst="rect">
                <a:avLst/>
              </a:prstGeom>
              <a:noFill/>
              <a:ln w="9525">
                <a:noFill/>
                <a:miter lim="800000"/>
                <a:headEnd/>
                <a:tailEnd/>
              </a:ln>
            </p:spPr>
          </p:pic>
        </p:grpSp>
        <p:sp>
          <p:nvSpPr>
            <p:cNvPr id="83" name="Text Box 10"/>
            <p:cNvSpPr txBox="1">
              <a:spLocks noChangeArrowheads="1"/>
            </p:cNvSpPr>
            <p:nvPr/>
          </p:nvSpPr>
          <p:spPr bwMode="auto">
            <a:xfrm>
              <a:off x="8001000" y="3429000"/>
              <a:ext cx="620683" cy="307777"/>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400" b="1" dirty="0">
                  <a:solidFill>
                    <a:srgbClr val="000000"/>
                  </a:solidFill>
                  <a:latin typeface="Constantia" charset="0"/>
                  <a:ea typeface="ＭＳ Ｐゴシック" charset="-128"/>
                  <a:cs typeface="ＭＳ Ｐゴシック" charset="-128"/>
                </a:rPr>
                <a:t>+Dex</a:t>
              </a:r>
            </a:p>
          </p:txBody>
        </p:sp>
        <p:sp>
          <p:nvSpPr>
            <p:cNvPr id="84" name="Text Box 10"/>
            <p:cNvSpPr txBox="1">
              <a:spLocks noChangeArrowheads="1"/>
            </p:cNvSpPr>
            <p:nvPr/>
          </p:nvSpPr>
          <p:spPr bwMode="auto">
            <a:xfrm>
              <a:off x="8077200" y="6093023"/>
              <a:ext cx="620683" cy="307777"/>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400" b="1" dirty="0">
                  <a:solidFill>
                    <a:srgbClr val="000000"/>
                  </a:solidFill>
                  <a:latin typeface="Constantia" charset="0"/>
                  <a:ea typeface="ＭＳ Ｐゴシック" charset="-128"/>
                  <a:cs typeface="ＭＳ Ｐゴシック" charset="-128"/>
                </a:rPr>
                <a:t>+Dex</a:t>
              </a:r>
            </a:p>
          </p:txBody>
        </p:sp>
        <p:sp>
          <p:nvSpPr>
            <p:cNvPr id="87" name="TextBox 86"/>
            <p:cNvSpPr txBox="1"/>
            <p:nvPr/>
          </p:nvSpPr>
          <p:spPr>
            <a:xfrm>
              <a:off x="6740525" y="1219200"/>
              <a:ext cx="2270874" cy="461665"/>
            </a:xfrm>
            <a:prstGeom prst="rect">
              <a:avLst/>
            </a:prstGeom>
            <a:noFill/>
          </p:spPr>
          <p:txBody>
            <a:bodyPr wrap="none" rtlCol="0">
              <a:spAutoFit/>
            </a:bodyPr>
            <a:lstStyle/>
            <a:p>
              <a:pPr defTabSz="914400" fontAlgn="base">
                <a:spcBef>
                  <a:spcPct val="0"/>
                </a:spcBef>
                <a:spcAft>
                  <a:spcPct val="0"/>
                </a:spcAft>
              </a:pPr>
              <a:r>
                <a:rPr lang="en-US" sz="2400" dirty="0">
                  <a:solidFill>
                    <a:srgbClr val="000000"/>
                  </a:solidFill>
                  <a:ea typeface="ＭＳ Ｐゴシック" charset="-128"/>
                  <a:cs typeface="ＭＳ Ｐゴシック" charset="-128"/>
                </a:rPr>
                <a:t>Ex </a:t>
              </a:r>
              <a:r>
                <a:rPr lang="en-US" sz="2400" dirty="0" smtClean="0">
                  <a:solidFill>
                    <a:srgbClr val="000000"/>
                  </a:solidFill>
                  <a:ea typeface="ＭＳ Ｐゴシック" charset="-128"/>
                  <a:cs typeface="ＭＳ Ｐゴシック" charset="-128"/>
                </a:rPr>
                <a:t>vivo: </a:t>
              </a:r>
              <a:r>
                <a:rPr lang="en-US" sz="2400" dirty="0" err="1" smtClean="0">
                  <a:solidFill>
                    <a:srgbClr val="000000"/>
                  </a:solidFill>
                  <a:ea typeface="ＭＳ Ｐゴシック" charset="-128"/>
                  <a:cs typeface="ＭＳ Ｐゴシック" charset="-128"/>
                </a:rPr>
                <a:t>Aliz</a:t>
              </a:r>
              <a:r>
                <a:rPr lang="en-US" sz="2400" dirty="0" smtClean="0">
                  <a:solidFill>
                    <a:srgbClr val="000000"/>
                  </a:solidFill>
                  <a:ea typeface="ＭＳ Ｐゴシック" charset="-128"/>
                  <a:cs typeface="ＭＳ Ｐゴシック" charset="-128"/>
                </a:rPr>
                <a:t>. Red</a:t>
              </a:r>
              <a:endParaRPr lang="en-US" sz="2400" dirty="0">
                <a:solidFill>
                  <a:srgbClr val="000000"/>
                </a:solidFill>
                <a:ea typeface="ＭＳ Ｐゴシック" charset="-128"/>
                <a:cs typeface="ＭＳ Ｐゴシック" charset="-128"/>
              </a:endParaRPr>
            </a:p>
          </p:txBody>
        </p:sp>
        <p:sp>
          <p:nvSpPr>
            <p:cNvPr id="89" name="Text Box 5"/>
            <p:cNvSpPr txBox="1">
              <a:spLocks noChangeArrowheads="1"/>
            </p:cNvSpPr>
            <p:nvPr/>
          </p:nvSpPr>
          <p:spPr bwMode="auto">
            <a:xfrm>
              <a:off x="6096000" y="2014058"/>
              <a:ext cx="644525" cy="33655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600" b="1" dirty="0" err="1">
                  <a:solidFill>
                    <a:srgbClr val="000000"/>
                  </a:solidFill>
                  <a:latin typeface="Constantia" charset="0"/>
                  <a:ea typeface="ＭＳ Ｐゴシック" charset="-128"/>
                  <a:cs typeface="ＭＳ Ｐゴシック" charset="-128"/>
                </a:rPr>
                <a:t>GR</a:t>
              </a:r>
              <a:r>
                <a:rPr lang="de-DE" sz="1600" b="1" baseline="30000" dirty="0" err="1">
                  <a:solidFill>
                    <a:srgbClr val="000000"/>
                  </a:solidFill>
                  <a:latin typeface="Constantia" charset="0"/>
                  <a:ea typeface="ＭＳ Ｐゴシック" charset="-128"/>
                  <a:cs typeface="ＭＳ Ｐゴシック" charset="-128"/>
                </a:rPr>
                <a:t>wt</a:t>
              </a:r>
              <a:endParaRPr lang="de-DE" sz="1600" b="1" baseline="30000" dirty="0">
                <a:solidFill>
                  <a:srgbClr val="000000"/>
                </a:solidFill>
                <a:latin typeface="Constantia" charset="0"/>
                <a:ea typeface="ＭＳ Ｐゴシック" charset="-128"/>
                <a:cs typeface="ＭＳ Ｐゴシック" charset="-128"/>
              </a:endParaRPr>
            </a:p>
          </p:txBody>
        </p:sp>
        <p:sp>
          <p:nvSpPr>
            <p:cNvPr id="90" name="Text Box 5"/>
            <p:cNvSpPr txBox="1">
              <a:spLocks noChangeArrowheads="1"/>
            </p:cNvSpPr>
            <p:nvPr/>
          </p:nvSpPr>
          <p:spPr bwMode="auto">
            <a:xfrm>
              <a:off x="6096000" y="2819400"/>
              <a:ext cx="748923" cy="338554"/>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600" b="1" dirty="0" err="1">
                  <a:solidFill>
                    <a:srgbClr val="000000"/>
                  </a:solidFill>
                  <a:latin typeface="Constantia" charset="0"/>
                  <a:ea typeface="ＭＳ Ｐゴシック" charset="-128"/>
                  <a:cs typeface="ＭＳ Ｐゴシック" charset="-128"/>
                </a:rPr>
                <a:t>GR</a:t>
              </a:r>
              <a:r>
                <a:rPr lang="de-DE" sz="1600" b="1" baseline="30000" dirty="0" err="1">
                  <a:solidFill>
                    <a:srgbClr val="000000"/>
                  </a:solidFill>
                  <a:latin typeface="Constantia" charset="0"/>
                  <a:ea typeface="ＭＳ Ｐゴシック" charset="-128"/>
                  <a:cs typeface="ＭＳ Ｐゴシック" charset="-128"/>
                </a:rPr>
                <a:t>null</a:t>
              </a:r>
              <a:endParaRPr lang="de-DE" sz="1600" b="1" baseline="30000" dirty="0">
                <a:solidFill>
                  <a:srgbClr val="000000"/>
                </a:solidFill>
                <a:latin typeface="Constantia" charset="0"/>
                <a:ea typeface="ＭＳ Ｐゴシック" charset="-128"/>
                <a:cs typeface="ＭＳ Ｐゴシック" charset="-128"/>
              </a:endParaRPr>
            </a:p>
          </p:txBody>
        </p:sp>
        <p:sp>
          <p:nvSpPr>
            <p:cNvPr id="91" name="Text Box 5"/>
            <p:cNvSpPr txBox="1">
              <a:spLocks noChangeArrowheads="1"/>
            </p:cNvSpPr>
            <p:nvPr/>
          </p:nvSpPr>
          <p:spPr bwMode="auto">
            <a:xfrm>
              <a:off x="6096000" y="4592638"/>
              <a:ext cx="644525" cy="33655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600" b="1" dirty="0" err="1">
                  <a:solidFill>
                    <a:srgbClr val="000000"/>
                  </a:solidFill>
                  <a:latin typeface="Constantia" charset="0"/>
                  <a:ea typeface="ＭＳ Ｐゴシック" charset="-128"/>
                  <a:cs typeface="ＭＳ Ｐゴシック" charset="-128"/>
                </a:rPr>
                <a:t>GR</a:t>
              </a:r>
              <a:r>
                <a:rPr lang="de-DE" sz="1600" b="1" baseline="30000" dirty="0" err="1">
                  <a:solidFill>
                    <a:srgbClr val="000000"/>
                  </a:solidFill>
                  <a:latin typeface="Constantia" charset="0"/>
                  <a:ea typeface="ＭＳ Ｐゴシック" charset="-128"/>
                  <a:cs typeface="ＭＳ Ｐゴシック" charset="-128"/>
                </a:rPr>
                <a:t>wt</a:t>
              </a:r>
              <a:endParaRPr lang="de-DE" sz="1600" b="1" baseline="30000" dirty="0">
                <a:solidFill>
                  <a:srgbClr val="000000"/>
                </a:solidFill>
                <a:latin typeface="Constantia" charset="0"/>
                <a:ea typeface="ＭＳ Ｐゴシック" charset="-128"/>
                <a:cs typeface="ＭＳ Ｐゴシック" charset="-128"/>
              </a:endParaRPr>
            </a:p>
          </p:txBody>
        </p:sp>
        <p:sp>
          <p:nvSpPr>
            <p:cNvPr id="92" name="Text Box 6"/>
            <p:cNvSpPr txBox="1">
              <a:spLocks noChangeArrowheads="1"/>
            </p:cNvSpPr>
            <p:nvPr/>
          </p:nvSpPr>
          <p:spPr bwMode="auto">
            <a:xfrm>
              <a:off x="6096000" y="5586413"/>
              <a:ext cx="736600" cy="33655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1600" b="1">
                  <a:solidFill>
                    <a:srgbClr val="000000"/>
                  </a:solidFill>
                  <a:latin typeface="Constantia" charset="0"/>
                  <a:ea typeface="ＭＳ Ｐゴシック" charset="-128"/>
                  <a:cs typeface="ＭＳ Ｐゴシック" charset="-128"/>
                </a:rPr>
                <a:t>GR</a:t>
              </a:r>
              <a:r>
                <a:rPr lang="de-DE" sz="1600" b="1" baseline="30000">
                  <a:solidFill>
                    <a:srgbClr val="000000"/>
                  </a:solidFill>
                  <a:latin typeface="Constantia" charset="0"/>
                  <a:ea typeface="ＭＳ Ｐゴシック" charset="-128"/>
                  <a:cs typeface="ＭＳ Ｐゴシック" charset="-128"/>
                </a:rPr>
                <a:t>dim</a:t>
              </a:r>
            </a:p>
          </p:txBody>
        </p:sp>
      </p:grpSp>
      <p:pic>
        <p:nvPicPr>
          <p:cNvPr id="62" name="Picture 61"/>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7366000" y="52232"/>
            <a:ext cx="1727200" cy="3343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8248895"/>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rcRect l="54149"/>
          <a:stretch>
            <a:fillRect/>
          </a:stretch>
        </p:blipFill>
        <p:spPr>
          <a:xfrm>
            <a:off x="4950170" y="1226531"/>
            <a:ext cx="3039649" cy="5558246"/>
          </a:xfrm>
          <a:prstGeom prst="rect">
            <a:avLst/>
          </a:prstGeom>
        </p:spPr>
      </p:pic>
      <p:grpSp>
        <p:nvGrpSpPr>
          <p:cNvPr id="25" name="Group 24"/>
          <p:cNvGrpSpPr/>
          <p:nvPr/>
        </p:nvGrpSpPr>
        <p:grpSpPr>
          <a:xfrm>
            <a:off x="1297232" y="1929162"/>
            <a:ext cx="2722594" cy="2464752"/>
            <a:chOff x="1297232" y="2706692"/>
            <a:chExt cx="1863725" cy="1687222"/>
          </a:xfrm>
        </p:grpSpPr>
        <p:pic>
          <p:nvPicPr>
            <p:cNvPr id="8" name="Picture 19" descr="CSCwt_20d_Aliz_12x_11-5-07_2"/>
            <p:cNvPicPr>
              <a:picLocks noChangeAspect="1" noChangeArrowheads="1"/>
            </p:cNvPicPr>
            <p:nvPr/>
          </p:nvPicPr>
          <p:blipFill>
            <a:blip r:embed="rId3"/>
            <a:srcRect/>
            <a:stretch>
              <a:fillRect/>
            </a:stretch>
          </p:blipFill>
          <p:spPr bwMode="auto">
            <a:xfrm>
              <a:off x="1297232" y="2706692"/>
              <a:ext cx="861641" cy="776235"/>
            </a:xfrm>
            <a:prstGeom prst="rect">
              <a:avLst/>
            </a:prstGeom>
            <a:noFill/>
            <a:ln w="9525">
              <a:noFill/>
              <a:miter lim="800000"/>
              <a:headEnd/>
              <a:tailEnd/>
            </a:ln>
          </p:spPr>
        </p:pic>
        <p:pic>
          <p:nvPicPr>
            <p:cNvPr id="9" name="Picture 23" descr="CSCwt_Dex_20d_Aliz_12x_11-5-07_2"/>
            <p:cNvPicPr>
              <a:picLocks noChangeAspect="1" noChangeArrowheads="1"/>
            </p:cNvPicPr>
            <p:nvPr/>
          </p:nvPicPr>
          <p:blipFill>
            <a:blip r:embed="rId4"/>
            <a:srcRect/>
            <a:stretch>
              <a:fillRect/>
            </a:stretch>
          </p:blipFill>
          <p:spPr bwMode="auto">
            <a:xfrm>
              <a:off x="2299316" y="2706692"/>
              <a:ext cx="861641" cy="774338"/>
            </a:xfrm>
            <a:prstGeom prst="rect">
              <a:avLst/>
            </a:prstGeom>
            <a:noFill/>
            <a:ln w="9525">
              <a:noFill/>
              <a:miter lim="800000"/>
              <a:headEnd/>
              <a:tailEnd/>
            </a:ln>
          </p:spPr>
        </p:pic>
        <p:pic>
          <p:nvPicPr>
            <p:cNvPr id="10" name="Picture 59" descr="CSCdd_Dex_20d_Aliz_12x_11-5-07_2"/>
            <p:cNvPicPr>
              <a:picLocks noChangeAspect="1" noChangeArrowheads="1"/>
            </p:cNvPicPr>
            <p:nvPr/>
          </p:nvPicPr>
          <p:blipFill>
            <a:blip r:embed="rId5"/>
            <a:srcRect/>
            <a:stretch>
              <a:fillRect/>
            </a:stretch>
          </p:blipFill>
          <p:spPr bwMode="auto">
            <a:xfrm>
              <a:off x="2299316" y="3617678"/>
              <a:ext cx="861641" cy="776236"/>
            </a:xfrm>
            <a:prstGeom prst="rect">
              <a:avLst/>
            </a:prstGeom>
            <a:noFill/>
            <a:ln w="9525">
              <a:noFill/>
              <a:miter lim="800000"/>
              <a:headEnd/>
              <a:tailEnd/>
            </a:ln>
          </p:spPr>
        </p:pic>
        <p:pic>
          <p:nvPicPr>
            <p:cNvPr id="11" name="Picture 60" descr="CSCdd_20d_Aliz_12x_11-5-07_1"/>
            <p:cNvPicPr>
              <a:picLocks noChangeAspect="1" noChangeArrowheads="1"/>
            </p:cNvPicPr>
            <p:nvPr/>
          </p:nvPicPr>
          <p:blipFill>
            <a:blip r:embed="rId6"/>
            <a:srcRect/>
            <a:stretch>
              <a:fillRect/>
            </a:stretch>
          </p:blipFill>
          <p:spPr bwMode="auto">
            <a:xfrm>
              <a:off x="1297232" y="3617678"/>
              <a:ext cx="861641" cy="776235"/>
            </a:xfrm>
            <a:prstGeom prst="rect">
              <a:avLst/>
            </a:prstGeom>
            <a:noFill/>
            <a:ln w="9525">
              <a:noFill/>
              <a:miter lim="800000"/>
              <a:headEnd/>
              <a:tailEnd/>
            </a:ln>
          </p:spPr>
        </p:pic>
      </p:grpSp>
      <p:sp>
        <p:nvSpPr>
          <p:cNvPr id="12" name="Text Box 10"/>
          <p:cNvSpPr txBox="1">
            <a:spLocks noChangeArrowheads="1"/>
          </p:cNvSpPr>
          <p:nvPr/>
        </p:nvSpPr>
        <p:spPr bwMode="auto">
          <a:xfrm>
            <a:off x="3160957" y="4610203"/>
            <a:ext cx="748923" cy="369332"/>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b="1" dirty="0">
                <a:solidFill>
                  <a:srgbClr val="000000"/>
                </a:solidFill>
                <a:latin typeface="Constantia" charset="0"/>
                <a:ea typeface="ＭＳ Ｐゴシック" charset="-128"/>
                <a:cs typeface="ＭＳ Ｐゴシック" charset="-128"/>
              </a:rPr>
              <a:t>+Dex</a:t>
            </a:r>
          </a:p>
        </p:txBody>
      </p:sp>
      <p:sp>
        <p:nvSpPr>
          <p:cNvPr id="13" name="Text Box 5"/>
          <p:cNvSpPr txBox="1">
            <a:spLocks noChangeArrowheads="1"/>
          </p:cNvSpPr>
          <p:nvPr/>
        </p:nvSpPr>
        <p:spPr bwMode="auto">
          <a:xfrm>
            <a:off x="347663" y="2352261"/>
            <a:ext cx="752479" cy="40011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2000" b="1" dirty="0" err="1">
                <a:solidFill>
                  <a:srgbClr val="000000"/>
                </a:solidFill>
                <a:latin typeface="Constantia" charset="0"/>
                <a:ea typeface="ＭＳ Ｐゴシック" charset="-128"/>
                <a:cs typeface="ＭＳ Ｐゴシック" charset="-128"/>
              </a:rPr>
              <a:t>GR</a:t>
            </a:r>
            <a:r>
              <a:rPr lang="de-DE" sz="2000" b="1" baseline="30000" dirty="0" err="1">
                <a:solidFill>
                  <a:srgbClr val="000000"/>
                </a:solidFill>
                <a:latin typeface="Constantia" charset="0"/>
                <a:ea typeface="ＭＳ Ｐゴシック" charset="-128"/>
                <a:cs typeface="ＭＳ Ｐゴシック" charset="-128"/>
              </a:rPr>
              <a:t>wt</a:t>
            </a:r>
            <a:endParaRPr lang="de-DE" sz="2000" b="1" baseline="30000" dirty="0">
              <a:solidFill>
                <a:srgbClr val="000000"/>
              </a:solidFill>
              <a:latin typeface="Constantia" charset="0"/>
              <a:ea typeface="ＭＳ Ｐゴシック" charset="-128"/>
              <a:cs typeface="ＭＳ Ｐゴシック" charset="-128"/>
            </a:endParaRPr>
          </a:p>
        </p:txBody>
      </p:sp>
      <p:sp>
        <p:nvSpPr>
          <p:cNvPr id="14" name="Text Box 6"/>
          <p:cNvSpPr txBox="1">
            <a:spLocks noChangeArrowheads="1"/>
          </p:cNvSpPr>
          <p:nvPr/>
        </p:nvSpPr>
        <p:spPr bwMode="auto">
          <a:xfrm>
            <a:off x="347663" y="3613155"/>
            <a:ext cx="878131" cy="400110"/>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de-DE" sz="2000" b="1" dirty="0" err="1">
                <a:solidFill>
                  <a:srgbClr val="000000"/>
                </a:solidFill>
                <a:latin typeface="Constantia" charset="0"/>
                <a:ea typeface="ＭＳ Ｐゴシック" charset="-128"/>
                <a:cs typeface="ＭＳ Ｐゴシック" charset="-128"/>
              </a:rPr>
              <a:t>GR</a:t>
            </a:r>
            <a:r>
              <a:rPr lang="de-DE" sz="2000" b="1" baseline="30000" dirty="0" err="1">
                <a:solidFill>
                  <a:srgbClr val="000000"/>
                </a:solidFill>
                <a:latin typeface="Constantia" charset="0"/>
                <a:ea typeface="ＭＳ Ｐゴシック" charset="-128"/>
                <a:cs typeface="ＭＳ Ｐゴシック" charset="-128"/>
              </a:rPr>
              <a:t>dim</a:t>
            </a:r>
            <a:endParaRPr lang="de-DE" sz="2000" b="1" baseline="30000" dirty="0">
              <a:solidFill>
                <a:srgbClr val="000000"/>
              </a:solidFill>
              <a:latin typeface="Constantia" charset="0"/>
              <a:ea typeface="ＭＳ Ｐゴシック" charset="-128"/>
              <a:cs typeface="ＭＳ Ｐゴシック" charset="-128"/>
            </a:endParaRPr>
          </a:p>
        </p:txBody>
      </p:sp>
      <p:sp>
        <p:nvSpPr>
          <p:cNvPr id="16" name="Text Box 50"/>
          <p:cNvSpPr txBox="1">
            <a:spLocks noChangeArrowheads="1"/>
          </p:cNvSpPr>
          <p:nvPr/>
        </p:nvSpPr>
        <p:spPr bwMode="auto">
          <a:xfrm>
            <a:off x="1295401" y="55116"/>
            <a:ext cx="5778500" cy="1077218"/>
          </a:xfrm>
          <a:prstGeom prst="rect">
            <a:avLst/>
          </a:prstGeom>
          <a:noFill/>
          <a:ln w="9525">
            <a:noFill/>
            <a:miter lim="800000"/>
            <a:headEnd/>
            <a:tailEnd/>
          </a:ln>
          <a:effectLst>
            <a:outerShdw blurRad="50800" dist="38100" dir="2700000" algn="br">
              <a:srgbClr val="000000">
                <a:alpha val="43000"/>
              </a:srgbClr>
            </a:outerShdw>
          </a:effectLst>
        </p:spPr>
        <p:txBody>
          <a:bodyPr wrap="square" anchor="ctr">
            <a:prstTxWarp prst="textNoShape">
              <a:avLst/>
            </a:prstTxWarp>
            <a:spAutoFit/>
          </a:bodyPr>
          <a:lstStyle/>
          <a:p>
            <a:pPr algn="ctr" eaLnBrk="0" hangingPunct="0">
              <a:defRPr/>
            </a:pPr>
            <a:r>
              <a:rPr lang="en-US" sz="3200" dirty="0" smtClean="0">
                <a:solidFill>
                  <a:srgbClr val="000000"/>
                </a:solidFill>
              </a:rPr>
              <a:t>GR dimerization independent target genes</a:t>
            </a:r>
            <a:endParaRPr lang="en-US" sz="3200" dirty="0">
              <a:solidFill>
                <a:srgbClr val="000000"/>
              </a:solidFill>
            </a:endParaRPr>
          </a:p>
        </p:txBody>
      </p:sp>
      <p:grpSp>
        <p:nvGrpSpPr>
          <p:cNvPr id="17" name="Group 51"/>
          <p:cNvGrpSpPr>
            <a:grpSpLocks/>
          </p:cNvGrpSpPr>
          <p:nvPr/>
        </p:nvGrpSpPr>
        <p:grpSpPr bwMode="auto">
          <a:xfrm>
            <a:off x="347663" y="1155700"/>
            <a:ext cx="8448675" cy="0"/>
            <a:chOff x="238" y="576"/>
            <a:chExt cx="5766" cy="0"/>
          </a:xfrm>
        </p:grpSpPr>
        <p:sp>
          <p:nvSpPr>
            <p:cNvPr id="18" name="Line 52"/>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endParaRPr lang="en-US"/>
            </a:p>
          </p:txBody>
        </p:sp>
        <p:sp>
          <p:nvSpPr>
            <p:cNvPr id="19" name="Line 53"/>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endParaRPr lang="en-US"/>
            </a:p>
          </p:txBody>
        </p:sp>
        <p:sp>
          <p:nvSpPr>
            <p:cNvPr id="20" name="Line 54"/>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endParaRPr lang="en-US"/>
            </a:p>
          </p:txBody>
        </p:sp>
      </p:grpSp>
      <p:pic>
        <p:nvPicPr>
          <p:cNvPr id="23" name="Picture 2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366000" y="52232"/>
            <a:ext cx="1727200" cy="334321"/>
          </a:xfrm>
          <a:prstGeom prst="rect">
            <a:avLst/>
          </a:prstGeom>
          <a:noFill/>
          <a:extLst>
            <a:ext uri="{909E8E84-426E-40dd-AFC4-6F175D3DCCD1}">
              <a14:hiddenFill xmlns:a14="http://schemas.microsoft.com/office/drawing/2010/main">
                <a:solidFill>
                  <a:srgbClr val="FFFFFF"/>
                </a:solidFill>
              </a14:hiddenFill>
            </a:ext>
          </a:extLst>
        </p:spPr>
      </p:pic>
      <p:sp>
        <p:nvSpPr>
          <p:cNvPr id="24" name="Rectangle 67"/>
          <p:cNvSpPr>
            <a:spLocks noChangeArrowheads="1"/>
          </p:cNvSpPr>
          <p:nvPr/>
        </p:nvSpPr>
        <p:spPr bwMode="auto">
          <a:xfrm>
            <a:off x="5849726" y="6477000"/>
            <a:ext cx="2247580"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i="1" dirty="0" smtClean="0">
                <a:solidFill>
                  <a:srgbClr val="000000"/>
                </a:solidFill>
                <a:latin typeface="Helvetica" charset="0"/>
                <a:ea typeface="ＭＳ Ｐゴシック" charset="-128"/>
                <a:cs typeface="ＭＳ Ｐゴシック" charset="-128"/>
              </a:rPr>
              <a:t>Knoll et </a:t>
            </a:r>
            <a:r>
              <a:rPr lang="en-US" sz="1400" b="1" i="1" dirty="0">
                <a:solidFill>
                  <a:srgbClr val="000000"/>
                </a:solidFill>
                <a:latin typeface="Helvetica" charset="0"/>
                <a:ea typeface="ＭＳ Ｐゴシック" charset="-128"/>
                <a:cs typeface="ＭＳ Ｐゴシック" charset="-128"/>
              </a:rPr>
              <a:t>al.</a:t>
            </a:r>
            <a:r>
              <a:rPr lang="en-US" sz="1400" b="1" i="1" dirty="0" smtClean="0">
                <a:solidFill>
                  <a:srgbClr val="000000"/>
                </a:solidFill>
                <a:latin typeface="Helvetica" charset="0"/>
                <a:ea typeface="ＭＳ Ｐゴシック" charset="-128"/>
                <a:cs typeface="ＭＳ Ｐゴシック" charset="-128"/>
              </a:rPr>
              <a:t> unpublished</a:t>
            </a:r>
            <a:endParaRPr lang="de-DE" sz="1400" b="1" i="1" dirty="0">
              <a:solidFill>
                <a:srgbClr val="000000"/>
              </a:solidFill>
              <a:latin typeface="Helvetica" charset="0"/>
              <a:ea typeface="ＭＳ Ｐゴシック" charset="-128"/>
              <a:cs typeface="ＭＳ Ｐゴシック" charset="-128"/>
            </a:endParaRPr>
          </a:p>
        </p:txBody>
      </p:sp>
    </p:spTree>
    <p:extLst>
      <p:ext uri="{BB962C8B-B14F-4D97-AF65-F5344CB8AC3E}">
        <p14:creationId xmlns:p14="http://schemas.microsoft.com/office/powerpoint/2010/main" val="2638783452"/>
      </p:ext>
    </p:extLst>
  </p:cSld>
  <p:clrMapOvr>
    <a:masterClrMapping/>
  </p:clrMapOvr>
  <p:timing>
    <p:tnLst>
      <p:par>
        <p:cTn xmlns:p14="http://schemas.microsoft.com/office/powerpoint/2010/mai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1"/>
          <p:cNvGrpSpPr>
            <a:grpSpLocks/>
          </p:cNvGrpSpPr>
          <p:nvPr/>
        </p:nvGrpSpPr>
        <p:grpSpPr bwMode="auto">
          <a:xfrm>
            <a:off x="347663" y="1423060"/>
            <a:ext cx="8448675" cy="0"/>
            <a:chOff x="238" y="576"/>
            <a:chExt cx="5766" cy="0"/>
          </a:xfrm>
        </p:grpSpPr>
        <p:sp>
          <p:nvSpPr>
            <p:cNvPr id="48" name="Line 52"/>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9" name="Line 53"/>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50" name="Line 54"/>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grpSp>
      <p:grpSp>
        <p:nvGrpSpPr>
          <p:cNvPr id="94" name="Gruppierung 28"/>
          <p:cNvGrpSpPr/>
          <p:nvPr/>
        </p:nvGrpSpPr>
        <p:grpSpPr>
          <a:xfrm>
            <a:off x="252000" y="1639417"/>
            <a:ext cx="8301196" cy="3177804"/>
            <a:chOff x="252000" y="990600"/>
            <a:chExt cx="8301196" cy="3177804"/>
          </a:xfrm>
        </p:grpSpPr>
        <p:grpSp>
          <p:nvGrpSpPr>
            <p:cNvPr id="95" name="Group 27"/>
            <p:cNvGrpSpPr/>
            <p:nvPr/>
          </p:nvGrpSpPr>
          <p:grpSpPr>
            <a:xfrm>
              <a:off x="260000" y="990600"/>
              <a:ext cx="8293196" cy="3177804"/>
              <a:chOff x="260000" y="990600"/>
              <a:chExt cx="8293196" cy="3177804"/>
            </a:xfrm>
          </p:grpSpPr>
          <p:pic>
            <p:nvPicPr>
              <p:cNvPr id="99" name="Picture 98"/>
              <p:cNvPicPr>
                <a:picLocks/>
              </p:cNvPicPr>
              <p:nvPr/>
            </p:nvPicPr>
            <p:blipFill>
              <a:blip r:embed="rId3"/>
              <a:stretch>
                <a:fillRect/>
              </a:stretch>
            </p:blipFill>
            <p:spPr>
              <a:xfrm>
                <a:off x="1706633" y="2098800"/>
                <a:ext cx="1203809" cy="1822223"/>
              </a:xfrm>
              <a:prstGeom prst="rect">
                <a:avLst/>
              </a:prstGeom>
            </p:spPr>
          </p:pic>
          <p:sp>
            <p:nvSpPr>
              <p:cNvPr id="100" name="TextBox 410"/>
              <p:cNvSpPr txBox="1">
                <a:spLocks noChangeArrowheads="1"/>
              </p:cNvSpPr>
              <p:nvPr/>
            </p:nvSpPr>
            <p:spPr bwMode="auto">
              <a:xfrm>
                <a:off x="1600200" y="3886200"/>
                <a:ext cx="1188968" cy="282204"/>
              </a:xfrm>
              <a:prstGeom prst="rect">
                <a:avLst/>
              </a:prstGeom>
              <a:noFill/>
              <a:ln w="9525">
                <a:noFill/>
                <a:miter lim="800000"/>
                <a:headEnd/>
                <a:tailEnd/>
              </a:ln>
            </p:spPr>
            <p:txBody>
              <a:bodyPr wrap="square">
                <a:prstTxWarp prst="textNoShape">
                  <a:avLst/>
                </a:prstTxWarp>
                <a:spAutoFit/>
              </a:bodyPr>
              <a:lstStyle/>
              <a:p>
                <a:pPr algn="ctr"/>
                <a:r>
                  <a:rPr lang="en-US" sz="1200" dirty="0" err="1" smtClean="0"/>
                  <a:t>siRNA</a:t>
                </a:r>
                <a:r>
                  <a:rPr lang="en-US" sz="1200" dirty="0" smtClean="0"/>
                  <a:t> </a:t>
                </a:r>
                <a:r>
                  <a:rPr lang="en-US" sz="1200" dirty="0"/>
                  <a:t>library</a:t>
                </a:r>
              </a:p>
            </p:txBody>
          </p:sp>
          <p:sp>
            <p:nvSpPr>
              <p:cNvPr id="101" name="Curved Up Arrow 100"/>
              <p:cNvSpPr/>
              <p:nvPr/>
            </p:nvSpPr>
            <p:spPr>
              <a:xfrm rot="10800000" flipH="1">
                <a:off x="1447800" y="1752599"/>
                <a:ext cx="1019175" cy="304800"/>
              </a:xfrm>
              <a:prstGeom prst="curvedUpArrow">
                <a:avLst>
                  <a:gd name="adj1" fmla="val 24940"/>
                  <a:gd name="adj2" fmla="val 87912"/>
                  <a:gd name="adj3" fmla="val 29167"/>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2" name="TextBox 410"/>
              <p:cNvSpPr txBox="1">
                <a:spLocks noChangeArrowheads="1"/>
              </p:cNvSpPr>
              <p:nvPr/>
            </p:nvSpPr>
            <p:spPr bwMode="auto">
              <a:xfrm>
                <a:off x="260000" y="2705099"/>
                <a:ext cx="1280800" cy="523220"/>
              </a:xfrm>
              <a:prstGeom prst="rect">
                <a:avLst/>
              </a:prstGeom>
              <a:noFill/>
              <a:ln w="9525">
                <a:noFill/>
                <a:miter lim="800000"/>
                <a:headEnd/>
                <a:tailEnd/>
              </a:ln>
            </p:spPr>
            <p:txBody>
              <a:bodyPr wrap="square">
                <a:prstTxWarp prst="textNoShape">
                  <a:avLst/>
                </a:prstTxWarp>
                <a:spAutoFit/>
              </a:bodyPr>
              <a:lstStyle/>
              <a:p>
                <a:pPr algn="ctr"/>
                <a:r>
                  <a:rPr lang="en-US" sz="1400" b="1" dirty="0" smtClean="0"/>
                  <a:t>OB-Progenitors</a:t>
                </a:r>
                <a:endParaRPr lang="en-US" sz="1400" b="1" dirty="0"/>
              </a:p>
            </p:txBody>
          </p:sp>
          <p:pic>
            <p:nvPicPr>
              <p:cNvPr id="103" name="Picture 102"/>
              <p:cNvPicPr>
                <a:picLocks/>
              </p:cNvPicPr>
              <p:nvPr/>
            </p:nvPicPr>
            <p:blipFill>
              <a:blip r:embed="rId3"/>
              <a:stretch>
                <a:fillRect/>
              </a:stretch>
            </p:blipFill>
            <p:spPr>
              <a:xfrm>
                <a:off x="4389369" y="2098800"/>
                <a:ext cx="1203809" cy="1822223"/>
              </a:xfrm>
              <a:prstGeom prst="rect">
                <a:avLst/>
              </a:prstGeom>
            </p:spPr>
          </p:pic>
          <p:sp>
            <p:nvSpPr>
              <p:cNvPr id="104" name="Curved Up Arrow 103"/>
              <p:cNvSpPr/>
              <p:nvPr/>
            </p:nvSpPr>
            <p:spPr>
              <a:xfrm rot="10800000" flipH="1">
                <a:off x="4162425" y="1752599"/>
                <a:ext cx="1019175" cy="304800"/>
              </a:xfrm>
              <a:prstGeom prst="curvedUpArrow">
                <a:avLst>
                  <a:gd name="adj1" fmla="val 24940"/>
                  <a:gd name="adj2" fmla="val 87912"/>
                  <a:gd name="adj3" fmla="val 29167"/>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05" name="TextBox 410"/>
              <p:cNvSpPr txBox="1">
                <a:spLocks noChangeArrowheads="1"/>
              </p:cNvSpPr>
              <p:nvPr/>
            </p:nvSpPr>
            <p:spPr bwMode="auto">
              <a:xfrm>
                <a:off x="3442075" y="2133600"/>
                <a:ext cx="947293" cy="523220"/>
              </a:xfrm>
              <a:prstGeom prst="rect">
                <a:avLst/>
              </a:prstGeom>
              <a:noFill/>
              <a:ln w="9525">
                <a:noFill/>
                <a:miter lim="800000"/>
                <a:headEnd/>
                <a:tailEnd/>
              </a:ln>
            </p:spPr>
            <p:txBody>
              <a:bodyPr wrap="square">
                <a:prstTxWarp prst="textNoShape">
                  <a:avLst/>
                </a:prstTxWarp>
                <a:spAutoFit/>
              </a:bodyPr>
              <a:lstStyle/>
              <a:p>
                <a:pPr algn="ctr"/>
                <a:r>
                  <a:rPr lang="en-US" sz="1400" b="1" dirty="0" smtClean="0"/>
                  <a:t>OI-medium</a:t>
                </a:r>
                <a:endParaRPr lang="en-US" sz="1400" b="1" dirty="0"/>
              </a:p>
            </p:txBody>
          </p:sp>
          <p:sp>
            <p:nvSpPr>
              <p:cNvPr id="106" name="TextBox 417"/>
              <p:cNvSpPr txBox="1">
                <a:spLocks noChangeArrowheads="1"/>
              </p:cNvSpPr>
              <p:nvPr/>
            </p:nvSpPr>
            <p:spPr bwMode="auto">
              <a:xfrm>
                <a:off x="1427481" y="990600"/>
                <a:ext cx="2078988" cy="523220"/>
              </a:xfrm>
              <a:prstGeom prst="rect">
                <a:avLst/>
              </a:prstGeom>
              <a:noFill/>
              <a:ln w="9525">
                <a:noFill/>
                <a:miter lim="800000"/>
                <a:headEnd/>
                <a:tailEnd/>
              </a:ln>
            </p:spPr>
            <p:txBody>
              <a:bodyPr wrap="square">
                <a:prstTxWarp prst="textNoShape">
                  <a:avLst/>
                </a:prstTxWarp>
                <a:spAutoFit/>
              </a:bodyPr>
              <a:lstStyle/>
              <a:p>
                <a:pPr algn="ctr"/>
                <a:r>
                  <a:rPr lang="en-US" sz="1400" b="1" dirty="0" smtClean="0"/>
                  <a:t>REVERSE TRANSFECTION </a:t>
                </a:r>
                <a:endParaRPr lang="en-US" sz="1400" b="1" dirty="0"/>
              </a:p>
            </p:txBody>
          </p:sp>
          <p:sp>
            <p:nvSpPr>
              <p:cNvPr id="107" name="TextBox 417"/>
              <p:cNvSpPr txBox="1">
                <a:spLocks noChangeArrowheads="1"/>
              </p:cNvSpPr>
              <p:nvPr/>
            </p:nvSpPr>
            <p:spPr bwMode="auto">
              <a:xfrm>
                <a:off x="4162425" y="990600"/>
                <a:ext cx="1682252" cy="523220"/>
              </a:xfrm>
              <a:prstGeom prst="rect">
                <a:avLst/>
              </a:prstGeom>
              <a:noFill/>
              <a:ln w="9525">
                <a:noFill/>
                <a:miter lim="800000"/>
                <a:headEnd/>
                <a:tailEnd/>
              </a:ln>
            </p:spPr>
            <p:txBody>
              <a:bodyPr>
                <a:prstTxWarp prst="textNoShape">
                  <a:avLst/>
                </a:prstTxWarp>
                <a:spAutoFit/>
              </a:bodyPr>
              <a:lstStyle/>
              <a:p>
                <a:pPr algn="ctr"/>
                <a:r>
                  <a:rPr lang="en-US" sz="1400" b="1" dirty="0" smtClean="0"/>
                  <a:t>OSTEOGENIC INDUCTION</a:t>
                </a:r>
                <a:endParaRPr lang="en-US" sz="1400" b="1" dirty="0"/>
              </a:p>
            </p:txBody>
          </p:sp>
          <p:sp>
            <p:nvSpPr>
              <p:cNvPr id="108" name="TextBox 417"/>
              <p:cNvSpPr txBox="1">
                <a:spLocks noChangeArrowheads="1"/>
              </p:cNvSpPr>
              <p:nvPr/>
            </p:nvSpPr>
            <p:spPr bwMode="auto">
              <a:xfrm>
                <a:off x="6870944" y="990600"/>
                <a:ext cx="1682252" cy="523220"/>
              </a:xfrm>
              <a:prstGeom prst="rect">
                <a:avLst/>
              </a:prstGeom>
              <a:noFill/>
              <a:ln w="9525">
                <a:noFill/>
                <a:miter lim="800000"/>
                <a:headEnd/>
                <a:tailEnd/>
              </a:ln>
            </p:spPr>
            <p:txBody>
              <a:bodyPr>
                <a:prstTxWarp prst="textNoShape">
                  <a:avLst/>
                </a:prstTxWarp>
                <a:spAutoFit/>
              </a:bodyPr>
              <a:lstStyle/>
              <a:p>
                <a:pPr algn="ctr"/>
                <a:r>
                  <a:rPr lang="en-US" sz="1400" b="1" dirty="0" smtClean="0"/>
                  <a:t>PHENOTYPIC ANALYSIS</a:t>
                </a:r>
                <a:endParaRPr lang="en-US" sz="1400" b="1" dirty="0"/>
              </a:p>
            </p:txBody>
          </p:sp>
          <p:sp>
            <p:nvSpPr>
              <p:cNvPr id="109" name="Right Arrow 108"/>
              <p:cNvSpPr/>
              <p:nvPr/>
            </p:nvSpPr>
            <p:spPr>
              <a:xfrm>
                <a:off x="3124200" y="2895600"/>
                <a:ext cx="1006336" cy="269676"/>
              </a:xfrm>
              <a:prstGeom prst="rightArrow">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10" name="Picture 109"/>
              <p:cNvPicPr>
                <a:picLocks/>
              </p:cNvPicPr>
              <p:nvPr/>
            </p:nvPicPr>
            <p:blipFill>
              <a:blip r:embed="rId3"/>
              <a:stretch>
                <a:fillRect/>
              </a:stretch>
            </p:blipFill>
            <p:spPr>
              <a:xfrm>
                <a:off x="6912001" y="2098800"/>
                <a:ext cx="1203809" cy="1822223"/>
              </a:xfrm>
              <a:prstGeom prst="rect">
                <a:avLst/>
              </a:prstGeom>
            </p:spPr>
          </p:pic>
          <p:sp>
            <p:nvSpPr>
              <p:cNvPr id="111" name="Curved Up Arrow 110"/>
              <p:cNvSpPr/>
              <p:nvPr/>
            </p:nvSpPr>
            <p:spPr>
              <a:xfrm rot="10800000" flipH="1">
                <a:off x="6600825" y="1752599"/>
                <a:ext cx="1019175" cy="304800"/>
              </a:xfrm>
              <a:prstGeom prst="curvedUpArrow">
                <a:avLst>
                  <a:gd name="adj1" fmla="val 24940"/>
                  <a:gd name="adj2" fmla="val 87912"/>
                  <a:gd name="adj3" fmla="val 29167"/>
                </a:avLst>
              </a:prstGeom>
              <a:solidFill>
                <a:schemeClr val="bg1">
                  <a:lumMod val="6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solidFill>
                </a:endParaRPr>
              </a:p>
            </p:txBody>
          </p:sp>
          <p:sp>
            <p:nvSpPr>
              <p:cNvPr id="112" name="TextBox 410"/>
              <p:cNvSpPr txBox="1">
                <a:spLocks noChangeArrowheads="1"/>
              </p:cNvSpPr>
              <p:nvPr/>
            </p:nvSpPr>
            <p:spPr bwMode="auto">
              <a:xfrm>
                <a:off x="6023456" y="2070102"/>
                <a:ext cx="1063144" cy="738664"/>
              </a:xfrm>
              <a:prstGeom prst="rect">
                <a:avLst/>
              </a:prstGeom>
              <a:noFill/>
              <a:ln w="9525">
                <a:noFill/>
                <a:miter lim="800000"/>
                <a:headEnd/>
                <a:tailEnd/>
              </a:ln>
            </p:spPr>
            <p:txBody>
              <a:bodyPr wrap="square">
                <a:prstTxWarp prst="textNoShape">
                  <a:avLst/>
                </a:prstTxWarp>
                <a:spAutoFit/>
              </a:bodyPr>
              <a:lstStyle/>
              <a:p>
                <a:pPr algn="ctr"/>
                <a:r>
                  <a:rPr lang="en-US" sz="1400" b="1" dirty="0" smtClean="0"/>
                  <a:t>Fixation and staining</a:t>
                </a:r>
                <a:endParaRPr lang="en-US" sz="1400" b="1" dirty="0"/>
              </a:p>
            </p:txBody>
          </p:sp>
          <p:sp>
            <p:nvSpPr>
              <p:cNvPr id="113" name="TextBox 112"/>
              <p:cNvSpPr txBox="1"/>
              <p:nvPr/>
            </p:nvSpPr>
            <p:spPr>
              <a:xfrm>
                <a:off x="1143000" y="3505200"/>
                <a:ext cx="468000" cy="369332"/>
              </a:xfrm>
              <a:prstGeom prst="rect">
                <a:avLst/>
              </a:prstGeom>
              <a:noFill/>
              <a:ln w="25400">
                <a:solidFill>
                  <a:schemeClr val="accent5">
                    <a:lumMod val="75000"/>
                  </a:schemeClr>
                </a:solidFill>
              </a:ln>
            </p:spPr>
            <p:txBody>
              <a:bodyPr wrap="square" rtlCol="0">
                <a:spAutoFit/>
              </a:bodyPr>
              <a:lstStyle/>
              <a:p>
                <a:pPr algn="ctr"/>
                <a:r>
                  <a:rPr lang="en-US" dirty="0" smtClean="0"/>
                  <a:t>0d</a:t>
                </a:r>
                <a:endParaRPr lang="en-US" dirty="0"/>
              </a:p>
            </p:txBody>
          </p:sp>
          <p:sp>
            <p:nvSpPr>
              <p:cNvPr id="114" name="TextBox 113"/>
              <p:cNvSpPr txBox="1"/>
              <p:nvPr/>
            </p:nvSpPr>
            <p:spPr>
              <a:xfrm>
                <a:off x="3810000" y="3505200"/>
                <a:ext cx="468000" cy="369332"/>
              </a:xfrm>
              <a:prstGeom prst="rect">
                <a:avLst/>
              </a:prstGeom>
              <a:noFill/>
              <a:ln w="25400">
                <a:solidFill>
                  <a:schemeClr val="accent5">
                    <a:lumMod val="75000"/>
                  </a:schemeClr>
                </a:solidFill>
              </a:ln>
            </p:spPr>
            <p:txBody>
              <a:bodyPr wrap="square" rtlCol="0">
                <a:spAutoFit/>
              </a:bodyPr>
              <a:lstStyle/>
              <a:p>
                <a:pPr algn="ctr"/>
                <a:r>
                  <a:rPr lang="en-US" dirty="0" smtClean="0"/>
                  <a:t>2d</a:t>
                </a:r>
                <a:endParaRPr lang="en-US" dirty="0"/>
              </a:p>
            </p:txBody>
          </p:sp>
          <p:sp>
            <p:nvSpPr>
              <p:cNvPr id="115" name="TextBox 114"/>
              <p:cNvSpPr txBox="1"/>
              <p:nvPr/>
            </p:nvSpPr>
            <p:spPr>
              <a:xfrm>
                <a:off x="6324600" y="3505200"/>
                <a:ext cx="468000" cy="369332"/>
              </a:xfrm>
              <a:prstGeom prst="rect">
                <a:avLst/>
              </a:prstGeom>
              <a:noFill/>
              <a:ln w="25400">
                <a:solidFill>
                  <a:schemeClr val="accent5">
                    <a:lumMod val="75000"/>
                  </a:schemeClr>
                </a:solidFill>
              </a:ln>
            </p:spPr>
            <p:txBody>
              <a:bodyPr wrap="square" rtlCol="0">
                <a:spAutoFit/>
              </a:bodyPr>
              <a:lstStyle/>
              <a:p>
                <a:pPr algn="ctr"/>
                <a:r>
                  <a:rPr lang="en-US" dirty="0" smtClean="0"/>
                  <a:t>8d</a:t>
                </a:r>
                <a:endParaRPr lang="en-US" dirty="0"/>
              </a:p>
            </p:txBody>
          </p:sp>
          <p:sp>
            <p:nvSpPr>
              <p:cNvPr id="116" name="Right Arrow 115"/>
              <p:cNvSpPr/>
              <p:nvPr/>
            </p:nvSpPr>
            <p:spPr>
              <a:xfrm>
                <a:off x="5767130" y="2895600"/>
                <a:ext cx="1006336" cy="269676"/>
              </a:xfrm>
              <a:prstGeom prst="rightArrow">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96" name="Gruppierung 6"/>
            <p:cNvGrpSpPr/>
            <p:nvPr/>
          </p:nvGrpSpPr>
          <p:grpSpPr>
            <a:xfrm>
              <a:off x="252000" y="2250000"/>
              <a:ext cx="1289152" cy="385200"/>
              <a:chOff x="252000" y="2250000"/>
              <a:chExt cx="1289152" cy="385200"/>
            </a:xfrm>
          </p:grpSpPr>
          <p:pic>
            <p:nvPicPr>
              <p:cNvPr id="97" name="Bild 1"/>
              <p:cNvPicPr>
                <a:picLocks noChangeAspect="1"/>
              </p:cNvPicPr>
              <p:nvPr/>
            </p:nvPicPr>
            <p:blipFill rotWithShape="1">
              <a:blip r:embed="rId4"/>
              <a:srcRect l="1354" t="1923" r="-1442" b="1923"/>
              <a:stretch/>
            </p:blipFill>
            <p:spPr>
              <a:xfrm>
                <a:off x="252000" y="2275200"/>
                <a:ext cx="1288800" cy="360000"/>
              </a:xfrm>
              <a:prstGeom prst="rect">
                <a:avLst/>
              </a:prstGeom>
            </p:spPr>
          </p:pic>
          <p:sp>
            <p:nvSpPr>
              <p:cNvPr id="98" name="Rechteck 2"/>
              <p:cNvSpPr/>
              <p:nvPr/>
            </p:nvSpPr>
            <p:spPr>
              <a:xfrm>
                <a:off x="1404000" y="2250000"/>
                <a:ext cx="137152" cy="7126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pic>
        <p:nvPicPr>
          <p:cNvPr id="117" name="Picture 16"/>
          <p:cNvPicPr>
            <a:picLocks noChangeAspect="1" noChangeArrowheads="1"/>
          </p:cNvPicPr>
          <p:nvPr/>
        </p:nvPicPr>
        <p:blipFill>
          <a:blip r:embed="rId5"/>
          <a:srcRect/>
          <a:stretch>
            <a:fillRect/>
          </a:stretch>
        </p:blipFill>
        <p:spPr bwMode="auto">
          <a:xfrm>
            <a:off x="655149" y="5159522"/>
            <a:ext cx="2514600" cy="1133476"/>
          </a:xfrm>
          <a:prstGeom prst="rect">
            <a:avLst/>
          </a:prstGeom>
          <a:noFill/>
          <a:ln w="9525">
            <a:noFill/>
            <a:miter lim="800000"/>
            <a:headEnd/>
            <a:tailEnd/>
          </a:ln>
          <a:effectLst/>
        </p:spPr>
      </p:pic>
      <p:pic>
        <p:nvPicPr>
          <p:cNvPr id="11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76100" y="5286226"/>
            <a:ext cx="1748500" cy="12183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0" name="TextBox 119"/>
          <p:cNvSpPr txBox="1"/>
          <p:nvPr/>
        </p:nvSpPr>
        <p:spPr>
          <a:xfrm>
            <a:off x="4576101" y="5098784"/>
            <a:ext cx="1748500" cy="305557"/>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u="none" strike="noStrike" kern="0" cap="none" spc="0" normalizeH="0" baseline="0" noProof="0" dirty="0" smtClean="0">
                <a:ln>
                  <a:noFill/>
                </a:ln>
                <a:solidFill>
                  <a:schemeClr val="bg1"/>
                </a:solidFill>
                <a:effectLst/>
                <a:uLnTx/>
                <a:uFillTx/>
                <a:latin typeface="Calisto MT" pitchFamily="18" charset="0"/>
                <a:ea typeface="+mn-ea"/>
              </a:rPr>
              <a:t>SCRAMBLED</a:t>
            </a:r>
          </a:p>
        </p:txBody>
      </p:sp>
      <p:sp>
        <p:nvSpPr>
          <p:cNvPr id="122" name="Right Arrow 121"/>
          <p:cNvSpPr/>
          <p:nvPr/>
        </p:nvSpPr>
        <p:spPr>
          <a:xfrm>
            <a:off x="639832" y="5591422"/>
            <a:ext cx="1006336" cy="269676"/>
          </a:xfrm>
          <a:prstGeom prst="rightArrow">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3" name="Right Arrow 122"/>
          <p:cNvSpPr/>
          <p:nvPr/>
        </p:nvSpPr>
        <p:spPr>
          <a:xfrm>
            <a:off x="3306832" y="5591422"/>
            <a:ext cx="1006336" cy="269676"/>
          </a:xfrm>
          <a:prstGeom prst="rightArrow">
            <a:avLst/>
          </a:prstGeom>
          <a:solidFill>
            <a:schemeClr val="bg1">
              <a:lumMod val="5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Title 1"/>
          <p:cNvSpPr>
            <a:spLocks noGrp="1"/>
          </p:cNvSpPr>
          <p:nvPr>
            <p:ph type="title"/>
          </p:nvPr>
        </p:nvSpPr>
        <p:spPr>
          <a:xfrm>
            <a:off x="457200" y="274638"/>
            <a:ext cx="8229600" cy="1143000"/>
          </a:xfrm>
        </p:spPr>
        <p:txBody>
          <a:bodyPr/>
          <a:lstStyle/>
          <a:p>
            <a:r>
              <a:rPr lang="en-US" dirty="0" err="1">
                <a:effectLst>
                  <a:outerShdw blurRad="50800" dist="38100" dir="2700000" algn="br">
                    <a:srgbClr val="000000">
                      <a:alpha val="43000"/>
                    </a:srgbClr>
                  </a:outerShdw>
                </a:effectLst>
              </a:rPr>
              <a:t>siRNA</a:t>
            </a:r>
            <a:r>
              <a:rPr lang="en-US" dirty="0">
                <a:effectLst>
                  <a:outerShdw blurRad="50800" dist="38100" dir="2700000" algn="br">
                    <a:srgbClr val="000000">
                      <a:alpha val="43000"/>
                    </a:srgbClr>
                  </a:outerShdw>
                </a:effectLst>
              </a:rPr>
              <a:t> Screen approach</a:t>
            </a:r>
            <a:endParaRPr lang="en-US" dirty="0"/>
          </a:p>
        </p:txBody>
      </p:sp>
      <p:pic>
        <p:nvPicPr>
          <p:cNvPr id="37" name="Picture 9"/>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6600825" y="5256732"/>
            <a:ext cx="1790827" cy="124786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8" name="TextBox 62"/>
          <p:cNvSpPr txBox="1"/>
          <p:nvPr/>
        </p:nvSpPr>
        <p:spPr>
          <a:xfrm>
            <a:off x="6600825" y="5104867"/>
            <a:ext cx="1790826" cy="276999"/>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u="none" strike="noStrike" kern="0" cap="none" spc="0" normalizeH="0" baseline="0" noProof="0" dirty="0" smtClean="0">
                <a:ln>
                  <a:noFill/>
                </a:ln>
                <a:solidFill>
                  <a:schemeClr val="bg1"/>
                </a:solidFill>
                <a:effectLst/>
                <a:uLnTx/>
                <a:uFillTx/>
                <a:latin typeface="Calisto MT" pitchFamily="18" charset="0"/>
                <a:ea typeface="+mn-ea"/>
              </a:rPr>
              <a:t>ALPL</a:t>
            </a:r>
          </a:p>
        </p:txBody>
      </p:sp>
      <p:sp>
        <p:nvSpPr>
          <p:cNvPr id="39" name="TextBox 38"/>
          <p:cNvSpPr txBox="1"/>
          <p:nvPr/>
        </p:nvSpPr>
        <p:spPr>
          <a:xfrm>
            <a:off x="5767130" y="6504598"/>
            <a:ext cx="3420052" cy="369332"/>
          </a:xfrm>
          <a:prstGeom prst="rect">
            <a:avLst/>
          </a:prstGeom>
          <a:noFill/>
        </p:spPr>
        <p:txBody>
          <a:bodyPr wrap="none" rtlCol="0">
            <a:spAutoFit/>
          </a:bodyPr>
          <a:lstStyle/>
          <a:p>
            <a:r>
              <a:rPr lang="en-US" b="1" i="1" dirty="0" err="1" smtClean="0"/>
              <a:t>Mubashir</a:t>
            </a:r>
            <a:r>
              <a:rPr lang="en-US" b="1" i="1" dirty="0" smtClean="0"/>
              <a:t> Ahmad, Jeanette Knoll</a:t>
            </a:r>
            <a:endParaRPr lang="en-US" b="1" i="1" dirty="0"/>
          </a:p>
        </p:txBody>
      </p:sp>
    </p:spTree>
    <p:extLst>
      <p:ext uri="{BB962C8B-B14F-4D97-AF65-F5344CB8AC3E}">
        <p14:creationId xmlns:p14="http://schemas.microsoft.com/office/powerpoint/2010/main" val="407380727"/>
      </p:ext>
    </p:extLst>
  </p:cSld>
  <p:clrMapOvr>
    <a:masterClrMapping/>
  </p:clrMapOvr>
  <p:timing>
    <p:tnLst>
      <p:par>
        <p:cTn xmlns:p14="http://schemas.microsoft.com/office/powerpoint/2010/mai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a:effectLst>
                  <a:outerShdw blurRad="50800" dist="38100" dir="2700000" algn="br">
                    <a:srgbClr val="000000">
                      <a:alpha val="43000"/>
                    </a:srgbClr>
                  </a:outerShdw>
                </a:effectLst>
              </a:rPr>
              <a:t>siRNA</a:t>
            </a:r>
            <a:r>
              <a:rPr lang="en-US" dirty="0">
                <a:effectLst>
                  <a:outerShdw blurRad="50800" dist="38100" dir="2700000" algn="br">
                    <a:srgbClr val="000000">
                      <a:alpha val="43000"/>
                    </a:srgbClr>
                  </a:outerShdw>
                </a:effectLst>
              </a:rPr>
              <a:t> Screen approach</a:t>
            </a:r>
            <a:endParaRPr lang="en-US" dirty="0"/>
          </a:p>
        </p:txBody>
      </p:sp>
      <p:sp>
        <p:nvSpPr>
          <p:cNvPr id="3" name="Content Placeholder 2"/>
          <p:cNvSpPr>
            <a:spLocks noGrp="1"/>
          </p:cNvSpPr>
          <p:nvPr>
            <p:ph idx="1"/>
          </p:nvPr>
        </p:nvSpPr>
        <p:spPr/>
        <p:txBody>
          <a:bodyPr/>
          <a:lstStyle/>
          <a:p>
            <a:endParaRPr lang="en-US" dirty="0"/>
          </a:p>
        </p:txBody>
      </p:sp>
      <p:graphicFrame>
        <p:nvGraphicFramePr>
          <p:cNvPr id="5" name="Chart 4"/>
          <p:cNvGraphicFramePr>
            <a:graphicFrameLocks/>
          </p:cNvGraphicFramePr>
          <p:nvPr>
            <p:extLst>
              <p:ext uri="{D42A27DB-BD31-4B8C-83A1-F6EECF244321}">
                <p14:modId xmlns:p14="http://schemas.microsoft.com/office/powerpoint/2010/main" val="1505508515"/>
              </p:ext>
            </p:extLst>
          </p:nvPr>
        </p:nvGraphicFramePr>
        <p:xfrm>
          <a:off x="193273" y="1487261"/>
          <a:ext cx="8670376" cy="4922618"/>
        </p:xfrm>
        <a:graphic>
          <a:graphicData uri="http://schemas.openxmlformats.org/drawingml/2006/chart">
            <c:chart xmlns:c="http://schemas.openxmlformats.org/drawingml/2006/chart" xmlns:r="http://schemas.openxmlformats.org/officeDocument/2006/relationships" r:id="rId2"/>
          </a:graphicData>
        </a:graphic>
      </p:graphicFrame>
      <p:grpSp>
        <p:nvGrpSpPr>
          <p:cNvPr id="6" name="Group 51"/>
          <p:cNvGrpSpPr>
            <a:grpSpLocks/>
          </p:cNvGrpSpPr>
          <p:nvPr/>
        </p:nvGrpSpPr>
        <p:grpSpPr bwMode="auto">
          <a:xfrm>
            <a:off x="347663" y="1423060"/>
            <a:ext cx="8448675" cy="0"/>
            <a:chOff x="238" y="576"/>
            <a:chExt cx="5766" cy="0"/>
          </a:xfrm>
        </p:grpSpPr>
        <p:sp>
          <p:nvSpPr>
            <p:cNvPr id="7" name="Line 52"/>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8" name="Line 53"/>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9" name="Line 54"/>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grpSp>
      <p:pic>
        <p:nvPicPr>
          <p:cNvPr id="10"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205" y="3191933"/>
            <a:ext cx="990744" cy="69036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1" name="Picture 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55162" y="4826000"/>
            <a:ext cx="808487" cy="5633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5095757"/>
      </p:ext>
    </p:extLst>
  </p:cSld>
  <p:clrMapOvr>
    <a:masterClrMapping/>
  </p:clrMapOvr>
  <p:timing>
    <p:tnLst>
      <p:par>
        <p:cTn xmlns:p14="http://schemas.microsoft.com/office/powerpoint/2010/mai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17601" y="2656438"/>
            <a:ext cx="9110801" cy="4399515"/>
            <a:chOff x="-17601" y="2656438"/>
            <a:chExt cx="9110801" cy="4399515"/>
          </a:xfrm>
        </p:grpSpPr>
        <p:grpSp>
          <p:nvGrpSpPr>
            <p:cNvPr id="42" name="Group 41"/>
            <p:cNvGrpSpPr/>
            <p:nvPr/>
          </p:nvGrpSpPr>
          <p:grpSpPr>
            <a:xfrm>
              <a:off x="2387600" y="3960071"/>
              <a:ext cx="6705600" cy="2897929"/>
              <a:chOff x="2387600" y="3960071"/>
              <a:chExt cx="6705600" cy="2897929"/>
            </a:xfrm>
          </p:grpSpPr>
          <p:pic>
            <p:nvPicPr>
              <p:cNvPr id="34" name="Picture 33"/>
              <p:cNvPicPr>
                <a:picLocks noChangeAspect="1"/>
              </p:cNvPicPr>
              <p:nvPr/>
            </p:nvPicPr>
            <p:blipFill>
              <a:blip r:embed="rId3"/>
              <a:stretch>
                <a:fillRect/>
              </a:stretch>
            </p:blipFill>
            <p:spPr>
              <a:xfrm>
                <a:off x="2896816" y="3960071"/>
                <a:ext cx="6196384" cy="2897929"/>
              </a:xfrm>
              <a:prstGeom prst="rect">
                <a:avLst/>
              </a:prstGeom>
            </p:spPr>
          </p:pic>
          <p:sp>
            <p:nvSpPr>
              <p:cNvPr id="40" name="Right Arrow 39"/>
              <p:cNvSpPr/>
              <p:nvPr/>
            </p:nvSpPr>
            <p:spPr>
              <a:xfrm>
                <a:off x="2387600" y="4699000"/>
                <a:ext cx="414338" cy="54610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31" name="Picture 30"/>
            <p:cNvPicPr>
              <a:picLocks noChangeAspect="1"/>
            </p:cNvPicPr>
            <p:nvPr/>
          </p:nvPicPr>
          <p:blipFill>
            <a:blip r:embed="rId4"/>
            <a:srcRect l="54164"/>
            <a:stretch>
              <a:fillRect/>
            </a:stretch>
          </p:blipFill>
          <p:spPr>
            <a:xfrm>
              <a:off x="-17601" y="2656438"/>
              <a:ext cx="2405201" cy="4399515"/>
            </a:xfrm>
            <a:prstGeom prst="rect">
              <a:avLst/>
            </a:prstGeom>
          </p:spPr>
        </p:pic>
      </p:grpSp>
      <p:sp>
        <p:nvSpPr>
          <p:cNvPr id="29698" name="Title 1"/>
          <p:cNvSpPr>
            <a:spLocks noGrp="1"/>
          </p:cNvSpPr>
          <p:nvPr>
            <p:ph type="title"/>
          </p:nvPr>
        </p:nvSpPr>
        <p:spPr>
          <a:xfrm>
            <a:off x="347663" y="79375"/>
            <a:ext cx="8339137" cy="1143000"/>
          </a:xfrm>
          <a:effectLst>
            <a:outerShdw blurRad="50800" dist="38100" dir="2700000" algn="br">
              <a:srgbClr val="000000">
                <a:alpha val="43000"/>
              </a:srgbClr>
            </a:outerShdw>
          </a:effectLst>
        </p:spPr>
        <p:txBody>
          <a:bodyPr>
            <a:normAutofit/>
          </a:bodyPr>
          <a:lstStyle/>
          <a:p>
            <a:pPr lvl="1"/>
            <a:r>
              <a:rPr lang="en-US" sz="3200" dirty="0" smtClean="0">
                <a:effectLst>
                  <a:outerShdw blurRad="50800" dist="38100" dir="2700000" algn="br">
                    <a:srgbClr val="000000">
                      <a:alpha val="43000"/>
                    </a:srgbClr>
                  </a:outerShdw>
                </a:effectLst>
              </a:rPr>
              <a:t>Functional Test of GR target genes involved in OB Differentiation</a:t>
            </a:r>
            <a:endParaRPr lang="en-US" sz="3200" dirty="0" smtClean="0">
              <a:solidFill>
                <a:schemeClr val="tx1"/>
              </a:solidFill>
              <a:effectLst>
                <a:outerShdw blurRad="50800" dist="38100" dir="2700000" algn="br">
                  <a:srgbClr val="000000">
                    <a:alpha val="43000"/>
                  </a:srgbClr>
                </a:outerShdw>
              </a:effectLst>
            </a:endParaRPr>
          </a:p>
        </p:txBody>
      </p:sp>
      <p:grpSp>
        <p:nvGrpSpPr>
          <p:cNvPr id="2" name="Group 51"/>
          <p:cNvGrpSpPr>
            <a:grpSpLocks/>
          </p:cNvGrpSpPr>
          <p:nvPr/>
        </p:nvGrpSpPr>
        <p:grpSpPr bwMode="auto">
          <a:xfrm>
            <a:off x="347663" y="1423060"/>
            <a:ext cx="8448675" cy="0"/>
            <a:chOff x="238" y="576"/>
            <a:chExt cx="5766" cy="0"/>
          </a:xfrm>
        </p:grpSpPr>
        <p:sp>
          <p:nvSpPr>
            <p:cNvPr id="48" name="Line 52"/>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9" name="Line 53"/>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50" name="Line 54"/>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grpSp>
      <p:grpSp>
        <p:nvGrpSpPr>
          <p:cNvPr id="43" name="Group 42"/>
          <p:cNvGrpSpPr/>
          <p:nvPr/>
        </p:nvGrpSpPr>
        <p:grpSpPr>
          <a:xfrm>
            <a:off x="3844104" y="1505487"/>
            <a:ext cx="4292450" cy="1199086"/>
            <a:chOff x="3844104" y="1505487"/>
            <a:chExt cx="4292450" cy="1199086"/>
          </a:xfrm>
        </p:grpSpPr>
        <p:sp>
          <p:nvSpPr>
            <p:cNvPr id="68" name="TextBox 259"/>
            <p:cNvSpPr txBox="1">
              <a:spLocks noChangeArrowheads="1"/>
            </p:cNvSpPr>
            <p:nvPr/>
          </p:nvSpPr>
          <p:spPr bwMode="auto">
            <a:xfrm>
              <a:off x="3844104" y="2133218"/>
              <a:ext cx="1067561" cy="523220"/>
            </a:xfrm>
            <a:prstGeom prst="rect">
              <a:avLst/>
            </a:prstGeom>
            <a:noFill/>
            <a:ln w="9525">
              <a:noFill/>
              <a:miter lim="800000"/>
              <a:headEnd/>
              <a:tailEnd/>
            </a:ln>
          </p:spPr>
          <p:txBody>
            <a:bodyPr wrap="square">
              <a:prstTxWarp prst="textNoShape">
                <a:avLst/>
              </a:prstTxWarp>
              <a:spAutoFit/>
            </a:bodyPr>
            <a:lstStyle/>
            <a:p>
              <a:pPr algn="ctr"/>
              <a:r>
                <a:rPr lang="en-US" sz="1400" dirty="0" err="1" smtClean="0"/>
                <a:t>Osteo</a:t>
              </a:r>
              <a:r>
                <a:rPr lang="en-US" sz="1400" dirty="0" smtClean="0"/>
                <a:t>-</a:t>
              </a:r>
            </a:p>
            <a:p>
              <a:pPr algn="ctr"/>
              <a:r>
                <a:rPr lang="en-US" sz="1400" dirty="0" smtClean="0"/>
                <a:t>progenitor</a:t>
              </a:r>
            </a:p>
          </p:txBody>
        </p:sp>
        <p:sp>
          <p:nvSpPr>
            <p:cNvPr id="80" name="TextBox 264"/>
            <p:cNvSpPr txBox="1">
              <a:spLocks noChangeArrowheads="1"/>
            </p:cNvSpPr>
            <p:nvPr/>
          </p:nvSpPr>
          <p:spPr bwMode="auto">
            <a:xfrm>
              <a:off x="5751441" y="2181353"/>
              <a:ext cx="1138238" cy="523220"/>
            </a:xfrm>
            <a:prstGeom prst="rect">
              <a:avLst/>
            </a:prstGeom>
            <a:noFill/>
            <a:ln w="9525">
              <a:noFill/>
              <a:miter lim="800000"/>
              <a:headEnd/>
              <a:tailEnd/>
            </a:ln>
          </p:spPr>
          <p:txBody>
            <a:bodyPr wrap="square">
              <a:prstTxWarp prst="textNoShape">
                <a:avLst/>
              </a:prstTxWarp>
              <a:spAutoFit/>
            </a:bodyPr>
            <a:lstStyle/>
            <a:p>
              <a:pPr algn="ctr"/>
              <a:r>
                <a:rPr lang="en-US" sz="1400" dirty="0" smtClean="0"/>
                <a:t>Mature</a:t>
              </a:r>
            </a:p>
            <a:p>
              <a:pPr algn="ctr"/>
              <a:r>
                <a:rPr lang="en-US" sz="1400" dirty="0" err="1" smtClean="0"/>
                <a:t>osteoblast</a:t>
              </a:r>
              <a:endParaRPr lang="en-US" sz="1400" dirty="0"/>
            </a:p>
          </p:txBody>
        </p:sp>
        <p:grpSp>
          <p:nvGrpSpPr>
            <p:cNvPr id="32" name="Group 31"/>
            <p:cNvGrpSpPr/>
            <p:nvPr/>
          </p:nvGrpSpPr>
          <p:grpSpPr>
            <a:xfrm>
              <a:off x="4148904" y="1505487"/>
              <a:ext cx="3987650" cy="646331"/>
              <a:chOff x="4148904" y="1505487"/>
              <a:chExt cx="3987650" cy="646331"/>
            </a:xfrm>
          </p:grpSpPr>
          <p:grpSp>
            <p:nvGrpSpPr>
              <p:cNvPr id="3" name="Group 125"/>
              <p:cNvGrpSpPr>
                <a:grpSpLocks noChangeAspect="1"/>
              </p:cNvGrpSpPr>
              <p:nvPr/>
            </p:nvGrpSpPr>
            <p:grpSpPr bwMode="auto">
              <a:xfrm>
                <a:off x="4148904" y="1573505"/>
                <a:ext cx="484062" cy="352044"/>
                <a:chOff x="2237306" y="2194797"/>
                <a:chExt cx="524256" cy="381000"/>
              </a:xfrm>
            </p:grpSpPr>
            <p:sp>
              <p:nvSpPr>
                <p:cNvPr id="70" name="Freeform 69"/>
                <p:cNvSpPr>
                  <a:spLocks noChangeAspect="1"/>
                </p:cNvSpPr>
                <p:nvPr/>
              </p:nvSpPr>
              <p:spPr>
                <a:xfrm>
                  <a:off x="2237306" y="2194797"/>
                  <a:ext cx="524256" cy="381000"/>
                </a:xfrm>
                <a:custGeom>
                  <a:avLst/>
                  <a:gdLst>
                    <a:gd name="connsiteX0" fmla="*/ 76200 w 728133"/>
                    <a:gd name="connsiteY0" fmla="*/ 423333 h 529166"/>
                    <a:gd name="connsiteX1" fmla="*/ 38100 w 728133"/>
                    <a:gd name="connsiteY1" fmla="*/ 80433 h 529166"/>
                    <a:gd name="connsiteX2" fmla="*/ 304800 w 728133"/>
                    <a:gd name="connsiteY2" fmla="*/ 4233 h 529166"/>
                    <a:gd name="connsiteX3" fmla="*/ 609600 w 728133"/>
                    <a:gd name="connsiteY3" fmla="*/ 105833 h 529166"/>
                    <a:gd name="connsiteX4" fmla="*/ 723900 w 728133"/>
                    <a:gd name="connsiteY4" fmla="*/ 232833 h 529166"/>
                    <a:gd name="connsiteX5" fmla="*/ 635000 w 728133"/>
                    <a:gd name="connsiteY5" fmla="*/ 436033 h 529166"/>
                    <a:gd name="connsiteX6" fmla="*/ 393700 w 728133"/>
                    <a:gd name="connsiteY6" fmla="*/ 524933 h 529166"/>
                    <a:gd name="connsiteX7" fmla="*/ 76200 w 728133"/>
                    <a:gd name="connsiteY7" fmla="*/ 423333 h 5291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28133" h="529166">
                      <a:moveTo>
                        <a:pt x="76200" y="423333"/>
                      </a:moveTo>
                      <a:cubicBezTo>
                        <a:pt x="16933" y="349250"/>
                        <a:pt x="0" y="150283"/>
                        <a:pt x="38100" y="80433"/>
                      </a:cubicBezTo>
                      <a:cubicBezTo>
                        <a:pt x="76200" y="10583"/>
                        <a:pt x="209550" y="0"/>
                        <a:pt x="304800" y="4233"/>
                      </a:cubicBezTo>
                      <a:cubicBezTo>
                        <a:pt x="400050" y="8466"/>
                        <a:pt x="539750" y="67733"/>
                        <a:pt x="609600" y="105833"/>
                      </a:cubicBezTo>
                      <a:cubicBezTo>
                        <a:pt x="679450" y="143933"/>
                        <a:pt x="719667" y="177800"/>
                        <a:pt x="723900" y="232833"/>
                      </a:cubicBezTo>
                      <a:cubicBezTo>
                        <a:pt x="728133" y="287866"/>
                        <a:pt x="690033" y="387350"/>
                        <a:pt x="635000" y="436033"/>
                      </a:cubicBezTo>
                      <a:cubicBezTo>
                        <a:pt x="579967" y="484716"/>
                        <a:pt x="484717" y="520700"/>
                        <a:pt x="393700" y="524933"/>
                      </a:cubicBezTo>
                      <a:cubicBezTo>
                        <a:pt x="302683" y="529166"/>
                        <a:pt x="135467" y="497416"/>
                        <a:pt x="76200" y="423333"/>
                      </a:cubicBezTo>
                      <a:close/>
                    </a:path>
                  </a:pathLst>
                </a:custGeom>
                <a:solidFill>
                  <a:srgbClr val="FFFCCB"/>
                </a:solidFill>
                <a:ln>
                  <a:solidFill>
                    <a:schemeClr val="bg1">
                      <a:lumMod val="50000"/>
                    </a:schemeClr>
                  </a:solidFill>
                </a:ln>
                <a:scene3d>
                  <a:camera prst="orthographicFront"/>
                  <a:lightRig rig="threePt" dir="t"/>
                </a:scene3d>
                <a:sp3d>
                  <a:bevelT w="228600" h="114300"/>
                </a:sp3d>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endParaRPr lang="en-US" sz="1100">
                    <a:solidFill>
                      <a:srgbClr val="FFFFFF"/>
                    </a:solidFill>
                    <a:ea typeface="ＭＳ Ｐゴシック" charset="-128"/>
                    <a:cs typeface="ＭＳ Ｐゴシック" charset="-128"/>
                  </a:endParaRPr>
                </a:p>
              </p:txBody>
            </p:sp>
            <p:sp>
              <p:nvSpPr>
                <p:cNvPr id="71" name="Oval 500"/>
                <p:cNvSpPr>
                  <a:spLocks noChangeArrowheads="1"/>
                </p:cNvSpPr>
                <p:nvPr/>
              </p:nvSpPr>
              <p:spPr bwMode="auto">
                <a:xfrm rot="15326742" flipV="1">
                  <a:off x="2367755" y="2269395"/>
                  <a:ext cx="115107" cy="151096"/>
                </a:xfrm>
                <a:prstGeom prst="ellipse">
                  <a:avLst/>
                </a:prstGeom>
                <a:solidFill>
                  <a:srgbClr val="FFB420"/>
                </a:solidFill>
                <a:ln w="9525">
                  <a:solidFill>
                    <a:schemeClr val="bg1">
                      <a:lumMod val="50000"/>
                    </a:schemeClr>
                  </a:solidFill>
                  <a:round/>
                  <a:headEnd/>
                  <a:tailEnd/>
                </a:ln>
                <a:effectLst>
                  <a:innerShdw blurRad="63500" dist="50800" dir="13500000">
                    <a:srgbClr val="000000">
                      <a:alpha val="50000"/>
                    </a:srgbClr>
                  </a:innerShdw>
                </a:effectLst>
                <a:scene3d>
                  <a:camera prst="orthographicFront"/>
                  <a:lightRig rig="threePt" dir="t"/>
                </a:scene3d>
                <a:sp3d>
                  <a:bevelT w="139700" h="139700" prst="divot"/>
                </a:sp3d>
              </p:spPr>
              <p:txBody>
                <a:bodyPr rot="10800000" vert="eaVert" anchor="ctr">
                  <a:prstTxWarp prst="textNoShape">
                    <a:avLst/>
                  </a:prstTxWarp>
                </a:bodyPr>
                <a:lstStyle/>
                <a:p>
                  <a:endParaRPr lang="de-DE" sz="1100">
                    <a:solidFill>
                      <a:srgbClr val="FFFFFF"/>
                    </a:solidFill>
                    <a:latin typeface="Calibri" charset="0"/>
                  </a:endParaRPr>
                </a:p>
              </p:txBody>
            </p:sp>
          </p:grpSp>
          <p:sp>
            <p:nvSpPr>
              <p:cNvPr id="74" name="TextBox 259"/>
              <p:cNvSpPr txBox="1">
                <a:spLocks noChangeArrowheads="1"/>
              </p:cNvSpPr>
              <p:nvPr/>
            </p:nvSpPr>
            <p:spPr bwMode="auto">
              <a:xfrm>
                <a:off x="6712558" y="1505487"/>
                <a:ext cx="1423996" cy="646331"/>
              </a:xfrm>
              <a:prstGeom prst="rect">
                <a:avLst/>
              </a:prstGeom>
              <a:noFill/>
              <a:ln w="9525">
                <a:noFill/>
                <a:miter lim="800000"/>
                <a:headEnd/>
                <a:tailEnd/>
              </a:ln>
            </p:spPr>
            <p:txBody>
              <a:bodyPr wrap="square">
                <a:prstTxWarp prst="textNoShape">
                  <a:avLst/>
                </a:prstTxWarp>
                <a:spAutoFit/>
              </a:bodyPr>
              <a:lstStyle/>
              <a:p>
                <a:pPr algn="ctr"/>
                <a:r>
                  <a:rPr lang="en-US" sz="1200" b="1" dirty="0" smtClean="0"/>
                  <a:t>Readout: Alkaline </a:t>
                </a:r>
                <a:r>
                  <a:rPr lang="en-US" sz="1200" b="1" dirty="0" err="1" smtClean="0"/>
                  <a:t>phosphatase</a:t>
                </a:r>
                <a:r>
                  <a:rPr lang="en-US" sz="1200" b="1" dirty="0" smtClean="0"/>
                  <a:t> (ALP) </a:t>
                </a:r>
                <a:r>
                  <a:rPr lang="en-US" sz="1200" b="1" dirty="0"/>
                  <a:t>activity</a:t>
                </a:r>
              </a:p>
            </p:txBody>
          </p:sp>
          <p:grpSp>
            <p:nvGrpSpPr>
              <p:cNvPr id="4" name="Group 113"/>
              <p:cNvGrpSpPr>
                <a:grpSpLocks noChangeAspect="1"/>
              </p:cNvGrpSpPr>
              <p:nvPr/>
            </p:nvGrpSpPr>
            <p:grpSpPr bwMode="auto">
              <a:xfrm>
                <a:off x="6039970" y="1551116"/>
                <a:ext cx="629279" cy="406317"/>
                <a:chOff x="6786503" y="4648200"/>
                <a:chExt cx="681097" cy="439912"/>
              </a:xfrm>
            </p:grpSpPr>
            <p:sp>
              <p:nvSpPr>
                <p:cNvPr id="82" name="Freeform 81"/>
                <p:cNvSpPr/>
                <p:nvPr/>
              </p:nvSpPr>
              <p:spPr bwMode="auto">
                <a:xfrm>
                  <a:off x="6786503" y="4648200"/>
                  <a:ext cx="681097" cy="439912"/>
                </a:xfrm>
                <a:custGeom>
                  <a:avLst/>
                  <a:gdLst>
                    <a:gd name="connsiteX0" fmla="*/ 42333 w 681566"/>
                    <a:gd name="connsiteY0" fmla="*/ 118533 h 440266"/>
                    <a:gd name="connsiteX1" fmla="*/ 194733 w 681566"/>
                    <a:gd name="connsiteY1" fmla="*/ 55033 h 440266"/>
                    <a:gd name="connsiteX2" fmla="*/ 270933 w 681566"/>
                    <a:gd name="connsiteY2" fmla="*/ 4233 h 440266"/>
                    <a:gd name="connsiteX3" fmla="*/ 461433 w 681566"/>
                    <a:gd name="connsiteY3" fmla="*/ 29633 h 440266"/>
                    <a:gd name="connsiteX4" fmla="*/ 601133 w 681566"/>
                    <a:gd name="connsiteY4" fmla="*/ 131233 h 440266"/>
                    <a:gd name="connsiteX5" fmla="*/ 677333 w 681566"/>
                    <a:gd name="connsiteY5" fmla="*/ 258233 h 440266"/>
                    <a:gd name="connsiteX6" fmla="*/ 575733 w 681566"/>
                    <a:gd name="connsiteY6" fmla="*/ 410633 h 440266"/>
                    <a:gd name="connsiteX7" fmla="*/ 410633 w 681566"/>
                    <a:gd name="connsiteY7" fmla="*/ 385233 h 440266"/>
                    <a:gd name="connsiteX8" fmla="*/ 283633 w 681566"/>
                    <a:gd name="connsiteY8" fmla="*/ 436033 h 440266"/>
                    <a:gd name="connsiteX9" fmla="*/ 143933 w 681566"/>
                    <a:gd name="connsiteY9" fmla="*/ 410633 h 440266"/>
                    <a:gd name="connsiteX10" fmla="*/ 29633 w 681566"/>
                    <a:gd name="connsiteY10" fmla="*/ 309033 h 440266"/>
                    <a:gd name="connsiteX11" fmla="*/ 4233 w 681566"/>
                    <a:gd name="connsiteY11" fmla="*/ 220133 h 440266"/>
                    <a:gd name="connsiteX12" fmla="*/ 42333 w 681566"/>
                    <a:gd name="connsiteY12" fmla="*/ 118533 h 4402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81566" h="440266">
                      <a:moveTo>
                        <a:pt x="42333" y="118533"/>
                      </a:moveTo>
                      <a:cubicBezTo>
                        <a:pt x="74083" y="91016"/>
                        <a:pt x="156633" y="74083"/>
                        <a:pt x="194733" y="55033"/>
                      </a:cubicBezTo>
                      <a:cubicBezTo>
                        <a:pt x="232833" y="35983"/>
                        <a:pt x="226483" y="8466"/>
                        <a:pt x="270933" y="4233"/>
                      </a:cubicBezTo>
                      <a:cubicBezTo>
                        <a:pt x="315383" y="0"/>
                        <a:pt x="406400" y="8466"/>
                        <a:pt x="461433" y="29633"/>
                      </a:cubicBezTo>
                      <a:cubicBezTo>
                        <a:pt x="516466" y="50800"/>
                        <a:pt x="565150" y="93133"/>
                        <a:pt x="601133" y="131233"/>
                      </a:cubicBezTo>
                      <a:cubicBezTo>
                        <a:pt x="637116" y="169333"/>
                        <a:pt x="681566" y="211666"/>
                        <a:pt x="677333" y="258233"/>
                      </a:cubicBezTo>
                      <a:cubicBezTo>
                        <a:pt x="673100" y="304800"/>
                        <a:pt x="620183" y="389466"/>
                        <a:pt x="575733" y="410633"/>
                      </a:cubicBezTo>
                      <a:cubicBezTo>
                        <a:pt x="531283" y="431800"/>
                        <a:pt x="459316" y="381000"/>
                        <a:pt x="410633" y="385233"/>
                      </a:cubicBezTo>
                      <a:cubicBezTo>
                        <a:pt x="361950" y="389466"/>
                        <a:pt x="328083" y="431800"/>
                        <a:pt x="283633" y="436033"/>
                      </a:cubicBezTo>
                      <a:cubicBezTo>
                        <a:pt x="239183" y="440266"/>
                        <a:pt x="186266" y="431800"/>
                        <a:pt x="143933" y="410633"/>
                      </a:cubicBezTo>
                      <a:cubicBezTo>
                        <a:pt x="101600" y="389466"/>
                        <a:pt x="52916" y="340783"/>
                        <a:pt x="29633" y="309033"/>
                      </a:cubicBezTo>
                      <a:cubicBezTo>
                        <a:pt x="6350" y="277283"/>
                        <a:pt x="8466" y="251883"/>
                        <a:pt x="4233" y="220133"/>
                      </a:cubicBezTo>
                      <a:cubicBezTo>
                        <a:pt x="0" y="188383"/>
                        <a:pt x="10583" y="146050"/>
                        <a:pt x="42333" y="118533"/>
                      </a:cubicBezTo>
                      <a:close/>
                    </a:path>
                  </a:pathLst>
                </a:custGeom>
                <a:solidFill>
                  <a:srgbClr val="FFFA94"/>
                </a:solidFill>
                <a:ln w="12700">
                  <a:solidFill>
                    <a:schemeClr val="bg1">
                      <a:lumMod val="50000"/>
                    </a:schemeClr>
                  </a:solidFill>
                </a:ln>
                <a:effectLst>
                  <a:innerShdw blurRad="63500" dist="50800" dir="5400000">
                    <a:srgbClr val="000000">
                      <a:alpha val="50000"/>
                    </a:srgbClr>
                  </a:innerShdw>
                </a:effectLst>
                <a:scene3d>
                  <a:camera prst="orthographicFront"/>
                  <a:lightRig rig="threePt" dir="t"/>
                </a:scene3d>
                <a:sp3d>
                  <a:bevelT/>
                </a:sp3d>
              </p:spPr>
              <p:style>
                <a:lnRef idx="1">
                  <a:schemeClr val="accent1"/>
                </a:lnRef>
                <a:fillRef idx="3">
                  <a:schemeClr val="accent1"/>
                </a:fillRef>
                <a:effectRef idx="2">
                  <a:schemeClr val="accent1"/>
                </a:effectRef>
                <a:fontRef idx="minor">
                  <a:schemeClr val="lt1"/>
                </a:fontRef>
              </p:style>
              <p:txBody>
                <a:bodyPr anchor="ctr">
                  <a:prstTxWarp prst="textNoShape">
                    <a:avLst/>
                  </a:prstTxWarp>
                </a:bodyPr>
                <a:lstStyle/>
                <a:p>
                  <a:pPr algn="ctr"/>
                  <a:endParaRPr lang="en-US" sz="1100">
                    <a:solidFill>
                      <a:srgbClr val="FFFFFF"/>
                    </a:solidFill>
                    <a:ea typeface="ＭＳ Ｐゴシック" charset="-128"/>
                    <a:cs typeface="ＭＳ Ｐゴシック" charset="-128"/>
                  </a:endParaRPr>
                </a:p>
              </p:txBody>
            </p:sp>
            <p:sp>
              <p:nvSpPr>
                <p:cNvPr id="83" name="Oval 500"/>
                <p:cNvSpPr>
                  <a:spLocks noChangeArrowheads="1"/>
                </p:cNvSpPr>
                <p:nvPr/>
              </p:nvSpPr>
              <p:spPr bwMode="auto">
                <a:xfrm rot="15326742" flipV="1">
                  <a:off x="6948124" y="4747105"/>
                  <a:ext cx="115107" cy="151096"/>
                </a:xfrm>
                <a:prstGeom prst="ellipse">
                  <a:avLst/>
                </a:prstGeom>
                <a:solidFill>
                  <a:srgbClr val="FFB420"/>
                </a:solidFill>
                <a:ln w="9525">
                  <a:solidFill>
                    <a:schemeClr val="bg1">
                      <a:lumMod val="50000"/>
                    </a:schemeClr>
                  </a:solidFill>
                  <a:round/>
                  <a:headEnd/>
                  <a:tailEnd/>
                </a:ln>
                <a:effectLst>
                  <a:innerShdw blurRad="63500" dist="50800" dir="13500000">
                    <a:srgbClr val="000000">
                      <a:alpha val="50000"/>
                    </a:srgbClr>
                  </a:innerShdw>
                </a:effectLst>
                <a:scene3d>
                  <a:camera prst="orthographicFront"/>
                  <a:lightRig rig="threePt" dir="t"/>
                </a:scene3d>
                <a:sp3d>
                  <a:bevelT w="139700" h="139700" prst="divot"/>
                </a:sp3d>
              </p:spPr>
              <p:txBody>
                <a:bodyPr rot="10800000" vert="eaVert" anchor="ctr">
                  <a:prstTxWarp prst="textNoShape">
                    <a:avLst/>
                  </a:prstTxWarp>
                </a:bodyPr>
                <a:lstStyle/>
                <a:p>
                  <a:pPr algn="ctr"/>
                  <a:endParaRPr lang="de-DE" sz="1100">
                    <a:solidFill>
                      <a:srgbClr val="FFFFFF"/>
                    </a:solidFill>
                    <a:latin typeface="Calibri" charset="0"/>
                  </a:endParaRPr>
                </a:p>
              </p:txBody>
            </p:sp>
          </p:grpSp>
          <p:cxnSp>
            <p:nvCxnSpPr>
              <p:cNvPr id="85" name="Straight Arrow Connector 84"/>
              <p:cNvCxnSpPr/>
              <p:nvPr/>
            </p:nvCxnSpPr>
            <p:spPr bwMode="auto">
              <a:xfrm>
                <a:off x="5070808" y="1746910"/>
                <a:ext cx="504000" cy="1587"/>
              </a:xfrm>
              <a:prstGeom prst="straightConnector1">
                <a:avLst/>
              </a:prstGeom>
              <a:ln w="38100">
                <a:solidFill>
                  <a:schemeClr val="tx1"/>
                </a:solidFill>
                <a:tailEnd type="triangle" w="med" len="lg"/>
              </a:ln>
              <a:effectLst/>
            </p:spPr>
            <p:style>
              <a:lnRef idx="2">
                <a:schemeClr val="accent1"/>
              </a:lnRef>
              <a:fillRef idx="0">
                <a:schemeClr val="accent1"/>
              </a:fillRef>
              <a:effectRef idx="1">
                <a:schemeClr val="accent1"/>
              </a:effectRef>
              <a:fontRef idx="minor">
                <a:schemeClr val="tx1"/>
              </a:fontRef>
            </p:style>
          </p:cxnSp>
        </p:grpSp>
      </p:grpSp>
      <p:grpSp>
        <p:nvGrpSpPr>
          <p:cNvPr id="44" name="Group 43"/>
          <p:cNvGrpSpPr/>
          <p:nvPr/>
        </p:nvGrpSpPr>
        <p:grpSpPr>
          <a:xfrm>
            <a:off x="4527629" y="1925549"/>
            <a:ext cx="1423996" cy="583841"/>
            <a:chOff x="4527629" y="1925549"/>
            <a:chExt cx="1423996" cy="583841"/>
          </a:xfrm>
        </p:grpSpPr>
        <p:grpSp>
          <p:nvGrpSpPr>
            <p:cNvPr id="5" name="Group 90"/>
            <p:cNvGrpSpPr/>
            <p:nvPr/>
          </p:nvGrpSpPr>
          <p:grpSpPr>
            <a:xfrm>
              <a:off x="5151016" y="1925549"/>
              <a:ext cx="170407" cy="256598"/>
              <a:chOff x="5151016" y="1925549"/>
              <a:chExt cx="170407" cy="256598"/>
            </a:xfrm>
          </p:grpSpPr>
          <p:cxnSp>
            <p:nvCxnSpPr>
              <p:cNvPr id="87" name="Straight Connector 86"/>
              <p:cNvCxnSpPr/>
              <p:nvPr/>
            </p:nvCxnSpPr>
            <p:spPr>
              <a:xfrm rot="5400000">
                <a:off x="5128461" y="2069393"/>
                <a:ext cx="223920" cy="1588"/>
              </a:xfrm>
              <a:prstGeom prst="line">
                <a:avLst/>
              </a:prstGeom>
            </p:spPr>
            <p:style>
              <a:lnRef idx="2">
                <a:schemeClr val="accent1"/>
              </a:lnRef>
              <a:fillRef idx="0">
                <a:schemeClr val="accent1"/>
              </a:fillRef>
              <a:effectRef idx="1">
                <a:schemeClr val="accent1"/>
              </a:effectRef>
              <a:fontRef idx="minor">
                <a:schemeClr val="tx1"/>
              </a:fontRef>
            </p:style>
          </p:cxnSp>
          <p:cxnSp>
            <p:nvCxnSpPr>
              <p:cNvPr id="89" name="Straight Connector 88"/>
              <p:cNvCxnSpPr/>
              <p:nvPr/>
            </p:nvCxnSpPr>
            <p:spPr>
              <a:xfrm>
                <a:off x="5151016" y="1925549"/>
                <a:ext cx="170407" cy="1588"/>
              </a:xfrm>
              <a:prstGeom prst="line">
                <a:avLst/>
              </a:prstGeom>
            </p:spPr>
            <p:style>
              <a:lnRef idx="2">
                <a:schemeClr val="accent1"/>
              </a:lnRef>
              <a:fillRef idx="0">
                <a:schemeClr val="accent1"/>
              </a:fillRef>
              <a:effectRef idx="1">
                <a:schemeClr val="accent1"/>
              </a:effectRef>
              <a:fontRef idx="minor">
                <a:schemeClr val="tx1"/>
              </a:fontRef>
            </p:style>
          </p:cxnSp>
        </p:grpSp>
        <p:sp>
          <p:nvSpPr>
            <p:cNvPr id="92" name="TextBox 259"/>
            <p:cNvSpPr txBox="1">
              <a:spLocks noChangeArrowheads="1"/>
            </p:cNvSpPr>
            <p:nvPr/>
          </p:nvSpPr>
          <p:spPr bwMode="auto">
            <a:xfrm>
              <a:off x="4527629" y="2109280"/>
              <a:ext cx="1423996" cy="400110"/>
            </a:xfrm>
            <a:prstGeom prst="rect">
              <a:avLst/>
            </a:prstGeom>
            <a:noFill/>
            <a:ln w="9525">
              <a:noFill/>
              <a:miter lim="800000"/>
              <a:headEnd/>
              <a:tailEnd/>
            </a:ln>
          </p:spPr>
          <p:txBody>
            <a:bodyPr wrap="square">
              <a:prstTxWarp prst="textNoShape">
                <a:avLst/>
              </a:prstTxWarp>
              <a:spAutoFit/>
            </a:bodyPr>
            <a:lstStyle/>
            <a:p>
              <a:pPr algn="ctr"/>
              <a:r>
                <a:rPr lang="en-US" sz="2000" b="1" dirty="0" err="1" smtClean="0"/>
                <a:t>siRNA</a:t>
              </a:r>
              <a:endParaRPr lang="en-US" sz="2000" b="1" dirty="0"/>
            </a:p>
          </p:txBody>
        </p:sp>
      </p:grpSp>
      <p:sp>
        <p:nvSpPr>
          <p:cNvPr id="30" name="Oval 29"/>
          <p:cNvSpPr/>
          <p:nvPr/>
        </p:nvSpPr>
        <p:spPr>
          <a:xfrm rot="2459533">
            <a:off x="6811089" y="5694252"/>
            <a:ext cx="285211" cy="539081"/>
          </a:xfrm>
          <a:prstGeom prst="ellipse">
            <a:avLst/>
          </a:prstGeom>
          <a:noFill/>
          <a:ln w="38100" cap="flat" cmpd="sng" algn="ctr">
            <a:solidFill>
              <a:srgbClr val="FF0000"/>
            </a:solidFill>
            <a:prstDash val="solid"/>
            <a:round/>
            <a:headEnd type="none" w="med" len="med"/>
            <a:tailEnd type="none" w="med" len="med"/>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p:cNvSpPr txBox="1"/>
          <p:nvPr/>
        </p:nvSpPr>
        <p:spPr>
          <a:xfrm>
            <a:off x="2819107" y="6488668"/>
            <a:ext cx="1588045" cy="369332"/>
          </a:xfrm>
          <a:prstGeom prst="rect">
            <a:avLst/>
          </a:prstGeom>
          <a:noFill/>
        </p:spPr>
        <p:txBody>
          <a:bodyPr wrap="none" rtlCol="0">
            <a:spAutoFit/>
          </a:bodyPr>
          <a:lstStyle/>
          <a:p>
            <a:r>
              <a:rPr lang="en-US" b="1" i="1" dirty="0" smtClean="0"/>
              <a:t>Jeanette Knoll</a:t>
            </a:r>
            <a:endParaRPr lang="en-US" b="1" i="1" dirty="0"/>
          </a:p>
        </p:txBody>
      </p:sp>
    </p:spTree>
    <p:extLst>
      <p:ext uri="{BB962C8B-B14F-4D97-AF65-F5344CB8AC3E}">
        <p14:creationId xmlns:p14="http://schemas.microsoft.com/office/powerpoint/2010/main" val="206941873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8"/>
          <p:cNvGrpSpPr>
            <a:grpSpLocks/>
          </p:cNvGrpSpPr>
          <p:nvPr/>
        </p:nvGrpSpPr>
        <p:grpSpPr bwMode="auto">
          <a:xfrm>
            <a:off x="347297" y="1155700"/>
            <a:ext cx="8449408" cy="0"/>
            <a:chOff x="238" y="576"/>
            <a:chExt cx="5766" cy="0"/>
          </a:xfrm>
        </p:grpSpPr>
        <p:sp>
          <p:nvSpPr>
            <p:cNvPr id="33806" name="Line 9"/>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endParaRPr lang="de-DE"/>
            </a:p>
          </p:txBody>
        </p:sp>
        <p:sp>
          <p:nvSpPr>
            <p:cNvPr id="33807" name="Line 10"/>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endParaRPr lang="de-DE"/>
            </a:p>
          </p:txBody>
        </p:sp>
        <p:sp>
          <p:nvSpPr>
            <p:cNvPr id="33808" name="Line 11"/>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endParaRPr lang="de-DE"/>
            </a:p>
          </p:txBody>
        </p:sp>
      </p:grpSp>
      <p:pic>
        <p:nvPicPr>
          <p:cNvPr id="17"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985" y="6329221"/>
            <a:ext cx="1864579" cy="360913"/>
          </a:xfrm>
          <a:prstGeom prst="rect">
            <a:avLst/>
          </a:prstGeom>
          <a:noFill/>
          <a:extLst>
            <a:ext uri="{909E8E84-426E-40dd-AFC4-6F175D3DCCD1}">
              <a14:hiddenFill xmlns:a14="http://schemas.microsoft.com/office/drawing/2010/main">
                <a:solidFill>
                  <a:srgbClr val="FFFFFF"/>
                </a:solidFill>
              </a14:hiddenFill>
            </a:ext>
          </a:extLst>
        </p:spPr>
      </p:pic>
      <p:sp>
        <p:nvSpPr>
          <p:cNvPr id="45" name="Title 44"/>
          <p:cNvSpPr>
            <a:spLocks noGrp="1"/>
          </p:cNvSpPr>
          <p:nvPr>
            <p:ph type="title"/>
          </p:nvPr>
        </p:nvSpPr>
        <p:spPr>
          <a:xfrm>
            <a:off x="347316" y="12700"/>
            <a:ext cx="8645113" cy="1143000"/>
          </a:xfrm>
        </p:spPr>
        <p:txBody>
          <a:bodyPr>
            <a:noAutofit/>
          </a:bodyPr>
          <a:lstStyle/>
          <a:p>
            <a:r>
              <a:rPr lang="en-US" sz="2800" dirty="0" smtClean="0"/>
              <a:t/>
            </a:r>
            <a:br>
              <a:rPr lang="en-US" sz="2800" dirty="0" smtClean="0"/>
            </a:br>
            <a:endParaRPr lang="en-US" sz="2800" dirty="0"/>
          </a:p>
        </p:txBody>
      </p:sp>
      <p:grpSp>
        <p:nvGrpSpPr>
          <p:cNvPr id="127" name="Group 126"/>
          <p:cNvGrpSpPr/>
          <p:nvPr/>
        </p:nvGrpSpPr>
        <p:grpSpPr>
          <a:xfrm>
            <a:off x="68076" y="1600022"/>
            <a:ext cx="4547481" cy="4475619"/>
            <a:chOff x="68057" y="1600021"/>
            <a:chExt cx="4547481" cy="4475619"/>
          </a:xfrm>
        </p:grpSpPr>
        <p:sp>
          <p:nvSpPr>
            <p:cNvPr id="83" name="Oval 82"/>
            <p:cNvSpPr/>
            <p:nvPr/>
          </p:nvSpPr>
          <p:spPr>
            <a:xfrm>
              <a:off x="1219200" y="1981200"/>
              <a:ext cx="2308290" cy="2300892"/>
            </a:xfrm>
            <a:prstGeom prst="ellipse">
              <a:avLst/>
            </a:prstGeom>
            <a:gradFill rotWithShape="1">
              <a:gsLst>
                <a:gs pos="0">
                  <a:srgbClr val="C0504D">
                    <a:tint val="50000"/>
                    <a:satMod val="300000"/>
                  </a:srgbClr>
                </a:gs>
                <a:gs pos="35000">
                  <a:srgbClr val="C0504D">
                    <a:tint val="37000"/>
                    <a:satMod val="300000"/>
                  </a:srgbClr>
                </a:gs>
                <a:gs pos="100000">
                  <a:srgbClr val="C0504D">
                    <a:tint val="15000"/>
                    <a:satMod val="350000"/>
                  </a:srgbClr>
                </a:gs>
              </a:gsLst>
              <a:lin ang="16200000" scaled="1"/>
            </a:gradFill>
            <a:ln w="9525" cap="flat" cmpd="sng" algn="ctr">
              <a:solidFill>
                <a:srgbClr val="C0504D">
                  <a:shade val="95000"/>
                  <a:satMod val="105000"/>
                </a:srgbClr>
              </a:solidFill>
              <a:prstDash val="solid"/>
            </a:ln>
            <a:effectLst>
              <a:outerShdw blurRad="40000" dist="20000" dir="5400000" rotWithShape="0">
                <a:srgbClr val="000000">
                  <a:alpha val="38000"/>
                </a:srgbClr>
              </a:outerShdw>
            </a:effectLst>
          </p:spPr>
          <p:txBody>
            <a:bodyPr anchor="ctr">
              <a:prstTxWarp prst="textNoShape">
                <a:avLst/>
              </a:prstTxWarp>
            </a:bodyPr>
            <a:lstStyle>
              <a:defPPr>
                <a:defRPr lang="en-US"/>
              </a:defPPr>
              <a:lvl1pPr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1pPr>
              <a:lvl2pPr marL="4572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2pPr>
              <a:lvl3pPr marL="9144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3pPr>
              <a:lvl4pPr marL="13716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4pPr>
              <a:lvl5pPr marL="1828800" algn="l" rtl="0" fontAlgn="base">
                <a:spcBef>
                  <a:spcPct val="0"/>
                </a:spcBef>
                <a:spcAft>
                  <a:spcPct val="0"/>
                </a:spcAft>
                <a:defRPr sz="2400" kern="1200">
                  <a:solidFill>
                    <a:schemeClr val="tx1"/>
                  </a:solidFill>
                  <a:latin typeface="Arial" charset="0"/>
                  <a:ea typeface="ＭＳ Ｐゴシック" charset="-128"/>
                  <a:cs typeface="ＭＳ Ｐゴシック" charset="-128"/>
                </a:defRPr>
              </a:lvl5pPr>
              <a:lvl6pPr marL="2286000" algn="l" defTabSz="457200" rtl="0" eaLnBrk="1" latinLnBrk="0" hangingPunct="1">
                <a:defRPr sz="2400" kern="1200">
                  <a:solidFill>
                    <a:schemeClr val="tx1"/>
                  </a:solidFill>
                  <a:latin typeface="Arial" charset="0"/>
                  <a:ea typeface="ＭＳ Ｐゴシック" charset="-128"/>
                  <a:cs typeface="ＭＳ Ｐゴシック" charset="-128"/>
                </a:defRPr>
              </a:lvl6pPr>
              <a:lvl7pPr marL="2743200" algn="l" defTabSz="457200" rtl="0" eaLnBrk="1" latinLnBrk="0" hangingPunct="1">
                <a:defRPr sz="2400" kern="1200">
                  <a:solidFill>
                    <a:schemeClr val="tx1"/>
                  </a:solidFill>
                  <a:latin typeface="Arial" charset="0"/>
                  <a:ea typeface="ＭＳ Ｐゴシック" charset="-128"/>
                  <a:cs typeface="ＭＳ Ｐゴシック" charset="-128"/>
                </a:defRPr>
              </a:lvl7pPr>
              <a:lvl8pPr marL="3200400" algn="l" defTabSz="457200" rtl="0" eaLnBrk="1" latinLnBrk="0" hangingPunct="1">
                <a:defRPr sz="2400" kern="1200">
                  <a:solidFill>
                    <a:schemeClr val="tx1"/>
                  </a:solidFill>
                  <a:latin typeface="Arial" charset="0"/>
                  <a:ea typeface="ＭＳ Ｐゴシック" charset="-128"/>
                  <a:cs typeface="ＭＳ Ｐゴシック" charset="-128"/>
                </a:defRPr>
              </a:lvl8pPr>
              <a:lvl9pPr marL="3657600" algn="l" defTabSz="457200" rtl="0" eaLnBrk="1" latinLnBrk="0" hangingPunct="1">
                <a:defRPr sz="2400" kern="1200">
                  <a:solidFill>
                    <a:schemeClr val="tx1"/>
                  </a:solidFill>
                  <a:latin typeface="Arial" charset="0"/>
                  <a:ea typeface="ＭＳ Ｐゴシック" charset="-128"/>
                  <a:cs typeface="ＭＳ Ｐゴシック" charset="-128"/>
                </a:defRPr>
              </a:lvl9pPr>
            </a:lstStyle>
            <a:p>
              <a:pPr algn="ctr" fontAlgn="auto">
                <a:spcBef>
                  <a:spcPts val="0"/>
                </a:spcBef>
                <a:spcAft>
                  <a:spcPts val="0"/>
                </a:spcAft>
                <a:defRPr/>
              </a:pPr>
              <a:endParaRPr lang="en-US" sz="1200" kern="0">
                <a:solidFill>
                  <a:srgbClr val="FFFFFF"/>
                </a:solidFill>
                <a:latin typeface="Calibri"/>
              </a:endParaRPr>
            </a:p>
          </p:txBody>
        </p:sp>
        <p:sp>
          <p:nvSpPr>
            <p:cNvPr id="52" name="Text Box 49"/>
            <p:cNvSpPr txBox="1">
              <a:spLocks noChangeArrowheads="1"/>
            </p:cNvSpPr>
            <p:nvPr/>
          </p:nvSpPr>
          <p:spPr bwMode="auto">
            <a:xfrm>
              <a:off x="1296144" y="1981200"/>
              <a:ext cx="698500" cy="230832"/>
            </a:xfrm>
            <a:prstGeom prst="rect">
              <a:avLst/>
            </a:prstGeom>
            <a:noFill/>
            <a:ln w="9525">
              <a:noFill/>
              <a:miter lim="800000"/>
              <a:headEnd/>
              <a:tailEnd/>
            </a:ln>
          </p:spPr>
          <p:txBody>
            <a:bodyPr>
              <a:prstTxWarp prst="textNoShape">
                <a:avLst/>
              </a:prstTxWarp>
              <a:spAutoFit/>
            </a:bodyPr>
            <a:lstStyle/>
            <a:p>
              <a:pPr>
                <a:spcBef>
                  <a:spcPct val="50000"/>
                </a:spcBef>
              </a:pPr>
              <a:endParaRPr lang="el-GR" sz="900" b="1" u="sng">
                <a:effectLst/>
                <a:ea typeface="Arial" pitchFamily="1" charset="0"/>
                <a:cs typeface="Arial" pitchFamily="1" charset="0"/>
              </a:endParaRPr>
            </a:p>
          </p:txBody>
        </p:sp>
        <p:sp>
          <p:nvSpPr>
            <p:cNvPr id="55" name="Text Box 65"/>
            <p:cNvSpPr txBox="1">
              <a:spLocks noChangeArrowheads="1"/>
            </p:cNvSpPr>
            <p:nvPr/>
          </p:nvSpPr>
          <p:spPr bwMode="auto">
            <a:xfrm>
              <a:off x="1838420" y="3492241"/>
              <a:ext cx="1689069" cy="369332"/>
            </a:xfrm>
            <a:prstGeom prst="rect">
              <a:avLst/>
            </a:prstGeom>
            <a:noFill/>
            <a:ln w="9525">
              <a:noFill/>
              <a:miter lim="800000"/>
              <a:headEnd/>
              <a:tailEnd/>
            </a:ln>
          </p:spPr>
          <p:txBody>
            <a:bodyPr wrap="square">
              <a:prstTxWarp prst="textNoShape">
                <a:avLst/>
              </a:prstTxWarp>
              <a:spAutoFit/>
            </a:bodyPr>
            <a:lstStyle/>
            <a:p>
              <a:pPr>
                <a:spcBef>
                  <a:spcPct val="50000"/>
                </a:spcBef>
              </a:pPr>
              <a:r>
                <a:rPr lang="de-DE" b="1" u="sng" dirty="0" smtClean="0">
                  <a:solidFill>
                    <a:srgbClr val="FF0000"/>
                  </a:solidFill>
                  <a:ea typeface="Arial" pitchFamily="1" charset="0"/>
                  <a:cs typeface="Arial" pitchFamily="1" charset="0"/>
                </a:rPr>
                <a:t>Anti-</a:t>
              </a:r>
              <a:r>
                <a:rPr lang="de-DE" b="1" u="sng" dirty="0" err="1" smtClean="0">
                  <a:solidFill>
                    <a:srgbClr val="FF0000"/>
                  </a:solidFill>
                  <a:ea typeface="Arial" pitchFamily="1" charset="0"/>
                  <a:cs typeface="Arial" pitchFamily="1" charset="0"/>
                </a:rPr>
                <a:t>infl.genes</a:t>
              </a:r>
              <a:endParaRPr lang="el-GR" sz="1800" b="1" u="sng" dirty="0">
                <a:solidFill>
                  <a:srgbClr val="FF0000"/>
                </a:solidFill>
                <a:effectLst/>
                <a:ea typeface="Arial" pitchFamily="1" charset="0"/>
                <a:cs typeface="Arial" pitchFamily="1" charset="0"/>
              </a:endParaRPr>
            </a:p>
          </p:txBody>
        </p:sp>
        <p:cxnSp>
          <p:nvCxnSpPr>
            <p:cNvPr id="87" name="Straight Connector 86"/>
            <p:cNvCxnSpPr/>
            <p:nvPr/>
          </p:nvCxnSpPr>
          <p:spPr>
            <a:xfrm rot="5400000" flipH="1" flipV="1">
              <a:off x="4317937" y="4382422"/>
              <a:ext cx="1588" cy="1588"/>
            </a:xfrm>
            <a:prstGeom prst="line">
              <a:avLst/>
            </a:prstGeom>
          </p:spPr>
          <p:style>
            <a:lnRef idx="2">
              <a:schemeClr val="accent1"/>
            </a:lnRef>
            <a:fillRef idx="0">
              <a:schemeClr val="accent1"/>
            </a:fillRef>
            <a:effectRef idx="1">
              <a:schemeClr val="accent1"/>
            </a:effectRef>
            <a:fontRef idx="minor">
              <a:schemeClr val="tx1"/>
            </a:fontRef>
          </p:style>
        </p:cxnSp>
        <p:grpSp>
          <p:nvGrpSpPr>
            <p:cNvPr id="3" name="Group 90"/>
            <p:cNvGrpSpPr/>
            <p:nvPr/>
          </p:nvGrpSpPr>
          <p:grpSpPr>
            <a:xfrm flipV="1">
              <a:off x="2315970" y="3861573"/>
              <a:ext cx="236537" cy="261938"/>
              <a:chOff x="4366724" y="5877300"/>
              <a:chExt cx="236537" cy="261938"/>
            </a:xfrm>
          </p:grpSpPr>
          <p:sp>
            <p:nvSpPr>
              <p:cNvPr id="89" name="Line 92"/>
              <p:cNvSpPr>
                <a:spLocks noChangeShapeType="1"/>
              </p:cNvSpPr>
              <p:nvPr/>
            </p:nvSpPr>
            <p:spPr bwMode="auto">
              <a:xfrm>
                <a:off x="4366724" y="5885238"/>
                <a:ext cx="0" cy="254000"/>
              </a:xfrm>
              <a:prstGeom prst="line">
                <a:avLst/>
              </a:prstGeom>
              <a:noFill/>
              <a:ln w="19050">
                <a:solidFill>
                  <a:schemeClr val="tx1"/>
                </a:solidFill>
                <a:round/>
                <a:headEnd/>
                <a:tailEnd/>
              </a:ln>
            </p:spPr>
            <p:txBody>
              <a:bodyPr wrap="none" anchor="ctr">
                <a:prstTxWarp prst="textNoShape">
                  <a:avLst/>
                </a:prstTxWarp>
              </a:bodyPr>
              <a:lstStyle/>
              <a:p>
                <a:pPr>
                  <a:defRPr/>
                </a:pPr>
                <a:endParaRPr lang="en-US">
                  <a:solidFill>
                    <a:prstClr val="black"/>
                  </a:solidFill>
                  <a:latin typeface="Calibri"/>
                  <a:ea typeface="ＭＳ Ｐゴシック" pitchFamily="-109" charset="-128"/>
                  <a:cs typeface="ＭＳ Ｐゴシック" pitchFamily="-109" charset="-128"/>
                </a:endParaRPr>
              </a:p>
            </p:txBody>
          </p:sp>
          <p:sp>
            <p:nvSpPr>
              <p:cNvPr id="90" name="Line 93"/>
              <p:cNvSpPr>
                <a:spLocks noChangeShapeType="1"/>
              </p:cNvSpPr>
              <p:nvPr/>
            </p:nvSpPr>
            <p:spPr bwMode="auto">
              <a:xfrm>
                <a:off x="4366724" y="5877300"/>
                <a:ext cx="236537" cy="0"/>
              </a:xfrm>
              <a:prstGeom prst="line">
                <a:avLst/>
              </a:prstGeom>
              <a:noFill/>
              <a:ln w="19050">
                <a:solidFill>
                  <a:schemeClr val="tx1"/>
                </a:solidFill>
                <a:round/>
                <a:headEnd/>
                <a:tailEnd type="triangle" w="med" len="med"/>
              </a:ln>
            </p:spPr>
            <p:txBody>
              <a:bodyPr wrap="none" anchor="ctr">
                <a:prstTxWarp prst="textNoShape">
                  <a:avLst/>
                </a:prstTxWarp>
              </a:bodyPr>
              <a:lstStyle/>
              <a:p>
                <a:pPr>
                  <a:defRPr/>
                </a:pPr>
                <a:endParaRPr lang="en-US">
                  <a:solidFill>
                    <a:prstClr val="black"/>
                  </a:solidFill>
                  <a:latin typeface="Calibri"/>
                  <a:ea typeface="ＭＳ Ｐゴシック" pitchFamily="-109" charset="-128"/>
                  <a:cs typeface="ＭＳ Ｐゴシック" pitchFamily="-109" charset="-128"/>
                </a:endParaRPr>
              </a:p>
            </p:txBody>
          </p:sp>
        </p:grpSp>
        <p:grpSp>
          <p:nvGrpSpPr>
            <p:cNvPr id="4" name="Group 110"/>
            <p:cNvGrpSpPr/>
            <p:nvPr/>
          </p:nvGrpSpPr>
          <p:grpSpPr>
            <a:xfrm rot="1455542">
              <a:off x="2949969" y="1635002"/>
              <a:ext cx="616622" cy="762017"/>
              <a:chOff x="1503251" y="1474813"/>
              <a:chExt cx="830336" cy="1026125"/>
            </a:xfrm>
          </p:grpSpPr>
          <p:sp>
            <p:nvSpPr>
              <p:cNvPr id="99" name="Oval 98"/>
              <p:cNvSpPr/>
              <p:nvPr/>
            </p:nvSpPr>
            <p:spPr>
              <a:xfrm>
                <a:off x="1503251" y="1474813"/>
                <a:ext cx="436562" cy="102235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100">
                  <a:solidFill>
                    <a:prstClr val="white"/>
                  </a:solidFill>
                  <a:latin typeface="Calibri"/>
                </a:endParaRPr>
              </a:p>
            </p:txBody>
          </p:sp>
          <p:sp>
            <p:nvSpPr>
              <p:cNvPr id="100" name="Oval 99"/>
              <p:cNvSpPr/>
              <p:nvPr/>
            </p:nvSpPr>
            <p:spPr>
              <a:xfrm>
                <a:off x="1895437" y="1478586"/>
                <a:ext cx="438150" cy="1022352"/>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US" sz="1100">
                  <a:solidFill>
                    <a:prstClr val="white"/>
                  </a:solidFill>
                  <a:latin typeface="Calibri"/>
                </a:endParaRPr>
              </a:p>
            </p:txBody>
          </p:sp>
        </p:grpSp>
        <p:sp>
          <p:nvSpPr>
            <p:cNvPr id="112" name="Oval 111"/>
            <p:cNvSpPr/>
            <p:nvPr/>
          </p:nvSpPr>
          <p:spPr>
            <a:xfrm rot="1455542">
              <a:off x="3692251" y="1602519"/>
              <a:ext cx="247966" cy="302978"/>
            </a:xfrm>
            <a:prstGeom prst="ellipse">
              <a:avLst/>
            </a:prstGeom>
          </p:spPr>
          <p:style>
            <a:lnRef idx="1">
              <a:schemeClr val="accent1"/>
            </a:lnRef>
            <a:fillRef idx="2">
              <a:schemeClr val="accent1"/>
            </a:fillRef>
            <a:effectRef idx="1">
              <a:schemeClr val="accent1"/>
            </a:effectRef>
            <a:fontRef idx="minor">
              <a:schemeClr val="dk1"/>
            </a:fontRef>
          </p:style>
          <p:txBody>
            <a:bodyPr anchor="ctr"/>
            <a:lstStyle/>
            <a:p>
              <a:pPr algn="ctr">
                <a:defRPr/>
              </a:pPr>
              <a:endParaRPr lang="en-US" sz="1100">
                <a:solidFill>
                  <a:prstClr val="white"/>
                </a:solidFill>
                <a:latin typeface="Calibri"/>
              </a:endParaRPr>
            </a:p>
          </p:txBody>
        </p:sp>
        <p:sp>
          <p:nvSpPr>
            <p:cNvPr id="114" name="Regular Pentagon 113"/>
            <p:cNvSpPr/>
            <p:nvPr/>
          </p:nvSpPr>
          <p:spPr bwMode="auto">
            <a:xfrm rot="16200000">
              <a:off x="904444" y="1612721"/>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115" name="Regular Pentagon 114"/>
            <p:cNvSpPr/>
            <p:nvPr/>
          </p:nvSpPr>
          <p:spPr bwMode="auto">
            <a:xfrm rot="16200000">
              <a:off x="1235438" y="1708764"/>
              <a:ext cx="192088"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116" name="Regular Pentagon 115"/>
            <p:cNvSpPr/>
            <p:nvPr/>
          </p:nvSpPr>
          <p:spPr bwMode="auto">
            <a:xfrm rot="16200000">
              <a:off x="820307" y="1901646"/>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117" name="Regular Pentagon 116"/>
            <p:cNvSpPr/>
            <p:nvPr/>
          </p:nvSpPr>
          <p:spPr bwMode="auto">
            <a:xfrm rot="16200000">
              <a:off x="1072719" y="1901646"/>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118" name="Rectangle 67"/>
            <p:cNvSpPr>
              <a:spLocks noChangeArrowheads="1"/>
            </p:cNvSpPr>
            <p:nvPr/>
          </p:nvSpPr>
          <p:spPr bwMode="auto">
            <a:xfrm>
              <a:off x="68057" y="1774844"/>
              <a:ext cx="1556836"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smtClean="0">
                  <a:solidFill>
                    <a:srgbClr val="000000"/>
                  </a:solidFill>
                  <a:latin typeface="Helvetica" charset="0"/>
                  <a:ea typeface="ＭＳ Ｐゴシック" charset="-128"/>
                  <a:cs typeface="ＭＳ Ｐゴシック" charset="-128"/>
                </a:rPr>
                <a:t>Glucocorticoids</a:t>
              </a:r>
              <a:endParaRPr lang="de-DE" sz="1400" b="1" dirty="0">
                <a:solidFill>
                  <a:srgbClr val="000000"/>
                </a:solidFill>
                <a:latin typeface="Helvetica" charset="0"/>
                <a:ea typeface="ＭＳ Ｐゴシック" charset="-128"/>
                <a:cs typeface="ＭＳ Ｐゴシック" charset="-128"/>
              </a:endParaRPr>
            </a:p>
          </p:txBody>
        </p:sp>
        <p:grpSp>
          <p:nvGrpSpPr>
            <p:cNvPr id="5" name="Group 124"/>
            <p:cNvGrpSpPr/>
            <p:nvPr/>
          </p:nvGrpSpPr>
          <p:grpSpPr>
            <a:xfrm>
              <a:off x="1533474" y="2085220"/>
              <a:ext cx="922338" cy="809658"/>
              <a:chOff x="1909762" y="5319713"/>
              <a:chExt cx="922338" cy="809658"/>
            </a:xfrm>
          </p:grpSpPr>
          <p:pic>
            <p:nvPicPr>
              <p:cNvPr id="119" name="Picture 62"/>
              <p:cNvPicPr>
                <a:picLocks noChangeAspect="1"/>
              </p:cNvPicPr>
              <p:nvPr/>
            </p:nvPicPr>
            <p:blipFill>
              <a:blip r:embed="rId4"/>
              <a:srcRect/>
              <a:stretch>
                <a:fillRect/>
              </a:stretch>
            </p:blipFill>
            <p:spPr bwMode="auto">
              <a:xfrm rot="5400000">
                <a:off x="2158217" y="5580087"/>
                <a:ext cx="735528" cy="363037"/>
              </a:xfrm>
              <a:prstGeom prst="rect">
                <a:avLst/>
              </a:prstGeom>
              <a:noFill/>
              <a:ln w="9525">
                <a:noFill/>
                <a:miter lim="800000"/>
                <a:headEnd/>
                <a:tailEnd/>
              </a:ln>
            </p:spPr>
          </p:pic>
          <p:sp>
            <p:nvSpPr>
              <p:cNvPr id="120" name="Regular Pentagon 119"/>
              <p:cNvSpPr/>
              <p:nvPr/>
            </p:nvSpPr>
            <p:spPr bwMode="auto">
              <a:xfrm>
                <a:off x="2659063" y="5319713"/>
                <a:ext cx="173037" cy="152400"/>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pic>
            <p:nvPicPr>
              <p:cNvPr id="121" name="Picture 67"/>
              <p:cNvPicPr>
                <a:picLocks noChangeAspect="1"/>
              </p:cNvPicPr>
              <p:nvPr/>
            </p:nvPicPr>
            <p:blipFill>
              <a:blip r:embed="rId4"/>
              <a:srcRect/>
              <a:stretch>
                <a:fillRect/>
              </a:stretch>
            </p:blipFill>
            <p:spPr bwMode="auto">
              <a:xfrm rot="16200000" flipH="1">
                <a:off x="1845254" y="5580088"/>
                <a:ext cx="735528" cy="363037"/>
              </a:xfrm>
              <a:prstGeom prst="rect">
                <a:avLst/>
              </a:prstGeom>
              <a:noFill/>
              <a:ln w="9525">
                <a:noFill/>
                <a:miter lim="800000"/>
                <a:headEnd/>
                <a:tailEnd/>
              </a:ln>
            </p:spPr>
          </p:pic>
          <p:sp>
            <p:nvSpPr>
              <p:cNvPr id="122" name="Regular Pentagon 121"/>
              <p:cNvSpPr/>
              <p:nvPr/>
            </p:nvSpPr>
            <p:spPr bwMode="auto">
              <a:xfrm flipH="1">
                <a:off x="1909762" y="5319713"/>
                <a:ext cx="173037" cy="152400"/>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123" name="Rectangle 67"/>
              <p:cNvSpPr>
                <a:spLocks noChangeArrowheads="1"/>
              </p:cNvSpPr>
              <p:nvPr/>
            </p:nvSpPr>
            <p:spPr bwMode="auto">
              <a:xfrm rot="16200000">
                <a:off x="2019328" y="5661124"/>
                <a:ext cx="453970"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a:solidFill>
                      <a:srgbClr val="000000"/>
                    </a:solidFill>
                    <a:latin typeface="Helvetica" charset="0"/>
                    <a:ea typeface="ＭＳ Ｐゴシック" charset="-128"/>
                    <a:cs typeface="ＭＳ Ｐゴシック" charset="-128"/>
                  </a:rPr>
                  <a:t>GR</a:t>
                </a:r>
                <a:endParaRPr lang="de-DE" sz="1400" b="1">
                  <a:solidFill>
                    <a:srgbClr val="000000"/>
                  </a:solidFill>
                  <a:latin typeface="Helvetica" charset="0"/>
                  <a:ea typeface="ＭＳ Ｐゴシック" charset="-128"/>
                  <a:cs typeface="ＭＳ Ｐゴシック" charset="-128"/>
                </a:endParaRPr>
              </a:p>
            </p:txBody>
          </p:sp>
          <p:sp>
            <p:nvSpPr>
              <p:cNvPr id="124" name="Rectangle 67"/>
              <p:cNvSpPr>
                <a:spLocks noChangeArrowheads="1"/>
              </p:cNvSpPr>
              <p:nvPr/>
            </p:nvSpPr>
            <p:spPr bwMode="auto">
              <a:xfrm rot="16200000">
                <a:off x="2278089" y="5650012"/>
                <a:ext cx="453970"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grpSp>
        <p:sp>
          <p:nvSpPr>
            <p:cNvPr id="126" name="Left Arrow 125"/>
            <p:cNvSpPr/>
            <p:nvPr/>
          </p:nvSpPr>
          <p:spPr>
            <a:xfrm rot="18000000">
              <a:off x="2309243" y="2984088"/>
              <a:ext cx="533833" cy="3693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TextBox 41"/>
            <p:cNvSpPr txBox="1"/>
            <p:nvPr/>
          </p:nvSpPr>
          <p:spPr>
            <a:xfrm>
              <a:off x="228600" y="5552420"/>
              <a:ext cx="4386938" cy="523220"/>
            </a:xfrm>
            <a:prstGeom prst="rect">
              <a:avLst/>
            </a:prstGeom>
            <a:noFill/>
          </p:spPr>
          <p:txBody>
            <a:bodyPr wrap="none" rtlCol="0">
              <a:spAutoFit/>
            </a:bodyPr>
            <a:lstStyle/>
            <a:p>
              <a:r>
                <a:rPr lang="en-US" sz="2800" dirty="0" smtClean="0"/>
                <a:t>Suppression of Inflammation</a:t>
              </a:r>
              <a:endParaRPr lang="en-US" sz="2800" dirty="0"/>
            </a:p>
          </p:txBody>
        </p:sp>
        <p:sp>
          <p:nvSpPr>
            <p:cNvPr id="43" name="Left Arrow 42"/>
            <p:cNvSpPr/>
            <p:nvPr/>
          </p:nvSpPr>
          <p:spPr>
            <a:xfrm rot="16200000">
              <a:off x="2028718" y="4932696"/>
              <a:ext cx="533833" cy="3693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Left Arrow 73"/>
            <p:cNvSpPr/>
            <p:nvPr/>
          </p:nvSpPr>
          <p:spPr>
            <a:xfrm rot="14078485">
              <a:off x="1844052" y="2949946"/>
              <a:ext cx="533833" cy="3693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4" name="Oval 43"/>
          <p:cNvSpPr/>
          <p:nvPr/>
        </p:nvSpPr>
        <p:spPr bwMode="auto">
          <a:xfrm>
            <a:off x="5512451" y="2134025"/>
            <a:ext cx="2251116" cy="2248411"/>
          </a:xfrm>
          <a:prstGeom prst="ellipse">
            <a:avLst/>
          </a:prstGeom>
          <a:gradFill flip="none" rotWithShape="1">
            <a:gsLst>
              <a:gs pos="0">
                <a:srgbClr val="EEECE1">
                  <a:lumMod val="25000"/>
                </a:srgbClr>
              </a:gs>
              <a:gs pos="100000">
                <a:srgbClr val="FFFFFF"/>
              </a:gs>
            </a:gsLst>
            <a:lin ang="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defTabSz="914400" eaLnBrk="0" hangingPunct="0">
              <a:defRPr/>
            </a:pPr>
            <a:endParaRPr lang="en-US" sz="1200" kern="0">
              <a:solidFill>
                <a:srgbClr val="FFFFFF"/>
              </a:solidFill>
              <a:latin typeface="Calibri"/>
              <a:ea typeface="ＭＳ Ｐゴシック" charset="-128"/>
              <a:cs typeface="ＭＳ Ｐゴシック" charset="-128"/>
            </a:endParaRPr>
          </a:p>
        </p:txBody>
      </p:sp>
      <p:sp>
        <p:nvSpPr>
          <p:cNvPr id="46" name="TextBox 390"/>
          <p:cNvSpPr txBox="1">
            <a:spLocks noChangeArrowheads="1"/>
          </p:cNvSpPr>
          <p:nvPr/>
        </p:nvSpPr>
        <p:spPr bwMode="auto">
          <a:xfrm>
            <a:off x="7597931" y="2627143"/>
            <a:ext cx="1186643" cy="338554"/>
          </a:xfrm>
          <a:prstGeom prst="rect">
            <a:avLst/>
          </a:prstGeom>
          <a:noFill/>
          <a:ln w="9525">
            <a:noFill/>
            <a:miter lim="800000"/>
            <a:headEnd/>
            <a:tailEnd/>
          </a:ln>
        </p:spPr>
        <p:txBody>
          <a:bodyPr wrap="none">
            <a:prstTxWarp prst="textNoShape">
              <a:avLst/>
            </a:prstTxWarp>
            <a:spAutoFit/>
          </a:bodyPr>
          <a:lstStyle/>
          <a:p>
            <a:pPr defTabSz="914400" eaLnBrk="0" fontAlgn="base" hangingPunct="0">
              <a:spcBef>
                <a:spcPct val="0"/>
              </a:spcBef>
              <a:spcAft>
                <a:spcPct val="0"/>
              </a:spcAft>
            </a:pPr>
            <a:r>
              <a:rPr lang="en-US" sz="1600" b="1" dirty="0" err="1" smtClean="0">
                <a:solidFill>
                  <a:srgbClr val="000000"/>
                </a:solidFill>
                <a:latin typeface="Calibri" charset="0"/>
                <a:ea typeface="ＭＳ Ｐゴシック" charset="-128"/>
                <a:cs typeface="ＭＳ Ｐゴシック" charset="-128"/>
              </a:rPr>
              <a:t>Osteoblasts</a:t>
            </a:r>
            <a:endParaRPr lang="en-US" sz="1600" b="1" dirty="0">
              <a:solidFill>
                <a:srgbClr val="000000"/>
              </a:solidFill>
              <a:latin typeface="Calibri" charset="0"/>
              <a:ea typeface="ＭＳ Ｐゴシック" charset="-128"/>
              <a:cs typeface="ＭＳ Ｐゴシック" charset="-128"/>
            </a:endParaRPr>
          </a:p>
        </p:txBody>
      </p:sp>
      <p:sp>
        <p:nvSpPr>
          <p:cNvPr id="47" name="Text Box 49"/>
          <p:cNvSpPr txBox="1">
            <a:spLocks noChangeArrowheads="1"/>
          </p:cNvSpPr>
          <p:nvPr/>
        </p:nvSpPr>
        <p:spPr bwMode="auto">
          <a:xfrm>
            <a:off x="5974375" y="2375749"/>
            <a:ext cx="698500" cy="230832"/>
          </a:xfrm>
          <a:prstGeom prst="rect">
            <a:avLst/>
          </a:prstGeom>
          <a:noFill/>
          <a:ln w="9525">
            <a:noFill/>
            <a:miter lim="800000"/>
            <a:headEnd/>
            <a:tailEnd/>
          </a:ln>
        </p:spPr>
        <p:txBody>
          <a:bodyPr>
            <a:prstTxWarp prst="textNoShape">
              <a:avLst/>
            </a:prstTxWarp>
            <a:spAutoFit/>
          </a:bodyPr>
          <a:lstStyle/>
          <a:p>
            <a:pPr>
              <a:spcBef>
                <a:spcPct val="50000"/>
              </a:spcBef>
            </a:pPr>
            <a:endParaRPr lang="el-GR" sz="900" b="1" u="sng">
              <a:effectLst/>
              <a:ea typeface="Arial" pitchFamily="1" charset="0"/>
              <a:cs typeface="Arial" pitchFamily="1" charset="0"/>
            </a:endParaRPr>
          </a:p>
        </p:txBody>
      </p:sp>
      <p:sp>
        <p:nvSpPr>
          <p:cNvPr id="48" name="Regular Pentagon 47"/>
          <p:cNvSpPr/>
          <p:nvPr/>
        </p:nvSpPr>
        <p:spPr bwMode="auto">
          <a:xfrm rot="16200000">
            <a:off x="5516436" y="1929970"/>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49" name="Regular Pentagon 48"/>
          <p:cNvSpPr/>
          <p:nvPr/>
        </p:nvSpPr>
        <p:spPr bwMode="auto">
          <a:xfrm rot="16200000">
            <a:off x="5847413" y="2026012"/>
            <a:ext cx="192088"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50" name="Regular Pentagon 49"/>
          <p:cNvSpPr/>
          <p:nvPr/>
        </p:nvSpPr>
        <p:spPr bwMode="auto">
          <a:xfrm rot="16200000">
            <a:off x="5432282" y="2218894"/>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sp>
        <p:nvSpPr>
          <p:cNvPr id="51" name="Regular Pentagon 50"/>
          <p:cNvSpPr/>
          <p:nvPr/>
        </p:nvSpPr>
        <p:spPr bwMode="auto">
          <a:xfrm rot="16200000">
            <a:off x="5684711" y="2218894"/>
            <a:ext cx="193675"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latin typeface="Calibri"/>
              <a:ea typeface="ＭＳ Ｐゴシック" charset="-128"/>
              <a:cs typeface="ＭＳ Ｐゴシック" charset="-128"/>
            </a:endParaRPr>
          </a:p>
        </p:txBody>
      </p:sp>
      <p:grpSp>
        <p:nvGrpSpPr>
          <p:cNvPr id="9" name="Group 90"/>
          <p:cNvGrpSpPr/>
          <p:nvPr/>
        </p:nvGrpSpPr>
        <p:grpSpPr>
          <a:xfrm flipV="1">
            <a:off x="7073125" y="3853636"/>
            <a:ext cx="236537" cy="261938"/>
            <a:chOff x="4366724" y="5877300"/>
            <a:chExt cx="236537" cy="261938"/>
          </a:xfrm>
        </p:grpSpPr>
        <p:sp>
          <p:nvSpPr>
            <p:cNvPr id="72" name="Line 92"/>
            <p:cNvSpPr>
              <a:spLocks noChangeShapeType="1"/>
            </p:cNvSpPr>
            <p:nvPr/>
          </p:nvSpPr>
          <p:spPr bwMode="auto">
            <a:xfrm>
              <a:off x="4366724" y="5885238"/>
              <a:ext cx="0" cy="254000"/>
            </a:xfrm>
            <a:prstGeom prst="line">
              <a:avLst/>
            </a:prstGeom>
            <a:noFill/>
            <a:ln w="19050">
              <a:solidFill>
                <a:schemeClr val="tx1"/>
              </a:solidFill>
              <a:round/>
              <a:headEnd/>
              <a:tailEnd/>
            </a:ln>
          </p:spPr>
          <p:txBody>
            <a:bodyPr wrap="none" anchor="ctr">
              <a:prstTxWarp prst="textNoShape">
                <a:avLst/>
              </a:prstTxWarp>
            </a:bodyPr>
            <a:lstStyle/>
            <a:p>
              <a:pPr>
                <a:defRPr/>
              </a:pPr>
              <a:endParaRPr lang="en-US">
                <a:solidFill>
                  <a:prstClr val="black"/>
                </a:solidFill>
                <a:latin typeface="Calibri"/>
                <a:ea typeface="ＭＳ Ｐゴシック" pitchFamily="-109" charset="-128"/>
                <a:cs typeface="ＭＳ Ｐゴシック" pitchFamily="-109" charset="-128"/>
              </a:endParaRPr>
            </a:p>
          </p:txBody>
        </p:sp>
        <p:sp>
          <p:nvSpPr>
            <p:cNvPr id="73" name="Line 93"/>
            <p:cNvSpPr>
              <a:spLocks noChangeShapeType="1"/>
            </p:cNvSpPr>
            <p:nvPr/>
          </p:nvSpPr>
          <p:spPr bwMode="auto">
            <a:xfrm>
              <a:off x="4366724" y="5877300"/>
              <a:ext cx="236537" cy="0"/>
            </a:xfrm>
            <a:prstGeom prst="line">
              <a:avLst/>
            </a:prstGeom>
            <a:noFill/>
            <a:ln w="19050">
              <a:solidFill>
                <a:schemeClr val="tx1"/>
              </a:solidFill>
              <a:round/>
              <a:headEnd/>
              <a:tailEnd type="triangle" w="med" len="med"/>
            </a:ln>
          </p:spPr>
          <p:txBody>
            <a:bodyPr wrap="none" anchor="ctr">
              <a:prstTxWarp prst="textNoShape">
                <a:avLst/>
              </a:prstTxWarp>
            </a:bodyPr>
            <a:lstStyle/>
            <a:p>
              <a:pPr>
                <a:defRPr/>
              </a:pPr>
              <a:endParaRPr lang="en-US">
                <a:solidFill>
                  <a:prstClr val="black"/>
                </a:solidFill>
                <a:latin typeface="Calibri"/>
                <a:ea typeface="ＭＳ Ｐゴシック" pitchFamily="-109" charset="-128"/>
                <a:cs typeface="ＭＳ Ｐゴシック" pitchFamily="-109" charset="-128"/>
              </a:endParaRPr>
            </a:p>
          </p:txBody>
        </p:sp>
      </p:grpSp>
      <p:sp>
        <p:nvSpPr>
          <p:cNvPr id="75" name="Text Box 65"/>
          <p:cNvSpPr txBox="1">
            <a:spLocks noChangeArrowheads="1"/>
          </p:cNvSpPr>
          <p:nvPr/>
        </p:nvSpPr>
        <p:spPr bwMode="auto">
          <a:xfrm>
            <a:off x="5740704" y="3486725"/>
            <a:ext cx="1513725" cy="646331"/>
          </a:xfrm>
          <a:prstGeom prst="rect">
            <a:avLst/>
          </a:prstGeom>
          <a:noFill/>
          <a:ln w="9525">
            <a:noFill/>
            <a:miter lim="800000"/>
            <a:headEnd/>
            <a:tailEnd/>
          </a:ln>
        </p:spPr>
        <p:txBody>
          <a:bodyPr wrap="square">
            <a:prstTxWarp prst="textNoShape">
              <a:avLst/>
            </a:prstTxWarp>
            <a:spAutoFit/>
          </a:bodyPr>
          <a:lstStyle/>
          <a:p>
            <a:pPr>
              <a:spcBef>
                <a:spcPct val="50000"/>
              </a:spcBef>
            </a:pPr>
            <a:r>
              <a:rPr lang="de-DE" sz="1800" b="1" u="sng" dirty="0" err="1" smtClean="0">
                <a:solidFill>
                  <a:schemeClr val="tx2">
                    <a:lumMod val="75000"/>
                  </a:schemeClr>
                </a:solidFill>
                <a:effectLst/>
                <a:ea typeface="Arial" pitchFamily="1" charset="0"/>
                <a:cs typeface="Arial" pitchFamily="1" charset="0"/>
              </a:rPr>
              <a:t>Cytokines/and</a:t>
            </a:r>
            <a:r>
              <a:rPr lang="de-DE" sz="1800" b="1" u="sng" dirty="0" smtClean="0">
                <a:solidFill>
                  <a:schemeClr val="tx2">
                    <a:lumMod val="75000"/>
                  </a:schemeClr>
                </a:solidFill>
                <a:effectLst/>
                <a:ea typeface="Arial" pitchFamily="1" charset="0"/>
                <a:cs typeface="Arial" pitchFamily="1" charset="0"/>
              </a:rPr>
              <a:t> </a:t>
            </a:r>
            <a:r>
              <a:rPr lang="de-DE" sz="1800" b="1" u="sng" dirty="0" err="1" smtClean="0">
                <a:solidFill>
                  <a:schemeClr val="tx2">
                    <a:lumMod val="75000"/>
                  </a:schemeClr>
                </a:solidFill>
                <a:effectLst/>
                <a:ea typeface="Arial" pitchFamily="1" charset="0"/>
                <a:cs typeface="Arial" pitchFamily="1" charset="0"/>
              </a:rPr>
              <a:t>others</a:t>
            </a:r>
            <a:endParaRPr lang="el-GR" sz="1800" b="1" u="sng" dirty="0">
              <a:solidFill>
                <a:schemeClr val="tx2">
                  <a:lumMod val="75000"/>
                </a:schemeClr>
              </a:solidFill>
              <a:effectLst/>
              <a:ea typeface="Arial" pitchFamily="1" charset="0"/>
              <a:cs typeface="Arial" pitchFamily="1" charset="0"/>
            </a:endParaRPr>
          </a:p>
        </p:txBody>
      </p:sp>
      <p:sp>
        <p:nvSpPr>
          <p:cNvPr id="76" name="TextBox 75"/>
          <p:cNvSpPr txBox="1"/>
          <p:nvPr/>
        </p:nvSpPr>
        <p:spPr>
          <a:xfrm>
            <a:off x="4883095" y="5552420"/>
            <a:ext cx="3959487" cy="523220"/>
          </a:xfrm>
          <a:prstGeom prst="rect">
            <a:avLst/>
          </a:prstGeom>
          <a:noFill/>
        </p:spPr>
        <p:txBody>
          <a:bodyPr wrap="none" rtlCol="0">
            <a:spAutoFit/>
          </a:bodyPr>
          <a:lstStyle/>
          <a:p>
            <a:r>
              <a:rPr lang="en-US" sz="2800" dirty="0" smtClean="0"/>
              <a:t>Side effects: Osteoporosis</a:t>
            </a:r>
            <a:endParaRPr lang="en-US" sz="2800" dirty="0"/>
          </a:p>
        </p:txBody>
      </p:sp>
      <p:sp>
        <p:nvSpPr>
          <p:cNvPr id="77" name="Left Arrow 76"/>
          <p:cNvSpPr/>
          <p:nvPr/>
        </p:nvSpPr>
        <p:spPr>
          <a:xfrm rot="16200000">
            <a:off x="6509442" y="4932697"/>
            <a:ext cx="533833" cy="369332"/>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64" name="Picture 84"/>
          <p:cNvPicPr>
            <a:picLocks noChangeAspect="1"/>
          </p:cNvPicPr>
          <p:nvPr/>
        </p:nvPicPr>
        <p:blipFill>
          <a:blip r:embed="rId5"/>
          <a:srcRect/>
          <a:stretch>
            <a:fillRect/>
          </a:stretch>
        </p:blipFill>
        <p:spPr bwMode="auto">
          <a:xfrm>
            <a:off x="6314628" y="2328756"/>
            <a:ext cx="815975" cy="401638"/>
          </a:xfrm>
          <a:prstGeom prst="rect">
            <a:avLst/>
          </a:prstGeom>
          <a:noFill/>
          <a:ln w="9525">
            <a:noFill/>
            <a:miter lim="800000"/>
            <a:headEnd/>
            <a:tailEnd/>
          </a:ln>
        </p:spPr>
      </p:pic>
      <p:sp>
        <p:nvSpPr>
          <p:cNvPr id="65" name="Regular Pentagon 64"/>
          <p:cNvSpPr/>
          <p:nvPr/>
        </p:nvSpPr>
        <p:spPr bwMode="auto">
          <a:xfrm rot="16200000">
            <a:off x="6253491" y="2193025"/>
            <a:ext cx="192087" cy="16827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68" name="Oval 67"/>
          <p:cNvSpPr/>
          <p:nvPr/>
        </p:nvSpPr>
        <p:spPr bwMode="auto">
          <a:xfrm>
            <a:off x="6369709" y="3086740"/>
            <a:ext cx="336915" cy="488330"/>
          </a:xfrm>
          <a:prstGeom prst="ellipse">
            <a:avLst/>
          </a:prstGeom>
          <a:gradFill flip="none" rotWithShape="1">
            <a:gsLst>
              <a:gs pos="0">
                <a:srgbClr val="FF0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69" name="Oval 68"/>
          <p:cNvSpPr/>
          <p:nvPr/>
        </p:nvSpPr>
        <p:spPr bwMode="auto">
          <a:xfrm>
            <a:off x="6706625" y="3076669"/>
            <a:ext cx="336915" cy="488330"/>
          </a:xfrm>
          <a:prstGeom prst="ellipse">
            <a:avLst/>
          </a:prstGeom>
          <a:gradFill flip="none" rotWithShape="1">
            <a:gsLst>
              <a:gs pos="0">
                <a:srgbClr val="008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93" name="Oval 92"/>
          <p:cNvSpPr/>
          <p:nvPr/>
        </p:nvSpPr>
        <p:spPr>
          <a:xfrm>
            <a:off x="6279685" y="2660556"/>
            <a:ext cx="741363" cy="492125"/>
          </a:xfrm>
          <a:prstGeom prst="ellipse">
            <a:avLst/>
          </a:prstGeom>
          <a:gradFill rotWithShape="1">
            <a:gsLst>
              <a:gs pos="0">
                <a:srgbClr val="9BBB59">
                  <a:tint val="50000"/>
                  <a:satMod val="300000"/>
                </a:srgbClr>
              </a:gs>
              <a:gs pos="35000">
                <a:srgbClr val="9BBB59">
                  <a:tint val="37000"/>
                  <a:satMod val="300000"/>
                </a:srgbClr>
              </a:gs>
              <a:gs pos="100000">
                <a:srgbClr val="9BBB59">
                  <a:tint val="15000"/>
                  <a:satMod val="350000"/>
                </a:srgbClr>
              </a:gs>
            </a:gsLst>
            <a:lin ang="16200000" scaled="1"/>
          </a:gradFill>
          <a:ln w="9525" cap="flat" cmpd="sng" algn="ctr">
            <a:solidFill>
              <a:srgbClr val="9BBB59">
                <a:shade val="95000"/>
                <a:satMod val="105000"/>
              </a:srgbClr>
            </a:solidFill>
            <a:prstDash val="solid"/>
          </a:ln>
          <a:effectLst>
            <a:outerShdw blurRad="40000" dist="20000" dir="5400000" rotWithShape="0">
              <a:srgbClr val="000000">
                <a:alpha val="38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a:ea typeface="+mn-ea"/>
              <a:cs typeface="+mn-cs"/>
            </a:endParaRPr>
          </a:p>
        </p:txBody>
      </p:sp>
      <p:sp>
        <p:nvSpPr>
          <p:cNvPr id="96" name="Rectangle 67"/>
          <p:cNvSpPr>
            <a:spLocks noChangeArrowheads="1"/>
          </p:cNvSpPr>
          <p:nvPr/>
        </p:nvSpPr>
        <p:spPr bwMode="auto">
          <a:xfrm>
            <a:off x="6474948" y="2395443"/>
            <a:ext cx="453970"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dirty="0">
                <a:solidFill>
                  <a:srgbClr val="000000"/>
                </a:solidFill>
                <a:latin typeface="Helvetica" charset="0"/>
                <a:ea typeface="ＭＳ Ｐゴシック" charset="-128"/>
                <a:cs typeface="ＭＳ Ｐゴシック" charset="-128"/>
              </a:rPr>
              <a:t>GR</a:t>
            </a:r>
            <a:endParaRPr lang="de-DE" sz="1400" b="1" dirty="0">
              <a:solidFill>
                <a:srgbClr val="000000"/>
              </a:solidFill>
              <a:latin typeface="Helvetica" charset="0"/>
              <a:ea typeface="ＭＳ Ｐゴシック" charset="-128"/>
              <a:cs typeface="ＭＳ Ｐゴシック" charset="-128"/>
            </a:endParaRPr>
          </a:p>
        </p:txBody>
      </p:sp>
      <p:sp>
        <p:nvSpPr>
          <p:cNvPr id="97" name="Oval 96"/>
          <p:cNvSpPr/>
          <p:nvPr/>
        </p:nvSpPr>
        <p:spPr>
          <a:xfrm>
            <a:off x="6952803" y="2924081"/>
            <a:ext cx="638175" cy="422275"/>
          </a:xfrm>
          <a:prstGeom prst="ellipse">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98" name="Oval 97"/>
          <p:cNvSpPr/>
          <p:nvPr/>
        </p:nvSpPr>
        <p:spPr>
          <a:xfrm>
            <a:off x="6979791" y="3263793"/>
            <a:ext cx="231775" cy="176212"/>
          </a:xfrm>
          <a:prstGeom prst="ellipse">
            <a:avLst/>
          </a:prstGeom>
          <a:gradFill rotWithShape="1">
            <a:gsLst>
              <a:gs pos="0">
                <a:srgbClr val="8064A2">
                  <a:tint val="100000"/>
                  <a:shade val="100000"/>
                  <a:satMod val="130000"/>
                </a:srgbClr>
              </a:gs>
              <a:gs pos="100000">
                <a:srgbClr val="8064A2">
                  <a:tint val="50000"/>
                  <a:shade val="100000"/>
                  <a:satMod val="350000"/>
                </a:srgbClr>
              </a:gs>
            </a:gsLst>
            <a:lin ang="16200000" scaled="0"/>
          </a:gradFill>
          <a:ln w="9525" cap="flat" cmpd="sng" algn="ctr">
            <a:solidFill>
              <a:srgbClr val="8064A2">
                <a:shade val="95000"/>
                <a:satMod val="105000"/>
              </a:srgbClr>
            </a:solidFill>
            <a:prstDash val="solid"/>
          </a:ln>
          <a:effectLst>
            <a:outerShdw blurRad="40000" dist="23000" dir="5400000" rotWithShape="0">
              <a:srgbClr val="000000">
                <a:alpha val="35000"/>
              </a:srgbClr>
            </a:outerShdw>
          </a:effectLst>
        </p:spPr>
        <p:txBody>
          <a:bodyPr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a:ea typeface="+mn-ea"/>
              <a:cs typeface="+mn-cs"/>
            </a:endParaRPr>
          </a:p>
        </p:txBody>
      </p:sp>
      <p:sp>
        <p:nvSpPr>
          <p:cNvPr id="104" name="Text Box 61"/>
          <p:cNvSpPr txBox="1">
            <a:spLocks noChangeArrowheads="1"/>
          </p:cNvSpPr>
          <p:nvPr/>
        </p:nvSpPr>
        <p:spPr bwMode="auto">
          <a:xfrm>
            <a:off x="5613255" y="3101450"/>
            <a:ext cx="652142" cy="338554"/>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de-DE" sz="1600" b="1" dirty="0">
                <a:solidFill>
                  <a:srgbClr val="000000"/>
                </a:solidFill>
                <a:latin typeface="Helvetica" charset="0"/>
                <a:ea typeface="ＭＳ Ｐゴシック" charset="-128"/>
                <a:cs typeface="ＭＳ Ｐゴシック" charset="-128"/>
              </a:rPr>
              <a:t>AP-1</a:t>
            </a:r>
          </a:p>
        </p:txBody>
      </p:sp>
      <p:cxnSp>
        <p:nvCxnSpPr>
          <p:cNvPr id="70" name="Straight Connector 69"/>
          <p:cNvCxnSpPr/>
          <p:nvPr/>
        </p:nvCxnSpPr>
        <p:spPr bwMode="auto">
          <a:xfrm rot="5400000">
            <a:off x="6919137" y="3861584"/>
            <a:ext cx="307975" cy="307975"/>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cxnSp>
        <p:nvCxnSpPr>
          <p:cNvPr id="71" name="Straight Connector 70"/>
          <p:cNvCxnSpPr/>
          <p:nvPr/>
        </p:nvCxnSpPr>
        <p:spPr bwMode="auto">
          <a:xfrm rot="16200000" flipH="1">
            <a:off x="6919137" y="3861584"/>
            <a:ext cx="307975" cy="307975"/>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spTree>
    <p:extLst>
      <p:ext uri="{BB962C8B-B14F-4D97-AF65-F5344CB8AC3E}">
        <p14:creationId xmlns:p14="http://schemas.microsoft.com/office/powerpoint/2010/main" val="2915433753"/>
      </p:ext>
    </p:extLst>
  </p:cSld>
  <p:clrMapOvr>
    <a:masterClrMapping/>
  </p:clrMapOvr>
  <p:timing>
    <p:tnLst>
      <p:par>
        <p:cTn xmlns:p14="http://schemas.microsoft.com/office/powerpoint/2010/mai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Content Placeholder 5" descr="Gruppenbild_2013_IMG_0168.jpg"/>
          <p:cNvPicPr>
            <a:picLocks noChangeAspect="1"/>
          </p:cNvPicPr>
          <p:nvPr/>
        </p:nvPicPr>
        <p:blipFill>
          <a:blip r:embed="rId2">
            <a:extLst>
              <a:ext uri="{28A0092B-C50C-407E-A947-70E740481C1C}">
                <a14:useLocalDpi xmlns:a14="http://schemas.microsoft.com/office/drawing/2010/main" val="0"/>
              </a:ext>
            </a:extLst>
          </a:blip>
          <a:srcRect t="13336" b="13336"/>
          <a:stretch>
            <a:fillRect/>
          </a:stretch>
        </p:blipFill>
        <p:spPr>
          <a:xfrm>
            <a:off x="457200" y="2217058"/>
            <a:ext cx="8229600" cy="4525963"/>
          </a:xfrm>
          <a:prstGeom prst="rect">
            <a:avLst/>
          </a:prstGeom>
        </p:spPr>
      </p:pic>
      <p:sp>
        <p:nvSpPr>
          <p:cNvPr id="2" name="Title 1"/>
          <p:cNvSpPr>
            <a:spLocks noGrp="1"/>
          </p:cNvSpPr>
          <p:nvPr>
            <p:ph type="title"/>
          </p:nvPr>
        </p:nvSpPr>
        <p:spPr/>
        <p:txBody>
          <a:bodyPr/>
          <a:lstStyle/>
          <a:p>
            <a:endParaRPr lang="en-US"/>
          </a:p>
        </p:txBody>
      </p:sp>
      <p:sp>
        <p:nvSpPr>
          <p:cNvPr id="4" name="Text Box 26"/>
          <p:cNvSpPr txBox="1">
            <a:spLocks noChangeArrowheads="1"/>
          </p:cNvSpPr>
          <p:nvPr/>
        </p:nvSpPr>
        <p:spPr bwMode="auto">
          <a:xfrm>
            <a:off x="3886200" y="1605246"/>
            <a:ext cx="1596035"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smtClean="0">
                <a:solidFill>
                  <a:prstClr val="black"/>
                </a:solidFill>
              </a:rPr>
              <a:t>Sabine </a:t>
            </a:r>
            <a:r>
              <a:rPr lang="en-US" sz="1800" b="1" dirty="0" err="1" smtClean="0">
                <a:solidFill>
                  <a:prstClr val="black"/>
                </a:solidFill>
              </a:rPr>
              <a:t>Hübner</a:t>
            </a:r>
            <a:endParaRPr lang="en-US" sz="1800" b="1" dirty="0">
              <a:solidFill>
                <a:prstClr val="black"/>
              </a:solidFill>
            </a:endParaRPr>
          </a:p>
        </p:txBody>
      </p:sp>
      <p:sp>
        <p:nvSpPr>
          <p:cNvPr id="5" name="Text Box 26"/>
          <p:cNvSpPr txBox="1">
            <a:spLocks noChangeArrowheads="1"/>
          </p:cNvSpPr>
          <p:nvPr/>
        </p:nvSpPr>
        <p:spPr bwMode="auto">
          <a:xfrm>
            <a:off x="622300" y="1595857"/>
            <a:ext cx="1683724"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smtClean="0">
                <a:solidFill>
                  <a:prstClr val="black"/>
                </a:solidFill>
              </a:rPr>
              <a:t>Ulrike </a:t>
            </a:r>
            <a:r>
              <a:rPr lang="en-US" sz="1800" b="1" dirty="0" err="1" smtClean="0">
                <a:solidFill>
                  <a:prstClr val="black"/>
                </a:solidFill>
              </a:rPr>
              <a:t>Baschant</a:t>
            </a:r>
            <a:endParaRPr lang="en-US" sz="1800" b="1" dirty="0">
              <a:solidFill>
                <a:prstClr val="black"/>
              </a:solidFill>
            </a:endParaRPr>
          </a:p>
        </p:txBody>
      </p:sp>
      <p:sp>
        <p:nvSpPr>
          <p:cNvPr id="7" name="Oval 6"/>
          <p:cNvSpPr/>
          <p:nvPr/>
        </p:nvSpPr>
        <p:spPr>
          <a:xfrm>
            <a:off x="3822700" y="2515508"/>
            <a:ext cx="508000" cy="9017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Oval 7"/>
          <p:cNvSpPr/>
          <p:nvPr/>
        </p:nvSpPr>
        <p:spPr>
          <a:xfrm>
            <a:off x="1993900" y="2375808"/>
            <a:ext cx="508000" cy="9017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p:cNvSpPr/>
          <p:nvPr/>
        </p:nvSpPr>
        <p:spPr>
          <a:xfrm>
            <a:off x="1435100" y="2217058"/>
            <a:ext cx="508000" cy="9017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Text Box 26"/>
          <p:cNvSpPr txBox="1">
            <a:spLocks noChangeArrowheads="1"/>
          </p:cNvSpPr>
          <p:nvPr/>
        </p:nvSpPr>
        <p:spPr bwMode="auto">
          <a:xfrm>
            <a:off x="288438" y="1048306"/>
            <a:ext cx="1844338"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err="1" smtClean="0">
                <a:solidFill>
                  <a:prstClr val="black"/>
                </a:solidFill>
              </a:rPr>
              <a:t>Mubashir</a:t>
            </a:r>
            <a:r>
              <a:rPr lang="en-US" sz="1800" b="1" dirty="0" smtClean="0">
                <a:solidFill>
                  <a:prstClr val="black"/>
                </a:solidFill>
              </a:rPr>
              <a:t> Ahmad</a:t>
            </a:r>
            <a:endParaRPr lang="en-US" sz="1800" b="1" dirty="0">
              <a:solidFill>
                <a:prstClr val="black"/>
              </a:solidFill>
            </a:endParaRPr>
          </a:p>
        </p:txBody>
      </p:sp>
      <p:sp>
        <p:nvSpPr>
          <p:cNvPr id="12" name="Oval 11"/>
          <p:cNvSpPr/>
          <p:nvPr/>
        </p:nvSpPr>
        <p:spPr>
          <a:xfrm>
            <a:off x="3721100" y="3277508"/>
            <a:ext cx="508000" cy="9017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 name="Text Box 26"/>
          <p:cNvSpPr txBox="1">
            <a:spLocks noChangeArrowheads="1"/>
          </p:cNvSpPr>
          <p:nvPr/>
        </p:nvSpPr>
        <p:spPr bwMode="auto">
          <a:xfrm>
            <a:off x="2290165" y="1605246"/>
            <a:ext cx="1709535"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err="1" smtClean="0">
                <a:solidFill>
                  <a:prstClr val="black"/>
                </a:solidFill>
              </a:rPr>
              <a:t>Mascha</a:t>
            </a:r>
            <a:r>
              <a:rPr lang="en-US" sz="1800" b="1" dirty="0" smtClean="0">
                <a:solidFill>
                  <a:prstClr val="black"/>
                </a:solidFill>
              </a:rPr>
              <a:t> </a:t>
            </a:r>
            <a:r>
              <a:rPr lang="en-US" sz="1800" b="1" dirty="0" err="1" smtClean="0">
                <a:solidFill>
                  <a:prstClr val="black"/>
                </a:solidFill>
              </a:rPr>
              <a:t>Koenen</a:t>
            </a:r>
            <a:endParaRPr lang="en-US" sz="1800" b="1" dirty="0">
              <a:solidFill>
                <a:prstClr val="black"/>
              </a:solidFill>
            </a:endParaRPr>
          </a:p>
        </p:txBody>
      </p:sp>
      <p:sp>
        <p:nvSpPr>
          <p:cNvPr id="14" name="Oval 13"/>
          <p:cNvSpPr/>
          <p:nvPr/>
        </p:nvSpPr>
        <p:spPr>
          <a:xfrm>
            <a:off x="3048000" y="3118758"/>
            <a:ext cx="508000" cy="901700"/>
          </a:xfrm>
          <a:prstGeom prst="ellipse">
            <a:avLst/>
          </a:prstGeom>
          <a:noFill/>
          <a:ln>
            <a:solidFill>
              <a:srgbClr val="FF000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Text Box 26"/>
          <p:cNvSpPr txBox="1">
            <a:spLocks noChangeArrowheads="1"/>
          </p:cNvSpPr>
          <p:nvPr/>
        </p:nvSpPr>
        <p:spPr bwMode="auto">
          <a:xfrm>
            <a:off x="2290165" y="1222182"/>
            <a:ext cx="1477914"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smtClean="0">
                <a:solidFill>
                  <a:prstClr val="black"/>
                </a:solidFill>
              </a:rPr>
              <a:t>Kerstin Bauer</a:t>
            </a:r>
            <a:endParaRPr lang="en-US" sz="1800" b="1" dirty="0">
              <a:solidFill>
                <a:prstClr val="black"/>
              </a:solidFill>
            </a:endParaRPr>
          </a:p>
        </p:txBody>
      </p:sp>
      <p:pic>
        <p:nvPicPr>
          <p:cNvPr id="17" name="Picture 16" descr="Foto_JKnoll.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976733" y="1992114"/>
            <a:ext cx="901126" cy="1046788"/>
          </a:xfrm>
          <a:prstGeom prst="rect">
            <a:avLst/>
          </a:prstGeom>
        </p:spPr>
      </p:pic>
      <p:sp>
        <p:nvSpPr>
          <p:cNvPr id="18" name="Text Box 26"/>
          <p:cNvSpPr txBox="1">
            <a:spLocks noChangeArrowheads="1"/>
          </p:cNvSpPr>
          <p:nvPr/>
        </p:nvSpPr>
        <p:spPr bwMode="auto">
          <a:xfrm>
            <a:off x="7148022" y="1605246"/>
            <a:ext cx="1538778"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smtClean="0">
                <a:solidFill>
                  <a:prstClr val="black"/>
                </a:solidFill>
              </a:rPr>
              <a:t>Jeanette Knoll</a:t>
            </a:r>
            <a:endParaRPr lang="en-US" sz="1800" b="1" dirty="0">
              <a:solidFill>
                <a:prstClr val="black"/>
              </a:solidFill>
            </a:endParaRPr>
          </a:p>
        </p:txBody>
      </p:sp>
      <p:sp>
        <p:nvSpPr>
          <p:cNvPr id="19" name="Text Box 26"/>
          <p:cNvSpPr txBox="1">
            <a:spLocks noChangeArrowheads="1"/>
          </p:cNvSpPr>
          <p:nvPr/>
        </p:nvSpPr>
        <p:spPr bwMode="auto">
          <a:xfrm>
            <a:off x="5118040" y="1276726"/>
            <a:ext cx="1499780"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err="1" smtClean="0">
                <a:solidFill>
                  <a:prstClr val="black"/>
                </a:solidFill>
              </a:rPr>
              <a:t>Frederik</a:t>
            </a:r>
            <a:r>
              <a:rPr lang="en-US" sz="1800" b="1" dirty="0" smtClean="0">
                <a:solidFill>
                  <a:prstClr val="black"/>
                </a:solidFill>
              </a:rPr>
              <a:t> </a:t>
            </a:r>
            <a:r>
              <a:rPr lang="en-US" sz="1800" b="1" dirty="0" err="1" smtClean="0">
                <a:solidFill>
                  <a:prstClr val="black"/>
                </a:solidFill>
              </a:rPr>
              <a:t>Bonz</a:t>
            </a:r>
            <a:endParaRPr lang="en-US" sz="1800" b="1" dirty="0">
              <a:solidFill>
                <a:prstClr val="black"/>
              </a:solidFill>
            </a:endParaRPr>
          </a:p>
        </p:txBody>
      </p:sp>
      <p:sp>
        <p:nvSpPr>
          <p:cNvPr id="20" name="Text Box 26"/>
          <p:cNvSpPr txBox="1">
            <a:spLocks noChangeArrowheads="1"/>
          </p:cNvSpPr>
          <p:nvPr/>
        </p:nvSpPr>
        <p:spPr bwMode="auto">
          <a:xfrm>
            <a:off x="7207344" y="678974"/>
            <a:ext cx="1803874"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smtClean="0">
                <a:solidFill>
                  <a:prstClr val="black"/>
                </a:solidFill>
              </a:rPr>
              <a:t>Alexander Rauch</a:t>
            </a:r>
            <a:endParaRPr lang="en-US" sz="1800" b="1" dirty="0">
              <a:solidFill>
                <a:prstClr val="black"/>
              </a:solidFill>
            </a:endParaRPr>
          </a:p>
        </p:txBody>
      </p:sp>
      <p:sp>
        <p:nvSpPr>
          <p:cNvPr id="21" name="Text Box 26"/>
          <p:cNvSpPr txBox="1">
            <a:spLocks noChangeArrowheads="1"/>
          </p:cNvSpPr>
          <p:nvPr/>
        </p:nvSpPr>
        <p:spPr bwMode="auto">
          <a:xfrm>
            <a:off x="7339081" y="1048306"/>
            <a:ext cx="1608771"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err="1" smtClean="0">
                <a:solidFill>
                  <a:prstClr val="black"/>
                </a:solidFill>
              </a:rPr>
              <a:t>Juliane</a:t>
            </a:r>
            <a:r>
              <a:rPr lang="en-US" sz="1800" b="1" dirty="0" smtClean="0">
                <a:solidFill>
                  <a:prstClr val="black"/>
                </a:solidFill>
              </a:rPr>
              <a:t> Weiner</a:t>
            </a:r>
            <a:endParaRPr lang="en-US" sz="1800" b="1" dirty="0">
              <a:solidFill>
                <a:prstClr val="black"/>
              </a:solidFill>
            </a:endParaRPr>
          </a:p>
        </p:txBody>
      </p:sp>
    </p:spTree>
    <p:extLst>
      <p:ext uri="{BB962C8B-B14F-4D97-AF65-F5344CB8AC3E}">
        <p14:creationId xmlns:p14="http://schemas.microsoft.com/office/powerpoint/2010/main" val="308020774"/>
      </p:ext>
    </p:extLst>
  </p:cSld>
  <p:clrMapOvr>
    <a:masterClrMapping/>
  </p:clrMapOvr>
  <p:timing>
    <p:tnLst>
      <p:par>
        <p:cTn xmlns:p14="http://schemas.microsoft.com/office/powerpoint/2010/mai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Picture 46"/>
          <p:cNvPicPr>
            <a:picLocks noChangeAspect="1"/>
          </p:cNvPicPr>
          <p:nvPr/>
        </p:nvPicPr>
        <p:blipFill>
          <a:blip r:embed="rId3">
            <a:alphaModFix amt="43000"/>
          </a:blip>
          <a:stretch>
            <a:fillRect/>
          </a:stretch>
        </p:blipFill>
        <p:spPr>
          <a:xfrm>
            <a:off x="304799" y="228600"/>
            <a:ext cx="8565448" cy="6441784"/>
          </a:xfrm>
          <a:prstGeom prst="rect">
            <a:avLst/>
          </a:prstGeom>
        </p:spPr>
      </p:pic>
      <p:sp>
        <p:nvSpPr>
          <p:cNvPr id="98306" name="Rectangle 2"/>
          <p:cNvSpPr>
            <a:spLocks noGrp="1" noChangeArrowheads="1"/>
          </p:cNvSpPr>
          <p:nvPr>
            <p:ph type="title"/>
          </p:nvPr>
        </p:nvSpPr>
        <p:spPr/>
        <p:txBody>
          <a:bodyPr/>
          <a:lstStyle/>
          <a:p>
            <a:endParaRPr lang="en-US"/>
          </a:p>
        </p:txBody>
      </p:sp>
      <p:pic>
        <p:nvPicPr>
          <p:cNvPr id="98312" name="Picture 22"/>
          <p:cNvPicPr>
            <a:picLocks noChangeAspect="1" noChangeArrowheads="1"/>
          </p:cNvPicPr>
          <p:nvPr/>
        </p:nvPicPr>
        <p:blipFill>
          <a:blip r:embed="rId4"/>
          <a:srcRect/>
          <a:stretch>
            <a:fillRect/>
          </a:stretch>
        </p:blipFill>
        <p:spPr bwMode="auto">
          <a:xfrm>
            <a:off x="1752600" y="228600"/>
            <a:ext cx="2566988" cy="1143000"/>
          </a:xfrm>
          <a:prstGeom prst="rect">
            <a:avLst/>
          </a:prstGeom>
          <a:noFill/>
          <a:ln w="9525">
            <a:noFill/>
            <a:miter lim="800000"/>
            <a:headEnd/>
            <a:tailEnd/>
          </a:ln>
        </p:spPr>
      </p:pic>
      <p:sp>
        <p:nvSpPr>
          <p:cNvPr id="98314" name="Text Box 26"/>
          <p:cNvSpPr txBox="1">
            <a:spLocks noChangeArrowheads="1"/>
          </p:cNvSpPr>
          <p:nvPr/>
        </p:nvSpPr>
        <p:spPr bwMode="auto">
          <a:xfrm>
            <a:off x="801688" y="5946150"/>
            <a:ext cx="1683724"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smtClean="0">
                <a:solidFill>
                  <a:prstClr val="black"/>
                </a:solidFill>
              </a:rPr>
              <a:t>Ulrike </a:t>
            </a:r>
            <a:r>
              <a:rPr lang="en-US" sz="1800" b="1" dirty="0" err="1" smtClean="0">
                <a:solidFill>
                  <a:prstClr val="black"/>
                </a:solidFill>
              </a:rPr>
              <a:t>Baschant</a:t>
            </a:r>
            <a:endParaRPr lang="en-US" sz="1800" b="1" dirty="0">
              <a:solidFill>
                <a:prstClr val="black"/>
              </a:solidFill>
            </a:endParaRPr>
          </a:p>
        </p:txBody>
      </p:sp>
      <p:sp>
        <p:nvSpPr>
          <p:cNvPr id="98315" name="Text Box 27"/>
          <p:cNvSpPr txBox="1">
            <a:spLocks noChangeArrowheads="1"/>
          </p:cNvSpPr>
          <p:nvPr/>
        </p:nvSpPr>
        <p:spPr bwMode="auto">
          <a:xfrm>
            <a:off x="716457" y="4443872"/>
            <a:ext cx="1402948" cy="369332"/>
          </a:xfrm>
          <a:prstGeom prst="rect">
            <a:avLst/>
          </a:prstGeom>
          <a:noFill/>
          <a:ln w="9525">
            <a:noFill/>
            <a:miter lim="800000"/>
            <a:headEnd/>
            <a:tailEnd/>
          </a:ln>
        </p:spPr>
        <p:txBody>
          <a:bodyPr wrap="none">
            <a:prstTxWarp prst="textNoShape">
              <a:avLst/>
            </a:prstTxWarp>
            <a:spAutoFit/>
          </a:bodyPr>
          <a:lstStyle/>
          <a:p>
            <a:pPr eaLnBrk="0" hangingPunct="0"/>
            <a:r>
              <a:rPr lang="en-US" b="1" dirty="0" err="1" smtClean="0">
                <a:solidFill>
                  <a:prstClr val="black"/>
                </a:solidFill>
              </a:rPr>
              <a:t>Sooyeon</a:t>
            </a:r>
            <a:r>
              <a:rPr lang="en-US" b="1" dirty="0" smtClean="0">
                <a:solidFill>
                  <a:prstClr val="black"/>
                </a:solidFill>
              </a:rPr>
              <a:t> Lee</a:t>
            </a:r>
            <a:endParaRPr lang="en-US" sz="1800" b="1" dirty="0">
              <a:solidFill>
                <a:prstClr val="black"/>
              </a:solidFill>
            </a:endParaRPr>
          </a:p>
        </p:txBody>
      </p:sp>
      <p:sp>
        <p:nvSpPr>
          <p:cNvPr id="98316" name="Text Box 32"/>
          <p:cNvSpPr txBox="1">
            <a:spLocks noChangeArrowheads="1"/>
          </p:cNvSpPr>
          <p:nvPr/>
        </p:nvSpPr>
        <p:spPr bwMode="auto">
          <a:xfrm>
            <a:off x="2921801" y="6295162"/>
            <a:ext cx="1803874"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smtClean="0">
                <a:solidFill>
                  <a:prstClr val="black"/>
                </a:solidFill>
              </a:rPr>
              <a:t>Alexander Rauch</a:t>
            </a:r>
            <a:endParaRPr lang="en-US" sz="1800" b="1" dirty="0">
              <a:solidFill>
                <a:prstClr val="black"/>
              </a:solidFill>
            </a:endParaRPr>
          </a:p>
        </p:txBody>
      </p:sp>
      <p:sp>
        <p:nvSpPr>
          <p:cNvPr id="98318" name="Text Box 36"/>
          <p:cNvSpPr txBox="1">
            <a:spLocks noChangeArrowheads="1"/>
          </p:cNvSpPr>
          <p:nvPr/>
        </p:nvSpPr>
        <p:spPr bwMode="auto">
          <a:xfrm>
            <a:off x="716457" y="2705476"/>
            <a:ext cx="1538778"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smtClean="0">
                <a:solidFill>
                  <a:prstClr val="black"/>
                </a:solidFill>
              </a:rPr>
              <a:t>Jeanette Knoll</a:t>
            </a:r>
            <a:endParaRPr lang="en-US" sz="1800" b="1" dirty="0">
              <a:solidFill>
                <a:prstClr val="black"/>
              </a:solidFill>
            </a:endParaRPr>
          </a:p>
        </p:txBody>
      </p:sp>
      <p:grpSp>
        <p:nvGrpSpPr>
          <p:cNvPr id="2" name="Group 4"/>
          <p:cNvGrpSpPr>
            <a:grpSpLocks/>
          </p:cNvGrpSpPr>
          <p:nvPr/>
        </p:nvGrpSpPr>
        <p:grpSpPr bwMode="auto">
          <a:xfrm>
            <a:off x="152400" y="304800"/>
            <a:ext cx="1524000" cy="1425575"/>
            <a:chOff x="2736" y="2089"/>
            <a:chExt cx="960" cy="898"/>
          </a:xfrm>
        </p:grpSpPr>
        <p:sp>
          <p:nvSpPr>
            <p:cNvPr id="98323" name="Oval 5"/>
            <p:cNvSpPr>
              <a:spLocks noChangeAspect="1" noChangeArrowheads="1"/>
            </p:cNvSpPr>
            <p:nvPr/>
          </p:nvSpPr>
          <p:spPr bwMode="auto">
            <a:xfrm>
              <a:off x="2736" y="2089"/>
              <a:ext cx="960" cy="898"/>
            </a:xfrm>
            <a:prstGeom prst="ellipse">
              <a:avLst/>
            </a:prstGeom>
            <a:gradFill rotWithShape="0">
              <a:gsLst>
                <a:gs pos="0">
                  <a:schemeClr val="bg1"/>
                </a:gs>
                <a:gs pos="100000">
                  <a:srgbClr val="E3580E"/>
                </a:gs>
              </a:gsLst>
              <a:path path="shape">
                <a:fillToRect l="50000" t="50000" r="50000" b="50000"/>
              </a:path>
            </a:gradFill>
            <a:ln w="9525">
              <a:solidFill>
                <a:schemeClr val="tx1"/>
              </a:solidFill>
              <a:round/>
              <a:headEnd/>
              <a:tailEnd/>
            </a:ln>
          </p:spPr>
          <p:txBody>
            <a:bodyPr wrap="none" anchor="ctr">
              <a:prstTxWarp prst="textNoShape">
                <a:avLst/>
              </a:prstTxWarp>
            </a:bodyPr>
            <a:lstStyle/>
            <a:p>
              <a:pPr eaLnBrk="0" hangingPunct="0"/>
              <a:endParaRPr lang="en-US">
                <a:solidFill>
                  <a:srgbClr val="000000"/>
                </a:solidFill>
              </a:endParaRPr>
            </a:p>
          </p:txBody>
        </p:sp>
        <p:sp>
          <p:nvSpPr>
            <p:cNvPr id="98324" name="AutoShape 6" descr="Granit"/>
            <p:cNvSpPr>
              <a:spLocks noChangeAspect="1" noChangeArrowheads="1"/>
            </p:cNvSpPr>
            <p:nvPr/>
          </p:nvSpPr>
          <p:spPr bwMode="auto">
            <a:xfrm>
              <a:off x="2756" y="2109"/>
              <a:ext cx="920" cy="858"/>
            </a:xfrm>
            <a:custGeom>
              <a:avLst/>
              <a:gdLst>
                <a:gd name="T0" fmla="*/ 0 w 21600"/>
                <a:gd name="T1" fmla="*/ 0 h 21600"/>
                <a:gd name="T2" fmla="*/ 0 w 21600"/>
                <a:gd name="T3" fmla="*/ 0 h 21600"/>
                <a:gd name="T4" fmla="*/ 0 w 21600"/>
                <a:gd name="T5" fmla="*/ 0 h 21600"/>
                <a:gd name="T6" fmla="*/ 0 w 21600"/>
                <a:gd name="T7" fmla="*/ 0 h 21600"/>
                <a:gd name="T8" fmla="*/ 0 w 21600"/>
                <a:gd name="T9" fmla="*/ 0 h 21600"/>
                <a:gd name="T10" fmla="*/ 0 w 21600"/>
                <a:gd name="T11" fmla="*/ 0 h 21600"/>
                <a:gd name="T12" fmla="*/ 0 w 21600"/>
                <a:gd name="T13" fmla="*/ 0 h 21600"/>
                <a:gd name="T14" fmla="*/ 0 w 21600"/>
                <a:gd name="T15" fmla="*/ 0 h 21600"/>
                <a:gd name="T16" fmla="*/ 0 60000 65536"/>
                <a:gd name="T17" fmla="*/ 0 60000 65536"/>
                <a:gd name="T18" fmla="*/ 0 60000 65536"/>
                <a:gd name="T19" fmla="*/ 0 60000 65536"/>
                <a:gd name="T20" fmla="*/ 0 60000 65536"/>
                <a:gd name="T21" fmla="*/ 0 60000 65536"/>
                <a:gd name="T22" fmla="*/ 0 60000 65536"/>
                <a:gd name="T23" fmla="*/ 0 60000 65536"/>
                <a:gd name="T24" fmla="*/ 3170 w 21600"/>
                <a:gd name="T25" fmla="*/ 3172 h 21600"/>
                <a:gd name="T26" fmla="*/ 18430 w 21600"/>
                <a:gd name="T27" fmla="*/ 18428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blipFill dpi="0" rotWithShape="0">
              <a:blip r:embed="rId5"/>
              <a:srcRect/>
              <a:tile tx="0" ty="0" sx="100000" sy="100000" flip="none" algn="tl"/>
            </a:blipFill>
            <a:ln w="9525">
              <a:solidFill>
                <a:schemeClr val="tx1"/>
              </a:solidFill>
              <a:round/>
              <a:headEnd/>
              <a:tailEnd/>
            </a:ln>
          </p:spPr>
          <p:txBody>
            <a:bodyPr wrap="none" anchor="ctr">
              <a:prstTxWarp prst="textNoShape">
                <a:avLst/>
              </a:prstTxWarp>
            </a:bodyPr>
            <a:lstStyle/>
            <a:p>
              <a:pPr eaLnBrk="0" hangingPunct="0"/>
              <a:endParaRPr lang="en-US">
                <a:solidFill>
                  <a:srgbClr val="000000"/>
                </a:solidFill>
              </a:endParaRPr>
            </a:p>
          </p:txBody>
        </p:sp>
        <p:sp>
          <p:nvSpPr>
            <p:cNvPr id="98325" name="Oval 7"/>
            <p:cNvSpPr>
              <a:spLocks noChangeAspect="1" noChangeArrowheads="1"/>
            </p:cNvSpPr>
            <p:nvPr/>
          </p:nvSpPr>
          <p:spPr bwMode="auto">
            <a:xfrm>
              <a:off x="3002" y="2334"/>
              <a:ext cx="428" cy="408"/>
            </a:xfrm>
            <a:prstGeom prst="ellipse">
              <a:avLst/>
            </a:prstGeom>
            <a:gradFill rotWithShape="0">
              <a:gsLst>
                <a:gs pos="0">
                  <a:schemeClr val="bg1"/>
                </a:gs>
                <a:gs pos="100000">
                  <a:srgbClr val="E3580E"/>
                </a:gs>
              </a:gsLst>
              <a:path path="shape">
                <a:fillToRect l="50000" t="50000" r="50000" b="50000"/>
              </a:path>
            </a:gradFill>
            <a:ln w="9525">
              <a:solidFill>
                <a:schemeClr val="tx1"/>
              </a:solidFill>
              <a:round/>
              <a:headEnd/>
              <a:tailEnd/>
            </a:ln>
          </p:spPr>
          <p:txBody>
            <a:bodyPr wrap="none" anchor="ctr">
              <a:prstTxWarp prst="textNoShape">
                <a:avLst/>
              </a:prstTxWarp>
            </a:bodyPr>
            <a:lstStyle/>
            <a:p>
              <a:pPr eaLnBrk="0" hangingPunct="0"/>
              <a:endParaRPr lang="en-US">
                <a:solidFill>
                  <a:srgbClr val="000000"/>
                </a:solidFill>
              </a:endParaRPr>
            </a:p>
          </p:txBody>
        </p:sp>
        <p:sp>
          <p:nvSpPr>
            <p:cNvPr id="98326" name="Text Box 8"/>
            <p:cNvSpPr txBox="1">
              <a:spLocks noChangeAspect="1" noChangeArrowheads="1"/>
            </p:cNvSpPr>
            <p:nvPr/>
          </p:nvSpPr>
          <p:spPr bwMode="auto">
            <a:xfrm>
              <a:off x="2953" y="2406"/>
              <a:ext cx="532" cy="308"/>
            </a:xfrm>
            <a:prstGeom prst="rect">
              <a:avLst/>
            </a:prstGeom>
            <a:noFill/>
            <a:ln w="9525">
              <a:noFill/>
              <a:miter lim="800000"/>
              <a:headEnd/>
              <a:tailEnd/>
            </a:ln>
          </p:spPr>
          <p:txBody>
            <a:bodyPr wrap="none">
              <a:prstTxWarp prst="textNoShape">
                <a:avLst/>
              </a:prstTxWarp>
              <a:spAutoFit/>
            </a:bodyPr>
            <a:lstStyle/>
            <a:p>
              <a:pPr algn="ctr" eaLnBrk="0" hangingPunct="0"/>
              <a:r>
                <a:rPr lang="de-DE" sz="1300">
                  <a:solidFill>
                    <a:srgbClr val="000000"/>
                  </a:solidFill>
                  <a:latin typeface="Calibri Bold" charset="0"/>
                </a:rPr>
                <a:t>IMMUNO</a:t>
              </a:r>
            </a:p>
            <a:p>
              <a:pPr algn="ctr" eaLnBrk="0" hangingPunct="0"/>
              <a:r>
                <a:rPr lang="de-DE" sz="1300">
                  <a:solidFill>
                    <a:srgbClr val="000000"/>
                  </a:solidFill>
                  <a:latin typeface="Calibri Bold" charset="0"/>
                </a:rPr>
                <a:t>BONE</a:t>
              </a:r>
            </a:p>
          </p:txBody>
        </p:sp>
        <p:sp>
          <p:nvSpPr>
            <p:cNvPr id="98327" name="Oval 9"/>
            <p:cNvSpPr>
              <a:spLocks noChangeAspect="1" noChangeArrowheads="1"/>
            </p:cNvSpPr>
            <p:nvPr/>
          </p:nvSpPr>
          <p:spPr bwMode="auto">
            <a:xfrm>
              <a:off x="3206" y="2171"/>
              <a:ext cx="81" cy="81"/>
            </a:xfrm>
            <a:prstGeom prst="ellipse">
              <a:avLst/>
            </a:prstGeom>
            <a:gradFill rotWithShape="0">
              <a:gsLst>
                <a:gs pos="0">
                  <a:srgbClr val="FFFFFF"/>
                </a:gs>
                <a:gs pos="100000">
                  <a:srgbClr val="FB740C"/>
                </a:gs>
              </a:gsLst>
              <a:path path="shape">
                <a:fillToRect l="50000" t="50000" r="50000" b="50000"/>
              </a:path>
            </a:gradFill>
            <a:ln w="9525">
              <a:solidFill>
                <a:schemeClr val="tx1"/>
              </a:solidFill>
              <a:round/>
              <a:headEnd/>
              <a:tailEnd/>
            </a:ln>
          </p:spPr>
          <p:txBody>
            <a:bodyPr wrap="none" anchor="ctr">
              <a:prstTxWarp prst="textNoShape">
                <a:avLst/>
              </a:prstTxWarp>
            </a:bodyPr>
            <a:lstStyle/>
            <a:p>
              <a:pPr algn="ctr" eaLnBrk="0" hangingPunct="0"/>
              <a:endParaRPr lang="en-US" sz="1400">
                <a:solidFill>
                  <a:srgbClr val="000000"/>
                </a:solidFill>
              </a:endParaRPr>
            </a:p>
          </p:txBody>
        </p:sp>
        <p:sp>
          <p:nvSpPr>
            <p:cNvPr id="98328" name="Oval 10"/>
            <p:cNvSpPr>
              <a:spLocks noChangeAspect="1" noChangeArrowheads="1"/>
            </p:cNvSpPr>
            <p:nvPr/>
          </p:nvSpPr>
          <p:spPr bwMode="auto">
            <a:xfrm>
              <a:off x="3145" y="2191"/>
              <a:ext cx="81" cy="82"/>
            </a:xfrm>
            <a:prstGeom prst="ellipse">
              <a:avLst/>
            </a:prstGeom>
            <a:gradFill rotWithShape="0">
              <a:gsLst>
                <a:gs pos="0">
                  <a:srgbClr val="FFFFFF"/>
                </a:gs>
                <a:gs pos="100000">
                  <a:srgbClr val="F0DE05"/>
                </a:gs>
              </a:gsLst>
              <a:path path="shape">
                <a:fillToRect l="50000" t="50000" r="50000" b="50000"/>
              </a:path>
            </a:gradFill>
            <a:ln w="9525">
              <a:solidFill>
                <a:schemeClr val="tx1"/>
              </a:solidFill>
              <a:round/>
              <a:headEnd/>
              <a:tailEnd/>
            </a:ln>
          </p:spPr>
          <p:txBody>
            <a:bodyPr wrap="none" anchor="ctr">
              <a:prstTxWarp prst="textNoShape">
                <a:avLst/>
              </a:prstTxWarp>
            </a:bodyPr>
            <a:lstStyle/>
            <a:p>
              <a:pPr algn="ctr" eaLnBrk="0" hangingPunct="0"/>
              <a:endParaRPr lang="en-US" sz="1400">
                <a:solidFill>
                  <a:srgbClr val="000000"/>
                </a:solidFill>
              </a:endParaRPr>
            </a:p>
          </p:txBody>
        </p:sp>
        <p:sp>
          <p:nvSpPr>
            <p:cNvPr id="98329" name="Oval 11"/>
            <p:cNvSpPr>
              <a:spLocks noChangeAspect="1" noChangeArrowheads="1"/>
            </p:cNvSpPr>
            <p:nvPr/>
          </p:nvSpPr>
          <p:spPr bwMode="auto">
            <a:xfrm>
              <a:off x="3226" y="2232"/>
              <a:ext cx="82" cy="82"/>
            </a:xfrm>
            <a:prstGeom prst="ellipse">
              <a:avLst/>
            </a:prstGeom>
            <a:gradFill rotWithShape="0">
              <a:gsLst>
                <a:gs pos="0">
                  <a:srgbClr val="FFFFFF"/>
                </a:gs>
                <a:gs pos="100000">
                  <a:srgbClr val="920BD0"/>
                </a:gs>
              </a:gsLst>
              <a:path path="shape">
                <a:fillToRect l="50000" t="50000" r="50000" b="50000"/>
              </a:path>
            </a:gradFill>
            <a:ln w="9525">
              <a:solidFill>
                <a:schemeClr val="tx1"/>
              </a:solidFill>
              <a:round/>
              <a:headEnd/>
              <a:tailEnd/>
            </a:ln>
          </p:spPr>
          <p:txBody>
            <a:bodyPr wrap="none" anchor="ctr">
              <a:prstTxWarp prst="textNoShape">
                <a:avLst/>
              </a:prstTxWarp>
            </a:bodyPr>
            <a:lstStyle/>
            <a:p>
              <a:pPr algn="ctr" eaLnBrk="0" hangingPunct="0"/>
              <a:endParaRPr lang="en-US" sz="1400">
                <a:solidFill>
                  <a:srgbClr val="000000"/>
                </a:solidFill>
              </a:endParaRPr>
            </a:p>
          </p:txBody>
        </p:sp>
        <p:sp>
          <p:nvSpPr>
            <p:cNvPr id="98330" name="Oval 12"/>
            <p:cNvSpPr>
              <a:spLocks noChangeAspect="1" noChangeArrowheads="1"/>
            </p:cNvSpPr>
            <p:nvPr/>
          </p:nvSpPr>
          <p:spPr bwMode="auto">
            <a:xfrm>
              <a:off x="3512" y="2599"/>
              <a:ext cx="82" cy="82"/>
            </a:xfrm>
            <a:prstGeom prst="ellipse">
              <a:avLst/>
            </a:prstGeom>
            <a:gradFill rotWithShape="0">
              <a:gsLst>
                <a:gs pos="0">
                  <a:srgbClr val="FFFFFF"/>
                </a:gs>
                <a:gs pos="100000">
                  <a:srgbClr val="FB740C"/>
                </a:gs>
              </a:gsLst>
              <a:path path="shape">
                <a:fillToRect l="50000" t="50000" r="50000" b="50000"/>
              </a:path>
            </a:gradFill>
            <a:ln w="9525">
              <a:solidFill>
                <a:schemeClr val="tx1"/>
              </a:solidFill>
              <a:round/>
              <a:headEnd/>
              <a:tailEnd/>
            </a:ln>
          </p:spPr>
          <p:txBody>
            <a:bodyPr wrap="none" anchor="ctr">
              <a:prstTxWarp prst="textNoShape">
                <a:avLst/>
              </a:prstTxWarp>
            </a:bodyPr>
            <a:lstStyle/>
            <a:p>
              <a:pPr algn="ctr" eaLnBrk="0" hangingPunct="0"/>
              <a:endParaRPr lang="en-US" sz="1400">
                <a:solidFill>
                  <a:srgbClr val="000000"/>
                </a:solidFill>
              </a:endParaRPr>
            </a:p>
          </p:txBody>
        </p:sp>
        <p:sp>
          <p:nvSpPr>
            <p:cNvPr id="98331" name="Oval 13"/>
            <p:cNvSpPr>
              <a:spLocks noChangeAspect="1" noChangeArrowheads="1"/>
            </p:cNvSpPr>
            <p:nvPr/>
          </p:nvSpPr>
          <p:spPr bwMode="auto">
            <a:xfrm>
              <a:off x="3451" y="2640"/>
              <a:ext cx="82" cy="82"/>
            </a:xfrm>
            <a:prstGeom prst="ellipse">
              <a:avLst/>
            </a:prstGeom>
            <a:gradFill rotWithShape="0">
              <a:gsLst>
                <a:gs pos="0">
                  <a:srgbClr val="FFFFFF"/>
                </a:gs>
                <a:gs pos="100000">
                  <a:srgbClr val="F0DE05"/>
                </a:gs>
              </a:gsLst>
              <a:path path="shape">
                <a:fillToRect l="50000" t="50000" r="50000" b="50000"/>
              </a:path>
            </a:gradFill>
            <a:ln w="9525">
              <a:solidFill>
                <a:schemeClr val="tx1"/>
              </a:solidFill>
              <a:round/>
              <a:headEnd/>
              <a:tailEnd/>
            </a:ln>
          </p:spPr>
          <p:txBody>
            <a:bodyPr wrap="none" anchor="ctr">
              <a:prstTxWarp prst="textNoShape">
                <a:avLst/>
              </a:prstTxWarp>
            </a:bodyPr>
            <a:lstStyle/>
            <a:p>
              <a:pPr algn="ctr" eaLnBrk="0" hangingPunct="0"/>
              <a:endParaRPr lang="en-US" sz="1400">
                <a:solidFill>
                  <a:srgbClr val="000000"/>
                </a:solidFill>
              </a:endParaRPr>
            </a:p>
          </p:txBody>
        </p:sp>
        <p:sp>
          <p:nvSpPr>
            <p:cNvPr id="98332" name="Oval 14"/>
            <p:cNvSpPr>
              <a:spLocks noChangeAspect="1" noChangeArrowheads="1"/>
            </p:cNvSpPr>
            <p:nvPr/>
          </p:nvSpPr>
          <p:spPr bwMode="auto">
            <a:xfrm>
              <a:off x="3512" y="2661"/>
              <a:ext cx="82" cy="81"/>
            </a:xfrm>
            <a:prstGeom prst="ellipse">
              <a:avLst/>
            </a:prstGeom>
            <a:gradFill rotWithShape="0">
              <a:gsLst>
                <a:gs pos="0">
                  <a:srgbClr val="FFFFFF"/>
                </a:gs>
                <a:gs pos="100000">
                  <a:srgbClr val="920BD0"/>
                </a:gs>
              </a:gsLst>
              <a:path path="shape">
                <a:fillToRect l="50000" t="50000" r="50000" b="50000"/>
              </a:path>
            </a:gradFill>
            <a:ln w="9525">
              <a:solidFill>
                <a:schemeClr val="tx1"/>
              </a:solidFill>
              <a:round/>
              <a:headEnd/>
              <a:tailEnd/>
            </a:ln>
          </p:spPr>
          <p:txBody>
            <a:bodyPr wrap="none" anchor="ctr">
              <a:prstTxWarp prst="textNoShape">
                <a:avLst/>
              </a:prstTxWarp>
            </a:bodyPr>
            <a:lstStyle/>
            <a:p>
              <a:pPr algn="ctr" eaLnBrk="0" hangingPunct="0"/>
              <a:endParaRPr lang="en-US" sz="1400">
                <a:solidFill>
                  <a:srgbClr val="000000"/>
                </a:solidFill>
              </a:endParaRPr>
            </a:p>
          </p:txBody>
        </p:sp>
        <p:sp>
          <p:nvSpPr>
            <p:cNvPr id="98333" name="Oval 15"/>
            <p:cNvSpPr>
              <a:spLocks noChangeAspect="1" noChangeArrowheads="1"/>
            </p:cNvSpPr>
            <p:nvPr/>
          </p:nvSpPr>
          <p:spPr bwMode="auto">
            <a:xfrm>
              <a:off x="2879" y="2599"/>
              <a:ext cx="82" cy="82"/>
            </a:xfrm>
            <a:prstGeom prst="ellipse">
              <a:avLst/>
            </a:prstGeom>
            <a:gradFill rotWithShape="0">
              <a:gsLst>
                <a:gs pos="0">
                  <a:srgbClr val="FFFFFF"/>
                </a:gs>
                <a:gs pos="100000">
                  <a:srgbClr val="FB740C"/>
                </a:gs>
              </a:gsLst>
              <a:path path="shape">
                <a:fillToRect l="50000" t="50000" r="50000" b="50000"/>
              </a:path>
            </a:gradFill>
            <a:ln w="9525">
              <a:solidFill>
                <a:schemeClr val="tx1"/>
              </a:solidFill>
              <a:round/>
              <a:headEnd/>
              <a:tailEnd/>
            </a:ln>
          </p:spPr>
          <p:txBody>
            <a:bodyPr wrap="none" anchor="ctr">
              <a:prstTxWarp prst="textNoShape">
                <a:avLst/>
              </a:prstTxWarp>
            </a:bodyPr>
            <a:lstStyle/>
            <a:p>
              <a:pPr algn="ctr" eaLnBrk="0" hangingPunct="0"/>
              <a:endParaRPr lang="en-US" sz="1400">
                <a:solidFill>
                  <a:srgbClr val="000000"/>
                </a:solidFill>
              </a:endParaRPr>
            </a:p>
          </p:txBody>
        </p:sp>
        <p:sp>
          <p:nvSpPr>
            <p:cNvPr id="98334" name="Oval 16"/>
            <p:cNvSpPr>
              <a:spLocks noChangeAspect="1" noChangeArrowheads="1"/>
            </p:cNvSpPr>
            <p:nvPr/>
          </p:nvSpPr>
          <p:spPr bwMode="auto">
            <a:xfrm>
              <a:off x="2818" y="2620"/>
              <a:ext cx="81" cy="82"/>
            </a:xfrm>
            <a:prstGeom prst="ellipse">
              <a:avLst/>
            </a:prstGeom>
            <a:gradFill rotWithShape="0">
              <a:gsLst>
                <a:gs pos="0">
                  <a:srgbClr val="FFFFFF"/>
                </a:gs>
                <a:gs pos="100000">
                  <a:srgbClr val="F0DE05"/>
                </a:gs>
              </a:gsLst>
              <a:path path="shape">
                <a:fillToRect l="50000" t="50000" r="50000" b="50000"/>
              </a:path>
            </a:gradFill>
            <a:ln w="9525">
              <a:solidFill>
                <a:schemeClr val="tx1"/>
              </a:solidFill>
              <a:round/>
              <a:headEnd/>
              <a:tailEnd/>
            </a:ln>
          </p:spPr>
          <p:txBody>
            <a:bodyPr wrap="none" anchor="ctr">
              <a:prstTxWarp prst="textNoShape">
                <a:avLst/>
              </a:prstTxWarp>
            </a:bodyPr>
            <a:lstStyle/>
            <a:p>
              <a:pPr algn="ctr" eaLnBrk="0" hangingPunct="0"/>
              <a:endParaRPr lang="en-US" sz="1400">
                <a:solidFill>
                  <a:srgbClr val="000000"/>
                </a:solidFill>
              </a:endParaRPr>
            </a:p>
          </p:txBody>
        </p:sp>
        <p:sp>
          <p:nvSpPr>
            <p:cNvPr id="98335" name="Oval 17"/>
            <p:cNvSpPr>
              <a:spLocks noChangeAspect="1" noChangeArrowheads="1"/>
            </p:cNvSpPr>
            <p:nvPr/>
          </p:nvSpPr>
          <p:spPr bwMode="auto">
            <a:xfrm>
              <a:off x="2899" y="2661"/>
              <a:ext cx="82" cy="81"/>
            </a:xfrm>
            <a:prstGeom prst="ellipse">
              <a:avLst/>
            </a:prstGeom>
            <a:gradFill rotWithShape="0">
              <a:gsLst>
                <a:gs pos="0">
                  <a:srgbClr val="FFFFFF"/>
                </a:gs>
                <a:gs pos="100000">
                  <a:srgbClr val="920BD0"/>
                </a:gs>
              </a:gsLst>
              <a:path path="shape">
                <a:fillToRect l="50000" t="50000" r="50000" b="50000"/>
              </a:path>
            </a:gradFill>
            <a:ln w="9525">
              <a:solidFill>
                <a:schemeClr val="tx1"/>
              </a:solidFill>
              <a:round/>
              <a:headEnd/>
              <a:tailEnd/>
            </a:ln>
          </p:spPr>
          <p:txBody>
            <a:bodyPr wrap="none" anchor="ctr">
              <a:prstTxWarp prst="textNoShape">
                <a:avLst/>
              </a:prstTxWarp>
            </a:bodyPr>
            <a:lstStyle/>
            <a:p>
              <a:pPr algn="ctr" eaLnBrk="0" hangingPunct="0"/>
              <a:endParaRPr lang="en-US" sz="1400">
                <a:solidFill>
                  <a:srgbClr val="000000"/>
                </a:solidFill>
              </a:endParaRPr>
            </a:p>
          </p:txBody>
        </p:sp>
        <p:sp>
          <p:nvSpPr>
            <p:cNvPr id="98336" name="Text Box 18"/>
            <p:cNvSpPr txBox="1">
              <a:spLocks noChangeAspect="1" noChangeArrowheads="1"/>
            </p:cNvSpPr>
            <p:nvPr/>
          </p:nvSpPr>
          <p:spPr bwMode="auto">
            <a:xfrm rot="-3014738">
              <a:off x="2821" y="2246"/>
              <a:ext cx="309" cy="192"/>
            </a:xfrm>
            <a:prstGeom prst="rect">
              <a:avLst/>
            </a:prstGeom>
            <a:noFill/>
            <a:ln w="9525">
              <a:noFill/>
              <a:miter lim="800000"/>
              <a:headEnd/>
              <a:tailEnd/>
            </a:ln>
          </p:spPr>
          <p:txBody>
            <a:bodyPr wrap="none">
              <a:prstTxWarp prst="textNoShape">
                <a:avLst/>
              </a:prstTxWarp>
              <a:spAutoFit/>
            </a:bodyPr>
            <a:lstStyle/>
            <a:p>
              <a:pPr eaLnBrk="0" hangingPunct="0"/>
              <a:r>
                <a:rPr lang="de-DE" sz="1400">
                  <a:solidFill>
                    <a:srgbClr val="000000"/>
                  </a:solidFill>
                  <a:latin typeface="Calibri Bold" charset="0"/>
                </a:rPr>
                <a:t>DFG</a:t>
              </a:r>
            </a:p>
          </p:txBody>
        </p:sp>
        <p:sp>
          <p:nvSpPr>
            <p:cNvPr id="98337" name="Text Box 19"/>
            <p:cNvSpPr txBox="1">
              <a:spLocks noChangeAspect="1" noChangeArrowheads="1"/>
            </p:cNvSpPr>
            <p:nvPr/>
          </p:nvSpPr>
          <p:spPr bwMode="auto">
            <a:xfrm rot="3387144">
              <a:off x="3360" y="2304"/>
              <a:ext cx="288" cy="192"/>
            </a:xfrm>
            <a:prstGeom prst="rect">
              <a:avLst/>
            </a:prstGeom>
            <a:noFill/>
            <a:ln w="9525">
              <a:noFill/>
              <a:miter lim="800000"/>
              <a:headEnd/>
              <a:tailEnd/>
            </a:ln>
          </p:spPr>
          <p:txBody>
            <a:bodyPr wrap="none">
              <a:prstTxWarp prst="textNoShape">
                <a:avLst/>
              </a:prstTxWarp>
              <a:spAutoFit/>
            </a:bodyPr>
            <a:lstStyle/>
            <a:p>
              <a:pPr eaLnBrk="0" hangingPunct="0"/>
              <a:r>
                <a:rPr lang="de-DE" sz="1400">
                  <a:solidFill>
                    <a:srgbClr val="000000"/>
                  </a:solidFill>
                  <a:latin typeface="Calibri Bold" charset="0"/>
                </a:rPr>
                <a:t>SPP</a:t>
              </a:r>
            </a:p>
          </p:txBody>
        </p:sp>
        <p:sp>
          <p:nvSpPr>
            <p:cNvPr id="98338" name="AutoShape 20"/>
            <p:cNvSpPr>
              <a:spLocks noChangeAspect="1" noChangeArrowheads="1"/>
            </p:cNvSpPr>
            <p:nvPr/>
          </p:nvSpPr>
          <p:spPr bwMode="auto">
            <a:xfrm rot="5400000">
              <a:off x="3113" y="2181"/>
              <a:ext cx="205" cy="62"/>
            </a:xfrm>
            <a:prstGeom prst="leftRightArrow">
              <a:avLst>
                <a:gd name="adj1" fmla="val 50000"/>
                <a:gd name="adj2" fmla="val 66129"/>
              </a:avLst>
            </a:prstGeom>
            <a:solidFill>
              <a:schemeClr val="bg1"/>
            </a:solidFill>
            <a:ln w="9525">
              <a:solidFill>
                <a:schemeClr val="tx1"/>
              </a:solidFill>
              <a:miter lim="800000"/>
              <a:headEnd/>
              <a:tailEnd/>
            </a:ln>
          </p:spPr>
          <p:txBody>
            <a:bodyPr wrap="none" anchor="ctr">
              <a:prstTxWarp prst="textNoShape">
                <a:avLst/>
              </a:prstTxWarp>
            </a:bodyPr>
            <a:lstStyle/>
            <a:p>
              <a:pPr eaLnBrk="0" hangingPunct="0"/>
              <a:endParaRPr lang="en-US">
                <a:solidFill>
                  <a:srgbClr val="000000"/>
                </a:solidFill>
              </a:endParaRPr>
            </a:p>
          </p:txBody>
        </p:sp>
        <p:sp>
          <p:nvSpPr>
            <p:cNvPr id="98339" name="Text Box 21"/>
            <p:cNvSpPr txBox="1">
              <a:spLocks noChangeAspect="1" noChangeArrowheads="1"/>
            </p:cNvSpPr>
            <p:nvPr/>
          </p:nvSpPr>
          <p:spPr bwMode="auto">
            <a:xfrm>
              <a:off x="3065" y="2753"/>
              <a:ext cx="343" cy="192"/>
            </a:xfrm>
            <a:prstGeom prst="rect">
              <a:avLst/>
            </a:prstGeom>
            <a:noFill/>
            <a:ln w="9525">
              <a:noFill/>
              <a:miter lim="800000"/>
              <a:headEnd/>
              <a:tailEnd/>
            </a:ln>
          </p:spPr>
          <p:txBody>
            <a:bodyPr wrap="none">
              <a:prstTxWarp prst="textNoShape">
                <a:avLst/>
              </a:prstTxWarp>
              <a:spAutoFit/>
            </a:bodyPr>
            <a:lstStyle/>
            <a:p>
              <a:pPr eaLnBrk="0" hangingPunct="0"/>
              <a:r>
                <a:rPr lang="de-DE" sz="1400" dirty="0">
                  <a:solidFill>
                    <a:srgbClr val="FF6600"/>
                  </a:solidFill>
                  <a:latin typeface="Calibri Bold" charset="0"/>
                </a:rPr>
                <a:t>1468</a:t>
              </a:r>
            </a:p>
          </p:txBody>
        </p:sp>
        <p:sp>
          <p:nvSpPr>
            <p:cNvPr id="98340" name="AutoShape 22"/>
            <p:cNvSpPr>
              <a:spLocks noChangeAspect="1" noChangeArrowheads="1"/>
            </p:cNvSpPr>
            <p:nvPr/>
          </p:nvSpPr>
          <p:spPr bwMode="auto">
            <a:xfrm rot="1789120">
              <a:off x="3430" y="2640"/>
              <a:ext cx="205" cy="62"/>
            </a:xfrm>
            <a:prstGeom prst="leftRightArrow">
              <a:avLst>
                <a:gd name="adj1" fmla="val 50000"/>
                <a:gd name="adj2" fmla="val 66129"/>
              </a:avLst>
            </a:prstGeom>
            <a:solidFill>
              <a:schemeClr val="bg1"/>
            </a:solidFill>
            <a:ln w="9525">
              <a:solidFill>
                <a:schemeClr val="tx1"/>
              </a:solidFill>
              <a:miter lim="800000"/>
              <a:headEnd/>
              <a:tailEnd/>
            </a:ln>
          </p:spPr>
          <p:txBody>
            <a:bodyPr wrap="none" anchor="ctr">
              <a:prstTxWarp prst="textNoShape">
                <a:avLst/>
              </a:prstTxWarp>
            </a:bodyPr>
            <a:lstStyle/>
            <a:p>
              <a:pPr eaLnBrk="0" hangingPunct="0"/>
              <a:endParaRPr lang="en-US">
                <a:solidFill>
                  <a:srgbClr val="000000"/>
                </a:solidFill>
              </a:endParaRPr>
            </a:p>
          </p:txBody>
        </p:sp>
        <p:sp>
          <p:nvSpPr>
            <p:cNvPr id="98341" name="AutoShape 23"/>
            <p:cNvSpPr>
              <a:spLocks noChangeAspect="1" noChangeArrowheads="1"/>
            </p:cNvSpPr>
            <p:nvPr/>
          </p:nvSpPr>
          <p:spPr bwMode="auto">
            <a:xfrm rot="-1819993">
              <a:off x="2797" y="2640"/>
              <a:ext cx="205" cy="62"/>
            </a:xfrm>
            <a:prstGeom prst="leftRightArrow">
              <a:avLst>
                <a:gd name="adj1" fmla="val 50000"/>
                <a:gd name="adj2" fmla="val 66129"/>
              </a:avLst>
            </a:prstGeom>
            <a:solidFill>
              <a:schemeClr val="bg1"/>
            </a:solidFill>
            <a:ln w="9525">
              <a:solidFill>
                <a:schemeClr val="tx1"/>
              </a:solidFill>
              <a:miter lim="800000"/>
              <a:headEnd/>
              <a:tailEnd/>
            </a:ln>
          </p:spPr>
          <p:txBody>
            <a:bodyPr wrap="none" anchor="ctr">
              <a:prstTxWarp prst="textNoShape">
                <a:avLst/>
              </a:prstTxWarp>
            </a:bodyPr>
            <a:lstStyle/>
            <a:p>
              <a:pPr eaLnBrk="0" hangingPunct="0"/>
              <a:endParaRPr lang="en-US">
                <a:solidFill>
                  <a:srgbClr val="000000"/>
                </a:solidFill>
              </a:endParaRPr>
            </a:p>
          </p:txBody>
        </p:sp>
      </p:grpSp>
      <p:pic>
        <p:nvPicPr>
          <p:cNvPr id="98320" name="Picture 49"/>
          <p:cNvPicPr>
            <a:picLocks noChangeAspect="1"/>
          </p:cNvPicPr>
          <p:nvPr/>
        </p:nvPicPr>
        <p:blipFill>
          <a:blip r:embed="rId6"/>
          <a:srcRect/>
          <a:stretch>
            <a:fillRect/>
          </a:stretch>
        </p:blipFill>
        <p:spPr bwMode="auto">
          <a:xfrm>
            <a:off x="6618279" y="947997"/>
            <a:ext cx="2115179" cy="723381"/>
          </a:xfrm>
          <a:prstGeom prst="rect">
            <a:avLst/>
          </a:prstGeom>
          <a:noFill/>
          <a:ln w="9525">
            <a:noFill/>
            <a:miter lim="800000"/>
            <a:headEnd/>
            <a:tailEnd/>
          </a:ln>
        </p:spPr>
      </p:pic>
      <p:sp>
        <p:nvSpPr>
          <p:cNvPr id="39" name="Text Box 36"/>
          <p:cNvSpPr txBox="1">
            <a:spLocks noChangeArrowheads="1"/>
          </p:cNvSpPr>
          <p:nvPr/>
        </p:nvSpPr>
        <p:spPr bwMode="auto">
          <a:xfrm>
            <a:off x="4775203" y="4285906"/>
            <a:ext cx="2549245"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i="1" dirty="0" smtClean="0">
                <a:solidFill>
                  <a:prstClr val="black"/>
                </a:solidFill>
              </a:rPr>
              <a:t>Aspasia </a:t>
            </a:r>
            <a:r>
              <a:rPr lang="en-US" sz="1800" b="1" i="1" dirty="0" err="1" smtClean="0">
                <a:solidFill>
                  <a:prstClr val="black"/>
                </a:solidFill>
              </a:rPr>
              <a:t>Ploubidou</a:t>
            </a:r>
            <a:r>
              <a:rPr lang="en-US" sz="1800" b="1" i="1" dirty="0" smtClean="0">
                <a:solidFill>
                  <a:prstClr val="black"/>
                </a:solidFill>
              </a:rPr>
              <a:t>, Jena</a:t>
            </a:r>
            <a:endParaRPr lang="en-US" sz="1800" b="1" i="1" dirty="0">
              <a:solidFill>
                <a:prstClr val="black"/>
              </a:solidFill>
            </a:endParaRPr>
          </a:p>
        </p:txBody>
      </p:sp>
      <p:sp>
        <p:nvSpPr>
          <p:cNvPr id="41" name="Text Box 8"/>
          <p:cNvSpPr txBox="1">
            <a:spLocks noChangeArrowheads="1"/>
          </p:cNvSpPr>
          <p:nvPr/>
        </p:nvSpPr>
        <p:spPr bwMode="auto">
          <a:xfrm>
            <a:off x="4775203" y="2266576"/>
            <a:ext cx="2921305"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i="1" dirty="0" err="1">
                <a:solidFill>
                  <a:prstClr val="black"/>
                </a:solidFill>
              </a:rPr>
              <a:t>Holger</a:t>
            </a:r>
            <a:r>
              <a:rPr lang="en-US" sz="1800" b="1" i="1" dirty="0">
                <a:solidFill>
                  <a:prstClr val="black"/>
                </a:solidFill>
              </a:rPr>
              <a:t> </a:t>
            </a:r>
            <a:r>
              <a:rPr lang="en-US" sz="1800" b="1" i="1" dirty="0" err="1">
                <a:solidFill>
                  <a:prstClr val="black"/>
                </a:solidFill>
              </a:rPr>
              <a:t>Reichardt</a:t>
            </a:r>
            <a:r>
              <a:rPr lang="en-US" sz="1800" b="1" i="1" dirty="0">
                <a:solidFill>
                  <a:prstClr val="black"/>
                </a:solidFill>
              </a:rPr>
              <a:t>, </a:t>
            </a:r>
            <a:r>
              <a:rPr lang="en-US" sz="1800" b="1" i="1" dirty="0" err="1">
                <a:solidFill>
                  <a:prstClr val="black"/>
                </a:solidFill>
              </a:rPr>
              <a:t>Göttingen</a:t>
            </a:r>
            <a:endParaRPr lang="en-US" sz="1800" b="1" i="1" dirty="0">
              <a:solidFill>
                <a:prstClr val="black"/>
              </a:solidFill>
            </a:endParaRPr>
          </a:p>
        </p:txBody>
      </p:sp>
      <p:sp>
        <p:nvSpPr>
          <p:cNvPr id="37" name="Text Box 26"/>
          <p:cNvSpPr txBox="1">
            <a:spLocks noChangeArrowheads="1"/>
          </p:cNvSpPr>
          <p:nvPr/>
        </p:nvSpPr>
        <p:spPr bwMode="auto">
          <a:xfrm>
            <a:off x="716457" y="2270877"/>
            <a:ext cx="1596035"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smtClean="0">
                <a:solidFill>
                  <a:prstClr val="black"/>
                </a:solidFill>
              </a:rPr>
              <a:t>Sabine </a:t>
            </a:r>
            <a:r>
              <a:rPr lang="en-US" sz="1800" b="1" dirty="0" err="1" smtClean="0">
                <a:solidFill>
                  <a:prstClr val="black"/>
                </a:solidFill>
              </a:rPr>
              <a:t>Hübner</a:t>
            </a:r>
            <a:endParaRPr lang="en-US" sz="1800" b="1" dirty="0">
              <a:solidFill>
                <a:prstClr val="black"/>
              </a:solidFill>
            </a:endParaRPr>
          </a:p>
        </p:txBody>
      </p:sp>
      <p:pic>
        <p:nvPicPr>
          <p:cNvPr id="38" name="Picture 46" descr="fli_point_1"/>
          <p:cNvPicPr>
            <a:picLocks noChangeAspect="1" noChangeArrowheads="1"/>
          </p:cNvPicPr>
          <p:nvPr/>
        </p:nvPicPr>
        <p:blipFill>
          <a:blip r:embed="rId7">
            <a:clrChange>
              <a:clrFrom>
                <a:srgbClr val="FFFFFF"/>
              </a:clrFrom>
              <a:clrTo>
                <a:srgbClr val="FFFFFF">
                  <a:alpha val="0"/>
                </a:srgbClr>
              </a:clrTo>
            </a:clrChange>
          </a:blip>
          <a:srcRect/>
          <a:stretch>
            <a:fillRect/>
          </a:stretch>
        </p:blipFill>
        <p:spPr bwMode="auto">
          <a:xfrm>
            <a:off x="4557713" y="107950"/>
            <a:ext cx="901700" cy="911225"/>
          </a:xfrm>
          <a:prstGeom prst="rect">
            <a:avLst/>
          </a:prstGeom>
          <a:noFill/>
          <a:ln w="9525">
            <a:noFill/>
            <a:miter lim="800000"/>
            <a:headEnd/>
            <a:tailEnd/>
          </a:ln>
        </p:spPr>
      </p:pic>
      <p:sp>
        <p:nvSpPr>
          <p:cNvPr id="43" name="Text Box 47"/>
          <p:cNvSpPr txBox="1">
            <a:spLocks noChangeArrowheads="1"/>
          </p:cNvSpPr>
          <p:nvPr/>
        </p:nvSpPr>
        <p:spPr bwMode="auto">
          <a:xfrm>
            <a:off x="4953001" y="522288"/>
            <a:ext cx="493712" cy="366712"/>
          </a:xfrm>
          <a:prstGeom prst="rect">
            <a:avLst/>
          </a:prstGeom>
          <a:noFill/>
          <a:ln w="9525">
            <a:noFill/>
            <a:miter lim="800000"/>
            <a:headEnd/>
            <a:tailEnd/>
          </a:ln>
        </p:spPr>
        <p:txBody>
          <a:bodyPr wrap="none">
            <a:prstTxWarp prst="textNoShape">
              <a:avLst/>
            </a:prstTxWarp>
            <a:spAutoFit/>
          </a:bodyPr>
          <a:lstStyle/>
          <a:p>
            <a:pPr algn="ctr" eaLnBrk="0" hangingPunct="0"/>
            <a:r>
              <a:rPr lang="en-US" sz="1800">
                <a:solidFill>
                  <a:srgbClr val="FFFFFF"/>
                </a:solidFill>
                <a:latin typeface="Lucida Grande" charset="0"/>
              </a:rPr>
              <a:t>FLI</a:t>
            </a:r>
          </a:p>
        </p:txBody>
      </p:sp>
      <p:grpSp>
        <p:nvGrpSpPr>
          <p:cNvPr id="46" name="Group 45"/>
          <p:cNvGrpSpPr/>
          <p:nvPr/>
        </p:nvGrpSpPr>
        <p:grpSpPr>
          <a:xfrm>
            <a:off x="4797285" y="1053118"/>
            <a:ext cx="1664138" cy="544946"/>
            <a:chOff x="7477075" y="77354"/>
            <a:chExt cx="2501725" cy="819226"/>
          </a:xfrm>
        </p:grpSpPr>
        <p:sp>
          <p:nvSpPr>
            <p:cNvPr id="45" name="Rectangle 44"/>
            <p:cNvSpPr/>
            <p:nvPr/>
          </p:nvSpPr>
          <p:spPr>
            <a:xfrm>
              <a:off x="7477075" y="77354"/>
              <a:ext cx="2501725" cy="819226"/>
            </a:xfrm>
            <a:prstGeom prst="rect">
              <a:avLst/>
            </a:prstGeom>
            <a:gradFill>
              <a:gsLst>
                <a:gs pos="0">
                  <a:schemeClr val="tx2">
                    <a:lumMod val="75000"/>
                  </a:schemeClr>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4" name="Picture 43"/>
            <p:cNvPicPr>
              <a:picLocks noChangeAspect="1"/>
            </p:cNvPicPr>
            <p:nvPr/>
          </p:nvPicPr>
          <p:blipFill>
            <a:blip r:embed="rId8"/>
            <a:stretch>
              <a:fillRect/>
            </a:stretch>
          </p:blipFill>
          <p:spPr>
            <a:xfrm>
              <a:off x="7549241" y="304800"/>
              <a:ext cx="2286000" cy="317500"/>
            </a:xfrm>
            <a:prstGeom prst="rect">
              <a:avLst/>
            </a:prstGeom>
          </p:spPr>
        </p:pic>
      </p:grpSp>
      <p:sp>
        <p:nvSpPr>
          <p:cNvPr id="48" name="Text Box 9"/>
          <p:cNvSpPr txBox="1">
            <a:spLocks noChangeArrowheads="1"/>
          </p:cNvSpPr>
          <p:nvPr/>
        </p:nvSpPr>
        <p:spPr bwMode="auto">
          <a:xfrm>
            <a:off x="4775203" y="2670442"/>
            <a:ext cx="2073266"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i="1" dirty="0" smtClean="0">
                <a:solidFill>
                  <a:prstClr val="black"/>
                </a:solidFill>
              </a:rPr>
              <a:t>Claude </a:t>
            </a:r>
            <a:r>
              <a:rPr lang="en-US" sz="1800" b="1" i="1" dirty="0" err="1" smtClean="0">
                <a:solidFill>
                  <a:prstClr val="black"/>
                </a:solidFill>
              </a:rPr>
              <a:t>Libert</a:t>
            </a:r>
            <a:r>
              <a:rPr lang="en-US" sz="1800" b="1" i="1" dirty="0" smtClean="0">
                <a:solidFill>
                  <a:prstClr val="black"/>
                </a:solidFill>
              </a:rPr>
              <a:t>, Gent</a:t>
            </a:r>
            <a:endParaRPr lang="en-US" sz="1800" b="1" i="1" dirty="0">
              <a:solidFill>
                <a:prstClr val="black"/>
              </a:solidFill>
            </a:endParaRPr>
          </a:p>
        </p:txBody>
      </p:sp>
      <p:sp>
        <p:nvSpPr>
          <p:cNvPr id="49" name="Text Box 26"/>
          <p:cNvSpPr txBox="1">
            <a:spLocks noChangeArrowheads="1"/>
          </p:cNvSpPr>
          <p:nvPr/>
        </p:nvSpPr>
        <p:spPr bwMode="auto">
          <a:xfrm>
            <a:off x="801688" y="6314297"/>
            <a:ext cx="1996159"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smtClean="0">
                <a:solidFill>
                  <a:prstClr val="black"/>
                </a:solidFill>
              </a:rPr>
              <a:t>Stephan </a:t>
            </a:r>
            <a:r>
              <a:rPr lang="en-US" sz="1800" b="1" dirty="0" err="1" smtClean="0">
                <a:solidFill>
                  <a:prstClr val="black"/>
                </a:solidFill>
              </a:rPr>
              <a:t>Culemann</a:t>
            </a:r>
            <a:endParaRPr lang="en-US" sz="1800" b="1" dirty="0">
              <a:solidFill>
                <a:prstClr val="black"/>
              </a:solidFill>
            </a:endParaRPr>
          </a:p>
        </p:txBody>
      </p:sp>
      <p:sp>
        <p:nvSpPr>
          <p:cNvPr id="50" name="Text Box 26"/>
          <p:cNvSpPr txBox="1">
            <a:spLocks noChangeArrowheads="1"/>
          </p:cNvSpPr>
          <p:nvPr/>
        </p:nvSpPr>
        <p:spPr bwMode="auto">
          <a:xfrm>
            <a:off x="716457" y="3574674"/>
            <a:ext cx="1930674"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smtClean="0">
                <a:solidFill>
                  <a:prstClr val="black"/>
                </a:solidFill>
              </a:rPr>
              <a:t>Sebastian </a:t>
            </a:r>
            <a:r>
              <a:rPr lang="en-US" b="1" dirty="0" err="1" smtClean="0">
                <a:solidFill>
                  <a:prstClr val="black"/>
                </a:solidFill>
              </a:rPr>
              <a:t>Schauer</a:t>
            </a:r>
            <a:endParaRPr lang="en-US" sz="1800" b="1" dirty="0">
              <a:solidFill>
                <a:prstClr val="black"/>
              </a:solidFill>
            </a:endParaRPr>
          </a:p>
        </p:txBody>
      </p:sp>
      <p:sp>
        <p:nvSpPr>
          <p:cNvPr id="51" name="Text Box 27"/>
          <p:cNvSpPr txBox="1">
            <a:spLocks noChangeArrowheads="1"/>
          </p:cNvSpPr>
          <p:nvPr/>
        </p:nvSpPr>
        <p:spPr bwMode="auto">
          <a:xfrm>
            <a:off x="716457" y="4878471"/>
            <a:ext cx="987395" cy="369332"/>
          </a:xfrm>
          <a:prstGeom prst="rect">
            <a:avLst/>
          </a:prstGeom>
          <a:noFill/>
          <a:ln w="9525">
            <a:noFill/>
            <a:miter lim="800000"/>
            <a:headEnd/>
            <a:tailEnd/>
          </a:ln>
        </p:spPr>
        <p:txBody>
          <a:bodyPr wrap="none">
            <a:prstTxWarp prst="textNoShape">
              <a:avLst/>
            </a:prstTxWarp>
            <a:spAutoFit/>
          </a:bodyPr>
          <a:lstStyle/>
          <a:p>
            <a:pPr eaLnBrk="0" hangingPunct="0"/>
            <a:r>
              <a:rPr lang="en-US" b="1" dirty="0" err="1" smtClean="0">
                <a:solidFill>
                  <a:prstClr val="black"/>
                </a:solidFill>
              </a:rPr>
              <a:t>Peng</a:t>
            </a:r>
            <a:r>
              <a:rPr lang="en-US" b="1" dirty="0" smtClean="0">
                <a:solidFill>
                  <a:prstClr val="black"/>
                </a:solidFill>
              </a:rPr>
              <a:t> Liu</a:t>
            </a:r>
            <a:endParaRPr lang="en-US" sz="1800" b="1" dirty="0">
              <a:solidFill>
                <a:prstClr val="black"/>
              </a:solidFill>
            </a:endParaRPr>
          </a:p>
        </p:txBody>
      </p:sp>
      <p:sp>
        <p:nvSpPr>
          <p:cNvPr id="52" name="Text Box 26"/>
          <p:cNvSpPr txBox="1">
            <a:spLocks noChangeArrowheads="1"/>
          </p:cNvSpPr>
          <p:nvPr/>
        </p:nvSpPr>
        <p:spPr bwMode="auto">
          <a:xfrm>
            <a:off x="716457" y="4009273"/>
            <a:ext cx="1883561"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smtClean="0">
                <a:solidFill>
                  <a:prstClr val="black"/>
                </a:solidFill>
              </a:rPr>
              <a:t>Kerstin </a:t>
            </a:r>
            <a:r>
              <a:rPr lang="en-US" b="1" dirty="0" smtClean="0">
                <a:solidFill>
                  <a:prstClr val="black"/>
                </a:solidFill>
              </a:rPr>
              <a:t>Hartmann</a:t>
            </a:r>
            <a:endParaRPr lang="en-US" sz="1800" b="1" dirty="0">
              <a:solidFill>
                <a:prstClr val="black"/>
              </a:solidFill>
            </a:endParaRPr>
          </a:p>
        </p:txBody>
      </p:sp>
      <p:sp>
        <p:nvSpPr>
          <p:cNvPr id="55" name="Text Box 8"/>
          <p:cNvSpPr txBox="1">
            <a:spLocks noChangeArrowheads="1"/>
          </p:cNvSpPr>
          <p:nvPr/>
        </p:nvSpPr>
        <p:spPr bwMode="auto">
          <a:xfrm>
            <a:off x="4775203" y="1862710"/>
            <a:ext cx="2168282"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i="1" dirty="0" smtClean="0">
                <a:solidFill>
                  <a:prstClr val="black"/>
                </a:solidFill>
              </a:rPr>
              <a:t>Markus </a:t>
            </a:r>
            <a:r>
              <a:rPr lang="en-US" sz="1800" b="1" i="1" dirty="0" err="1" smtClean="0">
                <a:solidFill>
                  <a:prstClr val="black"/>
                </a:solidFill>
              </a:rPr>
              <a:t>Gräler</a:t>
            </a:r>
            <a:r>
              <a:rPr lang="en-US" sz="1800" b="1" i="1" dirty="0" smtClean="0">
                <a:solidFill>
                  <a:prstClr val="black"/>
                </a:solidFill>
              </a:rPr>
              <a:t>, Jena</a:t>
            </a:r>
            <a:endParaRPr lang="en-US" sz="1800" b="1" i="1" dirty="0">
              <a:solidFill>
                <a:prstClr val="black"/>
              </a:solidFill>
            </a:endParaRPr>
          </a:p>
        </p:txBody>
      </p:sp>
      <p:pic>
        <p:nvPicPr>
          <p:cNvPr id="56" name="Picture 15"/>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89524" y="71961"/>
            <a:ext cx="2763312" cy="534873"/>
          </a:xfrm>
          <a:prstGeom prst="rect">
            <a:avLst/>
          </a:prstGeom>
          <a:noFill/>
          <a:extLst>
            <a:ext uri="{909E8E84-426E-40dd-AFC4-6F175D3DCCD1}">
              <a14:hiddenFill xmlns:a14="http://schemas.microsoft.com/office/drawing/2010/main">
                <a:solidFill>
                  <a:srgbClr val="FFFFFF"/>
                </a:solidFill>
              </a14:hiddenFill>
            </a:ext>
          </a:extLst>
        </p:spPr>
      </p:pic>
      <p:sp>
        <p:nvSpPr>
          <p:cNvPr id="59" name="Text Box 26"/>
          <p:cNvSpPr txBox="1">
            <a:spLocks noChangeArrowheads="1"/>
          </p:cNvSpPr>
          <p:nvPr/>
        </p:nvSpPr>
        <p:spPr bwMode="auto">
          <a:xfrm>
            <a:off x="2621437" y="5955717"/>
            <a:ext cx="1572478"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smtClean="0">
                <a:solidFill>
                  <a:prstClr val="black"/>
                </a:solidFill>
              </a:rPr>
              <a:t>Anna </a:t>
            </a:r>
            <a:r>
              <a:rPr lang="en-US" sz="1800" b="1" dirty="0" err="1" smtClean="0">
                <a:solidFill>
                  <a:prstClr val="black"/>
                </a:solidFill>
              </a:rPr>
              <a:t>Kleyman</a:t>
            </a:r>
            <a:endParaRPr lang="en-US" sz="1800" b="1" dirty="0">
              <a:solidFill>
                <a:prstClr val="black"/>
              </a:solidFill>
            </a:endParaRPr>
          </a:p>
        </p:txBody>
      </p:sp>
      <p:sp>
        <p:nvSpPr>
          <p:cNvPr id="53" name="Text Box 26"/>
          <p:cNvSpPr txBox="1">
            <a:spLocks noChangeArrowheads="1"/>
          </p:cNvSpPr>
          <p:nvPr/>
        </p:nvSpPr>
        <p:spPr bwMode="auto">
          <a:xfrm>
            <a:off x="716457" y="1836278"/>
            <a:ext cx="1844338"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err="1" smtClean="0">
                <a:solidFill>
                  <a:prstClr val="black"/>
                </a:solidFill>
              </a:rPr>
              <a:t>Mubashir</a:t>
            </a:r>
            <a:r>
              <a:rPr lang="en-US" sz="1800" b="1" dirty="0" smtClean="0">
                <a:solidFill>
                  <a:prstClr val="black"/>
                </a:solidFill>
              </a:rPr>
              <a:t> </a:t>
            </a:r>
            <a:r>
              <a:rPr lang="en-US" b="1" dirty="0" smtClean="0">
                <a:solidFill>
                  <a:prstClr val="black"/>
                </a:solidFill>
              </a:rPr>
              <a:t>Ahmad</a:t>
            </a:r>
            <a:endParaRPr lang="en-US" sz="1800" b="1" dirty="0">
              <a:solidFill>
                <a:prstClr val="black"/>
              </a:solidFill>
            </a:endParaRPr>
          </a:p>
        </p:txBody>
      </p:sp>
      <p:sp>
        <p:nvSpPr>
          <p:cNvPr id="54" name="Text Box 8"/>
          <p:cNvSpPr txBox="1">
            <a:spLocks noChangeArrowheads="1"/>
          </p:cNvSpPr>
          <p:nvPr/>
        </p:nvSpPr>
        <p:spPr bwMode="auto">
          <a:xfrm>
            <a:off x="4775203" y="4689772"/>
            <a:ext cx="2931787"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i="1" dirty="0" smtClean="0">
                <a:solidFill>
                  <a:prstClr val="black"/>
                </a:solidFill>
              </a:rPr>
              <a:t>Jean-Pierre David, Hamburg</a:t>
            </a:r>
            <a:endParaRPr lang="en-US" sz="1800" b="1" i="1" dirty="0">
              <a:solidFill>
                <a:prstClr val="black"/>
              </a:solidFill>
            </a:endParaRPr>
          </a:p>
        </p:txBody>
      </p:sp>
      <p:sp>
        <p:nvSpPr>
          <p:cNvPr id="57" name="Text Box 10"/>
          <p:cNvSpPr txBox="1">
            <a:spLocks noChangeArrowheads="1"/>
          </p:cNvSpPr>
          <p:nvPr/>
        </p:nvSpPr>
        <p:spPr bwMode="auto">
          <a:xfrm>
            <a:off x="4775203" y="5093638"/>
            <a:ext cx="4188445" cy="369332"/>
          </a:xfrm>
          <a:prstGeom prst="rect">
            <a:avLst/>
          </a:prstGeom>
          <a:noFill/>
          <a:ln w="9525">
            <a:noFill/>
            <a:miter lim="800000"/>
            <a:headEnd/>
            <a:tailEnd/>
          </a:ln>
        </p:spPr>
        <p:txBody>
          <a:bodyPr wrap="square">
            <a:prstTxWarp prst="textNoShape">
              <a:avLst/>
            </a:prstTxWarp>
            <a:spAutoFit/>
          </a:bodyPr>
          <a:lstStyle/>
          <a:p>
            <a:pPr eaLnBrk="0" hangingPunct="0"/>
            <a:r>
              <a:rPr lang="en-US" sz="1800" b="1" i="1" dirty="0" err="1" smtClean="0">
                <a:solidFill>
                  <a:prstClr val="black"/>
                </a:solidFill>
              </a:rPr>
              <a:t>Henriette</a:t>
            </a:r>
            <a:r>
              <a:rPr lang="en-US" sz="1800" b="1" i="1" dirty="0" smtClean="0">
                <a:solidFill>
                  <a:prstClr val="black"/>
                </a:solidFill>
              </a:rPr>
              <a:t> </a:t>
            </a:r>
            <a:r>
              <a:rPr lang="en-US" sz="1800" b="1" i="1" dirty="0" err="1" smtClean="0">
                <a:solidFill>
                  <a:prstClr val="black"/>
                </a:solidFill>
              </a:rPr>
              <a:t>Uhlenhaut</a:t>
            </a:r>
            <a:r>
              <a:rPr lang="en-US" sz="1800" b="1" i="1" dirty="0" smtClean="0">
                <a:solidFill>
                  <a:prstClr val="black"/>
                </a:solidFill>
              </a:rPr>
              <a:t>, Munich</a:t>
            </a:r>
            <a:endParaRPr lang="en-US" sz="1800" b="1" i="1" dirty="0">
              <a:solidFill>
                <a:prstClr val="black"/>
              </a:solidFill>
            </a:endParaRPr>
          </a:p>
        </p:txBody>
      </p:sp>
      <p:sp>
        <p:nvSpPr>
          <p:cNvPr id="61" name="Text Box 10"/>
          <p:cNvSpPr txBox="1">
            <a:spLocks noChangeArrowheads="1"/>
          </p:cNvSpPr>
          <p:nvPr/>
        </p:nvSpPr>
        <p:spPr bwMode="auto">
          <a:xfrm>
            <a:off x="4775203" y="5497504"/>
            <a:ext cx="4188445" cy="369332"/>
          </a:xfrm>
          <a:prstGeom prst="rect">
            <a:avLst/>
          </a:prstGeom>
          <a:noFill/>
          <a:ln w="9525">
            <a:noFill/>
            <a:miter lim="800000"/>
            <a:headEnd/>
            <a:tailEnd/>
          </a:ln>
        </p:spPr>
        <p:txBody>
          <a:bodyPr wrap="square">
            <a:prstTxWarp prst="textNoShape">
              <a:avLst/>
            </a:prstTxWarp>
            <a:spAutoFit/>
          </a:bodyPr>
          <a:lstStyle/>
          <a:p>
            <a:pPr eaLnBrk="0" hangingPunct="0"/>
            <a:r>
              <a:rPr lang="en-US" sz="1800" b="1" i="1" dirty="0" smtClean="0">
                <a:solidFill>
                  <a:prstClr val="black"/>
                </a:solidFill>
              </a:rPr>
              <a:t>Mitch Lazar, David Steger Philadelphia</a:t>
            </a:r>
            <a:endParaRPr lang="en-US" sz="1800" b="1" i="1" dirty="0">
              <a:solidFill>
                <a:prstClr val="black"/>
              </a:solidFill>
            </a:endParaRPr>
          </a:p>
        </p:txBody>
      </p:sp>
      <p:sp>
        <p:nvSpPr>
          <p:cNvPr id="62" name="Text Box 9"/>
          <p:cNvSpPr txBox="1">
            <a:spLocks noChangeArrowheads="1"/>
          </p:cNvSpPr>
          <p:nvPr/>
        </p:nvSpPr>
        <p:spPr bwMode="auto">
          <a:xfrm>
            <a:off x="4775203" y="3074308"/>
            <a:ext cx="4356569"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i="1" dirty="0" smtClean="0">
                <a:solidFill>
                  <a:prstClr val="black"/>
                </a:solidFill>
              </a:rPr>
              <a:t>Martina </a:t>
            </a:r>
            <a:r>
              <a:rPr lang="en-US" sz="1800" b="1" i="1" dirty="0" err="1" smtClean="0">
                <a:solidFill>
                  <a:prstClr val="black"/>
                </a:solidFill>
              </a:rPr>
              <a:t>Rauner</a:t>
            </a:r>
            <a:r>
              <a:rPr lang="en-US" sz="1800" b="1" i="1" dirty="0" smtClean="0">
                <a:solidFill>
                  <a:prstClr val="black"/>
                </a:solidFill>
              </a:rPr>
              <a:t>, Lorenz </a:t>
            </a:r>
            <a:r>
              <a:rPr lang="en-US" sz="1800" b="1" i="1" dirty="0" err="1" smtClean="0">
                <a:solidFill>
                  <a:prstClr val="black"/>
                </a:solidFill>
              </a:rPr>
              <a:t>Hofbauer</a:t>
            </a:r>
            <a:r>
              <a:rPr lang="en-US" sz="1800" b="1" i="1" dirty="0" smtClean="0">
                <a:solidFill>
                  <a:prstClr val="black"/>
                </a:solidFill>
              </a:rPr>
              <a:t>, Dresden</a:t>
            </a:r>
            <a:endParaRPr lang="en-US" sz="1800" b="1" i="1" dirty="0">
              <a:solidFill>
                <a:prstClr val="black"/>
              </a:solidFill>
            </a:endParaRPr>
          </a:p>
        </p:txBody>
      </p:sp>
      <p:sp>
        <p:nvSpPr>
          <p:cNvPr id="63" name="Text Box 9"/>
          <p:cNvSpPr txBox="1">
            <a:spLocks noChangeArrowheads="1"/>
          </p:cNvSpPr>
          <p:nvPr/>
        </p:nvSpPr>
        <p:spPr bwMode="auto">
          <a:xfrm>
            <a:off x="4775203" y="3478174"/>
            <a:ext cx="3482719"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i="1" dirty="0" smtClean="0">
                <a:solidFill>
                  <a:prstClr val="black"/>
                </a:solidFill>
              </a:rPr>
              <a:t>Hong Zhou, Markus Seibel, Sidney</a:t>
            </a:r>
            <a:endParaRPr lang="en-US" sz="1800" b="1" i="1" dirty="0">
              <a:solidFill>
                <a:prstClr val="black"/>
              </a:solidFill>
            </a:endParaRPr>
          </a:p>
        </p:txBody>
      </p:sp>
      <p:sp>
        <p:nvSpPr>
          <p:cNvPr id="64" name="Text Box 9"/>
          <p:cNvSpPr txBox="1">
            <a:spLocks noChangeArrowheads="1"/>
          </p:cNvSpPr>
          <p:nvPr/>
        </p:nvSpPr>
        <p:spPr bwMode="auto">
          <a:xfrm>
            <a:off x="4775203" y="3882040"/>
            <a:ext cx="4057884"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i="1" dirty="0" smtClean="0">
                <a:solidFill>
                  <a:prstClr val="black"/>
                </a:solidFill>
              </a:rPr>
              <a:t>Gerhard </a:t>
            </a:r>
            <a:r>
              <a:rPr lang="en-US" sz="1800" b="1" i="1" dirty="0" err="1" smtClean="0">
                <a:solidFill>
                  <a:prstClr val="black"/>
                </a:solidFill>
              </a:rPr>
              <a:t>Krönke</a:t>
            </a:r>
            <a:r>
              <a:rPr lang="en-US" sz="1800" b="1" i="1" dirty="0" smtClean="0">
                <a:solidFill>
                  <a:prstClr val="black"/>
                </a:solidFill>
              </a:rPr>
              <a:t>, Georg </a:t>
            </a:r>
            <a:r>
              <a:rPr lang="en-US" sz="1800" b="1" i="1" dirty="0" err="1" smtClean="0">
                <a:solidFill>
                  <a:prstClr val="black"/>
                </a:solidFill>
              </a:rPr>
              <a:t>Schett</a:t>
            </a:r>
            <a:r>
              <a:rPr lang="en-US" sz="1800" b="1" i="1" dirty="0" smtClean="0">
                <a:solidFill>
                  <a:prstClr val="black"/>
                </a:solidFill>
              </a:rPr>
              <a:t>, Erlangen</a:t>
            </a:r>
            <a:endParaRPr lang="en-US" sz="1800" b="1" i="1" dirty="0">
              <a:solidFill>
                <a:prstClr val="black"/>
              </a:solidFill>
            </a:endParaRPr>
          </a:p>
        </p:txBody>
      </p:sp>
      <p:sp>
        <p:nvSpPr>
          <p:cNvPr id="65" name="Text Box 36"/>
          <p:cNvSpPr txBox="1">
            <a:spLocks noChangeArrowheads="1"/>
          </p:cNvSpPr>
          <p:nvPr/>
        </p:nvSpPr>
        <p:spPr bwMode="auto">
          <a:xfrm>
            <a:off x="716457" y="3140075"/>
            <a:ext cx="1709535"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dirty="0" err="1" smtClean="0">
                <a:solidFill>
                  <a:prstClr val="black"/>
                </a:solidFill>
              </a:rPr>
              <a:t>Mascha</a:t>
            </a:r>
            <a:r>
              <a:rPr lang="en-US" sz="1800" b="1" dirty="0" smtClean="0">
                <a:solidFill>
                  <a:prstClr val="black"/>
                </a:solidFill>
              </a:rPr>
              <a:t> </a:t>
            </a:r>
            <a:r>
              <a:rPr lang="en-US" sz="1800" b="1" dirty="0" err="1" smtClean="0">
                <a:solidFill>
                  <a:prstClr val="black"/>
                </a:solidFill>
              </a:rPr>
              <a:t>Koenen</a:t>
            </a:r>
            <a:endParaRPr lang="en-US" sz="1800" b="1" dirty="0">
              <a:solidFill>
                <a:prstClr val="black"/>
              </a:solidFill>
            </a:endParaRPr>
          </a:p>
        </p:txBody>
      </p:sp>
      <p:sp>
        <p:nvSpPr>
          <p:cNvPr id="66" name="Text Box 26"/>
          <p:cNvSpPr txBox="1">
            <a:spLocks noChangeArrowheads="1"/>
          </p:cNvSpPr>
          <p:nvPr/>
        </p:nvSpPr>
        <p:spPr bwMode="auto">
          <a:xfrm>
            <a:off x="801688" y="5576818"/>
            <a:ext cx="923387" cy="369332"/>
          </a:xfrm>
          <a:prstGeom prst="rect">
            <a:avLst/>
          </a:prstGeom>
          <a:noFill/>
          <a:ln w="9525">
            <a:noFill/>
            <a:miter lim="800000"/>
            <a:headEnd/>
            <a:tailEnd/>
          </a:ln>
        </p:spPr>
        <p:txBody>
          <a:bodyPr wrap="none">
            <a:prstTxWarp prst="textNoShape">
              <a:avLst/>
            </a:prstTxWarp>
            <a:spAutoFit/>
          </a:bodyPr>
          <a:lstStyle/>
          <a:p>
            <a:pPr eaLnBrk="0" hangingPunct="0"/>
            <a:r>
              <a:rPr lang="en-US" sz="1800" b="1" i="1" dirty="0" smtClean="0">
                <a:solidFill>
                  <a:prstClr val="black"/>
                </a:solidFill>
              </a:rPr>
              <a:t>Alumni</a:t>
            </a:r>
            <a:endParaRPr lang="en-US" sz="1800" b="1" i="1" dirty="0">
              <a:solidFill>
                <a:prstClr val="black"/>
              </a:solidFill>
            </a:endParaRPr>
          </a:p>
        </p:txBody>
      </p:sp>
      <p:sp>
        <p:nvSpPr>
          <p:cNvPr id="58" name="Text Box 10"/>
          <p:cNvSpPr txBox="1">
            <a:spLocks noChangeArrowheads="1"/>
          </p:cNvSpPr>
          <p:nvPr/>
        </p:nvSpPr>
        <p:spPr bwMode="auto">
          <a:xfrm>
            <a:off x="4775203" y="5901370"/>
            <a:ext cx="4188445" cy="369332"/>
          </a:xfrm>
          <a:prstGeom prst="rect">
            <a:avLst/>
          </a:prstGeom>
          <a:noFill/>
          <a:ln w="9525">
            <a:noFill/>
            <a:miter lim="800000"/>
            <a:headEnd/>
            <a:tailEnd/>
          </a:ln>
        </p:spPr>
        <p:txBody>
          <a:bodyPr wrap="square">
            <a:prstTxWarp prst="textNoShape">
              <a:avLst/>
            </a:prstTxWarp>
            <a:spAutoFit/>
          </a:bodyPr>
          <a:lstStyle/>
          <a:p>
            <a:pPr eaLnBrk="0" hangingPunct="0"/>
            <a:r>
              <a:rPr lang="en-US" sz="1800" b="1" i="1" dirty="0" err="1" smtClean="0">
                <a:solidFill>
                  <a:prstClr val="black"/>
                </a:solidFill>
              </a:rPr>
              <a:t>Ilse</a:t>
            </a:r>
            <a:r>
              <a:rPr lang="en-US" sz="1800" b="1" i="1" dirty="0" smtClean="0">
                <a:solidFill>
                  <a:prstClr val="black"/>
                </a:solidFill>
              </a:rPr>
              <a:t> Beck, </a:t>
            </a:r>
            <a:r>
              <a:rPr lang="en-US" sz="1800" b="1" i="1" dirty="0" err="1" smtClean="0">
                <a:solidFill>
                  <a:prstClr val="black"/>
                </a:solidFill>
              </a:rPr>
              <a:t>Karolien</a:t>
            </a:r>
            <a:r>
              <a:rPr lang="en-US" sz="1800" b="1" i="1" dirty="0" smtClean="0">
                <a:solidFill>
                  <a:prstClr val="black"/>
                </a:solidFill>
              </a:rPr>
              <a:t> De </a:t>
            </a:r>
            <a:r>
              <a:rPr lang="en-US" sz="1800" b="1" i="1" dirty="0" err="1" smtClean="0">
                <a:solidFill>
                  <a:prstClr val="black"/>
                </a:solidFill>
              </a:rPr>
              <a:t>Bosscher</a:t>
            </a:r>
            <a:r>
              <a:rPr lang="en-US" sz="1800" b="1" i="1" dirty="0" smtClean="0">
                <a:solidFill>
                  <a:prstClr val="black"/>
                </a:solidFill>
              </a:rPr>
              <a:t>, Gent</a:t>
            </a:r>
            <a:endParaRPr lang="en-US" sz="1800" b="1" i="1" dirty="0">
              <a:solidFill>
                <a:prstClr val="black"/>
              </a:solidFill>
            </a:endParaRPr>
          </a:p>
        </p:txBody>
      </p:sp>
      <p:sp>
        <p:nvSpPr>
          <p:cNvPr id="60" name="Text Box 10"/>
          <p:cNvSpPr txBox="1">
            <a:spLocks noChangeArrowheads="1"/>
          </p:cNvSpPr>
          <p:nvPr/>
        </p:nvSpPr>
        <p:spPr bwMode="auto">
          <a:xfrm>
            <a:off x="4775203" y="6305241"/>
            <a:ext cx="4188445" cy="369332"/>
          </a:xfrm>
          <a:prstGeom prst="rect">
            <a:avLst/>
          </a:prstGeom>
          <a:noFill/>
          <a:ln w="9525">
            <a:noFill/>
            <a:miter lim="800000"/>
            <a:headEnd/>
            <a:tailEnd/>
          </a:ln>
        </p:spPr>
        <p:txBody>
          <a:bodyPr wrap="square">
            <a:prstTxWarp prst="textNoShape">
              <a:avLst/>
            </a:prstTxWarp>
            <a:spAutoFit/>
          </a:bodyPr>
          <a:lstStyle/>
          <a:p>
            <a:pPr eaLnBrk="0" hangingPunct="0"/>
            <a:r>
              <a:rPr lang="en-US" b="1" i="1" dirty="0" smtClean="0">
                <a:solidFill>
                  <a:prstClr val="black"/>
                </a:solidFill>
              </a:rPr>
              <a:t>Richard </a:t>
            </a:r>
            <a:r>
              <a:rPr lang="en-US" b="1" i="1" dirty="0" err="1" smtClean="0">
                <a:solidFill>
                  <a:prstClr val="black"/>
                </a:solidFill>
              </a:rPr>
              <a:t>Moriggl</a:t>
            </a:r>
            <a:r>
              <a:rPr lang="en-US" b="1" i="1" dirty="0" smtClean="0">
                <a:solidFill>
                  <a:prstClr val="black"/>
                </a:solidFill>
              </a:rPr>
              <a:t>, Vienna</a:t>
            </a:r>
            <a:endParaRPr lang="en-US" sz="1800" b="1" i="1" dirty="0">
              <a:solidFill>
                <a:prstClr val="black"/>
              </a:solidFill>
            </a:endParaRPr>
          </a:p>
        </p:txBody>
      </p:sp>
    </p:spTree>
    <p:extLst>
      <p:ext uri="{BB962C8B-B14F-4D97-AF65-F5344CB8AC3E}">
        <p14:creationId xmlns:p14="http://schemas.microsoft.com/office/powerpoint/2010/main" val="3664895519"/>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3911117324"/>
      </p:ext>
    </p:extLst>
  </p:cSld>
  <p:clrMapOvr>
    <a:masterClrMapping/>
  </p:clrMapOvr>
  <p:timing>
    <p:tnLst>
      <p:par>
        <p:cTn xmlns:p14="http://schemas.microsoft.com/office/powerpoint/2010/mai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Text Box 50"/>
          <p:cNvSpPr txBox="1">
            <a:spLocks noChangeArrowheads="1"/>
          </p:cNvSpPr>
          <p:nvPr/>
        </p:nvSpPr>
        <p:spPr bwMode="auto">
          <a:xfrm>
            <a:off x="1219201" y="55117"/>
            <a:ext cx="7543800" cy="1077218"/>
          </a:xfrm>
          <a:prstGeom prst="rect">
            <a:avLst/>
          </a:prstGeom>
          <a:noFill/>
          <a:ln w="9525">
            <a:noFill/>
            <a:miter lim="800000"/>
            <a:headEnd/>
            <a:tailEnd/>
          </a:ln>
          <a:effectLst>
            <a:outerShdw blurRad="50800" dist="38100" dir="2700000" algn="br">
              <a:srgbClr val="000000">
                <a:alpha val="43000"/>
              </a:srgbClr>
            </a:outerShdw>
          </a:effectLst>
        </p:spPr>
        <p:txBody>
          <a:bodyPr wrap="square" anchor="ctr">
            <a:prstTxWarp prst="textNoShape">
              <a:avLst/>
            </a:prstTxWarp>
            <a:spAutoFit/>
          </a:bodyPr>
          <a:lstStyle/>
          <a:p>
            <a:pPr algn="ctr" defTabSz="457200" eaLnBrk="0" hangingPunct="0">
              <a:defRPr/>
            </a:pPr>
            <a:r>
              <a:rPr lang="en-US" sz="3200" dirty="0">
                <a:solidFill>
                  <a:srgbClr val="000000"/>
                </a:solidFill>
                <a:latin typeface="Arial" pitchFamily="-109" charset="0"/>
                <a:ea typeface="ＭＳ Ｐゴシック" pitchFamily="-109" charset="-128"/>
                <a:cs typeface="ＭＳ Ｐゴシック" pitchFamily="-109" charset="-128"/>
              </a:rPr>
              <a:t>Ectopic IL-11 counteracts </a:t>
            </a:r>
            <a:r>
              <a:rPr lang="en-US" sz="3200" dirty="0" err="1">
                <a:solidFill>
                  <a:srgbClr val="000000"/>
                </a:solidFill>
                <a:latin typeface="Arial" pitchFamily="-109" charset="0"/>
                <a:ea typeface="ＭＳ Ｐゴシック" pitchFamily="-109" charset="-128"/>
                <a:cs typeface="ＭＳ Ｐゴシック" pitchFamily="-109" charset="-128"/>
              </a:rPr>
              <a:t>Dex</a:t>
            </a:r>
            <a:r>
              <a:rPr lang="en-US" sz="3200" dirty="0">
                <a:solidFill>
                  <a:srgbClr val="000000"/>
                </a:solidFill>
                <a:latin typeface="Arial" pitchFamily="-109" charset="0"/>
                <a:ea typeface="ＭＳ Ｐゴシック" pitchFamily="-109" charset="-128"/>
                <a:cs typeface="ＭＳ Ｐゴシック" pitchFamily="-109" charset="-128"/>
              </a:rPr>
              <a:t> mediated inhibition of Osteoblast Differentiation</a:t>
            </a:r>
          </a:p>
        </p:txBody>
      </p:sp>
      <p:grpSp>
        <p:nvGrpSpPr>
          <p:cNvPr id="2" name="Group 51"/>
          <p:cNvGrpSpPr>
            <a:grpSpLocks/>
          </p:cNvGrpSpPr>
          <p:nvPr/>
        </p:nvGrpSpPr>
        <p:grpSpPr bwMode="auto">
          <a:xfrm>
            <a:off x="347663" y="1155700"/>
            <a:ext cx="8448675" cy="0"/>
            <a:chOff x="238" y="576"/>
            <a:chExt cx="5766" cy="0"/>
          </a:xfrm>
        </p:grpSpPr>
        <p:sp>
          <p:nvSpPr>
            <p:cNvPr id="93192" name="Line 52"/>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endParaRPr lang="en-US"/>
            </a:p>
          </p:txBody>
        </p:sp>
        <p:sp>
          <p:nvSpPr>
            <p:cNvPr id="93193" name="Line 53"/>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endParaRPr lang="en-US"/>
            </a:p>
          </p:txBody>
        </p:sp>
        <p:sp>
          <p:nvSpPr>
            <p:cNvPr id="93194" name="Line 54"/>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endParaRPr lang="en-US"/>
            </a:p>
          </p:txBody>
        </p:sp>
      </p:grpSp>
      <p:pic>
        <p:nvPicPr>
          <p:cNvPr id="93188" name="Picture 11"/>
          <p:cNvPicPr>
            <a:picLocks noChangeAspect="1" noChangeArrowheads="1"/>
          </p:cNvPicPr>
          <p:nvPr/>
        </p:nvPicPr>
        <p:blipFill>
          <a:blip r:embed="rId3">
            <a:lum bright="29000" contrast="52000"/>
          </a:blip>
          <a:srcRect/>
          <a:stretch>
            <a:fillRect/>
          </a:stretch>
        </p:blipFill>
        <p:spPr bwMode="auto">
          <a:xfrm>
            <a:off x="2209800" y="1371600"/>
            <a:ext cx="4038600" cy="2376488"/>
          </a:xfrm>
          <a:prstGeom prst="rect">
            <a:avLst/>
          </a:prstGeom>
          <a:noFill/>
          <a:ln w="9525">
            <a:noFill/>
            <a:miter lim="800000"/>
            <a:headEnd/>
            <a:tailEnd/>
          </a:ln>
        </p:spPr>
      </p:pic>
      <p:pic>
        <p:nvPicPr>
          <p:cNvPr id="93189" name="Picture 12"/>
          <p:cNvPicPr>
            <a:picLocks noChangeAspect="1" noChangeArrowheads="1"/>
          </p:cNvPicPr>
          <p:nvPr/>
        </p:nvPicPr>
        <p:blipFill>
          <a:blip r:embed="rId4"/>
          <a:srcRect/>
          <a:stretch>
            <a:fillRect/>
          </a:stretch>
        </p:blipFill>
        <p:spPr bwMode="auto">
          <a:xfrm>
            <a:off x="1260475" y="4038600"/>
            <a:ext cx="6623050" cy="2395538"/>
          </a:xfrm>
          <a:prstGeom prst="rect">
            <a:avLst/>
          </a:prstGeom>
          <a:noFill/>
          <a:ln w="9525">
            <a:noFill/>
            <a:miter lim="800000"/>
            <a:headEnd/>
            <a:tailEnd/>
          </a:ln>
        </p:spPr>
      </p:pic>
      <p:sp>
        <p:nvSpPr>
          <p:cNvPr id="11" name="Rectangle 67"/>
          <p:cNvSpPr>
            <a:spLocks noChangeArrowheads="1"/>
          </p:cNvSpPr>
          <p:nvPr/>
        </p:nvSpPr>
        <p:spPr bwMode="auto">
          <a:xfrm>
            <a:off x="5334000" y="6477000"/>
            <a:ext cx="3706813" cy="307975"/>
          </a:xfrm>
          <a:prstGeom prst="rect">
            <a:avLst/>
          </a:prstGeom>
          <a:noFill/>
          <a:ln w="9525">
            <a:noFill/>
            <a:miter lim="800000"/>
            <a:headEnd/>
            <a:tailEnd/>
          </a:ln>
        </p:spPr>
        <p:txBody>
          <a:bodyPr wrap="none">
            <a:prstTxWarp prst="textNoShape">
              <a:avLst/>
            </a:prstTxWarp>
            <a:spAutoFit/>
          </a:bodyPr>
          <a:lstStyle/>
          <a:p>
            <a:pPr defTabSz="457200"/>
            <a:r>
              <a:rPr lang="en-US" sz="1400" b="1" i="1" dirty="0">
                <a:solidFill>
                  <a:srgbClr val="000000"/>
                </a:solidFill>
                <a:latin typeface="Helvetica" charset="0"/>
              </a:rPr>
              <a:t>Rauch et al. Cell metabolism 2010 11:517</a:t>
            </a:r>
            <a:endParaRPr lang="de-DE" sz="1400" b="1" i="1" dirty="0">
              <a:solidFill>
                <a:srgbClr val="000000"/>
              </a:solidFill>
              <a:latin typeface="Helvetica" charset="0"/>
            </a:endParaRPr>
          </a:p>
        </p:txBody>
      </p:sp>
    </p:spTree>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14"/>
          <p:cNvGrpSpPr>
            <a:grpSpLocks/>
          </p:cNvGrpSpPr>
          <p:nvPr/>
        </p:nvGrpSpPr>
        <p:grpSpPr bwMode="auto">
          <a:xfrm>
            <a:off x="349250" y="1295400"/>
            <a:ext cx="8448675" cy="0"/>
            <a:chOff x="238" y="576"/>
            <a:chExt cx="5766" cy="0"/>
          </a:xfrm>
        </p:grpSpPr>
        <p:sp>
          <p:nvSpPr>
            <p:cNvPr id="46169" name="Line 115"/>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6170" name="Line 116"/>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6171" name="Line 117"/>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grpSp>
      <p:sp>
        <p:nvSpPr>
          <p:cNvPr id="152578" name="Rectangle 2"/>
          <p:cNvSpPr>
            <a:spLocks noGrp="1" noChangeArrowheads="1"/>
          </p:cNvSpPr>
          <p:nvPr>
            <p:ph type="title"/>
          </p:nvPr>
        </p:nvSpPr>
        <p:spPr>
          <a:xfrm>
            <a:off x="685800" y="201342"/>
            <a:ext cx="8001000" cy="954107"/>
          </a:xfrm>
          <a:noFill/>
          <a:ln w="9525">
            <a:noFill/>
            <a:miter lim="800000"/>
            <a:headEnd/>
            <a:tailEnd/>
          </a:ln>
          <a:effectLst>
            <a:outerShdw blurRad="50800" dist="38100" dir="2700000" algn="br">
              <a:srgbClr val="000000">
                <a:alpha val="43000"/>
              </a:srgbClr>
            </a:outerShdw>
          </a:effectLst>
        </p:spPr>
        <p:txBody>
          <a:bodyPr wrap="square" anchor="ctr">
            <a:prstTxWarp prst="textNoShape">
              <a:avLst/>
            </a:prstTxWarp>
            <a:spAutoFit/>
          </a:bodyPr>
          <a:lstStyle/>
          <a:p>
            <a:pPr>
              <a:defRPr/>
            </a:pPr>
            <a:r>
              <a:rPr lang="en-US" sz="2800" dirty="0" smtClean="0">
                <a:solidFill>
                  <a:srgbClr val="000000"/>
                </a:solidFill>
                <a:latin typeface="Arial" pitchFamily="-109" charset="0"/>
              </a:rPr>
              <a:t>GR in Th17 cells and in chondrocytes is required for suppression of Arthritis</a:t>
            </a:r>
            <a:endParaRPr lang="en-US" sz="2800" dirty="0">
              <a:solidFill>
                <a:srgbClr val="000000"/>
              </a:solidFill>
              <a:latin typeface="Arial" pitchFamily="-109" charset="0"/>
            </a:endParaRPr>
          </a:p>
        </p:txBody>
      </p:sp>
      <p:sp>
        <p:nvSpPr>
          <p:cNvPr id="36" name="Rectangle 67"/>
          <p:cNvSpPr>
            <a:spLocks noChangeArrowheads="1"/>
          </p:cNvSpPr>
          <p:nvPr/>
        </p:nvSpPr>
        <p:spPr bwMode="auto">
          <a:xfrm>
            <a:off x="508138" y="3705715"/>
            <a:ext cx="3476457"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i="1" dirty="0" err="1" smtClean="0">
                <a:solidFill>
                  <a:srgbClr val="000000"/>
                </a:solidFill>
                <a:latin typeface="Helvetica" charset="0"/>
                <a:ea typeface="ＭＳ Ｐゴシック" charset="-128"/>
                <a:cs typeface="ＭＳ Ｐゴシック" charset="-128"/>
              </a:rPr>
              <a:t>Baschant</a:t>
            </a:r>
            <a:r>
              <a:rPr lang="en-US" sz="1400" b="1" i="1" dirty="0" smtClean="0">
                <a:solidFill>
                  <a:srgbClr val="000000"/>
                </a:solidFill>
                <a:latin typeface="Helvetica" charset="0"/>
                <a:ea typeface="ＭＳ Ｐゴシック" charset="-128"/>
                <a:cs typeface="ＭＳ Ｐゴシック" charset="-128"/>
              </a:rPr>
              <a:t> et </a:t>
            </a:r>
            <a:r>
              <a:rPr lang="en-US" sz="1400" b="1" i="1" dirty="0">
                <a:solidFill>
                  <a:srgbClr val="000000"/>
                </a:solidFill>
                <a:latin typeface="Helvetica" charset="0"/>
                <a:ea typeface="ＭＳ Ｐゴシック" charset="-128"/>
                <a:cs typeface="ＭＳ Ｐゴシック" charset="-128"/>
              </a:rPr>
              <a:t>al.</a:t>
            </a:r>
            <a:r>
              <a:rPr lang="en-US" sz="1400" b="1" i="1" dirty="0" smtClean="0">
                <a:solidFill>
                  <a:srgbClr val="000000"/>
                </a:solidFill>
                <a:latin typeface="Helvetica" charset="0"/>
                <a:ea typeface="ＭＳ Ｐゴシック" charset="-128"/>
                <a:cs typeface="ＭＳ Ｐゴシック" charset="-128"/>
              </a:rPr>
              <a:t> PNAS 2011, </a:t>
            </a:r>
            <a:r>
              <a:rPr lang="en-US" sz="1400" b="1" i="1" dirty="0" smtClean="0">
                <a:latin typeface="Helvetica"/>
                <a:cs typeface="Helvetica"/>
              </a:rPr>
              <a:t>108</a:t>
            </a:r>
            <a:r>
              <a:rPr lang="en-US" sz="1400" b="1" i="1" dirty="0">
                <a:latin typeface="Helvetica"/>
                <a:cs typeface="Helvetica"/>
              </a:rPr>
              <a:t>:</a:t>
            </a:r>
            <a:r>
              <a:rPr lang="en-US" sz="1400" b="1" i="1" dirty="0" smtClean="0">
                <a:latin typeface="Helvetica"/>
                <a:cs typeface="Helvetica"/>
              </a:rPr>
              <a:t> </a:t>
            </a:r>
            <a:r>
              <a:rPr lang="en-US" sz="1400" b="1" i="1" dirty="0">
                <a:latin typeface="Helvetica"/>
                <a:cs typeface="Helvetica"/>
              </a:rPr>
              <a:t>19317</a:t>
            </a:r>
            <a:endParaRPr lang="de-DE" sz="1400" b="1" i="1" dirty="0">
              <a:solidFill>
                <a:srgbClr val="000000"/>
              </a:solidFill>
              <a:latin typeface="Helvetica"/>
              <a:ea typeface="ＭＳ Ｐゴシック" charset="-128"/>
              <a:cs typeface="Helvetica"/>
            </a:endParaRPr>
          </a:p>
        </p:txBody>
      </p:sp>
      <p:sp>
        <p:nvSpPr>
          <p:cNvPr id="38" name="TextBox 37"/>
          <p:cNvSpPr txBox="1"/>
          <p:nvPr/>
        </p:nvSpPr>
        <p:spPr>
          <a:xfrm>
            <a:off x="357732" y="2378618"/>
            <a:ext cx="3961591" cy="954107"/>
          </a:xfrm>
          <a:prstGeom prst="rect">
            <a:avLst/>
          </a:prstGeom>
          <a:noFill/>
        </p:spPr>
        <p:txBody>
          <a:bodyPr wrap="none" rtlCol="0">
            <a:spAutoFit/>
          </a:bodyPr>
          <a:lstStyle/>
          <a:p>
            <a:pPr algn="ctr"/>
            <a:r>
              <a:rPr lang="en-US" sz="2800" b="1" dirty="0" smtClean="0"/>
              <a:t>AIA</a:t>
            </a:r>
          </a:p>
          <a:p>
            <a:pPr algn="ctr"/>
            <a:r>
              <a:rPr lang="en-US" sz="2800" b="1" dirty="0" smtClean="0"/>
              <a:t>Antigen-induced Arthritis</a:t>
            </a:r>
            <a:endParaRPr lang="en-US" sz="2800" b="1" dirty="0"/>
          </a:p>
        </p:txBody>
      </p:sp>
      <p:grpSp>
        <p:nvGrpSpPr>
          <p:cNvPr id="163" name="Group 61"/>
          <p:cNvGrpSpPr/>
          <p:nvPr/>
        </p:nvGrpSpPr>
        <p:grpSpPr>
          <a:xfrm>
            <a:off x="2561842" y="1457314"/>
            <a:ext cx="748650" cy="748650"/>
            <a:chOff x="7772400" y="1676400"/>
            <a:chExt cx="1114425" cy="1114425"/>
          </a:xfrm>
        </p:grpSpPr>
        <p:sp>
          <p:nvSpPr>
            <p:cNvPr id="164" name="Oval 163"/>
            <p:cNvSpPr/>
            <p:nvPr/>
          </p:nvSpPr>
          <p:spPr>
            <a:xfrm>
              <a:off x="7772400" y="1676400"/>
              <a:ext cx="1114425" cy="1114425"/>
            </a:xfrm>
            <a:prstGeom prst="ellipse">
              <a:avLst/>
            </a:prstGeom>
            <a:gradFill flip="none" rotWithShape="1">
              <a:gsLst>
                <a:gs pos="0">
                  <a:srgbClr val="3366FF"/>
                </a:gs>
                <a:gs pos="100000">
                  <a:srgbClr val="FFFFFF"/>
                </a:gs>
              </a:gsLst>
              <a:lin ang="0" scaled="1"/>
              <a:tileRect/>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grpSp>
          <p:nvGrpSpPr>
            <p:cNvPr id="165" name="Group 76"/>
            <p:cNvGrpSpPr>
              <a:grpSpLocks/>
            </p:cNvGrpSpPr>
            <p:nvPr/>
          </p:nvGrpSpPr>
          <p:grpSpPr bwMode="auto">
            <a:xfrm>
              <a:off x="8397875" y="2143125"/>
              <a:ext cx="476250" cy="292100"/>
              <a:chOff x="304800" y="1613583"/>
              <a:chExt cx="1600200" cy="976804"/>
            </a:xfrm>
          </p:grpSpPr>
          <p:grpSp>
            <p:nvGrpSpPr>
              <p:cNvPr id="178" name="Group 70"/>
              <p:cNvGrpSpPr>
                <a:grpSpLocks/>
              </p:cNvGrpSpPr>
              <p:nvPr/>
            </p:nvGrpSpPr>
            <p:grpSpPr bwMode="auto">
              <a:xfrm>
                <a:off x="990600" y="1613583"/>
                <a:ext cx="493015" cy="824817"/>
                <a:chOff x="952500" y="1600883"/>
                <a:chExt cx="493015" cy="824817"/>
              </a:xfrm>
            </p:grpSpPr>
            <p:pic>
              <p:nvPicPr>
                <p:cNvPr id="184" name="Picture 62"/>
                <p:cNvPicPr>
                  <a:picLocks noChangeAspect="1"/>
                </p:cNvPicPr>
                <p:nvPr/>
              </p:nvPicPr>
              <p:blipFill>
                <a:blip r:embed="rId3"/>
                <a:srcRect/>
                <a:stretch>
                  <a:fillRect/>
                </a:stretch>
              </p:blipFill>
              <p:spPr bwMode="auto">
                <a:xfrm rot="5400000">
                  <a:off x="762000" y="1866900"/>
                  <a:ext cx="749300" cy="368300"/>
                </a:xfrm>
                <a:prstGeom prst="rect">
                  <a:avLst/>
                </a:prstGeom>
                <a:noFill/>
                <a:ln w="9525">
                  <a:noFill/>
                  <a:miter lim="800000"/>
                  <a:headEnd/>
                  <a:tailEnd/>
                </a:ln>
              </p:spPr>
            </p:pic>
            <p:sp>
              <p:nvSpPr>
                <p:cNvPr id="185" name="Regular Pentagon 184"/>
                <p:cNvSpPr/>
                <p:nvPr/>
              </p:nvSpPr>
              <p:spPr>
                <a:xfrm>
                  <a:off x="1269492" y="1600883"/>
                  <a:ext cx="176023" cy="15395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grpSp>
            <p:nvGrpSpPr>
              <p:cNvPr id="179" name="Group 69"/>
              <p:cNvGrpSpPr>
                <a:grpSpLocks/>
              </p:cNvGrpSpPr>
              <p:nvPr/>
            </p:nvGrpSpPr>
            <p:grpSpPr bwMode="auto">
              <a:xfrm flipH="1">
                <a:off x="544830" y="1613583"/>
                <a:ext cx="496570" cy="824817"/>
                <a:chOff x="546100" y="1613583"/>
                <a:chExt cx="496570" cy="824817"/>
              </a:xfrm>
            </p:grpSpPr>
            <p:pic>
              <p:nvPicPr>
                <p:cNvPr id="182" name="Picture 67"/>
                <p:cNvPicPr>
                  <a:picLocks noChangeAspect="1"/>
                </p:cNvPicPr>
                <p:nvPr/>
              </p:nvPicPr>
              <p:blipFill>
                <a:blip r:embed="rId3"/>
                <a:srcRect/>
                <a:stretch>
                  <a:fillRect/>
                </a:stretch>
              </p:blipFill>
              <p:spPr bwMode="auto">
                <a:xfrm rot="5400000">
                  <a:off x="355600" y="1879600"/>
                  <a:ext cx="749300" cy="368300"/>
                </a:xfrm>
                <a:prstGeom prst="rect">
                  <a:avLst/>
                </a:prstGeom>
                <a:noFill/>
                <a:ln w="9525">
                  <a:noFill/>
                  <a:miter lim="800000"/>
                  <a:headEnd/>
                  <a:tailEnd/>
                </a:ln>
              </p:spPr>
            </p:pic>
            <p:sp>
              <p:nvSpPr>
                <p:cNvPr id="183" name="Regular Pentagon 182"/>
                <p:cNvSpPr/>
                <p:nvPr/>
              </p:nvSpPr>
              <p:spPr>
                <a:xfrm>
                  <a:off x="866650" y="1613583"/>
                  <a:ext cx="176020" cy="153955"/>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cxnSp>
            <p:nvCxnSpPr>
              <p:cNvPr id="180" name="Straight Connector 179"/>
              <p:cNvCxnSpPr/>
              <p:nvPr/>
            </p:nvCxnSpPr>
            <p:spPr>
              <a:xfrm>
                <a:off x="304800" y="2436436"/>
                <a:ext cx="1600200" cy="5307"/>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181" name="Rectangle 180"/>
              <p:cNvSpPr/>
              <p:nvPr/>
            </p:nvSpPr>
            <p:spPr>
              <a:xfrm>
                <a:off x="672848" y="2324951"/>
                <a:ext cx="688084" cy="265436"/>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grpSp>
          <p:nvGrpSpPr>
            <p:cNvPr id="166" name="Group 106"/>
            <p:cNvGrpSpPr>
              <a:grpSpLocks/>
            </p:cNvGrpSpPr>
            <p:nvPr/>
          </p:nvGrpSpPr>
          <p:grpSpPr bwMode="auto">
            <a:xfrm>
              <a:off x="7772400" y="2084388"/>
              <a:ext cx="560388" cy="354012"/>
              <a:chOff x="5715950" y="1622937"/>
              <a:chExt cx="987288" cy="623643"/>
            </a:xfrm>
          </p:grpSpPr>
          <p:grpSp>
            <p:nvGrpSpPr>
              <p:cNvPr id="171" name="Group 79"/>
              <p:cNvGrpSpPr>
                <a:grpSpLocks/>
              </p:cNvGrpSpPr>
              <p:nvPr/>
            </p:nvGrpSpPr>
            <p:grpSpPr bwMode="auto">
              <a:xfrm rot="-5400000">
                <a:off x="6009483" y="1494420"/>
                <a:ext cx="289878" cy="490979"/>
                <a:chOff x="207122" y="1718407"/>
                <a:chExt cx="470336" cy="796624"/>
              </a:xfrm>
            </p:grpSpPr>
            <p:pic>
              <p:nvPicPr>
                <p:cNvPr id="176" name="Picture 84"/>
                <p:cNvPicPr>
                  <a:picLocks noChangeAspect="1"/>
                </p:cNvPicPr>
                <p:nvPr/>
              </p:nvPicPr>
              <p:blipFill>
                <a:blip r:embed="rId3"/>
                <a:srcRect/>
                <a:stretch>
                  <a:fillRect/>
                </a:stretch>
              </p:blipFill>
              <p:spPr bwMode="auto">
                <a:xfrm rot="5400000">
                  <a:off x="16620" y="1956232"/>
                  <a:ext cx="749301" cy="368298"/>
                </a:xfrm>
                <a:prstGeom prst="rect">
                  <a:avLst/>
                </a:prstGeom>
                <a:noFill/>
                <a:ln w="9525">
                  <a:noFill/>
                  <a:miter lim="800000"/>
                  <a:headEnd/>
                  <a:tailEnd/>
                </a:ln>
              </p:spPr>
            </p:pic>
            <p:sp>
              <p:nvSpPr>
                <p:cNvPr id="177" name="Regular Pentagon 176"/>
                <p:cNvSpPr/>
                <p:nvPr/>
              </p:nvSpPr>
              <p:spPr>
                <a:xfrm>
                  <a:off x="609396" y="1663954"/>
                  <a:ext cx="176964" cy="154290"/>
                </a:xfrm>
                <a:prstGeom prst="pentagon">
                  <a:avLst/>
                </a:prstGeom>
                <a:gradFill rotWithShape="1">
                  <a:gsLst>
                    <a:gs pos="0">
                      <a:srgbClr val="9BBB59">
                        <a:tint val="100000"/>
                        <a:shade val="100000"/>
                        <a:satMod val="130000"/>
                      </a:srgbClr>
                    </a:gs>
                    <a:gs pos="100000">
                      <a:srgbClr val="9BBB59">
                        <a:tint val="50000"/>
                        <a:shade val="100000"/>
                        <a:satMod val="350000"/>
                      </a:srgbClr>
                    </a:gs>
                  </a:gsLst>
                  <a:lin ang="16200000" scaled="0"/>
                </a:gradFill>
                <a:ln w="9525" cap="flat" cmpd="sng" algn="ctr">
                  <a:solidFill>
                    <a:srgbClr val="9BBB59">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grpSp>
          <p:cxnSp>
            <p:nvCxnSpPr>
              <p:cNvPr id="172" name="Straight Connector 171"/>
              <p:cNvCxnSpPr/>
              <p:nvPr/>
            </p:nvCxnSpPr>
            <p:spPr>
              <a:xfrm>
                <a:off x="5715950" y="2154293"/>
                <a:ext cx="987288" cy="0"/>
              </a:xfrm>
              <a:prstGeom prst="line">
                <a:avLst/>
              </a:prstGeom>
              <a:noFill/>
              <a:ln w="25400" cap="flat" cmpd="sng" algn="ctr">
                <a:solidFill>
                  <a:srgbClr val="4F81BD"/>
                </a:solidFill>
                <a:prstDash val="solid"/>
              </a:ln>
              <a:effectLst>
                <a:outerShdw blurRad="40000" dist="20000" dir="5400000" rotWithShape="0">
                  <a:srgbClr val="000000">
                    <a:alpha val="38000"/>
                  </a:srgbClr>
                </a:outerShdw>
              </a:effectLst>
            </p:spPr>
          </p:cxnSp>
          <p:sp>
            <p:nvSpPr>
              <p:cNvPr id="173" name="Rectangle 172"/>
              <p:cNvSpPr/>
              <p:nvPr/>
            </p:nvSpPr>
            <p:spPr>
              <a:xfrm>
                <a:off x="5942496" y="2081581"/>
                <a:ext cx="425121" cy="164999"/>
              </a:xfrm>
              <a:prstGeom prst="rect">
                <a:avLst/>
              </a:prstGeom>
              <a:gradFill rotWithShape="1">
                <a:gsLst>
                  <a:gs pos="0">
                    <a:srgbClr val="4F81BD">
                      <a:tint val="100000"/>
                      <a:shade val="100000"/>
                      <a:satMod val="130000"/>
                    </a:srgbClr>
                  </a:gs>
                  <a:gs pos="100000">
                    <a:srgbClr val="4F81BD">
                      <a:tint val="50000"/>
                      <a:shade val="100000"/>
                      <a:satMod val="350000"/>
                    </a:srgbClr>
                  </a:gs>
                </a:gsLst>
                <a:lin ang="16200000" scaled="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b="1" kern="0">
                  <a:solidFill>
                    <a:srgbClr val="FFFFFF"/>
                  </a:solidFill>
                  <a:ea typeface="ＭＳ Ｐゴシック" charset="-128"/>
                  <a:cs typeface="ＭＳ Ｐゴシック" charset="-128"/>
                </a:endParaRPr>
              </a:p>
            </p:txBody>
          </p:sp>
          <p:sp>
            <p:nvSpPr>
              <p:cNvPr id="174" name="Oval 173"/>
              <p:cNvSpPr/>
              <p:nvPr/>
            </p:nvSpPr>
            <p:spPr>
              <a:xfrm>
                <a:off x="5971681" y="1830522"/>
                <a:ext cx="190501" cy="276091"/>
              </a:xfrm>
              <a:prstGeom prst="ellipse">
                <a:avLst/>
              </a:prstGeom>
              <a:gradFill flip="none" rotWithShape="1">
                <a:gsLst>
                  <a:gs pos="0">
                    <a:srgbClr val="FF0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sp>
            <p:nvSpPr>
              <p:cNvPr id="175" name="Oval 174"/>
              <p:cNvSpPr/>
              <p:nvPr/>
            </p:nvSpPr>
            <p:spPr>
              <a:xfrm>
                <a:off x="6162182" y="1824828"/>
                <a:ext cx="190501" cy="276091"/>
              </a:xfrm>
              <a:prstGeom prst="ellipse">
                <a:avLst/>
              </a:prstGeom>
              <a:gradFill flip="none" rotWithShape="1">
                <a:gsLst>
                  <a:gs pos="0">
                    <a:srgbClr val="008000"/>
                  </a:gs>
                  <a:gs pos="100000">
                    <a:sysClr val="window" lastClr="FFFFFF"/>
                  </a:gs>
                </a:gsLst>
                <a:path path="circle">
                  <a:fillToRect l="100000" t="100000"/>
                </a:path>
                <a:tileRect r="-100000" b="-100000"/>
              </a:gradFill>
              <a:ln w="9525" cap="flat" cmpd="sng" algn="ctr">
                <a:solidFill>
                  <a:srgbClr val="4F81BD">
                    <a:shade val="95000"/>
                    <a:satMod val="105000"/>
                  </a:srgbClr>
                </a:solidFill>
                <a:prstDash val="solid"/>
              </a:ln>
              <a:effectLst>
                <a:outerShdw blurRad="40000" dist="23000" dir="5400000" rotWithShape="0">
                  <a:srgbClr val="000000">
                    <a:alpha val="35000"/>
                  </a:srgbClr>
                </a:outerShdw>
              </a:effectLst>
            </p:spPr>
            <p:txBody>
              <a:bodyPr anchor="ctr">
                <a:prstTxWarp prst="textNoShape">
                  <a:avLst/>
                </a:prstTxWarp>
              </a:bodyPr>
              <a:lstStyle/>
              <a:p>
                <a:pPr algn="ctr">
                  <a:defRPr/>
                </a:pPr>
                <a:endParaRPr lang="en-US" sz="1200" kern="0">
                  <a:solidFill>
                    <a:srgbClr val="FFFFFF"/>
                  </a:solidFill>
                  <a:ea typeface="ＭＳ Ｐゴシック" charset="-128"/>
                  <a:cs typeface="ＭＳ Ｐゴシック" charset="-128"/>
                </a:endParaRPr>
              </a:p>
            </p:txBody>
          </p:sp>
        </p:grpSp>
        <p:sp>
          <p:nvSpPr>
            <p:cNvPr id="167" name="TextBox 6"/>
            <p:cNvSpPr txBox="1">
              <a:spLocks noChangeArrowheads="1"/>
            </p:cNvSpPr>
            <p:nvPr/>
          </p:nvSpPr>
          <p:spPr bwMode="auto">
            <a:xfrm>
              <a:off x="7816773" y="1676400"/>
              <a:ext cx="727074" cy="338138"/>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600" b="1" dirty="0">
                  <a:solidFill>
                    <a:srgbClr val="000000"/>
                  </a:solidFill>
                  <a:ea typeface="ＭＳ Ｐゴシック" charset="-128"/>
                  <a:cs typeface="ＭＳ Ｐゴシック" charset="-128"/>
                </a:rPr>
                <a:t>T Cells</a:t>
              </a:r>
            </a:p>
          </p:txBody>
        </p:sp>
        <p:grpSp>
          <p:nvGrpSpPr>
            <p:cNvPr id="168" name="Group 123"/>
            <p:cNvGrpSpPr>
              <a:grpSpLocks/>
            </p:cNvGrpSpPr>
            <p:nvPr/>
          </p:nvGrpSpPr>
          <p:grpSpPr bwMode="auto">
            <a:xfrm>
              <a:off x="8229600" y="2133600"/>
              <a:ext cx="198438" cy="198438"/>
              <a:chOff x="4440395" y="3373438"/>
              <a:chExt cx="384812" cy="384812"/>
            </a:xfrm>
          </p:grpSpPr>
          <p:cxnSp>
            <p:nvCxnSpPr>
              <p:cNvPr id="169" name="Straight Connector 168"/>
              <p:cNvCxnSpPr/>
              <p:nvPr/>
            </p:nvCxnSpPr>
            <p:spPr>
              <a:xfrm rot="5400000">
                <a:off x="4440395" y="3373438"/>
                <a:ext cx="384812" cy="384812"/>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cxnSp>
            <p:nvCxnSpPr>
              <p:cNvPr id="170" name="Straight Connector 169"/>
              <p:cNvCxnSpPr/>
              <p:nvPr/>
            </p:nvCxnSpPr>
            <p:spPr>
              <a:xfrm rot="16200000" flipH="1">
                <a:off x="4440395" y="3373438"/>
                <a:ext cx="384812" cy="384812"/>
              </a:xfrm>
              <a:prstGeom prst="line">
                <a:avLst/>
              </a:prstGeom>
              <a:noFill/>
              <a:ln w="57150" cap="flat" cmpd="sng" algn="ctr">
                <a:solidFill>
                  <a:srgbClr val="FF0000"/>
                </a:solidFill>
                <a:prstDash val="solid"/>
                <a:round/>
                <a:headEnd type="none" w="med" len="med"/>
                <a:tailEnd type="none" w="med" len="med"/>
              </a:ln>
              <a:effectLst>
                <a:outerShdw blurRad="40000" dist="20000" dir="5400000" rotWithShape="0">
                  <a:srgbClr val="000000">
                    <a:alpha val="38000"/>
                  </a:srgbClr>
                </a:outerShdw>
              </a:effectLst>
            </p:spPr>
          </p:cxnSp>
        </p:grpSp>
      </p:grpSp>
      <p:grpSp>
        <p:nvGrpSpPr>
          <p:cNvPr id="5" name="Group 4"/>
          <p:cNvGrpSpPr/>
          <p:nvPr/>
        </p:nvGrpSpPr>
        <p:grpSpPr>
          <a:xfrm>
            <a:off x="306348" y="1481924"/>
            <a:ext cx="1841695" cy="724040"/>
            <a:chOff x="306348" y="1481924"/>
            <a:chExt cx="1841695" cy="724040"/>
          </a:xfrm>
        </p:grpSpPr>
        <p:grpSp>
          <p:nvGrpSpPr>
            <p:cNvPr id="186" name="Group 6"/>
            <p:cNvGrpSpPr>
              <a:grpSpLocks/>
            </p:cNvGrpSpPr>
            <p:nvPr/>
          </p:nvGrpSpPr>
          <p:grpSpPr bwMode="auto">
            <a:xfrm flipH="1">
              <a:off x="342460" y="1481924"/>
              <a:ext cx="1805583" cy="724040"/>
              <a:chOff x="336" y="240"/>
              <a:chExt cx="1508" cy="606"/>
            </a:xfrm>
          </p:grpSpPr>
          <p:sp>
            <p:nvSpPr>
              <p:cNvPr id="187" name="Freeform 7"/>
              <p:cNvSpPr>
                <a:spLocks/>
              </p:cNvSpPr>
              <p:nvPr/>
            </p:nvSpPr>
            <p:spPr bwMode="auto">
              <a:xfrm>
                <a:off x="336" y="240"/>
                <a:ext cx="1508" cy="606"/>
              </a:xfrm>
              <a:custGeom>
                <a:avLst/>
                <a:gdLst>
                  <a:gd name="T0" fmla="*/ 1228 w 1508"/>
                  <a:gd name="T1" fmla="*/ 124 h 606"/>
                  <a:gd name="T2" fmla="*/ 1119 w 1508"/>
                  <a:gd name="T3" fmla="*/ 62 h 606"/>
                  <a:gd name="T4" fmla="*/ 995 w 1508"/>
                  <a:gd name="T5" fmla="*/ 0 h 606"/>
                  <a:gd name="T6" fmla="*/ 870 w 1508"/>
                  <a:gd name="T7" fmla="*/ 16 h 606"/>
                  <a:gd name="T8" fmla="*/ 777 w 1508"/>
                  <a:gd name="T9" fmla="*/ 62 h 606"/>
                  <a:gd name="T10" fmla="*/ 699 w 1508"/>
                  <a:gd name="T11" fmla="*/ 140 h 606"/>
                  <a:gd name="T12" fmla="*/ 653 w 1508"/>
                  <a:gd name="T13" fmla="*/ 249 h 606"/>
                  <a:gd name="T14" fmla="*/ 637 w 1508"/>
                  <a:gd name="T15" fmla="*/ 311 h 606"/>
                  <a:gd name="T16" fmla="*/ 575 w 1508"/>
                  <a:gd name="T17" fmla="*/ 435 h 606"/>
                  <a:gd name="T18" fmla="*/ 513 w 1508"/>
                  <a:gd name="T19" fmla="*/ 451 h 606"/>
                  <a:gd name="T20" fmla="*/ 404 w 1508"/>
                  <a:gd name="T21" fmla="*/ 404 h 606"/>
                  <a:gd name="T22" fmla="*/ 342 w 1508"/>
                  <a:gd name="T23" fmla="*/ 311 h 606"/>
                  <a:gd name="T24" fmla="*/ 311 w 1508"/>
                  <a:gd name="T25" fmla="*/ 264 h 606"/>
                  <a:gd name="T26" fmla="*/ 233 w 1508"/>
                  <a:gd name="T27" fmla="*/ 155 h 606"/>
                  <a:gd name="T28" fmla="*/ 171 w 1508"/>
                  <a:gd name="T29" fmla="*/ 124 h 606"/>
                  <a:gd name="T30" fmla="*/ 93 w 1508"/>
                  <a:gd name="T31" fmla="*/ 109 h 606"/>
                  <a:gd name="T32" fmla="*/ 47 w 1508"/>
                  <a:gd name="T33" fmla="*/ 155 h 606"/>
                  <a:gd name="T34" fmla="*/ 0 w 1508"/>
                  <a:gd name="T35" fmla="*/ 295 h 606"/>
                  <a:gd name="T36" fmla="*/ 16 w 1508"/>
                  <a:gd name="T37" fmla="*/ 358 h 606"/>
                  <a:gd name="T38" fmla="*/ 62 w 1508"/>
                  <a:gd name="T39" fmla="*/ 482 h 606"/>
                  <a:gd name="T40" fmla="*/ 93 w 1508"/>
                  <a:gd name="T41" fmla="*/ 544 h 606"/>
                  <a:gd name="T42" fmla="*/ 109 w 1508"/>
                  <a:gd name="T43" fmla="*/ 482 h 606"/>
                  <a:gd name="T44" fmla="*/ 93 w 1508"/>
                  <a:gd name="T45" fmla="*/ 435 h 606"/>
                  <a:gd name="T46" fmla="*/ 62 w 1508"/>
                  <a:gd name="T47" fmla="*/ 389 h 606"/>
                  <a:gd name="T48" fmla="*/ 31 w 1508"/>
                  <a:gd name="T49" fmla="*/ 295 h 606"/>
                  <a:gd name="T50" fmla="*/ 47 w 1508"/>
                  <a:gd name="T51" fmla="*/ 233 h 606"/>
                  <a:gd name="T52" fmla="*/ 78 w 1508"/>
                  <a:gd name="T53" fmla="*/ 171 h 606"/>
                  <a:gd name="T54" fmla="*/ 124 w 1508"/>
                  <a:gd name="T55" fmla="*/ 155 h 606"/>
                  <a:gd name="T56" fmla="*/ 218 w 1508"/>
                  <a:gd name="T57" fmla="*/ 218 h 606"/>
                  <a:gd name="T58" fmla="*/ 264 w 1508"/>
                  <a:gd name="T59" fmla="*/ 295 h 606"/>
                  <a:gd name="T60" fmla="*/ 326 w 1508"/>
                  <a:gd name="T61" fmla="*/ 435 h 606"/>
                  <a:gd name="T62" fmla="*/ 389 w 1508"/>
                  <a:gd name="T63" fmla="*/ 498 h 606"/>
                  <a:gd name="T64" fmla="*/ 435 w 1508"/>
                  <a:gd name="T65" fmla="*/ 513 h 606"/>
                  <a:gd name="T66" fmla="*/ 575 w 1508"/>
                  <a:gd name="T67" fmla="*/ 529 h 606"/>
                  <a:gd name="T68" fmla="*/ 622 w 1508"/>
                  <a:gd name="T69" fmla="*/ 498 h 606"/>
                  <a:gd name="T70" fmla="*/ 731 w 1508"/>
                  <a:gd name="T71" fmla="*/ 544 h 606"/>
                  <a:gd name="T72" fmla="*/ 964 w 1508"/>
                  <a:gd name="T73" fmla="*/ 575 h 606"/>
                  <a:gd name="T74" fmla="*/ 1119 w 1508"/>
                  <a:gd name="T75" fmla="*/ 575 h 606"/>
                  <a:gd name="T76" fmla="*/ 1290 w 1508"/>
                  <a:gd name="T77" fmla="*/ 591 h 606"/>
                  <a:gd name="T78" fmla="*/ 1321 w 1508"/>
                  <a:gd name="T79" fmla="*/ 606 h 606"/>
                  <a:gd name="T80" fmla="*/ 1383 w 1508"/>
                  <a:gd name="T81" fmla="*/ 606 h 606"/>
                  <a:gd name="T82" fmla="*/ 1414 w 1508"/>
                  <a:gd name="T83" fmla="*/ 591 h 606"/>
                  <a:gd name="T84" fmla="*/ 1275 w 1508"/>
                  <a:gd name="T85" fmla="*/ 544 h 606"/>
                  <a:gd name="T86" fmla="*/ 1321 w 1508"/>
                  <a:gd name="T87" fmla="*/ 544 h 606"/>
                  <a:gd name="T88" fmla="*/ 1430 w 1508"/>
                  <a:gd name="T89" fmla="*/ 544 h 606"/>
                  <a:gd name="T90" fmla="*/ 1477 w 1508"/>
                  <a:gd name="T91" fmla="*/ 513 h 606"/>
                  <a:gd name="T92" fmla="*/ 1492 w 1508"/>
                  <a:gd name="T93" fmla="*/ 498 h 606"/>
                  <a:gd name="T94" fmla="*/ 1508 w 1508"/>
                  <a:gd name="T95" fmla="*/ 404 h 606"/>
                  <a:gd name="T96" fmla="*/ 1477 w 1508"/>
                  <a:gd name="T97" fmla="*/ 327 h 606"/>
                  <a:gd name="T98" fmla="*/ 1399 w 1508"/>
                  <a:gd name="T99" fmla="*/ 187 h 606"/>
                  <a:gd name="T100" fmla="*/ 1383 w 1508"/>
                  <a:gd name="T101" fmla="*/ 171 h 606"/>
                  <a:gd name="T102" fmla="*/ 1399 w 1508"/>
                  <a:gd name="T103" fmla="*/ 109 h 606"/>
                  <a:gd name="T104" fmla="*/ 1399 w 1508"/>
                  <a:gd name="T105" fmla="*/ 93 h 606"/>
                  <a:gd name="T106" fmla="*/ 1368 w 1508"/>
                  <a:gd name="T107" fmla="*/ 47 h 606"/>
                  <a:gd name="T108" fmla="*/ 1321 w 1508"/>
                  <a:gd name="T109" fmla="*/ 16 h 606"/>
                  <a:gd name="T110" fmla="*/ 1306 w 1508"/>
                  <a:gd name="T111" fmla="*/ 78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solidFill>
                <a:srgbClr val="C6D2D0"/>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dirty="0">
                  <a:solidFill>
                    <a:srgbClr val="000000"/>
                  </a:solidFill>
                </a:endParaRPr>
              </a:p>
            </p:txBody>
          </p:sp>
          <p:sp>
            <p:nvSpPr>
              <p:cNvPr id="188" name="Freeform 8"/>
              <p:cNvSpPr>
                <a:spLocks/>
              </p:cNvSpPr>
              <p:nvPr/>
            </p:nvSpPr>
            <p:spPr bwMode="auto">
              <a:xfrm>
                <a:off x="336" y="240"/>
                <a:ext cx="1508" cy="606"/>
              </a:xfrm>
              <a:custGeom>
                <a:avLst/>
                <a:gdLst>
                  <a:gd name="T0" fmla="*/ 1166 w 1508"/>
                  <a:gd name="T1" fmla="*/ 93 h 606"/>
                  <a:gd name="T2" fmla="*/ 1057 w 1508"/>
                  <a:gd name="T3" fmla="*/ 31 h 606"/>
                  <a:gd name="T4" fmla="*/ 933 w 1508"/>
                  <a:gd name="T5" fmla="*/ 0 h 606"/>
                  <a:gd name="T6" fmla="*/ 777 w 1508"/>
                  <a:gd name="T7" fmla="*/ 62 h 606"/>
                  <a:gd name="T8" fmla="*/ 731 w 1508"/>
                  <a:gd name="T9" fmla="*/ 93 h 606"/>
                  <a:gd name="T10" fmla="*/ 668 w 1508"/>
                  <a:gd name="T11" fmla="*/ 187 h 606"/>
                  <a:gd name="T12" fmla="*/ 653 w 1508"/>
                  <a:gd name="T13" fmla="*/ 249 h 606"/>
                  <a:gd name="T14" fmla="*/ 622 w 1508"/>
                  <a:gd name="T15" fmla="*/ 389 h 606"/>
                  <a:gd name="T16" fmla="*/ 513 w 1508"/>
                  <a:gd name="T17" fmla="*/ 451 h 606"/>
                  <a:gd name="T18" fmla="*/ 451 w 1508"/>
                  <a:gd name="T19" fmla="*/ 435 h 606"/>
                  <a:gd name="T20" fmla="*/ 373 w 1508"/>
                  <a:gd name="T21" fmla="*/ 358 h 606"/>
                  <a:gd name="T22" fmla="*/ 342 w 1508"/>
                  <a:gd name="T23" fmla="*/ 311 h 606"/>
                  <a:gd name="T24" fmla="*/ 280 w 1508"/>
                  <a:gd name="T25" fmla="*/ 202 h 606"/>
                  <a:gd name="T26" fmla="*/ 171 w 1508"/>
                  <a:gd name="T27" fmla="*/ 124 h 606"/>
                  <a:gd name="T28" fmla="*/ 140 w 1508"/>
                  <a:gd name="T29" fmla="*/ 109 h 606"/>
                  <a:gd name="T30" fmla="*/ 62 w 1508"/>
                  <a:gd name="T31" fmla="*/ 124 h 606"/>
                  <a:gd name="T32" fmla="*/ 0 w 1508"/>
                  <a:gd name="T33" fmla="*/ 218 h 606"/>
                  <a:gd name="T34" fmla="*/ 0 w 1508"/>
                  <a:gd name="T35" fmla="*/ 295 h 606"/>
                  <a:gd name="T36" fmla="*/ 31 w 1508"/>
                  <a:gd name="T37" fmla="*/ 420 h 606"/>
                  <a:gd name="T38" fmla="*/ 93 w 1508"/>
                  <a:gd name="T39" fmla="*/ 544 h 606"/>
                  <a:gd name="T40" fmla="*/ 109 w 1508"/>
                  <a:gd name="T41" fmla="*/ 513 h 606"/>
                  <a:gd name="T42" fmla="*/ 109 w 1508"/>
                  <a:gd name="T43" fmla="*/ 466 h 606"/>
                  <a:gd name="T44" fmla="*/ 93 w 1508"/>
                  <a:gd name="T45" fmla="*/ 435 h 606"/>
                  <a:gd name="T46" fmla="*/ 47 w 1508"/>
                  <a:gd name="T47" fmla="*/ 342 h 606"/>
                  <a:gd name="T48" fmla="*/ 47 w 1508"/>
                  <a:gd name="T49" fmla="*/ 233 h 606"/>
                  <a:gd name="T50" fmla="*/ 47 w 1508"/>
                  <a:gd name="T51" fmla="*/ 202 h 606"/>
                  <a:gd name="T52" fmla="*/ 93 w 1508"/>
                  <a:gd name="T53" fmla="*/ 171 h 606"/>
                  <a:gd name="T54" fmla="*/ 171 w 1508"/>
                  <a:gd name="T55" fmla="*/ 187 h 606"/>
                  <a:gd name="T56" fmla="*/ 218 w 1508"/>
                  <a:gd name="T57" fmla="*/ 218 h 606"/>
                  <a:gd name="T58" fmla="*/ 295 w 1508"/>
                  <a:gd name="T59" fmla="*/ 389 h 606"/>
                  <a:gd name="T60" fmla="*/ 357 w 1508"/>
                  <a:gd name="T61" fmla="*/ 466 h 606"/>
                  <a:gd name="T62" fmla="*/ 435 w 1508"/>
                  <a:gd name="T63" fmla="*/ 513 h 606"/>
                  <a:gd name="T64" fmla="*/ 513 w 1508"/>
                  <a:gd name="T65" fmla="*/ 529 h 606"/>
                  <a:gd name="T66" fmla="*/ 606 w 1508"/>
                  <a:gd name="T67" fmla="*/ 513 h 606"/>
                  <a:gd name="T68" fmla="*/ 622 w 1508"/>
                  <a:gd name="T69" fmla="*/ 498 h 606"/>
                  <a:gd name="T70" fmla="*/ 839 w 1508"/>
                  <a:gd name="T71" fmla="*/ 560 h 606"/>
                  <a:gd name="T72" fmla="*/ 1119 w 1508"/>
                  <a:gd name="T73" fmla="*/ 575 h 606"/>
                  <a:gd name="T74" fmla="*/ 1212 w 1508"/>
                  <a:gd name="T75" fmla="*/ 591 h 606"/>
                  <a:gd name="T76" fmla="*/ 1290 w 1508"/>
                  <a:gd name="T77" fmla="*/ 591 h 606"/>
                  <a:gd name="T78" fmla="*/ 1352 w 1508"/>
                  <a:gd name="T79" fmla="*/ 606 h 606"/>
                  <a:gd name="T80" fmla="*/ 1414 w 1508"/>
                  <a:gd name="T81" fmla="*/ 591 h 606"/>
                  <a:gd name="T82" fmla="*/ 1352 w 1508"/>
                  <a:gd name="T83" fmla="*/ 560 h 606"/>
                  <a:gd name="T84" fmla="*/ 1275 w 1508"/>
                  <a:gd name="T85" fmla="*/ 544 h 606"/>
                  <a:gd name="T86" fmla="*/ 1399 w 1508"/>
                  <a:gd name="T87" fmla="*/ 544 h 606"/>
                  <a:gd name="T88" fmla="*/ 1461 w 1508"/>
                  <a:gd name="T89" fmla="*/ 529 h 606"/>
                  <a:gd name="T90" fmla="*/ 1492 w 1508"/>
                  <a:gd name="T91" fmla="*/ 498 h 606"/>
                  <a:gd name="T92" fmla="*/ 1508 w 1508"/>
                  <a:gd name="T93" fmla="*/ 451 h 606"/>
                  <a:gd name="T94" fmla="*/ 1492 w 1508"/>
                  <a:gd name="T95" fmla="*/ 373 h 606"/>
                  <a:gd name="T96" fmla="*/ 1430 w 1508"/>
                  <a:gd name="T97" fmla="*/ 249 h 606"/>
                  <a:gd name="T98" fmla="*/ 1399 w 1508"/>
                  <a:gd name="T99" fmla="*/ 187 h 606"/>
                  <a:gd name="T100" fmla="*/ 1399 w 1508"/>
                  <a:gd name="T101" fmla="*/ 140 h 606"/>
                  <a:gd name="T102" fmla="*/ 1399 w 1508"/>
                  <a:gd name="T103" fmla="*/ 93 h 606"/>
                  <a:gd name="T104" fmla="*/ 1399 w 1508"/>
                  <a:gd name="T105" fmla="*/ 62 h 606"/>
                  <a:gd name="T106" fmla="*/ 1352 w 1508"/>
                  <a:gd name="T107" fmla="*/ 31 h 606"/>
                  <a:gd name="T108" fmla="*/ 1321 w 1508"/>
                  <a:gd name="T109" fmla="*/ 16 h 606"/>
                  <a:gd name="T110" fmla="*/ 1290 w 1508"/>
                  <a:gd name="T111" fmla="*/ 140 h 60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508"/>
                  <a:gd name="T169" fmla="*/ 0 h 606"/>
                  <a:gd name="T170" fmla="*/ 1508 w 1508"/>
                  <a:gd name="T171" fmla="*/ 606 h 60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508" h="606">
                    <a:moveTo>
                      <a:pt x="1290" y="140"/>
                    </a:moveTo>
                    <a:lnTo>
                      <a:pt x="1228" y="124"/>
                    </a:lnTo>
                    <a:lnTo>
                      <a:pt x="1166" y="93"/>
                    </a:lnTo>
                    <a:lnTo>
                      <a:pt x="1119" y="62"/>
                    </a:lnTo>
                    <a:lnTo>
                      <a:pt x="1057" y="31"/>
                    </a:lnTo>
                    <a:lnTo>
                      <a:pt x="995" y="0"/>
                    </a:lnTo>
                    <a:lnTo>
                      <a:pt x="933" y="0"/>
                    </a:lnTo>
                    <a:lnTo>
                      <a:pt x="870" y="16"/>
                    </a:lnTo>
                    <a:lnTo>
                      <a:pt x="777" y="62"/>
                    </a:lnTo>
                    <a:lnTo>
                      <a:pt x="731" y="93"/>
                    </a:lnTo>
                    <a:lnTo>
                      <a:pt x="699" y="140"/>
                    </a:lnTo>
                    <a:lnTo>
                      <a:pt x="668" y="187"/>
                    </a:lnTo>
                    <a:lnTo>
                      <a:pt x="653" y="249"/>
                    </a:lnTo>
                    <a:lnTo>
                      <a:pt x="637" y="311"/>
                    </a:lnTo>
                    <a:lnTo>
                      <a:pt x="622" y="389"/>
                    </a:lnTo>
                    <a:lnTo>
                      <a:pt x="575" y="435"/>
                    </a:lnTo>
                    <a:lnTo>
                      <a:pt x="513" y="451"/>
                    </a:lnTo>
                    <a:lnTo>
                      <a:pt x="451" y="435"/>
                    </a:lnTo>
                    <a:lnTo>
                      <a:pt x="404" y="404"/>
                    </a:lnTo>
                    <a:lnTo>
                      <a:pt x="373" y="358"/>
                    </a:lnTo>
                    <a:lnTo>
                      <a:pt x="342" y="311"/>
                    </a:lnTo>
                    <a:lnTo>
                      <a:pt x="311" y="264"/>
                    </a:lnTo>
                    <a:lnTo>
                      <a:pt x="280" y="202"/>
                    </a:lnTo>
                    <a:lnTo>
                      <a:pt x="233" y="155"/>
                    </a:lnTo>
                    <a:lnTo>
                      <a:pt x="171" y="124"/>
                    </a:lnTo>
                    <a:lnTo>
                      <a:pt x="140" y="109"/>
                    </a:lnTo>
                    <a:lnTo>
                      <a:pt x="93" y="109"/>
                    </a:lnTo>
                    <a:lnTo>
                      <a:pt x="62" y="124"/>
                    </a:lnTo>
                    <a:lnTo>
                      <a:pt x="47" y="155"/>
                    </a:lnTo>
                    <a:lnTo>
                      <a:pt x="0" y="218"/>
                    </a:lnTo>
                    <a:lnTo>
                      <a:pt x="0" y="295"/>
                    </a:lnTo>
                    <a:lnTo>
                      <a:pt x="16" y="358"/>
                    </a:lnTo>
                    <a:lnTo>
                      <a:pt x="31" y="420"/>
                    </a:lnTo>
                    <a:lnTo>
                      <a:pt x="62" y="482"/>
                    </a:lnTo>
                    <a:lnTo>
                      <a:pt x="93" y="544"/>
                    </a:lnTo>
                    <a:lnTo>
                      <a:pt x="109" y="513"/>
                    </a:lnTo>
                    <a:lnTo>
                      <a:pt x="109" y="482"/>
                    </a:lnTo>
                    <a:lnTo>
                      <a:pt x="109" y="466"/>
                    </a:lnTo>
                    <a:lnTo>
                      <a:pt x="93" y="435"/>
                    </a:lnTo>
                    <a:lnTo>
                      <a:pt x="62" y="389"/>
                    </a:lnTo>
                    <a:lnTo>
                      <a:pt x="47" y="342"/>
                    </a:lnTo>
                    <a:lnTo>
                      <a:pt x="31" y="295"/>
                    </a:lnTo>
                    <a:lnTo>
                      <a:pt x="47" y="233"/>
                    </a:lnTo>
                    <a:lnTo>
                      <a:pt x="47" y="202"/>
                    </a:lnTo>
                    <a:lnTo>
                      <a:pt x="78" y="171"/>
                    </a:lnTo>
                    <a:lnTo>
                      <a:pt x="93" y="171"/>
                    </a:lnTo>
                    <a:lnTo>
                      <a:pt x="124" y="155"/>
                    </a:lnTo>
                    <a:lnTo>
                      <a:pt x="171" y="187"/>
                    </a:lnTo>
                    <a:lnTo>
                      <a:pt x="218" y="218"/>
                    </a:lnTo>
                    <a:lnTo>
                      <a:pt x="264" y="295"/>
                    </a:lnTo>
                    <a:lnTo>
                      <a:pt x="295" y="389"/>
                    </a:lnTo>
                    <a:lnTo>
                      <a:pt x="326" y="435"/>
                    </a:lnTo>
                    <a:lnTo>
                      <a:pt x="357" y="466"/>
                    </a:lnTo>
                    <a:lnTo>
                      <a:pt x="389" y="498"/>
                    </a:lnTo>
                    <a:lnTo>
                      <a:pt x="435" y="513"/>
                    </a:lnTo>
                    <a:lnTo>
                      <a:pt x="513" y="529"/>
                    </a:lnTo>
                    <a:lnTo>
                      <a:pt x="575" y="529"/>
                    </a:lnTo>
                    <a:lnTo>
                      <a:pt x="606" y="513"/>
                    </a:lnTo>
                    <a:lnTo>
                      <a:pt x="622" y="498"/>
                    </a:lnTo>
                    <a:lnTo>
                      <a:pt x="731" y="544"/>
                    </a:lnTo>
                    <a:lnTo>
                      <a:pt x="839" y="560"/>
                    </a:lnTo>
                    <a:lnTo>
                      <a:pt x="964" y="575"/>
                    </a:lnTo>
                    <a:lnTo>
                      <a:pt x="1119" y="575"/>
                    </a:lnTo>
                    <a:lnTo>
                      <a:pt x="1212" y="591"/>
                    </a:lnTo>
                    <a:lnTo>
                      <a:pt x="1290" y="591"/>
                    </a:lnTo>
                    <a:lnTo>
                      <a:pt x="1321" y="606"/>
                    </a:lnTo>
                    <a:lnTo>
                      <a:pt x="1352" y="606"/>
                    </a:lnTo>
                    <a:lnTo>
                      <a:pt x="1383" y="606"/>
                    </a:lnTo>
                    <a:lnTo>
                      <a:pt x="1414" y="591"/>
                    </a:lnTo>
                    <a:lnTo>
                      <a:pt x="1352" y="560"/>
                    </a:lnTo>
                    <a:lnTo>
                      <a:pt x="1275" y="544"/>
                    </a:lnTo>
                    <a:lnTo>
                      <a:pt x="1321" y="544"/>
                    </a:lnTo>
                    <a:lnTo>
                      <a:pt x="1399" y="544"/>
                    </a:lnTo>
                    <a:lnTo>
                      <a:pt x="1430" y="544"/>
                    </a:lnTo>
                    <a:lnTo>
                      <a:pt x="1461" y="529"/>
                    </a:lnTo>
                    <a:lnTo>
                      <a:pt x="1477" y="513"/>
                    </a:lnTo>
                    <a:lnTo>
                      <a:pt x="1492" y="498"/>
                    </a:lnTo>
                    <a:lnTo>
                      <a:pt x="1508" y="451"/>
                    </a:lnTo>
                    <a:lnTo>
                      <a:pt x="1508" y="404"/>
                    </a:lnTo>
                    <a:lnTo>
                      <a:pt x="1492" y="373"/>
                    </a:lnTo>
                    <a:lnTo>
                      <a:pt x="1477" y="327"/>
                    </a:lnTo>
                    <a:lnTo>
                      <a:pt x="1430" y="249"/>
                    </a:lnTo>
                    <a:lnTo>
                      <a:pt x="1399" y="187"/>
                    </a:lnTo>
                    <a:lnTo>
                      <a:pt x="1383" y="171"/>
                    </a:lnTo>
                    <a:lnTo>
                      <a:pt x="1399" y="140"/>
                    </a:lnTo>
                    <a:lnTo>
                      <a:pt x="1399" y="109"/>
                    </a:lnTo>
                    <a:lnTo>
                      <a:pt x="1399" y="93"/>
                    </a:lnTo>
                    <a:lnTo>
                      <a:pt x="1399" y="62"/>
                    </a:lnTo>
                    <a:lnTo>
                      <a:pt x="1368" y="47"/>
                    </a:lnTo>
                    <a:lnTo>
                      <a:pt x="1352" y="31"/>
                    </a:lnTo>
                    <a:lnTo>
                      <a:pt x="1321" y="16"/>
                    </a:lnTo>
                    <a:lnTo>
                      <a:pt x="1306" y="78"/>
                    </a:lnTo>
                    <a:lnTo>
                      <a:pt x="1290" y="140"/>
                    </a:lnTo>
                    <a:close/>
                  </a:path>
                </a:pathLst>
              </a:cu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grpSp>
        <p:grpSp>
          <p:nvGrpSpPr>
            <p:cNvPr id="189" name="Group 10"/>
            <p:cNvGrpSpPr>
              <a:grpSpLocks/>
            </p:cNvGrpSpPr>
            <p:nvPr/>
          </p:nvGrpSpPr>
          <p:grpSpPr bwMode="auto">
            <a:xfrm flipH="1">
              <a:off x="306348" y="1920682"/>
              <a:ext cx="269032" cy="223892"/>
              <a:chOff x="2064" y="1104"/>
              <a:chExt cx="265" cy="212"/>
            </a:xfrm>
          </p:grpSpPr>
          <p:sp>
            <p:nvSpPr>
              <p:cNvPr id="190" name="Freeform 11"/>
              <p:cNvSpPr>
                <a:spLocks/>
              </p:cNvSpPr>
              <p:nvPr/>
            </p:nvSpPr>
            <p:spPr bwMode="auto">
              <a:xfrm>
                <a:off x="2064" y="1210"/>
                <a:ext cx="106" cy="106"/>
              </a:xfrm>
              <a:custGeom>
                <a:avLst/>
                <a:gdLst>
                  <a:gd name="T0" fmla="*/ 106 w 106"/>
                  <a:gd name="T1" fmla="*/ 0 h 106"/>
                  <a:gd name="T2" fmla="*/ 79 w 106"/>
                  <a:gd name="T3" fmla="*/ 13 h 106"/>
                  <a:gd name="T4" fmla="*/ 79 w 106"/>
                  <a:gd name="T5" fmla="*/ 13 h 106"/>
                  <a:gd name="T6" fmla="*/ 53 w 106"/>
                  <a:gd name="T7" fmla="*/ 26 h 106"/>
                  <a:gd name="T8" fmla="*/ 53 w 106"/>
                  <a:gd name="T9" fmla="*/ 26 h 106"/>
                  <a:gd name="T10" fmla="*/ 53 w 106"/>
                  <a:gd name="T11" fmla="*/ 26 h 106"/>
                  <a:gd name="T12" fmla="*/ 53 w 106"/>
                  <a:gd name="T13" fmla="*/ 26 h 106"/>
                  <a:gd name="T14" fmla="*/ 39 w 106"/>
                  <a:gd name="T15" fmla="*/ 53 h 106"/>
                  <a:gd name="T16" fmla="*/ 39 w 106"/>
                  <a:gd name="T17" fmla="*/ 53 h 106"/>
                  <a:gd name="T18" fmla="*/ 26 w 106"/>
                  <a:gd name="T19" fmla="*/ 79 h 106"/>
                  <a:gd name="T20" fmla="*/ 26 w 106"/>
                  <a:gd name="T21" fmla="*/ 79 h 106"/>
                  <a:gd name="T22" fmla="*/ 26 w 106"/>
                  <a:gd name="T23" fmla="*/ 79 h 106"/>
                  <a:gd name="T24" fmla="*/ 26 w 106"/>
                  <a:gd name="T25" fmla="*/ 79 h 106"/>
                  <a:gd name="T26" fmla="*/ 13 w 106"/>
                  <a:gd name="T27" fmla="*/ 92 h 106"/>
                  <a:gd name="T28" fmla="*/ 13 w 106"/>
                  <a:gd name="T29" fmla="*/ 92 h 106"/>
                  <a:gd name="T30" fmla="*/ 0 w 106"/>
                  <a:gd name="T31" fmla="*/ 106 h 10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06"/>
                  <a:gd name="T50" fmla="*/ 106 w 106"/>
                  <a:gd name="T51" fmla="*/ 106 h 10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06">
                    <a:moveTo>
                      <a:pt x="106" y="0"/>
                    </a:moveTo>
                    <a:lnTo>
                      <a:pt x="79" y="13"/>
                    </a:lnTo>
                    <a:lnTo>
                      <a:pt x="53" y="26"/>
                    </a:lnTo>
                    <a:lnTo>
                      <a:pt x="39" y="53"/>
                    </a:lnTo>
                    <a:lnTo>
                      <a:pt x="26" y="79"/>
                    </a:lnTo>
                    <a:lnTo>
                      <a:pt x="13" y="92"/>
                    </a:lnTo>
                    <a:lnTo>
                      <a:pt x="0" y="106"/>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1" name="Freeform 12"/>
              <p:cNvSpPr>
                <a:spLocks/>
              </p:cNvSpPr>
              <p:nvPr/>
            </p:nvSpPr>
            <p:spPr bwMode="auto">
              <a:xfrm>
                <a:off x="2090" y="1210"/>
                <a:ext cx="93" cy="106"/>
              </a:xfrm>
              <a:custGeom>
                <a:avLst/>
                <a:gdLst>
                  <a:gd name="T0" fmla="*/ 93 w 93"/>
                  <a:gd name="T1" fmla="*/ 0 h 106"/>
                  <a:gd name="T2" fmla="*/ 80 w 93"/>
                  <a:gd name="T3" fmla="*/ 13 h 106"/>
                  <a:gd name="T4" fmla="*/ 80 w 93"/>
                  <a:gd name="T5" fmla="*/ 13 h 106"/>
                  <a:gd name="T6" fmla="*/ 66 w 93"/>
                  <a:gd name="T7" fmla="*/ 26 h 106"/>
                  <a:gd name="T8" fmla="*/ 66 w 93"/>
                  <a:gd name="T9" fmla="*/ 26 h 106"/>
                  <a:gd name="T10" fmla="*/ 53 w 93"/>
                  <a:gd name="T11" fmla="*/ 39 h 106"/>
                  <a:gd name="T12" fmla="*/ 53 w 93"/>
                  <a:gd name="T13" fmla="*/ 39 h 106"/>
                  <a:gd name="T14" fmla="*/ 40 w 93"/>
                  <a:gd name="T15" fmla="*/ 66 h 106"/>
                  <a:gd name="T16" fmla="*/ 40 w 93"/>
                  <a:gd name="T17" fmla="*/ 66 h 106"/>
                  <a:gd name="T18" fmla="*/ 40 w 93"/>
                  <a:gd name="T19" fmla="*/ 66 h 106"/>
                  <a:gd name="T20" fmla="*/ 40 w 93"/>
                  <a:gd name="T21" fmla="*/ 66 h 106"/>
                  <a:gd name="T22" fmla="*/ 13 w 93"/>
                  <a:gd name="T23" fmla="*/ 92 h 106"/>
                  <a:gd name="T24" fmla="*/ 13 w 93"/>
                  <a:gd name="T25" fmla="*/ 92 h 106"/>
                  <a:gd name="T26" fmla="*/ 0 w 93"/>
                  <a:gd name="T27" fmla="*/ 106 h 10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93"/>
                  <a:gd name="T43" fmla="*/ 0 h 106"/>
                  <a:gd name="T44" fmla="*/ 93 w 93"/>
                  <a:gd name="T45" fmla="*/ 106 h 10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93" h="106">
                    <a:moveTo>
                      <a:pt x="93" y="0"/>
                    </a:moveTo>
                    <a:lnTo>
                      <a:pt x="80" y="13"/>
                    </a:lnTo>
                    <a:lnTo>
                      <a:pt x="66" y="26"/>
                    </a:lnTo>
                    <a:lnTo>
                      <a:pt x="53" y="39"/>
                    </a:lnTo>
                    <a:lnTo>
                      <a:pt x="40" y="66"/>
                    </a:lnTo>
                    <a:lnTo>
                      <a:pt x="13" y="92"/>
                    </a:lnTo>
                    <a:lnTo>
                      <a:pt x="0" y="106"/>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2" name="Freeform 13"/>
              <p:cNvSpPr>
                <a:spLocks/>
              </p:cNvSpPr>
              <p:nvPr/>
            </p:nvSpPr>
            <p:spPr bwMode="auto">
              <a:xfrm>
                <a:off x="2117" y="1263"/>
                <a:ext cx="39" cy="13"/>
              </a:xfrm>
              <a:custGeom>
                <a:avLst/>
                <a:gdLst>
                  <a:gd name="T0" fmla="*/ 39 w 39"/>
                  <a:gd name="T1" fmla="*/ 13 h 13"/>
                  <a:gd name="T2" fmla="*/ 26 w 39"/>
                  <a:gd name="T3" fmla="*/ 13 h 13"/>
                  <a:gd name="T4" fmla="*/ 26 w 39"/>
                  <a:gd name="T5" fmla="*/ 13 h 13"/>
                  <a:gd name="T6" fmla="*/ 26 w 39"/>
                  <a:gd name="T7" fmla="*/ 13 h 13"/>
                  <a:gd name="T8" fmla="*/ 0 w 39"/>
                  <a:gd name="T9" fmla="*/ 0 h 13"/>
                  <a:gd name="T10" fmla="*/ 0 60000 65536"/>
                  <a:gd name="T11" fmla="*/ 0 60000 65536"/>
                  <a:gd name="T12" fmla="*/ 0 60000 65536"/>
                  <a:gd name="T13" fmla="*/ 0 60000 65536"/>
                  <a:gd name="T14" fmla="*/ 0 60000 65536"/>
                  <a:gd name="T15" fmla="*/ 0 w 39"/>
                  <a:gd name="T16" fmla="*/ 0 h 13"/>
                  <a:gd name="T17" fmla="*/ 39 w 39"/>
                  <a:gd name="T18" fmla="*/ 13 h 13"/>
                </a:gdLst>
                <a:ahLst/>
                <a:cxnLst>
                  <a:cxn ang="T10">
                    <a:pos x="T0" y="T1"/>
                  </a:cxn>
                  <a:cxn ang="T11">
                    <a:pos x="T2" y="T3"/>
                  </a:cxn>
                  <a:cxn ang="T12">
                    <a:pos x="T4" y="T5"/>
                  </a:cxn>
                  <a:cxn ang="T13">
                    <a:pos x="T6" y="T7"/>
                  </a:cxn>
                  <a:cxn ang="T14">
                    <a:pos x="T8" y="T9"/>
                  </a:cxn>
                </a:cxnLst>
                <a:rect l="T15" t="T16" r="T17" b="T18"/>
                <a:pathLst>
                  <a:path w="39" h="13">
                    <a:moveTo>
                      <a:pt x="39" y="13"/>
                    </a:moveTo>
                    <a:lnTo>
                      <a:pt x="26" y="13"/>
                    </a:lnTo>
                    <a:lnTo>
                      <a:pt x="0"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3" name="Freeform 14"/>
              <p:cNvSpPr>
                <a:spLocks/>
              </p:cNvSpPr>
              <p:nvPr/>
            </p:nvSpPr>
            <p:spPr bwMode="auto">
              <a:xfrm>
                <a:off x="2103" y="1263"/>
                <a:ext cx="40" cy="26"/>
              </a:xfrm>
              <a:custGeom>
                <a:avLst/>
                <a:gdLst>
                  <a:gd name="T0" fmla="*/ 40 w 40"/>
                  <a:gd name="T1" fmla="*/ 26 h 26"/>
                  <a:gd name="T2" fmla="*/ 27 w 40"/>
                  <a:gd name="T3" fmla="*/ 13 h 26"/>
                  <a:gd name="T4" fmla="*/ 14 w 40"/>
                  <a:gd name="T5" fmla="*/ 13 h 26"/>
                  <a:gd name="T6" fmla="*/ 14 w 40"/>
                  <a:gd name="T7" fmla="*/ 13 h 26"/>
                  <a:gd name="T8" fmla="*/ 14 w 40"/>
                  <a:gd name="T9" fmla="*/ 0 h 26"/>
                  <a:gd name="T10" fmla="*/ 14 w 40"/>
                  <a:gd name="T11" fmla="*/ 0 h 26"/>
                  <a:gd name="T12" fmla="*/ 14 w 40"/>
                  <a:gd name="T13" fmla="*/ 0 h 26"/>
                  <a:gd name="T14" fmla="*/ 14 w 40"/>
                  <a:gd name="T15" fmla="*/ 0 h 26"/>
                  <a:gd name="T16" fmla="*/ 14 w 40"/>
                  <a:gd name="T17" fmla="*/ 0 h 26"/>
                  <a:gd name="T18" fmla="*/ 14 w 40"/>
                  <a:gd name="T19" fmla="*/ 0 h 26"/>
                  <a:gd name="T20" fmla="*/ 0 w 40"/>
                  <a:gd name="T21" fmla="*/ 0 h 2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40"/>
                  <a:gd name="T34" fmla="*/ 0 h 26"/>
                  <a:gd name="T35" fmla="*/ 40 w 40"/>
                  <a:gd name="T36" fmla="*/ 26 h 2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40" h="26">
                    <a:moveTo>
                      <a:pt x="40" y="26"/>
                    </a:moveTo>
                    <a:lnTo>
                      <a:pt x="27" y="13"/>
                    </a:lnTo>
                    <a:lnTo>
                      <a:pt x="14" y="13"/>
                    </a:lnTo>
                    <a:lnTo>
                      <a:pt x="14" y="0"/>
                    </a:lnTo>
                    <a:lnTo>
                      <a:pt x="0"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4" name="Freeform 15"/>
              <p:cNvSpPr>
                <a:spLocks/>
              </p:cNvSpPr>
              <p:nvPr/>
            </p:nvSpPr>
            <p:spPr bwMode="auto">
              <a:xfrm>
                <a:off x="2103" y="1276"/>
                <a:ext cx="27" cy="13"/>
              </a:xfrm>
              <a:custGeom>
                <a:avLst/>
                <a:gdLst>
                  <a:gd name="T0" fmla="*/ 27 w 27"/>
                  <a:gd name="T1" fmla="*/ 13 h 13"/>
                  <a:gd name="T2" fmla="*/ 27 w 27"/>
                  <a:gd name="T3" fmla="*/ 13 h 13"/>
                  <a:gd name="T4" fmla="*/ 27 w 27"/>
                  <a:gd name="T5" fmla="*/ 13 h 13"/>
                  <a:gd name="T6" fmla="*/ 14 w 27"/>
                  <a:gd name="T7" fmla="*/ 0 h 13"/>
                  <a:gd name="T8" fmla="*/ 14 w 27"/>
                  <a:gd name="T9" fmla="*/ 0 h 13"/>
                  <a:gd name="T10" fmla="*/ 14 w 27"/>
                  <a:gd name="T11" fmla="*/ 0 h 13"/>
                  <a:gd name="T12" fmla="*/ 14 w 27"/>
                  <a:gd name="T13" fmla="*/ 0 h 13"/>
                  <a:gd name="T14" fmla="*/ 14 w 27"/>
                  <a:gd name="T15" fmla="*/ 0 h 13"/>
                  <a:gd name="T16" fmla="*/ 14 w 27"/>
                  <a:gd name="T17" fmla="*/ 0 h 13"/>
                  <a:gd name="T18" fmla="*/ 0 w 27"/>
                  <a:gd name="T19" fmla="*/ 0 h 13"/>
                  <a:gd name="T20" fmla="*/ 0 w 27"/>
                  <a:gd name="T21" fmla="*/ 0 h 13"/>
                  <a:gd name="T22" fmla="*/ 0 w 27"/>
                  <a:gd name="T23" fmla="*/ 0 h 13"/>
                  <a:gd name="T24" fmla="*/ 0 w 27"/>
                  <a:gd name="T25" fmla="*/ 0 h 13"/>
                  <a:gd name="T26" fmla="*/ 0 w 27"/>
                  <a:gd name="T27" fmla="*/ 0 h 13"/>
                  <a:gd name="T28" fmla="*/ 0 w 27"/>
                  <a:gd name="T29" fmla="*/ 0 h 13"/>
                  <a:gd name="T30" fmla="*/ 0 w 27"/>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27"/>
                  <a:gd name="T49" fmla="*/ 0 h 13"/>
                  <a:gd name="T50" fmla="*/ 27 w 27"/>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27" h="13">
                    <a:moveTo>
                      <a:pt x="27" y="13"/>
                    </a:moveTo>
                    <a:lnTo>
                      <a:pt x="27" y="13"/>
                    </a:lnTo>
                    <a:lnTo>
                      <a:pt x="14" y="0"/>
                    </a:lnTo>
                    <a:lnTo>
                      <a:pt x="0"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5" name="Freeform 16"/>
              <p:cNvSpPr>
                <a:spLocks/>
              </p:cNvSpPr>
              <p:nvPr/>
            </p:nvSpPr>
            <p:spPr bwMode="auto">
              <a:xfrm>
                <a:off x="2236" y="1143"/>
                <a:ext cx="66" cy="14"/>
              </a:xfrm>
              <a:custGeom>
                <a:avLst/>
                <a:gdLst>
                  <a:gd name="T0" fmla="*/ 0 w 66"/>
                  <a:gd name="T1" fmla="*/ 14 h 14"/>
                  <a:gd name="T2" fmla="*/ 40 w 66"/>
                  <a:gd name="T3" fmla="*/ 0 h 14"/>
                  <a:gd name="T4" fmla="*/ 40 w 66"/>
                  <a:gd name="T5" fmla="*/ 0 h 14"/>
                  <a:gd name="T6" fmla="*/ 66 w 66"/>
                  <a:gd name="T7" fmla="*/ 0 h 14"/>
                  <a:gd name="T8" fmla="*/ 0 60000 65536"/>
                  <a:gd name="T9" fmla="*/ 0 60000 65536"/>
                  <a:gd name="T10" fmla="*/ 0 60000 65536"/>
                  <a:gd name="T11" fmla="*/ 0 60000 65536"/>
                  <a:gd name="T12" fmla="*/ 0 w 66"/>
                  <a:gd name="T13" fmla="*/ 0 h 14"/>
                  <a:gd name="T14" fmla="*/ 66 w 66"/>
                  <a:gd name="T15" fmla="*/ 14 h 14"/>
                </a:gdLst>
                <a:ahLst/>
                <a:cxnLst>
                  <a:cxn ang="T8">
                    <a:pos x="T0" y="T1"/>
                  </a:cxn>
                  <a:cxn ang="T9">
                    <a:pos x="T2" y="T3"/>
                  </a:cxn>
                  <a:cxn ang="T10">
                    <a:pos x="T4" y="T5"/>
                  </a:cxn>
                  <a:cxn ang="T11">
                    <a:pos x="T6" y="T7"/>
                  </a:cxn>
                </a:cxnLst>
                <a:rect l="T12" t="T13" r="T14" b="T15"/>
                <a:pathLst>
                  <a:path w="66" h="14">
                    <a:moveTo>
                      <a:pt x="0" y="14"/>
                    </a:moveTo>
                    <a:lnTo>
                      <a:pt x="40" y="0"/>
                    </a:lnTo>
                    <a:lnTo>
                      <a:pt x="66"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6" name="Freeform 17"/>
              <p:cNvSpPr>
                <a:spLocks/>
              </p:cNvSpPr>
              <p:nvPr/>
            </p:nvSpPr>
            <p:spPr bwMode="auto">
              <a:xfrm>
                <a:off x="2236" y="1157"/>
                <a:ext cx="79" cy="26"/>
              </a:xfrm>
              <a:custGeom>
                <a:avLst/>
                <a:gdLst>
                  <a:gd name="T0" fmla="*/ 0 w 79"/>
                  <a:gd name="T1" fmla="*/ 26 h 26"/>
                  <a:gd name="T2" fmla="*/ 13 w 79"/>
                  <a:gd name="T3" fmla="*/ 13 h 26"/>
                  <a:gd name="T4" fmla="*/ 13 w 79"/>
                  <a:gd name="T5" fmla="*/ 13 h 26"/>
                  <a:gd name="T6" fmla="*/ 26 w 79"/>
                  <a:gd name="T7" fmla="*/ 0 h 26"/>
                  <a:gd name="T8" fmla="*/ 26 w 79"/>
                  <a:gd name="T9" fmla="*/ 0 h 26"/>
                  <a:gd name="T10" fmla="*/ 26 w 79"/>
                  <a:gd name="T11" fmla="*/ 0 h 26"/>
                  <a:gd name="T12" fmla="*/ 26 w 79"/>
                  <a:gd name="T13" fmla="*/ 0 h 26"/>
                  <a:gd name="T14" fmla="*/ 53 w 79"/>
                  <a:gd name="T15" fmla="*/ 0 h 26"/>
                  <a:gd name="T16" fmla="*/ 53 w 79"/>
                  <a:gd name="T17" fmla="*/ 0 h 26"/>
                  <a:gd name="T18" fmla="*/ 79 w 79"/>
                  <a:gd name="T19" fmla="*/ 0 h 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79"/>
                  <a:gd name="T31" fmla="*/ 0 h 26"/>
                  <a:gd name="T32" fmla="*/ 79 w 79"/>
                  <a:gd name="T33" fmla="*/ 26 h 2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79" h="26">
                    <a:moveTo>
                      <a:pt x="0" y="26"/>
                    </a:moveTo>
                    <a:lnTo>
                      <a:pt x="13" y="13"/>
                    </a:lnTo>
                    <a:lnTo>
                      <a:pt x="26" y="0"/>
                    </a:lnTo>
                    <a:lnTo>
                      <a:pt x="53" y="0"/>
                    </a:lnTo>
                    <a:lnTo>
                      <a:pt x="79"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7" name="Freeform 18"/>
              <p:cNvSpPr>
                <a:spLocks/>
              </p:cNvSpPr>
              <p:nvPr/>
            </p:nvSpPr>
            <p:spPr bwMode="auto">
              <a:xfrm>
                <a:off x="2223" y="1183"/>
                <a:ext cx="106" cy="13"/>
              </a:xfrm>
              <a:custGeom>
                <a:avLst/>
                <a:gdLst>
                  <a:gd name="T0" fmla="*/ 0 w 106"/>
                  <a:gd name="T1" fmla="*/ 13 h 13"/>
                  <a:gd name="T2" fmla="*/ 13 w 106"/>
                  <a:gd name="T3" fmla="*/ 13 h 13"/>
                  <a:gd name="T4" fmla="*/ 13 w 106"/>
                  <a:gd name="T5" fmla="*/ 13 h 13"/>
                  <a:gd name="T6" fmla="*/ 26 w 106"/>
                  <a:gd name="T7" fmla="*/ 13 h 13"/>
                  <a:gd name="T8" fmla="*/ 26 w 106"/>
                  <a:gd name="T9" fmla="*/ 13 h 13"/>
                  <a:gd name="T10" fmla="*/ 26 w 106"/>
                  <a:gd name="T11" fmla="*/ 13 h 13"/>
                  <a:gd name="T12" fmla="*/ 26 w 106"/>
                  <a:gd name="T13" fmla="*/ 13 h 13"/>
                  <a:gd name="T14" fmla="*/ 39 w 106"/>
                  <a:gd name="T15" fmla="*/ 0 h 13"/>
                  <a:gd name="T16" fmla="*/ 39 w 106"/>
                  <a:gd name="T17" fmla="*/ 0 h 13"/>
                  <a:gd name="T18" fmla="*/ 66 w 106"/>
                  <a:gd name="T19" fmla="*/ 0 h 13"/>
                  <a:gd name="T20" fmla="*/ 66 w 106"/>
                  <a:gd name="T21" fmla="*/ 0 h 13"/>
                  <a:gd name="T22" fmla="*/ 66 w 106"/>
                  <a:gd name="T23" fmla="*/ 0 h 13"/>
                  <a:gd name="T24" fmla="*/ 66 w 106"/>
                  <a:gd name="T25" fmla="*/ 0 h 13"/>
                  <a:gd name="T26" fmla="*/ 79 w 106"/>
                  <a:gd name="T27" fmla="*/ 0 h 13"/>
                  <a:gd name="T28" fmla="*/ 79 w 106"/>
                  <a:gd name="T29" fmla="*/ 0 h 13"/>
                  <a:gd name="T30" fmla="*/ 106 w 106"/>
                  <a:gd name="T31" fmla="*/ 0 h 1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06"/>
                  <a:gd name="T49" fmla="*/ 0 h 13"/>
                  <a:gd name="T50" fmla="*/ 106 w 106"/>
                  <a:gd name="T51" fmla="*/ 13 h 13"/>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06" h="13">
                    <a:moveTo>
                      <a:pt x="0" y="13"/>
                    </a:moveTo>
                    <a:lnTo>
                      <a:pt x="13" y="13"/>
                    </a:lnTo>
                    <a:lnTo>
                      <a:pt x="26" y="13"/>
                    </a:lnTo>
                    <a:lnTo>
                      <a:pt x="39" y="0"/>
                    </a:lnTo>
                    <a:lnTo>
                      <a:pt x="66" y="0"/>
                    </a:lnTo>
                    <a:lnTo>
                      <a:pt x="79" y="0"/>
                    </a:lnTo>
                    <a:lnTo>
                      <a:pt x="106" y="0"/>
                    </a:lnTo>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198" name="Freeform 19"/>
              <p:cNvSpPr>
                <a:spLocks/>
              </p:cNvSpPr>
              <p:nvPr/>
            </p:nvSpPr>
            <p:spPr bwMode="auto">
              <a:xfrm>
                <a:off x="2103" y="1104"/>
                <a:ext cx="67" cy="39"/>
              </a:xfrm>
              <a:custGeom>
                <a:avLst/>
                <a:gdLst>
                  <a:gd name="T0" fmla="*/ 0 w 67"/>
                  <a:gd name="T1" fmla="*/ 0 h 39"/>
                  <a:gd name="T2" fmla="*/ 14 w 67"/>
                  <a:gd name="T3" fmla="*/ 0 h 39"/>
                  <a:gd name="T4" fmla="*/ 14 w 67"/>
                  <a:gd name="T5" fmla="*/ 0 h 39"/>
                  <a:gd name="T6" fmla="*/ 14 w 67"/>
                  <a:gd name="T7" fmla="*/ 0 h 39"/>
                  <a:gd name="T8" fmla="*/ 14 w 67"/>
                  <a:gd name="T9" fmla="*/ 0 h 39"/>
                  <a:gd name="T10" fmla="*/ 14 w 67"/>
                  <a:gd name="T11" fmla="*/ 0 h 39"/>
                  <a:gd name="T12" fmla="*/ 27 w 67"/>
                  <a:gd name="T13" fmla="*/ 0 h 39"/>
                  <a:gd name="T14" fmla="*/ 53 w 67"/>
                  <a:gd name="T15" fmla="*/ 0 h 39"/>
                  <a:gd name="T16" fmla="*/ 53 w 67"/>
                  <a:gd name="T17" fmla="*/ 0 h 39"/>
                  <a:gd name="T18" fmla="*/ 53 w 67"/>
                  <a:gd name="T19" fmla="*/ 13 h 39"/>
                  <a:gd name="T20" fmla="*/ 67 w 67"/>
                  <a:gd name="T21" fmla="*/ 26 h 39"/>
                  <a:gd name="T22" fmla="*/ 67 w 67"/>
                  <a:gd name="T23" fmla="*/ 26 h 39"/>
                  <a:gd name="T24" fmla="*/ 53 w 67"/>
                  <a:gd name="T25" fmla="*/ 39 h 39"/>
                  <a:gd name="T26" fmla="*/ 53 w 67"/>
                  <a:gd name="T27" fmla="*/ 39 h 39"/>
                  <a:gd name="T28" fmla="*/ 53 w 67"/>
                  <a:gd name="T29" fmla="*/ 39 h 39"/>
                  <a:gd name="T30" fmla="*/ 27 w 67"/>
                  <a:gd name="T31" fmla="*/ 26 h 39"/>
                  <a:gd name="T32" fmla="*/ 14 w 67"/>
                  <a:gd name="T33" fmla="*/ 13 h 39"/>
                  <a:gd name="T34" fmla="*/ 14 w 67"/>
                  <a:gd name="T35" fmla="*/ 13 h 39"/>
                  <a:gd name="T36" fmla="*/ 0 w 67"/>
                  <a:gd name="T37" fmla="*/ 13 h 39"/>
                  <a:gd name="T38" fmla="*/ 0 w 67"/>
                  <a:gd name="T39" fmla="*/ 13 h 39"/>
                  <a:gd name="T40" fmla="*/ 0 w 67"/>
                  <a:gd name="T41" fmla="*/ 13 h 39"/>
                  <a:gd name="T42" fmla="*/ 0 w 67"/>
                  <a:gd name="T43" fmla="*/ 13 h 39"/>
                  <a:gd name="T44" fmla="*/ 0 w 67"/>
                  <a:gd name="T45" fmla="*/ 0 h 3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67"/>
                  <a:gd name="T70" fmla="*/ 0 h 39"/>
                  <a:gd name="T71" fmla="*/ 67 w 67"/>
                  <a:gd name="T72" fmla="*/ 39 h 39"/>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a:solidFill>
                    <a:srgbClr val="000000"/>
                  </a:solidFill>
                </a:endParaRPr>
              </a:p>
            </p:txBody>
          </p:sp>
          <p:sp>
            <p:nvSpPr>
              <p:cNvPr id="199" name="Freeform 20"/>
              <p:cNvSpPr>
                <a:spLocks/>
              </p:cNvSpPr>
              <p:nvPr/>
            </p:nvSpPr>
            <p:spPr bwMode="auto">
              <a:xfrm>
                <a:off x="2103" y="1104"/>
                <a:ext cx="53" cy="39"/>
              </a:xfrm>
              <a:custGeom>
                <a:avLst/>
                <a:gdLst>
                  <a:gd name="T0" fmla="*/ 0 w 53"/>
                  <a:gd name="T1" fmla="*/ 0 h 39"/>
                  <a:gd name="T2" fmla="*/ 14 w 53"/>
                  <a:gd name="T3" fmla="*/ 0 h 39"/>
                  <a:gd name="T4" fmla="*/ 14 w 53"/>
                  <a:gd name="T5" fmla="*/ 0 h 39"/>
                  <a:gd name="T6" fmla="*/ 14 w 53"/>
                  <a:gd name="T7" fmla="*/ 0 h 39"/>
                  <a:gd name="T8" fmla="*/ 27 w 53"/>
                  <a:gd name="T9" fmla="*/ 0 h 39"/>
                  <a:gd name="T10" fmla="*/ 40 w 53"/>
                  <a:gd name="T11" fmla="*/ 0 h 39"/>
                  <a:gd name="T12" fmla="*/ 40 w 53"/>
                  <a:gd name="T13" fmla="*/ 0 h 39"/>
                  <a:gd name="T14" fmla="*/ 53 w 53"/>
                  <a:gd name="T15" fmla="*/ 13 h 39"/>
                  <a:gd name="T16" fmla="*/ 53 w 53"/>
                  <a:gd name="T17" fmla="*/ 26 h 39"/>
                  <a:gd name="T18" fmla="*/ 53 w 53"/>
                  <a:gd name="T19" fmla="*/ 26 h 39"/>
                  <a:gd name="T20" fmla="*/ 53 w 53"/>
                  <a:gd name="T21" fmla="*/ 26 h 39"/>
                  <a:gd name="T22" fmla="*/ 40 w 53"/>
                  <a:gd name="T23" fmla="*/ 39 h 39"/>
                  <a:gd name="T24" fmla="*/ 40 w 53"/>
                  <a:gd name="T25" fmla="*/ 39 h 39"/>
                  <a:gd name="T26" fmla="*/ 27 w 53"/>
                  <a:gd name="T27" fmla="*/ 26 h 39"/>
                  <a:gd name="T28" fmla="*/ 14 w 53"/>
                  <a:gd name="T29" fmla="*/ 13 h 39"/>
                  <a:gd name="T30" fmla="*/ 14 w 53"/>
                  <a:gd name="T31" fmla="*/ 13 h 39"/>
                  <a:gd name="T32" fmla="*/ 14 w 53"/>
                  <a:gd name="T33" fmla="*/ 13 h 39"/>
                  <a:gd name="T34" fmla="*/ 0 w 53"/>
                  <a:gd name="T35" fmla="*/ 13 h 39"/>
                  <a:gd name="T36" fmla="*/ 0 w 53"/>
                  <a:gd name="T37" fmla="*/ 13 h 39"/>
                  <a:gd name="T38" fmla="*/ 0 w 53"/>
                  <a:gd name="T39" fmla="*/ 13 h 39"/>
                  <a:gd name="T40" fmla="*/ 0 w 53"/>
                  <a:gd name="T41" fmla="*/ 0 h 3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53"/>
                  <a:gd name="T64" fmla="*/ 0 h 39"/>
                  <a:gd name="T65" fmla="*/ 53 w 53"/>
                  <a:gd name="T66" fmla="*/ 39 h 3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53" h="39">
                    <a:moveTo>
                      <a:pt x="0" y="0"/>
                    </a:moveTo>
                    <a:lnTo>
                      <a:pt x="14" y="0"/>
                    </a:lnTo>
                    <a:lnTo>
                      <a:pt x="27" y="0"/>
                    </a:lnTo>
                    <a:lnTo>
                      <a:pt x="40" y="0"/>
                    </a:lnTo>
                    <a:lnTo>
                      <a:pt x="53" y="13"/>
                    </a:lnTo>
                    <a:lnTo>
                      <a:pt x="53" y="26"/>
                    </a:lnTo>
                    <a:lnTo>
                      <a:pt x="40" y="39"/>
                    </a:lnTo>
                    <a:lnTo>
                      <a:pt x="27" y="26"/>
                    </a:lnTo>
                    <a:lnTo>
                      <a:pt x="14" y="13"/>
                    </a:lnTo>
                    <a:lnTo>
                      <a:pt x="0" y="1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a:solidFill>
                    <a:srgbClr val="000000"/>
                  </a:solidFill>
                </a:endParaRPr>
              </a:p>
            </p:txBody>
          </p:sp>
          <p:sp>
            <p:nvSpPr>
              <p:cNvPr id="200" name="Freeform 21"/>
              <p:cNvSpPr>
                <a:spLocks/>
              </p:cNvSpPr>
              <p:nvPr/>
            </p:nvSpPr>
            <p:spPr bwMode="auto">
              <a:xfrm>
                <a:off x="2130" y="1104"/>
                <a:ext cx="13" cy="26"/>
              </a:xfrm>
              <a:custGeom>
                <a:avLst/>
                <a:gdLst>
                  <a:gd name="T0" fmla="*/ 0 w 13"/>
                  <a:gd name="T1" fmla="*/ 13 h 26"/>
                  <a:gd name="T2" fmla="*/ 0 w 13"/>
                  <a:gd name="T3" fmla="*/ 13 h 26"/>
                  <a:gd name="T4" fmla="*/ 13 w 13"/>
                  <a:gd name="T5" fmla="*/ 0 h 26"/>
                  <a:gd name="T6" fmla="*/ 13 w 13"/>
                  <a:gd name="T7" fmla="*/ 0 h 26"/>
                  <a:gd name="T8" fmla="*/ 13 w 13"/>
                  <a:gd name="T9" fmla="*/ 13 h 26"/>
                  <a:gd name="T10" fmla="*/ 13 w 13"/>
                  <a:gd name="T11" fmla="*/ 13 h 26"/>
                  <a:gd name="T12" fmla="*/ 13 w 13"/>
                  <a:gd name="T13" fmla="*/ 13 h 26"/>
                  <a:gd name="T14" fmla="*/ 13 w 13"/>
                  <a:gd name="T15" fmla="*/ 26 h 26"/>
                  <a:gd name="T16" fmla="*/ 13 w 13"/>
                  <a:gd name="T17" fmla="*/ 26 h 26"/>
                  <a:gd name="T18" fmla="*/ 13 w 13"/>
                  <a:gd name="T19" fmla="*/ 26 h 26"/>
                  <a:gd name="T20" fmla="*/ 0 w 13"/>
                  <a:gd name="T21" fmla="*/ 26 h 26"/>
                  <a:gd name="T22" fmla="*/ 0 w 13"/>
                  <a:gd name="T23" fmla="*/ 13 h 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3"/>
                  <a:gd name="T37" fmla="*/ 0 h 26"/>
                  <a:gd name="T38" fmla="*/ 13 w 13"/>
                  <a:gd name="T39" fmla="*/ 26 h 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3" h="26">
                    <a:moveTo>
                      <a:pt x="0" y="13"/>
                    </a:moveTo>
                    <a:lnTo>
                      <a:pt x="0" y="13"/>
                    </a:lnTo>
                    <a:lnTo>
                      <a:pt x="13" y="0"/>
                    </a:lnTo>
                    <a:lnTo>
                      <a:pt x="13" y="13"/>
                    </a:lnTo>
                    <a:lnTo>
                      <a:pt x="13" y="26"/>
                    </a:lnTo>
                    <a:lnTo>
                      <a:pt x="0" y="26"/>
                    </a:lnTo>
                    <a:lnTo>
                      <a:pt x="0" y="13"/>
                    </a:lnTo>
                    <a:close/>
                  </a:path>
                </a:pathLst>
              </a:custGeom>
              <a:solidFill>
                <a:srgbClr val="FE1012"/>
              </a:solidFill>
              <a:ln>
                <a:noFill/>
              </a:ln>
              <a:extLst>
                <a:ext uri="{91240B29-F687-4f45-9708-019B960494DF}">
                  <a14:hiddenLine xmlns:a14="http://schemas.microsoft.com/office/drawing/2010/main" w="9525">
                    <a:solidFill>
                      <a:srgbClr val="000000"/>
                    </a:solidFill>
                    <a:round/>
                    <a:headEnd/>
                    <a:tailEnd/>
                  </a14:hiddenLine>
                </a:ext>
              </a:extLst>
            </p:spPr>
            <p:txBody>
              <a:bodyPr rot="10800000" vert="eaVert" wrap="none" lIns="11046" tIns="5524" rIns="11046" bIns="5524" anchor="ctr"/>
              <a:lstStyle/>
              <a:p>
                <a:endParaRPr lang="en-US">
                  <a:solidFill>
                    <a:srgbClr val="000000"/>
                  </a:solidFill>
                </a:endParaRPr>
              </a:p>
            </p:txBody>
          </p:sp>
          <p:sp>
            <p:nvSpPr>
              <p:cNvPr id="201" name="Freeform 22"/>
              <p:cNvSpPr>
                <a:spLocks/>
              </p:cNvSpPr>
              <p:nvPr/>
            </p:nvSpPr>
            <p:spPr bwMode="auto">
              <a:xfrm>
                <a:off x="2103" y="1104"/>
                <a:ext cx="67" cy="39"/>
              </a:xfrm>
              <a:custGeom>
                <a:avLst/>
                <a:gdLst>
                  <a:gd name="T0" fmla="*/ 14 w 67"/>
                  <a:gd name="T1" fmla="*/ 0 h 39"/>
                  <a:gd name="T2" fmla="*/ 14 w 67"/>
                  <a:gd name="T3" fmla="*/ 0 h 39"/>
                  <a:gd name="T4" fmla="*/ 14 w 67"/>
                  <a:gd name="T5" fmla="*/ 0 h 39"/>
                  <a:gd name="T6" fmla="*/ 14 w 67"/>
                  <a:gd name="T7" fmla="*/ 0 h 39"/>
                  <a:gd name="T8" fmla="*/ 14 w 67"/>
                  <a:gd name="T9" fmla="*/ 0 h 39"/>
                  <a:gd name="T10" fmla="*/ 27 w 67"/>
                  <a:gd name="T11" fmla="*/ 0 h 39"/>
                  <a:gd name="T12" fmla="*/ 53 w 67"/>
                  <a:gd name="T13" fmla="*/ 0 h 39"/>
                  <a:gd name="T14" fmla="*/ 53 w 67"/>
                  <a:gd name="T15" fmla="*/ 0 h 39"/>
                  <a:gd name="T16" fmla="*/ 53 w 67"/>
                  <a:gd name="T17" fmla="*/ 13 h 39"/>
                  <a:gd name="T18" fmla="*/ 67 w 67"/>
                  <a:gd name="T19" fmla="*/ 26 h 39"/>
                  <a:gd name="T20" fmla="*/ 67 w 67"/>
                  <a:gd name="T21" fmla="*/ 26 h 39"/>
                  <a:gd name="T22" fmla="*/ 53 w 67"/>
                  <a:gd name="T23" fmla="*/ 39 h 39"/>
                  <a:gd name="T24" fmla="*/ 53 w 67"/>
                  <a:gd name="T25" fmla="*/ 39 h 39"/>
                  <a:gd name="T26" fmla="*/ 53 w 67"/>
                  <a:gd name="T27" fmla="*/ 39 h 39"/>
                  <a:gd name="T28" fmla="*/ 27 w 67"/>
                  <a:gd name="T29" fmla="*/ 26 h 39"/>
                  <a:gd name="T30" fmla="*/ 14 w 67"/>
                  <a:gd name="T31" fmla="*/ 13 h 39"/>
                  <a:gd name="T32" fmla="*/ 14 w 67"/>
                  <a:gd name="T33" fmla="*/ 13 h 39"/>
                  <a:gd name="T34" fmla="*/ 0 w 67"/>
                  <a:gd name="T35" fmla="*/ 13 h 39"/>
                  <a:gd name="T36" fmla="*/ 0 w 67"/>
                  <a:gd name="T37" fmla="*/ 13 h 39"/>
                  <a:gd name="T38" fmla="*/ 0 w 67"/>
                  <a:gd name="T39" fmla="*/ 13 h 39"/>
                  <a:gd name="T40" fmla="*/ 0 w 67"/>
                  <a:gd name="T41" fmla="*/ 13 h 39"/>
                  <a:gd name="T42" fmla="*/ 0 w 67"/>
                  <a:gd name="T43" fmla="*/ 0 h 39"/>
                  <a:gd name="T44" fmla="*/ 14 w 67"/>
                  <a:gd name="T45" fmla="*/ 0 h 39"/>
                  <a:gd name="T46" fmla="*/ 14 w 67"/>
                  <a:gd name="T47" fmla="*/ 0 h 39"/>
                  <a:gd name="T48" fmla="*/ 14 w 67"/>
                  <a:gd name="T49" fmla="*/ 0 h 39"/>
                  <a:gd name="T50" fmla="*/ 27 w 67"/>
                  <a:gd name="T51" fmla="*/ 0 h 39"/>
                  <a:gd name="T52" fmla="*/ 40 w 67"/>
                  <a:gd name="T53" fmla="*/ 0 h 39"/>
                  <a:gd name="T54" fmla="*/ 40 w 67"/>
                  <a:gd name="T55" fmla="*/ 0 h 39"/>
                  <a:gd name="T56" fmla="*/ 53 w 67"/>
                  <a:gd name="T57" fmla="*/ 13 h 39"/>
                  <a:gd name="T58" fmla="*/ 53 w 67"/>
                  <a:gd name="T59" fmla="*/ 26 h 39"/>
                  <a:gd name="T60" fmla="*/ 53 w 67"/>
                  <a:gd name="T61" fmla="*/ 26 h 39"/>
                  <a:gd name="T62" fmla="*/ 53 w 67"/>
                  <a:gd name="T63" fmla="*/ 26 h 39"/>
                  <a:gd name="T64" fmla="*/ 40 w 67"/>
                  <a:gd name="T65" fmla="*/ 39 h 39"/>
                  <a:gd name="T66" fmla="*/ 40 w 67"/>
                  <a:gd name="T67" fmla="*/ 39 h 39"/>
                  <a:gd name="T68" fmla="*/ 27 w 67"/>
                  <a:gd name="T69" fmla="*/ 26 h 39"/>
                  <a:gd name="T70" fmla="*/ 14 w 67"/>
                  <a:gd name="T71" fmla="*/ 13 h 39"/>
                  <a:gd name="T72" fmla="*/ 14 w 67"/>
                  <a:gd name="T73" fmla="*/ 13 h 39"/>
                  <a:gd name="T74" fmla="*/ 14 w 67"/>
                  <a:gd name="T75" fmla="*/ 13 h 39"/>
                  <a:gd name="T76" fmla="*/ 0 w 67"/>
                  <a:gd name="T77" fmla="*/ 13 h 39"/>
                  <a:gd name="T78" fmla="*/ 0 w 67"/>
                  <a:gd name="T79" fmla="*/ 13 h 39"/>
                  <a:gd name="T80" fmla="*/ 0 w 67"/>
                  <a:gd name="T81" fmla="*/ 13 h 39"/>
                  <a:gd name="T82" fmla="*/ 0 w 67"/>
                  <a:gd name="T83" fmla="*/ 0 h 39"/>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67"/>
                  <a:gd name="T127" fmla="*/ 0 h 39"/>
                  <a:gd name="T128" fmla="*/ 67 w 67"/>
                  <a:gd name="T129" fmla="*/ 39 h 39"/>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67" h="39">
                    <a:moveTo>
                      <a:pt x="0" y="0"/>
                    </a:moveTo>
                    <a:lnTo>
                      <a:pt x="14" y="0"/>
                    </a:lnTo>
                    <a:lnTo>
                      <a:pt x="27" y="0"/>
                    </a:lnTo>
                    <a:lnTo>
                      <a:pt x="53" y="0"/>
                    </a:lnTo>
                    <a:lnTo>
                      <a:pt x="53" y="13"/>
                    </a:lnTo>
                    <a:lnTo>
                      <a:pt x="67" y="26"/>
                    </a:lnTo>
                    <a:lnTo>
                      <a:pt x="53" y="39"/>
                    </a:lnTo>
                    <a:lnTo>
                      <a:pt x="27" y="26"/>
                    </a:lnTo>
                    <a:lnTo>
                      <a:pt x="14" y="13"/>
                    </a:lnTo>
                    <a:lnTo>
                      <a:pt x="0" y="13"/>
                    </a:lnTo>
                    <a:lnTo>
                      <a:pt x="0" y="0"/>
                    </a:lnTo>
                    <a:lnTo>
                      <a:pt x="14" y="0"/>
                    </a:lnTo>
                    <a:lnTo>
                      <a:pt x="27" y="0"/>
                    </a:lnTo>
                    <a:lnTo>
                      <a:pt x="40" y="0"/>
                    </a:lnTo>
                    <a:lnTo>
                      <a:pt x="53" y="13"/>
                    </a:lnTo>
                    <a:lnTo>
                      <a:pt x="53" y="26"/>
                    </a:lnTo>
                    <a:lnTo>
                      <a:pt x="40" y="39"/>
                    </a:lnTo>
                    <a:lnTo>
                      <a:pt x="27" y="26"/>
                    </a:lnTo>
                    <a:lnTo>
                      <a:pt x="14" y="13"/>
                    </a:lnTo>
                    <a:lnTo>
                      <a:pt x="0" y="13"/>
                    </a:lnTo>
                    <a:lnTo>
                      <a:pt x="0" y="0"/>
                    </a:lnTo>
                    <a:close/>
                  </a:path>
                </a:pathLst>
              </a:custGeom>
              <a:noFill/>
              <a:ln w="20638">
                <a:solidFill>
                  <a:srgbClr val="000000"/>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sp>
            <p:nvSpPr>
              <p:cNvPr id="202" name="Freeform 23"/>
              <p:cNvSpPr>
                <a:spLocks/>
              </p:cNvSpPr>
              <p:nvPr/>
            </p:nvSpPr>
            <p:spPr bwMode="auto">
              <a:xfrm>
                <a:off x="2130" y="1104"/>
                <a:ext cx="13" cy="26"/>
              </a:xfrm>
              <a:custGeom>
                <a:avLst/>
                <a:gdLst>
                  <a:gd name="T0" fmla="*/ 0 w 13"/>
                  <a:gd name="T1" fmla="*/ 13 h 26"/>
                  <a:gd name="T2" fmla="*/ 0 w 13"/>
                  <a:gd name="T3" fmla="*/ 13 h 26"/>
                  <a:gd name="T4" fmla="*/ 0 w 13"/>
                  <a:gd name="T5" fmla="*/ 13 h 26"/>
                  <a:gd name="T6" fmla="*/ 13 w 13"/>
                  <a:gd name="T7" fmla="*/ 0 h 26"/>
                  <a:gd name="T8" fmla="*/ 13 w 13"/>
                  <a:gd name="T9" fmla="*/ 0 h 26"/>
                  <a:gd name="T10" fmla="*/ 13 w 13"/>
                  <a:gd name="T11" fmla="*/ 0 h 26"/>
                  <a:gd name="T12" fmla="*/ 13 w 13"/>
                  <a:gd name="T13" fmla="*/ 0 h 26"/>
                  <a:gd name="T14" fmla="*/ 13 w 13"/>
                  <a:gd name="T15" fmla="*/ 13 h 26"/>
                  <a:gd name="T16" fmla="*/ 13 w 13"/>
                  <a:gd name="T17" fmla="*/ 13 h 26"/>
                  <a:gd name="T18" fmla="*/ 13 w 13"/>
                  <a:gd name="T19" fmla="*/ 13 h 26"/>
                  <a:gd name="T20" fmla="*/ 13 w 13"/>
                  <a:gd name="T21" fmla="*/ 13 h 26"/>
                  <a:gd name="T22" fmla="*/ 13 w 13"/>
                  <a:gd name="T23" fmla="*/ 13 h 26"/>
                  <a:gd name="T24" fmla="*/ 13 w 13"/>
                  <a:gd name="T25" fmla="*/ 13 h 26"/>
                  <a:gd name="T26" fmla="*/ 13 w 13"/>
                  <a:gd name="T27" fmla="*/ 26 h 26"/>
                  <a:gd name="T28" fmla="*/ 13 w 13"/>
                  <a:gd name="T29" fmla="*/ 26 h 26"/>
                  <a:gd name="T30" fmla="*/ 13 w 13"/>
                  <a:gd name="T31" fmla="*/ 26 h 26"/>
                  <a:gd name="T32" fmla="*/ 13 w 13"/>
                  <a:gd name="T33" fmla="*/ 26 h 26"/>
                  <a:gd name="T34" fmla="*/ 13 w 13"/>
                  <a:gd name="T35" fmla="*/ 26 h 26"/>
                  <a:gd name="T36" fmla="*/ 13 w 13"/>
                  <a:gd name="T37" fmla="*/ 26 h 26"/>
                  <a:gd name="T38" fmla="*/ 0 w 13"/>
                  <a:gd name="T39" fmla="*/ 26 h 26"/>
                  <a:gd name="T40" fmla="*/ 0 w 13"/>
                  <a:gd name="T41" fmla="*/ 26 h 26"/>
                  <a:gd name="T42" fmla="*/ 0 w 13"/>
                  <a:gd name="T43" fmla="*/ 13 h 26"/>
                  <a:gd name="T44" fmla="*/ 0 w 13"/>
                  <a:gd name="T45" fmla="*/ 13 h 2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3"/>
                  <a:gd name="T70" fmla="*/ 0 h 26"/>
                  <a:gd name="T71" fmla="*/ 13 w 13"/>
                  <a:gd name="T72" fmla="*/ 26 h 2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3" h="26">
                    <a:moveTo>
                      <a:pt x="0" y="13"/>
                    </a:moveTo>
                    <a:lnTo>
                      <a:pt x="0" y="13"/>
                    </a:lnTo>
                    <a:lnTo>
                      <a:pt x="13" y="0"/>
                    </a:lnTo>
                    <a:lnTo>
                      <a:pt x="13" y="13"/>
                    </a:lnTo>
                    <a:lnTo>
                      <a:pt x="13" y="26"/>
                    </a:lnTo>
                    <a:lnTo>
                      <a:pt x="0" y="26"/>
                    </a:lnTo>
                    <a:lnTo>
                      <a:pt x="0" y="13"/>
                    </a:lnTo>
                    <a:close/>
                  </a:path>
                </a:pathLst>
              </a:custGeom>
              <a:noFill/>
              <a:ln w="20638">
                <a:solidFill>
                  <a:srgbClr val="FE1012"/>
                </a:solidFill>
                <a:round/>
                <a:headEnd/>
                <a:tailEnd/>
              </a:ln>
              <a:extLst>
                <a:ext uri="{909E8E84-426E-40dd-AFC4-6F175D3DCCD1}">
                  <a14:hiddenFill xmlns:a14="http://schemas.microsoft.com/office/drawing/2010/main">
                    <a:solidFill>
                      <a:srgbClr val="FFFFFF"/>
                    </a:solidFill>
                  </a14:hiddenFill>
                </a:ext>
              </a:extLst>
            </p:spPr>
            <p:txBody>
              <a:bodyPr rot="10800000" vert="eaVert" wrap="none" lIns="11046" tIns="5524" rIns="11046" bIns="5524" anchor="ctr"/>
              <a:lstStyle/>
              <a:p>
                <a:endParaRPr lang="en-US">
                  <a:solidFill>
                    <a:srgbClr val="000000"/>
                  </a:solidFill>
                </a:endParaRPr>
              </a:p>
            </p:txBody>
          </p:sp>
        </p:grpSp>
        <p:grpSp>
          <p:nvGrpSpPr>
            <p:cNvPr id="203" name="Group 68"/>
            <p:cNvGrpSpPr>
              <a:grpSpLocks/>
            </p:cNvGrpSpPr>
            <p:nvPr/>
          </p:nvGrpSpPr>
          <p:grpSpPr bwMode="auto">
            <a:xfrm>
              <a:off x="593437" y="1832208"/>
              <a:ext cx="751123" cy="250977"/>
              <a:chOff x="3600" y="1698"/>
              <a:chExt cx="720" cy="240"/>
            </a:xfrm>
          </p:grpSpPr>
          <p:sp>
            <p:nvSpPr>
              <p:cNvPr id="204" name="AutoShape 9"/>
              <p:cNvSpPr>
                <a:spLocks noChangeArrowheads="1"/>
              </p:cNvSpPr>
              <p:nvPr/>
            </p:nvSpPr>
            <p:spPr bwMode="auto">
              <a:xfrm flipH="1">
                <a:off x="3600" y="1698"/>
                <a:ext cx="720" cy="240"/>
              </a:xfrm>
              <a:prstGeom prst="flowChartTerminator">
                <a:avLst/>
              </a:prstGeom>
              <a:solidFill>
                <a:srgbClr val="FF9900"/>
              </a:solidFill>
              <a:ln w="9525">
                <a:solidFill>
                  <a:schemeClr val="tx1"/>
                </a:solidFill>
                <a:miter lim="800000"/>
                <a:headEnd/>
                <a:tailEnd/>
              </a:ln>
            </p:spPr>
            <p:txBody>
              <a:bodyPr rot="10800000" vert="eaVert" wrap="none" lIns="11046" tIns="5524" rIns="11046" bIns="5524" anchor="ctr"/>
              <a:lstStyle/>
              <a:p>
                <a:endParaRPr lang="en-US">
                  <a:solidFill>
                    <a:srgbClr val="000000"/>
                  </a:solidFill>
                </a:endParaRPr>
              </a:p>
            </p:txBody>
          </p:sp>
          <p:grpSp>
            <p:nvGrpSpPr>
              <p:cNvPr id="205" name="Group 67"/>
              <p:cNvGrpSpPr>
                <a:grpSpLocks/>
              </p:cNvGrpSpPr>
              <p:nvPr/>
            </p:nvGrpSpPr>
            <p:grpSpPr bwMode="auto">
              <a:xfrm>
                <a:off x="3767" y="1781"/>
                <a:ext cx="409" cy="71"/>
                <a:chOff x="3767" y="1781"/>
                <a:chExt cx="409" cy="71"/>
              </a:xfrm>
            </p:grpSpPr>
            <p:sp>
              <p:nvSpPr>
                <p:cNvPr id="206" name="Line 25"/>
                <p:cNvSpPr>
                  <a:spLocks noChangeShapeType="1"/>
                </p:cNvSpPr>
                <p:nvPr/>
              </p:nvSpPr>
              <p:spPr bwMode="auto">
                <a:xfrm flipH="1">
                  <a:off x="3767" y="1817"/>
                  <a:ext cx="409"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rot="10800000" vert="eaVert" wrap="none" lIns="11046" tIns="5524" rIns="11046" bIns="5524" anchor="ctr"/>
                <a:lstStyle/>
                <a:p>
                  <a:endParaRPr lang="en-US"/>
                </a:p>
              </p:txBody>
            </p:sp>
            <p:sp>
              <p:nvSpPr>
                <p:cNvPr id="207" name="AutoShape 27"/>
                <p:cNvSpPr>
                  <a:spLocks noChangeArrowheads="1"/>
                </p:cNvSpPr>
                <p:nvPr/>
              </p:nvSpPr>
              <p:spPr bwMode="auto">
                <a:xfrm rot="5400000" flipH="1">
                  <a:off x="3925" y="1793"/>
                  <a:ext cx="71" cy="47"/>
                </a:xfrm>
                <a:prstGeom prst="triangle">
                  <a:avLst>
                    <a:gd name="adj" fmla="val 50000"/>
                  </a:avLst>
                </a:prstGeom>
                <a:solidFill>
                  <a:srgbClr val="FF0000"/>
                </a:solidFill>
                <a:ln w="19050">
                  <a:solidFill>
                    <a:schemeClr val="tx1"/>
                  </a:solidFill>
                  <a:miter lim="800000"/>
                  <a:headEnd/>
                  <a:tailEnd/>
                </a:ln>
              </p:spPr>
              <p:txBody>
                <a:bodyPr rot="10800000" vert="eaVert" wrap="none" lIns="11046" tIns="5524" rIns="11046" bIns="5524" anchor="ctr"/>
                <a:lstStyle/>
                <a:p>
                  <a:pPr algn="r" defTabSz="642938"/>
                  <a:endParaRPr lang="de-DE" sz="1700">
                    <a:solidFill>
                      <a:srgbClr val="000000"/>
                    </a:solidFill>
                    <a:latin typeface="Times" charset="0"/>
                  </a:endParaRPr>
                </a:p>
              </p:txBody>
            </p:sp>
          </p:grpSp>
        </p:grpSp>
        <p:sp>
          <p:nvSpPr>
            <p:cNvPr id="208" name="Line 25"/>
            <p:cNvSpPr>
              <a:spLocks noChangeShapeType="1"/>
            </p:cNvSpPr>
            <p:nvPr/>
          </p:nvSpPr>
          <p:spPr bwMode="auto">
            <a:xfrm flipH="1">
              <a:off x="767654" y="1668482"/>
              <a:ext cx="426679" cy="0"/>
            </a:xfrm>
            <a:prstGeom prst="line">
              <a:avLst/>
            </a:prstGeom>
            <a:noFill/>
            <a:ln w="19050">
              <a:solidFill>
                <a:schemeClr val="accent2"/>
              </a:solidFill>
              <a:round/>
              <a:headEnd/>
              <a:tailEnd/>
            </a:ln>
            <a:extLst>
              <a:ext uri="{909E8E84-426E-40dd-AFC4-6F175D3DCCD1}">
                <a14:hiddenFill xmlns:a14="http://schemas.microsoft.com/office/drawing/2010/main">
                  <a:noFill/>
                </a14:hiddenFill>
              </a:ext>
            </a:extLst>
          </p:spPr>
          <p:txBody>
            <a:bodyPr rot="10800000" vert="eaVert" wrap="none" lIns="11046" tIns="5524" rIns="11046" bIns="5524" anchor="ctr"/>
            <a:lstStyle/>
            <a:p>
              <a:endParaRPr lang="en-US"/>
            </a:p>
          </p:txBody>
        </p:sp>
        <p:sp>
          <p:nvSpPr>
            <p:cNvPr id="209" name="AutoShape 27"/>
            <p:cNvSpPr>
              <a:spLocks noChangeArrowheads="1"/>
            </p:cNvSpPr>
            <p:nvPr/>
          </p:nvSpPr>
          <p:spPr bwMode="auto">
            <a:xfrm rot="5400000" flipH="1">
              <a:off x="880591" y="1643443"/>
              <a:ext cx="74247" cy="49031"/>
            </a:xfrm>
            <a:prstGeom prst="triangle">
              <a:avLst>
                <a:gd name="adj" fmla="val 50000"/>
              </a:avLst>
            </a:prstGeom>
            <a:solidFill>
              <a:srgbClr val="FF0000"/>
            </a:solidFill>
            <a:ln w="19050">
              <a:solidFill>
                <a:schemeClr val="tx1"/>
              </a:solidFill>
              <a:miter lim="800000"/>
              <a:headEnd/>
              <a:tailEnd/>
            </a:ln>
          </p:spPr>
          <p:txBody>
            <a:bodyPr rot="10800000" vert="eaVert" wrap="none" lIns="11046" tIns="5524" rIns="11046" bIns="5524" anchor="ctr"/>
            <a:lstStyle/>
            <a:p>
              <a:pPr algn="r" defTabSz="642938"/>
              <a:endParaRPr lang="de-DE" sz="1700">
                <a:solidFill>
                  <a:srgbClr val="000000"/>
                </a:solidFill>
                <a:latin typeface="Times" charset="0"/>
              </a:endParaRPr>
            </a:p>
          </p:txBody>
        </p:sp>
        <p:sp>
          <p:nvSpPr>
            <p:cNvPr id="210" name="AutoShape 27"/>
            <p:cNvSpPr>
              <a:spLocks noChangeArrowheads="1"/>
            </p:cNvSpPr>
            <p:nvPr/>
          </p:nvSpPr>
          <p:spPr bwMode="auto">
            <a:xfrm rot="5400000" flipH="1">
              <a:off x="1040802" y="1643966"/>
              <a:ext cx="74247" cy="49031"/>
            </a:xfrm>
            <a:prstGeom prst="triangle">
              <a:avLst>
                <a:gd name="adj" fmla="val 50000"/>
              </a:avLst>
            </a:prstGeom>
            <a:solidFill>
              <a:srgbClr val="FF0000"/>
            </a:solidFill>
            <a:ln w="19050">
              <a:solidFill>
                <a:schemeClr val="tx1"/>
              </a:solidFill>
              <a:miter lim="800000"/>
              <a:headEnd/>
              <a:tailEnd/>
            </a:ln>
          </p:spPr>
          <p:txBody>
            <a:bodyPr rot="10800000" vert="eaVert" wrap="none" lIns="11046" tIns="5524" rIns="11046" bIns="5524" anchor="ctr"/>
            <a:lstStyle/>
            <a:p>
              <a:pPr algn="r" defTabSz="642938"/>
              <a:endParaRPr lang="de-DE" sz="1700">
                <a:solidFill>
                  <a:srgbClr val="000000"/>
                </a:solidFill>
                <a:latin typeface="Times" charset="0"/>
              </a:endParaRPr>
            </a:p>
          </p:txBody>
        </p:sp>
        <p:sp>
          <p:nvSpPr>
            <p:cNvPr id="211" name="Rectangle 210"/>
            <p:cNvSpPr/>
            <p:nvPr/>
          </p:nvSpPr>
          <p:spPr>
            <a:xfrm>
              <a:off x="962067" y="1619802"/>
              <a:ext cx="49031" cy="85280"/>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12" name="Picture 211"/>
          <p:cNvPicPr>
            <a:picLocks noChangeAspect="1"/>
          </p:cNvPicPr>
          <p:nvPr/>
        </p:nvPicPr>
        <p:blipFill>
          <a:blip r:embed="rId4"/>
          <a:stretch>
            <a:fillRect/>
          </a:stretch>
        </p:blipFill>
        <p:spPr>
          <a:xfrm>
            <a:off x="4319323" y="1457314"/>
            <a:ext cx="4209758" cy="2728835"/>
          </a:xfrm>
          <a:prstGeom prst="rect">
            <a:avLst/>
          </a:prstGeom>
        </p:spPr>
      </p:pic>
      <p:pic>
        <p:nvPicPr>
          <p:cNvPr id="265" name="Picture 4"/>
          <p:cNvPicPr>
            <a:picLocks noChangeAspect="1" noChangeArrowheads="1"/>
          </p:cNvPicPr>
          <p:nvPr/>
        </p:nvPicPr>
        <p:blipFill>
          <a:blip r:embed="rId5"/>
          <a:srcRect/>
          <a:stretch>
            <a:fillRect/>
          </a:stretch>
        </p:blipFill>
        <p:spPr bwMode="auto">
          <a:xfrm>
            <a:off x="4395460" y="4186149"/>
            <a:ext cx="4748540" cy="2413102"/>
          </a:xfrm>
          <a:prstGeom prst="rect">
            <a:avLst/>
          </a:prstGeom>
          <a:noFill/>
          <a:ln w="9525">
            <a:noFill/>
            <a:miter lim="800000"/>
            <a:headEnd/>
            <a:tailEnd/>
          </a:ln>
          <a:effectLst/>
        </p:spPr>
      </p:pic>
      <p:sp>
        <p:nvSpPr>
          <p:cNvPr id="266" name="Rectangle 67"/>
          <p:cNvSpPr>
            <a:spLocks noChangeArrowheads="1"/>
          </p:cNvSpPr>
          <p:nvPr/>
        </p:nvSpPr>
        <p:spPr bwMode="auto">
          <a:xfrm>
            <a:off x="331917" y="6477735"/>
            <a:ext cx="4772223" cy="307777"/>
          </a:xfrm>
          <a:prstGeom prst="rect">
            <a:avLst/>
          </a:prstGeom>
          <a:noFill/>
          <a:ln w="9525">
            <a:noFill/>
            <a:miter lim="800000"/>
            <a:headEnd/>
            <a:tailEnd/>
          </a:ln>
        </p:spPr>
        <p:txBody>
          <a:bodyPr wrap="none">
            <a:prstTxWarp prst="textNoShape">
              <a:avLst/>
            </a:prstTxWarp>
            <a:spAutoFit/>
          </a:bodyPr>
          <a:lstStyle/>
          <a:p>
            <a:pPr fontAlgn="base">
              <a:spcBef>
                <a:spcPct val="0"/>
              </a:spcBef>
              <a:spcAft>
                <a:spcPct val="0"/>
              </a:spcAft>
            </a:pPr>
            <a:r>
              <a:rPr lang="en-US" sz="1400" b="1" i="1" dirty="0" smtClean="0">
                <a:solidFill>
                  <a:srgbClr val="000000"/>
                </a:solidFill>
                <a:latin typeface="Helvetica" charset="0"/>
                <a:ea typeface="ＭＳ Ｐゴシック" charset="-128"/>
                <a:cs typeface="ＭＳ Ｐゴシック" charset="-128"/>
              </a:rPr>
              <a:t>Ulrike </a:t>
            </a:r>
            <a:r>
              <a:rPr lang="en-US" sz="1400" b="1" i="1" dirty="0" err="1" smtClean="0">
                <a:solidFill>
                  <a:srgbClr val="000000"/>
                </a:solidFill>
                <a:latin typeface="Helvetica" charset="0"/>
                <a:ea typeface="ＭＳ Ｐゴシック" charset="-128"/>
                <a:cs typeface="ＭＳ Ｐゴシック" charset="-128"/>
              </a:rPr>
              <a:t>Baschant</a:t>
            </a:r>
            <a:r>
              <a:rPr lang="en-US" sz="1400" b="1" i="1" dirty="0" smtClean="0">
                <a:solidFill>
                  <a:srgbClr val="000000"/>
                </a:solidFill>
                <a:latin typeface="Helvetica" charset="0"/>
                <a:ea typeface="ＭＳ Ｐゴシック" charset="-128"/>
                <a:cs typeface="ＭＳ Ｐゴシック" charset="-128"/>
              </a:rPr>
              <a:t>, Stephan </a:t>
            </a:r>
            <a:r>
              <a:rPr lang="en-US" sz="1400" b="1" i="1" dirty="0" err="1" smtClean="0">
                <a:solidFill>
                  <a:srgbClr val="000000"/>
                </a:solidFill>
                <a:latin typeface="Helvetica" charset="0"/>
                <a:ea typeface="ＭＳ Ｐゴシック" charset="-128"/>
                <a:cs typeface="ＭＳ Ｐゴシック" charset="-128"/>
              </a:rPr>
              <a:t>Culemann</a:t>
            </a:r>
            <a:r>
              <a:rPr lang="en-US" sz="1400" b="1" i="1" dirty="0">
                <a:solidFill>
                  <a:srgbClr val="000000"/>
                </a:solidFill>
                <a:latin typeface="Helvetica" charset="0"/>
                <a:ea typeface="ＭＳ Ｐゴシック" charset="-128"/>
                <a:cs typeface="ＭＳ Ｐゴシック" charset="-128"/>
              </a:rPr>
              <a:t>, </a:t>
            </a:r>
            <a:r>
              <a:rPr lang="en-US" sz="1400" b="1" i="1" dirty="0" err="1">
                <a:solidFill>
                  <a:srgbClr val="000000"/>
                </a:solidFill>
                <a:latin typeface="Helvetica" charset="0"/>
                <a:ea typeface="ＭＳ Ｐゴシック" charset="-128"/>
                <a:cs typeface="ＭＳ Ｐゴシック" charset="-128"/>
              </a:rPr>
              <a:t>Mascha</a:t>
            </a:r>
            <a:r>
              <a:rPr lang="en-US" sz="1400" b="1" i="1" dirty="0">
                <a:solidFill>
                  <a:srgbClr val="000000"/>
                </a:solidFill>
                <a:latin typeface="Helvetica" charset="0"/>
                <a:ea typeface="ＭＳ Ｐゴシック" charset="-128"/>
                <a:cs typeface="ＭＳ Ｐゴシック" charset="-128"/>
              </a:rPr>
              <a:t> </a:t>
            </a:r>
            <a:r>
              <a:rPr lang="en-US" sz="1400" b="1" i="1" dirty="0" err="1" smtClean="0">
                <a:solidFill>
                  <a:srgbClr val="000000"/>
                </a:solidFill>
                <a:latin typeface="Helvetica" charset="0"/>
                <a:ea typeface="ＭＳ Ｐゴシック" charset="-128"/>
                <a:cs typeface="ＭＳ Ｐゴシック" charset="-128"/>
              </a:rPr>
              <a:t>Koenen</a:t>
            </a:r>
            <a:endParaRPr lang="de-DE" sz="1400" b="1" i="1" dirty="0">
              <a:solidFill>
                <a:srgbClr val="000000"/>
              </a:solidFill>
              <a:latin typeface="Helvetica"/>
              <a:ea typeface="ＭＳ Ｐゴシック" charset="-128"/>
              <a:cs typeface="Helvetica"/>
            </a:endParaRPr>
          </a:p>
        </p:txBody>
      </p:sp>
      <p:sp>
        <p:nvSpPr>
          <p:cNvPr id="267" name="TextBox 266"/>
          <p:cNvSpPr txBox="1"/>
          <p:nvPr/>
        </p:nvSpPr>
        <p:spPr>
          <a:xfrm>
            <a:off x="319835" y="4793177"/>
            <a:ext cx="4285320" cy="1384995"/>
          </a:xfrm>
          <a:prstGeom prst="rect">
            <a:avLst/>
          </a:prstGeom>
          <a:noFill/>
        </p:spPr>
        <p:txBody>
          <a:bodyPr wrap="square" rtlCol="0">
            <a:spAutoFit/>
          </a:bodyPr>
          <a:lstStyle/>
          <a:p>
            <a:pPr algn="ctr"/>
            <a:r>
              <a:rPr lang="en-US" sz="2800" b="1" dirty="0" smtClean="0"/>
              <a:t>K/</a:t>
            </a:r>
            <a:r>
              <a:rPr lang="en-US" sz="2800" b="1" dirty="0" err="1" smtClean="0"/>
              <a:t>BxN</a:t>
            </a:r>
            <a:endParaRPr lang="en-US" sz="2800" b="1" dirty="0" smtClean="0"/>
          </a:p>
          <a:p>
            <a:pPr algn="ctr"/>
            <a:r>
              <a:rPr lang="en-US" sz="2800" b="1" dirty="0" smtClean="0"/>
              <a:t>Serum Transfer-induced Arthritis</a:t>
            </a:r>
            <a:endParaRPr lang="en-US" sz="2800" b="1" dirty="0"/>
          </a:p>
        </p:txBody>
      </p:sp>
    </p:spTree>
    <p:extLst>
      <p:ext uri="{BB962C8B-B14F-4D97-AF65-F5344CB8AC3E}">
        <p14:creationId xmlns:p14="http://schemas.microsoft.com/office/powerpoint/2010/main" val="1026039434"/>
      </p:ext>
    </p:extLst>
  </p:cSld>
  <p:clrMapOvr>
    <a:masterClrMapping/>
  </p:clrMapOvr>
  <p:transition xmlns:p14="http://schemas.microsoft.com/office/powerpoint/2010/main"/>
  <p:timing>
    <p:tnLst>
      <p:par>
        <p:cTn xmlns:p14="http://schemas.microsoft.com/office/powerpoint/2010/mai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1"/>
          <p:cNvSpPr>
            <a:spLocks noGrp="1"/>
          </p:cNvSpPr>
          <p:nvPr>
            <p:ph type="title"/>
          </p:nvPr>
        </p:nvSpPr>
        <p:spPr>
          <a:xfrm>
            <a:off x="0" y="0"/>
            <a:ext cx="9144000" cy="1143000"/>
          </a:xfrm>
        </p:spPr>
        <p:txBody>
          <a:bodyPr>
            <a:normAutofit/>
          </a:bodyPr>
          <a:lstStyle/>
          <a:p>
            <a:r>
              <a:rPr lang="en-US" sz="2400" dirty="0" smtClean="0">
                <a:solidFill>
                  <a:schemeClr val="bg1"/>
                </a:solidFill>
              </a:rPr>
              <a:t>RNAi Screening Status</a:t>
            </a:r>
            <a:endParaRPr lang="en-US" sz="2400" dirty="0">
              <a:solidFill>
                <a:schemeClr val="bg1"/>
              </a:solidFill>
            </a:endParaRPr>
          </a:p>
        </p:txBody>
      </p:sp>
      <p:grpSp>
        <p:nvGrpSpPr>
          <p:cNvPr id="6" name="Group 5"/>
          <p:cNvGrpSpPr/>
          <p:nvPr/>
        </p:nvGrpSpPr>
        <p:grpSpPr>
          <a:xfrm>
            <a:off x="1207010" y="1700808"/>
            <a:ext cx="6729979" cy="4558063"/>
            <a:chOff x="971601" y="1503271"/>
            <a:chExt cx="7128792" cy="4572190"/>
          </a:xfrm>
        </p:grpSpPr>
        <p:grpSp>
          <p:nvGrpSpPr>
            <p:cNvPr id="9" name="Group 8"/>
            <p:cNvGrpSpPr/>
            <p:nvPr/>
          </p:nvGrpSpPr>
          <p:grpSpPr>
            <a:xfrm>
              <a:off x="971601" y="1503271"/>
              <a:ext cx="7128792" cy="4572190"/>
              <a:chOff x="971599" y="1503271"/>
              <a:chExt cx="7128792" cy="4572186"/>
            </a:xfrm>
          </p:grpSpPr>
          <p:sp>
            <p:nvSpPr>
              <p:cNvPr id="14" name="Oval 13"/>
              <p:cNvSpPr/>
              <p:nvPr/>
            </p:nvSpPr>
            <p:spPr>
              <a:xfrm>
                <a:off x="971599" y="1503271"/>
                <a:ext cx="7128792" cy="4572186"/>
              </a:xfrm>
              <a:prstGeom prst="ellipse">
                <a:avLst/>
              </a:prstGeom>
              <a:solidFill>
                <a:sysClr val="windowText" lastClr="000000"/>
              </a:solidFill>
              <a:ln w="25400" cap="flat" cmpd="sng" algn="ctr">
                <a:solidFill>
                  <a:sysClr val="windowText" lastClr="000000">
                    <a:shade val="50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smtClean="0">
                  <a:ln>
                    <a:noFill/>
                  </a:ln>
                  <a:solidFill>
                    <a:prstClr val="white"/>
                  </a:solidFill>
                  <a:effectLst/>
                  <a:uLnTx/>
                  <a:uFillTx/>
                  <a:latin typeface="Calisto MT"/>
                  <a:ea typeface="+mn-ea"/>
                  <a:cs typeface="+mn-cs"/>
                </a:endParaRPr>
              </a:p>
            </p:txBody>
          </p:sp>
          <p:sp>
            <p:nvSpPr>
              <p:cNvPr id="15" name="TextBox 14"/>
              <p:cNvSpPr txBox="1"/>
              <p:nvPr/>
            </p:nvSpPr>
            <p:spPr>
              <a:xfrm>
                <a:off x="4175956" y="1540824"/>
                <a:ext cx="792088" cy="43249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000" b="1" i="0" u="none" strike="noStrike" kern="0" cap="none" spc="0" normalizeH="0" baseline="0" noProof="0" dirty="0" smtClean="0">
                    <a:ln>
                      <a:noFill/>
                    </a:ln>
                    <a:solidFill>
                      <a:prstClr val="white"/>
                    </a:solidFill>
                    <a:effectLst/>
                    <a:uLnTx/>
                    <a:uFillTx/>
                    <a:latin typeface="Andalus" pitchFamily="18" charset="-78"/>
                    <a:ea typeface="+mn-ea"/>
                    <a:cs typeface="Andalus" pitchFamily="18" charset="-78"/>
                  </a:rPr>
                  <a:t>6362</a:t>
                </a:r>
              </a:p>
            </p:txBody>
          </p:sp>
          <p:sp>
            <p:nvSpPr>
              <p:cNvPr id="16" name="Oval 15"/>
              <p:cNvSpPr/>
              <p:nvPr/>
            </p:nvSpPr>
            <p:spPr>
              <a:xfrm>
                <a:off x="2441475" y="2348881"/>
                <a:ext cx="4218756" cy="2880321"/>
              </a:xfrm>
              <a:prstGeom prst="ellipse">
                <a:avLst/>
              </a:prstGeom>
              <a:solidFill>
                <a:srgbClr val="0070C0"/>
              </a:solidFill>
              <a:ln w="25400" cap="flat" cmpd="sng" algn="ctr">
                <a:solidFill>
                  <a:srgbClr val="4F81BD">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smtClean="0">
                  <a:ln>
                    <a:noFill/>
                  </a:ln>
                  <a:solidFill>
                    <a:prstClr val="white"/>
                  </a:solidFill>
                  <a:effectLst/>
                  <a:uLnTx/>
                  <a:uFillTx/>
                  <a:latin typeface="Calisto MT"/>
                  <a:ea typeface="+mn-ea"/>
                  <a:cs typeface="+mn-cs"/>
                </a:endParaRPr>
              </a:p>
            </p:txBody>
          </p:sp>
          <p:sp>
            <p:nvSpPr>
              <p:cNvPr id="17" name="TextBox 16"/>
              <p:cNvSpPr txBox="1"/>
              <p:nvPr/>
            </p:nvSpPr>
            <p:spPr>
              <a:xfrm>
                <a:off x="4154810" y="2348881"/>
                <a:ext cx="792088" cy="43249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2000" b="1" i="0" u="none" strike="noStrike" kern="0" cap="none" spc="0" normalizeH="0" baseline="0" noProof="0" dirty="0" smtClean="0">
                    <a:ln>
                      <a:noFill/>
                    </a:ln>
                    <a:solidFill>
                      <a:schemeClr val="bg1"/>
                    </a:solidFill>
                    <a:effectLst/>
                    <a:uLnTx/>
                    <a:uFillTx/>
                    <a:latin typeface="Andalus" pitchFamily="18" charset="-78"/>
                    <a:ea typeface="+mn-ea"/>
                    <a:cs typeface="Andalus" pitchFamily="18" charset="-78"/>
                  </a:rPr>
                  <a:t>1805</a:t>
                </a:r>
              </a:p>
            </p:txBody>
          </p:sp>
          <p:sp>
            <p:nvSpPr>
              <p:cNvPr id="19" name="Pie 18"/>
              <p:cNvSpPr/>
              <p:nvPr/>
            </p:nvSpPr>
            <p:spPr>
              <a:xfrm>
                <a:off x="4535996" y="3065339"/>
                <a:ext cx="1527026" cy="1447403"/>
              </a:xfrm>
              <a:prstGeom prst="pie">
                <a:avLst>
                  <a:gd name="adj1" fmla="val 19302836"/>
                  <a:gd name="adj2" fmla="val 16200000"/>
                </a:avLst>
              </a:prstGeom>
              <a:solidFill>
                <a:srgbClr val="C00000"/>
              </a:solidFill>
              <a:ln w="25400" cap="flat" cmpd="sng" algn="ctr">
                <a:solidFill>
                  <a:srgbClr val="C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smtClean="0">
                  <a:ln>
                    <a:noFill/>
                  </a:ln>
                  <a:solidFill>
                    <a:prstClr val="black"/>
                  </a:solidFill>
                  <a:effectLst/>
                  <a:uLnTx/>
                  <a:uFillTx/>
                  <a:latin typeface="Calisto MT"/>
                  <a:ea typeface="+mn-ea"/>
                  <a:cs typeface="+mn-cs"/>
                </a:endParaRPr>
              </a:p>
            </p:txBody>
          </p:sp>
          <p:sp>
            <p:nvSpPr>
              <p:cNvPr id="20" name="TextBox 19"/>
              <p:cNvSpPr txBox="1"/>
              <p:nvPr/>
            </p:nvSpPr>
            <p:spPr>
              <a:xfrm>
                <a:off x="4903465" y="4016100"/>
                <a:ext cx="792088" cy="3087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400" b="1" i="0" u="none" strike="noStrike" kern="0" cap="none" spc="0" normalizeH="0" baseline="0" noProof="0" dirty="0" smtClean="0">
                    <a:ln>
                      <a:noFill/>
                    </a:ln>
                    <a:solidFill>
                      <a:schemeClr val="bg1"/>
                    </a:solidFill>
                    <a:effectLst/>
                    <a:uLnTx/>
                    <a:uFillTx/>
                    <a:latin typeface="Andalus" pitchFamily="18" charset="-78"/>
                    <a:ea typeface="+mn-ea"/>
                    <a:cs typeface="Andalus" pitchFamily="18" charset="-78"/>
                  </a:rPr>
                  <a:t>1608</a:t>
                </a:r>
              </a:p>
            </p:txBody>
          </p:sp>
          <p:sp>
            <p:nvSpPr>
              <p:cNvPr id="21" name="Pie 20"/>
              <p:cNvSpPr/>
              <p:nvPr/>
            </p:nvSpPr>
            <p:spPr>
              <a:xfrm>
                <a:off x="2648929" y="3065337"/>
                <a:ext cx="1527026" cy="1447403"/>
              </a:xfrm>
              <a:prstGeom prst="pie">
                <a:avLst>
                  <a:gd name="adj1" fmla="val 16181893"/>
                  <a:gd name="adj2" fmla="val 19181459"/>
                </a:avLst>
              </a:prstGeom>
              <a:solidFill>
                <a:srgbClr val="002060"/>
              </a:solidFill>
              <a:ln w="25400" cap="flat" cmpd="sng" algn="ctr">
                <a:solidFill>
                  <a:srgbClr val="0020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de-DE" sz="1800" b="0" i="0" u="none" strike="noStrike" kern="0" cap="none" spc="0" normalizeH="0" baseline="0" noProof="0" smtClean="0">
                  <a:ln>
                    <a:noFill/>
                  </a:ln>
                  <a:solidFill>
                    <a:prstClr val="black"/>
                  </a:solidFill>
                  <a:effectLst/>
                  <a:uLnTx/>
                  <a:uFillTx/>
                  <a:latin typeface="Calisto MT"/>
                  <a:ea typeface="+mn-ea"/>
                  <a:cs typeface="+mn-cs"/>
                </a:endParaRPr>
              </a:p>
            </p:txBody>
          </p:sp>
          <p:sp>
            <p:nvSpPr>
              <p:cNvPr id="22" name="TextBox 21"/>
              <p:cNvSpPr txBox="1"/>
              <p:nvPr/>
            </p:nvSpPr>
            <p:spPr>
              <a:xfrm rot="1931082">
                <a:off x="3246547" y="3136441"/>
                <a:ext cx="792088" cy="3087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de-DE" sz="1400" b="1" kern="0" dirty="0" smtClean="0">
                    <a:solidFill>
                      <a:prstClr val="white"/>
                    </a:solidFill>
                    <a:latin typeface="Andalus" pitchFamily="18" charset="-78"/>
                    <a:cs typeface="Andalus" pitchFamily="18" charset="-78"/>
                  </a:rPr>
                  <a:t>197</a:t>
                </a:r>
                <a:endParaRPr kumimoji="0" lang="de-DE" sz="1400" b="1" i="0" u="none" strike="noStrike" kern="0" cap="none" spc="0" normalizeH="0" baseline="0" noProof="0" dirty="0" smtClean="0">
                  <a:ln>
                    <a:noFill/>
                  </a:ln>
                  <a:solidFill>
                    <a:prstClr val="white"/>
                  </a:solidFill>
                  <a:effectLst/>
                  <a:uLnTx/>
                  <a:uFillTx/>
                  <a:latin typeface="Andalus" pitchFamily="18" charset="-78"/>
                  <a:ea typeface="+mn-ea"/>
                  <a:cs typeface="Andalus" pitchFamily="18" charset="-78"/>
                </a:endParaRPr>
              </a:p>
            </p:txBody>
          </p:sp>
        </p:grpSp>
        <p:sp>
          <p:nvSpPr>
            <p:cNvPr id="10" name="TextBox 9"/>
            <p:cNvSpPr txBox="1"/>
            <p:nvPr/>
          </p:nvSpPr>
          <p:spPr>
            <a:xfrm>
              <a:off x="2648929" y="3861052"/>
              <a:ext cx="1584176" cy="34787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600" b="1" i="0" u="none" strike="noStrike" kern="0" cap="none" spc="0" normalizeH="0" baseline="0" noProof="0" dirty="0" smtClean="0">
                  <a:ln>
                    <a:noFill/>
                  </a:ln>
                  <a:solidFill>
                    <a:schemeClr val="bg1"/>
                  </a:solidFill>
                  <a:effectLst/>
                  <a:uLnTx/>
                  <a:uFillTx/>
                  <a:latin typeface="Andalus" pitchFamily="18" charset="-78"/>
                  <a:ea typeface="+mn-ea"/>
                  <a:cs typeface="Andalus" pitchFamily="18" charset="-78"/>
                </a:rPr>
                <a:t>Suppressors</a:t>
              </a:r>
            </a:p>
          </p:txBody>
        </p:sp>
        <p:sp>
          <p:nvSpPr>
            <p:cNvPr id="11" name="TextBox 10"/>
            <p:cNvSpPr txBox="1"/>
            <p:nvPr/>
          </p:nvSpPr>
          <p:spPr>
            <a:xfrm>
              <a:off x="4478846" y="4513995"/>
              <a:ext cx="1584176" cy="34787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600" b="1" i="0" u="none" strike="noStrike" kern="0" cap="none" spc="0" normalizeH="0" baseline="0" noProof="0" dirty="0" smtClean="0">
                  <a:ln>
                    <a:noFill/>
                  </a:ln>
                  <a:solidFill>
                    <a:schemeClr val="bg1"/>
                  </a:solidFill>
                  <a:effectLst/>
                  <a:uLnTx/>
                  <a:uFillTx/>
                  <a:latin typeface="Andalus" pitchFamily="18" charset="-78"/>
                  <a:ea typeface="+mn-ea"/>
                  <a:cs typeface="Andalus" pitchFamily="18" charset="-78"/>
                </a:rPr>
                <a:t>Activators</a:t>
              </a:r>
            </a:p>
          </p:txBody>
        </p:sp>
        <p:sp>
          <p:nvSpPr>
            <p:cNvPr id="12" name="TextBox 11"/>
            <p:cNvSpPr txBox="1"/>
            <p:nvPr/>
          </p:nvSpPr>
          <p:spPr>
            <a:xfrm>
              <a:off x="3779912" y="2564906"/>
              <a:ext cx="1584176" cy="347873"/>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600" b="1" i="0" u="none" strike="noStrike" kern="0" cap="none" spc="0" normalizeH="0" baseline="0" noProof="0" dirty="0" smtClean="0">
                  <a:ln>
                    <a:noFill/>
                  </a:ln>
                  <a:solidFill>
                    <a:schemeClr val="bg1"/>
                  </a:solidFill>
                  <a:effectLst/>
                  <a:uLnTx/>
                  <a:uFillTx/>
                  <a:latin typeface="Andalus" pitchFamily="18" charset="-78"/>
                  <a:ea typeface="+mn-ea"/>
                  <a:cs typeface="Andalus" pitchFamily="18" charset="-78"/>
                </a:rPr>
                <a:t>Regulators</a:t>
              </a:r>
            </a:p>
          </p:txBody>
        </p:sp>
        <p:sp>
          <p:nvSpPr>
            <p:cNvPr id="13" name="TextBox 12"/>
            <p:cNvSpPr txBox="1"/>
            <p:nvPr/>
          </p:nvSpPr>
          <p:spPr>
            <a:xfrm>
              <a:off x="3779912" y="1788718"/>
              <a:ext cx="1584176"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de-DE" sz="1600" b="1" i="0" u="none" strike="noStrike" kern="0" cap="none" spc="0" normalizeH="0" baseline="0" noProof="0" dirty="0" smtClean="0">
                  <a:ln>
                    <a:noFill/>
                  </a:ln>
                  <a:solidFill>
                    <a:prstClr val="white"/>
                  </a:solidFill>
                  <a:effectLst/>
                  <a:uLnTx/>
                  <a:uFillTx/>
                  <a:latin typeface="Andalus" pitchFamily="18" charset="-78"/>
                  <a:ea typeface="+mn-ea"/>
                  <a:cs typeface="Andalus" pitchFamily="18" charset="-78"/>
                </a:rPr>
                <a:t>RNAi Screening</a:t>
              </a:r>
            </a:p>
          </p:txBody>
        </p:sp>
      </p:grpSp>
      <p:sp>
        <p:nvSpPr>
          <p:cNvPr id="23" name="Title 1"/>
          <p:cNvSpPr txBox="1">
            <a:spLocks/>
          </p:cNvSpPr>
          <p:nvPr/>
        </p:nvSpPr>
        <p:spPr>
          <a:xfrm>
            <a:off x="457200" y="274638"/>
            <a:ext cx="8229600" cy="1143000"/>
          </a:xfrm>
          <a:prstGeom prst="rect">
            <a:avLst/>
          </a:prstGeom>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dirty="0" smtClean="0">
                <a:effectLst>
                  <a:outerShdw blurRad="50800" dist="38100" dir="2700000" algn="br">
                    <a:srgbClr val="000000">
                      <a:alpha val="43000"/>
                    </a:srgbClr>
                  </a:outerShdw>
                </a:effectLst>
              </a:rPr>
              <a:t>Primary Screen</a:t>
            </a:r>
            <a:endParaRPr lang="en-US" dirty="0"/>
          </a:p>
        </p:txBody>
      </p:sp>
      <p:grpSp>
        <p:nvGrpSpPr>
          <p:cNvPr id="24" name="Group 51"/>
          <p:cNvGrpSpPr>
            <a:grpSpLocks/>
          </p:cNvGrpSpPr>
          <p:nvPr/>
        </p:nvGrpSpPr>
        <p:grpSpPr bwMode="auto">
          <a:xfrm>
            <a:off x="347663" y="1423060"/>
            <a:ext cx="8448675" cy="0"/>
            <a:chOff x="238" y="576"/>
            <a:chExt cx="5766" cy="0"/>
          </a:xfrm>
        </p:grpSpPr>
        <p:sp>
          <p:nvSpPr>
            <p:cNvPr id="25" name="Line 52"/>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26" name="Line 53"/>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27" name="Line 54"/>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grpSp>
    </p:spTree>
    <p:extLst>
      <p:ext uri="{BB962C8B-B14F-4D97-AF65-F5344CB8AC3E}">
        <p14:creationId xmlns:p14="http://schemas.microsoft.com/office/powerpoint/2010/main" val="2654227870"/>
      </p:ext>
    </p:extLst>
  </p:cSld>
  <p:clrMapOvr>
    <a:masterClrMapping/>
  </p:clrMapOvr>
  <p:timing>
    <p:tnLst>
      <p:par>
        <p:cTn xmlns:p14="http://schemas.microsoft.com/office/powerpoint/2010/mai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1"/>
          <p:cNvGrpSpPr>
            <a:grpSpLocks/>
          </p:cNvGrpSpPr>
          <p:nvPr/>
        </p:nvGrpSpPr>
        <p:grpSpPr bwMode="auto">
          <a:xfrm>
            <a:off x="347663" y="1423060"/>
            <a:ext cx="8448675" cy="0"/>
            <a:chOff x="238" y="576"/>
            <a:chExt cx="5766" cy="0"/>
          </a:xfrm>
        </p:grpSpPr>
        <p:sp>
          <p:nvSpPr>
            <p:cNvPr id="48" name="Line 52"/>
            <p:cNvSpPr>
              <a:spLocks noChangeShapeType="1"/>
            </p:cNvSpPr>
            <p:nvPr/>
          </p:nvSpPr>
          <p:spPr bwMode="auto">
            <a:xfrm>
              <a:off x="238" y="576"/>
              <a:ext cx="1926" cy="0"/>
            </a:xfrm>
            <a:prstGeom prst="line">
              <a:avLst/>
            </a:prstGeom>
            <a:noFill/>
            <a:ln w="28575">
              <a:solidFill>
                <a:srgbClr val="207B54"/>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49" name="Line 53"/>
            <p:cNvSpPr>
              <a:spLocks noChangeShapeType="1"/>
            </p:cNvSpPr>
            <p:nvPr/>
          </p:nvSpPr>
          <p:spPr bwMode="auto">
            <a:xfrm>
              <a:off x="4078" y="576"/>
              <a:ext cx="1926" cy="0"/>
            </a:xfrm>
            <a:prstGeom prst="line">
              <a:avLst/>
            </a:prstGeom>
            <a:noFill/>
            <a:ln w="28575">
              <a:solidFill>
                <a:srgbClr val="FFA418"/>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sp>
          <p:nvSpPr>
            <p:cNvPr id="50" name="Line 54"/>
            <p:cNvSpPr>
              <a:spLocks noChangeShapeType="1"/>
            </p:cNvSpPr>
            <p:nvPr/>
          </p:nvSpPr>
          <p:spPr bwMode="auto">
            <a:xfrm>
              <a:off x="2158" y="576"/>
              <a:ext cx="1926" cy="0"/>
            </a:xfrm>
            <a:prstGeom prst="line">
              <a:avLst/>
            </a:prstGeom>
            <a:noFill/>
            <a:ln w="28575">
              <a:solidFill>
                <a:srgbClr val="D45125"/>
              </a:solidFill>
              <a:round/>
              <a:headEnd/>
              <a:tailEnd/>
            </a:ln>
          </p:spPr>
          <p:txBody>
            <a:bodyPr wrap="none" anchor="ctr">
              <a:prstTxWarp prst="textNoShape">
                <a:avLst/>
              </a:prstTxWarp>
            </a:bodyPr>
            <a:lstStyle/>
            <a:p>
              <a:pPr defTabSz="914400" fontAlgn="base">
                <a:spcBef>
                  <a:spcPct val="0"/>
                </a:spcBef>
                <a:spcAft>
                  <a:spcPct val="0"/>
                </a:spcAft>
              </a:pPr>
              <a:endParaRPr lang="en-US" sz="2400">
                <a:solidFill>
                  <a:prstClr val="black"/>
                </a:solidFill>
                <a:latin typeface="Arial" charset="0"/>
                <a:ea typeface="ＭＳ Ｐゴシック" charset="-128"/>
                <a:cs typeface="ＭＳ Ｐゴシック" charset="-128"/>
              </a:endParaRPr>
            </a:p>
          </p:txBody>
        </p:sp>
      </p:grpSp>
      <p:sp>
        <p:nvSpPr>
          <p:cNvPr id="124" name="Title 1"/>
          <p:cNvSpPr>
            <a:spLocks noGrp="1"/>
          </p:cNvSpPr>
          <p:nvPr>
            <p:ph type="title"/>
          </p:nvPr>
        </p:nvSpPr>
        <p:spPr>
          <a:xfrm>
            <a:off x="457200" y="274638"/>
            <a:ext cx="8229600" cy="1143000"/>
          </a:xfrm>
        </p:spPr>
        <p:txBody>
          <a:bodyPr/>
          <a:lstStyle/>
          <a:p>
            <a:r>
              <a:rPr lang="en-US" dirty="0" err="1">
                <a:effectLst>
                  <a:outerShdw blurRad="50800" dist="38100" dir="2700000" algn="br">
                    <a:srgbClr val="000000">
                      <a:alpha val="43000"/>
                    </a:srgbClr>
                  </a:outerShdw>
                </a:effectLst>
              </a:rPr>
              <a:t>siRNA</a:t>
            </a:r>
            <a:r>
              <a:rPr lang="en-US" dirty="0">
                <a:effectLst>
                  <a:outerShdw blurRad="50800" dist="38100" dir="2700000" algn="br">
                    <a:srgbClr val="000000">
                      <a:alpha val="43000"/>
                    </a:srgbClr>
                  </a:outerShdw>
                </a:effectLst>
              </a:rPr>
              <a:t> Screen approach</a:t>
            </a:r>
            <a:endParaRPr lang="en-US" dirty="0"/>
          </a:p>
        </p:txBody>
      </p:sp>
      <p:grpSp>
        <p:nvGrpSpPr>
          <p:cNvPr id="38" name="Group 37"/>
          <p:cNvGrpSpPr/>
          <p:nvPr/>
        </p:nvGrpSpPr>
        <p:grpSpPr>
          <a:xfrm>
            <a:off x="136058" y="1791492"/>
            <a:ext cx="2883821" cy="4914644"/>
            <a:chOff x="177798" y="1344960"/>
            <a:chExt cx="4343403" cy="9864044"/>
          </a:xfrm>
        </p:grpSpPr>
        <p:pic>
          <p:nvPicPr>
            <p:cNvPr id="3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7800" y="1649760"/>
              <a:ext cx="2133600" cy="1981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87600" y="1649759"/>
              <a:ext cx="2133600" cy="1981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2"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7600" y="4164360"/>
              <a:ext cx="2133600" cy="1981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3"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7798" y="9227803"/>
              <a:ext cx="2133600" cy="1981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4"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87600" y="6713205"/>
              <a:ext cx="2133600" cy="1981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6" name="Picture 10"/>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2387600" y="9227803"/>
              <a:ext cx="2133600" cy="19812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7" name="TextBox 46"/>
            <p:cNvSpPr txBox="1"/>
            <p:nvPr/>
          </p:nvSpPr>
          <p:spPr>
            <a:xfrm>
              <a:off x="177800" y="1344960"/>
              <a:ext cx="2133600" cy="496867"/>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u="none" strike="noStrike" kern="0" cap="none" spc="0" normalizeH="0" baseline="0" noProof="0" dirty="0" smtClean="0">
                  <a:ln>
                    <a:noFill/>
                  </a:ln>
                  <a:solidFill>
                    <a:schemeClr val="bg1"/>
                  </a:solidFill>
                  <a:effectLst/>
                  <a:uLnTx/>
                  <a:uFillTx/>
                  <a:latin typeface="Calisto MT" pitchFamily="18" charset="0"/>
                  <a:ea typeface="+mn-ea"/>
                </a:rPr>
                <a:t>UNTREATED</a:t>
              </a:r>
            </a:p>
          </p:txBody>
        </p:sp>
        <p:sp>
          <p:nvSpPr>
            <p:cNvPr id="51" name="TextBox 50"/>
            <p:cNvSpPr txBox="1"/>
            <p:nvPr/>
          </p:nvSpPr>
          <p:spPr>
            <a:xfrm>
              <a:off x="2387600" y="1344960"/>
              <a:ext cx="2133600" cy="496867"/>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u="none" strike="noStrike" kern="0" cap="none" spc="0" normalizeH="0" baseline="0" noProof="0" dirty="0" smtClean="0">
                  <a:ln>
                    <a:noFill/>
                  </a:ln>
                  <a:solidFill>
                    <a:schemeClr val="bg1"/>
                  </a:solidFill>
                  <a:effectLst/>
                  <a:uLnTx/>
                  <a:uFillTx/>
                  <a:latin typeface="Calisto MT" pitchFamily="18" charset="0"/>
                  <a:ea typeface="+mn-ea"/>
                </a:rPr>
                <a:t>MOCK</a:t>
              </a:r>
            </a:p>
          </p:txBody>
        </p:sp>
        <p:sp>
          <p:nvSpPr>
            <p:cNvPr id="53" name="TextBox 52"/>
            <p:cNvSpPr txBox="1"/>
            <p:nvPr/>
          </p:nvSpPr>
          <p:spPr>
            <a:xfrm>
              <a:off x="2387600" y="3859560"/>
              <a:ext cx="2133600" cy="496867"/>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kern="0" dirty="0" smtClean="0">
                  <a:solidFill>
                    <a:schemeClr val="bg1"/>
                  </a:solidFill>
                  <a:latin typeface="Calisto MT" pitchFamily="18" charset="0"/>
                  <a:ea typeface="+mn-ea"/>
                </a:rPr>
                <a:t>KIF11</a:t>
              </a:r>
              <a:endParaRPr kumimoji="0" lang="en-US" sz="1200" b="1" u="none" strike="noStrike" kern="0" cap="none" spc="0" normalizeH="0" baseline="0" noProof="0" dirty="0" smtClean="0">
                <a:ln>
                  <a:noFill/>
                </a:ln>
                <a:solidFill>
                  <a:schemeClr val="bg1"/>
                </a:solidFill>
                <a:effectLst/>
                <a:uLnTx/>
                <a:uFillTx/>
                <a:latin typeface="Calisto MT" pitchFamily="18" charset="0"/>
                <a:ea typeface="+mn-ea"/>
              </a:endParaRPr>
            </a:p>
          </p:txBody>
        </p:sp>
        <p:sp>
          <p:nvSpPr>
            <p:cNvPr id="54" name="TextBox 53"/>
            <p:cNvSpPr txBox="1"/>
            <p:nvPr/>
          </p:nvSpPr>
          <p:spPr>
            <a:xfrm>
              <a:off x="177798" y="8923001"/>
              <a:ext cx="2133600" cy="496867"/>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kern="0" noProof="0" dirty="0" smtClean="0">
                  <a:solidFill>
                    <a:schemeClr val="bg1"/>
                  </a:solidFill>
                  <a:latin typeface="Calisto MT" pitchFamily="18" charset="0"/>
                  <a:ea typeface="+mn-ea"/>
                </a:rPr>
                <a:t>RUNX2</a:t>
              </a:r>
              <a:endParaRPr kumimoji="0" lang="en-US" sz="1200" b="1" u="none" strike="noStrike" kern="0" cap="none" spc="0" normalizeH="0" baseline="0" noProof="0" dirty="0" smtClean="0">
                <a:ln>
                  <a:noFill/>
                </a:ln>
                <a:solidFill>
                  <a:schemeClr val="bg1"/>
                </a:solidFill>
                <a:effectLst/>
                <a:uLnTx/>
                <a:uFillTx/>
                <a:latin typeface="Calisto MT" pitchFamily="18" charset="0"/>
                <a:ea typeface="+mn-ea"/>
              </a:endParaRPr>
            </a:p>
          </p:txBody>
        </p:sp>
        <p:sp>
          <p:nvSpPr>
            <p:cNvPr id="56" name="TextBox 55"/>
            <p:cNvSpPr txBox="1"/>
            <p:nvPr/>
          </p:nvSpPr>
          <p:spPr>
            <a:xfrm>
              <a:off x="2387601" y="6408403"/>
              <a:ext cx="2133600" cy="496867"/>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u="none" strike="noStrike" kern="0" cap="none" spc="0" normalizeH="0" baseline="0" noProof="0" dirty="0" smtClean="0">
                  <a:ln>
                    <a:noFill/>
                  </a:ln>
                  <a:solidFill>
                    <a:schemeClr val="bg1"/>
                  </a:solidFill>
                  <a:effectLst/>
                  <a:uLnTx/>
                  <a:uFillTx/>
                  <a:latin typeface="Calisto MT" pitchFamily="18" charset="0"/>
                  <a:ea typeface="+mn-ea"/>
                </a:rPr>
                <a:t>IL11</a:t>
              </a:r>
            </a:p>
          </p:txBody>
        </p:sp>
        <p:sp>
          <p:nvSpPr>
            <p:cNvPr id="57" name="TextBox 56"/>
            <p:cNvSpPr txBox="1"/>
            <p:nvPr/>
          </p:nvSpPr>
          <p:spPr>
            <a:xfrm>
              <a:off x="2387600" y="8923001"/>
              <a:ext cx="2133600" cy="496867"/>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US" sz="1200" b="1" kern="0" noProof="0" dirty="0" smtClean="0">
                  <a:solidFill>
                    <a:schemeClr val="bg1"/>
                  </a:solidFill>
                  <a:latin typeface="Calisto MT" pitchFamily="18" charset="0"/>
                  <a:ea typeface="+mn-ea"/>
                </a:rPr>
                <a:t>SP7</a:t>
              </a:r>
              <a:r>
                <a:rPr lang="de-DE" sz="1200" b="1" kern="0" noProof="0" dirty="0" smtClean="0">
                  <a:solidFill>
                    <a:schemeClr val="bg1"/>
                  </a:solidFill>
                  <a:latin typeface="Calisto MT" pitchFamily="18" charset="0"/>
                  <a:ea typeface="+mn-ea"/>
                </a:rPr>
                <a:t>/Osterix</a:t>
              </a:r>
              <a:endParaRPr kumimoji="0" lang="en-US" sz="1200" b="1" u="none" strike="noStrike" kern="0" cap="none" spc="0" normalizeH="0" baseline="0" noProof="0" dirty="0" smtClean="0">
                <a:ln>
                  <a:noFill/>
                </a:ln>
                <a:solidFill>
                  <a:schemeClr val="bg1"/>
                </a:solidFill>
                <a:effectLst/>
                <a:uLnTx/>
                <a:uFillTx/>
                <a:latin typeface="Calisto MT" pitchFamily="18" charset="0"/>
                <a:ea typeface="+mn-ea"/>
              </a:endParaRPr>
            </a:p>
          </p:txBody>
        </p:sp>
      </p:grpSp>
      <p:graphicFrame>
        <p:nvGraphicFramePr>
          <p:cNvPr id="59" name="Chart 58"/>
          <p:cNvGraphicFramePr>
            <a:graphicFrameLocks/>
          </p:cNvGraphicFramePr>
          <p:nvPr>
            <p:extLst>
              <p:ext uri="{D42A27DB-BD31-4B8C-83A1-F6EECF244321}">
                <p14:modId xmlns:p14="http://schemas.microsoft.com/office/powerpoint/2010/main" val="2436009928"/>
              </p:ext>
            </p:extLst>
          </p:nvPr>
        </p:nvGraphicFramePr>
        <p:xfrm>
          <a:off x="3169749" y="2144784"/>
          <a:ext cx="5777037" cy="4113570"/>
        </p:xfrm>
        <a:graphic>
          <a:graphicData uri="http://schemas.openxmlformats.org/drawingml/2006/chart">
            <c:chart xmlns:c="http://schemas.openxmlformats.org/drawingml/2006/chart" xmlns:r="http://schemas.openxmlformats.org/officeDocument/2006/relationships" r:id="rId9"/>
          </a:graphicData>
        </a:graphic>
      </p:graphicFrame>
      <p:pic>
        <p:nvPicPr>
          <p:cNvPr id="60"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36058" y="3196225"/>
            <a:ext cx="1416613" cy="987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 name="TextBox 60"/>
          <p:cNvSpPr txBox="1"/>
          <p:nvPr/>
        </p:nvSpPr>
        <p:spPr>
          <a:xfrm>
            <a:off x="136059" y="3044362"/>
            <a:ext cx="1416613" cy="247558"/>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u="none" strike="noStrike" kern="0" cap="none" spc="0" normalizeH="0" baseline="0" noProof="0" dirty="0" smtClean="0">
                <a:ln>
                  <a:noFill/>
                </a:ln>
                <a:solidFill>
                  <a:schemeClr val="bg1"/>
                </a:solidFill>
                <a:effectLst/>
                <a:uLnTx/>
                <a:uFillTx/>
                <a:latin typeface="Calisto MT" pitchFamily="18" charset="0"/>
                <a:ea typeface="+mn-ea"/>
              </a:rPr>
              <a:t>SCRAMBLED</a:t>
            </a:r>
          </a:p>
        </p:txBody>
      </p:sp>
      <p:pic>
        <p:nvPicPr>
          <p:cNvPr id="62" name="Picture 9"/>
          <p:cNvPicPr>
            <a:picLocks noChangeAspect="1" noChangeArrowheads="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36058" y="4466157"/>
            <a:ext cx="1416613" cy="9871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3" name="TextBox 62"/>
          <p:cNvSpPr txBox="1"/>
          <p:nvPr/>
        </p:nvSpPr>
        <p:spPr>
          <a:xfrm>
            <a:off x="136058" y="4314293"/>
            <a:ext cx="1416613" cy="247558"/>
          </a:xfrm>
          <a:prstGeom prst="rect">
            <a:avLst/>
          </a:prstGeom>
          <a:solidFill>
            <a:sysClr val="windowText" lastClr="000000"/>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1200" b="1" u="none" strike="noStrike" kern="0" cap="none" spc="0" normalizeH="0" baseline="0" noProof="0" dirty="0" smtClean="0">
                <a:ln>
                  <a:noFill/>
                </a:ln>
                <a:solidFill>
                  <a:schemeClr val="bg1"/>
                </a:solidFill>
                <a:effectLst/>
                <a:uLnTx/>
                <a:uFillTx/>
                <a:latin typeface="Calisto MT" pitchFamily="18" charset="0"/>
                <a:ea typeface="+mn-ea"/>
              </a:rPr>
              <a:t>ALPL</a:t>
            </a:r>
          </a:p>
        </p:txBody>
      </p:sp>
      <p:sp>
        <p:nvSpPr>
          <p:cNvPr id="25" name="TextBox 24"/>
          <p:cNvSpPr txBox="1"/>
          <p:nvPr/>
        </p:nvSpPr>
        <p:spPr>
          <a:xfrm>
            <a:off x="5767130" y="6504598"/>
            <a:ext cx="3360540" cy="369332"/>
          </a:xfrm>
          <a:prstGeom prst="rect">
            <a:avLst/>
          </a:prstGeom>
          <a:noFill/>
        </p:spPr>
        <p:txBody>
          <a:bodyPr wrap="none" rtlCol="0">
            <a:spAutoFit/>
          </a:bodyPr>
          <a:lstStyle/>
          <a:p>
            <a:r>
              <a:rPr lang="en-US" b="1" i="1" dirty="0" smtClean="0"/>
              <a:t>Jeanette Knoll, </a:t>
            </a:r>
            <a:r>
              <a:rPr lang="en-US" b="1" i="1" dirty="0" err="1" smtClean="0"/>
              <a:t>Mubashir</a:t>
            </a:r>
            <a:r>
              <a:rPr lang="en-US" b="1" i="1" dirty="0" smtClean="0"/>
              <a:t> Ahmad</a:t>
            </a:r>
            <a:endParaRPr lang="en-US" b="1" i="1" dirty="0"/>
          </a:p>
        </p:txBody>
      </p:sp>
    </p:spTree>
    <p:extLst>
      <p:ext uri="{BB962C8B-B14F-4D97-AF65-F5344CB8AC3E}">
        <p14:creationId xmlns:p14="http://schemas.microsoft.com/office/powerpoint/2010/main" val="1847426568"/>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3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5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otalTime>36904</TotalTime>
  <Words>2608</Words>
  <Application>Microsoft Macintosh PowerPoint</Application>
  <PresentationFormat>On-screen Show (4:3)</PresentationFormat>
  <Paragraphs>429</Paragraphs>
  <Slides>36</Slides>
  <Notes>21</Notes>
  <HiddenSlides>0</HiddenSlides>
  <MMClips>0</MMClips>
  <ScaleCrop>false</ScaleCrop>
  <HeadingPairs>
    <vt:vector size="4" baseType="variant">
      <vt:variant>
        <vt:lpstr>Theme</vt:lpstr>
      </vt:variant>
      <vt:variant>
        <vt:i4>3</vt:i4>
      </vt:variant>
      <vt:variant>
        <vt:lpstr>Slide Titles</vt:lpstr>
      </vt:variant>
      <vt:variant>
        <vt:i4>36</vt:i4>
      </vt:variant>
    </vt:vector>
  </HeadingPairs>
  <TitlesOfParts>
    <vt:vector size="39" baseType="lpstr">
      <vt:lpstr>Office Theme</vt:lpstr>
      <vt:lpstr>3_Office Theme</vt:lpstr>
      <vt:lpstr>5_Office Theme</vt:lpstr>
      <vt:lpstr>Novel mechanisms of the glucocorticoid receptor in inflammatory bone disease and bone loss </vt:lpstr>
      <vt:lpstr>PowerPoint Presentation</vt:lpstr>
      <vt:lpstr>Prescriptions of Synthetic Corticosteroids</vt:lpstr>
      <vt:lpstr>Glucocorticoids as Drugs</vt:lpstr>
      <vt:lpstr>PowerPoint Presentation</vt:lpstr>
      <vt:lpstr>PowerPoint Presentation</vt:lpstr>
      <vt:lpstr>PowerPoint Presentation</vt:lpstr>
      <vt:lpstr>Contribution of Dimer versus Monomer</vt:lpstr>
      <vt:lpstr>PowerPoint Presentation</vt:lpstr>
      <vt:lpstr>PowerPoint Presentation</vt:lpstr>
      <vt:lpstr>PowerPoint Presentation</vt:lpstr>
      <vt:lpstr>GR dimerization is required for suppression of Arthritis</vt:lpstr>
      <vt:lpstr>GR dimerization is required for suppression of Arthritis</vt:lpstr>
      <vt:lpstr>GR in Th17 cells and in chondrocytes is required for suppression of Arthritis</vt:lpstr>
      <vt:lpstr>GR in Th17 cells and in chondrocytes is required for suppression of Arthritis</vt:lpstr>
      <vt:lpstr>PowerPoint Presentation</vt:lpstr>
      <vt:lpstr>PowerPoint Presentation</vt:lpstr>
      <vt:lpstr>PowerPoint Presentation</vt:lpstr>
      <vt:lpstr>PowerPoint Presentation</vt:lpstr>
      <vt:lpstr>Synergistic Up regulation of anti-inflammatory acting Sphk1 mRNA by Inflammatory Triggers and Glucocorticoids</vt:lpstr>
      <vt:lpstr>GCs require pro-inflammatory signaling for suppression of Inflammation</vt:lpstr>
      <vt:lpstr> </vt:lpstr>
      <vt:lpstr>PowerPoint Presentation</vt:lpstr>
      <vt:lpstr>PowerPoint Presentation</vt:lpstr>
      <vt:lpstr>PowerPoint Presentation</vt:lpstr>
      <vt:lpstr>siRNA Screen approach</vt:lpstr>
      <vt:lpstr>siRNA Screen approach</vt:lpstr>
      <vt:lpstr>Functional Test of GR target genes involved in OB Differentiation</vt:lpstr>
      <vt:lpstr> </vt:lpstr>
      <vt:lpstr>PowerPoint Presentation</vt:lpstr>
      <vt:lpstr>PowerPoint Presentation</vt:lpstr>
      <vt:lpstr>PowerPoint Presentation</vt:lpstr>
      <vt:lpstr>PowerPoint Presentation</vt:lpstr>
      <vt:lpstr>GR in Th17 cells and in chondrocytes is required for suppression of Arthritis</vt:lpstr>
      <vt:lpstr>RNAi Screening Status</vt:lpstr>
      <vt:lpstr>siRNA Screen approach</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Glucocorticoids Suppress Bone Formation by Attenuating Osteoblast Differentiation via the Monomeric Glucocorticoid Receptor </dc:title>
  <dc:creator>jan2</dc:creator>
  <cp:lastModifiedBy>Jan Tuckermann</cp:lastModifiedBy>
  <cp:revision>172</cp:revision>
  <cp:lastPrinted>2012-09-18T06:41:04Z</cp:lastPrinted>
  <dcterms:created xsi:type="dcterms:W3CDTF">2013-02-01T06:21:29Z</dcterms:created>
  <dcterms:modified xsi:type="dcterms:W3CDTF">2014-10-20T10:57:55Z</dcterms:modified>
</cp:coreProperties>
</file>