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30"/>
  </p:notesMasterIdLst>
  <p:sldIdLst>
    <p:sldId id="614" r:id="rId2"/>
    <p:sldId id="615" r:id="rId3"/>
    <p:sldId id="256" r:id="rId4"/>
    <p:sldId id="605" r:id="rId5"/>
    <p:sldId id="359" r:id="rId6"/>
    <p:sldId id="610" r:id="rId7"/>
    <p:sldId id="424" r:id="rId8"/>
    <p:sldId id="425" r:id="rId9"/>
    <p:sldId id="569" r:id="rId10"/>
    <p:sldId id="593" r:id="rId11"/>
    <p:sldId id="611" r:id="rId12"/>
    <p:sldId id="559" r:id="rId13"/>
    <p:sldId id="602" r:id="rId14"/>
    <p:sldId id="563" r:id="rId15"/>
    <p:sldId id="566" r:id="rId16"/>
    <p:sldId id="568" r:id="rId17"/>
    <p:sldId id="612" r:id="rId18"/>
    <p:sldId id="572" r:id="rId19"/>
    <p:sldId id="579" r:id="rId20"/>
    <p:sldId id="613" r:id="rId21"/>
    <p:sldId id="580" r:id="rId22"/>
    <p:sldId id="581" r:id="rId23"/>
    <p:sldId id="608" r:id="rId24"/>
    <p:sldId id="604" r:id="rId25"/>
    <p:sldId id="582" r:id="rId26"/>
    <p:sldId id="598" r:id="rId27"/>
    <p:sldId id="462" r:id="rId28"/>
    <p:sldId id="616" r:id="rId29"/>
  </p:sldIdLst>
  <p:sldSz cx="9144000" cy="6858000" type="screen4x3"/>
  <p:notesSz cx="7315200" cy="9601200"/>
  <p:defaultTextStyle>
    <a:defPPr>
      <a:defRPr lang="fr-FR"/>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3300"/>
    <a:srgbClr val="000099"/>
    <a:srgbClr val="FF9966"/>
    <a:srgbClr val="0066CC"/>
    <a:srgbClr val="FF9661"/>
    <a:srgbClr val="360AB2"/>
    <a:srgbClr val="FF0000"/>
    <a:srgbClr val="339933"/>
    <a:srgbClr val="3399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206" autoAdjust="0"/>
    <p:restoredTop sz="94671" autoAdjust="0"/>
  </p:normalViewPr>
  <p:slideViewPr>
    <p:cSldViewPr>
      <p:cViewPr>
        <p:scale>
          <a:sx n="72" d="100"/>
          <a:sy n="72" d="100"/>
        </p:scale>
        <p:origin x="-564" y="-78"/>
      </p:cViewPr>
      <p:guideLst>
        <p:guide orient="horz" pos="2160"/>
        <p:guide pos="2880"/>
      </p:guideLst>
    </p:cSldViewPr>
  </p:slideViewPr>
  <p:notesTextViewPr>
    <p:cViewPr>
      <p:scale>
        <a:sx n="100" d="100"/>
        <a:sy n="100" d="100"/>
      </p:scale>
      <p:origin x="0" y="0"/>
    </p:cViewPr>
  </p:notesTextViewPr>
  <p:sorterViewPr>
    <p:cViewPr>
      <p:scale>
        <a:sx n="58" d="100"/>
        <a:sy n="58"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oleObject" Target="file:///\\mercury\RECHERCHE\Pneumologie\Gr_ChakirJ\&#201;tudiant\Ikhlass%20Hadj%20Salem\TGF%20beta%20et%20miR-19a\qRT-PCR%20duTGFb%20R%20II%20et%20I.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mercury\RECHERCHE\Pneumologie\Gr_ChakirJ\&#201;tudiant\Ikhlass%20Hadj%20Salem\TGF%20beta%20et%20miR-19a\qRT-PCR%20duTGFb%20R%20II%20et%20I.xls"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lang val="en-US"/>
  <c:clrMapOvr bg1="lt1" tx1="dk1" bg2="lt2" tx2="dk2" accent1="accent1" accent2="accent2" accent3="accent3" accent4="accent4" accent5="accent5" accent6="accent6" hlink="hlink" folHlink="folHlink"/>
  <c:chart>
    <c:autoTitleDeleted val="1"/>
    <c:plotArea>
      <c:layout/>
      <c:barChart>
        <c:barDir val="col"/>
        <c:grouping val="clustered"/>
        <c:ser>
          <c:idx val="0"/>
          <c:order val="0"/>
          <c:tx>
            <c:strRef>
              <c:f>Compilation!$B$26</c:f>
              <c:strCache>
                <c:ptCount val="1"/>
                <c:pt idx="0">
                  <c:v>TGFB-RII</c:v>
                </c:pt>
              </c:strCache>
            </c:strRef>
          </c:tx>
          <c:spPr>
            <a:solidFill>
              <a:sysClr val="window" lastClr="FFFFFF"/>
            </a:solidFill>
            <a:ln>
              <a:solidFill>
                <a:sysClr val="windowText" lastClr="000000"/>
              </a:solidFill>
            </a:ln>
          </c:spPr>
          <c:dPt>
            <c:idx val="1"/>
            <c:spPr>
              <a:pattFill prst="pct75">
                <a:fgClr>
                  <a:schemeClr val="tx1"/>
                </a:fgClr>
                <a:bgClr>
                  <a:schemeClr val="bg1"/>
                </a:bgClr>
              </a:pattFill>
              <a:ln>
                <a:solidFill>
                  <a:sysClr val="windowText" lastClr="000000"/>
                </a:solidFill>
              </a:ln>
            </c:spPr>
          </c:dPt>
          <c:errBars>
            <c:errBarType val="plus"/>
            <c:errValType val="cust"/>
            <c:plus>
              <c:numRef>
                <c:f>Compilation!$C$27:$C$28</c:f>
                <c:numCache>
                  <c:formatCode>General</c:formatCode>
                  <c:ptCount val="2"/>
                  <c:pt idx="0">
                    <c:v>7.6267995648328707E-3</c:v>
                  </c:pt>
                  <c:pt idx="1">
                    <c:v>7.1271072342952921E-3</c:v>
                  </c:pt>
                </c:numCache>
              </c:numRef>
            </c:plus>
            <c:minus>
              <c:numLit>
                <c:formatCode>General</c:formatCode>
                <c:ptCount val="1"/>
                <c:pt idx="0">
                  <c:v>1</c:v>
                </c:pt>
              </c:numLit>
            </c:minus>
          </c:errBars>
          <c:cat>
            <c:strRef>
              <c:f>Compilation!$A$27:$A$28</c:f>
              <c:strCache>
                <c:ptCount val="2"/>
                <c:pt idx="0">
                  <c:v>NBEC</c:v>
                </c:pt>
                <c:pt idx="1">
                  <c:v>NBEC + miR-19a mimic </c:v>
                </c:pt>
              </c:strCache>
            </c:strRef>
          </c:cat>
          <c:val>
            <c:numRef>
              <c:f>Compilation!$B$27:$B$28</c:f>
              <c:numCache>
                <c:formatCode>General</c:formatCode>
                <c:ptCount val="2"/>
                <c:pt idx="0">
                  <c:v>2.7826896839878101E-2</c:v>
                </c:pt>
                <c:pt idx="1">
                  <c:v>1.1521187321843701E-2</c:v>
                </c:pt>
              </c:numCache>
            </c:numRef>
          </c:val>
        </c:ser>
        <c:dLbls/>
        <c:axId val="73565312"/>
        <c:axId val="73566848"/>
      </c:barChart>
      <c:catAx>
        <c:axId val="73565312"/>
        <c:scaling>
          <c:orientation val="minMax"/>
        </c:scaling>
        <c:axPos val="b"/>
        <c:tickLblPos val="nextTo"/>
        <c:txPr>
          <a:bodyPr/>
          <a:lstStyle/>
          <a:p>
            <a:pPr>
              <a:defRPr lang="fr-CA"/>
            </a:pPr>
            <a:endParaRPr lang="en-US"/>
          </a:p>
        </c:txPr>
        <c:crossAx val="73566848"/>
        <c:crosses val="autoZero"/>
        <c:auto val="1"/>
        <c:lblAlgn val="ctr"/>
        <c:lblOffset val="100"/>
      </c:catAx>
      <c:valAx>
        <c:axId val="73566848"/>
        <c:scaling>
          <c:orientation val="minMax"/>
        </c:scaling>
        <c:axPos val="l"/>
        <c:numFmt formatCode="General" sourceLinked="1"/>
        <c:tickLblPos val="nextTo"/>
        <c:txPr>
          <a:bodyPr/>
          <a:lstStyle/>
          <a:p>
            <a:pPr>
              <a:defRPr lang="fr-CA"/>
            </a:pPr>
            <a:endParaRPr lang="en-US"/>
          </a:p>
        </c:txPr>
        <c:crossAx val="73565312"/>
        <c:crosses val="autoZero"/>
        <c:crossBetween val="between"/>
      </c:valAx>
    </c:plotArea>
    <c:plotVisOnly val="1"/>
    <c:dispBlanksAs val="gap"/>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lang val="en-US"/>
  <c:clrMapOvr bg1="lt1" tx1="dk1" bg2="lt2" tx2="dk2" accent1="accent1" accent2="accent2" accent3="accent3" accent4="accent4" accent5="accent5" accent6="accent6" hlink="hlink" folHlink="folHlink"/>
  <c:chart>
    <c:plotArea>
      <c:layout/>
      <c:barChart>
        <c:barDir val="col"/>
        <c:grouping val="clustered"/>
        <c:ser>
          <c:idx val="0"/>
          <c:order val="0"/>
          <c:spPr>
            <a:solidFill>
              <a:sysClr val="window" lastClr="FFFFFF"/>
            </a:solidFill>
            <a:ln>
              <a:solidFill>
                <a:sysClr val="windowText" lastClr="000000"/>
              </a:solidFill>
            </a:ln>
          </c:spPr>
          <c:dPt>
            <c:idx val="0"/>
            <c:spPr>
              <a:solidFill>
                <a:schemeClr val="tx1"/>
              </a:solidFill>
              <a:ln>
                <a:solidFill>
                  <a:sysClr val="windowText" lastClr="000000"/>
                </a:solidFill>
              </a:ln>
            </c:spPr>
          </c:dPt>
          <c:dPt>
            <c:idx val="1"/>
            <c:spPr>
              <a:pattFill prst="ltUpDiag">
                <a:fgClr>
                  <a:schemeClr val="tx1"/>
                </a:fgClr>
                <a:bgClr>
                  <a:schemeClr val="bg1"/>
                </a:bgClr>
              </a:pattFill>
              <a:ln>
                <a:solidFill>
                  <a:sysClr val="windowText" lastClr="000000"/>
                </a:solidFill>
              </a:ln>
            </c:spPr>
          </c:dPt>
          <c:errBars>
            <c:errBarType val="plus"/>
            <c:errValType val="cust"/>
            <c:plus>
              <c:numRef>
                <c:f>Compilation!$C$29:$C$30</c:f>
                <c:numCache>
                  <c:formatCode>General</c:formatCode>
                  <c:ptCount val="2"/>
                  <c:pt idx="0">
                    <c:v>3.7787104850714012E-3</c:v>
                  </c:pt>
                  <c:pt idx="1">
                    <c:v>8.0180592079308298E-3</c:v>
                  </c:pt>
                </c:numCache>
              </c:numRef>
            </c:plus>
            <c:minus>
              <c:numLit>
                <c:formatCode>General</c:formatCode>
                <c:ptCount val="1"/>
                <c:pt idx="0">
                  <c:v>1</c:v>
                </c:pt>
              </c:numLit>
            </c:minus>
          </c:errBars>
          <c:cat>
            <c:strRef>
              <c:f>Compilation!$A$29:$A$30</c:f>
              <c:strCache>
                <c:ptCount val="2"/>
                <c:pt idx="0">
                  <c:v>SABEC</c:v>
                </c:pt>
                <c:pt idx="1">
                  <c:v>SABEC + miR-19a Inhibitor </c:v>
                </c:pt>
              </c:strCache>
            </c:strRef>
          </c:cat>
          <c:val>
            <c:numRef>
              <c:f>Compilation!$B$29:$B$30</c:f>
              <c:numCache>
                <c:formatCode>General</c:formatCode>
                <c:ptCount val="2"/>
                <c:pt idx="0">
                  <c:v>1.8325526386863904E-2</c:v>
                </c:pt>
                <c:pt idx="1">
                  <c:v>3.3642247596390409E-2</c:v>
                </c:pt>
              </c:numCache>
            </c:numRef>
          </c:val>
        </c:ser>
        <c:dLbls/>
        <c:axId val="86350464"/>
        <c:axId val="86844160"/>
      </c:barChart>
      <c:catAx>
        <c:axId val="86350464"/>
        <c:scaling>
          <c:orientation val="minMax"/>
        </c:scaling>
        <c:axPos val="b"/>
        <c:tickLblPos val="nextTo"/>
        <c:txPr>
          <a:bodyPr/>
          <a:lstStyle/>
          <a:p>
            <a:pPr>
              <a:defRPr lang="fr-CA"/>
            </a:pPr>
            <a:endParaRPr lang="en-US"/>
          </a:p>
        </c:txPr>
        <c:crossAx val="86844160"/>
        <c:crosses val="autoZero"/>
        <c:auto val="1"/>
        <c:lblAlgn val="ctr"/>
        <c:lblOffset val="100"/>
      </c:catAx>
      <c:valAx>
        <c:axId val="86844160"/>
        <c:scaling>
          <c:orientation val="minMax"/>
        </c:scaling>
        <c:axPos val="l"/>
        <c:numFmt formatCode="General" sourceLinked="1"/>
        <c:tickLblPos val="nextTo"/>
        <c:txPr>
          <a:bodyPr/>
          <a:lstStyle/>
          <a:p>
            <a:pPr>
              <a:defRPr lang="fr-CA"/>
            </a:pPr>
            <a:endParaRPr lang="en-US"/>
          </a:p>
        </c:txPr>
        <c:crossAx val="86350464"/>
        <c:crosses val="autoZero"/>
        <c:crossBetween val="between"/>
      </c:valAx>
    </c:plotArea>
    <c:plotVisOnly val="1"/>
    <c:dispBlanksAs val="gap"/>
  </c:chart>
  <c:externalData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image" Target="../media/image1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546" name="Rectangle 2"/>
          <p:cNvSpPr>
            <a:spLocks noGrp="1" noChangeArrowheads="1"/>
          </p:cNvSpPr>
          <p:nvPr>
            <p:ph type="hdr" sz="quarter"/>
          </p:nvPr>
        </p:nvSpPr>
        <p:spPr bwMode="auto">
          <a:xfrm>
            <a:off x="1" y="1"/>
            <a:ext cx="3169196" cy="4799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5509" tIns="47755" rIns="95509" bIns="47755" numCol="1" anchor="t" anchorCtr="0" compatLnSpc="1">
            <a:prstTxWarp prst="textNoShape">
              <a:avLst/>
            </a:prstTxWarp>
          </a:bodyPr>
          <a:lstStyle>
            <a:lvl1pPr>
              <a:defRPr sz="1300"/>
            </a:lvl1pPr>
          </a:lstStyle>
          <a:p>
            <a:pPr>
              <a:defRPr/>
            </a:pPr>
            <a:endParaRPr lang="fr-FR"/>
          </a:p>
        </p:txBody>
      </p:sp>
      <p:sp>
        <p:nvSpPr>
          <p:cNvPr id="108547" name="Rectangle 3"/>
          <p:cNvSpPr>
            <a:spLocks noGrp="1" noChangeArrowheads="1"/>
          </p:cNvSpPr>
          <p:nvPr>
            <p:ph type="dt" idx="1"/>
          </p:nvPr>
        </p:nvSpPr>
        <p:spPr bwMode="auto">
          <a:xfrm>
            <a:off x="4144334" y="1"/>
            <a:ext cx="3169196" cy="4799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5509" tIns="47755" rIns="95509" bIns="47755" numCol="1" anchor="t" anchorCtr="0" compatLnSpc="1">
            <a:prstTxWarp prst="textNoShape">
              <a:avLst/>
            </a:prstTxWarp>
          </a:bodyPr>
          <a:lstStyle>
            <a:lvl1pPr algn="r">
              <a:defRPr sz="1300"/>
            </a:lvl1pPr>
          </a:lstStyle>
          <a:p>
            <a:pPr>
              <a:defRPr/>
            </a:pPr>
            <a:endParaRPr lang="fr-FR"/>
          </a:p>
        </p:txBody>
      </p:sp>
      <p:sp>
        <p:nvSpPr>
          <p:cNvPr id="45060"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108549" name="Rectangle 5"/>
          <p:cNvSpPr>
            <a:spLocks noGrp="1" noChangeArrowheads="1"/>
          </p:cNvSpPr>
          <p:nvPr>
            <p:ph type="body" sz="quarter" idx="3"/>
          </p:nvPr>
        </p:nvSpPr>
        <p:spPr bwMode="auto">
          <a:xfrm>
            <a:off x="731353" y="4560612"/>
            <a:ext cx="5852494" cy="43197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5509" tIns="47755" rIns="95509" bIns="47755" numCol="1" anchor="t" anchorCtr="0" compatLnSpc="1">
            <a:prstTxWarp prst="textNoShape">
              <a:avLst/>
            </a:prstTxWarp>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108550" name="Rectangle 6"/>
          <p:cNvSpPr>
            <a:spLocks noGrp="1" noChangeArrowheads="1"/>
          </p:cNvSpPr>
          <p:nvPr>
            <p:ph type="ftr" sz="quarter" idx="4"/>
          </p:nvPr>
        </p:nvSpPr>
        <p:spPr bwMode="auto">
          <a:xfrm>
            <a:off x="1" y="9119573"/>
            <a:ext cx="3169196" cy="4799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5509" tIns="47755" rIns="95509" bIns="47755" numCol="1" anchor="b" anchorCtr="0" compatLnSpc="1">
            <a:prstTxWarp prst="textNoShape">
              <a:avLst/>
            </a:prstTxWarp>
          </a:bodyPr>
          <a:lstStyle>
            <a:lvl1pPr>
              <a:defRPr sz="1300"/>
            </a:lvl1pPr>
          </a:lstStyle>
          <a:p>
            <a:pPr>
              <a:defRPr/>
            </a:pPr>
            <a:endParaRPr lang="fr-FR"/>
          </a:p>
        </p:txBody>
      </p:sp>
      <p:sp>
        <p:nvSpPr>
          <p:cNvPr id="108551" name="Rectangle 7"/>
          <p:cNvSpPr>
            <a:spLocks noGrp="1" noChangeArrowheads="1"/>
          </p:cNvSpPr>
          <p:nvPr>
            <p:ph type="sldNum" sz="quarter" idx="5"/>
          </p:nvPr>
        </p:nvSpPr>
        <p:spPr bwMode="auto">
          <a:xfrm>
            <a:off x="4144334" y="9119573"/>
            <a:ext cx="3169196" cy="4799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5509" tIns="47755" rIns="95509" bIns="47755" numCol="1" anchor="b" anchorCtr="0" compatLnSpc="1">
            <a:prstTxWarp prst="textNoShape">
              <a:avLst/>
            </a:prstTxWarp>
          </a:bodyPr>
          <a:lstStyle>
            <a:lvl1pPr algn="r">
              <a:defRPr sz="1300"/>
            </a:lvl1pPr>
          </a:lstStyle>
          <a:p>
            <a:pPr>
              <a:defRPr/>
            </a:pPr>
            <a:fld id="{1333BCDE-3580-4DB7-866B-29AD54BCB9A4}" type="slidenum">
              <a:rPr lang="fr-FR"/>
              <a:pPr>
                <a:defRPr/>
              </a:pPr>
              <a:t>‹#›</a:t>
            </a:fld>
            <a:endParaRPr lang="fr-FR"/>
          </a:p>
        </p:txBody>
      </p:sp>
    </p:spTree>
    <p:extLst>
      <p:ext uri="{BB962C8B-B14F-4D97-AF65-F5344CB8AC3E}">
        <p14:creationId xmlns:p14="http://schemas.microsoft.com/office/powerpoint/2010/main" xmlns="" val="132638727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6D2859-C647-2D46-9514-1F0146FC3C73}" type="slidenum">
              <a:rPr lang="fr-FR"/>
              <a:pPr/>
              <a:t>6</a:t>
            </a:fld>
            <a:endParaRPr lang="fr-FR"/>
          </a:p>
        </p:txBody>
      </p:sp>
      <p:sp>
        <p:nvSpPr>
          <p:cNvPr id="16077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60771" name="Rectangle 3"/>
          <p:cNvSpPr>
            <a:spLocks noGrp="1" noChangeArrowheads="1"/>
          </p:cNvSpPr>
          <p:nvPr>
            <p:ph type="body" idx="1"/>
          </p:nvPr>
        </p:nvSpPr>
        <p:spPr/>
        <p:txBody>
          <a:bodyPr/>
          <a:lstStyle/>
          <a:p>
            <a:endParaRPr lang="fr-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Line 2"/>
          <p:cNvSpPr>
            <a:spLocks noChangeShapeType="1"/>
          </p:cNvSpPr>
          <p:nvPr/>
        </p:nvSpPr>
        <p:spPr bwMode="auto">
          <a:xfrm>
            <a:off x="7315200" y="1066800"/>
            <a:ext cx="0" cy="449580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nvGrpSpPr>
          <p:cNvPr id="5" name="Group 8"/>
          <p:cNvGrpSpPr>
            <a:grpSpLocks/>
          </p:cNvGrpSpPr>
          <p:nvPr/>
        </p:nvGrpSpPr>
        <p:grpSpPr bwMode="auto">
          <a:xfrm>
            <a:off x="7493000" y="2992438"/>
            <a:ext cx="1338263" cy="2189162"/>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7" name="Oval 10"/>
            <p:cNvSpPr>
              <a:spLocks noChangeArrowheads="1"/>
            </p:cNvSpPr>
            <p:nvPr/>
          </p:nvSpPr>
          <p:spPr bwMode="auto">
            <a:xfrm>
              <a:off x="4883" y="1885"/>
              <a:ext cx="127" cy="127"/>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8" name="Oval 11"/>
            <p:cNvSpPr>
              <a:spLocks noChangeArrowheads="1"/>
            </p:cNvSpPr>
            <p:nvPr/>
          </p:nvSpPr>
          <p:spPr bwMode="auto">
            <a:xfrm>
              <a:off x="5062" y="1885"/>
              <a:ext cx="127" cy="127"/>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9" name="Oval 12"/>
            <p:cNvSpPr>
              <a:spLocks noChangeArrowheads="1"/>
            </p:cNvSpPr>
            <p:nvPr/>
          </p:nvSpPr>
          <p:spPr bwMode="auto">
            <a:xfrm>
              <a:off x="4704" y="2064"/>
              <a:ext cx="127" cy="127"/>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 name="Oval 13"/>
            <p:cNvSpPr>
              <a:spLocks noChangeArrowheads="1"/>
            </p:cNvSpPr>
            <p:nvPr/>
          </p:nvSpPr>
          <p:spPr bwMode="auto">
            <a:xfrm>
              <a:off x="4883" y="2064"/>
              <a:ext cx="127" cy="127"/>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1" name="Oval 14"/>
            <p:cNvSpPr>
              <a:spLocks noChangeArrowheads="1"/>
            </p:cNvSpPr>
            <p:nvPr/>
          </p:nvSpPr>
          <p:spPr bwMode="auto">
            <a:xfrm>
              <a:off x="5062" y="2064"/>
              <a:ext cx="127" cy="127"/>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2" name="Oval 15"/>
            <p:cNvSpPr>
              <a:spLocks noChangeArrowheads="1"/>
            </p:cNvSpPr>
            <p:nvPr/>
          </p:nvSpPr>
          <p:spPr bwMode="auto">
            <a:xfrm>
              <a:off x="5241" y="2064"/>
              <a:ext cx="127" cy="127"/>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3" name="Oval 16"/>
            <p:cNvSpPr>
              <a:spLocks noChangeArrowheads="1"/>
            </p:cNvSpPr>
            <p:nvPr/>
          </p:nvSpPr>
          <p:spPr bwMode="auto">
            <a:xfrm>
              <a:off x="4704" y="2243"/>
              <a:ext cx="127" cy="127"/>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4" name="Oval 17"/>
            <p:cNvSpPr>
              <a:spLocks noChangeArrowheads="1"/>
            </p:cNvSpPr>
            <p:nvPr/>
          </p:nvSpPr>
          <p:spPr bwMode="auto">
            <a:xfrm>
              <a:off x="4883" y="2243"/>
              <a:ext cx="127" cy="127"/>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5" name="Oval 18"/>
            <p:cNvSpPr>
              <a:spLocks noChangeArrowheads="1"/>
            </p:cNvSpPr>
            <p:nvPr/>
          </p:nvSpPr>
          <p:spPr bwMode="auto">
            <a:xfrm>
              <a:off x="5062" y="2243"/>
              <a:ext cx="127" cy="127"/>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6" name="Oval 19"/>
            <p:cNvSpPr>
              <a:spLocks noChangeArrowheads="1"/>
            </p:cNvSpPr>
            <p:nvPr/>
          </p:nvSpPr>
          <p:spPr bwMode="auto">
            <a:xfrm>
              <a:off x="5241" y="2243"/>
              <a:ext cx="127" cy="127"/>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7" name="Oval 20"/>
            <p:cNvSpPr>
              <a:spLocks noChangeArrowheads="1"/>
            </p:cNvSpPr>
            <p:nvPr/>
          </p:nvSpPr>
          <p:spPr bwMode="auto">
            <a:xfrm>
              <a:off x="5420" y="2243"/>
              <a:ext cx="127" cy="127"/>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8" name="Oval 21"/>
            <p:cNvSpPr>
              <a:spLocks noChangeArrowheads="1"/>
            </p:cNvSpPr>
            <p:nvPr/>
          </p:nvSpPr>
          <p:spPr bwMode="auto">
            <a:xfrm>
              <a:off x="4704" y="2421"/>
              <a:ext cx="127" cy="128"/>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9" name="Oval 22"/>
            <p:cNvSpPr>
              <a:spLocks noChangeArrowheads="1"/>
            </p:cNvSpPr>
            <p:nvPr/>
          </p:nvSpPr>
          <p:spPr bwMode="auto">
            <a:xfrm>
              <a:off x="4883" y="2421"/>
              <a:ext cx="127" cy="128"/>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0" name="Oval 23"/>
            <p:cNvSpPr>
              <a:spLocks noChangeArrowheads="1"/>
            </p:cNvSpPr>
            <p:nvPr/>
          </p:nvSpPr>
          <p:spPr bwMode="auto">
            <a:xfrm>
              <a:off x="5062" y="2421"/>
              <a:ext cx="127" cy="128"/>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1" name="Oval 24"/>
            <p:cNvSpPr>
              <a:spLocks noChangeArrowheads="1"/>
            </p:cNvSpPr>
            <p:nvPr/>
          </p:nvSpPr>
          <p:spPr bwMode="auto">
            <a:xfrm>
              <a:off x="5241" y="2421"/>
              <a:ext cx="127" cy="128"/>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2" name="Oval 25"/>
            <p:cNvSpPr>
              <a:spLocks noChangeArrowheads="1"/>
            </p:cNvSpPr>
            <p:nvPr/>
          </p:nvSpPr>
          <p:spPr bwMode="auto">
            <a:xfrm>
              <a:off x="4704" y="2600"/>
              <a:ext cx="127" cy="128"/>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3" name="Oval 26"/>
            <p:cNvSpPr>
              <a:spLocks noChangeArrowheads="1"/>
            </p:cNvSpPr>
            <p:nvPr/>
          </p:nvSpPr>
          <p:spPr bwMode="auto">
            <a:xfrm>
              <a:off x="4883" y="2600"/>
              <a:ext cx="127" cy="128"/>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4" name="Oval 27"/>
            <p:cNvSpPr>
              <a:spLocks noChangeArrowheads="1"/>
            </p:cNvSpPr>
            <p:nvPr/>
          </p:nvSpPr>
          <p:spPr bwMode="auto">
            <a:xfrm>
              <a:off x="5062" y="2600"/>
              <a:ext cx="127" cy="128"/>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5" name="Oval 28"/>
            <p:cNvSpPr>
              <a:spLocks noChangeArrowheads="1"/>
            </p:cNvSpPr>
            <p:nvPr/>
          </p:nvSpPr>
          <p:spPr bwMode="auto">
            <a:xfrm>
              <a:off x="5241" y="2600"/>
              <a:ext cx="127" cy="128"/>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6" name="Oval 29"/>
            <p:cNvSpPr>
              <a:spLocks noChangeArrowheads="1"/>
            </p:cNvSpPr>
            <p:nvPr/>
          </p:nvSpPr>
          <p:spPr bwMode="auto">
            <a:xfrm>
              <a:off x="5420" y="2600"/>
              <a:ext cx="127" cy="128"/>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7" name="Oval 30"/>
            <p:cNvSpPr>
              <a:spLocks noChangeArrowheads="1"/>
            </p:cNvSpPr>
            <p:nvPr/>
          </p:nvSpPr>
          <p:spPr bwMode="auto">
            <a:xfrm>
              <a:off x="4704" y="2779"/>
              <a:ext cx="127" cy="127"/>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8" name="Oval 31"/>
            <p:cNvSpPr>
              <a:spLocks noChangeArrowheads="1"/>
            </p:cNvSpPr>
            <p:nvPr/>
          </p:nvSpPr>
          <p:spPr bwMode="auto">
            <a:xfrm>
              <a:off x="4883" y="2779"/>
              <a:ext cx="127" cy="127"/>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29" name="Oval 32"/>
            <p:cNvSpPr>
              <a:spLocks noChangeArrowheads="1"/>
            </p:cNvSpPr>
            <p:nvPr/>
          </p:nvSpPr>
          <p:spPr bwMode="auto">
            <a:xfrm>
              <a:off x="5062" y="2779"/>
              <a:ext cx="127" cy="127"/>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30" name="Oval 33"/>
            <p:cNvSpPr>
              <a:spLocks noChangeArrowheads="1"/>
            </p:cNvSpPr>
            <p:nvPr/>
          </p:nvSpPr>
          <p:spPr bwMode="auto">
            <a:xfrm>
              <a:off x="5241" y="2779"/>
              <a:ext cx="127" cy="127"/>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31" name="Oval 34"/>
            <p:cNvSpPr>
              <a:spLocks noChangeArrowheads="1"/>
            </p:cNvSpPr>
            <p:nvPr/>
          </p:nvSpPr>
          <p:spPr bwMode="auto">
            <a:xfrm>
              <a:off x="4704" y="2958"/>
              <a:ext cx="127" cy="127"/>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32" name="Oval 35"/>
            <p:cNvSpPr>
              <a:spLocks noChangeArrowheads="1"/>
            </p:cNvSpPr>
            <p:nvPr/>
          </p:nvSpPr>
          <p:spPr bwMode="auto">
            <a:xfrm>
              <a:off x="4883" y="2958"/>
              <a:ext cx="127" cy="127"/>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33" name="Oval 36"/>
            <p:cNvSpPr>
              <a:spLocks noChangeArrowheads="1"/>
            </p:cNvSpPr>
            <p:nvPr/>
          </p:nvSpPr>
          <p:spPr bwMode="auto">
            <a:xfrm>
              <a:off x="5062" y="2958"/>
              <a:ext cx="127" cy="127"/>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34" name="Oval 37"/>
            <p:cNvSpPr>
              <a:spLocks noChangeArrowheads="1"/>
            </p:cNvSpPr>
            <p:nvPr/>
          </p:nvSpPr>
          <p:spPr bwMode="auto">
            <a:xfrm>
              <a:off x="5241" y="2958"/>
              <a:ext cx="127" cy="127"/>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35" name="Oval 38"/>
            <p:cNvSpPr>
              <a:spLocks noChangeArrowheads="1"/>
            </p:cNvSpPr>
            <p:nvPr/>
          </p:nvSpPr>
          <p:spPr bwMode="auto">
            <a:xfrm>
              <a:off x="4883" y="3137"/>
              <a:ext cx="127" cy="127"/>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36" name="Oval 39"/>
            <p:cNvSpPr>
              <a:spLocks noChangeArrowheads="1"/>
            </p:cNvSpPr>
            <p:nvPr/>
          </p:nvSpPr>
          <p:spPr bwMode="auto">
            <a:xfrm>
              <a:off x="5241" y="3137"/>
              <a:ext cx="127" cy="127"/>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grpSp>
      <p:sp>
        <p:nvSpPr>
          <p:cNvPr id="37" name="Line 40"/>
          <p:cNvSpPr>
            <a:spLocks noChangeShapeType="1"/>
          </p:cNvSpPr>
          <p:nvPr/>
        </p:nvSpPr>
        <p:spPr bwMode="auto">
          <a:xfrm>
            <a:off x="304800" y="2819400"/>
            <a:ext cx="8229600" cy="0"/>
          </a:xfrm>
          <a:prstGeom prst="line">
            <a:avLst/>
          </a:prstGeom>
          <a:noFill/>
          <a:ln w="63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72707" name="Rectangle 3"/>
          <p:cNvSpPr>
            <a:spLocks noGrp="1" noChangeArrowheads="1"/>
          </p:cNvSpPr>
          <p:nvPr>
            <p:ph type="ctrTitle"/>
          </p:nvPr>
        </p:nvSpPr>
        <p:spPr>
          <a:xfrm>
            <a:off x="315913" y="466725"/>
            <a:ext cx="6781800" cy="2133600"/>
          </a:xfrm>
        </p:spPr>
        <p:txBody>
          <a:bodyPr/>
          <a:lstStyle>
            <a:lvl1pPr algn="r">
              <a:defRPr sz="4800"/>
            </a:lvl1pPr>
          </a:lstStyle>
          <a:p>
            <a:pPr lvl="0"/>
            <a:r>
              <a:rPr lang="fr-FR" altLang="en-US" noProof="0" smtClean="0"/>
              <a:t>Cliquez pour modifier le style du titre</a:t>
            </a:r>
          </a:p>
        </p:txBody>
      </p:sp>
      <p:sp>
        <p:nvSpPr>
          <p:cNvPr id="72708"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pPr lvl="0"/>
            <a:r>
              <a:rPr lang="fr-FR" altLang="en-US" noProof="0" smtClean="0"/>
              <a:t>Cliquez pour modifier le style des sous-titres du masque</a:t>
            </a:r>
          </a:p>
        </p:txBody>
      </p:sp>
      <p:sp>
        <p:nvSpPr>
          <p:cNvPr id="38" name="Rectangle 5"/>
          <p:cNvSpPr>
            <a:spLocks noGrp="1" noChangeArrowheads="1"/>
          </p:cNvSpPr>
          <p:nvPr>
            <p:ph type="dt" sz="half" idx="10"/>
          </p:nvPr>
        </p:nvSpPr>
        <p:spPr/>
        <p:txBody>
          <a:bodyPr/>
          <a:lstStyle>
            <a:lvl1pPr>
              <a:defRPr/>
            </a:lvl1pPr>
          </a:lstStyle>
          <a:p>
            <a:pPr>
              <a:defRPr/>
            </a:pPr>
            <a:endParaRPr lang="fr-FR" altLang="en-US"/>
          </a:p>
        </p:txBody>
      </p:sp>
      <p:sp>
        <p:nvSpPr>
          <p:cNvPr id="39" name="Rectangle 6"/>
          <p:cNvSpPr>
            <a:spLocks noGrp="1" noChangeArrowheads="1"/>
          </p:cNvSpPr>
          <p:nvPr>
            <p:ph type="ftr" sz="quarter" idx="11"/>
          </p:nvPr>
        </p:nvSpPr>
        <p:spPr/>
        <p:txBody>
          <a:bodyPr/>
          <a:lstStyle>
            <a:lvl1pPr>
              <a:defRPr/>
            </a:lvl1pPr>
          </a:lstStyle>
          <a:p>
            <a:pPr>
              <a:defRPr/>
            </a:pPr>
            <a:endParaRPr lang="fr-FR" altLang="en-US"/>
          </a:p>
        </p:txBody>
      </p:sp>
      <p:sp>
        <p:nvSpPr>
          <p:cNvPr id="40" name="Rectangle 7"/>
          <p:cNvSpPr>
            <a:spLocks noGrp="1" noChangeArrowheads="1"/>
          </p:cNvSpPr>
          <p:nvPr>
            <p:ph type="sldNum" sz="quarter" idx="12"/>
          </p:nvPr>
        </p:nvSpPr>
        <p:spPr/>
        <p:txBody>
          <a:bodyPr/>
          <a:lstStyle>
            <a:lvl1pPr>
              <a:defRPr/>
            </a:lvl1pPr>
          </a:lstStyle>
          <a:p>
            <a:pPr>
              <a:defRPr/>
            </a:pPr>
            <a:fld id="{6379B17B-6F1C-4820-A583-28ED907B5149}" type="slidenum">
              <a:rPr lang="fr-FR" altLang="en-US"/>
              <a:pPr>
                <a:defRPr/>
              </a:pPr>
              <a:t>‹#›</a:t>
            </a:fld>
            <a:endParaRPr lang="fr-FR" altLang="en-US"/>
          </a:p>
        </p:txBody>
      </p:sp>
    </p:spTree>
    <p:extLst>
      <p:ext uri="{BB962C8B-B14F-4D97-AF65-F5344CB8AC3E}">
        <p14:creationId xmlns:p14="http://schemas.microsoft.com/office/powerpoint/2010/main" xmlns="" val="3809202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6" name="Rectangle 7"/>
          <p:cNvSpPr>
            <a:spLocks noGrp="1" noChangeArrowheads="1"/>
          </p:cNvSpPr>
          <p:nvPr>
            <p:ph type="sldNum" sz="quarter" idx="12"/>
          </p:nvPr>
        </p:nvSpPr>
        <p:spPr>
          <a:ln/>
        </p:spPr>
        <p:txBody>
          <a:bodyPr/>
          <a:lstStyle>
            <a:lvl1pPr>
              <a:defRPr/>
            </a:lvl1pPr>
          </a:lstStyle>
          <a:p>
            <a:pPr>
              <a:defRPr/>
            </a:pPr>
            <a:fld id="{8B76C796-1B2D-41BA-AE5A-DA3ABB8252EC}" type="slidenum">
              <a:rPr lang="fr-FR" altLang="en-US"/>
              <a:pPr>
                <a:defRPr/>
              </a:pPr>
              <a:t>‹#›</a:t>
            </a:fld>
            <a:endParaRPr lang="fr-FR" altLang="en-US"/>
          </a:p>
        </p:txBody>
      </p:sp>
    </p:spTree>
    <p:extLst>
      <p:ext uri="{BB962C8B-B14F-4D97-AF65-F5344CB8AC3E}">
        <p14:creationId xmlns:p14="http://schemas.microsoft.com/office/powerpoint/2010/main" xmlns="" val="253083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6" name="Rectangle 7"/>
          <p:cNvSpPr>
            <a:spLocks noGrp="1" noChangeArrowheads="1"/>
          </p:cNvSpPr>
          <p:nvPr>
            <p:ph type="sldNum" sz="quarter" idx="12"/>
          </p:nvPr>
        </p:nvSpPr>
        <p:spPr>
          <a:ln/>
        </p:spPr>
        <p:txBody>
          <a:bodyPr/>
          <a:lstStyle>
            <a:lvl1pPr>
              <a:defRPr/>
            </a:lvl1pPr>
          </a:lstStyle>
          <a:p>
            <a:pPr>
              <a:defRPr/>
            </a:pPr>
            <a:fld id="{9BE251B0-96E6-41F4-8F1D-1D45909A5F35}" type="slidenum">
              <a:rPr lang="fr-FR" altLang="en-US"/>
              <a:pPr>
                <a:defRPr/>
              </a:pPr>
              <a:t>‹#›</a:t>
            </a:fld>
            <a:endParaRPr lang="fr-FR" altLang="en-US"/>
          </a:p>
        </p:txBody>
      </p:sp>
    </p:spTree>
    <p:extLst>
      <p:ext uri="{BB962C8B-B14F-4D97-AF65-F5344CB8AC3E}">
        <p14:creationId xmlns:p14="http://schemas.microsoft.com/office/powerpoint/2010/main" xmlns="" val="436592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7" name="Rectangle 7"/>
          <p:cNvSpPr>
            <a:spLocks noGrp="1" noChangeArrowheads="1"/>
          </p:cNvSpPr>
          <p:nvPr>
            <p:ph type="sldNum" sz="quarter" idx="12"/>
          </p:nvPr>
        </p:nvSpPr>
        <p:spPr>
          <a:ln/>
        </p:spPr>
        <p:txBody>
          <a:bodyPr/>
          <a:lstStyle>
            <a:lvl1pPr>
              <a:defRPr/>
            </a:lvl1pPr>
          </a:lstStyle>
          <a:p>
            <a:pPr>
              <a:defRPr/>
            </a:pPr>
            <a:fld id="{10B8BBFD-4F5E-4ECE-B3FD-53F862C74BFA}" type="slidenum">
              <a:rPr lang="fr-FR" altLang="en-US"/>
              <a:pPr>
                <a:defRPr/>
              </a:pPr>
              <a:t>‹#›</a:t>
            </a:fld>
            <a:endParaRPr lang="fr-FR" altLang="en-US"/>
          </a:p>
        </p:txBody>
      </p:sp>
    </p:spTree>
    <p:extLst>
      <p:ext uri="{BB962C8B-B14F-4D97-AF65-F5344CB8AC3E}">
        <p14:creationId xmlns:p14="http://schemas.microsoft.com/office/powerpoint/2010/main" xmlns="" val="3346642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8"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9" name="Rectangle 7"/>
          <p:cNvSpPr>
            <a:spLocks noGrp="1" noChangeArrowheads="1"/>
          </p:cNvSpPr>
          <p:nvPr>
            <p:ph type="sldNum" sz="quarter" idx="12"/>
          </p:nvPr>
        </p:nvSpPr>
        <p:spPr>
          <a:ln/>
        </p:spPr>
        <p:txBody>
          <a:bodyPr/>
          <a:lstStyle>
            <a:lvl1pPr>
              <a:defRPr/>
            </a:lvl1pPr>
          </a:lstStyle>
          <a:p>
            <a:pPr>
              <a:defRPr/>
            </a:pPr>
            <a:fld id="{FEC0D710-F30B-4330-AE03-1F1035D0D77C}" type="slidenum">
              <a:rPr lang="fr-FR" altLang="en-US"/>
              <a:pPr>
                <a:defRPr/>
              </a:pPr>
              <a:t>‹#›</a:t>
            </a:fld>
            <a:endParaRPr lang="fr-FR" altLang="en-US"/>
          </a:p>
        </p:txBody>
      </p:sp>
    </p:spTree>
    <p:extLst>
      <p:ext uri="{BB962C8B-B14F-4D97-AF65-F5344CB8AC3E}">
        <p14:creationId xmlns:p14="http://schemas.microsoft.com/office/powerpoint/2010/main" xmlns="" val="4018655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4"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5" name="Rectangle 7"/>
          <p:cNvSpPr>
            <a:spLocks noGrp="1" noChangeArrowheads="1"/>
          </p:cNvSpPr>
          <p:nvPr>
            <p:ph type="sldNum" sz="quarter" idx="12"/>
          </p:nvPr>
        </p:nvSpPr>
        <p:spPr>
          <a:ln/>
        </p:spPr>
        <p:txBody>
          <a:bodyPr/>
          <a:lstStyle>
            <a:lvl1pPr>
              <a:defRPr/>
            </a:lvl1pPr>
          </a:lstStyle>
          <a:p>
            <a:pPr>
              <a:defRPr/>
            </a:pPr>
            <a:fld id="{D0C2ABDB-9866-4CC8-99E2-229D24F1D450}" type="slidenum">
              <a:rPr lang="fr-FR" altLang="en-US"/>
              <a:pPr>
                <a:defRPr/>
              </a:pPr>
              <a:t>‹#›</a:t>
            </a:fld>
            <a:endParaRPr lang="fr-FR" altLang="en-US"/>
          </a:p>
        </p:txBody>
      </p:sp>
    </p:spTree>
    <p:extLst>
      <p:ext uri="{BB962C8B-B14F-4D97-AF65-F5344CB8AC3E}">
        <p14:creationId xmlns:p14="http://schemas.microsoft.com/office/powerpoint/2010/main" xmlns="" val="1116797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3"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4" name="Rectangle 7"/>
          <p:cNvSpPr>
            <a:spLocks noGrp="1" noChangeArrowheads="1"/>
          </p:cNvSpPr>
          <p:nvPr>
            <p:ph type="sldNum" sz="quarter" idx="12"/>
          </p:nvPr>
        </p:nvSpPr>
        <p:spPr>
          <a:ln/>
        </p:spPr>
        <p:txBody>
          <a:bodyPr/>
          <a:lstStyle>
            <a:lvl1pPr>
              <a:defRPr/>
            </a:lvl1pPr>
          </a:lstStyle>
          <a:p>
            <a:pPr>
              <a:defRPr/>
            </a:pPr>
            <a:fld id="{3BBF88AD-AC25-4155-A945-94D58D8D45A1}" type="slidenum">
              <a:rPr lang="fr-FR" altLang="en-US"/>
              <a:pPr>
                <a:defRPr/>
              </a:pPr>
              <a:t>‹#›</a:t>
            </a:fld>
            <a:endParaRPr lang="fr-FR" altLang="en-US"/>
          </a:p>
        </p:txBody>
      </p:sp>
    </p:spTree>
    <p:extLst>
      <p:ext uri="{BB962C8B-B14F-4D97-AF65-F5344CB8AC3E}">
        <p14:creationId xmlns:p14="http://schemas.microsoft.com/office/powerpoint/2010/main" xmlns="" val="2287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lstStyle>
            <a:lvl1pPr algn="l">
              <a:defRPr sz="2000" b="1"/>
            </a:lvl1pPr>
          </a:lstStyle>
          <a:p>
            <a:r>
              <a:rPr lang="fr-FR" smtClean="0"/>
              <a:t>Modifiez le style du titre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7" name="Rectangle 7"/>
          <p:cNvSpPr>
            <a:spLocks noGrp="1" noChangeArrowheads="1"/>
          </p:cNvSpPr>
          <p:nvPr>
            <p:ph type="sldNum" sz="quarter" idx="12"/>
          </p:nvPr>
        </p:nvSpPr>
        <p:spPr>
          <a:ln/>
        </p:spPr>
        <p:txBody>
          <a:bodyPr/>
          <a:lstStyle>
            <a:lvl1pPr>
              <a:defRPr/>
            </a:lvl1pPr>
          </a:lstStyle>
          <a:p>
            <a:pPr>
              <a:defRPr/>
            </a:pPr>
            <a:fld id="{2A41E7EE-21FA-422D-BBCC-C754DAB8378E}" type="slidenum">
              <a:rPr lang="fr-FR" altLang="en-US"/>
              <a:pPr>
                <a:defRPr/>
              </a:pPr>
              <a:t>‹#›</a:t>
            </a:fld>
            <a:endParaRPr lang="fr-FR" altLang="en-US"/>
          </a:p>
        </p:txBody>
      </p:sp>
    </p:spTree>
    <p:extLst>
      <p:ext uri="{BB962C8B-B14F-4D97-AF65-F5344CB8AC3E}">
        <p14:creationId xmlns:p14="http://schemas.microsoft.com/office/powerpoint/2010/main" xmlns="" val="21533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lstStyle>
            <a:lvl1pPr algn="l">
              <a:defRPr sz="2000" b="1"/>
            </a:lvl1pPr>
          </a:lstStyle>
          <a:p>
            <a:r>
              <a:rPr lang="fr-FR" smtClean="0"/>
              <a:t>Modifiez le style du titre</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7" name="Rectangle 7"/>
          <p:cNvSpPr>
            <a:spLocks noGrp="1" noChangeArrowheads="1"/>
          </p:cNvSpPr>
          <p:nvPr>
            <p:ph type="sldNum" sz="quarter" idx="12"/>
          </p:nvPr>
        </p:nvSpPr>
        <p:spPr>
          <a:ln/>
        </p:spPr>
        <p:txBody>
          <a:bodyPr/>
          <a:lstStyle>
            <a:lvl1pPr>
              <a:defRPr/>
            </a:lvl1pPr>
          </a:lstStyle>
          <a:p>
            <a:pPr>
              <a:defRPr/>
            </a:pPr>
            <a:fld id="{5DB8CE9D-1EF5-46C3-AE76-46E527DA2C47}" type="slidenum">
              <a:rPr lang="fr-FR" altLang="en-US"/>
              <a:pPr>
                <a:defRPr/>
              </a:pPr>
              <a:t>‹#›</a:t>
            </a:fld>
            <a:endParaRPr lang="fr-FR" altLang="en-US"/>
          </a:p>
        </p:txBody>
      </p:sp>
    </p:spTree>
    <p:extLst>
      <p:ext uri="{BB962C8B-B14F-4D97-AF65-F5344CB8AC3E}">
        <p14:creationId xmlns:p14="http://schemas.microsoft.com/office/powerpoint/2010/main" xmlns="" val="1865764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6" name="Rectangle 7"/>
          <p:cNvSpPr>
            <a:spLocks noGrp="1" noChangeArrowheads="1"/>
          </p:cNvSpPr>
          <p:nvPr>
            <p:ph type="sldNum" sz="quarter" idx="12"/>
          </p:nvPr>
        </p:nvSpPr>
        <p:spPr>
          <a:ln/>
        </p:spPr>
        <p:txBody>
          <a:bodyPr/>
          <a:lstStyle>
            <a:lvl1pPr>
              <a:defRPr/>
            </a:lvl1pPr>
          </a:lstStyle>
          <a:p>
            <a:pPr>
              <a:defRPr/>
            </a:pPr>
            <a:fld id="{4856E759-67E7-4487-ADC8-4097F68D3EDA}" type="slidenum">
              <a:rPr lang="fr-FR" altLang="en-US"/>
              <a:pPr>
                <a:defRPr/>
              </a:pPr>
              <a:t>‹#›</a:t>
            </a:fld>
            <a:endParaRPr lang="fr-FR" altLang="en-US"/>
          </a:p>
        </p:txBody>
      </p:sp>
    </p:spTree>
    <p:extLst>
      <p:ext uri="{BB962C8B-B14F-4D97-AF65-F5344CB8AC3E}">
        <p14:creationId xmlns:p14="http://schemas.microsoft.com/office/powerpoint/2010/main" xmlns="" val="3769692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22238"/>
            <a:ext cx="2057400" cy="6008687"/>
          </a:xfrm>
        </p:spPr>
        <p:txBody>
          <a:bodyPr vert="eaVert"/>
          <a:lstStyle/>
          <a:p>
            <a:r>
              <a:rPr lang="fr-FR" smtClean="0"/>
              <a:t>Modifiez le style du titre</a:t>
            </a:r>
            <a:endParaRPr lang="fr-CA"/>
          </a:p>
        </p:txBody>
      </p:sp>
      <p:sp>
        <p:nvSpPr>
          <p:cNvPr id="3" name="Espace réservé du texte vertical 2"/>
          <p:cNvSpPr>
            <a:spLocks noGrp="1"/>
          </p:cNvSpPr>
          <p:nvPr>
            <p:ph type="body" orient="vert" idx="1"/>
          </p:nvPr>
        </p:nvSpPr>
        <p:spPr>
          <a:xfrm>
            <a:off x="457200" y="122238"/>
            <a:ext cx="6019800" cy="600868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5"/>
          <p:cNvSpPr>
            <a:spLocks noGrp="1" noChangeArrowheads="1"/>
          </p:cNvSpPr>
          <p:nvPr>
            <p:ph type="dt" sz="half" idx="10"/>
          </p:nvPr>
        </p:nvSpPr>
        <p:spPr>
          <a:ln/>
        </p:spPr>
        <p:txBody>
          <a:bodyPr/>
          <a:lstStyle>
            <a:lvl1pPr>
              <a:defRPr/>
            </a:lvl1pPr>
          </a:lstStyle>
          <a:p>
            <a:pPr>
              <a:defRPr/>
            </a:pPr>
            <a:endParaRPr lang="fr-FR"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fr-FR" altLang="en-US"/>
          </a:p>
        </p:txBody>
      </p:sp>
      <p:sp>
        <p:nvSpPr>
          <p:cNvPr id="6" name="Rectangle 7"/>
          <p:cNvSpPr>
            <a:spLocks noGrp="1" noChangeArrowheads="1"/>
          </p:cNvSpPr>
          <p:nvPr>
            <p:ph type="sldNum" sz="quarter" idx="12"/>
          </p:nvPr>
        </p:nvSpPr>
        <p:spPr>
          <a:ln/>
        </p:spPr>
        <p:txBody>
          <a:bodyPr/>
          <a:lstStyle>
            <a:lvl1pPr>
              <a:defRPr/>
            </a:lvl1pPr>
          </a:lstStyle>
          <a:p>
            <a:pPr>
              <a:defRPr/>
            </a:pPr>
            <a:fld id="{96061843-8647-426A-9B89-FF7E639E80DF}" type="slidenum">
              <a:rPr lang="fr-FR" altLang="en-US"/>
              <a:pPr>
                <a:defRPr/>
              </a:pPr>
              <a:t>‹#›</a:t>
            </a:fld>
            <a:endParaRPr lang="fr-FR" altLang="en-US"/>
          </a:p>
        </p:txBody>
      </p:sp>
    </p:spTree>
    <p:extLst>
      <p:ext uri="{BB962C8B-B14F-4D97-AF65-F5344CB8AC3E}">
        <p14:creationId xmlns:p14="http://schemas.microsoft.com/office/powerpoint/2010/main" xmlns="" val="4146447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Line 2"/>
          <p:cNvSpPr>
            <a:spLocks noChangeShapeType="1"/>
          </p:cNvSpPr>
          <p:nvPr/>
        </p:nvSpPr>
        <p:spPr bwMode="auto">
          <a:xfrm>
            <a:off x="7962900" y="152400"/>
            <a:ext cx="0" cy="152400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1027" name="Rectangle 3"/>
          <p:cNvSpPr>
            <a:spLocks noGrp="1" noChangeArrowheads="1"/>
          </p:cNvSpPr>
          <p:nvPr>
            <p:ph type="title"/>
          </p:nvPr>
        </p:nvSpPr>
        <p:spPr bwMode="auto">
          <a:xfrm>
            <a:off x="457200" y="122238"/>
            <a:ext cx="7543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fr-FR" altLang="en-US" smtClean="0"/>
              <a:t>Cliquez pour modifier le style du titre</a:t>
            </a:r>
          </a:p>
        </p:txBody>
      </p:sp>
      <p:sp>
        <p:nvSpPr>
          <p:cNvPr id="1028" name="Rectangle 4"/>
          <p:cNvSpPr>
            <a:spLocks noGrp="1" noChangeArrowheads="1"/>
          </p:cNvSpPr>
          <p:nvPr>
            <p:ph type="body" idx="1"/>
          </p:nvPr>
        </p:nvSpPr>
        <p:spPr bwMode="auto">
          <a:xfrm>
            <a:off x="457200" y="1719263"/>
            <a:ext cx="8229600" cy="44116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en-US" smtClean="0"/>
              <a:t>Cliquez pour modifier les styles du texte du masque</a:t>
            </a:r>
          </a:p>
          <a:p>
            <a:pPr lvl="1"/>
            <a:r>
              <a:rPr lang="fr-FR" altLang="en-US" smtClean="0"/>
              <a:t>Deuxième niveau</a:t>
            </a:r>
          </a:p>
          <a:p>
            <a:pPr lvl="2"/>
            <a:r>
              <a:rPr lang="fr-FR" altLang="en-US" smtClean="0"/>
              <a:t>Troisième niveau</a:t>
            </a:r>
          </a:p>
          <a:p>
            <a:pPr lvl="3"/>
            <a:r>
              <a:rPr lang="fr-FR" altLang="en-US" smtClean="0"/>
              <a:t>Quatrième niveau</a:t>
            </a:r>
          </a:p>
          <a:p>
            <a:pPr lvl="4"/>
            <a:r>
              <a:rPr lang="fr-FR" altLang="en-US" smtClean="0"/>
              <a:t>Cinquième niveau</a:t>
            </a:r>
          </a:p>
        </p:txBody>
      </p:sp>
      <p:sp>
        <p:nvSpPr>
          <p:cNvPr id="71685" name="Rectangle 5"/>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pPr>
              <a:defRPr/>
            </a:pPr>
            <a:endParaRPr lang="fr-FR" altLang="en-US"/>
          </a:p>
        </p:txBody>
      </p:sp>
      <p:sp>
        <p:nvSpPr>
          <p:cNvPr id="71686" name="Rectangle 6"/>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pPr>
              <a:defRPr/>
            </a:pPr>
            <a:endParaRPr lang="fr-FR" altLang="en-US"/>
          </a:p>
        </p:txBody>
      </p:sp>
      <p:sp>
        <p:nvSpPr>
          <p:cNvPr id="71687" name="Rectangle 7"/>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pPr>
              <a:defRPr/>
            </a:pPr>
            <a:fld id="{62C6CCBC-376E-4DF0-84EA-45007732EA5D}" type="slidenum">
              <a:rPr lang="fr-FR" altLang="en-US"/>
              <a:pPr>
                <a:defRPr/>
              </a:pPr>
              <a:t>‹#›</a:t>
            </a:fld>
            <a:endParaRPr lang="fr-FR" altLang="en-US"/>
          </a:p>
        </p:txBody>
      </p:sp>
      <p:grpSp>
        <p:nvGrpSpPr>
          <p:cNvPr id="1032" name="Group 8"/>
          <p:cNvGrpSpPr>
            <a:grpSpLocks/>
          </p:cNvGrpSpPr>
          <p:nvPr/>
        </p:nvGrpSpPr>
        <p:grpSpPr bwMode="auto">
          <a:xfrm>
            <a:off x="8153400" y="152400"/>
            <a:ext cx="792163" cy="1295400"/>
            <a:chOff x="5136" y="960"/>
            <a:chExt cx="528" cy="864"/>
          </a:xfrm>
        </p:grpSpPr>
        <p:sp>
          <p:nvSpPr>
            <p:cNvPr id="1033" name="Oval 9"/>
            <p:cNvSpPr>
              <a:spLocks noChangeArrowheads="1"/>
            </p:cNvSpPr>
            <p:nvPr/>
          </p:nvSpPr>
          <p:spPr bwMode="auto">
            <a:xfrm>
              <a:off x="5136" y="960"/>
              <a:ext cx="80" cy="80"/>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34" name="Oval 10"/>
            <p:cNvSpPr>
              <a:spLocks noChangeArrowheads="1"/>
            </p:cNvSpPr>
            <p:nvPr/>
          </p:nvSpPr>
          <p:spPr bwMode="auto">
            <a:xfrm>
              <a:off x="5248" y="960"/>
              <a:ext cx="80" cy="80"/>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35" name="Oval 11"/>
            <p:cNvSpPr>
              <a:spLocks noChangeArrowheads="1"/>
            </p:cNvSpPr>
            <p:nvPr/>
          </p:nvSpPr>
          <p:spPr bwMode="auto">
            <a:xfrm>
              <a:off x="5360" y="960"/>
              <a:ext cx="80" cy="80"/>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36" name="Oval 12"/>
            <p:cNvSpPr>
              <a:spLocks noChangeArrowheads="1"/>
            </p:cNvSpPr>
            <p:nvPr/>
          </p:nvSpPr>
          <p:spPr bwMode="auto">
            <a:xfrm>
              <a:off x="5136" y="1072"/>
              <a:ext cx="80" cy="80"/>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37" name="Oval 13"/>
            <p:cNvSpPr>
              <a:spLocks noChangeArrowheads="1"/>
            </p:cNvSpPr>
            <p:nvPr/>
          </p:nvSpPr>
          <p:spPr bwMode="auto">
            <a:xfrm>
              <a:off x="5248" y="1072"/>
              <a:ext cx="80" cy="80"/>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38" name="Oval 14"/>
            <p:cNvSpPr>
              <a:spLocks noChangeArrowheads="1"/>
            </p:cNvSpPr>
            <p:nvPr/>
          </p:nvSpPr>
          <p:spPr bwMode="auto">
            <a:xfrm>
              <a:off x="5360" y="1072"/>
              <a:ext cx="80" cy="80"/>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39" name="Oval 15"/>
            <p:cNvSpPr>
              <a:spLocks noChangeArrowheads="1"/>
            </p:cNvSpPr>
            <p:nvPr/>
          </p:nvSpPr>
          <p:spPr bwMode="auto">
            <a:xfrm>
              <a:off x="5472" y="1072"/>
              <a:ext cx="80" cy="80"/>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0" name="Oval 16"/>
            <p:cNvSpPr>
              <a:spLocks noChangeArrowheads="1"/>
            </p:cNvSpPr>
            <p:nvPr/>
          </p:nvSpPr>
          <p:spPr bwMode="auto">
            <a:xfrm>
              <a:off x="5136" y="1184"/>
              <a:ext cx="80" cy="80"/>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1" name="Oval 17"/>
            <p:cNvSpPr>
              <a:spLocks noChangeArrowheads="1"/>
            </p:cNvSpPr>
            <p:nvPr/>
          </p:nvSpPr>
          <p:spPr bwMode="auto">
            <a:xfrm>
              <a:off x="5248" y="1184"/>
              <a:ext cx="80" cy="80"/>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2" name="Oval 18"/>
            <p:cNvSpPr>
              <a:spLocks noChangeArrowheads="1"/>
            </p:cNvSpPr>
            <p:nvPr/>
          </p:nvSpPr>
          <p:spPr bwMode="auto">
            <a:xfrm>
              <a:off x="5360" y="1184"/>
              <a:ext cx="80" cy="80"/>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3" name="Oval 19"/>
            <p:cNvSpPr>
              <a:spLocks noChangeArrowheads="1"/>
            </p:cNvSpPr>
            <p:nvPr/>
          </p:nvSpPr>
          <p:spPr bwMode="auto">
            <a:xfrm>
              <a:off x="5472" y="1184"/>
              <a:ext cx="80" cy="80"/>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4" name="Oval 20"/>
            <p:cNvSpPr>
              <a:spLocks noChangeArrowheads="1"/>
            </p:cNvSpPr>
            <p:nvPr/>
          </p:nvSpPr>
          <p:spPr bwMode="auto">
            <a:xfrm>
              <a:off x="5584" y="1184"/>
              <a:ext cx="80" cy="80"/>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5" name="Oval 21"/>
            <p:cNvSpPr>
              <a:spLocks noChangeArrowheads="1"/>
            </p:cNvSpPr>
            <p:nvPr/>
          </p:nvSpPr>
          <p:spPr bwMode="auto">
            <a:xfrm>
              <a:off x="5136" y="1296"/>
              <a:ext cx="80" cy="80"/>
            </a:xfrm>
            <a:prstGeom prst="ellipse">
              <a:avLst/>
            </a:prstGeom>
            <a:solidFill>
              <a:schemeClr val="tx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6" name="Oval 22"/>
            <p:cNvSpPr>
              <a:spLocks noChangeArrowheads="1"/>
            </p:cNvSpPr>
            <p:nvPr/>
          </p:nvSpPr>
          <p:spPr bwMode="auto">
            <a:xfrm>
              <a:off x="5248" y="1296"/>
              <a:ext cx="80" cy="80"/>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7" name="Oval 23"/>
            <p:cNvSpPr>
              <a:spLocks noChangeArrowheads="1"/>
            </p:cNvSpPr>
            <p:nvPr/>
          </p:nvSpPr>
          <p:spPr bwMode="auto">
            <a:xfrm>
              <a:off x="5360" y="1296"/>
              <a:ext cx="80" cy="80"/>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8" name="Oval 24"/>
            <p:cNvSpPr>
              <a:spLocks noChangeArrowheads="1"/>
            </p:cNvSpPr>
            <p:nvPr/>
          </p:nvSpPr>
          <p:spPr bwMode="auto">
            <a:xfrm>
              <a:off x="5472" y="1296"/>
              <a:ext cx="80" cy="80"/>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49" name="Oval 25"/>
            <p:cNvSpPr>
              <a:spLocks noChangeArrowheads="1"/>
            </p:cNvSpPr>
            <p:nvPr/>
          </p:nvSpPr>
          <p:spPr bwMode="auto">
            <a:xfrm>
              <a:off x="5136" y="1408"/>
              <a:ext cx="80" cy="80"/>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0" name="Oval 26"/>
            <p:cNvSpPr>
              <a:spLocks noChangeArrowheads="1"/>
            </p:cNvSpPr>
            <p:nvPr/>
          </p:nvSpPr>
          <p:spPr bwMode="auto">
            <a:xfrm>
              <a:off x="5248" y="1408"/>
              <a:ext cx="80" cy="80"/>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1" name="Oval 27"/>
            <p:cNvSpPr>
              <a:spLocks noChangeArrowheads="1"/>
            </p:cNvSpPr>
            <p:nvPr/>
          </p:nvSpPr>
          <p:spPr bwMode="auto">
            <a:xfrm>
              <a:off x="5360" y="1408"/>
              <a:ext cx="80" cy="80"/>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2" name="Oval 28"/>
            <p:cNvSpPr>
              <a:spLocks noChangeArrowheads="1"/>
            </p:cNvSpPr>
            <p:nvPr/>
          </p:nvSpPr>
          <p:spPr bwMode="auto">
            <a:xfrm>
              <a:off x="5472" y="1408"/>
              <a:ext cx="80" cy="80"/>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3" name="Oval 29"/>
            <p:cNvSpPr>
              <a:spLocks noChangeArrowheads="1"/>
            </p:cNvSpPr>
            <p:nvPr/>
          </p:nvSpPr>
          <p:spPr bwMode="auto">
            <a:xfrm>
              <a:off x="5584" y="1408"/>
              <a:ext cx="80" cy="80"/>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4" name="Oval 30"/>
            <p:cNvSpPr>
              <a:spLocks noChangeArrowheads="1"/>
            </p:cNvSpPr>
            <p:nvPr/>
          </p:nvSpPr>
          <p:spPr bwMode="auto">
            <a:xfrm>
              <a:off x="5136" y="1520"/>
              <a:ext cx="80" cy="80"/>
            </a:xfrm>
            <a:prstGeom prst="ellipse">
              <a:avLst/>
            </a:prstGeom>
            <a:solidFill>
              <a:schemeClr val="accent2"/>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5" name="Oval 31"/>
            <p:cNvSpPr>
              <a:spLocks noChangeArrowheads="1"/>
            </p:cNvSpPr>
            <p:nvPr/>
          </p:nvSpPr>
          <p:spPr bwMode="auto">
            <a:xfrm>
              <a:off x="5248" y="1520"/>
              <a:ext cx="80" cy="80"/>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6" name="Oval 32"/>
            <p:cNvSpPr>
              <a:spLocks noChangeArrowheads="1"/>
            </p:cNvSpPr>
            <p:nvPr/>
          </p:nvSpPr>
          <p:spPr bwMode="auto">
            <a:xfrm>
              <a:off x="5360" y="1520"/>
              <a:ext cx="80" cy="80"/>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7" name="Oval 33"/>
            <p:cNvSpPr>
              <a:spLocks noChangeArrowheads="1"/>
            </p:cNvSpPr>
            <p:nvPr/>
          </p:nvSpPr>
          <p:spPr bwMode="auto">
            <a:xfrm>
              <a:off x="5472" y="1520"/>
              <a:ext cx="80" cy="80"/>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8" name="Oval 34"/>
            <p:cNvSpPr>
              <a:spLocks noChangeArrowheads="1"/>
            </p:cNvSpPr>
            <p:nvPr/>
          </p:nvSpPr>
          <p:spPr bwMode="auto">
            <a:xfrm>
              <a:off x="5136" y="1632"/>
              <a:ext cx="80" cy="80"/>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59" name="Oval 35"/>
            <p:cNvSpPr>
              <a:spLocks noChangeArrowheads="1"/>
            </p:cNvSpPr>
            <p:nvPr/>
          </p:nvSpPr>
          <p:spPr bwMode="auto">
            <a:xfrm>
              <a:off x="5248" y="1632"/>
              <a:ext cx="80" cy="80"/>
            </a:xfrm>
            <a:prstGeom prst="ellipse">
              <a:avLst/>
            </a:prstGeom>
            <a:solidFill>
              <a:schemeClr val="accent1"/>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60" name="Oval 36"/>
            <p:cNvSpPr>
              <a:spLocks noChangeArrowheads="1"/>
            </p:cNvSpPr>
            <p:nvPr/>
          </p:nvSpPr>
          <p:spPr bwMode="auto">
            <a:xfrm>
              <a:off x="5360" y="1632"/>
              <a:ext cx="80" cy="80"/>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61" name="Oval 37"/>
            <p:cNvSpPr>
              <a:spLocks noChangeArrowheads="1"/>
            </p:cNvSpPr>
            <p:nvPr/>
          </p:nvSpPr>
          <p:spPr bwMode="auto">
            <a:xfrm>
              <a:off x="5472" y="1632"/>
              <a:ext cx="80" cy="80"/>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62" name="Oval 38"/>
            <p:cNvSpPr>
              <a:spLocks noChangeArrowheads="1"/>
            </p:cNvSpPr>
            <p:nvPr/>
          </p:nvSpPr>
          <p:spPr bwMode="auto">
            <a:xfrm>
              <a:off x="5248" y="1744"/>
              <a:ext cx="80" cy="80"/>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1063" name="Oval 39"/>
            <p:cNvSpPr>
              <a:spLocks noChangeArrowheads="1"/>
            </p:cNvSpPr>
            <p:nvPr/>
          </p:nvSpPr>
          <p:spPr bwMode="auto">
            <a:xfrm>
              <a:off x="5472" y="1744"/>
              <a:ext cx="80" cy="80"/>
            </a:xfrm>
            <a:prstGeom prst="ellipse">
              <a:avLst/>
            </a:prstGeom>
            <a:solidFill>
              <a:schemeClr val="folHlink"/>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grpSp>
    </p:spTree>
  </p:cSld>
  <p:clrMap bg1="lt1" tx1="dk1" bg2="lt2" tx2="dk2" accent1="accent1" accent2="accent2" accent3="accent3" accent4="accent4" accent5="accent5" accent6="accent6" hlink="hlink" folHlink="folHlink"/>
  <p:sldLayoutIdLst>
    <p:sldLayoutId id="214748382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iming>
    <p:tnLst>
      <p:par>
        <p:cTn id="1" dur="indefinite" restart="never" nodeType="tmRoot"/>
      </p:par>
    </p:tnLst>
  </p:timing>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pitchFamily="34" charset="0"/>
        </a:defRPr>
      </a:lvl2pPr>
      <a:lvl3pPr algn="l" rtl="0" eaLnBrk="0" fontAlgn="base" hangingPunct="0">
        <a:spcBef>
          <a:spcPct val="0"/>
        </a:spcBef>
        <a:spcAft>
          <a:spcPct val="0"/>
        </a:spcAft>
        <a:defRPr sz="3900" b="1">
          <a:solidFill>
            <a:schemeClr val="tx2"/>
          </a:solidFill>
          <a:latin typeface="Arial" pitchFamily="34" charset="0"/>
        </a:defRPr>
      </a:lvl3pPr>
      <a:lvl4pPr algn="l" rtl="0" eaLnBrk="0" fontAlgn="base" hangingPunct="0">
        <a:spcBef>
          <a:spcPct val="0"/>
        </a:spcBef>
        <a:spcAft>
          <a:spcPct val="0"/>
        </a:spcAft>
        <a:defRPr sz="3900" b="1">
          <a:solidFill>
            <a:schemeClr val="tx2"/>
          </a:solidFill>
          <a:latin typeface="Arial" pitchFamily="34" charset="0"/>
        </a:defRPr>
      </a:lvl4pPr>
      <a:lvl5pPr algn="l" rtl="0" eaLnBrk="0" fontAlgn="base" hangingPunct="0">
        <a:spcBef>
          <a:spcPct val="0"/>
        </a:spcBef>
        <a:spcAft>
          <a:spcPct val="0"/>
        </a:spcAft>
        <a:defRPr sz="3900" b="1">
          <a:solidFill>
            <a:schemeClr val="tx2"/>
          </a:solidFill>
          <a:latin typeface="Arial" pitchFamily="34" charset="0"/>
        </a:defRPr>
      </a:lvl5pPr>
      <a:lvl6pPr marL="457200" algn="l" rtl="0" fontAlgn="base">
        <a:spcBef>
          <a:spcPct val="0"/>
        </a:spcBef>
        <a:spcAft>
          <a:spcPct val="0"/>
        </a:spcAft>
        <a:defRPr sz="3900" b="1">
          <a:solidFill>
            <a:schemeClr val="tx2"/>
          </a:solidFill>
          <a:latin typeface="Arial" pitchFamily="34" charset="0"/>
        </a:defRPr>
      </a:lvl6pPr>
      <a:lvl7pPr marL="914400" algn="l" rtl="0" fontAlgn="base">
        <a:spcBef>
          <a:spcPct val="0"/>
        </a:spcBef>
        <a:spcAft>
          <a:spcPct val="0"/>
        </a:spcAft>
        <a:defRPr sz="3900" b="1">
          <a:solidFill>
            <a:schemeClr val="tx2"/>
          </a:solidFill>
          <a:latin typeface="Arial" pitchFamily="34" charset="0"/>
        </a:defRPr>
      </a:lvl7pPr>
      <a:lvl8pPr marL="1371600" algn="l" rtl="0" fontAlgn="base">
        <a:spcBef>
          <a:spcPct val="0"/>
        </a:spcBef>
        <a:spcAft>
          <a:spcPct val="0"/>
        </a:spcAft>
        <a:defRPr sz="3900" b="1">
          <a:solidFill>
            <a:schemeClr val="tx2"/>
          </a:solidFill>
          <a:latin typeface="Arial" pitchFamily="34" charset="0"/>
        </a:defRPr>
      </a:lvl8pPr>
      <a:lvl9pPr marL="1828800" algn="l" rtl="0" fontAlgn="base">
        <a:spcBef>
          <a:spcPct val="0"/>
        </a:spcBef>
        <a:spcAft>
          <a:spcPct val="0"/>
        </a:spcAft>
        <a:defRPr sz="3900" b="1">
          <a:solidFill>
            <a:schemeClr val="tx2"/>
          </a:solidFill>
          <a:latin typeface="Arial" pitchFamily="34"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itchFamily="2" charset="2"/>
        <a:buChar char="l"/>
        <a:defRPr sz="2600">
          <a:solidFill>
            <a:schemeClr val="tx1"/>
          </a:solidFill>
          <a:latin typeface="+mn-lt"/>
        </a:defRPr>
      </a:lvl2pPr>
      <a:lvl3pPr marL="987425" indent="-293688" algn="l" rtl="0" eaLnBrk="0" fontAlgn="base" hangingPunct="0">
        <a:spcBef>
          <a:spcPct val="20000"/>
        </a:spcBef>
        <a:spcAft>
          <a:spcPct val="0"/>
        </a:spcAft>
        <a:buClr>
          <a:schemeClr val="accent1"/>
        </a:buClr>
        <a:buSzPct val="70000"/>
        <a:buFont typeface="Wingdings" pitchFamily="2" charset="2"/>
        <a:buChar char="l"/>
        <a:defRPr sz="2300">
          <a:solidFill>
            <a:schemeClr val="tx1"/>
          </a:solidFill>
          <a:latin typeface="+mn-lt"/>
        </a:defRPr>
      </a:lvl3pPr>
      <a:lvl4pPr marL="1281113" indent="-292100" algn="l" rtl="0" eaLnBrk="0" fontAlgn="base" hangingPunct="0">
        <a:spcBef>
          <a:spcPct val="20000"/>
        </a:spcBef>
        <a:spcAft>
          <a:spcPct val="0"/>
        </a:spcAft>
        <a:buClr>
          <a:schemeClr val="tx2"/>
        </a:buClr>
        <a:buSzPct val="75000"/>
        <a:buFont typeface="Wingdings" pitchFamily="2" charset="2"/>
        <a:buChar char="§"/>
        <a:defRPr sz="2000">
          <a:solidFill>
            <a:schemeClr val="tx1"/>
          </a:solidFill>
          <a:latin typeface="+mn-lt"/>
        </a:defRPr>
      </a:lvl4pPr>
      <a:lvl5pPr marL="1598613" indent="-315913"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omicsonline.org/scholarly-journals.php" TargetMode="External"/><Relationship Id="rId2" Type="http://schemas.openxmlformats.org/officeDocument/2006/relationships/hyperlink" Target="http://www.omicsonline.org/open-access-publication.php" TargetMode="External"/><Relationship Id="rId1" Type="http://schemas.openxmlformats.org/officeDocument/2006/relationships/slideLayout" Target="../slideLayouts/slideLayout2.xml"/><Relationship Id="rId4" Type="http://schemas.openxmlformats.org/officeDocument/2006/relationships/hyperlink" Target="http://www.omicsonline.org/international-scientific-conferences/"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3.bin"/></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4.jpeg"/></Relationships>
</file>

<file path=ppt/slides/_rels/slide28.xml.rels><?xml version="1.0" encoding="UTF-8" standalone="yes"?>
<Relationships xmlns="http://schemas.openxmlformats.org/package/2006/relationships"><Relationship Id="rId3" Type="http://schemas.openxmlformats.org/officeDocument/2006/relationships/hyperlink" Target="http://conferenceseries.com/" TargetMode="External"/><Relationship Id="rId2" Type="http://schemas.openxmlformats.org/officeDocument/2006/relationships/hyperlink" Target="http://integrativebiology.conferenceseries.com/" TargetMode="External"/><Relationship Id="rId1" Type="http://schemas.openxmlformats.org/officeDocument/2006/relationships/slideLayout" Target="../slideLayouts/slideLayout2.xml"/><Relationship Id="rId4" Type="http://schemas.openxmlformats.org/officeDocument/2006/relationships/hyperlink" Target="http://www.conferenceseries.com/genetics-and-molecular-biology-conferences.ph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4" y="428625"/>
            <a:ext cx="8186737" cy="1143000"/>
          </a:xfrm>
          <a:ln w="3175"/>
        </p:spPr>
        <p:txBody>
          <a:bodyPr/>
          <a:lstStyle/>
          <a:p>
            <a:pPr>
              <a:defRPr/>
            </a:pPr>
            <a:r>
              <a:rPr lang="en-US" sz="3600" b="1" dirty="0" smtClean="0">
                <a:solidFill>
                  <a:schemeClr val="bg1"/>
                </a:solidFill>
                <a:effectLst>
                  <a:outerShdw blurRad="38100" dist="38100" dir="2700000" algn="tl">
                    <a:srgbClr val="000000">
                      <a:alpha val="43137"/>
                    </a:srgbClr>
                  </a:outerShdw>
                </a:effectLst>
                <a:latin typeface="Baskerville Old Face" pitchFamily="18" charset="0"/>
              </a:rPr>
              <a:t>    </a:t>
            </a:r>
            <a:r>
              <a:rPr lang="en-US" sz="3600" b="1" dirty="0" smtClean="0">
                <a:solidFill>
                  <a:schemeClr val="tx1"/>
                </a:solidFill>
                <a:effectLst>
                  <a:outerShdw blurRad="38100" dist="38100" dir="2700000" algn="tl">
                    <a:srgbClr val="000000">
                      <a:alpha val="43137"/>
                    </a:srgbClr>
                  </a:outerShdw>
                </a:effectLst>
                <a:latin typeface="Baskerville Old Face" pitchFamily="18" charset="0"/>
              </a:rPr>
              <a:t>About OMICS Group</a:t>
            </a:r>
            <a:endParaRPr lang="en-US" sz="3600" b="1" dirty="0">
              <a:solidFill>
                <a:schemeClr val="tx1"/>
              </a:solidFill>
              <a:effectLst>
                <a:outerShdw blurRad="38100" dist="38100" dir="2700000" algn="tl">
                  <a:srgbClr val="000000">
                    <a:alpha val="43137"/>
                  </a:srgbClr>
                </a:outerShdw>
              </a:effectLst>
              <a:latin typeface="Baskerville Old Face" pitchFamily="18" charset="0"/>
            </a:endParaRPr>
          </a:p>
        </p:txBody>
      </p:sp>
      <p:sp>
        <p:nvSpPr>
          <p:cNvPr id="4" name="Content Placeholder 3"/>
          <p:cNvSpPr>
            <a:spLocks noGrp="1"/>
          </p:cNvSpPr>
          <p:nvPr>
            <p:ph idx="1"/>
          </p:nvPr>
        </p:nvSpPr>
        <p:spPr>
          <a:xfrm>
            <a:off x="857250" y="1600200"/>
            <a:ext cx="7053943" cy="495300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lstStyle/>
          <a:p>
            <a:pPr algn="just">
              <a:buFont typeface="Arial" charset="0"/>
              <a:buNone/>
              <a:defRPr/>
            </a:pPr>
            <a:r>
              <a:rPr lang="en-US" sz="2000" b="1" dirty="0" smtClean="0">
                <a:latin typeface="+mj-lt"/>
              </a:rPr>
              <a:t>      </a:t>
            </a:r>
          </a:p>
          <a:p>
            <a:pPr algn="just">
              <a:buFont typeface="Arial" charset="0"/>
              <a:buNone/>
              <a:defRPr/>
            </a:pPr>
            <a:r>
              <a:rPr lang="en-US" sz="1800" b="1" dirty="0" smtClean="0">
                <a:latin typeface="+mj-lt"/>
              </a:rPr>
              <a:t>   </a:t>
            </a:r>
            <a:r>
              <a:rPr lang="en-US" sz="1800" dirty="0" smtClean="0">
                <a:latin typeface="+mj-lt"/>
              </a:rPr>
              <a:t>OMICS Group is an amalgamation of </a:t>
            </a:r>
            <a:r>
              <a:rPr lang="en-US" sz="1800" dirty="0" smtClean="0">
                <a:latin typeface="+mj-lt"/>
                <a:hlinkClick r:id="rId2" tooltip="Open Access publications"/>
              </a:rPr>
              <a:t>Open Access publications</a:t>
            </a:r>
            <a:r>
              <a:rPr lang="en-US" sz="1800" dirty="0" smtClean="0">
                <a:latin typeface="+mj-lt"/>
              </a:rPr>
              <a:t> and worldwide international science conferences and events. Established in the year 2007 with the sole aim of making the information on Sciences and technology ‘Open Access’, OMICS Group publishes 500 online open access </a:t>
            </a:r>
            <a:r>
              <a:rPr lang="en-US" sz="1800" dirty="0" smtClean="0">
                <a:latin typeface="+mj-lt"/>
                <a:hlinkClick r:id="rId3" tooltip="scholarly journals"/>
              </a:rPr>
              <a:t>scholarly journals</a:t>
            </a:r>
            <a:r>
              <a:rPr lang="en-US" sz="1800" dirty="0" smtClean="0">
                <a:latin typeface="+mj-lt"/>
              </a:rPr>
              <a:t> in all aspects of Science, Engineering, Management and Technology journals. OMICS Group has been instrumental in taking the knowledge on Science &amp; technology to the doorsteps of ordinary men and women. Research Scholars, Students, Libraries, Educational Institutions, Research centers and the industry are main stakeholders that benefitted greatly from this knowledge dissemination. OMICS Group also organizes 500 </a:t>
            </a:r>
            <a:r>
              <a:rPr lang="en-US" sz="1800" dirty="0" smtClean="0">
                <a:latin typeface="+mj-lt"/>
                <a:hlinkClick r:id="rId4" tooltip="International conferences"/>
              </a:rPr>
              <a:t>International conferences</a:t>
            </a:r>
            <a:r>
              <a:rPr lang="en-US" sz="1800" dirty="0" smtClean="0">
                <a:latin typeface="+mj-lt"/>
              </a:rPr>
              <a:t> annually across the globe, where knowledge transfer takes place through debates, round table discussions, poster presentations, workshops, symposia and exhibitions. </a:t>
            </a:r>
            <a:endParaRPr lang="en-US" sz="1800" dirty="0">
              <a:latin typeface="+mj-lt"/>
            </a:endParaRPr>
          </a:p>
        </p:txBody>
      </p:sp>
    </p:spTree>
    <p:extLst>
      <p:ext uri="{BB962C8B-B14F-4D97-AF65-F5344CB8AC3E}">
        <p14:creationId xmlns:p14="http://schemas.microsoft.com/office/powerpoint/2010/main" xmlns="" val="17693777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285750"/>
            <a:ext cx="7568293" cy="1143000"/>
          </a:xfrm>
        </p:spPr>
        <p:txBody>
          <a:bodyPr/>
          <a:lstStyle/>
          <a:p>
            <a:pPr>
              <a:defRPr/>
            </a:pPr>
            <a:r>
              <a:rPr lang="en-US" sz="3600" b="1" dirty="0" smtClean="0">
                <a:solidFill>
                  <a:schemeClr val="bg1"/>
                </a:solidFill>
                <a:effectLst>
                  <a:outerShdw blurRad="38100" dist="38100" dir="2700000" algn="tl">
                    <a:srgbClr val="000000">
                      <a:alpha val="43137"/>
                    </a:srgbClr>
                  </a:outerShdw>
                </a:effectLst>
                <a:latin typeface="Baskerville Old Face" pitchFamily="18" charset="0"/>
              </a:rPr>
              <a:t> </a:t>
            </a:r>
            <a:r>
              <a:rPr lang="en-US" sz="3600" b="1" dirty="0" smtClean="0">
                <a:solidFill>
                  <a:schemeClr val="tx1"/>
                </a:solidFill>
                <a:effectLst>
                  <a:outerShdw blurRad="38100" dist="38100" dir="2700000" algn="tl">
                    <a:srgbClr val="000000">
                      <a:alpha val="43137"/>
                    </a:srgbClr>
                  </a:outerShdw>
                </a:effectLst>
                <a:latin typeface="Baskerville Old Face" pitchFamily="18" charset="0"/>
              </a:rPr>
              <a:t>About OMICS International Conferences</a:t>
            </a:r>
          </a:p>
        </p:txBody>
      </p:sp>
      <p:sp>
        <p:nvSpPr>
          <p:cNvPr id="3" name="Content Placeholder 2"/>
          <p:cNvSpPr>
            <a:spLocks noGrp="1"/>
          </p:cNvSpPr>
          <p:nvPr>
            <p:ph idx="1"/>
          </p:nvPr>
        </p:nvSpPr>
        <p:spPr>
          <a:xfrm>
            <a:off x="1040947" y="1295402"/>
            <a:ext cx="7323364" cy="5105399"/>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lstStyle/>
          <a:p>
            <a:pPr algn="just">
              <a:buFont typeface="Arial" charset="0"/>
              <a:buNone/>
              <a:defRPr/>
            </a:pPr>
            <a:r>
              <a:rPr lang="en-US" sz="2000" dirty="0" smtClean="0">
                <a:latin typeface="Times New Roman" pitchFamily="18" charset="0"/>
                <a:cs typeface="Times New Roman" pitchFamily="18" charset="0"/>
              </a:rPr>
              <a:t>     </a:t>
            </a:r>
          </a:p>
          <a:p>
            <a:pPr algn="just">
              <a:buFont typeface="Arial" charset="0"/>
              <a:buNone/>
              <a:defRPr/>
            </a:pPr>
            <a:r>
              <a:rPr lang="en-US" sz="2000" dirty="0" smtClean="0">
                <a:latin typeface="Times New Roman" pitchFamily="18" charset="0"/>
                <a:cs typeface="Times New Roman" pitchFamily="18" charset="0"/>
              </a:rPr>
              <a:t>     OMICS </a:t>
            </a:r>
            <a:r>
              <a:rPr lang="en-US" sz="2000" dirty="0">
                <a:latin typeface="Times New Roman" pitchFamily="18" charset="0"/>
                <a:cs typeface="Times New Roman" pitchFamily="18" charset="0"/>
              </a:rPr>
              <a:t>International is a pioneer and leading science event organizer, which publishes around </a:t>
            </a:r>
            <a:r>
              <a:rPr lang="en-US" sz="2000" dirty="0" smtClean="0">
                <a:latin typeface="Times New Roman" pitchFamily="18" charset="0"/>
                <a:cs typeface="Times New Roman" pitchFamily="18" charset="0"/>
              </a:rPr>
              <a:t>500 </a:t>
            </a:r>
            <a:r>
              <a:rPr lang="en-US" sz="2000" dirty="0">
                <a:latin typeface="Times New Roman" pitchFamily="18" charset="0"/>
                <a:cs typeface="Times New Roman" pitchFamily="18" charset="0"/>
              </a:rPr>
              <a:t>open access journals and conducts over </a:t>
            </a:r>
            <a:r>
              <a:rPr lang="en-US" sz="2000" dirty="0" smtClean="0">
                <a:latin typeface="Times New Roman" pitchFamily="18" charset="0"/>
                <a:cs typeface="Times New Roman" pitchFamily="18" charset="0"/>
              </a:rPr>
              <a:t>500 </a:t>
            </a:r>
            <a:r>
              <a:rPr lang="en-US" sz="2000" dirty="0">
                <a:latin typeface="Times New Roman" pitchFamily="18" charset="0"/>
                <a:cs typeface="Times New Roman" pitchFamily="18" charset="0"/>
              </a:rPr>
              <a:t>Medical, Clinical, Engineering, Life </a:t>
            </a:r>
            <a:r>
              <a:rPr lang="en-US" sz="2000" dirty="0" smtClean="0">
                <a:latin typeface="Times New Roman" pitchFamily="18" charset="0"/>
                <a:cs typeface="Times New Roman" pitchFamily="18" charset="0"/>
              </a:rPr>
              <a:t>Sciences, Pharma</a:t>
            </a:r>
            <a:r>
              <a:rPr lang="en-US"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scientific </a:t>
            </a:r>
            <a:r>
              <a:rPr lang="en-US" sz="2000" dirty="0">
                <a:latin typeface="Times New Roman" pitchFamily="18" charset="0"/>
                <a:cs typeface="Times New Roman" pitchFamily="18" charset="0"/>
              </a:rPr>
              <a:t>conferences all over the globe annually with the support of more than 1000 scientific associations and 30,000 editorial board members and 3.5 million followers to its credit</a:t>
            </a:r>
            <a:r>
              <a:rPr lang="en-US"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a:p>
            <a:pPr algn="just">
              <a:buFont typeface="Arial" charset="0"/>
              <a:buNone/>
              <a:defRPr/>
            </a:pPr>
            <a:endParaRPr lang="en-US" sz="2000" dirty="0">
              <a:latin typeface="Times New Roman" pitchFamily="18" charset="0"/>
              <a:cs typeface="Times New Roman" pitchFamily="18" charset="0"/>
            </a:endParaRPr>
          </a:p>
          <a:p>
            <a:pPr algn="just">
              <a:buFont typeface="Arial" charset="0"/>
              <a:buNone/>
              <a:defRPr/>
            </a:pPr>
            <a:r>
              <a:rPr lang="en-US" sz="2000" dirty="0">
                <a:latin typeface="Times New Roman" pitchFamily="18" charset="0"/>
                <a:cs typeface="Times New Roman" pitchFamily="18" charset="0"/>
              </a:rPr>
              <a:t>    OMICS Group has organized 500 conferences, workshops and national symposiums across the major cities including San Francisco, Las Vegas, San Antonio, Omaha, Orlando, Raleigh, Santa Clara, Chicago, Philadelphia, Baltimore, United Kingdom, Valencia, Dubai, Beijing, Hyderabad, Bengaluru and </a:t>
            </a:r>
            <a:r>
              <a:rPr lang="en-US" sz="2000" dirty="0" smtClean="0">
                <a:latin typeface="Times New Roman" pitchFamily="18" charset="0"/>
                <a:cs typeface="Times New Roman" pitchFamily="18" charset="0"/>
              </a:rPr>
              <a:t>Mumbai.</a:t>
            </a:r>
          </a:p>
          <a:p>
            <a:pPr>
              <a:defRPr/>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1166151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215898" y="568425"/>
            <a:ext cx="7885113" cy="13234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p>
            <a:pPr algn="ctr"/>
            <a:r>
              <a:rPr lang="en-CA" sz="4000" b="1" dirty="0"/>
              <a:t>Regulatory role of </a:t>
            </a:r>
            <a:r>
              <a:rPr lang="en-CA" sz="4000" b="1" dirty="0" smtClean="0"/>
              <a:t>microRNAs </a:t>
            </a:r>
            <a:r>
              <a:rPr lang="en-CA" sz="4000" b="1" dirty="0"/>
              <a:t>in severe </a:t>
            </a:r>
            <a:r>
              <a:rPr lang="en-CA" sz="4000" b="1" dirty="0" smtClean="0"/>
              <a:t>asthma</a:t>
            </a:r>
            <a:endParaRPr lang="fr-FR" sz="3900" b="1" dirty="0">
              <a:solidFill>
                <a:srgbClr val="360AB2"/>
              </a:solidFill>
              <a:latin typeface="Times New Roman" pitchFamily="18" charset="0"/>
            </a:endParaRPr>
          </a:p>
        </p:txBody>
      </p:sp>
      <p:sp>
        <p:nvSpPr>
          <p:cNvPr id="3075" name="Rectangle 5"/>
          <p:cNvSpPr>
            <a:spLocks noChangeArrowheads="1"/>
          </p:cNvSpPr>
          <p:nvPr/>
        </p:nvSpPr>
        <p:spPr bwMode="auto">
          <a:xfrm>
            <a:off x="377824" y="2564904"/>
            <a:ext cx="7561263" cy="15696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r>
              <a:rPr lang="en-CA" sz="3200" dirty="0">
                <a:latin typeface="+mn-lt"/>
              </a:rPr>
              <a:t>J. Chakir, </a:t>
            </a:r>
            <a:r>
              <a:rPr lang="en-CA" sz="3200" dirty="0" smtClean="0">
                <a:latin typeface="+mn-lt"/>
              </a:rPr>
              <a:t>PhD</a:t>
            </a:r>
            <a:endParaRPr lang="en-CA" sz="3200" dirty="0">
              <a:latin typeface="+mn-lt"/>
            </a:endParaRPr>
          </a:p>
          <a:p>
            <a:pPr algn="ctr"/>
            <a:r>
              <a:rPr lang="en-CA" sz="3200" dirty="0" smtClean="0">
                <a:latin typeface="+mn-lt"/>
              </a:rPr>
              <a:t>Professor, Faculty of Medicine, IUCPQ</a:t>
            </a:r>
          </a:p>
          <a:p>
            <a:pPr algn="ctr"/>
            <a:r>
              <a:rPr lang="en-CA" sz="3200" dirty="0" smtClean="0">
                <a:latin typeface="+mn-lt"/>
              </a:rPr>
              <a:t>Laval University, Quebec, Canada</a:t>
            </a:r>
            <a:endParaRPr lang="fr-FR" sz="3200" dirty="0">
              <a:latin typeface="+mn-lt"/>
            </a:endParaRPr>
          </a:p>
        </p:txBody>
      </p:sp>
      <p:pic>
        <p:nvPicPr>
          <p:cNvPr id="3076" name="Picture 6" descr="logo_laval"/>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938" y="5653088"/>
            <a:ext cx="3168651" cy="1231900"/>
          </a:xfrm>
          <a:prstGeom prst="rect">
            <a:avLst/>
          </a:prstGeom>
          <a:solidFill>
            <a:schemeClr val="tx1"/>
          </a:solidFill>
          <a:ln w="9525">
            <a:solidFill>
              <a:schemeClr val="tx1"/>
            </a:solidFill>
            <a:miter lim="800000"/>
            <a:headEnd/>
            <a:tailEnd/>
          </a:ln>
        </p:spPr>
      </p:pic>
      <p:pic>
        <p:nvPicPr>
          <p:cNvPr id="3077" name="Picture 7" descr="Logo"/>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156325" y="5661025"/>
            <a:ext cx="2774950" cy="1162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8" name="Text Box 8"/>
          <p:cNvSpPr txBox="1">
            <a:spLocks noChangeArrowheads="1"/>
          </p:cNvSpPr>
          <p:nvPr/>
        </p:nvSpPr>
        <p:spPr bwMode="auto">
          <a:xfrm>
            <a:off x="1547664" y="4509120"/>
            <a:ext cx="5910192"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CA" sz="2000" dirty="0"/>
              <a:t>3</a:t>
            </a:r>
            <a:r>
              <a:rPr lang="en-CA" sz="2000" baseline="30000" dirty="0"/>
              <a:t>rd</a:t>
            </a:r>
            <a:r>
              <a:rPr lang="en-CA" sz="2000" dirty="0"/>
              <a:t> International Conference on Integrative Biology</a:t>
            </a:r>
            <a:endParaRPr lang="fr-CA" sz="2000" dirty="0"/>
          </a:p>
          <a:p>
            <a:pPr algn="ctr"/>
            <a:r>
              <a:rPr lang="en-CA" sz="2000" dirty="0"/>
              <a:t>Valencia, Spain, August 04-06 2015</a:t>
            </a:r>
            <a:r>
              <a:rPr lang="fr-CA" sz="2000" dirty="0"/>
              <a:t> </a:t>
            </a:r>
            <a:endParaRPr lang="fr-FR" sz="2000" i="1" dirty="0">
              <a:latin typeface="+mn-lt"/>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7"/>
          <p:cNvSpPr>
            <a:spLocks noChangeArrowheads="1"/>
          </p:cNvSpPr>
          <p:nvPr/>
        </p:nvSpPr>
        <p:spPr bwMode="auto">
          <a:xfrm>
            <a:off x="846138" y="566601"/>
            <a:ext cx="6619875" cy="381000"/>
          </a:xfrm>
          <a:prstGeom prst="rect">
            <a:avLst/>
          </a:prstGeom>
          <a:noFill/>
          <a:ln>
            <a:noFill/>
          </a:ln>
          <a:effectLst/>
          <a:extLst>
            <a:ext uri="{909E8E84-426E-40dd-AFC4-6F175D3DCCD1}">
              <a14:hiddenFill xmlns:a14="http://schemas.microsoft.com/office/drawing/2010/main" xmlns="">
                <a:solidFill>
                  <a:srgbClr val="00CC99"/>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en-GB" sz="3900" b="1" dirty="0" smtClean="0">
                <a:latin typeface="+mj-lt"/>
                <a:cs typeface="Times New Roman" pitchFamily="18" charset="0"/>
              </a:rPr>
              <a:t>INTRODUCTION</a:t>
            </a:r>
            <a:endParaRPr lang="en-GB" sz="3900" b="1" dirty="0">
              <a:latin typeface="+mj-lt"/>
            </a:endParaRPr>
          </a:p>
        </p:txBody>
      </p:sp>
      <p:sp>
        <p:nvSpPr>
          <p:cNvPr id="3" name="ZoneTexte 2"/>
          <p:cNvSpPr txBox="1"/>
          <p:nvPr/>
        </p:nvSpPr>
        <p:spPr>
          <a:xfrm>
            <a:off x="356794" y="1591613"/>
            <a:ext cx="8208912" cy="4832092"/>
          </a:xfrm>
          <a:prstGeom prst="rect">
            <a:avLst/>
          </a:prstGeom>
          <a:noFill/>
        </p:spPr>
        <p:txBody>
          <a:bodyPr wrap="square" rtlCol="0">
            <a:spAutoFit/>
          </a:bodyPr>
          <a:lstStyle/>
          <a:p>
            <a:pPr marL="342900" lvl="0" indent="-342900">
              <a:buClr>
                <a:srgbClr val="C00000"/>
              </a:buClr>
              <a:buFont typeface="Wingdings" panose="05000000000000000000" pitchFamily="2" charset="2"/>
              <a:buChar char="v"/>
            </a:pPr>
            <a:r>
              <a:rPr lang="en-CA" sz="2800" dirty="0" smtClean="0"/>
              <a:t>Severe </a:t>
            </a:r>
            <a:r>
              <a:rPr lang="en-CA" sz="2800" dirty="0"/>
              <a:t>asthma is characterized by persistent airway obstruction and frequent  exacerbations despite high-dose of </a:t>
            </a:r>
            <a:r>
              <a:rPr lang="en-CA" sz="2800" dirty="0" smtClean="0"/>
              <a:t>corticosteroids.</a:t>
            </a:r>
          </a:p>
          <a:p>
            <a:pPr lvl="0">
              <a:buClr>
                <a:srgbClr val="C00000"/>
              </a:buClr>
            </a:pPr>
            <a:endParaRPr lang="fr-CA" sz="2800" dirty="0"/>
          </a:p>
          <a:p>
            <a:pPr marL="457200" lvl="0" indent="-457200">
              <a:buClr>
                <a:srgbClr val="C00000"/>
              </a:buClr>
              <a:buFont typeface="Wingdings" panose="05000000000000000000" pitchFamily="2" charset="2"/>
              <a:buChar char="v"/>
            </a:pPr>
            <a:r>
              <a:rPr lang="en-CA" sz="2800" dirty="0"/>
              <a:t>Represents a small proportion of the overall asthmatic population but contributes disproportionately to health care </a:t>
            </a:r>
            <a:r>
              <a:rPr lang="en-CA" sz="2800" dirty="0" smtClean="0"/>
              <a:t>costs.</a:t>
            </a:r>
            <a:r>
              <a:rPr lang="en-CA" sz="2800" dirty="0"/>
              <a:t> </a:t>
            </a:r>
            <a:endParaRPr lang="en-CA" sz="2800" dirty="0" smtClean="0"/>
          </a:p>
          <a:p>
            <a:pPr lvl="0">
              <a:buClr>
                <a:srgbClr val="C00000"/>
              </a:buClr>
            </a:pPr>
            <a:endParaRPr lang="en-CA" sz="2800" dirty="0" smtClean="0"/>
          </a:p>
          <a:p>
            <a:pPr marL="457200" indent="-457200">
              <a:buClr>
                <a:srgbClr val="C00000"/>
              </a:buClr>
              <a:buFont typeface="Wingdings" panose="05000000000000000000" pitchFamily="2" charset="2"/>
              <a:buChar char="v"/>
            </a:pPr>
            <a:r>
              <a:rPr lang="en-US" sz="2800" dirty="0"/>
              <a:t>Severe asthma is a complex disease </a:t>
            </a:r>
            <a:r>
              <a:rPr lang="en-CA" sz="2800" dirty="0"/>
              <a:t>characterized</a:t>
            </a:r>
            <a:r>
              <a:rPr lang="en-US" sz="2800" dirty="0"/>
              <a:t> by various clinical, physiological and immunological </a:t>
            </a:r>
            <a:r>
              <a:rPr lang="en-CA" sz="2800" dirty="0"/>
              <a:t>phenotypes</a:t>
            </a:r>
            <a:r>
              <a:rPr lang="en-CA" sz="2800" dirty="0" smtClean="0"/>
              <a:t>.</a:t>
            </a:r>
            <a:endParaRPr lang="en-CA" sz="2800" dirty="0"/>
          </a:p>
        </p:txBody>
      </p:sp>
    </p:spTree>
    <p:extLst>
      <p:ext uri="{BB962C8B-B14F-4D97-AF65-F5344CB8AC3E}">
        <p14:creationId xmlns:p14="http://schemas.microsoft.com/office/powerpoint/2010/main" xmlns="" val="30156652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7"/>
          <p:cNvSpPr>
            <a:spLocks noChangeArrowheads="1"/>
          </p:cNvSpPr>
          <p:nvPr/>
        </p:nvSpPr>
        <p:spPr bwMode="auto">
          <a:xfrm>
            <a:off x="467544" y="188640"/>
            <a:ext cx="7182246" cy="862013"/>
          </a:xfrm>
          <a:prstGeom prst="rect">
            <a:avLst/>
          </a:prstGeom>
          <a:noFill/>
          <a:ln>
            <a:noFill/>
          </a:ln>
          <a:effectLst/>
          <a:extLst>
            <a:ext uri="{909E8E84-426E-40dd-AFC4-6F175D3DCCD1}">
              <a14:hiddenFill xmlns:a14="http://schemas.microsoft.com/office/drawing/2010/main" xmlns="">
                <a:solidFill>
                  <a:srgbClr val="00CC99"/>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en-GB" sz="3900" b="1" dirty="0" smtClean="0">
                <a:latin typeface="+mj-lt"/>
                <a:cs typeface="Times New Roman" pitchFamily="18" charset="0"/>
              </a:rPr>
              <a:t>Severe Asthma Pathogenesis</a:t>
            </a:r>
            <a:endParaRPr lang="en-GB" sz="3900" b="1" dirty="0">
              <a:latin typeface="+mj-lt"/>
            </a:endParaRPr>
          </a:p>
        </p:txBody>
      </p:sp>
      <p:sp>
        <p:nvSpPr>
          <p:cNvPr id="4099" name="Text Box 14"/>
          <p:cNvSpPr txBox="1">
            <a:spLocks noChangeArrowheads="1"/>
          </p:cNvSpPr>
          <p:nvPr/>
        </p:nvSpPr>
        <p:spPr bwMode="auto">
          <a:xfrm>
            <a:off x="5076056" y="4030323"/>
            <a:ext cx="3528392" cy="1446550"/>
          </a:xfrm>
          <a:prstGeom prst="rect">
            <a:avLst/>
          </a:prstGeom>
          <a:solidFill>
            <a:schemeClr val="bg1"/>
          </a:solidFill>
          <a:ln w="28575">
            <a:solidFill>
              <a:srgbClr val="0000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marL="190500" indent="-1905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buFont typeface="Wingdings" pitchFamily="2" charset="2"/>
              <a:buChar char="§"/>
            </a:pPr>
            <a:r>
              <a:rPr lang="en-GB" sz="2200" dirty="0" smtClean="0">
                <a:solidFill>
                  <a:srgbClr val="000000"/>
                </a:solidFill>
                <a:cs typeface="Arial" pitchFamily="34" charset="0"/>
              </a:rPr>
              <a:t>Th2 </a:t>
            </a:r>
            <a:r>
              <a:rPr lang="en-GB" sz="2200" baseline="30000" dirty="0" smtClean="0">
                <a:solidFill>
                  <a:srgbClr val="000000"/>
                </a:solidFill>
                <a:cs typeface="Arial" pitchFamily="34" charset="0"/>
              </a:rPr>
              <a:t>high/Low</a:t>
            </a:r>
            <a:endParaRPr lang="en-GB" sz="2200" baseline="30000" dirty="0">
              <a:solidFill>
                <a:srgbClr val="000000"/>
              </a:solidFill>
              <a:cs typeface="Arial" pitchFamily="34" charset="0"/>
            </a:endParaRPr>
          </a:p>
          <a:p>
            <a:pPr>
              <a:buFont typeface="Wingdings" pitchFamily="2" charset="2"/>
              <a:buChar char="§"/>
            </a:pPr>
            <a:r>
              <a:rPr lang="en-GB" sz="2200" dirty="0" smtClean="0">
                <a:solidFill>
                  <a:srgbClr val="000000"/>
                </a:solidFill>
                <a:cs typeface="Arial" pitchFamily="34" charset="0"/>
              </a:rPr>
              <a:t>Th17 </a:t>
            </a:r>
            <a:endParaRPr lang="en-US" sz="2200" dirty="0">
              <a:solidFill>
                <a:srgbClr val="000000"/>
              </a:solidFill>
              <a:cs typeface="Times New Roman" pitchFamily="18" charset="0"/>
            </a:endParaRPr>
          </a:p>
          <a:p>
            <a:pPr>
              <a:buFont typeface="Wingdings" pitchFamily="2" charset="2"/>
              <a:buChar char="§"/>
            </a:pPr>
            <a:r>
              <a:rPr lang="en-GB" sz="2200" dirty="0" err="1" smtClean="0">
                <a:solidFill>
                  <a:srgbClr val="000000"/>
                </a:solidFill>
                <a:cs typeface="Arial" pitchFamily="34" charset="0"/>
              </a:rPr>
              <a:t>Eosinophilic</a:t>
            </a:r>
            <a:r>
              <a:rPr lang="en-GB" sz="2200" dirty="0" smtClean="0">
                <a:solidFill>
                  <a:srgbClr val="000000"/>
                </a:solidFill>
                <a:cs typeface="Arial" pitchFamily="34" charset="0"/>
              </a:rPr>
              <a:t>/</a:t>
            </a:r>
            <a:r>
              <a:rPr lang="en-GB" sz="2200" dirty="0" err="1" smtClean="0">
                <a:solidFill>
                  <a:srgbClr val="000000"/>
                </a:solidFill>
                <a:cs typeface="Arial" pitchFamily="34" charset="0"/>
              </a:rPr>
              <a:t>Neutrophilic</a:t>
            </a:r>
            <a:r>
              <a:rPr lang="en-GB" sz="2200" dirty="0" smtClean="0">
                <a:solidFill>
                  <a:srgbClr val="000000"/>
                </a:solidFill>
                <a:cs typeface="Arial" pitchFamily="34" charset="0"/>
              </a:rPr>
              <a:t> </a:t>
            </a:r>
            <a:endParaRPr lang="en-GB" sz="2200" dirty="0">
              <a:solidFill>
                <a:srgbClr val="000000"/>
              </a:solidFill>
              <a:cs typeface="Arial" pitchFamily="34" charset="0"/>
            </a:endParaRPr>
          </a:p>
          <a:p>
            <a:pPr>
              <a:buFont typeface="Wingdings" pitchFamily="2" charset="2"/>
              <a:buChar char="§"/>
            </a:pPr>
            <a:r>
              <a:rPr lang="fr-CA" sz="2200" dirty="0" err="1" smtClean="0">
                <a:solidFill>
                  <a:srgbClr val="000000"/>
                </a:solidFill>
                <a:cs typeface="Arial" pitchFamily="34" charset="0"/>
              </a:rPr>
              <a:t>Fibrogenic</a:t>
            </a:r>
            <a:r>
              <a:rPr lang="fr-CA" sz="2200" dirty="0" smtClean="0">
                <a:solidFill>
                  <a:srgbClr val="000000"/>
                </a:solidFill>
                <a:cs typeface="Arial" pitchFamily="34" charset="0"/>
              </a:rPr>
              <a:t> cytokines</a:t>
            </a:r>
          </a:p>
        </p:txBody>
      </p:sp>
      <p:sp>
        <p:nvSpPr>
          <p:cNvPr id="4101" name="Text Box 12"/>
          <p:cNvSpPr txBox="1">
            <a:spLocks noChangeArrowheads="1"/>
          </p:cNvSpPr>
          <p:nvPr/>
        </p:nvSpPr>
        <p:spPr bwMode="blackWhite">
          <a:xfrm>
            <a:off x="467544" y="3861047"/>
            <a:ext cx="4104456" cy="1785103"/>
          </a:xfrm>
          <a:prstGeom prst="rect">
            <a:avLst/>
          </a:prstGeom>
          <a:solidFill>
            <a:schemeClr val="bg1"/>
          </a:solidFill>
          <a:ln w="28575">
            <a:solidFill>
              <a:srgbClr val="0000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marL="190500" indent="-1905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342900" lvl="0" indent="-342900" algn="just">
              <a:buSzPct val="150000"/>
              <a:buFont typeface="Wingdings" panose="05000000000000000000" pitchFamily="2" charset="2"/>
              <a:buChar char="§"/>
            </a:pPr>
            <a:r>
              <a:rPr lang="en-GB" sz="2000" dirty="0"/>
              <a:t>Increased smooth muscle </a:t>
            </a:r>
            <a:r>
              <a:rPr lang="en-GB" sz="2000" dirty="0" smtClean="0"/>
              <a:t>mass</a:t>
            </a:r>
            <a:endParaRPr lang="fr-CA" sz="2000" dirty="0"/>
          </a:p>
          <a:p>
            <a:pPr marL="342900" lvl="0" indent="-342900" algn="just">
              <a:buSzPct val="150000"/>
              <a:buFont typeface="Wingdings" panose="05000000000000000000" pitchFamily="2" charset="2"/>
              <a:buChar char="§"/>
            </a:pPr>
            <a:r>
              <a:rPr lang="en-GB" sz="2000" dirty="0"/>
              <a:t>Reticular Basement </a:t>
            </a:r>
            <a:r>
              <a:rPr lang="en-GB" sz="2000" dirty="0" smtClean="0"/>
              <a:t>membrane</a:t>
            </a:r>
          </a:p>
          <a:p>
            <a:pPr marL="0" lvl="0" indent="0" algn="just">
              <a:buSzPct val="150000"/>
            </a:pPr>
            <a:r>
              <a:rPr lang="en-GB" sz="2000" dirty="0" smtClean="0"/>
              <a:t>     thickening</a:t>
            </a:r>
            <a:endParaRPr lang="fr-CA" sz="2000" dirty="0"/>
          </a:p>
          <a:p>
            <a:pPr marL="342900" lvl="0" indent="-342900" algn="just">
              <a:buSzPct val="150000"/>
              <a:buFont typeface="Wingdings" panose="05000000000000000000" pitchFamily="2" charset="2"/>
              <a:buChar char="§"/>
            </a:pPr>
            <a:r>
              <a:rPr lang="en-GB" sz="2000" dirty="0" smtClean="0"/>
              <a:t>Increased angiogenesis</a:t>
            </a:r>
            <a:endParaRPr lang="fr-CA" sz="2000" dirty="0"/>
          </a:p>
          <a:p>
            <a:pPr marL="342900" lvl="0" indent="-342900" algn="just">
              <a:buSzPct val="150000"/>
              <a:buFont typeface="Wingdings" panose="05000000000000000000" pitchFamily="2" charset="2"/>
              <a:buChar char="§"/>
            </a:pPr>
            <a:r>
              <a:rPr lang="en-GB" sz="2000" dirty="0">
                <a:solidFill>
                  <a:srgbClr val="C00000"/>
                </a:solidFill>
              </a:rPr>
              <a:t>Epithelial </a:t>
            </a:r>
            <a:r>
              <a:rPr lang="en-CA" sz="2000" dirty="0">
                <a:solidFill>
                  <a:srgbClr val="C00000"/>
                </a:solidFill>
              </a:rPr>
              <a:t>thickness</a:t>
            </a:r>
            <a:endParaRPr lang="fr-CA" sz="2000" dirty="0">
              <a:solidFill>
                <a:srgbClr val="C00000"/>
              </a:solidFill>
            </a:endParaRPr>
          </a:p>
        </p:txBody>
      </p:sp>
      <p:sp>
        <p:nvSpPr>
          <p:cNvPr id="192518" name="Oval 6"/>
          <p:cNvSpPr>
            <a:spLocks noChangeArrowheads="1"/>
          </p:cNvSpPr>
          <p:nvPr/>
        </p:nvSpPr>
        <p:spPr bwMode="blackWhite">
          <a:xfrm>
            <a:off x="1403648" y="1695058"/>
            <a:ext cx="1947862" cy="1778000"/>
          </a:xfrm>
          <a:prstGeom prst="ellipse">
            <a:avLst/>
          </a:prstGeom>
          <a:solidFill>
            <a:schemeClr val="accent1"/>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eaLnBrk="0" hangingPunct="0">
              <a:defRPr/>
            </a:pPr>
            <a:r>
              <a:rPr lang="en-GB" sz="2400" dirty="0">
                <a:solidFill>
                  <a:srgbClr val="000000"/>
                </a:solidFill>
                <a:effectLst>
                  <a:outerShdw blurRad="38100" dist="38100" dir="2700000" algn="tl">
                    <a:srgbClr val="FFFFFF"/>
                  </a:outerShdw>
                </a:effectLst>
                <a:cs typeface="Arial" pitchFamily="34" charset="0"/>
              </a:rPr>
              <a:t>Airway </a:t>
            </a:r>
          </a:p>
          <a:p>
            <a:pPr algn="ctr" eaLnBrk="0" hangingPunct="0">
              <a:defRPr/>
            </a:pPr>
            <a:r>
              <a:rPr lang="en-GB" sz="2400" dirty="0">
                <a:solidFill>
                  <a:srgbClr val="000000"/>
                </a:solidFill>
                <a:effectLst>
                  <a:outerShdw blurRad="38100" dist="38100" dir="2700000" algn="tl">
                    <a:srgbClr val="FFFFFF"/>
                  </a:outerShdw>
                </a:effectLst>
                <a:cs typeface="Arial" pitchFamily="34" charset="0"/>
              </a:rPr>
              <a:t>remodelling </a:t>
            </a:r>
            <a:endParaRPr lang="en-GB" dirty="0"/>
          </a:p>
        </p:txBody>
      </p:sp>
      <p:sp>
        <p:nvSpPr>
          <p:cNvPr id="192517" name="Oval 5"/>
          <p:cNvSpPr>
            <a:spLocks noChangeArrowheads="1"/>
          </p:cNvSpPr>
          <p:nvPr/>
        </p:nvSpPr>
        <p:spPr bwMode="blackWhite">
          <a:xfrm>
            <a:off x="5547989" y="1556792"/>
            <a:ext cx="1928813" cy="1778000"/>
          </a:xfrm>
          <a:prstGeom prst="ellipse">
            <a:avLst/>
          </a:prstGeom>
          <a:solidFill>
            <a:srgbClr val="00FF99"/>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eaLnBrk="0" hangingPunct="0">
              <a:defRPr/>
            </a:pPr>
            <a:r>
              <a:rPr lang="en-GB" sz="2400">
                <a:solidFill>
                  <a:srgbClr val="000000"/>
                </a:solidFill>
                <a:effectLst>
                  <a:outerShdw blurRad="38100" dist="38100" dir="2700000" algn="tl">
                    <a:srgbClr val="FFFFFF"/>
                  </a:outerShdw>
                </a:effectLst>
                <a:cs typeface="Arial" pitchFamily="34" charset="0"/>
              </a:rPr>
              <a:t>Airway </a:t>
            </a:r>
            <a:endParaRPr lang="en-US" sz="2400">
              <a:solidFill>
                <a:srgbClr val="000000"/>
              </a:solidFill>
              <a:latin typeface="Times New Roman" pitchFamily="18" charset="0"/>
              <a:cs typeface="Times New Roman" pitchFamily="18" charset="0"/>
            </a:endParaRPr>
          </a:p>
          <a:p>
            <a:pPr algn="ctr" eaLnBrk="0" hangingPunct="0">
              <a:defRPr/>
            </a:pPr>
            <a:r>
              <a:rPr lang="en-GB" sz="2400">
                <a:solidFill>
                  <a:srgbClr val="000000"/>
                </a:solidFill>
                <a:effectLst>
                  <a:outerShdw blurRad="38100" dist="38100" dir="2700000" algn="tl">
                    <a:srgbClr val="FFFFFF"/>
                  </a:outerShdw>
                </a:effectLst>
                <a:cs typeface="Arial" pitchFamily="34" charset="0"/>
              </a:rPr>
              <a:t>inflammation</a:t>
            </a:r>
            <a:endParaRPr lang="en-GB"/>
          </a:p>
        </p:txBody>
      </p:sp>
      <p:cxnSp>
        <p:nvCxnSpPr>
          <p:cNvPr id="3" name="Connecteur droit avec flèche 2"/>
          <p:cNvCxnSpPr/>
          <p:nvPr/>
        </p:nvCxnSpPr>
        <p:spPr>
          <a:xfrm>
            <a:off x="3563888" y="2276872"/>
            <a:ext cx="1800200" cy="0"/>
          </a:xfrm>
          <a:prstGeom prst="straightConnector1">
            <a:avLst/>
          </a:prstGeom>
          <a:ln w="762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5" name="Connecteur droit avec flèche 4"/>
          <p:cNvCxnSpPr/>
          <p:nvPr/>
        </p:nvCxnSpPr>
        <p:spPr>
          <a:xfrm flipH="1">
            <a:off x="3563888" y="2636912"/>
            <a:ext cx="1800200" cy="0"/>
          </a:xfrm>
          <a:prstGeom prst="straightConnector1">
            <a:avLst/>
          </a:prstGeom>
          <a:ln w="76200">
            <a:solidFill>
              <a:srgbClr val="00206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ChangeArrowheads="1"/>
          </p:cNvSpPr>
          <p:nvPr/>
        </p:nvSpPr>
        <p:spPr bwMode="auto">
          <a:xfrm>
            <a:off x="179512" y="1700808"/>
            <a:ext cx="8610600" cy="4362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lvl="1"/>
            <a:endParaRPr lang="en-GB" sz="2800" dirty="0">
              <a:latin typeface="Times New Roman" charset="0"/>
              <a:cs typeface="Times New Roman" charset="0"/>
            </a:endParaRPr>
          </a:p>
          <a:p>
            <a:pPr lvl="1">
              <a:buClr>
                <a:srgbClr val="CC3300"/>
              </a:buClr>
              <a:buSzPct val="115000"/>
              <a:buFontTx/>
              <a:buChar char="•"/>
            </a:pPr>
            <a:r>
              <a:rPr lang="en-GB" sz="2800" dirty="0">
                <a:latin typeface="Times New Roman" charset="0"/>
                <a:cs typeface="Times New Roman" charset="0"/>
              </a:rPr>
              <a:t>Bronchial epithelium forms a dynamic barrier that protects the mucosa from inhaled pollutants and infectious agents. </a:t>
            </a:r>
          </a:p>
          <a:p>
            <a:pPr>
              <a:buClr>
                <a:srgbClr val="CC3300"/>
              </a:buClr>
            </a:pPr>
            <a:endParaRPr lang="en-GB" sz="2800" dirty="0">
              <a:latin typeface="Times New Roman" charset="0"/>
              <a:cs typeface="Times New Roman" charset="0"/>
            </a:endParaRPr>
          </a:p>
          <a:p>
            <a:pPr lvl="1">
              <a:buClr>
                <a:srgbClr val="CC3300"/>
              </a:buClr>
              <a:buSzPct val="115000"/>
              <a:buFontTx/>
              <a:buChar char="•"/>
            </a:pPr>
            <a:r>
              <a:rPr lang="en-GB" sz="2800" dirty="0">
                <a:latin typeface="Times New Roman" charset="0"/>
                <a:cs typeface="Times New Roman" charset="0"/>
              </a:rPr>
              <a:t>The airway epithelium protects the internal milieu of the lung by secreting mucus and by signalling and interacting with the innate and adaptive immune systems through the secretion of cytokines and </a:t>
            </a:r>
            <a:r>
              <a:rPr lang="en-GB" sz="2800" dirty="0" err="1">
                <a:latin typeface="Times New Roman" charset="0"/>
                <a:cs typeface="Times New Roman" charset="0"/>
              </a:rPr>
              <a:t>chemokines</a:t>
            </a:r>
            <a:endParaRPr lang="fr-FR" sz="2800" dirty="0">
              <a:latin typeface="Times New Roman" charset="0"/>
              <a:cs typeface="Times New Roman" charset="0"/>
            </a:endParaRPr>
          </a:p>
        </p:txBody>
      </p:sp>
      <p:sp>
        <p:nvSpPr>
          <p:cNvPr id="159747" name="Rectangle 3"/>
          <p:cNvSpPr>
            <a:spLocks noChangeArrowheads="1"/>
          </p:cNvSpPr>
          <p:nvPr/>
        </p:nvSpPr>
        <p:spPr bwMode="auto">
          <a:xfrm>
            <a:off x="323528" y="332656"/>
            <a:ext cx="7488831" cy="12003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ctr"/>
            <a:r>
              <a:rPr lang="fr-FR" sz="3600" b="1" dirty="0" err="1">
                <a:latin typeface="+mj-lt"/>
              </a:rPr>
              <a:t>Functional</a:t>
            </a:r>
            <a:r>
              <a:rPr lang="fr-FR" sz="3600" b="1" dirty="0">
                <a:latin typeface="+mj-lt"/>
              </a:rPr>
              <a:t> </a:t>
            </a:r>
            <a:r>
              <a:rPr lang="fr-FR" sz="3600" b="1" dirty="0" err="1">
                <a:latin typeface="+mj-lt"/>
              </a:rPr>
              <a:t>role</a:t>
            </a:r>
            <a:r>
              <a:rPr lang="fr-FR" sz="3600" b="1" dirty="0">
                <a:latin typeface="+mj-lt"/>
              </a:rPr>
              <a:t> of </a:t>
            </a:r>
            <a:r>
              <a:rPr lang="fr-FR" sz="3600" b="1" dirty="0" err="1" smtClean="0">
                <a:latin typeface="+mj-lt"/>
              </a:rPr>
              <a:t>airway</a:t>
            </a:r>
            <a:r>
              <a:rPr lang="fr-FR" sz="3600" b="1" dirty="0" smtClean="0">
                <a:latin typeface="+mj-lt"/>
              </a:rPr>
              <a:t> </a:t>
            </a:r>
            <a:r>
              <a:rPr lang="fr-FR" sz="3600" b="1" dirty="0" err="1" smtClean="0">
                <a:latin typeface="+mj-lt"/>
              </a:rPr>
              <a:t>epithelium</a:t>
            </a:r>
            <a:endParaRPr lang="fr-FR" sz="3600" b="1" dirty="0">
              <a:latin typeface="+mj-lt"/>
            </a:endParaRPr>
          </a:p>
        </p:txBody>
      </p:sp>
    </p:spTree>
    <p:extLst>
      <p:ext uri="{BB962C8B-B14F-4D97-AF65-F5344CB8AC3E}">
        <p14:creationId xmlns:p14="http://schemas.microsoft.com/office/powerpoint/2010/main" xmlns="" val="37611007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txBox="1">
            <a:spLocks noChangeArrowheads="1"/>
          </p:cNvSpPr>
          <p:nvPr/>
        </p:nvSpPr>
        <p:spPr bwMode="auto">
          <a:xfrm>
            <a:off x="107504" y="550456"/>
            <a:ext cx="7956376"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CA" sz="3600" b="1" dirty="0">
                <a:latin typeface="+mj-lt"/>
              </a:rPr>
              <a:t>Functional and structural alteration of airway epithelium in asthma</a:t>
            </a:r>
          </a:p>
        </p:txBody>
      </p:sp>
      <p:sp>
        <p:nvSpPr>
          <p:cNvPr id="7171" name="Rectangle 3"/>
          <p:cNvSpPr txBox="1">
            <a:spLocks noChangeArrowheads="1"/>
          </p:cNvSpPr>
          <p:nvPr/>
        </p:nvSpPr>
        <p:spPr bwMode="auto">
          <a:xfrm>
            <a:off x="395536" y="1988840"/>
            <a:ext cx="8074025" cy="46085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457200" indent="-457200" eaLnBrk="1" hangingPunct="1">
              <a:lnSpc>
                <a:spcPct val="95000"/>
              </a:lnSpc>
              <a:spcBef>
                <a:spcPct val="70000"/>
              </a:spcBef>
              <a:buClr>
                <a:srgbClr val="CC3300"/>
              </a:buClr>
              <a:buSzPct val="70000"/>
              <a:buFont typeface="Wingdings" panose="05000000000000000000" pitchFamily="2" charset="2"/>
              <a:buChar char="v"/>
            </a:pPr>
            <a:r>
              <a:rPr lang="en-US" sz="2800" dirty="0">
                <a:latin typeface="Times New Roman" pitchFamily="18" charset="0"/>
                <a:cs typeface="Times New Roman" pitchFamily="18" charset="0"/>
              </a:rPr>
              <a:t>Bronchial epithelium activity is disturbed: increased secretion of </a:t>
            </a:r>
            <a:r>
              <a:rPr lang="en-US" sz="2800" dirty="0" err="1">
                <a:latin typeface="Times New Roman" pitchFamily="18" charset="0"/>
                <a:cs typeface="Times New Roman" pitchFamily="18" charset="0"/>
              </a:rPr>
              <a:t>mucins</a:t>
            </a:r>
            <a:r>
              <a:rPr lang="en-US" sz="2800" dirty="0">
                <a:latin typeface="Times New Roman" pitchFamily="18" charset="0"/>
                <a:cs typeface="Times New Roman" pitchFamily="18" charset="0"/>
              </a:rPr>
              <a:t>, increased production of cytokines and growth factors</a:t>
            </a:r>
          </a:p>
          <a:p>
            <a:pPr marL="457200" indent="-457200" eaLnBrk="1" hangingPunct="1">
              <a:lnSpc>
                <a:spcPct val="95000"/>
              </a:lnSpc>
              <a:spcBef>
                <a:spcPct val="70000"/>
              </a:spcBef>
              <a:buClr>
                <a:srgbClr val="CC3300"/>
              </a:buClr>
              <a:buSzPct val="70000"/>
              <a:buFont typeface="Wingdings" panose="05000000000000000000" pitchFamily="2" charset="2"/>
              <a:buChar char="v"/>
            </a:pPr>
            <a:r>
              <a:rPr lang="en-US" sz="2800" dirty="0">
                <a:latin typeface="Times New Roman" pitchFamily="18" charset="0"/>
                <a:cs typeface="Times New Roman" pitchFamily="18" charset="0"/>
              </a:rPr>
              <a:t>Bronchial epithelium phenotype is altered: high expression of </a:t>
            </a:r>
            <a:r>
              <a:rPr lang="en-US" sz="2800" dirty="0" err="1">
                <a:latin typeface="Times New Roman" pitchFamily="18" charset="0"/>
                <a:cs typeface="Times New Roman" pitchFamily="18" charset="0"/>
              </a:rPr>
              <a:t>hsp</a:t>
            </a:r>
            <a:r>
              <a:rPr lang="en-US" sz="2800" dirty="0">
                <a:latin typeface="Times New Roman" pitchFamily="18" charset="0"/>
                <a:cs typeface="Times New Roman" pitchFamily="18" charset="0"/>
              </a:rPr>
              <a:t>, p21</a:t>
            </a:r>
            <a:r>
              <a:rPr lang="en-US" sz="2800" baseline="30000" dirty="0">
                <a:latin typeface="Times New Roman" pitchFamily="18" charset="0"/>
                <a:cs typeface="Times New Roman" pitchFamily="18" charset="0"/>
              </a:rPr>
              <a:t>waf</a:t>
            </a:r>
            <a:r>
              <a:rPr lang="en-US" sz="2800" dirty="0">
                <a:latin typeface="Times New Roman" pitchFamily="18" charset="0"/>
                <a:cs typeface="Times New Roman" pitchFamily="18" charset="0"/>
              </a:rPr>
              <a:t>, NF-</a:t>
            </a:r>
            <a:r>
              <a:rPr lang="en-US" sz="2800" dirty="0">
                <a:latin typeface="Times New Roman" pitchFamily="18" charset="0"/>
                <a:cs typeface="Times New Roman" pitchFamily="18" charset="0"/>
                <a:sym typeface="Symbol" pitchFamily="18" charset="2"/>
              </a:rPr>
              <a:t></a:t>
            </a:r>
            <a:r>
              <a:rPr lang="en-US" sz="2800" dirty="0">
                <a:latin typeface="Times New Roman" pitchFamily="18" charset="0"/>
                <a:cs typeface="Times New Roman" pitchFamily="18" charset="0"/>
              </a:rPr>
              <a:t>B</a:t>
            </a:r>
          </a:p>
          <a:p>
            <a:pPr marL="457200" indent="-457200" eaLnBrk="1" hangingPunct="1">
              <a:lnSpc>
                <a:spcPct val="95000"/>
              </a:lnSpc>
              <a:spcBef>
                <a:spcPct val="70000"/>
              </a:spcBef>
              <a:buClr>
                <a:srgbClr val="CC3300"/>
              </a:buClr>
              <a:buSzPct val="70000"/>
              <a:buFont typeface="Wingdings" panose="05000000000000000000" pitchFamily="2" charset="2"/>
              <a:buChar char="v"/>
            </a:pPr>
            <a:r>
              <a:rPr lang="en-US" sz="2800" dirty="0">
                <a:latin typeface="Times New Roman" pitchFamily="18" charset="0"/>
                <a:cs typeface="Times New Roman" pitchFamily="18" charset="0"/>
              </a:rPr>
              <a:t>Bronchial epithelium has an altered response to injury and has an abnormal repair</a:t>
            </a:r>
          </a:p>
          <a:p>
            <a:pPr marL="457200" indent="-457200" eaLnBrk="1" hangingPunct="1">
              <a:lnSpc>
                <a:spcPct val="95000"/>
              </a:lnSpc>
              <a:spcBef>
                <a:spcPct val="70000"/>
              </a:spcBef>
              <a:buClr>
                <a:srgbClr val="CC3300"/>
              </a:buClr>
              <a:buSzPct val="70000"/>
              <a:buFont typeface="Wingdings" panose="05000000000000000000" pitchFamily="2" charset="2"/>
              <a:buChar char="v"/>
            </a:pPr>
            <a:r>
              <a:rPr lang="en-US" sz="2800" dirty="0">
                <a:latin typeface="Times New Roman" pitchFamily="18" charset="0"/>
                <a:cs typeface="Times New Roman" pitchFamily="18" charset="0"/>
              </a:rPr>
              <a:t>Structural </a:t>
            </a:r>
            <a:r>
              <a:rPr lang="en-US" sz="2800" dirty="0" smtClean="0">
                <a:latin typeface="Times New Roman" pitchFamily="18" charset="0"/>
                <a:cs typeface="Times New Roman" pitchFamily="18" charset="0"/>
              </a:rPr>
              <a:t>alteration</a:t>
            </a:r>
            <a:endParaRPr lang="en-CA"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7"/>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5718558" y="2050406"/>
            <a:ext cx="3101914" cy="29775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ZoneTexte 5"/>
          <p:cNvSpPr txBox="1"/>
          <p:nvPr/>
        </p:nvSpPr>
        <p:spPr>
          <a:xfrm>
            <a:off x="7668344" y="6487710"/>
            <a:ext cx="1398140" cy="276999"/>
          </a:xfrm>
          <a:prstGeom prst="rect">
            <a:avLst/>
          </a:prstGeom>
          <a:noFill/>
        </p:spPr>
        <p:txBody>
          <a:bodyPr wrap="none" rtlCol="0">
            <a:spAutoFit/>
          </a:bodyPr>
          <a:lstStyle/>
          <a:p>
            <a:r>
              <a:rPr lang="fr-CA" sz="1200" b="1" i="1" dirty="0" smtClean="0"/>
              <a:t>Cohen et al 2007</a:t>
            </a:r>
            <a:endParaRPr lang="fr-CA" sz="1200" b="1" i="1" dirty="0"/>
          </a:p>
        </p:txBody>
      </p:sp>
      <p:sp>
        <p:nvSpPr>
          <p:cNvPr id="9" name="Text Box 10"/>
          <p:cNvSpPr txBox="1">
            <a:spLocks noChangeArrowheads="1"/>
          </p:cNvSpPr>
          <p:nvPr/>
        </p:nvSpPr>
        <p:spPr bwMode="auto">
          <a:xfrm>
            <a:off x="225118" y="116632"/>
            <a:ext cx="7720382"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CA" sz="3200" b="1" dirty="0" smtClean="0">
                <a:latin typeface="+mj-lt"/>
              </a:rPr>
              <a:t>Epithelium thickness </a:t>
            </a:r>
            <a:r>
              <a:rPr lang="en-CA" sz="3200" b="1" dirty="0">
                <a:latin typeface="+mj-lt"/>
              </a:rPr>
              <a:t>in </a:t>
            </a:r>
            <a:r>
              <a:rPr lang="en-CA" sz="3200" b="1" dirty="0" smtClean="0">
                <a:latin typeface="+mj-lt"/>
              </a:rPr>
              <a:t>severe asthma</a:t>
            </a:r>
            <a:endParaRPr lang="en-CA" sz="3200" b="1" dirty="0">
              <a:latin typeface="+mj-lt"/>
            </a:endParaRPr>
          </a:p>
        </p:txBody>
      </p:sp>
      <p:pic>
        <p:nvPicPr>
          <p:cNvPr id="10" name="Picture 3"/>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1" t="16841" r="30613"/>
          <a:stretch/>
        </p:blipFill>
        <p:spPr bwMode="auto">
          <a:xfrm>
            <a:off x="755576" y="1484784"/>
            <a:ext cx="2592288" cy="208746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Image 12"/>
          <p:cNvPicPr>
            <a:picLocks noChangeAspect="1"/>
          </p:cNvPicPr>
          <p:nvPr/>
        </p:nvPicPr>
        <p:blipFill rotWithShape="1">
          <a:blip r:embed="rId4" cstate="print">
            <a:extLst>
              <a:ext uri="{28A0092B-C50C-407E-A947-70E740481C1C}">
                <a14:useLocalDpi xmlns:a14="http://schemas.microsoft.com/office/drawing/2010/main" xmlns="" val="0"/>
              </a:ext>
            </a:extLst>
          </a:blip>
          <a:srcRect l="19797" t="13276" r="28957" b="32399"/>
          <a:stretch/>
        </p:blipFill>
        <p:spPr>
          <a:xfrm>
            <a:off x="755576" y="3717032"/>
            <a:ext cx="2633608" cy="2085707"/>
          </a:xfrm>
          <a:prstGeom prst="rect">
            <a:avLst/>
          </a:prstGeom>
        </p:spPr>
      </p:pic>
      <p:sp>
        <p:nvSpPr>
          <p:cNvPr id="14" name="ZoneTexte 13"/>
          <p:cNvSpPr txBox="1"/>
          <p:nvPr/>
        </p:nvSpPr>
        <p:spPr>
          <a:xfrm>
            <a:off x="3347864" y="2204864"/>
            <a:ext cx="1728192" cy="400110"/>
          </a:xfrm>
          <a:prstGeom prst="rect">
            <a:avLst/>
          </a:prstGeom>
          <a:noFill/>
        </p:spPr>
        <p:txBody>
          <a:bodyPr wrap="square" rtlCol="0">
            <a:spAutoFit/>
          </a:bodyPr>
          <a:lstStyle/>
          <a:p>
            <a:pPr algn="ctr"/>
            <a:r>
              <a:rPr lang="fr-FR" sz="2000" b="1" dirty="0">
                <a:latin typeface="Arial" panose="020B0604020202020204" pitchFamily="34" charset="0"/>
                <a:cs typeface="Arial" panose="020B0604020202020204" pitchFamily="34" charset="0"/>
              </a:rPr>
              <a:t>Mild Asthma</a:t>
            </a:r>
          </a:p>
        </p:txBody>
      </p:sp>
      <p:sp>
        <p:nvSpPr>
          <p:cNvPr id="15" name="ZoneTexte 14"/>
          <p:cNvSpPr txBox="1"/>
          <p:nvPr/>
        </p:nvSpPr>
        <p:spPr>
          <a:xfrm>
            <a:off x="3131840" y="4149080"/>
            <a:ext cx="2468846" cy="400110"/>
          </a:xfrm>
          <a:prstGeom prst="rect">
            <a:avLst/>
          </a:prstGeom>
          <a:noFill/>
        </p:spPr>
        <p:txBody>
          <a:bodyPr wrap="square" rtlCol="0">
            <a:spAutoFit/>
          </a:bodyPr>
          <a:lstStyle/>
          <a:p>
            <a:pPr algn="ctr"/>
            <a:r>
              <a:rPr lang="fr-FR" sz="2000" b="1" dirty="0">
                <a:latin typeface="Arial" panose="020B0604020202020204" pitchFamily="34" charset="0"/>
                <a:cs typeface="Arial" panose="020B0604020202020204" pitchFamily="34" charset="0"/>
              </a:rPr>
              <a:t>Severe Asthma</a:t>
            </a:r>
          </a:p>
        </p:txBody>
      </p:sp>
      <p:sp>
        <p:nvSpPr>
          <p:cNvPr id="17" name="Text Box 4"/>
          <p:cNvSpPr txBox="1">
            <a:spLocks noChangeArrowheads="1"/>
          </p:cNvSpPr>
          <p:nvPr/>
        </p:nvSpPr>
        <p:spPr bwMode="auto">
          <a:xfrm>
            <a:off x="611560" y="6427808"/>
            <a:ext cx="259080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1200" b="1" i="1" dirty="0"/>
              <a:t>HAJ SALEM  </a:t>
            </a:r>
            <a:r>
              <a:rPr lang="fr-FR" altLang="fr-FR" sz="1200" b="1" i="1" dirty="0" smtClean="0"/>
              <a:t>et </a:t>
            </a:r>
            <a:r>
              <a:rPr lang="fr-FR" altLang="fr-FR" sz="1200" i="1" dirty="0" smtClean="0"/>
              <a:t>al</a:t>
            </a:r>
            <a:r>
              <a:rPr lang="fr-FR" altLang="fr-FR" sz="1200" b="1" i="1" dirty="0" smtClean="0"/>
              <a:t>  </a:t>
            </a:r>
            <a:r>
              <a:rPr lang="fr-FR" altLang="fr-FR" sz="1200" b="1" i="1" dirty="0" err="1"/>
              <a:t>A</a:t>
            </a:r>
            <a:r>
              <a:rPr lang="fr-FR" altLang="fr-FR" sz="1200" b="1" i="1" dirty="0" err="1" smtClean="0"/>
              <a:t>llergy</a:t>
            </a:r>
            <a:r>
              <a:rPr lang="fr-FR" altLang="fr-FR" sz="1200" b="1" i="1" dirty="0" smtClean="0"/>
              <a:t> 2015</a:t>
            </a:r>
            <a:endParaRPr lang="fr-FR" altLang="fr-FR" sz="1200" b="1" i="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 Box 4"/>
          <p:cNvSpPr txBox="1">
            <a:spLocks noChangeArrowheads="1"/>
          </p:cNvSpPr>
          <p:nvPr/>
        </p:nvSpPr>
        <p:spPr bwMode="auto">
          <a:xfrm>
            <a:off x="6705600" y="6553200"/>
            <a:ext cx="25908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1400" b="1">
                <a:solidFill>
                  <a:schemeClr val="bg1"/>
                </a:solidFill>
              </a:rPr>
              <a:t>HAJ SALEM I; </a:t>
            </a:r>
            <a:r>
              <a:rPr lang="fr-FR" altLang="fr-FR" sz="1400" b="1" i="1">
                <a:solidFill>
                  <a:schemeClr val="bg1"/>
                </a:solidFill>
              </a:rPr>
              <a:t>Février 2014</a:t>
            </a:r>
          </a:p>
        </p:txBody>
      </p:sp>
      <p:sp>
        <p:nvSpPr>
          <p:cNvPr id="16" name="Text Box 10"/>
          <p:cNvSpPr txBox="1">
            <a:spLocks noChangeArrowheads="1"/>
          </p:cNvSpPr>
          <p:nvPr/>
        </p:nvSpPr>
        <p:spPr bwMode="auto">
          <a:xfrm>
            <a:off x="437427" y="10121"/>
            <a:ext cx="7293735" cy="10772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CA" sz="3200" b="1" dirty="0">
                <a:latin typeface="+mj-lt"/>
              </a:rPr>
              <a:t>Epithelial cell proliferation in </a:t>
            </a:r>
            <a:r>
              <a:rPr lang="en-CA" sz="3200" b="1" dirty="0" smtClean="0">
                <a:latin typeface="+mj-lt"/>
              </a:rPr>
              <a:t>severe asthma</a:t>
            </a:r>
            <a:endParaRPr lang="en-CA" sz="3200" b="1" dirty="0">
              <a:latin typeface="+mj-lt"/>
            </a:endParaRPr>
          </a:p>
        </p:txBody>
      </p:sp>
      <p:sp>
        <p:nvSpPr>
          <p:cNvPr id="17" name="Text Box 4"/>
          <p:cNvSpPr txBox="1">
            <a:spLocks noChangeArrowheads="1"/>
          </p:cNvSpPr>
          <p:nvPr/>
        </p:nvSpPr>
        <p:spPr bwMode="auto">
          <a:xfrm>
            <a:off x="6527800" y="6427808"/>
            <a:ext cx="25908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1400" b="1" dirty="0"/>
              <a:t>HAJ SALEM  </a:t>
            </a:r>
            <a:r>
              <a:rPr lang="fr-FR" altLang="fr-FR" sz="1400" b="1" dirty="0" smtClean="0"/>
              <a:t>et al 2015</a:t>
            </a:r>
            <a:endParaRPr lang="fr-FR" altLang="fr-FR" sz="1400" b="1" i="1" dirty="0"/>
          </a:p>
        </p:txBody>
      </p:sp>
      <p:grpSp>
        <p:nvGrpSpPr>
          <p:cNvPr id="4" name="Groupe 3"/>
          <p:cNvGrpSpPr/>
          <p:nvPr/>
        </p:nvGrpSpPr>
        <p:grpSpPr>
          <a:xfrm>
            <a:off x="6300192" y="2780928"/>
            <a:ext cx="1709193" cy="914618"/>
            <a:chOff x="3563888" y="5538718"/>
            <a:chExt cx="1709193" cy="914618"/>
          </a:xfrm>
        </p:grpSpPr>
        <p:sp>
          <p:nvSpPr>
            <p:cNvPr id="2" name="Rectangle 1"/>
            <p:cNvSpPr/>
            <p:nvPr/>
          </p:nvSpPr>
          <p:spPr>
            <a:xfrm>
              <a:off x="3563888" y="5665777"/>
              <a:ext cx="144016" cy="1440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4" name="Rectangle 13"/>
            <p:cNvSpPr/>
            <p:nvPr/>
          </p:nvSpPr>
          <p:spPr>
            <a:xfrm>
              <a:off x="3563888" y="5924019"/>
              <a:ext cx="144016" cy="144016"/>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5" name="Rectangle 14"/>
            <p:cNvSpPr/>
            <p:nvPr/>
          </p:nvSpPr>
          <p:spPr>
            <a:xfrm>
              <a:off x="3563888" y="6212051"/>
              <a:ext cx="144016" cy="14401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3" name="ZoneTexte 2"/>
            <p:cNvSpPr txBox="1"/>
            <p:nvPr/>
          </p:nvSpPr>
          <p:spPr>
            <a:xfrm>
              <a:off x="3708229" y="5538718"/>
              <a:ext cx="902811" cy="338554"/>
            </a:xfrm>
            <a:prstGeom prst="rect">
              <a:avLst/>
            </a:prstGeom>
            <a:noFill/>
          </p:spPr>
          <p:txBody>
            <a:bodyPr wrap="none" rtlCol="0">
              <a:spAutoFit/>
            </a:bodyPr>
            <a:lstStyle/>
            <a:p>
              <a:r>
                <a:rPr lang="fr-CA" sz="1600" dirty="0" err="1" smtClean="0"/>
                <a:t>controls</a:t>
              </a:r>
              <a:endParaRPr lang="fr-CA" sz="1600" dirty="0"/>
            </a:p>
          </p:txBody>
        </p:sp>
        <p:sp>
          <p:nvSpPr>
            <p:cNvPr id="18" name="ZoneTexte 17"/>
            <p:cNvSpPr txBox="1"/>
            <p:nvPr/>
          </p:nvSpPr>
          <p:spPr>
            <a:xfrm>
              <a:off x="3708229" y="5826750"/>
              <a:ext cx="1290738" cy="338554"/>
            </a:xfrm>
            <a:prstGeom prst="rect">
              <a:avLst/>
            </a:prstGeom>
            <a:noFill/>
          </p:spPr>
          <p:txBody>
            <a:bodyPr wrap="none" rtlCol="0">
              <a:spAutoFit/>
            </a:bodyPr>
            <a:lstStyle/>
            <a:p>
              <a:r>
                <a:rPr lang="fr-CA" sz="1600" dirty="0" err="1" smtClean="0"/>
                <a:t>Mild</a:t>
              </a:r>
              <a:r>
                <a:rPr lang="fr-CA" sz="1600" dirty="0" smtClean="0"/>
                <a:t> </a:t>
              </a:r>
              <a:r>
                <a:rPr lang="fr-CA" sz="1600" dirty="0" err="1" smtClean="0"/>
                <a:t>asthma</a:t>
              </a:r>
              <a:endParaRPr lang="fr-CA" sz="1600" dirty="0"/>
            </a:p>
          </p:txBody>
        </p:sp>
        <p:sp>
          <p:nvSpPr>
            <p:cNvPr id="19" name="ZoneTexte 18"/>
            <p:cNvSpPr txBox="1"/>
            <p:nvPr/>
          </p:nvSpPr>
          <p:spPr>
            <a:xfrm>
              <a:off x="3708229" y="6114782"/>
              <a:ext cx="1564852" cy="338554"/>
            </a:xfrm>
            <a:prstGeom prst="rect">
              <a:avLst/>
            </a:prstGeom>
            <a:noFill/>
          </p:spPr>
          <p:txBody>
            <a:bodyPr wrap="none" rtlCol="0">
              <a:spAutoFit/>
            </a:bodyPr>
            <a:lstStyle/>
            <a:p>
              <a:r>
                <a:rPr lang="fr-CA" sz="1600" dirty="0" err="1" smtClean="0"/>
                <a:t>Severe</a:t>
              </a:r>
              <a:r>
                <a:rPr lang="fr-CA" sz="1600" dirty="0" smtClean="0"/>
                <a:t> </a:t>
              </a:r>
              <a:r>
                <a:rPr lang="fr-CA" sz="1600" dirty="0" err="1" smtClean="0"/>
                <a:t>asthma</a:t>
              </a:r>
              <a:endParaRPr lang="fr-CA" sz="1600" dirty="0"/>
            </a:p>
          </p:txBody>
        </p:sp>
      </p:grpSp>
      <p:cxnSp>
        <p:nvCxnSpPr>
          <p:cNvPr id="21" name="Connecteur droit avec flèche 20"/>
          <p:cNvCxnSpPr/>
          <p:nvPr/>
        </p:nvCxnSpPr>
        <p:spPr>
          <a:xfrm flipV="1">
            <a:off x="1403648" y="5623200"/>
            <a:ext cx="360040" cy="494402"/>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2" name="ZoneTexte 21"/>
          <p:cNvSpPr txBox="1"/>
          <p:nvPr/>
        </p:nvSpPr>
        <p:spPr>
          <a:xfrm>
            <a:off x="1907704" y="5748270"/>
            <a:ext cx="4580100" cy="461665"/>
          </a:xfrm>
          <a:prstGeom prst="rect">
            <a:avLst/>
          </a:prstGeom>
          <a:noFill/>
        </p:spPr>
        <p:txBody>
          <a:bodyPr wrap="none" rtlCol="0">
            <a:spAutoFit/>
          </a:bodyPr>
          <a:lstStyle/>
          <a:p>
            <a:r>
              <a:rPr lang="fr-CA" sz="2400" b="1" dirty="0" err="1" smtClean="0"/>
              <a:t>Proliferation</a:t>
            </a:r>
            <a:r>
              <a:rPr lang="fr-CA" sz="2400" b="1" dirty="0" smtClean="0"/>
              <a:t> in </a:t>
            </a:r>
            <a:r>
              <a:rPr lang="fr-CA" sz="2400" b="1" dirty="0" err="1" smtClean="0"/>
              <a:t>severe</a:t>
            </a:r>
            <a:r>
              <a:rPr lang="fr-CA" sz="2400" b="1" dirty="0" smtClean="0"/>
              <a:t> </a:t>
            </a:r>
            <a:r>
              <a:rPr lang="fr-CA" sz="2400" b="1" dirty="0" err="1" smtClean="0"/>
              <a:t>asthma</a:t>
            </a:r>
            <a:endParaRPr lang="fr-CA" sz="2400" b="1" dirty="0"/>
          </a:p>
        </p:txBody>
      </p:sp>
      <p:graphicFrame>
        <p:nvGraphicFramePr>
          <p:cNvPr id="23" name="Objet 22"/>
          <p:cNvGraphicFramePr>
            <a:graphicFrameLocks noChangeAspect="1"/>
          </p:cNvGraphicFramePr>
          <p:nvPr>
            <p:extLst>
              <p:ext uri="{D42A27DB-BD31-4B8C-83A1-F6EECF244321}">
                <p14:modId xmlns:p14="http://schemas.microsoft.com/office/powerpoint/2010/main" xmlns="" val="342240455"/>
              </p:ext>
            </p:extLst>
          </p:nvPr>
        </p:nvGraphicFramePr>
        <p:xfrm>
          <a:off x="1475656" y="1556792"/>
          <a:ext cx="4536504" cy="3761541"/>
        </p:xfrm>
        <a:graphic>
          <a:graphicData uri="http://schemas.openxmlformats.org/presentationml/2006/ole">
            <p:oleObj spid="_x0000_s3076" name="Prism 6" r:id="rId3" imgW="4006596" imgH="3322320" progId="">
              <p:embed/>
            </p:oleObj>
          </a:graphicData>
        </a:graphic>
      </p:graphicFrame>
    </p:spTree>
    <p:extLst>
      <p:ext uri="{BB962C8B-B14F-4D97-AF65-F5344CB8AC3E}">
        <p14:creationId xmlns:p14="http://schemas.microsoft.com/office/powerpoint/2010/main" xmlns="" val="39440759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e 3"/>
          <p:cNvGrpSpPr/>
          <p:nvPr/>
        </p:nvGrpSpPr>
        <p:grpSpPr>
          <a:xfrm>
            <a:off x="833015" y="2436291"/>
            <a:ext cx="6691313" cy="2000821"/>
            <a:chOff x="807288" y="2204864"/>
            <a:chExt cx="6691313" cy="2000821"/>
          </a:xfrm>
        </p:grpSpPr>
        <p:pic>
          <p:nvPicPr>
            <p:cNvPr id="2" name="Picture 14"/>
            <p:cNvPicPr>
              <a:picLocks noChangeAspect="1" noChangeArrowheads="1"/>
            </p:cNvPicPr>
            <p:nvPr/>
          </p:nvPicPr>
          <p:blipFill>
            <a:blip r:embed="rId2">
              <a:clrChange>
                <a:clrFrom>
                  <a:srgbClr val="0000B7"/>
                </a:clrFrom>
                <a:clrTo>
                  <a:srgbClr val="0000B7">
                    <a:alpha val="0"/>
                  </a:srgbClr>
                </a:clrTo>
              </a:clrChange>
              <a:lum bright="12000" contrast="44000"/>
            </a:blip>
            <a:srcRect/>
            <a:stretch>
              <a:fillRect/>
            </a:stretch>
          </p:blipFill>
          <p:spPr bwMode="auto">
            <a:xfrm>
              <a:off x="807288" y="2276872"/>
              <a:ext cx="6691313" cy="1928813"/>
            </a:xfrm>
            <a:prstGeom prst="rect">
              <a:avLst/>
            </a:prstGeom>
            <a:solidFill>
              <a:schemeClr val="accent3">
                <a:lumMod val="95000"/>
                <a:alpha val="90000"/>
              </a:schemeClr>
            </a:solidFill>
            <a:ln w="9525" algn="ctr">
              <a:noFill/>
              <a:miter lim="800000"/>
              <a:headEnd/>
              <a:tailEnd/>
            </a:ln>
          </p:spPr>
        </p:pic>
        <p:sp>
          <p:nvSpPr>
            <p:cNvPr id="19467" name="ZoneTexte 15"/>
            <p:cNvSpPr txBox="1">
              <a:spLocks noChangeArrowheads="1"/>
            </p:cNvSpPr>
            <p:nvPr/>
          </p:nvSpPr>
          <p:spPr bwMode="auto">
            <a:xfrm>
              <a:off x="3563888" y="2204864"/>
              <a:ext cx="158748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fr-CA" sz="2000" b="1" dirty="0" err="1" smtClean="0">
                  <a:latin typeface="Times New Roman" pitchFamily="18" charset="0"/>
                  <a:cs typeface="Times New Roman" pitchFamily="18" charset="0"/>
                </a:rPr>
                <a:t>Repair</a:t>
              </a:r>
              <a:endParaRPr lang="fr-CA" sz="2000" b="1" dirty="0" smtClean="0">
                <a:latin typeface="Times New Roman" pitchFamily="18" charset="0"/>
                <a:cs typeface="Times New Roman" pitchFamily="18" charset="0"/>
              </a:endParaRPr>
            </a:p>
            <a:p>
              <a:pPr algn="ctr" eaLnBrk="1" hangingPunct="1"/>
              <a:r>
                <a:rPr lang="fr-CA" sz="2000" b="1" dirty="0" err="1" smtClean="0">
                  <a:latin typeface="Times New Roman" pitchFamily="18" charset="0"/>
                  <a:cs typeface="Times New Roman" pitchFamily="18" charset="0"/>
                </a:rPr>
                <a:t>Proliferation</a:t>
              </a:r>
              <a:endParaRPr lang="fr-FR" sz="2000" b="1" dirty="0">
                <a:latin typeface="Times New Roman" pitchFamily="18" charset="0"/>
                <a:cs typeface="Times New Roman" pitchFamily="18" charset="0"/>
              </a:endParaRPr>
            </a:p>
          </p:txBody>
        </p:sp>
      </p:grpSp>
      <p:grpSp>
        <p:nvGrpSpPr>
          <p:cNvPr id="24" name="Group 58"/>
          <p:cNvGrpSpPr>
            <a:grpSpLocks/>
          </p:cNvGrpSpPr>
          <p:nvPr/>
        </p:nvGrpSpPr>
        <p:grpSpPr bwMode="auto">
          <a:xfrm>
            <a:off x="4996111" y="908720"/>
            <a:ext cx="2808287" cy="924843"/>
            <a:chOff x="3742" y="1408"/>
            <a:chExt cx="1769" cy="481"/>
          </a:xfrm>
        </p:grpSpPr>
        <p:sp>
          <p:nvSpPr>
            <p:cNvPr id="25" name="Rectangle 59"/>
            <p:cNvSpPr>
              <a:spLocks noChangeArrowheads="1"/>
            </p:cNvSpPr>
            <p:nvPr/>
          </p:nvSpPr>
          <p:spPr bwMode="auto">
            <a:xfrm>
              <a:off x="3750" y="1435"/>
              <a:ext cx="1748"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fr-FR" altLang="fr-FR" sz="2000" b="1" dirty="0" err="1" smtClean="0">
                  <a:solidFill>
                    <a:srgbClr val="003399"/>
                  </a:solidFill>
                  <a:latin typeface="Verdana" pitchFamily="34" charset="0"/>
                  <a:cs typeface="Arial" charset="0"/>
                </a:rPr>
                <a:t>Growth</a:t>
              </a:r>
              <a:r>
                <a:rPr lang="fr-FR" altLang="fr-FR" sz="2000" b="1" dirty="0" smtClean="0">
                  <a:solidFill>
                    <a:srgbClr val="003399"/>
                  </a:solidFill>
                  <a:latin typeface="Verdana" pitchFamily="34" charset="0"/>
                  <a:cs typeface="Arial" charset="0"/>
                </a:rPr>
                <a:t> </a:t>
              </a:r>
              <a:r>
                <a:rPr lang="fr-FR" altLang="fr-FR" sz="2000" b="1" dirty="0" err="1" smtClean="0">
                  <a:solidFill>
                    <a:srgbClr val="003399"/>
                  </a:solidFill>
                  <a:latin typeface="Verdana" pitchFamily="34" charset="0"/>
                  <a:cs typeface="Arial" charset="0"/>
                </a:rPr>
                <a:t>factors</a:t>
              </a:r>
              <a:endParaRPr lang="fr-FR" altLang="fr-FR" sz="2000" b="1" dirty="0">
                <a:solidFill>
                  <a:srgbClr val="003399"/>
                </a:solidFill>
                <a:latin typeface="Verdana" pitchFamily="34" charset="0"/>
                <a:cs typeface="Arial" charset="0"/>
              </a:endParaRPr>
            </a:p>
          </p:txBody>
        </p:sp>
        <p:sp>
          <p:nvSpPr>
            <p:cNvPr id="26" name="AutoShape 60"/>
            <p:cNvSpPr>
              <a:spLocks noChangeArrowheads="1"/>
            </p:cNvSpPr>
            <p:nvPr/>
          </p:nvSpPr>
          <p:spPr bwMode="auto">
            <a:xfrm>
              <a:off x="3742" y="1408"/>
              <a:ext cx="1769" cy="481"/>
            </a:xfrm>
            <a:prstGeom prst="wedgeRoundRectCallout">
              <a:avLst>
                <a:gd name="adj1" fmla="val -42310"/>
                <a:gd name="adj2" fmla="val 92204"/>
                <a:gd name="adj3" fmla="val 16667"/>
              </a:avLst>
            </a:prstGeom>
            <a:noFill/>
            <a:ln w="25400">
              <a:solidFill>
                <a:schemeClr val="accent2"/>
              </a:solidFill>
              <a:miter lim="800000"/>
              <a:headEnd/>
              <a:tailEnd/>
            </a:ln>
            <a:extLst>
              <a:ext uri="{909E8E84-426E-40dd-AFC4-6F175D3DCCD1}">
                <a14:hiddenFill xmlns:a14="http://schemas.microsoft.com/office/drawing/2010/main" xmlns="">
                  <a:solidFill>
                    <a:srgbClr val="FFFFFF"/>
                  </a:solidFill>
                </a14:hiddenFill>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fr-FR" altLang="fr-FR" sz="1800">
                <a:latin typeface="Garamond" pitchFamily="18" charset="0"/>
                <a:cs typeface="Arial" charset="0"/>
              </a:endParaRPr>
            </a:p>
          </p:txBody>
        </p:sp>
      </p:grpSp>
      <p:grpSp>
        <p:nvGrpSpPr>
          <p:cNvPr id="27" name="Group 54"/>
          <p:cNvGrpSpPr>
            <a:grpSpLocks/>
          </p:cNvGrpSpPr>
          <p:nvPr/>
        </p:nvGrpSpPr>
        <p:grpSpPr bwMode="auto">
          <a:xfrm>
            <a:off x="468313" y="908720"/>
            <a:ext cx="2592387" cy="866899"/>
            <a:chOff x="249" y="890"/>
            <a:chExt cx="1633" cy="408"/>
          </a:xfrm>
        </p:grpSpPr>
        <p:sp>
          <p:nvSpPr>
            <p:cNvPr id="28" name="Rectangle 52"/>
            <p:cNvSpPr>
              <a:spLocks noChangeArrowheads="1"/>
            </p:cNvSpPr>
            <p:nvPr/>
          </p:nvSpPr>
          <p:spPr bwMode="auto">
            <a:xfrm>
              <a:off x="249" y="957"/>
              <a:ext cx="1633"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fr-FR" altLang="fr-FR" sz="2000" b="1" dirty="0">
                  <a:solidFill>
                    <a:srgbClr val="003399"/>
                  </a:solidFill>
                  <a:latin typeface="Verdana" pitchFamily="34" charset="0"/>
                  <a:cs typeface="Arial" charset="0"/>
                </a:rPr>
                <a:t>Cytokines</a:t>
              </a:r>
            </a:p>
          </p:txBody>
        </p:sp>
        <p:sp>
          <p:nvSpPr>
            <p:cNvPr id="29" name="AutoShape 53"/>
            <p:cNvSpPr>
              <a:spLocks noChangeArrowheads="1"/>
            </p:cNvSpPr>
            <p:nvPr/>
          </p:nvSpPr>
          <p:spPr bwMode="auto">
            <a:xfrm>
              <a:off x="295" y="890"/>
              <a:ext cx="1587" cy="408"/>
            </a:xfrm>
            <a:prstGeom prst="wedgeRoundRectCallout">
              <a:avLst>
                <a:gd name="adj1" fmla="val 47856"/>
                <a:gd name="adj2" fmla="val 117648"/>
                <a:gd name="adj3" fmla="val 16667"/>
              </a:avLst>
            </a:prstGeom>
            <a:noFill/>
            <a:ln w="25400">
              <a:solidFill>
                <a:schemeClr val="accent2"/>
              </a:solidFill>
              <a:miter lim="800000"/>
              <a:headEnd/>
              <a:tailEnd/>
            </a:ln>
            <a:extLst>
              <a:ext uri="{909E8E84-426E-40dd-AFC4-6F175D3DCCD1}">
                <a14:hiddenFill xmlns:a14="http://schemas.microsoft.com/office/drawing/2010/main" xmlns="">
                  <a:solidFill>
                    <a:srgbClr val="FFFFFF"/>
                  </a:solidFill>
                </a14:hiddenFill>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fr-FR" altLang="fr-FR" sz="1800">
                <a:latin typeface="Garamond" pitchFamily="18" charset="0"/>
                <a:cs typeface="Arial" charset="0"/>
              </a:endParaRPr>
            </a:p>
          </p:txBody>
        </p:sp>
      </p:grpSp>
      <p:grpSp>
        <p:nvGrpSpPr>
          <p:cNvPr id="30" name="Group 52"/>
          <p:cNvGrpSpPr>
            <a:grpSpLocks/>
          </p:cNvGrpSpPr>
          <p:nvPr/>
        </p:nvGrpSpPr>
        <p:grpSpPr bwMode="auto">
          <a:xfrm>
            <a:off x="186331" y="4711058"/>
            <a:ext cx="3672532" cy="1057743"/>
            <a:chOff x="-109" y="3022"/>
            <a:chExt cx="2672" cy="481"/>
          </a:xfrm>
        </p:grpSpPr>
        <p:sp>
          <p:nvSpPr>
            <p:cNvPr id="31" name="Rectangle 62"/>
            <p:cNvSpPr>
              <a:spLocks noChangeArrowheads="1"/>
            </p:cNvSpPr>
            <p:nvPr/>
          </p:nvSpPr>
          <p:spPr bwMode="auto">
            <a:xfrm>
              <a:off x="-109" y="3061"/>
              <a:ext cx="2672"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fr-FR" altLang="fr-FR" sz="2000" b="1" dirty="0" err="1" smtClean="0">
                  <a:solidFill>
                    <a:srgbClr val="003399"/>
                  </a:solidFill>
                  <a:latin typeface="Verdana" pitchFamily="34" charset="0"/>
                  <a:cs typeface="Arial" charset="0"/>
                </a:rPr>
                <a:t>Extracellular</a:t>
              </a:r>
              <a:r>
                <a:rPr lang="fr-FR" altLang="fr-FR" sz="2000" b="1" dirty="0" smtClean="0">
                  <a:solidFill>
                    <a:srgbClr val="003399"/>
                  </a:solidFill>
                  <a:latin typeface="Verdana" pitchFamily="34" charset="0"/>
                  <a:cs typeface="Arial" charset="0"/>
                </a:rPr>
                <a:t> matrix</a:t>
              </a:r>
              <a:endParaRPr lang="fr-FR" altLang="fr-FR" sz="2000" b="1" dirty="0">
                <a:solidFill>
                  <a:srgbClr val="003399"/>
                </a:solidFill>
                <a:latin typeface="Verdana" pitchFamily="34" charset="0"/>
                <a:cs typeface="Arial" charset="0"/>
              </a:endParaRPr>
            </a:p>
          </p:txBody>
        </p:sp>
        <p:sp>
          <p:nvSpPr>
            <p:cNvPr id="32" name="AutoShape 63"/>
            <p:cNvSpPr>
              <a:spLocks noChangeArrowheads="1"/>
            </p:cNvSpPr>
            <p:nvPr/>
          </p:nvSpPr>
          <p:spPr bwMode="auto">
            <a:xfrm>
              <a:off x="113" y="3022"/>
              <a:ext cx="2208" cy="481"/>
            </a:xfrm>
            <a:prstGeom prst="wedgeRoundRectCallout">
              <a:avLst>
                <a:gd name="adj1" fmla="val 33426"/>
                <a:gd name="adj2" fmla="val -98648"/>
                <a:gd name="adj3" fmla="val 16667"/>
              </a:avLst>
            </a:prstGeom>
            <a:noFill/>
            <a:ln w="25400">
              <a:solidFill>
                <a:schemeClr val="accent2"/>
              </a:solidFill>
              <a:miter lim="800000"/>
              <a:headEnd/>
              <a:tailEnd/>
            </a:ln>
            <a:extLst>
              <a:ext uri="{909E8E84-426E-40dd-AFC4-6F175D3DCCD1}">
                <a14:hiddenFill xmlns:a14="http://schemas.microsoft.com/office/drawing/2010/main" xmlns="">
                  <a:solidFill>
                    <a:srgbClr val="FFFFFF"/>
                  </a:solidFill>
                </a14:hiddenFill>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fr-FR" altLang="fr-FR" sz="1800">
                <a:latin typeface="Garamond" pitchFamily="18" charset="0"/>
                <a:cs typeface="Arial" charset="0"/>
              </a:endParaRPr>
            </a:p>
          </p:txBody>
        </p:sp>
      </p:grpSp>
      <p:grpSp>
        <p:nvGrpSpPr>
          <p:cNvPr id="3" name="Groupe 2"/>
          <p:cNvGrpSpPr/>
          <p:nvPr/>
        </p:nvGrpSpPr>
        <p:grpSpPr>
          <a:xfrm>
            <a:off x="5646247" y="4756510"/>
            <a:ext cx="2592387" cy="880817"/>
            <a:chOff x="6084888" y="4629152"/>
            <a:chExt cx="2592387" cy="647700"/>
          </a:xfrm>
        </p:grpSpPr>
        <p:grpSp>
          <p:nvGrpSpPr>
            <p:cNvPr id="33" name="Group 54"/>
            <p:cNvGrpSpPr>
              <a:grpSpLocks/>
            </p:cNvGrpSpPr>
            <p:nvPr/>
          </p:nvGrpSpPr>
          <p:grpSpPr bwMode="auto">
            <a:xfrm rot="10800000">
              <a:off x="6084888" y="4629152"/>
              <a:ext cx="2592387" cy="647700"/>
              <a:chOff x="249" y="890"/>
              <a:chExt cx="1633" cy="408"/>
            </a:xfrm>
          </p:grpSpPr>
          <p:sp>
            <p:nvSpPr>
              <p:cNvPr id="34" name="Rectangle 52"/>
              <p:cNvSpPr>
                <a:spLocks noChangeArrowheads="1"/>
              </p:cNvSpPr>
              <p:nvPr/>
            </p:nvSpPr>
            <p:spPr bwMode="auto">
              <a:xfrm>
                <a:off x="249" y="957"/>
                <a:ext cx="1633"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fr-FR" altLang="fr-FR" sz="2000" b="1" dirty="0">
                  <a:solidFill>
                    <a:srgbClr val="003399"/>
                  </a:solidFill>
                  <a:latin typeface="Verdana" pitchFamily="34" charset="0"/>
                  <a:cs typeface="Arial" charset="0"/>
                </a:endParaRPr>
              </a:p>
            </p:txBody>
          </p:sp>
          <p:sp>
            <p:nvSpPr>
              <p:cNvPr id="35" name="AutoShape 53"/>
              <p:cNvSpPr>
                <a:spLocks noChangeArrowheads="1"/>
              </p:cNvSpPr>
              <p:nvPr/>
            </p:nvSpPr>
            <p:spPr bwMode="auto">
              <a:xfrm>
                <a:off x="295" y="890"/>
                <a:ext cx="1587" cy="408"/>
              </a:xfrm>
              <a:prstGeom prst="wedgeRoundRectCallout">
                <a:avLst>
                  <a:gd name="adj1" fmla="val 47856"/>
                  <a:gd name="adj2" fmla="val 117648"/>
                  <a:gd name="adj3" fmla="val 16667"/>
                </a:avLst>
              </a:prstGeom>
              <a:noFill/>
              <a:ln w="25400">
                <a:solidFill>
                  <a:schemeClr val="accent2"/>
                </a:solidFill>
                <a:miter lim="800000"/>
                <a:headEnd/>
                <a:tailEnd/>
              </a:ln>
              <a:extLst>
                <a:ext uri="{909E8E84-426E-40dd-AFC4-6F175D3DCCD1}">
                  <a14:hiddenFill xmlns:a14="http://schemas.microsoft.com/office/drawing/2010/main" xmlns="">
                    <a:solidFill>
                      <a:srgbClr val="FFFFFF"/>
                    </a:solidFill>
                  </a14:hiddenFill>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fr-FR" altLang="fr-FR" sz="1800">
                  <a:latin typeface="Garamond" pitchFamily="18" charset="0"/>
                  <a:cs typeface="Arial" charset="0"/>
                </a:endParaRPr>
              </a:p>
            </p:txBody>
          </p:sp>
        </p:grpSp>
        <p:sp>
          <p:nvSpPr>
            <p:cNvPr id="36" name="ZoneTexte 35"/>
            <p:cNvSpPr txBox="1"/>
            <p:nvPr/>
          </p:nvSpPr>
          <p:spPr>
            <a:xfrm>
              <a:off x="6649348" y="4723792"/>
              <a:ext cx="1742785" cy="461665"/>
            </a:xfrm>
            <a:prstGeom prst="rect">
              <a:avLst/>
            </a:prstGeom>
            <a:noFill/>
          </p:spPr>
          <p:txBody>
            <a:bodyPr wrap="none" rtlCol="0">
              <a:spAutoFit/>
            </a:bodyPr>
            <a:lstStyle/>
            <a:p>
              <a:r>
                <a:rPr lang="fr-CA" sz="2400" dirty="0" err="1" smtClean="0">
                  <a:solidFill>
                    <a:srgbClr val="C00000"/>
                  </a:solidFill>
                </a:rPr>
                <a:t>MicroRNAs</a:t>
              </a:r>
              <a:endParaRPr lang="fr-CA" sz="2400" dirty="0">
                <a:solidFill>
                  <a:srgbClr val="C00000"/>
                </a:solidFill>
              </a:endParaRPr>
            </a:p>
          </p:txBody>
        </p:sp>
      </p:grpSp>
    </p:spTree>
    <p:extLst>
      <p:ext uri="{BB962C8B-B14F-4D97-AF65-F5344CB8AC3E}">
        <p14:creationId xmlns:p14="http://schemas.microsoft.com/office/powerpoint/2010/main" xmlns="" val="15095239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9552" y="1268760"/>
            <a:ext cx="7568594" cy="5233602"/>
          </a:xfrm>
          <a:prstGeom prst="rect">
            <a:avLst/>
          </a:prstGeom>
        </p:spPr>
      </p:pic>
      <p:sp>
        <p:nvSpPr>
          <p:cNvPr id="3" name="Rectangle 2"/>
          <p:cNvSpPr/>
          <p:nvPr/>
        </p:nvSpPr>
        <p:spPr>
          <a:xfrm>
            <a:off x="5220072" y="6525344"/>
            <a:ext cx="3815554" cy="276999"/>
          </a:xfrm>
          <a:prstGeom prst="rect">
            <a:avLst/>
          </a:prstGeom>
        </p:spPr>
        <p:txBody>
          <a:bodyPr wrap="square">
            <a:spAutoFit/>
          </a:bodyPr>
          <a:lstStyle/>
          <a:p>
            <a:r>
              <a:rPr lang="en-US" sz="1200" dirty="0" smtClean="0">
                <a:latin typeface="Arial"/>
              </a:rPr>
              <a:t>Pinkerton M et al. JACI, </a:t>
            </a:r>
            <a:r>
              <a:rPr lang="en-US" sz="1200" dirty="0">
                <a:latin typeface="Arial"/>
              </a:rPr>
              <a:t>Volume 132, </a:t>
            </a:r>
            <a:r>
              <a:rPr lang="en-US" sz="1200" dirty="0" smtClean="0">
                <a:latin typeface="Arial"/>
              </a:rPr>
              <a:t>2013</a:t>
            </a:r>
            <a:r>
              <a:rPr lang="en-US" sz="1200" dirty="0">
                <a:latin typeface="Arial"/>
              </a:rPr>
              <a:t>, </a:t>
            </a:r>
            <a:r>
              <a:rPr lang="en-US" sz="1200" dirty="0" smtClean="0">
                <a:latin typeface="Arial"/>
              </a:rPr>
              <a:t>217-219 </a:t>
            </a:r>
            <a:endParaRPr lang="en-CA" sz="1200" dirty="0"/>
          </a:p>
        </p:txBody>
      </p:sp>
      <p:sp>
        <p:nvSpPr>
          <p:cNvPr id="4" name="Rectangle 3"/>
          <p:cNvSpPr/>
          <p:nvPr/>
        </p:nvSpPr>
        <p:spPr>
          <a:xfrm>
            <a:off x="1259632" y="188640"/>
            <a:ext cx="6048672" cy="954107"/>
          </a:xfrm>
          <a:prstGeom prst="rect">
            <a:avLst/>
          </a:prstGeom>
        </p:spPr>
        <p:txBody>
          <a:bodyPr wrap="square">
            <a:spAutoFit/>
          </a:bodyPr>
          <a:lstStyle/>
          <a:p>
            <a:pPr algn="ctr"/>
            <a:r>
              <a:rPr lang="en-US" sz="2800" b="1" dirty="0" smtClean="0">
                <a:latin typeface="Arial"/>
              </a:rPr>
              <a:t>MicroRNAs </a:t>
            </a:r>
            <a:r>
              <a:rPr lang="en-US" sz="2800" b="1" dirty="0">
                <a:latin typeface="Arial"/>
              </a:rPr>
              <a:t>in exhaled breath </a:t>
            </a:r>
            <a:r>
              <a:rPr lang="en-US" sz="2800" b="1" dirty="0" smtClean="0">
                <a:latin typeface="Arial"/>
              </a:rPr>
              <a:t>condensates</a:t>
            </a:r>
            <a:endParaRPr lang="en-US" sz="2800" b="1" dirty="0">
              <a:latin typeface="Arial"/>
            </a:endParaRPr>
          </a:p>
        </p:txBody>
      </p:sp>
    </p:spTree>
    <p:extLst>
      <p:ext uri="{BB962C8B-B14F-4D97-AF65-F5344CB8AC3E}">
        <p14:creationId xmlns:p14="http://schemas.microsoft.com/office/powerpoint/2010/main" xmlns="" val="1350790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ext Box 24"/>
          <p:cNvSpPr txBox="1">
            <a:spLocks noChangeArrowheads="1"/>
          </p:cNvSpPr>
          <p:nvPr/>
        </p:nvSpPr>
        <p:spPr bwMode="auto">
          <a:xfrm>
            <a:off x="539552" y="203161"/>
            <a:ext cx="6552728"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b="1" dirty="0" err="1">
                <a:latin typeface="+mj-lt"/>
              </a:rPr>
              <a:t>miRNAs</a:t>
            </a:r>
            <a:r>
              <a:rPr lang="fr-FR" altLang="fr-FR" b="1" dirty="0">
                <a:latin typeface="+mj-lt"/>
              </a:rPr>
              <a:t> </a:t>
            </a:r>
            <a:r>
              <a:rPr lang="fr-FR" altLang="fr-FR" b="1" dirty="0" smtClean="0">
                <a:latin typeface="+mj-lt"/>
              </a:rPr>
              <a:t>and </a:t>
            </a:r>
            <a:r>
              <a:rPr lang="fr-FR" altLang="fr-FR" b="1" dirty="0" err="1" smtClean="0">
                <a:latin typeface="+mj-lt"/>
              </a:rPr>
              <a:t>airway</a:t>
            </a:r>
            <a:r>
              <a:rPr lang="fr-FR" altLang="fr-FR" b="1" dirty="0" smtClean="0">
                <a:latin typeface="+mj-lt"/>
              </a:rPr>
              <a:t> </a:t>
            </a:r>
            <a:r>
              <a:rPr lang="fr-FR" altLang="fr-FR" b="1" dirty="0" err="1">
                <a:latin typeface="+mj-lt"/>
              </a:rPr>
              <a:t>E</a:t>
            </a:r>
            <a:r>
              <a:rPr lang="fr-FR" altLang="fr-FR" b="1" dirty="0" err="1" smtClean="0">
                <a:latin typeface="+mj-lt"/>
              </a:rPr>
              <a:t>pithelium</a:t>
            </a:r>
            <a:r>
              <a:rPr lang="fr-FR" altLang="fr-FR" b="1" dirty="0" smtClean="0">
                <a:latin typeface="+mj-lt"/>
              </a:rPr>
              <a:t> in </a:t>
            </a:r>
            <a:r>
              <a:rPr lang="fr-FR" altLang="fr-FR" b="1" dirty="0" err="1" smtClean="0">
                <a:latin typeface="+mj-lt"/>
              </a:rPr>
              <a:t>Asthma</a:t>
            </a:r>
            <a:endParaRPr lang="fr-FR" altLang="fr-FR" b="1" dirty="0">
              <a:latin typeface="+mj-lt"/>
            </a:endParaRPr>
          </a:p>
        </p:txBody>
      </p:sp>
      <p:sp>
        <p:nvSpPr>
          <p:cNvPr id="5" name="Rectangle 4"/>
          <p:cNvSpPr/>
          <p:nvPr/>
        </p:nvSpPr>
        <p:spPr>
          <a:xfrm>
            <a:off x="604015" y="4462506"/>
            <a:ext cx="7592066" cy="1938992"/>
          </a:xfrm>
          <a:prstGeom prst="rect">
            <a:avLst/>
          </a:prstGeom>
        </p:spPr>
        <p:txBody>
          <a:bodyPr wrap="square">
            <a:spAutoFit/>
          </a:bodyPr>
          <a:lstStyle/>
          <a:p>
            <a:pPr marL="342900" indent="-342900">
              <a:buFont typeface="Wingdings" panose="05000000000000000000" pitchFamily="2" charset="2"/>
              <a:buChar char="v"/>
            </a:pPr>
            <a:r>
              <a:rPr lang="en-US" sz="2400" b="1" dirty="0" smtClean="0"/>
              <a:t>Decreased expression of </a:t>
            </a:r>
            <a:r>
              <a:rPr lang="en-US" sz="2400" b="1" dirty="0"/>
              <a:t>miR-34/449 family (miR-34c-5p, miR-34c-5p, miR-449a, and miR-449b-5p) </a:t>
            </a:r>
          </a:p>
          <a:p>
            <a:pPr marL="342900" indent="-342900">
              <a:buFont typeface="Wingdings" panose="05000000000000000000" pitchFamily="2" charset="2"/>
              <a:buChar char="v"/>
            </a:pPr>
            <a:r>
              <a:rPr lang="en-US" sz="2400" b="1" dirty="0" smtClean="0"/>
              <a:t>Repression by IL-13 of </a:t>
            </a:r>
            <a:r>
              <a:rPr lang="en-US" sz="2400" b="1" dirty="0"/>
              <a:t>miR-34/449 </a:t>
            </a:r>
            <a:r>
              <a:rPr lang="en-US" sz="2400" b="1" dirty="0" smtClean="0"/>
              <a:t>family</a:t>
            </a:r>
          </a:p>
          <a:p>
            <a:pPr marL="342900" indent="-342900">
              <a:buFont typeface="Wingdings" panose="05000000000000000000" pitchFamily="2" charset="2"/>
              <a:buChar char="v"/>
            </a:pPr>
            <a:r>
              <a:rPr lang="en-US" sz="2400" b="1" dirty="0"/>
              <a:t>miR-449 inhibits </a:t>
            </a:r>
            <a:r>
              <a:rPr lang="en-US" sz="2400" b="1" dirty="0" smtClean="0"/>
              <a:t>NOTCH1 gene</a:t>
            </a:r>
          </a:p>
        </p:txBody>
      </p:sp>
      <p:pic>
        <p:nvPicPr>
          <p:cNvPr id="6" name="Picture 26"/>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9552" y="1280379"/>
            <a:ext cx="7467600" cy="2024063"/>
          </a:xfrm>
          <a:prstGeom prst="rect">
            <a:avLst/>
          </a:prstGeom>
          <a:noFill/>
          <a:ln w="25400">
            <a:solidFill>
              <a:srgbClr val="003366"/>
            </a:solidFill>
            <a:miter lim="800000"/>
            <a:headEnd/>
            <a:tailEnd/>
          </a:ln>
          <a:extLst>
            <a:ext uri="{909E8E84-426E-40dd-AFC4-6F175D3DCCD1}">
              <a14:hiddenFill xmlns:a14="http://schemas.microsoft.com/office/drawing/2010/main" xmlns="">
                <a:solidFill>
                  <a:srgbClr val="FFFFFF"/>
                </a:solidFill>
              </a14:hiddenFill>
            </a:ext>
          </a:extLst>
        </p:spPr>
      </p:pic>
      <p:sp>
        <p:nvSpPr>
          <p:cNvPr id="7" name="Triangle isocèle 6"/>
          <p:cNvSpPr/>
          <p:nvPr/>
        </p:nvSpPr>
        <p:spPr>
          <a:xfrm rot="10800000">
            <a:off x="3635896" y="3573016"/>
            <a:ext cx="880684" cy="72008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xmlns="" val="30985959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23528" y="407048"/>
            <a:ext cx="7561263" cy="2066925"/>
          </a:xfrm>
          <a:prstGeom prst="rect">
            <a:avLst/>
          </a:prstGeom>
          <a:noFill/>
          <a:ln w="31750">
            <a:solidFill>
              <a:srgbClr val="003366"/>
            </a:solidFill>
            <a:miter lim="800000"/>
            <a:headEnd/>
            <a:tailEnd/>
          </a:ln>
          <a:extLst>
            <a:ext uri="{909E8E84-426E-40dd-AFC4-6F175D3DCCD1}">
              <a14:hiddenFill xmlns:a14="http://schemas.microsoft.com/office/drawing/2010/main" xmlns="">
                <a:solidFill>
                  <a:srgbClr val="FFFFFF"/>
                </a:solidFill>
              </a14:hiddenFill>
            </a:ext>
          </a:extLst>
        </p:spPr>
      </p:pic>
      <p:sp>
        <p:nvSpPr>
          <p:cNvPr id="4" name="Rectangle 3"/>
          <p:cNvSpPr/>
          <p:nvPr/>
        </p:nvSpPr>
        <p:spPr>
          <a:xfrm>
            <a:off x="1092034" y="3717032"/>
            <a:ext cx="7152373" cy="2308324"/>
          </a:xfrm>
          <a:prstGeom prst="rect">
            <a:avLst/>
          </a:prstGeom>
        </p:spPr>
        <p:txBody>
          <a:bodyPr wrap="square">
            <a:spAutoFit/>
          </a:bodyPr>
          <a:lstStyle/>
          <a:p>
            <a:pPr marL="342900" indent="-342900">
              <a:buFont typeface="Wingdings" panose="05000000000000000000" pitchFamily="2" charset="2"/>
              <a:buChar char="v"/>
            </a:pPr>
            <a:r>
              <a:rPr lang="fr-CA" sz="2400" b="1" dirty="0" err="1" smtClean="0"/>
              <a:t>Increased</a:t>
            </a:r>
            <a:r>
              <a:rPr lang="fr-CA" sz="2400" b="1" dirty="0" smtClean="0"/>
              <a:t> expression of miR-let7f</a:t>
            </a:r>
            <a:r>
              <a:rPr lang="fr-CA" sz="2400" b="1" dirty="0"/>
              <a:t>, miR-487b and </a:t>
            </a:r>
            <a:r>
              <a:rPr lang="fr-CA" sz="2400" b="1" dirty="0" err="1" smtClean="0"/>
              <a:t>miR</a:t>
            </a:r>
            <a:r>
              <a:rPr lang="fr-CA" sz="2400" b="1" dirty="0" smtClean="0"/>
              <a:t>-</a:t>
            </a:r>
            <a:r>
              <a:rPr lang="en-US" sz="2400" b="1" dirty="0"/>
              <a:t>1</a:t>
            </a:r>
            <a:r>
              <a:rPr lang="en-US" sz="2400" b="1" dirty="0" smtClean="0"/>
              <a:t>81c in BEC from mild asthmatic donors</a:t>
            </a:r>
          </a:p>
          <a:p>
            <a:pPr marL="342900" indent="-342900">
              <a:buFont typeface="Wingdings" panose="05000000000000000000" pitchFamily="2" charset="2"/>
              <a:buChar char="v"/>
            </a:pPr>
            <a:endParaRPr lang="en-US" sz="2400" b="1" dirty="0" smtClean="0"/>
          </a:p>
          <a:p>
            <a:pPr marL="342900" indent="-342900">
              <a:buFont typeface="Wingdings" panose="05000000000000000000" pitchFamily="2" charset="2"/>
              <a:buChar char="v"/>
            </a:pPr>
            <a:r>
              <a:rPr lang="en-US" sz="2400" b="1" dirty="0" smtClean="0"/>
              <a:t>Increased expression of miR-203 (regulation of </a:t>
            </a:r>
            <a:r>
              <a:rPr lang="en-US" sz="2400" b="1" i="1" dirty="0"/>
              <a:t>AQP4 </a:t>
            </a:r>
            <a:r>
              <a:rPr lang="en-US" sz="2400" b="1" dirty="0"/>
              <a:t>transcript </a:t>
            </a:r>
            <a:r>
              <a:rPr lang="en-US" sz="2400" b="1" dirty="0" smtClean="0"/>
              <a:t>)</a:t>
            </a:r>
            <a:endParaRPr lang="fr-CA" sz="2400" b="1" dirty="0"/>
          </a:p>
        </p:txBody>
      </p:sp>
      <p:sp>
        <p:nvSpPr>
          <p:cNvPr id="6" name="Triangle isocèle 5"/>
          <p:cNvSpPr/>
          <p:nvPr/>
        </p:nvSpPr>
        <p:spPr>
          <a:xfrm rot="10800000">
            <a:off x="3967896" y="2802632"/>
            <a:ext cx="1060704" cy="9144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xmlns="" val="27430872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10"/>
          <p:cNvSpPr txBox="1">
            <a:spLocks noChangeArrowheads="1"/>
          </p:cNvSpPr>
          <p:nvPr/>
        </p:nvSpPr>
        <p:spPr bwMode="auto">
          <a:xfrm>
            <a:off x="539552" y="167734"/>
            <a:ext cx="6930318"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b="1" dirty="0" smtClean="0">
                <a:latin typeface="+mj-lt"/>
              </a:rPr>
              <a:t>hsa-miR-19a  </a:t>
            </a:r>
            <a:r>
              <a:rPr lang="fr-FR" altLang="fr-FR" b="1" dirty="0" err="1" smtClean="0">
                <a:latin typeface="+mj-lt"/>
              </a:rPr>
              <a:t>differentialy</a:t>
            </a:r>
            <a:r>
              <a:rPr lang="fr-FR" altLang="fr-FR" b="1" dirty="0" smtClean="0">
                <a:latin typeface="+mj-lt"/>
              </a:rPr>
              <a:t> </a:t>
            </a:r>
            <a:r>
              <a:rPr lang="fr-FR" altLang="fr-FR" b="1" dirty="0" err="1" smtClean="0">
                <a:latin typeface="+mj-lt"/>
              </a:rPr>
              <a:t>expressed</a:t>
            </a:r>
            <a:r>
              <a:rPr lang="fr-FR" altLang="fr-FR" b="1" dirty="0" smtClean="0">
                <a:latin typeface="+mj-lt"/>
              </a:rPr>
              <a:t> in </a:t>
            </a:r>
            <a:r>
              <a:rPr lang="fr-FR" altLang="fr-FR" b="1" dirty="0" err="1" smtClean="0">
                <a:latin typeface="+mj-lt"/>
              </a:rPr>
              <a:t>severe</a:t>
            </a:r>
            <a:r>
              <a:rPr lang="fr-FR" altLang="fr-FR" b="1" dirty="0" smtClean="0">
                <a:latin typeface="+mj-lt"/>
              </a:rPr>
              <a:t> </a:t>
            </a:r>
            <a:r>
              <a:rPr lang="fr-FR" altLang="fr-FR" b="1" dirty="0" err="1" smtClean="0">
                <a:latin typeface="+mj-lt"/>
              </a:rPr>
              <a:t>asthma</a:t>
            </a:r>
            <a:endParaRPr lang="fr-FR" altLang="fr-FR" b="1" dirty="0">
              <a:latin typeface="+mj-lt"/>
            </a:endParaRPr>
          </a:p>
        </p:txBody>
      </p:sp>
      <p:sp>
        <p:nvSpPr>
          <p:cNvPr id="16390" name="Text Box 11"/>
          <p:cNvSpPr txBox="1">
            <a:spLocks noChangeArrowheads="1"/>
          </p:cNvSpPr>
          <p:nvPr/>
        </p:nvSpPr>
        <p:spPr bwMode="auto">
          <a:xfrm>
            <a:off x="2987824" y="5805264"/>
            <a:ext cx="2968055"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fr-FR" altLang="fr-FR" sz="1400" b="1" dirty="0">
                <a:latin typeface="Verdana" pitchFamily="34" charset="0"/>
              </a:rPr>
              <a:t>NBEC</a:t>
            </a:r>
            <a:r>
              <a:rPr lang="fr-FR" altLang="fr-FR" sz="1400" dirty="0">
                <a:latin typeface="Verdana" pitchFamily="34" charset="0"/>
              </a:rPr>
              <a:t>: N</a:t>
            </a:r>
            <a:r>
              <a:rPr lang="fr-FR" altLang="fr-FR" sz="1400" dirty="0" smtClean="0">
                <a:latin typeface="Verdana" pitchFamily="34" charset="0"/>
              </a:rPr>
              <a:t>ormal </a:t>
            </a:r>
            <a:r>
              <a:rPr lang="fr-FR" altLang="fr-FR" sz="1400" dirty="0" err="1" smtClean="0">
                <a:latin typeface="Verdana" pitchFamily="34" charset="0"/>
              </a:rPr>
              <a:t>controls</a:t>
            </a:r>
            <a:endParaRPr lang="fr-FR" altLang="fr-FR" sz="1400" b="1" dirty="0">
              <a:latin typeface="Verdana" pitchFamily="34" charset="0"/>
            </a:endParaRPr>
          </a:p>
          <a:p>
            <a:pPr eaLnBrk="1" hangingPunct="1">
              <a:spcBef>
                <a:spcPct val="0"/>
              </a:spcBef>
              <a:buFontTx/>
              <a:buNone/>
            </a:pPr>
            <a:r>
              <a:rPr lang="fr-FR" altLang="fr-FR" sz="1400" b="1" dirty="0">
                <a:latin typeface="Verdana" pitchFamily="34" charset="0"/>
              </a:rPr>
              <a:t>ABEC</a:t>
            </a:r>
            <a:r>
              <a:rPr lang="fr-FR" altLang="fr-FR" sz="1400" dirty="0">
                <a:latin typeface="Verdana" pitchFamily="34" charset="0"/>
              </a:rPr>
              <a:t>: </a:t>
            </a:r>
            <a:r>
              <a:rPr lang="fr-FR" altLang="fr-FR" sz="1400" dirty="0" err="1">
                <a:latin typeface="Verdana" pitchFamily="34" charset="0"/>
              </a:rPr>
              <a:t>M</a:t>
            </a:r>
            <a:r>
              <a:rPr lang="fr-FR" altLang="fr-FR" sz="1400" dirty="0" err="1" smtClean="0">
                <a:latin typeface="Verdana" pitchFamily="34" charset="0"/>
              </a:rPr>
              <a:t>ild</a:t>
            </a:r>
            <a:r>
              <a:rPr lang="fr-FR" altLang="fr-FR" sz="1400" dirty="0" smtClean="0">
                <a:latin typeface="Verdana" pitchFamily="34" charset="0"/>
              </a:rPr>
              <a:t> </a:t>
            </a:r>
            <a:r>
              <a:rPr lang="fr-FR" altLang="fr-FR" sz="1400" dirty="0" err="1">
                <a:latin typeface="Verdana" pitchFamily="34" charset="0"/>
              </a:rPr>
              <a:t>asthmatics</a:t>
            </a:r>
            <a:endParaRPr lang="fr-FR" altLang="fr-FR" sz="1400" b="1" dirty="0">
              <a:latin typeface="Verdana" pitchFamily="34" charset="0"/>
            </a:endParaRPr>
          </a:p>
          <a:p>
            <a:pPr eaLnBrk="1" hangingPunct="1">
              <a:spcBef>
                <a:spcPct val="0"/>
              </a:spcBef>
              <a:buFontTx/>
              <a:buNone/>
            </a:pPr>
            <a:r>
              <a:rPr lang="fr-FR" altLang="fr-FR" sz="1400" b="1" dirty="0">
                <a:latin typeface="Verdana" pitchFamily="34" charset="0"/>
              </a:rPr>
              <a:t>SABEC</a:t>
            </a:r>
            <a:r>
              <a:rPr lang="fr-FR" altLang="fr-FR" sz="1400" dirty="0">
                <a:latin typeface="Verdana" pitchFamily="34" charset="0"/>
              </a:rPr>
              <a:t>: </a:t>
            </a:r>
            <a:r>
              <a:rPr lang="fr-FR" altLang="fr-FR" sz="1400" dirty="0" err="1" smtClean="0">
                <a:latin typeface="Verdana" pitchFamily="34" charset="0"/>
              </a:rPr>
              <a:t>severe</a:t>
            </a:r>
            <a:r>
              <a:rPr lang="fr-FR" altLang="fr-FR" sz="1400" dirty="0" smtClean="0">
                <a:latin typeface="Verdana" pitchFamily="34" charset="0"/>
              </a:rPr>
              <a:t> </a:t>
            </a:r>
            <a:r>
              <a:rPr lang="fr-FR" altLang="fr-FR" sz="1400" dirty="0" err="1">
                <a:latin typeface="Verdana" pitchFamily="34" charset="0"/>
              </a:rPr>
              <a:t>asthmatics</a:t>
            </a:r>
            <a:endParaRPr lang="fr-FR" altLang="fr-FR" sz="1400" dirty="0">
              <a:latin typeface="Verdana" pitchFamily="34" charset="0"/>
            </a:endParaRPr>
          </a:p>
        </p:txBody>
      </p:sp>
      <p:pic>
        <p:nvPicPr>
          <p:cNvPr id="16391" name="Picture 1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3739" y="1390302"/>
            <a:ext cx="4186238" cy="4198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392" name="Picture 1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01939" y="1542702"/>
            <a:ext cx="3946525" cy="403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3726073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2" name="Text Box 5"/>
          <p:cNvSpPr txBox="1">
            <a:spLocks noChangeArrowheads="1"/>
          </p:cNvSpPr>
          <p:nvPr/>
        </p:nvSpPr>
        <p:spPr bwMode="auto">
          <a:xfrm>
            <a:off x="877440" y="1412776"/>
            <a:ext cx="604867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342900" indent="-342900" eaLnBrk="1" hangingPunct="1">
              <a:spcBef>
                <a:spcPct val="50000"/>
              </a:spcBef>
              <a:buFont typeface="Wingdings" panose="05000000000000000000" pitchFamily="2" charset="2"/>
              <a:buChar char="v"/>
            </a:pPr>
            <a:r>
              <a:rPr lang="fr-FR" altLang="fr-FR" sz="2400" dirty="0">
                <a:latin typeface="+mj-lt"/>
              </a:rPr>
              <a:t>MicroARN-19a </a:t>
            </a:r>
            <a:r>
              <a:rPr lang="fr-FR" altLang="fr-FR" sz="2400" dirty="0" smtClean="0">
                <a:latin typeface="+mj-lt"/>
              </a:rPr>
              <a:t>a </a:t>
            </a:r>
            <a:r>
              <a:rPr lang="fr-FR" altLang="fr-FR" sz="2400" dirty="0" err="1" smtClean="0">
                <a:latin typeface="+mj-lt"/>
              </a:rPr>
              <a:t>member</a:t>
            </a:r>
            <a:r>
              <a:rPr lang="fr-FR" altLang="fr-FR" sz="2400" dirty="0" smtClean="0">
                <a:latin typeface="+mj-lt"/>
              </a:rPr>
              <a:t> of miR-17~92 cluster</a:t>
            </a:r>
            <a:endParaRPr lang="fr-FR" altLang="fr-FR" sz="2400" dirty="0">
              <a:latin typeface="+mj-lt"/>
            </a:endParaRPr>
          </a:p>
        </p:txBody>
      </p:sp>
      <p:pic>
        <p:nvPicPr>
          <p:cNvPr id="19471" name="Picture 1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34032" y="2305275"/>
            <a:ext cx="4535487" cy="23479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Text Box 24"/>
          <p:cNvSpPr txBox="1">
            <a:spLocks noChangeArrowheads="1"/>
          </p:cNvSpPr>
          <p:nvPr/>
        </p:nvSpPr>
        <p:spPr bwMode="auto">
          <a:xfrm>
            <a:off x="1829350" y="495548"/>
            <a:ext cx="4875213"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b="1" dirty="0" smtClean="0">
                <a:latin typeface="+mj-lt"/>
              </a:rPr>
              <a:t>miR-19a</a:t>
            </a:r>
            <a:endParaRPr lang="fr-FR" altLang="fr-FR" b="1" dirty="0">
              <a:latin typeface="+mj-lt"/>
            </a:endParaRPr>
          </a:p>
        </p:txBody>
      </p:sp>
      <p:sp>
        <p:nvSpPr>
          <p:cNvPr id="5" name="Text Box 5"/>
          <p:cNvSpPr txBox="1">
            <a:spLocks noChangeArrowheads="1"/>
          </p:cNvSpPr>
          <p:nvPr/>
        </p:nvSpPr>
        <p:spPr bwMode="auto">
          <a:xfrm>
            <a:off x="877440" y="5157192"/>
            <a:ext cx="6785764"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342900" indent="-342900" eaLnBrk="1" hangingPunct="1">
              <a:spcBef>
                <a:spcPct val="50000"/>
              </a:spcBef>
              <a:buFont typeface="Wingdings" panose="05000000000000000000" pitchFamily="2" charset="2"/>
              <a:buChar char="v"/>
            </a:pPr>
            <a:r>
              <a:rPr lang="fr-FR" altLang="fr-FR" sz="2400" dirty="0">
                <a:latin typeface="+mj-lt"/>
              </a:rPr>
              <a:t>M</a:t>
            </a:r>
            <a:r>
              <a:rPr lang="fr-FR" altLang="fr-FR" sz="2400" dirty="0" smtClean="0">
                <a:latin typeface="+mj-lt"/>
              </a:rPr>
              <a:t>iR-17~92 cluster </a:t>
            </a:r>
            <a:r>
              <a:rPr lang="fr-FR" altLang="fr-FR" sz="2400" dirty="0" err="1" smtClean="0">
                <a:latin typeface="+mj-lt"/>
              </a:rPr>
              <a:t>involved</a:t>
            </a:r>
            <a:r>
              <a:rPr lang="fr-FR" altLang="fr-FR" sz="2400" dirty="0" smtClean="0">
                <a:latin typeface="+mj-lt"/>
              </a:rPr>
              <a:t> in </a:t>
            </a:r>
            <a:r>
              <a:rPr lang="fr-FR" altLang="fr-FR" sz="2400" dirty="0" err="1" smtClean="0">
                <a:latin typeface="+mj-lt"/>
              </a:rPr>
              <a:t>cell</a:t>
            </a:r>
            <a:r>
              <a:rPr lang="fr-FR" altLang="fr-FR" sz="2400" dirty="0" smtClean="0">
                <a:latin typeface="+mj-lt"/>
              </a:rPr>
              <a:t> </a:t>
            </a:r>
            <a:r>
              <a:rPr lang="fr-FR" altLang="fr-FR" sz="2400" dirty="0" err="1" smtClean="0">
                <a:latin typeface="+mj-lt"/>
              </a:rPr>
              <a:t>proliferation</a:t>
            </a:r>
            <a:r>
              <a:rPr lang="fr-FR" altLang="fr-FR" sz="2400" dirty="0" smtClean="0">
                <a:latin typeface="+mj-lt"/>
              </a:rPr>
              <a:t> and </a:t>
            </a:r>
            <a:r>
              <a:rPr lang="fr-FR" altLang="fr-FR" sz="2400" dirty="0" err="1" smtClean="0">
                <a:latin typeface="+mj-lt"/>
              </a:rPr>
              <a:t>differentiation</a:t>
            </a:r>
            <a:endParaRPr lang="fr-FR" altLang="fr-FR" sz="2400" dirty="0">
              <a:latin typeface="+mj-lt"/>
            </a:endParaRPr>
          </a:p>
        </p:txBody>
      </p:sp>
    </p:spTree>
    <p:extLst>
      <p:ext uri="{BB962C8B-B14F-4D97-AF65-F5344CB8AC3E}">
        <p14:creationId xmlns:p14="http://schemas.microsoft.com/office/powerpoint/2010/main" xmlns="" val="13293919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 Box 4"/>
          <p:cNvSpPr txBox="1">
            <a:spLocks noChangeArrowheads="1"/>
          </p:cNvSpPr>
          <p:nvPr/>
        </p:nvSpPr>
        <p:spPr bwMode="auto">
          <a:xfrm>
            <a:off x="6705600" y="6553200"/>
            <a:ext cx="25908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1400" b="1">
                <a:solidFill>
                  <a:schemeClr val="bg1"/>
                </a:solidFill>
              </a:rPr>
              <a:t>HAJ SALEM I; </a:t>
            </a:r>
            <a:r>
              <a:rPr lang="fr-FR" altLang="fr-FR" sz="1400" b="1" i="1">
                <a:solidFill>
                  <a:schemeClr val="bg1"/>
                </a:solidFill>
              </a:rPr>
              <a:t>Février 2014</a:t>
            </a:r>
          </a:p>
        </p:txBody>
      </p:sp>
      <p:pic>
        <p:nvPicPr>
          <p:cNvPr id="21509" name="Picture 8"/>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467544" y="260648"/>
            <a:ext cx="7315200" cy="1600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10" name="Picture 9"/>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07504" y="2204864"/>
            <a:ext cx="5564188" cy="3240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11" name="Picture 10"/>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xmlns="" val="0"/>
              </a:ext>
            </a:extLst>
          </a:blip>
          <a:srcRect l="5278" t="3896" r="10489" b="6494"/>
          <a:stretch>
            <a:fillRect/>
          </a:stretch>
        </p:blipFill>
        <p:spPr bwMode="auto">
          <a:xfrm>
            <a:off x="6373813" y="2357263"/>
            <a:ext cx="2036762" cy="2935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12" name="Text Box 11"/>
          <p:cNvSpPr txBox="1">
            <a:spLocks noChangeArrowheads="1"/>
          </p:cNvSpPr>
          <p:nvPr/>
        </p:nvSpPr>
        <p:spPr bwMode="auto">
          <a:xfrm rot="-5400000">
            <a:off x="4986338" y="3754438"/>
            <a:ext cx="2438400" cy="336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1600" b="1"/>
              <a:t>BrdU immunostaining</a:t>
            </a:r>
          </a:p>
        </p:txBody>
      </p:sp>
      <p:sp>
        <p:nvSpPr>
          <p:cNvPr id="2" name="ZoneTexte 1"/>
          <p:cNvSpPr txBox="1"/>
          <p:nvPr/>
        </p:nvSpPr>
        <p:spPr>
          <a:xfrm>
            <a:off x="1691680" y="5835933"/>
            <a:ext cx="5591595" cy="400110"/>
          </a:xfrm>
          <a:prstGeom prst="rect">
            <a:avLst/>
          </a:prstGeom>
          <a:noFill/>
        </p:spPr>
        <p:txBody>
          <a:bodyPr wrap="none" rtlCol="0">
            <a:spAutoFit/>
          </a:bodyPr>
          <a:lstStyle/>
          <a:p>
            <a:r>
              <a:rPr lang="fr-CA" sz="2000" b="1" dirty="0" smtClean="0"/>
              <a:t>miR-17-92 cluster </a:t>
            </a:r>
            <a:r>
              <a:rPr lang="fr-CA" sz="2000" b="1" dirty="0" err="1" smtClean="0"/>
              <a:t>regulates</a:t>
            </a:r>
            <a:r>
              <a:rPr lang="fr-CA" sz="2000" b="1" dirty="0" smtClean="0"/>
              <a:t> </a:t>
            </a:r>
            <a:r>
              <a:rPr lang="fr-CA" sz="2000" b="1" dirty="0" err="1" smtClean="0"/>
              <a:t>cell</a:t>
            </a:r>
            <a:r>
              <a:rPr lang="fr-CA" sz="2000" b="1" dirty="0" smtClean="0"/>
              <a:t> </a:t>
            </a:r>
            <a:r>
              <a:rPr lang="fr-CA" sz="2000" b="1" dirty="0" err="1" smtClean="0"/>
              <a:t>proliferation</a:t>
            </a:r>
            <a:endParaRPr lang="fr-CA" sz="2000" b="1" dirty="0"/>
          </a:p>
        </p:txBody>
      </p:sp>
    </p:spTree>
    <p:extLst>
      <p:ext uri="{BB962C8B-B14F-4D97-AF65-F5344CB8AC3E}">
        <p14:creationId xmlns:p14="http://schemas.microsoft.com/office/powerpoint/2010/main" xmlns="" val="32857133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e 8"/>
          <p:cNvGrpSpPr/>
          <p:nvPr/>
        </p:nvGrpSpPr>
        <p:grpSpPr>
          <a:xfrm>
            <a:off x="5259839" y="1340768"/>
            <a:ext cx="2582762" cy="730184"/>
            <a:chOff x="6938283" y="4236011"/>
            <a:chExt cx="1961149" cy="543296"/>
          </a:xfrm>
        </p:grpSpPr>
        <p:sp>
          <p:nvSpPr>
            <p:cNvPr id="11" name="Rectangle 10"/>
            <p:cNvSpPr/>
            <p:nvPr/>
          </p:nvSpPr>
          <p:spPr>
            <a:xfrm>
              <a:off x="6938283" y="4265830"/>
              <a:ext cx="180020" cy="113703"/>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400">
                <a:latin typeface="Times New Roman" panose="02020603050405020304" pitchFamily="18" charset="0"/>
                <a:cs typeface="Times New Roman" panose="02020603050405020304" pitchFamily="18" charset="0"/>
              </a:endParaRPr>
            </a:p>
          </p:txBody>
        </p:sp>
        <p:sp>
          <p:nvSpPr>
            <p:cNvPr id="12" name="Rectangle 11"/>
            <p:cNvSpPr/>
            <p:nvPr/>
          </p:nvSpPr>
          <p:spPr>
            <a:xfrm>
              <a:off x="6938283" y="4575101"/>
              <a:ext cx="180020" cy="113703"/>
            </a:xfrm>
            <a:prstGeom prst="rect">
              <a:avLst/>
            </a:prstGeom>
            <a:pattFill prst="wdUpDiag">
              <a:fgClr>
                <a:schemeClr val="bg1"/>
              </a:fgClr>
              <a:bgClr>
                <a:schemeClr val="tx1"/>
              </a:bgClr>
            </a:patt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400">
                <a:latin typeface="Times New Roman" panose="02020603050405020304" pitchFamily="18" charset="0"/>
                <a:cs typeface="Times New Roman" panose="02020603050405020304" pitchFamily="18" charset="0"/>
              </a:endParaRPr>
            </a:p>
          </p:txBody>
        </p:sp>
        <p:sp>
          <p:nvSpPr>
            <p:cNvPr id="13" name="ZoneTexte 12"/>
            <p:cNvSpPr txBox="1"/>
            <p:nvPr/>
          </p:nvSpPr>
          <p:spPr>
            <a:xfrm>
              <a:off x="7091009" y="4550304"/>
              <a:ext cx="1808423" cy="229003"/>
            </a:xfrm>
            <a:prstGeom prst="rect">
              <a:avLst/>
            </a:prstGeom>
            <a:noFill/>
          </p:spPr>
          <p:txBody>
            <a:bodyPr wrap="square" rtlCol="0">
              <a:spAutoFit/>
            </a:bodyPr>
            <a:lstStyle/>
            <a:p>
              <a:r>
                <a:rPr lang="fr-FR" sz="1400" dirty="0">
                  <a:latin typeface="Arial" panose="020B0604020202020204" pitchFamily="34" charset="0"/>
                  <a:cs typeface="Arial" panose="020B0604020202020204" pitchFamily="34" charset="0"/>
                </a:rPr>
                <a:t>SABEC + miR-19a </a:t>
              </a:r>
              <a:r>
                <a:rPr lang="fr-FR" sz="1400" dirty="0" err="1">
                  <a:latin typeface="Arial" panose="020B0604020202020204" pitchFamily="34" charset="0"/>
                  <a:cs typeface="Arial" panose="020B0604020202020204" pitchFamily="34" charset="0"/>
                </a:rPr>
                <a:t>inhibitor</a:t>
              </a:r>
              <a:endParaRPr lang="fr-CA" sz="1400" dirty="0">
                <a:latin typeface="Arial" panose="020B0604020202020204" pitchFamily="34" charset="0"/>
                <a:cs typeface="Arial" panose="020B0604020202020204" pitchFamily="34" charset="0"/>
              </a:endParaRPr>
            </a:p>
          </p:txBody>
        </p:sp>
        <p:sp>
          <p:nvSpPr>
            <p:cNvPr id="14" name="ZoneTexte 13"/>
            <p:cNvSpPr txBox="1"/>
            <p:nvPr/>
          </p:nvSpPr>
          <p:spPr>
            <a:xfrm>
              <a:off x="7089374" y="4236011"/>
              <a:ext cx="1368152" cy="229003"/>
            </a:xfrm>
            <a:prstGeom prst="rect">
              <a:avLst/>
            </a:prstGeom>
            <a:noFill/>
          </p:spPr>
          <p:txBody>
            <a:bodyPr wrap="square" rtlCol="0">
              <a:spAutoFit/>
            </a:bodyPr>
            <a:lstStyle/>
            <a:p>
              <a:r>
                <a:rPr lang="fr-FR" sz="1400" dirty="0" smtClean="0">
                  <a:latin typeface="Arial" panose="020B0604020202020204" pitchFamily="34" charset="0"/>
                  <a:cs typeface="Arial" panose="020B0604020202020204" pitchFamily="34" charset="0"/>
                </a:rPr>
                <a:t>SABEC</a:t>
              </a:r>
              <a:endParaRPr lang="fr-CA" sz="1400" dirty="0">
                <a:latin typeface="Arial" panose="020B0604020202020204" pitchFamily="34" charset="0"/>
                <a:cs typeface="Arial" panose="020B0604020202020204" pitchFamily="34" charset="0"/>
              </a:endParaRPr>
            </a:p>
          </p:txBody>
        </p:sp>
        <p:sp>
          <p:nvSpPr>
            <p:cNvPr id="15" name="Rectangle 14"/>
            <p:cNvSpPr/>
            <p:nvPr/>
          </p:nvSpPr>
          <p:spPr>
            <a:xfrm>
              <a:off x="6940705" y="4419485"/>
              <a:ext cx="180020" cy="113703"/>
            </a:xfrm>
            <a:prstGeom prst="rect">
              <a:avLst/>
            </a:prstGeom>
            <a:pattFill prst="dkUpDiag">
              <a:fgClr>
                <a:schemeClr val="tx1"/>
              </a:fgClr>
              <a:bgClr>
                <a:schemeClr val="bg1"/>
              </a:bgClr>
            </a:patt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400">
                <a:latin typeface="Times New Roman" panose="02020603050405020304" pitchFamily="18" charset="0"/>
                <a:cs typeface="Times New Roman" panose="02020603050405020304" pitchFamily="18" charset="0"/>
              </a:endParaRPr>
            </a:p>
          </p:txBody>
        </p:sp>
        <p:sp>
          <p:nvSpPr>
            <p:cNvPr id="16" name="ZoneTexte 15"/>
            <p:cNvSpPr txBox="1"/>
            <p:nvPr/>
          </p:nvSpPr>
          <p:spPr>
            <a:xfrm>
              <a:off x="7083777" y="4388660"/>
              <a:ext cx="1808423" cy="229003"/>
            </a:xfrm>
            <a:prstGeom prst="rect">
              <a:avLst/>
            </a:prstGeom>
            <a:noFill/>
          </p:spPr>
          <p:txBody>
            <a:bodyPr wrap="square" rtlCol="0">
              <a:spAutoFit/>
            </a:bodyPr>
            <a:lstStyle/>
            <a:p>
              <a:r>
                <a:rPr lang="fr-FR" sz="1400" dirty="0">
                  <a:latin typeface="Arial" panose="020B0604020202020204" pitchFamily="34" charset="0"/>
                  <a:cs typeface="Arial" panose="020B0604020202020204" pitchFamily="34" charset="0"/>
                </a:rPr>
                <a:t>SABEC + </a:t>
              </a:r>
              <a:r>
                <a:rPr lang="fr-FR" sz="1400" dirty="0" err="1">
                  <a:latin typeface="Arial" panose="020B0604020202020204" pitchFamily="34" charset="0"/>
                  <a:cs typeface="Arial" panose="020B0604020202020204" pitchFamily="34" charset="0"/>
                </a:rPr>
                <a:t>scramble</a:t>
              </a:r>
              <a:r>
                <a:rPr lang="fr-FR" sz="1400" dirty="0">
                  <a:latin typeface="Arial" panose="020B0604020202020204" pitchFamily="34" charset="0"/>
                  <a:cs typeface="Arial" panose="020B0604020202020204" pitchFamily="34" charset="0"/>
                </a:rPr>
                <a:t> </a:t>
              </a:r>
              <a:r>
                <a:rPr lang="fr-FR" sz="1400" dirty="0" err="1">
                  <a:latin typeface="Arial" panose="020B0604020202020204" pitchFamily="34" charset="0"/>
                  <a:cs typeface="Arial" panose="020B0604020202020204" pitchFamily="34" charset="0"/>
                </a:rPr>
                <a:t>miR</a:t>
              </a:r>
              <a:endParaRPr lang="fr-CA" sz="1400" dirty="0">
                <a:latin typeface="Arial" panose="020B0604020202020204" pitchFamily="34" charset="0"/>
                <a:cs typeface="Arial" panose="020B0604020202020204" pitchFamily="34" charset="0"/>
              </a:endParaRPr>
            </a:p>
          </p:txBody>
        </p:sp>
      </p:grpSp>
      <p:grpSp>
        <p:nvGrpSpPr>
          <p:cNvPr id="17" name="Groupe 5"/>
          <p:cNvGrpSpPr/>
          <p:nvPr/>
        </p:nvGrpSpPr>
        <p:grpSpPr>
          <a:xfrm>
            <a:off x="1061078" y="1412776"/>
            <a:ext cx="2436163" cy="731258"/>
            <a:chOff x="971600" y="1864424"/>
            <a:chExt cx="2436163" cy="731258"/>
          </a:xfrm>
        </p:grpSpPr>
        <p:sp>
          <p:nvSpPr>
            <p:cNvPr id="18" name="Rectangle 17"/>
            <p:cNvSpPr/>
            <p:nvPr/>
          </p:nvSpPr>
          <p:spPr>
            <a:xfrm>
              <a:off x="971600" y="2327202"/>
              <a:ext cx="243546" cy="151180"/>
            </a:xfrm>
            <a:prstGeom prst="rect">
              <a:avLst/>
            </a:prstGeom>
            <a:pattFill prst="wdDnDiag">
              <a:fgClr>
                <a:schemeClr val="bg1"/>
              </a:fgClr>
              <a:bgClr>
                <a:schemeClr val="tx1"/>
              </a:bgClr>
            </a:patt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400">
                <a:latin typeface="Times New Roman" panose="02020603050405020304" pitchFamily="18" charset="0"/>
                <a:cs typeface="Times New Roman" panose="02020603050405020304" pitchFamily="18" charset="0"/>
              </a:endParaRPr>
            </a:p>
          </p:txBody>
        </p:sp>
        <p:sp>
          <p:nvSpPr>
            <p:cNvPr id="19" name="ZoneTexte 18"/>
            <p:cNvSpPr txBox="1"/>
            <p:nvPr/>
          </p:nvSpPr>
          <p:spPr>
            <a:xfrm>
              <a:off x="1157173" y="1864424"/>
              <a:ext cx="1850953" cy="307777"/>
            </a:xfrm>
            <a:prstGeom prst="rect">
              <a:avLst/>
            </a:prstGeom>
            <a:noFill/>
          </p:spPr>
          <p:txBody>
            <a:bodyPr wrap="square" rtlCol="0">
              <a:spAutoFit/>
            </a:bodyPr>
            <a:lstStyle/>
            <a:p>
              <a:r>
                <a:rPr lang="fr-FR" sz="1400" dirty="0" smtClean="0">
                  <a:latin typeface="Arial" panose="020B0604020202020204" pitchFamily="34" charset="0"/>
                  <a:cs typeface="Arial" panose="020B0604020202020204" pitchFamily="34" charset="0"/>
                </a:rPr>
                <a:t>NBEC</a:t>
              </a:r>
              <a:endParaRPr lang="fr-CA" sz="1400" dirty="0">
                <a:latin typeface="Arial" panose="020B0604020202020204" pitchFamily="34" charset="0"/>
                <a:cs typeface="Arial" panose="020B0604020202020204" pitchFamily="34" charset="0"/>
              </a:endParaRPr>
            </a:p>
          </p:txBody>
        </p:sp>
        <p:sp>
          <p:nvSpPr>
            <p:cNvPr id="20" name="ZoneTexte 19"/>
            <p:cNvSpPr txBox="1"/>
            <p:nvPr/>
          </p:nvSpPr>
          <p:spPr>
            <a:xfrm>
              <a:off x="1167135" y="2287905"/>
              <a:ext cx="2240628" cy="307777"/>
            </a:xfrm>
            <a:prstGeom prst="rect">
              <a:avLst/>
            </a:prstGeom>
            <a:noFill/>
          </p:spPr>
          <p:txBody>
            <a:bodyPr wrap="square" rtlCol="0">
              <a:spAutoFit/>
            </a:bodyPr>
            <a:lstStyle/>
            <a:p>
              <a:r>
                <a:rPr lang="fr-FR" sz="1400" dirty="0">
                  <a:latin typeface="Arial" panose="020B0604020202020204" pitchFamily="34" charset="0"/>
                  <a:cs typeface="Arial" panose="020B0604020202020204" pitchFamily="34" charset="0"/>
                </a:rPr>
                <a:t>NBEC + miR-19a </a:t>
              </a:r>
              <a:r>
                <a:rPr lang="fr-FR" sz="1400" dirty="0" err="1">
                  <a:latin typeface="Arial" panose="020B0604020202020204" pitchFamily="34" charset="0"/>
                  <a:cs typeface="Arial" panose="020B0604020202020204" pitchFamily="34" charset="0"/>
                </a:rPr>
                <a:t>mimic</a:t>
              </a:r>
              <a:endParaRPr lang="fr-CA" sz="1400" dirty="0">
                <a:latin typeface="Arial" panose="020B0604020202020204" pitchFamily="34" charset="0"/>
                <a:cs typeface="Arial" panose="020B0604020202020204" pitchFamily="34" charset="0"/>
              </a:endParaRPr>
            </a:p>
          </p:txBody>
        </p:sp>
        <p:sp>
          <p:nvSpPr>
            <p:cNvPr id="21" name="Rectangle 20"/>
            <p:cNvSpPr/>
            <p:nvPr/>
          </p:nvSpPr>
          <p:spPr>
            <a:xfrm>
              <a:off x="971600" y="2125734"/>
              <a:ext cx="243546" cy="151180"/>
            </a:xfrm>
            <a:prstGeom prst="rect">
              <a:avLst/>
            </a:prstGeom>
            <a:pattFill prst="dkDnDiag">
              <a:fgClr>
                <a:schemeClr val="tx1"/>
              </a:fgClr>
              <a:bgClr>
                <a:schemeClr val="bg1"/>
              </a:bgClr>
            </a:patt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400">
                <a:latin typeface="Times New Roman" panose="02020603050405020304" pitchFamily="18" charset="0"/>
                <a:cs typeface="Times New Roman" panose="02020603050405020304" pitchFamily="18" charset="0"/>
              </a:endParaRPr>
            </a:p>
          </p:txBody>
        </p:sp>
        <p:sp>
          <p:nvSpPr>
            <p:cNvPr id="22" name="ZoneTexte 21"/>
            <p:cNvSpPr txBox="1"/>
            <p:nvPr/>
          </p:nvSpPr>
          <p:spPr>
            <a:xfrm>
              <a:off x="1158649" y="2065864"/>
              <a:ext cx="2044852" cy="307777"/>
            </a:xfrm>
            <a:prstGeom prst="rect">
              <a:avLst/>
            </a:prstGeom>
            <a:noFill/>
          </p:spPr>
          <p:txBody>
            <a:bodyPr wrap="square" rtlCol="0">
              <a:spAutoFit/>
            </a:bodyPr>
            <a:lstStyle/>
            <a:p>
              <a:r>
                <a:rPr lang="fr-FR" sz="1400" dirty="0">
                  <a:latin typeface="Arial" panose="020B0604020202020204" pitchFamily="34" charset="0"/>
                  <a:cs typeface="Arial" panose="020B0604020202020204" pitchFamily="34" charset="0"/>
                </a:rPr>
                <a:t>NBEC + </a:t>
              </a:r>
              <a:r>
                <a:rPr lang="fr-FR" sz="1400" dirty="0" err="1">
                  <a:latin typeface="Arial" panose="020B0604020202020204" pitchFamily="34" charset="0"/>
                  <a:cs typeface="Arial" panose="020B0604020202020204" pitchFamily="34" charset="0"/>
                </a:rPr>
                <a:t>scramble</a:t>
              </a:r>
              <a:r>
                <a:rPr lang="fr-FR" sz="1400" dirty="0">
                  <a:latin typeface="Arial" panose="020B0604020202020204" pitchFamily="34" charset="0"/>
                  <a:cs typeface="Arial" panose="020B0604020202020204" pitchFamily="34" charset="0"/>
                </a:rPr>
                <a:t> </a:t>
              </a:r>
              <a:r>
                <a:rPr lang="fr-FR" sz="1400" dirty="0" err="1">
                  <a:latin typeface="Arial" panose="020B0604020202020204" pitchFamily="34" charset="0"/>
                  <a:cs typeface="Arial" panose="020B0604020202020204" pitchFamily="34" charset="0"/>
                </a:rPr>
                <a:t>miR</a:t>
              </a:r>
              <a:endParaRPr lang="fr-CA" sz="1400" dirty="0">
                <a:latin typeface="Arial" panose="020B0604020202020204" pitchFamily="34" charset="0"/>
                <a:cs typeface="Arial" panose="020B0604020202020204" pitchFamily="34" charset="0"/>
              </a:endParaRPr>
            </a:p>
          </p:txBody>
        </p:sp>
        <p:sp>
          <p:nvSpPr>
            <p:cNvPr id="23" name="Rectangle 22"/>
            <p:cNvSpPr/>
            <p:nvPr/>
          </p:nvSpPr>
          <p:spPr>
            <a:xfrm>
              <a:off x="976183" y="1917858"/>
              <a:ext cx="243546" cy="15118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400">
                <a:latin typeface="Times New Roman" panose="02020603050405020304" pitchFamily="18" charset="0"/>
                <a:cs typeface="Times New Roman" panose="02020603050405020304" pitchFamily="18" charset="0"/>
              </a:endParaRPr>
            </a:p>
          </p:txBody>
        </p:sp>
      </p:grpSp>
      <p:grpSp>
        <p:nvGrpSpPr>
          <p:cNvPr id="30" name="Grouper 29"/>
          <p:cNvGrpSpPr/>
          <p:nvPr/>
        </p:nvGrpSpPr>
        <p:grpSpPr>
          <a:xfrm>
            <a:off x="179512" y="2924944"/>
            <a:ext cx="4199294" cy="2961506"/>
            <a:chOff x="467544" y="4149080"/>
            <a:chExt cx="4199294" cy="2961506"/>
          </a:xfrm>
        </p:grpSpPr>
        <p:grpSp>
          <p:nvGrpSpPr>
            <p:cNvPr id="2" name="Groupe 18"/>
            <p:cNvGrpSpPr/>
            <p:nvPr/>
          </p:nvGrpSpPr>
          <p:grpSpPr>
            <a:xfrm>
              <a:off x="2123728" y="4509120"/>
              <a:ext cx="1863030" cy="528167"/>
              <a:chOff x="1835696" y="689096"/>
              <a:chExt cx="2622665" cy="867697"/>
            </a:xfrm>
          </p:grpSpPr>
          <p:cxnSp>
            <p:nvCxnSpPr>
              <p:cNvPr id="3" name="Connecteur droit 2"/>
              <p:cNvCxnSpPr/>
              <p:nvPr/>
            </p:nvCxnSpPr>
            <p:spPr>
              <a:xfrm>
                <a:off x="1835696" y="692696"/>
                <a:ext cx="26226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Connecteur droit 3"/>
              <p:cNvCxnSpPr/>
              <p:nvPr/>
            </p:nvCxnSpPr>
            <p:spPr>
              <a:xfrm>
                <a:off x="1835696" y="689096"/>
                <a:ext cx="0" cy="8676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 name="ZoneTexte 4"/>
            <p:cNvSpPr txBox="1"/>
            <p:nvPr/>
          </p:nvSpPr>
          <p:spPr>
            <a:xfrm>
              <a:off x="2615281" y="4173191"/>
              <a:ext cx="1017722" cy="307777"/>
            </a:xfrm>
            <a:prstGeom prst="rect">
              <a:avLst/>
            </a:prstGeom>
            <a:noFill/>
          </p:spPr>
          <p:txBody>
            <a:bodyPr wrap="square" rtlCol="0">
              <a:spAutoFit/>
            </a:bodyPr>
            <a:lstStyle/>
            <a:p>
              <a:pPr algn="ctr"/>
              <a:r>
                <a:rPr lang="fr-FR" sz="1400" b="1" dirty="0">
                  <a:latin typeface="Arial" panose="020B0604020202020204" pitchFamily="34" charset="0"/>
                  <a:cs typeface="Arial" panose="020B0604020202020204" pitchFamily="34" charset="0"/>
                </a:rPr>
                <a:t>p</a:t>
              </a:r>
              <a:r>
                <a:rPr lang="fr-FR" sz="1400" b="1" dirty="0" smtClean="0">
                  <a:latin typeface="Arial" panose="020B0604020202020204" pitchFamily="34" charset="0"/>
                  <a:cs typeface="Arial" panose="020B0604020202020204" pitchFamily="34" charset="0"/>
                </a:rPr>
                <a:t>= 0.0006</a:t>
              </a:r>
              <a:endParaRPr lang="fr-CA" sz="1400" b="1" dirty="0">
                <a:latin typeface="Arial" panose="020B0604020202020204" pitchFamily="34" charset="0"/>
                <a:cs typeface="Arial" panose="020B0604020202020204" pitchFamily="34" charset="0"/>
              </a:endParaRPr>
            </a:p>
          </p:txBody>
        </p:sp>
        <p:graphicFrame>
          <p:nvGraphicFramePr>
            <p:cNvPr id="24" name="Objet 23"/>
            <p:cNvGraphicFramePr>
              <a:graphicFrameLocks noChangeAspect="1"/>
            </p:cNvGraphicFramePr>
            <p:nvPr>
              <p:extLst>
                <p:ext uri="{D42A27DB-BD31-4B8C-83A1-F6EECF244321}">
                  <p14:modId xmlns:p14="http://schemas.microsoft.com/office/powerpoint/2010/main" xmlns="" val="1887138421"/>
                </p:ext>
              </p:extLst>
            </p:nvPr>
          </p:nvGraphicFramePr>
          <p:xfrm>
            <a:off x="467544" y="4149080"/>
            <a:ext cx="4199294" cy="2961506"/>
          </p:xfrm>
          <a:graphic>
            <a:graphicData uri="http://schemas.openxmlformats.org/presentationml/2006/ole">
              <p:oleObj spid="_x0000_s6151" name="Prism 6" r:id="rId3" imgW="3485033" imgH="2457691" progId="">
                <p:embed/>
              </p:oleObj>
            </a:graphicData>
          </a:graphic>
        </p:graphicFrame>
      </p:grpSp>
      <p:grpSp>
        <p:nvGrpSpPr>
          <p:cNvPr id="29" name="Grouper 28"/>
          <p:cNvGrpSpPr/>
          <p:nvPr/>
        </p:nvGrpSpPr>
        <p:grpSpPr>
          <a:xfrm>
            <a:off x="4355976" y="2852936"/>
            <a:ext cx="4390488" cy="3096344"/>
            <a:chOff x="3995936" y="3212976"/>
            <a:chExt cx="4390488" cy="3096344"/>
          </a:xfrm>
        </p:grpSpPr>
        <p:sp>
          <p:nvSpPr>
            <p:cNvPr id="6" name="ZoneTexte 5"/>
            <p:cNvSpPr txBox="1"/>
            <p:nvPr/>
          </p:nvSpPr>
          <p:spPr>
            <a:xfrm>
              <a:off x="6012160" y="3284984"/>
              <a:ext cx="1574280" cy="409652"/>
            </a:xfrm>
            <a:prstGeom prst="rect">
              <a:avLst/>
            </a:prstGeom>
            <a:noFill/>
          </p:spPr>
          <p:txBody>
            <a:bodyPr wrap="square" rtlCol="0">
              <a:spAutoFit/>
            </a:bodyPr>
            <a:lstStyle/>
            <a:p>
              <a:r>
                <a:rPr lang="fr-FR" sz="1400" b="1" dirty="0">
                  <a:latin typeface="Arial" panose="020B0604020202020204" pitchFamily="34" charset="0"/>
                  <a:cs typeface="Arial" panose="020B0604020202020204" pitchFamily="34" charset="0"/>
                </a:rPr>
                <a:t>p</a:t>
              </a:r>
              <a:r>
                <a:rPr lang="fr-FR" sz="1400" b="1" dirty="0" smtClean="0">
                  <a:latin typeface="Arial" panose="020B0604020202020204" pitchFamily="34" charset="0"/>
                  <a:cs typeface="Arial" panose="020B0604020202020204" pitchFamily="34" charset="0"/>
                </a:rPr>
                <a:t>= 0.0045</a:t>
              </a:r>
              <a:endParaRPr lang="fr-CA" sz="1400" b="1" dirty="0">
                <a:latin typeface="Arial" panose="020B0604020202020204" pitchFamily="34" charset="0"/>
                <a:cs typeface="Arial" panose="020B0604020202020204" pitchFamily="34" charset="0"/>
              </a:endParaRPr>
            </a:p>
          </p:txBody>
        </p:sp>
        <p:grpSp>
          <p:nvGrpSpPr>
            <p:cNvPr id="28" name="Grouper 27"/>
            <p:cNvGrpSpPr/>
            <p:nvPr/>
          </p:nvGrpSpPr>
          <p:grpSpPr>
            <a:xfrm>
              <a:off x="5940152" y="3789040"/>
              <a:ext cx="1800200" cy="612478"/>
              <a:chOff x="5685987" y="3044849"/>
              <a:chExt cx="1800200" cy="612478"/>
            </a:xfrm>
          </p:grpSpPr>
          <p:cxnSp>
            <p:nvCxnSpPr>
              <p:cNvPr id="8" name="Connecteur droit 7"/>
              <p:cNvCxnSpPr/>
              <p:nvPr/>
            </p:nvCxnSpPr>
            <p:spPr>
              <a:xfrm>
                <a:off x="5685987" y="3044849"/>
                <a:ext cx="18002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Connecteur droit 8"/>
              <p:cNvCxnSpPr/>
              <p:nvPr/>
            </p:nvCxnSpPr>
            <p:spPr>
              <a:xfrm>
                <a:off x="7486187" y="3044849"/>
                <a:ext cx="0" cy="6124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aphicFrame>
          <p:nvGraphicFramePr>
            <p:cNvPr id="25" name="Objet 24"/>
            <p:cNvGraphicFramePr>
              <a:graphicFrameLocks noChangeAspect="1"/>
            </p:cNvGraphicFramePr>
            <p:nvPr>
              <p:extLst>
                <p:ext uri="{D42A27DB-BD31-4B8C-83A1-F6EECF244321}">
                  <p14:modId xmlns:p14="http://schemas.microsoft.com/office/powerpoint/2010/main" xmlns="" val="1653834511"/>
                </p:ext>
              </p:extLst>
            </p:nvPr>
          </p:nvGraphicFramePr>
          <p:xfrm>
            <a:off x="3995936" y="3212976"/>
            <a:ext cx="4390488" cy="3096344"/>
          </p:xfrm>
          <a:graphic>
            <a:graphicData uri="http://schemas.openxmlformats.org/presentationml/2006/ole">
              <p:oleObj spid="_x0000_s6152" name="Prism 6" r:id="rId4" imgW="3485033" imgH="2457691" progId="">
                <p:embed/>
              </p:oleObj>
            </a:graphicData>
          </a:graphic>
        </p:graphicFrame>
      </p:grpSp>
      <p:sp>
        <p:nvSpPr>
          <p:cNvPr id="26" name="ZoneTexte 25"/>
          <p:cNvSpPr txBox="1"/>
          <p:nvPr/>
        </p:nvSpPr>
        <p:spPr>
          <a:xfrm>
            <a:off x="628707" y="389308"/>
            <a:ext cx="3300904" cy="646331"/>
          </a:xfrm>
          <a:prstGeom prst="rect">
            <a:avLst/>
          </a:prstGeom>
          <a:noFill/>
        </p:spPr>
        <p:txBody>
          <a:bodyPr wrap="none" rtlCol="0">
            <a:spAutoFit/>
          </a:bodyPr>
          <a:lstStyle/>
          <a:p>
            <a:pPr algn="ctr"/>
            <a:r>
              <a:rPr lang="fr-CA" b="1" dirty="0" smtClean="0">
                <a:solidFill>
                  <a:srgbClr val="FF0000"/>
                </a:solidFill>
              </a:rPr>
              <a:t>Up-</a:t>
            </a:r>
            <a:r>
              <a:rPr lang="fr-CA" b="1" dirty="0" err="1" smtClean="0">
                <a:solidFill>
                  <a:srgbClr val="FF0000"/>
                </a:solidFill>
              </a:rPr>
              <a:t>regulation</a:t>
            </a:r>
            <a:r>
              <a:rPr lang="fr-CA" b="1" dirty="0" smtClean="0">
                <a:solidFill>
                  <a:srgbClr val="FF0000"/>
                </a:solidFill>
              </a:rPr>
              <a:t> </a:t>
            </a:r>
            <a:r>
              <a:rPr lang="fr-CA" b="1" dirty="0" err="1" smtClean="0">
                <a:solidFill>
                  <a:srgbClr val="FF0000"/>
                </a:solidFill>
              </a:rPr>
              <a:t>with</a:t>
            </a:r>
            <a:r>
              <a:rPr lang="fr-CA" b="1" dirty="0" smtClean="0">
                <a:solidFill>
                  <a:srgbClr val="FF0000"/>
                </a:solidFill>
              </a:rPr>
              <a:t> </a:t>
            </a:r>
            <a:r>
              <a:rPr lang="fr-CA" b="1" dirty="0" err="1" smtClean="0">
                <a:solidFill>
                  <a:srgbClr val="FF0000"/>
                </a:solidFill>
              </a:rPr>
              <a:t>miR</a:t>
            </a:r>
            <a:r>
              <a:rPr lang="fr-CA" b="1" dirty="0" smtClean="0">
                <a:solidFill>
                  <a:srgbClr val="FF0000"/>
                </a:solidFill>
              </a:rPr>
              <a:t> 19-a </a:t>
            </a:r>
          </a:p>
          <a:p>
            <a:pPr algn="ctr"/>
            <a:r>
              <a:rPr lang="fr-CA" b="1" dirty="0" err="1" smtClean="0">
                <a:solidFill>
                  <a:srgbClr val="FF0000"/>
                </a:solidFill>
              </a:rPr>
              <a:t>mimic</a:t>
            </a:r>
            <a:endParaRPr lang="fr-CA" b="1" dirty="0">
              <a:solidFill>
                <a:srgbClr val="FF0000"/>
              </a:solidFill>
            </a:endParaRPr>
          </a:p>
        </p:txBody>
      </p:sp>
      <p:sp>
        <p:nvSpPr>
          <p:cNvPr id="27" name="ZoneTexte 26"/>
          <p:cNvSpPr txBox="1"/>
          <p:nvPr/>
        </p:nvSpPr>
        <p:spPr>
          <a:xfrm>
            <a:off x="4882068" y="389308"/>
            <a:ext cx="3338304" cy="646331"/>
          </a:xfrm>
          <a:prstGeom prst="rect">
            <a:avLst/>
          </a:prstGeom>
          <a:noFill/>
        </p:spPr>
        <p:txBody>
          <a:bodyPr wrap="square" rtlCol="0">
            <a:spAutoFit/>
          </a:bodyPr>
          <a:lstStyle/>
          <a:p>
            <a:pPr algn="ctr"/>
            <a:r>
              <a:rPr lang="fr-CA" b="1" dirty="0" smtClean="0">
                <a:solidFill>
                  <a:srgbClr val="FF0000"/>
                </a:solidFill>
              </a:rPr>
              <a:t>Down-</a:t>
            </a:r>
            <a:r>
              <a:rPr lang="fr-CA" b="1" dirty="0" err="1" smtClean="0">
                <a:solidFill>
                  <a:srgbClr val="FF0000"/>
                </a:solidFill>
              </a:rPr>
              <a:t>regulation</a:t>
            </a:r>
            <a:r>
              <a:rPr lang="fr-CA" b="1" dirty="0" smtClean="0">
                <a:solidFill>
                  <a:srgbClr val="FF0000"/>
                </a:solidFill>
              </a:rPr>
              <a:t> </a:t>
            </a:r>
            <a:r>
              <a:rPr lang="fr-CA" b="1" dirty="0" err="1" smtClean="0">
                <a:solidFill>
                  <a:srgbClr val="FF0000"/>
                </a:solidFill>
              </a:rPr>
              <a:t>with</a:t>
            </a:r>
            <a:r>
              <a:rPr lang="fr-CA" b="1" dirty="0" smtClean="0">
                <a:solidFill>
                  <a:srgbClr val="FF0000"/>
                </a:solidFill>
              </a:rPr>
              <a:t> miR19a  </a:t>
            </a:r>
            <a:r>
              <a:rPr lang="fr-CA" b="1" dirty="0" err="1" smtClean="0">
                <a:solidFill>
                  <a:srgbClr val="FF0000"/>
                </a:solidFill>
              </a:rPr>
              <a:t>inhibitor</a:t>
            </a:r>
            <a:endParaRPr lang="fr-CA" b="1" dirty="0">
              <a:solidFill>
                <a:srgbClr val="FF0000"/>
              </a:solidFill>
            </a:endParaRPr>
          </a:p>
        </p:txBody>
      </p:sp>
      <p:sp>
        <p:nvSpPr>
          <p:cNvPr id="31" name="Text Box 4"/>
          <p:cNvSpPr txBox="1">
            <a:spLocks noChangeArrowheads="1"/>
          </p:cNvSpPr>
          <p:nvPr/>
        </p:nvSpPr>
        <p:spPr bwMode="auto">
          <a:xfrm>
            <a:off x="611560" y="6427808"/>
            <a:ext cx="259080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1200" b="1" i="1" dirty="0"/>
              <a:t>HAJ SALEM  </a:t>
            </a:r>
            <a:r>
              <a:rPr lang="fr-FR" altLang="fr-FR" sz="1200" b="1" i="1" dirty="0" smtClean="0"/>
              <a:t>et </a:t>
            </a:r>
            <a:r>
              <a:rPr lang="fr-FR" altLang="fr-FR" sz="1200" i="1" dirty="0" smtClean="0"/>
              <a:t>al</a:t>
            </a:r>
            <a:r>
              <a:rPr lang="fr-FR" altLang="fr-FR" sz="1200" b="1" i="1" dirty="0" smtClean="0"/>
              <a:t>  </a:t>
            </a:r>
            <a:r>
              <a:rPr lang="fr-FR" altLang="fr-FR" sz="1200" b="1" i="1" dirty="0" err="1"/>
              <a:t>A</a:t>
            </a:r>
            <a:r>
              <a:rPr lang="fr-FR" altLang="fr-FR" sz="1200" b="1" i="1" dirty="0" err="1" smtClean="0"/>
              <a:t>llergy</a:t>
            </a:r>
            <a:r>
              <a:rPr lang="fr-FR" altLang="fr-FR" sz="1200" b="1" i="1" dirty="0" smtClean="0"/>
              <a:t> 2015</a:t>
            </a:r>
            <a:endParaRPr lang="fr-FR" altLang="fr-FR" sz="1200" b="1" i="1" dirty="0"/>
          </a:p>
        </p:txBody>
      </p:sp>
    </p:spTree>
    <p:extLst>
      <p:ext uri="{BB962C8B-B14F-4D97-AF65-F5344CB8AC3E}">
        <p14:creationId xmlns:p14="http://schemas.microsoft.com/office/powerpoint/2010/main" xmlns="" val="412380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47664" y="188640"/>
            <a:ext cx="5190285" cy="418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p:cNvSpPr/>
          <p:nvPr/>
        </p:nvSpPr>
        <p:spPr>
          <a:xfrm>
            <a:off x="1561701" y="4353505"/>
            <a:ext cx="5074961" cy="1015663"/>
          </a:xfrm>
          <a:prstGeom prst="rect">
            <a:avLst/>
          </a:prstGeom>
        </p:spPr>
        <p:txBody>
          <a:bodyPr wrap="square">
            <a:spAutoFit/>
          </a:bodyPr>
          <a:lstStyle/>
          <a:p>
            <a:pPr algn="ctr"/>
            <a:r>
              <a:rPr lang="en-US" sz="2000" b="1" i="1" dirty="0"/>
              <a:t>in </a:t>
            </a:r>
            <a:r>
              <a:rPr lang="en-US" sz="2000" b="1" i="1" dirty="0" err="1"/>
              <a:t>silico</a:t>
            </a:r>
            <a:r>
              <a:rPr lang="en-US" sz="2000" b="1" dirty="0"/>
              <a:t> search for miR-19a targets using </a:t>
            </a:r>
            <a:r>
              <a:rPr lang="en-US" sz="2000" b="1" dirty="0" err="1"/>
              <a:t>TargetScan</a:t>
            </a:r>
            <a:r>
              <a:rPr lang="en-US" sz="2000" b="1" dirty="0"/>
              <a:t>, </a:t>
            </a:r>
            <a:r>
              <a:rPr lang="en-US" sz="2000" b="1" dirty="0" err="1"/>
              <a:t>miRDB</a:t>
            </a:r>
            <a:r>
              <a:rPr lang="en-US" sz="2000" b="1" dirty="0"/>
              <a:t>, </a:t>
            </a:r>
            <a:r>
              <a:rPr lang="en-US" sz="2000" b="1" dirty="0" err="1"/>
              <a:t>miRTarBase</a:t>
            </a:r>
            <a:r>
              <a:rPr lang="en-US" sz="2000" b="1" dirty="0"/>
              <a:t> and </a:t>
            </a:r>
            <a:r>
              <a:rPr lang="en-US" sz="2000" b="1" dirty="0" err="1" smtClean="0"/>
              <a:t>MicroCosm</a:t>
            </a:r>
            <a:r>
              <a:rPr lang="en-US" sz="2000" b="1" dirty="0"/>
              <a:t> </a:t>
            </a:r>
            <a:r>
              <a:rPr lang="en-US" sz="2000" b="1" dirty="0" smtClean="0"/>
              <a:t>databases</a:t>
            </a:r>
            <a:endParaRPr lang="fr-CA" sz="2000" b="1" dirty="0"/>
          </a:p>
        </p:txBody>
      </p:sp>
      <p:sp>
        <p:nvSpPr>
          <p:cNvPr id="3" name="ZoneTexte 2"/>
          <p:cNvSpPr txBox="1"/>
          <p:nvPr/>
        </p:nvSpPr>
        <p:spPr>
          <a:xfrm>
            <a:off x="1300768" y="6067453"/>
            <a:ext cx="6607899" cy="461665"/>
          </a:xfrm>
          <a:prstGeom prst="rect">
            <a:avLst/>
          </a:prstGeom>
          <a:noFill/>
        </p:spPr>
        <p:txBody>
          <a:bodyPr wrap="none" rtlCol="0">
            <a:spAutoFit/>
          </a:bodyPr>
          <a:lstStyle/>
          <a:p>
            <a:r>
              <a:rPr lang="fr-CA" sz="2400" b="1" dirty="0" err="1" smtClean="0">
                <a:solidFill>
                  <a:srgbClr val="FF0000"/>
                </a:solidFill>
              </a:rPr>
              <a:t>TGF</a:t>
            </a:r>
            <a:r>
              <a:rPr lang="fr-CA" sz="2400" b="1" dirty="0" err="1" smtClean="0">
                <a:solidFill>
                  <a:srgbClr val="FF0000"/>
                </a:solidFill>
                <a:latin typeface="Symbol" panose="05050102010706020507" pitchFamily="18" charset="2"/>
              </a:rPr>
              <a:t>b</a:t>
            </a:r>
            <a:r>
              <a:rPr lang="fr-CA" sz="2400" b="1" dirty="0" smtClean="0">
                <a:solidFill>
                  <a:srgbClr val="FF0000"/>
                </a:solidFill>
              </a:rPr>
              <a:t> RII a </a:t>
            </a:r>
            <a:r>
              <a:rPr lang="fr-CA" sz="2400" b="1" dirty="0" err="1" smtClean="0">
                <a:solidFill>
                  <a:srgbClr val="FF0000"/>
                </a:solidFill>
              </a:rPr>
              <a:t>Potential</a:t>
            </a:r>
            <a:r>
              <a:rPr lang="fr-CA" sz="2400" b="1" dirty="0" smtClean="0">
                <a:solidFill>
                  <a:srgbClr val="FF0000"/>
                </a:solidFill>
              </a:rPr>
              <a:t> direct </a:t>
            </a:r>
            <a:r>
              <a:rPr lang="fr-CA" sz="2400" b="1" dirty="0" err="1" smtClean="0">
                <a:solidFill>
                  <a:srgbClr val="FF0000"/>
                </a:solidFill>
              </a:rPr>
              <a:t>target</a:t>
            </a:r>
            <a:r>
              <a:rPr lang="fr-CA" sz="2400" b="1" dirty="0" smtClean="0">
                <a:solidFill>
                  <a:srgbClr val="FF0000"/>
                </a:solidFill>
              </a:rPr>
              <a:t> of miR-19a</a:t>
            </a:r>
            <a:endParaRPr lang="fr-CA" sz="2400" b="1" dirty="0">
              <a:solidFill>
                <a:srgbClr val="FF0000"/>
              </a:solidFill>
            </a:endParaRPr>
          </a:p>
        </p:txBody>
      </p:sp>
      <p:sp>
        <p:nvSpPr>
          <p:cNvPr id="4" name="Flèche vers le bas 3"/>
          <p:cNvSpPr/>
          <p:nvPr/>
        </p:nvSpPr>
        <p:spPr>
          <a:xfrm>
            <a:off x="4064265" y="5369168"/>
            <a:ext cx="295389" cy="65520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xmlns="" val="10160675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1"/>
          <p:cNvGrpSpPr/>
          <p:nvPr/>
        </p:nvGrpSpPr>
        <p:grpSpPr>
          <a:xfrm>
            <a:off x="395536" y="1665288"/>
            <a:ext cx="3585104" cy="2743755"/>
            <a:chOff x="395536" y="1665288"/>
            <a:chExt cx="3585104" cy="2743755"/>
          </a:xfrm>
        </p:grpSpPr>
        <p:graphicFrame>
          <p:nvGraphicFramePr>
            <p:cNvPr id="21" name="Graphique 20"/>
            <p:cNvGraphicFramePr>
              <a:graphicFrameLocks/>
            </p:cNvGraphicFramePr>
            <p:nvPr>
              <p:extLst>
                <p:ext uri="{D42A27DB-BD31-4B8C-83A1-F6EECF244321}">
                  <p14:modId xmlns:p14="http://schemas.microsoft.com/office/powerpoint/2010/main" xmlns="" val="993860299"/>
                </p:ext>
              </p:extLst>
            </p:nvPr>
          </p:nvGraphicFramePr>
          <p:xfrm>
            <a:off x="704040" y="1665843"/>
            <a:ext cx="3276600" cy="2743200"/>
          </p:xfrm>
          <a:graphic>
            <a:graphicData uri="http://schemas.openxmlformats.org/drawingml/2006/chart">
              <c:chart xmlns:c="http://schemas.openxmlformats.org/drawingml/2006/chart" xmlns:r="http://schemas.openxmlformats.org/officeDocument/2006/relationships" r:id="rId2"/>
            </a:graphicData>
          </a:graphic>
        </p:graphicFrame>
        <p:grpSp>
          <p:nvGrpSpPr>
            <p:cNvPr id="32782" name="Groupe 21"/>
            <p:cNvGrpSpPr>
              <a:grpSpLocks/>
            </p:cNvGrpSpPr>
            <p:nvPr/>
          </p:nvGrpSpPr>
          <p:grpSpPr bwMode="auto">
            <a:xfrm>
              <a:off x="1919536" y="1900238"/>
              <a:ext cx="1296987" cy="923925"/>
              <a:chOff x="7020272" y="4137886"/>
              <a:chExt cx="720080" cy="733292"/>
            </a:xfrm>
          </p:grpSpPr>
          <p:grpSp>
            <p:nvGrpSpPr>
              <p:cNvPr id="32797" name="Groupe 11"/>
              <p:cNvGrpSpPr>
                <a:grpSpLocks/>
              </p:cNvGrpSpPr>
              <p:nvPr/>
            </p:nvGrpSpPr>
            <p:grpSpPr bwMode="auto">
              <a:xfrm>
                <a:off x="7020272" y="4137886"/>
                <a:ext cx="720080" cy="733292"/>
                <a:chOff x="7020272" y="4137886"/>
                <a:chExt cx="720080" cy="733292"/>
              </a:xfrm>
            </p:grpSpPr>
            <p:cxnSp>
              <p:nvCxnSpPr>
                <p:cNvPr id="25" name="Connecteur droit 24"/>
                <p:cNvCxnSpPr/>
                <p:nvPr/>
              </p:nvCxnSpPr>
              <p:spPr>
                <a:xfrm>
                  <a:off x="7020272" y="4137886"/>
                  <a:ext cx="7200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p:cNvCxnSpPr/>
                <p:nvPr/>
              </p:nvCxnSpPr>
              <p:spPr>
                <a:xfrm>
                  <a:off x="7740352" y="4137886"/>
                  <a:ext cx="0" cy="7332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4" name="Connecteur droit 23"/>
              <p:cNvCxnSpPr/>
              <p:nvPr/>
            </p:nvCxnSpPr>
            <p:spPr>
              <a:xfrm>
                <a:off x="7020272" y="4137886"/>
                <a:ext cx="0" cy="415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2783" name="ZoneTexte 26"/>
            <p:cNvSpPr txBox="1">
              <a:spLocks noChangeArrowheads="1"/>
            </p:cNvSpPr>
            <p:nvPr/>
          </p:nvSpPr>
          <p:spPr bwMode="auto">
            <a:xfrm>
              <a:off x="2071936" y="1665288"/>
              <a:ext cx="863600" cy="2778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fr-FR" altLang="fr-FR" sz="1200">
                  <a:cs typeface="Arial" charset="0"/>
                </a:rPr>
                <a:t>p=0.0364</a:t>
              </a:r>
              <a:endParaRPr lang="fr-CA" altLang="fr-FR" sz="1200">
                <a:cs typeface="Arial" charset="0"/>
              </a:endParaRPr>
            </a:p>
          </p:txBody>
        </p:sp>
        <p:sp>
          <p:nvSpPr>
            <p:cNvPr id="32784" name="ZoneTexte 27"/>
            <p:cNvSpPr txBox="1">
              <a:spLocks noChangeArrowheads="1"/>
            </p:cNvSpPr>
            <p:nvPr/>
          </p:nvSpPr>
          <p:spPr bwMode="auto">
            <a:xfrm rot="-5400000">
              <a:off x="-583951" y="2644775"/>
              <a:ext cx="226695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fr-FR" altLang="fr-FR" sz="1400" b="1">
                  <a:ea typeface="Verdana" pitchFamily="34" charset="0"/>
                  <a:cs typeface="Arial" charset="0"/>
                </a:rPr>
                <a:t>TGF-</a:t>
              </a:r>
              <a:r>
                <a:rPr lang="el-GR" altLang="fr-FR" sz="1400" b="1">
                  <a:ea typeface="Verdana" pitchFamily="34" charset="0"/>
                  <a:cs typeface="Arial" charset="0"/>
                </a:rPr>
                <a:t>β</a:t>
              </a:r>
              <a:r>
                <a:rPr lang="fr-FR" altLang="fr-FR" sz="1400" b="1">
                  <a:ea typeface="Verdana" pitchFamily="34" charset="0"/>
                  <a:cs typeface="Arial" charset="0"/>
                </a:rPr>
                <a:t> RII/GAPDH </a:t>
              </a:r>
            </a:p>
          </p:txBody>
        </p:sp>
      </p:grpSp>
      <p:grpSp>
        <p:nvGrpSpPr>
          <p:cNvPr id="3" name="Groupe 2"/>
          <p:cNvGrpSpPr/>
          <p:nvPr/>
        </p:nvGrpSpPr>
        <p:grpSpPr>
          <a:xfrm>
            <a:off x="4211960" y="1530350"/>
            <a:ext cx="3965174" cy="2830197"/>
            <a:chOff x="4211960" y="1530350"/>
            <a:chExt cx="3965174" cy="2830197"/>
          </a:xfrm>
        </p:grpSpPr>
        <p:sp>
          <p:nvSpPr>
            <p:cNvPr id="32785" name="ZoneTexte 28"/>
            <p:cNvSpPr txBox="1">
              <a:spLocks noChangeArrowheads="1"/>
            </p:cNvSpPr>
            <p:nvPr/>
          </p:nvSpPr>
          <p:spPr bwMode="auto">
            <a:xfrm rot="-5400000">
              <a:off x="3230885" y="2609850"/>
              <a:ext cx="226695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fr-FR" altLang="fr-FR" sz="1400" b="1" dirty="0">
                  <a:ea typeface="Verdana" pitchFamily="34" charset="0"/>
                  <a:cs typeface="Arial" charset="0"/>
                </a:rPr>
                <a:t>TGF-</a:t>
              </a:r>
              <a:r>
                <a:rPr lang="el-GR" altLang="fr-FR" sz="1400" b="1" dirty="0">
                  <a:ea typeface="Verdana" pitchFamily="34" charset="0"/>
                  <a:cs typeface="Arial" charset="0"/>
                </a:rPr>
                <a:t>β</a:t>
              </a:r>
              <a:r>
                <a:rPr lang="fr-FR" altLang="fr-FR" sz="1400" b="1" dirty="0">
                  <a:ea typeface="Verdana" pitchFamily="34" charset="0"/>
                  <a:cs typeface="Arial" charset="0"/>
                </a:rPr>
                <a:t> RII/GAPDH </a:t>
              </a:r>
            </a:p>
          </p:txBody>
        </p:sp>
        <p:graphicFrame>
          <p:nvGraphicFramePr>
            <p:cNvPr id="30" name="Graphique 29"/>
            <p:cNvGraphicFramePr>
              <a:graphicFrameLocks/>
            </p:cNvGraphicFramePr>
            <p:nvPr>
              <p:extLst>
                <p:ext uri="{D42A27DB-BD31-4B8C-83A1-F6EECF244321}">
                  <p14:modId xmlns:p14="http://schemas.microsoft.com/office/powerpoint/2010/main" xmlns="" val="2433226627"/>
                </p:ext>
              </p:extLst>
            </p:nvPr>
          </p:nvGraphicFramePr>
          <p:xfrm>
            <a:off x="4519534" y="1617347"/>
            <a:ext cx="3657600" cy="2743200"/>
          </p:xfrm>
          <a:graphic>
            <a:graphicData uri="http://schemas.openxmlformats.org/drawingml/2006/chart">
              <c:chart xmlns:c="http://schemas.openxmlformats.org/drawingml/2006/chart" xmlns:r="http://schemas.openxmlformats.org/officeDocument/2006/relationships" r:id="rId3"/>
            </a:graphicData>
          </a:graphic>
        </p:graphicFrame>
        <p:grpSp>
          <p:nvGrpSpPr>
            <p:cNvPr id="32787" name="Groupe 30"/>
            <p:cNvGrpSpPr>
              <a:grpSpLocks/>
            </p:cNvGrpSpPr>
            <p:nvPr/>
          </p:nvGrpSpPr>
          <p:grpSpPr bwMode="auto">
            <a:xfrm>
              <a:off x="5808985" y="1754188"/>
              <a:ext cx="1484313" cy="663575"/>
              <a:chOff x="6637172" y="836297"/>
              <a:chExt cx="887156" cy="877376"/>
            </a:xfrm>
          </p:grpSpPr>
          <p:grpSp>
            <p:nvGrpSpPr>
              <p:cNvPr id="32793" name="Groupe 6"/>
              <p:cNvGrpSpPr>
                <a:grpSpLocks/>
              </p:cNvGrpSpPr>
              <p:nvPr/>
            </p:nvGrpSpPr>
            <p:grpSpPr bwMode="auto">
              <a:xfrm>
                <a:off x="6637172" y="836297"/>
                <a:ext cx="887156" cy="877376"/>
                <a:chOff x="1835696" y="679417"/>
                <a:chExt cx="2622665" cy="877376"/>
              </a:xfrm>
            </p:grpSpPr>
            <p:cxnSp>
              <p:nvCxnSpPr>
                <p:cNvPr id="34" name="Connecteur droit 33"/>
                <p:cNvCxnSpPr/>
                <p:nvPr/>
              </p:nvCxnSpPr>
              <p:spPr>
                <a:xfrm>
                  <a:off x="1835696" y="679417"/>
                  <a:ext cx="26226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Connecteur droit 34"/>
                <p:cNvCxnSpPr/>
                <p:nvPr/>
              </p:nvCxnSpPr>
              <p:spPr>
                <a:xfrm>
                  <a:off x="1835696" y="689911"/>
                  <a:ext cx="0" cy="86688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3" name="Connecteur droit 32"/>
              <p:cNvCxnSpPr/>
              <p:nvPr/>
            </p:nvCxnSpPr>
            <p:spPr>
              <a:xfrm>
                <a:off x="7524328" y="846791"/>
                <a:ext cx="0" cy="923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2788" name="ZoneTexte 35"/>
            <p:cNvSpPr txBox="1">
              <a:spLocks noChangeArrowheads="1"/>
            </p:cNvSpPr>
            <p:nvPr/>
          </p:nvSpPr>
          <p:spPr bwMode="auto">
            <a:xfrm>
              <a:off x="6067748" y="1530350"/>
              <a:ext cx="863600" cy="277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fr-FR" altLang="fr-FR" sz="1200" dirty="0">
                  <a:cs typeface="Arial" charset="0"/>
                </a:rPr>
                <a:t>p=0.05</a:t>
              </a:r>
              <a:endParaRPr lang="fr-CA" altLang="fr-FR" sz="1200" dirty="0">
                <a:cs typeface="Arial" charset="0"/>
              </a:endParaRPr>
            </a:p>
          </p:txBody>
        </p:sp>
      </p:grpSp>
      <p:sp>
        <p:nvSpPr>
          <p:cNvPr id="32789" name="Text Box 9"/>
          <p:cNvSpPr txBox="1">
            <a:spLocks noChangeArrowheads="1"/>
          </p:cNvSpPr>
          <p:nvPr/>
        </p:nvSpPr>
        <p:spPr bwMode="auto">
          <a:xfrm>
            <a:off x="1060872" y="1196752"/>
            <a:ext cx="26670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1400" b="1" dirty="0" smtClean="0">
                <a:latin typeface="Verdana" pitchFamily="34" charset="0"/>
              </a:rPr>
              <a:t>miR-19a </a:t>
            </a:r>
            <a:r>
              <a:rPr lang="fr-FR" altLang="fr-FR" sz="1400" b="1" dirty="0" err="1" smtClean="0">
                <a:latin typeface="Verdana" pitchFamily="34" charset="0"/>
              </a:rPr>
              <a:t>Upregulation</a:t>
            </a:r>
            <a:endParaRPr lang="fr-FR" altLang="fr-FR" sz="1400" b="1" dirty="0">
              <a:latin typeface="Verdana" pitchFamily="34" charset="0"/>
            </a:endParaRPr>
          </a:p>
        </p:txBody>
      </p:sp>
      <p:sp>
        <p:nvSpPr>
          <p:cNvPr id="32790" name="Text Box 10"/>
          <p:cNvSpPr txBox="1">
            <a:spLocks noChangeArrowheads="1"/>
          </p:cNvSpPr>
          <p:nvPr/>
        </p:nvSpPr>
        <p:spPr bwMode="auto">
          <a:xfrm>
            <a:off x="5047573" y="1196752"/>
            <a:ext cx="26670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1400" b="1" dirty="0" smtClean="0">
                <a:latin typeface="Verdana" pitchFamily="34" charset="0"/>
              </a:rPr>
              <a:t>miR-19a </a:t>
            </a:r>
            <a:r>
              <a:rPr lang="fr-FR" altLang="fr-FR" sz="1400" b="1" dirty="0" err="1" smtClean="0">
                <a:latin typeface="Verdana" pitchFamily="34" charset="0"/>
              </a:rPr>
              <a:t>downregulation</a:t>
            </a:r>
            <a:endParaRPr lang="fr-FR" altLang="fr-FR" sz="1400" b="1" dirty="0">
              <a:latin typeface="Verdana" pitchFamily="34" charset="0"/>
            </a:endParaRPr>
          </a:p>
        </p:txBody>
      </p:sp>
      <p:sp>
        <p:nvSpPr>
          <p:cNvPr id="37" name="ZoneTexte 36"/>
          <p:cNvSpPr txBox="1"/>
          <p:nvPr/>
        </p:nvSpPr>
        <p:spPr>
          <a:xfrm>
            <a:off x="323528" y="208773"/>
            <a:ext cx="7858180" cy="584775"/>
          </a:xfrm>
          <a:prstGeom prst="rect">
            <a:avLst/>
          </a:prstGeom>
          <a:noFill/>
        </p:spPr>
        <p:txBody>
          <a:bodyPr wrap="square" rtlCol="0">
            <a:spAutoFit/>
          </a:bodyPr>
          <a:lstStyle/>
          <a:p>
            <a:pPr algn="ctr"/>
            <a:r>
              <a:rPr lang="fr-FR" sz="3200" b="1" dirty="0" smtClean="0">
                <a:latin typeface="+mn-lt"/>
                <a:cs typeface="Arial" charset="0"/>
              </a:rPr>
              <a:t>TGF-</a:t>
            </a:r>
            <a:r>
              <a:rPr lang="el-GR" sz="3200" b="1" dirty="0" smtClean="0">
                <a:latin typeface="+mn-lt"/>
                <a:cs typeface="Arial" charset="0"/>
              </a:rPr>
              <a:t>β</a:t>
            </a:r>
            <a:r>
              <a:rPr lang="fr-FR" sz="3200" b="1" dirty="0" smtClean="0">
                <a:latin typeface="+mn-lt"/>
                <a:cs typeface="Arial" charset="0"/>
              </a:rPr>
              <a:t> RII: </a:t>
            </a:r>
            <a:r>
              <a:rPr lang="fr-FR" sz="3200" b="1" dirty="0" err="1" smtClean="0">
                <a:latin typeface="+mn-lt"/>
                <a:cs typeface="Arial" charset="0"/>
              </a:rPr>
              <a:t>Potential</a:t>
            </a:r>
            <a:r>
              <a:rPr lang="fr-FR" sz="3200" b="1" dirty="0" smtClean="0">
                <a:latin typeface="+mn-lt"/>
                <a:cs typeface="Arial" charset="0"/>
              </a:rPr>
              <a:t> </a:t>
            </a:r>
            <a:r>
              <a:rPr lang="fr-FR" sz="3200" b="1" dirty="0" err="1" smtClean="0">
                <a:latin typeface="+mn-lt"/>
                <a:cs typeface="Arial" charset="0"/>
              </a:rPr>
              <a:t>target</a:t>
            </a:r>
            <a:r>
              <a:rPr lang="fr-FR" sz="3200" b="1" dirty="0" smtClean="0">
                <a:latin typeface="+mn-lt"/>
                <a:cs typeface="Arial" charset="0"/>
              </a:rPr>
              <a:t> of miR19-a</a:t>
            </a:r>
          </a:p>
        </p:txBody>
      </p:sp>
      <p:grpSp>
        <p:nvGrpSpPr>
          <p:cNvPr id="5" name="Grouper 4"/>
          <p:cNvGrpSpPr/>
          <p:nvPr/>
        </p:nvGrpSpPr>
        <p:grpSpPr>
          <a:xfrm>
            <a:off x="2270785" y="4647426"/>
            <a:ext cx="3503655" cy="1589886"/>
            <a:chOff x="2270785" y="4647426"/>
            <a:chExt cx="3503655" cy="1589886"/>
          </a:xfrm>
        </p:grpSpPr>
        <p:grpSp>
          <p:nvGrpSpPr>
            <p:cNvPr id="55" name="Groupe 54"/>
            <p:cNvGrpSpPr/>
            <p:nvPr/>
          </p:nvGrpSpPr>
          <p:grpSpPr>
            <a:xfrm>
              <a:off x="2270785" y="5188888"/>
              <a:ext cx="3237319" cy="1048424"/>
              <a:chOff x="2013342" y="4988088"/>
              <a:chExt cx="3237319" cy="1048424"/>
            </a:xfrm>
          </p:grpSpPr>
          <p:pic>
            <p:nvPicPr>
              <p:cNvPr id="56" name="Picture 5"/>
              <p:cNvPicPr>
                <a:picLocks noChangeAspect="1" noChangeArrowheads="1"/>
              </p:cNvPicPr>
              <p:nvPr/>
            </p:nvPicPr>
            <p:blipFill>
              <a:blip r:embed="rId4"/>
              <a:srcRect/>
              <a:stretch>
                <a:fillRect/>
              </a:stretch>
            </p:blipFill>
            <p:spPr bwMode="auto">
              <a:xfrm>
                <a:off x="2989059" y="4988088"/>
                <a:ext cx="2261602" cy="1048424"/>
              </a:xfrm>
              <a:prstGeom prst="rect">
                <a:avLst/>
              </a:prstGeom>
              <a:noFill/>
              <a:ln w="9525">
                <a:noFill/>
                <a:miter lim="800000"/>
                <a:headEnd/>
                <a:tailEnd/>
              </a:ln>
              <a:effectLst/>
            </p:spPr>
          </p:pic>
          <p:sp>
            <p:nvSpPr>
              <p:cNvPr id="57" name="ZoneTexte 56"/>
              <p:cNvSpPr txBox="1"/>
              <p:nvPr/>
            </p:nvSpPr>
            <p:spPr>
              <a:xfrm>
                <a:off x="2013342" y="5123432"/>
                <a:ext cx="1058460" cy="307777"/>
              </a:xfrm>
              <a:prstGeom prst="rect">
                <a:avLst/>
              </a:prstGeom>
              <a:noFill/>
            </p:spPr>
            <p:txBody>
              <a:bodyPr wrap="square" rtlCol="0">
                <a:spAutoFit/>
              </a:bodyPr>
              <a:lstStyle/>
              <a:p>
                <a:r>
                  <a:rPr lang="fr-FR" sz="1400" dirty="0" smtClean="0">
                    <a:latin typeface="Arial" panose="020B0604020202020204" pitchFamily="34" charset="0"/>
                    <a:ea typeface="Verdana" pitchFamily="34" charset="0"/>
                    <a:cs typeface="Arial" panose="020B0604020202020204" pitchFamily="34" charset="0"/>
                  </a:rPr>
                  <a:t>TGF</a:t>
                </a:r>
                <a:r>
                  <a:rPr lang="el-GR" sz="1400" dirty="0" smtClean="0">
                    <a:latin typeface="Arial" panose="020B0604020202020204" pitchFamily="34" charset="0"/>
                    <a:ea typeface="Verdana" pitchFamily="34" charset="0"/>
                    <a:cs typeface="Arial" panose="020B0604020202020204" pitchFamily="34" charset="0"/>
                  </a:rPr>
                  <a:t>β</a:t>
                </a:r>
                <a:r>
                  <a:rPr lang="fr-FR" sz="1400" dirty="0" smtClean="0">
                    <a:latin typeface="Arial" panose="020B0604020202020204" pitchFamily="34" charset="0"/>
                    <a:ea typeface="Verdana" pitchFamily="34" charset="0"/>
                    <a:cs typeface="Arial" panose="020B0604020202020204" pitchFamily="34" charset="0"/>
                  </a:rPr>
                  <a:t>-RII</a:t>
                </a:r>
                <a:endParaRPr lang="fr-FR" sz="1400" dirty="0">
                  <a:latin typeface="Arial" panose="020B0604020202020204" pitchFamily="34" charset="0"/>
                  <a:ea typeface="Verdana" pitchFamily="34" charset="0"/>
                  <a:cs typeface="Arial" panose="020B0604020202020204" pitchFamily="34" charset="0"/>
                </a:endParaRPr>
              </a:p>
            </p:txBody>
          </p:sp>
          <p:sp>
            <p:nvSpPr>
              <p:cNvPr id="58" name="ZoneTexte 57"/>
              <p:cNvSpPr txBox="1"/>
              <p:nvPr/>
            </p:nvSpPr>
            <p:spPr>
              <a:xfrm>
                <a:off x="2096084" y="5694936"/>
                <a:ext cx="892975" cy="307777"/>
              </a:xfrm>
              <a:prstGeom prst="rect">
                <a:avLst/>
              </a:prstGeom>
              <a:noFill/>
            </p:spPr>
            <p:txBody>
              <a:bodyPr wrap="square" rtlCol="0">
                <a:spAutoFit/>
              </a:bodyPr>
              <a:lstStyle/>
              <a:p>
                <a:r>
                  <a:rPr lang="el-GR" sz="1400" dirty="0" smtClean="0">
                    <a:latin typeface="Arial" panose="020B0604020202020204" pitchFamily="34" charset="0"/>
                    <a:ea typeface="Verdana" pitchFamily="34" charset="0"/>
                    <a:cs typeface="Arial" panose="020B0604020202020204" pitchFamily="34" charset="0"/>
                  </a:rPr>
                  <a:t>β</a:t>
                </a:r>
                <a:r>
                  <a:rPr lang="fr-FR" sz="1400" dirty="0" smtClean="0">
                    <a:latin typeface="Arial" panose="020B0604020202020204" pitchFamily="34" charset="0"/>
                    <a:ea typeface="Verdana" pitchFamily="34" charset="0"/>
                    <a:cs typeface="Arial" panose="020B0604020202020204" pitchFamily="34" charset="0"/>
                  </a:rPr>
                  <a:t>-Actine</a:t>
                </a:r>
                <a:endParaRPr lang="fr-FR" sz="1400" dirty="0">
                  <a:latin typeface="Arial" panose="020B0604020202020204" pitchFamily="34" charset="0"/>
                  <a:ea typeface="Verdana" pitchFamily="34" charset="0"/>
                  <a:cs typeface="Arial" panose="020B0604020202020204" pitchFamily="34" charset="0"/>
                </a:endParaRPr>
              </a:p>
            </p:txBody>
          </p:sp>
        </p:grpSp>
        <p:sp>
          <p:nvSpPr>
            <p:cNvPr id="59" name="ZoneTexte 58"/>
            <p:cNvSpPr txBox="1"/>
            <p:nvPr/>
          </p:nvSpPr>
          <p:spPr>
            <a:xfrm rot="18957629">
              <a:off x="3313361" y="4810859"/>
              <a:ext cx="792088" cy="276999"/>
            </a:xfrm>
            <a:prstGeom prst="rect">
              <a:avLst/>
            </a:prstGeom>
            <a:noFill/>
          </p:spPr>
          <p:txBody>
            <a:bodyPr wrap="square" rtlCol="0">
              <a:spAutoFit/>
            </a:bodyPr>
            <a:lstStyle/>
            <a:p>
              <a:r>
                <a:rPr lang="fr-FR" sz="1200" dirty="0" smtClean="0">
                  <a:latin typeface="Arial" panose="020B0604020202020204" pitchFamily="34" charset="0"/>
                  <a:cs typeface="Arial" panose="020B0604020202020204" pitchFamily="34" charset="0"/>
                </a:rPr>
                <a:t>Control</a:t>
              </a:r>
            </a:p>
          </p:txBody>
        </p:sp>
        <p:sp>
          <p:nvSpPr>
            <p:cNvPr id="60" name="ZoneTexte 59"/>
            <p:cNvSpPr txBox="1"/>
            <p:nvPr/>
          </p:nvSpPr>
          <p:spPr>
            <a:xfrm rot="18957629">
              <a:off x="3856165" y="4670901"/>
              <a:ext cx="792088" cy="461665"/>
            </a:xfrm>
            <a:prstGeom prst="rect">
              <a:avLst/>
            </a:prstGeom>
            <a:noFill/>
          </p:spPr>
          <p:txBody>
            <a:bodyPr wrap="square" rtlCol="0">
              <a:spAutoFit/>
            </a:bodyPr>
            <a:lstStyle/>
            <a:p>
              <a:r>
                <a:rPr lang="fr-FR" sz="1200" dirty="0" smtClean="0">
                  <a:latin typeface="Arial" panose="020B0604020202020204" pitchFamily="34" charset="0"/>
                  <a:cs typeface="Arial" panose="020B0604020202020204" pitchFamily="34" charset="0"/>
                </a:rPr>
                <a:t>+ </a:t>
              </a:r>
              <a:r>
                <a:rPr lang="fr-FR" sz="1200" dirty="0" err="1" smtClean="0">
                  <a:latin typeface="Arial" panose="020B0604020202020204" pitchFamily="34" charset="0"/>
                  <a:cs typeface="Arial" panose="020B0604020202020204" pitchFamily="34" charset="0"/>
                </a:rPr>
                <a:t>mimic</a:t>
              </a:r>
              <a:r>
                <a:rPr lang="fr-FR" sz="1200" dirty="0" smtClean="0">
                  <a:latin typeface="Arial" panose="020B0604020202020204" pitchFamily="34" charset="0"/>
                  <a:cs typeface="Arial" panose="020B0604020202020204" pitchFamily="34" charset="0"/>
                </a:rPr>
                <a:t> miR-19a</a:t>
              </a:r>
            </a:p>
          </p:txBody>
        </p:sp>
        <p:sp>
          <p:nvSpPr>
            <p:cNvPr id="61" name="ZoneTexte 60"/>
            <p:cNvSpPr txBox="1"/>
            <p:nvPr/>
          </p:nvSpPr>
          <p:spPr>
            <a:xfrm rot="18957629">
              <a:off x="4432636" y="4733421"/>
              <a:ext cx="792088" cy="276999"/>
            </a:xfrm>
            <a:prstGeom prst="rect">
              <a:avLst/>
            </a:prstGeom>
            <a:noFill/>
          </p:spPr>
          <p:txBody>
            <a:bodyPr wrap="square" rtlCol="0">
              <a:spAutoFit/>
            </a:bodyPr>
            <a:lstStyle/>
            <a:p>
              <a:r>
                <a:rPr lang="fr-FR" sz="1200" dirty="0" smtClean="0">
                  <a:latin typeface="Arial" panose="020B0604020202020204" pitchFamily="34" charset="0"/>
                  <a:cs typeface="Arial" panose="020B0604020202020204" pitchFamily="34" charset="0"/>
                </a:rPr>
                <a:t>Control</a:t>
              </a:r>
            </a:p>
          </p:txBody>
        </p:sp>
        <p:sp>
          <p:nvSpPr>
            <p:cNvPr id="62" name="ZoneTexte 61"/>
            <p:cNvSpPr txBox="1"/>
            <p:nvPr/>
          </p:nvSpPr>
          <p:spPr>
            <a:xfrm rot="18957629">
              <a:off x="4891026" y="4647426"/>
              <a:ext cx="883414" cy="419695"/>
            </a:xfrm>
            <a:prstGeom prst="rect">
              <a:avLst/>
            </a:prstGeom>
            <a:noFill/>
          </p:spPr>
          <p:txBody>
            <a:bodyPr wrap="square" rtlCol="0">
              <a:spAutoFit/>
            </a:bodyPr>
            <a:lstStyle/>
            <a:p>
              <a:r>
                <a:rPr lang="fr-FR" sz="1200" dirty="0" smtClean="0">
                  <a:latin typeface="Arial" panose="020B0604020202020204" pitchFamily="34" charset="0"/>
                  <a:cs typeface="Arial" panose="020B0604020202020204" pitchFamily="34" charset="0"/>
                </a:rPr>
                <a:t>+ </a:t>
              </a:r>
              <a:r>
                <a:rPr lang="fr-FR" sz="1200" dirty="0" err="1" smtClean="0">
                  <a:latin typeface="Arial" panose="020B0604020202020204" pitchFamily="34" charset="0"/>
                  <a:cs typeface="Arial" panose="020B0604020202020204" pitchFamily="34" charset="0"/>
                </a:rPr>
                <a:t>Inhibitor</a:t>
              </a:r>
              <a:r>
                <a:rPr lang="fr-FR" sz="1200" dirty="0" smtClean="0">
                  <a:latin typeface="Arial" panose="020B0604020202020204" pitchFamily="34" charset="0"/>
                  <a:cs typeface="Arial" panose="020B0604020202020204" pitchFamily="34" charset="0"/>
                </a:rPr>
                <a:t> miR-19a</a:t>
              </a:r>
            </a:p>
          </p:txBody>
        </p:sp>
      </p:grpSp>
      <p:sp>
        <p:nvSpPr>
          <p:cNvPr id="47" name="Text Box 4"/>
          <p:cNvSpPr txBox="1">
            <a:spLocks noChangeArrowheads="1"/>
          </p:cNvSpPr>
          <p:nvPr/>
        </p:nvSpPr>
        <p:spPr bwMode="auto">
          <a:xfrm>
            <a:off x="611560" y="6427808"/>
            <a:ext cx="259080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1200" b="1" i="1" dirty="0"/>
              <a:t>HAJ SALEM  </a:t>
            </a:r>
            <a:r>
              <a:rPr lang="fr-FR" altLang="fr-FR" sz="1200" b="1" i="1" dirty="0" smtClean="0"/>
              <a:t>et </a:t>
            </a:r>
            <a:r>
              <a:rPr lang="fr-FR" altLang="fr-FR" sz="1200" i="1" dirty="0" smtClean="0"/>
              <a:t>al</a:t>
            </a:r>
            <a:r>
              <a:rPr lang="fr-FR" altLang="fr-FR" sz="1200" b="1" i="1" dirty="0" smtClean="0"/>
              <a:t>  </a:t>
            </a:r>
            <a:r>
              <a:rPr lang="fr-FR" altLang="fr-FR" sz="1200" b="1" i="1" dirty="0" err="1"/>
              <a:t>A</a:t>
            </a:r>
            <a:r>
              <a:rPr lang="fr-FR" altLang="fr-FR" sz="1200" b="1" i="1" dirty="0" err="1" smtClean="0"/>
              <a:t>llergy</a:t>
            </a:r>
            <a:r>
              <a:rPr lang="fr-FR" altLang="fr-FR" sz="1200" b="1" i="1" dirty="0" smtClean="0"/>
              <a:t> 2015</a:t>
            </a:r>
            <a:endParaRPr lang="fr-FR" altLang="fr-FR" sz="1200" b="1" i="1" dirty="0"/>
          </a:p>
        </p:txBody>
      </p:sp>
    </p:spTree>
    <p:extLst>
      <p:ext uri="{BB962C8B-B14F-4D97-AF65-F5344CB8AC3E}">
        <p14:creationId xmlns:p14="http://schemas.microsoft.com/office/powerpoint/2010/main" xmlns="" val="33048467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1712975" y="2562526"/>
            <a:ext cx="1058460" cy="276999"/>
          </a:xfrm>
          <a:prstGeom prst="rect">
            <a:avLst/>
          </a:prstGeom>
          <a:noFill/>
        </p:spPr>
        <p:txBody>
          <a:bodyPr wrap="square" rtlCol="0">
            <a:spAutoFit/>
          </a:bodyPr>
          <a:lstStyle/>
          <a:p>
            <a:r>
              <a:rPr lang="fr-FR" sz="1200" dirty="0">
                <a:latin typeface="Arial" panose="020B0604020202020204" pitchFamily="34" charset="0"/>
                <a:ea typeface="Verdana" pitchFamily="34" charset="0"/>
                <a:cs typeface="Arial" panose="020B0604020202020204" pitchFamily="34" charset="0"/>
              </a:rPr>
              <a:t>p</a:t>
            </a:r>
            <a:r>
              <a:rPr lang="fr-FR" sz="1200" dirty="0" smtClean="0">
                <a:latin typeface="Arial" panose="020B0604020202020204" pitchFamily="34" charset="0"/>
                <a:ea typeface="Verdana" pitchFamily="34" charset="0"/>
                <a:cs typeface="Arial" panose="020B0604020202020204" pitchFamily="34" charset="0"/>
              </a:rPr>
              <a:t>-SMAD3</a:t>
            </a:r>
            <a:endParaRPr lang="fr-FR" sz="1200" dirty="0">
              <a:latin typeface="Arial" panose="020B0604020202020204" pitchFamily="34" charset="0"/>
              <a:ea typeface="Verdana" pitchFamily="34" charset="0"/>
              <a:cs typeface="Arial" panose="020B0604020202020204" pitchFamily="34" charset="0"/>
            </a:endParaRPr>
          </a:p>
        </p:txBody>
      </p:sp>
      <p:sp>
        <p:nvSpPr>
          <p:cNvPr id="4" name="ZoneTexte 3"/>
          <p:cNvSpPr txBox="1"/>
          <p:nvPr/>
        </p:nvSpPr>
        <p:spPr>
          <a:xfrm>
            <a:off x="1729819" y="2884877"/>
            <a:ext cx="854970" cy="461665"/>
          </a:xfrm>
          <a:prstGeom prst="rect">
            <a:avLst/>
          </a:prstGeom>
          <a:noFill/>
        </p:spPr>
        <p:txBody>
          <a:bodyPr wrap="square" rtlCol="0">
            <a:spAutoFit/>
          </a:bodyPr>
          <a:lstStyle/>
          <a:p>
            <a:pPr algn="ctr"/>
            <a:r>
              <a:rPr lang="fr-FR" sz="1200" dirty="0" smtClean="0">
                <a:latin typeface="Arial" panose="020B0604020202020204" pitchFamily="34" charset="0"/>
                <a:ea typeface="Verdana" pitchFamily="34" charset="0"/>
                <a:cs typeface="Arial" panose="020B0604020202020204" pitchFamily="34" charset="0"/>
              </a:rPr>
              <a:t>Total SMAD3</a:t>
            </a:r>
            <a:endParaRPr lang="fr-FR" sz="1200" dirty="0">
              <a:latin typeface="Arial" panose="020B0604020202020204" pitchFamily="34" charset="0"/>
              <a:ea typeface="Verdana" pitchFamily="34" charset="0"/>
              <a:cs typeface="Arial" panose="020B0604020202020204" pitchFamily="34" charset="0"/>
            </a:endParaRPr>
          </a:p>
        </p:txBody>
      </p:sp>
      <p:sp>
        <p:nvSpPr>
          <p:cNvPr id="5" name="ZoneTexte 4"/>
          <p:cNvSpPr txBox="1"/>
          <p:nvPr/>
        </p:nvSpPr>
        <p:spPr>
          <a:xfrm>
            <a:off x="1676869" y="3316402"/>
            <a:ext cx="892975" cy="276999"/>
          </a:xfrm>
          <a:prstGeom prst="rect">
            <a:avLst/>
          </a:prstGeom>
          <a:noFill/>
        </p:spPr>
        <p:txBody>
          <a:bodyPr wrap="square" rtlCol="0">
            <a:spAutoFit/>
          </a:bodyPr>
          <a:lstStyle/>
          <a:p>
            <a:pPr algn="ctr"/>
            <a:r>
              <a:rPr lang="el-GR" sz="1200" dirty="0" smtClean="0">
                <a:latin typeface="Arial" panose="020B0604020202020204" pitchFamily="34" charset="0"/>
                <a:ea typeface="Verdana" pitchFamily="34" charset="0"/>
                <a:cs typeface="Arial" panose="020B0604020202020204" pitchFamily="34" charset="0"/>
              </a:rPr>
              <a:t>β</a:t>
            </a:r>
            <a:r>
              <a:rPr lang="fr-FR" sz="1200" dirty="0" smtClean="0">
                <a:latin typeface="Arial" panose="020B0604020202020204" pitchFamily="34" charset="0"/>
                <a:ea typeface="Verdana" pitchFamily="34" charset="0"/>
                <a:cs typeface="Arial" panose="020B0604020202020204" pitchFamily="34" charset="0"/>
              </a:rPr>
              <a:t>-</a:t>
            </a:r>
            <a:r>
              <a:rPr lang="fr-FR" sz="1200" dirty="0" err="1" smtClean="0">
                <a:latin typeface="Arial" panose="020B0604020202020204" pitchFamily="34" charset="0"/>
                <a:ea typeface="Verdana" pitchFamily="34" charset="0"/>
                <a:cs typeface="Arial" panose="020B0604020202020204" pitchFamily="34" charset="0"/>
              </a:rPr>
              <a:t>Actin</a:t>
            </a:r>
            <a:endParaRPr lang="fr-FR" sz="1200" dirty="0">
              <a:latin typeface="Arial" panose="020B0604020202020204" pitchFamily="34" charset="0"/>
              <a:ea typeface="Verdana" pitchFamily="34" charset="0"/>
              <a:cs typeface="Arial" panose="020B0604020202020204" pitchFamily="34" charset="0"/>
            </a:endParaRPr>
          </a:p>
        </p:txBody>
      </p:sp>
      <p:sp>
        <p:nvSpPr>
          <p:cNvPr id="6" name="ZoneTexte 5"/>
          <p:cNvSpPr txBox="1"/>
          <p:nvPr/>
        </p:nvSpPr>
        <p:spPr>
          <a:xfrm>
            <a:off x="1278383" y="1778589"/>
            <a:ext cx="5472608" cy="261610"/>
          </a:xfrm>
          <a:prstGeom prst="rect">
            <a:avLst/>
          </a:prstGeom>
          <a:noFill/>
        </p:spPr>
        <p:txBody>
          <a:bodyPr wrap="square" rtlCol="0">
            <a:spAutoFit/>
          </a:bodyPr>
          <a:lstStyle/>
          <a:p>
            <a:r>
              <a:rPr lang="fr-FR" sz="1100" dirty="0">
                <a:latin typeface="Arial" panose="020B0604020202020204" pitchFamily="34" charset="0"/>
                <a:cs typeface="Arial" panose="020B0604020202020204" pitchFamily="34" charset="0"/>
              </a:rPr>
              <a:t>M</a:t>
            </a:r>
            <a:r>
              <a:rPr lang="fr-FR" sz="1100" dirty="0" smtClean="0">
                <a:latin typeface="Arial" panose="020B0604020202020204" pitchFamily="34" charset="0"/>
                <a:cs typeface="Arial" panose="020B0604020202020204" pitchFamily="34" charset="0"/>
              </a:rPr>
              <a:t>iR-19a </a:t>
            </a:r>
            <a:r>
              <a:rPr lang="fr-FR" sz="1100" dirty="0" err="1" smtClean="0">
                <a:latin typeface="Arial" panose="020B0604020202020204" pitchFamily="34" charset="0"/>
                <a:cs typeface="Arial" panose="020B0604020202020204" pitchFamily="34" charset="0"/>
              </a:rPr>
              <a:t>mimic</a:t>
            </a:r>
            <a:r>
              <a:rPr lang="fr-FR" sz="1100" dirty="0" smtClean="0">
                <a:latin typeface="Arial" panose="020B0604020202020204" pitchFamily="34" charset="0"/>
                <a:cs typeface="Arial" panose="020B0604020202020204" pitchFamily="34" charset="0"/>
              </a:rPr>
              <a:t>            -             -              +                    -               -             -                         </a:t>
            </a:r>
            <a:endParaRPr lang="fr-CA" sz="1100" dirty="0">
              <a:latin typeface="Arial" panose="020B0604020202020204" pitchFamily="34" charset="0"/>
              <a:cs typeface="Arial" panose="020B0604020202020204" pitchFamily="34" charset="0"/>
            </a:endParaRPr>
          </a:p>
        </p:txBody>
      </p:sp>
      <p:sp>
        <p:nvSpPr>
          <p:cNvPr id="7" name="ZoneTexte 6"/>
          <p:cNvSpPr txBox="1"/>
          <p:nvPr/>
        </p:nvSpPr>
        <p:spPr>
          <a:xfrm>
            <a:off x="1278383" y="2212375"/>
            <a:ext cx="5328592" cy="261610"/>
          </a:xfrm>
          <a:prstGeom prst="rect">
            <a:avLst/>
          </a:prstGeom>
          <a:noFill/>
        </p:spPr>
        <p:txBody>
          <a:bodyPr wrap="square" rtlCol="0">
            <a:spAutoFit/>
          </a:bodyPr>
          <a:lstStyle/>
          <a:p>
            <a:r>
              <a:rPr lang="fr-FR" sz="1100" dirty="0" smtClean="0">
                <a:latin typeface="Arial" panose="020B0604020202020204" pitchFamily="34" charset="0"/>
                <a:ea typeface="Verdana" pitchFamily="34" charset="0"/>
                <a:cs typeface="Arial" panose="020B0604020202020204" pitchFamily="34" charset="0"/>
              </a:rPr>
              <a:t>TGF</a:t>
            </a:r>
            <a:r>
              <a:rPr lang="el-GR" sz="1100" dirty="0" smtClean="0">
                <a:latin typeface="Arial" panose="020B0604020202020204" pitchFamily="34" charset="0"/>
                <a:ea typeface="Verdana" pitchFamily="34" charset="0"/>
                <a:cs typeface="Arial" panose="020B0604020202020204" pitchFamily="34" charset="0"/>
              </a:rPr>
              <a:t>β</a:t>
            </a:r>
            <a:r>
              <a:rPr lang="fr-FR" sz="1100" dirty="0" smtClean="0">
                <a:latin typeface="Arial" panose="020B0604020202020204" pitchFamily="34" charset="0"/>
                <a:ea typeface="Verdana" pitchFamily="34" charset="0"/>
                <a:cs typeface="Arial" panose="020B0604020202020204" pitchFamily="34" charset="0"/>
              </a:rPr>
              <a:t> (5ng/ml)             -             +             +                    -               +            + </a:t>
            </a:r>
            <a:endParaRPr lang="fr-FR" sz="1100" dirty="0">
              <a:latin typeface="Arial" panose="020B0604020202020204" pitchFamily="34" charset="0"/>
              <a:ea typeface="Verdana" pitchFamily="34" charset="0"/>
              <a:cs typeface="Arial" panose="020B0604020202020204" pitchFamily="34" charset="0"/>
            </a:endParaRPr>
          </a:p>
        </p:txBody>
      </p:sp>
      <p:sp>
        <p:nvSpPr>
          <p:cNvPr id="8" name="ZoneTexte 7"/>
          <p:cNvSpPr txBox="1"/>
          <p:nvPr/>
        </p:nvSpPr>
        <p:spPr>
          <a:xfrm>
            <a:off x="1259632" y="1989688"/>
            <a:ext cx="5428469" cy="261610"/>
          </a:xfrm>
          <a:prstGeom prst="rect">
            <a:avLst/>
          </a:prstGeom>
          <a:noFill/>
        </p:spPr>
        <p:txBody>
          <a:bodyPr wrap="square" rtlCol="0">
            <a:spAutoFit/>
          </a:bodyPr>
          <a:lstStyle/>
          <a:p>
            <a:r>
              <a:rPr lang="fr-FR" sz="1100" dirty="0">
                <a:latin typeface="Arial" panose="020B0604020202020204" pitchFamily="34" charset="0"/>
                <a:cs typeface="Arial" panose="020B0604020202020204" pitchFamily="34" charset="0"/>
              </a:rPr>
              <a:t>M</a:t>
            </a:r>
            <a:r>
              <a:rPr lang="fr-FR" sz="1100" dirty="0" smtClean="0">
                <a:latin typeface="Arial" panose="020B0604020202020204" pitchFamily="34" charset="0"/>
                <a:cs typeface="Arial" panose="020B0604020202020204" pitchFamily="34" charset="0"/>
              </a:rPr>
              <a:t>iR-19a </a:t>
            </a:r>
            <a:r>
              <a:rPr lang="fr-FR" sz="1100" dirty="0" err="1" smtClean="0">
                <a:latin typeface="Arial" panose="020B0604020202020204" pitchFamily="34" charset="0"/>
                <a:cs typeface="Arial" panose="020B0604020202020204" pitchFamily="34" charset="0"/>
              </a:rPr>
              <a:t>inhibitor</a:t>
            </a:r>
            <a:r>
              <a:rPr lang="fr-FR" sz="1100" dirty="0" smtClean="0">
                <a:latin typeface="Arial" panose="020B0604020202020204" pitchFamily="34" charset="0"/>
                <a:cs typeface="Arial" panose="020B0604020202020204" pitchFamily="34" charset="0"/>
              </a:rPr>
              <a:t>         -             -               -                    -               -             +                         </a:t>
            </a:r>
            <a:endParaRPr lang="fr-CA" sz="1100" dirty="0">
              <a:latin typeface="Arial" panose="020B0604020202020204" pitchFamily="34" charset="0"/>
              <a:cs typeface="Arial" panose="020B0604020202020204" pitchFamily="34" charset="0"/>
            </a:endParaRPr>
          </a:p>
        </p:txBody>
      </p:sp>
      <p:grpSp>
        <p:nvGrpSpPr>
          <p:cNvPr id="9" name="Groupe 8"/>
          <p:cNvGrpSpPr/>
          <p:nvPr/>
        </p:nvGrpSpPr>
        <p:grpSpPr>
          <a:xfrm>
            <a:off x="4432258" y="1671943"/>
            <a:ext cx="1653879" cy="171866"/>
            <a:chOff x="5212284" y="2914092"/>
            <a:chExt cx="1324596" cy="124541"/>
          </a:xfrm>
        </p:grpSpPr>
        <p:cxnSp>
          <p:nvCxnSpPr>
            <p:cNvPr id="29" name="Connecteur droit 28"/>
            <p:cNvCxnSpPr/>
            <p:nvPr/>
          </p:nvCxnSpPr>
          <p:spPr>
            <a:xfrm>
              <a:off x="5212284" y="2920689"/>
              <a:ext cx="132152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Connecteur droit 29"/>
            <p:cNvCxnSpPr/>
            <p:nvPr/>
          </p:nvCxnSpPr>
          <p:spPr>
            <a:xfrm>
              <a:off x="5217450" y="2915523"/>
              <a:ext cx="0" cy="1231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Connecteur droit 30"/>
            <p:cNvCxnSpPr/>
            <p:nvPr/>
          </p:nvCxnSpPr>
          <p:spPr>
            <a:xfrm>
              <a:off x="6536880" y="2914092"/>
              <a:ext cx="0" cy="1231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 name="ZoneTexte 9"/>
          <p:cNvSpPr txBox="1"/>
          <p:nvPr/>
        </p:nvSpPr>
        <p:spPr>
          <a:xfrm>
            <a:off x="4918630" y="1456718"/>
            <a:ext cx="792088" cy="261610"/>
          </a:xfrm>
          <a:prstGeom prst="rect">
            <a:avLst/>
          </a:prstGeom>
          <a:noFill/>
        </p:spPr>
        <p:txBody>
          <a:bodyPr wrap="square" rtlCol="0">
            <a:spAutoFit/>
          </a:bodyPr>
          <a:lstStyle/>
          <a:p>
            <a:pPr algn="ctr"/>
            <a:r>
              <a:rPr lang="fr-FR" sz="1100" dirty="0">
                <a:latin typeface="Arial" panose="020B0604020202020204" pitchFamily="34" charset="0"/>
                <a:cs typeface="Arial" panose="020B0604020202020204" pitchFamily="34" charset="0"/>
              </a:rPr>
              <a:t>SABEC</a:t>
            </a:r>
            <a:endParaRPr lang="fr-CA" sz="1100" dirty="0">
              <a:latin typeface="Arial" panose="020B0604020202020204" pitchFamily="34" charset="0"/>
              <a:cs typeface="Arial" panose="020B0604020202020204" pitchFamily="34" charset="0"/>
            </a:endParaRPr>
          </a:p>
        </p:txBody>
      </p:sp>
      <p:sp>
        <p:nvSpPr>
          <p:cNvPr id="11" name="ZoneTexte 10"/>
          <p:cNvSpPr txBox="1"/>
          <p:nvPr/>
        </p:nvSpPr>
        <p:spPr>
          <a:xfrm>
            <a:off x="3026471" y="1456718"/>
            <a:ext cx="792088" cy="261610"/>
          </a:xfrm>
          <a:prstGeom prst="rect">
            <a:avLst/>
          </a:prstGeom>
          <a:noFill/>
        </p:spPr>
        <p:txBody>
          <a:bodyPr wrap="square" rtlCol="0">
            <a:spAutoFit/>
          </a:bodyPr>
          <a:lstStyle/>
          <a:p>
            <a:pPr algn="ctr"/>
            <a:r>
              <a:rPr lang="fr-FR" sz="1100" dirty="0">
                <a:latin typeface="Arial" panose="020B0604020202020204" pitchFamily="34" charset="0"/>
                <a:cs typeface="Arial" panose="020B0604020202020204" pitchFamily="34" charset="0"/>
              </a:rPr>
              <a:t>N</a:t>
            </a:r>
            <a:r>
              <a:rPr lang="fr-FR" sz="1100" dirty="0" smtClean="0">
                <a:latin typeface="Arial" panose="020B0604020202020204" pitchFamily="34" charset="0"/>
                <a:cs typeface="Arial" panose="020B0604020202020204" pitchFamily="34" charset="0"/>
              </a:rPr>
              <a:t>BEC</a:t>
            </a:r>
            <a:endParaRPr lang="fr-CA" sz="1100" dirty="0">
              <a:latin typeface="Arial" panose="020B0604020202020204" pitchFamily="34" charset="0"/>
              <a:cs typeface="Arial" panose="020B0604020202020204" pitchFamily="34" charset="0"/>
            </a:endParaRPr>
          </a:p>
        </p:txBody>
      </p:sp>
      <p:pic>
        <p:nvPicPr>
          <p:cNvPr id="13" name="Image 12"/>
          <p:cNvPicPr>
            <a:picLocks noChangeAspect="1"/>
          </p:cNvPicPr>
          <p:nvPr/>
        </p:nvPicPr>
        <p:blipFill rotWithShape="1">
          <a:blip r:embed="rId3">
            <a:extLst>
              <a:ext uri="{28A0092B-C50C-407E-A947-70E740481C1C}">
                <a14:useLocalDpi xmlns:a14="http://schemas.microsoft.com/office/drawing/2010/main" xmlns="" val="0"/>
              </a:ext>
            </a:extLst>
          </a:blip>
          <a:srcRect l="38591" t="31292" r="44686" b="59067"/>
          <a:stretch/>
        </p:blipFill>
        <p:spPr>
          <a:xfrm>
            <a:off x="3107206" y="2499194"/>
            <a:ext cx="990299" cy="379888"/>
          </a:xfrm>
          <a:prstGeom prst="rect">
            <a:avLst/>
          </a:prstGeom>
          <a:ln w="19050">
            <a:solidFill>
              <a:schemeClr val="tx1"/>
            </a:solidFill>
          </a:ln>
        </p:spPr>
      </p:pic>
      <p:pic>
        <p:nvPicPr>
          <p:cNvPr id="14" name="Image 13"/>
          <p:cNvPicPr>
            <a:picLocks noChangeAspect="1"/>
          </p:cNvPicPr>
          <p:nvPr/>
        </p:nvPicPr>
        <p:blipFill rotWithShape="1">
          <a:blip r:embed="rId3">
            <a:extLst>
              <a:ext uri="{28A0092B-C50C-407E-A947-70E740481C1C}">
                <a14:useLocalDpi xmlns:a14="http://schemas.microsoft.com/office/drawing/2010/main" xmlns="" val="0"/>
              </a:ext>
            </a:extLst>
          </a:blip>
          <a:srcRect l="55771" t="31292" r="27975" b="59718"/>
          <a:stretch/>
        </p:blipFill>
        <p:spPr>
          <a:xfrm>
            <a:off x="5050018" y="2499193"/>
            <a:ext cx="1016530" cy="381337"/>
          </a:xfrm>
          <a:prstGeom prst="rect">
            <a:avLst/>
          </a:prstGeom>
          <a:ln w="19050">
            <a:solidFill>
              <a:schemeClr val="tx1"/>
            </a:solidFill>
          </a:ln>
        </p:spPr>
      </p:pic>
      <p:pic>
        <p:nvPicPr>
          <p:cNvPr id="15" name="Image 14"/>
          <p:cNvPicPr>
            <a:picLocks noChangeAspect="1"/>
          </p:cNvPicPr>
          <p:nvPr/>
        </p:nvPicPr>
        <p:blipFill rotWithShape="1">
          <a:blip r:embed="rId4">
            <a:extLst>
              <a:ext uri="{28A0092B-C50C-407E-A947-70E740481C1C}">
                <a14:useLocalDpi xmlns:a14="http://schemas.microsoft.com/office/drawing/2010/main" xmlns="" val="0"/>
              </a:ext>
            </a:extLst>
          </a:blip>
          <a:srcRect l="50649" t="5182" r="44516" b="90191"/>
          <a:stretch/>
        </p:blipFill>
        <p:spPr>
          <a:xfrm>
            <a:off x="2556388" y="3293623"/>
            <a:ext cx="537599" cy="313847"/>
          </a:xfrm>
          <a:prstGeom prst="rect">
            <a:avLst/>
          </a:prstGeom>
          <a:ln w="19050">
            <a:solidFill>
              <a:schemeClr val="tx1"/>
            </a:solidFill>
          </a:ln>
        </p:spPr>
      </p:pic>
      <p:pic>
        <p:nvPicPr>
          <p:cNvPr id="16" name="Image 15"/>
          <p:cNvPicPr>
            <a:picLocks noChangeAspect="1"/>
          </p:cNvPicPr>
          <p:nvPr/>
        </p:nvPicPr>
        <p:blipFill rotWithShape="1">
          <a:blip r:embed="rId5">
            <a:extLst>
              <a:ext uri="{28A0092B-C50C-407E-A947-70E740481C1C}">
                <a14:useLocalDpi xmlns:a14="http://schemas.microsoft.com/office/drawing/2010/main" xmlns="" val="0"/>
              </a:ext>
            </a:extLst>
          </a:blip>
          <a:srcRect l="43857" t="42424" r="46764" b="47900"/>
          <a:stretch/>
        </p:blipFill>
        <p:spPr>
          <a:xfrm>
            <a:off x="2555101" y="2499193"/>
            <a:ext cx="535477" cy="380173"/>
          </a:xfrm>
          <a:prstGeom prst="rect">
            <a:avLst/>
          </a:prstGeom>
          <a:ln w="19050">
            <a:solidFill>
              <a:schemeClr val="tx1"/>
            </a:solidFill>
          </a:ln>
        </p:spPr>
      </p:pic>
      <p:pic>
        <p:nvPicPr>
          <p:cNvPr id="17" name="Image 16"/>
          <p:cNvPicPr>
            <a:picLocks noChangeAspect="1"/>
          </p:cNvPicPr>
          <p:nvPr/>
        </p:nvPicPr>
        <p:blipFill rotWithShape="1">
          <a:blip r:embed="rId5">
            <a:extLst>
              <a:ext uri="{28A0092B-C50C-407E-A947-70E740481C1C}">
                <a14:useLocalDpi xmlns:a14="http://schemas.microsoft.com/office/drawing/2010/main" xmlns="" val="0"/>
              </a:ext>
            </a:extLst>
          </a:blip>
          <a:srcRect l="68694" t="42095" r="18387" b="46094"/>
          <a:stretch/>
        </p:blipFill>
        <p:spPr>
          <a:xfrm>
            <a:off x="4418121" y="2499194"/>
            <a:ext cx="610167" cy="380172"/>
          </a:xfrm>
          <a:prstGeom prst="rect">
            <a:avLst/>
          </a:prstGeom>
          <a:ln w="19050">
            <a:solidFill>
              <a:schemeClr val="tx1"/>
            </a:solidFill>
          </a:ln>
        </p:spPr>
      </p:pic>
      <p:pic>
        <p:nvPicPr>
          <p:cNvPr id="18" name="Image 17"/>
          <p:cNvPicPr>
            <a:picLocks noChangeAspect="1"/>
          </p:cNvPicPr>
          <p:nvPr/>
        </p:nvPicPr>
        <p:blipFill rotWithShape="1">
          <a:blip r:embed="rId6">
            <a:extLst>
              <a:ext uri="{28A0092B-C50C-407E-A947-70E740481C1C}">
                <a14:useLocalDpi xmlns:a14="http://schemas.microsoft.com/office/drawing/2010/main" xmlns="" val="0"/>
              </a:ext>
            </a:extLst>
          </a:blip>
          <a:srcRect l="19524" t="21623" r="69319" b="72030"/>
          <a:stretch/>
        </p:blipFill>
        <p:spPr>
          <a:xfrm>
            <a:off x="3108004" y="2923072"/>
            <a:ext cx="989501" cy="327018"/>
          </a:xfrm>
          <a:prstGeom prst="rect">
            <a:avLst/>
          </a:prstGeom>
          <a:ln w="19050">
            <a:solidFill>
              <a:schemeClr val="tx1"/>
            </a:solidFill>
          </a:ln>
        </p:spPr>
      </p:pic>
      <p:pic>
        <p:nvPicPr>
          <p:cNvPr id="19" name="Image 18"/>
          <p:cNvPicPr>
            <a:picLocks noChangeAspect="1"/>
          </p:cNvPicPr>
          <p:nvPr/>
        </p:nvPicPr>
        <p:blipFill rotWithShape="1">
          <a:blip r:embed="rId6">
            <a:extLst>
              <a:ext uri="{28A0092B-C50C-407E-A947-70E740481C1C}">
                <a14:useLocalDpi xmlns:a14="http://schemas.microsoft.com/office/drawing/2010/main" xmlns="" val="0"/>
              </a:ext>
            </a:extLst>
          </a:blip>
          <a:srcRect l="42821" t="91516" r="51231" b="2138"/>
          <a:stretch/>
        </p:blipFill>
        <p:spPr>
          <a:xfrm>
            <a:off x="2555101" y="2923903"/>
            <a:ext cx="538281" cy="327017"/>
          </a:xfrm>
          <a:prstGeom prst="rect">
            <a:avLst/>
          </a:prstGeom>
          <a:ln w="19050">
            <a:solidFill>
              <a:schemeClr val="tx1"/>
            </a:solidFill>
          </a:ln>
        </p:spPr>
      </p:pic>
      <p:pic>
        <p:nvPicPr>
          <p:cNvPr id="20" name="Image 19"/>
          <p:cNvPicPr>
            <a:picLocks noChangeAspect="1"/>
          </p:cNvPicPr>
          <p:nvPr/>
        </p:nvPicPr>
        <p:blipFill rotWithShape="1">
          <a:blip r:embed="rId4">
            <a:extLst>
              <a:ext uri="{28A0092B-C50C-407E-A947-70E740481C1C}">
                <a14:useLocalDpi xmlns:a14="http://schemas.microsoft.com/office/drawing/2010/main" xmlns="" val="0"/>
              </a:ext>
            </a:extLst>
          </a:blip>
          <a:srcRect l="59023" t="5261" r="32486" b="90518"/>
          <a:stretch/>
        </p:blipFill>
        <p:spPr>
          <a:xfrm>
            <a:off x="3111469" y="3293624"/>
            <a:ext cx="986036" cy="313848"/>
          </a:xfrm>
          <a:prstGeom prst="rect">
            <a:avLst/>
          </a:prstGeom>
          <a:ln w="19050">
            <a:solidFill>
              <a:schemeClr val="tx1"/>
            </a:solidFill>
          </a:ln>
        </p:spPr>
      </p:pic>
      <p:pic>
        <p:nvPicPr>
          <p:cNvPr id="21" name="Image 20"/>
          <p:cNvPicPr>
            <a:picLocks noChangeAspect="1"/>
          </p:cNvPicPr>
          <p:nvPr/>
        </p:nvPicPr>
        <p:blipFill rotWithShape="1">
          <a:blip r:embed="rId4">
            <a:extLst>
              <a:ext uri="{28A0092B-C50C-407E-A947-70E740481C1C}">
                <a14:useLocalDpi xmlns:a14="http://schemas.microsoft.com/office/drawing/2010/main" xmlns="" val="0"/>
              </a:ext>
            </a:extLst>
          </a:blip>
          <a:srcRect l="59364" t="5261" r="36199" b="90892"/>
          <a:stretch/>
        </p:blipFill>
        <p:spPr>
          <a:xfrm>
            <a:off x="4420722" y="3293625"/>
            <a:ext cx="622800" cy="311129"/>
          </a:xfrm>
          <a:prstGeom prst="rect">
            <a:avLst/>
          </a:prstGeom>
          <a:ln w="19050">
            <a:solidFill>
              <a:schemeClr val="tx1"/>
            </a:solidFill>
          </a:ln>
        </p:spPr>
      </p:pic>
      <p:pic>
        <p:nvPicPr>
          <p:cNvPr id="22" name="Image 21"/>
          <p:cNvPicPr>
            <a:picLocks noChangeAspect="1"/>
          </p:cNvPicPr>
          <p:nvPr/>
        </p:nvPicPr>
        <p:blipFill rotWithShape="1">
          <a:blip r:embed="rId6">
            <a:extLst>
              <a:ext uri="{28A0092B-C50C-407E-A947-70E740481C1C}">
                <a14:useLocalDpi xmlns:a14="http://schemas.microsoft.com/office/drawing/2010/main" xmlns="" val="0"/>
              </a:ext>
            </a:extLst>
          </a:blip>
          <a:srcRect l="27220" t="91906" r="67303" b="3483"/>
          <a:stretch/>
        </p:blipFill>
        <p:spPr>
          <a:xfrm>
            <a:off x="4418121" y="2923903"/>
            <a:ext cx="622076" cy="327016"/>
          </a:xfrm>
          <a:prstGeom prst="rect">
            <a:avLst/>
          </a:prstGeom>
          <a:ln w="19050">
            <a:solidFill>
              <a:schemeClr val="tx1"/>
            </a:solidFill>
          </a:ln>
        </p:spPr>
      </p:pic>
      <p:pic>
        <p:nvPicPr>
          <p:cNvPr id="23" name="Image 22"/>
          <p:cNvPicPr>
            <a:picLocks noChangeAspect="1"/>
          </p:cNvPicPr>
          <p:nvPr/>
        </p:nvPicPr>
        <p:blipFill rotWithShape="1">
          <a:blip r:embed="rId6">
            <a:extLst>
              <a:ext uri="{28A0092B-C50C-407E-A947-70E740481C1C}">
                <a14:useLocalDpi xmlns:a14="http://schemas.microsoft.com/office/drawing/2010/main" xmlns="" val="0"/>
              </a:ext>
            </a:extLst>
          </a:blip>
          <a:srcRect l="30761" t="22046" r="58773" b="72245"/>
          <a:stretch/>
        </p:blipFill>
        <p:spPr>
          <a:xfrm>
            <a:off x="5049032" y="2923903"/>
            <a:ext cx="1020270" cy="327016"/>
          </a:xfrm>
          <a:prstGeom prst="rect">
            <a:avLst/>
          </a:prstGeom>
          <a:ln w="19050">
            <a:solidFill>
              <a:schemeClr val="tx1"/>
            </a:solidFill>
          </a:ln>
        </p:spPr>
      </p:pic>
      <p:pic>
        <p:nvPicPr>
          <p:cNvPr id="24" name="Image 23"/>
          <p:cNvPicPr>
            <a:picLocks noChangeAspect="1"/>
          </p:cNvPicPr>
          <p:nvPr/>
        </p:nvPicPr>
        <p:blipFill rotWithShape="1">
          <a:blip r:embed="rId4">
            <a:extLst>
              <a:ext uri="{28A0092B-C50C-407E-A947-70E740481C1C}">
                <a14:useLocalDpi xmlns:a14="http://schemas.microsoft.com/office/drawing/2010/main" xmlns="" val="0"/>
              </a:ext>
            </a:extLst>
          </a:blip>
          <a:srcRect l="46982" t="5445" r="44844" b="90307"/>
          <a:stretch/>
        </p:blipFill>
        <p:spPr>
          <a:xfrm>
            <a:off x="5046514" y="3293624"/>
            <a:ext cx="1025486" cy="311129"/>
          </a:xfrm>
          <a:prstGeom prst="rect">
            <a:avLst/>
          </a:prstGeom>
          <a:ln w="19050">
            <a:solidFill>
              <a:schemeClr val="tx1"/>
            </a:solidFill>
          </a:ln>
        </p:spPr>
      </p:pic>
      <p:grpSp>
        <p:nvGrpSpPr>
          <p:cNvPr id="47" name="Groupe 46"/>
          <p:cNvGrpSpPr/>
          <p:nvPr/>
        </p:nvGrpSpPr>
        <p:grpSpPr>
          <a:xfrm>
            <a:off x="2609480" y="1673755"/>
            <a:ext cx="1503526" cy="171866"/>
            <a:chOff x="2727200" y="1198638"/>
            <a:chExt cx="1503526" cy="171866"/>
          </a:xfrm>
        </p:grpSpPr>
        <p:cxnSp>
          <p:nvCxnSpPr>
            <p:cNvPr id="26" name="Connecteur droit 25"/>
            <p:cNvCxnSpPr/>
            <p:nvPr/>
          </p:nvCxnSpPr>
          <p:spPr>
            <a:xfrm>
              <a:off x="2727200" y="1207742"/>
              <a:ext cx="150004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necteur droit 26"/>
            <p:cNvCxnSpPr/>
            <p:nvPr/>
          </p:nvCxnSpPr>
          <p:spPr>
            <a:xfrm>
              <a:off x="2733064" y="1200613"/>
              <a:ext cx="0" cy="1698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Connecteur droit 27"/>
            <p:cNvCxnSpPr/>
            <p:nvPr/>
          </p:nvCxnSpPr>
          <p:spPr>
            <a:xfrm>
              <a:off x="4230726" y="1198638"/>
              <a:ext cx="0" cy="1698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7" name="Groupe 36"/>
          <p:cNvGrpSpPr/>
          <p:nvPr/>
        </p:nvGrpSpPr>
        <p:grpSpPr>
          <a:xfrm>
            <a:off x="5814696" y="4026930"/>
            <a:ext cx="2109662" cy="751031"/>
            <a:chOff x="3723026" y="5866622"/>
            <a:chExt cx="2109662" cy="751031"/>
          </a:xfrm>
        </p:grpSpPr>
        <p:sp>
          <p:nvSpPr>
            <p:cNvPr id="38" name="Rectangle 37"/>
            <p:cNvSpPr/>
            <p:nvPr/>
          </p:nvSpPr>
          <p:spPr>
            <a:xfrm>
              <a:off x="3798168" y="6013532"/>
              <a:ext cx="1781944" cy="276999"/>
            </a:xfrm>
            <a:prstGeom prst="rect">
              <a:avLst/>
            </a:prstGeom>
          </p:spPr>
          <p:txBody>
            <a:bodyPr wrap="square">
              <a:spAutoFit/>
            </a:bodyPr>
            <a:lstStyle/>
            <a:p>
              <a:r>
                <a:rPr lang="fr-FR" sz="1200" dirty="0">
                  <a:latin typeface="Arial" panose="020B0604020202020204" pitchFamily="34" charset="0"/>
                  <a:cs typeface="Arial" panose="020B0604020202020204" pitchFamily="34" charset="0"/>
                </a:rPr>
                <a:t>NBEC+ miR-19a </a:t>
              </a:r>
              <a:r>
                <a:rPr lang="fr-FR" sz="1200" dirty="0" err="1">
                  <a:latin typeface="Arial" panose="020B0604020202020204" pitchFamily="34" charset="0"/>
                  <a:cs typeface="Arial" panose="020B0604020202020204" pitchFamily="34" charset="0"/>
                </a:rPr>
                <a:t>mimic</a:t>
              </a:r>
              <a:endParaRPr lang="fr-FR" sz="1200" dirty="0">
                <a:latin typeface="Arial" panose="020B0604020202020204" pitchFamily="34" charset="0"/>
                <a:cs typeface="Arial" panose="020B0604020202020204" pitchFamily="34" charset="0"/>
              </a:endParaRPr>
            </a:p>
          </p:txBody>
        </p:sp>
        <p:sp>
          <p:nvSpPr>
            <p:cNvPr id="39" name="Rectangle 38"/>
            <p:cNvSpPr/>
            <p:nvPr/>
          </p:nvSpPr>
          <p:spPr>
            <a:xfrm>
              <a:off x="3723082" y="5927812"/>
              <a:ext cx="122661" cy="11461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200">
                <a:latin typeface="Arial" panose="020B0604020202020204" pitchFamily="34" charset="0"/>
                <a:cs typeface="Arial" panose="020B0604020202020204" pitchFamily="34" charset="0"/>
              </a:endParaRPr>
            </a:p>
          </p:txBody>
        </p:sp>
        <p:sp>
          <p:nvSpPr>
            <p:cNvPr id="40" name="ZoneTexte 39"/>
            <p:cNvSpPr txBox="1"/>
            <p:nvPr/>
          </p:nvSpPr>
          <p:spPr>
            <a:xfrm>
              <a:off x="3799848" y="5866622"/>
              <a:ext cx="632037" cy="276999"/>
            </a:xfrm>
            <a:prstGeom prst="rect">
              <a:avLst/>
            </a:prstGeom>
            <a:noFill/>
          </p:spPr>
          <p:txBody>
            <a:bodyPr wrap="square" rtlCol="0">
              <a:spAutoFit/>
            </a:bodyPr>
            <a:lstStyle/>
            <a:p>
              <a:r>
                <a:rPr lang="fr-FR" sz="1200" dirty="0" smtClean="0">
                  <a:latin typeface="Arial" panose="020B0604020202020204" pitchFamily="34" charset="0"/>
                  <a:cs typeface="Arial" panose="020B0604020202020204" pitchFamily="34" charset="0"/>
                </a:rPr>
                <a:t>NBEC</a:t>
              </a:r>
            </a:p>
          </p:txBody>
        </p:sp>
        <p:sp>
          <p:nvSpPr>
            <p:cNvPr id="41" name="Rectangle 40"/>
            <p:cNvSpPr/>
            <p:nvPr/>
          </p:nvSpPr>
          <p:spPr>
            <a:xfrm>
              <a:off x="3809373" y="6179404"/>
              <a:ext cx="1171803" cy="276999"/>
            </a:xfrm>
            <a:prstGeom prst="rect">
              <a:avLst/>
            </a:prstGeom>
          </p:spPr>
          <p:txBody>
            <a:bodyPr wrap="square">
              <a:spAutoFit/>
            </a:bodyPr>
            <a:lstStyle/>
            <a:p>
              <a:r>
                <a:rPr lang="fr-FR" sz="1200" dirty="0">
                  <a:latin typeface="Arial" panose="020B0604020202020204" pitchFamily="34" charset="0"/>
                  <a:cs typeface="Arial" panose="020B0604020202020204" pitchFamily="34" charset="0"/>
                </a:rPr>
                <a:t>SABEC</a:t>
              </a:r>
            </a:p>
          </p:txBody>
        </p:sp>
        <p:sp>
          <p:nvSpPr>
            <p:cNvPr id="42" name="Rectangle 41"/>
            <p:cNvSpPr/>
            <p:nvPr/>
          </p:nvSpPr>
          <p:spPr>
            <a:xfrm>
              <a:off x="3793347" y="6340654"/>
              <a:ext cx="2039341" cy="276999"/>
            </a:xfrm>
            <a:prstGeom prst="rect">
              <a:avLst/>
            </a:prstGeom>
          </p:spPr>
          <p:txBody>
            <a:bodyPr wrap="none">
              <a:spAutoFit/>
            </a:bodyPr>
            <a:lstStyle/>
            <a:p>
              <a:r>
                <a:rPr lang="fr-FR" sz="1200" dirty="0">
                  <a:latin typeface="Arial" panose="020B0604020202020204" pitchFamily="34" charset="0"/>
                  <a:cs typeface="Arial" panose="020B0604020202020204" pitchFamily="34" charset="0"/>
                </a:rPr>
                <a:t>SABEC + miR-19a </a:t>
              </a:r>
              <a:r>
                <a:rPr lang="fr-FR" sz="1200" dirty="0" err="1">
                  <a:latin typeface="Arial" panose="020B0604020202020204" pitchFamily="34" charset="0"/>
                  <a:cs typeface="Arial" panose="020B0604020202020204" pitchFamily="34" charset="0"/>
                </a:rPr>
                <a:t>inhibitor</a:t>
              </a:r>
              <a:endParaRPr lang="fr-CA" sz="1200" dirty="0">
                <a:latin typeface="Arial" panose="020B0604020202020204" pitchFamily="34" charset="0"/>
                <a:cs typeface="Arial" panose="020B0604020202020204" pitchFamily="34" charset="0"/>
              </a:endParaRPr>
            </a:p>
          </p:txBody>
        </p:sp>
        <p:sp>
          <p:nvSpPr>
            <p:cNvPr id="43" name="Rectangle 42"/>
            <p:cNvSpPr/>
            <p:nvPr/>
          </p:nvSpPr>
          <p:spPr>
            <a:xfrm>
              <a:off x="3723026" y="6080212"/>
              <a:ext cx="122661" cy="114615"/>
            </a:xfrm>
            <a:prstGeom prst="rect">
              <a:avLst/>
            </a:prstGeom>
            <a:pattFill prst="wdDnDiag">
              <a:fgClr>
                <a:schemeClr val="bg1"/>
              </a:fgClr>
              <a:bgClr>
                <a:schemeClr val="tx1"/>
              </a:bgClr>
            </a:patt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200">
                <a:latin typeface="Arial" panose="020B0604020202020204" pitchFamily="34" charset="0"/>
                <a:cs typeface="Arial" panose="020B0604020202020204" pitchFamily="34" charset="0"/>
              </a:endParaRPr>
            </a:p>
          </p:txBody>
        </p:sp>
        <p:sp>
          <p:nvSpPr>
            <p:cNvPr id="44" name="Rectangle 43"/>
            <p:cNvSpPr/>
            <p:nvPr/>
          </p:nvSpPr>
          <p:spPr>
            <a:xfrm>
              <a:off x="3723026" y="6246905"/>
              <a:ext cx="122661" cy="114615"/>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200">
                <a:latin typeface="Arial" panose="020B0604020202020204" pitchFamily="34" charset="0"/>
                <a:cs typeface="Arial" panose="020B0604020202020204" pitchFamily="34" charset="0"/>
              </a:endParaRPr>
            </a:p>
          </p:txBody>
        </p:sp>
        <p:sp>
          <p:nvSpPr>
            <p:cNvPr id="45" name="Rectangle 44"/>
            <p:cNvSpPr/>
            <p:nvPr/>
          </p:nvSpPr>
          <p:spPr>
            <a:xfrm>
              <a:off x="3725331" y="6418670"/>
              <a:ext cx="122661" cy="114615"/>
            </a:xfrm>
            <a:prstGeom prst="rect">
              <a:avLst/>
            </a:prstGeom>
            <a:pattFill prst="ltUpDiag">
              <a:fgClr>
                <a:schemeClr val="tx1">
                  <a:lumMod val="95000"/>
                  <a:lumOff val="5000"/>
                </a:schemeClr>
              </a:fgClr>
              <a:bgClr>
                <a:schemeClr val="bg1"/>
              </a:bgClr>
            </a:patt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200">
                <a:latin typeface="Arial" panose="020B0604020202020204" pitchFamily="34" charset="0"/>
                <a:cs typeface="Arial" panose="020B0604020202020204" pitchFamily="34" charset="0"/>
              </a:endParaRPr>
            </a:p>
          </p:txBody>
        </p:sp>
      </p:grpSp>
      <p:graphicFrame>
        <p:nvGraphicFramePr>
          <p:cNvPr id="2" name="Objet 1"/>
          <p:cNvGraphicFramePr>
            <a:graphicFrameLocks noChangeAspect="1"/>
          </p:cNvGraphicFramePr>
          <p:nvPr>
            <p:extLst>
              <p:ext uri="{D42A27DB-BD31-4B8C-83A1-F6EECF244321}">
                <p14:modId xmlns:p14="http://schemas.microsoft.com/office/powerpoint/2010/main" xmlns="" val="3944258098"/>
              </p:ext>
            </p:extLst>
          </p:nvPr>
        </p:nvGraphicFramePr>
        <p:xfrm>
          <a:off x="2370724" y="3995886"/>
          <a:ext cx="3484563" cy="2457450"/>
        </p:xfrm>
        <a:graphic>
          <a:graphicData uri="http://schemas.openxmlformats.org/presentationml/2006/ole">
            <p:oleObj spid="_x0000_s7170" name="Prism 6" r:id="rId7" imgW="3485033" imgH="2457691" progId="">
              <p:embed/>
            </p:oleObj>
          </a:graphicData>
        </a:graphic>
      </p:graphicFrame>
      <p:sp>
        <p:nvSpPr>
          <p:cNvPr id="48" name="ZoneTexte 47"/>
          <p:cNvSpPr txBox="1"/>
          <p:nvPr/>
        </p:nvSpPr>
        <p:spPr>
          <a:xfrm>
            <a:off x="107504" y="188640"/>
            <a:ext cx="7858180" cy="1077218"/>
          </a:xfrm>
          <a:prstGeom prst="rect">
            <a:avLst/>
          </a:prstGeom>
          <a:noFill/>
        </p:spPr>
        <p:txBody>
          <a:bodyPr wrap="square" rtlCol="0">
            <a:spAutoFit/>
          </a:bodyPr>
          <a:lstStyle/>
          <a:p>
            <a:pPr algn="ctr"/>
            <a:r>
              <a:rPr lang="fr-FR" sz="3200" b="1" dirty="0" smtClean="0">
                <a:latin typeface="+mn-lt"/>
                <a:cs typeface="Arial" charset="0"/>
              </a:rPr>
              <a:t>miR19-a </a:t>
            </a:r>
            <a:r>
              <a:rPr lang="fr-FR" sz="3200" b="1" dirty="0" err="1" smtClean="0">
                <a:latin typeface="+mn-lt"/>
                <a:cs typeface="Arial" charset="0"/>
              </a:rPr>
              <a:t>regulates</a:t>
            </a:r>
            <a:r>
              <a:rPr lang="fr-FR" sz="3200" b="1" dirty="0" smtClean="0">
                <a:latin typeface="+mn-lt"/>
                <a:cs typeface="Arial" charset="0"/>
              </a:rPr>
              <a:t> TGF-</a:t>
            </a:r>
            <a:r>
              <a:rPr lang="el-GR" sz="3200" b="1" dirty="0">
                <a:cs typeface="Arial" charset="0"/>
              </a:rPr>
              <a:t>β</a:t>
            </a:r>
            <a:r>
              <a:rPr lang="fr-FR" sz="3200" b="1" dirty="0" smtClean="0">
                <a:latin typeface="+mn-lt"/>
                <a:cs typeface="Arial" charset="0"/>
              </a:rPr>
              <a:t> </a:t>
            </a:r>
            <a:r>
              <a:rPr lang="fr-FR" sz="3200" b="1" dirty="0" err="1" smtClean="0">
                <a:latin typeface="+mn-lt"/>
                <a:cs typeface="Arial" charset="0"/>
              </a:rPr>
              <a:t>signalling</a:t>
            </a:r>
            <a:r>
              <a:rPr lang="fr-FR" sz="3200" b="1" dirty="0" smtClean="0">
                <a:latin typeface="+mn-lt"/>
                <a:cs typeface="Arial" charset="0"/>
              </a:rPr>
              <a:t> </a:t>
            </a:r>
            <a:r>
              <a:rPr lang="fr-FR" sz="3200" b="1" dirty="0" err="1" smtClean="0">
                <a:latin typeface="+mn-lt"/>
                <a:cs typeface="Arial" charset="0"/>
              </a:rPr>
              <a:t>pathway</a:t>
            </a:r>
            <a:endParaRPr lang="fr-FR" sz="3200" b="1" dirty="0" smtClean="0">
              <a:latin typeface="+mn-lt"/>
              <a:cs typeface="Arial" charset="0"/>
            </a:endParaRPr>
          </a:p>
        </p:txBody>
      </p:sp>
      <p:sp>
        <p:nvSpPr>
          <p:cNvPr id="49" name="Text Box 4"/>
          <p:cNvSpPr txBox="1">
            <a:spLocks noChangeArrowheads="1"/>
          </p:cNvSpPr>
          <p:nvPr/>
        </p:nvSpPr>
        <p:spPr bwMode="auto">
          <a:xfrm>
            <a:off x="611560" y="6427808"/>
            <a:ext cx="259080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1200" b="1" i="1" dirty="0"/>
              <a:t>HAJ SALEM  </a:t>
            </a:r>
            <a:r>
              <a:rPr lang="fr-FR" altLang="fr-FR" sz="1200" b="1" i="1" dirty="0" smtClean="0"/>
              <a:t>et </a:t>
            </a:r>
            <a:r>
              <a:rPr lang="fr-FR" altLang="fr-FR" sz="1200" i="1" dirty="0" smtClean="0"/>
              <a:t>al</a:t>
            </a:r>
            <a:r>
              <a:rPr lang="fr-FR" altLang="fr-FR" sz="1200" b="1" i="1" dirty="0" smtClean="0"/>
              <a:t>  </a:t>
            </a:r>
            <a:r>
              <a:rPr lang="fr-FR" altLang="fr-FR" sz="1200" b="1" i="1" dirty="0" err="1"/>
              <a:t>A</a:t>
            </a:r>
            <a:r>
              <a:rPr lang="fr-FR" altLang="fr-FR" sz="1200" b="1" i="1" dirty="0" err="1" smtClean="0"/>
              <a:t>llergy</a:t>
            </a:r>
            <a:r>
              <a:rPr lang="fr-FR" altLang="fr-FR" sz="1200" b="1" i="1" dirty="0" smtClean="0"/>
              <a:t> 2015</a:t>
            </a:r>
            <a:endParaRPr lang="fr-FR" altLang="fr-FR" sz="1200" b="1" i="1" dirty="0"/>
          </a:p>
        </p:txBody>
      </p:sp>
    </p:spTree>
    <p:extLst>
      <p:ext uri="{BB962C8B-B14F-4D97-AF65-F5344CB8AC3E}">
        <p14:creationId xmlns:p14="http://schemas.microsoft.com/office/powerpoint/2010/main" xmlns="" val="3925585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7" name="Picture 6"/>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955800" y="990600"/>
            <a:ext cx="5230813" cy="1341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2778" name="Picture 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955800" y="2786063"/>
            <a:ext cx="5230813" cy="1292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2779" name="Picture 8"/>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955800" y="4559300"/>
            <a:ext cx="5370513" cy="1384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ZoneTexte 11"/>
          <p:cNvSpPr txBox="1"/>
          <p:nvPr/>
        </p:nvSpPr>
        <p:spPr>
          <a:xfrm>
            <a:off x="323528" y="208773"/>
            <a:ext cx="7858180" cy="584775"/>
          </a:xfrm>
          <a:prstGeom prst="rect">
            <a:avLst/>
          </a:prstGeom>
          <a:noFill/>
        </p:spPr>
        <p:txBody>
          <a:bodyPr wrap="square" rtlCol="0">
            <a:spAutoFit/>
          </a:bodyPr>
          <a:lstStyle/>
          <a:p>
            <a:pPr algn="ctr"/>
            <a:r>
              <a:rPr lang="fr-FR" sz="3200" b="1" dirty="0" smtClean="0">
                <a:latin typeface="+mn-lt"/>
                <a:cs typeface="Arial" charset="0"/>
              </a:rPr>
              <a:t>TGF-</a:t>
            </a:r>
            <a:r>
              <a:rPr lang="el-GR" sz="3200" b="1" dirty="0" smtClean="0">
                <a:latin typeface="+mn-lt"/>
                <a:cs typeface="Arial" charset="0"/>
              </a:rPr>
              <a:t>β</a:t>
            </a:r>
            <a:r>
              <a:rPr lang="fr-FR" sz="3200" b="1" dirty="0" smtClean="0">
                <a:latin typeface="+mn-lt"/>
                <a:cs typeface="Arial" charset="0"/>
              </a:rPr>
              <a:t> RII: </a:t>
            </a:r>
            <a:r>
              <a:rPr lang="fr-FR" sz="3200" b="1" dirty="0" err="1" smtClean="0">
                <a:latin typeface="+mn-lt"/>
                <a:cs typeface="Arial" charset="0"/>
              </a:rPr>
              <a:t>Potential</a:t>
            </a:r>
            <a:r>
              <a:rPr lang="fr-FR" sz="3200" b="1" dirty="0" smtClean="0">
                <a:latin typeface="+mn-lt"/>
                <a:cs typeface="Arial" charset="0"/>
              </a:rPr>
              <a:t> </a:t>
            </a:r>
            <a:r>
              <a:rPr lang="fr-FR" sz="3200" b="1" dirty="0" err="1" smtClean="0">
                <a:latin typeface="+mn-lt"/>
                <a:cs typeface="Arial" charset="0"/>
              </a:rPr>
              <a:t>target</a:t>
            </a:r>
            <a:r>
              <a:rPr lang="fr-FR" sz="3200" b="1" dirty="0" smtClean="0">
                <a:latin typeface="+mn-lt"/>
                <a:cs typeface="Arial" charset="0"/>
              </a:rPr>
              <a:t> of miR19-a</a:t>
            </a:r>
          </a:p>
        </p:txBody>
      </p:sp>
    </p:spTree>
    <p:extLst>
      <p:ext uri="{BB962C8B-B14F-4D97-AF65-F5344CB8AC3E}">
        <p14:creationId xmlns:p14="http://schemas.microsoft.com/office/powerpoint/2010/main" xmlns="" val="24052981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1" name="Picture 7"/>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65125" y="2298700"/>
            <a:ext cx="5038725" cy="4330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4822" name="Text Box 8"/>
          <p:cNvSpPr txBox="1">
            <a:spLocks noChangeArrowheads="1"/>
          </p:cNvSpPr>
          <p:nvPr/>
        </p:nvSpPr>
        <p:spPr bwMode="auto">
          <a:xfrm>
            <a:off x="312738" y="188640"/>
            <a:ext cx="7330281"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b="1" dirty="0" smtClean="0">
                <a:latin typeface="+mj-lt"/>
              </a:rPr>
              <a:t>Interaction of miR19a-TGF</a:t>
            </a:r>
            <a:r>
              <a:rPr lang="fr-FR" altLang="fr-FR" b="1" dirty="0" smtClean="0">
                <a:latin typeface="Symbol" panose="05050102010706020507" pitchFamily="18" charset="2"/>
              </a:rPr>
              <a:t>b</a:t>
            </a:r>
            <a:r>
              <a:rPr lang="fr-FR" altLang="fr-FR" b="1" dirty="0" smtClean="0">
                <a:latin typeface="+mj-lt"/>
              </a:rPr>
              <a:t>RII </a:t>
            </a:r>
            <a:r>
              <a:rPr lang="fr-FR" altLang="fr-FR" b="1" dirty="0">
                <a:latin typeface="+mj-lt"/>
              </a:rPr>
              <a:t>3’UTR</a:t>
            </a:r>
          </a:p>
        </p:txBody>
      </p:sp>
      <p:sp>
        <p:nvSpPr>
          <p:cNvPr id="34823" name="Text Box 9"/>
          <p:cNvSpPr txBox="1">
            <a:spLocks noChangeArrowheads="1"/>
          </p:cNvSpPr>
          <p:nvPr/>
        </p:nvSpPr>
        <p:spPr bwMode="auto">
          <a:xfrm>
            <a:off x="617538" y="5484813"/>
            <a:ext cx="11430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1200" b="1">
                <a:solidFill>
                  <a:srgbClr val="003399"/>
                </a:solidFill>
              </a:rPr>
              <a:t>Insert 3’UTR du TGFBR2</a:t>
            </a:r>
          </a:p>
        </p:txBody>
      </p:sp>
      <p:sp>
        <p:nvSpPr>
          <p:cNvPr id="34824" name="Text Box 10"/>
          <p:cNvSpPr txBox="1">
            <a:spLocks noChangeArrowheads="1"/>
          </p:cNvSpPr>
          <p:nvPr/>
        </p:nvSpPr>
        <p:spPr bwMode="auto">
          <a:xfrm>
            <a:off x="1508125" y="3186113"/>
            <a:ext cx="17526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1400" b="1">
                <a:solidFill>
                  <a:srgbClr val="D60093"/>
                </a:solidFill>
              </a:rPr>
              <a:t>miR-19a mimic</a:t>
            </a:r>
          </a:p>
        </p:txBody>
      </p:sp>
      <p:sp>
        <p:nvSpPr>
          <p:cNvPr id="34825" name="WordArt 12"/>
          <p:cNvSpPr>
            <a:spLocks noChangeArrowheads="1" noChangeShapeType="1" noTextEdit="1"/>
          </p:cNvSpPr>
          <p:nvPr/>
        </p:nvSpPr>
        <p:spPr bwMode="auto">
          <a:xfrm rot="-2995453">
            <a:off x="387350" y="3343276"/>
            <a:ext cx="1400175" cy="438150"/>
          </a:xfrm>
          <a:prstGeom prst="rect">
            <a:avLst/>
          </a:prstGeom>
        </p:spPr>
        <p:txBody>
          <a:bodyPr spcFirstLastPara="1" wrap="none" fromWordArt="1">
            <a:prstTxWarp prst="textArchUp">
              <a:avLst>
                <a:gd name="adj" fmla="val 10800004"/>
              </a:avLst>
            </a:prstTxWarp>
          </a:bodyPr>
          <a:lstStyle/>
          <a:p>
            <a:pPr algn="ctr"/>
            <a:r>
              <a:rPr lang="fr-CA" sz="1200" b="1" kern="10">
                <a:ln w="9525">
                  <a:solidFill>
                    <a:srgbClr val="000000"/>
                  </a:solidFill>
                  <a:round/>
                  <a:headEnd/>
                  <a:tailEnd/>
                </a:ln>
                <a:solidFill>
                  <a:srgbClr val="000000"/>
                </a:solidFill>
                <a:latin typeface="Arial"/>
                <a:cs typeface="Arial"/>
              </a:rPr>
              <a:t>1. Cotransfection</a:t>
            </a:r>
          </a:p>
        </p:txBody>
      </p:sp>
      <p:sp>
        <p:nvSpPr>
          <p:cNvPr id="34826" name="WordArt 13"/>
          <p:cNvSpPr>
            <a:spLocks noChangeArrowheads="1" noChangeShapeType="1" noTextEdit="1"/>
          </p:cNvSpPr>
          <p:nvPr/>
        </p:nvSpPr>
        <p:spPr bwMode="auto">
          <a:xfrm rot="-1064788">
            <a:off x="1708150" y="2527300"/>
            <a:ext cx="1400175" cy="331788"/>
          </a:xfrm>
          <a:prstGeom prst="rect">
            <a:avLst/>
          </a:prstGeom>
        </p:spPr>
        <p:txBody>
          <a:bodyPr spcFirstLastPara="1" wrap="none" fromWordArt="1">
            <a:prstTxWarp prst="textArchUp">
              <a:avLst>
                <a:gd name="adj" fmla="val 10800004"/>
              </a:avLst>
            </a:prstTxWarp>
          </a:bodyPr>
          <a:lstStyle/>
          <a:p>
            <a:pPr algn="ctr"/>
            <a:r>
              <a:rPr lang="fr-CA" sz="1200" b="1" kern="10">
                <a:ln w="9525">
                  <a:solidFill>
                    <a:srgbClr val="000000"/>
                  </a:solidFill>
                  <a:round/>
                  <a:headEnd/>
                  <a:tailEnd/>
                </a:ln>
                <a:solidFill>
                  <a:srgbClr val="000000"/>
                </a:solidFill>
                <a:latin typeface="Arial"/>
                <a:cs typeface="Arial"/>
              </a:rPr>
              <a:t>2. Culture 2 days</a:t>
            </a:r>
          </a:p>
        </p:txBody>
      </p:sp>
      <p:sp>
        <p:nvSpPr>
          <p:cNvPr id="34827" name="WordArt 14"/>
          <p:cNvSpPr>
            <a:spLocks noChangeArrowheads="1" noChangeShapeType="1" noTextEdit="1"/>
          </p:cNvSpPr>
          <p:nvPr/>
        </p:nvSpPr>
        <p:spPr bwMode="auto">
          <a:xfrm rot="1173450">
            <a:off x="3454400" y="2624138"/>
            <a:ext cx="2009775" cy="419100"/>
          </a:xfrm>
          <a:prstGeom prst="rect">
            <a:avLst/>
          </a:prstGeom>
        </p:spPr>
        <p:txBody>
          <a:bodyPr spcFirstLastPara="1" wrap="none" fromWordArt="1">
            <a:prstTxWarp prst="textArchUp">
              <a:avLst>
                <a:gd name="adj" fmla="val 10800004"/>
              </a:avLst>
            </a:prstTxWarp>
          </a:bodyPr>
          <a:lstStyle/>
          <a:p>
            <a:pPr algn="ctr"/>
            <a:r>
              <a:rPr lang="fr-CA" sz="1400" b="1" kern="10">
                <a:ln w="9525">
                  <a:solidFill>
                    <a:srgbClr val="000000"/>
                  </a:solidFill>
                  <a:round/>
                  <a:headEnd/>
                  <a:tailEnd/>
                </a:ln>
                <a:solidFill>
                  <a:srgbClr val="000000"/>
                </a:solidFill>
                <a:latin typeface="Arial"/>
                <a:cs typeface="Arial"/>
              </a:rPr>
              <a:t>3. Dual-Luciferase Assay</a:t>
            </a:r>
          </a:p>
        </p:txBody>
      </p:sp>
      <p:sp>
        <p:nvSpPr>
          <p:cNvPr id="34828" name="Text Box 21"/>
          <p:cNvSpPr txBox="1">
            <a:spLocks noChangeArrowheads="1"/>
          </p:cNvSpPr>
          <p:nvPr/>
        </p:nvSpPr>
        <p:spPr bwMode="auto">
          <a:xfrm rot="-5400000">
            <a:off x="4677569" y="2893219"/>
            <a:ext cx="2836862"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1400" b="1">
                <a:latin typeface="Verdana" pitchFamily="34" charset="0"/>
              </a:rPr>
              <a:t>Luciferase Activity (%)</a:t>
            </a:r>
          </a:p>
        </p:txBody>
      </p:sp>
      <p:sp>
        <p:nvSpPr>
          <p:cNvPr id="34829" name="Rectangle 22"/>
          <p:cNvSpPr>
            <a:spLocks noChangeArrowheads="1"/>
          </p:cNvSpPr>
          <p:nvPr/>
        </p:nvSpPr>
        <p:spPr bwMode="auto">
          <a:xfrm>
            <a:off x="868363" y="1387475"/>
            <a:ext cx="2643187" cy="239713"/>
          </a:xfrm>
          <a:prstGeom prst="rect">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fr-FR" altLang="fr-FR" sz="1800"/>
          </a:p>
        </p:txBody>
      </p:sp>
      <p:sp>
        <p:nvSpPr>
          <p:cNvPr id="34830" name="Rectangle 23"/>
          <p:cNvSpPr>
            <a:spLocks noChangeArrowheads="1"/>
          </p:cNvSpPr>
          <p:nvPr/>
        </p:nvSpPr>
        <p:spPr bwMode="auto">
          <a:xfrm>
            <a:off x="3535363" y="1387475"/>
            <a:ext cx="1341437" cy="239713"/>
          </a:xfrm>
          <a:prstGeom prst="rect">
            <a:avLst/>
          </a:prstGeom>
          <a:solidFill>
            <a:srgbClr val="CC99FF"/>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fr-FR" altLang="fr-FR" sz="1800"/>
          </a:p>
        </p:txBody>
      </p:sp>
      <p:sp>
        <p:nvSpPr>
          <p:cNvPr id="34831" name="Text Box 26"/>
          <p:cNvSpPr txBox="1">
            <a:spLocks noChangeArrowheads="1"/>
          </p:cNvSpPr>
          <p:nvPr/>
        </p:nvSpPr>
        <p:spPr bwMode="auto">
          <a:xfrm>
            <a:off x="617538" y="1627188"/>
            <a:ext cx="3094037"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1400" b="1">
                <a:latin typeface="Verdana" pitchFamily="34" charset="0"/>
              </a:rPr>
              <a:t>Luciferase reporter gene</a:t>
            </a:r>
          </a:p>
        </p:txBody>
      </p:sp>
      <p:sp>
        <p:nvSpPr>
          <p:cNvPr id="34832" name="Text Box 27"/>
          <p:cNvSpPr txBox="1">
            <a:spLocks noChangeArrowheads="1"/>
          </p:cNvSpPr>
          <p:nvPr/>
        </p:nvSpPr>
        <p:spPr bwMode="auto">
          <a:xfrm>
            <a:off x="2743200" y="1627188"/>
            <a:ext cx="3094038"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1400" b="1">
                <a:latin typeface="Verdana" pitchFamily="34" charset="0"/>
              </a:rPr>
              <a:t>TGFBR2 UTR3’</a:t>
            </a:r>
          </a:p>
        </p:txBody>
      </p:sp>
      <p:sp>
        <p:nvSpPr>
          <p:cNvPr id="34833" name="Line 33"/>
          <p:cNvSpPr>
            <a:spLocks noChangeShapeType="1"/>
          </p:cNvSpPr>
          <p:nvPr/>
        </p:nvSpPr>
        <p:spPr bwMode="auto">
          <a:xfrm>
            <a:off x="247650" y="1490663"/>
            <a:ext cx="620713" cy="0"/>
          </a:xfrm>
          <a:prstGeom prst="line">
            <a:avLst/>
          </a:prstGeom>
          <a:noFill/>
          <a:ln w="317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a:p>
        </p:txBody>
      </p:sp>
      <p:sp>
        <p:nvSpPr>
          <p:cNvPr id="34834" name="Line 34"/>
          <p:cNvSpPr>
            <a:spLocks noChangeShapeType="1"/>
          </p:cNvSpPr>
          <p:nvPr/>
        </p:nvSpPr>
        <p:spPr bwMode="auto">
          <a:xfrm>
            <a:off x="4876800" y="1519238"/>
            <a:ext cx="620713" cy="0"/>
          </a:xfrm>
          <a:prstGeom prst="line">
            <a:avLst/>
          </a:prstGeom>
          <a:noFill/>
          <a:ln w="317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a:p>
        </p:txBody>
      </p:sp>
      <p:pic>
        <p:nvPicPr>
          <p:cNvPr id="34836" name="Picture 2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205538" y="1665288"/>
            <a:ext cx="2874962" cy="2778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 name="Rectangle 19"/>
          <p:cNvSpPr/>
          <p:nvPr/>
        </p:nvSpPr>
        <p:spPr>
          <a:xfrm>
            <a:off x="6205538" y="4651375"/>
            <a:ext cx="215900" cy="16192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21" name="Rectangle 20"/>
          <p:cNvSpPr/>
          <p:nvPr/>
        </p:nvSpPr>
        <p:spPr>
          <a:xfrm>
            <a:off x="6205538" y="4884738"/>
            <a:ext cx="215900" cy="161925"/>
          </a:xfrm>
          <a:prstGeom prst="rect">
            <a:avLst/>
          </a:prstGeom>
          <a:pattFill prst="pct70">
            <a:fgClr>
              <a:schemeClr val="tx1"/>
            </a:fgClr>
            <a:bgClr>
              <a:schemeClr val="bg1"/>
            </a:bgClr>
          </a:patt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22" name="Rectangle 21"/>
          <p:cNvSpPr/>
          <p:nvPr/>
        </p:nvSpPr>
        <p:spPr>
          <a:xfrm>
            <a:off x="6205538" y="5118100"/>
            <a:ext cx="215900" cy="161925"/>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23" name="ZoneTexte 22"/>
          <p:cNvSpPr txBox="1">
            <a:spLocks noChangeArrowheads="1"/>
          </p:cNvSpPr>
          <p:nvPr/>
        </p:nvSpPr>
        <p:spPr bwMode="auto">
          <a:xfrm>
            <a:off x="6421438" y="4595813"/>
            <a:ext cx="1633537" cy="3159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fr-FR" altLang="fr-FR" sz="1100">
                <a:latin typeface="Verdana" pitchFamily="34" charset="0"/>
              </a:rPr>
              <a:t>pMIR-TGFBR2</a:t>
            </a:r>
            <a:endParaRPr lang="fr-CA" altLang="fr-FR" sz="1100">
              <a:latin typeface="Verdana" pitchFamily="34" charset="0"/>
            </a:endParaRPr>
          </a:p>
        </p:txBody>
      </p:sp>
      <p:sp>
        <p:nvSpPr>
          <p:cNvPr id="24" name="ZoneTexte 23"/>
          <p:cNvSpPr txBox="1">
            <a:spLocks noChangeArrowheads="1"/>
          </p:cNvSpPr>
          <p:nvPr/>
        </p:nvSpPr>
        <p:spPr bwMode="auto">
          <a:xfrm>
            <a:off x="6421438" y="4838700"/>
            <a:ext cx="2425700" cy="261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fr-FR" altLang="fr-FR" sz="1100">
                <a:latin typeface="Verdana" pitchFamily="34" charset="0"/>
              </a:rPr>
              <a:t>pMIR-TGFBR2 + Scramble miR</a:t>
            </a:r>
            <a:endParaRPr lang="fr-CA" altLang="fr-FR" sz="1100">
              <a:latin typeface="Verdana" pitchFamily="34" charset="0"/>
            </a:endParaRPr>
          </a:p>
        </p:txBody>
      </p:sp>
      <p:sp>
        <p:nvSpPr>
          <p:cNvPr id="25" name="ZoneTexte 24"/>
          <p:cNvSpPr txBox="1">
            <a:spLocks noChangeArrowheads="1"/>
          </p:cNvSpPr>
          <p:nvPr/>
        </p:nvSpPr>
        <p:spPr bwMode="auto">
          <a:xfrm>
            <a:off x="6416675" y="5072063"/>
            <a:ext cx="2668588" cy="261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fr-FR" altLang="fr-FR" sz="1100">
                <a:latin typeface="Verdana" pitchFamily="34" charset="0"/>
              </a:rPr>
              <a:t>pMIR-TGFBR2 + miR-19a mimic</a:t>
            </a:r>
            <a:endParaRPr lang="fr-CA" altLang="fr-FR" sz="1100">
              <a:latin typeface="Verdana" pitchFamily="34" charset="0"/>
            </a:endParaRPr>
          </a:p>
        </p:txBody>
      </p:sp>
    </p:spTree>
    <p:extLst>
      <p:ext uri="{BB962C8B-B14F-4D97-AF65-F5344CB8AC3E}">
        <p14:creationId xmlns:p14="http://schemas.microsoft.com/office/powerpoint/2010/main" xmlns="" val="24092499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4828"/>
                                        </p:tgtEl>
                                        <p:attrNameLst>
                                          <p:attrName>style.visibility</p:attrName>
                                        </p:attrNameLst>
                                      </p:cBhvr>
                                      <p:to>
                                        <p:strVal val="visible"/>
                                      </p:to>
                                    </p:set>
                                    <p:animEffect transition="in" filter="checkerboard(across)">
                                      <p:cBhvr>
                                        <p:cTn id="7" dur="500"/>
                                        <p:tgtEl>
                                          <p:spTgt spid="34828"/>
                                        </p:tgtEl>
                                      </p:cBhvr>
                                    </p:animEffect>
                                  </p:childTnLst>
                                </p:cTn>
                              </p:par>
                              <p:par>
                                <p:cTn id="8" presetID="5" presetClass="entr" presetSubtype="10" fill="hold" nodeType="withEffect">
                                  <p:stCondLst>
                                    <p:cond delay="0"/>
                                  </p:stCondLst>
                                  <p:childTnLst>
                                    <p:set>
                                      <p:cBhvr>
                                        <p:cTn id="9" dur="1" fill="hold">
                                          <p:stCondLst>
                                            <p:cond delay="0"/>
                                          </p:stCondLst>
                                        </p:cTn>
                                        <p:tgtEl>
                                          <p:spTgt spid="34836"/>
                                        </p:tgtEl>
                                        <p:attrNameLst>
                                          <p:attrName>style.visibility</p:attrName>
                                        </p:attrNameLst>
                                      </p:cBhvr>
                                      <p:to>
                                        <p:strVal val="visible"/>
                                      </p:to>
                                    </p:set>
                                    <p:animEffect transition="in" filter="checkerboard(across)">
                                      <p:cBhvr>
                                        <p:cTn id="10" dur="500"/>
                                        <p:tgtEl>
                                          <p:spTgt spid="3483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checkerboard(across)">
                                      <p:cBhvr>
                                        <p:cTn id="13" dur="500"/>
                                        <p:tgtEl>
                                          <p:spTgt spid="20"/>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checkerboard(across)">
                                      <p:cBhvr>
                                        <p:cTn id="16" dur="500"/>
                                        <p:tgtEl>
                                          <p:spTgt spid="21"/>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checkerboard(across)">
                                      <p:cBhvr>
                                        <p:cTn id="19" dur="500"/>
                                        <p:tgtEl>
                                          <p:spTgt spid="22"/>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checkerboard(across)">
                                      <p:cBhvr>
                                        <p:cTn id="22" dur="500"/>
                                        <p:tgtEl>
                                          <p:spTgt spid="23"/>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checkerboard(across)">
                                      <p:cBhvr>
                                        <p:cTn id="25" dur="500"/>
                                        <p:tgtEl>
                                          <p:spTgt spid="24"/>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checkerboard(across)">
                                      <p:cBhvr>
                                        <p:cTn id="2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8" grpId="0"/>
      <p:bldP spid="20" grpId="0" animBg="1"/>
      <p:bldP spid="21" grpId="0" animBg="1"/>
      <p:bldP spid="22" grpId="0" animBg="1"/>
      <p:bldP spid="23" grpId="0"/>
      <p:bldP spid="24" grpId="0"/>
      <p:bldP spid="2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2"/>
          <p:cNvSpPr>
            <a:spLocks noChangeShapeType="1"/>
          </p:cNvSpPr>
          <p:nvPr/>
        </p:nvSpPr>
        <p:spPr bwMode="auto">
          <a:xfrm flipV="1">
            <a:off x="539750" y="2133600"/>
            <a:ext cx="6238875" cy="58738"/>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3" name="Line 3"/>
          <p:cNvSpPr>
            <a:spLocks noChangeShapeType="1"/>
          </p:cNvSpPr>
          <p:nvPr/>
        </p:nvSpPr>
        <p:spPr bwMode="auto">
          <a:xfrm flipV="1">
            <a:off x="457200" y="2060575"/>
            <a:ext cx="6321425" cy="73025"/>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4" name="Oval 4"/>
          <p:cNvSpPr>
            <a:spLocks noChangeArrowheads="1"/>
          </p:cNvSpPr>
          <p:nvPr/>
        </p:nvSpPr>
        <p:spPr bwMode="auto">
          <a:xfrm>
            <a:off x="1619672" y="4903241"/>
            <a:ext cx="6457528" cy="1262063"/>
          </a:xfrm>
          <a:prstGeom prst="ellipse">
            <a:avLst/>
          </a:prstGeom>
          <a:solidFill>
            <a:srgbClr val="FF99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CA" altLang="fr-FR"/>
          </a:p>
        </p:txBody>
      </p:sp>
      <p:sp>
        <p:nvSpPr>
          <p:cNvPr id="6" name="Text Box 11"/>
          <p:cNvSpPr txBox="1">
            <a:spLocks noChangeArrowheads="1"/>
          </p:cNvSpPr>
          <p:nvPr/>
        </p:nvSpPr>
        <p:spPr bwMode="auto">
          <a:xfrm>
            <a:off x="34925" y="5287416"/>
            <a:ext cx="1173163"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l"/>
            <a:r>
              <a:rPr lang="fr-CA" altLang="fr-FR" sz="2000" b="1"/>
              <a:t>Nucleus</a:t>
            </a:r>
          </a:p>
        </p:txBody>
      </p:sp>
      <p:sp>
        <p:nvSpPr>
          <p:cNvPr id="7" name="Text Box 40"/>
          <p:cNvSpPr txBox="1">
            <a:spLocks noChangeArrowheads="1"/>
          </p:cNvSpPr>
          <p:nvPr/>
        </p:nvSpPr>
        <p:spPr bwMode="auto">
          <a:xfrm>
            <a:off x="7019925" y="1700213"/>
            <a:ext cx="1693863" cy="701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l"/>
            <a:r>
              <a:rPr lang="fr-CA" altLang="fr-FR" sz="2000" b="1"/>
              <a:t>Cytoplasmic</a:t>
            </a:r>
          </a:p>
          <a:p>
            <a:pPr algn="l"/>
            <a:r>
              <a:rPr lang="fr-CA" altLang="fr-FR" sz="2000" b="1"/>
              <a:t> membrane</a:t>
            </a:r>
          </a:p>
        </p:txBody>
      </p:sp>
      <p:sp>
        <p:nvSpPr>
          <p:cNvPr id="8" name="Text Box 92"/>
          <p:cNvSpPr txBox="1">
            <a:spLocks noChangeArrowheads="1"/>
          </p:cNvSpPr>
          <p:nvPr/>
        </p:nvSpPr>
        <p:spPr bwMode="auto">
          <a:xfrm>
            <a:off x="3391923" y="5045402"/>
            <a:ext cx="2579552"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fr-CA" altLang="fr-FR" sz="1400" b="1" dirty="0" err="1"/>
              <a:t>Cdk</a:t>
            </a:r>
            <a:r>
              <a:rPr lang="fr-CA" altLang="fr-FR" sz="1400" b="1" dirty="0"/>
              <a:t> </a:t>
            </a:r>
            <a:r>
              <a:rPr lang="fr-CA" altLang="fr-FR" sz="1400" b="1" dirty="0" err="1"/>
              <a:t>inhibitors</a:t>
            </a:r>
            <a:r>
              <a:rPr lang="fr-CA" altLang="fr-FR" sz="1400" b="1" dirty="0"/>
              <a:t> transcription </a:t>
            </a:r>
          </a:p>
          <a:p>
            <a:r>
              <a:rPr lang="fr-CA" altLang="fr-FR" sz="1400" b="1" dirty="0"/>
              <a:t>( </a:t>
            </a:r>
            <a:r>
              <a:rPr lang="fr-CA" altLang="fr-FR" sz="1400" b="1" dirty="0" smtClean="0"/>
              <a:t>p15, p21</a:t>
            </a:r>
            <a:r>
              <a:rPr lang="fr-CA" altLang="fr-FR" sz="1400" b="1" dirty="0"/>
              <a:t>, p27…)</a:t>
            </a:r>
          </a:p>
        </p:txBody>
      </p:sp>
      <p:sp>
        <p:nvSpPr>
          <p:cNvPr id="9" name="Text Box 94"/>
          <p:cNvSpPr txBox="1">
            <a:spLocks noChangeArrowheads="1"/>
          </p:cNvSpPr>
          <p:nvPr/>
        </p:nvSpPr>
        <p:spPr bwMode="auto">
          <a:xfrm>
            <a:off x="588963" y="76200"/>
            <a:ext cx="7488237"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r>
              <a:rPr lang="fr-CA" altLang="en-US" sz="3200" b="1" dirty="0">
                <a:latin typeface="Times New Roman" pitchFamily="18" charset="0"/>
              </a:rPr>
              <a:t>TGF-β1</a:t>
            </a:r>
            <a:r>
              <a:rPr lang="en-CA" altLang="fr-FR" sz="3200" b="1" dirty="0">
                <a:latin typeface="Times New Roman" pitchFamily="18" charset="0"/>
              </a:rPr>
              <a:t> </a:t>
            </a:r>
            <a:r>
              <a:rPr lang="en-US" altLang="fr-FR" sz="3200" b="1" dirty="0" smtClean="0">
                <a:latin typeface="Times New Roman" pitchFamily="18" charset="0"/>
              </a:rPr>
              <a:t>effect on proliferation</a:t>
            </a:r>
            <a:endParaRPr lang="fr-FR" altLang="fr-FR" sz="3200" b="1" dirty="0">
              <a:latin typeface="Times New Roman" pitchFamily="18" charset="0"/>
            </a:endParaRPr>
          </a:p>
        </p:txBody>
      </p:sp>
      <p:grpSp>
        <p:nvGrpSpPr>
          <p:cNvPr id="10" name="Group 101"/>
          <p:cNvGrpSpPr>
            <a:grpSpLocks/>
          </p:cNvGrpSpPr>
          <p:nvPr/>
        </p:nvGrpSpPr>
        <p:grpSpPr bwMode="auto">
          <a:xfrm>
            <a:off x="2648191" y="1083963"/>
            <a:ext cx="3445030" cy="5513390"/>
            <a:chOff x="3008" y="614"/>
            <a:chExt cx="2170" cy="3473"/>
          </a:xfrm>
        </p:grpSpPr>
        <p:sp>
          <p:nvSpPr>
            <p:cNvPr id="11" name="Oval 41"/>
            <p:cNvSpPr>
              <a:spLocks noChangeArrowheads="1"/>
            </p:cNvSpPr>
            <p:nvPr/>
          </p:nvSpPr>
          <p:spPr bwMode="auto">
            <a:xfrm>
              <a:off x="4601" y="1767"/>
              <a:ext cx="577" cy="183"/>
            </a:xfrm>
            <a:prstGeom prst="ellipse">
              <a:avLst/>
            </a:prstGeom>
            <a:solidFill>
              <a:srgbClr val="80008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sz="1400" b="1" dirty="0" err="1"/>
                <a:t>Smad</a:t>
              </a:r>
              <a:r>
                <a:rPr lang="fr-CA" altLang="fr-FR" sz="1400" b="1" dirty="0"/>
                <a:t> 7</a:t>
              </a:r>
            </a:p>
          </p:txBody>
        </p:sp>
        <p:sp>
          <p:nvSpPr>
            <p:cNvPr id="12" name="Oval 42"/>
            <p:cNvSpPr>
              <a:spLocks noChangeArrowheads="1"/>
            </p:cNvSpPr>
            <p:nvPr/>
          </p:nvSpPr>
          <p:spPr bwMode="auto">
            <a:xfrm>
              <a:off x="3008" y="1633"/>
              <a:ext cx="469" cy="199"/>
            </a:xfrm>
            <a:prstGeom prst="ellipse">
              <a:avLst/>
            </a:prstGeom>
            <a:solidFill>
              <a:srgbClr val="00CCFF"/>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sz="1400" b="1" dirty="0" err="1"/>
                <a:t>Smad</a:t>
              </a:r>
              <a:r>
                <a:rPr lang="fr-CA" altLang="fr-FR" sz="1400" b="1" dirty="0"/>
                <a:t> 2</a:t>
              </a:r>
              <a:endParaRPr lang="fr-CA" altLang="fr-FR" dirty="0"/>
            </a:p>
          </p:txBody>
        </p:sp>
        <p:sp>
          <p:nvSpPr>
            <p:cNvPr id="13" name="Oval 43"/>
            <p:cNvSpPr>
              <a:spLocks noChangeArrowheads="1"/>
            </p:cNvSpPr>
            <p:nvPr/>
          </p:nvSpPr>
          <p:spPr bwMode="auto">
            <a:xfrm>
              <a:off x="3106" y="1913"/>
              <a:ext cx="540" cy="199"/>
            </a:xfrm>
            <a:prstGeom prst="ellipse">
              <a:avLst/>
            </a:prstGeom>
            <a:solidFill>
              <a:srgbClr val="CCCC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sz="1400" b="1" dirty="0" err="1"/>
                <a:t>Smad</a:t>
              </a:r>
              <a:r>
                <a:rPr lang="fr-CA" altLang="fr-FR" sz="1400" b="1" dirty="0"/>
                <a:t> 3</a:t>
              </a:r>
            </a:p>
          </p:txBody>
        </p:sp>
        <p:grpSp>
          <p:nvGrpSpPr>
            <p:cNvPr id="14" name="Group 44"/>
            <p:cNvGrpSpPr>
              <a:grpSpLocks/>
            </p:cNvGrpSpPr>
            <p:nvPr/>
          </p:nvGrpSpPr>
          <p:grpSpPr bwMode="auto">
            <a:xfrm>
              <a:off x="3833" y="663"/>
              <a:ext cx="289" cy="109"/>
              <a:chOff x="3923" y="119"/>
              <a:chExt cx="364" cy="136"/>
            </a:xfrm>
          </p:grpSpPr>
          <p:sp>
            <p:nvSpPr>
              <p:cNvPr id="61" name="Oval 45"/>
              <p:cNvSpPr>
                <a:spLocks noChangeArrowheads="1"/>
              </p:cNvSpPr>
              <p:nvPr/>
            </p:nvSpPr>
            <p:spPr bwMode="auto">
              <a:xfrm>
                <a:off x="3923" y="119"/>
                <a:ext cx="182" cy="136"/>
              </a:xfrm>
              <a:prstGeom prst="ellipse">
                <a:avLst/>
              </a:prstGeom>
              <a:solidFill>
                <a:schemeClr val="accent1"/>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62" name="Oval 46"/>
              <p:cNvSpPr>
                <a:spLocks noChangeArrowheads="1"/>
              </p:cNvSpPr>
              <p:nvPr/>
            </p:nvSpPr>
            <p:spPr bwMode="auto">
              <a:xfrm>
                <a:off x="4105" y="119"/>
                <a:ext cx="182" cy="136"/>
              </a:xfrm>
              <a:prstGeom prst="ellipse">
                <a:avLst/>
              </a:prstGeom>
              <a:solidFill>
                <a:schemeClr val="accent1"/>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grpSp>
        <p:sp>
          <p:nvSpPr>
            <p:cNvPr id="15" name="Text Box 47"/>
            <p:cNvSpPr txBox="1">
              <a:spLocks noChangeArrowheads="1"/>
            </p:cNvSpPr>
            <p:nvPr/>
          </p:nvSpPr>
          <p:spPr bwMode="auto">
            <a:xfrm>
              <a:off x="4105" y="614"/>
              <a:ext cx="620" cy="2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l"/>
              <a:r>
                <a:rPr lang="fr-CA" altLang="fr-FR" b="1"/>
                <a:t>TGF-</a:t>
              </a:r>
              <a:r>
                <a:rPr lang="el-GR" altLang="fr-FR" b="1">
                  <a:cs typeface="Arial" pitchFamily="34" charset="0"/>
                </a:rPr>
                <a:t>β</a:t>
              </a:r>
              <a:r>
                <a:rPr lang="fr-CA" altLang="fr-FR" b="1">
                  <a:cs typeface="Arial" pitchFamily="34" charset="0"/>
                </a:rPr>
                <a:t>1</a:t>
              </a:r>
              <a:endParaRPr lang="el-GR" altLang="fr-FR" b="1">
                <a:cs typeface="Arial" pitchFamily="34" charset="0"/>
              </a:endParaRPr>
            </a:p>
          </p:txBody>
        </p:sp>
        <p:grpSp>
          <p:nvGrpSpPr>
            <p:cNvPr id="16" name="Group 48"/>
            <p:cNvGrpSpPr>
              <a:grpSpLocks/>
            </p:cNvGrpSpPr>
            <p:nvPr/>
          </p:nvGrpSpPr>
          <p:grpSpPr bwMode="auto">
            <a:xfrm>
              <a:off x="3736" y="1095"/>
              <a:ext cx="289" cy="109"/>
              <a:chOff x="3923" y="754"/>
              <a:chExt cx="364" cy="136"/>
            </a:xfrm>
          </p:grpSpPr>
          <p:sp>
            <p:nvSpPr>
              <p:cNvPr id="59" name="Oval 49"/>
              <p:cNvSpPr>
                <a:spLocks noChangeArrowheads="1"/>
              </p:cNvSpPr>
              <p:nvPr/>
            </p:nvSpPr>
            <p:spPr bwMode="auto">
              <a:xfrm>
                <a:off x="3923" y="754"/>
                <a:ext cx="182" cy="136"/>
              </a:xfrm>
              <a:prstGeom prst="ellipse">
                <a:avLst/>
              </a:prstGeom>
              <a:solidFill>
                <a:schemeClr val="accent1"/>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60" name="Oval 50"/>
              <p:cNvSpPr>
                <a:spLocks noChangeArrowheads="1"/>
              </p:cNvSpPr>
              <p:nvPr/>
            </p:nvSpPr>
            <p:spPr bwMode="auto">
              <a:xfrm>
                <a:off x="4105" y="754"/>
                <a:ext cx="182" cy="136"/>
              </a:xfrm>
              <a:prstGeom prst="ellipse">
                <a:avLst/>
              </a:prstGeom>
              <a:solidFill>
                <a:schemeClr val="accent1"/>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grpSp>
        <p:sp>
          <p:nvSpPr>
            <p:cNvPr id="17" name="Rectangle 51"/>
            <p:cNvSpPr>
              <a:spLocks noChangeArrowheads="1"/>
            </p:cNvSpPr>
            <p:nvPr/>
          </p:nvSpPr>
          <p:spPr bwMode="auto">
            <a:xfrm>
              <a:off x="3555" y="1423"/>
              <a:ext cx="108" cy="221"/>
            </a:xfrm>
            <a:prstGeom prst="rect">
              <a:avLst/>
            </a:prstGeom>
            <a:solidFill>
              <a:srgbClr val="FFFF00"/>
            </a:solidFill>
            <a:ln w="2857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a:t>I</a:t>
              </a:r>
            </a:p>
          </p:txBody>
        </p:sp>
        <p:sp>
          <p:nvSpPr>
            <p:cNvPr id="18" name="Line 52"/>
            <p:cNvSpPr>
              <a:spLocks noChangeShapeType="1"/>
            </p:cNvSpPr>
            <p:nvPr/>
          </p:nvSpPr>
          <p:spPr bwMode="auto">
            <a:xfrm>
              <a:off x="3591" y="1168"/>
              <a:ext cx="0" cy="255"/>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19" name="Rectangle 53"/>
            <p:cNvSpPr>
              <a:spLocks noChangeArrowheads="1"/>
            </p:cNvSpPr>
            <p:nvPr/>
          </p:nvSpPr>
          <p:spPr bwMode="auto">
            <a:xfrm>
              <a:off x="4132" y="1423"/>
              <a:ext cx="108" cy="221"/>
            </a:xfrm>
            <a:prstGeom prst="rect">
              <a:avLst/>
            </a:prstGeom>
            <a:solidFill>
              <a:srgbClr val="FFFF00"/>
            </a:solidFill>
            <a:ln w="2857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a:t>I</a:t>
              </a:r>
            </a:p>
          </p:txBody>
        </p:sp>
        <p:sp>
          <p:nvSpPr>
            <p:cNvPr id="20" name="Text Box 54"/>
            <p:cNvSpPr txBox="1">
              <a:spLocks noChangeArrowheads="1"/>
            </p:cNvSpPr>
            <p:nvPr/>
          </p:nvSpPr>
          <p:spPr bwMode="auto">
            <a:xfrm>
              <a:off x="4240" y="1459"/>
              <a:ext cx="577" cy="19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l"/>
              <a:r>
                <a:rPr lang="fr-CA" altLang="fr-FR" sz="1400" b="1"/>
                <a:t>TGF-BR</a:t>
              </a:r>
            </a:p>
          </p:txBody>
        </p:sp>
        <p:sp>
          <p:nvSpPr>
            <p:cNvPr id="21" name="Line 55"/>
            <p:cNvSpPr>
              <a:spLocks noChangeShapeType="1"/>
            </p:cNvSpPr>
            <p:nvPr/>
          </p:nvSpPr>
          <p:spPr bwMode="auto">
            <a:xfrm>
              <a:off x="3880" y="839"/>
              <a:ext cx="0" cy="256"/>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nvGrpSpPr>
            <p:cNvPr id="22" name="Group 56"/>
            <p:cNvGrpSpPr>
              <a:grpSpLocks/>
            </p:cNvGrpSpPr>
            <p:nvPr/>
          </p:nvGrpSpPr>
          <p:grpSpPr bwMode="auto">
            <a:xfrm>
              <a:off x="3736" y="1423"/>
              <a:ext cx="324" cy="221"/>
              <a:chOff x="3878" y="1071"/>
              <a:chExt cx="408" cy="273"/>
            </a:xfrm>
          </p:grpSpPr>
          <p:sp>
            <p:nvSpPr>
              <p:cNvPr id="57" name="Rectangle 57"/>
              <p:cNvSpPr>
                <a:spLocks noChangeArrowheads="1"/>
              </p:cNvSpPr>
              <p:nvPr/>
            </p:nvSpPr>
            <p:spPr bwMode="auto">
              <a:xfrm>
                <a:off x="3878" y="1071"/>
                <a:ext cx="182" cy="273"/>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a:t>II</a:t>
                </a:r>
              </a:p>
            </p:txBody>
          </p:sp>
          <p:sp>
            <p:nvSpPr>
              <p:cNvPr id="58" name="Rectangle 58"/>
              <p:cNvSpPr>
                <a:spLocks noChangeArrowheads="1"/>
              </p:cNvSpPr>
              <p:nvPr/>
            </p:nvSpPr>
            <p:spPr bwMode="auto">
              <a:xfrm>
                <a:off x="4105" y="1071"/>
                <a:ext cx="181" cy="273"/>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a:t>II</a:t>
                </a:r>
              </a:p>
            </p:txBody>
          </p:sp>
        </p:grpSp>
        <p:grpSp>
          <p:nvGrpSpPr>
            <p:cNvPr id="23" name="Group 59"/>
            <p:cNvGrpSpPr>
              <a:grpSpLocks/>
            </p:cNvGrpSpPr>
            <p:nvPr/>
          </p:nvGrpSpPr>
          <p:grpSpPr bwMode="auto">
            <a:xfrm>
              <a:off x="3952" y="1278"/>
              <a:ext cx="72" cy="182"/>
              <a:chOff x="4694" y="2341"/>
              <a:chExt cx="91" cy="226"/>
            </a:xfrm>
          </p:grpSpPr>
          <p:sp>
            <p:nvSpPr>
              <p:cNvPr id="55" name="Line 60"/>
              <p:cNvSpPr>
                <a:spLocks noChangeShapeType="1"/>
              </p:cNvSpPr>
              <p:nvPr/>
            </p:nvSpPr>
            <p:spPr bwMode="auto">
              <a:xfrm>
                <a:off x="4740" y="2341"/>
                <a:ext cx="0" cy="226"/>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56" name="Line 61"/>
              <p:cNvSpPr>
                <a:spLocks noChangeShapeType="1"/>
              </p:cNvSpPr>
              <p:nvPr/>
            </p:nvSpPr>
            <p:spPr bwMode="auto">
              <a:xfrm>
                <a:off x="4694" y="2341"/>
                <a:ext cx="91"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grpSp>
          <p:nvGrpSpPr>
            <p:cNvPr id="24" name="Group 62"/>
            <p:cNvGrpSpPr>
              <a:grpSpLocks/>
            </p:cNvGrpSpPr>
            <p:nvPr/>
          </p:nvGrpSpPr>
          <p:grpSpPr bwMode="auto">
            <a:xfrm>
              <a:off x="3771" y="1278"/>
              <a:ext cx="73" cy="182"/>
              <a:chOff x="4694" y="2341"/>
              <a:chExt cx="91" cy="226"/>
            </a:xfrm>
          </p:grpSpPr>
          <p:sp>
            <p:nvSpPr>
              <p:cNvPr id="53" name="Line 63"/>
              <p:cNvSpPr>
                <a:spLocks noChangeShapeType="1"/>
              </p:cNvSpPr>
              <p:nvPr/>
            </p:nvSpPr>
            <p:spPr bwMode="auto">
              <a:xfrm>
                <a:off x="4740" y="2341"/>
                <a:ext cx="0" cy="226"/>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54" name="Line 64"/>
              <p:cNvSpPr>
                <a:spLocks noChangeShapeType="1"/>
              </p:cNvSpPr>
              <p:nvPr/>
            </p:nvSpPr>
            <p:spPr bwMode="auto">
              <a:xfrm>
                <a:off x="4694" y="2341"/>
                <a:ext cx="91"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sp>
          <p:nvSpPr>
            <p:cNvPr id="25" name="Line 65"/>
            <p:cNvSpPr>
              <a:spLocks noChangeShapeType="1"/>
            </p:cNvSpPr>
            <p:nvPr/>
          </p:nvSpPr>
          <p:spPr bwMode="auto">
            <a:xfrm>
              <a:off x="3808" y="1644"/>
              <a:ext cx="0" cy="72"/>
            </a:xfrm>
            <a:prstGeom prst="line">
              <a:avLst/>
            </a:prstGeom>
            <a:noFill/>
            <a:ln w="28575">
              <a:solidFill>
                <a:schemeClr val="bg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26" name="Line 66"/>
            <p:cNvSpPr>
              <a:spLocks noChangeShapeType="1"/>
            </p:cNvSpPr>
            <p:nvPr/>
          </p:nvSpPr>
          <p:spPr bwMode="auto">
            <a:xfrm>
              <a:off x="3988" y="1644"/>
              <a:ext cx="0" cy="72"/>
            </a:xfrm>
            <a:prstGeom prst="line">
              <a:avLst/>
            </a:prstGeom>
            <a:noFill/>
            <a:ln w="28575">
              <a:solidFill>
                <a:schemeClr val="bg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nvGrpSpPr>
            <p:cNvPr id="27" name="Group 67"/>
            <p:cNvGrpSpPr>
              <a:grpSpLocks/>
            </p:cNvGrpSpPr>
            <p:nvPr/>
          </p:nvGrpSpPr>
          <p:grpSpPr bwMode="auto">
            <a:xfrm>
              <a:off x="3591" y="1058"/>
              <a:ext cx="180" cy="183"/>
              <a:chOff x="3696" y="618"/>
              <a:chExt cx="227" cy="227"/>
            </a:xfrm>
          </p:grpSpPr>
          <p:sp>
            <p:nvSpPr>
              <p:cNvPr id="51" name="Arc 68"/>
              <p:cNvSpPr>
                <a:spLocks/>
              </p:cNvSpPr>
              <p:nvPr/>
            </p:nvSpPr>
            <p:spPr bwMode="auto">
              <a:xfrm flipH="1">
                <a:off x="3794" y="618"/>
                <a:ext cx="129" cy="227"/>
              </a:xfrm>
              <a:custGeom>
                <a:avLst/>
                <a:gdLst>
                  <a:gd name="G0" fmla="+- 8962 0 0"/>
                  <a:gd name="G1" fmla="+- 21600 0 0"/>
                  <a:gd name="G2" fmla="+- 21600 0 0"/>
                  <a:gd name="T0" fmla="*/ 8962 w 30562"/>
                  <a:gd name="T1" fmla="*/ 0 h 43200"/>
                  <a:gd name="T2" fmla="*/ 0 w 30562"/>
                  <a:gd name="T3" fmla="*/ 41253 h 43200"/>
                  <a:gd name="T4" fmla="*/ 8962 w 30562"/>
                  <a:gd name="T5" fmla="*/ 21600 h 43200"/>
                </a:gdLst>
                <a:ahLst/>
                <a:cxnLst>
                  <a:cxn ang="0">
                    <a:pos x="T0" y="T1"/>
                  </a:cxn>
                  <a:cxn ang="0">
                    <a:pos x="T2" y="T3"/>
                  </a:cxn>
                  <a:cxn ang="0">
                    <a:pos x="T4" y="T5"/>
                  </a:cxn>
                </a:cxnLst>
                <a:rect l="0" t="0" r="r" b="b"/>
                <a:pathLst>
                  <a:path w="30562" h="43200" fill="none" extrusionOk="0">
                    <a:moveTo>
                      <a:pt x="8961" y="0"/>
                    </a:moveTo>
                    <a:cubicBezTo>
                      <a:pt x="20891" y="0"/>
                      <a:pt x="30562" y="9670"/>
                      <a:pt x="30562" y="21600"/>
                    </a:cubicBezTo>
                    <a:cubicBezTo>
                      <a:pt x="30562" y="33529"/>
                      <a:pt x="20891" y="43200"/>
                      <a:pt x="8962" y="43200"/>
                    </a:cubicBezTo>
                    <a:cubicBezTo>
                      <a:pt x="5869" y="43200"/>
                      <a:pt x="2813" y="42536"/>
                      <a:pt x="-1" y="41253"/>
                    </a:cubicBezTo>
                  </a:path>
                  <a:path w="30562" h="43200" stroke="0" extrusionOk="0">
                    <a:moveTo>
                      <a:pt x="8961" y="0"/>
                    </a:moveTo>
                    <a:cubicBezTo>
                      <a:pt x="20891" y="0"/>
                      <a:pt x="30562" y="9670"/>
                      <a:pt x="30562" y="21600"/>
                    </a:cubicBezTo>
                    <a:cubicBezTo>
                      <a:pt x="30562" y="33529"/>
                      <a:pt x="20891" y="43200"/>
                      <a:pt x="8962" y="43200"/>
                    </a:cubicBezTo>
                    <a:cubicBezTo>
                      <a:pt x="5869" y="43200"/>
                      <a:pt x="2813" y="42536"/>
                      <a:pt x="-1" y="41253"/>
                    </a:cubicBezTo>
                    <a:lnTo>
                      <a:pt x="8962" y="21600"/>
                    </a:lnTo>
                    <a:close/>
                  </a:path>
                </a:pathLst>
              </a:custGeom>
              <a:noFill/>
              <a:ln w="28575">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52" name="Line 69"/>
              <p:cNvSpPr>
                <a:spLocks noChangeShapeType="1"/>
              </p:cNvSpPr>
              <p:nvPr/>
            </p:nvSpPr>
            <p:spPr bwMode="auto">
              <a:xfrm>
                <a:off x="3696" y="754"/>
                <a:ext cx="91"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sp>
          <p:nvSpPr>
            <p:cNvPr id="28" name="Line 70"/>
            <p:cNvSpPr>
              <a:spLocks noChangeShapeType="1"/>
            </p:cNvSpPr>
            <p:nvPr/>
          </p:nvSpPr>
          <p:spPr bwMode="auto">
            <a:xfrm>
              <a:off x="4204" y="1168"/>
              <a:ext cx="1" cy="255"/>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nvGrpSpPr>
            <p:cNvPr id="29" name="Group 71"/>
            <p:cNvGrpSpPr>
              <a:grpSpLocks/>
            </p:cNvGrpSpPr>
            <p:nvPr/>
          </p:nvGrpSpPr>
          <p:grpSpPr bwMode="auto">
            <a:xfrm>
              <a:off x="4024" y="1058"/>
              <a:ext cx="180" cy="183"/>
              <a:chOff x="4241" y="618"/>
              <a:chExt cx="226" cy="227"/>
            </a:xfrm>
          </p:grpSpPr>
          <p:sp>
            <p:nvSpPr>
              <p:cNvPr id="49" name="Arc 72"/>
              <p:cNvSpPr>
                <a:spLocks/>
              </p:cNvSpPr>
              <p:nvPr/>
            </p:nvSpPr>
            <p:spPr bwMode="auto">
              <a:xfrm>
                <a:off x="4241" y="618"/>
                <a:ext cx="91" cy="227"/>
              </a:xfrm>
              <a:custGeom>
                <a:avLst/>
                <a:gdLst>
                  <a:gd name="G0" fmla="+- 8962 0 0"/>
                  <a:gd name="G1" fmla="+- 21600 0 0"/>
                  <a:gd name="G2" fmla="+- 21600 0 0"/>
                  <a:gd name="T0" fmla="*/ 8962 w 30562"/>
                  <a:gd name="T1" fmla="*/ 0 h 43200"/>
                  <a:gd name="T2" fmla="*/ 0 w 30562"/>
                  <a:gd name="T3" fmla="*/ 41253 h 43200"/>
                  <a:gd name="T4" fmla="*/ 8962 w 30562"/>
                  <a:gd name="T5" fmla="*/ 21600 h 43200"/>
                </a:gdLst>
                <a:ahLst/>
                <a:cxnLst>
                  <a:cxn ang="0">
                    <a:pos x="T0" y="T1"/>
                  </a:cxn>
                  <a:cxn ang="0">
                    <a:pos x="T2" y="T3"/>
                  </a:cxn>
                  <a:cxn ang="0">
                    <a:pos x="T4" y="T5"/>
                  </a:cxn>
                </a:cxnLst>
                <a:rect l="0" t="0" r="r" b="b"/>
                <a:pathLst>
                  <a:path w="30562" h="43200" fill="none" extrusionOk="0">
                    <a:moveTo>
                      <a:pt x="8961" y="0"/>
                    </a:moveTo>
                    <a:cubicBezTo>
                      <a:pt x="20891" y="0"/>
                      <a:pt x="30562" y="9670"/>
                      <a:pt x="30562" y="21600"/>
                    </a:cubicBezTo>
                    <a:cubicBezTo>
                      <a:pt x="30562" y="33529"/>
                      <a:pt x="20891" y="43200"/>
                      <a:pt x="8962" y="43200"/>
                    </a:cubicBezTo>
                    <a:cubicBezTo>
                      <a:pt x="5869" y="43200"/>
                      <a:pt x="2813" y="42536"/>
                      <a:pt x="-1" y="41253"/>
                    </a:cubicBezTo>
                  </a:path>
                  <a:path w="30562" h="43200" stroke="0" extrusionOk="0">
                    <a:moveTo>
                      <a:pt x="8961" y="0"/>
                    </a:moveTo>
                    <a:cubicBezTo>
                      <a:pt x="20891" y="0"/>
                      <a:pt x="30562" y="9670"/>
                      <a:pt x="30562" y="21600"/>
                    </a:cubicBezTo>
                    <a:cubicBezTo>
                      <a:pt x="30562" y="33529"/>
                      <a:pt x="20891" y="43200"/>
                      <a:pt x="8962" y="43200"/>
                    </a:cubicBezTo>
                    <a:cubicBezTo>
                      <a:pt x="5869" y="43200"/>
                      <a:pt x="2813" y="42536"/>
                      <a:pt x="-1" y="41253"/>
                    </a:cubicBezTo>
                    <a:lnTo>
                      <a:pt x="8962" y="21600"/>
                    </a:lnTo>
                    <a:close/>
                  </a:path>
                </a:pathLst>
              </a:custGeom>
              <a:noFill/>
              <a:ln w="28575">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50" name="Line 73"/>
              <p:cNvSpPr>
                <a:spLocks noChangeShapeType="1"/>
              </p:cNvSpPr>
              <p:nvPr/>
            </p:nvSpPr>
            <p:spPr bwMode="auto">
              <a:xfrm>
                <a:off x="4332" y="754"/>
                <a:ext cx="135"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sp>
          <p:nvSpPr>
            <p:cNvPr id="30" name="Oval 74"/>
            <p:cNvSpPr>
              <a:spLocks noChangeArrowheads="1"/>
            </p:cNvSpPr>
            <p:nvPr/>
          </p:nvSpPr>
          <p:spPr bwMode="auto">
            <a:xfrm>
              <a:off x="4313" y="2192"/>
              <a:ext cx="577" cy="183"/>
            </a:xfrm>
            <a:prstGeom prst="ellipse">
              <a:avLst/>
            </a:prstGeom>
            <a:solidFill>
              <a:srgbClr val="0080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sz="1400" b="1" dirty="0" err="1"/>
                <a:t>Smad</a:t>
              </a:r>
              <a:r>
                <a:rPr lang="fr-CA" altLang="fr-FR" sz="1400" b="1" dirty="0"/>
                <a:t> 4</a:t>
              </a:r>
            </a:p>
          </p:txBody>
        </p:sp>
        <p:sp>
          <p:nvSpPr>
            <p:cNvPr id="31" name="Line 75"/>
            <p:cNvSpPr>
              <a:spLocks noChangeShapeType="1"/>
            </p:cNvSpPr>
            <p:nvPr/>
          </p:nvSpPr>
          <p:spPr bwMode="auto">
            <a:xfrm>
              <a:off x="3916" y="1753"/>
              <a:ext cx="0" cy="548"/>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nvGrpSpPr>
            <p:cNvPr id="32" name="Group 76"/>
            <p:cNvGrpSpPr>
              <a:grpSpLocks/>
            </p:cNvGrpSpPr>
            <p:nvPr/>
          </p:nvGrpSpPr>
          <p:grpSpPr bwMode="auto">
            <a:xfrm>
              <a:off x="3988" y="1789"/>
              <a:ext cx="541" cy="146"/>
              <a:chOff x="4195" y="1525"/>
              <a:chExt cx="681" cy="181"/>
            </a:xfrm>
          </p:grpSpPr>
          <p:sp>
            <p:nvSpPr>
              <p:cNvPr id="47" name="Line 77"/>
              <p:cNvSpPr>
                <a:spLocks noChangeShapeType="1"/>
              </p:cNvSpPr>
              <p:nvPr/>
            </p:nvSpPr>
            <p:spPr bwMode="auto">
              <a:xfrm flipH="1">
                <a:off x="4195" y="1616"/>
                <a:ext cx="681"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48" name="Line 78"/>
              <p:cNvSpPr>
                <a:spLocks noChangeShapeType="1"/>
              </p:cNvSpPr>
              <p:nvPr/>
            </p:nvSpPr>
            <p:spPr bwMode="auto">
              <a:xfrm>
                <a:off x="4195" y="1525"/>
                <a:ext cx="0" cy="181"/>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sp>
          <p:nvSpPr>
            <p:cNvPr id="33" name="Oval 79"/>
            <p:cNvSpPr>
              <a:spLocks noChangeArrowheads="1"/>
            </p:cNvSpPr>
            <p:nvPr/>
          </p:nvSpPr>
          <p:spPr bwMode="auto">
            <a:xfrm>
              <a:off x="3375" y="2541"/>
              <a:ext cx="540" cy="199"/>
            </a:xfrm>
            <a:prstGeom prst="ellipse">
              <a:avLst/>
            </a:prstGeom>
            <a:solidFill>
              <a:srgbClr val="CCCC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34" name="Oval 80"/>
            <p:cNvSpPr>
              <a:spLocks noChangeArrowheads="1"/>
            </p:cNvSpPr>
            <p:nvPr/>
          </p:nvSpPr>
          <p:spPr bwMode="auto">
            <a:xfrm>
              <a:off x="3771" y="2328"/>
              <a:ext cx="109" cy="119"/>
            </a:xfrm>
            <a:prstGeom prst="ellipse">
              <a:avLst/>
            </a:prstGeom>
            <a:solidFill>
              <a:srgbClr val="4D4D4D"/>
            </a:solidFill>
            <a:ln w="9525">
              <a:solidFill>
                <a:schemeClr val="bg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sz="1200" b="1"/>
                <a:t>P</a:t>
              </a:r>
            </a:p>
          </p:txBody>
        </p:sp>
        <p:sp>
          <p:nvSpPr>
            <p:cNvPr id="35" name="Oval 81"/>
            <p:cNvSpPr>
              <a:spLocks noChangeArrowheads="1"/>
            </p:cNvSpPr>
            <p:nvPr/>
          </p:nvSpPr>
          <p:spPr bwMode="auto">
            <a:xfrm>
              <a:off x="3808" y="2462"/>
              <a:ext cx="108" cy="119"/>
            </a:xfrm>
            <a:prstGeom prst="ellipse">
              <a:avLst/>
            </a:prstGeom>
            <a:solidFill>
              <a:srgbClr val="4D4D4D"/>
            </a:solidFill>
            <a:ln w="9525">
              <a:solidFill>
                <a:schemeClr val="bg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r>
                <a:rPr lang="fr-CA" altLang="fr-FR" sz="1200" b="1"/>
                <a:t>P</a:t>
              </a:r>
            </a:p>
          </p:txBody>
        </p:sp>
        <p:sp>
          <p:nvSpPr>
            <p:cNvPr id="36" name="Oval 82"/>
            <p:cNvSpPr>
              <a:spLocks noChangeArrowheads="1"/>
            </p:cNvSpPr>
            <p:nvPr/>
          </p:nvSpPr>
          <p:spPr bwMode="auto">
            <a:xfrm>
              <a:off x="3375" y="2381"/>
              <a:ext cx="468" cy="199"/>
            </a:xfrm>
            <a:prstGeom prst="ellipse">
              <a:avLst/>
            </a:prstGeom>
            <a:solidFill>
              <a:srgbClr val="00CCFF"/>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CA" altLang="fr-FR"/>
            </a:p>
          </p:txBody>
        </p:sp>
        <p:sp>
          <p:nvSpPr>
            <p:cNvPr id="37" name="Oval 83"/>
            <p:cNvSpPr>
              <a:spLocks noChangeArrowheads="1"/>
            </p:cNvSpPr>
            <p:nvPr/>
          </p:nvSpPr>
          <p:spPr bwMode="auto">
            <a:xfrm>
              <a:off x="3916" y="2541"/>
              <a:ext cx="577" cy="199"/>
            </a:xfrm>
            <a:prstGeom prst="ellipse">
              <a:avLst/>
            </a:prstGeom>
            <a:solidFill>
              <a:srgbClr val="0080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fr-CA"/>
            </a:p>
          </p:txBody>
        </p:sp>
        <p:sp>
          <p:nvSpPr>
            <p:cNvPr id="38" name="Line 84"/>
            <p:cNvSpPr>
              <a:spLocks noChangeShapeType="1"/>
            </p:cNvSpPr>
            <p:nvPr/>
          </p:nvSpPr>
          <p:spPr bwMode="auto">
            <a:xfrm flipH="1">
              <a:off x="4384" y="2411"/>
              <a:ext cx="145" cy="110"/>
            </a:xfrm>
            <a:prstGeom prst="line">
              <a:avLst/>
            </a:prstGeom>
            <a:noFill/>
            <a:ln w="28575">
              <a:solidFill>
                <a:schemeClr val="bg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39" name="Text Box 85"/>
            <p:cNvSpPr txBox="1">
              <a:spLocks noChangeArrowheads="1"/>
            </p:cNvSpPr>
            <p:nvPr/>
          </p:nvSpPr>
          <p:spPr bwMode="auto">
            <a:xfrm>
              <a:off x="4193" y="1689"/>
              <a:ext cx="165" cy="2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l"/>
              <a:r>
                <a:rPr lang="fr-CA" altLang="fr-FR" b="1"/>
                <a:t>-</a:t>
              </a:r>
            </a:p>
          </p:txBody>
        </p:sp>
        <p:sp>
          <p:nvSpPr>
            <p:cNvPr id="40" name="Text Box 86"/>
            <p:cNvSpPr txBox="1">
              <a:spLocks noChangeArrowheads="1"/>
            </p:cNvSpPr>
            <p:nvPr/>
          </p:nvSpPr>
          <p:spPr bwMode="auto">
            <a:xfrm>
              <a:off x="4565" y="2375"/>
              <a:ext cx="408" cy="3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l"/>
              <a:endParaRPr lang="fr-CA" altLang="fr-FR" sz="1400" b="1"/>
            </a:p>
            <a:p>
              <a:pPr algn="l"/>
              <a:endParaRPr lang="fr-CA" altLang="fr-FR" sz="1400" b="1"/>
            </a:p>
          </p:txBody>
        </p:sp>
        <p:sp>
          <p:nvSpPr>
            <p:cNvPr id="41" name="Line 87"/>
            <p:cNvSpPr>
              <a:spLocks noChangeShapeType="1"/>
            </p:cNvSpPr>
            <p:nvPr/>
          </p:nvSpPr>
          <p:spPr bwMode="auto">
            <a:xfrm flipV="1">
              <a:off x="3591" y="1863"/>
              <a:ext cx="289" cy="36"/>
            </a:xfrm>
            <a:prstGeom prst="line">
              <a:avLst/>
            </a:prstGeom>
            <a:noFill/>
            <a:ln w="28575">
              <a:solidFill>
                <a:schemeClr val="bg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42" name="Text Box 88"/>
            <p:cNvSpPr txBox="1">
              <a:spLocks noChangeArrowheads="1"/>
            </p:cNvSpPr>
            <p:nvPr/>
          </p:nvSpPr>
          <p:spPr bwMode="auto">
            <a:xfrm>
              <a:off x="3424" y="3799"/>
              <a:ext cx="1361"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38100">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l"/>
              <a:r>
                <a:rPr lang="fr-CA" altLang="fr-FR" sz="2400" b="1">
                  <a:cs typeface="Arial" pitchFamily="34" charset="0"/>
                </a:rPr>
                <a:t>↓</a:t>
              </a:r>
              <a:r>
                <a:rPr lang="fr-CA" altLang="fr-FR" sz="2400"/>
                <a:t> proliferation</a:t>
              </a:r>
            </a:p>
          </p:txBody>
        </p:sp>
        <p:grpSp>
          <p:nvGrpSpPr>
            <p:cNvPr id="43" name="Group 89"/>
            <p:cNvGrpSpPr>
              <a:grpSpLocks/>
            </p:cNvGrpSpPr>
            <p:nvPr/>
          </p:nvGrpSpPr>
          <p:grpSpPr bwMode="auto">
            <a:xfrm>
              <a:off x="3470" y="3521"/>
              <a:ext cx="1270" cy="147"/>
              <a:chOff x="4876" y="3475"/>
              <a:chExt cx="590" cy="182"/>
            </a:xfrm>
          </p:grpSpPr>
          <p:sp>
            <p:nvSpPr>
              <p:cNvPr id="45" name="Line 90"/>
              <p:cNvSpPr>
                <a:spLocks noChangeShapeType="1"/>
              </p:cNvSpPr>
              <p:nvPr/>
            </p:nvSpPr>
            <p:spPr bwMode="auto">
              <a:xfrm flipV="1">
                <a:off x="4876" y="3475"/>
                <a:ext cx="0" cy="182"/>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sp>
            <p:nvSpPr>
              <p:cNvPr id="46" name="Line 91"/>
              <p:cNvSpPr>
                <a:spLocks noChangeShapeType="1"/>
              </p:cNvSpPr>
              <p:nvPr/>
            </p:nvSpPr>
            <p:spPr bwMode="auto">
              <a:xfrm>
                <a:off x="4876" y="3475"/>
                <a:ext cx="59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sp>
          <p:nvSpPr>
            <p:cNvPr id="44" name="Line 93"/>
            <p:cNvSpPr>
              <a:spLocks noChangeShapeType="1"/>
            </p:cNvSpPr>
            <p:nvPr/>
          </p:nvSpPr>
          <p:spPr bwMode="auto">
            <a:xfrm>
              <a:off x="3916" y="2704"/>
              <a:ext cx="7" cy="454"/>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grpSp>
      <p:sp>
        <p:nvSpPr>
          <p:cNvPr id="66" name="Text Box 9"/>
          <p:cNvSpPr txBox="1">
            <a:spLocks noChangeArrowheads="1"/>
          </p:cNvSpPr>
          <p:nvPr/>
        </p:nvSpPr>
        <p:spPr bwMode="auto">
          <a:xfrm>
            <a:off x="3195638" y="5611813"/>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l"/>
            <a:endParaRPr lang="en-CA" altLang="fr-FR"/>
          </a:p>
        </p:txBody>
      </p:sp>
    </p:spTree>
    <p:extLst>
      <p:ext uri="{BB962C8B-B14F-4D97-AF65-F5344CB8AC3E}">
        <p14:creationId xmlns:p14="http://schemas.microsoft.com/office/powerpoint/2010/main" xmlns="" val="1170826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3"/>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Text Box 4"/>
          <p:cNvSpPr txBox="1">
            <a:spLocks noChangeArrowheads="1"/>
          </p:cNvSpPr>
          <p:nvPr/>
        </p:nvSpPr>
        <p:spPr bwMode="auto">
          <a:xfrm>
            <a:off x="6705600" y="6553200"/>
            <a:ext cx="2590800"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1400" b="1">
                <a:solidFill>
                  <a:schemeClr val="bg1"/>
                </a:solidFill>
              </a:rPr>
              <a:t>HAJ SALEM I; </a:t>
            </a:r>
            <a:r>
              <a:rPr lang="fr-FR" altLang="fr-FR" sz="1400" b="1" i="1">
                <a:solidFill>
                  <a:schemeClr val="bg1"/>
                </a:solidFill>
              </a:rPr>
              <a:t>Février 2014</a:t>
            </a:r>
          </a:p>
        </p:txBody>
      </p:sp>
      <p:sp>
        <p:nvSpPr>
          <p:cNvPr id="32773" name="Rectangle 5"/>
          <p:cNvSpPr>
            <a:spLocks noChangeArrowheads="1"/>
          </p:cNvSpPr>
          <p:nvPr/>
        </p:nvSpPr>
        <p:spPr bwMode="auto">
          <a:xfrm>
            <a:off x="1007764" y="264752"/>
            <a:ext cx="6263253"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fr-FR" altLang="fr-FR" sz="3200" b="1" dirty="0" smtClean="0">
                <a:latin typeface="+mj-lt"/>
              </a:rPr>
              <a:t>Up-</a:t>
            </a:r>
            <a:r>
              <a:rPr lang="fr-FR" altLang="fr-FR" sz="3200" b="1" dirty="0" err="1" smtClean="0">
                <a:latin typeface="+mj-lt"/>
              </a:rPr>
              <a:t>regulation</a:t>
            </a:r>
            <a:r>
              <a:rPr lang="fr-FR" altLang="fr-FR" sz="3200" b="1" dirty="0" smtClean="0">
                <a:latin typeface="+mj-lt"/>
              </a:rPr>
              <a:t> of </a:t>
            </a:r>
            <a:r>
              <a:rPr lang="fr-FR" altLang="fr-FR" sz="3200" b="1" i="1" dirty="0" smtClean="0">
                <a:latin typeface="+mj-lt"/>
              </a:rPr>
              <a:t>CDKN2B (p15)</a:t>
            </a:r>
            <a:endParaRPr lang="fr-FR" altLang="fr-FR" sz="3200" dirty="0">
              <a:latin typeface="+mj-lt"/>
            </a:endParaRPr>
          </a:p>
        </p:txBody>
      </p:sp>
      <p:pic>
        <p:nvPicPr>
          <p:cNvPr id="32774" name="Picture 6"/>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230438" y="1054100"/>
            <a:ext cx="4475162" cy="48895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2775" name="Picture 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068763" y="2619375"/>
            <a:ext cx="731837" cy="3060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2776" name="Picture 8"/>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800600" y="3505200"/>
            <a:ext cx="738188" cy="21637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2777" name="Picture 9"/>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5578475" y="1306513"/>
            <a:ext cx="822325" cy="43957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2778" name="Picture 10"/>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154363" y="5516563"/>
            <a:ext cx="914400" cy="8540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2779" name="Picture 11"/>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3733800" y="4791075"/>
            <a:ext cx="1981200" cy="17192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2780" name="Picture 12"/>
          <p:cNvPicPr>
            <a:picLocks noChangeAspect="1"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4267200" y="5516563"/>
            <a:ext cx="1431925" cy="13287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2781" name="Picture 13"/>
          <p:cNvPicPr>
            <a:picLocks noChangeAspect="1" noChangeArrowheads="1"/>
          </p:cNvPicPr>
          <p:nvPr/>
        </p:nvPicPr>
        <p:blipFill>
          <a:blip r:embed="rId9">
            <a:extLst>
              <a:ext uri="{28A0092B-C50C-407E-A947-70E740481C1C}">
                <a14:useLocalDpi xmlns:a14="http://schemas.microsoft.com/office/drawing/2010/main" xmlns="" val="0"/>
              </a:ext>
            </a:extLst>
          </a:blip>
          <a:srcRect/>
          <a:stretch>
            <a:fillRect/>
          </a:stretch>
        </p:blipFill>
        <p:spPr bwMode="auto">
          <a:xfrm>
            <a:off x="4930775" y="5516563"/>
            <a:ext cx="1566863" cy="14509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2782" name="Picture 14"/>
          <p:cNvPicPr>
            <a:picLocks noChangeAspect="1" noChangeArrowheads="1"/>
          </p:cNvPicPr>
          <p:nvPr/>
        </p:nvPicPr>
        <p:blipFill>
          <a:blip r:embed="rId10">
            <a:extLst>
              <a:ext uri="{28A0092B-C50C-407E-A947-70E740481C1C}">
                <a14:useLocalDpi xmlns:a14="http://schemas.microsoft.com/office/drawing/2010/main" xmlns="" val="0"/>
              </a:ext>
            </a:extLst>
          </a:blip>
          <a:srcRect/>
          <a:stretch>
            <a:fillRect/>
          </a:stretch>
        </p:blipFill>
        <p:spPr bwMode="auto">
          <a:xfrm>
            <a:off x="1682750" y="1855788"/>
            <a:ext cx="365125" cy="3298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6498146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5" name="Line 24"/>
          <p:cNvSpPr>
            <a:spLocks noChangeShapeType="1"/>
          </p:cNvSpPr>
          <p:nvPr/>
        </p:nvSpPr>
        <p:spPr bwMode="auto">
          <a:xfrm>
            <a:off x="991990" y="2546931"/>
            <a:ext cx="45720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46" name="Line 25"/>
          <p:cNvSpPr>
            <a:spLocks noChangeShapeType="1"/>
          </p:cNvSpPr>
          <p:nvPr/>
        </p:nvSpPr>
        <p:spPr bwMode="auto">
          <a:xfrm>
            <a:off x="2896990" y="2527881"/>
            <a:ext cx="144780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47" name="Line 27"/>
          <p:cNvSpPr>
            <a:spLocks noChangeShapeType="1"/>
          </p:cNvSpPr>
          <p:nvPr/>
        </p:nvSpPr>
        <p:spPr bwMode="auto">
          <a:xfrm>
            <a:off x="991990" y="2546931"/>
            <a:ext cx="457200" cy="0"/>
          </a:xfrm>
          <a:prstGeom prst="line">
            <a:avLst/>
          </a:prstGeom>
          <a:noFill/>
          <a:ln w="317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48" name="Line 28"/>
          <p:cNvSpPr>
            <a:spLocks noChangeShapeType="1"/>
          </p:cNvSpPr>
          <p:nvPr/>
        </p:nvSpPr>
        <p:spPr bwMode="auto">
          <a:xfrm>
            <a:off x="2896990" y="2527881"/>
            <a:ext cx="2362200" cy="0"/>
          </a:xfrm>
          <a:prstGeom prst="line">
            <a:avLst/>
          </a:prstGeom>
          <a:noFill/>
          <a:ln w="317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grpSp>
        <p:nvGrpSpPr>
          <p:cNvPr id="35849" name="Group 53"/>
          <p:cNvGrpSpPr>
            <a:grpSpLocks/>
          </p:cNvGrpSpPr>
          <p:nvPr/>
        </p:nvGrpSpPr>
        <p:grpSpPr bwMode="auto">
          <a:xfrm>
            <a:off x="1449190" y="2413581"/>
            <a:ext cx="1438275" cy="238125"/>
            <a:chOff x="720" y="1578"/>
            <a:chExt cx="906" cy="150"/>
          </a:xfrm>
        </p:grpSpPr>
        <p:sp>
          <p:nvSpPr>
            <p:cNvPr id="35893" name="Line 12"/>
            <p:cNvSpPr>
              <a:spLocks noChangeShapeType="1"/>
            </p:cNvSpPr>
            <p:nvPr/>
          </p:nvSpPr>
          <p:spPr bwMode="auto">
            <a:xfrm>
              <a:off x="720" y="1584"/>
              <a:ext cx="595"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94" name="Line 13"/>
            <p:cNvSpPr>
              <a:spLocks noChangeShapeType="1"/>
            </p:cNvSpPr>
            <p:nvPr/>
          </p:nvSpPr>
          <p:spPr bwMode="auto">
            <a:xfrm>
              <a:off x="720" y="1728"/>
              <a:ext cx="515"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95" name="Line 14"/>
            <p:cNvSpPr>
              <a:spLocks noChangeShapeType="1"/>
            </p:cNvSpPr>
            <p:nvPr/>
          </p:nvSpPr>
          <p:spPr bwMode="auto">
            <a:xfrm flipH="1">
              <a:off x="1235" y="1584"/>
              <a:ext cx="80"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96" name="Line 15"/>
            <p:cNvSpPr>
              <a:spLocks noChangeShapeType="1"/>
            </p:cNvSpPr>
            <p:nvPr/>
          </p:nvSpPr>
          <p:spPr bwMode="auto">
            <a:xfrm>
              <a:off x="1235" y="1642"/>
              <a:ext cx="80" cy="2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97" name="Line 16"/>
            <p:cNvSpPr>
              <a:spLocks noChangeShapeType="1"/>
            </p:cNvSpPr>
            <p:nvPr/>
          </p:nvSpPr>
          <p:spPr bwMode="auto">
            <a:xfrm flipH="1">
              <a:off x="1235" y="1670"/>
              <a:ext cx="80"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98" name="Line 22"/>
            <p:cNvSpPr>
              <a:spLocks noChangeShapeType="1"/>
            </p:cNvSpPr>
            <p:nvPr/>
          </p:nvSpPr>
          <p:spPr bwMode="auto">
            <a:xfrm>
              <a:off x="720" y="1584"/>
              <a:ext cx="0" cy="144"/>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grpSp>
          <p:nvGrpSpPr>
            <p:cNvPr id="35899" name="Group 52"/>
            <p:cNvGrpSpPr>
              <a:grpSpLocks/>
            </p:cNvGrpSpPr>
            <p:nvPr/>
          </p:nvGrpSpPr>
          <p:grpSpPr bwMode="auto">
            <a:xfrm>
              <a:off x="1269" y="1578"/>
              <a:ext cx="357" cy="144"/>
              <a:chOff x="1275" y="1584"/>
              <a:chExt cx="357" cy="144"/>
            </a:xfrm>
          </p:grpSpPr>
          <p:sp>
            <p:nvSpPr>
              <p:cNvPr id="35900" name="Line 17"/>
              <p:cNvSpPr>
                <a:spLocks noChangeShapeType="1"/>
              </p:cNvSpPr>
              <p:nvPr/>
            </p:nvSpPr>
            <p:spPr bwMode="auto">
              <a:xfrm flipH="1">
                <a:off x="1275" y="1584"/>
                <a:ext cx="79"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01" name="Line 18"/>
              <p:cNvSpPr>
                <a:spLocks noChangeShapeType="1"/>
              </p:cNvSpPr>
              <p:nvPr/>
            </p:nvSpPr>
            <p:spPr bwMode="auto">
              <a:xfrm>
                <a:off x="1275" y="1642"/>
                <a:ext cx="79" cy="2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02" name="Line 19"/>
              <p:cNvSpPr>
                <a:spLocks noChangeShapeType="1"/>
              </p:cNvSpPr>
              <p:nvPr/>
            </p:nvSpPr>
            <p:spPr bwMode="auto">
              <a:xfrm flipH="1">
                <a:off x="1275" y="1670"/>
                <a:ext cx="79"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03" name="Line 20"/>
              <p:cNvSpPr>
                <a:spLocks noChangeShapeType="1"/>
              </p:cNvSpPr>
              <p:nvPr/>
            </p:nvSpPr>
            <p:spPr bwMode="auto">
              <a:xfrm>
                <a:off x="1354" y="1584"/>
                <a:ext cx="278"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04" name="Line 21"/>
              <p:cNvSpPr>
                <a:spLocks noChangeShapeType="1"/>
              </p:cNvSpPr>
              <p:nvPr/>
            </p:nvSpPr>
            <p:spPr bwMode="auto">
              <a:xfrm>
                <a:off x="1275" y="1728"/>
                <a:ext cx="357"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05" name="Line 23"/>
              <p:cNvSpPr>
                <a:spLocks noChangeShapeType="1"/>
              </p:cNvSpPr>
              <p:nvPr/>
            </p:nvSpPr>
            <p:spPr bwMode="auto">
              <a:xfrm>
                <a:off x="1632" y="1584"/>
                <a:ext cx="0" cy="144"/>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06" name="Line 29"/>
              <p:cNvSpPr>
                <a:spLocks noChangeShapeType="1"/>
              </p:cNvSpPr>
              <p:nvPr/>
            </p:nvSpPr>
            <p:spPr bwMode="auto">
              <a:xfrm>
                <a:off x="1275" y="1728"/>
                <a:ext cx="357"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07" name="Line 30"/>
              <p:cNvSpPr>
                <a:spLocks noChangeShapeType="1"/>
              </p:cNvSpPr>
              <p:nvPr/>
            </p:nvSpPr>
            <p:spPr bwMode="auto">
              <a:xfrm>
                <a:off x="1632" y="1584"/>
                <a:ext cx="0" cy="144"/>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08" name="Line 31"/>
              <p:cNvSpPr>
                <a:spLocks noChangeShapeType="1"/>
              </p:cNvSpPr>
              <p:nvPr/>
            </p:nvSpPr>
            <p:spPr bwMode="auto">
              <a:xfrm>
                <a:off x="1354" y="1584"/>
                <a:ext cx="278"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09" name="Line 32"/>
              <p:cNvSpPr>
                <a:spLocks noChangeShapeType="1"/>
              </p:cNvSpPr>
              <p:nvPr/>
            </p:nvSpPr>
            <p:spPr bwMode="auto">
              <a:xfrm>
                <a:off x="1275" y="1728"/>
                <a:ext cx="357"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0" name="Line 33"/>
              <p:cNvSpPr>
                <a:spLocks noChangeShapeType="1"/>
              </p:cNvSpPr>
              <p:nvPr/>
            </p:nvSpPr>
            <p:spPr bwMode="auto">
              <a:xfrm>
                <a:off x="1632" y="1584"/>
                <a:ext cx="0" cy="144"/>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1" name="Line 34"/>
              <p:cNvSpPr>
                <a:spLocks noChangeShapeType="1"/>
              </p:cNvSpPr>
              <p:nvPr/>
            </p:nvSpPr>
            <p:spPr bwMode="auto">
              <a:xfrm flipH="1">
                <a:off x="1275" y="1584"/>
                <a:ext cx="79"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2" name="Line 35"/>
              <p:cNvSpPr>
                <a:spLocks noChangeShapeType="1"/>
              </p:cNvSpPr>
              <p:nvPr/>
            </p:nvSpPr>
            <p:spPr bwMode="auto">
              <a:xfrm>
                <a:off x="1354" y="1584"/>
                <a:ext cx="278"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3" name="Line 36"/>
              <p:cNvSpPr>
                <a:spLocks noChangeShapeType="1"/>
              </p:cNvSpPr>
              <p:nvPr/>
            </p:nvSpPr>
            <p:spPr bwMode="auto">
              <a:xfrm>
                <a:off x="1275" y="1728"/>
                <a:ext cx="357"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4" name="Line 37"/>
              <p:cNvSpPr>
                <a:spLocks noChangeShapeType="1"/>
              </p:cNvSpPr>
              <p:nvPr/>
            </p:nvSpPr>
            <p:spPr bwMode="auto">
              <a:xfrm>
                <a:off x="1632" y="1584"/>
                <a:ext cx="0" cy="144"/>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5" name="Line 44"/>
              <p:cNvSpPr>
                <a:spLocks noChangeShapeType="1"/>
              </p:cNvSpPr>
              <p:nvPr/>
            </p:nvSpPr>
            <p:spPr bwMode="auto">
              <a:xfrm>
                <a:off x="1354" y="1584"/>
                <a:ext cx="278"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6" name="Line 45"/>
              <p:cNvSpPr>
                <a:spLocks noChangeShapeType="1"/>
              </p:cNvSpPr>
              <p:nvPr/>
            </p:nvSpPr>
            <p:spPr bwMode="auto">
              <a:xfrm>
                <a:off x="1632" y="1584"/>
                <a:ext cx="0" cy="144"/>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7" name="Line 46"/>
              <p:cNvSpPr>
                <a:spLocks noChangeShapeType="1"/>
              </p:cNvSpPr>
              <p:nvPr/>
            </p:nvSpPr>
            <p:spPr bwMode="auto">
              <a:xfrm>
                <a:off x="1632" y="1584"/>
                <a:ext cx="0" cy="144"/>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8" name="Line 47"/>
              <p:cNvSpPr>
                <a:spLocks noChangeShapeType="1"/>
              </p:cNvSpPr>
              <p:nvPr/>
            </p:nvSpPr>
            <p:spPr bwMode="auto">
              <a:xfrm>
                <a:off x="1354" y="1584"/>
                <a:ext cx="278"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19" name="Line 48"/>
              <p:cNvSpPr>
                <a:spLocks noChangeShapeType="1"/>
              </p:cNvSpPr>
              <p:nvPr/>
            </p:nvSpPr>
            <p:spPr bwMode="auto">
              <a:xfrm>
                <a:off x="1632" y="1584"/>
                <a:ext cx="0" cy="144"/>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20" name="Line 49"/>
              <p:cNvSpPr>
                <a:spLocks noChangeShapeType="1"/>
              </p:cNvSpPr>
              <p:nvPr/>
            </p:nvSpPr>
            <p:spPr bwMode="auto">
              <a:xfrm>
                <a:off x="1354" y="1584"/>
                <a:ext cx="278"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21" name="Line 50"/>
              <p:cNvSpPr>
                <a:spLocks noChangeShapeType="1"/>
              </p:cNvSpPr>
              <p:nvPr/>
            </p:nvSpPr>
            <p:spPr bwMode="auto">
              <a:xfrm>
                <a:off x="1275" y="1728"/>
                <a:ext cx="357" cy="0"/>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922" name="Line 51"/>
              <p:cNvSpPr>
                <a:spLocks noChangeShapeType="1"/>
              </p:cNvSpPr>
              <p:nvPr/>
            </p:nvSpPr>
            <p:spPr bwMode="auto">
              <a:xfrm>
                <a:off x="1632" y="1584"/>
                <a:ext cx="0" cy="144"/>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grpSp>
      </p:grpSp>
      <p:sp>
        <p:nvSpPr>
          <p:cNvPr id="35850" name="Text Box 54"/>
          <p:cNvSpPr txBox="1">
            <a:spLocks noChangeArrowheads="1"/>
          </p:cNvSpPr>
          <p:nvPr/>
        </p:nvSpPr>
        <p:spPr bwMode="auto">
          <a:xfrm>
            <a:off x="895153" y="2681868"/>
            <a:ext cx="274320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1200" b="1">
                <a:solidFill>
                  <a:srgbClr val="336699"/>
                </a:solidFill>
                <a:latin typeface="+mj-lt"/>
              </a:rPr>
              <a:t>TGF-</a:t>
            </a:r>
            <a:r>
              <a:rPr lang="el-GR" altLang="fr-FR" sz="1200" b="1">
                <a:solidFill>
                  <a:srgbClr val="336699"/>
                </a:solidFill>
                <a:latin typeface="+mj-lt"/>
              </a:rPr>
              <a:t>β</a:t>
            </a:r>
            <a:r>
              <a:rPr lang="fr-FR" altLang="fr-FR" sz="1200" b="1">
                <a:solidFill>
                  <a:srgbClr val="336699"/>
                </a:solidFill>
                <a:latin typeface="+mj-lt"/>
              </a:rPr>
              <a:t> receptor2 mRNA target</a:t>
            </a:r>
          </a:p>
        </p:txBody>
      </p:sp>
      <p:sp>
        <p:nvSpPr>
          <p:cNvPr id="35851" name="Text Box 55"/>
          <p:cNvSpPr txBox="1">
            <a:spLocks noChangeArrowheads="1"/>
          </p:cNvSpPr>
          <p:nvPr/>
        </p:nvSpPr>
        <p:spPr bwMode="auto">
          <a:xfrm>
            <a:off x="5182990" y="2324681"/>
            <a:ext cx="1295400"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2000">
                <a:latin typeface="+mj-lt"/>
              </a:rPr>
              <a:t>AAAAA</a:t>
            </a:r>
          </a:p>
        </p:txBody>
      </p:sp>
      <p:pic>
        <p:nvPicPr>
          <p:cNvPr id="35852" name="Picture 56"/>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l="33684" r="24211" b="19328"/>
          <a:stretch>
            <a:fillRect/>
          </a:stretch>
        </p:blipFill>
        <p:spPr bwMode="auto">
          <a:xfrm>
            <a:off x="3658990" y="868943"/>
            <a:ext cx="381000" cy="609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853" name="Picture 57"/>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l="33684" r="24211" b="19328"/>
          <a:stretch>
            <a:fillRect/>
          </a:stretch>
        </p:blipFill>
        <p:spPr bwMode="auto">
          <a:xfrm>
            <a:off x="3811390" y="1021343"/>
            <a:ext cx="381000" cy="609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854" name="Picture 5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l="33684" r="24211" b="19328"/>
          <a:stretch>
            <a:fillRect/>
          </a:stretch>
        </p:blipFill>
        <p:spPr bwMode="auto">
          <a:xfrm>
            <a:off x="3963790" y="1173743"/>
            <a:ext cx="381000" cy="609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855" name="Picture 59"/>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l="33684" r="24211" b="19328"/>
          <a:stretch>
            <a:fillRect/>
          </a:stretch>
        </p:blipFill>
        <p:spPr bwMode="auto">
          <a:xfrm>
            <a:off x="3430390" y="640343"/>
            <a:ext cx="381000" cy="609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856" name="Picture 60"/>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l="33684" r="24211" b="19328"/>
          <a:stretch>
            <a:fillRect/>
          </a:stretch>
        </p:blipFill>
        <p:spPr bwMode="auto">
          <a:xfrm>
            <a:off x="3468490" y="1173743"/>
            <a:ext cx="381000" cy="609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5857" name="Group 74"/>
          <p:cNvGrpSpPr>
            <a:grpSpLocks/>
          </p:cNvGrpSpPr>
          <p:nvPr/>
        </p:nvGrpSpPr>
        <p:grpSpPr bwMode="auto">
          <a:xfrm>
            <a:off x="3706615" y="2235781"/>
            <a:ext cx="638175" cy="273050"/>
            <a:chOff x="2142" y="1629"/>
            <a:chExt cx="402" cy="172"/>
          </a:xfrm>
        </p:grpSpPr>
        <p:pic>
          <p:nvPicPr>
            <p:cNvPr id="35886" name="Picture 6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142" y="1629"/>
              <a:ext cx="402" cy="1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5887" name="Line 63"/>
            <p:cNvSpPr>
              <a:spLocks noChangeShapeType="1"/>
            </p:cNvSpPr>
            <p:nvPr/>
          </p:nvSpPr>
          <p:spPr bwMode="auto">
            <a:xfrm>
              <a:off x="2160" y="1737"/>
              <a:ext cx="0"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88" name="Line 64"/>
            <p:cNvSpPr>
              <a:spLocks noChangeShapeType="1"/>
            </p:cNvSpPr>
            <p:nvPr/>
          </p:nvSpPr>
          <p:spPr bwMode="auto">
            <a:xfrm>
              <a:off x="2208" y="1735"/>
              <a:ext cx="0"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89" name="Line 65"/>
            <p:cNvSpPr>
              <a:spLocks noChangeShapeType="1"/>
            </p:cNvSpPr>
            <p:nvPr/>
          </p:nvSpPr>
          <p:spPr bwMode="auto">
            <a:xfrm>
              <a:off x="2256" y="1737"/>
              <a:ext cx="0"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90" name="Line 66"/>
            <p:cNvSpPr>
              <a:spLocks noChangeShapeType="1"/>
            </p:cNvSpPr>
            <p:nvPr/>
          </p:nvSpPr>
          <p:spPr bwMode="auto">
            <a:xfrm>
              <a:off x="2536" y="1739"/>
              <a:ext cx="0"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91" name="Line 67"/>
            <p:cNvSpPr>
              <a:spLocks noChangeShapeType="1"/>
            </p:cNvSpPr>
            <p:nvPr/>
          </p:nvSpPr>
          <p:spPr bwMode="auto">
            <a:xfrm>
              <a:off x="2496" y="1743"/>
              <a:ext cx="0"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92" name="Line 68"/>
            <p:cNvSpPr>
              <a:spLocks noChangeShapeType="1"/>
            </p:cNvSpPr>
            <p:nvPr/>
          </p:nvSpPr>
          <p:spPr bwMode="auto">
            <a:xfrm>
              <a:off x="2460" y="1743"/>
              <a:ext cx="0" cy="58"/>
            </a:xfrm>
            <a:prstGeom prst="line">
              <a:avLst/>
            </a:prstGeom>
            <a:noFill/>
            <a:ln w="19050">
              <a:solidFill>
                <a:srgbClr val="003366"/>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grpSp>
      <p:sp>
        <p:nvSpPr>
          <p:cNvPr id="35858" name="Text Box 70"/>
          <p:cNvSpPr txBox="1">
            <a:spLocks noChangeArrowheads="1"/>
          </p:cNvSpPr>
          <p:nvPr/>
        </p:nvSpPr>
        <p:spPr bwMode="auto">
          <a:xfrm>
            <a:off x="539552" y="850577"/>
            <a:ext cx="2763837"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1800" b="1" dirty="0" smtClean="0">
                <a:latin typeface="+mj-lt"/>
              </a:rPr>
              <a:t>Up-</a:t>
            </a:r>
            <a:r>
              <a:rPr lang="fr-FR" altLang="fr-FR" sz="1800" b="1" dirty="0" err="1" smtClean="0">
                <a:latin typeface="+mj-lt"/>
              </a:rPr>
              <a:t>regulation</a:t>
            </a:r>
            <a:r>
              <a:rPr lang="fr-FR" altLang="fr-FR" sz="1800" b="1" dirty="0" smtClean="0">
                <a:latin typeface="+mj-lt"/>
              </a:rPr>
              <a:t> of miR19a</a:t>
            </a:r>
            <a:endParaRPr lang="fr-FR" altLang="fr-FR" sz="1800" b="1" dirty="0">
              <a:latin typeface="+mj-lt"/>
            </a:endParaRPr>
          </a:p>
        </p:txBody>
      </p:sp>
      <p:sp>
        <p:nvSpPr>
          <p:cNvPr id="35860" name="AutoShape 72"/>
          <p:cNvSpPr>
            <a:spLocks noChangeArrowheads="1"/>
          </p:cNvSpPr>
          <p:nvPr/>
        </p:nvSpPr>
        <p:spPr bwMode="auto">
          <a:xfrm>
            <a:off x="3630415" y="2743781"/>
            <a:ext cx="76200" cy="487362"/>
          </a:xfrm>
          <a:prstGeom prst="downArrow">
            <a:avLst>
              <a:gd name="adj1" fmla="val 50000"/>
              <a:gd name="adj2" fmla="val 159896"/>
            </a:avLst>
          </a:prstGeom>
          <a:solidFill>
            <a:srgbClr val="003366"/>
          </a:solidFill>
          <a:ln w="9525">
            <a:solidFill>
              <a:srgbClr val="003366"/>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fr-FR" altLang="fr-FR" sz="2800">
              <a:latin typeface="+mj-lt"/>
            </a:endParaRPr>
          </a:p>
        </p:txBody>
      </p:sp>
      <p:sp>
        <p:nvSpPr>
          <p:cNvPr id="35861" name="AutoShape 73"/>
          <p:cNvSpPr>
            <a:spLocks noChangeArrowheads="1"/>
          </p:cNvSpPr>
          <p:nvPr/>
        </p:nvSpPr>
        <p:spPr bwMode="auto">
          <a:xfrm>
            <a:off x="3887590" y="1748418"/>
            <a:ext cx="76200" cy="487363"/>
          </a:xfrm>
          <a:prstGeom prst="downArrow">
            <a:avLst>
              <a:gd name="adj1" fmla="val 50000"/>
              <a:gd name="adj2" fmla="val 159896"/>
            </a:avLst>
          </a:prstGeom>
          <a:solidFill>
            <a:srgbClr val="003366"/>
          </a:solidFill>
          <a:ln w="9525">
            <a:solidFill>
              <a:srgbClr val="003366"/>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fr-FR" altLang="fr-FR" sz="2800">
              <a:latin typeface="+mj-lt"/>
            </a:endParaRPr>
          </a:p>
        </p:txBody>
      </p:sp>
      <p:sp>
        <p:nvSpPr>
          <p:cNvPr id="35862" name="Text Box 75"/>
          <p:cNvSpPr txBox="1">
            <a:spLocks noChangeArrowheads="1"/>
          </p:cNvSpPr>
          <p:nvPr/>
        </p:nvSpPr>
        <p:spPr bwMode="auto">
          <a:xfrm>
            <a:off x="1792090" y="3393603"/>
            <a:ext cx="4572000"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2000" b="1" dirty="0" smtClean="0">
                <a:latin typeface="+mj-lt"/>
              </a:rPr>
              <a:t>TGF-</a:t>
            </a:r>
            <a:r>
              <a:rPr lang="el-GR" altLang="fr-FR" sz="2000" b="1" dirty="0" smtClean="0">
                <a:latin typeface="+mj-lt"/>
                <a:cs typeface="Arial" charset="0"/>
              </a:rPr>
              <a:t>β</a:t>
            </a:r>
            <a:r>
              <a:rPr lang="fr-CA" altLang="fr-FR" sz="2000" b="1" dirty="0" smtClean="0">
                <a:latin typeface="+mj-lt"/>
                <a:cs typeface="Arial" charset="0"/>
              </a:rPr>
              <a:t>RII expression</a:t>
            </a:r>
            <a:endParaRPr lang="el-GR" altLang="fr-FR" sz="2000" b="1" dirty="0">
              <a:latin typeface="+mj-lt"/>
              <a:cs typeface="Arial" charset="0"/>
            </a:endParaRPr>
          </a:p>
        </p:txBody>
      </p:sp>
      <p:grpSp>
        <p:nvGrpSpPr>
          <p:cNvPr id="3" name="Groupe 2"/>
          <p:cNvGrpSpPr/>
          <p:nvPr/>
        </p:nvGrpSpPr>
        <p:grpSpPr>
          <a:xfrm>
            <a:off x="5640190" y="3593658"/>
            <a:ext cx="685800" cy="258763"/>
            <a:chOff x="6029672" y="3978275"/>
            <a:chExt cx="685800" cy="258763"/>
          </a:xfrm>
        </p:grpSpPr>
        <p:sp>
          <p:nvSpPr>
            <p:cNvPr id="35863" name="Line 77"/>
            <p:cNvSpPr>
              <a:spLocks noChangeShapeType="1"/>
            </p:cNvSpPr>
            <p:nvPr/>
          </p:nvSpPr>
          <p:spPr bwMode="auto">
            <a:xfrm>
              <a:off x="6029672" y="3994150"/>
              <a:ext cx="381000" cy="242888"/>
            </a:xfrm>
            <a:prstGeom prst="line">
              <a:avLst/>
            </a:prstGeom>
            <a:noFill/>
            <a:ln w="25400">
              <a:solidFill>
                <a:srgbClr val="CC0000"/>
              </a:solidFill>
              <a:round/>
              <a:headEnd/>
              <a:tailEnd type="triangle" w="med" len="me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64" name="Line 78"/>
            <p:cNvSpPr>
              <a:spLocks noChangeShapeType="1"/>
            </p:cNvSpPr>
            <p:nvPr/>
          </p:nvSpPr>
          <p:spPr bwMode="auto">
            <a:xfrm>
              <a:off x="6182072" y="3994150"/>
              <a:ext cx="381000" cy="242888"/>
            </a:xfrm>
            <a:prstGeom prst="line">
              <a:avLst/>
            </a:prstGeom>
            <a:noFill/>
            <a:ln w="25400">
              <a:solidFill>
                <a:srgbClr val="CC0000"/>
              </a:solidFill>
              <a:round/>
              <a:headEnd/>
              <a:tailEnd type="triangle" w="med" len="me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65" name="Line 79"/>
            <p:cNvSpPr>
              <a:spLocks noChangeShapeType="1"/>
            </p:cNvSpPr>
            <p:nvPr/>
          </p:nvSpPr>
          <p:spPr bwMode="auto">
            <a:xfrm>
              <a:off x="6334472" y="3978275"/>
              <a:ext cx="381000" cy="242888"/>
            </a:xfrm>
            <a:prstGeom prst="line">
              <a:avLst/>
            </a:prstGeom>
            <a:noFill/>
            <a:ln w="25400">
              <a:solidFill>
                <a:srgbClr val="CC0000"/>
              </a:solidFill>
              <a:round/>
              <a:headEnd/>
              <a:tailEnd type="triangle" w="med" len="med"/>
            </a:ln>
            <a:extLst>
              <a:ext uri="{909E8E84-426E-40dd-AFC4-6F175D3DCCD1}">
                <a14:hiddenFill xmlns:a14="http://schemas.microsoft.com/office/drawing/2010/main" xmlns="">
                  <a:noFill/>
                </a14:hiddenFill>
              </a:ext>
            </a:extLst>
          </p:spPr>
          <p:txBody>
            <a:bodyPr/>
            <a:lstStyle/>
            <a:p>
              <a:endParaRPr lang="fr-CA" sz="2800">
                <a:latin typeface="+mj-lt"/>
              </a:endParaRPr>
            </a:p>
          </p:txBody>
        </p:sp>
      </p:grpSp>
      <p:sp>
        <p:nvSpPr>
          <p:cNvPr id="35866" name="AutoShape 80"/>
          <p:cNvSpPr>
            <a:spLocks noChangeArrowheads="1"/>
          </p:cNvSpPr>
          <p:nvPr/>
        </p:nvSpPr>
        <p:spPr bwMode="auto">
          <a:xfrm>
            <a:off x="3887590" y="3793713"/>
            <a:ext cx="76200" cy="487363"/>
          </a:xfrm>
          <a:prstGeom prst="downArrow">
            <a:avLst>
              <a:gd name="adj1" fmla="val 50000"/>
              <a:gd name="adj2" fmla="val 159896"/>
            </a:avLst>
          </a:prstGeom>
          <a:solidFill>
            <a:srgbClr val="003366"/>
          </a:solidFill>
          <a:ln w="9525">
            <a:solidFill>
              <a:srgbClr val="003366"/>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fr-FR" altLang="fr-FR" sz="2800">
              <a:latin typeface="+mj-lt"/>
            </a:endParaRPr>
          </a:p>
        </p:txBody>
      </p:sp>
      <p:sp>
        <p:nvSpPr>
          <p:cNvPr id="35867" name="Text Box 81"/>
          <p:cNvSpPr txBox="1">
            <a:spLocks noChangeArrowheads="1"/>
          </p:cNvSpPr>
          <p:nvPr/>
        </p:nvSpPr>
        <p:spPr bwMode="auto">
          <a:xfrm>
            <a:off x="1639690" y="4281076"/>
            <a:ext cx="4572000"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sz="2000" b="1" dirty="0" smtClean="0">
                <a:latin typeface="+mj-lt"/>
              </a:rPr>
              <a:t>TGF-</a:t>
            </a:r>
            <a:r>
              <a:rPr lang="el-GR" altLang="fr-FR" sz="2000" b="1" dirty="0" smtClean="0">
                <a:latin typeface="+mj-lt"/>
                <a:cs typeface="Arial" charset="0"/>
              </a:rPr>
              <a:t>β</a:t>
            </a:r>
            <a:r>
              <a:rPr lang="fr-CA" altLang="fr-FR" sz="2000" b="1" dirty="0" smtClean="0">
                <a:latin typeface="+mj-lt"/>
                <a:cs typeface="Arial" charset="0"/>
              </a:rPr>
              <a:t> </a:t>
            </a:r>
            <a:r>
              <a:rPr lang="fr-CA" altLang="fr-FR" sz="2000" b="1" dirty="0" err="1" smtClean="0">
                <a:latin typeface="+mj-lt"/>
                <a:cs typeface="Arial" charset="0"/>
              </a:rPr>
              <a:t>signalling</a:t>
            </a:r>
            <a:endParaRPr lang="el-GR" altLang="fr-FR" sz="2000" b="1" dirty="0">
              <a:latin typeface="+mj-lt"/>
              <a:cs typeface="Arial" charset="0"/>
            </a:endParaRPr>
          </a:p>
        </p:txBody>
      </p:sp>
      <p:grpSp>
        <p:nvGrpSpPr>
          <p:cNvPr id="4" name="Groupe 3"/>
          <p:cNvGrpSpPr/>
          <p:nvPr/>
        </p:nvGrpSpPr>
        <p:grpSpPr>
          <a:xfrm>
            <a:off x="5678290" y="4351749"/>
            <a:ext cx="685800" cy="258763"/>
            <a:chOff x="5240338" y="5118100"/>
            <a:chExt cx="685800" cy="258763"/>
          </a:xfrm>
        </p:grpSpPr>
        <p:sp>
          <p:nvSpPr>
            <p:cNvPr id="35868" name="Line 82"/>
            <p:cNvSpPr>
              <a:spLocks noChangeShapeType="1"/>
            </p:cNvSpPr>
            <p:nvPr/>
          </p:nvSpPr>
          <p:spPr bwMode="auto">
            <a:xfrm>
              <a:off x="5240338" y="5133975"/>
              <a:ext cx="381000" cy="242888"/>
            </a:xfrm>
            <a:prstGeom prst="line">
              <a:avLst/>
            </a:prstGeom>
            <a:noFill/>
            <a:ln w="25400">
              <a:solidFill>
                <a:srgbClr val="CC0000"/>
              </a:solidFill>
              <a:round/>
              <a:headEnd/>
              <a:tailEnd type="triangle" w="med" len="me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69" name="Line 83"/>
            <p:cNvSpPr>
              <a:spLocks noChangeShapeType="1"/>
            </p:cNvSpPr>
            <p:nvPr/>
          </p:nvSpPr>
          <p:spPr bwMode="auto">
            <a:xfrm>
              <a:off x="5392738" y="5133975"/>
              <a:ext cx="381000" cy="242888"/>
            </a:xfrm>
            <a:prstGeom prst="line">
              <a:avLst/>
            </a:prstGeom>
            <a:noFill/>
            <a:ln w="25400">
              <a:solidFill>
                <a:srgbClr val="CC0000"/>
              </a:solidFill>
              <a:round/>
              <a:headEnd/>
              <a:tailEnd type="triangle" w="med" len="me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35870" name="Line 84"/>
            <p:cNvSpPr>
              <a:spLocks noChangeShapeType="1"/>
            </p:cNvSpPr>
            <p:nvPr/>
          </p:nvSpPr>
          <p:spPr bwMode="auto">
            <a:xfrm>
              <a:off x="5545138" y="5118100"/>
              <a:ext cx="381000" cy="242888"/>
            </a:xfrm>
            <a:prstGeom prst="line">
              <a:avLst/>
            </a:prstGeom>
            <a:noFill/>
            <a:ln w="25400">
              <a:solidFill>
                <a:srgbClr val="CC0000"/>
              </a:solidFill>
              <a:round/>
              <a:headEnd/>
              <a:tailEnd type="triangle" w="med" len="med"/>
            </a:ln>
            <a:extLst>
              <a:ext uri="{909E8E84-426E-40dd-AFC4-6F175D3DCCD1}">
                <a14:hiddenFill xmlns:a14="http://schemas.microsoft.com/office/drawing/2010/main" xmlns="">
                  <a:noFill/>
                </a14:hiddenFill>
              </a:ext>
            </a:extLst>
          </p:spPr>
          <p:txBody>
            <a:bodyPr/>
            <a:lstStyle/>
            <a:p>
              <a:endParaRPr lang="fr-CA" sz="2800">
                <a:latin typeface="+mj-lt"/>
              </a:endParaRPr>
            </a:p>
          </p:txBody>
        </p:sp>
      </p:grpSp>
      <p:sp>
        <p:nvSpPr>
          <p:cNvPr id="35871" name="AutoShape 85"/>
          <p:cNvSpPr>
            <a:spLocks noChangeArrowheads="1"/>
          </p:cNvSpPr>
          <p:nvPr/>
        </p:nvSpPr>
        <p:spPr bwMode="auto">
          <a:xfrm>
            <a:off x="3899564" y="4681617"/>
            <a:ext cx="76200" cy="487362"/>
          </a:xfrm>
          <a:prstGeom prst="downArrow">
            <a:avLst>
              <a:gd name="adj1" fmla="val 50000"/>
              <a:gd name="adj2" fmla="val 159896"/>
            </a:avLst>
          </a:prstGeom>
          <a:solidFill>
            <a:srgbClr val="003366"/>
          </a:solidFill>
          <a:ln w="9525">
            <a:solidFill>
              <a:srgbClr val="003366"/>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fr-FR" altLang="fr-FR" sz="2800">
              <a:latin typeface="+mj-lt"/>
            </a:endParaRPr>
          </a:p>
        </p:txBody>
      </p:sp>
      <p:sp>
        <p:nvSpPr>
          <p:cNvPr id="35876" name="Arc 94"/>
          <p:cNvSpPr>
            <a:spLocks/>
          </p:cNvSpPr>
          <p:nvPr/>
        </p:nvSpPr>
        <p:spPr bwMode="auto">
          <a:xfrm rot="7795522" flipH="1" flipV="1">
            <a:off x="2827933" y="2020675"/>
            <a:ext cx="741363" cy="520700"/>
          </a:xfrm>
          <a:custGeom>
            <a:avLst/>
            <a:gdLst>
              <a:gd name="T0" fmla="*/ 158414858 w 21600"/>
              <a:gd name="T1" fmla="*/ 0 h 21242"/>
              <a:gd name="T2" fmla="*/ 873343736 w 21600"/>
              <a:gd name="T3" fmla="*/ 312875717 h 21242"/>
              <a:gd name="T4" fmla="*/ 0 w 21600"/>
              <a:gd name="T5" fmla="*/ 312875717 h 21242"/>
              <a:gd name="T6" fmla="*/ 0 60000 65536"/>
              <a:gd name="T7" fmla="*/ 0 60000 65536"/>
              <a:gd name="T8" fmla="*/ 0 60000 65536"/>
              <a:gd name="T9" fmla="*/ 0 w 21600"/>
              <a:gd name="T10" fmla="*/ 0 h 21242"/>
              <a:gd name="T11" fmla="*/ 21600 w 21600"/>
              <a:gd name="T12" fmla="*/ 21242 h 21242"/>
            </a:gdLst>
            <a:ahLst/>
            <a:cxnLst>
              <a:cxn ang="T6">
                <a:pos x="T0" y="T1"/>
              </a:cxn>
              <a:cxn ang="T7">
                <a:pos x="T2" y="T3"/>
              </a:cxn>
              <a:cxn ang="T8">
                <a:pos x="T4" y="T5"/>
              </a:cxn>
            </a:cxnLst>
            <a:rect l="T9" t="T10" r="T11" b="T12"/>
            <a:pathLst>
              <a:path w="21600" h="21242" fill="none" extrusionOk="0">
                <a:moveTo>
                  <a:pt x="3917" y="0"/>
                </a:moveTo>
                <a:cubicBezTo>
                  <a:pt x="14163" y="1890"/>
                  <a:pt x="21600" y="10823"/>
                  <a:pt x="21600" y="21242"/>
                </a:cubicBezTo>
              </a:path>
              <a:path w="21600" h="21242" stroke="0" extrusionOk="0">
                <a:moveTo>
                  <a:pt x="3917" y="0"/>
                </a:moveTo>
                <a:cubicBezTo>
                  <a:pt x="14163" y="1890"/>
                  <a:pt x="21600" y="10823"/>
                  <a:pt x="21600" y="21242"/>
                </a:cubicBezTo>
                <a:lnTo>
                  <a:pt x="0" y="21242"/>
                </a:lnTo>
                <a:lnTo>
                  <a:pt x="3917" y="0"/>
                </a:lnTo>
                <a:close/>
              </a:path>
            </a:pathLst>
          </a:custGeom>
          <a:noFill/>
          <a:ln w="25400">
            <a:solidFill>
              <a:srgbClr val="FF00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fr-CA" sz="2800">
              <a:latin typeface="+mj-lt"/>
            </a:endParaRPr>
          </a:p>
        </p:txBody>
      </p:sp>
      <p:sp>
        <p:nvSpPr>
          <p:cNvPr id="35877" name="Line 95"/>
          <p:cNvSpPr>
            <a:spLocks noChangeShapeType="1"/>
          </p:cNvSpPr>
          <p:nvPr/>
        </p:nvSpPr>
        <p:spPr bwMode="auto">
          <a:xfrm>
            <a:off x="2816028" y="2242131"/>
            <a:ext cx="79375" cy="88900"/>
          </a:xfrm>
          <a:prstGeom prst="line">
            <a:avLst/>
          </a:prstGeom>
          <a:noFill/>
          <a:ln w="25400">
            <a:solidFill>
              <a:srgbClr val="FF0000"/>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grpSp>
        <p:nvGrpSpPr>
          <p:cNvPr id="35878" name="Group 99"/>
          <p:cNvGrpSpPr>
            <a:grpSpLocks/>
          </p:cNvGrpSpPr>
          <p:nvPr/>
        </p:nvGrpSpPr>
        <p:grpSpPr bwMode="auto">
          <a:xfrm>
            <a:off x="2816028" y="1910343"/>
            <a:ext cx="642937" cy="741363"/>
            <a:chOff x="1581" y="1424"/>
            <a:chExt cx="405" cy="467"/>
          </a:xfrm>
        </p:grpSpPr>
        <p:sp>
          <p:nvSpPr>
            <p:cNvPr id="35884" name="Arc 97"/>
            <p:cNvSpPr>
              <a:spLocks/>
            </p:cNvSpPr>
            <p:nvPr/>
          </p:nvSpPr>
          <p:spPr bwMode="auto">
            <a:xfrm rot="7795522" flipH="1" flipV="1">
              <a:off x="1588" y="1494"/>
              <a:ext cx="467" cy="328"/>
            </a:xfrm>
            <a:custGeom>
              <a:avLst/>
              <a:gdLst>
                <a:gd name="T0" fmla="*/ 0 w 21600"/>
                <a:gd name="T1" fmla="*/ 0 h 21242"/>
                <a:gd name="T2" fmla="*/ 0 w 21600"/>
                <a:gd name="T3" fmla="*/ 0 h 21242"/>
                <a:gd name="T4" fmla="*/ 0 w 21600"/>
                <a:gd name="T5" fmla="*/ 0 h 21242"/>
                <a:gd name="T6" fmla="*/ 0 60000 65536"/>
                <a:gd name="T7" fmla="*/ 0 60000 65536"/>
                <a:gd name="T8" fmla="*/ 0 60000 65536"/>
                <a:gd name="T9" fmla="*/ 0 w 21600"/>
                <a:gd name="T10" fmla="*/ 0 h 21242"/>
                <a:gd name="T11" fmla="*/ 21600 w 21600"/>
                <a:gd name="T12" fmla="*/ 21242 h 21242"/>
              </a:gdLst>
              <a:ahLst/>
              <a:cxnLst>
                <a:cxn ang="T6">
                  <a:pos x="T0" y="T1"/>
                </a:cxn>
                <a:cxn ang="T7">
                  <a:pos x="T2" y="T3"/>
                </a:cxn>
                <a:cxn ang="T8">
                  <a:pos x="T4" y="T5"/>
                </a:cxn>
              </a:cxnLst>
              <a:rect l="T9" t="T10" r="T11" b="T12"/>
              <a:pathLst>
                <a:path w="21600" h="21242" fill="none" extrusionOk="0">
                  <a:moveTo>
                    <a:pt x="3917" y="0"/>
                  </a:moveTo>
                  <a:cubicBezTo>
                    <a:pt x="14163" y="1890"/>
                    <a:pt x="21600" y="10823"/>
                    <a:pt x="21600" y="21242"/>
                  </a:cubicBezTo>
                </a:path>
                <a:path w="21600" h="21242" stroke="0" extrusionOk="0">
                  <a:moveTo>
                    <a:pt x="3917" y="0"/>
                  </a:moveTo>
                  <a:cubicBezTo>
                    <a:pt x="14163" y="1890"/>
                    <a:pt x="21600" y="10823"/>
                    <a:pt x="21600" y="21242"/>
                  </a:cubicBezTo>
                  <a:lnTo>
                    <a:pt x="0" y="21242"/>
                  </a:lnTo>
                  <a:lnTo>
                    <a:pt x="3917" y="0"/>
                  </a:lnTo>
                  <a:close/>
                </a:path>
              </a:pathLst>
            </a:custGeom>
            <a:noFill/>
            <a:ln w="25400">
              <a:solidFill>
                <a:srgbClr val="FF00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fr-CA" sz="2800">
                <a:latin typeface="+mj-lt"/>
              </a:endParaRPr>
            </a:p>
          </p:txBody>
        </p:sp>
        <p:sp>
          <p:nvSpPr>
            <p:cNvPr id="35885" name="Line 98"/>
            <p:cNvSpPr>
              <a:spLocks noChangeShapeType="1"/>
            </p:cNvSpPr>
            <p:nvPr/>
          </p:nvSpPr>
          <p:spPr bwMode="auto">
            <a:xfrm>
              <a:off x="1581" y="1633"/>
              <a:ext cx="50" cy="56"/>
            </a:xfrm>
            <a:prstGeom prst="line">
              <a:avLst/>
            </a:prstGeom>
            <a:noFill/>
            <a:ln w="25400">
              <a:solidFill>
                <a:srgbClr val="FF0000"/>
              </a:solidFill>
              <a:round/>
              <a:headEnd/>
              <a:tailEnd/>
            </a:ln>
            <a:extLst>
              <a:ext uri="{909E8E84-426E-40dd-AFC4-6F175D3DCCD1}">
                <a14:hiddenFill xmlns:a14="http://schemas.microsoft.com/office/drawing/2010/main" xmlns="">
                  <a:noFill/>
                </a14:hiddenFill>
              </a:ext>
            </a:extLst>
          </p:spPr>
          <p:txBody>
            <a:bodyPr/>
            <a:lstStyle/>
            <a:p>
              <a:endParaRPr lang="fr-CA" sz="2800">
                <a:latin typeface="+mj-lt"/>
              </a:endParaRPr>
            </a:p>
          </p:txBody>
        </p:sp>
      </p:grpSp>
      <p:grpSp>
        <p:nvGrpSpPr>
          <p:cNvPr id="35879" name="Group 102"/>
          <p:cNvGrpSpPr>
            <a:grpSpLocks/>
          </p:cNvGrpSpPr>
          <p:nvPr/>
        </p:nvGrpSpPr>
        <p:grpSpPr bwMode="auto">
          <a:xfrm>
            <a:off x="3166865" y="1696026"/>
            <a:ext cx="263525" cy="523873"/>
            <a:chOff x="1802" y="1289"/>
            <a:chExt cx="166" cy="330"/>
          </a:xfrm>
        </p:grpSpPr>
        <p:sp>
          <p:nvSpPr>
            <p:cNvPr id="35882" name="Oval 100"/>
            <p:cNvSpPr>
              <a:spLocks noChangeArrowheads="1"/>
            </p:cNvSpPr>
            <p:nvPr/>
          </p:nvSpPr>
          <p:spPr bwMode="auto">
            <a:xfrm>
              <a:off x="1802" y="1352"/>
              <a:ext cx="166" cy="144"/>
            </a:xfrm>
            <a:prstGeom prst="ellipse">
              <a:avLst/>
            </a:prstGeom>
            <a:noFill/>
            <a:ln w="19050">
              <a:solidFill>
                <a:srgbClr val="FF00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fr-FR" altLang="fr-FR" sz="2800">
                <a:latin typeface="+mj-lt"/>
              </a:endParaRPr>
            </a:p>
          </p:txBody>
        </p:sp>
        <p:sp>
          <p:nvSpPr>
            <p:cNvPr id="35883" name="Text Box 101"/>
            <p:cNvSpPr txBox="1">
              <a:spLocks noChangeArrowheads="1"/>
            </p:cNvSpPr>
            <p:nvPr/>
          </p:nvSpPr>
          <p:spPr bwMode="auto">
            <a:xfrm>
              <a:off x="1802" y="1289"/>
              <a:ext cx="166" cy="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fr-FR" altLang="fr-FR" sz="2800">
                  <a:solidFill>
                    <a:srgbClr val="CC0000"/>
                  </a:solidFill>
                  <a:latin typeface="+mj-lt"/>
                </a:rPr>
                <a:t>-</a:t>
              </a:r>
            </a:p>
          </p:txBody>
        </p:sp>
      </p:grpSp>
      <p:sp>
        <p:nvSpPr>
          <p:cNvPr id="84" name="Text Box 114"/>
          <p:cNvSpPr txBox="1">
            <a:spLocks noChangeArrowheads="1"/>
          </p:cNvSpPr>
          <p:nvPr/>
        </p:nvSpPr>
        <p:spPr bwMode="auto">
          <a:xfrm>
            <a:off x="5894713" y="5798130"/>
            <a:ext cx="2286000"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1200" b="1" dirty="0">
                <a:latin typeface="Verdana" pitchFamily="34" charset="0"/>
              </a:rPr>
              <a:t>Phase G1----&gt;Phase S</a:t>
            </a:r>
          </a:p>
        </p:txBody>
      </p:sp>
      <p:sp>
        <p:nvSpPr>
          <p:cNvPr id="85" name="Text Box 115"/>
          <p:cNvSpPr txBox="1">
            <a:spLocks noChangeArrowheads="1"/>
          </p:cNvSpPr>
          <p:nvPr/>
        </p:nvSpPr>
        <p:spPr bwMode="auto">
          <a:xfrm>
            <a:off x="3248689" y="5248855"/>
            <a:ext cx="1377950" cy="549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fr-FR" altLang="fr-FR" sz="1200" b="1" dirty="0" smtClean="0">
                <a:solidFill>
                  <a:srgbClr val="D60093"/>
                </a:solidFill>
                <a:latin typeface="Verdana" pitchFamily="34" charset="0"/>
              </a:rPr>
              <a:t>p15</a:t>
            </a:r>
            <a:endParaRPr lang="fr-FR" altLang="fr-FR" sz="1200" b="1" dirty="0">
              <a:solidFill>
                <a:srgbClr val="D60093"/>
              </a:solidFill>
              <a:latin typeface="Verdana" pitchFamily="34" charset="0"/>
            </a:endParaRPr>
          </a:p>
          <a:p>
            <a:pPr algn="ctr" eaLnBrk="1" hangingPunct="1">
              <a:spcBef>
                <a:spcPct val="50000"/>
              </a:spcBef>
            </a:pPr>
            <a:r>
              <a:rPr lang="fr-FR" altLang="fr-FR" sz="1200" b="1" dirty="0">
                <a:solidFill>
                  <a:srgbClr val="D60093"/>
                </a:solidFill>
                <a:latin typeface="Verdana" pitchFamily="34" charset="0"/>
              </a:rPr>
              <a:t>(CDKN2B)</a:t>
            </a:r>
          </a:p>
        </p:txBody>
      </p:sp>
      <p:grpSp>
        <p:nvGrpSpPr>
          <p:cNvPr id="88" name="Groupe 87"/>
          <p:cNvGrpSpPr/>
          <p:nvPr/>
        </p:nvGrpSpPr>
        <p:grpSpPr>
          <a:xfrm>
            <a:off x="4626639" y="5523492"/>
            <a:ext cx="685800" cy="258763"/>
            <a:chOff x="5240338" y="5118100"/>
            <a:chExt cx="685800" cy="258763"/>
          </a:xfrm>
        </p:grpSpPr>
        <p:sp>
          <p:nvSpPr>
            <p:cNvPr id="89" name="Line 82"/>
            <p:cNvSpPr>
              <a:spLocks noChangeShapeType="1"/>
            </p:cNvSpPr>
            <p:nvPr/>
          </p:nvSpPr>
          <p:spPr bwMode="auto">
            <a:xfrm>
              <a:off x="5240338" y="5133975"/>
              <a:ext cx="381000" cy="242888"/>
            </a:xfrm>
            <a:prstGeom prst="line">
              <a:avLst/>
            </a:prstGeom>
            <a:noFill/>
            <a:ln w="25400">
              <a:solidFill>
                <a:srgbClr val="CC0000"/>
              </a:solidFill>
              <a:round/>
              <a:headEnd/>
              <a:tailEnd type="triangle" w="med" len="me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90" name="Line 83"/>
            <p:cNvSpPr>
              <a:spLocks noChangeShapeType="1"/>
            </p:cNvSpPr>
            <p:nvPr/>
          </p:nvSpPr>
          <p:spPr bwMode="auto">
            <a:xfrm>
              <a:off x="5392738" y="5133975"/>
              <a:ext cx="381000" cy="242888"/>
            </a:xfrm>
            <a:prstGeom prst="line">
              <a:avLst/>
            </a:prstGeom>
            <a:noFill/>
            <a:ln w="25400">
              <a:solidFill>
                <a:srgbClr val="CC0000"/>
              </a:solidFill>
              <a:round/>
              <a:headEnd/>
              <a:tailEnd type="triangle" w="med" len="med"/>
            </a:ln>
            <a:extLst>
              <a:ext uri="{909E8E84-426E-40dd-AFC4-6F175D3DCCD1}">
                <a14:hiddenFill xmlns:a14="http://schemas.microsoft.com/office/drawing/2010/main" xmlns="">
                  <a:noFill/>
                </a14:hiddenFill>
              </a:ext>
            </a:extLst>
          </p:spPr>
          <p:txBody>
            <a:bodyPr/>
            <a:lstStyle/>
            <a:p>
              <a:endParaRPr lang="fr-CA" sz="2800">
                <a:latin typeface="+mj-lt"/>
              </a:endParaRPr>
            </a:p>
          </p:txBody>
        </p:sp>
        <p:sp>
          <p:nvSpPr>
            <p:cNvPr id="91" name="Line 84"/>
            <p:cNvSpPr>
              <a:spLocks noChangeShapeType="1"/>
            </p:cNvSpPr>
            <p:nvPr/>
          </p:nvSpPr>
          <p:spPr bwMode="auto">
            <a:xfrm>
              <a:off x="5545138" y="5118100"/>
              <a:ext cx="381000" cy="242888"/>
            </a:xfrm>
            <a:prstGeom prst="line">
              <a:avLst/>
            </a:prstGeom>
            <a:noFill/>
            <a:ln w="25400">
              <a:solidFill>
                <a:srgbClr val="CC0000"/>
              </a:solidFill>
              <a:round/>
              <a:headEnd/>
              <a:tailEnd type="triangle" w="med" len="med"/>
            </a:ln>
            <a:extLst>
              <a:ext uri="{909E8E84-426E-40dd-AFC4-6F175D3DCCD1}">
                <a14:hiddenFill xmlns:a14="http://schemas.microsoft.com/office/drawing/2010/main" xmlns="">
                  <a:noFill/>
                </a14:hiddenFill>
              </a:ext>
            </a:extLst>
          </p:spPr>
          <p:txBody>
            <a:bodyPr/>
            <a:lstStyle/>
            <a:p>
              <a:endParaRPr lang="fr-CA" sz="2800">
                <a:latin typeface="+mj-lt"/>
              </a:endParaRPr>
            </a:p>
          </p:txBody>
        </p:sp>
      </p:grpSp>
      <p:sp>
        <p:nvSpPr>
          <p:cNvPr id="92" name="Line 108"/>
          <p:cNvSpPr>
            <a:spLocks noChangeShapeType="1"/>
          </p:cNvSpPr>
          <p:nvPr/>
        </p:nvSpPr>
        <p:spPr bwMode="auto">
          <a:xfrm>
            <a:off x="5254745" y="5927351"/>
            <a:ext cx="6858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fr-CA"/>
          </a:p>
        </p:txBody>
      </p:sp>
      <p:cxnSp>
        <p:nvCxnSpPr>
          <p:cNvPr id="6" name="Connecteur droit avec flèche 5"/>
          <p:cNvCxnSpPr/>
          <p:nvPr/>
        </p:nvCxnSpPr>
        <p:spPr>
          <a:xfrm flipV="1">
            <a:off x="6325990" y="6072767"/>
            <a:ext cx="0" cy="328216"/>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7" name="ZoneTexte 6"/>
          <p:cNvSpPr txBox="1"/>
          <p:nvPr/>
        </p:nvSpPr>
        <p:spPr>
          <a:xfrm>
            <a:off x="6447316" y="6084004"/>
            <a:ext cx="1415772" cy="369332"/>
          </a:xfrm>
          <a:prstGeom prst="rect">
            <a:avLst/>
          </a:prstGeom>
          <a:noFill/>
        </p:spPr>
        <p:txBody>
          <a:bodyPr wrap="none" rtlCol="0">
            <a:spAutoFit/>
          </a:bodyPr>
          <a:lstStyle/>
          <a:p>
            <a:r>
              <a:rPr lang="fr-CA" dirty="0" err="1" smtClean="0">
                <a:solidFill>
                  <a:srgbClr val="C00000"/>
                </a:solidFill>
              </a:rPr>
              <a:t>Proliferation</a:t>
            </a:r>
            <a:endParaRPr lang="fr-CA" dirty="0">
              <a:solidFill>
                <a:srgbClr val="C00000"/>
              </a:solidFill>
            </a:endParaRPr>
          </a:p>
        </p:txBody>
      </p:sp>
    </p:spTree>
    <p:extLst>
      <p:ext uri="{BB962C8B-B14F-4D97-AF65-F5344CB8AC3E}">
        <p14:creationId xmlns:p14="http://schemas.microsoft.com/office/powerpoint/2010/main" xmlns="" val="38191949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8396" y="1190357"/>
            <a:ext cx="7605972" cy="5262979"/>
          </a:xfrm>
          <a:prstGeom prst="rect">
            <a:avLst/>
          </a:prstGeom>
        </p:spPr>
        <p:txBody>
          <a:bodyPr wrap="square">
            <a:spAutoFit/>
          </a:bodyPr>
          <a:lstStyle/>
          <a:p>
            <a:pPr marL="285750" indent="-285750" algn="just">
              <a:buClr>
                <a:srgbClr val="C00000"/>
              </a:buClr>
              <a:buFont typeface="Wingdings" panose="05000000000000000000" pitchFamily="2" charset="2"/>
              <a:buChar char="v"/>
            </a:pPr>
            <a:r>
              <a:rPr lang="en-US" sz="2400" dirty="0">
                <a:latin typeface="+mj-lt"/>
              </a:rPr>
              <a:t> </a:t>
            </a:r>
            <a:r>
              <a:rPr lang="en-US" sz="2400" dirty="0" smtClean="0">
                <a:latin typeface="+mj-lt"/>
              </a:rPr>
              <a:t>Mir19-a is a </a:t>
            </a:r>
            <a:r>
              <a:rPr lang="en-US" sz="2400" dirty="0" err="1">
                <a:latin typeface="+mj-lt"/>
              </a:rPr>
              <a:t>miRNA</a:t>
            </a:r>
            <a:r>
              <a:rPr lang="en-US" sz="2400" dirty="0">
                <a:latin typeface="+mj-lt"/>
              </a:rPr>
              <a:t> signature of bronchial epithelial cells in severe </a:t>
            </a:r>
            <a:r>
              <a:rPr lang="en-US" sz="2400" dirty="0" smtClean="0">
                <a:latin typeface="+mj-lt"/>
              </a:rPr>
              <a:t>asthma.</a:t>
            </a:r>
          </a:p>
          <a:p>
            <a:pPr algn="just">
              <a:buClr>
                <a:srgbClr val="C00000"/>
              </a:buClr>
            </a:pPr>
            <a:endParaRPr lang="en-US" sz="2400" dirty="0" smtClean="0">
              <a:latin typeface="+mj-lt"/>
            </a:endParaRPr>
          </a:p>
          <a:p>
            <a:pPr marL="285750" indent="-285750" algn="just">
              <a:buClr>
                <a:srgbClr val="C00000"/>
              </a:buClr>
              <a:buFont typeface="Wingdings" panose="05000000000000000000" pitchFamily="2" charset="2"/>
              <a:buChar char="v"/>
            </a:pPr>
            <a:r>
              <a:rPr lang="en-US" sz="2400" dirty="0" smtClean="0">
                <a:latin typeface="+mj-lt"/>
              </a:rPr>
              <a:t>MiR-19a down-regulates </a:t>
            </a:r>
            <a:r>
              <a:rPr lang="en-US" sz="2400" dirty="0">
                <a:latin typeface="+mj-lt"/>
              </a:rPr>
              <a:t>the expression of the </a:t>
            </a:r>
            <a:r>
              <a:rPr lang="en-US" sz="2400" i="1" dirty="0" err="1" smtClean="0">
                <a:latin typeface="+mj-lt"/>
              </a:rPr>
              <a:t>TGF</a:t>
            </a:r>
            <a:r>
              <a:rPr lang="en-US" sz="2400" i="1" dirty="0" err="1" smtClean="0">
                <a:latin typeface="Symbol" panose="05050102010706020507" pitchFamily="18" charset="2"/>
              </a:rPr>
              <a:t>b</a:t>
            </a:r>
            <a:r>
              <a:rPr lang="en-US" sz="2400" i="1" dirty="0" err="1" smtClean="0">
                <a:latin typeface="+mj-lt"/>
              </a:rPr>
              <a:t>RII</a:t>
            </a:r>
            <a:r>
              <a:rPr lang="en-US" sz="2400" i="1" dirty="0" smtClean="0">
                <a:latin typeface="+mj-lt"/>
              </a:rPr>
              <a:t> </a:t>
            </a:r>
            <a:r>
              <a:rPr lang="en-US" sz="2400" dirty="0">
                <a:latin typeface="+mj-lt"/>
              </a:rPr>
              <a:t>gene leading to p15 (</a:t>
            </a:r>
            <a:r>
              <a:rPr lang="en-US" sz="2400" i="1" dirty="0">
                <a:latin typeface="+mj-lt"/>
              </a:rPr>
              <a:t>CDKN2B</a:t>
            </a:r>
            <a:r>
              <a:rPr lang="en-US" sz="2400" dirty="0">
                <a:latin typeface="+mj-lt"/>
              </a:rPr>
              <a:t>) repression and then to the epithelium thickness observed in severe asthmatic patients. </a:t>
            </a:r>
            <a:endParaRPr lang="en-US" sz="2400" dirty="0" smtClean="0">
              <a:latin typeface="+mj-lt"/>
            </a:endParaRPr>
          </a:p>
          <a:p>
            <a:pPr algn="just">
              <a:buClr>
                <a:srgbClr val="C00000"/>
              </a:buClr>
            </a:pPr>
            <a:endParaRPr lang="en-US" sz="2400" dirty="0" smtClean="0">
              <a:latin typeface="+mj-lt"/>
            </a:endParaRPr>
          </a:p>
          <a:p>
            <a:pPr marL="285750" indent="-285750" algn="just">
              <a:buClr>
                <a:srgbClr val="C00000"/>
              </a:buClr>
              <a:buFont typeface="Wingdings" panose="05000000000000000000" pitchFamily="2" charset="2"/>
              <a:buChar char="v"/>
            </a:pPr>
            <a:r>
              <a:rPr lang="en-US" sz="2400" dirty="0" smtClean="0">
                <a:latin typeface="+mj-lt"/>
              </a:rPr>
              <a:t>Our </a:t>
            </a:r>
            <a:r>
              <a:rPr lang="en-US" sz="2400" dirty="0">
                <a:latin typeface="+mj-lt"/>
              </a:rPr>
              <a:t>study uncovers a new regulatory pathway involving miR-19a </a:t>
            </a:r>
            <a:r>
              <a:rPr lang="en-US" sz="2400" dirty="0" smtClean="0">
                <a:latin typeface="+mj-lt"/>
              </a:rPr>
              <a:t>in </a:t>
            </a:r>
            <a:r>
              <a:rPr lang="en-US" sz="2400" dirty="0">
                <a:latin typeface="+mj-lt"/>
              </a:rPr>
              <a:t>severe </a:t>
            </a:r>
            <a:r>
              <a:rPr lang="en-US" sz="2400" dirty="0" smtClean="0">
                <a:latin typeface="+mj-lt"/>
              </a:rPr>
              <a:t>asthma.</a:t>
            </a:r>
          </a:p>
          <a:p>
            <a:pPr algn="just">
              <a:buClr>
                <a:srgbClr val="C00000"/>
              </a:buClr>
            </a:pPr>
            <a:r>
              <a:rPr lang="en-US" sz="2400" dirty="0" smtClean="0">
                <a:latin typeface="+mj-lt"/>
              </a:rPr>
              <a:t> </a:t>
            </a:r>
          </a:p>
          <a:p>
            <a:pPr marL="285750" indent="-285750" algn="just">
              <a:buClr>
                <a:srgbClr val="C00000"/>
              </a:buClr>
              <a:buFont typeface="Wingdings" panose="05000000000000000000" pitchFamily="2" charset="2"/>
              <a:buChar char="v"/>
            </a:pPr>
            <a:r>
              <a:rPr lang="en-US" sz="2400" dirty="0" smtClean="0">
                <a:latin typeface="+mj-lt"/>
              </a:rPr>
              <a:t>Down-regulation of miR-19a </a:t>
            </a:r>
            <a:r>
              <a:rPr lang="en-US" sz="2400" dirty="0">
                <a:latin typeface="+mj-lt"/>
              </a:rPr>
              <a:t>expression </a:t>
            </a:r>
            <a:r>
              <a:rPr lang="en-US" sz="2400" dirty="0" smtClean="0">
                <a:latin typeface="+mj-lt"/>
              </a:rPr>
              <a:t>may </a:t>
            </a:r>
            <a:r>
              <a:rPr lang="en-US" sz="2400" dirty="0">
                <a:latin typeface="+mj-lt"/>
              </a:rPr>
              <a:t>be explored as a potential new therapy to modulate epithelium repair in asthma</a:t>
            </a:r>
            <a:r>
              <a:rPr lang="en-US" sz="2400" dirty="0" smtClean="0">
                <a:latin typeface="+mj-lt"/>
              </a:rPr>
              <a:t>.</a:t>
            </a:r>
          </a:p>
        </p:txBody>
      </p:sp>
      <p:sp>
        <p:nvSpPr>
          <p:cNvPr id="3" name="Text Box 5"/>
          <p:cNvSpPr txBox="1">
            <a:spLocks noChangeArrowheads="1"/>
          </p:cNvSpPr>
          <p:nvPr/>
        </p:nvSpPr>
        <p:spPr bwMode="auto">
          <a:xfrm>
            <a:off x="1835696" y="388604"/>
            <a:ext cx="502230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b="1" dirty="0" smtClean="0">
                <a:latin typeface="+mn-lt"/>
              </a:rPr>
              <a:t>CONCLUSION</a:t>
            </a:r>
            <a:endParaRPr lang="el-GR" altLang="fr-FR" b="1" dirty="0">
              <a:latin typeface="+mn-lt"/>
            </a:endParaRPr>
          </a:p>
        </p:txBody>
      </p:sp>
    </p:spTree>
    <p:extLst>
      <p:ext uri="{BB962C8B-B14F-4D97-AF65-F5344CB8AC3E}">
        <p14:creationId xmlns:p14="http://schemas.microsoft.com/office/powerpoint/2010/main" xmlns="" val="34463789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Text Box 6"/>
          <p:cNvSpPr txBox="1">
            <a:spLocks noChangeArrowheads="1"/>
          </p:cNvSpPr>
          <p:nvPr/>
        </p:nvSpPr>
        <p:spPr bwMode="auto">
          <a:xfrm>
            <a:off x="4808538" y="3084513"/>
            <a:ext cx="4335462"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en-CA" sz="2800">
              <a:solidFill>
                <a:srgbClr val="3366CC"/>
              </a:solidFill>
              <a:latin typeface="Times New Roman" pitchFamily="18" charset="0"/>
            </a:endParaRPr>
          </a:p>
          <a:p>
            <a:endParaRPr lang="en-CA" sz="2800">
              <a:solidFill>
                <a:srgbClr val="3366CC"/>
              </a:solidFill>
              <a:latin typeface="Times New Roman" pitchFamily="18" charset="0"/>
            </a:endParaRPr>
          </a:p>
        </p:txBody>
      </p:sp>
      <p:pic>
        <p:nvPicPr>
          <p:cNvPr id="44036" name="Picture 7" descr="IRS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60006" y="5133975"/>
            <a:ext cx="1897063" cy="13350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037" name="Picture 8" descr="ac1_bandeau"/>
          <p:cNvPicPr>
            <a:picLocks noChangeAspect="1" noChangeArrowheads="1"/>
          </p:cNvPicPr>
          <p:nvPr/>
        </p:nvPicPr>
        <p:blipFill>
          <a:blip r:embed="rId3">
            <a:extLst>
              <a:ext uri="{28A0092B-C50C-407E-A947-70E740481C1C}">
                <a14:useLocalDpi xmlns:a14="http://schemas.microsoft.com/office/drawing/2010/main" xmlns="" val="0"/>
              </a:ext>
            </a:extLst>
          </a:blip>
          <a:srcRect r="72807"/>
          <a:stretch>
            <a:fillRect/>
          </a:stretch>
        </p:blipFill>
        <p:spPr bwMode="auto">
          <a:xfrm>
            <a:off x="6372200" y="5276235"/>
            <a:ext cx="2098675"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038" name="Picture 3" descr="CIMG3049"/>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405313" y="1411288"/>
            <a:ext cx="4705350" cy="353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7" descr="Logo"/>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39552" y="5701980"/>
            <a:ext cx="1665349" cy="6973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Text Box 5"/>
          <p:cNvSpPr txBox="1">
            <a:spLocks noChangeArrowheads="1"/>
          </p:cNvSpPr>
          <p:nvPr/>
        </p:nvSpPr>
        <p:spPr bwMode="auto">
          <a:xfrm>
            <a:off x="1160812" y="260648"/>
            <a:ext cx="502230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r>
              <a:rPr lang="fr-FR" altLang="fr-FR" b="1" dirty="0" err="1" smtClean="0">
                <a:latin typeface="+mn-lt"/>
              </a:rPr>
              <a:t>Acknowledgments</a:t>
            </a:r>
            <a:endParaRPr lang="el-GR" altLang="fr-FR" b="1" dirty="0">
              <a:latin typeface="+mn-lt"/>
            </a:endParaRPr>
          </a:p>
        </p:txBody>
      </p:sp>
      <p:sp>
        <p:nvSpPr>
          <p:cNvPr id="2" name="ZoneTexte 1"/>
          <p:cNvSpPr txBox="1"/>
          <p:nvPr/>
        </p:nvSpPr>
        <p:spPr>
          <a:xfrm>
            <a:off x="336045" y="1006763"/>
            <a:ext cx="3275256" cy="2169825"/>
          </a:xfrm>
          <a:prstGeom prst="rect">
            <a:avLst/>
          </a:prstGeom>
          <a:noFill/>
        </p:spPr>
        <p:txBody>
          <a:bodyPr wrap="none" rtlCol="0">
            <a:spAutoFit/>
          </a:bodyPr>
          <a:lstStyle/>
          <a:p>
            <a:pPr>
              <a:lnSpc>
                <a:spcPct val="150000"/>
              </a:lnSpc>
            </a:pPr>
            <a:r>
              <a:rPr lang="fr-CA" dirty="0" smtClean="0"/>
              <a:t>Ikhlass Haj-Salem, </a:t>
            </a:r>
            <a:r>
              <a:rPr lang="fr-CA" dirty="0" err="1" smtClean="0"/>
              <a:t>PhD</a:t>
            </a:r>
            <a:endParaRPr lang="fr-CA" dirty="0" smtClean="0"/>
          </a:p>
          <a:p>
            <a:pPr>
              <a:lnSpc>
                <a:spcPct val="150000"/>
              </a:lnSpc>
            </a:pPr>
            <a:r>
              <a:rPr lang="fr-CA" dirty="0" smtClean="0"/>
              <a:t>Raouia Fakhfakh, </a:t>
            </a:r>
            <a:r>
              <a:rPr lang="fr-CA" dirty="0" err="1" smtClean="0"/>
              <a:t>PhD</a:t>
            </a:r>
            <a:endParaRPr lang="fr-CA" dirty="0" smtClean="0"/>
          </a:p>
          <a:p>
            <a:pPr>
              <a:lnSpc>
                <a:spcPct val="150000"/>
              </a:lnSpc>
            </a:pPr>
            <a:r>
              <a:rPr lang="fr-CA" dirty="0" smtClean="0"/>
              <a:t>Jean-Christophe Bérubé, </a:t>
            </a:r>
            <a:r>
              <a:rPr lang="fr-CA" dirty="0" err="1" smtClean="0"/>
              <a:t>MSc</a:t>
            </a:r>
            <a:endParaRPr lang="fr-CA" dirty="0" smtClean="0"/>
          </a:p>
          <a:p>
            <a:pPr>
              <a:lnSpc>
                <a:spcPct val="150000"/>
              </a:lnSpc>
            </a:pPr>
            <a:r>
              <a:rPr lang="fr-CA" dirty="0" smtClean="0"/>
              <a:t>Sophie Plante, </a:t>
            </a:r>
            <a:r>
              <a:rPr lang="fr-CA" dirty="0" err="1" smtClean="0"/>
              <a:t>MSc</a:t>
            </a:r>
            <a:endParaRPr lang="fr-CA" dirty="0" smtClean="0"/>
          </a:p>
          <a:p>
            <a:pPr>
              <a:lnSpc>
                <a:spcPct val="150000"/>
              </a:lnSpc>
            </a:pPr>
            <a:r>
              <a:rPr lang="fr-CA" dirty="0" smtClean="0"/>
              <a:t>Eric Jacques, </a:t>
            </a:r>
            <a:r>
              <a:rPr lang="fr-CA" dirty="0" err="1" smtClean="0"/>
              <a:t>MSc</a:t>
            </a:r>
            <a:endParaRPr lang="fr-CA" dirty="0" smtClean="0"/>
          </a:p>
        </p:txBody>
      </p:sp>
      <p:sp>
        <p:nvSpPr>
          <p:cNvPr id="3" name="ZoneTexte 2"/>
          <p:cNvSpPr txBox="1"/>
          <p:nvPr/>
        </p:nvSpPr>
        <p:spPr>
          <a:xfrm>
            <a:off x="467543" y="3182715"/>
            <a:ext cx="2621295" cy="2446824"/>
          </a:xfrm>
          <a:prstGeom prst="rect">
            <a:avLst/>
          </a:prstGeom>
          <a:noFill/>
        </p:spPr>
        <p:txBody>
          <a:bodyPr wrap="none" rtlCol="0">
            <a:spAutoFit/>
          </a:bodyPr>
          <a:lstStyle/>
          <a:p>
            <a:r>
              <a:rPr lang="fr-CA" dirty="0" smtClean="0"/>
              <a:t>Collaborators:</a:t>
            </a:r>
          </a:p>
          <a:p>
            <a:pPr>
              <a:lnSpc>
                <a:spcPct val="150000"/>
              </a:lnSpc>
            </a:pPr>
            <a:r>
              <a:rPr lang="fr-CA" dirty="0" smtClean="0"/>
              <a:t>Dr. Yohan Bossé</a:t>
            </a:r>
          </a:p>
          <a:p>
            <a:pPr>
              <a:lnSpc>
                <a:spcPct val="150000"/>
              </a:lnSpc>
            </a:pPr>
            <a:r>
              <a:rPr lang="fr-CA" dirty="0" smtClean="0"/>
              <a:t>Dr. Martin Simard</a:t>
            </a:r>
          </a:p>
          <a:p>
            <a:pPr>
              <a:lnSpc>
                <a:spcPct val="150000"/>
              </a:lnSpc>
            </a:pPr>
            <a:r>
              <a:rPr lang="fr-CA" dirty="0" smtClean="0"/>
              <a:t>Dr. Michel Laviolette</a:t>
            </a:r>
          </a:p>
          <a:p>
            <a:pPr>
              <a:lnSpc>
                <a:spcPct val="150000"/>
              </a:lnSpc>
            </a:pPr>
            <a:r>
              <a:rPr lang="fr-CA" dirty="0" smtClean="0"/>
              <a:t>Dr Qutayba Hamid</a:t>
            </a:r>
          </a:p>
          <a:p>
            <a:pPr>
              <a:lnSpc>
                <a:spcPct val="150000"/>
              </a:lnSpc>
            </a:pPr>
            <a:r>
              <a:rPr lang="fr-CA" dirty="0" smtClean="0"/>
              <a:t>Dr. Mahmoud Rouabhia</a:t>
            </a:r>
            <a:endParaRPr lang="fr-CA"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1273628" y="428625"/>
            <a:ext cx="6796769" cy="1143000"/>
          </a:xfrm>
        </p:spPr>
        <p:txBody>
          <a:bodyPr/>
          <a:lstStyle/>
          <a:p>
            <a:r>
              <a:rPr lang="en-US" sz="3600" b="1" dirty="0" smtClean="0">
                <a:solidFill>
                  <a:schemeClr val="tx1"/>
                </a:solidFill>
                <a:latin typeface="Baskerville Old Face" pitchFamily="18" charset="0"/>
                <a:ea typeface="ＭＳ Ｐゴシック" pitchFamily="50" charset="-128"/>
              </a:rPr>
              <a:t>Let Us Meet Again</a:t>
            </a:r>
          </a:p>
        </p:txBody>
      </p:sp>
      <p:sp>
        <p:nvSpPr>
          <p:cNvPr id="3" name="Content Placeholder 2"/>
          <p:cNvSpPr>
            <a:spLocks noGrp="1"/>
          </p:cNvSpPr>
          <p:nvPr>
            <p:ph idx="1"/>
          </p:nvPr>
        </p:nvSpPr>
        <p:spPr>
          <a:xfrm>
            <a:off x="1114425" y="1752600"/>
            <a:ext cx="6821261" cy="499110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19050">
            <a:solidFill>
              <a:srgbClr val="002060"/>
            </a:solidFill>
          </a:ln>
        </p:spPr>
        <p:txBody>
          <a:bodyPr>
            <a:normAutofit/>
          </a:bodyPr>
          <a:lstStyle/>
          <a:p>
            <a:pPr algn="ctr">
              <a:buFont typeface="Arial" charset="0"/>
              <a:buNone/>
              <a:defRPr/>
            </a:pPr>
            <a:r>
              <a:rPr lang="en-US" dirty="0" smtClean="0">
                <a:effectLst>
                  <a:outerShdw blurRad="38100" dist="38100" dir="2700000" algn="tl">
                    <a:srgbClr val="000000">
                      <a:alpha val="43137"/>
                    </a:srgbClr>
                  </a:outerShdw>
                </a:effectLst>
                <a:latin typeface="Georgia" pitchFamily="18" charset="0"/>
              </a:rPr>
              <a:t>We welcome you all to our future conferences of OMICS International  </a:t>
            </a:r>
          </a:p>
          <a:p>
            <a:pPr algn="ctr">
              <a:buFont typeface="Arial" charset="0"/>
              <a:buNone/>
              <a:defRPr/>
            </a:pPr>
            <a:endParaRPr lang="en-US" sz="2400" dirty="0" smtClean="0">
              <a:effectLst>
                <a:outerShdw blurRad="38100" dist="38100" dir="2700000" algn="tl">
                  <a:srgbClr val="000000">
                    <a:alpha val="43137"/>
                  </a:srgbClr>
                </a:outerShdw>
              </a:effectLst>
              <a:latin typeface="Georgia" pitchFamily="18" charset="0"/>
            </a:endParaRPr>
          </a:p>
          <a:p>
            <a:pPr algn="ctr">
              <a:buFont typeface="Arial" charset="0"/>
              <a:buNone/>
              <a:defRPr/>
            </a:pPr>
            <a:r>
              <a:rPr lang="en-US" sz="1800" dirty="0" smtClean="0">
                <a:effectLst>
                  <a:outerShdw blurRad="38100" dist="38100" dir="2700000" algn="tl">
                    <a:srgbClr val="000000">
                      <a:alpha val="43137"/>
                    </a:srgbClr>
                  </a:outerShdw>
                </a:effectLst>
                <a:latin typeface="Georgia" pitchFamily="18" charset="0"/>
              </a:rPr>
              <a:t>Please Visit:</a:t>
            </a:r>
            <a:r>
              <a:rPr lang="en-US" sz="2400" dirty="0">
                <a:effectLst>
                  <a:outerShdw blurRad="38100" dist="38100" dir="2700000" algn="tl">
                    <a:srgbClr val="000000">
                      <a:alpha val="43137"/>
                    </a:srgbClr>
                  </a:outerShdw>
                </a:effectLst>
                <a:latin typeface="Georgia" pitchFamily="18" charset="0"/>
              </a:rPr>
              <a:t/>
            </a:r>
            <a:br>
              <a:rPr lang="en-US" sz="2400" dirty="0">
                <a:effectLst>
                  <a:outerShdw blurRad="38100" dist="38100" dir="2700000" algn="tl">
                    <a:srgbClr val="000000">
                      <a:alpha val="43137"/>
                    </a:srgbClr>
                  </a:outerShdw>
                </a:effectLst>
                <a:latin typeface="Georgia" pitchFamily="18" charset="0"/>
              </a:rPr>
            </a:br>
            <a:r>
              <a:rPr lang="en-US" sz="2400" dirty="0" smtClean="0">
                <a:effectLst>
                  <a:outerShdw blurRad="38100" dist="38100" dir="2700000" algn="tl">
                    <a:srgbClr val="000000">
                      <a:alpha val="43137"/>
                    </a:srgbClr>
                  </a:outerShdw>
                </a:effectLst>
                <a:latin typeface="Georgia" pitchFamily="18" charset="0"/>
              </a:rPr>
              <a:t> </a:t>
            </a:r>
            <a:r>
              <a:rPr lang="en-US" sz="2400" dirty="0" smtClean="0">
                <a:effectLst>
                  <a:outerShdw blurRad="38100" dist="38100" dir="2700000" algn="tl">
                    <a:srgbClr val="000000">
                      <a:alpha val="43137"/>
                    </a:srgbClr>
                  </a:outerShdw>
                </a:effectLst>
                <a:latin typeface="Georgia" pitchFamily="18" charset="0"/>
                <a:hlinkClick r:id="rId2"/>
              </a:rPr>
              <a:t>http://integrativebiology.conferenceseries.com/</a:t>
            </a:r>
            <a:r>
              <a:rPr lang="en-US" sz="2400" dirty="0" smtClean="0">
                <a:effectLst>
                  <a:outerShdw blurRad="38100" dist="38100" dir="2700000" algn="tl">
                    <a:srgbClr val="000000">
                      <a:alpha val="43137"/>
                    </a:srgbClr>
                  </a:outerShdw>
                </a:effectLst>
                <a:latin typeface="Georgia" pitchFamily="18" charset="0"/>
              </a:rPr>
              <a:t> </a:t>
            </a:r>
            <a:endParaRPr lang="en-US" sz="2400" dirty="0">
              <a:effectLst>
                <a:outerShdw blurRad="38100" dist="38100" dir="2700000" algn="tl">
                  <a:srgbClr val="000000">
                    <a:alpha val="43137"/>
                  </a:srgbClr>
                </a:outerShdw>
              </a:effectLst>
              <a:latin typeface="Georgia" pitchFamily="18" charset="0"/>
            </a:endParaRPr>
          </a:p>
          <a:p>
            <a:pPr algn="ctr">
              <a:buFont typeface="Arial" charset="0"/>
              <a:buNone/>
              <a:defRPr/>
            </a:pPr>
            <a:r>
              <a:rPr lang="en-US" sz="2400" dirty="0">
                <a:effectLst>
                  <a:outerShdw blurRad="38100" dist="38100" dir="2700000" algn="tl">
                    <a:srgbClr val="000000">
                      <a:alpha val="43137"/>
                    </a:srgbClr>
                  </a:outerShdw>
                </a:effectLst>
                <a:latin typeface="Georgia" pitchFamily="18" charset="0"/>
                <a:hlinkClick r:id="rId3"/>
              </a:rPr>
              <a:t>http://conferenceseries.com</a:t>
            </a:r>
            <a:r>
              <a:rPr lang="en-US" sz="2400" dirty="0" smtClean="0">
                <a:effectLst>
                  <a:outerShdw blurRad="38100" dist="38100" dir="2700000" algn="tl">
                    <a:srgbClr val="000000">
                      <a:alpha val="43137"/>
                    </a:srgbClr>
                  </a:outerShdw>
                </a:effectLst>
                <a:latin typeface="Georgia" pitchFamily="18" charset="0"/>
                <a:hlinkClick r:id="rId3"/>
              </a:rPr>
              <a:t>/</a:t>
            </a:r>
            <a:r>
              <a:rPr lang="en-US" sz="2400" dirty="0" smtClean="0">
                <a:effectLst>
                  <a:outerShdw blurRad="38100" dist="38100" dir="2700000" algn="tl">
                    <a:srgbClr val="000000">
                      <a:alpha val="43137"/>
                    </a:srgbClr>
                  </a:outerShdw>
                </a:effectLst>
                <a:latin typeface="Georgia" pitchFamily="18" charset="0"/>
              </a:rPr>
              <a:t> </a:t>
            </a:r>
          </a:p>
          <a:p>
            <a:pPr algn="ctr">
              <a:buFont typeface="Arial" charset="0"/>
              <a:buNone/>
              <a:defRPr/>
            </a:pPr>
            <a:r>
              <a:rPr lang="en-US" sz="2400" dirty="0">
                <a:effectLst>
                  <a:outerShdw blurRad="38100" dist="38100" dir="2700000" algn="tl">
                    <a:srgbClr val="000000">
                      <a:alpha val="43137"/>
                    </a:srgbClr>
                  </a:outerShdw>
                </a:effectLst>
                <a:latin typeface="Georgia" pitchFamily="18" charset="0"/>
              </a:rPr>
              <a:t> </a:t>
            </a:r>
            <a:r>
              <a:rPr lang="en-US" sz="2400" dirty="0">
                <a:effectLst>
                  <a:outerShdw blurRad="38100" dist="38100" dir="2700000" algn="tl">
                    <a:srgbClr val="000000">
                      <a:alpha val="43137"/>
                    </a:srgbClr>
                  </a:outerShdw>
                </a:effectLst>
                <a:latin typeface="Georgia" pitchFamily="18" charset="0"/>
                <a:hlinkClick r:id="rId4"/>
              </a:rPr>
              <a:t>http://</a:t>
            </a:r>
            <a:r>
              <a:rPr lang="en-US" sz="2400" dirty="0" smtClean="0">
                <a:effectLst>
                  <a:outerShdw blurRad="38100" dist="38100" dir="2700000" algn="tl">
                    <a:srgbClr val="000000">
                      <a:alpha val="43137"/>
                    </a:srgbClr>
                  </a:outerShdw>
                </a:effectLst>
                <a:latin typeface="Georgia" pitchFamily="18" charset="0"/>
                <a:hlinkClick r:id="rId4"/>
              </a:rPr>
              <a:t>www.conferenceseries.com/genetics-and-molecular-biology-conferences.php</a:t>
            </a:r>
            <a:r>
              <a:rPr lang="en-US" sz="2400" dirty="0" smtClean="0">
                <a:effectLst>
                  <a:outerShdw blurRad="38100" dist="38100" dir="2700000" algn="tl">
                    <a:srgbClr val="000000">
                      <a:alpha val="43137"/>
                    </a:srgbClr>
                  </a:outerShdw>
                </a:effectLst>
                <a:latin typeface="Georgia" pitchFamily="18" charset="0"/>
              </a:rPr>
              <a:t> </a:t>
            </a:r>
          </a:p>
          <a:p>
            <a:pPr algn="just">
              <a:buFont typeface="Arial" charset="0"/>
              <a:buNone/>
              <a:defRPr/>
            </a:pPr>
            <a:endParaRPr lang="en-US" sz="2400" dirty="0" smtClean="0">
              <a:effectLst>
                <a:outerShdw blurRad="38100" dist="38100" dir="2700000" algn="tl">
                  <a:srgbClr val="000000">
                    <a:alpha val="43137"/>
                  </a:srgbClr>
                </a:outerShdw>
              </a:effectLst>
            </a:endParaRPr>
          </a:p>
          <a:p>
            <a:pPr algn="just">
              <a:buFont typeface="Arial" charset="0"/>
              <a:buNone/>
              <a:defRPr/>
            </a:pPr>
            <a:endParaRPr lang="en-US" sz="2400" dirty="0" smtClean="0">
              <a:effectLst>
                <a:outerShdw blurRad="38100" dist="38100" dir="2700000" algn="tl">
                  <a:srgbClr val="000000">
                    <a:alpha val="43137"/>
                  </a:srgbClr>
                </a:outerShdw>
              </a:effectLst>
            </a:endParaRPr>
          </a:p>
          <a:p>
            <a:pPr algn="just">
              <a:buFont typeface="Arial" charset="0"/>
              <a:buNone/>
              <a:defRPr/>
            </a:pPr>
            <a:endParaRPr lang="en-US" sz="2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1168524157"/>
      </p:ext>
    </p:extLst>
  </p:cSld>
  <p:clrMapOvr>
    <a:masterClrMapping/>
  </p:clrMapOvr>
</p:sld>
</file>

<file path=ppt/theme/theme1.xml><?xml version="1.0" encoding="utf-8"?>
<a:theme xmlns:a="http://schemas.openxmlformats.org/drawingml/2006/main" name="Réseau">
  <a:themeElements>
    <a:clrScheme name="Réseau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Réseau">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éseau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Réseau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Réseau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Réseau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Réseau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Réseau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Réseau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Réseau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Réseau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Réseau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Network</Template>
  <TotalTime>8638</TotalTime>
  <Words>938</Words>
  <Application>Microsoft Macintosh PowerPoint</Application>
  <PresentationFormat>On-screen Show (4:3)</PresentationFormat>
  <Paragraphs>196</Paragraphs>
  <Slides>28</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Réseau</vt:lpstr>
      <vt:lpstr>Prism 6</vt:lpstr>
      <vt:lpstr>    About OMICS Group</vt:lpstr>
      <vt:lpstr> About OMICS International Conferences</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Let Us Meet Again</vt:lpstr>
    </vt:vector>
  </TitlesOfParts>
  <Company>Hôpital Laval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jam-cha01</dc:creator>
  <cp:lastModifiedBy>Rachana</cp:lastModifiedBy>
  <cp:revision>352</cp:revision>
  <dcterms:created xsi:type="dcterms:W3CDTF">2010-05-10T19:14:38Z</dcterms:created>
  <dcterms:modified xsi:type="dcterms:W3CDTF">2015-08-10T10:33:09Z</dcterms:modified>
</cp:coreProperties>
</file>