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16" r:id="rId1"/>
  </p:sldMasterIdLst>
  <p:handoutMasterIdLst>
    <p:handoutMasterId r:id="rId30"/>
  </p:handoutMasterIdLst>
  <p:sldIdLst>
    <p:sldId id="256" r:id="rId2"/>
    <p:sldId id="266" r:id="rId3"/>
    <p:sldId id="257" r:id="rId4"/>
    <p:sldId id="265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2" r:id="rId19"/>
    <p:sldId id="283" r:id="rId20"/>
    <p:sldId id="280" r:id="rId21"/>
    <p:sldId id="281" r:id="rId22"/>
    <p:sldId id="258" r:id="rId23"/>
    <p:sldId id="262" r:id="rId24"/>
    <p:sldId id="259" r:id="rId25"/>
    <p:sldId id="263" r:id="rId26"/>
    <p:sldId id="260" r:id="rId27"/>
    <p:sldId id="264" r:id="rId28"/>
    <p:sldId id="261" r:id="rId29"/>
  </p:sldIdLst>
  <p:sldSz cx="9144000" cy="6858000" type="screen4x3"/>
  <p:notesSz cx="6858000" cy="9240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20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20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772A75-82A0-4CE3-BEEC-3FE45D6DF3EE}" type="datetimeFigureOut">
              <a:rPr lang="en-US" smtClean="0"/>
              <a:t>9/18/2016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7192"/>
            <a:ext cx="2971800" cy="4620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777192"/>
            <a:ext cx="2971800" cy="46204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4881DC-D103-4CCC-836C-3D74ADFBF3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79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AB3CA-9578-444B-A234-B6EFC49CAEE1}" type="datetimeFigureOut">
              <a:rPr lang="en-US" smtClean="0"/>
              <a:t>9/18/2016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6587A-A5F3-4ACB-879D-5F069F48A971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AB3CA-9578-444B-A234-B6EFC49CAEE1}" type="datetimeFigureOut">
              <a:rPr lang="en-US" smtClean="0"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6587A-A5F3-4ACB-879D-5F069F48A97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AB3CA-9578-444B-A234-B6EFC49CAEE1}" type="datetimeFigureOut">
              <a:rPr lang="en-US" smtClean="0"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6587A-A5F3-4ACB-879D-5F069F48A971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AB3CA-9578-444B-A234-B6EFC49CAEE1}" type="datetimeFigureOut">
              <a:rPr lang="en-US" smtClean="0"/>
              <a:t>9/18/2016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6587A-A5F3-4ACB-879D-5F069F48A97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AB3CA-9578-444B-A234-B6EFC49CAEE1}" type="datetimeFigureOut">
              <a:rPr lang="en-US" smtClean="0"/>
              <a:t>9/18/2016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6587A-A5F3-4ACB-879D-5F069F48A97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AB3CA-9578-444B-A234-B6EFC49CAEE1}" type="datetimeFigureOut">
              <a:rPr lang="en-US" smtClean="0"/>
              <a:t>9/18/2016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C6587A-A5F3-4ACB-879D-5F069F48A97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AB3CA-9578-444B-A234-B6EFC49CAEE1}" type="datetimeFigureOut">
              <a:rPr lang="en-US" smtClean="0"/>
              <a:t>9/18/2016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6587A-A5F3-4ACB-879D-5F069F48A97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AB3CA-9578-444B-A234-B6EFC49CAEE1}" type="datetimeFigureOut">
              <a:rPr lang="en-US" smtClean="0"/>
              <a:t>9/18/2016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E9C6587A-A5F3-4ACB-879D-5F069F48A97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9A3AB3CA-9578-444B-A234-B6EFC49CAEE1}" type="datetimeFigureOut">
              <a:rPr lang="en-US" smtClean="0"/>
              <a:t>9/18/2016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6587A-A5F3-4ACB-879D-5F069F48A97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AB3CA-9578-444B-A234-B6EFC49CAEE1}" type="datetimeFigureOut">
              <a:rPr lang="en-US" smtClean="0"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6587A-A5F3-4ACB-879D-5F069F48A97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AB3CA-9578-444B-A234-B6EFC49CAEE1}" type="datetimeFigureOut">
              <a:rPr lang="en-US" smtClean="0"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6587A-A5F3-4ACB-879D-5F069F48A97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A3AB3CA-9578-444B-A234-B6EFC49CAEE1}" type="datetimeFigureOut">
              <a:rPr lang="en-US" smtClean="0"/>
              <a:t>9/18/2016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9C6587A-A5F3-4ACB-879D-5F069F48A971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717" r:id="rId1"/>
    <p:sldLayoutId id="2147484718" r:id="rId2"/>
    <p:sldLayoutId id="2147484719" r:id="rId3"/>
    <p:sldLayoutId id="2147484720" r:id="rId4"/>
    <p:sldLayoutId id="2147484721" r:id="rId5"/>
    <p:sldLayoutId id="2147484722" r:id="rId6"/>
    <p:sldLayoutId id="2147484723" r:id="rId7"/>
    <p:sldLayoutId id="2147484724" r:id="rId8"/>
    <p:sldLayoutId id="2147484725" r:id="rId9"/>
    <p:sldLayoutId id="2147484726" r:id="rId10"/>
    <p:sldLayoutId id="214748472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Medical marijuana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23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Sociological Changes In Using Marijuana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Changes in attitudes</a:t>
            </a:r>
          </a:p>
          <a:p>
            <a:r>
              <a:rPr lang="en-US" dirty="0" smtClean="0"/>
              <a:t>Medical use</a:t>
            </a:r>
          </a:p>
          <a:p>
            <a:r>
              <a:rPr lang="en-US" dirty="0" smtClean="0"/>
              <a:t>Recreational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72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Evidence Supporting Marijuana In Pain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Analgesic capabilities</a:t>
            </a:r>
          </a:p>
          <a:p>
            <a:r>
              <a:rPr lang="en-US" dirty="0" smtClean="0"/>
              <a:t>Relieving anxiety </a:t>
            </a:r>
          </a:p>
          <a:p>
            <a:pPr lvl="1"/>
            <a:r>
              <a:rPr lang="en-US" dirty="0" smtClean="0"/>
              <a:t>Stress disorder</a:t>
            </a:r>
          </a:p>
          <a:p>
            <a:pPr lvl="1"/>
            <a:r>
              <a:rPr lang="en-US" dirty="0" smtClean="0"/>
              <a:t>Inflammatory bowel</a:t>
            </a:r>
          </a:p>
          <a:p>
            <a:pPr lvl="1"/>
            <a:r>
              <a:rPr lang="en-US" dirty="0" smtClean="0"/>
              <a:t>Migraines </a:t>
            </a:r>
          </a:p>
          <a:p>
            <a:r>
              <a:rPr lang="en-US" dirty="0" smtClean="0"/>
              <a:t>Bipolar disorders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04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Recreational Use States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20624" lvl="1" indent="-384048">
              <a:buSzPct val="80000"/>
              <a:buFont typeface="Wingdings 2"/>
              <a:buChar char=""/>
            </a:pPr>
            <a:r>
              <a:rPr lang="en-US" dirty="0" smtClean="0"/>
              <a:t>Colorado</a:t>
            </a:r>
          </a:p>
          <a:p>
            <a:pPr marL="420624" lvl="1" indent="-384048">
              <a:buSzPct val="80000"/>
              <a:buFont typeface="Wingdings 2"/>
              <a:buChar char=""/>
            </a:pPr>
            <a:r>
              <a:rPr lang="en-US" dirty="0" smtClean="0"/>
              <a:t>Alaska</a:t>
            </a:r>
          </a:p>
          <a:p>
            <a:pPr marL="420624" lvl="1" indent="-384048">
              <a:buSzPct val="80000"/>
              <a:buFont typeface="Wingdings 2"/>
              <a:buChar char=""/>
            </a:pPr>
            <a:r>
              <a:rPr lang="en-US" dirty="0" smtClean="0"/>
              <a:t>Oregon</a:t>
            </a:r>
          </a:p>
          <a:p>
            <a:pPr marL="420624" lvl="1" indent="-384048">
              <a:buSzPct val="80000"/>
              <a:buFont typeface="Wingdings 2"/>
              <a:buChar char=""/>
            </a:pPr>
            <a:r>
              <a:rPr lang="en-US" dirty="0" smtClean="0"/>
              <a:t>Washington</a:t>
            </a:r>
          </a:p>
          <a:p>
            <a:pPr marL="420624" lvl="1" indent="-384048">
              <a:buSzPct val="80000"/>
              <a:buFont typeface="Wingdings 2"/>
              <a:buChar char=""/>
            </a:pPr>
            <a:r>
              <a:rPr lang="en-US" dirty="0" smtClean="0"/>
              <a:t>DC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27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Reluctant acceptance</a:t>
            </a:r>
          </a:p>
          <a:p>
            <a:r>
              <a:rPr lang="en-US" dirty="0" smtClean="0"/>
              <a:t>Stigmatization </a:t>
            </a:r>
          </a:p>
          <a:p>
            <a:r>
              <a:rPr lang="en-US" dirty="0" smtClean="0"/>
              <a:t>Medical personnel hesitant to promote a federally illegal drug</a:t>
            </a:r>
          </a:p>
          <a:p>
            <a:r>
              <a:rPr lang="en-US" dirty="0" smtClean="0"/>
              <a:t>Long-term effects on mental ability</a:t>
            </a:r>
          </a:p>
          <a:p>
            <a:r>
              <a:rPr lang="en-US" dirty="0"/>
              <a:t>D</a:t>
            </a:r>
            <a:r>
              <a:rPr lang="en-US" dirty="0" smtClean="0"/>
              <a:t>osage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605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</a:t>
            </a:r>
            <a:r>
              <a:rPr lang="en-US" dirty="0"/>
              <a:t>I</a:t>
            </a:r>
            <a:r>
              <a:rPr lang="en-US" dirty="0" smtClean="0"/>
              <a:t>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Negative implications for health</a:t>
            </a:r>
          </a:p>
          <a:p>
            <a:pPr lvl="1"/>
            <a:r>
              <a:rPr lang="en-US" dirty="0" smtClean="0"/>
              <a:t>Lung damage if smoked</a:t>
            </a:r>
          </a:p>
          <a:p>
            <a:r>
              <a:rPr lang="en-US" dirty="0" smtClean="0"/>
              <a:t>Should medical doctors promote smoking?</a:t>
            </a:r>
          </a:p>
          <a:p>
            <a:r>
              <a:rPr lang="en-US" dirty="0" smtClean="0"/>
              <a:t>Marijuana is federally illegal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97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Societal Expectations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adults and parents are opposed to marijuana</a:t>
            </a:r>
          </a:p>
          <a:p>
            <a:r>
              <a:rPr lang="en-US" dirty="0" smtClean="0"/>
              <a:t>How will children view their parents using marijuana?</a:t>
            </a:r>
          </a:p>
          <a:p>
            <a:r>
              <a:rPr lang="en-US" dirty="0" smtClean="0"/>
              <a:t>Should marijuana be allowed in hospitals that are tobacco free zones?</a:t>
            </a:r>
          </a:p>
          <a:p>
            <a:r>
              <a:rPr lang="en-US" dirty="0" smtClean="0"/>
              <a:t>How can nurses in tobacco cessation programs encourage smoking marijuana?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613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Societal Expectations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Should marijuana be used in acute care settings?</a:t>
            </a:r>
          </a:p>
          <a:p>
            <a:r>
              <a:rPr lang="en-US" dirty="0" smtClean="0"/>
              <a:t>Would not other pharmaceutical interventions be better than marijuana?</a:t>
            </a:r>
          </a:p>
          <a:p>
            <a:r>
              <a:rPr lang="en-US" dirty="0" smtClean="0"/>
              <a:t>Marijuana considered entry-level drug to other illegal drugs</a:t>
            </a:r>
          </a:p>
          <a:p>
            <a:r>
              <a:rPr lang="en-US" dirty="0" smtClean="0"/>
              <a:t>Physicians may feel abandoned by the federal government in marijuana prescription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12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Dosage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Patient skepticism</a:t>
            </a:r>
          </a:p>
          <a:p>
            <a:r>
              <a:rPr lang="en-US" dirty="0" smtClean="0"/>
              <a:t>How much dosage is needed?</a:t>
            </a:r>
          </a:p>
          <a:p>
            <a:r>
              <a:rPr lang="en-US" dirty="0" smtClean="0"/>
              <a:t>Purity: no federal oversight because of legal status of marijuana</a:t>
            </a:r>
          </a:p>
          <a:p>
            <a:r>
              <a:rPr lang="en-US" dirty="0" smtClean="0"/>
              <a:t>Abuse by young people</a:t>
            </a:r>
          </a:p>
          <a:p>
            <a:r>
              <a:rPr lang="en-US" dirty="0" smtClean="0"/>
              <a:t>Side effects for example orthostatic hypotension, myocardial infarction</a:t>
            </a:r>
          </a:p>
          <a:p>
            <a:r>
              <a:rPr lang="en-US" dirty="0" smtClean="0"/>
              <a:t>High quality marijuana needed for 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210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Mechanisms of how marijuana works</a:t>
            </a:r>
          </a:p>
          <a:p>
            <a:r>
              <a:rPr lang="en-US" dirty="0" smtClean="0"/>
              <a:t>What medications need to be stopped prior to starting marijuana?</a:t>
            </a:r>
          </a:p>
          <a:p>
            <a:r>
              <a:rPr lang="en-US" dirty="0" smtClean="0"/>
              <a:t>How much is too much?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74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therapeutic modality use, strict quality control is needed</a:t>
            </a:r>
          </a:p>
          <a:p>
            <a:r>
              <a:rPr lang="en-US" dirty="0" smtClean="0"/>
              <a:t>How would quality-control be maintained? </a:t>
            </a:r>
          </a:p>
          <a:p>
            <a:r>
              <a:rPr lang="en-US" dirty="0" smtClean="0"/>
              <a:t>Should marijuana be dispensed by pharmacies?</a:t>
            </a:r>
          </a:p>
          <a:p>
            <a:r>
              <a:rPr lang="en-US" dirty="0" smtClean="0"/>
              <a:t>How would dispensing through pharmacies affect the current system?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33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federal law precludes marijuana use</a:t>
            </a:r>
          </a:p>
          <a:p>
            <a:r>
              <a:rPr lang="en-US" dirty="0" smtClean="0"/>
              <a:t>State law differs from federal law</a:t>
            </a:r>
          </a:p>
          <a:p>
            <a:r>
              <a:rPr lang="en-US" dirty="0" smtClean="0"/>
              <a:t>What impact will this have on physicians licenses?</a:t>
            </a:r>
          </a:p>
          <a:p>
            <a:r>
              <a:rPr lang="en-US" dirty="0" smtClean="0"/>
              <a:t>What about underage patients?</a:t>
            </a:r>
          </a:p>
          <a:p>
            <a:r>
              <a:rPr lang="en-US" dirty="0" smtClean="0"/>
              <a:t>Should marijuana be limited to chronic pain only?</a:t>
            </a:r>
          </a:p>
          <a:p>
            <a:r>
              <a:rPr lang="en-US" dirty="0" smtClean="0"/>
              <a:t>How to ensure the drug is not misused?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763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Advantages and Disadvantages of Marijuana (short list)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Decreased chronic pain</a:t>
            </a:r>
          </a:p>
          <a:p>
            <a:r>
              <a:rPr lang="en-US" dirty="0" smtClean="0"/>
              <a:t>Decreased nausea and vomiting with cancer treatment</a:t>
            </a:r>
          </a:p>
          <a:p>
            <a:r>
              <a:rPr lang="en-US" dirty="0" smtClean="0"/>
              <a:t>Decreased muscle spasm</a:t>
            </a:r>
          </a:p>
          <a:p>
            <a:r>
              <a:rPr lang="en-US" dirty="0" smtClean="0"/>
              <a:t>May reduce ocular pressure: glaucoma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Decreased immunity</a:t>
            </a:r>
          </a:p>
          <a:p>
            <a:r>
              <a:rPr lang="en-US" dirty="0" smtClean="0"/>
              <a:t>Respiratory illness</a:t>
            </a:r>
          </a:p>
          <a:p>
            <a:r>
              <a:rPr lang="en-US" dirty="0" smtClean="0"/>
              <a:t>Decreased mental health and brain function</a:t>
            </a:r>
          </a:p>
          <a:p>
            <a:r>
              <a:rPr lang="en-US" dirty="0" smtClean="0"/>
              <a:t>Decreased blood pressure</a:t>
            </a:r>
          </a:p>
          <a:p>
            <a:r>
              <a:rPr lang="en-US" dirty="0" smtClean="0"/>
              <a:t>Dry eyes and blurred vision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78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Patients Who May Benefit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Cancer patients</a:t>
            </a:r>
          </a:p>
          <a:p>
            <a:r>
              <a:rPr lang="en-US" dirty="0" smtClean="0"/>
              <a:t>HIV/AIDS</a:t>
            </a:r>
          </a:p>
          <a:p>
            <a:r>
              <a:rPr lang="en-US" dirty="0" smtClean="0"/>
              <a:t>Epilepsy </a:t>
            </a:r>
          </a:p>
          <a:p>
            <a:r>
              <a:rPr lang="en-US" dirty="0" smtClean="0"/>
              <a:t>Multiple sclerosis</a:t>
            </a:r>
          </a:p>
          <a:p>
            <a:r>
              <a:rPr lang="en-US" dirty="0" smtClean="0"/>
              <a:t>Rheumatoid arthritis</a:t>
            </a:r>
          </a:p>
          <a:p>
            <a:r>
              <a:rPr lang="en-US" dirty="0" smtClean="0"/>
              <a:t>Tourette’s syndrome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372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Legalization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25 states </a:t>
            </a:r>
            <a:r>
              <a:rPr lang="en-US" dirty="0"/>
              <a:t>and DC</a:t>
            </a:r>
            <a:r>
              <a:rPr lang="en-US" dirty="0" smtClean="0"/>
              <a:t> have legalized marijuana for medical use</a:t>
            </a:r>
          </a:p>
          <a:p>
            <a:r>
              <a:rPr lang="en-US" dirty="0"/>
              <a:t>Alaska, Colorado, </a:t>
            </a:r>
            <a:r>
              <a:rPr lang="en-US" dirty="0" smtClean="0"/>
              <a:t>Oregon, Washington and DC legal for medical and non-medical use</a:t>
            </a:r>
          </a:p>
          <a:p>
            <a:r>
              <a:rPr lang="en-US" dirty="0" smtClean="0"/>
              <a:t>11 other states have bills in progress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32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Under federal law marijuana is grouped as a schedule one drug</a:t>
            </a:r>
          </a:p>
          <a:p>
            <a:r>
              <a:rPr lang="en-US" dirty="0"/>
              <a:t>Other examples: heroin, lysergic acid diethylamide (LSD), </a:t>
            </a:r>
            <a:r>
              <a:rPr lang="en-US" dirty="0" smtClean="0"/>
              <a:t>3,4-methylenedioxymethamphetamine </a:t>
            </a:r>
            <a:r>
              <a:rPr lang="en-US" dirty="0"/>
              <a:t>(ecstasy), methaqualone, and </a:t>
            </a:r>
            <a:r>
              <a:rPr lang="en-US" dirty="0" smtClean="0"/>
              <a:t>peyote</a:t>
            </a:r>
          </a:p>
          <a:p>
            <a:r>
              <a:rPr lang="en-US" dirty="0" smtClean="0"/>
              <a:t>Will marijuana be recategorized?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04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perceived concerns about medical marijuana</a:t>
            </a:r>
          </a:p>
          <a:p>
            <a:r>
              <a:rPr lang="en-US" dirty="0" smtClean="0"/>
              <a:t>These concerns vary</a:t>
            </a:r>
          </a:p>
          <a:p>
            <a:r>
              <a:rPr lang="en-US" dirty="0" smtClean="0"/>
              <a:t>There are conflicting concepts</a:t>
            </a:r>
          </a:p>
          <a:p>
            <a:r>
              <a:rPr lang="en-US" dirty="0" smtClean="0"/>
              <a:t>Let us look at a few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179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Specific 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drugs, such as opiates, have more serious side effects</a:t>
            </a:r>
          </a:p>
          <a:p>
            <a:r>
              <a:rPr lang="en-US" dirty="0" smtClean="0"/>
              <a:t>Some patients do not respond to prescription medication</a:t>
            </a:r>
          </a:p>
          <a:p>
            <a:r>
              <a:rPr lang="en-US" dirty="0" smtClean="0"/>
              <a:t>Doctors and patients should have access to safe options</a:t>
            </a:r>
          </a:p>
          <a:p>
            <a:r>
              <a:rPr lang="en-US" dirty="0" smtClean="0"/>
              <a:t>Seriously ill patients should not be subject to arrest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550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Specific </a:t>
            </a:r>
            <a:r>
              <a:rPr lang="en-US" dirty="0" smtClean="0"/>
              <a:t>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Regulation would ensure safety</a:t>
            </a:r>
          </a:p>
          <a:p>
            <a:r>
              <a:rPr lang="en-US" dirty="0" smtClean="0"/>
              <a:t>State versus Federal laws</a:t>
            </a:r>
          </a:p>
          <a:p>
            <a:pPr lvl="1"/>
            <a:r>
              <a:rPr lang="en-US" dirty="0" smtClean="0"/>
              <a:t>In general, the Controlled Substances Act works under very limited circumstances</a:t>
            </a:r>
          </a:p>
          <a:p>
            <a:pPr lvl="1"/>
            <a:r>
              <a:rPr lang="en-US" dirty="0" smtClean="0"/>
              <a:t>The Fed preempts state law only when there is a positive conflict</a:t>
            </a:r>
          </a:p>
          <a:p>
            <a:pPr lvl="1"/>
            <a:r>
              <a:rPr lang="en-US" dirty="0" smtClean="0"/>
              <a:t>The Fed is unlikely to interfere with state marijuana programs</a:t>
            </a:r>
          </a:p>
          <a:p>
            <a:r>
              <a:rPr lang="en-US" dirty="0" smtClean="0"/>
              <a:t>Healthcare providers who use marijuana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6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Limitations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Ziva D. Cooper, PhD, assistant professor of clinical neurology at Columbia University voiced some concerns</a:t>
            </a:r>
          </a:p>
          <a:p>
            <a:r>
              <a:rPr lang="en-US" dirty="0" smtClean="0"/>
              <a:t>Lack of double blind, placebo-controlled studies, showing the efficacy of marijuana</a:t>
            </a:r>
          </a:p>
          <a:p>
            <a:r>
              <a:rPr lang="en-US" dirty="0" smtClean="0"/>
              <a:t>Risks of using medical marijuana such as dependence and the effects of smoking on pulmonary health</a:t>
            </a:r>
          </a:p>
          <a:p>
            <a:r>
              <a:rPr lang="en-US" dirty="0" smtClean="0"/>
              <a:t>Marijuana is not controlled in terms of the chemicals in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47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Counter Arguments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There are some double-blind studies</a:t>
            </a:r>
          </a:p>
          <a:p>
            <a:r>
              <a:rPr lang="en-US" dirty="0" smtClean="0"/>
              <a:t>There are CME courses regarding prescribing marijuana</a:t>
            </a:r>
          </a:p>
          <a:p>
            <a:r>
              <a:rPr lang="en-US" dirty="0" smtClean="0"/>
              <a:t>Many doctors recommend marijuana as an edible, to ensure, concentrates, or vaporized medication</a:t>
            </a:r>
          </a:p>
          <a:p>
            <a:r>
              <a:rPr lang="en-US" dirty="0" smtClean="0"/>
              <a:t>Precise steps need to be taken to establish effective treatment</a:t>
            </a:r>
          </a:p>
          <a:p>
            <a:r>
              <a:rPr lang="en-US" dirty="0" smtClean="0"/>
              <a:t>Marijuana as a schedule 1 drug, and federal scheduling needs to change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50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Davis, K., Allen, J., Bradfield, B., Farrelly, M., Duke, J., Shafer, P., &amp; Novak, S. (2016). Correlates of marijuana drugged driving and openness to driving while high: Evidence from Colorado and Washington. </a:t>
            </a:r>
            <a:r>
              <a:rPr lang="en-US" i="1" dirty="0"/>
              <a:t>Plos One, 11</a:t>
            </a:r>
            <a:r>
              <a:rPr lang="en-US" dirty="0"/>
              <a:t>(1), 146–853.</a:t>
            </a:r>
          </a:p>
          <a:p>
            <a:r>
              <a:rPr lang="en-US" dirty="0"/>
              <a:t>Fitzcharles, M., Clauw, D., Ste-Marie, P., &amp; Shir, Y. (2014). The dilemma of medical marijuana use by rheumatology patients. </a:t>
            </a:r>
            <a:r>
              <a:rPr lang="en-US" i="1" dirty="0"/>
              <a:t>Arthritis Care &amp; Research, 66</a:t>
            </a:r>
            <a:r>
              <a:rPr lang="en-US" dirty="0"/>
              <a:t>(6), 797–801.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89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Goldsmith, R., Targino, M., Fanciullo, G., Martin, D., Hartenbaum, N., White, J., &amp; Franklin, P. (2015). Medical marijuana in the workplace. </a:t>
            </a:r>
            <a:r>
              <a:rPr lang="en-US" i="1" dirty="0"/>
              <a:t>Challenges and Management Options for Occupational Physicians, 57</a:t>
            </a:r>
            <a:r>
              <a:rPr lang="en-US" dirty="0"/>
              <a:t>(5), 518–525.</a:t>
            </a:r>
          </a:p>
          <a:p>
            <a:r>
              <a:rPr lang="en-US" dirty="0"/>
              <a:t>Hall, W. (2015). U.S. policy responses to calls for the medical use of cannabis. </a:t>
            </a:r>
            <a:r>
              <a:rPr lang="en-US" i="1" dirty="0"/>
              <a:t>Journal of Biology and Medicine, 88</a:t>
            </a:r>
            <a:r>
              <a:rPr lang="en-US" dirty="0"/>
              <a:t>(2015), 257–264.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83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Kondrad, E., &amp; Reid, A. (2013). Colorado family physicians’ attitudes toward medical marijuana. </a:t>
            </a:r>
            <a:r>
              <a:rPr lang="en-US" i="1" dirty="0"/>
              <a:t>Journal of the American Board of Family Medicine, 26</a:t>
            </a:r>
            <a:r>
              <a:rPr lang="en-US" dirty="0"/>
              <a:t>(1), 52–60.</a:t>
            </a:r>
          </a:p>
          <a:p>
            <a:r>
              <a:rPr lang="en-US" dirty="0"/>
              <a:t>Linares, R., Choi-Nurvitadhi, J., Cooper, S., Ham, Y., Ishmael, J., &amp; Zweber, A. (2016). Personnel training and patient education in medical marijuana dispensaries in Oregon. </a:t>
            </a:r>
            <a:r>
              <a:rPr lang="en-US" i="1" dirty="0"/>
              <a:t>Journal of the American Pharmacists Association, 56</a:t>
            </a:r>
            <a:r>
              <a:rPr lang="en-US" dirty="0"/>
              <a:t>(2016), 270–273.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57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Neavyn, M., Blohm, E., Babu, K., &amp; Bird, S. (2014). Medical marijuana and driving.</a:t>
            </a:r>
            <a:r>
              <a:rPr lang="en-US" i="1" dirty="0"/>
              <a:t>journal of Medical Toxicology, 10</a:t>
            </a:r>
            <a:r>
              <a:rPr lang="en-US" dirty="0"/>
              <a:t>(3), 269–279.</a:t>
            </a:r>
          </a:p>
          <a:p>
            <a:r>
              <a:rPr lang="en-US" dirty="0"/>
              <a:t>Nussbaum, A., Boyer, J., &amp; Kondrad, E. (2011). “But my doctor recommended pot”: Medical marijuana and the patient–physician relationship. </a:t>
            </a:r>
            <a:r>
              <a:rPr lang="en-US" i="1" dirty="0"/>
              <a:t>Journal of General Internal Medicine, 26</a:t>
            </a:r>
            <a:r>
              <a:rPr lang="en-US" dirty="0"/>
              <a:t>(11), 1364–1367.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94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Phillips, J., Holland, M., Baldwin, D., Gifford-Meuleveld, L., Mueller, K., Perkison, B., &amp; Dreger, M. (2016). Marijuana in the workplace: Guidance for occupational health professionals and employers: Joint guidance statement of the American Association of Occupational Health Nurses and the American College of Occupational and Environmental Medicine. </a:t>
            </a:r>
            <a:r>
              <a:rPr lang="en-US" i="1" dirty="0"/>
              <a:t>Workplace and Safety, 63</a:t>
            </a:r>
            <a:r>
              <a:rPr lang="en-US" dirty="0"/>
              <a:t>(4), 139–164.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69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Satterlund, T., Lee, J., &amp; Moore, R. (2015). Stigma among California’s medical marijuana patients. </a:t>
            </a:r>
            <a:r>
              <a:rPr lang="en-US" i="1" dirty="0"/>
              <a:t>Journal of Psychoactive Drugs, 47</a:t>
            </a:r>
            <a:r>
              <a:rPr lang="en-US" dirty="0"/>
              <a:t>(1), 10–17.</a:t>
            </a:r>
          </a:p>
          <a:p>
            <a:r>
              <a:rPr lang="en-US" dirty="0"/>
              <a:t>Welsh, J</a:t>
            </a:r>
            <a:r>
              <a:rPr lang="en-US" i="1" dirty="0"/>
              <a:t>.</a:t>
            </a:r>
            <a:r>
              <a:rPr lang="en-US" dirty="0"/>
              <a:t> (2014). Medical marijuana: A hazy state of affairs for nurses: Few clear rules exists to guide prescribing and patient education. </a:t>
            </a:r>
            <a:r>
              <a:rPr lang="en-US" i="1" dirty="0"/>
              <a:t>American Journal of Nursing, 114</a:t>
            </a:r>
            <a:r>
              <a:rPr lang="en-US" dirty="0"/>
              <a:t>(8), 19–20.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07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Wilkinson, S., Yarnell, S., Radhakrishnan, R., Ball, S., &amp; D’Souza, D. (2016). Marijuana legalization: Impact on physicians and public health. </a:t>
            </a:r>
            <a:r>
              <a:rPr lang="en-US" i="1" dirty="0"/>
              <a:t>Annual Review of Medicine., 67</a:t>
            </a:r>
            <a:r>
              <a:rPr lang="en-US" dirty="0"/>
              <a:t>, 453–466.</a:t>
            </a:r>
          </a:p>
          <a:p>
            <a:r>
              <a:rPr lang="en-US" dirty="0"/>
              <a:t>Ziemianski, D., Capler, R., Tekanoff, R., Lacasse, A., Luconi, F., &amp; Ware, M. (2015). Cannabis in medicine: A national educational needs assessment among Canadian physicians. </a:t>
            </a:r>
            <a:r>
              <a:rPr lang="en-US" i="1" dirty="0"/>
              <a:t>BMC Medical Education, 15</a:t>
            </a:r>
            <a:r>
              <a:rPr lang="en-US" dirty="0"/>
              <a:t>(52), 1–7.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20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223</TotalTime>
  <Words>1231</Words>
  <Application>Microsoft Office PowerPoint</Application>
  <PresentationFormat>On-screen Show (4:3)</PresentationFormat>
  <Paragraphs>136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Technic</vt:lpstr>
      <vt:lpstr>Medical marijuana</vt:lpstr>
      <vt:lpstr>Sociological Changes In Using Marijuana</vt:lpstr>
      <vt:lpstr>Evidence Supporting Marijuana In Pain Management</vt:lpstr>
      <vt:lpstr>Recreational Use States </vt:lpstr>
      <vt:lpstr>Issues </vt:lpstr>
      <vt:lpstr>Other Issues</vt:lpstr>
      <vt:lpstr>Societal Expectations</vt:lpstr>
      <vt:lpstr>Societal Expectations</vt:lpstr>
      <vt:lpstr>Dosage </vt:lpstr>
      <vt:lpstr>Health Data</vt:lpstr>
      <vt:lpstr>Quality Control</vt:lpstr>
      <vt:lpstr>Government </vt:lpstr>
      <vt:lpstr>Advantages and Disadvantages of Marijuana (short list)</vt:lpstr>
      <vt:lpstr>Patients Who May Benefit</vt:lpstr>
      <vt:lpstr>Legalization </vt:lpstr>
      <vt:lpstr>Other Law</vt:lpstr>
      <vt:lpstr>Concerns</vt:lpstr>
      <vt:lpstr>Specific Concerns</vt:lpstr>
      <vt:lpstr>Specific Concerns</vt:lpstr>
      <vt:lpstr>Limitations </vt:lpstr>
      <vt:lpstr>Counter Arguments</vt:lpstr>
      <vt:lpstr>References </vt:lpstr>
      <vt:lpstr>References</vt:lpstr>
      <vt:lpstr>References</vt:lpstr>
      <vt:lpstr>References</vt:lpstr>
      <vt:lpstr>References</vt:lpstr>
      <vt:lpstr>References</vt:lpstr>
      <vt:lpstr>References</vt:lpstr>
    </vt:vector>
  </TitlesOfParts>
  <Company>Touro University Nevada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</dc:creator>
  <cp:lastModifiedBy>author</cp:lastModifiedBy>
  <cp:revision>26</cp:revision>
  <cp:lastPrinted>2016-09-19T02:23:41Z</cp:lastPrinted>
  <dcterms:created xsi:type="dcterms:W3CDTF">2016-09-17T21:11:03Z</dcterms:created>
  <dcterms:modified xsi:type="dcterms:W3CDTF">2016-09-19T02:38:24Z</dcterms:modified>
</cp:coreProperties>
</file>