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2765" y="165603"/>
            <a:ext cx="8958468" cy="2477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6.xml"/><Relationship Id="rId5" Type="http://schemas.openxmlformats.org/officeDocument/2006/relationships/slideLayout" Target="../slideLayouts/slideLayout7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7479" y="-105034"/>
            <a:ext cx="8829040" cy="34347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52116" y="1216021"/>
            <a:ext cx="6239766" cy="20529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algn="ctr" marL="13970" marR="5080">
              <a:lnSpc>
                <a:spcPct val="100000"/>
              </a:lnSpc>
            </a:pPr>
            <a:r>
              <a:rPr dirty="0" spc="-5"/>
              <a:t>Multidimensional </a:t>
            </a:r>
            <a:r>
              <a:rPr dirty="0" spc="-15"/>
              <a:t>Views</a:t>
            </a:r>
            <a:r>
              <a:rPr dirty="0" spc="-85"/>
              <a:t> </a:t>
            </a:r>
            <a:r>
              <a:rPr dirty="0"/>
              <a:t>of  </a:t>
            </a:r>
            <a:r>
              <a:rPr dirty="0" spc="-5"/>
              <a:t>Childhood </a:t>
            </a:r>
            <a:r>
              <a:rPr dirty="0" spc="-25"/>
              <a:t>Psychosis </a:t>
            </a:r>
            <a:r>
              <a:rPr dirty="0"/>
              <a:t>and  </a:t>
            </a:r>
            <a:r>
              <a:rPr dirty="0" spc="-5"/>
              <a:t>Multimodal</a:t>
            </a:r>
            <a:r>
              <a:rPr dirty="0" spc="-70"/>
              <a:t> </a:t>
            </a:r>
            <a:r>
              <a:rPr dirty="0" spc="-40"/>
              <a:t>Treatment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946530" y="3907407"/>
            <a:ext cx="5250815" cy="11068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3200">
                <a:latin typeface="Calibri"/>
                <a:cs typeface="Calibri"/>
              </a:rPr>
              <a:t>James </a:t>
            </a:r>
            <a:r>
              <a:rPr dirty="0" sz="3200">
                <a:latin typeface="Calibri"/>
                <a:cs typeface="Calibri"/>
              </a:rPr>
              <a:t>B. </a:t>
            </a:r>
            <a:r>
              <a:rPr dirty="0" sz="3200" spc="-35">
                <a:latin typeface="Calibri"/>
                <a:cs typeface="Calibri"/>
              </a:rPr>
              <a:t>McCarthy, </a:t>
            </a:r>
            <a:r>
              <a:rPr dirty="0" sz="3200" spc="-15">
                <a:latin typeface="Calibri"/>
                <a:cs typeface="Calibri"/>
              </a:rPr>
              <a:t>Ph.D.,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5">
                <a:latin typeface="Calibri"/>
                <a:cs typeface="Calibri"/>
              </a:rPr>
              <a:t>ABPP</a:t>
            </a:r>
            <a:endParaRPr sz="3200">
              <a:latin typeface="Calibri"/>
              <a:cs typeface="Calibri"/>
            </a:endParaRPr>
          </a:p>
          <a:p>
            <a:pPr algn="ctr" marL="2540">
              <a:lnSpc>
                <a:spcPct val="100000"/>
              </a:lnSpc>
              <a:spcBef>
                <a:spcPts val="770"/>
              </a:spcBef>
            </a:pPr>
            <a:r>
              <a:rPr dirty="0" sz="3200" spc="-20">
                <a:latin typeface="Calibri"/>
                <a:cs typeface="Calibri"/>
              </a:rPr>
              <a:t>Pace</a:t>
            </a:r>
            <a:r>
              <a:rPr dirty="0" sz="3200" spc="-55">
                <a:latin typeface="Calibri"/>
                <a:cs typeface="Calibri"/>
              </a:rPr>
              <a:t> </a:t>
            </a:r>
            <a:r>
              <a:rPr dirty="0" sz="3200" spc="-15">
                <a:latin typeface="Calibri"/>
                <a:cs typeface="Calibri"/>
              </a:rPr>
              <a:t>University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80136" rIns="0" bIns="0" rtlCol="0" vert="horz">
            <a:spAutoFit/>
          </a:bodyPr>
          <a:lstStyle/>
          <a:p>
            <a:pPr marL="3482975">
              <a:lnSpc>
                <a:spcPct val="100000"/>
              </a:lnSpc>
            </a:pPr>
            <a:r>
              <a:rPr dirty="0" spc="-10" b="1">
                <a:latin typeface="Calibri"/>
                <a:cs typeface="Calibri"/>
              </a:rPr>
              <a:t>Etiology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14039"/>
            <a:ext cx="7941309" cy="3086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4000" spc="-25">
                <a:latin typeface="Calibri"/>
                <a:cs typeface="Calibri"/>
              </a:rPr>
              <a:t>Psychosis </a:t>
            </a:r>
            <a:r>
              <a:rPr dirty="0" sz="4000" spc="-20">
                <a:latin typeface="Calibri"/>
                <a:cs typeface="Calibri"/>
              </a:rPr>
              <a:t>evolves </a:t>
            </a:r>
            <a:r>
              <a:rPr dirty="0" sz="4000" spc="-20">
                <a:latin typeface="Calibri"/>
                <a:cs typeface="Calibri"/>
              </a:rPr>
              <a:t>from </a:t>
            </a:r>
            <a:r>
              <a:rPr dirty="0" sz="4000" spc="-5">
                <a:latin typeface="Calibri"/>
                <a:cs typeface="Calibri"/>
              </a:rPr>
              <a:t>multi-  </a:t>
            </a:r>
            <a:r>
              <a:rPr dirty="0" sz="4000" spc="-5">
                <a:latin typeface="Calibri"/>
                <a:cs typeface="Calibri"/>
              </a:rPr>
              <a:t>dimensional, </a:t>
            </a:r>
            <a:r>
              <a:rPr dirty="0" sz="4000" spc="-15">
                <a:latin typeface="Calibri"/>
                <a:cs typeface="Calibri"/>
              </a:rPr>
              <a:t>developmental </a:t>
            </a:r>
            <a:r>
              <a:rPr dirty="0" sz="4000" spc="-30">
                <a:latin typeface="Calibri"/>
                <a:cs typeface="Calibri"/>
              </a:rPr>
              <a:t>pathways  </a:t>
            </a:r>
            <a:r>
              <a:rPr dirty="0" sz="4000" spc="-5">
                <a:latin typeface="Calibri"/>
                <a:cs typeface="Calibri"/>
              </a:rPr>
              <a:t>and </a:t>
            </a:r>
            <a:r>
              <a:rPr dirty="0" sz="4000" spc="-5">
                <a:latin typeface="Calibri"/>
                <a:cs typeface="Calibri"/>
              </a:rPr>
              <a:t>the </a:t>
            </a:r>
            <a:r>
              <a:rPr dirty="0" sz="4000" spc="-5">
                <a:latin typeface="Calibri"/>
                <a:cs typeface="Calibri"/>
              </a:rPr>
              <a:t>poorly </a:t>
            </a:r>
            <a:r>
              <a:rPr dirty="0" sz="4000" spc="-20">
                <a:latin typeface="Calibri"/>
                <a:cs typeface="Calibri"/>
              </a:rPr>
              <a:t>understood </a:t>
            </a:r>
            <a:r>
              <a:rPr dirty="0" sz="4000" spc="-20">
                <a:latin typeface="Calibri"/>
                <a:cs typeface="Calibri"/>
              </a:rPr>
              <a:t>interaction  </a:t>
            </a:r>
            <a:r>
              <a:rPr dirty="0" sz="4000" spc="-5">
                <a:latin typeface="Calibri"/>
                <a:cs typeface="Calibri"/>
              </a:rPr>
              <a:t>of </a:t>
            </a:r>
            <a:r>
              <a:rPr dirty="0" sz="4000" spc="-10">
                <a:latin typeface="Calibri"/>
                <a:cs typeface="Calibri"/>
              </a:rPr>
              <a:t>genetic </a:t>
            </a:r>
            <a:r>
              <a:rPr dirty="0" sz="4000" spc="-10">
                <a:latin typeface="Calibri"/>
                <a:cs typeface="Calibri"/>
              </a:rPr>
              <a:t>vulnerabilities </a:t>
            </a:r>
            <a:r>
              <a:rPr dirty="0" sz="4000" spc="-5">
                <a:latin typeface="Calibri"/>
                <a:cs typeface="Calibri"/>
              </a:rPr>
              <a:t>and  </a:t>
            </a:r>
            <a:r>
              <a:rPr dirty="0" sz="4000" spc="-20">
                <a:latin typeface="Calibri"/>
                <a:cs typeface="Calibri"/>
              </a:rPr>
              <a:t>environmental</a:t>
            </a:r>
            <a:r>
              <a:rPr dirty="0" sz="4000" spc="-95">
                <a:latin typeface="Calibri"/>
                <a:cs typeface="Calibri"/>
              </a:rPr>
              <a:t> </a:t>
            </a:r>
            <a:r>
              <a:rPr dirty="0" sz="4000" spc="-20">
                <a:latin typeface="Calibri"/>
                <a:cs typeface="Calibri"/>
              </a:rPr>
              <a:t>stressors.</a:t>
            </a:r>
            <a:endParaRPr sz="4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80340" rIns="0" bIns="0" rtlCol="0" vert="horz">
            <a:spAutoFit/>
          </a:bodyPr>
          <a:lstStyle/>
          <a:p>
            <a:pPr marL="1515110">
              <a:lnSpc>
                <a:spcPct val="100000"/>
              </a:lnSpc>
            </a:pPr>
            <a:r>
              <a:rPr dirty="0" sz="4800" spc="-10" b="1">
                <a:latin typeface="Calibri"/>
                <a:cs typeface="Calibri"/>
              </a:rPr>
              <a:t>Fundamental</a:t>
            </a:r>
            <a:r>
              <a:rPr dirty="0" sz="4800" spc="-65" b="1">
                <a:latin typeface="Calibri"/>
                <a:cs typeface="Calibri"/>
              </a:rPr>
              <a:t> </a:t>
            </a:r>
            <a:r>
              <a:rPr dirty="0" sz="4800" spc="-10" b="1">
                <a:latin typeface="Calibri"/>
                <a:cs typeface="Calibri"/>
              </a:rPr>
              <a:t>Concepts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740" y="1093973"/>
            <a:ext cx="8662035" cy="52254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756285" marR="5080" indent="-743585">
              <a:lnSpc>
                <a:spcPct val="80000"/>
              </a:lnSpc>
              <a:buAutoNum type="arabicPeriod"/>
              <a:tabLst>
                <a:tab pos="756920" algn="l"/>
                <a:tab pos="2868295" algn="l"/>
                <a:tab pos="6773545" algn="l"/>
                <a:tab pos="7098665" algn="l"/>
              </a:tabLst>
            </a:pPr>
            <a:r>
              <a:rPr dirty="0" sz="3700" spc="-25">
                <a:latin typeface="Calibri"/>
                <a:cs typeface="Calibri"/>
              </a:rPr>
              <a:t>Psychotic </a:t>
            </a:r>
            <a:r>
              <a:rPr dirty="0" sz="3700" spc="-25">
                <a:latin typeface="Calibri"/>
                <a:cs typeface="Calibri"/>
              </a:rPr>
              <a:t>symptoms </a:t>
            </a:r>
            <a:r>
              <a:rPr dirty="0" sz="3700" spc="-30">
                <a:latin typeface="Calibri"/>
                <a:cs typeface="Calibri"/>
              </a:rPr>
              <a:t>may </a:t>
            </a:r>
            <a:r>
              <a:rPr dirty="0" sz="3700" spc="-5">
                <a:latin typeface="Calibri"/>
                <a:cs typeface="Calibri"/>
              </a:rPr>
              <a:t>or </a:t>
            </a:r>
            <a:r>
              <a:rPr dirty="0" sz="3700" spc="-30">
                <a:latin typeface="Calibri"/>
                <a:cs typeface="Calibri"/>
              </a:rPr>
              <a:t>may </a:t>
            </a:r>
            <a:r>
              <a:rPr dirty="0" sz="3700" spc="-10">
                <a:latin typeface="Calibri"/>
                <a:cs typeface="Calibri"/>
              </a:rPr>
              <a:t>not  </a:t>
            </a:r>
            <a:r>
              <a:rPr dirty="0" sz="3700" spc="-20">
                <a:latin typeface="Calibri"/>
                <a:cs typeface="Calibri"/>
              </a:rPr>
              <a:t>constitute </a:t>
            </a:r>
            <a:r>
              <a:rPr dirty="0" sz="3700" spc="130">
                <a:latin typeface="Calibri"/>
                <a:cs typeface="Calibri"/>
              </a:rPr>
              <a:t> </a:t>
            </a:r>
            <a:r>
              <a:rPr dirty="0" sz="3700" spc="-20">
                <a:latin typeface="Calibri"/>
                <a:cs typeface="Calibri"/>
              </a:rPr>
              <a:t>psychotic </a:t>
            </a:r>
            <a:r>
              <a:rPr dirty="0" sz="3700" spc="130">
                <a:latin typeface="Calibri"/>
                <a:cs typeface="Calibri"/>
              </a:rPr>
              <a:t> </a:t>
            </a:r>
            <a:r>
              <a:rPr dirty="0" sz="3700" spc="-20">
                <a:latin typeface="Calibri"/>
                <a:cs typeface="Calibri"/>
              </a:rPr>
              <a:t>disorders.</a:t>
            </a:r>
            <a:r>
              <a:rPr dirty="0" sz="3700" spc="-20">
                <a:latin typeface="Times New Roman"/>
                <a:cs typeface="Times New Roman"/>
              </a:rPr>
              <a:t>	</a:t>
            </a:r>
            <a:r>
              <a:rPr dirty="0" sz="3700" spc="-20">
                <a:latin typeface="Calibri"/>
                <a:cs typeface="Calibri"/>
              </a:rPr>
              <a:t>Discrete  </a:t>
            </a:r>
            <a:r>
              <a:rPr dirty="0" sz="3700" spc="-20">
                <a:latin typeface="Calibri"/>
                <a:cs typeface="Calibri"/>
              </a:rPr>
              <a:t>psychotic </a:t>
            </a:r>
            <a:r>
              <a:rPr dirty="0" sz="3700" spc="-25">
                <a:latin typeface="Calibri"/>
                <a:cs typeface="Calibri"/>
              </a:rPr>
              <a:t>symptoms </a:t>
            </a:r>
            <a:r>
              <a:rPr dirty="0" sz="3700" spc="-20">
                <a:latin typeface="Calibri"/>
                <a:cs typeface="Calibri"/>
              </a:rPr>
              <a:t>are </a:t>
            </a:r>
            <a:r>
              <a:rPr dirty="0" sz="3700" spc="-15">
                <a:latin typeface="Calibri"/>
                <a:cs typeface="Calibri"/>
              </a:rPr>
              <a:t>fairly </a:t>
            </a:r>
            <a:r>
              <a:rPr dirty="0" sz="3700" spc="-15">
                <a:latin typeface="Calibri"/>
                <a:cs typeface="Calibri"/>
              </a:rPr>
              <a:t>common </a:t>
            </a:r>
            <a:r>
              <a:rPr dirty="0" sz="3700" spc="-5">
                <a:latin typeface="Calibri"/>
                <a:cs typeface="Calibri"/>
              </a:rPr>
              <a:t>in  </a:t>
            </a:r>
            <a:r>
              <a:rPr dirty="0" sz="3700" spc="-5">
                <a:latin typeface="Calibri"/>
                <a:cs typeface="Calibri"/>
              </a:rPr>
              <a:t>childhood</a:t>
            </a:r>
            <a:r>
              <a:rPr dirty="0" sz="3700" spc="-5">
                <a:latin typeface="Times New Roman"/>
                <a:cs typeface="Times New Roman"/>
              </a:rPr>
              <a:t>	</a:t>
            </a:r>
            <a:r>
              <a:rPr dirty="0" sz="3700" spc="-20">
                <a:latin typeface="Calibri"/>
                <a:cs typeface="Calibri"/>
              </a:rPr>
              <a:t>psychiatric  </a:t>
            </a:r>
            <a:r>
              <a:rPr dirty="0" sz="3700" spc="170">
                <a:latin typeface="Calibri"/>
                <a:cs typeface="Calibri"/>
              </a:rPr>
              <a:t> </a:t>
            </a:r>
            <a:r>
              <a:rPr dirty="0" sz="3700" spc="-20">
                <a:latin typeface="Calibri"/>
                <a:cs typeface="Calibri"/>
              </a:rPr>
              <a:t>disorders.</a:t>
            </a:r>
            <a:r>
              <a:rPr dirty="0" sz="3700" spc="-20">
                <a:latin typeface="Times New Roman"/>
                <a:cs typeface="Times New Roman"/>
              </a:rPr>
              <a:t>	</a:t>
            </a:r>
            <a:r>
              <a:rPr dirty="0" sz="3700" spc="-10">
                <a:latin typeface="Calibri"/>
                <a:cs typeface="Calibri"/>
              </a:rPr>
              <a:t>The  </a:t>
            </a:r>
            <a:r>
              <a:rPr dirty="0" sz="3700" spc="-25">
                <a:latin typeface="Calibri"/>
                <a:cs typeface="Calibri"/>
              </a:rPr>
              <a:t>largest </a:t>
            </a:r>
            <a:r>
              <a:rPr dirty="0" sz="3700" spc="-10">
                <a:latin typeface="Calibri"/>
                <a:cs typeface="Calibri"/>
              </a:rPr>
              <a:t>community </a:t>
            </a:r>
            <a:r>
              <a:rPr dirty="0" sz="3700" spc="-15">
                <a:latin typeface="Calibri"/>
                <a:cs typeface="Calibri"/>
              </a:rPr>
              <a:t>prevalence </a:t>
            </a:r>
            <a:r>
              <a:rPr dirty="0" sz="3700" spc="-10">
                <a:latin typeface="Calibri"/>
                <a:cs typeface="Calibri"/>
              </a:rPr>
              <a:t>study  </a:t>
            </a:r>
            <a:r>
              <a:rPr dirty="0" sz="3700" spc="-15">
                <a:latin typeface="Calibri"/>
                <a:cs typeface="Calibri"/>
              </a:rPr>
              <a:t>indicated </a:t>
            </a:r>
            <a:r>
              <a:rPr dirty="0" sz="3700" spc="-15">
                <a:latin typeface="Calibri"/>
                <a:cs typeface="Calibri"/>
              </a:rPr>
              <a:t>that </a:t>
            </a:r>
            <a:r>
              <a:rPr dirty="0" sz="3700" spc="-5">
                <a:latin typeface="Calibri"/>
                <a:cs typeface="Calibri"/>
              </a:rPr>
              <a:t>up </a:t>
            </a:r>
            <a:r>
              <a:rPr dirty="0" sz="3700" spc="-25">
                <a:latin typeface="Calibri"/>
                <a:cs typeface="Calibri"/>
              </a:rPr>
              <a:t>to </a:t>
            </a:r>
            <a:r>
              <a:rPr dirty="0" sz="3700" spc="-5">
                <a:latin typeface="Calibri"/>
                <a:cs typeface="Calibri"/>
              </a:rPr>
              <a:t>4.5% </a:t>
            </a:r>
            <a:r>
              <a:rPr dirty="0" sz="3700" spc="-5">
                <a:latin typeface="Calibri"/>
                <a:cs typeface="Calibri"/>
              </a:rPr>
              <a:t>of </a:t>
            </a:r>
            <a:r>
              <a:rPr dirty="0" sz="3700" spc="-20">
                <a:latin typeface="Calibri"/>
                <a:cs typeface="Calibri"/>
              </a:rPr>
              <a:t>youth </a:t>
            </a:r>
            <a:r>
              <a:rPr dirty="0" sz="3700" spc="-10">
                <a:latin typeface="Calibri"/>
                <a:cs typeface="Calibri"/>
              </a:rPr>
              <a:t>had  </a:t>
            </a:r>
            <a:r>
              <a:rPr dirty="0" sz="3700" spc="-15">
                <a:latin typeface="Calibri"/>
                <a:cs typeface="Calibri"/>
              </a:rPr>
              <a:t>isolated </a:t>
            </a:r>
            <a:r>
              <a:rPr dirty="0" sz="3700" spc="-20">
                <a:latin typeface="Calibri"/>
                <a:cs typeface="Calibri"/>
              </a:rPr>
              <a:t>psychotic</a:t>
            </a:r>
            <a:r>
              <a:rPr dirty="0" sz="3700" spc="-25">
                <a:latin typeface="Calibri"/>
                <a:cs typeface="Calibri"/>
              </a:rPr>
              <a:t> </a:t>
            </a:r>
            <a:r>
              <a:rPr dirty="0" sz="3700" spc="-20">
                <a:latin typeface="Calibri"/>
                <a:cs typeface="Calibri"/>
              </a:rPr>
              <a:t>symptoms.</a:t>
            </a:r>
            <a:endParaRPr sz="37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1"/>
              </a:spcBef>
              <a:buFont typeface="Calibri"/>
              <a:buAutoNum type="arabicPeriod"/>
            </a:pPr>
            <a:endParaRPr sz="4600">
              <a:latin typeface="Times New Roman"/>
              <a:cs typeface="Times New Roman"/>
            </a:endParaRPr>
          </a:p>
          <a:p>
            <a:pPr marL="756285" marR="55880" indent="-743585">
              <a:lnSpc>
                <a:spcPct val="80000"/>
              </a:lnSpc>
              <a:buAutoNum type="arabicPeriod"/>
              <a:tabLst>
                <a:tab pos="756920" algn="l"/>
                <a:tab pos="4227830" algn="l"/>
              </a:tabLst>
            </a:pPr>
            <a:r>
              <a:rPr dirty="0" sz="3700" spc="-25">
                <a:latin typeface="Calibri"/>
                <a:cs typeface="Calibri"/>
              </a:rPr>
              <a:t>Psychosis </a:t>
            </a:r>
            <a:r>
              <a:rPr dirty="0" sz="3700" spc="-20">
                <a:latin typeface="Calibri"/>
                <a:cs typeface="Calibri"/>
              </a:rPr>
              <a:t>represents </a:t>
            </a:r>
            <a:r>
              <a:rPr dirty="0" sz="3700" spc="-5">
                <a:latin typeface="Calibri"/>
                <a:cs typeface="Calibri"/>
              </a:rPr>
              <a:t>a </a:t>
            </a:r>
            <a:r>
              <a:rPr dirty="0" sz="3700" spc="-10">
                <a:latin typeface="Calibri"/>
                <a:cs typeface="Calibri"/>
              </a:rPr>
              <a:t>fluctuating </a:t>
            </a:r>
            <a:r>
              <a:rPr dirty="0" sz="3700" spc="-30">
                <a:latin typeface="Calibri"/>
                <a:cs typeface="Calibri"/>
              </a:rPr>
              <a:t>state,  </a:t>
            </a:r>
            <a:r>
              <a:rPr dirty="0" sz="3700" spc="-10">
                <a:latin typeface="Calibri"/>
                <a:cs typeface="Calibri"/>
              </a:rPr>
              <a:t>not  </a:t>
            </a:r>
            <a:r>
              <a:rPr dirty="0" sz="3700" spc="-5">
                <a:latin typeface="Calibri"/>
                <a:cs typeface="Calibri"/>
              </a:rPr>
              <a:t>a</a:t>
            </a:r>
            <a:r>
              <a:rPr dirty="0" sz="3700" spc="320">
                <a:latin typeface="Calibri"/>
                <a:cs typeface="Calibri"/>
              </a:rPr>
              <a:t> </a:t>
            </a:r>
            <a:r>
              <a:rPr dirty="0" sz="3700" spc="-15">
                <a:latin typeface="Calibri"/>
                <a:cs typeface="Calibri"/>
              </a:rPr>
              <a:t>stable</a:t>
            </a:r>
            <a:r>
              <a:rPr dirty="0" sz="3700" spc="565">
                <a:latin typeface="Calibri"/>
                <a:cs typeface="Calibri"/>
              </a:rPr>
              <a:t> </a:t>
            </a:r>
            <a:r>
              <a:rPr dirty="0" sz="3700" spc="-15">
                <a:latin typeface="Calibri"/>
                <a:cs typeface="Calibri"/>
              </a:rPr>
              <a:t>trait.</a:t>
            </a:r>
            <a:r>
              <a:rPr dirty="0" sz="3700" spc="-15">
                <a:latin typeface="Times New Roman"/>
                <a:cs typeface="Times New Roman"/>
              </a:rPr>
              <a:t>	</a:t>
            </a:r>
            <a:r>
              <a:rPr dirty="0" sz="3700" spc="-25">
                <a:latin typeface="Calibri"/>
                <a:cs typeface="Calibri"/>
              </a:rPr>
              <a:t>Psychotic</a:t>
            </a:r>
            <a:r>
              <a:rPr dirty="0" sz="3700" spc="5">
                <a:latin typeface="Calibri"/>
                <a:cs typeface="Calibri"/>
              </a:rPr>
              <a:t> </a:t>
            </a:r>
            <a:r>
              <a:rPr dirty="0" sz="3700" spc="-20">
                <a:latin typeface="Calibri"/>
                <a:cs typeface="Calibri"/>
              </a:rPr>
              <a:t>disorders</a:t>
            </a:r>
            <a:r>
              <a:rPr dirty="0" sz="3700" spc="-5">
                <a:latin typeface="Calibri"/>
                <a:cs typeface="Calibri"/>
              </a:rPr>
              <a:t> </a:t>
            </a:r>
            <a:r>
              <a:rPr dirty="0" sz="3700" spc="-20">
                <a:latin typeface="Calibri"/>
                <a:cs typeface="Calibri"/>
              </a:rPr>
              <a:t>are </a:t>
            </a:r>
            <a:r>
              <a:rPr dirty="0" sz="3700" spc="-5">
                <a:latin typeface="Times New Roman"/>
                <a:cs typeface="Times New Roman"/>
              </a:rPr>
              <a:t> </a:t>
            </a:r>
            <a:r>
              <a:rPr dirty="0" sz="3700" spc="-15">
                <a:latin typeface="Calibri"/>
                <a:cs typeface="Calibri"/>
              </a:rPr>
              <a:t>often </a:t>
            </a:r>
            <a:r>
              <a:rPr dirty="0" sz="3700" spc="-10">
                <a:latin typeface="Calibri"/>
                <a:cs typeface="Calibri"/>
              </a:rPr>
              <a:t>accompanied </a:t>
            </a:r>
            <a:r>
              <a:rPr dirty="0" sz="3700" spc="-5">
                <a:latin typeface="Calibri"/>
                <a:cs typeface="Calibri"/>
              </a:rPr>
              <a:t>by</a:t>
            </a:r>
            <a:r>
              <a:rPr dirty="0" sz="3700" spc="-20">
                <a:latin typeface="Calibri"/>
                <a:cs typeface="Calibri"/>
              </a:rPr>
              <a:t> </a:t>
            </a:r>
            <a:r>
              <a:rPr dirty="0" sz="3700" spc="-5">
                <a:latin typeface="Calibri"/>
                <a:cs typeface="Calibri"/>
              </a:rPr>
              <a:t>impairment.</a:t>
            </a:r>
            <a:endParaRPr sz="3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2765" y="165603"/>
            <a:ext cx="8509000" cy="24771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756285" marR="5080" indent="-744220">
              <a:lnSpc>
                <a:spcPct val="100000"/>
              </a:lnSpc>
              <a:tabLst>
                <a:tab pos="756285" algn="l"/>
              </a:tabLst>
            </a:pPr>
            <a:r>
              <a:rPr dirty="0" sz="4000" spc="-5">
                <a:latin typeface="Calibri"/>
                <a:cs typeface="Calibri"/>
              </a:rPr>
              <a:t>3.</a:t>
            </a:r>
            <a:r>
              <a:rPr dirty="0" sz="4000" spc="-5">
                <a:latin typeface="Times New Roman"/>
                <a:cs typeface="Times New Roman"/>
              </a:rPr>
              <a:t>	</a:t>
            </a:r>
            <a:r>
              <a:rPr dirty="0" sz="4000" spc="-5">
                <a:latin typeface="Calibri"/>
                <a:cs typeface="Calibri"/>
              </a:rPr>
              <a:t>Diagnosis </a:t>
            </a:r>
            <a:r>
              <a:rPr dirty="0" sz="4000" spc="-5">
                <a:latin typeface="Calibri"/>
                <a:cs typeface="Calibri"/>
              </a:rPr>
              <a:t>and</a:t>
            </a:r>
            <a:r>
              <a:rPr dirty="0" sz="4000" spc="-35">
                <a:latin typeface="Calibri"/>
                <a:cs typeface="Calibri"/>
              </a:rPr>
              <a:t> </a:t>
            </a:r>
            <a:r>
              <a:rPr dirty="0" sz="4000" spc="-15">
                <a:latin typeface="Calibri"/>
                <a:cs typeface="Calibri"/>
              </a:rPr>
              <a:t>treatment</a:t>
            </a:r>
            <a:r>
              <a:rPr dirty="0" sz="4000" spc="-40">
                <a:latin typeface="Calibri"/>
                <a:cs typeface="Calibri"/>
              </a:rPr>
              <a:t> </a:t>
            </a:r>
            <a:r>
              <a:rPr dirty="0" sz="4000" spc="-5">
                <a:latin typeface="Calibri"/>
                <a:cs typeface="Calibri"/>
              </a:rPr>
              <a:t>planning </a:t>
            </a:r>
            <a:r>
              <a:rPr dirty="0" sz="4000" spc="-10">
                <a:latin typeface="Times New Roman"/>
                <a:cs typeface="Times New Roman"/>
              </a:rPr>
              <a:t> </a:t>
            </a:r>
            <a:r>
              <a:rPr dirty="0" sz="4000" spc="-20">
                <a:latin typeface="Calibri"/>
                <a:cs typeface="Calibri"/>
              </a:rPr>
              <a:t>requires </a:t>
            </a:r>
            <a:r>
              <a:rPr dirty="0" sz="4000" spc="-20">
                <a:latin typeface="Calibri"/>
                <a:cs typeface="Calibri"/>
              </a:rPr>
              <a:t>psychiatric </a:t>
            </a:r>
            <a:r>
              <a:rPr dirty="0" sz="4000" spc="-5">
                <a:latin typeface="Calibri"/>
                <a:cs typeface="Calibri"/>
              </a:rPr>
              <a:t>and </a:t>
            </a:r>
            <a:r>
              <a:rPr dirty="0" sz="4000" spc="-20">
                <a:latin typeface="Calibri"/>
                <a:cs typeface="Calibri"/>
              </a:rPr>
              <a:t>psychological  </a:t>
            </a:r>
            <a:r>
              <a:rPr dirty="0" sz="4000" spc="-5">
                <a:latin typeface="Calibri"/>
                <a:cs typeface="Calibri"/>
              </a:rPr>
              <a:t>assessments </a:t>
            </a:r>
            <a:r>
              <a:rPr dirty="0" sz="4000" spc="-5">
                <a:latin typeface="Calibri"/>
                <a:cs typeface="Calibri"/>
              </a:rPr>
              <a:t>and </a:t>
            </a:r>
            <a:r>
              <a:rPr dirty="0" sz="4000" spc="-15">
                <a:latin typeface="Calibri"/>
                <a:cs typeface="Calibri"/>
              </a:rPr>
              <a:t>detailed  </a:t>
            </a:r>
            <a:r>
              <a:rPr dirty="0" sz="4000" spc="-15">
                <a:latin typeface="Calibri"/>
                <a:cs typeface="Calibri"/>
              </a:rPr>
              <a:t>developmental</a:t>
            </a:r>
            <a:r>
              <a:rPr dirty="0" sz="4000" spc="-70">
                <a:latin typeface="Calibri"/>
                <a:cs typeface="Calibri"/>
              </a:rPr>
              <a:t> </a:t>
            </a:r>
            <a:r>
              <a:rPr dirty="0" sz="4000" spc="-15">
                <a:latin typeface="Calibri"/>
                <a:cs typeface="Calibri"/>
              </a:rPr>
              <a:t>histories.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2765" y="4190243"/>
            <a:ext cx="8384540" cy="18669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756285" marR="5080" indent="-744220">
              <a:lnSpc>
                <a:spcPct val="100000"/>
              </a:lnSpc>
              <a:tabLst>
                <a:tab pos="741680" algn="l"/>
              </a:tabLst>
            </a:pPr>
            <a:r>
              <a:rPr dirty="0" sz="4000" spc="-5">
                <a:latin typeface="Calibri"/>
                <a:cs typeface="Calibri"/>
              </a:rPr>
              <a:t>4.</a:t>
            </a:r>
            <a:r>
              <a:rPr dirty="0" sz="4000" spc="-5">
                <a:latin typeface="Times New Roman"/>
                <a:cs typeface="Times New Roman"/>
              </a:rPr>
              <a:t>	</a:t>
            </a:r>
            <a:r>
              <a:rPr dirty="0" sz="4000" spc="-20">
                <a:latin typeface="Calibri"/>
                <a:cs typeface="Calibri"/>
              </a:rPr>
              <a:t>Research </a:t>
            </a:r>
            <a:r>
              <a:rPr dirty="0" sz="4000" spc="-5">
                <a:latin typeface="Calibri"/>
                <a:cs typeface="Calibri"/>
              </a:rPr>
              <a:t>includes </a:t>
            </a:r>
            <a:r>
              <a:rPr dirty="0" sz="4000" spc="-15">
                <a:latin typeface="Calibri"/>
                <a:cs typeface="Calibri"/>
              </a:rPr>
              <a:t>studies </a:t>
            </a:r>
            <a:r>
              <a:rPr dirty="0" sz="4000" spc="-5">
                <a:latin typeface="Calibri"/>
                <a:cs typeface="Calibri"/>
              </a:rPr>
              <a:t>of</a:t>
            </a:r>
            <a:r>
              <a:rPr dirty="0" sz="4000" spc="-15">
                <a:latin typeface="Calibri"/>
                <a:cs typeface="Calibri"/>
              </a:rPr>
              <a:t> </a:t>
            </a:r>
            <a:r>
              <a:rPr dirty="0" sz="4000" spc="-5">
                <a:latin typeface="Calibri"/>
                <a:cs typeface="Calibri"/>
              </a:rPr>
              <a:t>high </a:t>
            </a:r>
            <a:r>
              <a:rPr dirty="0" sz="4000" spc="-10">
                <a:latin typeface="Calibri"/>
                <a:cs typeface="Calibri"/>
              </a:rPr>
              <a:t>risk </a:t>
            </a:r>
            <a:r>
              <a:rPr dirty="0" sz="4000" spc="-5">
                <a:latin typeface="Times New Roman"/>
                <a:cs typeface="Times New Roman"/>
              </a:rPr>
              <a:t> </a:t>
            </a:r>
            <a:r>
              <a:rPr dirty="0" sz="4000" spc="-15">
                <a:latin typeface="Calibri"/>
                <a:cs typeface="Calibri"/>
              </a:rPr>
              <a:t>groups, </a:t>
            </a:r>
            <a:r>
              <a:rPr dirty="0" sz="4000" spc="-5">
                <a:latin typeface="Calibri"/>
                <a:cs typeface="Calibri"/>
              </a:rPr>
              <a:t>the </a:t>
            </a:r>
            <a:r>
              <a:rPr dirty="0" sz="4000" spc="-15">
                <a:latin typeface="Calibri"/>
                <a:cs typeface="Calibri"/>
              </a:rPr>
              <a:t>continuum </a:t>
            </a:r>
            <a:r>
              <a:rPr dirty="0" sz="4000" spc="-5">
                <a:latin typeface="Calibri"/>
                <a:cs typeface="Calibri"/>
              </a:rPr>
              <a:t>of </a:t>
            </a:r>
            <a:r>
              <a:rPr dirty="0" sz="4000" spc="-20">
                <a:latin typeface="Calibri"/>
                <a:cs typeface="Calibri"/>
              </a:rPr>
              <a:t>psychosis,  </a:t>
            </a:r>
            <a:r>
              <a:rPr dirty="0" sz="4000" spc="-5">
                <a:latin typeface="Calibri"/>
                <a:cs typeface="Calibri"/>
              </a:rPr>
              <a:t>and </a:t>
            </a:r>
            <a:r>
              <a:rPr dirty="0" sz="4000" spc="-15">
                <a:latin typeface="Calibri"/>
                <a:cs typeface="Calibri"/>
              </a:rPr>
              <a:t>treatment </a:t>
            </a:r>
            <a:r>
              <a:rPr dirty="0" sz="4000" spc="-5">
                <a:latin typeface="Calibri"/>
                <a:cs typeface="Calibri"/>
              </a:rPr>
              <a:t>and </a:t>
            </a:r>
            <a:r>
              <a:rPr dirty="0" sz="4000" spc="-15">
                <a:latin typeface="Calibri"/>
                <a:cs typeface="Calibri"/>
              </a:rPr>
              <a:t>outcome</a:t>
            </a:r>
            <a:r>
              <a:rPr dirty="0" sz="4000" spc="-50">
                <a:latin typeface="Calibri"/>
                <a:cs typeface="Calibri"/>
              </a:rPr>
              <a:t> </a:t>
            </a:r>
            <a:r>
              <a:rPr dirty="0" sz="4000" spc="-15">
                <a:latin typeface="Calibri"/>
                <a:cs typeface="Calibri"/>
              </a:rPr>
              <a:t>studies.</a:t>
            </a:r>
            <a:endParaRPr sz="4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40" y="255518"/>
            <a:ext cx="8002905" cy="57892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756285" marR="5080" indent="-743585">
              <a:lnSpc>
                <a:spcPct val="80000"/>
              </a:lnSpc>
              <a:buAutoNum type="arabicPeriod" startAt="5"/>
              <a:tabLst>
                <a:tab pos="756920" algn="l"/>
              </a:tabLst>
            </a:pPr>
            <a:r>
              <a:rPr dirty="0" sz="3700" spc="-15">
                <a:latin typeface="Calibri"/>
                <a:cs typeface="Calibri"/>
              </a:rPr>
              <a:t>Developmental </a:t>
            </a:r>
            <a:r>
              <a:rPr dirty="0" sz="3700" spc="-25">
                <a:latin typeface="Calibri"/>
                <a:cs typeface="Calibri"/>
              </a:rPr>
              <a:t>differences </a:t>
            </a:r>
            <a:r>
              <a:rPr dirty="0" sz="3700" spc="-10">
                <a:latin typeface="Calibri"/>
                <a:cs typeface="Calibri"/>
              </a:rPr>
              <a:t>occur </a:t>
            </a:r>
            <a:r>
              <a:rPr dirty="0" sz="3700" spc="-5">
                <a:latin typeface="Calibri"/>
                <a:cs typeface="Calibri"/>
              </a:rPr>
              <a:t>in  </a:t>
            </a:r>
            <a:r>
              <a:rPr dirty="0" sz="3700" spc="-20">
                <a:latin typeface="Calibri"/>
                <a:cs typeface="Calibri"/>
              </a:rPr>
              <a:t>symptoms, </a:t>
            </a:r>
            <a:r>
              <a:rPr dirty="0" sz="3700" spc="-10">
                <a:latin typeface="Calibri"/>
                <a:cs typeface="Calibri"/>
              </a:rPr>
              <a:t>but </a:t>
            </a:r>
            <a:r>
              <a:rPr dirty="0" sz="3700" spc="-15">
                <a:latin typeface="Calibri"/>
                <a:cs typeface="Calibri"/>
              </a:rPr>
              <a:t>there </a:t>
            </a:r>
            <a:r>
              <a:rPr dirty="0" sz="3700" spc="-5">
                <a:latin typeface="Calibri"/>
                <a:cs typeface="Calibri"/>
              </a:rPr>
              <a:t>is </a:t>
            </a:r>
            <a:r>
              <a:rPr dirty="0" sz="3700" spc="-5">
                <a:latin typeface="Calibri"/>
                <a:cs typeface="Calibri"/>
              </a:rPr>
              <a:t>a </a:t>
            </a:r>
            <a:r>
              <a:rPr dirty="0" sz="3700" spc="-15">
                <a:latin typeface="Calibri"/>
                <a:cs typeface="Calibri"/>
              </a:rPr>
              <a:t>continuity </a:t>
            </a:r>
            <a:r>
              <a:rPr dirty="0" sz="3700" spc="-10">
                <a:latin typeface="Calibri"/>
                <a:cs typeface="Calibri"/>
              </a:rPr>
              <a:t>of  </a:t>
            </a:r>
            <a:r>
              <a:rPr dirty="0" sz="3700" spc="-20">
                <a:latin typeface="Calibri"/>
                <a:cs typeface="Calibri"/>
              </a:rPr>
              <a:t>psychotic </a:t>
            </a:r>
            <a:r>
              <a:rPr dirty="0" sz="3700" spc="-20">
                <a:latin typeface="Calibri"/>
                <a:cs typeface="Calibri"/>
              </a:rPr>
              <a:t>disorders </a:t>
            </a:r>
            <a:r>
              <a:rPr dirty="0" sz="3700" spc="-25">
                <a:latin typeface="Calibri"/>
                <a:cs typeface="Calibri"/>
              </a:rPr>
              <a:t>from </a:t>
            </a:r>
            <a:r>
              <a:rPr dirty="0" sz="3700" spc="-5">
                <a:latin typeface="Calibri"/>
                <a:cs typeface="Calibri"/>
              </a:rPr>
              <a:t>childhood </a:t>
            </a:r>
            <a:r>
              <a:rPr dirty="0" sz="3700" spc="-25">
                <a:latin typeface="Calibri"/>
                <a:cs typeface="Calibri"/>
              </a:rPr>
              <a:t>to  </a:t>
            </a:r>
            <a:r>
              <a:rPr dirty="0" sz="3700" spc="-5">
                <a:latin typeface="Calibri"/>
                <a:cs typeface="Calibri"/>
              </a:rPr>
              <a:t>adolescence </a:t>
            </a:r>
            <a:r>
              <a:rPr dirty="0" sz="3700" spc="-25">
                <a:latin typeface="Calibri"/>
                <a:cs typeface="Calibri"/>
              </a:rPr>
              <a:t>to</a:t>
            </a:r>
            <a:r>
              <a:rPr dirty="0" sz="3700" spc="-20">
                <a:latin typeface="Calibri"/>
                <a:cs typeface="Calibri"/>
              </a:rPr>
              <a:t> </a:t>
            </a:r>
            <a:r>
              <a:rPr dirty="0" sz="3700" spc="-5">
                <a:latin typeface="Calibri"/>
                <a:cs typeface="Calibri"/>
              </a:rPr>
              <a:t>adulthood.</a:t>
            </a:r>
            <a:endParaRPr sz="37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Calibri"/>
              <a:buAutoNum type="arabicPeriod" startAt="5"/>
            </a:pPr>
            <a:endParaRPr sz="3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Calibri"/>
              <a:buAutoNum type="arabicPeriod" startAt="5"/>
            </a:pPr>
            <a:endParaRPr sz="4000">
              <a:latin typeface="Times New Roman"/>
              <a:cs typeface="Times New Roman"/>
            </a:endParaRPr>
          </a:p>
          <a:p>
            <a:pPr marL="544195" marR="177800" indent="-531495">
              <a:lnSpc>
                <a:spcPct val="100000"/>
              </a:lnSpc>
              <a:buAutoNum type="arabicPeriod" startAt="5"/>
              <a:tabLst>
                <a:tab pos="474980" algn="l"/>
              </a:tabLst>
            </a:pPr>
            <a:r>
              <a:rPr dirty="0" sz="3700" spc="-5">
                <a:latin typeface="Calibri"/>
                <a:cs typeface="Calibri"/>
              </a:rPr>
              <a:t>Mood </a:t>
            </a:r>
            <a:r>
              <a:rPr dirty="0" sz="3700" spc="-20">
                <a:latin typeface="Calibri"/>
                <a:cs typeface="Calibri"/>
              </a:rPr>
              <a:t>disorders </a:t>
            </a:r>
            <a:r>
              <a:rPr dirty="0" sz="3700" spc="-5">
                <a:latin typeface="Calibri"/>
                <a:cs typeface="Calibri"/>
              </a:rPr>
              <a:t>with </a:t>
            </a:r>
            <a:r>
              <a:rPr dirty="0" sz="3700" spc="-20">
                <a:latin typeface="Calibri"/>
                <a:cs typeface="Calibri"/>
              </a:rPr>
              <a:t>psychosis </a:t>
            </a:r>
            <a:r>
              <a:rPr dirty="0" sz="3700" spc="-20">
                <a:latin typeface="Calibri"/>
                <a:cs typeface="Calibri"/>
              </a:rPr>
              <a:t>are </a:t>
            </a:r>
            <a:r>
              <a:rPr dirty="0" sz="3700" spc="-5">
                <a:latin typeface="Calibri"/>
                <a:cs typeface="Calibri"/>
              </a:rPr>
              <a:t>the  </a:t>
            </a:r>
            <a:r>
              <a:rPr dirty="0" sz="3700" spc="-15">
                <a:latin typeface="Calibri"/>
                <a:cs typeface="Calibri"/>
              </a:rPr>
              <a:t>most </a:t>
            </a:r>
            <a:r>
              <a:rPr dirty="0" sz="3700" spc="-20">
                <a:latin typeface="Calibri"/>
                <a:cs typeface="Calibri"/>
              </a:rPr>
              <a:t>prevalent </a:t>
            </a:r>
            <a:r>
              <a:rPr dirty="0" sz="3700" spc="-10">
                <a:latin typeface="Calibri"/>
                <a:cs typeface="Calibri"/>
              </a:rPr>
              <a:t>diagnostic </a:t>
            </a:r>
            <a:r>
              <a:rPr dirty="0" sz="3700" spc="-45">
                <a:latin typeface="Calibri"/>
                <a:cs typeface="Calibri"/>
              </a:rPr>
              <a:t>category.  </a:t>
            </a:r>
            <a:r>
              <a:rPr dirty="0" sz="3700" spc="-45">
                <a:latin typeface="Calibri"/>
                <a:cs typeface="Calibri"/>
              </a:rPr>
              <a:t>Treatment </a:t>
            </a:r>
            <a:r>
              <a:rPr dirty="0" sz="3700" spc="-10">
                <a:latin typeface="Calibri"/>
                <a:cs typeface="Calibri"/>
              </a:rPr>
              <a:t>studies </a:t>
            </a:r>
            <a:r>
              <a:rPr dirty="0" sz="3700" spc="-10">
                <a:latin typeface="Calibri"/>
                <a:cs typeface="Calibri"/>
              </a:rPr>
              <a:t>show </a:t>
            </a:r>
            <a:r>
              <a:rPr dirty="0" sz="3700" spc="-5">
                <a:latin typeface="Calibri"/>
                <a:cs typeface="Calibri"/>
              </a:rPr>
              <a:t>only </a:t>
            </a:r>
            <a:r>
              <a:rPr dirty="0" sz="3700" spc="-10">
                <a:latin typeface="Calibri"/>
                <a:cs typeface="Calibri"/>
              </a:rPr>
              <a:t>modest  </a:t>
            </a:r>
            <a:r>
              <a:rPr dirty="0" sz="3700" spc="-10">
                <a:latin typeface="Calibri"/>
                <a:cs typeface="Calibri"/>
              </a:rPr>
              <a:t>success </a:t>
            </a:r>
            <a:r>
              <a:rPr dirty="0" sz="3700" spc="-35">
                <a:latin typeface="Calibri"/>
                <a:cs typeface="Calibri"/>
              </a:rPr>
              <a:t>rates </a:t>
            </a:r>
            <a:r>
              <a:rPr dirty="0" sz="3700" spc="-5">
                <a:latin typeface="Calibri"/>
                <a:cs typeface="Calibri"/>
              </a:rPr>
              <a:t>and </a:t>
            </a:r>
            <a:r>
              <a:rPr dirty="0" sz="3700" spc="-15">
                <a:latin typeface="Calibri"/>
                <a:cs typeface="Calibri"/>
              </a:rPr>
              <a:t>considerable  </a:t>
            </a:r>
            <a:r>
              <a:rPr dirty="0" sz="3700" spc="-30">
                <a:latin typeface="Calibri"/>
                <a:cs typeface="Calibri"/>
              </a:rPr>
              <a:t>variability.</a:t>
            </a:r>
            <a:endParaRPr sz="3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7340" y="168650"/>
            <a:ext cx="8456930" cy="63226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756285" marR="509905" indent="-743585">
              <a:lnSpc>
                <a:spcPct val="100000"/>
              </a:lnSpc>
              <a:buAutoNum type="arabicPeriod" startAt="5"/>
              <a:tabLst>
                <a:tab pos="756920" algn="l"/>
              </a:tabLst>
            </a:pPr>
            <a:r>
              <a:rPr dirty="0" sz="3700" spc="-10">
                <a:latin typeface="Calibri"/>
                <a:cs typeface="Calibri"/>
              </a:rPr>
              <a:t>The </a:t>
            </a:r>
            <a:r>
              <a:rPr dirty="0" sz="3700" spc="-15">
                <a:latin typeface="Calibri"/>
                <a:cs typeface="Calibri"/>
              </a:rPr>
              <a:t>continuum </a:t>
            </a:r>
            <a:r>
              <a:rPr dirty="0" sz="3700" spc="-5">
                <a:latin typeface="Calibri"/>
                <a:cs typeface="Calibri"/>
              </a:rPr>
              <a:t>of </a:t>
            </a:r>
            <a:r>
              <a:rPr dirty="0" sz="3700" spc="-20">
                <a:latin typeface="Calibri"/>
                <a:cs typeface="Calibri"/>
              </a:rPr>
              <a:t>psychosis </a:t>
            </a:r>
            <a:r>
              <a:rPr dirty="0" sz="3700" spc="-5">
                <a:latin typeface="Calibri"/>
                <a:cs typeface="Calibri"/>
              </a:rPr>
              <a:t>includes  </a:t>
            </a:r>
            <a:r>
              <a:rPr dirty="0" sz="3700" spc="-25">
                <a:latin typeface="Calibri"/>
                <a:cs typeface="Calibri"/>
              </a:rPr>
              <a:t>attenuated </a:t>
            </a:r>
            <a:r>
              <a:rPr dirty="0" sz="3700" spc="-20">
                <a:latin typeface="Calibri"/>
                <a:cs typeface="Calibri"/>
              </a:rPr>
              <a:t>symptoms, </a:t>
            </a:r>
            <a:r>
              <a:rPr dirty="0" sz="3700" spc="-15">
                <a:latin typeface="Calibri"/>
                <a:cs typeface="Calibri"/>
              </a:rPr>
              <a:t>brief </a:t>
            </a:r>
            <a:r>
              <a:rPr dirty="0" sz="3700" spc="-20">
                <a:latin typeface="Calibri"/>
                <a:cs typeface="Calibri"/>
              </a:rPr>
              <a:t>psychotic  </a:t>
            </a:r>
            <a:r>
              <a:rPr dirty="0" sz="3700" spc="-20">
                <a:latin typeface="Calibri"/>
                <a:cs typeface="Calibri"/>
              </a:rPr>
              <a:t>symptoms, </a:t>
            </a:r>
            <a:r>
              <a:rPr dirty="0" sz="3700" spc="-25">
                <a:latin typeface="Calibri"/>
                <a:cs typeface="Calibri"/>
              </a:rPr>
              <a:t>prodromal </a:t>
            </a:r>
            <a:r>
              <a:rPr dirty="0" sz="3700" spc="-5">
                <a:latin typeface="Calibri"/>
                <a:cs typeface="Calibri"/>
              </a:rPr>
              <a:t>and </a:t>
            </a:r>
            <a:r>
              <a:rPr dirty="0" sz="3700" spc="-25">
                <a:latin typeface="Calibri"/>
                <a:cs typeface="Calibri"/>
              </a:rPr>
              <a:t>syndromal  </a:t>
            </a:r>
            <a:r>
              <a:rPr dirty="0" sz="3700" spc="-20">
                <a:latin typeface="Calibri"/>
                <a:cs typeface="Calibri"/>
              </a:rPr>
              <a:t>psychotic</a:t>
            </a:r>
            <a:r>
              <a:rPr dirty="0" sz="3700" spc="-55">
                <a:latin typeface="Calibri"/>
                <a:cs typeface="Calibri"/>
              </a:rPr>
              <a:t> </a:t>
            </a:r>
            <a:r>
              <a:rPr dirty="0" sz="3700" spc="-20">
                <a:latin typeface="Calibri"/>
                <a:cs typeface="Calibri"/>
              </a:rPr>
              <a:t>symptoms</a:t>
            </a:r>
            <a:r>
              <a:rPr dirty="0" sz="3000" spc="-20">
                <a:latin typeface="Calibri"/>
                <a:cs typeface="Calibri"/>
              </a:rPr>
              <a:t>.</a:t>
            </a:r>
            <a:endParaRPr sz="30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Calibri"/>
              <a:buAutoNum type="arabicPeriod" startAt="5"/>
            </a:pPr>
            <a:endParaRPr sz="3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3"/>
              </a:spcBef>
              <a:buFont typeface="Calibri"/>
              <a:buAutoNum type="arabicPeriod" startAt="5"/>
            </a:pPr>
            <a:endParaRPr sz="4550">
              <a:latin typeface="Times New Roman"/>
              <a:cs typeface="Times New Roman"/>
            </a:endParaRPr>
          </a:p>
          <a:p>
            <a:pPr marL="527685" marR="5080" indent="-514984">
              <a:lnSpc>
                <a:spcPct val="100000"/>
              </a:lnSpc>
              <a:buAutoNum type="arabicPeriod" startAt="5"/>
              <a:tabLst>
                <a:tab pos="474980" algn="l"/>
                <a:tab pos="4276725" algn="l"/>
              </a:tabLst>
            </a:pPr>
            <a:r>
              <a:rPr dirty="0" sz="3700" spc="-5">
                <a:latin typeface="Calibri"/>
                <a:cs typeface="Calibri"/>
              </a:rPr>
              <a:t>The </a:t>
            </a:r>
            <a:r>
              <a:rPr dirty="0" sz="3700" spc="-25">
                <a:latin typeface="Calibri"/>
                <a:cs typeface="Calibri"/>
              </a:rPr>
              <a:t>conversion </a:t>
            </a:r>
            <a:r>
              <a:rPr dirty="0" sz="3700" spc="-25">
                <a:latin typeface="Calibri"/>
                <a:cs typeface="Calibri"/>
              </a:rPr>
              <a:t>to </a:t>
            </a:r>
            <a:r>
              <a:rPr dirty="0" sz="3700" spc="-20">
                <a:latin typeface="Calibri"/>
                <a:cs typeface="Calibri"/>
              </a:rPr>
              <a:t>psychosis </a:t>
            </a:r>
            <a:r>
              <a:rPr dirty="0" sz="3700" spc="-5">
                <a:latin typeface="Calibri"/>
                <a:cs typeface="Calibri"/>
              </a:rPr>
              <a:t>and  </a:t>
            </a:r>
            <a:r>
              <a:rPr dirty="0" sz="3700" spc="-20">
                <a:latin typeface="Calibri"/>
                <a:cs typeface="Calibri"/>
              </a:rPr>
              <a:t>treatment </a:t>
            </a:r>
            <a:r>
              <a:rPr dirty="0" sz="3700" spc="-20">
                <a:latin typeface="Calibri"/>
                <a:cs typeface="Calibri"/>
              </a:rPr>
              <a:t>outcome </a:t>
            </a:r>
            <a:r>
              <a:rPr dirty="0" sz="3700" spc="-10">
                <a:latin typeface="Calibri"/>
                <a:cs typeface="Calibri"/>
              </a:rPr>
              <a:t>studies </a:t>
            </a:r>
            <a:r>
              <a:rPr dirty="0" sz="3700" spc="-20">
                <a:latin typeface="Calibri"/>
                <a:cs typeface="Calibri"/>
              </a:rPr>
              <a:t>are </a:t>
            </a:r>
            <a:r>
              <a:rPr dirty="0" sz="3700" spc="-5">
                <a:latin typeface="Calibri"/>
                <a:cs typeface="Calibri"/>
              </a:rPr>
              <a:t>crucial  </a:t>
            </a:r>
            <a:r>
              <a:rPr dirty="0" sz="3700" spc="-15">
                <a:latin typeface="Calibri"/>
                <a:cs typeface="Calibri"/>
              </a:rPr>
              <a:t>areas </a:t>
            </a:r>
            <a:r>
              <a:rPr dirty="0" sz="3700" spc="60">
                <a:latin typeface="Calibri"/>
                <a:cs typeface="Calibri"/>
              </a:rPr>
              <a:t> </a:t>
            </a:r>
            <a:r>
              <a:rPr dirty="0" sz="3700" spc="-30">
                <a:latin typeface="Calibri"/>
                <a:cs typeface="Calibri"/>
              </a:rPr>
              <a:t>for </a:t>
            </a:r>
            <a:r>
              <a:rPr dirty="0" sz="3700" spc="75">
                <a:latin typeface="Calibri"/>
                <a:cs typeface="Calibri"/>
              </a:rPr>
              <a:t> </a:t>
            </a:r>
            <a:r>
              <a:rPr dirty="0" sz="3700" spc="-20">
                <a:latin typeface="Calibri"/>
                <a:cs typeface="Calibri"/>
              </a:rPr>
              <a:t>research.</a:t>
            </a:r>
            <a:r>
              <a:rPr dirty="0" sz="3700" spc="-20">
                <a:latin typeface="Times New Roman"/>
                <a:cs typeface="Times New Roman"/>
              </a:rPr>
              <a:t>	</a:t>
            </a:r>
            <a:r>
              <a:rPr dirty="0" sz="3700" spc="-10">
                <a:latin typeface="Calibri"/>
                <a:cs typeface="Calibri"/>
              </a:rPr>
              <a:t>What</a:t>
            </a:r>
            <a:r>
              <a:rPr dirty="0" sz="3700" spc="-80">
                <a:latin typeface="Calibri"/>
                <a:cs typeface="Calibri"/>
              </a:rPr>
              <a:t> </a:t>
            </a:r>
            <a:r>
              <a:rPr dirty="0" sz="3700" spc="-30">
                <a:latin typeface="Calibri"/>
                <a:cs typeface="Calibri"/>
              </a:rPr>
              <a:t>factors </a:t>
            </a:r>
            <a:r>
              <a:rPr dirty="0" sz="3700" spc="-5">
                <a:latin typeface="Times New Roman"/>
                <a:cs typeface="Times New Roman"/>
              </a:rPr>
              <a:t> </a:t>
            </a:r>
            <a:r>
              <a:rPr dirty="0" sz="3700" spc="-10">
                <a:latin typeface="Calibri"/>
                <a:cs typeface="Calibri"/>
              </a:rPr>
              <a:t>influence </a:t>
            </a:r>
            <a:r>
              <a:rPr dirty="0" sz="3700" spc="-5">
                <a:latin typeface="Calibri"/>
                <a:cs typeface="Calibri"/>
              </a:rPr>
              <a:t>the </a:t>
            </a:r>
            <a:r>
              <a:rPr dirty="0" sz="3700" spc="-25">
                <a:latin typeface="Calibri"/>
                <a:cs typeface="Calibri"/>
              </a:rPr>
              <a:t>conversion </a:t>
            </a:r>
            <a:r>
              <a:rPr dirty="0" sz="3700" spc="-25">
                <a:latin typeface="Calibri"/>
                <a:cs typeface="Calibri"/>
              </a:rPr>
              <a:t>to </a:t>
            </a:r>
            <a:r>
              <a:rPr dirty="0" sz="3700" spc="-20">
                <a:latin typeface="Calibri"/>
                <a:cs typeface="Calibri"/>
              </a:rPr>
              <a:t>psychosis </a:t>
            </a:r>
            <a:r>
              <a:rPr dirty="0" sz="3700" spc="-5">
                <a:latin typeface="Calibri"/>
                <a:cs typeface="Calibri"/>
              </a:rPr>
              <a:t>and  </a:t>
            </a:r>
            <a:r>
              <a:rPr dirty="0" sz="3700" spc="-5">
                <a:latin typeface="Calibri"/>
                <a:cs typeface="Calibri"/>
              </a:rPr>
              <a:t>lead </a:t>
            </a:r>
            <a:r>
              <a:rPr dirty="0" sz="3700" spc="-20">
                <a:latin typeface="Calibri"/>
                <a:cs typeface="Calibri"/>
              </a:rPr>
              <a:t>to </a:t>
            </a:r>
            <a:r>
              <a:rPr dirty="0" sz="3700" spc="-10">
                <a:latin typeface="Calibri"/>
                <a:cs typeface="Calibri"/>
              </a:rPr>
              <a:t>long-term </a:t>
            </a:r>
            <a:r>
              <a:rPr dirty="0" sz="3700" spc="-10">
                <a:latin typeface="Calibri"/>
                <a:cs typeface="Calibri"/>
              </a:rPr>
              <a:t>positive</a:t>
            </a:r>
            <a:r>
              <a:rPr dirty="0" sz="3700" spc="25">
                <a:latin typeface="Calibri"/>
                <a:cs typeface="Calibri"/>
              </a:rPr>
              <a:t> </a:t>
            </a:r>
            <a:r>
              <a:rPr dirty="0" sz="3700" spc="-20">
                <a:latin typeface="Calibri"/>
                <a:cs typeface="Calibri"/>
              </a:rPr>
              <a:t>outcomes?</a:t>
            </a:r>
            <a:endParaRPr sz="3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2311" y="2151503"/>
            <a:ext cx="7884159" cy="13652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4400" spc="25">
                <a:latin typeface="Arial Black"/>
                <a:cs typeface="Arial Black"/>
              </a:rPr>
              <a:t>Important</a:t>
            </a:r>
            <a:r>
              <a:rPr dirty="0" sz="4400" spc="-120">
                <a:latin typeface="Arial Black"/>
                <a:cs typeface="Arial Black"/>
              </a:rPr>
              <a:t> </a:t>
            </a:r>
            <a:r>
              <a:rPr dirty="0" sz="4400" spc="-15">
                <a:latin typeface="Arial Black"/>
                <a:cs typeface="Arial Black"/>
              </a:rPr>
              <a:t>Representative</a:t>
            </a:r>
            <a:endParaRPr sz="4400">
              <a:latin typeface="Arial Black"/>
              <a:cs typeface="Arial Black"/>
            </a:endParaRPr>
          </a:p>
          <a:p>
            <a:pPr algn="ctr" marL="1905">
              <a:lnSpc>
                <a:spcPct val="100000"/>
              </a:lnSpc>
            </a:pPr>
            <a:r>
              <a:rPr dirty="0" sz="4400" spc="-5">
                <a:latin typeface="Arial Black"/>
                <a:cs typeface="Arial Black"/>
              </a:rPr>
              <a:t>Studies</a:t>
            </a:r>
            <a:endParaRPr sz="44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76833" y="204337"/>
            <a:ext cx="8490585" cy="393255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895985">
              <a:lnSpc>
                <a:spcPct val="100000"/>
              </a:lnSpc>
            </a:pPr>
            <a:r>
              <a:rPr dirty="0" sz="4000" spc="-15" b="1">
                <a:latin typeface="Calibri"/>
                <a:cs typeface="Calibri"/>
              </a:rPr>
              <a:t>Early </a:t>
            </a:r>
            <a:r>
              <a:rPr dirty="0" sz="4000" spc="-10" b="1">
                <a:latin typeface="Calibri"/>
                <a:cs typeface="Calibri"/>
              </a:rPr>
              <a:t>Onset </a:t>
            </a:r>
            <a:r>
              <a:rPr dirty="0" sz="4000" spc="-25" b="1">
                <a:latin typeface="Calibri"/>
                <a:cs typeface="Calibri"/>
              </a:rPr>
              <a:t>Psychotic</a:t>
            </a:r>
            <a:r>
              <a:rPr dirty="0" sz="4000" spc="55" b="1">
                <a:latin typeface="Calibri"/>
                <a:cs typeface="Calibri"/>
              </a:rPr>
              <a:t> </a:t>
            </a:r>
            <a:r>
              <a:rPr dirty="0" sz="4000" spc="-15" b="1">
                <a:latin typeface="Calibri"/>
                <a:cs typeface="Calibri"/>
              </a:rPr>
              <a:t>Disorders</a:t>
            </a:r>
            <a:endParaRPr sz="4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8"/>
              </a:spcBef>
            </a:pPr>
            <a:endParaRPr sz="575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tabLst>
                <a:tab pos="4051935" algn="l"/>
                <a:tab pos="5170170" algn="l"/>
              </a:tabLst>
            </a:pPr>
            <a:r>
              <a:rPr dirty="0" sz="4000" spc="-5" b="1">
                <a:latin typeface="Calibri"/>
                <a:cs typeface="Calibri"/>
              </a:rPr>
              <a:t>McClellan</a:t>
            </a:r>
            <a:r>
              <a:rPr dirty="0" sz="4000" spc="-5">
                <a:latin typeface="Calibri"/>
                <a:cs typeface="Calibri"/>
              </a:rPr>
              <a:t>, </a:t>
            </a:r>
            <a:r>
              <a:rPr dirty="0" sz="4000" spc="-15" b="1">
                <a:latin typeface="Calibri"/>
                <a:cs typeface="Calibri"/>
              </a:rPr>
              <a:t>et </a:t>
            </a:r>
            <a:r>
              <a:rPr dirty="0" sz="4000" spc="-10" b="1">
                <a:latin typeface="Calibri"/>
                <a:cs typeface="Calibri"/>
              </a:rPr>
              <a:t>al</a:t>
            </a:r>
            <a:r>
              <a:rPr dirty="0" sz="4000" spc="-10">
                <a:latin typeface="Calibri"/>
                <a:cs typeface="Calibri"/>
              </a:rPr>
              <a:t>. </a:t>
            </a:r>
            <a:r>
              <a:rPr dirty="0" sz="4000">
                <a:latin typeface="Calibri"/>
                <a:cs typeface="Calibri"/>
              </a:rPr>
              <a:t>(1999) </a:t>
            </a:r>
            <a:r>
              <a:rPr dirty="0" sz="4000" spc="-15">
                <a:latin typeface="Calibri"/>
                <a:cs typeface="Calibri"/>
              </a:rPr>
              <a:t>compared </a:t>
            </a:r>
            <a:r>
              <a:rPr dirty="0" sz="4000" spc="-5">
                <a:latin typeface="Calibri"/>
                <a:cs typeface="Calibri"/>
              </a:rPr>
              <a:t>the  </a:t>
            </a:r>
            <a:r>
              <a:rPr dirty="0" sz="4000" spc="-20">
                <a:latin typeface="Calibri"/>
                <a:cs typeface="Calibri"/>
              </a:rPr>
              <a:t>outcome </a:t>
            </a:r>
            <a:r>
              <a:rPr dirty="0" sz="4000" spc="55">
                <a:latin typeface="Calibri"/>
                <a:cs typeface="Calibri"/>
              </a:rPr>
              <a:t> </a:t>
            </a:r>
            <a:r>
              <a:rPr dirty="0" sz="4000" spc="-5">
                <a:latin typeface="Calibri"/>
                <a:cs typeface="Calibri"/>
              </a:rPr>
              <a:t>of </a:t>
            </a:r>
            <a:r>
              <a:rPr dirty="0" sz="4000" spc="50">
                <a:latin typeface="Calibri"/>
                <a:cs typeface="Calibri"/>
              </a:rPr>
              <a:t> </a:t>
            </a:r>
            <a:r>
              <a:rPr dirty="0" sz="4000" spc="-10">
                <a:latin typeface="Calibri"/>
                <a:cs typeface="Calibri"/>
              </a:rPr>
              <a:t>adolescents</a:t>
            </a:r>
            <a:r>
              <a:rPr dirty="0" sz="4000" spc="-10">
                <a:latin typeface="Times New Roman"/>
                <a:cs typeface="Times New Roman"/>
              </a:rPr>
              <a:t>	</a:t>
            </a:r>
            <a:r>
              <a:rPr dirty="0" sz="4000" spc="-5">
                <a:latin typeface="Calibri"/>
                <a:cs typeface="Calibri"/>
              </a:rPr>
              <a:t>with  </a:t>
            </a:r>
            <a:r>
              <a:rPr dirty="0" sz="4000" spc="-10">
                <a:latin typeface="Calibri"/>
                <a:cs typeface="Calibri"/>
              </a:rPr>
              <a:t>Schizophrenia(SC),</a:t>
            </a:r>
            <a:r>
              <a:rPr dirty="0" sz="4000" spc="-10">
                <a:latin typeface="Times New Roman"/>
                <a:cs typeface="Times New Roman"/>
              </a:rPr>
              <a:t>	</a:t>
            </a:r>
            <a:r>
              <a:rPr dirty="0" sz="4000" spc="-5">
                <a:latin typeface="Calibri"/>
                <a:cs typeface="Calibri"/>
              </a:rPr>
              <a:t>Bipolar</a:t>
            </a:r>
            <a:r>
              <a:rPr dirty="0" sz="4000" spc="-30">
                <a:latin typeface="Calibri"/>
                <a:cs typeface="Calibri"/>
              </a:rPr>
              <a:t> </a:t>
            </a:r>
            <a:r>
              <a:rPr dirty="0" sz="4000" spc="-15">
                <a:latin typeface="Calibri"/>
                <a:cs typeface="Calibri"/>
              </a:rPr>
              <a:t>Disorder</a:t>
            </a:r>
            <a:r>
              <a:rPr dirty="0" sz="4000" spc="-10">
                <a:latin typeface="Calibri"/>
                <a:cs typeface="Calibri"/>
              </a:rPr>
              <a:t> </a:t>
            </a:r>
            <a:r>
              <a:rPr dirty="0" sz="4000" spc="-10">
                <a:latin typeface="Calibri"/>
                <a:cs typeface="Calibri"/>
              </a:rPr>
              <a:t>(BP), </a:t>
            </a:r>
            <a:r>
              <a:rPr dirty="0" sz="4000" spc="-10">
                <a:latin typeface="Times New Roman"/>
                <a:cs typeface="Times New Roman"/>
              </a:rPr>
              <a:t> </a:t>
            </a:r>
            <a:r>
              <a:rPr dirty="0" sz="4000" spc="-25">
                <a:latin typeface="Calibri"/>
                <a:cs typeface="Calibri"/>
              </a:rPr>
              <a:t>Psychosis </a:t>
            </a:r>
            <a:r>
              <a:rPr dirty="0" sz="4000" spc="-5">
                <a:latin typeface="Calibri"/>
                <a:cs typeface="Calibri"/>
              </a:rPr>
              <a:t>NOS </a:t>
            </a:r>
            <a:r>
              <a:rPr dirty="0" sz="4000" spc="-15">
                <a:latin typeface="Calibri"/>
                <a:cs typeface="Calibri"/>
              </a:rPr>
              <a:t>(NES) </a:t>
            </a:r>
            <a:r>
              <a:rPr dirty="0" sz="4000" spc="-20">
                <a:latin typeface="Calibri"/>
                <a:cs typeface="Calibri"/>
              </a:rPr>
              <a:t>over </a:t>
            </a:r>
            <a:r>
              <a:rPr dirty="0" sz="4000" spc="-15">
                <a:latin typeface="Calibri"/>
                <a:cs typeface="Calibri"/>
              </a:rPr>
              <a:t>two</a:t>
            </a:r>
            <a:r>
              <a:rPr dirty="0" sz="4000" spc="5">
                <a:latin typeface="Calibri"/>
                <a:cs typeface="Calibri"/>
              </a:rPr>
              <a:t> </a:t>
            </a:r>
            <a:r>
              <a:rPr dirty="0" sz="4000" spc="-25">
                <a:latin typeface="Calibri"/>
                <a:cs typeface="Calibri"/>
              </a:rPr>
              <a:t>years.</a:t>
            </a:r>
            <a:endParaRPr sz="4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76830" y="204337"/>
            <a:ext cx="8278495" cy="61277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895985">
              <a:lnSpc>
                <a:spcPct val="100000"/>
              </a:lnSpc>
            </a:pPr>
            <a:r>
              <a:rPr dirty="0" sz="4000" spc="-15" b="1">
                <a:latin typeface="Calibri"/>
                <a:cs typeface="Calibri"/>
              </a:rPr>
              <a:t>Early </a:t>
            </a:r>
            <a:r>
              <a:rPr dirty="0" sz="4000" spc="-10" b="1">
                <a:latin typeface="Calibri"/>
                <a:cs typeface="Calibri"/>
              </a:rPr>
              <a:t>Onset </a:t>
            </a:r>
            <a:r>
              <a:rPr dirty="0" sz="4000" spc="-25" b="1">
                <a:latin typeface="Calibri"/>
                <a:cs typeface="Calibri"/>
              </a:rPr>
              <a:t>Psychotic</a:t>
            </a:r>
            <a:r>
              <a:rPr dirty="0" sz="4000" spc="55" b="1">
                <a:latin typeface="Calibri"/>
                <a:cs typeface="Calibri"/>
              </a:rPr>
              <a:t> </a:t>
            </a:r>
            <a:r>
              <a:rPr dirty="0" sz="4000" spc="-15" b="1">
                <a:latin typeface="Calibri"/>
                <a:cs typeface="Calibri"/>
              </a:rPr>
              <a:t>Disorders</a:t>
            </a:r>
            <a:endParaRPr sz="4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94"/>
              </a:spcBef>
            </a:pPr>
            <a:r>
              <a:rPr dirty="0" sz="4000" spc="-5" b="1">
                <a:latin typeface="Calibri"/>
                <a:cs typeface="Calibri"/>
              </a:rPr>
              <a:t>McClellan</a:t>
            </a:r>
            <a:r>
              <a:rPr dirty="0" sz="4000" spc="-5">
                <a:latin typeface="Calibri"/>
                <a:cs typeface="Calibri"/>
              </a:rPr>
              <a:t>, </a:t>
            </a:r>
            <a:r>
              <a:rPr dirty="0" sz="4000" spc="-15" b="1">
                <a:latin typeface="Calibri"/>
                <a:cs typeface="Calibri"/>
              </a:rPr>
              <a:t>et </a:t>
            </a:r>
            <a:r>
              <a:rPr dirty="0" sz="4000" spc="-10" b="1">
                <a:latin typeface="Calibri"/>
                <a:cs typeface="Calibri"/>
              </a:rPr>
              <a:t>al</a:t>
            </a:r>
            <a:r>
              <a:rPr dirty="0" sz="4000" spc="-10">
                <a:latin typeface="Calibri"/>
                <a:cs typeface="Calibri"/>
              </a:rPr>
              <a:t>. </a:t>
            </a:r>
            <a:r>
              <a:rPr dirty="0" sz="4000">
                <a:latin typeface="Calibri"/>
                <a:cs typeface="Calibri"/>
              </a:rPr>
              <a:t>(1999)</a:t>
            </a:r>
            <a:endParaRPr sz="4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dirty="0" sz="4000" spc="-15" b="1">
                <a:latin typeface="Calibri"/>
                <a:cs typeface="Calibri"/>
              </a:rPr>
              <a:t>Results:</a:t>
            </a:r>
            <a:endParaRPr sz="4000">
              <a:latin typeface="Calibri"/>
              <a:cs typeface="Calibri"/>
            </a:endParaRPr>
          </a:p>
          <a:p>
            <a:pPr marL="355600" marR="72390" indent="-342900">
              <a:lnSpc>
                <a:spcPct val="100000"/>
              </a:lnSpc>
              <a:spcBef>
                <a:spcPts val="960"/>
              </a:spcBef>
              <a:buChar char="-"/>
              <a:tabLst>
                <a:tab pos="355600" algn="l"/>
              </a:tabLst>
            </a:pPr>
            <a:r>
              <a:rPr dirty="0" sz="4000" spc="-65">
                <a:latin typeface="Calibri"/>
                <a:cs typeface="Calibri"/>
              </a:rPr>
              <a:t>Youth </a:t>
            </a:r>
            <a:r>
              <a:rPr dirty="0" sz="4000" spc="-5">
                <a:latin typeface="Calibri"/>
                <a:cs typeface="Calibri"/>
              </a:rPr>
              <a:t>with </a:t>
            </a:r>
            <a:r>
              <a:rPr dirty="0" sz="4000" spc="-5">
                <a:latin typeface="Calibri"/>
                <a:cs typeface="Calibri"/>
              </a:rPr>
              <a:t>BP </a:t>
            </a:r>
            <a:r>
              <a:rPr dirty="0" sz="4000" spc="-10">
                <a:latin typeface="Calibri"/>
                <a:cs typeface="Calibri"/>
              </a:rPr>
              <a:t>had </a:t>
            </a:r>
            <a:r>
              <a:rPr dirty="0" sz="4000" spc="-25">
                <a:latin typeface="Calibri"/>
                <a:cs typeface="Calibri"/>
              </a:rPr>
              <a:t>better </a:t>
            </a:r>
            <a:r>
              <a:rPr dirty="0" sz="4000" spc="-5">
                <a:latin typeface="Calibri"/>
                <a:cs typeface="Calibri"/>
              </a:rPr>
              <a:t>functioning  </a:t>
            </a:r>
            <a:r>
              <a:rPr dirty="0" sz="4000" spc="-5">
                <a:latin typeface="Calibri"/>
                <a:cs typeface="Calibri"/>
              </a:rPr>
              <a:t>than </a:t>
            </a:r>
            <a:r>
              <a:rPr dirty="0" sz="4000" spc="-5">
                <a:latin typeface="Calibri"/>
                <a:cs typeface="Calibri"/>
              </a:rPr>
              <a:t>SC, </a:t>
            </a:r>
            <a:r>
              <a:rPr dirty="0" sz="4000" spc="-5">
                <a:latin typeface="Calibri"/>
                <a:cs typeface="Calibri"/>
              </a:rPr>
              <a:t>less </a:t>
            </a:r>
            <a:r>
              <a:rPr dirty="0" sz="4000" spc="-15">
                <a:latin typeface="Calibri"/>
                <a:cs typeface="Calibri"/>
              </a:rPr>
              <a:t>cognitive </a:t>
            </a:r>
            <a:r>
              <a:rPr dirty="0" sz="4000" spc="-10">
                <a:latin typeface="Calibri"/>
                <a:cs typeface="Calibri"/>
              </a:rPr>
              <a:t>deficits, </a:t>
            </a:r>
            <a:r>
              <a:rPr dirty="0" sz="4000" spc="-5">
                <a:latin typeface="Calibri"/>
                <a:cs typeface="Calibri"/>
              </a:rPr>
              <a:t>a </a:t>
            </a:r>
            <a:r>
              <a:rPr dirty="0" sz="4000" spc="-15">
                <a:latin typeface="Calibri"/>
                <a:cs typeface="Calibri"/>
              </a:rPr>
              <a:t>more  </a:t>
            </a:r>
            <a:r>
              <a:rPr dirty="0" sz="4000" spc="-15">
                <a:latin typeface="Calibri"/>
                <a:cs typeface="Calibri"/>
              </a:rPr>
              <a:t>cyclical </a:t>
            </a:r>
            <a:r>
              <a:rPr dirty="0" sz="4000" spc="-25">
                <a:latin typeface="Calibri"/>
                <a:cs typeface="Calibri"/>
              </a:rPr>
              <a:t>course </a:t>
            </a:r>
            <a:r>
              <a:rPr dirty="0" sz="4000" spc="-5">
                <a:latin typeface="Calibri"/>
                <a:cs typeface="Calibri"/>
              </a:rPr>
              <a:t>and </a:t>
            </a:r>
            <a:r>
              <a:rPr dirty="0" sz="4000" spc="-5">
                <a:latin typeface="Calibri"/>
                <a:cs typeface="Calibri"/>
              </a:rPr>
              <a:t>a </a:t>
            </a:r>
            <a:r>
              <a:rPr dirty="0" sz="4000" spc="-25">
                <a:latin typeface="Calibri"/>
                <a:cs typeface="Calibri"/>
              </a:rPr>
              <a:t>better</a:t>
            </a:r>
            <a:r>
              <a:rPr dirty="0" sz="4000" spc="-15">
                <a:latin typeface="Calibri"/>
                <a:cs typeface="Calibri"/>
              </a:rPr>
              <a:t> </a:t>
            </a:r>
            <a:r>
              <a:rPr dirty="0" sz="4000" spc="-20">
                <a:latin typeface="Calibri"/>
                <a:cs typeface="Calibri"/>
              </a:rPr>
              <a:t>outcome.</a:t>
            </a:r>
            <a:endParaRPr sz="4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3"/>
              </a:spcBef>
              <a:buFont typeface="Calibri"/>
              <a:buChar char="-"/>
            </a:pPr>
            <a:endParaRPr sz="58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Char char="-"/>
              <a:tabLst>
                <a:tab pos="355600" algn="l"/>
              </a:tabLst>
            </a:pPr>
            <a:r>
              <a:rPr dirty="0" sz="4000" spc="-65">
                <a:latin typeface="Calibri"/>
                <a:cs typeface="Calibri"/>
              </a:rPr>
              <a:t>Youth </a:t>
            </a:r>
            <a:r>
              <a:rPr dirty="0" sz="4000" spc="-5">
                <a:latin typeface="Calibri"/>
                <a:cs typeface="Calibri"/>
              </a:rPr>
              <a:t>with </a:t>
            </a:r>
            <a:r>
              <a:rPr dirty="0" sz="4000" spc="-10">
                <a:latin typeface="Calibri"/>
                <a:cs typeface="Calibri"/>
              </a:rPr>
              <a:t>acute </a:t>
            </a:r>
            <a:r>
              <a:rPr dirty="0" sz="4000" spc="-10">
                <a:latin typeface="Calibri"/>
                <a:cs typeface="Calibri"/>
              </a:rPr>
              <a:t>onset </a:t>
            </a:r>
            <a:r>
              <a:rPr dirty="0" sz="4000" spc="-5">
                <a:latin typeface="Calibri"/>
                <a:cs typeface="Calibri"/>
              </a:rPr>
              <a:t>of </a:t>
            </a:r>
            <a:r>
              <a:rPr dirty="0" sz="4000" spc="-5">
                <a:latin typeface="Calibri"/>
                <a:cs typeface="Calibri"/>
              </a:rPr>
              <a:t>mania </a:t>
            </a:r>
            <a:r>
              <a:rPr dirty="0" sz="4000" spc="-10">
                <a:latin typeface="Calibri"/>
                <a:cs typeface="Calibri"/>
              </a:rPr>
              <a:t>had</a:t>
            </a:r>
            <a:r>
              <a:rPr dirty="0" sz="4000" spc="30">
                <a:latin typeface="Calibri"/>
                <a:cs typeface="Calibri"/>
              </a:rPr>
              <a:t> </a:t>
            </a:r>
            <a:r>
              <a:rPr dirty="0" sz="4000" spc="-5">
                <a:latin typeface="Calibri"/>
                <a:cs typeface="Calibri"/>
              </a:rPr>
              <a:t>a</a:t>
            </a:r>
            <a:endParaRPr sz="40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</a:pPr>
            <a:r>
              <a:rPr dirty="0" sz="4000" spc="-5">
                <a:latin typeface="Calibri"/>
                <a:cs typeface="Calibri"/>
              </a:rPr>
              <a:t>much </a:t>
            </a:r>
            <a:r>
              <a:rPr dirty="0" sz="4000" spc="-25">
                <a:latin typeface="Calibri"/>
                <a:cs typeface="Calibri"/>
              </a:rPr>
              <a:t>better</a:t>
            </a:r>
            <a:r>
              <a:rPr dirty="0" sz="4000" spc="-50">
                <a:latin typeface="Calibri"/>
                <a:cs typeface="Calibri"/>
              </a:rPr>
              <a:t> </a:t>
            </a:r>
            <a:r>
              <a:rPr dirty="0" sz="4000" spc="-15">
                <a:latin typeface="Calibri"/>
                <a:cs typeface="Calibri"/>
              </a:rPr>
              <a:t>prognosis.</a:t>
            </a:r>
            <a:endParaRPr sz="4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09372" rIns="0" bIns="0" rtlCol="0" vert="horz">
            <a:spAutoFit/>
          </a:bodyPr>
          <a:lstStyle/>
          <a:p>
            <a:pPr marL="1115695">
              <a:lnSpc>
                <a:spcPct val="100000"/>
              </a:lnSpc>
            </a:pPr>
            <a:r>
              <a:rPr dirty="0" sz="4000" spc="-15" b="1">
                <a:latin typeface="Calibri"/>
                <a:cs typeface="Calibri"/>
              </a:rPr>
              <a:t>Early </a:t>
            </a:r>
            <a:r>
              <a:rPr dirty="0" sz="4000" spc="-10" b="1">
                <a:latin typeface="Calibri"/>
                <a:cs typeface="Calibri"/>
              </a:rPr>
              <a:t>Onset </a:t>
            </a:r>
            <a:r>
              <a:rPr dirty="0" sz="4000" spc="-25" b="1">
                <a:latin typeface="Calibri"/>
                <a:cs typeface="Calibri"/>
              </a:rPr>
              <a:t>Psychotic</a:t>
            </a:r>
            <a:r>
              <a:rPr dirty="0" sz="4000" spc="55" b="1">
                <a:latin typeface="Calibri"/>
                <a:cs typeface="Calibri"/>
              </a:rPr>
              <a:t> </a:t>
            </a:r>
            <a:r>
              <a:rPr dirty="0" sz="4000" spc="-15" b="1">
                <a:latin typeface="Calibri"/>
                <a:cs typeface="Calibri"/>
              </a:rPr>
              <a:t>Disorders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76830" y="832353"/>
            <a:ext cx="8220075" cy="44780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600" b="1">
                <a:latin typeface="Calibri"/>
                <a:cs typeface="Calibri"/>
              </a:rPr>
              <a:t>McClellan</a:t>
            </a:r>
            <a:r>
              <a:rPr dirty="0" sz="3600">
                <a:latin typeface="Calibri"/>
                <a:cs typeface="Calibri"/>
              </a:rPr>
              <a:t>, </a:t>
            </a:r>
            <a:r>
              <a:rPr dirty="0" sz="3600" spc="-15" b="1">
                <a:latin typeface="Calibri"/>
                <a:cs typeface="Calibri"/>
              </a:rPr>
              <a:t>et </a:t>
            </a:r>
            <a:r>
              <a:rPr dirty="0" sz="3600" b="1">
                <a:latin typeface="Calibri"/>
                <a:cs typeface="Calibri"/>
              </a:rPr>
              <a:t>al</a:t>
            </a:r>
            <a:r>
              <a:rPr dirty="0" sz="3600">
                <a:latin typeface="Calibri"/>
                <a:cs typeface="Calibri"/>
              </a:rPr>
              <a:t>.</a:t>
            </a:r>
            <a:r>
              <a:rPr dirty="0" sz="3600" spc="-70">
                <a:latin typeface="Calibri"/>
                <a:cs typeface="Calibri"/>
              </a:rPr>
              <a:t> </a:t>
            </a:r>
            <a:r>
              <a:rPr dirty="0" sz="3600" spc="-5">
                <a:latin typeface="Calibri"/>
                <a:cs typeface="Calibri"/>
              </a:rPr>
              <a:t>(1999)</a:t>
            </a:r>
            <a:endParaRPr sz="3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000"/>
              </a:spcBef>
            </a:pPr>
            <a:r>
              <a:rPr dirty="0" sz="3600" spc="-10" b="1">
                <a:latin typeface="Calibri"/>
                <a:cs typeface="Calibri"/>
              </a:rPr>
              <a:t>Results:</a:t>
            </a:r>
            <a:endParaRPr sz="3600">
              <a:latin typeface="Calibri"/>
              <a:cs typeface="Calibri"/>
            </a:endParaRPr>
          </a:p>
          <a:p>
            <a:pPr marL="355600" marR="227329" indent="-342900">
              <a:lnSpc>
                <a:spcPct val="80000"/>
              </a:lnSpc>
              <a:spcBef>
                <a:spcPts val="865"/>
              </a:spcBef>
              <a:buChar char="-"/>
              <a:tabLst>
                <a:tab pos="355600" algn="l"/>
                <a:tab pos="3212465" algn="l"/>
              </a:tabLst>
            </a:pPr>
            <a:r>
              <a:rPr dirty="0" sz="3600" spc="-25">
                <a:latin typeface="Calibri"/>
                <a:cs typeface="Calibri"/>
              </a:rPr>
              <a:t>Psychosis  </a:t>
            </a:r>
            <a:r>
              <a:rPr dirty="0" sz="3600" spc="105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NOS</a:t>
            </a:r>
            <a:r>
              <a:rPr dirty="0" sz="3600">
                <a:latin typeface="Times New Roman"/>
                <a:cs typeface="Times New Roman"/>
              </a:rPr>
              <a:t>	</a:t>
            </a:r>
            <a:r>
              <a:rPr dirty="0" sz="3600" spc="-20">
                <a:latin typeface="Calibri"/>
                <a:cs typeface="Calibri"/>
              </a:rPr>
              <a:t>was </a:t>
            </a:r>
            <a:r>
              <a:rPr dirty="0" sz="3600">
                <a:latin typeface="Calibri"/>
                <a:cs typeface="Calibri"/>
              </a:rPr>
              <a:t>the</a:t>
            </a:r>
            <a:r>
              <a:rPr dirty="0" sz="3600" spc="-45">
                <a:latin typeface="Calibri"/>
                <a:cs typeface="Calibri"/>
              </a:rPr>
              <a:t> </a:t>
            </a:r>
            <a:r>
              <a:rPr dirty="0" sz="3600" spc="-10">
                <a:latin typeface="Calibri"/>
                <a:cs typeface="Calibri"/>
              </a:rPr>
              <a:t>most</a:t>
            </a:r>
            <a:r>
              <a:rPr dirty="0" sz="3600" spc="-30">
                <a:latin typeface="Calibri"/>
                <a:cs typeface="Calibri"/>
              </a:rPr>
              <a:t> </a:t>
            </a:r>
            <a:r>
              <a:rPr dirty="0" sz="3600" spc="-15">
                <a:latin typeface="Calibri"/>
                <a:cs typeface="Calibri"/>
              </a:rPr>
              <a:t>unstable </a:t>
            </a:r>
            <a:r>
              <a:rPr dirty="0" sz="3600">
                <a:latin typeface="Times New Roman"/>
                <a:cs typeface="Times New Roman"/>
              </a:rPr>
              <a:t> </a:t>
            </a:r>
            <a:r>
              <a:rPr dirty="0" sz="3600" spc="-5">
                <a:latin typeface="Calibri"/>
                <a:cs typeface="Calibri"/>
              </a:rPr>
              <a:t>diagnosis </a:t>
            </a:r>
            <a:r>
              <a:rPr dirty="0" sz="3600" spc="-5">
                <a:latin typeface="Calibri"/>
                <a:cs typeface="Calibri"/>
              </a:rPr>
              <a:t>with </a:t>
            </a:r>
            <a:r>
              <a:rPr dirty="0" sz="3600" spc="-5">
                <a:latin typeface="Calibri"/>
                <a:cs typeface="Calibri"/>
              </a:rPr>
              <a:t>higher </a:t>
            </a:r>
            <a:r>
              <a:rPr dirty="0" sz="3600" spc="-30">
                <a:latin typeface="Calibri"/>
                <a:cs typeface="Calibri"/>
              </a:rPr>
              <a:t>rates </a:t>
            </a:r>
            <a:r>
              <a:rPr dirty="0" sz="3600" spc="-5">
                <a:latin typeface="Calibri"/>
                <a:cs typeface="Calibri"/>
              </a:rPr>
              <a:t>of </a:t>
            </a:r>
            <a:r>
              <a:rPr dirty="0" sz="3600">
                <a:latin typeface="Calibri"/>
                <a:cs typeface="Calibri"/>
              </a:rPr>
              <a:t>a </a:t>
            </a:r>
            <a:r>
              <a:rPr dirty="0" sz="3600" spc="-15">
                <a:latin typeface="Calibri"/>
                <a:cs typeface="Calibri"/>
              </a:rPr>
              <a:t>history </a:t>
            </a:r>
            <a:r>
              <a:rPr dirty="0" sz="3600" spc="-5">
                <a:latin typeface="Calibri"/>
                <a:cs typeface="Calibri"/>
              </a:rPr>
              <a:t>of  </a:t>
            </a:r>
            <a:r>
              <a:rPr dirty="0" sz="3600" spc="-5">
                <a:latin typeface="Calibri"/>
                <a:cs typeface="Calibri"/>
              </a:rPr>
              <a:t>abuse.</a:t>
            </a:r>
            <a:endParaRPr sz="3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Calibri"/>
              <a:buChar char="-"/>
            </a:pPr>
            <a:endParaRPr sz="3750">
              <a:latin typeface="Times New Roman"/>
              <a:cs typeface="Times New Roman"/>
            </a:endParaRPr>
          </a:p>
          <a:p>
            <a:pPr marL="355600" indent="-342900">
              <a:lnSpc>
                <a:spcPts val="3890"/>
              </a:lnSpc>
              <a:buChar char="-"/>
              <a:tabLst>
                <a:tab pos="355600" algn="l"/>
              </a:tabLst>
            </a:pPr>
            <a:r>
              <a:rPr dirty="0" sz="3600" spc="-10">
                <a:latin typeface="Calibri"/>
                <a:cs typeface="Calibri"/>
              </a:rPr>
              <a:t>Premorbid </a:t>
            </a:r>
            <a:r>
              <a:rPr dirty="0" sz="3600" spc="-5">
                <a:latin typeface="Calibri"/>
                <a:cs typeface="Calibri"/>
              </a:rPr>
              <a:t>functioning </a:t>
            </a:r>
            <a:r>
              <a:rPr dirty="0" sz="3600">
                <a:latin typeface="Calibri"/>
                <a:cs typeface="Calibri"/>
              </a:rPr>
              <a:t>and </a:t>
            </a:r>
            <a:r>
              <a:rPr dirty="0" sz="3600" spc="-15">
                <a:latin typeface="Calibri"/>
                <a:cs typeface="Calibri"/>
              </a:rPr>
              <a:t>symptoms,</a:t>
            </a:r>
            <a:r>
              <a:rPr dirty="0" sz="3600" spc="-85">
                <a:latin typeface="Calibri"/>
                <a:cs typeface="Calibri"/>
              </a:rPr>
              <a:t> </a:t>
            </a:r>
            <a:r>
              <a:rPr dirty="0" sz="3600" spc="-5">
                <a:latin typeface="Calibri"/>
                <a:cs typeface="Calibri"/>
              </a:rPr>
              <a:t>not</a:t>
            </a:r>
            <a:endParaRPr sz="3600">
              <a:latin typeface="Calibri"/>
              <a:cs typeface="Calibri"/>
            </a:endParaRPr>
          </a:p>
          <a:p>
            <a:pPr marL="355600">
              <a:lnSpc>
                <a:spcPts val="3890"/>
              </a:lnSpc>
            </a:pPr>
            <a:r>
              <a:rPr dirty="0" sz="3600" spc="-5">
                <a:latin typeface="Calibri"/>
                <a:cs typeface="Calibri"/>
              </a:rPr>
              <a:t>diagnosis, </a:t>
            </a:r>
            <a:r>
              <a:rPr dirty="0" sz="3600" spc="-10">
                <a:latin typeface="Calibri"/>
                <a:cs typeface="Calibri"/>
              </a:rPr>
              <a:t>predicted </a:t>
            </a:r>
            <a:r>
              <a:rPr dirty="0" sz="3600">
                <a:latin typeface="Calibri"/>
                <a:cs typeface="Calibri"/>
              </a:rPr>
              <a:t>a </a:t>
            </a:r>
            <a:r>
              <a:rPr dirty="0" sz="3600" spc="-5">
                <a:latin typeface="Calibri"/>
                <a:cs typeface="Calibri"/>
              </a:rPr>
              <a:t>poor</a:t>
            </a:r>
            <a:r>
              <a:rPr dirty="0" sz="3600" spc="-75">
                <a:latin typeface="Calibri"/>
                <a:cs typeface="Calibri"/>
              </a:rPr>
              <a:t> </a:t>
            </a:r>
            <a:r>
              <a:rPr dirty="0" sz="3600" spc="-15">
                <a:latin typeface="Calibri"/>
                <a:cs typeface="Calibri"/>
              </a:rPr>
              <a:t>outcome.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1135" y="204337"/>
            <a:ext cx="8253095" cy="61887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042035">
              <a:lnSpc>
                <a:spcPct val="100000"/>
              </a:lnSpc>
            </a:pPr>
            <a:r>
              <a:rPr dirty="0" sz="4000" spc="-15" b="1">
                <a:latin typeface="Calibri"/>
                <a:cs typeface="Calibri"/>
              </a:rPr>
              <a:t>Early </a:t>
            </a:r>
            <a:r>
              <a:rPr dirty="0" sz="4000" spc="-10" b="1">
                <a:latin typeface="Calibri"/>
                <a:cs typeface="Calibri"/>
              </a:rPr>
              <a:t>Onset </a:t>
            </a:r>
            <a:r>
              <a:rPr dirty="0" sz="4000" spc="-25" b="1">
                <a:latin typeface="Calibri"/>
                <a:cs typeface="Calibri"/>
              </a:rPr>
              <a:t>Psychotic</a:t>
            </a:r>
            <a:r>
              <a:rPr dirty="0" sz="4000" spc="55" b="1">
                <a:latin typeface="Calibri"/>
                <a:cs typeface="Calibri"/>
              </a:rPr>
              <a:t> </a:t>
            </a:r>
            <a:r>
              <a:rPr dirty="0" sz="4000" spc="-15" b="1">
                <a:latin typeface="Calibri"/>
                <a:cs typeface="Calibri"/>
              </a:rPr>
              <a:t>Disorders</a:t>
            </a:r>
            <a:endParaRPr sz="4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15"/>
              </a:spcBef>
              <a:tabLst>
                <a:tab pos="5062855" algn="l"/>
              </a:tabLst>
            </a:pPr>
            <a:r>
              <a:rPr dirty="0" sz="4000" spc="-5" b="1">
                <a:latin typeface="Calibri"/>
                <a:cs typeface="Calibri"/>
              </a:rPr>
              <a:t>McClellan</a:t>
            </a:r>
            <a:r>
              <a:rPr dirty="0" sz="4000" spc="-5">
                <a:latin typeface="Calibri"/>
                <a:cs typeface="Calibri"/>
              </a:rPr>
              <a:t>,  </a:t>
            </a:r>
            <a:r>
              <a:rPr dirty="0" sz="4000" spc="-15" b="1">
                <a:latin typeface="Calibri"/>
                <a:cs typeface="Calibri"/>
              </a:rPr>
              <a:t>et</a:t>
            </a:r>
            <a:r>
              <a:rPr dirty="0" sz="4000" spc="370" b="1">
                <a:latin typeface="Calibri"/>
                <a:cs typeface="Calibri"/>
              </a:rPr>
              <a:t> </a:t>
            </a:r>
            <a:r>
              <a:rPr dirty="0" sz="4000" spc="-5" b="1">
                <a:latin typeface="Calibri"/>
                <a:cs typeface="Calibri"/>
              </a:rPr>
              <a:t>al</a:t>
            </a:r>
            <a:r>
              <a:rPr dirty="0" sz="4000" spc="-5">
                <a:latin typeface="Calibri"/>
                <a:cs typeface="Calibri"/>
              </a:rPr>
              <a:t>.</a:t>
            </a:r>
            <a:r>
              <a:rPr dirty="0" sz="4000" spc="600">
                <a:latin typeface="Calibri"/>
                <a:cs typeface="Calibri"/>
              </a:rPr>
              <a:t> </a:t>
            </a:r>
            <a:r>
              <a:rPr dirty="0" sz="4000">
                <a:latin typeface="Calibri"/>
                <a:cs typeface="Calibri"/>
              </a:rPr>
              <a:t>(1999)</a:t>
            </a:r>
            <a:r>
              <a:rPr dirty="0" sz="4000">
                <a:latin typeface="Times New Roman"/>
                <a:cs typeface="Times New Roman"/>
              </a:rPr>
              <a:t>	</a:t>
            </a:r>
            <a:r>
              <a:rPr dirty="0" sz="4000" spc="-5">
                <a:latin typeface="Calibri"/>
                <a:cs typeface="Calibri"/>
              </a:rPr>
              <a:t>.</a:t>
            </a:r>
            <a:endParaRPr sz="4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dirty="0" sz="4000" spc="-15" b="1">
                <a:latin typeface="Calibri"/>
                <a:cs typeface="Calibri"/>
              </a:rPr>
              <a:t>Results:</a:t>
            </a:r>
            <a:endParaRPr sz="4000">
              <a:latin typeface="Calibri"/>
              <a:cs typeface="Calibri"/>
            </a:endParaRPr>
          </a:p>
          <a:p>
            <a:pPr marL="355600" marR="277495" indent="-342900">
              <a:lnSpc>
                <a:spcPts val="4320"/>
              </a:lnSpc>
              <a:spcBef>
                <a:spcPts val="1025"/>
              </a:spcBef>
              <a:buChar char="-"/>
              <a:tabLst>
                <a:tab pos="355600" algn="l"/>
              </a:tabLst>
            </a:pPr>
            <a:r>
              <a:rPr dirty="0" sz="4000" spc="-5">
                <a:latin typeface="Calibri"/>
                <a:cs typeface="Calibri"/>
              </a:rPr>
              <a:t>A </a:t>
            </a:r>
            <a:r>
              <a:rPr dirty="0" sz="4000" spc="-5">
                <a:latin typeface="Calibri"/>
                <a:cs typeface="Calibri"/>
              </a:rPr>
              <a:t>high </a:t>
            </a:r>
            <a:r>
              <a:rPr dirty="0" sz="4000" spc="-20">
                <a:latin typeface="Calibri"/>
                <a:cs typeface="Calibri"/>
              </a:rPr>
              <a:t>percentage </a:t>
            </a:r>
            <a:r>
              <a:rPr dirty="0" sz="4000" spc="-5">
                <a:latin typeface="Calibri"/>
                <a:cs typeface="Calibri"/>
              </a:rPr>
              <a:t>of </a:t>
            </a:r>
            <a:r>
              <a:rPr dirty="0" sz="4000" spc="-20">
                <a:latin typeface="Calibri"/>
                <a:cs typeface="Calibri"/>
              </a:rPr>
              <a:t>psychotic </a:t>
            </a:r>
            <a:r>
              <a:rPr dirty="0" sz="4000" spc="-15">
                <a:latin typeface="Calibri"/>
                <a:cs typeface="Calibri"/>
              </a:rPr>
              <a:t>youth  </a:t>
            </a:r>
            <a:r>
              <a:rPr dirty="0" sz="4000" spc="-5">
                <a:latin typeface="Calibri"/>
                <a:cs typeface="Calibri"/>
              </a:rPr>
              <a:t>had </a:t>
            </a:r>
            <a:r>
              <a:rPr dirty="0" sz="4000" spc="-15">
                <a:latin typeface="Calibri"/>
                <a:cs typeface="Calibri"/>
              </a:rPr>
              <a:t>significant </a:t>
            </a:r>
            <a:r>
              <a:rPr dirty="0" sz="4000" spc="-5">
                <a:latin typeface="Calibri"/>
                <a:cs typeface="Calibri"/>
              </a:rPr>
              <a:t>mood </a:t>
            </a:r>
            <a:r>
              <a:rPr dirty="0" sz="4000" spc="-20">
                <a:latin typeface="Calibri"/>
                <a:cs typeface="Calibri"/>
              </a:rPr>
              <a:t>symptoms </a:t>
            </a:r>
            <a:r>
              <a:rPr dirty="0" sz="4000">
                <a:latin typeface="Calibri"/>
                <a:cs typeface="Calibri"/>
              </a:rPr>
              <a:t>and  </a:t>
            </a:r>
            <a:r>
              <a:rPr dirty="0" sz="4000" spc="-20">
                <a:latin typeface="Calibri"/>
                <a:cs typeface="Calibri"/>
              </a:rPr>
              <a:t>psychological</a:t>
            </a:r>
            <a:r>
              <a:rPr dirty="0" sz="4000" spc="-45">
                <a:latin typeface="Calibri"/>
                <a:cs typeface="Calibri"/>
              </a:rPr>
              <a:t> </a:t>
            </a:r>
            <a:r>
              <a:rPr dirty="0" sz="4000" spc="-10">
                <a:latin typeface="Calibri"/>
                <a:cs typeface="Calibri"/>
              </a:rPr>
              <a:t>impairment.</a:t>
            </a:r>
            <a:endParaRPr sz="4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7"/>
              </a:spcBef>
              <a:buFont typeface="Calibri"/>
              <a:buChar char="-"/>
            </a:pPr>
            <a:endParaRPr sz="535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90000"/>
              </a:lnSpc>
              <a:buChar char="-"/>
              <a:tabLst>
                <a:tab pos="469900" algn="l"/>
              </a:tabLst>
            </a:pPr>
            <a:r>
              <a:rPr dirty="0" sz="4000" spc="-65">
                <a:latin typeface="Calibri"/>
                <a:cs typeface="Calibri"/>
              </a:rPr>
              <a:t>Youth </a:t>
            </a:r>
            <a:r>
              <a:rPr dirty="0" sz="4000" spc="-5">
                <a:latin typeface="Calibri"/>
                <a:cs typeface="Calibri"/>
              </a:rPr>
              <a:t>with </a:t>
            </a:r>
            <a:r>
              <a:rPr dirty="0" sz="4000" spc="-5">
                <a:latin typeface="Calibri"/>
                <a:cs typeface="Calibri"/>
              </a:rPr>
              <a:t>SC </a:t>
            </a:r>
            <a:r>
              <a:rPr dirty="0" sz="4000" spc="-10">
                <a:latin typeface="Calibri"/>
                <a:cs typeface="Calibri"/>
              </a:rPr>
              <a:t>tended </a:t>
            </a:r>
            <a:r>
              <a:rPr dirty="0" sz="4000" spc="-20">
                <a:latin typeface="Calibri"/>
                <a:cs typeface="Calibri"/>
              </a:rPr>
              <a:t>to </a:t>
            </a:r>
            <a:r>
              <a:rPr dirty="0" sz="4000" spc="-35">
                <a:latin typeface="Calibri"/>
                <a:cs typeface="Calibri"/>
              </a:rPr>
              <a:t>have </a:t>
            </a:r>
            <a:r>
              <a:rPr dirty="0" sz="4000" spc="-5">
                <a:latin typeface="Calibri"/>
                <a:cs typeface="Calibri"/>
              </a:rPr>
              <a:t>a </a:t>
            </a:r>
            <a:r>
              <a:rPr dirty="0" sz="4000" spc="-30">
                <a:latin typeface="Calibri"/>
                <a:cs typeface="Calibri"/>
              </a:rPr>
              <a:t>worse  </a:t>
            </a:r>
            <a:r>
              <a:rPr dirty="0" sz="4000" spc="-10">
                <a:latin typeface="Calibri"/>
                <a:cs typeface="Calibri"/>
              </a:rPr>
              <a:t>prognosis </a:t>
            </a:r>
            <a:r>
              <a:rPr dirty="0" sz="4000" spc="-5">
                <a:latin typeface="Calibri"/>
                <a:cs typeface="Calibri"/>
              </a:rPr>
              <a:t>and </a:t>
            </a:r>
            <a:r>
              <a:rPr dirty="0" sz="4000" spc="-25">
                <a:latin typeface="Calibri"/>
                <a:cs typeface="Calibri"/>
              </a:rPr>
              <a:t>were </a:t>
            </a:r>
            <a:r>
              <a:rPr dirty="0" sz="4000" spc="-15">
                <a:latin typeface="Calibri"/>
                <a:cs typeface="Calibri"/>
              </a:rPr>
              <a:t>more </a:t>
            </a:r>
            <a:r>
              <a:rPr dirty="0" sz="4000" spc="-15">
                <a:latin typeface="Calibri"/>
                <a:cs typeface="Calibri"/>
              </a:rPr>
              <a:t>chronically  </a:t>
            </a:r>
            <a:r>
              <a:rPr dirty="0" sz="4000" spc="-10">
                <a:latin typeface="Calibri"/>
                <a:cs typeface="Calibri"/>
              </a:rPr>
              <a:t>impaired.</a:t>
            </a:r>
            <a:endParaRPr sz="4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76830" y="204337"/>
            <a:ext cx="8636000" cy="61277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895985">
              <a:lnSpc>
                <a:spcPct val="100000"/>
              </a:lnSpc>
            </a:pPr>
            <a:r>
              <a:rPr dirty="0" sz="4000" spc="-15" b="1">
                <a:latin typeface="Calibri"/>
                <a:cs typeface="Calibri"/>
              </a:rPr>
              <a:t>Early </a:t>
            </a:r>
            <a:r>
              <a:rPr dirty="0" sz="4000" spc="-10" b="1">
                <a:latin typeface="Calibri"/>
                <a:cs typeface="Calibri"/>
              </a:rPr>
              <a:t>Onset </a:t>
            </a:r>
            <a:r>
              <a:rPr dirty="0" sz="4000" spc="-25" b="1">
                <a:latin typeface="Calibri"/>
                <a:cs typeface="Calibri"/>
              </a:rPr>
              <a:t>Psychotic</a:t>
            </a:r>
            <a:r>
              <a:rPr dirty="0" sz="4000" spc="55" b="1">
                <a:latin typeface="Calibri"/>
                <a:cs typeface="Calibri"/>
              </a:rPr>
              <a:t> </a:t>
            </a:r>
            <a:r>
              <a:rPr dirty="0" sz="4000" spc="-15" b="1">
                <a:latin typeface="Calibri"/>
                <a:cs typeface="Calibri"/>
              </a:rPr>
              <a:t>Disorders</a:t>
            </a:r>
            <a:endParaRPr sz="4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94"/>
              </a:spcBef>
              <a:tabLst>
                <a:tab pos="5062855" algn="l"/>
              </a:tabLst>
            </a:pPr>
            <a:r>
              <a:rPr dirty="0" sz="4000" spc="-5" b="1">
                <a:latin typeface="Calibri"/>
                <a:cs typeface="Calibri"/>
              </a:rPr>
              <a:t>McClellan</a:t>
            </a:r>
            <a:r>
              <a:rPr dirty="0" sz="4000" spc="-5">
                <a:latin typeface="Calibri"/>
                <a:cs typeface="Calibri"/>
              </a:rPr>
              <a:t>,  </a:t>
            </a:r>
            <a:r>
              <a:rPr dirty="0" sz="4000" spc="-15" b="1">
                <a:latin typeface="Calibri"/>
                <a:cs typeface="Calibri"/>
              </a:rPr>
              <a:t>et</a:t>
            </a:r>
            <a:r>
              <a:rPr dirty="0" sz="4000" spc="380" b="1">
                <a:latin typeface="Calibri"/>
                <a:cs typeface="Calibri"/>
              </a:rPr>
              <a:t> </a:t>
            </a:r>
            <a:r>
              <a:rPr dirty="0" sz="4000" spc="-10" b="1">
                <a:latin typeface="Calibri"/>
                <a:cs typeface="Calibri"/>
              </a:rPr>
              <a:t>al</a:t>
            </a:r>
            <a:r>
              <a:rPr dirty="0" sz="4000" spc="-10">
                <a:latin typeface="Calibri"/>
                <a:cs typeface="Calibri"/>
              </a:rPr>
              <a:t>.</a:t>
            </a:r>
            <a:r>
              <a:rPr dirty="0" sz="4000" spc="605">
                <a:latin typeface="Calibri"/>
                <a:cs typeface="Calibri"/>
              </a:rPr>
              <a:t> </a:t>
            </a:r>
            <a:r>
              <a:rPr dirty="0" sz="4000">
                <a:latin typeface="Calibri"/>
                <a:cs typeface="Calibri"/>
              </a:rPr>
              <a:t>(1999)</a:t>
            </a:r>
            <a:r>
              <a:rPr dirty="0" sz="4000">
                <a:latin typeface="Times New Roman"/>
                <a:cs typeface="Times New Roman"/>
              </a:rPr>
              <a:t>	</a:t>
            </a:r>
            <a:r>
              <a:rPr dirty="0" sz="4000" spc="-5">
                <a:latin typeface="Calibri"/>
                <a:cs typeface="Calibri"/>
              </a:rPr>
              <a:t>.</a:t>
            </a:r>
            <a:endParaRPr sz="4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dirty="0" sz="4000" spc="-15" b="1">
                <a:latin typeface="Calibri"/>
                <a:cs typeface="Calibri"/>
              </a:rPr>
              <a:t>Results:</a:t>
            </a:r>
            <a:endParaRPr sz="4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960"/>
              </a:spcBef>
              <a:buChar char="-"/>
              <a:tabLst>
                <a:tab pos="355600" algn="l"/>
              </a:tabLst>
            </a:pPr>
            <a:r>
              <a:rPr dirty="0" sz="4000" spc="-15">
                <a:latin typeface="Calibri"/>
                <a:cs typeface="Calibri"/>
              </a:rPr>
              <a:t>Results </a:t>
            </a:r>
            <a:r>
              <a:rPr dirty="0" sz="4000" spc="-10">
                <a:latin typeface="Calibri"/>
                <a:cs typeface="Calibri"/>
              </a:rPr>
              <a:t>not </a:t>
            </a:r>
            <a:r>
              <a:rPr dirty="0" sz="4000" spc="-25">
                <a:latin typeface="Calibri"/>
                <a:cs typeface="Calibri"/>
              </a:rPr>
              <a:t>related </a:t>
            </a:r>
            <a:r>
              <a:rPr dirty="0" sz="4000" spc="-25">
                <a:latin typeface="Calibri"/>
                <a:cs typeface="Calibri"/>
              </a:rPr>
              <a:t>to </a:t>
            </a:r>
            <a:r>
              <a:rPr dirty="0" sz="4000" spc="60">
                <a:latin typeface="Calibri"/>
                <a:cs typeface="Calibri"/>
              </a:rPr>
              <a:t>IQ, </a:t>
            </a:r>
            <a:r>
              <a:rPr dirty="0" sz="4000" spc="-25">
                <a:latin typeface="Calibri"/>
                <a:cs typeface="Calibri"/>
              </a:rPr>
              <a:t>sex </a:t>
            </a:r>
            <a:r>
              <a:rPr dirty="0" sz="4000">
                <a:latin typeface="Calibri"/>
                <a:cs typeface="Calibri"/>
              </a:rPr>
              <a:t>or</a:t>
            </a:r>
            <a:r>
              <a:rPr dirty="0" sz="4000" spc="-5">
                <a:latin typeface="Calibri"/>
                <a:cs typeface="Calibri"/>
              </a:rPr>
              <a:t> </a:t>
            </a:r>
            <a:r>
              <a:rPr dirty="0" sz="4000" spc="-15">
                <a:latin typeface="Calibri"/>
                <a:cs typeface="Calibri"/>
              </a:rPr>
              <a:t>SES.</a:t>
            </a:r>
            <a:endParaRPr sz="4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2"/>
              </a:spcBef>
              <a:buFont typeface="Calibri"/>
              <a:buChar char="-"/>
            </a:pPr>
            <a:endParaRPr sz="580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00000"/>
              </a:lnSpc>
              <a:buChar char="-"/>
              <a:tabLst>
                <a:tab pos="355600" algn="l"/>
                <a:tab pos="2176145" algn="l"/>
              </a:tabLst>
            </a:pPr>
            <a:r>
              <a:rPr dirty="0" sz="4000" spc="-15">
                <a:latin typeface="Calibri"/>
                <a:cs typeface="Calibri"/>
              </a:rPr>
              <a:t>Results </a:t>
            </a:r>
            <a:r>
              <a:rPr dirty="0" sz="4000" spc="-30">
                <a:latin typeface="Calibri"/>
                <a:cs typeface="Calibri"/>
              </a:rPr>
              <a:t>were </a:t>
            </a:r>
            <a:r>
              <a:rPr dirty="0" sz="4000" spc="-25">
                <a:latin typeface="Calibri"/>
                <a:cs typeface="Calibri"/>
              </a:rPr>
              <a:t>consistent </a:t>
            </a:r>
            <a:r>
              <a:rPr dirty="0" sz="4000" spc="-5">
                <a:latin typeface="Calibri"/>
                <a:cs typeface="Calibri"/>
              </a:rPr>
              <a:t>with </a:t>
            </a:r>
            <a:r>
              <a:rPr dirty="0" sz="4000" spc="-5">
                <a:latin typeface="Calibri"/>
                <a:cs typeface="Calibri"/>
              </a:rPr>
              <a:t>adult  </a:t>
            </a:r>
            <a:r>
              <a:rPr dirty="0" sz="4000" spc="-10">
                <a:latin typeface="Calibri"/>
                <a:cs typeface="Calibri"/>
              </a:rPr>
              <a:t>studies.</a:t>
            </a:r>
            <a:r>
              <a:rPr dirty="0" sz="4000" spc="-10">
                <a:latin typeface="Times New Roman"/>
                <a:cs typeface="Times New Roman"/>
              </a:rPr>
              <a:t>	</a:t>
            </a:r>
            <a:r>
              <a:rPr dirty="0" sz="4000" spc="-15">
                <a:latin typeface="Calibri"/>
                <a:cs typeface="Calibri"/>
              </a:rPr>
              <a:t>They </a:t>
            </a:r>
            <a:r>
              <a:rPr dirty="0" sz="4000" spc="-20">
                <a:latin typeface="Calibri"/>
                <a:cs typeface="Calibri"/>
              </a:rPr>
              <a:t>indicate </a:t>
            </a:r>
            <a:r>
              <a:rPr dirty="0" sz="4000" spc="-5">
                <a:latin typeface="Calibri"/>
                <a:cs typeface="Calibri"/>
              </a:rPr>
              <a:t>a</a:t>
            </a:r>
            <a:r>
              <a:rPr dirty="0" sz="4000" spc="-10">
                <a:latin typeface="Calibri"/>
                <a:cs typeface="Calibri"/>
              </a:rPr>
              <a:t> </a:t>
            </a:r>
            <a:r>
              <a:rPr dirty="0" sz="4000" spc="-15">
                <a:latin typeface="Calibri"/>
                <a:cs typeface="Calibri"/>
              </a:rPr>
              <a:t>continuity</a:t>
            </a:r>
            <a:r>
              <a:rPr dirty="0" sz="4000" spc="-30">
                <a:latin typeface="Calibri"/>
                <a:cs typeface="Calibri"/>
              </a:rPr>
              <a:t> </a:t>
            </a:r>
            <a:r>
              <a:rPr dirty="0" sz="4000" spc="-10">
                <a:latin typeface="Calibri"/>
                <a:cs typeface="Calibri"/>
              </a:rPr>
              <a:t>of </a:t>
            </a:r>
            <a:r>
              <a:rPr dirty="0" sz="4000" spc="-10">
                <a:latin typeface="Times New Roman"/>
                <a:cs typeface="Times New Roman"/>
              </a:rPr>
              <a:t> </a:t>
            </a:r>
            <a:r>
              <a:rPr dirty="0" sz="4000" spc="-20">
                <a:latin typeface="Calibri"/>
                <a:cs typeface="Calibri"/>
              </a:rPr>
              <a:t>psychotic </a:t>
            </a:r>
            <a:r>
              <a:rPr dirty="0" sz="4000" spc="-20">
                <a:latin typeface="Calibri"/>
                <a:cs typeface="Calibri"/>
              </a:rPr>
              <a:t>disorders </a:t>
            </a:r>
            <a:r>
              <a:rPr dirty="0" sz="4000" spc="-20">
                <a:latin typeface="Calibri"/>
                <a:cs typeface="Calibri"/>
              </a:rPr>
              <a:t>from </a:t>
            </a:r>
            <a:r>
              <a:rPr dirty="0" sz="4000" spc="-5">
                <a:latin typeface="Calibri"/>
                <a:cs typeface="Calibri"/>
              </a:rPr>
              <a:t>adolescence </a:t>
            </a:r>
            <a:r>
              <a:rPr dirty="0" sz="4000" spc="-20">
                <a:latin typeface="Calibri"/>
                <a:cs typeface="Calibri"/>
              </a:rPr>
              <a:t>to  </a:t>
            </a:r>
            <a:r>
              <a:rPr dirty="0" sz="4000" spc="-5">
                <a:latin typeface="Calibri"/>
                <a:cs typeface="Calibri"/>
              </a:rPr>
              <a:t>adulthood.</a:t>
            </a:r>
            <a:endParaRPr sz="4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781" rIns="0" bIns="0" rtlCol="0" vert="horz">
            <a:spAutoFit/>
          </a:bodyPr>
          <a:lstStyle/>
          <a:p>
            <a:pPr marL="1682750">
              <a:lnSpc>
                <a:spcPct val="100000"/>
              </a:lnSpc>
            </a:pPr>
            <a:r>
              <a:rPr dirty="0" spc="-5" b="1">
                <a:latin typeface="Calibri"/>
                <a:cs typeface="Calibri"/>
              </a:rPr>
              <a:t>Premorbid</a:t>
            </a:r>
            <a:r>
              <a:rPr dirty="0" spc="-110" b="1">
                <a:latin typeface="Calibri"/>
                <a:cs typeface="Calibri"/>
              </a:rPr>
              <a:t> </a:t>
            </a:r>
            <a:r>
              <a:rPr dirty="0" b="1">
                <a:latin typeface="Calibri"/>
                <a:cs typeface="Calibri"/>
              </a:rPr>
              <a:t>Functioning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35" y="1019297"/>
            <a:ext cx="8831580" cy="46951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114300">
              <a:lnSpc>
                <a:spcPct val="110000"/>
              </a:lnSpc>
            </a:pPr>
            <a:r>
              <a:rPr dirty="0" sz="4000" spc="-5" b="1">
                <a:latin typeface="Calibri"/>
                <a:cs typeface="Calibri"/>
              </a:rPr>
              <a:t>McClellan</a:t>
            </a:r>
            <a:r>
              <a:rPr dirty="0" sz="4000" spc="-5">
                <a:latin typeface="Calibri"/>
                <a:cs typeface="Calibri"/>
              </a:rPr>
              <a:t>, </a:t>
            </a:r>
            <a:r>
              <a:rPr dirty="0" sz="4000" spc="-15" b="1">
                <a:latin typeface="Calibri"/>
                <a:cs typeface="Calibri"/>
              </a:rPr>
              <a:t>et </a:t>
            </a:r>
            <a:r>
              <a:rPr dirty="0" sz="4000" spc="-5" b="1">
                <a:latin typeface="Calibri"/>
                <a:cs typeface="Calibri"/>
              </a:rPr>
              <a:t>al</a:t>
            </a:r>
            <a:r>
              <a:rPr dirty="0" sz="4000" spc="-5">
                <a:latin typeface="Calibri"/>
                <a:cs typeface="Calibri"/>
              </a:rPr>
              <a:t>.(2003) </a:t>
            </a:r>
            <a:r>
              <a:rPr dirty="0" sz="4000" spc="-20">
                <a:latin typeface="Calibri"/>
                <a:cs typeface="Calibri"/>
              </a:rPr>
              <a:t>compared </a:t>
            </a:r>
            <a:r>
              <a:rPr dirty="0" sz="4000" spc="-15">
                <a:latin typeface="Calibri"/>
                <a:cs typeface="Calibri"/>
              </a:rPr>
              <a:t>patients  </a:t>
            </a:r>
            <a:r>
              <a:rPr dirty="0" sz="4000" spc="-5">
                <a:latin typeface="Calibri"/>
                <a:cs typeface="Calibri"/>
              </a:rPr>
              <a:t>with </a:t>
            </a:r>
            <a:r>
              <a:rPr dirty="0" sz="4000" spc="-5">
                <a:latin typeface="Calibri"/>
                <a:cs typeface="Calibri"/>
              </a:rPr>
              <a:t>early </a:t>
            </a:r>
            <a:r>
              <a:rPr dirty="0" sz="4000" spc="-5">
                <a:latin typeface="Calibri"/>
                <a:cs typeface="Calibri"/>
              </a:rPr>
              <a:t>SC, </a:t>
            </a:r>
            <a:r>
              <a:rPr dirty="0" sz="4000" spc="-5">
                <a:latin typeface="Calibri"/>
                <a:cs typeface="Calibri"/>
              </a:rPr>
              <a:t>BP </a:t>
            </a:r>
            <a:r>
              <a:rPr dirty="0" sz="4000" spc="-5">
                <a:latin typeface="Calibri"/>
                <a:cs typeface="Calibri"/>
              </a:rPr>
              <a:t>and </a:t>
            </a:r>
            <a:r>
              <a:rPr dirty="0" sz="4000" spc="-25">
                <a:latin typeface="Calibri"/>
                <a:cs typeface="Calibri"/>
              </a:rPr>
              <a:t>Psychosis </a:t>
            </a:r>
            <a:r>
              <a:rPr dirty="0" sz="4000" spc="-10">
                <a:latin typeface="Calibri"/>
                <a:cs typeface="Calibri"/>
              </a:rPr>
              <a:t>NOS.  </a:t>
            </a:r>
            <a:r>
              <a:rPr dirty="0" sz="4000" spc="-15" b="1">
                <a:latin typeface="Calibri"/>
                <a:cs typeface="Calibri"/>
              </a:rPr>
              <a:t>Results:</a:t>
            </a:r>
            <a:endParaRPr sz="4000">
              <a:latin typeface="Calibri"/>
              <a:cs typeface="Calibri"/>
            </a:endParaRPr>
          </a:p>
          <a:p>
            <a:pPr marL="281940" indent="-269240">
              <a:lnSpc>
                <a:spcPct val="100000"/>
              </a:lnSpc>
              <a:spcBef>
                <a:spcPts val="960"/>
              </a:spcBef>
              <a:buChar char="-"/>
              <a:tabLst>
                <a:tab pos="282575" algn="l"/>
              </a:tabLst>
            </a:pPr>
            <a:r>
              <a:rPr dirty="0" sz="4000" spc="-5">
                <a:latin typeface="Calibri"/>
                <a:cs typeface="Calibri"/>
              </a:rPr>
              <a:t>All </a:t>
            </a:r>
            <a:r>
              <a:rPr dirty="0" sz="4000" spc="-15">
                <a:latin typeface="Calibri"/>
                <a:cs typeface="Calibri"/>
              </a:rPr>
              <a:t>three </a:t>
            </a:r>
            <a:r>
              <a:rPr dirty="0" sz="4000" spc="-20">
                <a:latin typeface="Calibri"/>
                <a:cs typeface="Calibri"/>
              </a:rPr>
              <a:t>groups </a:t>
            </a:r>
            <a:r>
              <a:rPr dirty="0" sz="4000" spc="-5">
                <a:latin typeface="Calibri"/>
                <a:cs typeface="Calibri"/>
              </a:rPr>
              <a:t>had </a:t>
            </a:r>
            <a:r>
              <a:rPr dirty="0" sz="4000" spc="-10">
                <a:latin typeface="Calibri"/>
                <a:cs typeface="Calibri"/>
              </a:rPr>
              <a:t>premorbid</a:t>
            </a:r>
            <a:r>
              <a:rPr dirty="0" sz="4000" spc="-15">
                <a:latin typeface="Calibri"/>
                <a:cs typeface="Calibri"/>
              </a:rPr>
              <a:t> </a:t>
            </a:r>
            <a:r>
              <a:rPr dirty="0" sz="4000" spc="-15">
                <a:latin typeface="Calibri"/>
                <a:cs typeface="Calibri"/>
              </a:rPr>
              <a:t>behavior</a:t>
            </a:r>
            <a:endParaRPr sz="4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4000" spc="-5">
                <a:latin typeface="Calibri"/>
                <a:cs typeface="Calibri"/>
              </a:rPr>
              <a:t>and </a:t>
            </a:r>
            <a:r>
              <a:rPr dirty="0" sz="4000" spc="-10">
                <a:latin typeface="Calibri"/>
                <a:cs typeface="Calibri"/>
              </a:rPr>
              <a:t>academic</a:t>
            </a:r>
            <a:r>
              <a:rPr dirty="0" sz="4000" spc="-40">
                <a:latin typeface="Calibri"/>
                <a:cs typeface="Calibri"/>
              </a:rPr>
              <a:t> </a:t>
            </a:r>
            <a:r>
              <a:rPr dirty="0" sz="4000" spc="-15">
                <a:latin typeface="Calibri"/>
                <a:cs typeface="Calibri"/>
              </a:rPr>
              <a:t>problems.</a:t>
            </a:r>
            <a:endParaRPr sz="4000">
              <a:latin typeface="Calibri"/>
              <a:cs typeface="Calibri"/>
            </a:endParaRPr>
          </a:p>
          <a:p>
            <a:pPr marL="281940" indent="-269240">
              <a:lnSpc>
                <a:spcPct val="100000"/>
              </a:lnSpc>
              <a:spcBef>
                <a:spcPts val="960"/>
              </a:spcBef>
              <a:buChar char="-"/>
              <a:tabLst>
                <a:tab pos="282575" algn="l"/>
              </a:tabLst>
            </a:pPr>
            <a:r>
              <a:rPr dirty="0" sz="4000" spc="-5">
                <a:latin typeface="Calibri"/>
                <a:cs typeface="Calibri"/>
              </a:rPr>
              <a:t>Those </a:t>
            </a:r>
            <a:r>
              <a:rPr dirty="0" sz="4000" spc="-5">
                <a:latin typeface="Calibri"/>
                <a:cs typeface="Calibri"/>
              </a:rPr>
              <a:t>with </a:t>
            </a:r>
            <a:r>
              <a:rPr dirty="0" sz="4000" spc="-5">
                <a:latin typeface="Calibri"/>
                <a:cs typeface="Calibri"/>
              </a:rPr>
              <a:t>SC </a:t>
            </a:r>
            <a:r>
              <a:rPr dirty="0" sz="4000" spc="-5">
                <a:latin typeface="Calibri"/>
                <a:cs typeface="Calibri"/>
              </a:rPr>
              <a:t>had </a:t>
            </a:r>
            <a:r>
              <a:rPr dirty="0" sz="4000" spc="-5">
                <a:latin typeface="Calibri"/>
                <a:cs typeface="Calibri"/>
              </a:rPr>
              <a:t>the </a:t>
            </a:r>
            <a:r>
              <a:rPr dirty="0" sz="4000" spc="-40">
                <a:latin typeface="Calibri"/>
                <a:cs typeface="Calibri"/>
              </a:rPr>
              <a:t>worst</a:t>
            </a:r>
            <a:r>
              <a:rPr dirty="0" sz="4000" spc="-15">
                <a:latin typeface="Calibri"/>
                <a:cs typeface="Calibri"/>
              </a:rPr>
              <a:t> </a:t>
            </a:r>
            <a:r>
              <a:rPr dirty="0" sz="4000" spc="-10">
                <a:latin typeface="Calibri"/>
                <a:cs typeface="Calibri"/>
              </a:rPr>
              <a:t>premorbid</a:t>
            </a:r>
            <a:endParaRPr sz="4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4000" spc="-5">
                <a:latin typeface="Calibri"/>
                <a:cs typeface="Calibri"/>
              </a:rPr>
              <a:t>social, </a:t>
            </a:r>
            <a:r>
              <a:rPr dirty="0" sz="4000" spc="-15">
                <a:latin typeface="Calibri"/>
                <a:cs typeface="Calibri"/>
              </a:rPr>
              <a:t>cognitive </a:t>
            </a:r>
            <a:r>
              <a:rPr dirty="0" sz="4000" spc="-5">
                <a:latin typeface="Calibri"/>
                <a:cs typeface="Calibri"/>
              </a:rPr>
              <a:t>and </a:t>
            </a:r>
            <a:r>
              <a:rPr dirty="0" sz="4000" spc="-10">
                <a:latin typeface="Calibri"/>
                <a:cs typeface="Calibri"/>
              </a:rPr>
              <a:t>academic</a:t>
            </a:r>
            <a:r>
              <a:rPr dirty="0" sz="4000" spc="25">
                <a:latin typeface="Calibri"/>
                <a:cs typeface="Calibri"/>
              </a:rPr>
              <a:t> </a:t>
            </a:r>
            <a:r>
              <a:rPr dirty="0" sz="4000" spc="-10">
                <a:latin typeface="Calibri"/>
                <a:cs typeface="Calibri"/>
              </a:rPr>
              <a:t>functioning.</a:t>
            </a:r>
            <a:endParaRPr sz="4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781" rIns="0" bIns="0" rtlCol="0" vert="horz">
            <a:spAutoFit/>
          </a:bodyPr>
          <a:lstStyle/>
          <a:p>
            <a:pPr marL="1682750">
              <a:lnSpc>
                <a:spcPct val="100000"/>
              </a:lnSpc>
            </a:pPr>
            <a:r>
              <a:rPr dirty="0" spc="-5" b="1">
                <a:latin typeface="Calibri"/>
                <a:cs typeface="Calibri"/>
              </a:rPr>
              <a:t>Premorbid</a:t>
            </a:r>
            <a:r>
              <a:rPr dirty="0" spc="-110" b="1">
                <a:latin typeface="Calibri"/>
                <a:cs typeface="Calibri"/>
              </a:rPr>
              <a:t> </a:t>
            </a:r>
            <a:r>
              <a:rPr dirty="0" b="1">
                <a:latin typeface="Calibri"/>
                <a:cs typeface="Calibri"/>
              </a:rPr>
              <a:t>Functioning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991865"/>
            <a:ext cx="8191500" cy="50863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4174490">
              <a:lnSpc>
                <a:spcPct val="100000"/>
              </a:lnSpc>
            </a:pPr>
            <a:r>
              <a:rPr dirty="0" sz="3400" spc="-5" b="1">
                <a:latin typeface="Calibri"/>
                <a:cs typeface="Calibri"/>
              </a:rPr>
              <a:t>McClellan</a:t>
            </a:r>
            <a:r>
              <a:rPr dirty="0" sz="3400" spc="-5">
                <a:latin typeface="Calibri"/>
                <a:cs typeface="Calibri"/>
              </a:rPr>
              <a:t>, </a:t>
            </a:r>
            <a:r>
              <a:rPr dirty="0" sz="3400" spc="-20" b="1">
                <a:latin typeface="Calibri"/>
                <a:cs typeface="Calibri"/>
              </a:rPr>
              <a:t>et </a:t>
            </a:r>
            <a:r>
              <a:rPr dirty="0" sz="3400" spc="-10" b="1">
                <a:latin typeface="Calibri"/>
                <a:cs typeface="Calibri"/>
              </a:rPr>
              <a:t>al</a:t>
            </a:r>
            <a:r>
              <a:rPr dirty="0" sz="3400" spc="-10">
                <a:latin typeface="Calibri"/>
                <a:cs typeface="Calibri"/>
              </a:rPr>
              <a:t>.(2003)  </a:t>
            </a:r>
            <a:r>
              <a:rPr dirty="0" sz="3400" spc="-15" b="1">
                <a:latin typeface="Calibri"/>
                <a:cs typeface="Calibri"/>
              </a:rPr>
              <a:t>Results:</a:t>
            </a:r>
            <a:endParaRPr sz="3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4"/>
              </a:spcBef>
            </a:pPr>
            <a:endParaRPr sz="430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80000"/>
              </a:lnSpc>
              <a:buChar char="-"/>
              <a:tabLst>
                <a:tab pos="355600" algn="l"/>
              </a:tabLst>
            </a:pPr>
            <a:r>
              <a:rPr dirty="0" sz="3700" spc="-10">
                <a:latin typeface="Calibri"/>
                <a:cs typeface="Calibri"/>
              </a:rPr>
              <a:t>Those </a:t>
            </a:r>
            <a:r>
              <a:rPr dirty="0" sz="3700" spc="-5">
                <a:latin typeface="Calibri"/>
                <a:cs typeface="Calibri"/>
              </a:rPr>
              <a:t>with </a:t>
            </a:r>
            <a:r>
              <a:rPr dirty="0" sz="3700" spc="-5">
                <a:latin typeface="Calibri"/>
                <a:cs typeface="Calibri"/>
              </a:rPr>
              <a:t>SC </a:t>
            </a:r>
            <a:r>
              <a:rPr dirty="0" sz="3700" spc="-5">
                <a:latin typeface="Calibri"/>
                <a:cs typeface="Calibri"/>
              </a:rPr>
              <a:t>had </a:t>
            </a:r>
            <a:r>
              <a:rPr dirty="0" sz="3700" spc="-20">
                <a:latin typeface="Calibri"/>
                <a:cs typeface="Calibri"/>
              </a:rPr>
              <a:t>more </a:t>
            </a:r>
            <a:r>
              <a:rPr dirty="0" sz="3700" spc="-15">
                <a:latin typeface="Calibri"/>
                <a:cs typeface="Calibri"/>
              </a:rPr>
              <a:t>developmental  </a:t>
            </a:r>
            <a:r>
              <a:rPr dirty="0" sz="3700" spc="-25">
                <a:latin typeface="Calibri"/>
                <a:cs typeface="Calibri"/>
              </a:rPr>
              <a:t>delays </a:t>
            </a:r>
            <a:r>
              <a:rPr dirty="0" sz="3700" spc="-5">
                <a:latin typeface="Calibri"/>
                <a:cs typeface="Calibri"/>
              </a:rPr>
              <a:t>(speech </a:t>
            </a:r>
            <a:r>
              <a:rPr dirty="0" sz="3700" spc="-5">
                <a:latin typeface="Calibri"/>
                <a:cs typeface="Calibri"/>
              </a:rPr>
              <a:t>and </a:t>
            </a:r>
            <a:r>
              <a:rPr dirty="0" sz="3700" spc="-5">
                <a:latin typeface="Calibri"/>
                <a:cs typeface="Calibri"/>
              </a:rPr>
              <a:t>language), </a:t>
            </a:r>
            <a:r>
              <a:rPr dirty="0" sz="3700" spc="-20">
                <a:latin typeface="Calibri"/>
                <a:cs typeface="Calibri"/>
              </a:rPr>
              <a:t>obstetrical  </a:t>
            </a:r>
            <a:r>
              <a:rPr dirty="0" sz="3700" spc="-15">
                <a:latin typeface="Calibri"/>
                <a:cs typeface="Calibri"/>
              </a:rPr>
              <a:t>complications </a:t>
            </a:r>
            <a:r>
              <a:rPr dirty="0" sz="3700" spc="-5">
                <a:latin typeface="Calibri"/>
                <a:cs typeface="Calibri"/>
              </a:rPr>
              <a:t>and</a:t>
            </a:r>
            <a:r>
              <a:rPr dirty="0" sz="3700" spc="50">
                <a:latin typeface="Calibri"/>
                <a:cs typeface="Calibri"/>
              </a:rPr>
              <a:t> </a:t>
            </a:r>
            <a:r>
              <a:rPr dirty="0" sz="3700" spc="-35">
                <a:latin typeface="Calibri"/>
                <a:cs typeface="Calibri"/>
              </a:rPr>
              <a:t>prematurity.</a:t>
            </a:r>
            <a:endParaRPr sz="37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3"/>
              </a:spcBef>
              <a:buFont typeface="Calibri"/>
              <a:buChar char="-"/>
            </a:pPr>
            <a:endParaRPr sz="4600">
              <a:latin typeface="Times New Roman"/>
              <a:cs typeface="Times New Roman"/>
            </a:endParaRPr>
          </a:p>
          <a:p>
            <a:pPr marL="355600" marR="170815" indent="-342900">
              <a:lnSpc>
                <a:spcPts val="3550"/>
              </a:lnSpc>
              <a:buChar char="-"/>
              <a:tabLst>
                <a:tab pos="355600" algn="l"/>
              </a:tabLst>
            </a:pPr>
            <a:r>
              <a:rPr dirty="0" sz="3700" spc="-5">
                <a:latin typeface="Calibri"/>
                <a:cs typeface="Calibri"/>
              </a:rPr>
              <a:t>The </a:t>
            </a:r>
            <a:r>
              <a:rPr dirty="0" sz="3700" spc="-15">
                <a:latin typeface="Calibri"/>
                <a:cs typeface="Calibri"/>
              </a:rPr>
              <a:t>cognitive </a:t>
            </a:r>
            <a:r>
              <a:rPr dirty="0" sz="3700" spc="-10">
                <a:latin typeface="Calibri"/>
                <a:cs typeface="Calibri"/>
              </a:rPr>
              <a:t>deficits </a:t>
            </a:r>
            <a:r>
              <a:rPr dirty="0" sz="3700" spc="-10">
                <a:latin typeface="Calibri"/>
                <a:cs typeface="Calibri"/>
              </a:rPr>
              <a:t>associated </a:t>
            </a:r>
            <a:r>
              <a:rPr dirty="0" sz="3700" spc="-5">
                <a:latin typeface="Calibri"/>
                <a:cs typeface="Calibri"/>
              </a:rPr>
              <a:t>with </a:t>
            </a:r>
            <a:r>
              <a:rPr dirty="0" sz="3700" spc="-10">
                <a:latin typeface="Calibri"/>
                <a:cs typeface="Calibri"/>
              </a:rPr>
              <a:t>SC  </a:t>
            </a:r>
            <a:r>
              <a:rPr dirty="0" sz="3700" spc="-15">
                <a:latin typeface="Calibri"/>
                <a:cs typeface="Calibri"/>
              </a:rPr>
              <a:t>predicted </a:t>
            </a:r>
            <a:r>
              <a:rPr dirty="0" sz="3700" spc="-20">
                <a:latin typeface="Calibri"/>
                <a:cs typeface="Calibri"/>
              </a:rPr>
              <a:t>later </a:t>
            </a:r>
            <a:r>
              <a:rPr dirty="0" sz="3700" spc="-25">
                <a:latin typeface="Calibri"/>
                <a:cs typeface="Calibri"/>
              </a:rPr>
              <a:t>negative </a:t>
            </a:r>
            <a:r>
              <a:rPr dirty="0" sz="3700" spc="-25">
                <a:latin typeface="Calibri"/>
                <a:cs typeface="Calibri"/>
              </a:rPr>
              <a:t>symptoms </a:t>
            </a:r>
            <a:r>
              <a:rPr dirty="0" sz="3700" spc="-5">
                <a:latin typeface="Calibri"/>
                <a:cs typeface="Calibri"/>
              </a:rPr>
              <a:t>and  </a:t>
            </a:r>
            <a:r>
              <a:rPr dirty="0" sz="3700" spc="-15">
                <a:latin typeface="Calibri"/>
                <a:cs typeface="Calibri"/>
              </a:rPr>
              <a:t>associated</a:t>
            </a:r>
            <a:r>
              <a:rPr dirty="0" sz="3700" spc="-25">
                <a:latin typeface="Calibri"/>
                <a:cs typeface="Calibri"/>
              </a:rPr>
              <a:t> </a:t>
            </a:r>
            <a:r>
              <a:rPr dirty="0" sz="3700" spc="-15">
                <a:latin typeface="Calibri"/>
                <a:cs typeface="Calibri"/>
              </a:rPr>
              <a:t>withdrawal.</a:t>
            </a:r>
            <a:endParaRPr sz="3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86817" rIns="0" bIns="0" rtlCol="0" vert="horz">
            <a:spAutoFit/>
          </a:bodyPr>
          <a:lstStyle/>
          <a:p>
            <a:pPr marL="467359">
              <a:lnSpc>
                <a:spcPct val="100000"/>
              </a:lnSpc>
            </a:pPr>
            <a:r>
              <a:rPr dirty="0" sz="4000" spc="-5" b="1">
                <a:latin typeface="Calibri"/>
                <a:cs typeface="Calibri"/>
              </a:rPr>
              <a:t>Adolescent </a:t>
            </a:r>
            <a:r>
              <a:rPr dirty="0" sz="4000" spc="-5" b="1">
                <a:latin typeface="Calibri"/>
                <a:cs typeface="Calibri"/>
              </a:rPr>
              <a:t>vs </a:t>
            </a:r>
            <a:r>
              <a:rPr dirty="0" sz="4000" b="1">
                <a:latin typeface="Calibri"/>
                <a:cs typeface="Calibri"/>
              </a:rPr>
              <a:t>Adult </a:t>
            </a:r>
            <a:r>
              <a:rPr dirty="0" sz="4000" spc="-5" b="1">
                <a:latin typeface="Calibri"/>
                <a:cs typeface="Calibri"/>
              </a:rPr>
              <a:t>onset </a:t>
            </a:r>
            <a:r>
              <a:rPr dirty="0" sz="4000" spc="-5" b="1">
                <a:latin typeface="Calibri"/>
                <a:cs typeface="Calibri"/>
              </a:rPr>
              <a:t>of</a:t>
            </a:r>
            <a:r>
              <a:rPr dirty="0" sz="4000" spc="-55" b="1">
                <a:latin typeface="Calibri"/>
                <a:cs typeface="Calibri"/>
              </a:rPr>
              <a:t> </a:t>
            </a:r>
            <a:r>
              <a:rPr dirty="0" sz="4000" spc="-25" b="1">
                <a:latin typeface="Calibri"/>
                <a:cs typeface="Calibri"/>
              </a:rPr>
              <a:t>Psychosis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740" y="864865"/>
            <a:ext cx="8684260" cy="46672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612775">
              <a:lnSpc>
                <a:spcPts val="2980"/>
              </a:lnSpc>
            </a:pPr>
            <a:r>
              <a:rPr dirty="0" sz="3100" spc="-35" b="1">
                <a:latin typeface="Calibri"/>
                <a:cs typeface="Calibri"/>
              </a:rPr>
              <a:t>Ballageer, </a:t>
            </a:r>
            <a:r>
              <a:rPr dirty="0" sz="3100" spc="-10" b="1">
                <a:latin typeface="Calibri"/>
                <a:cs typeface="Calibri"/>
              </a:rPr>
              <a:t>et. </a:t>
            </a:r>
            <a:r>
              <a:rPr dirty="0" sz="3100" spc="-5" b="1">
                <a:latin typeface="Calibri"/>
                <a:cs typeface="Calibri"/>
              </a:rPr>
              <a:t>al. </a:t>
            </a:r>
            <a:r>
              <a:rPr dirty="0" sz="3100" spc="-5">
                <a:latin typeface="Calibri"/>
                <a:cs typeface="Calibri"/>
              </a:rPr>
              <a:t>(2005) </a:t>
            </a:r>
            <a:r>
              <a:rPr dirty="0" sz="3100" spc="-15">
                <a:latin typeface="Calibri"/>
                <a:cs typeface="Calibri"/>
              </a:rPr>
              <a:t>compared </a:t>
            </a:r>
            <a:r>
              <a:rPr dirty="0" sz="3100" spc="-20">
                <a:latin typeface="Calibri"/>
                <a:cs typeface="Calibri"/>
              </a:rPr>
              <a:t>symptoms,  </a:t>
            </a:r>
            <a:r>
              <a:rPr dirty="0" sz="3100" spc="-5">
                <a:latin typeface="Calibri"/>
                <a:cs typeface="Calibri"/>
              </a:rPr>
              <a:t>diagnosis, </a:t>
            </a:r>
            <a:r>
              <a:rPr dirty="0" sz="3100" spc="-15">
                <a:latin typeface="Calibri"/>
                <a:cs typeface="Calibri"/>
              </a:rPr>
              <a:t>treatment </a:t>
            </a:r>
            <a:r>
              <a:rPr dirty="0" sz="3100" spc="-10">
                <a:latin typeface="Calibri"/>
                <a:cs typeface="Calibri"/>
              </a:rPr>
              <a:t>in </a:t>
            </a:r>
            <a:r>
              <a:rPr dirty="0" sz="3100" spc="-15">
                <a:latin typeface="Calibri"/>
                <a:cs typeface="Calibri"/>
              </a:rPr>
              <a:t>groups </a:t>
            </a:r>
            <a:r>
              <a:rPr dirty="0" sz="3100" spc="-5">
                <a:latin typeface="Calibri"/>
                <a:cs typeface="Calibri"/>
              </a:rPr>
              <a:t>of </a:t>
            </a:r>
            <a:r>
              <a:rPr dirty="0" sz="3100" spc="-10">
                <a:latin typeface="Calibri"/>
                <a:cs typeface="Calibri"/>
              </a:rPr>
              <a:t>adolescents </a:t>
            </a:r>
            <a:r>
              <a:rPr dirty="0" sz="3100" spc="-10">
                <a:latin typeface="Calibri"/>
                <a:cs typeface="Calibri"/>
              </a:rPr>
              <a:t>with  </a:t>
            </a:r>
            <a:r>
              <a:rPr dirty="0" sz="3100" spc="-15">
                <a:latin typeface="Calibri"/>
                <a:cs typeface="Calibri"/>
              </a:rPr>
              <a:t>psychotic</a:t>
            </a:r>
            <a:r>
              <a:rPr dirty="0" sz="3100" spc="-95">
                <a:latin typeface="Calibri"/>
                <a:cs typeface="Calibri"/>
              </a:rPr>
              <a:t> </a:t>
            </a:r>
            <a:r>
              <a:rPr dirty="0" sz="3100" spc="-15">
                <a:latin typeface="Calibri"/>
                <a:cs typeface="Calibri"/>
              </a:rPr>
              <a:t>disorders.</a:t>
            </a:r>
            <a:endParaRPr sz="3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9"/>
              </a:spcBef>
            </a:pPr>
            <a:endParaRPr sz="32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3100" spc="-15" b="1">
                <a:latin typeface="Calibri"/>
                <a:cs typeface="Calibri"/>
              </a:rPr>
              <a:t>Results:</a:t>
            </a:r>
            <a:endParaRPr sz="31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Char char="-"/>
              <a:tabLst>
                <a:tab pos="355600" algn="l"/>
              </a:tabLst>
            </a:pPr>
            <a:r>
              <a:rPr dirty="0" sz="3100" spc="-5">
                <a:latin typeface="Calibri"/>
                <a:cs typeface="Calibri"/>
              </a:rPr>
              <a:t>Higher </a:t>
            </a:r>
            <a:r>
              <a:rPr dirty="0" sz="3100" spc="-10">
                <a:latin typeface="Calibri"/>
                <a:cs typeface="Calibri"/>
              </a:rPr>
              <a:t>incorrect </a:t>
            </a:r>
            <a:r>
              <a:rPr dirty="0" sz="3100" spc="-5">
                <a:latin typeface="Calibri"/>
                <a:cs typeface="Calibri"/>
              </a:rPr>
              <a:t>diagnosis </a:t>
            </a:r>
            <a:r>
              <a:rPr dirty="0" sz="3100" spc="-5">
                <a:latin typeface="Calibri"/>
                <a:cs typeface="Calibri"/>
              </a:rPr>
              <a:t>in </a:t>
            </a:r>
            <a:r>
              <a:rPr dirty="0" sz="3100" spc="-5">
                <a:latin typeface="Calibri"/>
                <a:cs typeface="Calibri"/>
              </a:rPr>
              <a:t>adolescents </a:t>
            </a:r>
            <a:r>
              <a:rPr dirty="0" sz="3100" spc="-5">
                <a:latin typeface="Calibri"/>
                <a:cs typeface="Calibri"/>
              </a:rPr>
              <a:t>with</a:t>
            </a:r>
            <a:r>
              <a:rPr dirty="0" sz="3100" spc="-15">
                <a:latin typeface="Calibri"/>
                <a:cs typeface="Calibri"/>
              </a:rPr>
              <a:t> </a:t>
            </a:r>
            <a:r>
              <a:rPr dirty="0" sz="3100" spc="-5">
                <a:latin typeface="Calibri"/>
                <a:cs typeface="Calibri"/>
              </a:rPr>
              <a:t>SC.</a:t>
            </a:r>
            <a:endParaRPr sz="3100">
              <a:latin typeface="Calibri"/>
              <a:cs typeface="Calibri"/>
            </a:endParaRPr>
          </a:p>
          <a:p>
            <a:pPr marL="355600" marR="1000125" indent="-342900">
              <a:lnSpc>
                <a:spcPts val="2980"/>
              </a:lnSpc>
              <a:spcBef>
                <a:spcPts val="715"/>
              </a:spcBef>
              <a:buChar char="-"/>
              <a:tabLst>
                <a:tab pos="444500" algn="l"/>
              </a:tabLst>
            </a:pPr>
            <a:r>
              <a:rPr dirty="0" sz="3100" spc="-10">
                <a:latin typeface="Calibri"/>
                <a:cs typeface="Calibri"/>
              </a:rPr>
              <a:t>Adolescent </a:t>
            </a:r>
            <a:r>
              <a:rPr dirty="0" sz="3100" spc="-10">
                <a:latin typeface="Calibri"/>
                <a:cs typeface="Calibri"/>
              </a:rPr>
              <a:t>onset </a:t>
            </a:r>
            <a:r>
              <a:rPr dirty="0" sz="3100" spc="-15">
                <a:latin typeface="Calibri"/>
                <a:cs typeface="Calibri"/>
              </a:rPr>
              <a:t>psychosis </a:t>
            </a:r>
            <a:r>
              <a:rPr dirty="0" sz="3100" spc="-5">
                <a:latin typeface="Calibri"/>
                <a:cs typeface="Calibri"/>
              </a:rPr>
              <a:t>- </a:t>
            </a:r>
            <a:r>
              <a:rPr dirty="0" sz="3100" spc="-15">
                <a:latin typeface="Calibri"/>
                <a:cs typeface="Calibri"/>
              </a:rPr>
              <a:t>more </a:t>
            </a:r>
            <a:r>
              <a:rPr dirty="0" sz="3100" spc="-10">
                <a:latin typeface="Calibri"/>
                <a:cs typeface="Calibri"/>
              </a:rPr>
              <a:t>difficult </a:t>
            </a:r>
            <a:r>
              <a:rPr dirty="0" sz="3100" spc="-25">
                <a:latin typeface="Calibri"/>
                <a:cs typeface="Calibri"/>
              </a:rPr>
              <a:t>to  </a:t>
            </a:r>
            <a:r>
              <a:rPr dirty="0" sz="3100" spc="-5">
                <a:latin typeface="Calibri"/>
                <a:cs typeface="Calibri"/>
              </a:rPr>
              <a:t>diagnose.</a:t>
            </a:r>
            <a:endParaRPr sz="3100">
              <a:latin typeface="Calibri"/>
              <a:cs typeface="Calibri"/>
            </a:endParaRPr>
          </a:p>
          <a:p>
            <a:pPr marL="355600" marR="5080" indent="-342900">
              <a:lnSpc>
                <a:spcPct val="80000"/>
              </a:lnSpc>
              <a:spcBef>
                <a:spcPts val="765"/>
              </a:spcBef>
              <a:buChar char="-"/>
              <a:tabLst>
                <a:tab pos="444500" algn="l"/>
              </a:tabLst>
            </a:pPr>
            <a:r>
              <a:rPr dirty="0" sz="3100" spc="-10">
                <a:latin typeface="Calibri"/>
                <a:cs typeface="Calibri"/>
              </a:rPr>
              <a:t>Adolescents </a:t>
            </a:r>
            <a:r>
              <a:rPr dirty="0" sz="3100" spc="-5">
                <a:latin typeface="Calibri"/>
                <a:cs typeface="Calibri"/>
              </a:rPr>
              <a:t>had </a:t>
            </a:r>
            <a:r>
              <a:rPr dirty="0" sz="3100" spc="-10">
                <a:latin typeface="Calibri"/>
                <a:cs typeface="Calibri"/>
              </a:rPr>
              <a:t>longer </a:t>
            </a:r>
            <a:r>
              <a:rPr dirty="0" sz="3100" spc="-20">
                <a:latin typeface="Calibri"/>
                <a:cs typeface="Calibri"/>
              </a:rPr>
              <a:t>delays </a:t>
            </a:r>
            <a:r>
              <a:rPr dirty="0" sz="3100" spc="-25">
                <a:latin typeface="Calibri"/>
                <a:cs typeface="Calibri"/>
              </a:rPr>
              <a:t>for </a:t>
            </a:r>
            <a:r>
              <a:rPr dirty="0" sz="3100" spc="-15">
                <a:latin typeface="Calibri"/>
                <a:cs typeface="Calibri"/>
              </a:rPr>
              <a:t>treatment, </a:t>
            </a:r>
            <a:r>
              <a:rPr dirty="0" sz="3100" spc="-20">
                <a:latin typeface="Calibri"/>
                <a:cs typeface="Calibri"/>
              </a:rPr>
              <a:t>worse  </a:t>
            </a:r>
            <a:r>
              <a:rPr dirty="0" sz="3100" spc="-10">
                <a:latin typeface="Calibri"/>
                <a:cs typeface="Calibri"/>
              </a:rPr>
              <a:t>premorbid </a:t>
            </a:r>
            <a:r>
              <a:rPr dirty="0" sz="3100" spc="-5">
                <a:latin typeface="Calibri"/>
                <a:cs typeface="Calibri"/>
              </a:rPr>
              <a:t>functioning, </a:t>
            </a:r>
            <a:r>
              <a:rPr dirty="0" sz="3100" spc="-5">
                <a:latin typeface="Calibri"/>
                <a:cs typeface="Calibri"/>
              </a:rPr>
              <a:t>and </a:t>
            </a:r>
            <a:r>
              <a:rPr dirty="0" sz="3100" spc="-20">
                <a:latin typeface="Calibri"/>
                <a:cs typeface="Calibri"/>
              </a:rPr>
              <a:t>more </a:t>
            </a:r>
            <a:r>
              <a:rPr dirty="0" sz="3100" spc="-20">
                <a:latin typeface="Calibri"/>
                <a:cs typeface="Calibri"/>
              </a:rPr>
              <a:t>negative  </a:t>
            </a:r>
            <a:r>
              <a:rPr dirty="0" sz="3100" spc="-20">
                <a:latin typeface="Calibri"/>
                <a:cs typeface="Calibri"/>
              </a:rPr>
              <a:t>symptoms.</a:t>
            </a:r>
            <a:endParaRPr sz="3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05435" rIns="0" bIns="0" rtlCol="0" vert="horz">
            <a:spAutoFit/>
          </a:bodyPr>
          <a:lstStyle/>
          <a:p>
            <a:pPr marL="314960">
              <a:lnSpc>
                <a:spcPct val="100000"/>
              </a:lnSpc>
            </a:pPr>
            <a:r>
              <a:rPr dirty="0" spc="-5" b="1">
                <a:latin typeface="Calibri"/>
                <a:cs typeface="Calibri"/>
              </a:rPr>
              <a:t>Bipolar </a:t>
            </a:r>
            <a:r>
              <a:rPr dirty="0" spc="-10" b="1">
                <a:latin typeface="Calibri"/>
                <a:cs typeface="Calibri"/>
              </a:rPr>
              <a:t>Disorder </a:t>
            </a:r>
            <a:r>
              <a:rPr dirty="0" b="1">
                <a:latin typeface="Calibri"/>
                <a:cs typeface="Calibri"/>
              </a:rPr>
              <a:t>and</a:t>
            </a:r>
            <a:r>
              <a:rPr dirty="0" spc="-60" b="1">
                <a:latin typeface="Calibri"/>
                <a:cs typeface="Calibri"/>
              </a:rPr>
              <a:t> </a:t>
            </a:r>
            <a:r>
              <a:rPr dirty="0" spc="-25" b="1">
                <a:latin typeface="Calibri"/>
                <a:cs typeface="Calibri"/>
              </a:rPr>
              <a:t>Psychosis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40" y="1156457"/>
            <a:ext cx="8926830" cy="53657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000" spc="-5" b="1">
                <a:latin typeface="Calibri"/>
                <a:cs typeface="Calibri"/>
              </a:rPr>
              <a:t>Studies</a:t>
            </a:r>
            <a:r>
              <a:rPr dirty="0" sz="4000" spc="-75" b="1">
                <a:latin typeface="Calibri"/>
                <a:cs typeface="Calibri"/>
              </a:rPr>
              <a:t> </a:t>
            </a:r>
            <a:r>
              <a:rPr dirty="0" sz="4000" spc="-10" b="1">
                <a:latin typeface="Calibri"/>
                <a:cs typeface="Calibri"/>
              </a:rPr>
              <a:t>suggest:</a:t>
            </a:r>
            <a:endParaRPr sz="4000">
              <a:latin typeface="Calibri"/>
              <a:cs typeface="Calibri"/>
            </a:endParaRPr>
          </a:p>
          <a:p>
            <a:pPr marL="281940" indent="-269240">
              <a:lnSpc>
                <a:spcPct val="100000"/>
              </a:lnSpc>
              <a:spcBef>
                <a:spcPts val="960"/>
              </a:spcBef>
              <a:buChar char="-"/>
              <a:tabLst>
                <a:tab pos="282575" algn="l"/>
              </a:tabLst>
            </a:pPr>
            <a:r>
              <a:rPr dirty="0" sz="4000" spc="-5">
                <a:latin typeface="Calibri"/>
                <a:cs typeface="Calibri"/>
              </a:rPr>
              <a:t>Mood </a:t>
            </a:r>
            <a:r>
              <a:rPr dirty="0" sz="4000" spc="-20">
                <a:latin typeface="Calibri"/>
                <a:cs typeface="Calibri"/>
              </a:rPr>
              <a:t>disorders </a:t>
            </a:r>
            <a:r>
              <a:rPr dirty="0" sz="4000">
                <a:latin typeface="Calibri"/>
                <a:cs typeface="Calibri"/>
              </a:rPr>
              <a:t>(with </a:t>
            </a:r>
            <a:r>
              <a:rPr dirty="0" sz="4000" spc="-20">
                <a:latin typeface="Calibri"/>
                <a:cs typeface="Calibri"/>
              </a:rPr>
              <a:t>psychosis) </a:t>
            </a:r>
            <a:r>
              <a:rPr dirty="0" sz="4000" spc="-20">
                <a:latin typeface="Calibri"/>
                <a:cs typeface="Calibri"/>
              </a:rPr>
              <a:t>are</a:t>
            </a:r>
            <a:r>
              <a:rPr dirty="0" sz="4000" spc="20">
                <a:latin typeface="Calibri"/>
                <a:cs typeface="Calibri"/>
              </a:rPr>
              <a:t> </a:t>
            </a:r>
            <a:r>
              <a:rPr dirty="0" sz="4000" spc="-5">
                <a:latin typeface="Calibri"/>
                <a:cs typeface="Calibri"/>
              </a:rPr>
              <a:t>the</a:t>
            </a:r>
            <a:endParaRPr sz="4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4000" spc="-15">
                <a:latin typeface="Calibri"/>
                <a:cs typeface="Calibri"/>
              </a:rPr>
              <a:t>most </a:t>
            </a:r>
            <a:r>
              <a:rPr dirty="0" sz="4000" spc="-15">
                <a:latin typeface="Calibri"/>
                <a:cs typeface="Calibri"/>
              </a:rPr>
              <a:t>common </a:t>
            </a:r>
            <a:r>
              <a:rPr dirty="0" sz="4000" spc="-20">
                <a:latin typeface="Calibri"/>
                <a:cs typeface="Calibri"/>
              </a:rPr>
              <a:t>psychosis </a:t>
            </a:r>
            <a:r>
              <a:rPr dirty="0" sz="4000" spc="-10">
                <a:latin typeface="Calibri"/>
                <a:cs typeface="Calibri"/>
              </a:rPr>
              <a:t>in</a:t>
            </a:r>
            <a:r>
              <a:rPr dirty="0" sz="4000" spc="-5">
                <a:latin typeface="Calibri"/>
                <a:cs typeface="Calibri"/>
              </a:rPr>
              <a:t> </a:t>
            </a:r>
            <a:r>
              <a:rPr dirty="0" sz="4000" spc="-5">
                <a:latin typeface="Calibri"/>
                <a:cs typeface="Calibri"/>
              </a:rPr>
              <a:t>adolescents.</a:t>
            </a:r>
            <a:endParaRPr sz="4000">
              <a:latin typeface="Calibri"/>
              <a:cs typeface="Calibri"/>
            </a:endParaRPr>
          </a:p>
          <a:p>
            <a:pPr marL="281940" indent="-269240">
              <a:lnSpc>
                <a:spcPct val="100000"/>
              </a:lnSpc>
              <a:spcBef>
                <a:spcPts val="960"/>
              </a:spcBef>
              <a:buChar char="-"/>
              <a:tabLst>
                <a:tab pos="282575" algn="l"/>
              </a:tabLst>
            </a:pPr>
            <a:r>
              <a:rPr dirty="0" sz="4000" spc="-10">
                <a:latin typeface="Calibri"/>
                <a:cs typeface="Calibri"/>
              </a:rPr>
              <a:t>Severity </a:t>
            </a:r>
            <a:r>
              <a:rPr dirty="0" sz="4000" spc="-5">
                <a:latin typeface="Calibri"/>
                <a:cs typeface="Calibri"/>
              </a:rPr>
              <a:t>of </a:t>
            </a:r>
            <a:r>
              <a:rPr dirty="0" sz="4000" spc="-5">
                <a:latin typeface="Calibri"/>
                <a:cs typeface="Calibri"/>
              </a:rPr>
              <a:t>BP </a:t>
            </a:r>
            <a:r>
              <a:rPr dirty="0" sz="4000" spc="-5">
                <a:latin typeface="Calibri"/>
                <a:cs typeface="Calibri"/>
              </a:rPr>
              <a:t>is </a:t>
            </a:r>
            <a:r>
              <a:rPr dirty="0" sz="4000" spc="-10">
                <a:latin typeface="Calibri"/>
                <a:cs typeface="Calibri"/>
              </a:rPr>
              <a:t>associated </a:t>
            </a:r>
            <a:r>
              <a:rPr dirty="0" sz="4000" spc="-5">
                <a:latin typeface="Calibri"/>
                <a:cs typeface="Calibri"/>
              </a:rPr>
              <a:t>with</a:t>
            </a:r>
            <a:r>
              <a:rPr dirty="0" sz="4000" spc="-75">
                <a:latin typeface="Calibri"/>
                <a:cs typeface="Calibri"/>
              </a:rPr>
              <a:t> </a:t>
            </a:r>
            <a:r>
              <a:rPr dirty="0" sz="4000" spc="-20">
                <a:latin typeface="Calibri"/>
                <a:cs typeface="Calibri"/>
              </a:rPr>
              <a:t>psychosis</a:t>
            </a:r>
            <a:endParaRPr sz="4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960"/>
              </a:spcBef>
              <a:buChar char="-"/>
              <a:tabLst>
                <a:tab pos="355600" algn="l"/>
              </a:tabLst>
            </a:pPr>
            <a:r>
              <a:rPr dirty="0" sz="4000" spc="-10">
                <a:latin typeface="Calibri"/>
                <a:cs typeface="Calibri"/>
              </a:rPr>
              <a:t>Adolescent-onset </a:t>
            </a:r>
            <a:r>
              <a:rPr dirty="0" sz="4000" spc="-5">
                <a:latin typeface="Calibri"/>
                <a:cs typeface="Calibri"/>
              </a:rPr>
              <a:t>BP </a:t>
            </a:r>
            <a:r>
              <a:rPr dirty="0" sz="4000" spc="-15">
                <a:latin typeface="Calibri"/>
                <a:cs typeface="Calibri"/>
              </a:rPr>
              <a:t>might </a:t>
            </a:r>
            <a:r>
              <a:rPr dirty="0" sz="4000" spc="-5">
                <a:latin typeface="Calibri"/>
                <a:cs typeface="Calibri"/>
              </a:rPr>
              <a:t>be </a:t>
            </a:r>
            <a:r>
              <a:rPr dirty="0" sz="4000" spc="-15">
                <a:latin typeface="Calibri"/>
                <a:cs typeface="Calibri"/>
              </a:rPr>
              <a:t>more</a:t>
            </a:r>
            <a:endParaRPr sz="40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</a:pPr>
            <a:r>
              <a:rPr dirty="0" sz="4000" spc="-15">
                <a:latin typeface="Calibri"/>
                <a:cs typeface="Calibri"/>
              </a:rPr>
              <a:t>chronic </a:t>
            </a:r>
            <a:r>
              <a:rPr dirty="0" sz="4000" spc="-5">
                <a:latin typeface="Calibri"/>
                <a:cs typeface="Calibri"/>
              </a:rPr>
              <a:t>than </a:t>
            </a:r>
            <a:r>
              <a:rPr dirty="0" sz="4000" spc="-5">
                <a:latin typeface="Calibri"/>
                <a:cs typeface="Calibri"/>
              </a:rPr>
              <a:t>in </a:t>
            </a:r>
            <a:r>
              <a:rPr dirty="0" sz="4000" spc="-5">
                <a:latin typeface="Calibri"/>
                <a:cs typeface="Calibri"/>
              </a:rPr>
              <a:t>adults </a:t>
            </a:r>
            <a:r>
              <a:rPr dirty="0" sz="4000" spc="-5">
                <a:latin typeface="Calibri"/>
                <a:cs typeface="Calibri"/>
              </a:rPr>
              <a:t>with</a:t>
            </a:r>
            <a:r>
              <a:rPr dirty="0" sz="4000" spc="-40">
                <a:latin typeface="Calibri"/>
                <a:cs typeface="Calibri"/>
              </a:rPr>
              <a:t> </a:t>
            </a:r>
            <a:r>
              <a:rPr dirty="0" sz="4000" spc="-175">
                <a:latin typeface="Calibri"/>
                <a:cs typeface="Calibri"/>
              </a:rPr>
              <a:t>BP.</a:t>
            </a:r>
            <a:endParaRPr sz="4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960"/>
              </a:spcBef>
              <a:buChar char="-"/>
              <a:tabLst>
                <a:tab pos="355600" algn="l"/>
              </a:tabLst>
            </a:pPr>
            <a:r>
              <a:rPr dirty="0" sz="4000" spc="-10">
                <a:latin typeface="Calibri"/>
                <a:cs typeface="Calibri"/>
              </a:rPr>
              <a:t>Acute </a:t>
            </a:r>
            <a:r>
              <a:rPr dirty="0" sz="4000" spc="-10">
                <a:latin typeface="Calibri"/>
                <a:cs typeface="Calibri"/>
              </a:rPr>
              <a:t>onset </a:t>
            </a:r>
            <a:r>
              <a:rPr dirty="0" sz="4000" spc="-10">
                <a:latin typeface="Calibri"/>
                <a:cs typeface="Calibri"/>
              </a:rPr>
              <a:t>is </a:t>
            </a:r>
            <a:r>
              <a:rPr dirty="0" sz="4000" spc="-10">
                <a:latin typeface="Calibri"/>
                <a:cs typeface="Calibri"/>
              </a:rPr>
              <a:t>often </a:t>
            </a:r>
            <a:r>
              <a:rPr dirty="0" sz="4000" spc="-25">
                <a:latin typeface="Calibri"/>
                <a:cs typeface="Calibri"/>
              </a:rPr>
              <a:t>involved </a:t>
            </a:r>
            <a:r>
              <a:rPr dirty="0" sz="4000" spc="-5">
                <a:latin typeface="Calibri"/>
                <a:cs typeface="Calibri"/>
              </a:rPr>
              <a:t>with</a:t>
            </a:r>
            <a:r>
              <a:rPr dirty="0" sz="4000" spc="-30">
                <a:latin typeface="Calibri"/>
                <a:cs typeface="Calibri"/>
              </a:rPr>
              <a:t> </a:t>
            </a:r>
            <a:r>
              <a:rPr dirty="0" sz="4000" spc="-5">
                <a:latin typeface="Calibri"/>
                <a:cs typeface="Calibri"/>
              </a:rPr>
              <a:t>a</a:t>
            </a:r>
            <a:endParaRPr sz="40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</a:pPr>
            <a:r>
              <a:rPr dirty="0" sz="4000" spc="-25">
                <a:latin typeface="Calibri"/>
                <a:cs typeface="Calibri"/>
              </a:rPr>
              <a:t>better</a:t>
            </a:r>
            <a:r>
              <a:rPr dirty="0" sz="4000" spc="-55">
                <a:latin typeface="Calibri"/>
                <a:cs typeface="Calibri"/>
              </a:rPr>
              <a:t> </a:t>
            </a:r>
            <a:r>
              <a:rPr dirty="0" sz="4000" spc="-20">
                <a:latin typeface="Calibri"/>
                <a:cs typeface="Calibri"/>
              </a:rPr>
              <a:t>outcome.</a:t>
            </a:r>
            <a:endParaRPr sz="4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80136" rIns="0" bIns="0" rtlCol="0" vert="horz">
            <a:spAutoFit/>
          </a:bodyPr>
          <a:lstStyle/>
          <a:p>
            <a:pPr marL="934085">
              <a:lnSpc>
                <a:spcPct val="100000"/>
              </a:lnSpc>
            </a:pPr>
            <a:r>
              <a:rPr dirty="0"/>
              <a:t>Childhood </a:t>
            </a:r>
            <a:r>
              <a:rPr dirty="0"/>
              <a:t>&amp; </a:t>
            </a:r>
            <a:r>
              <a:rPr dirty="0"/>
              <a:t>Adolescent</a:t>
            </a:r>
            <a:r>
              <a:rPr dirty="0" spc="-95"/>
              <a:t> </a:t>
            </a:r>
            <a:r>
              <a:rPr dirty="0" spc="-5"/>
              <a:t>Onset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14039"/>
            <a:ext cx="7574280" cy="381825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000" spc="-5" b="1">
                <a:latin typeface="Calibri"/>
                <a:cs typeface="Calibri"/>
              </a:rPr>
              <a:t>Summary:</a:t>
            </a:r>
            <a:endParaRPr sz="40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960"/>
              </a:spcBef>
              <a:tabLst>
                <a:tab pos="2116455" algn="l"/>
                <a:tab pos="2760980" algn="l"/>
              </a:tabLst>
            </a:pPr>
            <a:r>
              <a:rPr dirty="0" sz="4000" spc="-35">
                <a:latin typeface="Calibri"/>
                <a:cs typeface="Calibri"/>
              </a:rPr>
              <a:t>COS/AOS</a:t>
            </a:r>
            <a:r>
              <a:rPr dirty="0" sz="4000" spc="-35">
                <a:latin typeface="Times New Roman"/>
                <a:cs typeface="Times New Roman"/>
              </a:rPr>
              <a:t>	</a:t>
            </a:r>
            <a:r>
              <a:rPr dirty="0" sz="4000" spc="-20">
                <a:latin typeface="Calibri"/>
                <a:cs typeface="Calibri"/>
              </a:rPr>
              <a:t>psychotic </a:t>
            </a:r>
            <a:r>
              <a:rPr dirty="0" sz="4000" spc="-10">
                <a:latin typeface="Calibri"/>
                <a:cs typeface="Calibri"/>
              </a:rPr>
              <a:t>illnesses</a:t>
            </a:r>
            <a:r>
              <a:rPr dirty="0" sz="4000" spc="-30">
                <a:latin typeface="Calibri"/>
                <a:cs typeface="Calibri"/>
              </a:rPr>
              <a:t> </a:t>
            </a:r>
            <a:r>
              <a:rPr dirty="0" sz="4000" spc="-35">
                <a:latin typeface="Calibri"/>
                <a:cs typeface="Calibri"/>
              </a:rPr>
              <a:t>have</a:t>
            </a:r>
            <a:r>
              <a:rPr dirty="0" sz="4000" spc="-25">
                <a:latin typeface="Calibri"/>
                <a:cs typeface="Calibri"/>
              </a:rPr>
              <a:t> </a:t>
            </a:r>
            <a:r>
              <a:rPr dirty="0" sz="4000" spc="-5">
                <a:latin typeface="Calibri"/>
                <a:cs typeface="Calibri"/>
              </a:rPr>
              <a:t>a </a:t>
            </a:r>
            <a:r>
              <a:rPr dirty="0" sz="4000" spc="-5">
                <a:latin typeface="Times New Roman"/>
                <a:cs typeface="Times New Roman"/>
              </a:rPr>
              <a:t> </a:t>
            </a:r>
            <a:r>
              <a:rPr dirty="0" sz="4000" spc="-5">
                <a:latin typeface="Calibri"/>
                <a:cs typeface="Calibri"/>
              </a:rPr>
              <a:t>similar </a:t>
            </a:r>
            <a:r>
              <a:rPr dirty="0" sz="4000" spc="-25">
                <a:latin typeface="Calibri"/>
                <a:cs typeface="Calibri"/>
              </a:rPr>
              <a:t>course </a:t>
            </a:r>
            <a:r>
              <a:rPr dirty="0" sz="4000" spc="-5">
                <a:latin typeface="Calibri"/>
                <a:cs typeface="Calibri"/>
              </a:rPr>
              <a:t>and </a:t>
            </a:r>
            <a:r>
              <a:rPr dirty="0" sz="4000" spc="-15">
                <a:latin typeface="Calibri"/>
                <a:cs typeface="Calibri"/>
              </a:rPr>
              <a:t>prognostic </a:t>
            </a:r>
            <a:r>
              <a:rPr dirty="0" sz="4000" spc="-30">
                <a:latin typeface="Calibri"/>
                <a:cs typeface="Calibri"/>
              </a:rPr>
              <a:t>factors  </a:t>
            </a:r>
            <a:r>
              <a:rPr dirty="0" sz="4000" spc="-5">
                <a:latin typeface="Calibri"/>
                <a:cs typeface="Calibri"/>
              </a:rPr>
              <a:t>and </a:t>
            </a:r>
            <a:r>
              <a:rPr dirty="0" sz="4000" spc="-20">
                <a:latin typeface="Calibri"/>
                <a:cs typeface="Calibri"/>
              </a:rPr>
              <a:t>are </a:t>
            </a:r>
            <a:r>
              <a:rPr dirty="0" sz="4000" spc="-15">
                <a:latin typeface="Calibri"/>
                <a:cs typeface="Calibri"/>
              </a:rPr>
              <a:t>continuous </a:t>
            </a:r>
            <a:r>
              <a:rPr dirty="0" sz="4000" spc="-5">
                <a:latin typeface="Calibri"/>
                <a:cs typeface="Calibri"/>
              </a:rPr>
              <a:t>with </a:t>
            </a:r>
            <a:r>
              <a:rPr dirty="0" sz="4000" spc="-5">
                <a:latin typeface="Calibri"/>
                <a:cs typeface="Calibri"/>
              </a:rPr>
              <a:t>adult-onset  </a:t>
            </a:r>
            <a:r>
              <a:rPr dirty="0" sz="4000" spc="-20">
                <a:latin typeface="Calibri"/>
                <a:cs typeface="Calibri"/>
              </a:rPr>
              <a:t>psychotic </a:t>
            </a:r>
            <a:r>
              <a:rPr dirty="0" sz="4000" spc="-25">
                <a:latin typeface="Calibri"/>
                <a:cs typeface="Calibri"/>
              </a:rPr>
              <a:t>disorders </a:t>
            </a:r>
            <a:r>
              <a:rPr dirty="0" sz="4000" spc="-5">
                <a:latin typeface="Calibri"/>
                <a:cs typeface="Calibri"/>
              </a:rPr>
              <a:t>but </a:t>
            </a:r>
            <a:r>
              <a:rPr dirty="0" sz="4000" spc="-30">
                <a:latin typeface="Calibri"/>
                <a:cs typeface="Calibri"/>
              </a:rPr>
              <a:t>have  </a:t>
            </a:r>
            <a:r>
              <a:rPr dirty="0" sz="4000" spc="-10">
                <a:latin typeface="Calibri"/>
                <a:cs typeface="Calibri"/>
              </a:rPr>
              <a:t>tremendous</a:t>
            </a:r>
            <a:r>
              <a:rPr dirty="0" sz="4000" spc="-10">
                <a:latin typeface="Times New Roman"/>
                <a:cs typeface="Times New Roman"/>
              </a:rPr>
              <a:t>	</a:t>
            </a:r>
            <a:r>
              <a:rPr dirty="0" sz="4000" spc="-10">
                <a:latin typeface="Calibri"/>
                <a:cs typeface="Calibri"/>
              </a:rPr>
              <a:t>individual</a:t>
            </a:r>
            <a:r>
              <a:rPr dirty="0" sz="4000" spc="-50">
                <a:latin typeface="Calibri"/>
                <a:cs typeface="Calibri"/>
              </a:rPr>
              <a:t> </a:t>
            </a:r>
            <a:r>
              <a:rPr dirty="0" sz="4000" spc="-30">
                <a:latin typeface="Calibri"/>
                <a:cs typeface="Calibri"/>
              </a:rPr>
              <a:t>variability.</a:t>
            </a:r>
            <a:endParaRPr sz="4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1915" y="348737"/>
            <a:ext cx="8962390" cy="121920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  <a:tabLst>
                <a:tab pos="4745990" algn="l"/>
              </a:tabLst>
            </a:pPr>
            <a:r>
              <a:rPr dirty="0" sz="4000" spc="-5" b="1">
                <a:latin typeface="Calibri"/>
                <a:cs typeface="Calibri"/>
              </a:rPr>
              <a:t>Need  </a:t>
            </a:r>
            <a:r>
              <a:rPr dirty="0" sz="4000" spc="-25" b="1">
                <a:latin typeface="Calibri"/>
                <a:cs typeface="Calibri"/>
              </a:rPr>
              <a:t>for</a:t>
            </a:r>
            <a:r>
              <a:rPr dirty="0" sz="4000" spc="320" b="1">
                <a:latin typeface="Calibri"/>
                <a:cs typeface="Calibri"/>
              </a:rPr>
              <a:t> </a:t>
            </a:r>
            <a:r>
              <a:rPr dirty="0" sz="4000" spc="-20" b="1">
                <a:latin typeface="Calibri"/>
                <a:cs typeface="Calibri"/>
              </a:rPr>
              <a:t>Research</a:t>
            </a:r>
            <a:r>
              <a:rPr dirty="0" sz="4000" spc="660" b="1">
                <a:latin typeface="Calibri"/>
                <a:cs typeface="Calibri"/>
              </a:rPr>
              <a:t> </a:t>
            </a:r>
            <a:r>
              <a:rPr dirty="0" sz="4000" spc="-5" b="1">
                <a:latin typeface="Calibri"/>
                <a:cs typeface="Calibri"/>
              </a:rPr>
              <a:t>on</a:t>
            </a:r>
            <a:r>
              <a:rPr dirty="0" sz="4000" spc="-5" b="1">
                <a:latin typeface="Times New Roman"/>
                <a:cs typeface="Times New Roman"/>
              </a:rPr>
              <a:t>	</a:t>
            </a:r>
            <a:r>
              <a:rPr dirty="0" sz="4000" spc="-25" b="1">
                <a:latin typeface="Calibri"/>
                <a:cs typeface="Calibri"/>
              </a:rPr>
              <a:t>Psychotherapy</a:t>
            </a:r>
            <a:r>
              <a:rPr dirty="0" sz="4000" spc="-40" b="1">
                <a:latin typeface="Calibri"/>
                <a:cs typeface="Calibri"/>
              </a:rPr>
              <a:t> </a:t>
            </a:r>
            <a:r>
              <a:rPr dirty="0" sz="4000" spc="-5" b="1">
                <a:latin typeface="Calibri"/>
                <a:cs typeface="Calibri"/>
              </a:rPr>
              <a:t>&amp;</a:t>
            </a:r>
            <a:endParaRPr sz="40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dirty="0" sz="4000" spc="-10" b="1">
                <a:latin typeface="Calibri"/>
                <a:cs typeface="Calibri"/>
              </a:rPr>
              <a:t>Combined </a:t>
            </a:r>
            <a:r>
              <a:rPr dirty="0" sz="4000" spc="-25" b="1">
                <a:latin typeface="Calibri"/>
                <a:cs typeface="Calibri"/>
              </a:rPr>
              <a:t>Psychotherapy </a:t>
            </a:r>
            <a:r>
              <a:rPr dirty="0" sz="4000" spc="-10" b="1">
                <a:latin typeface="Calibri"/>
                <a:cs typeface="Calibri"/>
              </a:rPr>
              <a:t>with</a:t>
            </a:r>
            <a:r>
              <a:rPr dirty="0" sz="4000" spc="50" b="1">
                <a:latin typeface="Calibri"/>
                <a:cs typeface="Calibri"/>
              </a:rPr>
              <a:t> </a:t>
            </a:r>
            <a:r>
              <a:rPr dirty="0" sz="4000" spc="-10" b="1">
                <a:latin typeface="Calibri"/>
                <a:cs typeface="Calibri"/>
              </a:rPr>
              <a:t>Medication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739" y="2000627"/>
            <a:ext cx="8945245" cy="46202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3470"/>
              </a:lnSpc>
            </a:pPr>
            <a:r>
              <a:rPr dirty="0" sz="2900" spc="-20" b="1">
                <a:latin typeface="Calibri"/>
                <a:cs typeface="Calibri"/>
              </a:rPr>
              <a:t>Psychotherapy</a:t>
            </a:r>
            <a:endParaRPr sz="2900">
              <a:latin typeface="Calibri"/>
              <a:cs typeface="Calibri"/>
            </a:endParaRPr>
          </a:p>
          <a:p>
            <a:pPr marL="355600" indent="-342900">
              <a:lnSpc>
                <a:spcPts val="3770"/>
              </a:lnSpc>
              <a:buChar char="-"/>
              <a:tabLst>
                <a:tab pos="355600" algn="l"/>
              </a:tabLst>
            </a:pPr>
            <a:r>
              <a:rPr dirty="0" sz="3500" spc="-10">
                <a:latin typeface="Calibri"/>
                <a:cs typeface="Calibri"/>
              </a:rPr>
              <a:t>Maintaining </a:t>
            </a:r>
            <a:r>
              <a:rPr dirty="0" sz="3500">
                <a:latin typeface="Calibri"/>
                <a:cs typeface="Calibri"/>
              </a:rPr>
              <a:t>a </a:t>
            </a:r>
            <a:r>
              <a:rPr dirty="0" sz="3500" spc="-10">
                <a:latin typeface="Calibri"/>
                <a:cs typeface="Calibri"/>
              </a:rPr>
              <a:t>therapeutic </a:t>
            </a:r>
            <a:r>
              <a:rPr dirty="0" sz="3500" spc="-10">
                <a:latin typeface="Calibri"/>
                <a:cs typeface="Calibri"/>
              </a:rPr>
              <a:t>relationship</a:t>
            </a:r>
            <a:r>
              <a:rPr dirty="0" sz="3500" spc="-70">
                <a:latin typeface="Calibri"/>
                <a:cs typeface="Calibri"/>
              </a:rPr>
              <a:t> </a:t>
            </a:r>
            <a:r>
              <a:rPr dirty="0" sz="3500">
                <a:latin typeface="Calibri"/>
                <a:cs typeface="Calibri"/>
              </a:rPr>
              <a:t>and</a:t>
            </a:r>
            <a:endParaRPr sz="3500">
              <a:latin typeface="Calibri"/>
              <a:cs typeface="Calibri"/>
            </a:endParaRPr>
          </a:p>
          <a:p>
            <a:pPr marL="355600">
              <a:lnSpc>
                <a:spcPts val="3779"/>
              </a:lnSpc>
            </a:pPr>
            <a:r>
              <a:rPr dirty="0" sz="3500" spc="-10">
                <a:latin typeface="Calibri"/>
                <a:cs typeface="Calibri"/>
              </a:rPr>
              <a:t>supportive </a:t>
            </a:r>
            <a:r>
              <a:rPr dirty="0" sz="3500">
                <a:latin typeface="Calibri"/>
                <a:cs typeface="Calibri"/>
              </a:rPr>
              <a:t>services </a:t>
            </a:r>
            <a:r>
              <a:rPr dirty="0" sz="3500" spc="-15">
                <a:latin typeface="Calibri"/>
                <a:cs typeface="Calibri"/>
              </a:rPr>
              <a:t>are</a:t>
            </a:r>
            <a:r>
              <a:rPr dirty="0" sz="3500" spc="-65">
                <a:latin typeface="Calibri"/>
                <a:cs typeface="Calibri"/>
              </a:rPr>
              <a:t> </a:t>
            </a:r>
            <a:r>
              <a:rPr dirty="0" sz="3500" spc="-5">
                <a:latin typeface="Calibri"/>
                <a:cs typeface="Calibri"/>
              </a:rPr>
              <a:t>essential.</a:t>
            </a:r>
            <a:endParaRPr sz="35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9"/>
              </a:spcBef>
            </a:pPr>
            <a:endParaRPr sz="375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80000"/>
              </a:lnSpc>
              <a:buChar char="-"/>
              <a:tabLst>
                <a:tab pos="355600" algn="l"/>
              </a:tabLst>
            </a:pPr>
            <a:r>
              <a:rPr dirty="0" sz="3600" spc="-20">
                <a:latin typeface="Calibri"/>
                <a:cs typeface="Calibri"/>
              </a:rPr>
              <a:t>Psychotherapy </a:t>
            </a:r>
            <a:r>
              <a:rPr dirty="0" sz="3600">
                <a:latin typeface="Calibri"/>
                <a:cs typeface="Calibri"/>
              </a:rPr>
              <a:t>aims </a:t>
            </a:r>
            <a:r>
              <a:rPr dirty="0" sz="3600" spc="-20">
                <a:latin typeface="Calibri"/>
                <a:cs typeface="Calibri"/>
              </a:rPr>
              <a:t>to </a:t>
            </a:r>
            <a:r>
              <a:rPr dirty="0" sz="3600" spc="-15">
                <a:latin typeface="Calibri"/>
                <a:cs typeface="Calibri"/>
              </a:rPr>
              <a:t>improve </a:t>
            </a:r>
            <a:r>
              <a:rPr dirty="0" sz="3600" spc="-10">
                <a:latin typeface="Calibri"/>
                <a:cs typeface="Calibri"/>
              </a:rPr>
              <a:t>reality </a:t>
            </a:r>
            <a:r>
              <a:rPr dirty="0" sz="3600" spc="-10">
                <a:latin typeface="Calibri"/>
                <a:cs typeface="Calibri"/>
              </a:rPr>
              <a:t>testing,  </a:t>
            </a:r>
            <a:r>
              <a:rPr dirty="0" sz="3600" spc="-25">
                <a:latin typeface="Calibri"/>
                <a:cs typeface="Calibri"/>
              </a:rPr>
              <a:t>to </a:t>
            </a:r>
            <a:r>
              <a:rPr dirty="0" sz="3600" spc="-10">
                <a:latin typeface="Calibri"/>
                <a:cs typeface="Calibri"/>
              </a:rPr>
              <a:t>identify </a:t>
            </a:r>
            <a:r>
              <a:rPr dirty="0" sz="3600" spc="-20">
                <a:latin typeface="Calibri"/>
                <a:cs typeface="Calibri"/>
              </a:rPr>
              <a:t>stressors, </a:t>
            </a:r>
            <a:r>
              <a:rPr dirty="0" sz="3600" spc="-25">
                <a:latin typeface="Calibri"/>
                <a:cs typeface="Calibri"/>
              </a:rPr>
              <a:t>to </a:t>
            </a:r>
            <a:r>
              <a:rPr dirty="0" sz="3600" spc="-10">
                <a:latin typeface="Calibri"/>
                <a:cs typeface="Calibri"/>
              </a:rPr>
              <a:t>address </a:t>
            </a:r>
            <a:r>
              <a:rPr dirty="0" sz="3600" spc="-45">
                <a:latin typeface="Calibri"/>
                <a:cs typeface="Calibri"/>
              </a:rPr>
              <a:t>anxiety, </a:t>
            </a:r>
            <a:r>
              <a:rPr dirty="0" sz="3600">
                <a:latin typeface="Calibri"/>
                <a:cs typeface="Calibri"/>
              </a:rPr>
              <a:t>non-  </a:t>
            </a:r>
            <a:r>
              <a:rPr dirty="0" sz="3600" spc="-15">
                <a:latin typeface="Calibri"/>
                <a:cs typeface="Calibri"/>
              </a:rPr>
              <a:t>psychotic </a:t>
            </a:r>
            <a:r>
              <a:rPr dirty="0" sz="3600" spc="-15">
                <a:latin typeface="Calibri"/>
                <a:cs typeface="Calibri"/>
              </a:rPr>
              <a:t>symptoms, </a:t>
            </a:r>
            <a:r>
              <a:rPr dirty="0" sz="3600" spc="-5">
                <a:latin typeface="Calibri"/>
                <a:cs typeface="Calibri"/>
              </a:rPr>
              <a:t>functioning </a:t>
            </a:r>
            <a:r>
              <a:rPr dirty="0" sz="3600" spc="-5">
                <a:latin typeface="Calibri"/>
                <a:cs typeface="Calibri"/>
              </a:rPr>
              <a:t>deficits, </a:t>
            </a:r>
            <a:r>
              <a:rPr dirty="0" sz="3600">
                <a:latin typeface="Calibri"/>
                <a:cs typeface="Calibri"/>
              </a:rPr>
              <a:t>and  </a:t>
            </a:r>
            <a:r>
              <a:rPr dirty="0" sz="3600" spc="-25">
                <a:latin typeface="Calibri"/>
                <a:cs typeface="Calibri"/>
              </a:rPr>
              <a:t>to </a:t>
            </a:r>
            <a:r>
              <a:rPr dirty="0" sz="3600" spc="-15">
                <a:latin typeface="Calibri"/>
                <a:cs typeface="Calibri"/>
              </a:rPr>
              <a:t>improve </a:t>
            </a:r>
            <a:r>
              <a:rPr dirty="0" sz="3600" spc="-10">
                <a:latin typeface="Calibri"/>
                <a:cs typeface="Calibri"/>
              </a:rPr>
              <a:t>self-reflection, </a:t>
            </a:r>
            <a:r>
              <a:rPr dirty="0" sz="3600" spc="-15">
                <a:latin typeface="Calibri"/>
                <a:cs typeface="Calibri"/>
              </a:rPr>
              <a:t>relatedness </a:t>
            </a:r>
            <a:r>
              <a:rPr dirty="0" sz="3600">
                <a:latin typeface="Calibri"/>
                <a:cs typeface="Calibri"/>
              </a:rPr>
              <a:t>and </a:t>
            </a:r>
            <a:r>
              <a:rPr dirty="0" sz="3600">
                <a:latin typeface="Calibri"/>
                <a:cs typeface="Calibri"/>
              </a:rPr>
              <a:t>the  </a:t>
            </a:r>
            <a:r>
              <a:rPr dirty="0" sz="3600" spc="-10">
                <a:latin typeface="Calibri"/>
                <a:cs typeface="Calibri"/>
              </a:rPr>
              <a:t>acceptance </a:t>
            </a:r>
            <a:r>
              <a:rPr dirty="0" sz="3600" spc="-5">
                <a:latin typeface="Calibri"/>
                <a:cs typeface="Calibri"/>
              </a:rPr>
              <a:t>of </a:t>
            </a:r>
            <a:r>
              <a:rPr dirty="0" sz="3600" spc="-5">
                <a:latin typeface="Calibri"/>
                <a:cs typeface="Calibri"/>
              </a:rPr>
              <a:t>support </a:t>
            </a:r>
            <a:r>
              <a:rPr dirty="0" sz="3600">
                <a:latin typeface="Calibri"/>
                <a:cs typeface="Calibri"/>
              </a:rPr>
              <a:t>and </a:t>
            </a:r>
            <a:r>
              <a:rPr dirty="0" sz="3600" spc="-15">
                <a:latin typeface="Calibri"/>
                <a:cs typeface="Calibri"/>
              </a:rPr>
              <a:t>family  </a:t>
            </a:r>
            <a:r>
              <a:rPr dirty="0" sz="3600" spc="-15">
                <a:latin typeface="Calibri"/>
                <a:cs typeface="Calibri"/>
              </a:rPr>
              <a:t>intervention.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815" y="348737"/>
            <a:ext cx="8962390" cy="125730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4000" spc="-5" b="1">
                <a:latin typeface="Calibri"/>
                <a:cs typeface="Calibri"/>
              </a:rPr>
              <a:t>Need </a:t>
            </a:r>
            <a:r>
              <a:rPr dirty="0" sz="4000" spc="-25" b="1">
                <a:latin typeface="Calibri"/>
                <a:cs typeface="Calibri"/>
              </a:rPr>
              <a:t>for </a:t>
            </a:r>
            <a:r>
              <a:rPr dirty="0" sz="4000" spc="-20" b="1">
                <a:latin typeface="Calibri"/>
                <a:cs typeface="Calibri"/>
              </a:rPr>
              <a:t>Research </a:t>
            </a:r>
            <a:r>
              <a:rPr dirty="0" sz="4000" spc="-5" b="1">
                <a:latin typeface="Calibri"/>
                <a:cs typeface="Calibri"/>
              </a:rPr>
              <a:t>on </a:t>
            </a:r>
            <a:r>
              <a:rPr dirty="0" sz="4000" spc="-25" b="1">
                <a:latin typeface="Calibri"/>
                <a:cs typeface="Calibri"/>
              </a:rPr>
              <a:t>Psychotherapy</a:t>
            </a:r>
            <a:r>
              <a:rPr dirty="0" sz="4000" spc="60" b="1">
                <a:latin typeface="Calibri"/>
                <a:cs typeface="Calibri"/>
              </a:rPr>
              <a:t> </a:t>
            </a:r>
            <a:r>
              <a:rPr dirty="0" sz="4000" spc="-5" b="1">
                <a:latin typeface="Calibri"/>
                <a:cs typeface="Calibri"/>
              </a:rPr>
              <a:t>&amp;</a:t>
            </a:r>
            <a:endParaRPr sz="40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dirty="0" sz="4000" spc="-10" b="1">
                <a:latin typeface="Calibri"/>
                <a:cs typeface="Calibri"/>
              </a:rPr>
              <a:t>Combined </a:t>
            </a:r>
            <a:r>
              <a:rPr dirty="0" sz="4000" spc="-25" b="1">
                <a:latin typeface="Calibri"/>
                <a:cs typeface="Calibri"/>
              </a:rPr>
              <a:t>Psychotherapy </a:t>
            </a:r>
            <a:r>
              <a:rPr dirty="0" sz="4000" spc="-10" b="1">
                <a:latin typeface="Calibri"/>
                <a:cs typeface="Calibri"/>
              </a:rPr>
              <a:t>with</a:t>
            </a:r>
            <a:r>
              <a:rPr dirty="0" sz="4000" spc="50" b="1">
                <a:latin typeface="Calibri"/>
                <a:cs typeface="Calibri"/>
              </a:rPr>
              <a:t> </a:t>
            </a:r>
            <a:r>
              <a:rPr dirty="0" sz="4000" spc="-10" b="1">
                <a:latin typeface="Calibri"/>
                <a:cs typeface="Calibri"/>
              </a:rPr>
              <a:t>Medication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2074287"/>
            <a:ext cx="8470265" cy="44354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700" spc="-25" b="1">
                <a:latin typeface="Calibri"/>
                <a:cs typeface="Calibri"/>
              </a:rPr>
              <a:t>Psychotherapy</a:t>
            </a:r>
            <a:endParaRPr sz="37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885"/>
              </a:spcBef>
              <a:buChar char="-"/>
              <a:tabLst>
                <a:tab pos="355600" algn="l"/>
              </a:tabLst>
            </a:pPr>
            <a:r>
              <a:rPr dirty="0" sz="3700" spc="-45">
                <a:latin typeface="Calibri"/>
                <a:cs typeface="Calibri"/>
              </a:rPr>
              <a:t>Value </a:t>
            </a:r>
            <a:r>
              <a:rPr dirty="0" sz="3700" spc="-5">
                <a:latin typeface="Calibri"/>
                <a:cs typeface="Calibri"/>
              </a:rPr>
              <a:t>of </a:t>
            </a:r>
            <a:r>
              <a:rPr dirty="0" sz="3700" spc="-15">
                <a:latin typeface="Calibri"/>
                <a:cs typeface="Calibri"/>
              </a:rPr>
              <a:t>cognitive </a:t>
            </a:r>
            <a:r>
              <a:rPr dirty="0" sz="3700" spc="-15">
                <a:latin typeface="Calibri"/>
                <a:cs typeface="Calibri"/>
              </a:rPr>
              <a:t>behavior </a:t>
            </a:r>
            <a:r>
              <a:rPr dirty="0" sz="3700" spc="-50">
                <a:latin typeface="Calibri"/>
                <a:cs typeface="Calibri"/>
              </a:rPr>
              <a:t>therapy, </a:t>
            </a:r>
            <a:r>
              <a:rPr dirty="0" sz="3700" spc="-15">
                <a:latin typeface="Calibri"/>
                <a:cs typeface="Calibri"/>
              </a:rPr>
              <a:t>family  </a:t>
            </a:r>
            <a:r>
              <a:rPr dirty="0" sz="3700" spc="-20">
                <a:latin typeface="Calibri"/>
                <a:cs typeface="Calibri"/>
              </a:rPr>
              <a:t>focused </a:t>
            </a:r>
            <a:r>
              <a:rPr dirty="0" sz="3700" spc="-15">
                <a:latin typeface="Calibri"/>
                <a:cs typeface="Calibri"/>
              </a:rPr>
              <a:t>therapy </a:t>
            </a:r>
            <a:r>
              <a:rPr dirty="0" sz="3700" spc="-5">
                <a:latin typeface="Calibri"/>
                <a:cs typeface="Calibri"/>
              </a:rPr>
              <a:t>and </a:t>
            </a:r>
            <a:r>
              <a:rPr dirty="0" sz="3700" spc="-5">
                <a:latin typeface="Calibri"/>
                <a:cs typeface="Calibri"/>
              </a:rPr>
              <a:t>the </a:t>
            </a:r>
            <a:r>
              <a:rPr dirty="0" sz="3700" spc="-15">
                <a:latin typeface="Calibri"/>
                <a:cs typeface="Calibri"/>
              </a:rPr>
              <a:t>awareness </a:t>
            </a:r>
            <a:r>
              <a:rPr dirty="0" sz="3700" spc="-10">
                <a:latin typeface="Calibri"/>
                <a:cs typeface="Calibri"/>
              </a:rPr>
              <a:t>of  </a:t>
            </a:r>
            <a:r>
              <a:rPr dirty="0" sz="3700" spc="-15">
                <a:latin typeface="Calibri"/>
                <a:cs typeface="Calibri"/>
              </a:rPr>
              <a:t>psychodynamic</a:t>
            </a:r>
            <a:r>
              <a:rPr dirty="0" sz="3700" spc="-35">
                <a:latin typeface="Calibri"/>
                <a:cs typeface="Calibri"/>
              </a:rPr>
              <a:t> </a:t>
            </a:r>
            <a:r>
              <a:rPr dirty="0" sz="3700" spc="-5">
                <a:latin typeface="Calibri"/>
                <a:cs typeface="Calibri"/>
              </a:rPr>
              <a:t>principles.</a:t>
            </a:r>
            <a:endParaRPr sz="37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90"/>
              </a:spcBef>
            </a:pPr>
            <a:r>
              <a:rPr dirty="0" sz="3700" spc="-10" b="1">
                <a:latin typeface="Calibri"/>
                <a:cs typeface="Calibri"/>
              </a:rPr>
              <a:t>Medication</a:t>
            </a:r>
            <a:endParaRPr sz="37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885"/>
              </a:spcBef>
              <a:buChar char="-"/>
              <a:tabLst>
                <a:tab pos="355600" algn="l"/>
              </a:tabLst>
            </a:pPr>
            <a:r>
              <a:rPr dirty="0" sz="3700" spc="-5">
                <a:latin typeface="Calibri"/>
                <a:cs typeface="Calibri"/>
              </a:rPr>
              <a:t>Need </a:t>
            </a:r>
            <a:r>
              <a:rPr dirty="0" sz="3700" spc="-30">
                <a:latin typeface="Calibri"/>
                <a:cs typeface="Calibri"/>
              </a:rPr>
              <a:t>for </a:t>
            </a:r>
            <a:r>
              <a:rPr dirty="0" sz="3700" spc="-20">
                <a:latin typeface="Calibri"/>
                <a:cs typeface="Calibri"/>
              </a:rPr>
              <a:t>controlled</a:t>
            </a:r>
            <a:r>
              <a:rPr dirty="0" sz="3700">
                <a:latin typeface="Calibri"/>
                <a:cs typeface="Calibri"/>
              </a:rPr>
              <a:t> </a:t>
            </a:r>
            <a:r>
              <a:rPr dirty="0" sz="3700" spc="-5">
                <a:latin typeface="Calibri"/>
                <a:cs typeface="Calibri"/>
              </a:rPr>
              <a:t>trials.</a:t>
            </a:r>
            <a:endParaRPr sz="37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890"/>
              </a:spcBef>
              <a:buChar char="-"/>
              <a:tabLst>
                <a:tab pos="355600" algn="l"/>
              </a:tabLst>
            </a:pPr>
            <a:r>
              <a:rPr dirty="0" sz="3700" spc="-5">
                <a:latin typeface="Calibri"/>
                <a:cs typeface="Calibri"/>
              </a:rPr>
              <a:t>Need </a:t>
            </a:r>
            <a:r>
              <a:rPr dirty="0" sz="3700" spc="-30">
                <a:latin typeface="Calibri"/>
                <a:cs typeface="Calibri"/>
              </a:rPr>
              <a:t>for </a:t>
            </a:r>
            <a:r>
              <a:rPr dirty="0" sz="3700" spc="-10">
                <a:latin typeface="Calibri"/>
                <a:cs typeface="Calibri"/>
              </a:rPr>
              <a:t>studies </a:t>
            </a:r>
            <a:r>
              <a:rPr dirty="0" sz="3700" spc="-5">
                <a:latin typeface="Calibri"/>
                <a:cs typeface="Calibri"/>
              </a:rPr>
              <a:t>of </a:t>
            </a:r>
            <a:r>
              <a:rPr dirty="0" sz="3700" spc="-15">
                <a:latin typeface="Calibri"/>
                <a:cs typeface="Calibri"/>
              </a:rPr>
              <a:t>augmentation</a:t>
            </a:r>
            <a:r>
              <a:rPr dirty="0" sz="3700" spc="25">
                <a:latin typeface="Calibri"/>
                <a:cs typeface="Calibri"/>
              </a:rPr>
              <a:t> </a:t>
            </a:r>
            <a:r>
              <a:rPr dirty="0" sz="3700" spc="-45">
                <a:latin typeface="Calibri"/>
                <a:cs typeface="Calibri"/>
              </a:rPr>
              <a:t>therapy.</a:t>
            </a:r>
            <a:endParaRPr sz="3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715517" rIns="0" bIns="0" rtlCol="0" vert="horz">
            <a:spAutoFit/>
          </a:bodyPr>
          <a:lstStyle/>
          <a:p>
            <a:pPr marL="638810">
              <a:lnSpc>
                <a:spcPct val="100000"/>
              </a:lnSpc>
            </a:pPr>
            <a:r>
              <a:rPr dirty="0" spc="-15" b="1">
                <a:latin typeface="Calibri"/>
                <a:cs typeface="Calibri"/>
              </a:rPr>
              <a:t>Innovative </a:t>
            </a:r>
            <a:r>
              <a:rPr dirty="0" spc="-15" b="1">
                <a:latin typeface="Calibri"/>
                <a:cs typeface="Calibri"/>
              </a:rPr>
              <a:t>Intervention</a:t>
            </a:r>
            <a:r>
              <a:rPr dirty="0" spc="-65" b="1">
                <a:latin typeface="Calibri"/>
                <a:cs typeface="Calibri"/>
              </a:rPr>
              <a:t> </a:t>
            </a:r>
            <a:r>
              <a:rPr dirty="0" spc="-20" b="1">
                <a:latin typeface="Calibri"/>
                <a:cs typeface="Calibri"/>
              </a:rPr>
              <a:t>Research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4929" y="0"/>
            <a:ext cx="8684260" cy="65309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563245">
              <a:lnSpc>
                <a:spcPct val="100000"/>
              </a:lnSpc>
            </a:pPr>
            <a:r>
              <a:rPr dirty="0" sz="4000" spc="-5" b="1">
                <a:latin typeface="Calibri"/>
                <a:cs typeface="Calibri"/>
              </a:rPr>
              <a:t>Use </a:t>
            </a:r>
            <a:r>
              <a:rPr dirty="0" sz="4000" spc="-5" b="1">
                <a:latin typeface="Calibri"/>
                <a:cs typeface="Calibri"/>
              </a:rPr>
              <a:t>of </a:t>
            </a:r>
            <a:r>
              <a:rPr dirty="0" sz="4000" b="1">
                <a:latin typeface="Calibri"/>
                <a:cs typeface="Calibri"/>
              </a:rPr>
              <a:t>Multidimensional </a:t>
            </a:r>
            <a:r>
              <a:rPr dirty="0" sz="4000" spc="-30" b="1">
                <a:latin typeface="Calibri"/>
                <a:cs typeface="Calibri"/>
              </a:rPr>
              <a:t>Foster</a:t>
            </a:r>
            <a:r>
              <a:rPr dirty="0" sz="4000" spc="30" b="1">
                <a:latin typeface="Calibri"/>
                <a:cs typeface="Calibri"/>
              </a:rPr>
              <a:t> </a:t>
            </a:r>
            <a:r>
              <a:rPr dirty="0" sz="4000" spc="-20" b="1">
                <a:latin typeface="Calibri"/>
                <a:cs typeface="Calibri"/>
              </a:rPr>
              <a:t>Care</a:t>
            </a:r>
            <a:endParaRPr sz="4000">
              <a:latin typeface="Calibri"/>
              <a:cs typeface="Calibri"/>
            </a:endParaRPr>
          </a:p>
          <a:p>
            <a:pPr marL="2174875">
              <a:lnSpc>
                <a:spcPct val="100000"/>
              </a:lnSpc>
            </a:pPr>
            <a:r>
              <a:rPr dirty="0" sz="4000" spc="-10" b="1">
                <a:latin typeface="Calibri"/>
                <a:cs typeface="Calibri"/>
              </a:rPr>
              <a:t>with </a:t>
            </a:r>
            <a:r>
              <a:rPr dirty="0" sz="4000" spc="-5" b="1">
                <a:latin typeface="Calibri"/>
                <a:cs typeface="Calibri"/>
              </a:rPr>
              <a:t>High </a:t>
            </a:r>
            <a:r>
              <a:rPr dirty="0" sz="4000" b="1">
                <a:latin typeface="Calibri"/>
                <a:cs typeface="Calibri"/>
              </a:rPr>
              <a:t>Risk</a:t>
            </a:r>
            <a:r>
              <a:rPr dirty="0" sz="4000" spc="5" b="1">
                <a:latin typeface="Calibri"/>
                <a:cs typeface="Calibri"/>
              </a:rPr>
              <a:t> </a:t>
            </a:r>
            <a:r>
              <a:rPr dirty="0" sz="4000" spc="-70" b="1">
                <a:latin typeface="Calibri"/>
                <a:cs typeface="Calibri"/>
              </a:rPr>
              <a:t>Youth</a:t>
            </a:r>
            <a:endParaRPr sz="4000">
              <a:latin typeface="Calibri"/>
              <a:cs typeface="Calibri"/>
            </a:endParaRPr>
          </a:p>
          <a:p>
            <a:pPr marL="12700" marR="67310">
              <a:lnSpc>
                <a:spcPct val="90000"/>
              </a:lnSpc>
              <a:spcBef>
                <a:spcPts val="715"/>
              </a:spcBef>
              <a:tabLst>
                <a:tab pos="4276725" algn="l"/>
                <a:tab pos="4756785" algn="l"/>
                <a:tab pos="6117590" algn="l"/>
              </a:tabLst>
            </a:pPr>
            <a:r>
              <a:rPr dirty="0" sz="4000" spc="-20" b="1">
                <a:latin typeface="Calibri"/>
                <a:cs typeface="Calibri"/>
              </a:rPr>
              <a:t>Poultan,  </a:t>
            </a:r>
            <a:r>
              <a:rPr dirty="0" sz="4000" spc="-10" b="1">
                <a:latin typeface="Calibri"/>
                <a:cs typeface="Calibri"/>
              </a:rPr>
              <a:t>et.</a:t>
            </a:r>
            <a:r>
              <a:rPr dirty="0" sz="4000" spc="400" b="1">
                <a:latin typeface="Calibri"/>
                <a:cs typeface="Calibri"/>
              </a:rPr>
              <a:t> </a:t>
            </a:r>
            <a:r>
              <a:rPr dirty="0" sz="4000" spc="-10" b="1">
                <a:latin typeface="Calibri"/>
                <a:cs typeface="Calibri"/>
              </a:rPr>
              <a:t>al.</a:t>
            </a:r>
            <a:r>
              <a:rPr dirty="0" sz="4000" spc="635" b="1">
                <a:latin typeface="Calibri"/>
                <a:cs typeface="Calibri"/>
              </a:rPr>
              <a:t> </a:t>
            </a:r>
            <a:r>
              <a:rPr dirty="0" sz="4000" spc="-5">
                <a:latin typeface="Calibri"/>
                <a:cs typeface="Calibri"/>
              </a:rPr>
              <a:t>(2014)</a:t>
            </a:r>
            <a:r>
              <a:rPr dirty="0" sz="4000" spc="-5">
                <a:latin typeface="Times New Roman"/>
                <a:cs typeface="Times New Roman"/>
              </a:rPr>
              <a:t>	</a:t>
            </a:r>
            <a:r>
              <a:rPr dirty="0" sz="4000" spc="-10">
                <a:latin typeface="Calibri"/>
                <a:cs typeface="Calibri"/>
              </a:rPr>
              <a:t>Placement</a:t>
            </a:r>
            <a:r>
              <a:rPr dirty="0" sz="4000" spc="-80">
                <a:latin typeface="Calibri"/>
                <a:cs typeface="Calibri"/>
              </a:rPr>
              <a:t> </a:t>
            </a:r>
            <a:r>
              <a:rPr dirty="0" sz="4000" spc="-5">
                <a:latin typeface="Calibri"/>
                <a:cs typeface="Calibri"/>
              </a:rPr>
              <a:t>in </a:t>
            </a:r>
            <a:r>
              <a:rPr dirty="0" sz="4000" spc="-5">
                <a:latin typeface="Times New Roman"/>
                <a:cs typeface="Times New Roman"/>
              </a:rPr>
              <a:t> </a:t>
            </a:r>
            <a:r>
              <a:rPr dirty="0" sz="4000" spc="-5">
                <a:latin typeface="Calibri"/>
                <a:cs typeface="Calibri"/>
              </a:rPr>
              <a:t>specially </a:t>
            </a:r>
            <a:r>
              <a:rPr dirty="0" sz="4000" spc="-15">
                <a:latin typeface="Calibri"/>
                <a:cs typeface="Calibri"/>
              </a:rPr>
              <a:t>trained </a:t>
            </a:r>
            <a:r>
              <a:rPr dirty="0" sz="4000" spc="-35">
                <a:latin typeface="Calibri"/>
                <a:cs typeface="Calibri"/>
              </a:rPr>
              <a:t>foster </a:t>
            </a:r>
            <a:r>
              <a:rPr dirty="0" sz="4000" spc="-5">
                <a:latin typeface="Calibri"/>
                <a:cs typeface="Calibri"/>
              </a:rPr>
              <a:t>homes </a:t>
            </a:r>
            <a:r>
              <a:rPr dirty="0" sz="4000" spc="-5">
                <a:latin typeface="Calibri"/>
                <a:cs typeface="Calibri"/>
              </a:rPr>
              <a:t>of </a:t>
            </a:r>
            <a:r>
              <a:rPr dirty="0" sz="4000" spc="-5">
                <a:latin typeface="Calibri"/>
                <a:cs typeface="Calibri"/>
              </a:rPr>
              <a:t>166 </a:t>
            </a:r>
            <a:r>
              <a:rPr dirty="0" sz="4000" spc="-10">
                <a:latin typeface="Calibri"/>
                <a:cs typeface="Calibri"/>
              </a:rPr>
              <a:t>very  </a:t>
            </a:r>
            <a:r>
              <a:rPr dirty="0" sz="4000" spc="-5">
                <a:latin typeface="Calibri"/>
                <a:cs typeface="Calibri"/>
              </a:rPr>
              <a:t>high  </a:t>
            </a:r>
            <a:r>
              <a:rPr dirty="0" sz="4000" spc="-10">
                <a:latin typeface="Calibri"/>
                <a:cs typeface="Calibri"/>
              </a:rPr>
              <a:t>risk</a:t>
            </a:r>
            <a:r>
              <a:rPr dirty="0" sz="4000" spc="350">
                <a:latin typeface="Calibri"/>
                <a:cs typeface="Calibri"/>
              </a:rPr>
              <a:t> </a:t>
            </a:r>
            <a:r>
              <a:rPr dirty="0" sz="4000" spc="-5">
                <a:latin typeface="Calibri"/>
                <a:cs typeface="Calibri"/>
              </a:rPr>
              <a:t>13-17</a:t>
            </a:r>
            <a:r>
              <a:rPr dirty="0" sz="4000" spc="600">
                <a:latin typeface="Calibri"/>
                <a:cs typeface="Calibri"/>
              </a:rPr>
              <a:t> </a:t>
            </a:r>
            <a:r>
              <a:rPr dirty="0" sz="4000" spc="-15">
                <a:latin typeface="Calibri"/>
                <a:cs typeface="Calibri"/>
              </a:rPr>
              <a:t>year</a:t>
            </a:r>
            <a:r>
              <a:rPr dirty="0" sz="4000" spc="-15">
                <a:latin typeface="Times New Roman"/>
                <a:cs typeface="Times New Roman"/>
              </a:rPr>
              <a:t>	</a:t>
            </a:r>
            <a:r>
              <a:rPr dirty="0" sz="4000" spc="-5">
                <a:latin typeface="Calibri"/>
                <a:cs typeface="Calibri"/>
              </a:rPr>
              <a:t>old  </a:t>
            </a:r>
            <a:r>
              <a:rPr dirty="0" sz="4000" spc="15">
                <a:latin typeface="Calibri"/>
                <a:cs typeface="Calibri"/>
              </a:rPr>
              <a:t> </a:t>
            </a:r>
            <a:r>
              <a:rPr dirty="0" sz="4000" spc="-5">
                <a:latin typeface="Calibri"/>
                <a:cs typeface="Calibri"/>
              </a:rPr>
              <a:t>girls</a:t>
            </a:r>
            <a:r>
              <a:rPr dirty="0" sz="4000" spc="-5">
                <a:latin typeface="Times New Roman"/>
                <a:cs typeface="Times New Roman"/>
              </a:rPr>
              <a:t>	</a:t>
            </a:r>
            <a:r>
              <a:rPr dirty="0" sz="4000" spc="-5">
                <a:latin typeface="Calibri"/>
                <a:cs typeface="Calibri"/>
              </a:rPr>
              <a:t>with  </a:t>
            </a:r>
            <a:r>
              <a:rPr dirty="0" sz="4000" spc="-15">
                <a:latin typeface="Calibri"/>
                <a:cs typeface="Calibri"/>
              </a:rPr>
              <a:t>histories </a:t>
            </a:r>
            <a:r>
              <a:rPr dirty="0" sz="4000" spc="-5">
                <a:latin typeface="Calibri"/>
                <a:cs typeface="Calibri"/>
              </a:rPr>
              <a:t>of </a:t>
            </a:r>
            <a:r>
              <a:rPr dirty="0" sz="4000" spc="-5">
                <a:latin typeface="Calibri"/>
                <a:cs typeface="Calibri"/>
              </a:rPr>
              <a:t>abuse, </a:t>
            </a:r>
            <a:r>
              <a:rPr dirty="0" sz="4000" spc="-5">
                <a:latin typeface="Calibri"/>
                <a:cs typeface="Calibri"/>
              </a:rPr>
              <a:t>neglect, </a:t>
            </a:r>
            <a:r>
              <a:rPr dirty="0" sz="4000" spc="-5">
                <a:latin typeface="Calibri"/>
                <a:cs typeface="Calibri"/>
              </a:rPr>
              <a:t>and  </a:t>
            </a:r>
            <a:r>
              <a:rPr dirty="0" sz="4000" spc="-10">
                <a:latin typeface="Calibri"/>
                <a:cs typeface="Calibri"/>
              </a:rPr>
              <a:t>predisposition </a:t>
            </a:r>
            <a:r>
              <a:rPr dirty="0" sz="4000" spc="-35">
                <a:latin typeface="Calibri"/>
                <a:cs typeface="Calibri"/>
              </a:rPr>
              <a:t>for </a:t>
            </a:r>
            <a:r>
              <a:rPr dirty="0" sz="4000" spc="-25">
                <a:latin typeface="Calibri"/>
                <a:cs typeface="Calibri"/>
              </a:rPr>
              <a:t>severe</a:t>
            </a:r>
            <a:r>
              <a:rPr dirty="0" sz="4000" spc="10">
                <a:latin typeface="Calibri"/>
                <a:cs typeface="Calibri"/>
              </a:rPr>
              <a:t> </a:t>
            </a:r>
            <a:r>
              <a:rPr dirty="0" sz="4000" spc="-20">
                <a:latin typeface="Calibri"/>
                <a:cs typeface="Calibri"/>
              </a:rPr>
              <a:t>disorders.</a:t>
            </a:r>
            <a:endParaRPr sz="4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dirty="0" sz="4000" spc="-15" b="1">
                <a:latin typeface="Calibri"/>
                <a:cs typeface="Calibri"/>
              </a:rPr>
              <a:t>Results:</a:t>
            </a:r>
            <a:endParaRPr sz="4000">
              <a:latin typeface="Calibri"/>
              <a:cs typeface="Calibri"/>
            </a:endParaRPr>
          </a:p>
          <a:p>
            <a:pPr marL="12700" marR="5080">
              <a:lnSpc>
                <a:spcPct val="90000"/>
              </a:lnSpc>
              <a:spcBef>
                <a:spcPts val="960"/>
              </a:spcBef>
            </a:pPr>
            <a:r>
              <a:rPr dirty="0" sz="4000" spc="-20">
                <a:latin typeface="Calibri"/>
                <a:cs typeface="Calibri"/>
              </a:rPr>
              <a:t>Over </a:t>
            </a:r>
            <a:r>
              <a:rPr dirty="0" sz="4000" spc="-5">
                <a:latin typeface="Calibri"/>
                <a:cs typeface="Calibri"/>
              </a:rPr>
              <a:t>24 </a:t>
            </a:r>
            <a:r>
              <a:rPr dirty="0" sz="4000" spc="-10">
                <a:latin typeface="Calibri"/>
                <a:cs typeface="Calibri"/>
              </a:rPr>
              <a:t>months, </a:t>
            </a:r>
            <a:r>
              <a:rPr dirty="0" sz="4000" spc="-5">
                <a:latin typeface="Calibri"/>
                <a:cs typeface="Calibri"/>
              </a:rPr>
              <a:t>the </a:t>
            </a:r>
            <a:r>
              <a:rPr dirty="0" sz="4000" spc="-15">
                <a:latin typeface="Calibri"/>
                <a:cs typeface="Calibri"/>
              </a:rPr>
              <a:t>treatment </a:t>
            </a:r>
            <a:r>
              <a:rPr dirty="0" sz="4000" spc="-20">
                <a:latin typeface="Calibri"/>
                <a:cs typeface="Calibri"/>
              </a:rPr>
              <a:t>group </a:t>
            </a:r>
            <a:r>
              <a:rPr dirty="0" sz="4000" spc="-10">
                <a:latin typeface="Calibri"/>
                <a:cs typeface="Calibri"/>
              </a:rPr>
              <a:t>had  </a:t>
            </a:r>
            <a:r>
              <a:rPr dirty="0" sz="4000" spc="-5">
                <a:latin typeface="Calibri"/>
                <a:cs typeface="Calibri"/>
              </a:rPr>
              <a:t>50% </a:t>
            </a:r>
            <a:r>
              <a:rPr dirty="0" sz="4000" spc="-5">
                <a:latin typeface="Calibri"/>
                <a:cs typeface="Calibri"/>
              </a:rPr>
              <a:t>less </a:t>
            </a:r>
            <a:r>
              <a:rPr dirty="0" sz="4000" spc="-20">
                <a:latin typeface="Calibri"/>
                <a:cs typeface="Calibri"/>
              </a:rPr>
              <a:t>psychotic </a:t>
            </a:r>
            <a:r>
              <a:rPr dirty="0" sz="4000" spc="-20">
                <a:latin typeface="Calibri"/>
                <a:cs typeface="Calibri"/>
              </a:rPr>
              <a:t>symptoms </a:t>
            </a:r>
            <a:r>
              <a:rPr dirty="0" sz="4000" spc="-5">
                <a:latin typeface="Calibri"/>
                <a:cs typeface="Calibri"/>
              </a:rPr>
              <a:t>than </a:t>
            </a:r>
            <a:r>
              <a:rPr dirty="0" sz="4000" spc="-5">
                <a:latin typeface="Calibri"/>
                <a:cs typeface="Calibri"/>
              </a:rPr>
              <a:t>the  </a:t>
            </a:r>
            <a:r>
              <a:rPr dirty="0" sz="4000" spc="-10">
                <a:latin typeface="Calibri"/>
                <a:cs typeface="Calibri"/>
              </a:rPr>
              <a:t>comparison</a:t>
            </a:r>
            <a:r>
              <a:rPr dirty="0" sz="4000" spc="-75">
                <a:latin typeface="Calibri"/>
                <a:cs typeface="Calibri"/>
              </a:rPr>
              <a:t> </a:t>
            </a:r>
            <a:r>
              <a:rPr dirty="0" sz="4000" spc="-15">
                <a:latin typeface="Calibri"/>
                <a:cs typeface="Calibri"/>
              </a:rPr>
              <a:t>group.</a:t>
            </a:r>
            <a:endParaRPr sz="4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4937" y="0"/>
            <a:ext cx="8253095" cy="58604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563245">
              <a:lnSpc>
                <a:spcPct val="100000"/>
              </a:lnSpc>
            </a:pPr>
            <a:r>
              <a:rPr dirty="0" sz="4000" spc="-5" b="1">
                <a:latin typeface="Calibri"/>
                <a:cs typeface="Calibri"/>
              </a:rPr>
              <a:t>Use </a:t>
            </a:r>
            <a:r>
              <a:rPr dirty="0" sz="4000" spc="-5" b="1">
                <a:latin typeface="Calibri"/>
                <a:cs typeface="Calibri"/>
              </a:rPr>
              <a:t>of </a:t>
            </a:r>
            <a:r>
              <a:rPr dirty="0" sz="4000" b="1">
                <a:latin typeface="Calibri"/>
                <a:cs typeface="Calibri"/>
              </a:rPr>
              <a:t>Multidimensional </a:t>
            </a:r>
            <a:r>
              <a:rPr dirty="0" sz="4000" spc="-30" b="1">
                <a:latin typeface="Calibri"/>
                <a:cs typeface="Calibri"/>
              </a:rPr>
              <a:t>Foster</a:t>
            </a:r>
            <a:r>
              <a:rPr dirty="0" sz="4000" spc="30" b="1">
                <a:latin typeface="Calibri"/>
                <a:cs typeface="Calibri"/>
              </a:rPr>
              <a:t> </a:t>
            </a:r>
            <a:r>
              <a:rPr dirty="0" sz="4000" spc="-20" b="1">
                <a:latin typeface="Calibri"/>
                <a:cs typeface="Calibri"/>
              </a:rPr>
              <a:t>Care</a:t>
            </a:r>
            <a:endParaRPr sz="4000">
              <a:latin typeface="Calibri"/>
              <a:cs typeface="Calibri"/>
            </a:endParaRPr>
          </a:p>
          <a:p>
            <a:pPr marL="2174875">
              <a:lnSpc>
                <a:spcPct val="100000"/>
              </a:lnSpc>
            </a:pPr>
            <a:r>
              <a:rPr dirty="0" sz="4000" spc="-10" b="1">
                <a:latin typeface="Calibri"/>
                <a:cs typeface="Calibri"/>
              </a:rPr>
              <a:t>with </a:t>
            </a:r>
            <a:r>
              <a:rPr dirty="0" sz="4000" spc="-5" b="1">
                <a:latin typeface="Calibri"/>
                <a:cs typeface="Calibri"/>
              </a:rPr>
              <a:t>High </a:t>
            </a:r>
            <a:r>
              <a:rPr dirty="0" sz="4000" b="1">
                <a:latin typeface="Calibri"/>
                <a:cs typeface="Calibri"/>
              </a:rPr>
              <a:t>Risk</a:t>
            </a:r>
            <a:r>
              <a:rPr dirty="0" sz="4000" spc="5" b="1">
                <a:latin typeface="Calibri"/>
                <a:cs typeface="Calibri"/>
              </a:rPr>
              <a:t> </a:t>
            </a:r>
            <a:r>
              <a:rPr dirty="0" sz="4000" spc="-70" b="1">
                <a:latin typeface="Calibri"/>
                <a:cs typeface="Calibri"/>
              </a:rPr>
              <a:t>Youth</a:t>
            </a:r>
            <a:endParaRPr sz="4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15"/>
              </a:spcBef>
            </a:pPr>
            <a:r>
              <a:rPr dirty="0" sz="4000" spc="-20" b="1">
                <a:latin typeface="Calibri"/>
                <a:cs typeface="Calibri"/>
              </a:rPr>
              <a:t>Poultan, </a:t>
            </a:r>
            <a:r>
              <a:rPr dirty="0" sz="4000" spc="-10" b="1">
                <a:latin typeface="Calibri"/>
                <a:cs typeface="Calibri"/>
              </a:rPr>
              <a:t>et. </a:t>
            </a:r>
            <a:r>
              <a:rPr dirty="0" sz="4000" spc="-10" b="1">
                <a:latin typeface="Calibri"/>
                <a:cs typeface="Calibri"/>
              </a:rPr>
              <a:t>al.</a:t>
            </a:r>
            <a:r>
              <a:rPr dirty="0" sz="4000" spc="5" b="1">
                <a:latin typeface="Calibri"/>
                <a:cs typeface="Calibri"/>
              </a:rPr>
              <a:t> </a:t>
            </a:r>
            <a:r>
              <a:rPr dirty="0" sz="4000" spc="-5">
                <a:latin typeface="Calibri"/>
                <a:cs typeface="Calibri"/>
              </a:rPr>
              <a:t>(2014)</a:t>
            </a:r>
            <a:endParaRPr sz="4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dirty="0" sz="4000" spc="-40" b="1">
                <a:latin typeface="Calibri"/>
                <a:cs typeface="Calibri"/>
              </a:rPr>
              <a:t>Key</a:t>
            </a:r>
            <a:r>
              <a:rPr dirty="0" sz="4000" spc="-90" b="1">
                <a:latin typeface="Calibri"/>
                <a:cs typeface="Calibri"/>
              </a:rPr>
              <a:t> </a:t>
            </a:r>
            <a:r>
              <a:rPr dirty="0" sz="4000" spc="-25" b="1">
                <a:latin typeface="Calibri"/>
                <a:cs typeface="Calibri"/>
              </a:rPr>
              <a:t>features:</a:t>
            </a:r>
            <a:endParaRPr sz="4000">
              <a:latin typeface="Calibri"/>
              <a:cs typeface="Calibri"/>
            </a:endParaRPr>
          </a:p>
          <a:p>
            <a:pPr marL="12700" marR="172085">
              <a:lnSpc>
                <a:spcPct val="100000"/>
              </a:lnSpc>
              <a:spcBef>
                <a:spcPts val="960"/>
              </a:spcBef>
            </a:pPr>
            <a:r>
              <a:rPr dirty="0" sz="4000" spc="-25">
                <a:latin typeface="Calibri"/>
                <a:cs typeface="Calibri"/>
              </a:rPr>
              <a:t>By </a:t>
            </a:r>
            <a:r>
              <a:rPr dirty="0" sz="4000" spc="-10">
                <a:latin typeface="Calibri"/>
                <a:cs typeface="Calibri"/>
              </a:rPr>
              <a:t>addressing </a:t>
            </a:r>
            <a:r>
              <a:rPr dirty="0" sz="4000" spc="-20">
                <a:latin typeface="Calibri"/>
                <a:cs typeface="Calibri"/>
              </a:rPr>
              <a:t>behavioral </a:t>
            </a:r>
            <a:r>
              <a:rPr dirty="0" sz="4000" spc="-15">
                <a:latin typeface="Calibri"/>
                <a:cs typeface="Calibri"/>
              </a:rPr>
              <a:t>problems </a:t>
            </a:r>
            <a:r>
              <a:rPr dirty="0" sz="4000" spc="-5">
                <a:latin typeface="Calibri"/>
                <a:cs typeface="Calibri"/>
              </a:rPr>
              <a:t>and  </a:t>
            </a:r>
            <a:r>
              <a:rPr dirty="0" sz="4000" spc="-5">
                <a:latin typeface="Calibri"/>
                <a:cs typeface="Calibri"/>
              </a:rPr>
              <a:t>placing </a:t>
            </a:r>
            <a:r>
              <a:rPr dirty="0" sz="4000" spc="-15">
                <a:latin typeface="Calibri"/>
                <a:cs typeface="Calibri"/>
              </a:rPr>
              <a:t>youth </a:t>
            </a:r>
            <a:r>
              <a:rPr dirty="0" sz="4000" spc="-5">
                <a:latin typeface="Calibri"/>
                <a:cs typeface="Calibri"/>
              </a:rPr>
              <a:t>in </a:t>
            </a:r>
            <a:r>
              <a:rPr dirty="0" sz="4000" spc="-5">
                <a:latin typeface="Calibri"/>
                <a:cs typeface="Calibri"/>
              </a:rPr>
              <a:t>specially </a:t>
            </a:r>
            <a:r>
              <a:rPr dirty="0" sz="4000" spc="-15">
                <a:latin typeface="Calibri"/>
                <a:cs typeface="Calibri"/>
              </a:rPr>
              <a:t>trained </a:t>
            </a:r>
            <a:r>
              <a:rPr dirty="0" sz="4000" spc="-35">
                <a:latin typeface="Calibri"/>
                <a:cs typeface="Calibri"/>
              </a:rPr>
              <a:t>foster  </a:t>
            </a:r>
            <a:r>
              <a:rPr dirty="0" sz="4000" spc="-10">
                <a:latin typeface="Calibri"/>
                <a:cs typeface="Calibri"/>
              </a:rPr>
              <a:t>homes </a:t>
            </a:r>
            <a:r>
              <a:rPr dirty="0" sz="4000" spc="-10">
                <a:latin typeface="Calibri"/>
                <a:cs typeface="Calibri"/>
              </a:rPr>
              <a:t>that </a:t>
            </a:r>
            <a:r>
              <a:rPr dirty="0" sz="4000" spc="-30">
                <a:latin typeface="Calibri"/>
                <a:cs typeface="Calibri"/>
              </a:rPr>
              <a:t>reinforce </a:t>
            </a:r>
            <a:r>
              <a:rPr dirty="0" sz="4000" spc="-10">
                <a:latin typeface="Calibri"/>
                <a:cs typeface="Calibri"/>
              </a:rPr>
              <a:t>positive </a:t>
            </a:r>
            <a:r>
              <a:rPr dirty="0" sz="4000" spc="-50">
                <a:latin typeface="Calibri"/>
                <a:cs typeface="Calibri"/>
              </a:rPr>
              <a:t>behavior,  </a:t>
            </a:r>
            <a:r>
              <a:rPr dirty="0" sz="4000" spc="-10">
                <a:latin typeface="Calibri"/>
                <a:cs typeface="Calibri"/>
              </a:rPr>
              <a:t>there </a:t>
            </a:r>
            <a:r>
              <a:rPr dirty="0" sz="4000" spc="-15">
                <a:latin typeface="Calibri"/>
                <a:cs typeface="Calibri"/>
              </a:rPr>
              <a:t>can </a:t>
            </a:r>
            <a:r>
              <a:rPr dirty="0" sz="4000" spc="-5">
                <a:latin typeface="Calibri"/>
                <a:cs typeface="Calibri"/>
              </a:rPr>
              <a:t>be </a:t>
            </a:r>
            <a:r>
              <a:rPr dirty="0" sz="4000" spc="-5">
                <a:latin typeface="Calibri"/>
                <a:cs typeface="Calibri"/>
              </a:rPr>
              <a:t>a </a:t>
            </a:r>
            <a:r>
              <a:rPr dirty="0" sz="4000" spc="-10">
                <a:latin typeface="Calibri"/>
                <a:cs typeface="Calibri"/>
              </a:rPr>
              <a:t>reduction </a:t>
            </a:r>
            <a:r>
              <a:rPr dirty="0" sz="4000" spc="-10">
                <a:latin typeface="Calibri"/>
                <a:cs typeface="Calibri"/>
              </a:rPr>
              <a:t>in </a:t>
            </a:r>
            <a:r>
              <a:rPr dirty="0" sz="4000" spc="-10">
                <a:latin typeface="Calibri"/>
                <a:cs typeface="Calibri"/>
              </a:rPr>
              <a:t>comorbid  </a:t>
            </a:r>
            <a:r>
              <a:rPr dirty="0" sz="4000" spc="-20">
                <a:latin typeface="Calibri"/>
                <a:cs typeface="Calibri"/>
              </a:rPr>
              <a:t>psychotic</a:t>
            </a:r>
            <a:r>
              <a:rPr dirty="0" sz="4000" spc="-95">
                <a:latin typeface="Calibri"/>
                <a:cs typeface="Calibri"/>
              </a:rPr>
              <a:t> </a:t>
            </a:r>
            <a:r>
              <a:rPr dirty="0" sz="4000" spc="-20">
                <a:latin typeface="Calibri"/>
                <a:cs typeface="Calibri"/>
              </a:rPr>
              <a:t>symptoms.</a:t>
            </a:r>
            <a:endParaRPr sz="4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86817" rIns="0" bIns="0" rtlCol="0" vert="horz">
            <a:spAutoFit/>
          </a:bodyPr>
          <a:lstStyle/>
          <a:p>
            <a:pPr marL="779145">
              <a:lnSpc>
                <a:spcPct val="100000"/>
              </a:lnSpc>
            </a:pPr>
            <a:r>
              <a:rPr dirty="0" sz="4000" spc="-5" b="1">
                <a:latin typeface="Calibri"/>
                <a:cs typeface="Calibri"/>
              </a:rPr>
              <a:t>Use </a:t>
            </a:r>
            <a:r>
              <a:rPr dirty="0" sz="4000" spc="-5" b="1">
                <a:latin typeface="Calibri"/>
                <a:cs typeface="Calibri"/>
              </a:rPr>
              <a:t>of </a:t>
            </a:r>
            <a:r>
              <a:rPr dirty="0" sz="4000" spc="-20" b="1">
                <a:latin typeface="Calibri"/>
                <a:cs typeface="Calibri"/>
              </a:rPr>
              <a:t>Family </a:t>
            </a:r>
            <a:r>
              <a:rPr dirty="0" sz="4000" spc="-5" b="1">
                <a:latin typeface="Calibri"/>
                <a:cs typeface="Calibri"/>
              </a:rPr>
              <a:t>- </a:t>
            </a:r>
            <a:r>
              <a:rPr dirty="0" sz="4000" spc="-10" b="1">
                <a:latin typeface="Calibri"/>
                <a:cs typeface="Calibri"/>
              </a:rPr>
              <a:t>Focused</a:t>
            </a:r>
            <a:r>
              <a:rPr dirty="0" sz="4000" spc="5" b="1">
                <a:latin typeface="Calibri"/>
                <a:cs typeface="Calibri"/>
              </a:rPr>
              <a:t> </a:t>
            </a:r>
            <a:r>
              <a:rPr dirty="0" sz="4000" spc="-40" b="1">
                <a:latin typeface="Calibri"/>
                <a:cs typeface="Calibri"/>
              </a:rPr>
              <a:t>Treatment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35" y="1812159"/>
            <a:ext cx="8738870" cy="3086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tabLst>
                <a:tab pos="5335270" algn="l"/>
              </a:tabLst>
            </a:pPr>
            <a:r>
              <a:rPr dirty="0" sz="4000" spc="-5" b="1">
                <a:latin typeface="Calibri"/>
                <a:cs typeface="Calibri"/>
              </a:rPr>
              <a:t>Miklowitz,  </a:t>
            </a:r>
            <a:r>
              <a:rPr dirty="0" sz="4000" spc="-10" b="1">
                <a:latin typeface="Calibri"/>
                <a:cs typeface="Calibri"/>
              </a:rPr>
              <a:t>et.</a:t>
            </a:r>
            <a:r>
              <a:rPr dirty="0" sz="4000" spc="765" b="1">
                <a:latin typeface="Calibri"/>
                <a:cs typeface="Calibri"/>
              </a:rPr>
              <a:t> </a:t>
            </a:r>
            <a:r>
              <a:rPr dirty="0" sz="4000" spc="-5" b="1">
                <a:latin typeface="Calibri"/>
                <a:cs typeface="Calibri"/>
              </a:rPr>
              <a:t>al.</a:t>
            </a:r>
            <a:r>
              <a:rPr dirty="0" sz="4000" spc="835" b="1">
                <a:latin typeface="Calibri"/>
                <a:cs typeface="Calibri"/>
              </a:rPr>
              <a:t> </a:t>
            </a:r>
            <a:r>
              <a:rPr dirty="0" sz="4000" spc="-5">
                <a:latin typeface="Calibri"/>
                <a:cs typeface="Calibri"/>
              </a:rPr>
              <a:t>(2014)</a:t>
            </a:r>
            <a:r>
              <a:rPr dirty="0" sz="4000" spc="-5">
                <a:latin typeface="Times New Roman"/>
                <a:cs typeface="Times New Roman"/>
              </a:rPr>
              <a:t>	</a:t>
            </a:r>
            <a:r>
              <a:rPr dirty="0" sz="4000" spc="-5">
                <a:latin typeface="Calibri"/>
                <a:cs typeface="Calibri"/>
              </a:rPr>
              <a:t>14-21</a:t>
            </a:r>
            <a:r>
              <a:rPr dirty="0" sz="4000" spc="-55">
                <a:latin typeface="Calibri"/>
                <a:cs typeface="Calibri"/>
              </a:rPr>
              <a:t> </a:t>
            </a:r>
            <a:r>
              <a:rPr dirty="0" sz="4000" spc="-15">
                <a:latin typeface="Calibri"/>
                <a:cs typeface="Calibri"/>
              </a:rPr>
              <a:t>year</a:t>
            </a:r>
            <a:r>
              <a:rPr dirty="0" sz="4000" spc="-45">
                <a:latin typeface="Calibri"/>
                <a:cs typeface="Calibri"/>
              </a:rPr>
              <a:t> </a:t>
            </a:r>
            <a:r>
              <a:rPr dirty="0" sz="4000" spc="-5">
                <a:latin typeface="Calibri"/>
                <a:cs typeface="Calibri"/>
              </a:rPr>
              <a:t>olds </a:t>
            </a:r>
            <a:r>
              <a:rPr dirty="0" sz="4000" spc="-10">
                <a:latin typeface="Times New Roman"/>
                <a:cs typeface="Times New Roman"/>
              </a:rPr>
              <a:t> </a:t>
            </a:r>
            <a:r>
              <a:rPr dirty="0" sz="4000" spc="-5">
                <a:latin typeface="Calibri"/>
                <a:cs typeface="Calibri"/>
              </a:rPr>
              <a:t>with </a:t>
            </a:r>
            <a:r>
              <a:rPr dirty="0" sz="4000" spc="-10">
                <a:latin typeface="Calibri"/>
                <a:cs typeface="Calibri"/>
              </a:rPr>
              <a:t>mild </a:t>
            </a:r>
            <a:r>
              <a:rPr dirty="0" sz="4000" spc="-10">
                <a:latin typeface="Calibri"/>
                <a:cs typeface="Calibri"/>
              </a:rPr>
              <a:t>positive </a:t>
            </a:r>
            <a:r>
              <a:rPr dirty="0" sz="4000" spc="-5">
                <a:latin typeface="Calibri"/>
                <a:cs typeface="Calibri"/>
              </a:rPr>
              <a:t>and </a:t>
            </a:r>
            <a:r>
              <a:rPr dirty="0" sz="4000" spc="-25">
                <a:latin typeface="Calibri"/>
                <a:cs typeface="Calibri"/>
              </a:rPr>
              <a:t>negative </a:t>
            </a:r>
            <a:r>
              <a:rPr dirty="0" sz="4000" spc="-20">
                <a:latin typeface="Calibri"/>
                <a:cs typeface="Calibri"/>
              </a:rPr>
              <a:t>psychotic  </a:t>
            </a:r>
            <a:r>
              <a:rPr dirty="0" sz="4000" spc="-20">
                <a:latin typeface="Calibri"/>
                <a:cs typeface="Calibri"/>
              </a:rPr>
              <a:t>symptoms </a:t>
            </a:r>
            <a:r>
              <a:rPr dirty="0" sz="4000" spc="-25">
                <a:latin typeface="Calibri"/>
                <a:cs typeface="Calibri"/>
              </a:rPr>
              <a:t>were </a:t>
            </a:r>
            <a:r>
              <a:rPr dirty="0" sz="4000" spc="-15">
                <a:latin typeface="Calibri"/>
                <a:cs typeface="Calibri"/>
              </a:rPr>
              <a:t>given </a:t>
            </a:r>
            <a:r>
              <a:rPr dirty="0" sz="4000" spc="-5">
                <a:latin typeface="Calibri"/>
                <a:cs typeface="Calibri"/>
              </a:rPr>
              <a:t>either </a:t>
            </a:r>
            <a:r>
              <a:rPr dirty="0" sz="4000" spc="-10">
                <a:latin typeface="Calibri"/>
                <a:cs typeface="Calibri"/>
              </a:rPr>
              <a:t>six </a:t>
            </a:r>
            <a:r>
              <a:rPr dirty="0" sz="4000" spc="-10">
                <a:latin typeface="Calibri"/>
                <a:cs typeface="Calibri"/>
              </a:rPr>
              <a:t>months </a:t>
            </a:r>
            <a:r>
              <a:rPr dirty="0" sz="4000" spc="-10">
                <a:latin typeface="Calibri"/>
                <a:cs typeface="Calibri"/>
              </a:rPr>
              <a:t>of  </a:t>
            </a:r>
            <a:r>
              <a:rPr dirty="0" sz="4000" spc="-15">
                <a:latin typeface="Calibri"/>
                <a:cs typeface="Calibri"/>
              </a:rPr>
              <a:t>family </a:t>
            </a:r>
            <a:r>
              <a:rPr dirty="0" sz="4000" spc="-20">
                <a:latin typeface="Calibri"/>
                <a:cs typeface="Calibri"/>
              </a:rPr>
              <a:t>focused </a:t>
            </a:r>
            <a:r>
              <a:rPr dirty="0" sz="4000" spc="-20">
                <a:latin typeface="Calibri"/>
                <a:cs typeface="Calibri"/>
              </a:rPr>
              <a:t>therapy </a:t>
            </a:r>
            <a:r>
              <a:rPr dirty="0" sz="4000" spc="-5">
                <a:latin typeface="Calibri"/>
                <a:cs typeface="Calibri"/>
              </a:rPr>
              <a:t>or </a:t>
            </a:r>
            <a:r>
              <a:rPr dirty="0" sz="4000" spc="-15">
                <a:latin typeface="Calibri"/>
                <a:cs typeface="Calibri"/>
              </a:rPr>
              <a:t>three </a:t>
            </a:r>
            <a:r>
              <a:rPr dirty="0" sz="4000" spc="-25">
                <a:latin typeface="Calibri"/>
                <a:cs typeface="Calibri"/>
              </a:rPr>
              <a:t>psycho-  </a:t>
            </a:r>
            <a:r>
              <a:rPr dirty="0" sz="4000" spc="-10">
                <a:latin typeface="Calibri"/>
                <a:cs typeface="Calibri"/>
              </a:rPr>
              <a:t>education</a:t>
            </a:r>
            <a:r>
              <a:rPr dirty="0" sz="4000" spc="-100">
                <a:latin typeface="Calibri"/>
                <a:cs typeface="Calibri"/>
              </a:rPr>
              <a:t> </a:t>
            </a:r>
            <a:r>
              <a:rPr dirty="0" sz="4000" spc="-10">
                <a:latin typeface="Calibri"/>
                <a:cs typeface="Calibri"/>
              </a:rPr>
              <a:t>sessions.</a:t>
            </a:r>
            <a:endParaRPr sz="4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4" y="0"/>
            <a:ext cx="8888095" cy="67913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783590" indent="845185">
              <a:lnSpc>
                <a:spcPct val="163800"/>
              </a:lnSpc>
            </a:pPr>
            <a:r>
              <a:rPr dirty="0" sz="4000" spc="-5" b="1">
                <a:latin typeface="Calibri"/>
                <a:cs typeface="Calibri"/>
              </a:rPr>
              <a:t>Use </a:t>
            </a:r>
            <a:r>
              <a:rPr dirty="0" sz="4000" spc="-5" b="1">
                <a:latin typeface="Calibri"/>
                <a:cs typeface="Calibri"/>
              </a:rPr>
              <a:t>of </a:t>
            </a:r>
            <a:r>
              <a:rPr dirty="0" sz="4000" spc="-20" b="1">
                <a:latin typeface="Calibri"/>
                <a:cs typeface="Calibri"/>
              </a:rPr>
              <a:t>Family </a:t>
            </a:r>
            <a:r>
              <a:rPr dirty="0" sz="4000" spc="-5" b="1">
                <a:latin typeface="Calibri"/>
                <a:cs typeface="Calibri"/>
              </a:rPr>
              <a:t>- </a:t>
            </a:r>
            <a:r>
              <a:rPr dirty="0" sz="4000" spc="-10" b="1">
                <a:latin typeface="Calibri"/>
                <a:cs typeface="Calibri"/>
              </a:rPr>
              <a:t>Focused </a:t>
            </a:r>
            <a:r>
              <a:rPr dirty="0" sz="4000" spc="-40" b="1">
                <a:latin typeface="Calibri"/>
                <a:cs typeface="Calibri"/>
              </a:rPr>
              <a:t>Treatment  </a:t>
            </a:r>
            <a:r>
              <a:rPr dirty="0" sz="4000" spc="-5" b="1">
                <a:latin typeface="Calibri"/>
                <a:cs typeface="Calibri"/>
              </a:rPr>
              <a:t>Miklowitz, </a:t>
            </a:r>
            <a:r>
              <a:rPr dirty="0" sz="4000" spc="-10" b="1">
                <a:latin typeface="Calibri"/>
                <a:cs typeface="Calibri"/>
              </a:rPr>
              <a:t>et. </a:t>
            </a:r>
            <a:r>
              <a:rPr dirty="0" sz="4000" spc="-5" b="1">
                <a:latin typeface="Calibri"/>
                <a:cs typeface="Calibri"/>
              </a:rPr>
              <a:t>al.</a:t>
            </a:r>
            <a:r>
              <a:rPr dirty="0" sz="4000" spc="-15" b="1">
                <a:latin typeface="Calibri"/>
                <a:cs typeface="Calibri"/>
              </a:rPr>
              <a:t> </a:t>
            </a:r>
            <a:r>
              <a:rPr dirty="0" sz="4000" spc="-5">
                <a:latin typeface="Calibri"/>
                <a:cs typeface="Calibri"/>
              </a:rPr>
              <a:t>(2014)</a:t>
            </a:r>
            <a:endParaRPr sz="4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dirty="0" sz="4000" spc="-15" b="1">
                <a:latin typeface="Calibri"/>
                <a:cs typeface="Calibri"/>
              </a:rPr>
              <a:t>Results:</a:t>
            </a:r>
            <a:endParaRPr sz="4000">
              <a:latin typeface="Calibri"/>
              <a:cs typeface="Calibri"/>
            </a:endParaRPr>
          </a:p>
          <a:p>
            <a:pPr algn="just" marL="355600" marR="1121410" indent="-342900">
              <a:lnSpc>
                <a:spcPct val="100000"/>
              </a:lnSpc>
              <a:spcBef>
                <a:spcPts val="960"/>
              </a:spcBef>
              <a:buChar char="-"/>
              <a:tabLst>
                <a:tab pos="355600" algn="l"/>
              </a:tabLst>
            </a:pPr>
            <a:r>
              <a:rPr dirty="0" sz="4000" spc="-20">
                <a:latin typeface="Calibri"/>
                <a:cs typeface="Calibri"/>
              </a:rPr>
              <a:t>Family-focused </a:t>
            </a:r>
            <a:r>
              <a:rPr dirty="0" sz="4000" spc="-20">
                <a:latin typeface="Calibri"/>
                <a:cs typeface="Calibri"/>
              </a:rPr>
              <a:t>therapy </a:t>
            </a:r>
            <a:r>
              <a:rPr dirty="0" sz="4000" spc="-5">
                <a:latin typeface="Calibri"/>
                <a:cs typeface="Calibri"/>
              </a:rPr>
              <a:t>led </a:t>
            </a:r>
            <a:r>
              <a:rPr dirty="0" sz="4000" spc="-20">
                <a:latin typeface="Calibri"/>
                <a:cs typeface="Calibri"/>
              </a:rPr>
              <a:t>to </a:t>
            </a:r>
            <a:r>
              <a:rPr dirty="0" sz="4000" spc="-15">
                <a:latin typeface="Calibri"/>
                <a:cs typeface="Calibri"/>
              </a:rPr>
              <a:t>more  </a:t>
            </a:r>
            <a:r>
              <a:rPr dirty="0" sz="4000" spc="-20">
                <a:latin typeface="Calibri"/>
                <a:cs typeface="Calibri"/>
              </a:rPr>
              <a:t>improvement </a:t>
            </a:r>
            <a:r>
              <a:rPr dirty="0" sz="4000" spc="-5">
                <a:latin typeface="Calibri"/>
                <a:cs typeface="Calibri"/>
              </a:rPr>
              <a:t>in </a:t>
            </a:r>
            <a:r>
              <a:rPr dirty="0" sz="4000" spc="-25">
                <a:latin typeface="Calibri"/>
                <a:cs typeface="Calibri"/>
              </a:rPr>
              <a:t>attenuated </a:t>
            </a:r>
            <a:r>
              <a:rPr dirty="0" sz="4000" spc="-10">
                <a:latin typeface="Calibri"/>
                <a:cs typeface="Calibri"/>
              </a:rPr>
              <a:t>positive  </a:t>
            </a:r>
            <a:r>
              <a:rPr dirty="0" sz="4000" spc="-20">
                <a:latin typeface="Calibri"/>
                <a:cs typeface="Calibri"/>
              </a:rPr>
              <a:t>symptoms.</a:t>
            </a:r>
            <a:endParaRPr sz="4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960"/>
              </a:spcBef>
              <a:buChar char="-"/>
              <a:tabLst>
                <a:tab pos="355600" algn="l"/>
              </a:tabLst>
            </a:pPr>
            <a:r>
              <a:rPr dirty="0" sz="4000" spc="-25">
                <a:latin typeface="Calibri"/>
                <a:cs typeface="Calibri"/>
              </a:rPr>
              <a:t>Negative </a:t>
            </a:r>
            <a:r>
              <a:rPr dirty="0" sz="4000" spc="-20">
                <a:latin typeface="Calibri"/>
                <a:cs typeface="Calibri"/>
              </a:rPr>
              <a:t>symptoms </a:t>
            </a:r>
            <a:r>
              <a:rPr dirty="0" sz="4000" spc="-20">
                <a:latin typeface="Calibri"/>
                <a:cs typeface="Calibri"/>
              </a:rPr>
              <a:t>improved </a:t>
            </a:r>
            <a:r>
              <a:rPr dirty="0" sz="4000" spc="-5">
                <a:latin typeface="Calibri"/>
                <a:cs typeface="Calibri"/>
              </a:rPr>
              <a:t>with</a:t>
            </a:r>
            <a:r>
              <a:rPr dirty="0" sz="4000" spc="60">
                <a:latin typeface="Calibri"/>
                <a:cs typeface="Calibri"/>
              </a:rPr>
              <a:t> </a:t>
            </a:r>
            <a:r>
              <a:rPr dirty="0" sz="4000" spc="-5">
                <a:latin typeface="Calibri"/>
                <a:cs typeface="Calibri"/>
              </a:rPr>
              <a:t>either</a:t>
            </a:r>
            <a:endParaRPr sz="40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</a:pPr>
            <a:r>
              <a:rPr dirty="0" sz="4000" spc="-15">
                <a:latin typeface="Calibri"/>
                <a:cs typeface="Calibri"/>
              </a:rPr>
              <a:t>intervention.</a:t>
            </a:r>
            <a:endParaRPr sz="4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960"/>
              </a:spcBef>
              <a:buChar char="-"/>
              <a:tabLst>
                <a:tab pos="355600" algn="l"/>
              </a:tabLst>
            </a:pPr>
            <a:r>
              <a:rPr dirty="0" sz="4000" spc="-15">
                <a:latin typeface="Calibri"/>
                <a:cs typeface="Calibri"/>
              </a:rPr>
              <a:t>Results </a:t>
            </a:r>
            <a:r>
              <a:rPr dirty="0" sz="4000" spc="-30">
                <a:latin typeface="Calibri"/>
                <a:cs typeface="Calibri"/>
              </a:rPr>
              <a:t>were </a:t>
            </a:r>
            <a:r>
              <a:rPr dirty="0" sz="4000" spc="-10">
                <a:latin typeface="Calibri"/>
                <a:cs typeface="Calibri"/>
              </a:rPr>
              <a:t>independent </a:t>
            </a:r>
            <a:r>
              <a:rPr dirty="0" sz="4000" spc="-5">
                <a:latin typeface="Calibri"/>
                <a:cs typeface="Calibri"/>
              </a:rPr>
              <a:t>of </a:t>
            </a:r>
            <a:r>
              <a:rPr dirty="0" sz="4000" spc="-10">
                <a:latin typeface="Calibri"/>
                <a:cs typeface="Calibri"/>
              </a:rPr>
              <a:t>medication.</a:t>
            </a:r>
            <a:endParaRPr sz="4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1133" y="0"/>
            <a:ext cx="8013065" cy="59378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 indent="634365">
              <a:lnSpc>
                <a:spcPct val="163800"/>
              </a:lnSpc>
              <a:tabLst>
                <a:tab pos="3974465" algn="l"/>
              </a:tabLst>
            </a:pPr>
            <a:r>
              <a:rPr dirty="0" sz="4000" spc="-5" b="1">
                <a:latin typeface="Calibri"/>
                <a:cs typeface="Calibri"/>
              </a:rPr>
              <a:t>Use  </a:t>
            </a:r>
            <a:r>
              <a:rPr dirty="0" sz="4000" spc="-5" b="1">
                <a:latin typeface="Calibri"/>
                <a:cs typeface="Calibri"/>
              </a:rPr>
              <a:t>of</a:t>
            </a:r>
            <a:r>
              <a:rPr dirty="0" sz="4000" spc="345" b="1">
                <a:latin typeface="Calibri"/>
                <a:cs typeface="Calibri"/>
              </a:rPr>
              <a:t> </a:t>
            </a:r>
            <a:r>
              <a:rPr dirty="0" sz="4000" spc="-20" b="1">
                <a:latin typeface="Calibri"/>
                <a:cs typeface="Calibri"/>
              </a:rPr>
              <a:t>Family</a:t>
            </a:r>
            <a:r>
              <a:rPr dirty="0" sz="4000" spc="600" b="1">
                <a:latin typeface="Calibri"/>
                <a:cs typeface="Calibri"/>
              </a:rPr>
              <a:t> </a:t>
            </a:r>
            <a:r>
              <a:rPr dirty="0" sz="4000" spc="-5" b="1">
                <a:latin typeface="Calibri"/>
                <a:cs typeface="Calibri"/>
              </a:rPr>
              <a:t>-</a:t>
            </a:r>
            <a:r>
              <a:rPr dirty="0" sz="4000" spc="-5" b="1">
                <a:latin typeface="Times New Roman"/>
                <a:cs typeface="Times New Roman"/>
              </a:rPr>
              <a:t>	</a:t>
            </a:r>
            <a:r>
              <a:rPr dirty="0" sz="4000" spc="-10" b="1">
                <a:latin typeface="Calibri"/>
                <a:cs typeface="Calibri"/>
              </a:rPr>
              <a:t>Focused</a:t>
            </a:r>
            <a:r>
              <a:rPr dirty="0" sz="4000" spc="-55" b="1">
                <a:latin typeface="Calibri"/>
                <a:cs typeface="Calibri"/>
              </a:rPr>
              <a:t> </a:t>
            </a:r>
            <a:r>
              <a:rPr dirty="0" sz="4000" spc="-40" b="1">
                <a:latin typeface="Calibri"/>
                <a:cs typeface="Calibri"/>
              </a:rPr>
              <a:t>Treatment </a:t>
            </a:r>
            <a:r>
              <a:rPr dirty="0" sz="4000" spc="-5" b="1">
                <a:latin typeface="Times New Roman"/>
                <a:cs typeface="Times New Roman"/>
              </a:rPr>
              <a:t> </a:t>
            </a:r>
            <a:r>
              <a:rPr dirty="0" sz="4000" spc="-5" b="1">
                <a:latin typeface="Calibri"/>
                <a:cs typeface="Calibri"/>
              </a:rPr>
              <a:t>Miklowitz, </a:t>
            </a:r>
            <a:r>
              <a:rPr dirty="0" sz="4000" spc="-10" b="1">
                <a:latin typeface="Calibri"/>
                <a:cs typeface="Calibri"/>
              </a:rPr>
              <a:t>et. </a:t>
            </a:r>
            <a:r>
              <a:rPr dirty="0" sz="4000" spc="-5" b="1">
                <a:latin typeface="Calibri"/>
                <a:cs typeface="Calibri"/>
              </a:rPr>
              <a:t>al.</a:t>
            </a:r>
            <a:r>
              <a:rPr dirty="0" sz="4000" spc="-15" b="1">
                <a:latin typeface="Calibri"/>
                <a:cs typeface="Calibri"/>
              </a:rPr>
              <a:t> </a:t>
            </a:r>
            <a:r>
              <a:rPr dirty="0" sz="4000" spc="-5">
                <a:latin typeface="Calibri"/>
                <a:cs typeface="Calibri"/>
              </a:rPr>
              <a:t>(2014)</a:t>
            </a:r>
            <a:endParaRPr sz="4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dirty="0" sz="4000" spc="-40" b="1">
                <a:latin typeface="Calibri"/>
                <a:cs typeface="Calibri"/>
              </a:rPr>
              <a:t>Key</a:t>
            </a:r>
            <a:r>
              <a:rPr dirty="0" sz="4000" spc="-90" b="1">
                <a:latin typeface="Calibri"/>
                <a:cs typeface="Calibri"/>
              </a:rPr>
              <a:t> </a:t>
            </a:r>
            <a:r>
              <a:rPr dirty="0" sz="4000" spc="-25" b="1">
                <a:latin typeface="Calibri"/>
                <a:cs typeface="Calibri"/>
              </a:rPr>
              <a:t>features:</a:t>
            </a:r>
            <a:endParaRPr sz="4000">
              <a:latin typeface="Calibri"/>
              <a:cs typeface="Calibri"/>
            </a:endParaRPr>
          </a:p>
          <a:p>
            <a:pPr marL="12700" marR="118745">
              <a:lnSpc>
                <a:spcPct val="100000"/>
              </a:lnSpc>
              <a:spcBef>
                <a:spcPts val="960"/>
              </a:spcBef>
            </a:pPr>
            <a:r>
              <a:rPr dirty="0" sz="4000" spc="-50">
                <a:latin typeface="Calibri"/>
                <a:cs typeface="Calibri"/>
              </a:rPr>
              <a:t>Work </a:t>
            </a:r>
            <a:r>
              <a:rPr dirty="0" sz="4000" spc="-5">
                <a:latin typeface="Calibri"/>
                <a:cs typeface="Calibri"/>
              </a:rPr>
              <a:t>on </a:t>
            </a:r>
            <a:r>
              <a:rPr dirty="0" sz="4000" spc="-20">
                <a:latin typeface="Calibri"/>
                <a:cs typeface="Calibri"/>
              </a:rPr>
              <a:t>stress </a:t>
            </a:r>
            <a:r>
              <a:rPr dirty="0" sz="4000" spc="-10">
                <a:latin typeface="Calibri"/>
                <a:cs typeface="Calibri"/>
              </a:rPr>
              <a:t>reduction, </a:t>
            </a:r>
            <a:r>
              <a:rPr dirty="0" sz="4000" spc="-15">
                <a:latin typeface="Calibri"/>
                <a:cs typeface="Calibri"/>
              </a:rPr>
              <a:t>problem  </a:t>
            </a:r>
            <a:r>
              <a:rPr dirty="0" sz="4000">
                <a:latin typeface="Calibri"/>
                <a:cs typeface="Calibri"/>
              </a:rPr>
              <a:t>solving, </a:t>
            </a:r>
            <a:r>
              <a:rPr dirty="0" sz="4000" spc="-15">
                <a:latin typeface="Calibri"/>
                <a:cs typeface="Calibri"/>
              </a:rPr>
              <a:t>family </a:t>
            </a:r>
            <a:r>
              <a:rPr dirty="0" sz="4000" spc="-5">
                <a:latin typeface="Calibri"/>
                <a:cs typeface="Calibri"/>
              </a:rPr>
              <a:t>support, </a:t>
            </a:r>
            <a:r>
              <a:rPr dirty="0" sz="4000" spc="-5">
                <a:latin typeface="Calibri"/>
                <a:cs typeface="Calibri"/>
              </a:rPr>
              <a:t>and </a:t>
            </a:r>
            <a:r>
              <a:rPr dirty="0" sz="4000" spc="-15">
                <a:latin typeface="Calibri"/>
                <a:cs typeface="Calibri"/>
              </a:rPr>
              <a:t>improving  </a:t>
            </a:r>
            <a:r>
              <a:rPr dirty="0" sz="4000" spc="-15">
                <a:latin typeface="Calibri"/>
                <a:cs typeface="Calibri"/>
              </a:rPr>
              <a:t>family </a:t>
            </a:r>
            <a:r>
              <a:rPr dirty="0" sz="4000" spc="-15">
                <a:latin typeface="Calibri"/>
                <a:cs typeface="Calibri"/>
              </a:rPr>
              <a:t>communication </a:t>
            </a:r>
            <a:r>
              <a:rPr dirty="0" sz="4000" spc="-5">
                <a:latin typeface="Calibri"/>
                <a:cs typeface="Calibri"/>
              </a:rPr>
              <a:t>all </a:t>
            </a:r>
            <a:r>
              <a:rPr dirty="0" sz="4000" spc="-15">
                <a:latin typeface="Calibri"/>
                <a:cs typeface="Calibri"/>
              </a:rPr>
              <a:t>might </a:t>
            </a:r>
            <a:r>
              <a:rPr dirty="0" sz="4000" spc="-5">
                <a:latin typeface="Calibri"/>
                <a:cs typeface="Calibri"/>
              </a:rPr>
              <a:t>help  </a:t>
            </a:r>
            <a:r>
              <a:rPr dirty="0" sz="4000" spc="-10">
                <a:latin typeface="Calibri"/>
                <a:cs typeface="Calibri"/>
              </a:rPr>
              <a:t>reduce </a:t>
            </a:r>
            <a:r>
              <a:rPr dirty="0" sz="4000" spc="-5">
                <a:latin typeface="Calibri"/>
                <a:cs typeface="Calibri"/>
              </a:rPr>
              <a:t>the </a:t>
            </a:r>
            <a:r>
              <a:rPr dirty="0" sz="4000" spc="-10">
                <a:latin typeface="Calibri"/>
                <a:cs typeface="Calibri"/>
              </a:rPr>
              <a:t>possibility </a:t>
            </a:r>
            <a:r>
              <a:rPr dirty="0" sz="4000" spc="-5">
                <a:latin typeface="Calibri"/>
                <a:cs typeface="Calibri"/>
              </a:rPr>
              <a:t>of </a:t>
            </a:r>
            <a:r>
              <a:rPr dirty="0" sz="4000" spc="-30">
                <a:latin typeface="Calibri"/>
                <a:cs typeface="Calibri"/>
              </a:rPr>
              <a:t>conversion </a:t>
            </a:r>
            <a:r>
              <a:rPr dirty="0" sz="4000" spc="-20">
                <a:latin typeface="Calibri"/>
                <a:cs typeface="Calibri"/>
              </a:rPr>
              <a:t>to  </a:t>
            </a:r>
            <a:r>
              <a:rPr dirty="0" sz="4000" spc="-20">
                <a:latin typeface="Calibri"/>
                <a:cs typeface="Calibri"/>
              </a:rPr>
              <a:t>psychosis.</a:t>
            </a:r>
            <a:endParaRPr sz="4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algn="ctr" marL="0">
              <a:lnSpc>
                <a:spcPct val="100000"/>
              </a:lnSpc>
            </a:pPr>
            <a:r>
              <a:rPr dirty="0" sz="4000" spc="-10" b="1">
                <a:latin typeface="Calibri"/>
                <a:cs typeface="Calibri"/>
              </a:rPr>
              <a:t>Limitations </a:t>
            </a:r>
            <a:r>
              <a:rPr dirty="0" sz="4000" spc="-5" b="1">
                <a:latin typeface="Calibri"/>
                <a:cs typeface="Calibri"/>
              </a:rPr>
              <a:t>of</a:t>
            </a:r>
            <a:r>
              <a:rPr dirty="0" sz="4000" spc="-55" b="1">
                <a:latin typeface="Calibri"/>
                <a:cs typeface="Calibri"/>
              </a:rPr>
              <a:t> </a:t>
            </a:r>
            <a:r>
              <a:rPr dirty="0" sz="4000" spc="-20" b="1">
                <a:latin typeface="Calibri"/>
                <a:cs typeface="Calibri"/>
              </a:rPr>
              <a:t>Contemporary</a:t>
            </a:r>
            <a:endParaRPr sz="4000">
              <a:latin typeface="Calibri"/>
              <a:cs typeface="Calibri"/>
            </a:endParaRPr>
          </a:p>
          <a:p>
            <a:pPr algn="ctr" marL="0">
              <a:lnSpc>
                <a:spcPct val="100000"/>
              </a:lnSpc>
            </a:pPr>
            <a:r>
              <a:rPr dirty="0" sz="4000" spc="-25" b="1">
                <a:latin typeface="Calibri"/>
                <a:cs typeface="Calibri"/>
              </a:rPr>
              <a:t>Research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311905"/>
            <a:ext cx="8722995" cy="53378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marR="58293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dirty="0" sz="3700" spc="-5">
                <a:latin typeface="Calibri"/>
                <a:cs typeface="Calibri"/>
              </a:rPr>
              <a:t>Studies </a:t>
            </a:r>
            <a:r>
              <a:rPr dirty="0" sz="3700" spc="-5">
                <a:latin typeface="Calibri"/>
                <a:cs typeface="Calibri"/>
              </a:rPr>
              <a:t>of </a:t>
            </a:r>
            <a:r>
              <a:rPr dirty="0" sz="3700" spc="-20">
                <a:latin typeface="Calibri"/>
                <a:cs typeface="Calibri"/>
              </a:rPr>
              <a:t>psychosis </a:t>
            </a:r>
            <a:r>
              <a:rPr dirty="0" sz="3700" spc="-5">
                <a:latin typeface="Calibri"/>
                <a:cs typeface="Calibri"/>
              </a:rPr>
              <a:t>in </a:t>
            </a:r>
            <a:r>
              <a:rPr dirty="0" sz="3700" spc="-10">
                <a:latin typeface="Calibri"/>
                <a:cs typeface="Calibri"/>
              </a:rPr>
              <a:t>children </a:t>
            </a:r>
            <a:r>
              <a:rPr dirty="0" sz="3700" spc="-5">
                <a:latin typeface="Calibri"/>
                <a:cs typeface="Calibri"/>
              </a:rPr>
              <a:t>and  </a:t>
            </a:r>
            <a:r>
              <a:rPr dirty="0" sz="3700" spc="-10">
                <a:latin typeface="Calibri"/>
                <a:cs typeface="Calibri"/>
              </a:rPr>
              <a:t>adolescents often </a:t>
            </a:r>
            <a:r>
              <a:rPr dirty="0" sz="3700" spc="-5">
                <a:latin typeface="Calibri"/>
                <a:cs typeface="Calibri"/>
              </a:rPr>
              <a:t>don’t include  </a:t>
            </a:r>
            <a:r>
              <a:rPr dirty="0" sz="3700" spc="-30">
                <a:latin typeface="Calibri"/>
                <a:cs typeface="Calibri"/>
              </a:rPr>
              <a:t>comorbidity, </a:t>
            </a:r>
            <a:r>
              <a:rPr dirty="0" sz="3700" spc="-10">
                <a:latin typeface="Calibri"/>
                <a:cs typeface="Calibri"/>
              </a:rPr>
              <a:t>cognition, </a:t>
            </a:r>
            <a:r>
              <a:rPr dirty="0" sz="3700" spc="-20">
                <a:latin typeface="Calibri"/>
                <a:cs typeface="Calibri"/>
              </a:rPr>
              <a:t>race/culture, </a:t>
            </a:r>
            <a:r>
              <a:rPr dirty="0" sz="3700" spc="-5">
                <a:latin typeface="Calibri"/>
                <a:cs typeface="Calibri"/>
              </a:rPr>
              <a:t>and  </a:t>
            </a:r>
            <a:r>
              <a:rPr dirty="0" sz="3700" spc="-15">
                <a:latin typeface="Calibri"/>
                <a:cs typeface="Calibri"/>
              </a:rPr>
              <a:t>histories </a:t>
            </a:r>
            <a:r>
              <a:rPr dirty="0" sz="3700" spc="-5">
                <a:latin typeface="Calibri"/>
                <a:cs typeface="Calibri"/>
              </a:rPr>
              <a:t>of</a:t>
            </a:r>
            <a:r>
              <a:rPr dirty="0" sz="3700" spc="-30">
                <a:latin typeface="Calibri"/>
                <a:cs typeface="Calibri"/>
              </a:rPr>
              <a:t> </a:t>
            </a:r>
            <a:r>
              <a:rPr dirty="0" sz="3700" spc="-15">
                <a:latin typeface="Calibri"/>
                <a:cs typeface="Calibri"/>
              </a:rPr>
              <a:t>trauma.</a:t>
            </a:r>
            <a:endParaRPr sz="37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88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700" spc="-20">
                <a:latin typeface="Calibri"/>
                <a:cs typeface="Calibri"/>
              </a:rPr>
              <a:t>There </a:t>
            </a:r>
            <a:r>
              <a:rPr dirty="0" sz="3700" spc="-20">
                <a:latin typeface="Calibri"/>
                <a:cs typeface="Calibri"/>
              </a:rPr>
              <a:t>are </a:t>
            </a:r>
            <a:r>
              <a:rPr dirty="0" sz="3700" spc="-45">
                <a:latin typeface="Calibri"/>
                <a:cs typeface="Calibri"/>
              </a:rPr>
              <a:t>few </a:t>
            </a:r>
            <a:r>
              <a:rPr dirty="0" sz="3700" spc="-20">
                <a:latin typeface="Calibri"/>
                <a:cs typeface="Calibri"/>
              </a:rPr>
              <a:t>innovative</a:t>
            </a:r>
            <a:r>
              <a:rPr dirty="0" sz="3700" spc="140">
                <a:latin typeface="Calibri"/>
                <a:cs typeface="Calibri"/>
              </a:rPr>
              <a:t> </a:t>
            </a:r>
            <a:r>
              <a:rPr dirty="0" sz="3700" spc="-25">
                <a:latin typeface="Calibri"/>
                <a:cs typeface="Calibri"/>
              </a:rPr>
              <a:t>psychotherapy</a:t>
            </a:r>
            <a:endParaRPr sz="37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  <a:tabLst>
                <a:tab pos="3607435" algn="l"/>
              </a:tabLst>
            </a:pPr>
            <a:r>
              <a:rPr dirty="0" sz="3700" spc="-10">
                <a:latin typeface="Calibri"/>
                <a:cs typeface="Calibri"/>
              </a:rPr>
              <a:t>approaches  </a:t>
            </a:r>
            <a:r>
              <a:rPr dirty="0" sz="3700" spc="90">
                <a:latin typeface="Calibri"/>
                <a:cs typeface="Calibri"/>
              </a:rPr>
              <a:t> </a:t>
            </a:r>
            <a:r>
              <a:rPr dirty="0" sz="3700" spc="-5">
                <a:latin typeface="Calibri"/>
                <a:cs typeface="Calibri"/>
              </a:rPr>
              <a:t>and</a:t>
            </a:r>
            <a:r>
              <a:rPr dirty="0" sz="3700" spc="-5">
                <a:latin typeface="Times New Roman"/>
                <a:cs typeface="Times New Roman"/>
              </a:rPr>
              <a:t>	</a:t>
            </a:r>
            <a:r>
              <a:rPr dirty="0" sz="3700" spc="-30">
                <a:latin typeface="Calibri"/>
                <a:cs typeface="Calibri"/>
              </a:rPr>
              <a:t>effective </a:t>
            </a:r>
            <a:r>
              <a:rPr dirty="0" sz="3700" spc="-10">
                <a:latin typeface="Calibri"/>
                <a:cs typeface="Calibri"/>
              </a:rPr>
              <a:t>new</a:t>
            </a:r>
            <a:r>
              <a:rPr dirty="0" sz="3700" spc="-25">
                <a:latin typeface="Calibri"/>
                <a:cs typeface="Calibri"/>
              </a:rPr>
              <a:t> </a:t>
            </a:r>
            <a:r>
              <a:rPr dirty="0" sz="3700" spc="-10">
                <a:latin typeface="Calibri"/>
                <a:cs typeface="Calibri"/>
              </a:rPr>
              <a:t>medications.</a:t>
            </a:r>
            <a:endParaRPr sz="3700">
              <a:latin typeface="Calibri"/>
              <a:cs typeface="Calibri"/>
            </a:endParaRPr>
          </a:p>
          <a:p>
            <a:pPr marL="355600" marR="1089660" indent="-342900">
              <a:lnSpc>
                <a:spcPct val="100000"/>
              </a:lnSpc>
              <a:spcBef>
                <a:spcPts val="885"/>
              </a:spcBef>
              <a:buFont typeface="Arial"/>
              <a:buChar char="•"/>
              <a:tabLst>
                <a:tab pos="462280" algn="l"/>
              </a:tabLst>
            </a:pPr>
            <a:r>
              <a:rPr dirty="0" sz="3700" spc="-20">
                <a:latin typeface="Calibri"/>
                <a:cs typeface="Calibri"/>
              </a:rPr>
              <a:t>Research </a:t>
            </a:r>
            <a:r>
              <a:rPr dirty="0" sz="3700" spc="-5">
                <a:latin typeface="Calibri"/>
                <a:cs typeface="Calibri"/>
              </a:rPr>
              <a:t>is </a:t>
            </a:r>
            <a:r>
              <a:rPr dirty="0" sz="3700" spc="-10">
                <a:latin typeface="Calibri"/>
                <a:cs typeface="Calibri"/>
              </a:rPr>
              <a:t>needed </a:t>
            </a:r>
            <a:r>
              <a:rPr dirty="0" sz="3700" spc="-5">
                <a:latin typeface="Calibri"/>
                <a:cs typeface="Calibri"/>
              </a:rPr>
              <a:t>on </a:t>
            </a:r>
            <a:r>
              <a:rPr dirty="0" sz="3700" spc="-15">
                <a:latin typeface="Calibri"/>
                <a:cs typeface="Calibri"/>
              </a:rPr>
              <a:t>very </a:t>
            </a:r>
            <a:r>
              <a:rPr dirty="0" sz="3700" spc="-5">
                <a:latin typeface="Calibri"/>
                <a:cs typeface="Calibri"/>
              </a:rPr>
              <a:t>long </a:t>
            </a:r>
            <a:r>
              <a:rPr dirty="0" sz="3700" spc="-15">
                <a:latin typeface="Calibri"/>
                <a:cs typeface="Calibri"/>
              </a:rPr>
              <a:t>term  </a:t>
            </a:r>
            <a:r>
              <a:rPr dirty="0" sz="3700" spc="-30">
                <a:latin typeface="Calibri"/>
                <a:cs typeface="Calibri"/>
              </a:rPr>
              <a:t>effects </a:t>
            </a:r>
            <a:r>
              <a:rPr dirty="0" sz="3700" spc="-5">
                <a:latin typeface="Calibri"/>
                <a:cs typeface="Calibri"/>
              </a:rPr>
              <a:t>of </a:t>
            </a:r>
            <a:r>
              <a:rPr dirty="0" sz="3700" spc="-15">
                <a:latin typeface="Calibri"/>
                <a:cs typeface="Calibri"/>
              </a:rPr>
              <a:t>antipsychotics </a:t>
            </a:r>
            <a:r>
              <a:rPr dirty="0" sz="3700" spc="-5">
                <a:latin typeface="Calibri"/>
                <a:cs typeface="Calibri"/>
              </a:rPr>
              <a:t>on </a:t>
            </a:r>
            <a:r>
              <a:rPr dirty="0" sz="3700" spc="-30">
                <a:latin typeface="Calibri"/>
                <a:cs typeface="Calibri"/>
              </a:rPr>
              <a:t>children’s  </a:t>
            </a:r>
            <a:r>
              <a:rPr dirty="0" sz="3700" spc="-5">
                <a:latin typeface="Calibri"/>
                <a:cs typeface="Calibri"/>
              </a:rPr>
              <a:t>health </a:t>
            </a:r>
            <a:r>
              <a:rPr dirty="0" sz="3700" spc="-5">
                <a:latin typeface="Calibri"/>
                <a:cs typeface="Calibri"/>
              </a:rPr>
              <a:t>and</a:t>
            </a:r>
            <a:r>
              <a:rPr dirty="0" sz="3700" spc="-10">
                <a:latin typeface="Calibri"/>
                <a:cs typeface="Calibri"/>
              </a:rPr>
              <a:t> </a:t>
            </a:r>
            <a:r>
              <a:rPr dirty="0" sz="3700" spc="-15">
                <a:latin typeface="Calibri"/>
                <a:cs typeface="Calibri"/>
              </a:rPr>
              <a:t>development.</a:t>
            </a:r>
            <a:endParaRPr sz="3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7340" y="0"/>
            <a:ext cx="7453630" cy="664590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1075055">
              <a:lnSpc>
                <a:spcPct val="100000"/>
              </a:lnSpc>
            </a:pPr>
            <a:r>
              <a:rPr dirty="0" sz="4000" spc="-10" b="1">
                <a:latin typeface="Calibri"/>
                <a:cs typeface="Calibri"/>
              </a:rPr>
              <a:t>Limitations </a:t>
            </a:r>
            <a:r>
              <a:rPr dirty="0" sz="4000" spc="-5" b="1">
                <a:latin typeface="Calibri"/>
                <a:cs typeface="Calibri"/>
              </a:rPr>
              <a:t>of</a:t>
            </a:r>
            <a:r>
              <a:rPr dirty="0" sz="4000" spc="-55" b="1">
                <a:latin typeface="Calibri"/>
                <a:cs typeface="Calibri"/>
              </a:rPr>
              <a:t> </a:t>
            </a:r>
            <a:r>
              <a:rPr dirty="0" sz="4000" spc="-20" b="1">
                <a:latin typeface="Calibri"/>
                <a:cs typeface="Calibri"/>
              </a:rPr>
              <a:t>Contemporary</a:t>
            </a:r>
            <a:endParaRPr sz="4000">
              <a:latin typeface="Calibri"/>
              <a:cs typeface="Calibri"/>
            </a:endParaRPr>
          </a:p>
          <a:p>
            <a:pPr algn="ctr" marL="1074420">
              <a:lnSpc>
                <a:spcPct val="100000"/>
              </a:lnSpc>
            </a:pPr>
            <a:r>
              <a:rPr dirty="0" sz="4000" spc="-25" b="1">
                <a:latin typeface="Calibri"/>
                <a:cs typeface="Calibri"/>
              </a:rPr>
              <a:t>Research</a:t>
            </a:r>
            <a:endParaRPr sz="40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209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4000" spc="-5">
                <a:latin typeface="Calibri"/>
                <a:cs typeface="Calibri"/>
              </a:rPr>
              <a:t>Need </a:t>
            </a:r>
            <a:r>
              <a:rPr dirty="0" sz="4000" spc="-30">
                <a:latin typeface="Calibri"/>
                <a:cs typeface="Calibri"/>
              </a:rPr>
              <a:t>for </a:t>
            </a:r>
            <a:r>
              <a:rPr dirty="0" sz="4000" spc="-15">
                <a:latin typeface="Calibri"/>
                <a:cs typeface="Calibri"/>
              </a:rPr>
              <a:t>more </a:t>
            </a:r>
            <a:r>
              <a:rPr dirty="0" sz="4000" spc="-20">
                <a:latin typeface="Calibri"/>
                <a:cs typeface="Calibri"/>
              </a:rPr>
              <a:t>randomized </a:t>
            </a:r>
            <a:r>
              <a:rPr dirty="0" sz="4000" spc="-5">
                <a:latin typeface="Calibri"/>
                <a:cs typeface="Calibri"/>
              </a:rPr>
              <a:t>trials,  </a:t>
            </a:r>
            <a:r>
              <a:rPr dirty="0" sz="4000" spc="-15">
                <a:latin typeface="Calibri"/>
                <a:cs typeface="Calibri"/>
              </a:rPr>
              <a:t>studies </a:t>
            </a:r>
            <a:r>
              <a:rPr dirty="0" sz="4000" spc="-10">
                <a:latin typeface="Calibri"/>
                <a:cs typeface="Calibri"/>
              </a:rPr>
              <a:t>that </a:t>
            </a:r>
            <a:r>
              <a:rPr dirty="0" sz="4000" spc="-5">
                <a:latin typeface="Calibri"/>
                <a:cs typeface="Calibri"/>
              </a:rPr>
              <a:t>assess </a:t>
            </a:r>
            <a:r>
              <a:rPr dirty="0" sz="4000" spc="-10">
                <a:latin typeface="Calibri"/>
                <a:cs typeface="Calibri"/>
              </a:rPr>
              <a:t>combining  </a:t>
            </a:r>
            <a:r>
              <a:rPr dirty="0" sz="4000" spc="-10">
                <a:latin typeface="Calibri"/>
                <a:cs typeface="Calibri"/>
              </a:rPr>
              <a:t>medication </a:t>
            </a:r>
            <a:r>
              <a:rPr dirty="0" sz="4000" spc="-10">
                <a:latin typeface="Calibri"/>
                <a:cs typeface="Calibri"/>
              </a:rPr>
              <a:t>with </a:t>
            </a:r>
            <a:r>
              <a:rPr dirty="0" sz="4000" spc="-30">
                <a:latin typeface="Calibri"/>
                <a:cs typeface="Calibri"/>
              </a:rPr>
              <a:t>different </a:t>
            </a:r>
            <a:r>
              <a:rPr dirty="0" sz="4000" spc="-25">
                <a:latin typeface="Calibri"/>
                <a:cs typeface="Calibri"/>
              </a:rPr>
              <a:t>forms </a:t>
            </a:r>
            <a:r>
              <a:rPr dirty="0" sz="4000">
                <a:latin typeface="Calibri"/>
                <a:cs typeface="Calibri"/>
              </a:rPr>
              <a:t>of  </a:t>
            </a:r>
            <a:r>
              <a:rPr dirty="0" sz="4000" spc="-50">
                <a:latin typeface="Calibri"/>
                <a:cs typeface="Calibri"/>
              </a:rPr>
              <a:t>therapy.</a:t>
            </a:r>
            <a:endParaRPr sz="4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3"/>
              </a:spcBef>
              <a:buFont typeface="Arial"/>
              <a:buChar char="•"/>
            </a:pPr>
            <a:endParaRPr sz="5800">
              <a:latin typeface="Times New Roman"/>
              <a:cs typeface="Times New Roman"/>
            </a:endParaRPr>
          </a:p>
          <a:p>
            <a:pPr marL="355600" marR="38227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dirty="0" sz="4000" spc="-5">
                <a:latin typeface="Calibri"/>
                <a:cs typeface="Calibri"/>
              </a:rPr>
              <a:t>Need </a:t>
            </a:r>
            <a:r>
              <a:rPr dirty="0" sz="4000" spc="-35">
                <a:latin typeface="Calibri"/>
                <a:cs typeface="Calibri"/>
              </a:rPr>
              <a:t>for </a:t>
            </a:r>
            <a:r>
              <a:rPr dirty="0" sz="4000" spc="-5">
                <a:latin typeface="Calibri"/>
                <a:cs typeface="Calibri"/>
              </a:rPr>
              <a:t>long </a:t>
            </a:r>
            <a:r>
              <a:rPr dirty="0" sz="4000" spc="-15">
                <a:latin typeface="Calibri"/>
                <a:cs typeface="Calibri"/>
              </a:rPr>
              <a:t>term </a:t>
            </a:r>
            <a:r>
              <a:rPr dirty="0" sz="4000" spc="-15">
                <a:latin typeface="Calibri"/>
                <a:cs typeface="Calibri"/>
              </a:rPr>
              <a:t>follow-up </a:t>
            </a:r>
            <a:r>
              <a:rPr dirty="0" sz="4000" spc="-35">
                <a:latin typeface="Calibri"/>
                <a:cs typeface="Calibri"/>
              </a:rPr>
              <a:t>for  </a:t>
            </a:r>
            <a:r>
              <a:rPr dirty="0" sz="4000" spc="-15">
                <a:latin typeface="Calibri"/>
                <a:cs typeface="Calibri"/>
              </a:rPr>
              <a:t>children </a:t>
            </a:r>
            <a:r>
              <a:rPr dirty="0" sz="4000" spc="-5">
                <a:latin typeface="Calibri"/>
                <a:cs typeface="Calibri"/>
              </a:rPr>
              <a:t>and </a:t>
            </a:r>
            <a:r>
              <a:rPr dirty="0" sz="4000" spc="-10">
                <a:latin typeface="Calibri"/>
                <a:cs typeface="Calibri"/>
              </a:rPr>
              <a:t>adolescents </a:t>
            </a:r>
            <a:r>
              <a:rPr dirty="0" sz="4000" spc="-5">
                <a:latin typeface="Calibri"/>
                <a:cs typeface="Calibri"/>
              </a:rPr>
              <a:t>with  </a:t>
            </a:r>
            <a:r>
              <a:rPr dirty="0" sz="4000" spc="-20">
                <a:latin typeface="Calibri"/>
                <a:cs typeface="Calibri"/>
              </a:rPr>
              <a:t>psychotic</a:t>
            </a:r>
            <a:r>
              <a:rPr dirty="0" sz="4000" spc="-90">
                <a:latin typeface="Calibri"/>
                <a:cs typeface="Calibri"/>
              </a:rPr>
              <a:t> </a:t>
            </a:r>
            <a:r>
              <a:rPr dirty="0" sz="4000" spc="-20">
                <a:latin typeface="Calibri"/>
                <a:cs typeface="Calibri"/>
              </a:rPr>
              <a:t>disorders.</a:t>
            </a:r>
            <a:endParaRPr sz="4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958465">
              <a:lnSpc>
                <a:spcPct val="100000"/>
              </a:lnSpc>
            </a:pPr>
            <a:r>
              <a:rPr dirty="0" sz="4000" spc="-20" b="1">
                <a:latin typeface="Calibri"/>
                <a:cs typeface="Calibri"/>
              </a:rPr>
              <a:t>Current</a:t>
            </a:r>
            <a:r>
              <a:rPr dirty="0" sz="4000" spc="-70" b="1">
                <a:latin typeface="Calibri"/>
                <a:cs typeface="Calibri"/>
              </a:rPr>
              <a:t> </a:t>
            </a:r>
            <a:r>
              <a:rPr dirty="0" sz="4000" spc="-5" b="1">
                <a:latin typeface="Calibri"/>
                <a:cs typeface="Calibri"/>
              </a:rPr>
              <a:t>Study</a:t>
            </a:r>
            <a:endParaRPr sz="4000">
              <a:latin typeface="Calibri"/>
              <a:cs typeface="Calibri"/>
            </a:endParaRPr>
          </a:p>
          <a:p>
            <a:pPr marL="86360" marR="5080">
              <a:lnSpc>
                <a:spcPct val="100000"/>
              </a:lnSpc>
              <a:spcBef>
                <a:spcPts val="360"/>
              </a:spcBef>
              <a:tabLst>
                <a:tab pos="3662045" algn="l"/>
              </a:tabLst>
            </a:pPr>
            <a:r>
              <a:rPr dirty="0" sz="3600" spc="-35"/>
              <a:t>McCarthy, </a:t>
            </a:r>
            <a:r>
              <a:rPr dirty="0" sz="3600" spc="-15"/>
              <a:t>J., </a:t>
            </a:r>
            <a:r>
              <a:rPr dirty="0" sz="3600" spc="-25"/>
              <a:t>Weiss, </a:t>
            </a:r>
            <a:r>
              <a:rPr dirty="0" sz="3600"/>
              <a:t>S. </a:t>
            </a:r>
            <a:r>
              <a:rPr dirty="0" sz="3600"/>
              <a:t>R., </a:t>
            </a:r>
            <a:r>
              <a:rPr dirty="0" sz="3600" spc="-5"/>
              <a:t>Segovich, </a:t>
            </a:r>
            <a:r>
              <a:rPr dirty="0" sz="3600"/>
              <a:t>K. </a:t>
            </a:r>
            <a:r>
              <a:rPr dirty="0" sz="3600" spc="-180"/>
              <a:t>T. </a:t>
            </a:r>
            <a:r>
              <a:rPr dirty="0" sz="3600"/>
              <a:t>and  </a:t>
            </a:r>
            <a:r>
              <a:rPr dirty="0" sz="3600" spc="-5"/>
              <a:t>Barbot, </a:t>
            </a:r>
            <a:r>
              <a:rPr dirty="0" sz="3600" spc="320"/>
              <a:t> </a:t>
            </a:r>
            <a:r>
              <a:rPr dirty="0" sz="3600" spc="-10"/>
              <a:t>B. </a:t>
            </a:r>
            <a:r>
              <a:rPr dirty="0" sz="3600" spc="315"/>
              <a:t> </a:t>
            </a:r>
            <a:r>
              <a:rPr dirty="0" sz="3600" spc="-5"/>
              <a:t>(2015).</a:t>
            </a:r>
            <a:r>
              <a:rPr dirty="0" sz="3600" spc="-5">
                <a:latin typeface="Times New Roman"/>
                <a:cs typeface="Times New Roman"/>
              </a:rPr>
              <a:t>	</a:t>
            </a:r>
            <a:r>
              <a:rPr dirty="0" sz="3600"/>
              <a:t>Impact</a:t>
            </a:r>
            <a:r>
              <a:rPr dirty="0" sz="3600" spc="-65"/>
              <a:t> </a:t>
            </a:r>
            <a:r>
              <a:rPr dirty="0" sz="3600" spc="-5"/>
              <a:t>of</a:t>
            </a:r>
            <a:r>
              <a:rPr dirty="0" sz="3600" spc="-45"/>
              <a:t> </a:t>
            </a:r>
            <a:r>
              <a:rPr dirty="0" sz="3600" spc="-15"/>
              <a:t>psychotic </a:t>
            </a:r>
            <a:r>
              <a:rPr dirty="0" sz="3600">
                <a:latin typeface="Times New Roman"/>
                <a:cs typeface="Times New Roman"/>
              </a:rPr>
              <a:t> </a:t>
            </a:r>
            <a:r>
              <a:rPr dirty="0" sz="3600" spc="-20"/>
              <a:t>symptoms </a:t>
            </a:r>
            <a:r>
              <a:rPr dirty="0" sz="3600" spc="-5"/>
              <a:t>on </a:t>
            </a:r>
            <a:r>
              <a:rPr dirty="0" sz="3600" spc="-10"/>
              <a:t>cognitive </a:t>
            </a:r>
            <a:r>
              <a:rPr dirty="0" sz="3600" spc="-5"/>
              <a:t>functioning </a:t>
            </a:r>
            <a:r>
              <a:rPr dirty="0" sz="3600"/>
              <a:t>in </a:t>
            </a:r>
            <a:r>
              <a:rPr dirty="0" sz="3600"/>
              <a:t>child </a:t>
            </a:r>
            <a:r>
              <a:rPr dirty="0" sz="3600"/>
              <a:t>and  </a:t>
            </a:r>
            <a:r>
              <a:rPr dirty="0" sz="3600" spc="-5"/>
              <a:t>adolescent </a:t>
            </a:r>
            <a:r>
              <a:rPr dirty="0" sz="3600" spc="-15"/>
              <a:t>psychiatric </a:t>
            </a:r>
            <a:r>
              <a:rPr dirty="0" sz="3600" spc="-10"/>
              <a:t>inpatients </a:t>
            </a:r>
            <a:r>
              <a:rPr dirty="0" sz="3600" spc="-5"/>
              <a:t>with </a:t>
            </a:r>
            <a:r>
              <a:rPr dirty="0" sz="3600" spc="-20"/>
              <a:t>severe  </a:t>
            </a:r>
            <a:r>
              <a:rPr dirty="0" sz="3600"/>
              <a:t>mood</a:t>
            </a:r>
            <a:r>
              <a:rPr dirty="0" sz="3600" spc="-55"/>
              <a:t> </a:t>
            </a:r>
            <a:r>
              <a:rPr dirty="0" sz="3600" spc="-15"/>
              <a:t>disorders.(submitted)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4062354"/>
            <a:ext cx="8693150" cy="27793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tabLst>
                <a:tab pos="1802764" algn="l"/>
              </a:tabLst>
            </a:pPr>
            <a:r>
              <a:rPr dirty="0" sz="3600" spc="-5">
                <a:latin typeface="Calibri"/>
                <a:cs typeface="Calibri"/>
              </a:rPr>
              <a:t>Comparison </a:t>
            </a:r>
            <a:r>
              <a:rPr dirty="0" sz="3600" spc="-5">
                <a:latin typeface="Calibri"/>
                <a:cs typeface="Calibri"/>
              </a:rPr>
              <a:t>of </a:t>
            </a:r>
            <a:r>
              <a:rPr dirty="0" sz="3600" spc="-20">
                <a:latin typeface="Calibri"/>
                <a:cs typeface="Calibri"/>
              </a:rPr>
              <a:t>FS </a:t>
            </a:r>
            <a:r>
              <a:rPr dirty="0" sz="3600">
                <a:latin typeface="Calibri"/>
                <a:cs typeface="Calibri"/>
              </a:rPr>
              <a:t>IQ </a:t>
            </a:r>
            <a:r>
              <a:rPr dirty="0" sz="3600" spc="-15">
                <a:latin typeface="Calibri"/>
                <a:cs typeface="Calibri"/>
              </a:rPr>
              <a:t>scores, </a:t>
            </a:r>
            <a:r>
              <a:rPr dirty="0" sz="3600" spc="-20">
                <a:latin typeface="Calibri"/>
                <a:cs typeface="Calibri"/>
              </a:rPr>
              <a:t>attention, </a:t>
            </a:r>
            <a:r>
              <a:rPr dirty="0" sz="3600" spc="-10">
                <a:latin typeface="Calibri"/>
                <a:cs typeface="Calibri"/>
              </a:rPr>
              <a:t>working  </a:t>
            </a:r>
            <a:r>
              <a:rPr dirty="0" sz="3600" spc="-35">
                <a:latin typeface="Calibri"/>
                <a:cs typeface="Calibri"/>
              </a:rPr>
              <a:t>memory, </a:t>
            </a:r>
            <a:r>
              <a:rPr dirty="0" sz="3600">
                <a:latin typeface="Calibri"/>
                <a:cs typeface="Calibri"/>
              </a:rPr>
              <a:t>and </a:t>
            </a:r>
            <a:r>
              <a:rPr dirty="0" sz="3600" spc="-10">
                <a:latin typeface="Calibri"/>
                <a:cs typeface="Calibri"/>
              </a:rPr>
              <a:t>processing </a:t>
            </a:r>
            <a:r>
              <a:rPr dirty="0" sz="3600" spc="-5">
                <a:latin typeface="Calibri"/>
                <a:cs typeface="Calibri"/>
              </a:rPr>
              <a:t>speed </a:t>
            </a:r>
            <a:r>
              <a:rPr dirty="0" sz="3600" spc="-20">
                <a:latin typeface="Calibri"/>
                <a:cs typeface="Calibri"/>
              </a:rPr>
              <a:t>differences  </a:t>
            </a:r>
            <a:r>
              <a:rPr dirty="0" sz="3600" spc="-15">
                <a:latin typeface="Calibri"/>
                <a:cs typeface="Calibri"/>
              </a:rPr>
              <a:t>between </a:t>
            </a:r>
            <a:r>
              <a:rPr dirty="0" sz="3600" spc="-15">
                <a:latin typeface="Calibri"/>
                <a:cs typeface="Calibri"/>
              </a:rPr>
              <a:t>patient </a:t>
            </a:r>
            <a:r>
              <a:rPr dirty="0" sz="3600" spc="-15">
                <a:latin typeface="Calibri"/>
                <a:cs typeface="Calibri"/>
              </a:rPr>
              <a:t>groups </a:t>
            </a:r>
            <a:r>
              <a:rPr dirty="0" sz="3600" spc="-5">
                <a:latin typeface="Calibri"/>
                <a:cs typeface="Calibri"/>
              </a:rPr>
              <a:t>with </a:t>
            </a:r>
            <a:r>
              <a:rPr dirty="0" sz="3600">
                <a:latin typeface="Calibri"/>
                <a:cs typeface="Calibri"/>
              </a:rPr>
              <a:t>Mood </a:t>
            </a:r>
            <a:r>
              <a:rPr dirty="0" sz="3600" spc="-10">
                <a:latin typeface="Calibri"/>
                <a:cs typeface="Calibri"/>
              </a:rPr>
              <a:t>Disorder  </a:t>
            </a:r>
            <a:r>
              <a:rPr dirty="0" sz="3600" spc="-10">
                <a:latin typeface="Calibri"/>
                <a:cs typeface="Calibri"/>
              </a:rPr>
              <a:t>(NES), </a:t>
            </a:r>
            <a:r>
              <a:rPr dirty="0" sz="3600" spc="-5">
                <a:latin typeface="Calibri"/>
                <a:cs typeface="Calibri"/>
              </a:rPr>
              <a:t>Bipolar </a:t>
            </a:r>
            <a:r>
              <a:rPr dirty="0" sz="3600" spc="-10">
                <a:latin typeface="Calibri"/>
                <a:cs typeface="Calibri"/>
              </a:rPr>
              <a:t>Disorder </a:t>
            </a:r>
            <a:r>
              <a:rPr dirty="0" sz="3600">
                <a:latin typeface="Calibri"/>
                <a:cs typeface="Calibri"/>
              </a:rPr>
              <a:t>and </a:t>
            </a:r>
            <a:r>
              <a:rPr dirty="0" sz="3600">
                <a:latin typeface="Calibri"/>
                <a:cs typeface="Calibri"/>
              </a:rPr>
              <a:t>Major </a:t>
            </a:r>
            <a:r>
              <a:rPr dirty="0" sz="3600" spc="-10">
                <a:latin typeface="Calibri"/>
                <a:cs typeface="Calibri"/>
              </a:rPr>
              <a:t>Depressive  </a:t>
            </a:r>
            <a:r>
              <a:rPr dirty="0" sz="3600" spc="-10">
                <a:latin typeface="Calibri"/>
                <a:cs typeface="Calibri"/>
              </a:rPr>
              <a:t>Disorder</a:t>
            </a:r>
            <a:r>
              <a:rPr dirty="0" sz="3600" spc="-10">
                <a:latin typeface="Times New Roman"/>
                <a:cs typeface="Times New Roman"/>
              </a:rPr>
              <a:t>	</a:t>
            </a:r>
            <a:r>
              <a:rPr dirty="0" sz="3600">
                <a:latin typeface="Calibri"/>
                <a:cs typeface="Calibri"/>
              </a:rPr>
              <a:t>with </a:t>
            </a:r>
            <a:r>
              <a:rPr dirty="0" sz="3600">
                <a:latin typeface="Calibri"/>
                <a:cs typeface="Calibri"/>
              </a:rPr>
              <a:t>and </a:t>
            </a:r>
            <a:r>
              <a:rPr dirty="0" sz="3600" spc="-5">
                <a:latin typeface="Calibri"/>
                <a:cs typeface="Calibri"/>
              </a:rPr>
              <a:t>without</a:t>
            </a:r>
            <a:r>
              <a:rPr dirty="0" sz="3600" spc="-130">
                <a:latin typeface="Calibri"/>
                <a:cs typeface="Calibri"/>
              </a:rPr>
              <a:t> </a:t>
            </a:r>
            <a:r>
              <a:rPr dirty="0" sz="3600" spc="-15">
                <a:latin typeface="Calibri"/>
                <a:cs typeface="Calibri"/>
              </a:rPr>
              <a:t>psychosis.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1140" y="165603"/>
            <a:ext cx="8598535" cy="63798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000" spc="-15" b="1">
                <a:latin typeface="Calibri"/>
                <a:cs typeface="Calibri"/>
              </a:rPr>
              <a:t>Results:</a:t>
            </a:r>
            <a:endParaRPr sz="40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buChar char="-"/>
              <a:tabLst>
                <a:tab pos="282575" algn="l"/>
              </a:tabLst>
            </a:pPr>
            <a:r>
              <a:rPr dirty="0" sz="4000" spc="-5">
                <a:latin typeface="Calibri"/>
                <a:cs typeface="Calibri"/>
              </a:rPr>
              <a:t>No </a:t>
            </a:r>
            <a:r>
              <a:rPr dirty="0" sz="4000" spc="-15">
                <a:latin typeface="Calibri"/>
                <a:cs typeface="Calibri"/>
              </a:rPr>
              <a:t>significant </a:t>
            </a:r>
            <a:r>
              <a:rPr dirty="0" sz="4000" spc="-20">
                <a:latin typeface="Calibri"/>
                <a:cs typeface="Calibri"/>
              </a:rPr>
              <a:t>differences </a:t>
            </a:r>
            <a:r>
              <a:rPr dirty="0" sz="4000" spc="-10">
                <a:latin typeface="Calibri"/>
                <a:cs typeface="Calibri"/>
              </a:rPr>
              <a:t>in </a:t>
            </a:r>
            <a:r>
              <a:rPr dirty="0" sz="4000" spc="-15">
                <a:latin typeface="Calibri"/>
                <a:cs typeface="Calibri"/>
              </a:rPr>
              <a:t>cognitive  </a:t>
            </a:r>
            <a:r>
              <a:rPr dirty="0" sz="4000" spc="-10">
                <a:latin typeface="Calibri"/>
                <a:cs typeface="Calibri"/>
              </a:rPr>
              <a:t>weaknesses </a:t>
            </a:r>
            <a:r>
              <a:rPr dirty="0" sz="4000" spc="-15">
                <a:latin typeface="Calibri"/>
                <a:cs typeface="Calibri"/>
              </a:rPr>
              <a:t>between </a:t>
            </a:r>
            <a:r>
              <a:rPr dirty="0" sz="4000" spc="-10">
                <a:latin typeface="Calibri"/>
                <a:cs typeface="Calibri"/>
              </a:rPr>
              <a:t>subjects </a:t>
            </a:r>
            <a:r>
              <a:rPr dirty="0" sz="4000" spc="-10">
                <a:latin typeface="Calibri"/>
                <a:cs typeface="Calibri"/>
              </a:rPr>
              <a:t>with </a:t>
            </a:r>
            <a:r>
              <a:rPr dirty="0" sz="4000" spc="-5">
                <a:latin typeface="Calibri"/>
                <a:cs typeface="Calibri"/>
              </a:rPr>
              <a:t>Major  </a:t>
            </a:r>
            <a:r>
              <a:rPr dirty="0" sz="4000" spc="-10">
                <a:latin typeface="Calibri"/>
                <a:cs typeface="Calibri"/>
              </a:rPr>
              <a:t>Depression </a:t>
            </a:r>
            <a:r>
              <a:rPr dirty="0" sz="4000" spc="-5">
                <a:latin typeface="Calibri"/>
                <a:cs typeface="Calibri"/>
              </a:rPr>
              <a:t>and </a:t>
            </a:r>
            <a:r>
              <a:rPr dirty="0" sz="4000" spc="-20">
                <a:latin typeface="Calibri"/>
                <a:cs typeface="Calibri"/>
              </a:rPr>
              <a:t>psychosis </a:t>
            </a:r>
            <a:r>
              <a:rPr dirty="0" sz="4000" spc="-5">
                <a:latin typeface="Calibri"/>
                <a:cs typeface="Calibri"/>
              </a:rPr>
              <a:t>and </a:t>
            </a:r>
            <a:r>
              <a:rPr dirty="0" sz="4000" spc="-5">
                <a:latin typeface="Calibri"/>
                <a:cs typeface="Calibri"/>
              </a:rPr>
              <a:t>those </a:t>
            </a:r>
            <a:r>
              <a:rPr dirty="0" sz="4000" spc="-5">
                <a:latin typeface="Calibri"/>
                <a:cs typeface="Calibri"/>
              </a:rPr>
              <a:t>with  </a:t>
            </a:r>
            <a:r>
              <a:rPr dirty="0" sz="4000" spc="-5">
                <a:latin typeface="Calibri"/>
                <a:cs typeface="Calibri"/>
              </a:rPr>
              <a:t>Bipolar </a:t>
            </a:r>
            <a:r>
              <a:rPr dirty="0" sz="4000" spc="-15">
                <a:latin typeface="Calibri"/>
                <a:cs typeface="Calibri"/>
              </a:rPr>
              <a:t>Disorder </a:t>
            </a:r>
            <a:r>
              <a:rPr dirty="0" sz="4000" spc="-5">
                <a:latin typeface="Calibri"/>
                <a:cs typeface="Calibri"/>
              </a:rPr>
              <a:t>and</a:t>
            </a:r>
            <a:r>
              <a:rPr dirty="0" sz="4000" spc="-15">
                <a:latin typeface="Calibri"/>
                <a:cs typeface="Calibri"/>
              </a:rPr>
              <a:t> </a:t>
            </a:r>
            <a:r>
              <a:rPr dirty="0" sz="4000" spc="-20">
                <a:latin typeface="Calibri"/>
                <a:cs typeface="Calibri"/>
              </a:rPr>
              <a:t>psychosis.</a:t>
            </a:r>
            <a:endParaRPr sz="4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2"/>
              </a:spcBef>
              <a:buFont typeface="Calibri"/>
              <a:buChar char="-"/>
            </a:pPr>
            <a:endParaRPr sz="5800">
              <a:latin typeface="Times New Roman"/>
              <a:cs typeface="Times New Roman"/>
            </a:endParaRPr>
          </a:p>
          <a:p>
            <a:pPr marL="12700" marR="810895">
              <a:lnSpc>
                <a:spcPct val="100000"/>
              </a:lnSpc>
              <a:buChar char="-"/>
              <a:tabLst>
                <a:tab pos="282575" algn="l"/>
              </a:tabLst>
            </a:pPr>
            <a:r>
              <a:rPr dirty="0" sz="4000" spc="-50">
                <a:latin typeface="Calibri"/>
                <a:cs typeface="Calibri"/>
              </a:rPr>
              <a:t>Very </a:t>
            </a:r>
            <a:r>
              <a:rPr dirty="0" sz="4000" spc="-10">
                <a:latin typeface="Calibri"/>
                <a:cs typeface="Calibri"/>
              </a:rPr>
              <a:t>significant </a:t>
            </a:r>
            <a:r>
              <a:rPr dirty="0" sz="4000" spc="-20">
                <a:latin typeface="Calibri"/>
                <a:cs typeface="Calibri"/>
              </a:rPr>
              <a:t>interaction </a:t>
            </a:r>
            <a:r>
              <a:rPr dirty="0" sz="4000" spc="-15">
                <a:latin typeface="Calibri"/>
                <a:cs typeface="Calibri"/>
              </a:rPr>
              <a:t>between  </a:t>
            </a:r>
            <a:r>
              <a:rPr dirty="0" sz="4000" spc="-25">
                <a:latin typeface="Calibri"/>
                <a:cs typeface="Calibri"/>
              </a:rPr>
              <a:t>severe </a:t>
            </a:r>
            <a:r>
              <a:rPr dirty="0" sz="4000" spc="-5">
                <a:latin typeface="Calibri"/>
                <a:cs typeface="Calibri"/>
              </a:rPr>
              <a:t>mood </a:t>
            </a:r>
            <a:r>
              <a:rPr dirty="0" sz="4000" spc="-20">
                <a:latin typeface="Calibri"/>
                <a:cs typeface="Calibri"/>
              </a:rPr>
              <a:t>disorders </a:t>
            </a:r>
            <a:r>
              <a:rPr dirty="0" sz="4000" spc="-5">
                <a:latin typeface="Calibri"/>
                <a:cs typeface="Calibri"/>
              </a:rPr>
              <a:t>with </a:t>
            </a:r>
            <a:r>
              <a:rPr dirty="0" sz="4000" spc="-20">
                <a:latin typeface="Calibri"/>
                <a:cs typeface="Calibri"/>
              </a:rPr>
              <a:t>psychotic  </a:t>
            </a:r>
            <a:r>
              <a:rPr dirty="0" sz="4000" spc="-25">
                <a:latin typeface="Calibri"/>
                <a:cs typeface="Calibri"/>
              </a:rPr>
              <a:t>features </a:t>
            </a:r>
            <a:r>
              <a:rPr dirty="0" sz="4000" spc="-5">
                <a:latin typeface="Calibri"/>
                <a:cs typeface="Calibri"/>
              </a:rPr>
              <a:t>and </a:t>
            </a:r>
            <a:r>
              <a:rPr dirty="0" sz="4000" spc="-15">
                <a:latin typeface="Calibri"/>
                <a:cs typeface="Calibri"/>
              </a:rPr>
              <a:t>lower </a:t>
            </a:r>
            <a:r>
              <a:rPr dirty="0" sz="4000" spc="-5">
                <a:latin typeface="Calibri"/>
                <a:cs typeface="Calibri"/>
              </a:rPr>
              <a:t>full </a:t>
            </a:r>
            <a:r>
              <a:rPr dirty="0" sz="4000" spc="-10">
                <a:latin typeface="Calibri"/>
                <a:cs typeface="Calibri"/>
              </a:rPr>
              <a:t>scale </a:t>
            </a:r>
            <a:r>
              <a:rPr dirty="0" sz="4000" spc="-60">
                <a:latin typeface="Calibri"/>
                <a:cs typeface="Calibri"/>
              </a:rPr>
              <a:t>IQ’s </a:t>
            </a:r>
            <a:r>
              <a:rPr dirty="0" sz="4000" spc="-5">
                <a:latin typeface="Calibri"/>
                <a:cs typeface="Calibri"/>
              </a:rPr>
              <a:t>and  </a:t>
            </a:r>
            <a:r>
              <a:rPr dirty="0" sz="4000" spc="-10">
                <a:latin typeface="Calibri"/>
                <a:cs typeface="Calibri"/>
              </a:rPr>
              <a:t>deficits </a:t>
            </a:r>
            <a:r>
              <a:rPr dirty="0" sz="4000" spc="-5">
                <a:latin typeface="Calibri"/>
                <a:cs typeface="Calibri"/>
              </a:rPr>
              <a:t>in</a:t>
            </a:r>
            <a:r>
              <a:rPr dirty="0" sz="4000" spc="-45">
                <a:latin typeface="Calibri"/>
                <a:cs typeface="Calibri"/>
              </a:rPr>
              <a:t> </a:t>
            </a:r>
            <a:r>
              <a:rPr dirty="0" sz="4000" spc="-25">
                <a:latin typeface="Calibri"/>
                <a:cs typeface="Calibri"/>
              </a:rPr>
              <a:t>attention.</a:t>
            </a:r>
            <a:endParaRPr sz="4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80136" rIns="0" bIns="0" rtlCol="0" vert="horz">
            <a:spAutoFit/>
          </a:bodyPr>
          <a:lstStyle/>
          <a:p>
            <a:pPr marL="1379220">
              <a:lnSpc>
                <a:spcPct val="100000"/>
              </a:lnSpc>
            </a:pPr>
            <a:r>
              <a:rPr dirty="0" spc="-5">
                <a:latin typeface="Arial Black"/>
                <a:cs typeface="Arial Black"/>
              </a:rPr>
              <a:t>Overall</a:t>
            </a:r>
            <a:r>
              <a:rPr dirty="0" spc="-90">
                <a:latin typeface="Arial Black"/>
                <a:cs typeface="Arial Black"/>
              </a:rPr>
              <a:t> </a:t>
            </a:r>
            <a:r>
              <a:rPr dirty="0" spc="-10">
                <a:latin typeface="Arial Black"/>
                <a:cs typeface="Arial Black"/>
              </a:rPr>
              <a:t>Conclusions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40" y="1388105"/>
            <a:ext cx="8801100" cy="47383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just" marL="355600" marR="32639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dirty="0" sz="3700" spc="-5">
                <a:latin typeface="Calibri"/>
                <a:cs typeface="Calibri"/>
              </a:rPr>
              <a:t>Diagnosis </a:t>
            </a:r>
            <a:r>
              <a:rPr dirty="0" sz="3700" spc="-5">
                <a:latin typeface="Calibri"/>
                <a:cs typeface="Calibri"/>
              </a:rPr>
              <a:t>and </a:t>
            </a:r>
            <a:r>
              <a:rPr dirty="0" sz="3700" spc="-20">
                <a:latin typeface="Calibri"/>
                <a:cs typeface="Calibri"/>
              </a:rPr>
              <a:t>treatment </a:t>
            </a:r>
            <a:r>
              <a:rPr dirty="0" sz="3700" spc="-5">
                <a:latin typeface="Calibri"/>
                <a:cs typeface="Calibri"/>
              </a:rPr>
              <a:t>planning </a:t>
            </a:r>
            <a:r>
              <a:rPr dirty="0" sz="3700" spc="-20">
                <a:latin typeface="Calibri"/>
                <a:cs typeface="Calibri"/>
              </a:rPr>
              <a:t>requires  </a:t>
            </a:r>
            <a:r>
              <a:rPr dirty="0" sz="3700" spc="-20">
                <a:latin typeface="Calibri"/>
                <a:cs typeface="Calibri"/>
              </a:rPr>
              <a:t>psychiatric </a:t>
            </a:r>
            <a:r>
              <a:rPr dirty="0" sz="3700" spc="-5">
                <a:latin typeface="Calibri"/>
                <a:cs typeface="Calibri"/>
              </a:rPr>
              <a:t>and </a:t>
            </a:r>
            <a:r>
              <a:rPr dirty="0" sz="3700" spc="-20">
                <a:latin typeface="Calibri"/>
                <a:cs typeface="Calibri"/>
              </a:rPr>
              <a:t>psychological </a:t>
            </a:r>
            <a:r>
              <a:rPr dirty="0" sz="3700" spc="-10">
                <a:latin typeface="Calibri"/>
                <a:cs typeface="Calibri"/>
              </a:rPr>
              <a:t>assessments  </a:t>
            </a:r>
            <a:r>
              <a:rPr dirty="0" sz="3700" spc="-5">
                <a:latin typeface="Calibri"/>
                <a:cs typeface="Calibri"/>
              </a:rPr>
              <a:t>and </a:t>
            </a:r>
            <a:r>
              <a:rPr dirty="0" sz="3700" spc="-20">
                <a:latin typeface="Calibri"/>
                <a:cs typeface="Calibri"/>
              </a:rPr>
              <a:t>developmental</a:t>
            </a:r>
            <a:r>
              <a:rPr dirty="0" sz="3700" spc="40">
                <a:latin typeface="Calibri"/>
                <a:cs typeface="Calibri"/>
              </a:rPr>
              <a:t> </a:t>
            </a:r>
            <a:r>
              <a:rPr dirty="0" sz="3700" spc="-15">
                <a:latin typeface="Calibri"/>
                <a:cs typeface="Calibri"/>
              </a:rPr>
              <a:t>histories.</a:t>
            </a:r>
            <a:endParaRPr sz="37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89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700" spc="-25">
                <a:latin typeface="Calibri"/>
                <a:cs typeface="Calibri"/>
              </a:rPr>
              <a:t>Psychotic </a:t>
            </a:r>
            <a:r>
              <a:rPr dirty="0" sz="3700" spc="-20">
                <a:latin typeface="Calibri"/>
                <a:cs typeface="Calibri"/>
              </a:rPr>
              <a:t>disorders </a:t>
            </a:r>
            <a:r>
              <a:rPr dirty="0" sz="3700" spc="-5">
                <a:latin typeface="Calibri"/>
                <a:cs typeface="Calibri"/>
              </a:rPr>
              <a:t>in </a:t>
            </a:r>
            <a:r>
              <a:rPr dirty="0" sz="3700" spc="-10">
                <a:latin typeface="Calibri"/>
                <a:cs typeface="Calibri"/>
              </a:rPr>
              <a:t>children </a:t>
            </a:r>
            <a:r>
              <a:rPr dirty="0" sz="3700" spc="-5">
                <a:latin typeface="Calibri"/>
                <a:cs typeface="Calibri"/>
              </a:rPr>
              <a:t>and  </a:t>
            </a:r>
            <a:r>
              <a:rPr dirty="0" sz="3700" spc="-10">
                <a:latin typeface="Calibri"/>
                <a:cs typeface="Calibri"/>
              </a:rPr>
              <a:t>adolescents </a:t>
            </a:r>
            <a:r>
              <a:rPr dirty="0" sz="3700" spc="-20">
                <a:latin typeface="Calibri"/>
                <a:cs typeface="Calibri"/>
              </a:rPr>
              <a:t>are </a:t>
            </a:r>
            <a:r>
              <a:rPr dirty="0" sz="3700" spc="-15">
                <a:latin typeface="Calibri"/>
                <a:cs typeface="Calibri"/>
              </a:rPr>
              <a:t>continuous </a:t>
            </a:r>
            <a:r>
              <a:rPr dirty="0" sz="3700" spc="-5">
                <a:latin typeface="Calibri"/>
                <a:cs typeface="Calibri"/>
              </a:rPr>
              <a:t>with </a:t>
            </a:r>
            <a:r>
              <a:rPr dirty="0" sz="3700" spc="-5">
                <a:latin typeface="Calibri"/>
                <a:cs typeface="Calibri"/>
              </a:rPr>
              <a:t>adult </a:t>
            </a:r>
            <a:r>
              <a:rPr dirty="0" sz="3700" spc="-15">
                <a:latin typeface="Calibri"/>
                <a:cs typeface="Calibri"/>
              </a:rPr>
              <a:t>onset  </a:t>
            </a:r>
            <a:r>
              <a:rPr dirty="0" sz="3700" spc="-20">
                <a:latin typeface="Calibri"/>
                <a:cs typeface="Calibri"/>
              </a:rPr>
              <a:t>disorders.</a:t>
            </a:r>
            <a:endParaRPr sz="37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88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700" spc="-5">
                <a:latin typeface="Calibri"/>
                <a:cs typeface="Calibri"/>
              </a:rPr>
              <a:t>Similar </a:t>
            </a:r>
            <a:r>
              <a:rPr dirty="0" sz="3700" spc="-25">
                <a:latin typeface="Calibri"/>
                <a:cs typeface="Calibri"/>
              </a:rPr>
              <a:t>course, </a:t>
            </a:r>
            <a:r>
              <a:rPr dirty="0" sz="3700" spc="-20">
                <a:latin typeface="Calibri"/>
                <a:cs typeface="Calibri"/>
              </a:rPr>
              <a:t>outcome </a:t>
            </a:r>
            <a:r>
              <a:rPr dirty="0" sz="3700" spc="-5">
                <a:latin typeface="Calibri"/>
                <a:cs typeface="Calibri"/>
              </a:rPr>
              <a:t>and</a:t>
            </a:r>
            <a:r>
              <a:rPr dirty="0" sz="3700" spc="120">
                <a:latin typeface="Calibri"/>
                <a:cs typeface="Calibri"/>
              </a:rPr>
              <a:t> </a:t>
            </a:r>
            <a:r>
              <a:rPr dirty="0" sz="3700" spc="-20">
                <a:latin typeface="Calibri"/>
                <a:cs typeface="Calibri"/>
              </a:rPr>
              <a:t>prognostic</a:t>
            </a:r>
            <a:endParaRPr sz="37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</a:pPr>
            <a:r>
              <a:rPr dirty="0" sz="3700" spc="-25">
                <a:latin typeface="Calibri"/>
                <a:cs typeface="Calibri"/>
              </a:rPr>
              <a:t>features.</a:t>
            </a:r>
            <a:endParaRPr sz="3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80136" rIns="0" bIns="0" rtlCol="0" vert="horz">
            <a:spAutoFit/>
          </a:bodyPr>
          <a:lstStyle/>
          <a:p>
            <a:pPr marL="1379220">
              <a:lnSpc>
                <a:spcPct val="100000"/>
              </a:lnSpc>
            </a:pPr>
            <a:r>
              <a:rPr dirty="0" spc="-5">
                <a:latin typeface="Arial Black"/>
                <a:cs typeface="Arial Black"/>
              </a:rPr>
              <a:t>Overall</a:t>
            </a:r>
            <a:r>
              <a:rPr dirty="0" spc="-90">
                <a:latin typeface="Arial Black"/>
                <a:cs typeface="Arial Black"/>
              </a:rPr>
              <a:t> </a:t>
            </a:r>
            <a:r>
              <a:rPr dirty="0" spc="-10">
                <a:latin typeface="Arial Black"/>
                <a:cs typeface="Arial Black"/>
              </a:rPr>
              <a:t>Conclusions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07340" y="1385058"/>
            <a:ext cx="8680450" cy="39027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dirty="0" sz="4000" spc="-35">
                <a:latin typeface="Calibri"/>
                <a:cs typeface="Calibri"/>
              </a:rPr>
              <a:t>Tremendous </a:t>
            </a:r>
            <a:r>
              <a:rPr dirty="0" sz="4000" spc="-10">
                <a:latin typeface="Calibri"/>
                <a:cs typeface="Calibri"/>
              </a:rPr>
              <a:t>individual</a:t>
            </a:r>
            <a:r>
              <a:rPr dirty="0" sz="4000" spc="-5">
                <a:latin typeface="Calibri"/>
                <a:cs typeface="Calibri"/>
              </a:rPr>
              <a:t> </a:t>
            </a:r>
            <a:r>
              <a:rPr dirty="0" sz="4000" spc="-30">
                <a:latin typeface="Calibri"/>
                <a:cs typeface="Calibri"/>
              </a:rPr>
              <a:t>variability.</a:t>
            </a:r>
            <a:endParaRPr sz="4000">
              <a:latin typeface="Calibri"/>
              <a:cs typeface="Calibri"/>
            </a:endParaRPr>
          </a:p>
          <a:p>
            <a:pPr marL="355600" marR="962025" indent="-342900">
              <a:lnSpc>
                <a:spcPct val="100000"/>
              </a:lnSpc>
              <a:spcBef>
                <a:spcPts val="96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4000" spc="-5">
                <a:latin typeface="Calibri"/>
                <a:cs typeface="Calibri"/>
              </a:rPr>
              <a:t>Need </a:t>
            </a:r>
            <a:r>
              <a:rPr dirty="0" sz="4000" spc="-30">
                <a:latin typeface="Calibri"/>
                <a:cs typeface="Calibri"/>
              </a:rPr>
              <a:t>for </a:t>
            </a:r>
            <a:r>
              <a:rPr dirty="0" sz="4000" spc="-20">
                <a:latin typeface="Calibri"/>
                <a:cs typeface="Calibri"/>
              </a:rPr>
              <a:t>innovative </a:t>
            </a:r>
            <a:r>
              <a:rPr dirty="0" sz="4000" spc="-15">
                <a:latin typeface="Calibri"/>
                <a:cs typeface="Calibri"/>
              </a:rPr>
              <a:t>treatments </a:t>
            </a:r>
            <a:r>
              <a:rPr dirty="0" sz="4000" spc="-5">
                <a:latin typeface="Calibri"/>
                <a:cs typeface="Calibri"/>
              </a:rPr>
              <a:t>and  </a:t>
            </a:r>
            <a:r>
              <a:rPr dirty="0" sz="4000" spc="-20">
                <a:latin typeface="Calibri"/>
                <a:cs typeface="Calibri"/>
              </a:rPr>
              <a:t>research </a:t>
            </a:r>
            <a:r>
              <a:rPr dirty="0" sz="4000" spc="-5">
                <a:latin typeface="Calibri"/>
                <a:cs typeface="Calibri"/>
              </a:rPr>
              <a:t>on </a:t>
            </a:r>
            <a:r>
              <a:rPr dirty="0" sz="4000" spc="-10">
                <a:latin typeface="Calibri"/>
                <a:cs typeface="Calibri"/>
              </a:rPr>
              <a:t>combined</a:t>
            </a:r>
            <a:r>
              <a:rPr dirty="0" sz="4000">
                <a:latin typeface="Calibri"/>
                <a:cs typeface="Calibri"/>
              </a:rPr>
              <a:t> </a:t>
            </a:r>
            <a:r>
              <a:rPr dirty="0" sz="4000" spc="-15">
                <a:latin typeface="Calibri"/>
                <a:cs typeface="Calibri"/>
              </a:rPr>
              <a:t>treatments.</a:t>
            </a:r>
            <a:endParaRPr sz="40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960"/>
              </a:spcBef>
              <a:buFont typeface="Arial"/>
              <a:buChar char="•"/>
              <a:tabLst>
                <a:tab pos="355600" algn="l"/>
                <a:tab pos="1360805" algn="l"/>
              </a:tabLst>
            </a:pPr>
            <a:r>
              <a:rPr dirty="0" sz="4000" spc="-5">
                <a:latin typeface="Calibri"/>
                <a:cs typeface="Calibri"/>
              </a:rPr>
              <a:t>Need </a:t>
            </a:r>
            <a:r>
              <a:rPr dirty="0" sz="4000" spc="-30">
                <a:latin typeface="Calibri"/>
                <a:cs typeface="Calibri"/>
              </a:rPr>
              <a:t>for </a:t>
            </a:r>
            <a:r>
              <a:rPr dirty="0" sz="4000" spc="-15">
                <a:latin typeface="Calibri"/>
                <a:cs typeface="Calibri"/>
              </a:rPr>
              <a:t>continued </a:t>
            </a:r>
            <a:r>
              <a:rPr dirty="0" sz="4000" spc="-20">
                <a:latin typeface="Calibri"/>
                <a:cs typeface="Calibri"/>
              </a:rPr>
              <a:t>research </a:t>
            </a:r>
            <a:r>
              <a:rPr dirty="0" sz="4000" spc="-5">
                <a:latin typeface="Calibri"/>
                <a:cs typeface="Calibri"/>
              </a:rPr>
              <a:t>on </a:t>
            </a:r>
            <a:r>
              <a:rPr dirty="0" sz="4000" spc="-15">
                <a:latin typeface="Calibri"/>
                <a:cs typeface="Calibri"/>
              </a:rPr>
              <a:t>studies  </a:t>
            </a:r>
            <a:r>
              <a:rPr dirty="0" sz="4000" spc="-10">
                <a:latin typeface="Calibri"/>
                <a:cs typeface="Calibri"/>
              </a:rPr>
              <a:t>that </a:t>
            </a:r>
            <a:r>
              <a:rPr dirty="0" sz="4000" spc="-5">
                <a:latin typeface="Calibri"/>
                <a:cs typeface="Calibri"/>
              </a:rPr>
              <a:t>include </a:t>
            </a:r>
            <a:r>
              <a:rPr dirty="0" sz="4000" spc="-35">
                <a:latin typeface="Calibri"/>
                <a:cs typeface="Calibri"/>
              </a:rPr>
              <a:t>comorbidity, </a:t>
            </a:r>
            <a:r>
              <a:rPr dirty="0" sz="4000" spc="-20">
                <a:latin typeface="Calibri"/>
                <a:cs typeface="Calibri"/>
              </a:rPr>
              <a:t>race, </a:t>
            </a:r>
            <a:r>
              <a:rPr dirty="0" sz="4000" spc="-10">
                <a:latin typeface="Calibri"/>
                <a:cs typeface="Calibri"/>
              </a:rPr>
              <a:t>cognition  </a:t>
            </a:r>
            <a:r>
              <a:rPr dirty="0" sz="4000" spc="-5">
                <a:latin typeface="Calibri"/>
                <a:cs typeface="Calibri"/>
              </a:rPr>
              <a:t>and</a:t>
            </a:r>
            <a:r>
              <a:rPr dirty="0" sz="4000" spc="-5">
                <a:latin typeface="Times New Roman"/>
                <a:cs typeface="Times New Roman"/>
              </a:rPr>
              <a:t>	</a:t>
            </a:r>
            <a:r>
              <a:rPr dirty="0" sz="4000" spc="-15">
                <a:latin typeface="Calibri"/>
                <a:cs typeface="Calibri"/>
              </a:rPr>
              <a:t>histories </a:t>
            </a:r>
            <a:r>
              <a:rPr dirty="0" sz="4000" spc="-5">
                <a:latin typeface="Calibri"/>
                <a:cs typeface="Calibri"/>
              </a:rPr>
              <a:t>of</a:t>
            </a:r>
            <a:r>
              <a:rPr dirty="0" sz="4000" spc="-65">
                <a:latin typeface="Calibri"/>
                <a:cs typeface="Calibri"/>
              </a:rPr>
              <a:t> </a:t>
            </a:r>
            <a:r>
              <a:rPr dirty="0" sz="4000" spc="-15">
                <a:latin typeface="Calibri"/>
                <a:cs typeface="Calibri"/>
              </a:rPr>
              <a:t>trauma.</a:t>
            </a:r>
            <a:endParaRPr sz="4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80136" rIns="0" bIns="0" rtlCol="0" vert="horz">
            <a:spAutoFit/>
          </a:bodyPr>
          <a:lstStyle/>
          <a:p>
            <a:pPr marL="3166110">
              <a:lnSpc>
                <a:spcPct val="100000"/>
              </a:lnSpc>
            </a:pPr>
            <a:r>
              <a:rPr dirty="0" spc="-75"/>
              <a:t>R</a:t>
            </a:r>
            <a:r>
              <a:rPr dirty="0" spc="-30"/>
              <a:t>e</a:t>
            </a:r>
            <a:r>
              <a:rPr dirty="0" spc="-110"/>
              <a:t>f</a:t>
            </a:r>
            <a:r>
              <a:rPr dirty="0"/>
              <a:t>e</a:t>
            </a:r>
            <a:r>
              <a:rPr dirty="0" spc="-60"/>
              <a:t>r</a:t>
            </a:r>
            <a:r>
              <a:rPr dirty="0"/>
              <a:t>ences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6" y="1316985"/>
            <a:ext cx="8529320" cy="47421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927100" marR="705485" indent="-915035">
              <a:lnSpc>
                <a:spcPct val="90000"/>
              </a:lnSpc>
              <a:tabLst>
                <a:tab pos="2139950" algn="l"/>
              </a:tabLst>
            </a:pPr>
            <a:r>
              <a:rPr dirty="0" sz="3000" spc="-35">
                <a:latin typeface="Calibri"/>
                <a:cs typeface="Calibri"/>
              </a:rPr>
              <a:t>Balageer, </a:t>
            </a:r>
            <a:r>
              <a:rPr dirty="0" sz="3000" spc="-105">
                <a:latin typeface="Calibri"/>
                <a:cs typeface="Calibri"/>
              </a:rPr>
              <a:t>T., </a:t>
            </a:r>
            <a:r>
              <a:rPr dirty="0" sz="3000">
                <a:latin typeface="Calibri"/>
                <a:cs typeface="Calibri"/>
              </a:rPr>
              <a:t>Malla, </a:t>
            </a:r>
            <a:r>
              <a:rPr dirty="0" sz="3000">
                <a:latin typeface="Calibri"/>
                <a:cs typeface="Calibri"/>
              </a:rPr>
              <a:t>A., </a:t>
            </a:r>
            <a:r>
              <a:rPr dirty="0" sz="3000">
                <a:latin typeface="Calibri"/>
                <a:cs typeface="Calibri"/>
              </a:rPr>
              <a:t>Manchanda, </a:t>
            </a:r>
            <a:r>
              <a:rPr dirty="0" sz="3000">
                <a:latin typeface="Calibri"/>
                <a:cs typeface="Calibri"/>
              </a:rPr>
              <a:t>R., </a:t>
            </a:r>
            <a:r>
              <a:rPr dirty="0" sz="3000" spc="-70">
                <a:latin typeface="Calibri"/>
                <a:cs typeface="Calibri"/>
              </a:rPr>
              <a:t>Takhar, </a:t>
            </a:r>
            <a:r>
              <a:rPr dirty="0" sz="3000" spc="-10">
                <a:latin typeface="Calibri"/>
                <a:cs typeface="Calibri"/>
              </a:rPr>
              <a:t>J., </a:t>
            </a:r>
            <a:r>
              <a:rPr dirty="0" sz="3000">
                <a:latin typeface="Calibri"/>
                <a:cs typeface="Calibri"/>
              </a:rPr>
              <a:t>&amp;  </a:t>
            </a:r>
            <a:r>
              <a:rPr dirty="0" sz="3000" spc="-10">
                <a:latin typeface="Calibri"/>
                <a:cs typeface="Calibri"/>
              </a:rPr>
              <a:t>Haricharan, </a:t>
            </a:r>
            <a:r>
              <a:rPr dirty="0" sz="3000">
                <a:latin typeface="Calibri"/>
                <a:cs typeface="Calibri"/>
              </a:rPr>
              <a:t>R. </a:t>
            </a:r>
            <a:r>
              <a:rPr dirty="0" sz="3000">
                <a:latin typeface="Calibri"/>
                <a:cs typeface="Calibri"/>
              </a:rPr>
              <a:t>(2005). </a:t>
            </a:r>
            <a:r>
              <a:rPr dirty="0" sz="3000">
                <a:latin typeface="Calibri"/>
                <a:cs typeface="Calibri"/>
              </a:rPr>
              <a:t>Is </a:t>
            </a:r>
            <a:r>
              <a:rPr dirty="0" sz="3000" spc="-5">
                <a:latin typeface="Calibri"/>
                <a:cs typeface="Calibri"/>
              </a:rPr>
              <a:t>adolescent-onset  </a:t>
            </a:r>
            <a:r>
              <a:rPr dirty="0" sz="3000" spc="-10">
                <a:latin typeface="Calibri"/>
                <a:cs typeface="Calibri"/>
              </a:rPr>
              <a:t>first-episode </a:t>
            </a:r>
            <a:r>
              <a:rPr dirty="0" sz="3000" spc="-15">
                <a:latin typeface="Calibri"/>
                <a:cs typeface="Calibri"/>
              </a:rPr>
              <a:t>psychosis </a:t>
            </a:r>
            <a:r>
              <a:rPr dirty="0" sz="3000" spc="-25">
                <a:latin typeface="Calibri"/>
                <a:cs typeface="Calibri"/>
              </a:rPr>
              <a:t>different </a:t>
            </a:r>
            <a:r>
              <a:rPr dirty="0" sz="3000" spc="-20">
                <a:latin typeface="Calibri"/>
                <a:cs typeface="Calibri"/>
              </a:rPr>
              <a:t>from </a:t>
            </a:r>
            <a:r>
              <a:rPr dirty="0" sz="3000">
                <a:latin typeface="Calibri"/>
                <a:cs typeface="Calibri"/>
              </a:rPr>
              <a:t>adult-  </a:t>
            </a:r>
            <a:r>
              <a:rPr dirty="0" sz="3000" spc="-5">
                <a:latin typeface="Calibri"/>
                <a:cs typeface="Calibri"/>
              </a:rPr>
              <a:t>onset?</a:t>
            </a:r>
            <a:r>
              <a:rPr dirty="0" sz="3000" spc="-5">
                <a:latin typeface="Times New Roman"/>
                <a:cs typeface="Times New Roman"/>
              </a:rPr>
              <a:t>	</a:t>
            </a:r>
            <a:r>
              <a:rPr dirty="0" sz="3000" i="1">
                <a:latin typeface="Calibri"/>
                <a:cs typeface="Calibri"/>
              </a:rPr>
              <a:t>Journal </a:t>
            </a:r>
            <a:r>
              <a:rPr dirty="0" sz="3000" spc="-5" i="1">
                <a:latin typeface="Calibri"/>
                <a:cs typeface="Calibri"/>
              </a:rPr>
              <a:t>of </a:t>
            </a:r>
            <a:r>
              <a:rPr dirty="0" sz="3000" i="1">
                <a:latin typeface="Calibri"/>
                <a:cs typeface="Calibri"/>
              </a:rPr>
              <a:t>the </a:t>
            </a:r>
            <a:r>
              <a:rPr dirty="0" sz="3000" spc="-5" i="1">
                <a:latin typeface="Calibri"/>
                <a:cs typeface="Calibri"/>
              </a:rPr>
              <a:t>American </a:t>
            </a:r>
            <a:r>
              <a:rPr dirty="0" sz="3000" spc="-15" i="1">
                <a:latin typeface="Calibri"/>
                <a:cs typeface="Calibri"/>
              </a:rPr>
              <a:t>Academy</a:t>
            </a:r>
            <a:r>
              <a:rPr dirty="0" sz="3000" spc="-160" i="1">
                <a:latin typeface="Calibri"/>
                <a:cs typeface="Calibri"/>
              </a:rPr>
              <a:t> </a:t>
            </a:r>
            <a:r>
              <a:rPr dirty="0" sz="3000" spc="-5" i="1">
                <a:latin typeface="Calibri"/>
                <a:cs typeface="Calibri"/>
              </a:rPr>
              <a:t>of</a:t>
            </a:r>
            <a:endParaRPr sz="3000">
              <a:latin typeface="Calibri"/>
              <a:cs typeface="Calibri"/>
            </a:endParaRPr>
          </a:p>
          <a:p>
            <a:pPr marL="927100">
              <a:lnSpc>
                <a:spcPts val="3240"/>
              </a:lnSpc>
            </a:pPr>
            <a:r>
              <a:rPr dirty="0" sz="3000" spc="-5" i="1">
                <a:latin typeface="Calibri"/>
                <a:cs typeface="Calibri"/>
              </a:rPr>
              <a:t>Child </a:t>
            </a:r>
            <a:r>
              <a:rPr dirty="0" sz="3000" i="1">
                <a:latin typeface="Calibri"/>
                <a:cs typeface="Calibri"/>
              </a:rPr>
              <a:t>and </a:t>
            </a:r>
            <a:r>
              <a:rPr dirty="0" sz="3000" spc="-10" i="1">
                <a:latin typeface="Calibri"/>
                <a:cs typeface="Calibri"/>
              </a:rPr>
              <a:t>Adolescent </a:t>
            </a:r>
            <a:r>
              <a:rPr dirty="0" sz="3000" spc="-10" i="1">
                <a:latin typeface="Calibri"/>
                <a:cs typeface="Calibri"/>
              </a:rPr>
              <a:t>Psychiatry</a:t>
            </a:r>
            <a:r>
              <a:rPr dirty="0" sz="3000" spc="-10">
                <a:latin typeface="Calibri"/>
                <a:cs typeface="Calibri"/>
              </a:rPr>
              <a:t>,</a:t>
            </a:r>
            <a:r>
              <a:rPr dirty="0" sz="3000" spc="-8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44(8),782-789.</a:t>
            </a:r>
            <a:endParaRPr sz="3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4"/>
              </a:spcBef>
            </a:pPr>
            <a:endParaRPr sz="4050">
              <a:latin typeface="Times New Roman"/>
              <a:cs typeface="Times New Roman"/>
            </a:endParaRPr>
          </a:p>
          <a:p>
            <a:pPr marL="927100" marR="5080" indent="-915035">
              <a:lnSpc>
                <a:spcPct val="90000"/>
              </a:lnSpc>
              <a:tabLst>
                <a:tab pos="5751195" algn="l"/>
                <a:tab pos="5984875" algn="l"/>
              </a:tabLst>
            </a:pPr>
            <a:r>
              <a:rPr dirty="0" sz="3000" spc="-5">
                <a:latin typeface="Calibri"/>
                <a:cs typeface="Calibri"/>
              </a:rPr>
              <a:t>McClellan, </a:t>
            </a:r>
            <a:r>
              <a:rPr dirty="0" sz="3000" spc="-10">
                <a:latin typeface="Calibri"/>
                <a:cs typeface="Calibri"/>
              </a:rPr>
              <a:t>J., </a:t>
            </a:r>
            <a:r>
              <a:rPr dirty="0" sz="3000" spc="-30">
                <a:latin typeface="Calibri"/>
                <a:cs typeface="Calibri"/>
              </a:rPr>
              <a:t>McCurry, </a:t>
            </a:r>
            <a:r>
              <a:rPr dirty="0" sz="3000" spc="-5">
                <a:latin typeface="Calibri"/>
                <a:cs typeface="Calibri"/>
              </a:rPr>
              <a:t>C., </a:t>
            </a:r>
            <a:r>
              <a:rPr dirty="0" sz="3000" spc="-5">
                <a:latin typeface="Calibri"/>
                <a:cs typeface="Calibri"/>
              </a:rPr>
              <a:t>Snell, </a:t>
            </a:r>
            <a:r>
              <a:rPr dirty="0" sz="3000" spc="-10">
                <a:latin typeface="Calibri"/>
                <a:cs typeface="Calibri"/>
              </a:rPr>
              <a:t>J., </a:t>
            </a:r>
            <a:r>
              <a:rPr dirty="0" sz="3000">
                <a:latin typeface="Calibri"/>
                <a:cs typeface="Calibri"/>
              </a:rPr>
              <a:t>&amp; </a:t>
            </a:r>
            <a:r>
              <a:rPr dirty="0" sz="3000" spc="-5">
                <a:latin typeface="Calibri"/>
                <a:cs typeface="Calibri"/>
              </a:rPr>
              <a:t>DuBose, </a:t>
            </a:r>
            <a:r>
              <a:rPr dirty="0" sz="3000" spc="5">
                <a:latin typeface="Calibri"/>
                <a:cs typeface="Calibri"/>
              </a:rPr>
              <a:t>A. </a:t>
            </a:r>
            <a:r>
              <a:rPr dirty="0" sz="3000">
                <a:latin typeface="Calibri"/>
                <a:cs typeface="Calibri"/>
              </a:rPr>
              <a:t>(1999)  </a:t>
            </a:r>
            <a:r>
              <a:rPr dirty="0" sz="3000" spc="-10">
                <a:latin typeface="Calibri"/>
                <a:cs typeface="Calibri"/>
              </a:rPr>
              <a:t>Early-onset </a:t>
            </a:r>
            <a:r>
              <a:rPr dirty="0" sz="3000" spc="90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psychotic </a:t>
            </a:r>
            <a:r>
              <a:rPr dirty="0" sz="3000" spc="30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disorders:</a:t>
            </a:r>
            <a:r>
              <a:rPr dirty="0" sz="3000" spc="-15">
                <a:latin typeface="Times New Roman"/>
                <a:cs typeface="Times New Roman"/>
              </a:rPr>
              <a:t>	</a:t>
            </a:r>
            <a:r>
              <a:rPr dirty="0" sz="3000" spc="-15">
                <a:latin typeface="Calibri"/>
                <a:cs typeface="Calibri"/>
              </a:rPr>
              <a:t>Course</a:t>
            </a:r>
            <a:r>
              <a:rPr dirty="0" sz="3000" spc="-8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and </a:t>
            </a:r>
            <a:r>
              <a:rPr dirty="0" sz="3000">
                <a:latin typeface="Times New Roman"/>
                <a:cs typeface="Times New Roman"/>
              </a:rPr>
              <a:t> </a:t>
            </a:r>
            <a:r>
              <a:rPr dirty="0" sz="3000" spc="-15">
                <a:latin typeface="Calibri"/>
                <a:cs typeface="Calibri"/>
              </a:rPr>
              <a:t>outcome </a:t>
            </a:r>
            <a:r>
              <a:rPr dirty="0" sz="3000" spc="-10">
                <a:latin typeface="Calibri"/>
                <a:cs typeface="Calibri"/>
              </a:rPr>
              <a:t>over </a:t>
            </a:r>
            <a:r>
              <a:rPr dirty="0" sz="3000">
                <a:latin typeface="Calibri"/>
                <a:cs typeface="Calibri"/>
              </a:rPr>
              <a:t>a </a:t>
            </a:r>
            <a:r>
              <a:rPr dirty="0" sz="3000">
                <a:latin typeface="Calibri"/>
                <a:cs typeface="Calibri"/>
              </a:rPr>
              <a:t>2 </a:t>
            </a:r>
            <a:r>
              <a:rPr dirty="0" sz="3000" spc="47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year</a:t>
            </a:r>
            <a:r>
              <a:rPr dirty="0" sz="3000" spc="28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period.</a:t>
            </a:r>
            <a:r>
              <a:rPr dirty="0" sz="3000" spc="-5">
                <a:latin typeface="Times New Roman"/>
                <a:cs typeface="Times New Roman"/>
              </a:rPr>
              <a:t>	</a:t>
            </a:r>
            <a:r>
              <a:rPr dirty="0" sz="3000" i="1">
                <a:latin typeface="Calibri"/>
                <a:cs typeface="Calibri"/>
              </a:rPr>
              <a:t>Journal</a:t>
            </a:r>
            <a:r>
              <a:rPr dirty="0" sz="3000" spc="-85" i="1">
                <a:latin typeface="Calibri"/>
                <a:cs typeface="Calibri"/>
              </a:rPr>
              <a:t> </a:t>
            </a:r>
            <a:r>
              <a:rPr dirty="0" sz="3000" spc="-5" i="1">
                <a:latin typeface="Calibri"/>
                <a:cs typeface="Calibri"/>
              </a:rPr>
              <a:t>of</a:t>
            </a:r>
            <a:r>
              <a:rPr dirty="0" sz="3000" spc="-60" i="1">
                <a:latin typeface="Calibri"/>
                <a:cs typeface="Calibri"/>
              </a:rPr>
              <a:t> </a:t>
            </a:r>
            <a:r>
              <a:rPr dirty="0" sz="3000" i="1">
                <a:latin typeface="Calibri"/>
                <a:cs typeface="Calibri"/>
              </a:rPr>
              <a:t>the </a:t>
            </a:r>
            <a:r>
              <a:rPr dirty="0" sz="3000" i="1">
                <a:latin typeface="Times New Roman"/>
                <a:cs typeface="Times New Roman"/>
              </a:rPr>
              <a:t> </a:t>
            </a:r>
            <a:r>
              <a:rPr dirty="0" sz="3000" spc="-5" i="1">
                <a:latin typeface="Calibri"/>
                <a:cs typeface="Calibri"/>
              </a:rPr>
              <a:t>American </a:t>
            </a:r>
            <a:r>
              <a:rPr dirty="0" sz="3000" spc="-15" i="1">
                <a:latin typeface="Calibri"/>
                <a:cs typeface="Calibri"/>
              </a:rPr>
              <a:t>Academy </a:t>
            </a:r>
            <a:r>
              <a:rPr dirty="0" sz="3000" spc="-5" i="1">
                <a:latin typeface="Calibri"/>
                <a:cs typeface="Calibri"/>
              </a:rPr>
              <a:t>of </a:t>
            </a:r>
            <a:r>
              <a:rPr dirty="0" sz="3000" spc="-5" i="1">
                <a:latin typeface="Calibri"/>
                <a:cs typeface="Calibri"/>
              </a:rPr>
              <a:t>Child </a:t>
            </a:r>
            <a:r>
              <a:rPr dirty="0" sz="3000" i="1">
                <a:latin typeface="Calibri"/>
                <a:cs typeface="Calibri"/>
              </a:rPr>
              <a:t>and </a:t>
            </a:r>
            <a:r>
              <a:rPr dirty="0" sz="3000" spc="-10" i="1">
                <a:latin typeface="Calibri"/>
                <a:cs typeface="Calibri"/>
              </a:rPr>
              <a:t>Adolescent  </a:t>
            </a:r>
            <a:r>
              <a:rPr dirty="0" sz="3000" spc="-25" i="1">
                <a:latin typeface="Calibri"/>
                <a:cs typeface="Calibri"/>
              </a:rPr>
              <a:t>Psychiatry, </a:t>
            </a:r>
            <a:r>
              <a:rPr dirty="0" sz="3000" spc="-5">
                <a:latin typeface="Calibri"/>
                <a:cs typeface="Calibri"/>
              </a:rPr>
              <a:t>38(11),</a:t>
            </a:r>
            <a:r>
              <a:rPr dirty="0" sz="3000" spc="-1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3380-1388.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1132" y="172715"/>
            <a:ext cx="8792845" cy="53994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927100" marR="32384" indent="-915035">
              <a:lnSpc>
                <a:spcPct val="100000"/>
              </a:lnSpc>
              <a:tabLst>
                <a:tab pos="4377690" algn="l"/>
              </a:tabLst>
            </a:pPr>
            <a:r>
              <a:rPr dirty="0" sz="3200" spc="-5">
                <a:latin typeface="Calibri"/>
                <a:cs typeface="Calibri"/>
              </a:rPr>
              <a:t>McClellan, </a:t>
            </a:r>
            <a:r>
              <a:rPr dirty="0" sz="3200" spc="-15">
                <a:latin typeface="Calibri"/>
                <a:cs typeface="Calibri"/>
              </a:rPr>
              <a:t>J., </a:t>
            </a:r>
            <a:r>
              <a:rPr dirty="0" sz="3200" spc="-40">
                <a:latin typeface="Calibri"/>
                <a:cs typeface="Calibri"/>
              </a:rPr>
              <a:t>Brieger, </a:t>
            </a:r>
            <a:r>
              <a:rPr dirty="0" sz="3200" spc="-30">
                <a:latin typeface="Calibri"/>
                <a:cs typeface="Calibri"/>
              </a:rPr>
              <a:t>D., </a:t>
            </a:r>
            <a:r>
              <a:rPr dirty="0" sz="3200" spc="-30">
                <a:latin typeface="Calibri"/>
                <a:cs typeface="Calibri"/>
              </a:rPr>
              <a:t>McCurry, </a:t>
            </a:r>
            <a:r>
              <a:rPr dirty="0" sz="3200" spc="-5">
                <a:latin typeface="Calibri"/>
                <a:cs typeface="Calibri"/>
              </a:rPr>
              <a:t>C., </a:t>
            </a:r>
            <a:r>
              <a:rPr dirty="0" sz="3200">
                <a:latin typeface="Calibri"/>
                <a:cs typeface="Calibri"/>
              </a:rPr>
              <a:t>&amp; </a:t>
            </a:r>
            <a:r>
              <a:rPr dirty="0" sz="3200" spc="-15">
                <a:latin typeface="Calibri"/>
                <a:cs typeface="Calibri"/>
              </a:rPr>
              <a:t>Hlastala, </a:t>
            </a:r>
            <a:r>
              <a:rPr dirty="0" sz="3200" spc="5">
                <a:latin typeface="Calibri"/>
                <a:cs typeface="Calibri"/>
              </a:rPr>
              <a:t>S.A.  </a:t>
            </a:r>
            <a:r>
              <a:rPr dirty="0" sz="3200" spc="-5">
                <a:latin typeface="Calibri"/>
                <a:cs typeface="Calibri"/>
              </a:rPr>
              <a:t>(2003) </a:t>
            </a:r>
            <a:r>
              <a:rPr dirty="0" sz="3200" spc="-5">
                <a:latin typeface="Calibri"/>
                <a:cs typeface="Calibri"/>
              </a:rPr>
              <a:t>Premorbid </a:t>
            </a:r>
            <a:r>
              <a:rPr dirty="0" sz="3200" spc="-5">
                <a:latin typeface="Calibri"/>
                <a:cs typeface="Calibri"/>
              </a:rPr>
              <a:t>functioning </a:t>
            </a:r>
            <a:r>
              <a:rPr dirty="0" sz="3200">
                <a:latin typeface="Calibri"/>
                <a:cs typeface="Calibri"/>
              </a:rPr>
              <a:t>in </a:t>
            </a:r>
            <a:r>
              <a:rPr dirty="0" sz="3200">
                <a:latin typeface="Calibri"/>
                <a:cs typeface="Calibri"/>
              </a:rPr>
              <a:t>early-onset  </a:t>
            </a:r>
            <a:r>
              <a:rPr dirty="0" sz="3200" spc="-15">
                <a:latin typeface="Calibri"/>
                <a:cs typeface="Calibri"/>
              </a:rPr>
              <a:t>psychotic  </a:t>
            </a:r>
            <a:r>
              <a:rPr dirty="0" sz="3200" spc="120">
                <a:latin typeface="Calibri"/>
                <a:cs typeface="Calibri"/>
              </a:rPr>
              <a:t> </a:t>
            </a:r>
            <a:r>
              <a:rPr dirty="0" sz="3200" spc="-15">
                <a:latin typeface="Calibri"/>
                <a:cs typeface="Calibri"/>
              </a:rPr>
              <a:t>disorders.</a:t>
            </a:r>
            <a:r>
              <a:rPr dirty="0" sz="3200" spc="-15">
                <a:latin typeface="Times New Roman"/>
                <a:cs typeface="Times New Roman"/>
              </a:rPr>
              <a:t>	</a:t>
            </a:r>
            <a:r>
              <a:rPr dirty="0" sz="3200" i="1">
                <a:latin typeface="Calibri"/>
                <a:cs typeface="Calibri"/>
              </a:rPr>
              <a:t>Journal </a:t>
            </a:r>
            <a:r>
              <a:rPr dirty="0" sz="3200" spc="-5" i="1">
                <a:latin typeface="Calibri"/>
                <a:cs typeface="Calibri"/>
              </a:rPr>
              <a:t>of</a:t>
            </a:r>
            <a:r>
              <a:rPr dirty="0" sz="3200" spc="-55" i="1">
                <a:latin typeface="Calibri"/>
                <a:cs typeface="Calibri"/>
              </a:rPr>
              <a:t> </a:t>
            </a:r>
            <a:r>
              <a:rPr dirty="0" sz="3200" i="1">
                <a:latin typeface="Calibri"/>
                <a:cs typeface="Calibri"/>
              </a:rPr>
              <a:t>the</a:t>
            </a:r>
            <a:r>
              <a:rPr dirty="0" sz="3200" spc="-30" i="1">
                <a:latin typeface="Calibri"/>
                <a:cs typeface="Calibri"/>
              </a:rPr>
              <a:t> </a:t>
            </a:r>
            <a:r>
              <a:rPr dirty="0" sz="3200" spc="-5" i="1">
                <a:latin typeface="Calibri"/>
                <a:cs typeface="Calibri"/>
              </a:rPr>
              <a:t>American </a:t>
            </a:r>
            <a:r>
              <a:rPr dirty="0" sz="3200" spc="-5" i="1">
                <a:latin typeface="Times New Roman"/>
                <a:cs typeface="Times New Roman"/>
              </a:rPr>
              <a:t> </a:t>
            </a:r>
            <a:r>
              <a:rPr dirty="0" sz="3200" spc="-15" i="1">
                <a:latin typeface="Calibri"/>
                <a:cs typeface="Calibri"/>
              </a:rPr>
              <a:t>Academy </a:t>
            </a:r>
            <a:r>
              <a:rPr dirty="0" sz="3200" i="1">
                <a:latin typeface="Calibri"/>
                <a:cs typeface="Calibri"/>
              </a:rPr>
              <a:t>of </a:t>
            </a:r>
            <a:r>
              <a:rPr dirty="0" sz="3200" i="1">
                <a:latin typeface="Calibri"/>
                <a:cs typeface="Calibri"/>
              </a:rPr>
              <a:t>Child </a:t>
            </a:r>
            <a:r>
              <a:rPr dirty="0" sz="3200" i="1">
                <a:latin typeface="Calibri"/>
                <a:cs typeface="Calibri"/>
              </a:rPr>
              <a:t>&amp; </a:t>
            </a:r>
            <a:r>
              <a:rPr dirty="0" sz="3200" spc="-10" i="1">
                <a:latin typeface="Calibri"/>
                <a:cs typeface="Calibri"/>
              </a:rPr>
              <a:t>Adolescent </a:t>
            </a:r>
            <a:r>
              <a:rPr dirty="0" sz="3200" spc="-10" i="1">
                <a:latin typeface="Calibri"/>
                <a:cs typeface="Calibri"/>
              </a:rPr>
              <a:t>Psychiatry</a:t>
            </a:r>
            <a:r>
              <a:rPr dirty="0" sz="3200" spc="-10">
                <a:latin typeface="Calibri"/>
                <a:cs typeface="Calibri"/>
              </a:rPr>
              <a:t>,  </a:t>
            </a:r>
            <a:r>
              <a:rPr dirty="0" sz="3200" spc="-5">
                <a:latin typeface="Calibri"/>
                <a:cs typeface="Calibri"/>
              </a:rPr>
              <a:t>42(6),</a:t>
            </a:r>
            <a:r>
              <a:rPr dirty="0" sz="3200" spc="-30">
                <a:latin typeface="Calibri"/>
                <a:cs typeface="Calibri"/>
              </a:rPr>
              <a:t> </a:t>
            </a:r>
            <a:r>
              <a:rPr dirty="0" sz="3200" spc="-5">
                <a:latin typeface="Calibri"/>
                <a:cs typeface="Calibri"/>
              </a:rPr>
              <a:t>666-672.</a:t>
            </a:r>
            <a:endParaRPr sz="3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4000">
              <a:latin typeface="Times New Roman"/>
              <a:cs typeface="Times New Roman"/>
            </a:endParaRPr>
          </a:p>
          <a:p>
            <a:pPr marL="927100" marR="5080" indent="-915035">
              <a:lnSpc>
                <a:spcPct val="120000"/>
              </a:lnSpc>
            </a:pPr>
            <a:r>
              <a:rPr dirty="0" sz="3200" spc="-5">
                <a:latin typeface="Calibri"/>
                <a:cs typeface="Calibri"/>
              </a:rPr>
              <a:t>Miklowitz, </a:t>
            </a:r>
            <a:r>
              <a:rPr dirty="0" sz="3200" spc="-40">
                <a:latin typeface="Calibri"/>
                <a:cs typeface="Calibri"/>
              </a:rPr>
              <a:t>D. </a:t>
            </a:r>
            <a:r>
              <a:rPr dirty="0" sz="3200" spc="-10">
                <a:latin typeface="Calibri"/>
                <a:cs typeface="Calibri"/>
              </a:rPr>
              <a:t>(2012)Family-focused </a:t>
            </a:r>
            <a:r>
              <a:rPr dirty="0" sz="3200" spc="-15">
                <a:latin typeface="Calibri"/>
                <a:cs typeface="Calibri"/>
              </a:rPr>
              <a:t>treatment </a:t>
            </a:r>
            <a:r>
              <a:rPr dirty="0" sz="3200" spc="-30">
                <a:latin typeface="Calibri"/>
                <a:cs typeface="Calibri"/>
              </a:rPr>
              <a:t>for  </a:t>
            </a:r>
            <a:r>
              <a:rPr dirty="0" sz="3200" spc="-10">
                <a:latin typeface="Calibri"/>
                <a:cs typeface="Calibri"/>
              </a:rPr>
              <a:t>children </a:t>
            </a:r>
            <a:r>
              <a:rPr dirty="0" sz="3200">
                <a:latin typeface="Calibri"/>
                <a:cs typeface="Calibri"/>
              </a:rPr>
              <a:t>and </a:t>
            </a:r>
            <a:r>
              <a:rPr dirty="0" sz="3200" spc="-5">
                <a:latin typeface="Calibri"/>
                <a:cs typeface="Calibri"/>
              </a:rPr>
              <a:t>adolescents </a:t>
            </a:r>
            <a:r>
              <a:rPr dirty="0" sz="3200" spc="-5">
                <a:latin typeface="Calibri"/>
                <a:cs typeface="Calibri"/>
              </a:rPr>
              <a:t>with </a:t>
            </a:r>
            <a:r>
              <a:rPr dirty="0" sz="3200" spc="-5">
                <a:latin typeface="Calibri"/>
                <a:cs typeface="Calibri"/>
              </a:rPr>
              <a:t>Bipolar </a:t>
            </a:r>
            <a:r>
              <a:rPr dirty="0" sz="3200" spc="-45">
                <a:latin typeface="Calibri"/>
                <a:cs typeface="Calibri"/>
              </a:rPr>
              <a:t>Disorder.  </a:t>
            </a:r>
            <a:r>
              <a:rPr dirty="0" sz="3200" i="1">
                <a:latin typeface="Calibri"/>
                <a:cs typeface="Calibri"/>
              </a:rPr>
              <a:t>Israeli </a:t>
            </a:r>
            <a:r>
              <a:rPr dirty="0" sz="3200" spc="-5" i="1">
                <a:latin typeface="Calibri"/>
                <a:cs typeface="Calibri"/>
              </a:rPr>
              <a:t>Journal </a:t>
            </a:r>
            <a:r>
              <a:rPr dirty="0" sz="3200" i="1">
                <a:latin typeface="Calibri"/>
                <a:cs typeface="Calibri"/>
              </a:rPr>
              <a:t>of </a:t>
            </a:r>
            <a:r>
              <a:rPr dirty="0" sz="3200" spc="-10" i="1">
                <a:latin typeface="Calibri"/>
                <a:cs typeface="Calibri"/>
              </a:rPr>
              <a:t>Psychiatry </a:t>
            </a:r>
            <a:r>
              <a:rPr dirty="0" sz="3200" i="1">
                <a:latin typeface="Calibri"/>
                <a:cs typeface="Calibri"/>
              </a:rPr>
              <a:t>&amp; </a:t>
            </a:r>
            <a:r>
              <a:rPr dirty="0" sz="3200" spc="-15" i="1">
                <a:latin typeface="Calibri"/>
                <a:cs typeface="Calibri"/>
              </a:rPr>
              <a:t>Related </a:t>
            </a:r>
            <a:r>
              <a:rPr dirty="0" sz="3200" i="1">
                <a:latin typeface="Calibri"/>
                <a:cs typeface="Calibri"/>
              </a:rPr>
              <a:t>Sciences</a:t>
            </a:r>
            <a:r>
              <a:rPr dirty="0" sz="3200">
                <a:latin typeface="Calibri"/>
                <a:cs typeface="Calibri"/>
              </a:rPr>
              <a:t>,  </a:t>
            </a:r>
            <a:r>
              <a:rPr dirty="0" sz="3200" spc="-5">
                <a:latin typeface="Calibri"/>
                <a:cs typeface="Calibri"/>
              </a:rPr>
              <a:t>49(2),95-101.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75179"/>
            <a:ext cx="7929245" cy="40335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927100" marR="175895" indent="-915035">
              <a:lnSpc>
                <a:spcPct val="120000"/>
              </a:lnSpc>
            </a:pPr>
            <a:r>
              <a:rPr dirty="0" sz="3200" spc="-15">
                <a:latin typeface="Calibri"/>
                <a:cs typeface="Calibri"/>
              </a:rPr>
              <a:t>Poulton, </a:t>
            </a:r>
            <a:r>
              <a:rPr dirty="0" sz="3200">
                <a:latin typeface="Calibri"/>
                <a:cs typeface="Calibri"/>
              </a:rPr>
              <a:t>R., </a:t>
            </a:r>
            <a:r>
              <a:rPr dirty="0" sz="3200" spc="-30">
                <a:latin typeface="Calibri"/>
                <a:cs typeface="Calibri"/>
              </a:rPr>
              <a:t>VanRyzin, </a:t>
            </a:r>
            <a:r>
              <a:rPr dirty="0" sz="3200" spc="-5">
                <a:latin typeface="Calibri"/>
                <a:cs typeface="Calibri"/>
              </a:rPr>
              <a:t>M.J., </a:t>
            </a:r>
            <a:r>
              <a:rPr dirty="0" sz="3200" spc="-10">
                <a:latin typeface="Calibri"/>
                <a:cs typeface="Calibri"/>
              </a:rPr>
              <a:t>Harold, </a:t>
            </a:r>
            <a:r>
              <a:rPr dirty="0" sz="3200" spc="-114">
                <a:latin typeface="Calibri"/>
                <a:cs typeface="Calibri"/>
              </a:rPr>
              <a:t>G.T.,  </a:t>
            </a:r>
            <a:r>
              <a:rPr dirty="0" sz="3200" spc="-5">
                <a:latin typeface="Calibri"/>
                <a:cs typeface="Calibri"/>
              </a:rPr>
              <a:t>Chamberlain, </a:t>
            </a:r>
            <a:r>
              <a:rPr dirty="0" sz="3200" spc="-140">
                <a:latin typeface="Calibri"/>
                <a:cs typeface="Calibri"/>
              </a:rPr>
              <a:t>P., </a:t>
            </a:r>
            <a:r>
              <a:rPr dirty="0" sz="3200" spc="-50">
                <a:latin typeface="Calibri"/>
                <a:cs typeface="Calibri"/>
              </a:rPr>
              <a:t>Fowler, </a:t>
            </a:r>
            <a:r>
              <a:rPr dirty="0" sz="3200" spc="-40">
                <a:latin typeface="Calibri"/>
                <a:cs typeface="Calibri"/>
              </a:rPr>
              <a:t>D. </a:t>
            </a:r>
            <a:r>
              <a:rPr dirty="0" sz="3200" spc="-5">
                <a:latin typeface="Calibri"/>
                <a:cs typeface="Calibri"/>
              </a:rPr>
              <a:t>Cannon, </a:t>
            </a:r>
            <a:r>
              <a:rPr dirty="0" sz="3200">
                <a:latin typeface="Calibri"/>
                <a:cs typeface="Calibri"/>
              </a:rPr>
              <a:t>M. </a:t>
            </a:r>
            <a:r>
              <a:rPr dirty="0" sz="3200">
                <a:latin typeface="Calibri"/>
                <a:cs typeface="Calibri"/>
              </a:rPr>
              <a:t>et  </a:t>
            </a:r>
            <a:r>
              <a:rPr dirty="0" sz="3200">
                <a:latin typeface="Calibri"/>
                <a:cs typeface="Calibri"/>
              </a:rPr>
              <a:t>al. </a:t>
            </a:r>
            <a:r>
              <a:rPr dirty="0" sz="3200" spc="-20">
                <a:latin typeface="Calibri"/>
                <a:cs typeface="Calibri"/>
              </a:rPr>
              <a:t>(2014).Effect </a:t>
            </a:r>
            <a:r>
              <a:rPr dirty="0" sz="3200" spc="-5">
                <a:latin typeface="Calibri"/>
                <a:cs typeface="Calibri"/>
              </a:rPr>
              <a:t>of</a:t>
            </a:r>
            <a:r>
              <a:rPr dirty="0" sz="3200">
                <a:latin typeface="Calibri"/>
                <a:cs typeface="Calibri"/>
              </a:rPr>
              <a:t> </a:t>
            </a:r>
            <a:r>
              <a:rPr dirty="0" sz="3200" spc="-5">
                <a:latin typeface="Calibri"/>
                <a:cs typeface="Calibri"/>
              </a:rPr>
              <a:t>multidimensional</a:t>
            </a:r>
            <a:endParaRPr sz="3200">
              <a:latin typeface="Calibri"/>
              <a:cs typeface="Calibri"/>
            </a:endParaRPr>
          </a:p>
          <a:p>
            <a:pPr algn="just" marL="927100">
              <a:lnSpc>
                <a:spcPct val="100000"/>
              </a:lnSpc>
            </a:pPr>
            <a:r>
              <a:rPr dirty="0" sz="3200" spc="-15">
                <a:latin typeface="Calibri"/>
                <a:cs typeface="Calibri"/>
              </a:rPr>
              <a:t>treatment </a:t>
            </a:r>
            <a:r>
              <a:rPr dirty="0" sz="3200" spc="-30">
                <a:latin typeface="Calibri"/>
                <a:cs typeface="Calibri"/>
              </a:rPr>
              <a:t>foster </a:t>
            </a:r>
            <a:r>
              <a:rPr dirty="0" sz="3200" spc="-15">
                <a:latin typeface="Calibri"/>
                <a:cs typeface="Calibri"/>
              </a:rPr>
              <a:t>care </a:t>
            </a:r>
            <a:r>
              <a:rPr dirty="0" sz="3200">
                <a:latin typeface="Calibri"/>
                <a:cs typeface="Calibri"/>
              </a:rPr>
              <a:t>on</a:t>
            </a:r>
            <a:r>
              <a:rPr dirty="0" sz="3200" spc="25">
                <a:latin typeface="Calibri"/>
                <a:cs typeface="Calibri"/>
              </a:rPr>
              <a:t> </a:t>
            </a:r>
            <a:r>
              <a:rPr dirty="0" sz="3200" spc="-15">
                <a:latin typeface="Calibri"/>
                <a:cs typeface="Calibri"/>
              </a:rPr>
              <a:t>psychotic</a:t>
            </a:r>
            <a:endParaRPr sz="3200">
              <a:latin typeface="Calibri"/>
              <a:cs typeface="Calibri"/>
            </a:endParaRPr>
          </a:p>
          <a:p>
            <a:pPr algn="just" marL="927100" marR="5080">
              <a:lnSpc>
                <a:spcPct val="120000"/>
              </a:lnSpc>
            </a:pPr>
            <a:r>
              <a:rPr dirty="0" sz="3200" spc="-20">
                <a:latin typeface="Calibri"/>
                <a:cs typeface="Calibri"/>
              </a:rPr>
              <a:t>symptoms </a:t>
            </a:r>
            <a:r>
              <a:rPr dirty="0" sz="3200">
                <a:latin typeface="Calibri"/>
                <a:cs typeface="Calibri"/>
              </a:rPr>
              <a:t>in </a:t>
            </a:r>
            <a:r>
              <a:rPr dirty="0" sz="3200" spc="-5">
                <a:latin typeface="Calibri"/>
                <a:cs typeface="Calibri"/>
              </a:rPr>
              <a:t>girls. </a:t>
            </a:r>
            <a:r>
              <a:rPr dirty="0" sz="3200" i="1">
                <a:latin typeface="Calibri"/>
                <a:cs typeface="Calibri"/>
              </a:rPr>
              <a:t>Journal </a:t>
            </a:r>
            <a:r>
              <a:rPr dirty="0" sz="3200" spc="-5" i="1">
                <a:latin typeface="Calibri"/>
                <a:cs typeface="Calibri"/>
              </a:rPr>
              <a:t>of </a:t>
            </a:r>
            <a:r>
              <a:rPr dirty="0" sz="3200" spc="-5" i="1">
                <a:latin typeface="Calibri"/>
                <a:cs typeface="Calibri"/>
              </a:rPr>
              <a:t>the </a:t>
            </a:r>
            <a:r>
              <a:rPr dirty="0" sz="3200" spc="-5" i="1">
                <a:latin typeface="Calibri"/>
                <a:cs typeface="Calibri"/>
              </a:rPr>
              <a:t>American  </a:t>
            </a:r>
            <a:r>
              <a:rPr dirty="0" sz="3200" spc="-15" i="1">
                <a:latin typeface="Calibri"/>
                <a:cs typeface="Calibri"/>
              </a:rPr>
              <a:t>Academy </a:t>
            </a:r>
            <a:r>
              <a:rPr dirty="0" sz="3200" spc="-5" i="1">
                <a:latin typeface="Calibri"/>
                <a:cs typeface="Calibri"/>
              </a:rPr>
              <a:t>of </a:t>
            </a:r>
            <a:r>
              <a:rPr dirty="0" sz="3200" spc="-5" i="1">
                <a:latin typeface="Calibri"/>
                <a:cs typeface="Calibri"/>
              </a:rPr>
              <a:t>Child </a:t>
            </a:r>
            <a:r>
              <a:rPr dirty="0" sz="3200" i="1">
                <a:latin typeface="Calibri"/>
                <a:cs typeface="Calibri"/>
              </a:rPr>
              <a:t>&amp; </a:t>
            </a:r>
            <a:r>
              <a:rPr dirty="0" sz="3200" spc="-10" i="1">
                <a:latin typeface="Calibri"/>
                <a:cs typeface="Calibri"/>
              </a:rPr>
              <a:t>Adolescent </a:t>
            </a:r>
            <a:r>
              <a:rPr dirty="0" sz="3200" spc="-10" i="1">
                <a:latin typeface="Calibri"/>
                <a:cs typeface="Calibri"/>
              </a:rPr>
              <a:t>Psychiatry</a:t>
            </a:r>
            <a:r>
              <a:rPr dirty="0" sz="3200" spc="-10">
                <a:latin typeface="Calibri"/>
                <a:cs typeface="Calibri"/>
              </a:rPr>
              <a:t>,  </a:t>
            </a:r>
            <a:r>
              <a:rPr dirty="0" sz="3200" spc="-5">
                <a:latin typeface="Calibri"/>
                <a:cs typeface="Calibri"/>
              </a:rPr>
              <a:t>53(12),</a:t>
            </a:r>
            <a:r>
              <a:rPr dirty="0" sz="3200" spc="-10">
                <a:latin typeface="Calibri"/>
                <a:cs typeface="Calibri"/>
              </a:rPr>
              <a:t> </a:t>
            </a:r>
            <a:r>
              <a:rPr dirty="0" sz="3200" spc="-5">
                <a:latin typeface="Calibri"/>
                <a:cs typeface="Calibri"/>
              </a:rPr>
              <a:t>1279-1287.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2015-10-13T16:47:42Z</dcterms:created>
  <dcterms:modified xsi:type="dcterms:W3CDTF">2015-10-13T16:47:42Z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2015-10-13T00:00:00Z</vt:filetime>
  </property>
  <property fmtid="{D5CDD505-2E9C-101B-9397-08002B2CF9AE}" pid="3" name="Creator">
    <vt:lpwstr>Online2PDF.com</vt:lpwstr>
  </property>
  <property fmtid="{D5CDD505-2E9C-101B-9397-08002B2CF9AE}" pid="4" name="LastSaved">
    <vt:filetime>2015-10-13T00:00:00Z</vt:filetime>
  </property>
</Properties>
</file>