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2" r:id="rId16"/>
    <p:sldId id="271"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1644" y="10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Book2" TargetMode="External"/></Relationships>
</file>

<file path=ppt/charts/_rels/chart2.xml.rels><?xml version="1.0" encoding="UTF-8" standalone="yes"?>
<Relationships xmlns="http://schemas.openxmlformats.org/package/2006/relationships"><Relationship Id="rId3" Type="http://schemas.openxmlformats.org/officeDocument/2006/relationships/oleObject" Target="file:///C:\Users\Binda\Desktop\urinary%20iodine\Book3.xlsx" TargetMode="External"/><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1" Type="http://schemas.openxmlformats.org/officeDocument/2006/relationships/oleObject" Target="file:///C:\Users\Binda\Desktop\desktop\MR%20A%20O%20OWOLABI%20PROJECT%20STUDENTS\abdullahi%20abubakar%20project%20materials\my%20project%20results\test%20for%20iodize%20salt%20chart.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D:\ZUHUDU\project\PROJECT%20RESULTS\IODINE\iodine%20pie%20chart.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spPr>
            <a:ln w="19050" cap="rnd">
              <a:noFill/>
              <a:round/>
            </a:ln>
            <a:effectLst/>
          </c:spPr>
          <c:marker>
            <c:symbol val="circle"/>
            <c:size val="5"/>
            <c:spPr>
              <a:solidFill>
                <a:schemeClr val="accent1"/>
              </a:solidFill>
              <a:ln w="9525">
                <a:solidFill>
                  <a:schemeClr val="accent1"/>
                </a:solidFill>
              </a:ln>
              <a:effectLst/>
            </c:spPr>
          </c:marker>
          <c:xVal>
            <c:numRef>
              <c:f>Sheet1!$A$1:$A$100</c:f>
              <c:numCache>
                <c:formatCode>General</c:formatCode>
                <c:ptCount val="100"/>
                <c:pt idx="0">
                  <c:v>111.97916666666667</c:v>
                </c:pt>
                <c:pt idx="1">
                  <c:v>55.381944444444386</c:v>
                </c:pt>
                <c:pt idx="2">
                  <c:v>94.444444444444514</c:v>
                </c:pt>
                <c:pt idx="3">
                  <c:v>64.409722222222229</c:v>
                </c:pt>
                <c:pt idx="4">
                  <c:v>111.97916666666667</c:v>
                </c:pt>
                <c:pt idx="5">
                  <c:v>74.826388888888772</c:v>
                </c:pt>
                <c:pt idx="6">
                  <c:v>111.97916666666667</c:v>
                </c:pt>
                <c:pt idx="7">
                  <c:v>139.93055555555546</c:v>
                </c:pt>
                <c:pt idx="8">
                  <c:v>62.5</c:v>
                </c:pt>
                <c:pt idx="9">
                  <c:v>50.347222222222193</c:v>
                </c:pt>
                <c:pt idx="10">
                  <c:v>80.381944444444443</c:v>
                </c:pt>
                <c:pt idx="11">
                  <c:v>56.770833333333336</c:v>
                </c:pt>
                <c:pt idx="12">
                  <c:v>67.1875</c:v>
                </c:pt>
                <c:pt idx="13">
                  <c:v>54.513888888888893</c:v>
                </c:pt>
                <c:pt idx="14">
                  <c:v>70.138888888888772</c:v>
                </c:pt>
                <c:pt idx="15">
                  <c:v>67.708333333333286</c:v>
                </c:pt>
                <c:pt idx="16">
                  <c:v>78.819444444444443</c:v>
                </c:pt>
                <c:pt idx="17">
                  <c:v>60.069444444444414</c:v>
                </c:pt>
                <c:pt idx="18">
                  <c:v>81.4236111111111</c:v>
                </c:pt>
                <c:pt idx="19">
                  <c:v>117.88194444444446</c:v>
                </c:pt>
                <c:pt idx="20">
                  <c:v>67.881944444444443</c:v>
                </c:pt>
                <c:pt idx="21">
                  <c:v>90.624999999999986</c:v>
                </c:pt>
                <c:pt idx="22">
                  <c:v>57.465277777777779</c:v>
                </c:pt>
                <c:pt idx="23">
                  <c:v>37.152777777777779</c:v>
                </c:pt>
                <c:pt idx="24">
                  <c:v>45.312500000000007</c:v>
                </c:pt>
                <c:pt idx="25">
                  <c:v>95.833333333333286</c:v>
                </c:pt>
                <c:pt idx="26">
                  <c:v>128.81944444444446</c:v>
                </c:pt>
                <c:pt idx="27">
                  <c:v>97.395833333333286</c:v>
                </c:pt>
                <c:pt idx="28">
                  <c:v>114.58333333333329</c:v>
                </c:pt>
                <c:pt idx="29">
                  <c:v>45.312500000000007</c:v>
                </c:pt>
                <c:pt idx="30">
                  <c:v>99.479166666666657</c:v>
                </c:pt>
                <c:pt idx="31">
                  <c:v>61.458333333333336</c:v>
                </c:pt>
                <c:pt idx="32">
                  <c:v>132.11805555555546</c:v>
                </c:pt>
                <c:pt idx="33">
                  <c:v>135.24305555555534</c:v>
                </c:pt>
                <c:pt idx="34">
                  <c:v>98.958333333333272</c:v>
                </c:pt>
                <c:pt idx="35">
                  <c:v>73.090277777777786</c:v>
                </c:pt>
                <c:pt idx="36">
                  <c:v>98.958333333333272</c:v>
                </c:pt>
                <c:pt idx="37">
                  <c:v>72.395833333333272</c:v>
                </c:pt>
                <c:pt idx="38">
                  <c:v>98.263888888888829</c:v>
                </c:pt>
                <c:pt idx="39">
                  <c:v>116.49305555555557</c:v>
                </c:pt>
                <c:pt idx="40">
                  <c:v>49.131944444444414</c:v>
                </c:pt>
                <c:pt idx="41">
                  <c:v>67.013888888888843</c:v>
                </c:pt>
                <c:pt idx="42">
                  <c:v>57.465277777777779</c:v>
                </c:pt>
                <c:pt idx="43">
                  <c:v>92.361111111111114</c:v>
                </c:pt>
                <c:pt idx="44">
                  <c:v>101.7361111111111</c:v>
                </c:pt>
                <c:pt idx="45">
                  <c:v>134.0277777777778</c:v>
                </c:pt>
                <c:pt idx="46">
                  <c:v>34.895833333333336</c:v>
                </c:pt>
                <c:pt idx="47">
                  <c:v>62.8472222222222</c:v>
                </c:pt>
                <c:pt idx="48">
                  <c:v>95.138888888888786</c:v>
                </c:pt>
                <c:pt idx="49">
                  <c:v>101.21527777777779</c:v>
                </c:pt>
                <c:pt idx="50">
                  <c:v>47.569444444444422</c:v>
                </c:pt>
                <c:pt idx="51">
                  <c:v>70.659722222222157</c:v>
                </c:pt>
                <c:pt idx="52">
                  <c:v>52.777777777777779</c:v>
                </c:pt>
                <c:pt idx="53">
                  <c:v>88.888888888888786</c:v>
                </c:pt>
                <c:pt idx="54">
                  <c:v>72.395833333333272</c:v>
                </c:pt>
                <c:pt idx="55">
                  <c:v>78.124999999999986</c:v>
                </c:pt>
                <c:pt idx="56">
                  <c:v>61.111111111111107</c:v>
                </c:pt>
                <c:pt idx="57">
                  <c:v>90.277777777777729</c:v>
                </c:pt>
                <c:pt idx="58">
                  <c:v>105.03472222222223</c:v>
                </c:pt>
                <c:pt idx="59">
                  <c:v>70.312500000000014</c:v>
                </c:pt>
                <c:pt idx="60">
                  <c:v>49.652777777777779</c:v>
                </c:pt>
                <c:pt idx="61">
                  <c:v>48.958333333333329</c:v>
                </c:pt>
                <c:pt idx="62">
                  <c:v>37.326388888888914</c:v>
                </c:pt>
                <c:pt idx="63">
                  <c:v>81.597222222222271</c:v>
                </c:pt>
                <c:pt idx="64">
                  <c:v>89.756944444444443</c:v>
                </c:pt>
                <c:pt idx="65">
                  <c:v>54.6875</c:v>
                </c:pt>
                <c:pt idx="66">
                  <c:v>96.527777777777729</c:v>
                </c:pt>
                <c:pt idx="67">
                  <c:v>53.645833333333336</c:v>
                </c:pt>
                <c:pt idx="68">
                  <c:v>55.034722222222221</c:v>
                </c:pt>
                <c:pt idx="69">
                  <c:v>62.5</c:v>
                </c:pt>
                <c:pt idx="70">
                  <c:v>56.597222222222229</c:v>
                </c:pt>
                <c:pt idx="71">
                  <c:v>68.229166666666671</c:v>
                </c:pt>
                <c:pt idx="72">
                  <c:v>79.340277777777786</c:v>
                </c:pt>
                <c:pt idx="73">
                  <c:v>83.333333333333272</c:v>
                </c:pt>
                <c:pt idx="74">
                  <c:v>70.659722222222157</c:v>
                </c:pt>
                <c:pt idx="75">
                  <c:v>54.861111111111114</c:v>
                </c:pt>
                <c:pt idx="76">
                  <c:v>48.4375</c:v>
                </c:pt>
                <c:pt idx="77">
                  <c:v>45.833333333333336</c:v>
                </c:pt>
                <c:pt idx="78">
                  <c:v>41.666666666666607</c:v>
                </c:pt>
                <c:pt idx="79">
                  <c:v>59.027777777777786</c:v>
                </c:pt>
                <c:pt idx="80">
                  <c:v>37.326388888888914</c:v>
                </c:pt>
                <c:pt idx="81">
                  <c:v>56.250000000000007</c:v>
                </c:pt>
                <c:pt idx="82">
                  <c:v>49.826388888888914</c:v>
                </c:pt>
                <c:pt idx="83">
                  <c:v>72.222222222222229</c:v>
                </c:pt>
                <c:pt idx="84">
                  <c:v>58.506944444444422</c:v>
                </c:pt>
                <c:pt idx="85">
                  <c:v>85.243055555555557</c:v>
                </c:pt>
                <c:pt idx="86">
                  <c:v>93.750000000000014</c:v>
                </c:pt>
                <c:pt idx="87">
                  <c:v>96.527777777777729</c:v>
                </c:pt>
                <c:pt idx="88">
                  <c:v>60.9375</c:v>
                </c:pt>
                <c:pt idx="89">
                  <c:v>52.256944444444414</c:v>
                </c:pt>
                <c:pt idx="90">
                  <c:v>189.236111111111</c:v>
                </c:pt>
                <c:pt idx="91">
                  <c:v>134.20138888888891</c:v>
                </c:pt>
                <c:pt idx="92">
                  <c:v>186.80555555555549</c:v>
                </c:pt>
                <c:pt idx="93">
                  <c:v>248.26388888888877</c:v>
                </c:pt>
                <c:pt idx="94">
                  <c:v>167.01388888888877</c:v>
                </c:pt>
                <c:pt idx="95">
                  <c:v>118.75</c:v>
                </c:pt>
                <c:pt idx="96">
                  <c:v>47.048611111111114</c:v>
                </c:pt>
                <c:pt idx="97">
                  <c:v>124.82638888888877</c:v>
                </c:pt>
                <c:pt idx="98">
                  <c:v>106.25</c:v>
                </c:pt>
                <c:pt idx="99">
                  <c:v>72.222222222222229</c:v>
                </c:pt>
              </c:numCache>
            </c:numRef>
          </c:xVal>
          <c:yVal>
            <c:numRef>
              <c:f>Sheet1!$B$1:$B$100</c:f>
              <c:numCache>
                <c:formatCode>General</c:formatCode>
                <c:ptCount val="100"/>
                <c:pt idx="0">
                  <c:v>111.97916666666667</c:v>
                </c:pt>
                <c:pt idx="1">
                  <c:v>55.381944444444386</c:v>
                </c:pt>
                <c:pt idx="2">
                  <c:v>94.444444444444514</c:v>
                </c:pt>
                <c:pt idx="3">
                  <c:v>64.409722222222229</c:v>
                </c:pt>
                <c:pt idx="4">
                  <c:v>111.97916666666667</c:v>
                </c:pt>
                <c:pt idx="5">
                  <c:v>74.826388888888772</c:v>
                </c:pt>
                <c:pt idx="6">
                  <c:v>111.97916666666667</c:v>
                </c:pt>
                <c:pt idx="7">
                  <c:v>139.93055555555546</c:v>
                </c:pt>
                <c:pt idx="8">
                  <c:v>62.5</c:v>
                </c:pt>
                <c:pt idx="9">
                  <c:v>50.347222222222193</c:v>
                </c:pt>
                <c:pt idx="10">
                  <c:v>80.381944444444443</c:v>
                </c:pt>
                <c:pt idx="11">
                  <c:v>56.770833333333336</c:v>
                </c:pt>
                <c:pt idx="12">
                  <c:v>67.1875</c:v>
                </c:pt>
                <c:pt idx="13">
                  <c:v>54.513888888888893</c:v>
                </c:pt>
                <c:pt idx="14">
                  <c:v>70.138888888888772</c:v>
                </c:pt>
                <c:pt idx="15">
                  <c:v>67.708333333333286</c:v>
                </c:pt>
                <c:pt idx="16">
                  <c:v>78.819444444444443</c:v>
                </c:pt>
                <c:pt idx="17">
                  <c:v>60.069444444444414</c:v>
                </c:pt>
                <c:pt idx="18">
                  <c:v>81.4236111111111</c:v>
                </c:pt>
                <c:pt idx="19">
                  <c:v>117.88194444444446</c:v>
                </c:pt>
                <c:pt idx="20">
                  <c:v>67.881944444444443</c:v>
                </c:pt>
                <c:pt idx="21">
                  <c:v>90.624999999999986</c:v>
                </c:pt>
                <c:pt idx="22">
                  <c:v>57.465277777777779</c:v>
                </c:pt>
                <c:pt idx="23">
                  <c:v>37.152777777777779</c:v>
                </c:pt>
                <c:pt idx="24">
                  <c:v>45.312500000000007</c:v>
                </c:pt>
                <c:pt idx="25">
                  <c:v>95.833333333333286</c:v>
                </c:pt>
                <c:pt idx="26">
                  <c:v>128.81944444444446</c:v>
                </c:pt>
                <c:pt idx="27">
                  <c:v>97.395833333333286</c:v>
                </c:pt>
                <c:pt idx="28">
                  <c:v>114.58333333333329</c:v>
                </c:pt>
                <c:pt idx="29">
                  <c:v>45.312500000000007</c:v>
                </c:pt>
                <c:pt idx="30">
                  <c:v>99.479166666666657</c:v>
                </c:pt>
                <c:pt idx="31">
                  <c:v>61.458333333333336</c:v>
                </c:pt>
                <c:pt idx="32">
                  <c:v>132.11805555555546</c:v>
                </c:pt>
                <c:pt idx="33">
                  <c:v>135.24305555555534</c:v>
                </c:pt>
                <c:pt idx="34">
                  <c:v>98.958333333333272</c:v>
                </c:pt>
                <c:pt idx="35">
                  <c:v>73.090277777777786</c:v>
                </c:pt>
                <c:pt idx="36">
                  <c:v>98.958333333333272</c:v>
                </c:pt>
                <c:pt idx="37">
                  <c:v>72.395833333333272</c:v>
                </c:pt>
                <c:pt idx="38">
                  <c:v>98.263888888888829</c:v>
                </c:pt>
                <c:pt idx="39">
                  <c:v>116.49305555555557</c:v>
                </c:pt>
                <c:pt idx="40">
                  <c:v>49.131944444444414</c:v>
                </c:pt>
                <c:pt idx="41">
                  <c:v>67.013888888888843</c:v>
                </c:pt>
                <c:pt idx="42">
                  <c:v>57.465277777777779</c:v>
                </c:pt>
                <c:pt idx="43">
                  <c:v>92.361111111111114</c:v>
                </c:pt>
                <c:pt idx="44">
                  <c:v>101.7361111111111</c:v>
                </c:pt>
                <c:pt idx="45">
                  <c:v>134.0277777777778</c:v>
                </c:pt>
                <c:pt idx="46">
                  <c:v>34.895833333333336</c:v>
                </c:pt>
                <c:pt idx="47">
                  <c:v>62.8472222222222</c:v>
                </c:pt>
                <c:pt idx="48">
                  <c:v>95.138888888888786</c:v>
                </c:pt>
                <c:pt idx="49">
                  <c:v>101.21527777777779</c:v>
                </c:pt>
                <c:pt idx="50">
                  <c:v>47.569444444444422</c:v>
                </c:pt>
                <c:pt idx="51">
                  <c:v>70.659722222222157</c:v>
                </c:pt>
                <c:pt idx="52">
                  <c:v>52.777777777777779</c:v>
                </c:pt>
                <c:pt idx="53">
                  <c:v>88.888888888888786</c:v>
                </c:pt>
                <c:pt idx="54">
                  <c:v>72.395833333333272</c:v>
                </c:pt>
                <c:pt idx="55">
                  <c:v>78.124999999999986</c:v>
                </c:pt>
                <c:pt idx="56">
                  <c:v>61.111111111111107</c:v>
                </c:pt>
                <c:pt idx="57">
                  <c:v>90.277777777777729</c:v>
                </c:pt>
                <c:pt idx="58">
                  <c:v>105.03472222222223</c:v>
                </c:pt>
                <c:pt idx="59">
                  <c:v>70.312500000000014</c:v>
                </c:pt>
                <c:pt idx="60">
                  <c:v>49.652777777777779</c:v>
                </c:pt>
                <c:pt idx="61">
                  <c:v>48.958333333333329</c:v>
                </c:pt>
                <c:pt idx="62">
                  <c:v>37.326388888888914</c:v>
                </c:pt>
                <c:pt idx="63">
                  <c:v>81.597222222222271</c:v>
                </c:pt>
                <c:pt idx="64">
                  <c:v>89.756944444444443</c:v>
                </c:pt>
                <c:pt idx="65">
                  <c:v>54.6875</c:v>
                </c:pt>
                <c:pt idx="66">
                  <c:v>96.527777777777729</c:v>
                </c:pt>
                <c:pt idx="67">
                  <c:v>53.645833333333336</c:v>
                </c:pt>
                <c:pt idx="68">
                  <c:v>55.034722222222221</c:v>
                </c:pt>
                <c:pt idx="69">
                  <c:v>62.5</c:v>
                </c:pt>
                <c:pt idx="70">
                  <c:v>56.597222222222229</c:v>
                </c:pt>
                <c:pt idx="71">
                  <c:v>68.229166666666671</c:v>
                </c:pt>
                <c:pt idx="72">
                  <c:v>79.340277777777786</c:v>
                </c:pt>
                <c:pt idx="73">
                  <c:v>83.333333333333272</c:v>
                </c:pt>
                <c:pt idx="74">
                  <c:v>70.659722222222157</c:v>
                </c:pt>
                <c:pt idx="75">
                  <c:v>54.861111111111114</c:v>
                </c:pt>
                <c:pt idx="76">
                  <c:v>48.4375</c:v>
                </c:pt>
                <c:pt idx="77">
                  <c:v>45.833333333333336</c:v>
                </c:pt>
                <c:pt idx="78">
                  <c:v>41.666666666666607</c:v>
                </c:pt>
                <c:pt idx="79">
                  <c:v>59.027777777777786</c:v>
                </c:pt>
                <c:pt idx="80">
                  <c:v>37.326388888888914</c:v>
                </c:pt>
                <c:pt idx="81">
                  <c:v>56.250000000000007</c:v>
                </c:pt>
                <c:pt idx="82">
                  <c:v>49.826388888888914</c:v>
                </c:pt>
                <c:pt idx="83">
                  <c:v>72.222222222222229</c:v>
                </c:pt>
                <c:pt idx="84">
                  <c:v>58.506944444444422</c:v>
                </c:pt>
                <c:pt idx="85">
                  <c:v>85.243055555555557</c:v>
                </c:pt>
                <c:pt idx="86">
                  <c:v>93.750000000000014</c:v>
                </c:pt>
                <c:pt idx="87">
                  <c:v>96.527777777777729</c:v>
                </c:pt>
                <c:pt idx="88">
                  <c:v>60.9375</c:v>
                </c:pt>
                <c:pt idx="89">
                  <c:v>52.256944444444414</c:v>
                </c:pt>
                <c:pt idx="90">
                  <c:v>189.236111111111</c:v>
                </c:pt>
                <c:pt idx="91">
                  <c:v>134.20138888888891</c:v>
                </c:pt>
                <c:pt idx="92">
                  <c:v>186.80555555555549</c:v>
                </c:pt>
                <c:pt idx="93">
                  <c:v>248.26388888888877</c:v>
                </c:pt>
                <c:pt idx="94">
                  <c:v>167.01388888888877</c:v>
                </c:pt>
                <c:pt idx="95">
                  <c:v>118.75</c:v>
                </c:pt>
                <c:pt idx="96">
                  <c:v>47.048611111111114</c:v>
                </c:pt>
                <c:pt idx="97">
                  <c:v>124.82638888888877</c:v>
                </c:pt>
                <c:pt idx="98">
                  <c:v>106.25</c:v>
                </c:pt>
                <c:pt idx="99">
                  <c:v>72.222222222222229</c:v>
                </c:pt>
              </c:numCache>
            </c:numRef>
          </c:yVal>
          <c:smooth val="0"/>
        </c:ser>
        <c:dLbls>
          <c:showLegendKey val="0"/>
          <c:showVal val="0"/>
          <c:showCatName val="0"/>
          <c:showSerName val="0"/>
          <c:showPercent val="0"/>
          <c:showBubbleSize val="0"/>
        </c:dLbls>
        <c:axId val="152411344"/>
        <c:axId val="152411736"/>
      </c:scatterChart>
      <c:valAx>
        <c:axId val="152411344"/>
        <c:scaling>
          <c:orientation val="minMax"/>
          <c:max val="250"/>
        </c:scaling>
        <c:delete val="0"/>
        <c:axPos val="b"/>
        <c:title>
          <c:tx>
            <c:rich>
              <a:bodyPr rot="0" spcFirstLastPara="1" vertOverflow="ellipsis" vert="horz" wrap="square" anchor="ctr" anchorCtr="1"/>
              <a:lstStyle/>
              <a:p>
                <a:pPr>
                  <a:defRPr sz="2000" b="1" i="0" u="none" strike="noStrike" kern="1200" baseline="0">
                    <a:solidFill>
                      <a:schemeClr val="tx1"/>
                    </a:solidFill>
                    <a:latin typeface="+mn-lt"/>
                    <a:ea typeface="+mn-ea"/>
                    <a:cs typeface="+mn-cs"/>
                  </a:defRPr>
                </a:pPr>
                <a:r>
                  <a:rPr lang="en-US" sz="2000" b="1">
                    <a:solidFill>
                      <a:schemeClr val="tx1"/>
                    </a:solidFill>
                  </a:rPr>
                  <a:t>Urinary Iodine Concentration (</a:t>
                </a:r>
                <a:r>
                  <a:rPr lang="el-GR" sz="2000" b="1">
                    <a:solidFill>
                      <a:schemeClr val="tx1"/>
                    </a:solidFill>
                  </a:rPr>
                  <a:t>μ</a:t>
                </a:r>
                <a:r>
                  <a:rPr lang="en-US" sz="2000" b="1">
                    <a:solidFill>
                      <a:schemeClr val="tx1"/>
                    </a:solidFill>
                  </a:rPr>
                  <a:t>g/l)</a:t>
                </a:r>
              </a:p>
            </c:rich>
          </c:tx>
          <c:overlay val="0"/>
          <c:spPr>
            <a:noFill/>
            <a:ln>
              <a:noFill/>
            </a:ln>
            <a:effectLst/>
          </c:spPr>
        </c:title>
        <c:numFmt formatCode="General" sourceLinked="1"/>
        <c:majorTickMark val="out"/>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152411736"/>
        <c:crossesAt val="0"/>
        <c:crossBetween val="midCat"/>
        <c:majorUnit val="10"/>
      </c:valAx>
      <c:valAx>
        <c:axId val="152411736"/>
        <c:scaling>
          <c:orientation val="minMax"/>
          <c:max val="250"/>
        </c:scaling>
        <c:delete val="0"/>
        <c:axPos val="l"/>
        <c:title>
          <c:tx>
            <c:rich>
              <a:bodyPr rot="-5400000" spcFirstLastPara="1" vertOverflow="ellipsis" vert="horz" wrap="square" anchor="ctr" anchorCtr="1"/>
              <a:lstStyle/>
              <a:p>
                <a:pPr>
                  <a:defRPr sz="2000" b="1" i="0" u="none" strike="noStrike" kern="1200" baseline="0">
                    <a:solidFill>
                      <a:schemeClr val="tx1"/>
                    </a:solidFill>
                    <a:latin typeface="+mn-lt"/>
                    <a:ea typeface="+mn-ea"/>
                    <a:cs typeface="+mn-cs"/>
                  </a:defRPr>
                </a:pPr>
                <a:r>
                  <a:rPr lang="en-US" sz="2000" b="1">
                    <a:solidFill>
                      <a:schemeClr val="tx1"/>
                    </a:solidFill>
                  </a:rPr>
                  <a:t>Urinary Iodine Concentration (</a:t>
                </a:r>
                <a:r>
                  <a:rPr lang="el-GR" sz="2000" b="1">
                    <a:solidFill>
                      <a:schemeClr val="tx1"/>
                    </a:solidFill>
                  </a:rPr>
                  <a:t>μ</a:t>
                </a:r>
                <a:r>
                  <a:rPr lang="en-US" sz="2000" b="1">
                    <a:solidFill>
                      <a:schemeClr val="tx1"/>
                    </a:solidFill>
                  </a:rPr>
                  <a:t>g/l)</a:t>
                </a:r>
              </a:p>
            </c:rich>
          </c:tx>
          <c:overlay val="0"/>
          <c:spPr>
            <a:noFill/>
            <a:ln>
              <a:noFill/>
            </a:ln>
            <a:effectLst/>
          </c:spPr>
        </c:title>
        <c:numFmt formatCode="General" sourceLinked="1"/>
        <c:majorTickMark val="out"/>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152411344"/>
        <c:crosses val="autoZero"/>
        <c:crossBetween val="midCat"/>
        <c:majorUnit val="10"/>
      </c:valAx>
      <c:spPr>
        <a:noFill/>
        <a:ln w="25400">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5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accent1">
                  <a:alpha val="90000"/>
                </a:schemeClr>
              </a:solidFill>
              <a:ln w="19050">
                <a:solidFill>
                  <a:schemeClr val="accent1">
                    <a:lumMod val="75000"/>
                  </a:schemeClr>
                </a:solidFill>
              </a:ln>
              <a:effectLst>
                <a:innerShdw blurRad="114300">
                  <a:schemeClr val="accent1">
                    <a:lumMod val="75000"/>
                  </a:schemeClr>
                </a:innerShdw>
              </a:effectLst>
              <a:scene3d>
                <a:camera prst="orthographicFront"/>
                <a:lightRig rig="threePt" dir="t"/>
              </a:scene3d>
              <a:sp3d contourW="19050" prstMaterial="flat">
                <a:contourClr>
                  <a:schemeClr val="accent1">
                    <a:lumMod val="75000"/>
                  </a:schemeClr>
                </a:contourClr>
              </a:sp3d>
            </c:spPr>
          </c:dPt>
          <c:dPt>
            <c:idx val="1"/>
            <c:bubble3D val="0"/>
            <c:spPr>
              <a:solidFill>
                <a:schemeClr val="accent6"/>
              </a:solidFill>
              <a:ln w="19050">
                <a:solidFill>
                  <a:schemeClr val="accent2">
                    <a:lumMod val="75000"/>
                  </a:schemeClr>
                </a:solidFill>
              </a:ln>
              <a:effectLst>
                <a:innerShdw blurRad="114300">
                  <a:schemeClr val="accent2">
                    <a:lumMod val="75000"/>
                  </a:schemeClr>
                </a:innerShdw>
              </a:effectLst>
              <a:scene3d>
                <a:camera prst="orthographicFront"/>
                <a:lightRig rig="threePt" dir="t"/>
              </a:scene3d>
              <a:sp3d contourW="19050" prstMaterial="flat">
                <a:contourClr>
                  <a:schemeClr val="accent2">
                    <a:lumMod val="75000"/>
                  </a:schemeClr>
                </a:contourClr>
              </a:sp3d>
            </c:spPr>
          </c:dPt>
          <c:dPt>
            <c:idx val="2"/>
            <c:bubble3D val="0"/>
            <c:spPr>
              <a:solidFill>
                <a:schemeClr val="accent3">
                  <a:alpha val="90000"/>
                </a:schemeClr>
              </a:solidFill>
              <a:ln w="19050">
                <a:solidFill>
                  <a:schemeClr val="accent3">
                    <a:lumMod val="75000"/>
                  </a:schemeClr>
                </a:solidFill>
              </a:ln>
              <a:effectLst>
                <a:innerShdw blurRad="114300">
                  <a:schemeClr val="accent3">
                    <a:lumMod val="75000"/>
                  </a:schemeClr>
                </a:innerShdw>
              </a:effectLst>
              <a:scene3d>
                <a:camera prst="orthographicFront"/>
                <a:lightRig rig="threePt" dir="t"/>
              </a:scene3d>
              <a:sp3d contourW="19050" prstMaterial="flat">
                <a:contourClr>
                  <a:schemeClr val="accent3">
                    <a:lumMod val="75000"/>
                  </a:schemeClr>
                </a:contourClr>
              </a:sp3d>
            </c:spPr>
          </c:dPt>
          <c:dPt>
            <c:idx val="3"/>
            <c:bubble3D val="0"/>
            <c:spPr>
              <a:solidFill>
                <a:srgbClr val="FFFF00"/>
              </a:solidFill>
              <a:ln w="19050">
                <a:solidFill>
                  <a:schemeClr val="accent4">
                    <a:lumMod val="75000"/>
                  </a:schemeClr>
                </a:solidFill>
              </a:ln>
              <a:effectLst>
                <a:innerShdw blurRad="114300">
                  <a:schemeClr val="accent4">
                    <a:lumMod val="75000"/>
                  </a:schemeClr>
                </a:innerShdw>
              </a:effectLst>
              <a:scene3d>
                <a:camera prst="orthographicFront"/>
                <a:lightRig rig="threePt" dir="t"/>
              </a:scene3d>
              <a:sp3d contourW="19050" prstMaterial="flat">
                <a:contourClr>
                  <a:schemeClr val="accent4">
                    <a:lumMod val="75000"/>
                  </a:schemeClr>
                </a:contourClr>
              </a:sp3d>
            </c:spPr>
          </c:dPt>
          <c:dLbls>
            <c:dLbl>
              <c:idx val="0"/>
              <c:spPr>
                <a:solidFill>
                  <a:schemeClr val="lt1">
                    <a:alpha val="90000"/>
                  </a:schemeClr>
                </a:solidFill>
                <a:ln w="12700" cap="flat" cmpd="sng" algn="ctr">
                  <a:solidFill>
                    <a:schemeClr val="accent1"/>
                  </a:solidFill>
                  <a:round/>
                </a:ln>
                <a:effectLst>
                  <a:outerShdw blurRad="50800" dist="38100" dir="2700000" algn="tl" rotWithShape="0">
                    <a:schemeClr val="accent1">
                      <a:lumMod val="75000"/>
                      <a:alpha val="40000"/>
                    </a:schemeClr>
                  </a:outerShdw>
                </a:effectLst>
              </c:spPr>
              <c:txPr>
                <a:bodyPr rot="0" spcFirstLastPara="1" vertOverflow="clip" horzOverflow="clip" vert="horz" wrap="square" lIns="38100" tIns="19050" rIns="38100" bIns="19050" anchor="ctr" anchorCtr="1">
                  <a:spAutoFit/>
                </a:bodyPr>
                <a:lstStyle/>
                <a:p>
                  <a:pPr>
                    <a:defRPr sz="1800" b="0" i="0" u="none" strike="noStrike" kern="1200" baseline="0">
                      <a:solidFill>
                        <a:schemeClr val="accent1"/>
                      </a:solidFill>
                      <a:effectLst/>
                      <a:latin typeface="+mn-lt"/>
                      <a:ea typeface="+mn-ea"/>
                      <a:cs typeface="+mn-cs"/>
                    </a:defRPr>
                  </a:pPr>
                  <a:endParaRPr lang="en-US"/>
                </a:p>
              </c:txPr>
              <c:dLblPos val="inEnd"/>
              <c:showLegendKey val="0"/>
              <c:showVal val="0"/>
              <c:showCatName val="1"/>
              <c:showSerName val="0"/>
              <c:showPercent val="1"/>
              <c:showBubbleSize val="0"/>
            </c:dLbl>
            <c:dLbl>
              <c:idx val="1"/>
              <c:spPr>
                <a:solidFill>
                  <a:schemeClr val="lt1">
                    <a:alpha val="90000"/>
                  </a:schemeClr>
                </a:solidFill>
                <a:ln w="12700" cap="flat" cmpd="sng" algn="ctr">
                  <a:solidFill>
                    <a:schemeClr val="accent2"/>
                  </a:solidFill>
                  <a:round/>
                </a:ln>
                <a:effectLst>
                  <a:outerShdw blurRad="50800" dist="38100" dir="2700000" algn="tl" rotWithShape="0">
                    <a:schemeClr val="accent2">
                      <a:lumMod val="75000"/>
                      <a:alpha val="40000"/>
                    </a:schemeClr>
                  </a:outerShdw>
                </a:effectLst>
              </c:spPr>
              <c:txPr>
                <a:bodyPr rot="0" spcFirstLastPara="1" vertOverflow="clip" horzOverflow="clip" vert="horz" wrap="square" lIns="38100" tIns="19050" rIns="38100" bIns="19050" anchor="ctr" anchorCtr="1">
                  <a:spAutoFit/>
                </a:bodyPr>
                <a:lstStyle/>
                <a:p>
                  <a:pPr>
                    <a:defRPr sz="1800" b="0" i="0" u="none" strike="noStrike" kern="1200" baseline="0">
                      <a:solidFill>
                        <a:schemeClr val="accent2"/>
                      </a:solidFill>
                      <a:effectLst/>
                      <a:latin typeface="+mn-lt"/>
                      <a:ea typeface="+mn-ea"/>
                      <a:cs typeface="+mn-cs"/>
                    </a:defRPr>
                  </a:pPr>
                  <a:endParaRPr lang="en-US"/>
                </a:p>
              </c:txPr>
              <c:dLblPos val="inEnd"/>
              <c:showLegendKey val="0"/>
              <c:showVal val="0"/>
              <c:showCatName val="1"/>
              <c:showSerName val="0"/>
              <c:showPercent val="1"/>
              <c:showBubbleSize val="0"/>
            </c:dLbl>
            <c:dLbl>
              <c:idx val="2"/>
              <c:spPr>
                <a:solidFill>
                  <a:schemeClr val="lt1">
                    <a:alpha val="90000"/>
                  </a:schemeClr>
                </a:solidFill>
                <a:ln w="12700" cap="flat" cmpd="sng" algn="ctr">
                  <a:solidFill>
                    <a:schemeClr val="accent3"/>
                  </a:solidFill>
                  <a:round/>
                </a:ln>
                <a:effectLst>
                  <a:outerShdw blurRad="50800" dist="38100" dir="2700000" algn="tl" rotWithShape="0">
                    <a:schemeClr val="accent3">
                      <a:lumMod val="75000"/>
                      <a:alpha val="40000"/>
                    </a:schemeClr>
                  </a:outerShdw>
                </a:effectLst>
              </c:spPr>
              <c:txPr>
                <a:bodyPr rot="0" spcFirstLastPara="1" vertOverflow="clip" horzOverflow="clip" vert="horz" wrap="square" lIns="38100" tIns="19050" rIns="38100" bIns="19050" anchor="ctr" anchorCtr="1">
                  <a:spAutoFit/>
                </a:bodyPr>
                <a:lstStyle/>
                <a:p>
                  <a:pPr>
                    <a:defRPr sz="1800" b="0" i="0" u="none" strike="noStrike" kern="1200" baseline="0">
                      <a:solidFill>
                        <a:schemeClr val="accent3"/>
                      </a:solidFill>
                      <a:effectLst/>
                      <a:latin typeface="+mn-lt"/>
                      <a:ea typeface="+mn-ea"/>
                      <a:cs typeface="+mn-cs"/>
                    </a:defRPr>
                  </a:pPr>
                  <a:endParaRPr lang="en-US"/>
                </a:p>
              </c:txPr>
              <c:dLblPos val="inEnd"/>
              <c:showLegendKey val="0"/>
              <c:showVal val="0"/>
              <c:showCatName val="1"/>
              <c:showSerName val="0"/>
              <c:showPercent val="1"/>
              <c:showBubbleSize val="0"/>
            </c:dLbl>
            <c:dLbl>
              <c:idx val="3"/>
              <c:spPr>
                <a:solidFill>
                  <a:schemeClr val="lt1">
                    <a:alpha val="90000"/>
                  </a:schemeClr>
                </a:solidFill>
                <a:ln w="12700" cap="flat" cmpd="sng" algn="ctr">
                  <a:solidFill>
                    <a:schemeClr val="accent4"/>
                  </a:solidFill>
                  <a:round/>
                </a:ln>
                <a:effectLst>
                  <a:outerShdw blurRad="50800" dist="38100" dir="2700000" algn="tl" rotWithShape="0">
                    <a:schemeClr val="accent4">
                      <a:lumMod val="75000"/>
                      <a:alpha val="40000"/>
                    </a:schemeClr>
                  </a:outerShdw>
                </a:effectLst>
              </c:spPr>
              <c:txPr>
                <a:bodyPr rot="0" spcFirstLastPara="1" vertOverflow="clip" horzOverflow="clip" vert="horz" wrap="square" lIns="38100" tIns="19050" rIns="38100" bIns="19050" anchor="ctr" anchorCtr="1">
                  <a:spAutoFit/>
                </a:bodyPr>
                <a:lstStyle/>
                <a:p>
                  <a:pPr>
                    <a:defRPr sz="1800" b="0" i="0" u="none" strike="noStrike" kern="1200" baseline="0">
                      <a:solidFill>
                        <a:schemeClr val="accent4"/>
                      </a:solidFill>
                      <a:effectLst/>
                      <a:latin typeface="+mn-lt"/>
                      <a:ea typeface="+mn-ea"/>
                      <a:cs typeface="+mn-cs"/>
                    </a:defRPr>
                  </a:pPr>
                  <a:endParaRPr lang="en-US"/>
                </a:p>
              </c:txPr>
              <c:dLblPos val="inEnd"/>
              <c:showLegendKey val="0"/>
              <c:showVal val="0"/>
              <c:showCatName val="1"/>
              <c:showSerName val="0"/>
              <c:showPercent val="1"/>
              <c:showBubbleSize val="0"/>
            </c:dLbl>
            <c:spPr>
              <a:solidFill>
                <a:prstClr val="white">
                  <a:alpha val="90000"/>
                </a:prstClr>
              </a:solidFill>
              <a:ln w="12700" cap="flat" cmpd="sng" algn="ctr">
                <a:solidFill>
                  <a:srgbClr val="4F81BD"/>
                </a:solidFill>
                <a:round/>
              </a:ln>
              <a:effectLst>
                <a:outerShdw blurRad="50800" dist="38100" dir="2700000" algn="tl" rotWithShape="0">
                  <a:srgbClr val="4F81BD">
                    <a:lumMod val="75000"/>
                    <a:alpha val="40000"/>
                  </a:srgbClr>
                </a:outerShdw>
              </a:effectLst>
            </c:spPr>
            <c:txPr>
              <a:bodyPr rot="0" spcFirstLastPara="1" vertOverflow="clip" horzOverflow="clip" vert="horz" wrap="square" lIns="38100" tIns="19050" rIns="38100" bIns="19050" anchor="ctr" anchorCtr="1">
                <a:spAutoFit/>
              </a:bodyPr>
              <a:lstStyle/>
              <a:p>
                <a:pPr>
                  <a:defRPr sz="1800" b="0" i="0" u="none" strike="noStrike" kern="1200" baseline="0">
                    <a:solidFill>
                      <a:schemeClr val="accent1"/>
                    </a:solidFill>
                    <a:effectLst/>
                    <a:latin typeface="+mn-lt"/>
                    <a:ea typeface="+mn-ea"/>
                    <a:cs typeface="+mn-cs"/>
                  </a:defRPr>
                </a:pPr>
                <a:endParaRPr lang="en-US"/>
              </a:p>
            </c:txPr>
            <c:dLblPos val="inEnd"/>
            <c:showLegendKey val="0"/>
            <c:showVal val="0"/>
            <c:showCatName val="1"/>
            <c:showSerName val="0"/>
            <c:showPercent val="1"/>
            <c:showBubbleSize val="0"/>
            <c:showLeaderLines val="1"/>
            <c:leaderLines>
              <c:spPr>
                <a:ln w="9525">
                  <a:solidFill>
                    <a:schemeClr val="tx1">
                      <a:lumMod val="35000"/>
                      <a:lumOff val="65000"/>
                    </a:schemeClr>
                  </a:solidFill>
                </a:ln>
                <a:effectLst/>
              </c:spPr>
            </c:leaderLines>
            <c:extLst>
              <c:ext xmlns:c15="http://schemas.microsoft.com/office/drawing/2012/chart" uri="{CE6537A1-D6FC-4f65-9D91-7224C49458BB}"/>
            </c:extLst>
          </c:dLbls>
          <c:cat>
            <c:strRef>
              <c:f>Sheet1!$F$79:$F$82</c:f>
              <c:strCache>
                <c:ptCount val="4"/>
                <c:pt idx="0">
                  <c:v>MOID</c:v>
                </c:pt>
                <c:pt idx="1">
                  <c:v>MID</c:v>
                </c:pt>
                <c:pt idx="2">
                  <c:v>AIC</c:v>
                </c:pt>
                <c:pt idx="3">
                  <c:v>RIH</c:v>
                </c:pt>
              </c:strCache>
            </c:strRef>
          </c:cat>
          <c:val>
            <c:numRef>
              <c:f>Sheet1!$G$79:$G$82</c:f>
              <c:numCache>
                <c:formatCode>General</c:formatCode>
                <c:ptCount val="4"/>
                <c:pt idx="0">
                  <c:v>15</c:v>
                </c:pt>
                <c:pt idx="1">
                  <c:v>63</c:v>
                </c:pt>
                <c:pt idx="2">
                  <c:v>21</c:v>
                </c:pt>
                <c:pt idx="3">
                  <c:v>1</c:v>
                </c:pt>
              </c:numCache>
            </c:numRef>
          </c:val>
        </c:ser>
        <c:dLbls>
          <c:dLblPos val="inEnd"/>
          <c:showLegendKey val="0"/>
          <c:showVal val="0"/>
          <c:showCatName val="1"/>
          <c:showSerName val="0"/>
          <c:showPercent val="0"/>
          <c:showBubbleSize val="0"/>
          <c:showLeaderLines val="1"/>
        </c:dLbls>
      </c:pie3D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invertIfNegative val="0"/>
          <c:dLbls>
            <c:dLbl>
              <c:idx val="0"/>
              <c:spPr/>
              <c:txPr>
                <a:bodyPr/>
                <a:lstStyle/>
                <a:p>
                  <a:pPr>
                    <a:defRPr sz="1800"/>
                  </a:pPr>
                  <a:endParaRPr lang="en-US"/>
                </a:p>
              </c:txPr>
              <c:showLegendKey val="0"/>
              <c:showVal val="1"/>
              <c:showCatName val="0"/>
              <c:showSerName val="0"/>
              <c:showPercent val="0"/>
              <c:showBubbleSize val="0"/>
            </c:dLbl>
            <c:dLbl>
              <c:idx val="1"/>
              <c:spPr/>
              <c:txPr>
                <a:bodyPr/>
                <a:lstStyle/>
                <a:p>
                  <a:pPr>
                    <a:defRPr sz="1800"/>
                  </a:pPr>
                  <a:endParaRPr lang="en-US"/>
                </a:p>
              </c:txPr>
              <c:showLegendKey val="0"/>
              <c:showVal val="1"/>
              <c:showCatName val="0"/>
              <c:showSerName val="0"/>
              <c:showPercent val="0"/>
              <c:showBubbleSize val="0"/>
            </c:dLbl>
            <c:dLbl>
              <c:idx val="2"/>
              <c:spPr/>
              <c:txPr>
                <a:bodyPr/>
                <a:lstStyle/>
                <a:p>
                  <a:pPr>
                    <a:defRPr sz="1800"/>
                  </a:pPr>
                  <a:endParaRPr lang="en-US"/>
                </a:p>
              </c:txPr>
              <c:showLegendKey val="0"/>
              <c:showVal val="1"/>
              <c:showCatName val="0"/>
              <c:showSerName val="0"/>
              <c:showPercent val="0"/>
              <c:showBubbleSize val="0"/>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Sheet1!$C$4:$E$4</c:f>
              <c:strCache>
                <c:ptCount val="3"/>
                <c:pt idx="0">
                  <c:v>0</c:v>
                </c:pt>
                <c:pt idx="1">
                  <c:v>&lt;15mg/kg</c:v>
                </c:pt>
                <c:pt idx="2">
                  <c:v>≥15mg/kg</c:v>
                </c:pt>
              </c:strCache>
            </c:strRef>
          </c:cat>
          <c:val>
            <c:numRef>
              <c:f>Sheet1!$C$5:$E$5</c:f>
              <c:numCache>
                <c:formatCode>General</c:formatCode>
                <c:ptCount val="3"/>
                <c:pt idx="0">
                  <c:v>0</c:v>
                </c:pt>
                <c:pt idx="1">
                  <c:v>4</c:v>
                </c:pt>
                <c:pt idx="2">
                  <c:v>96</c:v>
                </c:pt>
              </c:numCache>
            </c:numRef>
          </c:val>
        </c:ser>
        <c:dLbls>
          <c:showLegendKey val="0"/>
          <c:showVal val="0"/>
          <c:showCatName val="0"/>
          <c:showSerName val="0"/>
          <c:showPercent val="0"/>
          <c:showBubbleSize val="0"/>
        </c:dLbls>
        <c:gapWidth val="300"/>
        <c:axId val="153609344"/>
        <c:axId val="153609736"/>
      </c:barChart>
      <c:catAx>
        <c:axId val="153609344"/>
        <c:scaling>
          <c:orientation val="minMax"/>
        </c:scaling>
        <c:delete val="0"/>
        <c:axPos val="b"/>
        <c:title>
          <c:tx>
            <c:rich>
              <a:bodyPr/>
              <a:lstStyle/>
              <a:p>
                <a:pPr>
                  <a:defRPr sz="2000"/>
                </a:pPr>
                <a:r>
                  <a:rPr lang="en-US" sz="2000"/>
                  <a:t>Range</a:t>
                </a:r>
                <a:r>
                  <a:rPr lang="en-US" sz="2000" baseline="0"/>
                  <a:t> of iodine concentration</a:t>
                </a:r>
                <a:endParaRPr lang="en-US" sz="2000"/>
              </a:p>
            </c:rich>
          </c:tx>
          <c:overlay val="0"/>
        </c:title>
        <c:numFmt formatCode="General" sourceLinked="0"/>
        <c:majorTickMark val="none"/>
        <c:minorTickMark val="none"/>
        <c:tickLblPos val="nextTo"/>
        <c:txPr>
          <a:bodyPr/>
          <a:lstStyle/>
          <a:p>
            <a:pPr>
              <a:defRPr sz="1600"/>
            </a:pPr>
            <a:endParaRPr lang="en-US"/>
          </a:p>
        </c:txPr>
        <c:crossAx val="153609736"/>
        <c:crosses val="autoZero"/>
        <c:auto val="1"/>
        <c:lblAlgn val="ctr"/>
        <c:lblOffset val="100"/>
        <c:noMultiLvlLbl val="0"/>
      </c:catAx>
      <c:valAx>
        <c:axId val="153609736"/>
        <c:scaling>
          <c:orientation val="minMax"/>
        </c:scaling>
        <c:delete val="0"/>
        <c:axPos val="l"/>
        <c:title>
          <c:tx>
            <c:rich>
              <a:bodyPr/>
              <a:lstStyle/>
              <a:p>
                <a:pPr>
                  <a:defRPr sz="2000"/>
                </a:pPr>
                <a:r>
                  <a:rPr lang="en-US" sz="2000"/>
                  <a:t>Percentage (%)</a:t>
                </a:r>
                <a:r>
                  <a:rPr lang="en-US" sz="2000" baseline="0"/>
                  <a:t> of the distribution</a:t>
                </a:r>
                <a:endParaRPr lang="en-US" sz="2000"/>
              </a:p>
            </c:rich>
          </c:tx>
          <c:overlay val="0"/>
        </c:title>
        <c:numFmt formatCode="General" sourceLinked="1"/>
        <c:majorTickMark val="out"/>
        <c:minorTickMark val="none"/>
        <c:tickLblPos val="nextTo"/>
        <c:crossAx val="153609344"/>
        <c:crosses val="autoZero"/>
        <c:crossBetween val="between"/>
      </c:valAx>
    </c:plotArea>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Sheet3!$B$3:$B$7</c:f>
              <c:strCache>
                <c:ptCount val="5"/>
                <c:pt idx="0">
                  <c:v>blood</c:v>
                </c:pt>
                <c:pt idx="1">
                  <c:v>bilirubin</c:v>
                </c:pt>
                <c:pt idx="2">
                  <c:v>protein</c:v>
                </c:pt>
                <c:pt idx="3">
                  <c:v>ascorbic acid</c:v>
                </c:pt>
                <c:pt idx="4">
                  <c:v>urobilinogen</c:v>
                </c:pt>
              </c:strCache>
            </c:strRef>
          </c:cat>
          <c:val>
            <c:numRef>
              <c:f>Sheet3!$C$3:$C$7</c:f>
              <c:numCache>
                <c:formatCode>General</c:formatCode>
                <c:ptCount val="5"/>
                <c:pt idx="0">
                  <c:v>9</c:v>
                </c:pt>
                <c:pt idx="1">
                  <c:v>1</c:v>
                </c:pt>
                <c:pt idx="2">
                  <c:v>81</c:v>
                </c:pt>
                <c:pt idx="3">
                  <c:v>15</c:v>
                </c:pt>
                <c:pt idx="4">
                  <c:v>1</c:v>
                </c:pt>
              </c:numCache>
            </c:numRef>
          </c:val>
        </c:ser>
        <c:dLbls>
          <c:showLegendKey val="0"/>
          <c:showVal val="0"/>
          <c:showCatName val="0"/>
          <c:showSerName val="0"/>
          <c:showPercent val="0"/>
          <c:showBubbleSize val="0"/>
        </c:dLbls>
        <c:gapWidth val="300"/>
        <c:axId val="153610128"/>
        <c:axId val="153610520"/>
      </c:barChart>
      <c:catAx>
        <c:axId val="153610128"/>
        <c:scaling>
          <c:orientation val="minMax"/>
        </c:scaling>
        <c:delete val="0"/>
        <c:axPos val="b"/>
        <c:title>
          <c:tx>
            <c:rich>
              <a:bodyPr/>
              <a:lstStyle/>
              <a:p>
                <a:pPr>
                  <a:defRPr sz="1400"/>
                </a:pPr>
                <a:r>
                  <a:rPr lang="en-US" sz="1400" dirty="0" smtClean="0"/>
                  <a:t>Urinary</a:t>
                </a:r>
                <a:r>
                  <a:rPr lang="en-US" sz="1400" baseline="0" dirty="0" smtClean="0"/>
                  <a:t> indices</a:t>
                </a:r>
                <a:endParaRPr lang="en-US" sz="1400" dirty="0"/>
              </a:p>
            </c:rich>
          </c:tx>
          <c:overlay val="0"/>
        </c:title>
        <c:numFmt formatCode="General" sourceLinked="0"/>
        <c:majorTickMark val="none"/>
        <c:minorTickMark val="none"/>
        <c:tickLblPos val="nextTo"/>
        <c:txPr>
          <a:bodyPr/>
          <a:lstStyle/>
          <a:p>
            <a:pPr>
              <a:defRPr sz="2000"/>
            </a:pPr>
            <a:endParaRPr lang="en-US"/>
          </a:p>
        </c:txPr>
        <c:crossAx val="153610520"/>
        <c:crosses val="autoZero"/>
        <c:auto val="1"/>
        <c:lblAlgn val="ctr"/>
        <c:lblOffset val="100"/>
        <c:noMultiLvlLbl val="0"/>
      </c:catAx>
      <c:valAx>
        <c:axId val="153610520"/>
        <c:scaling>
          <c:orientation val="minMax"/>
        </c:scaling>
        <c:delete val="0"/>
        <c:axPos val="l"/>
        <c:title>
          <c:tx>
            <c:rich>
              <a:bodyPr/>
              <a:lstStyle/>
              <a:p>
                <a:pPr>
                  <a:defRPr sz="2000"/>
                </a:pPr>
                <a:r>
                  <a:rPr lang="en-US" sz="2000" dirty="0" smtClean="0"/>
                  <a:t>Percentage (%)</a:t>
                </a:r>
                <a:r>
                  <a:rPr lang="en-US" sz="2000" baseline="0" dirty="0" smtClean="0"/>
                  <a:t> of the respondents</a:t>
                </a:r>
                <a:endParaRPr lang="en-US" sz="2000" dirty="0"/>
              </a:p>
            </c:rich>
          </c:tx>
          <c:overlay val="0"/>
        </c:title>
        <c:numFmt formatCode="General" sourceLinked="1"/>
        <c:majorTickMark val="out"/>
        <c:minorTickMark val="none"/>
        <c:tickLblPos val="nextTo"/>
        <c:crossAx val="153610128"/>
        <c:crosses val="autoZero"/>
        <c:crossBetween val="between"/>
      </c:valAx>
    </c:plotArea>
    <c:plotVisOnly val="1"/>
    <c:dispBlanksAs val="gap"/>
    <c:showDLblsOverMax val="0"/>
  </c:chart>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3">
  <cs:axisTitle>
    <cs:lnRef idx="0"/>
    <cs:fillRef idx="0"/>
    <cs:effectRef idx="0"/>
    <cs:fontRef idx="minor">
      <a:schemeClr val="tx1">
        <a:lumMod val="50000"/>
        <a:lumOff val="50000"/>
      </a:schemeClr>
    </cs:fontRef>
    <cs:defRPr sz="900" kern="1200"/>
  </cs:axisTitle>
  <cs:categoryAxis>
    <cs:lnRef idx="0"/>
    <cs:fillRef idx="0"/>
    <cs:effectRef idx="0"/>
    <cs:fontRef idx="minor">
      <a:schemeClr val="tx1">
        <a:lumMod val="65000"/>
        <a:lumOff val="35000"/>
      </a:schemeClr>
    </cs:fontRef>
    <cs:spPr>
      <a:ln w="1587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styleClr val="auto"/>
    </cs:lnRef>
    <cs:fillRef idx="0"/>
    <cs:effectRef idx="0">
      <cs:styleClr val="auto"/>
    </cs:effectRef>
    <cs:fontRef idx="minor">
      <cs:styleClr val="auto"/>
    </cs:fontRef>
    <cs:spPr>
      <a:solidFill>
        <a:schemeClr val="lt1">
          <a:alpha val="90000"/>
        </a:schemeClr>
      </a:solidFill>
      <a:ln w="12700" cap="flat" cmpd="sng" algn="ctr">
        <a:solidFill>
          <a:schemeClr val="phClr"/>
        </a:solidFill>
        <a:round/>
      </a:ln>
      <a:effectLst>
        <a:outerShdw blurRad="50800" dist="38100" dir="2700000" algn="tl" rotWithShape="0">
          <a:schemeClr val="phClr">
            <a:lumMod val="75000"/>
            <a:alpha val="40000"/>
          </a:schemeClr>
        </a:outerShdw>
      </a:effectLst>
    </cs:spPr>
    <cs:defRPr sz="1000" b="0" i="0" u="none" strike="noStrike" kern="1200" baseline="0">
      <a:effectLst/>
    </cs:defRPr>
    <cs:bodyPr rot="0" spcFirstLastPara="1" vertOverflow="clip" horzOverflow="clip" vert="horz" wrap="square" lIns="38100" tIns="19050" rIns="38100" bIns="19050" anchor="ctr" anchorCtr="1">
      <a:spAutoFit/>
    </cs:bodyPr>
  </cs:dataLabel>
  <cs:dataLabelCallout>
    <cs:lnRef idx="0">
      <cs:styleClr val="auto"/>
    </cs:lnRef>
    <cs:fillRef idx="0"/>
    <cs:effectRef idx="0">
      <cs:styleClr val="auto"/>
    </cs:effectRef>
    <cs:fontRef idx="minor">
      <cs:styleClr val="auto"/>
    </cs:fontRef>
    <cs:spPr>
      <a:solidFill>
        <a:schemeClr val="lt1">
          <a:alpha val="90000"/>
        </a:schemeClr>
      </a:solidFill>
      <a:ln w="12700" cap="flat" cmpd="sng" algn="ctr">
        <a:solidFill>
          <a:schemeClr val="phClr"/>
        </a:solidFill>
        <a:round/>
      </a:ln>
      <a:effectLst>
        <a:outerShdw blurRad="50800" dist="38100" dir="2700000" algn="tl" rotWithShape="0">
          <a:schemeClr val="phClr">
            <a:lumMod val="75000"/>
            <a:alpha val="40000"/>
          </a:schemeClr>
        </a:outerShdw>
      </a:effectLst>
    </cs:spPr>
    <cs:defRPr sz="1000" b="0" i="0" u="none" strike="noStrike" kern="1200" baseline="0">
      <a:effectLst/>
    </cs:defRPr>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alpha val="70000"/>
        </a:schemeClr>
      </a:solidFill>
    </cs:spPr>
  </cs:dataPoint>
  <cs:dataPoint3D>
    <cs:lnRef idx="0">
      <cs:styleClr val="auto"/>
    </cs:lnRef>
    <cs:fillRef idx="0">
      <cs:styleClr val="auto"/>
    </cs:fillRef>
    <cs:effectRef idx="0">
      <cs:styleClr val="auto"/>
    </cs:effectRef>
    <cs:fontRef idx="minor">
      <a:schemeClr val="tx1"/>
    </cs:fontRef>
    <cs:spPr>
      <a:solidFill>
        <a:schemeClr val="phClr">
          <a:alpha val="90000"/>
        </a:schemeClr>
      </a:solidFill>
      <a:ln w="19050">
        <a:solidFill>
          <a:schemeClr val="phClr">
            <a:lumMod val="75000"/>
          </a:schemeClr>
        </a:solidFill>
      </a:ln>
      <a:effectLst>
        <a:innerShdw blurRad="114300">
          <a:schemeClr val="phClr">
            <a:lumMod val="75000"/>
          </a:schemeClr>
        </a:innerShdw>
      </a:effectLst>
      <a:scene3d>
        <a:camera prst="orthographicFront"/>
        <a:lightRig rig="threePt" dir="t"/>
      </a:scene3d>
      <a:sp3d contourW="19050" prstMaterial="flat">
        <a:contourClr>
          <a:schemeClr val="accent4">
            <a:lumMod val="75000"/>
          </a:schemeClr>
        </a:contourClr>
      </a:sp3d>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5000"/>
            <a:lumOff val="9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800" b="1" kern="1200" cap="all" baseline="0"/>
  </cs:title>
  <cs:trendline>
    <cs:lnRef idx="0">
      <cs:styleClr val="auto"/>
    </cs:lnRef>
    <cs:fillRef idx="0"/>
    <cs:effectRef idx="0"/>
    <cs:fontRef idx="minor">
      <a:schemeClr val="dk1"/>
    </cs:fontRef>
    <cs:spPr>
      <a:ln w="15875"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900" kern="1200" spc="20" baseline="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6BAD812-AAE7-4666-B803-755328DA431E}" type="datetimeFigureOut">
              <a:rPr lang="en-US" smtClean="0"/>
              <a:pPr/>
              <a:t>8/18/2015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4E9762A-DF82-4F30-B316-5C869B01FDCE}" type="slidenum">
              <a:rPr lang="en-US" smtClean="0"/>
              <a:pPr/>
              <a:t>‹#›</a:t>
            </a:fld>
            <a:endParaRPr lang="en-US"/>
          </a:p>
        </p:txBody>
      </p:sp>
    </p:spTree>
    <p:extLst>
      <p:ext uri="{BB962C8B-B14F-4D97-AF65-F5344CB8AC3E}">
        <p14:creationId xmlns:p14="http://schemas.microsoft.com/office/powerpoint/2010/main" val="42345915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7CF1BD5-D8E3-4A9F-BC9A-1CACCD5889C2}" type="slidenum">
              <a:rPr lang="en-US" smtClean="0"/>
              <a:pPr/>
              <a:t>11</a:t>
            </a:fld>
            <a:endParaRPr lang="en-US"/>
          </a:p>
        </p:txBody>
      </p:sp>
    </p:spTree>
    <p:extLst>
      <p:ext uri="{BB962C8B-B14F-4D97-AF65-F5344CB8AC3E}">
        <p14:creationId xmlns:p14="http://schemas.microsoft.com/office/powerpoint/2010/main" val="24654276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7CF1BD5-D8E3-4A9F-BC9A-1CACCD5889C2}" type="slidenum">
              <a:rPr lang="en-US" smtClean="0"/>
              <a:pPr/>
              <a:t>14</a:t>
            </a:fld>
            <a:endParaRPr lang="en-US"/>
          </a:p>
        </p:txBody>
      </p:sp>
    </p:spTree>
    <p:extLst>
      <p:ext uri="{BB962C8B-B14F-4D97-AF65-F5344CB8AC3E}">
        <p14:creationId xmlns:p14="http://schemas.microsoft.com/office/powerpoint/2010/main" val="33876400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CC3AFDB-8E13-4ABB-88FE-15EE577F13BD}" type="datetimeFigureOut">
              <a:rPr lang="en-US" smtClean="0"/>
              <a:pPr/>
              <a:t>8/18/2015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81CF24-EA54-4CE6-B125-6819127B199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CC3AFDB-8E13-4ABB-88FE-15EE577F13BD}" type="datetimeFigureOut">
              <a:rPr lang="en-US" smtClean="0"/>
              <a:pPr/>
              <a:t>8/18/2015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81CF24-EA54-4CE6-B125-6819127B199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CC3AFDB-8E13-4ABB-88FE-15EE577F13BD}" type="datetimeFigureOut">
              <a:rPr lang="en-US" smtClean="0"/>
              <a:pPr/>
              <a:t>8/18/2015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81CF24-EA54-4CE6-B125-6819127B199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CC3AFDB-8E13-4ABB-88FE-15EE577F13BD}" type="datetimeFigureOut">
              <a:rPr lang="en-US" smtClean="0"/>
              <a:pPr/>
              <a:t>8/18/2015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81CF24-EA54-4CE6-B125-6819127B199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CC3AFDB-8E13-4ABB-88FE-15EE577F13BD}" type="datetimeFigureOut">
              <a:rPr lang="en-US" smtClean="0"/>
              <a:pPr/>
              <a:t>8/18/2015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81CF24-EA54-4CE6-B125-6819127B199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CC3AFDB-8E13-4ABB-88FE-15EE577F13BD}" type="datetimeFigureOut">
              <a:rPr lang="en-US" smtClean="0"/>
              <a:pPr/>
              <a:t>8/18/2015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81CF24-EA54-4CE6-B125-6819127B199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CC3AFDB-8E13-4ABB-88FE-15EE577F13BD}" type="datetimeFigureOut">
              <a:rPr lang="en-US" smtClean="0"/>
              <a:pPr/>
              <a:t>8/18/2015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81CF24-EA54-4CE6-B125-6819127B199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CC3AFDB-8E13-4ABB-88FE-15EE577F13BD}" type="datetimeFigureOut">
              <a:rPr lang="en-US" smtClean="0"/>
              <a:pPr/>
              <a:t>8/18/2015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81CF24-EA54-4CE6-B125-6819127B199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CC3AFDB-8E13-4ABB-88FE-15EE577F13BD}" type="datetimeFigureOut">
              <a:rPr lang="en-US" smtClean="0"/>
              <a:pPr/>
              <a:t>8/18/2015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81CF24-EA54-4CE6-B125-6819127B199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CC3AFDB-8E13-4ABB-88FE-15EE577F13BD}" type="datetimeFigureOut">
              <a:rPr lang="en-US" smtClean="0"/>
              <a:pPr/>
              <a:t>8/18/2015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81CF24-EA54-4CE6-B125-6819127B199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CC3AFDB-8E13-4ABB-88FE-15EE577F13BD}" type="datetimeFigureOut">
              <a:rPr lang="en-US" smtClean="0"/>
              <a:pPr/>
              <a:t>8/18/2015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81CF24-EA54-4CE6-B125-6819127B199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C3AFDB-8E13-4ABB-88FE-15EE577F13BD}" type="datetimeFigureOut">
              <a:rPr lang="en-US" smtClean="0"/>
              <a:pPr/>
              <a:t>8/18/2015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81CF24-EA54-4CE6-B125-6819127B199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bdjams16187@yahoo.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1600200"/>
            <a:ext cx="7772400" cy="1470025"/>
          </a:xfrm>
        </p:spPr>
        <p:txBody>
          <a:bodyPr>
            <a:normAutofit fontScale="90000"/>
          </a:bodyPr>
          <a:lstStyle/>
          <a:p>
            <a:r>
              <a:rPr lang="en-US" sz="2700" b="1" dirty="0" smtClean="0">
                <a:solidFill>
                  <a:srgbClr val="0070C0"/>
                </a:solidFill>
              </a:rPr>
              <a:t/>
            </a:r>
            <a:br>
              <a:rPr lang="en-US" sz="2700" b="1" dirty="0" smtClean="0">
                <a:solidFill>
                  <a:srgbClr val="0070C0"/>
                </a:solidFill>
              </a:rPr>
            </a:br>
            <a:r>
              <a:rPr lang="en-US" sz="2700" b="1" dirty="0" smtClean="0">
                <a:solidFill>
                  <a:srgbClr val="0070C0"/>
                </a:solidFill>
              </a:rPr>
              <a:t>HOUSEHOLD SALT IODISATION LEVEL AND URINARY IODINE CONCENTRATION OF CHILDREN ATTENDING PUBLIC PRIMARY SCHOOLS IN ZARIA, NORTHWEST NIGERIA</a:t>
            </a:r>
            <a:r>
              <a:rPr lang="en-US" dirty="0" smtClean="0">
                <a:solidFill>
                  <a:srgbClr val="0070C0"/>
                </a:solidFill>
              </a:rPr>
              <a:t/>
            </a:r>
            <a:br>
              <a:rPr lang="en-US" dirty="0" smtClean="0">
                <a:solidFill>
                  <a:srgbClr val="0070C0"/>
                </a:solidFill>
              </a:rPr>
            </a:br>
            <a:endParaRPr lang="en-US" dirty="0"/>
          </a:p>
        </p:txBody>
      </p:sp>
      <p:sp>
        <p:nvSpPr>
          <p:cNvPr id="3" name="Subtitle 2"/>
          <p:cNvSpPr>
            <a:spLocks noGrp="1"/>
          </p:cNvSpPr>
          <p:nvPr>
            <p:ph type="subTitle" idx="1"/>
          </p:nvPr>
        </p:nvSpPr>
        <p:spPr>
          <a:xfrm>
            <a:off x="457200" y="3505200"/>
            <a:ext cx="8305800" cy="914400"/>
          </a:xfrm>
        </p:spPr>
        <p:txBody>
          <a:bodyPr>
            <a:normAutofit/>
          </a:bodyPr>
          <a:lstStyle/>
          <a:p>
            <a:pPr algn="just"/>
            <a:r>
              <a:rPr lang="en-US" sz="2400" b="1" dirty="0" smtClean="0">
                <a:solidFill>
                  <a:srgbClr val="FF0000"/>
                </a:solidFill>
              </a:rPr>
              <a:t>James </a:t>
            </a:r>
            <a:r>
              <a:rPr lang="en-US" sz="2400" b="1" dirty="0" err="1" smtClean="0">
                <a:solidFill>
                  <a:srgbClr val="FF0000"/>
                </a:solidFill>
              </a:rPr>
              <a:t>Dorcas</a:t>
            </a:r>
            <a:r>
              <a:rPr lang="en-US" sz="2400" b="1" dirty="0" smtClean="0">
                <a:solidFill>
                  <a:srgbClr val="FF0000"/>
                </a:solidFill>
              </a:rPr>
              <a:t>*, </a:t>
            </a:r>
            <a:r>
              <a:rPr lang="en-US" sz="2400" b="1" dirty="0" err="1" smtClean="0">
                <a:solidFill>
                  <a:srgbClr val="FF0000"/>
                </a:solidFill>
              </a:rPr>
              <a:t>Owolabi</a:t>
            </a:r>
            <a:r>
              <a:rPr lang="en-US" sz="2400" b="1" dirty="0" smtClean="0">
                <a:solidFill>
                  <a:srgbClr val="FF0000"/>
                </a:solidFill>
              </a:rPr>
              <a:t> Olumuyiwa, </a:t>
            </a:r>
            <a:r>
              <a:rPr lang="en-US" sz="2400" b="1" dirty="0" err="1" smtClean="0">
                <a:solidFill>
                  <a:srgbClr val="FF0000"/>
                </a:solidFill>
              </a:rPr>
              <a:t>Andongma</a:t>
            </a:r>
            <a:r>
              <a:rPr lang="en-US" sz="2400" b="1" dirty="0" smtClean="0">
                <a:solidFill>
                  <a:srgbClr val="FF0000"/>
                </a:solidFill>
              </a:rPr>
              <a:t> </a:t>
            </a:r>
            <a:r>
              <a:rPr lang="en-US" sz="2400" b="1" dirty="0" err="1" smtClean="0">
                <a:solidFill>
                  <a:srgbClr val="FF0000"/>
                </a:solidFill>
              </a:rPr>
              <a:t>Binda</a:t>
            </a:r>
            <a:r>
              <a:rPr lang="en-US" sz="2400" b="1" dirty="0" smtClean="0">
                <a:solidFill>
                  <a:srgbClr val="FF0000"/>
                </a:solidFill>
              </a:rPr>
              <a:t>,  </a:t>
            </a:r>
            <a:r>
              <a:rPr lang="en-US" sz="2400" b="1" dirty="0" err="1" smtClean="0">
                <a:solidFill>
                  <a:srgbClr val="FF0000"/>
                </a:solidFill>
              </a:rPr>
              <a:t>Abdullahi</a:t>
            </a:r>
            <a:r>
              <a:rPr lang="en-US" sz="2400" b="1" dirty="0" smtClean="0">
                <a:solidFill>
                  <a:srgbClr val="FF0000"/>
                </a:solidFill>
              </a:rPr>
              <a:t> </a:t>
            </a:r>
            <a:r>
              <a:rPr lang="en-US" sz="2400" b="1" dirty="0" err="1" smtClean="0">
                <a:solidFill>
                  <a:srgbClr val="FF0000"/>
                </a:solidFill>
              </a:rPr>
              <a:t>Abubakar</a:t>
            </a:r>
            <a:r>
              <a:rPr lang="en-US" sz="2400" b="1" dirty="0" smtClean="0">
                <a:solidFill>
                  <a:srgbClr val="FF0000"/>
                </a:solidFill>
              </a:rPr>
              <a:t>, Moses </a:t>
            </a:r>
            <a:r>
              <a:rPr lang="en-US" sz="2400" b="1" dirty="0" err="1" smtClean="0">
                <a:solidFill>
                  <a:srgbClr val="FF0000"/>
                </a:solidFill>
              </a:rPr>
              <a:t>Ceaser</a:t>
            </a:r>
            <a:r>
              <a:rPr lang="en-US" sz="2400" b="1" dirty="0" smtClean="0">
                <a:solidFill>
                  <a:srgbClr val="FF0000"/>
                </a:solidFill>
              </a:rPr>
              <a:t> </a:t>
            </a:r>
            <a:r>
              <a:rPr lang="en-US" sz="2400" b="1" baseline="30000" dirty="0" smtClean="0">
                <a:solidFill>
                  <a:srgbClr val="FF0000"/>
                </a:solidFill>
              </a:rPr>
              <a:t> </a:t>
            </a:r>
            <a:r>
              <a:rPr lang="en-US" sz="2400" b="1" dirty="0" smtClean="0">
                <a:solidFill>
                  <a:srgbClr val="FF0000"/>
                </a:solidFill>
              </a:rPr>
              <a:t>and </a:t>
            </a:r>
            <a:r>
              <a:rPr lang="en-US" sz="2400" b="1" dirty="0" err="1" smtClean="0">
                <a:solidFill>
                  <a:srgbClr val="FF0000"/>
                </a:solidFill>
              </a:rPr>
              <a:t>Okolo</a:t>
            </a:r>
            <a:r>
              <a:rPr lang="en-US" sz="2400" b="1" dirty="0" smtClean="0">
                <a:solidFill>
                  <a:srgbClr val="FF0000"/>
                </a:solidFill>
              </a:rPr>
              <a:t> </a:t>
            </a:r>
            <a:r>
              <a:rPr lang="en-US" sz="2400" b="1" dirty="0" err="1" smtClean="0">
                <a:solidFill>
                  <a:srgbClr val="FF0000"/>
                </a:solidFill>
              </a:rPr>
              <a:t>Ijeoma</a:t>
            </a:r>
            <a:endParaRPr lang="en-US" sz="2400" dirty="0" smtClean="0">
              <a:solidFill>
                <a:srgbClr val="FF0000"/>
              </a:solidFill>
            </a:endParaRPr>
          </a:p>
          <a:p>
            <a:endParaRPr lang="en-US" dirty="0"/>
          </a:p>
        </p:txBody>
      </p:sp>
      <p:sp>
        <p:nvSpPr>
          <p:cNvPr id="4" name="TextBox 3"/>
          <p:cNvSpPr txBox="1"/>
          <p:nvPr/>
        </p:nvSpPr>
        <p:spPr>
          <a:xfrm>
            <a:off x="990600" y="4800600"/>
            <a:ext cx="7391400" cy="1200329"/>
          </a:xfrm>
          <a:prstGeom prst="rect">
            <a:avLst/>
          </a:prstGeom>
          <a:noFill/>
        </p:spPr>
        <p:txBody>
          <a:bodyPr wrap="square" rtlCol="0">
            <a:spAutoFit/>
          </a:bodyPr>
          <a:lstStyle/>
          <a:p>
            <a:pPr algn="just">
              <a:buNone/>
            </a:pPr>
            <a:r>
              <a:rPr lang="en-US" b="1" dirty="0"/>
              <a:t>Paper Presented at the </a:t>
            </a:r>
            <a:r>
              <a:rPr lang="en-US" b="1" dirty="0" smtClean="0"/>
              <a:t>International </a:t>
            </a:r>
            <a:r>
              <a:rPr lang="en-US" b="1" dirty="0"/>
              <a:t>Conference on Food Safety and Regulatory Measures, Birmingham, United Kingdom.17</a:t>
            </a:r>
            <a:r>
              <a:rPr lang="en-US" b="1" baseline="30000" dirty="0"/>
              <a:t>th</a:t>
            </a:r>
            <a:r>
              <a:rPr lang="en-US" b="1" dirty="0"/>
              <a:t>-19</a:t>
            </a:r>
            <a:r>
              <a:rPr lang="en-US" b="1" baseline="30000" dirty="0"/>
              <a:t>th</a:t>
            </a:r>
            <a:r>
              <a:rPr lang="en-US" b="1" dirty="0"/>
              <a:t> August , </a:t>
            </a:r>
            <a:r>
              <a:rPr lang="en-US" b="1" dirty="0" smtClean="0"/>
              <a:t>2015</a:t>
            </a:r>
            <a:r>
              <a:rPr lang="en-US" sz="1200" b="1" dirty="0" smtClean="0"/>
              <a:t>.</a:t>
            </a:r>
          </a:p>
          <a:p>
            <a:endParaRPr lang="en-US" dirty="0"/>
          </a:p>
          <a:p>
            <a:pPr>
              <a:buNone/>
            </a:pPr>
            <a:r>
              <a:rPr lang="en-US">
                <a:hlinkClick r:id="rId2"/>
              </a:rPr>
              <a:t> </a:t>
            </a:r>
            <a:r>
              <a:rPr lang="en-US" smtClean="0">
                <a:hlinkClick r:id="rId2"/>
              </a:rPr>
              <a:t>*dbjams16187@yahoo.com</a:t>
            </a:r>
            <a:r>
              <a:rPr lang="en-US" dirty="0"/>
              <a:t>; +2348035881253</a:t>
            </a:r>
          </a:p>
        </p:txBody>
      </p:sp>
      <p:pic>
        <p:nvPicPr>
          <p:cNvPr id="5" name="Picture 4" descr="ABU-Coloured"/>
          <p:cNvPicPr>
            <a:picLocks noChangeAspect="1" noChangeArrowheads="1"/>
          </p:cNvPicPr>
          <p:nvPr/>
        </p:nvPicPr>
        <p:blipFill>
          <a:blip r:embed="rId3"/>
          <a:srcRect/>
          <a:stretch>
            <a:fillRect/>
          </a:stretch>
        </p:blipFill>
        <p:spPr bwMode="auto">
          <a:xfrm>
            <a:off x="3657600" y="228600"/>
            <a:ext cx="1419225" cy="1219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pPr algn="l"/>
            <a:r>
              <a:rPr lang="en-US" b="1" dirty="0" smtClean="0"/>
              <a:t>INTRODUCTION</a:t>
            </a:r>
            <a:endParaRPr lang="en-US" b="1" dirty="0"/>
          </a:p>
        </p:txBody>
      </p:sp>
      <p:sp>
        <p:nvSpPr>
          <p:cNvPr id="3" name="Content Placeholder 2"/>
          <p:cNvSpPr>
            <a:spLocks noGrp="1"/>
          </p:cNvSpPr>
          <p:nvPr>
            <p:ph idx="1"/>
          </p:nvPr>
        </p:nvSpPr>
        <p:spPr>
          <a:xfrm>
            <a:off x="457200" y="838200"/>
            <a:ext cx="8229600" cy="5715000"/>
          </a:xfrm>
        </p:spPr>
        <p:txBody>
          <a:bodyPr>
            <a:normAutofit fontScale="85000" lnSpcReduction="20000"/>
          </a:bodyPr>
          <a:lstStyle/>
          <a:p>
            <a:pPr algn="just"/>
            <a:r>
              <a:rPr lang="en-US" dirty="0" smtClean="0"/>
              <a:t>Iodine is an essential nutrient required in very little amounts in human and its an important component of thyroid hormones (</a:t>
            </a:r>
            <a:r>
              <a:rPr lang="en-US" dirty="0" err="1" smtClean="0"/>
              <a:t>Delange</a:t>
            </a:r>
            <a:r>
              <a:rPr lang="en-US" dirty="0" smtClean="0"/>
              <a:t> and Dunn, 2005).</a:t>
            </a:r>
          </a:p>
          <a:p>
            <a:pPr algn="just"/>
            <a:endParaRPr lang="en-US" sz="1800" dirty="0" smtClean="0"/>
          </a:p>
          <a:p>
            <a:pPr algn="just"/>
            <a:r>
              <a:rPr lang="en-US" dirty="0" smtClean="0"/>
              <a:t>These hormones maintain the body’s metabolic state and support normal growth and development in children (Zimmermann, 2009)</a:t>
            </a:r>
          </a:p>
          <a:p>
            <a:pPr algn="just"/>
            <a:endParaRPr lang="en-US" sz="1700" dirty="0" smtClean="0"/>
          </a:p>
          <a:p>
            <a:pPr algn="just"/>
            <a:r>
              <a:rPr lang="en-US" dirty="0" smtClean="0"/>
              <a:t>Iodine </a:t>
            </a:r>
            <a:r>
              <a:rPr lang="en-US" dirty="0"/>
              <a:t>deficiency resulting from inadequate </a:t>
            </a:r>
            <a:r>
              <a:rPr lang="en-US" dirty="0" smtClean="0"/>
              <a:t>dietary iodine </a:t>
            </a:r>
            <a:r>
              <a:rPr lang="en-US" dirty="0"/>
              <a:t>intake is </a:t>
            </a:r>
            <a:r>
              <a:rPr lang="en-US" dirty="0" smtClean="0"/>
              <a:t>related </a:t>
            </a:r>
            <a:r>
              <a:rPr lang="en-US" dirty="0"/>
              <a:t>to a spectrum </a:t>
            </a:r>
            <a:r>
              <a:rPr lang="en-US" dirty="0" smtClean="0"/>
              <a:t>of diseases </a:t>
            </a:r>
            <a:r>
              <a:rPr lang="en-US" dirty="0"/>
              <a:t>collectively referred to as iodine </a:t>
            </a:r>
            <a:r>
              <a:rPr lang="en-US" dirty="0" smtClean="0"/>
              <a:t>deficiency disorders, IDDs (</a:t>
            </a:r>
            <a:r>
              <a:rPr lang="en-US" dirty="0" err="1" smtClean="0"/>
              <a:t>Hetzel</a:t>
            </a:r>
            <a:r>
              <a:rPr lang="en-US" dirty="0" smtClean="0"/>
              <a:t>, 1996)</a:t>
            </a:r>
          </a:p>
          <a:p>
            <a:pPr algn="just"/>
            <a:endParaRPr lang="en-US" sz="1700" dirty="0" smtClean="0"/>
          </a:p>
          <a:p>
            <a:pPr algn="just"/>
            <a:r>
              <a:rPr lang="en-US" dirty="0" smtClean="0"/>
              <a:t>These </a:t>
            </a:r>
            <a:r>
              <a:rPr lang="en-US" dirty="0"/>
              <a:t>include preventable </a:t>
            </a:r>
            <a:r>
              <a:rPr lang="en-US" dirty="0" smtClean="0"/>
              <a:t>conditions such </a:t>
            </a:r>
            <a:r>
              <a:rPr lang="en-US" dirty="0"/>
              <a:t>as impaired mental function, </a:t>
            </a:r>
            <a:r>
              <a:rPr lang="en-US" dirty="0" err="1"/>
              <a:t>goitre</a:t>
            </a:r>
            <a:r>
              <a:rPr lang="en-US" dirty="0" smtClean="0"/>
              <a:t>, hypothyroidism</a:t>
            </a:r>
            <a:r>
              <a:rPr lang="en-US" dirty="0"/>
              <a:t>, cretinism, and retarded </a:t>
            </a:r>
            <a:r>
              <a:rPr lang="en-US" dirty="0" smtClean="0"/>
              <a:t>physical development</a:t>
            </a:r>
            <a:r>
              <a:rPr lang="en-US" dirty="0"/>
              <a:t>; iodine deficiency also causes </a:t>
            </a:r>
            <a:r>
              <a:rPr lang="en-US" dirty="0" smtClean="0"/>
              <a:t>increased child </a:t>
            </a:r>
            <a:r>
              <a:rPr lang="en-US" dirty="0"/>
              <a:t>mortality </a:t>
            </a:r>
            <a:r>
              <a:rPr lang="en-US" dirty="0" smtClean="0"/>
              <a:t>(</a:t>
            </a:r>
            <a:r>
              <a:rPr lang="en-US" dirty="0" err="1" smtClean="0"/>
              <a:t>Delange</a:t>
            </a:r>
            <a:r>
              <a:rPr lang="en-US" dirty="0" smtClean="0"/>
              <a:t>, 1996).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pPr algn="l"/>
            <a:r>
              <a:rPr lang="en-US" b="1" dirty="0" smtClean="0"/>
              <a:t>INTRODUCTION/2</a:t>
            </a:r>
            <a:endParaRPr lang="en-US" dirty="0"/>
          </a:p>
        </p:txBody>
      </p:sp>
      <p:sp>
        <p:nvSpPr>
          <p:cNvPr id="3" name="Content Placeholder 2"/>
          <p:cNvSpPr>
            <a:spLocks noGrp="1"/>
          </p:cNvSpPr>
          <p:nvPr>
            <p:ph idx="1"/>
          </p:nvPr>
        </p:nvSpPr>
        <p:spPr>
          <a:xfrm>
            <a:off x="457200" y="1066800"/>
            <a:ext cx="8229600" cy="5791200"/>
          </a:xfrm>
        </p:spPr>
        <p:txBody>
          <a:bodyPr>
            <a:normAutofit fontScale="85000" lnSpcReduction="20000"/>
          </a:bodyPr>
          <a:lstStyle/>
          <a:p>
            <a:pPr algn="just"/>
            <a:r>
              <a:rPr lang="en-US" dirty="0" smtClean="0"/>
              <a:t>Iodization of salt is widely regarded as the most effective and sustainable </a:t>
            </a:r>
            <a:r>
              <a:rPr lang="en-US" dirty="0" err="1" smtClean="0"/>
              <a:t>longterm</a:t>
            </a:r>
            <a:r>
              <a:rPr lang="en-US" dirty="0" smtClean="0"/>
              <a:t> public health measure for the prevention and control of IDDs (</a:t>
            </a:r>
            <a:r>
              <a:rPr lang="en-US" dirty="0" err="1" smtClean="0"/>
              <a:t>Mannar</a:t>
            </a:r>
            <a:r>
              <a:rPr lang="en-US" dirty="0" smtClean="0"/>
              <a:t>, 2009).</a:t>
            </a:r>
          </a:p>
          <a:p>
            <a:pPr algn="just"/>
            <a:endParaRPr lang="en-US" sz="1700" dirty="0" smtClean="0"/>
          </a:p>
          <a:p>
            <a:pPr algn="just"/>
            <a:r>
              <a:rPr lang="en-US" dirty="0" smtClean="0"/>
              <a:t>Earlier studies indicated that northern Nigeria is an area of endemic goiter (</a:t>
            </a:r>
            <a:r>
              <a:rPr lang="en-US" dirty="0" err="1" smtClean="0"/>
              <a:t>Isichei</a:t>
            </a:r>
            <a:r>
              <a:rPr lang="en-US" dirty="0" smtClean="0"/>
              <a:t> </a:t>
            </a:r>
            <a:r>
              <a:rPr lang="en-US" i="1" dirty="0" smtClean="0"/>
              <a:t>et al.</a:t>
            </a:r>
            <a:r>
              <a:rPr lang="en-US" dirty="0" smtClean="0"/>
              <a:t>, 1995)</a:t>
            </a:r>
          </a:p>
          <a:p>
            <a:pPr algn="just"/>
            <a:endParaRPr lang="en-US" sz="1800" dirty="0" smtClean="0"/>
          </a:p>
          <a:p>
            <a:pPr algn="just"/>
            <a:r>
              <a:rPr lang="en-US" dirty="0" smtClean="0"/>
              <a:t>Latest study suggest that despite the advances in salt iodization program and improvement in salt production and marketing technology, the quality of available salts at the household in Nigeria is still poor (</a:t>
            </a:r>
            <a:r>
              <a:rPr lang="en-US" dirty="0" err="1" smtClean="0"/>
              <a:t>Arinola</a:t>
            </a:r>
            <a:r>
              <a:rPr lang="en-US" dirty="0" smtClean="0"/>
              <a:t>, 2014)</a:t>
            </a:r>
          </a:p>
          <a:p>
            <a:pPr algn="just"/>
            <a:endParaRPr lang="en-US" sz="1800" dirty="0" smtClean="0"/>
          </a:p>
          <a:p>
            <a:pPr algn="just"/>
            <a:r>
              <a:rPr lang="en-US" dirty="0" smtClean="0"/>
              <a:t>Moreover, over 90% of ingested iodine finally appears in the urine, Urinary Iodine Concentration (UIC) is a good indicator of recent iodine intake (</a:t>
            </a:r>
            <a:r>
              <a:rPr lang="en-US" dirty="0" err="1" smtClean="0"/>
              <a:t>Balaji</a:t>
            </a:r>
            <a:r>
              <a:rPr lang="en-US" dirty="0" smtClean="0"/>
              <a:t> </a:t>
            </a:r>
            <a:r>
              <a:rPr lang="en-US" i="1" dirty="0" smtClean="0"/>
              <a:t>et al</a:t>
            </a:r>
            <a:r>
              <a:rPr lang="en-US" dirty="0" smtClean="0"/>
              <a:t>., 2010)</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pPr algn="l"/>
            <a:r>
              <a:rPr lang="en-US" b="1" dirty="0" smtClean="0"/>
              <a:t>INTRODUCTION/3</a:t>
            </a:r>
            <a:endParaRPr lang="en-US" dirty="0"/>
          </a:p>
        </p:txBody>
      </p:sp>
      <p:sp>
        <p:nvSpPr>
          <p:cNvPr id="3" name="Content Placeholder 2"/>
          <p:cNvSpPr>
            <a:spLocks noGrp="1"/>
          </p:cNvSpPr>
          <p:nvPr>
            <p:ph idx="1"/>
          </p:nvPr>
        </p:nvSpPr>
        <p:spPr>
          <a:xfrm>
            <a:off x="457200" y="1143000"/>
            <a:ext cx="8229600" cy="5257800"/>
          </a:xfrm>
        </p:spPr>
        <p:txBody>
          <a:bodyPr>
            <a:normAutofit lnSpcReduction="10000"/>
          </a:bodyPr>
          <a:lstStyle/>
          <a:p>
            <a:pPr algn="just"/>
            <a:r>
              <a:rPr lang="en-US" dirty="0" smtClean="0"/>
              <a:t>There is inadequate documentation of the iodine status of school age children in Nigeria and specifically children from northern Nigeria with the highest level of </a:t>
            </a:r>
            <a:r>
              <a:rPr lang="en-US" dirty="0" err="1" smtClean="0"/>
              <a:t>undernutrition</a:t>
            </a:r>
            <a:r>
              <a:rPr lang="en-US" dirty="0" smtClean="0"/>
              <a:t> as recorded in the Nigeria Demographic and Health Survey report (NDHS, 2013)</a:t>
            </a:r>
          </a:p>
          <a:p>
            <a:pPr algn="just"/>
            <a:endParaRPr lang="en-US" sz="1700" dirty="0" smtClean="0"/>
          </a:p>
          <a:p>
            <a:pPr algn="just"/>
            <a:r>
              <a:rPr lang="en-US" dirty="0" smtClean="0"/>
              <a:t>Against this background this work was conceived to assess the progress been made regarding consumption of </a:t>
            </a:r>
            <a:r>
              <a:rPr lang="en-US" dirty="0" err="1" smtClean="0"/>
              <a:t>iodised</a:t>
            </a:r>
            <a:r>
              <a:rPr lang="en-US" dirty="0" smtClean="0"/>
              <a:t> salt in households in Kaduna state.</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pPr algn="l"/>
            <a:r>
              <a:rPr lang="en-US" sz="4000" b="1" dirty="0" smtClean="0"/>
              <a:t>MATERIALS AND METHODS</a:t>
            </a:r>
            <a:endParaRPr lang="en-US" sz="4000" b="1" dirty="0"/>
          </a:p>
        </p:txBody>
      </p:sp>
      <p:sp>
        <p:nvSpPr>
          <p:cNvPr id="3" name="Content Placeholder 2"/>
          <p:cNvSpPr>
            <a:spLocks noGrp="1"/>
          </p:cNvSpPr>
          <p:nvPr>
            <p:ph idx="1"/>
          </p:nvPr>
        </p:nvSpPr>
        <p:spPr>
          <a:xfrm>
            <a:off x="457200" y="1219200"/>
            <a:ext cx="8229600" cy="5257800"/>
          </a:xfrm>
        </p:spPr>
        <p:txBody>
          <a:bodyPr>
            <a:normAutofit fontScale="92500" lnSpcReduction="10000"/>
          </a:bodyPr>
          <a:lstStyle/>
          <a:p>
            <a:pPr>
              <a:buNone/>
            </a:pPr>
            <a:r>
              <a:rPr lang="en-US" b="1" u="sng" dirty="0" smtClean="0">
                <a:solidFill>
                  <a:srgbClr val="FF0000"/>
                </a:solidFill>
              </a:rPr>
              <a:t>Study Area</a:t>
            </a:r>
          </a:p>
          <a:p>
            <a:r>
              <a:rPr lang="en-US" dirty="0" smtClean="0"/>
              <a:t>The study was conducted in the ancient city of Zaria (11</a:t>
            </a:r>
            <a:r>
              <a:rPr lang="en-US" baseline="30000" dirty="0" smtClean="0"/>
              <a:t>o</a:t>
            </a:r>
            <a:r>
              <a:rPr lang="en-US" dirty="0" smtClean="0"/>
              <a:t>04’N 7</a:t>
            </a:r>
            <a:r>
              <a:rPr lang="en-US" baseline="30000" dirty="0" smtClean="0"/>
              <a:t>o</a:t>
            </a:r>
            <a:r>
              <a:rPr lang="en-US" dirty="0" smtClean="0"/>
              <a:t>42’E), comprising two local government Areas of the 23 in the state</a:t>
            </a:r>
          </a:p>
          <a:p>
            <a:endParaRPr lang="en-US" sz="1700" dirty="0" smtClean="0"/>
          </a:p>
          <a:p>
            <a:pPr algn="just">
              <a:buNone/>
            </a:pPr>
            <a:r>
              <a:rPr lang="en-GB" b="1" u="sng" dirty="0" smtClean="0">
                <a:solidFill>
                  <a:srgbClr val="FF0000"/>
                </a:solidFill>
              </a:rPr>
              <a:t>Sample Size</a:t>
            </a:r>
            <a:endParaRPr lang="en-US" u="sng" dirty="0" smtClean="0">
              <a:solidFill>
                <a:srgbClr val="FF0000"/>
              </a:solidFill>
            </a:endParaRPr>
          </a:p>
          <a:p>
            <a:pPr algn="just"/>
            <a:r>
              <a:rPr lang="en-US" dirty="0" smtClean="0"/>
              <a:t>The sample size was obtained using the formula outlined by FAO, 1990</a:t>
            </a:r>
          </a:p>
          <a:p>
            <a:pPr algn="just">
              <a:buNone/>
            </a:pPr>
            <a:r>
              <a:rPr lang="en-US" dirty="0" smtClean="0"/>
              <a:t>       n = </a:t>
            </a:r>
            <a:r>
              <a:rPr lang="en-US" u="sng" dirty="0" smtClean="0"/>
              <a:t>Z</a:t>
            </a:r>
            <a:r>
              <a:rPr lang="en-US" u="sng" baseline="30000" dirty="0" smtClean="0"/>
              <a:t>2</a:t>
            </a:r>
            <a:r>
              <a:rPr lang="en-US" u="sng" dirty="0" smtClean="0"/>
              <a:t>pq</a:t>
            </a:r>
            <a:r>
              <a:rPr lang="en-US" dirty="0" smtClean="0"/>
              <a:t>          </a:t>
            </a:r>
            <a:r>
              <a:rPr lang="en-US" sz="1200" dirty="0" smtClean="0"/>
              <a:t>q= 1 – p        </a:t>
            </a:r>
            <a:r>
              <a:rPr lang="en-US" sz="1200" dirty="0" err="1" smtClean="0"/>
              <a:t>p</a:t>
            </a:r>
            <a:r>
              <a:rPr lang="en-US" sz="1200" dirty="0" smtClean="0"/>
              <a:t> = anticipated prevalence</a:t>
            </a:r>
          </a:p>
          <a:p>
            <a:pPr algn="just">
              <a:buNone/>
            </a:pPr>
            <a:r>
              <a:rPr lang="en-US" dirty="0" smtClean="0"/>
              <a:t>                d</a:t>
            </a:r>
            <a:r>
              <a:rPr lang="en-US" baseline="30000" dirty="0" smtClean="0"/>
              <a:t>2                  d = desired  precision = 0.05</a:t>
            </a:r>
          </a:p>
          <a:p>
            <a:pPr>
              <a:buNone/>
            </a:pPr>
            <a:r>
              <a:rPr lang="en-GB" sz="1800" dirty="0" smtClean="0"/>
              <a:t>                                          z = value for std normal deviate = 1.96</a:t>
            </a:r>
            <a:endParaRPr lang="en-GB" sz="1800" b="1" u="sng" dirty="0" smtClean="0">
              <a:solidFill>
                <a:srgbClr val="FF0000"/>
              </a:solidFill>
            </a:endParaRPr>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305800" cy="6553200"/>
          </a:xfrm>
        </p:spPr>
        <p:txBody>
          <a:bodyPr>
            <a:normAutofit fontScale="70000" lnSpcReduction="20000"/>
          </a:bodyPr>
          <a:lstStyle/>
          <a:p>
            <a:pPr>
              <a:buNone/>
            </a:pPr>
            <a:r>
              <a:rPr lang="en-GB" sz="4600" b="1" u="sng" dirty="0" smtClean="0">
                <a:solidFill>
                  <a:srgbClr val="FF0000"/>
                </a:solidFill>
              </a:rPr>
              <a:t>Sampling</a:t>
            </a:r>
            <a:endParaRPr lang="en-US" sz="4600" dirty="0" smtClean="0"/>
          </a:p>
          <a:p>
            <a:pPr algn="just"/>
            <a:r>
              <a:rPr lang="en-GB" dirty="0" smtClean="0"/>
              <a:t>The list of all the public primary schools in Zaria was obtained from the Ministry of Education Zonal office, they were stratified into wards, four wards were randomly selected and fours schools were also randomly selected from the list of schools in the wards. </a:t>
            </a:r>
          </a:p>
          <a:p>
            <a:pPr algn="just"/>
            <a:endParaRPr lang="en-GB" sz="1800" dirty="0" smtClean="0"/>
          </a:p>
          <a:p>
            <a:pPr algn="just"/>
            <a:r>
              <a:rPr lang="en-GB" dirty="0" smtClean="0"/>
              <a:t>400 children aged 6 – 12 years were then randomly selected from the list of registered students in the schools</a:t>
            </a:r>
          </a:p>
          <a:p>
            <a:pPr>
              <a:buNone/>
            </a:pPr>
            <a:endParaRPr lang="en-US" b="1" u="sng" dirty="0" smtClean="0"/>
          </a:p>
          <a:p>
            <a:pPr>
              <a:buNone/>
            </a:pPr>
            <a:r>
              <a:rPr lang="en-US" sz="4600" b="1" u="sng" dirty="0" smtClean="0"/>
              <a:t>Sample collection</a:t>
            </a:r>
          </a:p>
          <a:p>
            <a:pPr algn="just"/>
            <a:r>
              <a:rPr lang="en-US" dirty="0"/>
              <a:t>Fieldwork consisted of completing a </a:t>
            </a:r>
            <a:r>
              <a:rPr lang="en-US" dirty="0" smtClean="0"/>
              <a:t>structured questionnaire </a:t>
            </a:r>
            <a:r>
              <a:rPr lang="en-US" dirty="0"/>
              <a:t>and the collection of </a:t>
            </a:r>
            <a:r>
              <a:rPr lang="en-US" dirty="0" smtClean="0"/>
              <a:t>approximately 15 </a:t>
            </a:r>
            <a:r>
              <a:rPr lang="en-US" dirty="0"/>
              <a:t>g salt (three teaspoons) from each </a:t>
            </a:r>
            <a:r>
              <a:rPr lang="en-US" dirty="0" smtClean="0"/>
              <a:t>of the 400 students.</a:t>
            </a:r>
          </a:p>
          <a:p>
            <a:pPr algn="just"/>
            <a:endParaRPr lang="en-US" sz="1800" dirty="0" smtClean="0"/>
          </a:p>
          <a:p>
            <a:pPr algn="just"/>
            <a:r>
              <a:rPr lang="en-US" dirty="0" smtClean="0"/>
              <a:t>Casual urine samples was obtained from a sub sample of the students (n -100) using sterile containers in the morning hours as described by the method of </a:t>
            </a:r>
            <a:r>
              <a:rPr lang="en-US" dirty="0" err="1" smtClean="0"/>
              <a:t>Navnit</a:t>
            </a:r>
            <a:r>
              <a:rPr lang="en-US" dirty="0" smtClean="0"/>
              <a:t>, (2011).</a:t>
            </a:r>
          </a:p>
          <a:p>
            <a:pPr algn="just"/>
            <a:endParaRPr lang="en-US" sz="1800" dirty="0" smtClean="0"/>
          </a:p>
          <a:p>
            <a:r>
              <a:rPr lang="en-US" dirty="0" smtClean="0"/>
              <a:t>The Salts and the urine samples were </a:t>
            </a:r>
            <a:r>
              <a:rPr lang="en-GB" dirty="0" smtClean="0"/>
              <a:t>then transported to the Food and Nutrition Laboratory, Dept. of Biochemistry, ABU Zaria</a:t>
            </a:r>
            <a:r>
              <a:rPr lang="en-US" dirty="0" smtClean="0"/>
              <a:t> in an iodine-free container, which was tightly sealed by means of a plastic zip and placed in a thick paper envelope</a:t>
            </a:r>
            <a:r>
              <a:rPr lang="en-GB" dirty="0" smtClean="0"/>
              <a:t> for laboratory analysis. </a:t>
            </a:r>
          </a:p>
          <a:p>
            <a:pPr algn="just"/>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Laboratory Methods</a:t>
            </a:r>
            <a:endParaRPr lang="en-US" b="1" dirty="0"/>
          </a:p>
        </p:txBody>
      </p:sp>
      <p:sp>
        <p:nvSpPr>
          <p:cNvPr id="3" name="Content Placeholder 2"/>
          <p:cNvSpPr>
            <a:spLocks noGrp="1"/>
          </p:cNvSpPr>
          <p:nvPr>
            <p:ph idx="1"/>
          </p:nvPr>
        </p:nvSpPr>
        <p:spPr/>
        <p:txBody>
          <a:bodyPr/>
          <a:lstStyle/>
          <a:p>
            <a:pPr algn="just"/>
            <a:r>
              <a:rPr lang="en-US" dirty="0" smtClean="0"/>
              <a:t>Salts samples were analyzed by </a:t>
            </a:r>
            <a:r>
              <a:rPr lang="en-US" dirty="0" err="1" smtClean="0"/>
              <a:t>Iodometric</a:t>
            </a:r>
            <a:r>
              <a:rPr lang="en-US" dirty="0" smtClean="0"/>
              <a:t> titration procedure of </a:t>
            </a:r>
            <a:r>
              <a:rPr lang="en-US" dirty="0" err="1"/>
              <a:t>Mannar</a:t>
            </a:r>
            <a:r>
              <a:rPr lang="en-US" dirty="0"/>
              <a:t> </a:t>
            </a:r>
            <a:r>
              <a:rPr lang="en-US" dirty="0" smtClean="0"/>
              <a:t> and Dunn, 1995</a:t>
            </a:r>
          </a:p>
          <a:p>
            <a:pPr algn="just"/>
            <a:endParaRPr lang="en-US" sz="1600" dirty="0" smtClean="0"/>
          </a:p>
          <a:p>
            <a:pPr algn="just"/>
            <a:r>
              <a:rPr lang="en-US" dirty="0" smtClean="0"/>
              <a:t>Urinary Iodine Concentration was determined using the </a:t>
            </a:r>
            <a:r>
              <a:rPr lang="en-US" dirty="0" err="1" smtClean="0"/>
              <a:t>Sandell</a:t>
            </a:r>
            <a:r>
              <a:rPr lang="en-US" dirty="0" smtClean="0"/>
              <a:t> – </a:t>
            </a:r>
            <a:r>
              <a:rPr lang="en-US" dirty="0" err="1" smtClean="0"/>
              <a:t>Kolthoff</a:t>
            </a:r>
            <a:r>
              <a:rPr lang="en-US" dirty="0" smtClean="0"/>
              <a:t> Ammonium </a:t>
            </a:r>
            <a:r>
              <a:rPr lang="en-US" dirty="0" err="1" smtClean="0"/>
              <a:t>persulfate</a:t>
            </a:r>
            <a:r>
              <a:rPr lang="en-US" dirty="0" smtClean="0"/>
              <a:t> digestion procedure of Dunn, 1993</a:t>
            </a:r>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2209800" y="1981200"/>
            <a:ext cx="4610100" cy="2743200"/>
          </a:xfrm>
          <a:prstGeom prst="ellipse">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n-US" sz="6600" dirty="0"/>
              <a:t>RESULTS</a:t>
            </a:r>
          </a:p>
        </p:txBody>
      </p:sp>
    </p:spTree>
    <p:extLst>
      <p:ext uri="{BB962C8B-B14F-4D97-AF65-F5344CB8AC3E}">
        <p14:creationId xmlns:p14="http://schemas.microsoft.com/office/powerpoint/2010/main" val="254440822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5999922"/>
            <a:ext cx="8408504" cy="1143000"/>
          </a:xfrm>
        </p:spPr>
        <p:txBody>
          <a:bodyPr>
            <a:noAutofit/>
          </a:bodyPr>
          <a:lstStyle/>
          <a:p>
            <a:pPr algn="l"/>
            <a:r>
              <a:rPr lang="en-US" sz="2800" b="1" dirty="0"/>
              <a:t>Figure 1: </a:t>
            </a:r>
            <a:r>
              <a:rPr lang="en-US" sz="2800" b="1" dirty="0" smtClean="0"/>
              <a:t>Urinary </a:t>
            </a:r>
            <a:r>
              <a:rPr lang="en-US" sz="2800" b="1" dirty="0"/>
              <a:t>Iodine Content of Student </a:t>
            </a:r>
            <a:r>
              <a:rPr lang="en-US" sz="2800" b="1" dirty="0" smtClean="0"/>
              <a:t>Attending </a:t>
            </a:r>
            <a:r>
              <a:rPr lang="en-US" sz="2800" b="1" dirty="0"/>
              <a:t>P</a:t>
            </a:r>
            <a:r>
              <a:rPr lang="en-US" sz="2800" b="1" dirty="0" smtClean="0"/>
              <a:t>ublic </a:t>
            </a:r>
            <a:r>
              <a:rPr lang="en-US" sz="2800" b="1" dirty="0"/>
              <a:t>Secondary schools in Zaria</a:t>
            </a:r>
            <a:r>
              <a:rPr lang="en-US" sz="3200" b="1" dirty="0"/>
              <a:t/>
            </a:r>
            <a:br>
              <a:rPr lang="en-US" sz="3200" b="1" dirty="0"/>
            </a:br>
            <a:endParaRPr lang="en-US" sz="3200" b="1" dirty="0"/>
          </a:p>
        </p:txBody>
      </p:sp>
      <p:graphicFrame>
        <p:nvGraphicFramePr>
          <p:cNvPr id="4" name="Chart 3"/>
          <p:cNvGraphicFramePr/>
          <p:nvPr>
            <p:extLst>
              <p:ext uri="{D42A27DB-BD31-4B8C-83A1-F6EECF244321}">
                <p14:modId xmlns:p14="http://schemas.microsoft.com/office/powerpoint/2010/main" val="2350555432"/>
              </p:ext>
            </p:extLst>
          </p:nvPr>
        </p:nvGraphicFramePr>
        <p:xfrm>
          <a:off x="462169" y="228601"/>
          <a:ext cx="7812157" cy="579119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6686193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457200" y="5867400"/>
            <a:ext cx="8065604" cy="761998"/>
          </a:xfrm>
        </p:spPr>
        <p:txBody>
          <a:bodyPr>
            <a:normAutofit/>
          </a:bodyPr>
          <a:lstStyle/>
          <a:p>
            <a:r>
              <a:rPr lang="en-US" sz="2400" b="1" dirty="0">
                <a:latin typeface="Times New Roman" panose="02020603050405020304" pitchFamily="18" charset="0"/>
                <a:cs typeface="Times New Roman" panose="02020603050405020304" pitchFamily="18" charset="0"/>
              </a:rPr>
              <a:t>Figure </a:t>
            </a:r>
            <a:r>
              <a:rPr lang="en-US" sz="2400" b="1" dirty="0" smtClean="0">
                <a:latin typeface="Times New Roman" panose="02020603050405020304" pitchFamily="18" charset="0"/>
                <a:cs typeface="Times New Roman" panose="02020603050405020304" pitchFamily="18" charset="0"/>
              </a:rPr>
              <a:t>2: </a:t>
            </a:r>
            <a:r>
              <a:rPr lang="en-US" sz="2400" b="1" dirty="0">
                <a:latin typeface="Times New Roman" panose="02020603050405020304" pitchFamily="18" charset="0"/>
                <a:cs typeface="Times New Roman" panose="02020603050405020304" pitchFamily="18" charset="0"/>
              </a:rPr>
              <a:t>Distribution of Respondent </a:t>
            </a:r>
            <a:r>
              <a:rPr lang="en-US" sz="2400" b="1" dirty="0" smtClean="0">
                <a:latin typeface="Times New Roman" panose="02020603050405020304" pitchFamily="18" charset="0"/>
                <a:cs typeface="Times New Roman" panose="02020603050405020304" pitchFamily="18" charset="0"/>
              </a:rPr>
              <a:t>by </a:t>
            </a:r>
            <a:r>
              <a:rPr lang="en-US" sz="2400" b="1" dirty="0">
                <a:latin typeface="Times New Roman" panose="02020603050405020304" pitchFamily="18" charset="0"/>
                <a:cs typeface="Times New Roman" panose="02020603050405020304" pitchFamily="18" charset="0"/>
              </a:rPr>
              <a:t>Iodine Status </a:t>
            </a:r>
          </a:p>
        </p:txBody>
      </p:sp>
      <p:sp>
        <p:nvSpPr>
          <p:cNvPr id="9" name="TextBox 8"/>
          <p:cNvSpPr txBox="1"/>
          <p:nvPr/>
        </p:nvSpPr>
        <p:spPr>
          <a:xfrm>
            <a:off x="5715000" y="1066800"/>
            <a:ext cx="3276600" cy="1323439"/>
          </a:xfrm>
          <a:prstGeom prst="rect">
            <a:avLst/>
          </a:prstGeom>
          <a:noFill/>
        </p:spPr>
        <p:txBody>
          <a:bodyPr wrap="square" rtlCol="0">
            <a:spAutoFit/>
          </a:bodyPr>
          <a:lstStyle/>
          <a:p>
            <a:pPr algn="just"/>
            <a:r>
              <a:rPr lang="en-US" sz="1600" b="1" dirty="0" smtClean="0"/>
              <a:t>MID</a:t>
            </a:r>
            <a:r>
              <a:rPr lang="en-US" sz="1600" b="1" dirty="0"/>
              <a:t>= Mild Iodine </a:t>
            </a:r>
            <a:r>
              <a:rPr lang="en-US" sz="1600" b="1" dirty="0" smtClean="0"/>
              <a:t>Deficiency</a:t>
            </a:r>
            <a:r>
              <a:rPr lang="en-US" sz="1600" b="1" dirty="0"/>
              <a:t>, </a:t>
            </a:r>
          </a:p>
          <a:p>
            <a:pPr algn="just"/>
            <a:r>
              <a:rPr lang="en-US" sz="1600" b="1" dirty="0" smtClean="0"/>
              <a:t>MOID=Moderate Iodine Deficiency </a:t>
            </a:r>
          </a:p>
          <a:p>
            <a:pPr algn="just"/>
            <a:r>
              <a:rPr lang="en-US" sz="1600" b="1" dirty="0" smtClean="0"/>
              <a:t>AIC= Adequate Iodine </a:t>
            </a:r>
            <a:r>
              <a:rPr lang="en-US" sz="1600" b="1" dirty="0"/>
              <a:t>C</a:t>
            </a:r>
            <a:r>
              <a:rPr lang="en-US" sz="1600" b="1" dirty="0" smtClean="0"/>
              <a:t>ontent   </a:t>
            </a:r>
          </a:p>
          <a:p>
            <a:pPr algn="just"/>
            <a:r>
              <a:rPr lang="en-US" sz="1600" b="1" dirty="0" smtClean="0"/>
              <a:t>RIH= Risk of Iodine-induced Hyperthyroidism </a:t>
            </a:r>
            <a:endParaRPr lang="en-US" sz="1600" b="1" dirty="0"/>
          </a:p>
        </p:txBody>
      </p:sp>
      <p:graphicFrame>
        <p:nvGraphicFramePr>
          <p:cNvPr id="5" name="Chart 4"/>
          <p:cNvGraphicFramePr>
            <a:graphicFrameLocks/>
          </p:cNvGraphicFramePr>
          <p:nvPr>
            <p:extLst>
              <p:ext uri="{D42A27DB-BD31-4B8C-83A1-F6EECF244321}">
                <p14:modId xmlns:p14="http://schemas.microsoft.com/office/powerpoint/2010/main" val="3878725211"/>
              </p:ext>
            </p:extLst>
          </p:nvPr>
        </p:nvGraphicFramePr>
        <p:xfrm>
          <a:off x="228600" y="381000"/>
          <a:ext cx="5486400" cy="54864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5557611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ontent Placeholder 2"/>
          <p:cNvGraphicFramePr>
            <a:graphicFrameLocks noGrp="1"/>
          </p:cNvGraphicFramePr>
          <p:nvPr>
            <p:ph sz="half" idx="2"/>
            <p:extLst>
              <p:ext uri="{D42A27DB-BD31-4B8C-83A1-F6EECF244321}">
                <p14:modId xmlns:p14="http://schemas.microsoft.com/office/powerpoint/2010/main" val="1373141415"/>
              </p:ext>
            </p:extLst>
          </p:nvPr>
        </p:nvGraphicFramePr>
        <p:xfrm>
          <a:off x="700706" y="1480456"/>
          <a:ext cx="7856884" cy="3091543"/>
        </p:xfrm>
        <a:graphic>
          <a:graphicData uri="http://schemas.openxmlformats.org/drawingml/2006/table">
            <a:tbl>
              <a:tblPr firstRow="1" bandRow="1">
                <a:tableStyleId>{9D7B26C5-4107-4FEC-AEDC-1716B250A1EF}</a:tableStyleId>
              </a:tblPr>
              <a:tblGrid>
                <a:gridCol w="4938094"/>
                <a:gridCol w="2918790"/>
              </a:tblGrid>
              <a:tr h="904842">
                <a:tc>
                  <a:txBody>
                    <a:bodyPr/>
                    <a:lstStyle/>
                    <a:p>
                      <a:r>
                        <a:rPr lang="en-US" sz="2800" dirty="0" smtClean="0"/>
                        <a:t>Parameter</a:t>
                      </a:r>
                      <a:endParaRPr lang="en-US" sz="2800" dirty="0"/>
                    </a:p>
                  </a:txBody>
                  <a:tcPr marL="68580" marR="68580"/>
                </a:tc>
                <a:tc>
                  <a:txBody>
                    <a:bodyPr/>
                    <a:lstStyle/>
                    <a:p>
                      <a:r>
                        <a:rPr lang="en-US" sz="2800" dirty="0" smtClean="0"/>
                        <a:t>Value (</a:t>
                      </a:r>
                      <a:r>
                        <a:rPr lang="en-GB" sz="2800" kern="1200" dirty="0" err="1" smtClean="0">
                          <a:effectLst/>
                        </a:rPr>
                        <a:t>μg</a:t>
                      </a:r>
                      <a:r>
                        <a:rPr lang="en-GB" sz="2800" kern="1200" dirty="0" smtClean="0">
                          <a:effectLst/>
                        </a:rPr>
                        <a:t>/l )</a:t>
                      </a:r>
                      <a:endParaRPr lang="en-US" sz="2800" dirty="0"/>
                    </a:p>
                  </a:txBody>
                  <a:tcPr marL="68580" marR="68580"/>
                </a:tc>
              </a:tr>
              <a:tr h="1055649">
                <a:tc>
                  <a:txBody>
                    <a:bodyPr/>
                    <a:lstStyle/>
                    <a:p>
                      <a:r>
                        <a:rPr lang="en-US" sz="2800" dirty="0" err="1" smtClean="0"/>
                        <a:t>Mean</a:t>
                      </a:r>
                      <a:r>
                        <a:rPr lang="en-US" sz="2800" u="sng" dirty="0" err="1" smtClean="0"/>
                        <a:t>+</a:t>
                      </a:r>
                      <a:r>
                        <a:rPr lang="en-US" sz="2800" dirty="0" err="1" smtClean="0"/>
                        <a:t>SD</a:t>
                      </a:r>
                      <a:r>
                        <a:rPr lang="en-US" sz="2800" dirty="0" smtClean="0"/>
                        <a:t> Urinary</a:t>
                      </a:r>
                      <a:r>
                        <a:rPr lang="en-US" sz="2800" baseline="0" dirty="0" smtClean="0"/>
                        <a:t> Iodine Concentration</a:t>
                      </a:r>
                      <a:endParaRPr lang="en-US" sz="2800" dirty="0"/>
                    </a:p>
                  </a:txBody>
                  <a:tcPr marL="68580" marR="68580">
                    <a:noFill/>
                  </a:tcPr>
                </a:tc>
                <a:tc>
                  <a:txBody>
                    <a:bodyPr/>
                    <a:lstStyle/>
                    <a:p>
                      <a:r>
                        <a:rPr lang="en-GB" sz="2800" kern="1200" dirty="0" smtClean="0">
                          <a:effectLst/>
                        </a:rPr>
                        <a:t>82.08</a:t>
                      </a:r>
                      <a:r>
                        <a:rPr lang="en-GB" sz="2800" u="sng" kern="1200" dirty="0" smtClean="0">
                          <a:effectLst/>
                        </a:rPr>
                        <a:t>+</a:t>
                      </a:r>
                      <a:r>
                        <a:rPr lang="en-GB" sz="2800" kern="1200" dirty="0" smtClean="0">
                          <a:effectLst/>
                        </a:rPr>
                        <a:t>35.71</a:t>
                      </a:r>
                      <a:endParaRPr lang="en-US" sz="2800" dirty="0"/>
                    </a:p>
                  </a:txBody>
                  <a:tcPr marL="68580" marR="68580">
                    <a:noFill/>
                  </a:tcPr>
                </a:tc>
              </a:tr>
              <a:tr h="1131052">
                <a:tc>
                  <a:txBody>
                    <a:bodyPr/>
                    <a:lstStyle/>
                    <a:p>
                      <a:r>
                        <a:rPr lang="en-US" sz="2800" dirty="0" smtClean="0"/>
                        <a:t>Median Urinary Iodine Concentration</a:t>
                      </a:r>
                      <a:endParaRPr lang="en-US" sz="2800" dirty="0"/>
                    </a:p>
                  </a:txBody>
                  <a:tcPr marL="68580" marR="68580"/>
                </a:tc>
                <a:tc>
                  <a:txBody>
                    <a:bodyPr/>
                    <a:lstStyle/>
                    <a:p>
                      <a:r>
                        <a:rPr lang="en-US" sz="2800" dirty="0" smtClean="0"/>
                        <a:t>72.31</a:t>
                      </a:r>
                      <a:endParaRPr lang="en-US" sz="2800" dirty="0"/>
                    </a:p>
                  </a:txBody>
                  <a:tcPr marL="68580" marR="68580"/>
                </a:tc>
              </a:tr>
            </a:tbl>
          </a:graphicData>
        </a:graphic>
      </p:graphicFrame>
      <p:sp>
        <p:nvSpPr>
          <p:cNvPr id="8" name="Title 1"/>
          <p:cNvSpPr txBox="1">
            <a:spLocks/>
          </p:cNvSpPr>
          <p:nvPr/>
        </p:nvSpPr>
        <p:spPr>
          <a:xfrm>
            <a:off x="700709" y="0"/>
            <a:ext cx="7856882" cy="1143000"/>
          </a:xfrm>
          <a:prstGeom prst="rect">
            <a:avLst/>
          </a:prstGeom>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r>
              <a:rPr lang="en-US" sz="2800" b="1" dirty="0">
                <a:latin typeface="Times New Roman" panose="02020603050405020304" pitchFamily="18" charset="0"/>
                <a:cs typeface="Times New Roman" panose="02020603050405020304" pitchFamily="18" charset="0"/>
              </a:rPr>
              <a:t>Table 1. Mean </a:t>
            </a:r>
            <a:r>
              <a:rPr lang="en-US" sz="2800" b="1" dirty="0" smtClean="0">
                <a:latin typeface="Times New Roman" panose="02020603050405020304" pitchFamily="18" charset="0"/>
                <a:cs typeface="Times New Roman" panose="02020603050405020304" pitchFamily="18" charset="0"/>
              </a:rPr>
              <a:t>and Median Urinary </a:t>
            </a:r>
            <a:r>
              <a:rPr lang="en-US" sz="2800" b="1" dirty="0">
                <a:latin typeface="Times New Roman" panose="02020603050405020304" pitchFamily="18" charset="0"/>
                <a:cs typeface="Times New Roman" panose="02020603050405020304" pitchFamily="18" charset="0"/>
              </a:rPr>
              <a:t>Iodine </a:t>
            </a:r>
            <a:r>
              <a:rPr lang="en-US" sz="2800" b="1" dirty="0" smtClean="0">
                <a:latin typeface="Times New Roman" panose="02020603050405020304" pitchFamily="18" charset="0"/>
                <a:cs typeface="Times New Roman" panose="02020603050405020304" pitchFamily="18" charset="0"/>
              </a:rPr>
              <a:t>Concentration of Pupils Attending Public Primary Schools in Zaria</a:t>
            </a:r>
            <a:endParaRPr lang="en-US" sz="2800" b="1" dirty="0">
              <a:latin typeface="Times New Roman" panose="02020603050405020304" pitchFamily="18" charset="0"/>
              <a:cs typeface="Times New Roman" panose="02020603050405020304" pitchFamily="18" charset="0"/>
            </a:endParaRPr>
          </a:p>
        </p:txBody>
      </p:sp>
      <p:sp>
        <p:nvSpPr>
          <p:cNvPr id="12" name="Title 1"/>
          <p:cNvSpPr txBox="1">
            <a:spLocks/>
          </p:cNvSpPr>
          <p:nvPr/>
        </p:nvSpPr>
        <p:spPr>
          <a:xfrm>
            <a:off x="1371600" y="4648200"/>
            <a:ext cx="6115050" cy="6096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600" dirty="0">
                <a:latin typeface="Times New Roman" panose="02020603050405020304" pitchFamily="18" charset="0"/>
                <a:cs typeface="Times New Roman" panose="02020603050405020304" pitchFamily="18" charset="0"/>
              </a:rPr>
              <a:t>Values are mean </a:t>
            </a:r>
            <a:r>
              <a:rPr lang="en-GB" sz="1600" u="sng" dirty="0"/>
              <a:t>+</a:t>
            </a:r>
            <a:r>
              <a:rPr lang="en-GB" sz="1600" dirty="0"/>
              <a:t> standard deviation</a:t>
            </a:r>
            <a:r>
              <a:rPr lang="en-US" sz="16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179117729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7078" y="5737240"/>
            <a:ext cx="8304143" cy="1153886"/>
          </a:xfrm>
        </p:spPr>
        <p:txBody>
          <a:bodyPr>
            <a:noAutofit/>
          </a:bodyPr>
          <a:lstStyle/>
          <a:p>
            <a:pPr algn="just"/>
            <a:r>
              <a:rPr lang="en-US" sz="2400" b="1" dirty="0"/>
              <a:t>Figure </a:t>
            </a:r>
            <a:r>
              <a:rPr lang="en-US" sz="2400" b="1" dirty="0" smtClean="0"/>
              <a:t>3: </a:t>
            </a:r>
            <a:r>
              <a:rPr lang="en-US" sz="2400" b="1" dirty="0"/>
              <a:t>Variation in Iodization of Salts Used in Households of Students attending Public Primary Schools in Zaria</a:t>
            </a:r>
          </a:p>
        </p:txBody>
      </p:sp>
      <p:graphicFrame>
        <p:nvGraphicFramePr>
          <p:cNvPr id="4" name="Chart 3"/>
          <p:cNvGraphicFramePr/>
          <p:nvPr>
            <p:extLst>
              <p:ext uri="{D42A27DB-BD31-4B8C-83A1-F6EECF244321}">
                <p14:modId xmlns:p14="http://schemas.microsoft.com/office/powerpoint/2010/main" val="4137155928"/>
              </p:ext>
            </p:extLst>
          </p:nvPr>
        </p:nvGraphicFramePr>
        <p:xfrm>
          <a:off x="477079" y="298174"/>
          <a:ext cx="8169965" cy="564542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2210209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096000"/>
            <a:ext cx="8483048" cy="762000"/>
          </a:xfrm>
        </p:spPr>
        <p:txBody>
          <a:bodyPr>
            <a:normAutofit/>
          </a:bodyPr>
          <a:lstStyle/>
          <a:p>
            <a:r>
              <a:rPr lang="en-US" sz="2400" b="1" dirty="0" smtClean="0"/>
              <a:t>Figure 4: Variation of Some Urinary Indices in the Respondents</a:t>
            </a:r>
            <a:endParaRPr lang="en-US" sz="2400" b="1" dirty="0"/>
          </a:p>
        </p:txBody>
      </p:sp>
      <p:graphicFrame>
        <p:nvGraphicFramePr>
          <p:cNvPr id="5" name="Content Placeholder 7"/>
          <p:cNvGraphicFramePr>
            <a:graphicFrameLocks noGrp="1"/>
          </p:cNvGraphicFramePr>
          <p:nvPr>
            <p:ph sz="half" idx="2"/>
            <p:extLst>
              <p:ext uri="{D42A27DB-BD31-4B8C-83A1-F6EECF244321}">
                <p14:modId xmlns:p14="http://schemas.microsoft.com/office/powerpoint/2010/main" val="1945698689"/>
              </p:ext>
            </p:extLst>
          </p:nvPr>
        </p:nvGraphicFramePr>
        <p:xfrm>
          <a:off x="228600" y="0"/>
          <a:ext cx="8602316" cy="587734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17164747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6165" y="-258418"/>
            <a:ext cx="7886700" cy="1325563"/>
          </a:xfrm>
        </p:spPr>
        <p:txBody>
          <a:bodyPr/>
          <a:lstStyle/>
          <a:p>
            <a:pPr algn="l"/>
            <a:r>
              <a:rPr lang="en-US" b="1" dirty="0" smtClean="0"/>
              <a:t>CONCLUSION </a:t>
            </a:r>
            <a:endParaRPr lang="en-US" b="1" dirty="0"/>
          </a:p>
        </p:txBody>
      </p:sp>
      <p:sp>
        <p:nvSpPr>
          <p:cNvPr id="3" name="Content Placeholder 2"/>
          <p:cNvSpPr>
            <a:spLocks noGrp="1"/>
          </p:cNvSpPr>
          <p:nvPr>
            <p:ph idx="1"/>
          </p:nvPr>
        </p:nvSpPr>
        <p:spPr>
          <a:xfrm>
            <a:off x="381000" y="685800"/>
            <a:ext cx="8259417" cy="6172200"/>
          </a:xfrm>
        </p:spPr>
        <p:txBody>
          <a:bodyPr>
            <a:noAutofit/>
          </a:bodyPr>
          <a:lstStyle/>
          <a:p>
            <a:pPr algn="just"/>
            <a:r>
              <a:rPr lang="en-US" dirty="0"/>
              <a:t>The finding show that, moderate, and mild iodine deficiency and risk of iodine induced hyperthyroidism were found in 15%, 63% and 1% respectively. </a:t>
            </a:r>
            <a:endParaRPr lang="en-US" dirty="0" smtClean="0"/>
          </a:p>
          <a:p>
            <a:pPr algn="just"/>
            <a:r>
              <a:rPr lang="en-US" dirty="0" smtClean="0"/>
              <a:t>Proteins </a:t>
            </a:r>
            <a:r>
              <a:rPr lang="en-US" dirty="0"/>
              <a:t>were present in urine of 81% of </a:t>
            </a:r>
            <a:r>
              <a:rPr lang="en-US" dirty="0" err="1"/>
              <a:t>respodent</a:t>
            </a:r>
            <a:r>
              <a:rPr lang="en-US" dirty="0"/>
              <a:t>. </a:t>
            </a:r>
          </a:p>
          <a:p>
            <a:pPr algn="just"/>
            <a:r>
              <a:rPr lang="en-US" dirty="0" smtClean="0"/>
              <a:t> All the household salts in the study area are </a:t>
            </a:r>
            <a:r>
              <a:rPr lang="en-US" dirty="0" err="1" smtClean="0"/>
              <a:t>iodised</a:t>
            </a:r>
            <a:r>
              <a:rPr lang="en-US" dirty="0" smtClean="0"/>
              <a:t> but only 96% are </a:t>
            </a:r>
            <a:r>
              <a:rPr lang="en-US" dirty="0" err="1" smtClean="0"/>
              <a:t>iodised</a:t>
            </a:r>
            <a:r>
              <a:rPr lang="en-US" dirty="0" smtClean="0"/>
              <a:t> </a:t>
            </a:r>
            <a:r>
              <a:rPr lang="en-US" dirty="0"/>
              <a:t>at levels  ≥ </a:t>
            </a:r>
            <a:r>
              <a:rPr lang="en-US" dirty="0" smtClean="0"/>
              <a:t>15mg/Kg</a:t>
            </a:r>
            <a:endParaRPr lang="en-US" dirty="0"/>
          </a:p>
          <a:p>
            <a:pPr algn="just"/>
            <a:r>
              <a:rPr lang="en-US" dirty="0" smtClean="0"/>
              <a:t>Proteins</a:t>
            </a:r>
            <a:r>
              <a:rPr lang="en-US" dirty="0"/>
              <a:t>, ascorbic acid, blood, bilirubin and </a:t>
            </a:r>
            <a:r>
              <a:rPr lang="en-US" dirty="0" err="1"/>
              <a:t>urobilinogen</a:t>
            </a:r>
            <a:r>
              <a:rPr lang="en-US" dirty="0"/>
              <a:t> were detected in urine of 81%, 15%, 9% and 1% of the pupils respectively. </a:t>
            </a:r>
          </a:p>
          <a:p>
            <a:pPr marL="0" indent="0" algn="just">
              <a:buNone/>
            </a:pPr>
            <a:endParaRPr lang="en-US" dirty="0"/>
          </a:p>
          <a:p>
            <a:pPr algn="just">
              <a:buNone/>
            </a:pPr>
            <a:endParaRPr lang="en-US" sz="2800" dirty="0"/>
          </a:p>
          <a:p>
            <a:pPr algn="just"/>
            <a:endParaRPr lang="en-US" sz="3200" dirty="0"/>
          </a:p>
        </p:txBody>
      </p:sp>
    </p:spTree>
    <p:extLst>
      <p:ext uri="{BB962C8B-B14F-4D97-AF65-F5344CB8AC3E}">
        <p14:creationId xmlns:p14="http://schemas.microsoft.com/office/powerpoint/2010/main" val="56058693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b="1" dirty="0" smtClean="0"/>
              <a:t>RECOMMENDATION</a:t>
            </a:r>
            <a:endParaRPr lang="en-GB" b="1" dirty="0"/>
          </a:p>
        </p:txBody>
      </p:sp>
      <p:sp>
        <p:nvSpPr>
          <p:cNvPr id="3" name="Content Placeholder 2"/>
          <p:cNvSpPr>
            <a:spLocks noGrp="1"/>
          </p:cNvSpPr>
          <p:nvPr>
            <p:ph idx="1"/>
          </p:nvPr>
        </p:nvSpPr>
        <p:spPr>
          <a:xfrm>
            <a:off x="457200" y="1219200"/>
            <a:ext cx="8229600" cy="4906963"/>
          </a:xfrm>
        </p:spPr>
        <p:txBody>
          <a:bodyPr>
            <a:normAutofit fontScale="92500" lnSpcReduction="10000"/>
          </a:bodyPr>
          <a:lstStyle/>
          <a:p>
            <a:pPr algn="just"/>
            <a:r>
              <a:rPr lang="en-GB" dirty="0" smtClean="0"/>
              <a:t>Need to check assess common foods in the study areas for the presence of goitrogens</a:t>
            </a:r>
          </a:p>
          <a:p>
            <a:pPr algn="just"/>
            <a:r>
              <a:rPr lang="en-GB" dirty="0" smtClean="0"/>
              <a:t>Encourage the inclusion of iodised salts in wide range of food consumed by the subjects</a:t>
            </a:r>
          </a:p>
          <a:p>
            <a:pPr algn="just"/>
            <a:r>
              <a:rPr lang="en-GB" dirty="0" smtClean="0"/>
              <a:t>Dietary diversification to foods naturally rich in iodine should be promoted through aggressive social marketing in the study area </a:t>
            </a:r>
          </a:p>
          <a:p>
            <a:pPr algn="just"/>
            <a:r>
              <a:rPr lang="en-US" dirty="0" smtClean="0"/>
              <a:t>Finally, </a:t>
            </a:r>
            <a:r>
              <a:rPr lang="en-US" dirty="0"/>
              <a:t>there is a need to establish a national control </a:t>
            </a:r>
            <a:r>
              <a:rPr lang="en-US" dirty="0" err="1"/>
              <a:t>programme</a:t>
            </a:r>
            <a:r>
              <a:rPr lang="en-US" dirty="0"/>
              <a:t>, targeting the population at large for the prevention and treatment of malnutrition in general and IDD specifically</a:t>
            </a:r>
            <a:endParaRPr lang="en-GB" dirty="0"/>
          </a:p>
        </p:txBody>
      </p:sp>
    </p:spTree>
    <p:extLst>
      <p:ext uri="{BB962C8B-B14F-4D97-AF65-F5344CB8AC3E}">
        <p14:creationId xmlns:p14="http://schemas.microsoft.com/office/powerpoint/2010/main" val="263275543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1524000" y="914400"/>
            <a:ext cx="6629400" cy="4267200"/>
          </a:xfrm>
          <a:prstGeom prst="ellipse">
            <a:avLst/>
          </a:prstGeom>
          <a:solidFill>
            <a:schemeClr val="bg1"/>
          </a:solidFill>
          <a:effectLst>
            <a:outerShdw blurRad="50800" dist="38100" dir="10800000" algn="r" rotWithShape="0">
              <a:prstClr val="black">
                <a:alpha val="40000"/>
              </a:prstClr>
            </a:outerShdw>
          </a:effectLst>
          <a:scene3d>
            <a:camera prst="perspectiveAbove"/>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0" dirty="0">
                <a:solidFill>
                  <a:schemeClr val="tx1"/>
                </a:solidFill>
              </a:rPr>
              <a:t>Thanks for </a:t>
            </a:r>
            <a:r>
              <a:rPr lang="en-US" sz="8000" dirty="0" smtClean="0">
                <a:solidFill>
                  <a:schemeClr val="tx1"/>
                </a:solidFill>
              </a:rPr>
              <a:t>Listening </a:t>
            </a:r>
            <a:endParaRPr lang="en-US" sz="8000" dirty="0">
              <a:solidFill>
                <a:schemeClr val="tx1"/>
              </a:solidFill>
            </a:endParaRPr>
          </a:p>
        </p:txBody>
      </p:sp>
    </p:spTree>
    <p:extLst>
      <p:ext uri="{BB962C8B-B14F-4D97-AF65-F5344CB8AC3E}">
        <p14:creationId xmlns:p14="http://schemas.microsoft.com/office/powerpoint/2010/main" val="3379056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298</TotalTime>
  <Words>949</Words>
  <Application>Microsoft Office PowerPoint</Application>
  <PresentationFormat>On-screen Show (4:3)</PresentationFormat>
  <Paragraphs>86</Paragraphs>
  <Slides>16</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Times New Roman</vt:lpstr>
      <vt:lpstr>Office Theme</vt:lpstr>
      <vt:lpstr> HOUSEHOLD SALT IODISATION LEVEL AND URINARY IODINE CONCENTRATION OF CHILDREN ATTENDING PUBLIC PRIMARY SCHOOLS IN ZARIA, NORTHWEST NIGERIA </vt:lpstr>
      <vt:lpstr>INTRODUCTION</vt:lpstr>
      <vt:lpstr>INTRODUCTION/2</vt:lpstr>
      <vt:lpstr>INTRODUCTION/3</vt:lpstr>
      <vt:lpstr>MATERIALS AND METHODS</vt:lpstr>
      <vt:lpstr>PowerPoint Presentation</vt:lpstr>
      <vt:lpstr>Laboratory Methods</vt:lpstr>
      <vt:lpstr>PowerPoint Presentation</vt:lpstr>
      <vt:lpstr>Figure 1: Urinary Iodine Content of Student Attending Public Secondary schools in Zaria </vt:lpstr>
      <vt:lpstr>Figure 2: Distribution of Respondent by Iodine Status </vt:lpstr>
      <vt:lpstr>PowerPoint Presentation</vt:lpstr>
      <vt:lpstr>Figure 3: Variation in Iodization of Salts Used in Households of Students attending Public Primary Schools in Zaria</vt:lpstr>
      <vt:lpstr>Figure 4: Variation of Some Urinary Indices in the Respondents</vt:lpstr>
      <vt:lpstr>CONCLUSION </vt:lpstr>
      <vt:lpstr>RECOMMENDATION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HOUSEHOLD SALT IODISATION LEVEL AND URINARY IODINE CONCENTRATION OF CHILDREN ATTENDING PUBLIC PRIMARY SCHOOLS IN ZARIA, NORTHWEST NIGERIA</dc:title>
  <dc:creator>Hp Pavilion</dc:creator>
  <cp:lastModifiedBy>SiteKiosk Limited User Account</cp:lastModifiedBy>
  <cp:revision>34</cp:revision>
  <dcterms:created xsi:type="dcterms:W3CDTF">2015-08-08T08:37:23Z</dcterms:created>
  <dcterms:modified xsi:type="dcterms:W3CDTF">2015-08-18T09:04:35Z</dcterms:modified>
</cp:coreProperties>
</file>