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65" r:id="rId3"/>
    <p:sldId id="262" r:id="rId4"/>
    <p:sldId id="257" r:id="rId5"/>
    <p:sldId id="260" r:id="rId6"/>
    <p:sldId id="264" r:id="rId7"/>
    <p:sldId id="261" r:id="rId8"/>
    <p:sldId id="258" r:id="rId9"/>
    <p:sldId id="259" r:id="rId10"/>
    <p:sldId id="263" r:id="rId11"/>
    <p:sldId id="266" r:id="rId12"/>
    <p:sldId id="267" r:id="rId13"/>
    <p:sldId id="283" r:id="rId14"/>
    <p:sldId id="279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81" r:id="rId25"/>
    <p:sldId id="280" r:id="rId26"/>
    <p:sldId id="278" r:id="rId27"/>
    <p:sldId id="282" r:id="rId28"/>
    <p:sldId id="27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89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2A795-E1FA-BB49-9A7F-AED1F7769F8C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D0DEB-C7B6-4247-8C47-453460FB1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3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5E7A681-B333-2043-918C-0D2F73B52048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48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6133E-5B35-CE4D-A02A-FF65523EC33D}" type="slidenum">
              <a:rPr lang="en-US"/>
              <a:pPr/>
              <a:t>14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7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6C92C6-8111-EE48-ACBF-BC22561A73EA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/>
              <a:t>Picture from Yoon 2001.</a:t>
            </a:r>
          </a:p>
        </p:txBody>
      </p:sp>
    </p:spTree>
    <p:extLst>
      <p:ext uri="{BB962C8B-B14F-4D97-AF65-F5344CB8AC3E}">
        <p14:creationId xmlns:p14="http://schemas.microsoft.com/office/powerpoint/2010/main" val="2275430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8185D82-8FE6-ED4A-9CA2-1A9E7AB822C0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90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55D8ADC-8F12-364A-A784-4248895E1243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2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557DB34-C5B0-6F42-B573-2BBD2937C745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12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1CD5960-CB00-8047-B00B-D8AE4434CFE8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20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56CB9F8-7CF1-EA44-A4DD-A6B908421B15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12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222402" indent="-36773751" defTabSz="914437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486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8973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4595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7946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93D772C-5468-724E-8F33-DC2AEBF8D9EB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03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8FF1D4C-2EBF-5F4A-B482-0D1D5C450F35}" type="datetimeFigureOut">
              <a:rPr lang="en-US" smtClean="0"/>
              <a:t>10/23/2016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9FEDEB7-45F6-9542-86BE-74708C48B3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Blood Cancers Associated with Closed Oil Refinery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Dahlgren </a:t>
            </a:r>
          </a:p>
          <a:p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3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Operated 55 years from 1930 to 1985</a:t>
            </a:r>
          </a:p>
          <a:p>
            <a:r>
              <a:rPr lang="en-US" dirty="0" smtClean="0"/>
              <a:t>Produced</a:t>
            </a:r>
          </a:p>
          <a:p>
            <a:pPr lvl="1"/>
            <a:r>
              <a:rPr lang="en-US" dirty="0" smtClean="0"/>
              <a:t>Gasoline</a:t>
            </a:r>
          </a:p>
          <a:p>
            <a:pPr lvl="1"/>
            <a:r>
              <a:rPr lang="en-US" dirty="0" smtClean="0"/>
              <a:t>Diesel Fuel</a:t>
            </a:r>
          </a:p>
          <a:p>
            <a:pPr lvl="1"/>
            <a:r>
              <a:rPr lang="en-US" dirty="0" smtClean="0"/>
              <a:t>Asphalt</a:t>
            </a:r>
          </a:p>
          <a:p>
            <a:r>
              <a:rPr lang="en-US" dirty="0" smtClean="0"/>
              <a:t>Essentially no controls on </a:t>
            </a:r>
          </a:p>
          <a:p>
            <a:pPr lvl="1"/>
            <a:r>
              <a:rPr lang="en-US" dirty="0" smtClean="0"/>
              <a:t>Air emissions 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round water contamination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8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30624"/>
          </a:xfrm>
        </p:spPr>
        <p:txBody>
          <a:bodyPr/>
          <a:lstStyle/>
          <a:p>
            <a:r>
              <a:rPr lang="en-US" dirty="0" smtClean="0"/>
              <a:t>Refinery Site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30" y="107576"/>
            <a:ext cx="8936043" cy="667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2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254 Residents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3680439"/>
          </a:xfrm>
        </p:spPr>
        <p:txBody>
          <a:bodyPr/>
          <a:lstStyle/>
          <a:p>
            <a:r>
              <a:rPr lang="en-US" dirty="0" smtClean="0"/>
              <a:t>36 cases of cancer</a:t>
            </a:r>
          </a:p>
          <a:p>
            <a:pPr lvl="1"/>
            <a:r>
              <a:rPr lang="en-US" dirty="0" smtClean="0"/>
              <a:t>14% of population</a:t>
            </a:r>
          </a:p>
          <a:p>
            <a:pPr lvl="2"/>
            <a:r>
              <a:rPr lang="en-US" dirty="0" smtClean="0"/>
              <a:t>Expected 2%</a:t>
            </a:r>
          </a:p>
          <a:p>
            <a:pPr lvl="1"/>
            <a:r>
              <a:rPr lang="en-US" dirty="0" smtClean="0"/>
              <a:t>State Health Department 5 X excess of cancer</a:t>
            </a:r>
          </a:p>
          <a:p>
            <a:pPr lvl="1"/>
            <a:r>
              <a:rPr lang="en-US" dirty="0" smtClean="0"/>
              <a:t>Four cases of blood cancers</a:t>
            </a:r>
            <a:endParaRPr lang="en-US" dirty="0"/>
          </a:p>
          <a:p>
            <a:pPr lvl="2"/>
            <a:r>
              <a:rPr lang="en-US" dirty="0" smtClean="0"/>
              <a:t>Acute Myelogenous Leukemia (AML)</a:t>
            </a:r>
          </a:p>
          <a:p>
            <a:pPr lvl="2"/>
            <a:r>
              <a:rPr lang="en-US" dirty="0"/>
              <a:t>Two cases </a:t>
            </a:r>
            <a:r>
              <a:rPr lang="en-US" dirty="0" smtClean="0"/>
              <a:t>of Hodgkin’s Lymphoma</a:t>
            </a:r>
          </a:p>
          <a:p>
            <a:pPr lvl="2"/>
            <a:r>
              <a:rPr lang="en-US" dirty="0" smtClean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36913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263 Acres of Liquid </a:t>
            </a:r>
            <a:r>
              <a:rPr lang="en-US" sz="4000" dirty="0"/>
              <a:t>P</a:t>
            </a:r>
            <a:r>
              <a:rPr lang="en-US" sz="4000" dirty="0" smtClean="0"/>
              <a:t>etroleum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Million gallons</a:t>
            </a:r>
          </a:p>
          <a:p>
            <a:pPr lvl="1"/>
            <a:r>
              <a:rPr lang="en-US" dirty="0" smtClean="0"/>
              <a:t>80% gasoline</a:t>
            </a:r>
          </a:p>
          <a:p>
            <a:pPr lvl="1"/>
            <a:r>
              <a:rPr lang="en-US" dirty="0" smtClean="0"/>
              <a:t>20% diesel</a:t>
            </a:r>
          </a:p>
          <a:p>
            <a:r>
              <a:rPr lang="en-US" dirty="0" smtClean="0"/>
              <a:t>Benzene</a:t>
            </a:r>
          </a:p>
          <a:p>
            <a:r>
              <a:rPr lang="en-US" dirty="0" smtClean="0"/>
              <a:t>PAHs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Dioxin  </a:t>
            </a:r>
          </a:p>
          <a:p>
            <a:r>
              <a:rPr lang="en-US" dirty="0"/>
              <a:t>Heavy Metals</a:t>
            </a:r>
          </a:p>
          <a:p>
            <a:r>
              <a:rPr lang="en-US" dirty="0"/>
              <a:t>Other Hydrocarbons</a:t>
            </a:r>
          </a:p>
          <a:p>
            <a:r>
              <a:rPr lang="en-US" dirty="0"/>
              <a:t>Toxic cocktail  </a:t>
            </a:r>
          </a:p>
        </p:txBody>
      </p:sp>
    </p:spTree>
    <p:extLst>
      <p:ext uri="{BB962C8B-B14F-4D97-AF65-F5344CB8AC3E}">
        <p14:creationId xmlns:p14="http://schemas.microsoft.com/office/powerpoint/2010/main" val="125412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Routes of exposure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Inhalation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Air pollution</a:t>
            </a:r>
          </a:p>
          <a:p>
            <a:r>
              <a:rPr lang="en-US" dirty="0" smtClean="0"/>
              <a:t>Vapor intrusion</a:t>
            </a:r>
          </a:p>
          <a:p>
            <a:r>
              <a:rPr lang="en-US" dirty="0" smtClean="0"/>
              <a:t>Particulates</a:t>
            </a:r>
          </a:p>
          <a:p>
            <a:r>
              <a:rPr lang="en-US" dirty="0" smtClean="0"/>
              <a:t>Fires</a:t>
            </a:r>
          </a:p>
          <a:p>
            <a:r>
              <a:rPr lang="en-US" dirty="0" smtClean="0"/>
              <a:t>Accidental releases</a:t>
            </a:r>
          </a:p>
          <a:p>
            <a:r>
              <a:rPr lang="en-US" dirty="0" smtClean="0"/>
              <a:t>Family members working at site - 	</a:t>
            </a:r>
          </a:p>
          <a:p>
            <a:pPr lvl="1"/>
            <a:r>
              <a:rPr lang="en-US" dirty="0" smtClean="0"/>
              <a:t>Smelled bad</a:t>
            </a:r>
          </a:p>
          <a:p>
            <a:pPr lvl="1"/>
            <a:r>
              <a:rPr lang="en-US" dirty="0" smtClean="0"/>
              <a:t>Dust on clothes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Ingestion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Contaminated private well water</a:t>
            </a:r>
          </a:p>
          <a:p>
            <a:r>
              <a:rPr lang="en-US" dirty="0" smtClean="0"/>
              <a:t>Vegetable gardens</a:t>
            </a:r>
          </a:p>
          <a:p>
            <a:r>
              <a:rPr lang="en-US" dirty="0" smtClean="0"/>
              <a:t>Soil ingestion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2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Diseases in </a:t>
            </a:r>
            <a:r>
              <a:rPr lang="en-US" dirty="0" err="1" smtClean="0"/>
              <a:t>Hooven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62" y="287868"/>
            <a:ext cx="8012868" cy="62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66181"/>
            <a:ext cx="8450262" cy="6271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45411" name="Text Box 3"/>
          <p:cNvSpPr txBox="1">
            <a:spLocks noChangeArrowheads="1"/>
          </p:cNvSpPr>
          <p:nvPr/>
        </p:nvSpPr>
        <p:spPr bwMode="auto">
          <a:xfrm>
            <a:off x="185738" y="76200"/>
            <a:ext cx="1490662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CANCER</a:t>
            </a:r>
          </a:p>
        </p:txBody>
      </p:sp>
    </p:spTree>
    <p:extLst>
      <p:ext uri="{BB962C8B-B14F-4D97-AF65-F5344CB8AC3E}">
        <p14:creationId xmlns:p14="http://schemas.microsoft.com/office/powerpoint/2010/main" val="383662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552824"/>
          </a:xfrm>
        </p:spPr>
        <p:txBody>
          <a:bodyPr/>
          <a:lstStyle/>
          <a:p>
            <a:r>
              <a:rPr lang="en-US" sz="3600" dirty="0" smtClean="0"/>
              <a:t>Benzene Levels </a:t>
            </a:r>
            <a:endParaRPr lang="en-US" sz="3600" dirty="0"/>
          </a:p>
        </p:txBody>
      </p:sp>
      <p:pic>
        <p:nvPicPr>
          <p:cNvPr id="5" name="Picture 4" descr="Hooven High 1977 Benzene 1 H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00"/>
            <a:ext cx="7829176" cy="579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" y="933450"/>
            <a:ext cx="2578100" cy="1981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5900" y="3200400"/>
            <a:ext cx="1943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Range of Peak Benzene Exposures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0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1467" y="414866"/>
            <a:ext cx="7160684" cy="801065"/>
          </a:xfrm>
        </p:spPr>
        <p:txBody>
          <a:bodyPr/>
          <a:lstStyle/>
          <a:p>
            <a:r>
              <a:rPr lang="en-US" sz="3200" dirty="0" smtClean="0"/>
              <a:t>Four Cases Lived in Odor Plume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7172750"/>
              </p:ext>
            </p:extLst>
          </p:nvPr>
        </p:nvGraphicFramePr>
        <p:xfrm>
          <a:off x="549275" y="1600200"/>
          <a:ext cx="8042275" cy="4328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455"/>
                <a:gridCol w="1608455"/>
                <a:gridCol w="1608455"/>
                <a:gridCol w="1608455"/>
                <a:gridCol w="160845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Initials/</a:t>
                      </a:r>
                    </a:p>
                    <a:p>
                      <a:r>
                        <a:rPr lang="en-US" dirty="0" smtClean="0"/>
                        <a:t>Age at Diagnosis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Illness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Illness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Illness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Exposed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 MG/20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Hodgkin’s Lymphoma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Bilateral Breast cancers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Repeated</a:t>
                      </a:r>
                      <a:r>
                        <a:rPr lang="en-US" baseline="0" dirty="0" smtClean="0"/>
                        <a:t>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2. CL/54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</a:t>
                      </a:r>
                      <a:r>
                        <a:rPr lang="en-US" baseline="0" dirty="0" smtClean="0"/>
                        <a:t> Myeloma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Diabetes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Coronary Heart Disease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3. JR/64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Hodgkin’s Lymphoma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Anemia Persisting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Repeated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MS/38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Acute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Myelogenous Leukemia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Myelodysplastic</a:t>
                      </a:r>
                      <a:r>
                        <a:rPr lang="en-US" sz="1400" baseline="0" dirty="0" smtClean="0"/>
                        <a:t> Syndrome (MDS) before AML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Repeated Infections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Child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12533" y="6239933"/>
            <a:ext cx="2472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non-smokers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Benzene Dose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002471"/>
              </p:ext>
            </p:extLst>
          </p:nvPr>
        </p:nvGraphicFramePr>
        <p:xfrm>
          <a:off x="1044575" y="1809750"/>
          <a:ext cx="6880224" cy="2933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3408"/>
                <a:gridCol w="2293408"/>
                <a:gridCol w="2293408"/>
              </a:tblGrid>
              <a:tr h="884321">
                <a:tc>
                  <a:txBody>
                    <a:bodyPr/>
                    <a:lstStyle/>
                    <a:p>
                      <a:r>
                        <a:rPr lang="en-US" dirty="0" smtClean="0"/>
                        <a:t>Case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Ages/Years of Exposure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Upper bound total dose - </a:t>
                      </a:r>
                      <a:r>
                        <a:rPr lang="en-US" dirty="0" err="1" smtClean="0"/>
                        <a:t>ug</a:t>
                      </a:r>
                      <a:endParaRPr lang="en-US" dirty="0"/>
                    </a:p>
                  </a:txBody>
                  <a:tcPr/>
                </a:tc>
              </a:tr>
              <a:tr h="512345">
                <a:tc>
                  <a:txBody>
                    <a:bodyPr/>
                    <a:lstStyle/>
                    <a:p>
                      <a:r>
                        <a:rPr lang="en-US" dirty="0" smtClean="0"/>
                        <a:t>1. MG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to 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51,932,694</a:t>
                      </a:r>
                      <a:endParaRPr lang="en-US" dirty="0"/>
                    </a:p>
                  </a:txBody>
                  <a:tcPr/>
                </a:tc>
              </a:tr>
              <a:tr h="512345">
                <a:tc>
                  <a:txBody>
                    <a:bodyPr/>
                    <a:lstStyle/>
                    <a:p>
                      <a:r>
                        <a:rPr lang="en-US" dirty="0" smtClean="0"/>
                        <a:t>2. CL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to 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49,698,783</a:t>
                      </a:r>
                      <a:endParaRPr lang="en-US" dirty="0"/>
                    </a:p>
                  </a:txBody>
                  <a:tcPr/>
                </a:tc>
              </a:tr>
              <a:tr h="512345">
                <a:tc>
                  <a:txBody>
                    <a:bodyPr/>
                    <a:lstStyle/>
                    <a:p>
                      <a:r>
                        <a:rPr lang="en-US" dirty="0" smtClean="0"/>
                        <a:t>3. JR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12,777,006</a:t>
                      </a:r>
                      <a:endParaRPr lang="en-US" dirty="0"/>
                    </a:p>
                  </a:txBody>
                  <a:tcPr/>
                </a:tc>
              </a:tr>
              <a:tr h="512345">
                <a:tc>
                  <a:txBody>
                    <a:bodyPr/>
                    <a:lstStyle/>
                    <a:p>
                      <a:r>
                        <a:rPr lang="en-US" dirty="0" smtClean="0"/>
                        <a:t>4. 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 to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3,218,823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44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1139825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Arial" charset="0"/>
              </a:rPr>
              <a:t>Benzene Exposure Below 1 PPM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814338"/>
            <a:ext cx="3352800" cy="435786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More of the </a:t>
            </a:r>
            <a:r>
              <a:rPr lang="en-US" sz="2800" dirty="0" smtClean="0">
                <a:latin typeface="Arial" charset="0"/>
              </a:rPr>
              <a:t>metabolites </a:t>
            </a:r>
            <a:r>
              <a:rPr lang="en-US" sz="2800" dirty="0">
                <a:latin typeface="Arial" charset="0"/>
              </a:rPr>
              <a:t>that </a:t>
            </a:r>
            <a:r>
              <a:rPr lang="en-US" sz="2800" dirty="0" smtClean="0">
                <a:latin typeface="Arial" charset="0"/>
              </a:rPr>
              <a:t>cause </a:t>
            </a:r>
            <a:r>
              <a:rPr lang="en-US" sz="2800" dirty="0">
                <a:latin typeface="Arial" charset="0"/>
              </a:rPr>
              <a:t>cancer is formed than has been assumed by regulators</a:t>
            </a: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en-US" sz="2800" dirty="0">
                <a:latin typeface="Arial" charset="0"/>
              </a:rPr>
              <a:t>Low levels more dangerous, risk of harm is underestimated</a:t>
            </a:r>
          </a:p>
        </p:txBody>
      </p:sp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371600"/>
            <a:ext cx="5076825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4724400" y="5943600"/>
            <a:ext cx="3197225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b="1"/>
              <a:t>Muconic Acid Levels</a:t>
            </a:r>
          </a:p>
        </p:txBody>
      </p:sp>
    </p:spTree>
    <p:extLst>
      <p:ext uri="{BB962C8B-B14F-4D97-AF65-F5344CB8AC3E}">
        <p14:creationId xmlns:p14="http://schemas.microsoft.com/office/powerpoint/2010/main" val="27209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527424"/>
          </a:xfrm>
        </p:spPr>
        <p:txBody>
          <a:bodyPr/>
          <a:lstStyle/>
          <a:p>
            <a:r>
              <a:rPr lang="en-US" sz="2800" dirty="0" smtClean="0"/>
              <a:t>Low Dose Increased Toxic Metabolites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534" y="637225"/>
            <a:ext cx="5580050" cy="5911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1200" y="5393267"/>
            <a:ext cx="270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Rappaport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346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 1 PPM</a:t>
            </a: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2296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7239000" y="381000"/>
            <a:ext cx="1524000" cy="6248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3352800" y="381000"/>
            <a:ext cx="1752600" cy="6248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57867" y="6400800"/>
            <a:ext cx="179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Lan</a:t>
            </a:r>
            <a:r>
              <a:rPr lang="en-US" dirty="0" smtClean="0"/>
              <a:t> 2004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4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benzene affected 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7086600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609600" y="228600"/>
            <a:ext cx="8001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1" hangingPunct="1"/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Benzene attacks stem cells</a:t>
            </a:r>
          </a:p>
        </p:txBody>
      </p:sp>
      <p:sp>
        <p:nvSpPr>
          <p:cNvPr id="67588" name="Text Box 10"/>
          <p:cNvSpPr txBox="1">
            <a:spLocks noChangeArrowheads="1"/>
          </p:cNvSpPr>
          <p:nvPr/>
        </p:nvSpPr>
        <p:spPr bwMode="auto">
          <a:xfrm>
            <a:off x="7620000" y="2209800"/>
            <a:ext cx="16589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b="1"/>
              <a:t>White Blood</a:t>
            </a:r>
          </a:p>
          <a:p>
            <a:pPr algn="ctr"/>
            <a:r>
              <a:rPr lang="en-US" b="1"/>
              <a:t>Cells</a:t>
            </a:r>
          </a:p>
        </p:txBody>
      </p:sp>
      <p:sp>
        <p:nvSpPr>
          <p:cNvPr id="67589" name="Rectangle 11"/>
          <p:cNvSpPr>
            <a:spLocks noChangeArrowheads="1"/>
          </p:cNvSpPr>
          <p:nvPr/>
        </p:nvSpPr>
        <p:spPr bwMode="auto">
          <a:xfrm>
            <a:off x="7696200" y="4343400"/>
            <a:ext cx="1447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b="1"/>
              <a:t>Red Blood Cells</a:t>
            </a:r>
          </a:p>
        </p:txBody>
      </p:sp>
      <p:sp>
        <p:nvSpPr>
          <p:cNvPr id="67590" name="AutoShape 14"/>
          <p:cNvSpPr>
            <a:spLocks/>
          </p:cNvSpPr>
          <p:nvPr/>
        </p:nvSpPr>
        <p:spPr bwMode="auto">
          <a:xfrm>
            <a:off x="7467600" y="1524000"/>
            <a:ext cx="381000" cy="2667000"/>
          </a:xfrm>
          <a:prstGeom prst="rightBracket">
            <a:avLst>
              <a:gd name="adj" fmla="val 58333"/>
            </a:avLst>
          </a:prstGeom>
          <a:noFill/>
          <a:ln w="444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7591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 t="19589" r="3555" b="29384"/>
          <a:stretch>
            <a:fillRect/>
          </a:stretch>
        </p:blipFill>
        <p:spPr bwMode="auto">
          <a:xfrm>
            <a:off x="2895600" y="1219200"/>
            <a:ext cx="1219200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AutoShape 16"/>
          <p:cNvSpPr>
            <a:spLocks noChangeArrowheads="1"/>
          </p:cNvSpPr>
          <p:nvPr/>
        </p:nvSpPr>
        <p:spPr bwMode="auto">
          <a:xfrm rot="7096372">
            <a:off x="2095500" y="2781300"/>
            <a:ext cx="1447800" cy="457200"/>
          </a:xfrm>
          <a:prstGeom prst="rightArrow">
            <a:avLst>
              <a:gd name="adj1" fmla="val 50000"/>
              <a:gd name="adj2" fmla="val 79167"/>
            </a:avLst>
          </a:prstGeom>
          <a:solidFill>
            <a:srgbClr val="FFFF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3" name="Text Box 17"/>
          <p:cNvSpPr txBox="1">
            <a:spLocks noChangeArrowheads="1"/>
          </p:cNvSpPr>
          <p:nvPr/>
        </p:nvSpPr>
        <p:spPr bwMode="auto">
          <a:xfrm>
            <a:off x="381000" y="5257800"/>
            <a:ext cx="3276600" cy="11906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1"/>
              <a:t>Reduced white &amp; red blood cells &amp; platelets, anemia, blood cancers, decreased immune function</a:t>
            </a:r>
          </a:p>
        </p:txBody>
      </p:sp>
      <p:sp>
        <p:nvSpPr>
          <p:cNvPr id="67594" name="Rectangle 18"/>
          <p:cNvSpPr>
            <a:spLocks noChangeArrowheads="1"/>
          </p:cNvSpPr>
          <p:nvPr/>
        </p:nvSpPr>
        <p:spPr bwMode="auto">
          <a:xfrm>
            <a:off x="7696200" y="5867400"/>
            <a:ext cx="1447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 dirty="0"/>
              <a:t>Platelets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40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1613"/>
            <a:ext cx="82296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>
                <a:latin typeface="Arial" charset="0"/>
              </a:rPr>
              <a:t>American Petroleum Institute (API)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1230"/>
            <a:ext cx="8229600" cy="4070133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Toxicology Committee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Industry sponsored committee</a:t>
            </a:r>
          </a:p>
          <a:p>
            <a:pPr eaLnBrk="1" hangingPunct="1"/>
            <a:r>
              <a:rPr lang="en-US" dirty="0">
                <a:latin typeface="Arial" charset="0"/>
              </a:rPr>
              <a:t>In </a:t>
            </a:r>
            <a:r>
              <a:rPr lang="en-US" b="1" dirty="0">
                <a:latin typeface="Arial" charset="0"/>
              </a:rPr>
              <a:t>1948</a:t>
            </a:r>
            <a:r>
              <a:rPr lang="en-US" dirty="0">
                <a:latin typeface="Arial" charset="0"/>
              </a:rPr>
              <a:t> based on numerous deaths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Many with short term exposure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Noted individual susceptibility</a:t>
            </a:r>
          </a:p>
          <a:p>
            <a:pPr eaLnBrk="1" hangingPunct="1"/>
            <a:r>
              <a:rPr lang="en-US" dirty="0">
                <a:latin typeface="Arial" charset="0"/>
              </a:rPr>
              <a:t>Concluded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No Safe level of exposure to benzene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05200"/>
            <a:ext cx="274320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5781" name="Group 9"/>
          <p:cNvGrpSpPr>
            <a:grpSpLocks/>
          </p:cNvGrpSpPr>
          <p:nvPr/>
        </p:nvGrpSpPr>
        <p:grpSpPr bwMode="auto">
          <a:xfrm>
            <a:off x="685800" y="5181600"/>
            <a:ext cx="7848600" cy="1208025"/>
            <a:chOff x="528" y="3312"/>
            <a:chExt cx="4944" cy="839"/>
          </a:xfrm>
        </p:grpSpPr>
        <p:pic>
          <p:nvPicPr>
            <p:cNvPr id="75782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3312"/>
              <a:ext cx="4944" cy="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783" name="Rectangle 6"/>
            <p:cNvSpPr>
              <a:spLocks noChangeArrowheads="1"/>
            </p:cNvSpPr>
            <p:nvPr/>
          </p:nvSpPr>
          <p:spPr bwMode="auto">
            <a:xfrm>
              <a:off x="576" y="3360"/>
              <a:ext cx="3408" cy="28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4" name="Rectangle 8"/>
            <p:cNvSpPr>
              <a:spLocks noChangeArrowheads="1"/>
            </p:cNvSpPr>
            <p:nvPr/>
          </p:nvSpPr>
          <p:spPr bwMode="auto">
            <a:xfrm>
              <a:off x="2400" y="3888"/>
              <a:ext cx="3024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735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Rectangle 5"/>
          <p:cNvSpPr>
            <a:spLocks noGrp="1" noChangeArrowheads="1"/>
          </p:cNvSpPr>
          <p:nvPr>
            <p:ph type="title"/>
          </p:nvPr>
        </p:nvSpPr>
        <p:spPr>
          <a:xfrm>
            <a:off x="1490804" y="277813"/>
            <a:ext cx="6602139" cy="11398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latin typeface="Arial" charset="0"/>
              </a:rPr>
              <a:t>Low-Level Studies: </a:t>
            </a:r>
            <a:br>
              <a:rPr lang="en-US" sz="4000" dirty="0">
                <a:latin typeface="Arial" charset="0"/>
              </a:rPr>
            </a:br>
            <a:r>
              <a:rPr lang="en-US" sz="4000" dirty="0">
                <a:latin typeface="Arial" charset="0"/>
              </a:rPr>
              <a:t>Glass et al.  2009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90673"/>
            <a:ext cx="8458200" cy="4291304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Oil refinery </a:t>
            </a:r>
            <a:r>
              <a:rPr lang="en-US" dirty="0" smtClean="0">
                <a:latin typeface="Arial" charset="0"/>
              </a:rPr>
              <a:t>workers study by Australian Industry Group</a:t>
            </a:r>
            <a:endParaRPr lang="en-US" dirty="0">
              <a:latin typeface="Arial" charset="0"/>
            </a:endParaRP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6-fold increased </a:t>
            </a:r>
            <a:r>
              <a:rPr lang="en-US" dirty="0" smtClean="0">
                <a:latin typeface="Arial" charset="0"/>
                <a:ea typeface="ＭＳ Ｐゴシック" charset="0"/>
              </a:rPr>
              <a:t>cancer (leukemia) </a:t>
            </a:r>
            <a:r>
              <a:rPr lang="en-US" dirty="0">
                <a:latin typeface="Arial" charset="0"/>
                <a:ea typeface="ＭＳ Ｐゴシック" charset="0"/>
              </a:rPr>
              <a:t>risk</a:t>
            </a:r>
          </a:p>
          <a:p>
            <a:pPr lvl="2" eaLnBrk="1" hangingPunct="1"/>
            <a:r>
              <a:rPr lang="en-US" b="1" dirty="0">
                <a:latin typeface="Arial" charset="0"/>
                <a:ea typeface="ＭＳ Ｐゴシック" charset="0"/>
              </a:rPr>
              <a:t>2-4 ppm-years</a:t>
            </a:r>
            <a:r>
              <a:rPr lang="en-US" dirty="0">
                <a:latin typeface="Arial" charset="0"/>
                <a:ea typeface="ＭＳ Ｐゴシック" charset="0"/>
              </a:rPr>
              <a:t> of benzene exposure</a:t>
            </a:r>
          </a:p>
          <a:p>
            <a:pPr lvl="2" eaLnBrk="1" hangingPunct="1"/>
            <a:endParaRPr lang="en-US" sz="12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4-fold increase seen in lowest exposure group</a:t>
            </a:r>
          </a:p>
          <a:p>
            <a:pPr lvl="2" eaLnBrk="1" hangingPunct="1"/>
            <a:r>
              <a:rPr lang="en-US" b="1" dirty="0">
                <a:latin typeface="Arial" charset="0"/>
                <a:ea typeface="ＭＳ Ｐゴシック" charset="0"/>
              </a:rPr>
              <a:t>1 ppm-year</a:t>
            </a:r>
          </a:p>
          <a:p>
            <a:pPr lvl="2" eaLnBrk="1" hangingPunct="1"/>
            <a:endParaRPr lang="en-US" sz="1200" b="1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ja-JP" altLang="en-US" dirty="0">
                <a:latin typeface="Arial" charset="0"/>
                <a:ea typeface="ＭＳ Ｐゴシック" charset="0"/>
              </a:rPr>
              <a:t>“</a:t>
            </a:r>
            <a:r>
              <a:rPr lang="en-US" i="1" dirty="0">
                <a:latin typeface="Arial" charset="0"/>
                <a:ea typeface="ＭＳ Ｐゴシック" charset="0"/>
              </a:rPr>
              <a:t>We found </a:t>
            </a:r>
            <a:r>
              <a:rPr lang="en-US" b="1" i="1" u="sng" dirty="0">
                <a:latin typeface="Arial" charset="0"/>
                <a:ea typeface="ＭＳ Ｐゴシック" charset="0"/>
              </a:rPr>
              <a:t>no evidence of a threshold cumulative exposure below </a:t>
            </a:r>
            <a:r>
              <a:rPr lang="en-US" i="1" dirty="0">
                <a:latin typeface="Arial" charset="0"/>
                <a:ea typeface="ＭＳ Ｐゴシック" charset="0"/>
              </a:rPr>
              <a:t>which there is no risk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endParaRPr lang="en-US" dirty="0">
              <a:latin typeface="Arial" charset="0"/>
              <a:ea typeface="ＭＳ Ｐゴシック" charset="0"/>
            </a:endParaRPr>
          </a:p>
          <a:p>
            <a:pPr lvl="2" eaLnBrk="1" hangingPunct="1"/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1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77813"/>
            <a:ext cx="6629400" cy="113982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Low-Level Studies: </a:t>
            </a:r>
            <a:br>
              <a:rPr lang="en-US" sz="2800" dirty="0">
                <a:latin typeface="Arial" charset="0"/>
              </a:rPr>
            </a:br>
            <a:r>
              <a:rPr lang="en-US" sz="2800" dirty="0" err="1">
                <a:latin typeface="Arial" charset="0"/>
              </a:rPr>
              <a:t>Barregard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smtClean="0">
                <a:latin typeface="Arial" charset="0"/>
              </a:rPr>
              <a:t>2009 from Sweden</a:t>
            </a:r>
            <a:endParaRPr lang="en-US" sz="2800" dirty="0">
              <a:latin typeface="Arial" charset="0"/>
            </a:endParaRP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Increased leukemia in people </a:t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living near oil refinery</a:t>
            </a: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lvl="1" eaLnBrk="1" hangingPunct="1"/>
            <a:r>
              <a:rPr lang="en-US" b="1" u="sng" dirty="0">
                <a:latin typeface="Arial" charset="0"/>
                <a:ea typeface="ＭＳ Ｐゴシック" charset="0"/>
              </a:rPr>
              <a:t>Measured </a:t>
            </a:r>
            <a:r>
              <a:rPr lang="en-US" b="1" u="sng" dirty="0" smtClean="0">
                <a:latin typeface="Arial" charset="0"/>
                <a:ea typeface="ＭＳ Ｐゴシック" charset="0"/>
              </a:rPr>
              <a:t>air benzene never over 5 part </a:t>
            </a:r>
            <a:r>
              <a:rPr lang="en-US" b="1" u="sng" dirty="0">
                <a:latin typeface="Arial" charset="0"/>
                <a:ea typeface="ＭＳ Ｐゴシック" charset="0"/>
              </a:rPr>
              <a:t>per </a:t>
            </a:r>
            <a:r>
              <a:rPr lang="en-US" b="1" u="sng" dirty="0" smtClean="0">
                <a:latin typeface="Arial" charset="0"/>
                <a:ea typeface="ＭＳ Ｐゴシック" charset="0"/>
              </a:rPr>
              <a:t>billion</a:t>
            </a:r>
            <a:endParaRPr lang="en-US" b="1" u="sng" dirty="0">
              <a:latin typeface="Arial" charset="0"/>
              <a:ea typeface="ＭＳ Ｐゴシック" charset="0"/>
            </a:endParaRPr>
          </a:p>
          <a:p>
            <a:pPr lvl="1" eaLnBrk="1" hangingPunct="1"/>
            <a:endParaRPr lang="en-US" sz="1200" b="1" u="sng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Cancers found in areas thought to be at highest risk (highest pollution, highest cancer)</a:t>
            </a:r>
          </a:p>
          <a:p>
            <a:pPr lvl="1" eaLnBrk="1" hangingPunct="1"/>
            <a:endParaRPr lang="en-US" sz="1200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ja-JP" altLang="en-US" dirty="0">
                <a:latin typeface="Arial" charset="0"/>
                <a:ea typeface="ＭＳ Ｐゴシック" charset="0"/>
              </a:rPr>
              <a:t>“</a:t>
            </a:r>
            <a:r>
              <a:rPr lang="en-US" i="1" dirty="0">
                <a:latin typeface="Arial" charset="0"/>
                <a:ea typeface="ＭＳ Ｐゴシック" charset="0"/>
              </a:rPr>
              <a:t>low-level benzene exposure may pose a higher risk than was previously believed</a:t>
            </a:r>
            <a:r>
              <a:rPr lang="ja-JP" altLang="en-US" i="1" dirty="0">
                <a:latin typeface="Arial" charset="0"/>
                <a:ea typeface="ＭＳ Ｐゴシック" charset="0"/>
              </a:rPr>
              <a:t>”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860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13" y="228600"/>
            <a:ext cx="24606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6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30114"/>
            <a:ext cx="8229600" cy="457068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Gasoline Spill in residential area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Benzene is component of gasoline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4-fold increased incidence of leukemia</a:t>
            </a:r>
          </a:p>
          <a:p>
            <a:pPr lvl="1" eaLnBrk="1" hangingPunct="1">
              <a:lnSpc>
                <a:spcPct val="90000"/>
              </a:lnSpc>
            </a:pPr>
            <a:endParaRPr lang="en-US" sz="1200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Measured benzene in homes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Average estimated cumulative exposure:</a:t>
            </a:r>
            <a:br>
              <a:rPr lang="en-US" sz="2400" dirty="0">
                <a:latin typeface="Arial" charset="0"/>
                <a:ea typeface="ＭＳ Ｐゴシック" charset="0"/>
              </a:rPr>
            </a:br>
            <a:r>
              <a:rPr lang="en-US" sz="2400" b="1" u="sng" dirty="0">
                <a:latin typeface="Arial" charset="0"/>
                <a:ea typeface="ＭＳ Ｐゴシック" charset="0"/>
              </a:rPr>
              <a:t>30 ppb-years</a:t>
            </a:r>
          </a:p>
          <a:p>
            <a:pPr lvl="1" eaLnBrk="1" hangingPunct="1">
              <a:lnSpc>
                <a:spcPct val="90000"/>
              </a:lnSpc>
            </a:pPr>
            <a:endParaRPr lang="en-US" sz="1200" b="1" u="sng" dirty="0">
              <a:latin typeface="Arial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Arial" charset="0"/>
              </a:rPr>
              <a:t>Follow up study confirms leukemia increase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>
                <a:latin typeface="Arial" charset="0"/>
                <a:ea typeface="ＭＳ Ｐゴシック" charset="0"/>
              </a:rPr>
              <a:t>Talbott</a:t>
            </a:r>
            <a:r>
              <a:rPr lang="en-US" sz="2400" dirty="0">
                <a:latin typeface="Arial" charset="0"/>
                <a:ea typeface="ＭＳ Ｐゴシック" charset="0"/>
              </a:rPr>
              <a:t> et al. 2011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latin typeface="Arial" charset="0"/>
                <a:ea typeface="ＭＳ Ｐゴシック" charset="0"/>
              </a:rPr>
              <a:t>This area continues to have more </a:t>
            </a:r>
            <a:r>
              <a:rPr lang="en-US" sz="2400" dirty="0" smtClean="0">
                <a:latin typeface="Arial" charset="0"/>
                <a:ea typeface="ＭＳ Ｐゴシック" charset="0"/>
              </a:rPr>
              <a:t>leukemia </a:t>
            </a:r>
            <a:r>
              <a:rPr lang="en-US" sz="2400" dirty="0">
                <a:latin typeface="Arial" charset="0"/>
                <a:ea typeface="ＭＳ Ｐゴシック" charset="0"/>
              </a:rPr>
              <a:t>than expected based on State and County rates</a:t>
            </a:r>
          </a:p>
        </p:txBody>
      </p:sp>
      <p:sp>
        <p:nvSpPr>
          <p:cNvPr id="382981" name="Rectangle 5"/>
          <p:cNvSpPr>
            <a:spLocks noChangeArrowheads="1"/>
          </p:cNvSpPr>
          <p:nvPr/>
        </p:nvSpPr>
        <p:spPr bwMode="auto">
          <a:xfrm>
            <a:off x="-381000" y="277813"/>
            <a:ext cx="98298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eaLnBrk="1" hangingPunct="1"/>
            <a: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Low-Level Studies: </a:t>
            </a:r>
            <a:br>
              <a:rPr lang="en-US" sz="4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Pennsylvania Health Department</a:t>
            </a:r>
            <a:endParaRPr 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80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2"/>
          <a:stretch>
            <a:fillRect/>
          </a:stretch>
        </p:blipFill>
        <p:spPr bwMode="auto">
          <a:xfrm>
            <a:off x="6629400" y="1524000"/>
            <a:ext cx="223996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71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latin typeface="Arial" charset="0"/>
              </a:rPr>
              <a:t>Low-Level Studies: </a:t>
            </a:r>
            <a:br>
              <a:rPr lang="en-US" sz="4000" dirty="0">
                <a:latin typeface="Arial" charset="0"/>
              </a:rPr>
            </a:br>
            <a:r>
              <a:rPr lang="en-US" sz="4000" dirty="0" err="1">
                <a:latin typeface="Arial" charset="0"/>
              </a:rPr>
              <a:t>Kirkeleit</a:t>
            </a:r>
            <a:r>
              <a:rPr lang="en-US" sz="4000" dirty="0">
                <a:latin typeface="Arial" charset="0"/>
              </a:rPr>
              <a:t> </a:t>
            </a:r>
            <a:r>
              <a:rPr lang="en-US" sz="4000" dirty="0" smtClean="0">
                <a:latin typeface="Arial" charset="0"/>
              </a:rPr>
              <a:t>2008 from Norway Industry</a:t>
            </a:r>
            <a:endParaRPr lang="en-US" sz="4000" dirty="0">
              <a:latin typeface="Arial" charset="0"/>
            </a:endParaRPr>
          </a:p>
        </p:txBody>
      </p:sp>
      <p:sp>
        <p:nvSpPr>
          <p:cNvPr id="36249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dirty="0">
                <a:latin typeface="Arial" charset="0"/>
              </a:rPr>
              <a:t>Cited by defense experts</a:t>
            </a:r>
          </a:p>
          <a:p>
            <a:pPr eaLnBrk="1" hangingPunct="1"/>
            <a:endParaRPr lang="en-US" sz="1200" dirty="0">
              <a:latin typeface="Arial" charset="0"/>
            </a:endParaRPr>
          </a:p>
          <a:p>
            <a:pPr eaLnBrk="1" hangingPunct="1"/>
            <a:r>
              <a:rPr lang="en-US" sz="2800" dirty="0">
                <a:latin typeface="Arial" charset="0"/>
              </a:rPr>
              <a:t>Increased risk of multiple cancers at very low levels of </a:t>
            </a:r>
            <a:r>
              <a:rPr lang="en-US" sz="2800" dirty="0" smtClean="0">
                <a:latin typeface="Arial" charset="0"/>
              </a:rPr>
              <a:t>exposure, less than 1 PPM</a:t>
            </a:r>
            <a:endParaRPr lang="en-US" sz="2800" dirty="0">
              <a:latin typeface="Arial" charset="0"/>
            </a:endParaRPr>
          </a:p>
          <a:p>
            <a:pPr eaLnBrk="1" hangingPunct="1"/>
            <a:endParaRPr lang="en-US" sz="1000" dirty="0">
              <a:latin typeface="Arial" charset="0"/>
            </a:endParaRPr>
          </a:p>
          <a:p>
            <a:pPr eaLnBrk="1" hangingPunct="1"/>
            <a:r>
              <a:rPr lang="ja-JP" altLang="en-US" sz="2800" i="1" dirty="0">
                <a:latin typeface="Arial" charset="0"/>
              </a:rPr>
              <a:t>“</a:t>
            </a:r>
            <a:r>
              <a:rPr lang="en-US" sz="2800" i="1" dirty="0">
                <a:latin typeface="Arial" charset="0"/>
              </a:rPr>
              <a:t>This increased risk thus implies that the exposure levels have been higher than published for [the oil refinery] industry, or that the increased risk for these neoplasms can be found at lower levels of exposure than previously assumed.</a:t>
            </a:r>
            <a:r>
              <a:rPr lang="ja-JP" altLang="en-US" sz="2800" dirty="0">
                <a:latin typeface="Arial" charset="0"/>
              </a:rPr>
              <a:t>”</a:t>
            </a: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2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09" y="295833"/>
            <a:ext cx="791944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Schattner 2012 - Petroleum Industry </a:t>
            </a:r>
            <a:r>
              <a:rPr lang="en-US" dirty="0"/>
              <a:t>S</a:t>
            </a:r>
            <a:r>
              <a:rPr lang="en-US" dirty="0" smtClean="0"/>
              <a:t>tudy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02" y="2956378"/>
            <a:ext cx="7717849" cy="11536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3509" y="1982227"/>
            <a:ext cx="8225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Myelodysplastic syndrome (MDS) precursor to Acute Myelogenous Leukemia (AML)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9476" y="4347460"/>
            <a:ext cx="5920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Controls were other workers in the place of business so all exposed to benzene. Shows that there is no threshold.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97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7" name="Rectangle 9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4000">
                <a:latin typeface="Arial" charset="0"/>
              </a:rPr>
              <a:t>Low-Level Studies: </a:t>
            </a:r>
            <a:br>
              <a:rPr lang="en-US" sz="4000">
                <a:latin typeface="Arial" charset="0"/>
              </a:rPr>
            </a:br>
            <a:r>
              <a:rPr lang="en-US" sz="4000">
                <a:latin typeface="Arial" charset="0"/>
              </a:rPr>
              <a:t>Lan et al.  2009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600200"/>
            <a:ext cx="4037013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Benzene exposure below 1 ppm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Mean </a:t>
            </a:r>
            <a:r>
              <a:rPr lang="en-US" b="1" dirty="0">
                <a:latin typeface="Arial" charset="0"/>
                <a:ea typeface="ＭＳ Ｐゴシック" charset="0"/>
              </a:rPr>
              <a:t>0.24 </a:t>
            </a:r>
            <a:r>
              <a:rPr lang="en-US" b="1" dirty="0" smtClean="0">
                <a:latin typeface="Arial" charset="0"/>
                <a:ea typeface="ＭＳ Ｐゴシック" charset="0"/>
              </a:rPr>
              <a:t>ppm (240 PPB)</a:t>
            </a:r>
            <a:endParaRPr lang="en-US" b="1" dirty="0">
              <a:latin typeface="Arial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Lowered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WBCs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Granulocytes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Lymphocytes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B cells</a:t>
            </a:r>
          </a:p>
          <a:p>
            <a:pPr lvl="3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Platelets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Even Lower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>
                <a:latin typeface="Arial" charset="0"/>
                <a:ea typeface="ＭＳ Ｐゴシック" charset="0"/>
              </a:rPr>
              <a:t>Colony formation from myeloid progenitor cells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572000" y="1600200"/>
            <a:ext cx="4343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>
                <a:latin typeface="Arial" charset="0"/>
              </a:rPr>
              <a:t>Some people more susceptible to blood changes</a:t>
            </a:r>
          </a:p>
          <a:p>
            <a:pPr eaLnBrk="1" hangingPunct="1">
              <a:lnSpc>
                <a:spcPct val="90000"/>
              </a:lnSpc>
            </a:pPr>
            <a:endParaRPr lang="en-US" sz="120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Arial" charset="0"/>
              </a:rPr>
              <a:t>Genetic variation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ＭＳ Ｐゴシック" charset="0"/>
              </a:rPr>
              <a:t>Myeloperoxidase (MPO-433GG)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ＭＳ Ｐゴシック" charset="0"/>
              </a:rPr>
              <a:t>susceptible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ＭＳ Ｐゴシック" charset="0"/>
              </a:rPr>
              <a:t>NAD(P)H:quinone oxireductase (NQO1-465CT)</a:t>
            </a:r>
          </a:p>
          <a:p>
            <a:pPr lvl="2" eaLnBrk="1" hangingPunct="1">
              <a:lnSpc>
                <a:spcPct val="90000"/>
              </a:lnSpc>
            </a:pPr>
            <a:r>
              <a:rPr lang="en-US">
                <a:latin typeface="Arial" charset="0"/>
                <a:ea typeface="ＭＳ Ｐゴシック" charset="0"/>
              </a:rPr>
              <a:t>Added susceptibility</a:t>
            </a:r>
          </a:p>
        </p:txBody>
      </p:sp>
    </p:spTree>
    <p:extLst>
      <p:ext uri="{BB962C8B-B14F-4D97-AF65-F5344CB8AC3E}">
        <p14:creationId xmlns:p14="http://schemas.microsoft.com/office/powerpoint/2010/main" val="127164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Bolatti</a:t>
            </a:r>
            <a:r>
              <a:rPr lang="en-US" dirty="0" smtClean="0"/>
              <a:t> 2007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of policemen and gas station attendants</a:t>
            </a:r>
          </a:p>
          <a:p>
            <a:pPr lvl="1"/>
            <a:r>
              <a:rPr lang="en-US" dirty="0" smtClean="0"/>
              <a:t>Controls office workers</a:t>
            </a:r>
          </a:p>
          <a:p>
            <a:r>
              <a:rPr lang="en-US" dirty="0" smtClean="0"/>
              <a:t>Benzene air level 2 PPB to 159 PPB</a:t>
            </a:r>
          </a:p>
          <a:p>
            <a:pPr lvl="1"/>
            <a:r>
              <a:rPr lang="en-US" dirty="0" smtClean="0"/>
              <a:t>0.002 PPM to 0.159 PPM</a:t>
            </a:r>
          </a:p>
          <a:p>
            <a:r>
              <a:rPr lang="en-US" dirty="0" smtClean="0"/>
              <a:t>Significant DNA damage to cancer causing genes</a:t>
            </a:r>
          </a:p>
          <a:p>
            <a:pPr lvl="1"/>
            <a:r>
              <a:rPr lang="en-US" dirty="0" smtClean="0"/>
              <a:t>Correlated with air benzene 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5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383491"/>
          </a:xfrm>
        </p:spPr>
        <p:txBody>
          <a:bodyPr/>
          <a:lstStyle/>
          <a:p>
            <a:r>
              <a:rPr lang="en-US" sz="1400" dirty="0" smtClean="0"/>
              <a:t>Benzene Metabolites</a:t>
            </a:r>
            <a:endParaRPr lang="en-U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9" y="632045"/>
            <a:ext cx="5816600" cy="6034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79067" y="1879600"/>
            <a:ext cx="2827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Major Toxic Metabolites</a:t>
            </a:r>
          </a:p>
          <a:p>
            <a:pPr marL="285750" indent="-285750">
              <a:buFontTx/>
              <a:buChar char="•"/>
            </a:pPr>
            <a:r>
              <a:rPr lang="en-US" dirty="0" smtClean="0"/>
              <a:t>Hydroquinone</a:t>
            </a:r>
          </a:p>
          <a:p>
            <a:pPr marL="742950" lvl="1" indent="-285750">
              <a:buFontTx/>
              <a:buChar char="•"/>
            </a:pPr>
            <a:r>
              <a:rPr lang="en-US" dirty="0" err="1" smtClean="0"/>
              <a:t>Semiquinones</a:t>
            </a:r>
            <a:endParaRPr lang="en-US" dirty="0" smtClean="0"/>
          </a:p>
          <a:p>
            <a:pPr marL="1200150" lvl="2" indent="-285750">
              <a:buFontTx/>
              <a:buChar char="•"/>
            </a:pPr>
            <a:r>
              <a:rPr lang="en-US" dirty="0" smtClean="0"/>
              <a:t>1,2,4 </a:t>
            </a:r>
            <a:r>
              <a:rPr lang="en-US" dirty="0" err="1" smtClean="0"/>
              <a:t>Benzenetriol</a:t>
            </a:r>
            <a:endParaRPr lang="en-US" dirty="0" smtClean="0"/>
          </a:p>
          <a:p>
            <a:pPr marL="1200150" lvl="2" indent="-285750">
              <a:buFontTx/>
              <a:buChar char="•"/>
            </a:pPr>
            <a:r>
              <a:rPr lang="en-US" dirty="0" smtClean="0"/>
              <a:t>Catechol</a:t>
            </a:r>
          </a:p>
          <a:p>
            <a:pPr marL="285750" indent="-285750">
              <a:buFontTx/>
              <a:buChar char="•"/>
            </a:pPr>
            <a:r>
              <a:rPr lang="en-US" dirty="0" err="1"/>
              <a:t>M</a:t>
            </a:r>
            <a:r>
              <a:rPr lang="en-US" dirty="0" err="1" smtClean="0"/>
              <a:t>uconaldehyde</a:t>
            </a:r>
            <a:endParaRPr lang="en-US" dirty="0" smtClean="0"/>
          </a:p>
          <a:p>
            <a:pPr marL="285750" indent="-285750">
              <a:buFontTx/>
              <a:buChar char="•"/>
            </a:pPr>
            <a:r>
              <a:rPr lang="en-US" dirty="0" smtClean="0"/>
              <a:t>Benzoquinones</a:t>
            </a:r>
          </a:p>
        </p:txBody>
      </p:sp>
    </p:spTree>
    <p:extLst>
      <p:ext uri="{BB962C8B-B14F-4D97-AF65-F5344CB8AC3E}">
        <p14:creationId xmlns:p14="http://schemas.microsoft.com/office/powerpoint/2010/main" val="235071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Some Mechanism for Leukemia from Benzene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BZ metabolites </a:t>
            </a:r>
          </a:p>
          <a:p>
            <a:pPr lvl="1"/>
            <a:r>
              <a:rPr lang="en-US" dirty="0" smtClean="0"/>
              <a:t>Induces oxidative Stress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orm DNA adducts</a:t>
            </a:r>
          </a:p>
          <a:p>
            <a:pPr lvl="2"/>
            <a:r>
              <a:rPr lang="en-US" dirty="0" smtClean="0"/>
              <a:t>Creates Mutations </a:t>
            </a:r>
          </a:p>
          <a:p>
            <a:pPr lvl="2"/>
            <a:r>
              <a:rPr lang="en-US" dirty="0" smtClean="0"/>
              <a:t>29 genes differentially expressed</a:t>
            </a:r>
          </a:p>
          <a:p>
            <a:pPr lvl="2"/>
            <a:r>
              <a:rPr lang="en-US" dirty="0" smtClean="0"/>
              <a:t>Creates leukemic stem cell clones</a:t>
            </a:r>
          </a:p>
          <a:p>
            <a:pPr lvl="1"/>
            <a:r>
              <a:rPr lang="en-US" dirty="0" smtClean="0"/>
              <a:t>Epigenetic Changes</a:t>
            </a:r>
          </a:p>
          <a:p>
            <a:pPr lvl="2"/>
            <a:r>
              <a:rPr lang="en-US" dirty="0" smtClean="0"/>
              <a:t>Interference with DNA Repair</a:t>
            </a:r>
          </a:p>
          <a:p>
            <a:pPr lvl="1"/>
            <a:r>
              <a:rPr lang="en-US" dirty="0" smtClean="0"/>
              <a:t>Interferes with </a:t>
            </a:r>
          </a:p>
          <a:p>
            <a:pPr lvl="2"/>
            <a:r>
              <a:rPr lang="en-US" dirty="0" smtClean="0"/>
              <a:t>Immune function</a:t>
            </a:r>
          </a:p>
          <a:p>
            <a:pPr lvl="2"/>
            <a:r>
              <a:rPr lang="en-US" dirty="0" smtClean="0"/>
              <a:t>Cell cycling</a:t>
            </a:r>
          </a:p>
          <a:p>
            <a:pPr lvl="2"/>
            <a:r>
              <a:rPr lang="en-US" dirty="0" smtClean="0"/>
              <a:t>Apoptosis</a:t>
            </a:r>
          </a:p>
          <a:p>
            <a:pPr lvl="2"/>
            <a:r>
              <a:rPr lang="en-US" dirty="0" smtClean="0"/>
              <a:t>Stem cell Niche regulation</a:t>
            </a:r>
          </a:p>
          <a:p>
            <a:pPr lvl="2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462" y="269281"/>
            <a:ext cx="7672875" cy="619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42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Benzene Danger in Mixtures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82652"/>
            <a:ext cx="8174432" cy="450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155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Lv</a:t>
            </a:r>
            <a:r>
              <a:rPr lang="en-US" sz="3200" dirty="0" smtClean="0"/>
              <a:t> 2011 - Study of 403 cases of MDS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0" y="2225534"/>
            <a:ext cx="8379621" cy="130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24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1823</TotalTime>
  <Words>707</Words>
  <Application>Microsoft Office PowerPoint</Application>
  <PresentationFormat>On-screen Show (4:3)</PresentationFormat>
  <Paragraphs>214</Paragraphs>
  <Slides>28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ＭＳ Ｐゴシック</vt:lpstr>
      <vt:lpstr>Arial</vt:lpstr>
      <vt:lpstr>Calibri</vt:lpstr>
      <vt:lpstr>News Gothic MT</vt:lpstr>
      <vt:lpstr>Wingdings 2</vt:lpstr>
      <vt:lpstr>Breeze</vt:lpstr>
      <vt:lpstr>Blood Cancers Associated with Closed Oil Refinery</vt:lpstr>
      <vt:lpstr>Refinery</vt:lpstr>
      <vt:lpstr>Refinery Site</vt:lpstr>
      <vt:lpstr>254 Residents </vt:lpstr>
      <vt:lpstr>263 Acres of Liquid Petroleum</vt:lpstr>
      <vt:lpstr>Routes of exposure</vt:lpstr>
      <vt:lpstr>Diseases in Hooven</vt:lpstr>
      <vt:lpstr>PowerPoint Presentation</vt:lpstr>
      <vt:lpstr>Benzene Levels </vt:lpstr>
      <vt:lpstr>Four Cases Lived in Odor Plume</vt:lpstr>
      <vt:lpstr>Benzene Dose</vt:lpstr>
      <vt:lpstr>Benzene Exposure Below 1 PPM</vt:lpstr>
      <vt:lpstr>Low Dose Increased Toxic Metabolites</vt:lpstr>
      <vt:lpstr>Under 1 PPM</vt:lpstr>
      <vt:lpstr>PowerPoint Presentation</vt:lpstr>
      <vt:lpstr>American Petroleum Institute (API) </vt:lpstr>
      <vt:lpstr>Low-Level Studies:  Glass et al.  2009</vt:lpstr>
      <vt:lpstr>Low-Level Studies:  Barregard 2009 from Sweden</vt:lpstr>
      <vt:lpstr>PowerPoint Presentation</vt:lpstr>
      <vt:lpstr>Low-Level Studies:  Kirkeleit 2008 from Norway Industry</vt:lpstr>
      <vt:lpstr>Schattner 2012 - Petroleum Industry Study</vt:lpstr>
      <vt:lpstr>Low-Level Studies:  Lan et al.  2009</vt:lpstr>
      <vt:lpstr>Bolatti 2007</vt:lpstr>
      <vt:lpstr>Benzene Metabolites</vt:lpstr>
      <vt:lpstr>Some Mechanism for Leukemia from Benzene</vt:lpstr>
      <vt:lpstr>PowerPoint Presentation</vt:lpstr>
      <vt:lpstr>Hidden Benzene Danger in Mixtures</vt:lpstr>
      <vt:lpstr>Lv 2011 - Study of 403 cases of MDS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Cancers Associated with Closed Oil Refinery</dc:title>
  <dc:creator>James</dc:creator>
  <cp:lastModifiedBy>TALBOTT, PATRICK</cp:lastModifiedBy>
  <cp:revision>36</cp:revision>
  <dcterms:created xsi:type="dcterms:W3CDTF">2016-09-28T21:22:22Z</dcterms:created>
  <dcterms:modified xsi:type="dcterms:W3CDTF">2016-10-24T06:34:16Z</dcterms:modified>
</cp:coreProperties>
</file>