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35"/>
  </p:notesMasterIdLst>
  <p:sldIdLst>
    <p:sldId id="256" r:id="rId2"/>
    <p:sldId id="257" r:id="rId3"/>
    <p:sldId id="292" r:id="rId4"/>
    <p:sldId id="259" r:id="rId5"/>
    <p:sldId id="260" r:id="rId6"/>
    <p:sldId id="286" r:id="rId7"/>
    <p:sldId id="261" r:id="rId8"/>
    <p:sldId id="262" r:id="rId9"/>
    <p:sldId id="287" r:id="rId10"/>
    <p:sldId id="288" r:id="rId11"/>
    <p:sldId id="289" r:id="rId12"/>
    <p:sldId id="290" r:id="rId13"/>
    <p:sldId id="293" r:id="rId14"/>
    <p:sldId id="294" r:id="rId15"/>
    <p:sldId id="295" r:id="rId16"/>
    <p:sldId id="258" r:id="rId17"/>
    <p:sldId id="264" r:id="rId18"/>
    <p:sldId id="266" r:id="rId19"/>
    <p:sldId id="281" r:id="rId20"/>
    <p:sldId id="296" r:id="rId21"/>
    <p:sldId id="272" r:id="rId22"/>
    <p:sldId id="273" r:id="rId23"/>
    <p:sldId id="275" r:id="rId24"/>
    <p:sldId id="276" r:id="rId25"/>
    <p:sldId id="299" r:id="rId26"/>
    <p:sldId id="277" r:id="rId27"/>
    <p:sldId id="285" r:id="rId28"/>
    <p:sldId id="278" r:id="rId29"/>
    <p:sldId id="283" r:id="rId30"/>
    <p:sldId id="297" r:id="rId31"/>
    <p:sldId id="298" r:id="rId32"/>
    <p:sldId id="269" r:id="rId33"/>
    <p:sldId id="270" r:id="rId34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1E293-ADEC-4E21-881E-BE1FB0C8862C}" type="datetimeFigureOut">
              <a:rPr lang="en-US" smtClean="0"/>
              <a:t>10/28/2014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20632-47B5-49B8-A36A-94598C8855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78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8D28268-6468-4C35-A5A5-93E3DF51C5E7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AF7B-2DA1-4E9F-8B6F-5A22B10B8CAB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7B7F2-A163-473C-A13A-4071B3FA7A79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7B87F68-91B3-4668-8E18-D0A5FED0E0DD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E0C4F24-A072-46D3-9FB7-3E7714FBAE88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11AC-7BB9-4BEA-8989-01A64065F048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E1062-7C69-4F6E-8627-353E19FE25CC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5377A-E009-48BD-90AF-ABD6DA921014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AE310EB-E55C-4324-9004-EAB4418AFD7C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90AE-EAFC-4608-9A73-45FC751FC85C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AAA5815-448C-4D64-98AA-BBFBBD706841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8800" y="1828800"/>
            <a:ext cx="33909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828800"/>
            <a:ext cx="33909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0D550-B537-4257-AF14-06CA1987F10B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5CAE3-C777-4A29-B65F-13104DD51E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8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A95124F-E91D-43AD-A36C-DE0A40F747F3}" type="datetime1">
              <a:rPr lang="en-US" smtClean="0"/>
              <a:t>10/28/2014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FD69BC-0883-408B-B1CA-505D00166AA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shehan@hpm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da.gov/Drugs/DevelopmentApprovalProcess/HowDrugsareDevelopedandApproved/ApprovalApplications/TherapeuticBiologicApplications/Biosimilars/ucm411418.htm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2609850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Biosimilars  in the united states – Update on FDA Implementation and other current issues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81400"/>
            <a:ext cx="6400800" cy="22860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/>
              <a:t>James C. Shehan</a:t>
            </a:r>
          </a:p>
          <a:p>
            <a:pPr algn="ctr"/>
            <a:r>
              <a:rPr lang="en-US" dirty="0" smtClean="0"/>
              <a:t>Hyman, Phelps &amp; McNamara, P.C.</a:t>
            </a:r>
          </a:p>
          <a:p>
            <a:pPr algn="ctr"/>
            <a:r>
              <a:rPr lang="en-US" dirty="0" smtClean="0"/>
              <a:t>700 Thirteenth Street, N.W., Suite 1200</a:t>
            </a:r>
          </a:p>
          <a:p>
            <a:pPr algn="ctr"/>
            <a:r>
              <a:rPr lang="en-US" dirty="0" smtClean="0"/>
              <a:t>Washington, D.C.  20005, U.S.A.</a:t>
            </a:r>
          </a:p>
          <a:p>
            <a:pPr algn="ctr"/>
            <a:r>
              <a:rPr lang="en-US" dirty="0" smtClean="0"/>
              <a:t>202-737-9634 </a:t>
            </a:r>
            <a:r>
              <a:rPr lang="en-US" dirty="0" smtClean="0">
                <a:sym typeface="Wingdings"/>
              </a:rPr>
              <a:t> </a:t>
            </a:r>
            <a:r>
              <a:rPr lang="en-US" dirty="0" smtClean="0">
                <a:sym typeface="Wingdings"/>
                <a:hlinkClick r:id="rId2"/>
              </a:rPr>
              <a:t>jshehan@hpm.com</a:t>
            </a:r>
            <a:endParaRPr lang="en-US" dirty="0" smtClean="0">
              <a:sym typeface="Wingdings"/>
            </a:endParaRPr>
          </a:p>
          <a:p>
            <a:pPr algn="ctr"/>
            <a:r>
              <a:rPr lang="en-US" dirty="0" smtClean="0">
                <a:sym typeface="Wingdings"/>
              </a:rPr>
              <a:t>October 29,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6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BPCIA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FDA Developments - Purple Book, Draft Guidances, Abbott </a:t>
            </a:r>
            <a:r>
              <a:rPr lang="en-US" dirty="0"/>
              <a:t>Petition, FDA Review of Applications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Challenges to Promotion and Marketing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92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BPCIA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FD69BC-0883-408B-B1CA-505D00166AA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8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52400"/>
            <a:ext cx="81534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Biologics Price Competition and Innovation Act of 2009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r>
              <a:rPr lang="en-US" altLang="en-US" sz="2800" dirty="0" smtClean="0"/>
              <a:t>BPCIA passed as Title VII, Subtitle A of the Patient Protection and Affordable Care Act, Pub. L. No. 111-148, 124 Stat. 119, §§ 7001-03.</a:t>
            </a:r>
            <a:endParaRPr lang="en-US" altLang="en-US" sz="1500" dirty="0" smtClean="0"/>
          </a:p>
          <a:p>
            <a:r>
              <a:rPr lang="en-US" altLang="en-US" sz="2800" dirty="0" smtClean="0"/>
              <a:t>Signed into law on March 23, 2010.</a:t>
            </a:r>
          </a:p>
          <a:p>
            <a:r>
              <a:rPr lang="en-US" altLang="en-US" sz="2800" dirty="0" smtClean="0"/>
              <a:t>Effects a large and rapidly growing market</a:t>
            </a:r>
            <a:endParaRPr lang="en-US" altLang="en-US" dirty="0" smtClean="0"/>
          </a:p>
          <a:p>
            <a:endParaRPr lang="en-US" altLang="en-US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4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BPCIA Overview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524000"/>
            <a:ext cx="7772400" cy="4800600"/>
          </a:xfrm>
        </p:spPr>
        <p:txBody>
          <a:bodyPr>
            <a:normAutofit/>
          </a:bodyPr>
          <a:lstStyle/>
          <a:p>
            <a:r>
              <a:rPr lang="en-US" altLang="en-US" sz="3000" dirty="0" smtClean="0"/>
              <a:t>Amends the PHS Act by adding: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Section 351(k) – licensure requirements for biologics as either: Biosimilar or Interchangeable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Section 351(l) – patent infringement disputes</a:t>
            </a: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Provisions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700" dirty="0" smtClean="0"/>
              <a:t>Approval pathway and data requirements</a:t>
            </a:r>
            <a:endParaRPr lang="en-US" altLang="en-US" sz="2700" dirty="0"/>
          </a:p>
          <a:p>
            <a:pPr>
              <a:lnSpc>
                <a:spcPct val="80000"/>
              </a:lnSpc>
            </a:pPr>
            <a:r>
              <a:rPr lang="en-US" altLang="en-US" sz="2700" dirty="0"/>
              <a:t>Interchangeability</a:t>
            </a:r>
          </a:p>
          <a:p>
            <a:pPr>
              <a:lnSpc>
                <a:spcPct val="80000"/>
              </a:lnSpc>
            </a:pPr>
            <a:r>
              <a:rPr lang="en-US" altLang="en-US" sz="2700" dirty="0" smtClean="0"/>
              <a:t>Exclusivity</a:t>
            </a:r>
            <a:endParaRPr lang="en-US" altLang="en-US" sz="2700" dirty="0"/>
          </a:p>
          <a:p>
            <a:pPr>
              <a:lnSpc>
                <a:spcPct val="80000"/>
              </a:lnSpc>
            </a:pPr>
            <a:r>
              <a:rPr lang="en-US" altLang="en-US" sz="2700" dirty="0"/>
              <a:t>Drug to </a:t>
            </a:r>
            <a:r>
              <a:rPr lang="en-US" altLang="en-US" sz="2700" dirty="0" smtClean="0"/>
              <a:t>biologic </a:t>
            </a:r>
            <a:r>
              <a:rPr lang="en-US" altLang="en-US" sz="2700" dirty="0"/>
              <a:t>transition</a:t>
            </a:r>
          </a:p>
          <a:p>
            <a:pPr>
              <a:lnSpc>
                <a:spcPct val="80000"/>
              </a:lnSpc>
            </a:pPr>
            <a:r>
              <a:rPr lang="en-US" altLang="en-US" sz="2700" dirty="0"/>
              <a:t>Patent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8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altLang="ja-JP" dirty="0" smtClean="0"/>
              <a:t>Biosimilar Pathway</a:t>
            </a:r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r>
              <a:rPr lang="en-US" altLang="en-US" dirty="0" smtClean="0"/>
              <a:t>Highly similar to the reference product notwithstanding minor differences in clinically inactive components.</a:t>
            </a:r>
            <a:endParaRPr lang="en-US" altLang="en-US" b="1" dirty="0" smtClean="0"/>
          </a:p>
          <a:p>
            <a:r>
              <a:rPr lang="en-US" altLang="en-US" dirty="0" smtClean="0"/>
              <a:t>No clinically meaningful differences from reference in terms of safety, purity, and potency</a:t>
            </a:r>
          </a:p>
          <a:p>
            <a:r>
              <a:rPr lang="en-US" altLang="en-US" dirty="0" smtClean="0"/>
              <a:t>FDA permitted but not required to give product-specific guidance</a:t>
            </a:r>
          </a:p>
          <a:p>
            <a:pPr lvl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dirty="0" smtClean="0"/>
              <a:t>Interchangeability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00200"/>
            <a:ext cx="7772400" cy="4267200"/>
          </a:xfrm>
        </p:spPr>
        <p:txBody>
          <a:bodyPr>
            <a:normAutofit lnSpcReduction="10000"/>
          </a:bodyPr>
          <a:lstStyle/>
          <a:p>
            <a:r>
              <a:rPr lang="en-US" altLang="ja-JP" sz="2800" dirty="0" smtClean="0"/>
              <a:t>Defined as “may be substituted for the reference product without the intervention of the health care provider who prescribed the product</a:t>
            </a:r>
            <a:r>
              <a:rPr lang="ja-JP" altLang="en-US" sz="2800" dirty="0" smtClean="0"/>
              <a:t>”</a:t>
            </a:r>
            <a:endParaRPr lang="en-US" altLang="ja-JP" sz="2800" dirty="0" smtClean="0"/>
          </a:p>
          <a:p>
            <a:r>
              <a:rPr lang="en-US" altLang="en-US" sz="2800" dirty="0"/>
              <a:t>FDA may approve as interchangeable if: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Biosimilar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Expected to produce the same clinical result in any given patient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If administered more than once, risk of alternating or switching is not greater than using reference alone</a:t>
            </a:r>
          </a:p>
          <a:p>
            <a:r>
              <a:rPr lang="en-US" altLang="en-US" sz="2800" dirty="0" smtClean="0"/>
              <a:t>It’s a very high standard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2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900" dirty="0" smtClean="0"/>
              <a:t>Reference Product Exclusivity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r>
              <a:rPr lang="en-US" altLang="en-US" dirty="0" smtClean="0"/>
              <a:t>No 351(k) application can be filed until four years after the date the reference product was first licensed.</a:t>
            </a:r>
          </a:p>
          <a:p>
            <a:r>
              <a:rPr lang="en-US" altLang="en-US" dirty="0" smtClean="0"/>
              <a:t>No 351(k) application can be approved until 12 years after the date the reference product was first licensed.</a:t>
            </a:r>
          </a:p>
          <a:p>
            <a:r>
              <a:rPr lang="en-US" altLang="en-US" dirty="0" smtClean="0"/>
              <a:t>Pediatric Exclusivity – Four- and 12-year periods can be extended for six months each. </a:t>
            </a:r>
          </a:p>
        </p:txBody>
      </p:sp>
    </p:spTree>
    <p:extLst>
      <p:ext uri="{BB962C8B-B14F-4D97-AF65-F5344CB8AC3E}">
        <p14:creationId xmlns:p14="http://schemas.microsoft.com/office/powerpoint/2010/main" val="804615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dirty="0" smtClean="0"/>
              <a:t>Reference Product Exclusivity - Limitations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RP Exclusivity does not apply to: </a:t>
            </a:r>
          </a:p>
          <a:p>
            <a:pPr lvl="1" eaLnBrk="1" hangingPunct="1"/>
            <a:endParaRPr lang="en-US" altLang="en-US" sz="2400" dirty="0" smtClean="0"/>
          </a:p>
          <a:p>
            <a:pPr lvl="1" eaLnBrk="1" hangingPunct="1"/>
            <a:r>
              <a:rPr lang="en-US" altLang="en-US" dirty="0" smtClean="0"/>
              <a:t>(i) a supplement for the biological product that is the reference product; or</a:t>
            </a:r>
          </a:p>
          <a:p>
            <a:pPr lvl="1" eaLnBrk="1" hangingPunct="1"/>
            <a:r>
              <a:rPr lang="en-US" altLang="en-US" dirty="0" smtClean="0"/>
              <a:t>(ii) a subsequent application filed by the same sponsor or manufacturer of the biological product that is the reference product (or a licensor, predecessor in interest, or other related entity) for—</a:t>
            </a:r>
          </a:p>
          <a:p>
            <a:pPr lvl="1" eaLnBrk="1" hangingPunct="1"/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139089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dirty="0" smtClean="0"/>
              <a:t>Reference Product Exclusivity - Limitations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2400" cy="4800600"/>
          </a:xfrm>
        </p:spPr>
        <p:txBody>
          <a:bodyPr/>
          <a:lstStyle/>
          <a:p>
            <a:pPr lvl="2" eaLnBrk="1" hangingPunct="1"/>
            <a:r>
              <a:rPr lang="en-US" altLang="en-US" dirty="0" smtClean="0"/>
              <a:t>(I) a change (not including a modification to the structure of the biological product) that results in a new indication, route of administration, dosing schedule, dosage form, delivery system, delivery device, or strength; or</a:t>
            </a:r>
          </a:p>
          <a:p>
            <a:pPr lvl="2" eaLnBrk="1" hangingPunct="1"/>
            <a:endParaRPr lang="en-US" altLang="en-US" dirty="0" smtClean="0"/>
          </a:p>
          <a:p>
            <a:pPr lvl="2" eaLnBrk="1" hangingPunct="1"/>
            <a:r>
              <a:rPr lang="en-US" altLang="en-US" dirty="0" smtClean="0"/>
              <a:t>(II) a modification to the structure of the biological product that does not result in a change in safety, purity, or potency.</a:t>
            </a:r>
          </a:p>
        </p:txBody>
      </p:sp>
    </p:spTree>
    <p:extLst>
      <p:ext uri="{BB962C8B-B14F-4D97-AF65-F5344CB8AC3E}">
        <p14:creationId xmlns:p14="http://schemas.microsoft.com/office/powerpoint/2010/main" val="3472949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900" dirty="0" smtClean="0"/>
              <a:t>Interchangeable Product  Exclusivity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r>
              <a:rPr lang="en-US" altLang="en-US" sz="2700" dirty="0" smtClean="0"/>
              <a:t>First 351(k) applicant to obtain FDA approval as interchangeable is eligible for marketing exclusivity.</a:t>
            </a:r>
          </a:p>
          <a:p>
            <a:r>
              <a:rPr lang="en-US" altLang="en-US" sz="2700" dirty="0" smtClean="0"/>
              <a:t>Subsequent applications for interchangeable product  cannot be approved for one year.</a:t>
            </a:r>
          </a:p>
          <a:p>
            <a:r>
              <a:rPr lang="en-US" altLang="en-US" sz="2700" dirty="0" smtClean="0"/>
              <a:t>Does not prevent approval of biosimilar products based on the same reference product.</a:t>
            </a:r>
          </a:p>
          <a:p>
            <a:r>
              <a:rPr lang="en-US" altLang="en-US" sz="2700" dirty="0" smtClean="0"/>
              <a:t>Interchangeable exclusivity can be shortened or forfeited.</a:t>
            </a:r>
          </a:p>
        </p:txBody>
      </p:sp>
    </p:spTree>
    <p:extLst>
      <p:ext uri="{BB962C8B-B14F-4D97-AF65-F5344CB8AC3E}">
        <p14:creationId xmlns:p14="http://schemas.microsoft.com/office/powerpoint/2010/main" val="2578150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Drug to Biologics Transition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Historically, FDA regulated some biologics as drugs, e.g., human growth hormone, insulin</a:t>
            </a:r>
          </a:p>
          <a:p>
            <a:r>
              <a:rPr lang="en-US" dirty="0" smtClean="0"/>
              <a:t>The BPCIA automatically transitions these products to drugs in 2020</a:t>
            </a:r>
          </a:p>
          <a:p>
            <a:r>
              <a:rPr lang="en-US" dirty="0" smtClean="0"/>
              <a:t>Definition of biologic now includes “protein”</a:t>
            </a:r>
          </a:p>
          <a:p>
            <a:r>
              <a:rPr lang="en-US" dirty="0" smtClean="0"/>
              <a:t>FDA trying to define protein but industry objected to proposed 40 amino acid limit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Patent Issues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Complex scheme for patent litigations</a:t>
            </a:r>
          </a:p>
          <a:p>
            <a:r>
              <a:rPr lang="en-US" dirty="0" smtClean="0"/>
              <a:t>First cases filed this year</a:t>
            </a:r>
          </a:p>
          <a:p>
            <a:r>
              <a:rPr lang="en-US" dirty="0" smtClean="0"/>
              <a:t>Not clear how patent litigation will affect development strategies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3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FDA Developments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FD69BC-0883-408B-B1CA-505D00166AA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284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Purple Book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Promised by FDA last December</a:t>
            </a:r>
          </a:p>
          <a:p>
            <a:r>
              <a:rPr lang="en-US" dirty="0" smtClean="0"/>
              <a:t>Published on the FDA Website September 9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 smtClean="0"/>
              <a:t>Official Name is  “</a:t>
            </a:r>
            <a:r>
              <a:rPr lang="en-US" dirty="0" smtClean="0">
                <a:hlinkClick r:id="rId2"/>
              </a:rPr>
              <a:t>Lists </a:t>
            </a:r>
            <a:r>
              <a:rPr lang="en-US" dirty="0">
                <a:hlinkClick r:id="rId2"/>
              </a:rPr>
              <a:t>of Licensed Biological Products with Reference Product Exclusivity and Biosimilarity or </a:t>
            </a:r>
            <a:r>
              <a:rPr lang="en-US" dirty="0" smtClean="0">
                <a:hlinkClick r:id="rId2"/>
              </a:rPr>
              <a:t>Interchangeability Evaluations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The first edition gave exclusivity dates for only three reference products (Neupogen, Perjeta and Granix), but FDA notes that there will be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FDA Draft Guidances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Three of them released in 2012 – Scientific Considerations in Demonstrating Biosimilarity, Quality Considerations in Demonstrating </a:t>
            </a:r>
            <a:r>
              <a:rPr lang="en-US" sz="2800" dirty="0"/>
              <a:t>B</a:t>
            </a:r>
            <a:r>
              <a:rPr lang="en-US" sz="2800" dirty="0" smtClean="0"/>
              <a:t>iosimilarity and Q and A regarding implementation (biosimilarity v. interchangeability, exclusivity and definition of a biological product). </a:t>
            </a:r>
          </a:p>
          <a:p>
            <a:r>
              <a:rPr lang="en-US" sz="2800" dirty="0" smtClean="0"/>
              <a:t>Clinical Pharmacology and Exclusivity Released 2014</a:t>
            </a:r>
          </a:p>
          <a:p>
            <a:r>
              <a:rPr lang="en-US" sz="2800" dirty="0" smtClean="0"/>
              <a:t>Will be others</a:t>
            </a:r>
          </a:p>
          <a:p>
            <a:r>
              <a:rPr lang="en-US" sz="2800" dirty="0" smtClean="0"/>
              <a:t>No clarity on when they will be finalized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Abbott Humira Petition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Abbott April 2012 citizen petition (Docket No. FDA-2012-P-0317)</a:t>
            </a:r>
          </a:p>
          <a:p>
            <a:pPr eaLnBrk="1" hangingPunct="1"/>
            <a:r>
              <a:rPr lang="en-US" altLang="en-US" dirty="0" smtClean="0"/>
              <a:t>Abbott argues that it is unconstitutional for FDA to reference pre-BPCIA BLAs (before 2010) without paying the BLA sponsor “just compensation”</a:t>
            </a:r>
          </a:p>
          <a:p>
            <a:pPr eaLnBrk="1" hangingPunct="1"/>
            <a:r>
              <a:rPr lang="en-US" altLang="en-US" dirty="0" smtClean="0"/>
              <a:t>Doesn’t affect post-BPCIA BLAs</a:t>
            </a:r>
          </a:p>
          <a:p>
            <a:pPr eaLnBrk="1" hangingPunct="1"/>
            <a:r>
              <a:rPr lang="en-US" altLang="en-US" dirty="0" smtClean="0"/>
              <a:t>Not clear when FDA will rule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3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Status of Biosimilar Applications at FDA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36 biosimilars are in the “product development stage” as of mid-December</a:t>
            </a:r>
            <a:r>
              <a:rPr lang="en-US" dirty="0"/>
              <a:t> </a:t>
            </a:r>
            <a:r>
              <a:rPr lang="en-US" dirty="0" smtClean="0"/>
              <a:t>2013</a:t>
            </a:r>
          </a:p>
          <a:p>
            <a:r>
              <a:rPr lang="en-US" dirty="0" smtClean="0"/>
              <a:t>Filings have now been acknowledged</a:t>
            </a:r>
          </a:p>
          <a:p>
            <a:r>
              <a:rPr lang="en-US" sz="3600" b="1" dirty="0" smtClean="0"/>
              <a:t>When will there be an approval?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Naming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State Substitution Laws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Marketplace Challenges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Marketing and Promotion Challenges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FD69BC-0883-408B-B1CA-505D00166AA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24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 Naming Question . . . .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524000"/>
            <a:ext cx="8001000" cy="4953000"/>
          </a:xfrm>
        </p:spPr>
        <p:txBody>
          <a:bodyPr/>
          <a:lstStyle/>
          <a:p>
            <a:pPr eaLnBrk="1" hangingPunct="1"/>
            <a:endParaRPr lang="en-US" altLang="en-US" sz="2800" b="1" dirty="0" smtClean="0"/>
          </a:p>
          <a:p>
            <a:pPr eaLnBrk="1" hangingPunct="1"/>
            <a:r>
              <a:rPr lang="en-US" altLang="en-US" sz="2800" dirty="0" smtClean="0"/>
              <a:t>Must each biosimilar have a unique name in order for patients and physicians to easily distinguish between medicines and to track and trace adverse events for such products?</a:t>
            </a:r>
          </a:p>
          <a:p>
            <a:pPr eaLnBrk="1" hangingPunct="1"/>
            <a:endParaRPr lang="en-US" altLang="en-US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 smtClean="0"/>
              <a:t>The “naming question” has been around a long time</a:t>
            </a:r>
          </a:p>
          <a:p>
            <a:pPr eaLnBrk="1" hangingPunct="1"/>
            <a:r>
              <a:rPr lang="en-US" altLang="en-US" sz="2400" dirty="0" smtClean="0"/>
              <a:t>In 2006, PhRMA and BIO asked WHO to use distinct INNs for each biotechnology-derived therapeutic protein produced by different manufacturers.</a:t>
            </a:r>
          </a:p>
          <a:p>
            <a:pPr lvl="1" eaLnBrk="1" hangingPunct="1"/>
            <a:r>
              <a:rPr lang="en-US" altLang="en-US" sz="2000" dirty="0" smtClean="0"/>
              <a:t>To “accommodate the acknowledged complexity of protein medicinal products and… facilitate safe prescription and dispensing of medicines and preserve patient safety.” </a:t>
            </a:r>
          </a:p>
          <a:p>
            <a:r>
              <a:rPr lang="en-US" altLang="en-US" sz="2300" dirty="0" smtClean="0"/>
              <a:t>The EU uses different names</a:t>
            </a:r>
          </a:p>
          <a:p>
            <a:pPr>
              <a:lnSpc>
                <a:spcPct val="85000"/>
              </a:lnSpc>
              <a:defRPr/>
            </a:pPr>
            <a:r>
              <a:rPr lang="en-US" sz="2400" dirty="0"/>
              <a:t>The BPCIA does not address biosimilar product naming. </a:t>
            </a:r>
            <a:r>
              <a:rPr lang="en-US" sz="2400" dirty="0" smtClean="0"/>
              <a:t> </a:t>
            </a:r>
          </a:p>
          <a:p>
            <a:pPr lvl="1" eaLnBrk="1" hangingPunct="1"/>
            <a:endParaRPr lang="en-US" altLang="en-US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Biosimilar Product Maker Position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Each biological product is clearly identified by its brand name.</a:t>
            </a:r>
          </a:p>
          <a:p>
            <a:r>
              <a:rPr lang="en-US" dirty="0" smtClean="0"/>
              <a:t>The INN identifies the active substance and is not suitable for product identification.</a:t>
            </a:r>
          </a:p>
          <a:p>
            <a:r>
              <a:rPr lang="en-US" dirty="0" smtClean="0"/>
              <a:t>Different INNs for biosimilars would confuse physicians.</a:t>
            </a:r>
          </a:p>
          <a:p>
            <a:r>
              <a:rPr lang="en-US" dirty="0" smtClean="0"/>
              <a:t>Implied inferiority</a:t>
            </a:r>
          </a:p>
          <a:p>
            <a:r>
              <a:rPr lang="en-US" dirty="0" smtClean="0"/>
              <a:t>The current naming system for biologics works well and should not be dismantled.</a:t>
            </a:r>
          </a:p>
          <a:p>
            <a:r>
              <a:rPr lang="en-US" dirty="0" smtClean="0"/>
              <a:t>Additional means of identification such as NDC numbers, lot numbers and manufacturer names suffice for pharmacovigilance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Reference Product Maker Position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Distinct nonproprietary names are based on scientific principles that reflect the complexity of both the molecules and the manufacturing processes.</a:t>
            </a:r>
          </a:p>
          <a:p>
            <a:r>
              <a:rPr lang="en-US" dirty="0" smtClean="0"/>
              <a:t>Distinct names justified by global experience and necessary for tracking adverse events.</a:t>
            </a:r>
          </a:p>
          <a:p>
            <a:r>
              <a:rPr lang="en-US" dirty="0" smtClean="0"/>
              <a:t>NDC and lot numbers are not adequate for pharmacovigilance.</a:t>
            </a:r>
          </a:p>
          <a:p>
            <a:r>
              <a:rPr lang="en-US" dirty="0" smtClean="0"/>
              <a:t>Policy measures that are transparent, scientifically consistent and that encourage accountability will develop trust in biosimilars.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Naming Question Status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Heated US debate – letter from Congress, citizen petitions, etc.  </a:t>
            </a:r>
            <a:endParaRPr lang="en-US" sz="3200" dirty="0" smtClean="0"/>
          </a:p>
          <a:p>
            <a:r>
              <a:rPr lang="en-US" sz="3200" b="1" dirty="0" smtClean="0"/>
              <a:t>As with the first biosimilar approval, everyone is waiting for FDA to decide</a:t>
            </a:r>
          </a:p>
          <a:p>
            <a:endParaRPr lang="en-US" sz="3200" dirty="0" smtClean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62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State Substitution Laws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r>
              <a:rPr lang="en-US" altLang="en-US" sz="2800" dirty="0" smtClean="0"/>
              <a:t>Although FDA has not approved a biosimilar application – let alone define interchangeability –many states are considering and passing legislation governing the substitution of interchangeable biosimilar biological products.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9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Biosimilar Legislation Scorecard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Bills introduces in 18 states</a:t>
            </a:r>
          </a:p>
          <a:p>
            <a:r>
              <a:rPr lang="en-US" dirty="0" smtClean="0"/>
              <a:t>Rejected in 11 states </a:t>
            </a:r>
            <a:r>
              <a:rPr lang="en-US" dirty="0"/>
              <a:t>–</a:t>
            </a:r>
            <a:r>
              <a:rPr lang="en-US" dirty="0" smtClean="0"/>
              <a:t> AZ, AR, CA (vetoed), CO, DE, IL, IN, MD, MS, TX, WA.</a:t>
            </a:r>
          </a:p>
          <a:p>
            <a:r>
              <a:rPr lang="en-US" dirty="0" smtClean="0"/>
              <a:t>Enacted in 5 states </a:t>
            </a:r>
            <a:r>
              <a:rPr lang="en-US" dirty="0"/>
              <a:t>–</a:t>
            </a:r>
            <a:r>
              <a:rPr lang="en-US" dirty="0" smtClean="0"/>
              <a:t> FL, ND, OR, UT, VA.</a:t>
            </a:r>
          </a:p>
          <a:p>
            <a:r>
              <a:rPr lang="en-US" dirty="0" smtClean="0"/>
              <a:t>Under consideration in 2 states – MA, 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54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Typical State Legislation Requirements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Substitution should occur only when FDA has designated a biologic product as interchangeable. </a:t>
            </a:r>
          </a:p>
          <a:p>
            <a:r>
              <a:rPr lang="en-US" altLang="en-US" dirty="0"/>
              <a:t>The </a:t>
            </a:r>
            <a:r>
              <a:rPr lang="en-US" altLang="en-US" dirty="0" smtClean="0"/>
              <a:t>patient should be </a:t>
            </a:r>
            <a:r>
              <a:rPr lang="en-US" altLang="en-US" dirty="0"/>
              <a:t>notified of the substitution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The prescribing physician should be notified of the substitution.</a:t>
            </a:r>
          </a:p>
          <a:p>
            <a:r>
              <a:rPr lang="en-US" altLang="en-US" dirty="0" smtClean="0"/>
              <a:t>The pharmacist and the physician should keep records of the substitution.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State Substitution Law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Premature</a:t>
            </a:r>
          </a:p>
          <a:p>
            <a:r>
              <a:rPr lang="en-US" dirty="0" smtClean="0"/>
              <a:t>Confusion</a:t>
            </a:r>
          </a:p>
          <a:p>
            <a:r>
              <a:rPr lang="en-US" dirty="0" smtClean="0"/>
              <a:t>Undermines Public Confidence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06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900" dirty="0" smtClean="0"/>
              <a:t>Marketing and Promotion of Biosimilars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000" dirty="0" smtClean="0"/>
              <a:t>Not addressed in the BPCIA.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00" dirty="0" smtClean="0"/>
              <a:t>Traditional rules that apply to other drugs and biologics will apply to biosimilars.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00" dirty="0" smtClean="0"/>
              <a:t>Promotion must be on-label.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000" dirty="0" smtClean="0"/>
              <a:t>Limited communication of off-label uses ―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600" dirty="0" smtClean="0"/>
              <a:t>Peer reviewed articles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600" dirty="0" smtClean="0"/>
              <a:t>Unsolicited requests for information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600" dirty="0" smtClean="0"/>
              <a:t>Presentations at scientific/medical meetings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2994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3900" dirty="0" smtClean="0"/>
              <a:t>Biosimilar Pathway Will Require Creative Approaches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Unlike Hatch-Waxman Act structure, biosimilars will generally not be automatically substitutable as are generic drugs.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Brand name drugs lose 90% of market share in first year of generic competition.  This will not happen with biosimilars.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Need to detail/promote biosimilars as is the case with 505(b)(2) drugs.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Price differential between reference biologic and biosimilar will be much smaller than is the case with generic drugs.</a:t>
            </a:r>
          </a:p>
          <a:p>
            <a:pPr eaLnBrk="1" hangingPunct="1">
              <a:lnSpc>
                <a:spcPct val="80000"/>
              </a:lnSpc>
            </a:pPr>
            <a:endParaRPr lang="en-US" altLang="en-US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1982927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Disclaimer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676400"/>
            <a:ext cx="7772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These materials have been prepared solely for educational purposes.  The presentation of these materials does not establish any form of attorney-client relationship with the author or Hyman, Phelps &amp; McNamara, P.C. 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FFD69BC-0883-408B-B1CA-505D00166AA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8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752600"/>
            <a:ext cx="7010400" cy="4114800"/>
          </a:xfrm>
        </p:spPr>
        <p:txBody>
          <a:bodyPr/>
          <a:lstStyle/>
          <a:p>
            <a:pPr lvl="1" algn="ctr" eaLnBrk="1" hangingPunct="1">
              <a:buFontTx/>
              <a:buNone/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THANK YOU!!</a:t>
            </a:r>
          </a:p>
          <a:p>
            <a:pPr lvl="1" algn="ctr" eaLnBrk="1" hangingPunct="1">
              <a:buFontTx/>
              <a:buNone/>
              <a:defRPr/>
            </a:pPr>
            <a:endParaRPr lang="en-US" sz="4400" b="1" dirty="0" smtClean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lvl="1" algn="ctr" eaLnBrk="1" hangingPunct="1">
              <a:buFontTx/>
              <a:buNone/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Please Visit the 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FDA Law Blog (</a:t>
            </a:r>
            <a:r>
              <a:rPr lang="en-US" sz="4400" b="1" dirty="0" smtClean="0">
                <a:solidFill>
                  <a:srgbClr val="006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www.FDAlawblog.net</a:t>
            </a:r>
            <a:r>
              <a:rPr lang="en-US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</a:p>
        </p:txBody>
      </p:sp>
      <p:graphicFrame>
        <p:nvGraphicFramePr>
          <p:cNvPr id="23555" name="Object 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6974315"/>
              </p:ext>
            </p:extLst>
          </p:nvPr>
        </p:nvGraphicFramePr>
        <p:xfrm>
          <a:off x="4343400" y="5562600"/>
          <a:ext cx="990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Bitmap Image" r:id="rId3" imgW="600159" imgH="561905" progId="Paint.Picture">
                  <p:embed/>
                </p:oleObj>
              </mc:Choice>
              <mc:Fallback>
                <p:oleObj name="Bitmap Image" r:id="rId3" imgW="600159" imgH="56190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5562600"/>
                        <a:ext cx="9906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F1A5CAE3-C777-4A29-B65F-13104DD51E6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2691</TotalTime>
  <Words>1454</Words>
  <Application>Microsoft Office PowerPoint</Application>
  <PresentationFormat>On-screen Show (4:3)</PresentationFormat>
  <Paragraphs>174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Median</vt:lpstr>
      <vt:lpstr>Bitmap Image</vt:lpstr>
      <vt:lpstr>Biosimilars  in the united states – Update on FDA Implementation and other current issues</vt:lpstr>
      <vt:lpstr>Agenda</vt:lpstr>
      <vt:lpstr>BPCIA Overview</vt:lpstr>
      <vt:lpstr>Biologics Price Competition and Innovation Act of 2009 </vt:lpstr>
      <vt:lpstr>BPCIA Overview</vt:lpstr>
      <vt:lpstr>Key Provisions</vt:lpstr>
      <vt:lpstr>Biosimilar Pathway</vt:lpstr>
      <vt:lpstr>Interchangeability</vt:lpstr>
      <vt:lpstr>Reference Product Exclusivity</vt:lpstr>
      <vt:lpstr>Reference Product Exclusivity - Limitations</vt:lpstr>
      <vt:lpstr>Reference Product Exclusivity - Limitations</vt:lpstr>
      <vt:lpstr>Interchangeable Product  Exclusivity</vt:lpstr>
      <vt:lpstr>Drug to Biologics Transition</vt:lpstr>
      <vt:lpstr>Patent Issues</vt:lpstr>
      <vt:lpstr>FDA Developments</vt:lpstr>
      <vt:lpstr>The Purple Book</vt:lpstr>
      <vt:lpstr>The FDA Draft Guidances</vt:lpstr>
      <vt:lpstr>Abbott Humira Petition</vt:lpstr>
      <vt:lpstr>Status of Biosimilar Applications at FDA</vt:lpstr>
      <vt:lpstr>Marketing and Promotion Challenges</vt:lpstr>
      <vt:lpstr>The Naming Question . . . . </vt:lpstr>
      <vt:lpstr>History</vt:lpstr>
      <vt:lpstr>Biosimilar Product Maker Position</vt:lpstr>
      <vt:lpstr>The Reference Product Maker Position</vt:lpstr>
      <vt:lpstr>Naming Question Status</vt:lpstr>
      <vt:lpstr>State Substitution Laws </vt:lpstr>
      <vt:lpstr>2013 Biosimilar Legislation Scorecard</vt:lpstr>
      <vt:lpstr>Typical State Legislation Requirements</vt:lpstr>
      <vt:lpstr>State Substitution Law Concerns</vt:lpstr>
      <vt:lpstr>Marketing and Promotion of Biosimilars</vt:lpstr>
      <vt:lpstr>Biosimilar Pathway Will Require Creative Approaches</vt:lpstr>
      <vt:lpstr>Disclaimer</vt:lpstr>
      <vt:lpstr>PowerPoint Presentation</vt:lpstr>
    </vt:vector>
  </TitlesOfParts>
  <Company>Hyman, Phelps &amp; McNamara, P.C.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Jaime Poliansky</dc:creator>
  <cp:lastModifiedBy>user</cp:lastModifiedBy>
  <cp:revision>69</cp:revision>
  <cp:lastPrinted>2014-02-06T15:26:15Z</cp:lastPrinted>
  <dcterms:created xsi:type="dcterms:W3CDTF">2014-02-05T17:54:04Z</dcterms:created>
  <dcterms:modified xsi:type="dcterms:W3CDTF">2014-10-28T20:50:28Z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746527586</vt:i4>
  </property>
  <property fmtid="{D5CDD505-2E9C-101B-9397-08002B2CF9AE}" pid="3" name="_NewReviewCycle">
    <vt:lpwstr/>
  </property>
  <property fmtid="{D5CDD505-2E9C-101B-9397-08002B2CF9AE}" pid="4" name="_EmailSubject">
    <vt:lpwstr>Biosimilars Prez</vt:lpwstr>
  </property>
  <property fmtid="{D5CDD505-2E9C-101B-9397-08002B2CF9AE}" pid="5" name="_AuthorEmail">
    <vt:lpwstr>JShehan@hpm.com</vt:lpwstr>
  </property>
  <property fmtid="{D5CDD505-2E9C-101B-9397-08002B2CF9AE}" pid="6" name="_AuthorEmailDisplayName">
    <vt:lpwstr>James C. Shehan</vt:lpwstr>
  </property>
</Properties>
</file>