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9" r:id="rId8"/>
    <p:sldId id="268" r:id="rId9"/>
    <p:sldId id="260" r:id="rId10"/>
    <p:sldId id="263" r:id="rId11"/>
    <p:sldId id="264" r:id="rId12"/>
    <p:sldId id="265" r:id="rId13"/>
    <p:sldId id="261" r:id="rId14"/>
    <p:sldId id="262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433" autoAdjust="0"/>
  </p:normalViewPr>
  <p:slideViewPr>
    <p:cSldViewPr snapToGrid="0">
      <p:cViewPr varScale="1">
        <p:scale>
          <a:sx n="63" d="100"/>
          <a:sy n="63" d="100"/>
        </p:scale>
        <p:origin x="6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345" y="711199"/>
            <a:ext cx="11270721" cy="2319867"/>
          </a:xfrm>
        </p:spPr>
        <p:txBody>
          <a:bodyPr>
            <a:normAutofit fontScale="90000"/>
          </a:bodyPr>
          <a:lstStyle/>
          <a:p>
            <a:r>
              <a:rPr lang="en-US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Ergonomic comparison between pistol-like and standard style paint brush handle </a:t>
            </a:r>
            <a:r>
              <a:rPr lang="en-US" sz="5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Agostinucci, J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McLinden</a:t>
            </a:r>
          </a:p>
          <a:p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Therapy Department</a:t>
            </a:r>
          </a:p>
          <a:p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Rhode Island</a:t>
            </a:r>
            <a:endParaRPr lang="en-US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15867" y="4572001"/>
            <a:ext cx="3454400" cy="1886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ainte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43067" y="2291321"/>
            <a:ext cx="1862487" cy="114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59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9400" y="1769533"/>
            <a:ext cx="117094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Upper extremity (UE) repetitive strain injuries associated with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painting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costliest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injuries to employers and employees when cost of care, loss of productivity, and length of recovery time were analyzed.</a:t>
            </a:r>
            <a:r>
              <a:rPr lang="en-US" sz="2800" baseline="300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2, 4  </a:t>
            </a:r>
            <a:endParaRPr lang="en-US" sz="2800" baseline="30000" dirty="0" smtClean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paint brush handles promote a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“screwdriver-like”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grip, which has been shown to increase risk of UE repetitive strain injury. 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ergonomic design of the Right Brush</a:t>
            </a:r>
            <a:r>
              <a:rPr lang="en-US" sz="28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®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employs a pistol-like grip  theoretically increasing ergonomic benefit by using larger muscle groups less prone to injury.</a:t>
            </a:r>
            <a:r>
              <a:rPr lang="en-US" sz="2800" baseline="30000" dirty="0"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1, 3, 5</a:t>
            </a:r>
            <a:endParaRPr lang="en-US" sz="2800" dirty="0"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47066" y="327054"/>
            <a:ext cx="4013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endParaRPr lang="en-US" dirty="0"/>
          </a:p>
        </p:txBody>
      </p:sp>
      <p:pic>
        <p:nvPicPr>
          <p:cNvPr id="8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18349" y="327054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443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7069" y="93133"/>
            <a:ext cx="34967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8667" y="1727200"/>
            <a:ext cx="113876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investigate if a right angle “pistol like” handle style paint brush will promote: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more proximal musculature than a standard pain brush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 muscle activity in distal muscles than a standard paint brush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Decrease muscle fatigue in all muscles tested compared to a standard  paint brush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46949" y="2354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611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0" y="284720"/>
            <a:ext cx="29294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266" y="1362815"/>
            <a:ext cx="2573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Subjects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9000" y="2070701"/>
            <a:ext cx="965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volunteers ≥ 18 years old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left handed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between 18-30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between 30 – 45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between 45 – 65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history of neuromuscular/musculoskeletal  disorders.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read an informed consent approved by the URI IRB.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77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72043" y="120134"/>
            <a:ext cx="28777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3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87772" y="1119256"/>
            <a:ext cx="80757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7" descr="C:\Users\Sarah\AppData\Local\Microsoft\Windows\Temporary Internet Files\Content.Word\IMG_14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000" y="4135622"/>
            <a:ext cx="2792037" cy="1891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Hand holding the Righ Brush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9754" y="4058029"/>
            <a:ext cx="2244796" cy="2244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27050" y="1935020"/>
            <a:ext cx="104305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Paint Brushes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ArroWorthy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traditional screwdriver type handle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Right Brush® - pistol like handle style handle</a:t>
            </a:r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72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72043" y="120134"/>
            <a:ext cx="28777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3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87772" y="1119256"/>
            <a:ext cx="80757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4901" y="1827142"/>
            <a:ext cx="1076014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(254cm)  wooden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was constructed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 a commonly painted area of a house with trim, bookshelf and fixtures.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Used 15 times, receiving 30 coats of paint then replaced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Areas of structure were labeled 1-6.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erved as a standardized location for EMG recordings to take place.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01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303" y="1595669"/>
            <a:ext cx="2952247" cy="48249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011" y="1573645"/>
            <a:ext cx="3042235" cy="48469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0912" y="212652"/>
            <a:ext cx="5975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Wooden Structure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333" descr="THINKBI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638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72043" y="120134"/>
            <a:ext cx="28777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3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87772" y="1119256"/>
            <a:ext cx="80757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2261" y="1977656"/>
            <a:ext cx="107388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Acrylic based paint was used for safety purposes and easy cleaning.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distinct neutral colors were used to differentiate between trials</a:t>
            </a:r>
            <a:r>
              <a:rPr lang="en-US" sz="3600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74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72043" y="120134"/>
            <a:ext cx="28777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3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96333" y="1473199"/>
            <a:ext cx="528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Design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7531" y="2362200"/>
            <a:ext cx="984673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Randomized cross over repeated measure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 served as their own controls.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All participants returned within one week to perform the same painting activity with the other paint brush handle type.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21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72043" y="120134"/>
            <a:ext cx="28777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3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87773" y="1119256"/>
            <a:ext cx="39842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EMG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1358" y="1977656"/>
            <a:ext cx="1078141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Muscle Groups Assessed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Thenar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Forearm flexors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Forearm extensors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Upper arm flexors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Upper arm extensors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nterior deltoid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pper trapezius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71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72043" y="120134"/>
            <a:ext cx="28777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3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87772" y="1119256"/>
            <a:ext cx="80757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EMG - Parameters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544" y="1827142"/>
            <a:ext cx="656028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channel Blue tooth Biometrics EMG.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Bipolar Ag-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AgCL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surface electrodes.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Placed on skin over the motor point on the major muscle group within the functional group.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604" y="2966484"/>
            <a:ext cx="4161097" cy="32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3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72043" y="120134"/>
            <a:ext cx="28777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4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87772" y="1119256"/>
            <a:ext cx="80757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EMG - Parameters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5665" y="1827142"/>
            <a:ext cx="1049938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EMG recording were taken at the initiation of painting and at 5 min intervals for 30 min (7 recordings total).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Duration 10 sec.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Digitized at 1000 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Bandwidth 20-450 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Amplifier had an input impedance of 1M</a:t>
            </a:r>
            <a:r>
              <a:rPr lang="el-G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(4730pf)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 mode rejection ration of 96dB @ 50 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Signal to noise ration of &lt;1µV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r.m.s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34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72043" y="120134"/>
            <a:ext cx="28777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3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82600" y="1667933"/>
            <a:ext cx="294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7133" y="2895600"/>
            <a:ext cx="11430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Participants were randomly given a paint brush handle 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" name="Picture 7" descr="C:\Users\Sarah\AppData\Local\Microsoft\Windows\Temporary Internet Files\Content.Word\IMG_14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000" y="4135622"/>
            <a:ext cx="2792037" cy="1891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 descr="Hand holding the Righ Brush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9754" y="4058029"/>
            <a:ext cx="2244796" cy="2244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8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72043" y="120134"/>
            <a:ext cx="28777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4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87774" y="1119256"/>
            <a:ext cx="22653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6637" y="1905836"/>
            <a:ext cx="1022852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were asked to begin painting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freely on 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pre-fabricated wooden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EMG recordings, participants were asked to move and  paint one of 6 marked locations.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670" y="3967939"/>
            <a:ext cx="1648167" cy="26936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430" y="4019133"/>
            <a:ext cx="1691899" cy="269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8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72043" y="120134"/>
            <a:ext cx="28777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4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87774" y="1119256"/>
            <a:ext cx="22653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484" y="1669313"/>
            <a:ext cx="693242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numbered areas were painted in the same order at the same point in every trial.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Upon completion of the task, participants were asked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return within a week to complete the experiment with the alternate brush 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a questionnaire detailing their experience.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9231" y="1827142"/>
            <a:ext cx="4722769" cy="45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1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72043" y="120134"/>
            <a:ext cx="28777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3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87774" y="1119256"/>
            <a:ext cx="19816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363" y="1827142"/>
            <a:ext cx="112173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EMG data was downloaded using a Biometrics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DataLOG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analysis software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was normalized by using the 1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EMG recording at the beginning of the experiment and using this data as a reference that all other EMG trials were compared to. (Roman-Liu et al., 2013)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0363" y="3643024"/>
            <a:ext cx="850604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Statistical Analysis used the ratios of the EMGs (trial EMG / reference EMG) and any changes in these ratios determined its significance.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way ANOVAs with two repeated measures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(time/brush type) were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to compare each muscle group myoelectric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activity.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22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72043" y="120134"/>
            <a:ext cx="28777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4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87774" y="1119256"/>
            <a:ext cx="19816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2503" y="2360429"/>
            <a:ext cx="107176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EMG Analysis – Two analyses were conducted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 under the curve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Median frequency (MF)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50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72043" y="120134"/>
            <a:ext cx="28777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3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87774" y="1119256"/>
            <a:ext cx="19816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7774" y="2062715"/>
            <a:ext cx="1122798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 under the Curve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raw EMG Signal was: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 wave rectified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Filtered at 20 – 500KHz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Integrated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of the 6, 10 second recordings,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muscle for  both sessions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80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72043" y="120134"/>
            <a:ext cx="28777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3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87774" y="1119256"/>
            <a:ext cx="19816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8195" y="2264735"/>
            <a:ext cx="97606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calculated using the “Biometrics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DataLOG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Analysis Software” median frequency filter.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sliding window technique with a step size of 500 sample and a window size of 10,000 samples was used.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51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72043" y="120134"/>
            <a:ext cx="28777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3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87774" y="1119256"/>
            <a:ext cx="19816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6056" y="1827142"/>
            <a:ext cx="1010093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Questionnaire data that was analyzed statistically were: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Comfort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Ease of use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Subjective fatigue level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paint straight lines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Signed rank test was used to determine significance between handle types.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7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555736" y="126676"/>
            <a:ext cx="2451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8345" y="1142339"/>
            <a:ext cx="107651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difference in: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 under the curve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MF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 rated the “Right Brush® (p&lt;.05)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 fatiguing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 comfortable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Easier to use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easier to make straight lines and edges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84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540642" y="137415"/>
            <a:ext cx="45875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- Area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55" y="1788180"/>
            <a:ext cx="5143612" cy="38577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363" y="1788180"/>
            <a:ext cx="5296710" cy="38611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9161" y="2002937"/>
            <a:ext cx="1190847" cy="6447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02223" y="5836606"/>
            <a:ext cx="10132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point represents the normalized average from all subjects over a 10s period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28224" y="1475806"/>
            <a:ext cx="2392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Thernar</a:t>
            </a:r>
            <a:r>
              <a:rPr lang="en-US" dirty="0" smtClean="0"/>
              <a:t> Group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054584" y="1473199"/>
            <a:ext cx="2538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Forearm extensors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86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010975" y="153092"/>
            <a:ext cx="45244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- MF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56" y="2192237"/>
            <a:ext cx="5008830" cy="35706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3071" y="2192237"/>
            <a:ext cx="5056161" cy="35706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69899" y="1822905"/>
            <a:ext cx="2277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Upper trapezius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189570" y="1822905"/>
            <a:ext cx="1754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Thenar</a:t>
            </a:r>
            <a:r>
              <a:rPr lang="en-US" dirty="0" smtClean="0"/>
              <a:t> group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3943" y="2428239"/>
            <a:ext cx="1190847" cy="64472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71870" y="6060558"/>
            <a:ext cx="10802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point represents the normalized average MF from all subjects over a 10 s period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1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819805" y="246456"/>
            <a:ext cx="6674745" cy="1484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Questionnaire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0194" y="2402957"/>
            <a:ext cx="5676119" cy="40829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3916" y="1438642"/>
            <a:ext cx="3285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Scatter Plots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02279" y="1818182"/>
            <a:ext cx="15523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Fatigue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3916" y="2798591"/>
            <a:ext cx="522058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 subjectively chose numbers from 1-10 on a visual analog scale</a:t>
            </a:r>
          </a:p>
          <a:p>
            <a:pPr marL="233363" indent="-233363">
              <a:buFont typeface="Arial" panose="020B0604020202020204" pitchFamily="34" charset="0"/>
              <a:buChar char="•"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ower values are less fatiguing</a:t>
            </a:r>
          </a:p>
          <a:p>
            <a:pPr marL="233363" indent="-233363">
              <a:buFont typeface="Arial" panose="020B0604020202020204" pitchFamily="34" charset="0"/>
              <a:buChar char="•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&lt; .05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30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819805" y="246456"/>
            <a:ext cx="6674745" cy="1484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Questionnaire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5560" y="1473199"/>
            <a:ext cx="3285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Scatter Plots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34" y="2649735"/>
            <a:ext cx="3686114" cy="26155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4041" y="2649735"/>
            <a:ext cx="3622230" cy="26606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3273" y="2649735"/>
            <a:ext cx="3806411" cy="26804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69470" y="2288228"/>
            <a:ext cx="1350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Comfort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17440" y="2280403"/>
            <a:ext cx="1903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Ease of Use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297906" y="2328530"/>
            <a:ext cx="2137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Straight Lines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65234" y="5371752"/>
            <a:ext cx="117644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 subjectively chose numbers from 1-10 on a visual analog scale</a:t>
            </a:r>
          </a:p>
          <a:p>
            <a:pPr marL="233363" indent="-233363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points above the line represent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favoring the Right Brush®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3363" indent="-233363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&lt; .05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18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819805" y="246456"/>
            <a:ext cx="6674745" cy="79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264" y="1556603"/>
            <a:ext cx="119580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pistol like handle had no added ergonomic advantage over the commonly used standard handle paint brush in people without injury.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Right Brush® was subjectively shown to be comfortable, and easy to 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7264" y="3025003"/>
            <a:ext cx="104316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Pistol style brush handles do not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prevent “Occupational Overuse Syndromes” (OOS)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occurring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 preference may mean more than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ergonomic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264" y="4726004"/>
            <a:ext cx="101428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defTabSz="401638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effectiveness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the two brush types for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evaluating     	fatigue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levels and ease of use.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Further research needs to be conducted on a patient population to investigate the effectiveness that brush handle type has on furthering disability from OOS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92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33" descr="THINK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4550" y="413265"/>
            <a:ext cx="1940500" cy="105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805916" y="551488"/>
            <a:ext cx="3349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References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138223" y="1854092"/>
            <a:ext cx="117773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9138" indent="-509138">
              <a:buFont typeface="+mj-lt"/>
              <a:buAutoNum type="arabicPeriod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Barr, A. E.,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Barbe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, M. F., &amp; Clark, B. D. (2004). Work related musculoskeletal disorders of the hand and wrist: epidemiology, pathophysiology, and sensorimotor changes. </a:t>
            </a:r>
            <a:r>
              <a:rPr lang="en-US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Journal of Orthopedics and Sports Physical Therapy, 34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(10), 610-627.</a:t>
            </a:r>
          </a:p>
          <a:p>
            <a:pPr marL="509138" indent="-509138">
              <a:buFont typeface="+mj-lt"/>
              <a:buAutoNum type="arabicPeriod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Bureau of Labor and Statistics. LOST-WORKTIME INJURIES AND ILLNESSES: CHARACTERISTICS AND RESULTING TIME AWAY FROM WORK, 2004. 2005;USDL 05-2312:9-10, 27, 28. Accessed September 2009.</a:t>
            </a:r>
          </a:p>
          <a:p>
            <a:pPr marL="509138" indent="-509138">
              <a:buFont typeface="+mj-lt"/>
              <a:buAutoNum type="arabicPeriod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Fung, B. K. K., Chan, K. Y., Lam, L. Y., Cheung, S. Y., Choy, N. K., &amp; Chu, K. W., et al. (2007). Study of wrist posture, loading and repetitive motion as risk factors for developing carpal tunnel syndrome. </a:t>
            </a:r>
            <a:r>
              <a:rPr lang="en-US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Hand Surgery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(1), 13-18.</a:t>
            </a:r>
            <a:endParaRPr lang="en-U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09138" indent="-509138">
              <a:buFont typeface="+mj-lt"/>
              <a:buAutoNum type="arabicPeriod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National Institute of Occupational Safety &amp; Health. MUSCULOSKELETAL DISORDERS AND WORKPLACE FACTORS: A Critical Review of Epidemiologic Evidence for Work-Related Musculoskeletal Disorders of the Neck, Upper Extremity, and Low Back. . 1997;97-141:243-310. Accessed February 2010.</a:t>
            </a:r>
            <a:endParaRPr lang="en-U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09138" indent="-509138">
              <a:buFont typeface="+mj-lt"/>
              <a:buAutoNum type="arabicPeriod"/>
            </a:pP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Thomsen, J. F.,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Mikkelsen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, S., Andersen, J. H., </a:t>
            </a:r>
            <a:r>
              <a:rPr lang="en-US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Fallentin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, N., Loft, I. P., &amp; Frost, P., et al. (2007). Risk factors for hand-wrist disorders in repetitive work. </a:t>
            </a:r>
            <a:r>
              <a:rPr lang="en-US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Journal of Occupational Environmental Medicine,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64</a:t>
            </a:r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, 527-533.</a:t>
            </a:r>
            <a:endParaRPr lang="en-U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4" descr="painte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3374" y="270802"/>
            <a:ext cx="1862487" cy="114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5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291</TotalTime>
  <Words>1265</Words>
  <Application>Microsoft Office PowerPoint</Application>
  <PresentationFormat>Widescreen</PresentationFormat>
  <Paragraphs>170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Century Gothic</vt:lpstr>
      <vt:lpstr>Times New Roman</vt:lpstr>
      <vt:lpstr>Verdana</vt:lpstr>
      <vt:lpstr>Wingdings 3</vt:lpstr>
      <vt:lpstr>Slice</vt:lpstr>
      <vt:lpstr>Ergonomic comparison between pistol-like and standard style paint brush handle types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Ergonomic comparison between pistol-like and standard style paint brush handle types</dc:title>
  <dc:creator>Dr. A.</dc:creator>
  <cp:lastModifiedBy>Microsoft account</cp:lastModifiedBy>
  <cp:revision>35</cp:revision>
  <dcterms:created xsi:type="dcterms:W3CDTF">2015-08-18T15:06:55Z</dcterms:created>
  <dcterms:modified xsi:type="dcterms:W3CDTF">2015-08-24T01:02:07Z</dcterms:modified>
</cp:coreProperties>
</file>