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7" r:id="rId2"/>
    <p:sldId id="258" r:id="rId3"/>
    <p:sldId id="263" r:id="rId4"/>
    <p:sldId id="259" r:id="rId5"/>
    <p:sldId id="268" r:id="rId6"/>
    <p:sldId id="264" r:id="rId7"/>
    <p:sldId id="260" r:id="rId8"/>
    <p:sldId id="265" r:id="rId9"/>
    <p:sldId id="266" r:id="rId10"/>
    <p:sldId id="261" r:id="rId11"/>
    <p:sldId id="262" r:id="rId12"/>
    <p:sldId id="267"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595" autoAdjust="0"/>
  </p:normalViewPr>
  <p:slideViewPr>
    <p:cSldViewPr snapToGrid="0" snapToObjects="1">
      <p:cViewPr>
        <p:scale>
          <a:sx n="100" d="100"/>
          <a:sy n="100" d="100"/>
        </p:scale>
        <p:origin x="-1000" y="5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036C6B-E995-F54A-A99C-8CAFD94F261A}" type="datetimeFigureOut">
              <a:rPr lang="en-US" smtClean="0"/>
              <a:t>04/06/2015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745E1B-F247-5946-9585-0CF2A53AA163}" type="slidenum">
              <a:rPr lang="en-US" smtClean="0"/>
              <a:t>‹#›</a:t>
            </a:fld>
            <a:endParaRPr lang="en-US"/>
          </a:p>
        </p:txBody>
      </p:sp>
    </p:spTree>
    <p:extLst>
      <p:ext uri="{BB962C8B-B14F-4D97-AF65-F5344CB8AC3E}">
        <p14:creationId xmlns:p14="http://schemas.microsoft.com/office/powerpoint/2010/main" val="311397917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HERV-H activity overlaps with ground state </a:t>
            </a:r>
            <a:r>
              <a:rPr lang="en-US" dirty="0" err="1" smtClean="0"/>
              <a:t>pluripotency</a:t>
            </a:r>
            <a:r>
              <a:rPr lang="en-US" dirty="0" smtClean="0"/>
              <a:t>. </a:t>
            </a:r>
            <a:r>
              <a:rPr lang="en-US" b="1" dirty="0" smtClean="0"/>
              <a:t>a</a:t>
            </a:r>
            <a:r>
              <a:rPr lang="en-US" dirty="0" smtClean="0"/>
              <a:t> HERV-H expression is thought to define naïve-like stem cells. </a:t>
            </a:r>
            <a:r>
              <a:rPr lang="en-US" b="1" dirty="0" smtClean="0"/>
              <a:t>b</a:t>
            </a:r>
            <a:r>
              <a:rPr lang="en-US" dirty="0" smtClean="0"/>
              <a:t> Mechanism of HERV-H regulation of stem cell gene expression. </a:t>
            </a:r>
          </a:p>
          <a:p>
            <a:r>
              <a:rPr lang="en-US" dirty="0" err="1" smtClean="0"/>
              <a:t>Robbez</a:t>
            </a:r>
            <a:r>
              <a:rPr lang="en-US" dirty="0" smtClean="0"/>
              <a:t>-Masson and Rowe </a:t>
            </a:r>
            <a:r>
              <a:rPr lang="en-US" i="1" dirty="0" err="1" smtClean="0"/>
              <a:t>Retrovirology</a:t>
            </a:r>
            <a:r>
              <a:rPr lang="en-US" dirty="0" smtClean="0"/>
              <a:t> 2015 </a:t>
            </a:r>
            <a:r>
              <a:rPr lang="en-US" b="1" dirty="0" smtClean="0"/>
              <a:t>12</a:t>
            </a:r>
            <a:r>
              <a:rPr lang="en-US" dirty="0" smtClean="0"/>
              <a:t>:45   doi:10.1186/s12977-015-0173-5</a:t>
            </a:r>
          </a:p>
          <a:p>
            <a:endParaRPr lang="en-US" dirty="0"/>
          </a:p>
        </p:txBody>
      </p:sp>
      <p:sp>
        <p:nvSpPr>
          <p:cNvPr id="4" name="Slide Number Placeholder 3"/>
          <p:cNvSpPr>
            <a:spLocks noGrp="1"/>
          </p:cNvSpPr>
          <p:nvPr>
            <p:ph type="sldNum" sz="quarter" idx="10"/>
          </p:nvPr>
        </p:nvSpPr>
        <p:spPr/>
        <p:txBody>
          <a:bodyPr/>
          <a:lstStyle/>
          <a:p>
            <a:pPr>
              <a:defRPr/>
            </a:pPr>
            <a:fld id="{63150D75-90D8-6148-9BE4-90155AAF93D2}" type="slidenum">
              <a:rPr lang="zh-CN" altLang="en-US" smtClean="0"/>
              <a:pPr>
                <a:defRPr/>
              </a:pPr>
              <a:t>5</a:t>
            </a:fld>
            <a:endParaRPr lang="en-US" altLang="zh-CN"/>
          </a:p>
        </p:txBody>
      </p:sp>
    </p:spTree>
    <p:extLst>
      <p:ext uri="{BB962C8B-B14F-4D97-AF65-F5344CB8AC3E}">
        <p14:creationId xmlns:p14="http://schemas.microsoft.com/office/powerpoint/2010/main" val="2124508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2058" tIns="41029" rIns="82058" bIns="41029" anchor="ctr"/>
          <a:lstStyle/>
          <a:p>
            <a:pPr>
              <a:defRPr/>
            </a:pPr>
            <a:endParaRPr lang="en-US">
              <a:cs typeface="msgothic" charset="0"/>
            </a:endParaRPr>
          </a:p>
        </p:txBody>
      </p:sp>
      <p:sp>
        <p:nvSpPr>
          <p:cNvPr id="4098" name="Text Box 2"/>
          <p:cNvSpPr txBox="1">
            <a:spLocks noGrp="1" noChangeArrowheads="1"/>
          </p:cNvSpPr>
          <p:nvPr>
            <p:ph type="body"/>
          </p:nvPr>
        </p:nvSpPr>
        <p:spPr>
          <a:xfrm>
            <a:off x="1046350" y="4352637"/>
            <a:ext cx="4770904" cy="5394614"/>
          </a:xfrm>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5pPr>
            <a:lvl6pPr marL="25146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6pPr>
            <a:lvl7pPr marL="29718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7pPr>
            <a:lvl8pPr marL="34290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8pPr>
            <a:lvl9pPr marL="38862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9pPr>
          </a:lstStyle>
          <a:p>
            <a:pPr eaLnBrk="1">
              <a:lnSpc>
                <a:spcPct val="93000"/>
              </a:lnSpc>
              <a:spcBef>
                <a:spcPct val="0"/>
              </a:spcBef>
              <a:buSzPct val="45000"/>
              <a:buFont typeface="Wingdings" charset="0"/>
              <a:buNone/>
              <a:defRPr/>
            </a:pPr>
            <a:r>
              <a:rPr lang="en-GB" smtClean="0">
                <a:latin typeface="Arial" charset="0"/>
                <a:cs typeface="msgothic" charset="0"/>
              </a:rPr>
              <a:t>TI-2 antigen immunization induces expression of ERV mRNA and cDNA that is detected by cytosolic sensors in antigen-specific B cells.Splenic NP-specific or non–NP-specific CD19</a:t>
            </a:r>
            <a:r>
              <a:rPr lang="en-GB" baseline="33000" smtClean="0">
                <a:latin typeface="Arial" charset="0"/>
                <a:cs typeface="msgothic" charset="0"/>
              </a:rPr>
              <a:t>+</a:t>
            </a:r>
            <a:r>
              <a:rPr lang="en-GB" smtClean="0">
                <a:latin typeface="Arial" charset="0"/>
                <a:cs typeface="msgothic" charset="0"/>
              </a:rPr>
              <a:t> B cells were collected from C57BL/6J mice (</a:t>
            </a:r>
            <a:r>
              <a:rPr lang="en-GB" sz="1300" b="1">
                <a:latin typeface="Arial" charset="0"/>
                <a:cs typeface="msgothic" charset="0"/>
              </a:rPr>
              <a:t>A</a:t>
            </a:r>
            <a:r>
              <a:rPr lang="en-GB" smtClean="0">
                <a:latin typeface="Arial" charset="0"/>
                <a:cs typeface="msgothic" charset="0"/>
              </a:rPr>
              <a:t>, </a:t>
            </a:r>
            <a:r>
              <a:rPr lang="en-GB" sz="1300" b="1">
                <a:latin typeface="Arial" charset="0"/>
                <a:cs typeface="msgothic" charset="0"/>
              </a:rPr>
              <a:t>C</a:t>
            </a:r>
            <a:r>
              <a:rPr lang="en-GB" smtClean="0">
                <a:latin typeface="Arial" charset="0"/>
                <a:cs typeface="msgothic" charset="0"/>
              </a:rPr>
              <a:t>, and </a:t>
            </a:r>
            <a:r>
              <a:rPr lang="en-GB" sz="1300" b="1">
                <a:latin typeface="Arial" charset="0"/>
                <a:cs typeface="msgothic" charset="0"/>
              </a:rPr>
              <a:t>D</a:t>
            </a:r>
            <a:r>
              <a:rPr lang="en-GB" smtClean="0">
                <a:latin typeface="Arial" charset="0"/>
                <a:cs typeface="msgothic" charset="0"/>
              </a:rPr>
              <a:t>) or </a:t>
            </a:r>
            <a:r>
              <a:rPr lang="en-GB" i="1" smtClean="0">
                <a:latin typeface="Arial" charset="0"/>
                <a:cs typeface="msgothic" charset="0"/>
              </a:rPr>
              <a:t>Igh</a:t>
            </a:r>
            <a:r>
              <a:rPr lang="en-GB" i="1" baseline="33000" smtClean="0">
                <a:latin typeface="Arial" charset="0"/>
                <a:cs typeface="msgothic" charset="0"/>
              </a:rPr>
              <a:t>B1-8+</a:t>
            </a:r>
            <a:r>
              <a:rPr lang="en-GB" smtClean="0">
                <a:latin typeface="Arial" charset="0"/>
                <a:cs typeface="msgothic" charset="0"/>
              </a:rPr>
              <a:t> transgenic mice (</a:t>
            </a:r>
            <a:r>
              <a:rPr lang="en-GB" sz="1300" b="1">
                <a:latin typeface="Arial" charset="0"/>
                <a:cs typeface="msgothic" charset="0"/>
              </a:rPr>
              <a:t>B</a:t>
            </a:r>
            <a:r>
              <a:rPr lang="en-GB" smtClean="0">
                <a:latin typeface="Arial" charset="0"/>
                <a:cs typeface="msgothic" charset="0"/>
              </a:rPr>
              <a:t>) 4.5 days after immunization with NP-Ficoll (</a:t>
            </a:r>
            <a:r>
              <a:rPr lang="en-GB" i="1" smtClean="0">
                <a:latin typeface="Arial" charset="0"/>
                <a:cs typeface="msgothic" charset="0"/>
              </a:rPr>
              <a:t>N</a:t>
            </a:r>
            <a:r>
              <a:rPr lang="en-GB" smtClean="0">
                <a:latin typeface="Arial" charset="0"/>
                <a:cs typeface="msgothic" charset="0"/>
              </a:rPr>
              <a:t> = 3 mice per experiment). (A) Transcript levels of the indicated ERVs measured by reverse transcription quantitative PCR (RT-qPCR) of mRNA isolated from NP-specific or non–NP-specific B cells. Data were normalized to glyceraldehyde phosphate dehydrogenase (GAPDH) mRNA levels in the same cells. Because of copy number differences, the magnitude of up-regulation of different ERVs cannot be directly compared in this experiment. (B) </a:t>
            </a:r>
            <a:r>
              <a:rPr lang="en-GB" i="1" smtClean="0">
                <a:latin typeface="Arial" charset="0"/>
                <a:cs typeface="msgothic" charset="0"/>
              </a:rPr>
              <a:t>Igh</a:t>
            </a:r>
            <a:r>
              <a:rPr lang="en-GB" i="1" baseline="33000" smtClean="0">
                <a:latin typeface="Arial" charset="0"/>
                <a:cs typeface="msgothic" charset="0"/>
              </a:rPr>
              <a:t>B1-8+</a:t>
            </a:r>
            <a:r>
              <a:rPr lang="en-GB" smtClean="0">
                <a:latin typeface="Arial" charset="0"/>
                <a:cs typeface="msgothic" charset="0"/>
              </a:rPr>
              <a:t> transgenic mice express a recombined variable region derived from an NP-binding antibody in place of the endogenous 3′ Igh-D element (DQ52) and the Igh-J elements. RT-qPCR of the indicated ERV mRNAs immunoprecipitated with RIG-I from NP-specific or non–NP-specific B cells. Data were normalized to the level of GAPDH mRNA bound to RIG-I in the same samples, which represents a nonspecific interaction equivalent in NP-specific and non–NP-specific cells as shown in fig. S7E. (C) qPCR of ERV DNA in the cytoplasmic fraction of NP-specific or non–NP-specific B cells. Data were normalized to GAPDH intronic DNA levels in the same cells. Endogenous ecotropic murine leukemia virus (eMLV) and mouse mammary tumor virus (MMTV) were amplified with primers targeting spliced cDNAs; these species probably represent a minority of the cytoplasmic eMLV and MMTV cDNAs and thus may not precisely reflect total eMLV and MMTV cDNA levels. (D) RT activity in the indicated B cells from C57BL/6J mice. (</a:t>
            </a:r>
            <a:r>
              <a:rPr lang="en-GB" sz="1300" b="1">
                <a:latin typeface="Arial" charset="0"/>
                <a:cs typeface="msgothic" charset="0"/>
              </a:rPr>
              <a:t>E</a:t>
            </a:r>
            <a:r>
              <a:rPr lang="en-GB" smtClean="0">
                <a:latin typeface="Arial" charset="0"/>
                <a:cs typeface="msgothic" charset="0"/>
              </a:rPr>
              <a:t> and </a:t>
            </a:r>
            <a:r>
              <a:rPr lang="en-GB" sz="1300" b="1">
                <a:latin typeface="Arial" charset="0"/>
                <a:cs typeface="msgothic" charset="0"/>
              </a:rPr>
              <a:t>F</a:t>
            </a:r>
            <a:r>
              <a:rPr lang="en-GB" smtClean="0">
                <a:latin typeface="Arial" charset="0"/>
                <a:cs typeface="msgothic" charset="0"/>
              </a:rPr>
              <a:t>) Splenic CD19</a:t>
            </a:r>
            <a:r>
              <a:rPr lang="en-GB" baseline="33000" smtClean="0">
                <a:latin typeface="Arial" charset="0"/>
                <a:cs typeface="msgothic" charset="0"/>
              </a:rPr>
              <a:t>+</a:t>
            </a:r>
            <a:r>
              <a:rPr lang="en-GB" smtClean="0">
                <a:latin typeface="Arial" charset="0"/>
                <a:cs typeface="msgothic" charset="0"/>
              </a:rPr>
              <a:t> B cells from mice of the indicated genotypes were treated with NP-Ficoll plus RT inhibitors (AZT, NVP, and ddI) or NP-Ficoll plus vehicle for 2 days, and CD86 (E) or GL7 expression (F) was measured in NP-specific B cells. </a:t>
            </a:r>
            <a:r>
              <a:rPr lang="en-GB" i="1" smtClean="0">
                <a:latin typeface="Arial" charset="0"/>
                <a:cs typeface="msgothic" charset="0"/>
              </a:rPr>
              <a:t>N</a:t>
            </a:r>
            <a:r>
              <a:rPr lang="en-GB" smtClean="0">
                <a:latin typeface="Arial" charset="0"/>
                <a:cs typeface="msgothic" charset="0"/>
              </a:rPr>
              <a:t> = 3 mice for each genotype. (</a:t>
            </a:r>
            <a:r>
              <a:rPr lang="en-GB" sz="1300" b="1">
                <a:latin typeface="Arial" charset="0"/>
                <a:cs typeface="msgothic" charset="0"/>
              </a:rPr>
              <a:t>G</a:t>
            </a:r>
            <a:r>
              <a:rPr lang="en-GB" smtClean="0">
                <a:latin typeface="Arial" charset="0"/>
                <a:cs typeface="msgothic" charset="0"/>
              </a:rPr>
              <a:t>) Serum NP-specific IgM on day 4.5 after NP-Ficoll immunization of mice pretreated for 3 days with RT inhibitors (AZT and NVP) or vehicle. RT inhibitor treatment continued after immunization until measurement of serum IgM. (</a:t>
            </a:r>
            <a:r>
              <a:rPr lang="en-GB" sz="1300" b="1">
                <a:latin typeface="Arial" charset="0"/>
                <a:cs typeface="msgothic" charset="0"/>
              </a:rPr>
              <a:t>H</a:t>
            </a:r>
            <a:r>
              <a:rPr lang="en-GB" smtClean="0">
                <a:latin typeface="Arial" charset="0"/>
                <a:cs typeface="msgothic" charset="0"/>
              </a:rPr>
              <a:t>) Serum NP-specific IgM on day 4.5 after immunization with NP-Ficoll. Data points represent individual mice [(D), (G), and (H)]. </a:t>
            </a:r>
            <a:r>
              <a:rPr lang="en-GB" i="1" smtClean="0">
                <a:latin typeface="Arial" charset="0"/>
                <a:cs typeface="msgothic" charset="0"/>
              </a:rPr>
              <a:t>P</a:t>
            </a:r>
            <a:r>
              <a:rPr lang="en-GB" smtClean="0">
                <a:latin typeface="Arial" charset="0"/>
                <a:cs typeface="msgothic" charset="0"/>
              </a:rPr>
              <a:t> values were determined by Student</a:t>
            </a:r>
            <a:r>
              <a:rPr lang="en-GB" altLang="en-GB" smtClean="0">
                <a:latin typeface="Arial" charset="0"/>
                <a:cs typeface="msgothic" charset="0"/>
              </a:rPr>
              <a:t>’</a:t>
            </a:r>
            <a:r>
              <a:rPr lang="en-GB" smtClean="0">
                <a:latin typeface="Arial" charset="0"/>
                <a:cs typeface="msgothic" charset="0"/>
              </a:rPr>
              <a:t>s </a:t>
            </a:r>
            <a:r>
              <a:rPr lang="en-GB" i="1" smtClean="0">
                <a:latin typeface="Arial" charset="0"/>
                <a:cs typeface="msgothic" charset="0"/>
              </a:rPr>
              <a:t>t</a:t>
            </a:r>
            <a:r>
              <a:rPr lang="en-GB" smtClean="0">
                <a:latin typeface="Arial" charset="0"/>
                <a:cs typeface="msgothic" charset="0"/>
              </a:rPr>
              <a:t> test [(A) to (C)] or one-way ANOVA and post hoc Tukey test [(D) to (H)]. n.d., not detected. Results are representative of two or three independent experiments.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7"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165" tIns="40083" rIns="80165" bIns="40083" anchor="ctr"/>
          <a:lstStyle/>
          <a:p>
            <a:endParaRPr lang="en-US"/>
          </a:p>
        </p:txBody>
      </p:sp>
      <p:sp>
        <p:nvSpPr>
          <p:cNvPr id="4098" name="Text Box 2"/>
          <p:cNvSpPr txBox="1">
            <a:spLocks noGrp="1" noChangeArrowheads="1"/>
          </p:cNvSpPr>
          <p:nvPr>
            <p:ph type="body"/>
          </p:nvPr>
        </p:nvSpPr>
        <p:spPr bwMode="auto">
          <a:xfrm>
            <a:off x="1046350" y="4352637"/>
            <a:ext cx="4770905"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5pPr>
            <a:lvl6pPr marL="25146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6pPr>
            <a:lvl7pPr marL="29718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7pPr>
            <a:lvl8pPr marL="34290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8pPr>
            <a:lvl9pPr marL="38862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9pPr>
          </a:lstStyle>
          <a:p>
            <a:pPr eaLnBrk="1">
              <a:lnSpc>
                <a:spcPct val="93000"/>
              </a:lnSpc>
              <a:spcBef>
                <a:spcPct val="0"/>
              </a:spcBef>
              <a:buSzPct val="45000"/>
              <a:buFont typeface="Wingdings" charset="0"/>
              <a:buNone/>
            </a:pPr>
            <a:r>
              <a:rPr lang="en-GB">
                <a:latin typeface="Arial" charset="0"/>
                <a:cs typeface="msgothic" charset="0"/>
              </a:rPr>
              <a:t>Multiple </a:t>
            </a:r>
            <a:r>
              <a:rPr lang="en-GB" i="1">
                <a:latin typeface="Arial" charset="0"/>
                <a:cs typeface="msgothic" charset="0"/>
              </a:rPr>
              <a:t>syncytin</a:t>
            </a:r>
            <a:r>
              <a:rPr lang="en-GB">
                <a:latin typeface="Arial" charset="0"/>
                <a:cs typeface="msgothic" charset="0"/>
              </a:rPr>
              <a:t> gene captures and diversity of placental structures in eutherian mammals. (</a:t>
            </a:r>
            <a:r>
              <a:rPr lang="en-GB" i="1">
                <a:latin typeface="Arial" charset="0"/>
                <a:cs typeface="msgothic" charset="0"/>
              </a:rPr>
              <a:t>a</a:t>
            </a:r>
            <a:r>
              <a:rPr lang="en-GB">
                <a:latin typeface="Arial" charset="0"/>
                <a:cs typeface="msgothic" charset="0"/>
              </a:rPr>
              <a:t>) Phylogenetic tree of mammals, with the four major clades of eutherians: (I) Afrotheria, (II) Xenarthra, (III) Euarchontoglires and (IV) Laurasiatheria (adapted from Meredith </a:t>
            </a:r>
            <a:r>
              <a:rPr lang="en-GB" i="1">
                <a:latin typeface="Arial" charset="0"/>
                <a:cs typeface="msgothic" charset="0"/>
              </a:rPr>
              <a:t>et al</a:t>
            </a:r>
            <a:r>
              <a:rPr lang="en-GB">
                <a:latin typeface="Arial" charset="0"/>
                <a:cs typeface="msgothic" charset="0"/>
              </a:rPr>
              <a:t>. [61]). The four basic types of placentation are indicated by coloured squares (the colour code corresponds to that of the boxes that frame the images shown to the right). The time of insertion of the different </a:t>
            </a:r>
            <a:r>
              <a:rPr lang="en-GB" i="1">
                <a:latin typeface="Arial" charset="0"/>
                <a:cs typeface="msgothic" charset="0"/>
              </a:rPr>
              <a:t>syncytin</a:t>
            </a:r>
            <a:r>
              <a:rPr lang="en-GB">
                <a:latin typeface="Arial" charset="0"/>
                <a:cs typeface="msgothic" charset="0"/>
              </a:rPr>
              <a:t> genes identified to date is indicated. Branch length is proportional to time (in million years, Myr). (</a:t>
            </a:r>
            <a:r>
              <a:rPr lang="en-GB" i="1">
                <a:latin typeface="Arial" charset="0"/>
                <a:cs typeface="msgothic" charset="0"/>
              </a:rPr>
              <a:t>b</a:t>
            </a:r>
            <a:r>
              <a:rPr lang="en-GB">
                <a:latin typeface="Arial" charset="0"/>
                <a:cs typeface="msgothic" charset="0"/>
              </a:rPr>
              <a:t>) Schematic colour-coded representation of the maternal–fetal interface in the four main types of placental structures. Placental types are classified from top to bottom in the order of decreasing extent of syncytialization and invasive properties.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p:spPr>
        <p:txBody>
          <a:bodyPr/>
          <a:lstStyle/>
          <a:p>
            <a:fld id="{0E78A471-D789-41F3-8A64-F8CE717DD838}" type="slidenum">
              <a:rPr lang="en-GB"/>
              <a:t>8</a:t>
            </a:fld>
            <a:endParaRPr lang="en-GB"/>
          </a:p>
        </p:txBody>
      </p:sp>
      <p:sp>
        <p:nvSpPr>
          <p:cNvPr id="4099" name="Rectangle 1"/>
          <p:cNvSpPr txBox="1">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ln>
        </p:spPr>
      </p:sp>
      <p:sp>
        <p:nvSpPr>
          <p:cNvPr id="4100" name="Text Box 2"/>
          <p:cNvSpPr txBox="1">
            <a:spLocks noGrp="1" noChangeArrowheads="1"/>
          </p:cNvSpPr>
          <p:nvPr>
            <p:ph type="body" idx="1"/>
          </p:nvPr>
        </p:nvSpPr>
        <p:spPr>
          <a:xfrm>
            <a:off x="685512" y="4343230"/>
            <a:ext cx="5486976" cy="4115139"/>
          </a:xfrm>
          <a:noFill/>
          <a:ln/>
        </p:spPr>
        <p:txBody>
          <a:bodyPr tIns="9279"/>
          <a:lstStyle/>
          <a:p>
            <a:pPr algn="just">
              <a:lnSpc>
                <a:spcPct val="93000"/>
              </a:lnSpc>
              <a:spcBef>
                <a:spcPct val="0"/>
              </a:spcBef>
              <a:tabLst>
                <a:tab pos="634643" algn="l"/>
                <a:tab pos="1269286" algn="l"/>
                <a:tab pos="1903929" algn="l"/>
                <a:tab pos="2538573" algn="l"/>
                <a:tab pos="3173216" algn="l"/>
                <a:tab pos="3807859" algn="l"/>
                <a:tab pos="4442502" algn="l"/>
                <a:tab pos="5077145" algn="l"/>
              </a:tabLst>
            </a:pPr>
            <a:r>
              <a:rPr/>
              <a:t> Schematic diagram of the functional domains of Env glycoproteins proposed to be involved in placental morphogenesis compared to a typical exogenous betaretroviral Env. ERV3 codes for a truncated Env in humans, with 1% of the population having a stop codon within the amino terminus of the SU region. Syncytin 2 (human) and syncytin‐B (mouse) contain all the hallmarks of intact and functional Env proteins, including the leader peptide, furin cleavage site, fusion peptide, immunosuppressive domain, membrane‐spanning domain, and a cytoplasmic tail.</a:t>
            </a:r>
          </a:p>
          <a:p>
            <a:endParaRPr/>
          </a:p>
          <a:p>
            <a:r>
              <a:rPr lang="en-GB"/>
              <a:t>© 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 LINK ACCOMPANYING THIS ARTICLE. WILEY OR AUTHOR OWNED IMAGES MAY BE USED FOR NON-COMMERCIAL PURPOSES, SUBJECT TO PROPER CITATION OF THE ARTICLE, AUTHOR, AND PUBLISHER.</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Consequences of </a:t>
            </a:r>
            <a:r>
              <a:rPr lang="en-US" dirty="0" err="1" smtClean="0"/>
              <a:t>Env</a:t>
            </a:r>
            <a:r>
              <a:rPr lang="en-US" dirty="0" smtClean="0"/>
              <a:t>–receptor interactions. (</a:t>
            </a:r>
            <a:r>
              <a:rPr lang="en-US" i="1" dirty="0" smtClean="0"/>
              <a:t>A</a:t>
            </a:r>
            <a:r>
              <a:rPr lang="en-US" dirty="0" smtClean="0"/>
              <a:t>) Retrovirus infection. After receptor binding, </a:t>
            </a:r>
            <a:r>
              <a:rPr lang="en-US" dirty="0" err="1" smtClean="0"/>
              <a:t>Env</a:t>
            </a:r>
            <a:r>
              <a:rPr lang="en-US" dirty="0" smtClean="0"/>
              <a:t>-mediated fusion between virus and cell membranes occurs, resulting in the uptake of viral cores into the cell cytoplasm. Precise details of the triggering of fusion, other factors involved, and the site of membrane fusion vary from virus to virus. (</a:t>
            </a:r>
            <a:r>
              <a:rPr lang="en-US" i="1" dirty="0" smtClean="0"/>
              <a:t>B</a:t>
            </a:r>
            <a:r>
              <a:rPr lang="en-US" dirty="0" smtClean="0"/>
              <a:t>) Restriction of virus entry. The product of a retrovirus-derived </a:t>
            </a:r>
            <a:r>
              <a:rPr lang="en-US" i="1" dirty="0" err="1" smtClean="0"/>
              <a:t>env</a:t>
            </a:r>
            <a:r>
              <a:rPr lang="en-US" dirty="0" smtClean="0"/>
              <a:t> gene interacts with receptor protein leading to the absence of free receptor on the cell surface thereby preventing infection. Where in the cell the receptor–</a:t>
            </a:r>
            <a:r>
              <a:rPr lang="en-US" dirty="0" err="1" smtClean="0"/>
              <a:t>Env</a:t>
            </a:r>
            <a:r>
              <a:rPr lang="en-US" dirty="0" smtClean="0"/>
              <a:t> interaction takes place and the mechanism of resistance, </a:t>
            </a:r>
            <a:r>
              <a:rPr lang="en-US" dirty="0" err="1" smtClean="0"/>
              <a:t>e,g</a:t>
            </a:r>
            <a:r>
              <a:rPr lang="en-US" dirty="0" smtClean="0"/>
              <a:t>. blocking or down-regulation from the cell surface, is likely to vary on a case-by-case basis. (</a:t>
            </a:r>
            <a:r>
              <a:rPr lang="en-US" i="1" dirty="0" smtClean="0"/>
              <a:t>C</a:t>
            </a:r>
            <a:r>
              <a:rPr lang="en-US" dirty="0" smtClean="0"/>
              <a:t>) Cell fusion. </a:t>
            </a:r>
            <a:r>
              <a:rPr lang="en-US" dirty="0" err="1" smtClean="0"/>
              <a:t>Env</a:t>
            </a:r>
            <a:r>
              <a:rPr lang="en-US" smtClean="0"/>
              <a:t>-mediated membrane fusion between two cells results in the formation of multinucleate cells.</a:t>
            </a:r>
            <a:endParaRPr lang="en-US"/>
          </a:p>
        </p:txBody>
      </p:sp>
      <p:sp>
        <p:nvSpPr>
          <p:cNvPr id="4" name="Slide Number Placeholder 3"/>
          <p:cNvSpPr>
            <a:spLocks noGrp="1"/>
          </p:cNvSpPr>
          <p:nvPr>
            <p:ph type="sldNum" sz="quarter" idx="10"/>
          </p:nvPr>
        </p:nvSpPr>
        <p:spPr/>
        <p:txBody>
          <a:bodyPr/>
          <a:lstStyle/>
          <a:p>
            <a:fld id="{D63DAA9D-7B66-6348-937B-62A7D37FFD65}" type="slidenum">
              <a:rPr lang="en-US" smtClean="0"/>
              <a:t>9</a:t>
            </a:fld>
            <a:endParaRPr lang="en-US"/>
          </a:p>
        </p:txBody>
      </p:sp>
    </p:spTree>
    <p:extLst>
      <p:ext uri="{BB962C8B-B14F-4D97-AF65-F5344CB8AC3E}">
        <p14:creationId xmlns:p14="http://schemas.microsoft.com/office/powerpoint/2010/main" val="304860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ERVWE1 encodes Syncytin-1; INSL4 – insulin-like factor; EDNRB - </a:t>
            </a:r>
            <a:r>
              <a:rPr lang="en-US" dirty="0" err="1" smtClean="0"/>
              <a:t>endothelin</a:t>
            </a:r>
            <a:r>
              <a:rPr lang="en-US" dirty="0" smtClean="0"/>
              <a:t> B receptor; PTN - growth factor </a:t>
            </a:r>
            <a:r>
              <a:rPr lang="en-US" dirty="0" err="1" smtClean="0"/>
              <a:t>pleiotrophin</a:t>
            </a:r>
            <a:r>
              <a:rPr lang="en-US" dirty="0" smtClean="0"/>
              <a:t>; MID1 – site of X-linked mutations for </a:t>
            </a:r>
            <a:r>
              <a:rPr lang="en-US" dirty="0" err="1" smtClean="0"/>
              <a:t>Opitz</a:t>
            </a:r>
            <a:r>
              <a:rPr lang="en-US" dirty="0" smtClean="0"/>
              <a:t> syndrome, a genetic disorder that primarily affects the development of midline structures.</a:t>
            </a:r>
            <a:endParaRPr lang="en-US" dirty="0"/>
          </a:p>
        </p:txBody>
      </p:sp>
      <p:sp>
        <p:nvSpPr>
          <p:cNvPr id="4" name="Slide Number Placeholder 3"/>
          <p:cNvSpPr>
            <a:spLocks noGrp="1"/>
          </p:cNvSpPr>
          <p:nvPr>
            <p:ph type="sldNum" sz="quarter" idx="10"/>
          </p:nvPr>
        </p:nvSpPr>
        <p:spPr/>
        <p:txBody>
          <a:bodyPr/>
          <a:lstStyle/>
          <a:p>
            <a:fld id="{95DF4882-3A0E-B144-8130-F028F4C79078}" type="slidenum">
              <a:rPr lang="en-US" smtClean="0"/>
              <a:t>10</a:t>
            </a:fld>
            <a:endParaRPr lang="en-US"/>
          </a:p>
        </p:txBody>
      </p:sp>
    </p:spTree>
    <p:extLst>
      <p:ext uri="{BB962C8B-B14F-4D97-AF65-F5344CB8AC3E}">
        <p14:creationId xmlns:p14="http://schemas.microsoft.com/office/powerpoint/2010/main" val="559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3D68678-603A-BD4C-BC60-A8279D5EBDC3}" type="datetimeFigureOut">
              <a:rPr lang="en-US" smtClean="0"/>
              <a:t>04/06/2015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661D7-6118-B347-8310-C48142025607}" type="slidenum">
              <a:rPr lang="en-US" smtClean="0"/>
              <a:t>‹#›</a:t>
            </a:fld>
            <a:endParaRPr lang="en-US"/>
          </a:p>
        </p:txBody>
      </p:sp>
    </p:spTree>
    <p:extLst>
      <p:ext uri="{BB962C8B-B14F-4D97-AF65-F5344CB8AC3E}">
        <p14:creationId xmlns:p14="http://schemas.microsoft.com/office/powerpoint/2010/main" val="88303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D68678-603A-BD4C-BC60-A8279D5EBDC3}" type="datetimeFigureOut">
              <a:rPr lang="en-US" smtClean="0"/>
              <a:t>04/06/2015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661D7-6118-B347-8310-C48142025607}" type="slidenum">
              <a:rPr lang="en-US" smtClean="0"/>
              <a:t>‹#›</a:t>
            </a:fld>
            <a:endParaRPr lang="en-US"/>
          </a:p>
        </p:txBody>
      </p:sp>
    </p:spTree>
    <p:extLst>
      <p:ext uri="{BB962C8B-B14F-4D97-AF65-F5344CB8AC3E}">
        <p14:creationId xmlns:p14="http://schemas.microsoft.com/office/powerpoint/2010/main" val="2239831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D68678-603A-BD4C-BC60-A8279D5EBDC3}" type="datetimeFigureOut">
              <a:rPr lang="en-US" smtClean="0"/>
              <a:t>04/06/2015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661D7-6118-B347-8310-C48142025607}" type="slidenum">
              <a:rPr lang="en-US" smtClean="0"/>
              <a:t>‹#›</a:t>
            </a:fld>
            <a:endParaRPr lang="en-US"/>
          </a:p>
        </p:txBody>
      </p:sp>
    </p:spTree>
    <p:extLst>
      <p:ext uri="{BB962C8B-B14F-4D97-AF65-F5344CB8AC3E}">
        <p14:creationId xmlns:p14="http://schemas.microsoft.com/office/powerpoint/2010/main" val="3251044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3D68678-603A-BD4C-BC60-A8279D5EBDC3}" type="datetimeFigureOut">
              <a:rPr lang="en-US" smtClean="0"/>
              <a:t>04/06/2015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B661D7-6118-B347-8310-C48142025607}" type="slidenum">
              <a:rPr lang="en-US" smtClean="0"/>
              <a:t>‹#›</a:t>
            </a:fld>
            <a:endParaRPr lang="en-US"/>
          </a:p>
        </p:txBody>
      </p:sp>
    </p:spTree>
    <p:extLst>
      <p:ext uri="{BB962C8B-B14F-4D97-AF65-F5344CB8AC3E}">
        <p14:creationId xmlns:p14="http://schemas.microsoft.com/office/powerpoint/2010/main" val="3704614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3D68678-603A-BD4C-BC60-A8279D5EBDC3}" type="datetimeFigureOut">
              <a:rPr lang="en-US" smtClean="0"/>
              <a:t>04/06/2015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B661D7-6118-B347-8310-C48142025607}" type="slidenum">
              <a:rPr lang="en-US" smtClean="0"/>
              <a:t>‹#›</a:t>
            </a:fld>
            <a:endParaRPr lang="en-US"/>
          </a:p>
        </p:txBody>
      </p:sp>
    </p:spTree>
    <p:extLst>
      <p:ext uri="{BB962C8B-B14F-4D97-AF65-F5344CB8AC3E}">
        <p14:creationId xmlns:p14="http://schemas.microsoft.com/office/powerpoint/2010/main" val="2307559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3D68678-603A-BD4C-BC60-A8279D5EBDC3}" type="datetimeFigureOut">
              <a:rPr lang="en-US" smtClean="0"/>
              <a:t>04/06/2015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B661D7-6118-B347-8310-C48142025607}" type="slidenum">
              <a:rPr lang="en-US" smtClean="0"/>
              <a:t>‹#›</a:t>
            </a:fld>
            <a:endParaRPr lang="en-US"/>
          </a:p>
        </p:txBody>
      </p:sp>
    </p:spTree>
    <p:extLst>
      <p:ext uri="{BB962C8B-B14F-4D97-AF65-F5344CB8AC3E}">
        <p14:creationId xmlns:p14="http://schemas.microsoft.com/office/powerpoint/2010/main" val="1689910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D68678-603A-BD4C-BC60-A8279D5EBDC3}" type="datetimeFigureOut">
              <a:rPr lang="en-US" smtClean="0"/>
              <a:t>04/06/2015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B661D7-6118-B347-8310-C48142025607}" type="slidenum">
              <a:rPr lang="en-US" smtClean="0"/>
              <a:t>‹#›</a:t>
            </a:fld>
            <a:endParaRPr lang="en-US"/>
          </a:p>
        </p:txBody>
      </p:sp>
    </p:spTree>
    <p:extLst>
      <p:ext uri="{BB962C8B-B14F-4D97-AF65-F5344CB8AC3E}">
        <p14:creationId xmlns:p14="http://schemas.microsoft.com/office/powerpoint/2010/main" val="3984795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D68678-603A-BD4C-BC60-A8279D5EBDC3}" type="datetimeFigureOut">
              <a:rPr lang="en-US" smtClean="0"/>
              <a:t>04/06/2015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B661D7-6118-B347-8310-C48142025607}" type="slidenum">
              <a:rPr lang="en-US" smtClean="0"/>
              <a:t>‹#›</a:t>
            </a:fld>
            <a:endParaRPr lang="en-US"/>
          </a:p>
        </p:txBody>
      </p:sp>
    </p:spTree>
    <p:extLst>
      <p:ext uri="{BB962C8B-B14F-4D97-AF65-F5344CB8AC3E}">
        <p14:creationId xmlns:p14="http://schemas.microsoft.com/office/powerpoint/2010/main" val="358158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D68678-603A-BD4C-BC60-A8279D5EBDC3}" type="datetimeFigureOut">
              <a:rPr lang="en-US" smtClean="0"/>
              <a:t>04/06/2015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B661D7-6118-B347-8310-C48142025607}" type="slidenum">
              <a:rPr lang="en-US" smtClean="0"/>
              <a:t>‹#›</a:t>
            </a:fld>
            <a:endParaRPr lang="en-US"/>
          </a:p>
        </p:txBody>
      </p:sp>
    </p:spTree>
    <p:extLst>
      <p:ext uri="{BB962C8B-B14F-4D97-AF65-F5344CB8AC3E}">
        <p14:creationId xmlns:p14="http://schemas.microsoft.com/office/powerpoint/2010/main" val="3386117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D68678-603A-BD4C-BC60-A8279D5EBDC3}" type="datetimeFigureOut">
              <a:rPr lang="en-US" smtClean="0"/>
              <a:t>04/06/2015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661D7-6118-B347-8310-C48142025607}" type="slidenum">
              <a:rPr lang="en-US" smtClean="0"/>
              <a:t>‹#›</a:t>
            </a:fld>
            <a:endParaRPr lang="en-US"/>
          </a:p>
        </p:txBody>
      </p:sp>
    </p:spTree>
    <p:extLst>
      <p:ext uri="{BB962C8B-B14F-4D97-AF65-F5344CB8AC3E}">
        <p14:creationId xmlns:p14="http://schemas.microsoft.com/office/powerpoint/2010/main" val="3740457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D68678-603A-BD4C-BC60-A8279D5EBDC3}" type="datetimeFigureOut">
              <a:rPr lang="en-US" smtClean="0"/>
              <a:t>04/06/2015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661D7-6118-B347-8310-C48142025607}" type="slidenum">
              <a:rPr lang="en-US" smtClean="0"/>
              <a:t>‹#›</a:t>
            </a:fld>
            <a:endParaRPr lang="en-US"/>
          </a:p>
        </p:txBody>
      </p:sp>
    </p:spTree>
    <p:extLst>
      <p:ext uri="{BB962C8B-B14F-4D97-AF65-F5344CB8AC3E}">
        <p14:creationId xmlns:p14="http://schemas.microsoft.com/office/powerpoint/2010/main" val="22082001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6481" y="1604329"/>
            <a:ext cx="8226720" cy="21933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481" y="3935934"/>
            <a:ext cx="8226720" cy="21933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endParaRPr lang="en-US"/>
          </a:p>
        </p:txBody>
      </p:sp>
      <p:sp>
        <p:nvSpPr>
          <p:cNvPr id="6" name="Rectangle 4"/>
          <p:cNvSpPr>
            <a:spLocks noGrp="1" noChangeArrowheads="1"/>
          </p:cNvSpPr>
          <p:nvPr>
            <p:ph type="ftr" idx="11"/>
          </p:nvPr>
        </p:nvSpPr>
        <p:spPr>
          <a:ln/>
        </p:spPr>
        <p:txBody>
          <a:bodyPr/>
          <a:lstStyle>
            <a:lvl1pPr>
              <a:defRPr/>
            </a:lvl1pPr>
          </a:lstStyle>
          <a:p>
            <a:endParaRPr lang="en-US"/>
          </a:p>
        </p:txBody>
      </p:sp>
      <p:sp>
        <p:nvSpPr>
          <p:cNvPr id="7" name="Rectangle 5"/>
          <p:cNvSpPr>
            <a:spLocks noGrp="1" noChangeArrowheads="1"/>
          </p:cNvSpPr>
          <p:nvPr>
            <p:ph type="sldNum" idx="12"/>
          </p:nvPr>
        </p:nvSpPr>
        <p:spPr>
          <a:ln/>
        </p:spPr>
        <p:txBody>
          <a:bodyPr/>
          <a:lstStyle>
            <a:lvl1pPr>
              <a:defRPr/>
            </a:lvl1pPr>
          </a:lstStyle>
          <a:p>
            <a:fld id="{D165E9B0-7DA8-466E-963D-86F25D5E43BA}" type="slidenum">
              <a:rPr lang="en-GB"/>
              <a:pPr/>
              <a:t>‹#›</a:t>
            </a:fld>
            <a:endParaRPr lang="en-GB"/>
          </a:p>
        </p:txBody>
      </p:sp>
    </p:spTree>
    <p:extLst>
      <p:ext uri="{BB962C8B-B14F-4D97-AF65-F5344CB8AC3E}">
        <p14:creationId xmlns:p14="http://schemas.microsoft.com/office/powerpoint/2010/main" val="26408925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D68678-603A-BD4C-BC60-A8279D5EBDC3}" type="datetimeFigureOut">
              <a:rPr lang="en-US" smtClean="0"/>
              <a:t>04/06/2015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B661D7-6118-B347-8310-C48142025607}" type="slidenum">
              <a:rPr lang="en-US" smtClean="0"/>
              <a:t>‹#›</a:t>
            </a:fld>
            <a:endParaRPr lang="en-US"/>
          </a:p>
        </p:txBody>
      </p:sp>
    </p:spTree>
    <p:extLst>
      <p:ext uri="{BB962C8B-B14F-4D97-AF65-F5344CB8AC3E}">
        <p14:creationId xmlns:p14="http://schemas.microsoft.com/office/powerpoint/2010/main" val="33458469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shapiro.bsd.uchicago.edu" TargetMode="External"/><Relationship Id="rId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hyperlink" Target="mailto:jsha@uchicago.ed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oleObject" Target="../embeddings/Microsoft_Word_97_-_2004_Document1.doc"/><Relationship Id="rId5" Type="http://schemas.openxmlformats.org/officeDocument/2006/relationships/image" Target="../media/image2.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jpe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hyperlink" Target="http://onlinelibrary.wiley.com/doi/10.1111/aji.2010.64.issue-4/issuetoc" TargetMode="External"/><Relationship Id="rId6" Type="http://schemas.openxmlformats.org/officeDocument/2006/relationships/hyperlink" Target="http://onlinelibrary.wiley.com/doi/10.1111/j.1600-0897.2010.00860.x/full%23f2" TargetMode="External"/><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hyperlink" Target="http://www.ncbi.nlm.nih.gov/pubmed/19617545" TargetMode="External"/><Relationship Id="rId4"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1" Type="http://schemas.openxmlformats.org/officeDocument/2006/relationships/hyperlink" Target="http://www.ncbi.nlm.nih.gov/pubmed?term=Morison%20IM%5BAuthor%5D&amp;cauthor=true&amp;cauthor_uid=21874386" TargetMode="External"/><Relationship Id="rId12" Type="http://schemas.openxmlformats.org/officeDocument/2006/relationships/hyperlink" Target="http://www.ncbi.nlm.nih.gov/pubmed/21874386" TargetMode="External"/><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hyperlink" Target="http://www.ncbi.nlm.nih.gov/pubmed?term=Macaulay%20EC%5BAuthor%5D&amp;cauthor=true&amp;cauthor_uid=21874386" TargetMode="External"/><Relationship Id="rId9" Type="http://schemas.openxmlformats.org/officeDocument/2006/relationships/hyperlink" Target="http://www.ncbi.nlm.nih.gov/pubmed?term=Weeks%20RJ%5BAuthor%5D&amp;cauthor=true&amp;cauthor_uid=21874386" TargetMode="External"/><Relationship Id="rId10" Type="http://schemas.openxmlformats.org/officeDocument/2006/relationships/hyperlink" Target="http://www.ncbi.nlm.nih.gov/pubmed?term=Andrews%20S%5BAuthor%5D&amp;cauthor=true&amp;cauthor_uid=21874386"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4273"/>
            <a:ext cx="4449101" cy="4233457"/>
          </a:xfrm>
        </p:spPr>
        <p:txBody>
          <a:bodyPr>
            <a:normAutofit/>
          </a:bodyPr>
          <a:lstStyle/>
          <a:p>
            <a:r>
              <a:rPr lang="en-US" dirty="0" smtClean="0"/>
              <a:t>Retroviruses and the RW Genome –</a:t>
            </a:r>
            <a:br>
              <a:rPr lang="en-US" dirty="0" smtClean="0"/>
            </a:br>
            <a:r>
              <a:rPr lang="en-US" dirty="0" smtClean="0"/>
              <a:t>Active Roles in Evolution of </a:t>
            </a:r>
            <a:r>
              <a:rPr lang="en-US" smtClean="0"/>
              <a:t>Immunity and Pregnancy  </a:t>
            </a:r>
            <a:endParaRPr lang="en-US" dirty="0"/>
          </a:p>
        </p:txBody>
      </p:sp>
      <p:sp>
        <p:nvSpPr>
          <p:cNvPr id="3" name="Subtitle 2"/>
          <p:cNvSpPr>
            <a:spLocks noGrp="1"/>
          </p:cNvSpPr>
          <p:nvPr>
            <p:ph type="subTitle" idx="1"/>
          </p:nvPr>
        </p:nvSpPr>
        <p:spPr>
          <a:xfrm>
            <a:off x="0" y="4335979"/>
            <a:ext cx="4449101" cy="2522020"/>
          </a:xfrm>
        </p:spPr>
        <p:txBody>
          <a:bodyPr>
            <a:normAutofit fontScale="77500" lnSpcReduction="20000"/>
          </a:bodyPr>
          <a:lstStyle/>
          <a:p>
            <a:r>
              <a:rPr lang="en-US" dirty="0" smtClean="0"/>
              <a:t>Retroviruses 2015</a:t>
            </a:r>
            <a:endParaRPr lang="en-US" dirty="0"/>
          </a:p>
          <a:p>
            <a:r>
              <a:rPr lang="en-US" dirty="0" smtClean="0"/>
              <a:t>Chicago, June 8, 2015</a:t>
            </a:r>
            <a:endParaRPr lang="en-US" dirty="0"/>
          </a:p>
          <a:p>
            <a:r>
              <a:rPr lang="en-US" dirty="0" smtClean="0"/>
              <a:t>James A. Shapiro</a:t>
            </a:r>
          </a:p>
          <a:p>
            <a:r>
              <a:rPr lang="en-US" dirty="0" smtClean="0"/>
              <a:t>University of </a:t>
            </a:r>
            <a:r>
              <a:rPr lang="en-US" dirty="0" smtClean="0"/>
              <a:t>Chicago</a:t>
            </a:r>
          </a:p>
          <a:p>
            <a:r>
              <a:rPr lang="en-US" dirty="0" smtClean="0">
                <a:hlinkClick r:id="rId2"/>
              </a:rPr>
              <a:t>jsha@uchicago.edu</a:t>
            </a:r>
            <a:endParaRPr lang="en-US" dirty="0" smtClean="0"/>
          </a:p>
          <a:p>
            <a:r>
              <a:rPr lang="en-US" dirty="0" smtClean="0">
                <a:hlinkClick r:id="rId3"/>
              </a:rPr>
              <a:t>www.shapiro.bsd.uchicago.edu</a:t>
            </a:r>
            <a:r>
              <a:rPr lang="en-US" dirty="0" smtClean="0"/>
              <a:t> </a:t>
            </a:r>
            <a:endParaRPr lang="en-US" dirty="0" smtClean="0"/>
          </a:p>
          <a:p>
            <a:endParaRPr lang="en-US" dirty="0"/>
          </a:p>
        </p:txBody>
      </p:sp>
      <p:pic>
        <p:nvPicPr>
          <p:cNvPr id="5" name="Picture 4"/>
          <p:cNvPicPr>
            <a:picLocks noChangeAspect="1"/>
          </p:cNvPicPr>
          <p:nvPr/>
        </p:nvPicPr>
        <p:blipFill>
          <a:blip r:embed="rId4"/>
          <a:stretch>
            <a:fillRect/>
          </a:stretch>
        </p:blipFill>
        <p:spPr>
          <a:xfrm>
            <a:off x="4449101" y="-14273"/>
            <a:ext cx="4708410" cy="6872273"/>
          </a:xfrm>
          <a:prstGeom prst="rect">
            <a:avLst/>
          </a:prstGeom>
        </p:spPr>
      </p:pic>
    </p:spTree>
    <p:extLst>
      <p:ext uri="{BB962C8B-B14F-4D97-AF65-F5344CB8AC3E}">
        <p14:creationId xmlns:p14="http://schemas.microsoft.com/office/powerpoint/2010/main" val="414133682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6200" y="76199"/>
            <a:ext cx="9296400" cy="1458457"/>
          </a:xfrm>
        </p:spPr>
        <p:txBody>
          <a:bodyPr>
            <a:noAutofit/>
          </a:bodyPr>
          <a:lstStyle/>
          <a:p>
            <a:r>
              <a:rPr lang="en-US" sz="3600" dirty="0" smtClean="0"/>
              <a:t>Evolutionary time: Genome writing </a:t>
            </a:r>
            <a:br>
              <a:rPr lang="en-US" sz="3600" dirty="0" smtClean="0"/>
            </a:br>
            <a:r>
              <a:rPr lang="en-US" sz="3600" dirty="0" smtClean="0"/>
              <a:t>by natural genetic engineering – </a:t>
            </a:r>
            <a:br>
              <a:rPr lang="en-US" sz="3600" dirty="0" smtClean="0"/>
            </a:br>
            <a:r>
              <a:rPr lang="en-US" sz="3600" dirty="0" smtClean="0"/>
              <a:t>dispersed mobile elements</a:t>
            </a:r>
            <a:endParaRPr lang="en-US" sz="3600" dirty="0"/>
          </a:p>
        </p:txBody>
      </p:sp>
      <p:pic>
        <p:nvPicPr>
          <p:cNvPr id="5" name="Picture 4" descr="Screen Shot 2012-10-29 at 17.28.14.png"/>
          <p:cNvPicPr>
            <a:picLocks noChangeAspect="1"/>
          </p:cNvPicPr>
          <p:nvPr/>
        </p:nvPicPr>
        <p:blipFill>
          <a:blip r:embed="rId3"/>
          <a:stretch>
            <a:fillRect/>
          </a:stretch>
        </p:blipFill>
        <p:spPr>
          <a:xfrm>
            <a:off x="133070" y="1738740"/>
            <a:ext cx="8934730" cy="3879960"/>
          </a:xfrm>
          <a:prstGeom prst="rect">
            <a:avLst/>
          </a:prstGeom>
        </p:spPr>
      </p:pic>
      <p:graphicFrame>
        <p:nvGraphicFramePr>
          <p:cNvPr id="6" name="Object 2"/>
          <p:cNvGraphicFramePr>
            <a:graphicFrameLocks noChangeAspect="1"/>
          </p:cNvGraphicFramePr>
          <p:nvPr/>
        </p:nvGraphicFramePr>
        <p:xfrm>
          <a:off x="227013" y="5956300"/>
          <a:ext cx="8764587" cy="673100"/>
        </p:xfrm>
        <a:graphic>
          <a:graphicData uri="http://schemas.openxmlformats.org/presentationml/2006/ole">
            <mc:AlternateContent xmlns:mc="http://schemas.openxmlformats.org/markup-compatibility/2006">
              <mc:Choice xmlns:v="urn:schemas-microsoft-com:vml" Requires="v">
                <p:oleObj spid="_x0000_s1062" name="Document" r:id="rId4" imgW="5486400" imgH="420624" progId="Word.Document.8">
                  <p:embed/>
                </p:oleObj>
              </mc:Choice>
              <mc:Fallback>
                <p:oleObj name="Document" r:id="rId4" imgW="5486400" imgH="420624"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013" y="5956300"/>
                        <a:ext cx="8764587" cy="673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7948994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2445"/>
            <a:ext cx="9144000" cy="1143000"/>
          </a:xfrm>
        </p:spPr>
        <p:txBody>
          <a:bodyPr>
            <a:normAutofit fontScale="90000"/>
          </a:bodyPr>
          <a:lstStyle/>
          <a:p>
            <a:r>
              <a:rPr lang="en-US" dirty="0" smtClean="0"/>
              <a:t>Conventional Wisdom About Mobile DNA</a:t>
            </a:r>
            <a:endParaRPr lang="en-US" dirty="0"/>
          </a:p>
        </p:txBody>
      </p:sp>
      <p:sp>
        <p:nvSpPr>
          <p:cNvPr id="3" name="Content Placeholder 2"/>
          <p:cNvSpPr>
            <a:spLocks noGrp="1"/>
          </p:cNvSpPr>
          <p:nvPr>
            <p:ph idx="1"/>
          </p:nvPr>
        </p:nvSpPr>
        <p:spPr>
          <a:xfrm>
            <a:off x="457200" y="1417638"/>
            <a:ext cx="8229600" cy="5298019"/>
          </a:xfrm>
        </p:spPr>
        <p:txBody>
          <a:bodyPr>
            <a:normAutofit fontScale="92500" lnSpcReduction="10000"/>
          </a:bodyPr>
          <a:lstStyle/>
          <a:p>
            <a:pPr marL="0" indent="0">
              <a:buNone/>
            </a:pPr>
            <a:r>
              <a:rPr lang="en-US" dirty="0" smtClean="0"/>
              <a:t>“However, as much as two-thirds or more of the human genome is derived from repetitive sequences. Most of these are </a:t>
            </a:r>
            <a:r>
              <a:rPr lang="en-US" dirty="0" err="1" smtClean="0"/>
              <a:t>retrotransposon</a:t>
            </a:r>
            <a:r>
              <a:rPr lang="en-US" dirty="0" smtClean="0"/>
              <a:t> sequences that were active in the distant evolutionary past and are now present as fossils that litter our genomes. But this image belies the damage that can be wreaked by evolutionarily recent transposable elements.” </a:t>
            </a:r>
          </a:p>
          <a:p>
            <a:pPr marL="0" indent="0">
              <a:buNone/>
            </a:pPr>
            <a:endParaRPr lang="en-US" dirty="0" smtClean="0"/>
          </a:p>
          <a:p>
            <a:pPr marL="0" indent="0">
              <a:buNone/>
            </a:pPr>
            <a:r>
              <a:rPr lang="en-US" sz="2600" dirty="0" smtClean="0"/>
              <a:t>Vera Gorbunova, Jef D. Boeke, Stephen L. </a:t>
            </a:r>
            <a:r>
              <a:rPr lang="en-US" sz="2600" dirty="0" err="1" smtClean="0"/>
              <a:t>Helfand</a:t>
            </a:r>
            <a:r>
              <a:rPr lang="en-US" sz="2600" dirty="0"/>
              <a:t>,</a:t>
            </a:r>
            <a:r>
              <a:rPr lang="en-US" sz="2600" dirty="0" smtClean="0"/>
              <a:t> John M. Sedivy. Human Genomics: </a:t>
            </a:r>
            <a:r>
              <a:rPr lang="en-US" sz="2600" b="1" dirty="0" smtClean="0"/>
              <a:t>Sleeping dogs of the genome. </a:t>
            </a:r>
            <a:r>
              <a:rPr lang="en-US" sz="2600" i="1" dirty="0" smtClean="0"/>
              <a:t>Science 5 December 2014. 346 pp. 1187-1188 DOI: 10.1126/science.aaa3177</a:t>
            </a:r>
            <a:endParaRPr lang="en-US" sz="2600" b="1" dirty="0" smtClean="0"/>
          </a:p>
          <a:p>
            <a:pPr marL="0" indent="0">
              <a:buNone/>
            </a:pPr>
            <a:endParaRPr lang="en-US" dirty="0"/>
          </a:p>
        </p:txBody>
      </p:sp>
    </p:spTree>
    <p:extLst>
      <p:ext uri="{BB962C8B-B14F-4D97-AF65-F5344CB8AC3E}">
        <p14:creationId xmlns:p14="http://schemas.microsoft.com/office/powerpoint/2010/main" val="172368116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131790"/>
            <a:ext cx="9144000" cy="1143000"/>
          </a:xfrm>
        </p:spPr>
        <p:txBody>
          <a:bodyPr>
            <a:noAutofit/>
          </a:bodyPr>
          <a:lstStyle/>
          <a:p>
            <a:r>
              <a:rPr lang="en-US" sz="3600" dirty="0" smtClean="0"/>
              <a:t>Evolutionary time: Genome innovations</a:t>
            </a:r>
            <a:br>
              <a:rPr lang="en-US" sz="3600" dirty="0" smtClean="0"/>
            </a:br>
            <a:r>
              <a:rPr lang="en-US" sz="3600" dirty="0" smtClean="0"/>
              <a:t>by mobile elements</a:t>
            </a:r>
            <a:endParaRPr lang="en-US" sz="3600" dirty="0"/>
          </a:p>
        </p:txBody>
      </p:sp>
      <p:sp>
        <p:nvSpPr>
          <p:cNvPr id="7" name="Content Placeholder 2"/>
          <p:cNvSpPr>
            <a:spLocks noGrp="1"/>
          </p:cNvSpPr>
          <p:nvPr>
            <p:ph idx="1"/>
          </p:nvPr>
        </p:nvSpPr>
        <p:spPr>
          <a:xfrm>
            <a:off x="-379367" y="4495882"/>
            <a:ext cx="9649137" cy="1887873"/>
          </a:xfrm>
        </p:spPr>
        <p:txBody>
          <a:bodyPr>
            <a:normAutofit/>
          </a:bodyPr>
          <a:lstStyle/>
          <a:p>
            <a:pPr>
              <a:buNone/>
            </a:pPr>
            <a:r>
              <a:rPr lang="en-US" sz="1600" dirty="0" smtClean="0">
                <a:latin typeface="Helvetica"/>
                <a:cs typeface="Helvetica"/>
              </a:rPr>
              <a:t>	“Our data revealed &gt;280,000 mobile element </a:t>
            </a:r>
            <a:r>
              <a:rPr lang="en-US" sz="1600" dirty="0" err="1" smtClean="0">
                <a:latin typeface="Helvetica"/>
                <a:cs typeface="Helvetica"/>
              </a:rPr>
              <a:t>exaptations</a:t>
            </a:r>
            <a:r>
              <a:rPr lang="en-US" sz="1600" dirty="0" smtClean="0">
                <a:latin typeface="Helvetica"/>
                <a:cs typeface="Helvetica"/>
              </a:rPr>
              <a:t> common to mammalian genomes covering ~7 Mb…, a considerable expansion from the ~10,000 previously recognized cases. Of the ~1.1 million constrained elements that arose during the 90 million years between the divergence from marsupials and the </a:t>
            </a:r>
            <a:r>
              <a:rPr lang="en-US" sz="1600" dirty="0" err="1" smtClean="0">
                <a:latin typeface="Helvetica"/>
                <a:cs typeface="Helvetica"/>
              </a:rPr>
              <a:t>eutherian</a:t>
            </a:r>
            <a:r>
              <a:rPr lang="en-US" sz="1600" dirty="0" smtClean="0">
                <a:latin typeface="Helvetica"/>
                <a:cs typeface="Helvetica"/>
              </a:rPr>
              <a:t> radiation, we can trace &gt;19% to mobile element </a:t>
            </a:r>
            <a:r>
              <a:rPr lang="en-US" sz="1600" dirty="0" err="1" smtClean="0">
                <a:latin typeface="Helvetica"/>
                <a:cs typeface="Helvetica"/>
              </a:rPr>
              <a:t>exaptations</a:t>
            </a:r>
            <a:r>
              <a:rPr lang="en-US" sz="1600" dirty="0" smtClean="0">
                <a:latin typeface="Helvetica"/>
                <a:cs typeface="Helvetica"/>
              </a:rPr>
              <a:t>.” </a:t>
            </a:r>
          </a:p>
          <a:p>
            <a:pPr>
              <a:buNone/>
            </a:pPr>
            <a:r>
              <a:rPr lang="en-US" sz="1600" dirty="0" smtClean="0">
                <a:latin typeface="Helvetica"/>
                <a:cs typeface="Helvetica"/>
              </a:rPr>
              <a:t>	</a:t>
            </a:r>
            <a:r>
              <a:rPr lang="en-US" sz="1600" dirty="0" err="1" smtClean="0">
                <a:latin typeface="Helvetica"/>
                <a:cs typeface="Helvetica"/>
              </a:rPr>
              <a:t>Lindblad-Toh</a:t>
            </a:r>
            <a:r>
              <a:rPr lang="en-US" sz="1600" dirty="0" smtClean="0">
                <a:latin typeface="Helvetica"/>
                <a:cs typeface="Helvetica"/>
              </a:rPr>
              <a:t>, K., M. Garber, et al. (2011). "</a:t>
            </a:r>
            <a:r>
              <a:rPr lang="en-US" sz="1600" b="1" dirty="0" smtClean="0">
                <a:latin typeface="Helvetica"/>
                <a:cs typeface="Helvetica"/>
              </a:rPr>
              <a:t>A high-resolution map of human evolutionary constraint using 29 mammals</a:t>
            </a:r>
            <a:r>
              <a:rPr lang="en-US" sz="1600" dirty="0" smtClean="0">
                <a:latin typeface="Helvetica"/>
                <a:cs typeface="Helvetica"/>
              </a:rPr>
              <a:t>." </a:t>
            </a:r>
            <a:r>
              <a:rPr lang="en-US" sz="1600" u="sng" dirty="0" smtClean="0">
                <a:latin typeface="Helvetica"/>
                <a:cs typeface="Helvetica"/>
              </a:rPr>
              <a:t>Nature</a:t>
            </a:r>
            <a:r>
              <a:rPr lang="en-US" sz="1600" dirty="0" smtClean="0">
                <a:latin typeface="Helvetica"/>
                <a:cs typeface="Helvetica"/>
              </a:rPr>
              <a:t> </a:t>
            </a:r>
            <a:r>
              <a:rPr lang="en-US" sz="1600" b="1" dirty="0" smtClean="0">
                <a:latin typeface="Helvetica"/>
                <a:cs typeface="Helvetica"/>
              </a:rPr>
              <a:t>478</a:t>
            </a:r>
            <a:r>
              <a:rPr lang="en-US" sz="1600" dirty="0" smtClean="0">
                <a:latin typeface="Helvetica"/>
                <a:cs typeface="Helvetica"/>
              </a:rPr>
              <a:t>(7370): 476-482. </a:t>
            </a:r>
          </a:p>
          <a:p>
            <a:pPr>
              <a:buNone/>
            </a:pPr>
            <a:endParaRPr lang="en-US" sz="1600" dirty="0">
              <a:latin typeface="Helvetica"/>
              <a:cs typeface="Helvetica"/>
            </a:endParaRPr>
          </a:p>
        </p:txBody>
      </p:sp>
      <p:sp>
        <p:nvSpPr>
          <p:cNvPr id="3" name="TextBox 2"/>
          <p:cNvSpPr txBox="1"/>
          <p:nvPr/>
        </p:nvSpPr>
        <p:spPr>
          <a:xfrm>
            <a:off x="0" y="986211"/>
            <a:ext cx="9144000" cy="3539431"/>
          </a:xfrm>
          <a:prstGeom prst="rect">
            <a:avLst/>
          </a:prstGeom>
          <a:noFill/>
        </p:spPr>
        <p:txBody>
          <a:bodyPr wrap="square" rtlCol="0">
            <a:spAutoFit/>
          </a:bodyPr>
          <a:lstStyle/>
          <a:p>
            <a:pPr marL="285750" indent="-285750">
              <a:buFont typeface="Arial"/>
              <a:buChar char="•"/>
            </a:pPr>
            <a:r>
              <a:rPr lang="en-US" sz="2800" dirty="0" smtClean="0"/>
              <a:t>Alter genome expression by inserting control signals for transcription and epigenetic modification</a:t>
            </a:r>
          </a:p>
          <a:p>
            <a:pPr marL="285750" indent="-285750">
              <a:buFont typeface="Arial"/>
              <a:buChar char="•"/>
            </a:pPr>
            <a:r>
              <a:rPr lang="en-US" sz="2800" dirty="0" smtClean="0"/>
              <a:t>Rewire dispersed genome regulatory networks by related insertions at multiple sites</a:t>
            </a:r>
          </a:p>
          <a:p>
            <a:pPr marL="285750" indent="-285750">
              <a:buFont typeface="Arial"/>
              <a:buChar char="•"/>
            </a:pPr>
            <a:r>
              <a:rPr lang="en-US" sz="2800" dirty="0" smtClean="0"/>
              <a:t>Facilitate rapid protein evolution by mobilizing functional domains to form proteins with new combinations</a:t>
            </a:r>
          </a:p>
          <a:p>
            <a:pPr marL="285750" indent="-285750">
              <a:buFont typeface="Arial"/>
              <a:buChar char="•"/>
            </a:pPr>
            <a:r>
              <a:rPr lang="en-US" sz="2800" dirty="0" smtClean="0"/>
              <a:t>Generate novel protein-coding information (new domains) by “</a:t>
            </a:r>
            <a:r>
              <a:rPr lang="en-US" sz="2800" dirty="0" err="1" smtClean="0"/>
              <a:t>exonization</a:t>
            </a:r>
            <a:r>
              <a:rPr lang="en-US" sz="2800" dirty="0" smtClean="0"/>
              <a:t>” of DNA from inserted mobile elements </a:t>
            </a:r>
            <a:endParaRPr lang="en-US" sz="2800" dirty="0"/>
          </a:p>
        </p:txBody>
      </p:sp>
      <p:sp>
        <p:nvSpPr>
          <p:cNvPr id="5" name="TextBox 4"/>
          <p:cNvSpPr txBox="1"/>
          <p:nvPr/>
        </p:nvSpPr>
        <p:spPr>
          <a:xfrm>
            <a:off x="-82473" y="6182095"/>
            <a:ext cx="9550178" cy="830997"/>
          </a:xfrm>
          <a:prstGeom prst="rect">
            <a:avLst/>
          </a:prstGeom>
          <a:noFill/>
        </p:spPr>
        <p:txBody>
          <a:bodyPr wrap="square" rtlCol="0">
            <a:spAutoFit/>
          </a:bodyPr>
          <a:lstStyle/>
          <a:p>
            <a:r>
              <a:rPr lang="en-US" sz="1600" b="1" dirty="0"/>
              <a:t>The Majority of Primate-Specific Regulatory Sequences Are Derived from Transposable </a:t>
            </a:r>
            <a:r>
              <a:rPr lang="en-US" sz="1600" b="1" dirty="0" smtClean="0"/>
              <a:t>Elements.  </a:t>
            </a:r>
            <a:r>
              <a:rPr lang="en-US" sz="1600" dirty="0" smtClean="0"/>
              <a:t>Pierre</a:t>
            </a:r>
            <a:r>
              <a:rPr lang="en-US" sz="1600" dirty="0"/>
              <a:t>-Étienne Jacques, </a:t>
            </a:r>
            <a:r>
              <a:rPr lang="en-US" sz="1600" dirty="0" smtClean="0"/>
              <a:t>Justin </a:t>
            </a:r>
            <a:r>
              <a:rPr lang="en-US" sz="1600" dirty="0" err="1"/>
              <a:t>Jeyakani</a:t>
            </a:r>
            <a:r>
              <a:rPr lang="en-US" sz="1600" dirty="0"/>
              <a:t>, </a:t>
            </a:r>
            <a:r>
              <a:rPr lang="en-US" sz="1600" dirty="0" smtClean="0"/>
              <a:t>Guillaume Bourque, 2013. PLOS Genetics  DOI</a:t>
            </a:r>
            <a:r>
              <a:rPr lang="en-US" sz="1600" dirty="0"/>
              <a:t>: 10.1371/journal.pgen.1003504</a:t>
            </a:r>
          </a:p>
          <a:p>
            <a:endParaRPr lang="en-US" sz="1600" dirty="0"/>
          </a:p>
        </p:txBody>
      </p:sp>
    </p:spTree>
    <p:extLst>
      <p:ext uri="{BB962C8B-B14F-4D97-AF65-F5344CB8AC3E}">
        <p14:creationId xmlns:p14="http://schemas.microsoft.com/office/powerpoint/2010/main" val="305245997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3733800" cy="6858000"/>
          </a:xfrm>
        </p:spPr>
        <p:txBody>
          <a:bodyPr/>
          <a:lstStyle/>
          <a:p>
            <a:pPr marL="0" indent="0">
              <a:buNone/>
            </a:pPr>
            <a:r>
              <a:rPr lang="en-US" sz="2400" dirty="0" smtClean="0"/>
              <a:t>HERV-H activity overlaps with ground state </a:t>
            </a:r>
            <a:r>
              <a:rPr lang="en-US" sz="2400" dirty="0" err="1" smtClean="0"/>
              <a:t>pluripotency</a:t>
            </a:r>
            <a:r>
              <a:rPr lang="en-US" sz="2400" dirty="0" smtClean="0"/>
              <a:t>. </a:t>
            </a:r>
            <a:r>
              <a:rPr lang="en-US" sz="2400" b="1" dirty="0" smtClean="0"/>
              <a:t>a</a:t>
            </a:r>
            <a:r>
              <a:rPr lang="en-US" sz="2400" dirty="0" smtClean="0"/>
              <a:t> HERV-H expression is thought to define naïve-like stem cells. </a:t>
            </a:r>
            <a:r>
              <a:rPr lang="en-US" sz="2400" b="1" dirty="0" smtClean="0"/>
              <a:t>b</a:t>
            </a:r>
            <a:r>
              <a:rPr lang="en-US" sz="2400" dirty="0" smtClean="0"/>
              <a:t> Mechanism of HERV-H regulation of stem cell gene expression. </a:t>
            </a:r>
          </a:p>
          <a:p>
            <a:pPr marL="0" indent="0">
              <a:buNone/>
            </a:pPr>
            <a:r>
              <a:rPr lang="en-US" sz="2400" dirty="0" err="1" smtClean="0"/>
              <a:t>Robbez</a:t>
            </a:r>
            <a:r>
              <a:rPr lang="en-US" sz="2400" dirty="0" smtClean="0"/>
              <a:t>-Masson and Rowe. </a:t>
            </a:r>
            <a:r>
              <a:rPr lang="en-US" sz="2400" b="1" dirty="0" err="1" smtClean="0"/>
              <a:t>Retrotransposons</a:t>
            </a:r>
            <a:r>
              <a:rPr lang="en-US" sz="2400" b="1" dirty="0" smtClean="0"/>
              <a:t> shape species-specific embryonic stem cell gene expression.</a:t>
            </a:r>
          </a:p>
          <a:p>
            <a:pPr marL="0" indent="0">
              <a:buNone/>
            </a:pPr>
            <a:r>
              <a:rPr lang="en-US" sz="2400" dirty="0" smtClean="0"/>
              <a:t> </a:t>
            </a:r>
            <a:r>
              <a:rPr lang="en-US" sz="2400" i="1" dirty="0" err="1" smtClean="0"/>
              <a:t>Retrovirology</a:t>
            </a:r>
            <a:r>
              <a:rPr lang="en-US" sz="2400" dirty="0" smtClean="0"/>
              <a:t> 2015 </a:t>
            </a:r>
            <a:r>
              <a:rPr lang="en-US" sz="2400" b="1" dirty="0" smtClean="0"/>
              <a:t>12</a:t>
            </a:r>
            <a:r>
              <a:rPr lang="en-US" sz="2400" dirty="0" smtClean="0"/>
              <a:t>:45   doi:10.1186/s12977-015-0173-5</a:t>
            </a:r>
          </a:p>
          <a:p>
            <a:pPr marL="0" indent="0">
              <a:buNone/>
            </a:pPr>
            <a:endParaRPr lang="en-US" sz="2400" dirty="0"/>
          </a:p>
        </p:txBody>
      </p:sp>
      <p:pic>
        <p:nvPicPr>
          <p:cNvPr id="4" name="Picture 3"/>
          <p:cNvPicPr>
            <a:picLocks noChangeAspect="1"/>
          </p:cNvPicPr>
          <p:nvPr/>
        </p:nvPicPr>
        <p:blipFill>
          <a:blip r:embed="rId3"/>
          <a:stretch>
            <a:fillRect/>
          </a:stretch>
        </p:blipFill>
        <p:spPr>
          <a:xfrm>
            <a:off x="3696979" y="0"/>
            <a:ext cx="5523221" cy="6858000"/>
          </a:xfrm>
          <a:prstGeom prst="rect">
            <a:avLst/>
          </a:prstGeom>
        </p:spPr>
      </p:pic>
    </p:spTree>
    <p:extLst>
      <p:ext uri="{BB962C8B-B14F-4D97-AF65-F5344CB8AC3E}">
        <p14:creationId xmlns:p14="http://schemas.microsoft.com/office/powerpoint/2010/main" val="303442200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97920" y="148057"/>
            <a:ext cx="8893680" cy="597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9pPr>
          </a:lstStyle>
          <a:p>
            <a:pPr algn="ctr">
              <a:defRPr/>
            </a:pPr>
            <a:r>
              <a:rPr lang="en-GB" sz="3200" b="1" dirty="0" smtClean="0">
                <a:latin typeface="Arial" charset="0"/>
              </a:rPr>
              <a:t>TI</a:t>
            </a:r>
            <a:r>
              <a:rPr lang="en-GB" sz="3200" b="1" dirty="0">
                <a:latin typeface="Arial" charset="0"/>
              </a:rPr>
              <a:t>-2 antigen immunization </a:t>
            </a:r>
            <a:endParaRPr lang="en-GB" sz="3200" b="1" dirty="0" smtClean="0">
              <a:latin typeface="Arial" charset="0"/>
            </a:endParaRPr>
          </a:p>
          <a:p>
            <a:pPr algn="ctr">
              <a:defRPr/>
            </a:pPr>
            <a:r>
              <a:rPr lang="en-GB" sz="3200" b="1" dirty="0" smtClean="0">
                <a:latin typeface="Arial" charset="0"/>
              </a:rPr>
              <a:t>induces </a:t>
            </a:r>
            <a:r>
              <a:rPr lang="en-GB" sz="3200" b="1" dirty="0">
                <a:latin typeface="Arial" charset="0"/>
              </a:rPr>
              <a:t>expression of ERV mRNA and </a:t>
            </a:r>
            <a:r>
              <a:rPr lang="en-GB" sz="3200" b="1" dirty="0" err="1">
                <a:latin typeface="Arial" charset="0"/>
              </a:rPr>
              <a:t>cDNA</a:t>
            </a:r>
            <a:r>
              <a:rPr lang="en-GB" sz="3200" b="1" dirty="0">
                <a:latin typeface="Arial" charset="0"/>
              </a:rPr>
              <a:t> that is detected by cytosolic sensors </a:t>
            </a:r>
            <a:endParaRPr lang="en-GB" sz="3200" b="1" dirty="0" smtClean="0">
              <a:latin typeface="Arial" charset="0"/>
            </a:endParaRPr>
          </a:p>
          <a:p>
            <a:pPr algn="ctr">
              <a:defRPr/>
            </a:pPr>
            <a:r>
              <a:rPr lang="en-GB" sz="3200" b="1" dirty="0" smtClean="0">
                <a:latin typeface="Arial" charset="0"/>
              </a:rPr>
              <a:t>in </a:t>
            </a:r>
            <a:r>
              <a:rPr lang="en-GB" sz="3200" b="1" dirty="0">
                <a:latin typeface="Arial" charset="0"/>
              </a:rPr>
              <a:t>antigen-specific B </a:t>
            </a:r>
            <a:r>
              <a:rPr lang="en-GB" sz="3200" b="1" dirty="0" smtClean="0">
                <a:latin typeface="Arial" charset="0"/>
              </a:rPr>
              <a:t>cells.  </a:t>
            </a:r>
            <a:endParaRPr lang="en-GB" sz="3200" b="1" dirty="0">
              <a:latin typeface="Arial" charset="0"/>
            </a:endParaRPr>
          </a:p>
        </p:txBody>
      </p:sp>
      <p:sp>
        <p:nvSpPr>
          <p:cNvPr id="3076" name="Text Box 4"/>
          <p:cNvSpPr txBox="1">
            <a:spLocks noChangeArrowheads="1"/>
          </p:cNvSpPr>
          <p:nvPr/>
        </p:nvSpPr>
        <p:spPr bwMode="auto">
          <a:xfrm>
            <a:off x="29196" y="5972307"/>
            <a:ext cx="9144000" cy="8856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9pPr>
          </a:lstStyle>
          <a:p>
            <a:pPr>
              <a:defRPr/>
            </a:pPr>
            <a:r>
              <a:rPr lang="en-GB" sz="1800" b="1" dirty="0">
                <a:latin typeface="Arial" charset="0"/>
              </a:rPr>
              <a:t>Ming </a:t>
            </a:r>
            <a:r>
              <a:rPr lang="en-GB" sz="1800" b="1" dirty="0" err="1">
                <a:latin typeface="Arial" charset="0"/>
              </a:rPr>
              <a:t>Zeng</a:t>
            </a:r>
            <a:r>
              <a:rPr lang="en-GB" sz="1800" b="1" dirty="0">
                <a:latin typeface="Arial" charset="0"/>
              </a:rPr>
              <a:t> et al. </a:t>
            </a:r>
            <a:r>
              <a:rPr lang="en-GB" sz="1800" b="1" dirty="0" smtClean="0">
                <a:latin typeface="+mn-lt"/>
              </a:rPr>
              <a:t>MAVS [</a:t>
            </a:r>
            <a:r>
              <a:rPr lang="en-GB" sz="1800" dirty="0"/>
              <a:t>mitochondrial antiviral </a:t>
            </a:r>
            <a:r>
              <a:rPr lang="en-GB" sz="1800" dirty="0" err="1"/>
              <a:t>signaling</a:t>
            </a:r>
            <a:r>
              <a:rPr lang="en-GB" sz="1800" dirty="0"/>
              <a:t> </a:t>
            </a:r>
            <a:r>
              <a:rPr lang="en-GB" sz="1800" dirty="0" smtClean="0"/>
              <a:t>protein]</a:t>
            </a:r>
            <a:r>
              <a:rPr lang="en-GB" sz="1800" b="1" dirty="0" smtClean="0">
                <a:latin typeface="+mn-lt"/>
              </a:rPr>
              <a:t>, </a:t>
            </a:r>
            <a:r>
              <a:rPr lang="en-GB" sz="1800" b="1" dirty="0" err="1" smtClean="0">
                <a:latin typeface="+mn-lt"/>
              </a:rPr>
              <a:t>cGAS</a:t>
            </a:r>
            <a:r>
              <a:rPr lang="en-GB" sz="1800" b="1" dirty="0" smtClean="0">
                <a:latin typeface="+mn-lt"/>
              </a:rPr>
              <a:t> [</a:t>
            </a:r>
            <a:r>
              <a:rPr lang="en-GB" sz="1800" dirty="0" err="1"/>
              <a:t>cGMP</a:t>
            </a:r>
            <a:r>
              <a:rPr lang="en-GB" sz="1800" dirty="0"/>
              <a:t>-AMP </a:t>
            </a:r>
            <a:r>
              <a:rPr lang="en-GB" sz="1800" dirty="0" smtClean="0"/>
              <a:t>synthase, involved in DS RNA sensing]</a:t>
            </a:r>
            <a:r>
              <a:rPr lang="en-GB" sz="1800" b="1" dirty="0" smtClean="0">
                <a:latin typeface="+mn-lt"/>
              </a:rPr>
              <a:t>, </a:t>
            </a:r>
            <a:r>
              <a:rPr lang="en-GB" sz="1800" b="1" dirty="0">
                <a:latin typeface="+mn-lt"/>
              </a:rPr>
              <a:t>and endogenous retroviruses in T-independent B cell responses. </a:t>
            </a:r>
            <a:r>
              <a:rPr lang="en-GB" sz="1800" b="1" dirty="0">
                <a:latin typeface="Arial" charset="0"/>
              </a:rPr>
              <a:t>Science 2014;346:1486-1492</a:t>
            </a:r>
          </a:p>
        </p:txBody>
      </p:sp>
      <p:sp>
        <p:nvSpPr>
          <p:cNvPr id="3077" name="Text Box 5"/>
          <p:cNvSpPr txBox="1">
            <a:spLocks noChangeArrowheads="1"/>
          </p:cNvSpPr>
          <p:nvPr/>
        </p:nvSpPr>
        <p:spPr bwMode="auto">
          <a:xfrm>
            <a:off x="5511800" y="6613175"/>
            <a:ext cx="2780580" cy="24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9pPr>
          </a:lstStyle>
          <a:p>
            <a:pPr>
              <a:defRPr/>
            </a:pPr>
            <a:r>
              <a:rPr lang="en-GB" sz="900" dirty="0">
                <a:latin typeface="Arial" charset="0"/>
              </a:rPr>
              <a:t>Published by AAAS</a:t>
            </a:r>
          </a:p>
        </p:txBody>
      </p:sp>
      <p:pic>
        <p:nvPicPr>
          <p:cNvPr id="3" name="Picture 2" descr="Screen Shot 2015-06-03 at 14.10.2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664" y="2349500"/>
            <a:ext cx="7751036" cy="3526022"/>
          </a:xfrm>
          <a:prstGeom prst="rect">
            <a:avLst/>
          </a:prstGeom>
        </p:spPr>
      </p:pic>
    </p:spTree>
    <p:extLst>
      <p:ext uri="{BB962C8B-B14F-4D97-AF65-F5344CB8AC3E}">
        <p14:creationId xmlns:p14="http://schemas.microsoft.com/office/powerpoint/2010/main" val="992691416"/>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0" y="0"/>
            <a:ext cx="8818560" cy="796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9pPr>
          </a:lstStyle>
          <a:p>
            <a:pPr algn="ctr"/>
            <a:r>
              <a:rPr lang="en-GB" sz="2800" b="1" dirty="0">
                <a:latin typeface="Arial" charset="0"/>
              </a:rPr>
              <a:t>Multiple </a:t>
            </a:r>
            <a:r>
              <a:rPr lang="en-GB" sz="2800" b="1" dirty="0" err="1">
                <a:latin typeface="Arial" charset="0"/>
              </a:rPr>
              <a:t>syncytin</a:t>
            </a:r>
            <a:r>
              <a:rPr lang="en-GB" sz="2800" b="1" dirty="0">
                <a:latin typeface="Arial" charset="0"/>
              </a:rPr>
              <a:t> gene captures and diversity of placental structures in </a:t>
            </a:r>
            <a:r>
              <a:rPr lang="en-GB" sz="2800" b="1" dirty="0" err="1">
                <a:latin typeface="Arial" charset="0"/>
              </a:rPr>
              <a:t>eutherian</a:t>
            </a:r>
            <a:r>
              <a:rPr lang="en-GB" sz="2800" b="1" dirty="0">
                <a:latin typeface="Arial" charset="0"/>
              </a:rPr>
              <a:t> mammals.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63361" y="6335226"/>
            <a:ext cx="682560" cy="37155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87633"/>
            <a:ext cx="9144000" cy="486244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3076" name="Text Box 4"/>
          <p:cNvSpPr txBox="1">
            <a:spLocks noChangeArrowheads="1"/>
          </p:cNvSpPr>
          <p:nvPr/>
        </p:nvSpPr>
        <p:spPr bwMode="auto">
          <a:xfrm>
            <a:off x="190500" y="6086607"/>
            <a:ext cx="7785100" cy="5265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9pPr>
          </a:lstStyle>
          <a:p>
            <a:r>
              <a:rPr lang="en-GB" sz="1600" b="1" dirty="0" err="1">
                <a:latin typeface="+mn-lt"/>
              </a:rPr>
              <a:t>Lavialle</a:t>
            </a:r>
            <a:r>
              <a:rPr lang="en-GB" sz="1600" b="1" dirty="0">
                <a:latin typeface="+mn-lt"/>
              </a:rPr>
              <a:t> C et al</a:t>
            </a:r>
            <a:r>
              <a:rPr lang="en-GB" sz="1600" b="1" dirty="0" smtClean="0">
                <a:latin typeface="+mn-lt"/>
              </a:rPr>
              <a:t>.</a:t>
            </a:r>
            <a:r>
              <a:rPr lang="en-GB" sz="1600" b="1" dirty="0"/>
              <a:t> </a:t>
            </a:r>
            <a:r>
              <a:rPr lang="en-GB" sz="1600" b="1" dirty="0" smtClean="0">
                <a:latin typeface="+mn-lt"/>
              </a:rPr>
              <a:t>2013 </a:t>
            </a:r>
            <a:r>
              <a:rPr lang="en-US" sz="1600" b="1" dirty="0" err="1">
                <a:latin typeface="+mn-lt"/>
              </a:rPr>
              <a:t>Paleovirology</a:t>
            </a:r>
            <a:r>
              <a:rPr lang="en-US" sz="1600" b="1" dirty="0">
                <a:latin typeface="+mn-lt"/>
              </a:rPr>
              <a:t> of '</a:t>
            </a:r>
            <a:r>
              <a:rPr lang="en-US" sz="1600" b="1" dirty="0" err="1">
                <a:latin typeface="+mn-lt"/>
              </a:rPr>
              <a:t>syncytins</a:t>
            </a:r>
            <a:r>
              <a:rPr lang="en-US" sz="1600" b="1" dirty="0">
                <a:latin typeface="+mn-lt"/>
              </a:rPr>
              <a:t>', retroviral </a:t>
            </a:r>
            <a:r>
              <a:rPr lang="en-US" sz="1600" b="1" dirty="0" err="1">
                <a:latin typeface="+mn-lt"/>
              </a:rPr>
              <a:t>env</a:t>
            </a:r>
            <a:r>
              <a:rPr lang="en-US" sz="1600" b="1" dirty="0">
                <a:latin typeface="+mn-lt"/>
              </a:rPr>
              <a:t> genes </a:t>
            </a:r>
            <a:r>
              <a:rPr lang="en-US" sz="1600" b="1" dirty="0" err="1">
                <a:latin typeface="+mn-lt"/>
              </a:rPr>
              <a:t>exapted</a:t>
            </a:r>
            <a:r>
              <a:rPr lang="en-US" sz="1600" b="1" dirty="0">
                <a:latin typeface="+mn-lt"/>
              </a:rPr>
              <a:t> for a role in </a:t>
            </a:r>
            <a:r>
              <a:rPr lang="en-US" sz="1600" b="1" dirty="0" smtClean="0">
                <a:latin typeface="+mn-lt"/>
              </a:rPr>
              <a:t>placentation.</a:t>
            </a:r>
            <a:r>
              <a:rPr lang="en-GB" sz="1600" b="1" dirty="0" smtClean="0">
                <a:latin typeface="+mn-lt"/>
              </a:rPr>
              <a:t> </a:t>
            </a:r>
            <a:r>
              <a:rPr lang="en-GB" sz="1600" b="1" dirty="0">
                <a:latin typeface="+mn-lt"/>
              </a:rPr>
              <a:t>Phil. Trans. R. Soc. </a:t>
            </a:r>
            <a:r>
              <a:rPr lang="en-GB" sz="1600" b="1" dirty="0" smtClean="0">
                <a:latin typeface="+mn-lt"/>
              </a:rPr>
              <a:t>B;</a:t>
            </a:r>
            <a:r>
              <a:rPr lang="en-GB" sz="1600" b="1" dirty="0">
                <a:latin typeface="+mn-lt"/>
              </a:rPr>
              <a:t>368:20120507</a:t>
            </a:r>
          </a:p>
        </p:txBody>
      </p:sp>
      <p:sp>
        <p:nvSpPr>
          <p:cNvPr id="3077" name="Text Box 5"/>
          <p:cNvSpPr txBox="1">
            <a:spLocks noChangeArrowheads="1"/>
          </p:cNvSpPr>
          <p:nvPr/>
        </p:nvSpPr>
        <p:spPr bwMode="auto">
          <a:xfrm>
            <a:off x="97920" y="6613175"/>
            <a:ext cx="4930560"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9pPr>
          </a:lstStyle>
          <a:p>
            <a:r>
              <a:rPr lang="en-GB" sz="900">
                <a:latin typeface="Arial" charset="0"/>
              </a:rPr>
              <a:t>©2013 by The Royal Society</a:t>
            </a:r>
          </a:p>
        </p:txBody>
      </p:sp>
    </p:spTree>
    <p:extLst>
      <p:ext uri="{BB962C8B-B14F-4D97-AF65-F5344CB8AC3E}">
        <p14:creationId xmlns:p14="http://schemas.microsoft.com/office/powerpoint/2010/main" val="338721009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a:xfrm>
            <a:off x="1" y="-12700"/>
            <a:ext cx="9143999" cy="821021"/>
          </a:xfrm>
        </p:spPr>
        <p:txBody>
          <a:bodyPr tIns="12801">
            <a:noAutofit/>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2400" b="1" dirty="0"/>
              <a:t>Endogenous Retroviruses in </a:t>
            </a:r>
            <a:r>
              <a:rPr lang="en-GB" sz="2400" b="1" dirty="0" err="1"/>
              <a:t>Trophoblast</a:t>
            </a:r>
            <a:r>
              <a:rPr lang="en-GB" sz="2400" b="1" dirty="0"/>
              <a:t> </a:t>
            </a:r>
            <a:r>
              <a:rPr lang="en-GB" sz="2400" b="1" dirty="0" smtClean="0"/>
              <a:t>and </a:t>
            </a:r>
            <a:r>
              <a:rPr lang="en-GB" sz="2400" b="1" dirty="0"/>
              <a:t>Placental </a:t>
            </a:r>
            <a:r>
              <a:rPr lang="en-GB" sz="2400" b="1" dirty="0" smtClean="0"/>
              <a:t>Development:</a:t>
            </a:r>
            <a:br>
              <a:rPr lang="en-GB" sz="2400" b="1" dirty="0" smtClean="0"/>
            </a:br>
            <a:r>
              <a:rPr lang="en-GB" sz="2400" b="1" dirty="0" err="1" smtClean="0"/>
              <a:t>Syncytin</a:t>
            </a:r>
            <a:r>
              <a:rPr lang="en-GB" sz="2400" b="1" dirty="0" smtClean="0"/>
              <a:t> Evolution from ERV Envelope Protein</a:t>
            </a:r>
            <a:endParaRPr lang="en-GB" sz="2400" b="1" dirty="0"/>
          </a:p>
        </p:txBody>
      </p:sp>
      <p:pic>
        <p:nvPicPr>
          <p:cNvPr id="2051" name="Picture 2"/>
          <p:cNvPicPr>
            <a:picLocks noChangeAspect="1" noChangeArrowheads="1"/>
          </p:cNvPicPr>
          <p:nvPr/>
        </p:nvPicPr>
        <p:blipFill>
          <a:blip r:embed="rId3" cstate="print"/>
          <a:srcRect/>
          <a:stretch>
            <a:fillRect/>
          </a:stretch>
        </p:blipFill>
        <p:spPr bwMode="auto">
          <a:xfrm>
            <a:off x="1698029" y="865692"/>
            <a:ext cx="5584728" cy="5025707"/>
          </a:xfrm>
          <a:prstGeom prst="rect">
            <a:avLst/>
          </a:prstGeom>
          <a:noFill/>
          <a:ln w="9525">
            <a:noFill/>
            <a:round/>
            <a:headEnd/>
            <a:tailEnd/>
          </a:ln>
        </p:spPr>
      </p:pic>
      <p:pic>
        <p:nvPicPr>
          <p:cNvPr id="2052" name="Picture 3"/>
          <p:cNvPicPr>
            <a:picLocks noChangeAspect="1" noChangeArrowheads="1"/>
          </p:cNvPicPr>
          <p:nvPr/>
        </p:nvPicPr>
        <p:blipFill>
          <a:blip r:embed="rId4" cstate="print"/>
          <a:srcRect/>
          <a:stretch>
            <a:fillRect/>
          </a:stretch>
        </p:blipFill>
        <p:spPr bwMode="auto">
          <a:xfrm>
            <a:off x="0" y="0"/>
            <a:ext cx="0" cy="0"/>
          </a:xfrm>
          <a:prstGeom prst="rect">
            <a:avLst/>
          </a:prstGeom>
          <a:noFill/>
          <a:ln w="9525">
            <a:noFill/>
            <a:round/>
            <a:headEnd/>
            <a:tailEnd/>
          </a:ln>
        </p:spPr>
      </p:pic>
      <p:sp>
        <p:nvSpPr>
          <p:cNvPr id="2053" name="Text Box 4"/>
          <p:cNvSpPr txBox="1">
            <a:spLocks noChangeArrowheads="1"/>
          </p:cNvSpPr>
          <p:nvPr/>
        </p:nvSpPr>
        <p:spPr bwMode="auto">
          <a:xfrm>
            <a:off x="1" y="6065518"/>
            <a:ext cx="9143999" cy="538482"/>
          </a:xfrm>
          <a:prstGeom prst="rect">
            <a:avLst/>
          </a:prstGeom>
          <a:noFill/>
          <a:ln w="9525">
            <a:noFill/>
            <a:round/>
            <a:headEnd/>
            <a:tailEnd/>
          </a:ln>
        </p:spPr>
        <p:txBody>
          <a:bodyPr lIns="81639" tIns="49620" rIns="81639" bIns="40820"/>
          <a:lstStyle/>
          <a:p>
            <a:r>
              <a:rPr lang="en-US" sz="1600" dirty="0"/>
              <a:t>Sarah G. Black et al. </a:t>
            </a:r>
            <a:r>
              <a:rPr lang="en-US" sz="1600" b="1" dirty="0"/>
              <a:t>Endogenous Retroviruses in </a:t>
            </a:r>
            <a:r>
              <a:rPr lang="en-US" sz="1600" b="1" dirty="0" err="1"/>
              <a:t>Trophoblast</a:t>
            </a:r>
            <a:r>
              <a:rPr lang="en-US" sz="1600" b="1" dirty="0"/>
              <a:t> Differentiation and Placental Development. </a:t>
            </a:r>
            <a:r>
              <a:rPr lang="en-GB" sz="1600" b="1" dirty="0">
                <a:solidFill>
                  <a:srgbClr val="000000"/>
                </a:solidFill>
              </a:rPr>
              <a:t>American Journal of Reproductive Immunology</a:t>
            </a:r>
            <a:r>
              <a:rPr lang="en-GB" sz="1600" dirty="0">
                <a:solidFill>
                  <a:srgbClr val="000000"/>
                </a:solidFill>
              </a:rPr>
              <a:t>. </a:t>
            </a:r>
            <a:r>
              <a:rPr lang="en-GB"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hlinkClick r:id="rId5"/>
              </a:rPr>
              <a:t>Vol 64 (4)</a:t>
            </a:r>
            <a:r>
              <a:rPr lang="en-GB" sz="1600" dirty="0">
                <a:solidFill>
                  <a:srgbClr val="000000"/>
                </a:solidFill>
                <a:hlinkClick r:id="rId5"/>
              </a:rPr>
              <a:t>, </a:t>
            </a:r>
            <a:r>
              <a:rPr lang="en-GB" sz="1600" dirty="0">
                <a:solidFill>
                  <a:srgbClr val="000000"/>
                </a:solidFill>
              </a:rPr>
              <a:t>pages 255-264, 2010 DOI: 10.1111/j.1600-0897.2010.00860. </a:t>
            </a:r>
            <a:r>
              <a:rPr lang="en-GB" sz="1600" dirty="0">
                <a:solidFill>
                  <a:srgbClr val="000000"/>
                </a:solidFill>
                <a:hlinkClick r:id="rId6"/>
              </a:rPr>
              <a:t>http://onlinelibrary.wiley.com/doi/10.1111/j.1600-0897.2010.00860.x/full#f2</a:t>
            </a:r>
            <a:r>
              <a:rPr lang="en-GB" sz="1600" dirty="0">
                <a:solidFill>
                  <a:srgbClr val="000000"/>
                </a:solidFill>
              </a:rPr>
              <a:t/>
            </a:r>
            <a:br>
              <a:rPr lang="en-GB" sz="1600" dirty="0">
                <a:solidFill>
                  <a:srgbClr val="000000"/>
                </a:solidFill>
              </a:rPr>
            </a:br>
            <a:endParaRPr lang="en-GB" sz="1600" dirty="0">
              <a:solidFill>
                <a:srgbClr val="000000"/>
              </a:solidFill>
              <a:hlinkClick r:id="rId6"/>
            </a:endParaRPr>
          </a:p>
        </p:txBody>
      </p:sp>
    </p:spTree>
    <p:extLst>
      <p:ext uri="{BB962C8B-B14F-4D97-AF65-F5344CB8AC3E}">
        <p14:creationId xmlns:p14="http://schemas.microsoft.com/office/powerpoint/2010/main" val="408966253"/>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09044" y="25401"/>
            <a:ext cx="3434956" cy="3600450"/>
          </a:xfrm>
        </p:spPr>
        <p:txBody>
          <a:bodyPr/>
          <a:lstStyle/>
          <a:p>
            <a:r>
              <a:rPr lang="en-US" dirty="0" err="1" smtClean="0"/>
              <a:t>Proviral</a:t>
            </a:r>
            <a:r>
              <a:rPr lang="en-US" dirty="0" smtClean="0"/>
              <a:t> protein provides placental function</a:t>
            </a:r>
            <a:endParaRPr lang="en-US" dirty="0"/>
          </a:p>
        </p:txBody>
      </p:sp>
      <p:sp>
        <p:nvSpPr>
          <p:cNvPr id="3" name="Subtitle 2"/>
          <p:cNvSpPr>
            <a:spLocks noGrp="1"/>
          </p:cNvSpPr>
          <p:nvPr>
            <p:ph type="subTitle" idx="1"/>
          </p:nvPr>
        </p:nvSpPr>
        <p:spPr>
          <a:xfrm>
            <a:off x="5709045" y="4559300"/>
            <a:ext cx="3434955" cy="2298700"/>
          </a:xfrm>
        </p:spPr>
        <p:txBody>
          <a:bodyPr>
            <a:normAutofit/>
          </a:bodyPr>
          <a:lstStyle/>
          <a:p>
            <a:pPr algn="l"/>
            <a:r>
              <a:rPr lang="en-US" sz="2000" b="1" u="sng" dirty="0" err="1">
                <a:solidFill>
                  <a:schemeClr val="tx1"/>
                </a:solidFill>
              </a:rPr>
              <a:t>Stoye</a:t>
            </a:r>
            <a:r>
              <a:rPr lang="en-US" sz="2000" b="1" u="sng" dirty="0">
                <a:solidFill>
                  <a:schemeClr val="tx1"/>
                </a:solidFill>
              </a:rPr>
              <a:t>, J. P. (2009). "</a:t>
            </a:r>
            <a:r>
              <a:rPr lang="en-US" sz="2000" b="1" u="sng" dirty="0" err="1">
                <a:solidFill>
                  <a:schemeClr val="tx1"/>
                </a:solidFill>
              </a:rPr>
              <a:t>Proviral</a:t>
            </a:r>
            <a:r>
              <a:rPr lang="en-US" sz="2000" b="1" u="sng" dirty="0">
                <a:solidFill>
                  <a:schemeClr val="tx1"/>
                </a:solidFill>
              </a:rPr>
              <a:t> protein provides placental function." </a:t>
            </a:r>
            <a:r>
              <a:rPr lang="en-US" sz="2000" b="1" u="sng" dirty="0" err="1">
                <a:solidFill>
                  <a:schemeClr val="tx1"/>
                </a:solidFill>
              </a:rPr>
              <a:t>Proc</a:t>
            </a:r>
            <a:r>
              <a:rPr lang="en-US" sz="2000" b="1" u="sng" dirty="0">
                <a:solidFill>
                  <a:schemeClr val="tx1"/>
                </a:solidFill>
              </a:rPr>
              <a:t> </a:t>
            </a:r>
            <a:r>
              <a:rPr lang="en-US" sz="2000" b="1" u="sng" dirty="0" err="1">
                <a:solidFill>
                  <a:schemeClr val="tx1"/>
                </a:solidFill>
              </a:rPr>
              <a:t>Natl</a:t>
            </a:r>
            <a:r>
              <a:rPr lang="en-US" sz="2000" b="1" u="sng" dirty="0">
                <a:solidFill>
                  <a:schemeClr val="tx1"/>
                </a:solidFill>
              </a:rPr>
              <a:t> </a:t>
            </a:r>
            <a:r>
              <a:rPr lang="en-US" sz="2000" b="1" u="sng" dirty="0" err="1">
                <a:solidFill>
                  <a:schemeClr val="tx1"/>
                </a:solidFill>
              </a:rPr>
              <a:t>Acad</a:t>
            </a:r>
            <a:r>
              <a:rPr lang="en-US" sz="2000" b="1" u="sng" dirty="0">
                <a:solidFill>
                  <a:schemeClr val="tx1"/>
                </a:solidFill>
              </a:rPr>
              <a:t> </a:t>
            </a:r>
            <a:r>
              <a:rPr lang="en-US" sz="2000" b="1" u="sng" dirty="0" err="1">
                <a:solidFill>
                  <a:schemeClr val="tx1"/>
                </a:solidFill>
              </a:rPr>
              <a:t>Sci</a:t>
            </a:r>
            <a:r>
              <a:rPr lang="en-US" sz="2000" b="1" u="sng" dirty="0">
                <a:solidFill>
                  <a:schemeClr val="tx1"/>
                </a:solidFill>
              </a:rPr>
              <a:t> U S A 106(29): 11827-11828. </a:t>
            </a:r>
            <a:r>
              <a:rPr lang="en-US" sz="2000" u="sng" dirty="0">
                <a:hlinkClick r:id="rId3"/>
              </a:rPr>
              <a:t>http://www.ncbi.nlm.nih.gov/pubmed/19617545</a:t>
            </a:r>
            <a:r>
              <a:rPr lang="en-US" sz="2000" dirty="0"/>
              <a:t>.</a:t>
            </a:r>
          </a:p>
          <a:p>
            <a:pPr algn="l"/>
            <a:endParaRPr lang="en-US" sz="2000" dirty="0"/>
          </a:p>
        </p:txBody>
      </p:sp>
      <p:pic>
        <p:nvPicPr>
          <p:cNvPr id="4" name="Picture 3" descr="Screen Shot 2014-06-19 at 10.29.16.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847" y="0"/>
            <a:ext cx="5652198" cy="6858000"/>
          </a:xfrm>
          <a:prstGeom prst="rect">
            <a:avLst/>
          </a:prstGeom>
        </p:spPr>
      </p:pic>
    </p:spTree>
    <p:extLst>
      <p:ext uri="{BB962C8B-B14F-4D97-AF65-F5344CB8AC3E}">
        <p14:creationId xmlns:p14="http://schemas.microsoft.com/office/powerpoint/2010/main" val="116370267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402770" y="756190"/>
            <a:ext cx="6417905" cy="5279390"/>
            <a:chOff x="2085782" y="-163840"/>
            <a:chExt cx="7058442" cy="6989706"/>
          </a:xfrm>
        </p:grpSpPr>
        <p:pic>
          <p:nvPicPr>
            <p:cNvPr id="5" name="Picture 4" descr="Screen Shot 2014-07-13 at 19.52.0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280" y="-163840"/>
              <a:ext cx="6716626" cy="2223748"/>
            </a:xfrm>
            <a:prstGeom prst="rect">
              <a:avLst/>
            </a:prstGeom>
          </p:spPr>
        </p:pic>
        <p:pic>
          <p:nvPicPr>
            <p:cNvPr id="6" name="Picture 5" descr="Screen Shot 2014-07-13 at 19.54.23.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5888" y="1462247"/>
              <a:ext cx="6808793" cy="1313509"/>
            </a:xfrm>
            <a:prstGeom prst="rect">
              <a:avLst/>
            </a:prstGeom>
          </p:spPr>
        </p:pic>
        <p:pic>
          <p:nvPicPr>
            <p:cNvPr id="7" name="Picture 6" descr="Screen Shot 2014-07-13 at 19.55.30.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85782" y="2795685"/>
              <a:ext cx="6993125" cy="1417207"/>
            </a:xfrm>
            <a:prstGeom prst="rect">
              <a:avLst/>
            </a:prstGeom>
          </p:spPr>
        </p:pic>
        <p:pic>
          <p:nvPicPr>
            <p:cNvPr id="8" name="Picture 7" descr="Screen Shot 2014-07-13 at 19.56.24.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47193" y="4286623"/>
              <a:ext cx="6866396" cy="1428729"/>
            </a:xfrm>
            <a:prstGeom prst="rect">
              <a:avLst/>
            </a:prstGeom>
          </p:spPr>
        </p:pic>
        <p:pic>
          <p:nvPicPr>
            <p:cNvPr id="9" name="Picture 8" descr="Screen Shot 2014-07-13 at 19.57.58.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51099" y="5466269"/>
              <a:ext cx="6993125" cy="1359597"/>
            </a:xfrm>
            <a:prstGeom prst="rect">
              <a:avLst/>
            </a:prstGeom>
          </p:spPr>
        </p:pic>
      </p:grpSp>
      <p:sp>
        <p:nvSpPr>
          <p:cNvPr id="10" name="TextBox 9"/>
          <p:cNvSpPr txBox="1"/>
          <p:nvPr/>
        </p:nvSpPr>
        <p:spPr>
          <a:xfrm>
            <a:off x="143950" y="6183260"/>
            <a:ext cx="9000050" cy="576199"/>
          </a:xfrm>
          <a:prstGeom prst="rect">
            <a:avLst/>
          </a:prstGeom>
          <a:noFill/>
        </p:spPr>
        <p:txBody>
          <a:bodyPr wrap="square" lIns="82945" tIns="41473" rIns="82945" bIns="41473" rtlCol="0">
            <a:spAutoFit/>
          </a:bodyPr>
          <a:lstStyle/>
          <a:p>
            <a:r>
              <a:rPr lang="en-US" sz="1600" dirty="0" smtClean="0">
                <a:ln>
                  <a:solidFill>
                    <a:srgbClr val="000000"/>
                  </a:solidFill>
                </a:ln>
                <a:hlinkClick r:id="rId8"/>
              </a:rPr>
              <a:t>Macaulay EC</a:t>
            </a:r>
            <a:r>
              <a:rPr lang="en-US" sz="1600" dirty="0" smtClean="0">
                <a:ln>
                  <a:solidFill>
                    <a:srgbClr val="000000"/>
                  </a:solidFill>
                </a:ln>
              </a:rPr>
              <a:t>, </a:t>
            </a:r>
            <a:r>
              <a:rPr lang="en-US" sz="1600" dirty="0">
                <a:ln>
                  <a:solidFill>
                    <a:srgbClr val="000000"/>
                  </a:solidFill>
                </a:ln>
                <a:hlinkClick r:id="rId9"/>
              </a:rPr>
              <a:t>Weeks RJ</a:t>
            </a:r>
            <a:r>
              <a:rPr lang="en-US" sz="1600" dirty="0">
                <a:ln>
                  <a:solidFill>
                    <a:srgbClr val="000000"/>
                  </a:solidFill>
                </a:ln>
              </a:rPr>
              <a:t>, </a:t>
            </a:r>
            <a:r>
              <a:rPr lang="en-US" sz="1600" dirty="0">
                <a:ln>
                  <a:solidFill>
                    <a:srgbClr val="000000"/>
                  </a:solidFill>
                </a:ln>
                <a:hlinkClick r:id="rId10"/>
              </a:rPr>
              <a:t>Andrews S</a:t>
            </a:r>
            <a:r>
              <a:rPr lang="en-US" sz="1600" dirty="0">
                <a:ln>
                  <a:solidFill>
                    <a:srgbClr val="000000"/>
                  </a:solidFill>
                </a:ln>
              </a:rPr>
              <a:t>, </a:t>
            </a:r>
            <a:r>
              <a:rPr lang="en-US" sz="1600" dirty="0">
                <a:ln>
                  <a:solidFill>
                    <a:srgbClr val="000000"/>
                  </a:solidFill>
                </a:ln>
                <a:hlinkClick r:id="rId11"/>
              </a:rPr>
              <a:t>Morison </a:t>
            </a:r>
            <a:r>
              <a:rPr lang="en-US" sz="1600" dirty="0" smtClean="0">
                <a:ln>
                  <a:solidFill>
                    <a:srgbClr val="000000"/>
                  </a:solidFill>
                </a:ln>
                <a:hlinkClick r:id="rId11"/>
              </a:rPr>
              <a:t>IM</a:t>
            </a:r>
            <a:r>
              <a:rPr lang="en-US" sz="1600" dirty="0" smtClean="0">
                <a:ln>
                  <a:solidFill>
                    <a:srgbClr val="000000"/>
                  </a:solidFill>
                </a:ln>
              </a:rPr>
              <a:t>. </a:t>
            </a:r>
            <a:r>
              <a:rPr lang="en-US" sz="1600" dirty="0" err="1" smtClean="0">
                <a:solidFill>
                  <a:srgbClr val="000000"/>
                </a:solidFill>
              </a:rPr>
              <a:t>Hypomethylation</a:t>
            </a:r>
            <a:r>
              <a:rPr lang="en-US" sz="1600" dirty="0" smtClean="0">
                <a:solidFill>
                  <a:srgbClr val="000000"/>
                </a:solidFill>
              </a:rPr>
              <a:t> </a:t>
            </a:r>
            <a:r>
              <a:rPr lang="en-US" sz="1600" dirty="0">
                <a:solidFill>
                  <a:srgbClr val="000000"/>
                </a:solidFill>
              </a:rPr>
              <a:t>of functional </a:t>
            </a:r>
            <a:r>
              <a:rPr lang="en-US" sz="1600" dirty="0" err="1">
                <a:solidFill>
                  <a:srgbClr val="000000"/>
                </a:solidFill>
              </a:rPr>
              <a:t>retrotransposon</a:t>
            </a:r>
            <a:r>
              <a:rPr lang="en-US" sz="1600" dirty="0">
                <a:solidFill>
                  <a:srgbClr val="000000"/>
                </a:solidFill>
              </a:rPr>
              <a:t>-derived genes in the human </a:t>
            </a:r>
            <a:r>
              <a:rPr lang="en-US" sz="1600" dirty="0" err="1" smtClean="0">
                <a:solidFill>
                  <a:srgbClr val="000000"/>
                </a:solidFill>
              </a:rPr>
              <a:t>placenta.</a:t>
            </a:r>
            <a:r>
              <a:rPr lang="en-US" sz="1600" u="sng" dirty="0" err="1" smtClean="0">
                <a:ln>
                  <a:solidFill>
                    <a:srgbClr val="000000"/>
                  </a:solidFill>
                </a:ln>
                <a:solidFill>
                  <a:srgbClr val="000000"/>
                </a:solidFill>
                <a:hlinkClick r:id="rId12" tooltip="Mammalian genome : official journal of the International Mammalian Genome Society."/>
              </a:rPr>
              <a:t>Mamm</a:t>
            </a:r>
            <a:r>
              <a:rPr lang="en-US" sz="1600" u="sng" dirty="0" smtClean="0">
                <a:ln>
                  <a:solidFill>
                    <a:srgbClr val="000000"/>
                  </a:solidFill>
                </a:ln>
                <a:solidFill>
                  <a:srgbClr val="000000"/>
                </a:solidFill>
                <a:hlinkClick r:id="rId12" tooltip="Mammalian genome : official journal of the International Mammalian Genome Society."/>
              </a:rPr>
              <a:t> </a:t>
            </a:r>
            <a:r>
              <a:rPr lang="en-US" sz="1600" u="sng" dirty="0">
                <a:ln>
                  <a:solidFill>
                    <a:srgbClr val="000000"/>
                  </a:solidFill>
                </a:ln>
                <a:solidFill>
                  <a:srgbClr val="000000"/>
                </a:solidFill>
                <a:hlinkClick r:id="rId12" tooltip="Mammalian genome : official journal of the International Mammalian Genome Society."/>
              </a:rPr>
              <a:t>Genome.</a:t>
            </a:r>
            <a:r>
              <a:rPr lang="en-US" sz="1600" u="sng" dirty="0">
                <a:ln>
                  <a:solidFill>
                    <a:srgbClr val="000000"/>
                  </a:solidFill>
                </a:ln>
                <a:solidFill>
                  <a:srgbClr val="000000"/>
                </a:solidFill>
              </a:rPr>
              <a:t> </a:t>
            </a:r>
            <a:r>
              <a:rPr lang="en-US" sz="1600" dirty="0">
                <a:solidFill>
                  <a:srgbClr val="000000"/>
                </a:solidFill>
              </a:rPr>
              <a:t>2011 Dec;22(11-12):722-35. </a:t>
            </a:r>
          </a:p>
        </p:txBody>
      </p:sp>
      <p:sp>
        <p:nvSpPr>
          <p:cNvPr id="11" name="TextBox 10"/>
          <p:cNvSpPr txBox="1"/>
          <p:nvPr/>
        </p:nvSpPr>
        <p:spPr>
          <a:xfrm>
            <a:off x="-1" y="-4142"/>
            <a:ext cx="6654801" cy="853197"/>
          </a:xfrm>
          <a:prstGeom prst="rect">
            <a:avLst/>
          </a:prstGeom>
          <a:noFill/>
        </p:spPr>
        <p:txBody>
          <a:bodyPr wrap="square" lIns="82945" tIns="41473" rIns="82945" bIns="41473" rtlCol="0">
            <a:spAutoFit/>
          </a:bodyPr>
          <a:lstStyle/>
          <a:p>
            <a:pPr algn="ctr"/>
            <a:r>
              <a:rPr lang="en-US" sz="2500" b="1" dirty="0"/>
              <a:t>ERVs as Promoters </a:t>
            </a:r>
            <a:r>
              <a:rPr lang="en-US" sz="2500" b="1" dirty="0" smtClean="0"/>
              <a:t>for Human Placental-Specific Transcripts </a:t>
            </a:r>
            <a:r>
              <a:rPr lang="en-US" sz="2500" b="1" dirty="0"/>
              <a:t>and Sites for Epigenetic Regulation </a:t>
            </a:r>
          </a:p>
        </p:txBody>
      </p:sp>
    </p:spTree>
    <p:extLst>
      <p:ext uri="{BB962C8B-B14F-4D97-AF65-F5344CB8AC3E}">
        <p14:creationId xmlns:p14="http://schemas.microsoft.com/office/powerpoint/2010/main" val="79766339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64349"/>
            <a:ext cx="3007245" cy="4310538"/>
          </a:xfrm>
        </p:spPr>
        <p:txBody>
          <a:bodyPr>
            <a:normAutofit/>
          </a:bodyPr>
          <a:lstStyle/>
          <a:p>
            <a:r>
              <a:rPr lang="en-US" sz="4000" dirty="0" smtClean="0"/>
              <a:t>DNA Transposons and Uterine Evolution</a:t>
            </a:r>
            <a:endParaRPr lang="en-US" sz="4000" dirty="0"/>
          </a:p>
        </p:txBody>
      </p:sp>
      <p:sp>
        <p:nvSpPr>
          <p:cNvPr id="4" name="Text Placeholder 3"/>
          <p:cNvSpPr>
            <a:spLocks noGrp="1"/>
          </p:cNvSpPr>
          <p:nvPr>
            <p:ph type="body" sz="half" idx="2"/>
          </p:nvPr>
        </p:nvSpPr>
        <p:spPr>
          <a:xfrm>
            <a:off x="62329" y="4277582"/>
            <a:ext cx="2980043" cy="2584066"/>
          </a:xfrm>
        </p:spPr>
        <p:txBody>
          <a:bodyPr>
            <a:normAutofit/>
          </a:bodyPr>
          <a:lstStyle/>
          <a:p>
            <a:pPr marL="0" indent="0">
              <a:buNone/>
            </a:pPr>
            <a:r>
              <a:rPr lang="en-US" sz="1600" dirty="0">
                <a:latin typeface="Arial"/>
              </a:rPr>
              <a:t>Vincent J.  Lynch , </a:t>
            </a:r>
            <a:r>
              <a:rPr lang="en-US" sz="1600" dirty="0" err="1">
                <a:latin typeface="Arial"/>
              </a:rPr>
              <a:t>Mauris</a:t>
            </a:r>
            <a:r>
              <a:rPr lang="en-US" sz="1600" dirty="0">
                <a:latin typeface="Arial"/>
              </a:rPr>
              <a:t> C.  </a:t>
            </a:r>
            <a:r>
              <a:rPr lang="en-US" sz="1600" dirty="0" err="1">
                <a:latin typeface="Arial"/>
              </a:rPr>
              <a:t>Nnamani</a:t>
            </a:r>
            <a:r>
              <a:rPr lang="en-US" sz="1600" dirty="0">
                <a:latin typeface="Arial"/>
              </a:rPr>
              <a:t> </a:t>
            </a:r>
            <a:r>
              <a:rPr lang="en-US" sz="1600" dirty="0" smtClean="0">
                <a:latin typeface="Arial"/>
              </a:rPr>
              <a:t>,, </a:t>
            </a:r>
            <a:r>
              <a:rPr lang="en-US" sz="1600" dirty="0">
                <a:latin typeface="Arial"/>
              </a:rPr>
              <a:t>et al. </a:t>
            </a:r>
            <a:r>
              <a:rPr lang="en-US" sz="1600" b="1" dirty="0">
                <a:latin typeface="Arial"/>
              </a:rPr>
              <a:t>Ancient Transposable Elements Transformed the Uterine Regulatory Landscape and </a:t>
            </a:r>
            <a:r>
              <a:rPr lang="en-US" sz="1600" b="1" dirty="0" err="1">
                <a:latin typeface="Arial"/>
              </a:rPr>
              <a:t>Transcriptome</a:t>
            </a:r>
            <a:r>
              <a:rPr lang="en-US" sz="1600" b="1" dirty="0">
                <a:latin typeface="Arial"/>
              </a:rPr>
              <a:t> during the Evolution of Mammalian Pregnancy. </a:t>
            </a:r>
            <a:r>
              <a:rPr lang="en-US" sz="1600" dirty="0">
                <a:latin typeface="Arial"/>
              </a:rPr>
              <a:t>Cell Reports, Volume 10, Issue 4, 2015, 551 - 561</a:t>
            </a:r>
          </a:p>
          <a:p>
            <a:endParaRPr lang="en-US" sz="1600" dirty="0" smtClean="0"/>
          </a:p>
        </p:txBody>
      </p:sp>
      <p:pic>
        <p:nvPicPr>
          <p:cNvPr id="5" name="Picture 4"/>
          <p:cNvPicPr>
            <a:picLocks noChangeAspect="1"/>
          </p:cNvPicPr>
          <p:nvPr/>
        </p:nvPicPr>
        <p:blipFill>
          <a:blip r:embed="rId2"/>
          <a:stretch>
            <a:fillRect/>
          </a:stretch>
        </p:blipFill>
        <p:spPr>
          <a:xfrm>
            <a:off x="3115362" y="277381"/>
            <a:ext cx="6028638" cy="6028638"/>
          </a:xfrm>
          <a:prstGeom prst="rect">
            <a:avLst/>
          </a:prstGeom>
        </p:spPr>
      </p:pic>
    </p:spTree>
    <p:extLst>
      <p:ext uri="{BB962C8B-B14F-4D97-AF65-F5344CB8AC3E}">
        <p14:creationId xmlns:p14="http://schemas.microsoft.com/office/powerpoint/2010/main" val="56928754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Take-Home Lesson</a:t>
            </a:r>
            <a:endParaRPr lang="en-US" dirty="0"/>
          </a:p>
        </p:txBody>
      </p:sp>
      <p:sp>
        <p:nvSpPr>
          <p:cNvPr id="3" name="Content Placeholder 2"/>
          <p:cNvSpPr>
            <a:spLocks noGrp="1"/>
          </p:cNvSpPr>
          <p:nvPr>
            <p:ph sz="half" idx="1"/>
          </p:nvPr>
        </p:nvSpPr>
        <p:spPr>
          <a:xfrm>
            <a:off x="456481" y="2810829"/>
            <a:ext cx="8226720" cy="2193351"/>
          </a:xfrm>
        </p:spPr>
        <p:txBody>
          <a:bodyPr/>
          <a:lstStyle/>
          <a:p>
            <a:pPr marL="0" indent="0">
              <a:buNone/>
            </a:pPr>
            <a:r>
              <a:rPr lang="en-US" dirty="0" smtClean="0"/>
              <a:t>Genomes and their host organisms can do more -- and are more likely to persist -- when they have mobile DNA than when they don’t.</a:t>
            </a:r>
            <a:endParaRPr lang="en-US" dirty="0"/>
          </a:p>
        </p:txBody>
      </p:sp>
    </p:spTree>
    <p:extLst>
      <p:ext uri="{BB962C8B-B14F-4D97-AF65-F5344CB8AC3E}">
        <p14:creationId xmlns:p14="http://schemas.microsoft.com/office/powerpoint/2010/main" val="402797465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301</TotalTime>
  <Words>1645</Words>
  <Application>Microsoft Macintosh PowerPoint</Application>
  <PresentationFormat>On-screen Show (4:3)</PresentationFormat>
  <Paragraphs>54</Paragraphs>
  <Slides>12</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4" baseType="lpstr">
      <vt:lpstr>Office Theme</vt:lpstr>
      <vt:lpstr>Document</vt:lpstr>
      <vt:lpstr>Retroviruses and the RW Genome – Active Roles in Evolution of Immunity and Pregnancy  </vt:lpstr>
      <vt:lpstr>Evolutionary time: Genome writing  by natural genetic engineering –  dispersed mobile elements</vt:lpstr>
      <vt:lpstr>Conventional Wisdom About Mobile DNA</vt:lpstr>
      <vt:lpstr>Evolutionary time: Genome innovations by mobile elements</vt:lpstr>
      <vt:lpstr>PowerPoint Presentation</vt:lpstr>
      <vt:lpstr>PowerPoint Presentation</vt:lpstr>
      <vt:lpstr>PowerPoint Presentation</vt:lpstr>
      <vt:lpstr>Endogenous Retroviruses in Trophoblast and Placental Development: Syncytin Evolution from ERV Envelope Protein</vt:lpstr>
      <vt:lpstr>Proviral protein provides placental function</vt:lpstr>
      <vt:lpstr>PowerPoint Presentation</vt:lpstr>
      <vt:lpstr>DNA Transposons and Uterine Evolution</vt:lpstr>
      <vt:lpstr>Take-Home Lesson</vt:lpstr>
    </vt:vector>
  </TitlesOfParts>
  <Company>University of Chicago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Retroviruses and the Read-Write (RW) Genome – Active Roles in Human and Mammalian Evolution</dc:title>
  <dc:creator>James Shapiro</dc:creator>
  <cp:lastModifiedBy>James Shapiro</cp:lastModifiedBy>
  <cp:revision>27</cp:revision>
  <cp:lastPrinted>2015-06-04T13:43:40Z</cp:lastPrinted>
  <dcterms:created xsi:type="dcterms:W3CDTF">2015-06-03T18:08:42Z</dcterms:created>
  <dcterms:modified xsi:type="dcterms:W3CDTF">2015-06-04T13:53:09Z</dcterms:modified>
</cp:coreProperties>
</file>