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1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C944272-C593-4BE2-A39E-D979EAA1FE7C}" type="datetimeFigureOut">
              <a:rPr lang="en-GB" smtClean="0"/>
              <a:t>13/04/2017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D05A038-C104-4467-AC4F-86A673E81F13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Pancreatic Variant Anatomy: V shaped Pancreas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Dr J A Abdulkarim,</a:t>
            </a:r>
          </a:p>
          <a:p>
            <a:r>
              <a:rPr lang="en-GB" dirty="0"/>
              <a:t>George Eliot Hospital NHS Trust, Nuneaton, </a:t>
            </a:r>
            <a:r>
              <a:rPr lang="en-GB" dirty="0" smtClean="0"/>
              <a:t>Warwickshire, UK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737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Aims</a:t>
            </a:r>
          </a:p>
          <a:p>
            <a:pPr marL="0" indent="0">
              <a:buNone/>
            </a:pPr>
            <a:r>
              <a:rPr lang="en-GB" dirty="0"/>
              <a:t>• Review pancreatic embryology and anatomy, including common variants.</a:t>
            </a:r>
          </a:p>
          <a:p>
            <a:pPr marL="0" indent="0">
              <a:buNone/>
            </a:pPr>
            <a:r>
              <a:rPr lang="en-GB" dirty="0"/>
              <a:t>• Describe a ‘V shaped pancreas’, a pancreatic anomaly we have encountered not previously</a:t>
            </a:r>
          </a:p>
          <a:p>
            <a:pPr marL="0" indent="0">
              <a:buNone/>
            </a:pPr>
            <a:r>
              <a:rPr lang="en-GB" dirty="0"/>
              <a:t>described in humans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6985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Overview of pancreatic embryology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• Ventral and dorsal pancreatic buds form in the 5th gestational week as outgrowths of </a:t>
            </a:r>
            <a:r>
              <a:rPr lang="en-GB" dirty="0" smtClean="0"/>
              <a:t>the primitive </a:t>
            </a:r>
            <a:r>
              <a:rPr lang="en-GB" dirty="0"/>
              <a:t>foregut.</a:t>
            </a:r>
          </a:p>
          <a:p>
            <a:pPr marL="0" indent="0">
              <a:buNone/>
            </a:pPr>
            <a:r>
              <a:rPr lang="en-GB" dirty="0"/>
              <a:t>• Fusion of the buds occurs in the 7th gestational week to form the pancreas.</a:t>
            </a:r>
          </a:p>
          <a:p>
            <a:pPr marL="0" indent="0">
              <a:buNone/>
            </a:pPr>
            <a:r>
              <a:rPr lang="en-GB" dirty="0"/>
              <a:t>• Ventral bud forms the posterior head and </a:t>
            </a:r>
            <a:r>
              <a:rPr lang="en-GB" dirty="0" err="1"/>
              <a:t>uncinate</a:t>
            </a:r>
            <a:r>
              <a:rPr lang="en-GB" dirty="0"/>
              <a:t> process.</a:t>
            </a:r>
          </a:p>
          <a:p>
            <a:pPr marL="0" indent="0">
              <a:buNone/>
            </a:pPr>
            <a:r>
              <a:rPr lang="en-GB" dirty="0"/>
              <a:t>• Dorsal bud forms the anterior head, body and tail of the pancreas.</a:t>
            </a:r>
          </a:p>
          <a:p>
            <a:pPr marL="0" indent="0">
              <a:buNone/>
            </a:pPr>
            <a:r>
              <a:rPr lang="en-GB" dirty="0"/>
              <a:t>• Pancreatic ductal systems anastomose following bud fusion.</a:t>
            </a:r>
          </a:p>
          <a:p>
            <a:pPr marL="0" indent="0">
              <a:buNone/>
            </a:pPr>
            <a:r>
              <a:rPr lang="en-GB" dirty="0"/>
              <a:t>• Dorsal pancreatic bud gives rise to the accessory pancreatic duct which drains to the </a:t>
            </a:r>
            <a:r>
              <a:rPr lang="en-GB" dirty="0" smtClean="0"/>
              <a:t>minor papilla</a:t>
            </a:r>
            <a:r>
              <a:rPr lang="en-GB" dirty="0"/>
              <a:t>,</a:t>
            </a:r>
          </a:p>
          <a:p>
            <a:pPr marL="0" indent="0">
              <a:buNone/>
            </a:pPr>
            <a:r>
              <a:rPr lang="en-GB" dirty="0"/>
              <a:t>• Ventral pancreatic bud gives rise to the major pancreatic duct which drains to the major papilla</a:t>
            </a:r>
          </a:p>
        </p:txBody>
      </p:sp>
    </p:spTree>
    <p:extLst>
      <p:ext uri="{BB962C8B-B14F-4D97-AF65-F5344CB8AC3E}">
        <p14:creationId xmlns:p14="http://schemas.microsoft.com/office/powerpoint/2010/main" val="2949766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Normal pancreatic duct anatomy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The pancreas is predominately drained through the major pancreatic duct which joins the </a:t>
            </a:r>
            <a:r>
              <a:rPr lang="en-GB" sz="2000" dirty="0" smtClean="0"/>
              <a:t>common bile duct </a:t>
            </a:r>
            <a:r>
              <a:rPr lang="en-GB" sz="2000" dirty="0"/>
              <a:t>at level of major papilla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48880"/>
            <a:ext cx="3102868" cy="3163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5576" y="5445224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Fig 1: MRCP thick slab single shot heavily T2 weighted turbo spin echo</a:t>
            </a:r>
          </a:p>
          <a:p>
            <a:r>
              <a:rPr lang="en-GB" b="1" dirty="0"/>
              <a:t>radial sequence depicting conventional pancreatic anatomy.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5500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Anatomic Variants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• Complications arising during pancreatic embryological development can lead to a number </a:t>
            </a:r>
            <a:r>
              <a:rPr lang="en-GB" dirty="0" smtClean="0"/>
              <a:t>of variations </a:t>
            </a:r>
            <a:r>
              <a:rPr lang="en-GB" dirty="0"/>
              <a:t>of pancreatic duct anatomy.</a:t>
            </a:r>
          </a:p>
          <a:p>
            <a:pPr marL="0" indent="0">
              <a:buNone/>
            </a:pPr>
            <a:r>
              <a:rPr lang="en-GB" dirty="0"/>
              <a:t>• Anatomic anomalies may be a cause of recurrent pancreatitis or gastric outlet obstruction </a:t>
            </a:r>
            <a:r>
              <a:rPr lang="en-GB" dirty="0" smtClean="0"/>
              <a:t>in some </a:t>
            </a:r>
            <a:r>
              <a:rPr lang="en-GB" dirty="0"/>
              <a:t>patients.</a:t>
            </a:r>
          </a:p>
          <a:p>
            <a:pPr marL="0" indent="0">
              <a:buNone/>
            </a:pPr>
            <a:r>
              <a:rPr lang="en-GB" dirty="0"/>
              <a:t>• Recognition of these variants is important to guide management of these conditions.</a:t>
            </a:r>
          </a:p>
        </p:txBody>
      </p:sp>
    </p:spTree>
    <p:extLst>
      <p:ext uri="{BB962C8B-B14F-4D97-AF65-F5344CB8AC3E}">
        <p14:creationId xmlns:p14="http://schemas.microsoft.com/office/powerpoint/2010/main" val="3864939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Examples of common variants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1. Pancreas </a:t>
            </a:r>
            <a:r>
              <a:rPr lang="en-GB" b="1" dirty="0" err="1"/>
              <a:t>divisum</a:t>
            </a:r>
            <a:endParaRPr lang="en-GB" b="1" dirty="0"/>
          </a:p>
          <a:p>
            <a:pPr marL="0" indent="0">
              <a:buNone/>
            </a:pPr>
            <a:r>
              <a:rPr lang="en-GB" dirty="0"/>
              <a:t>• Failure of fusion of the ventral and dorsal pancreatic buds.</a:t>
            </a:r>
          </a:p>
          <a:p>
            <a:pPr marL="0" indent="0">
              <a:buNone/>
            </a:pPr>
            <a:r>
              <a:rPr lang="en-GB" dirty="0"/>
              <a:t>• Most of the pancreatic secretions drain via accessory pancreatic duct to minor papilla.</a:t>
            </a:r>
          </a:p>
          <a:p>
            <a:pPr marL="0" indent="0">
              <a:buNone/>
            </a:pPr>
            <a:r>
              <a:rPr lang="en-GB" dirty="0"/>
              <a:t>• Major pancreatic duct may be absent</a:t>
            </a:r>
          </a:p>
        </p:txBody>
      </p:sp>
    </p:spTree>
    <p:extLst>
      <p:ext uri="{BB962C8B-B14F-4D97-AF65-F5344CB8AC3E}">
        <p14:creationId xmlns:p14="http://schemas.microsoft.com/office/powerpoint/2010/main" val="3224160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24744"/>
            <a:ext cx="38862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31640" y="5229493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Fig 2: thick slab single shot heavily T2 weighted turbo spin echo radial sequence</a:t>
            </a:r>
          </a:p>
          <a:p>
            <a:r>
              <a:rPr lang="en-GB" b="1" dirty="0"/>
              <a:t>depicting pancreatic </a:t>
            </a:r>
            <a:r>
              <a:rPr lang="en-GB" b="1" dirty="0" err="1"/>
              <a:t>divisum</a:t>
            </a:r>
            <a:r>
              <a:rPr lang="en-GB" b="1" dirty="0"/>
              <a:t> configuration of the pancreatic duct.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3272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b="1" dirty="0" smtClean="0"/>
              <a:t>  2</a:t>
            </a:r>
            <a:r>
              <a:rPr lang="en-GB" b="1" dirty="0"/>
              <a:t>. Bifid pancreatic duct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Main </a:t>
            </a:r>
            <a:r>
              <a:rPr lang="en-GB" dirty="0"/>
              <a:t>pancreatic duct is bifurcated along its </a:t>
            </a:r>
            <a:r>
              <a:rPr lang="en-GB" dirty="0" smtClean="0"/>
              <a:t>  length.</a:t>
            </a:r>
          </a:p>
          <a:p>
            <a:pPr marL="0" indent="0">
              <a:buNone/>
            </a:pPr>
            <a:r>
              <a:rPr lang="en-GB" b="1" dirty="0" smtClean="0"/>
              <a:t> 3. Absent </a:t>
            </a:r>
            <a:r>
              <a:rPr lang="en-GB" b="1" dirty="0"/>
              <a:t>accessory pancreatic </a:t>
            </a:r>
            <a:r>
              <a:rPr lang="en-GB" b="1" dirty="0" smtClean="0"/>
              <a:t>duct</a:t>
            </a:r>
          </a:p>
          <a:p>
            <a:pPr marL="0" indent="0">
              <a:buNone/>
            </a:pPr>
            <a:r>
              <a:rPr lang="en-GB" b="1" dirty="0" smtClean="0"/>
              <a:t> 4</a:t>
            </a:r>
            <a:r>
              <a:rPr lang="en-GB" b="1" dirty="0"/>
              <a:t>. ‘</a:t>
            </a:r>
            <a:r>
              <a:rPr lang="en-GB" b="1" dirty="0" err="1"/>
              <a:t>Ansa</a:t>
            </a:r>
            <a:r>
              <a:rPr lang="en-GB" b="1" dirty="0"/>
              <a:t> </a:t>
            </a:r>
            <a:r>
              <a:rPr lang="en-GB" b="1" dirty="0" err="1"/>
              <a:t>pancreatica</a:t>
            </a:r>
            <a:r>
              <a:rPr lang="en-GB" b="1" dirty="0"/>
              <a:t>’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Side branch arises from the main pancreatic duct and forms a loop to terminate near the </a:t>
            </a:r>
            <a:r>
              <a:rPr lang="en-GB" dirty="0" smtClean="0"/>
              <a:t>minor papilla</a:t>
            </a:r>
            <a:r>
              <a:rPr lang="en-GB" dirty="0"/>
              <a:t>.</a:t>
            </a:r>
          </a:p>
          <a:p>
            <a:pPr marL="0" indent="0">
              <a:buNone/>
            </a:pPr>
            <a:r>
              <a:rPr lang="en-GB" b="1" dirty="0" smtClean="0"/>
              <a:t> 5</a:t>
            </a:r>
            <a:r>
              <a:rPr lang="en-GB" b="1" dirty="0"/>
              <a:t>. Annular pancreas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Pancreatic tissue completely or incompletely surrounds the 2nd part of duodenum.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Associated duodenal narrowing and dilatation of proximal duodenum may be seen.</a:t>
            </a:r>
          </a:p>
          <a:p>
            <a:pPr marL="0" indent="0">
              <a:buNone/>
            </a:pPr>
            <a:r>
              <a:rPr lang="en-GB" b="1" dirty="0" smtClean="0"/>
              <a:t> 6</a:t>
            </a:r>
            <a:r>
              <a:rPr lang="en-GB" b="1" dirty="0"/>
              <a:t>. Variations in course of the main pancreatic duct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Descending course is the commonest course (50%)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Variations include sigmoid, vertical and loop shaped courses.</a:t>
            </a:r>
          </a:p>
        </p:txBody>
      </p:sp>
    </p:spTree>
    <p:extLst>
      <p:ext uri="{BB962C8B-B14F-4D97-AF65-F5344CB8AC3E}">
        <p14:creationId xmlns:p14="http://schemas.microsoft.com/office/powerpoint/2010/main" val="208460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Rare variant: V shaped pancreas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have encountered a pancreatic anatomical variant that, to our knowledge, has not been</a:t>
            </a:r>
          </a:p>
          <a:p>
            <a:r>
              <a:rPr lang="en-GB" dirty="0"/>
              <a:t>previously described.</a:t>
            </a:r>
          </a:p>
          <a:p>
            <a:r>
              <a:rPr lang="en-GB" dirty="0"/>
              <a:t>This variant is similar to the V shaped pancreatic anatomy seen in canines.</a:t>
            </a:r>
          </a:p>
        </p:txBody>
      </p:sp>
    </p:spTree>
    <p:extLst>
      <p:ext uri="{BB962C8B-B14F-4D97-AF65-F5344CB8AC3E}">
        <p14:creationId xmlns:p14="http://schemas.microsoft.com/office/powerpoint/2010/main" val="2411468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Pancreatic tissue is divided into two lobes separated by fat.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Lobes fuse lateral to the duodenum forming a ‘V shaped’ configuration with the tip pointing to the</a:t>
            </a:r>
          </a:p>
          <a:p>
            <a:pPr marL="0" indent="0">
              <a:buNone/>
            </a:pPr>
            <a:r>
              <a:rPr lang="en-GB" dirty="0"/>
              <a:t>duodenum.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Each pancreatic lobe has its own duct.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Ducts join to form a single duct in the fused </a:t>
            </a:r>
            <a:r>
              <a:rPr lang="en-GB" dirty="0" smtClean="0"/>
              <a:t> portion </a:t>
            </a:r>
            <a:r>
              <a:rPr lang="en-GB" dirty="0"/>
              <a:t>of the pancreas.</a:t>
            </a:r>
          </a:p>
          <a:p>
            <a:pPr marL="0" indent="0">
              <a:buNone/>
            </a:pPr>
            <a:r>
              <a:rPr lang="en-GB" dirty="0" smtClean="0"/>
              <a:t> • </a:t>
            </a:r>
            <a:r>
              <a:rPr lang="en-GB" dirty="0"/>
              <a:t>The single duct enters the duodenum at the minor papilla.</a:t>
            </a:r>
          </a:p>
        </p:txBody>
      </p:sp>
    </p:spTree>
    <p:extLst>
      <p:ext uri="{BB962C8B-B14F-4D97-AF65-F5344CB8AC3E}">
        <p14:creationId xmlns:p14="http://schemas.microsoft.com/office/powerpoint/2010/main" val="1609960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4114800" cy="351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4114800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1560" y="523458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Fig 3&amp;4: T2 weighted turbo spin echo single shot coronal sequence showing</a:t>
            </a:r>
          </a:p>
          <a:p>
            <a:r>
              <a:rPr lang="en-GB" b="1" dirty="0"/>
              <a:t>2 separate moieties of pancreatic tissue separated by fat.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576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68760"/>
            <a:ext cx="3297434" cy="3274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1600" y="4941168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Fig 5: MRCP thick slab single shot heavily T2 weighted turbo spin echo </a:t>
            </a:r>
            <a:r>
              <a:rPr lang="en-GB" b="1" dirty="0" smtClean="0"/>
              <a:t>radial sequence </a:t>
            </a:r>
            <a:r>
              <a:rPr lang="en-GB" b="1" dirty="0"/>
              <a:t>showing two separate pancreatic ducts joining before entering </a:t>
            </a:r>
            <a:r>
              <a:rPr lang="en-GB" b="1" dirty="0" smtClean="0"/>
              <a:t>the duodenum </a:t>
            </a:r>
            <a:r>
              <a:rPr lang="en-GB" b="1" dirty="0"/>
              <a:t>at the minor duodenal papilla. Incidentally, there is also </a:t>
            </a:r>
            <a:r>
              <a:rPr lang="en-GB" b="1" dirty="0" smtClean="0"/>
              <a:t>dilatation of </a:t>
            </a:r>
            <a:r>
              <a:rPr lang="en-GB" b="1" dirty="0"/>
              <a:t>the common bile duct.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535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\\gehfile2\users\abdulkarimj\My Documents\My Pictures\Pancreatitis-in-Dogs-Dog-Pancreas-Inflammati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7344816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55" y="3230811"/>
            <a:ext cx="3144673" cy="270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633" y="3195141"/>
            <a:ext cx="2755351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5034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Summary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• We have described a ‘V shaped pancreas’, a pancreatic anatomical variant that is similar to</a:t>
            </a:r>
          </a:p>
          <a:p>
            <a:pPr marL="0" indent="0">
              <a:buNone/>
            </a:pPr>
            <a:r>
              <a:rPr lang="en-GB" dirty="0"/>
              <a:t>canine pancreatic anatomy.</a:t>
            </a:r>
          </a:p>
          <a:p>
            <a:pPr marL="0" indent="0">
              <a:buNone/>
            </a:pPr>
            <a:r>
              <a:rPr lang="en-GB" dirty="0"/>
              <a:t>• Recognition of pancreatic anomalies on imaging is important as they may be of clinical</a:t>
            </a:r>
          </a:p>
          <a:p>
            <a:pPr marL="0" indent="0">
              <a:buNone/>
            </a:pPr>
            <a:r>
              <a:rPr lang="en-GB" dirty="0"/>
              <a:t>relevance.</a:t>
            </a:r>
          </a:p>
          <a:p>
            <a:pPr marL="0" indent="0">
              <a:buNone/>
            </a:pPr>
            <a:r>
              <a:rPr lang="en-GB" dirty="0"/>
              <a:t>• An understanding of pancreatic embryology and anatomy is required to detect these anomalies.</a:t>
            </a:r>
          </a:p>
        </p:txBody>
      </p:sp>
    </p:spTree>
    <p:extLst>
      <p:ext uri="{BB962C8B-B14F-4D97-AF65-F5344CB8AC3E}">
        <p14:creationId xmlns:p14="http://schemas.microsoft.com/office/powerpoint/2010/main" val="272290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dirty="0"/>
              <a:t>1) </a:t>
            </a:r>
            <a:r>
              <a:rPr lang="en-GB" dirty="0" err="1"/>
              <a:t>Türkvatan</a:t>
            </a:r>
            <a:r>
              <a:rPr lang="en-GB" dirty="0"/>
              <a:t> A, </a:t>
            </a:r>
            <a:r>
              <a:rPr lang="en-GB" dirty="0" err="1"/>
              <a:t>Erden</a:t>
            </a:r>
            <a:r>
              <a:rPr lang="en-GB" dirty="0"/>
              <a:t> A, </a:t>
            </a:r>
            <a:r>
              <a:rPr lang="en-GB" dirty="0" err="1"/>
              <a:t>Türkoğlu</a:t>
            </a:r>
            <a:r>
              <a:rPr lang="en-GB" dirty="0"/>
              <a:t> MA, </a:t>
            </a:r>
            <a:r>
              <a:rPr lang="en-GB" dirty="0" err="1"/>
              <a:t>Yener</a:t>
            </a:r>
            <a:r>
              <a:rPr lang="en-GB" dirty="0"/>
              <a:t> Ö. Congenital Variants and Anomalies of the Pancreas and Pancreatic Duct: Imaging by Magnetic Resonance </a:t>
            </a:r>
            <a:r>
              <a:rPr lang="en-GB" dirty="0" err="1"/>
              <a:t>Cholangiopancreaticography</a:t>
            </a:r>
            <a:r>
              <a:rPr lang="en-GB" dirty="0"/>
              <a:t> and</a:t>
            </a:r>
          </a:p>
          <a:p>
            <a:r>
              <a:rPr lang="en-GB" dirty="0" err="1"/>
              <a:t>Multidetector</a:t>
            </a:r>
            <a:r>
              <a:rPr lang="en-GB" dirty="0"/>
              <a:t> Computed Tomography. Korean Journal of Radiology 2013;14(6):905-913. doi:10.3348/kjr.2013.14.6.905.</a:t>
            </a:r>
          </a:p>
          <a:p>
            <a:r>
              <a:rPr lang="en-GB" dirty="0"/>
              <a:t>2) </a:t>
            </a:r>
            <a:r>
              <a:rPr lang="en-GB" dirty="0" err="1"/>
              <a:t>Koenraad</a:t>
            </a:r>
            <a:r>
              <a:rPr lang="en-GB" dirty="0"/>
              <a:t> J. </a:t>
            </a:r>
            <a:r>
              <a:rPr lang="en-GB" dirty="0" err="1"/>
              <a:t>Mortelé</a:t>
            </a:r>
            <a:r>
              <a:rPr lang="en-GB" dirty="0"/>
              <a:t>, Tatiana C. Rocha, Jonathan L. Streeter, and Andrew J. Taylor. Multimodality Imaging of Pancreatic and Biliary Congenital Anomalies</a:t>
            </a:r>
          </a:p>
          <a:p>
            <a:r>
              <a:rPr lang="en-GB" dirty="0" err="1"/>
              <a:t>RadioGraphics</a:t>
            </a:r>
            <a:r>
              <a:rPr lang="en-GB" dirty="0"/>
              <a:t> 2006 26:3 , 715-731</a:t>
            </a:r>
          </a:p>
          <a:p>
            <a:r>
              <a:rPr lang="en-GB" dirty="0"/>
              <a:t>3) Jinxing Yu, Mary Ann Turner, Ann S. Fulcher, and Robert A. </a:t>
            </a:r>
            <a:r>
              <a:rPr lang="en-GB" dirty="0" err="1"/>
              <a:t>Halvorsen</a:t>
            </a:r>
            <a:endParaRPr lang="en-GB" dirty="0"/>
          </a:p>
          <a:p>
            <a:r>
              <a:rPr lang="en-GB" dirty="0"/>
              <a:t>Congenital Anomalies and Normal Variants of the </a:t>
            </a:r>
            <a:r>
              <a:rPr lang="en-GB" dirty="0" err="1"/>
              <a:t>Pancreaticobiliary</a:t>
            </a:r>
            <a:r>
              <a:rPr lang="en-GB" dirty="0"/>
              <a:t> Tract and the Pancreas in Adults: Part 2, Pancreatic Duct and Pancreas</a:t>
            </a:r>
          </a:p>
          <a:p>
            <a:r>
              <a:rPr lang="en-GB" dirty="0"/>
              <a:t>American Journal of </a:t>
            </a:r>
            <a:r>
              <a:rPr lang="en-GB" dirty="0" err="1"/>
              <a:t>Roentgenology</a:t>
            </a:r>
            <a:r>
              <a:rPr lang="en-GB" dirty="0"/>
              <a:t> 2006 187:6 , 1544-1553</a:t>
            </a:r>
          </a:p>
          <a:p>
            <a:r>
              <a:rPr lang="en-GB" dirty="0"/>
              <a:t>4) </a:t>
            </a:r>
            <a:r>
              <a:rPr lang="en-GB" dirty="0" err="1"/>
              <a:t>Peyman</a:t>
            </a:r>
            <a:r>
              <a:rPr lang="en-GB" dirty="0"/>
              <a:t> </a:t>
            </a:r>
            <a:r>
              <a:rPr lang="en-GB" dirty="0" err="1"/>
              <a:t>Borghei</a:t>
            </a:r>
            <a:r>
              <a:rPr lang="en-GB" dirty="0"/>
              <a:t>, </a:t>
            </a:r>
            <a:r>
              <a:rPr lang="en-GB" dirty="0" err="1"/>
              <a:t>Farnoosh</a:t>
            </a:r>
            <a:r>
              <a:rPr lang="en-GB" dirty="0"/>
              <a:t> </a:t>
            </a:r>
            <a:r>
              <a:rPr lang="en-GB" dirty="0" err="1"/>
              <a:t>Sokhandon</a:t>
            </a:r>
            <a:r>
              <a:rPr lang="en-GB" dirty="0"/>
              <a:t>, Ali </a:t>
            </a:r>
            <a:r>
              <a:rPr lang="en-GB" dirty="0" err="1"/>
              <a:t>Shirkhoda</a:t>
            </a:r>
            <a:r>
              <a:rPr lang="en-GB" dirty="0"/>
              <a:t>, and Desiree E. Morgan Anomalies, Anatomic Variants, and Sources of Diagnostic Pitfalls in Pancreatic Imaging</a:t>
            </a:r>
          </a:p>
          <a:p>
            <a:r>
              <a:rPr lang="en-GB" dirty="0"/>
              <a:t>Radiology 2013 266:1 , 28-36</a:t>
            </a:r>
          </a:p>
          <a:p>
            <a:r>
              <a:rPr lang="en-GB" dirty="0"/>
              <a:t>5) Rizzo RJ, </a:t>
            </a:r>
            <a:r>
              <a:rPr lang="en-GB" dirty="0" err="1"/>
              <a:t>Szucs</a:t>
            </a:r>
            <a:r>
              <a:rPr lang="en-GB" dirty="0"/>
              <a:t> RA, Turner MA. Congenital abnormalities of the pancreas and biliary tree in adults. RadioGraphics1995;15(1):49–68; quiz 147–148.</a:t>
            </a:r>
          </a:p>
          <a:p>
            <a:r>
              <a:rPr lang="en-GB" dirty="0"/>
              <a:t>6) Douglas H. </a:t>
            </a:r>
            <a:r>
              <a:rPr lang="en-GB" dirty="0" err="1"/>
              <a:t>Slatter</a:t>
            </a:r>
            <a:r>
              <a:rPr lang="en-GB" dirty="0"/>
              <a:t>, Textbook of Small Animal Surgery, 2003 - Veterinary surgery</a:t>
            </a:r>
          </a:p>
        </p:txBody>
      </p:sp>
    </p:spTree>
    <p:extLst>
      <p:ext uri="{BB962C8B-B14F-4D97-AF65-F5344CB8AC3E}">
        <p14:creationId xmlns:p14="http://schemas.microsoft.com/office/powerpoint/2010/main" val="1301117201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Pushpin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27</TotalTime>
  <Words>895</Words>
  <Application>Microsoft Office PowerPoint</Application>
  <PresentationFormat>On-screen Show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Technic</vt:lpstr>
      <vt:lpstr>Pancreatic Variant Anatomy: V shaped Pancreas</vt:lpstr>
      <vt:lpstr>PowerPoint Presentation</vt:lpstr>
      <vt:lpstr>Overview of pancreatic embryology </vt:lpstr>
      <vt:lpstr>Normal pancreatic duct anatomy</vt:lpstr>
      <vt:lpstr>Anatomic Variants</vt:lpstr>
      <vt:lpstr>Examples of common variants</vt:lpstr>
      <vt:lpstr>PowerPoint Presentation</vt:lpstr>
      <vt:lpstr>PowerPoint Presentation</vt:lpstr>
      <vt:lpstr>Rare variant: V shaped pancreas</vt:lpstr>
      <vt:lpstr>PowerPoint Presentation</vt:lpstr>
      <vt:lpstr>PowerPoint Presentation</vt:lpstr>
      <vt:lpstr>PowerPoint Presentation</vt:lpstr>
      <vt:lpstr>PowerPoint Presentation</vt:lpstr>
      <vt:lpstr>Summary </vt:lpstr>
      <vt:lpstr>References</vt:lpstr>
    </vt:vector>
  </TitlesOfParts>
  <Company>George Eliot Hospital NHS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Pancreatic Variant Anatomy: V shaped Pancreas</dc:title>
  <dc:creator>abdulkarimj</dc:creator>
  <cp:lastModifiedBy>abdulkarimj</cp:lastModifiedBy>
  <cp:revision>3</cp:revision>
  <dcterms:created xsi:type="dcterms:W3CDTF">2017-04-13T15:52:24Z</dcterms:created>
  <dcterms:modified xsi:type="dcterms:W3CDTF">2017-04-13T16:20:11Z</dcterms:modified>
</cp:coreProperties>
</file>