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4" r:id="rId1"/>
  </p:sldMasterIdLst>
  <p:notesMasterIdLst>
    <p:notesMasterId r:id="rId28"/>
  </p:notesMasterIdLst>
  <p:sldIdLst>
    <p:sldId id="256" r:id="rId2"/>
    <p:sldId id="260" r:id="rId3"/>
    <p:sldId id="261" r:id="rId4"/>
    <p:sldId id="262" r:id="rId5"/>
    <p:sldId id="263" r:id="rId6"/>
    <p:sldId id="264" r:id="rId7"/>
    <p:sldId id="265" r:id="rId8"/>
    <p:sldId id="266" r:id="rId9"/>
    <p:sldId id="267" r:id="rId10"/>
    <p:sldId id="273" r:id="rId11"/>
    <p:sldId id="274" r:id="rId12"/>
    <p:sldId id="275" r:id="rId13"/>
    <p:sldId id="276" r:id="rId14"/>
    <p:sldId id="277" r:id="rId15"/>
    <p:sldId id="278" r:id="rId16"/>
    <p:sldId id="268" r:id="rId17"/>
    <p:sldId id="269" r:id="rId18"/>
    <p:sldId id="270" r:id="rId19"/>
    <p:sldId id="257" r:id="rId20"/>
    <p:sldId id="258" r:id="rId21"/>
    <p:sldId id="259" r:id="rId22"/>
    <p:sldId id="279" r:id="rId23"/>
    <p:sldId id="280" r:id="rId24"/>
    <p:sldId id="281" r:id="rId25"/>
    <p:sldId id="271" r:id="rId26"/>
    <p:sldId id="272"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ng.Ahmed Ehsan" initials="EE" lastIdx="1" clrIdx="0">
    <p:extLst>
      <p:ext uri="{19B8F6BF-5375-455C-9EA6-DF929625EA0E}">
        <p15:presenceInfo xmlns:p15="http://schemas.microsoft.com/office/powerpoint/2012/main" userId="b4c6a249850803e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نمط داكن 1 - تميي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74" d="100"/>
          <a:sy n="74" d="100"/>
        </p:scale>
        <p:origin x="55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514B68C9-FAF3-4A27-B605-DD5B9E13900F}" type="datetimeFigureOut">
              <a:rPr lang="en-US" smtClean="0"/>
              <a:t>4/17/2017</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CE1B9C4A-1932-426C-B8FC-40667AD3FE2E}" type="slidenum">
              <a:rPr lang="en-US" smtClean="0"/>
              <a:t>‹#›</a:t>
            </a:fld>
            <a:endParaRPr lang="en-US"/>
          </a:p>
        </p:txBody>
      </p:sp>
    </p:spTree>
    <p:extLst>
      <p:ext uri="{BB962C8B-B14F-4D97-AF65-F5344CB8AC3E}">
        <p14:creationId xmlns:p14="http://schemas.microsoft.com/office/powerpoint/2010/main" val="87072312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en-US" dirty="0"/>
          </a:p>
        </p:txBody>
      </p:sp>
      <p:sp>
        <p:nvSpPr>
          <p:cNvPr id="7" name="Date Placeholder 6"/>
          <p:cNvSpPr>
            <a:spLocks noGrp="1"/>
          </p:cNvSpPr>
          <p:nvPr>
            <p:ph type="dt" sz="half" idx="10"/>
          </p:nvPr>
        </p:nvSpPr>
        <p:spPr/>
        <p:txBody>
          <a:bodyPr/>
          <a:lstStyle/>
          <a:p>
            <a:fld id="{30DEE6D9-06C2-47DF-8064-554A64E3D67E}" type="datetimeFigureOut">
              <a:rPr lang="en-US" smtClean="0"/>
              <a:t>4/17/2017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390452-9A25-4AB1-BD48-68B6322F6B60}" type="slidenum">
              <a:rPr lang="en-US" smtClean="0"/>
              <a:t>‹#›</a:t>
            </a:fld>
            <a:endParaRPr lang="en-US"/>
          </a:p>
        </p:txBody>
      </p:sp>
    </p:spTree>
    <p:extLst>
      <p:ext uri="{BB962C8B-B14F-4D97-AF65-F5344CB8AC3E}">
        <p14:creationId xmlns:p14="http://schemas.microsoft.com/office/powerpoint/2010/main" val="2047840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30DEE6D9-06C2-47DF-8064-554A64E3D67E}" type="datetimeFigureOut">
              <a:rPr lang="en-US" smtClean="0"/>
              <a:t>4/17/2017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90452-9A25-4AB1-BD48-68B6322F6B60}" type="slidenum">
              <a:rPr lang="en-US" smtClean="0"/>
              <a:t>‹#›</a:t>
            </a:fld>
            <a:endParaRPr lang="en-US"/>
          </a:p>
        </p:txBody>
      </p:sp>
    </p:spTree>
    <p:extLst>
      <p:ext uri="{BB962C8B-B14F-4D97-AF65-F5344CB8AC3E}">
        <p14:creationId xmlns:p14="http://schemas.microsoft.com/office/powerpoint/2010/main" val="691200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ar-SA"/>
              <a:t>انقر لتحرير نمط العنوان الرئيسي</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30DEE6D9-06C2-47DF-8064-554A64E3D67E}" type="datetimeFigureOut">
              <a:rPr lang="en-US" smtClean="0"/>
              <a:t>4/17/2017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90452-9A25-4AB1-BD48-68B6322F6B60}" type="slidenum">
              <a:rPr lang="en-US" smtClean="0"/>
              <a:t>‹#›</a:t>
            </a:fld>
            <a:endParaRPr lang="en-US"/>
          </a:p>
        </p:txBody>
      </p:sp>
    </p:spTree>
    <p:extLst>
      <p:ext uri="{BB962C8B-B14F-4D97-AF65-F5344CB8AC3E}">
        <p14:creationId xmlns:p14="http://schemas.microsoft.com/office/powerpoint/2010/main" val="3513168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30DEE6D9-06C2-47DF-8064-554A64E3D67E}" type="datetimeFigureOut">
              <a:rPr lang="en-US" smtClean="0"/>
              <a:t>4/17/2017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90452-9A25-4AB1-BD48-68B6322F6B60}" type="slidenum">
              <a:rPr lang="en-US" smtClean="0"/>
              <a:t>‹#›</a:t>
            </a:fld>
            <a:endParaRPr lang="en-US"/>
          </a:p>
        </p:txBody>
      </p:sp>
    </p:spTree>
    <p:extLst>
      <p:ext uri="{BB962C8B-B14F-4D97-AF65-F5344CB8AC3E}">
        <p14:creationId xmlns:p14="http://schemas.microsoft.com/office/powerpoint/2010/main" val="2868841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1120000" y="2505075"/>
            <a:ext cx="5025216" cy="368458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ar-SA"/>
              <a:t>تحرير أنماط النص الرئيسي</a:t>
            </a:r>
          </a:p>
        </p:txBody>
      </p:sp>
      <p:sp>
        <p:nvSpPr>
          <p:cNvPr id="6" name="Content Placeholder 5"/>
          <p:cNvSpPr>
            <a:spLocks noGrp="1"/>
          </p:cNvSpPr>
          <p:nvPr>
            <p:ph sz="quarter" idx="4"/>
          </p:nvPr>
        </p:nvSpPr>
        <p:spPr>
          <a:xfrm>
            <a:off x="6319840" y="2505075"/>
            <a:ext cx="5035548" cy="368458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30DEE6D9-06C2-47DF-8064-554A64E3D67E}" type="datetimeFigureOut">
              <a:rPr lang="en-US" smtClean="0"/>
              <a:t>4/17/2017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390452-9A25-4AB1-BD48-68B6322F6B60}" type="slidenum">
              <a:rPr lang="en-US" smtClean="0"/>
              <a:t>‹#›</a:t>
            </a:fld>
            <a:endParaRPr lang="en-US"/>
          </a:p>
        </p:txBody>
      </p:sp>
    </p:spTree>
    <p:extLst>
      <p:ext uri="{BB962C8B-B14F-4D97-AF65-F5344CB8AC3E}">
        <p14:creationId xmlns:p14="http://schemas.microsoft.com/office/powerpoint/2010/main" val="3823434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30DEE6D9-06C2-47DF-8064-554A64E3D67E}" type="datetimeFigureOut">
              <a:rPr lang="en-US" smtClean="0"/>
              <a:t>4/17/2017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390452-9A25-4AB1-BD48-68B6322F6B60}" type="slidenum">
              <a:rPr lang="en-US" smtClean="0"/>
              <a:t>‹#›</a:t>
            </a:fld>
            <a:endParaRPr lang="en-US"/>
          </a:p>
        </p:txBody>
      </p:sp>
    </p:spTree>
    <p:extLst>
      <p:ext uri="{BB962C8B-B14F-4D97-AF65-F5344CB8AC3E}">
        <p14:creationId xmlns:p14="http://schemas.microsoft.com/office/powerpoint/2010/main" val="1933554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DEE6D9-06C2-47DF-8064-554A64E3D67E}" type="datetimeFigureOut">
              <a:rPr lang="en-US" smtClean="0"/>
              <a:t>4/17/2017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390452-9A25-4AB1-BD48-68B6322F6B60}" type="slidenum">
              <a:rPr lang="en-US" smtClean="0"/>
              <a:t>‹#›</a:t>
            </a:fld>
            <a:endParaRPr lang="en-US"/>
          </a:p>
        </p:txBody>
      </p:sp>
    </p:spTree>
    <p:extLst>
      <p:ext uri="{BB962C8B-B14F-4D97-AF65-F5344CB8AC3E}">
        <p14:creationId xmlns:p14="http://schemas.microsoft.com/office/powerpoint/2010/main" val="3295541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30DEE6D9-06C2-47DF-8064-554A64E3D67E}" type="datetimeFigureOut">
              <a:rPr lang="en-US" smtClean="0"/>
              <a:t>4/17/2017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90452-9A25-4AB1-BD48-68B6322F6B60}" type="slidenum">
              <a:rPr lang="en-US" smtClean="0"/>
              <a:t>‹#›</a:t>
            </a:fld>
            <a:endParaRPr lang="en-US"/>
          </a:p>
        </p:txBody>
      </p:sp>
    </p:spTree>
    <p:extLst>
      <p:ext uri="{BB962C8B-B14F-4D97-AF65-F5344CB8AC3E}">
        <p14:creationId xmlns:p14="http://schemas.microsoft.com/office/powerpoint/2010/main" val="2076028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30DEE6D9-06C2-47DF-8064-554A64E3D67E}" type="datetimeFigureOut">
              <a:rPr lang="en-US" smtClean="0"/>
              <a:t>4/17/2017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90452-9A25-4AB1-BD48-68B6322F6B60}" type="slidenum">
              <a:rPr lang="en-US" smtClean="0"/>
              <a:t>‹#›</a:t>
            </a:fld>
            <a:endParaRPr lang="en-US"/>
          </a:p>
        </p:txBody>
      </p:sp>
    </p:spTree>
    <p:extLst>
      <p:ext uri="{BB962C8B-B14F-4D97-AF65-F5344CB8AC3E}">
        <p14:creationId xmlns:p14="http://schemas.microsoft.com/office/powerpoint/2010/main" val="2635163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30DEE6D9-06C2-47DF-8064-554A64E3D67E}" type="datetimeFigureOut">
              <a:rPr lang="en-US" smtClean="0"/>
              <a:t>4/17/2017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90452-9A25-4AB1-BD48-68B6322F6B60}" type="slidenum">
              <a:rPr lang="en-US" smtClean="0"/>
              <a:t>‹#›</a:t>
            </a:fld>
            <a:endParaRPr lang="en-US"/>
          </a:p>
        </p:txBody>
      </p:sp>
    </p:spTree>
    <p:extLst>
      <p:ext uri="{BB962C8B-B14F-4D97-AF65-F5344CB8AC3E}">
        <p14:creationId xmlns:p14="http://schemas.microsoft.com/office/powerpoint/2010/main" val="2883071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30DEE6D9-06C2-47DF-8064-554A64E3D67E}" type="datetimeFigureOut">
              <a:rPr lang="en-US" smtClean="0"/>
              <a:t>4/17/2017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90452-9A25-4AB1-BD48-68B6322F6B60}" type="slidenum">
              <a:rPr lang="en-US" smtClean="0"/>
              <a:t>‹#›</a:t>
            </a:fld>
            <a:endParaRPr lang="en-US"/>
          </a:p>
        </p:txBody>
      </p:sp>
    </p:spTree>
    <p:extLst>
      <p:ext uri="{BB962C8B-B14F-4D97-AF65-F5344CB8AC3E}">
        <p14:creationId xmlns:p14="http://schemas.microsoft.com/office/powerpoint/2010/main" val="1567106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ar-SA"/>
              <a:t>انقر لتحرير نمط العنوان الرئيسي</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30DEE6D9-06C2-47DF-8064-554A64E3D67E}" type="datetimeFigureOut">
              <a:rPr lang="en-US" smtClean="0"/>
              <a:t>4/17/2017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90452-9A25-4AB1-BD48-68B6322F6B60}"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694287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ar-SA"/>
              <a:t>انقر لتحرير نمط العنوان الرئيسي</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30DEE6D9-06C2-47DF-8064-554A64E3D67E}" type="datetimeFigureOut">
              <a:rPr lang="en-US" smtClean="0"/>
              <a:t>4/17/2017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90452-9A25-4AB1-BD48-68B6322F6B60}" type="slidenum">
              <a:rPr lang="en-US" smtClean="0"/>
              <a:t>‹#›</a:t>
            </a:fld>
            <a:endParaRPr lang="en-US"/>
          </a:p>
        </p:txBody>
      </p:sp>
    </p:spTree>
    <p:extLst>
      <p:ext uri="{BB962C8B-B14F-4D97-AF65-F5344CB8AC3E}">
        <p14:creationId xmlns:p14="http://schemas.microsoft.com/office/powerpoint/2010/main" val="31035299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أعمدة">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ar-SA"/>
              <a:t>انقر لتحرير نمط العنوان الرئيسي</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ar-SA"/>
              <a:t>تحرير أنماط النص الرئيسي</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ar-SA"/>
              <a:t>تحرير أنماط النص الرئيسي</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3" name="Date Placeholder 2"/>
          <p:cNvSpPr>
            <a:spLocks noGrp="1"/>
          </p:cNvSpPr>
          <p:nvPr>
            <p:ph type="dt" sz="half" idx="10"/>
          </p:nvPr>
        </p:nvSpPr>
        <p:spPr/>
        <p:txBody>
          <a:bodyPr/>
          <a:lstStyle/>
          <a:p>
            <a:fld id="{30DEE6D9-06C2-47DF-8064-554A64E3D67E}" type="datetimeFigureOut">
              <a:rPr lang="en-US" smtClean="0"/>
              <a:t>4/17/2017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390452-9A25-4AB1-BD48-68B6322F6B60}" type="slidenum">
              <a:rPr lang="en-US" smtClean="0"/>
              <a:t>‹#›</a:t>
            </a:fld>
            <a:endParaRPr lang="en-US"/>
          </a:p>
        </p:txBody>
      </p:sp>
    </p:spTree>
    <p:extLst>
      <p:ext uri="{BB962C8B-B14F-4D97-AF65-F5344CB8AC3E}">
        <p14:creationId xmlns:p14="http://schemas.microsoft.com/office/powerpoint/2010/main" val="21306869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أعمدة صور">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ar-SA"/>
              <a:t>انقر لتحرير نمط العنوان الرئيسي</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تحرير أنماط النص الرئيسي</a:t>
            </a:r>
          </a:p>
        </p:txBody>
      </p:sp>
      <p:sp>
        <p:nvSpPr>
          <p:cNvPr id="3" name="Date Placeholder 2"/>
          <p:cNvSpPr>
            <a:spLocks noGrp="1"/>
          </p:cNvSpPr>
          <p:nvPr>
            <p:ph type="dt" sz="half" idx="10"/>
          </p:nvPr>
        </p:nvSpPr>
        <p:spPr/>
        <p:txBody>
          <a:bodyPr/>
          <a:lstStyle/>
          <a:p>
            <a:fld id="{30DEE6D9-06C2-47DF-8064-554A64E3D67E}" type="datetimeFigureOut">
              <a:rPr lang="en-US" smtClean="0"/>
              <a:t>4/17/2017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390452-9A25-4AB1-BD48-68B6322F6B60}" type="slidenum">
              <a:rPr lang="en-US" smtClean="0"/>
              <a:t>‹#›</a:t>
            </a:fld>
            <a:endParaRPr lang="en-US"/>
          </a:p>
        </p:txBody>
      </p:sp>
    </p:spTree>
    <p:extLst>
      <p:ext uri="{BB962C8B-B14F-4D97-AF65-F5344CB8AC3E}">
        <p14:creationId xmlns:p14="http://schemas.microsoft.com/office/powerpoint/2010/main" val="22191857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30DEE6D9-06C2-47DF-8064-554A64E3D67E}" type="datetimeFigureOut">
              <a:rPr lang="en-US" smtClean="0"/>
              <a:t>4/17/2017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90452-9A25-4AB1-BD48-68B6322F6B60}" type="slidenum">
              <a:rPr lang="en-US" smtClean="0"/>
              <a:t>‹#›</a:t>
            </a:fld>
            <a:endParaRPr lang="en-US"/>
          </a:p>
        </p:txBody>
      </p:sp>
    </p:spTree>
    <p:extLst>
      <p:ext uri="{BB962C8B-B14F-4D97-AF65-F5344CB8AC3E}">
        <p14:creationId xmlns:p14="http://schemas.microsoft.com/office/powerpoint/2010/main" val="39155792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30DEE6D9-06C2-47DF-8064-554A64E3D67E}" type="datetimeFigureOut">
              <a:rPr lang="en-US" smtClean="0"/>
              <a:t>4/17/2017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90452-9A25-4AB1-BD48-68B6322F6B60}" type="slidenum">
              <a:rPr lang="en-US" smtClean="0"/>
              <a:t>‹#›</a:t>
            </a:fld>
            <a:endParaRPr lang="en-US"/>
          </a:p>
        </p:txBody>
      </p:sp>
    </p:spTree>
    <p:extLst>
      <p:ext uri="{BB962C8B-B14F-4D97-AF65-F5344CB8AC3E}">
        <p14:creationId xmlns:p14="http://schemas.microsoft.com/office/powerpoint/2010/main" val="2355729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0DEE6D9-06C2-47DF-8064-554A64E3D67E}" type="datetimeFigureOut">
              <a:rPr lang="en-US" smtClean="0"/>
              <a:t>4/17/2017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4C390452-9A25-4AB1-BD48-68B6322F6B60}" type="slidenum">
              <a:rPr lang="en-US" smtClean="0"/>
              <a:t>‹#›</a:t>
            </a:fld>
            <a:endParaRPr lang="en-US"/>
          </a:p>
        </p:txBody>
      </p:sp>
    </p:spTree>
    <p:extLst>
      <p:ext uri="{BB962C8B-B14F-4D97-AF65-F5344CB8AC3E}">
        <p14:creationId xmlns:p14="http://schemas.microsoft.com/office/powerpoint/2010/main" val="3048395971"/>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24436" y="2322916"/>
            <a:ext cx="11279840" cy="2329766"/>
          </a:xfrm>
        </p:spPr>
        <p:txBody>
          <a:bodyPr>
            <a:noAutofit/>
          </a:bodyPr>
          <a:lstStyle/>
          <a:p>
            <a:pPr algn="ctr">
              <a:lnSpc>
                <a:spcPct val="150000"/>
              </a:lnSpc>
            </a:pPr>
            <a:r>
              <a:rPr lang="en-US" sz="3300" spc="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Effects of Natural Pigments on the Poly ( methyl  methacrylate ) </a:t>
            </a:r>
            <a:br>
              <a:rPr lang="en-US" sz="3300" spc="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3300" spc="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Biopolymer</a:t>
            </a:r>
            <a:br>
              <a:rPr lang="en-US" sz="3300" spc="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en-US" sz="3300" spc="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عنوان فرعي 2"/>
          <p:cNvSpPr>
            <a:spLocks noGrp="1"/>
          </p:cNvSpPr>
          <p:nvPr>
            <p:ph type="subTitle" idx="1"/>
          </p:nvPr>
        </p:nvSpPr>
        <p:spPr>
          <a:xfrm>
            <a:off x="524436" y="4993057"/>
            <a:ext cx="5616389" cy="1125355"/>
          </a:xfrm>
        </p:spPr>
        <p:txBody>
          <a:bodyPr anchor="t">
            <a:normAutofit fontScale="85000" lnSpcReduction="10000"/>
          </a:bodyPr>
          <a:lstStyle/>
          <a:p>
            <a:pPr algn="l"/>
            <a:r>
              <a:rPr lang="en-US" dirty="0"/>
              <a:t>Jaleel Kareem Ahmed</a:t>
            </a:r>
          </a:p>
          <a:p>
            <a:pPr algn="l"/>
            <a:r>
              <a:rPr lang="en-US" dirty="0"/>
              <a:t> University of Babylon / Babylon – Iraq </a:t>
            </a:r>
          </a:p>
        </p:txBody>
      </p:sp>
    </p:spTree>
    <p:extLst>
      <p:ext uri="{BB962C8B-B14F-4D97-AF65-F5344CB8AC3E}">
        <p14:creationId xmlns:p14="http://schemas.microsoft.com/office/powerpoint/2010/main" val="10103360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par>
                                <p:cTn id="21" presetID="21" presetClass="entr" presetSubtype="1" fill="hold" grpId="0" nodeType="with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wheel(1)">
                                      <p:cBhvr>
                                        <p:cTn id="23" dur="2000"/>
                                        <p:tgtEl>
                                          <p:spTgt spid="3">
                                            <p:txEl>
                                              <p:pRg st="0" end="0"/>
                                            </p:txEl>
                                          </p:spTgt>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wheel(1)">
                                      <p:cBhvr>
                                        <p:cTn id="26"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32637" y="5156066"/>
            <a:ext cx="3362996" cy="845490"/>
          </a:xfrm>
        </p:spPr>
        <p:txBody>
          <a:bodyPr>
            <a:noAutofit/>
          </a:bodyPr>
          <a:lstStyle/>
          <a:p>
            <a:r>
              <a:rPr lang="en-US" sz="3600" dirty="0">
                <a:latin typeface="Times New Roman" panose="02020603050405020304" pitchFamily="18" charset="0"/>
                <a:cs typeface="Times New Roman" panose="02020603050405020304" pitchFamily="18" charset="0"/>
              </a:rPr>
              <a:t>PMMA structure </a:t>
            </a:r>
            <a:br>
              <a:rPr lang="ar-IQ" sz="3600" dirty="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pic>
        <p:nvPicPr>
          <p:cNvPr id="4" name="عنصر نائب للمحتوى 3"/>
          <p:cNvPicPr>
            <a:picLocks noGrp="1" noChangeAspect="1"/>
          </p:cNvPicPr>
          <p:nvPr>
            <p:ph idx="1"/>
          </p:nvPr>
        </p:nvPicPr>
        <p:blipFill rotWithShape="1">
          <a:blip r:embed="rId2"/>
          <a:srcRect l="15365" r="5869"/>
          <a:stretch/>
        </p:blipFill>
        <p:spPr>
          <a:xfrm>
            <a:off x="4632637" y="1343459"/>
            <a:ext cx="3284112" cy="3722455"/>
          </a:xfrm>
          <a:prstGeom prst="rect">
            <a:avLst/>
          </a:prstGeom>
        </p:spPr>
      </p:pic>
    </p:spTree>
    <p:extLst>
      <p:ext uri="{BB962C8B-B14F-4D97-AF65-F5344CB8AC3E}">
        <p14:creationId xmlns:p14="http://schemas.microsoft.com/office/powerpoint/2010/main" val="25291090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par>
                                <p:cTn id="10" presetID="21" presetClass="entr" presetSubtype="1"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205761" y="5770061"/>
            <a:ext cx="6234453" cy="766293"/>
          </a:xfrm>
        </p:spPr>
        <p:txBody>
          <a:bodyPr>
            <a:normAutofit/>
          </a:bodyPr>
          <a:lstStyle/>
          <a:p>
            <a:r>
              <a:rPr lang="en-US" sz="3200" dirty="0">
                <a:latin typeface="Times New Roman" panose="02020603050405020304" pitchFamily="18" charset="0"/>
                <a:cs typeface="Times New Roman" panose="02020603050405020304" pitchFamily="18" charset="0"/>
              </a:rPr>
              <a:t>The structures of chlorophyll a and b</a:t>
            </a:r>
          </a:p>
        </p:txBody>
      </p:sp>
      <p:pic>
        <p:nvPicPr>
          <p:cNvPr id="4" name="عنصر نائب للمحتوى 3"/>
          <p:cNvPicPr>
            <a:picLocks noGrp="1" noChangeAspect="1"/>
          </p:cNvPicPr>
          <p:nvPr>
            <p:ph idx="1"/>
          </p:nvPr>
        </p:nvPicPr>
        <p:blipFill>
          <a:blip r:embed="rId2"/>
          <a:stretch>
            <a:fillRect/>
          </a:stretch>
        </p:blipFill>
        <p:spPr>
          <a:xfrm>
            <a:off x="4215674" y="365125"/>
            <a:ext cx="4632112" cy="5404936"/>
          </a:xfrm>
          <a:prstGeom prst="rect">
            <a:avLst/>
          </a:prstGeom>
        </p:spPr>
      </p:pic>
      <p:pic>
        <p:nvPicPr>
          <p:cNvPr id="3" name="صورة 2"/>
          <p:cNvPicPr>
            <a:picLocks noChangeAspect="1"/>
          </p:cNvPicPr>
          <p:nvPr/>
        </p:nvPicPr>
        <p:blipFill>
          <a:blip r:embed="rId3"/>
          <a:stretch>
            <a:fillRect/>
          </a:stretch>
        </p:blipFill>
        <p:spPr>
          <a:xfrm>
            <a:off x="6817027" y="455408"/>
            <a:ext cx="2030759" cy="563813"/>
          </a:xfrm>
          <a:prstGeom prst="rect">
            <a:avLst/>
          </a:prstGeom>
        </p:spPr>
      </p:pic>
    </p:spTree>
    <p:extLst>
      <p:ext uri="{BB962C8B-B14F-4D97-AF65-F5344CB8AC3E}">
        <p14:creationId xmlns:p14="http://schemas.microsoft.com/office/powerpoint/2010/main" val="42665703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ctr"/>
            <a:r>
              <a:rPr lang="en-US" sz="3000" dirty="0">
                <a:latin typeface="Times New Roman" panose="02020603050405020304" pitchFamily="18" charset="0"/>
                <a:cs typeface="Times New Roman" panose="02020603050405020304" pitchFamily="18" charset="0"/>
              </a:rPr>
              <a:t>Procedure of chlorophyll extraction (a)citrus </a:t>
            </a:r>
            <a:r>
              <a:rPr lang="en-US" sz="3000" dirty="0" err="1">
                <a:latin typeface="Times New Roman" panose="02020603050405020304" pitchFamily="18" charset="0"/>
                <a:cs typeface="Times New Roman" panose="02020603050405020304" pitchFamily="18" charset="0"/>
              </a:rPr>
              <a:t>aurantium</a:t>
            </a:r>
            <a:r>
              <a:rPr lang="en-US" sz="3000" dirty="0">
                <a:latin typeface="Times New Roman" panose="02020603050405020304" pitchFamily="18" charset="0"/>
                <a:cs typeface="Times New Roman" panose="02020603050405020304" pitchFamily="18" charset="0"/>
              </a:rPr>
              <a:t> leaves, (b)the remnants of leaves and (c)extracted chlorophyll solution, (d)dense chlorophyll pigment</a:t>
            </a:r>
          </a:p>
        </p:txBody>
      </p:sp>
      <p:pic>
        <p:nvPicPr>
          <p:cNvPr id="5" name="عنصر نائب للمحتوى 4"/>
          <p:cNvPicPr>
            <a:picLocks noGrp="1" noChangeAspect="1"/>
          </p:cNvPicPr>
          <p:nvPr>
            <p:ph idx="1"/>
          </p:nvPr>
        </p:nvPicPr>
        <p:blipFill rotWithShape="1">
          <a:blip r:embed="rId2">
            <a:extLst>
              <a:ext uri="{28A0092B-C50C-407E-A947-70E740481C1C}">
                <a14:useLocalDpi xmlns:a14="http://schemas.microsoft.com/office/drawing/2010/main" val="0"/>
              </a:ext>
            </a:extLst>
          </a:blip>
          <a:srcRect l="3661" t="2276" r="3417"/>
          <a:stretch/>
        </p:blipFill>
        <p:spPr>
          <a:xfrm>
            <a:off x="2807594" y="1803042"/>
            <a:ext cx="6593983" cy="4824284"/>
          </a:xfrm>
        </p:spPr>
      </p:pic>
    </p:spTree>
    <p:extLst>
      <p:ext uri="{BB962C8B-B14F-4D97-AF65-F5344CB8AC3E}">
        <p14:creationId xmlns:p14="http://schemas.microsoft.com/office/powerpoint/2010/main" val="39429674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66670" y="5532437"/>
            <a:ext cx="11436439" cy="1325563"/>
          </a:xfrm>
        </p:spPr>
        <p:txBody>
          <a:bodyPr>
            <a:noAutofit/>
          </a:bodyPr>
          <a:lstStyle/>
          <a:p>
            <a:r>
              <a:rPr lang="en-US" sz="2800" dirty="0">
                <a:latin typeface="Times New Roman" panose="02020603050405020304" pitchFamily="18" charset="0"/>
                <a:cs typeface="Times New Roman" panose="02020603050405020304" pitchFamily="18" charset="0"/>
              </a:rPr>
              <a:t>(a) Cherry fruit, (b) extracted anthocyanin solution, (c) dense anthocyanin dye.</a:t>
            </a:r>
          </a:p>
        </p:txBody>
      </p:sp>
      <p:pic>
        <p:nvPicPr>
          <p:cNvPr id="5" name="عنصر نائب للمحتوى 4"/>
          <p:cNvPicPr>
            <a:picLocks noGrp="1" noChangeAspect="1"/>
          </p:cNvPicPr>
          <p:nvPr>
            <p:ph idx="1"/>
          </p:nvPr>
        </p:nvPicPr>
        <p:blipFill rotWithShape="1">
          <a:blip r:embed="rId2">
            <a:extLst>
              <a:ext uri="{28A0092B-C50C-407E-A947-70E740481C1C}">
                <a14:useLocalDpi xmlns:a14="http://schemas.microsoft.com/office/drawing/2010/main" val="0"/>
              </a:ext>
            </a:extLst>
          </a:blip>
          <a:srcRect l="13307" r="9882"/>
          <a:stretch/>
        </p:blipFill>
        <p:spPr>
          <a:xfrm>
            <a:off x="2850524" y="146184"/>
            <a:ext cx="6490952" cy="5623266"/>
          </a:xfrm>
        </p:spPr>
      </p:pic>
    </p:spTree>
    <p:extLst>
      <p:ext uri="{BB962C8B-B14F-4D97-AF65-F5344CB8AC3E}">
        <p14:creationId xmlns:p14="http://schemas.microsoft.com/office/powerpoint/2010/main" val="25521138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180303"/>
            <a:ext cx="10515600" cy="1017431"/>
          </a:xfrm>
        </p:spPr>
        <p:txBody>
          <a:bodyPr>
            <a:noAutofit/>
          </a:bodyPr>
          <a:lstStyle/>
          <a:p>
            <a:pPr algn="just">
              <a:lnSpc>
                <a:spcPct val="100000"/>
              </a:lnSpc>
            </a:pPr>
            <a:r>
              <a:rPr lang="en-US" sz="2800" dirty="0">
                <a:latin typeface="Times New Roman" panose="02020603050405020304" pitchFamily="18" charset="0"/>
                <a:cs typeface="Times New Roman" panose="02020603050405020304" pitchFamily="18" charset="0"/>
              </a:rPr>
              <a:t>Procedure of anthocyanin extraction (a)red rose, (b)cleaned petals (c)heating mixture on 70°C,and (d)extracted anthocyanin dye.</a:t>
            </a:r>
          </a:p>
        </p:txBody>
      </p:sp>
      <p:pic>
        <p:nvPicPr>
          <p:cNvPr id="5" name="عنصر نائب للمحتوى 4"/>
          <p:cNvPicPr>
            <a:picLocks noGrp="1" noChangeAspect="1"/>
          </p:cNvPicPr>
          <p:nvPr>
            <p:ph idx="1"/>
          </p:nvPr>
        </p:nvPicPr>
        <p:blipFill rotWithShape="1">
          <a:blip r:embed="rId2">
            <a:extLst>
              <a:ext uri="{28A0092B-C50C-407E-A947-70E740481C1C}">
                <a14:useLocalDpi xmlns:a14="http://schemas.microsoft.com/office/drawing/2010/main" val="0"/>
              </a:ext>
            </a:extLst>
          </a:blip>
          <a:srcRect l="3955" r="7250"/>
          <a:stretch/>
        </p:blipFill>
        <p:spPr>
          <a:xfrm>
            <a:off x="3271234" y="1347999"/>
            <a:ext cx="5906503" cy="5155832"/>
          </a:xfrm>
        </p:spPr>
      </p:pic>
    </p:spTree>
    <p:extLst>
      <p:ext uri="{BB962C8B-B14F-4D97-AF65-F5344CB8AC3E}">
        <p14:creationId xmlns:p14="http://schemas.microsoft.com/office/powerpoint/2010/main" val="14725876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par>
                                <p:cTn id="10" presetID="1"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197" y="5344732"/>
            <a:ext cx="10515600" cy="1325563"/>
          </a:xfrm>
        </p:spPr>
        <p:txBody>
          <a:bodyPr>
            <a:noAutofit/>
          </a:bodyPr>
          <a:lstStyle/>
          <a:p>
            <a:pPr algn="ctr"/>
            <a:r>
              <a:rPr lang="en-US" sz="2800" dirty="0">
                <a:latin typeface="Times New Roman" panose="02020603050405020304" pitchFamily="18" charset="0"/>
                <a:cs typeface="Times New Roman" panose="02020603050405020304" pitchFamily="18" charset="0"/>
              </a:rPr>
              <a:t>Color change of anthocyanin aqueous solution (a) dark red to, (b) scarlet red in acidic solution, while changing to, (c) reddish green color in the basic solution.</a:t>
            </a:r>
          </a:p>
        </p:txBody>
      </p:sp>
      <p:pic>
        <p:nvPicPr>
          <p:cNvPr id="5" name="عنصر نائب للمحتوى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0169" y="558307"/>
            <a:ext cx="9431657" cy="4786425"/>
          </a:xfrm>
        </p:spPr>
      </p:pic>
    </p:spTree>
    <p:extLst>
      <p:ext uri="{BB962C8B-B14F-4D97-AF65-F5344CB8AC3E}">
        <p14:creationId xmlns:p14="http://schemas.microsoft.com/office/powerpoint/2010/main" val="13474626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79100" y="4666668"/>
            <a:ext cx="10515600" cy="1325563"/>
          </a:xfrm>
        </p:spPr>
        <p:txBody>
          <a:bodyPr>
            <a:noAutofit/>
          </a:bodyPr>
          <a:lstStyle/>
          <a:p>
            <a:pPr algn="ctr"/>
            <a:r>
              <a:rPr lang="en-US" sz="3200" dirty="0">
                <a:latin typeface="Times New Roman" panose="02020603050405020304" pitchFamily="18" charset="0"/>
                <a:cs typeface="Times New Roman" panose="02020603050405020304" pitchFamily="18" charset="0"/>
              </a:rPr>
              <a:t>Chang in red rose color of the leaves from (a) deep red to (b) shine red.</a:t>
            </a:r>
          </a:p>
        </p:txBody>
      </p:sp>
      <p:pic>
        <p:nvPicPr>
          <p:cNvPr id="5" name="عنصر نائب للمحتوى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55493" y="1575386"/>
            <a:ext cx="6363588" cy="2972215"/>
          </a:xfrm>
        </p:spPr>
      </p:pic>
    </p:spTree>
    <p:extLst>
      <p:ext uri="{BB962C8B-B14F-4D97-AF65-F5344CB8AC3E}">
        <p14:creationId xmlns:p14="http://schemas.microsoft.com/office/powerpoint/2010/main" val="40798275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55"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strVal val="#ppt_w*0.70"/>
                                          </p:val>
                                        </p:tav>
                                        <p:tav tm="100000">
                                          <p:val>
                                            <p:strVal val="#ppt_w"/>
                                          </p:val>
                                        </p:tav>
                                      </p:tavLst>
                                    </p:anim>
                                    <p:anim calcmode="lin" valueType="num">
                                      <p:cBhvr>
                                        <p:cTn id="11" dur="1000" fill="hold"/>
                                        <p:tgtEl>
                                          <p:spTgt spid="2"/>
                                        </p:tgtEl>
                                        <p:attrNameLst>
                                          <p:attrName>ppt_h</p:attrName>
                                        </p:attrNameLst>
                                      </p:cBhvr>
                                      <p:tavLst>
                                        <p:tav tm="0">
                                          <p:val>
                                            <p:strVal val="#ppt_h"/>
                                          </p:val>
                                        </p:tav>
                                        <p:tav tm="100000">
                                          <p:val>
                                            <p:strVal val="#ppt_h"/>
                                          </p:val>
                                        </p:tav>
                                      </p:tavLst>
                                    </p:anim>
                                    <p:animEffect transition="in" filter="fade">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912022" y="4851400"/>
            <a:ext cx="10649755" cy="1325563"/>
          </a:xfrm>
        </p:spPr>
        <p:txBody>
          <a:bodyPr>
            <a:noAutofit/>
          </a:bodyPr>
          <a:lstStyle/>
          <a:p>
            <a:pPr algn="ctr"/>
            <a:r>
              <a:rPr lang="en-US" sz="2800" dirty="0">
                <a:latin typeface="Times New Roman" panose="02020603050405020304" pitchFamily="18" charset="0"/>
                <a:cs typeface="Times New Roman" panose="02020603050405020304" pitchFamily="18" charset="0"/>
              </a:rPr>
              <a:t>Effect of aqueous copper </a:t>
            </a:r>
            <a:r>
              <a:rPr lang="en-US" sz="2800" dirty="0" err="1">
                <a:latin typeface="Times New Roman" panose="02020603050405020304" pitchFamily="18" charset="0"/>
                <a:cs typeface="Times New Roman" panose="02020603050405020304" pitchFamily="18" charset="0"/>
              </a:rPr>
              <a:t>sulphate</a:t>
            </a:r>
            <a:r>
              <a:rPr lang="en-US" sz="2800" dirty="0">
                <a:latin typeface="Times New Roman" panose="02020603050405020304" pitchFamily="18" charset="0"/>
                <a:cs typeface="Times New Roman" panose="02020603050405020304" pitchFamily="18" charset="0"/>
              </a:rPr>
              <a:t> solution on red rose. (a) red rose, (b) </a:t>
            </a:r>
            <a:r>
              <a:rPr lang="en-US" sz="2800" dirty="0" err="1">
                <a:latin typeface="Times New Roman" panose="02020603050405020304" pitchFamily="18" charset="0"/>
                <a:cs typeface="Times New Roman" panose="02020603050405020304" pitchFamily="18" charset="0"/>
              </a:rPr>
              <a:t>sparyed</a:t>
            </a:r>
            <a:r>
              <a:rPr lang="en-US" sz="2800" dirty="0">
                <a:latin typeface="Times New Roman" panose="02020603050405020304" pitchFamily="18" charset="0"/>
                <a:cs typeface="Times New Roman" panose="02020603050405020304" pitchFamily="18" charset="0"/>
              </a:rPr>
              <a:t> red flower with aqueous copper </a:t>
            </a:r>
            <a:r>
              <a:rPr lang="en-US" sz="2800" dirty="0" err="1">
                <a:latin typeface="Times New Roman" panose="02020603050405020304" pitchFamily="18" charset="0"/>
                <a:cs typeface="Times New Roman" panose="02020603050405020304" pitchFamily="18" charset="0"/>
              </a:rPr>
              <a:t>sulphate</a:t>
            </a:r>
            <a:r>
              <a:rPr lang="en-US" sz="2800" dirty="0">
                <a:latin typeface="Times New Roman" panose="02020603050405020304" pitchFamily="18" charset="0"/>
                <a:cs typeface="Times New Roman" panose="02020603050405020304" pitchFamily="18" charset="0"/>
              </a:rPr>
              <a:t>, (c) appearance of black spot inside the leaves.</a:t>
            </a:r>
          </a:p>
        </p:txBody>
      </p:sp>
      <p:pic>
        <p:nvPicPr>
          <p:cNvPr id="5" name="عنصر نائب للمحتوى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6101" y="1648496"/>
            <a:ext cx="9481595" cy="3033238"/>
          </a:xfrm>
        </p:spPr>
      </p:pic>
    </p:spTree>
    <p:extLst>
      <p:ext uri="{BB962C8B-B14F-4D97-AF65-F5344CB8AC3E}">
        <p14:creationId xmlns:p14="http://schemas.microsoft.com/office/powerpoint/2010/main" val="35152375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par>
                                <p:cTn id="10" presetID="6"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575904" y="1192555"/>
            <a:ext cx="7974259" cy="646232"/>
          </a:xfrm>
          <a:prstGeom prst="rect">
            <a:avLst/>
          </a:prstGeom>
        </p:spPr>
      </p:pic>
      <p:pic>
        <p:nvPicPr>
          <p:cNvPr id="5" name="صورة 4"/>
          <p:cNvPicPr>
            <a:picLocks noChangeAspect="1"/>
          </p:cNvPicPr>
          <p:nvPr/>
        </p:nvPicPr>
        <p:blipFill>
          <a:blip r:embed="rId3"/>
          <a:stretch>
            <a:fillRect/>
          </a:stretch>
        </p:blipFill>
        <p:spPr>
          <a:xfrm>
            <a:off x="721834" y="326866"/>
            <a:ext cx="10516511" cy="975445"/>
          </a:xfrm>
          <a:prstGeom prst="rect">
            <a:avLst/>
          </a:prstGeom>
        </p:spPr>
      </p:pic>
      <p:pic>
        <p:nvPicPr>
          <p:cNvPr id="11" name="صورة 10"/>
          <p:cNvPicPr>
            <a:picLocks noChangeAspect="1"/>
          </p:cNvPicPr>
          <p:nvPr/>
        </p:nvPicPr>
        <p:blipFill rotWithShape="1">
          <a:blip r:embed="rId4">
            <a:extLst>
              <a:ext uri="{28A0092B-C50C-407E-A947-70E740481C1C}">
                <a14:useLocalDpi xmlns:a14="http://schemas.microsoft.com/office/drawing/2010/main" val="0"/>
              </a:ext>
            </a:extLst>
          </a:blip>
          <a:srcRect b="32827"/>
          <a:stretch/>
        </p:blipFill>
        <p:spPr>
          <a:xfrm>
            <a:off x="575903" y="2596422"/>
            <a:ext cx="10102401" cy="3968911"/>
          </a:xfrm>
          <a:prstGeom prst="rect">
            <a:avLst/>
          </a:prstGeom>
        </p:spPr>
      </p:pic>
      <p:pic>
        <p:nvPicPr>
          <p:cNvPr id="13" name="صورة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5904" y="1838787"/>
            <a:ext cx="10102400" cy="757635"/>
          </a:xfrm>
          <a:prstGeom prst="rect">
            <a:avLst/>
          </a:prstGeom>
        </p:spPr>
      </p:pic>
    </p:spTree>
    <p:extLst>
      <p:ext uri="{BB962C8B-B14F-4D97-AF65-F5344CB8AC3E}">
        <p14:creationId xmlns:p14="http://schemas.microsoft.com/office/powerpoint/2010/main" val="29849815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par>
                                <p:cTn id="8" presetID="21" presetClass="entr" presetSubtype="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heel(1)">
                                      <p:cBhvr>
                                        <p:cTn id="10" dur="2000"/>
                                        <p:tgtEl>
                                          <p:spTgt spid="13"/>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5479" y="507657"/>
            <a:ext cx="9598380" cy="1984536"/>
          </a:xfrm>
          <a:prstGeom prst="rect">
            <a:avLst/>
          </a:prstGeom>
        </p:spPr>
      </p:pic>
      <p:pic>
        <p:nvPicPr>
          <p:cNvPr id="7" name="صورة 6"/>
          <p:cNvPicPr>
            <a:picLocks noChangeAspect="1"/>
          </p:cNvPicPr>
          <p:nvPr/>
        </p:nvPicPr>
        <p:blipFill rotWithShape="1">
          <a:blip r:embed="rId3">
            <a:extLst>
              <a:ext uri="{28A0092B-C50C-407E-A947-70E740481C1C}">
                <a14:useLocalDpi xmlns:a14="http://schemas.microsoft.com/office/drawing/2010/main" val="0"/>
              </a:ext>
            </a:extLst>
          </a:blip>
          <a:srcRect t="-3255" b="34576"/>
          <a:stretch/>
        </p:blipFill>
        <p:spPr>
          <a:xfrm>
            <a:off x="1155478" y="2273253"/>
            <a:ext cx="9598381" cy="4076032"/>
          </a:xfrm>
          <a:prstGeom prst="rect">
            <a:avLst/>
          </a:prstGeom>
        </p:spPr>
      </p:pic>
    </p:spTree>
    <p:extLst>
      <p:ext uri="{BB962C8B-B14F-4D97-AF65-F5344CB8AC3E}">
        <p14:creationId xmlns:p14="http://schemas.microsoft.com/office/powerpoint/2010/main" val="10420020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229" y="402335"/>
            <a:ext cx="10247965" cy="2057529"/>
          </a:xfrm>
          <a:prstGeom prst="rect">
            <a:avLst/>
          </a:prstGeom>
        </p:spPr>
      </p:pic>
      <p:sp>
        <p:nvSpPr>
          <p:cNvPr id="6" name="مربع نص 5"/>
          <p:cNvSpPr txBox="1"/>
          <p:nvPr/>
        </p:nvSpPr>
        <p:spPr>
          <a:xfrm>
            <a:off x="789229" y="2569335"/>
            <a:ext cx="9925994"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Poly (methyl methacrylate) powder (PMMA):</a:t>
            </a:r>
          </a:p>
        </p:txBody>
      </p:sp>
      <p:pic>
        <p:nvPicPr>
          <p:cNvPr id="8" name="صورة 7"/>
          <p:cNvPicPr>
            <a:picLocks noChangeAspect="1"/>
          </p:cNvPicPr>
          <p:nvPr/>
        </p:nvPicPr>
        <p:blipFill rotWithShape="1">
          <a:blip r:embed="rId3">
            <a:extLst>
              <a:ext uri="{28A0092B-C50C-407E-A947-70E740481C1C}">
                <a14:useLocalDpi xmlns:a14="http://schemas.microsoft.com/office/drawing/2010/main" val="0"/>
              </a:ext>
            </a:extLst>
          </a:blip>
          <a:srcRect b="37617"/>
          <a:stretch/>
        </p:blipFill>
        <p:spPr>
          <a:xfrm>
            <a:off x="789229" y="3140471"/>
            <a:ext cx="10698726" cy="3595180"/>
          </a:xfrm>
          <a:prstGeom prst="rect">
            <a:avLst/>
          </a:prstGeom>
        </p:spPr>
      </p:pic>
    </p:spTree>
    <p:extLst>
      <p:ext uri="{BB962C8B-B14F-4D97-AF65-F5344CB8AC3E}">
        <p14:creationId xmlns:p14="http://schemas.microsoft.com/office/powerpoint/2010/main" val="37753429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par>
                                <p:cTn id="8" presetID="2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edge">
                                      <p:cBhvr>
                                        <p:cTn id="10" dur="2000"/>
                                        <p:tgtEl>
                                          <p:spTgt spid="8"/>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p:cNvPicPr>
            <a:picLocks noGrp="1" noChangeAspect="1"/>
          </p:cNvPicPr>
          <p:nvPr>
            <p:ph idx="1"/>
          </p:nvPr>
        </p:nvPicPr>
        <p:blipFill rotWithShape="1">
          <a:blip r:embed="rId2">
            <a:extLst>
              <a:ext uri="{28A0092B-C50C-407E-A947-70E740481C1C}">
                <a14:useLocalDpi xmlns:a14="http://schemas.microsoft.com/office/drawing/2010/main" val="0"/>
              </a:ext>
            </a:extLst>
          </a:blip>
          <a:srcRect t="64892"/>
          <a:stretch/>
        </p:blipFill>
        <p:spPr>
          <a:xfrm>
            <a:off x="937758" y="309092"/>
            <a:ext cx="10060800" cy="2158755"/>
          </a:xfrm>
        </p:spPr>
      </p:pic>
      <p:pic>
        <p:nvPicPr>
          <p:cNvPr id="7" name="صورة 6"/>
          <p:cNvPicPr>
            <a:picLocks noChangeAspect="1"/>
          </p:cNvPicPr>
          <p:nvPr/>
        </p:nvPicPr>
        <p:blipFill rotWithShape="1">
          <a:blip r:embed="rId3">
            <a:extLst>
              <a:ext uri="{28A0092B-C50C-407E-A947-70E740481C1C}">
                <a14:useLocalDpi xmlns:a14="http://schemas.microsoft.com/office/drawing/2010/main" val="0"/>
              </a:ext>
            </a:extLst>
          </a:blip>
          <a:srcRect t="1" b="35934"/>
          <a:stretch/>
        </p:blipFill>
        <p:spPr>
          <a:xfrm>
            <a:off x="937758" y="2467847"/>
            <a:ext cx="10060800" cy="3945832"/>
          </a:xfrm>
          <a:prstGeom prst="rect">
            <a:avLst/>
          </a:prstGeom>
        </p:spPr>
      </p:pic>
    </p:spTree>
    <p:extLst>
      <p:ext uri="{BB962C8B-B14F-4D97-AF65-F5344CB8AC3E}">
        <p14:creationId xmlns:p14="http://schemas.microsoft.com/office/powerpoint/2010/main" val="14300681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
                                        <p:tgtEl>
                                          <p:spTgt spid="5"/>
                                        </p:tgtEl>
                                      </p:cBhvr>
                                    </p:animEffect>
                                    <p:anim calcmode="lin" valueType="num">
                                      <p:cBhvr>
                                        <p:cTn id="8" dur="800" fill="hold"/>
                                        <p:tgtEl>
                                          <p:spTgt spid="5"/>
                                        </p:tgtEl>
                                        <p:attrNameLst>
                                          <p:attrName>ppt_x</p:attrName>
                                        </p:attrNameLst>
                                      </p:cBhvr>
                                      <p:tavLst>
                                        <p:tav tm="0">
                                          <p:val>
                                            <p:strVal val="#ppt_x"/>
                                          </p:val>
                                        </p:tav>
                                        <p:tav tm="100000">
                                          <p:val>
                                            <p:strVal val="#ppt_x"/>
                                          </p:val>
                                        </p:tav>
                                      </p:tavLst>
                                    </p:anim>
                                    <p:anim calcmode="lin" valueType="num">
                                      <p:cBhvr>
                                        <p:cTn id="9" dur="800" fill="hold"/>
                                        <p:tgtEl>
                                          <p:spTgt spid="5"/>
                                        </p:tgtEl>
                                        <p:attrNameLst>
                                          <p:attrName>ppt_y</p:attrName>
                                        </p:attrNameLst>
                                      </p:cBhvr>
                                      <p:tavLst>
                                        <p:tav tm="0">
                                          <p:val>
                                            <p:strVal val="#ppt_y+0.31"/>
                                          </p:val>
                                        </p:tav>
                                        <p:tav tm="100000">
                                          <p:val>
                                            <p:strVal val="#ppt_y+0.31"/>
                                          </p:val>
                                        </p:tav>
                                      </p:tavLst>
                                    </p:anim>
                                    <p:anim calcmode="lin" valueType="num">
                                      <p:cBhvr>
                                        <p:cTn id="10" dur="1200" decel="50000" fill="hold">
                                          <p:stCondLst>
                                            <p:cond delay="8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1200" decel="50000" fill="hold">
                                          <p:stCondLst>
                                            <p:cond delay="8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43"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200"/>
                                        <p:tgtEl>
                                          <p:spTgt spid="7"/>
                                        </p:tgtEl>
                                      </p:cBhvr>
                                    </p:animEffect>
                                    <p:anim calcmode="lin" valueType="num">
                                      <p:cBhvr>
                                        <p:cTn id="15" dur="800" fill="hold"/>
                                        <p:tgtEl>
                                          <p:spTgt spid="7"/>
                                        </p:tgtEl>
                                        <p:attrNameLst>
                                          <p:attrName>ppt_x</p:attrName>
                                        </p:attrNameLst>
                                      </p:cBhvr>
                                      <p:tavLst>
                                        <p:tav tm="0">
                                          <p:val>
                                            <p:strVal val="#ppt_x"/>
                                          </p:val>
                                        </p:tav>
                                        <p:tav tm="100000">
                                          <p:val>
                                            <p:strVal val="#ppt_x"/>
                                          </p:val>
                                        </p:tav>
                                      </p:tavLst>
                                    </p:anim>
                                    <p:anim calcmode="lin" valueType="num">
                                      <p:cBhvr>
                                        <p:cTn id="16" dur="800" fill="hold"/>
                                        <p:tgtEl>
                                          <p:spTgt spid="7"/>
                                        </p:tgtEl>
                                        <p:attrNameLst>
                                          <p:attrName>ppt_y</p:attrName>
                                        </p:attrNameLst>
                                      </p:cBhvr>
                                      <p:tavLst>
                                        <p:tav tm="0">
                                          <p:val>
                                            <p:strVal val="#ppt_y+0.31"/>
                                          </p:val>
                                        </p:tav>
                                        <p:tav tm="100000">
                                          <p:val>
                                            <p:strVal val="#ppt_y+0.31"/>
                                          </p:val>
                                        </p:tav>
                                      </p:tavLst>
                                    </p:anim>
                                    <p:anim calcmode="lin" valueType="num">
                                      <p:cBhvr>
                                        <p:cTn id="17" dur="1200" decel="50000" fill="hold">
                                          <p:stCondLst>
                                            <p:cond delay="8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1200" decel="50000" fill="hold">
                                          <p:stCondLst>
                                            <p:cond delay="8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p:cNvPicPr>
            <a:picLocks noGrp="1" noChangeAspect="1"/>
          </p:cNvPicPr>
          <p:nvPr>
            <p:ph idx="1"/>
          </p:nvPr>
        </p:nvPicPr>
        <p:blipFill rotWithShape="1">
          <a:blip r:embed="rId2">
            <a:extLst>
              <a:ext uri="{28A0092B-C50C-407E-A947-70E740481C1C}">
                <a14:useLocalDpi xmlns:a14="http://schemas.microsoft.com/office/drawing/2010/main" val="0"/>
              </a:ext>
            </a:extLst>
          </a:blip>
          <a:srcRect t="64892"/>
          <a:stretch/>
        </p:blipFill>
        <p:spPr>
          <a:xfrm>
            <a:off x="1092953" y="437881"/>
            <a:ext cx="9789695" cy="2112136"/>
          </a:xfrm>
        </p:spPr>
      </p:pic>
      <p:pic>
        <p:nvPicPr>
          <p:cNvPr id="7" name="صورة 6"/>
          <p:cNvPicPr>
            <a:picLocks noChangeAspect="1"/>
          </p:cNvPicPr>
          <p:nvPr/>
        </p:nvPicPr>
        <p:blipFill rotWithShape="1">
          <a:blip r:embed="rId3">
            <a:extLst>
              <a:ext uri="{28A0092B-C50C-407E-A947-70E740481C1C}">
                <a14:useLocalDpi xmlns:a14="http://schemas.microsoft.com/office/drawing/2010/main" val="0"/>
              </a:ext>
            </a:extLst>
          </a:blip>
          <a:srcRect b="31136"/>
          <a:stretch/>
        </p:blipFill>
        <p:spPr>
          <a:xfrm>
            <a:off x="1092953" y="2550016"/>
            <a:ext cx="9789695" cy="3850783"/>
          </a:xfrm>
          <a:prstGeom prst="rect">
            <a:avLst/>
          </a:prstGeom>
        </p:spPr>
      </p:pic>
    </p:spTree>
    <p:extLst>
      <p:ext uri="{BB962C8B-B14F-4D97-AF65-F5344CB8AC3E}">
        <p14:creationId xmlns:p14="http://schemas.microsoft.com/office/powerpoint/2010/main" val="2865770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8931" y="110354"/>
            <a:ext cx="10112503" cy="2555573"/>
          </a:xfrm>
        </p:spPr>
      </p:pic>
      <p:pic>
        <p:nvPicPr>
          <p:cNvPr id="7" name="صورة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931" y="2562896"/>
            <a:ext cx="10112503" cy="4082603"/>
          </a:xfrm>
          <a:prstGeom prst="rect">
            <a:avLst/>
          </a:prstGeom>
        </p:spPr>
      </p:pic>
    </p:spTree>
    <p:extLst>
      <p:ext uri="{BB962C8B-B14F-4D97-AF65-F5344CB8AC3E}">
        <p14:creationId xmlns:p14="http://schemas.microsoft.com/office/powerpoint/2010/main" val="36824137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6505" y="2375529"/>
            <a:ext cx="10632679" cy="3664662"/>
          </a:xfrm>
          <a:prstGeom prst="rect">
            <a:avLst/>
          </a:prstGeom>
        </p:spPr>
      </p:pic>
      <p:pic>
        <p:nvPicPr>
          <p:cNvPr id="8" name="صورة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4405" y="1496235"/>
            <a:ext cx="8641724" cy="879294"/>
          </a:xfrm>
          <a:prstGeom prst="rect">
            <a:avLst/>
          </a:prstGeom>
        </p:spPr>
      </p:pic>
    </p:spTree>
    <p:extLst>
      <p:ext uri="{BB962C8B-B14F-4D97-AF65-F5344CB8AC3E}">
        <p14:creationId xmlns:p14="http://schemas.microsoft.com/office/powerpoint/2010/main" val="6890520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par>
                                <p:cTn id="10" presetID="21" presetClass="entr" presetSubtype="1"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17372" y="1083167"/>
            <a:ext cx="10515600" cy="781095"/>
          </a:xfrm>
        </p:spPr>
        <p:txBody>
          <a:bodyPr>
            <a:noAutofit/>
          </a:bodyPr>
          <a:lstStyle/>
          <a:p>
            <a:r>
              <a:rPr lang="en-US" sz="3200" dirty="0">
                <a:latin typeface="Times New Roman" panose="02020603050405020304" pitchFamily="18" charset="0"/>
                <a:cs typeface="Times New Roman" panose="02020603050405020304" pitchFamily="18" charset="0"/>
              </a:rPr>
              <a:t>Expected destroyed secondary bond by pigments in PMMA.</a:t>
            </a:r>
          </a:p>
        </p:txBody>
      </p:sp>
      <p:pic>
        <p:nvPicPr>
          <p:cNvPr id="5" name="عنصر نائب للمحتوى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7372" y="2005930"/>
            <a:ext cx="9957255" cy="4072898"/>
          </a:xfrm>
        </p:spPr>
      </p:pic>
    </p:spTree>
    <p:extLst>
      <p:ext uri="{BB962C8B-B14F-4D97-AF65-F5344CB8AC3E}">
        <p14:creationId xmlns:p14="http://schemas.microsoft.com/office/powerpoint/2010/main" val="17140681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20000" y="5447384"/>
            <a:ext cx="10515600" cy="729579"/>
          </a:xfrm>
        </p:spPr>
        <p:txBody>
          <a:bodyPr>
            <a:noAutofit/>
          </a:bodyPr>
          <a:lstStyle/>
          <a:p>
            <a:pPr algn="ctr"/>
            <a:r>
              <a:rPr lang="en-US" sz="3200" dirty="0">
                <a:latin typeface="Times New Roman" panose="02020603050405020304" pitchFamily="18" charset="0"/>
                <a:cs typeface="Times New Roman" panose="02020603050405020304" pitchFamily="18" charset="0"/>
              </a:rPr>
              <a:t>Activation energy for chain rupture in PMMA</a:t>
            </a:r>
          </a:p>
        </p:txBody>
      </p:sp>
      <p:pic>
        <p:nvPicPr>
          <p:cNvPr id="5" name="عنصر نائب للمحتوى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68750" y="658281"/>
            <a:ext cx="8618099" cy="4789103"/>
          </a:xfrm>
        </p:spPr>
      </p:pic>
    </p:spTree>
    <p:extLst>
      <p:ext uri="{BB962C8B-B14F-4D97-AF65-F5344CB8AC3E}">
        <p14:creationId xmlns:p14="http://schemas.microsoft.com/office/powerpoint/2010/main" val="1859091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34851" y="540913"/>
            <a:ext cx="11694017" cy="5847008"/>
          </a:xfrm>
        </p:spPr>
        <p:txBody>
          <a:bodyPr>
            <a:normAutofit fontScale="85000" lnSpcReduction="20000"/>
          </a:bodyPr>
          <a:lstStyle/>
          <a:p>
            <a:pPr marL="0" indent="0" algn="just">
              <a:lnSpc>
                <a:spcPct val="150000"/>
              </a:lnSpc>
              <a:buNone/>
            </a:pPr>
            <a:r>
              <a:rPr lang="en-US" dirty="0">
                <a:latin typeface="Times New Roman" panose="02020603050405020304" pitchFamily="18" charset="0"/>
                <a:cs typeface="Times New Roman" panose="02020603050405020304" pitchFamily="18" charset="0"/>
              </a:rPr>
              <a:t>This research deals with the effects of natural pigments ( chlorophyll and anthocyanin ) on the secondary ( Engineering ) bonds in the poly (methyl methacrylate )which play an important role on the physical and chemical properties of polymer. Natural pigments extracted from plants by a simple methods and show a good agreement with the standard one which characterized by ultraviolet – visible ( UV – Vis ) spectroscopy and Fourier transform infrared ( FTIR) spectroscopy . The blend of poly (methyl methacrylate , PMMA )with pigments were characterized by FTIR , differential scanning calorimeter ( DSC) , hardness , and density. Hardness of PMMA decreases as concentration of pigment increases while density show decreasing by anthocyanin higher than with chlorophyll , this due to presence of many hydroxyl groups in anthocyanin molecule and it is smaller than chlorophyll molecule , so it diffuses more in the PMMA polymer and creates voids between the polymer chains which is destroyed secondary bonds. </a:t>
            </a:r>
          </a:p>
        </p:txBody>
      </p:sp>
    </p:spTree>
    <p:extLst>
      <p:ext uri="{BB962C8B-B14F-4D97-AF65-F5344CB8AC3E}">
        <p14:creationId xmlns:p14="http://schemas.microsoft.com/office/powerpoint/2010/main" val="21559073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31818" y="848462"/>
            <a:ext cx="11784169" cy="6009538"/>
          </a:xfrm>
        </p:spPr>
        <p:txBody>
          <a:bodyPr>
            <a:normAutofit/>
          </a:bodyPr>
          <a:lstStyle/>
          <a:p>
            <a:pPr marL="0" indent="0" algn="just">
              <a:lnSpc>
                <a:spcPct val="150000"/>
              </a:lnSpc>
              <a:buNone/>
            </a:pPr>
            <a:r>
              <a:rPr lang="en-US" dirty="0">
                <a:latin typeface="Times New Roman" panose="02020603050405020304" pitchFamily="18" charset="0"/>
                <a:cs typeface="Times New Roman" panose="02020603050405020304" pitchFamily="18" charset="0"/>
              </a:rPr>
              <a:t>Results show that anthocyanin shows higher depression in glass transition temperature (Tg) of PMMA than do chlorophyll where its maximum effect is 3%. From Tg data calculations depending on polymer molecular model which its content the simplest idealized model of a linear silk-like molecule i.e. chain model without branching, the energies provided by the pigment to destroy the secondary bonds as a function of pigments concentration ( depress in Tg values ) are shown in the following table. </a:t>
            </a:r>
          </a:p>
        </p:txBody>
      </p:sp>
    </p:spTree>
    <p:extLst>
      <p:ext uri="{BB962C8B-B14F-4D97-AF65-F5344CB8AC3E}">
        <p14:creationId xmlns:p14="http://schemas.microsoft.com/office/powerpoint/2010/main" val="5647215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extLst>
              <p:ext uri="{D42A27DB-BD31-4B8C-83A1-F6EECF244321}">
                <p14:modId xmlns:p14="http://schemas.microsoft.com/office/powerpoint/2010/main" val="2179548094"/>
              </p:ext>
            </p:extLst>
          </p:nvPr>
        </p:nvGraphicFramePr>
        <p:xfrm>
          <a:off x="1442434" y="669702"/>
          <a:ext cx="9504609" cy="2821793"/>
        </p:xfrm>
        <a:graphic>
          <a:graphicData uri="http://schemas.openxmlformats.org/drawingml/2006/table">
            <a:tbl>
              <a:tblPr firstRow="1" firstCol="1" bandRow="1">
                <a:tableStyleId>{125E5076-3810-47DD-B79F-674D7AD40C01}</a:tableStyleId>
              </a:tblPr>
              <a:tblGrid>
                <a:gridCol w="2296575">
                  <a:extLst>
                    <a:ext uri="{9D8B030D-6E8A-4147-A177-3AD203B41FA5}">
                      <a16:colId xmlns:a16="http://schemas.microsoft.com/office/drawing/2014/main" val="3031631499"/>
                    </a:ext>
                  </a:extLst>
                </a:gridCol>
                <a:gridCol w="4039527">
                  <a:extLst>
                    <a:ext uri="{9D8B030D-6E8A-4147-A177-3AD203B41FA5}">
                      <a16:colId xmlns:a16="http://schemas.microsoft.com/office/drawing/2014/main" val="2679687702"/>
                    </a:ext>
                  </a:extLst>
                </a:gridCol>
                <a:gridCol w="3168507">
                  <a:extLst>
                    <a:ext uri="{9D8B030D-6E8A-4147-A177-3AD203B41FA5}">
                      <a16:colId xmlns:a16="http://schemas.microsoft.com/office/drawing/2014/main" val="407446475"/>
                    </a:ext>
                  </a:extLst>
                </a:gridCol>
              </a:tblGrid>
              <a:tr h="823983">
                <a:tc>
                  <a:txBody>
                    <a:bodyPr/>
                    <a:lstStyle/>
                    <a:p>
                      <a:pPr marL="0" marR="0" algn="ctr" rtl="0">
                        <a:lnSpc>
                          <a:spcPct val="115000"/>
                        </a:lnSpc>
                        <a:spcBef>
                          <a:spcPts val="0"/>
                        </a:spcBef>
                        <a:spcAft>
                          <a:spcPts val="0"/>
                        </a:spcAft>
                      </a:pPr>
                      <a:r>
                        <a:rPr lang="en-US" sz="1800" dirty="0">
                          <a:effectLst/>
                        </a:rPr>
                        <a:t>Pigment</a:t>
                      </a:r>
                      <a:endParaRPr lang="en-US" sz="1600" b="0" i="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rtl="0">
                        <a:lnSpc>
                          <a:spcPct val="115000"/>
                        </a:lnSpc>
                        <a:spcBef>
                          <a:spcPts val="0"/>
                        </a:spcBef>
                        <a:spcAft>
                          <a:spcPts val="0"/>
                        </a:spcAft>
                      </a:pPr>
                      <a:r>
                        <a:rPr lang="en-US" sz="1800" dirty="0">
                          <a:effectLst/>
                        </a:rPr>
                        <a:t>Glass transition temperature</a:t>
                      </a:r>
                      <a:endParaRPr lang="en-US" sz="1600" dirty="0">
                        <a:effectLst/>
                      </a:endParaRPr>
                    </a:p>
                    <a:p>
                      <a:pPr marL="0" marR="0" algn="ctr" rtl="0">
                        <a:lnSpc>
                          <a:spcPct val="115000"/>
                        </a:lnSpc>
                        <a:spcBef>
                          <a:spcPts val="0"/>
                        </a:spcBef>
                        <a:spcAft>
                          <a:spcPts val="0"/>
                        </a:spcAft>
                      </a:pPr>
                      <a:r>
                        <a:rPr lang="en-US" sz="1800" dirty="0">
                          <a:effectLst/>
                        </a:rPr>
                        <a:t> (</a:t>
                      </a:r>
                      <a:r>
                        <a:rPr lang="en-US" sz="1800" baseline="30000" dirty="0">
                          <a:effectLst/>
                        </a:rPr>
                        <a:t>o</a:t>
                      </a:r>
                      <a:r>
                        <a:rPr lang="en-US" sz="1800" dirty="0">
                          <a:effectLst/>
                        </a:rPr>
                        <a:t>C)</a:t>
                      </a:r>
                      <a:endParaRPr lang="en-US" sz="1600" b="0" i="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rtl="0">
                        <a:lnSpc>
                          <a:spcPct val="115000"/>
                        </a:lnSpc>
                        <a:spcBef>
                          <a:spcPts val="0"/>
                        </a:spcBef>
                        <a:spcAft>
                          <a:spcPts val="0"/>
                        </a:spcAft>
                      </a:pPr>
                      <a:r>
                        <a:rPr lang="en-US" sz="1800">
                          <a:effectLst/>
                        </a:rPr>
                        <a:t>Given energy by added pigments (kJ mol</a:t>
                      </a:r>
                      <a:r>
                        <a:rPr lang="en-US" sz="1800" baseline="30000">
                          <a:effectLst/>
                        </a:rPr>
                        <a:t>-1</a:t>
                      </a:r>
                      <a:r>
                        <a:rPr lang="en-US" sz="1800">
                          <a:effectLst/>
                        </a:rPr>
                        <a:t>)</a:t>
                      </a:r>
                      <a:endParaRPr lang="en-US" sz="1600" b="0" i="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4193611"/>
                  </a:ext>
                </a:extLst>
              </a:tr>
              <a:tr h="399562">
                <a:tc>
                  <a:txBody>
                    <a:bodyPr/>
                    <a:lstStyle/>
                    <a:p>
                      <a:pPr marL="0" marR="0" algn="l" rtl="0">
                        <a:lnSpc>
                          <a:spcPct val="115000"/>
                        </a:lnSpc>
                        <a:spcBef>
                          <a:spcPts val="0"/>
                        </a:spcBef>
                        <a:spcAft>
                          <a:spcPts val="0"/>
                        </a:spcAft>
                      </a:pPr>
                      <a:r>
                        <a:rPr lang="en-US" sz="1800">
                          <a:effectLst/>
                        </a:rPr>
                        <a:t>Pure PMMA</a:t>
                      </a:r>
                      <a:endParaRPr lang="en-US" sz="1600" b="0" i="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rtl="0">
                        <a:lnSpc>
                          <a:spcPct val="115000"/>
                        </a:lnSpc>
                        <a:spcBef>
                          <a:spcPts val="0"/>
                        </a:spcBef>
                        <a:spcAft>
                          <a:spcPts val="0"/>
                        </a:spcAft>
                      </a:pPr>
                      <a:r>
                        <a:rPr lang="en-US" sz="1800" dirty="0">
                          <a:effectLst/>
                        </a:rPr>
                        <a:t>64.1</a:t>
                      </a:r>
                      <a:endParaRPr lang="en-US" sz="1600" b="0" i="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rtl="0">
                        <a:lnSpc>
                          <a:spcPct val="115000"/>
                        </a:lnSpc>
                        <a:spcBef>
                          <a:spcPts val="0"/>
                        </a:spcBef>
                        <a:spcAft>
                          <a:spcPts val="0"/>
                        </a:spcAft>
                      </a:pPr>
                      <a:r>
                        <a:rPr lang="en-US" sz="1800">
                          <a:effectLst/>
                        </a:rPr>
                        <a:t>----</a:t>
                      </a:r>
                      <a:endParaRPr lang="en-US" sz="1600" b="0" i="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1840336"/>
                  </a:ext>
                </a:extLst>
              </a:tr>
              <a:tr h="399562">
                <a:tc>
                  <a:txBody>
                    <a:bodyPr/>
                    <a:lstStyle/>
                    <a:p>
                      <a:pPr marL="0" marR="0" algn="l" rtl="0">
                        <a:lnSpc>
                          <a:spcPct val="115000"/>
                        </a:lnSpc>
                        <a:spcBef>
                          <a:spcPts val="0"/>
                        </a:spcBef>
                        <a:spcAft>
                          <a:spcPts val="0"/>
                        </a:spcAft>
                      </a:pPr>
                      <a:r>
                        <a:rPr lang="en-US" sz="1800">
                          <a:effectLst/>
                        </a:rPr>
                        <a:t>3% chlorophyll </a:t>
                      </a:r>
                      <a:endParaRPr lang="en-US" sz="1600" b="0" i="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rtl="0">
                        <a:lnSpc>
                          <a:spcPct val="115000"/>
                        </a:lnSpc>
                        <a:spcBef>
                          <a:spcPts val="0"/>
                        </a:spcBef>
                        <a:spcAft>
                          <a:spcPts val="0"/>
                        </a:spcAft>
                      </a:pPr>
                      <a:r>
                        <a:rPr lang="en-US" sz="1800">
                          <a:effectLst/>
                        </a:rPr>
                        <a:t>57.4</a:t>
                      </a:r>
                      <a:endParaRPr lang="en-US" sz="1600" b="0" i="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rtl="0">
                        <a:lnSpc>
                          <a:spcPct val="115000"/>
                        </a:lnSpc>
                        <a:spcBef>
                          <a:spcPts val="0"/>
                        </a:spcBef>
                        <a:spcAft>
                          <a:spcPts val="0"/>
                        </a:spcAft>
                      </a:pPr>
                      <a:r>
                        <a:rPr lang="en-US" sz="1800">
                          <a:effectLst/>
                        </a:rPr>
                        <a:t>5.12</a:t>
                      </a:r>
                      <a:endParaRPr lang="en-US" sz="1600" b="0" i="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5970682"/>
                  </a:ext>
                </a:extLst>
              </a:tr>
              <a:tr h="399562">
                <a:tc>
                  <a:txBody>
                    <a:bodyPr/>
                    <a:lstStyle/>
                    <a:p>
                      <a:pPr marL="0" marR="0" algn="l" rtl="0">
                        <a:lnSpc>
                          <a:spcPct val="115000"/>
                        </a:lnSpc>
                        <a:spcBef>
                          <a:spcPts val="0"/>
                        </a:spcBef>
                        <a:spcAft>
                          <a:spcPts val="0"/>
                        </a:spcAft>
                      </a:pPr>
                      <a:r>
                        <a:rPr lang="en-US" sz="1800">
                          <a:effectLst/>
                        </a:rPr>
                        <a:t>7% chlorophyll </a:t>
                      </a:r>
                      <a:endParaRPr lang="en-US" sz="1600" b="0" i="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rtl="0">
                        <a:lnSpc>
                          <a:spcPct val="115000"/>
                        </a:lnSpc>
                        <a:spcBef>
                          <a:spcPts val="0"/>
                        </a:spcBef>
                        <a:spcAft>
                          <a:spcPts val="0"/>
                        </a:spcAft>
                      </a:pPr>
                      <a:r>
                        <a:rPr lang="en-US" sz="1800">
                          <a:effectLst/>
                        </a:rPr>
                        <a:t>58.0</a:t>
                      </a:r>
                      <a:endParaRPr lang="en-US" sz="1600" b="0" i="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rtl="0">
                        <a:lnSpc>
                          <a:spcPct val="115000"/>
                        </a:lnSpc>
                        <a:spcBef>
                          <a:spcPts val="0"/>
                        </a:spcBef>
                        <a:spcAft>
                          <a:spcPts val="0"/>
                        </a:spcAft>
                      </a:pPr>
                      <a:r>
                        <a:rPr lang="en-US" sz="1800">
                          <a:effectLst/>
                        </a:rPr>
                        <a:t>4.68</a:t>
                      </a:r>
                      <a:endParaRPr lang="en-US" sz="1600" b="0" i="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33554177"/>
                  </a:ext>
                </a:extLst>
              </a:tr>
              <a:tr h="399562">
                <a:tc>
                  <a:txBody>
                    <a:bodyPr/>
                    <a:lstStyle/>
                    <a:p>
                      <a:pPr marL="0" marR="0" algn="l" rtl="0">
                        <a:lnSpc>
                          <a:spcPct val="115000"/>
                        </a:lnSpc>
                        <a:spcBef>
                          <a:spcPts val="0"/>
                        </a:spcBef>
                        <a:spcAft>
                          <a:spcPts val="0"/>
                        </a:spcAft>
                      </a:pPr>
                      <a:r>
                        <a:rPr lang="en-US" sz="1800">
                          <a:effectLst/>
                        </a:rPr>
                        <a:t>3% anthocyanin </a:t>
                      </a:r>
                      <a:endParaRPr lang="en-US" sz="1600" b="0" i="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rtl="0">
                        <a:lnSpc>
                          <a:spcPct val="115000"/>
                        </a:lnSpc>
                        <a:spcBef>
                          <a:spcPts val="0"/>
                        </a:spcBef>
                        <a:spcAft>
                          <a:spcPts val="0"/>
                        </a:spcAft>
                      </a:pPr>
                      <a:r>
                        <a:rPr lang="en-US" sz="1800">
                          <a:effectLst/>
                        </a:rPr>
                        <a:t>58.7</a:t>
                      </a:r>
                      <a:endParaRPr lang="en-US" sz="1600" b="0" i="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rtl="0">
                        <a:lnSpc>
                          <a:spcPct val="115000"/>
                        </a:lnSpc>
                        <a:spcBef>
                          <a:spcPts val="0"/>
                        </a:spcBef>
                        <a:spcAft>
                          <a:spcPts val="0"/>
                        </a:spcAft>
                      </a:pPr>
                      <a:r>
                        <a:rPr lang="en-US" sz="1800">
                          <a:effectLst/>
                        </a:rPr>
                        <a:t>4.16</a:t>
                      </a:r>
                      <a:endParaRPr lang="en-US" sz="1600" b="0" i="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77644158"/>
                  </a:ext>
                </a:extLst>
              </a:tr>
              <a:tr h="399562">
                <a:tc>
                  <a:txBody>
                    <a:bodyPr/>
                    <a:lstStyle/>
                    <a:p>
                      <a:pPr marL="0" marR="0" algn="l" rtl="0">
                        <a:lnSpc>
                          <a:spcPct val="115000"/>
                        </a:lnSpc>
                        <a:spcBef>
                          <a:spcPts val="0"/>
                        </a:spcBef>
                        <a:spcAft>
                          <a:spcPts val="0"/>
                        </a:spcAft>
                      </a:pPr>
                      <a:r>
                        <a:rPr lang="en-US" sz="1800">
                          <a:effectLst/>
                        </a:rPr>
                        <a:t>7% anthocyanin</a:t>
                      </a:r>
                      <a:endParaRPr lang="en-US" sz="1600" b="0" i="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rtl="0">
                        <a:lnSpc>
                          <a:spcPct val="115000"/>
                        </a:lnSpc>
                        <a:spcBef>
                          <a:spcPts val="0"/>
                        </a:spcBef>
                        <a:spcAft>
                          <a:spcPts val="0"/>
                        </a:spcAft>
                      </a:pPr>
                      <a:r>
                        <a:rPr lang="en-US" sz="1800">
                          <a:effectLst/>
                        </a:rPr>
                        <a:t>55.1</a:t>
                      </a:r>
                      <a:endParaRPr lang="en-US" sz="1600" b="0" i="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rtl="0">
                        <a:lnSpc>
                          <a:spcPct val="115000"/>
                        </a:lnSpc>
                        <a:spcBef>
                          <a:spcPts val="0"/>
                        </a:spcBef>
                        <a:spcAft>
                          <a:spcPts val="0"/>
                        </a:spcAft>
                      </a:pPr>
                      <a:r>
                        <a:rPr lang="en-US" sz="1800" dirty="0">
                          <a:effectLst/>
                        </a:rPr>
                        <a:t>6.83</a:t>
                      </a:r>
                      <a:endParaRPr lang="en-US" sz="1600" b="0" i="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9716193"/>
                  </a:ext>
                </a:extLst>
              </a:tr>
            </a:tbl>
          </a:graphicData>
        </a:graphic>
      </p:graphicFrame>
      <p:sp>
        <p:nvSpPr>
          <p:cNvPr id="5" name="مربع نص 4"/>
          <p:cNvSpPr txBox="1"/>
          <p:nvPr/>
        </p:nvSpPr>
        <p:spPr>
          <a:xfrm>
            <a:off x="463639" y="3902298"/>
            <a:ext cx="11217499" cy="2308324"/>
          </a:xfrm>
          <a:prstGeom prst="rect">
            <a:avLst/>
          </a:prstGeom>
          <a:noFill/>
        </p:spPr>
        <p:txBody>
          <a:bodyPr wrap="square" rtlCol="0">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From the above tab. It seems that pigments providing  small amounts of energy to depress Tg of the PMMA biopolymer .</a:t>
            </a:r>
          </a:p>
          <a:p>
            <a:pPr algn="just">
              <a:lnSpc>
                <a:spcPct val="150000"/>
              </a:lnSpc>
            </a:pPr>
            <a:r>
              <a:rPr lang="en-US" sz="2400" dirty="0">
                <a:latin typeface="Times New Roman" panose="02020603050405020304" pitchFamily="18" charset="0"/>
                <a:cs typeface="Times New Roman" panose="02020603050405020304" pitchFamily="18" charset="0"/>
              </a:rPr>
              <a:t>All results of addition natural pigments are contributed to theses pigments which act as plasticizers by effecting on secondary bonds of poly (methyl methacrylate ). </a:t>
            </a:r>
          </a:p>
        </p:txBody>
      </p:sp>
    </p:spTree>
    <p:extLst>
      <p:ext uri="{BB962C8B-B14F-4D97-AF65-F5344CB8AC3E}">
        <p14:creationId xmlns:p14="http://schemas.microsoft.com/office/powerpoint/2010/main" val="27124803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3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fltVal val="0"/>
                                          </p:val>
                                        </p:tav>
                                        <p:tav tm="100000">
                                          <p:val>
                                            <p:strVal val="#ppt_w"/>
                                          </p:val>
                                        </p:tav>
                                      </p:tavLst>
                                    </p:anim>
                                    <p:anim calcmode="lin" valueType="num">
                                      <p:cBhvr>
                                        <p:cTn id="24" dur="1000" fill="hold"/>
                                        <p:tgtEl>
                                          <p:spTgt spid="5"/>
                                        </p:tgtEl>
                                        <p:attrNameLst>
                                          <p:attrName>ppt_h</p:attrName>
                                        </p:attrNameLst>
                                      </p:cBhvr>
                                      <p:tavLst>
                                        <p:tav tm="0">
                                          <p:val>
                                            <p:fltVal val="0"/>
                                          </p:val>
                                        </p:tav>
                                        <p:tav tm="100000">
                                          <p:val>
                                            <p:strVal val="#ppt_h"/>
                                          </p:val>
                                        </p:tav>
                                      </p:tavLst>
                                    </p:anim>
                                    <p:anim calcmode="lin" valueType="num">
                                      <p:cBhvr>
                                        <p:cTn id="25" dur="1000" fill="hold"/>
                                        <p:tgtEl>
                                          <p:spTgt spid="5"/>
                                        </p:tgtEl>
                                        <p:attrNameLst>
                                          <p:attrName>style.rotation</p:attrName>
                                        </p:attrNameLst>
                                      </p:cBhvr>
                                      <p:tavLst>
                                        <p:tav tm="0">
                                          <p:val>
                                            <p:fltVal val="90"/>
                                          </p:val>
                                        </p:tav>
                                        <p:tav tm="100000">
                                          <p:val>
                                            <p:fltVal val="0"/>
                                          </p:val>
                                        </p:tav>
                                      </p:tavLst>
                                    </p:anim>
                                    <p:animEffect transition="in" filter="fade">
                                      <p:cBhvr>
                                        <p:cTn id="2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stretch>
            <a:fillRect/>
          </a:stretch>
        </p:blipFill>
        <p:spPr>
          <a:xfrm>
            <a:off x="1685896" y="1300765"/>
            <a:ext cx="9366857" cy="2923506"/>
          </a:xfrm>
          <a:prstGeom prst="rect">
            <a:avLst/>
          </a:prstGeom>
        </p:spPr>
      </p:pic>
      <p:sp>
        <p:nvSpPr>
          <p:cNvPr id="5" name="مربع نص 4"/>
          <p:cNvSpPr txBox="1"/>
          <p:nvPr/>
        </p:nvSpPr>
        <p:spPr>
          <a:xfrm>
            <a:off x="1908753" y="4327302"/>
            <a:ext cx="9144000" cy="400110"/>
          </a:xfrm>
          <a:prstGeom prst="rect">
            <a:avLst/>
          </a:prstGeom>
          <a:noFill/>
        </p:spPr>
        <p:txBody>
          <a:bodyPr wrap="square" rtlCol="0">
            <a:spAutoFit/>
          </a:bodyPr>
          <a:lstStyle/>
          <a:p>
            <a:pPr algn="ctr"/>
            <a:r>
              <a:rPr lang="en-US" sz="2000" dirty="0"/>
              <a:t>The expected structure of M -Cyanidin-3-glucoside complex in acidic pH (M= </a:t>
            </a:r>
            <a:r>
              <a:rPr lang="en-US" sz="2000" dirty="0" err="1"/>
              <a:t>Pb</a:t>
            </a:r>
            <a:r>
              <a:rPr lang="en-US" sz="2000" dirty="0"/>
              <a:t>, Cd).</a:t>
            </a:r>
          </a:p>
        </p:txBody>
      </p:sp>
    </p:spTree>
    <p:extLst>
      <p:ext uri="{BB962C8B-B14F-4D97-AF65-F5344CB8AC3E}">
        <p14:creationId xmlns:p14="http://schemas.microsoft.com/office/powerpoint/2010/main" val="2260702649"/>
      </p:ext>
    </p:extLst>
  </p:cSld>
  <p:clrMapOvr>
    <a:masterClrMapping/>
  </p:clrMapOvr>
  <mc:AlternateContent xmlns:mc="http://schemas.openxmlformats.org/markup-compatibility/2006">
    <mc:Choice xmlns:p14="http://schemas.microsoft.com/office/powerpoint/2010/main" Requires="p14">
      <p:transition spd="slow" p14:dur="3400">
        <p14:reveal thruBlk="1"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stretch>
            <a:fillRect/>
          </a:stretch>
        </p:blipFill>
        <p:spPr>
          <a:xfrm>
            <a:off x="1887920" y="1666722"/>
            <a:ext cx="3447702" cy="2198476"/>
          </a:xfrm>
          <a:prstGeom prst="rect">
            <a:avLst/>
          </a:prstGeom>
        </p:spPr>
      </p:pic>
      <p:pic>
        <p:nvPicPr>
          <p:cNvPr id="5" name="صورة 4"/>
          <p:cNvPicPr>
            <a:picLocks noChangeAspect="1"/>
          </p:cNvPicPr>
          <p:nvPr/>
        </p:nvPicPr>
        <p:blipFill>
          <a:blip r:embed="rId3"/>
          <a:stretch>
            <a:fillRect/>
          </a:stretch>
        </p:blipFill>
        <p:spPr>
          <a:xfrm>
            <a:off x="6401200" y="1666722"/>
            <a:ext cx="3348106" cy="2219810"/>
          </a:xfrm>
          <a:prstGeom prst="rect">
            <a:avLst/>
          </a:prstGeom>
        </p:spPr>
      </p:pic>
      <p:pic>
        <p:nvPicPr>
          <p:cNvPr id="6" name="صورة 5"/>
          <p:cNvPicPr>
            <a:picLocks noChangeAspect="1"/>
          </p:cNvPicPr>
          <p:nvPr/>
        </p:nvPicPr>
        <p:blipFill>
          <a:blip r:embed="rId4"/>
          <a:stretch>
            <a:fillRect/>
          </a:stretch>
        </p:blipFill>
        <p:spPr>
          <a:xfrm>
            <a:off x="2248877" y="3926438"/>
            <a:ext cx="2623677" cy="2271112"/>
          </a:xfrm>
          <a:prstGeom prst="rect">
            <a:avLst/>
          </a:prstGeom>
        </p:spPr>
      </p:pic>
      <p:pic>
        <p:nvPicPr>
          <p:cNvPr id="7" name="صورة 6"/>
          <p:cNvPicPr>
            <a:picLocks noChangeAspect="1"/>
          </p:cNvPicPr>
          <p:nvPr/>
        </p:nvPicPr>
        <p:blipFill>
          <a:blip r:embed="rId5"/>
          <a:stretch>
            <a:fillRect/>
          </a:stretch>
        </p:blipFill>
        <p:spPr>
          <a:xfrm>
            <a:off x="6401200" y="3938432"/>
            <a:ext cx="3348105" cy="2250239"/>
          </a:xfrm>
          <a:prstGeom prst="rect">
            <a:avLst/>
          </a:prstGeom>
        </p:spPr>
      </p:pic>
      <p:sp>
        <p:nvSpPr>
          <p:cNvPr id="8" name="مربع نص 7"/>
          <p:cNvSpPr txBox="1"/>
          <p:nvPr/>
        </p:nvSpPr>
        <p:spPr>
          <a:xfrm>
            <a:off x="3122374" y="6179494"/>
            <a:ext cx="978794" cy="400110"/>
          </a:xfrm>
          <a:prstGeom prst="rect">
            <a:avLst/>
          </a:prstGeom>
          <a:noFill/>
        </p:spPr>
        <p:txBody>
          <a:bodyPr wrap="square" rtlCol="0">
            <a:spAutoFit/>
          </a:bodyPr>
          <a:lstStyle/>
          <a:p>
            <a:r>
              <a:rPr lang="en-US" sz="2000" dirty="0"/>
              <a:t>Juice</a:t>
            </a:r>
          </a:p>
        </p:txBody>
      </p:sp>
      <p:sp>
        <p:nvSpPr>
          <p:cNvPr id="9" name="مربع نص 8"/>
          <p:cNvSpPr txBox="1"/>
          <p:nvPr/>
        </p:nvSpPr>
        <p:spPr>
          <a:xfrm>
            <a:off x="7219008" y="6158243"/>
            <a:ext cx="1712487" cy="400110"/>
          </a:xfrm>
          <a:prstGeom prst="rect">
            <a:avLst/>
          </a:prstGeom>
          <a:noFill/>
        </p:spPr>
        <p:txBody>
          <a:bodyPr wrap="square" rtlCol="0">
            <a:spAutoFit/>
          </a:bodyPr>
          <a:lstStyle/>
          <a:p>
            <a:r>
              <a:rPr lang="en-US" sz="2000" dirty="0"/>
              <a:t>Anthocyanin</a:t>
            </a:r>
          </a:p>
        </p:txBody>
      </p:sp>
      <p:pic>
        <p:nvPicPr>
          <p:cNvPr id="10" name="صورة 9"/>
          <p:cNvPicPr>
            <a:picLocks noChangeAspect="1"/>
          </p:cNvPicPr>
          <p:nvPr/>
        </p:nvPicPr>
        <p:blipFill>
          <a:blip r:embed="rId6"/>
          <a:stretch>
            <a:fillRect/>
          </a:stretch>
        </p:blipFill>
        <p:spPr>
          <a:xfrm>
            <a:off x="322893" y="418034"/>
            <a:ext cx="11443184" cy="1018120"/>
          </a:xfrm>
          <a:prstGeom prst="rect">
            <a:avLst/>
          </a:prstGeom>
        </p:spPr>
      </p:pic>
    </p:spTree>
    <p:extLst>
      <p:ext uri="{BB962C8B-B14F-4D97-AF65-F5344CB8AC3E}">
        <p14:creationId xmlns:p14="http://schemas.microsoft.com/office/powerpoint/2010/main" val="3807511611"/>
      </p:ext>
    </p:extLst>
  </p:cSld>
  <p:clrMapOvr>
    <a:masterClrMapping/>
  </p:clrMapOvr>
  <mc:AlternateContent xmlns:mc="http://schemas.openxmlformats.org/markup-compatibility/2006">
    <mc:Choice xmlns:p14="http://schemas.microsoft.com/office/powerpoint/2010/main" Requires="p14">
      <p:transition spd="slow" p14:dur="3900">
        <p14:glitter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21" presetClass="entr" presetSubtype="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2000"/>
                                        <p:tgtEl>
                                          <p:spTgt spid="6"/>
                                        </p:tgtEl>
                                      </p:cBhvr>
                                    </p:animEffect>
                                  </p:childTnLst>
                                </p:cTn>
                              </p:par>
                              <p:par>
                                <p:cTn id="14" presetID="21" presetClass="entr" presetSubtype="1"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2000"/>
                                        <p:tgtEl>
                                          <p:spTgt spid="7"/>
                                        </p:tgtEl>
                                      </p:cBhvr>
                                    </p:animEffect>
                                  </p:childTnLst>
                                </p:cTn>
                              </p:par>
                              <p:par>
                                <p:cTn id="17" presetID="21" presetClass="entr" presetSubtype="1"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heel(1)">
                                      <p:cBhvr>
                                        <p:cTn id="1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4546" y="425003"/>
            <a:ext cx="11861443" cy="6432997"/>
          </a:xfrm>
        </p:spPr>
        <p:txBody>
          <a:bodyPr>
            <a:normAutofit lnSpcReduction="10000"/>
          </a:bodyPr>
          <a:lstStyle/>
          <a:p>
            <a:pPr marL="0" indent="0">
              <a:lnSpc>
                <a:spcPct val="120000"/>
              </a:lnSpc>
              <a:buNone/>
            </a:pPr>
            <a:r>
              <a:rPr lang="en-US" sz="2400" dirty="0">
                <a:latin typeface="Times New Roman" panose="02020603050405020304" pitchFamily="18" charset="0"/>
                <a:cs typeface="Times New Roman" panose="02020603050405020304" pitchFamily="18" charset="0"/>
              </a:rPr>
              <a:t>Results show strongly interactions via hydrogen bonding , thus anthocyanin helps in detoxification process from urea and uric acid and help kidney in its function . Lastly we recommend that :- </a:t>
            </a:r>
          </a:p>
          <a:p>
            <a:pPr marL="0" indent="0">
              <a:lnSpc>
                <a:spcPct val="120000"/>
              </a:lnSpc>
              <a:buNone/>
            </a:pPr>
            <a:r>
              <a:rPr lang="en-US" sz="2400" dirty="0">
                <a:latin typeface="Times New Roman" panose="02020603050405020304" pitchFamily="18" charset="0"/>
                <a:cs typeface="Times New Roman" panose="02020603050405020304" pitchFamily="18" charset="0"/>
              </a:rPr>
              <a:t>1.The juice from red beet obtain mechanically not by heating .</a:t>
            </a:r>
          </a:p>
          <a:p>
            <a:pPr marL="0" indent="0">
              <a:lnSpc>
                <a:spcPct val="120000"/>
              </a:lnSpc>
              <a:buNone/>
            </a:pPr>
            <a:r>
              <a:rPr lang="en-US" sz="2400" dirty="0">
                <a:latin typeface="Times New Roman" panose="02020603050405020304" pitchFamily="18" charset="0"/>
                <a:cs typeface="Times New Roman" panose="02020603050405020304" pitchFamily="18" charset="0"/>
              </a:rPr>
              <a:t>2.No addition any material to the juice .</a:t>
            </a:r>
          </a:p>
          <a:p>
            <a:pPr marL="0" indent="0">
              <a:lnSpc>
                <a:spcPct val="120000"/>
              </a:lnSpc>
              <a:buNone/>
            </a:pPr>
            <a:r>
              <a:rPr lang="en-US" sz="2400" dirty="0">
                <a:latin typeface="Times New Roman" panose="02020603050405020304" pitchFamily="18" charset="0"/>
                <a:cs typeface="Times New Roman" panose="02020603050405020304" pitchFamily="18" charset="0"/>
              </a:rPr>
              <a:t>3.storage juice in glass container .</a:t>
            </a:r>
          </a:p>
          <a:p>
            <a:pPr marL="0" indent="0">
              <a:lnSpc>
                <a:spcPct val="120000"/>
              </a:lnSpc>
              <a:buNone/>
            </a:pPr>
            <a:r>
              <a:rPr lang="en-US" sz="2400" dirty="0">
                <a:latin typeface="Times New Roman" panose="02020603050405020304" pitchFamily="18" charset="0"/>
                <a:cs typeface="Times New Roman" panose="02020603050405020304" pitchFamily="18" charset="0"/>
              </a:rPr>
              <a:t>4.Heating the juice up to boiling result in polymerization and loss exchangeable protons which is the horse of the juice .</a:t>
            </a:r>
          </a:p>
          <a:p>
            <a:pPr marL="0" indent="0">
              <a:lnSpc>
                <a:spcPct val="120000"/>
              </a:lnSpc>
              <a:buNone/>
            </a:pPr>
            <a:r>
              <a:rPr lang="en-US" sz="2400" dirty="0">
                <a:latin typeface="Times New Roman" panose="02020603050405020304" pitchFamily="18" charset="0"/>
                <a:cs typeface="Times New Roman" panose="02020603050405020304" pitchFamily="18" charset="0"/>
              </a:rPr>
              <a:t>5.Anthocyanin red dye can be use as colorant for human parts for medical purposes .</a:t>
            </a:r>
          </a:p>
          <a:p>
            <a:pPr marL="0" indent="0">
              <a:lnSpc>
                <a:spcPct val="120000"/>
              </a:lnSpc>
              <a:buNone/>
            </a:pPr>
            <a:r>
              <a:rPr lang="en-US" sz="2400" dirty="0">
                <a:latin typeface="Times New Roman" panose="02020603050405020304" pitchFamily="18" charset="0"/>
                <a:cs typeface="Times New Roman" panose="02020603050405020304" pitchFamily="18" charset="0"/>
              </a:rPr>
              <a:t>6.Enhance people to drink red beet juice two times a week in quantity enough to appear its orange color in urine .</a:t>
            </a:r>
          </a:p>
          <a:p>
            <a:pPr marL="0" indent="0">
              <a:lnSpc>
                <a:spcPct val="120000"/>
              </a:lnSpc>
              <a:buNone/>
            </a:pPr>
            <a:r>
              <a:rPr lang="en-US" sz="2400" dirty="0">
                <a:latin typeface="Times New Roman" panose="02020603050405020304" pitchFamily="18" charset="0"/>
                <a:cs typeface="Times New Roman" panose="02020603050405020304" pitchFamily="18" charset="0"/>
              </a:rPr>
              <a:t>7.We ask researchers to go more deep to investigate the role of the juice in human body . This will discover important results concerning human health. </a:t>
            </a:r>
          </a:p>
        </p:txBody>
      </p:sp>
    </p:spTree>
    <p:extLst>
      <p:ext uri="{BB962C8B-B14F-4D97-AF65-F5344CB8AC3E}">
        <p14:creationId xmlns:p14="http://schemas.microsoft.com/office/powerpoint/2010/main" val="13957757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arn(inVertical)">
                                      <p:cBhvr>
                                        <p:cTn id="25" dur="500"/>
                                        <p:tgtEl>
                                          <p:spTgt spid="3">
                                            <p:txEl>
                                              <p:pRg st="6" end="6"/>
                                            </p:txEl>
                                          </p:spTgt>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barn(inVertical)">
                                      <p:cBhvr>
                                        <p:cTn id="2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16228" y="300732"/>
            <a:ext cx="10515600" cy="1064430"/>
          </a:xfrm>
        </p:spPr>
        <p:txBody>
          <a:bodyPr>
            <a:normAutofit/>
          </a:bodyPr>
          <a:lstStyle/>
          <a:p>
            <a:r>
              <a:rPr lang="en-US" sz="4800" dirty="0">
                <a:latin typeface="Times New Roman" panose="02020603050405020304" pitchFamily="18" charset="0"/>
                <a:cs typeface="Times New Roman" panose="02020603050405020304" pitchFamily="18" charset="0"/>
              </a:rPr>
              <a:t>Conclusions</a:t>
            </a:r>
          </a:p>
        </p:txBody>
      </p:sp>
      <p:sp>
        <p:nvSpPr>
          <p:cNvPr id="3" name="عنصر نائب للمحتوى 2"/>
          <p:cNvSpPr>
            <a:spLocks noGrp="1"/>
          </p:cNvSpPr>
          <p:nvPr>
            <p:ph idx="1"/>
          </p:nvPr>
        </p:nvSpPr>
        <p:spPr>
          <a:xfrm>
            <a:off x="283336" y="1365162"/>
            <a:ext cx="11552348" cy="5151548"/>
          </a:xfrm>
        </p:spPr>
        <p:txBody>
          <a:bodyPr>
            <a:normAutofit fontScale="92500" lnSpcReduction="20000"/>
          </a:bodyPr>
          <a:lstStyle/>
          <a:p>
            <a:pPr marL="0" indent="0" algn="just">
              <a:lnSpc>
                <a:spcPct val="150000"/>
              </a:lnSpc>
              <a:buNone/>
            </a:pPr>
            <a:r>
              <a:rPr lang="en-US" dirty="0">
                <a:latin typeface="Times New Roman" panose="02020603050405020304" pitchFamily="18" charset="0"/>
                <a:cs typeface="Times New Roman" panose="02020603050405020304" pitchFamily="18" charset="0"/>
              </a:rPr>
              <a:t>1- Anthocyanin from red rose acts an as indicator for acid – base reaction as well as scavenger for metal ions and fighting pollution.</a:t>
            </a:r>
          </a:p>
          <a:p>
            <a:pPr marL="0" indent="0" algn="just">
              <a:lnSpc>
                <a:spcPct val="150000"/>
              </a:lnSpc>
              <a:buNone/>
            </a:pPr>
            <a:r>
              <a:rPr lang="en-US" dirty="0">
                <a:latin typeface="Times New Roman" panose="02020603050405020304" pitchFamily="18" charset="0"/>
                <a:cs typeface="Times New Roman" panose="02020603050405020304" pitchFamily="18" charset="0"/>
              </a:rPr>
              <a:t>2- Extraction procedure of natural pigments which done in suitable way as in literature was confirmed by UV-Visible and FTIR spectrum.</a:t>
            </a:r>
          </a:p>
          <a:p>
            <a:pPr marL="0" indent="0" algn="just">
              <a:lnSpc>
                <a:spcPct val="150000"/>
              </a:lnSpc>
              <a:buNone/>
            </a:pPr>
            <a:r>
              <a:rPr lang="en-US" dirty="0">
                <a:latin typeface="Times New Roman" panose="02020603050405020304" pitchFamily="18" charset="0"/>
                <a:cs typeface="Times New Roman" panose="02020603050405020304" pitchFamily="18" charset="0"/>
              </a:rPr>
              <a:t>3- FTIR spectrum of polymers with pigment shows lightly effect on the absorption band, which indicates that there is no effect on the primary bond. There is just effect on secondary bond by physical interaction.</a:t>
            </a:r>
          </a:p>
          <a:p>
            <a:pPr marL="0" indent="0" algn="just">
              <a:lnSpc>
                <a:spcPct val="150000"/>
              </a:lnSpc>
              <a:buNone/>
            </a:pPr>
            <a:r>
              <a:rPr lang="en-US" dirty="0">
                <a:latin typeface="Times New Roman" panose="02020603050405020304" pitchFamily="18" charset="0"/>
                <a:cs typeface="Times New Roman" panose="02020603050405020304" pitchFamily="18" charset="0"/>
              </a:rPr>
              <a:t>4- The amorphous structure of PMMA shows no change with addition 7% chlorophyll, which confirm by XRD test.</a:t>
            </a:r>
          </a:p>
        </p:txBody>
      </p:sp>
    </p:spTree>
    <p:extLst>
      <p:ext uri="{BB962C8B-B14F-4D97-AF65-F5344CB8AC3E}">
        <p14:creationId xmlns:p14="http://schemas.microsoft.com/office/powerpoint/2010/main" val="6743263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wipe(down)">
                                      <p:cBhvr>
                                        <p:cTn id="71" dur="580">
                                          <p:stCondLst>
                                            <p:cond delay="0"/>
                                          </p:stCondLst>
                                        </p:cTn>
                                        <p:tgtEl>
                                          <p:spTgt spid="2"/>
                                        </p:tgtEl>
                                      </p:cBhvr>
                                    </p:animEffect>
                                    <p:anim calcmode="lin" valueType="num">
                                      <p:cBhvr>
                                        <p:cTn id="7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77" dur="26">
                                          <p:stCondLst>
                                            <p:cond delay="650"/>
                                          </p:stCondLst>
                                        </p:cTn>
                                        <p:tgtEl>
                                          <p:spTgt spid="2"/>
                                        </p:tgtEl>
                                      </p:cBhvr>
                                      <p:to x="100000" y="60000"/>
                                    </p:animScale>
                                    <p:animScale>
                                      <p:cBhvr>
                                        <p:cTn id="78" dur="166" decel="50000">
                                          <p:stCondLst>
                                            <p:cond delay="676"/>
                                          </p:stCondLst>
                                        </p:cTn>
                                        <p:tgtEl>
                                          <p:spTgt spid="2"/>
                                        </p:tgtEl>
                                      </p:cBhvr>
                                      <p:to x="100000" y="100000"/>
                                    </p:animScale>
                                    <p:animScale>
                                      <p:cBhvr>
                                        <p:cTn id="79" dur="26">
                                          <p:stCondLst>
                                            <p:cond delay="1312"/>
                                          </p:stCondLst>
                                        </p:cTn>
                                        <p:tgtEl>
                                          <p:spTgt spid="2"/>
                                        </p:tgtEl>
                                      </p:cBhvr>
                                      <p:to x="100000" y="80000"/>
                                    </p:animScale>
                                    <p:animScale>
                                      <p:cBhvr>
                                        <p:cTn id="80" dur="166" decel="50000">
                                          <p:stCondLst>
                                            <p:cond delay="1338"/>
                                          </p:stCondLst>
                                        </p:cTn>
                                        <p:tgtEl>
                                          <p:spTgt spid="2"/>
                                        </p:tgtEl>
                                      </p:cBhvr>
                                      <p:to x="100000" y="100000"/>
                                    </p:animScale>
                                    <p:animScale>
                                      <p:cBhvr>
                                        <p:cTn id="81" dur="26">
                                          <p:stCondLst>
                                            <p:cond delay="1642"/>
                                          </p:stCondLst>
                                        </p:cTn>
                                        <p:tgtEl>
                                          <p:spTgt spid="2"/>
                                        </p:tgtEl>
                                      </p:cBhvr>
                                      <p:to x="100000" y="90000"/>
                                    </p:animScale>
                                    <p:animScale>
                                      <p:cBhvr>
                                        <p:cTn id="82" dur="166" decel="50000">
                                          <p:stCondLst>
                                            <p:cond delay="1668"/>
                                          </p:stCondLst>
                                        </p:cTn>
                                        <p:tgtEl>
                                          <p:spTgt spid="2"/>
                                        </p:tgtEl>
                                      </p:cBhvr>
                                      <p:to x="100000" y="100000"/>
                                    </p:animScale>
                                    <p:animScale>
                                      <p:cBhvr>
                                        <p:cTn id="83" dur="26">
                                          <p:stCondLst>
                                            <p:cond delay="1808"/>
                                          </p:stCondLst>
                                        </p:cTn>
                                        <p:tgtEl>
                                          <p:spTgt spid="2"/>
                                        </p:tgtEl>
                                      </p:cBhvr>
                                      <p:to x="100000" y="95000"/>
                                    </p:animScale>
                                    <p:animScale>
                                      <p:cBhvr>
                                        <p:cTn id="84"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99245" y="425003"/>
            <a:ext cx="11565228" cy="6168980"/>
          </a:xfrm>
        </p:spPr>
        <p:txBody>
          <a:bodyPr>
            <a:normAutofit fontScale="70000" lnSpcReduction="20000"/>
          </a:bodyPr>
          <a:lstStyle/>
          <a:p>
            <a:pPr marL="0" indent="0" algn="just">
              <a:lnSpc>
                <a:spcPct val="160000"/>
              </a:lnSpc>
              <a:buNone/>
            </a:pPr>
            <a:r>
              <a:rPr lang="en-US" dirty="0">
                <a:latin typeface="Times New Roman" panose="02020603050405020304" pitchFamily="18" charset="0"/>
                <a:cs typeface="Times New Roman" panose="02020603050405020304" pitchFamily="18" charset="0"/>
              </a:rPr>
              <a:t>5- The DSC result shows that 3% chlorophyll gives maximum effect on polymer.</a:t>
            </a:r>
          </a:p>
          <a:p>
            <a:pPr marL="0" indent="0" algn="just">
              <a:lnSpc>
                <a:spcPct val="160000"/>
              </a:lnSpc>
              <a:buNone/>
            </a:pPr>
            <a:r>
              <a:rPr lang="en-US" dirty="0">
                <a:latin typeface="Times New Roman" panose="02020603050405020304" pitchFamily="18" charset="0"/>
                <a:cs typeface="Times New Roman" panose="02020603050405020304" pitchFamily="18" charset="0"/>
              </a:rPr>
              <a:t>6- The main attack of pigments is to overcome the dispersion force in polymers.</a:t>
            </a:r>
          </a:p>
          <a:p>
            <a:pPr marL="0" indent="0" algn="just">
              <a:lnSpc>
                <a:spcPct val="160000"/>
              </a:lnSpc>
              <a:buNone/>
            </a:pPr>
            <a:r>
              <a:rPr lang="en-US" dirty="0">
                <a:latin typeface="Times New Roman" panose="02020603050405020304" pitchFamily="18" charset="0"/>
                <a:cs typeface="Times New Roman" panose="02020603050405020304" pitchFamily="18" charset="0"/>
              </a:rPr>
              <a:t>7- It seems that hydrogen bond in PMMA and PVC are very weak comparing with in that PVA and starch.</a:t>
            </a:r>
          </a:p>
          <a:p>
            <a:pPr marL="0" indent="0" algn="just">
              <a:lnSpc>
                <a:spcPct val="160000"/>
              </a:lnSpc>
              <a:buNone/>
            </a:pPr>
            <a:r>
              <a:rPr lang="en-US" dirty="0">
                <a:latin typeface="Times New Roman" panose="02020603050405020304" pitchFamily="18" charset="0"/>
                <a:cs typeface="Times New Roman" panose="02020603050405020304" pitchFamily="18" charset="0"/>
              </a:rPr>
              <a:t>8- As anthocyanin concentration increasing leads to increase starch hardness while for other polymers show decreases. And as chlorophyll concentration increase lead to decrease all polymers hardness.</a:t>
            </a:r>
          </a:p>
          <a:p>
            <a:pPr marL="0" indent="0" algn="just">
              <a:lnSpc>
                <a:spcPct val="160000"/>
              </a:lnSpc>
              <a:buNone/>
            </a:pPr>
            <a:r>
              <a:rPr lang="en-US" dirty="0">
                <a:latin typeface="Times New Roman" panose="02020603050405020304" pitchFamily="18" charset="0"/>
                <a:cs typeface="Times New Roman" panose="02020603050405020304" pitchFamily="18" charset="0"/>
              </a:rPr>
              <a:t>9- Anthocyanin has large effect on density of PMMA and PVC while chlorophyll shows more effect on PVA and starch density.</a:t>
            </a:r>
          </a:p>
          <a:p>
            <a:pPr marL="0" indent="0" algn="just">
              <a:lnSpc>
                <a:spcPct val="160000"/>
              </a:lnSpc>
              <a:buNone/>
            </a:pPr>
            <a:r>
              <a:rPr lang="en-US" dirty="0">
                <a:latin typeface="Times New Roman" panose="02020603050405020304" pitchFamily="18" charset="0"/>
                <a:cs typeface="Times New Roman" panose="02020603050405020304" pitchFamily="18" charset="0"/>
              </a:rPr>
              <a:t>10- Morphology test shows the homogenous of pigment with polymers.</a:t>
            </a:r>
          </a:p>
          <a:p>
            <a:pPr marL="0" indent="0" algn="just">
              <a:lnSpc>
                <a:spcPct val="160000"/>
              </a:lnSpc>
              <a:buNone/>
            </a:pPr>
            <a:r>
              <a:rPr lang="en-US" dirty="0">
                <a:latin typeface="Times New Roman" panose="02020603050405020304" pitchFamily="18" charset="0"/>
                <a:cs typeface="Times New Roman" panose="02020603050405020304" pitchFamily="18" charset="0"/>
              </a:rPr>
              <a:t>11- Finally, from all above result we conclude that the anthocyanin and chlorophyll pigment act as natural plasticizers by destroying the secondary bonds in these polymers which facilitate </a:t>
            </a:r>
            <a:r>
              <a:rPr lang="en-US" dirty="0" err="1">
                <a:latin typeface="Times New Roman" panose="02020603050405020304" pitchFamily="18" charset="0"/>
                <a:cs typeface="Times New Roman" panose="02020603050405020304" pitchFamily="18" charset="0"/>
              </a:rPr>
              <a:t>processability</a:t>
            </a:r>
            <a:r>
              <a:rPr lang="en-US" dirty="0">
                <a:latin typeface="Times New Roman" panose="02020603050405020304" pitchFamily="18" charset="0"/>
                <a:cs typeface="Times New Roman" panose="02020603050405020304" pitchFamily="18" charset="0"/>
              </a:rPr>
              <a:t>. </a:t>
            </a:r>
          </a:p>
          <a:p>
            <a:pPr marL="0" indent="0">
              <a:buNone/>
            </a:pPr>
            <a:endParaRPr lang="en-US" dirty="0"/>
          </a:p>
        </p:txBody>
      </p:sp>
    </p:spTree>
    <p:extLst>
      <p:ext uri="{BB962C8B-B14F-4D97-AF65-F5344CB8AC3E}">
        <p14:creationId xmlns:p14="http://schemas.microsoft.com/office/powerpoint/2010/main" val="10316150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عمق">
  <a:themeElements>
    <a:clrScheme name="عمق">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عمق">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عمق">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العمق</Template>
  <TotalTime>160</TotalTime>
  <Words>1008</Words>
  <Application>Microsoft Office PowerPoint</Application>
  <PresentationFormat>شاشة عريضة</PresentationFormat>
  <Paragraphs>60</Paragraphs>
  <Slides>26</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26</vt:i4>
      </vt:variant>
    </vt:vector>
  </HeadingPairs>
  <TitlesOfParts>
    <vt:vector size="32" baseType="lpstr">
      <vt:lpstr>Arial</vt:lpstr>
      <vt:lpstr>Calibri</vt:lpstr>
      <vt:lpstr>Corbel</vt:lpstr>
      <vt:lpstr>Tahoma</vt:lpstr>
      <vt:lpstr>Times New Roman</vt:lpstr>
      <vt:lpstr>عمق</vt:lpstr>
      <vt:lpstr>Effects of Natural Pigments on the Poly ( methyl  methacrylate )  Biopolymer </vt:lpstr>
      <vt:lpstr>PMMA structure  </vt:lpstr>
      <vt:lpstr>The structures of chlorophyll a and b</vt:lpstr>
      <vt:lpstr>Procedure of chlorophyll extraction (a)citrus aurantium leaves, (b)the remnants of leaves and (c)extracted chlorophyll solution, (d)dense chlorophyll pigment</vt:lpstr>
      <vt:lpstr>(a) Cherry fruit, (b) extracted anthocyanin solution, (c) dense anthocyanin dye.</vt:lpstr>
      <vt:lpstr>Procedure of anthocyanin extraction (a)red rose, (b)cleaned petals (c)heating mixture on 70°C,and (d)extracted anthocyanin dye.</vt:lpstr>
      <vt:lpstr>Color change of anthocyanin aqueous solution (a) dark red to, (b) scarlet red in acidic solution, while changing to, (c) reddish green color in the basic solution.</vt:lpstr>
      <vt:lpstr>Chang in red rose color of the leaves from (a) deep red to (b) shine red.</vt:lpstr>
      <vt:lpstr>Effect of aqueous copper sulphate solution on red rose. (a) red rose, (b) sparyed red flower with aqueous copper sulphate, (c) appearance of black spot inside the leaves.</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Expected destroyed secondary bond by pigments in PMMA.</vt:lpstr>
      <vt:lpstr>Activation energy for chain rupture in PMMA</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Conclusions</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Natural Pigments on the Poly ( methyl  methacrylate )  Biopolymer </dc:title>
  <dc:creator>Eng.Ahmed Ehsan</dc:creator>
  <cp:lastModifiedBy>Eng.Ahmed Ehsan</cp:lastModifiedBy>
  <cp:revision>20</cp:revision>
  <dcterms:created xsi:type="dcterms:W3CDTF">2017-04-02T08:47:38Z</dcterms:created>
  <dcterms:modified xsi:type="dcterms:W3CDTF">2017-04-17T21:04:27Z</dcterms:modified>
</cp:coreProperties>
</file>