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5"/>
  </p:notesMasterIdLst>
  <p:sldIdLst>
    <p:sldId id="260" r:id="rId2"/>
    <p:sldId id="265" r:id="rId3"/>
    <p:sldId id="274" r:id="rId4"/>
    <p:sldId id="266" r:id="rId5"/>
    <p:sldId id="267" r:id="rId6"/>
    <p:sldId id="270" r:id="rId7"/>
    <p:sldId id="269" r:id="rId8"/>
    <p:sldId id="273" r:id="rId9"/>
    <p:sldId id="271" r:id="rId10"/>
    <p:sldId id="272" r:id="rId11"/>
    <p:sldId id="275" r:id="rId12"/>
    <p:sldId id="276" r:id="rId13"/>
    <p:sldId id="277" r:id="rId14"/>
    <p:sldId id="279" r:id="rId15"/>
    <p:sldId id="286" r:id="rId16"/>
    <p:sldId id="278" r:id="rId17"/>
    <p:sldId id="287" r:id="rId18"/>
    <p:sldId id="285" r:id="rId19"/>
    <p:sldId id="284" r:id="rId20"/>
    <p:sldId id="283" r:id="rId21"/>
    <p:sldId id="282" r:id="rId22"/>
    <p:sldId id="291" r:id="rId23"/>
    <p:sldId id="293" r:id="rId24"/>
    <p:sldId id="297" r:id="rId25"/>
    <p:sldId id="296" r:id="rId26"/>
    <p:sldId id="295" r:id="rId27"/>
    <p:sldId id="294" r:id="rId28"/>
    <p:sldId id="292" r:id="rId29"/>
    <p:sldId id="290" r:id="rId30"/>
    <p:sldId id="301" r:id="rId31"/>
    <p:sldId id="300" r:id="rId32"/>
    <p:sldId id="298" r:id="rId33"/>
    <p:sldId id="299"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827C48-A615-4685-8728-3311275218F3}" type="datetimeFigureOut">
              <a:rPr lang="en-CA" smtClean="0"/>
              <a:t>2014-09-24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941086-B244-4619-98CA-8E8C5A10E1BF}" type="slidenum">
              <a:rPr lang="en-CA" smtClean="0"/>
              <a:t>‹#›</a:t>
            </a:fld>
            <a:endParaRPr lang="en-CA"/>
          </a:p>
        </p:txBody>
      </p:sp>
    </p:spTree>
    <p:extLst>
      <p:ext uri="{BB962C8B-B14F-4D97-AF65-F5344CB8AC3E}">
        <p14:creationId xmlns:p14="http://schemas.microsoft.com/office/powerpoint/2010/main" val="2871010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68941086-B244-4619-98CA-8E8C5A10E1BF}" type="slidenum">
              <a:rPr lang="en-CA" smtClean="0"/>
              <a:t>33</a:t>
            </a:fld>
            <a:endParaRPr lang="en-CA"/>
          </a:p>
        </p:txBody>
      </p:sp>
    </p:spTree>
    <p:extLst>
      <p:ext uri="{BB962C8B-B14F-4D97-AF65-F5344CB8AC3E}">
        <p14:creationId xmlns:p14="http://schemas.microsoft.com/office/powerpoint/2010/main" val="4231932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9/17/2014</a:t>
            </a:r>
            <a:endParaRPr lang="en-US" dirty="0"/>
          </a:p>
        </p:txBody>
      </p:sp>
      <p:sp>
        <p:nvSpPr>
          <p:cNvPr id="8" name="Footer Placeholder 7"/>
          <p:cNvSpPr>
            <a:spLocks noGrp="1"/>
          </p:cNvSpPr>
          <p:nvPr>
            <p:ph type="ftr" sz="quarter" idx="11"/>
          </p:nvPr>
        </p:nvSpPr>
        <p:spPr/>
        <p:txBody>
          <a:bodyPr/>
          <a:lstStyle/>
          <a:p>
            <a:r>
              <a:rPr lang="en-US" smtClean="0"/>
              <a:t>www.qmrs.com</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9/17/2014</a:t>
            </a:r>
            <a:endParaRPr lang="en-US" dirty="0"/>
          </a:p>
        </p:txBody>
      </p:sp>
      <p:sp>
        <p:nvSpPr>
          <p:cNvPr id="4" name="Footer Placeholder 3"/>
          <p:cNvSpPr>
            <a:spLocks noGrp="1"/>
          </p:cNvSpPr>
          <p:nvPr>
            <p:ph type="ftr" sz="quarter" idx="11"/>
          </p:nvPr>
        </p:nvSpPr>
        <p:spPr/>
        <p:txBody>
          <a:bodyPr/>
          <a:lstStyle/>
          <a:p>
            <a:r>
              <a:rPr lang="en-US" smtClean="0"/>
              <a:t>www.qmrs.com</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9/17/2014</a:t>
            </a:r>
            <a:endParaRPr lang="en-US" dirty="0"/>
          </a:p>
        </p:txBody>
      </p:sp>
      <p:sp>
        <p:nvSpPr>
          <p:cNvPr id="3" name="Footer Placeholder 2"/>
          <p:cNvSpPr>
            <a:spLocks noGrp="1"/>
          </p:cNvSpPr>
          <p:nvPr>
            <p:ph type="ftr" sz="quarter" idx="11"/>
          </p:nvPr>
        </p:nvSpPr>
        <p:spPr/>
        <p:txBody>
          <a:bodyPr/>
          <a:lstStyle/>
          <a:p>
            <a:r>
              <a:rPr lang="en-US" smtClean="0"/>
              <a:t>www.qmrs.com</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9/17/2014</a:t>
            </a:r>
            <a:endParaRPr lang="en-US" dirty="0"/>
          </a:p>
        </p:txBody>
      </p:sp>
      <p:sp>
        <p:nvSpPr>
          <p:cNvPr id="4" name="Footer Placeholder 3"/>
          <p:cNvSpPr>
            <a:spLocks noGrp="1"/>
          </p:cNvSpPr>
          <p:nvPr>
            <p:ph type="ftr" sz="quarter" idx="11"/>
          </p:nvPr>
        </p:nvSpPr>
        <p:spPr/>
        <p:txBody>
          <a:bodyPr/>
          <a:lstStyle/>
          <a:p>
            <a:r>
              <a:rPr lang="en-US" smtClean="0"/>
              <a:t>www.qmrs.com</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r>
              <a:rPr lang="en-US" smtClean="0"/>
              <a:t>9/17/2014</a:t>
            </a:r>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r>
              <a:rPr lang="en-US" smtClean="0"/>
              <a:t>www.qmrs.com</a:t>
            </a:r>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hf hdr="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661375"/>
            <a:ext cx="8534400" cy="3734873"/>
          </a:xfrm>
        </p:spPr>
        <p:txBody>
          <a:bodyPr>
            <a:normAutofit/>
          </a:bodyPr>
          <a:lstStyle/>
          <a:p>
            <a:pPr algn="ctr"/>
            <a:r>
              <a:rPr lang="en-CA" sz="2000" b="1" dirty="0" smtClean="0"/>
              <a:t>PRESENTED BY</a:t>
            </a:r>
            <a:br>
              <a:rPr lang="en-CA" sz="2000" b="1" dirty="0" smtClean="0"/>
            </a:br>
            <a:r>
              <a:rPr lang="en-CA" sz="2000" b="1" dirty="0" smtClean="0"/>
              <a:t/>
            </a:r>
            <a:br>
              <a:rPr lang="en-CA" sz="2000" b="1" dirty="0" smtClean="0"/>
            </a:br>
            <a:r>
              <a:rPr lang="en-CA" sz="2000" b="1" dirty="0" smtClean="0"/>
              <a:t>Dr</a:t>
            </a:r>
            <a:r>
              <a:rPr lang="en-CA" sz="2000" b="1" dirty="0"/>
              <a:t>. Jalal Mokhalalati, B.Sc., M.Sc., Ph.D.</a:t>
            </a:r>
            <a:br>
              <a:rPr lang="en-CA" sz="2000" b="1" dirty="0"/>
            </a:br>
            <a:r>
              <a:rPr lang="en-CA" sz="2000" b="1" dirty="0"/>
              <a:t>Quality Medical Regulations Services (QMRS</a:t>
            </a:r>
            <a:r>
              <a:rPr lang="en-CA" sz="2000" b="1" dirty="0" smtClean="0"/>
              <a:t>)</a:t>
            </a:r>
            <a:br>
              <a:rPr lang="en-CA" sz="2000" b="1" dirty="0" smtClean="0"/>
            </a:br>
            <a:r>
              <a:rPr lang="en-CA" sz="2000" b="1" dirty="0" smtClean="0"/>
              <a:t>Ottawa</a:t>
            </a:r>
            <a:r>
              <a:rPr lang="en-CA" sz="2000" b="1" dirty="0"/>
              <a:t>, Ontario, </a:t>
            </a:r>
            <a:r>
              <a:rPr lang="en-CA" sz="2000" b="1" dirty="0" smtClean="0"/>
              <a:t>Canada</a:t>
            </a:r>
            <a:br>
              <a:rPr lang="en-CA" sz="2000" b="1" dirty="0" smtClean="0"/>
            </a:br>
            <a:r>
              <a:rPr lang="en-CA" sz="2000" b="1" dirty="0" smtClean="0"/>
              <a:t/>
            </a:r>
            <a:br>
              <a:rPr lang="en-CA" sz="2000" b="1" dirty="0" smtClean="0"/>
            </a:br>
            <a:r>
              <a:rPr lang="en-CA" sz="2000" b="1" cap="none" dirty="0" smtClean="0"/>
              <a:t>email: jalal@qmrs.com </a:t>
            </a:r>
            <a:br>
              <a:rPr lang="en-CA" sz="2000" b="1" cap="none" dirty="0" smtClean="0"/>
            </a:br>
            <a:endParaRPr lang="en-CA" sz="2000" b="1" cap="none" dirty="0"/>
          </a:p>
        </p:txBody>
      </p:sp>
      <p:sp>
        <p:nvSpPr>
          <p:cNvPr id="3" name="Content Placeholder 2"/>
          <p:cNvSpPr>
            <a:spLocks noGrp="1"/>
          </p:cNvSpPr>
          <p:nvPr>
            <p:ph idx="1"/>
          </p:nvPr>
        </p:nvSpPr>
        <p:spPr>
          <a:xfrm>
            <a:off x="684212" y="1"/>
            <a:ext cx="8534400" cy="1146220"/>
          </a:xfrm>
        </p:spPr>
        <p:txBody>
          <a:bodyPr/>
          <a:lstStyle/>
          <a:p>
            <a:pPr marL="0" indent="0" algn="ctr">
              <a:buNone/>
            </a:pPr>
            <a:r>
              <a:rPr lang="en-CA" b="1" dirty="0">
                <a:solidFill>
                  <a:srgbClr val="FF0000"/>
                </a:solidFill>
              </a:rPr>
              <a:t>HEALTH CANADA: Natural Health PRODUCTS REGULATIONS</a:t>
            </a:r>
            <a:br>
              <a:rPr lang="en-CA" b="1" dirty="0">
                <a:solidFill>
                  <a:srgbClr val="FF0000"/>
                </a:solidFill>
              </a:rPr>
            </a:br>
            <a:r>
              <a:rPr lang="en-CA" b="1" dirty="0">
                <a:solidFill>
                  <a:srgbClr val="FF0000"/>
                </a:solidFill>
              </a:rPr>
              <a:t>SITE LICENSING</a:t>
            </a:r>
            <a:endParaRPr lang="en-CA" b="1" dirty="0" smtClean="0"/>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2131281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4248" y="0"/>
            <a:ext cx="7860964" cy="1236372"/>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r>
              <a:rPr lang="en-CA" sz="2000" b="1" dirty="0"/>
              <a:t/>
            </a:r>
            <a:br>
              <a:rPr lang="en-CA" sz="2000" b="1" dirty="0"/>
            </a:br>
            <a:endParaRPr lang="en-CA" sz="2000" dirty="0">
              <a:solidFill>
                <a:srgbClr val="FF0000"/>
              </a:solidFill>
            </a:endParaRPr>
          </a:p>
        </p:txBody>
      </p:sp>
      <p:sp>
        <p:nvSpPr>
          <p:cNvPr id="3" name="Subtitle 2"/>
          <p:cNvSpPr>
            <a:spLocks noGrp="1"/>
          </p:cNvSpPr>
          <p:nvPr>
            <p:ph type="subTitle" idx="1"/>
          </p:nvPr>
        </p:nvSpPr>
        <p:spPr>
          <a:xfrm>
            <a:off x="684211" y="1867437"/>
            <a:ext cx="7854481" cy="4185633"/>
          </a:xfrm>
        </p:spPr>
        <p:txBody>
          <a:bodyPr>
            <a:normAutofit/>
          </a:bodyPr>
          <a:lstStyle/>
          <a:p>
            <a:pPr algn="just"/>
            <a:r>
              <a:rPr lang="en-CA" sz="3200" b="1" dirty="0" smtClean="0">
                <a:solidFill>
                  <a:srgbClr val="FF0000"/>
                </a:solidFill>
              </a:rPr>
              <a:t>Objective:</a:t>
            </a:r>
          </a:p>
          <a:p>
            <a:pPr algn="just"/>
            <a:r>
              <a:rPr lang="en-CA" sz="3200" dirty="0" smtClean="0">
                <a:solidFill>
                  <a:schemeClr val="tx1"/>
                </a:solidFill>
              </a:rPr>
              <a:t>The </a:t>
            </a:r>
            <a:r>
              <a:rPr lang="en-CA" sz="3200" dirty="0">
                <a:solidFill>
                  <a:schemeClr val="tx1"/>
                </a:solidFill>
              </a:rPr>
              <a:t>objective of this presentation is to provide attendees with some essential information on </a:t>
            </a:r>
            <a:r>
              <a:rPr lang="en-CA" sz="3200" dirty="0" smtClean="0">
                <a:solidFill>
                  <a:schemeClr val="tx1"/>
                </a:solidFill>
              </a:rPr>
              <a:t>HC </a:t>
            </a:r>
            <a:r>
              <a:rPr lang="en-CA" sz="3200" dirty="0" smtClean="0">
                <a:solidFill>
                  <a:schemeClr val="tx1"/>
                </a:solidFill>
              </a:rPr>
              <a:t>Natural Health </a:t>
            </a:r>
            <a:r>
              <a:rPr lang="en-CA" sz="3200" dirty="0" smtClean="0">
                <a:solidFill>
                  <a:schemeClr val="tx1"/>
                </a:solidFill>
              </a:rPr>
              <a:t>products </a:t>
            </a:r>
            <a:r>
              <a:rPr lang="en-CA" sz="3200" dirty="0" smtClean="0">
                <a:solidFill>
                  <a:schemeClr val="tx1"/>
                </a:solidFill>
              </a:rPr>
              <a:t>regulations and </a:t>
            </a:r>
            <a:r>
              <a:rPr lang="en-CA" sz="3200" dirty="0">
                <a:solidFill>
                  <a:schemeClr val="tx1"/>
                </a:solidFill>
              </a:rPr>
              <a:t>site licensing </a:t>
            </a:r>
            <a:r>
              <a:rPr lang="en-CA" sz="3200" dirty="0" smtClean="0">
                <a:solidFill>
                  <a:schemeClr val="tx1"/>
                </a:solidFill>
              </a:rPr>
              <a:t>process</a:t>
            </a:r>
            <a:endParaRPr lang="en-CA" sz="3200" dirty="0">
              <a:solidFill>
                <a:schemeClr val="tx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390700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0"/>
            <a:ext cx="8001000" cy="927279"/>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851637" y="1085045"/>
            <a:ext cx="8562819" cy="5087155"/>
          </a:xfrm>
        </p:spPr>
        <p:txBody>
          <a:bodyPr>
            <a:normAutofit fontScale="92500" lnSpcReduction="10000"/>
          </a:bodyPr>
          <a:lstStyle/>
          <a:p>
            <a:pPr algn="just"/>
            <a:r>
              <a:rPr lang="en-CA" sz="3500" b="1" dirty="0" smtClean="0">
                <a:solidFill>
                  <a:srgbClr val="FF0000"/>
                </a:solidFill>
              </a:rPr>
              <a:t>Background</a:t>
            </a:r>
          </a:p>
          <a:p>
            <a:pPr algn="just"/>
            <a:r>
              <a:rPr lang="en-CA" sz="3500" dirty="0" smtClean="0">
                <a:solidFill>
                  <a:schemeClr val="tx1"/>
                </a:solidFill>
              </a:rPr>
              <a:t>All NHPs </a:t>
            </a:r>
            <a:r>
              <a:rPr lang="en-CA" sz="3500" dirty="0">
                <a:solidFill>
                  <a:schemeClr val="tx1"/>
                </a:solidFill>
              </a:rPr>
              <a:t>sold in Canada are subject to the </a:t>
            </a:r>
            <a:r>
              <a:rPr lang="en-CA" sz="3500" i="1" dirty="0">
                <a:solidFill>
                  <a:schemeClr val="tx1"/>
                </a:solidFill>
              </a:rPr>
              <a:t>Natural Health Products Regulations</a:t>
            </a:r>
            <a:r>
              <a:rPr lang="en-CA" sz="3500" dirty="0">
                <a:solidFill>
                  <a:schemeClr val="tx1"/>
                </a:solidFill>
              </a:rPr>
              <a:t>, which came into force on January 1, 2004.</a:t>
            </a:r>
          </a:p>
          <a:p>
            <a:pPr algn="just"/>
            <a:r>
              <a:rPr lang="en-CA" sz="3500" dirty="0">
                <a:solidFill>
                  <a:schemeClr val="tx1"/>
                </a:solidFill>
              </a:rPr>
              <a:t>To get product and site licenses, specific labelling and packaging requirements must be met, </a:t>
            </a:r>
            <a:r>
              <a:rPr lang="en-CA" sz="3500" dirty="0" smtClean="0">
                <a:solidFill>
                  <a:schemeClr val="tx1"/>
                </a:solidFill>
              </a:rPr>
              <a:t>GMPs </a:t>
            </a:r>
            <a:r>
              <a:rPr lang="en-CA" sz="3500" dirty="0">
                <a:solidFill>
                  <a:schemeClr val="tx1"/>
                </a:solidFill>
              </a:rPr>
              <a:t>must be followed, and proper </a:t>
            </a:r>
            <a:r>
              <a:rPr lang="en-CA" sz="3500" u="sng" dirty="0">
                <a:solidFill>
                  <a:schemeClr val="tx1"/>
                </a:solidFill>
              </a:rPr>
              <a:t>safety and efficacy evidence</a:t>
            </a:r>
            <a:r>
              <a:rPr lang="en-CA" sz="3500" dirty="0">
                <a:solidFill>
                  <a:schemeClr val="tx1"/>
                </a:solidFill>
              </a:rPr>
              <a:t> must be provided.</a:t>
            </a:r>
          </a:p>
          <a:p>
            <a:pPr algn="just"/>
            <a:endParaRPr lang="en-CA" sz="2800" dirty="0">
              <a:solidFill>
                <a:schemeClr val="bg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315198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90152"/>
            <a:ext cx="8001000" cy="991673"/>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684212" y="1300766"/>
            <a:ext cx="8253727" cy="4871434"/>
          </a:xfrm>
        </p:spPr>
        <p:txBody>
          <a:bodyPr>
            <a:normAutofit fontScale="92500" lnSpcReduction="10000"/>
          </a:bodyPr>
          <a:lstStyle/>
          <a:p>
            <a:r>
              <a:rPr lang="en-CA" sz="3000" b="1" dirty="0">
                <a:solidFill>
                  <a:srgbClr val="FF0000"/>
                </a:solidFill>
              </a:rPr>
              <a:t>What are natural health products?</a:t>
            </a:r>
            <a:endParaRPr lang="en-CA" sz="3000" dirty="0">
              <a:solidFill>
                <a:srgbClr val="FF0000"/>
              </a:solidFill>
            </a:endParaRPr>
          </a:p>
          <a:p>
            <a:pPr algn="just"/>
            <a:r>
              <a:rPr lang="en-CA" sz="3500" dirty="0">
                <a:solidFill>
                  <a:schemeClr val="tx1"/>
                </a:solidFill>
              </a:rPr>
              <a:t>Natural health products (NHPs) are naturally occurring substances that are used to restore or maintain good health. They are often made from plants, but can also be made from animals, microorganisms and marine sources. They come in a wide variety of forms like tablets, capsules, tinctures, solutions, creams, ointments and drops.</a:t>
            </a:r>
          </a:p>
          <a:p>
            <a:pPr algn="just"/>
            <a:endParaRPr lang="en-CA" sz="3200" dirty="0">
              <a:solidFill>
                <a:schemeClr val="bg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2981162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2276" y="0"/>
            <a:ext cx="8298846" cy="965915"/>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502276" y="1210614"/>
            <a:ext cx="8461420" cy="5293217"/>
          </a:xfrm>
        </p:spPr>
        <p:txBody>
          <a:bodyPr>
            <a:noAutofit/>
          </a:bodyPr>
          <a:lstStyle/>
          <a:p>
            <a:pPr algn="just"/>
            <a:r>
              <a:rPr lang="en-CA" sz="3200" dirty="0" smtClean="0">
                <a:solidFill>
                  <a:schemeClr val="tx1"/>
                </a:solidFill>
              </a:rPr>
              <a:t>NHPs (complementary or alternative </a:t>
            </a:r>
            <a:r>
              <a:rPr lang="en-CA" sz="3200" dirty="0">
                <a:solidFill>
                  <a:schemeClr val="tx1"/>
                </a:solidFill>
              </a:rPr>
              <a:t>medicines, include:</a:t>
            </a:r>
          </a:p>
          <a:p>
            <a:pPr marL="342900" lvl="0" indent="-342900">
              <a:buFont typeface="Arial" panose="020B0604020202020204" pitchFamily="34" charset="0"/>
              <a:buChar char="•"/>
            </a:pPr>
            <a:r>
              <a:rPr lang="en-CA" sz="3200" dirty="0" smtClean="0">
                <a:solidFill>
                  <a:schemeClr val="tx1"/>
                </a:solidFill>
              </a:rPr>
              <a:t>Vitamins </a:t>
            </a:r>
            <a:r>
              <a:rPr lang="en-CA" sz="3200" dirty="0">
                <a:solidFill>
                  <a:schemeClr val="tx1"/>
                </a:solidFill>
              </a:rPr>
              <a:t>and minerals</a:t>
            </a:r>
          </a:p>
          <a:p>
            <a:pPr marL="342900" lvl="0" indent="-342900">
              <a:buFont typeface="Arial" panose="020B0604020202020204" pitchFamily="34" charset="0"/>
              <a:buChar char="•"/>
            </a:pPr>
            <a:r>
              <a:rPr lang="en-CA" sz="3200" dirty="0" smtClean="0">
                <a:solidFill>
                  <a:schemeClr val="tx1"/>
                </a:solidFill>
              </a:rPr>
              <a:t>Herbal </a:t>
            </a:r>
            <a:r>
              <a:rPr lang="en-CA" sz="3200" dirty="0">
                <a:solidFill>
                  <a:schemeClr val="tx1"/>
                </a:solidFill>
              </a:rPr>
              <a:t>remedies</a:t>
            </a:r>
          </a:p>
          <a:p>
            <a:pPr marL="342900" lvl="0" indent="-342900">
              <a:buFont typeface="Arial" panose="020B0604020202020204" pitchFamily="34" charset="0"/>
              <a:buChar char="•"/>
            </a:pPr>
            <a:r>
              <a:rPr lang="en-CA" sz="3200" dirty="0" smtClean="0">
                <a:solidFill>
                  <a:schemeClr val="tx1"/>
                </a:solidFill>
              </a:rPr>
              <a:t>Traditional and Homeopathic medicines</a:t>
            </a:r>
            <a:endParaRPr lang="en-CA" sz="3200" dirty="0">
              <a:solidFill>
                <a:schemeClr val="tx1"/>
              </a:solidFill>
            </a:endParaRPr>
          </a:p>
          <a:p>
            <a:pPr marL="342900" lvl="0" indent="-342900">
              <a:buFont typeface="Arial" panose="020B0604020202020204" pitchFamily="34" charset="0"/>
              <a:buChar char="•"/>
            </a:pPr>
            <a:r>
              <a:rPr lang="en-CA" sz="3200" dirty="0" smtClean="0">
                <a:solidFill>
                  <a:schemeClr val="tx1"/>
                </a:solidFill>
              </a:rPr>
              <a:t>Probiotics</a:t>
            </a:r>
            <a:endParaRPr lang="en-CA" sz="3200" dirty="0">
              <a:solidFill>
                <a:schemeClr val="tx1"/>
              </a:solidFill>
            </a:endParaRPr>
          </a:p>
          <a:p>
            <a:pPr marL="342900" lvl="0" indent="-342900">
              <a:buFont typeface="Arial" panose="020B0604020202020204" pitchFamily="34" charset="0"/>
              <a:buChar char="•"/>
            </a:pPr>
            <a:r>
              <a:rPr lang="en-CA" sz="3200" dirty="0" smtClean="0">
                <a:solidFill>
                  <a:schemeClr val="tx1"/>
                </a:solidFill>
              </a:rPr>
              <a:t>Other </a:t>
            </a:r>
            <a:r>
              <a:rPr lang="en-CA" sz="3200" dirty="0">
                <a:solidFill>
                  <a:schemeClr val="tx1"/>
                </a:solidFill>
              </a:rPr>
              <a:t>products like amino acids and essential fatty acids</a:t>
            </a: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127007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0"/>
            <a:ext cx="8001000" cy="940158"/>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684212" y="1352282"/>
            <a:ext cx="8343878" cy="4481847"/>
          </a:xfrm>
        </p:spPr>
        <p:txBody>
          <a:bodyPr>
            <a:normAutofit lnSpcReduction="10000"/>
          </a:bodyPr>
          <a:lstStyle/>
          <a:p>
            <a:pPr algn="just"/>
            <a:r>
              <a:rPr lang="en-CA" sz="3200" dirty="0">
                <a:solidFill>
                  <a:schemeClr val="tx1"/>
                </a:solidFill>
              </a:rPr>
              <a:t>NHPs are used and marketed for a number of health reasons, like the prevention or treatment of an illness or condition, the reduction of health risks, or the maintenance of good health. They must be safe to be used as over-the-counter products. </a:t>
            </a:r>
            <a:endParaRPr lang="en-CA" sz="3200" dirty="0" smtClean="0">
              <a:solidFill>
                <a:schemeClr val="tx1"/>
              </a:solidFill>
            </a:endParaRPr>
          </a:p>
          <a:p>
            <a:pPr algn="just"/>
            <a:r>
              <a:rPr lang="en-CA" sz="3200" dirty="0" smtClean="0">
                <a:solidFill>
                  <a:schemeClr val="tx1"/>
                </a:solidFill>
              </a:rPr>
              <a:t>Products </a:t>
            </a:r>
            <a:r>
              <a:rPr lang="en-CA" sz="3200" dirty="0">
                <a:solidFill>
                  <a:schemeClr val="tx1"/>
                </a:solidFill>
              </a:rPr>
              <a:t>needing a prescription are regulated as drugs.</a:t>
            </a:r>
          </a:p>
          <a:p>
            <a:pPr algn="just"/>
            <a:endParaRPr lang="en-CA" sz="2800" dirty="0">
              <a:solidFill>
                <a:schemeClr val="bg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356992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034" y="0"/>
            <a:ext cx="8157178" cy="953037"/>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412124" y="1262130"/>
            <a:ext cx="8693239" cy="5280338"/>
          </a:xfrm>
        </p:spPr>
        <p:txBody>
          <a:bodyPr>
            <a:noAutofit/>
          </a:bodyPr>
          <a:lstStyle/>
          <a:p>
            <a:r>
              <a:rPr lang="en-CA" sz="2800" b="1" dirty="0">
                <a:solidFill>
                  <a:srgbClr val="FF0000"/>
                </a:solidFill>
              </a:rPr>
              <a:t>Are there risks to using </a:t>
            </a:r>
            <a:r>
              <a:rPr lang="en-CA" sz="2800" b="1" dirty="0" smtClean="0">
                <a:solidFill>
                  <a:srgbClr val="FF0000"/>
                </a:solidFill>
              </a:rPr>
              <a:t>NHPs?</a:t>
            </a:r>
            <a:endParaRPr lang="en-CA" sz="2800" dirty="0">
              <a:solidFill>
                <a:srgbClr val="FF0000"/>
              </a:solidFill>
            </a:endParaRPr>
          </a:p>
          <a:p>
            <a:pPr algn="just"/>
            <a:r>
              <a:rPr lang="en-CA" sz="3200" dirty="0">
                <a:solidFill>
                  <a:schemeClr val="tx1"/>
                </a:solidFill>
              </a:rPr>
              <a:t>While </a:t>
            </a:r>
            <a:r>
              <a:rPr lang="en-CA" sz="3200" dirty="0" smtClean="0">
                <a:solidFill>
                  <a:schemeClr val="tx1"/>
                </a:solidFill>
              </a:rPr>
              <a:t>NHPs </a:t>
            </a:r>
            <a:r>
              <a:rPr lang="en-CA" sz="3200" dirty="0">
                <a:solidFill>
                  <a:schemeClr val="tx1"/>
                </a:solidFill>
              </a:rPr>
              <a:t>are generally </a:t>
            </a:r>
            <a:r>
              <a:rPr lang="en-CA" sz="3200" dirty="0" smtClean="0">
                <a:solidFill>
                  <a:schemeClr val="tx1"/>
                </a:solidFill>
              </a:rPr>
              <a:t>safe, they </a:t>
            </a:r>
            <a:r>
              <a:rPr lang="en-CA" sz="3200" dirty="0">
                <a:solidFill>
                  <a:schemeClr val="tx1"/>
                </a:solidFill>
              </a:rPr>
              <a:t>are not risk free. </a:t>
            </a:r>
            <a:r>
              <a:rPr lang="en-CA" sz="3200" dirty="0" smtClean="0">
                <a:solidFill>
                  <a:schemeClr val="tx1"/>
                </a:solidFill>
              </a:rPr>
              <a:t>Risks </a:t>
            </a:r>
            <a:r>
              <a:rPr lang="en-CA" sz="3200" dirty="0">
                <a:solidFill>
                  <a:schemeClr val="tx1"/>
                </a:solidFill>
              </a:rPr>
              <a:t>include:</a:t>
            </a:r>
          </a:p>
          <a:p>
            <a:pPr marL="457200" lvl="0" indent="-457200" algn="just">
              <a:buFont typeface="Arial" panose="020B0604020202020204" pitchFamily="34" charset="0"/>
              <a:buChar char="•"/>
            </a:pPr>
            <a:r>
              <a:rPr lang="en-CA" sz="3200" dirty="0">
                <a:solidFill>
                  <a:schemeClr val="tx1"/>
                </a:solidFill>
              </a:rPr>
              <a:t>Manufacturing problems </a:t>
            </a:r>
            <a:r>
              <a:rPr lang="en-CA" sz="3200" dirty="0" smtClean="0">
                <a:solidFill>
                  <a:schemeClr val="tx1"/>
                </a:solidFill>
              </a:rPr>
              <a:t>(Such as </a:t>
            </a:r>
            <a:r>
              <a:rPr lang="en-CA" sz="3200" dirty="0">
                <a:solidFill>
                  <a:schemeClr val="tx1"/>
                </a:solidFill>
              </a:rPr>
              <a:t>contamination, </a:t>
            </a:r>
            <a:r>
              <a:rPr lang="en-CA" sz="3200" dirty="0" smtClean="0">
                <a:solidFill>
                  <a:schemeClr val="tx1"/>
                </a:solidFill>
              </a:rPr>
              <a:t>or incorrect ingredients)</a:t>
            </a:r>
            <a:endParaRPr lang="en-CA" sz="3200" dirty="0">
              <a:solidFill>
                <a:schemeClr val="tx1"/>
              </a:solidFill>
            </a:endParaRPr>
          </a:p>
          <a:p>
            <a:pPr marL="457200" lvl="0" indent="-457200" algn="just">
              <a:buFont typeface="Arial" panose="020B0604020202020204" pitchFamily="34" charset="0"/>
              <a:buChar char="•"/>
            </a:pPr>
            <a:r>
              <a:rPr lang="en-CA" sz="3200" dirty="0">
                <a:solidFill>
                  <a:schemeClr val="tx1"/>
                </a:solidFill>
              </a:rPr>
              <a:t>Unproven claims, which can lead people to use the wrong products for serious </a:t>
            </a:r>
            <a:r>
              <a:rPr lang="en-CA" sz="3200" dirty="0" smtClean="0">
                <a:solidFill>
                  <a:schemeClr val="tx1"/>
                </a:solidFill>
              </a:rPr>
              <a:t>conditions</a:t>
            </a: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1376000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2428" y="1"/>
            <a:ext cx="8092784" cy="991672"/>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412124" y="1223493"/>
            <a:ext cx="8590208" cy="5318975"/>
          </a:xfrm>
        </p:spPr>
        <p:txBody>
          <a:bodyPr>
            <a:noAutofit/>
          </a:bodyPr>
          <a:lstStyle/>
          <a:p>
            <a:pPr algn="just"/>
            <a:r>
              <a:rPr lang="en-CA" sz="2800" b="1" dirty="0">
                <a:solidFill>
                  <a:srgbClr val="FF0000"/>
                </a:solidFill>
              </a:rPr>
              <a:t>Are there risks to using </a:t>
            </a:r>
            <a:r>
              <a:rPr lang="en-CA" sz="2800" b="1" dirty="0" smtClean="0">
                <a:solidFill>
                  <a:srgbClr val="FF0000"/>
                </a:solidFill>
              </a:rPr>
              <a:t>NHPs?</a:t>
            </a:r>
            <a:endParaRPr lang="en-CA" sz="2800" dirty="0">
              <a:solidFill>
                <a:srgbClr val="FF0000"/>
              </a:solidFill>
            </a:endParaRPr>
          </a:p>
          <a:p>
            <a:pPr marL="457200" lvl="0" indent="-457200" algn="just">
              <a:buFont typeface="Arial" panose="020B0604020202020204" pitchFamily="34" charset="0"/>
              <a:buChar char="•"/>
            </a:pPr>
            <a:r>
              <a:rPr lang="en-CA" sz="3200" dirty="0" smtClean="0">
                <a:solidFill>
                  <a:schemeClr val="tx1"/>
                </a:solidFill>
              </a:rPr>
              <a:t>Not </a:t>
            </a:r>
            <a:r>
              <a:rPr lang="en-CA" sz="3200" dirty="0">
                <a:solidFill>
                  <a:schemeClr val="tx1"/>
                </a:solidFill>
              </a:rPr>
              <a:t>enough information for people to make an informed choice (like incorrect instructions or no warnings that a product may not be suitable for certain </a:t>
            </a:r>
            <a:r>
              <a:rPr lang="en-CA" sz="3200" dirty="0" smtClean="0">
                <a:solidFill>
                  <a:schemeClr val="tx1"/>
                </a:solidFill>
              </a:rPr>
              <a:t>groups)</a:t>
            </a:r>
          </a:p>
          <a:p>
            <a:pPr marL="457200" lvl="0" indent="-457200" algn="just">
              <a:buFont typeface="Arial" panose="020B0604020202020204" pitchFamily="34" charset="0"/>
              <a:buChar char="•"/>
            </a:pPr>
            <a:r>
              <a:rPr lang="en-CA" sz="3200" dirty="0" smtClean="0">
                <a:solidFill>
                  <a:schemeClr val="tx1"/>
                </a:solidFill>
              </a:rPr>
              <a:t>Interaction </a:t>
            </a:r>
            <a:r>
              <a:rPr lang="en-CA" sz="3200" dirty="0">
                <a:solidFill>
                  <a:schemeClr val="tx1"/>
                </a:solidFill>
              </a:rPr>
              <a:t>with </a:t>
            </a:r>
            <a:r>
              <a:rPr lang="en-CA" sz="3200" dirty="0" smtClean="0">
                <a:solidFill>
                  <a:schemeClr val="tx1"/>
                </a:solidFill>
              </a:rPr>
              <a:t>others prescription </a:t>
            </a:r>
            <a:r>
              <a:rPr lang="en-CA" sz="3200" dirty="0">
                <a:solidFill>
                  <a:schemeClr val="tx1"/>
                </a:solidFill>
              </a:rPr>
              <a:t>drugs </a:t>
            </a:r>
          </a:p>
          <a:p>
            <a:pPr marL="457200" lvl="0" indent="-457200" algn="just">
              <a:buFont typeface="Arial" panose="020B0604020202020204" pitchFamily="34" charset="0"/>
              <a:buChar char="•"/>
            </a:pPr>
            <a:r>
              <a:rPr lang="en-CA" sz="3200" dirty="0" smtClean="0">
                <a:solidFill>
                  <a:schemeClr val="tx1"/>
                </a:solidFill>
              </a:rPr>
              <a:t>Unwanted </a:t>
            </a:r>
            <a:r>
              <a:rPr lang="en-CA" sz="3200" dirty="0">
                <a:solidFill>
                  <a:schemeClr val="tx1"/>
                </a:solidFill>
              </a:rPr>
              <a:t>side </a:t>
            </a:r>
            <a:r>
              <a:rPr lang="en-CA" sz="3200" dirty="0" smtClean="0">
                <a:solidFill>
                  <a:schemeClr val="tx1"/>
                </a:solidFill>
              </a:rPr>
              <a:t>effects</a:t>
            </a:r>
            <a:endParaRPr lang="en-CA" sz="3200" dirty="0">
              <a:solidFill>
                <a:schemeClr val="tx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431390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0"/>
            <a:ext cx="8001000" cy="991673"/>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553792" y="1352282"/>
            <a:ext cx="8131420" cy="5151549"/>
          </a:xfrm>
        </p:spPr>
        <p:txBody>
          <a:bodyPr>
            <a:normAutofit fontScale="32500" lnSpcReduction="20000"/>
          </a:bodyPr>
          <a:lstStyle/>
          <a:p>
            <a:r>
              <a:rPr lang="en-CA" sz="8600" b="1" dirty="0" smtClean="0">
                <a:solidFill>
                  <a:srgbClr val="FF0000"/>
                </a:solidFill>
              </a:rPr>
              <a:t>NHPs Marketing authorization?</a:t>
            </a:r>
            <a:endParaRPr lang="en-CA" sz="8600" dirty="0">
              <a:solidFill>
                <a:srgbClr val="FF0000"/>
              </a:solidFill>
            </a:endParaRPr>
          </a:p>
          <a:p>
            <a:pPr algn="just"/>
            <a:r>
              <a:rPr lang="en-CA" sz="9800" dirty="0">
                <a:solidFill>
                  <a:schemeClr val="tx1"/>
                </a:solidFill>
              </a:rPr>
              <a:t>To be licensed in Canada, </a:t>
            </a:r>
            <a:r>
              <a:rPr lang="en-CA" sz="9800" dirty="0" smtClean="0">
                <a:solidFill>
                  <a:schemeClr val="tx1"/>
                </a:solidFill>
              </a:rPr>
              <a:t>NHPs </a:t>
            </a:r>
            <a:r>
              <a:rPr lang="en-CA" sz="9800" dirty="0">
                <a:solidFill>
                  <a:schemeClr val="tx1"/>
                </a:solidFill>
              </a:rPr>
              <a:t>must be safe, effective, of high quality and carry detailed label information </a:t>
            </a:r>
            <a:endParaRPr lang="en-CA" sz="9800" dirty="0" smtClean="0">
              <a:solidFill>
                <a:schemeClr val="tx1"/>
              </a:solidFill>
            </a:endParaRPr>
          </a:p>
          <a:p>
            <a:pPr algn="just"/>
            <a:r>
              <a:rPr lang="en-CA" sz="9800" dirty="0" smtClean="0">
                <a:solidFill>
                  <a:schemeClr val="tx1"/>
                </a:solidFill>
              </a:rPr>
              <a:t>People can </a:t>
            </a:r>
            <a:r>
              <a:rPr lang="en-CA" sz="9800" dirty="0">
                <a:solidFill>
                  <a:schemeClr val="tx1"/>
                </a:solidFill>
              </a:rPr>
              <a:t>identify products that have been licensed for sale in Canada by looking for the eight-digit Natural Product Number (NPN) on the label.</a:t>
            </a:r>
          </a:p>
          <a:p>
            <a:pPr algn="just"/>
            <a:r>
              <a:rPr lang="en-CA" sz="9800" dirty="0">
                <a:solidFill>
                  <a:schemeClr val="tx1"/>
                </a:solidFill>
              </a:rPr>
              <a:t>A NPN means that the product has been authorized for sale in Canada and is safe and </a:t>
            </a:r>
            <a:r>
              <a:rPr lang="en-CA" sz="9800" dirty="0" smtClean="0">
                <a:solidFill>
                  <a:schemeClr val="tx1"/>
                </a:solidFill>
              </a:rPr>
              <a:t>effective</a:t>
            </a:r>
            <a:endParaRPr lang="en-CA" sz="9800" dirty="0">
              <a:solidFill>
                <a:schemeClr val="tx1"/>
              </a:solidFill>
            </a:endParaRPr>
          </a:p>
          <a:p>
            <a:pPr algn="just"/>
            <a:endParaRPr lang="en-CA" sz="2800" dirty="0">
              <a:solidFill>
                <a:schemeClr val="bg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440766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
            <a:ext cx="8001000" cy="914400"/>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684212" y="1378039"/>
            <a:ext cx="8001000" cy="4507605"/>
          </a:xfrm>
        </p:spPr>
        <p:txBody>
          <a:bodyPr>
            <a:normAutofit/>
          </a:bodyPr>
          <a:lstStyle/>
          <a:p>
            <a:pPr algn="just"/>
            <a:r>
              <a:rPr lang="en-CA" sz="2800" b="1" dirty="0" smtClean="0">
                <a:solidFill>
                  <a:srgbClr val="FF0000"/>
                </a:solidFill>
              </a:rPr>
              <a:t>HC Approval: NPN</a:t>
            </a:r>
            <a:endParaRPr lang="en-CA" sz="2800" b="1" dirty="0">
              <a:solidFill>
                <a:srgbClr val="FF0000"/>
              </a:solidFill>
            </a:endParaRPr>
          </a:p>
        </p:txBody>
      </p:sp>
      <p:pic>
        <p:nvPicPr>
          <p:cNvPr id="4" name="Picture 3" descr="http://www.hc-sc.gc.ca/dhp-mps/images/prodnatur/about-apropos/vit-c-eng.gif"/>
          <p:cNvPicPr/>
          <p:nvPr/>
        </p:nvPicPr>
        <p:blipFill>
          <a:blip r:embed="rId2" cstate="print"/>
          <a:srcRect/>
          <a:stretch>
            <a:fillRect/>
          </a:stretch>
        </p:blipFill>
        <p:spPr bwMode="auto">
          <a:xfrm>
            <a:off x="4430332" y="1661375"/>
            <a:ext cx="3090930" cy="39171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2298521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0"/>
            <a:ext cx="8001000" cy="875763"/>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684212" y="1313645"/>
            <a:ext cx="8137816" cy="4649273"/>
          </a:xfrm>
        </p:spPr>
        <p:txBody>
          <a:bodyPr>
            <a:normAutofit/>
          </a:bodyPr>
          <a:lstStyle/>
          <a:p>
            <a:pPr algn="just"/>
            <a:r>
              <a:rPr lang="en-CA" sz="2800" b="1" dirty="0" smtClean="0">
                <a:solidFill>
                  <a:srgbClr val="FF0000"/>
                </a:solidFill>
              </a:rPr>
              <a:t>HC </a:t>
            </a:r>
            <a:r>
              <a:rPr lang="en-CA" sz="2800" b="1" dirty="0">
                <a:solidFill>
                  <a:srgbClr val="FF0000"/>
                </a:solidFill>
              </a:rPr>
              <a:t>Licensing </a:t>
            </a:r>
            <a:r>
              <a:rPr lang="en-CA" sz="2800" b="1" dirty="0" smtClean="0">
                <a:solidFill>
                  <a:srgbClr val="FF0000"/>
                </a:solidFill>
              </a:rPr>
              <a:t>Requirements</a:t>
            </a:r>
            <a:r>
              <a:rPr lang="en-CA" sz="2800" dirty="0" smtClean="0">
                <a:solidFill>
                  <a:srgbClr val="FF0000"/>
                </a:solidFill>
              </a:rPr>
              <a:t>:</a:t>
            </a:r>
          </a:p>
          <a:p>
            <a:pPr marL="514350" lvl="0" indent="-514350" algn="just">
              <a:buFont typeface="+mj-lt"/>
              <a:buAutoNum type="arabicPeriod"/>
            </a:pPr>
            <a:r>
              <a:rPr lang="en-CA" sz="3200" b="1" dirty="0" smtClean="0">
                <a:solidFill>
                  <a:schemeClr val="tx1"/>
                </a:solidFill>
              </a:rPr>
              <a:t>Product </a:t>
            </a:r>
            <a:r>
              <a:rPr lang="en-CA" sz="3200" b="1" dirty="0">
                <a:solidFill>
                  <a:schemeClr val="tx1"/>
                </a:solidFill>
              </a:rPr>
              <a:t>licensing</a:t>
            </a:r>
            <a:endParaRPr lang="en-CA" sz="3200" dirty="0">
              <a:solidFill>
                <a:schemeClr val="tx1"/>
              </a:solidFill>
            </a:endParaRPr>
          </a:p>
          <a:p>
            <a:pPr marL="514350" lvl="0" indent="-514350" algn="just">
              <a:buFont typeface="+mj-lt"/>
              <a:buAutoNum type="arabicPeriod"/>
            </a:pPr>
            <a:r>
              <a:rPr lang="en-CA" sz="3200" b="1" dirty="0">
                <a:solidFill>
                  <a:schemeClr val="tx1"/>
                </a:solidFill>
              </a:rPr>
              <a:t>Evidence requirements for safety and </a:t>
            </a:r>
            <a:r>
              <a:rPr lang="en-CA" sz="3200" b="1" dirty="0" smtClean="0">
                <a:solidFill>
                  <a:schemeClr val="tx1"/>
                </a:solidFill>
              </a:rPr>
              <a:t>efficacy</a:t>
            </a:r>
          </a:p>
          <a:p>
            <a:pPr marL="514350" indent="-514350" algn="just">
              <a:buFont typeface="+mj-lt"/>
              <a:buAutoNum type="arabicPeriod"/>
            </a:pPr>
            <a:r>
              <a:rPr lang="en-CA" sz="3200" b="1" dirty="0">
                <a:solidFill>
                  <a:schemeClr val="tx1"/>
                </a:solidFill>
              </a:rPr>
              <a:t>Site </a:t>
            </a:r>
            <a:r>
              <a:rPr lang="en-CA" sz="3200" b="1" dirty="0" smtClean="0">
                <a:solidFill>
                  <a:schemeClr val="tx1"/>
                </a:solidFill>
              </a:rPr>
              <a:t>licensing</a:t>
            </a:r>
          </a:p>
          <a:p>
            <a:pPr marL="514350" lvl="0" indent="-514350" algn="just">
              <a:buFont typeface="+mj-lt"/>
              <a:buAutoNum type="arabicPeriod"/>
            </a:pPr>
            <a:r>
              <a:rPr lang="en-CA" sz="3200" b="1" dirty="0">
                <a:solidFill>
                  <a:schemeClr val="tx1"/>
                </a:solidFill>
              </a:rPr>
              <a:t>Good Manufacturing Practices</a:t>
            </a:r>
            <a:endParaRPr lang="en-CA" sz="3200" dirty="0">
              <a:solidFill>
                <a:schemeClr val="tx1"/>
              </a:solidFill>
            </a:endParaRPr>
          </a:p>
          <a:p>
            <a:pPr algn="just"/>
            <a:endParaRPr lang="en-CA" sz="2800" dirty="0"/>
          </a:p>
          <a:p>
            <a:pPr lvl="0" algn="just"/>
            <a:endParaRPr lang="en-CA" sz="2800" dirty="0"/>
          </a:p>
          <a:p>
            <a:pPr algn="just"/>
            <a:endParaRPr lang="en-CA" sz="2800" dirty="0">
              <a:solidFill>
                <a:schemeClr val="bg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863287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1368" y="0"/>
            <a:ext cx="7873843" cy="875763"/>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684211" y="1300766"/>
            <a:ext cx="8137817" cy="4610637"/>
          </a:xfrm>
        </p:spPr>
        <p:txBody>
          <a:bodyPr>
            <a:normAutofit lnSpcReduction="10000"/>
          </a:bodyPr>
          <a:lstStyle/>
          <a:p>
            <a:pPr lvl="0" algn="just"/>
            <a:r>
              <a:rPr lang="en-CA" sz="2800" b="1" dirty="0">
                <a:solidFill>
                  <a:srgbClr val="FF0000"/>
                </a:solidFill>
              </a:rPr>
              <a:t>Product licensing</a:t>
            </a:r>
            <a:endParaRPr lang="en-CA" sz="2800" dirty="0">
              <a:solidFill>
                <a:srgbClr val="FF0000"/>
              </a:solidFill>
            </a:endParaRPr>
          </a:p>
          <a:p>
            <a:pPr algn="just"/>
            <a:r>
              <a:rPr lang="en-CA" sz="3200" dirty="0">
                <a:solidFill>
                  <a:schemeClr val="tx1"/>
                </a:solidFill>
              </a:rPr>
              <a:t>All </a:t>
            </a:r>
            <a:r>
              <a:rPr lang="en-CA" sz="3200" dirty="0" smtClean="0">
                <a:solidFill>
                  <a:schemeClr val="tx1"/>
                </a:solidFill>
              </a:rPr>
              <a:t>NHPs </a:t>
            </a:r>
            <a:r>
              <a:rPr lang="en-CA" sz="3200" dirty="0">
                <a:solidFill>
                  <a:schemeClr val="tx1"/>
                </a:solidFill>
              </a:rPr>
              <a:t>must have a product license before they can be sold in Canada. </a:t>
            </a:r>
            <a:endParaRPr lang="en-CA" sz="3200" dirty="0" smtClean="0">
              <a:solidFill>
                <a:schemeClr val="tx1"/>
              </a:solidFill>
            </a:endParaRPr>
          </a:p>
          <a:p>
            <a:pPr algn="just"/>
            <a:r>
              <a:rPr lang="en-CA" sz="3200" dirty="0" smtClean="0">
                <a:solidFill>
                  <a:schemeClr val="tx1"/>
                </a:solidFill>
              </a:rPr>
              <a:t>To </a:t>
            </a:r>
            <a:r>
              <a:rPr lang="en-CA" sz="3200" dirty="0">
                <a:solidFill>
                  <a:schemeClr val="tx1"/>
                </a:solidFill>
              </a:rPr>
              <a:t>get a license, applicants must give detailed information about the product to Health Canada, including: medicinal ingredients, source, dose, potency, non-medicinal ingredients and recommended use(s</a:t>
            </a:r>
            <a:r>
              <a:rPr lang="en-CA" sz="3200" dirty="0" smtClean="0">
                <a:solidFill>
                  <a:schemeClr val="tx1"/>
                </a:solidFill>
              </a:rPr>
              <a:t>).</a:t>
            </a:r>
            <a:endParaRPr lang="en-CA" sz="3200" dirty="0">
              <a:solidFill>
                <a:schemeClr val="tx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1887768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
            <a:ext cx="8001000" cy="914400"/>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476517" y="1133342"/>
            <a:ext cx="8371269" cy="5254580"/>
          </a:xfrm>
        </p:spPr>
        <p:txBody>
          <a:bodyPr>
            <a:normAutofit lnSpcReduction="10000"/>
          </a:bodyPr>
          <a:lstStyle/>
          <a:p>
            <a:pPr lvl="0"/>
            <a:r>
              <a:rPr lang="en-CA" sz="2800" b="1" dirty="0">
                <a:solidFill>
                  <a:srgbClr val="FF0000"/>
                </a:solidFill>
              </a:rPr>
              <a:t>Evidence requirements for safety and efficacy</a:t>
            </a:r>
            <a:endParaRPr lang="en-CA" sz="2800" dirty="0">
              <a:solidFill>
                <a:srgbClr val="FF0000"/>
              </a:solidFill>
            </a:endParaRPr>
          </a:p>
          <a:p>
            <a:pPr algn="just"/>
            <a:r>
              <a:rPr lang="en-CA" sz="3200" dirty="0">
                <a:solidFill>
                  <a:schemeClr val="tx1"/>
                </a:solidFill>
              </a:rPr>
              <a:t>The safety and efficacy of NHPs and their health claims must be supported by proper evidence so that consumers and </a:t>
            </a:r>
            <a:r>
              <a:rPr lang="en-CA" sz="3200" dirty="0" smtClean="0">
                <a:solidFill>
                  <a:schemeClr val="tx1"/>
                </a:solidFill>
              </a:rPr>
              <a:t>HC </a:t>
            </a:r>
            <a:r>
              <a:rPr lang="en-CA" sz="3200" dirty="0">
                <a:solidFill>
                  <a:schemeClr val="tx1"/>
                </a:solidFill>
              </a:rPr>
              <a:t>know the products are </a:t>
            </a:r>
            <a:r>
              <a:rPr lang="en-CA" sz="3200" dirty="0" smtClean="0">
                <a:solidFill>
                  <a:schemeClr val="tx1"/>
                </a:solidFill>
              </a:rPr>
              <a:t>safe </a:t>
            </a:r>
            <a:r>
              <a:rPr lang="en-CA" sz="3200" dirty="0">
                <a:solidFill>
                  <a:schemeClr val="tx1"/>
                </a:solidFill>
              </a:rPr>
              <a:t>and effective. </a:t>
            </a:r>
            <a:endParaRPr lang="en-CA" sz="3200" dirty="0" smtClean="0">
              <a:solidFill>
                <a:schemeClr val="tx1"/>
              </a:solidFill>
            </a:endParaRPr>
          </a:p>
          <a:p>
            <a:pPr algn="just"/>
            <a:r>
              <a:rPr lang="en-CA" sz="3200" dirty="0" smtClean="0">
                <a:solidFill>
                  <a:schemeClr val="tx1"/>
                </a:solidFill>
              </a:rPr>
              <a:t>The </a:t>
            </a:r>
            <a:r>
              <a:rPr lang="en-CA" sz="3200" dirty="0">
                <a:solidFill>
                  <a:schemeClr val="tx1"/>
                </a:solidFill>
              </a:rPr>
              <a:t>type and amount of supporting evidence required depends on the proposed health claim of the product and its overall risks.</a:t>
            </a:r>
          </a:p>
          <a:p>
            <a:pPr algn="just"/>
            <a:endParaRPr lang="en-CA" sz="2800" dirty="0">
              <a:solidFill>
                <a:schemeClr val="bg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2660723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2428" y="1"/>
            <a:ext cx="8092784" cy="914400"/>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489397" y="1171978"/>
            <a:ext cx="8448541" cy="5000222"/>
          </a:xfrm>
        </p:spPr>
        <p:txBody>
          <a:bodyPr>
            <a:normAutofit fontScale="92500" lnSpcReduction="10000"/>
          </a:bodyPr>
          <a:lstStyle/>
          <a:p>
            <a:pPr lvl="0"/>
            <a:r>
              <a:rPr lang="en-CA" sz="3000" b="1" dirty="0">
                <a:solidFill>
                  <a:srgbClr val="FF0000"/>
                </a:solidFill>
              </a:rPr>
              <a:t>Site licensing</a:t>
            </a:r>
            <a:endParaRPr lang="en-CA" sz="3000" dirty="0">
              <a:solidFill>
                <a:srgbClr val="FF0000"/>
              </a:solidFill>
            </a:endParaRPr>
          </a:p>
          <a:p>
            <a:pPr algn="just"/>
            <a:r>
              <a:rPr lang="en-CA" sz="3500" dirty="0">
                <a:solidFill>
                  <a:schemeClr val="tx1"/>
                </a:solidFill>
              </a:rPr>
              <a:t>All Canadian manufacturers, packagers, labelers, and importers of </a:t>
            </a:r>
            <a:r>
              <a:rPr lang="en-CA" sz="3500" dirty="0" smtClean="0">
                <a:solidFill>
                  <a:schemeClr val="tx1"/>
                </a:solidFill>
              </a:rPr>
              <a:t>NHPs must </a:t>
            </a:r>
            <a:r>
              <a:rPr lang="en-CA" sz="3500" dirty="0">
                <a:solidFill>
                  <a:schemeClr val="tx1"/>
                </a:solidFill>
              </a:rPr>
              <a:t>have site licenses. </a:t>
            </a:r>
            <a:endParaRPr lang="en-CA" sz="3500" dirty="0" smtClean="0">
              <a:solidFill>
                <a:schemeClr val="tx1"/>
              </a:solidFill>
            </a:endParaRPr>
          </a:p>
          <a:p>
            <a:pPr algn="just"/>
            <a:r>
              <a:rPr lang="en-CA" sz="3500" dirty="0" smtClean="0">
                <a:solidFill>
                  <a:schemeClr val="tx1"/>
                </a:solidFill>
              </a:rPr>
              <a:t>To </a:t>
            </a:r>
            <a:r>
              <a:rPr lang="en-CA" sz="3500" dirty="0">
                <a:solidFill>
                  <a:schemeClr val="tx1"/>
                </a:solidFill>
              </a:rPr>
              <a:t>get a license, sites must maintain proper distribution records, have proper procedures for product recalls and for the handling, storage and delivery of their products, and demonstrate that they meet </a:t>
            </a:r>
            <a:r>
              <a:rPr lang="en-CA" sz="3500" dirty="0" smtClean="0">
                <a:solidFill>
                  <a:schemeClr val="tx1"/>
                </a:solidFill>
              </a:rPr>
              <a:t>GMPs requirements</a:t>
            </a:r>
            <a:r>
              <a:rPr lang="en-CA" sz="3500" dirty="0">
                <a:solidFill>
                  <a:schemeClr val="tx1"/>
                </a:solidFill>
              </a:rPr>
              <a:t>.</a:t>
            </a:r>
          </a:p>
          <a:p>
            <a:pPr algn="just"/>
            <a:endParaRPr lang="en-CA" sz="2800" dirty="0">
              <a:solidFill>
                <a:schemeClr val="bg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1292917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
            <a:ext cx="8001000" cy="914400"/>
          </a:xfrm>
        </p:spPr>
        <p:txBody>
          <a:bodyPr>
            <a:normAutofit/>
          </a:bodyPr>
          <a:lstStyle/>
          <a:p>
            <a:pPr algn="ctr"/>
            <a:r>
              <a:rPr lang="en-CA" sz="2000" b="1" dirty="0" smtClean="0">
                <a:solidFill>
                  <a:srgbClr val="FF0000"/>
                </a:solidFill>
              </a:rPr>
              <a:t>HEALTH CANADA: Natural Health PRODUCTS REGULATIONS</a:t>
            </a:r>
            <a:br>
              <a:rPr lang="en-CA" sz="2000" b="1" dirty="0" smtClean="0">
                <a:solidFill>
                  <a:srgbClr val="FF0000"/>
                </a:solidFill>
              </a:rPr>
            </a:br>
            <a:r>
              <a:rPr lang="en-CA" sz="2000" b="1" dirty="0">
                <a:solidFill>
                  <a:srgbClr val="FF0000"/>
                </a:solidFill>
              </a:rPr>
              <a:t>SITE </a:t>
            </a:r>
            <a:r>
              <a:rPr lang="en-CA" sz="2000" b="1" dirty="0" smtClean="0">
                <a:solidFill>
                  <a:srgbClr val="FF0000"/>
                </a:solidFill>
              </a:rPr>
              <a:t>LICENSING</a:t>
            </a:r>
            <a:endParaRPr lang="en-CA" sz="2000" dirty="0">
              <a:solidFill>
                <a:srgbClr val="FF0000"/>
              </a:solidFill>
            </a:endParaRPr>
          </a:p>
        </p:txBody>
      </p:sp>
      <p:sp>
        <p:nvSpPr>
          <p:cNvPr id="3" name="Subtitle 2"/>
          <p:cNvSpPr>
            <a:spLocks noGrp="1"/>
          </p:cNvSpPr>
          <p:nvPr>
            <p:ph type="subTitle" idx="1"/>
          </p:nvPr>
        </p:nvSpPr>
        <p:spPr>
          <a:xfrm>
            <a:off x="684211" y="2794715"/>
            <a:ext cx="8408273" cy="2421229"/>
          </a:xfrm>
        </p:spPr>
        <p:txBody>
          <a:bodyPr>
            <a:normAutofit/>
          </a:bodyPr>
          <a:lstStyle/>
          <a:p>
            <a:pPr algn="ctr"/>
            <a:endParaRPr lang="en-CA" sz="28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Rectangle 3"/>
          <p:cNvSpPr/>
          <p:nvPr/>
        </p:nvSpPr>
        <p:spPr>
          <a:xfrm>
            <a:off x="531274" y="1225101"/>
            <a:ext cx="8306875" cy="5295809"/>
          </a:xfrm>
          <a:prstGeom prst="rect">
            <a:avLst/>
          </a:prstGeom>
        </p:spPr>
        <p:txBody>
          <a:bodyPr wrap="square">
            <a:spAutoFit/>
          </a:bodyPr>
          <a:lstStyle/>
          <a:p>
            <a:pPr algn="just">
              <a:lnSpc>
                <a:spcPct val="107000"/>
              </a:lnSpc>
              <a:spcAft>
                <a:spcPts val="0"/>
              </a:spcAft>
            </a:pPr>
            <a:r>
              <a:rPr lang="en-CA" sz="2800" b="1" dirty="0">
                <a:solidFill>
                  <a:srgbClr val="FF0000"/>
                </a:solidFill>
                <a:latin typeface="+mj-lt"/>
                <a:ea typeface="Times New Roman" panose="02020603050405020304" pitchFamily="18" charset="0"/>
                <a:cs typeface="Times New Roman" panose="02020603050405020304" pitchFamily="18" charset="0"/>
              </a:rPr>
              <a:t>What is a Site Licence?</a:t>
            </a:r>
            <a:endParaRPr lang="en-CA" sz="2800" dirty="0">
              <a:solidFill>
                <a:srgbClr val="FF0000"/>
              </a:solidFill>
              <a:latin typeface="+mj-lt"/>
              <a:ea typeface="Calibri" panose="020F0502020204030204" pitchFamily="34" charset="0"/>
              <a:cs typeface="Times New Roman" panose="02020603050405020304" pitchFamily="18" charset="0"/>
            </a:endParaRPr>
          </a:p>
          <a:p>
            <a:pPr algn="just">
              <a:lnSpc>
                <a:spcPct val="107000"/>
              </a:lnSpc>
              <a:spcAft>
                <a:spcPts val="0"/>
              </a:spcAft>
            </a:pPr>
            <a:r>
              <a:rPr lang="en-CA" sz="3200" dirty="0">
                <a:latin typeface="+mj-lt"/>
                <a:ea typeface="Times New Roman" panose="02020603050405020304" pitchFamily="18" charset="0"/>
                <a:cs typeface="Times New Roman" panose="02020603050405020304" pitchFamily="18" charset="0"/>
              </a:rPr>
              <a:t>The Regulations requires a manufacturer, packager, labeler, </a:t>
            </a:r>
            <a:r>
              <a:rPr lang="en-CA" sz="3200" dirty="0" smtClean="0">
                <a:latin typeface="+mj-lt"/>
                <a:ea typeface="Times New Roman" panose="02020603050405020304" pitchFamily="18" charset="0"/>
                <a:cs typeface="Times New Roman" panose="02020603050405020304" pitchFamily="18" charset="0"/>
              </a:rPr>
              <a:t>and </a:t>
            </a:r>
            <a:r>
              <a:rPr lang="en-CA" sz="3200" dirty="0">
                <a:latin typeface="+mj-lt"/>
                <a:ea typeface="Times New Roman" panose="02020603050405020304" pitchFamily="18" charset="0"/>
                <a:cs typeface="Times New Roman" panose="02020603050405020304" pitchFamily="18" charset="0"/>
              </a:rPr>
              <a:t>importer of NHPs to hold a valid site licence. </a:t>
            </a:r>
            <a:endParaRPr lang="en-CA" sz="3200" dirty="0" smtClean="0">
              <a:latin typeface="+mj-lt"/>
              <a:ea typeface="Times New Roman" panose="02020603050405020304" pitchFamily="18" charset="0"/>
              <a:cs typeface="Times New Roman" panose="02020603050405020304" pitchFamily="18" charset="0"/>
            </a:endParaRPr>
          </a:p>
          <a:p>
            <a:pPr algn="just">
              <a:lnSpc>
                <a:spcPct val="107000"/>
              </a:lnSpc>
              <a:spcAft>
                <a:spcPts val="0"/>
              </a:spcAft>
            </a:pPr>
            <a:r>
              <a:rPr lang="en-CA" sz="3200" dirty="0" smtClean="0">
                <a:latin typeface="+mj-lt"/>
                <a:ea typeface="Times New Roman" panose="02020603050405020304" pitchFamily="18" charset="0"/>
                <a:cs typeface="Times New Roman" panose="02020603050405020304" pitchFamily="18" charset="0"/>
              </a:rPr>
              <a:t>A </a:t>
            </a:r>
            <a:r>
              <a:rPr lang="en-CA" sz="3200" dirty="0">
                <a:latin typeface="+mj-lt"/>
                <a:ea typeface="Times New Roman" panose="02020603050405020304" pitchFamily="18" charset="0"/>
                <a:cs typeface="Times New Roman" panose="02020603050405020304" pitchFamily="18" charset="0"/>
              </a:rPr>
              <a:t>site licence issued by the NHPD gives the licensee authorization to conduct these activities.</a:t>
            </a:r>
            <a:endParaRPr lang="en-CA" sz="3200" dirty="0">
              <a:latin typeface="+mj-lt"/>
              <a:ea typeface="Calibri" panose="020F0502020204030204" pitchFamily="34" charset="0"/>
              <a:cs typeface="Times New Roman" panose="02020603050405020304" pitchFamily="18" charset="0"/>
            </a:endParaRPr>
          </a:p>
          <a:p>
            <a:pPr algn="just">
              <a:lnSpc>
                <a:spcPct val="107000"/>
              </a:lnSpc>
              <a:spcAft>
                <a:spcPts val="0"/>
              </a:spcAft>
            </a:pPr>
            <a:r>
              <a:rPr lang="en-CA" sz="3200" dirty="0">
                <a:latin typeface="+mj-lt"/>
                <a:ea typeface="Times New Roman" panose="02020603050405020304" pitchFamily="18" charset="0"/>
                <a:cs typeface="Times New Roman" panose="02020603050405020304" pitchFamily="18" charset="0"/>
              </a:rPr>
              <a:t>These activities must be carried out according to the GMPs outlined under the Regulations. </a:t>
            </a:r>
            <a:endParaRPr lang="en-CA" sz="3200" dirty="0">
              <a:effectLst/>
              <a:latin typeface="+mj-lt"/>
              <a:ea typeface="Calibri" panose="020F0502020204030204" pitchFamily="34" charset="0"/>
              <a:cs typeface="Times New Roman" panose="02020603050405020304" pitchFamily="18" charset="0"/>
            </a:endParaRPr>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2240022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9549" y="0"/>
            <a:ext cx="8105663" cy="965915"/>
          </a:xfrm>
        </p:spPr>
        <p:txBody>
          <a:bodyPr>
            <a:normAutofit/>
          </a:bodyPr>
          <a:lstStyle/>
          <a:p>
            <a:pPr algn="ctr"/>
            <a:r>
              <a:rPr lang="en-CA" sz="2000" b="1" dirty="0">
                <a:solidFill>
                  <a:srgbClr val="FF0000"/>
                </a:solidFill>
              </a:rPr>
              <a:t>HEALTH CANADA: Natural Health PRODUCTS REGULATIONS</a:t>
            </a:r>
            <a:br>
              <a:rPr lang="en-CA" sz="2000" b="1" dirty="0">
                <a:solidFill>
                  <a:srgbClr val="FF0000"/>
                </a:solidFill>
              </a:rPr>
            </a:br>
            <a:r>
              <a:rPr lang="en-CA" sz="2000" b="1" dirty="0">
                <a:solidFill>
                  <a:srgbClr val="FF0000"/>
                </a:solidFill>
              </a:rPr>
              <a:t>SITE LICENSING</a:t>
            </a:r>
            <a:endParaRPr lang="en-CA" sz="2000" dirty="0">
              <a:solidFill>
                <a:srgbClr val="FF0000"/>
              </a:solidFill>
            </a:endParaRPr>
          </a:p>
        </p:txBody>
      </p:sp>
      <p:sp>
        <p:nvSpPr>
          <p:cNvPr id="3" name="Subtitle 2"/>
          <p:cNvSpPr>
            <a:spLocks noGrp="1"/>
          </p:cNvSpPr>
          <p:nvPr>
            <p:ph type="subTitle" idx="1"/>
          </p:nvPr>
        </p:nvSpPr>
        <p:spPr>
          <a:xfrm>
            <a:off x="684212" y="1300766"/>
            <a:ext cx="8001000" cy="5048519"/>
          </a:xfrm>
        </p:spPr>
        <p:txBody>
          <a:bodyPr>
            <a:normAutofit/>
          </a:bodyPr>
          <a:lstStyle/>
          <a:p>
            <a:pPr lvl="0"/>
            <a:r>
              <a:rPr lang="en-CA" sz="2800" b="1" dirty="0">
                <a:solidFill>
                  <a:srgbClr val="FF0000"/>
                </a:solidFill>
              </a:rPr>
              <a:t>Good Manufacturing </a:t>
            </a:r>
            <a:r>
              <a:rPr lang="en-CA" sz="2800" b="1" dirty="0" smtClean="0">
                <a:solidFill>
                  <a:srgbClr val="FF0000"/>
                </a:solidFill>
              </a:rPr>
              <a:t>Practices (GMPs)</a:t>
            </a:r>
            <a:endParaRPr lang="en-CA" sz="2800" dirty="0">
              <a:solidFill>
                <a:srgbClr val="FF0000"/>
              </a:solidFill>
            </a:endParaRPr>
          </a:p>
          <a:p>
            <a:pPr algn="just"/>
            <a:r>
              <a:rPr lang="en-CA" sz="3200" dirty="0">
                <a:solidFill>
                  <a:schemeClr val="tx1"/>
                </a:solidFill>
              </a:rPr>
              <a:t>Good Manufacturing Practices for NHPs cover: </a:t>
            </a:r>
            <a:endParaRPr lang="en-CA" sz="3200" dirty="0" smtClean="0">
              <a:solidFill>
                <a:schemeClr val="tx1"/>
              </a:solidFill>
            </a:endParaRPr>
          </a:p>
          <a:p>
            <a:pPr algn="just"/>
            <a:r>
              <a:rPr lang="en-CA" sz="3200" dirty="0" smtClean="0">
                <a:solidFill>
                  <a:schemeClr val="tx1"/>
                </a:solidFill>
              </a:rPr>
              <a:t>product </a:t>
            </a:r>
            <a:r>
              <a:rPr lang="en-CA" sz="3200" dirty="0">
                <a:solidFill>
                  <a:schemeClr val="tx1"/>
                </a:solidFill>
              </a:rPr>
              <a:t>specifications, premises, equipment, personnel, sanitation program, operations, quality assurance, stability, records, batch samples, and recall reporting</a:t>
            </a:r>
          </a:p>
          <a:p>
            <a:r>
              <a:rPr lang="en-CA" sz="2800" dirty="0"/>
              <a:t> </a:t>
            </a:r>
          </a:p>
          <a:p>
            <a:pPr algn="just"/>
            <a:endParaRPr lang="en-CA" sz="2800" dirty="0">
              <a:solidFill>
                <a:schemeClr val="bg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430889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2428" y="1"/>
            <a:ext cx="8409904" cy="888641"/>
          </a:xfrm>
        </p:spPr>
        <p:txBody>
          <a:bodyPr>
            <a:normAutofit fontScale="90000"/>
          </a:bodyPr>
          <a:lstStyle/>
          <a:p>
            <a:pPr algn="ctr"/>
            <a:r>
              <a:rPr lang="en-CA" sz="2400" dirty="0" smtClean="0">
                <a:solidFill>
                  <a:srgbClr val="FF0000"/>
                </a:solidFill>
              </a:rPr>
              <a:t/>
            </a:r>
            <a:br>
              <a:rPr lang="en-CA" sz="2400" dirty="0" smtClean="0">
                <a:solidFill>
                  <a:srgbClr val="FF0000"/>
                </a:solidFill>
              </a:rPr>
            </a:b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476518" y="1030310"/>
            <a:ext cx="8989454" cy="5383369"/>
          </a:xfrm>
        </p:spPr>
        <p:txBody>
          <a:bodyPr>
            <a:noAutofit/>
          </a:bodyPr>
          <a:lstStyle/>
          <a:p>
            <a:r>
              <a:rPr lang="en-CA" sz="2800" b="1" dirty="0">
                <a:solidFill>
                  <a:srgbClr val="FF0000"/>
                </a:solidFill>
              </a:rPr>
              <a:t>Purpose of the Site Licence Regulations</a:t>
            </a:r>
            <a:endParaRPr lang="en-CA" sz="2800" dirty="0">
              <a:solidFill>
                <a:srgbClr val="FF0000"/>
              </a:solidFill>
            </a:endParaRPr>
          </a:p>
          <a:p>
            <a:pPr marL="457200" lvl="0" indent="-457200" algn="just">
              <a:buFont typeface="Arial" panose="020B0604020202020204" pitchFamily="34" charset="0"/>
              <a:buChar char="•"/>
            </a:pPr>
            <a:r>
              <a:rPr lang="en-CA" sz="3200" dirty="0">
                <a:solidFill>
                  <a:schemeClr val="tx1"/>
                </a:solidFill>
              </a:rPr>
              <a:t>To ensure that </a:t>
            </a:r>
            <a:r>
              <a:rPr lang="en-CA" sz="3200" dirty="0" smtClean="0">
                <a:solidFill>
                  <a:schemeClr val="tx1"/>
                </a:solidFill>
              </a:rPr>
              <a:t>HC </a:t>
            </a:r>
            <a:r>
              <a:rPr lang="en-CA" sz="3200" dirty="0">
                <a:solidFill>
                  <a:schemeClr val="tx1"/>
                </a:solidFill>
              </a:rPr>
              <a:t>is aware of all </a:t>
            </a:r>
            <a:r>
              <a:rPr lang="en-CA" sz="3200" dirty="0" smtClean="0">
                <a:solidFill>
                  <a:schemeClr val="tx1"/>
                </a:solidFill>
              </a:rPr>
              <a:t>sites that </a:t>
            </a:r>
            <a:r>
              <a:rPr lang="en-CA" sz="3200" dirty="0">
                <a:solidFill>
                  <a:schemeClr val="tx1"/>
                </a:solidFill>
              </a:rPr>
              <a:t>are manufacturing, packaging, labelling, and importing </a:t>
            </a:r>
            <a:r>
              <a:rPr lang="en-CA" sz="3200" dirty="0" smtClean="0">
                <a:solidFill>
                  <a:schemeClr val="tx1"/>
                </a:solidFill>
              </a:rPr>
              <a:t>NHPs </a:t>
            </a:r>
            <a:r>
              <a:rPr lang="en-CA" sz="3200" dirty="0">
                <a:solidFill>
                  <a:schemeClr val="tx1"/>
                </a:solidFill>
              </a:rPr>
              <a:t>in Canada.</a:t>
            </a:r>
          </a:p>
          <a:p>
            <a:pPr marL="457200" lvl="0" indent="-457200" algn="just">
              <a:buFont typeface="Arial" panose="020B0604020202020204" pitchFamily="34" charset="0"/>
              <a:buChar char="•"/>
            </a:pPr>
            <a:r>
              <a:rPr lang="en-CA" sz="3200" dirty="0">
                <a:solidFill>
                  <a:schemeClr val="tx1"/>
                </a:solidFill>
              </a:rPr>
              <a:t>To set the requirement that businesses assure </a:t>
            </a:r>
            <a:r>
              <a:rPr lang="en-CA" sz="3200" dirty="0" smtClean="0">
                <a:solidFill>
                  <a:schemeClr val="tx1"/>
                </a:solidFill>
              </a:rPr>
              <a:t>HC </a:t>
            </a:r>
            <a:r>
              <a:rPr lang="en-CA" sz="3200" dirty="0">
                <a:solidFill>
                  <a:schemeClr val="tx1"/>
                </a:solidFill>
              </a:rPr>
              <a:t>that they are meeting the regulatory requirements related to </a:t>
            </a:r>
            <a:r>
              <a:rPr lang="en-CA" sz="3200" dirty="0" smtClean="0">
                <a:solidFill>
                  <a:schemeClr val="tx1"/>
                </a:solidFill>
              </a:rPr>
              <a:t>GMP</a:t>
            </a:r>
          </a:p>
          <a:p>
            <a:pPr marL="457200" lvl="0" indent="-457200" algn="just">
              <a:buFont typeface="Arial" panose="020B0604020202020204" pitchFamily="34" charset="0"/>
              <a:buChar char="•"/>
            </a:pPr>
            <a:r>
              <a:rPr lang="en-CA" sz="3200" dirty="0" smtClean="0">
                <a:solidFill>
                  <a:schemeClr val="tx1"/>
                </a:solidFill>
              </a:rPr>
              <a:t>To </a:t>
            </a:r>
            <a:r>
              <a:rPr lang="en-CA" sz="3200" dirty="0">
                <a:solidFill>
                  <a:schemeClr val="tx1"/>
                </a:solidFill>
              </a:rPr>
              <a:t>ensure that all NHPs </a:t>
            </a:r>
            <a:r>
              <a:rPr lang="en-CA" sz="3200" dirty="0" smtClean="0">
                <a:solidFill>
                  <a:schemeClr val="tx1"/>
                </a:solidFill>
              </a:rPr>
              <a:t>are </a:t>
            </a:r>
            <a:r>
              <a:rPr lang="en-CA" sz="3200" dirty="0">
                <a:solidFill>
                  <a:schemeClr val="tx1"/>
                </a:solidFill>
              </a:rPr>
              <a:t>safe, of good quality, and are </a:t>
            </a:r>
            <a:r>
              <a:rPr lang="en-CA" sz="3200" dirty="0" smtClean="0">
                <a:solidFill>
                  <a:schemeClr val="tx1"/>
                </a:solidFill>
              </a:rPr>
              <a:t>produced &amp; stored </a:t>
            </a:r>
            <a:r>
              <a:rPr lang="en-CA" sz="3200" dirty="0">
                <a:solidFill>
                  <a:schemeClr val="tx1"/>
                </a:solidFill>
              </a:rPr>
              <a:t>in sites that comply with the </a:t>
            </a:r>
            <a:r>
              <a:rPr lang="en-CA" sz="3200" dirty="0" smtClean="0">
                <a:solidFill>
                  <a:schemeClr val="tx1"/>
                </a:solidFill>
              </a:rPr>
              <a:t>GMP Regulations.</a:t>
            </a:r>
            <a:endParaRPr lang="en-CA" sz="3200" dirty="0">
              <a:solidFill>
                <a:schemeClr val="tx1"/>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3828911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
            <a:ext cx="8001000" cy="972280"/>
          </a:xfrm>
        </p:spPr>
        <p:txBody>
          <a:bodyPr>
            <a:normAutofit fontScale="90000"/>
          </a:bodyPr>
          <a:lstStyle/>
          <a:p>
            <a:pPr algn="ctr"/>
            <a:r>
              <a:rPr lang="en-CA" sz="2400" dirty="0" smtClean="0">
                <a:solidFill>
                  <a:srgbClr val="FF0000"/>
                </a:solidFill>
              </a:rPr>
              <a:t/>
            </a:r>
            <a:br>
              <a:rPr lang="en-CA" sz="2400" dirty="0" smtClean="0">
                <a:solidFill>
                  <a:srgbClr val="FF0000"/>
                </a:solidFill>
              </a:rPr>
            </a:br>
            <a:r>
              <a:rPr lang="en-CA" sz="2400" dirty="0" smtClean="0">
                <a:solidFill>
                  <a:srgbClr val="FF0000"/>
                </a:solidFill>
              </a:rPr>
              <a:t/>
            </a:r>
            <a:br>
              <a:rPr lang="en-CA" sz="2400" dirty="0" smtClean="0">
                <a:solidFill>
                  <a:srgbClr val="FF0000"/>
                </a:solidFill>
              </a:rPr>
            </a:br>
            <a:r>
              <a:rPr lang="en-CA" sz="2400" b="1" dirty="0" smtClean="0">
                <a:solidFill>
                  <a:srgbClr val="FF0000"/>
                </a:solidFill>
              </a:rPr>
              <a:t>H</a:t>
            </a:r>
            <a:r>
              <a:rPr lang="en-CA" sz="2200" b="1" dirty="0" smtClean="0">
                <a:solidFill>
                  <a:srgbClr val="FF0000"/>
                </a:solidFill>
              </a:rPr>
              <a:t>EALTH CANADA: Natural Health PRODUCTS REGULATIONS</a:t>
            </a:r>
            <a:br>
              <a:rPr lang="en-CA" sz="2200" b="1" dirty="0" smtClean="0">
                <a:solidFill>
                  <a:srgbClr val="FF0000"/>
                </a:solidFill>
              </a:rPr>
            </a:br>
            <a:r>
              <a:rPr lang="en-CA" sz="2400" b="1" dirty="0">
                <a:solidFill>
                  <a:srgbClr val="FF0000"/>
                </a:solidFill>
              </a:rPr>
              <a:t>SITE </a:t>
            </a:r>
            <a:r>
              <a:rPr lang="en-CA" sz="2400" b="1" dirty="0" smtClean="0">
                <a:solidFill>
                  <a:srgbClr val="FF0000"/>
                </a:solidFill>
              </a:rPr>
              <a:t>LICENSING</a:t>
            </a:r>
            <a:endParaRPr lang="en-CA" sz="2400" dirty="0">
              <a:solidFill>
                <a:srgbClr val="FF0000"/>
              </a:solidFill>
            </a:endParaRPr>
          </a:p>
        </p:txBody>
      </p:sp>
      <p:sp>
        <p:nvSpPr>
          <p:cNvPr id="3" name="Subtitle 2"/>
          <p:cNvSpPr>
            <a:spLocks noGrp="1"/>
          </p:cNvSpPr>
          <p:nvPr>
            <p:ph type="subTitle" idx="1"/>
          </p:nvPr>
        </p:nvSpPr>
        <p:spPr>
          <a:xfrm>
            <a:off x="684213" y="1287887"/>
            <a:ext cx="8112058" cy="3940936"/>
          </a:xfrm>
        </p:spPr>
        <p:txBody>
          <a:bodyPr>
            <a:normAutofit/>
          </a:bodyPr>
          <a:lstStyle/>
          <a:p>
            <a:r>
              <a:rPr lang="en-CA" sz="2800" b="1" dirty="0">
                <a:solidFill>
                  <a:srgbClr val="FF0000"/>
                </a:solidFill>
              </a:rPr>
              <a:t>Who Requires a Site Licence</a:t>
            </a:r>
            <a:r>
              <a:rPr lang="en-CA" sz="2800" b="1" dirty="0" smtClean="0">
                <a:solidFill>
                  <a:srgbClr val="FF0000"/>
                </a:solidFill>
              </a:rPr>
              <a:t>?</a:t>
            </a:r>
            <a:r>
              <a:rPr lang="en-CA" sz="2800" dirty="0">
                <a:solidFill>
                  <a:srgbClr val="FF0000"/>
                </a:solidFill>
              </a:rPr>
              <a:t> </a:t>
            </a:r>
            <a:endParaRPr lang="en-CA" sz="2800" dirty="0" smtClean="0">
              <a:solidFill>
                <a:srgbClr val="FF0000"/>
              </a:solidFill>
            </a:endParaRPr>
          </a:p>
          <a:p>
            <a:pPr algn="just"/>
            <a:r>
              <a:rPr lang="en-CA" sz="3200" dirty="0" smtClean="0">
                <a:solidFill>
                  <a:schemeClr val="tx1"/>
                </a:solidFill>
              </a:rPr>
              <a:t>A </a:t>
            </a:r>
            <a:r>
              <a:rPr lang="en-CA" sz="3200" dirty="0">
                <a:solidFill>
                  <a:schemeClr val="tx1"/>
                </a:solidFill>
              </a:rPr>
              <a:t>site licence is required for the physical site in Canada where any persons or businesses wish to manufacture, package, label, and/or import a NHP for sale.</a:t>
            </a:r>
          </a:p>
          <a:p>
            <a:endParaRPr lang="en-CA" sz="2800" b="1" dirty="0" smtClean="0"/>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171918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
            <a:ext cx="8001000" cy="940158"/>
          </a:xfrm>
        </p:spPr>
        <p:txBody>
          <a:bodyPr>
            <a:normAutofit fontScale="90000"/>
          </a:bodyPr>
          <a:lstStyle/>
          <a:p>
            <a:pPr algn="ctr"/>
            <a:r>
              <a:rPr lang="en-CA" sz="2400" dirty="0" smtClean="0">
                <a:solidFill>
                  <a:srgbClr val="FF0000"/>
                </a:solidFill>
              </a:rPr>
              <a:t/>
            </a:r>
            <a:br>
              <a:rPr lang="en-CA" sz="2400" dirty="0" smtClean="0">
                <a:solidFill>
                  <a:srgbClr val="FF0000"/>
                </a:solidFill>
              </a:rPr>
            </a:br>
            <a:r>
              <a:rPr lang="en-CA" sz="2400" dirty="0" smtClean="0">
                <a:solidFill>
                  <a:srgbClr val="FF0000"/>
                </a:solidFill>
              </a:rPr>
              <a:t/>
            </a:r>
            <a:br>
              <a:rPr lang="en-CA" sz="2400" dirty="0" smtClean="0">
                <a:solidFill>
                  <a:srgbClr val="FF0000"/>
                </a:solidFill>
              </a:rPr>
            </a:br>
            <a:r>
              <a:rPr lang="en-CA" sz="2400" b="1" dirty="0" smtClean="0">
                <a:solidFill>
                  <a:srgbClr val="FF0000"/>
                </a:solidFill>
              </a:rPr>
              <a:t>H</a:t>
            </a:r>
            <a:r>
              <a:rPr lang="en-CA" sz="2200" b="1" dirty="0" smtClean="0">
                <a:solidFill>
                  <a:srgbClr val="FF0000"/>
                </a:solidFill>
              </a:rPr>
              <a:t>EALTH CANADA: Natural Health PRODUCTS REGULATIONS</a:t>
            </a:r>
            <a:br>
              <a:rPr lang="en-CA" sz="2200" b="1" dirty="0" smtClean="0">
                <a:solidFill>
                  <a:srgbClr val="FF0000"/>
                </a:solidFill>
              </a:rPr>
            </a:br>
            <a:r>
              <a:rPr lang="en-CA" sz="2400" b="1" dirty="0">
                <a:solidFill>
                  <a:srgbClr val="FF0000"/>
                </a:solidFill>
              </a:rPr>
              <a:t>SITE </a:t>
            </a:r>
            <a:r>
              <a:rPr lang="en-CA" sz="2400" b="1" dirty="0" smtClean="0">
                <a:solidFill>
                  <a:srgbClr val="FF0000"/>
                </a:solidFill>
              </a:rPr>
              <a:t>LICENSING</a:t>
            </a:r>
            <a:endParaRPr lang="en-CA" sz="2400" dirty="0">
              <a:solidFill>
                <a:srgbClr val="FF0000"/>
              </a:solidFill>
            </a:endParaRPr>
          </a:p>
        </p:txBody>
      </p:sp>
      <p:sp>
        <p:nvSpPr>
          <p:cNvPr id="3" name="Subtitle 2"/>
          <p:cNvSpPr>
            <a:spLocks noGrp="1"/>
          </p:cNvSpPr>
          <p:nvPr>
            <p:ph type="subTitle" idx="1"/>
          </p:nvPr>
        </p:nvSpPr>
        <p:spPr>
          <a:xfrm>
            <a:off x="684211" y="2794715"/>
            <a:ext cx="8408273" cy="1365161"/>
          </a:xfrm>
        </p:spPr>
        <p:txBody>
          <a:bodyPr>
            <a:normAutofit/>
          </a:bodyPr>
          <a:lstStyle/>
          <a:p>
            <a:pPr algn="ctr"/>
            <a:endParaRPr lang="en-CA" sz="28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Rectangle 3"/>
          <p:cNvSpPr/>
          <p:nvPr/>
        </p:nvSpPr>
        <p:spPr>
          <a:xfrm>
            <a:off x="748091" y="1035252"/>
            <a:ext cx="8318121" cy="5295809"/>
          </a:xfrm>
          <a:prstGeom prst="rect">
            <a:avLst/>
          </a:prstGeom>
        </p:spPr>
        <p:txBody>
          <a:bodyPr wrap="square">
            <a:spAutoFit/>
          </a:bodyPr>
          <a:lstStyle/>
          <a:p>
            <a:pPr algn="just">
              <a:lnSpc>
                <a:spcPct val="107000"/>
              </a:lnSpc>
              <a:spcAft>
                <a:spcPts val="0"/>
              </a:spcAft>
            </a:pPr>
            <a:r>
              <a:rPr lang="en-CA" sz="2800" b="1" dirty="0">
                <a:solidFill>
                  <a:srgbClr val="FF0000"/>
                </a:solidFill>
                <a:ea typeface="Times New Roman" panose="02020603050405020304" pitchFamily="18" charset="0"/>
                <a:cs typeface="Times New Roman" panose="02020603050405020304" pitchFamily="18" charset="0"/>
              </a:rPr>
              <a:t>Notes on Importing NHPs:</a:t>
            </a:r>
            <a:endParaRPr lang="en-CA" sz="2800" dirty="0">
              <a:solidFill>
                <a:srgbClr val="FF0000"/>
              </a:solidFill>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CA" sz="3200" dirty="0">
                <a:ea typeface="Times New Roman" panose="02020603050405020304" pitchFamily="18" charset="0"/>
                <a:cs typeface="Times New Roman" panose="02020603050405020304" pitchFamily="18" charset="0"/>
              </a:rPr>
              <a:t>Any business or individual that brings into Canada a NHP for the purpose of sale is considered to be an importer.</a:t>
            </a:r>
            <a:endParaRPr lang="en-CA" sz="3200" dirty="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CA" sz="3200" dirty="0">
                <a:ea typeface="Times New Roman" panose="02020603050405020304" pitchFamily="18" charset="0"/>
                <a:cs typeface="Times New Roman" panose="02020603050405020304" pitchFamily="18" charset="0"/>
              </a:rPr>
              <a:t>Importers that ship a product directly to the retailer without first storing the product require a site licence </a:t>
            </a:r>
            <a:endParaRPr lang="en-CA" sz="3200" dirty="0" smtClean="0">
              <a:ea typeface="Times New Roman" panose="02020603050405020304" pitchFamily="18"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CA" sz="3200" dirty="0" smtClean="0">
                <a:ea typeface="Times New Roman" panose="02020603050405020304" pitchFamily="18" charset="0"/>
                <a:cs typeface="Times New Roman" panose="02020603050405020304" pitchFamily="18" charset="0"/>
              </a:rPr>
              <a:t>Retailers </a:t>
            </a:r>
            <a:r>
              <a:rPr lang="en-CA" sz="3200" dirty="0">
                <a:ea typeface="Times New Roman" panose="02020603050405020304" pitchFamily="18" charset="0"/>
                <a:cs typeface="Times New Roman" panose="02020603050405020304" pitchFamily="18" charset="0"/>
              </a:rPr>
              <a:t>selling products that they themselves have imported are considered </a:t>
            </a:r>
            <a:r>
              <a:rPr lang="en-CA" sz="3200" dirty="0" smtClean="0">
                <a:ea typeface="Times New Roman" panose="02020603050405020304" pitchFamily="18" charset="0"/>
                <a:cs typeface="Times New Roman" panose="02020603050405020304" pitchFamily="18" charset="0"/>
              </a:rPr>
              <a:t>importers</a:t>
            </a:r>
            <a:endParaRPr lang="en-CA" sz="3200" dirty="0">
              <a:effectLst/>
              <a:ea typeface="Calibri" panose="020F0502020204030204" pitchFamily="34" charset="0"/>
              <a:cs typeface="Times New Roman" panose="02020603050405020304" pitchFamily="18" charset="0"/>
            </a:endParaRPr>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3935395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
            <a:ext cx="8001000" cy="901520"/>
          </a:xfrm>
        </p:spPr>
        <p:txBody>
          <a:bodyPr>
            <a:normAutofit/>
          </a:bodyPr>
          <a:lstStyle/>
          <a:p>
            <a:pPr algn="ctr"/>
            <a:r>
              <a:rPr lang="en-CA" sz="2000" b="1" dirty="0" smtClean="0">
                <a:solidFill>
                  <a:srgbClr val="FF0000"/>
                </a:solidFill>
              </a:rPr>
              <a:t>HEALTH CANADA: Natural Health PRODUCTS REGULATIONS</a:t>
            </a:r>
            <a:br>
              <a:rPr lang="en-CA" sz="2000" b="1" dirty="0" smtClean="0">
                <a:solidFill>
                  <a:srgbClr val="FF0000"/>
                </a:solidFill>
              </a:rPr>
            </a:br>
            <a:r>
              <a:rPr lang="en-CA" sz="2000" b="1" dirty="0">
                <a:solidFill>
                  <a:srgbClr val="FF0000"/>
                </a:solidFill>
              </a:rPr>
              <a:t>SITE </a:t>
            </a:r>
            <a:r>
              <a:rPr lang="en-CA" sz="2000" b="1" dirty="0" smtClean="0">
                <a:solidFill>
                  <a:srgbClr val="FF0000"/>
                </a:solidFill>
              </a:rPr>
              <a:t>LICENSING</a:t>
            </a:r>
            <a:endParaRPr lang="en-CA" sz="2000" dirty="0">
              <a:solidFill>
                <a:srgbClr val="FF0000"/>
              </a:solidFill>
            </a:endParaRPr>
          </a:p>
        </p:txBody>
      </p:sp>
      <p:sp>
        <p:nvSpPr>
          <p:cNvPr id="3" name="Subtitle 2"/>
          <p:cNvSpPr>
            <a:spLocks noGrp="1"/>
          </p:cNvSpPr>
          <p:nvPr>
            <p:ph type="subTitle" idx="1"/>
          </p:nvPr>
        </p:nvSpPr>
        <p:spPr>
          <a:xfrm>
            <a:off x="684211" y="2794715"/>
            <a:ext cx="8408273" cy="1365161"/>
          </a:xfrm>
        </p:spPr>
        <p:txBody>
          <a:bodyPr>
            <a:normAutofit/>
          </a:bodyPr>
          <a:lstStyle/>
          <a:p>
            <a:pPr algn="ctr"/>
            <a:endParaRPr lang="en-CA" sz="28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Rectangle 3"/>
          <p:cNvSpPr/>
          <p:nvPr/>
        </p:nvSpPr>
        <p:spPr>
          <a:xfrm>
            <a:off x="466623" y="1084807"/>
            <a:ext cx="9208395" cy="5163593"/>
          </a:xfrm>
          <a:prstGeom prst="rect">
            <a:avLst/>
          </a:prstGeom>
        </p:spPr>
        <p:txBody>
          <a:bodyPr wrap="square">
            <a:spAutoFit/>
          </a:bodyPr>
          <a:lstStyle/>
          <a:p>
            <a:pPr algn="just">
              <a:lnSpc>
                <a:spcPct val="107000"/>
              </a:lnSpc>
              <a:spcAft>
                <a:spcPts val="0"/>
              </a:spcAft>
            </a:pPr>
            <a:r>
              <a:rPr lang="en-CA" sz="2800" b="1" dirty="0">
                <a:solidFill>
                  <a:srgbClr val="FF0000"/>
                </a:solidFill>
                <a:ea typeface="Times New Roman" panose="02020603050405020304" pitchFamily="18" charset="0"/>
                <a:cs typeface="Times New Roman" panose="02020603050405020304" pitchFamily="18" charset="0"/>
              </a:rPr>
              <a:t>Applying for a Site Licence</a:t>
            </a:r>
            <a:endParaRPr lang="en-CA" sz="2800" dirty="0">
              <a:solidFill>
                <a:srgbClr val="FF0000"/>
              </a:solidFill>
              <a:ea typeface="Calibri" panose="020F0502020204030204" pitchFamily="34" charset="0"/>
              <a:cs typeface="Times New Roman" panose="02020603050405020304" pitchFamily="18" charset="0"/>
            </a:endParaRPr>
          </a:p>
          <a:p>
            <a:pPr algn="just">
              <a:lnSpc>
                <a:spcPct val="107000"/>
              </a:lnSpc>
              <a:spcAft>
                <a:spcPts val="0"/>
              </a:spcAft>
            </a:pPr>
            <a:r>
              <a:rPr lang="en-CA" sz="2800" dirty="0" smtClean="0">
                <a:ea typeface="Times New Roman" panose="02020603050405020304" pitchFamily="18" charset="0"/>
                <a:cs typeface="Times New Roman" panose="02020603050405020304" pitchFamily="18" charset="0"/>
              </a:rPr>
              <a:t>Applicants </a:t>
            </a:r>
            <a:r>
              <a:rPr lang="en-CA" sz="2800" dirty="0">
                <a:ea typeface="Times New Roman" panose="02020603050405020304" pitchFamily="18" charset="0"/>
                <a:cs typeface="Times New Roman" panose="02020603050405020304" pitchFamily="18" charset="0"/>
              </a:rPr>
              <a:t>must provide </a:t>
            </a:r>
            <a:r>
              <a:rPr lang="en-CA" sz="2800" dirty="0" smtClean="0">
                <a:ea typeface="Times New Roman" panose="02020603050405020304" pitchFamily="18" charset="0"/>
                <a:cs typeface="Times New Roman" panose="02020603050405020304" pitchFamily="18" charset="0"/>
              </a:rPr>
              <a:t>evidence </a:t>
            </a:r>
            <a:r>
              <a:rPr lang="en-CA" sz="2800" dirty="0">
                <a:ea typeface="Times New Roman" panose="02020603050405020304" pitchFamily="18" charset="0"/>
                <a:cs typeface="Times New Roman" panose="02020603050405020304" pitchFamily="18" charset="0"/>
              </a:rPr>
              <a:t>of GMP compliance </a:t>
            </a:r>
            <a:r>
              <a:rPr lang="en-CA" sz="2800" b="1" dirty="0" smtClean="0">
                <a:ea typeface="Times New Roman" panose="02020603050405020304" pitchFamily="18" charset="0"/>
                <a:cs typeface="Times New Roman" panose="02020603050405020304" pitchFamily="18" charset="0"/>
              </a:rPr>
              <a:t> </a:t>
            </a:r>
            <a:r>
              <a:rPr lang="en-CA" sz="2800" dirty="0">
                <a:ea typeface="Times New Roman" panose="02020603050405020304" pitchFamily="18" charset="0"/>
                <a:cs typeface="Times New Roman" panose="02020603050405020304" pitchFamily="18" charset="0"/>
              </a:rPr>
              <a:t>in the form of one of the following: </a:t>
            </a:r>
            <a:endParaRPr lang="en-CA" sz="2800" dirty="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228600" algn="l"/>
              </a:tabLst>
            </a:pPr>
            <a:r>
              <a:rPr lang="en-CA" sz="2800" dirty="0">
                <a:ea typeface="Times New Roman" panose="02020603050405020304" pitchFamily="18" charset="0"/>
                <a:cs typeface="Times New Roman" panose="02020603050405020304" pitchFamily="18" charset="0"/>
              </a:rPr>
              <a:t>Audit Report from a NHPD recognized third </a:t>
            </a:r>
            <a:r>
              <a:rPr lang="en-CA" sz="2800" dirty="0" smtClean="0">
                <a:ea typeface="Times New Roman" panose="02020603050405020304" pitchFamily="18" charset="0"/>
                <a:cs typeface="Times New Roman" panose="02020603050405020304" pitchFamily="18" charset="0"/>
              </a:rPr>
              <a:t>party </a:t>
            </a:r>
            <a:endParaRPr lang="en-CA" sz="2800" dirty="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228600" algn="l"/>
              </a:tabLst>
            </a:pPr>
            <a:r>
              <a:rPr lang="en-CA" sz="2800" dirty="0">
                <a:ea typeface="Times New Roman" panose="02020603050405020304" pitchFamily="18" charset="0"/>
                <a:cs typeface="Times New Roman" panose="02020603050405020304" pitchFamily="18" charset="0"/>
              </a:rPr>
              <a:t>Quality Assurance Report (QAR) </a:t>
            </a:r>
            <a:r>
              <a:rPr lang="en-CA" sz="2800" dirty="0" smtClean="0">
                <a:ea typeface="Times New Roman" panose="02020603050405020304" pitchFamily="18" charset="0"/>
                <a:cs typeface="Times New Roman" panose="02020603050405020304" pitchFamily="18" charset="0"/>
              </a:rPr>
              <a:t>Form </a:t>
            </a:r>
            <a:endParaRPr lang="en-CA" sz="2800" dirty="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228600" algn="l"/>
              </a:tabLst>
            </a:pPr>
            <a:r>
              <a:rPr lang="en-CA" sz="2800" dirty="0">
                <a:ea typeface="Times New Roman" panose="02020603050405020304" pitchFamily="18" charset="0"/>
                <a:cs typeface="Times New Roman" panose="02020603050405020304" pitchFamily="18" charset="0"/>
              </a:rPr>
              <a:t>Drug Establishment Licence (DEL): </a:t>
            </a:r>
            <a:endParaRPr lang="en-CA" sz="2800" dirty="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228600" algn="l"/>
              </a:tabLst>
            </a:pPr>
            <a:r>
              <a:rPr lang="en-CA" sz="2800" dirty="0">
                <a:ea typeface="Times New Roman" panose="02020603050405020304" pitchFamily="18" charset="0"/>
                <a:cs typeface="Times New Roman" panose="02020603050405020304" pitchFamily="18" charset="0"/>
              </a:rPr>
              <a:t>Certificate of Compliance (</a:t>
            </a:r>
            <a:r>
              <a:rPr lang="en-CA" sz="2800" dirty="0" err="1">
                <a:ea typeface="Times New Roman" panose="02020603050405020304" pitchFamily="18" charset="0"/>
                <a:cs typeface="Times New Roman" panose="02020603050405020304" pitchFamily="18" charset="0"/>
              </a:rPr>
              <a:t>CoC</a:t>
            </a:r>
            <a:r>
              <a:rPr lang="en-CA" sz="2800" dirty="0">
                <a:ea typeface="Times New Roman" panose="02020603050405020304" pitchFamily="18" charset="0"/>
                <a:cs typeface="Times New Roman" panose="02020603050405020304" pitchFamily="18" charset="0"/>
              </a:rPr>
              <a:t>) or inspection report issued by a Regulatory Authority from a country for which HC presently has a mutual recognition agreement (</a:t>
            </a:r>
            <a:r>
              <a:rPr lang="en-CA" sz="2800" dirty="0" smtClean="0">
                <a:ea typeface="Times New Roman" panose="02020603050405020304" pitchFamily="18" charset="0"/>
                <a:cs typeface="Times New Roman" panose="02020603050405020304" pitchFamily="18" charset="0"/>
              </a:rPr>
              <a:t>MRA) </a:t>
            </a:r>
            <a:endParaRPr lang="en-CA" sz="2800" dirty="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tabLst>
                <a:tab pos="228600" algn="l"/>
              </a:tabLst>
            </a:pPr>
            <a:r>
              <a:rPr lang="en-CA" sz="2800" dirty="0" smtClean="0">
                <a:ea typeface="Times New Roman" panose="02020603050405020304" pitchFamily="18" charset="0"/>
                <a:cs typeface="Times New Roman" panose="02020603050405020304" pitchFamily="18" charset="0"/>
              </a:rPr>
              <a:t>GMP </a:t>
            </a:r>
            <a:r>
              <a:rPr lang="en-CA" sz="2800" dirty="0">
                <a:ea typeface="Times New Roman" panose="02020603050405020304" pitchFamily="18" charset="0"/>
                <a:cs typeface="Times New Roman" panose="02020603050405020304" pitchFamily="18" charset="0"/>
              </a:rPr>
              <a:t>Certificate </a:t>
            </a:r>
            <a:r>
              <a:rPr lang="en-CA" sz="2800" dirty="0" smtClean="0">
                <a:ea typeface="Times New Roman" panose="02020603050405020304" pitchFamily="18" charset="0"/>
                <a:cs typeface="Times New Roman" panose="02020603050405020304" pitchFamily="18" charset="0"/>
              </a:rPr>
              <a:t>from </a:t>
            </a:r>
            <a:r>
              <a:rPr lang="en-CA" sz="2800" dirty="0">
                <a:ea typeface="Times New Roman" panose="02020603050405020304" pitchFamily="18" charset="0"/>
                <a:cs typeface="Times New Roman" panose="02020603050405020304" pitchFamily="18" charset="0"/>
              </a:rPr>
              <a:t>a Qualified </a:t>
            </a:r>
            <a:r>
              <a:rPr lang="en-CA" sz="2800" dirty="0" smtClean="0">
                <a:ea typeface="Times New Roman" panose="02020603050405020304" pitchFamily="18" charset="0"/>
                <a:cs typeface="Times New Roman" panose="02020603050405020304" pitchFamily="18" charset="0"/>
              </a:rPr>
              <a:t>Authority </a:t>
            </a:r>
            <a:endParaRPr lang="en-CA" sz="2800" dirty="0">
              <a:effectLst/>
              <a:ea typeface="Calibri" panose="020F0502020204030204" pitchFamily="34" charset="0"/>
              <a:cs typeface="Times New Roman" panose="02020603050405020304" pitchFamily="18" charset="0"/>
            </a:endParaRPr>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105683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
            <a:ext cx="8001000" cy="850006"/>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615246" y="1083436"/>
            <a:ext cx="8680360" cy="4995392"/>
          </a:xfrm>
        </p:spPr>
        <p:txBody>
          <a:bodyPr>
            <a:normAutofit fontScale="92500"/>
          </a:bodyPr>
          <a:lstStyle/>
          <a:p>
            <a:pPr algn="ctr"/>
            <a:r>
              <a:rPr lang="en-CA" sz="2800" b="1" dirty="0">
                <a:solidFill>
                  <a:srgbClr val="FF0000"/>
                </a:solidFill>
              </a:rPr>
              <a:t>Submission Management</a:t>
            </a:r>
            <a:endParaRPr lang="en-CA" sz="2800" dirty="0">
              <a:solidFill>
                <a:srgbClr val="FF0000"/>
              </a:solidFill>
            </a:endParaRPr>
          </a:p>
          <a:p>
            <a:pPr algn="just"/>
            <a:r>
              <a:rPr lang="en-CA" sz="3500" b="1" dirty="0">
                <a:solidFill>
                  <a:schemeClr val="tx1"/>
                </a:solidFill>
              </a:rPr>
              <a:t>Screening </a:t>
            </a:r>
            <a:r>
              <a:rPr lang="en-CA" sz="3500" b="1" dirty="0" smtClean="0">
                <a:solidFill>
                  <a:schemeClr val="tx1"/>
                </a:solidFill>
              </a:rPr>
              <a:t>&amp; </a:t>
            </a:r>
            <a:r>
              <a:rPr lang="en-CA" sz="3500" b="1" dirty="0">
                <a:solidFill>
                  <a:schemeClr val="tx1"/>
                </a:solidFill>
              </a:rPr>
              <a:t>Assessment of the Application</a:t>
            </a:r>
            <a:endParaRPr lang="en-CA" sz="3500" dirty="0">
              <a:solidFill>
                <a:schemeClr val="tx1"/>
              </a:solidFill>
            </a:endParaRPr>
          </a:p>
          <a:p>
            <a:pPr marL="457200" lvl="0" indent="-457200" algn="just">
              <a:buFont typeface="Arial" panose="020B0604020202020204" pitchFamily="34" charset="0"/>
              <a:buChar char="•"/>
            </a:pPr>
            <a:r>
              <a:rPr lang="en-CA" sz="3500" dirty="0">
                <a:solidFill>
                  <a:schemeClr val="tx1"/>
                </a:solidFill>
              </a:rPr>
              <a:t>Applications meeting administrative requirements will be assigned a file number and a submission number. </a:t>
            </a:r>
          </a:p>
          <a:p>
            <a:pPr marL="457200" lvl="0" indent="-457200" algn="just">
              <a:buFont typeface="Arial" panose="020B0604020202020204" pitchFamily="34" charset="0"/>
              <a:buChar char="•"/>
            </a:pPr>
            <a:r>
              <a:rPr lang="en-CA" sz="3500" dirty="0" smtClean="0">
                <a:solidFill>
                  <a:schemeClr val="tx1"/>
                </a:solidFill>
              </a:rPr>
              <a:t>The </a:t>
            </a:r>
            <a:r>
              <a:rPr lang="en-CA" sz="3500" dirty="0">
                <a:solidFill>
                  <a:schemeClr val="tx1"/>
                </a:solidFill>
              </a:rPr>
              <a:t>NHPD aims to complete a site licence application within 45 days from the date of receipt to the date of issuance of the site licence or refusal. </a:t>
            </a:r>
            <a:endParaRPr lang="en-CA" sz="3500" dirty="0" smtClean="0">
              <a:solidFill>
                <a:schemeClr val="tx1"/>
              </a:solidFill>
            </a:endParaRPr>
          </a:p>
          <a:p>
            <a:pPr algn="ctr"/>
            <a:endParaRPr lang="en-CA" sz="28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3188197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3792" y="0"/>
            <a:ext cx="8131420" cy="875763"/>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684211" y="2794715"/>
            <a:ext cx="8408273" cy="1365161"/>
          </a:xfrm>
        </p:spPr>
        <p:txBody>
          <a:bodyPr>
            <a:normAutofit/>
          </a:bodyPr>
          <a:lstStyle/>
          <a:p>
            <a:pPr algn="ctr"/>
            <a:endParaRPr lang="en-CA" sz="28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Rectangle 3"/>
          <p:cNvSpPr/>
          <p:nvPr/>
        </p:nvSpPr>
        <p:spPr>
          <a:xfrm>
            <a:off x="515154" y="1144567"/>
            <a:ext cx="8577330" cy="4768870"/>
          </a:xfrm>
          <a:prstGeom prst="rect">
            <a:avLst/>
          </a:prstGeom>
        </p:spPr>
        <p:txBody>
          <a:bodyPr wrap="square">
            <a:spAutoFit/>
          </a:bodyPr>
          <a:lstStyle/>
          <a:p>
            <a:pPr algn="just">
              <a:lnSpc>
                <a:spcPct val="107000"/>
              </a:lnSpc>
              <a:spcAft>
                <a:spcPts val="0"/>
              </a:spcAft>
            </a:pPr>
            <a:r>
              <a:rPr lang="en-CA" sz="2800" b="1" dirty="0">
                <a:solidFill>
                  <a:srgbClr val="FF0000"/>
                </a:solidFill>
                <a:ea typeface="Times New Roman" panose="02020603050405020304" pitchFamily="18" charset="0"/>
                <a:cs typeface="Times New Roman" panose="02020603050405020304" pitchFamily="18" charset="0"/>
              </a:rPr>
              <a:t>Deficiencies in the Application</a:t>
            </a:r>
            <a:endParaRPr lang="en-CA" sz="2800" dirty="0">
              <a:solidFill>
                <a:srgbClr val="FF0000"/>
              </a:solidFill>
              <a:ea typeface="Calibri" panose="020F0502020204030204" pitchFamily="34" charset="0"/>
              <a:cs typeface="Times New Roman" panose="02020603050405020304" pitchFamily="18" charset="0"/>
            </a:endParaRPr>
          </a:p>
          <a:p>
            <a:pPr algn="just">
              <a:lnSpc>
                <a:spcPct val="107000"/>
              </a:lnSpc>
              <a:spcAft>
                <a:spcPts val="0"/>
              </a:spcAft>
            </a:pPr>
            <a:r>
              <a:rPr lang="en-CA" sz="3200" dirty="0">
                <a:ea typeface="Times New Roman" panose="02020603050405020304" pitchFamily="18" charset="0"/>
                <a:cs typeface="Times New Roman" panose="02020603050405020304" pitchFamily="18" charset="0"/>
              </a:rPr>
              <a:t>Deficiencies in the application can range from minor and easily correctable to major or critical, </a:t>
            </a:r>
            <a:endParaRPr lang="en-CA" sz="3200" dirty="0">
              <a:ea typeface="Calibri" panose="020F0502020204030204" pitchFamily="34" charset="0"/>
              <a:cs typeface="Times New Roman" panose="02020603050405020304" pitchFamily="18" charset="0"/>
            </a:endParaRPr>
          </a:p>
          <a:p>
            <a:pPr algn="just">
              <a:lnSpc>
                <a:spcPct val="107000"/>
              </a:lnSpc>
              <a:spcAft>
                <a:spcPts val="0"/>
              </a:spcAft>
            </a:pPr>
            <a:r>
              <a:rPr lang="en-CA" sz="3200" dirty="0" smtClean="0">
                <a:ea typeface="Times New Roman" panose="02020603050405020304" pitchFamily="18" charset="0"/>
                <a:cs typeface="Times New Roman" panose="02020603050405020304" pitchFamily="18" charset="0"/>
              </a:rPr>
              <a:t>There </a:t>
            </a:r>
            <a:r>
              <a:rPr lang="en-CA" sz="3200" dirty="0">
                <a:ea typeface="Times New Roman" panose="02020603050405020304" pitchFamily="18" charset="0"/>
                <a:cs typeface="Times New Roman" panose="02020603050405020304" pitchFamily="18" charset="0"/>
              </a:rPr>
              <a:t>are four types of deficiencies:</a:t>
            </a:r>
            <a:endParaRPr lang="en-CA" sz="3200" dirty="0">
              <a:ea typeface="Calibri" panose="020F0502020204030204" pitchFamily="34" charset="0"/>
              <a:cs typeface="Times New Roman" panose="02020603050405020304" pitchFamily="18" charset="0"/>
            </a:endParaRPr>
          </a:p>
          <a:p>
            <a:pPr marL="457200" lvl="0" indent="-457200" algn="just">
              <a:lnSpc>
                <a:spcPct val="107000"/>
              </a:lnSpc>
              <a:spcAft>
                <a:spcPts val="0"/>
              </a:spcAft>
              <a:buSzPts val="1000"/>
              <a:buFont typeface="Wingdings" panose="05000000000000000000" pitchFamily="2" charset="2"/>
              <a:buChar char="q"/>
              <a:tabLst>
                <a:tab pos="228600" algn="l"/>
              </a:tabLst>
            </a:pPr>
            <a:r>
              <a:rPr lang="en-CA" sz="3200" dirty="0">
                <a:ea typeface="Times New Roman" panose="02020603050405020304" pitchFamily="18" charset="0"/>
                <a:cs typeface="Times New Roman" panose="02020603050405020304" pitchFamily="18" charset="0"/>
              </a:rPr>
              <a:t>Administrative deficiencies </a:t>
            </a:r>
            <a:endParaRPr lang="en-CA" sz="3200" dirty="0">
              <a:ea typeface="Calibri" panose="020F0502020204030204" pitchFamily="34" charset="0"/>
              <a:cs typeface="Times New Roman" panose="02020603050405020304" pitchFamily="18" charset="0"/>
            </a:endParaRPr>
          </a:p>
          <a:p>
            <a:pPr marL="457200" lvl="0" indent="-457200" algn="just">
              <a:lnSpc>
                <a:spcPct val="107000"/>
              </a:lnSpc>
              <a:spcAft>
                <a:spcPts val="0"/>
              </a:spcAft>
              <a:buSzPts val="1000"/>
              <a:buFont typeface="Wingdings" panose="05000000000000000000" pitchFamily="2" charset="2"/>
              <a:buChar char="q"/>
              <a:tabLst>
                <a:tab pos="57150" algn="l"/>
                <a:tab pos="400050" algn="l"/>
              </a:tabLst>
            </a:pPr>
            <a:r>
              <a:rPr lang="en-CA" sz="3200" dirty="0">
                <a:ea typeface="Times New Roman" panose="02020603050405020304" pitchFamily="18" charset="0"/>
                <a:cs typeface="Times New Roman" panose="02020603050405020304" pitchFamily="18" charset="0"/>
              </a:rPr>
              <a:t>Minor deficiencies </a:t>
            </a:r>
            <a:endParaRPr lang="en-CA" sz="3200" dirty="0">
              <a:ea typeface="Calibri" panose="020F0502020204030204" pitchFamily="34" charset="0"/>
              <a:cs typeface="Times New Roman" panose="02020603050405020304" pitchFamily="18" charset="0"/>
            </a:endParaRPr>
          </a:p>
          <a:p>
            <a:pPr marL="457200" lvl="0" indent="-457200" algn="just">
              <a:lnSpc>
                <a:spcPct val="107000"/>
              </a:lnSpc>
              <a:spcAft>
                <a:spcPts val="0"/>
              </a:spcAft>
              <a:buSzPts val="1000"/>
              <a:buFont typeface="Wingdings" panose="05000000000000000000" pitchFamily="2" charset="2"/>
              <a:buChar char="q"/>
              <a:tabLst>
                <a:tab pos="228600" algn="l"/>
              </a:tabLst>
            </a:pPr>
            <a:r>
              <a:rPr lang="en-CA" sz="3200" dirty="0">
                <a:ea typeface="Times New Roman" panose="02020603050405020304" pitchFamily="18" charset="0"/>
                <a:cs typeface="Times New Roman" panose="02020603050405020304" pitchFamily="18" charset="0"/>
              </a:rPr>
              <a:t>Major deficiencies </a:t>
            </a:r>
            <a:endParaRPr lang="en-CA" sz="3200" dirty="0">
              <a:ea typeface="Calibri" panose="020F0502020204030204" pitchFamily="34" charset="0"/>
              <a:cs typeface="Times New Roman" panose="02020603050405020304" pitchFamily="18" charset="0"/>
            </a:endParaRPr>
          </a:p>
          <a:p>
            <a:pPr marL="457200" lvl="0" indent="-457200" algn="just">
              <a:lnSpc>
                <a:spcPct val="107000"/>
              </a:lnSpc>
              <a:spcAft>
                <a:spcPts val="0"/>
              </a:spcAft>
              <a:buSzPts val="1000"/>
              <a:buFont typeface="Wingdings" panose="05000000000000000000" pitchFamily="2" charset="2"/>
              <a:buChar char="q"/>
              <a:tabLst>
                <a:tab pos="228600" algn="l"/>
              </a:tabLst>
            </a:pPr>
            <a:r>
              <a:rPr lang="en-CA" sz="3200" dirty="0">
                <a:ea typeface="Times New Roman" panose="02020603050405020304" pitchFamily="18" charset="0"/>
                <a:cs typeface="Times New Roman" panose="02020603050405020304" pitchFamily="18" charset="0"/>
              </a:rPr>
              <a:t>Critical deficiencies </a:t>
            </a:r>
            <a:endParaRPr lang="en-CA" sz="3200" dirty="0">
              <a:effectLst/>
              <a:ea typeface="Calibri" panose="020F0502020204030204" pitchFamily="34" charset="0"/>
              <a:cs typeface="Times New Roman" panose="02020603050405020304" pitchFamily="18" charset="0"/>
            </a:endParaRPr>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3468040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5155" y="1"/>
            <a:ext cx="8170057" cy="850006"/>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684211" y="1159100"/>
            <a:ext cx="8001001" cy="3760630"/>
          </a:xfrm>
        </p:spPr>
        <p:txBody>
          <a:bodyPr>
            <a:normAutofit/>
          </a:bodyPr>
          <a:lstStyle/>
          <a:p>
            <a:pPr algn="just"/>
            <a:r>
              <a:rPr lang="en-CA" sz="3000" b="1" dirty="0">
                <a:solidFill>
                  <a:srgbClr val="FF0000"/>
                </a:solidFill>
              </a:rPr>
              <a:t>Site Licence Issuance:</a:t>
            </a:r>
            <a:endParaRPr lang="en-CA" sz="3000" dirty="0">
              <a:solidFill>
                <a:srgbClr val="FF0000"/>
              </a:solidFill>
            </a:endParaRPr>
          </a:p>
          <a:p>
            <a:pPr algn="just"/>
            <a:r>
              <a:rPr lang="en-CA" sz="3200" dirty="0">
                <a:solidFill>
                  <a:schemeClr val="tx1"/>
                </a:solidFill>
              </a:rPr>
              <a:t>The NHPD will only issue or amend a site licence when the applicant has submitted a complete submission with all the required supporting information to assess whether the site is fully compliant with the Regulations.</a:t>
            </a:r>
          </a:p>
          <a:p>
            <a:pPr algn="ctr"/>
            <a:endParaRPr lang="en-CA" sz="28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3865256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
            <a:ext cx="8001000" cy="850006"/>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684211" y="2794715"/>
            <a:ext cx="8408273" cy="1365161"/>
          </a:xfrm>
        </p:spPr>
        <p:txBody>
          <a:bodyPr>
            <a:normAutofit/>
          </a:bodyPr>
          <a:lstStyle/>
          <a:p>
            <a:pPr algn="ctr"/>
            <a:endParaRPr lang="en-CA" sz="28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Rectangle 3"/>
          <p:cNvSpPr/>
          <p:nvPr/>
        </p:nvSpPr>
        <p:spPr>
          <a:xfrm>
            <a:off x="780802" y="1035252"/>
            <a:ext cx="8215090" cy="4768870"/>
          </a:xfrm>
          <a:prstGeom prst="rect">
            <a:avLst/>
          </a:prstGeom>
        </p:spPr>
        <p:txBody>
          <a:bodyPr wrap="square">
            <a:spAutoFit/>
          </a:bodyPr>
          <a:lstStyle/>
          <a:p>
            <a:pPr algn="just">
              <a:lnSpc>
                <a:spcPct val="107000"/>
              </a:lnSpc>
              <a:spcAft>
                <a:spcPts val="0"/>
              </a:spcAft>
            </a:pPr>
            <a:r>
              <a:rPr lang="en-CA" sz="2800" b="1" dirty="0">
                <a:solidFill>
                  <a:srgbClr val="FF0000"/>
                </a:solidFill>
                <a:ea typeface="Times New Roman" panose="02020603050405020304" pitchFamily="18" charset="0"/>
                <a:cs typeface="Times New Roman" panose="02020603050405020304" pitchFamily="18" charset="0"/>
              </a:rPr>
              <a:t>Refusal to Issue a Site Licence: </a:t>
            </a:r>
            <a:endParaRPr lang="en-CA" sz="2800" dirty="0">
              <a:solidFill>
                <a:srgbClr val="FF0000"/>
              </a:solidFill>
              <a:ea typeface="Calibri" panose="020F0502020204030204" pitchFamily="34" charset="0"/>
              <a:cs typeface="Times New Roman" panose="02020603050405020304" pitchFamily="18" charset="0"/>
            </a:endParaRPr>
          </a:p>
          <a:p>
            <a:pPr algn="just">
              <a:lnSpc>
                <a:spcPct val="107000"/>
              </a:lnSpc>
              <a:spcAft>
                <a:spcPts val="0"/>
              </a:spcAft>
            </a:pPr>
            <a:r>
              <a:rPr lang="en-CA" sz="3200" dirty="0">
                <a:ea typeface="Times New Roman" panose="02020603050405020304" pitchFamily="18" charset="0"/>
                <a:cs typeface="Times New Roman" panose="02020603050405020304" pitchFamily="18" charset="0"/>
              </a:rPr>
              <a:t>The NHPD may refuse to issue or amend a site licence when the site is not compliant with the GMP </a:t>
            </a:r>
            <a:r>
              <a:rPr lang="en-CA" sz="3200" dirty="0" smtClean="0">
                <a:ea typeface="Times New Roman" panose="02020603050405020304" pitchFamily="18" charset="0"/>
                <a:cs typeface="Times New Roman" panose="02020603050405020304" pitchFamily="18" charset="0"/>
              </a:rPr>
              <a:t>requirements</a:t>
            </a:r>
          </a:p>
          <a:p>
            <a:pPr marL="457200" indent="-457200" algn="just">
              <a:lnSpc>
                <a:spcPct val="107000"/>
              </a:lnSpc>
              <a:spcAft>
                <a:spcPts val="0"/>
              </a:spcAft>
              <a:buFont typeface="Arial" panose="020B0604020202020204" pitchFamily="34" charset="0"/>
              <a:buChar char="•"/>
            </a:pPr>
            <a:r>
              <a:rPr lang="en-CA" sz="3200" dirty="0" smtClean="0">
                <a:ea typeface="Times New Roman" panose="02020603050405020304" pitchFamily="18" charset="0"/>
                <a:cs typeface="Times New Roman" panose="02020603050405020304" pitchFamily="18" charset="0"/>
              </a:rPr>
              <a:t>When the </a:t>
            </a:r>
            <a:r>
              <a:rPr lang="en-CA" sz="3200" dirty="0">
                <a:ea typeface="Times New Roman" panose="02020603050405020304" pitchFamily="18" charset="0"/>
                <a:cs typeface="Times New Roman" panose="02020603050405020304" pitchFamily="18" charset="0"/>
              </a:rPr>
              <a:t>application </a:t>
            </a:r>
            <a:r>
              <a:rPr lang="en-CA" sz="3200" dirty="0" smtClean="0">
                <a:ea typeface="Times New Roman" panose="02020603050405020304" pitchFamily="18" charset="0"/>
                <a:cs typeface="Times New Roman" panose="02020603050405020304" pitchFamily="18" charset="0"/>
              </a:rPr>
              <a:t>is </a:t>
            </a:r>
            <a:r>
              <a:rPr lang="en-CA" sz="3200" dirty="0">
                <a:ea typeface="Times New Roman" panose="02020603050405020304" pitchFamily="18" charset="0"/>
                <a:cs typeface="Times New Roman" panose="02020603050405020304" pitchFamily="18" charset="0"/>
              </a:rPr>
              <a:t>deficient, </a:t>
            </a:r>
            <a:endParaRPr lang="en-CA" sz="3200" dirty="0" smtClean="0">
              <a:ea typeface="Times New Roman" panose="02020603050405020304" pitchFamily="18" charset="0"/>
              <a:cs typeface="Times New Roman" panose="02020603050405020304" pitchFamily="18" charset="0"/>
            </a:endParaRPr>
          </a:p>
          <a:p>
            <a:pPr marL="457200" indent="-457200" algn="just">
              <a:lnSpc>
                <a:spcPct val="107000"/>
              </a:lnSpc>
              <a:spcAft>
                <a:spcPts val="0"/>
              </a:spcAft>
              <a:buFont typeface="Arial" panose="020B0604020202020204" pitchFamily="34" charset="0"/>
              <a:buChar char="•"/>
            </a:pPr>
            <a:r>
              <a:rPr lang="en-CA" sz="3200" dirty="0" smtClean="0">
                <a:ea typeface="Times New Roman" panose="02020603050405020304" pitchFamily="18" charset="0"/>
                <a:cs typeface="Times New Roman" panose="02020603050405020304" pitchFamily="18" charset="0"/>
              </a:rPr>
              <a:t>When </a:t>
            </a:r>
            <a:r>
              <a:rPr lang="en-CA" sz="3200" dirty="0">
                <a:ea typeface="Times New Roman" panose="02020603050405020304" pitchFamily="18" charset="0"/>
                <a:cs typeface="Times New Roman" panose="02020603050405020304" pitchFamily="18" charset="0"/>
              </a:rPr>
              <a:t>the applicant does not provide additional information on request, or </a:t>
            </a:r>
            <a:endParaRPr lang="en-CA" sz="3200" dirty="0" smtClean="0">
              <a:ea typeface="Times New Roman" panose="02020603050405020304" pitchFamily="18" charset="0"/>
              <a:cs typeface="Times New Roman" panose="02020603050405020304" pitchFamily="18" charset="0"/>
            </a:endParaRPr>
          </a:p>
          <a:p>
            <a:pPr marL="457200" indent="-457200" algn="just">
              <a:lnSpc>
                <a:spcPct val="107000"/>
              </a:lnSpc>
              <a:spcAft>
                <a:spcPts val="0"/>
              </a:spcAft>
              <a:buFont typeface="Arial" panose="020B0604020202020204" pitchFamily="34" charset="0"/>
              <a:buChar char="•"/>
            </a:pPr>
            <a:r>
              <a:rPr lang="en-CA" sz="3200" dirty="0" smtClean="0">
                <a:ea typeface="Times New Roman" panose="02020603050405020304" pitchFamily="18" charset="0"/>
                <a:cs typeface="Times New Roman" panose="02020603050405020304" pitchFamily="18" charset="0"/>
              </a:rPr>
              <a:t>When </a:t>
            </a:r>
            <a:r>
              <a:rPr lang="en-CA" sz="3200" dirty="0">
                <a:ea typeface="Times New Roman" panose="02020603050405020304" pitchFamily="18" charset="0"/>
                <a:cs typeface="Times New Roman" panose="02020603050405020304" pitchFamily="18" charset="0"/>
              </a:rPr>
              <a:t>the information submitted is false or misleading. </a:t>
            </a:r>
            <a:endParaRPr lang="en-CA" sz="3200" dirty="0">
              <a:effectLst/>
              <a:ea typeface="Calibri" panose="020F0502020204030204" pitchFamily="34" charset="0"/>
              <a:cs typeface="Times New Roman" panose="02020603050405020304" pitchFamily="18" charset="0"/>
            </a:endParaRPr>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3109305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0"/>
            <a:ext cx="8001000" cy="940159"/>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684211" y="2794715"/>
            <a:ext cx="8408273" cy="1365161"/>
          </a:xfrm>
        </p:spPr>
        <p:txBody>
          <a:bodyPr>
            <a:normAutofit/>
          </a:bodyPr>
          <a:lstStyle/>
          <a:p>
            <a:pPr algn="ctr"/>
            <a:endParaRPr lang="en-CA" sz="28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Rectangle 3"/>
          <p:cNvSpPr/>
          <p:nvPr/>
        </p:nvSpPr>
        <p:spPr>
          <a:xfrm>
            <a:off x="586804" y="1126010"/>
            <a:ext cx="8338256" cy="5229893"/>
          </a:xfrm>
          <a:prstGeom prst="rect">
            <a:avLst/>
          </a:prstGeom>
        </p:spPr>
        <p:txBody>
          <a:bodyPr wrap="square">
            <a:spAutoFit/>
          </a:bodyPr>
          <a:lstStyle/>
          <a:p>
            <a:pPr algn="just">
              <a:lnSpc>
                <a:spcPct val="107000"/>
              </a:lnSpc>
              <a:spcAft>
                <a:spcPts val="0"/>
              </a:spcAft>
            </a:pPr>
            <a:r>
              <a:rPr lang="en-CA" sz="2800" b="1" dirty="0">
                <a:solidFill>
                  <a:srgbClr val="FF0000"/>
                </a:solidFill>
                <a:ea typeface="Times New Roman" panose="02020603050405020304" pitchFamily="18" charset="0"/>
                <a:cs typeface="Times New Roman" panose="02020603050405020304" pitchFamily="18" charset="0"/>
              </a:rPr>
              <a:t>Products Manufactured, Packaged and Labelled at Foreign Sites</a:t>
            </a:r>
            <a:endParaRPr lang="en-CA" sz="2800" dirty="0">
              <a:solidFill>
                <a:srgbClr val="FF0000"/>
              </a:solidFill>
              <a:ea typeface="Calibri" panose="020F0502020204030204" pitchFamily="34" charset="0"/>
              <a:cs typeface="Times New Roman" panose="02020603050405020304" pitchFamily="18" charset="0"/>
            </a:endParaRPr>
          </a:p>
          <a:p>
            <a:pPr algn="just">
              <a:lnSpc>
                <a:spcPct val="107000"/>
              </a:lnSpc>
              <a:spcAft>
                <a:spcPts val="0"/>
              </a:spcAft>
            </a:pPr>
            <a:r>
              <a:rPr lang="en-CA" sz="3200" dirty="0">
                <a:ea typeface="Times New Roman" panose="02020603050405020304" pitchFamily="18" charset="0"/>
                <a:cs typeface="Times New Roman" panose="02020603050405020304" pitchFamily="18" charset="0"/>
              </a:rPr>
              <a:t>Canadian importers must be licensed and the onus is on them to provide evidence that imported products come from sites that meet Canadian GMPs </a:t>
            </a:r>
            <a:r>
              <a:rPr lang="en-CA" sz="3200" dirty="0" smtClean="0">
                <a:ea typeface="Times New Roman" panose="02020603050405020304" pitchFamily="18" charset="0"/>
                <a:cs typeface="Times New Roman" panose="02020603050405020304" pitchFamily="18" charset="0"/>
              </a:rPr>
              <a:t>or </a:t>
            </a:r>
            <a:r>
              <a:rPr lang="en-CA" sz="3200" dirty="0">
                <a:ea typeface="Times New Roman" panose="02020603050405020304" pitchFamily="18" charset="0"/>
                <a:cs typeface="Times New Roman" panose="02020603050405020304" pitchFamily="18" charset="0"/>
              </a:rPr>
              <a:t>equivalent standards. </a:t>
            </a:r>
            <a:endParaRPr lang="en-CA" sz="3200" dirty="0">
              <a:ea typeface="Calibri" panose="020F0502020204030204" pitchFamily="34" charset="0"/>
              <a:cs typeface="Times New Roman" panose="02020603050405020304" pitchFamily="18" charset="0"/>
            </a:endParaRPr>
          </a:p>
          <a:p>
            <a:pPr algn="just">
              <a:lnSpc>
                <a:spcPct val="107000"/>
              </a:lnSpc>
              <a:spcAft>
                <a:spcPts val="0"/>
              </a:spcAft>
            </a:pPr>
            <a:r>
              <a:rPr lang="en-CA" sz="3200" dirty="0">
                <a:ea typeface="Times New Roman" panose="02020603050405020304" pitchFamily="18" charset="0"/>
                <a:cs typeface="Times New Roman" panose="02020603050405020304" pitchFamily="18" charset="0"/>
              </a:rPr>
              <a:t>Importers may submit either an Audit Report from </a:t>
            </a:r>
            <a:r>
              <a:rPr lang="en-CA" sz="3200" dirty="0" smtClean="0">
                <a:ea typeface="Times New Roman" panose="02020603050405020304" pitchFamily="18" charset="0"/>
                <a:cs typeface="Times New Roman" panose="02020603050405020304" pitchFamily="18" charset="0"/>
              </a:rPr>
              <a:t>third </a:t>
            </a:r>
            <a:r>
              <a:rPr lang="en-CA" sz="3200" dirty="0">
                <a:ea typeface="Times New Roman" panose="02020603050405020304" pitchFamily="18" charset="0"/>
                <a:cs typeface="Times New Roman" panose="02020603050405020304" pitchFamily="18" charset="0"/>
              </a:rPr>
              <a:t>party or a QAR </a:t>
            </a:r>
            <a:r>
              <a:rPr lang="en-CA" sz="3200" dirty="0" smtClean="0">
                <a:ea typeface="Times New Roman" panose="02020603050405020304" pitchFamily="18" charset="0"/>
                <a:cs typeface="Times New Roman" panose="02020603050405020304" pitchFamily="18" charset="0"/>
              </a:rPr>
              <a:t>or </a:t>
            </a:r>
            <a:r>
              <a:rPr lang="en-CA" sz="3200" dirty="0">
                <a:ea typeface="Times New Roman" panose="02020603050405020304" pitchFamily="18" charset="0"/>
                <a:cs typeface="Times New Roman" panose="02020603050405020304" pitchFamily="18" charset="0"/>
              </a:rPr>
              <a:t>any of the following </a:t>
            </a:r>
            <a:r>
              <a:rPr lang="en-CA" sz="3200" dirty="0" smtClean="0">
                <a:ea typeface="Times New Roman" panose="02020603050405020304" pitchFamily="18" charset="0"/>
                <a:cs typeface="Times New Roman" panose="02020603050405020304" pitchFamily="18" charset="0"/>
              </a:rPr>
              <a:t>of for </a:t>
            </a:r>
            <a:r>
              <a:rPr lang="en-CA" sz="3200" dirty="0">
                <a:ea typeface="Times New Roman" panose="02020603050405020304" pitchFamily="18" charset="0"/>
                <a:cs typeface="Times New Roman" panose="02020603050405020304" pitchFamily="18" charset="0"/>
              </a:rPr>
              <a:t>their foreign sites:</a:t>
            </a:r>
            <a:endParaRPr lang="en-CA" sz="3200" dirty="0">
              <a:effectLst/>
              <a:ea typeface="Calibri" panose="020F0502020204030204" pitchFamily="34" charset="0"/>
              <a:cs typeface="Times New Roman" panose="02020603050405020304" pitchFamily="18" charset="0"/>
            </a:endParaRPr>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2900771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
            <a:ext cx="8001000" cy="888642"/>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684211" y="2794715"/>
            <a:ext cx="8408273" cy="1365161"/>
          </a:xfrm>
        </p:spPr>
        <p:txBody>
          <a:bodyPr>
            <a:normAutofit/>
          </a:bodyPr>
          <a:lstStyle/>
          <a:p>
            <a:pPr algn="ctr"/>
            <a:endParaRPr lang="en-CA" sz="28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Rectangle 3"/>
          <p:cNvSpPr/>
          <p:nvPr/>
        </p:nvSpPr>
        <p:spPr>
          <a:xfrm>
            <a:off x="309092" y="1179454"/>
            <a:ext cx="8783392" cy="4834785"/>
          </a:xfrm>
          <a:prstGeom prst="rect">
            <a:avLst/>
          </a:prstGeom>
        </p:spPr>
        <p:txBody>
          <a:bodyPr wrap="square">
            <a:spAutoFit/>
          </a:bodyPr>
          <a:lstStyle/>
          <a:p>
            <a:pPr marL="514350" lvl="0" indent="-514350" algn="just">
              <a:lnSpc>
                <a:spcPct val="107000"/>
              </a:lnSpc>
              <a:spcAft>
                <a:spcPts val="0"/>
              </a:spcAft>
              <a:buFont typeface="+mj-lt"/>
              <a:buAutoNum type="arabicPeriod"/>
              <a:tabLst>
                <a:tab pos="228600" algn="l"/>
              </a:tabLst>
            </a:pPr>
            <a:r>
              <a:rPr lang="en-CA" sz="3200" dirty="0">
                <a:ea typeface="Times New Roman" panose="02020603050405020304" pitchFamily="18" charset="0"/>
                <a:cs typeface="Times New Roman" panose="02020603050405020304" pitchFamily="18" charset="0"/>
              </a:rPr>
              <a:t>Foreign Site Reference Number </a:t>
            </a:r>
            <a:r>
              <a:rPr lang="en-CA" sz="3200" dirty="0" smtClean="0">
                <a:ea typeface="Times New Roman" panose="02020603050405020304" pitchFamily="18" charset="0"/>
                <a:cs typeface="Times New Roman" panose="02020603050405020304" pitchFamily="18" charset="0"/>
              </a:rPr>
              <a:t>(FSRN) Authorization Form: </a:t>
            </a:r>
          </a:p>
          <a:p>
            <a:pPr lvl="1" algn="just">
              <a:lnSpc>
                <a:spcPct val="107000"/>
              </a:lnSpc>
              <a:tabLst>
                <a:tab pos="228600" algn="l"/>
              </a:tabLst>
            </a:pPr>
            <a:r>
              <a:rPr lang="en-CA" sz="3200" dirty="0" smtClean="0">
                <a:ea typeface="Times New Roman" panose="02020603050405020304" pitchFamily="18" charset="0"/>
                <a:cs typeface="Times New Roman" panose="02020603050405020304" pitchFamily="18" charset="0"/>
              </a:rPr>
              <a:t>A FSRN authorization form signed and dated by </a:t>
            </a:r>
            <a:r>
              <a:rPr lang="en-CA" sz="3200" dirty="0">
                <a:ea typeface="Times New Roman" panose="02020603050405020304" pitchFamily="18" charset="0"/>
                <a:cs typeface="Times New Roman" panose="02020603050405020304" pitchFamily="18" charset="0"/>
              </a:rPr>
              <a:t>the Senior Official indicated for that company. </a:t>
            </a:r>
            <a:endParaRPr lang="en-CA" sz="3200" dirty="0" smtClean="0">
              <a:ea typeface="Times New Roman" panose="02020603050405020304" pitchFamily="18" charset="0"/>
              <a:cs typeface="Times New Roman" panose="02020603050405020304" pitchFamily="18" charset="0"/>
            </a:endParaRPr>
          </a:p>
          <a:p>
            <a:pPr lvl="1" algn="just">
              <a:lnSpc>
                <a:spcPct val="107000"/>
              </a:lnSpc>
              <a:tabLst>
                <a:tab pos="228600" algn="l"/>
              </a:tabLst>
            </a:pPr>
            <a:r>
              <a:rPr lang="en-CA" sz="3200" dirty="0" smtClean="0">
                <a:ea typeface="Times New Roman" panose="02020603050405020304" pitchFamily="18" charset="0"/>
                <a:cs typeface="Times New Roman" panose="02020603050405020304" pitchFamily="18" charset="0"/>
              </a:rPr>
              <a:t>FSRN's </a:t>
            </a:r>
            <a:r>
              <a:rPr lang="en-CA" sz="3200" dirty="0">
                <a:ea typeface="Times New Roman" panose="02020603050405020304" pitchFamily="18" charset="0"/>
                <a:cs typeface="Times New Roman" panose="02020603050405020304" pitchFamily="18" charset="0"/>
              </a:rPr>
              <a:t>are issued to </a:t>
            </a:r>
            <a:r>
              <a:rPr lang="en-CA" sz="3200" dirty="0" smtClean="0">
                <a:ea typeface="Times New Roman" panose="02020603050405020304" pitchFamily="18" charset="0"/>
                <a:cs typeface="Times New Roman" panose="02020603050405020304" pitchFamily="18" charset="0"/>
              </a:rPr>
              <a:t>sites </a:t>
            </a:r>
            <a:r>
              <a:rPr lang="en-CA" sz="3200" dirty="0">
                <a:ea typeface="Times New Roman" panose="02020603050405020304" pitchFamily="18" charset="0"/>
                <a:cs typeface="Times New Roman" panose="02020603050405020304" pitchFamily="18" charset="0"/>
              </a:rPr>
              <a:t>that have demonstrated compliance to </a:t>
            </a:r>
            <a:r>
              <a:rPr lang="en-CA" sz="3200" dirty="0" smtClean="0">
                <a:ea typeface="Times New Roman" panose="02020603050405020304" pitchFamily="18" charset="0"/>
                <a:cs typeface="Times New Roman" panose="02020603050405020304" pitchFamily="18" charset="0"/>
              </a:rPr>
              <a:t>GMPs Regulations </a:t>
            </a:r>
            <a:r>
              <a:rPr lang="en-CA" sz="3200" dirty="0">
                <a:ea typeface="Times New Roman" panose="02020603050405020304" pitchFamily="18" charset="0"/>
                <a:cs typeface="Times New Roman" panose="02020603050405020304" pitchFamily="18" charset="0"/>
              </a:rPr>
              <a:t>via the FSRN application process. </a:t>
            </a:r>
            <a:endParaRPr lang="en-CA" sz="3200" dirty="0">
              <a:effectLst/>
              <a:ea typeface="Calibri" panose="020F0502020204030204" pitchFamily="34" charset="0"/>
              <a:cs typeface="Times New Roman" panose="02020603050405020304" pitchFamily="18" charset="0"/>
            </a:endParaRPr>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1380361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6670" y="0"/>
            <a:ext cx="8118542" cy="837127"/>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566670" y="1442434"/>
            <a:ext cx="8124937" cy="3515931"/>
          </a:xfrm>
        </p:spPr>
        <p:txBody>
          <a:bodyPr>
            <a:normAutofit fontScale="92500" lnSpcReduction="10000"/>
          </a:bodyPr>
          <a:lstStyle/>
          <a:p>
            <a:pPr lvl="0" algn="just"/>
            <a:r>
              <a:rPr lang="en-CA" sz="3500" dirty="0" smtClean="0">
                <a:solidFill>
                  <a:schemeClr val="tx1"/>
                </a:solidFill>
              </a:rPr>
              <a:t>2. Certificate </a:t>
            </a:r>
            <a:r>
              <a:rPr lang="en-CA" sz="3500" dirty="0">
                <a:solidFill>
                  <a:schemeClr val="tx1"/>
                </a:solidFill>
              </a:rPr>
              <a:t>of Compliance (</a:t>
            </a:r>
            <a:r>
              <a:rPr lang="en-CA" sz="3500" dirty="0" err="1">
                <a:solidFill>
                  <a:schemeClr val="tx1"/>
                </a:solidFill>
              </a:rPr>
              <a:t>CoC</a:t>
            </a:r>
            <a:r>
              <a:rPr lang="en-CA" sz="3500" dirty="0">
                <a:solidFill>
                  <a:schemeClr val="tx1"/>
                </a:solidFill>
              </a:rPr>
              <a:t>) </a:t>
            </a:r>
            <a:endParaRPr lang="en-CA" sz="3500" dirty="0" smtClean="0">
              <a:solidFill>
                <a:schemeClr val="tx1"/>
              </a:solidFill>
            </a:endParaRPr>
          </a:p>
          <a:p>
            <a:pPr lvl="0" algn="just"/>
            <a:r>
              <a:rPr lang="en-CA" sz="3500" dirty="0" smtClean="0">
                <a:solidFill>
                  <a:schemeClr val="tx1"/>
                </a:solidFill>
              </a:rPr>
              <a:t>Or </a:t>
            </a:r>
            <a:r>
              <a:rPr lang="en-CA" sz="3500" dirty="0">
                <a:solidFill>
                  <a:schemeClr val="tx1"/>
                </a:solidFill>
              </a:rPr>
              <a:t>inspection report (including corrective actions taken) issued by a Regulatory Authority from a country for which the HC Inspectorate presently has a mutual recognition agreement (MRA) related to GMP. </a:t>
            </a: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789323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0"/>
            <a:ext cx="8001000" cy="863589"/>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684211" y="2794715"/>
            <a:ext cx="8408273" cy="1365161"/>
          </a:xfrm>
        </p:spPr>
        <p:txBody>
          <a:bodyPr>
            <a:normAutofit/>
          </a:bodyPr>
          <a:lstStyle/>
          <a:p>
            <a:pPr algn="ctr"/>
            <a:endParaRPr lang="en-CA" sz="28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Rectangle 3"/>
          <p:cNvSpPr/>
          <p:nvPr/>
        </p:nvSpPr>
        <p:spPr>
          <a:xfrm>
            <a:off x="612561" y="1476313"/>
            <a:ext cx="8286740" cy="4834785"/>
          </a:xfrm>
          <a:prstGeom prst="rect">
            <a:avLst/>
          </a:prstGeom>
        </p:spPr>
        <p:txBody>
          <a:bodyPr wrap="square">
            <a:spAutoFit/>
          </a:bodyPr>
          <a:lstStyle/>
          <a:p>
            <a:pPr lvl="0" algn="just">
              <a:lnSpc>
                <a:spcPct val="107000"/>
              </a:lnSpc>
              <a:spcAft>
                <a:spcPts val="0"/>
              </a:spcAft>
              <a:tabLst>
                <a:tab pos="228600" algn="l"/>
              </a:tabLst>
            </a:pPr>
            <a:r>
              <a:rPr lang="en-CA" sz="3200" dirty="0" smtClean="0">
                <a:ea typeface="Times New Roman" panose="02020603050405020304" pitchFamily="18" charset="0"/>
                <a:cs typeface="Times New Roman" panose="02020603050405020304" pitchFamily="18" charset="0"/>
              </a:rPr>
              <a:t>3. Good </a:t>
            </a:r>
            <a:r>
              <a:rPr lang="en-CA" sz="3200" dirty="0">
                <a:ea typeface="Times New Roman" panose="02020603050405020304" pitchFamily="18" charset="0"/>
                <a:cs typeface="Times New Roman" panose="02020603050405020304" pitchFamily="18" charset="0"/>
              </a:rPr>
              <a:t>Manufacturing </a:t>
            </a:r>
            <a:r>
              <a:rPr lang="en-CA" sz="3200" dirty="0" smtClean="0">
                <a:ea typeface="Times New Roman" panose="02020603050405020304" pitchFamily="18" charset="0"/>
                <a:cs typeface="Times New Roman" panose="02020603050405020304" pitchFamily="18" charset="0"/>
              </a:rPr>
              <a:t>Practices </a:t>
            </a:r>
            <a:r>
              <a:rPr lang="en-CA" sz="3200" dirty="0">
                <a:ea typeface="Times New Roman" panose="02020603050405020304" pitchFamily="18" charset="0"/>
                <a:cs typeface="Times New Roman" panose="02020603050405020304" pitchFamily="18" charset="0"/>
              </a:rPr>
              <a:t>Certificate or inspection report (including the corrective actions taken) from a Qualified Authority. </a:t>
            </a:r>
            <a:endParaRPr lang="en-CA" sz="3200" dirty="0" smtClean="0">
              <a:ea typeface="Times New Roman" panose="02020603050405020304" pitchFamily="18" charset="0"/>
              <a:cs typeface="Times New Roman" panose="02020603050405020304" pitchFamily="18" charset="0"/>
            </a:endParaRPr>
          </a:p>
          <a:p>
            <a:pPr lvl="0" algn="just">
              <a:lnSpc>
                <a:spcPct val="107000"/>
              </a:lnSpc>
              <a:spcAft>
                <a:spcPts val="0"/>
              </a:spcAft>
              <a:tabLst>
                <a:tab pos="228600" algn="l"/>
              </a:tabLst>
            </a:pPr>
            <a:r>
              <a:rPr lang="en-CA" sz="3200" dirty="0" smtClean="0">
                <a:ea typeface="Times New Roman" panose="02020603050405020304" pitchFamily="18" charset="0"/>
                <a:cs typeface="Times New Roman" panose="02020603050405020304" pitchFamily="18" charset="0"/>
              </a:rPr>
              <a:t>A </a:t>
            </a:r>
            <a:r>
              <a:rPr lang="en-CA" sz="3200" dirty="0">
                <a:ea typeface="Times New Roman" panose="02020603050405020304" pitchFamily="18" charset="0"/>
                <a:cs typeface="Times New Roman" panose="02020603050405020304" pitchFamily="18" charset="0"/>
              </a:rPr>
              <a:t>qualified authority is an authority member of the Pharmaceutical Inspection Cooperation Scheme (PIC/S) or the United States Food and Drug Administration (USFDA). </a:t>
            </a:r>
            <a:endParaRPr lang="en-CA" sz="3200" dirty="0">
              <a:effectLst/>
              <a:ea typeface="Calibri" panose="020F0502020204030204" pitchFamily="34" charset="0"/>
              <a:cs typeface="Times New Roman" panose="02020603050405020304" pitchFamily="18" charset="0"/>
            </a:endParaRPr>
          </a:p>
        </p:txBody>
      </p:sp>
      <p:sp>
        <p:nvSpPr>
          <p:cNvPr id="5" name="Date Placeholder 4"/>
          <p:cNvSpPr>
            <a:spLocks noGrp="1"/>
          </p:cNvSpPr>
          <p:nvPr>
            <p:ph type="dt" sz="half" idx="10"/>
          </p:nvPr>
        </p:nvSpPr>
        <p:spPr/>
        <p:txBody>
          <a:bodyPr/>
          <a:lstStyle/>
          <a:p>
            <a:r>
              <a:rPr lang="en-US" smtClean="0"/>
              <a:t>9/17/2014</a:t>
            </a:r>
            <a:endParaRPr lang="en-US" dirty="0"/>
          </a:p>
        </p:txBody>
      </p:sp>
      <p:sp>
        <p:nvSpPr>
          <p:cNvPr id="6" name="Footer Placeholder 5"/>
          <p:cNvSpPr>
            <a:spLocks noGrp="1"/>
          </p:cNvSpPr>
          <p:nvPr>
            <p:ph type="ftr" sz="quarter" idx="11"/>
          </p:nvPr>
        </p:nvSpPr>
        <p:spPr/>
        <p:txBody>
          <a:bodyPr/>
          <a:lstStyle/>
          <a:p>
            <a:r>
              <a:rPr lang="en-US" smtClean="0"/>
              <a:t>www.qmrs.com</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11493431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0"/>
            <a:ext cx="8001000" cy="875763"/>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514641" y="1175197"/>
            <a:ext cx="8551571" cy="4997003"/>
          </a:xfrm>
        </p:spPr>
        <p:txBody>
          <a:bodyPr>
            <a:normAutofit fontScale="25000" lnSpcReduction="20000"/>
          </a:bodyPr>
          <a:lstStyle/>
          <a:p>
            <a:pPr algn="just"/>
            <a:r>
              <a:rPr lang="en-CA" sz="11200" b="1" dirty="0">
                <a:solidFill>
                  <a:srgbClr val="FF0000"/>
                </a:solidFill>
              </a:rPr>
              <a:t>Licence Expiry and Renewal</a:t>
            </a:r>
          </a:p>
          <a:p>
            <a:pPr algn="just"/>
            <a:r>
              <a:rPr lang="en-CA" sz="12800" dirty="0">
                <a:solidFill>
                  <a:schemeClr val="tx1"/>
                </a:solidFill>
              </a:rPr>
              <a:t>The site licence must be renewed as follows:</a:t>
            </a:r>
          </a:p>
          <a:p>
            <a:pPr lvl="0" algn="just"/>
            <a:r>
              <a:rPr lang="en-CA" sz="12800" dirty="0" smtClean="0">
                <a:solidFill>
                  <a:schemeClr val="tx1"/>
                </a:solidFill>
              </a:rPr>
              <a:t>1. Every </a:t>
            </a:r>
            <a:r>
              <a:rPr lang="en-CA" sz="12800" dirty="0">
                <a:solidFill>
                  <a:schemeClr val="tx1"/>
                </a:solidFill>
              </a:rPr>
              <a:t>year, </a:t>
            </a:r>
            <a:r>
              <a:rPr lang="en-CA" sz="12800" dirty="0" smtClean="0">
                <a:solidFill>
                  <a:schemeClr val="tx1"/>
                </a:solidFill>
              </a:rPr>
              <a:t>for the first three years</a:t>
            </a:r>
            <a:endParaRPr lang="en-CA" sz="12800" dirty="0">
              <a:solidFill>
                <a:schemeClr val="tx1"/>
              </a:solidFill>
            </a:endParaRPr>
          </a:p>
          <a:p>
            <a:pPr lvl="0" algn="just"/>
            <a:r>
              <a:rPr lang="en-CA" sz="12800" dirty="0" smtClean="0">
                <a:solidFill>
                  <a:schemeClr val="tx1"/>
                </a:solidFill>
              </a:rPr>
              <a:t>2. Every two </a:t>
            </a:r>
            <a:r>
              <a:rPr lang="en-CA" sz="12800" dirty="0">
                <a:solidFill>
                  <a:schemeClr val="tx1"/>
                </a:solidFill>
              </a:rPr>
              <a:t>years, when the licensee has held the licence for </a:t>
            </a:r>
            <a:r>
              <a:rPr lang="en-CA" sz="12800" dirty="0" smtClean="0">
                <a:solidFill>
                  <a:schemeClr val="tx1"/>
                </a:solidFill>
              </a:rPr>
              <a:t>three </a:t>
            </a:r>
            <a:r>
              <a:rPr lang="en-CA" sz="12800" dirty="0">
                <a:solidFill>
                  <a:schemeClr val="tx1"/>
                </a:solidFill>
              </a:rPr>
              <a:t>years from the date of issuance but less than nine years.</a:t>
            </a:r>
          </a:p>
          <a:p>
            <a:pPr lvl="0" algn="just"/>
            <a:r>
              <a:rPr lang="en-CA" sz="12800" dirty="0" smtClean="0">
                <a:solidFill>
                  <a:schemeClr val="tx1"/>
                </a:solidFill>
              </a:rPr>
              <a:t>3. Every three </a:t>
            </a:r>
            <a:r>
              <a:rPr lang="en-CA" sz="12800" dirty="0">
                <a:solidFill>
                  <a:schemeClr val="tx1"/>
                </a:solidFill>
              </a:rPr>
              <a:t>years, when the licensee has held the licence for nine years from the date of issuance or more.</a:t>
            </a:r>
          </a:p>
          <a:p>
            <a:pPr marL="457200" indent="-457200" algn="ctr">
              <a:buFont typeface="Wingdings" panose="05000000000000000000" pitchFamily="2" charset="2"/>
              <a:buChar char="§"/>
            </a:pPr>
            <a:endParaRPr lang="en-CA" sz="70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2033757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1" y="0"/>
            <a:ext cx="8001000" cy="862885"/>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684211" y="1249252"/>
            <a:ext cx="8189333" cy="4662152"/>
          </a:xfrm>
        </p:spPr>
        <p:txBody>
          <a:bodyPr>
            <a:normAutofit fontScale="92500" lnSpcReduction="20000"/>
          </a:bodyPr>
          <a:lstStyle/>
          <a:p>
            <a:pPr algn="just"/>
            <a:r>
              <a:rPr lang="en-CA" sz="3000" b="1" dirty="0" smtClean="0">
                <a:solidFill>
                  <a:srgbClr val="FF0000"/>
                </a:solidFill>
              </a:rPr>
              <a:t>Licence </a:t>
            </a:r>
            <a:r>
              <a:rPr lang="en-CA" sz="3000" b="1" dirty="0">
                <a:solidFill>
                  <a:srgbClr val="FF0000"/>
                </a:solidFill>
              </a:rPr>
              <a:t>Amendment</a:t>
            </a:r>
            <a:endParaRPr lang="en-CA" sz="3000" dirty="0">
              <a:solidFill>
                <a:srgbClr val="FF0000"/>
              </a:solidFill>
            </a:endParaRPr>
          </a:p>
          <a:p>
            <a:pPr algn="just"/>
            <a:r>
              <a:rPr lang="en-CA" sz="3500" dirty="0">
                <a:solidFill>
                  <a:schemeClr val="tx1"/>
                </a:solidFill>
              </a:rPr>
              <a:t>An amendment is required </a:t>
            </a:r>
            <a:r>
              <a:rPr lang="en-CA" sz="3500" dirty="0" smtClean="0">
                <a:solidFill>
                  <a:schemeClr val="tx1"/>
                </a:solidFill>
              </a:rPr>
              <a:t>when:</a:t>
            </a:r>
            <a:endParaRPr lang="en-CA" sz="3500" dirty="0">
              <a:solidFill>
                <a:schemeClr val="tx1"/>
              </a:solidFill>
            </a:endParaRPr>
          </a:p>
          <a:p>
            <a:pPr marL="457200" indent="-457200" algn="just">
              <a:buFont typeface="Arial" panose="020B0604020202020204" pitchFamily="34" charset="0"/>
              <a:buChar char="•"/>
            </a:pPr>
            <a:r>
              <a:rPr lang="en-CA" sz="3500" dirty="0">
                <a:solidFill>
                  <a:schemeClr val="tx1"/>
                </a:solidFill>
              </a:rPr>
              <a:t>Adding a new activity.</a:t>
            </a:r>
          </a:p>
          <a:p>
            <a:pPr marL="457200" indent="-457200" algn="just">
              <a:buFont typeface="Arial" panose="020B0604020202020204" pitchFamily="34" charset="0"/>
              <a:buChar char="•"/>
            </a:pPr>
            <a:r>
              <a:rPr lang="en-CA" sz="3500" dirty="0">
                <a:solidFill>
                  <a:schemeClr val="tx1"/>
                </a:solidFill>
              </a:rPr>
              <a:t>Adding a new </a:t>
            </a:r>
            <a:r>
              <a:rPr lang="en-CA" sz="3500" dirty="0" smtClean="0">
                <a:solidFill>
                  <a:schemeClr val="tx1"/>
                </a:solidFill>
              </a:rPr>
              <a:t>building</a:t>
            </a:r>
            <a:endParaRPr lang="en-CA" sz="3500" dirty="0">
              <a:solidFill>
                <a:schemeClr val="tx1"/>
              </a:solidFill>
            </a:endParaRPr>
          </a:p>
          <a:p>
            <a:pPr marL="457200" indent="-457200" algn="just">
              <a:buFont typeface="Arial" panose="020B0604020202020204" pitchFamily="34" charset="0"/>
              <a:buChar char="•"/>
            </a:pPr>
            <a:r>
              <a:rPr lang="en-CA" sz="3500" dirty="0">
                <a:solidFill>
                  <a:schemeClr val="tx1"/>
                </a:solidFill>
              </a:rPr>
              <a:t>Changing from manufacturing, packaging, labelling, or importing a non-sterile dosage form to sterile dosage form.</a:t>
            </a:r>
          </a:p>
          <a:p>
            <a:pPr marL="457200" indent="-457200" algn="just">
              <a:buFont typeface="Arial" panose="020B0604020202020204" pitchFamily="34" charset="0"/>
              <a:buChar char="•"/>
            </a:pPr>
            <a:r>
              <a:rPr lang="en-CA" sz="3500" dirty="0">
                <a:solidFill>
                  <a:schemeClr val="tx1"/>
                </a:solidFill>
              </a:rPr>
              <a:t>Adding a new foreign site.</a:t>
            </a: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2777977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1"/>
            <a:ext cx="8001000" cy="888642"/>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515155" y="1030310"/>
            <a:ext cx="8718997" cy="5563673"/>
          </a:xfrm>
        </p:spPr>
        <p:txBody>
          <a:bodyPr>
            <a:noAutofit/>
          </a:bodyPr>
          <a:lstStyle/>
          <a:p>
            <a:pPr algn="just"/>
            <a:r>
              <a:rPr lang="en-CA" sz="2800" b="1" dirty="0" smtClean="0">
                <a:solidFill>
                  <a:srgbClr val="FF0000"/>
                </a:solidFill>
              </a:rPr>
              <a:t>Licence </a:t>
            </a:r>
            <a:r>
              <a:rPr lang="en-CA" sz="2800" b="1" dirty="0">
                <a:solidFill>
                  <a:srgbClr val="FF0000"/>
                </a:solidFill>
              </a:rPr>
              <a:t>Suspension and Cancellation</a:t>
            </a:r>
            <a:endParaRPr lang="en-CA" sz="2800" dirty="0">
              <a:solidFill>
                <a:srgbClr val="FF0000"/>
              </a:solidFill>
            </a:endParaRPr>
          </a:p>
          <a:p>
            <a:pPr algn="just"/>
            <a:r>
              <a:rPr lang="en-CA" sz="3200" dirty="0" smtClean="0">
                <a:solidFill>
                  <a:schemeClr val="tx1"/>
                </a:solidFill>
              </a:rPr>
              <a:t>HC </a:t>
            </a:r>
            <a:r>
              <a:rPr lang="en-CA" sz="3200" dirty="0">
                <a:solidFill>
                  <a:schemeClr val="tx1"/>
                </a:solidFill>
              </a:rPr>
              <a:t>may suspend a site licence </a:t>
            </a:r>
            <a:r>
              <a:rPr lang="en-CA" sz="3200" dirty="0" smtClean="0">
                <a:solidFill>
                  <a:schemeClr val="tx1"/>
                </a:solidFill>
              </a:rPr>
              <a:t>when:</a:t>
            </a:r>
            <a:endParaRPr lang="en-CA" sz="3200" dirty="0">
              <a:solidFill>
                <a:schemeClr val="tx1"/>
              </a:solidFill>
            </a:endParaRPr>
          </a:p>
          <a:p>
            <a:pPr marL="571500" indent="-571500" algn="just">
              <a:buFont typeface="Arial" panose="020B0604020202020204" pitchFamily="34" charset="0"/>
              <a:buChar char="•"/>
            </a:pPr>
            <a:r>
              <a:rPr lang="en-CA" sz="3200" dirty="0">
                <a:solidFill>
                  <a:schemeClr val="tx1"/>
                </a:solidFill>
              </a:rPr>
              <a:t>The licensee is found to have contravened the Regulations </a:t>
            </a:r>
            <a:endParaRPr lang="en-CA" sz="3200" dirty="0" smtClean="0">
              <a:solidFill>
                <a:schemeClr val="tx1"/>
              </a:solidFill>
            </a:endParaRPr>
          </a:p>
          <a:p>
            <a:pPr marL="571500" indent="-571500" algn="just">
              <a:buFont typeface="Arial" panose="020B0604020202020204" pitchFamily="34" charset="0"/>
              <a:buChar char="•"/>
            </a:pPr>
            <a:r>
              <a:rPr lang="en-CA" sz="3200" dirty="0" smtClean="0">
                <a:solidFill>
                  <a:schemeClr val="tx1"/>
                </a:solidFill>
              </a:rPr>
              <a:t>When licensee make </a:t>
            </a:r>
            <a:r>
              <a:rPr lang="en-CA" sz="3200" dirty="0">
                <a:solidFill>
                  <a:schemeClr val="tx1"/>
                </a:solidFill>
              </a:rPr>
              <a:t>a false or misleading statement in the </a:t>
            </a:r>
            <a:r>
              <a:rPr lang="en-CA" sz="3200" dirty="0" smtClean="0">
                <a:solidFill>
                  <a:schemeClr val="tx1"/>
                </a:solidFill>
              </a:rPr>
              <a:t>application </a:t>
            </a:r>
            <a:endParaRPr lang="en-CA" sz="3200" dirty="0">
              <a:solidFill>
                <a:schemeClr val="tx1"/>
              </a:solidFill>
            </a:endParaRPr>
          </a:p>
          <a:p>
            <a:pPr marL="571500" indent="-571500" algn="just">
              <a:buFont typeface="Arial" panose="020B0604020202020204" pitchFamily="34" charset="0"/>
              <a:buChar char="•"/>
            </a:pPr>
            <a:r>
              <a:rPr lang="en-CA" sz="3200" dirty="0" smtClean="0">
                <a:solidFill>
                  <a:schemeClr val="tx1"/>
                </a:solidFill>
              </a:rPr>
              <a:t>When HC </a:t>
            </a:r>
            <a:r>
              <a:rPr lang="en-CA" sz="3200" dirty="0">
                <a:solidFill>
                  <a:schemeClr val="tx1"/>
                </a:solidFill>
              </a:rPr>
              <a:t>has enough evidence to believe that it is necessary to suspend the licence to prevent </a:t>
            </a:r>
            <a:r>
              <a:rPr lang="en-CA" sz="3200" dirty="0" smtClean="0">
                <a:solidFill>
                  <a:schemeClr val="tx1"/>
                </a:solidFill>
              </a:rPr>
              <a:t>consumers injury .</a:t>
            </a:r>
            <a:endParaRPr lang="en-CA" sz="3200" dirty="0">
              <a:solidFill>
                <a:schemeClr val="tx1"/>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dirty="0"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3631001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0"/>
            <a:ext cx="8001000" cy="901521"/>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684211" y="2794715"/>
            <a:ext cx="8408273" cy="1365161"/>
          </a:xfrm>
        </p:spPr>
        <p:txBody>
          <a:bodyPr>
            <a:normAutofit/>
          </a:bodyPr>
          <a:lstStyle/>
          <a:p>
            <a:pPr algn="ctr"/>
            <a:endParaRPr lang="en-CA" sz="2800" b="1" dirty="0" smtClean="0">
              <a:solidFill>
                <a:srgbClr val="FF0000"/>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32</a:t>
            </a:fld>
            <a:endParaRPr lang="en-US" dirty="0"/>
          </a:p>
        </p:txBody>
      </p:sp>
      <p:sp>
        <p:nvSpPr>
          <p:cNvPr id="7" name="Rectangle 6"/>
          <p:cNvSpPr/>
          <p:nvPr/>
        </p:nvSpPr>
        <p:spPr>
          <a:xfrm>
            <a:off x="683379" y="1192806"/>
            <a:ext cx="8409521" cy="4832092"/>
          </a:xfrm>
          <a:prstGeom prst="rect">
            <a:avLst/>
          </a:prstGeom>
        </p:spPr>
        <p:txBody>
          <a:bodyPr wrap="square">
            <a:spAutoFit/>
          </a:bodyPr>
          <a:lstStyle/>
          <a:p>
            <a:pPr algn="ctr">
              <a:spcAft>
                <a:spcPts val="0"/>
              </a:spcAft>
            </a:pPr>
            <a:r>
              <a:rPr lang="en-CA" sz="2800" dirty="0" smtClean="0">
                <a:ea typeface="Times New Roman" panose="02020603050405020304" pitchFamily="18" charset="0"/>
              </a:rPr>
              <a:t>To Conclude:</a:t>
            </a:r>
            <a:endParaRPr lang="en-CA" sz="2800" dirty="0">
              <a:ea typeface="Times New Roman" panose="02020603050405020304" pitchFamily="18" charset="0"/>
            </a:endParaRPr>
          </a:p>
          <a:p>
            <a:pPr algn="just">
              <a:spcAft>
                <a:spcPts val="0"/>
              </a:spcAft>
            </a:pPr>
            <a:r>
              <a:rPr lang="en-US" sz="2800" dirty="0" smtClean="0">
                <a:ea typeface="Times New Roman" panose="02020603050405020304" pitchFamily="18" charset="0"/>
              </a:rPr>
              <a:t>A site </a:t>
            </a:r>
            <a:r>
              <a:rPr lang="en-US" sz="2800" dirty="0">
                <a:ea typeface="Times New Roman" panose="02020603050405020304" pitchFamily="18" charset="0"/>
              </a:rPr>
              <a:t>wishing to obtain a SL must demonstrate that </a:t>
            </a:r>
            <a:r>
              <a:rPr lang="en-US" sz="2800" dirty="0" smtClean="0">
                <a:ea typeface="Times New Roman" panose="02020603050405020304" pitchFamily="18" charset="0"/>
              </a:rPr>
              <a:t>requirements </a:t>
            </a:r>
            <a:r>
              <a:rPr lang="en-US" sz="2800" dirty="0">
                <a:ea typeface="Times New Roman" panose="02020603050405020304" pitchFamily="18" charset="0"/>
              </a:rPr>
              <a:t>for </a:t>
            </a:r>
            <a:r>
              <a:rPr lang="en-US" sz="2800" dirty="0" smtClean="0">
                <a:ea typeface="Times New Roman" panose="02020603050405020304" pitchFamily="18" charset="0"/>
              </a:rPr>
              <a:t>GMP </a:t>
            </a:r>
            <a:r>
              <a:rPr lang="en-US" sz="2800" dirty="0">
                <a:ea typeface="Times New Roman" panose="02020603050405020304" pitchFamily="18" charset="0"/>
              </a:rPr>
              <a:t>have been met. </a:t>
            </a:r>
            <a:endParaRPr lang="en-US" sz="2800" dirty="0" smtClean="0">
              <a:ea typeface="Times New Roman" panose="02020603050405020304" pitchFamily="18" charset="0"/>
            </a:endParaRPr>
          </a:p>
          <a:p>
            <a:pPr marL="457200" indent="-457200" algn="just">
              <a:spcAft>
                <a:spcPts val="0"/>
              </a:spcAft>
              <a:buFont typeface="Arial" panose="020B0604020202020204" pitchFamily="34" charset="0"/>
              <a:buChar char="•"/>
            </a:pPr>
            <a:r>
              <a:rPr lang="en-US" sz="2800" dirty="0" smtClean="0">
                <a:ea typeface="Times New Roman" panose="02020603050405020304" pitchFamily="18" charset="0"/>
              </a:rPr>
              <a:t>To </a:t>
            </a:r>
            <a:r>
              <a:rPr lang="en-US" sz="2800" dirty="0">
                <a:ea typeface="Times New Roman" panose="02020603050405020304" pitchFamily="18" charset="0"/>
              </a:rPr>
              <a:t>demonstrate </a:t>
            </a:r>
            <a:r>
              <a:rPr lang="en-US" sz="2800" dirty="0" smtClean="0">
                <a:ea typeface="Times New Roman" panose="02020603050405020304" pitchFamily="18" charset="0"/>
              </a:rPr>
              <a:t>GMP </a:t>
            </a:r>
            <a:r>
              <a:rPr lang="en-US" sz="2800" dirty="0">
                <a:ea typeface="Times New Roman" panose="02020603050405020304" pitchFamily="18" charset="0"/>
              </a:rPr>
              <a:t>compliance, the </a:t>
            </a:r>
            <a:r>
              <a:rPr lang="en-US" sz="2800" dirty="0" smtClean="0">
                <a:ea typeface="Times New Roman" panose="02020603050405020304" pitchFamily="18" charset="0"/>
              </a:rPr>
              <a:t>site </a:t>
            </a:r>
            <a:r>
              <a:rPr lang="en-US" sz="2800" dirty="0">
                <a:ea typeface="Times New Roman" panose="02020603050405020304" pitchFamily="18" charset="0"/>
              </a:rPr>
              <a:t>will need to provide evidence that its buildings, </a:t>
            </a:r>
            <a:r>
              <a:rPr lang="en-US" sz="2800" dirty="0" smtClean="0">
                <a:ea typeface="Times New Roman" panose="02020603050405020304" pitchFamily="18" charset="0"/>
              </a:rPr>
              <a:t>equipment, procedures and proposed </a:t>
            </a:r>
            <a:r>
              <a:rPr lang="en-US" sz="2800" dirty="0">
                <a:ea typeface="Times New Roman" panose="02020603050405020304" pitchFamily="18" charset="0"/>
              </a:rPr>
              <a:t>practices </a:t>
            </a:r>
            <a:r>
              <a:rPr lang="en-US" sz="2800" dirty="0" smtClean="0">
                <a:ea typeface="Times New Roman" panose="02020603050405020304" pitchFamily="18" charset="0"/>
              </a:rPr>
              <a:t>meet </a:t>
            </a:r>
            <a:r>
              <a:rPr lang="en-US" sz="2800" dirty="0">
                <a:ea typeface="Times New Roman" panose="02020603050405020304" pitchFamily="18" charset="0"/>
              </a:rPr>
              <a:t>the </a:t>
            </a:r>
            <a:r>
              <a:rPr lang="en-US" sz="2800" dirty="0" smtClean="0">
                <a:ea typeface="Times New Roman" panose="02020603050405020304" pitchFamily="18" charset="0"/>
              </a:rPr>
              <a:t>requirements  </a:t>
            </a:r>
            <a:endParaRPr lang="en-CA" sz="2800" dirty="0">
              <a:ea typeface="Times New Roman" panose="02020603050405020304" pitchFamily="18" charset="0"/>
            </a:endParaRPr>
          </a:p>
          <a:p>
            <a:pPr marL="457200" indent="-457200" algn="just">
              <a:spcAft>
                <a:spcPts val="0"/>
              </a:spcAft>
              <a:buFont typeface="Arial" panose="020B0604020202020204" pitchFamily="34" charset="0"/>
              <a:buChar char="•"/>
            </a:pPr>
            <a:r>
              <a:rPr lang="en-US" sz="2800" dirty="0">
                <a:ea typeface="Times New Roman" panose="02020603050405020304" pitchFamily="18" charset="0"/>
              </a:rPr>
              <a:t>A Canadian importer must provide satisfactory evidence that the foreign site meets the Canadian GMP </a:t>
            </a:r>
            <a:r>
              <a:rPr lang="en-US" sz="2800" dirty="0" smtClean="0">
                <a:ea typeface="Times New Roman" panose="02020603050405020304" pitchFamily="18" charset="0"/>
              </a:rPr>
              <a:t>requirements required </a:t>
            </a:r>
            <a:r>
              <a:rPr lang="en-US" sz="2800" dirty="0">
                <a:ea typeface="Times New Roman" panose="02020603050405020304" pitchFamily="18" charset="0"/>
              </a:rPr>
              <a:t>by </a:t>
            </a:r>
            <a:r>
              <a:rPr lang="en-US" sz="2800" dirty="0" smtClean="0">
                <a:ea typeface="Times New Roman" panose="02020603050405020304" pitchFamily="18" charset="0"/>
              </a:rPr>
              <a:t>t</a:t>
            </a:r>
            <a:r>
              <a:rPr lang="en-US" sz="2800" dirty="0" smtClean="0">
                <a:uFill>
                  <a:solidFill>
                    <a:srgbClr val="FF0000"/>
                  </a:solidFill>
                </a:uFill>
                <a:ea typeface="Times New Roman" panose="02020603050405020304" pitchFamily="18" charset="0"/>
              </a:rPr>
              <a:t>he </a:t>
            </a:r>
            <a:r>
              <a:rPr lang="en-US" sz="2800" dirty="0">
                <a:uFill>
                  <a:solidFill>
                    <a:srgbClr val="FF0000"/>
                  </a:solidFill>
                </a:uFill>
                <a:ea typeface="Times New Roman" panose="02020603050405020304" pitchFamily="18" charset="0"/>
              </a:rPr>
              <a:t>Canadian </a:t>
            </a:r>
            <a:r>
              <a:rPr lang="en-US" sz="2800" dirty="0" smtClean="0">
                <a:uFill>
                  <a:solidFill>
                    <a:srgbClr val="FF0000"/>
                  </a:solidFill>
                </a:uFill>
                <a:ea typeface="Times New Roman" panose="02020603050405020304" pitchFamily="18" charset="0"/>
              </a:rPr>
              <a:t>regulations</a:t>
            </a:r>
            <a:endParaRPr lang="en-CA" sz="2800" dirty="0">
              <a:effectLst/>
              <a:uFill>
                <a:solidFill>
                  <a:srgbClr val="FF0000"/>
                </a:solidFill>
              </a:uFill>
              <a:ea typeface="Times New Roman" panose="02020603050405020304" pitchFamily="18" charset="0"/>
            </a:endParaRPr>
          </a:p>
        </p:txBody>
      </p:sp>
    </p:spTree>
    <p:extLst>
      <p:ext uri="{BB962C8B-B14F-4D97-AF65-F5344CB8AC3E}">
        <p14:creationId xmlns:p14="http://schemas.microsoft.com/office/powerpoint/2010/main" val="1417932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0"/>
            <a:ext cx="8001000" cy="1081825"/>
          </a:xfrm>
        </p:spPr>
        <p:txBody>
          <a:bodyPr>
            <a:normAutofit fontScale="90000"/>
          </a:bodyPr>
          <a:lstStyle/>
          <a:p>
            <a:pPr algn="ctr"/>
            <a:r>
              <a:rPr lang="en-CA" sz="2200" b="1" dirty="0" smtClean="0">
                <a:solidFill>
                  <a:srgbClr val="FF0000"/>
                </a:solidFill>
              </a:rPr>
              <a:t>HEALTH CANADA: Natural Health PRODUCTS REGULATIONS</a:t>
            </a:r>
            <a:br>
              <a:rPr lang="en-CA" sz="2200" b="1" dirty="0" smtClean="0">
                <a:solidFill>
                  <a:srgbClr val="FF0000"/>
                </a:solidFill>
              </a:rPr>
            </a:br>
            <a:r>
              <a:rPr lang="en-CA" sz="2200" b="1" dirty="0">
                <a:solidFill>
                  <a:srgbClr val="FF0000"/>
                </a:solidFill>
              </a:rPr>
              <a:t>SITE </a:t>
            </a:r>
            <a:r>
              <a:rPr lang="en-CA" sz="2200" b="1" dirty="0" smtClean="0">
                <a:solidFill>
                  <a:srgbClr val="FF0000"/>
                </a:solidFill>
              </a:rPr>
              <a:t>LICENSING</a:t>
            </a:r>
            <a:endParaRPr lang="en-CA" sz="2200" dirty="0">
              <a:solidFill>
                <a:srgbClr val="FF0000"/>
              </a:solidFill>
            </a:endParaRPr>
          </a:p>
        </p:txBody>
      </p:sp>
      <p:sp>
        <p:nvSpPr>
          <p:cNvPr id="3" name="Subtitle 2"/>
          <p:cNvSpPr>
            <a:spLocks noGrp="1"/>
          </p:cNvSpPr>
          <p:nvPr>
            <p:ph type="subTitle" idx="1"/>
          </p:nvPr>
        </p:nvSpPr>
        <p:spPr>
          <a:xfrm>
            <a:off x="592428" y="1249251"/>
            <a:ext cx="8242480" cy="4134118"/>
          </a:xfrm>
        </p:spPr>
        <p:txBody>
          <a:bodyPr>
            <a:normAutofit/>
          </a:bodyPr>
          <a:lstStyle/>
          <a:p>
            <a:pPr marL="715963" indent="-715963" algn="ctr" defTabSz="901700">
              <a:lnSpc>
                <a:spcPct val="80000"/>
              </a:lnSpc>
              <a:spcBef>
                <a:spcPts val="0"/>
              </a:spcBef>
              <a:buClr>
                <a:srgbClr val="FF0000"/>
              </a:buClr>
              <a:tabLst>
                <a:tab pos="622300" algn="l"/>
              </a:tabLst>
            </a:pPr>
            <a:endParaRPr lang="en-US" sz="3900" b="1" dirty="0">
              <a:solidFill>
                <a:srgbClr val="002060"/>
              </a:solidFill>
            </a:endParaRPr>
          </a:p>
          <a:p>
            <a:pPr marL="715963" indent="-715963" algn="ctr" defTabSz="901700">
              <a:lnSpc>
                <a:spcPct val="120000"/>
              </a:lnSpc>
              <a:spcBef>
                <a:spcPts val="0"/>
              </a:spcBef>
              <a:spcAft>
                <a:spcPts val="0"/>
              </a:spcAft>
              <a:buClr>
                <a:srgbClr val="FF0000"/>
              </a:buClr>
              <a:tabLst>
                <a:tab pos="622300" algn="l"/>
              </a:tabLst>
            </a:pPr>
            <a:r>
              <a:rPr lang="en-US" sz="3200" dirty="0" smtClean="0">
                <a:solidFill>
                  <a:schemeClr val="tx1"/>
                </a:solidFill>
              </a:rPr>
              <a:t>For  Any Questions Please Contact: </a:t>
            </a:r>
          </a:p>
          <a:p>
            <a:pPr marL="715963" indent="-715963" algn="ctr" defTabSz="901700">
              <a:lnSpc>
                <a:spcPct val="80000"/>
              </a:lnSpc>
              <a:spcBef>
                <a:spcPts val="0"/>
              </a:spcBef>
              <a:buClr>
                <a:srgbClr val="FF0000"/>
              </a:buClr>
              <a:tabLst>
                <a:tab pos="622300" algn="l"/>
              </a:tabLst>
            </a:pPr>
            <a:endParaRPr lang="en-US" sz="3200" dirty="0" smtClean="0">
              <a:solidFill>
                <a:schemeClr val="tx1"/>
              </a:solidFill>
            </a:endParaRPr>
          </a:p>
          <a:p>
            <a:pPr marL="715963" indent="-715963" algn="ctr" defTabSz="901700">
              <a:lnSpc>
                <a:spcPct val="80000"/>
              </a:lnSpc>
              <a:spcBef>
                <a:spcPts val="0"/>
              </a:spcBef>
              <a:buClr>
                <a:srgbClr val="FF0000"/>
              </a:buClr>
              <a:tabLst>
                <a:tab pos="622300" algn="l"/>
              </a:tabLst>
            </a:pPr>
            <a:r>
              <a:rPr lang="en-US" sz="3200" dirty="0" smtClean="0">
                <a:solidFill>
                  <a:schemeClr val="tx1"/>
                </a:solidFill>
              </a:rPr>
              <a:t>Dr. Jalal Mokhalalati</a:t>
            </a:r>
          </a:p>
          <a:p>
            <a:pPr marL="715963" indent="-715963" algn="ctr" defTabSz="901700">
              <a:lnSpc>
                <a:spcPct val="80000"/>
              </a:lnSpc>
              <a:spcBef>
                <a:spcPts val="0"/>
              </a:spcBef>
              <a:buClr>
                <a:srgbClr val="FF0000"/>
              </a:buClr>
              <a:tabLst>
                <a:tab pos="622300" algn="l"/>
              </a:tabLst>
            </a:pPr>
            <a:r>
              <a:rPr lang="en-US" sz="3200" dirty="0" smtClean="0">
                <a:solidFill>
                  <a:schemeClr val="tx1"/>
                </a:solidFill>
              </a:rPr>
              <a:t>Email: jalal@qmrs.com</a:t>
            </a:r>
            <a:endParaRPr lang="en-US" sz="3200" dirty="0">
              <a:solidFill>
                <a:schemeClr val="tx1"/>
              </a:solidFill>
            </a:endParaRPr>
          </a:p>
          <a:p>
            <a:pPr marL="342900" indent="-342900" algn="ctr">
              <a:buFont typeface="Wingdings" panose="05000000000000000000" pitchFamily="2" charset="2"/>
              <a:buChar char="ü"/>
            </a:pPr>
            <a:endParaRPr lang="en-CA" sz="2800" dirty="0" smtClean="0">
              <a:solidFill>
                <a:srgbClr val="FF0000"/>
              </a:solidFill>
            </a:endParaRPr>
          </a:p>
        </p:txBody>
      </p:sp>
      <p:sp>
        <p:nvSpPr>
          <p:cNvPr id="4" name="Date Placeholder 3"/>
          <p:cNvSpPr>
            <a:spLocks noGrp="1"/>
          </p:cNvSpPr>
          <p:nvPr>
            <p:ph type="dt" sz="half" idx="10"/>
          </p:nvPr>
        </p:nvSpPr>
        <p:spPr/>
        <p:txBody>
          <a:bodyPr/>
          <a:lstStyle/>
          <a:p>
            <a:r>
              <a:rPr lang="en-US" smtClean="0"/>
              <a:t>9/17/2014</a:t>
            </a:r>
            <a:endParaRPr lang="en-US" dirty="0"/>
          </a:p>
        </p:txBody>
      </p:sp>
      <p:sp>
        <p:nvSpPr>
          <p:cNvPr id="5" name="Footer Placeholder 4"/>
          <p:cNvSpPr>
            <a:spLocks noGrp="1"/>
          </p:cNvSpPr>
          <p:nvPr>
            <p:ph type="ftr" sz="quarter" idx="11"/>
          </p:nvPr>
        </p:nvSpPr>
        <p:spPr/>
        <p:txBody>
          <a:bodyPr/>
          <a:lstStyle/>
          <a:p>
            <a:r>
              <a:rPr lang="en-US" smtClean="0"/>
              <a:t>www.qmrs.com</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102708850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2779</TotalTime>
  <Words>1859</Words>
  <Application>Microsoft Office PowerPoint</Application>
  <PresentationFormat>Widescreen</PresentationFormat>
  <Paragraphs>255</Paragraphs>
  <Slides>33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Century Gothic</vt:lpstr>
      <vt:lpstr>Symbol</vt:lpstr>
      <vt:lpstr>Times New Roman</vt:lpstr>
      <vt:lpstr>Wingdings</vt:lpstr>
      <vt:lpstr>Wingdings 3</vt:lpstr>
      <vt:lpstr>Slice</vt:lpstr>
      <vt:lpstr>PRESENTED BY  Dr. Jalal Mokhalalati, B.Sc., M.Sc., Ph.D. Quality Medical Regulations Services (QMRS) Ottawa, Ontario, Canada  email: jalal@qmrs.com  </vt:lpstr>
      <vt:lpstr>HEALTH CANADA: Natural Health PRODUCTS REGULATIONS SITE LICENSING </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 HEALTH CANADA: Natural Health PRODUCTS REGULATIONS SITE LICENSING</vt:lpstr>
      <vt:lpstr>  HEALTH CANADA: Natural Health PRODUCTS REGULATIONS SITE LICENSING</vt:lpstr>
      <vt:lpstr>  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lpstr>HEALTH CANADA: Natural Health PRODUCTS REGULATIONS SITE LICENSING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jalal Mokhalalati</dc:creator>
  <cp:lastModifiedBy>jalal Mokhalalati</cp:lastModifiedBy>
  <cp:revision>41</cp:revision>
  <dcterms:created xsi:type="dcterms:W3CDTF">2014-06-02T19:23:32Z</dcterms:created>
  <dcterms:modified xsi:type="dcterms:W3CDTF">2014-09-24T07:33:46Z</dcterms:modified>
</cp:coreProperties>
</file>